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heme/themeOverride1.xml" ContentType="application/vnd.openxmlformats-officedocument.themeOverr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3" r:id="rId2"/>
    <p:sldMasterId id="2147483665" r:id="rId3"/>
    <p:sldMasterId id="2147483690" r:id="rId4"/>
    <p:sldMasterId id="2147483693" r:id="rId5"/>
  </p:sldMasterIdLst>
  <p:notesMasterIdLst>
    <p:notesMasterId r:id="rId37"/>
  </p:notesMasterIdLst>
  <p:sldIdLst>
    <p:sldId id="293" r:id="rId6"/>
    <p:sldId id="294" r:id="rId7"/>
    <p:sldId id="310" r:id="rId8"/>
    <p:sldId id="258" r:id="rId9"/>
    <p:sldId id="291" r:id="rId10"/>
    <p:sldId id="260" r:id="rId11"/>
    <p:sldId id="259" r:id="rId12"/>
    <p:sldId id="261" r:id="rId13"/>
    <p:sldId id="262" r:id="rId14"/>
    <p:sldId id="308" r:id="rId15"/>
    <p:sldId id="296" r:id="rId16"/>
    <p:sldId id="269" r:id="rId17"/>
    <p:sldId id="270" r:id="rId18"/>
    <p:sldId id="271" r:id="rId19"/>
    <p:sldId id="272" r:id="rId20"/>
    <p:sldId id="273" r:id="rId21"/>
    <p:sldId id="274" r:id="rId22"/>
    <p:sldId id="275" r:id="rId23"/>
    <p:sldId id="297" r:id="rId24"/>
    <p:sldId id="298" r:id="rId25"/>
    <p:sldId id="299" r:id="rId26"/>
    <p:sldId id="300" r:id="rId27"/>
    <p:sldId id="301" r:id="rId28"/>
    <p:sldId id="302" r:id="rId29"/>
    <p:sldId id="303" r:id="rId30"/>
    <p:sldId id="304" r:id="rId31"/>
    <p:sldId id="305" r:id="rId32"/>
    <p:sldId id="286" r:id="rId33"/>
    <p:sldId id="307" r:id="rId34"/>
    <p:sldId id="288" r:id="rId35"/>
    <p:sldId id="287"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riki Atara" initials="SA" lastIdx="36" clrIdx="0"/>
  <p:cmAuthor id="1" name="Nitsa Movshovitz-Hadar" initials="NMH" lastIdx="49" clrIdx="1"/>
  <p:cmAuthor id="2" name="Clara" initials="C" lastIdx="4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FF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985" autoAdjust="0"/>
    <p:restoredTop sz="80037" autoAdjust="0"/>
  </p:normalViewPr>
  <p:slideViewPr>
    <p:cSldViewPr>
      <p:cViewPr varScale="1">
        <p:scale>
          <a:sx n="53" d="100"/>
          <a:sy n="53" d="100"/>
        </p:scale>
        <p:origin x="-1032" y="-90"/>
      </p:cViewPr>
      <p:guideLst>
        <p:guide orient="horz" pos="2160"/>
        <p:guide pos="2880"/>
      </p:guideLst>
    </p:cSldViewPr>
  </p:slideViewPr>
  <p:notesTextViewPr>
    <p:cViewPr>
      <p:scale>
        <a:sx n="1" d="1"/>
        <a:sy n="1" d="1"/>
      </p:scale>
      <p:origin x="0" y="498"/>
    </p:cViewPr>
  </p:notesTextViewPr>
  <p:sorterViewPr>
    <p:cViewPr>
      <p:scale>
        <a:sx n="66" d="100"/>
        <a:sy n="66" d="100"/>
      </p:scale>
      <p:origin x="0" y="0"/>
    </p:cViewPr>
  </p:sorterViewPr>
  <p:notesViewPr>
    <p:cSldViewPr>
      <p:cViewPr varScale="1">
        <p:scale>
          <a:sx n="40" d="100"/>
          <a:sy n="40" d="100"/>
        </p:scale>
        <p:origin x="-1373"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4354660C-B842-4A21-905C-A4D7FF9349C0}" type="datetimeFigureOut">
              <a:rPr lang="en-US"/>
              <a:pPr>
                <a:defRPr/>
              </a:pPr>
              <a:t>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513BC059-AADE-4C60-A490-5ECD731F7AF5}" type="slidenum">
              <a:rPr lang="en-US"/>
              <a:pPr>
                <a:defRPr/>
              </a:pPr>
              <a:t>‹#›</a:t>
            </a:fld>
            <a:endParaRPr lang="en-US"/>
          </a:p>
        </p:txBody>
      </p:sp>
    </p:spTree>
    <p:extLst>
      <p:ext uri="{BB962C8B-B14F-4D97-AF65-F5344CB8AC3E}">
        <p14:creationId xmlns:p14="http://schemas.microsoft.com/office/powerpoint/2010/main" val="36953434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en.wikipedia.org/wiki/International_Standard_Book_Number" TargetMode="External"/><Relationship Id="rId3" Type="http://schemas.openxmlformats.org/officeDocument/2006/relationships/hyperlink" Target="http://en.wikipedia.org/wiki/Digital_object_identifier" TargetMode="External"/><Relationship Id="rId7" Type="http://schemas.openxmlformats.org/officeDocument/2006/relationships/hyperlink" Target="http://dx.doi.org/10.1016/0095-8956(78)90059-X"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he.wikipedia.org/wiki/%D7%91%D7%A2%D7%99%D7%99%D7%AA_%D7%94%D7%92%D7%9C%D7%A8%D7%99%D7%94_%D7%9C%D7%90%D7%9E%D7%A0%D7%95%D7%AA" TargetMode="External"/><Relationship Id="rId11" Type="http://schemas.openxmlformats.org/officeDocument/2006/relationships/hyperlink" Target="http://www.ams.org/mathscinet-getitem?mr=519066" TargetMode="External"/><Relationship Id="rId5" Type="http://schemas.openxmlformats.org/officeDocument/2006/relationships/hyperlink" Target="http://highmath.haifa.ac.il/data/alim27_38/ale29-pdf/ale29-8.pdf" TargetMode="External"/><Relationship Id="rId10" Type="http://schemas.openxmlformats.org/officeDocument/2006/relationships/hyperlink" Target="http://en.wikipedia.org/wiki/Mathematical_Reviews" TargetMode="External"/><Relationship Id="rId4" Type="http://schemas.openxmlformats.org/officeDocument/2006/relationships/hyperlink" Target="http://dx.doi.org/10.1016/0095-8956(75)90061-1" TargetMode="External"/><Relationship Id="rId9" Type="http://schemas.openxmlformats.org/officeDocument/2006/relationships/hyperlink" Target="http://en.wikipedia.org/wiki/Special:BookSources/0-7167-1045-5"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n.wikipedia.org/wiki/International_Standard_Book_Number"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dimacs.rutgers.edu/~cristofa/Xfiles/art.html" TargetMode="External"/><Relationship Id="rId5" Type="http://schemas.openxmlformats.org/officeDocument/2006/relationships/hyperlink" Target="http://maven.smith.edu/~orourke/" TargetMode="External"/><Relationship Id="rId4" Type="http://schemas.openxmlformats.org/officeDocument/2006/relationships/hyperlink" Target="http://cs.smith.edu/~orourke/books/ArtGalleryTheorems/art.html"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mazon.com/exec/obidos/ASIN/0521649765/ref=nosim/weisstein-20"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mathworld.wolfram.com/ArtGalleryTheorem.html" TargetMode="External"/><Relationship Id="rId5" Type="http://schemas.openxmlformats.org/officeDocument/2006/relationships/hyperlink" Target="http://www.amazon.com/exec/obidos/ASIN/0140118136/ref=nosim/weisstein-20" TargetMode="External"/><Relationship Id="rId4" Type="http://schemas.openxmlformats.org/officeDocument/2006/relationships/hyperlink" Target="http://www.amazon.com/exec/obidos/ASIN/0387753664/ref=nosim/weisstein-20"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n.wikipedia.org/wiki/Digital_object_identifier"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ww.amazon.com/exec/obidos/ASIN/0444825371/ref=nosim/weisstein-20" TargetMode="External"/><Relationship Id="rId5" Type="http://schemas.openxmlformats.org/officeDocument/2006/relationships/hyperlink" Target="http://www.ic.unicamp.br/~cid/Problem-instances/Art-Gallery/" TargetMode="External"/><Relationship Id="rId4" Type="http://schemas.openxmlformats.org/officeDocument/2006/relationships/hyperlink" Target="http://dx.doi.org/10.1111/j.1475-3995.2011.00804.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upload.wikimedia.org/wikipedia/commons/6/64/Ancientlibraryalex.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513BC059-AADE-4C60-A490-5ECD731F7AF5}" type="slidenum">
              <a:rPr lang="en-US" smtClean="0"/>
              <a:pPr>
                <a:defRPr/>
              </a:pPr>
              <a:t>1</a:t>
            </a:fld>
            <a:endParaRPr lang="en-US"/>
          </a:p>
        </p:txBody>
      </p:sp>
    </p:spTree>
    <p:extLst>
      <p:ext uri="{BB962C8B-B14F-4D97-AF65-F5344CB8AC3E}">
        <p14:creationId xmlns:p14="http://schemas.microsoft.com/office/powerpoint/2010/main" val="310955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למורים: ההנחה היא שהתלמידים מכירים את ההבחנה בין מצולע קמור למצולע קעור. אבל גם אם לא, האיור מן הסתם מדבר</a:t>
            </a:r>
            <a:r>
              <a:rPr lang="he-IL" baseline="0" dirty="0" smtClean="0"/>
              <a:t> בעד עצמו.</a:t>
            </a:r>
          </a:p>
          <a:p>
            <a:pPr algn="r" rtl="1"/>
            <a:r>
              <a:rPr lang="he-IL" baseline="0" dirty="0" smtClean="0"/>
              <a:t>צריך לשים לב שהטיפול הוא בבעייה המישורית אבל הפתרון הוא כמובן לבעייה המרחבית , כי כפי שראינו, לפתרון הבעיה המרחבית מספיק לפתור את הבעייה המישורית. וזאת המשמעות של "מספיק לפתור את הבעיה המישורית" – הפתרון שלה מספק פתרון לבעיה המרחבית.</a:t>
            </a:r>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12</a:t>
            </a:fld>
            <a:endParaRPr lang="en-US"/>
          </a:p>
        </p:txBody>
      </p:sp>
    </p:spTree>
    <p:extLst>
      <p:ext uri="{BB962C8B-B14F-4D97-AF65-F5344CB8AC3E}">
        <p14:creationId xmlns:p14="http://schemas.microsoft.com/office/powerpoint/2010/main" val="885497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he-IL" altLang="en-US"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133080-CE28-4974-91E5-2CBE30023E3E}" type="slidenum">
              <a:rPr lang="en-US" smtClean="0">
                <a:cs typeface="Arial" pitchFamily="34" charset="0"/>
              </a:rPr>
              <a:pPr fontAlgn="base">
                <a:spcBef>
                  <a:spcPct val="0"/>
                </a:spcBef>
                <a:spcAft>
                  <a:spcPct val="0"/>
                </a:spcAft>
                <a:defRPr/>
              </a:pPr>
              <a:t>13</a:t>
            </a:fld>
            <a:endParaRPr lang="en-US" smtClean="0">
              <a:cs typeface="Arial" pitchFamily="34" charset="0"/>
            </a:endParaRPr>
          </a:p>
        </p:txBody>
      </p:sp>
    </p:spTree>
    <p:extLst>
      <p:ext uri="{BB962C8B-B14F-4D97-AF65-F5344CB8AC3E}">
        <p14:creationId xmlns:p14="http://schemas.microsoft.com/office/powerpoint/2010/main" val="1980599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r>
              <a:rPr lang="he-IL" altLang="en-US" dirty="0" smtClean="0"/>
              <a:t>למורים: </a:t>
            </a:r>
          </a:p>
          <a:p>
            <a:pPr algn="r" rtl="1" eaLnBrk="1" hangingPunct="1">
              <a:spcBef>
                <a:spcPct val="0"/>
              </a:spcBef>
            </a:pPr>
            <a:r>
              <a:rPr lang="he-IL" altLang="en-US" dirty="0" smtClean="0"/>
              <a:t>1. בכותרת - ראוי להקפיד על לשון עברית תקינה ולומר "חמישה-עשר קירות"</a:t>
            </a:r>
          </a:p>
          <a:p>
            <a:pPr algn="r" rtl="1" eaLnBrk="1" hangingPunct="1">
              <a:spcBef>
                <a:spcPct val="0"/>
              </a:spcBef>
            </a:pPr>
            <a:r>
              <a:rPr lang="he-IL" altLang="en-US" dirty="0" smtClean="0"/>
              <a:t>2. חשוב למנות את מספר הצלעות בשרטוט שיהיה ברור שיש כאן 15 צלעות בכל אחד.</a:t>
            </a:r>
          </a:p>
          <a:p>
            <a:pPr algn="r" rtl="1" eaLnBrk="1" hangingPunct="1">
              <a:spcBef>
                <a:spcPct val="0"/>
              </a:spcBef>
            </a:pPr>
            <a:r>
              <a:rPr lang="he-IL" altLang="en-US" dirty="0" smtClean="0"/>
              <a:t>3. אחרי החלק הראשון צריך לעבור על כל האפשרויות של שתי נקודות גולות ולהיווכח</a:t>
            </a:r>
            <a:r>
              <a:rPr lang="he-IL" altLang="en-US" baseline="0" dirty="0" smtClean="0"/>
              <a:t> שאי אפשר לראות שתיים מהן בבת אחת.</a:t>
            </a:r>
            <a:endParaRPr lang="he-IL" altLang="en-US" dirty="0" smtClean="0"/>
          </a:p>
          <a:p>
            <a:pPr algn="r" rtl="1" eaLnBrk="1" hangingPunct="1">
              <a:spcBef>
                <a:spcPct val="0"/>
              </a:spcBef>
            </a:pPr>
            <a:r>
              <a:rPr lang="he-IL" altLang="en-US" dirty="0" smtClean="0"/>
              <a:t>4. כדאי להדגיש: למוזיאון השבלול הכרחיים 3 שומרים וזה גם המספר המספיק. למוזיאון המסרק הכרחיים – 5,</a:t>
            </a:r>
            <a:r>
              <a:rPr lang="he-IL" altLang="en-US" baseline="0" dirty="0" smtClean="0"/>
              <a:t> וזה גם מספר מספיק.</a:t>
            </a:r>
          </a:p>
          <a:p>
            <a:pPr algn="r" rtl="1" eaLnBrk="1" hangingPunct="1">
              <a:spcBef>
                <a:spcPct val="0"/>
              </a:spcBef>
            </a:pPr>
            <a:r>
              <a:rPr lang="he-IL" altLang="en-US" baseline="0" dirty="0" smtClean="0"/>
              <a:t>5</a:t>
            </a:r>
            <a:r>
              <a:rPr lang="he-IL" altLang="en-US" dirty="0" smtClean="0"/>
              <a:t>. כדאי גם להראות שאמנם 3 שומרים זה מספיק למוזיאון השבלול, אבל חשוב גם למקם אותם נכון.</a:t>
            </a:r>
            <a:r>
              <a:rPr lang="he-IL" altLang="en-US" baseline="0" dirty="0" smtClean="0"/>
              <a:t> </a:t>
            </a:r>
            <a:r>
              <a:rPr lang="he-IL" altLang="en-US" dirty="0" smtClean="0"/>
              <a:t>אפשר להדגים את זה על ידי העמדת שומרים למשל</a:t>
            </a:r>
            <a:r>
              <a:rPr lang="he-IL" altLang="en-US" baseline="0" dirty="0" smtClean="0"/>
              <a:t> ב-3</a:t>
            </a:r>
            <a:r>
              <a:rPr lang="he-IL" altLang="en-US" dirty="0" smtClean="0"/>
              <a:t> הנקודות הסגולות, ולומר שבמצב כזה אמנם יש 3 שומרים, אבל יש גם אזורים מתים (שאפשר להראות אותם).</a:t>
            </a:r>
          </a:p>
          <a:p>
            <a:pPr algn="r" rtl="1" eaLnBrk="1" hangingPunct="1">
              <a:spcBef>
                <a:spcPct val="0"/>
              </a:spcBef>
            </a:pPr>
            <a:r>
              <a:rPr lang="he-IL" altLang="en-US" dirty="0" smtClean="0"/>
              <a:t>ואם רוצים ממש להשקיע, אפשר להוסיף "אלומות" של האזורים שניתן לראות מכל נקודה, כדי להראות ששומרים בנקודות הסגולות זה לא מספיק, אבל שומרים בנקודות הלבנות זה מספיק.</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E946E4-97EA-4A4C-BCDF-8C8B821C380F}" type="slidenum">
              <a:rPr lang="en-US" smtClean="0">
                <a:cs typeface="Arial" pitchFamily="34" charset="0"/>
              </a:rPr>
              <a:pPr fontAlgn="base">
                <a:spcBef>
                  <a:spcPct val="0"/>
                </a:spcBef>
                <a:spcAft>
                  <a:spcPct val="0"/>
                </a:spcAft>
                <a:defRPr/>
              </a:pPr>
              <a:t>15</a:t>
            </a:fld>
            <a:endParaRPr lang="en-US" smtClean="0">
              <a:cs typeface="Arial" pitchFamily="34" charset="0"/>
            </a:endParaRPr>
          </a:p>
        </p:txBody>
      </p:sp>
    </p:spTree>
    <p:extLst>
      <p:ext uri="{BB962C8B-B14F-4D97-AF65-F5344CB8AC3E}">
        <p14:creationId xmlns:p14="http://schemas.microsoft.com/office/powerpoint/2010/main" val="1351552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למורים:</a:t>
            </a:r>
            <a:r>
              <a:rPr lang="he-IL" baseline="0" dirty="0" smtClean="0"/>
              <a:t> כאן התלמידים עומדים על ההבחנה החשובה בין תנאי הכרחי לבין תנאי מספיק</a:t>
            </a:r>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16</a:t>
            </a:fld>
            <a:endParaRPr lang="en-US"/>
          </a:p>
        </p:txBody>
      </p:sp>
    </p:spTree>
    <p:extLst>
      <p:ext uri="{BB962C8B-B14F-4D97-AF65-F5344CB8AC3E}">
        <p14:creationId xmlns:p14="http://schemas.microsoft.com/office/powerpoint/2010/main" val="1007290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r>
              <a:rPr lang="he-IL" altLang="en-US" dirty="0" smtClean="0"/>
              <a:t>למורים: </a:t>
            </a:r>
            <a:r>
              <a:rPr lang="he-IL" altLang="en-US" baseline="0" dirty="0" smtClean="0"/>
              <a:t>בסוף </a:t>
            </a:r>
            <a:r>
              <a:rPr lang="he-IL" altLang="en-US" dirty="0" smtClean="0"/>
              <a:t>אפשר</a:t>
            </a:r>
            <a:r>
              <a:rPr lang="he-IL" altLang="en-US" baseline="0" dirty="0" smtClean="0"/>
              <a:t> להוסיף את השאלה: מהו הערך השלם של 18/3 ו-19/3 כדי להבהיר את המושג "הערך השלם".</a:t>
            </a:r>
            <a:endParaRPr lang="he-IL" alt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3472F7-B33D-4B92-835D-F450D1842465}" type="slidenum">
              <a:rPr lang="en-US" smtClean="0">
                <a:cs typeface="Arial" pitchFamily="34" charset="0"/>
              </a:rPr>
              <a:pPr fontAlgn="base">
                <a:spcBef>
                  <a:spcPct val="0"/>
                </a:spcBef>
                <a:spcAft>
                  <a:spcPct val="0"/>
                </a:spcAft>
                <a:defRPr/>
              </a:pPr>
              <a:t>17</a:t>
            </a:fld>
            <a:endParaRPr lang="en-US" smtClean="0">
              <a:cs typeface="Arial" pitchFamily="34" charset="0"/>
            </a:endParaRPr>
          </a:p>
        </p:txBody>
      </p:sp>
    </p:spTree>
    <p:extLst>
      <p:ext uri="{BB962C8B-B14F-4D97-AF65-F5344CB8AC3E}">
        <p14:creationId xmlns:p14="http://schemas.microsoft.com/office/powerpoint/2010/main" val="321042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defRPr/>
            </a:pPr>
            <a:r>
              <a:rPr lang="he-IL" sz="1200" dirty="0" smtClean="0"/>
              <a:t>למורים:</a:t>
            </a:r>
            <a:r>
              <a:rPr lang="he-IL" sz="1200" baseline="0" dirty="0" smtClean="0"/>
              <a:t> </a:t>
            </a:r>
          </a:p>
          <a:p>
            <a:pPr marL="0" marR="0" indent="0" algn="r" defTabSz="914400" rtl="1" eaLnBrk="1" fontAlgn="base" latinLnBrk="0" hangingPunct="1">
              <a:lnSpc>
                <a:spcPct val="100000"/>
              </a:lnSpc>
              <a:spcBef>
                <a:spcPct val="0"/>
              </a:spcBef>
              <a:spcAft>
                <a:spcPct val="0"/>
              </a:spcAft>
              <a:buClrTx/>
              <a:buSzTx/>
              <a:buFontTx/>
              <a:buNone/>
              <a:tabLst/>
              <a:defRPr/>
            </a:pPr>
            <a:r>
              <a:rPr lang="he-IL" sz="1200" baseline="0" dirty="0" smtClean="0"/>
              <a:t>1. בענין הערך השלם של </a:t>
            </a:r>
            <a:r>
              <a:rPr lang="en-US" sz="1200" baseline="0" dirty="0" smtClean="0"/>
              <a:t>n/3</a:t>
            </a:r>
            <a:r>
              <a:rPr lang="he-IL" sz="1200" baseline="0" dirty="0" smtClean="0"/>
              <a:t> אפשר להוסיף ליתר דיוק שמדובר בשלם הכי גדול שעדיין קטן מ</a:t>
            </a:r>
            <a:r>
              <a:rPr lang="en-US" sz="1200" baseline="0" dirty="0" smtClean="0"/>
              <a:t>n/3-</a:t>
            </a:r>
            <a:endParaRPr lang="he-IL" sz="1200" baseline="0" dirty="0" smtClean="0"/>
          </a:p>
          <a:p>
            <a:pPr marL="0" marR="0" indent="0" algn="r" defTabSz="914400" rtl="1" eaLnBrk="1" fontAlgn="base" latinLnBrk="0" hangingPunct="1">
              <a:lnSpc>
                <a:spcPct val="100000"/>
              </a:lnSpc>
              <a:spcBef>
                <a:spcPct val="0"/>
              </a:spcBef>
              <a:spcAft>
                <a:spcPct val="0"/>
              </a:spcAft>
              <a:buClrTx/>
              <a:buSzTx/>
              <a:buFontTx/>
              <a:buNone/>
              <a:tabLst/>
              <a:defRPr/>
            </a:pPr>
            <a:r>
              <a:rPr lang="he-IL" sz="1200" baseline="0" dirty="0" smtClean="0"/>
              <a:t>2. בקשר לאמור בנקודה האחרונה: התחומים החדשים הוזכרו בשקף 8 והם: </a:t>
            </a:r>
            <a:r>
              <a:rPr lang="he-IL" sz="1200" dirty="0" smtClean="0">
                <a:solidFill>
                  <a:schemeClr val="accent2">
                    <a:lumMod val="40000"/>
                    <a:lumOff val="60000"/>
                  </a:schemeClr>
                </a:solidFill>
              </a:rPr>
              <a:t>גיאומטריה חישובית</a:t>
            </a:r>
            <a:r>
              <a:rPr lang="he-IL" sz="1200" dirty="0" smtClean="0"/>
              <a:t>, שהפך לשימושי במיוחד עם התפתחות תחום התכנון והייצור בעזרת מחשב!</a:t>
            </a:r>
          </a:p>
          <a:p>
            <a:pPr marL="0" marR="0" indent="0" algn="r" defTabSz="914400" rtl="1" eaLnBrk="1" fontAlgn="base" latinLnBrk="0" hangingPunct="1">
              <a:lnSpc>
                <a:spcPct val="100000"/>
              </a:lnSpc>
              <a:spcBef>
                <a:spcPct val="0"/>
              </a:spcBef>
              <a:spcAft>
                <a:spcPct val="0"/>
              </a:spcAft>
              <a:buClrTx/>
              <a:buSzTx/>
              <a:buFontTx/>
              <a:buNone/>
              <a:tabLst/>
              <a:defRPr/>
            </a:pPr>
            <a:r>
              <a:rPr lang="he-IL" sz="1200" dirty="0" smtClean="0"/>
              <a:t>3.</a:t>
            </a:r>
            <a:r>
              <a:rPr lang="he-IL" sz="1200" baseline="0" dirty="0" smtClean="0"/>
              <a:t> </a:t>
            </a:r>
            <a:r>
              <a:rPr lang="he-IL" sz="1200" dirty="0" smtClean="0"/>
              <a:t>אפשר</a:t>
            </a:r>
            <a:r>
              <a:rPr lang="he-IL" sz="1200" baseline="0" dirty="0" smtClean="0"/>
              <a:t> לסיים את הצגת ההבזק כאן, או להמשיך ולהקדיש להבזק מעט יותר מהזמן המוקדש בדרך כלל להבזקים.</a:t>
            </a:r>
            <a:endParaRPr lang="he-IL" sz="1200" dirty="0"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BCBE8C-916C-417B-A44D-82748EF93AF5}" type="slidenum">
              <a:rPr lang="en-US" smtClean="0">
                <a:cs typeface="Arial" pitchFamily="34" charset="0"/>
              </a:rPr>
              <a:pPr fontAlgn="base">
                <a:spcBef>
                  <a:spcPct val="0"/>
                </a:spcBef>
                <a:spcAft>
                  <a:spcPct val="0"/>
                </a:spcAft>
                <a:defRPr/>
              </a:pPr>
              <a:t>18</a:t>
            </a:fld>
            <a:endParaRPr lang="en-US" smtClean="0">
              <a:cs typeface="Arial" pitchFamily="34" charset="0"/>
            </a:endParaRPr>
          </a:p>
        </p:txBody>
      </p:sp>
    </p:spTree>
    <p:extLst>
      <p:ext uri="{BB962C8B-B14F-4D97-AF65-F5344CB8AC3E}">
        <p14:creationId xmlns:p14="http://schemas.microsoft.com/office/powerpoint/2010/main" val="564979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למורים:</a:t>
            </a:r>
            <a:endParaRPr lang="he-IL" b="0" dirty="0" smtClean="0"/>
          </a:p>
          <a:p>
            <a:pPr algn="r" rtl="1"/>
            <a:r>
              <a:rPr lang="he-IL" b="0" dirty="0" smtClean="0"/>
              <a:t>לא נמצאה ברשת תמונה של פיסק. הוא נפטר לאחר מאבק עם מחלה קשה במשך 10 שנים ותרם את גופתו למדע.</a:t>
            </a:r>
            <a:r>
              <a:rPr lang="he-IL" b="0" baseline="0" dirty="0" smtClean="0"/>
              <a:t> אפשר לבקש מתלמיד שמתענין לחפש פרטים ביוגרפיים על פיסק ולספר בשיעור הבא לתלמידים. למשל כאן:</a:t>
            </a:r>
            <a:r>
              <a:rPr lang="en-US" b="0" baseline="0" dirty="0" smtClean="0"/>
              <a:t> http://bowdoinorient.com/article/4980 </a:t>
            </a:r>
            <a:r>
              <a:rPr lang="he-IL" b="0" dirty="0" smtClean="0"/>
              <a:t> </a:t>
            </a:r>
          </a:p>
          <a:p>
            <a:pPr algn="r" rtl="1"/>
            <a:r>
              <a:rPr lang="he-IL" sz="1200" b="0" kern="1200" dirty="0" smtClean="0">
                <a:solidFill>
                  <a:schemeClr val="tx1"/>
                </a:solidFill>
                <a:effectLst/>
                <a:latin typeface="+mn-lt"/>
                <a:ea typeface="+mn-ea"/>
                <a:cs typeface="+mn-cs"/>
              </a:rPr>
              <a:t>פיסק אהב מתמטיקה ובלט בכישוריו המתמטיים כבר בבית הספר התיכון. סקרנותו הובילה אותו לגילויים שהשיא שלהם היה בשנת 1978 בהוכחת בעיית השמירה במוזיאון.</a:t>
            </a:r>
            <a:endParaRPr lang="en-US" sz="1200" b="0" kern="1200" dirty="0" smtClean="0">
              <a:solidFill>
                <a:schemeClr val="tx1"/>
              </a:solidFill>
              <a:effectLst/>
              <a:latin typeface="+mn-lt"/>
              <a:ea typeface="+mn-ea"/>
              <a:cs typeface="+mn-cs"/>
            </a:endParaRPr>
          </a:p>
          <a:p>
            <a:pPr algn="r" rtl="1"/>
            <a:r>
              <a:rPr lang="he-IL" sz="1200" b="0" kern="1200" dirty="0" smtClean="0">
                <a:solidFill>
                  <a:schemeClr val="tx1"/>
                </a:solidFill>
                <a:effectLst/>
                <a:latin typeface="+mn-lt"/>
                <a:ea typeface="+mn-ea"/>
                <a:cs typeface="+mn-cs"/>
              </a:rPr>
              <a:t>אבל לא רק במתמטיקה- פיסק היה סקרן ונועז בתחומים רבים:</a:t>
            </a:r>
            <a:endParaRPr lang="en-US" sz="1200" b="0" kern="1200" dirty="0" smtClean="0">
              <a:solidFill>
                <a:schemeClr val="tx1"/>
              </a:solidFill>
              <a:effectLst/>
              <a:latin typeface="+mn-lt"/>
              <a:ea typeface="+mn-ea"/>
              <a:cs typeface="+mn-cs"/>
            </a:endParaRPr>
          </a:p>
          <a:p>
            <a:pPr algn="r" rtl="1"/>
            <a:r>
              <a:rPr lang="he-IL" sz="1200" b="0" kern="1200" dirty="0" smtClean="0">
                <a:solidFill>
                  <a:schemeClr val="tx1"/>
                </a:solidFill>
                <a:effectLst/>
                <a:latin typeface="+mn-lt"/>
                <a:ea typeface="+mn-ea"/>
                <a:cs typeface="+mn-cs"/>
              </a:rPr>
              <a:t>תרבויות עתיקות, מדיטציה בודהיסטית עתיקה, אומנות ומופעי אומנות, חווית המרחבים בחוץ בארה"ב ומחוצה לה בארצות רבות, התמודדות עם שפות זרות, פתרון תשבצים (עם אשתו)  וחתולים!</a:t>
            </a:r>
            <a:endParaRPr lang="en-US" sz="1200" b="0" kern="1200" dirty="0" smtClean="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20</a:t>
            </a:fld>
            <a:endParaRPr lang="en-US"/>
          </a:p>
        </p:txBody>
      </p:sp>
    </p:spTree>
    <p:extLst>
      <p:ext uri="{BB962C8B-B14F-4D97-AF65-F5344CB8AC3E}">
        <p14:creationId xmlns:p14="http://schemas.microsoft.com/office/powerpoint/2010/main" val="494991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r" rtl="1"/>
            <a:r>
              <a:rPr lang="he-IL" dirty="0" smtClean="0"/>
              <a:t> למורים: ההוכחה באינדוקציה היא:</a:t>
            </a:r>
          </a:p>
          <a:p>
            <a:pPr algn="r" rtl="1">
              <a:spcBef>
                <a:spcPts val="0"/>
              </a:spcBef>
              <a:buNone/>
            </a:pPr>
            <a:r>
              <a:rPr lang="he-IL" sz="1200" u="sng" dirty="0" smtClean="0"/>
              <a:t>הוכחה</a:t>
            </a:r>
            <a:r>
              <a:rPr lang="he-IL" sz="1200" dirty="0" smtClean="0"/>
              <a:t>  (באינדוקציה על מספר הצלעות </a:t>
            </a:r>
            <a:r>
              <a:rPr lang="en-US" sz="1200" i="1" dirty="0" smtClean="0"/>
              <a:t>n </a:t>
            </a:r>
            <a:r>
              <a:rPr lang="en-US" sz="1200" dirty="0" smtClean="0">
                <a:sym typeface="Symbol"/>
              </a:rPr>
              <a:t></a:t>
            </a:r>
            <a:r>
              <a:rPr lang="en-US" sz="1200" i="1" dirty="0" smtClean="0"/>
              <a:t> </a:t>
            </a:r>
            <a:r>
              <a:rPr lang="en-US" sz="1200" dirty="0" smtClean="0"/>
              <a:t>3</a:t>
            </a:r>
            <a:r>
              <a:rPr lang="he-IL" sz="1200" dirty="0" smtClean="0"/>
              <a:t>).</a:t>
            </a:r>
            <a:endParaRPr lang="en-US" sz="1200" dirty="0" smtClean="0"/>
          </a:p>
          <a:p>
            <a:pPr algn="r" rtl="1">
              <a:spcBef>
                <a:spcPts val="0"/>
              </a:spcBef>
            </a:pPr>
            <a:r>
              <a:rPr lang="he-IL" sz="1200" dirty="0" smtClean="0">
                <a:solidFill>
                  <a:schemeClr val="accent6">
                    <a:lumMod val="60000"/>
                    <a:lumOff val="40000"/>
                  </a:schemeClr>
                </a:solidFill>
              </a:rPr>
              <a:t>הבסיס: </a:t>
            </a:r>
            <a:r>
              <a:rPr lang="he-IL" sz="1200" dirty="0" smtClean="0"/>
              <a:t>עבור </a:t>
            </a:r>
            <a:r>
              <a:rPr lang="en-US" sz="1200" i="1" dirty="0" smtClean="0"/>
              <a:t>n=</a:t>
            </a:r>
            <a:r>
              <a:rPr lang="en-US" sz="1200" dirty="0" smtClean="0"/>
              <a:t>3</a:t>
            </a:r>
            <a:r>
              <a:rPr lang="he-IL" sz="1200" dirty="0" smtClean="0"/>
              <a:t> הטענה נכונה </a:t>
            </a:r>
            <a:r>
              <a:rPr lang="he-IL" sz="1200" dirty="0" smtClean="0">
                <a:solidFill>
                  <a:schemeClr val="accent6">
                    <a:lumMod val="60000"/>
                    <a:lumOff val="40000"/>
                  </a:schemeClr>
                </a:solidFill>
              </a:rPr>
              <a:t>באופן ריק</a:t>
            </a:r>
            <a:r>
              <a:rPr lang="he-IL" sz="1200" dirty="0" smtClean="0"/>
              <a:t>. </a:t>
            </a:r>
          </a:p>
          <a:p>
            <a:pPr algn="r" rtl="1">
              <a:spcBef>
                <a:spcPts val="0"/>
              </a:spcBef>
              <a:buNone/>
            </a:pPr>
            <a:r>
              <a:rPr lang="he-IL" sz="1200" dirty="0" smtClean="0"/>
              <a:t>	</a:t>
            </a:r>
            <a:r>
              <a:rPr lang="he-IL" sz="1200" dirty="0" err="1" smtClean="0"/>
              <a:t>תילות</a:t>
            </a:r>
            <a:r>
              <a:rPr lang="he-IL" sz="1200" dirty="0" smtClean="0"/>
              <a:t> של משולש הוא המשולש עצמו.</a:t>
            </a:r>
          </a:p>
          <a:p>
            <a:pPr algn="r" rtl="1">
              <a:spcBef>
                <a:spcPts val="600"/>
              </a:spcBef>
            </a:pPr>
            <a:r>
              <a:rPr lang="he-IL" sz="1200" dirty="0" smtClean="0">
                <a:solidFill>
                  <a:schemeClr val="accent6">
                    <a:lumMod val="60000"/>
                    <a:lumOff val="40000"/>
                  </a:schemeClr>
                </a:solidFill>
              </a:rPr>
              <a:t>הנחת האינדוקציה: </a:t>
            </a:r>
          </a:p>
          <a:p>
            <a:pPr algn="r" rtl="1">
              <a:spcBef>
                <a:spcPts val="600"/>
              </a:spcBef>
              <a:buNone/>
            </a:pPr>
            <a:r>
              <a:rPr lang="he-IL" sz="1200" dirty="0" smtClean="0">
                <a:solidFill>
                  <a:schemeClr val="accent6">
                    <a:lumMod val="60000"/>
                    <a:lumOff val="40000"/>
                  </a:schemeClr>
                </a:solidFill>
              </a:rPr>
              <a:t>	</a:t>
            </a:r>
            <a:r>
              <a:rPr lang="he-IL" sz="1200" dirty="0" smtClean="0"/>
              <a:t>נסמן ב-</a:t>
            </a:r>
            <a:r>
              <a:rPr lang="en-US" sz="1200" i="1" dirty="0" smtClean="0"/>
              <a:t>k</a:t>
            </a:r>
            <a:r>
              <a:rPr lang="he-IL" sz="1200" dirty="0" smtClean="0"/>
              <a:t> מספר טבעי כלשהו שאינו קטן מ-3</a:t>
            </a:r>
            <a:r>
              <a:rPr lang="en-US" sz="1200" dirty="0" smtClean="0"/>
              <a:t>(</a:t>
            </a:r>
            <a:r>
              <a:rPr lang="en-US" sz="1200" i="1" dirty="0" smtClean="0"/>
              <a:t>k </a:t>
            </a:r>
            <a:r>
              <a:rPr lang="en-US" sz="1200" dirty="0" smtClean="0">
                <a:sym typeface="Symbol"/>
              </a:rPr>
              <a:t></a:t>
            </a:r>
            <a:r>
              <a:rPr lang="en-US" sz="1200" i="1" dirty="0" smtClean="0"/>
              <a:t> </a:t>
            </a:r>
            <a:r>
              <a:rPr lang="en-US" sz="1200" dirty="0" smtClean="0"/>
              <a:t>3) </a:t>
            </a:r>
            <a:r>
              <a:rPr lang="he-IL" sz="1200" dirty="0" smtClean="0"/>
              <a:t> </a:t>
            </a:r>
            <a:r>
              <a:rPr lang="he-IL" sz="1200" dirty="0" smtClean="0">
                <a:solidFill>
                  <a:schemeClr val="accent6">
                    <a:lumMod val="60000"/>
                    <a:lumOff val="40000"/>
                  </a:schemeClr>
                </a:solidFill>
              </a:rPr>
              <a:t>ונניח</a:t>
            </a:r>
            <a:r>
              <a:rPr lang="he-IL" sz="1200" dirty="0" smtClean="0"/>
              <a:t> שכל המצולעים שמספר צלעותיהם הוא בין 3 ל-</a:t>
            </a:r>
            <a:r>
              <a:rPr lang="en-US" sz="1200" i="1" dirty="0" smtClean="0"/>
              <a:t> k</a:t>
            </a:r>
            <a:r>
              <a:rPr lang="he-IL" sz="1200" dirty="0" smtClean="0"/>
              <a:t>ניתנים </a:t>
            </a:r>
            <a:r>
              <a:rPr lang="he-IL" sz="1200" dirty="0" err="1" smtClean="0"/>
              <a:t>לתילות</a:t>
            </a:r>
            <a:r>
              <a:rPr lang="he-IL" sz="1200" dirty="0" smtClean="0"/>
              <a:t>. </a:t>
            </a:r>
          </a:p>
          <a:p>
            <a:pPr algn="r" rtl="1">
              <a:spcBef>
                <a:spcPts val="600"/>
              </a:spcBef>
            </a:pPr>
            <a:r>
              <a:rPr lang="he-IL" sz="1200" dirty="0" smtClean="0">
                <a:solidFill>
                  <a:schemeClr val="accent6">
                    <a:lumMod val="60000"/>
                    <a:lumOff val="40000"/>
                  </a:schemeClr>
                </a:solidFill>
              </a:rPr>
              <a:t>צעד השרשור: </a:t>
            </a:r>
          </a:p>
          <a:p>
            <a:pPr algn="r" rtl="1">
              <a:spcBef>
                <a:spcPts val="600"/>
              </a:spcBef>
              <a:buNone/>
            </a:pPr>
            <a:r>
              <a:rPr lang="he-IL" sz="1200" dirty="0" smtClean="0">
                <a:solidFill>
                  <a:schemeClr val="accent6">
                    <a:lumMod val="60000"/>
                    <a:lumOff val="40000"/>
                  </a:schemeClr>
                </a:solidFill>
              </a:rPr>
              <a:t>	אם</a:t>
            </a:r>
            <a:r>
              <a:rPr lang="he-IL" sz="1200" dirty="0" smtClean="0"/>
              <a:t> נצליח להוכיח לכל </a:t>
            </a:r>
            <a:r>
              <a:rPr lang="en-US" sz="1200" i="1" dirty="0" smtClean="0"/>
              <a:t>k</a:t>
            </a:r>
            <a:r>
              <a:rPr lang="he-IL" sz="1200" i="1" dirty="0" smtClean="0"/>
              <a:t>,</a:t>
            </a:r>
            <a:r>
              <a:rPr lang="he-IL" sz="1200" dirty="0" smtClean="0"/>
              <a:t> כי הנחה זו </a:t>
            </a:r>
            <a:r>
              <a:rPr lang="he-IL" sz="1200" dirty="0" smtClean="0">
                <a:solidFill>
                  <a:schemeClr val="accent6">
                    <a:lumMod val="60000"/>
                    <a:lumOff val="40000"/>
                  </a:schemeClr>
                </a:solidFill>
              </a:rPr>
              <a:t>גוררת </a:t>
            </a:r>
            <a:r>
              <a:rPr lang="he-IL" sz="1200" dirty="0" smtClean="0"/>
              <a:t>את נכונות הטענה גם עבור מצולע</a:t>
            </a:r>
            <a:r>
              <a:rPr lang="he-IL" sz="1200" i="1" dirty="0" smtClean="0"/>
              <a:t> </a:t>
            </a:r>
            <a:r>
              <a:rPr lang="he-IL" sz="1200" dirty="0" smtClean="0"/>
              <a:t>בעל </a:t>
            </a:r>
            <a:r>
              <a:rPr lang="en-US" sz="1200" i="1" dirty="0" smtClean="0"/>
              <a:t> k+</a:t>
            </a:r>
            <a:r>
              <a:rPr lang="en-US" sz="1200" dirty="0" smtClean="0"/>
              <a:t>1</a:t>
            </a:r>
            <a:r>
              <a:rPr lang="he-IL" sz="1200" dirty="0" smtClean="0"/>
              <a:t>צלעות, נוכל להסיק מכך שהטענה נכונה למצולע בעל </a:t>
            </a:r>
            <a:r>
              <a:rPr lang="he-IL" sz="1200" dirty="0" smtClean="0">
                <a:solidFill>
                  <a:schemeClr val="accent6">
                    <a:lumMod val="60000"/>
                    <a:lumOff val="40000"/>
                  </a:schemeClr>
                </a:solidFill>
              </a:rPr>
              <a:t>כל </a:t>
            </a:r>
            <a:r>
              <a:rPr lang="he-IL" sz="1200" dirty="0" smtClean="0"/>
              <a:t>מספר שלם של צלעות, </a:t>
            </a:r>
            <a:r>
              <a:rPr lang="en-US" sz="1200" i="1" dirty="0" smtClean="0">
                <a:solidFill>
                  <a:schemeClr val="accent6">
                    <a:lumMod val="60000"/>
                    <a:lumOff val="40000"/>
                  </a:schemeClr>
                </a:solidFill>
              </a:rPr>
              <a:t>n</a:t>
            </a:r>
            <a:r>
              <a:rPr lang="he-IL" sz="1200" dirty="0" smtClean="0"/>
              <a:t>.</a:t>
            </a:r>
            <a:r>
              <a:rPr lang="he-IL" sz="1200" i="1" dirty="0" smtClean="0"/>
              <a:t> </a:t>
            </a:r>
            <a:r>
              <a:rPr lang="he-IL" sz="1200" dirty="0" smtClean="0"/>
              <a:t>[מדוע?]</a:t>
            </a:r>
          </a:p>
          <a:p>
            <a:pPr algn="r" rtl="1">
              <a:spcBef>
                <a:spcPts val="600"/>
              </a:spcBef>
            </a:pPr>
            <a:r>
              <a:rPr lang="he-IL" sz="1200" dirty="0" smtClean="0"/>
              <a:t>ובכן: נתאר לעצמנו מצולע</a:t>
            </a:r>
            <a:r>
              <a:rPr lang="he-IL" sz="1200" i="1" dirty="0" smtClean="0"/>
              <a:t> </a:t>
            </a:r>
            <a:r>
              <a:rPr lang="he-IL" sz="1200" dirty="0" smtClean="0"/>
              <a:t>כלשהו בעל</a:t>
            </a:r>
            <a:r>
              <a:rPr lang="he-IL" sz="1200" i="1" dirty="0" smtClean="0"/>
              <a:t> </a:t>
            </a:r>
            <a:r>
              <a:rPr lang="en-US" sz="1200" i="1" dirty="0" smtClean="0">
                <a:solidFill>
                  <a:schemeClr val="accent6">
                    <a:lumMod val="60000"/>
                    <a:lumOff val="40000"/>
                  </a:schemeClr>
                </a:solidFill>
              </a:rPr>
              <a:t>k+</a:t>
            </a:r>
            <a:r>
              <a:rPr lang="en-US" sz="1200" dirty="0" smtClean="0">
                <a:solidFill>
                  <a:schemeClr val="accent6">
                    <a:lumMod val="60000"/>
                    <a:lumOff val="40000"/>
                  </a:schemeClr>
                </a:solidFill>
              </a:rPr>
              <a:t>1</a:t>
            </a:r>
            <a:r>
              <a:rPr lang="he-IL" sz="1200" dirty="0" smtClean="0"/>
              <a:t> צלעות, קמור או קעור. </a:t>
            </a:r>
          </a:p>
          <a:p>
            <a:pPr algn="r" rtl="1">
              <a:spcBef>
                <a:spcPts val="600"/>
              </a:spcBef>
              <a:buNone/>
            </a:pPr>
            <a:r>
              <a:rPr lang="he-IL" sz="1200" dirty="0" smtClean="0"/>
              <a:t>	ברור שיש לו אלכסון פנימי אחד לפחות.</a:t>
            </a:r>
          </a:p>
          <a:p>
            <a:pPr algn="r" rtl="1">
              <a:spcBef>
                <a:spcPts val="600"/>
              </a:spcBef>
              <a:buNone/>
            </a:pPr>
            <a:r>
              <a:rPr lang="he-IL" sz="1200" dirty="0" smtClean="0"/>
              <a:t>	על ידי העברת אלכסון פנימי, נחלק אותו לשני מצולעים זרים בעלי צלע משותפת אחת בלבד.</a:t>
            </a:r>
          </a:p>
          <a:p>
            <a:pPr algn="r" rtl="1">
              <a:spcBef>
                <a:spcPts val="0"/>
              </a:spcBef>
              <a:buNone/>
            </a:pPr>
            <a:r>
              <a:rPr lang="he-IL" sz="1200" dirty="0" smtClean="0"/>
              <a:t>	מספר הצלעות של כל אחד מהם קטן או שווה ל-</a:t>
            </a:r>
            <a:r>
              <a:rPr lang="en-US" sz="1200" i="1" dirty="0" smtClean="0">
                <a:solidFill>
                  <a:schemeClr val="accent6">
                    <a:lumMod val="60000"/>
                    <a:lumOff val="40000"/>
                  </a:schemeClr>
                </a:solidFill>
              </a:rPr>
              <a:t>k</a:t>
            </a:r>
            <a:r>
              <a:rPr lang="he-IL" sz="1200" dirty="0" smtClean="0"/>
              <a:t>. </a:t>
            </a:r>
          </a:p>
          <a:p>
            <a:pPr algn="r" rtl="1">
              <a:spcBef>
                <a:spcPts val="0"/>
              </a:spcBef>
              <a:buNone/>
            </a:pPr>
            <a:r>
              <a:rPr lang="he-IL" sz="1200" dirty="0" smtClean="0"/>
              <a:t>	על כן חלה עליהם </a:t>
            </a:r>
            <a:r>
              <a:rPr lang="he-IL" sz="1200" dirty="0" smtClean="0">
                <a:solidFill>
                  <a:schemeClr val="accent6">
                    <a:lumMod val="60000"/>
                    <a:lumOff val="40000"/>
                  </a:schemeClr>
                </a:solidFill>
              </a:rPr>
              <a:t>הנחת האינדוקציה</a:t>
            </a:r>
            <a:r>
              <a:rPr lang="he-IL" sz="1200" dirty="0" smtClean="0"/>
              <a:t>, כלומר כל אחד משני</a:t>
            </a:r>
            <a:r>
              <a:rPr lang="he-IL" sz="1200" i="1" dirty="0" smtClean="0"/>
              <a:t> </a:t>
            </a:r>
            <a:r>
              <a:rPr lang="he-IL" sz="1200" dirty="0" smtClean="0"/>
              <a:t>תת-המצולעים ניתן </a:t>
            </a:r>
            <a:r>
              <a:rPr lang="he-IL" sz="1200" dirty="0" err="1" smtClean="0"/>
              <a:t>לתילות</a:t>
            </a:r>
            <a:r>
              <a:rPr lang="he-IL" sz="1200" dirty="0" smtClean="0"/>
              <a:t>. </a:t>
            </a:r>
          </a:p>
          <a:p>
            <a:pPr algn="r" rtl="1">
              <a:spcBef>
                <a:spcPts val="0"/>
              </a:spcBef>
              <a:buNone/>
            </a:pPr>
            <a:r>
              <a:rPr lang="he-IL" sz="1200" dirty="0" smtClean="0"/>
              <a:t>	</a:t>
            </a:r>
            <a:r>
              <a:rPr lang="he-IL" sz="1200" dirty="0" smtClean="0">
                <a:solidFill>
                  <a:schemeClr val="accent6">
                    <a:lumMod val="60000"/>
                    <a:lumOff val="40000"/>
                  </a:schemeClr>
                </a:solidFill>
              </a:rPr>
              <a:t>איחוד </a:t>
            </a:r>
            <a:r>
              <a:rPr lang="he-IL" sz="1200" dirty="0" err="1" smtClean="0"/>
              <a:t>התילותים</a:t>
            </a:r>
            <a:r>
              <a:rPr lang="he-IL" sz="1200" dirty="0" smtClean="0"/>
              <a:t> של שני תת-המצולעים הזרים האלה נותן </a:t>
            </a:r>
            <a:r>
              <a:rPr lang="he-IL" sz="1200" dirty="0" err="1" smtClean="0"/>
              <a:t>תילות</a:t>
            </a:r>
            <a:r>
              <a:rPr lang="he-IL" sz="1200" dirty="0" smtClean="0"/>
              <a:t> של המצולע הנתון בעל </a:t>
            </a:r>
            <a:r>
              <a:rPr lang="en-US" sz="1200" i="1" dirty="0" smtClean="0">
                <a:solidFill>
                  <a:schemeClr val="accent6">
                    <a:lumMod val="60000"/>
                    <a:lumOff val="40000"/>
                  </a:schemeClr>
                </a:solidFill>
              </a:rPr>
              <a:t>k+</a:t>
            </a:r>
            <a:r>
              <a:rPr lang="en-US" sz="1200" dirty="0" smtClean="0">
                <a:solidFill>
                  <a:schemeClr val="accent6">
                    <a:lumMod val="60000"/>
                    <a:lumOff val="40000"/>
                  </a:schemeClr>
                </a:solidFill>
              </a:rPr>
              <a:t>1</a:t>
            </a:r>
            <a:r>
              <a:rPr lang="he-IL" sz="1200" dirty="0" smtClean="0"/>
              <a:t> צלעות. </a:t>
            </a:r>
            <a:r>
              <a:rPr lang="he-IL" sz="1200" baseline="0" dirty="0" smtClean="0"/>
              <a:t> </a:t>
            </a:r>
            <a:r>
              <a:rPr lang="he-IL" sz="1200" dirty="0" smtClean="0"/>
              <a:t>מכאן (על פי </a:t>
            </a:r>
            <a:r>
              <a:rPr lang="he-IL" sz="1200" dirty="0" err="1" smtClean="0"/>
              <a:t>אכסיומת</a:t>
            </a:r>
            <a:r>
              <a:rPr lang="he-IL" sz="1200" dirty="0" smtClean="0"/>
              <a:t> האינדוקציה!) הטענה נכונה ל</a:t>
            </a:r>
            <a:r>
              <a:rPr lang="he-IL" sz="1200" dirty="0" smtClean="0">
                <a:solidFill>
                  <a:schemeClr val="accent6">
                    <a:lumMod val="60000"/>
                    <a:lumOff val="40000"/>
                  </a:schemeClr>
                </a:solidFill>
              </a:rPr>
              <a:t>כל</a:t>
            </a:r>
            <a:r>
              <a:rPr lang="he-IL" sz="1200" dirty="0" smtClean="0"/>
              <a:t> מצולע </a:t>
            </a:r>
            <a:r>
              <a:rPr lang="he-IL" sz="1200" i="1" dirty="0" smtClean="0"/>
              <a:t>ויהי מספר צלעותיו אשר יהי.  </a:t>
            </a:r>
            <a:r>
              <a:rPr lang="he-IL" sz="1200" dirty="0" smtClean="0"/>
              <a:t>                        </a:t>
            </a:r>
          </a:p>
          <a:p>
            <a:pPr algn="r" rtl="1">
              <a:spcBef>
                <a:spcPts val="0"/>
              </a:spcBef>
            </a:pPr>
            <a:r>
              <a:rPr lang="he-IL" sz="1200" dirty="0" err="1" smtClean="0"/>
              <a:t>מ.ש.ל</a:t>
            </a:r>
            <a:r>
              <a:rPr lang="he-IL" sz="1200" dirty="0" smtClean="0"/>
              <a:t>.</a:t>
            </a:r>
            <a:endParaRPr lang="en-US" sz="1200" dirty="0" smtClean="0"/>
          </a:p>
          <a:p>
            <a:pPr algn="r" rtl="1"/>
            <a:endParaRPr lang="he-IL" dirty="0" smtClean="0"/>
          </a:p>
          <a:p>
            <a:pPr algn="r" rtl="1"/>
            <a:endParaRPr lang="he-IL" dirty="0"/>
          </a:p>
        </p:txBody>
      </p:sp>
      <p:sp>
        <p:nvSpPr>
          <p:cNvPr id="4" name="Slide Number Placeholder 3"/>
          <p:cNvSpPr>
            <a:spLocks noGrp="1"/>
          </p:cNvSpPr>
          <p:nvPr>
            <p:ph type="sldNum" sz="quarter" idx="10"/>
          </p:nvPr>
        </p:nvSpPr>
        <p:spPr/>
        <p:txBody>
          <a:bodyPr/>
          <a:lstStyle/>
          <a:p>
            <a:fld id="{E37A9A3A-C1B1-4827-AAB9-59511914A05A}" type="slidenum">
              <a:rPr lang="en-US" smtClean="0"/>
              <a:pPr/>
              <a:t>21</a:t>
            </a:fld>
            <a:endParaRPr lang="en-US"/>
          </a:p>
        </p:txBody>
      </p:sp>
    </p:spTree>
    <p:extLst>
      <p:ext uri="{BB962C8B-B14F-4D97-AF65-F5344CB8AC3E}">
        <p14:creationId xmlns:p14="http://schemas.microsoft.com/office/powerpoint/2010/main" val="1163304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למורים</a:t>
            </a:r>
          </a:p>
          <a:p>
            <a:pPr algn="r" rtl="1"/>
            <a:r>
              <a:rPr lang="he-IL" dirty="0" smtClean="0"/>
              <a:t>הטענה מופיעה לתזכורת. אין צורך לחזור עליה בכל שקף, אלא אם כן רוצים לחזור ולהזכיר אותה.</a:t>
            </a:r>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22</a:t>
            </a:fld>
            <a:endParaRPr lang="en-US"/>
          </a:p>
        </p:txBody>
      </p:sp>
    </p:spTree>
    <p:extLst>
      <p:ext uri="{BB962C8B-B14F-4D97-AF65-F5344CB8AC3E}">
        <p14:creationId xmlns:p14="http://schemas.microsoft.com/office/powerpoint/2010/main" val="2985801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r" rtl="1"/>
            <a:r>
              <a:rPr lang="he-IL" dirty="0" smtClean="0"/>
              <a:t>למורים –</a:t>
            </a:r>
          </a:p>
          <a:p>
            <a:pPr algn="r" rtl="1"/>
            <a:r>
              <a:rPr lang="he-IL" dirty="0" smtClean="0"/>
              <a:t>בכיתות שעדין לא למדו את שיטת ההוכחה באינדוקציה התלמידים יתוודעו לפחות לכך שקיימת שיטה כזאת. בכיתות שבהן התלמידים שכבר למדו את השיטה יוכלו להתנסות בהוכחה כתרגיל,</a:t>
            </a:r>
            <a:r>
              <a:rPr lang="he-IL" baseline="0" dirty="0" smtClean="0"/>
              <a:t> אם הזמן מאפשר זאת</a:t>
            </a:r>
            <a:endParaRPr lang="he-IL" dirty="0" smtClean="0"/>
          </a:p>
          <a:p>
            <a:pPr algn="r" rtl="1"/>
            <a:r>
              <a:rPr lang="he-IL" dirty="0" smtClean="0"/>
              <a:t>הוכחה:</a:t>
            </a:r>
          </a:p>
          <a:p>
            <a:pPr marL="3175" indent="-3175" algn="r" rtl="1">
              <a:buNone/>
            </a:pPr>
            <a:r>
              <a:rPr lang="he-IL" sz="1200" u="sng" dirty="0" smtClean="0"/>
              <a:t>הוכחה</a:t>
            </a:r>
            <a:r>
              <a:rPr lang="he-IL" sz="1200" dirty="0" smtClean="0"/>
              <a:t> באינדוקציה על מספר הצלעות </a:t>
            </a:r>
            <a:r>
              <a:rPr lang="en-US" sz="1200" i="1" dirty="0" smtClean="0">
                <a:solidFill>
                  <a:schemeClr val="accent6">
                    <a:lumMod val="60000"/>
                    <a:lumOff val="40000"/>
                  </a:schemeClr>
                </a:solidFill>
              </a:rPr>
              <a:t>n</a:t>
            </a:r>
            <a:r>
              <a:rPr lang="he-IL" sz="1200" dirty="0" smtClean="0"/>
              <a:t> של המצולע . </a:t>
            </a:r>
            <a:endParaRPr lang="en-US" sz="1200" dirty="0" smtClean="0"/>
          </a:p>
          <a:p>
            <a:pPr algn="r" rtl="1"/>
            <a:r>
              <a:rPr lang="he-IL" sz="1200" dirty="0" smtClean="0">
                <a:solidFill>
                  <a:schemeClr val="accent6">
                    <a:lumMod val="60000"/>
                    <a:lumOff val="40000"/>
                  </a:schemeClr>
                </a:solidFill>
              </a:rPr>
              <a:t>הבסיס: </a:t>
            </a:r>
          </a:p>
          <a:p>
            <a:pPr algn="r" rtl="1">
              <a:spcBef>
                <a:spcPts val="0"/>
              </a:spcBef>
              <a:buNone/>
            </a:pPr>
            <a:r>
              <a:rPr lang="he-IL" sz="1200" dirty="0" smtClean="0">
                <a:solidFill>
                  <a:schemeClr val="accent6">
                    <a:lumMod val="60000"/>
                    <a:lumOff val="40000"/>
                  </a:schemeClr>
                </a:solidFill>
              </a:rPr>
              <a:t>	</a:t>
            </a:r>
            <a:r>
              <a:rPr lang="he-IL" sz="1200" dirty="0" smtClean="0"/>
              <a:t>עבור משולש אחד </a:t>
            </a:r>
            <a:r>
              <a:rPr lang="en-US" sz="1200" i="1" dirty="0" smtClean="0"/>
              <a:t>(n=</a:t>
            </a:r>
            <a:r>
              <a:rPr lang="en-US" sz="1200" dirty="0" smtClean="0"/>
              <a:t>3</a:t>
            </a:r>
            <a:r>
              <a:rPr lang="en-US" sz="1200" i="1" dirty="0" smtClean="0"/>
              <a:t>)</a:t>
            </a:r>
            <a:r>
              <a:rPr lang="he-IL" sz="1200" dirty="0" smtClean="0"/>
              <a:t> הטענה נכונה באופן </a:t>
            </a:r>
            <a:r>
              <a:rPr lang="he-IL" sz="1200" dirty="0" err="1" smtClean="0"/>
              <a:t>טריביאלי</a:t>
            </a:r>
            <a:r>
              <a:rPr lang="he-IL" sz="1200" dirty="0" smtClean="0"/>
              <a:t>. </a:t>
            </a:r>
          </a:p>
          <a:p>
            <a:pPr algn="r" rtl="1"/>
            <a:r>
              <a:rPr lang="he-IL" sz="1200" dirty="0" smtClean="0">
                <a:solidFill>
                  <a:schemeClr val="accent6">
                    <a:lumMod val="60000"/>
                    <a:lumOff val="40000"/>
                  </a:schemeClr>
                </a:solidFill>
                <a:latin typeface="Arial" pitchFamily="34" charset="0"/>
                <a:cs typeface="Arial" pitchFamily="34" charset="0"/>
              </a:rPr>
              <a:t>הנחת האינדוקציה</a:t>
            </a:r>
            <a:r>
              <a:rPr lang="he-IL" sz="1200" dirty="0" smtClean="0">
                <a:latin typeface="Arial" pitchFamily="34" charset="0"/>
                <a:cs typeface="Arial" pitchFamily="34" charset="0"/>
              </a:rPr>
              <a:t>: </a:t>
            </a:r>
          </a:p>
          <a:p>
            <a:pPr algn="r" rtl="1">
              <a:spcBef>
                <a:spcPts val="0"/>
              </a:spcBef>
              <a:buNone/>
            </a:pPr>
            <a:r>
              <a:rPr lang="he-IL" sz="1200" dirty="0" smtClean="0"/>
              <a:t>	נסמן ב- </a:t>
            </a:r>
            <a:r>
              <a:rPr lang="en-US" sz="1200" i="1" dirty="0" smtClean="0"/>
              <a:t>k</a:t>
            </a:r>
            <a:r>
              <a:rPr lang="he-IL" sz="1200" dirty="0" smtClean="0"/>
              <a:t> מספר טבעי כלשהו שאינו קטן מ-3</a:t>
            </a:r>
            <a:r>
              <a:rPr lang="en-US" sz="1200" dirty="0" smtClean="0"/>
              <a:t>(</a:t>
            </a:r>
            <a:r>
              <a:rPr lang="en-US" sz="1200" i="1" dirty="0" smtClean="0"/>
              <a:t>k </a:t>
            </a:r>
            <a:r>
              <a:rPr lang="en-US" sz="1200" dirty="0" smtClean="0">
                <a:sym typeface="Symbol"/>
              </a:rPr>
              <a:t></a:t>
            </a:r>
            <a:r>
              <a:rPr lang="en-US" sz="1200" i="1" dirty="0" smtClean="0"/>
              <a:t> </a:t>
            </a:r>
            <a:r>
              <a:rPr lang="en-US" sz="1200" dirty="0" smtClean="0"/>
              <a:t>3)  </a:t>
            </a:r>
            <a:r>
              <a:rPr lang="he-IL" sz="1200" dirty="0" smtClean="0"/>
              <a:t>. </a:t>
            </a:r>
          </a:p>
          <a:p>
            <a:pPr algn="r" rtl="1">
              <a:spcBef>
                <a:spcPts val="0"/>
              </a:spcBef>
              <a:buNone/>
            </a:pPr>
            <a:r>
              <a:rPr lang="he-IL" sz="1200" dirty="0" smtClean="0">
                <a:solidFill>
                  <a:schemeClr val="accent6">
                    <a:lumMod val="60000"/>
                    <a:lumOff val="40000"/>
                  </a:schemeClr>
                </a:solidFill>
              </a:rPr>
              <a:t>	</a:t>
            </a:r>
            <a:r>
              <a:rPr lang="he-IL" sz="1200" dirty="0" smtClean="0"/>
              <a:t>כעת נניח ש</a:t>
            </a:r>
            <a:r>
              <a:rPr lang="he-IL" sz="1200" dirty="0" smtClean="0">
                <a:latin typeface="Arial" pitchFamily="34" charset="0"/>
                <a:cs typeface="Arial" pitchFamily="34" charset="0"/>
              </a:rPr>
              <a:t>ניתן לצבוע כנדרש את כל הקודקודים בכל </a:t>
            </a:r>
            <a:r>
              <a:rPr lang="he-IL" sz="1200" dirty="0" err="1" smtClean="0">
                <a:latin typeface="Arial" pitchFamily="34" charset="0"/>
                <a:cs typeface="Arial" pitchFamily="34" charset="0"/>
              </a:rPr>
              <a:t>תילות</a:t>
            </a:r>
            <a:r>
              <a:rPr lang="he-IL" sz="1200" dirty="0" smtClean="0">
                <a:latin typeface="Arial" pitchFamily="34" charset="0"/>
                <a:cs typeface="Arial" pitchFamily="34" charset="0"/>
              </a:rPr>
              <a:t> של כל מצולע שמספר צלעותיו בין</a:t>
            </a:r>
            <a:r>
              <a:rPr lang="he-IL" sz="1200" dirty="0" smtClean="0">
                <a:sym typeface="Symbol"/>
              </a:rPr>
              <a:t> </a:t>
            </a:r>
            <a:r>
              <a:rPr lang="en-US" sz="1200" dirty="0" smtClean="0"/>
              <a:t>3</a:t>
            </a:r>
            <a:r>
              <a:rPr lang="he-IL" sz="1200" dirty="0" smtClean="0"/>
              <a:t> ל-</a:t>
            </a:r>
            <a:r>
              <a:rPr lang="en-US" sz="1200" i="1" dirty="0" smtClean="0"/>
              <a:t> k</a:t>
            </a:r>
            <a:r>
              <a:rPr lang="he-IL" sz="1200" dirty="0" smtClean="0">
                <a:latin typeface="Arial" pitchFamily="34" charset="0"/>
                <a:cs typeface="Arial" pitchFamily="34" charset="0"/>
              </a:rPr>
              <a:t>. </a:t>
            </a:r>
          </a:p>
          <a:p>
            <a:pPr algn="r" rtl="1"/>
            <a:r>
              <a:rPr lang="he-IL" sz="1200" dirty="0" smtClean="0">
                <a:solidFill>
                  <a:schemeClr val="accent6">
                    <a:lumMod val="60000"/>
                    <a:lumOff val="40000"/>
                  </a:schemeClr>
                </a:solidFill>
              </a:rPr>
              <a:t>צעד השרשור: אם</a:t>
            </a:r>
            <a:r>
              <a:rPr lang="he-IL" sz="1200" dirty="0" smtClean="0"/>
              <a:t> נצליח להוכיח לכל </a:t>
            </a:r>
            <a:r>
              <a:rPr lang="en-US" sz="1200" i="1" dirty="0" smtClean="0"/>
              <a:t>k</a:t>
            </a:r>
            <a:r>
              <a:rPr lang="he-IL" sz="1200" i="1" dirty="0" smtClean="0"/>
              <a:t>,</a:t>
            </a:r>
            <a:r>
              <a:rPr lang="he-IL" sz="1200" dirty="0" smtClean="0"/>
              <a:t> כי הנחה זו </a:t>
            </a:r>
            <a:r>
              <a:rPr lang="he-IL" sz="1200" dirty="0" smtClean="0">
                <a:solidFill>
                  <a:schemeClr val="accent6">
                    <a:lumMod val="60000"/>
                    <a:lumOff val="40000"/>
                  </a:schemeClr>
                </a:solidFill>
              </a:rPr>
              <a:t>גוררת </a:t>
            </a:r>
            <a:r>
              <a:rPr lang="he-IL" sz="1200" dirty="0" smtClean="0"/>
              <a:t>את נכונות הטענה גם עבור מצולע</a:t>
            </a:r>
            <a:r>
              <a:rPr lang="he-IL" sz="1200" i="1" dirty="0" smtClean="0"/>
              <a:t> </a:t>
            </a:r>
            <a:r>
              <a:rPr lang="he-IL" sz="1200" dirty="0" smtClean="0"/>
              <a:t>בעל </a:t>
            </a:r>
            <a:r>
              <a:rPr lang="en-US" sz="1200" i="1" dirty="0" smtClean="0"/>
              <a:t> k+</a:t>
            </a:r>
            <a:r>
              <a:rPr lang="en-US" sz="1200" dirty="0" smtClean="0"/>
              <a:t>1</a:t>
            </a:r>
            <a:r>
              <a:rPr lang="he-IL" sz="1200" dirty="0" smtClean="0"/>
              <a:t> צלעות, נוכל להסיק שהטענה נכונה למצולע בעל </a:t>
            </a:r>
            <a:r>
              <a:rPr lang="he-IL" sz="1200" dirty="0" smtClean="0">
                <a:solidFill>
                  <a:schemeClr val="accent6">
                    <a:lumMod val="60000"/>
                    <a:lumOff val="40000"/>
                  </a:schemeClr>
                </a:solidFill>
              </a:rPr>
              <a:t>כל </a:t>
            </a:r>
            <a:r>
              <a:rPr lang="he-IL" sz="1200" dirty="0" smtClean="0"/>
              <a:t>מספר שלם של צלעות, </a:t>
            </a:r>
            <a:r>
              <a:rPr lang="en-US" sz="1200" i="1" dirty="0" smtClean="0">
                <a:solidFill>
                  <a:schemeClr val="accent6">
                    <a:lumMod val="60000"/>
                    <a:lumOff val="40000"/>
                  </a:schemeClr>
                </a:solidFill>
              </a:rPr>
              <a:t>n</a:t>
            </a:r>
            <a:r>
              <a:rPr lang="he-IL" sz="1200" dirty="0" smtClean="0"/>
              <a:t>.</a:t>
            </a:r>
            <a:r>
              <a:rPr lang="he-IL" sz="1200" i="1" dirty="0" smtClean="0"/>
              <a:t> </a:t>
            </a:r>
            <a:r>
              <a:rPr lang="he-IL" sz="1200" dirty="0" smtClean="0"/>
              <a:t>נתאר לעצמנו מצולע</a:t>
            </a:r>
            <a:r>
              <a:rPr lang="he-IL" sz="1200" i="1" dirty="0" smtClean="0"/>
              <a:t> </a:t>
            </a:r>
            <a:r>
              <a:rPr lang="he-IL" sz="1200" dirty="0" smtClean="0"/>
              <a:t>כלשהו בעל</a:t>
            </a:r>
            <a:r>
              <a:rPr lang="he-IL" sz="1200" i="1" dirty="0" smtClean="0"/>
              <a:t> </a:t>
            </a:r>
            <a:r>
              <a:rPr lang="en-US" sz="1200" i="1" dirty="0" smtClean="0"/>
              <a:t>k+</a:t>
            </a:r>
            <a:r>
              <a:rPr lang="en-US" sz="1200" dirty="0" smtClean="0"/>
              <a:t>1</a:t>
            </a:r>
            <a:r>
              <a:rPr lang="he-IL" sz="1200" dirty="0" smtClean="0"/>
              <a:t>  צלעות עם </a:t>
            </a:r>
            <a:r>
              <a:rPr lang="he-IL" sz="1200" dirty="0" err="1" smtClean="0"/>
              <a:t>תילות</a:t>
            </a:r>
            <a:r>
              <a:rPr lang="he-IL" sz="1200" dirty="0" smtClean="0"/>
              <a:t> כלשהו. </a:t>
            </a:r>
          </a:p>
          <a:p>
            <a:pPr algn="r" rtl="1"/>
            <a:r>
              <a:rPr lang="he-IL" sz="1200" dirty="0" smtClean="0">
                <a:solidFill>
                  <a:srgbClr val="A2D668"/>
                </a:solidFill>
              </a:rPr>
              <a:t>נסלק</a:t>
            </a:r>
            <a:r>
              <a:rPr lang="he-IL" sz="1200" dirty="0" smtClean="0"/>
              <a:t> ממנו משולש אשר שתים מצלעותיו מתלכדות עם צלעות המצולע (בכל </a:t>
            </a:r>
            <a:r>
              <a:rPr lang="he-IL" sz="1200" dirty="0" err="1" smtClean="0"/>
              <a:t>תילות</a:t>
            </a:r>
            <a:r>
              <a:rPr lang="he-IL" sz="1200" dirty="0" smtClean="0"/>
              <a:t> של כל מצולע יש </a:t>
            </a:r>
          </a:p>
          <a:p>
            <a:pPr algn="r" rtl="1">
              <a:spcBef>
                <a:spcPts val="0"/>
              </a:spcBef>
              <a:buNone/>
            </a:pPr>
            <a:r>
              <a:rPr lang="he-IL" sz="1200" dirty="0" smtClean="0"/>
              <a:t>	לפחות משולש אחד כזה). </a:t>
            </a:r>
          </a:p>
          <a:p>
            <a:pPr algn="r" rtl="1"/>
            <a:r>
              <a:rPr lang="he-IL" sz="1200" dirty="0" smtClean="0"/>
              <a:t>נשאר מצולע בעל </a:t>
            </a:r>
            <a:r>
              <a:rPr lang="en-US" sz="1200" i="1" dirty="0" smtClean="0">
                <a:solidFill>
                  <a:schemeClr val="accent6">
                    <a:lumMod val="60000"/>
                    <a:lumOff val="40000"/>
                  </a:schemeClr>
                </a:solidFill>
              </a:rPr>
              <a:t>k</a:t>
            </a:r>
            <a:r>
              <a:rPr lang="he-IL" sz="1200" dirty="0" smtClean="0"/>
              <a:t> צלעות, כי</a:t>
            </a:r>
          </a:p>
          <a:p>
            <a:pPr algn="ctr" rtl="1">
              <a:buNone/>
            </a:pPr>
            <a:r>
              <a:rPr lang="en-US" sz="1200" dirty="0" smtClean="0"/>
              <a:t>                      (</a:t>
            </a:r>
            <a:r>
              <a:rPr lang="en-US" sz="1200" i="1" dirty="0" smtClean="0"/>
              <a:t>k+</a:t>
            </a:r>
            <a:r>
              <a:rPr lang="en-US" sz="1200" dirty="0" smtClean="0"/>
              <a:t>1)</a:t>
            </a:r>
            <a:r>
              <a:rPr lang="en-US" sz="1200" dirty="0" smtClean="0">
                <a:sym typeface="Symbol"/>
              </a:rPr>
              <a:t></a:t>
            </a:r>
            <a:r>
              <a:rPr lang="en-US" sz="1200" dirty="0" smtClean="0"/>
              <a:t>2+1=</a:t>
            </a:r>
            <a:r>
              <a:rPr lang="en-US" sz="1200" i="1" dirty="0" smtClean="0"/>
              <a:t>k</a:t>
            </a:r>
            <a:endParaRPr lang="he-IL" sz="1200" dirty="0" smtClean="0"/>
          </a:p>
          <a:p>
            <a:pPr algn="r" rtl="1"/>
            <a:r>
              <a:rPr lang="he-IL" sz="1200" dirty="0" smtClean="0"/>
              <a:t>לפי הנחת האינדוקציה, ניתן לצבוע </a:t>
            </a:r>
            <a:r>
              <a:rPr lang="he-IL" sz="1200" dirty="0" smtClean="0">
                <a:solidFill>
                  <a:schemeClr val="accent6">
                    <a:lumMod val="60000"/>
                    <a:lumOff val="40000"/>
                  </a:schemeClr>
                </a:solidFill>
              </a:rPr>
              <a:t>כנדרש </a:t>
            </a:r>
            <a:r>
              <a:rPr lang="he-IL" sz="1200" dirty="0" smtClean="0"/>
              <a:t>את הקודקודים שלו.</a:t>
            </a:r>
          </a:p>
          <a:p>
            <a:pPr algn="r" rtl="1"/>
            <a:r>
              <a:rPr lang="he-IL" sz="1200" dirty="0" smtClean="0"/>
              <a:t>שנים מהקודקודים במשולש ש</a:t>
            </a:r>
            <a:r>
              <a:rPr lang="he-IL" sz="1200" dirty="0" smtClean="0">
                <a:solidFill>
                  <a:srgbClr val="A2D668"/>
                </a:solidFill>
              </a:rPr>
              <a:t>סולק</a:t>
            </a:r>
            <a:r>
              <a:rPr lang="he-IL" sz="1200" dirty="0" smtClean="0"/>
              <a:t> מתלכדים עם הקודקודים שנצבעו. והם נצבעו כבר בשני צבעים שונים. </a:t>
            </a:r>
          </a:p>
          <a:p>
            <a:pPr algn="r" rtl="1"/>
            <a:r>
              <a:rPr lang="he-IL" sz="1200" dirty="0" smtClean="0"/>
              <a:t>נצבע את הקודקוד השלישי בצבע השלישי. כעת, </a:t>
            </a:r>
            <a:r>
              <a:rPr lang="he-IL" sz="1200" dirty="0" smtClean="0">
                <a:solidFill>
                  <a:schemeClr val="accent6">
                    <a:lumMod val="60000"/>
                    <a:lumOff val="40000"/>
                  </a:schemeClr>
                </a:solidFill>
              </a:rPr>
              <a:t>כל</a:t>
            </a:r>
            <a:r>
              <a:rPr lang="he-IL" sz="1200" dirty="0" smtClean="0"/>
              <a:t> הקודקודים במצולע בעל </a:t>
            </a:r>
            <a:r>
              <a:rPr lang="en-US" sz="1200" dirty="0" smtClean="0"/>
              <a:t>(</a:t>
            </a:r>
            <a:r>
              <a:rPr lang="en-US" sz="1200" i="1" dirty="0" smtClean="0"/>
              <a:t>k+1</a:t>
            </a:r>
            <a:r>
              <a:rPr lang="en-US" sz="1200" dirty="0" smtClean="0"/>
              <a:t>)</a:t>
            </a:r>
            <a:r>
              <a:rPr lang="he-IL" sz="1200" dirty="0" smtClean="0"/>
              <a:t> צלעות צבועים כנדרש.     - - -  </a:t>
            </a:r>
            <a:r>
              <a:rPr lang="he-IL" sz="1200" dirty="0" err="1" smtClean="0"/>
              <a:t>מ.ש.ל</a:t>
            </a:r>
            <a:r>
              <a:rPr lang="he-IL" sz="1200" dirty="0" smtClean="0"/>
              <a:t>. </a:t>
            </a:r>
          </a:p>
          <a:p>
            <a:pPr algn="r" rtl="1"/>
            <a:r>
              <a:rPr lang="he-IL" dirty="0" smtClean="0"/>
              <a:t>אפשר גם לא באינדוקציה. הנה מתוך</a:t>
            </a:r>
          </a:p>
          <a:p>
            <a:pPr algn="l" rtl="0"/>
            <a:r>
              <a:rPr lang="en-US" dirty="0" smtClean="0"/>
              <a:t>http://www.cut-the-knot.org/Curriculum/Combinatorics/Chvatal.shtml</a:t>
            </a:r>
            <a:endParaRPr lang="he-IL" dirty="0" smtClean="0"/>
          </a:p>
          <a:p>
            <a:r>
              <a:rPr lang="he-IL" dirty="0" smtClean="0"/>
              <a:t>"</a:t>
            </a:r>
            <a:r>
              <a:rPr lang="en-US" dirty="0" smtClean="0"/>
              <a:t>given a diagonal triangulation, how do we color the vertices to satisfy #2? Observe that, in a diagonal triangulation, the sides of any triangle are either sides or the diagonals of the polygon, and at most 2 may be of the latter kind. The triangles could only abut each other at the diagonals, not the sides of the polygon. Furthermore, only two triangles in a triangulation may share the same diagonal. It follows that each triangle in a triangulation is adjacent two 1 or 2 other triangles. The neighboring triangles share a side and, consequently, two vertices.</a:t>
            </a:r>
          </a:p>
          <a:p>
            <a:r>
              <a:rPr lang="en-US" dirty="0" smtClean="0"/>
              <a:t>Start with any triangle of the triangulation and color its vertices with three colors in a random fashion. Its neighbor triangles already have two vertices assigned two different colors; the requirements of #2 force a unique color on the remaining vertex. Continue in this manner with 1 or, as the case may be, 2 adjacent triangles until all vertices have been assigned a color. The process stops when on either end we run into a triangle composed of 2 sides and 1 diagonal of the polygon.”</a:t>
            </a:r>
          </a:p>
          <a:p>
            <a:pPr algn="r" rtl="1"/>
            <a:endParaRPr lang="he-IL" sz="1200" i="1" dirty="0" smtClean="0"/>
          </a:p>
          <a:p>
            <a:pPr algn="r" rtl="1"/>
            <a:endParaRPr lang="en-US" dirty="0" smtClean="0"/>
          </a:p>
        </p:txBody>
      </p:sp>
      <p:sp>
        <p:nvSpPr>
          <p:cNvPr id="4" name="Slide Number Placeholder 3"/>
          <p:cNvSpPr>
            <a:spLocks noGrp="1"/>
          </p:cNvSpPr>
          <p:nvPr>
            <p:ph type="sldNum" sz="quarter" idx="10"/>
          </p:nvPr>
        </p:nvSpPr>
        <p:spPr/>
        <p:txBody>
          <a:bodyPr/>
          <a:lstStyle/>
          <a:p>
            <a:fld id="{E37A9A3A-C1B1-4827-AAB9-59511914A05A}" type="slidenum">
              <a:rPr lang="en-US" smtClean="0"/>
              <a:pPr/>
              <a:t>23</a:t>
            </a:fld>
            <a:endParaRPr lang="en-US"/>
          </a:p>
        </p:txBody>
      </p:sp>
    </p:spTree>
    <p:extLst>
      <p:ext uri="{BB962C8B-B14F-4D97-AF65-F5344CB8AC3E}">
        <p14:creationId xmlns:p14="http://schemas.microsoft.com/office/powerpoint/2010/main" val="224804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למורים:</a:t>
            </a:r>
          </a:p>
          <a:p>
            <a:pPr algn="r" rtl="1"/>
            <a:r>
              <a:rPr lang="he-IL" dirty="0" smtClean="0"/>
              <a:t>1. לפני שילוב ההבזק הזה צריך לוודא שהתלמידים מכירים את המושגים: מצולע קמור, מצולע</a:t>
            </a:r>
            <a:r>
              <a:rPr lang="he-IL" baseline="0" dirty="0" smtClean="0"/>
              <a:t> </a:t>
            </a:r>
            <a:r>
              <a:rPr lang="he-IL" dirty="0" smtClean="0"/>
              <a:t>קעור, מנסרה. </a:t>
            </a:r>
          </a:p>
          <a:p>
            <a:pPr algn="r" rtl="1"/>
            <a:r>
              <a:rPr lang="he-IL" dirty="0" smtClean="0"/>
              <a:t>2. כמו</a:t>
            </a:r>
            <a:r>
              <a:rPr lang="he-IL" baseline="0" dirty="0" smtClean="0"/>
              <a:t> כן, </a:t>
            </a:r>
            <a:r>
              <a:rPr lang="he-IL" dirty="0" smtClean="0"/>
              <a:t>מומלץ להיכנס לתוכנת </a:t>
            </a:r>
            <a:r>
              <a:rPr lang="en-US" dirty="0" smtClean="0"/>
              <a:t>"</a:t>
            </a:r>
            <a:r>
              <a:rPr lang="he-IL" dirty="0" smtClean="0"/>
              <a:t>רמזור</a:t>
            </a:r>
            <a:r>
              <a:rPr lang="en-US" dirty="0" smtClean="0"/>
              <a:t>"</a:t>
            </a:r>
            <a:r>
              <a:rPr lang="he-IL" dirty="0" smtClean="0"/>
              <a:t> כדי לראות את התגובות של מורים ששילבו בעבר את ההבזק בכיתותיהם. צרפו את תגובותיכם לאחר השילוב של ההבזק כדי שמורים אחרים יתברכו בהן. </a:t>
            </a:r>
          </a:p>
          <a:p>
            <a:pPr algn="r" rtl="1"/>
            <a:r>
              <a:rPr lang="he-IL" dirty="0" smtClean="0"/>
              <a:t>3. </a:t>
            </a:r>
            <a:r>
              <a:rPr lang="he-IL" sz="1200" dirty="0" smtClean="0"/>
              <a:t>אפשר להסתפק בהצגת שקפים 1-18. אם הזמן עומד לרשותך, עדיף כמובן להמשיך עד </a:t>
            </a:r>
            <a:r>
              <a:rPr lang="he-IL" sz="1200" dirty="0" smtClean="0"/>
              <a:t>הסוף</a:t>
            </a:r>
            <a:endParaRPr lang="en-US" sz="1200" dirty="0" smtClean="0"/>
          </a:p>
          <a:p>
            <a:pPr algn="r" rtl="1"/>
            <a:r>
              <a:rPr lang="en-US" sz="1200" dirty="0" smtClean="0"/>
              <a:t>4</a:t>
            </a:r>
            <a:r>
              <a:rPr lang="he-IL" sz="1200" dirty="0" smtClean="0"/>
              <a:t>.</a:t>
            </a:r>
            <a:r>
              <a:rPr lang="he-IL" sz="1200" baseline="0" dirty="0" smtClean="0"/>
              <a:t> כהכנה להבזק, במידה שהזמן מאפשר זאת אפשר להכניס את המושג </a:t>
            </a:r>
            <a:r>
              <a:rPr lang="he-IL" sz="1200" baseline="0" dirty="0" err="1" smtClean="0"/>
              <a:t>תילות</a:t>
            </a:r>
            <a:r>
              <a:rPr lang="he-IL" sz="1200" baseline="0" dirty="0" smtClean="0"/>
              <a:t> של מצולע – חלוקה של מצולע למשולשים ע"י העברת אלכסונים שאינם נחתכים. </a:t>
            </a:r>
            <a:r>
              <a:rPr lang="he-IL" sz="1200" baseline="0" dirty="0" err="1" smtClean="0"/>
              <a:t>בתילות</a:t>
            </a:r>
            <a:r>
              <a:rPr lang="he-IL" sz="1200" baseline="0" dirty="0" smtClean="0"/>
              <a:t> של פוליגון כל משולש מכיל שלושה קודקודים של המצולע המקורי. אפשר גם להוכיח באינדוקציה שכל </a:t>
            </a:r>
            <a:r>
              <a:rPr lang="he-IL" sz="1200" baseline="0" dirty="0" err="1" smtClean="0"/>
              <a:t>תילות</a:t>
            </a:r>
            <a:r>
              <a:rPr lang="he-IL" sz="1200" baseline="0" dirty="0" smtClean="0"/>
              <a:t> של מצולע בנוי מ </a:t>
            </a:r>
            <a:r>
              <a:rPr lang="en-US" sz="1200" baseline="0" dirty="0" smtClean="0"/>
              <a:t>n-3</a:t>
            </a:r>
            <a:r>
              <a:rPr lang="he-IL" sz="1200" baseline="0" dirty="0" smtClean="0"/>
              <a:t> אלכסונים ומורכב מ</a:t>
            </a:r>
            <a:r>
              <a:rPr lang="en-US" sz="1200" baseline="0" dirty="0" smtClean="0"/>
              <a:t>n-2 </a:t>
            </a:r>
            <a:r>
              <a:rPr lang="he-IL" sz="1200" baseline="0" dirty="0" smtClean="0"/>
              <a:t> משולשים (לפרטים נוספים ר' למשל </a:t>
            </a:r>
            <a:r>
              <a:rPr lang="en-US" sz="1200" baseline="0" dirty="0" smtClean="0"/>
              <a:t>http://mathforum.org/mathimages/index.php/Art_Gallery_Theorem</a:t>
            </a:r>
            <a:r>
              <a:rPr lang="he-IL" sz="1200" baseline="0" dirty="0" smtClean="0"/>
              <a:t>)</a:t>
            </a:r>
            <a:endParaRPr lang="he-IL" dirty="0" smtClean="0"/>
          </a:p>
          <a:p>
            <a:pPr algn="r" rtl="1"/>
            <a:endParaRPr lang="he-IL" dirty="0" smtClean="0"/>
          </a:p>
          <a:p>
            <a:pPr eaLnBrk="1" hangingPunct="1">
              <a:spcBef>
                <a:spcPct val="0"/>
              </a:spcBef>
            </a:pPr>
            <a:endParaRPr lang="he-IL" altLang="en-US" dirty="0" smtClean="0"/>
          </a:p>
        </p:txBody>
      </p:sp>
      <p:sp>
        <p:nvSpPr>
          <p:cNvPr id="4" name="Slide Number Placeholder 3"/>
          <p:cNvSpPr>
            <a:spLocks noGrp="1"/>
          </p:cNvSpPr>
          <p:nvPr>
            <p:ph type="sldNum" sz="quarter" idx="10"/>
          </p:nvPr>
        </p:nvSpPr>
        <p:spPr/>
        <p:txBody>
          <a:bodyPr/>
          <a:lstStyle/>
          <a:p>
            <a:pPr>
              <a:defRPr/>
            </a:pPr>
            <a:fld id="{D075AA81-2B0C-4C22-8401-BB85D57627BC}" type="slidenum">
              <a:rPr lang="he-IL" smtClean="0">
                <a:solidFill>
                  <a:prstClr val="black"/>
                </a:solidFill>
              </a:rPr>
              <a:pPr>
                <a:defRPr/>
              </a:pPr>
              <a:t>3</a:t>
            </a:fld>
            <a:endParaRPr lang="he-IL">
              <a:solidFill>
                <a:prstClr val="black"/>
              </a:solidFill>
            </a:endParaRPr>
          </a:p>
        </p:txBody>
      </p:sp>
    </p:spTree>
    <p:extLst>
      <p:ext uri="{BB962C8B-B14F-4D97-AF65-F5344CB8AC3E}">
        <p14:creationId xmlns:p14="http://schemas.microsoft.com/office/powerpoint/2010/main" val="1419062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למורים: גם כאן לא הכרחי לחזור על הטענה ועל שני השלבים שכבר עברנו. הם מופיעים לתזכורת ואפשר לעבור מהר לנקודה השלישית.</a:t>
            </a:r>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24</a:t>
            </a:fld>
            <a:endParaRPr lang="en-US"/>
          </a:p>
        </p:txBody>
      </p:sp>
    </p:spTree>
    <p:extLst>
      <p:ext uri="{BB962C8B-B14F-4D97-AF65-F5344CB8AC3E}">
        <p14:creationId xmlns:p14="http://schemas.microsoft.com/office/powerpoint/2010/main" val="2916720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dirty="0" smtClean="0"/>
              <a:t>למורים: </a:t>
            </a:r>
          </a:p>
          <a:p>
            <a:pPr marL="228600" indent="-228600" algn="r" rtl="1">
              <a:buFont typeface="+mj-lt"/>
              <a:buAutoNum type="arabicPeriod"/>
            </a:pPr>
            <a:r>
              <a:rPr lang="he-IL" baseline="0" dirty="0" smtClean="0"/>
              <a:t>בכותרת רשום "</a:t>
            </a:r>
            <a:r>
              <a:rPr lang="he-IL" baseline="0" dirty="0" err="1" smtClean="0"/>
              <a:t>מתורסר</a:t>
            </a:r>
            <a:r>
              <a:rPr lang="he-IL" baseline="0" dirty="0" smtClean="0"/>
              <a:t>". יש להניח שהתלמידים יבינו שזה שם מקוצר למצולע בעל 12 צלעות, מלשון תריסר, שממנו התחלנו</a:t>
            </a:r>
          </a:p>
          <a:p>
            <a:pPr marL="228600" indent="-228600" algn="r" rtl="1">
              <a:buFont typeface="+mj-lt"/>
              <a:buAutoNum type="arabicPeriod"/>
            </a:pPr>
            <a:r>
              <a:rPr lang="he-IL" baseline="0" dirty="0" smtClean="0"/>
              <a:t>הנימוק בחלק הראשון חשוב ביותר וכדאי לעבור עליו לאט ובהקפדה </a:t>
            </a:r>
            <a:r>
              <a:rPr lang="he-IL" baseline="0" smtClean="0"/>
              <a:t>תוך הצבעה </a:t>
            </a:r>
            <a:r>
              <a:rPr lang="he-IL" baseline="0" dirty="0" smtClean="0"/>
              <a:t>על השרטוט במקומות המתאימים. אחרי שהוא יובן לא תהיה לתלמידים בעיה להבין את האמור בנקודה השנייה.</a:t>
            </a:r>
          </a:p>
          <a:p>
            <a:pPr marL="228600" marR="0" indent="-228600" algn="r" defTabSz="914400" rtl="1" eaLnBrk="0" fontAlgn="base" latinLnBrk="0" hangingPunct="0">
              <a:lnSpc>
                <a:spcPct val="100000"/>
              </a:lnSpc>
              <a:spcBef>
                <a:spcPct val="30000"/>
              </a:spcBef>
              <a:spcAft>
                <a:spcPct val="0"/>
              </a:spcAft>
              <a:buClrTx/>
              <a:buSzTx/>
              <a:buFontTx/>
              <a:buAutoNum type="arabicPeriod"/>
              <a:tabLst/>
              <a:defRPr/>
            </a:pPr>
            <a:r>
              <a:rPr lang="he-IL" baseline="0" dirty="0" smtClean="0"/>
              <a:t>בנקודה האחרונה "המקרה הכי גרוע" הוא שיש בדיוק 4 קודקודים מכל צבע מפני שאם יש יותר מ-4 קודקודים מצבע מסוים, אז מצבע אחר חייבים להיות פחות מ-4 (דוגמא לכך ראינו). לכן 4 זה המספר הכי גדול שיכול להיות. </a:t>
            </a:r>
            <a:endParaRPr lang="he-IL" dirty="0"/>
          </a:p>
        </p:txBody>
      </p:sp>
      <p:sp>
        <p:nvSpPr>
          <p:cNvPr id="4" name="Slide Number Placeholder 3"/>
          <p:cNvSpPr>
            <a:spLocks noGrp="1"/>
          </p:cNvSpPr>
          <p:nvPr>
            <p:ph type="sldNum" sz="quarter" idx="10"/>
          </p:nvPr>
        </p:nvSpPr>
        <p:spPr/>
        <p:txBody>
          <a:bodyPr/>
          <a:lstStyle/>
          <a:p>
            <a:fld id="{E37A9A3A-C1B1-4827-AAB9-59511914A05A}" type="slidenum">
              <a:rPr lang="en-US" smtClean="0"/>
              <a:pPr/>
              <a:t>25</a:t>
            </a:fld>
            <a:endParaRPr lang="en-US"/>
          </a:p>
        </p:txBody>
      </p:sp>
    </p:spTree>
    <p:extLst>
      <p:ext uri="{BB962C8B-B14F-4D97-AF65-F5344CB8AC3E}">
        <p14:creationId xmlns:p14="http://schemas.microsoft.com/office/powerpoint/2010/main" val="2549642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dirty="0" smtClean="0"/>
              <a:t>למורים:</a:t>
            </a:r>
          </a:p>
          <a:p>
            <a:pPr algn="r" rtl="1"/>
            <a:r>
              <a:rPr lang="he-IL" dirty="0" smtClean="0"/>
              <a:t>הנה הוכחה יותר "פורמלית" לשלב ב מתוך</a:t>
            </a:r>
          </a:p>
          <a:p>
            <a:pPr algn="l" rtl="0"/>
            <a:r>
              <a:rPr lang="en-US" dirty="0" smtClean="0"/>
              <a:t>http://www.cut-the-knot.org/Curriculum/Combinatorics/Chvatal.shtml</a:t>
            </a:r>
          </a:p>
          <a:p>
            <a:r>
              <a:rPr lang="en-US" dirty="0" smtClean="0"/>
              <a:t>“For example, assume there are B blue vertices, R red vertices and G green vertices. Then obviously B + R + G = n. One of the numbers, does not exceed the other two. Without loss of generality we may assume that</a:t>
            </a:r>
          </a:p>
          <a:p>
            <a:r>
              <a:rPr lang="en-US" dirty="0" smtClean="0"/>
              <a:t>B ≤ R and B ≤ G. </a:t>
            </a:r>
          </a:p>
          <a:p>
            <a:r>
              <a:rPr lang="en-US" dirty="0" smtClean="0"/>
              <a:t>Then</a:t>
            </a:r>
          </a:p>
          <a:p>
            <a:r>
              <a:rPr lang="en-US" dirty="0" smtClean="0"/>
              <a:t>3·B ≤ B + R + G = n, </a:t>
            </a:r>
          </a:p>
          <a:p>
            <a:r>
              <a:rPr lang="en-US" dirty="0" smtClean="0"/>
              <a:t>so that B ≤ n/3, and, since B is a whole number,</a:t>
            </a:r>
          </a:p>
          <a:p>
            <a:r>
              <a:rPr lang="en-US" dirty="0" smtClean="0"/>
              <a:t>B ≤ [n/3]. “</a:t>
            </a:r>
            <a:endParaRPr lang="he-IL" dirty="0"/>
          </a:p>
        </p:txBody>
      </p:sp>
      <p:sp>
        <p:nvSpPr>
          <p:cNvPr id="4" name="Slide Number Placeholder 3"/>
          <p:cNvSpPr>
            <a:spLocks noGrp="1"/>
          </p:cNvSpPr>
          <p:nvPr>
            <p:ph type="sldNum" sz="quarter" idx="10"/>
          </p:nvPr>
        </p:nvSpPr>
        <p:spPr/>
        <p:txBody>
          <a:bodyPr/>
          <a:lstStyle/>
          <a:p>
            <a:fld id="{E37A9A3A-C1B1-4827-AAB9-59511914A05A}" type="slidenum">
              <a:rPr lang="en-US" smtClean="0"/>
              <a:pPr/>
              <a:t>26</a:t>
            </a:fld>
            <a:endParaRPr lang="en-US"/>
          </a:p>
        </p:txBody>
      </p:sp>
    </p:spTree>
    <p:extLst>
      <p:ext uri="{BB962C8B-B14F-4D97-AF65-F5344CB8AC3E}">
        <p14:creationId xmlns:p14="http://schemas.microsoft.com/office/powerpoint/2010/main" val="4002407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0" eaLnBrk="1" hangingPunct="1"/>
            <a:r>
              <a:rPr lang="he-IL" sz="1200" dirty="0" smtClean="0">
                <a:solidFill>
                  <a:srgbClr val="00FFFF"/>
                </a:solidFill>
              </a:rPr>
              <a:t>מקורות והמלצות לקריאה נוספת </a:t>
            </a:r>
            <a:br>
              <a:rPr lang="he-IL" sz="1200" dirty="0" smtClean="0">
                <a:solidFill>
                  <a:srgbClr val="00FFFF"/>
                </a:solidFill>
              </a:rPr>
            </a:br>
            <a:r>
              <a:rPr lang="he-IL" sz="1200" dirty="0" smtClean="0">
                <a:solidFill>
                  <a:srgbClr val="00FFFF"/>
                </a:solidFill>
              </a:rPr>
              <a:t>(ספרים, מאמרים ואתרים)</a:t>
            </a:r>
            <a:endParaRPr lang="he-IL" altLang="en-US" sz="1200" dirty="0" smtClean="0"/>
          </a:p>
          <a:p>
            <a:pPr algn="l" rtl="0" eaLnBrk="1" hangingPunct="1"/>
            <a:r>
              <a:rPr lang="en-US" altLang="en-US" sz="1200" dirty="0" err="1" smtClean="0"/>
              <a:t>Chvátal</a:t>
            </a:r>
            <a:r>
              <a:rPr lang="en-US" altLang="en-US" sz="1200" dirty="0" smtClean="0"/>
              <a:t>, V., (1975). "A combinatorial theorem in plane geometry", </a:t>
            </a:r>
            <a:r>
              <a:rPr lang="en-US" altLang="en-US" sz="1200" i="1" dirty="0" smtClean="0"/>
              <a:t>Journal of Combinatorial Theory, </a:t>
            </a:r>
            <a:r>
              <a:rPr lang="en-US" altLang="en-US" sz="1200" b="1" dirty="0" smtClean="0"/>
              <a:t>Series B</a:t>
            </a:r>
            <a:r>
              <a:rPr lang="en-US" altLang="en-US" sz="1200" dirty="0" smtClean="0"/>
              <a:t> Volume 18, Issue 1, February 1975, Pages 39-41 , </a:t>
            </a:r>
            <a:r>
              <a:rPr lang="en-US" altLang="en-US" sz="1200" dirty="0" smtClean="0">
                <a:hlinkClick r:id="rId3" action="ppaction://hlinkfile" tooltip="Digital object identifier"/>
              </a:rPr>
              <a:t>doi</a:t>
            </a:r>
            <a:r>
              <a:rPr lang="en-US" altLang="en-US" sz="1200" dirty="0" smtClean="0"/>
              <a:t>:</a:t>
            </a:r>
            <a:r>
              <a:rPr lang="en-US" altLang="en-US" sz="1200" dirty="0" smtClean="0">
                <a:hlinkClick r:id="rId4"/>
              </a:rPr>
              <a:t>10.1016/0095-8956(75)90061-1</a:t>
            </a:r>
            <a:endParaRPr lang="en-US" altLang="en-US" sz="1200" dirty="0" smtClean="0"/>
          </a:p>
          <a:p>
            <a:pPr algn="r" rtl="1" eaLnBrk="1" hangingPunct="1"/>
            <a:r>
              <a:rPr lang="he-IL" altLang="en-US" sz="1200" dirty="0" smtClean="0"/>
              <a:t>ההוכחה של </a:t>
            </a:r>
            <a:r>
              <a:rPr lang="he-IL" altLang="en-US" sz="1200" dirty="0" err="1" smtClean="0"/>
              <a:t>צ'באטאל</a:t>
            </a:r>
            <a:r>
              <a:rPr lang="he-IL" altLang="en-US" sz="1200" dirty="0" smtClean="0"/>
              <a:t> בעברית מופיעה במאמר :</a:t>
            </a:r>
          </a:p>
          <a:p>
            <a:pPr algn="r" rtl="1" eaLnBrk="1" hangingPunct="1">
              <a:buFontTx/>
              <a:buNone/>
            </a:pPr>
            <a:r>
              <a:rPr lang="he-IL" altLang="en-US" sz="1200" dirty="0" smtClean="0"/>
              <a:t>נ. </a:t>
            </a:r>
            <a:r>
              <a:rPr lang="he-IL" altLang="en-US" sz="1200" dirty="0" err="1" smtClean="0"/>
              <a:t>מובשוביץ</a:t>
            </a:r>
            <a:r>
              <a:rPr lang="he-IL" altLang="en-US" sz="1200" dirty="0" smtClean="0"/>
              <a:t>-הדר </a:t>
            </a:r>
            <a:r>
              <a:rPr lang="he-IL" altLang="en-US" sz="1200" dirty="0" err="1" smtClean="0"/>
              <a:t>וא</a:t>
            </a:r>
            <a:r>
              <a:rPr lang="he-IL" altLang="en-US" sz="1200" dirty="0" smtClean="0"/>
              <a:t>. </a:t>
            </a:r>
            <a:r>
              <a:rPr lang="he-IL" altLang="en-US" sz="1200" dirty="0" err="1" smtClean="0"/>
              <a:t>שמוקלר</a:t>
            </a:r>
            <a:r>
              <a:rPr lang="he-IL" altLang="en-US" sz="1200" dirty="0" smtClean="0"/>
              <a:t> (2002): "כמה שומרים נחוצים לאבטחתו של מוזיאון?" </a:t>
            </a:r>
            <a:r>
              <a:rPr lang="he-IL" altLang="en-US" sz="1200" dirty="0" err="1" smtClean="0"/>
              <a:t>על"ה</a:t>
            </a:r>
            <a:r>
              <a:rPr lang="he-IL" altLang="en-US" sz="1200" dirty="0" smtClean="0"/>
              <a:t> – עלון למורי המתמטיקה חוברת  29 עמודים 42-55</a:t>
            </a:r>
            <a:endParaRPr lang="he-IL" altLang="en-US" sz="1200" dirty="0" smtClean="0">
              <a:hlinkClick r:id="rId5"/>
            </a:endParaRPr>
          </a:p>
          <a:p>
            <a:pPr marL="711200" algn="l" rtl="0" eaLnBrk="1" hangingPunct="1">
              <a:buFontTx/>
              <a:buNone/>
            </a:pPr>
            <a:r>
              <a:rPr lang="en-US" altLang="en-US" sz="1200" dirty="0" smtClean="0">
                <a:hlinkClick r:id="rId5"/>
              </a:rPr>
              <a:t>http://highmath.haifa.ac.il/data/alim27_38/ale29-pdf/ale29-8.pdf</a:t>
            </a:r>
            <a:endParaRPr lang="he-IL" altLang="en-US" sz="1200" dirty="0" smtClean="0"/>
          </a:p>
          <a:p>
            <a:pPr algn="r" eaLnBrk="1" hangingPunct="1"/>
            <a:r>
              <a:rPr lang="he-IL" sz="1200" dirty="0" smtClean="0"/>
              <a:t>בעית הגלריה לאמנות מתוך ויקיפדיה בעברית</a:t>
            </a:r>
            <a:endParaRPr lang="he-IL" sz="1200" dirty="0" smtClean="0">
              <a:hlinkClick r:id="rId6"/>
            </a:endParaRPr>
          </a:p>
          <a:p>
            <a:pPr marL="350838" indent="0" algn="l" rtl="0" eaLnBrk="1" hangingPunct="1">
              <a:buNone/>
            </a:pPr>
            <a:r>
              <a:rPr lang="en-US" sz="1200" dirty="0" smtClean="0">
                <a:hlinkClick r:id="rId6"/>
              </a:rPr>
              <a:t>https://he.wikipedia.org/wiki/%D7%91%D7%A2%D7%99%D7%99%D7%AA_%D7%94%D7%92%D7%9C%D7%A8%D7%99%D7%94_%D7%9C%D7%90%D7%9E%D7%A0%D7%95%D7%AA</a:t>
            </a:r>
            <a:endParaRPr lang="he-IL" sz="1200" dirty="0" smtClean="0"/>
          </a:p>
          <a:p>
            <a:pPr algn="l" rtl="0" eaLnBrk="1" hangingPunct="1"/>
            <a:r>
              <a:rPr lang="en-US" altLang="en-US" sz="1200" dirty="0" smtClean="0"/>
              <a:t>Fisk, S., (1978). "A short proof of </a:t>
            </a:r>
            <a:r>
              <a:rPr lang="en-US" altLang="en-US" sz="1200" dirty="0" err="1" smtClean="0"/>
              <a:t>Chvátal's</a:t>
            </a:r>
            <a:r>
              <a:rPr lang="en-US" altLang="en-US" sz="1200" dirty="0" smtClean="0"/>
              <a:t> watchman theorem", </a:t>
            </a:r>
            <a:r>
              <a:rPr lang="en-US" altLang="en-US" sz="1200" i="1" dirty="0" smtClean="0"/>
              <a:t>Journal of Combinatorial Theory, Series B</a:t>
            </a:r>
            <a:r>
              <a:rPr lang="en-US" altLang="en-US" sz="1200" dirty="0" smtClean="0"/>
              <a:t> </a:t>
            </a:r>
            <a:r>
              <a:rPr lang="en-US" altLang="en-US" sz="1200" b="1" dirty="0" smtClean="0"/>
              <a:t>24</a:t>
            </a:r>
            <a:r>
              <a:rPr lang="en-US" altLang="en-US" sz="1200" dirty="0" smtClean="0"/>
              <a:t> (3): 374, </a:t>
            </a:r>
            <a:r>
              <a:rPr lang="en-US" altLang="en-US" sz="1200" dirty="0" smtClean="0">
                <a:hlinkClick r:id="rId3" action="ppaction://hlinkfile" tooltip="Digital object identifier"/>
              </a:rPr>
              <a:t>doi</a:t>
            </a:r>
            <a:r>
              <a:rPr lang="en-US" altLang="en-US" sz="1200" dirty="0" smtClean="0"/>
              <a:t>:</a:t>
            </a:r>
            <a:r>
              <a:rPr lang="en-US" altLang="en-US" sz="1200" dirty="0" smtClean="0">
                <a:hlinkClick r:id="rId7"/>
              </a:rPr>
              <a:t>10.1016/0095-8956(78)90059-X</a:t>
            </a:r>
            <a:r>
              <a:rPr lang="he-IL" altLang="en-US" sz="1200" dirty="0" smtClean="0"/>
              <a:t> </a:t>
            </a:r>
            <a:endParaRPr lang="en-US" altLang="en-US" sz="1200" dirty="0" smtClean="0"/>
          </a:p>
          <a:p>
            <a:pPr algn="l" rtl="0" eaLnBrk="1" hangingPunct="1"/>
            <a:r>
              <a:rPr lang="en-US" altLang="en-US" sz="1200" dirty="0" err="1" smtClean="0"/>
              <a:t>Honsberger</a:t>
            </a:r>
            <a:r>
              <a:rPr lang="en-US" altLang="en-US" sz="1200" dirty="0" smtClean="0"/>
              <a:t>, R., (1976). “</a:t>
            </a:r>
            <a:r>
              <a:rPr lang="en-US" altLang="en-US" sz="1200" dirty="0" err="1" smtClean="0"/>
              <a:t>Chvatal’s</a:t>
            </a:r>
            <a:r>
              <a:rPr lang="en-US" altLang="en-US" sz="1200" dirty="0" smtClean="0"/>
              <a:t> Art Gallery Theorem.” </a:t>
            </a:r>
            <a:r>
              <a:rPr lang="en-US" altLang="en-US" sz="1200" i="1" dirty="0" smtClean="0"/>
              <a:t>Mathematical Gems II, Chapter 11, 104-110,  </a:t>
            </a:r>
            <a:r>
              <a:rPr lang="en-US" altLang="en-US" sz="1200" i="1" dirty="0" err="1" smtClean="0"/>
              <a:t>MAA</a:t>
            </a:r>
            <a:r>
              <a:rPr lang="en-US" altLang="en-US" sz="1200" i="1" dirty="0" smtClean="0"/>
              <a:t> Inc. </a:t>
            </a:r>
            <a:r>
              <a:rPr lang="en-US" altLang="en-US" sz="1200" dirty="0" smtClean="0"/>
              <a:t>1976 </a:t>
            </a:r>
          </a:p>
          <a:p>
            <a:pPr algn="l" rtl="0" eaLnBrk="1" hangingPunct="1"/>
            <a:r>
              <a:rPr lang="en-US" altLang="en-US" sz="1200" dirty="0" err="1" smtClean="0"/>
              <a:t>Garey</a:t>
            </a:r>
            <a:r>
              <a:rPr lang="en-US" altLang="en-US" sz="1200" dirty="0" smtClean="0"/>
              <a:t>, Michael R.; Johnson, D. S. (1979). Victor Klee. ed. </a:t>
            </a:r>
            <a:r>
              <a:rPr lang="en-US" altLang="en-US" sz="1200" i="1" dirty="0" smtClean="0"/>
              <a:t>Computers and Intractability: A Guide to the Theory of NP-Completeness</a:t>
            </a:r>
            <a:r>
              <a:rPr lang="en-US" altLang="en-US" sz="1200" dirty="0" smtClean="0"/>
              <a:t>. A Series of Books in the Mathematical Sciences. W. H. Freeman and Co.. pp. x+338. </a:t>
            </a:r>
            <a:r>
              <a:rPr lang="en-US" altLang="en-US" sz="1200" dirty="0" smtClean="0">
                <a:hlinkClick r:id="rId8" action="ppaction://hlinkfile" tooltip="International Standard Book Number"/>
              </a:rPr>
              <a:t>ISBN</a:t>
            </a:r>
            <a:r>
              <a:rPr lang="en-US" altLang="en-US" sz="1200" dirty="0" smtClean="0"/>
              <a:t> </a:t>
            </a:r>
            <a:r>
              <a:rPr lang="en-US" altLang="en-US" sz="1200" dirty="0" smtClean="0">
                <a:hlinkClick r:id="rId9" action="ppaction://hlinkfile" tooltip="Special:BookSources/0-7167-1045-5"/>
              </a:rPr>
              <a:t>0-7167-1045-5</a:t>
            </a:r>
            <a:r>
              <a:rPr lang="en-US" altLang="en-US" sz="1200" dirty="0" smtClean="0"/>
              <a:t>. </a:t>
            </a:r>
            <a:r>
              <a:rPr lang="en-US" altLang="en-US" sz="1200" dirty="0" smtClean="0">
                <a:hlinkClick r:id="rId10" action="ppaction://hlinkfile" tooltip="Mathematical Reviews"/>
              </a:rPr>
              <a:t>MR</a:t>
            </a:r>
            <a:r>
              <a:rPr lang="en-US" altLang="en-US" sz="1200" dirty="0" smtClean="0">
                <a:hlinkClick r:id="rId11"/>
              </a:rPr>
              <a:t>519066</a:t>
            </a:r>
            <a:r>
              <a:rPr lang="en-US" altLang="en-US" sz="1200" dirty="0" smtClean="0"/>
              <a:t>.</a:t>
            </a:r>
          </a:p>
          <a:p>
            <a:pPr algn="r" rtl="1"/>
            <a:endParaRPr lang="he-IL" dirty="0" smtClean="0"/>
          </a:p>
          <a:p>
            <a:pPr algn="r" rtl="1"/>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28</a:t>
            </a:fld>
            <a:endParaRPr lang="en-US"/>
          </a:p>
        </p:txBody>
      </p:sp>
    </p:spTree>
    <p:extLst>
      <p:ext uri="{BB962C8B-B14F-4D97-AF65-F5344CB8AC3E}">
        <p14:creationId xmlns:p14="http://schemas.microsoft.com/office/powerpoint/2010/main" val="3942213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eaLnBrk="1" hangingPunct="1"/>
            <a:r>
              <a:rPr lang="he-IL" sz="1200" dirty="0" smtClean="0">
                <a:solidFill>
                  <a:srgbClr val="00FFFF"/>
                </a:solidFill>
              </a:rPr>
              <a:t>מקורות והמלצות לקריאה נוספת (המשך)</a:t>
            </a:r>
            <a:br>
              <a:rPr lang="he-IL" sz="1200" dirty="0" smtClean="0">
                <a:solidFill>
                  <a:srgbClr val="00FFFF"/>
                </a:solidFill>
              </a:rPr>
            </a:br>
            <a:endParaRPr lang="he-IL" altLang="en-US" sz="1200" dirty="0" smtClean="0"/>
          </a:p>
          <a:p>
            <a:pPr algn="l" rtl="0" eaLnBrk="1" hangingPunct="1"/>
            <a:r>
              <a:rPr lang="en-US" altLang="en-US" sz="1200" dirty="0" smtClean="0"/>
              <a:t>O'Rourke, Joseph (1987). </a:t>
            </a:r>
            <a:r>
              <a:rPr lang="en-US" altLang="en-US" sz="1200" i="1" dirty="0" smtClean="0"/>
              <a:t>Art Gallery Theorems and Algorithms</a:t>
            </a:r>
            <a:r>
              <a:rPr lang="en-US" altLang="en-US" sz="1200" dirty="0" smtClean="0"/>
              <a:t>, Oxford University Press, </a:t>
            </a:r>
            <a:r>
              <a:rPr lang="en-US" altLang="en-US" sz="1200" dirty="0" smtClean="0">
                <a:hlinkClick r:id="rId3" action="ppaction://hlinkfile" tooltip="International Standard Book Number"/>
              </a:rPr>
              <a:t>ISBN</a:t>
            </a:r>
            <a:r>
              <a:rPr lang="en-US" altLang="en-US" sz="1200" dirty="0" smtClean="0"/>
              <a:t> 0-19-503965-3, </a:t>
            </a:r>
            <a:r>
              <a:rPr lang="en-US" altLang="en-US" sz="1200" dirty="0" smtClean="0">
                <a:hlinkClick r:id="rId4"/>
              </a:rPr>
              <a:t>http://cs.smith.edu/~orourke/books/ArtGalleryTheorems/art.html</a:t>
            </a:r>
            <a:endParaRPr lang="en-US" altLang="en-US" sz="1200" dirty="0" smtClean="0"/>
          </a:p>
          <a:p>
            <a:pPr algn="l" rtl="0" eaLnBrk="1" hangingPunct="1"/>
            <a:r>
              <a:rPr lang="en-US" altLang="en-US" sz="1200" dirty="0" smtClean="0">
                <a:hlinkClick r:id="rId5"/>
              </a:rPr>
              <a:t>http://maven.smith.edu/~orourke/</a:t>
            </a:r>
            <a:r>
              <a:rPr lang="en-US" altLang="en-US" sz="1200" dirty="0" smtClean="0"/>
              <a:t>         </a:t>
            </a:r>
            <a:endParaRPr lang="he-IL" altLang="en-US" sz="1200" dirty="0" smtClean="0"/>
          </a:p>
          <a:p>
            <a:pPr algn="r" rtl="1" eaLnBrk="1" hangingPunct="1"/>
            <a:r>
              <a:rPr lang="he-IL" altLang="en-US" sz="1200" dirty="0" smtClean="0"/>
              <a:t>בפרק 6 בספר זה מופיעה בעיית ההגנה של מתחם מבוצר. </a:t>
            </a:r>
          </a:p>
          <a:p>
            <a:pPr algn="r" rtl="1" eaLnBrk="1" hangingPunct="1">
              <a:buFontTx/>
              <a:buNone/>
            </a:pPr>
            <a:r>
              <a:rPr lang="he-IL" altLang="en-US" sz="1200" dirty="0" smtClean="0"/>
              <a:t>בעמודים 239-242 – הוכחה שבעיית השמירה בגלריה לאמנות היא ב-</a:t>
            </a:r>
            <a:r>
              <a:rPr lang="en-US" altLang="en-US" sz="1200" dirty="0" smtClean="0"/>
              <a:t>NP</a:t>
            </a:r>
            <a:r>
              <a:rPr lang="he-IL" altLang="en-US" sz="1200" dirty="0" smtClean="0"/>
              <a:t>.</a:t>
            </a:r>
          </a:p>
          <a:p>
            <a:pPr algn="r" rtl="1" eaLnBrk="1" hangingPunct="1">
              <a:buFontTx/>
              <a:buNone/>
            </a:pPr>
            <a:r>
              <a:rPr lang="he-IL" altLang="en-US" sz="1200" dirty="0" smtClean="0"/>
              <a:t>בפרק 10 נדונה הבעיה הקשה של שמירה במוזיאון פאוני כלשהו (הבעיה המרחבית). בעמ' 255 – דוגמא למוזיאון פאוני לא מנסרתי עם חלל פנימי בלתי ניתן לפיה מהפינות. </a:t>
            </a:r>
          </a:p>
          <a:p>
            <a:pPr algn="l" rtl="0" eaLnBrk="1" hangingPunct="1">
              <a:defRPr/>
            </a:pPr>
            <a:r>
              <a:rPr lang="en-US" sz="1200" dirty="0" err="1" smtClean="0"/>
              <a:t>Bjorling</a:t>
            </a:r>
            <a:r>
              <a:rPr lang="en-US" sz="1200" dirty="0" smtClean="0"/>
              <a:t>-Sachs, I. and </a:t>
            </a:r>
            <a:r>
              <a:rPr lang="en-US" sz="1200" dirty="0" err="1" smtClean="0"/>
              <a:t>Souvaine</a:t>
            </a:r>
            <a:r>
              <a:rPr lang="en-US" sz="1200" dirty="0" smtClean="0"/>
              <a:t>, D. L. "A Tight Bound for Guarding Polygons with Holes." Report LCSR-TR-165. New Brunswick, NJ: Lab. </a:t>
            </a:r>
            <a:r>
              <a:rPr lang="en-US" sz="1200" dirty="0" err="1" smtClean="0"/>
              <a:t>Comput</a:t>
            </a:r>
            <a:r>
              <a:rPr lang="en-US" sz="1200" dirty="0" smtClean="0"/>
              <a:t>. Sci. Res., Rutgers Univ., 1991.</a:t>
            </a:r>
          </a:p>
          <a:p>
            <a:pPr algn="l" rtl="0" eaLnBrk="1" hangingPunct="1">
              <a:defRPr/>
            </a:pPr>
            <a:r>
              <a:rPr lang="en-US" sz="1200" dirty="0" err="1" smtClean="0"/>
              <a:t>Bjorling</a:t>
            </a:r>
            <a:r>
              <a:rPr lang="en-US" sz="1200" dirty="0" smtClean="0"/>
              <a:t>-Sachs, I. and </a:t>
            </a:r>
            <a:r>
              <a:rPr lang="en-US" sz="1200" dirty="0" err="1" smtClean="0"/>
              <a:t>Souvaine</a:t>
            </a:r>
            <a:r>
              <a:rPr lang="en-US" sz="1200" dirty="0" smtClean="0"/>
              <a:t>, D. L. "An Efficient Algorithm for Guard Placement in Polygons with Holes." </a:t>
            </a:r>
            <a:r>
              <a:rPr lang="en-US" sz="1200" i="1" dirty="0" smtClean="0"/>
              <a:t>Disc. </a:t>
            </a:r>
            <a:r>
              <a:rPr lang="en-US" sz="1200" i="1" dirty="0" err="1" smtClean="0"/>
              <a:t>Comput</a:t>
            </a:r>
            <a:r>
              <a:rPr lang="en-US" sz="1200" i="1" dirty="0" smtClean="0"/>
              <a:t>. Geom.</a:t>
            </a:r>
            <a:r>
              <a:rPr lang="en-US" sz="1200" dirty="0" smtClean="0"/>
              <a:t> </a:t>
            </a:r>
            <a:r>
              <a:rPr lang="en-US" sz="1200" b="1" dirty="0" smtClean="0"/>
              <a:t>13</a:t>
            </a:r>
            <a:r>
              <a:rPr lang="en-US" sz="1200" dirty="0" smtClean="0"/>
              <a:t>, 77-109, 1995.</a:t>
            </a:r>
          </a:p>
          <a:p>
            <a:pPr algn="l" rtl="0" eaLnBrk="1" hangingPunct="1">
              <a:defRPr/>
            </a:pPr>
            <a:r>
              <a:rPr lang="en-US" sz="1200" dirty="0" err="1" smtClean="0"/>
              <a:t>DIMACS</a:t>
            </a:r>
            <a:r>
              <a:rPr lang="en-US" sz="1200" dirty="0" smtClean="0"/>
              <a:t> Research and Education Institute. "Art Gallery Problems." </a:t>
            </a:r>
            <a:r>
              <a:rPr lang="en-US" sz="1200" dirty="0" smtClean="0">
                <a:hlinkClick r:id="rId6"/>
              </a:rPr>
              <a:t>http://dimacs.rutgers.edu/~cristofa/Xfiles/art.html</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29</a:t>
            </a:fld>
            <a:endParaRPr lang="en-US"/>
          </a:p>
        </p:txBody>
      </p:sp>
    </p:spTree>
    <p:extLst>
      <p:ext uri="{BB962C8B-B14F-4D97-AF65-F5344CB8AC3E}">
        <p14:creationId xmlns:p14="http://schemas.microsoft.com/office/powerpoint/2010/main" val="658368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0" eaLnBrk="1" hangingPunct="1">
              <a:defRPr/>
            </a:pPr>
            <a:r>
              <a:rPr lang="he-IL" sz="1400" dirty="0" smtClean="0">
                <a:solidFill>
                  <a:srgbClr val="00FFFF"/>
                </a:solidFill>
              </a:rPr>
              <a:t>מקורות והמלצות לקריאה נוספת (המשך)</a:t>
            </a:r>
            <a:endParaRPr lang="he-IL" sz="1400" dirty="0" smtClean="0"/>
          </a:p>
          <a:p>
            <a:pPr algn="l" rtl="0" eaLnBrk="1" hangingPunct="1">
              <a:defRPr/>
            </a:pPr>
            <a:r>
              <a:rPr lang="en-US" sz="1400" dirty="0" err="1" smtClean="0"/>
              <a:t>Garey</a:t>
            </a:r>
            <a:r>
              <a:rPr lang="en-US" sz="1400" dirty="0" smtClean="0"/>
              <a:t>, M. R.; Johnson, D. S.; </a:t>
            </a:r>
            <a:r>
              <a:rPr lang="en-US" sz="1400" dirty="0" err="1" smtClean="0"/>
              <a:t>Preparata</a:t>
            </a:r>
            <a:r>
              <a:rPr lang="en-US" sz="1400" dirty="0" smtClean="0"/>
              <a:t>, F. P.; and </a:t>
            </a:r>
            <a:r>
              <a:rPr lang="en-US" sz="1400" dirty="0" err="1" smtClean="0"/>
              <a:t>Tarjan</a:t>
            </a:r>
            <a:r>
              <a:rPr lang="en-US" sz="1400" dirty="0" smtClean="0"/>
              <a:t>, R. E. "Triangulating a Simple Polygon." </a:t>
            </a:r>
            <a:r>
              <a:rPr lang="en-US" sz="1400" i="1" dirty="0" smtClean="0"/>
              <a:t>Inform. Process. Lett.</a:t>
            </a:r>
            <a:r>
              <a:rPr lang="en-US" sz="1400" dirty="0" smtClean="0"/>
              <a:t> </a:t>
            </a:r>
            <a:r>
              <a:rPr lang="en-US" sz="1400" b="1" dirty="0" smtClean="0"/>
              <a:t>7</a:t>
            </a:r>
            <a:r>
              <a:rPr lang="en-US" sz="1400" dirty="0" smtClean="0"/>
              <a:t>, 175-179, 1978.</a:t>
            </a:r>
          </a:p>
          <a:p>
            <a:pPr algn="l" rtl="0" eaLnBrk="1" hangingPunct="1">
              <a:defRPr/>
            </a:pPr>
            <a:r>
              <a:rPr lang="en-US" sz="1400" dirty="0" smtClean="0"/>
              <a:t>Hoffmann, F.; Kaufmann, M.; and </a:t>
            </a:r>
            <a:r>
              <a:rPr lang="en-US" sz="1400" dirty="0" err="1" smtClean="0"/>
              <a:t>Kriegel</a:t>
            </a:r>
            <a:r>
              <a:rPr lang="en-US" sz="1400" dirty="0" smtClean="0"/>
              <a:t>, K. "The Art Gallery Theorem for Polygons with Holes." </a:t>
            </a:r>
            <a:r>
              <a:rPr lang="en-US" sz="1400" i="1" dirty="0" smtClean="0"/>
              <a:t>Proc. 32nd Annual IEEE </a:t>
            </a:r>
            <a:r>
              <a:rPr lang="en-US" sz="1400" i="1" dirty="0" err="1" smtClean="0"/>
              <a:t>Sympos</a:t>
            </a:r>
            <a:r>
              <a:rPr lang="en-US" sz="1400" i="1" dirty="0" smtClean="0"/>
              <a:t>. Found. </a:t>
            </a:r>
            <a:r>
              <a:rPr lang="en-US" sz="1400" i="1" dirty="0" err="1" smtClean="0"/>
              <a:t>Comput</a:t>
            </a:r>
            <a:r>
              <a:rPr lang="en-US" sz="1400" i="1" dirty="0" smtClean="0"/>
              <a:t>. Sci.</a:t>
            </a:r>
            <a:r>
              <a:rPr lang="en-US" sz="1400" dirty="0" smtClean="0"/>
              <a:t>, 39-48, 1991.</a:t>
            </a:r>
          </a:p>
          <a:p>
            <a:pPr algn="l" rtl="0" eaLnBrk="1" hangingPunct="1">
              <a:defRPr/>
            </a:pPr>
            <a:r>
              <a:rPr lang="en-US" sz="1400" dirty="0" smtClean="0"/>
              <a:t>Kahn, J.; </a:t>
            </a:r>
            <a:r>
              <a:rPr lang="en-US" sz="1400" dirty="0" err="1" smtClean="0"/>
              <a:t>Klawe</a:t>
            </a:r>
            <a:r>
              <a:rPr lang="en-US" sz="1400" dirty="0" smtClean="0"/>
              <a:t>, M.; and </a:t>
            </a:r>
            <a:r>
              <a:rPr lang="en-US" sz="1400" dirty="0" err="1" smtClean="0"/>
              <a:t>Kleitman</a:t>
            </a:r>
            <a:r>
              <a:rPr lang="en-US" sz="1400" dirty="0" smtClean="0"/>
              <a:t>, D. "Traditional Galleries Require Fewer Watchmen." </a:t>
            </a:r>
            <a:r>
              <a:rPr lang="en-US" sz="1400" i="1" dirty="0" smtClean="0"/>
              <a:t>SIAM J. Alg. Disc. Math.</a:t>
            </a:r>
            <a:r>
              <a:rPr lang="en-US" sz="1400" dirty="0" smtClean="0"/>
              <a:t> </a:t>
            </a:r>
            <a:r>
              <a:rPr lang="en-US" sz="1400" b="1" dirty="0" smtClean="0"/>
              <a:t>4</a:t>
            </a:r>
            <a:r>
              <a:rPr lang="en-US" sz="1400" dirty="0" smtClean="0"/>
              <a:t>, 194-206, 1993.</a:t>
            </a:r>
          </a:p>
          <a:p>
            <a:pPr algn="l" rtl="0" eaLnBrk="1" hangingPunct="1">
              <a:defRPr/>
            </a:pPr>
            <a:r>
              <a:rPr lang="en-US" sz="1400" dirty="0" smtClean="0"/>
              <a:t>Klee, V. "On the Complexity of -Dimensional </a:t>
            </a:r>
            <a:r>
              <a:rPr lang="en-US" sz="1400" dirty="0" err="1" smtClean="0"/>
              <a:t>Voronoi</a:t>
            </a:r>
            <a:r>
              <a:rPr lang="en-US" sz="1400" dirty="0" smtClean="0"/>
              <a:t> Diagrams." </a:t>
            </a:r>
            <a:r>
              <a:rPr lang="en-US" sz="1400" i="1" dirty="0" err="1" smtClean="0"/>
              <a:t>Archiv</a:t>
            </a:r>
            <a:r>
              <a:rPr lang="en-US" sz="1400" i="1" dirty="0" smtClean="0"/>
              <a:t>. Math.</a:t>
            </a:r>
            <a:r>
              <a:rPr lang="en-US" sz="1400" dirty="0" smtClean="0"/>
              <a:t> </a:t>
            </a:r>
            <a:r>
              <a:rPr lang="en-US" sz="1400" b="1" dirty="0" smtClean="0"/>
              <a:t>34</a:t>
            </a:r>
            <a:r>
              <a:rPr lang="en-US" sz="1400" dirty="0" smtClean="0"/>
              <a:t>, 75-80, 1980.</a:t>
            </a:r>
          </a:p>
          <a:p>
            <a:pPr algn="l" rtl="0" eaLnBrk="1" hangingPunct="1">
              <a:defRPr/>
            </a:pPr>
            <a:r>
              <a:rPr lang="en-US" sz="1400" dirty="0" smtClean="0"/>
              <a:t>O'Rourke, J. §2.3 in </a:t>
            </a:r>
            <a:r>
              <a:rPr lang="en-US" sz="1400" i="1" dirty="0" smtClean="0">
                <a:hlinkClick r:id="rId3"/>
              </a:rPr>
              <a:t>Computational Geometry in C, 2nd ed.</a:t>
            </a:r>
            <a:r>
              <a:rPr lang="en-US" sz="1400" dirty="0" smtClean="0"/>
              <a:t> Cambridge, England: Cambridge University Press, 1998.</a:t>
            </a:r>
          </a:p>
          <a:p>
            <a:pPr algn="l" rtl="0" eaLnBrk="1" hangingPunct="1">
              <a:defRPr/>
            </a:pPr>
            <a:r>
              <a:rPr lang="en-US" sz="1400" dirty="0" smtClean="0"/>
              <a:t>Stewart, I. "How Many Guards in the Gallery?" </a:t>
            </a:r>
            <a:r>
              <a:rPr lang="en-US" sz="1400" i="1" dirty="0" smtClean="0"/>
              <a:t>Sci. Amer.</a:t>
            </a:r>
            <a:r>
              <a:rPr lang="en-US" sz="1400" dirty="0" smtClean="0"/>
              <a:t> </a:t>
            </a:r>
            <a:r>
              <a:rPr lang="en-US" sz="1400" b="1" dirty="0" smtClean="0"/>
              <a:t>270</a:t>
            </a:r>
            <a:r>
              <a:rPr lang="en-US" sz="1400" dirty="0" smtClean="0"/>
              <a:t>, 118-120, May 1994.</a:t>
            </a:r>
          </a:p>
          <a:p>
            <a:pPr algn="l" rtl="0" eaLnBrk="1" hangingPunct="1">
              <a:defRPr/>
            </a:pPr>
            <a:r>
              <a:rPr lang="en-US" sz="1400" dirty="0" smtClean="0"/>
              <a:t>Tucker, A. "The Art Gallery Problem." </a:t>
            </a:r>
            <a:r>
              <a:rPr lang="en-US" sz="1400" i="1" dirty="0" smtClean="0"/>
              <a:t>Math Horizons</a:t>
            </a:r>
            <a:r>
              <a:rPr lang="en-US" sz="1400" dirty="0" smtClean="0"/>
              <a:t> </a:t>
            </a:r>
            <a:r>
              <a:rPr lang="en-US" sz="1400" b="1" dirty="0" smtClean="0"/>
              <a:t>1</a:t>
            </a:r>
            <a:r>
              <a:rPr lang="en-US" sz="1400" dirty="0" smtClean="0"/>
              <a:t>, 24-26, Spring 1994.</a:t>
            </a:r>
          </a:p>
          <a:p>
            <a:pPr algn="l" rtl="0" eaLnBrk="1" hangingPunct="1">
              <a:defRPr/>
            </a:pPr>
            <a:r>
              <a:rPr lang="en-US" sz="1400" dirty="0" smtClean="0"/>
              <a:t>Wagon, S. "The Art Gallery Theorem." §10.3 in </a:t>
            </a:r>
            <a:r>
              <a:rPr lang="en-US" sz="1400" i="1" dirty="0" smtClean="0">
                <a:hlinkClick r:id="rId4"/>
              </a:rPr>
              <a:t>Mathematica in Action.</a:t>
            </a:r>
            <a:r>
              <a:rPr lang="en-US" sz="1400" dirty="0" smtClean="0"/>
              <a:t> New York: W. H. Freeman, pp. 333-345, 1991.</a:t>
            </a:r>
          </a:p>
          <a:p>
            <a:pPr algn="l" rtl="0" eaLnBrk="1" hangingPunct="1">
              <a:defRPr/>
            </a:pPr>
            <a:r>
              <a:rPr lang="en-US" sz="1400" dirty="0" smtClean="0"/>
              <a:t>Wells, D. </a:t>
            </a:r>
            <a:r>
              <a:rPr lang="en-US" sz="1400" i="1" dirty="0" smtClean="0">
                <a:hlinkClick r:id="rId5"/>
              </a:rPr>
              <a:t>The Penguin Dictionary of Curious and Interesting Geometry.</a:t>
            </a:r>
            <a:r>
              <a:rPr lang="en-US" sz="1400" dirty="0" smtClean="0"/>
              <a:t> London</a:t>
            </a:r>
            <a:r>
              <a:rPr lang="en-US" sz="1200" dirty="0" smtClean="0"/>
              <a:t>: Penguin, p. 9, 1991.</a:t>
            </a:r>
          </a:p>
          <a:p>
            <a:pPr marL="0" lvl="1" indent="0" algn="r" rtl="1" eaLnBrk="1" hangingPunct="1">
              <a:buClr>
                <a:schemeClr val="accent1"/>
              </a:buClr>
              <a:buFontTx/>
              <a:buNone/>
              <a:defRPr/>
            </a:pPr>
            <a:r>
              <a:rPr lang="he-IL" sz="1400" dirty="0" smtClean="0"/>
              <a:t>על הוכחת המשפט ועל עדכונים והוכחות חדשות משנת 1991 ושנת 1995, באתר המתמטי:  </a:t>
            </a:r>
            <a:r>
              <a:rPr lang="he-IL" sz="1200" dirty="0" smtClean="0"/>
              <a:t>                        </a:t>
            </a:r>
          </a:p>
          <a:p>
            <a:pPr marL="0" lvl="1" indent="0" algn="l" rtl="0" eaLnBrk="1" hangingPunct="1">
              <a:buClr>
                <a:schemeClr val="accent1"/>
              </a:buClr>
              <a:buFontTx/>
              <a:buNone/>
              <a:defRPr/>
            </a:pPr>
            <a:r>
              <a:rPr lang="en-US" sz="1400" dirty="0" smtClean="0">
                <a:hlinkClick r:id="rId6"/>
              </a:rPr>
              <a:t>http://mathworld.wolfram.com/ArtGalleryTheorem.html</a:t>
            </a:r>
            <a:r>
              <a:rPr lang="he-IL" sz="1600" dirty="0" smtClean="0"/>
              <a:t>  </a:t>
            </a:r>
            <a:endParaRPr lang="en-US" sz="1600"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30</a:t>
            </a:fld>
            <a:endParaRPr lang="en-US"/>
          </a:p>
        </p:txBody>
      </p:sp>
    </p:spTree>
    <p:extLst>
      <p:ext uri="{BB962C8B-B14F-4D97-AF65-F5344CB8AC3E}">
        <p14:creationId xmlns:p14="http://schemas.microsoft.com/office/powerpoint/2010/main" val="2394622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1"/>
            <a:r>
              <a:rPr lang="he-IL" sz="1200" dirty="0" smtClean="0">
                <a:solidFill>
                  <a:srgbClr val="00FFFF"/>
                </a:solidFill>
              </a:rPr>
              <a:t>מקורות והמלצות לקריאה נוספת (המשך)</a:t>
            </a:r>
          </a:p>
          <a:p>
            <a:pPr algn="l" rtl="0" eaLnBrk="1" hangingPunct="1"/>
            <a:r>
              <a:rPr lang="en-US" altLang="en-US" sz="1200" dirty="0" smtClean="0"/>
              <a:t>C. D. </a:t>
            </a:r>
            <a:r>
              <a:rPr lang="en-US" altLang="en-US" sz="1200" dirty="0" err="1" smtClean="0"/>
              <a:t>Tóth</a:t>
            </a:r>
            <a:r>
              <a:rPr lang="en-US" altLang="en-US" sz="1200" dirty="0" smtClean="0"/>
              <a:t> (2000), Art Gallery problem with guards whose range of vision is 180</a:t>
            </a:r>
            <a:r>
              <a:rPr lang="en-US" altLang="en-US" sz="1200" dirty="0" smtClean="0">
                <a:sym typeface="Symbol" pitchFamily="18" charset="2"/>
              </a:rPr>
              <a:t>. </a:t>
            </a:r>
            <a:r>
              <a:rPr lang="en-US" altLang="en-US" sz="1200" i="1" dirty="0" smtClean="0">
                <a:sym typeface="Symbol" pitchFamily="18" charset="2"/>
              </a:rPr>
              <a:t>Computational Geometry, 17, </a:t>
            </a:r>
            <a:r>
              <a:rPr lang="en-US" altLang="en-US" sz="1200" dirty="0" smtClean="0">
                <a:sym typeface="Symbol" pitchFamily="18" charset="2"/>
              </a:rPr>
              <a:t>121-134. doi:10.1016/s0925-7721(00)00023-7  </a:t>
            </a:r>
            <a:r>
              <a:rPr lang="en-US" altLang="en-US" sz="1200" i="1" dirty="0" smtClean="0">
                <a:sym typeface="Symbol" pitchFamily="18" charset="2"/>
              </a:rPr>
              <a:t> </a:t>
            </a:r>
            <a:endParaRPr lang="he-IL" altLang="en-US" sz="1200" dirty="0" smtClean="0"/>
          </a:p>
          <a:p>
            <a:pPr algn="l" rtl="0" eaLnBrk="1" hangingPunct="1"/>
            <a:r>
              <a:rPr lang="en-US" altLang="en-US" sz="1200" dirty="0" smtClean="0"/>
              <a:t>T. S. Michael (2009), </a:t>
            </a:r>
            <a:r>
              <a:rPr lang="en-US" altLang="en-US" sz="1200" i="1" dirty="0" smtClean="0"/>
              <a:t>How to Guard an Art Gallery and Other Discrete Mathematical Adventures, </a:t>
            </a:r>
            <a:r>
              <a:rPr lang="en-US" altLang="en-US" sz="1200" dirty="0" smtClean="0"/>
              <a:t> John Hopkins Univ. Press, Baltimore , Chapter 3: How to guard an Art Gallery. pp. 73-113</a:t>
            </a:r>
          </a:p>
          <a:p>
            <a:pPr algn="l" rtl="0" eaLnBrk="1" hangingPunct="1"/>
            <a:r>
              <a:rPr lang="en-US" altLang="en-US" sz="1200" dirty="0" smtClean="0"/>
              <a:t>Joseph O'Rourke (2011) </a:t>
            </a:r>
            <a:r>
              <a:rPr lang="en-US" altLang="en-US" sz="1200" i="1" dirty="0" smtClean="0"/>
              <a:t>Computational Geometry in C </a:t>
            </a:r>
            <a:r>
              <a:rPr lang="en-US" altLang="en-US" sz="1200" b="1" dirty="0" smtClean="0"/>
              <a:t>(</a:t>
            </a:r>
            <a:r>
              <a:rPr lang="en-US" altLang="en-US" sz="1200" b="1" i="1" dirty="0" smtClean="0"/>
              <a:t>Cambridge Tracts in Theoretical Computer Science</a:t>
            </a:r>
            <a:r>
              <a:rPr lang="en-US" altLang="en-US" sz="1200" b="1" dirty="0" smtClean="0"/>
              <a:t>), </a:t>
            </a:r>
            <a:r>
              <a:rPr lang="en-US" altLang="en-US" sz="1200" dirty="0" smtClean="0"/>
              <a:t>2</a:t>
            </a:r>
            <a:r>
              <a:rPr lang="en-US" altLang="en-US" sz="1200" baseline="30000" dirty="0" smtClean="0"/>
              <a:t>nd</a:t>
            </a:r>
            <a:r>
              <a:rPr lang="en-US" altLang="en-US" sz="1200" dirty="0" smtClean="0"/>
              <a:t>  edition, Cambridge University Press; </a:t>
            </a:r>
            <a:r>
              <a:rPr lang="en-US" altLang="en-US" sz="1200" b="1" dirty="0" smtClean="0"/>
              <a:t>ISBN-13:</a:t>
            </a:r>
            <a:r>
              <a:rPr lang="en-US" altLang="en-US" sz="1200" dirty="0" smtClean="0"/>
              <a:t> 978-0521649766 </a:t>
            </a:r>
          </a:p>
          <a:p>
            <a:pPr algn="l" rtl="0" eaLnBrk="1" hangingPunct="1"/>
            <a:r>
              <a:rPr lang="en-US" altLang="en-US" sz="1200" dirty="0" smtClean="0"/>
              <a:t>Couto, M.; de </a:t>
            </a:r>
            <a:r>
              <a:rPr lang="en-US" altLang="en-US" sz="1200" dirty="0" err="1" smtClean="0"/>
              <a:t>Rezende</a:t>
            </a:r>
            <a:r>
              <a:rPr lang="en-US" altLang="en-US" sz="1200" dirty="0" smtClean="0"/>
              <a:t>, P.; de Souza, C. (2011), "An exact algorithm for minimizing vertex guards on art galleries", </a:t>
            </a:r>
            <a:r>
              <a:rPr lang="en-US" altLang="en-US" sz="1200" i="1" dirty="0" smtClean="0"/>
              <a:t>International Transactions in Operational Research</a:t>
            </a:r>
            <a:r>
              <a:rPr lang="en-US" altLang="en-US" sz="1200" dirty="0" smtClean="0"/>
              <a:t>: no–no, </a:t>
            </a:r>
            <a:r>
              <a:rPr lang="en-US" altLang="en-US" sz="1200" dirty="0" smtClean="0">
                <a:hlinkClick r:id="rId3" action="ppaction://hlinkfile" tooltip="Digital object identifier"/>
              </a:rPr>
              <a:t>doi</a:t>
            </a:r>
            <a:r>
              <a:rPr lang="en-US" altLang="en-US" sz="1200" dirty="0" smtClean="0"/>
              <a:t>:</a:t>
            </a:r>
            <a:r>
              <a:rPr lang="en-US" altLang="en-US" sz="1200" dirty="0" smtClean="0">
                <a:hlinkClick r:id="rId4"/>
              </a:rPr>
              <a:t>10.1111/j.1475-3995.2011.00804.x</a:t>
            </a:r>
            <a:r>
              <a:rPr lang="en-US" altLang="en-US" sz="1200" dirty="0" smtClean="0"/>
              <a:t> .</a:t>
            </a:r>
          </a:p>
          <a:p>
            <a:pPr algn="l" rtl="0" eaLnBrk="1" hangingPunct="1"/>
            <a:r>
              <a:rPr lang="en-US" altLang="en-US" sz="1200" dirty="0" smtClean="0"/>
              <a:t>Couto, M.; de </a:t>
            </a:r>
            <a:r>
              <a:rPr lang="en-US" altLang="en-US" sz="1200" dirty="0" err="1" smtClean="0"/>
              <a:t>Rezende</a:t>
            </a:r>
            <a:r>
              <a:rPr lang="en-US" altLang="en-US" sz="1200" dirty="0" smtClean="0"/>
              <a:t>, P.; de Souza, C. (2011), </a:t>
            </a:r>
            <a:r>
              <a:rPr lang="en-US" altLang="en-US" sz="1200" i="1" dirty="0" smtClean="0"/>
              <a:t>Benchmark instances for the art gallery problem with vertex guards</a:t>
            </a:r>
            <a:r>
              <a:rPr lang="en-US" altLang="en-US" sz="1200" dirty="0" smtClean="0"/>
              <a:t>, </a:t>
            </a:r>
            <a:r>
              <a:rPr lang="en-US" altLang="en-US" sz="1200" dirty="0" err="1" smtClean="0"/>
              <a:t>AGPLIB</a:t>
            </a:r>
            <a:r>
              <a:rPr lang="en-US" altLang="en-US" sz="1200" dirty="0" smtClean="0"/>
              <a:t> - Art Gallery Problem Library,  </a:t>
            </a:r>
            <a:r>
              <a:rPr lang="en-US" altLang="en-US" sz="1200" dirty="0" smtClean="0">
                <a:hlinkClick r:id="rId5"/>
              </a:rPr>
              <a:t>http://www.ic.unicamp.br/~cid/Problem-instances/Art-Gallery/</a:t>
            </a:r>
            <a:r>
              <a:rPr lang="en-US" altLang="en-US" sz="1200" dirty="0" smtClean="0"/>
              <a:t> </a:t>
            </a:r>
          </a:p>
          <a:p>
            <a:pPr algn="l" rtl="0" eaLnBrk="1" hangingPunct="1"/>
            <a:r>
              <a:rPr lang="en-US" altLang="en-US" sz="1200" dirty="0" smtClean="0"/>
              <a:t>T. S. Michael (2011) Guards, Galleries, Fortresses and the </a:t>
            </a:r>
            <a:r>
              <a:rPr lang="en-US" altLang="en-US" sz="1200" dirty="0" err="1" smtClean="0"/>
              <a:t>Octoplex</a:t>
            </a:r>
            <a:r>
              <a:rPr lang="en-US" altLang="en-US" sz="1200" dirty="0" smtClean="0"/>
              <a:t>. </a:t>
            </a:r>
            <a:r>
              <a:rPr lang="en-US" altLang="en-US" sz="1200" i="1" dirty="0" smtClean="0"/>
              <a:t> College Mathematics Journal, Vol . 42</a:t>
            </a:r>
            <a:r>
              <a:rPr lang="en-US" altLang="en-US" sz="1200" dirty="0" smtClean="0"/>
              <a:t> No. 3.,  pp. 191-200.</a:t>
            </a:r>
            <a:endParaRPr lang="he-IL" altLang="en-US" sz="1200" dirty="0" smtClean="0"/>
          </a:p>
          <a:p>
            <a:pPr algn="l" rtl="0" eaLnBrk="1" hangingPunct="1"/>
            <a:r>
              <a:rPr lang="en-US" altLang="en-US" sz="1200" dirty="0" err="1" smtClean="0"/>
              <a:t>Urrutia</a:t>
            </a:r>
            <a:r>
              <a:rPr lang="en-US" altLang="en-US" sz="1200" dirty="0" smtClean="0"/>
              <a:t>, J. "Art Gallery and Illumination Problems." Ch. 22 in </a:t>
            </a:r>
            <a:r>
              <a:rPr lang="en-US" altLang="en-US" sz="1200" i="1" dirty="0" smtClean="0">
                <a:hlinkClick r:id="rId6"/>
              </a:rPr>
              <a:t>Handbook of Computational Geometry</a:t>
            </a:r>
            <a:r>
              <a:rPr lang="en-US" altLang="en-US" sz="1200" dirty="0" smtClean="0"/>
              <a:t> (Ed. J.-R. Sack and J. </a:t>
            </a:r>
            <a:r>
              <a:rPr lang="en-US" altLang="en-US" sz="1200" dirty="0" err="1" smtClean="0"/>
              <a:t>Urrutia</a:t>
            </a:r>
            <a:r>
              <a:rPr lang="en-US" altLang="en-US" sz="1200" dirty="0" smtClean="0"/>
              <a:t>). Amsterdam, Netherlands: North-Holland, pp. 973-1027, 2000.</a:t>
            </a:r>
          </a:p>
          <a:p>
            <a:pPr algn="ctr" rtl="1"/>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31</a:t>
            </a:fld>
            <a:endParaRPr lang="en-US"/>
          </a:p>
        </p:txBody>
      </p:sp>
    </p:spTree>
    <p:extLst>
      <p:ext uri="{BB962C8B-B14F-4D97-AF65-F5344CB8AC3E}">
        <p14:creationId xmlns:p14="http://schemas.microsoft.com/office/powerpoint/2010/main" val="1645918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solidFill>
                <a:srgbClr val="00FFFF"/>
              </a:solidFill>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EA85B1-8BE5-4229-AFED-D5D482F6CB81}" type="slidenum">
              <a:rPr lang="en-US" smtClean="0">
                <a:cs typeface="Arial" pitchFamily="34" charset="0"/>
              </a:rPr>
              <a:pPr fontAlgn="base">
                <a:spcBef>
                  <a:spcPct val="0"/>
                </a:spcBef>
                <a:spcAft>
                  <a:spcPct val="0"/>
                </a:spcAft>
                <a:defRPr/>
              </a:pPr>
              <a:t>4</a:t>
            </a:fld>
            <a:endParaRPr lang="en-US" smtClean="0">
              <a:cs typeface="Arial" pitchFamily="34" charset="0"/>
            </a:endParaRPr>
          </a:p>
        </p:txBody>
      </p:sp>
    </p:spTree>
    <p:extLst>
      <p:ext uri="{BB962C8B-B14F-4D97-AF65-F5344CB8AC3E}">
        <p14:creationId xmlns:p14="http://schemas.microsoft.com/office/powerpoint/2010/main" val="324908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a:r>
              <a:rPr lang="he-IL" altLang="en-US" dirty="0" smtClean="0">
                <a:hlinkClick r:id="rId3"/>
              </a:rPr>
              <a:t>התמונה מתוך</a:t>
            </a:r>
          </a:p>
          <a:p>
            <a:pPr algn="r" rtl="1"/>
            <a:r>
              <a:rPr lang="en-US" altLang="en-US" dirty="0" smtClean="0">
                <a:hlinkClick r:id="rId3"/>
              </a:rPr>
              <a:t>http://upload.wikimedia.org/wikipedia/commons/6/64/Ancientlibraryalex.jpg</a:t>
            </a:r>
            <a:endParaRPr lang="he-IL" altLang="en-US" dirty="0" smtClean="0"/>
          </a:p>
          <a:p>
            <a:pPr algn="r" rtl="1"/>
            <a:endParaRPr lang="en-US" altLang="en-US" dirty="0" smtClean="0"/>
          </a:p>
        </p:txBody>
      </p:sp>
      <p:sp>
        <p:nvSpPr>
          <p:cNvPr id="4" name="Slide Number Placeholder 3"/>
          <p:cNvSpPr>
            <a:spLocks noGrp="1"/>
          </p:cNvSpPr>
          <p:nvPr>
            <p:ph type="sldNum" sz="quarter" idx="5"/>
          </p:nvPr>
        </p:nvSpPr>
        <p:spPr/>
        <p:txBody>
          <a:bodyPr/>
          <a:lstStyle/>
          <a:p>
            <a:pPr>
              <a:defRPr/>
            </a:pPr>
            <a:fld id="{63287460-114B-48EE-BC46-DD1752308D1A}" type="slidenum">
              <a:rPr lang="en-US" smtClean="0"/>
              <a:pPr>
                <a:defRPr/>
              </a:pPr>
              <a:t>5</a:t>
            </a:fld>
            <a:endParaRPr lang="en-US"/>
          </a:p>
        </p:txBody>
      </p:sp>
    </p:spTree>
    <p:extLst>
      <p:ext uri="{BB962C8B-B14F-4D97-AF65-F5344CB8AC3E}">
        <p14:creationId xmlns:p14="http://schemas.microsoft.com/office/powerpoint/2010/main" val="169493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7</a:t>
            </a:fld>
            <a:endParaRPr lang="en-US"/>
          </a:p>
        </p:txBody>
      </p:sp>
    </p:spTree>
    <p:extLst>
      <p:ext uri="{BB962C8B-B14F-4D97-AF65-F5344CB8AC3E}">
        <p14:creationId xmlns:p14="http://schemas.microsoft.com/office/powerpoint/2010/main" val="311324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r>
              <a:rPr lang="he-IL" altLang="en-US" dirty="0" smtClean="0"/>
              <a:t> למורים:</a:t>
            </a:r>
            <a:r>
              <a:rPr lang="he-IL" altLang="en-US" baseline="0" dirty="0" smtClean="0"/>
              <a:t>  </a:t>
            </a:r>
          </a:p>
          <a:p>
            <a:pPr algn="r" rtl="1" eaLnBrk="1" hangingPunct="1">
              <a:spcBef>
                <a:spcPct val="0"/>
              </a:spcBef>
            </a:pPr>
            <a:r>
              <a:rPr lang="he-IL" altLang="en-US" baseline="0" dirty="0" smtClean="0"/>
              <a:t>שתי הערות לנקודה האחרונה בשקף זה - </a:t>
            </a:r>
          </a:p>
          <a:p>
            <a:pPr marL="228600" indent="-228600" algn="r" rtl="1" eaLnBrk="1" hangingPunct="1">
              <a:spcBef>
                <a:spcPct val="0"/>
              </a:spcBef>
              <a:buAutoNum type="arabicPeriod"/>
            </a:pPr>
            <a:r>
              <a:rPr lang="he-IL" altLang="en-US" baseline="0" dirty="0" smtClean="0"/>
              <a:t>התחום "גיאומטריה חישובית" נקרא בלועזית </a:t>
            </a:r>
            <a:r>
              <a:rPr lang="en-US" sz="1200" kern="1200" dirty="0" smtClean="0">
                <a:solidFill>
                  <a:schemeClr val="tx1"/>
                </a:solidFill>
                <a:effectLst/>
                <a:latin typeface="+mn-lt"/>
                <a:ea typeface="+mn-ea"/>
                <a:cs typeface="+mn-cs"/>
              </a:rPr>
              <a:t>Computational Geometry</a:t>
            </a:r>
            <a:r>
              <a:rPr lang="he-IL" sz="1200" kern="1200" dirty="0" smtClean="0">
                <a:solidFill>
                  <a:schemeClr val="tx1"/>
                </a:solidFill>
                <a:effectLst/>
                <a:latin typeface="+mn-lt"/>
                <a:ea typeface="+mn-ea"/>
                <a:cs typeface="+mn-cs"/>
              </a:rPr>
              <a:t>. (אין הכוונה לחישובים בגיאומטריה הנהוגים בבית הספר!)</a:t>
            </a:r>
          </a:p>
          <a:p>
            <a:pPr marL="228600" indent="-228600" algn="r" rtl="1" eaLnBrk="1" hangingPunct="1">
              <a:spcBef>
                <a:spcPct val="0"/>
              </a:spcBef>
              <a:buAutoNum type="arabicPeriod"/>
            </a:pPr>
            <a:r>
              <a:rPr lang="he-IL" altLang="en-US" baseline="0" dirty="0" smtClean="0"/>
              <a:t>השם הלועזי של תחום התכנון והייצור בעזרת מחשב הוא</a:t>
            </a:r>
            <a:r>
              <a:rPr lang="he-IL" altLang="en-US" dirty="0" smtClean="0"/>
              <a:t> </a:t>
            </a:r>
            <a:r>
              <a:rPr lang="en-US" altLang="en-US" dirty="0" smtClean="0"/>
              <a:t>CAD/CAM</a:t>
            </a:r>
            <a:r>
              <a:rPr lang="he-IL" altLang="en-US" baseline="0" dirty="0" smtClean="0"/>
              <a:t> </a:t>
            </a:r>
            <a:r>
              <a:rPr lang="he-IL" altLang="en-US" dirty="0" smtClean="0"/>
              <a:t>שהן ראשי התיבות של </a:t>
            </a:r>
          </a:p>
          <a:p>
            <a:pPr algn="l" rtl="0" eaLnBrk="1" hangingPunct="1">
              <a:spcBef>
                <a:spcPct val="0"/>
              </a:spcBef>
            </a:pPr>
            <a:r>
              <a:rPr lang="en-US" altLang="en-US" dirty="0" smtClean="0"/>
              <a:t>Computer Assisted Design/Computer Assisted Manufacturing</a:t>
            </a:r>
            <a:endParaRPr lang="he-IL" altLang="en-US" dirty="0" smtClean="0"/>
          </a:p>
          <a:p>
            <a:pPr algn="r" rtl="1" eaLnBrk="1" hangingPunct="1">
              <a:spcBef>
                <a:spcPct val="0"/>
              </a:spcBef>
            </a:pPr>
            <a:r>
              <a:rPr lang="he-IL" altLang="en-US" dirty="0" smtClean="0"/>
              <a:t> </a:t>
            </a:r>
            <a:endParaRPr lang="en-US" alt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DD4119-EABD-48AA-A19F-AC371185511F}" type="slidenum">
              <a:rPr lang="en-US" smtClean="0">
                <a:cs typeface="Arial" pitchFamily="34" charset="0"/>
              </a:rPr>
              <a:pPr fontAlgn="base">
                <a:spcBef>
                  <a:spcPct val="0"/>
                </a:spcBef>
                <a:spcAft>
                  <a:spcPct val="0"/>
                </a:spcAft>
                <a:defRPr/>
              </a:pPr>
              <a:t>8</a:t>
            </a:fld>
            <a:endParaRPr lang="en-US" smtClean="0">
              <a:cs typeface="Arial" pitchFamily="34" charset="0"/>
            </a:endParaRPr>
          </a:p>
        </p:txBody>
      </p:sp>
    </p:spTree>
    <p:extLst>
      <p:ext uri="{BB962C8B-B14F-4D97-AF65-F5344CB8AC3E}">
        <p14:creationId xmlns:p14="http://schemas.microsoft.com/office/powerpoint/2010/main" val="2133657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r>
              <a:rPr lang="he-IL" altLang="en-US" dirty="0" smtClean="0"/>
              <a:t>למורים: לגבי הדרישה מס. 5:</a:t>
            </a:r>
          </a:p>
          <a:p>
            <a:pPr algn="r" rtl="1" eaLnBrk="1" hangingPunct="1">
              <a:spcBef>
                <a:spcPct val="0"/>
              </a:spcBef>
            </a:pPr>
            <a:r>
              <a:rPr lang="he-IL" altLang="en-US" dirty="0" smtClean="0"/>
              <a:t>1. הבהרה נוספת תבוא בשקף הבא. אבל</a:t>
            </a:r>
            <a:r>
              <a:rPr lang="he-IL" altLang="en-US" baseline="0" dirty="0" smtClean="0"/>
              <a:t> כבר כאן </a:t>
            </a:r>
            <a:r>
              <a:rPr lang="he-IL" altLang="en-US" dirty="0" smtClean="0"/>
              <a:t>אפשר להצביע על הרצפה של המנסרה הקעורה (השמאלית) שבשרטוט. יש בה שני קודקודים, משני הצדדים של הקודקוד הקעור, שאם השומר עומד באחד מהם הוא רואה הכל חוץ מהדברים שמוסתרים על ידי הקיר מעברה השני של הפינה הקעורה (כי הקיר הזה מסתיר אותם). אפשר גם להקדים כבר כאן ולדבר על "שדה הראייה" שבין קוי הראייה.</a:t>
            </a:r>
          </a:p>
          <a:p>
            <a:pPr algn="r" rtl="1" eaLnBrk="1" hangingPunct="1">
              <a:spcBef>
                <a:spcPct val="0"/>
              </a:spcBef>
            </a:pPr>
            <a:r>
              <a:rPr lang="he-IL" altLang="en-US" dirty="0" smtClean="0"/>
              <a:t>2. נקודה נוספת היא שכעת אנחנו עדין מדברים על שומר, כי זה קצת יותר מוחשי, אבל בהמשך נעבור למצלמות (עין אלקטרונית במקום עין אנושית).</a:t>
            </a:r>
            <a:r>
              <a:rPr lang="he-IL" altLang="en-US" baseline="0" dirty="0" smtClean="0"/>
              <a:t> אפשר </a:t>
            </a:r>
            <a:r>
              <a:rPr lang="he-IL" altLang="en-US" dirty="0" smtClean="0"/>
              <a:t>להסביר שזה לא משנה מבחינת החשיבה המתמטית (זה רק יותר עכשווי ויותר יעיל). </a:t>
            </a:r>
          </a:p>
          <a:p>
            <a:pPr algn="r" rtl="1" eaLnBrk="1" hangingPunct="1">
              <a:spcBef>
                <a:spcPct val="0"/>
              </a:spcBef>
            </a:pPr>
            <a:r>
              <a:rPr lang="he-IL" altLang="en-US" dirty="0" smtClean="0"/>
              <a:t>3. כמו כן צריך לשים לב לכך שיש מוצגים על הקירות ועל הרצפה אבל לא על התקרה... כך שהשמירה היא כפי שכתוב בתכונה 4</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D99E7B-12EF-4163-AEE2-1D9F2B74EF19}" type="slidenum">
              <a:rPr lang="en-US" smtClean="0">
                <a:cs typeface="Arial" pitchFamily="34" charset="0"/>
              </a:rPr>
              <a:pPr fontAlgn="base">
                <a:spcBef>
                  <a:spcPct val="0"/>
                </a:spcBef>
                <a:spcAft>
                  <a:spcPct val="0"/>
                </a:spcAft>
                <a:defRPr/>
              </a:pPr>
              <a:t>9</a:t>
            </a:fld>
            <a:endParaRPr lang="en-US" smtClean="0">
              <a:cs typeface="Arial" pitchFamily="34" charset="0"/>
            </a:endParaRPr>
          </a:p>
        </p:txBody>
      </p:sp>
    </p:spTree>
    <p:extLst>
      <p:ext uri="{BB962C8B-B14F-4D97-AF65-F5344CB8AC3E}">
        <p14:creationId xmlns:p14="http://schemas.microsoft.com/office/powerpoint/2010/main" val="381668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r>
              <a:rPr lang="he-IL" altLang="en-US" dirty="0" smtClean="0"/>
              <a:t>למורה: הקוים הסגולים באנימציה מסמנים קווי ראייה. בתום האנימציה,</a:t>
            </a:r>
            <a:r>
              <a:rPr lang="he-IL" altLang="en-US" baseline="0" dirty="0" smtClean="0"/>
              <a:t> </a:t>
            </a:r>
            <a:r>
              <a:rPr lang="he-IL" altLang="en-US" dirty="0" smtClean="0"/>
              <a:t>חשוב מאד להצביע על "שטחים מתים" שהמצלמה</a:t>
            </a:r>
            <a:r>
              <a:rPr lang="he-IL" altLang="en-US" baseline="0" dirty="0" smtClean="0"/>
              <a:t> בנקודה המסומנת לא יכולה לראות מה קורה בהם (למשל כל האזור במד שמאל למעלה וחלקים מסוימים בצד ימין למטה)</a:t>
            </a:r>
            <a:endParaRPr lang="he-IL" alt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66F1A8-723B-4B3B-BFE2-AFE6095D39A0}" type="slidenum">
              <a:rPr lang="en-US" smtClean="0">
                <a:cs typeface="Arial" pitchFamily="34" charset="0"/>
              </a:rPr>
              <a:pPr fontAlgn="base">
                <a:spcBef>
                  <a:spcPct val="0"/>
                </a:spcBef>
                <a:spcAft>
                  <a:spcPct val="0"/>
                </a:spcAft>
                <a:defRPr/>
              </a:pPr>
              <a:t>10</a:t>
            </a:fld>
            <a:endParaRPr lang="en-US" smtClean="0">
              <a:cs typeface="Arial" pitchFamily="34" charset="0"/>
            </a:endParaRPr>
          </a:p>
        </p:txBody>
      </p:sp>
    </p:spTree>
    <p:extLst>
      <p:ext uri="{BB962C8B-B14F-4D97-AF65-F5344CB8AC3E}">
        <p14:creationId xmlns:p14="http://schemas.microsoft.com/office/powerpoint/2010/main" val="2489923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11</a:t>
            </a:fld>
            <a:endParaRPr lang="en-US"/>
          </a:p>
        </p:txBody>
      </p:sp>
    </p:spTree>
    <p:extLst>
      <p:ext uri="{BB962C8B-B14F-4D97-AF65-F5344CB8AC3E}">
        <p14:creationId xmlns:p14="http://schemas.microsoft.com/office/powerpoint/2010/main" val="422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sp>
        <p:nvSpPr>
          <p:cNvPr id="177154"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en-US" smtClean="0"/>
              <a:t>Click to edit Master title style</a:t>
            </a:r>
            <a:endParaRPr lang="en-US"/>
          </a:p>
        </p:txBody>
      </p:sp>
      <p:sp>
        <p:nvSpPr>
          <p:cNvPr id="177155"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en-US" smtClean="0"/>
              <a:t>Click to edit Master subtitle style</a:t>
            </a:r>
            <a:endParaRPr lang="en-US" dirty="0"/>
          </a:p>
        </p:txBody>
      </p:sp>
      <p:sp>
        <p:nvSpPr>
          <p:cNvPr id="16" name="Rectangle 16"/>
          <p:cNvSpPr>
            <a:spLocks noGrp="1" noChangeArrowheads="1"/>
          </p:cNvSpPr>
          <p:nvPr>
            <p:ph type="dt" sz="half" idx="10"/>
          </p:nvPr>
        </p:nvSpPr>
        <p:spPr/>
        <p:txBody>
          <a:bodyPr/>
          <a:lstStyle>
            <a:lvl1pPr rtl="1" fontAlgn="base">
              <a:spcBef>
                <a:spcPct val="0"/>
              </a:spcBef>
              <a:spcAft>
                <a:spcPct val="0"/>
              </a:spcAft>
              <a:defRPr smtClean="0">
                <a:cs typeface="Arial" pitchFamily="34" charset="0"/>
              </a:defRPr>
            </a:lvl1pPr>
          </a:lstStyle>
          <a:p>
            <a:pPr>
              <a:defRPr/>
            </a:pPr>
            <a:r>
              <a:rPr lang="en-US" smtClean="0"/>
              <a:t>13.10.2016 עודכן</a:t>
            </a:r>
            <a:endParaRPr lang="en-US" dirty="0"/>
          </a:p>
        </p:txBody>
      </p:sp>
      <p:sp>
        <p:nvSpPr>
          <p:cNvPr id="17" name="Rectangle 17"/>
          <p:cNvSpPr>
            <a:spLocks noGrp="1" noChangeArrowheads="1"/>
          </p:cNvSpPr>
          <p:nvPr>
            <p:ph type="ftr" sz="quarter" idx="11"/>
          </p:nvPr>
        </p:nvSpPr>
        <p:spPr/>
        <p:txBody>
          <a:bodyPr/>
          <a:lstStyle>
            <a:lvl1pPr algn="ctr" fontAlgn="base">
              <a:spcBef>
                <a:spcPct val="0"/>
              </a:spcBef>
              <a:spcAft>
                <a:spcPct val="0"/>
              </a:spcAft>
              <a:defRPr sz="1400" smtClean="0">
                <a:solidFill>
                  <a:srgbClr val="F8F8F8"/>
                </a:solidFill>
                <a:latin typeface="+mn-lt"/>
                <a:cs typeface="Arial" pitchFamily="34" charset="0"/>
              </a:defRPr>
            </a:lvl1pPr>
          </a:lstStyle>
          <a:p>
            <a:pPr>
              <a:defRPr/>
            </a:pPr>
            <a:r>
              <a:rPr lang="he-IL"/>
              <a:t>בעיית השמירה במוזיאון © כל הזכויות שמורות</a:t>
            </a:r>
            <a:endParaRPr lang="en-US" dirty="0"/>
          </a:p>
        </p:txBody>
      </p:sp>
      <p:sp>
        <p:nvSpPr>
          <p:cNvPr id="18" name="Rectangle 18"/>
          <p:cNvSpPr>
            <a:spLocks noGrp="1" noChangeArrowheads="1"/>
          </p:cNvSpPr>
          <p:nvPr>
            <p:ph type="sldNum" sz="quarter" idx="12"/>
          </p:nvPr>
        </p:nvSpPr>
        <p:spPr/>
        <p:txBody>
          <a:bodyPr/>
          <a:lstStyle>
            <a:lvl1pPr rtl="1" fontAlgn="base">
              <a:spcBef>
                <a:spcPct val="0"/>
              </a:spcBef>
              <a:spcAft>
                <a:spcPct val="0"/>
              </a:spcAft>
              <a:defRPr>
                <a:solidFill>
                  <a:srgbClr val="F8F8F8"/>
                </a:solidFill>
                <a:cs typeface="Arial" pitchFamily="34" charset="0"/>
              </a:defRPr>
            </a:lvl1pPr>
          </a:lstStyle>
          <a:p>
            <a:pPr>
              <a:defRPr/>
            </a:pPr>
            <a:fld id="{BAE46A04-49A3-4E10-807C-821FA8348B7B}" type="slidenum">
              <a:rPr lang="en-US"/>
              <a:pPr>
                <a:defRPr/>
              </a:pPr>
              <a:t>‹#›</a:t>
            </a:fld>
            <a:endParaRPr lang="en-US"/>
          </a:p>
        </p:txBody>
      </p:sp>
    </p:spTree>
    <p:extLst>
      <p:ext uri="{BB962C8B-B14F-4D97-AF65-F5344CB8AC3E}">
        <p14:creationId xmlns:p14="http://schemas.microsoft.com/office/powerpoint/2010/main" val="46304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stCondLst>
                                            <p:cond delay="0"/>
                                          </p:stCondLst>
                                        </p:cTn>
                                        <p:tgtEl>
                                          <p:spTgt spid="10"/>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stCondLst>
                                            <p:cond delay="0"/>
                                          </p:stCondLst>
                                        </p:cTn>
                                        <p:tgtEl>
                                          <p:spTgt spid="13"/>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p:txBody>
          <a:bodyPr/>
          <a:lstStyle>
            <a:lvl1pPr>
              <a:defRPr/>
            </a:lvl1pPr>
          </a:lstStyle>
          <a:p>
            <a:pPr>
              <a:defRPr/>
            </a:pPr>
            <a:r>
              <a:rPr lang="en-US" smtClean="0">
                <a:solidFill>
                  <a:srgbClr val="F8F8F8"/>
                </a:solidFill>
              </a:rPr>
              <a:t>עודכן 11.9.2016</a:t>
            </a:r>
            <a:endParaRPr lang="he-IL" dirty="0">
              <a:solidFill>
                <a:srgbClr val="F8F8F8"/>
              </a:solidFill>
            </a:endParaRPr>
          </a:p>
        </p:txBody>
      </p:sp>
      <p:sp>
        <p:nvSpPr>
          <p:cNvPr id="4" name="Rectangle 5"/>
          <p:cNvSpPr>
            <a:spLocks noGrp="1" noChangeArrowheads="1"/>
          </p:cNvSpPr>
          <p:nvPr>
            <p:ph type="ftr" sz="quarter" idx="11"/>
          </p:nvPr>
        </p:nvSpPr>
        <p:spPr/>
        <p:txBody>
          <a:bodyPr/>
          <a:lstStyle>
            <a:lvl1pPr algn="ctr" rtl="1">
              <a:defRPr sz="1400">
                <a:solidFill>
                  <a:schemeClr val="bg2"/>
                </a:solidFill>
                <a:latin typeface="+mn-lt"/>
                <a:cs typeface="Arial" pitchFamily="34" charset="0"/>
              </a:defRPr>
            </a:lvl1pPr>
          </a:lstStyle>
          <a:p>
            <a:pPr>
              <a:defRPr/>
            </a:pPr>
            <a:r>
              <a:rPr lang="he-IL">
                <a:solidFill>
                  <a:srgbClr val="808080"/>
                </a:solidFill>
              </a:rPr>
              <a:t>הבזק סודוקו © כל הזכויות שמורות</a:t>
            </a:r>
          </a:p>
        </p:txBody>
      </p:sp>
      <p:sp>
        <p:nvSpPr>
          <p:cNvPr id="5" name="Rectangle 6"/>
          <p:cNvSpPr>
            <a:spLocks noGrp="1" noChangeArrowheads="1"/>
          </p:cNvSpPr>
          <p:nvPr>
            <p:ph type="sldNum" sz="quarter" idx="12"/>
          </p:nvPr>
        </p:nvSpPr>
        <p:spPr/>
        <p:txBody>
          <a:bodyPr/>
          <a:lstStyle>
            <a:lvl1pPr>
              <a:defRPr/>
            </a:lvl1pPr>
          </a:lstStyle>
          <a:p>
            <a:pPr>
              <a:defRPr/>
            </a:pPr>
            <a:fld id="{2955ADD6-E23F-40FE-A275-3B13ED5B878C}" type="slidenum">
              <a:rPr lang="he-IL">
                <a:solidFill>
                  <a:srgbClr val="F8F8F8"/>
                </a:solidFill>
              </a:rPr>
              <a:pPr>
                <a:defRPr/>
              </a:pPr>
              <a:t>‹#›</a:t>
            </a:fld>
            <a:endParaRPr lang="he-IL" dirty="0">
              <a:solidFill>
                <a:srgbClr val="F8F8F8"/>
              </a:solidFill>
            </a:endParaRPr>
          </a:p>
        </p:txBody>
      </p:sp>
    </p:spTree>
    <p:extLst>
      <p:ext uri="{BB962C8B-B14F-4D97-AF65-F5344CB8AC3E}">
        <p14:creationId xmlns:p14="http://schemas.microsoft.com/office/powerpoint/2010/main" val="414982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smtClean="0">
                <a:solidFill>
                  <a:srgbClr val="F8F8F8"/>
                </a:solidFill>
              </a:rPr>
              <a:t>עודכן 11.9.2016</a:t>
            </a:r>
            <a:endParaRPr lang="he-IL" dirty="0">
              <a:solidFill>
                <a:srgbClr val="F8F8F8"/>
              </a:solidFill>
            </a:endParaRPr>
          </a:p>
        </p:txBody>
      </p:sp>
      <p:sp>
        <p:nvSpPr>
          <p:cNvPr id="3" name="Rectangle 5"/>
          <p:cNvSpPr>
            <a:spLocks noGrp="1" noChangeArrowheads="1"/>
          </p:cNvSpPr>
          <p:nvPr>
            <p:ph type="ftr" sz="quarter" idx="11"/>
          </p:nvPr>
        </p:nvSpPr>
        <p:spPr/>
        <p:txBody>
          <a:bodyPr/>
          <a:lstStyle>
            <a:lvl1pPr algn="ctr" rtl="1">
              <a:defRPr sz="1400">
                <a:solidFill>
                  <a:schemeClr val="bg2"/>
                </a:solidFill>
                <a:latin typeface="+mn-lt"/>
                <a:cs typeface="Arial" pitchFamily="34" charset="0"/>
              </a:defRPr>
            </a:lvl1pPr>
          </a:lstStyle>
          <a:p>
            <a:pPr>
              <a:defRPr/>
            </a:pPr>
            <a:r>
              <a:rPr lang="he-IL">
                <a:solidFill>
                  <a:srgbClr val="808080"/>
                </a:solidFill>
              </a:rPr>
              <a:t>הבזק סודוקו © כל הזכויות שמורות</a:t>
            </a:r>
          </a:p>
        </p:txBody>
      </p:sp>
      <p:sp>
        <p:nvSpPr>
          <p:cNvPr id="4" name="Rectangle 6"/>
          <p:cNvSpPr>
            <a:spLocks noGrp="1" noChangeArrowheads="1"/>
          </p:cNvSpPr>
          <p:nvPr>
            <p:ph type="sldNum" sz="quarter" idx="12"/>
          </p:nvPr>
        </p:nvSpPr>
        <p:spPr/>
        <p:txBody>
          <a:bodyPr/>
          <a:lstStyle>
            <a:lvl1pPr>
              <a:defRPr/>
            </a:lvl1pPr>
          </a:lstStyle>
          <a:p>
            <a:pPr>
              <a:defRPr/>
            </a:pPr>
            <a:fld id="{DB06C4D1-B726-449E-A43F-2302F814DFD6}" type="slidenum">
              <a:rPr lang="he-IL">
                <a:solidFill>
                  <a:srgbClr val="F8F8F8"/>
                </a:solidFill>
              </a:rPr>
              <a:pPr>
                <a:defRPr/>
              </a:pPr>
              <a:t>‹#›</a:t>
            </a:fld>
            <a:endParaRPr lang="he-IL" dirty="0">
              <a:solidFill>
                <a:srgbClr val="F8F8F8"/>
              </a:solidFill>
            </a:endParaRPr>
          </a:p>
        </p:txBody>
      </p:sp>
    </p:spTree>
    <p:extLst>
      <p:ext uri="{BB962C8B-B14F-4D97-AF65-F5344CB8AC3E}">
        <p14:creationId xmlns:p14="http://schemas.microsoft.com/office/powerpoint/2010/main" val="1989117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smtClean="0">
                <a:solidFill>
                  <a:srgbClr val="F8F8F8"/>
                </a:solidFill>
              </a:rPr>
              <a:t>עודכן 11.9.2016</a:t>
            </a:r>
            <a:endParaRPr lang="he-IL" dirty="0">
              <a:solidFill>
                <a:srgbClr val="F8F8F8"/>
              </a:solidFill>
            </a:endParaRPr>
          </a:p>
        </p:txBody>
      </p:sp>
      <p:sp>
        <p:nvSpPr>
          <p:cNvPr id="6" name="Rectangle 5"/>
          <p:cNvSpPr>
            <a:spLocks noGrp="1" noChangeArrowheads="1"/>
          </p:cNvSpPr>
          <p:nvPr>
            <p:ph type="ftr" sz="quarter" idx="11"/>
          </p:nvPr>
        </p:nvSpPr>
        <p:spPr/>
        <p:txBody>
          <a:bodyPr/>
          <a:lstStyle>
            <a:lvl1pPr algn="ctr" rtl="1">
              <a:defRPr sz="1400">
                <a:solidFill>
                  <a:schemeClr val="bg2"/>
                </a:solidFill>
                <a:latin typeface="+mn-lt"/>
                <a:cs typeface="Arial" pitchFamily="34" charset="0"/>
              </a:defRPr>
            </a:lvl1pPr>
          </a:lstStyle>
          <a:p>
            <a:pPr>
              <a:defRPr/>
            </a:pPr>
            <a:r>
              <a:rPr lang="he-IL">
                <a:solidFill>
                  <a:srgbClr val="808080"/>
                </a:solidFill>
              </a:rPr>
              <a:t>הבזק סודוקו © כל הזכויות שמורות</a:t>
            </a:r>
          </a:p>
        </p:txBody>
      </p:sp>
      <p:sp>
        <p:nvSpPr>
          <p:cNvPr id="7" name="Rectangle 6"/>
          <p:cNvSpPr>
            <a:spLocks noGrp="1" noChangeArrowheads="1"/>
          </p:cNvSpPr>
          <p:nvPr>
            <p:ph type="sldNum" sz="quarter" idx="12"/>
          </p:nvPr>
        </p:nvSpPr>
        <p:spPr/>
        <p:txBody>
          <a:bodyPr/>
          <a:lstStyle>
            <a:lvl1pPr>
              <a:defRPr/>
            </a:lvl1pPr>
          </a:lstStyle>
          <a:p>
            <a:pPr>
              <a:defRPr/>
            </a:pPr>
            <a:fld id="{D466C588-1682-47C8-BAE3-CF3C1A3EC509}" type="slidenum">
              <a:rPr lang="he-IL">
                <a:solidFill>
                  <a:srgbClr val="F8F8F8"/>
                </a:solidFill>
              </a:rPr>
              <a:pPr>
                <a:defRPr/>
              </a:pPr>
              <a:t>‹#›</a:t>
            </a:fld>
            <a:endParaRPr lang="he-IL" dirty="0">
              <a:solidFill>
                <a:srgbClr val="F8F8F8"/>
              </a:solidFill>
            </a:endParaRPr>
          </a:p>
        </p:txBody>
      </p:sp>
    </p:spTree>
    <p:extLst>
      <p:ext uri="{BB962C8B-B14F-4D97-AF65-F5344CB8AC3E}">
        <p14:creationId xmlns:p14="http://schemas.microsoft.com/office/powerpoint/2010/main" val="1198341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smtClean="0">
                <a:solidFill>
                  <a:srgbClr val="F8F8F8"/>
                </a:solidFill>
              </a:rPr>
              <a:t>עודכן 11.9.2016</a:t>
            </a:r>
            <a:endParaRPr lang="he-IL" dirty="0">
              <a:solidFill>
                <a:srgbClr val="F8F8F8"/>
              </a:solidFill>
            </a:endParaRPr>
          </a:p>
        </p:txBody>
      </p:sp>
      <p:sp>
        <p:nvSpPr>
          <p:cNvPr id="6" name="Rectangle 5"/>
          <p:cNvSpPr>
            <a:spLocks noGrp="1" noChangeArrowheads="1"/>
          </p:cNvSpPr>
          <p:nvPr>
            <p:ph type="ftr" sz="quarter" idx="11"/>
          </p:nvPr>
        </p:nvSpPr>
        <p:spPr/>
        <p:txBody>
          <a:bodyPr/>
          <a:lstStyle>
            <a:lvl1pPr algn="ctr" rtl="1">
              <a:defRPr sz="1400">
                <a:solidFill>
                  <a:schemeClr val="bg2"/>
                </a:solidFill>
                <a:latin typeface="+mn-lt"/>
                <a:cs typeface="Arial" pitchFamily="34" charset="0"/>
              </a:defRPr>
            </a:lvl1pPr>
          </a:lstStyle>
          <a:p>
            <a:pPr>
              <a:defRPr/>
            </a:pPr>
            <a:r>
              <a:rPr lang="he-IL">
                <a:solidFill>
                  <a:srgbClr val="808080"/>
                </a:solidFill>
              </a:rPr>
              <a:t>הבזק סודוקו © כל הזכויות שמורות</a:t>
            </a:r>
          </a:p>
        </p:txBody>
      </p:sp>
      <p:sp>
        <p:nvSpPr>
          <p:cNvPr id="7" name="Rectangle 6"/>
          <p:cNvSpPr>
            <a:spLocks noGrp="1" noChangeArrowheads="1"/>
          </p:cNvSpPr>
          <p:nvPr>
            <p:ph type="sldNum" sz="quarter" idx="12"/>
          </p:nvPr>
        </p:nvSpPr>
        <p:spPr/>
        <p:txBody>
          <a:bodyPr/>
          <a:lstStyle>
            <a:lvl1pPr>
              <a:defRPr/>
            </a:lvl1pPr>
          </a:lstStyle>
          <a:p>
            <a:pPr>
              <a:defRPr/>
            </a:pPr>
            <a:fld id="{8E4163CE-3F6D-4E96-9CDA-5FA1EA865CA3}" type="slidenum">
              <a:rPr lang="he-IL">
                <a:solidFill>
                  <a:srgbClr val="F8F8F8"/>
                </a:solidFill>
              </a:rPr>
              <a:pPr>
                <a:defRPr/>
              </a:pPr>
              <a:t>‹#›</a:t>
            </a:fld>
            <a:endParaRPr lang="he-IL" dirty="0">
              <a:solidFill>
                <a:srgbClr val="F8F8F8"/>
              </a:solidFill>
            </a:endParaRPr>
          </a:p>
        </p:txBody>
      </p:sp>
    </p:spTree>
    <p:extLst>
      <p:ext uri="{BB962C8B-B14F-4D97-AF65-F5344CB8AC3E}">
        <p14:creationId xmlns:p14="http://schemas.microsoft.com/office/powerpoint/2010/main" val="1619645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p:txBody>
          <a:bodyPr/>
          <a:lstStyle>
            <a:lvl1pPr>
              <a:defRPr/>
            </a:lvl1pPr>
          </a:lstStyle>
          <a:p>
            <a:pPr>
              <a:defRPr/>
            </a:pPr>
            <a:r>
              <a:rPr lang="en-US" smtClean="0">
                <a:solidFill>
                  <a:srgbClr val="F8F8F8"/>
                </a:solidFill>
              </a:rPr>
              <a:t>עודכן 11.9.2016</a:t>
            </a:r>
            <a:endParaRPr lang="he-IL" dirty="0">
              <a:solidFill>
                <a:srgbClr val="F8F8F8"/>
              </a:solidFill>
            </a:endParaRPr>
          </a:p>
        </p:txBody>
      </p:sp>
      <p:sp>
        <p:nvSpPr>
          <p:cNvPr id="5" name="Rectangle 5"/>
          <p:cNvSpPr>
            <a:spLocks noGrp="1" noChangeArrowheads="1"/>
          </p:cNvSpPr>
          <p:nvPr>
            <p:ph type="ftr" sz="quarter" idx="11"/>
          </p:nvPr>
        </p:nvSpPr>
        <p:spPr/>
        <p:txBody>
          <a:bodyPr/>
          <a:lstStyle>
            <a:lvl1pPr algn="ctr" rtl="1">
              <a:defRPr sz="1400">
                <a:solidFill>
                  <a:schemeClr val="bg2"/>
                </a:solidFill>
                <a:latin typeface="+mn-lt"/>
                <a:cs typeface="Arial" pitchFamily="34" charset="0"/>
              </a:defRPr>
            </a:lvl1pPr>
          </a:lstStyle>
          <a:p>
            <a:pPr>
              <a:defRPr/>
            </a:pPr>
            <a:r>
              <a:rPr lang="he-IL">
                <a:solidFill>
                  <a:srgbClr val="808080"/>
                </a:solidFill>
              </a:rPr>
              <a:t>הבזק סודוקו © כל הזכויות שמורות</a:t>
            </a:r>
          </a:p>
        </p:txBody>
      </p:sp>
      <p:sp>
        <p:nvSpPr>
          <p:cNvPr id="6" name="Rectangle 6"/>
          <p:cNvSpPr>
            <a:spLocks noGrp="1" noChangeArrowheads="1"/>
          </p:cNvSpPr>
          <p:nvPr>
            <p:ph type="sldNum" sz="quarter" idx="12"/>
          </p:nvPr>
        </p:nvSpPr>
        <p:spPr/>
        <p:txBody>
          <a:bodyPr/>
          <a:lstStyle>
            <a:lvl1pPr>
              <a:defRPr/>
            </a:lvl1pPr>
          </a:lstStyle>
          <a:p>
            <a:pPr>
              <a:defRPr/>
            </a:pPr>
            <a:fld id="{09DDE25C-039F-4735-9D60-9A4ACEE71DA5}" type="slidenum">
              <a:rPr lang="he-IL">
                <a:solidFill>
                  <a:srgbClr val="F8F8F8"/>
                </a:solidFill>
              </a:rPr>
              <a:pPr>
                <a:defRPr/>
              </a:pPr>
              <a:t>‹#›</a:t>
            </a:fld>
            <a:endParaRPr lang="he-IL" dirty="0">
              <a:solidFill>
                <a:srgbClr val="F8F8F8"/>
              </a:solidFill>
            </a:endParaRPr>
          </a:p>
        </p:txBody>
      </p:sp>
    </p:spTree>
    <p:extLst>
      <p:ext uri="{BB962C8B-B14F-4D97-AF65-F5344CB8AC3E}">
        <p14:creationId xmlns:p14="http://schemas.microsoft.com/office/powerpoint/2010/main" val="2687396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p:txBody>
          <a:bodyPr/>
          <a:lstStyle>
            <a:lvl1pPr>
              <a:defRPr/>
            </a:lvl1pPr>
          </a:lstStyle>
          <a:p>
            <a:pPr>
              <a:defRPr/>
            </a:pPr>
            <a:r>
              <a:rPr lang="en-US" smtClean="0">
                <a:solidFill>
                  <a:srgbClr val="F8F8F8"/>
                </a:solidFill>
              </a:rPr>
              <a:t>עודכן 11.9.2016</a:t>
            </a:r>
            <a:endParaRPr lang="he-IL" dirty="0">
              <a:solidFill>
                <a:srgbClr val="F8F8F8"/>
              </a:solidFill>
            </a:endParaRPr>
          </a:p>
        </p:txBody>
      </p:sp>
      <p:sp>
        <p:nvSpPr>
          <p:cNvPr id="5" name="Rectangle 5"/>
          <p:cNvSpPr>
            <a:spLocks noGrp="1" noChangeArrowheads="1"/>
          </p:cNvSpPr>
          <p:nvPr>
            <p:ph type="ftr" sz="quarter" idx="11"/>
          </p:nvPr>
        </p:nvSpPr>
        <p:spPr/>
        <p:txBody>
          <a:bodyPr/>
          <a:lstStyle>
            <a:lvl1pPr algn="ctr" rtl="1">
              <a:defRPr sz="1400">
                <a:solidFill>
                  <a:schemeClr val="bg2"/>
                </a:solidFill>
                <a:latin typeface="+mn-lt"/>
                <a:cs typeface="Arial" pitchFamily="34" charset="0"/>
              </a:defRPr>
            </a:lvl1pPr>
          </a:lstStyle>
          <a:p>
            <a:pPr>
              <a:defRPr/>
            </a:pPr>
            <a:r>
              <a:rPr lang="he-IL">
                <a:solidFill>
                  <a:srgbClr val="808080"/>
                </a:solidFill>
              </a:rPr>
              <a:t>הבזק סודוקו © כל הזכויות שמורות</a:t>
            </a:r>
          </a:p>
        </p:txBody>
      </p:sp>
      <p:sp>
        <p:nvSpPr>
          <p:cNvPr id="6" name="Rectangle 6"/>
          <p:cNvSpPr>
            <a:spLocks noGrp="1" noChangeArrowheads="1"/>
          </p:cNvSpPr>
          <p:nvPr>
            <p:ph type="sldNum" sz="quarter" idx="12"/>
          </p:nvPr>
        </p:nvSpPr>
        <p:spPr/>
        <p:txBody>
          <a:bodyPr/>
          <a:lstStyle>
            <a:lvl1pPr>
              <a:defRPr/>
            </a:lvl1pPr>
          </a:lstStyle>
          <a:p>
            <a:pPr>
              <a:defRPr/>
            </a:pPr>
            <a:fld id="{A1E69AD2-D854-45F4-ACEF-16DF1C338EC7}" type="slidenum">
              <a:rPr lang="he-IL">
                <a:solidFill>
                  <a:srgbClr val="F8F8F8"/>
                </a:solidFill>
              </a:rPr>
              <a:pPr>
                <a:defRPr/>
              </a:pPr>
              <a:t>‹#›</a:t>
            </a:fld>
            <a:endParaRPr lang="he-IL" dirty="0">
              <a:solidFill>
                <a:srgbClr val="F8F8F8"/>
              </a:solidFill>
            </a:endParaRPr>
          </a:p>
        </p:txBody>
      </p:sp>
    </p:spTree>
    <p:extLst>
      <p:ext uri="{BB962C8B-B14F-4D97-AF65-F5344CB8AC3E}">
        <p14:creationId xmlns:p14="http://schemas.microsoft.com/office/powerpoint/2010/main" val="2963259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6858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p:txBody>
          <a:bodyPr/>
          <a:lstStyle>
            <a:lvl1pPr>
              <a:defRPr/>
            </a:lvl1pPr>
          </a:lstStyle>
          <a:p>
            <a:pPr>
              <a:defRPr/>
            </a:pPr>
            <a:r>
              <a:rPr lang="en-US" smtClean="0">
                <a:solidFill>
                  <a:srgbClr val="F8F8F8"/>
                </a:solidFill>
              </a:rPr>
              <a:t>עודכן 11.9.2016</a:t>
            </a:r>
            <a:endParaRPr lang="he-IL" dirty="0">
              <a:solidFill>
                <a:srgbClr val="F8F8F8"/>
              </a:solidFill>
            </a:endParaRPr>
          </a:p>
        </p:txBody>
      </p:sp>
      <p:sp>
        <p:nvSpPr>
          <p:cNvPr id="6" name="Rectangle 5"/>
          <p:cNvSpPr>
            <a:spLocks noGrp="1" noChangeArrowheads="1"/>
          </p:cNvSpPr>
          <p:nvPr>
            <p:ph type="ftr" sz="quarter" idx="11"/>
          </p:nvPr>
        </p:nvSpPr>
        <p:spPr/>
        <p:txBody>
          <a:bodyPr/>
          <a:lstStyle>
            <a:lvl1pPr algn="ctr" rtl="1">
              <a:defRPr sz="1400">
                <a:solidFill>
                  <a:schemeClr val="bg2"/>
                </a:solidFill>
                <a:latin typeface="+mn-lt"/>
                <a:cs typeface="Arial" pitchFamily="34" charset="0"/>
              </a:defRPr>
            </a:lvl1pPr>
          </a:lstStyle>
          <a:p>
            <a:pPr>
              <a:defRPr/>
            </a:pPr>
            <a:r>
              <a:rPr lang="he-IL">
                <a:solidFill>
                  <a:srgbClr val="808080"/>
                </a:solidFill>
              </a:rPr>
              <a:t>הבזק סודוקו © כל הזכויות שמורות</a:t>
            </a:r>
          </a:p>
        </p:txBody>
      </p:sp>
      <p:sp>
        <p:nvSpPr>
          <p:cNvPr id="7" name="Rectangle 6"/>
          <p:cNvSpPr>
            <a:spLocks noGrp="1" noChangeArrowheads="1"/>
          </p:cNvSpPr>
          <p:nvPr>
            <p:ph type="sldNum" sz="quarter" idx="12"/>
          </p:nvPr>
        </p:nvSpPr>
        <p:spPr/>
        <p:txBody>
          <a:bodyPr/>
          <a:lstStyle>
            <a:lvl1pPr>
              <a:defRPr/>
            </a:lvl1pPr>
          </a:lstStyle>
          <a:p>
            <a:pPr>
              <a:defRPr/>
            </a:pPr>
            <a:fld id="{B0A09646-0571-477D-9EC1-DD519A14E1C2}" type="slidenum">
              <a:rPr lang="he-IL">
                <a:solidFill>
                  <a:srgbClr val="F8F8F8"/>
                </a:solidFill>
              </a:rPr>
              <a:pPr>
                <a:defRPr/>
              </a:pPr>
              <a:t>‹#›</a:t>
            </a:fld>
            <a:endParaRPr lang="he-IL" dirty="0">
              <a:solidFill>
                <a:srgbClr val="F8F8F8"/>
              </a:solidFill>
            </a:endParaRPr>
          </a:p>
        </p:txBody>
      </p:sp>
    </p:spTree>
    <p:extLst>
      <p:ext uri="{BB962C8B-B14F-4D97-AF65-F5344CB8AC3E}">
        <p14:creationId xmlns:p14="http://schemas.microsoft.com/office/powerpoint/2010/main" val="3755581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6858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4648200" y="12954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4648200" y="36957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Rectangle 4"/>
          <p:cNvSpPr>
            <a:spLocks noGrp="1" noChangeArrowheads="1"/>
          </p:cNvSpPr>
          <p:nvPr>
            <p:ph type="dt" sz="half" idx="10"/>
          </p:nvPr>
        </p:nvSpPr>
        <p:spPr/>
        <p:txBody>
          <a:bodyPr/>
          <a:lstStyle>
            <a:lvl1pPr>
              <a:defRPr/>
            </a:lvl1pPr>
          </a:lstStyle>
          <a:p>
            <a:pPr>
              <a:defRPr/>
            </a:pPr>
            <a:r>
              <a:rPr lang="en-US" smtClean="0">
                <a:solidFill>
                  <a:srgbClr val="F8F8F8"/>
                </a:solidFill>
              </a:rPr>
              <a:t>עודכן 11.9.2016</a:t>
            </a:r>
            <a:endParaRPr lang="he-IL" dirty="0">
              <a:solidFill>
                <a:srgbClr val="F8F8F8"/>
              </a:solidFill>
            </a:endParaRPr>
          </a:p>
        </p:txBody>
      </p:sp>
      <p:sp>
        <p:nvSpPr>
          <p:cNvPr id="7" name="Rectangle 5"/>
          <p:cNvSpPr>
            <a:spLocks noGrp="1" noChangeArrowheads="1"/>
          </p:cNvSpPr>
          <p:nvPr>
            <p:ph type="ftr" sz="quarter" idx="11"/>
          </p:nvPr>
        </p:nvSpPr>
        <p:spPr/>
        <p:txBody>
          <a:bodyPr/>
          <a:lstStyle>
            <a:lvl1pPr algn="ctr" rtl="1">
              <a:defRPr sz="1400">
                <a:solidFill>
                  <a:schemeClr val="bg2"/>
                </a:solidFill>
                <a:latin typeface="+mn-lt"/>
                <a:cs typeface="Arial" pitchFamily="34" charset="0"/>
              </a:defRPr>
            </a:lvl1pPr>
          </a:lstStyle>
          <a:p>
            <a:pPr>
              <a:defRPr/>
            </a:pPr>
            <a:r>
              <a:rPr lang="he-IL">
                <a:solidFill>
                  <a:srgbClr val="808080"/>
                </a:solidFill>
              </a:rPr>
              <a:t>הבזק סודוקו © כל הזכויות שמורות</a:t>
            </a:r>
          </a:p>
        </p:txBody>
      </p:sp>
      <p:sp>
        <p:nvSpPr>
          <p:cNvPr id="8" name="Rectangle 6"/>
          <p:cNvSpPr>
            <a:spLocks noGrp="1" noChangeArrowheads="1"/>
          </p:cNvSpPr>
          <p:nvPr>
            <p:ph type="sldNum" sz="quarter" idx="12"/>
          </p:nvPr>
        </p:nvSpPr>
        <p:spPr/>
        <p:txBody>
          <a:bodyPr/>
          <a:lstStyle>
            <a:lvl1pPr>
              <a:defRPr/>
            </a:lvl1pPr>
          </a:lstStyle>
          <a:p>
            <a:pPr>
              <a:defRPr/>
            </a:pPr>
            <a:fld id="{E800B553-427A-45AB-911E-FE4E6EE3BAC7}" type="slidenum">
              <a:rPr lang="he-IL">
                <a:solidFill>
                  <a:srgbClr val="F8F8F8"/>
                </a:solidFill>
              </a:rPr>
              <a:pPr>
                <a:defRPr/>
              </a:pPr>
              <a:t>‹#›</a:t>
            </a:fld>
            <a:endParaRPr lang="he-IL" dirty="0">
              <a:solidFill>
                <a:srgbClr val="F8F8F8"/>
              </a:solidFill>
            </a:endParaRPr>
          </a:p>
        </p:txBody>
      </p:sp>
    </p:spTree>
    <p:extLst>
      <p:ext uri="{BB962C8B-B14F-4D97-AF65-F5344CB8AC3E}">
        <p14:creationId xmlns:p14="http://schemas.microsoft.com/office/powerpoint/2010/main" val="2865274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sz="4000"/>
            </a:lvl1pPr>
          </a:lstStyle>
          <a:p>
            <a:r>
              <a:rPr lang="en-US" smtClean="0"/>
              <a:t>Click to edit Master title style</a:t>
            </a:r>
            <a:endParaRPr lang="he-IL" dirty="0"/>
          </a:p>
        </p:txBody>
      </p:sp>
      <p:sp>
        <p:nvSpPr>
          <p:cNvPr id="3" name="Content Placeholder 2"/>
          <p:cNvSpPr>
            <a:spLocks noGrp="1"/>
          </p:cNvSpPr>
          <p:nvPr>
            <p:ph idx="1"/>
          </p:nvPr>
        </p:nvSpPr>
        <p:spPr>
          <a:xfrm>
            <a:off x="611560" y="126876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dt" sz="half" idx="10"/>
          </p:nvPr>
        </p:nvSpPr>
        <p:spPr/>
        <p:txBody>
          <a:bodyPr/>
          <a:lstStyle>
            <a:lvl1pPr algn="l">
              <a:defRPr sz="1200" smtClean="0"/>
            </a:lvl1pPr>
          </a:lstStyle>
          <a:p>
            <a:pPr>
              <a:defRPr/>
            </a:pPr>
            <a:r>
              <a:rPr lang="en-US" smtClean="0"/>
              <a:t>13.10.2016 עודכן</a:t>
            </a:r>
            <a:endParaRPr lang="en-US" dirty="0"/>
          </a:p>
        </p:txBody>
      </p:sp>
      <p:sp>
        <p:nvSpPr>
          <p:cNvPr id="5" name="Rectangle 5"/>
          <p:cNvSpPr>
            <a:spLocks noGrp="1" noChangeArrowheads="1"/>
          </p:cNvSpPr>
          <p:nvPr>
            <p:ph type="ftr" sz="quarter" idx="11"/>
          </p:nvPr>
        </p:nvSpPr>
        <p:spPr/>
        <p:txBody>
          <a:bodyPr/>
          <a:lstStyle>
            <a:lvl1pPr>
              <a:defRPr sz="1200" smtClean="0"/>
            </a:lvl1pPr>
          </a:lstStyle>
          <a:p>
            <a:pPr>
              <a:defRPr/>
            </a:pPr>
            <a:r>
              <a:rPr lang="he-IL"/>
              <a:t>בעיית השמירה במוזיאון © כל הזכויות שמורות</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28C99590-D653-46AC-97D3-FFD34B05AF04}" type="slidenum">
              <a:rPr lang="en-US"/>
              <a:pPr>
                <a:defRPr/>
              </a:pPr>
              <a:t>‹#›</a:t>
            </a:fld>
            <a:endParaRPr lang="en-US"/>
          </a:p>
        </p:txBody>
      </p:sp>
    </p:spTree>
    <p:extLst>
      <p:ext uri="{BB962C8B-B14F-4D97-AF65-F5344CB8AC3E}">
        <p14:creationId xmlns:p14="http://schemas.microsoft.com/office/powerpoint/2010/main" val="161517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sz="4000"/>
            </a:lvl1pPr>
          </a:lstStyle>
          <a:p>
            <a:r>
              <a:rPr lang="en-US" smtClean="0"/>
              <a:t>Click to edit Master title style</a:t>
            </a:r>
            <a:endParaRPr lang="he-I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dirty="0"/>
          </a:p>
        </p:txBody>
      </p:sp>
      <p:sp>
        <p:nvSpPr>
          <p:cNvPr id="4" name="Date Placeholder 3"/>
          <p:cNvSpPr>
            <a:spLocks noGrp="1"/>
          </p:cNvSpPr>
          <p:nvPr>
            <p:ph type="dt" sz="half" idx="10"/>
          </p:nvPr>
        </p:nvSpPr>
        <p:spPr/>
        <p:txBody>
          <a:bodyPr/>
          <a:lstStyle>
            <a:lvl1pPr rtl="1" fontAlgn="base">
              <a:spcBef>
                <a:spcPct val="0"/>
              </a:spcBef>
              <a:spcAft>
                <a:spcPct val="0"/>
              </a:spcAft>
              <a:defRPr smtClean="0">
                <a:cs typeface="Arial" pitchFamily="34" charset="0"/>
              </a:defRPr>
            </a:lvl1pPr>
          </a:lstStyle>
          <a:p>
            <a:pPr>
              <a:defRPr/>
            </a:pPr>
            <a:r>
              <a:rPr lang="en-US" smtClean="0"/>
              <a:t>13.10.2016 עודכן</a:t>
            </a:r>
            <a:endParaRPr lang="he-IL" dirty="0"/>
          </a:p>
        </p:txBody>
      </p:sp>
      <p:sp>
        <p:nvSpPr>
          <p:cNvPr id="5" name="Footer Placeholder 4"/>
          <p:cNvSpPr>
            <a:spLocks noGrp="1"/>
          </p:cNvSpPr>
          <p:nvPr>
            <p:ph type="ftr" sz="quarter" idx="11"/>
          </p:nvPr>
        </p:nvSpPr>
        <p:spPr>
          <a:xfrm>
            <a:off x="3332163" y="6002338"/>
            <a:ext cx="2895600" cy="457200"/>
          </a:xfrm>
        </p:spPr>
        <p:txBody>
          <a:bodyPr/>
          <a:lstStyle>
            <a:lvl1pPr rtl="1" fontAlgn="base">
              <a:spcBef>
                <a:spcPct val="0"/>
              </a:spcBef>
              <a:spcAft>
                <a:spcPct val="0"/>
              </a:spcAft>
              <a:defRPr sz="1400" smtClean="0">
                <a:latin typeface="Arial" pitchFamily="34" charset="0"/>
                <a:cs typeface="Arial" pitchFamily="34" charset="0"/>
              </a:defRPr>
            </a:lvl1pPr>
          </a:lstStyle>
          <a:p>
            <a:pPr>
              <a:defRPr/>
            </a:pPr>
            <a:r>
              <a:rPr lang="he-IL"/>
              <a:t>בעיית השמירה במוזיאון © כל הזכויות שמורות</a:t>
            </a:r>
            <a:endParaRPr lang="en-US" dirty="0"/>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cs typeface="Arial" pitchFamily="34" charset="0"/>
              </a:defRPr>
            </a:lvl1pPr>
          </a:lstStyle>
          <a:p>
            <a:pPr>
              <a:defRPr/>
            </a:pPr>
            <a:fld id="{D412F36F-1592-435E-B099-202953ED8608}" type="slidenum">
              <a:rPr lang="he-IL"/>
              <a:pPr>
                <a:defRPr/>
              </a:pPr>
              <a:t>‹#›</a:t>
            </a:fld>
            <a:endParaRPr lang="he-IL"/>
          </a:p>
        </p:txBody>
      </p:sp>
    </p:spTree>
    <p:extLst>
      <p:ext uri="{BB962C8B-B14F-4D97-AF65-F5344CB8AC3E}">
        <p14:creationId xmlns:p14="http://schemas.microsoft.com/office/powerpoint/2010/main" val="370548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sz="4000"/>
            </a:lvl1pPr>
          </a:lstStyle>
          <a:p>
            <a:r>
              <a:rPr lang="en-US" dirty="0" smtClean="0"/>
              <a:t>Click to edit Master title style</a:t>
            </a:r>
            <a:endParaRPr lang="he-IL"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Date Placeholder 3"/>
          <p:cNvSpPr>
            <a:spLocks noGrp="1"/>
          </p:cNvSpPr>
          <p:nvPr>
            <p:ph type="dt" sz="half" idx="10"/>
          </p:nvPr>
        </p:nvSpPr>
        <p:spPr/>
        <p:txBody>
          <a:bodyPr/>
          <a:lstStyle>
            <a:lvl1pPr rtl="1">
              <a:defRPr>
                <a:solidFill>
                  <a:schemeClr val="tx1"/>
                </a:solidFill>
              </a:defRPr>
            </a:lvl1pPr>
          </a:lstStyle>
          <a:p>
            <a:pPr>
              <a:defRPr/>
            </a:pPr>
            <a:r>
              <a:rPr lang="en-US" smtClean="0">
                <a:solidFill>
                  <a:srgbClr val="F8F8F8"/>
                </a:solidFill>
              </a:rPr>
              <a:t>13.10.2016 עודכן</a:t>
            </a:r>
            <a:endParaRPr lang="he-IL" dirty="0">
              <a:solidFill>
                <a:srgbClr val="F8F8F8"/>
              </a:solidFill>
            </a:endParaRPr>
          </a:p>
        </p:txBody>
      </p:sp>
      <p:sp>
        <p:nvSpPr>
          <p:cNvPr id="5" name="Footer Placeholder 4"/>
          <p:cNvSpPr>
            <a:spLocks noGrp="1"/>
          </p:cNvSpPr>
          <p:nvPr>
            <p:ph type="ftr" sz="quarter" idx="11"/>
          </p:nvPr>
        </p:nvSpPr>
        <p:spPr>
          <a:xfrm>
            <a:off x="3332163" y="6002338"/>
            <a:ext cx="2895600" cy="457200"/>
          </a:xfrm>
        </p:spPr>
        <p:txBody>
          <a:bodyPr/>
          <a:lstStyle>
            <a:lvl1pPr rtl="1">
              <a:defRPr sz="1400"/>
            </a:lvl1pPr>
          </a:lstStyle>
          <a:p>
            <a:pPr>
              <a:defRPr/>
            </a:pPr>
            <a:r>
              <a:rPr lang="he-IL" smtClean="0"/>
              <a:t>בעיית השמירה במוזיאון © כל הזכויות שמורות</a:t>
            </a:r>
            <a:endParaRPr lang="he-IL" dirty="0"/>
          </a:p>
        </p:txBody>
      </p:sp>
      <p:sp>
        <p:nvSpPr>
          <p:cNvPr id="6" name="Slide Number Placeholder 5"/>
          <p:cNvSpPr>
            <a:spLocks noGrp="1"/>
          </p:cNvSpPr>
          <p:nvPr>
            <p:ph type="sldNum" sz="quarter" idx="12"/>
          </p:nvPr>
        </p:nvSpPr>
        <p:spPr/>
        <p:txBody>
          <a:bodyPr/>
          <a:lstStyle>
            <a:lvl1pPr rtl="1">
              <a:defRPr>
                <a:solidFill>
                  <a:schemeClr val="tx1"/>
                </a:solidFill>
              </a:defRPr>
            </a:lvl1pPr>
          </a:lstStyle>
          <a:p>
            <a:pPr>
              <a:defRPr/>
            </a:pPr>
            <a:fld id="{A5664262-78D8-45CD-ABDA-972E9428174D}" type="slidenum">
              <a:rPr lang="he-IL">
                <a:solidFill>
                  <a:srgbClr val="F8F8F8"/>
                </a:solidFill>
              </a:rPr>
              <a:pPr>
                <a:defRPr/>
              </a:pPr>
              <a:t>‹#›</a:t>
            </a:fld>
            <a:endParaRPr lang="he-IL" dirty="0">
              <a:solidFill>
                <a:srgbClr val="F8F8F8"/>
              </a:solidFill>
            </a:endParaRPr>
          </a:p>
        </p:txBody>
      </p:sp>
    </p:spTree>
    <p:extLst>
      <p:ext uri="{BB962C8B-B14F-4D97-AF65-F5344CB8AC3E}">
        <p14:creationId xmlns:p14="http://schemas.microsoft.com/office/powerpoint/2010/main" val="388327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eaLnBrk="1" hangingPunct="1">
                <a:defRPr/>
              </a:pPr>
              <a:endParaRPr lang="he-IL" altLang="en-US" smtClean="0">
                <a:solidFill>
                  <a:srgbClr val="F8F8F8"/>
                </a:solidFill>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defRPr/>
              </a:pPr>
              <a:endParaRPr lang="he-IL" altLang="en-US" smtClean="0">
                <a:solidFill>
                  <a:srgbClr val="F8F8F8"/>
                </a:solidFill>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eaLnBrk="1" hangingPunct="1">
                <a:defRPr/>
              </a:pPr>
              <a:endParaRPr lang="he-IL" altLang="en-US" smtClean="0">
                <a:solidFill>
                  <a:srgbClr val="F8F8F8"/>
                </a:solidFill>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eaLnBrk="1" hangingPunct="1">
                <a:defRPr/>
              </a:pPr>
              <a:endParaRPr lang="he-IL" altLang="en-US" smtClean="0">
                <a:solidFill>
                  <a:srgbClr val="F8F8F8"/>
                </a:solidFill>
              </a:endParaRP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eaLnBrk="1" hangingPunct="1">
                <a:defRPr/>
              </a:pPr>
              <a:endParaRPr lang="he-IL" altLang="en-US" smtClean="0">
                <a:solidFill>
                  <a:srgbClr val="F8F8F8"/>
                </a:solidFill>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eaLnBrk="1" hangingPunct="1">
                <a:defRPr/>
              </a:pPr>
              <a:endParaRPr lang="he-IL" altLang="en-US" smtClean="0">
                <a:solidFill>
                  <a:srgbClr val="F8F8F8"/>
                </a:solidFill>
              </a:endParaRP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eaLnBrk="1" hangingPunct="1">
                <a:defRPr/>
              </a:pPr>
              <a:endParaRPr lang="he-IL" altLang="en-US" smtClean="0">
                <a:solidFill>
                  <a:srgbClr val="F8F8F8"/>
                </a:solidFill>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eaLnBrk="1" hangingPunct="1">
                <a:defRPr/>
              </a:pPr>
              <a:endParaRPr lang="he-IL" altLang="en-US" smtClean="0">
                <a:solidFill>
                  <a:srgbClr val="F8F8F8"/>
                </a:solidFill>
              </a:endParaRPr>
            </a:p>
          </p:txBody>
        </p:sp>
      </p:grpSp>
      <p:sp>
        <p:nvSpPr>
          <p:cNvPr id="177154"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en-US" smtClean="0"/>
              <a:t>Click to edit Master title style</a:t>
            </a:r>
            <a:endParaRPr lang="en-US"/>
          </a:p>
        </p:txBody>
      </p:sp>
      <p:sp>
        <p:nvSpPr>
          <p:cNvPr id="177155"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en-US" smtClean="0"/>
              <a:t>Click to edit Master subtitle style</a:t>
            </a:r>
            <a:endParaRPr lang="en-US"/>
          </a:p>
        </p:txBody>
      </p:sp>
      <p:sp>
        <p:nvSpPr>
          <p:cNvPr id="16" name="Rectangle 16"/>
          <p:cNvSpPr>
            <a:spLocks noGrp="1" noChangeArrowheads="1"/>
          </p:cNvSpPr>
          <p:nvPr>
            <p:ph type="dt" sz="half" idx="10"/>
          </p:nvPr>
        </p:nvSpPr>
        <p:spPr/>
        <p:txBody>
          <a:bodyPr/>
          <a:lstStyle>
            <a:lvl1pPr>
              <a:defRPr/>
            </a:lvl1pPr>
          </a:lstStyle>
          <a:p>
            <a:pPr>
              <a:defRPr/>
            </a:pPr>
            <a:r>
              <a:rPr lang="en-US" smtClean="0">
                <a:solidFill>
                  <a:srgbClr val="F8F8F8"/>
                </a:solidFill>
              </a:rPr>
              <a:t>עודכן 11.9.2016</a:t>
            </a:r>
            <a:endParaRPr lang="he-IL">
              <a:solidFill>
                <a:srgbClr val="F8F8F8"/>
              </a:solidFill>
            </a:endParaRPr>
          </a:p>
        </p:txBody>
      </p:sp>
      <p:sp>
        <p:nvSpPr>
          <p:cNvPr id="17" name="Rectangle 17"/>
          <p:cNvSpPr>
            <a:spLocks noGrp="1" noChangeArrowheads="1"/>
          </p:cNvSpPr>
          <p:nvPr>
            <p:ph type="ftr" sz="quarter" idx="11"/>
          </p:nvPr>
        </p:nvSpPr>
        <p:spPr/>
        <p:txBody>
          <a:bodyPr/>
          <a:lstStyle>
            <a:lvl1pPr algn="ctr" rtl="1">
              <a:defRPr sz="1400">
                <a:solidFill>
                  <a:schemeClr val="bg2"/>
                </a:solidFill>
                <a:latin typeface="+mn-lt"/>
                <a:cs typeface="Arial" pitchFamily="34" charset="0"/>
              </a:defRPr>
            </a:lvl1pPr>
          </a:lstStyle>
          <a:p>
            <a:pPr>
              <a:defRPr/>
            </a:pPr>
            <a:r>
              <a:rPr lang="he-IL">
                <a:solidFill>
                  <a:srgbClr val="808080"/>
                </a:solidFill>
              </a:rPr>
              <a:t>הבזק סודוקו © כל הזכויות שמורות</a:t>
            </a:r>
          </a:p>
        </p:txBody>
      </p:sp>
      <p:sp>
        <p:nvSpPr>
          <p:cNvPr id="18" name="Rectangle 18"/>
          <p:cNvSpPr>
            <a:spLocks noGrp="1" noChangeArrowheads="1"/>
          </p:cNvSpPr>
          <p:nvPr>
            <p:ph type="sldNum" sz="quarter" idx="12"/>
          </p:nvPr>
        </p:nvSpPr>
        <p:spPr/>
        <p:txBody>
          <a:bodyPr/>
          <a:lstStyle>
            <a:lvl1pPr>
              <a:defRPr/>
            </a:lvl1pPr>
          </a:lstStyle>
          <a:p>
            <a:pPr>
              <a:defRPr/>
            </a:pPr>
            <a:fld id="{788A9003-DBD4-49A3-A724-176F1797E371}" type="slidenum">
              <a:rPr lang="he-IL">
                <a:solidFill>
                  <a:srgbClr val="F8F8F8"/>
                </a:solidFill>
              </a:rPr>
              <a:pPr>
                <a:defRPr/>
              </a:pPr>
              <a:t>‹#›</a:t>
            </a:fld>
            <a:endParaRPr lang="he-IL">
              <a:solidFill>
                <a:srgbClr val="F8F8F8"/>
              </a:solidFill>
            </a:endParaRPr>
          </a:p>
        </p:txBody>
      </p:sp>
    </p:spTree>
    <p:extLst>
      <p:ext uri="{BB962C8B-B14F-4D97-AF65-F5344CB8AC3E}">
        <p14:creationId xmlns:p14="http://schemas.microsoft.com/office/powerpoint/2010/main" val="378032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stCondLst>
                                            <p:cond delay="0"/>
                                          </p:stCondLst>
                                        </p:cTn>
                                        <p:tgtEl>
                                          <p:spTgt spid="10"/>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stCondLst>
                                            <p:cond delay="0"/>
                                          </p:stCondLst>
                                        </p:cTn>
                                        <p:tgtEl>
                                          <p:spTgt spid="13"/>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683568" y="1295400"/>
            <a:ext cx="7772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p:txBody>
          <a:bodyPr/>
          <a:lstStyle>
            <a:lvl1pPr>
              <a:defRPr/>
            </a:lvl1pPr>
          </a:lstStyle>
          <a:p>
            <a:pPr>
              <a:defRPr/>
            </a:pPr>
            <a:r>
              <a:rPr lang="en-US" smtClean="0">
                <a:solidFill>
                  <a:srgbClr val="F8F8F8"/>
                </a:solidFill>
              </a:rPr>
              <a:t>עודכן 11.9.2016</a:t>
            </a:r>
            <a:endParaRPr lang="he-IL" dirty="0">
              <a:solidFill>
                <a:srgbClr val="F8F8F8"/>
              </a:solidFill>
            </a:endParaRPr>
          </a:p>
        </p:txBody>
      </p:sp>
      <p:sp>
        <p:nvSpPr>
          <p:cNvPr id="5" name="Rectangle 5"/>
          <p:cNvSpPr>
            <a:spLocks noGrp="1" noChangeArrowheads="1"/>
          </p:cNvSpPr>
          <p:nvPr>
            <p:ph type="ftr" sz="quarter" idx="11"/>
          </p:nvPr>
        </p:nvSpPr>
        <p:spPr>
          <a:xfrm>
            <a:off x="3476625" y="6015038"/>
            <a:ext cx="3111500" cy="457200"/>
          </a:xfrm>
        </p:spPr>
        <p:txBody>
          <a:bodyPr/>
          <a:lstStyle>
            <a:lvl1pPr algn="ctr" rtl="1">
              <a:defRPr sz="1400">
                <a:solidFill>
                  <a:schemeClr val="tx1"/>
                </a:solidFill>
                <a:latin typeface="+mn-lt"/>
                <a:cs typeface="Arial" pitchFamily="34" charset="0"/>
              </a:defRPr>
            </a:lvl1pPr>
          </a:lstStyle>
          <a:p>
            <a:pPr>
              <a:defRPr/>
            </a:pPr>
            <a:r>
              <a:rPr lang="he-IL">
                <a:solidFill>
                  <a:srgbClr val="F8F8F8"/>
                </a:solidFill>
              </a:rPr>
              <a:t>הבזק סודוקו © כל הזכויות שמורות</a:t>
            </a:r>
          </a:p>
        </p:txBody>
      </p:sp>
      <p:sp>
        <p:nvSpPr>
          <p:cNvPr id="6" name="Rectangle 6"/>
          <p:cNvSpPr>
            <a:spLocks noGrp="1" noChangeArrowheads="1"/>
          </p:cNvSpPr>
          <p:nvPr>
            <p:ph type="sldNum" sz="quarter" idx="12"/>
          </p:nvPr>
        </p:nvSpPr>
        <p:spPr>
          <a:xfrm>
            <a:off x="7667625" y="6021388"/>
            <a:ext cx="1112838" cy="457200"/>
          </a:xfrm>
        </p:spPr>
        <p:txBody>
          <a:bodyPr/>
          <a:lstStyle>
            <a:lvl1pPr>
              <a:defRPr/>
            </a:lvl1pPr>
          </a:lstStyle>
          <a:p>
            <a:pPr>
              <a:defRPr/>
            </a:pPr>
            <a:fld id="{7E4EEC83-0E1C-4341-AB2F-49B7408373FD}" type="slidenum">
              <a:rPr lang="he-IL">
                <a:solidFill>
                  <a:srgbClr val="F8F8F8"/>
                </a:solidFill>
              </a:rPr>
              <a:pPr>
                <a:defRPr/>
              </a:pPr>
              <a:t>‹#›</a:t>
            </a:fld>
            <a:endParaRPr lang="he-IL" dirty="0">
              <a:solidFill>
                <a:srgbClr val="F8F8F8"/>
              </a:solidFill>
            </a:endParaRPr>
          </a:p>
        </p:txBody>
      </p:sp>
    </p:spTree>
    <p:extLst>
      <p:ext uri="{BB962C8B-B14F-4D97-AF65-F5344CB8AC3E}">
        <p14:creationId xmlns:p14="http://schemas.microsoft.com/office/powerpoint/2010/main" val="183874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r>
              <a:rPr lang="en-US" smtClean="0">
                <a:solidFill>
                  <a:srgbClr val="F8F8F8"/>
                </a:solidFill>
              </a:rPr>
              <a:t>עודכן 11.9.2016</a:t>
            </a:r>
            <a:endParaRPr lang="he-IL" dirty="0">
              <a:solidFill>
                <a:srgbClr val="F8F8F8"/>
              </a:solidFill>
            </a:endParaRPr>
          </a:p>
        </p:txBody>
      </p:sp>
      <p:sp>
        <p:nvSpPr>
          <p:cNvPr id="5" name="Rectangle 5"/>
          <p:cNvSpPr>
            <a:spLocks noGrp="1" noChangeArrowheads="1"/>
          </p:cNvSpPr>
          <p:nvPr>
            <p:ph type="ftr" sz="quarter" idx="11"/>
          </p:nvPr>
        </p:nvSpPr>
        <p:spPr/>
        <p:txBody>
          <a:bodyPr/>
          <a:lstStyle>
            <a:lvl1pPr algn="ctr" rtl="1">
              <a:defRPr sz="1400">
                <a:solidFill>
                  <a:schemeClr val="bg2"/>
                </a:solidFill>
                <a:latin typeface="+mn-lt"/>
                <a:cs typeface="Arial" pitchFamily="34" charset="0"/>
              </a:defRPr>
            </a:lvl1pPr>
          </a:lstStyle>
          <a:p>
            <a:pPr>
              <a:defRPr/>
            </a:pPr>
            <a:r>
              <a:rPr lang="he-IL">
                <a:solidFill>
                  <a:srgbClr val="808080"/>
                </a:solidFill>
              </a:rPr>
              <a:t>הבזק סודוקו © כל הזכויות שמורות</a:t>
            </a:r>
          </a:p>
        </p:txBody>
      </p:sp>
      <p:sp>
        <p:nvSpPr>
          <p:cNvPr id="6" name="Rectangle 6"/>
          <p:cNvSpPr>
            <a:spLocks noGrp="1" noChangeArrowheads="1"/>
          </p:cNvSpPr>
          <p:nvPr>
            <p:ph type="sldNum" sz="quarter" idx="12"/>
          </p:nvPr>
        </p:nvSpPr>
        <p:spPr/>
        <p:txBody>
          <a:bodyPr/>
          <a:lstStyle>
            <a:lvl1pPr>
              <a:defRPr/>
            </a:lvl1pPr>
          </a:lstStyle>
          <a:p>
            <a:pPr>
              <a:defRPr/>
            </a:pPr>
            <a:fld id="{8ED6D7FB-0D50-4501-8896-F2B9C79A1CA5}" type="slidenum">
              <a:rPr lang="he-IL">
                <a:solidFill>
                  <a:srgbClr val="F8F8F8"/>
                </a:solidFill>
              </a:rPr>
              <a:pPr>
                <a:defRPr/>
              </a:pPr>
              <a:t>‹#›</a:t>
            </a:fld>
            <a:endParaRPr lang="he-IL" dirty="0">
              <a:solidFill>
                <a:srgbClr val="F8F8F8"/>
              </a:solidFill>
            </a:endParaRPr>
          </a:p>
        </p:txBody>
      </p:sp>
    </p:spTree>
    <p:extLst>
      <p:ext uri="{BB962C8B-B14F-4D97-AF65-F5344CB8AC3E}">
        <p14:creationId xmlns:p14="http://schemas.microsoft.com/office/powerpoint/2010/main" val="68610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p:txBody>
          <a:bodyPr/>
          <a:lstStyle>
            <a:lvl1pPr>
              <a:defRPr/>
            </a:lvl1pPr>
          </a:lstStyle>
          <a:p>
            <a:pPr>
              <a:defRPr/>
            </a:pPr>
            <a:r>
              <a:rPr lang="en-US" smtClean="0">
                <a:solidFill>
                  <a:srgbClr val="F8F8F8"/>
                </a:solidFill>
              </a:rPr>
              <a:t>עודכן 11.9.2016</a:t>
            </a:r>
            <a:endParaRPr lang="he-IL" dirty="0">
              <a:solidFill>
                <a:srgbClr val="F8F8F8"/>
              </a:solidFill>
            </a:endParaRPr>
          </a:p>
        </p:txBody>
      </p:sp>
      <p:sp>
        <p:nvSpPr>
          <p:cNvPr id="6" name="Rectangle 5"/>
          <p:cNvSpPr>
            <a:spLocks noGrp="1" noChangeArrowheads="1"/>
          </p:cNvSpPr>
          <p:nvPr>
            <p:ph type="ftr" sz="quarter" idx="11"/>
          </p:nvPr>
        </p:nvSpPr>
        <p:spPr/>
        <p:txBody>
          <a:bodyPr/>
          <a:lstStyle>
            <a:lvl1pPr algn="ctr" rtl="1">
              <a:defRPr sz="1400">
                <a:solidFill>
                  <a:schemeClr val="bg2"/>
                </a:solidFill>
                <a:latin typeface="+mn-lt"/>
                <a:cs typeface="Arial" pitchFamily="34" charset="0"/>
              </a:defRPr>
            </a:lvl1pPr>
          </a:lstStyle>
          <a:p>
            <a:pPr>
              <a:defRPr/>
            </a:pPr>
            <a:r>
              <a:rPr lang="he-IL">
                <a:solidFill>
                  <a:srgbClr val="808080"/>
                </a:solidFill>
              </a:rPr>
              <a:t>הבזק סודוקו © כל הזכויות שמורות</a:t>
            </a:r>
          </a:p>
        </p:txBody>
      </p:sp>
      <p:sp>
        <p:nvSpPr>
          <p:cNvPr id="7" name="Rectangle 6"/>
          <p:cNvSpPr>
            <a:spLocks noGrp="1" noChangeArrowheads="1"/>
          </p:cNvSpPr>
          <p:nvPr>
            <p:ph type="sldNum" sz="quarter" idx="12"/>
          </p:nvPr>
        </p:nvSpPr>
        <p:spPr/>
        <p:txBody>
          <a:bodyPr/>
          <a:lstStyle>
            <a:lvl1pPr>
              <a:defRPr/>
            </a:lvl1pPr>
          </a:lstStyle>
          <a:p>
            <a:pPr>
              <a:defRPr/>
            </a:pPr>
            <a:fld id="{CAD15701-40DC-4594-A92C-75FA629FC12D}" type="slidenum">
              <a:rPr lang="he-IL">
                <a:solidFill>
                  <a:srgbClr val="F8F8F8"/>
                </a:solidFill>
              </a:rPr>
              <a:pPr>
                <a:defRPr/>
              </a:pPr>
              <a:t>‹#›</a:t>
            </a:fld>
            <a:endParaRPr lang="he-IL" dirty="0">
              <a:solidFill>
                <a:srgbClr val="F8F8F8"/>
              </a:solidFill>
            </a:endParaRPr>
          </a:p>
        </p:txBody>
      </p:sp>
    </p:spTree>
    <p:extLst>
      <p:ext uri="{BB962C8B-B14F-4D97-AF65-F5344CB8AC3E}">
        <p14:creationId xmlns:p14="http://schemas.microsoft.com/office/powerpoint/2010/main" val="1141812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F8F8F8"/>
                </a:solidFill>
              </a:rPr>
              <a:t>עודכן 11.9.2016</a:t>
            </a:r>
            <a:endParaRPr lang="he-IL" dirty="0">
              <a:solidFill>
                <a:srgbClr val="F8F8F8"/>
              </a:solidFill>
            </a:endParaRPr>
          </a:p>
        </p:txBody>
      </p:sp>
      <p:sp>
        <p:nvSpPr>
          <p:cNvPr id="8" name="Rectangle 5"/>
          <p:cNvSpPr>
            <a:spLocks noGrp="1" noChangeArrowheads="1"/>
          </p:cNvSpPr>
          <p:nvPr>
            <p:ph type="ftr" sz="quarter" idx="11"/>
          </p:nvPr>
        </p:nvSpPr>
        <p:spPr/>
        <p:txBody>
          <a:bodyPr/>
          <a:lstStyle>
            <a:lvl1pPr algn="ctr" rtl="1">
              <a:defRPr sz="1400">
                <a:solidFill>
                  <a:schemeClr val="bg2"/>
                </a:solidFill>
                <a:latin typeface="+mn-lt"/>
                <a:cs typeface="Arial" pitchFamily="34" charset="0"/>
              </a:defRPr>
            </a:lvl1pPr>
          </a:lstStyle>
          <a:p>
            <a:pPr>
              <a:defRPr/>
            </a:pPr>
            <a:r>
              <a:rPr lang="he-IL">
                <a:solidFill>
                  <a:srgbClr val="808080"/>
                </a:solidFill>
              </a:rPr>
              <a:t>הבזק סודוקו © כל הזכויות שמורות</a:t>
            </a:r>
          </a:p>
        </p:txBody>
      </p:sp>
      <p:sp>
        <p:nvSpPr>
          <p:cNvPr id="9" name="Rectangle 6"/>
          <p:cNvSpPr>
            <a:spLocks noGrp="1" noChangeArrowheads="1"/>
          </p:cNvSpPr>
          <p:nvPr>
            <p:ph type="sldNum" sz="quarter" idx="12"/>
          </p:nvPr>
        </p:nvSpPr>
        <p:spPr/>
        <p:txBody>
          <a:bodyPr/>
          <a:lstStyle>
            <a:lvl1pPr>
              <a:defRPr/>
            </a:lvl1pPr>
          </a:lstStyle>
          <a:p>
            <a:pPr>
              <a:defRPr/>
            </a:pPr>
            <a:fld id="{7C4CC835-A92E-4483-BD59-176559E58E43}" type="slidenum">
              <a:rPr lang="he-IL">
                <a:solidFill>
                  <a:srgbClr val="F8F8F8"/>
                </a:solidFill>
              </a:rPr>
              <a:pPr>
                <a:defRPr/>
              </a:pPr>
              <a:t>‹#›</a:t>
            </a:fld>
            <a:endParaRPr lang="he-IL" dirty="0">
              <a:solidFill>
                <a:srgbClr val="F8F8F8"/>
              </a:solidFill>
            </a:endParaRPr>
          </a:p>
        </p:txBody>
      </p:sp>
    </p:spTree>
    <p:extLst>
      <p:ext uri="{BB962C8B-B14F-4D97-AF65-F5344CB8AC3E}">
        <p14:creationId xmlns:p14="http://schemas.microsoft.com/office/powerpoint/2010/main" val="1498058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6132"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auto">
              <a:spcBef>
                <a:spcPts val="0"/>
              </a:spcBef>
              <a:spcAft>
                <a:spcPts val="0"/>
              </a:spcAft>
              <a:defRPr kumimoji="0" sz="1400" smtClean="0">
                <a:solidFill>
                  <a:srgbClr val="F8F8F8"/>
                </a:solidFill>
                <a:latin typeface="+mn-lt"/>
                <a:cs typeface="Arial"/>
              </a:defRPr>
            </a:lvl1pPr>
          </a:lstStyle>
          <a:p>
            <a:pPr>
              <a:defRPr/>
            </a:pPr>
            <a:r>
              <a:rPr lang="en-US" smtClean="0"/>
              <a:t>13.10.2016 עודכן</a:t>
            </a:r>
            <a:endParaRPr lang="en-US" dirty="0"/>
          </a:p>
        </p:txBody>
      </p:sp>
      <p:sp>
        <p:nvSpPr>
          <p:cNvPr id="176133" name="Rectangle 5"/>
          <p:cNvSpPr>
            <a:spLocks noGrp="1" noChangeArrowheads="1"/>
          </p:cNvSpPr>
          <p:nvPr>
            <p:ph type="ftr" sz="quarter" idx="3"/>
          </p:nvPr>
        </p:nvSpPr>
        <p:spPr bwMode="auto">
          <a:xfrm>
            <a:off x="3332163" y="59959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1" fontAlgn="auto">
              <a:spcBef>
                <a:spcPts val="0"/>
              </a:spcBef>
              <a:spcAft>
                <a:spcPts val="0"/>
              </a:spcAft>
              <a:defRPr sz="1400" smtClean="0">
                <a:solidFill>
                  <a:srgbClr val="F8F8F8"/>
                </a:solidFill>
                <a:latin typeface="Tahoma"/>
                <a:cs typeface="Arial"/>
              </a:defRPr>
            </a:lvl1pPr>
            <a:lvl5pPr lvl="4" algn="ctr">
              <a:defRPr/>
            </a:lvl5pPr>
          </a:lstStyle>
          <a:p>
            <a:pPr>
              <a:defRPr/>
            </a:pPr>
            <a:r>
              <a:rPr lang="he-IL"/>
              <a:t>בעיית השמירה במוזיאון © כל הזכויות שמורות</a:t>
            </a:r>
            <a:endParaRPr lang="en-US" dirty="0"/>
          </a:p>
        </p:txBody>
      </p:sp>
      <p:sp>
        <p:nvSpPr>
          <p:cNvPr id="176134"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auto">
              <a:spcBef>
                <a:spcPts val="0"/>
              </a:spcBef>
              <a:spcAft>
                <a:spcPts val="0"/>
              </a:spcAft>
              <a:defRPr kumimoji="0" sz="1400">
                <a:solidFill>
                  <a:srgbClr val="F8F8F8"/>
                </a:solidFill>
                <a:latin typeface="+mn-lt"/>
                <a:cs typeface="Arial"/>
              </a:defRPr>
            </a:lvl1pPr>
          </a:lstStyle>
          <a:p>
            <a:pPr>
              <a:defRPr/>
            </a:pPr>
            <a:fld id="{962D4E31-721B-41ED-8AD9-249373CF0FA5}" type="slidenum">
              <a:rPr lang="en-US"/>
              <a:pPr>
                <a:defRPr/>
              </a:pPr>
              <a:t>‹#›</a:t>
            </a:fld>
            <a:endParaRPr lang="en-US"/>
          </a:p>
        </p:txBody>
      </p:sp>
      <p:grpSp>
        <p:nvGrpSpPr>
          <p:cNvPr id="1031" name="Group 7"/>
          <p:cNvGrpSpPr>
            <a:grpSpLocks/>
          </p:cNvGrpSpPr>
          <p:nvPr/>
        </p:nvGrpSpPr>
        <p:grpSpPr bwMode="auto">
          <a:xfrm>
            <a:off x="177800" y="230188"/>
            <a:ext cx="203200" cy="6503987"/>
            <a:chOff x="112" y="145"/>
            <a:chExt cx="128" cy="4097"/>
          </a:xfrm>
        </p:grpSpPr>
        <p:sp>
          <p:nvSpPr>
            <p:cNvPr id="1044"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1045"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1032" name="Group 10"/>
          <p:cNvGrpSpPr>
            <a:grpSpLocks/>
          </p:cNvGrpSpPr>
          <p:nvPr/>
        </p:nvGrpSpPr>
        <p:grpSpPr bwMode="auto">
          <a:xfrm>
            <a:off x="8793163" y="220663"/>
            <a:ext cx="198437" cy="6408737"/>
            <a:chOff x="5539" y="139"/>
            <a:chExt cx="125" cy="4037"/>
          </a:xfrm>
        </p:grpSpPr>
        <p:sp>
          <p:nvSpPr>
            <p:cNvPr id="1042"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1043"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1033" name="Group 13"/>
          <p:cNvGrpSpPr>
            <a:grpSpLocks/>
          </p:cNvGrpSpPr>
          <p:nvPr/>
        </p:nvGrpSpPr>
        <p:grpSpPr bwMode="auto">
          <a:xfrm>
            <a:off x="412750" y="6477000"/>
            <a:ext cx="8686800" cy="228600"/>
            <a:chOff x="260" y="4080"/>
            <a:chExt cx="5472" cy="144"/>
          </a:xfrm>
        </p:grpSpPr>
        <p:sp>
          <p:nvSpPr>
            <p:cNvPr id="1040"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1041"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1034" name="Group 16"/>
          <p:cNvGrpSpPr>
            <a:grpSpLocks/>
          </p:cNvGrpSpPr>
          <p:nvPr/>
        </p:nvGrpSpPr>
        <p:grpSpPr bwMode="auto">
          <a:xfrm>
            <a:off x="76200" y="176213"/>
            <a:ext cx="8745538" cy="161925"/>
            <a:chOff x="48" y="111"/>
            <a:chExt cx="5509" cy="102"/>
          </a:xfrm>
        </p:grpSpPr>
        <p:sp>
          <p:nvSpPr>
            <p:cNvPr id="1038"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1039"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6" name="Group 19"/>
          <p:cNvGrpSpPr>
            <a:grpSpLocks/>
          </p:cNvGrpSpPr>
          <p:nvPr/>
        </p:nvGrpSpPr>
        <p:grpSpPr bwMode="auto">
          <a:xfrm>
            <a:off x="71438" y="176213"/>
            <a:ext cx="8745537" cy="161925"/>
            <a:chOff x="48" y="111"/>
            <a:chExt cx="5509" cy="102"/>
          </a:xfrm>
        </p:grpSpPr>
        <p:sp>
          <p:nvSpPr>
            <p:cNvPr id="1036"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1037"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spTree>
  </p:cSld>
  <p:clrMap bg1="dk2" tx1="lt1" bg2="dk1" tx2="lt2" accent1="accent1" accent2="accent2" accent3="accent3" accent4="accent4" accent5="accent5" accent6="accent6" hlink="hlink" folHlink="folHlink"/>
  <p:sldLayoutIdLst>
    <p:sldLayoutId id="2147483687" r:id="rId1"/>
    <p:sldLayoutId id="214748368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txStyles>
    <p:titleStyle>
      <a:lvl1pPr algn="l" rtl="1" eaLnBrk="0" fontAlgn="base" hangingPunct="0">
        <a:spcBef>
          <a:spcPct val="0"/>
        </a:spcBef>
        <a:spcAft>
          <a:spcPct val="0"/>
        </a:spcAft>
        <a:defRPr sz="3600">
          <a:solidFill>
            <a:schemeClr val="tx2"/>
          </a:solidFill>
          <a:latin typeface="+mj-lt"/>
          <a:ea typeface="+mj-ea"/>
          <a:cs typeface="+mj-cs"/>
        </a:defRPr>
      </a:lvl1pPr>
      <a:lvl2pPr algn="l" rtl="1" eaLnBrk="0" fontAlgn="base" hangingPunct="0">
        <a:spcBef>
          <a:spcPct val="0"/>
        </a:spcBef>
        <a:spcAft>
          <a:spcPct val="0"/>
        </a:spcAft>
        <a:defRPr sz="3600">
          <a:solidFill>
            <a:schemeClr val="tx2"/>
          </a:solidFill>
          <a:latin typeface="Tahoma" pitchFamily="34" charset="0"/>
          <a:cs typeface="Arial" pitchFamily="34" charset="0"/>
        </a:defRPr>
      </a:lvl2pPr>
      <a:lvl3pPr algn="l" rtl="1" eaLnBrk="0" fontAlgn="base" hangingPunct="0">
        <a:spcBef>
          <a:spcPct val="0"/>
        </a:spcBef>
        <a:spcAft>
          <a:spcPct val="0"/>
        </a:spcAft>
        <a:defRPr sz="3600">
          <a:solidFill>
            <a:schemeClr val="tx2"/>
          </a:solidFill>
          <a:latin typeface="Tahoma" pitchFamily="34" charset="0"/>
          <a:cs typeface="Arial" pitchFamily="34" charset="0"/>
        </a:defRPr>
      </a:lvl3pPr>
      <a:lvl4pPr algn="l" rtl="1" eaLnBrk="0" fontAlgn="base" hangingPunct="0">
        <a:spcBef>
          <a:spcPct val="0"/>
        </a:spcBef>
        <a:spcAft>
          <a:spcPct val="0"/>
        </a:spcAft>
        <a:defRPr sz="3600">
          <a:solidFill>
            <a:schemeClr val="tx2"/>
          </a:solidFill>
          <a:latin typeface="Tahoma" pitchFamily="34" charset="0"/>
          <a:cs typeface="Arial" pitchFamily="34" charset="0"/>
        </a:defRPr>
      </a:lvl4pPr>
      <a:lvl5pPr algn="l" rtl="1" eaLnBrk="0" fontAlgn="base" hangingPunct="0">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p:titleStyle>
    <p:bodyStyle>
      <a:lvl1pPr marL="342900" indent="-342900" algn="r" rtl="1"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hlink"/>
        </a:buClr>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accent1"/>
        </a:buClr>
        <a:buChar char="•"/>
        <a:defRPr sz="2400">
          <a:solidFill>
            <a:schemeClr val="tx1"/>
          </a:solidFill>
          <a:latin typeface="+mn-lt"/>
          <a:cs typeface="+mn-cs"/>
        </a:defRPr>
      </a:lvl3pPr>
      <a:lvl4pPr marL="1600200" indent="-228600" algn="r" rtl="1" eaLnBrk="0" fontAlgn="base" hangingPunct="0">
        <a:spcBef>
          <a:spcPct val="20000"/>
        </a:spcBef>
        <a:spcAft>
          <a:spcPct val="0"/>
        </a:spcAft>
        <a:buClr>
          <a:schemeClr val="folHlink"/>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6132"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auto">
              <a:spcBef>
                <a:spcPts val="0"/>
              </a:spcBef>
              <a:spcAft>
                <a:spcPts val="0"/>
              </a:spcAft>
              <a:defRPr kumimoji="0" sz="1400" smtClean="0">
                <a:solidFill>
                  <a:srgbClr val="F8F8F8"/>
                </a:solidFill>
                <a:latin typeface="+mn-lt"/>
                <a:cs typeface="Arial"/>
              </a:defRPr>
            </a:lvl1pPr>
          </a:lstStyle>
          <a:p>
            <a:pPr>
              <a:defRPr/>
            </a:pPr>
            <a:r>
              <a:rPr lang="en-US" smtClean="0"/>
              <a:t>13.10.2016 עודכן</a:t>
            </a:r>
            <a:endParaRPr lang="he-IL" dirty="0"/>
          </a:p>
        </p:txBody>
      </p:sp>
      <p:sp>
        <p:nvSpPr>
          <p:cNvPr id="176133" name="Rectangle 5"/>
          <p:cNvSpPr>
            <a:spLocks noGrp="1" noChangeArrowheads="1"/>
          </p:cNvSpPr>
          <p:nvPr>
            <p:ph type="ftr" sz="quarter" idx="3"/>
          </p:nvPr>
        </p:nvSpPr>
        <p:spPr bwMode="auto">
          <a:xfrm>
            <a:off x="3332163" y="59959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1" fontAlgn="auto">
              <a:spcBef>
                <a:spcPts val="0"/>
              </a:spcBef>
              <a:spcAft>
                <a:spcPts val="0"/>
              </a:spcAft>
              <a:defRPr sz="1400" smtClean="0">
                <a:solidFill>
                  <a:srgbClr val="F8F8F8"/>
                </a:solidFill>
                <a:latin typeface="Tahoma"/>
                <a:cs typeface="Arial"/>
              </a:defRPr>
            </a:lvl1pPr>
            <a:lvl5pPr lvl="4" algn="ctr">
              <a:defRPr/>
            </a:lvl5pPr>
          </a:lstStyle>
          <a:p>
            <a:pPr>
              <a:defRPr/>
            </a:pPr>
            <a:r>
              <a:rPr lang="he-IL"/>
              <a:t>בעיית השמירה במוזיאון © כל הזכויות שמורות</a:t>
            </a:r>
            <a:endParaRPr lang="en-US" dirty="0"/>
          </a:p>
        </p:txBody>
      </p:sp>
      <p:sp>
        <p:nvSpPr>
          <p:cNvPr id="176134"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auto">
              <a:spcBef>
                <a:spcPts val="0"/>
              </a:spcBef>
              <a:spcAft>
                <a:spcPts val="0"/>
              </a:spcAft>
              <a:defRPr kumimoji="0" sz="1400">
                <a:solidFill>
                  <a:srgbClr val="F8F8F8"/>
                </a:solidFill>
                <a:latin typeface="+mn-lt"/>
                <a:cs typeface="Arial"/>
              </a:defRPr>
            </a:lvl1pPr>
          </a:lstStyle>
          <a:p>
            <a:pPr>
              <a:defRPr/>
            </a:pPr>
            <a:fld id="{CADF7240-42B8-4A96-BF79-B8A082753748}" type="slidenum">
              <a:rPr lang="he-IL"/>
              <a:pPr>
                <a:defRPr/>
              </a:pPr>
              <a:t>‹#›</a:t>
            </a:fld>
            <a:endParaRPr lang="he-IL"/>
          </a:p>
        </p:txBody>
      </p:sp>
      <p:grpSp>
        <p:nvGrpSpPr>
          <p:cNvPr id="2055" name="Group 7"/>
          <p:cNvGrpSpPr>
            <a:grpSpLocks/>
          </p:cNvGrpSpPr>
          <p:nvPr/>
        </p:nvGrpSpPr>
        <p:grpSpPr bwMode="auto">
          <a:xfrm>
            <a:off x="177800" y="230188"/>
            <a:ext cx="203200" cy="6503987"/>
            <a:chOff x="112" y="145"/>
            <a:chExt cx="128" cy="4097"/>
          </a:xfrm>
        </p:grpSpPr>
        <p:sp>
          <p:nvSpPr>
            <p:cNvPr id="2068"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2069"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2056" name="Group 10"/>
          <p:cNvGrpSpPr>
            <a:grpSpLocks/>
          </p:cNvGrpSpPr>
          <p:nvPr/>
        </p:nvGrpSpPr>
        <p:grpSpPr bwMode="auto">
          <a:xfrm>
            <a:off x="8793163" y="220663"/>
            <a:ext cx="198437" cy="6408737"/>
            <a:chOff x="5539" y="139"/>
            <a:chExt cx="125" cy="4037"/>
          </a:xfrm>
        </p:grpSpPr>
        <p:sp>
          <p:nvSpPr>
            <p:cNvPr id="2066"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2067"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2057" name="Group 13"/>
          <p:cNvGrpSpPr>
            <a:grpSpLocks/>
          </p:cNvGrpSpPr>
          <p:nvPr/>
        </p:nvGrpSpPr>
        <p:grpSpPr bwMode="auto">
          <a:xfrm>
            <a:off x="412750" y="6477000"/>
            <a:ext cx="8686800" cy="228600"/>
            <a:chOff x="260" y="4080"/>
            <a:chExt cx="5472" cy="144"/>
          </a:xfrm>
        </p:grpSpPr>
        <p:sp>
          <p:nvSpPr>
            <p:cNvPr id="2064"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2065"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2058" name="Group 16"/>
          <p:cNvGrpSpPr>
            <a:grpSpLocks/>
          </p:cNvGrpSpPr>
          <p:nvPr/>
        </p:nvGrpSpPr>
        <p:grpSpPr bwMode="auto">
          <a:xfrm>
            <a:off x="76200" y="176213"/>
            <a:ext cx="8745538" cy="161925"/>
            <a:chOff x="48" y="111"/>
            <a:chExt cx="5509" cy="102"/>
          </a:xfrm>
        </p:grpSpPr>
        <p:sp>
          <p:nvSpPr>
            <p:cNvPr id="2062"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2063"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6" name="Group 19"/>
          <p:cNvGrpSpPr>
            <a:grpSpLocks/>
          </p:cNvGrpSpPr>
          <p:nvPr/>
        </p:nvGrpSpPr>
        <p:grpSpPr bwMode="auto">
          <a:xfrm>
            <a:off x="71438" y="176213"/>
            <a:ext cx="8745537" cy="161925"/>
            <a:chOff x="48" y="111"/>
            <a:chExt cx="5509" cy="102"/>
          </a:xfrm>
        </p:grpSpPr>
        <p:sp>
          <p:nvSpPr>
            <p:cNvPr id="2060"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2061"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spTree>
  </p:cSld>
  <p:clrMap bg1="dk2" tx1="lt1" bg2="dk1" tx2="lt2" accent1="accent1" accent2="accent2" accent3="accent3" accent4="accent4" accent5="accent5" accent6="accent6" hlink="hlink" folHlink="folHlink"/>
  <p:sldLayoutIdLst>
    <p:sldLayoutId id="214748368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txStyles>
    <p:titleStyle>
      <a:lvl1pPr algn="l" rtl="1" eaLnBrk="0" fontAlgn="base" hangingPunct="0">
        <a:spcBef>
          <a:spcPct val="0"/>
        </a:spcBef>
        <a:spcAft>
          <a:spcPct val="0"/>
        </a:spcAft>
        <a:defRPr sz="3600">
          <a:solidFill>
            <a:schemeClr val="tx2"/>
          </a:solidFill>
          <a:latin typeface="+mj-lt"/>
          <a:ea typeface="+mj-ea"/>
          <a:cs typeface="+mj-cs"/>
        </a:defRPr>
      </a:lvl1pPr>
      <a:lvl2pPr algn="l" rtl="1" eaLnBrk="0" fontAlgn="base" hangingPunct="0">
        <a:spcBef>
          <a:spcPct val="0"/>
        </a:spcBef>
        <a:spcAft>
          <a:spcPct val="0"/>
        </a:spcAft>
        <a:defRPr sz="3600">
          <a:solidFill>
            <a:schemeClr val="tx2"/>
          </a:solidFill>
          <a:latin typeface="Tahoma" pitchFamily="34" charset="0"/>
          <a:cs typeface="Arial" pitchFamily="34" charset="0"/>
        </a:defRPr>
      </a:lvl2pPr>
      <a:lvl3pPr algn="l" rtl="1" eaLnBrk="0" fontAlgn="base" hangingPunct="0">
        <a:spcBef>
          <a:spcPct val="0"/>
        </a:spcBef>
        <a:spcAft>
          <a:spcPct val="0"/>
        </a:spcAft>
        <a:defRPr sz="3600">
          <a:solidFill>
            <a:schemeClr val="tx2"/>
          </a:solidFill>
          <a:latin typeface="Tahoma" pitchFamily="34" charset="0"/>
          <a:cs typeface="Arial" pitchFamily="34" charset="0"/>
        </a:defRPr>
      </a:lvl3pPr>
      <a:lvl4pPr algn="l" rtl="1" eaLnBrk="0" fontAlgn="base" hangingPunct="0">
        <a:spcBef>
          <a:spcPct val="0"/>
        </a:spcBef>
        <a:spcAft>
          <a:spcPct val="0"/>
        </a:spcAft>
        <a:defRPr sz="3600">
          <a:solidFill>
            <a:schemeClr val="tx2"/>
          </a:solidFill>
          <a:latin typeface="Tahoma" pitchFamily="34" charset="0"/>
          <a:cs typeface="Arial" pitchFamily="34" charset="0"/>
        </a:defRPr>
      </a:lvl4pPr>
      <a:lvl5pPr algn="l" rtl="1" eaLnBrk="0" fontAlgn="base" hangingPunct="0">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p:titleStyle>
    <p:bodyStyle>
      <a:lvl1pPr marL="342900" indent="-342900" algn="r" rtl="1"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hlink"/>
        </a:buClr>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accent1"/>
        </a:buClr>
        <a:buChar char="•"/>
        <a:defRPr sz="2400">
          <a:solidFill>
            <a:schemeClr val="tx1"/>
          </a:solidFill>
          <a:latin typeface="+mn-lt"/>
          <a:cs typeface="+mn-cs"/>
        </a:defRPr>
      </a:lvl3pPr>
      <a:lvl4pPr marL="1600200" indent="-228600" algn="r" rtl="1" eaLnBrk="0" fontAlgn="base" hangingPunct="0">
        <a:spcBef>
          <a:spcPct val="20000"/>
        </a:spcBef>
        <a:spcAft>
          <a:spcPct val="0"/>
        </a:spcAft>
        <a:buClr>
          <a:schemeClr val="folHlink"/>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6132"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auto">
              <a:spcBef>
                <a:spcPts val="0"/>
              </a:spcBef>
              <a:spcAft>
                <a:spcPts val="0"/>
              </a:spcAft>
              <a:defRPr kumimoji="0" sz="1400" smtClean="0">
                <a:solidFill>
                  <a:srgbClr val="F8F8F8"/>
                </a:solidFill>
                <a:latin typeface="+mn-lt"/>
                <a:cs typeface="Arial"/>
              </a:defRPr>
            </a:lvl1pPr>
          </a:lstStyle>
          <a:p>
            <a:pPr>
              <a:defRPr/>
            </a:pPr>
            <a:r>
              <a:rPr lang="en-US" smtClean="0"/>
              <a:t>13.10.2016 עודכן</a:t>
            </a:r>
            <a:endParaRPr lang="he-IL" dirty="0"/>
          </a:p>
        </p:txBody>
      </p:sp>
      <p:sp>
        <p:nvSpPr>
          <p:cNvPr id="176133" name="Rectangle 5"/>
          <p:cNvSpPr>
            <a:spLocks noGrp="1" noChangeArrowheads="1"/>
          </p:cNvSpPr>
          <p:nvPr>
            <p:ph type="ftr" sz="quarter" idx="3"/>
          </p:nvPr>
        </p:nvSpPr>
        <p:spPr bwMode="auto">
          <a:xfrm>
            <a:off x="2916238" y="5995988"/>
            <a:ext cx="33115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1" fontAlgn="auto">
              <a:spcBef>
                <a:spcPts val="0"/>
              </a:spcBef>
              <a:spcAft>
                <a:spcPts val="0"/>
              </a:spcAft>
              <a:defRPr sz="1400" smtClean="0">
                <a:solidFill>
                  <a:srgbClr val="F8F8F8"/>
                </a:solidFill>
                <a:latin typeface="Tahoma"/>
                <a:cs typeface="Arial"/>
              </a:defRPr>
            </a:lvl1pPr>
            <a:lvl5pPr lvl="4" algn="ctr">
              <a:defRPr/>
            </a:lvl5pPr>
          </a:lstStyle>
          <a:p>
            <a:pPr>
              <a:defRPr/>
            </a:pPr>
            <a:r>
              <a:rPr lang="he-IL"/>
              <a:t>בעיית השמירה במוזיאון © כל הזכויות שמורות</a:t>
            </a:r>
            <a:endParaRPr lang="he-IL" dirty="0"/>
          </a:p>
        </p:txBody>
      </p:sp>
      <p:sp>
        <p:nvSpPr>
          <p:cNvPr id="176134"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auto">
              <a:spcBef>
                <a:spcPts val="0"/>
              </a:spcBef>
              <a:spcAft>
                <a:spcPts val="0"/>
              </a:spcAft>
              <a:defRPr kumimoji="0" sz="1400">
                <a:solidFill>
                  <a:srgbClr val="F8F8F8"/>
                </a:solidFill>
                <a:latin typeface="+mn-lt"/>
                <a:cs typeface="Arial"/>
              </a:defRPr>
            </a:lvl1pPr>
          </a:lstStyle>
          <a:p>
            <a:pPr>
              <a:defRPr/>
            </a:pPr>
            <a:fld id="{6A3BA29B-FC44-4C90-9A4C-0630197A17E5}" type="slidenum">
              <a:rPr lang="he-IL"/>
              <a:pPr>
                <a:defRPr/>
              </a:pPr>
              <a:t>‹#›</a:t>
            </a:fld>
            <a:endParaRPr lang="he-IL" dirty="0"/>
          </a:p>
        </p:txBody>
      </p:sp>
      <p:grpSp>
        <p:nvGrpSpPr>
          <p:cNvPr id="3079" name="Group 7"/>
          <p:cNvGrpSpPr>
            <a:grpSpLocks/>
          </p:cNvGrpSpPr>
          <p:nvPr/>
        </p:nvGrpSpPr>
        <p:grpSpPr bwMode="auto">
          <a:xfrm>
            <a:off x="177800" y="230188"/>
            <a:ext cx="203200" cy="6503987"/>
            <a:chOff x="112" y="145"/>
            <a:chExt cx="128" cy="4097"/>
          </a:xfrm>
        </p:grpSpPr>
        <p:sp>
          <p:nvSpPr>
            <p:cNvPr id="3092"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3093"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3080" name="Group 10"/>
          <p:cNvGrpSpPr>
            <a:grpSpLocks/>
          </p:cNvGrpSpPr>
          <p:nvPr/>
        </p:nvGrpSpPr>
        <p:grpSpPr bwMode="auto">
          <a:xfrm>
            <a:off x="8793163" y="220663"/>
            <a:ext cx="198437" cy="6408737"/>
            <a:chOff x="5539" y="139"/>
            <a:chExt cx="125" cy="4037"/>
          </a:xfrm>
        </p:grpSpPr>
        <p:sp>
          <p:nvSpPr>
            <p:cNvPr id="3090"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3091"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3081" name="Group 13"/>
          <p:cNvGrpSpPr>
            <a:grpSpLocks/>
          </p:cNvGrpSpPr>
          <p:nvPr/>
        </p:nvGrpSpPr>
        <p:grpSpPr bwMode="auto">
          <a:xfrm>
            <a:off x="412750" y="6477000"/>
            <a:ext cx="8686800" cy="228600"/>
            <a:chOff x="260" y="4080"/>
            <a:chExt cx="5472" cy="144"/>
          </a:xfrm>
        </p:grpSpPr>
        <p:sp>
          <p:nvSpPr>
            <p:cNvPr id="3088"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3089"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3082" name="Group 16"/>
          <p:cNvGrpSpPr>
            <a:grpSpLocks/>
          </p:cNvGrpSpPr>
          <p:nvPr/>
        </p:nvGrpSpPr>
        <p:grpSpPr bwMode="auto">
          <a:xfrm>
            <a:off x="76200" y="176213"/>
            <a:ext cx="8745538" cy="161925"/>
            <a:chOff x="48" y="111"/>
            <a:chExt cx="5509" cy="102"/>
          </a:xfrm>
        </p:grpSpPr>
        <p:sp>
          <p:nvSpPr>
            <p:cNvPr id="3086"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3087"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6" name="Group 19"/>
          <p:cNvGrpSpPr>
            <a:grpSpLocks/>
          </p:cNvGrpSpPr>
          <p:nvPr/>
        </p:nvGrpSpPr>
        <p:grpSpPr bwMode="auto">
          <a:xfrm>
            <a:off x="71438" y="176213"/>
            <a:ext cx="8745537" cy="161925"/>
            <a:chOff x="48" y="111"/>
            <a:chExt cx="5509" cy="102"/>
          </a:xfrm>
        </p:grpSpPr>
        <p:sp>
          <p:nvSpPr>
            <p:cNvPr id="3084"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3085"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spTree>
  </p:cSld>
  <p:clrMap bg1="dk2" tx1="lt1" bg2="dk1"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txStyles>
    <p:titleStyle>
      <a:lvl1pPr algn="l" rtl="1" eaLnBrk="0" fontAlgn="base" hangingPunct="0">
        <a:spcBef>
          <a:spcPct val="0"/>
        </a:spcBef>
        <a:spcAft>
          <a:spcPct val="0"/>
        </a:spcAft>
        <a:defRPr sz="3600">
          <a:solidFill>
            <a:schemeClr val="tx2"/>
          </a:solidFill>
          <a:latin typeface="+mj-lt"/>
          <a:ea typeface="+mj-ea"/>
          <a:cs typeface="+mj-cs"/>
        </a:defRPr>
      </a:lvl1pPr>
      <a:lvl2pPr algn="l" rtl="1" eaLnBrk="0" fontAlgn="base" hangingPunct="0">
        <a:spcBef>
          <a:spcPct val="0"/>
        </a:spcBef>
        <a:spcAft>
          <a:spcPct val="0"/>
        </a:spcAft>
        <a:defRPr sz="3600">
          <a:solidFill>
            <a:schemeClr val="tx2"/>
          </a:solidFill>
          <a:latin typeface="Tahoma" pitchFamily="34" charset="0"/>
          <a:cs typeface="Arial" pitchFamily="34" charset="0"/>
        </a:defRPr>
      </a:lvl2pPr>
      <a:lvl3pPr algn="l" rtl="1" eaLnBrk="0" fontAlgn="base" hangingPunct="0">
        <a:spcBef>
          <a:spcPct val="0"/>
        </a:spcBef>
        <a:spcAft>
          <a:spcPct val="0"/>
        </a:spcAft>
        <a:defRPr sz="3600">
          <a:solidFill>
            <a:schemeClr val="tx2"/>
          </a:solidFill>
          <a:latin typeface="Tahoma" pitchFamily="34" charset="0"/>
          <a:cs typeface="Arial" pitchFamily="34" charset="0"/>
        </a:defRPr>
      </a:lvl3pPr>
      <a:lvl4pPr algn="l" rtl="1" eaLnBrk="0" fontAlgn="base" hangingPunct="0">
        <a:spcBef>
          <a:spcPct val="0"/>
        </a:spcBef>
        <a:spcAft>
          <a:spcPct val="0"/>
        </a:spcAft>
        <a:defRPr sz="3600">
          <a:solidFill>
            <a:schemeClr val="tx2"/>
          </a:solidFill>
          <a:latin typeface="Tahoma" pitchFamily="34" charset="0"/>
          <a:cs typeface="Arial" pitchFamily="34" charset="0"/>
        </a:defRPr>
      </a:lvl4pPr>
      <a:lvl5pPr algn="l" rtl="1" eaLnBrk="0" fontAlgn="base" hangingPunct="0">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p:titleStyle>
    <p:bodyStyle>
      <a:lvl1pPr marL="342900" indent="-342900" algn="r" rtl="1" eaLnBrk="0" fontAlgn="base" hangingPunct="0">
        <a:spcBef>
          <a:spcPct val="20000"/>
        </a:spcBef>
        <a:spcAft>
          <a:spcPct val="0"/>
        </a:spcAft>
        <a:buClr>
          <a:srgbClr val="C285FF"/>
        </a:buClr>
        <a:buSzPct val="75000"/>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C285FF"/>
        </a:buClr>
        <a:buSzPct val="75000"/>
        <a:buChar char="–"/>
        <a:defRPr sz="2800">
          <a:solidFill>
            <a:schemeClr val="tx1"/>
          </a:solidFill>
          <a:latin typeface="+mn-lt"/>
          <a:cs typeface="+mn-cs"/>
        </a:defRPr>
      </a:lvl2pPr>
      <a:lvl3pPr marL="1143000" indent="-228600" algn="r" rtl="1" eaLnBrk="0" fontAlgn="base" hangingPunct="0">
        <a:spcBef>
          <a:spcPct val="20000"/>
        </a:spcBef>
        <a:spcAft>
          <a:spcPct val="0"/>
        </a:spcAft>
        <a:buClr>
          <a:srgbClr val="C285FF"/>
        </a:buClr>
        <a:buSzPct val="75000"/>
        <a:buChar char="•"/>
        <a:defRPr sz="2400">
          <a:solidFill>
            <a:schemeClr val="tx1"/>
          </a:solidFill>
          <a:latin typeface="+mn-lt"/>
          <a:cs typeface="+mn-cs"/>
        </a:defRPr>
      </a:lvl3pPr>
      <a:lvl4pPr marL="1600200" indent="-228600" algn="r" rtl="1" eaLnBrk="0" fontAlgn="base" hangingPunct="0">
        <a:spcBef>
          <a:spcPct val="20000"/>
        </a:spcBef>
        <a:spcAft>
          <a:spcPct val="0"/>
        </a:spcAft>
        <a:buClr>
          <a:srgbClr val="C285FF"/>
        </a:buClr>
        <a:buSzPct val="75000"/>
        <a:buChar char="–"/>
        <a:defRPr sz="2000">
          <a:solidFill>
            <a:schemeClr val="tx1"/>
          </a:solidFill>
          <a:latin typeface="+mn-lt"/>
          <a:cs typeface="+mn-cs"/>
        </a:defRPr>
      </a:lvl4pPr>
      <a:lvl5pPr marL="2057400" indent="-228600" algn="r" rtl="1" eaLnBrk="0" fontAlgn="base" hangingPunct="0">
        <a:spcBef>
          <a:spcPct val="20000"/>
        </a:spcBef>
        <a:spcAft>
          <a:spcPct val="0"/>
        </a:spcAft>
        <a:buClr>
          <a:srgbClr val="C285FF"/>
        </a:buClr>
        <a:buSzPct val="75000"/>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6132"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auto">
              <a:spcBef>
                <a:spcPts val="0"/>
              </a:spcBef>
              <a:spcAft>
                <a:spcPts val="0"/>
              </a:spcAft>
              <a:defRPr kumimoji="0" sz="1400">
                <a:solidFill>
                  <a:srgbClr val="F8F8F8"/>
                </a:solidFill>
                <a:latin typeface="+mn-lt"/>
                <a:cs typeface="+mn-cs"/>
              </a:defRPr>
            </a:lvl1pPr>
          </a:lstStyle>
          <a:p>
            <a:pPr>
              <a:defRPr/>
            </a:pPr>
            <a:r>
              <a:rPr lang="en-US" smtClean="0"/>
              <a:t>13.10.2016 עודכן</a:t>
            </a:r>
            <a:endParaRPr lang="he-IL" dirty="0"/>
          </a:p>
        </p:txBody>
      </p:sp>
      <p:sp>
        <p:nvSpPr>
          <p:cNvPr id="176133" name="Rectangle 5"/>
          <p:cNvSpPr>
            <a:spLocks noGrp="1" noChangeArrowheads="1"/>
          </p:cNvSpPr>
          <p:nvPr>
            <p:ph type="ftr" sz="quarter" idx="3"/>
          </p:nvPr>
        </p:nvSpPr>
        <p:spPr bwMode="auto">
          <a:xfrm>
            <a:off x="3332163" y="59959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a:solidFill>
                  <a:srgbClr val="F8F8F8"/>
                </a:solidFill>
                <a:latin typeface="+mn-lt"/>
                <a:cs typeface="+mn-cs"/>
              </a:defRPr>
            </a:lvl1pPr>
            <a:lvl5pPr lvl="4" algn="ctr">
              <a:defRPr/>
            </a:lvl5pPr>
          </a:lstStyle>
          <a:p>
            <a:pPr rtl="1">
              <a:defRPr/>
            </a:pPr>
            <a:r>
              <a:rPr lang="he-IL" smtClean="0"/>
              <a:t>בעיית השמירה במוזיאון © כל הזכויות שמורות</a:t>
            </a:r>
            <a:endParaRPr lang="he-IL" dirty="0"/>
          </a:p>
        </p:txBody>
      </p:sp>
      <p:sp>
        <p:nvSpPr>
          <p:cNvPr id="176134"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auto">
              <a:spcBef>
                <a:spcPts val="0"/>
              </a:spcBef>
              <a:spcAft>
                <a:spcPts val="0"/>
              </a:spcAft>
              <a:defRPr kumimoji="0" sz="1400">
                <a:solidFill>
                  <a:srgbClr val="F8F8F8"/>
                </a:solidFill>
                <a:latin typeface="+mn-lt"/>
                <a:cs typeface="+mn-cs"/>
              </a:defRPr>
            </a:lvl1pPr>
          </a:lstStyle>
          <a:p>
            <a:pPr>
              <a:defRPr/>
            </a:pPr>
            <a:fld id="{E5879B02-B718-461D-97F8-679E33742896}" type="slidenum">
              <a:rPr lang="he-IL"/>
              <a:pPr>
                <a:defRPr/>
              </a:pPr>
              <a:t>‹#›</a:t>
            </a:fld>
            <a:endParaRPr lang="he-IL" dirty="0"/>
          </a:p>
        </p:txBody>
      </p:sp>
      <p:grpSp>
        <p:nvGrpSpPr>
          <p:cNvPr id="1031" name="Group 7"/>
          <p:cNvGrpSpPr>
            <a:grpSpLocks/>
          </p:cNvGrpSpPr>
          <p:nvPr/>
        </p:nvGrpSpPr>
        <p:grpSpPr bwMode="auto">
          <a:xfrm>
            <a:off x="177800" y="230188"/>
            <a:ext cx="203200" cy="6503987"/>
            <a:chOff x="112" y="145"/>
            <a:chExt cx="128" cy="4097"/>
          </a:xfrm>
        </p:grpSpPr>
        <p:sp>
          <p:nvSpPr>
            <p:cNvPr id="1044"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sp>
          <p:nvSpPr>
            <p:cNvPr id="1045"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grpSp>
      <p:grpSp>
        <p:nvGrpSpPr>
          <p:cNvPr id="1032" name="Group 10"/>
          <p:cNvGrpSpPr>
            <a:grpSpLocks/>
          </p:cNvGrpSpPr>
          <p:nvPr/>
        </p:nvGrpSpPr>
        <p:grpSpPr bwMode="auto">
          <a:xfrm>
            <a:off x="8793163" y="220663"/>
            <a:ext cx="198437" cy="6408737"/>
            <a:chOff x="5539" y="139"/>
            <a:chExt cx="125" cy="4037"/>
          </a:xfrm>
        </p:grpSpPr>
        <p:sp>
          <p:nvSpPr>
            <p:cNvPr id="1042"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sp>
          <p:nvSpPr>
            <p:cNvPr id="1043"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grpSp>
      <p:grpSp>
        <p:nvGrpSpPr>
          <p:cNvPr id="1033" name="Group 13"/>
          <p:cNvGrpSpPr>
            <a:grpSpLocks/>
          </p:cNvGrpSpPr>
          <p:nvPr/>
        </p:nvGrpSpPr>
        <p:grpSpPr bwMode="auto">
          <a:xfrm>
            <a:off x="412750" y="6477000"/>
            <a:ext cx="8686800" cy="228600"/>
            <a:chOff x="260" y="4080"/>
            <a:chExt cx="5472" cy="144"/>
          </a:xfrm>
        </p:grpSpPr>
        <p:sp>
          <p:nvSpPr>
            <p:cNvPr id="1040"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sp>
          <p:nvSpPr>
            <p:cNvPr id="1041"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grpSp>
      <p:grpSp>
        <p:nvGrpSpPr>
          <p:cNvPr id="1034" name="Group 16"/>
          <p:cNvGrpSpPr>
            <a:grpSpLocks/>
          </p:cNvGrpSpPr>
          <p:nvPr/>
        </p:nvGrpSpPr>
        <p:grpSpPr bwMode="auto">
          <a:xfrm>
            <a:off x="76200" y="176213"/>
            <a:ext cx="8745538" cy="161925"/>
            <a:chOff x="48" y="111"/>
            <a:chExt cx="5509" cy="102"/>
          </a:xfrm>
        </p:grpSpPr>
        <p:sp>
          <p:nvSpPr>
            <p:cNvPr id="1038"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sp>
          <p:nvSpPr>
            <p:cNvPr id="1039"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grpSp>
      <p:grpSp>
        <p:nvGrpSpPr>
          <p:cNvPr id="6" name="Group 19"/>
          <p:cNvGrpSpPr>
            <a:grpSpLocks/>
          </p:cNvGrpSpPr>
          <p:nvPr/>
        </p:nvGrpSpPr>
        <p:grpSpPr bwMode="auto">
          <a:xfrm>
            <a:off x="71438" y="176213"/>
            <a:ext cx="8745537" cy="161925"/>
            <a:chOff x="48" y="111"/>
            <a:chExt cx="5509" cy="102"/>
          </a:xfrm>
        </p:grpSpPr>
        <p:sp>
          <p:nvSpPr>
            <p:cNvPr id="1036"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sp>
          <p:nvSpPr>
            <p:cNvPr id="1037"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grpSp>
    </p:spTree>
    <p:extLst>
      <p:ext uri="{BB962C8B-B14F-4D97-AF65-F5344CB8AC3E}">
        <p14:creationId xmlns:p14="http://schemas.microsoft.com/office/powerpoint/2010/main" val="4160134736"/>
      </p:ext>
    </p:extLst>
  </p:cSld>
  <p:clrMap bg1="dk2" tx1="lt1" bg2="dk1" tx2="lt2" accent1="accent1" accent2="accent2" accent3="accent3" accent4="accent4" accent5="accent5" accent6="accent6" hlink="hlink" folHlink="folHlink"/>
  <p:sldLayoutIdLst>
    <p:sldLayoutId id="2147483692"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txStyles>
    <p:titleStyle>
      <a:lvl1pPr algn="l" rtl="1" eaLnBrk="0" fontAlgn="base" hangingPunct="0">
        <a:spcBef>
          <a:spcPct val="0"/>
        </a:spcBef>
        <a:spcAft>
          <a:spcPct val="0"/>
        </a:spcAft>
        <a:defRPr sz="3600">
          <a:solidFill>
            <a:schemeClr val="tx2"/>
          </a:solidFill>
          <a:latin typeface="+mj-lt"/>
          <a:ea typeface="+mj-ea"/>
          <a:cs typeface="+mj-cs"/>
        </a:defRPr>
      </a:lvl1pPr>
      <a:lvl2pPr algn="l" rtl="1" eaLnBrk="0" fontAlgn="base" hangingPunct="0">
        <a:spcBef>
          <a:spcPct val="0"/>
        </a:spcBef>
        <a:spcAft>
          <a:spcPct val="0"/>
        </a:spcAft>
        <a:defRPr sz="3600">
          <a:solidFill>
            <a:schemeClr val="tx2"/>
          </a:solidFill>
          <a:latin typeface="Tahoma" pitchFamily="34" charset="0"/>
          <a:cs typeface="Arial" pitchFamily="34" charset="0"/>
        </a:defRPr>
      </a:lvl2pPr>
      <a:lvl3pPr algn="l" rtl="1" eaLnBrk="0" fontAlgn="base" hangingPunct="0">
        <a:spcBef>
          <a:spcPct val="0"/>
        </a:spcBef>
        <a:spcAft>
          <a:spcPct val="0"/>
        </a:spcAft>
        <a:defRPr sz="3600">
          <a:solidFill>
            <a:schemeClr val="tx2"/>
          </a:solidFill>
          <a:latin typeface="Tahoma" pitchFamily="34" charset="0"/>
          <a:cs typeface="Arial" pitchFamily="34" charset="0"/>
        </a:defRPr>
      </a:lvl3pPr>
      <a:lvl4pPr algn="l" rtl="1" eaLnBrk="0" fontAlgn="base" hangingPunct="0">
        <a:spcBef>
          <a:spcPct val="0"/>
        </a:spcBef>
        <a:spcAft>
          <a:spcPct val="0"/>
        </a:spcAft>
        <a:defRPr sz="3600">
          <a:solidFill>
            <a:schemeClr val="tx2"/>
          </a:solidFill>
          <a:latin typeface="Tahoma" pitchFamily="34" charset="0"/>
          <a:cs typeface="Arial" pitchFamily="34" charset="0"/>
        </a:defRPr>
      </a:lvl4pPr>
      <a:lvl5pPr algn="l" rtl="1" eaLnBrk="0" fontAlgn="base" hangingPunct="0">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p:titleStyle>
    <p:bodyStyle>
      <a:lvl1pPr marL="342900" indent="-342900" algn="r" rtl="1"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hlink"/>
        </a:buClr>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accent1"/>
        </a:buClr>
        <a:buChar char="•"/>
        <a:defRPr sz="2400">
          <a:solidFill>
            <a:schemeClr val="tx1"/>
          </a:solidFill>
          <a:latin typeface="+mn-lt"/>
          <a:cs typeface="+mn-cs"/>
        </a:defRPr>
      </a:lvl3pPr>
      <a:lvl4pPr marL="1600200" indent="-228600" algn="r" rtl="1" eaLnBrk="0" fontAlgn="base" hangingPunct="0">
        <a:spcBef>
          <a:spcPct val="20000"/>
        </a:spcBef>
        <a:spcAft>
          <a:spcPct val="0"/>
        </a:spcAft>
        <a:buClr>
          <a:schemeClr val="folHlink"/>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6132"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kumimoji="0" sz="1400">
                <a:solidFill>
                  <a:schemeClr val="tx1"/>
                </a:solidFill>
                <a:latin typeface="+mn-lt"/>
                <a:cs typeface="Arial" pitchFamily="34" charset="0"/>
              </a:defRPr>
            </a:lvl1pPr>
          </a:lstStyle>
          <a:p>
            <a:pPr>
              <a:defRPr/>
            </a:pPr>
            <a:r>
              <a:rPr lang="en-US" smtClean="0">
                <a:solidFill>
                  <a:srgbClr val="F8F8F8"/>
                </a:solidFill>
              </a:rPr>
              <a:t>עודכן 11.9.2016</a:t>
            </a:r>
            <a:endParaRPr lang="he-IL" dirty="0">
              <a:solidFill>
                <a:srgbClr val="F8F8F8"/>
              </a:solidFill>
            </a:endParaRPr>
          </a:p>
        </p:txBody>
      </p:sp>
      <p:sp>
        <p:nvSpPr>
          <p:cNvPr id="176133" name="Rectangle 5"/>
          <p:cNvSpPr>
            <a:spLocks noGrp="1" noChangeArrowheads="1"/>
          </p:cNvSpPr>
          <p:nvPr>
            <p:ph type="ftr" sz="quarter" idx="3"/>
          </p:nvPr>
        </p:nvSpPr>
        <p:spPr bwMode="auto">
          <a:xfrm>
            <a:off x="3332163"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5pPr lvl="4" algn="ctr" rtl="1">
              <a:defRPr>
                <a:latin typeface="Arial" pitchFamily="34" charset="0"/>
                <a:cs typeface="Arial" pitchFamily="34" charset="0"/>
              </a:defRPr>
            </a:lvl5pPr>
          </a:lstStyle>
          <a:p>
            <a:pPr lvl="4">
              <a:defRPr/>
            </a:pPr>
            <a:r>
              <a:rPr lang="he-IL">
                <a:solidFill>
                  <a:srgbClr val="F8F8F8"/>
                </a:solidFill>
              </a:rPr>
              <a:t>הבזק סודוקו © כל הזכויות שמורות</a:t>
            </a:r>
          </a:p>
        </p:txBody>
      </p:sp>
      <p:sp>
        <p:nvSpPr>
          <p:cNvPr id="176134"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kumimoji="0" sz="1400">
                <a:solidFill>
                  <a:schemeClr val="tx1"/>
                </a:solidFill>
                <a:latin typeface="+mn-lt"/>
                <a:cs typeface="Arial" pitchFamily="34" charset="0"/>
              </a:defRPr>
            </a:lvl1pPr>
          </a:lstStyle>
          <a:p>
            <a:pPr>
              <a:defRPr/>
            </a:pPr>
            <a:fld id="{0EB0B71E-8B7B-4530-A059-3D6E80B1F5DD}" type="slidenum">
              <a:rPr lang="he-IL">
                <a:solidFill>
                  <a:srgbClr val="F8F8F8"/>
                </a:solidFill>
              </a:rPr>
              <a:pPr>
                <a:defRPr/>
              </a:pPr>
              <a:t>‹#›</a:t>
            </a:fld>
            <a:endParaRPr lang="he-IL" dirty="0">
              <a:solidFill>
                <a:srgbClr val="F8F8F8"/>
              </a:solidFill>
            </a:endParaRPr>
          </a:p>
        </p:txBody>
      </p:sp>
      <p:grpSp>
        <p:nvGrpSpPr>
          <p:cNvPr id="1031" name="Group 7"/>
          <p:cNvGrpSpPr>
            <a:grpSpLocks/>
          </p:cNvGrpSpPr>
          <p:nvPr/>
        </p:nvGrpSpPr>
        <p:grpSpPr bwMode="auto">
          <a:xfrm>
            <a:off x="177800" y="230188"/>
            <a:ext cx="203200" cy="6503987"/>
            <a:chOff x="112" y="145"/>
            <a:chExt cx="128" cy="4097"/>
          </a:xfrm>
        </p:grpSpPr>
        <p:sp>
          <p:nvSpPr>
            <p:cNvPr id="1044"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eaLnBrk="1" hangingPunct="1">
                <a:defRPr/>
              </a:pPr>
              <a:endParaRPr lang="he-IL" altLang="en-US" smtClean="0">
                <a:solidFill>
                  <a:srgbClr val="F8F8F8"/>
                </a:solidFill>
              </a:endParaRPr>
            </a:p>
          </p:txBody>
        </p:sp>
        <p:sp>
          <p:nvSpPr>
            <p:cNvPr id="1045"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defRPr/>
              </a:pPr>
              <a:endParaRPr lang="he-IL" altLang="en-US" smtClean="0">
                <a:solidFill>
                  <a:srgbClr val="F8F8F8"/>
                </a:solidFill>
              </a:endParaRPr>
            </a:p>
          </p:txBody>
        </p:sp>
      </p:grpSp>
      <p:grpSp>
        <p:nvGrpSpPr>
          <p:cNvPr id="1032" name="Group 10"/>
          <p:cNvGrpSpPr>
            <a:grpSpLocks/>
          </p:cNvGrpSpPr>
          <p:nvPr/>
        </p:nvGrpSpPr>
        <p:grpSpPr bwMode="auto">
          <a:xfrm>
            <a:off x="8793163" y="220663"/>
            <a:ext cx="198437" cy="6408737"/>
            <a:chOff x="5539" y="139"/>
            <a:chExt cx="125" cy="4037"/>
          </a:xfrm>
        </p:grpSpPr>
        <p:sp>
          <p:nvSpPr>
            <p:cNvPr id="1042"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eaLnBrk="1" hangingPunct="1">
                <a:defRPr/>
              </a:pPr>
              <a:endParaRPr lang="he-IL" altLang="en-US" smtClean="0">
                <a:solidFill>
                  <a:srgbClr val="F8F8F8"/>
                </a:solidFill>
              </a:endParaRPr>
            </a:p>
          </p:txBody>
        </p:sp>
        <p:sp>
          <p:nvSpPr>
            <p:cNvPr id="1043"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eaLnBrk="1" hangingPunct="1">
                <a:defRPr/>
              </a:pPr>
              <a:endParaRPr lang="he-IL" altLang="en-US" smtClean="0">
                <a:solidFill>
                  <a:srgbClr val="F8F8F8"/>
                </a:solidFill>
              </a:endParaRPr>
            </a:p>
          </p:txBody>
        </p:sp>
      </p:grpSp>
      <p:grpSp>
        <p:nvGrpSpPr>
          <p:cNvPr id="1033" name="Group 13"/>
          <p:cNvGrpSpPr>
            <a:grpSpLocks/>
          </p:cNvGrpSpPr>
          <p:nvPr/>
        </p:nvGrpSpPr>
        <p:grpSpPr bwMode="auto">
          <a:xfrm>
            <a:off x="412750" y="6477000"/>
            <a:ext cx="8686800" cy="228600"/>
            <a:chOff x="260" y="4080"/>
            <a:chExt cx="5472" cy="144"/>
          </a:xfrm>
        </p:grpSpPr>
        <p:sp>
          <p:nvSpPr>
            <p:cNvPr id="1040"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eaLnBrk="1" hangingPunct="1">
                <a:defRPr/>
              </a:pPr>
              <a:endParaRPr lang="he-IL" altLang="en-US" smtClean="0">
                <a:solidFill>
                  <a:srgbClr val="F8F8F8"/>
                </a:solidFill>
              </a:endParaRPr>
            </a:p>
          </p:txBody>
        </p:sp>
        <p:sp>
          <p:nvSpPr>
            <p:cNvPr id="1041"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eaLnBrk="1" hangingPunct="1">
                <a:defRPr/>
              </a:pPr>
              <a:endParaRPr lang="he-IL" altLang="en-US" smtClean="0">
                <a:solidFill>
                  <a:srgbClr val="F8F8F8"/>
                </a:solidFill>
              </a:endParaRPr>
            </a:p>
          </p:txBody>
        </p:sp>
      </p:grpSp>
      <p:grpSp>
        <p:nvGrpSpPr>
          <p:cNvPr id="1034" name="Group 16"/>
          <p:cNvGrpSpPr>
            <a:grpSpLocks/>
          </p:cNvGrpSpPr>
          <p:nvPr/>
        </p:nvGrpSpPr>
        <p:grpSpPr bwMode="auto">
          <a:xfrm>
            <a:off x="76200" y="176213"/>
            <a:ext cx="8745538" cy="161925"/>
            <a:chOff x="48" y="111"/>
            <a:chExt cx="5509" cy="102"/>
          </a:xfrm>
        </p:grpSpPr>
        <p:sp>
          <p:nvSpPr>
            <p:cNvPr id="1038"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eaLnBrk="1" hangingPunct="1">
                <a:defRPr/>
              </a:pPr>
              <a:endParaRPr lang="he-IL" altLang="en-US" smtClean="0">
                <a:solidFill>
                  <a:srgbClr val="F8F8F8"/>
                </a:solidFill>
              </a:endParaRPr>
            </a:p>
          </p:txBody>
        </p:sp>
        <p:sp>
          <p:nvSpPr>
            <p:cNvPr id="1039"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eaLnBrk="1" hangingPunct="1">
                <a:defRPr/>
              </a:pPr>
              <a:endParaRPr lang="he-IL" altLang="en-US" smtClean="0">
                <a:solidFill>
                  <a:srgbClr val="F8F8F8"/>
                </a:solidFill>
              </a:endParaRPr>
            </a:p>
          </p:txBody>
        </p:sp>
      </p:grpSp>
      <p:grpSp>
        <p:nvGrpSpPr>
          <p:cNvPr id="6" name="Group 19"/>
          <p:cNvGrpSpPr>
            <a:grpSpLocks/>
          </p:cNvGrpSpPr>
          <p:nvPr/>
        </p:nvGrpSpPr>
        <p:grpSpPr bwMode="auto">
          <a:xfrm>
            <a:off x="71438" y="176213"/>
            <a:ext cx="8745537" cy="161925"/>
            <a:chOff x="48" y="111"/>
            <a:chExt cx="5509" cy="102"/>
          </a:xfrm>
        </p:grpSpPr>
        <p:sp>
          <p:nvSpPr>
            <p:cNvPr id="1036"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eaLnBrk="1" hangingPunct="1">
                <a:defRPr/>
              </a:pPr>
              <a:endParaRPr lang="he-IL" altLang="en-US" smtClean="0">
                <a:solidFill>
                  <a:srgbClr val="F8F8F8"/>
                </a:solidFill>
              </a:endParaRPr>
            </a:p>
          </p:txBody>
        </p:sp>
        <p:sp>
          <p:nvSpPr>
            <p:cNvPr id="1037"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eaLnBrk="1" hangingPunct="1">
                <a:defRPr/>
              </a:pPr>
              <a:endParaRPr lang="he-IL" altLang="en-US" smtClean="0">
                <a:solidFill>
                  <a:srgbClr val="F8F8F8"/>
                </a:solidFill>
              </a:endParaRPr>
            </a:p>
          </p:txBody>
        </p:sp>
      </p:grpSp>
    </p:spTree>
    <p:extLst>
      <p:ext uri="{BB962C8B-B14F-4D97-AF65-F5344CB8AC3E}">
        <p14:creationId xmlns:p14="http://schemas.microsoft.com/office/powerpoint/2010/main" val="2777846453"/>
      </p:ext>
    </p:extLst>
  </p:cSld>
  <p:clrMap bg1="dk2" tx1="lt1" bg2="dk1"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txStyles>
    <p:titleStyle>
      <a:lvl1pPr algn="l" rtl="1" eaLnBrk="0" fontAlgn="base" hangingPunct="0">
        <a:spcBef>
          <a:spcPct val="0"/>
        </a:spcBef>
        <a:spcAft>
          <a:spcPct val="0"/>
        </a:spcAft>
        <a:defRPr sz="3600">
          <a:solidFill>
            <a:schemeClr val="tx2"/>
          </a:solidFill>
          <a:latin typeface="+mj-lt"/>
          <a:ea typeface="+mj-ea"/>
          <a:cs typeface="+mj-cs"/>
        </a:defRPr>
      </a:lvl1pPr>
      <a:lvl2pPr algn="l" rtl="1" eaLnBrk="0" fontAlgn="base" hangingPunct="0">
        <a:spcBef>
          <a:spcPct val="0"/>
        </a:spcBef>
        <a:spcAft>
          <a:spcPct val="0"/>
        </a:spcAft>
        <a:defRPr sz="3600">
          <a:solidFill>
            <a:schemeClr val="tx2"/>
          </a:solidFill>
          <a:latin typeface="Tahoma" pitchFamily="34" charset="0"/>
          <a:cs typeface="Arial" pitchFamily="34" charset="0"/>
        </a:defRPr>
      </a:lvl2pPr>
      <a:lvl3pPr algn="l" rtl="1" eaLnBrk="0" fontAlgn="base" hangingPunct="0">
        <a:spcBef>
          <a:spcPct val="0"/>
        </a:spcBef>
        <a:spcAft>
          <a:spcPct val="0"/>
        </a:spcAft>
        <a:defRPr sz="3600">
          <a:solidFill>
            <a:schemeClr val="tx2"/>
          </a:solidFill>
          <a:latin typeface="Tahoma" pitchFamily="34" charset="0"/>
          <a:cs typeface="Arial" pitchFamily="34" charset="0"/>
        </a:defRPr>
      </a:lvl3pPr>
      <a:lvl4pPr algn="l" rtl="1" eaLnBrk="0" fontAlgn="base" hangingPunct="0">
        <a:spcBef>
          <a:spcPct val="0"/>
        </a:spcBef>
        <a:spcAft>
          <a:spcPct val="0"/>
        </a:spcAft>
        <a:defRPr sz="3600">
          <a:solidFill>
            <a:schemeClr val="tx2"/>
          </a:solidFill>
          <a:latin typeface="Tahoma" pitchFamily="34" charset="0"/>
          <a:cs typeface="Arial" pitchFamily="34" charset="0"/>
        </a:defRPr>
      </a:lvl4pPr>
      <a:lvl5pPr algn="l" rtl="1" eaLnBrk="0" fontAlgn="base" hangingPunct="0">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p:titleStyle>
    <p:bodyStyle>
      <a:lvl1pPr marL="342900" indent="-342900" algn="r" rtl="1"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hlink"/>
        </a:buClr>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accent1"/>
        </a:buClr>
        <a:buChar char="•"/>
        <a:defRPr sz="2400">
          <a:solidFill>
            <a:schemeClr val="tx1"/>
          </a:solidFill>
          <a:latin typeface="+mn-lt"/>
          <a:cs typeface="+mn-cs"/>
        </a:defRPr>
      </a:lvl3pPr>
      <a:lvl4pPr marL="1600200" indent="-228600" algn="r" rtl="1" eaLnBrk="0" fontAlgn="base" hangingPunct="0">
        <a:spcBef>
          <a:spcPct val="20000"/>
        </a:spcBef>
        <a:spcAft>
          <a:spcPct val="0"/>
        </a:spcAft>
        <a:buClr>
          <a:schemeClr val="folHlink"/>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keshercham.technion@gmail.co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hemeOverride" Target="../theme/themeOverride1.xml"/><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International_Standard_Book_Number" TargetMode="External"/><Relationship Id="rId3" Type="http://schemas.openxmlformats.org/officeDocument/2006/relationships/hyperlink" Target="http://en.wikipedia.org/wiki/Digital_object_identifier" TargetMode="External"/><Relationship Id="rId7" Type="http://schemas.openxmlformats.org/officeDocument/2006/relationships/hyperlink" Target="http://dx.doi.org/10.1016/0095-8956(78)90059-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he.wikipedia.org/wiki/%D7%91%D7%A2%D7%99%D7%99%D7%AA_%D7%94%D7%92%D7%9C%D7%A8%D7%99%D7%94_%D7%9C%D7%90%D7%9E%D7%A0%D7%95%D7%AA" TargetMode="External"/><Relationship Id="rId11" Type="http://schemas.openxmlformats.org/officeDocument/2006/relationships/hyperlink" Target="http://www.ams.org/mathscinet-getitem?mr=519066" TargetMode="External"/><Relationship Id="rId5" Type="http://schemas.openxmlformats.org/officeDocument/2006/relationships/hyperlink" Target="http://highmath.haifa.ac.il/data/alim27_38/ale29-pdf/ale29-8.pdf" TargetMode="External"/><Relationship Id="rId10" Type="http://schemas.openxmlformats.org/officeDocument/2006/relationships/hyperlink" Target="http://en.wikipedia.org/wiki/Mathematical_Reviews" TargetMode="External"/><Relationship Id="rId4" Type="http://schemas.openxmlformats.org/officeDocument/2006/relationships/hyperlink" Target="http://dx.doi.org/10.1016/0095-8956(75)90061-1" TargetMode="External"/><Relationship Id="rId9" Type="http://schemas.openxmlformats.org/officeDocument/2006/relationships/hyperlink" Target="http://en.wikipedia.org/wiki/Special:BookSources/0-7167-1045-5"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International_Standard_Book_Number" TargetMode="External"/><Relationship Id="rId7" Type="http://schemas.openxmlformats.org/officeDocument/2006/relationships/hyperlink" Target="http://mathforum.org/mathimages/index.php/Art_Gallery_Theore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dimacs.rutgers.edu/~cristofa/Xfiles/art.html" TargetMode="External"/><Relationship Id="rId5" Type="http://schemas.openxmlformats.org/officeDocument/2006/relationships/hyperlink" Target="http://maven.smith.edu/~orourke/" TargetMode="External"/><Relationship Id="rId4" Type="http://schemas.openxmlformats.org/officeDocument/2006/relationships/hyperlink" Target="http://cs.smith.edu/~orourke/books/ArtGalleryTheorems/art.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gif"/></Relationships>
</file>

<file path=ppt/slides/_rels/slide30.xml.rels><?xml version="1.0" encoding="UTF-8" standalone="yes"?>
<Relationships xmlns="http://schemas.openxmlformats.org/package/2006/relationships"><Relationship Id="rId3" Type="http://schemas.openxmlformats.org/officeDocument/2006/relationships/hyperlink" Target="http://www.amazon.com/exec/obidos/ASIN/0521649765/ref=nosim/weisstein-2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mathworld.wolfram.com/ArtGalleryTheorem.html" TargetMode="External"/><Relationship Id="rId5" Type="http://schemas.openxmlformats.org/officeDocument/2006/relationships/hyperlink" Target="http://www.amazon.com/exec/obidos/ASIN/0140118136/ref=nosim/weisstein-20" TargetMode="External"/><Relationship Id="rId4" Type="http://schemas.openxmlformats.org/officeDocument/2006/relationships/hyperlink" Target="http://www.amazon.com/exec/obidos/ASIN/0387753664/ref=nosim/weisstein-2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Digital_object_identifie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amazon.com/exec/obidos/ASIN/0444825371/ref=nosim/weisstein-20" TargetMode="External"/><Relationship Id="rId5" Type="http://schemas.openxmlformats.org/officeDocument/2006/relationships/hyperlink" Target="http://www.ic.unicamp.br/~cid/Problem-instances/Art-Gallery/" TargetMode="External"/><Relationship Id="rId4" Type="http://schemas.openxmlformats.org/officeDocument/2006/relationships/hyperlink" Target="http://dx.doi.org/10.1111/j.1475-3995.2011.00804.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artsandcollections.com/index.php?/coll_item/lost_ar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1992"/>
            <a:ext cx="8424936" cy="4283312"/>
          </a:xfrm>
        </p:spPr>
        <p:txBody>
          <a:bodyPr/>
          <a:lstStyle/>
          <a:p>
            <a:pPr algn="ctr"/>
            <a:r>
              <a:rPr lang="he-IL" sz="2800" dirty="0" smtClean="0"/>
              <a:t>הבזק זה חובר על ידי נצה </a:t>
            </a:r>
            <a:r>
              <a:rPr lang="he-IL" sz="2800" dirty="0" err="1"/>
              <a:t>מובשוביץ</a:t>
            </a:r>
            <a:r>
              <a:rPr lang="he-IL" sz="2800" dirty="0"/>
              <a:t>-הדר </a:t>
            </a:r>
            <a:r>
              <a:rPr lang="he-IL" sz="2800" dirty="0" smtClean="0"/>
              <a:t/>
            </a:r>
            <a:br>
              <a:rPr lang="he-IL" sz="2800" dirty="0" smtClean="0"/>
            </a:br>
            <a:r>
              <a:rPr lang="he-IL" sz="2800" dirty="0" smtClean="0"/>
              <a:t>בשיתוף </a:t>
            </a:r>
            <a:r>
              <a:rPr lang="he-IL" sz="2800" dirty="0"/>
              <a:t>עם </a:t>
            </a:r>
            <a:r>
              <a:rPr lang="he-IL" sz="2800" dirty="0" smtClean="0"/>
              <a:t>בתיה עמית</a:t>
            </a:r>
            <a:br>
              <a:rPr lang="he-IL" sz="2800" dirty="0" smtClean="0"/>
            </a:br>
            <a:r>
              <a:rPr lang="he-IL" sz="2800" dirty="0" smtClean="0"/>
              <a:t>בהמשך תרמו לשיפורו</a:t>
            </a:r>
            <a:r>
              <a:rPr lang="en-US" sz="2800" dirty="0" smtClean="0"/>
              <a:t> </a:t>
            </a:r>
            <a:r>
              <a:rPr lang="he-IL" sz="2800" dirty="0"/>
              <a:t>(לפי סדר </a:t>
            </a:r>
            <a:r>
              <a:rPr lang="he-IL" sz="2800" dirty="0" smtClean="0"/>
              <a:t>א”ב): ורדה </a:t>
            </a:r>
            <a:r>
              <a:rPr lang="he-IL" sz="2800" dirty="0" err="1" smtClean="0"/>
              <a:t>זיגרסון</a:t>
            </a:r>
            <a:r>
              <a:rPr lang="he-IL" sz="2800" dirty="0" smtClean="0"/>
              <a:t>, </a:t>
            </a:r>
            <a:r>
              <a:rPr lang="he-IL" sz="2800" dirty="0" err="1" smtClean="0"/>
              <a:t>קלרה</a:t>
            </a:r>
            <a:r>
              <a:rPr lang="he-IL" sz="2800" dirty="0" smtClean="0"/>
              <a:t> </a:t>
            </a:r>
            <a:r>
              <a:rPr lang="he-IL" sz="2800" dirty="0" err="1" smtClean="0"/>
              <a:t>זיסקין</a:t>
            </a:r>
            <a:r>
              <a:rPr lang="he-IL" sz="2800" dirty="0" smtClean="0"/>
              <a:t>, שלמה פדר, עטרה שריקי.</a:t>
            </a:r>
            <a:br>
              <a:rPr lang="he-IL" sz="2800" dirty="0" smtClean="0"/>
            </a:br>
            <a:r>
              <a:rPr lang="he-IL" sz="2800" dirty="0" smtClean="0"/>
              <a:t/>
            </a:r>
            <a:br>
              <a:rPr lang="he-IL" sz="2800" dirty="0" smtClean="0"/>
            </a:br>
            <a:r>
              <a:rPr lang="he-IL" sz="2800" dirty="0" smtClean="0"/>
              <a:t>עודכן לאחרונה ב</a:t>
            </a:r>
            <a:r>
              <a:rPr lang="en-US" sz="2800" dirty="0" smtClean="0"/>
              <a:t>-</a:t>
            </a:r>
            <a:r>
              <a:rPr lang="he-IL" sz="2800" dirty="0" smtClean="0"/>
              <a:t>13.10.2016 </a:t>
            </a:r>
            <a:r>
              <a:rPr lang="en-US" sz="2800" dirty="0"/>
              <a:t/>
            </a:r>
            <a:br>
              <a:rPr lang="en-US" sz="2800" dirty="0"/>
            </a:br>
            <a:r>
              <a:rPr lang="he-IL" sz="2800" dirty="0" smtClean="0"/>
              <a:t>שקפים הדורשים עדכון: שקף 8, 18 (כ-40 שנה)</a:t>
            </a:r>
            <a:br>
              <a:rPr lang="he-IL" sz="2800" dirty="0" smtClean="0"/>
            </a:br>
            <a:r>
              <a:rPr lang="he-IL" sz="2800" dirty="0" smtClean="0"/>
              <a:t/>
            </a:r>
            <a:br>
              <a:rPr lang="he-IL" sz="2800" dirty="0" smtClean="0"/>
            </a:br>
            <a:r>
              <a:rPr lang="en-US" sz="2800" dirty="0" smtClean="0"/>
              <a:t/>
            </a:r>
            <a:br>
              <a:rPr lang="en-US" sz="2800" dirty="0" smtClean="0"/>
            </a:br>
            <a:endParaRPr lang="en-US" sz="2800" dirty="0"/>
          </a:p>
        </p:txBody>
      </p:sp>
      <p:grpSp>
        <p:nvGrpSpPr>
          <p:cNvPr id="3" name="Group 2"/>
          <p:cNvGrpSpPr/>
          <p:nvPr/>
        </p:nvGrpSpPr>
        <p:grpSpPr>
          <a:xfrm>
            <a:off x="1925427" y="404664"/>
            <a:ext cx="5166853" cy="1477328"/>
            <a:chOff x="1205347" y="267053"/>
            <a:chExt cx="5166853" cy="1477328"/>
          </a:xfrm>
        </p:grpSpPr>
        <p:grpSp>
          <p:nvGrpSpPr>
            <p:cNvPr id="4" name="Group 3"/>
            <p:cNvGrpSpPr/>
            <p:nvPr/>
          </p:nvGrpSpPr>
          <p:grpSpPr>
            <a:xfrm>
              <a:off x="2269257" y="267053"/>
              <a:ext cx="4102943" cy="1477328"/>
              <a:chOff x="4138364" y="-59915"/>
              <a:chExt cx="4102943" cy="1477328"/>
            </a:xfrm>
          </p:grpSpPr>
          <p:sp>
            <p:nvSpPr>
              <p:cNvPr id="6" name="Rectangle 6"/>
              <p:cNvSpPr>
                <a:spLocks noChangeArrowheads="1"/>
              </p:cNvSpPr>
              <p:nvPr/>
            </p:nvSpPr>
            <p:spPr bwMode="auto">
              <a:xfrm>
                <a:off x="4138364" y="-59915"/>
                <a:ext cx="339052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rtl="1" eaLnBrk="1" hangingPunct="1">
                  <a:spcBef>
                    <a:spcPct val="0"/>
                  </a:spcBef>
                  <a:buClrTx/>
                  <a:buFontTx/>
                  <a:buNone/>
                </a:pPr>
                <a:r>
                  <a:rPr lang="he-IL" altLang="en-US" sz="1800" b="1" spc="50" dirty="0">
                    <a:solidFill>
                      <a:srgbClr val="F8F8F8"/>
                    </a:solidFill>
                    <a:latin typeface="Arial" charset="0"/>
                  </a:rPr>
                  <a:t>הטכניון – מכון טכנולוגי לישראל</a:t>
                </a:r>
                <a:r>
                  <a:rPr lang="he-IL" altLang="en-US" sz="1800" b="1" spc="60" dirty="0">
                    <a:solidFill>
                      <a:srgbClr val="F8F8F8"/>
                    </a:solidFill>
                    <a:latin typeface="Arial" charset="0"/>
                  </a:rPr>
                  <a:t> </a:t>
                </a:r>
                <a:r>
                  <a:rPr lang="he-IL" altLang="en-US" sz="1800" b="1" dirty="0" smtClean="0">
                    <a:solidFill>
                      <a:srgbClr val="F8F8F8"/>
                    </a:solidFill>
                    <a:latin typeface="Arial" charset="0"/>
                  </a:rPr>
                  <a:t> </a:t>
                </a:r>
              </a:p>
              <a:p>
                <a:pPr algn="ctr" rtl="1" eaLnBrk="1" hangingPunct="1">
                  <a:spcBef>
                    <a:spcPct val="0"/>
                  </a:spcBef>
                  <a:buClrTx/>
                  <a:buFontTx/>
                  <a:buNone/>
                </a:pPr>
                <a:r>
                  <a:rPr lang="he-IL" altLang="en-US" sz="1800" b="1" dirty="0" smtClean="0">
                    <a:solidFill>
                      <a:srgbClr val="F8F8F8"/>
                    </a:solidFill>
                    <a:latin typeface="Arial" charset="0"/>
                  </a:rPr>
                  <a:t>הפקולטה לחינוך למדע וטכנולוגיה</a:t>
                </a:r>
                <a:r>
                  <a:rPr lang="he-IL" altLang="en-US" sz="1800" b="1" dirty="0">
                    <a:solidFill>
                      <a:srgbClr val="F8F8F8"/>
                    </a:solidFill>
                    <a:latin typeface="Arial" charset="0"/>
                  </a:rPr>
                  <a:t> </a:t>
                </a:r>
                <a:r>
                  <a:rPr lang="he-IL" altLang="en-US" sz="1800" b="1" spc="-30" dirty="0" smtClean="0">
                    <a:solidFill>
                      <a:srgbClr val="F8F8F8"/>
                    </a:solidFill>
                    <a:latin typeface="Arial" charset="0"/>
                  </a:rPr>
                  <a:t>קשר חם: מרכז מו"פ לקידום שיפור</a:t>
                </a:r>
                <a:r>
                  <a:rPr lang="he-IL" altLang="en-US" sz="1800" b="1" dirty="0" smtClean="0">
                    <a:solidFill>
                      <a:srgbClr val="F8F8F8"/>
                    </a:solidFill>
                    <a:latin typeface="Arial" charset="0"/>
                  </a:rPr>
                  <a:t> ורענון החינוך המתמטי בישראל</a:t>
                </a:r>
              </a:p>
              <a:p>
                <a:pPr algn="ctr" eaLnBrk="1" hangingPunct="1">
                  <a:spcBef>
                    <a:spcPct val="0"/>
                  </a:spcBef>
                  <a:buClrTx/>
                  <a:buFontTx/>
                  <a:buNone/>
                </a:pPr>
                <a:r>
                  <a:rPr lang="he-IL" altLang="en-US" sz="1800" b="1" dirty="0" smtClean="0">
                    <a:solidFill>
                      <a:srgbClr val="F8F8F8"/>
                    </a:solidFill>
                    <a:latin typeface="Arial" charset="0"/>
                  </a:rPr>
                  <a:t>מוסד </a:t>
                </a:r>
                <a:r>
                  <a:rPr lang="he-IL" altLang="en-US" sz="1800" b="1" dirty="0">
                    <a:solidFill>
                      <a:srgbClr val="F8F8F8"/>
                    </a:solidFill>
                    <a:latin typeface="Arial" charset="0"/>
                  </a:rPr>
                  <a:t>הטכניון למו"פ</a:t>
                </a:r>
              </a:p>
            </p:txBody>
          </p:sp>
          <p:pic>
            <p:nvPicPr>
              <p:cNvPr id="7" name="Picture 11" descr="Technion animated log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88832" y="39245"/>
                <a:ext cx="752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347" y="332656"/>
              <a:ext cx="1206413" cy="1230541"/>
            </a:xfrm>
            <a:prstGeom prst="rect">
              <a:avLst/>
            </a:prstGeom>
          </p:spPr>
        </p:pic>
      </p:grpSp>
    </p:spTree>
    <p:extLst>
      <p:ext uri="{BB962C8B-B14F-4D97-AF65-F5344CB8AC3E}">
        <p14:creationId xmlns:p14="http://schemas.microsoft.com/office/powerpoint/2010/main" val="3025372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001000" cy="838200"/>
          </a:xfrm>
        </p:spPr>
        <p:txBody>
          <a:bodyPr/>
          <a:lstStyle/>
          <a:p>
            <a:pPr algn="ctr" eaLnBrk="1" hangingPunct="1"/>
            <a:r>
              <a:rPr lang="he-IL" altLang="en-US" sz="3600" dirty="0" smtClean="0">
                <a:solidFill>
                  <a:srgbClr val="00FFFF"/>
                </a:solidFill>
              </a:rPr>
              <a:t>ניסוח הבעיה למבנה פשוט</a:t>
            </a:r>
            <a:endParaRPr lang="en-US" altLang="en-US" sz="3600" dirty="0" smtClean="0">
              <a:solidFill>
                <a:srgbClr val="00FFFF"/>
              </a:solidFill>
            </a:endParaRPr>
          </a:p>
        </p:txBody>
      </p:sp>
      <p:sp>
        <p:nvSpPr>
          <p:cNvPr id="3" name="Content Placeholder 2"/>
          <p:cNvSpPr>
            <a:spLocks noGrp="1"/>
          </p:cNvSpPr>
          <p:nvPr>
            <p:ph idx="1"/>
          </p:nvPr>
        </p:nvSpPr>
        <p:spPr>
          <a:xfrm>
            <a:off x="304800" y="762000"/>
            <a:ext cx="8458200" cy="2362200"/>
          </a:xfrm>
        </p:spPr>
        <p:txBody>
          <a:bodyPr/>
          <a:lstStyle/>
          <a:p>
            <a:pPr marL="361950" indent="-361950" eaLnBrk="1" hangingPunct="1">
              <a:spcBef>
                <a:spcPts val="0"/>
              </a:spcBef>
              <a:buSzPct val="95000"/>
              <a:defRPr/>
            </a:pPr>
            <a:r>
              <a:rPr lang="he-IL" sz="2800" dirty="0"/>
              <a:t>מהו המספר </a:t>
            </a:r>
            <a:r>
              <a:rPr lang="he-IL" sz="2800" dirty="0">
                <a:solidFill>
                  <a:schemeClr val="accent2">
                    <a:lumMod val="40000"/>
                    <a:lumOff val="60000"/>
                  </a:schemeClr>
                </a:solidFill>
              </a:rPr>
              <a:t>המינימאלי</a:t>
            </a:r>
            <a:r>
              <a:rPr lang="he-IL" sz="2800" dirty="0"/>
              <a:t> של </a:t>
            </a:r>
            <a:r>
              <a:rPr lang="he-IL" sz="2800" dirty="0" smtClean="0"/>
              <a:t>שומרים (או מצלמות) שנחוץ לשמירה, </a:t>
            </a:r>
            <a:r>
              <a:rPr lang="he-IL" sz="2800" dirty="0"/>
              <a:t>בעת ובעונה </a:t>
            </a:r>
            <a:r>
              <a:rPr lang="he-IL" sz="2800" dirty="0" smtClean="0"/>
              <a:t>אחת, </a:t>
            </a:r>
            <a:r>
              <a:rPr lang="he-IL" sz="2800" dirty="0"/>
              <a:t>על </a:t>
            </a:r>
            <a:r>
              <a:rPr lang="he-IL" sz="2800" dirty="0">
                <a:solidFill>
                  <a:schemeClr val="accent2">
                    <a:lumMod val="40000"/>
                    <a:lumOff val="60000"/>
                  </a:schemeClr>
                </a:solidFill>
              </a:rPr>
              <a:t>כל</a:t>
            </a:r>
            <a:r>
              <a:rPr lang="he-IL" sz="2800" dirty="0">
                <a:solidFill>
                  <a:schemeClr val="accent2">
                    <a:lumMod val="60000"/>
                    <a:lumOff val="40000"/>
                  </a:schemeClr>
                </a:solidFill>
              </a:rPr>
              <a:t> </a:t>
            </a:r>
            <a:r>
              <a:rPr lang="he-IL" sz="2800" dirty="0"/>
              <a:t>המוצגים במוזיאון </a:t>
            </a:r>
            <a:r>
              <a:rPr lang="he-IL" sz="2800" dirty="0" smtClean="0"/>
              <a:t>בעל מבנה פשוט (בעל חמש התכונות שהזכרנו)?</a:t>
            </a:r>
            <a:endParaRPr lang="he-IL" sz="2800" dirty="0"/>
          </a:p>
          <a:p>
            <a:pPr marL="361950" indent="-352425" eaLnBrk="1" hangingPunct="1">
              <a:spcBef>
                <a:spcPts val="600"/>
              </a:spcBef>
              <a:buSzPct val="84000"/>
              <a:defRPr/>
            </a:pPr>
            <a:r>
              <a:rPr lang="he-IL" sz="2800" kern="1200" dirty="0" smtClean="0"/>
              <a:t>נשים לב - גם המבנה ה"פשוט" יכול להיות די מורכב. </a:t>
            </a:r>
          </a:p>
          <a:p>
            <a:pPr marL="361950" indent="-352425" eaLnBrk="1" hangingPunct="1">
              <a:spcBef>
                <a:spcPts val="0"/>
              </a:spcBef>
              <a:buSzPct val="84000"/>
              <a:defRPr/>
            </a:pPr>
            <a:r>
              <a:rPr lang="he-IL" sz="2800" kern="1200" dirty="0" smtClean="0"/>
              <a:t>נ</a:t>
            </a:r>
            <a:r>
              <a:rPr lang="he-IL" sz="2800" kern="1200" spc="-30" dirty="0" smtClean="0"/>
              <a:t>חשוב, למשל, על </a:t>
            </a:r>
            <a:r>
              <a:rPr lang="he-IL" sz="2800" kern="1200" spc="-30" dirty="0"/>
              <a:t>מוזיאון בצורת מנסרה שרצפתו נראית </a:t>
            </a:r>
            <a:r>
              <a:rPr lang="he-IL" sz="2800" kern="1200" spc="-30" dirty="0" smtClean="0"/>
              <a:t>כך: </a:t>
            </a:r>
            <a:r>
              <a:rPr lang="he-IL" sz="2800" dirty="0"/>
              <a:t>	</a:t>
            </a:r>
          </a:p>
          <a:p>
            <a:pPr marL="0" indent="0" eaLnBrk="1" hangingPunct="1">
              <a:spcBef>
                <a:spcPts val="0"/>
              </a:spcBef>
              <a:buFontTx/>
              <a:buNone/>
              <a:defRPr/>
            </a:pPr>
            <a:endParaRPr lang="en-US" sz="2800" dirty="0"/>
          </a:p>
        </p:txBody>
      </p:sp>
      <p:sp>
        <p:nvSpPr>
          <p:cNvPr id="14341"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mtClean="0">
                <a:solidFill>
                  <a:srgbClr val="F8F8F8"/>
                </a:solidFill>
                <a:latin typeface="Tahoma" pitchFamily="34" charset="0"/>
              </a:rPr>
              <a:t>13.10.2016 עודכן</a:t>
            </a:r>
            <a:endParaRPr lang="en-US" altLang="en-US">
              <a:solidFill>
                <a:srgbClr val="F8F8F8"/>
              </a:solidFill>
              <a:latin typeface="Tahoma" pitchFamily="34" charset="0"/>
            </a:endParaRPr>
          </a:p>
        </p:txBody>
      </p:sp>
      <p:sp>
        <p:nvSpPr>
          <p:cNvPr id="14342" name="Footer Placeholder 7"/>
          <p:cNvSpPr>
            <a:spLocks noGrp="1"/>
          </p:cNvSpPr>
          <p:nvPr>
            <p:ph type="ftr" sz="quarter" idx="11"/>
          </p:nvPr>
        </p:nvSpPr>
        <p:spPr>
          <a:xfrm>
            <a:off x="2667000" y="5995988"/>
            <a:ext cx="46688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sp>
        <p:nvSpPr>
          <p:cNvPr id="4" name="Rectangle 3"/>
          <p:cNvSpPr/>
          <p:nvPr/>
        </p:nvSpPr>
        <p:spPr>
          <a:xfrm>
            <a:off x="4523460" y="3087688"/>
            <a:ext cx="4239539" cy="2677656"/>
          </a:xfrm>
          <a:prstGeom prst="rect">
            <a:avLst/>
          </a:prstGeom>
        </p:spPr>
        <p:txBody>
          <a:bodyPr wrap="square">
            <a:spAutoFit/>
          </a:bodyPr>
          <a:lstStyle/>
          <a:p>
            <a:pPr marL="361950" indent="-361950" algn="r" rtl="1" fontAlgn="auto">
              <a:spcBef>
                <a:spcPts val="0"/>
              </a:spcBef>
              <a:spcAft>
                <a:spcPts val="0"/>
              </a:spcAft>
              <a:buClr>
                <a:schemeClr val="accent1"/>
              </a:buClr>
              <a:buSzPct val="120000"/>
              <a:buFont typeface="Arial" pitchFamily="34" charset="0"/>
              <a:buChar char="•"/>
              <a:defRPr/>
            </a:pPr>
            <a:r>
              <a:rPr lang="he-IL" sz="2800" dirty="0">
                <a:latin typeface="+mn-lt"/>
                <a:cs typeface="+mn-cs"/>
              </a:rPr>
              <a:t>מצלמה שקבועה בפינה כלשהי של הבניין </a:t>
            </a:r>
            <a:r>
              <a:rPr lang="he-IL" sz="2800" dirty="0" smtClean="0">
                <a:latin typeface="+mn-lt"/>
                <a:cs typeface="+mn-cs"/>
              </a:rPr>
              <a:t>( ), </a:t>
            </a:r>
            <a:r>
              <a:rPr lang="he-IL" sz="2800" dirty="0">
                <a:latin typeface="+mn-lt"/>
                <a:cs typeface="+mn-cs"/>
              </a:rPr>
              <a:t>יכולה "לראות" </a:t>
            </a:r>
            <a:r>
              <a:rPr lang="he-IL" sz="2800" dirty="0">
                <a:solidFill>
                  <a:srgbClr val="00FFFF"/>
                </a:solidFill>
                <a:latin typeface="+mn-lt"/>
                <a:cs typeface="+mn-cs"/>
              </a:rPr>
              <a:t>כל </a:t>
            </a:r>
            <a:r>
              <a:rPr lang="he-IL" sz="2800" dirty="0">
                <a:latin typeface="+mn-lt"/>
                <a:cs typeface="+mn-cs"/>
              </a:rPr>
              <a:t>נקודה על </a:t>
            </a:r>
            <a:r>
              <a:rPr lang="he-IL" sz="2800" dirty="0">
                <a:solidFill>
                  <a:srgbClr val="00FFFF"/>
                </a:solidFill>
                <a:latin typeface="+mn-lt"/>
                <a:cs typeface="+mn-cs"/>
              </a:rPr>
              <a:t>כל</a:t>
            </a:r>
            <a:r>
              <a:rPr lang="he-IL" sz="2800" dirty="0">
                <a:latin typeface="+mn-lt"/>
                <a:cs typeface="+mn-cs"/>
              </a:rPr>
              <a:t> קיר בתנאי ש</a:t>
            </a:r>
            <a:r>
              <a:rPr lang="he-IL" sz="2800" dirty="0">
                <a:solidFill>
                  <a:schemeClr val="accent2">
                    <a:lumMod val="40000"/>
                    <a:lumOff val="60000"/>
                  </a:schemeClr>
                </a:solidFill>
                <a:latin typeface="+mn-lt"/>
                <a:cs typeface="+mn-cs"/>
              </a:rPr>
              <a:t>קו הראייה</a:t>
            </a:r>
            <a:r>
              <a:rPr lang="he-IL" sz="2800" dirty="0">
                <a:latin typeface="+mn-lt"/>
                <a:cs typeface="+mn-cs"/>
              </a:rPr>
              <a:t> אינו "נתקל" בקיר אחר כי אז נוצר "שטח מת". </a:t>
            </a:r>
          </a:p>
        </p:txBody>
      </p:sp>
      <p:sp>
        <p:nvSpPr>
          <p:cNvPr id="20" name="Oval 19"/>
          <p:cNvSpPr>
            <a:spLocks noChangeArrowheads="1"/>
          </p:cNvSpPr>
          <p:nvPr/>
        </p:nvSpPr>
        <p:spPr bwMode="auto">
          <a:xfrm>
            <a:off x="5683250" y="3733799"/>
            <a:ext cx="144000" cy="144000"/>
          </a:xfrm>
          <a:prstGeom prst="ellipse">
            <a:avLst/>
          </a:prstGeom>
          <a:solidFill>
            <a:schemeClr val="accent1"/>
          </a:solidFill>
          <a:ln w="9525" algn="ctr">
            <a:solidFill>
              <a:schemeClr val="tx1"/>
            </a:solidFill>
            <a:round/>
            <a:headEnd type="none" w="sm" len="sm"/>
            <a:tailEnd type="none" w="sm" len="sm"/>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2400">
              <a:latin typeface="Times New Roman" pitchFamily="18" charset="0"/>
            </a:endParaRPr>
          </a:p>
        </p:txBody>
      </p:sp>
      <p:grpSp>
        <p:nvGrpSpPr>
          <p:cNvPr id="82" name="Group 2"/>
          <p:cNvGrpSpPr>
            <a:grpSpLocks/>
          </p:cNvGrpSpPr>
          <p:nvPr/>
        </p:nvGrpSpPr>
        <p:grpSpPr bwMode="auto">
          <a:xfrm>
            <a:off x="457200" y="2990428"/>
            <a:ext cx="4237112" cy="3030860"/>
            <a:chOff x="1728" y="3456"/>
            <a:chExt cx="8928" cy="5760"/>
          </a:xfrm>
          <a:effectLst>
            <a:outerShdw blurRad="50800" dist="50800" dir="5400000" algn="ctr" rotWithShape="0">
              <a:srgbClr val="000000">
                <a:alpha val="55000"/>
              </a:srgbClr>
            </a:outerShdw>
          </a:effectLst>
        </p:grpSpPr>
        <p:sp>
          <p:nvSpPr>
            <p:cNvPr id="83" name="Line 3"/>
            <p:cNvSpPr>
              <a:spLocks noChangeShapeType="1"/>
            </p:cNvSpPr>
            <p:nvPr/>
          </p:nvSpPr>
          <p:spPr bwMode="auto">
            <a:xfrm>
              <a:off x="3312" y="9216"/>
              <a:ext cx="604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84" name="Line 4"/>
            <p:cNvSpPr>
              <a:spLocks noChangeShapeType="1"/>
            </p:cNvSpPr>
            <p:nvPr/>
          </p:nvSpPr>
          <p:spPr bwMode="auto">
            <a:xfrm flipV="1">
              <a:off x="9360" y="8784"/>
              <a:ext cx="864"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85" name="Line 5"/>
            <p:cNvSpPr>
              <a:spLocks noChangeShapeType="1"/>
            </p:cNvSpPr>
            <p:nvPr/>
          </p:nvSpPr>
          <p:spPr bwMode="auto">
            <a:xfrm flipH="1" flipV="1">
              <a:off x="9936" y="8208"/>
              <a:ext cx="288"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86" name="Line 6"/>
            <p:cNvSpPr>
              <a:spLocks noChangeShapeType="1"/>
            </p:cNvSpPr>
            <p:nvPr/>
          </p:nvSpPr>
          <p:spPr bwMode="auto">
            <a:xfrm flipH="1">
              <a:off x="9504" y="8208"/>
              <a:ext cx="432"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87" name="Line 7"/>
            <p:cNvSpPr>
              <a:spLocks noChangeShapeType="1"/>
            </p:cNvSpPr>
            <p:nvPr/>
          </p:nvSpPr>
          <p:spPr bwMode="auto">
            <a:xfrm>
              <a:off x="9504" y="8208"/>
              <a:ext cx="0"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88" name="Line 8"/>
            <p:cNvSpPr>
              <a:spLocks noChangeShapeType="1"/>
            </p:cNvSpPr>
            <p:nvPr/>
          </p:nvSpPr>
          <p:spPr bwMode="auto">
            <a:xfrm flipH="1">
              <a:off x="7488" y="8496"/>
              <a:ext cx="201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89" name="Line 9"/>
            <p:cNvSpPr>
              <a:spLocks noChangeShapeType="1"/>
            </p:cNvSpPr>
            <p:nvPr/>
          </p:nvSpPr>
          <p:spPr bwMode="auto">
            <a:xfrm flipV="1">
              <a:off x="7488" y="7776"/>
              <a:ext cx="1728" cy="72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0" name="Line 10"/>
            <p:cNvSpPr>
              <a:spLocks noChangeShapeType="1"/>
            </p:cNvSpPr>
            <p:nvPr/>
          </p:nvSpPr>
          <p:spPr bwMode="auto">
            <a:xfrm>
              <a:off x="9216" y="7776"/>
              <a:ext cx="100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1" name="Line 11"/>
            <p:cNvSpPr>
              <a:spLocks noChangeShapeType="1"/>
            </p:cNvSpPr>
            <p:nvPr/>
          </p:nvSpPr>
          <p:spPr bwMode="auto">
            <a:xfrm>
              <a:off x="10224" y="7776"/>
              <a:ext cx="0"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2" name="Line 12"/>
            <p:cNvSpPr>
              <a:spLocks noChangeShapeType="1"/>
            </p:cNvSpPr>
            <p:nvPr/>
          </p:nvSpPr>
          <p:spPr bwMode="auto">
            <a:xfrm>
              <a:off x="10224" y="8064"/>
              <a:ext cx="432"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3" name="Line 13"/>
            <p:cNvSpPr>
              <a:spLocks noChangeShapeType="1"/>
            </p:cNvSpPr>
            <p:nvPr/>
          </p:nvSpPr>
          <p:spPr bwMode="auto">
            <a:xfrm flipV="1">
              <a:off x="10656" y="6624"/>
              <a:ext cx="0" cy="144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4" name="Line 14"/>
            <p:cNvSpPr>
              <a:spLocks noChangeShapeType="1"/>
            </p:cNvSpPr>
            <p:nvPr/>
          </p:nvSpPr>
          <p:spPr bwMode="auto">
            <a:xfrm flipH="1">
              <a:off x="9936" y="6624"/>
              <a:ext cx="720"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5" name="Line 15"/>
            <p:cNvSpPr>
              <a:spLocks noChangeShapeType="1"/>
            </p:cNvSpPr>
            <p:nvPr/>
          </p:nvSpPr>
          <p:spPr bwMode="auto">
            <a:xfrm flipV="1">
              <a:off x="9936" y="5184"/>
              <a:ext cx="0" cy="144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6" name="Line 16"/>
            <p:cNvSpPr>
              <a:spLocks noChangeShapeType="1"/>
            </p:cNvSpPr>
            <p:nvPr/>
          </p:nvSpPr>
          <p:spPr bwMode="auto">
            <a:xfrm flipH="1">
              <a:off x="9360" y="5184"/>
              <a:ext cx="57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7" name="Line 17"/>
            <p:cNvSpPr>
              <a:spLocks noChangeShapeType="1"/>
            </p:cNvSpPr>
            <p:nvPr/>
          </p:nvSpPr>
          <p:spPr bwMode="auto">
            <a:xfrm>
              <a:off x="9360" y="5184"/>
              <a:ext cx="0" cy="144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8" name="Line 18"/>
            <p:cNvSpPr>
              <a:spLocks noChangeShapeType="1"/>
            </p:cNvSpPr>
            <p:nvPr/>
          </p:nvSpPr>
          <p:spPr bwMode="auto">
            <a:xfrm flipH="1">
              <a:off x="8496" y="6624"/>
              <a:ext cx="864"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9" name="Line 19"/>
            <p:cNvSpPr>
              <a:spLocks noChangeShapeType="1"/>
            </p:cNvSpPr>
            <p:nvPr/>
          </p:nvSpPr>
          <p:spPr bwMode="auto">
            <a:xfrm flipV="1">
              <a:off x="8496" y="5328"/>
              <a:ext cx="0" cy="129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0" name="Line 20"/>
            <p:cNvSpPr>
              <a:spLocks noChangeShapeType="1"/>
            </p:cNvSpPr>
            <p:nvPr/>
          </p:nvSpPr>
          <p:spPr bwMode="auto">
            <a:xfrm flipV="1">
              <a:off x="8496" y="4320"/>
              <a:ext cx="1296"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1" name="Line 21"/>
            <p:cNvSpPr>
              <a:spLocks noChangeShapeType="1"/>
            </p:cNvSpPr>
            <p:nvPr/>
          </p:nvSpPr>
          <p:spPr bwMode="auto">
            <a:xfrm>
              <a:off x="9792" y="4320"/>
              <a:ext cx="576" cy="144"/>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2" name="Line 22"/>
            <p:cNvSpPr>
              <a:spLocks noChangeShapeType="1"/>
            </p:cNvSpPr>
            <p:nvPr/>
          </p:nvSpPr>
          <p:spPr bwMode="auto">
            <a:xfrm flipH="1" flipV="1">
              <a:off x="9668" y="3456"/>
              <a:ext cx="720"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3" name="Line 23"/>
            <p:cNvSpPr>
              <a:spLocks noChangeShapeType="1"/>
            </p:cNvSpPr>
            <p:nvPr/>
          </p:nvSpPr>
          <p:spPr bwMode="auto">
            <a:xfrm flipH="1">
              <a:off x="7200" y="3456"/>
              <a:ext cx="244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4" name="Line 24"/>
            <p:cNvSpPr>
              <a:spLocks noChangeShapeType="1"/>
            </p:cNvSpPr>
            <p:nvPr/>
          </p:nvSpPr>
          <p:spPr bwMode="auto">
            <a:xfrm>
              <a:off x="7200" y="3456"/>
              <a:ext cx="0" cy="172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5" name="Line 25"/>
            <p:cNvSpPr>
              <a:spLocks noChangeShapeType="1"/>
            </p:cNvSpPr>
            <p:nvPr/>
          </p:nvSpPr>
          <p:spPr bwMode="auto">
            <a:xfrm flipH="1">
              <a:off x="6192" y="5184"/>
              <a:ext cx="1008"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6" name="Line 26"/>
            <p:cNvSpPr>
              <a:spLocks noChangeShapeType="1"/>
            </p:cNvSpPr>
            <p:nvPr/>
          </p:nvSpPr>
          <p:spPr bwMode="auto">
            <a:xfrm flipH="1" flipV="1">
              <a:off x="5184" y="5184"/>
              <a:ext cx="1008"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7" name="Line 27"/>
            <p:cNvSpPr>
              <a:spLocks noChangeShapeType="1"/>
            </p:cNvSpPr>
            <p:nvPr/>
          </p:nvSpPr>
          <p:spPr bwMode="auto">
            <a:xfrm flipV="1">
              <a:off x="5184" y="3456"/>
              <a:ext cx="0" cy="172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8" name="Line 28"/>
            <p:cNvSpPr>
              <a:spLocks noChangeShapeType="1"/>
            </p:cNvSpPr>
            <p:nvPr/>
          </p:nvSpPr>
          <p:spPr bwMode="auto">
            <a:xfrm flipH="1">
              <a:off x="2304" y="3456"/>
              <a:ext cx="2880"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9" name="Line 29"/>
            <p:cNvSpPr>
              <a:spLocks noChangeShapeType="1"/>
            </p:cNvSpPr>
            <p:nvPr/>
          </p:nvSpPr>
          <p:spPr bwMode="auto">
            <a:xfrm flipH="1">
              <a:off x="1728" y="3456"/>
              <a:ext cx="576"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0" name="Line 30"/>
            <p:cNvSpPr>
              <a:spLocks noChangeShapeType="1"/>
            </p:cNvSpPr>
            <p:nvPr/>
          </p:nvSpPr>
          <p:spPr bwMode="auto">
            <a:xfrm flipV="1">
              <a:off x="1728" y="4176"/>
              <a:ext cx="576"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1" name="Line 31"/>
            <p:cNvSpPr>
              <a:spLocks noChangeShapeType="1"/>
            </p:cNvSpPr>
            <p:nvPr/>
          </p:nvSpPr>
          <p:spPr bwMode="auto">
            <a:xfrm>
              <a:off x="2304" y="4176"/>
              <a:ext cx="1296"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2" name="Line 32"/>
            <p:cNvSpPr>
              <a:spLocks noChangeShapeType="1"/>
            </p:cNvSpPr>
            <p:nvPr/>
          </p:nvSpPr>
          <p:spPr bwMode="auto">
            <a:xfrm>
              <a:off x="3600" y="5184"/>
              <a:ext cx="0"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3" name="Line 33"/>
            <p:cNvSpPr>
              <a:spLocks noChangeShapeType="1"/>
            </p:cNvSpPr>
            <p:nvPr/>
          </p:nvSpPr>
          <p:spPr bwMode="auto">
            <a:xfrm flipH="1">
              <a:off x="2016" y="5616"/>
              <a:ext cx="1584"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4" name="Line 34"/>
            <p:cNvSpPr>
              <a:spLocks noChangeShapeType="1"/>
            </p:cNvSpPr>
            <p:nvPr/>
          </p:nvSpPr>
          <p:spPr bwMode="auto">
            <a:xfrm>
              <a:off x="2016" y="5616"/>
              <a:ext cx="0"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5" name="Line 35"/>
            <p:cNvSpPr>
              <a:spLocks noChangeShapeType="1"/>
            </p:cNvSpPr>
            <p:nvPr/>
          </p:nvSpPr>
          <p:spPr bwMode="auto">
            <a:xfrm>
              <a:off x="2016" y="6192"/>
              <a:ext cx="129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6" name="Line 36"/>
            <p:cNvSpPr>
              <a:spLocks noChangeShapeType="1"/>
            </p:cNvSpPr>
            <p:nvPr/>
          </p:nvSpPr>
          <p:spPr bwMode="auto">
            <a:xfrm>
              <a:off x="3312" y="6192"/>
              <a:ext cx="432"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7" name="Line 37"/>
            <p:cNvSpPr>
              <a:spLocks noChangeShapeType="1"/>
            </p:cNvSpPr>
            <p:nvPr/>
          </p:nvSpPr>
          <p:spPr bwMode="auto">
            <a:xfrm>
              <a:off x="3744" y="6480"/>
              <a:ext cx="144"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8" name="Line 38"/>
            <p:cNvSpPr>
              <a:spLocks noChangeShapeType="1"/>
            </p:cNvSpPr>
            <p:nvPr/>
          </p:nvSpPr>
          <p:spPr bwMode="auto">
            <a:xfrm flipH="1">
              <a:off x="3168" y="7056"/>
              <a:ext cx="720"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9" name="Line 39"/>
            <p:cNvSpPr>
              <a:spLocks noChangeShapeType="1"/>
            </p:cNvSpPr>
            <p:nvPr/>
          </p:nvSpPr>
          <p:spPr bwMode="auto">
            <a:xfrm flipH="1">
              <a:off x="2160" y="7632"/>
              <a:ext cx="100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0" name="Line 40"/>
            <p:cNvSpPr>
              <a:spLocks noChangeShapeType="1"/>
            </p:cNvSpPr>
            <p:nvPr/>
          </p:nvSpPr>
          <p:spPr bwMode="auto">
            <a:xfrm flipH="1">
              <a:off x="1872" y="7632"/>
              <a:ext cx="288"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1" name="Line 41"/>
            <p:cNvSpPr>
              <a:spLocks noChangeShapeType="1"/>
            </p:cNvSpPr>
            <p:nvPr/>
          </p:nvSpPr>
          <p:spPr bwMode="auto">
            <a:xfrm>
              <a:off x="1872" y="8640"/>
              <a:ext cx="720"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2" name="Line 42"/>
            <p:cNvSpPr>
              <a:spLocks noChangeShapeType="1"/>
            </p:cNvSpPr>
            <p:nvPr/>
          </p:nvSpPr>
          <p:spPr bwMode="auto">
            <a:xfrm flipV="1">
              <a:off x="2592" y="8784"/>
              <a:ext cx="432"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3" name="Line 43"/>
            <p:cNvSpPr>
              <a:spLocks noChangeShapeType="1"/>
            </p:cNvSpPr>
            <p:nvPr/>
          </p:nvSpPr>
          <p:spPr bwMode="auto">
            <a:xfrm flipH="1" flipV="1">
              <a:off x="2736" y="8640"/>
              <a:ext cx="288" cy="144"/>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4" name="Line 44"/>
            <p:cNvSpPr>
              <a:spLocks noChangeShapeType="1"/>
            </p:cNvSpPr>
            <p:nvPr/>
          </p:nvSpPr>
          <p:spPr bwMode="auto">
            <a:xfrm flipH="1" flipV="1">
              <a:off x="2592" y="8352"/>
              <a:ext cx="144"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5" name="Line 45"/>
            <p:cNvSpPr>
              <a:spLocks noChangeShapeType="1"/>
            </p:cNvSpPr>
            <p:nvPr/>
          </p:nvSpPr>
          <p:spPr bwMode="auto">
            <a:xfrm>
              <a:off x="2592" y="8352"/>
              <a:ext cx="57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6" name="Line 46"/>
            <p:cNvSpPr>
              <a:spLocks noChangeShapeType="1"/>
            </p:cNvSpPr>
            <p:nvPr/>
          </p:nvSpPr>
          <p:spPr bwMode="auto">
            <a:xfrm flipV="1">
              <a:off x="3168" y="7632"/>
              <a:ext cx="864" cy="72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7" name="Line 47"/>
            <p:cNvSpPr>
              <a:spLocks noChangeShapeType="1"/>
            </p:cNvSpPr>
            <p:nvPr/>
          </p:nvSpPr>
          <p:spPr bwMode="auto">
            <a:xfrm>
              <a:off x="4032" y="7632"/>
              <a:ext cx="576"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8" name="Line 48"/>
            <p:cNvSpPr>
              <a:spLocks noChangeShapeType="1"/>
            </p:cNvSpPr>
            <p:nvPr/>
          </p:nvSpPr>
          <p:spPr bwMode="auto">
            <a:xfrm flipH="1">
              <a:off x="3312" y="8064"/>
              <a:ext cx="1296" cy="115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9" name="Line 49"/>
            <p:cNvSpPr>
              <a:spLocks noChangeShapeType="1"/>
            </p:cNvSpPr>
            <p:nvPr/>
          </p:nvSpPr>
          <p:spPr bwMode="auto">
            <a:xfrm>
              <a:off x="9648" y="6192"/>
              <a:ext cx="0"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grpSp>
      <p:cxnSp>
        <p:nvCxnSpPr>
          <p:cNvPr id="130" name="Straight Connector 129"/>
          <p:cNvCxnSpPr/>
          <p:nvPr/>
        </p:nvCxnSpPr>
        <p:spPr>
          <a:xfrm>
            <a:off x="3038855" y="3911790"/>
            <a:ext cx="639655" cy="83749"/>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080419" y="3891008"/>
            <a:ext cx="972052" cy="1351783"/>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3065397" y="3442126"/>
            <a:ext cx="1235868" cy="43677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3054140" y="2996952"/>
            <a:ext cx="1147476" cy="90273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3054140" y="3899686"/>
            <a:ext cx="139364" cy="2121602"/>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1471675" y="3917500"/>
            <a:ext cx="1571832" cy="95166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1064679" y="3878420"/>
            <a:ext cx="2020876" cy="168955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1372522" y="3878904"/>
            <a:ext cx="1660836" cy="2121602"/>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579950" y="3922423"/>
            <a:ext cx="2448272" cy="168955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3054141" y="2987427"/>
            <a:ext cx="136680" cy="912259"/>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1" name="Oval 80"/>
          <p:cNvSpPr>
            <a:spLocks noChangeArrowheads="1"/>
          </p:cNvSpPr>
          <p:nvPr/>
        </p:nvSpPr>
        <p:spPr bwMode="auto">
          <a:xfrm>
            <a:off x="2993066" y="3809999"/>
            <a:ext cx="144000" cy="144000"/>
          </a:xfrm>
          <a:prstGeom prst="ellipse">
            <a:avLst/>
          </a:prstGeom>
          <a:solidFill>
            <a:schemeClr val="accent1"/>
          </a:solidFill>
          <a:ln w="9525" algn="ctr">
            <a:solidFill>
              <a:schemeClr val="tx1"/>
            </a:solidFill>
            <a:round/>
            <a:headEnd type="none" w="sm" len="sm"/>
            <a:tailEnd type="none" w="sm" len="sm"/>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2400">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10</a:t>
            </a:fld>
            <a:endParaRPr lang="en-US"/>
          </a:p>
        </p:txBody>
      </p:sp>
    </p:spTree>
    <p:extLst>
      <p:ext uri="{BB962C8B-B14F-4D97-AF65-F5344CB8AC3E}">
        <p14:creationId xmlns:p14="http://schemas.microsoft.com/office/powerpoint/2010/main" val="172103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0"/>
                            </p:stCondLst>
                            <p:childTnLst>
                              <p:par>
                                <p:cTn id="26" presetID="10" presetClass="entr" presetSubtype="0" fill="hold" grpId="0" nodeType="after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500"/>
                                        <p:tgtEl>
                                          <p:spTgt spid="81"/>
                                        </p:tgtEl>
                                      </p:cBhvr>
                                    </p:animEffect>
                                  </p:childTnLst>
                                </p:cTn>
                              </p:par>
                              <p:par>
                                <p:cTn id="29" presetID="9" presetClass="emph" presetSubtype="0" nodeType="withEffect">
                                  <p:stCondLst>
                                    <p:cond delay="0"/>
                                  </p:stCondLst>
                                  <p:childTnLst>
                                    <p:set>
                                      <p:cBhvr rctx="PPT">
                                        <p:cTn id="30" dur="indefinite"/>
                                        <p:tgtEl>
                                          <p:spTgt spid="3">
                                            <p:txEl>
                                              <p:pRg st="0" end="0"/>
                                            </p:txEl>
                                          </p:spTgt>
                                        </p:tgtEl>
                                        <p:attrNameLst>
                                          <p:attrName>style.opacity</p:attrName>
                                        </p:attrNameLst>
                                      </p:cBhvr>
                                      <p:to>
                                        <p:strVal val="0.5"/>
                                      </p:to>
                                    </p:set>
                                    <p:animEffect filter="image" prLst="opacity: 0.5">
                                      <p:cBhvr rctx="IE">
                                        <p:cTn id="31" dur="indefinite"/>
                                        <p:tgtEl>
                                          <p:spTgt spid="3">
                                            <p:txEl>
                                              <p:pRg st="0" end="0"/>
                                            </p:txEl>
                                          </p:spTgt>
                                        </p:tgtEl>
                                      </p:cBhvr>
                                    </p:animEffect>
                                  </p:childTnLst>
                                </p:cTn>
                              </p:par>
                              <p:par>
                                <p:cTn id="32" presetID="9" presetClass="emph" presetSubtype="0" nodeType="withEffect">
                                  <p:stCondLst>
                                    <p:cond delay="0"/>
                                  </p:stCondLst>
                                  <p:childTnLst>
                                    <p:set>
                                      <p:cBhvr rctx="PPT">
                                        <p:cTn id="33" dur="indefinite"/>
                                        <p:tgtEl>
                                          <p:spTgt spid="3">
                                            <p:txEl>
                                              <p:pRg st="1" end="1"/>
                                            </p:txEl>
                                          </p:spTgt>
                                        </p:tgtEl>
                                        <p:attrNameLst>
                                          <p:attrName>style.opacity</p:attrName>
                                        </p:attrNameLst>
                                      </p:cBhvr>
                                      <p:to>
                                        <p:strVal val="0.5"/>
                                      </p:to>
                                    </p:set>
                                    <p:animEffect filter="image" prLst="opacity: 0.5">
                                      <p:cBhvr rctx="IE">
                                        <p:cTn id="34" dur="indefinite"/>
                                        <p:tgtEl>
                                          <p:spTgt spid="3">
                                            <p:txEl>
                                              <p:pRg st="1" end="1"/>
                                            </p:txEl>
                                          </p:spTgt>
                                        </p:tgtEl>
                                      </p:cBhvr>
                                    </p:animEffect>
                                  </p:childTnLst>
                                </p:cTn>
                              </p:par>
                              <p:par>
                                <p:cTn id="35" presetID="9" presetClass="emph" presetSubtype="0" nodeType="withEffect">
                                  <p:stCondLst>
                                    <p:cond delay="0"/>
                                  </p:stCondLst>
                                  <p:childTnLst>
                                    <p:set>
                                      <p:cBhvr rctx="PPT">
                                        <p:cTn id="36" dur="indefinite"/>
                                        <p:tgtEl>
                                          <p:spTgt spid="3">
                                            <p:txEl>
                                              <p:pRg st="2" end="2"/>
                                            </p:txEl>
                                          </p:spTgt>
                                        </p:tgtEl>
                                        <p:attrNameLst>
                                          <p:attrName>style.opacity</p:attrName>
                                        </p:attrNameLst>
                                      </p:cBhvr>
                                      <p:to>
                                        <p:strVal val="0.5"/>
                                      </p:to>
                                    </p:set>
                                    <p:animEffect filter="image" prLst="opacity: 0.5">
                                      <p:cBhvr rctx="IE">
                                        <p:cTn id="37" dur="indefinite"/>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9"/>
                                        </p:tgtEl>
                                        <p:attrNameLst>
                                          <p:attrName>style.visibility</p:attrName>
                                        </p:attrNameLst>
                                      </p:cBhvr>
                                      <p:to>
                                        <p:strVal val="visible"/>
                                      </p:to>
                                    </p:set>
                                    <p:animEffect transition="in" filter="wipe(down)">
                                      <p:cBhvr>
                                        <p:cTn id="42" dur="500"/>
                                        <p:tgtEl>
                                          <p:spTgt spid="139"/>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wipe(down)">
                                      <p:cBhvr>
                                        <p:cTn id="46" dur="500"/>
                                        <p:tgtEl>
                                          <p:spTgt spid="133"/>
                                        </p:tgtEl>
                                      </p:cBhvr>
                                    </p:animEffect>
                                  </p:childTnLst>
                                </p:cTn>
                              </p:par>
                            </p:childTnLst>
                          </p:cTn>
                        </p:par>
                        <p:par>
                          <p:cTn id="47" fill="hold">
                            <p:stCondLst>
                              <p:cond delay="1000"/>
                            </p:stCondLst>
                            <p:childTnLst>
                              <p:par>
                                <p:cTn id="48" presetID="22" presetClass="entr" presetSubtype="4" fill="hold" nodeType="afterEffect">
                                  <p:stCondLst>
                                    <p:cond delay="0"/>
                                  </p:stCondLst>
                                  <p:childTnLst>
                                    <p:set>
                                      <p:cBhvr>
                                        <p:cTn id="49" dur="1" fill="hold">
                                          <p:stCondLst>
                                            <p:cond delay="0"/>
                                          </p:stCondLst>
                                        </p:cTn>
                                        <p:tgtEl>
                                          <p:spTgt spid="132"/>
                                        </p:tgtEl>
                                        <p:attrNameLst>
                                          <p:attrName>style.visibility</p:attrName>
                                        </p:attrNameLst>
                                      </p:cBhvr>
                                      <p:to>
                                        <p:strVal val="visible"/>
                                      </p:to>
                                    </p:set>
                                    <p:animEffect transition="in" filter="wipe(down)">
                                      <p:cBhvr>
                                        <p:cTn id="50" dur="500"/>
                                        <p:tgtEl>
                                          <p:spTgt spid="132"/>
                                        </p:tgtEl>
                                      </p:cBhvr>
                                    </p:animEffect>
                                  </p:childTnLst>
                                </p:cTn>
                              </p:par>
                            </p:childTnLst>
                          </p:cTn>
                        </p:par>
                        <p:par>
                          <p:cTn id="51" fill="hold">
                            <p:stCondLst>
                              <p:cond delay="1500"/>
                            </p:stCondLst>
                            <p:childTnLst>
                              <p:par>
                                <p:cTn id="52" presetID="22" presetClass="entr" presetSubtype="8" fill="hold" nodeType="afterEffect">
                                  <p:stCondLst>
                                    <p:cond delay="0"/>
                                  </p:stCondLst>
                                  <p:childTnLst>
                                    <p:set>
                                      <p:cBhvr>
                                        <p:cTn id="53" dur="1" fill="hold">
                                          <p:stCondLst>
                                            <p:cond delay="0"/>
                                          </p:stCondLst>
                                        </p:cTn>
                                        <p:tgtEl>
                                          <p:spTgt spid="130"/>
                                        </p:tgtEl>
                                        <p:attrNameLst>
                                          <p:attrName>style.visibility</p:attrName>
                                        </p:attrNameLst>
                                      </p:cBhvr>
                                      <p:to>
                                        <p:strVal val="visible"/>
                                      </p:to>
                                    </p:set>
                                    <p:animEffect transition="in" filter="wipe(left)">
                                      <p:cBhvr>
                                        <p:cTn id="54" dur="500"/>
                                        <p:tgtEl>
                                          <p:spTgt spid="130"/>
                                        </p:tgtEl>
                                      </p:cBhvr>
                                    </p:animEffect>
                                  </p:childTnLst>
                                </p:cTn>
                              </p:par>
                            </p:childTnLst>
                          </p:cTn>
                        </p:par>
                        <p:par>
                          <p:cTn id="55" fill="hold">
                            <p:stCondLst>
                              <p:cond delay="2000"/>
                            </p:stCondLst>
                            <p:childTnLst>
                              <p:par>
                                <p:cTn id="56" presetID="22" presetClass="entr" presetSubtype="1" fill="hold" nodeType="afterEffect">
                                  <p:stCondLst>
                                    <p:cond delay="0"/>
                                  </p:stCondLst>
                                  <p:childTnLst>
                                    <p:set>
                                      <p:cBhvr>
                                        <p:cTn id="57" dur="1" fill="hold">
                                          <p:stCondLst>
                                            <p:cond delay="0"/>
                                          </p:stCondLst>
                                        </p:cTn>
                                        <p:tgtEl>
                                          <p:spTgt spid="131"/>
                                        </p:tgtEl>
                                        <p:attrNameLst>
                                          <p:attrName>style.visibility</p:attrName>
                                        </p:attrNameLst>
                                      </p:cBhvr>
                                      <p:to>
                                        <p:strVal val="visible"/>
                                      </p:to>
                                    </p:set>
                                    <p:animEffect transition="in" filter="wipe(up)">
                                      <p:cBhvr>
                                        <p:cTn id="58" dur="500"/>
                                        <p:tgtEl>
                                          <p:spTgt spid="131"/>
                                        </p:tgtEl>
                                      </p:cBhvr>
                                    </p:animEffect>
                                  </p:childTnLst>
                                </p:cTn>
                              </p:par>
                            </p:childTnLst>
                          </p:cTn>
                        </p:par>
                        <p:par>
                          <p:cTn id="59" fill="hold">
                            <p:stCondLst>
                              <p:cond delay="2500"/>
                            </p:stCondLst>
                            <p:childTnLst>
                              <p:par>
                                <p:cTn id="60" presetID="22" presetClass="entr" presetSubtype="1" fill="hold" nodeType="after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wipe(up)">
                                      <p:cBhvr>
                                        <p:cTn id="62" dur="500"/>
                                        <p:tgtEl>
                                          <p:spTgt spid="134"/>
                                        </p:tgtEl>
                                      </p:cBhvr>
                                    </p:animEffect>
                                  </p:childTnLst>
                                </p:cTn>
                              </p:par>
                            </p:childTnLst>
                          </p:cTn>
                        </p:par>
                        <p:par>
                          <p:cTn id="63" fill="hold">
                            <p:stCondLst>
                              <p:cond delay="3000"/>
                            </p:stCondLst>
                            <p:childTnLst>
                              <p:par>
                                <p:cTn id="64" presetID="22" presetClass="entr" presetSubtype="1" fill="hold" nodeType="afterEffect">
                                  <p:stCondLst>
                                    <p:cond delay="0"/>
                                  </p:stCondLst>
                                  <p:childTnLst>
                                    <p:set>
                                      <p:cBhvr>
                                        <p:cTn id="65" dur="1" fill="hold">
                                          <p:stCondLst>
                                            <p:cond delay="0"/>
                                          </p:stCondLst>
                                        </p:cTn>
                                        <p:tgtEl>
                                          <p:spTgt spid="137"/>
                                        </p:tgtEl>
                                        <p:attrNameLst>
                                          <p:attrName>style.visibility</p:attrName>
                                        </p:attrNameLst>
                                      </p:cBhvr>
                                      <p:to>
                                        <p:strVal val="visible"/>
                                      </p:to>
                                    </p:set>
                                    <p:animEffect transition="in" filter="wipe(up)">
                                      <p:cBhvr>
                                        <p:cTn id="66" dur="500"/>
                                        <p:tgtEl>
                                          <p:spTgt spid="137"/>
                                        </p:tgtEl>
                                      </p:cBhvr>
                                    </p:animEffect>
                                  </p:childTnLst>
                                </p:cTn>
                              </p:par>
                            </p:childTnLst>
                          </p:cTn>
                        </p:par>
                        <p:par>
                          <p:cTn id="67" fill="hold">
                            <p:stCondLst>
                              <p:cond delay="3500"/>
                            </p:stCondLst>
                            <p:childTnLst>
                              <p:par>
                                <p:cTn id="68" presetID="22" presetClass="entr" presetSubtype="1" fill="hold"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wipe(up)">
                                      <p:cBhvr>
                                        <p:cTn id="70" dur="500"/>
                                        <p:tgtEl>
                                          <p:spTgt spid="136"/>
                                        </p:tgtEl>
                                      </p:cBhvr>
                                    </p:animEffect>
                                  </p:childTnLst>
                                </p:cTn>
                              </p:par>
                            </p:childTnLst>
                          </p:cTn>
                        </p:par>
                        <p:par>
                          <p:cTn id="71" fill="hold">
                            <p:stCondLst>
                              <p:cond delay="4000"/>
                            </p:stCondLst>
                            <p:childTnLst>
                              <p:par>
                                <p:cTn id="72" presetID="22" presetClass="entr" presetSubtype="1" fill="hold" nodeType="afterEffect">
                                  <p:stCondLst>
                                    <p:cond delay="0"/>
                                  </p:stCondLst>
                                  <p:childTnLst>
                                    <p:set>
                                      <p:cBhvr>
                                        <p:cTn id="73" dur="1" fill="hold">
                                          <p:stCondLst>
                                            <p:cond delay="0"/>
                                          </p:stCondLst>
                                        </p:cTn>
                                        <p:tgtEl>
                                          <p:spTgt spid="138"/>
                                        </p:tgtEl>
                                        <p:attrNameLst>
                                          <p:attrName>style.visibility</p:attrName>
                                        </p:attrNameLst>
                                      </p:cBhvr>
                                      <p:to>
                                        <p:strVal val="visible"/>
                                      </p:to>
                                    </p:set>
                                    <p:animEffect transition="in" filter="wipe(up)">
                                      <p:cBhvr>
                                        <p:cTn id="74" dur="500"/>
                                        <p:tgtEl>
                                          <p:spTgt spid="138"/>
                                        </p:tgtEl>
                                      </p:cBhvr>
                                    </p:animEffect>
                                  </p:childTnLst>
                                </p:cTn>
                              </p:par>
                            </p:childTnLst>
                          </p:cTn>
                        </p:par>
                        <p:par>
                          <p:cTn id="75" fill="hold">
                            <p:stCondLst>
                              <p:cond delay="4500"/>
                            </p:stCondLst>
                            <p:childTnLst>
                              <p:par>
                                <p:cTn id="76" presetID="22" presetClass="entr" presetSubtype="1" fill="hold"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up)">
                                      <p:cBhvr>
                                        <p:cTn id="78"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20" grpId="0" animBg="1"/>
      <p:bldP spid="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01000" cy="838200"/>
          </a:xfrm>
        </p:spPr>
        <p:txBody>
          <a:bodyPr>
            <a:noAutofit/>
          </a:bodyPr>
          <a:lstStyle/>
          <a:p>
            <a:pPr algn="ctr" rtl="1"/>
            <a:r>
              <a:rPr lang="he-IL" altLang="en-US" sz="3600" dirty="0" smtClean="0">
                <a:solidFill>
                  <a:srgbClr val="00FFFF"/>
                </a:solidFill>
              </a:rPr>
              <a:t>ננסה לפשט את הבעיה</a:t>
            </a:r>
            <a:endParaRPr lang="he-IL" sz="3600" dirty="0"/>
          </a:p>
        </p:txBody>
      </p:sp>
      <p:sp>
        <p:nvSpPr>
          <p:cNvPr id="3" name="Content Placeholder 2"/>
          <p:cNvSpPr>
            <a:spLocks noGrp="1"/>
          </p:cNvSpPr>
          <p:nvPr>
            <p:ph idx="1"/>
          </p:nvPr>
        </p:nvSpPr>
        <p:spPr>
          <a:xfrm>
            <a:off x="4419600" y="1752600"/>
            <a:ext cx="4414192" cy="4525963"/>
          </a:xfrm>
        </p:spPr>
        <p:txBody>
          <a:bodyPr>
            <a:noAutofit/>
          </a:bodyPr>
          <a:lstStyle/>
          <a:p>
            <a:pPr>
              <a:spcBef>
                <a:spcPts val="0"/>
              </a:spcBef>
            </a:pPr>
            <a:r>
              <a:rPr lang="he-IL" sz="2800" dirty="0" smtClean="0"/>
              <a:t>לכן את הבעיה </a:t>
            </a:r>
            <a:r>
              <a:rPr lang="he-IL" sz="2800" dirty="0" smtClean="0">
                <a:solidFill>
                  <a:schemeClr val="accent2">
                    <a:lumMod val="40000"/>
                    <a:lumOff val="60000"/>
                  </a:schemeClr>
                </a:solidFill>
              </a:rPr>
              <a:t>המרחבית</a:t>
            </a:r>
            <a:r>
              <a:rPr lang="he-IL" sz="2800" dirty="0" smtClean="0"/>
              <a:t> ניתן "להטיל על הרצפה" ולהסתפק בפתרון הבעיה </a:t>
            </a:r>
            <a:r>
              <a:rPr lang="he-IL" sz="2800" dirty="0" smtClean="0">
                <a:solidFill>
                  <a:schemeClr val="accent2">
                    <a:lumMod val="40000"/>
                    <a:lumOff val="60000"/>
                  </a:schemeClr>
                </a:solidFill>
              </a:rPr>
              <a:t>המישורית</a:t>
            </a:r>
            <a:r>
              <a:rPr lang="he-IL" sz="2800" dirty="0" smtClean="0">
                <a:solidFill>
                  <a:schemeClr val="accent6">
                    <a:lumMod val="60000"/>
                    <a:lumOff val="40000"/>
                  </a:schemeClr>
                </a:solidFill>
              </a:rPr>
              <a:t> </a:t>
            </a:r>
            <a:r>
              <a:rPr lang="he-IL" sz="2800" dirty="0" smtClean="0"/>
              <a:t>הבאה:</a:t>
            </a:r>
            <a:endParaRPr lang="en-US" sz="2800" dirty="0" smtClean="0"/>
          </a:p>
          <a:p>
            <a:pPr>
              <a:spcBef>
                <a:spcPts val="0"/>
              </a:spcBef>
              <a:buNone/>
            </a:pPr>
            <a:r>
              <a:rPr lang="he-IL" sz="2800" dirty="0" smtClean="0"/>
              <a:t>	מהו המספר </a:t>
            </a:r>
            <a:r>
              <a:rPr lang="he-IL" sz="2800" dirty="0" smtClean="0">
                <a:solidFill>
                  <a:srgbClr val="00FFFF"/>
                </a:solidFill>
              </a:rPr>
              <a:t>המינימאלי</a:t>
            </a:r>
            <a:r>
              <a:rPr lang="he-IL" sz="2800" dirty="0" smtClean="0"/>
              <a:t> של פינות בהן יש להציב שומרים (או מצלמות) כדי להבטיח ש</a:t>
            </a:r>
            <a:r>
              <a:rPr lang="he-IL" sz="2800" dirty="0" smtClean="0">
                <a:solidFill>
                  <a:srgbClr val="00FFFF"/>
                </a:solidFill>
              </a:rPr>
              <a:t>כל</a:t>
            </a:r>
            <a:r>
              <a:rPr lang="he-IL" sz="2800" dirty="0" smtClean="0"/>
              <a:t> נקודה</a:t>
            </a:r>
            <a:r>
              <a:rPr lang="he-IL" sz="2800" dirty="0"/>
              <a:t> </a:t>
            </a:r>
            <a:r>
              <a:rPr lang="he-IL" sz="2800" dirty="0" smtClean="0"/>
              <a:t>על רצפת </a:t>
            </a:r>
            <a:r>
              <a:rPr lang="he-IL" sz="2800" dirty="0"/>
              <a:t>המוזיאון נראית </a:t>
            </a:r>
            <a:r>
              <a:rPr lang="he-IL" sz="2800" dirty="0" smtClean="0"/>
              <a:t>על ידי שומר </a:t>
            </a:r>
            <a:r>
              <a:rPr lang="he-IL" sz="2800" dirty="0"/>
              <a:t>אחד </a:t>
            </a:r>
            <a:r>
              <a:rPr lang="he-IL" sz="2800" dirty="0">
                <a:solidFill>
                  <a:srgbClr val="00FFFF"/>
                </a:solidFill>
              </a:rPr>
              <a:t>לפחות</a:t>
            </a:r>
            <a:r>
              <a:rPr lang="he-IL" sz="2800" dirty="0">
                <a:solidFill>
                  <a:schemeClr val="accent2">
                    <a:lumMod val="40000"/>
                    <a:lumOff val="60000"/>
                  </a:schemeClr>
                </a:solidFill>
              </a:rPr>
              <a:t> </a:t>
            </a:r>
            <a:r>
              <a:rPr lang="he-IL" sz="2800" dirty="0"/>
              <a:t>?</a:t>
            </a:r>
            <a:r>
              <a:rPr lang="he-IL" sz="2800" dirty="0" smtClean="0"/>
              <a:t>  </a:t>
            </a:r>
            <a:endParaRPr lang="en-US" sz="2800" dirty="0" smtClean="0"/>
          </a:p>
        </p:txBody>
      </p:sp>
      <p:grpSp>
        <p:nvGrpSpPr>
          <p:cNvPr id="8" name="Group 2"/>
          <p:cNvGrpSpPr>
            <a:grpSpLocks/>
          </p:cNvGrpSpPr>
          <p:nvPr/>
        </p:nvGrpSpPr>
        <p:grpSpPr bwMode="auto">
          <a:xfrm>
            <a:off x="457200" y="2990428"/>
            <a:ext cx="4237112" cy="3030860"/>
            <a:chOff x="1728" y="3456"/>
            <a:chExt cx="8928" cy="5760"/>
          </a:xfrm>
          <a:effectLst>
            <a:outerShdw blurRad="50800" dist="50800" dir="5400000" algn="ctr" rotWithShape="0">
              <a:srgbClr val="000000">
                <a:alpha val="55000"/>
              </a:srgbClr>
            </a:outerShdw>
          </a:effectLst>
        </p:grpSpPr>
        <p:sp>
          <p:nvSpPr>
            <p:cNvPr id="104" name="Line 3"/>
            <p:cNvSpPr>
              <a:spLocks noChangeShapeType="1"/>
            </p:cNvSpPr>
            <p:nvPr/>
          </p:nvSpPr>
          <p:spPr bwMode="auto">
            <a:xfrm>
              <a:off x="3312" y="9216"/>
              <a:ext cx="604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5" name="Line 4"/>
            <p:cNvSpPr>
              <a:spLocks noChangeShapeType="1"/>
            </p:cNvSpPr>
            <p:nvPr/>
          </p:nvSpPr>
          <p:spPr bwMode="auto">
            <a:xfrm flipV="1">
              <a:off x="9360" y="8784"/>
              <a:ext cx="864"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6" name="Line 5"/>
            <p:cNvSpPr>
              <a:spLocks noChangeShapeType="1"/>
            </p:cNvSpPr>
            <p:nvPr/>
          </p:nvSpPr>
          <p:spPr bwMode="auto">
            <a:xfrm flipH="1" flipV="1">
              <a:off x="9936" y="8208"/>
              <a:ext cx="288"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7" name="Line 6"/>
            <p:cNvSpPr>
              <a:spLocks noChangeShapeType="1"/>
            </p:cNvSpPr>
            <p:nvPr/>
          </p:nvSpPr>
          <p:spPr bwMode="auto">
            <a:xfrm flipH="1">
              <a:off x="9504" y="8208"/>
              <a:ext cx="432"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8" name="Line 7"/>
            <p:cNvSpPr>
              <a:spLocks noChangeShapeType="1"/>
            </p:cNvSpPr>
            <p:nvPr/>
          </p:nvSpPr>
          <p:spPr bwMode="auto">
            <a:xfrm>
              <a:off x="9504" y="8208"/>
              <a:ext cx="0"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9" name="Line 8"/>
            <p:cNvSpPr>
              <a:spLocks noChangeShapeType="1"/>
            </p:cNvSpPr>
            <p:nvPr/>
          </p:nvSpPr>
          <p:spPr bwMode="auto">
            <a:xfrm flipH="1">
              <a:off x="7488" y="8496"/>
              <a:ext cx="201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0" name="Line 9"/>
            <p:cNvSpPr>
              <a:spLocks noChangeShapeType="1"/>
            </p:cNvSpPr>
            <p:nvPr/>
          </p:nvSpPr>
          <p:spPr bwMode="auto">
            <a:xfrm flipV="1">
              <a:off x="7488" y="7776"/>
              <a:ext cx="1728" cy="72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1" name="Line 10"/>
            <p:cNvSpPr>
              <a:spLocks noChangeShapeType="1"/>
            </p:cNvSpPr>
            <p:nvPr/>
          </p:nvSpPr>
          <p:spPr bwMode="auto">
            <a:xfrm>
              <a:off x="9216" y="7776"/>
              <a:ext cx="100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2" name="Line 11"/>
            <p:cNvSpPr>
              <a:spLocks noChangeShapeType="1"/>
            </p:cNvSpPr>
            <p:nvPr/>
          </p:nvSpPr>
          <p:spPr bwMode="auto">
            <a:xfrm>
              <a:off x="10224" y="7776"/>
              <a:ext cx="0"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3" name="Line 12"/>
            <p:cNvSpPr>
              <a:spLocks noChangeShapeType="1"/>
            </p:cNvSpPr>
            <p:nvPr/>
          </p:nvSpPr>
          <p:spPr bwMode="auto">
            <a:xfrm>
              <a:off x="10224" y="8064"/>
              <a:ext cx="432"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4" name="Line 13"/>
            <p:cNvSpPr>
              <a:spLocks noChangeShapeType="1"/>
            </p:cNvSpPr>
            <p:nvPr/>
          </p:nvSpPr>
          <p:spPr bwMode="auto">
            <a:xfrm flipV="1">
              <a:off x="10656" y="6624"/>
              <a:ext cx="0" cy="144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5" name="Line 14"/>
            <p:cNvSpPr>
              <a:spLocks noChangeShapeType="1"/>
            </p:cNvSpPr>
            <p:nvPr/>
          </p:nvSpPr>
          <p:spPr bwMode="auto">
            <a:xfrm flipH="1">
              <a:off x="9936" y="6624"/>
              <a:ext cx="720"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6" name="Line 15"/>
            <p:cNvSpPr>
              <a:spLocks noChangeShapeType="1"/>
            </p:cNvSpPr>
            <p:nvPr/>
          </p:nvSpPr>
          <p:spPr bwMode="auto">
            <a:xfrm flipV="1">
              <a:off x="9936" y="5184"/>
              <a:ext cx="0" cy="144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7" name="Line 16"/>
            <p:cNvSpPr>
              <a:spLocks noChangeShapeType="1"/>
            </p:cNvSpPr>
            <p:nvPr/>
          </p:nvSpPr>
          <p:spPr bwMode="auto">
            <a:xfrm flipH="1">
              <a:off x="9360" y="5184"/>
              <a:ext cx="57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8" name="Line 17"/>
            <p:cNvSpPr>
              <a:spLocks noChangeShapeType="1"/>
            </p:cNvSpPr>
            <p:nvPr/>
          </p:nvSpPr>
          <p:spPr bwMode="auto">
            <a:xfrm>
              <a:off x="9360" y="5184"/>
              <a:ext cx="0" cy="144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9" name="Line 18"/>
            <p:cNvSpPr>
              <a:spLocks noChangeShapeType="1"/>
            </p:cNvSpPr>
            <p:nvPr/>
          </p:nvSpPr>
          <p:spPr bwMode="auto">
            <a:xfrm flipH="1">
              <a:off x="8496" y="6624"/>
              <a:ext cx="864"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0" name="Line 19"/>
            <p:cNvSpPr>
              <a:spLocks noChangeShapeType="1"/>
            </p:cNvSpPr>
            <p:nvPr/>
          </p:nvSpPr>
          <p:spPr bwMode="auto">
            <a:xfrm flipV="1">
              <a:off x="8496" y="5328"/>
              <a:ext cx="0" cy="129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1" name="Line 20"/>
            <p:cNvSpPr>
              <a:spLocks noChangeShapeType="1"/>
            </p:cNvSpPr>
            <p:nvPr/>
          </p:nvSpPr>
          <p:spPr bwMode="auto">
            <a:xfrm flipV="1">
              <a:off x="8496" y="4320"/>
              <a:ext cx="1296"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2" name="Line 21"/>
            <p:cNvSpPr>
              <a:spLocks noChangeShapeType="1"/>
            </p:cNvSpPr>
            <p:nvPr/>
          </p:nvSpPr>
          <p:spPr bwMode="auto">
            <a:xfrm>
              <a:off x="9792" y="4320"/>
              <a:ext cx="576" cy="144"/>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3" name="Line 22"/>
            <p:cNvSpPr>
              <a:spLocks noChangeShapeType="1"/>
            </p:cNvSpPr>
            <p:nvPr/>
          </p:nvSpPr>
          <p:spPr bwMode="auto">
            <a:xfrm flipH="1" flipV="1">
              <a:off x="9668" y="3456"/>
              <a:ext cx="720"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4" name="Line 23"/>
            <p:cNvSpPr>
              <a:spLocks noChangeShapeType="1"/>
            </p:cNvSpPr>
            <p:nvPr/>
          </p:nvSpPr>
          <p:spPr bwMode="auto">
            <a:xfrm flipH="1">
              <a:off x="7200" y="3456"/>
              <a:ext cx="244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5" name="Line 24"/>
            <p:cNvSpPr>
              <a:spLocks noChangeShapeType="1"/>
            </p:cNvSpPr>
            <p:nvPr/>
          </p:nvSpPr>
          <p:spPr bwMode="auto">
            <a:xfrm>
              <a:off x="7200" y="3456"/>
              <a:ext cx="0" cy="172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6" name="Line 25"/>
            <p:cNvSpPr>
              <a:spLocks noChangeShapeType="1"/>
            </p:cNvSpPr>
            <p:nvPr/>
          </p:nvSpPr>
          <p:spPr bwMode="auto">
            <a:xfrm flipH="1">
              <a:off x="6192" y="5184"/>
              <a:ext cx="1008"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7" name="Line 26"/>
            <p:cNvSpPr>
              <a:spLocks noChangeShapeType="1"/>
            </p:cNvSpPr>
            <p:nvPr/>
          </p:nvSpPr>
          <p:spPr bwMode="auto">
            <a:xfrm flipH="1" flipV="1">
              <a:off x="5184" y="5184"/>
              <a:ext cx="1008"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8" name="Line 27"/>
            <p:cNvSpPr>
              <a:spLocks noChangeShapeType="1"/>
            </p:cNvSpPr>
            <p:nvPr/>
          </p:nvSpPr>
          <p:spPr bwMode="auto">
            <a:xfrm flipV="1">
              <a:off x="5184" y="3456"/>
              <a:ext cx="0" cy="172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9" name="Line 28"/>
            <p:cNvSpPr>
              <a:spLocks noChangeShapeType="1"/>
            </p:cNvSpPr>
            <p:nvPr/>
          </p:nvSpPr>
          <p:spPr bwMode="auto">
            <a:xfrm flipH="1">
              <a:off x="2304" y="3456"/>
              <a:ext cx="2880"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0" name="Line 29"/>
            <p:cNvSpPr>
              <a:spLocks noChangeShapeType="1"/>
            </p:cNvSpPr>
            <p:nvPr/>
          </p:nvSpPr>
          <p:spPr bwMode="auto">
            <a:xfrm flipH="1">
              <a:off x="1728" y="3456"/>
              <a:ext cx="576"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1" name="Line 30"/>
            <p:cNvSpPr>
              <a:spLocks noChangeShapeType="1"/>
            </p:cNvSpPr>
            <p:nvPr/>
          </p:nvSpPr>
          <p:spPr bwMode="auto">
            <a:xfrm flipV="1">
              <a:off x="1728" y="4176"/>
              <a:ext cx="576"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2" name="Line 31"/>
            <p:cNvSpPr>
              <a:spLocks noChangeShapeType="1"/>
            </p:cNvSpPr>
            <p:nvPr/>
          </p:nvSpPr>
          <p:spPr bwMode="auto">
            <a:xfrm>
              <a:off x="2304" y="4176"/>
              <a:ext cx="1296"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3" name="Line 32"/>
            <p:cNvSpPr>
              <a:spLocks noChangeShapeType="1"/>
            </p:cNvSpPr>
            <p:nvPr/>
          </p:nvSpPr>
          <p:spPr bwMode="auto">
            <a:xfrm>
              <a:off x="3600" y="5184"/>
              <a:ext cx="0"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4" name="Line 33"/>
            <p:cNvSpPr>
              <a:spLocks noChangeShapeType="1"/>
            </p:cNvSpPr>
            <p:nvPr/>
          </p:nvSpPr>
          <p:spPr bwMode="auto">
            <a:xfrm flipH="1">
              <a:off x="2016" y="5616"/>
              <a:ext cx="1584"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5" name="Line 34"/>
            <p:cNvSpPr>
              <a:spLocks noChangeShapeType="1"/>
            </p:cNvSpPr>
            <p:nvPr/>
          </p:nvSpPr>
          <p:spPr bwMode="auto">
            <a:xfrm>
              <a:off x="2016" y="5616"/>
              <a:ext cx="0"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6" name="Line 35"/>
            <p:cNvSpPr>
              <a:spLocks noChangeShapeType="1"/>
            </p:cNvSpPr>
            <p:nvPr/>
          </p:nvSpPr>
          <p:spPr bwMode="auto">
            <a:xfrm>
              <a:off x="2016" y="6192"/>
              <a:ext cx="129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7" name="Line 36"/>
            <p:cNvSpPr>
              <a:spLocks noChangeShapeType="1"/>
            </p:cNvSpPr>
            <p:nvPr/>
          </p:nvSpPr>
          <p:spPr bwMode="auto">
            <a:xfrm>
              <a:off x="3312" y="6192"/>
              <a:ext cx="432"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8" name="Line 37"/>
            <p:cNvSpPr>
              <a:spLocks noChangeShapeType="1"/>
            </p:cNvSpPr>
            <p:nvPr/>
          </p:nvSpPr>
          <p:spPr bwMode="auto">
            <a:xfrm>
              <a:off x="3744" y="6480"/>
              <a:ext cx="144"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9" name="Line 38"/>
            <p:cNvSpPr>
              <a:spLocks noChangeShapeType="1"/>
            </p:cNvSpPr>
            <p:nvPr/>
          </p:nvSpPr>
          <p:spPr bwMode="auto">
            <a:xfrm flipH="1">
              <a:off x="3168" y="7056"/>
              <a:ext cx="720"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0" name="Line 39"/>
            <p:cNvSpPr>
              <a:spLocks noChangeShapeType="1"/>
            </p:cNvSpPr>
            <p:nvPr/>
          </p:nvSpPr>
          <p:spPr bwMode="auto">
            <a:xfrm flipH="1">
              <a:off x="2160" y="7632"/>
              <a:ext cx="100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1" name="Line 40"/>
            <p:cNvSpPr>
              <a:spLocks noChangeShapeType="1"/>
            </p:cNvSpPr>
            <p:nvPr/>
          </p:nvSpPr>
          <p:spPr bwMode="auto">
            <a:xfrm flipH="1">
              <a:off x="1872" y="7632"/>
              <a:ext cx="288"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2" name="Line 41"/>
            <p:cNvSpPr>
              <a:spLocks noChangeShapeType="1"/>
            </p:cNvSpPr>
            <p:nvPr/>
          </p:nvSpPr>
          <p:spPr bwMode="auto">
            <a:xfrm>
              <a:off x="1872" y="8640"/>
              <a:ext cx="720"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3" name="Line 42"/>
            <p:cNvSpPr>
              <a:spLocks noChangeShapeType="1"/>
            </p:cNvSpPr>
            <p:nvPr/>
          </p:nvSpPr>
          <p:spPr bwMode="auto">
            <a:xfrm flipV="1">
              <a:off x="2592" y="8784"/>
              <a:ext cx="432"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4" name="Line 43"/>
            <p:cNvSpPr>
              <a:spLocks noChangeShapeType="1"/>
            </p:cNvSpPr>
            <p:nvPr/>
          </p:nvSpPr>
          <p:spPr bwMode="auto">
            <a:xfrm flipH="1" flipV="1">
              <a:off x="2736" y="8640"/>
              <a:ext cx="288" cy="144"/>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5" name="Line 44"/>
            <p:cNvSpPr>
              <a:spLocks noChangeShapeType="1"/>
            </p:cNvSpPr>
            <p:nvPr/>
          </p:nvSpPr>
          <p:spPr bwMode="auto">
            <a:xfrm flipH="1" flipV="1">
              <a:off x="2592" y="8352"/>
              <a:ext cx="144"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6" name="Line 45"/>
            <p:cNvSpPr>
              <a:spLocks noChangeShapeType="1"/>
            </p:cNvSpPr>
            <p:nvPr/>
          </p:nvSpPr>
          <p:spPr bwMode="auto">
            <a:xfrm>
              <a:off x="2592" y="8352"/>
              <a:ext cx="57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7" name="Line 46"/>
            <p:cNvSpPr>
              <a:spLocks noChangeShapeType="1"/>
            </p:cNvSpPr>
            <p:nvPr/>
          </p:nvSpPr>
          <p:spPr bwMode="auto">
            <a:xfrm flipV="1">
              <a:off x="3168" y="7632"/>
              <a:ext cx="864" cy="72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8" name="Line 47"/>
            <p:cNvSpPr>
              <a:spLocks noChangeShapeType="1"/>
            </p:cNvSpPr>
            <p:nvPr/>
          </p:nvSpPr>
          <p:spPr bwMode="auto">
            <a:xfrm>
              <a:off x="4032" y="7632"/>
              <a:ext cx="576"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9" name="Line 48"/>
            <p:cNvSpPr>
              <a:spLocks noChangeShapeType="1"/>
            </p:cNvSpPr>
            <p:nvPr/>
          </p:nvSpPr>
          <p:spPr bwMode="auto">
            <a:xfrm flipH="1">
              <a:off x="3312" y="8064"/>
              <a:ext cx="1296" cy="115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50" name="Line 49"/>
            <p:cNvSpPr>
              <a:spLocks noChangeShapeType="1"/>
            </p:cNvSpPr>
            <p:nvPr/>
          </p:nvSpPr>
          <p:spPr bwMode="auto">
            <a:xfrm>
              <a:off x="9648" y="6192"/>
              <a:ext cx="0"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grpSp>
      <p:cxnSp>
        <p:nvCxnSpPr>
          <p:cNvPr id="151" name="Straight Connector 150"/>
          <p:cNvCxnSpPr>
            <a:endCxn id="287" idx="0"/>
          </p:cNvCxnSpPr>
          <p:nvPr/>
        </p:nvCxnSpPr>
        <p:spPr>
          <a:xfrm>
            <a:off x="3038855" y="3911790"/>
            <a:ext cx="639655" cy="83749"/>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3080419" y="3891008"/>
            <a:ext cx="972052" cy="1351783"/>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3065397" y="3442126"/>
            <a:ext cx="1235868" cy="43677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25" idx="1"/>
          </p:cNvCxnSpPr>
          <p:nvPr/>
        </p:nvCxnSpPr>
        <p:spPr>
          <a:xfrm flipV="1">
            <a:off x="3054140" y="2996952"/>
            <a:ext cx="1147476" cy="90273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25" idx="1"/>
          </p:cNvCxnSpPr>
          <p:nvPr/>
        </p:nvCxnSpPr>
        <p:spPr>
          <a:xfrm>
            <a:off x="3054140" y="3899686"/>
            <a:ext cx="139364" cy="2121602"/>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1471675" y="3917500"/>
            <a:ext cx="1571832" cy="95166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1064679" y="3878420"/>
            <a:ext cx="2020876" cy="168955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372522" y="3878904"/>
            <a:ext cx="1660836" cy="2121602"/>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579950" y="3922423"/>
            <a:ext cx="2448272" cy="168955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25" idx="1"/>
          </p:cNvCxnSpPr>
          <p:nvPr/>
        </p:nvCxnSpPr>
        <p:spPr>
          <a:xfrm flipV="1">
            <a:off x="3054141" y="2987427"/>
            <a:ext cx="136680" cy="912259"/>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4" name="Parallelogram 283"/>
          <p:cNvSpPr/>
          <p:nvPr/>
        </p:nvSpPr>
        <p:spPr>
          <a:xfrm>
            <a:off x="3059013" y="1998365"/>
            <a:ext cx="1430635" cy="989062"/>
          </a:xfrm>
          <a:prstGeom prst="parallelogram">
            <a:avLst/>
          </a:prstGeom>
          <a:solidFill>
            <a:schemeClr val="accent1">
              <a:alpha val="69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5" name="Freeform 284"/>
          <p:cNvSpPr/>
          <p:nvPr/>
        </p:nvSpPr>
        <p:spPr>
          <a:xfrm>
            <a:off x="4249241" y="1998365"/>
            <a:ext cx="590922" cy="1502643"/>
          </a:xfrm>
          <a:custGeom>
            <a:avLst/>
            <a:gdLst>
              <a:gd name="connsiteX0" fmla="*/ 0 w 917054"/>
              <a:gd name="connsiteY0" fmla="*/ 1008112 h 1008112"/>
              <a:gd name="connsiteX1" fmla="*/ 229264 w 917054"/>
              <a:gd name="connsiteY1" fmla="*/ 0 h 1008112"/>
              <a:gd name="connsiteX2" fmla="*/ 917054 w 917054"/>
              <a:gd name="connsiteY2" fmla="*/ 0 h 1008112"/>
              <a:gd name="connsiteX3" fmla="*/ 687791 w 917054"/>
              <a:gd name="connsiteY3" fmla="*/ 1008112 h 1008112"/>
              <a:gd name="connsiteX4" fmla="*/ 0 w 917054"/>
              <a:gd name="connsiteY4" fmla="*/ 1008112 h 1008112"/>
              <a:gd name="connsiteX0" fmla="*/ 0 w 917054"/>
              <a:gd name="connsiteY0" fmla="*/ 1008112 h 1512168"/>
              <a:gd name="connsiteX1" fmla="*/ 229264 w 917054"/>
              <a:gd name="connsiteY1" fmla="*/ 0 h 1512168"/>
              <a:gd name="connsiteX2" fmla="*/ 917054 w 917054"/>
              <a:gd name="connsiteY2" fmla="*/ 0 h 1512168"/>
              <a:gd name="connsiteX3" fmla="*/ 321940 w 917054"/>
              <a:gd name="connsiteY3" fmla="*/ 1512168 h 1512168"/>
              <a:gd name="connsiteX4" fmla="*/ 0 w 917054"/>
              <a:gd name="connsiteY4" fmla="*/ 1008112 h 1512168"/>
              <a:gd name="connsiteX0" fmla="*/ 0 w 609972"/>
              <a:gd name="connsiteY0" fmla="*/ 1008112 h 1512168"/>
              <a:gd name="connsiteX1" fmla="*/ 229264 w 609972"/>
              <a:gd name="connsiteY1" fmla="*/ 0 h 1512168"/>
              <a:gd name="connsiteX2" fmla="*/ 609972 w 609972"/>
              <a:gd name="connsiteY2" fmla="*/ 360040 h 1512168"/>
              <a:gd name="connsiteX3" fmla="*/ 321940 w 609972"/>
              <a:gd name="connsiteY3" fmla="*/ 1512168 h 1512168"/>
              <a:gd name="connsiteX4" fmla="*/ 0 w 609972"/>
              <a:gd name="connsiteY4" fmla="*/ 1008112 h 1512168"/>
              <a:gd name="connsiteX0" fmla="*/ 0 w 600447"/>
              <a:gd name="connsiteY0" fmla="*/ 1008112 h 1512168"/>
              <a:gd name="connsiteX1" fmla="*/ 229264 w 600447"/>
              <a:gd name="connsiteY1" fmla="*/ 0 h 1512168"/>
              <a:gd name="connsiteX2" fmla="*/ 600447 w 600447"/>
              <a:gd name="connsiteY2" fmla="*/ 429344 h 1512168"/>
              <a:gd name="connsiteX3" fmla="*/ 321940 w 600447"/>
              <a:gd name="connsiteY3" fmla="*/ 1512168 h 1512168"/>
              <a:gd name="connsiteX4" fmla="*/ 0 w 600447"/>
              <a:gd name="connsiteY4" fmla="*/ 1008112 h 1512168"/>
              <a:gd name="connsiteX0" fmla="*/ 0 w 600448"/>
              <a:gd name="connsiteY0" fmla="*/ 1008112 h 1512168"/>
              <a:gd name="connsiteX1" fmla="*/ 229264 w 600448"/>
              <a:gd name="connsiteY1" fmla="*/ 0 h 1512168"/>
              <a:gd name="connsiteX2" fmla="*/ 600448 w 600448"/>
              <a:gd name="connsiteY2" fmla="*/ 500901 h 1512168"/>
              <a:gd name="connsiteX3" fmla="*/ 321940 w 600448"/>
              <a:gd name="connsiteY3" fmla="*/ 1512168 h 1512168"/>
              <a:gd name="connsiteX4" fmla="*/ 0 w 600448"/>
              <a:gd name="connsiteY4" fmla="*/ 1008112 h 1512168"/>
              <a:gd name="connsiteX0" fmla="*/ 0 w 600448"/>
              <a:gd name="connsiteY0" fmla="*/ 1008112 h 1512168"/>
              <a:gd name="connsiteX1" fmla="*/ 240407 w 600448"/>
              <a:gd name="connsiteY1" fmla="*/ 0 h 1512168"/>
              <a:gd name="connsiteX2" fmla="*/ 600448 w 600448"/>
              <a:gd name="connsiteY2" fmla="*/ 500901 h 1512168"/>
              <a:gd name="connsiteX3" fmla="*/ 321940 w 600448"/>
              <a:gd name="connsiteY3" fmla="*/ 1512168 h 1512168"/>
              <a:gd name="connsiteX4" fmla="*/ 0 w 600448"/>
              <a:gd name="connsiteY4" fmla="*/ 1008112 h 1512168"/>
              <a:gd name="connsiteX0" fmla="*/ 0 w 600447"/>
              <a:gd name="connsiteY0" fmla="*/ 1008112 h 1512168"/>
              <a:gd name="connsiteX1" fmla="*/ 240407 w 600447"/>
              <a:gd name="connsiteY1" fmla="*/ 0 h 1512168"/>
              <a:gd name="connsiteX2" fmla="*/ 600447 w 600447"/>
              <a:gd name="connsiteY2" fmla="*/ 510366 h 1512168"/>
              <a:gd name="connsiteX3" fmla="*/ 321940 w 600447"/>
              <a:gd name="connsiteY3" fmla="*/ 1512168 h 1512168"/>
              <a:gd name="connsiteX4" fmla="*/ 0 w 600447"/>
              <a:gd name="connsiteY4" fmla="*/ 1008112 h 1512168"/>
              <a:gd name="connsiteX0" fmla="*/ 0 w 600448"/>
              <a:gd name="connsiteY0" fmla="*/ 1008112 h 1512168"/>
              <a:gd name="connsiteX1" fmla="*/ 240407 w 600448"/>
              <a:gd name="connsiteY1" fmla="*/ 0 h 1512168"/>
              <a:gd name="connsiteX2" fmla="*/ 600448 w 600448"/>
              <a:gd name="connsiteY2" fmla="*/ 581924 h 1512168"/>
              <a:gd name="connsiteX3" fmla="*/ 321940 w 600448"/>
              <a:gd name="connsiteY3" fmla="*/ 1512168 h 1512168"/>
              <a:gd name="connsiteX4" fmla="*/ 0 w 600448"/>
              <a:gd name="connsiteY4" fmla="*/ 1008112 h 1512168"/>
              <a:gd name="connsiteX0" fmla="*/ 0 w 600447"/>
              <a:gd name="connsiteY0" fmla="*/ 1008112 h 1512168"/>
              <a:gd name="connsiteX1" fmla="*/ 240407 w 600447"/>
              <a:gd name="connsiteY1" fmla="*/ 0 h 1512168"/>
              <a:gd name="connsiteX2" fmla="*/ 600447 w 600447"/>
              <a:gd name="connsiteY2" fmla="*/ 510366 h 1512168"/>
              <a:gd name="connsiteX3" fmla="*/ 321940 w 600447"/>
              <a:gd name="connsiteY3" fmla="*/ 1512168 h 1512168"/>
              <a:gd name="connsiteX4" fmla="*/ 0 w 600447"/>
              <a:gd name="connsiteY4" fmla="*/ 1008112 h 1512168"/>
              <a:gd name="connsiteX0" fmla="*/ 0 w 600448"/>
              <a:gd name="connsiteY0" fmla="*/ 1008112 h 1512168"/>
              <a:gd name="connsiteX1" fmla="*/ 240407 w 600448"/>
              <a:gd name="connsiteY1" fmla="*/ 0 h 1512168"/>
              <a:gd name="connsiteX2" fmla="*/ 600448 w 600448"/>
              <a:gd name="connsiteY2" fmla="*/ 581924 h 1512168"/>
              <a:gd name="connsiteX3" fmla="*/ 321940 w 600448"/>
              <a:gd name="connsiteY3" fmla="*/ 1512168 h 1512168"/>
              <a:gd name="connsiteX4" fmla="*/ 0 w 600448"/>
              <a:gd name="connsiteY4" fmla="*/ 1008112 h 1512168"/>
              <a:gd name="connsiteX0" fmla="*/ 0 w 600448"/>
              <a:gd name="connsiteY0" fmla="*/ 1008112 h 1583725"/>
              <a:gd name="connsiteX1" fmla="*/ 240407 w 600448"/>
              <a:gd name="connsiteY1" fmla="*/ 0 h 1583725"/>
              <a:gd name="connsiteX2" fmla="*/ 600448 w 600448"/>
              <a:gd name="connsiteY2" fmla="*/ 581924 h 1583725"/>
              <a:gd name="connsiteX3" fmla="*/ 312415 w 600448"/>
              <a:gd name="connsiteY3" fmla="*/ 1583725 h 1583725"/>
              <a:gd name="connsiteX4" fmla="*/ 0 w 600448"/>
              <a:gd name="connsiteY4" fmla="*/ 1008112 h 1583725"/>
              <a:gd name="connsiteX0" fmla="*/ 0 w 600448"/>
              <a:gd name="connsiteY0" fmla="*/ 1008112 h 1564794"/>
              <a:gd name="connsiteX1" fmla="*/ 240407 w 600448"/>
              <a:gd name="connsiteY1" fmla="*/ 0 h 1564794"/>
              <a:gd name="connsiteX2" fmla="*/ 600448 w 600448"/>
              <a:gd name="connsiteY2" fmla="*/ 581924 h 1564794"/>
              <a:gd name="connsiteX3" fmla="*/ 302890 w 600448"/>
              <a:gd name="connsiteY3" fmla="*/ 1564794 h 1564794"/>
              <a:gd name="connsiteX4" fmla="*/ 0 w 600448"/>
              <a:gd name="connsiteY4" fmla="*/ 1008112 h 1564794"/>
              <a:gd name="connsiteX0" fmla="*/ 0 w 600448"/>
              <a:gd name="connsiteY0" fmla="*/ 1008112 h 1493237"/>
              <a:gd name="connsiteX1" fmla="*/ 240407 w 600448"/>
              <a:gd name="connsiteY1" fmla="*/ 0 h 1493237"/>
              <a:gd name="connsiteX2" fmla="*/ 600448 w 600448"/>
              <a:gd name="connsiteY2" fmla="*/ 581924 h 1493237"/>
              <a:gd name="connsiteX3" fmla="*/ 302890 w 600448"/>
              <a:gd name="connsiteY3" fmla="*/ 1493237 h 1493237"/>
              <a:gd name="connsiteX4" fmla="*/ 0 w 600448"/>
              <a:gd name="connsiteY4" fmla="*/ 1008112 h 1493237"/>
              <a:gd name="connsiteX0" fmla="*/ 0 w 590922"/>
              <a:gd name="connsiteY0" fmla="*/ 1008112 h 1493237"/>
              <a:gd name="connsiteX1" fmla="*/ 240407 w 590922"/>
              <a:gd name="connsiteY1" fmla="*/ 0 h 1493237"/>
              <a:gd name="connsiteX2" fmla="*/ 590922 w 590922"/>
              <a:gd name="connsiteY2" fmla="*/ 562993 h 1493237"/>
              <a:gd name="connsiteX3" fmla="*/ 302890 w 590922"/>
              <a:gd name="connsiteY3" fmla="*/ 1493237 h 1493237"/>
              <a:gd name="connsiteX4" fmla="*/ 0 w 590922"/>
              <a:gd name="connsiteY4" fmla="*/ 1008112 h 149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22" h="1493237">
                <a:moveTo>
                  <a:pt x="0" y="1008112"/>
                </a:moveTo>
                <a:lnTo>
                  <a:pt x="240407" y="0"/>
                </a:lnTo>
                <a:lnTo>
                  <a:pt x="590922" y="562993"/>
                </a:lnTo>
                <a:lnTo>
                  <a:pt x="302890" y="1493237"/>
                </a:lnTo>
                <a:lnTo>
                  <a:pt x="0" y="1008112"/>
                </a:lnTo>
                <a:close/>
              </a:path>
            </a:pathLst>
          </a:custGeom>
          <a:solidFill>
            <a:schemeClr val="accent1">
              <a:alpha val="69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6" name="Freeform 285"/>
          <p:cNvSpPr/>
          <p:nvPr/>
        </p:nvSpPr>
        <p:spPr>
          <a:xfrm rot="883366">
            <a:off x="4415872" y="2498077"/>
            <a:ext cx="294144" cy="1014892"/>
          </a:xfrm>
          <a:custGeom>
            <a:avLst/>
            <a:gdLst>
              <a:gd name="connsiteX0" fmla="*/ 0 w 295961"/>
              <a:gd name="connsiteY0" fmla="*/ 1200959 h 1200959"/>
              <a:gd name="connsiteX1" fmla="*/ 0 w 295961"/>
              <a:gd name="connsiteY1" fmla="*/ 0 h 1200959"/>
              <a:gd name="connsiteX2" fmla="*/ 295961 w 295961"/>
              <a:gd name="connsiteY2" fmla="*/ 0 h 1200959"/>
              <a:gd name="connsiteX3" fmla="*/ 295961 w 295961"/>
              <a:gd name="connsiteY3" fmla="*/ 1200959 h 1200959"/>
              <a:gd name="connsiteX4" fmla="*/ 0 w 295961"/>
              <a:gd name="connsiteY4" fmla="*/ 1200959 h 1200959"/>
              <a:gd name="connsiteX0" fmla="*/ 0 w 305193"/>
              <a:gd name="connsiteY0" fmla="*/ 1200959 h 1200959"/>
              <a:gd name="connsiteX1" fmla="*/ 0 w 305193"/>
              <a:gd name="connsiteY1" fmla="*/ 0 h 1200959"/>
              <a:gd name="connsiteX2" fmla="*/ 305193 w 305193"/>
              <a:gd name="connsiteY2" fmla="*/ 133184 h 1200959"/>
              <a:gd name="connsiteX3" fmla="*/ 295961 w 305193"/>
              <a:gd name="connsiteY3" fmla="*/ 1200959 h 1200959"/>
              <a:gd name="connsiteX4" fmla="*/ 0 w 305193"/>
              <a:gd name="connsiteY4" fmla="*/ 1200959 h 1200959"/>
              <a:gd name="connsiteX0" fmla="*/ 0 w 305193"/>
              <a:gd name="connsiteY0" fmla="*/ 1067775 h 1067775"/>
              <a:gd name="connsiteX1" fmla="*/ 8318 w 305193"/>
              <a:gd name="connsiteY1" fmla="*/ 3557 h 1067775"/>
              <a:gd name="connsiteX2" fmla="*/ 305193 w 305193"/>
              <a:gd name="connsiteY2" fmla="*/ 0 h 1067775"/>
              <a:gd name="connsiteX3" fmla="*/ 295961 w 305193"/>
              <a:gd name="connsiteY3" fmla="*/ 1067775 h 1067775"/>
              <a:gd name="connsiteX4" fmla="*/ 0 w 305193"/>
              <a:gd name="connsiteY4" fmla="*/ 1067775 h 1067775"/>
              <a:gd name="connsiteX0" fmla="*/ 0 w 305193"/>
              <a:gd name="connsiteY0" fmla="*/ 1067775 h 1067775"/>
              <a:gd name="connsiteX1" fmla="*/ 26619 w 305193"/>
              <a:gd name="connsiteY1" fmla="*/ 73200 h 1067775"/>
              <a:gd name="connsiteX2" fmla="*/ 305193 w 305193"/>
              <a:gd name="connsiteY2" fmla="*/ 0 h 1067775"/>
              <a:gd name="connsiteX3" fmla="*/ 295961 w 305193"/>
              <a:gd name="connsiteY3" fmla="*/ 1067775 h 1067775"/>
              <a:gd name="connsiteX4" fmla="*/ 0 w 305193"/>
              <a:gd name="connsiteY4" fmla="*/ 1067775 h 1067775"/>
              <a:gd name="connsiteX0" fmla="*/ 0 w 305193"/>
              <a:gd name="connsiteY0" fmla="*/ 1067775 h 1067775"/>
              <a:gd name="connsiteX1" fmla="*/ 26619 w 305193"/>
              <a:gd name="connsiteY1" fmla="*/ 73200 h 1067775"/>
              <a:gd name="connsiteX2" fmla="*/ 305193 w 305193"/>
              <a:gd name="connsiteY2" fmla="*/ 0 h 1067775"/>
              <a:gd name="connsiteX3" fmla="*/ 295961 w 305193"/>
              <a:gd name="connsiteY3" fmla="*/ 1067775 h 1067775"/>
              <a:gd name="connsiteX4" fmla="*/ 0 w 305193"/>
              <a:gd name="connsiteY4" fmla="*/ 1067775 h 1067775"/>
              <a:gd name="connsiteX0" fmla="*/ 0 w 323494"/>
              <a:gd name="connsiteY0" fmla="*/ 998132 h 998132"/>
              <a:gd name="connsiteX1" fmla="*/ 26619 w 323494"/>
              <a:gd name="connsiteY1" fmla="*/ 3557 h 998132"/>
              <a:gd name="connsiteX2" fmla="*/ 323494 w 323494"/>
              <a:gd name="connsiteY2" fmla="*/ 0 h 998132"/>
              <a:gd name="connsiteX3" fmla="*/ 295961 w 323494"/>
              <a:gd name="connsiteY3" fmla="*/ 998132 h 998132"/>
              <a:gd name="connsiteX4" fmla="*/ 0 w 323494"/>
              <a:gd name="connsiteY4" fmla="*/ 998132 h 998132"/>
              <a:gd name="connsiteX0" fmla="*/ 0 w 323494"/>
              <a:gd name="connsiteY0" fmla="*/ 998133 h 998133"/>
              <a:gd name="connsiteX1" fmla="*/ 26619 w 323494"/>
              <a:gd name="connsiteY1" fmla="*/ 3558 h 998133"/>
              <a:gd name="connsiteX2" fmla="*/ 323494 w 323494"/>
              <a:gd name="connsiteY2" fmla="*/ 0 h 998133"/>
              <a:gd name="connsiteX3" fmla="*/ 295961 w 323494"/>
              <a:gd name="connsiteY3" fmla="*/ 998133 h 998133"/>
              <a:gd name="connsiteX4" fmla="*/ 0 w 323494"/>
              <a:gd name="connsiteY4" fmla="*/ 998133 h 998133"/>
              <a:gd name="connsiteX0" fmla="*/ 0 w 323494"/>
              <a:gd name="connsiteY0" fmla="*/ 998133 h 998133"/>
              <a:gd name="connsiteX1" fmla="*/ 26619 w 323494"/>
              <a:gd name="connsiteY1" fmla="*/ 3558 h 998133"/>
              <a:gd name="connsiteX2" fmla="*/ 323494 w 323494"/>
              <a:gd name="connsiteY2" fmla="*/ 0 h 998133"/>
              <a:gd name="connsiteX3" fmla="*/ 295961 w 323494"/>
              <a:gd name="connsiteY3" fmla="*/ 998133 h 998133"/>
              <a:gd name="connsiteX4" fmla="*/ 0 w 323494"/>
              <a:gd name="connsiteY4" fmla="*/ 998133 h 998133"/>
              <a:gd name="connsiteX0" fmla="*/ 45798 w 369292"/>
              <a:gd name="connsiteY0" fmla="*/ 998133 h 998133"/>
              <a:gd name="connsiteX1" fmla="*/ 2773 w 369292"/>
              <a:gd name="connsiteY1" fmla="*/ 21858 h 998133"/>
              <a:gd name="connsiteX2" fmla="*/ 369292 w 369292"/>
              <a:gd name="connsiteY2" fmla="*/ 0 h 998133"/>
              <a:gd name="connsiteX3" fmla="*/ 341759 w 369292"/>
              <a:gd name="connsiteY3" fmla="*/ 998133 h 998133"/>
              <a:gd name="connsiteX4" fmla="*/ 45798 w 369292"/>
              <a:gd name="connsiteY4" fmla="*/ 998133 h 998133"/>
              <a:gd name="connsiteX0" fmla="*/ 45798 w 344836"/>
              <a:gd name="connsiteY0" fmla="*/ 979832 h 979832"/>
              <a:gd name="connsiteX1" fmla="*/ 2773 w 344836"/>
              <a:gd name="connsiteY1" fmla="*/ 3557 h 979832"/>
              <a:gd name="connsiteX2" fmla="*/ 299648 w 344836"/>
              <a:gd name="connsiteY2" fmla="*/ 0 h 979832"/>
              <a:gd name="connsiteX3" fmla="*/ 341759 w 344836"/>
              <a:gd name="connsiteY3" fmla="*/ 979832 h 979832"/>
              <a:gd name="connsiteX4" fmla="*/ 45798 w 344836"/>
              <a:gd name="connsiteY4" fmla="*/ 979832 h 979832"/>
              <a:gd name="connsiteX0" fmla="*/ 45798 w 352269"/>
              <a:gd name="connsiteY0" fmla="*/ 1063984 h 1063984"/>
              <a:gd name="connsiteX1" fmla="*/ 2773 w 352269"/>
              <a:gd name="connsiteY1" fmla="*/ 87709 h 1063984"/>
              <a:gd name="connsiteX2" fmla="*/ 352269 w 352269"/>
              <a:gd name="connsiteY2" fmla="*/ 0 h 1063984"/>
              <a:gd name="connsiteX3" fmla="*/ 341759 w 352269"/>
              <a:gd name="connsiteY3" fmla="*/ 1063984 h 1063984"/>
              <a:gd name="connsiteX4" fmla="*/ 45798 w 352269"/>
              <a:gd name="connsiteY4" fmla="*/ 1063984 h 1063984"/>
              <a:gd name="connsiteX0" fmla="*/ 0 w 306471"/>
              <a:gd name="connsiteY0" fmla="*/ 1063984 h 1063984"/>
              <a:gd name="connsiteX1" fmla="*/ 27897 w 306471"/>
              <a:gd name="connsiteY1" fmla="*/ 73201 h 1063984"/>
              <a:gd name="connsiteX2" fmla="*/ 306471 w 306471"/>
              <a:gd name="connsiteY2" fmla="*/ 0 h 1063984"/>
              <a:gd name="connsiteX3" fmla="*/ 295961 w 306471"/>
              <a:gd name="connsiteY3" fmla="*/ 1063984 h 1063984"/>
              <a:gd name="connsiteX4" fmla="*/ 0 w 306471"/>
              <a:gd name="connsiteY4" fmla="*/ 1063984 h 1063984"/>
              <a:gd name="connsiteX0" fmla="*/ 0 w 306471"/>
              <a:gd name="connsiteY0" fmla="*/ 1063984 h 1063984"/>
              <a:gd name="connsiteX1" fmla="*/ 9597 w 306471"/>
              <a:gd name="connsiteY1" fmla="*/ 3556 h 1063984"/>
              <a:gd name="connsiteX2" fmla="*/ 306471 w 306471"/>
              <a:gd name="connsiteY2" fmla="*/ 0 h 1063984"/>
              <a:gd name="connsiteX3" fmla="*/ 295961 w 306471"/>
              <a:gd name="connsiteY3" fmla="*/ 1063984 h 1063984"/>
              <a:gd name="connsiteX4" fmla="*/ 0 w 306471"/>
              <a:gd name="connsiteY4" fmla="*/ 1063984 h 1063984"/>
              <a:gd name="connsiteX0" fmla="*/ 30520 w 336991"/>
              <a:gd name="connsiteY0" fmla="*/ 1063984 h 1063984"/>
              <a:gd name="connsiteX1" fmla="*/ 40117 w 336991"/>
              <a:gd name="connsiteY1" fmla="*/ 3556 h 1063984"/>
              <a:gd name="connsiteX2" fmla="*/ 336991 w 336991"/>
              <a:gd name="connsiteY2" fmla="*/ 0 h 1063984"/>
              <a:gd name="connsiteX3" fmla="*/ 326481 w 336991"/>
              <a:gd name="connsiteY3" fmla="*/ 1063984 h 1063984"/>
              <a:gd name="connsiteX4" fmla="*/ 30520 w 336991"/>
              <a:gd name="connsiteY4" fmla="*/ 1063984 h 1063984"/>
              <a:gd name="connsiteX0" fmla="*/ 76543 w 383014"/>
              <a:gd name="connsiteY0" fmla="*/ 1063984 h 1063984"/>
              <a:gd name="connsiteX1" fmla="*/ 40117 w 383014"/>
              <a:gd name="connsiteY1" fmla="*/ 77830 h 1063984"/>
              <a:gd name="connsiteX2" fmla="*/ 383014 w 383014"/>
              <a:gd name="connsiteY2" fmla="*/ 0 h 1063984"/>
              <a:gd name="connsiteX3" fmla="*/ 372504 w 383014"/>
              <a:gd name="connsiteY3" fmla="*/ 1063984 h 1063984"/>
              <a:gd name="connsiteX4" fmla="*/ 76543 w 383014"/>
              <a:gd name="connsiteY4" fmla="*/ 1063984 h 1063984"/>
              <a:gd name="connsiteX0" fmla="*/ 36426 w 342897"/>
              <a:gd name="connsiteY0" fmla="*/ 1063984 h 1063984"/>
              <a:gd name="connsiteX1" fmla="*/ 0 w 342897"/>
              <a:gd name="connsiteY1" fmla="*/ 77830 h 1063984"/>
              <a:gd name="connsiteX2" fmla="*/ 342897 w 342897"/>
              <a:gd name="connsiteY2" fmla="*/ 0 h 1063984"/>
              <a:gd name="connsiteX3" fmla="*/ 332387 w 342897"/>
              <a:gd name="connsiteY3" fmla="*/ 1063984 h 1063984"/>
              <a:gd name="connsiteX4" fmla="*/ 36426 w 342897"/>
              <a:gd name="connsiteY4" fmla="*/ 1063984 h 1063984"/>
              <a:gd name="connsiteX0" fmla="*/ 36426 w 342897"/>
              <a:gd name="connsiteY0" fmla="*/ 1063984 h 1063984"/>
              <a:gd name="connsiteX1" fmla="*/ 0 w 342897"/>
              <a:gd name="connsiteY1" fmla="*/ 77830 h 1063984"/>
              <a:gd name="connsiteX2" fmla="*/ 342897 w 342897"/>
              <a:gd name="connsiteY2" fmla="*/ 0 h 1063984"/>
              <a:gd name="connsiteX3" fmla="*/ 307548 w 342897"/>
              <a:gd name="connsiteY3" fmla="*/ 996499 h 1063984"/>
              <a:gd name="connsiteX4" fmla="*/ 36426 w 342897"/>
              <a:gd name="connsiteY4" fmla="*/ 1063984 h 1063984"/>
              <a:gd name="connsiteX0" fmla="*/ 80316 w 342897"/>
              <a:gd name="connsiteY0" fmla="*/ 981231 h 996499"/>
              <a:gd name="connsiteX1" fmla="*/ 0 w 342897"/>
              <a:gd name="connsiteY1" fmla="*/ 77830 h 996499"/>
              <a:gd name="connsiteX2" fmla="*/ 342897 w 342897"/>
              <a:gd name="connsiteY2" fmla="*/ 0 h 996499"/>
              <a:gd name="connsiteX3" fmla="*/ 307548 w 342897"/>
              <a:gd name="connsiteY3" fmla="*/ 996499 h 996499"/>
              <a:gd name="connsiteX4" fmla="*/ 80316 w 342897"/>
              <a:gd name="connsiteY4" fmla="*/ 981231 h 996499"/>
              <a:gd name="connsiteX0" fmla="*/ 10673 w 342897"/>
              <a:gd name="connsiteY0" fmla="*/ 1000183 h 1000183"/>
              <a:gd name="connsiteX1" fmla="*/ 0 w 342897"/>
              <a:gd name="connsiteY1" fmla="*/ 77830 h 1000183"/>
              <a:gd name="connsiteX2" fmla="*/ 342897 w 342897"/>
              <a:gd name="connsiteY2" fmla="*/ 0 h 1000183"/>
              <a:gd name="connsiteX3" fmla="*/ 307548 w 342897"/>
              <a:gd name="connsiteY3" fmla="*/ 996499 h 1000183"/>
              <a:gd name="connsiteX4" fmla="*/ 10673 w 342897"/>
              <a:gd name="connsiteY4" fmla="*/ 1000183 h 1000183"/>
              <a:gd name="connsiteX0" fmla="*/ 28973 w 361197"/>
              <a:gd name="connsiteY0" fmla="*/ 1000183 h 1000183"/>
              <a:gd name="connsiteX1" fmla="*/ 0 w 361197"/>
              <a:gd name="connsiteY1" fmla="*/ 5704 h 1000183"/>
              <a:gd name="connsiteX2" fmla="*/ 361197 w 361197"/>
              <a:gd name="connsiteY2" fmla="*/ 0 h 1000183"/>
              <a:gd name="connsiteX3" fmla="*/ 325848 w 361197"/>
              <a:gd name="connsiteY3" fmla="*/ 996499 h 1000183"/>
              <a:gd name="connsiteX4" fmla="*/ 28973 w 361197"/>
              <a:gd name="connsiteY4" fmla="*/ 1000183 h 1000183"/>
              <a:gd name="connsiteX0" fmla="*/ 20378 w 352602"/>
              <a:gd name="connsiteY0" fmla="*/ 1000183 h 1000183"/>
              <a:gd name="connsiteX1" fmla="*/ 0 w 352602"/>
              <a:gd name="connsiteY1" fmla="*/ 760 h 1000183"/>
              <a:gd name="connsiteX2" fmla="*/ 352602 w 352602"/>
              <a:gd name="connsiteY2" fmla="*/ 0 h 1000183"/>
              <a:gd name="connsiteX3" fmla="*/ 317253 w 352602"/>
              <a:gd name="connsiteY3" fmla="*/ 996499 h 1000183"/>
              <a:gd name="connsiteX4" fmla="*/ 20378 w 352602"/>
              <a:gd name="connsiteY4" fmla="*/ 1000183 h 1000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02" h="1000183">
                <a:moveTo>
                  <a:pt x="20378" y="1000183"/>
                </a:moveTo>
                <a:cubicBezTo>
                  <a:pt x="23151" y="645444"/>
                  <a:pt x="8213" y="441410"/>
                  <a:pt x="0" y="760"/>
                </a:cubicBezTo>
                <a:lnTo>
                  <a:pt x="352602" y="0"/>
                </a:lnTo>
                <a:cubicBezTo>
                  <a:pt x="349525" y="355925"/>
                  <a:pt x="320330" y="640574"/>
                  <a:pt x="317253" y="996499"/>
                </a:cubicBezTo>
                <a:lnTo>
                  <a:pt x="20378" y="1000183"/>
                </a:lnTo>
                <a:close/>
              </a:path>
            </a:pathLst>
          </a:custGeom>
          <a:solidFill>
            <a:schemeClr val="accent1">
              <a:alpha val="69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7" name="Freeform 286"/>
          <p:cNvSpPr/>
          <p:nvPr/>
        </p:nvSpPr>
        <p:spPr>
          <a:xfrm>
            <a:off x="3678510" y="2473846"/>
            <a:ext cx="858763" cy="1521693"/>
          </a:xfrm>
          <a:custGeom>
            <a:avLst/>
            <a:gdLst>
              <a:gd name="connsiteX0" fmla="*/ 0 w 1430635"/>
              <a:gd name="connsiteY0" fmla="*/ 989062 h 989062"/>
              <a:gd name="connsiteX1" fmla="*/ 247266 w 1430635"/>
              <a:gd name="connsiteY1" fmla="*/ 0 h 989062"/>
              <a:gd name="connsiteX2" fmla="*/ 1430635 w 1430635"/>
              <a:gd name="connsiteY2" fmla="*/ 0 h 989062"/>
              <a:gd name="connsiteX3" fmla="*/ 1183370 w 1430635"/>
              <a:gd name="connsiteY3" fmla="*/ 989062 h 989062"/>
              <a:gd name="connsiteX4" fmla="*/ 0 w 1430635"/>
              <a:gd name="connsiteY4" fmla="*/ 989062 h 989062"/>
              <a:gd name="connsiteX0" fmla="*/ 324606 w 1183369"/>
              <a:gd name="connsiteY0" fmla="*/ 1521693 h 1521693"/>
              <a:gd name="connsiteX1" fmla="*/ 0 w 1183369"/>
              <a:gd name="connsiteY1" fmla="*/ 0 h 1521693"/>
              <a:gd name="connsiteX2" fmla="*/ 1183369 w 1183369"/>
              <a:gd name="connsiteY2" fmla="*/ 0 h 1521693"/>
              <a:gd name="connsiteX3" fmla="*/ 936104 w 1183369"/>
              <a:gd name="connsiteY3" fmla="*/ 989062 h 1521693"/>
              <a:gd name="connsiteX4" fmla="*/ 324606 w 1183369"/>
              <a:gd name="connsiteY4" fmla="*/ 1521693 h 1521693"/>
              <a:gd name="connsiteX0" fmla="*/ 0 w 858763"/>
              <a:gd name="connsiteY0" fmla="*/ 1521693 h 1521693"/>
              <a:gd name="connsiteX1" fmla="*/ 216024 w 858763"/>
              <a:gd name="connsiteY1" fmla="*/ 297557 h 1521693"/>
              <a:gd name="connsiteX2" fmla="*/ 858763 w 858763"/>
              <a:gd name="connsiteY2" fmla="*/ 0 h 1521693"/>
              <a:gd name="connsiteX3" fmla="*/ 611498 w 858763"/>
              <a:gd name="connsiteY3" fmla="*/ 989062 h 1521693"/>
              <a:gd name="connsiteX4" fmla="*/ 0 w 858763"/>
              <a:gd name="connsiteY4" fmla="*/ 1521693 h 1521693"/>
              <a:gd name="connsiteX0" fmla="*/ 0 w 858763"/>
              <a:gd name="connsiteY0" fmla="*/ 1521693 h 1521693"/>
              <a:gd name="connsiteX1" fmla="*/ 163066 w 858763"/>
              <a:gd name="connsiteY1" fmla="*/ 379090 h 1521693"/>
              <a:gd name="connsiteX2" fmla="*/ 858763 w 858763"/>
              <a:gd name="connsiteY2" fmla="*/ 0 h 1521693"/>
              <a:gd name="connsiteX3" fmla="*/ 611498 w 858763"/>
              <a:gd name="connsiteY3" fmla="*/ 989062 h 1521693"/>
              <a:gd name="connsiteX4" fmla="*/ 0 w 858763"/>
              <a:gd name="connsiteY4" fmla="*/ 1521693 h 1521693"/>
              <a:gd name="connsiteX0" fmla="*/ 0 w 858763"/>
              <a:gd name="connsiteY0" fmla="*/ 1521693 h 1521693"/>
              <a:gd name="connsiteX1" fmla="*/ 163066 w 858763"/>
              <a:gd name="connsiteY1" fmla="*/ 379090 h 1521693"/>
              <a:gd name="connsiteX2" fmla="*/ 858763 w 858763"/>
              <a:gd name="connsiteY2" fmla="*/ 0 h 1521693"/>
              <a:gd name="connsiteX3" fmla="*/ 611498 w 858763"/>
              <a:gd name="connsiteY3" fmla="*/ 989062 h 1521693"/>
              <a:gd name="connsiteX4" fmla="*/ 0 w 858763"/>
              <a:gd name="connsiteY4" fmla="*/ 1521693 h 1521693"/>
              <a:gd name="connsiteX0" fmla="*/ 0 w 858763"/>
              <a:gd name="connsiteY0" fmla="*/ 1521693 h 1521693"/>
              <a:gd name="connsiteX1" fmla="*/ 235074 w 858763"/>
              <a:gd name="connsiteY1" fmla="*/ 379090 h 1521693"/>
              <a:gd name="connsiteX2" fmla="*/ 858763 w 858763"/>
              <a:gd name="connsiteY2" fmla="*/ 0 h 1521693"/>
              <a:gd name="connsiteX3" fmla="*/ 611498 w 858763"/>
              <a:gd name="connsiteY3" fmla="*/ 989062 h 1521693"/>
              <a:gd name="connsiteX4" fmla="*/ 0 w 858763"/>
              <a:gd name="connsiteY4" fmla="*/ 1521693 h 152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63" h="1521693">
                <a:moveTo>
                  <a:pt x="0" y="1521693"/>
                </a:moveTo>
                <a:lnTo>
                  <a:pt x="235074" y="379090"/>
                </a:lnTo>
                <a:lnTo>
                  <a:pt x="858763" y="0"/>
                </a:lnTo>
                <a:lnTo>
                  <a:pt x="611498" y="989062"/>
                </a:lnTo>
                <a:lnTo>
                  <a:pt x="0" y="1521693"/>
                </a:lnTo>
                <a:close/>
              </a:path>
            </a:pathLst>
          </a:custGeom>
          <a:solidFill>
            <a:schemeClr val="accent1">
              <a:alpha val="69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81000" y="914400"/>
            <a:ext cx="8382000" cy="954107"/>
          </a:xfrm>
          <a:prstGeom prst="rect">
            <a:avLst/>
          </a:prstGeom>
        </p:spPr>
        <p:txBody>
          <a:bodyPr wrap="square">
            <a:spAutoFit/>
          </a:bodyPr>
          <a:lstStyle/>
          <a:p>
            <a:pPr algn="r" rtl="1">
              <a:spcBef>
                <a:spcPts val="0"/>
              </a:spcBef>
            </a:pPr>
            <a:r>
              <a:rPr lang="he-IL" sz="2800" dirty="0" smtClean="0"/>
              <a:t>אם עין השומר (או המצלמה), רואה צלע של </a:t>
            </a:r>
            <a:r>
              <a:rPr lang="he-IL" sz="2800" dirty="0" smtClean="0">
                <a:solidFill>
                  <a:schemeClr val="accent2">
                    <a:lumMod val="40000"/>
                    <a:lumOff val="60000"/>
                  </a:schemeClr>
                </a:solidFill>
              </a:rPr>
              <a:t>רצפת </a:t>
            </a:r>
            <a:r>
              <a:rPr lang="he-IL" sz="2800" dirty="0" smtClean="0"/>
              <a:t>הבניין, או חלק ממנה, היא יכולה לראות גם את הקיר שמעליה. </a:t>
            </a:r>
          </a:p>
        </p:txBody>
      </p:sp>
      <p:sp>
        <p:nvSpPr>
          <p:cNvPr id="71" name="Date Placeholder 6"/>
          <p:cNvSpPr>
            <a:spLocks noGrp="1"/>
          </p:cNvSpPr>
          <p:nvPr>
            <p:ph type="dt" sz="quarter" idx="10"/>
          </p:nvPr>
        </p:nvSpPr>
        <p:spPr>
          <a:xfrm>
            <a:off x="381000" y="601503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mtClean="0">
                <a:solidFill>
                  <a:srgbClr val="F8F8F8"/>
                </a:solidFill>
                <a:latin typeface="Tahoma" pitchFamily="34" charset="0"/>
              </a:rPr>
              <a:t>13.10.2016 עודכן</a:t>
            </a:r>
            <a:endParaRPr lang="en-US" altLang="en-US">
              <a:solidFill>
                <a:srgbClr val="F8F8F8"/>
              </a:solidFill>
              <a:latin typeface="Tahoma" pitchFamily="34" charset="0"/>
            </a:endParaRPr>
          </a:p>
        </p:txBody>
      </p:sp>
      <p:sp>
        <p:nvSpPr>
          <p:cNvPr id="72" name="Footer Placeholder 7"/>
          <p:cNvSpPr>
            <a:spLocks noGrp="1"/>
          </p:cNvSpPr>
          <p:nvPr>
            <p:ph type="ftr" sz="quarter" idx="11"/>
          </p:nvPr>
        </p:nvSpPr>
        <p:spPr>
          <a:xfrm>
            <a:off x="2667000" y="5995988"/>
            <a:ext cx="46688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sp>
        <p:nvSpPr>
          <p:cNvPr id="75" name="Oval 74"/>
          <p:cNvSpPr>
            <a:spLocks noChangeArrowheads="1"/>
          </p:cNvSpPr>
          <p:nvPr/>
        </p:nvSpPr>
        <p:spPr bwMode="auto">
          <a:xfrm>
            <a:off x="2993066" y="3810000"/>
            <a:ext cx="144000" cy="144000"/>
          </a:xfrm>
          <a:prstGeom prst="ellipse">
            <a:avLst/>
          </a:prstGeom>
          <a:solidFill>
            <a:schemeClr val="accent1"/>
          </a:solidFill>
          <a:ln w="9525" algn="ctr">
            <a:solidFill>
              <a:schemeClr val="tx1"/>
            </a:solidFill>
            <a:round/>
            <a:headEnd type="none" w="sm" len="sm"/>
            <a:tailEnd type="none" w="sm" len="sm"/>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2400">
              <a:latin typeface="Times New Roman" pitchFamily="18" charset="0"/>
            </a:endParaRPr>
          </a:p>
        </p:txBody>
      </p:sp>
      <p:sp>
        <p:nvSpPr>
          <p:cNvPr id="4" name="Slide Number Placeholder 3"/>
          <p:cNvSpPr>
            <a:spLocks noGrp="1"/>
          </p:cNvSpPr>
          <p:nvPr>
            <p:ph type="sldNum" sz="quarter" idx="12"/>
          </p:nvPr>
        </p:nvSpPr>
        <p:spPr/>
        <p:txBody>
          <a:bodyPr/>
          <a:lstStyle/>
          <a:p>
            <a:pPr>
              <a:defRPr/>
            </a:pPr>
            <a:fld id="{28C99590-D653-46AC-97D3-FFD34B05AF04}" type="slidenum">
              <a:rPr lang="en-US" smtClean="0"/>
              <a:pPr>
                <a:defRPr/>
              </a:pPr>
              <a:t>11</a:t>
            </a:fld>
            <a:endParaRPr lang="en-US"/>
          </a:p>
        </p:txBody>
      </p:sp>
    </p:spTree>
    <p:custDataLst>
      <p:tags r:id="rId1"/>
    </p:custDataLst>
  </p:cSld>
  <p:clrMapOvr>
    <a:masterClrMapping/>
  </p:clrMapOvr>
  <p:transition advTm="738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84"/>
                                        </p:tgtEl>
                                        <p:attrNameLst>
                                          <p:attrName>style.visibility</p:attrName>
                                        </p:attrNameLst>
                                      </p:cBhvr>
                                      <p:to>
                                        <p:strVal val="visible"/>
                                      </p:to>
                                    </p:set>
                                    <p:animEffect transition="in" filter="wipe(down)">
                                      <p:cBhvr>
                                        <p:cTn id="11" dur="500"/>
                                        <p:tgtEl>
                                          <p:spTgt spid="284"/>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285"/>
                                        </p:tgtEl>
                                        <p:attrNameLst>
                                          <p:attrName>style.visibility</p:attrName>
                                        </p:attrNameLst>
                                      </p:cBhvr>
                                      <p:to>
                                        <p:strVal val="visible"/>
                                      </p:to>
                                    </p:set>
                                    <p:animEffect transition="in" filter="wipe(down)">
                                      <p:cBhvr>
                                        <p:cTn id="15" dur="500"/>
                                        <p:tgtEl>
                                          <p:spTgt spid="285"/>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286"/>
                                        </p:tgtEl>
                                        <p:attrNameLst>
                                          <p:attrName>style.visibility</p:attrName>
                                        </p:attrNameLst>
                                      </p:cBhvr>
                                      <p:to>
                                        <p:strVal val="visible"/>
                                      </p:to>
                                    </p:set>
                                    <p:animEffect transition="in" filter="wipe(down)">
                                      <p:cBhvr>
                                        <p:cTn id="19" dur="500"/>
                                        <p:tgtEl>
                                          <p:spTgt spid="286"/>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287"/>
                                        </p:tgtEl>
                                        <p:attrNameLst>
                                          <p:attrName>style.visibility</p:attrName>
                                        </p:attrNameLst>
                                      </p:cBhvr>
                                      <p:to>
                                        <p:strVal val="visible"/>
                                      </p:to>
                                    </p:set>
                                    <p:animEffect transition="in" filter="wipe(down)">
                                      <p:cBhvr>
                                        <p:cTn id="23" dur="500"/>
                                        <p:tgtEl>
                                          <p:spTgt spid="28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childTnLst>
                                </p:cTn>
                              </p:par>
                              <p:par>
                                <p:cTn id="28" presetID="22" presetClass="exit" presetSubtype="1" fill="hold" grpId="1" nodeType="withEffect">
                                  <p:stCondLst>
                                    <p:cond delay="0"/>
                                  </p:stCondLst>
                                  <p:childTnLst>
                                    <p:animEffect transition="out" filter="wipe(up)">
                                      <p:cBhvr>
                                        <p:cTn id="29" dur="1000"/>
                                        <p:tgtEl>
                                          <p:spTgt spid="284"/>
                                        </p:tgtEl>
                                      </p:cBhvr>
                                    </p:animEffect>
                                    <p:set>
                                      <p:cBhvr>
                                        <p:cTn id="30" dur="1" fill="hold">
                                          <p:stCondLst>
                                            <p:cond delay="999"/>
                                          </p:stCondLst>
                                        </p:cTn>
                                        <p:tgtEl>
                                          <p:spTgt spid="284"/>
                                        </p:tgtEl>
                                        <p:attrNameLst>
                                          <p:attrName>style.visibility</p:attrName>
                                        </p:attrNameLst>
                                      </p:cBhvr>
                                      <p:to>
                                        <p:strVal val="hidden"/>
                                      </p:to>
                                    </p:set>
                                  </p:childTnLst>
                                </p:cTn>
                              </p:par>
                              <p:par>
                                <p:cTn id="31" presetID="22" presetClass="exit" presetSubtype="1" fill="hold" grpId="1" nodeType="withEffect">
                                  <p:stCondLst>
                                    <p:cond delay="0"/>
                                  </p:stCondLst>
                                  <p:childTnLst>
                                    <p:animEffect transition="out" filter="wipe(up)">
                                      <p:cBhvr>
                                        <p:cTn id="32" dur="1000"/>
                                        <p:tgtEl>
                                          <p:spTgt spid="285"/>
                                        </p:tgtEl>
                                      </p:cBhvr>
                                    </p:animEffect>
                                    <p:set>
                                      <p:cBhvr>
                                        <p:cTn id="33" dur="1" fill="hold">
                                          <p:stCondLst>
                                            <p:cond delay="999"/>
                                          </p:stCondLst>
                                        </p:cTn>
                                        <p:tgtEl>
                                          <p:spTgt spid="285"/>
                                        </p:tgtEl>
                                        <p:attrNameLst>
                                          <p:attrName>style.visibility</p:attrName>
                                        </p:attrNameLst>
                                      </p:cBhvr>
                                      <p:to>
                                        <p:strVal val="hidden"/>
                                      </p:to>
                                    </p:set>
                                  </p:childTnLst>
                                </p:cTn>
                              </p:par>
                              <p:par>
                                <p:cTn id="34" presetID="22" presetClass="exit" presetSubtype="1" fill="hold" grpId="1" nodeType="withEffect">
                                  <p:stCondLst>
                                    <p:cond delay="0"/>
                                  </p:stCondLst>
                                  <p:childTnLst>
                                    <p:animEffect transition="out" filter="wipe(up)">
                                      <p:cBhvr>
                                        <p:cTn id="35" dur="1000"/>
                                        <p:tgtEl>
                                          <p:spTgt spid="286"/>
                                        </p:tgtEl>
                                      </p:cBhvr>
                                    </p:animEffect>
                                    <p:set>
                                      <p:cBhvr>
                                        <p:cTn id="36" dur="1" fill="hold">
                                          <p:stCondLst>
                                            <p:cond delay="999"/>
                                          </p:stCondLst>
                                        </p:cTn>
                                        <p:tgtEl>
                                          <p:spTgt spid="286"/>
                                        </p:tgtEl>
                                        <p:attrNameLst>
                                          <p:attrName>style.visibility</p:attrName>
                                        </p:attrNameLst>
                                      </p:cBhvr>
                                      <p:to>
                                        <p:strVal val="hidden"/>
                                      </p:to>
                                    </p:set>
                                  </p:childTnLst>
                                </p:cTn>
                              </p:par>
                              <p:par>
                                <p:cTn id="37" presetID="22" presetClass="exit" presetSubtype="1" fill="hold" grpId="1" nodeType="withEffect">
                                  <p:stCondLst>
                                    <p:cond delay="0"/>
                                  </p:stCondLst>
                                  <p:childTnLst>
                                    <p:animEffect transition="out" filter="wipe(up)">
                                      <p:cBhvr>
                                        <p:cTn id="38" dur="1000"/>
                                        <p:tgtEl>
                                          <p:spTgt spid="287"/>
                                        </p:tgtEl>
                                      </p:cBhvr>
                                    </p:animEffect>
                                    <p:set>
                                      <p:cBhvr>
                                        <p:cTn id="39" dur="1" fill="hold">
                                          <p:stCondLst>
                                            <p:cond delay="999"/>
                                          </p:stCondLst>
                                        </p:cTn>
                                        <p:tgtEl>
                                          <p:spTgt spid="28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childTnLst>
                                </p:cTn>
                              </p:par>
                              <p:par>
                                <p:cTn id="44" presetID="9" presetClass="emph" presetSubtype="0" nodeType="withEffect">
                                  <p:stCondLst>
                                    <p:cond delay="0"/>
                                  </p:stCondLst>
                                  <p:childTnLst>
                                    <p:set>
                                      <p:cBhvr rctx="PPT">
                                        <p:cTn id="45" dur="indefinite"/>
                                        <p:tgtEl>
                                          <p:spTgt spid="7">
                                            <p:txEl>
                                              <p:pRg st="0" end="0"/>
                                            </p:txEl>
                                          </p:spTgt>
                                        </p:tgtEl>
                                        <p:attrNameLst>
                                          <p:attrName>style.opacity</p:attrName>
                                        </p:attrNameLst>
                                      </p:cBhvr>
                                      <p:to>
                                        <p:strVal val="0.5"/>
                                      </p:to>
                                    </p:set>
                                    <p:animEffect filter="image" prLst="opacity: 0.5">
                                      <p:cBhvr rctx="IE">
                                        <p:cTn id="46" dur="indefinite"/>
                                        <p:tgtEl>
                                          <p:spTgt spid="7">
                                            <p:txEl>
                                              <p:pRg st="0" end="0"/>
                                            </p:txEl>
                                          </p:spTgt>
                                        </p:tgtEl>
                                      </p:cBhvr>
                                    </p:animEffect>
                                  </p:childTnLst>
                                </p:cTn>
                              </p:par>
                              <p:par>
                                <p:cTn id="47" presetID="9" presetClass="emph" presetSubtype="0" nodeType="withEffect">
                                  <p:stCondLst>
                                    <p:cond delay="0"/>
                                  </p:stCondLst>
                                  <p:childTnLst>
                                    <p:set>
                                      <p:cBhvr rctx="PPT">
                                        <p:cTn id="48" dur="indefinite"/>
                                        <p:tgtEl>
                                          <p:spTgt spid="3">
                                            <p:txEl>
                                              <p:pRg st="0" end="0"/>
                                            </p:txEl>
                                          </p:spTgt>
                                        </p:tgtEl>
                                        <p:attrNameLst>
                                          <p:attrName>style.opacity</p:attrName>
                                        </p:attrNameLst>
                                      </p:cBhvr>
                                      <p:to>
                                        <p:strVal val="0.5"/>
                                      </p:to>
                                    </p:set>
                                    <p:animEffect filter="image" prLst="opacity: 0.5">
                                      <p:cBhvr rctx="IE">
                                        <p:cTn id="49" dur="indefinite"/>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84" grpId="0" uiExpand="1" animBg="1"/>
      <p:bldP spid="284" grpId="1" uiExpand="1" animBg="1"/>
      <p:bldP spid="285" grpId="0" uiExpand="1" animBg="1"/>
      <p:bldP spid="285" grpId="1" uiExpand="1" animBg="1"/>
      <p:bldP spid="286" grpId="0" uiExpand="1" animBg="1"/>
      <p:bldP spid="286" grpId="1" uiExpand="1" animBg="1"/>
      <p:bldP spid="287" grpId="0" uiExpand="1" animBg="1"/>
      <p:bldP spid="287" grpId="1" uiExpand="1"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381000"/>
            <a:ext cx="8382000" cy="838200"/>
          </a:xfrm>
        </p:spPr>
        <p:txBody>
          <a:bodyPr/>
          <a:lstStyle/>
          <a:p>
            <a:pPr algn="ctr" rtl="1" eaLnBrk="1" hangingPunct="1"/>
            <a:r>
              <a:rPr lang="he-IL" altLang="en-US" sz="3600" dirty="0" smtClean="0">
                <a:solidFill>
                  <a:srgbClr val="00FFFF"/>
                </a:solidFill>
              </a:rPr>
              <a:t>המקרה הכי פשוט: חלל שרצפתו מצולע קמור</a:t>
            </a:r>
          </a:p>
        </p:txBody>
      </p:sp>
      <p:sp>
        <p:nvSpPr>
          <p:cNvPr id="3" name="Content Placeholder 2"/>
          <p:cNvSpPr>
            <a:spLocks noGrp="1"/>
          </p:cNvSpPr>
          <p:nvPr>
            <p:ph idx="1"/>
          </p:nvPr>
        </p:nvSpPr>
        <p:spPr>
          <a:xfrm>
            <a:off x="304800" y="1066800"/>
            <a:ext cx="8507413" cy="5389563"/>
          </a:xfrm>
        </p:spPr>
        <p:txBody>
          <a:bodyPr>
            <a:noAutofit/>
          </a:bodyPr>
          <a:lstStyle/>
          <a:p>
            <a:pPr eaLnBrk="1" hangingPunct="1">
              <a:defRPr/>
            </a:pPr>
            <a:r>
              <a:rPr lang="he-IL" sz="2800" dirty="0" smtClean="0"/>
              <a:t>אם רצפת המוזיאון היא בצורת </a:t>
            </a:r>
            <a:r>
              <a:rPr lang="he-IL" sz="2800" dirty="0" smtClean="0">
                <a:solidFill>
                  <a:schemeClr val="accent2">
                    <a:lumMod val="40000"/>
                    <a:lumOff val="60000"/>
                  </a:schemeClr>
                </a:solidFill>
              </a:rPr>
              <a:t>מצולע קמור, </a:t>
            </a:r>
            <a:r>
              <a:rPr lang="he-IL" sz="2800" dirty="0" smtClean="0"/>
              <a:t>מספיק להציב מצלמה </a:t>
            </a:r>
            <a:r>
              <a:rPr lang="he-IL" sz="2800" dirty="0" smtClean="0">
                <a:solidFill>
                  <a:schemeClr val="accent2">
                    <a:lumMod val="40000"/>
                    <a:lumOff val="60000"/>
                  </a:schemeClr>
                </a:solidFill>
              </a:rPr>
              <a:t>אחת</a:t>
            </a:r>
            <a:r>
              <a:rPr lang="he-IL" sz="2800" dirty="0" smtClean="0"/>
              <a:t> באחד ה</a:t>
            </a:r>
            <a:r>
              <a:rPr lang="he-IL" sz="2800" dirty="0" smtClean="0">
                <a:solidFill>
                  <a:schemeClr val="accent2">
                    <a:lumMod val="40000"/>
                    <a:lumOff val="60000"/>
                  </a:schemeClr>
                </a:solidFill>
              </a:rPr>
              <a:t>קודקודים</a:t>
            </a:r>
            <a:r>
              <a:rPr lang="he-IL" sz="2800" dirty="0" smtClean="0"/>
              <a:t>.</a:t>
            </a:r>
          </a:p>
          <a:p>
            <a:pPr eaLnBrk="1" hangingPunct="1">
              <a:spcBef>
                <a:spcPts val="1200"/>
              </a:spcBef>
              <a:defRPr/>
            </a:pPr>
            <a:r>
              <a:rPr lang="he-IL" sz="2800" dirty="0" smtClean="0"/>
              <a:t>במקרה כזה, הפתרון </a:t>
            </a:r>
          </a:p>
          <a:p>
            <a:pPr eaLnBrk="1" hangingPunct="1">
              <a:spcBef>
                <a:spcPts val="0"/>
              </a:spcBef>
              <a:buFontTx/>
              <a:buNone/>
              <a:defRPr/>
            </a:pPr>
            <a:r>
              <a:rPr lang="he-IL" sz="2800" dirty="0" smtClean="0">
                <a:solidFill>
                  <a:schemeClr val="accent6">
                    <a:lumMod val="60000"/>
                    <a:lumOff val="40000"/>
                  </a:schemeClr>
                </a:solidFill>
              </a:rPr>
              <a:t>	</a:t>
            </a:r>
            <a:r>
              <a:rPr lang="he-IL" sz="2800" dirty="0" smtClean="0">
                <a:solidFill>
                  <a:schemeClr val="accent2">
                    <a:lumMod val="40000"/>
                    <a:lumOff val="60000"/>
                  </a:schemeClr>
                </a:solidFill>
              </a:rPr>
              <a:t>אינו תלוי</a:t>
            </a:r>
            <a:r>
              <a:rPr lang="he-IL" sz="2800" dirty="0" smtClean="0">
                <a:solidFill>
                  <a:schemeClr val="accent6">
                    <a:lumMod val="60000"/>
                    <a:lumOff val="40000"/>
                  </a:schemeClr>
                </a:solidFill>
              </a:rPr>
              <a:t> </a:t>
            </a:r>
            <a:r>
              <a:rPr lang="he-IL" sz="2800" dirty="0" smtClean="0"/>
              <a:t>במספר הקירות,</a:t>
            </a:r>
          </a:p>
          <a:p>
            <a:pPr eaLnBrk="1" hangingPunct="1">
              <a:spcBef>
                <a:spcPts val="0"/>
              </a:spcBef>
              <a:buFontTx/>
              <a:buNone/>
              <a:defRPr/>
            </a:pPr>
            <a:r>
              <a:rPr lang="he-IL" sz="2800" dirty="0" smtClean="0"/>
              <a:t> 	</a:t>
            </a:r>
            <a:r>
              <a:rPr lang="he-IL" sz="2800" dirty="0" smtClean="0">
                <a:solidFill>
                  <a:schemeClr val="accent2">
                    <a:lumMod val="40000"/>
                    <a:lumOff val="60000"/>
                  </a:schemeClr>
                </a:solidFill>
              </a:rPr>
              <a:t>לא</a:t>
            </a:r>
            <a:r>
              <a:rPr lang="he-IL" sz="2800" dirty="0" smtClean="0"/>
              <a:t> במידותיהם </a:t>
            </a:r>
          </a:p>
          <a:p>
            <a:pPr eaLnBrk="1" hangingPunct="1">
              <a:spcBef>
                <a:spcPts val="0"/>
              </a:spcBef>
              <a:buFontTx/>
              <a:buNone/>
              <a:defRPr/>
            </a:pPr>
            <a:r>
              <a:rPr lang="he-IL" sz="2800" dirty="0" smtClean="0"/>
              <a:t>	ו</a:t>
            </a:r>
            <a:r>
              <a:rPr lang="he-IL" sz="2800" dirty="0" smtClean="0">
                <a:solidFill>
                  <a:schemeClr val="accent2">
                    <a:lumMod val="40000"/>
                    <a:lumOff val="60000"/>
                  </a:schemeClr>
                </a:solidFill>
              </a:rPr>
              <a:t>לא</a:t>
            </a:r>
            <a:r>
              <a:rPr lang="he-IL" sz="2800" dirty="0" smtClean="0"/>
              <a:t> בזוויות ביניהם.</a:t>
            </a:r>
          </a:p>
          <a:p>
            <a:pPr eaLnBrk="1" hangingPunct="1">
              <a:defRPr/>
            </a:pPr>
            <a:r>
              <a:rPr lang="he-IL" sz="2800" dirty="0"/>
              <a:t>ו</a:t>
            </a:r>
            <a:r>
              <a:rPr lang="he-IL" sz="2800" dirty="0" smtClean="0"/>
              <a:t>בכן, הצבת מצלמה </a:t>
            </a:r>
            <a:r>
              <a:rPr lang="he-IL" sz="2800" dirty="0" smtClean="0">
                <a:solidFill>
                  <a:srgbClr val="00FFFF"/>
                </a:solidFill>
              </a:rPr>
              <a:t>אחת</a:t>
            </a:r>
            <a:r>
              <a:rPr lang="he-IL" sz="2800" dirty="0" smtClean="0"/>
              <a:t>, </a:t>
            </a:r>
          </a:p>
          <a:p>
            <a:pPr marL="361950" indent="0" eaLnBrk="1" hangingPunct="1">
              <a:spcBef>
                <a:spcPts val="0"/>
              </a:spcBef>
              <a:buNone/>
              <a:defRPr/>
            </a:pPr>
            <a:r>
              <a:rPr lang="he-IL" sz="2800" dirty="0" smtClean="0"/>
              <a:t>ב</a:t>
            </a:r>
            <a:r>
              <a:rPr lang="he-IL" sz="2800" dirty="0" smtClean="0">
                <a:solidFill>
                  <a:srgbClr val="00FFFF"/>
                </a:solidFill>
              </a:rPr>
              <a:t>אחד </a:t>
            </a:r>
            <a:r>
              <a:rPr lang="he-IL" sz="2800" dirty="0" smtClean="0"/>
              <a:t>הקודקודים, </a:t>
            </a:r>
            <a:r>
              <a:rPr lang="he-IL" sz="2800" dirty="0"/>
              <a:t>זהו הפתרון </a:t>
            </a:r>
            <a:r>
              <a:rPr lang="he-IL" sz="2800" dirty="0" smtClean="0"/>
              <a:t>לבעיית</a:t>
            </a:r>
            <a:endParaRPr lang="he-IL" sz="2800" dirty="0" smtClean="0">
              <a:solidFill>
                <a:schemeClr val="accent6">
                  <a:lumMod val="60000"/>
                  <a:lumOff val="40000"/>
                </a:schemeClr>
              </a:solidFill>
            </a:endParaRPr>
          </a:p>
          <a:p>
            <a:pPr indent="19050" eaLnBrk="1" hangingPunct="1">
              <a:spcBef>
                <a:spcPts val="0"/>
              </a:spcBef>
              <a:buFontTx/>
              <a:buNone/>
              <a:defRPr/>
            </a:pPr>
            <a:r>
              <a:rPr lang="he-IL" sz="2800" dirty="0" smtClean="0"/>
              <a:t>השמירה של </a:t>
            </a:r>
            <a:r>
              <a:rPr lang="he-IL" sz="2800" dirty="0" smtClean="0">
                <a:solidFill>
                  <a:srgbClr val="00FFFF"/>
                </a:solidFill>
              </a:rPr>
              <a:t>כל</a:t>
            </a:r>
            <a:r>
              <a:rPr lang="he-IL" sz="2800" dirty="0" smtClean="0"/>
              <a:t> חלל מנסרתי שרצפתו מצולע </a:t>
            </a:r>
            <a:r>
              <a:rPr lang="he-IL" sz="2800" dirty="0" smtClean="0">
                <a:solidFill>
                  <a:srgbClr val="00FFFF"/>
                </a:solidFill>
              </a:rPr>
              <a:t>קמור</a:t>
            </a:r>
            <a:r>
              <a:rPr lang="he-IL" sz="2800" dirty="0" smtClean="0"/>
              <a:t>. </a:t>
            </a:r>
          </a:p>
          <a:p>
            <a:pPr eaLnBrk="1" hangingPunct="1">
              <a:spcBef>
                <a:spcPts val="0"/>
              </a:spcBef>
              <a:defRPr/>
            </a:pPr>
            <a:r>
              <a:rPr lang="he-IL" sz="2800" dirty="0" smtClean="0"/>
              <a:t>זה באמת פשוט מאד, אבל מה אם החלל של המוזיאון הוא בעל מבנה קצת יותר מורכב?</a:t>
            </a:r>
            <a:endParaRPr lang="he-IL" sz="2800" dirty="0"/>
          </a:p>
        </p:txBody>
      </p:sp>
      <p:pic>
        <p:nvPicPr>
          <p:cNvPr id="119811"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896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Straight Connector 34"/>
          <p:cNvCxnSpPr/>
          <p:nvPr/>
        </p:nvCxnSpPr>
        <p:spPr>
          <a:xfrm rot="19201100">
            <a:off x="1561648" y="3010628"/>
            <a:ext cx="2146300" cy="1655763"/>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9201100">
            <a:off x="1648961" y="3293203"/>
            <a:ext cx="1238250" cy="1655763"/>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9201100">
            <a:off x="1644799" y="3578967"/>
            <a:ext cx="452438" cy="1333500"/>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Dodecagon 37"/>
          <p:cNvSpPr/>
          <p:nvPr/>
        </p:nvSpPr>
        <p:spPr>
          <a:xfrm rot="19201100">
            <a:off x="1112838" y="1741750"/>
            <a:ext cx="3384550" cy="2663825"/>
          </a:xfrm>
          <a:prstGeom prst="dodecagon">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cxnSp>
        <p:nvCxnSpPr>
          <p:cNvPr id="39" name="Straight Connector 38"/>
          <p:cNvCxnSpPr/>
          <p:nvPr/>
        </p:nvCxnSpPr>
        <p:spPr>
          <a:xfrm rot="19201100">
            <a:off x="1343654" y="2803788"/>
            <a:ext cx="2932112" cy="1331912"/>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9201100">
            <a:off x="1104155" y="2730763"/>
            <a:ext cx="3384550" cy="712787"/>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9201100">
            <a:off x="853116" y="2813313"/>
            <a:ext cx="3384550" cy="0"/>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9201100" flipV="1">
            <a:off x="728905" y="2413263"/>
            <a:ext cx="2930525" cy="619125"/>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9201100" flipV="1">
            <a:off x="705092" y="2351350"/>
            <a:ext cx="2146300" cy="974725"/>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9201100" flipV="1">
            <a:off x="823103" y="2641863"/>
            <a:ext cx="1238250" cy="974725"/>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6399"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mtClean="0">
                <a:solidFill>
                  <a:srgbClr val="F8F8F8"/>
                </a:solidFill>
                <a:latin typeface="Tahoma" pitchFamily="34" charset="0"/>
              </a:rPr>
              <a:t>13.10.2016 עודכן</a:t>
            </a:r>
            <a:endParaRPr lang="en-US" altLang="en-US">
              <a:solidFill>
                <a:srgbClr val="F8F8F8"/>
              </a:solidFill>
              <a:latin typeface="Tahoma" pitchFamily="34" charset="0"/>
            </a:endParaRPr>
          </a:p>
        </p:txBody>
      </p:sp>
      <p:sp>
        <p:nvSpPr>
          <p:cNvPr id="16400" name="Footer Placeholder 7"/>
          <p:cNvSpPr>
            <a:spLocks noGrp="1"/>
          </p:cNvSpPr>
          <p:nvPr>
            <p:ph type="ftr" sz="quarter" idx="11"/>
          </p:nvPr>
        </p:nvSpPr>
        <p:spPr>
          <a:xfrm>
            <a:off x="2667000" y="5995988"/>
            <a:ext cx="42878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a:solidFill>
                  <a:srgbClr val="F8F8F8"/>
                </a:solidFill>
                <a:latin typeface="Tahoma" pitchFamily="34" charset="0"/>
              </a:rPr>
              <a:t>בעיית השמירה במוזיאון © כל הזכויות שמורות</a:t>
            </a:r>
            <a:endParaRPr lang="en-US" altLang="en-US">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12</a:t>
            </a:fld>
            <a:endParaRPr lang="en-US"/>
          </a:p>
        </p:txBody>
      </p:sp>
    </p:spTree>
    <p:custDataLst>
      <p:tags r:id="rId1"/>
    </p:custDataLst>
  </p:cSld>
  <p:clrMapOvr>
    <a:masterClrMapping/>
  </p:clrMapOvr>
  <p:transition advTm="526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100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2000"/>
                                        <p:tgtEl>
                                          <p:spTgt spid="38"/>
                                        </p:tgtEl>
                                      </p:cBhvr>
                                    </p:animEffect>
                                  </p:childTnLst>
                                </p:cTn>
                              </p:par>
                            </p:childTnLst>
                          </p:cTn>
                        </p:par>
                        <p:par>
                          <p:cTn id="11" fill="hold" nodeType="afterGroup">
                            <p:stCondLst>
                              <p:cond delay="3000"/>
                            </p:stCondLst>
                            <p:childTnLst>
                              <p:par>
                                <p:cTn id="12" presetID="10" presetClass="entr" presetSubtype="0" fill="hold" nodeType="afterEffect">
                                  <p:stCondLst>
                                    <p:cond delay="1000"/>
                                  </p:stCondLst>
                                  <p:childTnLst>
                                    <p:set>
                                      <p:cBhvr>
                                        <p:cTn id="13" dur="1" fill="hold">
                                          <p:stCondLst>
                                            <p:cond delay="0"/>
                                          </p:stCondLst>
                                        </p:cTn>
                                        <p:tgtEl>
                                          <p:spTgt spid="119811"/>
                                        </p:tgtEl>
                                        <p:attrNameLst>
                                          <p:attrName>style.visibility</p:attrName>
                                        </p:attrNameLst>
                                      </p:cBhvr>
                                      <p:to>
                                        <p:strVal val="visible"/>
                                      </p:to>
                                    </p:set>
                                    <p:animEffect transition="in" filter="fade">
                                      <p:cBhvr>
                                        <p:cTn id="14" dur="1000"/>
                                        <p:tgtEl>
                                          <p:spTgt spid="119811"/>
                                        </p:tgtEl>
                                      </p:cBhvr>
                                    </p:animEffect>
                                  </p:childTnLst>
                                </p:cTn>
                              </p:par>
                            </p:childTnLst>
                          </p:cTn>
                        </p:par>
                        <p:par>
                          <p:cTn id="15" fill="hold" nodeType="afterGroup">
                            <p:stCondLst>
                              <p:cond delay="5000"/>
                            </p:stCondLst>
                            <p:childTnLst>
                              <p:par>
                                <p:cTn id="16" presetID="22" presetClass="entr" presetSubtype="8"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1000"/>
                                        <p:tgtEl>
                                          <p:spTgt spid="37"/>
                                        </p:tgtEl>
                                      </p:cBhvr>
                                    </p:animEffect>
                                  </p:childTnLst>
                                </p:cTn>
                              </p:par>
                              <p:par>
                                <p:cTn id="19" presetID="2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1000"/>
                                        <p:tgtEl>
                                          <p:spTgt spid="36"/>
                                        </p:tgtEl>
                                      </p:cBhvr>
                                    </p:animEffect>
                                  </p:childTnLst>
                                </p:cTn>
                              </p:par>
                              <p:par>
                                <p:cTn id="22" presetID="22" presetClass="entr" presetSubtype="4"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1000"/>
                                        <p:tgtEl>
                                          <p:spTgt spid="35"/>
                                        </p:tgtEl>
                                      </p:cBhvr>
                                    </p:animEffect>
                                  </p:childTnLst>
                                </p:cTn>
                              </p:par>
                              <p:par>
                                <p:cTn id="25" presetID="22" presetClass="entr" presetSubtype="4"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1000"/>
                                        <p:tgtEl>
                                          <p:spTgt spid="39"/>
                                        </p:tgtEl>
                                      </p:cBhvr>
                                    </p:animEffect>
                                  </p:childTnLst>
                                </p:cTn>
                              </p:par>
                              <p:par>
                                <p:cTn id="28" presetID="22" presetClass="entr" presetSubtype="4"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down)">
                                      <p:cBhvr>
                                        <p:cTn id="30" dur="1000"/>
                                        <p:tgtEl>
                                          <p:spTgt spid="40"/>
                                        </p:tgtEl>
                                      </p:cBhvr>
                                    </p:animEffect>
                                  </p:childTnLst>
                                </p:cTn>
                              </p:par>
                              <p:par>
                                <p:cTn id="31" presetID="22" presetClass="entr" presetSubtype="4"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down)">
                                      <p:cBhvr>
                                        <p:cTn id="33" dur="1000"/>
                                        <p:tgtEl>
                                          <p:spTgt spid="41"/>
                                        </p:tgtEl>
                                      </p:cBhvr>
                                    </p:animEffect>
                                  </p:childTnLst>
                                </p:cTn>
                              </p:par>
                              <p:par>
                                <p:cTn id="34" presetID="22" presetClass="entr" presetSubtype="4"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down)">
                                      <p:cBhvr>
                                        <p:cTn id="36" dur="1000"/>
                                        <p:tgtEl>
                                          <p:spTgt spid="42"/>
                                        </p:tgtEl>
                                      </p:cBhvr>
                                    </p:animEffect>
                                  </p:childTnLst>
                                </p:cTn>
                              </p:par>
                              <p:par>
                                <p:cTn id="37" presetID="22" presetClass="entr" presetSubtype="4"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1000"/>
                                        <p:tgtEl>
                                          <p:spTgt spid="43"/>
                                        </p:tgtEl>
                                      </p:cBhvr>
                                    </p:animEffect>
                                  </p:childTnLst>
                                </p:cTn>
                              </p:par>
                              <p:par>
                                <p:cTn id="40" presetID="22" presetClass="entr" presetSubtype="4"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down)">
                                      <p:cBhvr>
                                        <p:cTn id="42" dur="1000"/>
                                        <p:tgtEl>
                                          <p:spTgt spid="4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childTnLst>
                                </p:cTn>
                              </p:par>
                              <p:par>
                                <p:cTn id="61" presetID="9" presetClass="emph" presetSubtype="0" nodeType="withEffect">
                                  <p:stCondLst>
                                    <p:cond delay="0"/>
                                  </p:stCondLst>
                                  <p:childTnLst>
                                    <p:set>
                                      <p:cBhvr rctx="PPT">
                                        <p:cTn id="62" dur="indefinite"/>
                                        <p:tgtEl>
                                          <p:spTgt spid="3">
                                            <p:txEl>
                                              <p:pRg st="0" end="0"/>
                                            </p:txEl>
                                          </p:spTgt>
                                        </p:tgtEl>
                                        <p:attrNameLst>
                                          <p:attrName>style.opacity</p:attrName>
                                        </p:attrNameLst>
                                      </p:cBhvr>
                                      <p:to>
                                        <p:strVal val="0.5"/>
                                      </p:to>
                                    </p:set>
                                    <p:animEffect filter="image" prLst="opacity: 0.5">
                                      <p:cBhvr rctx="IE">
                                        <p:cTn id="63" dur="indefinite"/>
                                        <p:tgtEl>
                                          <p:spTgt spid="3">
                                            <p:txEl>
                                              <p:pRg st="0" end="0"/>
                                            </p:txEl>
                                          </p:spTgt>
                                        </p:tgtEl>
                                      </p:cBhvr>
                                    </p:animEffect>
                                  </p:childTnLst>
                                </p:cTn>
                              </p:par>
                              <p:par>
                                <p:cTn id="64" presetID="9" presetClass="emph" presetSubtype="0" nodeType="withEffect">
                                  <p:stCondLst>
                                    <p:cond delay="0"/>
                                  </p:stCondLst>
                                  <p:childTnLst>
                                    <p:set>
                                      <p:cBhvr rctx="PPT">
                                        <p:cTn id="65" dur="indefinite"/>
                                        <p:tgtEl>
                                          <p:spTgt spid="3">
                                            <p:txEl>
                                              <p:pRg st="1" end="1"/>
                                            </p:txEl>
                                          </p:spTgt>
                                        </p:tgtEl>
                                        <p:attrNameLst>
                                          <p:attrName>style.opacity</p:attrName>
                                        </p:attrNameLst>
                                      </p:cBhvr>
                                      <p:to>
                                        <p:strVal val="0.5"/>
                                      </p:to>
                                    </p:set>
                                    <p:animEffect filter="image" prLst="opacity: 0.5">
                                      <p:cBhvr rctx="IE">
                                        <p:cTn id="66" dur="indefinite"/>
                                        <p:tgtEl>
                                          <p:spTgt spid="3">
                                            <p:txEl>
                                              <p:pRg st="1" end="1"/>
                                            </p:txEl>
                                          </p:spTgt>
                                        </p:tgtEl>
                                      </p:cBhvr>
                                    </p:animEffect>
                                  </p:childTnLst>
                                </p:cTn>
                              </p:par>
                              <p:par>
                                <p:cTn id="67" presetID="9" presetClass="emph" presetSubtype="0" nodeType="withEffect">
                                  <p:stCondLst>
                                    <p:cond delay="0"/>
                                  </p:stCondLst>
                                  <p:childTnLst>
                                    <p:set>
                                      <p:cBhvr rctx="PPT">
                                        <p:cTn id="68" dur="indefinite"/>
                                        <p:tgtEl>
                                          <p:spTgt spid="3">
                                            <p:txEl>
                                              <p:pRg st="2" end="2"/>
                                            </p:txEl>
                                          </p:spTgt>
                                        </p:tgtEl>
                                        <p:attrNameLst>
                                          <p:attrName>style.opacity</p:attrName>
                                        </p:attrNameLst>
                                      </p:cBhvr>
                                      <p:to>
                                        <p:strVal val="0.5"/>
                                      </p:to>
                                    </p:set>
                                    <p:animEffect filter="image" prLst="opacity: 0.5">
                                      <p:cBhvr rctx="IE">
                                        <p:cTn id="69" dur="indefinite"/>
                                        <p:tgtEl>
                                          <p:spTgt spid="3">
                                            <p:txEl>
                                              <p:pRg st="2" end="2"/>
                                            </p:txEl>
                                          </p:spTgt>
                                        </p:tgtEl>
                                      </p:cBhvr>
                                    </p:animEffect>
                                  </p:childTnLst>
                                </p:cTn>
                              </p:par>
                              <p:par>
                                <p:cTn id="70" presetID="9" presetClass="emph" presetSubtype="0" nodeType="withEffect">
                                  <p:stCondLst>
                                    <p:cond delay="0"/>
                                  </p:stCondLst>
                                  <p:childTnLst>
                                    <p:set>
                                      <p:cBhvr rctx="PPT">
                                        <p:cTn id="71" dur="indefinite"/>
                                        <p:tgtEl>
                                          <p:spTgt spid="3">
                                            <p:txEl>
                                              <p:pRg st="3" end="3"/>
                                            </p:txEl>
                                          </p:spTgt>
                                        </p:tgtEl>
                                        <p:attrNameLst>
                                          <p:attrName>style.opacity</p:attrName>
                                        </p:attrNameLst>
                                      </p:cBhvr>
                                      <p:to>
                                        <p:strVal val="0.5"/>
                                      </p:to>
                                    </p:set>
                                    <p:animEffect filter="image" prLst="opacity: 0.5">
                                      <p:cBhvr rctx="IE">
                                        <p:cTn id="72" dur="indefinite"/>
                                        <p:tgtEl>
                                          <p:spTgt spid="3">
                                            <p:txEl>
                                              <p:pRg st="3" end="3"/>
                                            </p:txEl>
                                          </p:spTgt>
                                        </p:tgtEl>
                                      </p:cBhvr>
                                    </p:animEffect>
                                  </p:childTnLst>
                                </p:cTn>
                              </p:par>
                              <p:par>
                                <p:cTn id="73" presetID="9" presetClass="emph" presetSubtype="0" nodeType="withEffect">
                                  <p:stCondLst>
                                    <p:cond delay="0"/>
                                  </p:stCondLst>
                                  <p:childTnLst>
                                    <p:set>
                                      <p:cBhvr rctx="PPT">
                                        <p:cTn id="74" dur="indefinite"/>
                                        <p:tgtEl>
                                          <p:spTgt spid="3">
                                            <p:txEl>
                                              <p:pRg st="4" end="4"/>
                                            </p:txEl>
                                          </p:spTgt>
                                        </p:tgtEl>
                                        <p:attrNameLst>
                                          <p:attrName>style.opacity</p:attrName>
                                        </p:attrNameLst>
                                      </p:cBhvr>
                                      <p:to>
                                        <p:strVal val="0.5"/>
                                      </p:to>
                                    </p:set>
                                    <p:animEffect filter="image" prLst="opacity: 0.5">
                                      <p:cBhvr rctx="IE">
                                        <p:cTn id="75" dur="indefinite"/>
                                        <p:tgtEl>
                                          <p:spTgt spid="3">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
                                            <p:txEl>
                                              <p:pRg st="8" end="8"/>
                                            </p:txEl>
                                          </p:spTgt>
                                        </p:tgtEl>
                                        <p:attrNameLst>
                                          <p:attrName>style.visibility</p:attrName>
                                        </p:attrNameLst>
                                      </p:cBhvr>
                                      <p:to>
                                        <p:strVal val="visible"/>
                                      </p:to>
                                    </p:set>
                                  </p:childTnLst>
                                </p:cTn>
                              </p:par>
                              <p:par>
                                <p:cTn id="80" presetID="9" presetClass="emph" presetSubtype="0" nodeType="withEffect">
                                  <p:stCondLst>
                                    <p:cond delay="0"/>
                                  </p:stCondLst>
                                  <p:childTnLst>
                                    <p:set>
                                      <p:cBhvr rctx="PPT">
                                        <p:cTn id="81" dur="indefinite"/>
                                        <p:tgtEl>
                                          <p:spTgt spid="3">
                                            <p:txEl>
                                              <p:pRg st="5" end="5"/>
                                            </p:txEl>
                                          </p:spTgt>
                                        </p:tgtEl>
                                        <p:attrNameLst>
                                          <p:attrName>style.opacity</p:attrName>
                                        </p:attrNameLst>
                                      </p:cBhvr>
                                      <p:to>
                                        <p:strVal val="0.5"/>
                                      </p:to>
                                    </p:set>
                                    <p:animEffect filter="image" prLst="opacity: 0.5">
                                      <p:cBhvr rctx="IE">
                                        <p:cTn id="82" dur="indefinite"/>
                                        <p:tgtEl>
                                          <p:spTgt spid="3">
                                            <p:txEl>
                                              <p:pRg st="5" end="5"/>
                                            </p:txEl>
                                          </p:spTgt>
                                        </p:tgtEl>
                                      </p:cBhvr>
                                    </p:animEffect>
                                  </p:childTnLst>
                                </p:cTn>
                              </p:par>
                              <p:par>
                                <p:cTn id="83" presetID="9" presetClass="emph" presetSubtype="0" nodeType="withEffect">
                                  <p:stCondLst>
                                    <p:cond delay="0"/>
                                  </p:stCondLst>
                                  <p:childTnLst>
                                    <p:set>
                                      <p:cBhvr rctx="PPT">
                                        <p:cTn id="84" dur="indefinite"/>
                                        <p:tgtEl>
                                          <p:spTgt spid="3">
                                            <p:txEl>
                                              <p:pRg st="6" end="6"/>
                                            </p:txEl>
                                          </p:spTgt>
                                        </p:tgtEl>
                                        <p:attrNameLst>
                                          <p:attrName>style.opacity</p:attrName>
                                        </p:attrNameLst>
                                      </p:cBhvr>
                                      <p:to>
                                        <p:strVal val="0.5"/>
                                      </p:to>
                                    </p:set>
                                    <p:animEffect filter="image" prLst="opacity: 0.5">
                                      <p:cBhvr rctx="IE">
                                        <p:cTn id="85" dur="indefinite"/>
                                        <p:tgtEl>
                                          <p:spTgt spid="3">
                                            <p:txEl>
                                              <p:pRg st="6" end="6"/>
                                            </p:txEl>
                                          </p:spTgt>
                                        </p:tgtEl>
                                      </p:cBhvr>
                                    </p:animEffect>
                                  </p:childTnLst>
                                </p:cTn>
                              </p:par>
                              <p:par>
                                <p:cTn id="86" presetID="9" presetClass="emph" presetSubtype="0" nodeType="withEffect">
                                  <p:stCondLst>
                                    <p:cond delay="0"/>
                                  </p:stCondLst>
                                  <p:childTnLst>
                                    <p:set>
                                      <p:cBhvr rctx="PPT">
                                        <p:cTn id="87" dur="indefinite"/>
                                        <p:tgtEl>
                                          <p:spTgt spid="3">
                                            <p:txEl>
                                              <p:pRg st="7" end="7"/>
                                            </p:txEl>
                                          </p:spTgt>
                                        </p:tgtEl>
                                        <p:attrNameLst>
                                          <p:attrName>style.opacity</p:attrName>
                                        </p:attrNameLst>
                                      </p:cBhvr>
                                      <p:to>
                                        <p:strVal val="0.5"/>
                                      </p:to>
                                    </p:set>
                                    <p:animEffect filter="image" prLst="opacity: 0.5">
                                      <p:cBhvr rctx="IE">
                                        <p:cTn id="88"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228600"/>
            <a:ext cx="8001000" cy="838200"/>
          </a:xfrm>
        </p:spPr>
        <p:txBody>
          <a:bodyPr/>
          <a:lstStyle/>
          <a:p>
            <a:pPr algn="ctr" eaLnBrk="1" hangingPunct="1"/>
            <a:r>
              <a:rPr lang="he-IL" altLang="en-US" sz="3600" dirty="0" smtClean="0">
                <a:solidFill>
                  <a:srgbClr val="00FFFF"/>
                </a:solidFill>
              </a:rPr>
              <a:t>מה אם רצפת המוזיאון היא מצולע קעור?</a:t>
            </a:r>
          </a:p>
        </p:txBody>
      </p:sp>
      <p:sp>
        <p:nvSpPr>
          <p:cNvPr id="3" name="Content Placeholder 2"/>
          <p:cNvSpPr>
            <a:spLocks noGrp="1"/>
          </p:cNvSpPr>
          <p:nvPr>
            <p:ph idx="1"/>
          </p:nvPr>
        </p:nvSpPr>
        <p:spPr>
          <a:xfrm>
            <a:off x="381001" y="838199"/>
            <a:ext cx="8382000" cy="5825977"/>
          </a:xfrm>
        </p:spPr>
        <p:txBody>
          <a:bodyPr>
            <a:noAutofit/>
          </a:bodyPr>
          <a:lstStyle/>
          <a:p>
            <a:pPr eaLnBrk="1" hangingPunct="1">
              <a:spcBef>
                <a:spcPts val="0"/>
              </a:spcBef>
              <a:defRPr/>
            </a:pPr>
            <a:r>
              <a:rPr lang="he-IL" sz="2800" dirty="0" smtClean="0"/>
              <a:t>אחד הפתרונות הוא להציב מצלמה ב</a:t>
            </a:r>
            <a:r>
              <a:rPr lang="he-IL" sz="2800" dirty="0" smtClean="0">
                <a:solidFill>
                  <a:schemeClr val="accent2">
                    <a:lumMod val="40000"/>
                    <a:lumOff val="60000"/>
                  </a:schemeClr>
                </a:solidFill>
              </a:rPr>
              <a:t>כל קודקוד </a:t>
            </a:r>
            <a:r>
              <a:rPr lang="he-IL" sz="2800" dirty="0" smtClean="0"/>
              <a:t>ובכך להבטיח את כל החלל - מורכב ככל שיהיה.</a:t>
            </a:r>
          </a:p>
          <a:p>
            <a:pPr eaLnBrk="1" hangingPunct="1">
              <a:spcBef>
                <a:spcPts val="0"/>
              </a:spcBef>
              <a:defRPr/>
            </a:pPr>
            <a:r>
              <a:rPr lang="he-IL" sz="2800" dirty="0" smtClean="0"/>
              <a:t>זה אמנם פתרון קל לבעיה, אבל מצלמות הן דבר יקר. </a:t>
            </a:r>
          </a:p>
          <a:p>
            <a:pPr eaLnBrk="1" hangingPunct="1">
              <a:spcBef>
                <a:spcPts val="0"/>
              </a:spcBef>
              <a:buFontTx/>
              <a:buNone/>
              <a:defRPr/>
            </a:pPr>
            <a:r>
              <a:rPr lang="he-IL" sz="2800" dirty="0" smtClean="0"/>
              <a:t>	בכמה מהן אפשר</a:t>
            </a:r>
            <a:r>
              <a:rPr lang="he-IL" sz="2800" dirty="0" smtClean="0">
                <a:solidFill>
                  <a:srgbClr val="00FFFF"/>
                </a:solidFill>
              </a:rPr>
              <a:t> להסתפק</a:t>
            </a:r>
            <a:r>
              <a:rPr lang="he-IL" sz="2800" dirty="0" smtClean="0"/>
              <a:t>?  איזה מהן </a:t>
            </a:r>
            <a:r>
              <a:rPr lang="he-IL" sz="2800" dirty="0" smtClean="0">
                <a:solidFill>
                  <a:schemeClr val="accent1">
                    <a:lumMod val="60000"/>
                    <a:lumOff val="40000"/>
                  </a:schemeClr>
                </a:solidFill>
              </a:rPr>
              <a:t>מיותרות</a:t>
            </a:r>
            <a:r>
              <a:rPr lang="he-IL" sz="2800" dirty="0" smtClean="0"/>
              <a:t>? </a:t>
            </a:r>
            <a:endParaRPr lang="he-IL" sz="2800" dirty="0"/>
          </a:p>
        </p:txBody>
      </p:sp>
      <p:grpSp>
        <p:nvGrpSpPr>
          <p:cNvPr id="2" name="Group 8"/>
          <p:cNvGrpSpPr/>
          <p:nvPr/>
        </p:nvGrpSpPr>
        <p:grpSpPr>
          <a:xfrm>
            <a:off x="1715261" y="2641758"/>
            <a:ext cx="4980850" cy="2459158"/>
            <a:chOff x="1666494" y="2386508"/>
            <a:chExt cx="4980850" cy="2459158"/>
          </a:xfrm>
          <a:solidFill>
            <a:schemeClr val="accent3">
              <a:lumMod val="60000"/>
              <a:lumOff val="40000"/>
            </a:schemeClr>
          </a:solidFill>
        </p:grpSpPr>
        <p:sp>
          <p:nvSpPr>
            <p:cNvPr id="7" name="L-Shape 6"/>
            <p:cNvSpPr/>
            <p:nvPr/>
          </p:nvSpPr>
          <p:spPr>
            <a:xfrm rot="18681271">
              <a:off x="1688354" y="2375534"/>
              <a:ext cx="2448272" cy="2491991"/>
            </a:xfrm>
            <a:prstGeom prst="corner">
              <a:avLst>
                <a:gd name="adj1" fmla="val 32550"/>
                <a:gd name="adj2" fmla="val 325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 name="L-Shape 7"/>
            <p:cNvSpPr/>
            <p:nvPr/>
          </p:nvSpPr>
          <p:spPr>
            <a:xfrm rot="18681271">
              <a:off x="4177213" y="2364648"/>
              <a:ext cx="2448272" cy="2491991"/>
            </a:xfrm>
            <a:prstGeom prst="corner">
              <a:avLst>
                <a:gd name="adj1" fmla="val 32550"/>
                <a:gd name="adj2" fmla="val 325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grpSp>
      <p:grpSp>
        <p:nvGrpSpPr>
          <p:cNvPr id="4" name="Group 22"/>
          <p:cNvGrpSpPr>
            <a:grpSpLocks/>
          </p:cNvGrpSpPr>
          <p:nvPr/>
        </p:nvGrpSpPr>
        <p:grpSpPr bwMode="auto">
          <a:xfrm>
            <a:off x="357188" y="2400300"/>
            <a:ext cx="7721600" cy="4095750"/>
            <a:chOff x="357702" y="2326174"/>
            <a:chExt cx="7720594" cy="4095129"/>
          </a:xfrm>
        </p:grpSpPr>
        <p:pic>
          <p:nvPicPr>
            <p:cNvPr id="17420"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872647">
              <a:off x="357702" y="3441908"/>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64230">
              <a:off x="2606384" y="5557207"/>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07646">
              <a:off x="1218540" y="2448924"/>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64230">
              <a:off x="5046714" y="5549265"/>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07646">
              <a:off x="3602557" y="2326174"/>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07646">
              <a:off x="6096241" y="2326174"/>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07646">
              <a:off x="2517107" y="3481182"/>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07646">
              <a:off x="4994855" y="3446403"/>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C:\Users\nitsa.TD-ED\AppData\Local\Microsoft\Windows\Temporary Internet Files\Content.IE5\UWKHDBWN\MC900434860[1].png"/>
            <p:cNvPicPr>
              <a:picLocks noChangeAspect="1" noChangeArrowheads="1"/>
            </p:cNvPicPr>
            <p:nvPr/>
          </p:nvPicPr>
          <p:blipFill>
            <a:blip r:embed="rId4" cstate="print"/>
            <a:srcRect/>
            <a:stretch>
              <a:fillRect/>
            </a:stretch>
          </p:blipFill>
          <p:spPr bwMode="auto">
            <a:xfrm rot="18740307">
              <a:off x="7214200" y="3225996"/>
              <a:ext cx="864096" cy="864096"/>
            </a:xfrm>
            <a:prstGeom prst="rect">
              <a:avLst/>
            </a:prstGeom>
            <a:noFill/>
            <a:scene3d>
              <a:camera prst="orthographicFront">
                <a:rot lat="0" lon="10800000" rev="0"/>
              </a:camera>
              <a:lightRig rig="threePt" dir="t"/>
            </a:scene3d>
          </p:spPr>
        </p:pic>
        <p:pic>
          <p:nvPicPr>
            <p:cNvPr id="17429"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64230">
              <a:off x="3678562" y="4433021"/>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64230">
            <a:off x="2587625" y="564197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64230">
            <a:off x="5035550" y="5622925"/>
            <a:ext cx="8651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Date Placeholder 9"/>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mtClean="0">
                <a:solidFill>
                  <a:srgbClr val="F8F8F8"/>
                </a:solidFill>
                <a:latin typeface="Tahoma" pitchFamily="34" charset="0"/>
              </a:rPr>
              <a:t>13.10.2016 עודכן</a:t>
            </a:r>
            <a:endParaRPr lang="en-US" altLang="en-US">
              <a:solidFill>
                <a:srgbClr val="F8F8F8"/>
              </a:solidFill>
              <a:latin typeface="Tahoma" pitchFamily="34" charset="0"/>
            </a:endParaRPr>
          </a:p>
        </p:txBody>
      </p:sp>
      <p:sp>
        <p:nvSpPr>
          <p:cNvPr id="17419" name="Footer Placeholder 4"/>
          <p:cNvSpPr>
            <a:spLocks noGrp="1"/>
          </p:cNvSpPr>
          <p:nvPr>
            <p:ph type="ftr" sz="quarter" idx="11"/>
          </p:nvPr>
        </p:nvSpPr>
        <p:spPr>
          <a:xfrm>
            <a:off x="2430086" y="5995988"/>
            <a:ext cx="379767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cxnSp>
        <p:nvCxnSpPr>
          <p:cNvPr id="6" name="Straight Connector 5"/>
          <p:cNvCxnSpPr/>
          <p:nvPr/>
        </p:nvCxnSpPr>
        <p:spPr bwMode="auto">
          <a:xfrm flipH="1" flipV="1">
            <a:off x="1736177" y="3378105"/>
            <a:ext cx="1341824" cy="2229919"/>
          </a:xfrm>
          <a:prstGeom prst="line">
            <a:avLst/>
          </a:prstGeom>
          <a:ln>
            <a:prstDash val="dash"/>
            <a:headEnd type="none" w="sm" len="sm"/>
            <a:tailEnd type="none" w="sm" len="sm"/>
          </a:ln>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bwMode="auto">
          <a:xfrm flipV="1">
            <a:off x="3078001" y="3280582"/>
            <a:ext cx="1032584" cy="2301564"/>
          </a:xfrm>
          <a:prstGeom prst="line">
            <a:avLst/>
          </a:prstGeom>
          <a:ln>
            <a:prstDash val="dash"/>
            <a:headEnd type="none" w="sm" len="sm"/>
            <a:tailEnd type="none" w="sm" len="sm"/>
          </a:ln>
        </p:spPr>
        <p:style>
          <a:lnRef idx="1">
            <a:schemeClr val="accent2"/>
          </a:lnRef>
          <a:fillRef idx="0">
            <a:schemeClr val="accent2"/>
          </a:fillRef>
          <a:effectRef idx="0">
            <a:schemeClr val="accent2"/>
          </a:effectRef>
          <a:fontRef idx="minor">
            <a:schemeClr val="tx1"/>
          </a:fontRef>
        </p:style>
      </p:cxnSp>
      <p:cxnSp>
        <p:nvCxnSpPr>
          <p:cNvPr id="37" name="Straight Connector 36"/>
          <p:cNvCxnSpPr/>
          <p:nvPr/>
        </p:nvCxnSpPr>
        <p:spPr bwMode="auto">
          <a:xfrm flipH="1" flipV="1">
            <a:off x="4119310" y="3289210"/>
            <a:ext cx="1443290" cy="2301562"/>
          </a:xfrm>
          <a:prstGeom prst="line">
            <a:avLst/>
          </a:prstGeom>
          <a:ln>
            <a:prstDash val="dash"/>
            <a:headEnd type="none" w="sm" len="sm"/>
            <a:tailEnd type="none" w="sm" len="sm"/>
          </a:ln>
        </p:spPr>
        <p:style>
          <a:lnRef idx="1">
            <a:schemeClr val="accent2"/>
          </a:lnRef>
          <a:fillRef idx="0">
            <a:schemeClr val="accent2"/>
          </a:fillRef>
          <a:effectRef idx="0">
            <a:schemeClr val="accent2"/>
          </a:effectRef>
          <a:fontRef idx="minor">
            <a:schemeClr val="tx1"/>
          </a:fontRef>
        </p:style>
      </p:cxnSp>
      <p:cxnSp>
        <p:nvCxnSpPr>
          <p:cNvPr id="39" name="Straight Connector 38"/>
          <p:cNvCxnSpPr/>
          <p:nvPr/>
        </p:nvCxnSpPr>
        <p:spPr bwMode="auto">
          <a:xfrm flipV="1">
            <a:off x="5592247" y="3208890"/>
            <a:ext cx="1011521" cy="2347884"/>
          </a:xfrm>
          <a:prstGeom prst="line">
            <a:avLst/>
          </a:prstGeom>
          <a:ln>
            <a:prstDash val="dash"/>
            <a:headEnd type="none" w="sm" len="sm"/>
            <a:tailEnd type="none" w="sm" len="sm"/>
          </a:ln>
        </p:spPr>
        <p:style>
          <a:lnRef idx="1">
            <a:schemeClr val="accent2"/>
          </a:lnRef>
          <a:fillRef idx="0">
            <a:schemeClr val="accent2"/>
          </a:fillRef>
          <a:effectRef idx="0">
            <a:schemeClr val="accent2"/>
          </a:effectRef>
          <a:fontRef idx="minor">
            <a:schemeClr val="tx1"/>
          </a:fontRef>
        </p:style>
      </p:cxn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13</a:t>
            </a:fld>
            <a:endParaRPr lang="en-US"/>
          </a:p>
        </p:txBody>
      </p:sp>
    </p:spTree>
    <p:custDataLst>
      <p:tags r:id="rId1"/>
    </p:custDataLst>
  </p:cSld>
  <p:clrMapOvr>
    <a:masterClrMapping/>
  </p:clrMapOvr>
  <p:transition advTm="535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par>
                                <p:cTn id="10" presetID="10" presetClass="exit" presetSubtype="0" fill="hold" grpId="0" nodeType="withEffect">
                                  <p:stCondLst>
                                    <p:cond delay="0"/>
                                  </p:stCondLst>
                                  <p:childTnLst>
                                    <p:animEffect transition="out" filter="fade">
                                      <p:cBhvr>
                                        <p:cTn id="11" dur="500"/>
                                        <p:tgtEl>
                                          <p:spTgt spid="17419"/>
                                        </p:tgtEl>
                                      </p:cBhvr>
                                    </p:animEffect>
                                    <p:set>
                                      <p:cBhvr>
                                        <p:cTn id="12" dur="1" fill="hold">
                                          <p:stCondLst>
                                            <p:cond delay="499"/>
                                          </p:stCondLst>
                                        </p:cTn>
                                        <p:tgtEl>
                                          <p:spTgt spid="174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9" presetClass="emph" presetSubtype="0" nodeType="withEffect">
                                  <p:stCondLst>
                                    <p:cond delay="0"/>
                                  </p:stCondLst>
                                  <p:childTnLst>
                                    <p:set>
                                      <p:cBhvr rctx="PPT">
                                        <p:cTn id="22" dur="indefinite"/>
                                        <p:tgtEl>
                                          <p:spTgt spid="3">
                                            <p:txEl>
                                              <p:pRg st="0" end="0"/>
                                            </p:txEl>
                                          </p:spTgt>
                                        </p:tgtEl>
                                        <p:attrNameLst>
                                          <p:attrName>style.opacity</p:attrName>
                                        </p:attrNameLst>
                                      </p:cBhvr>
                                      <p:to>
                                        <p:strVal val="0.5"/>
                                      </p:to>
                                    </p:set>
                                    <p:animEffect filter="image" prLst="opacity: 0.5">
                                      <p:cBhvr rctx="IE">
                                        <p:cTn id="23" dur="indefinite"/>
                                        <p:tgtEl>
                                          <p:spTgt spid="3">
                                            <p:txEl>
                                              <p:pRg st="0" end="0"/>
                                            </p:txEl>
                                          </p:spTgt>
                                        </p:tgtEl>
                                      </p:cBhvr>
                                    </p:animEffect>
                                  </p:childTnLst>
                                </p:cTn>
                              </p:par>
                              <p:par>
                                <p:cTn id="24" presetID="9" presetClass="emph" presetSubtype="0" nodeType="withEffect">
                                  <p:stCondLst>
                                    <p:cond delay="0"/>
                                  </p:stCondLst>
                                  <p:childTnLst>
                                    <p:set>
                                      <p:cBhvr rctx="PPT">
                                        <p:cTn id="25" dur="indefinite"/>
                                        <p:tgtEl>
                                          <p:spTgt spid="3">
                                            <p:txEl>
                                              <p:pRg st="1" end="1"/>
                                            </p:txEl>
                                          </p:spTgt>
                                        </p:tgtEl>
                                        <p:attrNameLst>
                                          <p:attrName>style.opacity</p:attrName>
                                        </p:attrNameLst>
                                      </p:cBhvr>
                                      <p:to>
                                        <p:strVal val="0.5"/>
                                      </p:to>
                                    </p:set>
                                    <p:animEffect filter="image" prLst="opacity: 0.5">
                                      <p:cBhvr rctx="IE">
                                        <p:cTn id="26" dur="indefinite"/>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4"/>
                                        </p:tgtEl>
                                      </p:cBhvr>
                                    </p:animEffect>
                                    <p:set>
                                      <p:cBhvr>
                                        <p:cTn id="31" dur="1" fill="hold">
                                          <p:stCondLst>
                                            <p:cond delay="999"/>
                                          </p:stCondLst>
                                        </p:cTn>
                                        <p:tgtEl>
                                          <p:spTgt spid="4"/>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20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000"/>
                                        <p:tgtEl>
                                          <p:spTgt spid="27"/>
                                        </p:tgtEl>
                                      </p:cBhvr>
                                    </p:animEffect>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par>
                                <p:cTn id="42" presetID="22" presetClass="entr" presetSubtype="4"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par>
                                <p:cTn id="45" presetID="22" presetClass="entr" presetSubtype="4"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00"/>
                                        <p:tgtEl>
                                          <p:spTgt spid="39"/>
                                        </p:tgtEl>
                                      </p:cBhvr>
                                    </p:animEffect>
                                  </p:childTnLst>
                                </p:cTn>
                              </p:par>
                              <p:par>
                                <p:cTn id="48" presetID="22" presetClass="entr" presetSubtype="4"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4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eaLnBrk="1" hangingPunct="1"/>
            <a:r>
              <a:rPr lang="he-IL" altLang="en-US" sz="3600" dirty="0" smtClean="0">
                <a:solidFill>
                  <a:srgbClr val="00FFFF"/>
                </a:solidFill>
              </a:rPr>
              <a:t>הבעיה </a:t>
            </a:r>
            <a:r>
              <a:rPr lang="he-IL" altLang="en-US" sz="3600" i="1" dirty="0" smtClean="0">
                <a:solidFill>
                  <a:srgbClr val="00FFFF"/>
                </a:solidFill>
              </a:rPr>
              <a:t>הכללית</a:t>
            </a:r>
            <a:r>
              <a:rPr lang="he-IL" altLang="en-US" sz="3600" dirty="0" smtClean="0">
                <a:solidFill>
                  <a:srgbClr val="00FFFF"/>
                </a:solidFill>
              </a:rPr>
              <a:t> של שמירה במוזיאון</a:t>
            </a:r>
          </a:p>
        </p:txBody>
      </p:sp>
      <p:sp>
        <p:nvSpPr>
          <p:cNvPr id="3" name="Content Placeholder 2"/>
          <p:cNvSpPr>
            <a:spLocks noGrp="1"/>
          </p:cNvSpPr>
          <p:nvPr>
            <p:ph idx="1"/>
          </p:nvPr>
        </p:nvSpPr>
        <p:spPr>
          <a:xfrm>
            <a:off x="304800" y="762000"/>
            <a:ext cx="8458200" cy="4525962"/>
          </a:xfrm>
        </p:spPr>
        <p:txBody>
          <a:bodyPr>
            <a:noAutofit/>
          </a:bodyPr>
          <a:lstStyle/>
          <a:p>
            <a:pPr eaLnBrk="1" hangingPunct="1">
              <a:spcBef>
                <a:spcPts val="0"/>
              </a:spcBef>
              <a:defRPr/>
            </a:pPr>
            <a:r>
              <a:rPr lang="he-IL" sz="2800" dirty="0" smtClean="0"/>
              <a:t>מציאת המספר </a:t>
            </a:r>
            <a:r>
              <a:rPr lang="he-IL" sz="2800" dirty="0" smtClean="0">
                <a:solidFill>
                  <a:schemeClr val="accent2">
                    <a:lumMod val="40000"/>
                    <a:lumOff val="60000"/>
                  </a:schemeClr>
                </a:solidFill>
              </a:rPr>
              <a:t>המינימאלי</a:t>
            </a:r>
            <a:r>
              <a:rPr lang="he-IL" sz="2800" dirty="0" smtClean="0"/>
              <a:t> של מצלמות </a:t>
            </a:r>
            <a:r>
              <a:rPr lang="he-IL" sz="2800" dirty="0" smtClean="0">
                <a:solidFill>
                  <a:schemeClr val="accent2">
                    <a:lumMod val="40000"/>
                    <a:lumOff val="60000"/>
                  </a:schemeClr>
                </a:solidFill>
              </a:rPr>
              <a:t>שנחוץ</a:t>
            </a:r>
            <a:r>
              <a:rPr lang="he-IL" sz="2800" dirty="0" smtClean="0"/>
              <a:t> לאבטח  מוזיאון </a:t>
            </a:r>
            <a:r>
              <a:rPr lang="he-IL" sz="2800" dirty="0" smtClean="0">
                <a:solidFill>
                  <a:schemeClr val="accent2">
                    <a:lumMod val="40000"/>
                    <a:lumOff val="60000"/>
                  </a:schemeClr>
                </a:solidFill>
              </a:rPr>
              <a:t>מסוים</a:t>
            </a:r>
            <a:r>
              <a:rPr lang="he-IL" sz="2800" dirty="0" smtClean="0"/>
              <a:t>, בהתאם לצורת הרצפה </a:t>
            </a:r>
            <a:r>
              <a:rPr lang="he-IL" sz="2800" dirty="0" smtClean="0">
                <a:solidFill>
                  <a:schemeClr val="accent2">
                    <a:lumMod val="40000"/>
                    <a:lumOff val="60000"/>
                  </a:schemeClr>
                </a:solidFill>
              </a:rPr>
              <a:t>שלו</a:t>
            </a:r>
            <a:r>
              <a:rPr lang="he-IL" sz="2800" dirty="0" smtClean="0"/>
              <a:t>, איננה פשוטה.</a:t>
            </a:r>
          </a:p>
          <a:p>
            <a:pPr eaLnBrk="1" hangingPunct="1">
              <a:spcBef>
                <a:spcPts val="600"/>
              </a:spcBef>
              <a:defRPr/>
            </a:pPr>
            <a:r>
              <a:rPr lang="he-IL" sz="2800" dirty="0" smtClean="0"/>
              <a:t>הבעיה </a:t>
            </a:r>
            <a:r>
              <a:rPr lang="he-IL" sz="2800" dirty="0" err="1" smtClean="0"/>
              <a:t>ש</a:t>
            </a:r>
            <a:r>
              <a:rPr lang="he-IL" sz="2800" dirty="0" err="1" smtClean="0">
                <a:solidFill>
                  <a:srgbClr val="00FFFF"/>
                </a:solidFill>
                <a:latin typeface="Arial"/>
              </a:rPr>
              <a:t>צ</a:t>
            </a:r>
            <a:r>
              <a:rPr lang="he-IL" sz="2800" dirty="0" smtClean="0">
                <a:solidFill>
                  <a:srgbClr val="00FFFF"/>
                </a:solidFill>
                <a:latin typeface="Arial"/>
                <a:cs typeface="Arial"/>
              </a:rPr>
              <a:t>ְ</a:t>
            </a:r>
            <a:r>
              <a:rPr lang="he-IL" sz="2800" dirty="0" smtClean="0">
                <a:solidFill>
                  <a:srgbClr val="00FFFF"/>
                </a:solidFill>
              </a:rPr>
              <a:t>'</a:t>
            </a:r>
            <a:r>
              <a:rPr lang="he-IL" sz="2800" dirty="0" err="1" smtClean="0">
                <a:solidFill>
                  <a:srgbClr val="00FFFF"/>
                </a:solidFill>
              </a:rPr>
              <a:t>ב</a:t>
            </a:r>
            <a:r>
              <a:rPr lang="he-IL" sz="2800" dirty="0" err="1" smtClean="0">
                <a:solidFill>
                  <a:srgbClr val="00FFFF"/>
                </a:solidFill>
                <a:latin typeface="Arial"/>
              </a:rPr>
              <a:t>ׇ</a:t>
            </a:r>
            <a:r>
              <a:rPr lang="he-IL" sz="2800" dirty="0" err="1" smtClean="0">
                <a:solidFill>
                  <a:srgbClr val="00FFFF"/>
                </a:solidFill>
              </a:rPr>
              <a:t>אט</a:t>
            </a:r>
            <a:r>
              <a:rPr lang="he-IL" sz="2800" dirty="0" err="1" smtClean="0">
                <a:solidFill>
                  <a:srgbClr val="00FFFF"/>
                </a:solidFill>
                <a:latin typeface="Arial"/>
              </a:rPr>
              <a:t>ׇ</a:t>
            </a:r>
            <a:r>
              <a:rPr lang="he-IL" sz="2800" dirty="0" err="1" smtClean="0">
                <a:solidFill>
                  <a:srgbClr val="00FFFF"/>
                </a:solidFill>
              </a:rPr>
              <a:t>אל</a:t>
            </a:r>
            <a:r>
              <a:rPr lang="he-IL" sz="2800" dirty="0" smtClean="0"/>
              <a:t> הצעיר קיבל מעמיתו הנודע </a:t>
            </a:r>
            <a:r>
              <a:rPr lang="he-IL" sz="2800" dirty="0" smtClean="0">
                <a:solidFill>
                  <a:srgbClr val="00FFFF"/>
                </a:solidFill>
              </a:rPr>
              <a:t>ק</a:t>
            </a:r>
            <a:r>
              <a:rPr lang="he-IL" sz="2800" dirty="0" smtClean="0">
                <a:solidFill>
                  <a:srgbClr val="00FFFF"/>
                </a:solidFill>
                <a:latin typeface="Arial"/>
                <a:cs typeface="Arial"/>
              </a:rPr>
              <a:t>ְ</a:t>
            </a:r>
            <a:r>
              <a:rPr lang="he-IL" sz="2800" dirty="0" smtClean="0">
                <a:solidFill>
                  <a:srgbClr val="00FFFF"/>
                </a:solidFill>
              </a:rPr>
              <a:t>לי</a:t>
            </a:r>
            <a:r>
              <a:rPr lang="he-IL" sz="2800" dirty="0" smtClean="0"/>
              <a:t>, בכנס בשנת 1973, הייתה </a:t>
            </a:r>
            <a:r>
              <a:rPr lang="he-IL" sz="2800" dirty="0" smtClean="0">
                <a:solidFill>
                  <a:schemeClr val="accent2">
                    <a:lumMod val="40000"/>
                    <a:lumOff val="60000"/>
                  </a:schemeClr>
                </a:solidFill>
              </a:rPr>
              <a:t>עוד יותר</a:t>
            </a:r>
            <a:r>
              <a:rPr lang="he-IL" sz="2800" dirty="0" smtClean="0">
                <a:solidFill>
                  <a:schemeClr val="accent6">
                    <a:lumMod val="60000"/>
                    <a:lumOff val="40000"/>
                  </a:schemeClr>
                </a:solidFill>
              </a:rPr>
              <a:t> </a:t>
            </a:r>
            <a:r>
              <a:rPr lang="he-IL" sz="2800" dirty="0" smtClean="0"/>
              <a:t>מאתגרת:  </a:t>
            </a:r>
          </a:p>
          <a:p>
            <a:pPr eaLnBrk="1" hangingPunct="1">
              <a:spcBef>
                <a:spcPts val="0"/>
              </a:spcBef>
              <a:buFontTx/>
              <a:buNone/>
              <a:defRPr/>
            </a:pPr>
            <a:r>
              <a:rPr lang="he-IL" sz="2800" dirty="0" smtClean="0"/>
              <a:t>	</a:t>
            </a:r>
            <a:r>
              <a:rPr lang="he-IL" sz="2800" spc="-30" dirty="0" smtClean="0"/>
              <a:t>מהו מספר המצלמות ש</a:t>
            </a:r>
            <a:r>
              <a:rPr lang="he-IL" sz="2800" spc="-30" dirty="0" smtClean="0">
                <a:solidFill>
                  <a:schemeClr val="accent2">
                    <a:lumMod val="40000"/>
                    <a:lumOff val="60000"/>
                  </a:schemeClr>
                </a:solidFill>
              </a:rPr>
              <a:t>יספיק</a:t>
            </a:r>
            <a:r>
              <a:rPr lang="he-IL" sz="2800" dirty="0" smtClean="0"/>
              <a:t> כדי לאבטח </a:t>
            </a:r>
            <a:r>
              <a:rPr lang="he-IL" sz="2800" dirty="0" smtClean="0">
                <a:solidFill>
                  <a:schemeClr val="accent2">
                    <a:lumMod val="40000"/>
                    <a:lumOff val="60000"/>
                  </a:schemeClr>
                </a:solidFill>
              </a:rPr>
              <a:t>כל</a:t>
            </a:r>
            <a:r>
              <a:rPr lang="he-IL" sz="2800" dirty="0" smtClean="0"/>
              <a:t> מוזיאון שרצפתו מצולע בעל מספר </a:t>
            </a:r>
            <a:r>
              <a:rPr lang="he-IL" sz="2800" dirty="0" smtClean="0">
                <a:solidFill>
                  <a:schemeClr val="accent2">
                    <a:lumMod val="40000"/>
                    <a:lumOff val="60000"/>
                  </a:schemeClr>
                </a:solidFill>
              </a:rPr>
              <a:t>מסוים</a:t>
            </a:r>
            <a:r>
              <a:rPr lang="he-IL" sz="2800" dirty="0" smtClean="0"/>
              <a:t> של צלעות – </a:t>
            </a:r>
            <a:r>
              <a:rPr lang="en-US" sz="2800" i="1" dirty="0" smtClean="0">
                <a:solidFill>
                  <a:schemeClr val="accent2">
                    <a:lumMod val="40000"/>
                    <a:lumOff val="60000"/>
                  </a:schemeClr>
                </a:solidFill>
              </a:rPr>
              <a:t>n</a:t>
            </a:r>
            <a:r>
              <a:rPr lang="he-IL" sz="2800" dirty="0" smtClean="0"/>
              <a:t>, ותהיה צורת הרצפה (המצולע) </a:t>
            </a:r>
            <a:r>
              <a:rPr lang="he-IL" sz="2800" dirty="0" smtClean="0">
                <a:solidFill>
                  <a:schemeClr val="accent2">
                    <a:lumMod val="40000"/>
                    <a:lumOff val="60000"/>
                  </a:schemeClr>
                </a:solidFill>
              </a:rPr>
              <a:t>אשר תהיה</a:t>
            </a:r>
            <a:r>
              <a:rPr lang="he-IL" sz="2800" dirty="0" smtClean="0"/>
              <a:t>! </a:t>
            </a:r>
          </a:p>
          <a:p>
            <a:pPr marL="0" indent="0" eaLnBrk="1" hangingPunct="1">
              <a:spcBef>
                <a:spcPts val="0"/>
              </a:spcBef>
              <a:buNone/>
              <a:defRPr/>
            </a:pPr>
            <a:r>
              <a:rPr lang="he-IL" altLang="en-US" sz="2800" dirty="0">
                <a:solidFill>
                  <a:srgbClr val="00FFFF"/>
                </a:solidFill>
              </a:rPr>
              <a:t> </a:t>
            </a:r>
            <a:r>
              <a:rPr lang="he-IL" altLang="en-US" sz="2800" dirty="0" smtClean="0">
                <a:solidFill>
                  <a:srgbClr val="00FFFF"/>
                </a:solidFill>
              </a:rPr>
              <a:t>   </a:t>
            </a:r>
            <a:r>
              <a:rPr lang="he-IL" altLang="en-US" sz="2800" dirty="0" smtClean="0"/>
              <a:t>הבעיה הזאת נקראת: הבעיה </a:t>
            </a:r>
            <a:r>
              <a:rPr lang="he-IL" altLang="en-US" sz="2800" i="1" dirty="0">
                <a:solidFill>
                  <a:srgbClr val="00FFFF"/>
                </a:solidFill>
              </a:rPr>
              <a:t>הכללית</a:t>
            </a:r>
            <a:r>
              <a:rPr lang="he-IL" altLang="en-US" sz="2800" dirty="0"/>
              <a:t> של שמירה </a:t>
            </a:r>
            <a:r>
              <a:rPr lang="he-IL" altLang="en-US" sz="2800" dirty="0" smtClean="0"/>
              <a:t>במוזיאון.</a:t>
            </a:r>
          </a:p>
          <a:p>
            <a:pPr eaLnBrk="1" hangingPunct="1">
              <a:spcBef>
                <a:spcPts val="600"/>
              </a:spcBef>
              <a:defRPr/>
            </a:pPr>
            <a:r>
              <a:rPr lang="he-IL" sz="2800" dirty="0" smtClean="0"/>
              <a:t>כלומר, אם מנהל מוזיאון מצלצל לחברת השמירה ומוסר </a:t>
            </a:r>
            <a:r>
              <a:rPr lang="he-IL" sz="2800" dirty="0" smtClean="0">
                <a:solidFill>
                  <a:schemeClr val="accent2">
                    <a:lumMod val="40000"/>
                    <a:lumOff val="60000"/>
                  </a:schemeClr>
                </a:solidFill>
              </a:rPr>
              <a:t>רק</a:t>
            </a:r>
            <a:r>
              <a:rPr lang="he-IL" sz="2800" dirty="0" smtClean="0">
                <a:solidFill>
                  <a:schemeClr val="accent6">
                    <a:lumMod val="60000"/>
                    <a:lumOff val="40000"/>
                  </a:schemeClr>
                </a:solidFill>
              </a:rPr>
              <a:t> </a:t>
            </a:r>
            <a:r>
              <a:rPr lang="he-IL" sz="2800" dirty="0" smtClean="0"/>
              <a:t>את </a:t>
            </a:r>
            <a:r>
              <a:rPr lang="he-IL" sz="2800" dirty="0" smtClean="0">
                <a:solidFill>
                  <a:schemeClr val="accent2">
                    <a:lumMod val="40000"/>
                    <a:lumOff val="60000"/>
                  </a:schemeClr>
                </a:solidFill>
              </a:rPr>
              <a:t>מספר הקירות</a:t>
            </a:r>
            <a:r>
              <a:rPr lang="he-IL" sz="2800" dirty="0" smtClean="0">
                <a:solidFill>
                  <a:schemeClr val="accent6">
                    <a:lumMod val="60000"/>
                    <a:lumOff val="40000"/>
                  </a:schemeClr>
                </a:solidFill>
              </a:rPr>
              <a:t> </a:t>
            </a:r>
            <a:r>
              <a:rPr lang="he-IL" sz="2800" dirty="0" smtClean="0"/>
              <a:t>במוזיאון, כמה מצלמות </a:t>
            </a:r>
            <a:r>
              <a:rPr lang="he-IL" sz="2800" dirty="0" smtClean="0">
                <a:solidFill>
                  <a:schemeClr val="accent2">
                    <a:lumMod val="40000"/>
                    <a:lumOff val="60000"/>
                  </a:schemeClr>
                </a:solidFill>
              </a:rPr>
              <a:t>לכל הפחות</a:t>
            </a:r>
            <a:r>
              <a:rPr lang="he-IL" sz="2800" dirty="0" smtClean="0">
                <a:solidFill>
                  <a:schemeClr val="accent6">
                    <a:lumMod val="60000"/>
                    <a:lumOff val="40000"/>
                  </a:schemeClr>
                </a:solidFill>
              </a:rPr>
              <a:t> </a:t>
            </a:r>
            <a:r>
              <a:rPr lang="he-IL" sz="2800" dirty="0" smtClean="0"/>
              <a:t>על חברת השמירה לשלוח למוזיאון כדי </a:t>
            </a:r>
            <a:r>
              <a:rPr lang="he-IL" sz="2800" dirty="0" smtClean="0">
                <a:solidFill>
                  <a:schemeClr val="accent2">
                    <a:lumMod val="40000"/>
                    <a:lumOff val="60000"/>
                  </a:schemeClr>
                </a:solidFill>
              </a:rPr>
              <a:t>לאבטח </a:t>
            </a:r>
            <a:r>
              <a:rPr lang="he-IL" sz="2800" dirty="0" smtClean="0"/>
              <a:t>אותו כיאות? </a:t>
            </a:r>
          </a:p>
          <a:p>
            <a:pPr eaLnBrk="1" hangingPunct="1">
              <a:spcBef>
                <a:spcPts val="600"/>
              </a:spcBef>
              <a:defRPr/>
            </a:pPr>
            <a:r>
              <a:rPr lang="he-IL" sz="2800" dirty="0" smtClean="0"/>
              <a:t>נתייחס לשאלה באמצעות שתי דוגמאות:</a:t>
            </a:r>
          </a:p>
          <a:p>
            <a:pPr eaLnBrk="1" hangingPunct="1">
              <a:spcBef>
                <a:spcPts val="0"/>
              </a:spcBef>
              <a:buFontTx/>
              <a:buNone/>
              <a:defRPr/>
            </a:pPr>
            <a:r>
              <a:rPr lang="he-IL" sz="2800" dirty="0" smtClean="0"/>
              <a:t>	</a:t>
            </a:r>
          </a:p>
        </p:txBody>
      </p:sp>
      <p:sp>
        <p:nvSpPr>
          <p:cNvPr id="18436"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mtClean="0">
                <a:solidFill>
                  <a:srgbClr val="F8F8F8"/>
                </a:solidFill>
                <a:latin typeface="Tahoma" pitchFamily="34" charset="0"/>
              </a:rPr>
              <a:t>13.10.2016 עודכן</a:t>
            </a:r>
            <a:endParaRPr lang="en-US" altLang="en-US">
              <a:solidFill>
                <a:srgbClr val="F8F8F8"/>
              </a:solidFill>
              <a:latin typeface="Tahoma" pitchFamily="34" charset="0"/>
            </a:endParaRPr>
          </a:p>
        </p:txBody>
      </p:sp>
      <p:sp>
        <p:nvSpPr>
          <p:cNvPr id="18437" name="Footer Placeholder 7"/>
          <p:cNvSpPr>
            <a:spLocks noGrp="1"/>
          </p:cNvSpPr>
          <p:nvPr>
            <p:ph type="ftr" sz="quarter" idx="11"/>
          </p:nvPr>
        </p:nvSpPr>
        <p:spPr>
          <a:xfrm>
            <a:off x="2286000" y="5995988"/>
            <a:ext cx="4648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sp>
        <p:nvSpPr>
          <p:cNvPr id="4" name="Slide Number Placeholder 3"/>
          <p:cNvSpPr>
            <a:spLocks noGrp="1"/>
          </p:cNvSpPr>
          <p:nvPr>
            <p:ph type="sldNum" sz="quarter" idx="12"/>
          </p:nvPr>
        </p:nvSpPr>
        <p:spPr/>
        <p:txBody>
          <a:bodyPr/>
          <a:lstStyle/>
          <a:p>
            <a:pPr>
              <a:defRPr/>
            </a:pPr>
            <a:fld id="{28C99590-D653-46AC-97D3-FFD34B05AF04}" type="slidenum">
              <a:rPr lang="en-US" smtClean="0"/>
              <a:pPr>
                <a:defRPr/>
              </a:pPr>
              <a:t>14</a:t>
            </a:fld>
            <a:endParaRPr lang="en-US"/>
          </a:p>
        </p:txBody>
      </p:sp>
    </p:spTree>
    <p:custDataLst>
      <p:tags r:id="rId1"/>
    </p:custDataLst>
  </p:cSld>
  <p:clrMapOvr>
    <a:masterClrMapping/>
  </p:clrMapOvr>
  <p:transition advTm="11029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49" presetClass="entr" presetSubtype="0" decel="10000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360"/>
                                          </p:val>
                                        </p:tav>
                                        <p:tav tm="100000">
                                          <p:val>
                                            <p:fltVal val="0"/>
                                          </p:val>
                                        </p:tav>
                                      </p:tavLst>
                                    </p:anim>
                                    <p:animEffect transition="in" filter="fade">
                                      <p:cBhvr>
                                        <p:cTn id="30" dur="1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9" presetClass="emph" presetSubtype="0" nodeType="withEffect">
                                  <p:stCondLst>
                                    <p:cond delay="0"/>
                                  </p:stCondLst>
                                  <p:childTnLst>
                                    <p:set>
                                      <p:cBhvr rctx="PPT">
                                        <p:cTn id="36" dur="indefinite"/>
                                        <p:tgtEl>
                                          <p:spTgt spid="3">
                                            <p:txEl>
                                              <p:pRg st="2" end="2"/>
                                            </p:txEl>
                                          </p:spTgt>
                                        </p:tgtEl>
                                        <p:attrNameLst>
                                          <p:attrName>style.opacity</p:attrName>
                                        </p:attrNameLst>
                                      </p:cBhvr>
                                      <p:to>
                                        <p:strVal val="0.5"/>
                                      </p:to>
                                    </p:set>
                                    <p:animEffect filter="image" prLst="opacity: 0.5">
                                      <p:cBhvr rctx="IE">
                                        <p:cTn id="37" dur="indefinite"/>
                                        <p:tgtEl>
                                          <p:spTgt spid="3">
                                            <p:txEl>
                                              <p:pRg st="2" end="2"/>
                                            </p:txEl>
                                          </p:spTgt>
                                        </p:tgtEl>
                                      </p:cBhvr>
                                    </p:animEffect>
                                  </p:childTnLst>
                                </p:cTn>
                              </p:par>
                              <p:par>
                                <p:cTn id="38" presetID="9" presetClass="emph" presetSubtype="0" nodeType="withEffect">
                                  <p:stCondLst>
                                    <p:cond delay="0"/>
                                  </p:stCondLst>
                                  <p:childTnLst>
                                    <p:set>
                                      <p:cBhvr rctx="PPT">
                                        <p:cTn id="39" dur="indefinite"/>
                                        <p:tgtEl>
                                          <p:spTgt spid="3">
                                            <p:txEl>
                                              <p:pRg st="3" end="3"/>
                                            </p:txEl>
                                          </p:spTgt>
                                        </p:tgtEl>
                                        <p:attrNameLst>
                                          <p:attrName>style.opacity</p:attrName>
                                        </p:attrNameLst>
                                      </p:cBhvr>
                                      <p:to>
                                        <p:strVal val="0.5"/>
                                      </p:to>
                                    </p:set>
                                    <p:animEffect filter="image" prLst="opacity: 0.5">
                                      <p:cBhvr rctx="IE">
                                        <p:cTn id="40" dur="indefinite"/>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par>
                                <p:cTn id="45" presetID="9" presetClass="emph" presetSubtype="0" nodeType="withEffect">
                                  <p:stCondLst>
                                    <p:cond delay="0"/>
                                  </p:stCondLst>
                                  <p:childTnLst>
                                    <p:set>
                                      <p:cBhvr rctx="PPT">
                                        <p:cTn id="46" dur="indefinite"/>
                                        <p:tgtEl>
                                          <p:spTgt spid="3">
                                            <p:txEl>
                                              <p:pRg st="4" end="4"/>
                                            </p:txEl>
                                          </p:spTgt>
                                        </p:tgtEl>
                                        <p:attrNameLst>
                                          <p:attrName>style.opacity</p:attrName>
                                        </p:attrNameLst>
                                      </p:cBhvr>
                                      <p:to>
                                        <p:strVal val="0.5"/>
                                      </p:to>
                                    </p:set>
                                    <p:animEffect filter="image" prLst="opacity: 0.5">
                                      <p:cBhvr rctx="IE">
                                        <p:cTn id="47"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381000"/>
            <a:ext cx="8382000" cy="838200"/>
          </a:xfrm>
        </p:spPr>
        <p:txBody>
          <a:bodyPr/>
          <a:lstStyle/>
          <a:p>
            <a:pPr algn="ctr" eaLnBrk="1" hangingPunct="1"/>
            <a:r>
              <a:rPr lang="he-IL" altLang="en-US" sz="3600" dirty="0" smtClean="0">
                <a:solidFill>
                  <a:srgbClr val="00FFFF"/>
                </a:solidFill>
              </a:rPr>
              <a:t>נתבונן בשני מוזיאונים שונים בעלי 15 קירות</a:t>
            </a:r>
          </a:p>
        </p:txBody>
      </p:sp>
      <p:sp>
        <p:nvSpPr>
          <p:cNvPr id="84" name="Oval 83"/>
          <p:cNvSpPr/>
          <p:nvPr/>
        </p:nvSpPr>
        <p:spPr>
          <a:xfrm>
            <a:off x="5225901" y="5760889"/>
            <a:ext cx="144000" cy="1440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5" name="Oval 84"/>
          <p:cNvSpPr/>
          <p:nvPr/>
        </p:nvSpPr>
        <p:spPr>
          <a:xfrm>
            <a:off x="554666" y="5771522"/>
            <a:ext cx="144000" cy="1440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6" name="Oval 85"/>
          <p:cNvSpPr/>
          <p:nvPr/>
        </p:nvSpPr>
        <p:spPr>
          <a:xfrm>
            <a:off x="3789362" y="5410200"/>
            <a:ext cx="144000" cy="1440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7" name="Oval 86"/>
          <p:cNvSpPr/>
          <p:nvPr/>
        </p:nvSpPr>
        <p:spPr>
          <a:xfrm>
            <a:off x="2667000" y="5402263"/>
            <a:ext cx="144000" cy="1440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8" name="Oval 87"/>
          <p:cNvSpPr/>
          <p:nvPr/>
        </p:nvSpPr>
        <p:spPr>
          <a:xfrm>
            <a:off x="1511300" y="5426075"/>
            <a:ext cx="144000" cy="1440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2" name="Oval 51"/>
          <p:cNvSpPr/>
          <p:nvPr/>
        </p:nvSpPr>
        <p:spPr>
          <a:xfrm>
            <a:off x="1358272" y="1226658"/>
            <a:ext cx="144462" cy="142875"/>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3" name="Oval 52"/>
          <p:cNvSpPr/>
          <p:nvPr/>
        </p:nvSpPr>
        <p:spPr>
          <a:xfrm>
            <a:off x="2903538" y="1208088"/>
            <a:ext cx="144462" cy="142875"/>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6" name="Oval 55"/>
          <p:cNvSpPr/>
          <p:nvPr/>
        </p:nvSpPr>
        <p:spPr>
          <a:xfrm>
            <a:off x="541338" y="3048000"/>
            <a:ext cx="144462" cy="144463"/>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grpSp>
        <p:nvGrpSpPr>
          <p:cNvPr id="19476" name="Group 47"/>
          <p:cNvGrpSpPr>
            <a:grpSpLocks/>
          </p:cNvGrpSpPr>
          <p:nvPr/>
        </p:nvGrpSpPr>
        <p:grpSpPr bwMode="auto">
          <a:xfrm>
            <a:off x="517525" y="1196975"/>
            <a:ext cx="2530475" cy="2016125"/>
            <a:chOff x="1547664" y="1628800"/>
            <a:chExt cx="2530913" cy="2016224"/>
          </a:xfrm>
        </p:grpSpPr>
        <p:cxnSp>
          <p:nvCxnSpPr>
            <p:cNvPr id="8" name="Straight Connector 7"/>
            <p:cNvCxnSpPr/>
            <p:nvPr/>
          </p:nvCxnSpPr>
          <p:spPr>
            <a:xfrm>
              <a:off x="2268514" y="2276532"/>
              <a:ext cx="28738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555901" y="1628800"/>
              <a:ext cx="0" cy="65567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268514" y="1916152"/>
              <a:ext cx="7939" cy="36831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47664" y="1628800"/>
              <a:ext cx="100823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08089" y="1916152"/>
              <a:ext cx="360424"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547664" y="1628800"/>
              <a:ext cx="0" cy="201622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896974" y="1908214"/>
              <a:ext cx="20642" cy="123354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58779" y="3645024"/>
              <a:ext cx="164493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08089" y="3141762"/>
              <a:ext cx="86374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59226" y="1628800"/>
              <a:ext cx="100823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078577" y="1628800"/>
              <a:ext cx="0" cy="115258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59226" y="1628800"/>
              <a:ext cx="288975" cy="43182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851526" y="2421002"/>
              <a:ext cx="215937" cy="36038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771839" y="2060621"/>
              <a:ext cx="576362" cy="108114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203714" y="2421002"/>
              <a:ext cx="647812" cy="122402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9477" name="TextBox 89"/>
          <p:cNvSpPr txBox="1">
            <a:spLocks noChangeArrowheads="1"/>
          </p:cNvSpPr>
          <p:nvPr/>
        </p:nvSpPr>
        <p:spPr bwMode="auto">
          <a:xfrm>
            <a:off x="228600" y="3141663"/>
            <a:ext cx="2232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r>
              <a:rPr lang="he-IL" altLang="en-US" sz="2400" dirty="0">
                <a:latin typeface="Tahoma" pitchFamily="34" charset="0"/>
              </a:rPr>
              <a:t>מוזיאון השבלול</a:t>
            </a:r>
          </a:p>
        </p:txBody>
      </p:sp>
      <p:sp>
        <p:nvSpPr>
          <p:cNvPr id="92" name="TextBox 91"/>
          <p:cNvSpPr txBox="1"/>
          <p:nvPr/>
        </p:nvSpPr>
        <p:spPr>
          <a:xfrm>
            <a:off x="2959100" y="1196975"/>
            <a:ext cx="5880100" cy="1815882"/>
          </a:xfrm>
          <a:prstGeom prst="rect">
            <a:avLst/>
          </a:prstGeom>
          <a:noFill/>
        </p:spPr>
        <p:txBody>
          <a:bodyPr wrap="square" rtlCol="1">
            <a:spAutoFit/>
          </a:bodyPr>
          <a:lstStyle/>
          <a:p>
            <a:pPr algn="r" rtl="1" fontAlgn="auto">
              <a:spcBef>
                <a:spcPts val="0"/>
              </a:spcBef>
              <a:spcAft>
                <a:spcPts val="0"/>
              </a:spcAft>
              <a:defRPr/>
            </a:pPr>
            <a:r>
              <a:rPr lang="he-IL" sz="2800" dirty="0">
                <a:latin typeface="+mn-lt"/>
                <a:cs typeface="+mn-cs"/>
              </a:rPr>
              <a:t>למוזיאון השבלול </a:t>
            </a:r>
            <a:r>
              <a:rPr lang="he-IL" sz="2800" dirty="0" smtClean="0">
                <a:solidFill>
                  <a:srgbClr val="00FFFF"/>
                </a:solidFill>
                <a:latin typeface="+mn-lt"/>
                <a:cs typeface="+mn-cs"/>
              </a:rPr>
              <a:t>מספיקות</a:t>
            </a:r>
            <a:r>
              <a:rPr lang="he-IL" sz="2800" dirty="0" smtClean="0">
                <a:latin typeface="+mn-lt"/>
                <a:cs typeface="+mn-cs"/>
              </a:rPr>
              <a:t> </a:t>
            </a:r>
            <a:r>
              <a:rPr lang="he-IL" sz="2800" dirty="0">
                <a:solidFill>
                  <a:schemeClr val="accent2">
                    <a:lumMod val="40000"/>
                    <a:lumOff val="60000"/>
                  </a:schemeClr>
                </a:solidFill>
                <a:latin typeface="+mn-lt"/>
                <a:cs typeface="+mn-cs"/>
              </a:rPr>
              <a:t>3</a:t>
            </a:r>
            <a:r>
              <a:rPr lang="he-IL" sz="2800" dirty="0">
                <a:latin typeface="+mn-lt"/>
                <a:cs typeface="+mn-cs"/>
              </a:rPr>
              <a:t> מצלמות </a:t>
            </a:r>
            <a:r>
              <a:rPr lang="he-IL" sz="2400" dirty="0" smtClean="0">
                <a:latin typeface="+mn-lt"/>
                <a:cs typeface="+mn-cs"/>
              </a:rPr>
              <a:t>(</a:t>
            </a:r>
            <a:r>
              <a:rPr lang="he-IL" sz="2400" dirty="0">
                <a:latin typeface="+mn-lt"/>
                <a:cs typeface="+mn-cs"/>
              </a:rPr>
              <a:t> </a:t>
            </a:r>
            <a:r>
              <a:rPr lang="he-IL" sz="2400" dirty="0" smtClean="0">
                <a:latin typeface="+mn-lt"/>
                <a:cs typeface="+mn-cs"/>
              </a:rPr>
              <a:t> ).</a:t>
            </a:r>
            <a:endParaRPr lang="he-IL" sz="2400" dirty="0">
              <a:latin typeface="+mn-lt"/>
              <a:cs typeface="+mn-cs"/>
            </a:endParaRPr>
          </a:p>
          <a:p>
            <a:pPr algn="r" rtl="1" fontAlgn="auto">
              <a:spcBef>
                <a:spcPts val="0"/>
              </a:spcBef>
              <a:spcAft>
                <a:spcPts val="0"/>
              </a:spcAft>
              <a:defRPr/>
            </a:pPr>
            <a:r>
              <a:rPr lang="he-IL" sz="2800" dirty="0" smtClean="0">
                <a:solidFill>
                  <a:srgbClr val="00FFFF"/>
                </a:solidFill>
                <a:latin typeface="+mn-lt"/>
                <a:cs typeface="+mn-cs"/>
              </a:rPr>
              <a:t>שלוש גם הכרחיות</a:t>
            </a:r>
            <a:r>
              <a:rPr lang="he-IL" sz="2800" dirty="0" smtClean="0">
                <a:latin typeface="+mn-lt"/>
                <a:cs typeface="+mn-cs"/>
              </a:rPr>
              <a:t>, כי לכל אחת מהנקודות </a:t>
            </a:r>
            <a:r>
              <a:rPr lang="he-IL" sz="2800" dirty="0" smtClean="0">
                <a:solidFill>
                  <a:schemeClr val="accent2">
                    <a:lumMod val="40000"/>
                    <a:lumOff val="60000"/>
                  </a:schemeClr>
                </a:solidFill>
                <a:latin typeface="+mn-lt"/>
                <a:cs typeface="+mn-cs"/>
              </a:rPr>
              <a:t>הסגולות</a:t>
            </a:r>
            <a:r>
              <a:rPr lang="he-IL" sz="2800" dirty="0">
                <a:latin typeface="+mn-lt"/>
                <a:cs typeface="+mn-cs"/>
              </a:rPr>
              <a:t> </a:t>
            </a:r>
            <a:r>
              <a:rPr lang="he-IL" sz="2800" dirty="0" smtClean="0">
                <a:latin typeface="+mn-lt"/>
                <a:cs typeface="+mn-cs"/>
              </a:rPr>
              <a:t>הכרחית מצלמה נפרדת. משום מקום אי אפשר לראות שתיים מהן יחד.</a:t>
            </a:r>
            <a:endParaRPr lang="he-IL" sz="2800" dirty="0">
              <a:latin typeface="+mn-lt"/>
              <a:cs typeface="+mn-cs"/>
            </a:endParaRPr>
          </a:p>
        </p:txBody>
      </p:sp>
      <p:sp>
        <p:nvSpPr>
          <p:cNvPr id="95" name="TextBox 94"/>
          <p:cNvSpPr txBox="1"/>
          <p:nvPr/>
        </p:nvSpPr>
        <p:spPr>
          <a:xfrm>
            <a:off x="5214589" y="3505200"/>
            <a:ext cx="3548411" cy="2677656"/>
          </a:xfrm>
          <a:prstGeom prst="rect">
            <a:avLst/>
          </a:prstGeom>
          <a:noFill/>
        </p:spPr>
        <p:txBody>
          <a:bodyPr wrap="square" rtlCol="1">
            <a:spAutoFit/>
          </a:bodyPr>
          <a:lstStyle/>
          <a:p>
            <a:pPr algn="r" rtl="1" fontAlgn="auto">
              <a:spcBef>
                <a:spcPts val="0"/>
              </a:spcBef>
              <a:spcAft>
                <a:spcPts val="0"/>
              </a:spcAft>
              <a:defRPr/>
            </a:pPr>
            <a:r>
              <a:rPr lang="he-IL" sz="2800" dirty="0">
                <a:solidFill>
                  <a:srgbClr val="00FFFF"/>
                </a:solidFill>
                <a:latin typeface="+mn-lt"/>
                <a:cs typeface="+mn-cs"/>
              </a:rPr>
              <a:t>פחות</a:t>
            </a:r>
            <a:r>
              <a:rPr lang="he-IL" sz="2800" dirty="0">
                <a:latin typeface="+mn-lt"/>
                <a:cs typeface="+mn-cs"/>
              </a:rPr>
              <a:t> מ-5 </a:t>
            </a:r>
            <a:r>
              <a:rPr lang="he-IL" sz="2800" dirty="0">
                <a:solidFill>
                  <a:srgbClr val="00FFFF"/>
                </a:solidFill>
                <a:latin typeface="+mn-lt"/>
                <a:cs typeface="+mn-cs"/>
              </a:rPr>
              <a:t>לא </a:t>
            </a:r>
            <a:r>
              <a:rPr lang="he-IL" sz="2800" dirty="0" smtClean="0">
                <a:solidFill>
                  <a:srgbClr val="00FFFF"/>
                </a:solidFill>
                <a:latin typeface="+mn-lt"/>
                <a:cs typeface="+mn-cs"/>
              </a:rPr>
              <a:t>מספיקות</a:t>
            </a:r>
            <a:r>
              <a:rPr lang="he-IL" sz="2800" dirty="0" smtClean="0">
                <a:latin typeface="+mn-lt"/>
                <a:cs typeface="+mn-cs"/>
              </a:rPr>
              <a:t>, </a:t>
            </a:r>
            <a:endParaRPr lang="he-IL" sz="2800" dirty="0">
              <a:latin typeface="+mn-lt"/>
              <a:cs typeface="+mn-cs"/>
            </a:endParaRPr>
          </a:p>
          <a:p>
            <a:pPr algn="r" rtl="1" fontAlgn="auto">
              <a:spcBef>
                <a:spcPts val="0"/>
              </a:spcBef>
              <a:spcAft>
                <a:spcPts val="0"/>
              </a:spcAft>
              <a:defRPr/>
            </a:pPr>
            <a:r>
              <a:rPr lang="he-IL" sz="2800" dirty="0">
                <a:latin typeface="+mn-lt"/>
                <a:cs typeface="+mn-cs"/>
              </a:rPr>
              <a:t>כי </a:t>
            </a:r>
            <a:r>
              <a:rPr lang="he-IL" sz="2800" dirty="0" smtClean="0">
                <a:latin typeface="+mn-lt"/>
                <a:cs typeface="+mn-cs"/>
              </a:rPr>
              <a:t>לצפייה בכל אחת מ-5 הנקודות הסגולות </a:t>
            </a:r>
            <a:r>
              <a:rPr lang="he-IL" sz="2800" dirty="0" smtClean="0">
                <a:solidFill>
                  <a:srgbClr val="00FFFF"/>
                </a:solidFill>
                <a:latin typeface="+mn-lt"/>
                <a:cs typeface="+mn-cs"/>
              </a:rPr>
              <a:t>הכרחית </a:t>
            </a:r>
            <a:r>
              <a:rPr lang="he-IL" sz="2800" dirty="0" smtClean="0">
                <a:latin typeface="+mn-lt"/>
                <a:cs typeface="+mn-cs"/>
              </a:rPr>
              <a:t>מצלמה נפרדת. משום מקום אי אפשר לראות שתיים מהן ביחד.</a:t>
            </a:r>
            <a:endParaRPr lang="he-IL" sz="2800" dirty="0">
              <a:solidFill>
                <a:schemeClr val="tx2"/>
              </a:solidFill>
              <a:latin typeface="+mn-lt"/>
              <a:cs typeface="+mn-cs"/>
            </a:endParaRPr>
          </a:p>
        </p:txBody>
      </p:sp>
      <p:sp>
        <p:nvSpPr>
          <p:cNvPr id="96" name="Oval 95"/>
          <p:cNvSpPr/>
          <p:nvPr/>
        </p:nvSpPr>
        <p:spPr>
          <a:xfrm>
            <a:off x="5279066" y="3854301"/>
            <a:ext cx="144000" cy="144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97" name="Oval 96"/>
          <p:cNvSpPr/>
          <p:nvPr/>
        </p:nvSpPr>
        <p:spPr>
          <a:xfrm>
            <a:off x="4013498" y="3864934"/>
            <a:ext cx="144000" cy="144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98" name="Oval 97"/>
          <p:cNvSpPr/>
          <p:nvPr/>
        </p:nvSpPr>
        <p:spPr>
          <a:xfrm>
            <a:off x="2917494" y="3844296"/>
            <a:ext cx="144000" cy="144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99" name="Oval 98"/>
          <p:cNvSpPr/>
          <p:nvPr/>
        </p:nvSpPr>
        <p:spPr>
          <a:xfrm>
            <a:off x="1795132" y="3858584"/>
            <a:ext cx="144000" cy="144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100" name="Oval 99"/>
          <p:cNvSpPr/>
          <p:nvPr/>
        </p:nvSpPr>
        <p:spPr>
          <a:xfrm>
            <a:off x="465600" y="3858584"/>
            <a:ext cx="144000" cy="144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49" name="Oval 48"/>
          <p:cNvSpPr/>
          <p:nvPr/>
        </p:nvSpPr>
        <p:spPr>
          <a:xfrm>
            <a:off x="1259037" y="1676400"/>
            <a:ext cx="144462" cy="14287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0" name="Oval 49"/>
          <p:cNvSpPr/>
          <p:nvPr/>
        </p:nvSpPr>
        <p:spPr>
          <a:xfrm>
            <a:off x="739808" y="2696203"/>
            <a:ext cx="144462" cy="144463"/>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1" name="Oval 50"/>
          <p:cNvSpPr/>
          <p:nvPr/>
        </p:nvSpPr>
        <p:spPr>
          <a:xfrm>
            <a:off x="2938132" y="2154866"/>
            <a:ext cx="144462" cy="144463"/>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8" name="Rectangle 57"/>
          <p:cNvSpPr/>
          <p:nvPr/>
        </p:nvSpPr>
        <p:spPr>
          <a:xfrm>
            <a:off x="2538413" y="3048000"/>
            <a:ext cx="6300787" cy="523875"/>
          </a:xfrm>
          <a:prstGeom prst="rect">
            <a:avLst/>
          </a:prstGeom>
        </p:spPr>
        <p:txBody>
          <a:bodyPr>
            <a:spAutoFit/>
          </a:bodyPr>
          <a:lstStyle/>
          <a:p>
            <a:pPr algn="r" rtl="1" fontAlgn="auto">
              <a:spcBef>
                <a:spcPts val="0"/>
              </a:spcBef>
              <a:spcAft>
                <a:spcPts val="0"/>
              </a:spcAft>
              <a:defRPr/>
            </a:pPr>
            <a:r>
              <a:rPr lang="he-IL" sz="2800" dirty="0">
                <a:latin typeface="+mn-lt"/>
                <a:cs typeface="+mn-cs"/>
              </a:rPr>
              <a:t>למוזיאון המסרק </a:t>
            </a:r>
            <a:r>
              <a:rPr lang="he-IL" sz="2800" dirty="0" smtClean="0">
                <a:solidFill>
                  <a:srgbClr val="00FFFF"/>
                </a:solidFill>
                <a:latin typeface="+mn-lt"/>
                <a:cs typeface="+mn-cs"/>
              </a:rPr>
              <a:t>מספיקות</a:t>
            </a:r>
            <a:r>
              <a:rPr lang="he-IL" sz="2800" dirty="0" smtClean="0">
                <a:latin typeface="+mn-lt"/>
                <a:cs typeface="+mn-cs"/>
              </a:rPr>
              <a:t> </a:t>
            </a:r>
            <a:r>
              <a:rPr lang="he-IL" sz="2800" dirty="0">
                <a:solidFill>
                  <a:schemeClr val="accent6">
                    <a:lumMod val="60000"/>
                    <a:lumOff val="40000"/>
                  </a:schemeClr>
                </a:solidFill>
                <a:latin typeface="+mn-lt"/>
                <a:cs typeface="+mn-cs"/>
              </a:rPr>
              <a:t>5</a:t>
            </a:r>
            <a:r>
              <a:rPr lang="he-IL" sz="2800" dirty="0">
                <a:latin typeface="+mn-lt"/>
                <a:cs typeface="+mn-cs"/>
              </a:rPr>
              <a:t> מצלמות -</a:t>
            </a:r>
          </a:p>
        </p:txBody>
      </p:sp>
      <p:sp>
        <p:nvSpPr>
          <p:cNvPr id="19489" name="Date Placeholder 2"/>
          <p:cNvSpPr>
            <a:spLocks noGrp="1"/>
          </p:cNvSpPr>
          <p:nvPr>
            <p:ph type="dt" sz="quarter" idx="10"/>
          </p:nvPr>
        </p:nvSpPr>
        <p:spPr>
          <a:xfrm>
            <a:off x="285750" y="6019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mtClean="0">
                <a:solidFill>
                  <a:srgbClr val="F8F8F8"/>
                </a:solidFill>
                <a:latin typeface="Tahoma" pitchFamily="34" charset="0"/>
              </a:rPr>
              <a:t>13.10.2016 עודכן</a:t>
            </a:r>
            <a:endParaRPr lang="en-US" altLang="en-US" dirty="0">
              <a:solidFill>
                <a:srgbClr val="F8F8F8"/>
              </a:solidFill>
              <a:latin typeface="Tahoma" pitchFamily="34" charset="0"/>
            </a:endParaRPr>
          </a:p>
        </p:txBody>
      </p:sp>
      <p:sp>
        <p:nvSpPr>
          <p:cNvPr id="19491" name="Footer Placeholder 3"/>
          <p:cNvSpPr>
            <a:spLocks noGrp="1"/>
          </p:cNvSpPr>
          <p:nvPr>
            <p:ph type="ftr" sz="quarter" idx="11"/>
          </p:nvPr>
        </p:nvSpPr>
        <p:spPr>
          <a:xfrm>
            <a:off x="3408363" y="6019800"/>
            <a:ext cx="41354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he-IL" altLang="en-US">
                <a:solidFill>
                  <a:srgbClr val="F8F8F8"/>
                </a:solidFill>
                <a:latin typeface="Tahoma" pitchFamily="34" charset="0"/>
              </a:rPr>
              <a:t>בעיית השמירה במוזיאון © כל הזכויות שמורות</a:t>
            </a:r>
            <a:endParaRPr lang="en-US" altLang="en-US">
              <a:solidFill>
                <a:srgbClr val="F8F8F8"/>
              </a:solidFill>
              <a:latin typeface="Tahoma" pitchFamily="34" charset="0"/>
            </a:endParaRPr>
          </a:p>
        </p:txBody>
      </p:sp>
      <p:sp>
        <p:nvSpPr>
          <p:cNvPr id="19492" name="Flowchart: Connector 4"/>
          <p:cNvSpPr>
            <a:spLocks noChangeArrowheads="1"/>
          </p:cNvSpPr>
          <p:nvPr/>
        </p:nvSpPr>
        <p:spPr bwMode="auto">
          <a:xfrm>
            <a:off x="3371833" y="1434934"/>
            <a:ext cx="144000" cy="144000"/>
          </a:xfrm>
          <a:prstGeom prst="flowChartConnector">
            <a:avLst/>
          </a:prstGeom>
          <a:solidFill>
            <a:srgbClr val="00FFFF"/>
          </a:solidFill>
          <a:ln w="38100" algn="ctr">
            <a:solidFill>
              <a:schemeClr val="tx2"/>
            </a:solidFill>
            <a:round/>
            <a:headEnd type="none" w="sm" len="sm"/>
            <a:tailEnd type="none" w="sm" len="sm"/>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he-IL" altLang="en-US" sz="2400">
              <a:latin typeface="Times New Roman" pitchFamily="18" charset="0"/>
            </a:endParaRPr>
          </a:p>
        </p:txBody>
      </p:sp>
      <p:grpSp>
        <p:nvGrpSpPr>
          <p:cNvPr id="63" name="Group 3"/>
          <p:cNvGrpSpPr>
            <a:grpSpLocks/>
          </p:cNvGrpSpPr>
          <p:nvPr/>
        </p:nvGrpSpPr>
        <p:grpSpPr bwMode="auto">
          <a:xfrm>
            <a:off x="533400" y="3903663"/>
            <a:ext cx="4843942" cy="2027237"/>
            <a:chOff x="251520" y="3903439"/>
            <a:chExt cx="4843249" cy="2026857"/>
          </a:xfrm>
        </p:grpSpPr>
        <p:cxnSp>
          <p:nvCxnSpPr>
            <p:cNvPr id="64" name="Straight Connector 63"/>
            <p:cNvCxnSpPr/>
            <p:nvPr/>
          </p:nvCxnSpPr>
          <p:spPr>
            <a:xfrm>
              <a:off x="262151" y="5919665"/>
              <a:ext cx="482530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251520" y="3903439"/>
              <a:ext cx="0" cy="201574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094769" y="3914549"/>
              <a:ext cx="0" cy="201574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251520" y="3914549"/>
              <a:ext cx="287297"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38817" y="5425566"/>
              <a:ext cx="72062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867993" y="5425566"/>
              <a:ext cx="539923"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987978" y="5425566"/>
              <a:ext cx="50316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089545" y="5425566"/>
              <a:ext cx="6984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1580068" y="3914549"/>
              <a:ext cx="287296"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2699095" y="3914549"/>
              <a:ext cx="288884"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795900" y="3914549"/>
              <a:ext cx="287296"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1275111"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2411760"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3496728"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4788024"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sp>
        <p:nvSpPr>
          <p:cNvPr id="102" name="TextBox 88"/>
          <p:cNvSpPr txBox="1">
            <a:spLocks noChangeArrowheads="1"/>
          </p:cNvSpPr>
          <p:nvPr/>
        </p:nvSpPr>
        <p:spPr bwMode="auto">
          <a:xfrm>
            <a:off x="1403350" y="5848350"/>
            <a:ext cx="2232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r>
              <a:rPr lang="he-IL" altLang="en-US" sz="2400" dirty="0">
                <a:latin typeface="Tahoma" pitchFamily="34" charset="0"/>
              </a:rPr>
              <a:t>מוזיאון המסרק</a:t>
            </a: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15</a:t>
            </a:fld>
            <a:endParaRPr lang="en-US"/>
          </a:p>
        </p:txBody>
      </p:sp>
    </p:spTree>
    <p:custDataLst>
      <p:tags r:id="rId1"/>
    </p:custDataLst>
  </p:cSld>
  <p:clrMapOvr>
    <a:masterClrMapping/>
  </p:clrMapOvr>
  <p:transition advTm="2055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9492"/>
                                        </p:tgtEl>
                                        <p:attrNameLst>
                                          <p:attrName>style.visibility</p:attrName>
                                        </p:attrNameLst>
                                      </p:cBhvr>
                                      <p:to>
                                        <p:strVal val="visible"/>
                                      </p:to>
                                    </p:set>
                                    <p:animEffect transition="in" filter="fade">
                                      <p:cBhvr>
                                        <p:cTn id="9" dur="500"/>
                                        <p:tgtEl>
                                          <p:spTgt spid="1949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2000"/>
                                        <p:tgtEl>
                                          <p:spTgt spid="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20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2000"/>
                                        <p:tgtEl>
                                          <p:spTgt spid="5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
                                            <p:txEl>
                                              <p:pRg st="1" end="1"/>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20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20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2000"/>
                                        <p:tgtEl>
                                          <p:spTgt spid="5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8"/>
                                        </p:tgtEl>
                                        <p:attrNameLst>
                                          <p:attrName>style.visibility</p:attrName>
                                        </p:attrNameLst>
                                      </p:cBhvr>
                                      <p:to>
                                        <p:strVal val="visible"/>
                                      </p:to>
                                    </p:set>
                                  </p:childTnLst>
                                </p:cTn>
                              </p:par>
                              <p:par>
                                <p:cTn id="36" presetID="10" presetClass="exit" presetSubtype="0" fill="hold" grpId="1" nodeType="withEffect">
                                  <p:stCondLst>
                                    <p:cond delay="0"/>
                                  </p:stCondLst>
                                  <p:childTnLst>
                                    <p:animEffect transition="out" filter="fade">
                                      <p:cBhvr>
                                        <p:cTn id="37" dur="2000"/>
                                        <p:tgtEl>
                                          <p:spTgt spid="50"/>
                                        </p:tgtEl>
                                      </p:cBhvr>
                                    </p:animEffect>
                                    <p:set>
                                      <p:cBhvr>
                                        <p:cTn id="38" dur="1" fill="hold">
                                          <p:stCondLst>
                                            <p:cond delay="1999"/>
                                          </p:stCondLst>
                                        </p:cTn>
                                        <p:tgtEl>
                                          <p:spTgt spid="50"/>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49"/>
                                        </p:tgtEl>
                                      </p:cBhvr>
                                    </p:animEffect>
                                    <p:set>
                                      <p:cBhvr>
                                        <p:cTn id="41" dur="1" fill="hold">
                                          <p:stCondLst>
                                            <p:cond delay="1999"/>
                                          </p:stCondLst>
                                        </p:cTn>
                                        <p:tgtEl>
                                          <p:spTgt spid="4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51"/>
                                        </p:tgtEl>
                                      </p:cBhvr>
                                    </p:animEffect>
                                    <p:set>
                                      <p:cBhvr>
                                        <p:cTn id="44" dur="1" fill="hold">
                                          <p:stCondLst>
                                            <p:cond delay="1999"/>
                                          </p:stCondLst>
                                        </p:cTn>
                                        <p:tgtEl>
                                          <p:spTgt spid="51"/>
                                        </p:tgtEl>
                                        <p:attrNameLst>
                                          <p:attrName>style.visibility</p:attrName>
                                        </p:attrNameLst>
                                      </p:cBhvr>
                                      <p:to>
                                        <p:strVal val="hidden"/>
                                      </p:to>
                                    </p:set>
                                  </p:childTnLst>
                                </p:cTn>
                              </p:par>
                              <p:par>
                                <p:cTn id="45" presetID="9" presetClass="emph" presetSubtype="0" nodeType="withEffect">
                                  <p:stCondLst>
                                    <p:cond delay="0"/>
                                  </p:stCondLst>
                                  <p:childTnLst>
                                    <p:set>
                                      <p:cBhvr rctx="PPT">
                                        <p:cTn id="46" dur="indefinite"/>
                                        <p:tgtEl>
                                          <p:spTgt spid="92">
                                            <p:txEl>
                                              <p:pRg st="1" end="1"/>
                                            </p:txEl>
                                          </p:spTgt>
                                        </p:tgtEl>
                                        <p:attrNameLst>
                                          <p:attrName>style.opacity</p:attrName>
                                        </p:attrNameLst>
                                      </p:cBhvr>
                                      <p:to>
                                        <p:strVal val="0.5"/>
                                      </p:to>
                                    </p:set>
                                    <p:animEffect filter="image" prLst="opacity: 0.5">
                                      <p:cBhvr rctx="IE">
                                        <p:cTn id="47" dur="indefinite"/>
                                        <p:tgtEl>
                                          <p:spTgt spid="92">
                                            <p:txEl>
                                              <p:pRg st="1" end="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2000"/>
                                        <p:tgtEl>
                                          <p:spTgt spid="8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2000"/>
                                        <p:tgtEl>
                                          <p:spTgt spid="8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fade">
                                      <p:cBhvr>
                                        <p:cTn id="56" dur="2000"/>
                                        <p:tgtEl>
                                          <p:spTgt spid="8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fade">
                                      <p:cBhvr>
                                        <p:cTn id="59" dur="2000"/>
                                        <p:tgtEl>
                                          <p:spTgt spid="8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2000"/>
                                        <p:tgtEl>
                                          <p:spTgt spid="8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5">
                                            <p:txEl>
                                              <p:pRg st="0" end="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5">
                                            <p:txEl>
                                              <p:pRg st="1" end="1"/>
                                            </p:txEl>
                                          </p:spTgt>
                                        </p:tgtEl>
                                        <p:attrNameLst>
                                          <p:attrName>style.visibility</p:attrName>
                                        </p:attrNameLst>
                                      </p:cBhvr>
                                      <p:to>
                                        <p:strVal val="visible"/>
                                      </p:to>
                                    </p:set>
                                  </p:childTnLst>
                                </p:cTn>
                              </p:par>
                              <p:par>
                                <p:cTn id="69" presetID="10" presetClass="entr" presetSubtype="0" fill="hold" grpId="0" nodeType="with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fade">
                                      <p:cBhvr>
                                        <p:cTn id="71" dur="2000"/>
                                        <p:tgtEl>
                                          <p:spTgt spid="10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2000"/>
                                        <p:tgtEl>
                                          <p:spTgt spid="9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7"/>
                                        </p:tgtEl>
                                        <p:attrNameLst>
                                          <p:attrName>style.visibility</p:attrName>
                                        </p:attrNameLst>
                                      </p:cBhvr>
                                      <p:to>
                                        <p:strVal val="visible"/>
                                      </p:to>
                                    </p:set>
                                    <p:animEffect transition="in" filter="fade">
                                      <p:cBhvr>
                                        <p:cTn id="80" dur="2000"/>
                                        <p:tgtEl>
                                          <p:spTgt spid="9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6"/>
                                        </p:tgtEl>
                                        <p:attrNameLst>
                                          <p:attrName>style.visibility</p:attrName>
                                        </p:attrNameLst>
                                      </p:cBhvr>
                                      <p:to>
                                        <p:strVal val="visible"/>
                                      </p:to>
                                    </p:set>
                                    <p:animEffect transition="in" filter="fade">
                                      <p:cBhvr>
                                        <p:cTn id="83"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52" grpId="0" uiExpand="1" animBg="1"/>
      <p:bldP spid="53" grpId="0" uiExpand="1" animBg="1"/>
      <p:bldP spid="56" grpId="0" uiExpand="1" animBg="1"/>
      <p:bldP spid="92" grpId="0" uiExpand="1" build="p"/>
      <p:bldP spid="95" grpId="0" build="p"/>
      <p:bldP spid="96" grpId="0" animBg="1"/>
      <p:bldP spid="97" grpId="0" animBg="1"/>
      <p:bldP spid="98" grpId="0" animBg="1"/>
      <p:bldP spid="99" grpId="0" animBg="1"/>
      <p:bldP spid="100" grpId="0" animBg="1"/>
      <p:bldP spid="49" grpId="0" animBg="1"/>
      <p:bldP spid="49" grpId="1" animBg="1"/>
      <p:bldP spid="50" grpId="0" animBg="1"/>
      <p:bldP spid="50" grpId="1" animBg="1"/>
      <p:bldP spid="51" grpId="0" animBg="1"/>
      <p:bldP spid="51" grpId="1" animBg="1"/>
      <p:bldP spid="58" grpId="0"/>
      <p:bldP spid="194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304800"/>
            <a:ext cx="8001000" cy="838200"/>
          </a:xfrm>
        </p:spPr>
        <p:txBody>
          <a:bodyPr/>
          <a:lstStyle/>
          <a:p>
            <a:pPr algn="ctr" rtl="1" eaLnBrk="1" hangingPunct="1"/>
            <a:r>
              <a:rPr lang="he-IL" altLang="en-US" sz="3200" dirty="0" smtClean="0">
                <a:solidFill>
                  <a:srgbClr val="00FFFF"/>
                </a:solidFill>
              </a:rPr>
              <a:t> מה הוכיח </a:t>
            </a:r>
            <a:r>
              <a:rPr lang="he-IL" sz="3200" dirty="0" err="1" smtClean="0">
                <a:solidFill>
                  <a:srgbClr val="00FFFF"/>
                </a:solidFill>
              </a:rPr>
              <a:t>צ'באטאל</a:t>
            </a:r>
            <a:r>
              <a:rPr lang="he-IL" sz="3200" dirty="0" smtClean="0">
                <a:solidFill>
                  <a:srgbClr val="00FFFF"/>
                </a:solidFill>
              </a:rPr>
              <a:t> בשנת 1973?</a:t>
            </a:r>
            <a:endParaRPr lang="he-IL" altLang="en-US" sz="3200" dirty="0" smtClean="0">
              <a:solidFill>
                <a:srgbClr val="00FFFF"/>
              </a:solidFill>
            </a:endParaRPr>
          </a:p>
        </p:txBody>
      </p:sp>
      <p:sp>
        <p:nvSpPr>
          <p:cNvPr id="84" name="Oval 83"/>
          <p:cNvSpPr/>
          <p:nvPr/>
        </p:nvSpPr>
        <p:spPr>
          <a:xfrm>
            <a:off x="5233839" y="5777872"/>
            <a:ext cx="144462" cy="1444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5" name="Oval 84"/>
          <p:cNvSpPr/>
          <p:nvPr/>
        </p:nvSpPr>
        <p:spPr>
          <a:xfrm>
            <a:off x="541338" y="5767239"/>
            <a:ext cx="144462" cy="1444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6" name="Oval 85"/>
          <p:cNvSpPr/>
          <p:nvPr/>
        </p:nvSpPr>
        <p:spPr>
          <a:xfrm>
            <a:off x="3741738" y="5426075"/>
            <a:ext cx="144462" cy="1444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7" name="Oval 86"/>
          <p:cNvSpPr/>
          <p:nvPr/>
        </p:nvSpPr>
        <p:spPr>
          <a:xfrm>
            <a:off x="2674938" y="5426075"/>
            <a:ext cx="144462" cy="1444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8" name="Oval 87"/>
          <p:cNvSpPr/>
          <p:nvPr/>
        </p:nvSpPr>
        <p:spPr>
          <a:xfrm>
            <a:off x="1531938" y="5426075"/>
            <a:ext cx="144462" cy="1444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0489" name="TextBox 88"/>
          <p:cNvSpPr txBox="1">
            <a:spLocks noChangeArrowheads="1"/>
          </p:cNvSpPr>
          <p:nvPr/>
        </p:nvSpPr>
        <p:spPr bwMode="auto">
          <a:xfrm>
            <a:off x="1403350" y="5848350"/>
            <a:ext cx="2232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r>
              <a:rPr lang="he-IL" altLang="en-US" sz="2400" dirty="0">
                <a:latin typeface="Tahoma" pitchFamily="34" charset="0"/>
              </a:rPr>
              <a:t>מוזיאון המסרק</a:t>
            </a:r>
          </a:p>
        </p:txBody>
      </p:sp>
      <p:grpSp>
        <p:nvGrpSpPr>
          <p:cNvPr id="20490" name="Group 47"/>
          <p:cNvGrpSpPr>
            <a:grpSpLocks/>
          </p:cNvGrpSpPr>
          <p:nvPr/>
        </p:nvGrpSpPr>
        <p:grpSpPr bwMode="auto">
          <a:xfrm>
            <a:off x="517525" y="1196975"/>
            <a:ext cx="2530475" cy="2016125"/>
            <a:chOff x="1547664" y="1628800"/>
            <a:chExt cx="2530913" cy="2016224"/>
          </a:xfrm>
        </p:grpSpPr>
        <p:cxnSp>
          <p:nvCxnSpPr>
            <p:cNvPr id="8" name="Straight Connector 7"/>
            <p:cNvCxnSpPr/>
            <p:nvPr/>
          </p:nvCxnSpPr>
          <p:spPr>
            <a:xfrm>
              <a:off x="2268514" y="2276532"/>
              <a:ext cx="28738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555901" y="1628800"/>
              <a:ext cx="0" cy="65567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268514" y="1916152"/>
              <a:ext cx="7939" cy="36831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47664" y="1628800"/>
              <a:ext cx="100823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08089" y="1916152"/>
              <a:ext cx="360424"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547664" y="1628800"/>
              <a:ext cx="0" cy="201622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896974" y="1908214"/>
              <a:ext cx="20642" cy="123354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58779" y="3645024"/>
              <a:ext cx="164493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08089" y="3141762"/>
              <a:ext cx="86374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59226" y="1628800"/>
              <a:ext cx="100823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078577" y="1628800"/>
              <a:ext cx="0" cy="115258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59226" y="1628800"/>
              <a:ext cx="288975" cy="43182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851526" y="2421002"/>
              <a:ext cx="215937" cy="36038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771839" y="2060621"/>
              <a:ext cx="576362" cy="108114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203714" y="2421002"/>
              <a:ext cx="647812" cy="122402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2" name="Oval 51"/>
          <p:cNvSpPr/>
          <p:nvPr/>
        </p:nvSpPr>
        <p:spPr>
          <a:xfrm>
            <a:off x="1379538" y="1216025"/>
            <a:ext cx="144462"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3" name="Oval 52"/>
          <p:cNvSpPr/>
          <p:nvPr/>
        </p:nvSpPr>
        <p:spPr>
          <a:xfrm>
            <a:off x="2903538" y="1208088"/>
            <a:ext cx="144462"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6" name="Oval 55"/>
          <p:cNvSpPr/>
          <p:nvPr/>
        </p:nvSpPr>
        <p:spPr>
          <a:xfrm>
            <a:off x="541338" y="3059113"/>
            <a:ext cx="144462"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0494" name="TextBox 89"/>
          <p:cNvSpPr txBox="1">
            <a:spLocks noChangeArrowheads="1"/>
          </p:cNvSpPr>
          <p:nvPr/>
        </p:nvSpPr>
        <p:spPr bwMode="auto">
          <a:xfrm>
            <a:off x="206375" y="3141663"/>
            <a:ext cx="2232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r>
              <a:rPr lang="he-IL" altLang="en-US" sz="2400" dirty="0">
                <a:latin typeface="Tahoma" pitchFamily="34" charset="0"/>
              </a:rPr>
              <a:t>מוזיאון השבלול</a:t>
            </a:r>
          </a:p>
        </p:txBody>
      </p:sp>
      <p:sp>
        <p:nvSpPr>
          <p:cNvPr id="58" name="TextBox 57"/>
          <p:cNvSpPr txBox="1"/>
          <p:nvPr/>
        </p:nvSpPr>
        <p:spPr>
          <a:xfrm>
            <a:off x="2438400" y="838200"/>
            <a:ext cx="6400800" cy="5693866"/>
          </a:xfrm>
          <a:prstGeom prst="rect">
            <a:avLst/>
          </a:prstGeom>
          <a:noFill/>
        </p:spPr>
        <p:txBody>
          <a:bodyPr wrap="square" rtlCol="1">
            <a:spAutoFit/>
          </a:bodyPr>
          <a:lstStyle/>
          <a:p>
            <a:pPr marL="371475" indent="-371475" algn="r" rtl="1" fontAlgn="auto">
              <a:spcBef>
                <a:spcPts val="0"/>
              </a:spcBef>
              <a:spcAft>
                <a:spcPts val="0"/>
              </a:spcAft>
              <a:buClr>
                <a:schemeClr val="accent5">
                  <a:lumMod val="75000"/>
                </a:schemeClr>
              </a:buClr>
              <a:buFont typeface="Arial" pitchFamily="34" charset="0"/>
              <a:buChar char="•"/>
              <a:defRPr/>
            </a:pPr>
            <a:r>
              <a:rPr lang="he-IL" sz="2800" dirty="0">
                <a:solidFill>
                  <a:srgbClr val="00FFFF"/>
                </a:solidFill>
                <a:latin typeface="+mn-lt"/>
                <a:cs typeface="+mn-cs"/>
              </a:rPr>
              <a:t>צ'באטאל</a:t>
            </a:r>
            <a:r>
              <a:rPr lang="he-IL" sz="2800" dirty="0">
                <a:latin typeface="+mn-lt"/>
                <a:cs typeface="+mn-cs"/>
              </a:rPr>
              <a:t> הוכיח </a:t>
            </a:r>
            <a:r>
              <a:rPr lang="he-IL" sz="2800" dirty="0" smtClean="0">
                <a:latin typeface="+mn-lt"/>
                <a:cs typeface="+mn-cs"/>
              </a:rPr>
              <a:t>(בין היתר) כי </a:t>
            </a:r>
            <a:r>
              <a:rPr lang="he-IL" sz="2800" dirty="0">
                <a:latin typeface="+mn-lt"/>
                <a:cs typeface="+mn-cs"/>
              </a:rPr>
              <a:t>מספר המצלמות </a:t>
            </a:r>
            <a:r>
              <a:rPr lang="he-IL" sz="2800" dirty="0" smtClean="0">
                <a:latin typeface="+mn-lt"/>
                <a:cs typeface="+mn-cs"/>
              </a:rPr>
              <a:t>ש</a:t>
            </a:r>
            <a:r>
              <a:rPr lang="he-IL" sz="2800" dirty="0">
                <a:solidFill>
                  <a:srgbClr val="FFC000"/>
                </a:solidFill>
                <a:latin typeface="+mn-lt"/>
                <a:cs typeface="+mn-cs"/>
              </a:rPr>
              <a:t>מ</a:t>
            </a:r>
            <a:r>
              <a:rPr lang="he-IL" sz="2800" dirty="0" smtClean="0">
                <a:solidFill>
                  <a:srgbClr val="FFC000"/>
                </a:solidFill>
                <a:latin typeface="+mn-lt"/>
                <a:cs typeface="+mn-cs"/>
              </a:rPr>
              <a:t>ספיק </a:t>
            </a:r>
            <a:r>
              <a:rPr lang="he-IL" sz="2800" dirty="0">
                <a:solidFill>
                  <a:schemeClr val="accent2">
                    <a:lumMod val="40000"/>
                    <a:lumOff val="60000"/>
                  </a:schemeClr>
                </a:solidFill>
                <a:latin typeface="+mn-lt"/>
                <a:cs typeface="+mn-cs"/>
              </a:rPr>
              <a:t>לכל</a:t>
            </a:r>
            <a:r>
              <a:rPr lang="he-IL" sz="2800" dirty="0">
                <a:latin typeface="+mn-lt"/>
                <a:cs typeface="+mn-cs"/>
              </a:rPr>
              <a:t> </a:t>
            </a:r>
            <a:r>
              <a:rPr lang="he-IL" sz="2800" dirty="0" smtClean="0">
                <a:latin typeface="+mn-lt"/>
                <a:cs typeface="+mn-cs"/>
              </a:rPr>
              <a:t>מוזיאון "פשוט" שרצפתו בצורת מצולע </a:t>
            </a:r>
            <a:r>
              <a:rPr lang="he-IL" sz="2800" dirty="0">
                <a:latin typeface="+mn-lt"/>
                <a:cs typeface="+mn-cs"/>
              </a:rPr>
              <a:t>בעל </a:t>
            </a:r>
            <a:r>
              <a:rPr lang="he-IL" sz="2800" dirty="0">
                <a:solidFill>
                  <a:srgbClr val="FFC000"/>
                </a:solidFill>
                <a:latin typeface="+mn-lt"/>
                <a:cs typeface="+mn-cs"/>
              </a:rPr>
              <a:t>15</a:t>
            </a:r>
            <a:r>
              <a:rPr lang="en-US" sz="2800" dirty="0">
                <a:latin typeface="+mn-lt"/>
                <a:cs typeface="+mn-cs"/>
              </a:rPr>
              <a:t> </a:t>
            </a:r>
            <a:r>
              <a:rPr lang="he-IL" sz="2800" dirty="0">
                <a:latin typeface="+mn-lt"/>
                <a:cs typeface="+mn-cs"/>
              </a:rPr>
              <a:t>צלעות וקירותיו ניצבים לרצפתו, הוא: </a:t>
            </a:r>
            <a:r>
              <a:rPr lang="he-IL" sz="2800" dirty="0" smtClean="0">
                <a:solidFill>
                  <a:srgbClr val="FFC000"/>
                </a:solidFill>
                <a:latin typeface="+mn-lt"/>
                <a:cs typeface="+mn-cs"/>
              </a:rPr>
              <a:t>5</a:t>
            </a:r>
            <a:r>
              <a:rPr lang="he-IL" sz="2800" dirty="0" smtClean="0">
                <a:latin typeface="+mn-lt"/>
                <a:cs typeface="+mn-cs"/>
              </a:rPr>
              <a:t>.</a:t>
            </a:r>
            <a:endParaRPr lang="he-IL" sz="2800" dirty="0">
              <a:solidFill>
                <a:srgbClr val="00FFFF"/>
              </a:solidFill>
              <a:latin typeface="+mn-lt"/>
              <a:cs typeface="+mn-cs"/>
            </a:endParaRPr>
          </a:p>
          <a:p>
            <a:pPr marL="371475" indent="-371475" algn="r" rtl="1" fontAlgn="auto">
              <a:spcBef>
                <a:spcPts val="0"/>
              </a:spcBef>
              <a:spcAft>
                <a:spcPts val="0"/>
              </a:spcAft>
              <a:buClr>
                <a:schemeClr val="accent5">
                  <a:lumMod val="75000"/>
                </a:schemeClr>
              </a:buClr>
              <a:buFont typeface="Arial" pitchFamily="34" charset="0"/>
              <a:buChar char="•"/>
              <a:defRPr/>
            </a:pPr>
            <a:r>
              <a:rPr lang="he-IL" sz="2800" dirty="0" smtClean="0">
                <a:solidFill>
                  <a:srgbClr val="00FFFF"/>
                </a:solidFill>
                <a:latin typeface="+mn-lt"/>
                <a:cs typeface="+mn-cs"/>
              </a:rPr>
              <a:t>יותר</a:t>
            </a:r>
            <a:r>
              <a:rPr lang="he-IL" sz="2800" dirty="0" smtClean="0">
                <a:latin typeface="+mn-lt"/>
                <a:cs typeface="+mn-cs"/>
              </a:rPr>
              <a:t> </a:t>
            </a:r>
            <a:r>
              <a:rPr lang="he-IL" sz="2800" dirty="0">
                <a:latin typeface="+mn-lt"/>
                <a:cs typeface="+mn-cs"/>
              </a:rPr>
              <a:t>שומרים </a:t>
            </a:r>
            <a:r>
              <a:rPr lang="he-IL" sz="2800" dirty="0" smtClean="0">
                <a:latin typeface="+mn-lt"/>
                <a:cs typeface="+mn-cs"/>
              </a:rPr>
              <a:t>בוודאי </a:t>
            </a:r>
            <a:r>
              <a:rPr lang="he-IL" sz="2800" dirty="0">
                <a:solidFill>
                  <a:srgbClr val="00FFFF"/>
                </a:solidFill>
                <a:latin typeface="+mn-lt"/>
                <a:cs typeface="+mn-cs"/>
              </a:rPr>
              <a:t>לא נחוצים </a:t>
            </a:r>
            <a:r>
              <a:rPr lang="he-IL" sz="2800" dirty="0">
                <a:latin typeface="+mn-lt"/>
                <a:cs typeface="+mn-cs"/>
              </a:rPr>
              <a:t>לשום חלל כזה, </a:t>
            </a:r>
            <a:r>
              <a:rPr lang="he-IL" sz="2800" dirty="0" smtClean="0">
                <a:latin typeface="+mn-lt"/>
                <a:cs typeface="+mn-cs"/>
              </a:rPr>
              <a:t>אך </a:t>
            </a:r>
            <a:r>
              <a:rPr lang="he-IL" sz="2800" dirty="0" smtClean="0">
                <a:solidFill>
                  <a:schemeClr val="accent2">
                    <a:lumMod val="40000"/>
                    <a:lumOff val="60000"/>
                  </a:schemeClr>
                </a:solidFill>
                <a:latin typeface="+mn-lt"/>
                <a:cs typeface="+mn-cs"/>
              </a:rPr>
              <a:t>יש</a:t>
            </a:r>
            <a:r>
              <a:rPr lang="he-IL" sz="2800" dirty="0" smtClean="0">
                <a:latin typeface="+mn-lt"/>
                <a:cs typeface="+mn-cs"/>
              </a:rPr>
              <a:t> </a:t>
            </a:r>
            <a:r>
              <a:rPr lang="he-IL" sz="2800" dirty="0">
                <a:latin typeface="+mn-lt"/>
                <a:cs typeface="+mn-cs"/>
              </a:rPr>
              <a:t>מקרים </a:t>
            </a:r>
            <a:r>
              <a:rPr lang="he-IL" sz="2800" dirty="0" smtClean="0">
                <a:latin typeface="+mn-lt"/>
                <a:cs typeface="+mn-cs"/>
              </a:rPr>
              <a:t>שאי אפשר ב</a:t>
            </a:r>
            <a:r>
              <a:rPr lang="he-IL" sz="2800" dirty="0" smtClean="0">
                <a:solidFill>
                  <a:srgbClr val="00FFFF"/>
                </a:solidFill>
                <a:latin typeface="+mn-lt"/>
                <a:cs typeface="+mn-cs"/>
              </a:rPr>
              <a:t>פחות</a:t>
            </a:r>
            <a:r>
              <a:rPr lang="he-IL" sz="2800" dirty="0" smtClean="0">
                <a:latin typeface="+mn-lt"/>
                <a:cs typeface="+mn-cs"/>
              </a:rPr>
              <a:t> מ-5.</a:t>
            </a:r>
          </a:p>
          <a:p>
            <a:pPr marL="371475" indent="-371475" algn="r" rtl="1" fontAlgn="auto">
              <a:spcBef>
                <a:spcPts val="0"/>
              </a:spcBef>
              <a:spcAft>
                <a:spcPts val="0"/>
              </a:spcAft>
              <a:buClr>
                <a:schemeClr val="accent5">
                  <a:lumMod val="75000"/>
                </a:schemeClr>
              </a:buClr>
              <a:buFont typeface="Arial" pitchFamily="34" charset="0"/>
              <a:buChar char="•"/>
              <a:defRPr/>
            </a:pPr>
            <a:r>
              <a:rPr lang="he-IL" sz="2800" spc="-60" dirty="0" smtClean="0">
                <a:latin typeface="+mn-lt"/>
                <a:cs typeface="+mn-cs"/>
              </a:rPr>
              <a:t>כך למשל </a:t>
            </a:r>
            <a:r>
              <a:rPr lang="he-IL" sz="2800" spc="-60" dirty="0"/>
              <a:t>ב</a:t>
            </a:r>
            <a:r>
              <a:rPr lang="he-IL" sz="2800" spc="-60" dirty="0">
                <a:solidFill>
                  <a:schemeClr val="accent6">
                    <a:lumMod val="60000"/>
                    <a:lumOff val="40000"/>
                  </a:schemeClr>
                </a:solidFill>
              </a:rPr>
              <a:t>מוזיאון המסרק</a:t>
            </a:r>
            <a:r>
              <a:rPr lang="he-IL" sz="2800" dirty="0">
                <a:solidFill>
                  <a:schemeClr val="accent6">
                    <a:lumMod val="60000"/>
                    <a:lumOff val="40000"/>
                  </a:schemeClr>
                </a:solidFill>
              </a:rPr>
              <a:t> </a:t>
            </a:r>
            <a:r>
              <a:rPr lang="he-IL" sz="2800" dirty="0" smtClean="0">
                <a:latin typeface="+mn-lt"/>
                <a:cs typeface="+mn-cs"/>
              </a:rPr>
              <a:t>5 הוא </a:t>
            </a:r>
            <a:r>
              <a:rPr lang="he-IL" sz="2800" dirty="0">
                <a:latin typeface="+mn-lt"/>
                <a:cs typeface="+mn-cs"/>
              </a:rPr>
              <a:t>גם מספר המצלמות </a:t>
            </a:r>
            <a:r>
              <a:rPr lang="he-IL" sz="2800" dirty="0" smtClean="0">
                <a:latin typeface="+mn-lt"/>
                <a:cs typeface="+mn-cs"/>
              </a:rPr>
              <a:t>ה</a:t>
            </a:r>
            <a:r>
              <a:rPr lang="he-IL" sz="2800" dirty="0" smtClean="0">
                <a:solidFill>
                  <a:srgbClr val="FFC000"/>
                </a:solidFill>
                <a:latin typeface="+mn-lt"/>
                <a:cs typeface="+mn-cs"/>
              </a:rPr>
              <a:t>הכרחי </a:t>
            </a:r>
          </a:p>
          <a:p>
            <a:pPr marL="361950" algn="r" rtl="1" fontAlgn="auto">
              <a:spcBef>
                <a:spcPts val="0"/>
              </a:spcBef>
              <a:spcAft>
                <a:spcPts val="0"/>
              </a:spcAft>
              <a:buClr>
                <a:schemeClr val="accent5">
                  <a:lumMod val="75000"/>
                </a:schemeClr>
              </a:buClr>
              <a:defRPr/>
            </a:pPr>
            <a:r>
              <a:rPr lang="he-IL" sz="2800" dirty="0" smtClean="0">
                <a:latin typeface="+mn-lt"/>
                <a:cs typeface="+mn-cs"/>
              </a:rPr>
              <a:t>לשמירתו. </a:t>
            </a:r>
          </a:p>
          <a:p>
            <a:pPr marL="361950" algn="r" rtl="1" fontAlgn="auto">
              <a:spcBef>
                <a:spcPts val="0"/>
              </a:spcBef>
              <a:spcAft>
                <a:spcPts val="0"/>
              </a:spcAft>
              <a:buClr>
                <a:schemeClr val="accent5">
                  <a:lumMod val="75000"/>
                </a:schemeClr>
              </a:buClr>
              <a:defRPr/>
            </a:pPr>
            <a:r>
              <a:rPr lang="he-IL" sz="2800" dirty="0" smtClean="0">
                <a:latin typeface="+mn-lt"/>
                <a:cs typeface="+mn-cs"/>
              </a:rPr>
              <a:t>אבל ב</a:t>
            </a:r>
            <a:r>
              <a:rPr lang="he-IL" sz="2800" dirty="0" smtClean="0">
                <a:solidFill>
                  <a:schemeClr val="accent2">
                    <a:lumMod val="60000"/>
                    <a:lumOff val="40000"/>
                  </a:schemeClr>
                </a:solidFill>
                <a:latin typeface="+mn-lt"/>
                <a:cs typeface="+mn-cs"/>
              </a:rPr>
              <a:t>מוזיאון השבלול</a:t>
            </a:r>
          </a:p>
          <a:p>
            <a:pPr marL="361950" algn="r" rtl="1" fontAlgn="auto">
              <a:spcBef>
                <a:spcPts val="0"/>
              </a:spcBef>
              <a:spcAft>
                <a:spcPts val="0"/>
              </a:spcAft>
              <a:buClr>
                <a:schemeClr val="accent5">
                  <a:lumMod val="75000"/>
                </a:schemeClr>
              </a:buClr>
              <a:defRPr/>
            </a:pPr>
            <a:r>
              <a:rPr lang="he-IL" sz="2800" spc="-100" dirty="0" smtClean="0">
                <a:latin typeface="+mn-lt"/>
                <a:cs typeface="+mn-cs"/>
              </a:rPr>
              <a:t>אפשר להסתדר בפחות,</a:t>
            </a:r>
          </a:p>
          <a:p>
            <a:pPr marL="361950" algn="r" rtl="1" fontAlgn="auto">
              <a:spcBef>
                <a:spcPts val="0"/>
              </a:spcBef>
              <a:spcAft>
                <a:spcPts val="0"/>
              </a:spcAft>
              <a:buClr>
                <a:schemeClr val="accent5">
                  <a:lumMod val="75000"/>
                </a:schemeClr>
              </a:buClr>
              <a:defRPr/>
            </a:pPr>
            <a:r>
              <a:rPr lang="he-IL" sz="2800" spc="-100" dirty="0" smtClean="0">
                <a:latin typeface="+mn-lt"/>
                <a:cs typeface="+mn-cs"/>
              </a:rPr>
              <a:t>כפי שראינו.</a:t>
            </a:r>
            <a:endParaRPr lang="he-IL" sz="2800" spc="-100" dirty="0">
              <a:solidFill>
                <a:schemeClr val="tx2"/>
              </a:solidFill>
              <a:latin typeface="+mn-lt"/>
              <a:cs typeface="+mn-cs"/>
            </a:endParaRPr>
          </a:p>
          <a:p>
            <a:pPr algn="r" rtl="1" fontAlgn="auto">
              <a:spcBef>
                <a:spcPts val="0"/>
              </a:spcBef>
              <a:spcAft>
                <a:spcPts val="0"/>
              </a:spcAft>
              <a:defRPr/>
            </a:pPr>
            <a:endParaRPr lang="he-IL" sz="2800" dirty="0">
              <a:solidFill>
                <a:schemeClr val="accent6">
                  <a:lumMod val="60000"/>
                  <a:lumOff val="40000"/>
                </a:schemeClr>
              </a:solidFill>
              <a:latin typeface="+mn-lt"/>
              <a:cs typeface="+mn-cs"/>
            </a:endParaRPr>
          </a:p>
        </p:txBody>
      </p:sp>
      <p:sp>
        <p:nvSpPr>
          <p:cNvPr id="20496"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mtClean="0">
                <a:solidFill>
                  <a:srgbClr val="F8F8F8"/>
                </a:solidFill>
                <a:latin typeface="Tahoma" pitchFamily="34" charset="0"/>
              </a:rPr>
              <a:t>13.10.2016 עודכן</a:t>
            </a:r>
            <a:endParaRPr lang="en-US" altLang="en-US">
              <a:solidFill>
                <a:srgbClr val="F8F8F8"/>
              </a:solidFill>
              <a:latin typeface="Tahoma" pitchFamily="34" charset="0"/>
            </a:endParaRPr>
          </a:p>
        </p:txBody>
      </p:sp>
      <p:sp>
        <p:nvSpPr>
          <p:cNvPr id="20497" name="Footer Placeholder 9"/>
          <p:cNvSpPr>
            <a:spLocks noGrp="1"/>
          </p:cNvSpPr>
          <p:nvPr>
            <p:ph type="ftr" sz="quarter" idx="11"/>
          </p:nvPr>
        </p:nvSpPr>
        <p:spPr>
          <a:xfrm>
            <a:off x="3332163" y="5995988"/>
            <a:ext cx="39830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a:solidFill>
                  <a:srgbClr val="F8F8F8"/>
                </a:solidFill>
                <a:latin typeface="Tahoma" pitchFamily="34" charset="0"/>
              </a:rPr>
              <a:t>בעיית השמירה במוזיאון © כל הזכויות שמורות</a:t>
            </a:r>
            <a:endParaRPr lang="en-US" altLang="en-US">
              <a:solidFill>
                <a:srgbClr val="F8F8F8"/>
              </a:solidFill>
              <a:latin typeface="Tahoma" pitchFamily="34" charset="0"/>
            </a:endParaRPr>
          </a:p>
        </p:txBody>
      </p:sp>
      <p:grpSp>
        <p:nvGrpSpPr>
          <p:cNvPr id="49" name="Group 3"/>
          <p:cNvGrpSpPr>
            <a:grpSpLocks/>
          </p:cNvGrpSpPr>
          <p:nvPr/>
        </p:nvGrpSpPr>
        <p:grpSpPr bwMode="auto">
          <a:xfrm>
            <a:off x="533400" y="3905655"/>
            <a:ext cx="4843942" cy="2027237"/>
            <a:chOff x="251520" y="3903439"/>
            <a:chExt cx="4843249" cy="2026857"/>
          </a:xfrm>
        </p:grpSpPr>
        <p:cxnSp>
          <p:nvCxnSpPr>
            <p:cNvPr id="50" name="Straight Connector 49"/>
            <p:cNvCxnSpPr/>
            <p:nvPr/>
          </p:nvCxnSpPr>
          <p:spPr>
            <a:xfrm>
              <a:off x="262151" y="5919665"/>
              <a:ext cx="482530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51520" y="3903439"/>
              <a:ext cx="0" cy="201574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094769" y="3914549"/>
              <a:ext cx="0" cy="201574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51520" y="3914549"/>
              <a:ext cx="287297"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38817" y="5425566"/>
              <a:ext cx="72062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67993" y="5425566"/>
              <a:ext cx="539923"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987978" y="5425566"/>
              <a:ext cx="50316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089545" y="5425566"/>
              <a:ext cx="6984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1580068" y="3914549"/>
              <a:ext cx="287296"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2699095" y="3914549"/>
              <a:ext cx="288884"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3795900" y="3914549"/>
              <a:ext cx="287296"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1275111"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2411760"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3496728"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4788024"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16</a:t>
            </a:fld>
            <a:endParaRPr lang="en-US"/>
          </a:p>
        </p:txBody>
      </p:sp>
    </p:spTree>
    <p:custDataLst>
      <p:tags r:id="rId1"/>
    </p:custDataLst>
  </p:cSld>
  <p:clrMapOvr>
    <a:masterClrMapping/>
  </p:clrMapOvr>
  <p:transition advTm="316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58">
                                            <p:txEl>
                                              <p:pRg st="0" end="0"/>
                                            </p:txEl>
                                          </p:spTgt>
                                        </p:tgtEl>
                                        <p:attrNameLst>
                                          <p:attrName>style.opacity</p:attrName>
                                        </p:attrNameLst>
                                      </p:cBhvr>
                                      <p:to>
                                        <p:strVal val="0.5"/>
                                      </p:to>
                                    </p:set>
                                    <p:animEffect filter="image" prLst="opacity: 0.5">
                                      <p:cBhvr rctx="IE">
                                        <p:cTn id="13" dur="indefinite"/>
                                        <p:tgtEl>
                                          <p:spTgt spid="5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8">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8">
                                            <p:txEl>
                                              <p:pRg st="3" end="3"/>
                                            </p:txEl>
                                          </p:spTgt>
                                        </p:tgtEl>
                                        <p:attrNameLst>
                                          <p:attrName>style.visibility</p:attrName>
                                        </p:attrNameLst>
                                      </p:cBhvr>
                                      <p:to>
                                        <p:strVal val="visible"/>
                                      </p:to>
                                    </p:set>
                                  </p:childTnLst>
                                </p:cTn>
                              </p:par>
                              <p:par>
                                <p:cTn id="20" presetID="9" presetClass="emph" presetSubtype="0" nodeType="withEffect">
                                  <p:stCondLst>
                                    <p:cond delay="0"/>
                                  </p:stCondLst>
                                  <p:childTnLst>
                                    <p:set>
                                      <p:cBhvr rctx="PPT">
                                        <p:cTn id="21" dur="indefinite"/>
                                        <p:tgtEl>
                                          <p:spTgt spid="58">
                                            <p:txEl>
                                              <p:pRg st="1" end="1"/>
                                            </p:txEl>
                                          </p:spTgt>
                                        </p:tgtEl>
                                        <p:attrNameLst>
                                          <p:attrName>style.opacity</p:attrName>
                                        </p:attrNameLst>
                                      </p:cBhvr>
                                      <p:to>
                                        <p:strVal val="0.5"/>
                                      </p:to>
                                    </p:set>
                                    <p:animEffect filter="image" prLst="opacity: 0.5">
                                      <p:cBhvr rctx="IE">
                                        <p:cTn id="22" dur="indefinite"/>
                                        <p:tgtEl>
                                          <p:spTgt spid="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xEl>
                                              <p:pRg st="6" end="6"/>
                                            </p:txEl>
                                          </p:spTgt>
                                        </p:tgtEl>
                                        <p:attrNameLst>
                                          <p:attrName>style.visibility</p:attrName>
                                        </p:attrNameLst>
                                      </p:cBhvr>
                                      <p:to>
                                        <p:strVal val="visible"/>
                                      </p:to>
                                    </p:set>
                                  </p:childTnLst>
                                </p:cTn>
                              </p:par>
                              <p:par>
                                <p:cTn id="31" presetID="9" presetClass="emph" presetSubtype="0" nodeType="withEffect">
                                  <p:stCondLst>
                                    <p:cond delay="0"/>
                                  </p:stCondLst>
                                  <p:childTnLst>
                                    <p:set>
                                      <p:cBhvr rctx="PPT">
                                        <p:cTn id="32" dur="indefinite"/>
                                        <p:tgtEl>
                                          <p:spTgt spid="58">
                                            <p:txEl>
                                              <p:pRg st="2" end="2"/>
                                            </p:txEl>
                                          </p:spTgt>
                                        </p:tgtEl>
                                        <p:attrNameLst>
                                          <p:attrName>style.opacity</p:attrName>
                                        </p:attrNameLst>
                                      </p:cBhvr>
                                      <p:to>
                                        <p:strVal val="0.5"/>
                                      </p:to>
                                    </p:set>
                                    <p:animEffect filter="image" prLst="opacity: 0.5">
                                      <p:cBhvr rctx="IE">
                                        <p:cTn id="33" dur="indefinite"/>
                                        <p:tgtEl>
                                          <p:spTgt spid="58">
                                            <p:txEl>
                                              <p:pRg st="2" end="2"/>
                                            </p:txEl>
                                          </p:spTgt>
                                        </p:tgtEl>
                                      </p:cBhvr>
                                    </p:animEffect>
                                  </p:childTnLst>
                                </p:cTn>
                              </p:par>
                              <p:par>
                                <p:cTn id="34" presetID="9" presetClass="emph" presetSubtype="0" nodeType="withEffect">
                                  <p:stCondLst>
                                    <p:cond delay="0"/>
                                  </p:stCondLst>
                                  <p:childTnLst>
                                    <p:set>
                                      <p:cBhvr rctx="PPT">
                                        <p:cTn id="35" dur="indefinite"/>
                                        <p:tgtEl>
                                          <p:spTgt spid="58">
                                            <p:txEl>
                                              <p:pRg st="3" end="3"/>
                                            </p:txEl>
                                          </p:spTgt>
                                        </p:tgtEl>
                                        <p:attrNameLst>
                                          <p:attrName>style.opacity</p:attrName>
                                        </p:attrNameLst>
                                      </p:cBhvr>
                                      <p:to>
                                        <p:strVal val="0.5"/>
                                      </p:to>
                                    </p:set>
                                    <p:animEffect filter="image" prLst="opacity: 0.5">
                                      <p:cBhvr rctx="IE">
                                        <p:cTn id="36" dur="indefinite"/>
                                        <p:tgtEl>
                                          <p:spTgt spid="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304800"/>
            <a:ext cx="9144000" cy="1143000"/>
          </a:xfrm>
        </p:spPr>
        <p:txBody>
          <a:bodyPr/>
          <a:lstStyle/>
          <a:p>
            <a:pPr algn="ctr" eaLnBrk="1" hangingPunct="1"/>
            <a:r>
              <a:rPr lang="he-IL" altLang="en-US" sz="3600" smtClean="0">
                <a:solidFill>
                  <a:srgbClr val="00FFFF"/>
                </a:solidFill>
              </a:rPr>
              <a:t>מוזיאון מסרק בעל 16 או 17 צלעות</a:t>
            </a:r>
          </a:p>
        </p:txBody>
      </p:sp>
      <p:grpSp>
        <p:nvGrpSpPr>
          <p:cNvPr id="2" name="Group 112"/>
          <p:cNvGrpSpPr>
            <a:grpSpLocks/>
          </p:cNvGrpSpPr>
          <p:nvPr/>
        </p:nvGrpSpPr>
        <p:grpSpPr bwMode="auto">
          <a:xfrm>
            <a:off x="461963" y="990600"/>
            <a:ext cx="4471987" cy="4969089"/>
            <a:chOff x="107504" y="1268760"/>
            <a:chExt cx="4896544" cy="4968497"/>
          </a:xfrm>
        </p:grpSpPr>
        <p:cxnSp>
          <p:nvCxnSpPr>
            <p:cNvPr id="33" name="Straight Connector 32"/>
            <p:cNvCxnSpPr/>
            <p:nvPr/>
          </p:nvCxnSpPr>
          <p:spPr>
            <a:xfrm flipV="1">
              <a:off x="178770" y="3284645"/>
              <a:ext cx="4321196" cy="1111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78770" y="1268760"/>
              <a:ext cx="0" cy="201588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004048" y="1279872"/>
              <a:ext cx="0" cy="178889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78770" y="1279872"/>
              <a:ext cx="288543" cy="15111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67313" y="2790992"/>
              <a:ext cx="71962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774449" y="2790992"/>
              <a:ext cx="58577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916455" y="2790992"/>
              <a:ext cx="50408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016743" y="2790992"/>
              <a:ext cx="69876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1506764" y="1279872"/>
              <a:ext cx="288543" cy="15111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2627912" y="1279872"/>
              <a:ext cx="288543" cy="15111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3722986" y="1279872"/>
              <a:ext cx="288543" cy="15111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203103" y="1279393"/>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339752" y="1279393"/>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3435351" y="1279393"/>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4716016" y="1279393"/>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830227" y="2933850"/>
              <a:ext cx="144272" cy="14285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he-IL" dirty="0"/>
            </a:p>
          </p:txBody>
        </p:sp>
        <p:sp>
          <p:nvSpPr>
            <p:cNvPr id="49" name="Oval 48"/>
            <p:cNvSpPr/>
            <p:nvPr/>
          </p:nvSpPr>
          <p:spPr>
            <a:xfrm>
              <a:off x="211797" y="3090993"/>
              <a:ext cx="144271" cy="14285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0" name="Oval 49"/>
            <p:cNvSpPr/>
            <p:nvPr/>
          </p:nvSpPr>
          <p:spPr>
            <a:xfrm>
              <a:off x="3451825" y="2790992"/>
              <a:ext cx="144271" cy="14444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1" name="Oval 50"/>
            <p:cNvSpPr/>
            <p:nvPr/>
          </p:nvSpPr>
          <p:spPr>
            <a:xfrm>
              <a:off x="2372394" y="2790992"/>
              <a:ext cx="142533" cy="14444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2" name="Oval 51"/>
            <p:cNvSpPr/>
            <p:nvPr/>
          </p:nvSpPr>
          <p:spPr>
            <a:xfrm>
              <a:off x="1239080" y="2790992"/>
              <a:ext cx="142533" cy="14444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1533" name="TextBox 52"/>
            <p:cNvSpPr txBox="1">
              <a:spLocks noChangeArrowheads="1"/>
            </p:cNvSpPr>
            <p:nvPr/>
          </p:nvSpPr>
          <p:spPr bwMode="auto">
            <a:xfrm>
              <a:off x="381000" y="3212976"/>
              <a:ext cx="3486257" cy="4616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r>
                <a:rPr lang="he-IL" altLang="en-US" sz="2400" dirty="0">
                  <a:latin typeface="Tahoma" pitchFamily="34" charset="0"/>
                </a:rPr>
                <a:t>מוזיאון מסרק (16 צלעות)</a:t>
              </a:r>
            </a:p>
          </p:txBody>
        </p:sp>
        <p:cxnSp>
          <p:nvCxnSpPr>
            <p:cNvPr id="61" name="Straight Connector 60"/>
            <p:cNvCxnSpPr/>
            <p:nvPr/>
          </p:nvCxnSpPr>
          <p:spPr>
            <a:xfrm flipV="1">
              <a:off x="4499966" y="3068771"/>
              <a:ext cx="504082" cy="21587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96047" y="5848152"/>
              <a:ext cx="4032653" cy="2857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07504" y="3830680"/>
              <a:ext cx="0" cy="183017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932782" y="3841791"/>
              <a:ext cx="0" cy="17904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107504" y="3841791"/>
              <a:ext cx="288543" cy="151270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96047" y="5354498"/>
              <a:ext cx="71962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701444" y="5354498"/>
              <a:ext cx="58751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843450" y="5354498"/>
              <a:ext cx="50408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945477" y="5354498"/>
              <a:ext cx="69876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1435498" y="3841791"/>
              <a:ext cx="288543" cy="151270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2556645" y="3841791"/>
              <a:ext cx="286806" cy="151270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3651719" y="3841791"/>
              <a:ext cx="288543" cy="151270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1131095" y="3842064"/>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2267744" y="3842064"/>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3363343" y="3842064"/>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4644008" y="3842064"/>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4758961" y="5495769"/>
              <a:ext cx="144271" cy="14444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he-IL" dirty="0"/>
            </a:p>
          </p:txBody>
        </p:sp>
        <p:sp>
          <p:nvSpPr>
            <p:cNvPr id="81" name="Oval 80"/>
            <p:cNvSpPr/>
            <p:nvPr/>
          </p:nvSpPr>
          <p:spPr>
            <a:xfrm>
              <a:off x="137053" y="5527516"/>
              <a:ext cx="144272" cy="14444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2" name="Oval 81"/>
            <p:cNvSpPr/>
            <p:nvPr/>
          </p:nvSpPr>
          <p:spPr>
            <a:xfrm>
              <a:off x="3380558" y="5354498"/>
              <a:ext cx="142533" cy="14444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3" name="Oval 82"/>
            <p:cNvSpPr/>
            <p:nvPr/>
          </p:nvSpPr>
          <p:spPr>
            <a:xfrm>
              <a:off x="2299389" y="5354498"/>
              <a:ext cx="144272" cy="14444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4" name="Oval 83"/>
            <p:cNvSpPr/>
            <p:nvPr/>
          </p:nvSpPr>
          <p:spPr>
            <a:xfrm>
              <a:off x="1166075" y="5354498"/>
              <a:ext cx="144272" cy="14444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1555" name="TextBox 84"/>
            <p:cNvSpPr txBox="1">
              <a:spLocks noChangeArrowheads="1"/>
            </p:cNvSpPr>
            <p:nvPr/>
          </p:nvSpPr>
          <p:spPr bwMode="auto">
            <a:xfrm>
              <a:off x="152400" y="5775647"/>
              <a:ext cx="3960440" cy="4616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r>
                <a:rPr lang="he-IL" altLang="en-US" sz="2400" dirty="0">
                  <a:latin typeface="Tahoma" pitchFamily="34" charset="0"/>
                </a:rPr>
                <a:t>מוזיאון מסרק (17 צלעות)</a:t>
              </a:r>
            </a:p>
          </p:txBody>
        </p:sp>
        <p:cxnSp>
          <p:nvCxnSpPr>
            <p:cNvPr id="86" name="Straight Connector 85"/>
            <p:cNvCxnSpPr/>
            <p:nvPr/>
          </p:nvCxnSpPr>
          <p:spPr>
            <a:xfrm flipV="1">
              <a:off x="4428700" y="5632278"/>
              <a:ext cx="504082" cy="21587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07504" y="5660850"/>
              <a:ext cx="288543" cy="21587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99" name="TextBox 98"/>
          <p:cNvSpPr txBox="1">
            <a:spLocks noChangeArrowheads="1"/>
          </p:cNvSpPr>
          <p:nvPr/>
        </p:nvSpPr>
        <p:spPr bwMode="auto">
          <a:xfrm>
            <a:off x="4852194" y="838200"/>
            <a:ext cx="391080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he-IL" altLang="en-US" sz="2800" dirty="0" smtClean="0">
                <a:latin typeface="Tahoma" pitchFamily="34" charset="0"/>
              </a:rPr>
              <a:t>מתברר שלשמירת מוזיאוני </a:t>
            </a:r>
            <a:r>
              <a:rPr lang="he-IL" altLang="en-US" sz="2800" dirty="0">
                <a:latin typeface="Tahoma" pitchFamily="34" charset="0"/>
              </a:rPr>
              <a:t>מסרק בעלי 16 ו-17 צלעות </a:t>
            </a:r>
            <a:r>
              <a:rPr lang="he-IL" altLang="en-US" sz="2800" dirty="0" smtClean="0">
                <a:latin typeface="Tahoma" pitchFamily="34" charset="0"/>
              </a:rPr>
              <a:t>גם כן הכרחיות </a:t>
            </a:r>
            <a:r>
              <a:rPr lang="he-IL" altLang="en-US" sz="2800" dirty="0">
                <a:solidFill>
                  <a:srgbClr val="00FFFF"/>
                </a:solidFill>
                <a:latin typeface="Tahoma" pitchFamily="34" charset="0"/>
              </a:rPr>
              <a:t>5</a:t>
            </a:r>
            <a:r>
              <a:rPr lang="he-IL" altLang="en-US" sz="2800" dirty="0">
                <a:latin typeface="Tahoma" pitchFamily="34" charset="0"/>
              </a:rPr>
              <a:t> מצלמות.</a:t>
            </a:r>
          </a:p>
        </p:txBody>
      </p:sp>
      <p:sp>
        <p:nvSpPr>
          <p:cNvPr id="100" name="TextBox 99"/>
          <p:cNvSpPr txBox="1"/>
          <p:nvPr/>
        </p:nvSpPr>
        <p:spPr>
          <a:xfrm>
            <a:off x="3830637" y="2223195"/>
            <a:ext cx="4932363" cy="3693319"/>
          </a:xfrm>
          <a:prstGeom prst="rect">
            <a:avLst/>
          </a:prstGeom>
          <a:noFill/>
        </p:spPr>
        <p:txBody>
          <a:bodyPr wrap="square" rtlCol="1">
            <a:spAutoFit/>
          </a:bodyPr>
          <a:lstStyle/>
          <a:p>
            <a:pPr algn="r" rtl="1" fontAlgn="auto">
              <a:spcBef>
                <a:spcPts val="0"/>
              </a:spcBef>
              <a:spcAft>
                <a:spcPts val="0"/>
              </a:spcAft>
              <a:defRPr/>
            </a:pPr>
            <a:r>
              <a:rPr lang="he-IL" sz="2800" dirty="0">
                <a:solidFill>
                  <a:srgbClr val="00FFFF"/>
                </a:solidFill>
                <a:latin typeface="+mn-lt"/>
                <a:cs typeface="+mn-cs"/>
              </a:rPr>
              <a:t>צ'באטאל </a:t>
            </a:r>
            <a:r>
              <a:rPr lang="he-IL" sz="2800" dirty="0">
                <a:latin typeface="+mn-lt"/>
                <a:cs typeface="+mn-cs"/>
              </a:rPr>
              <a:t>הוסיף והוכיח כי </a:t>
            </a:r>
            <a:endParaRPr lang="he-IL" sz="2800" dirty="0" smtClean="0">
              <a:latin typeface="+mn-lt"/>
              <a:cs typeface="+mn-cs"/>
            </a:endParaRPr>
          </a:p>
          <a:p>
            <a:pPr algn="r" rtl="1" fontAlgn="auto">
              <a:spcBef>
                <a:spcPts val="0"/>
              </a:spcBef>
              <a:spcAft>
                <a:spcPts val="0"/>
              </a:spcAft>
              <a:defRPr/>
            </a:pPr>
            <a:r>
              <a:rPr lang="he-IL" sz="2800" dirty="0" smtClean="0">
                <a:latin typeface="+mn-lt"/>
                <a:cs typeface="+mn-cs"/>
              </a:rPr>
              <a:t>מספר </a:t>
            </a:r>
            <a:r>
              <a:rPr lang="he-IL" sz="2800" dirty="0">
                <a:latin typeface="+mn-lt"/>
                <a:cs typeface="+mn-cs"/>
              </a:rPr>
              <a:t>השומרים שיספיקו </a:t>
            </a:r>
            <a:endParaRPr lang="he-IL" sz="2800" dirty="0">
              <a:solidFill>
                <a:schemeClr val="accent6">
                  <a:lumMod val="60000"/>
                  <a:lumOff val="40000"/>
                </a:schemeClr>
              </a:solidFill>
              <a:latin typeface="+mn-lt"/>
              <a:cs typeface="+mn-cs"/>
            </a:endParaRPr>
          </a:p>
          <a:p>
            <a:pPr algn="r" rtl="1" fontAlgn="auto">
              <a:spcBef>
                <a:spcPts val="0"/>
              </a:spcBef>
              <a:spcAft>
                <a:spcPts val="0"/>
              </a:spcAft>
              <a:defRPr/>
            </a:pPr>
            <a:r>
              <a:rPr lang="he-IL" sz="2800" dirty="0">
                <a:solidFill>
                  <a:schemeClr val="accent2">
                    <a:lumMod val="40000"/>
                    <a:lumOff val="60000"/>
                  </a:schemeClr>
                </a:solidFill>
                <a:latin typeface="+mn-lt"/>
                <a:cs typeface="+mn-cs"/>
              </a:rPr>
              <a:t>לכל</a:t>
            </a:r>
            <a:r>
              <a:rPr lang="he-IL" sz="2800" dirty="0">
                <a:latin typeface="+mn-lt"/>
                <a:cs typeface="+mn-cs"/>
              </a:rPr>
              <a:t> חלל שרצפתו מצולע </a:t>
            </a:r>
            <a:r>
              <a:rPr lang="he-IL" sz="2800" dirty="0">
                <a:solidFill>
                  <a:schemeClr val="accent6">
                    <a:lumMod val="60000"/>
                    <a:lumOff val="40000"/>
                  </a:schemeClr>
                </a:solidFill>
                <a:latin typeface="+mn-lt"/>
                <a:cs typeface="+mn-cs"/>
              </a:rPr>
              <a:t>כלשהו</a:t>
            </a:r>
            <a:r>
              <a:rPr lang="he-IL" sz="2800" dirty="0">
                <a:latin typeface="+mn-lt"/>
                <a:cs typeface="+mn-cs"/>
              </a:rPr>
              <a:t> בעל </a:t>
            </a:r>
            <a:r>
              <a:rPr lang="he-IL" sz="2800" dirty="0">
                <a:solidFill>
                  <a:schemeClr val="accent6">
                    <a:lumMod val="60000"/>
                    <a:lumOff val="40000"/>
                  </a:schemeClr>
                </a:solidFill>
                <a:latin typeface="+mn-lt"/>
                <a:cs typeface="+mn-cs"/>
              </a:rPr>
              <a:t>15</a:t>
            </a:r>
            <a:r>
              <a:rPr lang="he-IL" sz="2800" dirty="0">
                <a:solidFill>
                  <a:schemeClr val="accent2">
                    <a:lumMod val="40000"/>
                    <a:lumOff val="60000"/>
                  </a:schemeClr>
                </a:solidFill>
                <a:latin typeface="+mn-lt"/>
                <a:cs typeface="+mn-cs"/>
              </a:rPr>
              <a:t>, </a:t>
            </a:r>
            <a:r>
              <a:rPr lang="he-IL" sz="2800" dirty="0">
                <a:solidFill>
                  <a:schemeClr val="accent6">
                    <a:lumMod val="60000"/>
                    <a:lumOff val="40000"/>
                  </a:schemeClr>
                </a:solidFill>
                <a:latin typeface="+mn-lt"/>
                <a:cs typeface="+mn-cs"/>
              </a:rPr>
              <a:t>16</a:t>
            </a:r>
            <a:r>
              <a:rPr lang="he-IL" sz="2800" dirty="0">
                <a:solidFill>
                  <a:schemeClr val="accent2">
                    <a:lumMod val="40000"/>
                    <a:lumOff val="60000"/>
                  </a:schemeClr>
                </a:solidFill>
                <a:latin typeface="+mn-lt"/>
                <a:cs typeface="+mn-cs"/>
              </a:rPr>
              <a:t>,</a:t>
            </a:r>
            <a:r>
              <a:rPr lang="he-IL" sz="2800" dirty="0">
                <a:solidFill>
                  <a:schemeClr val="accent6">
                    <a:lumMod val="60000"/>
                    <a:lumOff val="40000"/>
                  </a:schemeClr>
                </a:solidFill>
                <a:latin typeface="+mn-lt"/>
                <a:cs typeface="+mn-cs"/>
              </a:rPr>
              <a:t> </a:t>
            </a:r>
            <a:r>
              <a:rPr lang="he-IL" sz="2800" dirty="0">
                <a:latin typeface="+mn-lt"/>
                <a:cs typeface="+mn-cs"/>
              </a:rPr>
              <a:t>או </a:t>
            </a:r>
            <a:r>
              <a:rPr lang="he-IL" sz="2800" dirty="0">
                <a:solidFill>
                  <a:schemeClr val="accent6">
                    <a:lumMod val="60000"/>
                    <a:lumOff val="40000"/>
                  </a:schemeClr>
                </a:solidFill>
                <a:latin typeface="+mn-lt"/>
                <a:cs typeface="+mn-cs"/>
              </a:rPr>
              <a:t>17</a:t>
            </a:r>
            <a:r>
              <a:rPr lang="he-IL" sz="2800" dirty="0">
                <a:latin typeface="+mn-lt"/>
                <a:cs typeface="+mn-cs"/>
              </a:rPr>
              <a:t> צלעות ושקירותיו ניצבים לרצפתו, </a:t>
            </a:r>
            <a:endParaRPr lang="he-IL" sz="2800" dirty="0" smtClean="0">
              <a:latin typeface="+mn-lt"/>
              <a:cs typeface="+mn-cs"/>
            </a:endParaRPr>
          </a:p>
          <a:p>
            <a:pPr algn="r" rtl="1" fontAlgn="auto">
              <a:spcBef>
                <a:spcPts val="0"/>
              </a:spcBef>
              <a:spcAft>
                <a:spcPts val="0"/>
              </a:spcAft>
              <a:defRPr/>
            </a:pPr>
            <a:r>
              <a:rPr lang="he-IL" sz="2800" dirty="0" smtClean="0">
                <a:latin typeface="+mn-lt"/>
                <a:cs typeface="+mn-cs"/>
              </a:rPr>
              <a:t>הוא </a:t>
            </a:r>
            <a:r>
              <a:rPr lang="he-IL" sz="2800" dirty="0">
                <a:latin typeface="+mn-lt"/>
                <a:cs typeface="+mn-cs"/>
              </a:rPr>
              <a:t>לכל היותר: </a:t>
            </a:r>
            <a:r>
              <a:rPr lang="he-IL" sz="2800" dirty="0">
                <a:solidFill>
                  <a:srgbClr val="FFC000"/>
                </a:solidFill>
                <a:latin typeface="+mn-lt"/>
                <a:cs typeface="+mn-cs"/>
              </a:rPr>
              <a:t>5</a:t>
            </a:r>
            <a:r>
              <a:rPr lang="he-IL" sz="2800" dirty="0">
                <a:latin typeface="+mn-lt"/>
                <a:cs typeface="+mn-cs"/>
              </a:rPr>
              <a:t>.</a:t>
            </a:r>
          </a:p>
          <a:p>
            <a:pPr algn="r" rtl="1" fontAlgn="auto">
              <a:spcBef>
                <a:spcPts val="600"/>
              </a:spcBef>
              <a:spcAft>
                <a:spcPts val="0"/>
              </a:spcAft>
              <a:defRPr/>
            </a:pPr>
            <a:r>
              <a:rPr lang="he-IL" sz="2800" spc="-150" dirty="0" smtClean="0">
                <a:solidFill>
                  <a:srgbClr val="FFC000"/>
                </a:solidFill>
                <a:latin typeface="+mn-lt"/>
                <a:cs typeface="+mn-cs"/>
              </a:rPr>
              <a:t>5</a:t>
            </a:r>
            <a:r>
              <a:rPr lang="he-IL" sz="2800" spc="-150" dirty="0" smtClean="0">
                <a:latin typeface="+mn-lt"/>
                <a:cs typeface="+mn-cs"/>
              </a:rPr>
              <a:t> הוא</a:t>
            </a:r>
            <a:r>
              <a:rPr lang="he-IL" sz="2800" spc="-150" dirty="0" smtClean="0">
                <a:solidFill>
                  <a:schemeClr val="accent6">
                    <a:lumMod val="60000"/>
                    <a:lumOff val="40000"/>
                  </a:schemeClr>
                </a:solidFill>
                <a:latin typeface="+mn-lt"/>
                <a:cs typeface="+mn-cs"/>
              </a:rPr>
              <a:t> </a:t>
            </a:r>
            <a:r>
              <a:rPr lang="he-IL" sz="2800" spc="-150" dirty="0" smtClean="0">
                <a:solidFill>
                  <a:srgbClr val="00FFFF"/>
                </a:solidFill>
                <a:latin typeface="+mn-lt"/>
                <a:cs typeface="+mn-cs"/>
              </a:rPr>
              <a:t>הערך </a:t>
            </a:r>
            <a:r>
              <a:rPr lang="he-IL" sz="2800" spc="-150" dirty="0">
                <a:solidFill>
                  <a:srgbClr val="00FFFF"/>
                </a:solidFill>
                <a:latin typeface="+mn-lt"/>
                <a:cs typeface="+mn-cs"/>
              </a:rPr>
              <a:t>השלם </a:t>
            </a:r>
            <a:r>
              <a:rPr lang="he-IL" sz="2800" spc="-150" dirty="0" smtClean="0">
                <a:latin typeface="+mn-lt"/>
                <a:cs typeface="+mn-cs"/>
              </a:rPr>
              <a:t>של</a:t>
            </a:r>
            <a:r>
              <a:rPr lang="he-IL" sz="2800" spc="-150" dirty="0">
                <a:latin typeface="+mn-lt"/>
                <a:cs typeface="+mn-cs"/>
              </a:rPr>
              <a:t> </a:t>
            </a:r>
            <a:r>
              <a:rPr lang="he-IL" sz="2800" spc="-150" dirty="0" smtClean="0">
                <a:solidFill>
                  <a:srgbClr val="FFC000"/>
                </a:solidFill>
                <a:latin typeface="+mn-lt"/>
                <a:cs typeface="+mn-cs"/>
              </a:rPr>
              <a:t>5</a:t>
            </a:r>
            <a:r>
              <a:rPr lang="he-IL" sz="2800" spc="-150" dirty="0" smtClean="0">
                <a:solidFill>
                  <a:schemeClr val="accent6">
                    <a:lumMod val="60000"/>
                    <a:lumOff val="40000"/>
                  </a:schemeClr>
                </a:solidFill>
                <a:latin typeface="+mn-lt"/>
                <a:cs typeface="+mn-cs"/>
              </a:rPr>
              <a:t>=15/3</a:t>
            </a:r>
            <a:r>
              <a:rPr lang="he-IL" sz="2800" dirty="0" smtClean="0">
                <a:solidFill>
                  <a:schemeClr val="tx2"/>
                </a:solidFill>
                <a:latin typeface="+mn-lt"/>
                <a:cs typeface="+mn-cs"/>
              </a:rPr>
              <a:t>,</a:t>
            </a:r>
          </a:p>
          <a:p>
            <a:pPr algn="r" rtl="1" fontAlgn="auto">
              <a:spcBef>
                <a:spcPts val="600"/>
              </a:spcBef>
              <a:spcAft>
                <a:spcPts val="0"/>
              </a:spcAft>
              <a:defRPr/>
            </a:pPr>
            <a:r>
              <a:rPr lang="he-IL" sz="2800" dirty="0" smtClean="0">
                <a:latin typeface="+mn-lt"/>
                <a:cs typeface="+mn-cs"/>
              </a:rPr>
              <a:t>של   </a:t>
            </a:r>
            <a:r>
              <a:rPr lang="he-IL" sz="2800" dirty="0" smtClean="0">
                <a:solidFill>
                  <a:schemeClr val="accent6">
                    <a:lumMod val="60000"/>
                    <a:lumOff val="40000"/>
                  </a:schemeClr>
                </a:solidFill>
                <a:latin typeface="+mn-lt"/>
                <a:cs typeface="+mn-cs"/>
              </a:rPr>
              <a:t> </a:t>
            </a:r>
            <a:r>
              <a:rPr lang="he-IL" sz="2800" dirty="0" smtClean="0">
                <a:solidFill>
                  <a:srgbClr val="FFC000"/>
                </a:solidFill>
                <a:latin typeface="+mn-lt"/>
                <a:cs typeface="+mn-cs"/>
              </a:rPr>
              <a:t>5</a:t>
            </a:r>
            <a:r>
              <a:rPr lang="he-IL" sz="2800" dirty="0" smtClean="0">
                <a:latin typeface="+mn-lt"/>
                <a:cs typeface="+mn-cs"/>
              </a:rPr>
              <a:t>=</a:t>
            </a:r>
            <a:r>
              <a:rPr lang="he-IL" sz="2800" dirty="0" smtClean="0">
                <a:solidFill>
                  <a:schemeClr val="accent6">
                    <a:lumMod val="60000"/>
                    <a:lumOff val="40000"/>
                  </a:schemeClr>
                </a:solidFill>
                <a:latin typeface="+mn-lt"/>
                <a:cs typeface="+mn-cs"/>
              </a:rPr>
              <a:t>16/3 </a:t>
            </a:r>
            <a:r>
              <a:rPr lang="he-IL" sz="2800" dirty="0" smtClean="0">
                <a:latin typeface="+mn-lt"/>
                <a:cs typeface="+mn-cs"/>
              </a:rPr>
              <a:t>ושל  </a:t>
            </a:r>
            <a:r>
              <a:rPr lang="he-IL" sz="2800" dirty="0" smtClean="0">
                <a:solidFill>
                  <a:srgbClr val="FFC000"/>
                </a:solidFill>
                <a:latin typeface="+mn-lt"/>
                <a:cs typeface="+mn-cs"/>
              </a:rPr>
              <a:t>  5</a:t>
            </a:r>
            <a:r>
              <a:rPr lang="he-IL" sz="2800" dirty="0" smtClean="0">
                <a:latin typeface="+mn-lt"/>
                <a:cs typeface="+mn-cs"/>
              </a:rPr>
              <a:t>=</a:t>
            </a:r>
            <a:r>
              <a:rPr lang="he-IL" sz="2800" dirty="0" smtClean="0">
                <a:solidFill>
                  <a:schemeClr val="accent6">
                    <a:lumMod val="60000"/>
                    <a:lumOff val="40000"/>
                  </a:schemeClr>
                </a:solidFill>
                <a:latin typeface="+mn-lt"/>
                <a:cs typeface="+mn-cs"/>
              </a:rPr>
              <a:t>17/3</a:t>
            </a:r>
            <a:r>
              <a:rPr lang="he-IL" sz="2800" dirty="0" smtClean="0">
                <a:solidFill>
                  <a:schemeClr val="tx2"/>
                </a:solidFill>
                <a:latin typeface="+mn-lt"/>
                <a:cs typeface="+mn-cs"/>
              </a:rPr>
              <a:t>.</a:t>
            </a:r>
            <a:endParaRPr lang="he-IL" sz="2800" dirty="0">
              <a:solidFill>
                <a:schemeClr val="tx2"/>
              </a:solidFill>
              <a:latin typeface="+mn-lt"/>
              <a:cs typeface="+mn-cs"/>
            </a:endParaRPr>
          </a:p>
        </p:txBody>
      </p:sp>
      <p:sp>
        <p:nvSpPr>
          <p:cNvPr id="21510" name="Date Placeholder 2"/>
          <p:cNvSpPr>
            <a:spLocks noGrp="1"/>
          </p:cNvSpPr>
          <p:nvPr>
            <p:ph type="dt" sz="quarter" idx="10"/>
          </p:nvPr>
        </p:nvSpPr>
        <p:spPr>
          <a:xfrm>
            <a:off x="381000" y="6019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fontAlgn="base" hangingPunct="1">
              <a:spcBef>
                <a:spcPct val="0"/>
              </a:spcBef>
              <a:spcAft>
                <a:spcPct val="0"/>
              </a:spcAft>
            </a:pPr>
            <a:r>
              <a:rPr lang="en-US" altLang="en-US" smtClean="0">
                <a:solidFill>
                  <a:srgbClr val="F8F8F8"/>
                </a:solidFill>
                <a:latin typeface="Tahoma" pitchFamily="34" charset="0"/>
              </a:rPr>
              <a:t>13.10.2016 עודכן</a:t>
            </a:r>
            <a:endParaRPr lang="en-US" altLang="en-US" dirty="0">
              <a:solidFill>
                <a:srgbClr val="F8F8F8"/>
              </a:solidFill>
              <a:latin typeface="Tahoma" pitchFamily="34" charset="0"/>
            </a:endParaRPr>
          </a:p>
        </p:txBody>
      </p:sp>
      <p:sp>
        <p:nvSpPr>
          <p:cNvPr id="21511" name="Footer Placeholder 6"/>
          <p:cNvSpPr>
            <a:spLocks noGrp="1"/>
          </p:cNvSpPr>
          <p:nvPr>
            <p:ph type="ftr" sz="quarter" idx="11"/>
          </p:nvPr>
        </p:nvSpPr>
        <p:spPr>
          <a:xfrm>
            <a:off x="2311400" y="6019800"/>
            <a:ext cx="391636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3450777"/>
              </p:ext>
            </p:extLst>
          </p:nvPr>
        </p:nvGraphicFramePr>
        <p:xfrm>
          <a:off x="7848600" y="5386231"/>
          <a:ext cx="440601" cy="422804"/>
        </p:xfrm>
        <a:graphic>
          <a:graphicData uri="http://schemas.openxmlformats.org/presentationml/2006/ole">
            <mc:AlternateContent xmlns:mc="http://schemas.openxmlformats.org/markup-compatibility/2006">
              <mc:Choice xmlns:v="urn:schemas-microsoft-com:vml" Requires="v">
                <p:oleObj spid="_x0000_s30049" name="Equation" r:id="rId5" imgW="228600" imgH="304560" progId="Equation.DSMT4">
                  <p:embed/>
                </p:oleObj>
              </mc:Choice>
              <mc:Fallback>
                <p:oleObj name="Equation" r:id="rId5" imgW="228600" imgH="304560" progId="Equation.DSMT4">
                  <p:embed/>
                  <p:pic>
                    <p:nvPicPr>
                      <p:cNvPr id="0" name=""/>
                      <p:cNvPicPr/>
                      <p:nvPr/>
                    </p:nvPicPr>
                    <p:blipFill>
                      <a:blip r:embed="rId6"/>
                      <a:stretch>
                        <a:fillRect/>
                      </a:stretch>
                    </p:blipFill>
                    <p:spPr>
                      <a:xfrm>
                        <a:off x="7848600" y="5386231"/>
                        <a:ext cx="440601" cy="42280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96702990"/>
              </p:ext>
            </p:extLst>
          </p:nvPr>
        </p:nvGraphicFramePr>
        <p:xfrm>
          <a:off x="5715000" y="5394325"/>
          <a:ext cx="457200" cy="422275"/>
        </p:xfrm>
        <a:graphic>
          <a:graphicData uri="http://schemas.openxmlformats.org/presentationml/2006/ole">
            <mc:AlternateContent xmlns:mc="http://schemas.openxmlformats.org/markup-compatibility/2006">
              <mc:Choice xmlns:v="urn:schemas-microsoft-com:vml" Requires="v">
                <p:oleObj spid="_x0000_s30050" name="Equation" r:id="rId7" imgW="228600" imgH="304560" progId="Equation.DSMT4">
                  <p:embed/>
                </p:oleObj>
              </mc:Choice>
              <mc:Fallback>
                <p:oleObj name="Equation" r:id="rId7" imgW="228600" imgH="304560" progId="Equation.DSMT4">
                  <p:embed/>
                  <p:pic>
                    <p:nvPicPr>
                      <p:cNvPr id="0" name="Object 2"/>
                      <p:cNvPicPr>
                        <a:picLocks noChangeAspect="1" noChangeArrowheads="1"/>
                      </p:cNvPicPr>
                      <p:nvPr/>
                    </p:nvPicPr>
                    <p:blipFill>
                      <a:blip r:embed="rId8"/>
                      <a:srcRect/>
                      <a:stretch>
                        <a:fillRect/>
                      </a:stretch>
                    </p:blipFill>
                    <p:spPr bwMode="auto">
                      <a:xfrm>
                        <a:off x="5715000" y="5394325"/>
                        <a:ext cx="457200" cy="422275"/>
                      </a:xfrm>
                      <a:prstGeom prst="rect">
                        <a:avLst/>
                      </a:prstGeom>
                      <a:noFill/>
                      <a:ln>
                        <a:noFill/>
                      </a:ln>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28C99590-D653-46AC-97D3-FFD34B05AF04}" type="slidenum">
              <a:rPr lang="en-US" smtClean="0"/>
              <a:pPr>
                <a:defRPr/>
              </a:pPr>
              <a:t>17</a:t>
            </a:fld>
            <a:endParaRPr lang="en-US"/>
          </a:p>
        </p:txBody>
      </p:sp>
    </p:spTree>
    <p:custDataLst>
      <p:tags r:id="rId2"/>
    </p:custDataLst>
  </p:cSld>
  <p:clrMapOvr>
    <a:masterClrMapping/>
  </p:clrMapOvr>
  <p:transition advTm="3438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99">
                                            <p:txEl>
                                              <p:pRg st="0" end="0"/>
                                            </p:txEl>
                                          </p:spTgt>
                                        </p:tgtEl>
                                        <p:attrNameLst>
                                          <p:attrName>style.opacity</p:attrName>
                                        </p:attrNameLst>
                                      </p:cBhvr>
                                      <p:to>
                                        <p:strVal val="0.5"/>
                                      </p:to>
                                    </p:set>
                                    <p:animEffect filter="image" prLst="opacity: 0.5">
                                      <p:cBhvr rctx="IE">
                                        <p:cTn id="17" dur="indefinite"/>
                                        <p:tgtEl>
                                          <p:spTgt spid="99">
                                            <p:txEl>
                                              <p:pRg st="0" end="0"/>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00">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0">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0">
                                            <p:txEl>
                                              <p:pRg st="5" end="5"/>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p"/>
      <p:bldP spid="10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pPr algn="ctr" rtl="1" eaLnBrk="1" hangingPunct="1"/>
            <a:r>
              <a:rPr lang="he-IL" altLang="en-US" sz="3200" dirty="0" smtClean="0">
                <a:solidFill>
                  <a:srgbClr val="00FFFF"/>
                </a:solidFill>
              </a:rPr>
              <a:t>משפט הגלריה לאמנות</a:t>
            </a:r>
          </a:p>
        </p:txBody>
      </p:sp>
      <p:sp>
        <p:nvSpPr>
          <p:cNvPr id="3" name="Content Placeholder 2"/>
          <p:cNvSpPr>
            <a:spLocks noGrp="1"/>
          </p:cNvSpPr>
          <p:nvPr>
            <p:ph idx="1"/>
          </p:nvPr>
        </p:nvSpPr>
        <p:spPr>
          <a:xfrm>
            <a:off x="304800" y="914400"/>
            <a:ext cx="8483600" cy="5256213"/>
          </a:xfrm>
        </p:spPr>
        <p:txBody>
          <a:bodyPr>
            <a:noAutofit/>
          </a:bodyPr>
          <a:lstStyle/>
          <a:p>
            <a:pPr eaLnBrk="1" hangingPunct="1">
              <a:defRPr/>
            </a:pPr>
            <a:r>
              <a:rPr lang="he-IL" sz="2800" dirty="0" smtClean="0"/>
              <a:t>למעשה, צ'באטאל הוכיח</a:t>
            </a:r>
            <a:r>
              <a:rPr lang="he-IL" sz="2800" dirty="0" smtClean="0">
                <a:solidFill>
                  <a:schemeClr val="accent6">
                    <a:lumMod val="60000"/>
                    <a:lumOff val="40000"/>
                  </a:schemeClr>
                </a:solidFill>
              </a:rPr>
              <a:t> </a:t>
            </a:r>
            <a:r>
              <a:rPr lang="he-IL" sz="2800" dirty="0" smtClean="0">
                <a:solidFill>
                  <a:schemeClr val="accent2">
                    <a:lumMod val="40000"/>
                    <a:lumOff val="60000"/>
                  </a:schemeClr>
                </a:solidFill>
              </a:rPr>
              <a:t>ככלל</a:t>
            </a:r>
            <a:r>
              <a:rPr lang="he-IL" sz="2800" dirty="0" smtClean="0">
                <a:solidFill>
                  <a:schemeClr val="accent6">
                    <a:lumMod val="60000"/>
                    <a:lumOff val="40000"/>
                  </a:schemeClr>
                </a:solidFill>
              </a:rPr>
              <a:t>, </a:t>
            </a:r>
            <a:r>
              <a:rPr lang="he-IL" sz="2800" dirty="0" smtClean="0">
                <a:solidFill>
                  <a:srgbClr val="00FFFF"/>
                </a:solidFill>
              </a:rPr>
              <a:t>לכל מספר צלעות  </a:t>
            </a:r>
            <a:r>
              <a:rPr lang="en-US" sz="2800" i="1" dirty="0" smtClean="0">
                <a:solidFill>
                  <a:schemeClr val="accent2">
                    <a:lumMod val="40000"/>
                    <a:lumOff val="60000"/>
                  </a:schemeClr>
                </a:solidFill>
              </a:rPr>
              <a:t>n</a:t>
            </a:r>
            <a:r>
              <a:rPr lang="he-IL" sz="2800" dirty="0" smtClean="0"/>
              <a:t>,  </a:t>
            </a:r>
          </a:p>
          <a:p>
            <a:pPr eaLnBrk="1" hangingPunct="1">
              <a:spcBef>
                <a:spcPts val="0"/>
              </a:spcBef>
              <a:buFontTx/>
              <a:buNone/>
              <a:defRPr/>
            </a:pPr>
            <a:r>
              <a:rPr lang="he-IL" sz="2800" dirty="0" smtClean="0"/>
              <a:t>	שמספר השומרים ה</a:t>
            </a:r>
            <a:r>
              <a:rPr lang="he-IL" sz="2800" dirty="0" smtClean="0">
                <a:solidFill>
                  <a:srgbClr val="FFC000"/>
                </a:solidFill>
              </a:rPr>
              <a:t>מספיק </a:t>
            </a:r>
            <a:r>
              <a:rPr lang="he-IL" sz="2800" dirty="0" smtClean="0"/>
              <a:t>לצורך שמירה על מוזיאון בעל </a:t>
            </a:r>
            <a:r>
              <a:rPr lang="he-IL" sz="2800" dirty="0" smtClean="0">
                <a:solidFill>
                  <a:srgbClr val="00FFFF"/>
                </a:solidFill>
              </a:rPr>
              <a:t>מבנה של מנסרה ישרה</a:t>
            </a:r>
            <a:r>
              <a:rPr lang="he-IL" sz="2800" dirty="0" smtClean="0"/>
              <a:t>, שרצפתה מצולע בעל </a:t>
            </a:r>
            <a:r>
              <a:rPr lang="en-US" sz="2800" i="1" dirty="0" smtClean="0">
                <a:solidFill>
                  <a:schemeClr val="accent2">
                    <a:lumMod val="40000"/>
                    <a:lumOff val="60000"/>
                  </a:schemeClr>
                </a:solidFill>
              </a:rPr>
              <a:t>n</a:t>
            </a:r>
            <a:r>
              <a:rPr lang="he-IL" sz="2800" i="1" dirty="0" smtClean="0"/>
              <a:t> </a:t>
            </a:r>
            <a:r>
              <a:rPr lang="he-IL" sz="2800" dirty="0" smtClean="0"/>
              <a:t>צלעות (קמור או קעור, מכל סוג וצורה!) הוא: </a:t>
            </a:r>
          </a:p>
          <a:p>
            <a:pPr eaLnBrk="1" hangingPunct="1">
              <a:spcBef>
                <a:spcPts val="0"/>
              </a:spcBef>
              <a:buFontTx/>
              <a:buNone/>
              <a:defRPr/>
            </a:pPr>
            <a:r>
              <a:rPr lang="he-IL" sz="2800" dirty="0">
                <a:solidFill>
                  <a:schemeClr val="accent6">
                    <a:lumMod val="60000"/>
                    <a:lumOff val="40000"/>
                  </a:schemeClr>
                </a:solidFill>
              </a:rPr>
              <a:t> </a:t>
            </a:r>
            <a:r>
              <a:rPr lang="he-IL" sz="2800" dirty="0" smtClean="0">
                <a:solidFill>
                  <a:schemeClr val="accent6">
                    <a:lumMod val="60000"/>
                    <a:lumOff val="40000"/>
                  </a:schemeClr>
                </a:solidFill>
              </a:rPr>
              <a:t>   </a:t>
            </a:r>
            <a:r>
              <a:rPr lang="he-IL" sz="2800" dirty="0" smtClean="0">
                <a:solidFill>
                  <a:srgbClr val="FFC000"/>
                </a:solidFill>
              </a:rPr>
              <a:t>הערך השלם של</a:t>
            </a:r>
            <a:r>
              <a:rPr lang="he-IL" sz="2800" dirty="0" smtClean="0">
                <a:solidFill>
                  <a:schemeClr val="accent6">
                    <a:lumMod val="60000"/>
                    <a:lumOff val="40000"/>
                  </a:schemeClr>
                </a:solidFill>
              </a:rPr>
              <a:t>      </a:t>
            </a:r>
            <a:r>
              <a:rPr lang="he-IL" sz="2800" dirty="0" smtClean="0">
                <a:solidFill>
                  <a:srgbClr val="FFC000"/>
                </a:solidFill>
              </a:rPr>
              <a:t>, </a:t>
            </a:r>
            <a:r>
              <a:rPr lang="he-IL" sz="2800" dirty="0" smtClean="0"/>
              <a:t>אותו מקובל לסמן כך: </a:t>
            </a:r>
            <a:r>
              <a:rPr lang="en-US" sz="2800" dirty="0" smtClean="0">
                <a:solidFill>
                  <a:srgbClr val="FFC000"/>
                </a:solidFill>
                <a:sym typeface="Symbol"/>
              </a:rPr>
              <a:t></a:t>
            </a:r>
            <a:r>
              <a:rPr lang="he-IL" sz="2800" dirty="0" smtClean="0">
                <a:solidFill>
                  <a:schemeClr val="accent6">
                    <a:lumMod val="60000"/>
                    <a:lumOff val="40000"/>
                  </a:schemeClr>
                </a:solidFill>
                <a:sym typeface="Symbol"/>
              </a:rPr>
              <a:t>     </a:t>
            </a:r>
            <a:r>
              <a:rPr lang="en-US" sz="2800" dirty="0" smtClean="0">
                <a:solidFill>
                  <a:srgbClr val="FFC000"/>
                </a:solidFill>
                <a:sym typeface="Symbol"/>
              </a:rPr>
              <a:t></a:t>
            </a:r>
            <a:r>
              <a:rPr lang="he-IL" sz="2800" dirty="0" smtClean="0">
                <a:solidFill>
                  <a:schemeClr val="accent6">
                    <a:lumMod val="60000"/>
                    <a:lumOff val="40000"/>
                  </a:schemeClr>
                </a:solidFill>
                <a:sym typeface="Symbol"/>
              </a:rPr>
              <a:t> </a:t>
            </a:r>
            <a:r>
              <a:rPr lang="he-IL" sz="2800" dirty="0" smtClean="0">
                <a:solidFill>
                  <a:schemeClr val="tx2"/>
                </a:solidFill>
                <a:sym typeface="Symbol"/>
              </a:rPr>
              <a:t>.</a:t>
            </a:r>
            <a:endParaRPr lang="he-IL" sz="2800" i="1" dirty="0" smtClean="0">
              <a:solidFill>
                <a:schemeClr val="tx2"/>
              </a:solidFill>
            </a:endParaRPr>
          </a:p>
          <a:p>
            <a:pPr eaLnBrk="1" hangingPunct="1">
              <a:spcBef>
                <a:spcPts val="0"/>
              </a:spcBef>
              <a:buFontTx/>
              <a:buNone/>
              <a:defRPr/>
            </a:pPr>
            <a:r>
              <a:rPr lang="he-IL" sz="2800" i="1" dirty="0" smtClean="0">
                <a:solidFill>
                  <a:schemeClr val="accent6">
                    <a:lumMod val="60000"/>
                    <a:lumOff val="40000"/>
                  </a:schemeClr>
                </a:solidFill>
              </a:rPr>
              <a:t>	</a:t>
            </a:r>
            <a:r>
              <a:rPr lang="he-IL" sz="2800" dirty="0" smtClean="0"/>
              <a:t>ובמקרים מסוימים מספר זה הוא אף המספר ה</a:t>
            </a:r>
            <a:r>
              <a:rPr lang="he-IL" sz="2800" dirty="0" smtClean="0">
                <a:solidFill>
                  <a:srgbClr val="FFC000"/>
                </a:solidFill>
              </a:rPr>
              <a:t>הכרחי</a:t>
            </a:r>
            <a:r>
              <a:rPr lang="he-IL" sz="2800" dirty="0" smtClean="0"/>
              <a:t>. </a:t>
            </a:r>
          </a:p>
          <a:p>
            <a:pPr eaLnBrk="1" hangingPunct="1">
              <a:defRPr/>
            </a:pPr>
            <a:r>
              <a:rPr lang="he-IL" sz="2800" dirty="0" smtClean="0"/>
              <a:t>המשפט נודע מאז בשם</a:t>
            </a:r>
          </a:p>
          <a:p>
            <a:pPr algn="ctr" eaLnBrk="1" hangingPunct="1">
              <a:spcBef>
                <a:spcPts val="0"/>
              </a:spcBef>
              <a:buFontTx/>
              <a:buNone/>
              <a:defRPr/>
            </a:pPr>
            <a:r>
              <a:rPr lang="he-IL" sz="2800" dirty="0" smtClean="0"/>
              <a:t> </a:t>
            </a:r>
            <a:r>
              <a:rPr lang="en-US" sz="2800" dirty="0" smtClean="0">
                <a:solidFill>
                  <a:srgbClr val="00FFFF"/>
                </a:solidFill>
              </a:rPr>
              <a:t>The Art Gallery Theorem</a:t>
            </a:r>
            <a:endParaRPr lang="he-IL" sz="2800" dirty="0" smtClean="0">
              <a:solidFill>
                <a:srgbClr val="00FFFF"/>
              </a:solidFill>
            </a:endParaRPr>
          </a:p>
          <a:p>
            <a:pPr indent="19050" eaLnBrk="1" hangingPunct="1">
              <a:spcBef>
                <a:spcPts val="0"/>
              </a:spcBef>
              <a:buFontTx/>
              <a:buNone/>
              <a:defRPr/>
            </a:pPr>
            <a:r>
              <a:rPr lang="he-IL" sz="2800" spc="-60" dirty="0" smtClean="0"/>
              <a:t>בכך קבע </a:t>
            </a:r>
            <a:r>
              <a:rPr lang="he-IL" sz="2800" spc="-60" dirty="0" err="1" smtClean="0">
                <a:solidFill>
                  <a:srgbClr val="00FFFF"/>
                </a:solidFill>
              </a:rPr>
              <a:t>צ'באטאל</a:t>
            </a:r>
            <a:r>
              <a:rPr lang="he-IL" sz="2800" spc="-60" dirty="0" smtClean="0"/>
              <a:t> </a:t>
            </a:r>
            <a:r>
              <a:rPr lang="he-IL" sz="2800" spc="-60" dirty="0" smtClean="0">
                <a:solidFill>
                  <a:schemeClr val="accent2">
                    <a:lumMod val="40000"/>
                    <a:lumOff val="60000"/>
                  </a:schemeClr>
                </a:solidFill>
              </a:rPr>
              <a:t>חסם עליון</a:t>
            </a:r>
            <a:r>
              <a:rPr lang="he-IL" sz="2800" spc="-60" dirty="0" smtClean="0">
                <a:solidFill>
                  <a:schemeClr val="accent6">
                    <a:lumMod val="60000"/>
                    <a:lumOff val="40000"/>
                  </a:schemeClr>
                </a:solidFill>
              </a:rPr>
              <a:t> </a:t>
            </a:r>
            <a:r>
              <a:rPr lang="he-IL" sz="2800" spc="-60" dirty="0" smtClean="0"/>
              <a:t>(כלומר, את המספר </a:t>
            </a:r>
            <a:r>
              <a:rPr lang="he-IL" sz="2800" spc="-60" dirty="0">
                <a:solidFill>
                  <a:schemeClr val="accent2">
                    <a:lumMod val="40000"/>
                    <a:lumOff val="60000"/>
                  </a:schemeClr>
                </a:solidFill>
              </a:rPr>
              <a:t>המקסימלי</a:t>
            </a:r>
            <a:r>
              <a:rPr lang="he-IL" sz="2800" spc="-60" dirty="0" smtClean="0"/>
              <a:t>) לפתרון הבעיה של השמירה במוזיאון, בעל מבנה פשוט.</a:t>
            </a:r>
          </a:p>
          <a:p>
            <a:pPr marL="365125" indent="-365125" eaLnBrk="1" hangingPunct="1">
              <a:defRPr/>
            </a:pPr>
            <a:r>
              <a:rPr lang="he-IL" sz="2800" dirty="0" smtClean="0"/>
              <a:t>כאמור, הפתרון הזה הביא להתפתחויות רבות במתמטיקה</a:t>
            </a:r>
            <a:r>
              <a:rPr lang="en-US" sz="2800" dirty="0" smtClean="0"/>
              <a:t> </a:t>
            </a:r>
            <a:r>
              <a:rPr lang="he-IL" sz="2800" dirty="0" smtClean="0"/>
              <a:t> ב-40 השנים האחרונות.</a:t>
            </a:r>
          </a:p>
          <a:p>
            <a:pPr indent="19050" eaLnBrk="1" hangingPunct="1">
              <a:buFontTx/>
              <a:buNone/>
              <a:defRPr/>
            </a:pPr>
            <a:endParaRPr lang="he-IL" sz="2800" dirty="0" smtClean="0"/>
          </a:p>
          <a:p>
            <a:pPr algn="ctr" eaLnBrk="1" hangingPunct="1">
              <a:buFontTx/>
              <a:buNone/>
              <a:defRPr/>
            </a:pPr>
            <a:r>
              <a:rPr lang="he-IL" sz="2800" dirty="0" smtClean="0"/>
              <a:t>	</a:t>
            </a:r>
            <a:endParaRPr lang="he-IL" sz="2800" dirty="0" smtClean="0">
              <a:solidFill>
                <a:schemeClr val="accent6">
                  <a:lumMod val="60000"/>
                  <a:lumOff val="40000"/>
                </a:schemeClr>
              </a:solidFill>
            </a:endParaRPr>
          </a:p>
        </p:txBody>
      </p:sp>
      <p:sp>
        <p:nvSpPr>
          <p:cNvPr id="23556"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mtClean="0">
                <a:solidFill>
                  <a:srgbClr val="F8F8F8"/>
                </a:solidFill>
                <a:latin typeface="Tahoma" pitchFamily="34" charset="0"/>
              </a:rPr>
              <a:t>13.10.2016 עודכן</a:t>
            </a:r>
            <a:endParaRPr lang="en-US" altLang="en-US">
              <a:solidFill>
                <a:srgbClr val="F8F8F8"/>
              </a:solidFill>
              <a:latin typeface="Tahoma" pitchFamily="34" charset="0"/>
            </a:endParaRPr>
          </a:p>
        </p:txBody>
      </p:sp>
      <p:sp>
        <p:nvSpPr>
          <p:cNvPr id="23557"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graphicFrame>
        <p:nvGraphicFramePr>
          <p:cNvPr id="23559" name="Object 3"/>
          <p:cNvGraphicFramePr>
            <a:graphicFrameLocks noChangeAspect="1"/>
          </p:cNvGraphicFramePr>
          <p:nvPr>
            <p:extLst>
              <p:ext uri="{D42A27DB-BD31-4B8C-83A1-F6EECF244321}">
                <p14:modId xmlns:p14="http://schemas.microsoft.com/office/powerpoint/2010/main" val="1227336320"/>
              </p:ext>
            </p:extLst>
          </p:nvPr>
        </p:nvGraphicFramePr>
        <p:xfrm>
          <a:off x="5533194" y="2438400"/>
          <a:ext cx="486606" cy="838200"/>
        </p:xfrm>
        <a:graphic>
          <a:graphicData uri="http://schemas.openxmlformats.org/presentationml/2006/ole">
            <mc:AlternateContent xmlns:mc="http://schemas.openxmlformats.org/markup-compatibility/2006">
              <mc:Choice xmlns:v="urn:schemas-microsoft-com:vml" Requires="v">
                <p:oleObj spid="_x0000_s23997" name="Equation" r:id="rId5" imgW="152280" imgH="393480" progId="Equation.DSMT4">
                  <p:embed/>
                </p:oleObj>
              </mc:Choice>
              <mc:Fallback>
                <p:oleObj name="Equation" r:id="rId5" imgW="152280" imgH="393480" progId="Equation.DSMT4">
                  <p:embed/>
                  <p:pic>
                    <p:nvPicPr>
                      <p:cNvPr id="0" name="Object 3"/>
                      <p:cNvPicPr>
                        <a:picLocks noChangeAspect="1" noChangeArrowheads="1"/>
                      </p:cNvPicPr>
                      <p:nvPr/>
                    </p:nvPicPr>
                    <p:blipFill>
                      <a:blip r:embed="rId6"/>
                      <a:srcRect/>
                      <a:stretch>
                        <a:fillRect/>
                      </a:stretch>
                    </p:blipFill>
                    <p:spPr bwMode="auto">
                      <a:xfrm>
                        <a:off x="5533194" y="2438400"/>
                        <a:ext cx="486606" cy="838200"/>
                      </a:xfrm>
                      <a:prstGeom prst="rect">
                        <a:avLst/>
                      </a:prstGeom>
                      <a:noFill/>
                      <a:ln>
                        <a:noFill/>
                      </a:ln>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00145366"/>
              </p:ext>
            </p:extLst>
          </p:nvPr>
        </p:nvGraphicFramePr>
        <p:xfrm>
          <a:off x="1798638" y="2438400"/>
          <a:ext cx="487362" cy="838200"/>
        </p:xfrm>
        <a:graphic>
          <a:graphicData uri="http://schemas.openxmlformats.org/presentationml/2006/ole">
            <mc:AlternateContent xmlns:mc="http://schemas.openxmlformats.org/markup-compatibility/2006">
              <mc:Choice xmlns:v="urn:schemas-microsoft-com:vml" Requires="v">
                <p:oleObj spid="_x0000_s23998" name="Equation" r:id="rId7" imgW="152280" imgH="393480" progId="Equation.DSMT4">
                  <p:embed/>
                </p:oleObj>
              </mc:Choice>
              <mc:Fallback>
                <p:oleObj name="Equation" r:id="rId7" imgW="152280" imgH="39348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8638" y="2438400"/>
                        <a:ext cx="4873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18</a:t>
            </a:fld>
            <a:endParaRPr lang="en-US"/>
          </a:p>
        </p:txBody>
      </p:sp>
    </p:spTree>
    <p:custDataLst>
      <p:tags r:id="rId2"/>
    </p:custDataLst>
  </p:cSld>
  <p:clrMapOvr>
    <a:masterClrMapping/>
  </p:clrMapOvr>
  <p:transition advTm="6163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1750" fill="hold"/>
                                        <p:tgtEl>
                                          <p:spTgt spid="2"/>
                                        </p:tgtEl>
                                        <p:attrNameLst>
                                          <p:attrName>ppt_x</p:attrName>
                                        </p:attrNameLst>
                                      </p:cBhvr>
                                      <p:tavLst>
                                        <p:tav tm="0">
                                          <p:val>
                                            <p:strVal val="#ppt_x"/>
                                          </p:val>
                                        </p:tav>
                                        <p:tav tm="100000">
                                          <p:val>
                                            <p:strVal val="#ppt_x"/>
                                          </p:val>
                                        </p:tav>
                                      </p:tavLst>
                                    </p:anim>
                                    <p:anim calcmode="lin" valueType="num">
                                      <p:cBhvr additive="base">
                                        <p:cTn id="30" dur="1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sz="3200" dirty="0">
                <a:solidFill>
                  <a:srgbClr val="00FFFF"/>
                </a:solidFill>
              </a:rPr>
              <a:t>הוכחת משפט הגלריה </a:t>
            </a:r>
            <a:r>
              <a:rPr lang="he-IL" sz="3200" dirty="0" smtClean="0">
                <a:solidFill>
                  <a:srgbClr val="00FFFF"/>
                </a:solidFill>
              </a:rPr>
              <a:t>לאמנות</a:t>
            </a:r>
            <a:endParaRPr lang="he-IL" sz="3200" dirty="0">
              <a:solidFill>
                <a:srgbClr val="00FFFF"/>
              </a:solidFill>
            </a:endParaRPr>
          </a:p>
        </p:txBody>
      </p:sp>
      <p:sp>
        <p:nvSpPr>
          <p:cNvPr id="3" name="Content Placeholder 2"/>
          <p:cNvSpPr>
            <a:spLocks noGrp="1"/>
          </p:cNvSpPr>
          <p:nvPr>
            <p:ph idx="1"/>
          </p:nvPr>
        </p:nvSpPr>
        <p:spPr>
          <a:xfrm>
            <a:off x="381000" y="1196752"/>
            <a:ext cx="8229600" cy="4525963"/>
          </a:xfrm>
        </p:spPr>
        <p:txBody>
          <a:bodyPr>
            <a:noAutofit/>
          </a:bodyPr>
          <a:lstStyle/>
          <a:p>
            <a:r>
              <a:rPr lang="he-IL" sz="2800" dirty="0" smtClean="0"/>
              <a:t>כפי שקורה לעיתים במתמטיקה, ההוכחה הראשונה שנמצאת לבעיה קשה, היא מסובכת ומייגעת. </a:t>
            </a:r>
          </a:p>
          <a:p>
            <a:pPr>
              <a:buNone/>
            </a:pPr>
            <a:r>
              <a:rPr lang="he-IL" sz="2800" dirty="0" smtClean="0"/>
              <a:t>	ואכן ההוכחה של </a:t>
            </a:r>
            <a:r>
              <a:rPr lang="he-IL" sz="2800" dirty="0" err="1" smtClean="0"/>
              <a:t>צ'באטאל</a:t>
            </a:r>
            <a:r>
              <a:rPr lang="he-IL" sz="2800" dirty="0" smtClean="0"/>
              <a:t> הייתה "מעיקה". </a:t>
            </a:r>
          </a:p>
          <a:p>
            <a:pPr>
              <a:spcBef>
                <a:spcPts val="0"/>
              </a:spcBef>
              <a:buNone/>
            </a:pPr>
            <a:r>
              <a:rPr lang="he-IL" sz="2800" dirty="0" smtClean="0"/>
              <a:t>	היא נעשתה בשיטה של </a:t>
            </a:r>
            <a:r>
              <a:rPr lang="he-IL" sz="2800" dirty="0" smtClean="0">
                <a:solidFill>
                  <a:schemeClr val="accent1">
                    <a:lumMod val="60000"/>
                    <a:lumOff val="40000"/>
                  </a:schemeClr>
                </a:solidFill>
              </a:rPr>
              <a:t>מיצוי כל האפשרויות</a:t>
            </a:r>
            <a:r>
              <a:rPr lang="he-IL" sz="2800" dirty="0" smtClean="0"/>
              <a:t>.</a:t>
            </a:r>
          </a:p>
          <a:p>
            <a:r>
              <a:rPr lang="he-IL" sz="2800" dirty="0" smtClean="0"/>
              <a:t>מתמטיקאים אוהבים לא רק להוכיח דברים חדשים, אלא גם למצוא הוכחות חדשות </a:t>
            </a:r>
            <a:r>
              <a:rPr lang="he-IL" sz="2800" dirty="0" smtClean="0">
                <a:solidFill>
                  <a:schemeClr val="accent6">
                    <a:lumMod val="60000"/>
                    <a:lumOff val="40000"/>
                  </a:schemeClr>
                </a:solidFill>
              </a:rPr>
              <a:t>ופשוטות יותר </a:t>
            </a:r>
            <a:r>
              <a:rPr lang="he-IL" sz="2800" dirty="0" smtClean="0"/>
              <a:t>למשפטים שכבר הוכחו.</a:t>
            </a:r>
          </a:p>
          <a:p>
            <a:r>
              <a:rPr lang="he-IL" sz="2800" dirty="0" smtClean="0"/>
              <a:t>הגילוי של הוכחה הוא תהליך של חשיבה מתמשכת המתרחשת לעיתים בתנאים שונים ומשונים - </a:t>
            </a:r>
          </a:p>
          <a:p>
            <a:pPr>
              <a:buNone/>
            </a:pPr>
            <a:endParaRPr lang="he-IL" sz="2800" dirty="0"/>
          </a:p>
        </p:txBody>
      </p:sp>
      <p:sp>
        <p:nvSpPr>
          <p:cNvPr id="4" name="Date Placeholder 3"/>
          <p:cNvSpPr>
            <a:spLocks noGrp="1"/>
          </p:cNvSpPr>
          <p:nvPr>
            <p:ph type="dt" sz="half" idx="10"/>
          </p:nvPr>
        </p:nvSpPr>
        <p:spPr/>
        <p:txBody>
          <a:bodyPr/>
          <a:lstStyle/>
          <a:p>
            <a:r>
              <a:rPr lang="en-US" smtClean="0"/>
              <a:t>13.10.2016 עודכן</a:t>
            </a:r>
            <a:endParaRPr lang="en-US" dirty="0"/>
          </a:p>
        </p:txBody>
      </p:sp>
      <p:sp>
        <p:nvSpPr>
          <p:cNvPr id="7"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9" presetClass="emph" presetSubtype="0" nodeType="withEffect">
                                  <p:stCondLst>
                                    <p:cond delay="0"/>
                                  </p:stCondLst>
                                  <p:childTnLst>
                                    <p:set>
                                      <p:cBhvr rctx="PPT">
                                        <p:cTn id="25" dur="indefinite"/>
                                        <p:tgtEl>
                                          <p:spTgt spid="3">
                                            <p:txEl>
                                              <p:pRg st="0" end="0"/>
                                            </p:txEl>
                                          </p:spTgt>
                                        </p:tgtEl>
                                        <p:attrNameLst>
                                          <p:attrName>style.opacity</p:attrName>
                                        </p:attrNameLst>
                                      </p:cBhvr>
                                      <p:to>
                                        <p:strVal val="0.5"/>
                                      </p:to>
                                    </p:set>
                                    <p:animEffect filter="image" prLst="opacity: 0.5">
                                      <p:cBhvr rctx="IE">
                                        <p:cTn id="26" dur="indefinite"/>
                                        <p:tgtEl>
                                          <p:spTgt spid="3">
                                            <p:txEl>
                                              <p:pRg st="0" end="0"/>
                                            </p:txEl>
                                          </p:spTgt>
                                        </p:tgtEl>
                                      </p:cBhvr>
                                    </p:animEffect>
                                  </p:childTnLst>
                                </p:cTn>
                              </p:par>
                              <p:par>
                                <p:cTn id="27" presetID="9" presetClass="emph" presetSubtype="0" nodeType="withEffect">
                                  <p:stCondLst>
                                    <p:cond delay="0"/>
                                  </p:stCondLst>
                                  <p:childTnLst>
                                    <p:set>
                                      <p:cBhvr rctx="PPT">
                                        <p:cTn id="28" dur="indefinite"/>
                                        <p:tgtEl>
                                          <p:spTgt spid="3">
                                            <p:txEl>
                                              <p:pRg st="1" end="1"/>
                                            </p:txEl>
                                          </p:spTgt>
                                        </p:tgtEl>
                                        <p:attrNameLst>
                                          <p:attrName>style.opacity</p:attrName>
                                        </p:attrNameLst>
                                      </p:cBhvr>
                                      <p:to>
                                        <p:strVal val="0.5"/>
                                      </p:to>
                                    </p:set>
                                    <p:animEffect filter="image" prLst="opacity: 0.5">
                                      <p:cBhvr rctx="IE">
                                        <p:cTn id="29" dur="indefinite"/>
                                        <p:tgtEl>
                                          <p:spTgt spid="3">
                                            <p:txEl>
                                              <p:pRg st="1" end="1"/>
                                            </p:txEl>
                                          </p:spTgt>
                                        </p:tgtEl>
                                      </p:cBhvr>
                                    </p:animEffect>
                                  </p:childTnLst>
                                </p:cTn>
                              </p:par>
                              <p:par>
                                <p:cTn id="30" presetID="9" presetClass="emph" presetSubtype="0" nodeType="withEffect">
                                  <p:stCondLst>
                                    <p:cond delay="0"/>
                                  </p:stCondLst>
                                  <p:childTnLst>
                                    <p:set>
                                      <p:cBhvr rctx="PPT">
                                        <p:cTn id="31" dur="indefinite"/>
                                        <p:tgtEl>
                                          <p:spTgt spid="3">
                                            <p:txEl>
                                              <p:pRg st="2" end="2"/>
                                            </p:txEl>
                                          </p:spTgt>
                                        </p:tgtEl>
                                        <p:attrNameLst>
                                          <p:attrName>style.opacity</p:attrName>
                                        </p:attrNameLst>
                                      </p:cBhvr>
                                      <p:to>
                                        <p:strVal val="0.5"/>
                                      </p:to>
                                    </p:set>
                                    <p:animEffect filter="image" prLst="opacity: 0.5">
                                      <p:cBhvr rctx="IE">
                                        <p:cTn id="32" dur="indefinite"/>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9" presetClass="emph" presetSubtype="0" nodeType="withEffect">
                                  <p:stCondLst>
                                    <p:cond delay="0"/>
                                  </p:stCondLst>
                                  <p:childTnLst>
                                    <p:set>
                                      <p:cBhvr rctx="PPT">
                                        <p:cTn id="38" dur="indefinite"/>
                                        <p:tgtEl>
                                          <p:spTgt spid="3">
                                            <p:txEl>
                                              <p:pRg st="3" end="3"/>
                                            </p:txEl>
                                          </p:spTgt>
                                        </p:tgtEl>
                                        <p:attrNameLst>
                                          <p:attrName>style.opacity</p:attrName>
                                        </p:attrNameLst>
                                      </p:cBhvr>
                                      <p:to>
                                        <p:strVal val="0.5"/>
                                      </p:to>
                                    </p:set>
                                    <p:animEffect filter="image" prLst="opacity: 0.5">
                                      <p:cBhvr rctx="IE">
                                        <p:cTn id="39"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448" y="381000"/>
            <a:ext cx="8001000" cy="838200"/>
          </a:xfrm>
        </p:spPr>
        <p:txBody>
          <a:bodyPr/>
          <a:lstStyle/>
          <a:p>
            <a:pPr algn="ctr"/>
            <a:r>
              <a:rPr lang="he-IL" dirty="0" smtClean="0">
                <a:solidFill>
                  <a:srgbClr val="00FFCC"/>
                </a:solidFill>
              </a:rPr>
              <a:t>הצהרת צוות הפיתוח על שימוש במצגת</a:t>
            </a:r>
            <a:endParaRPr lang="en-US" dirty="0">
              <a:solidFill>
                <a:srgbClr val="00FFCC"/>
              </a:solidFill>
            </a:endParaRPr>
          </a:p>
        </p:txBody>
      </p:sp>
      <p:sp>
        <p:nvSpPr>
          <p:cNvPr id="3" name="Content Placeholder 2"/>
          <p:cNvSpPr>
            <a:spLocks noGrp="1"/>
          </p:cNvSpPr>
          <p:nvPr>
            <p:ph idx="1"/>
          </p:nvPr>
        </p:nvSpPr>
        <p:spPr>
          <a:xfrm>
            <a:off x="683568" y="1295400"/>
            <a:ext cx="8136904" cy="4648200"/>
          </a:xfrm>
        </p:spPr>
        <p:txBody>
          <a:bodyPr/>
          <a:lstStyle/>
          <a:p>
            <a:r>
              <a:rPr lang="he-IL" sz="2400" dirty="0" smtClean="0"/>
              <a:t>מצגת זאת פותחה לצורך ניסוי מחקרי ונמסרת לשימוש רק על פי הרשאה בכתב מצוות המחקר בטכניון. </a:t>
            </a:r>
          </a:p>
          <a:p>
            <a:r>
              <a:rPr lang="he-IL" sz="2400" dirty="0" smtClean="0"/>
              <a:t>אין להעביר את המצגת לשום גורם אחר ואין לעשות בה כל שימוש ללא קבלת הרשאה בכתב מצוות המחקר.</a:t>
            </a:r>
          </a:p>
          <a:p>
            <a:r>
              <a:rPr lang="he-IL" sz="2400" dirty="0" smtClean="0"/>
              <a:t>לקבלת הרשאה נא לשלוח דוא"ל אל:</a:t>
            </a:r>
          </a:p>
          <a:p>
            <a:pPr marL="0" indent="0" algn="l" rtl="0">
              <a:buNone/>
            </a:pPr>
            <a:r>
              <a:rPr lang="en-US" sz="2400" dirty="0" smtClean="0">
                <a:hlinkClick r:id="rId2"/>
              </a:rPr>
              <a:t>keshercham.technion@gmail.com</a:t>
            </a:r>
            <a:r>
              <a:rPr lang="en-US" sz="2400" dirty="0" smtClean="0"/>
              <a:t> </a:t>
            </a:r>
            <a:endParaRPr lang="he-IL" sz="2400" dirty="0" smtClean="0"/>
          </a:p>
          <a:p>
            <a:pPr marL="361950" indent="0" algn="r">
              <a:spcBef>
                <a:spcPts val="0"/>
              </a:spcBef>
              <a:buNone/>
            </a:pPr>
            <a:r>
              <a:rPr lang="he-IL" sz="2400" dirty="0" smtClean="0"/>
              <a:t>ולציין בשורת הנושא: הרשאה לשימוש בהבזק [שם ההבזק]</a:t>
            </a:r>
            <a:endParaRPr lang="en-US" sz="2400" dirty="0" smtClean="0"/>
          </a:p>
        </p:txBody>
      </p:sp>
      <p:sp>
        <p:nvSpPr>
          <p:cNvPr id="4" name="Date Placeholder 3"/>
          <p:cNvSpPr>
            <a:spLocks noGrp="1"/>
          </p:cNvSpPr>
          <p:nvPr>
            <p:ph type="dt" sz="half" idx="10"/>
          </p:nvPr>
        </p:nvSpPr>
        <p:spPr/>
        <p:txBody>
          <a:bodyPr/>
          <a:lstStyle/>
          <a:p>
            <a:pPr>
              <a:defRPr/>
            </a:pPr>
            <a:r>
              <a:rPr lang="en-US" smtClean="0"/>
              <a:t>13.10.2016 עודכן</a:t>
            </a:r>
            <a:endParaRPr lang="he-IL" dirty="0"/>
          </a:p>
        </p:txBody>
      </p:sp>
      <p:sp>
        <p:nvSpPr>
          <p:cNvPr id="5" name="Footer Placeholder 4"/>
          <p:cNvSpPr>
            <a:spLocks noGrp="1"/>
          </p:cNvSpPr>
          <p:nvPr>
            <p:ph type="ftr" sz="quarter" idx="11"/>
          </p:nvPr>
        </p:nvSpPr>
        <p:spPr>
          <a:xfrm>
            <a:off x="2286000" y="5995988"/>
            <a:ext cx="3941763" cy="457200"/>
          </a:xfrm>
        </p:spPr>
        <p:txBody>
          <a:bodyPr/>
          <a:lstStyle/>
          <a:p>
            <a:pPr>
              <a:defRPr/>
            </a:pPr>
            <a:r>
              <a:rPr lang="he-IL" dirty="0" smtClean="0"/>
              <a:t>בעיית השמירה במוזיאון © כל הזכויות שמורות</a:t>
            </a:r>
            <a:endParaRPr lang="en-US" dirty="0"/>
          </a:p>
        </p:txBody>
      </p:sp>
      <p:sp>
        <p:nvSpPr>
          <p:cNvPr id="6" name="Slide Number Placeholder 5"/>
          <p:cNvSpPr>
            <a:spLocks noGrp="1"/>
          </p:cNvSpPr>
          <p:nvPr>
            <p:ph type="sldNum" sz="quarter" idx="12"/>
          </p:nvPr>
        </p:nvSpPr>
        <p:spPr/>
        <p:txBody>
          <a:bodyPr/>
          <a:lstStyle/>
          <a:p>
            <a:pPr>
              <a:defRPr/>
            </a:pPr>
            <a:fld id="{28C99590-D653-46AC-97D3-FFD34B05AF04}" type="slidenum">
              <a:rPr lang="en-US" smtClean="0"/>
              <a:pPr>
                <a:defRPr/>
              </a:pPr>
              <a:t>2</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7056" y="4653232"/>
            <a:ext cx="3313416" cy="864000"/>
          </a:xfrm>
          <a:prstGeom prst="rect">
            <a:avLst/>
          </a:prstGeom>
        </p:spPr>
      </p:pic>
      <p:grpSp>
        <p:nvGrpSpPr>
          <p:cNvPr id="11" name="Group 10"/>
          <p:cNvGrpSpPr/>
          <p:nvPr/>
        </p:nvGrpSpPr>
        <p:grpSpPr>
          <a:xfrm>
            <a:off x="571555" y="4422085"/>
            <a:ext cx="2095445" cy="1216715"/>
            <a:chOff x="467544" y="4978455"/>
            <a:chExt cx="2095445" cy="1216715"/>
          </a:xfrm>
        </p:grpSpPr>
        <p:sp>
          <p:nvSpPr>
            <p:cNvPr id="12" name="Rectangle 5"/>
            <p:cNvSpPr>
              <a:spLocks noChangeArrowheads="1"/>
            </p:cNvSpPr>
            <p:nvPr/>
          </p:nvSpPr>
          <p:spPr bwMode="auto">
            <a:xfrm>
              <a:off x="467544" y="5825838"/>
              <a:ext cx="2095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l" rtl="0" eaLnBrk="1" hangingPunct="1">
                <a:spcBef>
                  <a:spcPct val="0"/>
                </a:spcBef>
                <a:buClrTx/>
                <a:buFontTx/>
                <a:buNone/>
              </a:pPr>
              <a:r>
                <a:rPr lang="he-IL" altLang="en-US" sz="1800" b="1" dirty="0">
                  <a:solidFill>
                    <a:srgbClr val="6699FF">
                      <a:lumMod val="40000"/>
                      <a:lumOff val="60000"/>
                    </a:srgbClr>
                  </a:solidFill>
                </a:rPr>
                <a:t>הקרן הלאומית למדע</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33922" y="4978455"/>
              <a:ext cx="915988" cy="95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19476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p:spPr>
        <p:txBody>
          <a:bodyPr/>
          <a:lstStyle/>
          <a:p>
            <a:pPr algn="ctr" rtl="1"/>
            <a:r>
              <a:rPr lang="he-IL" sz="3200" dirty="0" smtClean="0">
                <a:solidFill>
                  <a:srgbClr val="00FFFF"/>
                </a:solidFill>
              </a:rPr>
              <a:t/>
            </a:r>
            <a:br>
              <a:rPr lang="he-IL" sz="3200" dirty="0" smtClean="0">
                <a:solidFill>
                  <a:srgbClr val="00FFFF"/>
                </a:solidFill>
              </a:rPr>
            </a:br>
            <a:r>
              <a:rPr lang="he-IL" sz="3200" dirty="0" smtClean="0">
                <a:solidFill>
                  <a:srgbClr val="00FFFF"/>
                </a:solidFill>
              </a:rPr>
              <a:t>איך </a:t>
            </a:r>
            <a:r>
              <a:rPr lang="he-IL" sz="3200" dirty="0">
                <a:solidFill>
                  <a:srgbClr val="00FFFF"/>
                </a:solidFill>
              </a:rPr>
              <a:t>"נולדת" הוכחה?</a:t>
            </a:r>
          </a:p>
        </p:txBody>
      </p:sp>
      <p:sp>
        <p:nvSpPr>
          <p:cNvPr id="3" name="Content Placeholder 2"/>
          <p:cNvSpPr>
            <a:spLocks noGrp="1"/>
          </p:cNvSpPr>
          <p:nvPr>
            <p:ph idx="1"/>
          </p:nvPr>
        </p:nvSpPr>
        <p:spPr>
          <a:xfrm>
            <a:off x="304800" y="980728"/>
            <a:ext cx="8767192" cy="4525963"/>
          </a:xfrm>
        </p:spPr>
        <p:txBody>
          <a:bodyPr>
            <a:noAutofit/>
          </a:bodyPr>
          <a:lstStyle/>
          <a:p>
            <a:r>
              <a:rPr lang="he-IL" sz="2800" dirty="0" smtClean="0">
                <a:solidFill>
                  <a:schemeClr val="accent5">
                    <a:lumMod val="90000"/>
                  </a:schemeClr>
                </a:solidFill>
              </a:rPr>
              <a:t>סטיב פיסק </a:t>
            </a:r>
            <a:r>
              <a:rPr lang="en-US" sz="2800" dirty="0" smtClean="0">
                <a:solidFill>
                  <a:schemeClr val="accent5">
                    <a:lumMod val="90000"/>
                  </a:schemeClr>
                </a:solidFill>
              </a:rPr>
              <a:t>(Fisk)</a:t>
            </a:r>
            <a:r>
              <a:rPr lang="he-IL" sz="2800" dirty="0" smtClean="0"/>
              <a:t> - מתמטיקאי אמריקאי יליד סן-פרנסיסקו (1946-2010) ראה את המאמר של </a:t>
            </a:r>
            <a:r>
              <a:rPr lang="he-IL" sz="2800" dirty="0" err="1" smtClean="0"/>
              <a:t>צ'באטאל</a:t>
            </a:r>
            <a:r>
              <a:rPr lang="he-IL" sz="2800" dirty="0" smtClean="0"/>
              <a:t> בספריית הפקולטה למתמטיקה בעת שהותו </a:t>
            </a:r>
            <a:r>
              <a:rPr lang="he-IL" sz="2800" dirty="0" smtClean="0">
                <a:solidFill>
                  <a:schemeClr val="accent5">
                    <a:lumMod val="90000"/>
                  </a:schemeClr>
                </a:solidFill>
              </a:rPr>
              <a:t>באוניברסיטה של טהרן</a:t>
            </a:r>
            <a:r>
              <a:rPr lang="he-IL" sz="2800" dirty="0" smtClean="0"/>
              <a:t>, באירן, </a:t>
            </a:r>
            <a:r>
              <a:rPr lang="he-IL" sz="2800" dirty="0" smtClean="0">
                <a:solidFill>
                  <a:schemeClr val="accent2">
                    <a:lumMod val="60000"/>
                    <a:lumOff val="40000"/>
                  </a:schemeClr>
                </a:solidFill>
              </a:rPr>
              <a:t>כשנה אחרי הפרסום</a:t>
            </a:r>
            <a:r>
              <a:rPr lang="he-IL" sz="2800" dirty="0" smtClean="0"/>
              <a:t>. </a:t>
            </a:r>
          </a:p>
          <a:p>
            <a:r>
              <a:rPr lang="he-IL" sz="2800" dirty="0" smtClean="0"/>
              <a:t>הבעיה והפתרון מאד מצאו חן בעיניו, אבל לא הייתה לו סבלנות לשבת בספריה ולקרוא את ההוכחה המסורבלת.</a:t>
            </a:r>
          </a:p>
          <a:p>
            <a:r>
              <a:rPr lang="he-IL" sz="2800" dirty="0" smtClean="0"/>
              <a:t>על פי עדותו, שבועות אחדים לאחר מכן, ביום חם בעת נסיעה ארוכה ומתישה באוטובוס </a:t>
            </a:r>
            <a:r>
              <a:rPr lang="he-IL" sz="2800" dirty="0" smtClean="0">
                <a:solidFill>
                  <a:schemeClr val="accent5">
                    <a:lumMod val="90000"/>
                  </a:schemeClr>
                </a:solidFill>
              </a:rPr>
              <a:t>באפגניסטן,</a:t>
            </a:r>
            <a:r>
              <a:rPr lang="he-IL" sz="2800" dirty="0" smtClean="0"/>
              <a:t> כשתרנגולות מקרקרות על הגג, ועיניו נעצמות, עלתה בדעתו הוכחה אחרת, הרבה יותר </a:t>
            </a:r>
            <a:r>
              <a:rPr lang="he-IL" sz="2800" dirty="0" smtClean="0">
                <a:solidFill>
                  <a:schemeClr val="accent2">
                    <a:lumMod val="60000"/>
                    <a:lumOff val="40000"/>
                  </a:schemeClr>
                </a:solidFill>
              </a:rPr>
              <a:t>פשוטה ואלגנטית</a:t>
            </a:r>
            <a:r>
              <a:rPr lang="he-IL" sz="2800" dirty="0" smtClean="0"/>
              <a:t>. </a:t>
            </a:r>
            <a:endParaRPr lang="he-IL" sz="2800" dirty="0"/>
          </a:p>
        </p:txBody>
      </p:sp>
      <p:sp>
        <p:nvSpPr>
          <p:cNvPr id="4" name="Date Placeholder 3"/>
          <p:cNvSpPr>
            <a:spLocks noGrp="1"/>
          </p:cNvSpPr>
          <p:nvPr>
            <p:ph type="dt" sz="half" idx="10"/>
          </p:nvPr>
        </p:nvSpPr>
        <p:spPr/>
        <p:txBody>
          <a:bodyPr/>
          <a:lstStyle/>
          <a:p>
            <a:r>
              <a:rPr lang="en-US" smtClean="0"/>
              <a:t>13.10.2016 עודכן</a:t>
            </a:r>
            <a:endParaRPr lang="en-US" dirty="0"/>
          </a:p>
        </p:txBody>
      </p:sp>
      <p:sp>
        <p:nvSpPr>
          <p:cNvPr id="7"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20</a:t>
            </a:fld>
            <a:endParaRPr lang="en-US"/>
          </a:p>
        </p:txBody>
      </p:sp>
    </p:spTree>
    <p:custDataLst>
      <p:tags r:id="rId2"/>
    </p:custData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634"/>
            <a:ext cx="9144000" cy="1143000"/>
          </a:xfrm>
        </p:spPr>
        <p:txBody>
          <a:bodyPr/>
          <a:lstStyle/>
          <a:p>
            <a:pPr algn="ctr" rtl="1"/>
            <a:r>
              <a:rPr lang="he-IL" sz="3200" dirty="0" smtClean="0">
                <a:solidFill>
                  <a:srgbClr val="00FFFF"/>
                </a:solidFill>
              </a:rPr>
              <a:t/>
            </a:r>
            <a:br>
              <a:rPr lang="he-IL" sz="3200" dirty="0" smtClean="0">
                <a:solidFill>
                  <a:srgbClr val="00FFFF"/>
                </a:solidFill>
              </a:rPr>
            </a:br>
            <a:r>
              <a:rPr lang="he-IL" sz="3200" dirty="0" smtClean="0">
                <a:solidFill>
                  <a:srgbClr val="00FFFF"/>
                </a:solidFill>
              </a:rPr>
              <a:t>ההוכחה </a:t>
            </a:r>
            <a:r>
              <a:rPr lang="he-IL" sz="3200" dirty="0">
                <a:solidFill>
                  <a:srgbClr val="00FFFF"/>
                </a:solidFill>
              </a:rPr>
              <a:t>הגאונית של פיסק (1978)</a:t>
            </a:r>
          </a:p>
        </p:txBody>
      </p:sp>
      <p:sp>
        <p:nvSpPr>
          <p:cNvPr id="3" name="Content Placeholder 2"/>
          <p:cNvSpPr>
            <a:spLocks noGrp="1"/>
          </p:cNvSpPr>
          <p:nvPr>
            <p:ph idx="1"/>
          </p:nvPr>
        </p:nvSpPr>
        <p:spPr>
          <a:xfrm>
            <a:off x="107504" y="908720"/>
            <a:ext cx="8655496" cy="4525963"/>
          </a:xfrm>
        </p:spPr>
        <p:txBody>
          <a:bodyPr>
            <a:noAutofit/>
          </a:bodyPr>
          <a:lstStyle/>
          <a:p>
            <a:pPr marL="3175" indent="-3175">
              <a:buNone/>
            </a:pPr>
            <a:r>
              <a:rPr lang="he-IL" sz="2800" i="1" dirty="0" smtClean="0">
                <a:solidFill>
                  <a:schemeClr val="accent6">
                    <a:lumMod val="60000"/>
                    <a:lumOff val="40000"/>
                  </a:schemeClr>
                </a:solidFill>
              </a:rPr>
              <a:t>הטענה: </a:t>
            </a:r>
            <a:r>
              <a:rPr lang="he-IL" sz="2800" i="1" dirty="0" smtClean="0"/>
              <a:t>לשמירת מוזיאון מנסרתי שרצפתו בצורת מצולע </a:t>
            </a:r>
            <a:r>
              <a:rPr lang="he-IL" sz="2800" i="1" dirty="0" smtClean="0">
                <a:solidFill>
                  <a:schemeClr val="accent6">
                    <a:lumMod val="60000"/>
                    <a:lumOff val="40000"/>
                  </a:schemeClr>
                </a:solidFill>
              </a:rPr>
              <a:t>כלשהו </a:t>
            </a:r>
            <a:r>
              <a:rPr lang="he-IL" sz="2800" i="1" dirty="0" smtClean="0"/>
              <a:t>בעל </a:t>
            </a:r>
            <a:r>
              <a:rPr lang="en-US" sz="2800" i="1" dirty="0" smtClean="0">
                <a:solidFill>
                  <a:schemeClr val="accent6">
                    <a:lumMod val="60000"/>
                    <a:lumOff val="40000"/>
                  </a:schemeClr>
                </a:solidFill>
              </a:rPr>
              <a:t>n</a:t>
            </a:r>
            <a:r>
              <a:rPr lang="he-IL" sz="2800" i="1" dirty="0" smtClean="0"/>
              <a:t> צלעות </a:t>
            </a:r>
            <a:r>
              <a:rPr lang="he-IL" sz="2800" i="1" dirty="0" smtClean="0">
                <a:solidFill>
                  <a:schemeClr val="accent6">
                    <a:lumMod val="60000"/>
                    <a:lumOff val="40000"/>
                  </a:schemeClr>
                </a:solidFill>
              </a:rPr>
              <a:t>מספיקים</a:t>
            </a:r>
            <a:r>
              <a:rPr lang="he-IL" sz="2800" i="1" dirty="0" smtClean="0"/>
              <a:t> </a:t>
            </a:r>
            <a:r>
              <a:rPr lang="en-US" sz="2800" dirty="0" smtClean="0">
                <a:solidFill>
                  <a:schemeClr val="accent6">
                    <a:lumMod val="60000"/>
                    <a:lumOff val="40000"/>
                  </a:schemeClr>
                </a:solidFill>
                <a:sym typeface="Symbol"/>
              </a:rPr>
              <a:t></a:t>
            </a:r>
            <a:r>
              <a:rPr lang="en-US" sz="2800" i="1" dirty="0" smtClean="0">
                <a:solidFill>
                  <a:schemeClr val="accent6">
                    <a:lumMod val="60000"/>
                    <a:lumOff val="40000"/>
                  </a:schemeClr>
                </a:solidFill>
              </a:rPr>
              <a:t>n</a:t>
            </a:r>
            <a:r>
              <a:rPr lang="en-US" sz="2800" dirty="0" smtClean="0">
                <a:solidFill>
                  <a:schemeClr val="accent6">
                    <a:lumMod val="60000"/>
                    <a:lumOff val="40000"/>
                  </a:schemeClr>
                </a:solidFill>
              </a:rPr>
              <a:t>/3</a:t>
            </a:r>
            <a:r>
              <a:rPr lang="en-US" sz="2800" dirty="0" smtClean="0">
                <a:solidFill>
                  <a:schemeClr val="accent6">
                    <a:lumMod val="60000"/>
                    <a:lumOff val="40000"/>
                  </a:schemeClr>
                </a:solidFill>
                <a:sym typeface="Symbol"/>
              </a:rPr>
              <a:t></a:t>
            </a:r>
            <a:r>
              <a:rPr lang="he-IL" sz="2800" dirty="0" smtClean="0">
                <a:solidFill>
                  <a:schemeClr val="accent6">
                    <a:lumMod val="60000"/>
                    <a:lumOff val="40000"/>
                  </a:schemeClr>
                </a:solidFill>
              </a:rPr>
              <a:t> </a:t>
            </a:r>
            <a:r>
              <a:rPr lang="he-IL" sz="2800" i="1" dirty="0" smtClean="0"/>
              <a:t>שומרים בקודקודים.</a:t>
            </a:r>
          </a:p>
          <a:p>
            <a:r>
              <a:rPr lang="he-IL" sz="2800" dirty="0" smtClean="0">
                <a:solidFill>
                  <a:schemeClr val="accent6">
                    <a:lumMod val="60000"/>
                    <a:lumOff val="40000"/>
                  </a:schemeClr>
                </a:solidFill>
              </a:rPr>
              <a:t>שלב א:</a:t>
            </a:r>
            <a:r>
              <a:rPr lang="he-IL" sz="2800" dirty="0" smtClean="0"/>
              <a:t> מבצעים חלוקה של המצולע למשולשים. זה נקרא </a:t>
            </a:r>
            <a:r>
              <a:rPr lang="he-IL" sz="2800" dirty="0" err="1">
                <a:solidFill>
                  <a:schemeClr val="accent6">
                    <a:lumMod val="60000"/>
                    <a:lumOff val="40000"/>
                  </a:schemeClr>
                </a:solidFill>
              </a:rPr>
              <a:t>תילות</a:t>
            </a:r>
            <a:r>
              <a:rPr lang="he-IL" sz="2800" dirty="0">
                <a:solidFill>
                  <a:schemeClr val="accent6">
                    <a:lumMod val="60000"/>
                    <a:lumOff val="40000"/>
                  </a:schemeClr>
                </a:solidFill>
              </a:rPr>
              <a:t> (טריאנגולציה</a:t>
            </a:r>
            <a:r>
              <a:rPr lang="he-IL" sz="2800" dirty="0" smtClean="0">
                <a:solidFill>
                  <a:schemeClr val="accent6">
                    <a:lumMod val="60000"/>
                    <a:lumOff val="40000"/>
                  </a:schemeClr>
                </a:solidFill>
              </a:rPr>
              <a:t>). </a:t>
            </a:r>
            <a:r>
              <a:rPr lang="he-IL" sz="2800" dirty="0" smtClean="0"/>
              <a:t>יש דרכים שונות </a:t>
            </a:r>
            <a:r>
              <a:rPr lang="he-IL" sz="2800" dirty="0" err="1" smtClean="0"/>
              <a:t>לתילות</a:t>
            </a:r>
            <a:r>
              <a:rPr lang="he-IL" sz="2800" dirty="0" smtClean="0"/>
              <a:t> של מצולע.</a:t>
            </a:r>
          </a:p>
          <a:p>
            <a:pPr>
              <a:buNone/>
            </a:pPr>
            <a:endParaRPr lang="he-IL" sz="2800" dirty="0" smtClean="0"/>
          </a:p>
          <a:p>
            <a:pPr>
              <a:buNone/>
            </a:pPr>
            <a:endParaRPr lang="he-IL" sz="2800" dirty="0" smtClean="0"/>
          </a:p>
          <a:p>
            <a:pPr>
              <a:spcBef>
                <a:spcPts val="0"/>
              </a:spcBef>
              <a:buNone/>
            </a:pPr>
            <a:endParaRPr lang="he-IL" sz="2800" dirty="0" smtClean="0"/>
          </a:p>
          <a:p>
            <a:pPr>
              <a:spcBef>
                <a:spcPts val="0"/>
              </a:spcBef>
              <a:buNone/>
            </a:pPr>
            <a:r>
              <a:rPr lang="he-IL" sz="2800" dirty="0" smtClean="0"/>
              <a:t>	</a:t>
            </a:r>
          </a:p>
          <a:p>
            <a:pPr>
              <a:spcBef>
                <a:spcPts val="0"/>
              </a:spcBef>
              <a:buNone/>
            </a:pPr>
            <a:r>
              <a:rPr lang="he-IL" sz="2800" dirty="0" smtClean="0"/>
              <a:t>אבל, האם </a:t>
            </a:r>
            <a:r>
              <a:rPr lang="he-IL" sz="2800" dirty="0" smtClean="0">
                <a:solidFill>
                  <a:schemeClr val="accent6">
                    <a:lumMod val="60000"/>
                    <a:lumOff val="40000"/>
                  </a:schemeClr>
                </a:solidFill>
              </a:rPr>
              <a:t>כל</a:t>
            </a:r>
            <a:r>
              <a:rPr lang="he-IL" sz="2800" dirty="0" smtClean="0"/>
              <a:t> מצולע ניתן </a:t>
            </a:r>
            <a:r>
              <a:rPr lang="he-IL" sz="2800" dirty="0" err="1" smtClean="0"/>
              <a:t>לתילות</a:t>
            </a:r>
            <a:r>
              <a:rPr lang="he-IL" sz="2800" dirty="0" smtClean="0"/>
              <a:t>? בדרך אחת </a:t>
            </a:r>
            <a:r>
              <a:rPr lang="he-IL" sz="2800" dirty="0" smtClean="0">
                <a:solidFill>
                  <a:schemeClr val="accent6">
                    <a:lumMod val="60000"/>
                    <a:lumOff val="40000"/>
                  </a:schemeClr>
                </a:solidFill>
              </a:rPr>
              <a:t>לפחות</a:t>
            </a:r>
            <a:r>
              <a:rPr lang="he-IL" sz="2800" dirty="0" smtClean="0"/>
              <a:t>? </a:t>
            </a:r>
          </a:p>
          <a:p>
            <a:pPr>
              <a:spcBef>
                <a:spcPts val="0"/>
              </a:spcBef>
              <a:buNone/>
            </a:pPr>
            <a:r>
              <a:rPr lang="he-IL" sz="2800" dirty="0" smtClean="0"/>
              <a:t>	– פיסק ידע שהתשובה לכך חיובית (ההוכחה היא </a:t>
            </a:r>
            <a:r>
              <a:rPr lang="he-IL" sz="2800" dirty="0" smtClean="0">
                <a:solidFill>
                  <a:schemeClr val="accent6">
                    <a:lumMod val="60000"/>
                    <a:lumOff val="40000"/>
                  </a:schemeClr>
                </a:solidFill>
              </a:rPr>
              <a:t>באינדוקציה, </a:t>
            </a:r>
            <a:r>
              <a:rPr lang="he-IL" sz="2800" dirty="0" smtClean="0"/>
              <a:t>נוותר עליה היום).</a:t>
            </a:r>
            <a:endParaRPr lang="he-IL" sz="2800" dirty="0" smtClean="0">
              <a:solidFill>
                <a:schemeClr val="accent6">
                  <a:lumMod val="60000"/>
                  <a:lumOff val="40000"/>
                </a:schemeClr>
              </a:solidFill>
            </a:endParaRPr>
          </a:p>
          <a:p>
            <a:endParaRPr lang="he-IL" sz="2800" dirty="0" smtClean="0"/>
          </a:p>
          <a:p>
            <a:endParaRPr lang="he-IL" sz="2800" dirty="0" smtClean="0"/>
          </a:p>
        </p:txBody>
      </p:sp>
      <p:sp>
        <p:nvSpPr>
          <p:cNvPr id="4" name="Date Placeholder 3"/>
          <p:cNvSpPr>
            <a:spLocks noGrp="1"/>
          </p:cNvSpPr>
          <p:nvPr>
            <p:ph type="dt" sz="half" idx="10"/>
          </p:nvPr>
        </p:nvSpPr>
        <p:spPr/>
        <p:txBody>
          <a:bodyPr/>
          <a:lstStyle/>
          <a:p>
            <a:r>
              <a:rPr lang="en-US" smtClean="0"/>
              <a:t>13.10.2016 עודכן</a:t>
            </a:r>
            <a:endParaRPr lang="en-US" dirty="0"/>
          </a:p>
        </p:txBody>
      </p:sp>
      <p:sp>
        <p:nvSpPr>
          <p:cNvPr id="12" name="Rectangle 11"/>
          <p:cNvSpPr/>
          <p:nvPr/>
        </p:nvSpPr>
        <p:spPr>
          <a:xfrm>
            <a:off x="9581025" y="5824022"/>
            <a:ext cx="856325" cy="369332"/>
          </a:xfrm>
          <a:prstGeom prst="rect">
            <a:avLst/>
          </a:prstGeom>
        </p:spPr>
        <p:txBody>
          <a:bodyPr wrap="none">
            <a:spAutoFit/>
          </a:bodyPr>
          <a:lstStyle/>
          <a:p>
            <a:r>
              <a:rPr lang="he-IL" dirty="0" smtClean="0"/>
              <a:t>טענה 5</a:t>
            </a:r>
            <a:endParaRPr lang="he-IL" dirty="0"/>
          </a:p>
        </p:txBody>
      </p:sp>
      <p:grpSp>
        <p:nvGrpSpPr>
          <p:cNvPr id="36" name="Group 35"/>
          <p:cNvGrpSpPr/>
          <p:nvPr/>
        </p:nvGrpSpPr>
        <p:grpSpPr>
          <a:xfrm>
            <a:off x="5044478" y="2790817"/>
            <a:ext cx="2191818" cy="1933035"/>
            <a:chOff x="5044478" y="3212976"/>
            <a:chExt cx="2191818" cy="1933035"/>
          </a:xfrm>
        </p:grpSpPr>
        <p:grpSp>
          <p:nvGrpSpPr>
            <p:cNvPr id="7" name="Group 32"/>
            <p:cNvGrpSpPr/>
            <p:nvPr/>
          </p:nvGrpSpPr>
          <p:grpSpPr>
            <a:xfrm>
              <a:off x="5044478" y="3212976"/>
              <a:ext cx="2191818" cy="1933035"/>
              <a:chOff x="3954021" y="2722938"/>
              <a:chExt cx="2346171" cy="2372206"/>
            </a:xfrm>
          </p:grpSpPr>
          <p:sp>
            <p:nvSpPr>
              <p:cNvPr id="29" name="Freeform 28"/>
              <p:cNvSpPr/>
              <p:nvPr/>
            </p:nvSpPr>
            <p:spPr>
              <a:xfrm rot="1422151">
                <a:off x="4310214" y="3234442"/>
                <a:ext cx="1842628" cy="1233770"/>
              </a:xfrm>
              <a:custGeom>
                <a:avLst/>
                <a:gdLst>
                  <a:gd name="connsiteX0" fmla="*/ 0 w 1656184"/>
                  <a:gd name="connsiteY0" fmla="*/ 612068 h 1224136"/>
                  <a:gd name="connsiteX1" fmla="*/ 306034 w 1656184"/>
                  <a:gd name="connsiteY1" fmla="*/ 0 h 1224136"/>
                  <a:gd name="connsiteX2" fmla="*/ 1350150 w 1656184"/>
                  <a:gd name="connsiteY2" fmla="*/ 0 h 1224136"/>
                  <a:gd name="connsiteX3" fmla="*/ 1656184 w 1656184"/>
                  <a:gd name="connsiteY3" fmla="*/ 612068 h 1224136"/>
                  <a:gd name="connsiteX4" fmla="*/ 1350150 w 1656184"/>
                  <a:gd name="connsiteY4" fmla="*/ 1224136 h 1224136"/>
                  <a:gd name="connsiteX5" fmla="*/ 306034 w 1656184"/>
                  <a:gd name="connsiteY5" fmla="*/ 1224136 h 1224136"/>
                  <a:gd name="connsiteX6" fmla="*/ 0 w 1656184"/>
                  <a:gd name="connsiteY6" fmla="*/ 612068 h 1224136"/>
                  <a:gd name="connsiteX0" fmla="*/ 0 w 1656184"/>
                  <a:gd name="connsiteY0" fmla="*/ 621702 h 1233770"/>
                  <a:gd name="connsiteX1" fmla="*/ 559334 w 1656184"/>
                  <a:gd name="connsiteY1" fmla="*/ 0 h 1233770"/>
                  <a:gd name="connsiteX2" fmla="*/ 1350150 w 1656184"/>
                  <a:gd name="connsiteY2" fmla="*/ 9634 h 1233770"/>
                  <a:gd name="connsiteX3" fmla="*/ 1656184 w 1656184"/>
                  <a:gd name="connsiteY3" fmla="*/ 621702 h 1233770"/>
                  <a:gd name="connsiteX4" fmla="*/ 1350150 w 1656184"/>
                  <a:gd name="connsiteY4" fmla="*/ 1233770 h 1233770"/>
                  <a:gd name="connsiteX5" fmla="*/ 306034 w 1656184"/>
                  <a:gd name="connsiteY5" fmla="*/ 1233770 h 1233770"/>
                  <a:gd name="connsiteX6" fmla="*/ 0 w 1656184"/>
                  <a:gd name="connsiteY6" fmla="*/ 621702 h 1233770"/>
                  <a:gd name="connsiteX0" fmla="*/ 0 w 1916602"/>
                  <a:gd name="connsiteY0" fmla="*/ 621702 h 1233770"/>
                  <a:gd name="connsiteX1" fmla="*/ 559334 w 1916602"/>
                  <a:gd name="connsiteY1" fmla="*/ 0 h 1233770"/>
                  <a:gd name="connsiteX2" fmla="*/ 1350150 w 1916602"/>
                  <a:gd name="connsiteY2" fmla="*/ 9634 h 1233770"/>
                  <a:gd name="connsiteX3" fmla="*/ 1916602 w 1916602"/>
                  <a:gd name="connsiteY3" fmla="*/ 583756 h 1233770"/>
                  <a:gd name="connsiteX4" fmla="*/ 1350150 w 1916602"/>
                  <a:gd name="connsiteY4" fmla="*/ 1233770 h 1233770"/>
                  <a:gd name="connsiteX5" fmla="*/ 306034 w 1916602"/>
                  <a:gd name="connsiteY5" fmla="*/ 1233770 h 1233770"/>
                  <a:gd name="connsiteX6" fmla="*/ 0 w 1916602"/>
                  <a:gd name="connsiteY6" fmla="*/ 621702 h 1233770"/>
                  <a:gd name="connsiteX0" fmla="*/ 0 w 1842628"/>
                  <a:gd name="connsiteY0" fmla="*/ 621702 h 1233770"/>
                  <a:gd name="connsiteX1" fmla="*/ 559334 w 1842628"/>
                  <a:gd name="connsiteY1" fmla="*/ 0 h 1233770"/>
                  <a:gd name="connsiteX2" fmla="*/ 1350150 w 1842628"/>
                  <a:gd name="connsiteY2" fmla="*/ 9634 h 1233770"/>
                  <a:gd name="connsiteX3" fmla="*/ 1842628 w 1842628"/>
                  <a:gd name="connsiteY3" fmla="*/ 773518 h 1233770"/>
                  <a:gd name="connsiteX4" fmla="*/ 1350150 w 1842628"/>
                  <a:gd name="connsiteY4" fmla="*/ 1233770 h 1233770"/>
                  <a:gd name="connsiteX5" fmla="*/ 306034 w 1842628"/>
                  <a:gd name="connsiteY5" fmla="*/ 1233770 h 1233770"/>
                  <a:gd name="connsiteX6" fmla="*/ 0 w 1842628"/>
                  <a:gd name="connsiteY6" fmla="*/ 621702 h 12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628" h="1233770">
                    <a:moveTo>
                      <a:pt x="0" y="621702"/>
                    </a:moveTo>
                    <a:lnTo>
                      <a:pt x="559334" y="0"/>
                    </a:lnTo>
                    <a:lnTo>
                      <a:pt x="1350150" y="9634"/>
                    </a:lnTo>
                    <a:lnTo>
                      <a:pt x="1842628" y="773518"/>
                    </a:lnTo>
                    <a:lnTo>
                      <a:pt x="1350150" y="1233770"/>
                    </a:lnTo>
                    <a:lnTo>
                      <a:pt x="306034" y="1233770"/>
                    </a:lnTo>
                    <a:lnTo>
                      <a:pt x="0" y="621702"/>
                    </a:lnTo>
                    <a:close/>
                  </a:path>
                </a:pathLst>
              </a:cu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Text Box 31"/>
              <p:cNvSpPr txBox="1">
                <a:spLocks noChangeArrowheads="1"/>
              </p:cNvSpPr>
              <p:nvPr/>
            </p:nvSpPr>
            <p:spPr bwMode="auto">
              <a:xfrm>
                <a:off x="3954021" y="3212976"/>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A</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Text Box 32"/>
              <p:cNvSpPr txBox="1">
                <a:spLocks noChangeArrowheads="1"/>
              </p:cNvSpPr>
              <p:nvPr/>
            </p:nvSpPr>
            <p:spPr bwMode="auto">
              <a:xfrm>
                <a:off x="4860032" y="2722938"/>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B</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Text Box 33"/>
              <p:cNvSpPr txBox="1">
                <a:spLocks noChangeArrowheads="1"/>
              </p:cNvSpPr>
              <p:nvPr/>
            </p:nvSpPr>
            <p:spPr bwMode="auto">
              <a:xfrm>
                <a:off x="5652120" y="3140968"/>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C</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 Box 34"/>
              <p:cNvSpPr txBox="1">
                <a:spLocks noChangeArrowheads="1"/>
              </p:cNvSpPr>
              <p:nvPr/>
            </p:nvSpPr>
            <p:spPr bwMode="auto">
              <a:xfrm>
                <a:off x="5826229" y="4119604"/>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D</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Text Box 35"/>
              <p:cNvSpPr txBox="1">
                <a:spLocks noChangeArrowheads="1"/>
              </p:cNvSpPr>
              <p:nvPr/>
            </p:nvSpPr>
            <p:spPr bwMode="auto">
              <a:xfrm>
                <a:off x="5076056" y="4490277"/>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E</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Text Box 36"/>
              <p:cNvSpPr txBox="1">
                <a:spLocks noChangeArrowheads="1"/>
              </p:cNvSpPr>
              <p:nvPr/>
            </p:nvSpPr>
            <p:spPr bwMode="auto">
              <a:xfrm>
                <a:off x="3975287" y="4005064"/>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F</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16" name="Straight Connector 15"/>
            <p:cNvCxnSpPr>
              <a:stCxn id="29" idx="0"/>
              <a:endCxn id="29" idx="2"/>
            </p:cNvCxnSpPr>
            <p:nvPr/>
          </p:nvCxnSpPr>
          <p:spPr>
            <a:xfrm>
              <a:off x="5448264" y="3790067"/>
              <a:ext cx="1355419" cy="5035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9" idx="0"/>
              <a:endCxn id="29" idx="3"/>
            </p:cNvCxnSpPr>
            <p:nvPr/>
          </p:nvCxnSpPr>
          <p:spPr>
            <a:xfrm>
              <a:off x="5448264" y="3790067"/>
              <a:ext cx="1526464" cy="805258"/>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9" idx="0"/>
            </p:cNvCxnSpPr>
            <p:nvPr/>
          </p:nvCxnSpPr>
          <p:spPr>
            <a:xfrm>
              <a:off x="5448264" y="3790067"/>
              <a:ext cx="913514" cy="937089"/>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123728" y="2791365"/>
            <a:ext cx="2213084" cy="1933035"/>
            <a:chOff x="2123728" y="3213524"/>
            <a:chExt cx="2213084" cy="1933035"/>
          </a:xfrm>
        </p:grpSpPr>
        <p:grpSp>
          <p:nvGrpSpPr>
            <p:cNvPr id="8" name="Group 33"/>
            <p:cNvGrpSpPr/>
            <p:nvPr/>
          </p:nvGrpSpPr>
          <p:grpSpPr>
            <a:xfrm>
              <a:off x="2123728" y="3213524"/>
              <a:ext cx="2213084" cy="1933035"/>
              <a:chOff x="3954021" y="2722938"/>
              <a:chExt cx="2368935" cy="2372206"/>
            </a:xfrm>
          </p:grpSpPr>
          <p:sp>
            <p:nvSpPr>
              <p:cNvPr id="22" name="Freeform 21"/>
              <p:cNvSpPr/>
              <p:nvPr/>
            </p:nvSpPr>
            <p:spPr>
              <a:xfrm rot="1422151">
                <a:off x="4310214" y="3234442"/>
                <a:ext cx="1842628" cy="1233770"/>
              </a:xfrm>
              <a:custGeom>
                <a:avLst/>
                <a:gdLst>
                  <a:gd name="connsiteX0" fmla="*/ 0 w 1656184"/>
                  <a:gd name="connsiteY0" fmla="*/ 612068 h 1224136"/>
                  <a:gd name="connsiteX1" fmla="*/ 306034 w 1656184"/>
                  <a:gd name="connsiteY1" fmla="*/ 0 h 1224136"/>
                  <a:gd name="connsiteX2" fmla="*/ 1350150 w 1656184"/>
                  <a:gd name="connsiteY2" fmla="*/ 0 h 1224136"/>
                  <a:gd name="connsiteX3" fmla="*/ 1656184 w 1656184"/>
                  <a:gd name="connsiteY3" fmla="*/ 612068 h 1224136"/>
                  <a:gd name="connsiteX4" fmla="*/ 1350150 w 1656184"/>
                  <a:gd name="connsiteY4" fmla="*/ 1224136 h 1224136"/>
                  <a:gd name="connsiteX5" fmla="*/ 306034 w 1656184"/>
                  <a:gd name="connsiteY5" fmla="*/ 1224136 h 1224136"/>
                  <a:gd name="connsiteX6" fmla="*/ 0 w 1656184"/>
                  <a:gd name="connsiteY6" fmla="*/ 612068 h 1224136"/>
                  <a:gd name="connsiteX0" fmla="*/ 0 w 1656184"/>
                  <a:gd name="connsiteY0" fmla="*/ 621702 h 1233770"/>
                  <a:gd name="connsiteX1" fmla="*/ 559334 w 1656184"/>
                  <a:gd name="connsiteY1" fmla="*/ 0 h 1233770"/>
                  <a:gd name="connsiteX2" fmla="*/ 1350150 w 1656184"/>
                  <a:gd name="connsiteY2" fmla="*/ 9634 h 1233770"/>
                  <a:gd name="connsiteX3" fmla="*/ 1656184 w 1656184"/>
                  <a:gd name="connsiteY3" fmla="*/ 621702 h 1233770"/>
                  <a:gd name="connsiteX4" fmla="*/ 1350150 w 1656184"/>
                  <a:gd name="connsiteY4" fmla="*/ 1233770 h 1233770"/>
                  <a:gd name="connsiteX5" fmla="*/ 306034 w 1656184"/>
                  <a:gd name="connsiteY5" fmla="*/ 1233770 h 1233770"/>
                  <a:gd name="connsiteX6" fmla="*/ 0 w 1656184"/>
                  <a:gd name="connsiteY6" fmla="*/ 621702 h 1233770"/>
                  <a:gd name="connsiteX0" fmla="*/ 0 w 1916602"/>
                  <a:gd name="connsiteY0" fmla="*/ 621702 h 1233770"/>
                  <a:gd name="connsiteX1" fmla="*/ 559334 w 1916602"/>
                  <a:gd name="connsiteY1" fmla="*/ 0 h 1233770"/>
                  <a:gd name="connsiteX2" fmla="*/ 1350150 w 1916602"/>
                  <a:gd name="connsiteY2" fmla="*/ 9634 h 1233770"/>
                  <a:gd name="connsiteX3" fmla="*/ 1916602 w 1916602"/>
                  <a:gd name="connsiteY3" fmla="*/ 583756 h 1233770"/>
                  <a:gd name="connsiteX4" fmla="*/ 1350150 w 1916602"/>
                  <a:gd name="connsiteY4" fmla="*/ 1233770 h 1233770"/>
                  <a:gd name="connsiteX5" fmla="*/ 306034 w 1916602"/>
                  <a:gd name="connsiteY5" fmla="*/ 1233770 h 1233770"/>
                  <a:gd name="connsiteX6" fmla="*/ 0 w 1916602"/>
                  <a:gd name="connsiteY6" fmla="*/ 621702 h 1233770"/>
                  <a:gd name="connsiteX0" fmla="*/ 0 w 1842628"/>
                  <a:gd name="connsiteY0" fmla="*/ 621702 h 1233770"/>
                  <a:gd name="connsiteX1" fmla="*/ 559334 w 1842628"/>
                  <a:gd name="connsiteY1" fmla="*/ 0 h 1233770"/>
                  <a:gd name="connsiteX2" fmla="*/ 1350150 w 1842628"/>
                  <a:gd name="connsiteY2" fmla="*/ 9634 h 1233770"/>
                  <a:gd name="connsiteX3" fmla="*/ 1842628 w 1842628"/>
                  <a:gd name="connsiteY3" fmla="*/ 773518 h 1233770"/>
                  <a:gd name="connsiteX4" fmla="*/ 1350150 w 1842628"/>
                  <a:gd name="connsiteY4" fmla="*/ 1233770 h 1233770"/>
                  <a:gd name="connsiteX5" fmla="*/ 306034 w 1842628"/>
                  <a:gd name="connsiteY5" fmla="*/ 1233770 h 1233770"/>
                  <a:gd name="connsiteX6" fmla="*/ 0 w 1842628"/>
                  <a:gd name="connsiteY6" fmla="*/ 621702 h 12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628" h="1233770">
                    <a:moveTo>
                      <a:pt x="0" y="621702"/>
                    </a:moveTo>
                    <a:lnTo>
                      <a:pt x="559334" y="0"/>
                    </a:lnTo>
                    <a:lnTo>
                      <a:pt x="1350150" y="9634"/>
                    </a:lnTo>
                    <a:lnTo>
                      <a:pt x="1842628" y="773518"/>
                    </a:lnTo>
                    <a:lnTo>
                      <a:pt x="1350150" y="1233770"/>
                    </a:lnTo>
                    <a:lnTo>
                      <a:pt x="306034" y="1233770"/>
                    </a:lnTo>
                    <a:lnTo>
                      <a:pt x="0" y="621702"/>
                    </a:lnTo>
                    <a:close/>
                  </a:path>
                </a:pathLst>
              </a:cu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Text Box 31"/>
              <p:cNvSpPr txBox="1">
                <a:spLocks noChangeArrowheads="1"/>
              </p:cNvSpPr>
              <p:nvPr/>
            </p:nvSpPr>
            <p:spPr bwMode="auto">
              <a:xfrm>
                <a:off x="3954021" y="3212976"/>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A</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32"/>
              <p:cNvSpPr txBox="1">
                <a:spLocks noChangeArrowheads="1"/>
              </p:cNvSpPr>
              <p:nvPr/>
            </p:nvSpPr>
            <p:spPr bwMode="auto">
              <a:xfrm>
                <a:off x="4860032" y="2722938"/>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B</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33"/>
              <p:cNvSpPr txBox="1">
                <a:spLocks noChangeArrowheads="1"/>
              </p:cNvSpPr>
              <p:nvPr/>
            </p:nvSpPr>
            <p:spPr bwMode="auto">
              <a:xfrm>
                <a:off x="5652120" y="3140968"/>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C</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34"/>
              <p:cNvSpPr txBox="1">
                <a:spLocks noChangeArrowheads="1"/>
              </p:cNvSpPr>
              <p:nvPr/>
            </p:nvSpPr>
            <p:spPr bwMode="auto">
              <a:xfrm>
                <a:off x="5848993" y="4119605"/>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D</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35"/>
              <p:cNvSpPr txBox="1">
                <a:spLocks noChangeArrowheads="1"/>
              </p:cNvSpPr>
              <p:nvPr/>
            </p:nvSpPr>
            <p:spPr bwMode="auto">
              <a:xfrm>
                <a:off x="5076056" y="4490277"/>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E</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36"/>
              <p:cNvSpPr txBox="1">
                <a:spLocks noChangeArrowheads="1"/>
              </p:cNvSpPr>
              <p:nvPr/>
            </p:nvSpPr>
            <p:spPr bwMode="auto">
              <a:xfrm>
                <a:off x="3975287" y="4005064"/>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F</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19" name="Straight Connector 18"/>
            <p:cNvCxnSpPr/>
            <p:nvPr/>
          </p:nvCxnSpPr>
          <p:spPr>
            <a:xfrm>
              <a:off x="3221954" y="3556552"/>
              <a:ext cx="814091" cy="98204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555776" y="3562384"/>
              <a:ext cx="648072" cy="792088"/>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2" idx="5"/>
            </p:cNvCxnSpPr>
            <p:nvPr/>
          </p:nvCxnSpPr>
          <p:spPr>
            <a:xfrm>
              <a:off x="2588803" y="4362226"/>
              <a:ext cx="1479141" cy="20827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8"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animEffect transition="in" filter="fade">
                                      <p:cBhvr>
                                        <p:cTn id="9" dur="2000"/>
                                        <p:tgtEl>
                                          <p:spTgt spid="37"/>
                                        </p:tgtEl>
                                      </p:cBhvr>
                                    </p:animEffect>
                                  </p:childTnLst>
                                </p:cTn>
                              </p:par>
                              <p:par>
                                <p:cTn id="10" presetID="10"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2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pPr algn="ctr" rtl="1"/>
            <a:r>
              <a:rPr lang="he-IL" sz="3200" dirty="0" smtClean="0">
                <a:solidFill>
                  <a:srgbClr val="00FFFF"/>
                </a:solidFill>
              </a:rPr>
              <a:t/>
            </a:r>
            <a:br>
              <a:rPr lang="he-IL" sz="3200" dirty="0" smtClean="0">
                <a:solidFill>
                  <a:srgbClr val="00FFFF"/>
                </a:solidFill>
              </a:rPr>
            </a:br>
            <a:r>
              <a:rPr lang="he-IL" sz="3200" dirty="0" smtClean="0">
                <a:solidFill>
                  <a:srgbClr val="00FFFF"/>
                </a:solidFill>
              </a:rPr>
              <a:t>ההוכחה </a:t>
            </a:r>
            <a:r>
              <a:rPr lang="he-IL" sz="3200" dirty="0">
                <a:solidFill>
                  <a:srgbClr val="00FFFF"/>
                </a:solidFill>
              </a:rPr>
              <a:t>הגאונית של </a:t>
            </a:r>
            <a:r>
              <a:rPr lang="he-IL" sz="3200" dirty="0" smtClean="0">
                <a:solidFill>
                  <a:srgbClr val="00FFFF"/>
                </a:solidFill>
              </a:rPr>
              <a:t>פיסק </a:t>
            </a:r>
            <a:r>
              <a:rPr lang="he-IL" sz="3200" dirty="0">
                <a:solidFill>
                  <a:srgbClr val="00FFFF"/>
                </a:solidFill>
              </a:rPr>
              <a:t>(1978)</a:t>
            </a:r>
          </a:p>
        </p:txBody>
      </p:sp>
      <p:sp>
        <p:nvSpPr>
          <p:cNvPr id="3" name="Content Placeholder 2"/>
          <p:cNvSpPr>
            <a:spLocks noGrp="1"/>
          </p:cNvSpPr>
          <p:nvPr>
            <p:ph idx="1"/>
          </p:nvPr>
        </p:nvSpPr>
        <p:spPr>
          <a:xfrm>
            <a:off x="381000" y="914400"/>
            <a:ext cx="8382000" cy="5544616"/>
          </a:xfrm>
        </p:spPr>
        <p:txBody>
          <a:bodyPr>
            <a:noAutofit/>
          </a:bodyPr>
          <a:lstStyle/>
          <a:p>
            <a:pPr marL="3175" indent="-3175">
              <a:buNone/>
            </a:pPr>
            <a:r>
              <a:rPr lang="he-IL" sz="2800" i="1" dirty="0" smtClean="0">
                <a:solidFill>
                  <a:schemeClr val="accent6">
                    <a:lumMod val="60000"/>
                    <a:lumOff val="40000"/>
                  </a:schemeClr>
                </a:solidFill>
              </a:rPr>
              <a:t>הטענה: </a:t>
            </a:r>
            <a:r>
              <a:rPr lang="he-IL" sz="2800" i="1" dirty="0" smtClean="0"/>
              <a:t>לשמירת מוזיאון מנסרתי שרצפתו בצורת מצולע </a:t>
            </a:r>
            <a:r>
              <a:rPr lang="he-IL" sz="2800" i="1" dirty="0" smtClean="0">
                <a:solidFill>
                  <a:schemeClr val="accent6">
                    <a:lumMod val="60000"/>
                    <a:lumOff val="40000"/>
                  </a:schemeClr>
                </a:solidFill>
              </a:rPr>
              <a:t>כלשהו </a:t>
            </a:r>
            <a:r>
              <a:rPr lang="he-IL" sz="2800" i="1" dirty="0" smtClean="0"/>
              <a:t>בעל </a:t>
            </a:r>
            <a:r>
              <a:rPr lang="en-US" sz="2800" i="1" dirty="0" smtClean="0">
                <a:solidFill>
                  <a:schemeClr val="accent6">
                    <a:lumMod val="60000"/>
                    <a:lumOff val="40000"/>
                  </a:schemeClr>
                </a:solidFill>
              </a:rPr>
              <a:t>n</a:t>
            </a:r>
            <a:r>
              <a:rPr lang="he-IL" sz="2800" i="1" dirty="0" smtClean="0"/>
              <a:t> צלעות </a:t>
            </a:r>
            <a:r>
              <a:rPr lang="he-IL" sz="2800" i="1" dirty="0" smtClean="0">
                <a:solidFill>
                  <a:schemeClr val="accent6">
                    <a:lumMod val="60000"/>
                    <a:lumOff val="40000"/>
                  </a:schemeClr>
                </a:solidFill>
              </a:rPr>
              <a:t>מספיקים</a:t>
            </a:r>
            <a:r>
              <a:rPr lang="he-IL" sz="2800" i="1" dirty="0" smtClean="0"/>
              <a:t> </a:t>
            </a:r>
            <a:r>
              <a:rPr lang="en-US" sz="2800" dirty="0" smtClean="0">
                <a:solidFill>
                  <a:schemeClr val="accent6">
                    <a:lumMod val="60000"/>
                    <a:lumOff val="40000"/>
                  </a:schemeClr>
                </a:solidFill>
                <a:sym typeface="Symbol"/>
              </a:rPr>
              <a:t></a:t>
            </a:r>
            <a:r>
              <a:rPr lang="en-US" sz="2800" i="1" dirty="0" smtClean="0">
                <a:solidFill>
                  <a:schemeClr val="accent6">
                    <a:lumMod val="60000"/>
                    <a:lumOff val="40000"/>
                  </a:schemeClr>
                </a:solidFill>
              </a:rPr>
              <a:t>n</a:t>
            </a:r>
            <a:r>
              <a:rPr lang="en-US" sz="2800" dirty="0" smtClean="0">
                <a:solidFill>
                  <a:schemeClr val="accent6">
                    <a:lumMod val="60000"/>
                    <a:lumOff val="40000"/>
                  </a:schemeClr>
                </a:solidFill>
              </a:rPr>
              <a:t>/3</a:t>
            </a:r>
            <a:r>
              <a:rPr lang="en-US" sz="2800" dirty="0" smtClean="0">
                <a:solidFill>
                  <a:schemeClr val="accent6">
                    <a:lumMod val="60000"/>
                    <a:lumOff val="40000"/>
                  </a:schemeClr>
                </a:solidFill>
                <a:sym typeface="Symbol"/>
              </a:rPr>
              <a:t></a:t>
            </a:r>
            <a:r>
              <a:rPr lang="he-IL" sz="2800" dirty="0" smtClean="0">
                <a:solidFill>
                  <a:schemeClr val="accent6">
                    <a:lumMod val="60000"/>
                    <a:lumOff val="40000"/>
                  </a:schemeClr>
                </a:solidFill>
              </a:rPr>
              <a:t> </a:t>
            </a:r>
            <a:r>
              <a:rPr lang="he-IL" sz="2800" i="1" dirty="0" smtClean="0"/>
              <a:t>שומרים בקודקודים.</a:t>
            </a:r>
          </a:p>
          <a:p>
            <a:r>
              <a:rPr lang="he-IL" sz="2800" dirty="0" smtClean="0"/>
              <a:t>ובכן, ב</a:t>
            </a:r>
            <a:r>
              <a:rPr lang="he-IL" sz="2800" dirty="0" smtClean="0">
                <a:solidFill>
                  <a:schemeClr val="accent6">
                    <a:lumMod val="60000"/>
                    <a:lumOff val="40000"/>
                  </a:schemeClr>
                </a:solidFill>
              </a:rPr>
              <a:t>שלב א:</a:t>
            </a:r>
            <a:r>
              <a:rPr lang="he-IL" sz="2800" dirty="0" smtClean="0"/>
              <a:t> מבצעים </a:t>
            </a:r>
            <a:r>
              <a:rPr lang="he-IL" sz="2800" dirty="0">
                <a:solidFill>
                  <a:schemeClr val="accent6">
                    <a:lumMod val="60000"/>
                    <a:lumOff val="40000"/>
                  </a:schemeClr>
                </a:solidFill>
              </a:rPr>
              <a:t>תילות (טריאנגולציה) </a:t>
            </a:r>
            <a:r>
              <a:rPr lang="he-IL" sz="2800" dirty="0" smtClean="0"/>
              <a:t>כלשהו של המצולע, </a:t>
            </a:r>
            <a:r>
              <a:rPr lang="he-IL" sz="2800" dirty="0">
                <a:solidFill>
                  <a:schemeClr val="accent6">
                    <a:lumMod val="60000"/>
                    <a:lumOff val="40000"/>
                  </a:schemeClr>
                </a:solidFill>
              </a:rPr>
              <a:t>מבלי </a:t>
            </a:r>
            <a:r>
              <a:rPr lang="he-IL" sz="2800" dirty="0" smtClean="0"/>
              <a:t>להוסיף ו</a:t>
            </a:r>
            <a:r>
              <a:rPr lang="he-IL" sz="2800" dirty="0">
                <a:solidFill>
                  <a:schemeClr val="accent6">
                    <a:lumMod val="60000"/>
                    <a:lumOff val="40000"/>
                  </a:schemeClr>
                </a:solidFill>
              </a:rPr>
              <a:t>מבלי </a:t>
            </a:r>
            <a:r>
              <a:rPr lang="he-IL" sz="2800" dirty="0" smtClean="0"/>
              <a:t>לגרוע קודקודים. </a:t>
            </a:r>
          </a:p>
          <a:p>
            <a:r>
              <a:rPr lang="he-IL" sz="2800" dirty="0" smtClean="0">
                <a:solidFill>
                  <a:schemeClr val="accent6">
                    <a:lumMod val="60000"/>
                    <a:lumOff val="40000"/>
                  </a:schemeClr>
                </a:solidFill>
              </a:rPr>
              <a:t>שלב ב:</a:t>
            </a:r>
            <a:r>
              <a:rPr lang="he-IL" sz="2800" dirty="0" smtClean="0"/>
              <a:t> צובעים את שלושת הקודקודים ב</a:t>
            </a:r>
            <a:r>
              <a:rPr lang="he-IL" sz="2800" dirty="0" smtClean="0">
                <a:solidFill>
                  <a:schemeClr val="accent3">
                    <a:lumMod val="60000"/>
                    <a:lumOff val="40000"/>
                  </a:schemeClr>
                </a:solidFill>
              </a:rPr>
              <a:t>כל</a:t>
            </a:r>
            <a:r>
              <a:rPr lang="he-IL" sz="2800" dirty="0" smtClean="0"/>
              <a:t> משולש בתילות, בשלושה צבעים שונים. </a:t>
            </a:r>
          </a:p>
          <a:p>
            <a:r>
              <a:rPr lang="he-IL" sz="2800" dirty="0" smtClean="0"/>
              <a:t>למשל </a:t>
            </a:r>
            <a:r>
              <a:rPr lang="he-IL" sz="2800" dirty="0"/>
              <a:t>כך - </a:t>
            </a:r>
            <a:endParaRPr lang="he-IL" sz="2800" dirty="0" smtClean="0"/>
          </a:p>
          <a:p>
            <a:endParaRPr lang="he-IL" sz="2800" dirty="0" smtClean="0"/>
          </a:p>
          <a:p>
            <a:endParaRPr lang="he-IL" sz="2800" dirty="0" smtClean="0"/>
          </a:p>
          <a:p>
            <a:pPr>
              <a:buNone/>
            </a:pPr>
            <a:r>
              <a:rPr lang="he-IL" sz="2800" dirty="0" smtClean="0"/>
              <a:t>	</a:t>
            </a:r>
          </a:p>
          <a:p>
            <a:pPr>
              <a:buNone/>
            </a:pPr>
            <a:r>
              <a:rPr lang="he-IL" sz="2800" dirty="0" smtClean="0"/>
              <a:t>	</a:t>
            </a:r>
          </a:p>
          <a:p>
            <a:pPr>
              <a:buNone/>
            </a:pPr>
            <a:r>
              <a:rPr lang="he-IL" sz="2800" dirty="0" smtClean="0"/>
              <a:t>	 </a:t>
            </a:r>
            <a:endParaRPr lang="he-IL" sz="2800" dirty="0"/>
          </a:p>
        </p:txBody>
      </p:sp>
      <p:sp>
        <p:nvSpPr>
          <p:cNvPr id="4" name="Date Placeholder 3"/>
          <p:cNvSpPr>
            <a:spLocks noGrp="1"/>
          </p:cNvSpPr>
          <p:nvPr>
            <p:ph type="dt" sz="half" idx="10"/>
          </p:nvPr>
        </p:nvSpPr>
        <p:spPr/>
        <p:txBody>
          <a:bodyPr/>
          <a:lstStyle/>
          <a:p>
            <a:r>
              <a:rPr lang="en-US" smtClean="0"/>
              <a:t>13.10.2016 עודכן</a:t>
            </a:r>
            <a:endParaRPr lang="en-US" dirty="0"/>
          </a:p>
        </p:txBody>
      </p:sp>
      <p:grpSp>
        <p:nvGrpSpPr>
          <p:cNvPr id="13" name="Group 12"/>
          <p:cNvGrpSpPr/>
          <p:nvPr/>
        </p:nvGrpSpPr>
        <p:grpSpPr>
          <a:xfrm>
            <a:off x="3801178" y="4067026"/>
            <a:ext cx="1850942" cy="1647974"/>
            <a:chOff x="3513146" y="3181077"/>
            <a:chExt cx="1624285" cy="1359942"/>
          </a:xfrm>
        </p:grpSpPr>
        <p:grpSp>
          <p:nvGrpSpPr>
            <p:cNvPr id="14" name="Group 10"/>
            <p:cNvGrpSpPr/>
            <p:nvPr/>
          </p:nvGrpSpPr>
          <p:grpSpPr>
            <a:xfrm>
              <a:off x="3563888" y="3181077"/>
              <a:ext cx="1512168" cy="1328043"/>
              <a:chOff x="395536" y="1452885"/>
              <a:chExt cx="1512168" cy="1328043"/>
            </a:xfrm>
            <a:noFill/>
          </p:grpSpPr>
          <p:sp>
            <p:nvSpPr>
              <p:cNvPr id="17" name="Freeform 16"/>
              <p:cNvSpPr/>
              <p:nvPr/>
            </p:nvSpPr>
            <p:spPr>
              <a:xfrm>
                <a:off x="395536" y="1484784"/>
                <a:ext cx="1512168" cy="1296144"/>
              </a:xfrm>
              <a:custGeom>
                <a:avLst/>
                <a:gdLst>
                  <a:gd name="connsiteX0" fmla="*/ 0 w 1512168"/>
                  <a:gd name="connsiteY0" fmla="*/ 1296144 h 1296144"/>
                  <a:gd name="connsiteX1" fmla="*/ 756084 w 1512168"/>
                  <a:gd name="connsiteY1" fmla="*/ 0 h 1296144"/>
                  <a:gd name="connsiteX2" fmla="*/ 1512168 w 1512168"/>
                  <a:gd name="connsiteY2" fmla="*/ 1296144 h 1296144"/>
                  <a:gd name="connsiteX3" fmla="*/ 0 w 1512168"/>
                  <a:gd name="connsiteY3" fmla="*/ 1296144 h 1296144"/>
                  <a:gd name="connsiteX0" fmla="*/ 0 w 1152128"/>
                  <a:gd name="connsiteY0" fmla="*/ 1296144 h 1584176"/>
                  <a:gd name="connsiteX1" fmla="*/ 756084 w 1152128"/>
                  <a:gd name="connsiteY1" fmla="*/ 0 h 1584176"/>
                  <a:gd name="connsiteX2" fmla="*/ 1152128 w 1152128"/>
                  <a:gd name="connsiteY2" fmla="*/ 1584176 h 1584176"/>
                  <a:gd name="connsiteX3" fmla="*/ 0 w 1152128"/>
                  <a:gd name="connsiteY3" fmla="*/ 1296144 h 1584176"/>
                  <a:gd name="connsiteX0" fmla="*/ 0 w 1512168"/>
                  <a:gd name="connsiteY0" fmla="*/ 1296144 h 1296144"/>
                  <a:gd name="connsiteX1" fmla="*/ 756084 w 1512168"/>
                  <a:gd name="connsiteY1" fmla="*/ 0 h 1296144"/>
                  <a:gd name="connsiteX2" fmla="*/ 1512168 w 1512168"/>
                  <a:gd name="connsiteY2" fmla="*/ 1008112 h 1296144"/>
                  <a:gd name="connsiteX3" fmla="*/ 0 w 1512168"/>
                  <a:gd name="connsiteY3" fmla="*/ 1296144 h 1296144"/>
                </a:gdLst>
                <a:ahLst/>
                <a:cxnLst>
                  <a:cxn ang="0">
                    <a:pos x="connsiteX0" y="connsiteY0"/>
                  </a:cxn>
                  <a:cxn ang="0">
                    <a:pos x="connsiteX1" y="connsiteY1"/>
                  </a:cxn>
                  <a:cxn ang="0">
                    <a:pos x="connsiteX2" y="connsiteY2"/>
                  </a:cxn>
                  <a:cxn ang="0">
                    <a:pos x="connsiteX3" y="connsiteY3"/>
                  </a:cxn>
                </a:cxnLst>
                <a:rect l="l" t="t" r="r" b="b"/>
                <a:pathLst>
                  <a:path w="1512168" h="1296144">
                    <a:moveTo>
                      <a:pt x="0" y="1296144"/>
                    </a:moveTo>
                    <a:lnTo>
                      <a:pt x="756084" y="0"/>
                    </a:lnTo>
                    <a:lnTo>
                      <a:pt x="1512168" y="1008112"/>
                    </a:lnTo>
                    <a:lnTo>
                      <a:pt x="0" y="1296144"/>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Oval 17"/>
              <p:cNvSpPr/>
              <p:nvPr/>
            </p:nvSpPr>
            <p:spPr>
              <a:xfrm>
                <a:off x="1075507" y="1452885"/>
                <a:ext cx="114540" cy="10390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5" name="Oval 14"/>
            <p:cNvSpPr/>
            <p:nvPr/>
          </p:nvSpPr>
          <p:spPr>
            <a:xfrm>
              <a:off x="5022891" y="4167923"/>
              <a:ext cx="114540" cy="10390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Oval 15"/>
            <p:cNvSpPr/>
            <p:nvPr/>
          </p:nvSpPr>
          <p:spPr>
            <a:xfrm>
              <a:off x="3513146" y="4437112"/>
              <a:ext cx="114540" cy="10390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9"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right)">
                                      <p:cBhvr>
                                        <p:cTn id="7" dur="500"/>
                                        <p:tgtEl>
                                          <p:spTgt spid="3">
                                            <p:txEl>
                                              <p:pRg st="1" end="1"/>
                                            </p:txEl>
                                          </p:spTgt>
                                        </p:tgtEl>
                                      </p:cBhvr>
                                    </p:animEffect>
                                  </p:childTnLst>
                                </p:cTn>
                              </p:par>
                              <p:par>
                                <p:cTn id="8" presetID="9" presetClass="emph" presetSubtype="0" nodeType="withEffect">
                                  <p:stCondLst>
                                    <p:cond delay="0"/>
                                  </p:stCondLst>
                                  <p:childTnLst>
                                    <p:set>
                                      <p:cBhvr rctx="PPT">
                                        <p:cTn id="9" dur="indefinite"/>
                                        <p:tgtEl>
                                          <p:spTgt spid="3">
                                            <p:txEl>
                                              <p:pRg st="0" end="0"/>
                                            </p:txEl>
                                          </p:spTgt>
                                        </p:tgtEl>
                                        <p:attrNameLst>
                                          <p:attrName>style.opacity</p:attrName>
                                        </p:attrNameLst>
                                      </p:cBhvr>
                                      <p:to>
                                        <p:strVal val="0.5"/>
                                      </p:to>
                                    </p:set>
                                    <p:animEffect filter="image" prLst="opacity: 0.5">
                                      <p:cBhvr rctx="IE">
                                        <p:cTn id="10" dur="indefinite"/>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80728"/>
            <a:ext cx="8534400" cy="5544616"/>
          </a:xfrm>
        </p:spPr>
        <p:txBody>
          <a:bodyPr>
            <a:noAutofit/>
          </a:bodyPr>
          <a:lstStyle/>
          <a:p>
            <a:endParaRPr lang="he-IL" sz="2800" dirty="0" smtClean="0">
              <a:solidFill>
                <a:schemeClr val="accent6">
                  <a:lumMod val="60000"/>
                  <a:lumOff val="40000"/>
                </a:schemeClr>
              </a:solidFill>
            </a:endParaRPr>
          </a:p>
          <a:p>
            <a:r>
              <a:rPr lang="he-IL" sz="2800" dirty="0" smtClean="0"/>
              <a:t>נבחר תילות</a:t>
            </a:r>
          </a:p>
          <a:p>
            <a:r>
              <a:rPr lang="he-IL" sz="2800" dirty="0" smtClean="0"/>
              <a:t>נבחר משולש</a:t>
            </a:r>
          </a:p>
          <a:p>
            <a:pPr>
              <a:buNone/>
            </a:pPr>
            <a:endParaRPr lang="he-IL" sz="2800" dirty="0" smtClean="0"/>
          </a:p>
          <a:p>
            <a:endParaRPr lang="he-IL" sz="2800" dirty="0" smtClean="0"/>
          </a:p>
          <a:p>
            <a:pPr>
              <a:buNone/>
            </a:pPr>
            <a:endParaRPr lang="he-IL" sz="2800" dirty="0" smtClean="0"/>
          </a:p>
          <a:p>
            <a:pPr>
              <a:spcBef>
                <a:spcPts val="600"/>
              </a:spcBef>
            </a:pPr>
            <a:r>
              <a:rPr lang="he-IL" sz="2800" dirty="0" smtClean="0"/>
              <a:t>מרגע זה מוכתב הצבע של כל יתר הקודקודים  </a:t>
            </a:r>
            <a:endParaRPr lang="he-IL" sz="2800" dirty="0" smtClean="0">
              <a:solidFill>
                <a:schemeClr val="accent6">
                  <a:lumMod val="60000"/>
                  <a:lumOff val="40000"/>
                </a:schemeClr>
              </a:solidFill>
            </a:endParaRPr>
          </a:p>
          <a:p>
            <a:r>
              <a:rPr lang="he-IL" sz="2800" dirty="0" smtClean="0">
                <a:solidFill>
                  <a:schemeClr val="accent6">
                    <a:lumMod val="60000"/>
                    <a:lumOff val="40000"/>
                  </a:schemeClr>
                </a:solidFill>
              </a:rPr>
              <a:t>פיסק הוכיח </a:t>
            </a:r>
            <a:r>
              <a:rPr lang="he-IL" sz="2800" dirty="0" smtClean="0"/>
              <a:t>(גם את זה </a:t>
            </a:r>
            <a:r>
              <a:rPr lang="he-IL" sz="2800" dirty="0" smtClean="0">
                <a:solidFill>
                  <a:schemeClr val="accent1">
                    <a:lumMod val="60000"/>
                    <a:lumOff val="40000"/>
                  </a:schemeClr>
                </a:solidFill>
              </a:rPr>
              <a:t>באינדוקציה</a:t>
            </a:r>
            <a:r>
              <a:rPr lang="he-IL" sz="2800" dirty="0" smtClean="0"/>
              <a:t>) שהתהליך אפשרי ב</a:t>
            </a:r>
            <a:r>
              <a:rPr lang="he-IL" sz="2800" dirty="0" smtClean="0">
                <a:solidFill>
                  <a:schemeClr val="accent6">
                    <a:lumMod val="60000"/>
                    <a:lumOff val="40000"/>
                  </a:schemeClr>
                </a:solidFill>
              </a:rPr>
              <a:t>כל</a:t>
            </a:r>
            <a:r>
              <a:rPr lang="he-IL" sz="2800" dirty="0" smtClean="0"/>
              <a:t> תילות של </a:t>
            </a:r>
            <a:r>
              <a:rPr lang="he-IL" sz="2800" dirty="0" smtClean="0">
                <a:solidFill>
                  <a:schemeClr val="accent6">
                    <a:lumMod val="60000"/>
                    <a:lumOff val="40000"/>
                  </a:schemeClr>
                </a:solidFill>
              </a:rPr>
              <a:t>כל</a:t>
            </a:r>
            <a:r>
              <a:rPr lang="he-IL" sz="2800" dirty="0" smtClean="0"/>
              <a:t> מצולע, וקרא לצביעה כזאת צביעה 'כנדרש' </a:t>
            </a:r>
          </a:p>
          <a:p>
            <a:pPr marL="0" indent="0" algn="ctr">
              <a:buNone/>
            </a:pPr>
            <a:r>
              <a:rPr lang="he-IL" sz="2800" dirty="0" smtClean="0"/>
              <a:t> </a:t>
            </a:r>
            <a:r>
              <a:rPr lang="en-US" sz="2800" dirty="0" smtClean="0"/>
              <a:t>(Proper 3-coloring)</a:t>
            </a:r>
            <a:endParaRPr lang="he-IL" sz="2800" dirty="0" smtClean="0"/>
          </a:p>
          <a:p>
            <a:pPr>
              <a:buNone/>
            </a:pPr>
            <a:r>
              <a:rPr lang="he-IL" sz="2800" dirty="0" smtClean="0"/>
              <a:t>	 </a:t>
            </a:r>
            <a:endParaRPr lang="he-IL" sz="2800" dirty="0"/>
          </a:p>
        </p:txBody>
      </p:sp>
      <p:sp>
        <p:nvSpPr>
          <p:cNvPr id="32" name="Freeform 31"/>
          <p:cNvSpPr/>
          <p:nvPr/>
        </p:nvSpPr>
        <p:spPr>
          <a:xfrm>
            <a:off x="2411760" y="904838"/>
            <a:ext cx="4122859" cy="3108436"/>
          </a:xfrm>
          <a:custGeom>
            <a:avLst/>
            <a:gdLst>
              <a:gd name="connsiteX0" fmla="*/ 0 w 2808312"/>
              <a:gd name="connsiteY0" fmla="*/ 922469 h 2520280"/>
              <a:gd name="connsiteX1" fmla="*/ 376262 w 2808312"/>
              <a:gd name="connsiteY1" fmla="*/ 337671 h 2520280"/>
              <a:gd name="connsiteX2" fmla="*/ 1027894 w 2808312"/>
              <a:gd name="connsiteY2" fmla="*/ 0 h 2520280"/>
              <a:gd name="connsiteX3" fmla="*/ 1780418 w 2808312"/>
              <a:gd name="connsiteY3" fmla="*/ 0 h 2520280"/>
              <a:gd name="connsiteX4" fmla="*/ 2432050 w 2808312"/>
              <a:gd name="connsiteY4" fmla="*/ 337671 h 2520280"/>
              <a:gd name="connsiteX5" fmla="*/ 2808312 w 2808312"/>
              <a:gd name="connsiteY5" fmla="*/ 922469 h 2520280"/>
              <a:gd name="connsiteX6" fmla="*/ 2808312 w 2808312"/>
              <a:gd name="connsiteY6" fmla="*/ 1597811 h 2520280"/>
              <a:gd name="connsiteX7" fmla="*/ 2432050 w 2808312"/>
              <a:gd name="connsiteY7" fmla="*/ 2182609 h 2520280"/>
              <a:gd name="connsiteX8" fmla="*/ 1780418 w 2808312"/>
              <a:gd name="connsiteY8" fmla="*/ 2520280 h 2520280"/>
              <a:gd name="connsiteX9" fmla="*/ 1027894 w 2808312"/>
              <a:gd name="connsiteY9" fmla="*/ 2520280 h 2520280"/>
              <a:gd name="connsiteX10" fmla="*/ 376262 w 2808312"/>
              <a:gd name="connsiteY10" fmla="*/ 2182609 h 2520280"/>
              <a:gd name="connsiteX11" fmla="*/ 0 w 2808312"/>
              <a:gd name="connsiteY11" fmla="*/ 1597811 h 2520280"/>
              <a:gd name="connsiteX12" fmla="*/ 0 w 2808312"/>
              <a:gd name="connsiteY12" fmla="*/ 922469 h 2520280"/>
              <a:gd name="connsiteX0" fmla="*/ 0 w 3240360"/>
              <a:gd name="connsiteY0" fmla="*/ 936104 h 2520280"/>
              <a:gd name="connsiteX1" fmla="*/ 808310 w 3240360"/>
              <a:gd name="connsiteY1" fmla="*/ 337671 h 2520280"/>
              <a:gd name="connsiteX2" fmla="*/ 1459942 w 3240360"/>
              <a:gd name="connsiteY2" fmla="*/ 0 h 2520280"/>
              <a:gd name="connsiteX3" fmla="*/ 2212466 w 3240360"/>
              <a:gd name="connsiteY3" fmla="*/ 0 h 2520280"/>
              <a:gd name="connsiteX4" fmla="*/ 2864098 w 3240360"/>
              <a:gd name="connsiteY4" fmla="*/ 337671 h 2520280"/>
              <a:gd name="connsiteX5" fmla="*/ 3240360 w 3240360"/>
              <a:gd name="connsiteY5" fmla="*/ 922469 h 2520280"/>
              <a:gd name="connsiteX6" fmla="*/ 3240360 w 3240360"/>
              <a:gd name="connsiteY6" fmla="*/ 1597811 h 2520280"/>
              <a:gd name="connsiteX7" fmla="*/ 2864098 w 3240360"/>
              <a:gd name="connsiteY7" fmla="*/ 2182609 h 2520280"/>
              <a:gd name="connsiteX8" fmla="*/ 2212466 w 3240360"/>
              <a:gd name="connsiteY8" fmla="*/ 2520280 h 2520280"/>
              <a:gd name="connsiteX9" fmla="*/ 1459942 w 3240360"/>
              <a:gd name="connsiteY9" fmla="*/ 2520280 h 2520280"/>
              <a:gd name="connsiteX10" fmla="*/ 808310 w 3240360"/>
              <a:gd name="connsiteY10" fmla="*/ 2182609 h 2520280"/>
              <a:gd name="connsiteX11" fmla="*/ 432048 w 3240360"/>
              <a:gd name="connsiteY11" fmla="*/ 1597811 h 2520280"/>
              <a:gd name="connsiteX12" fmla="*/ 0 w 3240360"/>
              <a:gd name="connsiteY12" fmla="*/ 936104 h 2520280"/>
              <a:gd name="connsiteX0" fmla="*/ 0 w 3240360"/>
              <a:gd name="connsiteY0" fmla="*/ 1368152 h 2952328"/>
              <a:gd name="connsiteX1" fmla="*/ 864096 w 3240360"/>
              <a:gd name="connsiteY1" fmla="*/ 0 h 2952328"/>
              <a:gd name="connsiteX2" fmla="*/ 1459942 w 3240360"/>
              <a:gd name="connsiteY2" fmla="*/ 432048 h 2952328"/>
              <a:gd name="connsiteX3" fmla="*/ 2212466 w 3240360"/>
              <a:gd name="connsiteY3" fmla="*/ 432048 h 2952328"/>
              <a:gd name="connsiteX4" fmla="*/ 2864098 w 3240360"/>
              <a:gd name="connsiteY4" fmla="*/ 769719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240360"/>
              <a:gd name="connsiteY0" fmla="*/ 1368152 h 2952328"/>
              <a:gd name="connsiteX1" fmla="*/ 864096 w 3240360"/>
              <a:gd name="connsiteY1" fmla="*/ 0 h 2952328"/>
              <a:gd name="connsiteX2" fmla="*/ 1459942 w 3240360"/>
              <a:gd name="connsiteY2" fmla="*/ 432048 h 2952328"/>
              <a:gd name="connsiteX3" fmla="*/ 2880320 w 3240360"/>
              <a:gd name="connsiteY3" fmla="*/ 432048 h 2952328"/>
              <a:gd name="connsiteX4" fmla="*/ 2864098 w 3240360"/>
              <a:gd name="connsiteY4" fmla="*/ 769719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240360"/>
              <a:gd name="connsiteY0" fmla="*/ 1368152 h 2952328"/>
              <a:gd name="connsiteX1" fmla="*/ 864096 w 3240360"/>
              <a:gd name="connsiteY1" fmla="*/ 0 h 2952328"/>
              <a:gd name="connsiteX2" fmla="*/ 1459942 w 3240360"/>
              <a:gd name="connsiteY2" fmla="*/ 432048 h 2952328"/>
              <a:gd name="connsiteX3" fmla="*/ 2880320 w 3240360"/>
              <a:gd name="connsiteY3" fmla="*/ 432048 h 2952328"/>
              <a:gd name="connsiteX4" fmla="*/ 3240360 w 3240360"/>
              <a:gd name="connsiteY4" fmla="*/ 216024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240360 w 3816424"/>
              <a:gd name="connsiteY6" fmla="*/ 2029859 h 2952328"/>
              <a:gd name="connsiteX7" fmla="*/ 2864098 w 3816424"/>
              <a:gd name="connsiteY7" fmla="*/ 2614657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2864098 w 3816424"/>
              <a:gd name="connsiteY7" fmla="*/ 2614657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3312368 w 3816424"/>
              <a:gd name="connsiteY7" fmla="*/ 2232248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3312368 w 3816424"/>
              <a:gd name="connsiteY7" fmla="*/ 2232248 h 2952328"/>
              <a:gd name="connsiteX8" fmla="*/ 2304256 w 3816424"/>
              <a:gd name="connsiteY8" fmla="*/ 151216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808312"/>
              <a:gd name="connsiteX1" fmla="*/ 864096 w 3816424"/>
              <a:gd name="connsiteY1" fmla="*/ 0 h 2808312"/>
              <a:gd name="connsiteX2" fmla="*/ 1459942 w 3816424"/>
              <a:gd name="connsiteY2" fmla="*/ 432048 h 2808312"/>
              <a:gd name="connsiteX3" fmla="*/ 2880320 w 3816424"/>
              <a:gd name="connsiteY3" fmla="*/ 432048 h 2808312"/>
              <a:gd name="connsiteX4" fmla="*/ 3240360 w 3816424"/>
              <a:gd name="connsiteY4" fmla="*/ 216024 h 2808312"/>
              <a:gd name="connsiteX5" fmla="*/ 3816424 w 3816424"/>
              <a:gd name="connsiteY5" fmla="*/ 216024 h 2808312"/>
              <a:gd name="connsiteX6" fmla="*/ 3816424 w 3816424"/>
              <a:gd name="connsiteY6" fmla="*/ 864096 h 2808312"/>
              <a:gd name="connsiteX7" fmla="*/ 3312368 w 3816424"/>
              <a:gd name="connsiteY7" fmla="*/ 2232248 h 2808312"/>
              <a:gd name="connsiteX8" fmla="*/ 2304256 w 3816424"/>
              <a:gd name="connsiteY8" fmla="*/ 1512168 h 2808312"/>
              <a:gd name="connsiteX9" fmla="*/ 2304256 w 3816424"/>
              <a:gd name="connsiteY9" fmla="*/ 2808312 h 2808312"/>
              <a:gd name="connsiteX10" fmla="*/ 808310 w 3816424"/>
              <a:gd name="connsiteY10" fmla="*/ 2614657 h 2808312"/>
              <a:gd name="connsiteX11" fmla="*/ 432048 w 3816424"/>
              <a:gd name="connsiteY11" fmla="*/ 2029859 h 2808312"/>
              <a:gd name="connsiteX12" fmla="*/ 0 w 3816424"/>
              <a:gd name="connsiteY12" fmla="*/ 1368152 h 2808312"/>
              <a:gd name="connsiteX0" fmla="*/ 0 w 3816424"/>
              <a:gd name="connsiteY0" fmla="*/ 1368152 h 2808312"/>
              <a:gd name="connsiteX1" fmla="*/ 864096 w 3816424"/>
              <a:gd name="connsiteY1" fmla="*/ 0 h 2808312"/>
              <a:gd name="connsiteX2" fmla="*/ 1459942 w 3816424"/>
              <a:gd name="connsiteY2" fmla="*/ 432048 h 2808312"/>
              <a:gd name="connsiteX3" fmla="*/ 2880320 w 3816424"/>
              <a:gd name="connsiteY3" fmla="*/ 432048 h 2808312"/>
              <a:gd name="connsiteX4" fmla="*/ 3240360 w 3816424"/>
              <a:gd name="connsiteY4" fmla="*/ 216024 h 2808312"/>
              <a:gd name="connsiteX5" fmla="*/ 3816424 w 3816424"/>
              <a:gd name="connsiteY5" fmla="*/ 216024 h 2808312"/>
              <a:gd name="connsiteX6" fmla="*/ 3816424 w 3816424"/>
              <a:gd name="connsiteY6" fmla="*/ 864096 h 2808312"/>
              <a:gd name="connsiteX7" fmla="*/ 3312368 w 3816424"/>
              <a:gd name="connsiteY7" fmla="*/ 2232248 h 2808312"/>
              <a:gd name="connsiteX8" fmla="*/ 2304256 w 3816424"/>
              <a:gd name="connsiteY8" fmla="*/ 1512168 h 2808312"/>
              <a:gd name="connsiteX9" fmla="*/ 2304256 w 3816424"/>
              <a:gd name="connsiteY9" fmla="*/ 2808312 h 2808312"/>
              <a:gd name="connsiteX10" fmla="*/ 1152128 w 3816424"/>
              <a:gd name="connsiteY10" fmla="*/ 1800200 h 2808312"/>
              <a:gd name="connsiteX11" fmla="*/ 432048 w 3816424"/>
              <a:gd name="connsiteY11" fmla="*/ 2029859 h 2808312"/>
              <a:gd name="connsiteX12" fmla="*/ 0 w 3816424"/>
              <a:gd name="connsiteY12" fmla="*/ 1368152 h 2808312"/>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304256 w 3816424"/>
              <a:gd name="connsiteY8" fmla="*/ 1562910 h 2859054"/>
              <a:gd name="connsiteX9" fmla="*/ 2304256 w 3816424"/>
              <a:gd name="connsiteY9" fmla="*/ 2859054 h 2859054"/>
              <a:gd name="connsiteX10" fmla="*/ 1152128 w 3816424"/>
              <a:gd name="connsiteY10" fmla="*/ 1850942 h 2859054"/>
              <a:gd name="connsiteX11" fmla="*/ 432048 w 3816424"/>
              <a:gd name="connsiteY11" fmla="*/ 2080601 h 2859054"/>
              <a:gd name="connsiteX12" fmla="*/ 0 w 3816424"/>
              <a:gd name="connsiteY12" fmla="*/ 1418894 h 2859054"/>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437639 w 3816424"/>
              <a:gd name="connsiteY8" fmla="*/ 1800200 h 2859054"/>
              <a:gd name="connsiteX9" fmla="*/ 2304256 w 3816424"/>
              <a:gd name="connsiteY9" fmla="*/ 2859054 h 2859054"/>
              <a:gd name="connsiteX10" fmla="*/ 1152128 w 3816424"/>
              <a:gd name="connsiteY10" fmla="*/ 1850942 h 2859054"/>
              <a:gd name="connsiteX11" fmla="*/ 432048 w 3816424"/>
              <a:gd name="connsiteY11" fmla="*/ 2080601 h 2859054"/>
              <a:gd name="connsiteX12" fmla="*/ 0 w 3816424"/>
              <a:gd name="connsiteY12" fmla="*/ 1418894 h 2859054"/>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437639 w 3816424"/>
              <a:gd name="connsiteY8" fmla="*/ 1800200 h 2859054"/>
              <a:gd name="connsiteX9" fmla="*/ 2304256 w 3816424"/>
              <a:gd name="connsiteY9" fmla="*/ 2859054 h 2859054"/>
              <a:gd name="connsiteX10" fmla="*/ 1357519 w 3816424"/>
              <a:gd name="connsiteY10" fmla="*/ 1656184 h 2859054"/>
              <a:gd name="connsiteX11" fmla="*/ 432048 w 3816424"/>
              <a:gd name="connsiteY11" fmla="*/ 2080601 h 2859054"/>
              <a:gd name="connsiteX12" fmla="*/ 0 w 3816424"/>
              <a:gd name="connsiteY12" fmla="*/ 1418894 h 2859054"/>
              <a:gd name="connsiteX0" fmla="*/ 0 w 3816424"/>
              <a:gd name="connsiteY0" fmla="*/ 1439676 h 2879836"/>
              <a:gd name="connsiteX1" fmla="*/ 1526687 w 3816424"/>
              <a:gd name="connsiteY1" fmla="*/ 0 h 2879836"/>
              <a:gd name="connsiteX2" fmla="*/ 1459942 w 3816424"/>
              <a:gd name="connsiteY2" fmla="*/ 503572 h 2879836"/>
              <a:gd name="connsiteX3" fmla="*/ 2880320 w 3816424"/>
              <a:gd name="connsiteY3" fmla="*/ 503572 h 2879836"/>
              <a:gd name="connsiteX4" fmla="*/ 3240360 w 3816424"/>
              <a:gd name="connsiteY4" fmla="*/ 287548 h 2879836"/>
              <a:gd name="connsiteX5" fmla="*/ 3816424 w 3816424"/>
              <a:gd name="connsiteY5" fmla="*/ 287548 h 2879836"/>
              <a:gd name="connsiteX6" fmla="*/ 3816424 w 3816424"/>
              <a:gd name="connsiteY6" fmla="*/ 935620 h 2879836"/>
              <a:gd name="connsiteX7" fmla="*/ 3312368 w 3816424"/>
              <a:gd name="connsiteY7" fmla="*/ 2303772 h 2879836"/>
              <a:gd name="connsiteX8" fmla="*/ 2437639 w 3816424"/>
              <a:gd name="connsiteY8" fmla="*/ 1820982 h 2879836"/>
              <a:gd name="connsiteX9" fmla="*/ 2304256 w 3816424"/>
              <a:gd name="connsiteY9" fmla="*/ 2879836 h 2879836"/>
              <a:gd name="connsiteX10" fmla="*/ 1357519 w 3816424"/>
              <a:gd name="connsiteY10" fmla="*/ 1676966 h 2879836"/>
              <a:gd name="connsiteX11" fmla="*/ 432048 w 3816424"/>
              <a:gd name="connsiteY11" fmla="*/ 2101383 h 2879836"/>
              <a:gd name="connsiteX12" fmla="*/ 0 w 3816424"/>
              <a:gd name="connsiteY12" fmla="*/ 1439676 h 2879836"/>
              <a:gd name="connsiteX0" fmla="*/ 0 w 3816424"/>
              <a:gd name="connsiteY0" fmla="*/ 1668276 h 3108436"/>
              <a:gd name="connsiteX1" fmla="*/ 1630596 w 3816424"/>
              <a:gd name="connsiteY1" fmla="*/ 0 h 3108436"/>
              <a:gd name="connsiteX2" fmla="*/ 1459942 w 3816424"/>
              <a:gd name="connsiteY2" fmla="*/ 732172 h 3108436"/>
              <a:gd name="connsiteX3" fmla="*/ 2880320 w 3816424"/>
              <a:gd name="connsiteY3" fmla="*/ 732172 h 3108436"/>
              <a:gd name="connsiteX4" fmla="*/ 3240360 w 3816424"/>
              <a:gd name="connsiteY4" fmla="*/ 516148 h 3108436"/>
              <a:gd name="connsiteX5" fmla="*/ 3816424 w 3816424"/>
              <a:gd name="connsiteY5" fmla="*/ 516148 h 3108436"/>
              <a:gd name="connsiteX6" fmla="*/ 3816424 w 3816424"/>
              <a:gd name="connsiteY6" fmla="*/ 1164220 h 3108436"/>
              <a:gd name="connsiteX7" fmla="*/ 3312368 w 3816424"/>
              <a:gd name="connsiteY7" fmla="*/ 2532372 h 3108436"/>
              <a:gd name="connsiteX8" fmla="*/ 2437639 w 3816424"/>
              <a:gd name="connsiteY8" fmla="*/ 2049582 h 3108436"/>
              <a:gd name="connsiteX9" fmla="*/ 2304256 w 3816424"/>
              <a:gd name="connsiteY9" fmla="*/ 3108436 h 3108436"/>
              <a:gd name="connsiteX10" fmla="*/ 1357519 w 3816424"/>
              <a:gd name="connsiteY10" fmla="*/ 1905566 h 3108436"/>
              <a:gd name="connsiteX11" fmla="*/ 432048 w 3816424"/>
              <a:gd name="connsiteY11" fmla="*/ 2329983 h 3108436"/>
              <a:gd name="connsiteX12" fmla="*/ 0 w 3816424"/>
              <a:gd name="connsiteY12" fmla="*/ 1668276 h 3108436"/>
              <a:gd name="connsiteX0" fmla="*/ 0 w 3816424"/>
              <a:gd name="connsiteY0" fmla="*/ 1668276 h 3108436"/>
              <a:gd name="connsiteX1" fmla="*/ 1630596 w 3816424"/>
              <a:gd name="connsiteY1" fmla="*/ 0 h 3108436"/>
              <a:gd name="connsiteX2" fmla="*/ 1459942 w 3816424"/>
              <a:gd name="connsiteY2" fmla="*/ 732172 h 3108436"/>
              <a:gd name="connsiteX3" fmla="*/ 2880320 w 3816424"/>
              <a:gd name="connsiteY3" fmla="*/ 732172 h 3108436"/>
              <a:gd name="connsiteX4" fmla="*/ 2512996 w 3816424"/>
              <a:gd name="connsiteY4" fmla="*/ 162857 h 3108436"/>
              <a:gd name="connsiteX5" fmla="*/ 3816424 w 3816424"/>
              <a:gd name="connsiteY5" fmla="*/ 516148 h 3108436"/>
              <a:gd name="connsiteX6" fmla="*/ 3816424 w 3816424"/>
              <a:gd name="connsiteY6" fmla="*/ 1164220 h 3108436"/>
              <a:gd name="connsiteX7" fmla="*/ 3312368 w 3816424"/>
              <a:gd name="connsiteY7" fmla="*/ 2532372 h 3108436"/>
              <a:gd name="connsiteX8" fmla="*/ 2437639 w 3816424"/>
              <a:gd name="connsiteY8" fmla="*/ 2049582 h 3108436"/>
              <a:gd name="connsiteX9" fmla="*/ 2304256 w 3816424"/>
              <a:gd name="connsiteY9" fmla="*/ 3108436 h 3108436"/>
              <a:gd name="connsiteX10" fmla="*/ 1357519 w 3816424"/>
              <a:gd name="connsiteY10" fmla="*/ 1905566 h 3108436"/>
              <a:gd name="connsiteX11" fmla="*/ 432048 w 3816424"/>
              <a:gd name="connsiteY11" fmla="*/ 2329983 h 3108436"/>
              <a:gd name="connsiteX12" fmla="*/ 0 w 3816424"/>
              <a:gd name="connsiteY12" fmla="*/ 1668276 h 3108436"/>
              <a:gd name="connsiteX0" fmla="*/ 0 w 4122859"/>
              <a:gd name="connsiteY0" fmla="*/ 1668276 h 3108436"/>
              <a:gd name="connsiteX1" fmla="*/ 1630596 w 4122859"/>
              <a:gd name="connsiteY1" fmla="*/ 0 h 3108436"/>
              <a:gd name="connsiteX2" fmla="*/ 1459942 w 4122859"/>
              <a:gd name="connsiteY2" fmla="*/ 732172 h 3108436"/>
              <a:gd name="connsiteX3" fmla="*/ 2880320 w 4122859"/>
              <a:gd name="connsiteY3" fmla="*/ 732172 h 3108436"/>
              <a:gd name="connsiteX4" fmla="*/ 2512996 w 4122859"/>
              <a:gd name="connsiteY4" fmla="*/ 162857 h 3108436"/>
              <a:gd name="connsiteX5" fmla="*/ 3816424 w 4122859"/>
              <a:gd name="connsiteY5" fmla="*/ 516148 h 3108436"/>
              <a:gd name="connsiteX6" fmla="*/ 3816424 w 4122859"/>
              <a:gd name="connsiteY6" fmla="*/ 1164220 h 3108436"/>
              <a:gd name="connsiteX7" fmla="*/ 4122859 w 4122859"/>
              <a:gd name="connsiteY7" fmla="*/ 2303772 h 3108436"/>
              <a:gd name="connsiteX8" fmla="*/ 2437639 w 4122859"/>
              <a:gd name="connsiteY8" fmla="*/ 2049582 h 3108436"/>
              <a:gd name="connsiteX9" fmla="*/ 2304256 w 4122859"/>
              <a:gd name="connsiteY9" fmla="*/ 3108436 h 3108436"/>
              <a:gd name="connsiteX10" fmla="*/ 1357519 w 4122859"/>
              <a:gd name="connsiteY10" fmla="*/ 1905566 h 3108436"/>
              <a:gd name="connsiteX11" fmla="*/ 432048 w 4122859"/>
              <a:gd name="connsiteY11" fmla="*/ 2329983 h 3108436"/>
              <a:gd name="connsiteX12" fmla="*/ 0 w 4122859"/>
              <a:gd name="connsiteY12" fmla="*/ 1668276 h 3108436"/>
              <a:gd name="connsiteX0" fmla="*/ 0 w 4122859"/>
              <a:gd name="connsiteY0" fmla="*/ 1668276 h 3108436"/>
              <a:gd name="connsiteX1" fmla="*/ 1630596 w 4122859"/>
              <a:gd name="connsiteY1" fmla="*/ 0 h 3108436"/>
              <a:gd name="connsiteX2" fmla="*/ 1459942 w 4122859"/>
              <a:gd name="connsiteY2" fmla="*/ 732172 h 3108436"/>
              <a:gd name="connsiteX3" fmla="*/ 2693283 w 4122859"/>
              <a:gd name="connsiteY3" fmla="*/ 794518 h 3108436"/>
              <a:gd name="connsiteX4" fmla="*/ 2512996 w 4122859"/>
              <a:gd name="connsiteY4" fmla="*/ 162857 h 3108436"/>
              <a:gd name="connsiteX5" fmla="*/ 3816424 w 4122859"/>
              <a:gd name="connsiteY5" fmla="*/ 516148 h 3108436"/>
              <a:gd name="connsiteX6" fmla="*/ 3816424 w 4122859"/>
              <a:gd name="connsiteY6" fmla="*/ 1164220 h 3108436"/>
              <a:gd name="connsiteX7" fmla="*/ 4122859 w 4122859"/>
              <a:gd name="connsiteY7" fmla="*/ 2303772 h 3108436"/>
              <a:gd name="connsiteX8" fmla="*/ 2437639 w 4122859"/>
              <a:gd name="connsiteY8" fmla="*/ 2049582 h 3108436"/>
              <a:gd name="connsiteX9" fmla="*/ 2304256 w 4122859"/>
              <a:gd name="connsiteY9" fmla="*/ 3108436 h 3108436"/>
              <a:gd name="connsiteX10" fmla="*/ 1357519 w 4122859"/>
              <a:gd name="connsiteY10" fmla="*/ 1905566 h 3108436"/>
              <a:gd name="connsiteX11" fmla="*/ 432048 w 4122859"/>
              <a:gd name="connsiteY11" fmla="*/ 2329983 h 3108436"/>
              <a:gd name="connsiteX12" fmla="*/ 0 w 4122859"/>
              <a:gd name="connsiteY12" fmla="*/ 1668276 h 310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2859" h="3108436">
                <a:moveTo>
                  <a:pt x="0" y="1668276"/>
                </a:moveTo>
                <a:lnTo>
                  <a:pt x="1630596" y="0"/>
                </a:lnTo>
                <a:lnTo>
                  <a:pt x="1459942" y="732172"/>
                </a:lnTo>
                <a:lnTo>
                  <a:pt x="2693283" y="794518"/>
                </a:lnTo>
                <a:lnTo>
                  <a:pt x="2512996" y="162857"/>
                </a:lnTo>
                <a:lnTo>
                  <a:pt x="3816424" y="516148"/>
                </a:lnTo>
                <a:lnTo>
                  <a:pt x="3816424" y="1164220"/>
                </a:lnTo>
                <a:lnTo>
                  <a:pt x="4122859" y="2303772"/>
                </a:lnTo>
                <a:lnTo>
                  <a:pt x="2437639" y="2049582"/>
                </a:lnTo>
                <a:lnTo>
                  <a:pt x="2304256" y="3108436"/>
                </a:lnTo>
                <a:lnTo>
                  <a:pt x="1357519" y="1905566"/>
                </a:lnTo>
                <a:lnTo>
                  <a:pt x="432048" y="2329983"/>
                </a:lnTo>
                <a:lnTo>
                  <a:pt x="0" y="1668276"/>
                </a:lnTo>
                <a:close/>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1"/>
          <p:cNvSpPr>
            <a:spLocks noGrp="1"/>
          </p:cNvSpPr>
          <p:nvPr>
            <p:ph type="title"/>
          </p:nvPr>
        </p:nvSpPr>
        <p:spPr>
          <a:xfrm>
            <a:off x="0" y="353616"/>
            <a:ext cx="9144000" cy="789384"/>
          </a:xfrm>
        </p:spPr>
        <p:txBody>
          <a:bodyPr/>
          <a:lstStyle/>
          <a:p>
            <a:pPr algn="ctr" rtl="1"/>
            <a:r>
              <a:rPr lang="he-IL" sz="3200" dirty="0">
                <a:solidFill>
                  <a:srgbClr val="00FFFF"/>
                </a:solidFill>
              </a:rPr>
              <a:t>צביעת קודקודי </a:t>
            </a:r>
            <a:r>
              <a:rPr lang="he-IL" sz="3200" dirty="0" smtClean="0">
                <a:solidFill>
                  <a:srgbClr val="00FFFF"/>
                </a:solidFill>
              </a:rPr>
              <a:t>מצולע בעל 12 צלעות </a:t>
            </a:r>
            <a:r>
              <a:rPr lang="he-IL" sz="3200" dirty="0">
                <a:solidFill>
                  <a:srgbClr val="00FFFF"/>
                </a:solidFill>
              </a:rPr>
              <a:t>ב-3 צבעים</a:t>
            </a:r>
          </a:p>
        </p:txBody>
      </p:sp>
      <p:sp>
        <p:nvSpPr>
          <p:cNvPr id="4" name="Date Placeholder 3"/>
          <p:cNvSpPr>
            <a:spLocks noGrp="1"/>
          </p:cNvSpPr>
          <p:nvPr>
            <p:ph type="dt" sz="half" idx="10"/>
          </p:nvPr>
        </p:nvSpPr>
        <p:spPr/>
        <p:txBody>
          <a:bodyPr/>
          <a:lstStyle/>
          <a:p>
            <a:r>
              <a:rPr lang="en-US" smtClean="0"/>
              <a:t>13.10.2016 עודכן</a:t>
            </a:r>
            <a:endParaRPr lang="en-US" dirty="0"/>
          </a:p>
        </p:txBody>
      </p:sp>
      <p:grpSp>
        <p:nvGrpSpPr>
          <p:cNvPr id="75" name="Group 74"/>
          <p:cNvGrpSpPr/>
          <p:nvPr/>
        </p:nvGrpSpPr>
        <p:grpSpPr>
          <a:xfrm>
            <a:off x="2843799" y="926368"/>
            <a:ext cx="3690820" cy="2304000"/>
            <a:chOff x="2843799" y="968900"/>
            <a:chExt cx="3690820" cy="2304000"/>
          </a:xfrm>
        </p:grpSpPr>
        <p:cxnSp>
          <p:nvCxnSpPr>
            <p:cNvPr id="36" name="Straight Connector 35"/>
            <p:cNvCxnSpPr/>
            <p:nvPr/>
          </p:nvCxnSpPr>
          <p:spPr>
            <a:xfrm flipH="1" flipV="1">
              <a:off x="3779912" y="2852936"/>
              <a:ext cx="1080120" cy="144016"/>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2843799" y="968900"/>
              <a:ext cx="3690820" cy="2304000"/>
              <a:chOff x="2843799" y="968900"/>
              <a:chExt cx="3690820" cy="2304000"/>
            </a:xfrm>
          </p:grpSpPr>
          <p:cxnSp>
            <p:nvCxnSpPr>
              <p:cNvPr id="20" name="Straight Connector 19"/>
              <p:cNvCxnSpPr/>
              <p:nvPr/>
            </p:nvCxnSpPr>
            <p:spPr>
              <a:xfrm flipV="1">
                <a:off x="2843799" y="968900"/>
                <a:ext cx="1173078" cy="2304000"/>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843808" y="1666391"/>
                <a:ext cx="1027894" cy="159781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779912" y="1639433"/>
                <a:ext cx="91790" cy="1234769"/>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23928" y="1700808"/>
                <a:ext cx="916322" cy="1296146"/>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2" idx="3"/>
              </p:cNvCxnSpPr>
              <p:nvPr/>
            </p:nvCxnSpPr>
            <p:spPr>
              <a:xfrm flipV="1">
                <a:off x="4860032" y="1741888"/>
                <a:ext cx="245011" cy="1255065"/>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076056" y="1695627"/>
                <a:ext cx="1458563" cy="151395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963457" y="1164752"/>
                <a:ext cx="1555412" cy="2023068"/>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4959242" y="1140966"/>
                <a:ext cx="1229293" cy="914998"/>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Oval 54"/>
          <p:cNvSpPr/>
          <p:nvPr/>
        </p:nvSpPr>
        <p:spPr>
          <a:xfrm>
            <a:off x="5010793" y="1568745"/>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Oval 55"/>
          <p:cNvSpPr/>
          <p:nvPr/>
        </p:nvSpPr>
        <p:spPr>
          <a:xfrm>
            <a:off x="6138658" y="1966122"/>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Oval 59"/>
          <p:cNvSpPr/>
          <p:nvPr/>
        </p:nvSpPr>
        <p:spPr>
          <a:xfrm>
            <a:off x="4665273" y="3919259"/>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Oval 60"/>
          <p:cNvSpPr/>
          <p:nvPr/>
        </p:nvSpPr>
        <p:spPr>
          <a:xfrm>
            <a:off x="6476999" y="3124200"/>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Oval 61"/>
          <p:cNvSpPr/>
          <p:nvPr/>
        </p:nvSpPr>
        <p:spPr>
          <a:xfrm>
            <a:off x="6165566" y="1363354"/>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3" name="Oval 62"/>
          <p:cNvSpPr/>
          <p:nvPr/>
        </p:nvSpPr>
        <p:spPr>
          <a:xfrm>
            <a:off x="4857112" y="1017086"/>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8" name="Group 67"/>
          <p:cNvGrpSpPr/>
          <p:nvPr/>
        </p:nvGrpSpPr>
        <p:grpSpPr>
          <a:xfrm>
            <a:off x="3732029" y="1565002"/>
            <a:ext cx="1224120" cy="1472043"/>
            <a:chOff x="3721396" y="1769652"/>
            <a:chExt cx="1224120" cy="1472043"/>
          </a:xfrm>
        </p:grpSpPr>
        <p:sp>
          <p:nvSpPr>
            <p:cNvPr id="57" name="Oval 56"/>
            <p:cNvSpPr/>
            <p:nvPr/>
          </p:nvSpPr>
          <p:spPr>
            <a:xfrm>
              <a:off x="3721396" y="2967476"/>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Oval 58"/>
            <p:cNvSpPr/>
            <p:nvPr/>
          </p:nvSpPr>
          <p:spPr>
            <a:xfrm>
              <a:off x="3804037" y="1769652"/>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Oval 63"/>
            <p:cNvSpPr/>
            <p:nvPr/>
          </p:nvSpPr>
          <p:spPr>
            <a:xfrm>
              <a:off x="4801516" y="3097695"/>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8" name="Oval 17"/>
          <p:cNvSpPr/>
          <p:nvPr/>
        </p:nvSpPr>
        <p:spPr>
          <a:xfrm>
            <a:off x="3977093" y="803455"/>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Oval 57"/>
          <p:cNvSpPr/>
          <p:nvPr/>
        </p:nvSpPr>
        <p:spPr>
          <a:xfrm>
            <a:off x="2339751" y="2511739"/>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Oval 64"/>
          <p:cNvSpPr/>
          <p:nvPr/>
        </p:nvSpPr>
        <p:spPr>
          <a:xfrm>
            <a:off x="2771799" y="3148437"/>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animEffect transition="in" filter="fade">
                                      <p:cBhvr>
                                        <p:cTn id="9" dur="1000"/>
                                        <p:tgtEl>
                                          <p:spTgt spid="7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0-#ppt_w/2"/>
                                          </p:val>
                                        </p:tav>
                                        <p:tav tm="100000">
                                          <p:val>
                                            <p:strVal val="#ppt_x"/>
                                          </p:val>
                                        </p:tav>
                                      </p:tavLst>
                                    </p:anim>
                                    <p:anim calcmode="lin" valueType="num">
                                      <p:cBhvr additive="base">
                                        <p:cTn id="2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0-#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ppt_x"/>
                                          </p:val>
                                        </p:tav>
                                        <p:tav tm="100000">
                                          <p:val>
                                            <p:strVal val="#ppt_x"/>
                                          </p:val>
                                        </p:tav>
                                      </p:tavLst>
                                    </p:anim>
                                    <p:anim calcmode="lin" valueType="num">
                                      <p:cBhvr additive="base">
                                        <p:cTn id="4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ppt_x"/>
                                          </p:val>
                                        </p:tav>
                                        <p:tav tm="100000">
                                          <p:val>
                                            <p:strVal val="#ppt_x"/>
                                          </p:val>
                                        </p:tav>
                                      </p:tavLst>
                                    </p:anim>
                                    <p:anim calcmode="lin" valueType="num">
                                      <p:cBhvr additive="base">
                                        <p:cTn id="50"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500" fill="hold"/>
                                        <p:tgtEl>
                                          <p:spTgt spid="61"/>
                                        </p:tgtEl>
                                        <p:attrNameLst>
                                          <p:attrName>ppt_x</p:attrName>
                                        </p:attrNameLst>
                                      </p:cBhvr>
                                      <p:tavLst>
                                        <p:tav tm="0">
                                          <p:val>
                                            <p:strVal val="1+#ppt_w/2"/>
                                          </p:val>
                                        </p:tav>
                                        <p:tav tm="100000">
                                          <p:val>
                                            <p:strVal val="#ppt_x"/>
                                          </p:val>
                                        </p:tav>
                                      </p:tavLst>
                                    </p:anim>
                                    <p:anim calcmode="lin" valueType="num">
                                      <p:cBhvr additive="base">
                                        <p:cTn id="5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500" fill="hold"/>
                                        <p:tgtEl>
                                          <p:spTgt spid="63"/>
                                        </p:tgtEl>
                                        <p:attrNameLst>
                                          <p:attrName>ppt_x</p:attrName>
                                        </p:attrNameLst>
                                      </p:cBhvr>
                                      <p:tavLst>
                                        <p:tav tm="0">
                                          <p:val>
                                            <p:strVal val="#ppt_x"/>
                                          </p:val>
                                        </p:tav>
                                        <p:tav tm="100000">
                                          <p:val>
                                            <p:strVal val="#ppt_x"/>
                                          </p:val>
                                        </p:tav>
                                      </p:tavLst>
                                    </p:anim>
                                    <p:anim calcmode="lin" valueType="num">
                                      <p:cBhvr additive="base">
                                        <p:cTn id="62"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additive="base">
                                        <p:cTn id="67" dur="500" fill="hold"/>
                                        <p:tgtEl>
                                          <p:spTgt spid="56"/>
                                        </p:tgtEl>
                                        <p:attrNameLst>
                                          <p:attrName>ppt_x</p:attrName>
                                        </p:attrNameLst>
                                      </p:cBhvr>
                                      <p:tavLst>
                                        <p:tav tm="0">
                                          <p:val>
                                            <p:strVal val="1+#ppt_w/2"/>
                                          </p:val>
                                        </p:tav>
                                        <p:tav tm="100000">
                                          <p:val>
                                            <p:strVal val="#ppt_x"/>
                                          </p:val>
                                        </p:tav>
                                      </p:tavLst>
                                    </p:anim>
                                    <p:anim calcmode="lin" valueType="num">
                                      <p:cBhvr additive="base">
                                        <p:cTn id="6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3" fill="hold" grpId="0" nodeType="click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additive="base">
                                        <p:cTn id="73" dur="500" fill="hold"/>
                                        <p:tgtEl>
                                          <p:spTgt spid="62"/>
                                        </p:tgtEl>
                                        <p:attrNameLst>
                                          <p:attrName>ppt_x</p:attrName>
                                        </p:attrNameLst>
                                      </p:cBhvr>
                                      <p:tavLst>
                                        <p:tav tm="0">
                                          <p:val>
                                            <p:strVal val="1+#ppt_w/2"/>
                                          </p:val>
                                        </p:tav>
                                        <p:tav tm="100000">
                                          <p:val>
                                            <p:strVal val="#ppt_x"/>
                                          </p:val>
                                        </p:tav>
                                      </p:tavLst>
                                    </p:anim>
                                    <p:anim calcmode="lin" valueType="num">
                                      <p:cBhvr additive="base">
                                        <p:cTn id="74"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5" grpId="0" uiExpand="1" animBg="1"/>
      <p:bldP spid="56" grpId="0" animBg="1"/>
      <p:bldP spid="60" grpId="0" uiExpand="1" animBg="1"/>
      <p:bldP spid="61" grpId="0" uiExpand="1" animBg="1"/>
      <p:bldP spid="62" grpId="0" animBg="1"/>
      <p:bldP spid="63" grpId="0" uiExpand="1" animBg="1"/>
      <p:bldP spid="18" grpId="0" uiExpand="1" animBg="1"/>
      <p:bldP spid="58" grpId="0" uiExpand="1" animBg="1"/>
      <p:bldP spid="65" grpId="0" uiExpan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416"/>
            <a:ext cx="9144000" cy="789384"/>
          </a:xfrm>
        </p:spPr>
        <p:txBody>
          <a:bodyPr/>
          <a:lstStyle/>
          <a:p>
            <a:pPr algn="ctr" rtl="1"/>
            <a:r>
              <a:rPr lang="he-IL" sz="3200" dirty="0" smtClean="0">
                <a:solidFill>
                  <a:srgbClr val="00FFFF"/>
                </a:solidFill>
              </a:rPr>
              <a:t>נמשיך בהוכחה </a:t>
            </a:r>
            <a:r>
              <a:rPr lang="he-IL" sz="3200" dirty="0">
                <a:solidFill>
                  <a:srgbClr val="00FFFF"/>
                </a:solidFill>
              </a:rPr>
              <a:t>הגאונית של פיסק (1978)</a:t>
            </a:r>
          </a:p>
        </p:txBody>
      </p:sp>
      <p:sp>
        <p:nvSpPr>
          <p:cNvPr id="3" name="Content Placeholder 2"/>
          <p:cNvSpPr>
            <a:spLocks noGrp="1"/>
          </p:cNvSpPr>
          <p:nvPr>
            <p:ph idx="1"/>
          </p:nvPr>
        </p:nvSpPr>
        <p:spPr>
          <a:xfrm>
            <a:off x="251520" y="838200"/>
            <a:ext cx="8587680" cy="5534744"/>
          </a:xfrm>
        </p:spPr>
        <p:txBody>
          <a:bodyPr>
            <a:noAutofit/>
          </a:bodyPr>
          <a:lstStyle/>
          <a:p>
            <a:pPr marL="3175" indent="-3175">
              <a:buNone/>
            </a:pPr>
            <a:r>
              <a:rPr lang="he-IL" sz="2800" i="1" dirty="0" smtClean="0">
                <a:solidFill>
                  <a:schemeClr val="accent6">
                    <a:lumMod val="60000"/>
                    <a:lumOff val="40000"/>
                  </a:schemeClr>
                </a:solidFill>
              </a:rPr>
              <a:t>הטענה: </a:t>
            </a:r>
            <a:r>
              <a:rPr lang="he-IL" sz="2800" i="1" dirty="0" smtClean="0"/>
              <a:t>לשמירת מוזיאון מנסרתי שרצפתו בצורת מצולע </a:t>
            </a:r>
            <a:r>
              <a:rPr lang="he-IL" sz="2800" i="1" dirty="0" smtClean="0">
                <a:solidFill>
                  <a:schemeClr val="accent6">
                    <a:lumMod val="60000"/>
                    <a:lumOff val="40000"/>
                  </a:schemeClr>
                </a:solidFill>
              </a:rPr>
              <a:t>כלשהו </a:t>
            </a:r>
            <a:r>
              <a:rPr lang="he-IL" sz="2800" i="1" dirty="0" smtClean="0"/>
              <a:t>בעל </a:t>
            </a:r>
            <a:r>
              <a:rPr lang="en-US" sz="2800" i="1" dirty="0" smtClean="0">
                <a:solidFill>
                  <a:schemeClr val="accent6">
                    <a:lumMod val="60000"/>
                    <a:lumOff val="40000"/>
                  </a:schemeClr>
                </a:solidFill>
              </a:rPr>
              <a:t>n</a:t>
            </a:r>
            <a:r>
              <a:rPr lang="he-IL" sz="2800" i="1" dirty="0" smtClean="0"/>
              <a:t> צלעות </a:t>
            </a:r>
            <a:r>
              <a:rPr lang="he-IL" sz="2800" i="1" dirty="0" smtClean="0">
                <a:solidFill>
                  <a:schemeClr val="accent6">
                    <a:lumMod val="60000"/>
                    <a:lumOff val="40000"/>
                  </a:schemeClr>
                </a:solidFill>
              </a:rPr>
              <a:t>מספיקים</a:t>
            </a:r>
            <a:r>
              <a:rPr lang="he-IL" sz="2800" i="1" dirty="0" smtClean="0"/>
              <a:t>  </a:t>
            </a:r>
            <a:r>
              <a:rPr lang="en-US" sz="2800" dirty="0" smtClean="0">
                <a:solidFill>
                  <a:schemeClr val="accent6">
                    <a:lumMod val="60000"/>
                    <a:lumOff val="40000"/>
                  </a:schemeClr>
                </a:solidFill>
                <a:sym typeface="Symbol"/>
              </a:rPr>
              <a:t></a:t>
            </a:r>
            <a:r>
              <a:rPr lang="en-US" sz="2800" i="1" dirty="0" smtClean="0">
                <a:solidFill>
                  <a:schemeClr val="accent6">
                    <a:lumMod val="60000"/>
                    <a:lumOff val="40000"/>
                  </a:schemeClr>
                </a:solidFill>
              </a:rPr>
              <a:t>n</a:t>
            </a:r>
            <a:r>
              <a:rPr lang="en-US" sz="2800" dirty="0" smtClean="0">
                <a:solidFill>
                  <a:schemeClr val="accent6">
                    <a:lumMod val="60000"/>
                    <a:lumOff val="40000"/>
                  </a:schemeClr>
                </a:solidFill>
              </a:rPr>
              <a:t>/3</a:t>
            </a:r>
            <a:r>
              <a:rPr lang="en-US" sz="2800" dirty="0" smtClean="0">
                <a:solidFill>
                  <a:schemeClr val="accent6">
                    <a:lumMod val="60000"/>
                    <a:lumOff val="40000"/>
                  </a:schemeClr>
                </a:solidFill>
                <a:sym typeface="Symbol"/>
              </a:rPr>
              <a:t></a:t>
            </a:r>
            <a:r>
              <a:rPr lang="he-IL" sz="2800" dirty="0" smtClean="0">
                <a:solidFill>
                  <a:schemeClr val="accent6">
                    <a:lumMod val="60000"/>
                    <a:lumOff val="40000"/>
                  </a:schemeClr>
                </a:solidFill>
              </a:rPr>
              <a:t> </a:t>
            </a:r>
            <a:r>
              <a:rPr lang="he-IL" sz="2800" i="1" dirty="0" smtClean="0"/>
              <a:t>שומרים בקודקודים.</a:t>
            </a:r>
          </a:p>
          <a:p>
            <a:r>
              <a:rPr lang="he-IL" sz="2800" dirty="0" smtClean="0">
                <a:solidFill>
                  <a:schemeClr val="accent6">
                    <a:lumMod val="60000"/>
                    <a:lumOff val="40000"/>
                  </a:schemeClr>
                </a:solidFill>
              </a:rPr>
              <a:t>שלב א:</a:t>
            </a:r>
            <a:r>
              <a:rPr lang="he-IL" sz="2800" dirty="0" smtClean="0"/>
              <a:t> מבצעים </a:t>
            </a:r>
            <a:r>
              <a:rPr lang="he-IL" sz="2800" dirty="0" smtClean="0">
                <a:solidFill>
                  <a:schemeClr val="accent2">
                    <a:lumMod val="60000"/>
                    <a:lumOff val="40000"/>
                  </a:schemeClr>
                </a:solidFill>
              </a:rPr>
              <a:t>תילות (טריאנגולציה)</a:t>
            </a:r>
            <a:r>
              <a:rPr lang="he-IL" sz="2800" dirty="0" smtClean="0">
                <a:solidFill>
                  <a:schemeClr val="accent3">
                    <a:lumMod val="60000"/>
                    <a:lumOff val="40000"/>
                  </a:schemeClr>
                </a:solidFill>
              </a:rPr>
              <a:t> כלשהו </a:t>
            </a:r>
            <a:r>
              <a:rPr lang="he-IL" sz="2800" dirty="0" smtClean="0"/>
              <a:t>של המצולע, מבלי להוסיף ומבלי לגרוע קודקודים. </a:t>
            </a:r>
          </a:p>
          <a:p>
            <a:r>
              <a:rPr lang="he-IL" sz="2800" dirty="0" smtClean="0">
                <a:solidFill>
                  <a:schemeClr val="accent6">
                    <a:lumMod val="60000"/>
                    <a:lumOff val="40000"/>
                  </a:schemeClr>
                </a:solidFill>
              </a:rPr>
              <a:t>שלב ב:</a:t>
            </a:r>
            <a:r>
              <a:rPr lang="he-IL" sz="2800" dirty="0" smtClean="0"/>
              <a:t> צובעים את שלושת הקודקודים ב</a:t>
            </a:r>
            <a:r>
              <a:rPr lang="he-IL" sz="2800" dirty="0" smtClean="0">
                <a:solidFill>
                  <a:schemeClr val="accent3">
                    <a:lumMod val="60000"/>
                    <a:lumOff val="40000"/>
                  </a:schemeClr>
                </a:solidFill>
              </a:rPr>
              <a:t>כל</a:t>
            </a:r>
            <a:r>
              <a:rPr lang="he-IL" sz="2800" dirty="0" smtClean="0"/>
              <a:t> משולש בתילות, </a:t>
            </a:r>
            <a:r>
              <a:rPr lang="he-IL" sz="2800" spc="-40" dirty="0" smtClean="0"/>
              <a:t>בשלושה צבעים שונים, כנדרש. </a:t>
            </a:r>
          </a:p>
          <a:p>
            <a:r>
              <a:rPr lang="he-IL" sz="2800" dirty="0" smtClean="0"/>
              <a:t>בדוגמא שלנו, התוצאה:</a:t>
            </a:r>
          </a:p>
          <a:p>
            <a:pPr>
              <a:spcBef>
                <a:spcPts val="0"/>
              </a:spcBef>
              <a:buNone/>
            </a:pPr>
            <a:r>
              <a:rPr lang="he-IL" sz="2800" dirty="0" smtClean="0"/>
              <a:t>	</a:t>
            </a:r>
            <a:r>
              <a:rPr lang="he-IL" sz="2800" dirty="0" smtClean="0">
                <a:solidFill>
                  <a:srgbClr val="FF5B5B"/>
                </a:solidFill>
              </a:rPr>
              <a:t>3</a:t>
            </a:r>
            <a:r>
              <a:rPr lang="he-IL" sz="2800" dirty="0" smtClean="0"/>
              <a:t> קודקודים אדומים</a:t>
            </a:r>
          </a:p>
          <a:p>
            <a:pPr>
              <a:spcBef>
                <a:spcPts val="0"/>
              </a:spcBef>
              <a:buNone/>
            </a:pPr>
            <a:r>
              <a:rPr lang="he-IL" sz="2800" dirty="0" smtClean="0"/>
              <a:t>	</a:t>
            </a:r>
            <a:r>
              <a:rPr lang="he-IL" sz="2800" dirty="0" smtClean="0">
                <a:solidFill>
                  <a:schemeClr val="accent1">
                    <a:lumMod val="75000"/>
                  </a:schemeClr>
                </a:solidFill>
              </a:rPr>
              <a:t>4</a:t>
            </a:r>
            <a:r>
              <a:rPr lang="he-IL" sz="2800" dirty="0" smtClean="0"/>
              <a:t> כחולים</a:t>
            </a:r>
          </a:p>
          <a:p>
            <a:pPr>
              <a:spcBef>
                <a:spcPts val="0"/>
              </a:spcBef>
              <a:buNone/>
            </a:pPr>
            <a:r>
              <a:rPr lang="he-IL" sz="2800" dirty="0" smtClean="0"/>
              <a:t> 	ו-</a:t>
            </a:r>
            <a:r>
              <a:rPr lang="he-IL" sz="2800" dirty="0" smtClean="0">
                <a:solidFill>
                  <a:srgbClr val="92D050"/>
                </a:solidFill>
              </a:rPr>
              <a:t>5</a:t>
            </a:r>
            <a:r>
              <a:rPr lang="he-IL" sz="2800" dirty="0" smtClean="0"/>
              <a:t> ירוקים</a:t>
            </a:r>
          </a:p>
          <a:p>
            <a:pPr>
              <a:spcBef>
                <a:spcPts val="0"/>
              </a:spcBef>
            </a:pPr>
            <a:r>
              <a:rPr lang="he-IL" sz="2800" dirty="0" smtClean="0">
                <a:solidFill>
                  <a:schemeClr val="accent6">
                    <a:lumMod val="60000"/>
                    <a:lumOff val="40000"/>
                  </a:schemeClr>
                </a:solidFill>
              </a:rPr>
              <a:t>לכל</a:t>
            </a:r>
            <a:r>
              <a:rPr lang="he-IL" sz="2800" dirty="0" smtClean="0"/>
              <a:t> משולש בתילות </a:t>
            </a:r>
            <a:r>
              <a:rPr lang="he-IL" sz="2800" dirty="0" smtClean="0">
                <a:solidFill>
                  <a:schemeClr val="accent6">
                    <a:lumMod val="60000"/>
                    <a:lumOff val="40000"/>
                  </a:schemeClr>
                </a:solidFill>
              </a:rPr>
              <a:t>יש</a:t>
            </a:r>
            <a:r>
              <a:rPr lang="he-IL" sz="2800" dirty="0" smtClean="0"/>
              <a:t> קודקוד </a:t>
            </a:r>
            <a:r>
              <a:rPr lang="he-IL" sz="2800" dirty="0" smtClean="0">
                <a:solidFill>
                  <a:srgbClr val="92D050"/>
                </a:solidFill>
              </a:rPr>
              <a:t>ירוק</a:t>
            </a:r>
            <a:r>
              <a:rPr lang="he-IL" sz="2800" dirty="0" smtClean="0">
                <a:solidFill>
                  <a:schemeClr val="accent3">
                    <a:lumMod val="60000"/>
                    <a:lumOff val="40000"/>
                  </a:schemeClr>
                </a:solidFill>
              </a:rPr>
              <a:t> </a:t>
            </a:r>
            <a:r>
              <a:rPr lang="he-IL" sz="2800" dirty="0" smtClean="0"/>
              <a:t>ולכן -</a:t>
            </a:r>
            <a:endParaRPr lang="en-US" sz="2800" dirty="0" smtClean="0"/>
          </a:p>
          <a:p>
            <a:pPr>
              <a:buNone/>
            </a:pPr>
            <a:endParaRPr lang="he-IL" sz="2800" dirty="0" smtClean="0"/>
          </a:p>
          <a:p>
            <a:endParaRPr lang="he-IL" sz="2800" dirty="0" smtClean="0"/>
          </a:p>
          <a:p>
            <a:pPr>
              <a:buNone/>
            </a:pPr>
            <a:endParaRPr lang="he-IL" sz="2800" dirty="0" smtClean="0"/>
          </a:p>
          <a:p>
            <a:pPr>
              <a:buNone/>
            </a:pPr>
            <a:r>
              <a:rPr lang="he-IL" sz="2800" dirty="0" smtClean="0"/>
              <a:t>	 </a:t>
            </a:r>
            <a:endParaRPr lang="he-IL" sz="2800" dirty="0"/>
          </a:p>
        </p:txBody>
      </p:sp>
      <p:sp>
        <p:nvSpPr>
          <p:cNvPr id="4" name="Date Placeholder 3"/>
          <p:cNvSpPr>
            <a:spLocks noGrp="1"/>
          </p:cNvSpPr>
          <p:nvPr>
            <p:ph type="dt" sz="half" idx="10"/>
          </p:nvPr>
        </p:nvSpPr>
        <p:spPr/>
        <p:txBody>
          <a:bodyPr/>
          <a:lstStyle/>
          <a:p>
            <a:r>
              <a:rPr lang="en-US" smtClean="0"/>
              <a:t>13.10.2016 עודכן</a:t>
            </a:r>
            <a:endParaRPr lang="en-US" dirty="0"/>
          </a:p>
        </p:txBody>
      </p:sp>
      <p:sp>
        <p:nvSpPr>
          <p:cNvPr id="33"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grpSp>
        <p:nvGrpSpPr>
          <p:cNvPr id="5" name="Group 4"/>
          <p:cNvGrpSpPr/>
          <p:nvPr/>
        </p:nvGrpSpPr>
        <p:grpSpPr>
          <a:xfrm>
            <a:off x="381000" y="3200400"/>
            <a:ext cx="4137248" cy="2974173"/>
            <a:chOff x="2339751" y="803455"/>
            <a:chExt cx="4281248" cy="3259804"/>
          </a:xfrm>
        </p:grpSpPr>
        <p:sp>
          <p:nvSpPr>
            <p:cNvPr id="34" name="Freeform 33"/>
            <p:cNvSpPr/>
            <p:nvPr/>
          </p:nvSpPr>
          <p:spPr>
            <a:xfrm>
              <a:off x="2411760" y="904838"/>
              <a:ext cx="4122859" cy="3108436"/>
            </a:xfrm>
            <a:custGeom>
              <a:avLst/>
              <a:gdLst>
                <a:gd name="connsiteX0" fmla="*/ 0 w 2808312"/>
                <a:gd name="connsiteY0" fmla="*/ 922469 h 2520280"/>
                <a:gd name="connsiteX1" fmla="*/ 376262 w 2808312"/>
                <a:gd name="connsiteY1" fmla="*/ 337671 h 2520280"/>
                <a:gd name="connsiteX2" fmla="*/ 1027894 w 2808312"/>
                <a:gd name="connsiteY2" fmla="*/ 0 h 2520280"/>
                <a:gd name="connsiteX3" fmla="*/ 1780418 w 2808312"/>
                <a:gd name="connsiteY3" fmla="*/ 0 h 2520280"/>
                <a:gd name="connsiteX4" fmla="*/ 2432050 w 2808312"/>
                <a:gd name="connsiteY4" fmla="*/ 337671 h 2520280"/>
                <a:gd name="connsiteX5" fmla="*/ 2808312 w 2808312"/>
                <a:gd name="connsiteY5" fmla="*/ 922469 h 2520280"/>
                <a:gd name="connsiteX6" fmla="*/ 2808312 w 2808312"/>
                <a:gd name="connsiteY6" fmla="*/ 1597811 h 2520280"/>
                <a:gd name="connsiteX7" fmla="*/ 2432050 w 2808312"/>
                <a:gd name="connsiteY7" fmla="*/ 2182609 h 2520280"/>
                <a:gd name="connsiteX8" fmla="*/ 1780418 w 2808312"/>
                <a:gd name="connsiteY8" fmla="*/ 2520280 h 2520280"/>
                <a:gd name="connsiteX9" fmla="*/ 1027894 w 2808312"/>
                <a:gd name="connsiteY9" fmla="*/ 2520280 h 2520280"/>
                <a:gd name="connsiteX10" fmla="*/ 376262 w 2808312"/>
                <a:gd name="connsiteY10" fmla="*/ 2182609 h 2520280"/>
                <a:gd name="connsiteX11" fmla="*/ 0 w 2808312"/>
                <a:gd name="connsiteY11" fmla="*/ 1597811 h 2520280"/>
                <a:gd name="connsiteX12" fmla="*/ 0 w 2808312"/>
                <a:gd name="connsiteY12" fmla="*/ 922469 h 2520280"/>
                <a:gd name="connsiteX0" fmla="*/ 0 w 3240360"/>
                <a:gd name="connsiteY0" fmla="*/ 936104 h 2520280"/>
                <a:gd name="connsiteX1" fmla="*/ 808310 w 3240360"/>
                <a:gd name="connsiteY1" fmla="*/ 337671 h 2520280"/>
                <a:gd name="connsiteX2" fmla="*/ 1459942 w 3240360"/>
                <a:gd name="connsiteY2" fmla="*/ 0 h 2520280"/>
                <a:gd name="connsiteX3" fmla="*/ 2212466 w 3240360"/>
                <a:gd name="connsiteY3" fmla="*/ 0 h 2520280"/>
                <a:gd name="connsiteX4" fmla="*/ 2864098 w 3240360"/>
                <a:gd name="connsiteY4" fmla="*/ 337671 h 2520280"/>
                <a:gd name="connsiteX5" fmla="*/ 3240360 w 3240360"/>
                <a:gd name="connsiteY5" fmla="*/ 922469 h 2520280"/>
                <a:gd name="connsiteX6" fmla="*/ 3240360 w 3240360"/>
                <a:gd name="connsiteY6" fmla="*/ 1597811 h 2520280"/>
                <a:gd name="connsiteX7" fmla="*/ 2864098 w 3240360"/>
                <a:gd name="connsiteY7" fmla="*/ 2182609 h 2520280"/>
                <a:gd name="connsiteX8" fmla="*/ 2212466 w 3240360"/>
                <a:gd name="connsiteY8" fmla="*/ 2520280 h 2520280"/>
                <a:gd name="connsiteX9" fmla="*/ 1459942 w 3240360"/>
                <a:gd name="connsiteY9" fmla="*/ 2520280 h 2520280"/>
                <a:gd name="connsiteX10" fmla="*/ 808310 w 3240360"/>
                <a:gd name="connsiteY10" fmla="*/ 2182609 h 2520280"/>
                <a:gd name="connsiteX11" fmla="*/ 432048 w 3240360"/>
                <a:gd name="connsiteY11" fmla="*/ 1597811 h 2520280"/>
                <a:gd name="connsiteX12" fmla="*/ 0 w 3240360"/>
                <a:gd name="connsiteY12" fmla="*/ 936104 h 2520280"/>
                <a:gd name="connsiteX0" fmla="*/ 0 w 3240360"/>
                <a:gd name="connsiteY0" fmla="*/ 1368152 h 2952328"/>
                <a:gd name="connsiteX1" fmla="*/ 864096 w 3240360"/>
                <a:gd name="connsiteY1" fmla="*/ 0 h 2952328"/>
                <a:gd name="connsiteX2" fmla="*/ 1459942 w 3240360"/>
                <a:gd name="connsiteY2" fmla="*/ 432048 h 2952328"/>
                <a:gd name="connsiteX3" fmla="*/ 2212466 w 3240360"/>
                <a:gd name="connsiteY3" fmla="*/ 432048 h 2952328"/>
                <a:gd name="connsiteX4" fmla="*/ 2864098 w 3240360"/>
                <a:gd name="connsiteY4" fmla="*/ 769719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240360"/>
                <a:gd name="connsiteY0" fmla="*/ 1368152 h 2952328"/>
                <a:gd name="connsiteX1" fmla="*/ 864096 w 3240360"/>
                <a:gd name="connsiteY1" fmla="*/ 0 h 2952328"/>
                <a:gd name="connsiteX2" fmla="*/ 1459942 w 3240360"/>
                <a:gd name="connsiteY2" fmla="*/ 432048 h 2952328"/>
                <a:gd name="connsiteX3" fmla="*/ 2880320 w 3240360"/>
                <a:gd name="connsiteY3" fmla="*/ 432048 h 2952328"/>
                <a:gd name="connsiteX4" fmla="*/ 2864098 w 3240360"/>
                <a:gd name="connsiteY4" fmla="*/ 769719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240360"/>
                <a:gd name="connsiteY0" fmla="*/ 1368152 h 2952328"/>
                <a:gd name="connsiteX1" fmla="*/ 864096 w 3240360"/>
                <a:gd name="connsiteY1" fmla="*/ 0 h 2952328"/>
                <a:gd name="connsiteX2" fmla="*/ 1459942 w 3240360"/>
                <a:gd name="connsiteY2" fmla="*/ 432048 h 2952328"/>
                <a:gd name="connsiteX3" fmla="*/ 2880320 w 3240360"/>
                <a:gd name="connsiteY3" fmla="*/ 432048 h 2952328"/>
                <a:gd name="connsiteX4" fmla="*/ 3240360 w 3240360"/>
                <a:gd name="connsiteY4" fmla="*/ 216024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240360 w 3816424"/>
                <a:gd name="connsiteY6" fmla="*/ 2029859 h 2952328"/>
                <a:gd name="connsiteX7" fmla="*/ 2864098 w 3816424"/>
                <a:gd name="connsiteY7" fmla="*/ 2614657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2864098 w 3816424"/>
                <a:gd name="connsiteY7" fmla="*/ 2614657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3312368 w 3816424"/>
                <a:gd name="connsiteY7" fmla="*/ 2232248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3312368 w 3816424"/>
                <a:gd name="connsiteY7" fmla="*/ 2232248 h 2952328"/>
                <a:gd name="connsiteX8" fmla="*/ 2304256 w 3816424"/>
                <a:gd name="connsiteY8" fmla="*/ 151216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808312"/>
                <a:gd name="connsiteX1" fmla="*/ 864096 w 3816424"/>
                <a:gd name="connsiteY1" fmla="*/ 0 h 2808312"/>
                <a:gd name="connsiteX2" fmla="*/ 1459942 w 3816424"/>
                <a:gd name="connsiteY2" fmla="*/ 432048 h 2808312"/>
                <a:gd name="connsiteX3" fmla="*/ 2880320 w 3816424"/>
                <a:gd name="connsiteY3" fmla="*/ 432048 h 2808312"/>
                <a:gd name="connsiteX4" fmla="*/ 3240360 w 3816424"/>
                <a:gd name="connsiteY4" fmla="*/ 216024 h 2808312"/>
                <a:gd name="connsiteX5" fmla="*/ 3816424 w 3816424"/>
                <a:gd name="connsiteY5" fmla="*/ 216024 h 2808312"/>
                <a:gd name="connsiteX6" fmla="*/ 3816424 w 3816424"/>
                <a:gd name="connsiteY6" fmla="*/ 864096 h 2808312"/>
                <a:gd name="connsiteX7" fmla="*/ 3312368 w 3816424"/>
                <a:gd name="connsiteY7" fmla="*/ 2232248 h 2808312"/>
                <a:gd name="connsiteX8" fmla="*/ 2304256 w 3816424"/>
                <a:gd name="connsiteY8" fmla="*/ 1512168 h 2808312"/>
                <a:gd name="connsiteX9" fmla="*/ 2304256 w 3816424"/>
                <a:gd name="connsiteY9" fmla="*/ 2808312 h 2808312"/>
                <a:gd name="connsiteX10" fmla="*/ 808310 w 3816424"/>
                <a:gd name="connsiteY10" fmla="*/ 2614657 h 2808312"/>
                <a:gd name="connsiteX11" fmla="*/ 432048 w 3816424"/>
                <a:gd name="connsiteY11" fmla="*/ 2029859 h 2808312"/>
                <a:gd name="connsiteX12" fmla="*/ 0 w 3816424"/>
                <a:gd name="connsiteY12" fmla="*/ 1368152 h 2808312"/>
                <a:gd name="connsiteX0" fmla="*/ 0 w 3816424"/>
                <a:gd name="connsiteY0" fmla="*/ 1368152 h 2808312"/>
                <a:gd name="connsiteX1" fmla="*/ 864096 w 3816424"/>
                <a:gd name="connsiteY1" fmla="*/ 0 h 2808312"/>
                <a:gd name="connsiteX2" fmla="*/ 1459942 w 3816424"/>
                <a:gd name="connsiteY2" fmla="*/ 432048 h 2808312"/>
                <a:gd name="connsiteX3" fmla="*/ 2880320 w 3816424"/>
                <a:gd name="connsiteY3" fmla="*/ 432048 h 2808312"/>
                <a:gd name="connsiteX4" fmla="*/ 3240360 w 3816424"/>
                <a:gd name="connsiteY4" fmla="*/ 216024 h 2808312"/>
                <a:gd name="connsiteX5" fmla="*/ 3816424 w 3816424"/>
                <a:gd name="connsiteY5" fmla="*/ 216024 h 2808312"/>
                <a:gd name="connsiteX6" fmla="*/ 3816424 w 3816424"/>
                <a:gd name="connsiteY6" fmla="*/ 864096 h 2808312"/>
                <a:gd name="connsiteX7" fmla="*/ 3312368 w 3816424"/>
                <a:gd name="connsiteY7" fmla="*/ 2232248 h 2808312"/>
                <a:gd name="connsiteX8" fmla="*/ 2304256 w 3816424"/>
                <a:gd name="connsiteY8" fmla="*/ 1512168 h 2808312"/>
                <a:gd name="connsiteX9" fmla="*/ 2304256 w 3816424"/>
                <a:gd name="connsiteY9" fmla="*/ 2808312 h 2808312"/>
                <a:gd name="connsiteX10" fmla="*/ 1152128 w 3816424"/>
                <a:gd name="connsiteY10" fmla="*/ 1800200 h 2808312"/>
                <a:gd name="connsiteX11" fmla="*/ 432048 w 3816424"/>
                <a:gd name="connsiteY11" fmla="*/ 2029859 h 2808312"/>
                <a:gd name="connsiteX12" fmla="*/ 0 w 3816424"/>
                <a:gd name="connsiteY12" fmla="*/ 1368152 h 2808312"/>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304256 w 3816424"/>
                <a:gd name="connsiteY8" fmla="*/ 1562910 h 2859054"/>
                <a:gd name="connsiteX9" fmla="*/ 2304256 w 3816424"/>
                <a:gd name="connsiteY9" fmla="*/ 2859054 h 2859054"/>
                <a:gd name="connsiteX10" fmla="*/ 1152128 w 3816424"/>
                <a:gd name="connsiteY10" fmla="*/ 1850942 h 2859054"/>
                <a:gd name="connsiteX11" fmla="*/ 432048 w 3816424"/>
                <a:gd name="connsiteY11" fmla="*/ 2080601 h 2859054"/>
                <a:gd name="connsiteX12" fmla="*/ 0 w 3816424"/>
                <a:gd name="connsiteY12" fmla="*/ 1418894 h 2859054"/>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437639 w 3816424"/>
                <a:gd name="connsiteY8" fmla="*/ 1800200 h 2859054"/>
                <a:gd name="connsiteX9" fmla="*/ 2304256 w 3816424"/>
                <a:gd name="connsiteY9" fmla="*/ 2859054 h 2859054"/>
                <a:gd name="connsiteX10" fmla="*/ 1152128 w 3816424"/>
                <a:gd name="connsiteY10" fmla="*/ 1850942 h 2859054"/>
                <a:gd name="connsiteX11" fmla="*/ 432048 w 3816424"/>
                <a:gd name="connsiteY11" fmla="*/ 2080601 h 2859054"/>
                <a:gd name="connsiteX12" fmla="*/ 0 w 3816424"/>
                <a:gd name="connsiteY12" fmla="*/ 1418894 h 2859054"/>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437639 w 3816424"/>
                <a:gd name="connsiteY8" fmla="*/ 1800200 h 2859054"/>
                <a:gd name="connsiteX9" fmla="*/ 2304256 w 3816424"/>
                <a:gd name="connsiteY9" fmla="*/ 2859054 h 2859054"/>
                <a:gd name="connsiteX10" fmla="*/ 1357519 w 3816424"/>
                <a:gd name="connsiteY10" fmla="*/ 1656184 h 2859054"/>
                <a:gd name="connsiteX11" fmla="*/ 432048 w 3816424"/>
                <a:gd name="connsiteY11" fmla="*/ 2080601 h 2859054"/>
                <a:gd name="connsiteX12" fmla="*/ 0 w 3816424"/>
                <a:gd name="connsiteY12" fmla="*/ 1418894 h 2859054"/>
                <a:gd name="connsiteX0" fmla="*/ 0 w 3816424"/>
                <a:gd name="connsiteY0" fmla="*/ 1439676 h 2879836"/>
                <a:gd name="connsiteX1" fmla="*/ 1526687 w 3816424"/>
                <a:gd name="connsiteY1" fmla="*/ 0 h 2879836"/>
                <a:gd name="connsiteX2" fmla="*/ 1459942 w 3816424"/>
                <a:gd name="connsiteY2" fmla="*/ 503572 h 2879836"/>
                <a:gd name="connsiteX3" fmla="*/ 2880320 w 3816424"/>
                <a:gd name="connsiteY3" fmla="*/ 503572 h 2879836"/>
                <a:gd name="connsiteX4" fmla="*/ 3240360 w 3816424"/>
                <a:gd name="connsiteY4" fmla="*/ 287548 h 2879836"/>
                <a:gd name="connsiteX5" fmla="*/ 3816424 w 3816424"/>
                <a:gd name="connsiteY5" fmla="*/ 287548 h 2879836"/>
                <a:gd name="connsiteX6" fmla="*/ 3816424 w 3816424"/>
                <a:gd name="connsiteY6" fmla="*/ 935620 h 2879836"/>
                <a:gd name="connsiteX7" fmla="*/ 3312368 w 3816424"/>
                <a:gd name="connsiteY7" fmla="*/ 2303772 h 2879836"/>
                <a:gd name="connsiteX8" fmla="*/ 2437639 w 3816424"/>
                <a:gd name="connsiteY8" fmla="*/ 1820982 h 2879836"/>
                <a:gd name="connsiteX9" fmla="*/ 2304256 w 3816424"/>
                <a:gd name="connsiteY9" fmla="*/ 2879836 h 2879836"/>
                <a:gd name="connsiteX10" fmla="*/ 1357519 w 3816424"/>
                <a:gd name="connsiteY10" fmla="*/ 1676966 h 2879836"/>
                <a:gd name="connsiteX11" fmla="*/ 432048 w 3816424"/>
                <a:gd name="connsiteY11" fmla="*/ 2101383 h 2879836"/>
                <a:gd name="connsiteX12" fmla="*/ 0 w 3816424"/>
                <a:gd name="connsiteY12" fmla="*/ 1439676 h 2879836"/>
                <a:gd name="connsiteX0" fmla="*/ 0 w 3816424"/>
                <a:gd name="connsiteY0" fmla="*/ 1668276 h 3108436"/>
                <a:gd name="connsiteX1" fmla="*/ 1630596 w 3816424"/>
                <a:gd name="connsiteY1" fmla="*/ 0 h 3108436"/>
                <a:gd name="connsiteX2" fmla="*/ 1459942 w 3816424"/>
                <a:gd name="connsiteY2" fmla="*/ 732172 h 3108436"/>
                <a:gd name="connsiteX3" fmla="*/ 2880320 w 3816424"/>
                <a:gd name="connsiteY3" fmla="*/ 732172 h 3108436"/>
                <a:gd name="connsiteX4" fmla="*/ 3240360 w 3816424"/>
                <a:gd name="connsiteY4" fmla="*/ 516148 h 3108436"/>
                <a:gd name="connsiteX5" fmla="*/ 3816424 w 3816424"/>
                <a:gd name="connsiteY5" fmla="*/ 516148 h 3108436"/>
                <a:gd name="connsiteX6" fmla="*/ 3816424 w 3816424"/>
                <a:gd name="connsiteY6" fmla="*/ 1164220 h 3108436"/>
                <a:gd name="connsiteX7" fmla="*/ 3312368 w 3816424"/>
                <a:gd name="connsiteY7" fmla="*/ 2532372 h 3108436"/>
                <a:gd name="connsiteX8" fmla="*/ 2437639 w 3816424"/>
                <a:gd name="connsiteY8" fmla="*/ 2049582 h 3108436"/>
                <a:gd name="connsiteX9" fmla="*/ 2304256 w 3816424"/>
                <a:gd name="connsiteY9" fmla="*/ 3108436 h 3108436"/>
                <a:gd name="connsiteX10" fmla="*/ 1357519 w 3816424"/>
                <a:gd name="connsiteY10" fmla="*/ 1905566 h 3108436"/>
                <a:gd name="connsiteX11" fmla="*/ 432048 w 3816424"/>
                <a:gd name="connsiteY11" fmla="*/ 2329983 h 3108436"/>
                <a:gd name="connsiteX12" fmla="*/ 0 w 3816424"/>
                <a:gd name="connsiteY12" fmla="*/ 1668276 h 3108436"/>
                <a:gd name="connsiteX0" fmla="*/ 0 w 3816424"/>
                <a:gd name="connsiteY0" fmla="*/ 1668276 h 3108436"/>
                <a:gd name="connsiteX1" fmla="*/ 1630596 w 3816424"/>
                <a:gd name="connsiteY1" fmla="*/ 0 h 3108436"/>
                <a:gd name="connsiteX2" fmla="*/ 1459942 w 3816424"/>
                <a:gd name="connsiteY2" fmla="*/ 732172 h 3108436"/>
                <a:gd name="connsiteX3" fmla="*/ 2880320 w 3816424"/>
                <a:gd name="connsiteY3" fmla="*/ 732172 h 3108436"/>
                <a:gd name="connsiteX4" fmla="*/ 2512996 w 3816424"/>
                <a:gd name="connsiteY4" fmla="*/ 162857 h 3108436"/>
                <a:gd name="connsiteX5" fmla="*/ 3816424 w 3816424"/>
                <a:gd name="connsiteY5" fmla="*/ 516148 h 3108436"/>
                <a:gd name="connsiteX6" fmla="*/ 3816424 w 3816424"/>
                <a:gd name="connsiteY6" fmla="*/ 1164220 h 3108436"/>
                <a:gd name="connsiteX7" fmla="*/ 3312368 w 3816424"/>
                <a:gd name="connsiteY7" fmla="*/ 2532372 h 3108436"/>
                <a:gd name="connsiteX8" fmla="*/ 2437639 w 3816424"/>
                <a:gd name="connsiteY8" fmla="*/ 2049582 h 3108436"/>
                <a:gd name="connsiteX9" fmla="*/ 2304256 w 3816424"/>
                <a:gd name="connsiteY9" fmla="*/ 3108436 h 3108436"/>
                <a:gd name="connsiteX10" fmla="*/ 1357519 w 3816424"/>
                <a:gd name="connsiteY10" fmla="*/ 1905566 h 3108436"/>
                <a:gd name="connsiteX11" fmla="*/ 432048 w 3816424"/>
                <a:gd name="connsiteY11" fmla="*/ 2329983 h 3108436"/>
                <a:gd name="connsiteX12" fmla="*/ 0 w 3816424"/>
                <a:gd name="connsiteY12" fmla="*/ 1668276 h 3108436"/>
                <a:gd name="connsiteX0" fmla="*/ 0 w 4122859"/>
                <a:gd name="connsiteY0" fmla="*/ 1668276 h 3108436"/>
                <a:gd name="connsiteX1" fmla="*/ 1630596 w 4122859"/>
                <a:gd name="connsiteY1" fmla="*/ 0 h 3108436"/>
                <a:gd name="connsiteX2" fmla="*/ 1459942 w 4122859"/>
                <a:gd name="connsiteY2" fmla="*/ 732172 h 3108436"/>
                <a:gd name="connsiteX3" fmla="*/ 2880320 w 4122859"/>
                <a:gd name="connsiteY3" fmla="*/ 732172 h 3108436"/>
                <a:gd name="connsiteX4" fmla="*/ 2512996 w 4122859"/>
                <a:gd name="connsiteY4" fmla="*/ 162857 h 3108436"/>
                <a:gd name="connsiteX5" fmla="*/ 3816424 w 4122859"/>
                <a:gd name="connsiteY5" fmla="*/ 516148 h 3108436"/>
                <a:gd name="connsiteX6" fmla="*/ 3816424 w 4122859"/>
                <a:gd name="connsiteY6" fmla="*/ 1164220 h 3108436"/>
                <a:gd name="connsiteX7" fmla="*/ 4122859 w 4122859"/>
                <a:gd name="connsiteY7" fmla="*/ 2303772 h 3108436"/>
                <a:gd name="connsiteX8" fmla="*/ 2437639 w 4122859"/>
                <a:gd name="connsiteY8" fmla="*/ 2049582 h 3108436"/>
                <a:gd name="connsiteX9" fmla="*/ 2304256 w 4122859"/>
                <a:gd name="connsiteY9" fmla="*/ 3108436 h 3108436"/>
                <a:gd name="connsiteX10" fmla="*/ 1357519 w 4122859"/>
                <a:gd name="connsiteY10" fmla="*/ 1905566 h 3108436"/>
                <a:gd name="connsiteX11" fmla="*/ 432048 w 4122859"/>
                <a:gd name="connsiteY11" fmla="*/ 2329983 h 3108436"/>
                <a:gd name="connsiteX12" fmla="*/ 0 w 4122859"/>
                <a:gd name="connsiteY12" fmla="*/ 1668276 h 3108436"/>
                <a:gd name="connsiteX0" fmla="*/ 0 w 4122859"/>
                <a:gd name="connsiteY0" fmla="*/ 1668276 h 3108436"/>
                <a:gd name="connsiteX1" fmla="*/ 1630596 w 4122859"/>
                <a:gd name="connsiteY1" fmla="*/ 0 h 3108436"/>
                <a:gd name="connsiteX2" fmla="*/ 1459942 w 4122859"/>
                <a:gd name="connsiteY2" fmla="*/ 732172 h 3108436"/>
                <a:gd name="connsiteX3" fmla="*/ 2693283 w 4122859"/>
                <a:gd name="connsiteY3" fmla="*/ 794518 h 3108436"/>
                <a:gd name="connsiteX4" fmla="*/ 2512996 w 4122859"/>
                <a:gd name="connsiteY4" fmla="*/ 162857 h 3108436"/>
                <a:gd name="connsiteX5" fmla="*/ 3816424 w 4122859"/>
                <a:gd name="connsiteY5" fmla="*/ 516148 h 3108436"/>
                <a:gd name="connsiteX6" fmla="*/ 3816424 w 4122859"/>
                <a:gd name="connsiteY6" fmla="*/ 1164220 h 3108436"/>
                <a:gd name="connsiteX7" fmla="*/ 4122859 w 4122859"/>
                <a:gd name="connsiteY7" fmla="*/ 2303772 h 3108436"/>
                <a:gd name="connsiteX8" fmla="*/ 2437639 w 4122859"/>
                <a:gd name="connsiteY8" fmla="*/ 2049582 h 3108436"/>
                <a:gd name="connsiteX9" fmla="*/ 2304256 w 4122859"/>
                <a:gd name="connsiteY9" fmla="*/ 3108436 h 3108436"/>
                <a:gd name="connsiteX10" fmla="*/ 1357519 w 4122859"/>
                <a:gd name="connsiteY10" fmla="*/ 1905566 h 3108436"/>
                <a:gd name="connsiteX11" fmla="*/ 432048 w 4122859"/>
                <a:gd name="connsiteY11" fmla="*/ 2329983 h 3108436"/>
                <a:gd name="connsiteX12" fmla="*/ 0 w 4122859"/>
                <a:gd name="connsiteY12" fmla="*/ 1668276 h 310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2859" h="3108436">
                  <a:moveTo>
                    <a:pt x="0" y="1668276"/>
                  </a:moveTo>
                  <a:lnTo>
                    <a:pt x="1630596" y="0"/>
                  </a:lnTo>
                  <a:lnTo>
                    <a:pt x="1459942" y="732172"/>
                  </a:lnTo>
                  <a:lnTo>
                    <a:pt x="2693283" y="794518"/>
                  </a:lnTo>
                  <a:lnTo>
                    <a:pt x="2512996" y="162857"/>
                  </a:lnTo>
                  <a:lnTo>
                    <a:pt x="3816424" y="516148"/>
                  </a:lnTo>
                  <a:lnTo>
                    <a:pt x="3816424" y="1164220"/>
                  </a:lnTo>
                  <a:lnTo>
                    <a:pt x="4122859" y="2303772"/>
                  </a:lnTo>
                  <a:lnTo>
                    <a:pt x="2437639" y="2049582"/>
                  </a:lnTo>
                  <a:lnTo>
                    <a:pt x="2304256" y="3108436"/>
                  </a:lnTo>
                  <a:lnTo>
                    <a:pt x="1357519" y="1905566"/>
                  </a:lnTo>
                  <a:lnTo>
                    <a:pt x="432048" y="2329983"/>
                  </a:lnTo>
                  <a:lnTo>
                    <a:pt x="0" y="1668276"/>
                  </a:lnTo>
                  <a:close/>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5" name="Group 34"/>
            <p:cNvGrpSpPr/>
            <p:nvPr/>
          </p:nvGrpSpPr>
          <p:grpSpPr>
            <a:xfrm>
              <a:off x="2843799" y="926368"/>
              <a:ext cx="3690820" cy="2304000"/>
              <a:chOff x="2843799" y="968900"/>
              <a:chExt cx="3690820" cy="2304000"/>
            </a:xfrm>
          </p:grpSpPr>
          <p:cxnSp>
            <p:nvCxnSpPr>
              <p:cNvPr id="36" name="Straight Connector 35"/>
              <p:cNvCxnSpPr/>
              <p:nvPr/>
            </p:nvCxnSpPr>
            <p:spPr>
              <a:xfrm flipH="1" flipV="1">
                <a:off x="3779912" y="2852936"/>
                <a:ext cx="1080120" cy="144016"/>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2843799" y="968900"/>
                <a:ext cx="3690820" cy="2304000"/>
                <a:chOff x="2843799" y="968900"/>
                <a:chExt cx="3690820" cy="2304000"/>
              </a:xfrm>
            </p:grpSpPr>
            <p:cxnSp>
              <p:nvCxnSpPr>
                <p:cNvPr id="38" name="Straight Connector 37"/>
                <p:cNvCxnSpPr/>
                <p:nvPr/>
              </p:nvCxnSpPr>
              <p:spPr>
                <a:xfrm flipV="1">
                  <a:off x="2843799" y="968900"/>
                  <a:ext cx="1173078" cy="2304000"/>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843808" y="1666391"/>
                  <a:ext cx="1027894" cy="159781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779912" y="1639433"/>
                  <a:ext cx="91790" cy="1234769"/>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3923928" y="1700808"/>
                  <a:ext cx="916322" cy="1296146"/>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34" idx="3"/>
                </p:cNvCxnSpPr>
                <p:nvPr/>
              </p:nvCxnSpPr>
              <p:spPr>
                <a:xfrm flipV="1">
                  <a:off x="4860032" y="1741888"/>
                  <a:ext cx="245011" cy="1255065"/>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5076056" y="1695627"/>
                  <a:ext cx="1458563" cy="151395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4963457" y="1164752"/>
                  <a:ext cx="1555412" cy="2023068"/>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4959242" y="1140966"/>
                  <a:ext cx="1229293" cy="914998"/>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2" name="Oval 71"/>
            <p:cNvSpPr/>
            <p:nvPr/>
          </p:nvSpPr>
          <p:spPr>
            <a:xfrm>
              <a:off x="5010793" y="1568745"/>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3" name="Oval 72"/>
            <p:cNvSpPr/>
            <p:nvPr/>
          </p:nvSpPr>
          <p:spPr>
            <a:xfrm>
              <a:off x="6138658" y="1966122"/>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4" name="Oval 73"/>
            <p:cNvSpPr/>
            <p:nvPr/>
          </p:nvSpPr>
          <p:spPr>
            <a:xfrm>
              <a:off x="4665273" y="3919259"/>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5" name="Oval 74"/>
            <p:cNvSpPr/>
            <p:nvPr/>
          </p:nvSpPr>
          <p:spPr>
            <a:xfrm>
              <a:off x="6476999" y="3124200"/>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6" name="Oval 75"/>
            <p:cNvSpPr/>
            <p:nvPr/>
          </p:nvSpPr>
          <p:spPr>
            <a:xfrm>
              <a:off x="6165566" y="1363354"/>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7" name="Oval 76"/>
            <p:cNvSpPr/>
            <p:nvPr/>
          </p:nvSpPr>
          <p:spPr>
            <a:xfrm>
              <a:off x="4857112" y="1017086"/>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78" name="Group 67"/>
            <p:cNvGrpSpPr/>
            <p:nvPr/>
          </p:nvGrpSpPr>
          <p:grpSpPr>
            <a:xfrm>
              <a:off x="3732029" y="1565002"/>
              <a:ext cx="1224120" cy="1472043"/>
              <a:chOff x="3721396" y="1769652"/>
              <a:chExt cx="1224120" cy="1472043"/>
            </a:xfrm>
          </p:grpSpPr>
          <p:sp>
            <p:nvSpPr>
              <p:cNvPr id="79" name="Oval 78"/>
              <p:cNvSpPr/>
              <p:nvPr/>
            </p:nvSpPr>
            <p:spPr>
              <a:xfrm>
                <a:off x="3721396" y="2967476"/>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 name="Oval 79"/>
              <p:cNvSpPr/>
              <p:nvPr/>
            </p:nvSpPr>
            <p:spPr>
              <a:xfrm>
                <a:off x="3804037" y="1769652"/>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Oval 80"/>
              <p:cNvSpPr/>
              <p:nvPr/>
            </p:nvSpPr>
            <p:spPr>
              <a:xfrm>
                <a:off x="4801516" y="3097695"/>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82" name="Oval 81"/>
            <p:cNvSpPr/>
            <p:nvPr/>
          </p:nvSpPr>
          <p:spPr>
            <a:xfrm>
              <a:off x="3977093" y="803455"/>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 name="Oval 82"/>
            <p:cNvSpPr/>
            <p:nvPr/>
          </p:nvSpPr>
          <p:spPr>
            <a:xfrm>
              <a:off x="2339751" y="2511739"/>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 name="Oval 83"/>
            <p:cNvSpPr/>
            <p:nvPr/>
          </p:nvSpPr>
          <p:spPr>
            <a:xfrm>
              <a:off x="2771799" y="3148437"/>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 name="Slide Number Placeholder 5"/>
          <p:cNvSpPr>
            <a:spLocks noGrp="1"/>
          </p:cNvSpPr>
          <p:nvPr>
            <p:ph type="sldNum" sz="quarter" idx="12"/>
          </p:nvPr>
        </p:nvSpPr>
        <p:spPr/>
        <p:txBody>
          <a:bodyPr/>
          <a:lstStyle/>
          <a:p>
            <a:pPr>
              <a:defRPr/>
            </a:pPr>
            <a:fld id="{28C99590-D653-46AC-97D3-FFD34B05AF04}"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9" presetClass="emph" presetSubtype="0" nodeType="withEffect">
                                  <p:stCondLst>
                                    <p:cond delay="0"/>
                                  </p:stCondLst>
                                  <p:childTnLst>
                                    <p:set>
                                      <p:cBhvr rctx="PPT">
                                        <p:cTn id="15" dur="indefinite"/>
                                        <p:tgtEl>
                                          <p:spTgt spid="3">
                                            <p:txEl>
                                              <p:pRg st="0" end="0"/>
                                            </p:txEl>
                                          </p:spTgt>
                                        </p:tgtEl>
                                        <p:attrNameLst>
                                          <p:attrName>style.opacity</p:attrName>
                                        </p:attrNameLst>
                                      </p:cBhvr>
                                      <p:to>
                                        <p:strVal val="0.5"/>
                                      </p:to>
                                    </p:set>
                                    <p:animEffect filter="image" prLst="opacity: 0.5">
                                      <p:cBhvr rctx="IE">
                                        <p:cTn id="16" dur="indefinite"/>
                                        <p:tgtEl>
                                          <p:spTgt spid="3">
                                            <p:txEl>
                                              <p:pRg st="0" end="0"/>
                                            </p:txEl>
                                          </p:spTgt>
                                        </p:tgtEl>
                                      </p:cBhvr>
                                    </p:animEffect>
                                  </p:childTnLst>
                                </p:cTn>
                              </p:par>
                              <p:par>
                                <p:cTn id="17" presetID="9" presetClass="emph" presetSubtype="0" nodeType="withEffect">
                                  <p:stCondLst>
                                    <p:cond delay="0"/>
                                  </p:stCondLst>
                                  <p:childTnLst>
                                    <p:set>
                                      <p:cBhvr rctx="PPT">
                                        <p:cTn id="18" dur="indefinite"/>
                                        <p:tgtEl>
                                          <p:spTgt spid="3">
                                            <p:txEl>
                                              <p:pRg st="1" end="1"/>
                                            </p:txEl>
                                          </p:spTgt>
                                        </p:tgtEl>
                                        <p:attrNameLst>
                                          <p:attrName>style.opacity</p:attrName>
                                        </p:attrNameLst>
                                      </p:cBhvr>
                                      <p:to>
                                        <p:strVal val="0.5"/>
                                      </p:to>
                                    </p:set>
                                    <p:animEffect filter="image" prLst="opacity: 0.5">
                                      <p:cBhvr rctx="IE">
                                        <p:cTn id="19" dur="indefinite"/>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416"/>
            <a:ext cx="9144000" cy="789384"/>
          </a:xfrm>
        </p:spPr>
        <p:txBody>
          <a:bodyPr/>
          <a:lstStyle/>
          <a:p>
            <a:pPr algn="ctr" rtl="1"/>
            <a:r>
              <a:rPr lang="he-IL" sz="3200" dirty="0">
                <a:solidFill>
                  <a:srgbClr val="00FFFF"/>
                </a:solidFill>
              </a:rPr>
              <a:t>פתרון בעיית השמירה </a:t>
            </a:r>
            <a:r>
              <a:rPr lang="he-IL" sz="3200" dirty="0" smtClean="0">
                <a:solidFill>
                  <a:srgbClr val="00FFFF"/>
                </a:solidFill>
              </a:rPr>
              <a:t>במצולע הנתון</a:t>
            </a:r>
            <a:endParaRPr lang="he-IL" sz="3200" dirty="0">
              <a:solidFill>
                <a:srgbClr val="00FFFF"/>
              </a:solidFill>
            </a:endParaRPr>
          </a:p>
        </p:txBody>
      </p:sp>
      <p:sp>
        <p:nvSpPr>
          <p:cNvPr id="3" name="Content Placeholder 2"/>
          <p:cNvSpPr>
            <a:spLocks noGrp="1"/>
          </p:cNvSpPr>
          <p:nvPr>
            <p:ph idx="1"/>
          </p:nvPr>
        </p:nvSpPr>
        <p:spPr>
          <a:xfrm>
            <a:off x="375187" y="762000"/>
            <a:ext cx="8387813" cy="5562600"/>
          </a:xfrm>
        </p:spPr>
        <p:txBody>
          <a:bodyPr>
            <a:noAutofit/>
          </a:bodyPr>
          <a:lstStyle/>
          <a:p>
            <a:r>
              <a:rPr lang="he-IL" sz="2800" dirty="0" smtClean="0"/>
              <a:t>אם מציבים שומר בכ"א מ-</a:t>
            </a:r>
            <a:r>
              <a:rPr lang="he-IL" sz="2800" dirty="0" smtClean="0">
                <a:solidFill>
                  <a:srgbClr val="92D050"/>
                </a:solidFill>
              </a:rPr>
              <a:t>5</a:t>
            </a:r>
            <a:r>
              <a:rPr lang="he-IL" sz="2800" dirty="0" smtClean="0"/>
              <a:t> הקודקודים </a:t>
            </a:r>
            <a:r>
              <a:rPr lang="he-IL" sz="2800" dirty="0" smtClean="0">
                <a:solidFill>
                  <a:srgbClr val="92D050"/>
                </a:solidFill>
              </a:rPr>
              <a:t>הירוקים</a:t>
            </a:r>
            <a:r>
              <a:rPr lang="he-IL" sz="2800" dirty="0" smtClean="0"/>
              <a:t>, המוזיאון "</a:t>
            </a:r>
            <a:r>
              <a:rPr lang="he-IL" sz="2800" dirty="0" err="1" smtClean="0"/>
              <a:t>המתורסר</a:t>
            </a:r>
            <a:r>
              <a:rPr lang="he-IL" sz="2800" dirty="0" smtClean="0"/>
              <a:t>" מוגן היטב, כי </a:t>
            </a:r>
            <a:r>
              <a:rPr lang="he-IL" sz="2800" dirty="0"/>
              <a:t>כל נקודה </a:t>
            </a:r>
            <a:r>
              <a:rPr lang="he-IL" sz="2800" dirty="0" smtClean="0"/>
              <a:t>במוזיאון </a:t>
            </a:r>
            <a:r>
              <a:rPr lang="he-IL" sz="2800" dirty="0"/>
              <a:t>נמצאת בתוך אחד המשולשים וניתנת לצפיה מכל אחד מקודקודיו. לכל משולש יש קודקוד</a:t>
            </a:r>
            <a:r>
              <a:rPr lang="he-IL" sz="2800" dirty="0">
                <a:solidFill>
                  <a:srgbClr val="92D050"/>
                </a:solidFill>
              </a:rPr>
              <a:t> ירוק</a:t>
            </a:r>
            <a:r>
              <a:rPr lang="he-IL" sz="2800" dirty="0"/>
              <a:t> לכן הנקודה ניתנת לתצפית מאחד הקודקודים </a:t>
            </a:r>
            <a:r>
              <a:rPr lang="he-IL" sz="2800" dirty="0">
                <a:solidFill>
                  <a:srgbClr val="92D050"/>
                </a:solidFill>
              </a:rPr>
              <a:t>הירוקים</a:t>
            </a:r>
            <a:r>
              <a:rPr lang="he-IL" sz="2800" dirty="0"/>
              <a:t>. </a:t>
            </a:r>
            <a:endParaRPr lang="he-IL" sz="2800" dirty="0" smtClean="0"/>
          </a:p>
          <a:p>
            <a:pPr>
              <a:spcBef>
                <a:spcPts val="0"/>
              </a:spcBef>
            </a:pPr>
            <a:r>
              <a:rPr lang="he-IL" sz="2800" dirty="0" smtClean="0"/>
              <a:t>אותו דבר נכון ל-</a:t>
            </a:r>
            <a:r>
              <a:rPr lang="he-IL" sz="2800" dirty="0" smtClean="0">
                <a:solidFill>
                  <a:srgbClr val="00B0F0"/>
                </a:solidFill>
              </a:rPr>
              <a:t>4</a:t>
            </a:r>
            <a:r>
              <a:rPr lang="he-IL" sz="2800" dirty="0" smtClean="0"/>
              <a:t> הקודקודים </a:t>
            </a:r>
            <a:r>
              <a:rPr lang="he-IL" sz="2800" dirty="0" smtClean="0">
                <a:solidFill>
                  <a:srgbClr val="00B0F0"/>
                </a:solidFill>
              </a:rPr>
              <a:t>הכחולים</a:t>
            </a:r>
            <a:r>
              <a:rPr lang="he-IL" sz="2800" dirty="0" smtClean="0">
                <a:solidFill>
                  <a:schemeClr val="accent5">
                    <a:lumMod val="90000"/>
                  </a:schemeClr>
                </a:solidFill>
              </a:rPr>
              <a:t> </a:t>
            </a:r>
            <a:r>
              <a:rPr lang="he-IL" sz="2800" dirty="0" smtClean="0"/>
              <a:t>וגם ל-</a:t>
            </a:r>
            <a:r>
              <a:rPr lang="he-IL" sz="2800" dirty="0" smtClean="0">
                <a:solidFill>
                  <a:srgbClr val="FF2D2D"/>
                </a:solidFill>
              </a:rPr>
              <a:t>3</a:t>
            </a:r>
            <a:r>
              <a:rPr lang="he-IL" sz="2800" dirty="0" smtClean="0"/>
              <a:t> </a:t>
            </a:r>
            <a:r>
              <a:rPr lang="he-IL" sz="2800" dirty="0" smtClean="0">
                <a:solidFill>
                  <a:srgbClr val="FF2D2D"/>
                </a:solidFill>
              </a:rPr>
              <a:t>האדומים</a:t>
            </a:r>
            <a:r>
              <a:rPr lang="he-IL" sz="2800" dirty="0" smtClean="0"/>
              <a:t>.</a:t>
            </a:r>
            <a:endParaRPr lang="he-IL" sz="2800" dirty="0" smtClean="0">
              <a:solidFill>
                <a:srgbClr val="FF2D2D"/>
              </a:solidFill>
            </a:endParaRPr>
          </a:p>
          <a:p>
            <a:pPr>
              <a:spcBef>
                <a:spcPts val="0"/>
              </a:spcBef>
            </a:pPr>
            <a:r>
              <a:rPr lang="he-IL" sz="2800" spc="-40" dirty="0" smtClean="0"/>
              <a:t>על כן לפי פיסק יספיקו </a:t>
            </a:r>
            <a:r>
              <a:rPr lang="he-IL" sz="2800" spc="-40" dirty="0" smtClean="0">
                <a:solidFill>
                  <a:schemeClr val="accent6">
                    <a:lumMod val="60000"/>
                    <a:lumOff val="40000"/>
                  </a:schemeClr>
                </a:solidFill>
              </a:rPr>
              <a:t>במקרה זה</a:t>
            </a:r>
            <a:r>
              <a:rPr lang="he-IL" sz="2800" spc="-40" dirty="0" smtClean="0"/>
              <a:t> 3 שומרים.</a:t>
            </a:r>
          </a:p>
          <a:p>
            <a:pPr>
              <a:spcBef>
                <a:spcPts val="0"/>
              </a:spcBef>
            </a:pPr>
            <a:r>
              <a:rPr lang="he-IL" sz="2800" spc="-70" dirty="0" smtClean="0"/>
              <a:t>יכול להיות שמוזיאון מנסרתי </a:t>
            </a:r>
            <a:r>
              <a:rPr lang="he-IL" sz="2800" spc="-70" dirty="0" err="1" smtClean="0"/>
              <a:t>מתורסר</a:t>
            </a:r>
            <a:r>
              <a:rPr lang="he-IL" sz="2800" spc="-70" dirty="0" smtClean="0"/>
              <a:t> </a:t>
            </a:r>
            <a:r>
              <a:rPr lang="he-IL" sz="2800" spc="-70" dirty="0" smtClean="0">
                <a:solidFill>
                  <a:schemeClr val="accent6">
                    <a:lumMod val="60000"/>
                    <a:lumOff val="40000"/>
                  </a:schemeClr>
                </a:solidFill>
              </a:rPr>
              <a:t>אחר</a:t>
            </a:r>
            <a:r>
              <a:rPr lang="he-IL" sz="2800" spc="-70" dirty="0" smtClean="0"/>
              <a:t> יצריך </a:t>
            </a:r>
            <a:r>
              <a:rPr lang="he-IL" sz="2800" spc="-70" dirty="0" smtClean="0">
                <a:solidFill>
                  <a:schemeClr val="accent6">
                    <a:lumMod val="60000"/>
                    <a:lumOff val="40000"/>
                  </a:schemeClr>
                </a:solidFill>
              </a:rPr>
              <a:t>פחות</a:t>
            </a:r>
            <a:r>
              <a:rPr lang="he-IL" sz="2800" dirty="0" smtClean="0">
                <a:solidFill>
                  <a:schemeClr val="accent6">
                    <a:lumMod val="60000"/>
                    <a:lumOff val="40000"/>
                  </a:schemeClr>
                </a:solidFill>
              </a:rPr>
              <a:t> מ-3 </a:t>
            </a:r>
            <a:r>
              <a:rPr lang="he-IL" sz="2800" dirty="0" smtClean="0"/>
              <a:t>שומרים (אם למשל, רצפתו קמורה יספיק שומר אחד).</a:t>
            </a:r>
          </a:p>
          <a:p>
            <a:pPr>
              <a:spcBef>
                <a:spcPts val="600"/>
              </a:spcBef>
            </a:pPr>
            <a:r>
              <a:rPr lang="he-IL" sz="2800" dirty="0" smtClean="0"/>
              <a:t>אבל </a:t>
            </a:r>
            <a:r>
              <a:rPr lang="he-IL" sz="2800" dirty="0" smtClean="0">
                <a:solidFill>
                  <a:schemeClr val="accent6">
                    <a:lumMod val="60000"/>
                    <a:lumOff val="40000"/>
                  </a:schemeClr>
                </a:solidFill>
              </a:rPr>
              <a:t>בשום</a:t>
            </a:r>
            <a:r>
              <a:rPr lang="he-IL" sz="2800" dirty="0" smtClean="0"/>
              <a:t> מוזיאון </a:t>
            </a:r>
            <a:r>
              <a:rPr lang="he-IL" sz="2800" dirty="0" err="1" smtClean="0"/>
              <a:t>מתורסר</a:t>
            </a:r>
            <a:r>
              <a:rPr lang="he-IL" sz="2800" dirty="0" smtClean="0"/>
              <a:t> </a:t>
            </a:r>
            <a:r>
              <a:rPr lang="he-IL" sz="2800" dirty="0" smtClean="0">
                <a:solidFill>
                  <a:schemeClr val="accent6">
                    <a:lumMod val="60000"/>
                    <a:lumOff val="40000"/>
                  </a:schemeClr>
                </a:solidFill>
              </a:rPr>
              <a:t>לא</a:t>
            </a:r>
            <a:r>
              <a:rPr lang="he-IL" sz="2800" dirty="0" smtClean="0"/>
              <a:t> יידרשו </a:t>
            </a:r>
            <a:r>
              <a:rPr lang="he-IL" sz="2800" dirty="0" smtClean="0">
                <a:solidFill>
                  <a:schemeClr val="accent6">
                    <a:lumMod val="60000"/>
                    <a:lumOff val="40000"/>
                  </a:schemeClr>
                </a:solidFill>
              </a:rPr>
              <a:t>יותר מ-4</a:t>
            </a:r>
            <a:r>
              <a:rPr lang="he-IL" sz="2800" dirty="0" smtClean="0"/>
              <a:t> שומרים (12/3). כי כשיש 12 קודקודים ב-3 צבעים, המקרה "הכי גרוע" הוא שיש </a:t>
            </a:r>
            <a:r>
              <a:rPr lang="he-IL" sz="2800" dirty="0" smtClean="0">
                <a:solidFill>
                  <a:schemeClr val="accent6">
                    <a:lumMod val="60000"/>
                    <a:lumOff val="40000"/>
                  </a:schemeClr>
                </a:solidFill>
              </a:rPr>
              <a:t>בדיוק</a:t>
            </a:r>
            <a:r>
              <a:rPr lang="he-IL" sz="2800" dirty="0" smtClean="0"/>
              <a:t> 4 קודקודים מכל צבע (מדוע?).</a:t>
            </a:r>
          </a:p>
        </p:txBody>
      </p:sp>
      <p:sp>
        <p:nvSpPr>
          <p:cNvPr id="4" name="Date Placeholder 3"/>
          <p:cNvSpPr>
            <a:spLocks noGrp="1"/>
          </p:cNvSpPr>
          <p:nvPr>
            <p:ph type="dt" sz="half" idx="10"/>
          </p:nvPr>
        </p:nvSpPr>
        <p:spPr/>
        <p:txBody>
          <a:bodyPr/>
          <a:lstStyle/>
          <a:p>
            <a:r>
              <a:rPr lang="en-US" smtClean="0"/>
              <a:t>13.10.2016 עודכן</a:t>
            </a:r>
            <a:endParaRPr lang="en-US" dirty="0"/>
          </a:p>
        </p:txBody>
      </p:sp>
      <p:sp>
        <p:nvSpPr>
          <p:cNvPr id="33"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grpSp>
        <p:nvGrpSpPr>
          <p:cNvPr id="60" name="Group 59"/>
          <p:cNvGrpSpPr/>
          <p:nvPr/>
        </p:nvGrpSpPr>
        <p:grpSpPr>
          <a:xfrm>
            <a:off x="381000" y="3200400"/>
            <a:ext cx="4137248" cy="2974173"/>
            <a:chOff x="2339751" y="803455"/>
            <a:chExt cx="4281248" cy="3259804"/>
          </a:xfrm>
        </p:grpSpPr>
        <p:sp>
          <p:nvSpPr>
            <p:cNvPr id="61" name="Freeform 60"/>
            <p:cNvSpPr/>
            <p:nvPr/>
          </p:nvSpPr>
          <p:spPr>
            <a:xfrm>
              <a:off x="2411760" y="904838"/>
              <a:ext cx="4122859" cy="3108436"/>
            </a:xfrm>
            <a:custGeom>
              <a:avLst/>
              <a:gdLst>
                <a:gd name="connsiteX0" fmla="*/ 0 w 2808312"/>
                <a:gd name="connsiteY0" fmla="*/ 922469 h 2520280"/>
                <a:gd name="connsiteX1" fmla="*/ 376262 w 2808312"/>
                <a:gd name="connsiteY1" fmla="*/ 337671 h 2520280"/>
                <a:gd name="connsiteX2" fmla="*/ 1027894 w 2808312"/>
                <a:gd name="connsiteY2" fmla="*/ 0 h 2520280"/>
                <a:gd name="connsiteX3" fmla="*/ 1780418 w 2808312"/>
                <a:gd name="connsiteY3" fmla="*/ 0 h 2520280"/>
                <a:gd name="connsiteX4" fmla="*/ 2432050 w 2808312"/>
                <a:gd name="connsiteY4" fmla="*/ 337671 h 2520280"/>
                <a:gd name="connsiteX5" fmla="*/ 2808312 w 2808312"/>
                <a:gd name="connsiteY5" fmla="*/ 922469 h 2520280"/>
                <a:gd name="connsiteX6" fmla="*/ 2808312 w 2808312"/>
                <a:gd name="connsiteY6" fmla="*/ 1597811 h 2520280"/>
                <a:gd name="connsiteX7" fmla="*/ 2432050 w 2808312"/>
                <a:gd name="connsiteY7" fmla="*/ 2182609 h 2520280"/>
                <a:gd name="connsiteX8" fmla="*/ 1780418 w 2808312"/>
                <a:gd name="connsiteY8" fmla="*/ 2520280 h 2520280"/>
                <a:gd name="connsiteX9" fmla="*/ 1027894 w 2808312"/>
                <a:gd name="connsiteY9" fmla="*/ 2520280 h 2520280"/>
                <a:gd name="connsiteX10" fmla="*/ 376262 w 2808312"/>
                <a:gd name="connsiteY10" fmla="*/ 2182609 h 2520280"/>
                <a:gd name="connsiteX11" fmla="*/ 0 w 2808312"/>
                <a:gd name="connsiteY11" fmla="*/ 1597811 h 2520280"/>
                <a:gd name="connsiteX12" fmla="*/ 0 w 2808312"/>
                <a:gd name="connsiteY12" fmla="*/ 922469 h 2520280"/>
                <a:gd name="connsiteX0" fmla="*/ 0 w 3240360"/>
                <a:gd name="connsiteY0" fmla="*/ 936104 h 2520280"/>
                <a:gd name="connsiteX1" fmla="*/ 808310 w 3240360"/>
                <a:gd name="connsiteY1" fmla="*/ 337671 h 2520280"/>
                <a:gd name="connsiteX2" fmla="*/ 1459942 w 3240360"/>
                <a:gd name="connsiteY2" fmla="*/ 0 h 2520280"/>
                <a:gd name="connsiteX3" fmla="*/ 2212466 w 3240360"/>
                <a:gd name="connsiteY3" fmla="*/ 0 h 2520280"/>
                <a:gd name="connsiteX4" fmla="*/ 2864098 w 3240360"/>
                <a:gd name="connsiteY4" fmla="*/ 337671 h 2520280"/>
                <a:gd name="connsiteX5" fmla="*/ 3240360 w 3240360"/>
                <a:gd name="connsiteY5" fmla="*/ 922469 h 2520280"/>
                <a:gd name="connsiteX6" fmla="*/ 3240360 w 3240360"/>
                <a:gd name="connsiteY6" fmla="*/ 1597811 h 2520280"/>
                <a:gd name="connsiteX7" fmla="*/ 2864098 w 3240360"/>
                <a:gd name="connsiteY7" fmla="*/ 2182609 h 2520280"/>
                <a:gd name="connsiteX8" fmla="*/ 2212466 w 3240360"/>
                <a:gd name="connsiteY8" fmla="*/ 2520280 h 2520280"/>
                <a:gd name="connsiteX9" fmla="*/ 1459942 w 3240360"/>
                <a:gd name="connsiteY9" fmla="*/ 2520280 h 2520280"/>
                <a:gd name="connsiteX10" fmla="*/ 808310 w 3240360"/>
                <a:gd name="connsiteY10" fmla="*/ 2182609 h 2520280"/>
                <a:gd name="connsiteX11" fmla="*/ 432048 w 3240360"/>
                <a:gd name="connsiteY11" fmla="*/ 1597811 h 2520280"/>
                <a:gd name="connsiteX12" fmla="*/ 0 w 3240360"/>
                <a:gd name="connsiteY12" fmla="*/ 936104 h 2520280"/>
                <a:gd name="connsiteX0" fmla="*/ 0 w 3240360"/>
                <a:gd name="connsiteY0" fmla="*/ 1368152 h 2952328"/>
                <a:gd name="connsiteX1" fmla="*/ 864096 w 3240360"/>
                <a:gd name="connsiteY1" fmla="*/ 0 h 2952328"/>
                <a:gd name="connsiteX2" fmla="*/ 1459942 w 3240360"/>
                <a:gd name="connsiteY2" fmla="*/ 432048 h 2952328"/>
                <a:gd name="connsiteX3" fmla="*/ 2212466 w 3240360"/>
                <a:gd name="connsiteY3" fmla="*/ 432048 h 2952328"/>
                <a:gd name="connsiteX4" fmla="*/ 2864098 w 3240360"/>
                <a:gd name="connsiteY4" fmla="*/ 769719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240360"/>
                <a:gd name="connsiteY0" fmla="*/ 1368152 h 2952328"/>
                <a:gd name="connsiteX1" fmla="*/ 864096 w 3240360"/>
                <a:gd name="connsiteY1" fmla="*/ 0 h 2952328"/>
                <a:gd name="connsiteX2" fmla="*/ 1459942 w 3240360"/>
                <a:gd name="connsiteY2" fmla="*/ 432048 h 2952328"/>
                <a:gd name="connsiteX3" fmla="*/ 2880320 w 3240360"/>
                <a:gd name="connsiteY3" fmla="*/ 432048 h 2952328"/>
                <a:gd name="connsiteX4" fmla="*/ 2864098 w 3240360"/>
                <a:gd name="connsiteY4" fmla="*/ 769719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240360"/>
                <a:gd name="connsiteY0" fmla="*/ 1368152 h 2952328"/>
                <a:gd name="connsiteX1" fmla="*/ 864096 w 3240360"/>
                <a:gd name="connsiteY1" fmla="*/ 0 h 2952328"/>
                <a:gd name="connsiteX2" fmla="*/ 1459942 w 3240360"/>
                <a:gd name="connsiteY2" fmla="*/ 432048 h 2952328"/>
                <a:gd name="connsiteX3" fmla="*/ 2880320 w 3240360"/>
                <a:gd name="connsiteY3" fmla="*/ 432048 h 2952328"/>
                <a:gd name="connsiteX4" fmla="*/ 3240360 w 3240360"/>
                <a:gd name="connsiteY4" fmla="*/ 216024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240360 w 3816424"/>
                <a:gd name="connsiteY6" fmla="*/ 2029859 h 2952328"/>
                <a:gd name="connsiteX7" fmla="*/ 2864098 w 3816424"/>
                <a:gd name="connsiteY7" fmla="*/ 2614657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2864098 w 3816424"/>
                <a:gd name="connsiteY7" fmla="*/ 2614657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3312368 w 3816424"/>
                <a:gd name="connsiteY7" fmla="*/ 2232248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3312368 w 3816424"/>
                <a:gd name="connsiteY7" fmla="*/ 2232248 h 2952328"/>
                <a:gd name="connsiteX8" fmla="*/ 2304256 w 3816424"/>
                <a:gd name="connsiteY8" fmla="*/ 151216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808312"/>
                <a:gd name="connsiteX1" fmla="*/ 864096 w 3816424"/>
                <a:gd name="connsiteY1" fmla="*/ 0 h 2808312"/>
                <a:gd name="connsiteX2" fmla="*/ 1459942 w 3816424"/>
                <a:gd name="connsiteY2" fmla="*/ 432048 h 2808312"/>
                <a:gd name="connsiteX3" fmla="*/ 2880320 w 3816424"/>
                <a:gd name="connsiteY3" fmla="*/ 432048 h 2808312"/>
                <a:gd name="connsiteX4" fmla="*/ 3240360 w 3816424"/>
                <a:gd name="connsiteY4" fmla="*/ 216024 h 2808312"/>
                <a:gd name="connsiteX5" fmla="*/ 3816424 w 3816424"/>
                <a:gd name="connsiteY5" fmla="*/ 216024 h 2808312"/>
                <a:gd name="connsiteX6" fmla="*/ 3816424 w 3816424"/>
                <a:gd name="connsiteY6" fmla="*/ 864096 h 2808312"/>
                <a:gd name="connsiteX7" fmla="*/ 3312368 w 3816424"/>
                <a:gd name="connsiteY7" fmla="*/ 2232248 h 2808312"/>
                <a:gd name="connsiteX8" fmla="*/ 2304256 w 3816424"/>
                <a:gd name="connsiteY8" fmla="*/ 1512168 h 2808312"/>
                <a:gd name="connsiteX9" fmla="*/ 2304256 w 3816424"/>
                <a:gd name="connsiteY9" fmla="*/ 2808312 h 2808312"/>
                <a:gd name="connsiteX10" fmla="*/ 808310 w 3816424"/>
                <a:gd name="connsiteY10" fmla="*/ 2614657 h 2808312"/>
                <a:gd name="connsiteX11" fmla="*/ 432048 w 3816424"/>
                <a:gd name="connsiteY11" fmla="*/ 2029859 h 2808312"/>
                <a:gd name="connsiteX12" fmla="*/ 0 w 3816424"/>
                <a:gd name="connsiteY12" fmla="*/ 1368152 h 2808312"/>
                <a:gd name="connsiteX0" fmla="*/ 0 w 3816424"/>
                <a:gd name="connsiteY0" fmla="*/ 1368152 h 2808312"/>
                <a:gd name="connsiteX1" fmla="*/ 864096 w 3816424"/>
                <a:gd name="connsiteY1" fmla="*/ 0 h 2808312"/>
                <a:gd name="connsiteX2" fmla="*/ 1459942 w 3816424"/>
                <a:gd name="connsiteY2" fmla="*/ 432048 h 2808312"/>
                <a:gd name="connsiteX3" fmla="*/ 2880320 w 3816424"/>
                <a:gd name="connsiteY3" fmla="*/ 432048 h 2808312"/>
                <a:gd name="connsiteX4" fmla="*/ 3240360 w 3816424"/>
                <a:gd name="connsiteY4" fmla="*/ 216024 h 2808312"/>
                <a:gd name="connsiteX5" fmla="*/ 3816424 w 3816424"/>
                <a:gd name="connsiteY5" fmla="*/ 216024 h 2808312"/>
                <a:gd name="connsiteX6" fmla="*/ 3816424 w 3816424"/>
                <a:gd name="connsiteY6" fmla="*/ 864096 h 2808312"/>
                <a:gd name="connsiteX7" fmla="*/ 3312368 w 3816424"/>
                <a:gd name="connsiteY7" fmla="*/ 2232248 h 2808312"/>
                <a:gd name="connsiteX8" fmla="*/ 2304256 w 3816424"/>
                <a:gd name="connsiteY8" fmla="*/ 1512168 h 2808312"/>
                <a:gd name="connsiteX9" fmla="*/ 2304256 w 3816424"/>
                <a:gd name="connsiteY9" fmla="*/ 2808312 h 2808312"/>
                <a:gd name="connsiteX10" fmla="*/ 1152128 w 3816424"/>
                <a:gd name="connsiteY10" fmla="*/ 1800200 h 2808312"/>
                <a:gd name="connsiteX11" fmla="*/ 432048 w 3816424"/>
                <a:gd name="connsiteY11" fmla="*/ 2029859 h 2808312"/>
                <a:gd name="connsiteX12" fmla="*/ 0 w 3816424"/>
                <a:gd name="connsiteY12" fmla="*/ 1368152 h 2808312"/>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304256 w 3816424"/>
                <a:gd name="connsiteY8" fmla="*/ 1562910 h 2859054"/>
                <a:gd name="connsiteX9" fmla="*/ 2304256 w 3816424"/>
                <a:gd name="connsiteY9" fmla="*/ 2859054 h 2859054"/>
                <a:gd name="connsiteX10" fmla="*/ 1152128 w 3816424"/>
                <a:gd name="connsiteY10" fmla="*/ 1850942 h 2859054"/>
                <a:gd name="connsiteX11" fmla="*/ 432048 w 3816424"/>
                <a:gd name="connsiteY11" fmla="*/ 2080601 h 2859054"/>
                <a:gd name="connsiteX12" fmla="*/ 0 w 3816424"/>
                <a:gd name="connsiteY12" fmla="*/ 1418894 h 2859054"/>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437639 w 3816424"/>
                <a:gd name="connsiteY8" fmla="*/ 1800200 h 2859054"/>
                <a:gd name="connsiteX9" fmla="*/ 2304256 w 3816424"/>
                <a:gd name="connsiteY9" fmla="*/ 2859054 h 2859054"/>
                <a:gd name="connsiteX10" fmla="*/ 1152128 w 3816424"/>
                <a:gd name="connsiteY10" fmla="*/ 1850942 h 2859054"/>
                <a:gd name="connsiteX11" fmla="*/ 432048 w 3816424"/>
                <a:gd name="connsiteY11" fmla="*/ 2080601 h 2859054"/>
                <a:gd name="connsiteX12" fmla="*/ 0 w 3816424"/>
                <a:gd name="connsiteY12" fmla="*/ 1418894 h 2859054"/>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437639 w 3816424"/>
                <a:gd name="connsiteY8" fmla="*/ 1800200 h 2859054"/>
                <a:gd name="connsiteX9" fmla="*/ 2304256 w 3816424"/>
                <a:gd name="connsiteY9" fmla="*/ 2859054 h 2859054"/>
                <a:gd name="connsiteX10" fmla="*/ 1357519 w 3816424"/>
                <a:gd name="connsiteY10" fmla="*/ 1656184 h 2859054"/>
                <a:gd name="connsiteX11" fmla="*/ 432048 w 3816424"/>
                <a:gd name="connsiteY11" fmla="*/ 2080601 h 2859054"/>
                <a:gd name="connsiteX12" fmla="*/ 0 w 3816424"/>
                <a:gd name="connsiteY12" fmla="*/ 1418894 h 2859054"/>
                <a:gd name="connsiteX0" fmla="*/ 0 w 3816424"/>
                <a:gd name="connsiteY0" fmla="*/ 1439676 h 2879836"/>
                <a:gd name="connsiteX1" fmla="*/ 1526687 w 3816424"/>
                <a:gd name="connsiteY1" fmla="*/ 0 h 2879836"/>
                <a:gd name="connsiteX2" fmla="*/ 1459942 w 3816424"/>
                <a:gd name="connsiteY2" fmla="*/ 503572 h 2879836"/>
                <a:gd name="connsiteX3" fmla="*/ 2880320 w 3816424"/>
                <a:gd name="connsiteY3" fmla="*/ 503572 h 2879836"/>
                <a:gd name="connsiteX4" fmla="*/ 3240360 w 3816424"/>
                <a:gd name="connsiteY4" fmla="*/ 287548 h 2879836"/>
                <a:gd name="connsiteX5" fmla="*/ 3816424 w 3816424"/>
                <a:gd name="connsiteY5" fmla="*/ 287548 h 2879836"/>
                <a:gd name="connsiteX6" fmla="*/ 3816424 w 3816424"/>
                <a:gd name="connsiteY6" fmla="*/ 935620 h 2879836"/>
                <a:gd name="connsiteX7" fmla="*/ 3312368 w 3816424"/>
                <a:gd name="connsiteY7" fmla="*/ 2303772 h 2879836"/>
                <a:gd name="connsiteX8" fmla="*/ 2437639 w 3816424"/>
                <a:gd name="connsiteY8" fmla="*/ 1820982 h 2879836"/>
                <a:gd name="connsiteX9" fmla="*/ 2304256 w 3816424"/>
                <a:gd name="connsiteY9" fmla="*/ 2879836 h 2879836"/>
                <a:gd name="connsiteX10" fmla="*/ 1357519 w 3816424"/>
                <a:gd name="connsiteY10" fmla="*/ 1676966 h 2879836"/>
                <a:gd name="connsiteX11" fmla="*/ 432048 w 3816424"/>
                <a:gd name="connsiteY11" fmla="*/ 2101383 h 2879836"/>
                <a:gd name="connsiteX12" fmla="*/ 0 w 3816424"/>
                <a:gd name="connsiteY12" fmla="*/ 1439676 h 2879836"/>
                <a:gd name="connsiteX0" fmla="*/ 0 w 3816424"/>
                <a:gd name="connsiteY0" fmla="*/ 1668276 h 3108436"/>
                <a:gd name="connsiteX1" fmla="*/ 1630596 w 3816424"/>
                <a:gd name="connsiteY1" fmla="*/ 0 h 3108436"/>
                <a:gd name="connsiteX2" fmla="*/ 1459942 w 3816424"/>
                <a:gd name="connsiteY2" fmla="*/ 732172 h 3108436"/>
                <a:gd name="connsiteX3" fmla="*/ 2880320 w 3816424"/>
                <a:gd name="connsiteY3" fmla="*/ 732172 h 3108436"/>
                <a:gd name="connsiteX4" fmla="*/ 3240360 w 3816424"/>
                <a:gd name="connsiteY4" fmla="*/ 516148 h 3108436"/>
                <a:gd name="connsiteX5" fmla="*/ 3816424 w 3816424"/>
                <a:gd name="connsiteY5" fmla="*/ 516148 h 3108436"/>
                <a:gd name="connsiteX6" fmla="*/ 3816424 w 3816424"/>
                <a:gd name="connsiteY6" fmla="*/ 1164220 h 3108436"/>
                <a:gd name="connsiteX7" fmla="*/ 3312368 w 3816424"/>
                <a:gd name="connsiteY7" fmla="*/ 2532372 h 3108436"/>
                <a:gd name="connsiteX8" fmla="*/ 2437639 w 3816424"/>
                <a:gd name="connsiteY8" fmla="*/ 2049582 h 3108436"/>
                <a:gd name="connsiteX9" fmla="*/ 2304256 w 3816424"/>
                <a:gd name="connsiteY9" fmla="*/ 3108436 h 3108436"/>
                <a:gd name="connsiteX10" fmla="*/ 1357519 w 3816424"/>
                <a:gd name="connsiteY10" fmla="*/ 1905566 h 3108436"/>
                <a:gd name="connsiteX11" fmla="*/ 432048 w 3816424"/>
                <a:gd name="connsiteY11" fmla="*/ 2329983 h 3108436"/>
                <a:gd name="connsiteX12" fmla="*/ 0 w 3816424"/>
                <a:gd name="connsiteY12" fmla="*/ 1668276 h 3108436"/>
                <a:gd name="connsiteX0" fmla="*/ 0 w 3816424"/>
                <a:gd name="connsiteY0" fmla="*/ 1668276 h 3108436"/>
                <a:gd name="connsiteX1" fmla="*/ 1630596 w 3816424"/>
                <a:gd name="connsiteY1" fmla="*/ 0 h 3108436"/>
                <a:gd name="connsiteX2" fmla="*/ 1459942 w 3816424"/>
                <a:gd name="connsiteY2" fmla="*/ 732172 h 3108436"/>
                <a:gd name="connsiteX3" fmla="*/ 2880320 w 3816424"/>
                <a:gd name="connsiteY3" fmla="*/ 732172 h 3108436"/>
                <a:gd name="connsiteX4" fmla="*/ 2512996 w 3816424"/>
                <a:gd name="connsiteY4" fmla="*/ 162857 h 3108436"/>
                <a:gd name="connsiteX5" fmla="*/ 3816424 w 3816424"/>
                <a:gd name="connsiteY5" fmla="*/ 516148 h 3108436"/>
                <a:gd name="connsiteX6" fmla="*/ 3816424 w 3816424"/>
                <a:gd name="connsiteY6" fmla="*/ 1164220 h 3108436"/>
                <a:gd name="connsiteX7" fmla="*/ 3312368 w 3816424"/>
                <a:gd name="connsiteY7" fmla="*/ 2532372 h 3108436"/>
                <a:gd name="connsiteX8" fmla="*/ 2437639 w 3816424"/>
                <a:gd name="connsiteY8" fmla="*/ 2049582 h 3108436"/>
                <a:gd name="connsiteX9" fmla="*/ 2304256 w 3816424"/>
                <a:gd name="connsiteY9" fmla="*/ 3108436 h 3108436"/>
                <a:gd name="connsiteX10" fmla="*/ 1357519 w 3816424"/>
                <a:gd name="connsiteY10" fmla="*/ 1905566 h 3108436"/>
                <a:gd name="connsiteX11" fmla="*/ 432048 w 3816424"/>
                <a:gd name="connsiteY11" fmla="*/ 2329983 h 3108436"/>
                <a:gd name="connsiteX12" fmla="*/ 0 w 3816424"/>
                <a:gd name="connsiteY12" fmla="*/ 1668276 h 3108436"/>
                <a:gd name="connsiteX0" fmla="*/ 0 w 4122859"/>
                <a:gd name="connsiteY0" fmla="*/ 1668276 h 3108436"/>
                <a:gd name="connsiteX1" fmla="*/ 1630596 w 4122859"/>
                <a:gd name="connsiteY1" fmla="*/ 0 h 3108436"/>
                <a:gd name="connsiteX2" fmla="*/ 1459942 w 4122859"/>
                <a:gd name="connsiteY2" fmla="*/ 732172 h 3108436"/>
                <a:gd name="connsiteX3" fmla="*/ 2880320 w 4122859"/>
                <a:gd name="connsiteY3" fmla="*/ 732172 h 3108436"/>
                <a:gd name="connsiteX4" fmla="*/ 2512996 w 4122859"/>
                <a:gd name="connsiteY4" fmla="*/ 162857 h 3108436"/>
                <a:gd name="connsiteX5" fmla="*/ 3816424 w 4122859"/>
                <a:gd name="connsiteY5" fmla="*/ 516148 h 3108436"/>
                <a:gd name="connsiteX6" fmla="*/ 3816424 w 4122859"/>
                <a:gd name="connsiteY6" fmla="*/ 1164220 h 3108436"/>
                <a:gd name="connsiteX7" fmla="*/ 4122859 w 4122859"/>
                <a:gd name="connsiteY7" fmla="*/ 2303772 h 3108436"/>
                <a:gd name="connsiteX8" fmla="*/ 2437639 w 4122859"/>
                <a:gd name="connsiteY8" fmla="*/ 2049582 h 3108436"/>
                <a:gd name="connsiteX9" fmla="*/ 2304256 w 4122859"/>
                <a:gd name="connsiteY9" fmla="*/ 3108436 h 3108436"/>
                <a:gd name="connsiteX10" fmla="*/ 1357519 w 4122859"/>
                <a:gd name="connsiteY10" fmla="*/ 1905566 h 3108436"/>
                <a:gd name="connsiteX11" fmla="*/ 432048 w 4122859"/>
                <a:gd name="connsiteY11" fmla="*/ 2329983 h 3108436"/>
                <a:gd name="connsiteX12" fmla="*/ 0 w 4122859"/>
                <a:gd name="connsiteY12" fmla="*/ 1668276 h 3108436"/>
                <a:gd name="connsiteX0" fmla="*/ 0 w 4122859"/>
                <a:gd name="connsiteY0" fmla="*/ 1668276 h 3108436"/>
                <a:gd name="connsiteX1" fmla="*/ 1630596 w 4122859"/>
                <a:gd name="connsiteY1" fmla="*/ 0 h 3108436"/>
                <a:gd name="connsiteX2" fmla="*/ 1459942 w 4122859"/>
                <a:gd name="connsiteY2" fmla="*/ 732172 h 3108436"/>
                <a:gd name="connsiteX3" fmla="*/ 2693283 w 4122859"/>
                <a:gd name="connsiteY3" fmla="*/ 794518 h 3108436"/>
                <a:gd name="connsiteX4" fmla="*/ 2512996 w 4122859"/>
                <a:gd name="connsiteY4" fmla="*/ 162857 h 3108436"/>
                <a:gd name="connsiteX5" fmla="*/ 3816424 w 4122859"/>
                <a:gd name="connsiteY5" fmla="*/ 516148 h 3108436"/>
                <a:gd name="connsiteX6" fmla="*/ 3816424 w 4122859"/>
                <a:gd name="connsiteY6" fmla="*/ 1164220 h 3108436"/>
                <a:gd name="connsiteX7" fmla="*/ 4122859 w 4122859"/>
                <a:gd name="connsiteY7" fmla="*/ 2303772 h 3108436"/>
                <a:gd name="connsiteX8" fmla="*/ 2437639 w 4122859"/>
                <a:gd name="connsiteY8" fmla="*/ 2049582 h 3108436"/>
                <a:gd name="connsiteX9" fmla="*/ 2304256 w 4122859"/>
                <a:gd name="connsiteY9" fmla="*/ 3108436 h 3108436"/>
                <a:gd name="connsiteX10" fmla="*/ 1357519 w 4122859"/>
                <a:gd name="connsiteY10" fmla="*/ 1905566 h 3108436"/>
                <a:gd name="connsiteX11" fmla="*/ 432048 w 4122859"/>
                <a:gd name="connsiteY11" fmla="*/ 2329983 h 3108436"/>
                <a:gd name="connsiteX12" fmla="*/ 0 w 4122859"/>
                <a:gd name="connsiteY12" fmla="*/ 1668276 h 310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2859" h="3108436">
                  <a:moveTo>
                    <a:pt x="0" y="1668276"/>
                  </a:moveTo>
                  <a:lnTo>
                    <a:pt x="1630596" y="0"/>
                  </a:lnTo>
                  <a:lnTo>
                    <a:pt x="1459942" y="732172"/>
                  </a:lnTo>
                  <a:lnTo>
                    <a:pt x="2693283" y="794518"/>
                  </a:lnTo>
                  <a:lnTo>
                    <a:pt x="2512996" y="162857"/>
                  </a:lnTo>
                  <a:lnTo>
                    <a:pt x="3816424" y="516148"/>
                  </a:lnTo>
                  <a:lnTo>
                    <a:pt x="3816424" y="1164220"/>
                  </a:lnTo>
                  <a:lnTo>
                    <a:pt x="4122859" y="2303772"/>
                  </a:lnTo>
                  <a:lnTo>
                    <a:pt x="2437639" y="2049582"/>
                  </a:lnTo>
                  <a:lnTo>
                    <a:pt x="2304256" y="3108436"/>
                  </a:lnTo>
                  <a:lnTo>
                    <a:pt x="1357519" y="1905566"/>
                  </a:lnTo>
                  <a:lnTo>
                    <a:pt x="432048" y="2329983"/>
                  </a:lnTo>
                  <a:lnTo>
                    <a:pt x="0" y="1668276"/>
                  </a:lnTo>
                  <a:close/>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2" name="Group 61"/>
            <p:cNvGrpSpPr/>
            <p:nvPr/>
          </p:nvGrpSpPr>
          <p:grpSpPr>
            <a:xfrm>
              <a:off x="2843799" y="926368"/>
              <a:ext cx="3690820" cy="2304000"/>
              <a:chOff x="2843799" y="968900"/>
              <a:chExt cx="3690820" cy="2304000"/>
            </a:xfrm>
          </p:grpSpPr>
          <p:cxnSp>
            <p:nvCxnSpPr>
              <p:cNvPr id="76" name="Straight Connector 75"/>
              <p:cNvCxnSpPr/>
              <p:nvPr/>
            </p:nvCxnSpPr>
            <p:spPr>
              <a:xfrm flipH="1" flipV="1">
                <a:off x="3779912" y="2852936"/>
                <a:ext cx="1080120" cy="144016"/>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2843799" y="968900"/>
                <a:ext cx="3690820" cy="2304000"/>
                <a:chOff x="2843799" y="968900"/>
                <a:chExt cx="3690820" cy="2304000"/>
              </a:xfrm>
            </p:grpSpPr>
            <p:cxnSp>
              <p:nvCxnSpPr>
                <p:cNvPr id="78" name="Straight Connector 77"/>
                <p:cNvCxnSpPr/>
                <p:nvPr/>
              </p:nvCxnSpPr>
              <p:spPr>
                <a:xfrm flipV="1">
                  <a:off x="2843799" y="968900"/>
                  <a:ext cx="1173078" cy="2304000"/>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843808" y="1666391"/>
                  <a:ext cx="1027894" cy="159781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3779912" y="1639433"/>
                  <a:ext cx="91790" cy="1234769"/>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923928" y="1700808"/>
                  <a:ext cx="916322" cy="1296146"/>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61" idx="3"/>
                </p:cNvCxnSpPr>
                <p:nvPr/>
              </p:nvCxnSpPr>
              <p:spPr>
                <a:xfrm flipV="1">
                  <a:off x="4860032" y="1741888"/>
                  <a:ext cx="245011" cy="1255065"/>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5076056" y="1695627"/>
                  <a:ext cx="1458563" cy="151395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4963457" y="1164752"/>
                  <a:ext cx="1555412" cy="2023068"/>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4959242" y="1140966"/>
                  <a:ext cx="1229293" cy="914998"/>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3" name="Oval 62"/>
            <p:cNvSpPr/>
            <p:nvPr/>
          </p:nvSpPr>
          <p:spPr>
            <a:xfrm>
              <a:off x="5010793" y="1568745"/>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Oval 63"/>
            <p:cNvSpPr/>
            <p:nvPr/>
          </p:nvSpPr>
          <p:spPr>
            <a:xfrm>
              <a:off x="6138658" y="1966122"/>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Oval 64"/>
            <p:cNvSpPr/>
            <p:nvPr/>
          </p:nvSpPr>
          <p:spPr>
            <a:xfrm>
              <a:off x="4665273" y="3919259"/>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Oval 65"/>
            <p:cNvSpPr/>
            <p:nvPr/>
          </p:nvSpPr>
          <p:spPr>
            <a:xfrm>
              <a:off x="6476999" y="3124200"/>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7" name="Oval 66"/>
            <p:cNvSpPr/>
            <p:nvPr/>
          </p:nvSpPr>
          <p:spPr>
            <a:xfrm>
              <a:off x="6165566" y="1363354"/>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8" name="Oval 67"/>
            <p:cNvSpPr/>
            <p:nvPr/>
          </p:nvSpPr>
          <p:spPr>
            <a:xfrm>
              <a:off x="4857112" y="1017086"/>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9" name="Group 67"/>
            <p:cNvGrpSpPr/>
            <p:nvPr/>
          </p:nvGrpSpPr>
          <p:grpSpPr>
            <a:xfrm>
              <a:off x="3732029" y="1565002"/>
              <a:ext cx="1224120" cy="1472043"/>
              <a:chOff x="3721396" y="1769652"/>
              <a:chExt cx="1224120" cy="1472043"/>
            </a:xfrm>
          </p:grpSpPr>
          <p:sp>
            <p:nvSpPr>
              <p:cNvPr id="73" name="Oval 72"/>
              <p:cNvSpPr/>
              <p:nvPr/>
            </p:nvSpPr>
            <p:spPr>
              <a:xfrm>
                <a:off x="3721396" y="2967476"/>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4" name="Oval 73"/>
              <p:cNvSpPr/>
              <p:nvPr/>
            </p:nvSpPr>
            <p:spPr>
              <a:xfrm>
                <a:off x="3804037" y="1769652"/>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5" name="Oval 74"/>
              <p:cNvSpPr/>
              <p:nvPr/>
            </p:nvSpPr>
            <p:spPr>
              <a:xfrm>
                <a:off x="4801516" y="3097695"/>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70" name="Oval 69"/>
            <p:cNvSpPr/>
            <p:nvPr/>
          </p:nvSpPr>
          <p:spPr>
            <a:xfrm>
              <a:off x="3977093" y="803455"/>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1" name="Oval 70"/>
            <p:cNvSpPr/>
            <p:nvPr/>
          </p:nvSpPr>
          <p:spPr>
            <a:xfrm>
              <a:off x="2339751" y="2511739"/>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2" name="Oval 71"/>
            <p:cNvSpPr/>
            <p:nvPr/>
          </p:nvSpPr>
          <p:spPr>
            <a:xfrm>
              <a:off x="2771799" y="3148437"/>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60"/>
                                        </p:tgtEl>
                                      </p:cBhvr>
                                    </p:animEffect>
                                    <p:set>
                                      <p:cBhvr>
                                        <p:cTn id="19" dur="1" fill="hold">
                                          <p:stCondLst>
                                            <p:cond delay="499"/>
                                          </p:stCondLst>
                                        </p:cTn>
                                        <p:tgtEl>
                                          <p:spTgt spid="6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9" presetClass="emph" presetSubtype="0" nodeType="withEffect">
                                  <p:stCondLst>
                                    <p:cond delay="0"/>
                                  </p:stCondLst>
                                  <p:childTnLst>
                                    <p:set>
                                      <p:cBhvr rctx="PPT">
                                        <p:cTn id="25" dur="indefinite"/>
                                        <p:tgtEl>
                                          <p:spTgt spid="3">
                                            <p:txEl>
                                              <p:pRg st="0" end="0"/>
                                            </p:txEl>
                                          </p:spTgt>
                                        </p:tgtEl>
                                        <p:attrNameLst>
                                          <p:attrName>style.opacity</p:attrName>
                                        </p:attrNameLst>
                                      </p:cBhvr>
                                      <p:to>
                                        <p:strVal val="0.5"/>
                                      </p:to>
                                    </p:set>
                                    <p:animEffect filter="image" prLst="opacity: 0.5">
                                      <p:cBhvr rctx="IE">
                                        <p:cTn id="26" dur="indefinite"/>
                                        <p:tgtEl>
                                          <p:spTgt spid="3">
                                            <p:txEl>
                                              <p:pRg st="0" end="0"/>
                                            </p:txEl>
                                          </p:spTgt>
                                        </p:tgtEl>
                                      </p:cBhvr>
                                    </p:animEffect>
                                  </p:childTnLst>
                                </p:cTn>
                              </p:par>
                              <p:par>
                                <p:cTn id="27" presetID="9" presetClass="emph" presetSubtype="0" nodeType="withEffect">
                                  <p:stCondLst>
                                    <p:cond delay="0"/>
                                  </p:stCondLst>
                                  <p:childTnLst>
                                    <p:set>
                                      <p:cBhvr rctx="PPT">
                                        <p:cTn id="28" dur="indefinite"/>
                                        <p:tgtEl>
                                          <p:spTgt spid="3">
                                            <p:txEl>
                                              <p:pRg st="1" end="1"/>
                                            </p:txEl>
                                          </p:spTgt>
                                        </p:tgtEl>
                                        <p:attrNameLst>
                                          <p:attrName>style.opacity</p:attrName>
                                        </p:attrNameLst>
                                      </p:cBhvr>
                                      <p:to>
                                        <p:strVal val="0.5"/>
                                      </p:to>
                                    </p:set>
                                    <p:animEffect filter="image" prLst="opacity: 0.5">
                                      <p:cBhvr rctx="IE">
                                        <p:cTn id="29" dur="indefinite"/>
                                        <p:tgtEl>
                                          <p:spTgt spid="3">
                                            <p:txEl>
                                              <p:pRg st="1" end="1"/>
                                            </p:txEl>
                                          </p:spTgt>
                                        </p:tgtEl>
                                      </p:cBhvr>
                                    </p:animEffect>
                                  </p:childTnLst>
                                </p:cTn>
                              </p:par>
                              <p:par>
                                <p:cTn id="30" presetID="9" presetClass="emph" presetSubtype="0" nodeType="withEffect">
                                  <p:stCondLst>
                                    <p:cond delay="0"/>
                                  </p:stCondLst>
                                  <p:childTnLst>
                                    <p:set>
                                      <p:cBhvr rctx="PPT">
                                        <p:cTn id="31" dur="indefinite"/>
                                        <p:tgtEl>
                                          <p:spTgt spid="3">
                                            <p:txEl>
                                              <p:pRg st="2" end="2"/>
                                            </p:txEl>
                                          </p:spTgt>
                                        </p:tgtEl>
                                        <p:attrNameLst>
                                          <p:attrName>style.opacity</p:attrName>
                                        </p:attrNameLst>
                                      </p:cBhvr>
                                      <p:to>
                                        <p:strVal val="0.5"/>
                                      </p:to>
                                    </p:set>
                                    <p:animEffect filter="image" prLst="opacity: 0.5">
                                      <p:cBhvr rctx="IE">
                                        <p:cTn id="32" dur="indefinite"/>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9" presetClass="emph" presetSubtype="0" nodeType="withEffect">
                                  <p:stCondLst>
                                    <p:cond delay="0"/>
                                  </p:stCondLst>
                                  <p:childTnLst>
                                    <p:set>
                                      <p:cBhvr rctx="PPT">
                                        <p:cTn id="38" dur="indefinite"/>
                                        <p:tgtEl>
                                          <p:spTgt spid="3">
                                            <p:txEl>
                                              <p:pRg st="3" end="3"/>
                                            </p:txEl>
                                          </p:spTgt>
                                        </p:tgtEl>
                                        <p:attrNameLst>
                                          <p:attrName>style.opacity</p:attrName>
                                        </p:attrNameLst>
                                      </p:cBhvr>
                                      <p:to>
                                        <p:strVal val="0.5"/>
                                      </p:to>
                                    </p:set>
                                    <p:animEffect filter="image" prLst="opacity: 0.5">
                                      <p:cBhvr rctx="IE">
                                        <p:cTn id="39"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600"/>
            <a:ext cx="9144000" cy="781000"/>
          </a:xfrm>
        </p:spPr>
        <p:txBody>
          <a:bodyPr/>
          <a:lstStyle/>
          <a:p>
            <a:pPr algn="ctr" rtl="1"/>
            <a:r>
              <a:rPr lang="he-IL" sz="3200" dirty="0" smtClean="0">
                <a:solidFill>
                  <a:srgbClr val="00FFFF"/>
                </a:solidFill>
              </a:rPr>
              <a:t>נחזור להוכחה </a:t>
            </a:r>
            <a:r>
              <a:rPr lang="he-IL" sz="3200" dirty="0">
                <a:solidFill>
                  <a:srgbClr val="00FFFF"/>
                </a:solidFill>
              </a:rPr>
              <a:t>הגאונית של פיסק (1978)</a:t>
            </a:r>
          </a:p>
        </p:txBody>
      </p:sp>
      <p:sp>
        <p:nvSpPr>
          <p:cNvPr id="3" name="Content Placeholder 2"/>
          <p:cNvSpPr>
            <a:spLocks noGrp="1"/>
          </p:cNvSpPr>
          <p:nvPr>
            <p:ph idx="1"/>
          </p:nvPr>
        </p:nvSpPr>
        <p:spPr>
          <a:xfrm>
            <a:off x="228600" y="764704"/>
            <a:ext cx="8610600" cy="5544616"/>
          </a:xfrm>
        </p:spPr>
        <p:txBody>
          <a:bodyPr>
            <a:noAutofit/>
          </a:bodyPr>
          <a:lstStyle/>
          <a:p>
            <a:pPr marL="3175" indent="-3175">
              <a:buNone/>
            </a:pPr>
            <a:r>
              <a:rPr lang="he-IL" sz="2800" i="1" dirty="0" smtClean="0">
                <a:solidFill>
                  <a:schemeClr val="accent6">
                    <a:lumMod val="60000"/>
                    <a:lumOff val="40000"/>
                  </a:schemeClr>
                </a:solidFill>
              </a:rPr>
              <a:t>הטענה: </a:t>
            </a:r>
            <a:r>
              <a:rPr lang="he-IL" sz="2800" i="1" dirty="0" smtClean="0"/>
              <a:t>לשמירת מוזיאון מנסרתי שרצפתו בצורת מצולע </a:t>
            </a:r>
            <a:r>
              <a:rPr lang="he-IL" sz="2800" i="1" dirty="0" smtClean="0">
                <a:solidFill>
                  <a:schemeClr val="accent6">
                    <a:lumMod val="60000"/>
                    <a:lumOff val="40000"/>
                  </a:schemeClr>
                </a:solidFill>
              </a:rPr>
              <a:t>כלשהו </a:t>
            </a:r>
            <a:r>
              <a:rPr lang="he-IL" sz="2800" i="1" dirty="0" smtClean="0"/>
              <a:t>בעל  </a:t>
            </a:r>
            <a:r>
              <a:rPr lang="en-US" sz="2800" i="1" dirty="0" smtClean="0">
                <a:solidFill>
                  <a:schemeClr val="accent6">
                    <a:lumMod val="60000"/>
                    <a:lumOff val="40000"/>
                  </a:schemeClr>
                </a:solidFill>
              </a:rPr>
              <a:t>n</a:t>
            </a:r>
            <a:r>
              <a:rPr lang="he-IL" sz="2800" i="1" dirty="0" smtClean="0"/>
              <a:t> צלעות </a:t>
            </a:r>
            <a:r>
              <a:rPr lang="he-IL" sz="2800" i="1" dirty="0" smtClean="0">
                <a:solidFill>
                  <a:schemeClr val="accent6">
                    <a:lumMod val="60000"/>
                    <a:lumOff val="40000"/>
                  </a:schemeClr>
                </a:solidFill>
              </a:rPr>
              <a:t>מספיקים</a:t>
            </a:r>
            <a:r>
              <a:rPr lang="he-IL" sz="2800" i="1" dirty="0" smtClean="0"/>
              <a:t> </a:t>
            </a:r>
            <a:r>
              <a:rPr lang="en-US" sz="2800" dirty="0" smtClean="0">
                <a:solidFill>
                  <a:schemeClr val="accent6">
                    <a:lumMod val="60000"/>
                    <a:lumOff val="40000"/>
                  </a:schemeClr>
                </a:solidFill>
                <a:sym typeface="Symbol"/>
              </a:rPr>
              <a:t></a:t>
            </a:r>
            <a:r>
              <a:rPr lang="en-US" sz="2800" i="1" dirty="0" smtClean="0">
                <a:solidFill>
                  <a:schemeClr val="accent6">
                    <a:lumMod val="60000"/>
                    <a:lumOff val="40000"/>
                  </a:schemeClr>
                </a:solidFill>
              </a:rPr>
              <a:t>n</a:t>
            </a:r>
            <a:r>
              <a:rPr lang="en-US" sz="2800" dirty="0" smtClean="0">
                <a:solidFill>
                  <a:schemeClr val="accent6">
                    <a:lumMod val="60000"/>
                    <a:lumOff val="40000"/>
                  </a:schemeClr>
                </a:solidFill>
              </a:rPr>
              <a:t>/3</a:t>
            </a:r>
            <a:r>
              <a:rPr lang="en-US" sz="2800" dirty="0" smtClean="0">
                <a:solidFill>
                  <a:schemeClr val="accent6">
                    <a:lumMod val="60000"/>
                    <a:lumOff val="40000"/>
                  </a:schemeClr>
                </a:solidFill>
                <a:sym typeface="Symbol"/>
              </a:rPr>
              <a:t></a:t>
            </a:r>
            <a:r>
              <a:rPr lang="he-IL" sz="2800" dirty="0" smtClean="0">
                <a:solidFill>
                  <a:schemeClr val="accent6">
                    <a:lumMod val="60000"/>
                    <a:lumOff val="40000"/>
                  </a:schemeClr>
                </a:solidFill>
              </a:rPr>
              <a:t> </a:t>
            </a:r>
            <a:r>
              <a:rPr lang="he-IL" sz="2800" i="1" dirty="0" smtClean="0"/>
              <a:t>שומרים בקודקודים.</a:t>
            </a:r>
          </a:p>
          <a:p>
            <a:r>
              <a:rPr lang="he-IL" sz="2800" dirty="0" smtClean="0">
                <a:solidFill>
                  <a:schemeClr val="accent6">
                    <a:lumMod val="60000"/>
                    <a:lumOff val="40000"/>
                  </a:schemeClr>
                </a:solidFill>
              </a:rPr>
              <a:t>שלב א:</a:t>
            </a:r>
            <a:r>
              <a:rPr lang="he-IL" sz="2800" dirty="0" smtClean="0"/>
              <a:t>  מבצעים </a:t>
            </a:r>
            <a:r>
              <a:rPr lang="he-IL" sz="2800" dirty="0" smtClean="0">
                <a:solidFill>
                  <a:schemeClr val="accent6">
                    <a:lumMod val="60000"/>
                    <a:lumOff val="40000"/>
                  </a:schemeClr>
                </a:solidFill>
              </a:rPr>
              <a:t>תילות (טריאנגולציה) כלשהו </a:t>
            </a:r>
            <a:r>
              <a:rPr lang="he-IL" sz="2800" dirty="0" smtClean="0"/>
              <a:t>של המצולע, </a:t>
            </a:r>
          </a:p>
          <a:p>
            <a:pPr marL="1517650" indent="0">
              <a:spcBef>
                <a:spcPts val="0"/>
              </a:spcBef>
              <a:buNone/>
            </a:pPr>
            <a:r>
              <a:rPr lang="he-IL" sz="2800" dirty="0" smtClean="0"/>
              <a:t>מבלי להוסיף ומבלי לגרוע קודקודים. </a:t>
            </a:r>
          </a:p>
          <a:p>
            <a:pPr>
              <a:spcBef>
                <a:spcPts val="0"/>
              </a:spcBef>
            </a:pPr>
            <a:r>
              <a:rPr lang="he-IL" sz="2800" dirty="0" smtClean="0">
                <a:solidFill>
                  <a:schemeClr val="accent6">
                    <a:lumMod val="60000"/>
                    <a:lumOff val="40000"/>
                  </a:schemeClr>
                </a:solidFill>
              </a:rPr>
              <a:t>שלב ב:</a:t>
            </a:r>
            <a:r>
              <a:rPr lang="he-IL" sz="2800" dirty="0" smtClean="0"/>
              <a:t> צובעים את שלושת הקודקודים ב</a:t>
            </a:r>
            <a:r>
              <a:rPr lang="he-IL" sz="2800" dirty="0" smtClean="0">
                <a:solidFill>
                  <a:schemeClr val="accent6">
                    <a:lumMod val="60000"/>
                    <a:lumOff val="40000"/>
                  </a:schemeClr>
                </a:solidFill>
              </a:rPr>
              <a:t>כל</a:t>
            </a:r>
            <a:r>
              <a:rPr lang="he-IL" sz="2800" dirty="0" smtClean="0"/>
              <a:t> משולש בתילות, </a:t>
            </a:r>
          </a:p>
          <a:p>
            <a:pPr marL="1439863" indent="0">
              <a:spcBef>
                <a:spcPts val="0"/>
              </a:spcBef>
              <a:buNone/>
            </a:pPr>
            <a:r>
              <a:rPr lang="he-IL" sz="2800" spc="-90" dirty="0" smtClean="0"/>
              <a:t>ב-3 צבעים שונים, </a:t>
            </a:r>
            <a:r>
              <a:rPr lang="he-IL" sz="2800" spc="-90" dirty="0" smtClean="0">
                <a:solidFill>
                  <a:schemeClr val="accent6">
                    <a:lumMod val="60000"/>
                    <a:lumOff val="40000"/>
                  </a:schemeClr>
                </a:solidFill>
              </a:rPr>
              <a:t>כנדרש. </a:t>
            </a:r>
            <a:r>
              <a:rPr lang="he-IL" sz="2800" spc="-90" dirty="0" smtClean="0"/>
              <a:t>התוצאה</a:t>
            </a:r>
            <a:r>
              <a:rPr lang="he-IL" sz="2800" spc="-90" dirty="0" smtClean="0">
                <a:solidFill>
                  <a:schemeClr val="accent6">
                    <a:lumMod val="60000"/>
                    <a:lumOff val="40000"/>
                  </a:schemeClr>
                </a:solidFill>
              </a:rPr>
              <a:t>: כשיש  </a:t>
            </a:r>
            <a:r>
              <a:rPr lang="en-US" sz="2800" i="1" spc="-90" dirty="0" smtClean="0">
                <a:solidFill>
                  <a:schemeClr val="accent6">
                    <a:lumMod val="60000"/>
                    <a:lumOff val="40000"/>
                  </a:schemeClr>
                </a:solidFill>
              </a:rPr>
              <a:t>n</a:t>
            </a:r>
            <a:r>
              <a:rPr lang="he-IL" sz="2800" spc="-90" dirty="0" smtClean="0">
                <a:solidFill>
                  <a:schemeClr val="accent6">
                    <a:lumMod val="60000"/>
                    <a:lumOff val="40000"/>
                  </a:schemeClr>
                </a:solidFill>
              </a:rPr>
              <a:t> קודקודים, </a:t>
            </a:r>
            <a:r>
              <a:rPr lang="he-IL" sz="2800" spc="-60" dirty="0" smtClean="0"/>
              <a:t>לא יכול להיות שיש </a:t>
            </a:r>
            <a:r>
              <a:rPr lang="he-IL" sz="2800" spc="-60" dirty="0" smtClean="0">
                <a:solidFill>
                  <a:schemeClr val="accent6">
                    <a:lumMod val="60000"/>
                    <a:lumOff val="40000"/>
                  </a:schemeClr>
                </a:solidFill>
              </a:rPr>
              <a:t>יותר</a:t>
            </a:r>
            <a:r>
              <a:rPr lang="he-IL" sz="2800" spc="-60" dirty="0" smtClean="0"/>
              <a:t> מ-</a:t>
            </a:r>
            <a:r>
              <a:rPr lang="en-US" sz="2800" i="1" spc="-60" dirty="0" smtClean="0">
                <a:solidFill>
                  <a:schemeClr val="accent6">
                    <a:lumMod val="60000"/>
                    <a:lumOff val="40000"/>
                  </a:schemeClr>
                </a:solidFill>
              </a:rPr>
              <a:t> n</a:t>
            </a:r>
            <a:r>
              <a:rPr lang="en-US" sz="2800" spc="-60" dirty="0" smtClean="0">
                <a:solidFill>
                  <a:schemeClr val="accent6">
                    <a:lumMod val="60000"/>
                    <a:lumOff val="40000"/>
                  </a:schemeClr>
                </a:solidFill>
              </a:rPr>
              <a:t>/3</a:t>
            </a:r>
            <a:r>
              <a:rPr lang="he-IL" sz="2800" spc="-60" dirty="0" smtClean="0"/>
              <a:t>קודקודים מ</a:t>
            </a:r>
            <a:r>
              <a:rPr lang="he-IL" sz="2800" spc="-60" dirty="0" smtClean="0">
                <a:solidFill>
                  <a:schemeClr val="accent6">
                    <a:lumMod val="60000"/>
                    <a:lumOff val="40000"/>
                  </a:schemeClr>
                </a:solidFill>
              </a:rPr>
              <a:t>כל</a:t>
            </a:r>
            <a:r>
              <a:rPr lang="he-IL" sz="2800" spc="-60" dirty="0" smtClean="0"/>
              <a:t> צבע.</a:t>
            </a:r>
          </a:p>
          <a:p>
            <a:pPr>
              <a:spcBef>
                <a:spcPts val="0"/>
              </a:spcBef>
              <a:buNone/>
            </a:pPr>
            <a:r>
              <a:rPr lang="he-IL" sz="2800" dirty="0" smtClean="0"/>
              <a:t>	</a:t>
            </a:r>
            <a:r>
              <a:rPr lang="he-IL" sz="2800" spc="-50" dirty="0" smtClean="0"/>
              <a:t>לכן יש צבע אחד (לפחות) שמופיע ב-</a:t>
            </a:r>
            <a:r>
              <a:rPr lang="en-US" sz="2800" spc="-50" dirty="0" smtClean="0">
                <a:solidFill>
                  <a:schemeClr val="accent6">
                    <a:lumMod val="60000"/>
                    <a:lumOff val="40000"/>
                  </a:schemeClr>
                </a:solidFill>
                <a:sym typeface="Symbol"/>
              </a:rPr>
              <a:t> </a:t>
            </a:r>
            <a:r>
              <a:rPr lang="en-US" sz="2800" i="1" spc="-50" dirty="0" smtClean="0">
                <a:solidFill>
                  <a:schemeClr val="accent6">
                    <a:lumMod val="60000"/>
                    <a:lumOff val="40000"/>
                  </a:schemeClr>
                </a:solidFill>
              </a:rPr>
              <a:t>n</a:t>
            </a:r>
            <a:r>
              <a:rPr lang="en-US" sz="2800" spc="-50" dirty="0" smtClean="0">
                <a:solidFill>
                  <a:schemeClr val="accent6">
                    <a:lumMod val="60000"/>
                    <a:lumOff val="40000"/>
                  </a:schemeClr>
                </a:solidFill>
              </a:rPr>
              <a:t>/3</a:t>
            </a:r>
            <a:r>
              <a:rPr lang="en-US" sz="2800" spc="-50" dirty="0" smtClean="0">
                <a:solidFill>
                  <a:schemeClr val="accent6">
                    <a:lumMod val="60000"/>
                    <a:lumOff val="40000"/>
                  </a:schemeClr>
                </a:solidFill>
                <a:sym typeface="Symbol"/>
              </a:rPr>
              <a:t></a:t>
            </a:r>
            <a:r>
              <a:rPr lang="he-IL" sz="2800" spc="-50" dirty="0" smtClean="0"/>
              <a:t>קודקודים או פחות. </a:t>
            </a:r>
          </a:p>
          <a:p>
            <a:pPr>
              <a:spcBef>
                <a:spcPts val="0"/>
              </a:spcBef>
            </a:pPr>
            <a:r>
              <a:rPr lang="he-IL" sz="2800" dirty="0" smtClean="0">
                <a:solidFill>
                  <a:schemeClr val="accent6">
                    <a:lumMod val="60000"/>
                    <a:lumOff val="40000"/>
                  </a:schemeClr>
                </a:solidFill>
              </a:rPr>
              <a:t>שלב ג:</a:t>
            </a:r>
            <a:r>
              <a:rPr lang="he-IL" sz="2800" dirty="0" smtClean="0"/>
              <a:t> ל</a:t>
            </a:r>
            <a:r>
              <a:rPr lang="he-IL" sz="2800" dirty="0" smtClean="0">
                <a:solidFill>
                  <a:schemeClr val="accent6">
                    <a:lumMod val="60000"/>
                    <a:lumOff val="40000"/>
                  </a:schemeClr>
                </a:solidFill>
              </a:rPr>
              <a:t>כל</a:t>
            </a:r>
            <a:r>
              <a:rPr lang="he-IL" sz="2800" dirty="0" smtClean="0"/>
              <a:t> משולש בתילות </a:t>
            </a:r>
            <a:r>
              <a:rPr lang="he-IL" sz="2800" dirty="0" smtClean="0">
                <a:solidFill>
                  <a:schemeClr val="accent6">
                    <a:lumMod val="60000"/>
                    <a:lumOff val="40000"/>
                  </a:schemeClr>
                </a:solidFill>
              </a:rPr>
              <a:t>יש </a:t>
            </a:r>
            <a:r>
              <a:rPr lang="he-IL" sz="2800" dirty="0" smtClean="0"/>
              <a:t>קודקוד אחד בצבע הזה, </a:t>
            </a:r>
          </a:p>
          <a:p>
            <a:pPr marL="0" indent="0">
              <a:spcBef>
                <a:spcPts val="0"/>
              </a:spcBef>
              <a:buNone/>
            </a:pPr>
            <a:r>
              <a:rPr lang="he-IL" sz="2800" dirty="0"/>
              <a:t> </a:t>
            </a:r>
            <a:r>
              <a:rPr lang="he-IL" sz="2800" dirty="0" smtClean="0"/>
              <a:t>             וכל נקודה במשולש ניתנת לצפייה מקודקוד זה. </a:t>
            </a:r>
          </a:p>
          <a:p>
            <a:pPr>
              <a:spcBef>
                <a:spcPts val="0"/>
              </a:spcBef>
              <a:buNone/>
            </a:pPr>
            <a:r>
              <a:rPr lang="he-IL" sz="2800" dirty="0" smtClean="0"/>
              <a:t>	</a:t>
            </a:r>
            <a:r>
              <a:rPr lang="he-IL" sz="2800" spc="-100" dirty="0" smtClean="0"/>
              <a:t>לכן </a:t>
            </a:r>
            <a:r>
              <a:rPr lang="he-IL" sz="2800" spc="-100" dirty="0" smtClean="0">
                <a:solidFill>
                  <a:schemeClr val="accent6">
                    <a:lumMod val="60000"/>
                    <a:lumOff val="40000"/>
                  </a:schemeClr>
                </a:solidFill>
              </a:rPr>
              <a:t>מספיק </a:t>
            </a:r>
            <a:r>
              <a:rPr lang="he-IL" sz="2800" spc="-100" dirty="0" smtClean="0"/>
              <a:t>להציב שומרים בקודקודים הצבועים בצבע הזה כדי ש</a:t>
            </a:r>
            <a:r>
              <a:rPr lang="he-IL" sz="2800" spc="-100" dirty="0" smtClean="0">
                <a:solidFill>
                  <a:schemeClr val="accent6">
                    <a:lumMod val="60000"/>
                    <a:lumOff val="40000"/>
                  </a:schemeClr>
                </a:solidFill>
              </a:rPr>
              <a:t>כל</a:t>
            </a:r>
            <a:r>
              <a:rPr lang="he-IL" sz="2800" spc="-100" dirty="0" smtClean="0"/>
              <a:t> נקודה במוזיאון תהיה תחת עינו הפקוחה של אחד השומרים.</a:t>
            </a:r>
          </a:p>
          <a:p>
            <a:pPr>
              <a:spcBef>
                <a:spcPts val="0"/>
              </a:spcBef>
              <a:buNone/>
            </a:pPr>
            <a:r>
              <a:rPr lang="he-IL" sz="2800" spc="-100" dirty="0" smtClean="0"/>
              <a:t>    </a:t>
            </a:r>
            <a:r>
              <a:rPr lang="he-IL" sz="2800" spc="-100" dirty="0" err="1" smtClean="0"/>
              <a:t>מש"ל</a:t>
            </a:r>
            <a:endParaRPr lang="he-IL" sz="2800" dirty="0" smtClean="0"/>
          </a:p>
          <a:p>
            <a:endParaRPr lang="he-IL" sz="2800" dirty="0" smtClean="0"/>
          </a:p>
          <a:p>
            <a:pPr>
              <a:buNone/>
            </a:pPr>
            <a:endParaRPr lang="he-IL" sz="2800" dirty="0" smtClean="0"/>
          </a:p>
          <a:p>
            <a:pPr>
              <a:buNone/>
            </a:pPr>
            <a:r>
              <a:rPr lang="he-IL" sz="2800" dirty="0" smtClean="0"/>
              <a:t>	 </a:t>
            </a:r>
            <a:endParaRPr lang="he-IL" sz="2800" dirty="0"/>
          </a:p>
        </p:txBody>
      </p:sp>
      <p:sp>
        <p:nvSpPr>
          <p:cNvPr id="4" name="Date Placeholder 3"/>
          <p:cNvSpPr>
            <a:spLocks noGrp="1"/>
          </p:cNvSpPr>
          <p:nvPr>
            <p:ph type="dt" sz="half" idx="10"/>
          </p:nvPr>
        </p:nvSpPr>
        <p:spPr/>
        <p:txBody>
          <a:bodyPr/>
          <a:lstStyle/>
          <a:p>
            <a:r>
              <a:rPr lang="en-US" smtClean="0"/>
              <a:t>13.10.2016 עודכן</a:t>
            </a:r>
            <a:endParaRPr lang="en-US" dirty="0"/>
          </a:p>
        </p:txBody>
      </p:sp>
      <p:sp>
        <p:nvSpPr>
          <p:cNvPr id="7"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9" presetClass="emph" presetSubtype="0" nodeType="withEffect">
                                  <p:stCondLst>
                                    <p:cond delay="0"/>
                                  </p:stCondLst>
                                  <p:childTnLst>
                                    <p:set>
                                      <p:cBhvr rctx="PPT">
                                        <p:cTn id="20" dur="indefinite"/>
                                        <p:tgtEl>
                                          <p:spTgt spid="3">
                                            <p:txEl>
                                              <p:pRg st="0" end="0"/>
                                            </p:txEl>
                                          </p:spTgt>
                                        </p:tgtEl>
                                        <p:attrNameLst>
                                          <p:attrName>style.opacity</p:attrName>
                                        </p:attrNameLst>
                                      </p:cBhvr>
                                      <p:to>
                                        <p:strVal val="0.5"/>
                                      </p:to>
                                    </p:set>
                                    <p:animEffect filter="image" prLst="opacity: 0.5">
                                      <p:cBhvr rctx="IE">
                                        <p:cTn id="21" dur="indefinite"/>
                                        <p:tgtEl>
                                          <p:spTgt spid="3">
                                            <p:txEl>
                                              <p:pRg st="0" end="0"/>
                                            </p:txEl>
                                          </p:spTgt>
                                        </p:tgtEl>
                                      </p:cBhvr>
                                    </p:animEffect>
                                  </p:childTnLst>
                                </p:cTn>
                              </p:par>
                              <p:par>
                                <p:cTn id="22" presetID="9" presetClass="emph" presetSubtype="0" nodeType="withEffect">
                                  <p:stCondLst>
                                    <p:cond delay="0"/>
                                  </p:stCondLst>
                                  <p:childTnLst>
                                    <p:set>
                                      <p:cBhvr rctx="PPT">
                                        <p:cTn id="23" dur="indefinite"/>
                                        <p:tgtEl>
                                          <p:spTgt spid="3">
                                            <p:txEl>
                                              <p:pRg st="1" end="1"/>
                                            </p:txEl>
                                          </p:spTgt>
                                        </p:tgtEl>
                                        <p:attrNameLst>
                                          <p:attrName>style.opacity</p:attrName>
                                        </p:attrNameLst>
                                      </p:cBhvr>
                                      <p:to>
                                        <p:strVal val="0.5"/>
                                      </p:to>
                                    </p:set>
                                    <p:animEffect filter="image" prLst="opacity: 0.5">
                                      <p:cBhvr rctx="IE">
                                        <p:cTn id="24" dur="indefinite"/>
                                        <p:tgtEl>
                                          <p:spTgt spid="3">
                                            <p:txEl>
                                              <p:pRg st="1" end="1"/>
                                            </p:txEl>
                                          </p:spTgt>
                                        </p:tgtEl>
                                      </p:cBhvr>
                                    </p:animEffect>
                                  </p:childTnLst>
                                </p:cTn>
                              </p:par>
                              <p:par>
                                <p:cTn id="25" presetID="9" presetClass="emph" presetSubtype="0" nodeType="with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par>
                                <p:cTn id="32" presetID="9" presetClass="emph" presetSubtype="0" nodeType="withEffect">
                                  <p:stCondLst>
                                    <p:cond delay="0"/>
                                  </p:stCondLst>
                                  <p:childTnLst>
                                    <p:set>
                                      <p:cBhvr rctx="PPT">
                                        <p:cTn id="33" dur="indefinite"/>
                                        <p:tgtEl>
                                          <p:spTgt spid="3">
                                            <p:txEl>
                                              <p:pRg st="3" end="3"/>
                                            </p:txEl>
                                          </p:spTgt>
                                        </p:tgtEl>
                                        <p:attrNameLst>
                                          <p:attrName>style.opacity</p:attrName>
                                        </p:attrNameLst>
                                      </p:cBhvr>
                                      <p:to>
                                        <p:strVal val="0.5"/>
                                      </p:to>
                                    </p:set>
                                    <p:animEffect filter="image" prLst="opacity: 0.5">
                                      <p:cBhvr rctx="IE">
                                        <p:cTn id="34" dur="indefinite"/>
                                        <p:tgtEl>
                                          <p:spTgt spid="3">
                                            <p:txEl>
                                              <p:pRg st="3" end="3"/>
                                            </p:txEl>
                                          </p:spTgt>
                                        </p:tgtEl>
                                      </p:cBhvr>
                                    </p:animEffect>
                                  </p:childTnLst>
                                </p:cTn>
                              </p:par>
                              <p:par>
                                <p:cTn id="35" presetID="9" presetClass="emph" presetSubtype="0" nodeType="withEffect">
                                  <p:stCondLst>
                                    <p:cond delay="0"/>
                                  </p:stCondLst>
                                  <p:childTnLst>
                                    <p:set>
                                      <p:cBhvr rctx="PPT">
                                        <p:cTn id="36" dur="indefinite"/>
                                        <p:tgtEl>
                                          <p:spTgt spid="3">
                                            <p:txEl>
                                              <p:pRg st="4" end="4"/>
                                            </p:txEl>
                                          </p:spTgt>
                                        </p:tgtEl>
                                        <p:attrNameLst>
                                          <p:attrName>style.opacity</p:attrName>
                                        </p:attrNameLst>
                                      </p:cBhvr>
                                      <p:to>
                                        <p:strVal val="0.5"/>
                                      </p:to>
                                    </p:set>
                                    <p:animEffect filter="image" prLst="opacity: 0.5">
                                      <p:cBhvr rctx="IE">
                                        <p:cTn id="37" dur="indefinite"/>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416"/>
            <a:ext cx="9144000" cy="941784"/>
          </a:xfrm>
        </p:spPr>
        <p:txBody>
          <a:bodyPr>
            <a:normAutofit fontScale="90000"/>
          </a:bodyPr>
          <a:lstStyle/>
          <a:p>
            <a:pPr algn="ctr" rtl="1"/>
            <a:r>
              <a:rPr lang="he-IL" sz="3600" dirty="0" smtClean="0">
                <a:solidFill>
                  <a:srgbClr val="00FFFF"/>
                </a:solidFill>
              </a:rPr>
              <a:t>ההוכחה </a:t>
            </a:r>
            <a:r>
              <a:rPr lang="he-IL" sz="3600" dirty="0">
                <a:solidFill>
                  <a:srgbClr val="00FFFF"/>
                </a:solidFill>
              </a:rPr>
              <a:t>של פיסק היא "אלגנטית"</a:t>
            </a:r>
            <a:r>
              <a:rPr lang="en-US" sz="4000" i="1" dirty="0" smtClean="0"/>
              <a:t/>
            </a:r>
            <a:br>
              <a:rPr lang="en-US" sz="4000" i="1" dirty="0" smtClean="0"/>
            </a:br>
            <a:endParaRPr lang="he-IL" sz="4000" dirty="0"/>
          </a:p>
        </p:txBody>
      </p:sp>
      <p:sp>
        <p:nvSpPr>
          <p:cNvPr id="3" name="Content Placeholder 2"/>
          <p:cNvSpPr>
            <a:spLocks noGrp="1"/>
          </p:cNvSpPr>
          <p:nvPr>
            <p:ph idx="1"/>
          </p:nvPr>
        </p:nvSpPr>
        <p:spPr>
          <a:xfrm>
            <a:off x="381000" y="908720"/>
            <a:ext cx="8610600" cy="4824536"/>
          </a:xfrm>
        </p:spPr>
        <p:txBody>
          <a:bodyPr>
            <a:noAutofit/>
          </a:bodyPr>
          <a:lstStyle/>
          <a:p>
            <a:pPr indent="-161925">
              <a:spcBef>
                <a:spcPts val="0"/>
              </a:spcBef>
              <a:buNone/>
            </a:pPr>
            <a:r>
              <a:rPr lang="he-IL" sz="2800" dirty="0" smtClean="0"/>
              <a:t>	היא פשוטה</a:t>
            </a:r>
          </a:p>
          <a:p>
            <a:pPr>
              <a:spcBef>
                <a:spcPts val="0"/>
              </a:spcBef>
              <a:buNone/>
            </a:pPr>
            <a:r>
              <a:rPr lang="he-IL" sz="2800" dirty="0" smtClean="0"/>
              <a:t>	היא קצרה</a:t>
            </a:r>
          </a:p>
          <a:p>
            <a:pPr>
              <a:spcBef>
                <a:spcPts val="0"/>
              </a:spcBef>
              <a:buNone/>
            </a:pPr>
            <a:r>
              <a:rPr lang="he-IL" sz="2800" dirty="0" smtClean="0"/>
              <a:t>	ו-היא שימושית ! כי ניתן להציע לאורה הליך ארבע-שלבי </a:t>
            </a:r>
            <a:r>
              <a:rPr lang="he-IL" sz="2800" dirty="0" smtClean="0">
                <a:solidFill>
                  <a:schemeClr val="accent6">
                    <a:lumMod val="60000"/>
                    <a:lumOff val="40000"/>
                  </a:schemeClr>
                </a:solidFill>
              </a:rPr>
              <a:t>המבטיח</a:t>
            </a:r>
            <a:r>
              <a:rPr lang="he-IL" sz="2800" dirty="0" smtClean="0"/>
              <a:t> לזהות ב</a:t>
            </a:r>
            <a:r>
              <a:rPr lang="he-IL" sz="2800" dirty="0" smtClean="0">
                <a:solidFill>
                  <a:schemeClr val="accent6">
                    <a:lumMod val="60000"/>
                    <a:lumOff val="40000"/>
                  </a:schemeClr>
                </a:solidFill>
              </a:rPr>
              <a:t>כל</a:t>
            </a:r>
            <a:r>
              <a:rPr lang="he-IL" sz="2800" dirty="0" smtClean="0"/>
              <a:t> מצולע את מיקום השומרים:</a:t>
            </a:r>
            <a:endParaRPr lang="en-US" sz="2800" dirty="0" smtClean="0"/>
          </a:p>
          <a:p>
            <a:pPr marL="714375">
              <a:spcBef>
                <a:spcPts val="0"/>
              </a:spcBef>
              <a:buNone/>
            </a:pPr>
            <a:r>
              <a:rPr lang="he-IL" sz="2800" dirty="0" smtClean="0"/>
              <a:t>א. </a:t>
            </a:r>
            <a:r>
              <a:rPr lang="he-IL" sz="2800" dirty="0" err="1" smtClean="0">
                <a:solidFill>
                  <a:schemeClr val="accent6">
                    <a:lumMod val="60000"/>
                    <a:lumOff val="40000"/>
                  </a:schemeClr>
                </a:solidFill>
              </a:rPr>
              <a:t>מתלתים</a:t>
            </a:r>
            <a:r>
              <a:rPr lang="he-IL" sz="2800" dirty="0" smtClean="0"/>
              <a:t> את המצולע;</a:t>
            </a:r>
          </a:p>
          <a:p>
            <a:pPr marL="714375">
              <a:spcBef>
                <a:spcPts val="0"/>
              </a:spcBef>
              <a:buNone/>
            </a:pPr>
            <a:r>
              <a:rPr lang="he-IL" sz="2800" dirty="0" smtClean="0"/>
              <a:t>ב. </a:t>
            </a:r>
            <a:r>
              <a:rPr lang="he-IL" sz="2800" dirty="0" smtClean="0">
                <a:solidFill>
                  <a:schemeClr val="accent6">
                    <a:lumMod val="60000"/>
                    <a:lumOff val="40000"/>
                  </a:schemeClr>
                </a:solidFill>
              </a:rPr>
              <a:t>צובעים</a:t>
            </a:r>
            <a:r>
              <a:rPr lang="he-IL" sz="2800" dirty="0" smtClean="0"/>
              <a:t> </a:t>
            </a:r>
            <a:r>
              <a:rPr lang="he-IL" sz="2800" dirty="0" smtClean="0">
                <a:solidFill>
                  <a:schemeClr val="accent6">
                    <a:lumMod val="60000"/>
                    <a:lumOff val="40000"/>
                  </a:schemeClr>
                </a:solidFill>
              </a:rPr>
              <a:t>כנדרש</a:t>
            </a:r>
            <a:r>
              <a:rPr lang="he-IL" sz="2800" dirty="0" smtClean="0"/>
              <a:t> את הקודקודים;</a:t>
            </a:r>
          </a:p>
          <a:p>
            <a:pPr marL="714375">
              <a:spcBef>
                <a:spcPts val="0"/>
              </a:spcBef>
              <a:buNone/>
            </a:pPr>
            <a:r>
              <a:rPr lang="he-IL" sz="2800" dirty="0" smtClean="0"/>
              <a:t>ג. </a:t>
            </a:r>
            <a:r>
              <a:rPr lang="he-IL" sz="2800" dirty="0" smtClean="0">
                <a:solidFill>
                  <a:schemeClr val="accent6">
                    <a:lumMod val="60000"/>
                    <a:lumOff val="40000"/>
                  </a:schemeClr>
                </a:solidFill>
              </a:rPr>
              <a:t>מוצאים</a:t>
            </a:r>
            <a:r>
              <a:rPr lang="he-IL" sz="2800" dirty="0" smtClean="0"/>
              <a:t> את הצבע שמספר הקודקודים הצבועים בו הוא </a:t>
            </a:r>
            <a:r>
              <a:rPr lang="he-IL" sz="2800" dirty="0" smtClean="0">
                <a:solidFill>
                  <a:schemeClr val="accent6">
                    <a:lumMod val="60000"/>
                    <a:lumOff val="40000"/>
                  </a:schemeClr>
                </a:solidFill>
              </a:rPr>
              <a:t>הכי קטן</a:t>
            </a:r>
            <a:r>
              <a:rPr lang="he-IL" sz="2800" dirty="0" smtClean="0"/>
              <a:t>;</a:t>
            </a:r>
          </a:p>
          <a:p>
            <a:pPr marL="361950" indent="0">
              <a:spcBef>
                <a:spcPts val="0"/>
              </a:spcBef>
              <a:buNone/>
            </a:pPr>
            <a:r>
              <a:rPr lang="he-IL" sz="2800" dirty="0" smtClean="0"/>
              <a:t>ד. </a:t>
            </a:r>
            <a:r>
              <a:rPr lang="he-IL" sz="2800" dirty="0" smtClean="0">
                <a:solidFill>
                  <a:schemeClr val="accent6">
                    <a:lumMod val="60000"/>
                    <a:lumOff val="40000"/>
                  </a:schemeClr>
                </a:solidFill>
              </a:rPr>
              <a:t>מציבים </a:t>
            </a:r>
            <a:r>
              <a:rPr lang="he-IL" sz="2800" dirty="0" smtClean="0"/>
              <a:t>בקודקודים אלה את השומרים.</a:t>
            </a:r>
          </a:p>
          <a:p>
            <a:pPr marL="361950" indent="0">
              <a:spcBef>
                <a:spcPts val="0"/>
              </a:spcBef>
              <a:buNone/>
            </a:pPr>
            <a:r>
              <a:rPr lang="he-IL" sz="2800" dirty="0" smtClean="0"/>
              <a:t>הודות </a:t>
            </a:r>
            <a:r>
              <a:rPr lang="he-IL" sz="2800" dirty="0" err="1" smtClean="0"/>
              <a:t>לצ'באטאל</a:t>
            </a:r>
            <a:r>
              <a:rPr lang="he-IL" sz="2800" dirty="0" smtClean="0"/>
              <a:t> ידוע </a:t>
            </a:r>
            <a:r>
              <a:rPr lang="he-IL" sz="2800" dirty="0" smtClean="0">
                <a:solidFill>
                  <a:schemeClr val="accent6">
                    <a:lumMod val="60000"/>
                    <a:lumOff val="40000"/>
                  </a:schemeClr>
                </a:solidFill>
              </a:rPr>
              <a:t>מראש</a:t>
            </a:r>
            <a:r>
              <a:rPr lang="he-IL" sz="2800" dirty="0" smtClean="0"/>
              <a:t> שמספרם </a:t>
            </a:r>
            <a:r>
              <a:rPr lang="he-IL" sz="2800" dirty="0" smtClean="0">
                <a:solidFill>
                  <a:schemeClr val="accent6">
                    <a:lumMod val="60000"/>
                    <a:lumOff val="40000"/>
                  </a:schemeClr>
                </a:solidFill>
              </a:rPr>
              <a:t>לא עולה </a:t>
            </a:r>
            <a:r>
              <a:rPr lang="he-IL" sz="2800" dirty="0" smtClean="0"/>
              <a:t>על </a:t>
            </a:r>
            <a:r>
              <a:rPr lang="en-US" sz="2800" dirty="0" smtClean="0">
                <a:solidFill>
                  <a:schemeClr val="accent6">
                    <a:lumMod val="60000"/>
                    <a:lumOff val="40000"/>
                  </a:schemeClr>
                </a:solidFill>
                <a:sym typeface="Symbol"/>
              </a:rPr>
              <a:t></a:t>
            </a:r>
            <a:r>
              <a:rPr lang="en-US" sz="2800" i="1" dirty="0" smtClean="0">
                <a:solidFill>
                  <a:schemeClr val="accent6">
                    <a:lumMod val="60000"/>
                    <a:lumOff val="40000"/>
                  </a:schemeClr>
                </a:solidFill>
              </a:rPr>
              <a:t>n</a:t>
            </a:r>
            <a:r>
              <a:rPr lang="en-US" sz="2800" dirty="0" smtClean="0">
                <a:solidFill>
                  <a:schemeClr val="accent6">
                    <a:lumMod val="60000"/>
                    <a:lumOff val="40000"/>
                  </a:schemeClr>
                </a:solidFill>
              </a:rPr>
              <a:t>/3</a:t>
            </a:r>
            <a:r>
              <a:rPr lang="en-US" sz="2800" dirty="0" smtClean="0">
                <a:solidFill>
                  <a:schemeClr val="accent6">
                    <a:lumMod val="60000"/>
                    <a:lumOff val="40000"/>
                  </a:schemeClr>
                </a:solidFill>
                <a:sym typeface="Symbol"/>
              </a:rPr>
              <a:t></a:t>
            </a:r>
            <a:r>
              <a:rPr lang="he-IL" sz="2800" dirty="0" smtClean="0"/>
              <a:t>,</a:t>
            </a:r>
          </a:p>
          <a:p>
            <a:pPr marL="361950" indent="0">
              <a:spcBef>
                <a:spcPts val="0"/>
              </a:spcBef>
              <a:buNone/>
            </a:pPr>
            <a:r>
              <a:rPr lang="he-IL" sz="2800" dirty="0" smtClean="0"/>
              <a:t>הודות </a:t>
            </a:r>
            <a:r>
              <a:rPr lang="he-IL" sz="2800" dirty="0" err="1" smtClean="0"/>
              <a:t>לפיסק</a:t>
            </a:r>
            <a:r>
              <a:rPr lang="he-IL" sz="2800" dirty="0" smtClean="0"/>
              <a:t> ידוע גם</a:t>
            </a:r>
            <a:r>
              <a:rPr lang="he-IL" sz="2800" dirty="0" smtClean="0">
                <a:solidFill>
                  <a:schemeClr val="accent6">
                    <a:lumMod val="60000"/>
                    <a:lumOff val="40000"/>
                  </a:schemeClr>
                </a:solidFill>
              </a:rPr>
              <a:t> איפה </a:t>
            </a:r>
            <a:r>
              <a:rPr lang="he-IL" sz="2800" dirty="0" smtClean="0"/>
              <a:t>למקם אותם (יש אלגוריתם)!  </a:t>
            </a:r>
          </a:p>
          <a:p>
            <a:pPr>
              <a:spcBef>
                <a:spcPts val="0"/>
              </a:spcBef>
              <a:buNone/>
            </a:pPr>
            <a:endParaRPr lang="he-IL" sz="2800" dirty="0" smtClean="0"/>
          </a:p>
          <a:p>
            <a:pPr>
              <a:spcBef>
                <a:spcPts val="0"/>
              </a:spcBef>
              <a:buNone/>
            </a:pPr>
            <a:r>
              <a:rPr lang="he-IL" sz="2800" dirty="0" smtClean="0"/>
              <a:t> </a:t>
            </a:r>
            <a:endParaRPr lang="en-US" sz="2800" dirty="0" smtClean="0"/>
          </a:p>
          <a:p>
            <a:pPr>
              <a:spcBef>
                <a:spcPts val="0"/>
              </a:spcBef>
              <a:buNone/>
            </a:pPr>
            <a:endParaRPr lang="he-IL" sz="2800" dirty="0"/>
          </a:p>
        </p:txBody>
      </p:sp>
      <p:sp>
        <p:nvSpPr>
          <p:cNvPr id="4" name="Date Placeholder 3"/>
          <p:cNvSpPr>
            <a:spLocks noGrp="1"/>
          </p:cNvSpPr>
          <p:nvPr>
            <p:ph type="dt" sz="half" idx="10"/>
          </p:nvPr>
        </p:nvSpPr>
        <p:spPr/>
        <p:txBody>
          <a:bodyPr/>
          <a:lstStyle/>
          <a:p>
            <a:r>
              <a:rPr lang="en-US" smtClean="0"/>
              <a:t>13.10.2016 עודכן</a:t>
            </a:r>
            <a:endParaRPr lang="en-US" dirty="0"/>
          </a:p>
        </p:txBody>
      </p:sp>
      <p:sp>
        <p:nvSpPr>
          <p:cNvPr id="7"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rtl="1" eaLnBrk="1" hangingPunct="1">
              <a:defRPr/>
            </a:pPr>
            <a:r>
              <a:rPr lang="he-IL" sz="3200" dirty="0" smtClean="0">
                <a:solidFill>
                  <a:srgbClr val="00FFFF"/>
                </a:solidFill>
              </a:rPr>
              <a:t>מקורות והמלצות לקריאה נוספת </a:t>
            </a:r>
            <a:br>
              <a:rPr lang="he-IL" sz="3200" dirty="0" smtClean="0">
                <a:solidFill>
                  <a:srgbClr val="00FFFF"/>
                </a:solidFill>
              </a:rPr>
            </a:br>
            <a:r>
              <a:rPr lang="he-IL" sz="3200" dirty="0" smtClean="0">
                <a:solidFill>
                  <a:srgbClr val="00FFFF"/>
                </a:solidFill>
              </a:rPr>
              <a:t>(ספרים, מאמרים ואתרים)</a:t>
            </a:r>
            <a:endParaRPr lang="en-US" sz="3200" dirty="0">
              <a:solidFill>
                <a:srgbClr val="00FFFF"/>
              </a:solidFill>
            </a:endParaRPr>
          </a:p>
        </p:txBody>
      </p:sp>
      <p:sp>
        <p:nvSpPr>
          <p:cNvPr id="33795" name="Content Placeholder 2"/>
          <p:cNvSpPr>
            <a:spLocks noGrp="1"/>
          </p:cNvSpPr>
          <p:nvPr>
            <p:ph idx="1"/>
          </p:nvPr>
        </p:nvSpPr>
        <p:spPr>
          <a:xfrm>
            <a:off x="533400" y="1196975"/>
            <a:ext cx="8077200" cy="4899025"/>
          </a:xfrm>
        </p:spPr>
        <p:txBody>
          <a:bodyPr/>
          <a:lstStyle/>
          <a:p>
            <a:pPr algn="l" rtl="0" eaLnBrk="1" hangingPunct="1"/>
            <a:r>
              <a:rPr lang="en-US" altLang="en-US" sz="1600" dirty="0" err="1" smtClean="0"/>
              <a:t>Chvátal</a:t>
            </a:r>
            <a:r>
              <a:rPr lang="en-US" altLang="en-US" sz="1600" dirty="0" smtClean="0"/>
              <a:t>, V., (1975). "A combinatorial theorem in plane geometry", </a:t>
            </a:r>
            <a:r>
              <a:rPr lang="en-US" altLang="en-US" sz="1600" i="1" dirty="0" smtClean="0"/>
              <a:t>Journal of Combinatorial Theory, </a:t>
            </a:r>
            <a:r>
              <a:rPr lang="en-US" altLang="en-US" sz="1600" b="1" dirty="0" smtClean="0"/>
              <a:t>Series B</a:t>
            </a:r>
            <a:r>
              <a:rPr lang="en-US" altLang="en-US" sz="1600" dirty="0" smtClean="0"/>
              <a:t> Volume 18, Issue 1, February 1975, Pages 39-41 , </a:t>
            </a:r>
            <a:r>
              <a:rPr lang="en-US" altLang="en-US" sz="1600" dirty="0" smtClean="0">
                <a:hlinkClick r:id="rId3" action="ppaction://hlinkfile" tooltip="Digital object identifier"/>
              </a:rPr>
              <a:t>doi</a:t>
            </a:r>
            <a:r>
              <a:rPr lang="en-US" altLang="en-US" sz="1600" dirty="0" smtClean="0"/>
              <a:t>:</a:t>
            </a:r>
            <a:r>
              <a:rPr lang="en-US" altLang="en-US" sz="1600" dirty="0" smtClean="0">
                <a:hlinkClick r:id="rId4"/>
              </a:rPr>
              <a:t>10.1016/0095-8956(75)90061-1</a:t>
            </a:r>
            <a:endParaRPr lang="en-US" altLang="en-US" sz="1600" dirty="0" smtClean="0"/>
          </a:p>
          <a:p>
            <a:pPr eaLnBrk="1" hangingPunct="1"/>
            <a:r>
              <a:rPr lang="he-IL" altLang="en-US" sz="1600" dirty="0" smtClean="0"/>
              <a:t>ההוכחה של </a:t>
            </a:r>
            <a:r>
              <a:rPr lang="he-IL" altLang="en-US" sz="1600" dirty="0" err="1" smtClean="0"/>
              <a:t>צ'באטאל</a:t>
            </a:r>
            <a:r>
              <a:rPr lang="he-IL" altLang="en-US" sz="1600" dirty="0" smtClean="0"/>
              <a:t> בעברית מופיעה במאמר :</a:t>
            </a:r>
          </a:p>
          <a:p>
            <a:pPr eaLnBrk="1" hangingPunct="1">
              <a:buFontTx/>
              <a:buNone/>
            </a:pPr>
            <a:r>
              <a:rPr lang="he-IL" altLang="en-US" sz="1600" dirty="0" smtClean="0"/>
              <a:t>	נ. </a:t>
            </a:r>
            <a:r>
              <a:rPr lang="he-IL" altLang="en-US" sz="1600" dirty="0" err="1" smtClean="0"/>
              <a:t>מובשוביץ</a:t>
            </a:r>
            <a:r>
              <a:rPr lang="he-IL" altLang="en-US" sz="1600" dirty="0" smtClean="0"/>
              <a:t>-הדר </a:t>
            </a:r>
            <a:r>
              <a:rPr lang="he-IL" altLang="en-US" sz="1600" dirty="0" err="1" smtClean="0"/>
              <a:t>וא</a:t>
            </a:r>
            <a:r>
              <a:rPr lang="he-IL" altLang="en-US" sz="1600" dirty="0" smtClean="0"/>
              <a:t>. </a:t>
            </a:r>
            <a:r>
              <a:rPr lang="he-IL" altLang="en-US" sz="1600" dirty="0" err="1" smtClean="0"/>
              <a:t>שמוקלר</a:t>
            </a:r>
            <a:r>
              <a:rPr lang="he-IL" altLang="en-US" sz="1600" dirty="0" smtClean="0"/>
              <a:t> (2002): "כמה שומרים נחוצים לאבטחתו של מוזיאון?" </a:t>
            </a:r>
            <a:r>
              <a:rPr lang="he-IL" altLang="en-US" sz="1600" dirty="0" err="1" smtClean="0"/>
              <a:t>על"ה</a:t>
            </a:r>
            <a:r>
              <a:rPr lang="he-IL" altLang="en-US" sz="1600" dirty="0" smtClean="0"/>
              <a:t> – עלון למורי המתמטיקה חוברת  29 עמודים 42-55</a:t>
            </a:r>
            <a:endParaRPr lang="he-IL" altLang="en-US" sz="1600" dirty="0" smtClean="0">
              <a:hlinkClick r:id="rId5"/>
            </a:endParaRPr>
          </a:p>
          <a:p>
            <a:pPr marL="711200" algn="l" rtl="0" eaLnBrk="1" hangingPunct="1">
              <a:buFontTx/>
              <a:buNone/>
            </a:pPr>
            <a:r>
              <a:rPr lang="en-US" altLang="en-US" sz="1600" dirty="0" smtClean="0">
                <a:hlinkClick r:id="rId5"/>
              </a:rPr>
              <a:t>http://highmath.haifa.ac.il/data/alim27_38/ale29-pdf/ale29-8.pdf</a:t>
            </a:r>
            <a:endParaRPr lang="he-IL" altLang="en-US" sz="1600" dirty="0"/>
          </a:p>
          <a:p>
            <a:pPr algn="r" eaLnBrk="1" hangingPunct="1"/>
            <a:r>
              <a:rPr lang="he-IL" sz="1600" dirty="0"/>
              <a:t>בעית הגלרי</a:t>
            </a:r>
            <a:r>
              <a:rPr lang="he-IL" sz="1600" dirty="0" smtClean="0"/>
              <a:t>ה לאמנות מתוך ויקיפדיה בעברית</a:t>
            </a:r>
            <a:endParaRPr lang="he-IL" sz="1600" dirty="0" smtClean="0">
              <a:hlinkClick r:id="rId6"/>
            </a:endParaRPr>
          </a:p>
          <a:p>
            <a:pPr marL="350838" indent="0" algn="l" rtl="0" eaLnBrk="1" hangingPunct="1">
              <a:buNone/>
            </a:pPr>
            <a:r>
              <a:rPr lang="en-US" sz="1600" dirty="0" smtClean="0">
                <a:hlinkClick r:id="rId6"/>
              </a:rPr>
              <a:t>https</a:t>
            </a:r>
            <a:r>
              <a:rPr lang="en-US" sz="1600" dirty="0">
                <a:hlinkClick r:id="rId6"/>
              </a:rPr>
              <a:t>://he.wikipedia.org/wiki/%D7%91%D7%A2%D7%99%D7%99%D7%AA_%D7%94%D7%92%D7%9C%D7%A8%D7%99%D7%94_%</a:t>
            </a:r>
            <a:r>
              <a:rPr lang="en-US" sz="1600" dirty="0" smtClean="0">
                <a:hlinkClick r:id="rId6"/>
              </a:rPr>
              <a:t>D7%9C%D7%90%D7%9E%D7%A0%D7%95%D7%AA</a:t>
            </a:r>
            <a:endParaRPr lang="he-IL" sz="1600" dirty="0" smtClean="0"/>
          </a:p>
          <a:p>
            <a:pPr algn="l" rtl="0" eaLnBrk="1" hangingPunct="1"/>
            <a:r>
              <a:rPr lang="en-US" altLang="en-US" sz="1600" dirty="0" smtClean="0"/>
              <a:t>Fisk, S., (1978). "A short proof of </a:t>
            </a:r>
            <a:r>
              <a:rPr lang="en-US" altLang="en-US" sz="1600" dirty="0" err="1" smtClean="0"/>
              <a:t>Chvátal's</a:t>
            </a:r>
            <a:r>
              <a:rPr lang="en-US" altLang="en-US" sz="1600" dirty="0" smtClean="0"/>
              <a:t> watchman theorem", </a:t>
            </a:r>
            <a:r>
              <a:rPr lang="en-US" altLang="en-US" sz="1600" i="1" dirty="0" smtClean="0"/>
              <a:t>Journal of Combinatorial Theory, Series B</a:t>
            </a:r>
            <a:r>
              <a:rPr lang="en-US" altLang="en-US" sz="1600" dirty="0" smtClean="0"/>
              <a:t> </a:t>
            </a:r>
            <a:r>
              <a:rPr lang="en-US" altLang="en-US" sz="1600" b="1" dirty="0" smtClean="0"/>
              <a:t>24</a:t>
            </a:r>
            <a:r>
              <a:rPr lang="en-US" altLang="en-US" sz="1600" dirty="0" smtClean="0"/>
              <a:t> (3): 374, </a:t>
            </a:r>
            <a:r>
              <a:rPr lang="en-US" altLang="en-US" sz="1600" dirty="0" smtClean="0">
                <a:hlinkClick r:id="rId3" action="ppaction://hlinkfile" tooltip="Digital object identifier"/>
              </a:rPr>
              <a:t>doi</a:t>
            </a:r>
            <a:r>
              <a:rPr lang="en-US" altLang="en-US" sz="1600" dirty="0" smtClean="0"/>
              <a:t>:</a:t>
            </a:r>
            <a:r>
              <a:rPr lang="en-US" altLang="en-US" sz="1600" dirty="0" smtClean="0">
                <a:hlinkClick r:id="rId7"/>
              </a:rPr>
              <a:t>10.1016/0095-8956(78)90059-X</a:t>
            </a:r>
            <a:r>
              <a:rPr lang="he-IL" altLang="en-US" sz="1600" dirty="0" smtClean="0"/>
              <a:t> </a:t>
            </a:r>
            <a:endParaRPr lang="en-US" altLang="en-US" sz="1600" dirty="0" smtClean="0"/>
          </a:p>
          <a:p>
            <a:pPr algn="l" rtl="0" eaLnBrk="1" hangingPunct="1"/>
            <a:r>
              <a:rPr lang="en-US" altLang="en-US" sz="1600" dirty="0" err="1" smtClean="0"/>
              <a:t>Honsberger</a:t>
            </a:r>
            <a:r>
              <a:rPr lang="en-US" altLang="en-US" sz="1600" dirty="0" smtClean="0"/>
              <a:t>, R., (1976). “</a:t>
            </a:r>
            <a:r>
              <a:rPr lang="en-US" altLang="en-US" sz="1600" dirty="0" err="1" smtClean="0"/>
              <a:t>Chvatal’s</a:t>
            </a:r>
            <a:r>
              <a:rPr lang="en-US" altLang="en-US" sz="1600" dirty="0" smtClean="0"/>
              <a:t> Art Gallery Theorem.” </a:t>
            </a:r>
            <a:r>
              <a:rPr lang="en-US" altLang="en-US" sz="1600" i="1" dirty="0" smtClean="0"/>
              <a:t>Mathematical Gems II, Chapter 11, 104-110,  </a:t>
            </a:r>
            <a:r>
              <a:rPr lang="en-US" altLang="en-US" sz="1600" i="1" dirty="0" err="1" smtClean="0"/>
              <a:t>MAA</a:t>
            </a:r>
            <a:r>
              <a:rPr lang="en-US" altLang="en-US" sz="1600" i="1" dirty="0" smtClean="0"/>
              <a:t> Inc. </a:t>
            </a:r>
            <a:r>
              <a:rPr lang="en-US" altLang="en-US" sz="1600" dirty="0" smtClean="0"/>
              <a:t>1976 </a:t>
            </a:r>
          </a:p>
          <a:p>
            <a:pPr algn="l" rtl="0" eaLnBrk="1" hangingPunct="1"/>
            <a:r>
              <a:rPr lang="en-US" altLang="en-US" sz="1600" dirty="0" err="1" smtClean="0"/>
              <a:t>Garey</a:t>
            </a:r>
            <a:r>
              <a:rPr lang="en-US" altLang="en-US" sz="1600" dirty="0" smtClean="0"/>
              <a:t>, Michael R.; Johnson, D. S. (1979). Victor Klee. ed. </a:t>
            </a:r>
            <a:r>
              <a:rPr lang="en-US" altLang="en-US" sz="1600" i="1" dirty="0" smtClean="0"/>
              <a:t>Computers and Intractability: A Guide to the Theory of NP-Completeness</a:t>
            </a:r>
            <a:r>
              <a:rPr lang="en-US" altLang="en-US" sz="1600" dirty="0" smtClean="0"/>
              <a:t>. A Series of Books in the Mathematical Sciences. W. H. Freeman and Co.. pp. x+338. </a:t>
            </a:r>
            <a:r>
              <a:rPr lang="en-US" altLang="en-US" sz="1600" dirty="0" smtClean="0">
                <a:hlinkClick r:id="rId8" action="ppaction://hlinkfile" tooltip="International Standard Book Number"/>
              </a:rPr>
              <a:t>ISBN</a:t>
            </a:r>
            <a:r>
              <a:rPr lang="en-US" altLang="en-US" sz="1600" dirty="0" smtClean="0"/>
              <a:t> </a:t>
            </a:r>
            <a:r>
              <a:rPr lang="en-US" altLang="en-US" sz="1600" dirty="0" smtClean="0">
                <a:hlinkClick r:id="rId9" action="ppaction://hlinkfile" tooltip="Special:BookSources/0-7167-1045-5"/>
              </a:rPr>
              <a:t>0-7167-1045-5</a:t>
            </a:r>
            <a:r>
              <a:rPr lang="en-US" altLang="en-US" sz="1600" dirty="0" smtClean="0"/>
              <a:t>. </a:t>
            </a:r>
            <a:r>
              <a:rPr lang="en-US" altLang="en-US" sz="1600" dirty="0" smtClean="0">
                <a:hlinkClick r:id="rId10" action="ppaction://hlinkfile" tooltip="Mathematical Reviews"/>
              </a:rPr>
              <a:t>MR</a:t>
            </a:r>
            <a:r>
              <a:rPr lang="en-US" altLang="en-US" sz="1600" dirty="0" smtClean="0">
                <a:hlinkClick r:id="rId11"/>
              </a:rPr>
              <a:t>519066</a:t>
            </a:r>
            <a:r>
              <a:rPr lang="en-US" altLang="en-US" sz="1600" dirty="0" smtClean="0"/>
              <a:t>.</a:t>
            </a:r>
          </a:p>
          <a:p>
            <a:pPr algn="l" eaLnBrk="1" hangingPunct="1">
              <a:buFontTx/>
              <a:buNone/>
            </a:pPr>
            <a:endParaRPr lang="en-US" altLang="en-US" sz="1600" dirty="0" smtClean="0"/>
          </a:p>
        </p:txBody>
      </p:sp>
      <p:sp>
        <p:nvSpPr>
          <p:cNvPr id="33796" name="Date Placeholder 6"/>
          <p:cNvSpPr>
            <a:spLocks noGrp="1"/>
          </p:cNvSpPr>
          <p:nvPr>
            <p:ph type="dt" sz="quarter" idx="10"/>
          </p:nvPr>
        </p:nvSpPr>
        <p:spPr>
          <a:xfrm>
            <a:off x="381000" y="60960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mtClean="0">
                <a:solidFill>
                  <a:srgbClr val="F8F8F8"/>
                </a:solidFill>
                <a:latin typeface="Tahoma" pitchFamily="34" charset="0"/>
              </a:rPr>
              <a:t>13.10.2016 עודכן</a:t>
            </a:r>
            <a:endParaRPr lang="en-US" altLang="en-US" dirty="0">
              <a:solidFill>
                <a:srgbClr val="F8F8F8"/>
              </a:solidFill>
              <a:latin typeface="Tahoma" pitchFamily="34" charset="0"/>
            </a:endParaRPr>
          </a:p>
        </p:txBody>
      </p:sp>
      <p:sp>
        <p:nvSpPr>
          <p:cNvPr id="33798" name="Footer Placeholder 3"/>
          <p:cNvSpPr>
            <a:spLocks noGrp="1"/>
          </p:cNvSpPr>
          <p:nvPr>
            <p:ph type="ftr" sz="quarter" idx="11"/>
          </p:nvPr>
        </p:nvSpPr>
        <p:spPr>
          <a:xfrm>
            <a:off x="3352800" y="6019800"/>
            <a:ext cx="37544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sp>
        <p:nvSpPr>
          <p:cNvPr id="3" name="Slide Number Placeholder 2"/>
          <p:cNvSpPr>
            <a:spLocks noGrp="1"/>
          </p:cNvSpPr>
          <p:nvPr>
            <p:ph type="sldNum" sz="quarter" idx="12"/>
          </p:nvPr>
        </p:nvSpPr>
        <p:spPr/>
        <p:txBody>
          <a:bodyPr/>
          <a:lstStyle/>
          <a:p>
            <a:pPr>
              <a:defRPr/>
            </a:pPr>
            <a:fld id="{28C99590-D653-46AC-97D3-FFD34B05AF04}" type="slidenum">
              <a:rPr lang="en-US" smtClean="0"/>
              <a:pPr>
                <a:defRPr/>
              </a:pPr>
              <a:t>28</a:t>
            </a:fld>
            <a:endParaRPr lang="en-US"/>
          </a:p>
        </p:txBody>
      </p:sp>
    </p:spTree>
  </p:cSld>
  <p:clrMapOvr>
    <a:masterClrMapping/>
  </p:clrMapOvr>
  <p:transition advTm="189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eaLnBrk="1" hangingPunct="1">
              <a:defRPr/>
            </a:pPr>
            <a:r>
              <a:rPr lang="he-IL" sz="3200" dirty="0" smtClean="0">
                <a:solidFill>
                  <a:srgbClr val="00FFFF"/>
                </a:solidFill>
              </a:rPr>
              <a:t>מקורות והמלצות לקריאה נוספת </a:t>
            </a:r>
            <a:br>
              <a:rPr lang="he-IL" sz="3200" dirty="0" smtClean="0">
                <a:solidFill>
                  <a:srgbClr val="00FFFF"/>
                </a:solidFill>
              </a:rPr>
            </a:br>
            <a:r>
              <a:rPr lang="he-IL" sz="3200" dirty="0" smtClean="0">
                <a:solidFill>
                  <a:srgbClr val="00FFFF"/>
                </a:solidFill>
              </a:rPr>
              <a:t>(ספרים, מאמרים ואתרים)</a:t>
            </a:r>
            <a:endParaRPr lang="en-US" sz="3200" dirty="0">
              <a:solidFill>
                <a:srgbClr val="00FFFF"/>
              </a:solidFill>
            </a:endParaRPr>
          </a:p>
        </p:txBody>
      </p:sp>
      <p:sp>
        <p:nvSpPr>
          <p:cNvPr id="33795" name="Content Placeholder 2"/>
          <p:cNvSpPr>
            <a:spLocks noGrp="1"/>
          </p:cNvSpPr>
          <p:nvPr>
            <p:ph idx="1"/>
          </p:nvPr>
        </p:nvSpPr>
        <p:spPr>
          <a:xfrm>
            <a:off x="381000" y="1143000"/>
            <a:ext cx="8382000" cy="5111750"/>
          </a:xfrm>
        </p:spPr>
        <p:txBody>
          <a:bodyPr/>
          <a:lstStyle/>
          <a:p>
            <a:pPr algn="l" rtl="0" eaLnBrk="1" hangingPunct="1"/>
            <a:r>
              <a:rPr lang="en-US" altLang="en-US" sz="1600" dirty="0" smtClean="0"/>
              <a:t>O'Rourke, Joseph (1987). </a:t>
            </a:r>
            <a:r>
              <a:rPr lang="en-US" altLang="en-US" sz="1600" i="1" dirty="0" smtClean="0"/>
              <a:t>Art Gallery Theorems and Algorithms</a:t>
            </a:r>
            <a:r>
              <a:rPr lang="en-US" altLang="en-US" sz="1600" dirty="0" smtClean="0"/>
              <a:t>, Oxford University Press, </a:t>
            </a:r>
            <a:r>
              <a:rPr lang="en-US" altLang="en-US" sz="1600" dirty="0" smtClean="0">
                <a:hlinkClick r:id="rId3" action="ppaction://hlinkfile" tooltip="International Standard Book Number"/>
              </a:rPr>
              <a:t>ISBN</a:t>
            </a:r>
            <a:r>
              <a:rPr lang="en-US" altLang="en-US" sz="1600" dirty="0" smtClean="0"/>
              <a:t> 0-19-503965-3, </a:t>
            </a:r>
            <a:r>
              <a:rPr lang="en-US" altLang="en-US" sz="1600" dirty="0" smtClean="0">
                <a:hlinkClick r:id="rId4"/>
              </a:rPr>
              <a:t>http://cs.smith.edu/~orourke/books/ArtGalleryTheorems/art.html</a:t>
            </a:r>
            <a:endParaRPr lang="en-US" altLang="en-US" sz="1600" dirty="0" smtClean="0"/>
          </a:p>
          <a:p>
            <a:pPr algn="l" rtl="0" eaLnBrk="1" hangingPunct="1"/>
            <a:r>
              <a:rPr lang="en-US" altLang="en-US" sz="1600" dirty="0" smtClean="0">
                <a:hlinkClick r:id="rId5"/>
              </a:rPr>
              <a:t>http://maven.smith.edu/~orourke/</a:t>
            </a:r>
            <a:r>
              <a:rPr lang="en-US" altLang="en-US" sz="1600" dirty="0" smtClean="0"/>
              <a:t>         </a:t>
            </a:r>
            <a:r>
              <a:rPr lang="he-IL" altLang="en-US" sz="1600" dirty="0" smtClean="0"/>
              <a:t>בפרק 6 בספר זה מופיעה בעיית ההגנה של מתחם מבוצר. </a:t>
            </a:r>
          </a:p>
          <a:p>
            <a:pPr eaLnBrk="1" hangingPunct="1">
              <a:buFontTx/>
              <a:buNone/>
            </a:pPr>
            <a:r>
              <a:rPr lang="he-IL" altLang="en-US" sz="1600" dirty="0" smtClean="0"/>
              <a:t>	בעמודים 239-242 – הוכחה שבעיית השמירה בגלריה לאמנות היא ב-</a:t>
            </a:r>
            <a:r>
              <a:rPr lang="en-US" altLang="en-US" sz="1600" dirty="0" smtClean="0"/>
              <a:t>NP</a:t>
            </a:r>
            <a:r>
              <a:rPr lang="he-IL" altLang="en-US" sz="1600" dirty="0" smtClean="0"/>
              <a:t>.</a:t>
            </a:r>
          </a:p>
          <a:p>
            <a:pPr eaLnBrk="1" hangingPunct="1">
              <a:buFontTx/>
              <a:buNone/>
            </a:pPr>
            <a:r>
              <a:rPr lang="he-IL" altLang="en-US" sz="1600" dirty="0" smtClean="0"/>
              <a:t>	בפרק 10 נדונה הבעיה הקשה של שמירה במוזיאון פאוני כלשהו (הבעיה המרחבית). בעמ' 255 – דוגמא למוזיאון פאוני לא מנסרתי עם חלל פנימי בלתי ניתן לפיה מהפינות. </a:t>
            </a:r>
          </a:p>
          <a:p>
            <a:pPr algn="l" rtl="0" eaLnBrk="1" hangingPunct="1">
              <a:defRPr/>
            </a:pPr>
            <a:r>
              <a:rPr lang="he-IL" altLang="en-US" sz="1600" dirty="0" smtClean="0"/>
              <a:t> </a:t>
            </a:r>
            <a:r>
              <a:rPr lang="en-US" sz="1600" dirty="0" err="1"/>
              <a:t>Bjorling</a:t>
            </a:r>
            <a:r>
              <a:rPr lang="en-US" sz="1600" dirty="0"/>
              <a:t>-Sachs, I. and </a:t>
            </a:r>
            <a:r>
              <a:rPr lang="en-US" sz="1600" dirty="0" err="1"/>
              <a:t>Souvaine</a:t>
            </a:r>
            <a:r>
              <a:rPr lang="en-US" sz="1600" dirty="0"/>
              <a:t>, D. L. "A Tight Bound for Guarding Polygons with Holes." Report LCSR-TR-165. New Brunswick, NJ: Lab. </a:t>
            </a:r>
            <a:r>
              <a:rPr lang="en-US" sz="1600" dirty="0" err="1"/>
              <a:t>Comput</a:t>
            </a:r>
            <a:r>
              <a:rPr lang="en-US" sz="1600" dirty="0"/>
              <a:t>. Sci. Res., Rutgers Univ., 1991.</a:t>
            </a:r>
          </a:p>
          <a:p>
            <a:pPr algn="l" rtl="0" eaLnBrk="1" hangingPunct="1">
              <a:defRPr/>
            </a:pPr>
            <a:r>
              <a:rPr lang="en-US" sz="1600" dirty="0" err="1"/>
              <a:t>Bjorling</a:t>
            </a:r>
            <a:r>
              <a:rPr lang="en-US" sz="1600" dirty="0"/>
              <a:t>-Sachs, I. and </a:t>
            </a:r>
            <a:r>
              <a:rPr lang="en-US" sz="1600" dirty="0" err="1"/>
              <a:t>Souvaine</a:t>
            </a:r>
            <a:r>
              <a:rPr lang="en-US" sz="1600" dirty="0"/>
              <a:t>, D. L. "An Efficient Algorithm for Guard Placement in Polygons with Holes." </a:t>
            </a:r>
            <a:r>
              <a:rPr lang="en-US" sz="1600" i="1" dirty="0"/>
              <a:t>Disc. </a:t>
            </a:r>
            <a:r>
              <a:rPr lang="en-US" sz="1600" i="1" dirty="0" err="1"/>
              <a:t>Comput</a:t>
            </a:r>
            <a:r>
              <a:rPr lang="en-US" sz="1600" i="1" dirty="0"/>
              <a:t>. Geom.</a:t>
            </a:r>
            <a:r>
              <a:rPr lang="en-US" sz="1600" dirty="0"/>
              <a:t> </a:t>
            </a:r>
            <a:r>
              <a:rPr lang="en-US" sz="1600" b="1" dirty="0"/>
              <a:t>13</a:t>
            </a:r>
            <a:r>
              <a:rPr lang="en-US" sz="1600" dirty="0"/>
              <a:t>, 77-109, 1995.</a:t>
            </a:r>
          </a:p>
          <a:p>
            <a:pPr algn="l" rtl="0" eaLnBrk="1" hangingPunct="1">
              <a:defRPr/>
            </a:pPr>
            <a:r>
              <a:rPr lang="en-US" sz="1600" dirty="0" err="1"/>
              <a:t>DIMACS</a:t>
            </a:r>
            <a:r>
              <a:rPr lang="en-US" sz="1600" dirty="0"/>
              <a:t> Research and Education Institute. "Art Gallery Problems." </a:t>
            </a:r>
            <a:r>
              <a:rPr lang="en-US" sz="1600" dirty="0">
                <a:hlinkClick r:id="rId6"/>
              </a:rPr>
              <a:t>http://dimacs.rutgers.edu/~</a:t>
            </a:r>
            <a:r>
              <a:rPr lang="en-US" sz="1600" dirty="0" smtClean="0">
                <a:hlinkClick r:id="rId6"/>
              </a:rPr>
              <a:t>cristofa/Xfiles/art.html</a:t>
            </a:r>
            <a:endParaRPr lang="en-US" sz="1600" dirty="0"/>
          </a:p>
          <a:p>
            <a:pPr algn="l" rtl="0" eaLnBrk="1" hangingPunct="1">
              <a:defRPr/>
            </a:pPr>
            <a:r>
              <a:rPr lang="en-US" sz="1600" dirty="0" err="1" smtClean="0"/>
              <a:t>MathForum</a:t>
            </a:r>
            <a:r>
              <a:rPr lang="en-US" sz="1600" dirty="0"/>
              <a:t>: </a:t>
            </a:r>
            <a:r>
              <a:rPr lang="en-US" sz="1600" dirty="0">
                <a:hlinkClick r:id="rId7"/>
              </a:rPr>
              <a:t>http://mathforum.org/mathimages/index.php/Art_Gallery_Theorem</a:t>
            </a:r>
            <a:r>
              <a:rPr lang="en-US" sz="1600" dirty="0"/>
              <a:t> </a:t>
            </a:r>
          </a:p>
          <a:p>
            <a:pPr algn="l" eaLnBrk="1" hangingPunct="1">
              <a:buFontTx/>
              <a:buNone/>
            </a:pPr>
            <a:endParaRPr lang="en-US" altLang="en-US" sz="1600" dirty="0" smtClean="0"/>
          </a:p>
        </p:txBody>
      </p:sp>
      <p:sp>
        <p:nvSpPr>
          <p:cNvPr id="33796" name="Date Placeholder 6"/>
          <p:cNvSpPr>
            <a:spLocks noGrp="1"/>
          </p:cNvSpPr>
          <p:nvPr>
            <p:ph type="dt" sz="quarter" idx="10"/>
          </p:nvPr>
        </p:nvSpPr>
        <p:spPr>
          <a:xfrm>
            <a:off x="381000" y="60960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mtClean="0">
                <a:solidFill>
                  <a:srgbClr val="F8F8F8"/>
                </a:solidFill>
                <a:latin typeface="Tahoma" pitchFamily="34" charset="0"/>
              </a:rPr>
              <a:t>13.10.2016 עודכן</a:t>
            </a:r>
            <a:endParaRPr lang="en-US" altLang="en-US" dirty="0">
              <a:solidFill>
                <a:srgbClr val="F8F8F8"/>
              </a:solidFill>
              <a:latin typeface="Tahoma" pitchFamily="34" charset="0"/>
            </a:endParaRPr>
          </a:p>
        </p:txBody>
      </p:sp>
      <p:sp>
        <p:nvSpPr>
          <p:cNvPr id="33798" name="Footer Placeholder 3"/>
          <p:cNvSpPr>
            <a:spLocks noGrp="1"/>
          </p:cNvSpPr>
          <p:nvPr>
            <p:ph type="ftr" sz="quarter" idx="11"/>
          </p:nvPr>
        </p:nvSpPr>
        <p:spPr>
          <a:xfrm>
            <a:off x="3332162" y="5995988"/>
            <a:ext cx="37544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sp>
        <p:nvSpPr>
          <p:cNvPr id="3" name="Slide Number Placeholder 2"/>
          <p:cNvSpPr>
            <a:spLocks noGrp="1"/>
          </p:cNvSpPr>
          <p:nvPr>
            <p:ph type="sldNum" sz="quarter" idx="12"/>
          </p:nvPr>
        </p:nvSpPr>
        <p:spPr/>
        <p:txBody>
          <a:bodyPr/>
          <a:lstStyle/>
          <a:p>
            <a:pPr>
              <a:defRPr/>
            </a:pPr>
            <a:fld id="{28C99590-D653-46AC-97D3-FFD34B05AF04}" type="slidenum">
              <a:rPr lang="en-US" smtClean="0"/>
              <a:pPr>
                <a:defRPr/>
              </a:pPr>
              <a:t>29</a:t>
            </a:fld>
            <a:endParaRPr lang="en-US"/>
          </a:p>
        </p:txBody>
      </p:sp>
    </p:spTree>
    <p:extLst>
      <p:ext uri="{BB962C8B-B14F-4D97-AF65-F5344CB8AC3E}">
        <p14:creationId xmlns:p14="http://schemas.microsoft.com/office/powerpoint/2010/main" val="1551500935"/>
      </p:ext>
    </p:extLst>
  </p:cSld>
  <p:clrMapOvr>
    <a:masterClrMapping/>
  </p:clrMapOvr>
  <p:transition advTm="189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ubtitle 2"/>
          <p:cNvSpPr>
            <a:spLocks noGrp="1"/>
          </p:cNvSpPr>
          <p:nvPr>
            <p:ph type="subTitle" idx="1"/>
          </p:nvPr>
        </p:nvSpPr>
        <p:spPr>
          <a:xfrm>
            <a:off x="0" y="0"/>
            <a:ext cx="9144000" cy="2085975"/>
          </a:xfrm>
        </p:spPr>
        <p:txBody>
          <a:bodyPr/>
          <a:lstStyle/>
          <a:p>
            <a:pPr eaLnBrk="1" hangingPunct="1"/>
            <a:endParaRPr lang="he-IL" altLang="en-US" sz="3200" dirty="0" smtClean="0"/>
          </a:p>
          <a:p>
            <a:pPr eaLnBrk="1" hangingPunct="1"/>
            <a:r>
              <a:rPr lang="he-IL" altLang="en-US" sz="3200" dirty="0" smtClean="0"/>
              <a:t> </a:t>
            </a:r>
          </a:p>
          <a:p>
            <a:pPr eaLnBrk="1" hangingPunct="1"/>
            <a:endParaRPr lang="he-IL" altLang="en-US" sz="3200" dirty="0" smtClean="0"/>
          </a:p>
          <a:p>
            <a:pPr eaLnBrk="1" hangingPunct="1"/>
            <a:endParaRPr lang="he-IL" altLang="en-US" sz="3200" dirty="0" smtClean="0"/>
          </a:p>
          <a:p>
            <a:pPr eaLnBrk="1" hangingPunct="1"/>
            <a:endParaRPr lang="he-IL" altLang="en-US" sz="3200" dirty="0" smtClean="0"/>
          </a:p>
        </p:txBody>
      </p:sp>
      <p:sp>
        <p:nvSpPr>
          <p:cNvPr id="3074" name="Title 1"/>
          <p:cNvSpPr>
            <a:spLocks noGrp="1"/>
          </p:cNvSpPr>
          <p:nvPr>
            <p:ph type="ctrTitle"/>
          </p:nvPr>
        </p:nvSpPr>
        <p:spPr>
          <a:xfrm>
            <a:off x="395288" y="2174999"/>
            <a:ext cx="8497887" cy="1470025"/>
          </a:xfrm>
        </p:spPr>
        <p:txBody>
          <a:bodyPr/>
          <a:lstStyle/>
          <a:p>
            <a:pPr algn="r" eaLnBrk="1" hangingPunct="1">
              <a:defRPr/>
            </a:pPr>
            <a:r>
              <a:rPr lang="he-IL" sz="4400" dirty="0" smtClean="0">
                <a:solidFill>
                  <a:srgbClr val="F0912D"/>
                </a:solidFill>
              </a:rPr>
              <a:t>בעית השמירה במוזיאון</a:t>
            </a:r>
          </a:p>
        </p:txBody>
      </p:sp>
      <p:sp>
        <p:nvSpPr>
          <p:cNvPr id="17412" name="TextBox 8"/>
          <p:cNvSpPr txBox="1">
            <a:spLocks noChangeArrowheads="1"/>
          </p:cNvSpPr>
          <p:nvPr/>
        </p:nvSpPr>
        <p:spPr bwMode="auto">
          <a:xfrm>
            <a:off x="1476375" y="5516563"/>
            <a:ext cx="5975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lang="he-IL" altLang="en-US" sz="1800">
                <a:solidFill>
                  <a:srgbClr val="F8F8F8"/>
                </a:solidFill>
                <a:latin typeface="Arial" charset="0"/>
              </a:rPr>
              <a:t>© כל הזכויות שמורות  ל"קשר חם", הטכניון</a:t>
            </a:r>
          </a:p>
        </p:txBody>
      </p:sp>
      <p:grpSp>
        <p:nvGrpSpPr>
          <p:cNvPr id="2" name="Group 1"/>
          <p:cNvGrpSpPr/>
          <p:nvPr/>
        </p:nvGrpSpPr>
        <p:grpSpPr>
          <a:xfrm>
            <a:off x="323528" y="382504"/>
            <a:ext cx="2906431" cy="958264"/>
            <a:chOff x="7813675" y="400343"/>
            <a:chExt cx="2906431" cy="958264"/>
          </a:xfrm>
        </p:grpSpPr>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3675" y="400343"/>
              <a:ext cx="915988" cy="95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6"/>
            <p:cNvSpPr txBox="1">
              <a:spLocks noChangeArrowheads="1"/>
            </p:cNvSpPr>
            <p:nvPr/>
          </p:nvSpPr>
          <p:spPr bwMode="auto">
            <a:xfrm>
              <a:off x="8624606" y="710535"/>
              <a:ext cx="209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eaLnBrk="1" hangingPunct="1">
                <a:spcBef>
                  <a:spcPct val="0"/>
                </a:spcBef>
                <a:buClrTx/>
                <a:buFontTx/>
                <a:buNone/>
              </a:pPr>
              <a:r>
                <a:rPr lang="he-IL" altLang="en-US" sz="1800" b="1" dirty="0">
                  <a:solidFill>
                    <a:srgbClr val="F8F8F8"/>
                  </a:solidFill>
                  <a:latin typeface="Arial" charset="0"/>
                </a:rPr>
                <a:t>הקרן הלאומית למדע</a:t>
              </a:r>
            </a:p>
          </p:txBody>
        </p:sp>
      </p:grpSp>
      <p:grpSp>
        <p:nvGrpSpPr>
          <p:cNvPr id="4" name="Group 3"/>
          <p:cNvGrpSpPr/>
          <p:nvPr/>
        </p:nvGrpSpPr>
        <p:grpSpPr>
          <a:xfrm>
            <a:off x="3081098" y="476672"/>
            <a:ext cx="3168352" cy="1569027"/>
            <a:chOff x="920858" y="-302008"/>
            <a:chExt cx="3168352" cy="1569027"/>
          </a:xfrm>
        </p:grpSpPr>
        <p:pic>
          <p:nvPicPr>
            <p:cNvPr id="17413" name="Picture 11" descr="Technion animated log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07530" y="-302008"/>
              <a:ext cx="752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6"/>
            <p:cNvSpPr>
              <a:spLocks noChangeArrowheads="1"/>
            </p:cNvSpPr>
            <p:nvPr/>
          </p:nvSpPr>
          <p:spPr bwMode="auto">
            <a:xfrm>
              <a:off x="920858" y="620688"/>
              <a:ext cx="31683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lang="he-IL" altLang="en-US" sz="1800" b="1" dirty="0">
                  <a:solidFill>
                    <a:srgbClr val="F8F8F8"/>
                  </a:solidFill>
                  <a:latin typeface="Arial" charset="0"/>
                </a:rPr>
                <a:t>הטכניון – מכון טכנולוגי לישראל </a:t>
              </a:r>
              <a:endParaRPr lang="en-US" altLang="en-US" sz="1800" b="1" dirty="0">
                <a:solidFill>
                  <a:srgbClr val="F8F8F8"/>
                </a:solidFill>
                <a:latin typeface="Arial" charset="0"/>
              </a:endParaRPr>
            </a:p>
            <a:p>
              <a:pPr algn="ctr" eaLnBrk="1" hangingPunct="1">
                <a:spcBef>
                  <a:spcPct val="0"/>
                </a:spcBef>
                <a:buClrTx/>
                <a:buFontTx/>
                <a:buNone/>
              </a:pPr>
              <a:r>
                <a:rPr lang="he-IL" altLang="en-US" sz="1800" b="1" dirty="0" smtClean="0">
                  <a:solidFill>
                    <a:srgbClr val="F8F8F8"/>
                  </a:solidFill>
                  <a:latin typeface="Arial" charset="0"/>
                </a:rPr>
                <a:t>מוסד הטכניון למחקר ופיתוח</a:t>
              </a:r>
            </a:p>
          </p:txBody>
        </p:sp>
      </p:grpSp>
      <p:pic>
        <p:nvPicPr>
          <p:cNvPr id="17417"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3766452"/>
            <a:ext cx="1606040" cy="160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122561" y="3700751"/>
            <a:ext cx="3203927" cy="167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bwMode="auto">
          <a:xfrm>
            <a:off x="3995936" y="3861048"/>
            <a:ext cx="0" cy="1440160"/>
          </a:xfrm>
          <a:prstGeom prst="line">
            <a:avLst/>
          </a:prstGeom>
          <a:solidFill>
            <a:schemeClr val="accent1"/>
          </a:solidFill>
          <a:ln w="9525" cap="flat" cmpd="sng" algn="ctr">
            <a:solidFill>
              <a:schemeClr val="tx2"/>
            </a:solidFill>
            <a:prstDash val="solid"/>
            <a:round/>
            <a:headEnd type="none" w="sm" len="sm"/>
            <a:tailEnd type="none" w="sm" len="sm"/>
          </a:ln>
          <a:effectLst/>
        </p:spPr>
      </p:cxn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6947" y="511853"/>
            <a:ext cx="3313416" cy="864000"/>
          </a:xfrm>
          <a:prstGeom prst="rect">
            <a:avLst/>
          </a:prstGeom>
        </p:spPr>
      </p:pic>
    </p:spTree>
    <p:extLst>
      <p:ext uri="{BB962C8B-B14F-4D97-AF65-F5344CB8AC3E}">
        <p14:creationId xmlns:p14="http://schemas.microsoft.com/office/powerpoint/2010/main" val="3590633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381000"/>
            <a:ext cx="9144000" cy="1143000"/>
          </a:xfrm>
        </p:spPr>
        <p:txBody>
          <a:bodyPr/>
          <a:lstStyle/>
          <a:p>
            <a:pPr algn="ctr" rtl="1" eaLnBrk="1" hangingPunct="1"/>
            <a:r>
              <a:rPr lang="he-IL" altLang="en-US" sz="3200" smtClean="0">
                <a:solidFill>
                  <a:srgbClr val="00FFFF"/>
                </a:solidFill>
              </a:rPr>
              <a:t>מקורות והמלצות לקריאה נוספת </a:t>
            </a:r>
            <a:br>
              <a:rPr lang="he-IL" altLang="en-US" sz="3200" smtClean="0">
                <a:solidFill>
                  <a:srgbClr val="00FFFF"/>
                </a:solidFill>
              </a:rPr>
            </a:br>
            <a:endParaRPr lang="en-US" altLang="en-US" sz="3200" smtClean="0">
              <a:solidFill>
                <a:srgbClr val="00FFFF"/>
              </a:solidFill>
            </a:endParaRPr>
          </a:p>
        </p:txBody>
      </p:sp>
      <p:sp>
        <p:nvSpPr>
          <p:cNvPr id="3" name="Content Placeholder 2"/>
          <p:cNvSpPr>
            <a:spLocks noGrp="1"/>
          </p:cNvSpPr>
          <p:nvPr>
            <p:ph idx="1"/>
          </p:nvPr>
        </p:nvSpPr>
        <p:spPr>
          <a:xfrm>
            <a:off x="381000" y="914400"/>
            <a:ext cx="8382000" cy="3744913"/>
          </a:xfrm>
        </p:spPr>
        <p:txBody>
          <a:bodyPr>
            <a:noAutofit/>
          </a:bodyPr>
          <a:lstStyle/>
          <a:p>
            <a:pPr algn="l" rtl="0" eaLnBrk="1" hangingPunct="1">
              <a:defRPr/>
            </a:pPr>
            <a:r>
              <a:rPr lang="en-US" sz="1400" dirty="0" err="1" smtClean="0"/>
              <a:t>Garey</a:t>
            </a:r>
            <a:r>
              <a:rPr lang="en-US" sz="1400" dirty="0"/>
              <a:t>, M. R.; Johnson, D. S.; </a:t>
            </a:r>
            <a:r>
              <a:rPr lang="en-US" sz="1400" dirty="0" err="1"/>
              <a:t>Preparata</a:t>
            </a:r>
            <a:r>
              <a:rPr lang="en-US" sz="1400" dirty="0"/>
              <a:t>, F. P.; and </a:t>
            </a:r>
            <a:r>
              <a:rPr lang="en-US" sz="1400" dirty="0" err="1"/>
              <a:t>Tarjan</a:t>
            </a:r>
            <a:r>
              <a:rPr lang="en-US" sz="1400" dirty="0"/>
              <a:t>, R. E. "Triangulating a Simple Polygon." </a:t>
            </a:r>
            <a:r>
              <a:rPr lang="en-US" sz="1400" i="1" dirty="0"/>
              <a:t>Inform. Process. </a:t>
            </a:r>
            <a:r>
              <a:rPr lang="en-US" sz="1400" i="1" dirty="0" err="1"/>
              <a:t>Lett</a:t>
            </a:r>
            <a:r>
              <a:rPr lang="en-US" sz="1400" i="1" dirty="0"/>
              <a:t>.</a:t>
            </a:r>
            <a:r>
              <a:rPr lang="en-US" sz="1400" dirty="0"/>
              <a:t> </a:t>
            </a:r>
            <a:r>
              <a:rPr lang="en-US" sz="1400" b="1" dirty="0"/>
              <a:t>7</a:t>
            </a:r>
            <a:r>
              <a:rPr lang="en-US" sz="1400" dirty="0"/>
              <a:t>, 175-179, 1978.</a:t>
            </a:r>
          </a:p>
          <a:p>
            <a:pPr algn="l" rtl="0" eaLnBrk="1" hangingPunct="1">
              <a:defRPr/>
            </a:pPr>
            <a:r>
              <a:rPr lang="en-US" sz="1400" dirty="0"/>
              <a:t>Hoffmann, F.; Kaufmann, M.; and </a:t>
            </a:r>
            <a:r>
              <a:rPr lang="en-US" sz="1400" dirty="0" err="1"/>
              <a:t>Kriegel</a:t>
            </a:r>
            <a:r>
              <a:rPr lang="en-US" sz="1400" dirty="0"/>
              <a:t>, K. "The Art Gallery Theorem for Polygons with Holes." </a:t>
            </a:r>
            <a:r>
              <a:rPr lang="en-US" sz="1400" i="1" dirty="0"/>
              <a:t>Proc. 32nd Annual IEEE </a:t>
            </a:r>
            <a:r>
              <a:rPr lang="en-US" sz="1400" i="1" dirty="0" err="1"/>
              <a:t>Sympos</a:t>
            </a:r>
            <a:r>
              <a:rPr lang="en-US" sz="1400" i="1" dirty="0"/>
              <a:t>. Found. </a:t>
            </a:r>
            <a:r>
              <a:rPr lang="en-US" sz="1400" i="1" dirty="0" err="1"/>
              <a:t>Comput</a:t>
            </a:r>
            <a:r>
              <a:rPr lang="en-US" sz="1400" i="1" dirty="0"/>
              <a:t>. Sci.</a:t>
            </a:r>
            <a:r>
              <a:rPr lang="en-US" sz="1400" dirty="0"/>
              <a:t>, 39-48, 1991.</a:t>
            </a:r>
          </a:p>
          <a:p>
            <a:pPr algn="l" rtl="0" eaLnBrk="1" hangingPunct="1">
              <a:defRPr/>
            </a:pPr>
            <a:r>
              <a:rPr lang="en-US" sz="1400" dirty="0" smtClean="0"/>
              <a:t>Kahn</a:t>
            </a:r>
            <a:r>
              <a:rPr lang="en-US" sz="1400" dirty="0"/>
              <a:t>, J.; </a:t>
            </a:r>
            <a:r>
              <a:rPr lang="en-US" sz="1400" dirty="0" err="1"/>
              <a:t>Klawe</a:t>
            </a:r>
            <a:r>
              <a:rPr lang="en-US" sz="1400" dirty="0"/>
              <a:t>, M.; and </a:t>
            </a:r>
            <a:r>
              <a:rPr lang="en-US" sz="1400" dirty="0" err="1"/>
              <a:t>Kleitman</a:t>
            </a:r>
            <a:r>
              <a:rPr lang="en-US" sz="1400" dirty="0"/>
              <a:t>, D. "Traditional Galleries Require Fewer Watchmen." </a:t>
            </a:r>
            <a:r>
              <a:rPr lang="en-US" sz="1400" i="1" dirty="0"/>
              <a:t>SIAM J. Alg. Disc. Math.</a:t>
            </a:r>
            <a:r>
              <a:rPr lang="en-US" sz="1400" dirty="0"/>
              <a:t> </a:t>
            </a:r>
            <a:r>
              <a:rPr lang="en-US" sz="1400" b="1" dirty="0"/>
              <a:t>4</a:t>
            </a:r>
            <a:r>
              <a:rPr lang="en-US" sz="1400" dirty="0"/>
              <a:t>, 194-206, 1993.</a:t>
            </a:r>
          </a:p>
          <a:p>
            <a:pPr algn="l" rtl="0" eaLnBrk="1" hangingPunct="1">
              <a:defRPr/>
            </a:pPr>
            <a:r>
              <a:rPr lang="en-US" sz="1400" dirty="0"/>
              <a:t>Klee, V. "On the Complexity of -Dimensional </a:t>
            </a:r>
            <a:r>
              <a:rPr lang="en-US" sz="1400" dirty="0" err="1"/>
              <a:t>Voronoi</a:t>
            </a:r>
            <a:r>
              <a:rPr lang="en-US" sz="1400" dirty="0"/>
              <a:t> Diagrams." </a:t>
            </a:r>
            <a:r>
              <a:rPr lang="en-US" sz="1400" i="1" dirty="0" err="1"/>
              <a:t>Archiv</a:t>
            </a:r>
            <a:r>
              <a:rPr lang="en-US" sz="1400" i="1" dirty="0"/>
              <a:t>. Math.</a:t>
            </a:r>
            <a:r>
              <a:rPr lang="en-US" sz="1400" dirty="0"/>
              <a:t> </a:t>
            </a:r>
            <a:r>
              <a:rPr lang="en-US" sz="1400" b="1" dirty="0"/>
              <a:t>34</a:t>
            </a:r>
            <a:r>
              <a:rPr lang="en-US" sz="1400" dirty="0"/>
              <a:t>, 75-80, 1980</a:t>
            </a:r>
            <a:r>
              <a:rPr lang="en-US" sz="1400" dirty="0" smtClean="0"/>
              <a:t>.</a:t>
            </a:r>
            <a:endParaRPr lang="en-US" sz="1400" dirty="0"/>
          </a:p>
          <a:p>
            <a:pPr algn="l" rtl="0" eaLnBrk="1" hangingPunct="1">
              <a:defRPr/>
            </a:pPr>
            <a:r>
              <a:rPr lang="en-US" sz="1400" dirty="0"/>
              <a:t>O'Rourke, J. §2.3 in </a:t>
            </a:r>
            <a:r>
              <a:rPr lang="en-US" sz="1400" i="1" dirty="0">
                <a:hlinkClick r:id="rId3"/>
              </a:rPr>
              <a:t>Computational Geometry in C, 2nd ed.</a:t>
            </a:r>
            <a:r>
              <a:rPr lang="en-US" sz="1400" dirty="0"/>
              <a:t> Cambridge, England: Cambridge University Press, 1998.</a:t>
            </a:r>
          </a:p>
          <a:p>
            <a:pPr algn="l" rtl="0" eaLnBrk="1" hangingPunct="1">
              <a:defRPr/>
            </a:pPr>
            <a:r>
              <a:rPr lang="en-US" sz="1400" dirty="0"/>
              <a:t>Stewart, I. "How Many Guards in the Gallery?" </a:t>
            </a:r>
            <a:r>
              <a:rPr lang="en-US" sz="1400" i="1" dirty="0"/>
              <a:t>Sci. Amer.</a:t>
            </a:r>
            <a:r>
              <a:rPr lang="en-US" sz="1400" dirty="0"/>
              <a:t> </a:t>
            </a:r>
            <a:r>
              <a:rPr lang="en-US" sz="1400" b="1" dirty="0"/>
              <a:t>270</a:t>
            </a:r>
            <a:r>
              <a:rPr lang="en-US" sz="1400" dirty="0"/>
              <a:t>, 118-120, May 1994.</a:t>
            </a:r>
          </a:p>
          <a:p>
            <a:pPr algn="l" rtl="0" eaLnBrk="1" hangingPunct="1">
              <a:defRPr/>
            </a:pPr>
            <a:r>
              <a:rPr lang="en-US" sz="1400" dirty="0"/>
              <a:t>Tucker, A. "The Art Gallery Problem." </a:t>
            </a:r>
            <a:r>
              <a:rPr lang="en-US" sz="1400" i="1" dirty="0"/>
              <a:t>Math Horizons</a:t>
            </a:r>
            <a:r>
              <a:rPr lang="en-US" sz="1400" dirty="0"/>
              <a:t> </a:t>
            </a:r>
            <a:r>
              <a:rPr lang="en-US" sz="1400" b="1" dirty="0"/>
              <a:t>1</a:t>
            </a:r>
            <a:r>
              <a:rPr lang="en-US" sz="1400" dirty="0"/>
              <a:t>, 24-26, Spring 1994.</a:t>
            </a:r>
          </a:p>
          <a:p>
            <a:pPr algn="l" rtl="0" eaLnBrk="1" hangingPunct="1">
              <a:defRPr/>
            </a:pPr>
            <a:r>
              <a:rPr lang="en-US" sz="1400" dirty="0" smtClean="0"/>
              <a:t>Wagon</a:t>
            </a:r>
            <a:r>
              <a:rPr lang="en-US" sz="1400" dirty="0"/>
              <a:t>, S. "The Art Gallery Theorem." §10.3 in </a:t>
            </a:r>
            <a:r>
              <a:rPr lang="en-US" sz="1400" i="1" dirty="0" err="1">
                <a:hlinkClick r:id="rId4"/>
              </a:rPr>
              <a:t>Mathematica</a:t>
            </a:r>
            <a:r>
              <a:rPr lang="en-US" sz="1400" i="1" dirty="0">
                <a:hlinkClick r:id="rId4"/>
              </a:rPr>
              <a:t> in Action.</a:t>
            </a:r>
            <a:r>
              <a:rPr lang="en-US" sz="1400" dirty="0"/>
              <a:t> New York: W. H. Freeman, pp. 333-345, 1991.</a:t>
            </a:r>
          </a:p>
          <a:p>
            <a:pPr algn="l" rtl="0" eaLnBrk="1" hangingPunct="1">
              <a:defRPr/>
            </a:pPr>
            <a:r>
              <a:rPr lang="en-US" sz="1400" dirty="0"/>
              <a:t>Wells, D. </a:t>
            </a:r>
            <a:r>
              <a:rPr lang="en-US" sz="1400" i="1" dirty="0">
                <a:hlinkClick r:id="rId5"/>
              </a:rPr>
              <a:t>The Penguin Dictionary of Curious and Interesting Geometry.</a:t>
            </a:r>
            <a:r>
              <a:rPr lang="en-US" sz="1400" dirty="0"/>
              <a:t> London</a:t>
            </a:r>
            <a:r>
              <a:rPr lang="en-US" sz="1200" dirty="0"/>
              <a:t>: Penguin, p. 9, 1991.</a:t>
            </a:r>
          </a:p>
          <a:p>
            <a:pPr marL="342900" lvl="1" indent="-342900" algn="l" rtl="0" eaLnBrk="1" hangingPunct="1">
              <a:buClr>
                <a:schemeClr val="accent1"/>
              </a:buClr>
              <a:buFontTx/>
              <a:buChar char="•"/>
              <a:defRPr/>
            </a:pPr>
            <a:r>
              <a:rPr lang="he-IL" sz="1400" dirty="0"/>
              <a:t>על הוכחת המשפט ועל עדכונים והוכחות חדשות משנת 1991 ושנת 1995, באתר </a:t>
            </a:r>
            <a:r>
              <a:rPr lang="he-IL" sz="1400" dirty="0" smtClean="0"/>
              <a:t>המתמטי:  </a:t>
            </a:r>
            <a:r>
              <a:rPr lang="he-IL" sz="1200" dirty="0" smtClean="0"/>
              <a:t>                         </a:t>
            </a:r>
            <a:r>
              <a:rPr lang="en-US" sz="1400" dirty="0" smtClean="0">
                <a:hlinkClick r:id="rId6"/>
              </a:rPr>
              <a:t>http</a:t>
            </a:r>
            <a:r>
              <a:rPr lang="en-US" sz="1400" dirty="0">
                <a:hlinkClick r:id="rId6"/>
              </a:rPr>
              <a:t>://</a:t>
            </a:r>
            <a:r>
              <a:rPr lang="en-US" sz="1400" dirty="0" smtClean="0">
                <a:hlinkClick r:id="rId6"/>
              </a:rPr>
              <a:t>mathworld.wolfram.com/ArtGalleryTheorem.html</a:t>
            </a:r>
            <a:r>
              <a:rPr lang="he-IL" sz="1600" dirty="0" smtClean="0"/>
              <a:t>  </a:t>
            </a:r>
            <a:endParaRPr lang="en-US" sz="1600" dirty="0"/>
          </a:p>
          <a:p>
            <a:pPr eaLnBrk="1" hangingPunct="1">
              <a:defRPr/>
            </a:pPr>
            <a:endParaRPr lang="en-US" sz="2000" dirty="0"/>
          </a:p>
          <a:p>
            <a:pPr marL="265113" indent="-265113" eaLnBrk="1" hangingPunct="1">
              <a:spcBef>
                <a:spcPts val="0"/>
              </a:spcBef>
              <a:buFontTx/>
              <a:buNone/>
              <a:defRPr/>
            </a:pPr>
            <a:endParaRPr lang="he-IL" sz="2000" i="1" dirty="0">
              <a:latin typeface="Times New Roman" pitchFamily="18" charset="0"/>
              <a:cs typeface="Miriam" pitchFamily="2" charset="-79"/>
            </a:endParaRPr>
          </a:p>
          <a:p>
            <a:pPr marL="265113" indent="-265113" eaLnBrk="1" hangingPunct="1">
              <a:spcBef>
                <a:spcPts val="0"/>
              </a:spcBef>
              <a:buFontTx/>
              <a:buNone/>
              <a:defRPr/>
            </a:pPr>
            <a:endParaRPr lang="he-IL" sz="1400" i="1" dirty="0" err="1" smtClean="0">
              <a:latin typeface="Times New Roman" pitchFamily="18" charset="0"/>
              <a:cs typeface="Miriam" pitchFamily="2" charset="-79"/>
            </a:endParaRPr>
          </a:p>
        </p:txBody>
      </p:sp>
      <p:sp>
        <p:nvSpPr>
          <p:cNvPr id="3482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mtClean="0">
                <a:solidFill>
                  <a:srgbClr val="F8F8F8"/>
                </a:solidFill>
                <a:latin typeface="Tahoma" pitchFamily="34" charset="0"/>
              </a:rPr>
              <a:t>13.10.2016 עודכן</a:t>
            </a:r>
            <a:endParaRPr lang="en-US" altLang="en-US" dirty="0">
              <a:solidFill>
                <a:srgbClr val="F8F8F8"/>
              </a:solidFill>
              <a:latin typeface="Tahoma" pitchFamily="34" charset="0"/>
            </a:endParaRPr>
          </a:p>
        </p:txBody>
      </p:sp>
      <p:sp>
        <p:nvSpPr>
          <p:cNvPr id="34822" name="Footer Placeholder 4"/>
          <p:cNvSpPr>
            <a:spLocks noGrp="1"/>
          </p:cNvSpPr>
          <p:nvPr>
            <p:ph type="ftr" sz="quarter" idx="11"/>
          </p:nvPr>
        </p:nvSpPr>
        <p:spPr>
          <a:xfrm>
            <a:off x="3332162" y="5995988"/>
            <a:ext cx="36782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30</a:t>
            </a:fld>
            <a:endParaRPr lang="en-US"/>
          </a:p>
        </p:txBody>
      </p:sp>
    </p:spTree>
  </p:cSld>
  <p:clrMapOvr>
    <a:masterClrMapping/>
  </p:clrMapOvr>
  <p:transition advTm="189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381000"/>
            <a:ext cx="9144000" cy="1143000"/>
          </a:xfrm>
        </p:spPr>
        <p:txBody>
          <a:bodyPr/>
          <a:lstStyle/>
          <a:p>
            <a:pPr algn="ctr" rtl="1" eaLnBrk="1" hangingPunct="1"/>
            <a:r>
              <a:rPr lang="he-IL" altLang="en-US" sz="3200" smtClean="0">
                <a:solidFill>
                  <a:srgbClr val="00FFFF"/>
                </a:solidFill>
              </a:rPr>
              <a:t>מקורות והמלצות לקריאה נוספת </a:t>
            </a:r>
            <a:br>
              <a:rPr lang="he-IL" altLang="en-US" sz="3200" smtClean="0">
                <a:solidFill>
                  <a:srgbClr val="00FFFF"/>
                </a:solidFill>
              </a:rPr>
            </a:br>
            <a:r>
              <a:rPr lang="he-IL" altLang="en-US" sz="3200" smtClean="0">
                <a:solidFill>
                  <a:srgbClr val="00FFFF"/>
                </a:solidFill>
              </a:rPr>
              <a:t>(משנת 2000 ואילך) </a:t>
            </a:r>
            <a:endParaRPr lang="en-US" altLang="en-US" sz="3200" smtClean="0">
              <a:solidFill>
                <a:srgbClr val="00FFFF"/>
              </a:solidFill>
            </a:endParaRPr>
          </a:p>
        </p:txBody>
      </p:sp>
      <p:sp>
        <p:nvSpPr>
          <p:cNvPr id="35843" name="Content Placeholder 2"/>
          <p:cNvSpPr>
            <a:spLocks noGrp="1"/>
          </p:cNvSpPr>
          <p:nvPr>
            <p:ph idx="1"/>
          </p:nvPr>
        </p:nvSpPr>
        <p:spPr>
          <a:xfrm>
            <a:off x="71438" y="1371600"/>
            <a:ext cx="8964612" cy="3744913"/>
          </a:xfrm>
        </p:spPr>
        <p:txBody>
          <a:bodyPr/>
          <a:lstStyle/>
          <a:p>
            <a:pPr algn="l" rtl="0" eaLnBrk="1" hangingPunct="1"/>
            <a:r>
              <a:rPr lang="en-US" altLang="en-US" sz="1600" dirty="0" smtClean="0"/>
              <a:t>C. D. </a:t>
            </a:r>
            <a:r>
              <a:rPr lang="en-US" altLang="en-US" sz="1600" dirty="0" err="1" smtClean="0"/>
              <a:t>Tóth</a:t>
            </a:r>
            <a:r>
              <a:rPr lang="en-US" altLang="en-US" sz="1600" dirty="0" smtClean="0"/>
              <a:t> (2000), Art Gallery problem with guards whose range of vision is 180</a:t>
            </a:r>
            <a:r>
              <a:rPr lang="en-US" altLang="en-US" sz="1600" dirty="0" smtClean="0">
                <a:sym typeface="Symbol" pitchFamily="18" charset="2"/>
              </a:rPr>
              <a:t>. </a:t>
            </a:r>
            <a:r>
              <a:rPr lang="en-US" altLang="en-US" sz="1600" i="1" dirty="0" smtClean="0">
                <a:sym typeface="Symbol" pitchFamily="18" charset="2"/>
              </a:rPr>
              <a:t>Computational Geometry, 17, </a:t>
            </a:r>
            <a:r>
              <a:rPr lang="en-US" altLang="en-US" sz="1600" dirty="0" smtClean="0">
                <a:sym typeface="Symbol" pitchFamily="18" charset="2"/>
              </a:rPr>
              <a:t>121-134. doi:10.1016/s0925-7721(00)00023-7  </a:t>
            </a:r>
            <a:r>
              <a:rPr lang="en-US" altLang="en-US" sz="1600" i="1" dirty="0" smtClean="0">
                <a:sym typeface="Symbol" pitchFamily="18" charset="2"/>
              </a:rPr>
              <a:t> </a:t>
            </a:r>
            <a:endParaRPr lang="he-IL" altLang="en-US" sz="1600" dirty="0" smtClean="0"/>
          </a:p>
          <a:p>
            <a:pPr algn="l" rtl="0" eaLnBrk="1" hangingPunct="1"/>
            <a:r>
              <a:rPr lang="en-US" altLang="en-US" sz="1600" dirty="0" smtClean="0"/>
              <a:t>T. S. Michael (2009), </a:t>
            </a:r>
            <a:r>
              <a:rPr lang="en-US" altLang="en-US" sz="1600" i="1" dirty="0" smtClean="0"/>
              <a:t>How to Guard an Art Gallery and Other Discrete Mathematical Adventures, </a:t>
            </a:r>
            <a:r>
              <a:rPr lang="en-US" altLang="en-US" sz="1600" dirty="0" smtClean="0"/>
              <a:t> John Hopkins Univ. Press, Baltimore , Chapter 3: How to guard an Art Gallery. pp. 73-113</a:t>
            </a:r>
          </a:p>
          <a:p>
            <a:pPr algn="l" rtl="0" eaLnBrk="1" hangingPunct="1"/>
            <a:r>
              <a:rPr lang="en-US" altLang="en-US" sz="1600" dirty="0" smtClean="0"/>
              <a:t>Joseph O'Rourke (2011) </a:t>
            </a:r>
            <a:r>
              <a:rPr lang="en-US" altLang="en-US" sz="1600" i="1" dirty="0" smtClean="0"/>
              <a:t>Computational Geometry in C </a:t>
            </a:r>
            <a:r>
              <a:rPr lang="en-US" altLang="en-US" sz="1600" b="1" dirty="0" smtClean="0"/>
              <a:t>(</a:t>
            </a:r>
            <a:r>
              <a:rPr lang="en-US" altLang="en-US" sz="1600" b="1" i="1" dirty="0" smtClean="0"/>
              <a:t>Cambridge Tracts in Theoretical Computer Science</a:t>
            </a:r>
            <a:r>
              <a:rPr lang="en-US" altLang="en-US" sz="1600" b="1" dirty="0" smtClean="0"/>
              <a:t>), </a:t>
            </a:r>
            <a:r>
              <a:rPr lang="en-US" altLang="en-US" sz="1600" dirty="0" smtClean="0"/>
              <a:t>2</a:t>
            </a:r>
            <a:r>
              <a:rPr lang="en-US" altLang="en-US" sz="1600" baseline="30000" dirty="0" smtClean="0"/>
              <a:t>nd</a:t>
            </a:r>
            <a:r>
              <a:rPr lang="en-US" altLang="en-US" sz="1600" dirty="0" smtClean="0"/>
              <a:t>  edition, Cambridge University Press; </a:t>
            </a:r>
            <a:r>
              <a:rPr lang="en-US" altLang="en-US" sz="1600" b="1" dirty="0" smtClean="0"/>
              <a:t>ISBN-13:</a:t>
            </a:r>
            <a:r>
              <a:rPr lang="en-US" altLang="en-US" sz="1600" dirty="0" smtClean="0"/>
              <a:t> 978-0521649766 </a:t>
            </a:r>
          </a:p>
          <a:p>
            <a:pPr algn="l" rtl="0" eaLnBrk="1" hangingPunct="1"/>
            <a:r>
              <a:rPr lang="en-US" altLang="en-US" sz="1600" dirty="0" smtClean="0"/>
              <a:t>Couto, M.; de </a:t>
            </a:r>
            <a:r>
              <a:rPr lang="en-US" altLang="en-US" sz="1600" dirty="0" err="1" smtClean="0"/>
              <a:t>Rezende</a:t>
            </a:r>
            <a:r>
              <a:rPr lang="en-US" altLang="en-US" sz="1600" dirty="0" smtClean="0"/>
              <a:t>, P.; de Souza, C. (2011), "An exact algorithm for minimizing vertex guards on art galleries", </a:t>
            </a:r>
            <a:r>
              <a:rPr lang="en-US" altLang="en-US" sz="1600" i="1" dirty="0" smtClean="0"/>
              <a:t>International Transactions in Operational Research</a:t>
            </a:r>
            <a:r>
              <a:rPr lang="en-US" altLang="en-US" sz="1600" dirty="0" smtClean="0"/>
              <a:t>: no–no, </a:t>
            </a:r>
            <a:r>
              <a:rPr lang="en-US" altLang="en-US" sz="1600" dirty="0" smtClean="0">
                <a:hlinkClick r:id="rId3" action="ppaction://hlinkfile" tooltip="Digital object identifier"/>
              </a:rPr>
              <a:t>doi</a:t>
            </a:r>
            <a:r>
              <a:rPr lang="en-US" altLang="en-US" sz="1600" dirty="0" smtClean="0"/>
              <a:t>:</a:t>
            </a:r>
            <a:r>
              <a:rPr lang="en-US" altLang="en-US" sz="1600" dirty="0" smtClean="0">
                <a:hlinkClick r:id="rId4"/>
              </a:rPr>
              <a:t>10.1111/j.1475-3995.2011.00804.x</a:t>
            </a:r>
            <a:r>
              <a:rPr lang="en-US" altLang="en-US" sz="1600" dirty="0" smtClean="0"/>
              <a:t> .</a:t>
            </a:r>
          </a:p>
          <a:p>
            <a:pPr algn="l" rtl="0" eaLnBrk="1" hangingPunct="1"/>
            <a:r>
              <a:rPr lang="en-US" altLang="en-US" sz="1600" dirty="0" smtClean="0"/>
              <a:t>Couto, M.; de </a:t>
            </a:r>
            <a:r>
              <a:rPr lang="en-US" altLang="en-US" sz="1600" dirty="0" err="1" smtClean="0"/>
              <a:t>Rezende</a:t>
            </a:r>
            <a:r>
              <a:rPr lang="en-US" altLang="en-US" sz="1600" dirty="0" smtClean="0"/>
              <a:t>, P.; de Souza, C. (2011), </a:t>
            </a:r>
            <a:r>
              <a:rPr lang="en-US" altLang="en-US" sz="1600" i="1" dirty="0" smtClean="0"/>
              <a:t>Benchmark instances for the art gallery problem with vertex guards</a:t>
            </a:r>
            <a:r>
              <a:rPr lang="en-US" altLang="en-US" sz="1600" dirty="0" smtClean="0"/>
              <a:t>, </a:t>
            </a:r>
            <a:r>
              <a:rPr lang="en-US" altLang="en-US" sz="1600" dirty="0" err="1" smtClean="0"/>
              <a:t>AGPLIB</a:t>
            </a:r>
            <a:r>
              <a:rPr lang="en-US" altLang="en-US" sz="1600" dirty="0" smtClean="0"/>
              <a:t> - Art Gallery Problem Library,  </a:t>
            </a:r>
            <a:r>
              <a:rPr lang="en-US" altLang="en-US" sz="1600" dirty="0" smtClean="0">
                <a:hlinkClick r:id="rId5"/>
              </a:rPr>
              <a:t>http://www.ic.unicamp.br/~cid/Problem-instances/Art-Gallery/</a:t>
            </a:r>
            <a:r>
              <a:rPr lang="en-US" altLang="en-US" sz="1600" dirty="0" smtClean="0"/>
              <a:t> </a:t>
            </a:r>
          </a:p>
          <a:p>
            <a:pPr algn="l" rtl="0" eaLnBrk="1" hangingPunct="1"/>
            <a:r>
              <a:rPr lang="en-US" altLang="en-US" sz="1600" dirty="0" smtClean="0"/>
              <a:t>T. S. Michael (2011) Guards, Galleries, Fortresses and the </a:t>
            </a:r>
            <a:r>
              <a:rPr lang="en-US" altLang="en-US" sz="1600" dirty="0" err="1" smtClean="0"/>
              <a:t>Octoplex</a:t>
            </a:r>
            <a:r>
              <a:rPr lang="en-US" altLang="en-US" sz="1600" dirty="0" smtClean="0"/>
              <a:t>. </a:t>
            </a:r>
            <a:r>
              <a:rPr lang="en-US" altLang="en-US" sz="1600" i="1" dirty="0" smtClean="0"/>
              <a:t> College Mathematics Journal, Vol . 42</a:t>
            </a:r>
            <a:r>
              <a:rPr lang="en-US" altLang="en-US" sz="1600" dirty="0" smtClean="0"/>
              <a:t> No. 3.,  pp. 191-200.</a:t>
            </a:r>
            <a:endParaRPr lang="he-IL" altLang="en-US" sz="1600" dirty="0" smtClean="0"/>
          </a:p>
          <a:p>
            <a:pPr algn="l" rtl="0" eaLnBrk="1" hangingPunct="1"/>
            <a:r>
              <a:rPr lang="en-US" altLang="en-US" sz="1600" dirty="0" err="1" smtClean="0"/>
              <a:t>Urrutia</a:t>
            </a:r>
            <a:r>
              <a:rPr lang="en-US" altLang="en-US" sz="1600" dirty="0" smtClean="0"/>
              <a:t>, J. "Art Gallery and Illumination Problems." Ch. 22 in </a:t>
            </a:r>
            <a:r>
              <a:rPr lang="en-US" altLang="en-US" sz="1600" i="1" dirty="0" smtClean="0">
                <a:hlinkClick r:id="rId6"/>
              </a:rPr>
              <a:t>Handbook of Computational Geometry</a:t>
            </a:r>
            <a:r>
              <a:rPr lang="en-US" altLang="en-US" sz="1600" dirty="0" smtClean="0"/>
              <a:t> (Ed. J.-R. Sack and J. </a:t>
            </a:r>
            <a:r>
              <a:rPr lang="en-US" altLang="en-US" sz="1600" dirty="0" err="1" smtClean="0"/>
              <a:t>Urrutia</a:t>
            </a:r>
            <a:r>
              <a:rPr lang="en-US" altLang="en-US" sz="1600" dirty="0" smtClean="0"/>
              <a:t>). Amsterdam, Netherlands: North-Holland, pp. 973-1027, 2000.</a:t>
            </a:r>
          </a:p>
          <a:p>
            <a:pPr algn="l" rtl="0" eaLnBrk="1" hangingPunct="1"/>
            <a:endParaRPr lang="en-US" altLang="en-US" sz="1600" dirty="0" smtClean="0"/>
          </a:p>
        </p:txBody>
      </p:sp>
      <p:sp>
        <p:nvSpPr>
          <p:cNvPr id="35844"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mtClean="0">
                <a:solidFill>
                  <a:srgbClr val="F8F8F8"/>
                </a:solidFill>
                <a:latin typeface="Tahoma" pitchFamily="34" charset="0"/>
              </a:rPr>
              <a:t>13.10.2016 עודכן</a:t>
            </a:r>
            <a:endParaRPr lang="en-US" altLang="en-US">
              <a:solidFill>
                <a:srgbClr val="F8F8F8"/>
              </a:solidFill>
              <a:latin typeface="Tahoma" pitchFamily="34" charset="0"/>
            </a:endParaRPr>
          </a:p>
        </p:txBody>
      </p:sp>
      <p:sp>
        <p:nvSpPr>
          <p:cNvPr id="35845" name="Footer Placeholder 7"/>
          <p:cNvSpPr>
            <a:spLocks noGrp="1"/>
          </p:cNvSpPr>
          <p:nvPr>
            <p:ph type="ftr" sz="quarter" idx="11"/>
          </p:nvPr>
        </p:nvSpPr>
        <p:spPr>
          <a:xfrm>
            <a:off x="3332162" y="5995988"/>
            <a:ext cx="32210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31</a:t>
            </a:fld>
            <a:endParaRPr lang="en-US"/>
          </a:p>
        </p:txBody>
      </p:sp>
    </p:spTree>
  </p:cSld>
  <p:clrMapOvr>
    <a:masterClrMapping/>
  </p:clrMapOvr>
  <p:transition advTm="189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304800"/>
            <a:ext cx="8382000" cy="838200"/>
          </a:xfrm>
        </p:spPr>
        <p:txBody>
          <a:bodyPr/>
          <a:lstStyle/>
          <a:p>
            <a:pPr algn="ctr" rtl="1" eaLnBrk="1" hangingPunct="1"/>
            <a:r>
              <a:rPr lang="he-IL" altLang="en-US" sz="3600" dirty="0" smtClean="0">
                <a:solidFill>
                  <a:srgbClr val="00FFFF"/>
                </a:solidFill>
              </a:rPr>
              <a:t>הידעתם?!?</a:t>
            </a:r>
            <a:endParaRPr lang="en-US" altLang="en-US" sz="3600" dirty="0" smtClean="0">
              <a:solidFill>
                <a:srgbClr val="00FFFF"/>
              </a:solidFill>
            </a:endParaRPr>
          </a:p>
        </p:txBody>
      </p:sp>
      <p:sp>
        <p:nvSpPr>
          <p:cNvPr id="3" name="Content Placeholder 2"/>
          <p:cNvSpPr>
            <a:spLocks noGrp="1"/>
          </p:cNvSpPr>
          <p:nvPr>
            <p:ph idx="1"/>
          </p:nvPr>
        </p:nvSpPr>
        <p:spPr>
          <a:xfrm>
            <a:off x="381000" y="1066800"/>
            <a:ext cx="8382000" cy="4648200"/>
          </a:xfrm>
        </p:spPr>
        <p:txBody>
          <a:bodyPr/>
          <a:lstStyle/>
          <a:p>
            <a:pPr eaLnBrk="1" hangingPunct="1">
              <a:defRPr/>
            </a:pPr>
            <a:r>
              <a:rPr lang="he-IL" sz="2800" dirty="0" smtClean="0"/>
              <a:t>ה</a:t>
            </a:r>
            <a:r>
              <a:rPr lang="he-IL" sz="2800" dirty="0" smtClean="0">
                <a:solidFill>
                  <a:srgbClr val="00FFFF"/>
                </a:solidFill>
              </a:rPr>
              <a:t>מוזיאון</a:t>
            </a:r>
            <a:r>
              <a:rPr lang="he-IL" sz="2800" dirty="0" smtClean="0"/>
              <a:t> הראשון הוקם באלכסנדריה שבמצריים במאה </a:t>
            </a:r>
            <a:r>
              <a:rPr lang="he-IL" sz="2800" dirty="0" smtClean="0">
                <a:solidFill>
                  <a:schemeClr val="accent2">
                    <a:lumMod val="40000"/>
                    <a:lumOff val="60000"/>
                  </a:schemeClr>
                </a:solidFill>
              </a:rPr>
              <a:t>השלישית לפנה"ס,</a:t>
            </a:r>
            <a:r>
              <a:rPr lang="he-IL" sz="2800" dirty="0" smtClean="0"/>
              <a:t> כמרכז השראה ללימוד ולמחקר.</a:t>
            </a:r>
          </a:p>
          <a:p>
            <a:pPr eaLnBrk="1" hangingPunct="1">
              <a:defRPr/>
            </a:pPr>
            <a:r>
              <a:rPr lang="he-IL" sz="2800" dirty="0" smtClean="0"/>
              <a:t>מקור השם "מוזיאון" הוא בשפה היוונית </a:t>
            </a:r>
            <a:r>
              <a:rPr lang="en-US" sz="2800" i="1" dirty="0" err="1"/>
              <a:t>Μουσεῖον</a:t>
            </a:r>
            <a:r>
              <a:rPr lang="en-US" sz="2800" dirty="0"/>
              <a:t> </a:t>
            </a:r>
            <a:r>
              <a:rPr lang="he-IL" sz="2800" dirty="0" smtClean="0"/>
              <a:t> (</a:t>
            </a:r>
            <a:r>
              <a:rPr lang="he-IL" sz="2800" dirty="0" err="1" smtClean="0"/>
              <a:t>מ</a:t>
            </a:r>
            <a:r>
              <a:rPr lang="he-IL" sz="2800" dirty="0" err="1" smtClean="0">
                <a:latin typeface="Arial"/>
                <a:cs typeface="Arial"/>
              </a:rPr>
              <a:t>ְ</a:t>
            </a:r>
            <a:r>
              <a:rPr lang="he-IL" sz="2800" dirty="0" err="1" smtClean="0"/>
              <a:t>יו</a:t>
            </a:r>
            <a:r>
              <a:rPr lang="he-IL" sz="2800" dirty="0" err="1" smtClean="0">
                <a:latin typeface="Arial"/>
                <a:cs typeface="Arial"/>
              </a:rPr>
              <a:t>ּ</a:t>
            </a:r>
            <a:r>
              <a:rPr lang="he-IL" sz="2800" dirty="0" err="1" smtClean="0"/>
              <a:t>ז</a:t>
            </a:r>
            <a:r>
              <a:rPr lang="he-IL" sz="2800" dirty="0" err="1" smtClean="0">
                <a:latin typeface="Arial"/>
                <a:cs typeface="Arial"/>
              </a:rPr>
              <a:t>ֵ</a:t>
            </a:r>
            <a:r>
              <a:rPr lang="he-IL" sz="2800" dirty="0" err="1" smtClean="0"/>
              <a:t>יו</a:t>
            </a:r>
            <a:r>
              <a:rPr lang="he-IL" sz="2800" dirty="0" err="1" smtClean="0">
                <a:latin typeface="Arial"/>
                <a:cs typeface="Arial"/>
              </a:rPr>
              <a:t>ׄ</a:t>
            </a:r>
            <a:r>
              <a:rPr lang="he-IL" sz="2800" dirty="0" err="1" smtClean="0"/>
              <a:t>ן</a:t>
            </a:r>
            <a:r>
              <a:rPr lang="he-IL" sz="2800" dirty="0" smtClean="0"/>
              <a:t>). ומשמעותו – משכנן של ה</a:t>
            </a:r>
            <a:r>
              <a:rPr lang="he-IL" sz="2800" dirty="0" smtClean="0">
                <a:solidFill>
                  <a:srgbClr val="00FFFF"/>
                </a:solidFill>
              </a:rPr>
              <a:t>מו</a:t>
            </a:r>
            <a:r>
              <a:rPr lang="he-IL" sz="2800" dirty="0" smtClean="0">
                <a:solidFill>
                  <a:srgbClr val="00FFFF"/>
                </a:solidFill>
                <a:latin typeface="Arial"/>
                <a:cs typeface="Arial"/>
              </a:rPr>
              <a:t>ּ</a:t>
            </a:r>
            <a:r>
              <a:rPr lang="he-IL" sz="2800" dirty="0" smtClean="0">
                <a:solidFill>
                  <a:srgbClr val="00FFFF"/>
                </a:solidFill>
              </a:rPr>
              <a:t>זו</a:t>
            </a:r>
            <a:r>
              <a:rPr lang="he-IL" sz="2800" dirty="0" smtClean="0">
                <a:solidFill>
                  <a:srgbClr val="00FFFF"/>
                </a:solidFill>
                <a:latin typeface="Arial"/>
                <a:cs typeface="Arial"/>
              </a:rPr>
              <a:t>ׄ</a:t>
            </a:r>
            <a:r>
              <a:rPr lang="he-IL" sz="2800" dirty="0" smtClean="0">
                <a:solidFill>
                  <a:srgbClr val="00FFFF"/>
                </a:solidFill>
              </a:rPr>
              <a:t>ת</a:t>
            </a:r>
            <a:r>
              <a:rPr lang="he-IL" sz="2800" dirty="0" smtClean="0"/>
              <a:t>, שהיו </a:t>
            </a:r>
            <a:r>
              <a:rPr lang="he-IL" sz="2800" dirty="0"/>
              <a:t>א</a:t>
            </a:r>
            <a:r>
              <a:rPr lang="he-IL" sz="2800" dirty="0">
                <a:latin typeface="Arial"/>
              </a:rPr>
              <a:t>ֵ</a:t>
            </a:r>
            <a:r>
              <a:rPr lang="he-IL" sz="2800" dirty="0"/>
              <a:t>לות </a:t>
            </a:r>
            <a:r>
              <a:rPr lang="he-IL" sz="2800" dirty="0" smtClean="0"/>
              <a:t>ההשראה והיצירה</a:t>
            </a:r>
            <a:r>
              <a:rPr lang="he-IL" sz="2800" dirty="0"/>
              <a:t>, האמנויות </a:t>
            </a:r>
            <a:r>
              <a:rPr lang="he-IL" sz="2800" dirty="0" smtClean="0"/>
              <a:t>והמדעים במיתולוגיה היוונית.</a:t>
            </a:r>
          </a:p>
          <a:p>
            <a:pPr eaLnBrk="1" hangingPunct="1">
              <a:defRPr/>
            </a:pPr>
            <a:r>
              <a:rPr lang="he-IL" sz="2800" dirty="0" smtClean="0"/>
              <a:t>במוזיאון הראשון באלכסנדריה נשמרו בקפדנות קרוב למיליון(!) </a:t>
            </a:r>
            <a:r>
              <a:rPr lang="he-IL" sz="2800" dirty="0" smtClean="0">
                <a:solidFill>
                  <a:schemeClr val="accent2">
                    <a:lumMod val="40000"/>
                    <a:lumOff val="60000"/>
                  </a:schemeClr>
                </a:solidFill>
              </a:rPr>
              <a:t>מגילות פפירוס</a:t>
            </a:r>
            <a:r>
              <a:rPr lang="he-IL" sz="2800" dirty="0" smtClean="0"/>
              <a:t> מתרבות יוון העתיקה.</a:t>
            </a:r>
          </a:p>
          <a:p>
            <a:pPr eaLnBrk="1" hangingPunct="1">
              <a:defRPr/>
            </a:pPr>
            <a:r>
              <a:rPr lang="he-IL" sz="2800" spc="-50" dirty="0" smtClean="0"/>
              <a:t>רק מדענים ואנשי רוח </a:t>
            </a:r>
            <a:r>
              <a:rPr lang="he-IL" sz="2800" spc="-50" dirty="0" smtClean="0">
                <a:solidFill>
                  <a:schemeClr val="accent1">
                    <a:lumMod val="60000"/>
                    <a:lumOff val="40000"/>
                  </a:schemeClr>
                </a:solidFill>
              </a:rPr>
              <a:t>נבחרים</a:t>
            </a:r>
            <a:r>
              <a:rPr lang="he-IL" sz="2800" spc="-50" dirty="0" smtClean="0"/>
              <a:t> הורשו להיכנס להיכל המוזות.</a:t>
            </a:r>
          </a:p>
          <a:p>
            <a:pPr eaLnBrk="1" hangingPunct="1">
              <a:defRPr/>
            </a:pPr>
            <a:r>
              <a:rPr lang="he-IL" sz="2800" dirty="0" smtClean="0"/>
              <a:t>הנה תמונה של חדר הספרייה במוזיאון הראשון -</a:t>
            </a:r>
          </a:p>
          <a:p>
            <a:pPr marL="0" indent="0" eaLnBrk="1" hangingPunct="1">
              <a:buNone/>
              <a:defRPr/>
            </a:pPr>
            <a:r>
              <a:rPr lang="he-IL" sz="2000" dirty="0" smtClean="0"/>
              <a:t>(מתוך:  </a:t>
            </a:r>
            <a:r>
              <a:rPr lang="en-US" altLang="en-US" sz="1600" dirty="0" smtClean="0"/>
              <a:t>http</a:t>
            </a:r>
            <a:r>
              <a:rPr lang="en-US" altLang="en-US" sz="1600" dirty="0"/>
              <a:t>://</a:t>
            </a:r>
            <a:r>
              <a:rPr lang="en-US" altLang="en-US" sz="1600" dirty="0" smtClean="0"/>
              <a:t>upload.wikimedia.org/wikipedia/commons/6/64/Ancientlibraryalex.jpg</a:t>
            </a:r>
            <a:r>
              <a:rPr lang="he-IL" altLang="en-US" sz="1600" dirty="0" smtClean="0"/>
              <a:t>)</a:t>
            </a:r>
            <a:endParaRPr lang="he-IL" sz="1600" dirty="0"/>
          </a:p>
          <a:p>
            <a:pPr marL="0" indent="0" eaLnBrk="1" hangingPunct="1">
              <a:buFontTx/>
              <a:buNone/>
              <a:defRPr/>
            </a:pPr>
            <a:endParaRPr lang="he-IL" sz="2800" dirty="0"/>
          </a:p>
          <a:p>
            <a:pPr eaLnBrk="1" hangingPunct="1">
              <a:defRPr/>
            </a:pPr>
            <a:endParaRPr lang="en-US" sz="2800" dirty="0"/>
          </a:p>
        </p:txBody>
      </p:sp>
      <p:sp>
        <p:nvSpPr>
          <p:cNvPr id="8196" name="Date Placeholder 6"/>
          <p:cNvSpPr>
            <a:spLocks noGrp="1"/>
          </p:cNvSpPr>
          <p:nvPr>
            <p:ph type="dt" sz="quarter" idx="10"/>
          </p:nvPr>
        </p:nvSpPr>
        <p:spPr/>
        <p:txBody>
          <a:bodyPr/>
          <a:lstStyle/>
          <a:p>
            <a:pPr fontAlgn="base">
              <a:spcBef>
                <a:spcPct val="0"/>
              </a:spcBef>
              <a:spcAft>
                <a:spcPct val="0"/>
              </a:spcAft>
              <a:defRPr/>
            </a:pPr>
            <a:r>
              <a:rPr lang="en-US" smtClean="0">
                <a:cs typeface="Arial" pitchFamily="34" charset="0"/>
              </a:rPr>
              <a:t>13.10.2016 עודכן</a:t>
            </a:r>
            <a:endParaRPr lang="he-IL">
              <a:cs typeface="Arial" pitchFamily="34" charset="0"/>
            </a:endParaRPr>
          </a:p>
        </p:txBody>
      </p:sp>
      <p:sp>
        <p:nvSpPr>
          <p:cNvPr id="8197" name="Footer Placeholder 7"/>
          <p:cNvSpPr>
            <a:spLocks noGrp="1"/>
          </p:cNvSpPr>
          <p:nvPr>
            <p:ph type="ftr" sz="quarter" idx="11"/>
          </p:nvPr>
        </p:nvSpPr>
        <p:spPr>
          <a:xfrm>
            <a:off x="1676400" y="6019800"/>
            <a:ext cx="6096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mph" presetSubtype="0" nodeType="with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9" presetClass="emph" presetSubtype="0" nodeType="withEffect">
                                  <p:stCondLst>
                                    <p:cond delay="0"/>
                                  </p:stCondLst>
                                  <p:childTnLst>
                                    <p:set>
                                      <p:cBhvr rctx="PPT">
                                        <p:cTn id="36" dur="indefinite"/>
                                        <p:tgtEl>
                                          <p:spTgt spid="3">
                                            <p:txEl>
                                              <p:pRg st="3" end="3"/>
                                            </p:txEl>
                                          </p:spTgt>
                                        </p:tgtEl>
                                        <p:attrNameLst>
                                          <p:attrName>style.opacity</p:attrName>
                                        </p:attrNameLst>
                                      </p:cBhvr>
                                      <p:to>
                                        <p:strVal val="0.5"/>
                                      </p:to>
                                    </p:set>
                                    <p:animEffect filter="image" prLst="opacity: 0.5">
                                      <p:cBhvr rctx="IE">
                                        <p:cTn id="37"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smtClean="0"/>
          </a:p>
        </p:txBody>
      </p:sp>
      <p:sp>
        <p:nvSpPr>
          <p:cNvPr id="9219" name="Content Placeholder 2"/>
          <p:cNvSpPr>
            <a:spLocks noGrp="1"/>
          </p:cNvSpPr>
          <p:nvPr>
            <p:ph idx="1"/>
          </p:nvPr>
        </p:nvSpPr>
        <p:spPr>
          <a:xfrm>
            <a:off x="611188" y="1268413"/>
            <a:ext cx="7772400" cy="4648200"/>
          </a:xfrm>
        </p:spPr>
        <p:txBody>
          <a:bodyPr/>
          <a:lstStyle/>
          <a:p>
            <a:endParaRPr lang="en-US" altLang="en-US" smtClean="0"/>
          </a:p>
        </p:txBody>
      </p:sp>
      <p:sp>
        <p:nvSpPr>
          <p:cNvPr id="4" name="Date Placeholder 3"/>
          <p:cNvSpPr>
            <a:spLocks noGrp="1"/>
          </p:cNvSpPr>
          <p:nvPr>
            <p:ph type="dt" sz="quarter" idx="10"/>
          </p:nvPr>
        </p:nvSpPr>
        <p:spPr/>
        <p:txBody>
          <a:bodyPr/>
          <a:lstStyle/>
          <a:p>
            <a:pPr>
              <a:defRPr/>
            </a:pPr>
            <a:r>
              <a:rPr lang="en-US" smtClean="0"/>
              <a:t>13.10.2016 עודכן</a:t>
            </a:r>
            <a:endParaRPr lang="en-US" dirty="0"/>
          </a:p>
        </p:txBody>
      </p:sp>
      <p:sp>
        <p:nvSpPr>
          <p:cNvPr id="92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he-IL" altLang="en-US">
                <a:solidFill>
                  <a:srgbClr val="F8F8F8"/>
                </a:solidFill>
                <a:latin typeface="Tahoma" pitchFamily="34" charset="0"/>
              </a:rPr>
              <a:t>בעיית השמירה במוזיאון © כל הזכויות שמורות</a:t>
            </a:r>
            <a:endParaRPr lang="en-US" altLang="en-US">
              <a:solidFill>
                <a:srgbClr val="F8F8F8"/>
              </a:solidFill>
              <a:latin typeface="Tahoma" pitchFamily="34" charset="0"/>
            </a:endParaRPr>
          </a:p>
        </p:txBody>
      </p:sp>
      <p:pic>
        <p:nvPicPr>
          <p:cNvPr id="92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10800" cy="1038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533400"/>
            <a:ext cx="8001000" cy="838200"/>
          </a:xfrm>
        </p:spPr>
        <p:txBody>
          <a:bodyPr/>
          <a:lstStyle/>
          <a:p>
            <a:pPr algn="ctr" rtl="1" eaLnBrk="1" hangingPunct="1"/>
            <a:r>
              <a:rPr lang="he-IL" altLang="en-US" sz="3600" dirty="0" smtClean="0">
                <a:solidFill>
                  <a:srgbClr val="00FFFF"/>
                </a:solidFill>
              </a:rPr>
              <a:t>במהלך ההיסטוריה חלו שינויים</a:t>
            </a:r>
            <a:endParaRPr lang="en-US" altLang="en-US" sz="3600" dirty="0" smtClean="0">
              <a:solidFill>
                <a:srgbClr val="00FFFF"/>
              </a:solidFill>
            </a:endParaRPr>
          </a:p>
        </p:txBody>
      </p:sp>
      <p:sp>
        <p:nvSpPr>
          <p:cNvPr id="3" name="Content Placeholder 2"/>
          <p:cNvSpPr>
            <a:spLocks noGrp="1"/>
          </p:cNvSpPr>
          <p:nvPr>
            <p:ph idx="1"/>
          </p:nvPr>
        </p:nvSpPr>
        <p:spPr>
          <a:xfrm>
            <a:off x="381000" y="1219200"/>
            <a:ext cx="8382000" cy="4648200"/>
          </a:xfrm>
        </p:spPr>
        <p:txBody>
          <a:bodyPr/>
          <a:lstStyle/>
          <a:p>
            <a:pPr eaLnBrk="1" hangingPunct="1">
              <a:defRPr/>
            </a:pPr>
            <a:r>
              <a:rPr lang="he-IL" sz="2800" dirty="0" smtClean="0"/>
              <a:t>במהלך ההיסטוריה נפתחו </a:t>
            </a:r>
            <a:r>
              <a:rPr lang="he-IL" sz="2800" dirty="0"/>
              <a:t>המוזיאונים </a:t>
            </a:r>
            <a:r>
              <a:rPr lang="he-IL" sz="2800" dirty="0">
                <a:solidFill>
                  <a:srgbClr val="00FFFF"/>
                </a:solidFill>
              </a:rPr>
              <a:t>לקהל הרחב </a:t>
            </a:r>
            <a:r>
              <a:rPr lang="he-IL" sz="2800" dirty="0" smtClean="0"/>
              <a:t>תוך הענקת גישה נוחה למוצגים</a:t>
            </a:r>
            <a:r>
              <a:rPr lang="he-IL" sz="2800" dirty="0"/>
              <a:t> </a:t>
            </a:r>
            <a:r>
              <a:rPr lang="he-IL" sz="2800" dirty="0" smtClean="0">
                <a:solidFill>
                  <a:srgbClr val="00FFFF"/>
                </a:solidFill>
              </a:rPr>
              <a:t>לכל</a:t>
            </a:r>
            <a:r>
              <a:rPr lang="he-IL" sz="2800" dirty="0" smtClean="0"/>
              <a:t> המתעניינים.</a:t>
            </a:r>
          </a:p>
          <a:p>
            <a:pPr eaLnBrk="1" hangingPunct="1">
              <a:defRPr/>
            </a:pPr>
            <a:r>
              <a:rPr lang="he-IL" sz="2800" dirty="0" smtClean="0"/>
              <a:t>יחד עם זאת,</a:t>
            </a:r>
            <a:r>
              <a:rPr lang="he-IL" sz="2800" dirty="0" smtClean="0">
                <a:solidFill>
                  <a:srgbClr val="00FFFF"/>
                </a:solidFill>
              </a:rPr>
              <a:t> </a:t>
            </a:r>
            <a:r>
              <a:rPr lang="he-IL" sz="2800" dirty="0" smtClean="0"/>
              <a:t>התעוררה בעיית</a:t>
            </a:r>
            <a:r>
              <a:rPr lang="he-IL" sz="2800" dirty="0" smtClean="0">
                <a:solidFill>
                  <a:srgbClr val="00FFFF"/>
                </a:solidFill>
              </a:rPr>
              <a:t> ההגנה</a:t>
            </a:r>
            <a:r>
              <a:rPr lang="he-IL" sz="2800" dirty="0" smtClean="0"/>
              <a:t> </a:t>
            </a:r>
            <a:r>
              <a:rPr lang="he-IL" sz="2800" dirty="0"/>
              <a:t>על </a:t>
            </a:r>
            <a:r>
              <a:rPr lang="he-IL" sz="2800" dirty="0" smtClean="0"/>
              <a:t>המוצגים, </a:t>
            </a:r>
            <a:r>
              <a:rPr lang="he-IL" sz="2800" dirty="0"/>
              <a:t>שבחלקם הגדול </a:t>
            </a:r>
            <a:r>
              <a:rPr lang="he-IL" sz="2800" dirty="0" smtClean="0"/>
              <a:t>היו </a:t>
            </a:r>
            <a:r>
              <a:rPr lang="he-IL" sz="2800" dirty="0">
                <a:solidFill>
                  <a:srgbClr val="00FFFF"/>
                </a:solidFill>
              </a:rPr>
              <a:t>יקרי ערך</a:t>
            </a:r>
            <a:r>
              <a:rPr lang="he-IL" sz="2800" dirty="0"/>
              <a:t>, </a:t>
            </a:r>
            <a:r>
              <a:rPr lang="he-IL" sz="2800" dirty="0" smtClean="0"/>
              <a:t>בפני פגיעה בשלמותם ולעתים אף </a:t>
            </a:r>
            <a:r>
              <a:rPr lang="he-IL" sz="2800" dirty="0" smtClean="0">
                <a:solidFill>
                  <a:schemeClr val="accent2">
                    <a:lumMod val="40000"/>
                    <a:lumOff val="60000"/>
                  </a:schemeClr>
                </a:solidFill>
              </a:rPr>
              <a:t>השחתתם</a:t>
            </a:r>
            <a:r>
              <a:rPr lang="he-IL" sz="2800" dirty="0" smtClean="0"/>
              <a:t>, </a:t>
            </a:r>
            <a:r>
              <a:rPr lang="he-IL" sz="2800" dirty="0"/>
              <a:t>בנוסף לאבטחתם </a:t>
            </a:r>
            <a:r>
              <a:rPr lang="he-IL" sz="2800" dirty="0" smtClean="0"/>
              <a:t>מפני </a:t>
            </a:r>
            <a:r>
              <a:rPr lang="he-IL" sz="2800" dirty="0" smtClean="0">
                <a:solidFill>
                  <a:schemeClr val="accent2">
                    <a:lumMod val="40000"/>
                    <a:lumOff val="60000"/>
                  </a:schemeClr>
                </a:solidFill>
              </a:rPr>
              <a:t>גניבה</a:t>
            </a:r>
            <a:r>
              <a:rPr lang="he-IL" sz="2800" dirty="0"/>
              <a:t>.</a:t>
            </a:r>
            <a:endParaRPr lang="he-IL" sz="2800" dirty="0" smtClean="0"/>
          </a:p>
          <a:p>
            <a:pPr eaLnBrk="1" hangingPunct="1">
              <a:defRPr/>
            </a:pPr>
            <a:r>
              <a:rPr lang="he-IL" sz="2800" dirty="0" smtClean="0"/>
              <a:t>המעקב אחרי גניבות </a:t>
            </a:r>
            <a:r>
              <a:rPr lang="he-IL" sz="2800" dirty="0"/>
              <a:t>ממוזיאונים </a:t>
            </a:r>
            <a:r>
              <a:rPr lang="he-IL" sz="2800" dirty="0" smtClean="0"/>
              <a:t>ונזקים למוצגים מופיע </a:t>
            </a:r>
            <a:r>
              <a:rPr lang="he-IL" sz="2800" dirty="0"/>
              <a:t>באתר האינטרנט של </a:t>
            </a:r>
            <a:r>
              <a:rPr lang="he-IL" sz="2800" dirty="0" smtClean="0"/>
              <a:t>האיגוד </a:t>
            </a:r>
            <a:r>
              <a:rPr lang="he-IL" sz="2800" dirty="0"/>
              <a:t>הבינלאומי של </a:t>
            </a:r>
            <a:r>
              <a:rPr lang="he-IL" sz="2800" dirty="0" smtClean="0"/>
              <a:t>המוזיאונים.</a:t>
            </a:r>
            <a:endParaRPr lang="he-IL" sz="2800" dirty="0"/>
          </a:p>
          <a:p>
            <a:pPr algn="l" rtl="0" eaLnBrk="1" hangingPunct="1">
              <a:buFontTx/>
              <a:buNone/>
              <a:defRPr/>
            </a:pPr>
            <a:r>
              <a:rPr lang="en-US" sz="1400" dirty="0">
                <a:hlinkClick r:id="rId2"/>
              </a:rPr>
              <a:t>http://www.artsandcollections.com/index.php?/coll_item/lost_art</a:t>
            </a:r>
            <a:r>
              <a:rPr lang="en-US" sz="1400" dirty="0" smtClean="0">
                <a:hlinkClick r:id="rId2"/>
              </a:rPr>
              <a:t>/</a:t>
            </a:r>
            <a:r>
              <a:rPr lang="he-IL" sz="1400" dirty="0" smtClean="0"/>
              <a:t> </a:t>
            </a:r>
            <a:endParaRPr lang="en-US" sz="1400" dirty="0"/>
          </a:p>
          <a:p>
            <a:pPr eaLnBrk="1" hangingPunct="1">
              <a:defRPr/>
            </a:pPr>
            <a:endParaRPr lang="he-IL" sz="2800" dirty="0"/>
          </a:p>
        </p:txBody>
      </p:sp>
      <p:sp>
        <p:nvSpPr>
          <p:cNvPr id="10244"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mtClean="0">
                <a:solidFill>
                  <a:srgbClr val="F8F8F8"/>
                </a:solidFill>
                <a:latin typeface="Tahoma" pitchFamily="34" charset="0"/>
              </a:rPr>
              <a:t>13.10.2016 עודכן</a:t>
            </a:r>
            <a:endParaRPr lang="en-US" altLang="en-US">
              <a:solidFill>
                <a:srgbClr val="F8F8F8"/>
              </a:solidFill>
              <a:latin typeface="Tahoma" pitchFamily="34" charset="0"/>
            </a:endParaRPr>
          </a:p>
        </p:txBody>
      </p:sp>
      <p:sp>
        <p:nvSpPr>
          <p:cNvPr id="10245" name="Footer Placeholder 7"/>
          <p:cNvSpPr>
            <a:spLocks noGrp="1"/>
          </p:cNvSpPr>
          <p:nvPr>
            <p:ph type="ftr" sz="quarter" idx="11"/>
          </p:nvPr>
        </p:nvSpPr>
        <p:spPr>
          <a:xfrm>
            <a:off x="2798763" y="5995988"/>
            <a:ext cx="42878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a:solidFill>
                  <a:srgbClr val="F8F8F8"/>
                </a:solidFill>
                <a:latin typeface="Tahoma" pitchFamily="34" charset="0"/>
              </a:rPr>
              <a:t>בעיית השמירה במוזיאון © כל הזכויות שמורות</a:t>
            </a:r>
            <a:endParaRPr lang="en-US" altLang="en-US">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9" presetClass="emph" presetSubtype="0" nodeType="withEffect">
                                  <p:stCondLst>
                                    <p:cond delay="0"/>
                                  </p:stCondLst>
                                  <p:childTnLst>
                                    <p:set>
                                      <p:cBhvr rctx="PPT">
                                        <p:cTn id="22" dur="indefinite"/>
                                        <p:tgtEl>
                                          <p:spTgt spid="3">
                                            <p:txEl>
                                              <p:pRg st="1" end="1"/>
                                            </p:txEl>
                                          </p:spTgt>
                                        </p:tgtEl>
                                        <p:attrNameLst>
                                          <p:attrName>style.opacity</p:attrName>
                                        </p:attrNameLst>
                                      </p:cBhvr>
                                      <p:to>
                                        <p:strVal val="0.5"/>
                                      </p:to>
                                    </p:set>
                                    <p:animEffect filter="image" prLst="opacity: 0.5">
                                      <p:cBhvr rctx="IE">
                                        <p:cTn id="23"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381000"/>
            <a:ext cx="8382000" cy="838200"/>
          </a:xfrm>
        </p:spPr>
        <p:txBody>
          <a:bodyPr/>
          <a:lstStyle/>
          <a:p>
            <a:pPr algn="ctr" rtl="1" eaLnBrk="1" hangingPunct="1"/>
            <a:r>
              <a:rPr lang="he-IL" altLang="en-US" sz="3600" smtClean="0">
                <a:solidFill>
                  <a:srgbClr val="00FFFF"/>
                </a:solidFill>
              </a:rPr>
              <a:t>בעיית השמירה במוזיאון </a:t>
            </a:r>
            <a:endParaRPr lang="en-US" altLang="en-US" sz="3600" smtClean="0">
              <a:solidFill>
                <a:srgbClr val="00FFFF"/>
              </a:solidFill>
            </a:endParaRPr>
          </a:p>
        </p:txBody>
      </p:sp>
      <p:sp>
        <p:nvSpPr>
          <p:cNvPr id="3" name="Content Placeholder 2"/>
          <p:cNvSpPr>
            <a:spLocks noGrp="1"/>
          </p:cNvSpPr>
          <p:nvPr>
            <p:ph idx="1"/>
          </p:nvPr>
        </p:nvSpPr>
        <p:spPr>
          <a:xfrm>
            <a:off x="304800" y="1066800"/>
            <a:ext cx="8458200" cy="5334000"/>
          </a:xfrm>
        </p:spPr>
        <p:txBody>
          <a:bodyPr/>
          <a:lstStyle/>
          <a:p>
            <a:pPr eaLnBrk="1" hangingPunct="1">
              <a:defRPr/>
            </a:pPr>
            <a:r>
              <a:rPr lang="he-IL" sz="2800" dirty="0" smtClean="0"/>
              <a:t>כדי לטפל בבעיית האבטחה של מוזיאון, </a:t>
            </a:r>
            <a:r>
              <a:rPr lang="he-IL" sz="2800" dirty="0"/>
              <a:t>הכרחי למקם </a:t>
            </a:r>
            <a:r>
              <a:rPr lang="he-IL" sz="2800" dirty="0">
                <a:solidFill>
                  <a:schemeClr val="accent2">
                    <a:lumMod val="40000"/>
                    <a:lumOff val="60000"/>
                  </a:schemeClr>
                </a:solidFill>
              </a:rPr>
              <a:t>בתוך</a:t>
            </a:r>
            <a:r>
              <a:rPr lang="he-IL" sz="2800" dirty="0"/>
              <a:t> המוזיאון אנשי </a:t>
            </a:r>
            <a:r>
              <a:rPr lang="he-IL" sz="2800" dirty="0" smtClean="0"/>
              <a:t>שמירה, </a:t>
            </a:r>
            <a:r>
              <a:rPr lang="he-IL" sz="2800" dirty="0"/>
              <a:t>או </a:t>
            </a:r>
            <a:r>
              <a:rPr lang="he-IL" sz="2800" dirty="0" smtClean="0"/>
              <a:t>עדיף – </a:t>
            </a:r>
          </a:p>
          <a:p>
            <a:pPr marL="361950" indent="0" eaLnBrk="1" hangingPunct="1">
              <a:buNone/>
              <a:defRPr/>
            </a:pPr>
            <a:r>
              <a:rPr lang="he-IL" sz="2800" dirty="0" smtClean="0"/>
              <a:t>להציב </a:t>
            </a:r>
            <a:r>
              <a:rPr lang="he-IL" sz="2800" dirty="0" smtClean="0">
                <a:solidFill>
                  <a:schemeClr val="accent2">
                    <a:lumMod val="40000"/>
                    <a:lumOff val="60000"/>
                  </a:schemeClr>
                </a:solidFill>
              </a:rPr>
              <a:t>במקומות הנכונים </a:t>
            </a:r>
            <a:r>
              <a:rPr lang="he-IL" sz="2800" dirty="0"/>
              <a:t>מצלמות מחוברות לאזעקה</a:t>
            </a:r>
            <a:r>
              <a:rPr lang="he-IL" sz="2800" dirty="0" smtClean="0">
                <a:solidFill>
                  <a:schemeClr val="tx2"/>
                </a:solidFill>
              </a:rPr>
              <a:t>,</a:t>
            </a:r>
            <a:r>
              <a:rPr lang="he-IL" sz="2800" dirty="0" smtClean="0">
                <a:solidFill>
                  <a:schemeClr val="accent6">
                    <a:lumMod val="60000"/>
                    <a:lumOff val="40000"/>
                  </a:schemeClr>
                </a:solidFill>
              </a:rPr>
              <a:t> </a:t>
            </a:r>
            <a:r>
              <a:rPr lang="he-IL" sz="2800" dirty="0"/>
              <a:t>כך </a:t>
            </a:r>
            <a:r>
              <a:rPr lang="he-IL" sz="2800" dirty="0" smtClean="0"/>
              <a:t>ש"יתצפתו</a:t>
            </a:r>
            <a:r>
              <a:rPr lang="he-IL" sz="2800" dirty="0"/>
              <a:t>" </a:t>
            </a:r>
            <a:r>
              <a:rPr lang="he-IL" sz="2800" dirty="0" smtClean="0"/>
              <a:t>על </a:t>
            </a:r>
            <a:r>
              <a:rPr lang="he-IL" sz="2800" dirty="0">
                <a:solidFill>
                  <a:srgbClr val="00FFFF"/>
                </a:solidFill>
              </a:rPr>
              <a:t>כל</a:t>
            </a:r>
            <a:r>
              <a:rPr lang="he-IL" sz="2800" dirty="0"/>
              <a:t> המוצגים </a:t>
            </a:r>
            <a:r>
              <a:rPr lang="he-IL" sz="2800" dirty="0">
                <a:solidFill>
                  <a:srgbClr val="00FFFF"/>
                </a:solidFill>
              </a:rPr>
              <a:t>כל</a:t>
            </a:r>
            <a:r>
              <a:rPr lang="he-IL" sz="2800" dirty="0"/>
              <a:t> הזמן. </a:t>
            </a:r>
          </a:p>
          <a:p>
            <a:pPr eaLnBrk="1" hangingPunct="1">
              <a:defRPr/>
            </a:pPr>
            <a:r>
              <a:rPr lang="he-IL" sz="2800" dirty="0"/>
              <a:t>היות </a:t>
            </a:r>
            <a:r>
              <a:rPr lang="he-IL" sz="2800" dirty="0" smtClean="0"/>
              <a:t>שהעניין </a:t>
            </a:r>
            <a:r>
              <a:rPr lang="he-IL" sz="2800" dirty="0"/>
              <a:t>כרוך </a:t>
            </a:r>
            <a:r>
              <a:rPr lang="he-IL" sz="2800" dirty="0" smtClean="0"/>
              <a:t>ב</a:t>
            </a:r>
            <a:r>
              <a:rPr lang="he-IL" sz="2800" dirty="0" smtClean="0">
                <a:solidFill>
                  <a:schemeClr val="accent2">
                    <a:lumMod val="40000"/>
                    <a:lumOff val="60000"/>
                  </a:schemeClr>
                </a:solidFill>
              </a:rPr>
              <a:t>עלויות גבוהות</a:t>
            </a:r>
            <a:r>
              <a:rPr lang="he-IL" sz="2800" dirty="0" smtClean="0"/>
              <a:t>, עולה השאלה:</a:t>
            </a:r>
            <a:endParaRPr lang="he-IL" sz="2800" dirty="0"/>
          </a:p>
          <a:p>
            <a:pPr eaLnBrk="1" hangingPunct="1">
              <a:spcBef>
                <a:spcPts val="0"/>
              </a:spcBef>
              <a:buFontTx/>
              <a:buNone/>
              <a:defRPr/>
            </a:pPr>
            <a:r>
              <a:rPr lang="he-IL" sz="2800" dirty="0"/>
              <a:t>	</a:t>
            </a:r>
            <a:r>
              <a:rPr lang="he-IL" sz="2800" dirty="0">
                <a:solidFill>
                  <a:srgbClr val="00FFFF"/>
                </a:solidFill>
              </a:rPr>
              <a:t>מהו המספר המינימאלי </a:t>
            </a:r>
            <a:r>
              <a:rPr lang="he-IL" sz="2800" dirty="0"/>
              <a:t>של </a:t>
            </a:r>
            <a:r>
              <a:rPr lang="he-IL" sz="2800" dirty="0" smtClean="0"/>
              <a:t>שומרים, או מצלמות, ש</a:t>
            </a:r>
            <a:r>
              <a:rPr lang="he-IL" sz="2800" dirty="0" smtClean="0">
                <a:solidFill>
                  <a:srgbClr val="00FFFF"/>
                </a:solidFill>
              </a:rPr>
              <a:t>הכרחי</a:t>
            </a:r>
            <a:r>
              <a:rPr lang="he-IL" sz="2800" dirty="0" smtClean="0"/>
              <a:t> </a:t>
            </a:r>
            <a:r>
              <a:rPr lang="he-IL" sz="2800" spc="-100" dirty="0" smtClean="0"/>
              <a:t>להציב, כך ש</a:t>
            </a:r>
            <a:r>
              <a:rPr lang="he-IL" sz="2800" spc="-100" dirty="0" smtClean="0">
                <a:solidFill>
                  <a:srgbClr val="00FFFF"/>
                </a:solidFill>
              </a:rPr>
              <a:t>יספיק</a:t>
            </a:r>
            <a:r>
              <a:rPr lang="he-IL" sz="2800" spc="-100" dirty="0" smtClean="0"/>
              <a:t> כדי ל"כסות" כל פינה וכל קיר במוזיאון?</a:t>
            </a:r>
            <a:endParaRPr lang="he-IL" sz="2800" spc="-100" dirty="0"/>
          </a:p>
          <a:p>
            <a:pPr eaLnBrk="1" hangingPunct="1">
              <a:defRPr/>
            </a:pPr>
            <a:r>
              <a:rPr lang="he-IL" sz="2800" dirty="0"/>
              <a:t>זאת שאלה "תפורה" </a:t>
            </a:r>
            <a:r>
              <a:rPr lang="he-IL" sz="2800" dirty="0" smtClean="0"/>
              <a:t>למתמטיקאים. </a:t>
            </a:r>
          </a:p>
          <a:p>
            <a:pPr eaLnBrk="1" hangingPunct="1">
              <a:defRPr/>
            </a:pPr>
            <a:r>
              <a:rPr lang="he-IL" sz="2800" dirty="0" smtClean="0"/>
              <a:t>אחד </a:t>
            </a:r>
            <a:r>
              <a:rPr lang="he-IL" sz="2800" dirty="0"/>
              <a:t>הראשונים </a:t>
            </a:r>
            <a:r>
              <a:rPr lang="he-IL" sz="2800" dirty="0" smtClean="0"/>
              <a:t>מבין המתמטיקאים </a:t>
            </a:r>
            <a:r>
              <a:rPr lang="he-IL" sz="2800" dirty="0"/>
              <a:t>שהתעניינו </a:t>
            </a:r>
            <a:r>
              <a:rPr lang="he-IL" sz="2800" dirty="0" smtClean="0"/>
              <a:t>בשאלה היה המתמטיקאי האמריקאי </a:t>
            </a:r>
            <a:r>
              <a:rPr lang="he-IL" sz="2800" dirty="0" smtClean="0">
                <a:solidFill>
                  <a:schemeClr val="accent5">
                    <a:lumMod val="90000"/>
                  </a:schemeClr>
                </a:solidFill>
              </a:rPr>
              <a:t>ויקטור קלי</a:t>
            </a:r>
            <a:r>
              <a:rPr lang="he-IL" sz="2800" dirty="0" smtClean="0"/>
              <a:t> </a:t>
            </a:r>
            <a:r>
              <a:rPr lang="he-IL" sz="2800" dirty="0" smtClean="0">
                <a:solidFill>
                  <a:schemeClr val="accent5">
                    <a:lumMod val="90000"/>
                  </a:schemeClr>
                </a:solidFill>
              </a:rPr>
              <a:t>(</a:t>
            </a:r>
            <a:r>
              <a:rPr lang="en-US" sz="2800" dirty="0" smtClean="0">
                <a:solidFill>
                  <a:schemeClr val="accent5">
                    <a:lumMod val="90000"/>
                  </a:schemeClr>
                </a:solidFill>
              </a:rPr>
              <a:t>(</a:t>
            </a:r>
            <a:r>
              <a:rPr lang="en-US" sz="2800" dirty="0" smtClean="0"/>
              <a:t>Klee</a:t>
            </a:r>
            <a:r>
              <a:rPr lang="he-IL" sz="2800" dirty="0" smtClean="0"/>
              <a:t>. </a:t>
            </a:r>
            <a:endParaRPr lang="he-IL" sz="2800" dirty="0"/>
          </a:p>
        </p:txBody>
      </p:sp>
      <p:sp>
        <p:nvSpPr>
          <p:cNvPr id="11268"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mtClean="0">
                <a:solidFill>
                  <a:srgbClr val="F8F8F8"/>
                </a:solidFill>
                <a:latin typeface="Tahoma" pitchFamily="34" charset="0"/>
              </a:rPr>
              <a:t>13.10.2016 עודכן</a:t>
            </a:r>
            <a:endParaRPr lang="en-US" altLang="en-US">
              <a:solidFill>
                <a:srgbClr val="F8F8F8"/>
              </a:solidFill>
              <a:latin typeface="Tahoma" pitchFamily="34" charset="0"/>
            </a:endParaRPr>
          </a:p>
        </p:txBody>
      </p:sp>
      <p:sp>
        <p:nvSpPr>
          <p:cNvPr id="11269" name="Footer Placeholder 7"/>
          <p:cNvSpPr>
            <a:spLocks noGrp="1"/>
          </p:cNvSpPr>
          <p:nvPr>
            <p:ph type="ftr" sz="quarter" idx="11"/>
          </p:nvPr>
        </p:nvSpPr>
        <p:spPr>
          <a:xfrm>
            <a:off x="2514600" y="5995988"/>
            <a:ext cx="4572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3">
                                            <p:txEl>
                                              <p:pRg st="0" end="0"/>
                                            </p:txEl>
                                          </p:spTgt>
                                        </p:tgtEl>
                                        <p:attrNameLst>
                                          <p:attrName>style.opacity</p:attrName>
                                        </p:attrNameLst>
                                      </p:cBhvr>
                                      <p:to>
                                        <p:strVal val="0.5"/>
                                      </p:to>
                                    </p:set>
                                    <p:animEffect filter="image" prLst="opacity: 0.5">
                                      <p:cBhvr rctx="IE">
                                        <p:cTn id="17" dur="indefinite"/>
                                        <p:tgtEl>
                                          <p:spTgt spid="3">
                                            <p:txEl>
                                              <p:pRg st="0" end="0"/>
                                            </p:txEl>
                                          </p:spTgt>
                                        </p:tgtEl>
                                      </p:cBhvr>
                                    </p:animEffec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9" presetClass="emph" presetSubtype="0" nodeType="withEffect">
                                  <p:stCondLst>
                                    <p:cond delay="0"/>
                                  </p:stCondLst>
                                  <p:childTnLst>
                                    <p:set>
                                      <p:cBhvr rctx="PPT">
                                        <p:cTn id="34" dur="indefinite"/>
                                        <p:tgtEl>
                                          <p:spTgt spid="3">
                                            <p:txEl>
                                              <p:pRg st="2" end="2"/>
                                            </p:txEl>
                                          </p:spTgt>
                                        </p:tgtEl>
                                        <p:attrNameLst>
                                          <p:attrName>style.opacity</p:attrName>
                                        </p:attrNameLst>
                                      </p:cBhvr>
                                      <p:to>
                                        <p:strVal val="0.5"/>
                                      </p:to>
                                    </p:set>
                                    <p:animEffect filter="image" prLst="opacity: 0.5">
                                      <p:cBhvr rctx="IE">
                                        <p:cTn id="35" dur="indefinite"/>
                                        <p:tgtEl>
                                          <p:spTgt spid="3">
                                            <p:txEl>
                                              <p:pRg st="2" end="2"/>
                                            </p:txEl>
                                          </p:spTgt>
                                        </p:tgtEl>
                                      </p:cBhvr>
                                    </p:animEffect>
                                  </p:childTnLst>
                                </p:cTn>
                              </p:par>
                              <p:par>
                                <p:cTn id="36" presetID="9" presetClass="emph" presetSubtype="0" nodeType="withEffect">
                                  <p:stCondLst>
                                    <p:cond delay="0"/>
                                  </p:stCondLst>
                                  <p:childTnLst>
                                    <p:set>
                                      <p:cBhvr rctx="PPT">
                                        <p:cTn id="37" dur="indefinite"/>
                                        <p:tgtEl>
                                          <p:spTgt spid="3">
                                            <p:txEl>
                                              <p:pRg st="3" end="3"/>
                                            </p:txEl>
                                          </p:spTgt>
                                        </p:tgtEl>
                                        <p:attrNameLst>
                                          <p:attrName>style.opacity</p:attrName>
                                        </p:attrNameLst>
                                      </p:cBhvr>
                                      <p:to>
                                        <p:strVal val="0.5"/>
                                      </p:to>
                                    </p:set>
                                    <p:animEffect filter="image" prLst="opacity: 0.5">
                                      <p:cBhvr rctx="IE">
                                        <p:cTn id="38" dur="indefinite"/>
                                        <p:tgtEl>
                                          <p:spTgt spid="3">
                                            <p:txEl>
                                              <p:pRg st="3" end="3"/>
                                            </p:txEl>
                                          </p:spTgt>
                                        </p:tgtEl>
                                      </p:cBhvr>
                                    </p:animEffect>
                                  </p:childTnLst>
                                </p:cTn>
                              </p:par>
                              <p:par>
                                <p:cTn id="39" presetID="9" presetClass="emph" presetSubtype="0" nodeType="withEffect">
                                  <p:stCondLst>
                                    <p:cond delay="0"/>
                                  </p:stCondLst>
                                  <p:childTnLst>
                                    <p:set>
                                      <p:cBhvr rctx="PPT">
                                        <p:cTn id="40" dur="indefinite"/>
                                        <p:tgtEl>
                                          <p:spTgt spid="3">
                                            <p:txEl>
                                              <p:pRg st="4" end="4"/>
                                            </p:txEl>
                                          </p:spTgt>
                                        </p:tgtEl>
                                        <p:attrNameLst>
                                          <p:attrName>style.opacity</p:attrName>
                                        </p:attrNameLst>
                                      </p:cBhvr>
                                      <p:to>
                                        <p:strVal val="0.5"/>
                                      </p:to>
                                    </p:set>
                                    <p:animEffect filter="image" prLst="opacity: 0.5">
                                      <p:cBhvr rctx="IE">
                                        <p:cTn id="41"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56456" y="381000"/>
            <a:ext cx="7220744" cy="838200"/>
          </a:xfrm>
        </p:spPr>
        <p:txBody>
          <a:bodyPr/>
          <a:lstStyle/>
          <a:p>
            <a:pPr algn="ctr" eaLnBrk="1" hangingPunct="1"/>
            <a:r>
              <a:rPr lang="en-US" altLang="en-US" sz="3600" spc="-100" dirty="0" smtClean="0">
                <a:solidFill>
                  <a:srgbClr val="00FFFF"/>
                </a:solidFill>
              </a:rPr>
              <a:t>? </a:t>
            </a:r>
            <a:r>
              <a:rPr lang="he-IL" altLang="en-US" sz="3600" spc="-100" dirty="0" smtClean="0">
                <a:solidFill>
                  <a:srgbClr val="00FFFF"/>
                </a:solidFill>
              </a:rPr>
              <a:t>איך "נולד" פתרון לבעיה מתמטית</a:t>
            </a:r>
            <a:endParaRPr lang="en-US" altLang="en-US" sz="3600" spc="-100" dirty="0" smtClean="0">
              <a:solidFill>
                <a:srgbClr val="00FFFF"/>
              </a:solidFill>
            </a:endParaRPr>
          </a:p>
        </p:txBody>
      </p:sp>
      <p:sp>
        <p:nvSpPr>
          <p:cNvPr id="3" name="Content Placeholder 2"/>
          <p:cNvSpPr>
            <a:spLocks noGrp="1"/>
          </p:cNvSpPr>
          <p:nvPr>
            <p:ph idx="1"/>
          </p:nvPr>
        </p:nvSpPr>
        <p:spPr>
          <a:xfrm>
            <a:off x="205654" y="2286000"/>
            <a:ext cx="8534400" cy="4648200"/>
          </a:xfrm>
        </p:spPr>
        <p:txBody>
          <a:bodyPr/>
          <a:lstStyle/>
          <a:p>
            <a:pPr marL="371475" indent="-371475" eaLnBrk="1" hangingPunct="1">
              <a:spcBef>
                <a:spcPts val="0"/>
              </a:spcBef>
              <a:defRPr/>
            </a:pPr>
            <a:r>
              <a:rPr lang="he-IL" sz="2800" dirty="0" smtClean="0"/>
              <a:t>באותו כנס השתתף גם מתמטיקאי </a:t>
            </a:r>
            <a:r>
              <a:rPr lang="he-IL" sz="2800" dirty="0"/>
              <a:t>צעיר </a:t>
            </a:r>
            <a:r>
              <a:rPr lang="he-IL" sz="2800" dirty="0" smtClean="0"/>
              <a:t>ומחונן בשם </a:t>
            </a:r>
            <a:r>
              <a:rPr lang="he-IL" sz="2800" dirty="0" err="1" smtClean="0">
                <a:solidFill>
                  <a:srgbClr val="00FFFF"/>
                </a:solidFill>
              </a:rPr>
              <a:t>וו</a:t>
            </a:r>
            <a:r>
              <a:rPr lang="he-IL" sz="2800" dirty="0" err="1" smtClean="0">
                <a:solidFill>
                  <a:srgbClr val="00FFFF"/>
                </a:solidFill>
                <a:latin typeface="Arial"/>
              </a:rPr>
              <a:t>ׇ</a:t>
            </a:r>
            <a:r>
              <a:rPr lang="he-IL" sz="2800" dirty="0" err="1" smtClean="0">
                <a:solidFill>
                  <a:srgbClr val="00FFFF"/>
                </a:solidFill>
              </a:rPr>
              <a:t>אצ</a:t>
            </a:r>
            <a:r>
              <a:rPr lang="he-IL" sz="2800" dirty="0" err="1">
                <a:solidFill>
                  <a:srgbClr val="00FFFF"/>
                </a:solidFill>
                <a:latin typeface="Arial"/>
              </a:rPr>
              <a:t>ְ</a:t>
            </a:r>
            <a:r>
              <a:rPr lang="he-IL" sz="2800" dirty="0" err="1" smtClean="0">
                <a:solidFill>
                  <a:srgbClr val="00FFFF"/>
                </a:solidFill>
              </a:rPr>
              <a:t>ל</a:t>
            </a:r>
            <a:r>
              <a:rPr lang="he-IL" sz="2800" dirty="0" err="1" smtClean="0">
                <a:solidFill>
                  <a:srgbClr val="00FFFF"/>
                </a:solidFill>
                <a:latin typeface="Arial"/>
              </a:rPr>
              <a:t>ׇ</a:t>
            </a:r>
            <a:r>
              <a:rPr lang="he-IL" sz="2800" dirty="0" err="1" smtClean="0">
                <a:solidFill>
                  <a:srgbClr val="00FFFF"/>
                </a:solidFill>
              </a:rPr>
              <a:t>ב</a:t>
            </a:r>
            <a:r>
              <a:rPr lang="he-IL" sz="2800" dirty="0" smtClean="0">
                <a:solidFill>
                  <a:srgbClr val="00FFFF"/>
                </a:solidFill>
              </a:rPr>
              <a:t> צ</a:t>
            </a:r>
            <a:r>
              <a:rPr lang="he-IL" sz="2800" dirty="0">
                <a:solidFill>
                  <a:srgbClr val="00FFFF"/>
                </a:solidFill>
                <a:latin typeface="Arial"/>
                <a:cs typeface="Arial"/>
              </a:rPr>
              <a:t>ְ</a:t>
            </a:r>
            <a:r>
              <a:rPr lang="he-IL" sz="2800" dirty="0" smtClean="0">
                <a:solidFill>
                  <a:srgbClr val="00FFFF"/>
                </a:solidFill>
              </a:rPr>
              <a:t>'</a:t>
            </a:r>
            <a:r>
              <a:rPr lang="he-IL" sz="2800" dirty="0" err="1" smtClean="0">
                <a:solidFill>
                  <a:srgbClr val="00FFFF"/>
                </a:solidFill>
              </a:rPr>
              <a:t>ב</a:t>
            </a:r>
            <a:r>
              <a:rPr lang="he-IL" sz="2800" dirty="0" err="1" smtClean="0">
                <a:solidFill>
                  <a:srgbClr val="00FFFF"/>
                </a:solidFill>
                <a:latin typeface="Arial"/>
              </a:rPr>
              <a:t>ׇ</a:t>
            </a:r>
            <a:r>
              <a:rPr lang="he-IL" sz="2800" dirty="0" err="1" smtClean="0">
                <a:solidFill>
                  <a:srgbClr val="00FFFF"/>
                </a:solidFill>
              </a:rPr>
              <a:t>אט</a:t>
            </a:r>
            <a:r>
              <a:rPr lang="he-IL" sz="2800" dirty="0" err="1" smtClean="0">
                <a:solidFill>
                  <a:srgbClr val="00FFFF"/>
                </a:solidFill>
                <a:latin typeface="Arial"/>
              </a:rPr>
              <a:t>ׇ</a:t>
            </a:r>
            <a:r>
              <a:rPr lang="he-IL" sz="2800" dirty="0" err="1" smtClean="0">
                <a:solidFill>
                  <a:srgbClr val="00FFFF"/>
                </a:solidFill>
              </a:rPr>
              <a:t>אל</a:t>
            </a:r>
            <a:r>
              <a:rPr lang="he-IL" sz="2800" dirty="0"/>
              <a:t>, </a:t>
            </a:r>
            <a:r>
              <a:rPr lang="he-IL" sz="2800" dirty="0" smtClean="0"/>
              <a:t>שבשנת </a:t>
            </a:r>
            <a:r>
              <a:rPr lang="he-IL" sz="2800" dirty="0" smtClean="0">
                <a:solidFill>
                  <a:schemeClr val="accent5">
                    <a:lumMod val="90000"/>
                  </a:schemeClr>
                </a:solidFill>
              </a:rPr>
              <a:t>1968 </a:t>
            </a:r>
            <a:r>
              <a:rPr lang="he-IL" sz="2800" dirty="0" smtClean="0"/>
              <a:t>נאלץ לעזוב את מולדתו, צ'כוסלובקיה, </a:t>
            </a:r>
            <a:r>
              <a:rPr lang="he-IL" sz="2800" dirty="0"/>
              <a:t>עם כיבושה על ידי </a:t>
            </a:r>
            <a:r>
              <a:rPr lang="he-IL" sz="2800" dirty="0" smtClean="0"/>
              <a:t>הצבא הסובייטי.</a:t>
            </a:r>
          </a:p>
          <a:p>
            <a:pPr marL="342900" lvl="1" indent="-342900" eaLnBrk="1" hangingPunct="1">
              <a:spcBef>
                <a:spcPts val="0"/>
              </a:spcBef>
              <a:buClr>
                <a:srgbClr val="0070C0"/>
              </a:buClr>
              <a:buSzPct val="130000"/>
              <a:buFont typeface="Arial" pitchFamily="34" charset="0"/>
              <a:buChar char="•"/>
              <a:tabLst>
                <a:tab pos="171450" algn="l"/>
              </a:tabLst>
              <a:defRPr/>
            </a:pPr>
            <a:r>
              <a:rPr lang="he-IL" dirty="0" smtClean="0"/>
              <a:t>בשיחה בכנס, ביקש </a:t>
            </a:r>
            <a:r>
              <a:rPr lang="he-IL" dirty="0" smtClean="0">
                <a:solidFill>
                  <a:srgbClr val="00FFFF"/>
                </a:solidFill>
              </a:rPr>
              <a:t>צ</a:t>
            </a:r>
            <a:r>
              <a:rPr lang="he-IL" dirty="0">
                <a:solidFill>
                  <a:srgbClr val="00FFFF"/>
                </a:solidFill>
                <a:latin typeface="Arial"/>
                <a:cs typeface="Arial"/>
              </a:rPr>
              <a:t>ְ</a:t>
            </a:r>
            <a:r>
              <a:rPr lang="he-IL" dirty="0" smtClean="0">
                <a:solidFill>
                  <a:srgbClr val="00FFFF"/>
                </a:solidFill>
              </a:rPr>
              <a:t>'</a:t>
            </a:r>
            <a:r>
              <a:rPr lang="he-IL" dirty="0" err="1" smtClean="0">
                <a:solidFill>
                  <a:srgbClr val="00FFFF"/>
                </a:solidFill>
              </a:rPr>
              <a:t>ב</a:t>
            </a:r>
            <a:r>
              <a:rPr lang="he-IL" dirty="0" err="1" smtClean="0">
                <a:solidFill>
                  <a:srgbClr val="00FFFF"/>
                </a:solidFill>
                <a:latin typeface="Arial"/>
              </a:rPr>
              <a:t>ׇ</a:t>
            </a:r>
            <a:r>
              <a:rPr lang="he-IL" dirty="0" err="1" smtClean="0">
                <a:solidFill>
                  <a:srgbClr val="00FFFF"/>
                </a:solidFill>
              </a:rPr>
              <a:t>אט</a:t>
            </a:r>
            <a:r>
              <a:rPr lang="he-IL" dirty="0" err="1" smtClean="0">
                <a:solidFill>
                  <a:srgbClr val="00FFFF"/>
                </a:solidFill>
                <a:latin typeface="Arial"/>
              </a:rPr>
              <a:t>ׇ</a:t>
            </a:r>
            <a:r>
              <a:rPr lang="he-IL" dirty="0" err="1" smtClean="0">
                <a:solidFill>
                  <a:srgbClr val="00FFFF"/>
                </a:solidFill>
              </a:rPr>
              <a:t>אל</a:t>
            </a:r>
            <a:r>
              <a:rPr lang="he-IL" dirty="0" smtClean="0"/>
              <a:t> מ</a:t>
            </a:r>
            <a:r>
              <a:rPr lang="he-IL" spc="-70" dirty="0" smtClean="0">
                <a:solidFill>
                  <a:srgbClr val="00FFFF"/>
                </a:solidFill>
              </a:rPr>
              <a:t>ק</a:t>
            </a:r>
            <a:r>
              <a:rPr lang="he-IL" spc="-70" dirty="0" smtClean="0">
                <a:solidFill>
                  <a:srgbClr val="00FFFF"/>
                </a:solidFill>
                <a:latin typeface="Arial"/>
                <a:cs typeface="Arial"/>
              </a:rPr>
              <a:t>ְ</a:t>
            </a:r>
            <a:r>
              <a:rPr lang="he-IL" spc="-70" dirty="0" smtClean="0">
                <a:solidFill>
                  <a:srgbClr val="00FFFF"/>
                </a:solidFill>
              </a:rPr>
              <a:t>לי</a:t>
            </a:r>
            <a:r>
              <a:rPr lang="he-IL" dirty="0" smtClean="0"/>
              <a:t>, נושא מאתגר למחקר. </a:t>
            </a:r>
            <a:r>
              <a:rPr lang="he-IL" spc="-70" dirty="0" smtClean="0">
                <a:solidFill>
                  <a:srgbClr val="00FFFF"/>
                </a:solidFill>
              </a:rPr>
              <a:t>ק</a:t>
            </a:r>
            <a:r>
              <a:rPr lang="he-IL" spc="-70" dirty="0" smtClean="0">
                <a:solidFill>
                  <a:srgbClr val="00FFFF"/>
                </a:solidFill>
                <a:latin typeface="Arial"/>
                <a:cs typeface="Arial"/>
              </a:rPr>
              <a:t>ְ</a:t>
            </a:r>
            <a:r>
              <a:rPr lang="he-IL" spc="-70" dirty="0" smtClean="0">
                <a:solidFill>
                  <a:srgbClr val="00FFFF"/>
                </a:solidFill>
              </a:rPr>
              <a:t>לי</a:t>
            </a:r>
            <a:r>
              <a:rPr lang="he-IL" dirty="0" smtClean="0"/>
              <a:t> הציע לו להתמודד עם פתרון </a:t>
            </a:r>
            <a:r>
              <a:rPr lang="he-IL" dirty="0">
                <a:solidFill>
                  <a:schemeClr val="accent2">
                    <a:lumMod val="40000"/>
                    <a:lumOff val="60000"/>
                  </a:schemeClr>
                </a:solidFill>
                <a:ea typeface="+mn-ea"/>
              </a:rPr>
              <a:t>בעיית השמירה במוזיאון</a:t>
            </a:r>
            <a:r>
              <a:rPr lang="he-IL" sz="2400" dirty="0"/>
              <a:t>.</a:t>
            </a:r>
          </a:p>
          <a:p>
            <a:pPr marL="365125" eaLnBrk="1" hangingPunct="1">
              <a:spcBef>
                <a:spcPts val="0"/>
              </a:spcBef>
              <a:defRPr/>
            </a:pPr>
            <a:r>
              <a:rPr lang="he-IL" sz="2800" spc="-150" dirty="0" smtClean="0"/>
              <a:t>כעבור</a:t>
            </a:r>
            <a:r>
              <a:rPr lang="he-IL" sz="2800" spc="-150" dirty="0" smtClean="0">
                <a:solidFill>
                  <a:schemeClr val="accent5">
                    <a:lumMod val="90000"/>
                  </a:schemeClr>
                </a:solidFill>
              </a:rPr>
              <a:t> שישה חודשים</a:t>
            </a:r>
            <a:r>
              <a:rPr lang="he-IL" sz="2800" spc="-150" dirty="0" smtClean="0"/>
              <a:t>, שלח </a:t>
            </a:r>
            <a:r>
              <a:rPr lang="he-IL" sz="2800" dirty="0"/>
              <a:t>צ'באטאל</a:t>
            </a:r>
            <a:r>
              <a:rPr lang="he-IL" sz="2800" spc="-150" dirty="0"/>
              <a:t> את הפתרון שלו לפרסום.</a:t>
            </a:r>
          </a:p>
          <a:p>
            <a:pPr eaLnBrk="1" hangingPunct="1">
              <a:spcBef>
                <a:spcPts val="0"/>
              </a:spcBef>
              <a:defRPr/>
            </a:pPr>
            <a:r>
              <a:rPr lang="he-IL" sz="2800" dirty="0"/>
              <a:t>הפתרון המפתיע </a:t>
            </a:r>
            <a:r>
              <a:rPr lang="he-IL" sz="2800" dirty="0" smtClean="0"/>
              <a:t>הצמיח</a:t>
            </a:r>
            <a:r>
              <a:rPr lang="he-IL" sz="2800" dirty="0"/>
              <a:t>, לפני </a:t>
            </a:r>
            <a:r>
              <a:rPr lang="he-IL" sz="2800" dirty="0">
                <a:solidFill>
                  <a:schemeClr val="accent2">
                    <a:lumMod val="40000"/>
                    <a:lumOff val="60000"/>
                  </a:schemeClr>
                </a:solidFill>
              </a:rPr>
              <a:t>כ</a:t>
            </a:r>
            <a:r>
              <a:rPr lang="he-IL" sz="2800" dirty="0" smtClean="0"/>
              <a:t>-</a:t>
            </a:r>
            <a:r>
              <a:rPr lang="he-IL" sz="2800" dirty="0" smtClean="0">
                <a:solidFill>
                  <a:schemeClr val="accent2">
                    <a:lumMod val="40000"/>
                    <a:lumOff val="60000"/>
                  </a:schemeClr>
                </a:solidFill>
              </a:rPr>
              <a:t>40 </a:t>
            </a:r>
            <a:r>
              <a:rPr lang="he-IL" sz="2800" dirty="0">
                <a:solidFill>
                  <a:schemeClr val="accent2">
                    <a:lumMod val="40000"/>
                    <a:lumOff val="60000"/>
                  </a:schemeClr>
                </a:solidFill>
              </a:rPr>
              <a:t>שנה</a:t>
            </a:r>
            <a:r>
              <a:rPr lang="he-IL" sz="2800" dirty="0"/>
              <a:t>, תחום מתמטי חדש – </a:t>
            </a:r>
            <a:r>
              <a:rPr lang="he-IL" sz="2800" dirty="0">
                <a:solidFill>
                  <a:schemeClr val="accent2">
                    <a:lumMod val="40000"/>
                    <a:lumOff val="60000"/>
                  </a:schemeClr>
                </a:solidFill>
              </a:rPr>
              <a:t>גיאומטריה חישובית</a:t>
            </a:r>
            <a:r>
              <a:rPr lang="he-IL" sz="2800" dirty="0"/>
              <a:t>, שהפך לשימושי במיוחד עם </a:t>
            </a:r>
            <a:r>
              <a:rPr lang="he-IL" sz="2800" dirty="0" smtClean="0"/>
              <a:t>התפתחות תחום </a:t>
            </a:r>
            <a:r>
              <a:rPr lang="he-IL" sz="2800" dirty="0"/>
              <a:t>התכנון והייצור בעזרת </a:t>
            </a:r>
            <a:r>
              <a:rPr lang="he-IL" sz="2800" dirty="0" smtClean="0"/>
              <a:t>מחשב!</a:t>
            </a:r>
            <a:endParaRPr lang="en-US" sz="2800" dirty="0"/>
          </a:p>
        </p:txBody>
      </p:sp>
      <p:sp>
        <p:nvSpPr>
          <p:cNvPr id="12292"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mtClean="0">
                <a:solidFill>
                  <a:srgbClr val="F8F8F8"/>
                </a:solidFill>
                <a:latin typeface="Tahoma" pitchFamily="34" charset="0"/>
              </a:rPr>
              <a:t>13.10.2016 עודכן</a:t>
            </a:r>
            <a:endParaRPr lang="en-US" altLang="en-US">
              <a:solidFill>
                <a:srgbClr val="F8F8F8"/>
              </a:solidFill>
              <a:latin typeface="Tahoma" pitchFamily="34" charset="0"/>
            </a:endParaRPr>
          </a:p>
        </p:txBody>
      </p:sp>
      <p:sp>
        <p:nvSpPr>
          <p:cNvPr id="4" name="Rectangle 3"/>
          <p:cNvSpPr/>
          <p:nvPr/>
        </p:nvSpPr>
        <p:spPr>
          <a:xfrm>
            <a:off x="1608137" y="1003518"/>
            <a:ext cx="5707063" cy="1384995"/>
          </a:xfrm>
          <a:prstGeom prst="rect">
            <a:avLst/>
          </a:prstGeom>
        </p:spPr>
        <p:txBody>
          <a:bodyPr>
            <a:spAutoFit/>
          </a:bodyPr>
          <a:lstStyle/>
          <a:p>
            <a:pPr marL="85725" algn="r" rtl="1" fontAlgn="auto">
              <a:spcBef>
                <a:spcPts val="0"/>
              </a:spcBef>
              <a:spcAft>
                <a:spcPts val="0"/>
              </a:spcAft>
              <a:defRPr/>
            </a:pPr>
            <a:r>
              <a:rPr lang="he-IL" sz="2800" spc="-30" dirty="0">
                <a:solidFill>
                  <a:schemeClr val="accent5">
                    <a:lumMod val="90000"/>
                  </a:schemeClr>
                </a:solidFill>
              </a:rPr>
              <a:t>בשנת  1973 </a:t>
            </a:r>
            <a:r>
              <a:rPr lang="he-IL" sz="2800" spc="-30" dirty="0" smtClean="0"/>
              <a:t>השתתף</a:t>
            </a:r>
            <a:r>
              <a:rPr lang="he-IL" sz="2800" spc="-30" dirty="0" smtClean="0">
                <a:solidFill>
                  <a:schemeClr val="accent6">
                    <a:lumMod val="60000"/>
                    <a:lumOff val="40000"/>
                  </a:schemeClr>
                </a:solidFill>
              </a:rPr>
              <a:t> </a:t>
            </a:r>
            <a:r>
              <a:rPr lang="he-IL" sz="2800" spc="-70" dirty="0" smtClean="0">
                <a:solidFill>
                  <a:srgbClr val="00FFFF"/>
                </a:solidFill>
              </a:rPr>
              <a:t>ויקטור קלי </a:t>
            </a:r>
            <a:r>
              <a:rPr lang="en-US" sz="2800" spc="-70" dirty="0"/>
              <a:t>(Klee)</a:t>
            </a:r>
            <a:r>
              <a:rPr lang="he-IL" sz="2800" spc="-70" dirty="0"/>
              <a:t>, </a:t>
            </a:r>
            <a:r>
              <a:rPr lang="he-IL" sz="2800" spc="-70" dirty="0" smtClean="0"/>
              <a:t>שהיה אז כבר מתמטיקאי </a:t>
            </a:r>
            <a:r>
              <a:rPr lang="he-IL" sz="2800" spc="-70" dirty="0"/>
              <a:t>נודע</a:t>
            </a:r>
            <a:r>
              <a:rPr lang="he-IL" sz="2800" spc="-70" dirty="0" smtClean="0"/>
              <a:t>, </a:t>
            </a:r>
            <a:r>
              <a:rPr lang="he-IL" sz="2800" spc="-30" dirty="0" smtClean="0">
                <a:latin typeface="+mn-lt"/>
                <a:cs typeface="+mn-cs"/>
              </a:rPr>
              <a:t>בכנס גדול </a:t>
            </a:r>
            <a:r>
              <a:rPr lang="he-IL" sz="2800" spc="-30" dirty="0">
                <a:latin typeface="+mn-lt"/>
                <a:cs typeface="+mn-cs"/>
              </a:rPr>
              <a:t>שהתקיים </a:t>
            </a:r>
            <a:r>
              <a:rPr lang="he-IL" sz="2800" spc="-30" dirty="0" smtClean="0">
                <a:latin typeface="+mn-lt"/>
                <a:cs typeface="+mn-cs"/>
              </a:rPr>
              <a:t>ב</a:t>
            </a:r>
            <a:r>
              <a:rPr lang="he-IL" sz="2800" dirty="0" smtClean="0">
                <a:latin typeface="+mn-lt"/>
                <a:cs typeface="+mn-cs"/>
              </a:rPr>
              <a:t>סטנפורד, קליפורניה</a:t>
            </a:r>
            <a:r>
              <a:rPr lang="he-IL" sz="2800" dirty="0">
                <a:latin typeface="+mn-lt"/>
                <a:cs typeface="+mn-cs"/>
              </a:rPr>
              <a:t>.</a:t>
            </a:r>
          </a:p>
        </p:txBody>
      </p:sp>
      <p:grpSp>
        <p:nvGrpSpPr>
          <p:cNvPr id="12295" name="Group 8"/>
          <p:cNvGrpSpPr>
            <a:grpSpLocks/>
          </p:cNvGrpSpPr>
          <p:nvPr/>
        </p:nvGrpSpPr>
        <p:grpSpPr bwMode="auto">
          <a:xfrm>
            <a:off x="7424738" y="76200"/>
            <a:ext cx="1719262" cy="2316778"/>
            <a:chOff x="7500937" y="76200"/>
            <a:chExt cx="1719263" cy="2316778"/>
          </a:xfrm>
        </p:grpSpPr>
        <p:pic>
          <p:nvPicPr>
            <p:cNvPr id="123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937" y="76200"/>
              <a:ext cx="171926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TextBox 5"/>
            <p:cNvSpPr txBox="1">
              <a:spLocks noChangeArrowheads="1"/>
            </p:cNvSpPr>
            <p:nvPr/>
          </p:nvSpPr>
          <p:spPr bwMode="auto">
            <a:xfrm>
              <a:off x="7772400" y="1992868"/>
              <a:ext cx="9387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dirty="0">
                  <a:latin typeface="Tahoma" pitchFamily="34" charset="0"/>
                </a:rPr>
                <a:t>V. Klee</a:t>
              </a:r>
            </a:p>
          </p:txBody>
        </p:sp>
      </p:grpSp>
      <p:grpSp>
        <p:nvGrpSpPr>
          <p:cNvPr id="12296" name="Group 10"/>
          <p:cNvGrpSpPr>
            <a:grpSpLocks/>
          </p:cNvGrpSpPr>
          <p:nvPr/>
        </p:nvGrpSpPr>
        <p:grpSpPr bwMode="auto">
          <a:xfrm>
            <a:off x="-39688" y="76200"/>
            <a:ext cx="1639888" cy="2305576"/>
            <a:chOff x="-76200" y="76200"/>
            <a:chExt cx="1639887" cy="2305012"/>
          </a:xfrm>
        </p:grpSpPr>
        <p:pic>
          <p:nvPicPr>
            <p:cNvPr id="1229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
              <a:ext cx="1639887"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extBox 9"/>
            <p:cNvSpPr txBox="1">
              <a:spLocks noChangeArrowheads="1"/>
            </p:cNvSpPr>
            <p:nvPr/>
          </p:nvSpPr>
          <p:spPr bwMode="auto">
            <a:xfrm>
              <a:off x="169142" y="1981200"/>
              <a:ext cx="1297214" cy="4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dirty="0">
                  <a:latin typeface="Tahoma" pitchFamily="34" charset="0"/>
                </a:rPr>
                <a:t>V. </a:t>
              </a:r>
              <a:r>
                <a:rPr lang="en-US" altLang="en-US" sz="2000" dirty="0" err="1">
                  <a:latin typeface="Tahoma" pitchFamily="34" charset="0"/>
                </a:rPr>
                <a:t>Chvátal</a:t>
              </a:r>
              <a:endParaRPr lang="en-US" altLang="en-US" sz="2000" dirty="0">
                <a:latin typeface="Tahoma" pitchFamily="34" charset="0"/>
              </a:endParaRPr>
            </a:p>
          </p:txBody>
        </p:sp>
      </p:grpSp>
      <p:sp>
        <p:nvSpPr>
          <p:cNvPr id="12297" name="Footer Placeholder 1"/>
          <p:cNvSpPr>
            <a:spLocks noGrp="1"/>
          </p:cNvSpPr>
          <p:nvPr>
            <p:ph type="ftr" sz="quarter" idx="11"/>
          </p:nvPr>
        </p:nvSpPr>
        <p:spPr>
          <a:xfrm>
            <a:off x="2743200" y="5995988"/>
            <a:ext cx="348456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he-IL" altLang="en-US" dirty="0">
                <a:solidFill>
                  <a:srgbClr val="F8F8F8"/>
                </a:solidFill>
                <a:latin typeface="Tahoma" pitchFamily="34" charset="0"/>
              </a:rPr>
              <a:t>בעיית השמירה במוזיאון © כל הזכויות שמורות</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295"/>
                                        </p:tgtEl>
                                        <p:attrNameLst>
                                          <p:attrName>style.visibility</p:attrName>
                                        </p:attrNameLst>
                                      </p:cBhvr>
                                      <p:to>
                                        <p:strVal val="visible"/>
                                      </p:to>
                                    </p:set>
                                    <p:animEffect transition="in" filter="fade">
                                      <p:cBhvr>
                                        <p:cTn id="9" dur="500"/>
                                        <p:tgtEl>
                                          <p:spTgt spid="1229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296"/>
                                        </p:tgtEl>
                                        <p:attrNameLst>
                                          <p:attrName>style.visibility</p:attrName>
                                        </p:attrNameLst>
                                      </p:cBhvr>
                                      <p:to>
                                        <p:strVal val="visible"/>
                                      </p:to>
                                    </p:set>
                                    <p:animEffect transition="in" filter="fade">
                                      <p:cBhvr>
                                        <p:cTn id="16" dur="500"/>
                                        <p:tgtEl>
                                          <p:spTgt spid="12296"/>
                                        </p:tgtEl>
                                      </p:cBhvr>
                                    </p:animEffect>
                                  </p:childTnLst>
                                </p:cTn>
                              </p:par>
                              <p:par>
                                <p:cTn id="17" presetID="9" presetClass="emph" presetSubtype="0" nodeType="withEffect">
                                  <p:stCondLst>
                                    <p:cond delay="0"/>
                                  </p:stCondLst>
                                  <p:childTnLst>
                                    <p:set>
                                      <p:cBhvr rctx="PPT">
                                        <p:cTn id="18" dur="indefinite"/>
                                        <p:tgtEl>
                                          <p:spTgt spid="4">
                                            <p:txEl>
                                              <p:pRg st="0" end="0"/>
                                            </p:txEl>
                                          </p:spTgt>
                                        </p:tgtEl>
                                        <p:attrNameLst>
                                          <p:attrName>style.opacity</p:attrName>
                                        </p:attrNameLst>
                                      </p:cBhvr>
                                      <p:to>
                                        <p:strVal val="0.5"/>
                                      </p:to>
                                    </p:set>
                                    <p:animEffect filter="image" prLst="opacity: 0.5">
                                      <p:cBhvr rctx="IE">
                                        <p:cTn id="19" dur="indefinite"/>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par>
                                <p:cTn id="24" presetID="9" presetClass="emph" presetSubtype="0" nodeType="withEffect">
                                  <p:stCondLst>
                                    <p:cond delay="0"/>
                                  </p:stCondLst>
                                  <p:childTnLst>
                                    <p:set>
                                      <p:cBhvr rctx="PPT">
                                        <p:cTn id="25" dur="indefinite"/>
                                        <p:tgtEl>
                                          <p:spTgt spid="3">
                                            <p:txEl>
                                              <p:pRg st="0" end="0"/>
                                            </p:txEl>
                                          </p:spTgt>
                                        </p:tgtEl>
                                        <p:attrNameLst>
                                          <p:attrName>style.opacity</p:attrName>
                                        </p:attrNameLst>
                                      </p:cBhvr>
                                      <p:to>
                                        <p:strVal val="0.5"/>
                                      </p:to>
                                    </p:set>
                                    <p:animEffect filter="image" prLst="opacity: 0.5">
                                      <p:cBhvr rctx="IE">
                                        <p:cTn id="26" dur="indefinite"/>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9" presetClass="emph" presetSubtype="0" nodeType="withEffect">
                                  <p:stCondLst>
                                    <p:cond delay="0"/>
                                  </p:stCondLst>
                                  <p:childTnLst>
                                    <p:set>
                                      <p:cBhvr rctx="PPT">
                                        <p:cTn id="32" dur="indefinite"/>
                                        <p:tgtEl>
                                          <p:spTgt spid="3">
                                            <p:txEl>
                                              <p:pRg st="1" end="1"/>
                                            </p:txEl>
                                          </p:spTgt>
                                        </p:tgtEl>
                                        <p:attrNameLst>
                                          <p:attrName>style.opacity</p:attrName>
                                        </p:attrNameLst>
                                      </p:cBhvr>
                                      <p:to>
                                        <p:strVal val="0.5"/>
                                      </p:to>
                                    </p:set>
                                    <p:animEffect filter="image" prLst="opacity: 0.5">
                                      <p:cBhvr rctx="IE">
                                        <p:cTn id="33" dur="indefinite"/>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childTnLst>
                                </p:cTn>
                              </p:par>
                              <p:par>
                                <p:cTn id="38" presetID="9" presetClass="emph" presetSubtype="0" nodeType="withEffect">
                                  <p:stCondLst>
                                    <p:cond delay="0"/>
                                  </p:stCondLst>
                                  <p:childTnLst>
                                    <p:set>
                                      <p:cBhvr rctx="PPT">
                                        <p:cTn id="39" dur="indefinite"/>
                                        <p:tgtEl>
                                          <p:spTgt spid="3">
                                            <p:txEl>
                                              <p:pRg st="2" end="2"/>
                                            </p:txEl>
                                          </p:spTgt>
                                        </p:tgtEl>
                                        <p:attrNameLst>
                                          <p:attrName>style.opacity</p:attrName>
                                        </p:attrNameLst>
                                      </p:cBhvr>
                                      <p:to>
                                        <p:strVal val="0.5"/>
                                      </p:to>
                                    </p:set>
                                    <p:animEffect filter="image" prLst="opacity: 0.5">
                                      <p:cBhvr rctx="IE">
                                        <p:cTn id="40"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304800"/>
            <a:ext cx="8229600" cy="838200"/>
          </a:xfrm>
        </p:spPr>
        <p:txBody>
          <a:bodyPr/>
          <a:lstStyle/>
          <a:p>
            <a:pPr algn="ctr" rtl="1" eaLnBrk="1" hangingPunct="1"/>
            <a:r>
              <a:rPr lang="he-IL" altLang="en-US" sz="3600" dirty="0" smtClean="0">
                <a:solidFill>
                  <a:srgbClr val="00FFFF"/>
                </a:solidFill>
              </a:rPr>
              <a:t>ננסה להתעמק בבעיה ובפתרונה</a:t>
            </a:r>
            <a:endParaRPr lang="en-US" altLang="en-US" sz="3600" dirty="0" smtClean="0">
              <a:solidFill>
                <a:srgbClr val="00FFFF"/>
              </a:solidFill>
            </a:endParaRPr>
          </a:p>
        </p:txBody>
      </p:sp>
      <p:sp>
        <p:nvSpPr>
          <p:cNvPr id="3" name="Content Placeholder 2"/>
          <p:cNvSpPr>
            <a:spLocks noGrp="1"/>
          </p:cNvSpPr>
          <p:nvPr>
            <p:ph idx="1"/>
          </p:nvPr>
        </p:nvSpPr>
        <p:spPr>
          <a:xfrm>
            <a:off x="381000" y="914400"/>
            <a:ext cx="8382000" cy="5943600"/>
          </a:xfrm>
        </p:spPr>
        <p:txBody>
          <a:bodyPr/>
          <a:lstStyle/>
          <a:p>
            <a:pPr marL="3175" indent="-3175" eaLnBrk="1" hangingPunct="1">
              <a:spcBef>
                <a:spcPts val="0"/>
              </a:spcBef>
              <a:buFontTx/>
              <a:buNone/>
              <a:defRPr/>
            </a:pPr>
            <a:r>
              <a:rPr lang="he-IL" sz="2800" dirty="0" smtClean="0"/>
              <a:t>נתחיל במקרה של מוזיאון בעל מבנה פשוט, במילים אחרות</a:t>
            </a:r>
          </a:p>
          <a:p>
            <a:pPr marL="3175" indent="-3175" eaLnBrk="1" hangingPunct="1">
              <a:spcBef>
                <a:spcPts val="0"/>
              </a:spcBef>
              <a:buFontTx/>
              <a:buNone/>
              <a:defRPr/>
            </a:pPr>
            <a:r>
              <a:rPr lang="he-IL" sz="2800" dirty="0" smtClean="0"/>
              <a:t>1. המוזיאון שוכן </a:t>
            </a:r>
            <a:r>
              <a:rPr lang="he-IL" sz="2800" dirty="0"/>
              <a:t>בבניין שצורתו היא </a:t>
            </a:r>
            <a:r>
              <a:rPr lang="he-IL" sz="2800" dirty="0">
                <a:solidFill>
                  <a:schemeClr val="accent2">
                    <a:lumMod val="40000"/>
                    <a:lumOff val="60000"/>
                  </a:schemeClr>
                </a:solidFill>
              </a:rPr>
              <a:t>מנסרה </a:t>
            </a:r>
            <a:r>
              <a:rPr lang="he-IL" sz="2800" dirty="0" smtClean="0">
                <a:solidFill>
                  <a:schemeClr val="accent2">
                    <a:lumMod val="40000"/>
                    <a:lumOff val="60000"/>
                  </a:schemeClr>
                </a:solidFill>
              </a:rPr>
              <a:t>ישרה,</a:t>
            </a:r>
            <a:r>
              <a:rPr lang="he-IL" sz="2800" dirty="0" smtClean="0">
                <a:solidFill>
                  <a:schemeClr val="accent6">
                    <a:lumMod val="60000"/>
                    <a:lumOff val="40000"/>
                  </a:schemeClr>
                </a:solidFill>
              </a:rPr>
              <a:t> </a:t>
            </a:r>
            <a:r>
              <a:rPr lang="he-IL" sz="2800" dirty="0" smtClean="0"/>
              <a:t>כלומר:</a:t>
            </a:r>
          </a:p>
          <a:p>
            <a:pPr marL="365125" indent="-3175" eaLnBrk="1" hangingPunct="1">
              <a:spcBef>
                <a:spcPts val="0"/>
              </a:spcBef>
              <a:buFontTx/>
              <a:buNone/>
              <a:defRPr/>
            </a:pPr>
            <a:r>
              <a:rPr lang="he-IL" sz="2800" spc="-10" dirty="0" smtClean="0">
                <a:solidFill>
                  <a:schemeClr val="accent5">
                    <a:lumMod val="90000"/>
                  </a:schemeClr>
                </a:solidFill>
              </a:rPr>
              <a:t>רצפתו</a:t>
            </a:r>
            <a:r>
              <a:rPr lang="he-IL" sz="2800" dirty="0" smtClean="0">
                <a:solidFill>
                  <a:schemeClr val="accent1">
                    <a:lumMod val="40000"/>
                    <a:lumOff val="60000"/>
                  </a:schemeClr>
                </a:solidFill>
              </a:rPr>
              <a:t> </a:t>
            </a:r>
            <a:r>
              <a:rPr lang="he-IL" sz="2800" spc="-10" dirty="0" smtClean="0"/>
              <a:t>ו</a:t>
            </a:r>
            <a:r>
              <a:rPr lang="he-IL" sz="2800" spc="-10" dirty="0" smtClean="0">
                <a:solidFill>
                  <a:schemeClr val="accent5">
                    <a:lumMod val="90000"/>
                  </a:schemeClr>
                </a:solidFill>
              </a:rPr>
              <a:t>תקרתו</a:t>
            </a:r>
            <a:r>
              <a:rPr lang="he-IL" sz="2800" spc="-10" dirty="0" smtClean="0"/>
              <a:t> הן </a:t>
            </a:r>
            <a:r>
              <a:rPr lang="he-IL" sz="2800" spc="-10" dirty="0">
                <a:solidFill>
                  <a:srgbClr val="00FFFF"/>
                </a:solidFill>
              </a:rPr>
              <a:t>מקבילות וחופפות</a:t>
            </a:r>
            <a:r>
              <a:rPr lang="he-IL" sz="2800" spc="-10" dirty="0"/>
              <a:t>, צורתן</a:t>
            </a:r>
            <a:r>
              <a:rPr lang="he-IL" sz="2800" spc="-10" dirty="0" smtClean="0"/>
              <a:t> </a:t>
            </a:r>
            <a:r>
              <a:rPr lang="he-IL" sz="2800" spc="-10" dirty="0">
                <a:solidFill>
                  <a:schemeClr val="accent2">
                    <a:lumMod val="40000"/>
                    <a:lumOff val="60000"/>
                  </a:schemeClr>
                </a:solidFill>
              </a:rPr>
              <a:t>מצ</a:t>
            </a:r>
            <a:r>
              <a:rPr lang="he-IL" sz="2800" spc="-10" dirty="0" smtClean="0">
                <a:solidFill>
                  <a:schemeClr val="accent2">
                    <a:lumMod val="40000"/>
                    <a:lumOff val="60000"/>
                  </a:schemeClr>
                </a:solidFill>
              </a:rPr>
              <a:t>ולע </a:t>
            </a:r>
            <a:r>
              <a:rPr lang="he-IL" sz="2800" spc="-10" dirty="0" smtClean="0"/>
              <a:t>בעל  </a:t>
            </a:r>
            <a:r>
              <a:rPr lang="en-US" sz="2800" i="1" spc="-10" dirty="0">
                <a:solidFill>
                  <a:schemeClr val="accent2">
                    <a:lumMod val="40000"/>
                    <a:lumOff val="60000"/>
                  </a:schemeClr>
                </a:solidFill>
              </a:rPr>
              <a:t>n</a:t>
            </a:r>
            <a:r>
              <a:rPr lang="he-IL" sz="2800" spc="-10" dirty="0"/>
              <a:t> צלעות </a:t>
            </a:r>
            <a:r>
              <a:rPr lang="en-US" sz="2800" dirty="0"/>
              <a:t>(</a:t>
            </a:r>
            <a:r>
              <a:rPr lang="en-US" sz="2800" i="1" dirty="0">
                <a:solidFill>
                  <a:schemeClr val="accent2">
                    <a:lumMod val="40000"/>
                    <a:lumOff val="60000"/>
                  </a:schemeClr>
                </a:solidFill>
              </a:rPr>
              <a:t>n</a:t>
            </a:r>
            <a:r>
              <a:rPr lang="en-US" sz="2800" dirty="0"/>
              <a:t> </a:t>
            </a:r>
            <a:r>
              <a:rPr lang="en-US" sz="2800" dirty="0">
                <a:sym typeface="Symbol"/>
              </a:rPr>
              <a:t></a:t>
            </a:r>
            <a:r>
              <a:rPr lang="en-US" sz="2800" dirty="0"/>
              <a:t> 3</a:t>
            </a:r>
            <a:r>
              <a:rPr lang="en-US" sz="2800" dirty="0" smtClean="0"/>
              <a:t>)</a:t>
            </a:r>
            <a:r>
              <a:rPr lang="he-IL" sz="2800" spc="-10" dirty="0" smtClean="0"/>
              <a:t> </a:t>
            </a:r>
            <a:r>
              <a:rPr lang="he-IL" sz="2800" dirty="0" smtClean="0"/>
              <a:t>והקירות </a:t>
            </a:r>
            <a:r>
              <a:rPr lang="he-IL" sz="2800" dirty="0">
                <a:solidFill>
                  <a:srgbClr val="00FFFF"/>
                </a:solidFill>
              </a:rPr>
              <a:t>ניצבים</a:t>
            </a:r>
            <a:r>
              <a:rPr lang="he-IL" sz="2800" dirty="0"/>
              <a:t> לרצפה; </a:t>
            </a:r>
          </a:p>
          <a:p>
            <a:pPr marL="365125" indent="-365125" eaLnBrk="1" hangingPunct="1">
              <a:spcBef>
                <a:spcPts val="600"/>
              </a:spcBef>
              <a:buFontTx/>
              <a:buNone/>
              <a:defRPr/>
            </a:pPr>
            <a:r>
              <a:rPr lang="he-IL" sz="2800" dirty="0" smtClean="0"/>
              <a:t>2. במוזיאון </a:t>
            </a:r>
            <a:r>
              <a:rPr lang="he-IL" sz="2800" dirty="0"/>
              <a:t>יש </a:t>
            </a:r>
            <a:r>
              <a:rPr lang="he-IL" sz="2800" dirty="0">
                <a:solidFill>
                  <a:schemeClr val="accent2">
                    <a:lumMod val="40000"/>
                    <a:lumOff val="60000"/>
                  </a:schemeClr>
                </a:solidFill>
              </a:rPr>
              <a:t>רק ק</a:t>
            </a:r>
            <a:r>
              <a:rPr lang="he-IL" sz="2800" dirty="0"/>
              <a:t>ומה אחת; </a:t>
            </a:r>
            <a:endParaRPr lang="he-IL" sz="2800" dirty="0" smtClean="0"/>
          </a:p>
          <a:p>
            <a:pPr marL="365125" indent="-365125" eaLnBrk="1" hangingPunct="1">
              <a:spcBef>
                <a:spcPts val="600"/>
              </a:spcBef>
              <a:buFontTx/>
              <a:buNone/>
              <a:defRPr/>
            </a:pPr>
            <a:r>
              <a:rPr lang="he-IL" sz="2800" dirty="0" smtClean="0"/>
              <a:t>3. </a:t>
            </a:r>
            <a:r>
              <a:rPr lang="he-IL" sz="2800" dirty="0" smtClean="0">
                <a:solidFill>
                  <a:schemeClr val="accent2">
                    <a:lumMod val="40000"/>
                    <a:lumOff val="60000"/>
                  </a:schemeClr>
                </a:solidFill>
              </a:rPr>
              <a:t>אין</a:t>
            </a:r>
            <a:r>
              <a:rPr lang="he-IL" sz="2800" dirty="0" smtClean="0"/>
              <a:t> </a:t>
            </a:r>
            <a:r>
              <a:rPr lang="he-IL" sz="2800" dirty="0"/>
              <a:t>במוזיאון קירות פנימיים; </a:t>
            </a:r>
            <a:endParaRPr lang="he-IL" sz="2800" dirty="0" smtClean="0"/>
          </a:p>
          <a:p>
            <a:pPr marL="365125" indent="-365125" eaLnBrk="1" hangingPunct="1">
              <a:spcBef>
                <a:spcPts val="600"/>
              </a:spcBef>
              <a:buFontTx/>
              <a:buNone/>
              <a:defRPr/>
            </a:pPr>
            <a:r>
              <a:rPr lang="he-IL" sz="2800" dirty="0" smtClean="0"/>
              <a:t>4. כל </a:t>
            </a:r>
            <a:r>
              <a:rPr lang="he-IL" sz="2800" dirty="0"/>
              <a:t>המוצגים במוזיאון תלויים על הקירות או עומדים על הרצפה, כך שהמבקרים נעים </a:t>
            </a:r>
            <a:r>
              <a:rPr lang="he-IL" sz="2800" dirty="0" smtClean="0">
                <a:solidFill>
                  <a:schemeClr val="accent2">
                    <a:lumMod val="40000"/>
                    <a:lumOff val="60000"/>
                  </a:schemeClr>
                </a:solidFill>
              </a:rPr>
              <a:t>בחלל הפנימי</a:t>
            </a:r>
            <a:r>
              <a:rPr lang="he-IL" sz="2800" dirty="0" smtClean="0"/>
              <a:t> של המנסרה;</a:t>
            </a:r>
          </a:p>
          <a:p>
            <a:pPr marL="365125" indent="-365125" eaLnBrk="1" hangingPunct="1">
              <a:spcBef>
                <a:spcPts val="600"/>
              </a:spcBef>
              <a:buFontTx/>
              <a:buNone/>
              <a:defRPr/>
            </a:pPr>
            <a:r>
              <a:rPr lang="he-IL" sz="2800" dirty="0" smtClean="0"/>
              <a:t>5. שומר (או מצלמת וידיאו) הניצב בפינה של </a:t>
            </a:r>
            <a:r>
              <a:rPr lang="he-IL" sz="2800" dirty="0">
                <a:solidFill>
                  <a:schemeClr val="accent2">
                    <a:lumMod val="40000"/>
                    <a:lumOff val="60000"/>
                  </a:schemeClr>
                </a:solidFill>
              </a:rPr>
              <a:t>החלל </a:t>
            </a:r>
            <a:r>
              <a:rPr lang="he-IL" sz="2800" dirty="0" smtClean="0"/>
              <a:t>הזה, </a:t>
            </a:r>
            <a:r>
              <a:rPr lang="he-IL" sz="2800" spc="-40" dirty="0"/>
              <a:t>רואה </a:t>
            </a:r>
            <a:r>
              <a:rPr lang="he-IL" sz="2800" spc="-40" dirty="0">
                <a:solidFill>
                  <a:schemeClr val="accent2">
                    <a:lumMod val="40000"/>
                    <a:lumOff val="60000"/>
                  </a:schemeClr>
                </a:solidFill>
              </a:rPr>
              <a:t>כל</a:t>
            </a:r>
            <a:r>
              <a:rPr lang="he-IL" sz="2800" spc="-40" dirty="0"/>
              <a:t> </a:t>
            </a:r>
            <a:r>
              <a:rPr lang="he-IL" sz="2800" spc="-40" dirty="0" smtClean="0"/>
              <a:t>נקודה</a:t>
            </a:r>
            <a:r>
              <a:rPr lang="he-IL" sz="2800" spc="-40" dirty="0"/>
              <a:t> </a:t>
            </a:r>
            <a:r>
              <a:rPr lang="he-IL" sz="2800" spc="-40" dirty="0" smtClean="0"/>
              <a:t>על ה</a:t>
            </a:r>
            <a:r>
              <a:rPr lang="he-IL" sz="2800" spc="-40" dirty="0" smtClean="0">
                <a:solidFill>
                  <a:schemeClr val="accent2">
                    <a:lumMod val="40000"/>
                    <a:lumOff val="60000"/>
                  </a:schemeClr>
                </a:solidFill>
              </a:rPr>
              <a:t>רצפה</a:t>
            </a:r>
            <a:r>
              <a:rPr lang="he-IL" sz="2800" spc="-40" dirty="0">
                <a:solidFill>
                  <a:schemeClr val="accent2">
                    <a:lumMod val="40000"/>
                    <a:lumOff val="60000"/>
                  </a:schemeClr>
                </a:solidFill>
              </a:rPr>
              <a:t>,</a:t>
            </a:r>
            <a:r>
              <a:rPr lang="he-IL" sz="2800" spc="-40" dirty="0"/>
              <a:t> </a:t>
            </a:r>
            <a:r>
              <a:rPr lang="he-IL" sz="2800" spc="-40" dirty="0" smtClean="0"/>
              <a:t>על </a:t>
            </a:r>
            <a:r>
              <a:rPr lang="he-IL" sz="2800" spc="-40" dirty="0"/>
              <a:t>שני הקירות ה</a:t>
            </a:r>
            <a:r>
              <a:rPr lang="he-IL" sz="2800" spc="-40" dirty="0">
                <a:solidFill>
                  <a:schemeClr val="accent2">
                    <a:lumMod val="40000"/>
                    <a:lumOff val="60000"/>
                  </a:schemeClr>
                </a:solidFill>
              </a:rPr>
              <a:t>סמוכים </a:t>
            </a:r>
            <a:r>
              <a:rPr lang="he-IL" sz="2800" spc="-40" dirty="0"/>
              <a:t>לפינה </a:t>
            </a:r>
            <a:r>
              <a:rPr lang="he-IL" sz="2800" dirty="0" smtClean="0"/>
              <a:t>ועל אלה ש</a:t>
            </a:r>
            <a:r>
              <a:rPr lang="he-IL" sz="2800" dirty="0" smtClean="0">
                <a:solidFill>
                  <a:schemeClr val="accent6">
                    <a:lumMod val="60000"/>
                    <a:lumOff val="40000"/>
                  </a:schemeClr>
                </a:solidFill>
              </a:rPr>
              <a:t>מולה </a:t>
            </a:r>
            <a:r>
              <a:rPr lang="he-IL" sz="2800" dirty="0" smtClean="0"/>
              <a:t>אם אינן מוסתרות </a:t>
            </a:r>
            <a:r>
              <a:rPr lang="he-IL" sz="2800" dirty="0"/>
              <a:t>על-ידי קירות </a:t>
            </a:r>
            <a:r>
              <a:rPr lang="he-IL" sz="2800" dirty="0" smtClean="0"/>
              <a:t>אחרים</a:t>
            </a:r>
            <a:r>
              <a:rPr lang="he-IL" sz="2800" dirty="0" smtClean="0">
                <a:solidFill>
                  <a:schemeClr val="accent2">
                    <a:lumMod val="40000"/>
                    <a:lumOff val="60000"/>
                  </a:schemeClr>
                </a:solidFill>
              </a:rPr>
              <a:t>.</a:t>
            </a:r>
            <a:endParaRPr lang="he-IL" sz="2800" dirty="0">
              <a:solidFill>
                <a:schemeClr val="accent2">
                  <a:lumMod val="40000"/>
                  <a:lumOff val="60000"/>
                </a:schemeClr>
              </a:solidFill>
            </a:endParaRPr>
          </a:p>
          <a:p>
            <a:pPr eaLnBrk="1" hangingPunct="1">
              <a:defRPr/>
            </a:pPr>
            <a:endParaRPr lang="en-US" sz="2800" dirty="0"/>
          </a:p>
        </p:txBody>
      </p:sp>
      <p:sp>
        <p:nvSpPr>
          <p:cNvPr id="13316" name="Date Placeholder 4"/>
          <p:cNvSpPr>
            <a:spLocks noGrp="1"/>
          </p:cNvSpPr>
          <p:nvPr>
            <p:ph type="dt" sz="quarter" idx="10"/>
          </p:nvPr>
        </p:nvSpPr>
        <p:spPr>
          <a:xfrm>
            <a:off x="339001" y="60960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mtClean="0">
                <a:solidFill>
                  <a:srgbClr val="F8F8F8"/>
                </a:solidFill>
                <a:latin typeface="Tahoma" pitchFamily="34" charset="0"/>
              </a:rPr>
              <a:t>13.10.2016 עודכן</a:t>
            </a:r>
            <a:endParaRPr lang="en-US" altLang="en-US" dirty="0">
              <a:solidFill>
                <a:srgbClr val="F8F8F8"/>
              </a:solidFill>
              <a:latin typeface="Tahoma" pitchFamily="34" charset="0"/>
            </a:endParaRPr>
          </a:p>
        </p:txBody>
      </p:sp>
      <p:sp>
        <p:nvSpPr>
          <p:cNvPr id="13317" name="Footer Placeholder 7"/>
          <p:cNvSpPr>
            <a:spLocks noGrp="1"/>
          </p:cNvSpPr>
          <p:nvPr>
            <p:ph type="ftr" sz="quarter" idx="11"/>
          </p:nvPr>
        </p:nvSpPr>
        <p:spPr>
          <a:xfrm>
            <a:off x="2209800" y="6019800"/>
            <a:ext cx="42116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he-IL" altLang="en-US">
                <a:solidFill>
                  <a:srgbClr val="F8F8F8"/>
                </a:solidFill>
                <a:latin typeface="Tahoma" pitchFamily="34" charset="0"/>
              </a:rPr>
              <a:t>בעיית השמירה במוזיאון © כל הזכויות שמורות</a:t>
            </a:r>
            <a:endParaRPr lang="en-US" altLang="en-US">
              <a:solidFill>
                <a:srgbClr val="F8F8F8"/>
              </a:solidFill>
              <a:latin typeface="Tahoma" pitchFamily="34" charset="0"/>
            </a:endParaRPr>
          </a:p>
        </p:txBody>
      </p:sp>
      <p:grpSp>
        <p:nvGrpSpPr>
          <p:cNvPr id="2" name="Group 22"/>
          <p:cNvGrpSpPr>
            <a:grpSpLocks/>
          </p:cNvGrpSpPr>
          <p:nvPr/>
        </p:nvGrpSpPr>
        <p:grpSpPr bwMode="auto">
          <a:xfrm>
            <a:off x="1752600" y="2286000"/>
            <a:ext cx="1143000" cy="1368425"/>
            <a:chOff x="1447800" y="2743200"/>
            <a:chExt cx="685800" cy="1143676"/>
          </a:xfrm>
        </p:grpSpPr>
        <p:sp>
          <p:nvSpPr>
            <p:cNvPr id="10" name="Hexagon 9"/>
            <p:cNvSpPr/>
            <p:nvPr/>
          </p:nvSpPr>
          <p:spPr bwMode="auto">
            <a:xfrm>
              <a:off x="1447800" y="2743200"/>
              <a:ext cx="685800" cy="301177"/>
            </a:xfrm>
            <a:prstGeom prst="hexagon">
              <a:avLst>
                <a:gd name="adj" fmla="val 62879"/>
                <a:gd name="vf" fmla="val 115470"/>
              </a:avLst>
            </a:prstGeom>
            <a:solidFill>
              <a:schemeClr val="accent1"/>
            </a:solidFill>
            <a:ln w="12700" cap="flat" cmpd="sng" algn="ctr">
              <a:solidFill>
                <a:schemeClr val="accent6">
                  <a:lumMod val="60000"/>
                  <a:lumOff val="40000"/>
                </a:schemeClr>
              </a:solidFill>
              <a:prstDash val="solid"/>
              <a:round/>
              <a:headEnd type="none" w="sm" len="sm"/>
              <a:tailEnd type="none" w="sm" len="sm"/>
            </a:ln>
            <a:effectLst/>
          </p:spPr>
          <p:txBody>
            <a:bodyPr wrap="none" rtlCol="1" anchor="ctr"/>
            <a:lstStyle/>
            <a:p>
              <a:pPr>
                <a:defRPr/>
              </a:pPr>
              <a:endParaRPr kumimoji="1" lang="he-IL" sz="2400">
                <a:latin typeface="Times New Roman" pitchFamily="18" charset="0"/>
                <a:cs typeface="Arial" pitchFamily="34" charset="0"/>
              </a:endParaRPr>
            </a:p>
          </p:txBody>
        </p:sp>
        <p:sp>
          <p:nvSpPr>
            <p:cNvPr id="13" name="Hexagon 12"/>
            <p:cNvSpPr/>
            <p:nvPr/>
          </p:nvSpPr>
          <p:spPr bwMode="auto">
            <a:xfrm>
              <a:off x="1447800" y="3584372"/>
              <a:ext cx="685800" cy="301177"/>
            </a:xfrm>
            <a:prstGeom prst="hexagon">
              <a:avLst>
                <a:gd name="adj" fmla="val 62879"/>
                <a:gd name="vf" fmla="val 115470"/>
              </a:avLst>
            </a:prstGeom>
            <a:solidFill>
              <a:schemeClr val="accent1">
                <a:lumMod val="60000"/>
                <a:lumOff val="40000"/>
              </a:schemeClr>
            </a:solidFill>
            <a:ln w="9525" cap="flat" cmpd="sng" algn="ctr">
              <a:solidFill>
                <a:schemeClr val="accent1">
                  <a:lumMod val="40000"/>
                  <a:lumOff val="60000"/>
                </a:schemeClr>
              </a:solidFill>
              <a:prstDash val="solid"/>
              <a:round/>
              <a:headEnd type="none" w="sm" len="sm"/>
              <a:tailEnd type="none" w="sm" len="sm"/>
            </a:ln>
            <a:effectLst/>
          </p:spPr>
          <p:txBody>
            <a:bodyPr wrap="none" rtlCol="1" anchor="ctr"/>
            <a:lstStyle/>
            <a:p>
              <a:pPr>
                <a:defRPr/>
              </a:pPr>
              <a:endParaRPr kumimoji="1" lang="he-IL" sz="2400">
                <a:latin typeface="Times New Roman" pitchFamily="18" charset="0"/>
                <a:cs typeface="Arial" pitchFamily="34" charset="0"/>
              </a:endParaRPr>
            </a:p>
          </p:txBody>
        </p:sp>
        <p:cxnSp>
          <p:nvCxnSpPr>
            <p:cNvPr id="13331" name="Straight Connector 18"/>
            <p:cNvCxnSpPr>
              <a:cxnSpLocks noChangeShapeType="1"/>
            </p:cNvCxnSpPr>
            <p:nvPr/>
          </p:nvCxnSpPr>
          <p:spPr bwMode="auto">
            <a:xfrm>
              <a:off x="1449229" y="2902483"/>
              <a:ext cx="0" cy="841248"/>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32" name="Straight Connector 19"/>
            <p:cNvCxnSpPr>
              <a:cxnSpLocks noChangeShapeType="1"/>
            </p:cNvCxnSpPr>
            <p:nvPr/>
          </p:nvCxnSpPr>
          <p:spPr bwMode="auto">
            <a:xfrm>
              <a:off x="1584960" y="3045358"/>
              <a:ext cx="0" cy="841248"/>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33" name="Straight Connector 20"/>
            <p:cNvCxnSpPr>
              <a:cxnSpLocks noChangeShapeType="1"/>
            </p:cNvCxnSpPr>
            <p:nvPr/>
          </p:nvCxnSpPr>
          <p:spPr bwMode="auto">
            <a:xfrm>
              <a:off x="1996440" y="3045628"/>
              <a:ext cx="0" cy="841248"/>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34" name="Straight Connector 21"/>
            <p:cNvCxnSpPr>
              <a:cxnSpLocks noChangeShapeType="1"/>
            </p:cNvCxnSpPr>
            <p:nvPr/>
          </p:nvCxnSpPr>
          <p:spPr bwMode="auto">
            <a:xfrm>
              <a:off x="2133600" y="2905125"/>
              <a:ext cx="0" cy="841248"/>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grpSp>
        <p:nvGrpSpPr>
          <p:cNvPr id="4" name="Group 31"/>
          <p:cNvGrpSpPr>
            <a:grpSpLocks/>
          </p:cNvGrpSpPr>
          <p:nvPr/>
        </p:nvGrpSpPr>
        <p:grpSpPr bwMode="auto">
          <a:xfrm>
            <a:off x="533400" y="2286000"/>
            <a:ext cx="1030288" cy="1368425"/>
            <a:chOff x="457196" y="2667000"/>
            <a:chExt cx="1030221" cy="1368764"/>
          </a:xfrm>
        </p:grpSpPr>
        <p:grpSp>
          <p:nvGrpSpPr>
            <p:cNvPr id="13321" name="Group 23"/>
            <p:cNvGrpSpPr>
              <a:grpSpLocks/>
            </p:cNvGrpSpPr>
            <p:nvPr/>
          </p:nvGrpSpPr>
          <p:grpSpPr bwMode="auto">
            <a:xfrm>
              <a:off x="457196" y="2667004"/>
              <a:ext cx="1030221" cy="1368760"/>
              <a:chOff x="1447799" y="2743200"/>
              <a:chExt cx="618133" cy="1143673"/>
            </a:xfrm>
          </p:grpSpPr>
          <p:sp>
            <p:nvSpPr>
              <p:cNvPr id="26" name="Hexagon 25"/>
              <p:cNvSpPr/>
              <p:nvPr/>
            </p:nvSpPr>
            <p:spPr bwMode="auto">
              <a:xfrm>
                <a:off x="1447799" y="3584369"/>
                <a:ext cx="618133" cy="301177"/>
              </a:xfrm>
              <a:custGeom>
                <a:avLst/>
                <a:gdLst>
                  <a:gd name="connsiteX0" fmla="*/ 0 w 1143000"/>
                  <a:gd name="connsiteY0" fmla="*/ 180570 h 361140"/>
                  <a:gd name="connsiteX1" fmla="*/ 227081 w 1143000"/>
                  <a:gd name="connsiteY1" fmla="*/ 0 h 361140"/>
                  <a:gd name="connsiteX2" fmla="*/ 915919 w 1143000"/>
                  <a:gd name="connsiteY2" fmla="*/ 0 h 361140"/>
                  <a:gd name="connsiteX3" fmla="*/ 1143000 w 1143000"/>
                  <a:gd name="connsiteY3" fmla="*/ 180570 h 361140"/>
                  <a:gd name="connsiteX4" fmla="*/ 915919 w 1143000"/>
                  <a:gd name="connsiteY4" fmla="*/ 361140 h 361140"/>
                  <a:gd name="connsiteX5" fmla="*/ 227081 w 1143000"/>
                  <a:gd name="connsiteY5" fmla="*/ 361140 h 361140"/>
                  <a:gd name="connsiteX6" fmla="*/ 0 w 1143000"/>
                  <a:gd name="connsiteY6" fmla="*/ 180570 h 361140"/>
                  <a:gd name="connsiteX0" fmla="*/ 0 w 915919"/>
                  <a:gd name="connsiteY0" fmla="*/ 180570 h 361140"/>
                  <a:gd name="connsiteX1" fmla="*/ 227081 w 915919"/>
                  <a:gd name="connsiteY1" fmla="*/ 0 h 361140"/>
                  <a:gd name="connsiteX2" fmla="*/ 915919 w 915919"/>
                  <a:gd name="connsiteY2" fmla="*/ 0 h 361140"/>
                  <a:gd name="connsiteX3" fmla="*/ 666750 w 915919"/>
                  <a:gd name="connsiteY3" fmla="*/ 209145 h 361140"/>
                  <a:gd name="connsiteX4" fmla="*/ 915919 w 915919"/>
                  <a:gd name="connsiteY4" fmla="*/ 361140 h 361140"/>
                  <a:gd name="connsiteX5" fmla="*/ 227081 w 915919"/>
                  <a:gd name="connsiteY5" fmla="*/ 361140 h 361140"/>
                  <a:gd name="connsiteX6" fmla="*/ 0 w 915919"/>
                  <a:gd name="connsiteY6" fmla="*/ 180570 h 361140"/>
                  <a:gd name="connsiteX0" fmla="*/ 0 w 915919"/>
                  <a:gd name="connsiteY0" fmla="*/ 180570 h 361140"/>
                  <a:gd name="connsiteX1" fmla="*/ 227081 w 915919"/>
                  <a:gd name="connsiteY1" fmla="*/ 0 h 361140"/>
                  <a:gd name="connsiteX2" fmla="*/ 915919 w 915919"/>
                  <a:gd name="connsiteY2" fmla="*/ 0 h 361140"/>
                  <a:gd name="connsiteX3" fmla="*/ 638176 w 915919"/>
                  <a:gd name="connsiteY3" fmla="*/ 237720 h 361140"/>
                  <a:gd name="connsiteX4" fmla="*/ 915919 w 915919"/>
                  <a:gd name="connsiteY4" fmla="*/ 361140 h 361140"/>
                  <a:gd name="connsiteX5" fmla="*/ 227081 w 915919"/>
                  <a:gd name="connsiteY5" fmla="*/ 361140 h 361140"/>
                  <a:gd name="connsiteX6" fmla="*/ 0 w 915919"/>
                  <a:gd name="connsiteY6" fmla="*/ 180570 h 361140"/>
                  <a:gd name="connsiteX0" fmla="*/ 0 w 1030220"/>
                  <a:gd name="connsiteY0" fmla="*/ 180570 h 361140"/>
                  <a:gd name="connsiteX1" fmla="*/ 227081 w 1030220"/>
                  <a:gd name="connsiteY1" fmla="*/ 0 h 361140"/>
                  <a:gd name="connsiteX2" fmla="*/ 1030220 w 1030220"/>
                  <a:gd name="connsiteY2" fmla="*/ 0 h 361140"/>
                  <a:gd name="connsiteX3" fmla="*/ 638176 w 1030220"/>
                  <a:gd name="connsiteY3" fmla="*/ 237720 h 361140"/>
                  <a:gd name="connsiteX4" fmla="*/ 915919 w 1030220"/>
                  <a:gd name="connsiteY4" fmla="*/ 361140 h 361140"/>
                  <a:gd name="connsiteX5" fmla="*/ 227081 w 1030220"/>
                  <a:gd name="connsiteY5" fmla="*/ 361140 h 361140"/>
                  <a:gd name="connsiteX6" fmla="*/ 0 w 1030220"/>
                  <a:gd name="connsiteY6" fmla="*/ 180570 h 36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220" h="361140">
                    <a:moveTo>
                      <a:pt x="0" y="180570"/>
                    </a:moveTo>
                    <a:lnTo>
                      <a:pt x="227081" y="0"/>
                    </a:lnTo>
                    <a:lnTo>
                      <a:pt x="1030220" y="0"/>
                    </a:lnTo>
                    <a:lnTo>
                      <a:pt x="638176" y="237720"/>
                    </a:lnTo>
                    <a:lnTo>
                      <a:pt x="915919" y="361140"/>
                    </a:lnTo>
                    <a:lnTo>
                      <a:pt x="227081" y="361140"/>
                    </a:lnTo>
                    <a:lnTo>
                      <a:pt x="0" y="180570"/>
                    </a:lnTo>
                    <a:close/>
                  </a:path>
                </a:pathLst>
              </a:custGeom>
              <a:solidFill>
                <a:schemeClr val="accent1">
                  <a:lumMod val="60000"/>
                  <a:lumOff val="40000"/>
                </a:schemeClr>
              </a:solidFill>
              <a:ln w="9525" cap="flat" cmpd="sng" algn="ctr">
                <a:solidFill>
                  <a:schemeClr val="accent1">
                    <a:lumMod val="40000"/>
                    <a:lumOff val="60000"/>
                  </a:schemeClr>
                </a:solidFill>
                <a:prstDash val="solid"/>
                <a:round/>
                <a:headEnd type="none" w="sm" len="sm"/>
                <a:tailEnd type="none" w="sm" len="sm"/>
              </a:ln>
              <a:effectLst/>
            </p:spPr>
            <p:txBody>
              <a:bodyPr wrap="none" rtlCol="1" anchor="ctr"/>
              <a:lstStyle/>
              <a:p>
                <a:pPr>
                  <a:defRPr/>
                </a:pPr>
                <a:endParaRPr kumimoji="1" lang="he-IL" sz="2400">
                  <a:latin typeface="Times New Roman" pitchFamily="18" charset="0"/>
                  <a:cs typeface="Arial" pitchFamily="34" charset="0"/>
                </a:endParaRPr>
              </a:p>
            </p:txBody>
          </p:sp>
          <p:cxnSp>
            <p:nvCxnSpPr>
              <p:cNvPr id="13324" name="Straight Connector 26"/>
              <p:cNvCxnSpPr>
                <a:cxnSpLocks noChangeShapeType="1"/>
              </p:cNvCxnSpPr>
              <p:nvPr/>
            </p:nvCxnSpPr>
            <p:spPr bwMode="auto">
              <a:xfrm>
                <a:off x="1454943" y="2894521"/>
                <a:ext cx="0" cy="841247"/>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25" name="Straight Connector 27"/>
              <p:cNvCxnSpPr>
                <a:cxnSpLocks noChangeShapeType="1"/>
              </p:cNvCxnSpPr>
              <p:nvPr/>
            </p:nvCxnSpPr>
            <p:spPr bwMode="auto">
              <a:xfrm>
                <a:off x="1584960" y="3045354"/>
                <a:ext cx="0" cy="841247"/>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26" name="Straight Connector 28"/>
              <p:cNvCxnSpPr>
                <a:cxnSpLocks noChangeShapeType="1"/>
              </p:cNvCxnSpPr>
              <p:nvPr/>
            </p:nvCxnSpPr>
            <p:spPr bwMode="auto">
              <a:xfrm>
                <a:off x="1996439" y="3045626"/>
                <a:ext cx="0" cy="841247"/>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27" name="Straight Connector 29"/>
              <p:cNvCxnSpPr>
                <a:cxnSpLocks noChangeShapeType="1"/>
              </p:cNvCxnSpPr>
              <p:nvPr/>
            </p:nvCxnSpPr>
            <p:spPr bwMode="auto">
              <a:xfrm>
                <a:off x="1836419" y="2928616"/>
                <a:ext cx="0" cy="841247"/>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5" name="Hexagon 24"/>
              <p:cNvSpPr/>
              <p:nvPr/>
            </p:nvSpPr>
            <p:spPr bwMode="auto">
              <a:xfrm>
                <a:off x="1447799" y="2743197"/>
                <a:ext cx="606704" cy="301177"/>
              </a:xfrm>
              <a:custGeom>
                <a:avLst/>
                <a:gdLst>
                  <a:gd name="connsiteX0" fmla="*/ 0 w 1143000"/>
                  <a:gd name="connsiteY0" fmla="*/ 180570 h 361140"/>
                  <a:gd name="connsiteX1" fmla="*/ 227081 w 1143000"/>
                  <a:gd name="connsiteY1" fmla="*/ 0 h 361140"/>
                  <a:gd name="connsiteX2" fmla="*/ 915919 w 1143000"/>
                  <a:gd name="connsiteY2" fmla="*/ 0 h 361140"/>
                  <a:gd name="connsiteX3" fmla="*/ 1143000 w 1143000"/>
                  <a:gd name="connsiteY3" fmla="*/ 180570 h 361140"/>
                  <a:gd name="connsiteX4" fmla="*/ 915919 w 1143000"/>
                  <a:gd name="connsiteY4" fmla="*/ 361140 h 361140"/>
                  <a:gd name="connsiteX5" fmla="*/ 227081 w 1143000"/>
                  <a:gd name="connsiteY5" fmla="*/ 361140 h 361140"/>
                  <a:gd name="connsiteX6" fmla="*/ 0 w 1143000"/>
                  <a:gd name="connsiteY6" fmla="*/ 180570 h 361140"/>
                  <a:gd name="connsiteX0" fmla="*/ 0 w 915919"/>
                  <a:gd name="connsiteY0" fmla="*/ 180570 h 361140"/>
                  <a:gd name="connsiteX1" fmla="*/ 227081 w 915919"/>
                  <a:gd name="connsiteY1" fmla="*/ 0 h 361140"/>
                  <a:gd name="connsiteX2" fmla="*/ 915919 w 915919"/>
                  <a:gd name="connsiteY2" fmla="*/ 0 h 361140"/>
                  <a:gd name="connsiteX3" fmla="*/ 628650 w 915919"/>
                  <a:gd name="connsiteY3" fmla="*/ 218670 h 361140"/>
                  <a:gd name="connsiteX4" fmla="*/ 915919 w 915919"/>
                  <a:gd name="connsiteY4" fmla="*/ 361140 h 361140"/>
                  <a:gd name="connsiteX5" fmla="*/ 227081 w 915919"/>
                  <a:gd name="connsiteY5" fmla="*/ 361140 h 361140"/>
                  <a:gd name="connsiteX6" fmla="*/ 0 w 915919"/>
                  <a:gd name="connsiteY6" fmla="*/ 180570 h 361140"/>
                  <a:gd name="connsiteX0" fmla="*/ 0 w 1011170"/>
                  <a:gd name="connsiteY0" fmla="*/ 180570 h 361140"/>
                  <a:gd name="connsiteX1" fmla="*/ 227081 w 1011170"/>
                  <a:gd name="connsiteY1" fmla="*/ 0 h 361140"/>
                  <a:gd name="connsiteX2" fmla="*/ 1011170 w 1011170"/>
                  <a:gd name="connsiteY2" fmla="*/ 0 h 361140"/>
                  <a:gd name="connsiteX3" fmla="*/ 628650 w 1011170"/>
                  <a:gd name="connsiteY3" fmla="*/ 218670 h 361140"/>
                  <a:gd name="connsiteX4" fmla="*/ 915919 w 1011170"/>
                  <a:gd name="connsiteY4" fmla="*/ 361140 h 361140"/>
                  <a:gd name="connsiteX5" fmla="*/ 227081 w 1011170"/>
                  <a:gd name="connsiteY5" fmla="*/ 361140 h 361140"/>
                  <a:gd name="connsiteX6" fmla="*/ 0 w 1011170"/>
                  <a:gd name="connsiteY6" fmla="*/ 180570 h 36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170" h="361140">
                    <a:moveTo>
                      <a:pt x="0" y="180570"/>
                    </a:moveTo>
                    <a:lnTo>
                      <a:pt x="227081" y="0"/>
                    </a:lnTo>
                    <a:lnTo>
                      <a:pt x="1011170" y="0"/>
                    </a:lnTo>
                    <a:lnTo>
                      <a:pt x="628650" y="218670"/>
                    </a:lnTo>
                    <a:lnTo>
                      <a:pt x="915919" y="361140"/>
                    </a:lnTo>
                    <a:lnTo>
                      <a:pt x="227081" y="361140"/>
                    </a:lnTo>
                    <a:lnTo>
                      <a:pt x="0" y="180570"/>
                    </a:lnTo>
                    <a:close/>
                  </a:path>
                </a:pathLst>
              </a:custGeom>
              <a:solidFill>
                <a:schemeClr val="accent1"/>
              </a:solidFill>
              <a:ln w="12700" cap="flat" cmpd="sng" algn="ctr">
                <a:solidFill>
                  <a:schemeClr val="accent6">
                    <a:lumMod val="60000"/>
                    <a:lumOff val="40000"/>
                  </a:schemeClr>
                </a:solidFill>
                <a:prstDash val="solid"/>
                <a:round/>
                <a:headEnd type="none" w="sm" len="sm"/>
                <a:tailEnd type="none" w="sm" len="sm"/>
              </a:ln>
              <a:effectLst/>
            </p:spPr>
            <p:txBody>
              <a:bodyPr wrap="none" rtlCol="1" anchor="ctr"/>
              <a:lstStyle/>
              <a:p>
                <a:pPr>
                  <a:defRPr/>
                </a:pPr>
                <a:endParaRPr kumimoji="1" lang="he-IL" sz="2400">
                  <a:latin typeface="Times New Roman" pitchFamily="18" charset="0"/>
                  <a:cs typeface="Arial" pitchFamily="34" charset="0"/>
                </a:endParaRPr>
              </a:p>
            </p:txBody>
          </p:sp>
        </p:grpSp>
        <p:cxnSp>
          <p:nvCxnSpPr>
            <p:cNvPr id="13322" name="Straight Connector 30"/>
            <p:cNvCxnSpPr>
              <a:cxnSpLocks noChangeShapeType="1"/>
            </p:cNvCxnSpPr>
            <p:nvPr/>
          </p:nvCxnSpPr>
          <p:spPr bwMode="auto">
            <a:xfrm>
              <a:off x="1476375" y="2667000"/>
              <a:ext cx="0" cy="1006813"/>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mph" presetSubtype="0" nodeType="withEffect">
                                  <p:stCondLst>
                                    <p:cond delay="0"/>
                                  </p:stCondLst>
                                  <p:childTnLst>
                                    <p:set>
                                      <p:cBhvr rctx="PPT">
                                        <p:cTn id="26" dur="indefinite"/>
                                        <p:tgtEl>
                                          <p:spTgt spid="3">
                                            <p:txEl>
                                              <p:pRg st="1" end="1"/>
                                            </p:txEl>
                                          </p:spTgt>
                                        </p:tgtEl>
                                        <p:attrNameLst>
                                          <p:attrName>style.opacity</p:attrName>
                                        </p:attrNameLst>
                                      </p:cBhvr>
                                      <p:to>
                                        <p:strVal val="0.5"/>
                                      </p:to>
                                    </p:set>
                                    <p:animEffect filter="image" prLst="opacity: 0.5">
                                      <p:cBhvr rctx="IE">
                                        <p:cTn id="27" dur="indefinite"/>
                                        <p:tgtEl>
                                          <p:spTgt spid="3">
                                            <p:txEl>
                                              <p:pRg st="1" end="1"/>
                                            </p:txEl>
                                          </p:spTgt>
                                        </p:tgtEl>
                                      </p:cBhvr>
                                    </p:animEffect>
                                  </p:childTnLst>
                                </p:cTn>
                              </p:par>
                              <p:par>
                                <p:cTn id="28" presetID="9" presetClass="emph" presetSubtype="0" nodeType="withEffect">
                                  <p:stCondLst>
                                    <p:cond delay="0"/>
                                  </p:stCondLst>
                                  <p:childTnLst>
                                    <p:set>
                                      <p:cBhvr rctx="PPT">
                                        <p:cTn id="29" dur="indefinite"/>
                                        <p:tgtEl>
                                          <p:spTgt spid="3">
                                            <p:txEl>
                                              <p:pRg st="2" end="2"/>
                                            </p:txEl>
                                          </p:spTgt>
                                        </p:tgtEl>
                                        <p:attrNameLst>
                                          <p:attrName>style.opacity</p:attrName>
                                        </p:attrNameLst>
                                      </p:cBhvr>
                                      <p:to>
                                        <p:strVal val="0.5"/>
                                      </p:to>
                                    </p:set>
                                    <p:animEffect filter="image" prLst="opacity: 0.5">
                                      <p:cBhvr rctx="IE">
                                        <p:cTn id="30" dur="indefinite"/>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9" presetClass="emph" presetSubtype="0" nodeType="withEffect">
                                  <p:stCondLst>
                                    <p:cond delay="0"/>
                                  </p:stCondLst>
                                  <p:childTnLst>
                                    <p:set>
                                      <p:cBhvr rctx="PPT">
                                        <p:cTn id="36" dur="indefinite"/>
                                        <p:tgtEl>
                                          <p:spTgt spid="3">
                                            <p:txEl>
                                              <p:pRg st="3" end="3"/>
                                            </p:txEl>
                                          </p:spTgt>
                                        </p:tgtEl>
                                        <p:attrNameLst>
                                          <p:attrName>style.opacity</p:attrName>
                                        </p:attrNameLst>
                                      </p:cBhvr>
                                      <p:to>
                                        <p:strVal val="0.5"/>
                                      </p:to>
                                    </p:set>
                                    <p:animEffect filter="image" prLst="opacity: 0.5">
                                      <p:cBhvr rctx="IE">
                                        <p:cTn id="37" dur="indefinite"/>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par>
                                <p:cTn id="42" presetID="9" presetClass="emph" presetSubtype="0" nodeType="withEffect">
                                  <p:stCondLst>
                                    <p:cond delay="0"/>
                                  </p:stCondLst>
                                  <p:childTnLst>
                                    <p:set>
                                      <p:cBhvr rctx="PPT">
                                        <p:cTn id="43" dur="indefinite"/>
                                        <p:tgtEl>
                                          <p:spTgt spid="3">
                                            <p:txEl>
                                              <p:pRg st="4" end="4"/>
                                            </p:txEl>
                                          </p:spTgt>
                                        </p:tgtEl>
                                        <p:attrNameLst>
                                          <p:attrName>style.opacity</p:attrName>
                                        </p:attrNameLst>
                                      </p:cBhvr>
                                      <p:to>
                                        <p:strVal val="0.5"/>
                                      </p:to>
                                    </p:set>
                                    <p:animEffect filter="image" prLst="opacity: 0.5">
                                      <p:cBhvr rctx="IE">
                                        <p:cTn id="44" dur="indefinite"/>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par>
                                <p:cTn id="49" presetID="9" presetClass="emph" presetSubtype="0" nodeType="withEffect">
                                  <p:stCondLst>
                                    <p:cond delay="0"/>
                                  </p:stCondLst>
                                  <p:childTnLst>
                                    <p:set>
                                      <p:cBhvr rctx="PPT">
                                        <p:cTn id="50" dur="indefinite"/>
                                        <p:tgtEl>
                                          <p:spTgt spid="3">
                                            <p:txEl>
                                              <p:pRg st="5" end="5"/>
                                            </p:txEl>
                                          </p:spTgt>
                                        </p:tgtEl>
                                        <p:attrNameLst>
                                          <p:attrName>style.opacity</p:attrName>
                                        </p:attrNameLst>
                                      </p:cBhvr>
                                      <p:to>
                                        <p:strVal val="0.5"/>
                                      </p:to>
                                    </p:set>
                                    <p:animEffect filter="image" prLst="opacity: 0.5">
                                      <p:cBhvr rctx="IE">
                                        <p:cTn id="51"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8|24|12.7|9.8"/>
</p:tagLst>
</file>

<file path=ppt/tags/tag2.xml><?xml version="1.0" encoding="utf-8"?>
<p:tagLst xmlns:a="http://schemas.openxmlformats.org/drawingml/2006/main" xmlns:r="http://schemas.openxmlformats.org/officeDocument/2006/relationships" xmlns:p="http://schemas.openxmlformats.org/presentationml/2006/main">
  <p:tag name="TIMING" val="|3.5|8.8|10.9|2.5"/>
</p:tagLst>
</file>

<file path=ppt/tags/tag3.xml><?xml version="1.0" encoding="utf-8"?>
<p:tagLst xmlns:a="http://schemas.openxmlformats.org/drawingml/2006/main" xmlns:r="http://schemas.openxmlformats.org/officeDocument/2006/relationships" xmlns:p="http://schemas.openxmlformats.org/presentationml/2006/main">
  <p:tag name="TIMING" val="|6.4|6.1|26.4|3"/>
</p:tagLst>
</file>

<file path=ppt/tags/tag4.xml><?xml version="1.0" encoding="utf-8"?>
<p:tagLst xmlns:a="http://schemas.openxmlformats.org/drawingml/2006/main" xmlns:r="http://schemas.openxmlformats.org/officeDocument/2006/relationships" xmlns:p="http://schemas.openxmlformats.org/presentationml/2006/main">
  <p:tag name="TIMING" val="|20.2|6.3|16.2|6.3|15"/>
</p:tagLst>
</file>

<file path=ppt/tags/tag5.xml><?xml version="1.0" encoding="utf-8"?>
<p:tagLst xmlns:a="http://schemas.openxmlformats.org/drawingml/2006/main" xmlns:r="http://schemas.openxmlformats.org/officeDocument/2006/relationships" xmlns:p="http://schemas.openxmlformats.org/presentationml/2006/main">
  <p:tag name="TIMING" val="|5.6|37.3|27.2|8.4"/>
</p:tagLst>
</file>

<file path=ppt/tags/tag6.xml><?xml version="1.0" encoding="utf-8"?>
<p:tagLst xmlns:a="http://schemas.openxmlformats.org/drawingml/2006/main" xmlns:r="http://schemas.openxmlformats.org/officeDocument/2006/relationships" xmlns:p="http://schemas.openxmlformats.org/presentationml/2006/main">
  <p:tag name="TIMING" val="|7.1"/>
</p:tagLst>
</file>

<file path=ppt/tags/tag7.xml><?xml version="1.0" encoding="utf-8"?>
<p:tagLst xmlns:a="http://schemas.openxmlformats.org/drawingml/2006/main" xmlns:r="http://schemas.openxmlformats.org/officeDocument/2006/relationships" xmlns:p="http://schemas.openxmlformats.org/presentationml/2006/main">
  <p:tag name="TIMING" val="|2|8.1|20.1"/>
</p:tagLst>
</file>

<file path=ppt/tags/tag8.xml><?xml version="1.0" encoding="utf-8"?>
<p:tagLst xmlns:a="http://schemas.openxmlformats.org/drawingml/2006/main" xmlns:r="http://schemas.openxmlformats.org/officeDocument/2006/relationships" xmlns:p="http://schemas.openxmlformats.org/presentationml/2006/main">
  <p:tag name="TIMING" val="|5.2|6.8|15.4|11|8.3|4.9"/>
</p:tagLst>
</file>

<file path=ppt/tags/tag9.xml><?xml version="1.0" encoding="utf-8"?>
<p:tagLst xmlns:a="http://schemas.openxmlformats.org/drawingml/2006/main" xmlns:r="http://schemas.openxmlformats.org/officeDocument/2006/relationships" xmlns:p="http://schemas.openxmlformats.org/presentationml/2006/main">
  <p:tag name="TIMING" val="|0.1|0.1|0.2"/>
</p:tagLst>
</file>

<file path=ppt/theme/theme1.xml><?xml version="1.0" encoding="utf-8"?>
<a:theme xmlns:a="http://schemas.openxmlformats.org/drawingml/2006/main" name="Theme1">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_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8_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themeOverride>
</file>

<file path=docProps/app.xml><?xml version="1.0" encoding="utf-8"?>
<Properties xmlns="http://schemas.openxmlformats.org/officeDocument/2006/extended-properties" xmlns:vt="http://schemas.openxmlformats.org/officeDocument/2006/docPropsVTypes">
  <Template>Theme1</Template>
  <TotalTime>62284</TotalTime>
  <Words>3628</Words>
  <Application>Microsoft Office PowerPoint</Application>
  <PresentationFormat>On-screen Show (4:3)</PresentationFormat>
  <Paragraphs>503</Paragraphs>
  <Slides>31</Slides>
  <Notes>26</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31</vt:i4>
      </vt:variant>
    </vt:vector>
  </HeadingPairs>
  <TitlesOfParts>
    <vt:vector size="37" baseType="lpstr">
      <vt:lpstr>Theme1</vt:lpstr>
      <vt:lpstr>16_Selling a Product or</vt:lpstr>
      <vt:lpstr>17_Selling a Product or</vt:lpstr>
      <vt:lpstr>18_Selling a Product or</vt:lpstr>
      <vt:lpstr>Selling a Product or</vt:lpstr>
      <vt:lpstr>Equation</vt:lpstr>
      <vt:lpstr>הבזק זה חובר על ידי נצה מובשוביץ-הדר  בשיתוף עם בתיה עמית בהמשך תרמו לשיפורו (לפי סדר א”ב): ורדה זיגרסון, קלרה זיסקין, שלמה פדר, עטרה שריקי.  עודכן לאחרונה ב-13.10.2016  שקפים הדורשים עדכון: שקף 8, 18 (כ-40 שנה)   </vt:lpstr>
      <vt:lpstr>הצהרת צוות הפיתוח על שימוש במצגת</vt:lpstr>
      <vt:lpstr>בעית השמירה במוזיאון</vt:lpstr>
      <vt:lpstr>הידעתם?!?</vt:lpstr>
      <vt:lpstr>PowerPoint Presentation</vt:lpstr>
      <vt:lpstr>במהלך ההיסטוריה חלו שינויים</vt:lpstr>
      <vt:lpstr>בעיית השמירה במוזיאון </vt:lpstr>
      <vt:lpstr>? איך "נולד" פתרון לבעיה מתמטית</vt:lpstr>
      <vt:lpstr>ננסה להתעמק בבעיה ובפתרונה</vt:lpstr>
      <vt:lpstr>ניסוח הבעיה למבנה פשוט</vt:lpstr>
      <vt:lpstr>ננסה לפשט את הבעיה</vt:lpstr>
      <vt:lpstr>המקרה הכי פשוט: חלל שרצפתו מצולע קמור</vt:lpstr>
      <vt:lpstr>מה אם רצפת המוזיאון היא מצולע קעור?</vt:lpstr>
      <vt:lpstr>הבעיה הכללית של שמירה במוזיאון</vt:lpstr>
      <vt:lpstr>נתבונן בשני מוזיאונים שונים בעלי 15 קירות</vt:lpstr>
      <vt:lpstr> מה הוכיח צ'באטאל בשנת 1973?</vt:lpstr>
      <vt:lpstr>מוזיאון מסרק בעל 16 או 17 צלעות</vt:lpstr>
      <vt:lpstr>משפט הגלריה לאמנות</vt:lpstr>
      <vt:lpstr>הוכחת משפט הגלריה לאמנות</vt:lpstr>
      <vt:lpstr> איך "נולדת" הוכחה?</vt:lpstr>
      <vt:lpstr> ההוכחה הגאונית של פיסק (1978)</vt:lpstr>
      <vt:lpstr> ההוכחה הגאונית של פיסק (1978)</vt:lpstr>
      <vt:lpstr>צביעת קודקודי מצולע בעל 12 צלעות ב-3 צבעים</vt:lpstr>
      <vt:lpstr>נמשיך בהוכחה הגאונית של פיסק (1978)</vt:lpstr>
      <vt:lpstr>פתרון בעיית השמירה במצולע הנתון</vt:lpstr>
      <vt:lpstr>נחזור להוכחה הגאונית של פיסק (1978)</vt:lpstr>
      <vt:lpstr>ההוכחה של פיסק היא "אלגנטית" </vt:lpstr>
      <vt:lpstr>מקורות והמלצות לקריאה נוספת  (ספרים, מאמרים ואתרים)</vt:lpstr>
      <vt:lpstr>מקורות והמלצות לקריאה נוספת  (ספרים, מאמרים ואתרים)</vt:lpstr>
      <vt:lpstr>מקורות והמלצות לקריאה נוספת  </vt:lpstr>
      <vt:lpstr>מקורות והמלצות לקריאה נוספת  (משנת 2000 ואילך)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Nitsa Movshovitz-Hadar</cp:lastModifiedBy>
  <cp:revision>674</cp:revision>
  <dcterms:created xsi:type="dcterms:W3CDTF">2012-09-01T06:51:48Z</dcterms:created>
  <dcterms:modified xsi:type="dcterms:W3CDTF">2017-01-09T08:22:28Z</dcterms:modified>
</cp:coreProperties>
</file>