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0" r:id="rId6"/>
    <p:sldId id="294" r:id="rId7"/>
    <p:sldId id="295" r:id="rId8"/>
    <p:sldId id="265" r:id="rId9"/>
    <p:sldId id="285" r:id="rId10"/>
    <p:sldId id="264" r:id="rId11"/>
    <p:sldId id="284" r:id="rId12"/>
    <p:sldId id="266" r:id="rId13"/>
    <p:sldId id="267" r:id="rId14"/>
    <p:sldId id="299" r:id="rId15"/>
    <p:sldId id="268" r:id="rId16"/>
    <p:sldId id="300" r:id="rId17"/>
    <p:sldId id="310" r:id="rId18"/>
    <p:sldId id="301" r:id="rId19"/>
    <p:sldId id="303" r:id="rId20"/>
    <p:sldId id="304" r:id="rId21"/>
    <p:sldId id="305" r:id="rId22"/>
    <p:sldId id="306" r:id="rId23"/>
    <p:sldId id="307" r:id="rId24"/>
    <p:sldId id="308" r:id="rId25"/>
    <p:sldId id="309" r:id="rId26"/>
    <p:sldId id="311" r:id="rId27"/>
    <p:sldId id="315" r:id="rId28"/>
    <p:sldId id="286" r:id="rId29"/>
    <p:sldId id="296" r:id="rId30"/>
    <p:sldId id="297" r:id="rId31"/>
    <p:sldId id="298" r:id="rId32"/>
    <p:sldId id="290" r:id="rId33"/>
    <p:sldId id="321" r:id="rId34"/>
    <p:sldId id="323" r:id="rId35"/>
    <p:sldId id="322" r:id="rId36"/>
    <p:sldId id="291" r:id="rId37"/>
    <p:sldId id="272" r:id="rId38"/>
    <p:sldId id="320" r:id="rId39"/>
    <p:sldId id="312" r:id="rId40"/>
    <p:sldId id="316" r:id="rId41"/>
    <p:sldId id="292" r:id="rId42"/>
    <p:sldId id="317" r:id="rId43"/>
    <p:sldId id="319" r:id="rId44"/>
    <p:sldId id="318" r:id="rId45"/>
    <p:sldId id="314"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89371" autoAdjust="0"/>
  </p:normalViewPr>
  <p:slideViewPr>
    <p:cSldViewPr>
      <p:cViewPr>
        <p:scale>
          <a:sx n="100" d="100"/>
          <a:sy n="100" d="100"/>
        </p:scale>
        <p:origin x="-1944" y="-726"/>
      </p:cViewPr>
      <p:guideLst>
        <p:guide orient="horz" pos="1620"/>
        <p:guide pos="2880"/>
      </p:guideLst>
    </p:cSldViewPr>
  </p:slideViewPr>
  <p:notesTextViewPr>
    <p:cViewPr>
      <p:scale>
        <a:sx n="1" d="1"/>
        <a:sy n="1" d="1"/>
      </p:scale>
      <p:origin x="0" y="0"/>
    </p:cViewPr>
  </p:notesTextViewPr>
  <p:sorterViewPr>
    <p:cViewPr>
      <p:scale>
        <a:sx n="188" d="100"/>
        <a:sy n="188" d="100"/>
      </p:scale>
      <p:origin x="0" y="17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SRV01\Gonogo$\&#1500;&#1511;&#1493;&#1495;&#1493;&#1514;\&#1512;&#1493;&#1504;&#1503;\&#1500;&#1495;&#1502;&#1497;&#1501;%20&#1508;&#1512;&#1493;&#1497;&#1511;&#1496;%20X\&#1505;&#1493;&#1508;&#1497;\&#1497;&#1493;&#1500;&#1497;%202017\&#1505;&#1493;&#1508;&#1497;\&#8207;&#8207;&#8207;&#8207;Bake%20n%20Bake%20n%20Bake%20-%20Business%20Plan%20-%20July%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40200000000003E-2"/>
          <c:y val="8.9787500000000006E-2"/>
          <c:w val="0.92766000000000004"/>
          <c:h val="0.55358399999999996"/>
        </c:manualLayout>
      </c:layout>
      <c:barChart>
        <c:barDir val="col"/>
        <c:grouping val="clustered"/>
        <c:varyColors val="0"/>
        <c:ser>
          <c:idx val="0"/>
          <c:order val="0"/>
          <c:tx>
            <c:strRef>
              <c:f>Sheet1!$A$2</c:f>
              <c:strCache>
                <c:ptCount val="1"/>
                <c:pt idx="0">
                  <c:v>Total stores</c:v>
                </c:pt>
              </c:strCache>
            </c:strRef>
          </c:tx>
          <c:spPr>
            <a:solidFill>
              <a:srgbClr val="008000"/>
            </a:solidFill>
            <a:ln w="12700" cap="flat">
              <a:noFill/>
              <a:miter lim="400000"/>
            </a:ln>
            <a:effectLst/>
          </c:spPr>
          <c:invertIfNegative val="0"/>
          <c:dLbls>
            <c:numFmt formatCode="0" sourceLinked="0"/>
            <c:spPr>
              <a:noFill/>
              <a:ln>
                <a:noFill/>
              </a:ln>
              <a:effectLst/>
            </c:spPr>
            <c:txPr>
              <a:bodyPr/>
              <a:lstStyle/>
              <a:p>
                <a:pPr>
                  <a:defRPr sz="1000" b="1" i="0" u="none" strike="noStrike">
                    <a:solidFill>
                      <a:srgbClr val="008000"/>
                    </a:solidFill>
                    <a:latin typeface="Verdana"/>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Year 1</c:v>
                </c:pt>
                <c:pt idx="2">
                  <c:v>Year 2</c:v>
                </c:pt>
                <c:pt idx="4">
                  <c:v>Year 3</c:v>
                </c:pt>
                <c:pt idx="6">
                  <c:v>Year 4</c:v>
                </c:pt>
                <c:pt idx="8">
                  <c:v>Year 5</c:v>
                </c:pt>
              </c:strCache>
            </c:strRef>
          </c:cat>
          <c:val>
            <c:numRef>
              <c:f>Sheet1!$B$2:$K$2</c:f>
              <c:numCache>
                <c:formatCode>General</c:formatCode>
                <c:ptCount val="10"/>
                <c:pt idx="0">
                  <c:v>1</c:v>
                </c:pt>
                <c:pt idx="1">
                  <c:v>2</c:v>
                </c:pt>
                <c:pt idx="2">
                  <c:v>2</c:v>
                </c:pt>
                <c:pt idx="3">
                  <c:v>4</c:v>
                </c:pt>
                <c:pt idx="4">
                  <c:v>6</c:v>
                </c:pt>
                <c:pt idx="5">
                  <c:v>8</c:v>
                </c:pt>
                <c:pt idx="6">
                  <c:v>10</c:v>
                </c:pt>
                <c:pt idx="7">
                  <c:v>12</c:v>
                </c:pt>
                <c:pt idx="8">
                  <c:v>14</c:v>
                </c:pt>
                <c:pt idx="9">
                  <c:v>16</c:v>
                </c:pt>
              </c:numCache>
            </c:numRef>
          </c:val>
        </c:ser>
        <c:ser>
          <c:idx val="1"/>
          <c:order val="1"/>
          <c:tx>
            <c:strRef>
              <c:f>Sheet1!$A$3</c:f>
              <c:strCache>
                <c:ptCount val="1"/>
                <c:pt idx="0">
                  <c:v>New stores</c:v>
                </c:pt>
              </c:strCache>
            </c:strRef>
          </c:tx>
          <c:spPr>
            <a:solidFill>
              <a:srgbClr val="FDB827"/>
            </a:solidFill>
            <a:ln w="12700" cap="flat">
              <a:noFill/>
              <a:miter lim="400000"/>
            </a:ln>
            <a:effectLst/>
          </c:spPr>
          <c:invertIfNegative val="0"/>
          <c:dLbls>
            <c:numFmt formatCode="0" sourceLinked="0"/>
            <c:spPr>
              <a:noFill/>
              <a:ln>
                <a:noFill/>
              </a:ln>
              <a:effectLst/>
            </c:spPr>
            <c:txPr>
              <a:bodyPr/>
              <a:lstStyle/>
              <a:p>
                <a:pPr>
                  <a:defRPr sz="1000" b="1" i="0" u="none" strike="noStrike">
                    <a:solidFill>
                      <a:srgbClr val="FDB827"/>
                    </a:solidFill>
                    <a:latin typeface="Verdana"/>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Year 1</c:v>
                </c:pt>
                <c:pt idx="2">
                  <c:v>Year 2</c:v>
                </c:pt>
                <c:pt idx="4">
                  <c:v>Year 3</c:v>
                </c:pt>
                <c:pt idx="6">
                  <c:v>Year 4</c:v>
                </c:pt>
                <c:pt idx="8">
                  <c:v>Year 5</c:v>
                </c:pt>
              </c:strCache>
            </c:strRef>
          </c:cat>
          <c:val>
            <c:numRef>
              <c:f>Sheet1!$B$3:$K$3</c:f>
              <c:numCache>
                <c:formatCode>General</c:formatCode>
                <c:ptCount val="10"/>
                <c:pt idx="0">
                  <c:v>1</c:v>
                </c:pt>
                <c:pt idx="1">
                  <c:v>1</c:v>
                </c:pt>
                <c:pt idx="2">
                  <c:v>0</c:v>
                </c:pt>
                <c:pt idx="3">
                  <c:v>2</c:v>
                </c:pt>
                <c:pt idx="4">
                  <c:v>2</c:v>
                </c:pt>
                <c:pt idx="5">
                  <c:v>2</c:v>
                </c:pt>
                <c:pt idx="6">
                  <c:v>2</c:v>
                </c:pt>
                <c:pt idx="7">
                  <c:v>2</c:v>
                </c:pt>
                <c:pt idx="8">
                  <c:v>2</c:v>
                </c:pt>
                <c:pt idx="9">
                  <c:v>2</c:v>
                </c:pt>
              </c:numCache>
            </c:numRef>
          </c:val>
        </c:ser>
        <c:dLbls>
          <c:showLegendKey val="0"/>
          <c:showVal val="0"/>
          <c:showCatName val="0"/>
          <c:showSerName val="0"/>
          <c:showPercent val="0"/>
          <c:showBubbleSize val="0"/>
        </c:dLbls>
        <c:gapWidth val="150"/>
        <c:axId val="68978688"/>
        <c:axId val="57145536"/>
      </c:barChart>
      <c:catAx>
        <c:axId val="68978688"/>
        <c:scaling>
          <c:orientation val="minMax"/>
        </c:scaling>
        <c:delete val="0"/>
        <c:axPos val="b"/>
        <c:numFmt formatCode="General" sourceLinked="0"/>
        <c:majorTickMark val="out"/>
        <c:minorTickMark val="none"/>
        <c:tickLblPos val="low"/>
        <c:spPr>
          <a:ln w="12700" cap="flat">
            <a:solidFill>
              <a:srgbClr val="888888"/>
            </a:solidFill>
            <a:prstDash val="solid"/>
            <a:miter lim="800000"/>
          </a:ln>
        </c:spPr>
        <c:txPr>
          <a:bodyPr rot="0"/>
          <a:lstStyle/>
          <a:p>
            <a:pPr>
              <a:defRPr sz="1000" b="0" i="0" u="none" strike="noStrike">
                <a:solidFill>
                  <a:srgbClr val="000000"/>
                </a:solidFill>
                <a:latin typeface="Verdana"/>
              </a:defRPr>
            </a:pPr>
            <a:endParaRPr lang="he-IL"/>
          </a:p>
        </c:txPr>
        <c:crossAx val="57145536"/>
        <c:crosses val="autoZero"/>
        <c:auto val="1"/>
        <c:lblAlgn val="ctr"/>
        <c:lblOffset val="100"/>
        <c:noMultiLvlLbl val="1"/>
      </c:catAx>
      <c:valAx>
        <c:axId val="57145536"/>
        <c:scaling>
          <c:orientation val="minMax"/>
        </c:scaling>
        <c:delete val="0"/>
        <c:axPos val="l"/>
        <c:numFmt formatCode="#,##0" sourceLinked="0"/>
        <c:majorTickMark val="out"/>
        <c:minorTickMark val="none"/>
        <c:tickLblPos val="nextTo"/>
        <c:spPr>
          <a:ln w="12700" cap="flat">
            <a:solidFill>
              <a:srgbClr val="888888"/>
            </a:solidFill>
            <a:prstDash val="solid"/>
            <a:miter lim="800000"/>
          </a:ln>
        </c:spPr>
        <c:txPr>
          <a:bodyPr rot="0"/>
          <a:lstStyle/>
          <a:p>
            <a:pPr>
              <a:defRPr sz="1000" b="0" i="0" u="none" strike="noStrike">
                <a:solidFill>
                  <a:srgbClr val="000000"/>
                </a:solidFill>
                <a:latin typeface="Verdana"/>
              </a:defRPr>
            </a:pPr>
            <a:endParaRPr lang="he-IL"/>
          </a:p>
        </c:txPr>
        <c:crossAx val="68978688"/>
        <c:crosses val="autoZero"/>
        <c:crossBetween val="between"/>
        <c:majorUnit val="4"/>
        <c:minorUnit val="2"/>
      </c:valAx>
      <c:spPr>
        <a:solidFill>
          <a:srgbClr val="FFFFFF"/>
        </a:solidFill>
        <a:ln w="12700" cap="flat">
          <a:noFill/>
          <a:miter lim="400000"/>
        </a:ln>
        <a:effectLst/>
      </c:spPr>
    </c:plotArea>
    <c:legend>
      <c:legendPos val="b"/>
      <c:layout>
        <c:manualLayout>
          <c:xMode val="edge"/>
          <c:yMode val="edge"/>
          <c:x val="6.8061200000000002E-2"/>
          <c:y val="0.90768899999999997"/>
          <c:w val="0.87367099999999998"/>
          <c:h val="9.2311099999999993E-2"/>
        </c:manualLayout>
      </c:layout>
      <c:overlay val="1"/>
      <c:spPr>
        <a:noFill/>
        <a:ln w="12700" cap="flat">
          <a:noFill/>
          <a:miter lim="400000"/>
        </a:ln>
        <a:effectLst/>
      </c:spPr>
      <c:txPr>
        <a:bodyPr rot="0"/>
        <a:lstStyle/>
        <a:p>
          <a:pPr>
            <a:defRPr sz="1000" b="0" i="0" u="none" strike="noStrike">
              <a:solidFill>
                <a:srgbClr val="000000"/>
              </a:solidFill>
              <a:latin typeface="Verdana"/>
            </a:defRPr>
          </a:pPr>
          <a:endParaRPr lang="he-IL"/>
        </a:p>
      </c:txPr>
    </c:legend>
    <c:plotVisOnly val="1"/>
    <c:dispBlanksAs val="gap"/>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'P&amp;L+CF'!$A$84</c:f>
              <c:strCache>
                <c:ptCount val="1"/>
                <c:pt idx="0">
                  <c:v>Net Cash flow</c:v>
                </c:pt>
              </c:strCache>
            </c:strRef>
          </c:tx>
          <c:spPr>
            <a:solidFill>
              <a:srgbClr val="FDB827"/>
            </a:solidFill>
          </c:spPr>
          <c:invertIfNegative val="0"/>
          <c:dLbls>
            <c:dLbl>
              <c:idx val="0"/>
              <c:delete val="1"/>
              <c:extLst xmlns:c16r2="http://schemas.microsoft.com/office/drawing/2015/06/chart">
                <c:ext xmlns:c16="http://schemas.microsoft.com/office/drawing/2014/chart" uri="{C3380CC4-5D6E-409C-BE32-E72D297353CC}">
                  <c16:uniqueId val="{00000000-C829-4BA1-B55C-29A073C6057D}"/>
                </c:ext>
                <c:ext xmlns:c15="http://schemas.microsoft.com/office/drawing/2012/chart" uri="{CE6537A1-D6FC-4f65-9D91-7224C49458BB}"/>
              </c:extLst>
            </c:dLbl>
            <c:dLbl>
              <c:idx val="1"/>
              <c:layout>
                <c:manualLayout>
                  <c:x val="1.9444444444444445E-2"/>
                  <c:y val="1.38896179644211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829-4BA1-B55C-29A073C6057D}"/>
                </c:ext>
                <c:ext xmlns:c15="http://schemas.microsoft.com/office/drawing/2012/chart" uri="{CE6537A1-D6FC-4f65-9D91-7224C49458BB}"/>
              </c:extLst>
            </c:dLbl>
            <c:numFmt formatCode="#,##0.0" sourceLinked="0"/>
            <c:spPr>
              <a:noFill/>
              <a:ln>
                <a:noFill/>
              </a:ln>
              <a:effectLst/>
            </c:spPr>
            <c:txPr>
              <a:bodyPr/>
              <a:lstStyle/>
              <a:p>
                <a:pPr>
                  <a:defRPr b="1">
                    <a:solidFill>
                      <a:srgbClr val="FDB827"/>
                    </a:solidFil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'P&amp;L+CF'!$B$68:$G$68</c:f>
              <c:strCache>
                <c:ptCount val="6"/>
                <c:pt idx="0">
                  <c:v>Period 0</c:v>
                </c:pt>
                <c:pt idx="1">
                  <c:v>Year 1</c:v>
                </c:pt>
                <c:pt idx="2">
                  <c:v>Year 2</c:v>
                </c:pt>
                <c:pt idx="3">
                  <c:v>Year 3</c:v>
                </c:pt>
                <c:pt idx="4">
                  <c:v>Year 4</c:v>
                </c:pt>
                <c:pt idx="5">
                  <c:v>Year 5</c:v>
                </c:pt>
              </c:strCache>
            </c:strRef>
          </c:cat>
          <c:val>
            <c:numRef>
              <c:f>'P&amp;L+CF'!$B$84:$G$84</c:f>
              <c:numCache>
                <c:formatCode>#,##0</c:formatCode>
                <c:ptCount val="6"/>
                <c:pt idx="0">
                  <c:v>-1084945.2891015625</c:v>
                </c:pt>
                <c:pt idx="1">
                  <c:v>-940234.41787630913</c:v>
                </c:pt>
                <c:pt idx="2">
                  <c:v>-1008137.2384117405</c:v>
                </c:pt>
                <c:pt idx="3">
                  <c:v>643252.34579021111</c:v>
                </c:pt>
                <c:pt idx="4">
                  <c:v>1913191.8695524419</c:v>
                </c:pt>
                <c:pt idx="5">
                  <c:v>4574836.641497436</c:v>
                </c:pt>
              </c:numCache>
            </c:numRef>
          </c:val>
          <c:extLst xmlns:c16r2="http://schemas.microsoft.com/office/drawing/2015/06/chart">
            <c:ext xmlns:c16="http://schemas.microsoft.com/office/drawing/2014/chart" uri="{C3380CC4-5D6E-409C-BE32-E72D297353CC}">
              <c16:uniqueId val="{00000002-C829-4BA1-B55C-29A073C6057D}"/>
            </c:ext>
          </c:extLst>
        </c:ser>
        <c:dLbls>
          <c:showLegendKey val="0"/>
          <c:showVal val="0"/>
          <c:showCatName val="0"/>
          <c:showSerName val="0"/>
          <c:showPercent val="0"/>
          <c:showBubbleSize val="0"/>
        </c:dLbls>
        <c:gapWidth val="150"/>
        <c:axId val="84362240"/>
        <c:axId val="102198080"/>
      </c:barChart>
      <c:lineChart>
        <c:grouping val="standard"/>
        <c:varyColors val="0"/>
        <c:ser>
          <c:idx val="1"/>
          <c:order val="1"/>
          <c:tx>
            <c:strRef>
              <c:f>'P&amp;L+CF'!$A$85</c:f>
              <c:strCache>
                <c:ptCount val="1"/>
                <c:pt idx="0">
                  <c:v>Cumulative Cash flow</c:v>
                </c:pt>
              </c:strCache>
            </c:strRef>
          </c:tx>
          <c:spPr>
            <a:ln>
              <a:solidFill>
                <a:srgbClr val="008000"/>
              </a:solidFill>
              <a:prstDash val="dash"/>
            </a:ln>
          </c:spPr>
          <c:marker>
            <c:spPr>
              <a:solidFill>
                <a:srgbClr val="008000"/>
              </a:solidFill>
            </c:spPr>
          </c:marker>
          <c:dLbls>
            <c:dLbl>
              <c:idx val="0"/>
              <c:layout>
                <c:manualLayout>
                  <c:x val="-6.9521169003278233E-2"/>
                  <c:y val="5.55555555555554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829-4BA1-B55C-29A073C6057D}"/>
                </c:ext>
                <c:ext xmlns:c15="http://schemas.microsoft.com/office/drawing/2012/chart" uri="{CE6537A1-D6FC-4f65-9D91-7224C49458BB}"/>
              </c:extLst>
            </c:dLbl>
            <c:dLbl>
              <c:idx val="1"/>
              <c:layout>
                <c:manualLayout>
                  <c:x val="-8.055555555555563E-2"/>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829-4BA1-B55C-29A073C6057D}"/>
                </c:ext>
                <c:ext xmlns:c15="http://schemas.microsoft.com/office/drawing/2012/chart" uri="{CE6537A1-D6FC-4f65-9D91-7224C49458BB}"/>
              </c:extLst>
            </c:dLbl>
            <c:dLbl>
              <c:idx val="2"/>
              <c:layout>
                <c:manualLayout>
                  <c:x val="-6.9444444444444489E-2"/>
                  <c:y val="5.555555555555551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829-4BA1-B55C-29A073C6057D}"/>
                </c:ext>
                <c:ext xmlns:c15="http://schemas.microsoft.com/office/drawing/2012/chart" uri="{CE6537A1-D6FC-4f65-9D91-7224C49458BB}"/>
              </c:extLst>
            </c:dLbl>
            <c:dLbl>
              <c:idx val="5"/>
              <c:layout>
                <c:manualLayout>
                  <c:x val="-1.9444444444444445E-2"/>
                  <c:y val="-5.555555555555551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829-4BA1-B55C-29A073C6057D}"/>
                </c:ext>
                <c:ext xmlns:c15="http://schemas.microsoft.com/office/drawing/2012/chart" uri="{CE6537A1-D6FC-4f65-9D91-7224C49458BB}"/>
              </c:extLst>
            </c:dLbl>
            <c:numFmt formatCode="#,##0.0" sourceLinked="0"/>
            <c:spPr>
              <a:noFill/>
              <a:ln>
                <a:noFill/>
              </a:ln>
              <a:effectLst/>
            </c:spPr>
            <c:txPr>
              <a:bodyPr/>
              <a:lstStyle/>
              <a:p>
                <a:pPr>
                  <a:defRPr b="1">
                    <a:solidFill>
                      <a:srgbClr val="008000"/>
                    </a:solidFil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'P&amp;L+CF'!$B$68:$G$68</c:f>
              <c:strCache>
                <c:ptCount val="6"/>
                <c:pt idx="0">
                  <c:v>Period 0</c:v>
                </c:pt>
                <c:pt idx="1">
                  <c:v>Year 1</c:v>
                </c:pt>
                <c:pt idx="2">
                  <c:v>Year 2</c:v>
                </c:pt>
                <c:pt idx="3">
                  <c:v>Year 3</c:v>
                </c:pt>
                <c:pt idx="4">
                  <c:v>Year 4</c:v>
                </c:pt>
                <c:pt idx="5">
                  <c:v>Year 5</c:v>
                </c:pt>
              </c:strCache>
            </c:strRef>
          </c:cat>
          <c:val>
            <c:numRef>
              <c:f>'P&amp;L+CF'!$B$85:$G$85</c:f>
              <c:numCache>
                <c:formatCode>#,##0</c:formatCode>
                <c:ptCount val="6"/>
                <c:pt idx="0">
                  <c:v>-1084945.2891015625</c:v>
                </c:pt>
                <c:pt idx="1">
                  <c:v>-2025179.7069778717</c:v>
                </c:pt>
                <c:pt idx="2">
                  <c:v>-3033316.9453896121</c:v>
                </c:pt>
                <c:pt idx="3">
                  <c:v>-2390064.599599401</c:v>
                </c:pt>
                <c:pt idx="4">
                  <c:v>-476872.73004695913</c:v>
                </c:pt>
                <c:pt idx="5">
                  <c:v>4097963.9114504769</c:v>
                </c:pt>
              </c:numCache>
            </c:numRef>
          </c:val>
          <c:smooth val="0"/>
          <c:extLst xmlns:c16r2="http://schemas.microsoft.com/office/drawing/2015/06/chart">
            <c:ext xmlns:c16="http://schemas.microsoft.com/office/drawing/2014/chart" uri="{C3380CC4-5D6E-409C-BE32-E72D297353CC}">
              <c16:uniqueId val="{00000007-C829-4BA1-B55C-29A073C6057D}"/>
            </c:ext>
          </c:extLst>
        </c:ser>
        <c:dLbls>
          <c:showLegendKey val="0"/>
          <c:showVal val="0"/>
          <c:showCatName val="0"/>
          <c:showSerName val="0"/>
          <c:showPercent val="0"/>
          <c:showBubbleSize val="0"/>
        </c:dLbls>
        <c:marker val="1"/>
        <c:smooth val="0"/>
        <c:axId val="84362240"/>
        <c:axId val="102198080"/>
      </c:lineChart>
      <c:catAx>
        <c:axId val="84362240"/>
        <c:scaling>
          <c:orientation val="minMax"/>
        </c:scaling>
        <c:delete val="0"/>
        <c:axPos val="b"/>
        <c:numFmt formatCode="General" sourceLinked="0"/>
        <c:majorTickMark val="out"/>
        <c:minorTickMark val="none"/>
        <c:tickLblPos val="low"/>
        <c:crossAx val="102198080"/>
        <c:crosses val="autoZero"/>
        <c:auto val="1"/>
        <c:lblAlgn val="ctr"/>
        <c:lblOffset val="100"/>
        <c:noMultiLvlLbl val="0"/>
      </c:catAx>
      <c:valAx>
        <c:axId val="102198080"/>
        <c:scaling>
          <c:orientation val="minMax"/>
        </c:scaling>
        <c:delete val="0"/>
        <c:axPos val="l"/>
        <c:numFmt formatCode="#,##0" sourceLinked="1"/>
        <c:majorTickMark val="out"/>
        <c:minorTickMark val="none"/>
        <c:tickLblPos val="nextTo"/>
        <c:crossAx val="84362240"/>
        <c:crosses val="autoZero"/>
        <c:crossBetween val="between"/>
        <c:dispUnits>
          <c:builtInUnit val="millions"/>
          <c:dispUnitsLbl>
            <c:layout/>
            <c:tx>
              <c:rich>
                <a:bodyPr/>
                <a:lstStyle/>
                <a:p>
                  <a:pPr>
                    <a:defRPr/>
                  </a:pPr>
                  <a:r>
                    <a:rPr lang="en-US"/>
                    <a:t>in</a:t>
                  </a:r>
                  <a:r>
                    <a:rPr lang="en-US" baseline="0"/>
                    <a:t> millions</a:t>
                  </a:r>
                  <a:endParaRPr lang="he-IL"/>
                </a:p>
              </c:rich>
            </c:tx>
          </c:dispUnitsLbl>
        </c:dispUnits>
      </c:valAx>
    </c:plotArea>
    <c:legend>
      <c:legendPos val="b"/>
      <c:layout/>
      <c:overlay val="0"/>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44F44-8A8A-4D8D-8E36-FEE343EEBB44}" type="datetimeFigureOut">
              <a:rPr lang="en-US" smtClean="0"/>
              <a:t>8/30/2017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5DA4F-AB1A-417A-B2C2-4A599AB0F959}" type="slidenum">
              <a:rPr lang="en-US" smtClean="0"/>
              <a:t>‹#›</a:t>
            </a:fld>
            <a:endParaRPr lang="en-US"/>
          </a:p>
        </p:txBody>
      </p:sp>
    </p:spTree>
    <p:extLst>
      <p:ext uri="{BB962C8B-B14F-4D97-AF65-F5344CB8AC3E}">
        <p14:creationId xmlns:p14="http://schemas.microsoft.com/office/powerpoint/2010/main" val="390030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5DA4F-AB1A-417A-B2C2-4A599AB0F959}" type="slidenum">
              <a:rPr lang="en-US" smtClean="0"/>
              <a:t>10</a:t>
            </a:fld>
            <a:endParaRPr lang="en-US"/>
          </a:p>
        </p:txBody>
      </p:sp>
    </p:spTree>
    <p:extLst>
      <p:ext uri="{BB962C8B-B14F-4D97-AF65-F5344CB8AC3E}">
        <p14:creationId xmlns:p14="http://schemas.microsoft.com/office/powerpoint/2010/main" val="114224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5DA4F-AB1A-417A-B2C2-4A599AB0F959}" type="slidenum">
              <a:rPr lang="en-US" smtClean="0"/>
              <a:t>11</a:t>
            </a:fld>
            <a:endParaRPr lang="en-US"/>
          </a:p>
        </p:txBody>
      </p:sp>
    </p:spTree>
    <p:extLst>
      <p:ext uri="{BB962C8B-B14F-4D97-AF65-F5344CB8AC3E}">
        <p14:creationId xmlns:p14="http://schemas.microsoft.com/office/powerpoint/2010/main" val="114224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1600"/>
            </a:lvl1p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EA675-C051-4CC4-B6EB-0705E68431C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5609443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EA675-C051-4CC4-B6EB-0705E68431C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51924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EA675-C051-4CC4-B6EB-0705E68431C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28136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EA675-C051-4CC4-B6EB-0705E68431C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170533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EA675-C051-4CC4-B6EB-0705E68431C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316107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EA675-C051-4CC4-B6EB-0705E68431C0}"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396885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EA675-C051-4CC4-B6EB-0705E68431C0}"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92522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EA675-C051-4CC4-B6EB-0705E68431C0}"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271845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A675-C051-4CC4-B6EB-0705E68431C0}"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155254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A675-C051-4CC4-B6EB-0705E68431C0}"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144423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A675-C051-4CC4-B6EB-0705E68431C0}"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299104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e-IL" dirty="0" smtClean="0"/>
              <a:t>כותרת</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e-IL" dirty="0" smtClean="0"/>
              <a:t>כותרת</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2AEA675-C051-4CC4-B6EB-0705E68431C0}" type="datetimeFigureOut">
              <a:rPr lang="en-US" smtClean="0"/>
              <a:pPr/>
              <a:t>8/30/2017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6BC84D-C2ED-4098-9BEF-23D80858F679}" type="slidenum">
              <a:rPr lang="en-US" smtClean="0"/>
              <a:pPr/>
              <a:t>‹#›</a:t>
            </a:fld>
            <a:endParaRPr lang="en-US"/>
          </a:p>
        </p:txBody>
      </p:sp>
    </p:spTree>
    <p:extLst>
      <p:ext uri="{BB962C8B-B14F-4D97-AF65-F5344CB8AC3E}">
        <p14:creationId xmlns:p14="http://schemas.microsoft.com/office/powerpoint/2010/main" val="2880111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1" eaLnBrk="1" latinLnBrk="0" hangingPunct="1">
        <a:spcBef>
          <a:spcPct val="0"/>
        </a:spcBef>
        <a:buNone/>
        <a:defRPr sz="1600" b="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742950" indent="-28575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he-IL" dirty="0" smtClean="0"/>
              <a:t>נעים להכיר</a:t>
            </a:r>
            <a:endParaRPr lang="en-US" dirty="0"/>
          </a:p>
        </p:txBody>
      </p:sp>
      <p:pic>
        <p:nvPicPr>
          <p:cNvPr id="6146" name="Picture 2" descr="Image result for baking school den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571750"/>
            <a:ext cx="4572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28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731764"/>
            <a:ext cx="4114800" cy="1679971"/>
          </a:xfrm>
        </p:spPr>
        <p:txBody>
          <a:bodyPr/>
          <a:lstStyle/>
          <a:p>
            <a:r>
              <a:rPr lang="he-IL" dirty="0" smtClean="0"/>
              <a:t>ב-2016 הוציא אורי לאור את ספרו השני </a:t>
            </a:r>
            <a:r>
              <a:rPr lang="en-US" dirty="0" smtClean="0"/>
              <a:t>“Breaking Bread”</a:t>
            </a:r>
            <a:r>
              <a:rPr lang="he-IL" dirty="0" smtClean="0"/>
              <a:t>, ספר מתכוני לחם שמותאם לקהל האמריקאי ונחשב לחלוץ בתחום האפייה הישראלית. הספר, שזכה לביקורות משבחות, הוכתר כאחד מ-20 ספרי הבישול הטובים לשנת 2016</a:t>
            </a:r>
            <a:endParaRPr lang="en-US" dirty="0"/>
          </a:p>
        </p:txBody>
      </p:sp>
      <p:pic>
        <p:nvPicPr>
          <p:cNvPr id="1036" name="Picture 12" descr="Cover of Uri Scheft's Breaking Brea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2875"/>
            <a:ext cx="388620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13570"/>
            <a:ext cx="1524000" cy="246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590550"/>
            <a:ext cx="4572000" cy="646331"/>
          </a:xfrm>
          <a:prstGeom prst="rect">
            <a:avLst/>
          </a:prstGeom>
        </p:spPr>
        <p:txBody>
          <a:bodyPr>
            <a:spAutoFit/>
          </a:bodyPr>
          <a:lstStyle/>
          <a:p>
            <a:r>
              <a:rPr lang="en-US" sz="1200" b="1" dirty="0"/>
              <a:t> </a:t>
            </a:r>
            <a:r>
              <a:rPr lang="en-US" sz="1200" b="1" dirty="0" smtClean="0"/>
              <a:t>”</a:t>
            </a:r>
            <a:r>
              <a:rPr lang="en-US" sz="1200" dirty="0" smtClean="0"/>
              <a:t>The </a:t>
            </a:r>
            <a:r>
              <a:rPr lang="en-US" sz="1200" dirty="0"/>
              <a:t>Israeli culinary movement continues to </a:t>
            </a:r>
            <a:r>
              <a:rPr lang="en-US" sz="1200" dirty="0" smtClean="0"/>
              <a:t>flourish </a:t>
            </a:r>
            <a:r>
              <a:rPr lang="en-US" sz="1200" dirty="0"/>
              <a:t>as baker Uri </a:t>
            </a:r>
            <a:r>
              <a:rPr lang="en-US" sz="1200" dirty="0" err="1"/>
              <a:t>Scheft</a:t>
            </a:r>
            <a:r>
              <a:rPr lang="en-US" sz="1200" dirty="0"/>
              <a:t> follows his successful Tel Aviv and New York City bakeries with his first </a:t>
            </a:r>
            <a:r>
              <a:rPr lang="en-US" sz="1200" dirty="0" smtClean="0"/>
              <a:t>cookbook”</a:t>
            </a:r>
            <a:endParaRPr lang="en-US" sz="1200" dirty="0"/>
          </a:p>
        </p:txBody>
      </p:sp>
      <p:sp>
        <p:nvSpPr>
          <p:cNvPr id="5" name="Rectangle 4"/>
          <p:cNvSpPr/>
          <p:nvPr/>
        </p:nvSpPr>
        <p:spPr>
          <a:xfrm>
            <a:off x="228600" y="1677084"/>
            <a:ext cx="3581400" cy="646331"/>
          </a:xfrm>
          <a:prstGeom prst="rect">
            <a:avLst/>
          </a:prstGeom>
        </p:spPr>
        <p:txBody>
          <a:bodyPr wrap="square">
            <a:spAutoFit/>
          </a:bodyPr>
          <a:lstStyle/>
          <a:p>
            <a:r>
              <a:rPr lang="en-US" sz="1200" dirty="0" smtClean="0"/>
              <a:t>“Uri </a:t>
            </a:r>
            <a:r>
              <a:rPr lang="en-US" sz="1200" dirty="0" err="1"/>
              <a:t>Scheft’s</a:t>
            </a:r>
            <a:r>
              <a:rPr lang="en-US" sz="1200" dirty="0"/>
              <a:t> new cookbook falls midway between two trends — Old World baking and Israeli cuisine — and the results are deeply </a:t>
            </a:r>
            <a:r>
              <a:rPr lang="en-US" sz="1200" dirty="0" smtClean="0"/>
              <a:t>satisfying”</a:t>
            </a:r>
            <a:endParaRPr lang="en-US" sz="1200" dirty="0"/>
          </a:p>
        </p:txBody>
      </p:sp>
      <p:pic>
        <p:nvPicPr>
          <p:cNvPr id="1029" name="Picture 5" descr="Image result for la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23415"/>
            <a:ext cx="2057400" cy="2582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1950" y="2952750"/>
            <a:ext cx="4438650" cy="1200329"/>
          </a:xfrm>
          <a:prstGeom prst="rect">
            <a:avLst/>
          </a:prstGeom>
        </p:spPr>
        <p:txBody>
          <a:bodyPr wrap="square">
            <a:spAutoFit/>
          </a:bodyPr>
          <a:lstStyle/>
          <a:p>
            <a:r>
              <a:rPr lang="en-US" sz="1200" dirty="0" smtClean="0"/>
              <a:t>“In </a:t>
            </a:r>
            <a:r>
              <a:rPr lang="en-US" sz="1200" dirty="0"/>
              <a:t>Breaking Breads, Uri </a:t>
            </a:r>
            <a:r>
              <a:rPr lang="en-US" sz="1200" dirty="0" err="1"/>
              <a:t>Scheft</a:t>
            </a:r>
            <a:r>
              <a:rPr lang="en-US" sz="1200" dirty="0"/>
              <a:t> — the master baker behind Breads Bakery in New York City and </a:t>
            </a:r>
            <a:r>
              <a:rPr lang="en-US" sz="1200" dirty="0" err="1"/>
              <a:t>Lehamim</a:t>
            </a:r>
            <a:r>
              <a:rPr lang="en-US" sz="1200" dirty="0"/>
              <a:t> Bakery in Tel Aviv — takes the combined influences of his Scandinavian heritage, his European pastry training, and his Israeli and New York City homes to provide sweet and savory baking recipes that cover European, Israeli and Middle Eastern </a:t>
            </a:r>
            <a:r>
              <a:rPr lang="en-US" sz="1200" dirty="0" smtClean="0"/>
              <a:t>favorites”</a:t>
            </a:r>
            <a:endParaRPr lang="en-US" sz="1200" dirty="0"/>
          </a:p>
        </p:txBody>
      </p:sp>
      <p:pic>
        <p:nvPicPr>
          <p:cNvPr id="1031" name="Picture 7" descr="Image result for food netwo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3974247"/>
            <a:ext cx="378198" cy="381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39199" y="1200150"/>
            <a:ext cx="4572000" cy="276999"/>
          </a:xfrm>
          <a:prstGeom prst="rect">
            <a:avLst/>
          </a:prstGeom>
        </p:spPr>
        <p:txBody>
          <a:bodyPr>
            <a:spAutoFit/>
          </a:bodyPr>
          <a:lstStyle/>
          <a:p>
            <a:r>
              <a:rPr lang="en-US" sz="1200" dirty="0" smtClean="0"/>
              <a:t>“From </a:t>
            </a:r>
            <a:r>
              <a:rPr lang="en-US" sz="1200" dirty="0" err="1"/>
              <a:t>babka</a:t>
            </a:r>
            <a:r>
              <a:rPr lang="en-US" sz="1200" dirty="0"/>
              <a:t> to breadsticks,  Breaking Breads is  a definitive </a:t>
            </a:r>
            <a:r>
              <a:rPr lang="en-US" sz="1200" dirty="0" smtClean="0"/>
              <a:t>guide”</a:t>
            </a:r>
            <a:endParaRPr lang="en-US" sz="1200" dirty="0"/>
          </a:p>
        </p:txBody>
      </p:sp>
      <p:pic>
        <p:nvPicPr>
          <p:cNvPr id="1033" name="Picture 9" descr="Image result for food and win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1477149"/>
            <a:ext cx="1457516" cy="2277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05400" y="2119610"/>
            <a:ext cx="3528917" cy="1200329"/>
          </a:xfrm>
          <a:prstGeom prst="rect">
            <a:avLst/>
          </a:prstGeom>
        </p:spPr>
        <p:txBody>
          <a:bodyPr wrap="square">
            <a:spAutoFit/>
          </a:bodyPr>
          <a:lstStyle/>
          <a:p>
            <a:r>
              <a:rPr lang="en-US" sz="1200" dirty="0"/>
              <a:t>Breads is one of our favorite bakeries in New York City, and we’re thrilled that Uri </a:t>
            </a:r>
            <a:r>
              <a:rPr lang="en-US" sz="1200" dirty="0" err="1"/>
              <a:t>Scheft</a:t>
            </a:r>
            <a:r>
              <a:rPr lang="en-US" sz="1200" dirty="0"/>
              <a:t> has released a cookbook with recipes for beloved items such as their famous </a:t>
            </a:r>
            <a:r>
              <a:rPr lang="en-US" sz="1200" dirty="0" err="1"/>
              <a:t>babka</a:t>
            </a:r>
            <a:r>
              <a:rPr lang="en-US" sz="1200" dirty="0"/>
              <a:t> (we especially love their walnut version) and challah -- perfect for a snow-day weekend project.</a:t>
            </a:r>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880" y="3194329"/>
            <a:ext cx="1926010" cy="25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483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במטרה להפיץ את בשורת המותג ולשמש כשגרירים בתחום האפייה הישראלית, אנו שמחים לקחת חלק באירועים בולטים בארץ ובעולם</a:t>
            </a:r>
            <a:endParaRPr lang="en-US" dirty="0"/>
          </a:p>
        </p:txBody>
      </p:sp>
      <p:sp>
        <p:nvSpPr>
          <p:cNvPr id="5" name="TextBox 4"/>
          <p:cNvSpPr txBox="1"/>
          <p:nvPr/>
        </p:nvSpPr>
        <p:spPr>
          <a:xfrm>
            <a:off x="6057900" y="3645753"/>
            <a:ext cx="2552700" cy="830997"/>
          </a:xfrm>
          <a:prstGeom prst="rect">
            <a:avLst/>
          </a:prstGeom>
          <a:noFill/>
        </p:spPr>
        <p:txBody>
          <a:bodyPr wrap="square" rtlCol="0">
            <a:spAutoFit/>
          </a:bodyPr>
          <a:lstStyle/>
          <a:p>
            <a:pPr algn="ctr" rtl="1"/>
            <a:r>
              <a:rPr lang="he-IL" sz="1200" dirty="0" smtClean="0"/>
              <a:t>מאפיית פופ-אפ באירוע בו הצגנו את יכולות המאפייה בזמן אמת, אירוע של חברת </a:t>
            </a:r>
            <a:r>
              <a:rPr lang="he-IL" sz="1200" dirty="0"/>
              <a:t>הייעוץ </a:t>
            </a:r>
            <a:r>
              <a:rPr lang="en-US" sz="1200" dirty="0"/>
              <a:t>“Ernest &amp; Young</a:t>
            </a:r>
            <a:r>
              <a:rPr lang="en-US" sz="1200" dirty="0" smtClean="0"/>
              <a:t>”</a:t>
            </a:r>
            <a:r>
              <a:rPr lang="he-IL" sz="1200" dirty="0" smtClean="0"/>
              <a:t>, </a:t>
            </a:r>
            <a:r>
              <a:rPr lang="he-IL" sz="1200" dirty="0"/>
              <a:t>בסן </a:t>
            </a:r>
            <a:r>
              <a:rPr lang="he-IL" sz="1200" dirty="0" smtClean="0"/>
              <a:t>פרנסיסקו, 2016-2017</a:t>
            </a:r>
            <a:endParaRPr lang="en-US" sz="1200" dirty="0"/>
          </a:p>
        </p:txBody>
      </p:sp>
      <p:sp>
        <p:nvSpPr>
          <p:cNvPr id="7" name="TextBox 6"/>
          <p:cNvSpPr txBox="1"/>
          <p:nvPr/>
        </p:nvSpPr>
        <p:spPr>
          <a:xfrm>
            <a:off x="3219450" y="3645753"/>
            <a:ext cx="2590800" cy="830997"/>
          </a:xfrm>
          <a:prstGeom prst="rect">
            <a:avLst/>
          </a:prstGeom>
          <a:noFill/>
        </p:spPr>
        <p:txBody>
          <a:bodyPr wrap="square" rtlCol="0">
            <a:spAutoFit/>
          </a:bodyPr>
          <a:lstStyle/>
          <a:p>
            <a:pPr algn="ctr" rtl="1"/>
            <a:r>
              <a:rPr lang="he-IL" sz="1200" dirty="0" smtClean="0"/>
              <a:t>דוכן אפייה פרונטאלי בו הדגים אורי מתכונים בהשראת ספרו החדש.</a:t>
            </a:r>
          </a:p>
          <a:p>
            <a:pPr algn="ctr" rtl="1"/>
            <a:r>
              <a:rPr lang="he-IL" sz="1200" dirty="0" smtClean="0"/>
              <a:t>אירוע </a:t>
            </a:r>
            <a:r>
              <a:rPr lang="he-IL" sz="1200" dirty="0"/>
              <a:t>"גולן </a:t>
            </a:r>
            <a:r>
              <a:rPr lang="he-IL" sz="1200" dirty="0" err="1"/>
              <a:t>וינטג</a:t>
            </a:r>
            <a:r>
              <a:rPr lang="he-IL" sz="1200" dirty="0" smtClean="0"/>
              <a:t>'", רמת הגולן, </a:t>
            </a:r>
          </a:p>
          <a:p>
            <a:pPr algn="ctr" rtl="1"/>
            <a:r>
              <a:rPr lang="he-IL" sz="1200" dirty="0" smtClean="0"/>
              <a:t>2015</a:t>
            </a:r>
            <a:endParaRPr lang="en-US" sz="1200" dirty="0"/>
          </a:p>
        </p:txBody>
      </p:sp>
      <p:sp>
        <p:nvSpPr>
          <p:cNvPr id="9" name="TextBox 8"/>
          <p:cNvSpPr txBox="1"/>
          <p:nvPr/>
        </p:nvSpPr>
        <p:spPr>
          <a:xfrm>
            <a:off x="323850" y="3645753"/>
            <a:ext cx="2590800" cy="646331"/>
          </a:xfrm>
          <a:prstGeom prst="rect">
            <a:avLst/>
          </a:prstGeom>
          <a:noFill/>
        </p:spPr>
        <p:txBody>
          <a:bodyPr wrap="square" rtlCol="0">
            <a:spAutoFit/>
          </a:bodyPr>
          <a:lstStyle/>
          <a:p>
            <a:pPr algn="ctr" rtl="1"/>
            <a:r>
              <a:rPr lang="he-IL" sz="1200" dirty="0" smtClean="0"/>
              <a:t>דוכן פופ-אפ בו דימינו דוכן בורקס חם שנאפה במקום, אירוע חברת "סובארו", 2016</a:t>
            </a:r>
            <a:endParaRPr lang="en-US" sz="1200" dirty="0"/>
          </a:p>
        </p:txBody>
      </p:sp>
      <p:pic>
        <p:nvPicPr>
          <p:cNvPr id="10" name="Picture 2" descr="F:\Shared Documents\עובדים\צאלה\שיווק\חול\סן פרנסיסקו\תמונות מהאירוע\2016-04-11_11384346_photo_by_Allen_McEacher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2698" y="1525546"/>
            <a:ext cx="2757774" cy="18382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Shared Documents\עובדים\צאלה\שיווק\בורקס פופ אפ\IMG_25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37" y="1525545"/>
            <a:ext cx="2822819" cy="18818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Shared Documents\תיקיית תמונות\תמונות\ירדן וינטג'\9.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7745" y="1525546"/>
            <a:ext cx="2509033" cy="188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בשנת 2009 הקמנו את "כיבודים", קייטרינג חלבי שמציע מגשי אירוח חגיגיים ומוקפדים לכל אירוע – בבית או במשרד</a:t>
            </a:r>
            <a:endParaRPr lang="en-US" dirty="0"/>
          </a:p>
        </p:txBody>
      </p:sp>
      <p:pic>
        <p:nvPicPr>
          <p:cNvPr id="4098" name="Picture 2" descr="S:\Breads Bakery\Strategy\investors pres\חומרים למצגת 14.6\תמונות\קרוסטיני חציל קלוי.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885950"/>
            <a:ext cx="4252858" cy="283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r>
              <a:rPr lang="he-IL" dirty="0" smtClean="0"/>
              <a:t>למה אנחנו כאן היום?</a:t>
            </a:r>
            <a:endParaRPr lang="en-US" dirty="0"/>
          </a:p>
        </p:txBody>
      </p:sp>
    </p:spTree>
    <p:extLst>
      <p:ext uri="{BB962C8B-B14F-4D97-AF65-F5344CB8AC3E}">
        <p14:creationId xmlns:p14="http://schemas.microsoft.com/office/powerpoint/2010/main" val="461888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במהלך המסעות שלנו לארה"ב, שתינו הרבה קפה</a:t>
            </a:r>
            <a:endParaRPr lang="en-US" dirty="0"/>
          </a:p>
        </p:txBody>
      </p:sp>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וגילינו שברשתות בתי הקפה הגדולות יש מחסור במאפים טריים ואיכותיים שמוגשים לצד הקפה</a:t>
            </a:r>
            <a:endParaRPr lang="en-US" dirty="0"/>
          </a:p>
        </p:txBody>
      </p:sp>
    </p:spTree>
    <p:extLst>
      <p:ext uri="{BB962C8B-B14F-4D97-AF65-F5344CB8AC3E}">
        <p14:creationId xmlns:p14="http://schemas.microsoft.com/office/powerpoint/2010/main" val="3355491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לכן, החלטנו להקים מיזם שמטרתו להנגיש לעם האמריקאי חוויה חדשה של מאפים איכותיים, שנאפים לאורך כל היום ומוגשים ללקוח חמים וטריים, ישר מהתנור</a:t>
            </a:r>
            <a:endParaRPr lang="en-US" dirty="0"/>
          </a:p>
        </p:txBody>
      </p:sp>
    </p:spTree>
    <p:extLst>
      <p:ext uri="{BB962C8B-B14F-4D97-AF65-F5344CB8AC3E}">
        <p14:creationId xmlns:p14="http://schemas.microsoft.com/office/powerpoint/2010/main" val="2821303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או, איך שאנחנו קוראים לזה - </a:t>
            </a:r>
            <a:r>
              <a:rPr lang="en-US" dirty="0" err="1" smtClean="0"/>
              <a:t>Chunka</a:t>
            </a:r>
            <a:endParaRPr lang="en-US" dirty="0"/>
          </a:p>
        </p:txBody>
      </p:sp>
    </p:spTree>
    <p:extLst>
      <p:ext uri="{BB962C8B-B14F-4D97-AF65-F5344CB8AC3E}">
        <p14:creationId xmlns:p14="http://schemas.microsoft.com/office/powerpoint/2010/main" val="1903942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2981720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47750"/>
            <a:ext cx="3429000" cy="857250"/>
          </a:xfrm>
        </p:spPr>
        <p:txBody>
          <a:bodyPr>
            <a:normAutofit fontScale="90000"/>
          </a:bodyPr>
          <a:lstStyle/>
          <a:p>
            <a:r>
              <a:rPr lang="he-IL" dirty="0" smtClean="0"/>
              <a:t>"האפייה </a:t>
            </a:r>
            <a:r>
              <a:rPr lang="he-IL" dirty="0"/>
              <a:t>של הלחם מערבת את כל החושים והיא מלאה בריגושים. כל בצק הוא הבטחה לטעימה קטנה מן הגן האבוד. כל </a:t>
            </a:r>
            <a:r>
              <a:rPr lang="he-IL" dirty="0" smtClean="0"/>
              <a:t>לחם היא </a:t>
            </a:r>
            <a:r>
              <a:rPr lang="he-IL" dirty="0"/>
              <a:t>יצירה בראשיתית, ייחודית וסוחפת</a:t>
            </a:r>
            <a:r>
              <a:rPr lang="he-IL" dirty="0" smtClean="0"/>
              <a:t>"</a:t>
            </a:r>
            <a:br>
              <a:rPr lang="he-IL" dirty="0" smtClean="0"/>
            </a:br>
            <a:r>
              <a:rPr lang="he-IL" dirty="0" smtClean="0"/>
              <a:t>אורי שפט</a:t>
            </a:r>
            <a:endParaRPr lang="he-IL" dirty="0"/>
          </a:p>
        </p:txBody>
      </p:sp>
      <p:pic>
        <p:nvPicPr>
          <p:cNvPr id="717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038350"/>
            <a:ext cx="5095964" cy="286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523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353690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3329594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271753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62" y="6666"/>
            <a:ext cx="9141438" cy="5142059"/>
          </a:xfrm>
          <a:prstGeom prst="rect">
            <a:avLst/>
          </a:prstGeom>
          <a:noFill/>
          <a:ln>
            <a:noFill/>
          </a:ln>
        </p:spPr>
      </p:pic>
    </p:spTree>
    <p:extLst>
      <p:ext uri="{BB962C8B-B14F-4D97-AF65-F5344CB8AC3E}">
        <p14:creationId xmlns:p14="http://schemas.microsoft.com/office/powerpoint/2010/main" val="1791058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8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07"/>
            <a:ext cx="9144000" cy="5143500"/>
          </a:xfrm>
          <a:prstGeom prst="rect">
            <a:avLst/>
          </a:prstGeom>
          <a:noFill/>
          <a:ln>
            <a:noFill/>
          </a:ln>
        </p:spPr>
      </p:pic>
    </p:spTree>
    <p:extLst>
      <p:ext uri="{BB962C8B-B14F-4D97-AF65-F5344CB8AC3E}">
        <p14:creationId xmlns:p14="http://schemas.microsoft.com/office/powerpoint/2010/main" val="1569217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8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538"/>
            <a:ext cx="9180512" cy="5164038"/>
          </a:xfrm>
          <a:prstGeom prst="rect">
            <a:avLst/>
          </a:prstGeom>
          <a:noFill/>
          <a:ln>
            <a:noFill/>
          </a:ln>
        </p:spPr>
      </p:pic>
    </p:spTree>
    <p:extLst>
      <p:ext uri="{BB962C8B-B14F-4D97-AF65-F5344CB8AC3E}">
        <p14:creationId xmlns:p14="http://schemas.microsoft.com/office/powerpoint/2010/main" val="3932742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9300"/>
            <a:ext cx="8229600" cy="857250"/>
          </a:xfrm>
        </p:spPr>
        <p:txBody>
          <a:bodyPr/>
          <a:lstStyle/>
          <a:p>
            <a:r>
              <a:rPr lang="he-IL" dirty="0" smtClean="0"/>
              <a:t>הקונספט </a:t>
            </a:r>
            <a:r>
              <a:rPr lang="he-IL" dirty="0" err="1" smtClean="0"/>
              <a:t>המוצרי</a:t>
            </a:r>
            <a:endParaRPr lang="en-US" dirty="0"/>
          </a:p>
        </p:txBody>
      </p:sp>
    </p:spTree>
    <p:extLst>
      <p:ext uri="{BB962C8B-B14F-4D97-AF65-F5344CB8AC3E}">
        <p14:creationId xmlns:p14="http://schemas.microsoft.com/office/powerpoint/2010/main" val="1223062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150"/>
            <a:ext cx="8229600" cy="857250"/>
          </a:xfrm>
        </p:spPr>
        <p:txBody>
          <a:bodyPr/>
          <a:lstStyle/>
          <a:p>
            <a:r>
              <a:rPr lang="he-IL" dirty="0" smtClean="0"/>
              <a:t>מוצרים טריים שנאפים במקום, מסביב לשעון</a:t>
            </a:r>
            <a:endParaRPr lang="en-US" dirty="0"/>
          </a:p>
        </p:txBody>
      </p:sp>
    </p:spTree>
    <p:extLst>
      <p:ext uri="{BB962C8B-B14F-4D97-AF65-F5344CB8AC3E}">
        <p14:creationId xmlns:p14="http://schemas.microsoft.com/office/powerpoint/2010/main" val="3716939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שיטת ייצור</a:t>
            </a:r>
            <a:endParaRPr lang="en-US" dirty="0"/>
          </a:p>
        </p:txBody>
      </p:sp>
      <p:sp>
        <p:nvSpPr>
          <p:cNvPr id="3" name="Content Placeholder 2"/>
          <p:cNvSpPr>
            <a:spLocks noGrp="1"/>
          </p:cNvSpPr>
          <p:nvPr>
            <p:ph idx="1"/>
          </p:nvPr>
        </p:nvSpPr>
        <p:spPr/>
        <p:txBody>
          <a:bodyPr>
            <a:normAutofit/>
          </a:bodyPr>
          <a:lstStyle/>
          <a:p>
            <a:r>
              <a:rPr lang="he-IL" sz="1400" dirty="0" smtClean="0"/>
              <a:t>שילוב בין שיטות ייצור מסורתיות ותהליכים ידניים עם ציוד אפייה מודרני באיכות גבוהה</a:t>
            </a:r>
          </a:p>
          <a:p>
            <a:r>
              <a:rPr lang="he-IL" sz="1400" dirty="0" smtClean="0"/>
              <a:t>הקפדה על אחידות באיכות המוצרים בין הסניפים השונים</a:t>
            </a:r>
          </a:p>
          <a:p>
            <a:r>
              <a:rPr lang="he-IL" sz="1400" dirty="0" smtClean="0"/>
              <a:t>דגש על שיטות קירור והקפאה שמטרתן שמירה על איכות המוצרים בשלבי הייצור השונים</a:t>
            </a:r>
          </a:p>
          <a:p>
            <a:r>
              <a:rPr lang="he-IL" sz="1400" dirty="0" smtClean="0"/>
              <a:t>בהמשך, מעבר לקווי ייצור שמייצרים גמישות וחסכון בזמן ובכוח אדם</a:t>
            </a:r>
          </a:p>
        </p:txBody>
      </p:sp>
    </p:spTree>
    <p:extLst>
      <p:ext uri="{BB962C8B-B14F-4D97-AF65-F5344CB8AC3E}">
        <p14:creationId xmlns:p14="http://schemas.microsoft.com/office/powerpoint/2010/main" val="1500148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חומרי הגלם</a:t>
            </a:r>
            <a:endParaRPr lang="en-US" dirty="0"/>
          </a:p>
        </p:txBody>
      </p:sp>
      <p:sp>
        <p:nvSpPr>
          <p:cNvPr id="3" name="Content Placeholder 2"/>
          <p:cNvSpPr>
            <a:spLocks noGrp="1"/>
          </p:cNvSpPr>
          <p:nvPr>
            <p:ph idx="1"/>
          </p:nvPr>
        </p:nvSpPr>
        <p:spPr/>
        <p:txBody>
          <a:bodyPr>
            <a:normAutofit/>
          </a:bodyPr>
          <a:lstStyle/>
          <a:p>
            <a:r>
              <a:rPr lang="he-IL" sz="1400" dirty="0" smtClean="0"/>
              <a:t>בחירה קפדנית של חומרי הגלם האיכותיים והמתאימים ביותר – לאחר מחקר וניתוח עלויות</a:t>
            </a:r>
          </a:p>
          <a:p>
            <a:r>
              <a:rPr lang="he-IL" sz="1400" dirty="0" smtClean="0"/>
              <a:t>שימוש בחומרי גלם שתואמים את מגמות השוק באזורים השונים ברחבי ארה"ב</a:t>
            </a:r>
          </a:p>
          <a:p>
            <a:pPr lvl="1"/>
            <a:r>
              <a:rPr lang="he-IL" sz="1400" dirty="0" smtClean="0"/>
              <a:t>חומרי הגלם בריאים, אורגניים, טבעוניים ונטולי גלוטן </a:t>
            </a:r>
          </a:p>
          <a:p>
            <a:pPr lvl="1"/>
            <a:r>
              <a:rPr lang="he-IL" sz="1400" dirty="0" smtClean="0"/>
              <a:t>חומרי גלם שמקורם באזור הגיאוגרפי של הסניפים השונים (לוקליזציה)</a:t>
            </a:r>
            <a:endParaRPr lang="en-US" sz="1400" dirty="0"/>
          </a:p>
        </p:txBody>
      </p:sp>
    </p:spTree>
    <p:extLst>
      <p:ext uri="{BB962C8B-B14F-4D97-AF65-F5344CB8AC3E}">
        <p14:creationId xmlns:p14="http://schemas.microsoft.com/office/powerpoint/2010/main" val="960881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סיפור האהבה שלנו ללחם מתחיל בדנמרק, בה מייסד והאופה הראשי שלנו, אורי שפט, למד את אומנות האפייה</a:t>
            </a:r>
            <a:endParaRPr lang="en-US" dirty="0"/>
          </a:p>
        </p:txBody>
      </p:sp>
      <p:pic>
        <p:nvPicPr>
          <p:cNvPr id="1028" name="Picture 4" descr="Image result for conditori la gl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3411" y="1047750"/>
            <a:ext cx="5337175" cy="400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מגוון הטעמים</a:t>
            </a:r>
            <a:endParaRPr lang="en-US" dirty="0"/>
          </a:p>
        </p:txBody>
      </p:sp>
      <p:sp>
        <p:nvSpPr>
          <p:cNvPr id="3" name="Content Placeholder 2"/>
          <p:cNvSpPr>
            <a:spLocks noGrp="1"/>
          </p:cNvSpPr>
          <p:nvPr>
            <p:ph idx="1"/>
          </p:nvPr>
        </p:nvSpPr>
        <p:spPr>
          <a:xfrm>
            <a:off x="457200" y="895350"/>
            <a:ext cx="8229600" cy="4038600"/>
          </a:xfrm>
        </p:spPr>
        <p:txBody>
          <a:bodyPr>
            <a:noAutofit/>
          </a:bodyPr>
          <a:lstStyle/>
          <a:p>
            <a:r>
              <a:rPr lang="he-IL" sz="1400" dirty="0" smtClean="0"/>
              <a:t>מגוון טעמים רחב מאד. בין השאר:</a:t>
            </a:r>
          </a:p>
          <a:p>
            <a:pPr lvl="1"/>
            <a:r>
              <a:rPr lang="he-IL" sz="1400" dirty="0" smtClean="0"/>
              <a:t>שוקולד </a:t>
            </a:r>
            <a:r>
              <a:rPr lang="he-IL" sz="1400" dirty="0" err="1" smtClean="0"/>
              <a:t>נוטלה</a:t>
            </a:r>
            <a:endParaRPr lang="he-IL" sz="1400" dirty="0" smtClean="0"/>
          </a:p>
          <a:p>
            <a:pPr lvl="1"/>
            <a:r>
              <a:rPr lang="he-IL" sz="1400" dirty="0" smtClean="0"/>
              <a:t>פירות</a:t>
            </a:r>
          </a:p>
          <a:p>
            <a:pPr lvl="1"/>
            <a:r>
              <a:rPr lang="he-IL" sz="1400" dirty="0" smtClean="0"/>
              <a:t>קינמון</a:t>
            </a:r>
          </a:p>
          <a:p>
            <a:pPr lvl="1"/>
            <a:r>
              <a:rPr lang="he-IL" sz="1400" dirty="0" smtClean="0"/>
              <a:t>מבחר גבינות</a:t>
            </a:r>
          </a:p>
          <a:p>
            <a:pPr lvl="1"/>
            <a:r>
              <a:rPr lang="he-IL" sz="1400" dirty="0" smtClean="0"/>
              <a:t>תרד</a:t>
            </a:r>
          </a:p>
          <a:p>
            <a:pPr lvl="1"/>
            <a:r>
              <a:rPr lang="he-IL" sz="1400" dirty="0" smtClean="0"/>
              <a:t>אגוזים</a:t>
            </a:r>
          </a:p>
          <a:p>
            <a:pPr lvl="1"/>
            <a:r>
              <a:rPr lang="he-IL" sz="1400" dirty="0" smtClean="0"/>
              <a:t>תפו"א</a:t>
            </a:r>
          </a:p>
          <a:p>
            <a:r>
              <a:rPr lang="he-IL" sz="1400" dirty="0" smtClean="0"/>
              <a:t>חלק מהמגוון יהיה חדשני עבור החך האמריקאי. לדוגמא, </a:t>
            </a:r>
            <a:r>
              <a:rPr lang="he-IL" sz="1400" dirty="0"/>
              <a:t>מאפה </a:t>
            </a:r>
            <a:r>
              <a:rPr lang="he-IL" sz="1400" dirty="0" smtClean="0"/>
              <a:t>טוניסאי</a:t>
            </a:r>
          </a:p>
          <a:p>
            <a:r>
              <a:rPr lang="he-IL" sz="1400" dirty="0" smtClean="0"/>
              <a:t>המוצרים ממולאים </a:t>
            </a:r>
            <a:r>
              <a:rPr lang="he-IL" sz="1400" dirty="0"/>
              <a:t>במליות עשירות ונדיבות </a:t>
            </a:r>
          </a:p>
          <a:p>
            <a:r>
              <a:rPr lang="he-IL" sz="1400" dirty="0" smtClean="0"/>
              <a:t>המוצרים </a:t>
            </a:r>
            <a:r>
              <a:rPr lang="he-IL" sz="1400" dirty="0"/>
              <a:t>מצופים בדגנים וזרעים (שומשום, גרעיני חמנייה ודלעת וכד</a:t>
            </a:r>
            <a:r>
              <a:rPr lang="he-IL" sz="1400" dirty="0" smtClean="0"/>
              <a:t>')</a:t>
            </a:r>
            <a:endParaRPr lang="en-US" sz="1400" dirty="0"/>
          </a:p>
        </p:txBody>
      </p:sp>
    </p:spTree>
    <p:extLst>
      <p:ext uri="{BB962C8B-B14F-4D97-AF65-F5344CB8AC3E}">
        <p14:creationId xmlns:p14="http://schemas.microsoft.com/office/powerpoint/2010/main" val="960881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שתייה</a:t>
            </a:r>
            <a:endParaRPr lang="en-US" dirty="0"/>
          </a:p>
        </p:txBody>
      </p:sp>
      <p:sp>
        <p:nvSpPr>
          <p:cNvPr id="3" name="Content Placeholder 2"/>
          <p:cNvSpPr>
            <a:spLocks noGrp="1"/>
          </p:cNvSpPr>
          <p:nvPr>
            <p:ph idx="1"/>
          </p:nvPr>
        </p:nvSpPr>
        <p:spPr>
          <a:xfrm>
            <a:off x="457200" y="1200150"/>
            <a:ext cx="8229600" cy="3394472"/>
          </a:xfrm>
        </p:spPr>
        <p:txBody>
          <a:bodyPr>
            <a:normAutofit/>
          </a:bodyPr>
          <a:lstStyle/>
          <a:p>
            <a:r>
              <a:rPr lang="he-IL" sz="1400" dirty="0" smtClean="0"/>
              <a:t>משקאות הקפה</a:t>
            </a:r>
            <a:endParaRPr lang="en-US" sz="1400" dirty="0"/>
          </a:p>
          <a:p>
            <a:pPr lvl="1"/>
            <a:r>
              <a:rPr lang="he-IL" sz="1400" dirty="0"/>
              <a:t>קפה </a:t>
            </a:r>
            <a:r>
              <a:rPr lang="he-IL" sz="1400" dirty="0" smtClean="0"/>
              <a:t>שחור (</a:t>
            </a:r>
            <a:r>
              <a:rPr lang="he-IL" sz="1400" dirty="0"/>
              <a:t>פילטר</a:t>
            </a:r>
            <a:r>
              <a:rPr lang="he-IL" sz="1400" dirty="0" smtClean="0"/>
              <a:t>) – נטחן במקום ועובר חליטה נכונה במטרה לספק ללקוח את ה-</a:t>
            </a:r>
            <a:r>
              <a:rPr lang="en-US" sz="1400" dirty="0" smtClean="0"/>
              <a:t>drip</a:t>
            </a:r>
            <a:r>
              <a:rPr lang="he-IL" sz="1400" dirty="0" smtClean="0"/>
              <a:t> המצוין</a:t>
            </a:r>
            <a:endParaRPr lang="en-US" sz="1400" dirty="0"/>
          </a:p>
          <a:p>
            <a:pPr lvl="1"/>
            <a:r>
              <a:rPr lang="he-IL" sz="1400" dirty="0"/>
              <a:t>אספרסו - אספרסו, </a:t>
            </a:r>
            <a:r>
              <a:rPr lang="he-IL" sz="1400" dirty="0" err="1"/>
              <a:t>מקיאטו</a:t>
            </a:r>
            <a:r>
              <a:rPr lang="he-IL" sz="1400" dirty="0"/>
              <a:t>, </a:t>
            </a:r>
            <a:r>
              <a:rPr lang="he-IL" sz="1400" dirty="0" err="1"/>
              <a:t>קפוצינו</a:t>
            </a:r>
            <a:r>
              <a:rPr lang="he-IL" sz="1400" dirty="0"/>
              <a:t> </a:t>
            </a:r>
            <a:r>
              <a:rPr lang="he-IL" sz="1400" dirty="0" smtClean="0"/>
              <a:t>– נטחן במקום ומוגש ע"י </a:t>
            </a:r>
            <a:r>
              <a:rPr lang="he-IL" sz="1400" dirty="0" err="1" smtClean="0"/>
              <a:t>בריסטה</a:t>
            </a:r>
            <a:r>
              <a:rPr lang="he-IL" sz="1400" dirty="0" smtClean="0"/>
              <a:t> מיומן ששולט בלאטה ארט</a:t>
            </a:r>
            <a:endParaRPr lang="en-US" sz="1400" dirty="0"/>
          </a:p>
          <a:p>
            <a:pPr lvl="1"/>
            <a:r>
              <a:rPr lang="he-IL" sz="1400" dirty="0"/>
              <a:t>קפה קר - מחבית שעברה חליטה </a:t>
            </a:r>
            <a:endParaRPr lang="he-IL" sz="1400" dirty="0" smtClean="0"/>
          </a:p>
          <a:p>
            <a:r>
              <a:rPr lang="he-IL" sz="1400" dirty="0" smtClean="0"/>
              <a:t>משקאות נוספים – משקאות ייחודיים שמותאמים לאזור </a:t>
            </a:r>
            <a:r>
              <a:rPr lang="he-IL" sz="1400" dirty="0"/>
              <a:t>הגיאוגרפי של הסניפים השונים </a:t>
            </a:r>
            <a:endParaRPr lang="en-US" sz="1400" dirty="0"/>
          </a:p>
          <a:p>
            <a:pPr lvl="1"/>
            <a:r>
              <a:rPr lang="he-IL" sz="1400" dirty="0"/>
              <a:t>משקאות </a:t>
            </a:r>
            <a:r>
              <a:rPr lang="he-IL" sz="1400" dirty="0" smtClean="0"/>
              <a:t>יוגורט ותחליפי חלב - </a:t>
            </a:r>
            <a:r>
              <a:rPr lang="he-IL" sz="1400" dirty="0"/>
              <a:t>משקאות חלב שקדים, קשיו, שיבולת שועל וסויה</a:t>
            </a:r>
            <a:endParaRPr lang="en-US" sz="1400" dirty="0"/>
          </a:p>
          <a:p>
            <a:pPr lvl="1"/>
            <a:r>
              <a:rPr lang="he-IL" sz="1400" dirty="0"/>
              <a:t>מיצים </a:t>
            </a:r>
            <a:r>
              <a:rPr lang="he-IL" sz="1400" dirty="0" smtClean="0"/>
              <a:t>מבוקבקים. </a:t>
            </a:r>
            <a:r>
              <a:rPr lang="he-IL" sz="1400" dirty="0"/>
              <a:t>לדוגמא: </a:t>
            </a:r>
            <a:r>
              <a:rPr lang="he-IL" sz="1400" dirty="0" err="1"/>
              <a:t>ginger</a:t>
            </a:r>
            <a:r>
              <a:rPr lang="he-IL" sz="1400" dirty="0"/>
              <a:t> </a:t>
            </a:r>
            <a:r>
              <a:rPr lang="he-IL" sz="1400" dirty="0" err="1" smtClean="0"/>
              <a:t>beer</a:t>
            </a:r>
            <a:r>
              <a:rPr lang="he-IL" sz="1400" dirty="0" smtClean="0"/>
              <a:t> בטעמים, </a:t>
            </a:r>
            <a:r>
              <a:rPr lang="he-IL" sz="1400" dirty="0" err="1"/>
              <a:t>apple</a:t>
            </a:r>
            <a:r>
              <a:rPr lang="he-IL" sz="1400" dirty="0"/>
              <a:t> </a:t>
            </a:r>
            <a:r>
              <a:rPr lang="he-IL" sz="1400" dirty="0" err="1"/>
              <a:t>jack</a:t>
            </a:r>
            <a:r>
              <a:rPr lang="he-IL" sz="1400" dirty="0"/>
              <a:t> </a:t>
            </a:r>
            <a:r>
              <a:rPr lang="he-IL" sz="1400" dirty="0" smtClean="0"/>
              <a:t>בטעמים ומיצי </a:t>
            </a:r>
            <a:r>
              <a:rPr lang="he-IL" sz="1400" dirty="0" err="1" smtClean="0"/>
              <a:t>cold</a:t>
            </a:r>
            <a:r>
              <a:rPr lang="he-IL" sz="1400" dirty="0" smtClean="0"/>
              <a:t> </a:t>
            </a:r>
            <a:r>
              <a:rPr lang="he-IL" sz="1400" dirty="0" err="1" smtClean="0"/>
              <a:t>press</a:t>
            </a:r>
            <a:endParaRPr lang="en-US" sz="1400" dirty="0"/>
          </a:p>
        </p:txBody>
      </p:sp>
    </p:spTree>
    <p:extLst>
      <p:ext uri="{BB962C8B-B14F-4D97-AF65-F5344CB8AC3E}">
        <p14:creationId xmlns:p14="http://schemas.microsoft.com/office/powerpoint/2010/main" val="960881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r>
              <a:rPr lang="he-IL" dirty="0" smtClean="0"/>
              <a:t>איך זה יראה?</a:t>
            </a:r>
            <a:endParaRPr lang="en-US" dirty="0"/>
          </a:p>
        </p:txBody>
      </p:sp>
    </p:spTree>
    <p:extLst>
      <p:ext uri="{BB962C8B-B14F-4D97-AF65-F5344CB8AC3E}">
        <p14:creationId xmlns:p14="http://schemas.microsoft.com/office/powerpoint/2010/main" val="1259707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r>
              <a:rPr lang="he-IL" dirty="0" smtClean="0"/>
              <a:t>הקונספט </a:t>
            </a:r>
            <a:r>
              <a:rPr lang="he-IL" dirty="0" err="1" smtClean="0"/>
              <a:t>הקריאיטיבי</a:t>
            </a:r>
            <a:endParaRPr lang="en-US" dirty="0"/>
          </a:p>
        </p:txBody>
      </p:sp>
    </p:spTree>
    <p:extLst>
      <p:ext uri="{BB962C8B-B14F-4D97-AF65-F5344CB8AC3E}">
        <p14:creationId xmlns:p14="http://schemas.microsoft.com/office/powerpoint/2010/main" val="4081888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742950"/>
            <a:ext cx="7772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dirty="0" smtClean="0"/>
              <a:t>שקפי קונספט </a:t>
            </a:r>
            <a:r>
              <a:rPr lang="he-IL" smtClean="0"/>
              <a:t>קריאיטיבי</a:t>
            </a:r>
            <a:endParaRPr lang="he-IL" dirty="0" smtClean="0"/>
          </a:p>
        </p:txBody>
      </p:sp>
    </p:spTree>
    <p:extLst>
      <p:ext uri="{BB962C8B-B14F-4D97-AF65-F5344CB8AC3E}">
        <p14:creationId xmlns:p14="http://schemas.microsoft.com/office/powerpoint/2010/main" val="740849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r>
              <a:rPr lang="he-IL" dirty="0" smtClean="0"/>
              <a:t>הדמיות</a:t>
            </a:r>
            <a:endParaRPr lang="en-US" dirty="0"/>
          </a:p>
        </p:txBody>
      </p:sp>
    </p:spTree>
    <p:extLst>
      <p:ext uri="{BB962C8B-B14F-4D97-AF65-F5344CB8AC3E}">
        <p14:creationId xmlns:p14="http://schemas.microsoft.com/office/powerpoint/2010/main" val="4081888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Breads Bakery\Strategy\investors pres\חומרים למצגת 14.6\הדמיות\1422_pr_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76" y="414547"/>
            <a:ext cx="7666647" cy="4314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19400" y="1765816"/>
            <a:ext cx="3124200" cy="369332"/>
          </a:xfrm>
          <a:prstGeom prst="rect">
            <a:avLst/>
          </a:prstGeom>
          <a:noFill/>
        </p:spPr>
        <p:txBody>
          <a:bodyPr wrap="square" rtlCol="1">
            <a:spAutoFit/>
          </a:bodyPr>
          <a:lstStyle/>
          <a:p>
            <a:r>
              <a:rPr lang="he-IL" dirty="0" smtClean="0">
                <a:solidFill>
                  <a:schemeClr val="bg1"/>
                </a:solidFill>
              </a:rPr>
              <a:t>הדמיה חדשה בחומרי לקוח</a:t>
            </a:r>
            <a:endParaRPr lang="he-IL" dirty="0">
              <a:solidFill>
                <a:schemeClr val="bg1"/>
              </a:solidFill>
            </a:endParaRPr>
          </a:p>
        </p:txBody>
      </p:sp>
    </p:spTree>
    <p:extLst>
      <p:ext uri="{BB962C8B-B14F-4D97-AF65-F5344CB8AC3E}">
        <p14:creationId xmlns:p14="http://schemas.microsoft.com/office/powerpoint/2010/main" val="869416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Breads Bakery\Strategy\investors pres\חומרים למצגת 14.6\הדמיות\1422_pr_0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17055"/>
            <a:ext cx="8077200" cy="45454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1765816"/>
            <a:ext cx="3124200" cy="369332"/>
          </a:xfrm>
          <a:prstGeom prst="rect">
            <a:avLst/>
          </a:prstGeom>
          <a:noFill/>
        </p:spPr>
        <p:txBody>
          <a:bodyPr wrap="square" rtlCol="1">
            <a:spAutoFit/>
          </a:bodyPr>
          <a:lstStyle/>
          <a:p>
            <a:r>
              <a:rPr lang="he-IL" dirty="0" smtClean="0">
                <a:solidFill>
                  <a:schemeClr val="bg1"/>
                </a:solidFill>
              </a:rPr>
              <a:t>הדמיה חדשה בחומרי לקוח</a:t>
            </a:r>
            <a:endParaRPr lang="he-IL" dirty="0">
              <a:solidFill>
                <a:schemeClr val="bg1"/>
              </a:solidFill>
            </a:endParaRPr>
          </a:p>
        </p:txBody>
      </p:sp>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Breads Bakery\Strategy\investors pres\חומרים למצגת 14.6\הדמיות\1422_pr_0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0394"/>
            <a:ext cx="8077200" cy="454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376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pPr algn="l" rtl="0"/>
            <a:r>
              <a:rPr lang="en-US" dirty="0"/>
              <a:t>Financial Plan and Valuation Highlights</a:t>
            </a:r>
          </a:p>
        </p:txBody>
      </p:sp>
    </p:spTree>
    <p:extLst>
      <p:ext uri="{BB962C8B-B14F-4D97-AF65-F5344CB8AC3E}">
        <p14:creationId xmlns:p14="http://schemas.microsoft.com/office/powerpoint/2010/main" val="3885590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מסעותיו בארץ ובעולם סייעו לו להתפתח כאופה מומחה, ולצבור השראות שמלוות אותו יום יום בחייו ובעבודתו</a:t>
            </a:r>
            <a:endParaRPr lang="en-US" dirty="0"/>
          </a:p>
        </p:txBody>
      </p:sp>
      <p:pic>
        <p:nvPicPr>
          <p:cNvPr id="5122" name="Picture 2" descr="S:\Breads Bakery\Strategy\investors pres\client materials\pics\_נ_ץ_¿_ש _____ר _ץ___¿_¬_פ ___ר_ש_ץ_נ_¿_ר ___ש_ץ _ש_ץ_¿__ ___ש_£_ץ_¥ _ש_ק__ _ק_ץ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50495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3394472"/>
          </a:xfrm>
        </p:spPr>
        <p:txBody>
          <a:bodyPr>
            <a:normAutofit/>
          </a:bodyPr>
          <a:lstStyle/>
          <a:p>
            <a:pPr lvl="0" algn="l" rtl="0" fontAlgn="base"/>
            <a:r>
              <a:rPr lang="en-US" sz="1400" dirty="0"/>
              <a:t>The first shop of </a:t>
            </a:r>
            <a:r>
              <a:rPr lang="en-US" sz="1400" dirty="0" smtClean="0"/>
              <a:t>'</a:t>
            </a:r>
            <a:r>
              <a:rPr lang="en-US" sz="1400" dirty="0" err="1" smtClean="0"/>
              <a:t>Chunka</a:t>
            </a:r>
            <a:r>
              <a:rPr lang="en-US" sz="1400" dirty="0" smtClean="0"/>
              <a:t>‘ is </a:t>
            </a:r>
            <a:r>
              <a:rPr lang="en-US" sz="1400" dirty="0"/>
              <a:t>expected to be established at a premium location with higher-than-average consumer traffic and a higher-than-average average transaction value, thus generating higher revenues than other company shops to be established later </a:t>
            </a:r>
            <a:r>
              <a:rPr lang="en-US" sz="1400" dirty="0" smtClean="0"/>
              <a:t>on</a:t>
            </a:r>
            <a:endParaRPr lang="en-US" sz="1400" dirty="0"/>
          </a:p>
          <a:p>
            <a:pPr lvl="0" algn="l" rtl="0" fontAlgn="base"/>
            <a:r>
              <a:rPr lang="en-US" sz="1400" dirty="0"/>
              <a:t>A main bakery was estimated to hold production capacity for up to 20 shops. Therefore, for this business plan a single bakery was estimated for the following five </a:t>
            </a:r>
            <a:r>
              <a:rPr lang="en-US" sz="1400" dirty="0" smtClean="0"/>
              <a:t>years</a:t>
            </a:r>
            <a:endParaRPr lang="en-US" sz="1400" dirty="0"/>
          </a:p>
          <a:p>
            <a:pPr algn="l" rtl="0"/>
            <a:endParaRPr lang="en-US" sz="1400" dirty="0"/>
          </a:p>
        </p:txBody>
      </p:sp>
    </p:spTree>
    <p:extLst>
      <p:ext uri="{BB962C8B-B14F-4D97-AF65-F5344CB8AC3E}">
        <p14:creationId xmlns:p14="http://schemas.microsoft.com/office/powerpoint/2010/main" val="4181600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The following chart presents anticipated formation of new and cumulative </a:t>
            </a:r>
            <a:r>
              <a:rPr lang="en-US" dirty="0" smtClean="0"/>
              <a:t>'</a:t>
            </a:r>
            <a:r>
              <a:rPr lang="en-US" dirty="0" err="1" smtClean="0"/>
              <a:t>Chunka</a:t>
            </a:r>
            <a:r>
              <a:rPr lang="en-US" dirty="0" smtClean="0"/>
              <a:t>' </a:t>
            </a:r>
            <a:r>
              <a:rPr lang="en-US" dirty="0"/>
              <a:t>shops for the next five years</a:t>
            </a:r>
            <a:r>
              <a:rPr lang="en-US" dirty="0" smtClean="0"/>
              <a:t>:</a:t>
            </a:r>
            <a:endParaRPr lang="en-US" dirty="0"/>
          </a:p>
        </p:txBody>
      </p:sp>
      <p:graphicFrame>
        <p:nvGraphicFramePr>
          <p:cNvPr id="5" name="officeArt object"/>
          <p:cNvGraphicFramePr/>
          <p:nvPr>
            <p:extLst>
              <p:ext uri="{D42A27DB-BD31-4B8C-83A1-F6EECF244321}">
                <p14:modId xmlns:p14="http://schemas.microsoft.com/office/powerpoint/2010/main" val="3179826322"/>
              </p:ext>
            </p:extLst>
          </p:nvPr>
        </p:nvGraphicFramePr>
        <p:xfrm>
          <a:off x="1951355" y="2114550"/>
          <a:ext cx="5241290" cy="1909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6262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1400" dirty="0"/>
              <a:t>The following table summarizes anticipated financial results from operating activities for years 1-5 in USD(millions</a:t>
            </a:r>
            <a:r>
              <a:rPr lang="en-US" sz="1400" dirty="0" smtClean="0"/>
              <a:t>):</a:t>
            </a:r>
            <a:endParaRPr lang="en-US" sz="1400" dirty="0"/>
          </a:p>
        </p:txBody>
      </p:sp>
      <p:graphicFrame>
        <p:nvGraphicFramePr>
          <p:cNvPr id="5" name="Table 4"/>
          <p:cNvGraphicFramePr>
            <a:graphicFrameLocks noGrp="1"/>
          </p:cNvGraphicFramePr>
          <p:nvPr/>
        </p:nvGraphicFramePr>
        <p:xfrm>
          <a:off x="2269991" y="1170288"/>
          <a:ext cx="4604018" cy="3453800"/>
        </p:xfrm>
        <a:graphic>
          <a:graphicData uri="http://schemas.openxmlformats.org/drawingml/2006/table">
            <a:tbl>
              <a:tblPr firstRow="1" firstCol="1" bandRow="1">
                <a:tableStyleId>{5C22544A-7EE6-4342-B048-85BDC9FD1C3A}</a:tableStyleId>
              </a:tblPr>
              <a:tblGrid>
                <a:gridCol w="1698149"/>
                <a:gridCol w="613313"/>
                <a:gridCol w="532687"/>
                <a:gridCol w="586623"/>
                <a:gridCol w="586623"/>
                <a:gridCol w="586623"/>
              </a:tblGrid>
              <a:tr h="242434">
                <a:tc>
                  <a:txBody>
                    <a:bodyPr/>
                    <a:lstStyle/>
                    <a:p>
                      <a:pPr marL="0" marR="0" algn="just" rtl="1">
                        <a:lnSpc>
                          <a:spcPct val="115000"/>
                        </a:lnSpc>
                        <a:spcBef>
                          <a:spcPts val="0"/>
                        </a:spcBef>
                        <a:spcAft>
                          <a:spcPts val="1000"/>
                        </a:spcAft>
                      </a:pPr>
                      <a:r>
                        <a:rPr lang="en-US" sz="900" dirty="0">
                          <a:effectLst/>
                          <a:uFill>
                            <a:solidFill>
                              <a:srgbClr val="000000"/>
                            </a:solidFill>
                          </a:uFill>
                        </a:rPr>
                        <a:t> </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Year 1</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Year 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Year 3</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Year 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Year 5</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a:effectLst/>
                          <a:uFill>
                            <a:solidFill>
                              <a:srgbClr val="000000"/>
                            </a:solidFill>
                          </a:uFill>
                        </a:rPr>
                        <a:t>Cumulative Number of shops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8</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just" rtl="1">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l"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dirty="0">
                          <a:effectLst/>
                          <a:uFill>
                            <a:solidFill>
                              <a:srgbClr val="000000"/>
                            </a:solidFill>
                          </a:uFill>
                        </a:rPr>
                        <a:t> </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a:effectLst/>
                          <a:uFill>
                            <a:solidFill>
                              <a:srgbClr val="000000"/>
                            </a:solidFill>
                          </a:uFill>
                        </a:rPr>
                        <a:t>Overall Revenues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5.04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11.09</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17.6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24.3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a:effectLst/>
                          <a:uFill>
                            <a:solidFill>
                              <a:srgbClr val="000000"/>
                            </a:solidFill>
                          </a:uFill>
                        </a:rPr>
                        <a:t>Food Cost%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20.7%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19.0%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18.0%</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18.0%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18.0%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a:effectLst/>
                          <a:uFill>
                            <a:solidFill>
                              <a:srgbClr val="000000"/>
                            </a:solidFill>
                          </a:uFill>
                        </a:rPr>
                        <a:t>Labor Cost%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9.1%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8.2%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6.3%</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a:effectLst/>
                          <a:uFill>
                            <a:solidFill>
                              <a:srgbClr val="000000"/>
                            </a:solidFill>
                          </a:uFill>
                        </a:rPr>
                        <a:t>Gross Profit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8.4</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13.6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19.1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a:effectLst/>
                          <a:uFill>
                            <a:solidFill>
                              <a:srgbClr val="000000"/>
                            </a:solidFill>
                          </a:uFill>
                        </a:rPr>
                        <a:t>Gross Profit%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70.2%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72.8%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75.7%</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77.2%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78.4%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a:effectLst/>
                          <a:uFill>
                            <a:solidFill>
                              <a:srgbClr val="000000"/>
                            </a:solidFill>
                          </a:uFill>
                        </a:rPr>
                        <a:t>Operating Profit (Loss)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-0.56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-0.18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1.5</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6.2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a:effectLst/>
                          <a:uFill>
                            <a:solidFill>
                              <a:srgbClr val="000000"/>
                            </a:solidFill>
                          </a:uFill>
                        </a:rPr>
                        <a: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-21.7%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13.9%</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21.0%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25.3%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a:effectLst/>
                          <a:uFill>
                            <a:solidFill>
                              <a:srgbClr val="000000"/>
                            </a:solidFill>
                          </a:uFill>
                        </a:rPr>
                        <a:t>EBITDA</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-0.33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2.1</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6.9</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a:effectLst/>
                          <a:uFill>
                            <a:solidFill>
                              <a:srgbClr val="000000"/>
                            </a:solidFill>
                          </a:uFill>
                        </a:rPr>
                        <a: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-12.8%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18.7%</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24.9%</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28.2%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a:effectLst/>
                          <a:uFill>
                            <a:solidFill>
                              <a:srgbClr val="000000"/>
                            </a:solidFill>
                          </a:uFill>
                        </a:rPr>
                        <a:t>Profit (Loss) After Taxes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1.3</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r>
              <a:tr h="242434">
                <a:tc>
                  <a:txBody>
                    <a:bodyPr/>
                    <a:lstStyle/>
                    <a:p>
                      <a:pPr marL="0" marR="0" algn="ctr" rtl="0">
                        <a:lnSpc>
                          <a:spcPct val="115000"/>
                        </a:lnSpc>
                        <a:spcBef>
                          <a:spcPts val="0"/>
                        </a:spcBef>
                        <a:spcAft>
                          <a:spcPts val="1000"/>
                        </a:spcAft>
                      </a:pPr>
                      <a:r>
                        <a:rPr lang="en-US" sz="900" dirty="0">
                          <a:effectLst/>
                          <a:uFill>
                            <a:solidFill>
                              <a:srgbClr val="000000"/>
                            </a:solidFill>
                          </a:uFill>
                        </a:rPr>
                        <a:t>%</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-22.3%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11.4%</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13.8%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16.7%</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r>
            </a:tbl>
          </a:graphicData>
        </a:graphic>
      </p:graphicFrame>
    </p:spTree>
    <p:extLst>
      <p:ext uri="{BB962C8B-B14F-4D97-AF65-F5344CB8AC3E}">
        <p14:creationId xmlns:p14="http://schemas.microsoft.com/office/powerpoint/2010/main" val="41816002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4080273"/>
          </a:xfrm>
        </p:spPr>
        <p:txBody>
          <a:bodyPr>
            <a:normAutofit/>
          </a:bodyPr>
          <a:lstStyle/>
          <a:p>
            <a:pPr lvl="0" algn="l" rtl="0" fontAlgn="base"/>
            <a:r>
              <a:rPr lang="en-US" sz="1400" dirty="0" smtClean="0"/>
              <a:t>'</a:t>
            </a:r>
            <a:r>
              <a:rPr lang="en-US" sz="1400" dirty="0" err="1" smtClean="0"/>
              <a:t>Chunka's</a:t>
            </a:r>
            <a:r>
              <a:rPr lang="en-US" sz="1400" dirty="0" smtClean="0"/>
              <a:t> </a:t>
            </a:r>
            <a:r>
              <a:rPr lang="en-US" sz="1400" dirty="0"/>
              <a:t>negative cumulative cash flow is projected to reach its lowest value by the end of the second year of activity. The investment necessary for the establishment and operation of the venture is approximately</a:t>
            </a:r>
            <a:r>
              <a:rPr lang="en-US" sz="1400" b="1" dirty="0"/>
              <a:t> $3 </a:t>
            </a:r>
            <a:r>
              <a:rPr lang="en-US" sz="1400" b="1" dirty="0" smtClean="0"/>
              <a:t>million</a:t>
            </a:r>
            <a:endParaRPr lang="en-US" sz="1400" dirty="0"/>
          </a:p>
          <a:p>
            <a:pPr lvl="0" algn="l" rtl="0" fontAlgn="base"/>
            <a:r>
              <a:rPr lang="en-US" sz="1400" dirty="0"/>
              <a:t>ROI, according to a discount rate of 15%, is anticipated in 4.5 </a:t>
            </a:r>
            <a:r>
              <a:rPr lang="en-US" sz="1400" dirty="0" smtClean="0"/>
              <a:t>years</a:t>
            </a:r>
            <a:endParaRPr lang="en-US" sz="1400" dirty="0"/>
          </a:p>
          <a:p>
            <a:pPr lvl="0" algn="l" rtl="0" fontAlgn="base"/>
            <a:r>
              <a:rPr lang="en-US" sz="1400" dirty="0"/>
              <a:t>The value of activity derived from the discounted cash flow using the Gordon Growth Model is</a:t>
            </a:r>
            <a:r>
              <a:rPr lang="en-US" sz="1400" b="1" dirty="0"/>
              <a:t> approximately $22.6 million</a:t>
            </a:r>
            <a:r>
              <a:rPr lang="en-US" sz="1400" dirty="0"/>
              <a:t> (pre-seed valuation</a:t>
            </a:r>
            <a:r>
              <a:rPr lang="en-US" sz="1400" dirty="0" smtClean="0"/>
              <a:t>)</a:t>
            </a:r>
            <a:endParaRPr lang="en-US" sz="1400" dirty="0"/>
          </a:p>
          <a:p>
            <a:pPr algn="l" rtl="0"/>
            <a:endParaRPr lang="en-US" sz="1400" dirty="0"/>
          </a:p>
        </p:txBody>
      </p:sp>
    </p:spTree>
    <p:extLst>
      <p:ext uri="{BB962C8B-B14F-4D97-AF65-F5344CB8AC3E}">
        <p14:creationId xmlns:p14="http://schemas.microsoft.com/office/powerpoint/2010/main" val="1996707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1400" dirty="0"/>
              <a:t>The following chart presents net annual cash flow alongside cumulative cash flow in years 1-5 in USD thousands, including Period 0</a:t>
            </a:r>
            <a:r>
              <a:rPr lang="en-US" sz="1400" dirty="0" smtClean="0"/>
              <a:t>:</a:t>
            </a:r>
            <a:endParaRPr lang="en-US" sz="1400" dirty="0"/>
          </a:p>
        </p:txBody>
      </p:sp>
      <p:graphicFrame>
        <p:nvGraphicFramePr>
          <p:cNvPr id="4" name="תרשים 1">
            <a:extLst>
              <a:ext uri="{FF2B5EF4-FFF2-40B4-BE49-F238E27FC236}">
                <a16:creationId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xdr="http://schemas.openxmlformats.org/drawingml/2006/spreadsheetDrawing" xmlns:a16="http://schemas.microsoft.com/office/drawing/2014/main" xmlns="" xmlns:lc="http://schemas.openxmlformats.org/drawingml/2006/lockedCanvas" id="{00000000-0008-0000-0700-000002000000}"/>
              </a:ext>
            </a:extLst>
          </p:cNvPr>
          <p:cNvGraphicFramePr/>
          <p:nvPr>
            <p:extLst>
              <p:ext uri="{D42A27DB-BD31-4B8C-83A1-F6EECF244321}">
                <p14:modId xmlns:p14="http://schemas.microsoft.com/office/powerpoint/2010/main" val="1360178642"/>
              </p:ext>
            </p:extLst>
          </p:nvPr>
        </p:nvGraphicFramePr>
        <p:xfrm>
          <a:off x="1936750" y="1733550"/>
          <a:ext cx="5270500" cy="2520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1600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pPr algn="ctr" rtl="0"/>
            <a:r>
              <a:rPr lang="en-US" dirty="0" smtClean="0"/>
              <a:t>Thank You</a:t>
            </a:r>
            <a:endParaRPr lang="en-US" dirty="0"/>
          </a:p>
        </p:txBody>
      </p:sp>
    </p:spTree>
    <p:extLst>
      <p:ext uri="{BB962C8B-B14F-4D97-AF65-F5344CB8AC3E}">
        <p14:creationId xmlns:p14="http://schemas.microsoft.com/office/powerpoint/2010/main" val="1005093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550"/>
            <a:ext cx="5181600" cy="1832371"/>
          </a:xfrm>
        </p:spPr>
        <p:txBody>
          <a:bodyPr>
            <a:normAutofit/>
          </a:bodyPr>
          <a:lstStyle/>
          <a:p>
            <a:r>
              <a:rPr lang="he-IL" dirty="0" smtClean="0"/>
              <a:t>בשנת 2002 החליט אורי להקים את "מאפיית לחמים" ודאג לכך שהמאפייה תהיה נגישה וקרובה לרחוב כדי שהריח הממכר של הלחם יעבור דרך דלתותיה לעוברים והשבים.</a:t>
            </a:r>
            <a:br>
              <a:rPr lang="he-IL" dirty="0" smtClean="0"/>
            </a:br>
            <a:r>
              <a:rPr lang="he-IL" dirty="0" smtClean="0"/>
              <a:t>החזון שמוגשם יום יום בששת חנויות המותג בישראל ובניו יורק.</a:t>
            </a:r>
            <a:endParaRPr lang="en-US" dirty="0"/>
          </a:p>
        </p:txBody>
      </p:sp>
      <p:sp>
        <p:nvSpPr>
          <p:cNvPr id="3" name="Content Placeholder 2"/>
          <p:cNvSpPr>
            <a:spLocks noGrp="1"/>
          </p:cNvSpPr>
          <p:nvPr>
            <p:ph idx="1"/>
          </p:nvPr>
        </p:nvSpPr>
        <p:spPr>
          <a:xfrm>
            <a:off x="457200" y="2527299"/>
            <a:ext cx="4724400" cy="2067323"/>
          </a:xfrm>
        </p:spPr>
        <p:txBody>
          <a:bodyPr/>
          <a:lstStyle/>
          <a:p>
            <a:r>
              <a:rPr lang="he-IL" dirty="0" smtClean="0"/>
              <a:t>"</a:t>
            </a:r>
            <a:r>
              <a:rPr lang="he-IL" dirty="0"/>
              <a:t>מאפיית לחמים" </a:t>
            </a:r>
            <a:r>
              <a:rPr lang="he-IL" dirty="0" smtClean="0"/>
              <a:t>נבחרה 3 </a:t>
            </a:r>
            <a:r>
              <a:rPr lang="he-IL" dirty="0"/>
              <a:t>שנים ברציפות פעמים </a:t>
            </a:r>
            <a:r>
              <a:rPr lang="he-IL" dirty="0" err="1"/>
              <a:t>כבולנז'רי</a:t>
            </a:r>
            <a:r>
              <a:rPr lang="he-IL" dirty="0"/>
              <a:t> הטוב ביותר בתל אביב בפרסי האוכל של טיים אאוט</a:t>
            </a:r>
          </a:p>
          <a:p>
            <a:endParaRPr lang="en-US" dirty="0"/>
          </a:p>
        </p:txBody>
      </p:sp>
      <p:pic>
        <p:nvPicPr>
          <p:cNvPr id="2052" name="Picture 4" descr="S:\Breads Bakery\Strategy\investors pres\חומרים למצגת 14.6\תמונות\מאפיית לחמים חשמונאים 103 צילום עמית גרון (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2133"/>
            <a:ext cx="3810000" cy="562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אנחנו ב-"מאפיית לחמים" מומחים ללחם</a:t>
            </a:r>
            <a:r>
              <a:rPr lang="en-US" dirty="0" smtClean="0"/>
              <a:t>;</a:t>
            </a:r>
            <a:r>
              <a:rPr lang="he-IL" dirty="0" smtClean="0"/>
              <a:t> מומחיות שאנו מקפידים לשמר ולפתח במטרה אחת – לייצר מדי יום את הלחמים האיכותיים, הטעימים והמשובחים ביותר</a:t>
            </a:r>
            <a:endParaRPr lang="en-US" dirty="0"/>
          </a:p>
        </p:txBody>
      </p:sp>
      <p:sp>
        <p:nvSpPr>
          <p:cNvPr id="3" name="Content Placeholder 2"/>
          <p:cNvSpPr>
            <a:spLocks noGrp="1"/>
          </p:cNvSpPr>
          <p:nvPr>
            <p:ph idx="1"/>
          </p:nvPr>
        </p:nvSpPr>
        <p:spPr/>
        <p:txBody>
          <a:bodyPr/>
          <a:lstStyle/>
          <a:p>
            <a:r>
              <a:rPr lang="he-IL" dirty="0" smtClean="0"/>
              <a:t>"מאפיית לחמים" מייצרת  30 סוגי לחמים</a:t>
            </a:r>
            <a:endParaRPr lang="en-US" dirty="0"/>
          </a:p>
        </p:txBody>
      </p:sp>
      <p:pic>
        <p:nvPicPr>
          <p:cNvPr id="3074" name="Picture 2" descr="S:\Breads Bakery\Strategy\investors pres\חומרים למצגת 14.6\תמונות\Tmunot Avira (84) (Large) (Cust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797" y="1885950"/>
            <a:ext cx="4182406"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25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219200"/>
          </a:xfrm>
        </p:spPr>
        <p:txBody>
          <a:bodyPr/>
          <a:lstStyle/>
          <a:p>
            <a:r>
              <a:rPr lang="he-IL" dirty="0" smtClean="0"/>
              <a:t>זאת הסיבה שעבודתנו מתחילה בשעות הקטנות של הלילה ונמשכת מסביב לשעון, עם כללים והקפדה </a:t>
            </a:r>
            <a:br>
              <a:rPr lang="he-IL" dirty="0" smtClean="0"/>
            </a:br>
            <a:r>
              <a:rPr lang="he-IL" dirty="0" smtClean="0"/>
              <a:t>על הפרטים הקטנים ביותר – החל מהמינון המדויק של חומרי הגלם, אופן לישת הבצק וכלה בסוג השמרים המתאימים ביותר וזמן התפיחה האולטימטיבי לכל מוצר</a:t>
            </a:r>
            <a:endParaRPr lang="en-US" dirty="0"/>
          </a:p>
        </p:txBody>
      </p:sp>
      <p:pic>
        <p:nvPicPr>
          <p:cNvPr id="5122" name="Picture 2" descr="Image result for baking school den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04950"/>
            <a:ext cx="5329698"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90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בשנת 2013 יצאנו אל העולם הגדול ופתחנו את הסניף הראשון של </a:t>
            </a:r>
            <a:r>
              <a:rPr lang="en-US" dirty="0" smtClean="0"/>
              <a:t>Breads Bakery</a:t>
            </a:r>
            <a:r>
              <a:rPr lang="he-IL" dirty="0" smtClean="0"/>
              <a:t> ביוניון </a:t>
            </a:r>
            <a:r>
              <a:rPr lang="he-IL" dirty="0" err="1" smtClean="0"/>
              <a:t>סקוור</a:t>
            </a:r>
            <a:r>
              <a:rPr lang="he-IL" dirty="0" smtClean="0"/>
              <a:t>, בניו יורק</a:t>
            </a:r>
            <a:endParaRPr lang="en-US" dirty="0"/>
          </a:p>
        </p:txBody>
      </p:sp>
      <p:sp>
        <p:nvSpPr>
          <p:cNvPr id="3" name="Content Placeholder 2"/>
          <p:cNvSpPr>
            <a:spLocks noGrp="1"/>
          </p:cNvSpPr>
          <p:nvPr>
            <p:ph idx="1"/>
          </p:nvPr>
        </p:nvSpPr>
        <p:spPr/>
        <p:txBody>
          <a:bodyPr/>
          <a:lstStyle/>
          <a:p>
            <a:r>
              <a:rPr lang="he-IL" dirty="0"/>
              <a:t>בהמשך </a:t>
            </a:r>
            <a:r>
              <a:rPr lang="he-IL" dirty="0" smtClean="0"/>
              <a:t>הקמנו סניפים </a:t>
            </a:r>
            <a:r>
              <a:rPr lang="he-IL" dirty="0"/>
              <a:t>נוספים </a:t>
            </a:r>
            <a:r>
              <a:rPr lang="he-IL" dirty="0" smtClean="0"/>
              <a:t>בעיר הגדולה – מתחם </a:t>
            </a:r>
            <a:r>
              <a:rPr lang="he-IL" dirty="0" err="1" smtClean="0"/>
              <a:t>בריאנט</a:t>
            </a:r>
            <a:r>
              <a:rPr lang="he-IL" dirty="0" smtClean="0"/>
              <a:t> פארק (2015) ולינקולן סנטר (2016)</a:t>
            </a:r>
          </a:p>
        </p:txBody>
      </p:sp>
      <p:pic>
        <p:nvPicPr>
          <p:cNvPr id="4098" name="Picture 2" descr="S:\Breads Bakery\Strategy\investors pres\client materials\pics\breads bakery nyc photo pr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90725"/>
            <a:ext cx="4155627" cy="2714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Breads Bakery\Strategy\investors pres\client materials\pics\breads bakery nyc photo pr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575" y="1990725"/>
            <a:ext cx="4176346"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Breads Bakery\Strategy\investors pres\client materials\pics\Time Out New York Online October 1, 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273" y="0"/>
            <a:ext cx="374072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Breads Bakery\Strategy\investors pres\client materials\pics\The Wall Street Journal May 25,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0"/>
            <a:ext cx="374072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453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TotalTime>
  <Words>1149</Words>
  <Application>Microsoft Office PowerPoint</Application>
  <PresentationFormat>‫הצגה על המסך (16:9)</PresentationFormat>
  <Paragraphs>168</Paragraphs>
  <Slides>45</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45</vt:i4>
      </vt:variant>
    </vt:vector>
  </HeadingPairs>
  <TitlesOfParts>
    <vt:vector size="46" baseType="lpstr">
      <vt:lpstr>Office Theme</vt:lpstr>
      <vt:lpstr>נעים להכיר</vt:lpstr>
      <vt:lpstr>"האפייה של הלחם מערבת את כל החושים והיא מלאה בריגושים. כל בצק הוא הבטחה לטעימה קטנה מן הגן האבוד. כל לחם היא יצירה בראשיתית, ייחודית וסוחפת" אורי שפט</vt:lpstr>
      <vt:lpstr>סיפור האהבה שלנו ללחם מתחיל בדנמרק, בה מייסד והאופה הראשי שלנו, אורי שפט, למד את אומנות האפייה</vt:lpstr>
      <vt:lpstr>מסעותיו בארץ ובעולם סייעו לו להתפתח כאופה מומחה, ולצבור השראות שמלוות אותו יום יום בחייו ובעבודתו</vt:lpstr>
      <vt:lpstr>בשנת 2002 החליט אורי להקים את "מאפיית לחמים" ודאג לכך שהמאפייה תהיה נגישה וקרובה לרחוב כדי שהריח הממכר של הלחם יעבור דרך דלתותיה לעוברים והשבים. החזון שמוגשם יום יום בששת חנויות המותג בישראל ובניו יורק.</vt:lpstr>
      <vt:lpstr>אנחנו ב-"מאפיית לחמים" מומחים ללחם; מומחיות שאנו מקפידים לשמר ולפתח במטרה אחת – לייצר מדי יום את הלחמים האיכותיים, הטעימים והמשובחים ביותר</vt:lpstr>
      <vt:lpstr>זאת הסיבה שעבודתנו מתחילה בשעות הקטנות של הלילה ונמשכת מסביב לשעון, עם כללים והקפדה  על הפרטים הקטנים ביותר – החל מהמינון המדויק של חומרי הגלם, אופן לישת הבצק וכלה בסוג השמרים המתאימים ביותר וזמן התפיחה האולטימטיבי לכל מוצר</vt:lpstr>
      <vt:lpstr>בשנת 2013 יצאנו אל העולם הגדול ופתחנו את הסניף הראשון של Breads Bakery ביוניון סקוור, בניו יורק</vt:lpstr>
      <vt:lpstr>מצגת של PowerPoint</vt:lpstr>
      <vt:lpstr>ב-2016 הוציא אורי לאור את ספרו השני “Breaking Bread”, ספר מתכוני לחם שמותאם לקהל האמריקאי ונחשב לחלוץ בתחום האפייה הישראלית. הספר, שזכה לביקורות משבחות, הוכתר כאחד מ-20 ספרי הבישול הטובים לשנת 2016</vt:lpstr>
      <vt:lpstr>מצגת של PowerPoint</vt:lpstr>
      <vt:lpstr>במטרה להפיץ את בשורת המותג ולשמש כשגרירים בתחום האפייה הישראלית, אנו שמחים לקחת חלק באירועים בולטים בארץ ובעולם</vt:lpstr>
      <vt:lpstr>בשנת 2009 הקמנו את "כיבודים", קייטרינג חלבי שמציע מגשי אירוח חגיגיים ומוקפדים לכל אירוע – בבית או במשרד</vt:lpstr>
      <vt:lpstr>למה אנחנו כאן היום?</vt:lpstr>
      <vt:lpstr>במהלך המסעות שלנו לארה"ב, שתינו הרבה קפה</vt:lpstr>
      <vt:lpstr>וגילינו שברשתות בתי הקפה הגדולות יש מחסור במאפים טריים ואיכותיים שמוגשים לצד הקפה</vt:lpstr>
      <vt:lpstr>לכן, החלטנו להקים מיזם שמטרתו להנגיש לעם האמריקאי חוויה חדשה של מאפים איכותיים, שנאפים לאורך כל היום ומוגשים ללקוח חמים וטריים, ישר מהתנור</vt:lpstr>
      <vt:lpstr>או, איך שאנחנו קוראים לזה - Chunka</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הקונספט המוצרי</vt:lpstr>
      <vt:lpstr>מוצרים טריים שנאפים במקום, מסביב לשעון</vt:lpstr>
      <vt:lpstr>שיטת ייצור</vt:lpstr>
      <vt:lpstr>חומרי הגלם</vt:lpstr>
      <vt:lpstr>מגוון הטעמים</vt:lpstr>
      <vt:lpstr>שתייה</vt:lpstr>
      <vt:lpstr>איך זה יראה?</vt:lpstr>
      <vt:lpstr>הקונספט הקריאיטיבי</vt:lpstr>
      <vt:lpstr>מצגת של PowerPoint</vt:lpstr>
      <vt:lpstr>הדמיות</vt:lpstr>
      <vt:lpstr>מצגת של PowerPoint</vt:lpstr>
      <vt:lpstr>מצגת של PowerPoint</vt:lpstr>
      <vt:lpstr>מצגת של PowerPoint</vt:lpstr>
      <vt:lpstr>Financial Plan and Valuation Highlights</vt:lpstr>
      <vt:lpstr>מצגת של PowerPoint</vt:lpstr>
      <vt:lpstr>The following chart presents anticipated formation of new and cumulative 'Chunka' shops for the next five years:</vt:lpstr>
      <vt:lpstr>The following table summarizes anticipated financial results from operating activities for years 1-5 in USD(millions):</vt:lpstr>
      <vt:lpstr>מצגת של PowerPoint</vt:lpstr>
      <vt:lpstr>The following chart presents net annual cash flow alongside cumulative cash flow in years 1-5 in USD thousands, including Period 0:</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שילב | אימהות בעידן הדיגטלי</dc:title>
  <dc:creator>Tamar Dan</dc:creator>
  <cp:lastModifiedBy>Inbal Sabag</cp:lastModifiedBy>
  <cp:revision>246</cp:revision>
  <dcterms:created xsi:type="dcterms:W3CDTF">2016-02-07T12:33:34Z</dcterms:created>
  <dcterms:modified xsi:type="dcterms:W3CDTF">2017-08-30T10:15:05Z</dcterms:modified>
</cp:coreProperties>
</file>