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58" r:id="rId3"/>
    <p:sldId id="256" r:id="rId4"/>
    <p:sldId id="257" r:id="rId5"/>
    <p:sldId id="260" r:id="rId6"/>
    <p:sldId id="261" r:id="rId7"/>
    <p:sldId id="262" r:id="rId8"/>
    <p:sldId id="263" r:id="rId9"/>
    <p:sldId id="265" r:id="rId10"/>
    <p:sldId id="267" r:id="rId11"/>
    <p:sldId id="270" r:id="rId12"/>
    <p:sldId id="271" r:id="rId13"/>
    <p:sldId id="272" r:id="rId14"/>
    <p:sldId id="279" r:id="rId15"/>
    <p:sldId id="277" r:id="rId16"/>
    <p:sldId id="273" r:id="rId17"/>
    <p:sldId id="275" r:id="rId18"/>
    <p:sldId id="28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90" d="100"/>
          <a:sy n="90" d="100"/>
        </p:scale>
        <p:origin x="-73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[Book1]Sheet1!$B$1</c:f>
              <c:strCache>
                <c:ptCount val="1"/>
                <c:pt idx="0">
                  <c:v>עזה</c:v>
                </c:pt>
              </c:strCache>
            </c:strRef>
          </c:tx>
          <c:spPr>
            <a:ln w="19050" cap="rnd">
              <a:noFill/>
              <a:round/>
            </a:ln>
            <a:effectLst/>
          </c:spPr>
          <c:marker>
            <c:symbol val="circle"/>
            <c:size val="5"/>
            <c:spPr>
              <a:solidFill>
                <a:schemeClr val="accent1"/>
              </a:solidFill>
              <a:ln w="9525">
                <a:solidFill>
                  <a:schemeClr val="accent1"/>
                </a:solidFill>
              </a:ln>
              <a:effectLst/>
            </c:spPr>
          </c:marker>
          <c:xVal>
            <c:numRef>
              <c:f>[Book1]Sheet1!$A$2:$A$76</c:f>
              <c:numCache>
                <c:formatCode>General</c:formatCode>
                <c:ptCount val="75"/>
                <c:pt idx="0">
                  <c:v>1995</c:v>
                </c:pt>
                <c:pt idx="1">
                  <c:v>1994</c:v>
                </c:pt>
                <c:pt idx="2">
                  <c:v>1993</c:v>
                </c:pt>
                <c:pt idx="3">
                  <c:v>1992</c:v>
                </c:pt>
                <c:pt idx="4">
                  <c:v>1991</c:v>
                </c:pt>
                <c:pt idx="5">
                  <c:v>1990</c:v>
                </c:pt>
                <c:pt idx="6">
                  <c:v>1989</c:v>
                </c:pt>
                <c:pt idx="7">
                  <c:v>1988</c:v>
                </c:pt>
                <c:pt idx="8">
                  <c:v>1987</c:v>
                </c:pt>
                <c:pt idx="9">
                  <c:v>1986</c:v>
                </c:pt>
                <c:pt idx="10">
                  <c:v>1985</c:v>
                </c:pt>
                <c:pt idx="11">
                  <c:v>1984</c:v>
                </c:pt>
                <c:pt idx="12">
                  <c:v>1983</c:v>
                </c:pt>
                <c:pt idx="13">
                  <c:v>1982</c:v>
                </c:pt>
                <c:pt idx="14">
                  <c:v>1981</c:v>
                </c:pt>
                <c:pt idx="15">
                  <c:v>1980</c:v>
                </c:pt>
                <c:pt idx="16">
                  <c:v>1979</c:v>
                </c:pt>
                <c:pt idx="17">
                  <c:v>1978</c:v>
                </c:pt>
                <c:pt idx="18">
                  <c:v>1977</c:v>
                </c:pt>
                <c:pt idx="19">
                  <c:v>1976</c:v>
                </c:pt>
                <c:pt idx="20">
                  <c:v>1975</c:v>
                </c:pt>
                <c:pt idx="21">
                  <c:v>1974</c:v>
                </c:pt>
                <c:pt idx="22">
                  <c:v>1973</c:v>
                </c:pt>
                <c:pt idx="23">
                  <c:v>1972</c:v>
                </c:pt>
                <c:pt idx="24">
                  <c:v>1971</c:v>
                </c:pt>
                <c:pt idx="25">
                  <c:v>1970</c:v>
                </c:pt>
                <c:pt idx="26">
                  <c:v>1969</c:v>
                </c:pt>
                <c:pt idx="27">
                  <c:v>1968</c:v>
                </c:pt>
                <c:pt idx="28">
                  <c:v>1967</c:v>
                </c:pt>
                <c:pt idx="29">
                  <c:v>1966</c:v>
                </c:pt>
                <c:pt idx="30">
                  <c:v>1965</c:v>
                </c:pt>
                <c:pt idx="31">
                  <c:v>1964</c:v>
                </c:pt>
                <c:pt idx="32">
                  <c:v>1963</c:v>
                </c:pt>
                <c:pt idx="33">
                  <c:v>1962</c:v>
                </c:pt>
                <c:pt idx="34">
                  <c:v>1961</c:v>
                </c:pt>
                <c:pt idx="35">
                  <c:v>1960</c:v>
                </c:pt>
                <c:pt idx="36">
                  <c:v>1959</c:v>
                </c:pt>
                <c:pt idx="37">
                  <c:v>1958</c:v>
                </c:pt>
                <c:pt idx="38">
                  <c:v>1957</c:v>
                </c:pt>
                <c:pt idx="39">
                  <c:v>1956</c:v>
                </c:pt>
                <c:pt idx="40">
                  <c:v>1955</c:v>
                </c:pt>
                <c:pt idx="41">
                  <c:v>1954</c:v>
                </c:pt>
                <c:pt idx="42">
                  <c:v>1953</c:v>
                </c:pt>
                <c:pt idx="43">
                  <c:v>1952</c:v>
                </c:pt>
                <c:pt idx="44">
                  <c:v>1951</c:v>
                </c:pt>
                <c:pt idx="45">
                  <c:v>1950</c:v>
                </c:pt>
                <c:pt idx="46">
                  <c:v>1949</c:v>
                </c:pt>
                <c:pt idx="47">
                  <c:v>1948</c:v>
                </c:pt>
                <c:pt idx="48">
                  <c:v>1947</c:v>
                </c:pt>
                <c:pt idx="49">
                  <c:v>1946</c:v>
                </c:pt>
                <c:pt idx="50">
                  <c:v>1945</c:v>
                </c:pt>
                <c:pt idx="51">
                  <c:v>1944</c:v>
                </c:pt>
                <c:pt idx="52">
                  <c:v>1943</c:v>
                </c:pt>
                <c:pt idx="53">
                  <c:v>1942</c:v>
                </c:pt>
                <c:pt idx="54">
                  <c:v>1941</c:v>
                </c:pt>
                <c:pt idx="55">
                  <c:v>1940</c:v>
                </c:pt>
                <c:pt idx="56">
                  <c:v>1939</c:v>
                </c:pt>
                <c:pt idx="57">
                  <c:v>1938</c:v>
                </c:pt>
                <c:pt idx="58">
                  <c:v>1937</c:v>
                </c:pt>
                <c:pt idx="59">
                  <c:v>1936</c:v>
                </c:pt>
                <c:pt idx="60">
                  <c:v>1935</c:v>
                </c:pt>
                <c:pt idx="61">
                  <c:v>1934</c:v>
                </c:pt>
                <c:pt idx="62">
                  <c:v>1933</c:v>
                </c:pt>
                <c:pt idx="63">
                  <c:v>1932</c:v>
                </c:pt>
                <c:pt idx="64">
                  <c:v>1931</c:v>
                </c:pt>
                <c:pt idx="65">
                  <c:v>1930</c:v>
                </c:pt>
                <c:pt idx="66">
                  <c:v>1929</c:v>
                </c:pt>
                <c:pt idx="67">
                  <c:v>1928</c:v>
                </c:pt>
                <c:pt idx="68">
                  <c:v>1927</c:v>
                </c:pt>
                <c:pt idx="69">
                  <c:v>1926</c:v>
                </c:pt>
                <c:pt idx="70">
                  <c:v>1925</c:v>
                </c:pt>
                <c:pt idx="71">
                  <c:v>1924</c:v>
                </c:pt>
                <c:pt idx="72">
                  <c:v>1923</c:v>
                </c:pt>
                <c:pt idx="73">
                  <c:v>1922</c:v>
                </c:pt>
                <c:pt idx="74">
                  <c:v>1921</c:v>
                </c:pt>
              </c:numCache>
            </c:numRef>
          </c:xVal>
          <c:yVal>
            <c:numRef>
              <c:f>[Book1]Sheet1!$B$2:$B$76</c:f>
              <c:numCache>
                <c:formatCode>General</c:formatCode>
                <c:ptCount val="75"/>
                <c:pt idx="74">
                  <c:v>1.6</c:v>
                </c:pt>
              </c:numCache>
            </c:numRef>
          </c:yVal>
          <c:smooth val="0"/>
        </c:ser>
        <c:ser>
          <c:idx val="1"/>
          <c:order val="1"/>
          <c:tx>
            <c:strRef>
              <c:f>[Book1]Sheet1!$C$1</c:f>
              <c:strCache>
                <c:ptCount val="1"/>
                <c:pt idx="0">
                  <c:v>חיפה</c:v>
                </c:pt>
              </c:strCache>
            </c:strRef>
          </c:tx>
          <c:spPr>
            <a:ln w="19050" cap="rnd">
              <a:noFill/>
              <a:round/>
            </a:ln>
            <a:effectLst/>
          </c:spPr>
          <c:marker>
            <c:symbol val="circle"/>
            <c:size val="5"/>
            <c:spPr>
              <a:solidFill>
                <a:schemeClr val="accent2"/>
              </a:solidFill>
              <a:ln w="9525">
                <a:solidFill>
                  <a:schemeClr val="accent2"/>
                </a:solidFill>
              </a:ln>
              <a:effectLst/>
            </c:spPr>
          </c:marker>
          <c:xVal>
            <c:numRef>
              <c:f>[Book1]Sheet1!$A$2:$A$76</c:f>
              <c:numCache>
                <c:formatCode>General</c:formatCode>
                <c:ptCount val="75"/>
                <c:pt idx="0">
                  <c:v>1995</c:v>
                </c:pt>
                <c:pt idx="1">
                  <c:v>1994</c:v>
                </c:pt>
                <c:pt idx="2">
                  <c:v>1993</c:v>
                </c:pt>
                <c:pt idx="3">
                  <c:v>1992</c:v>
                </c:pt>
                <c:pt idx="4">
                  <c:v>1991</c:v>
                </c:pt>
                <c:pt idx="5">
                  <c:v>1990</c:v>
                </c:pt>
                <c:pt idx="6">
                  <c:v>1989</c:v>
                </c:pt>
                <c:pt idx="7">
                  <c:v>1988</c:v>
                </c:pt>
                <c:pt idx="8">
                  <c:v>1987</c:v>
                </c:pt>
                <c:pt idx="9">
                  <c:v>1986</c:v>
                </c:pt>
                <c:pt idx="10">
                  <c:v>1985</c:v>
                </c:pt>
                <c:pt idx="11">
                  <c:v>1984</c:v>
                </c:pt>
                <c:pt idx="12">
                  <c:v>1983</c:v>
                </c:pt>
                <c:pt idx="13">
                  <c:v>1982</c:v>
                </c:pt>
                <c:pt idx="14">
                  <c:v>1981</c:v>
                </c:pt>
                <c:pt idx="15">
                  <c:v>1980</c:v>
                </c:pt>
                <c:pt idx="16">
                  <c:v>1979</c:v>
                </c:pt>
                <c:pt idx="17">
                  <c:v>1978</c:v>
                </c:pt>
                <c:pt idx="18">
                  <c:v>1977</c:v>
                </c:pt>
                <c:pt idx="19">
                  <c:v>1976</c:v>
                </c:pt>
                <c:pt idx="20">
                  <c:v>1975</c:v>
                </c:pt>
                <c:pt idx="21">
                  <c:v>1974</c:v>
                </c:pt>
                <c:pt idx="22">
                  <c:v>1973</c:v>
                </c:pt>
                <c:pt idx="23">
                  <c:v>1972</c:v>
                </c:pt>
                <c:pt idx="24">
                  <c:v>1971</c:v>
                </c:pt>
                <c:pt idx="25">
                  <c:v>1970</c:v>
                </c:pt>
                <c:pt idx="26">
                  <c:v>1969</c:v>
                </c:pt>
                <c:pt idx="27">
                  <c:v>1968</c:v>
                </c:pt>
                <c:pt idx="28">
                  <c:v>1967</c:v>
                </c:pt>
                <c:pt idx="29">
                  <c:v>1966</c:v>
                </c:pt>
                <c:pt idx="30">
                  <c:v>1965</c:v>
                </c:pt>
                <c:pt idx="31">
                  <c:v>1964</c:v>
                </c:pt>
                <c:pt idx="32">
                  <c:v>1963</c:v>
                </c:pt>
                <c:pt idx="33">
                  <c:v>1962</c:v>
                </c:pt>
                <c:pt idx="34">
                  <c:v>1961</c:v>
                </c:pt>
                <c:pt idx="35">
                  <c:v>1960</c:v>
                </c:pt>
                <c:pt idx="36">
                  <c:v>1959</c:v>
                </c:pt>
                <c:pt idx="37">
                  <c:v>1958</c:v>
                </c:pt>
                <c:pt idx="38">
                  <c:v>1957</c:v>
                </c:pt>
                <c:pt idx="39">
                  <c:v>1956</c:v>
                </c:pt>
                <c:pt idx="40">
                  <c:v>1955</c:v>
                </c:pt>
                <c:pt idx="41">
                  <c:v>1954</c:v>
                </c:pt>
                <c:pt idx="42">
                  <c:v>1953</c:v>
                </c:pt>
                <c:pt idx="43">
                  <c:v>1952</c:v>
                </c:pt>
                <c:pt idx="44">
                  <c:v>1951</c:v>
                </c:pt>
                <c:pt idx="45">
                  <c:v>1950</c:v>
                </c:pt>
                <c:pt idx="46">
                  <c:v>1949</c:v>
                </c:pt>
                <c:pt idx="47">
                  <c:v>1948</c:v>
                </c:pt>
                <c:pt idx="48">
                  <c:v>1947</c:v>
                </c:pt>
                <c:pt idx="49">
                  <c:v>1946</c:v>
                </c:pt>
                <c:pt idx="50">
                  <c:v>1945</c:v>
                </c:pt>
                <c:pt idx="51">
                  <c:v>1944</c:v>
                </c:pt>
                <c:pt idx="52">
                  <c:v>1943</c:v>
                </c:pt>
                <c:pt idx="53">
                  <c:v>1942</c:v>
                </c:pt>
                <c:pt idx="54">
                  <c:v>1941</c:v>
                </c:pt>
                <c:pt idx="55">
                  <c:v>1940</c:v>
                </c:pt>
                <c:pt idx="56">
                  <c:v>1939</c:v>
                </c:pt>
                <c:pt idx="57">
                  <c:v>1938</c:v>
                </c:pt>
                <c:pt idx="58">
                  <c:v>1937</c:v>
                </c:pt>
                <c:pt idx="59">
                  <c:v>1936</c:v>
                </c:pt>
                <c:pt idx="60">
                  <c:v>1935</c:v>
                </c:pt>
                <c:pt idx="61">
                  <c:v>1934</c:v>
                </c:pt>
                <c:pt idx="62">
                  <c:v>1933</c:v>
                </c:pt>
                <c:pt idx="63">
                  <c:v>1932</c:v>
                </c:pt>
                <c:pt idx="64">
                  <c:v>1931</c:v>
                </c:pt>
                <c:pt idx="65">
                  <c:v>1930</c:v>
                </c:pt>
                <c:pt idx="66">
                  <c:v>1929</c:v>
                </c:pt>
                <c:pt idx="67">
                  <c:v>1928</c:v>
                </c:pt>
                <c:pt idx="68">
                  <c:v>1927</c:v>
                </c:pt>
                <c:pt idx="69">
                  <c:v>1926</c:v>
                </c:pt>
                <c:pt idx="70">
                  <c:v>1925</c:v>
                </c:pt>
                <c:pt idx="71">
                  <c:v>1924</c:v>
                </c:pt>
                <c:pt idx="72">
                  <c:v>1923</c:v>
                </c:pt>
                <c:pt idx="73">
                  <c:v>1922</c:v>
                </c:pt>
                <c:pt idx="74">
                  <c:v>1921</c:v>
                </c:pt>
              </c:numCache>
            </c:numRef>
          </c:xVal>
          <c:yVal>
            <c:numRef>
              <c:f>[Book1]Sheet1!$C$2:$C$76</c:f>
              <c:numCache>
                <c:formatCode>General</c:formatCode>
                <c:ptCount val="75"/>
                <c:pt idx="66">
                  <c:v>-4.5</c:v>
                </c:pt>
              </c:numCache>
            </c:numRef>
          </c:yVal>
          <c:smooth val="0"/>
        </c:ser>
        <c:ser>
          <c:idx val="2"/>
          <c:order val="2"/>
          <c:tx>
            <c:strRef>
              <c:f>[Book1]Sheet1!$D$1</c:f>
              <c:strCache>
                <c:ptCount val="1"/>
                <c:pt idx="0">
                  <c:v>יפו</c:v>
                </c:pt>
              </c:strCache>
            </c:strRef>
          </c:tx>
          <c:spPr>
            <a:ln w="19050" cap="rnd">
              <a:noFill/>
              <a:round/>
            </a:ln>
            <a:effectLst/>
          </c:spPr>
          <c:marker>
            <c:symbol val="circle"/>
            <c:size val="5"/>
            <c:spPr>
              <a:solidFill>
                <a:schemeClr val="accent3"/>
              </a:solidFill>
              <a:ln w="9525">
                <a:solidFill>
                  <a:schemeClr val="accent3"/>
                </a:solidFill>
              </a:ln>
              <a:effectLst/>
            </c:spPr>
          </c:marker>
          <c:xVal>
            <c:numRef>
              <c:f>[Book1]Sheet1!$A$2:$A$76</c:f>
              <c:numCache>
                <c:formatCode>General</c:formatCode>
                <c:ptCount val="75"/>
                <c:pt idx="0">
                  <c:v>1995</c:v>
                </c:pt>
                <c:pt idx="1">
                  <c:v>1994</c:v>
                </c:pt>
                <c:pt idx="2">
                  <c:v>1993</c:v>
                </c:pt>
                <c:pt idx="3">
                  <c:v>1992</c:v>
                </c:pt>
                <c:pt idx="4">
                  <c:v>1991</c:v>
                </c:pt>
                <c:pt idx="5">
                  <c:v>1990</c:v>
                </c:pt>
                <c:pt idx="6">
                  <c:v>1989</c:v>
                </c:pt>
                <c:pt idx="7">
                  <c:v>1988</c:v>
                </c:pt>
                <c:pt idx="8">
                  <c:v>1987</c:v>
                </c:pt>
                <c:pt idx="9">
                  <c:v>1986</c:v>
                </c:pt>
                <c:pt idx="10">
                  <c:v>1985</c:v>
                </c:pt>
                <c:pt idx="11">
                  <c:v>1984</c:v>
                </c:pt>
                <c:pt idx="12">
                  <c:v>1983</c:v>
                </c:pt>
                <c:pt idx="13">
                  <c:v>1982</c:v>
                </c:pt>
                <c:pt idx="14">
                  <c:v>1981</c:v>
                </c:pt>
                <c:pt idx="15">
                  <c:v>1980</c:v>
                </c:pt>
                <c:pt idx="16">
                  <c:v>1979</c:v>
                </c:pt>
                <c:pt idx="17">
                  <c:v>1978</c:v>
                </c:pt>
                <c:pt idx="18">
                  <c:v>1977</c:v>
                </c:pt>
                <c:pt idx="19">
                  <c:v>1976</c:v>
                </c:pt>
                <c:pt idx="20">
                  <c:v>1975</c:v>
                </c:pt>
                <c:pt idx="21">
                  <c:v>1974</c:v>
                </c:pt>
                <c:pt idx="22">
                  <c:v>1973</c:v>
                </c:pt>
                <c:pt idx="23">
                  <c:v>1972</c:v>
                </c:pt>
                <c:pt idx="24">
                  <c:v>1971</c:v>
                </c:pt>
                <c:pt idx="25">
                  <c:v>1970</c:v>
                </c:pt>
                <c:pt idx="26">
                  <c:v>1969</c:v>
                </c:pt>
                <c:pt idx="27">
                  <c:v>1968</c:v>
                </c:pt>
                <c:pt idx="28">
                  <c:v>1967</c:v>
                </c:pt>
                <c:pt idx="29">
                  <c:v>1966</c:v>
                </c:pt>
                <c:pt idx="30">
                  <c:v>1965</c:v>
                </c:pt>
                <c:pt idx="31">
                  <c:v>1964</c:v>
                </c:pt>
                <c:pt idx="32">
                  <c:v>1963</c:v>
                </c:pt>
                <c:pt idx="33">
                  <c:v>1962</c:v>
                </c:pt>
                <c:pt idx="34">
                  <c:v>1961</c:v>
                </c:pt>
                <c:pt idx="35">
                  <c:v>1960</c:v>
                </c:pt>
                <c:pt idx="36">
                  <c:v>1959</c:v>
                </c:pt>
                <c:pt idx="37">
                  <c:v>1958</c:v>
                </c:pt>
                <c:pt idx="38">
                  <c:v>1957</c:v>
                </c:pt>
                <c:pt idx="39">
                  <c:v>1956</c:v>
                </c:pt>
                <c:pt idx="40">
                  <c:v>1955</c:v>
                </c:pt>
                <c:pt idx="41">
                  <c:v>1954</c:v>
                </c:pt>
                <c:pt idx="42">
                  <c:v>1953</c:v>
                </c:pt>
                <c:pt idx="43">
                  <c:v>1952</c:v>
                </c:pt>
                <c:pt idx="44">
                  <c:v>1951</c:v>
                </c:pt>
                <c:pt idx="45">
                  <c:v>1950</c:v>
                </c:pt>
                <c:pt idx="46">
                  <c:v>1949</c:v>
                </c:pt>
                <c:pt idx="47">
                  <c:v>1948</c:v>
                </c:pt>
                <c:pt idx="48">
                  <c:v>1947</c:v>
                </c:pt>
                <c:pt idx="49">
                  <c:v>1946</c:v>
                </c:pt>
                <c:pt idx="50">
                  <c:v>1945</c:v>
                </c:pt>
                <c:pt idx="51">
                  <c:v>1944</c:v>
                </c:pt>
                <c:pt idx="52">
                  <c:v>1943</c:v>
                </c:pt>
                <c:pt idx="53">
                  <c:v>1942</c:v>
                </c:pt>
                <c:pt idx="54">
                  <c:v>1941</c:v>
                </c:pt>
                <c:pt idx="55">
                  <c:v>1940</c:v>
                </c:pt>
                <c:pt idx="56">
                  <c:v>1939</c:v>
                </c:pt>
                <c:pt idx="57">
                  <c:v>1938</c:v>
                </c:pt>
                <c:pt idx="58">
                  <c:v>1937</c:v>
                </c:pt>
                <c:pt idx="59">
                  <c:v>1936</c:v>
                </c:pt>
                <c:pt idx="60">
                  <c:v>1935</c:v>
                </c:pt>
                <c:pt idx="61">
                  <c:v>1934</c:v>
                </c:pt>
                <c:pt idx="62">
                  <c:v>1933</c:v>
                </c:pt>
                <c:pt idx="63">
                  <c:v>1932</c:v>
                </c:pt>
                <c:pt idx="64">
                  <c:v>1931</c:v>
                </c:pt>
                <c:pt idx="65">
                  <c:v>1930</c:v>
                </c:pt>
                <c:pt idx="66">
                  <c:v>1929</c:v>
                </c:pt>
                <c:pt idx="67">
                  <c:v>1928</c:v>
                </c:pt>
                <c:pt idx="68">
                  <c:v>1927</c:v>
                </c:pt>
                <c:pt idx="69">
                  <c:v>1926</c:v>
                </c:pt>
                <c:pt idx="70">
                  <c:v>1925</c:v>
                </c:pt>
                <c:pt idx="71">
                  <c:v>1924</c:v>
                </c:pt>
                <c:pt idx="72">
                  <c:v>1923</c:v>
                </c:pt>
                <c:pt idx="73">
                  <c:v>1922</c:v>
                </c:pt>
                <c:pt idx="74">
                  <c:v>1921</c:v>
                </c:pt>
              </c:numCache>
            </c:numRef>
          </c:xVal>
          <c:yVal>
            <c:numRef>
              <c:f>[Book1]Sheet1!$D$2:$D$76</c:f>
              <c:numCache>
                <c:formatCode>General</c:formatCode>
                <c:ptCount val="75"/>
                <c:pt idx="66">
                  <c:v>2.6</c:v>
                </c:pt>
              </c:numCache>
            </c:numRef>
          </c:yVal>
          <c:smooth val="0"/>
        </c:ser>
        <c:ser>
          <c:idx val="3"/>
          <c:order val="3"/>
          <c:tx>
            <c:strRef>
              <c:f>[Book1]Sheet1!$E$1</c:f>
              <c:strCache>
                <c:ptCount val="1"/>
                <c:pt idx="0">
                  <c:v>אשדוד</c:v>
                </c:pt>
              </c:strCache>
            </c:strRef>
          </c:tx>
          <c:spPr>
            <a:ln w="19050" cap="rnd">
              <a:noFill/>
              <a:round/>
            </a:ln>
            <a:effectLst/>
          </c:spPr>
          <c:marker>
            <c:symbol val="circle"/>
            <c:size val="5"/>
            <c:spPr>
              <a:solidFill>
                <a:schemeClr val="accent4"/>
              </a:solidFill>
              <a:ln w="9525">
                <a:solidFill>
                  <a:schemeClr val="accent4"/>
                </a:solidFill>
              </a:ln>
              <a:effectLst/>
            </c:spPr>
          </c:marker>
          <c:xVal>
            <c:numRef>
              <c:f>[Book1]Sheet1!$A$2:$A$76</c:f>
              <c:numCache>
                <c:formatCode>General</c:formatCode>
                <c:ptCount val="75"/>
                <c:pt idx="0">
                  <c:v>1995</c:v>
                </c:pt>
                <c:pt idx="1">
                  <c:v>1994</c:v>
                </c:pt>
                <c:pt idx="2">
                  <c:v>1993</c:v>
                </c:pt>
                <c:pt idx="3">
                  <c:v>1992</c:v>
                </c:pt>
                <c:pt idx="4">
                  <c:v>1991</c:v>
                </c:pt>
                <c:pt idx="5">
                  <c:v>1990</c:v>
                </c:pt>
                <c:pt idx="6">
                  <c:v>1989</c:v>
                </c:pt>
                <c:pt idx="7">
                  <c:v>1988</c:v>
                </c:pt>
                <c:pt idx="8">
                  <c:v>1987</c:v>
                </c:pt>
                <c:pt idx="9">
                  <c:v>1986</c:v>
                </c:pt>
                <c:pt idx="10">
                  <c:v>1985</c:v>
                </c:pt>
                <c:pt idx="11">
                  <c:v>1984</c:v>
                </c:pt>
                <c:pt idx="12">
                  <c:v>1983</c:v>
                </c:pt>
                <c:pt idx="13">
                  <c:v>1982</c:v>
                </c:pt>
                <c:pt idx="14">
                  <c:v>1981</c:v>
                </c:pt>
                <c:pt idx="15">
                  <c:v>1980</c:v>
                </c:pt>
                <c:pt idx="16">
                  <c:v>1979</c:v>
                </c:pt>
                <c:pt idx="17">
                  <c:v>1978</c:v>
                </c:pt>
                <c:pt idx="18">
                  <c:v>1977</c:v>
                </c:pt>
                <c:pt idx="19">
                  <c:v>1976</c:v>
                </c:pt>
                <c:pt idx="20">
                  <c:v>1975</c:v>
                </c:pt>
                <c:pt idx="21">
                  <c:v>1974</c:v>
                </c:pt>
                <c:pt idx="22">
                  <c:v>1973</c:v>
                </c:pt>
                <c:pt idx="23">
                  <c:v>1972</c:v>
                </c:pt>
                <c:pt idx="24">
                  <c:v>1971</c:v>
                </c:pt>
                <c:pt idx="25">
                  <c:v>1970</c:v>
                </c:pt>
                <c:pt idx="26">
                  <c:v>1969</c:v>
                </c:pt>
                <c:pt idx="27">
                  <c:v>1968</c:v>
                </c:pt>
                <c:pt idx="28">
                  <c:v>1967</c:v>
                </c:pt>
                <c:pt idx="29">
                  <c:v>1966</c:v>
                </c:pt>
                <c:pt idx="30">
                  <c:v>1965</c:v>
                </c:pt>
                <c:pt idx="31">
                  <c:v>1964</c:v>
                </c:pt>
                <c:pt idx="32">
                  <c:v>1963</c:v>
                </c:pt>
                <c:pt idx="33">
                  <c:v>1962</c:v>
                </c:pt>
                <c:pt idx="34">
                  <c:v>1961</c:v>
                </c:pt>
                <c:pt idx="35">
                  <c:v>1960</c:v>
                </c:pt>
                <c:pt idx="36">
                  <c:v>1959</c:v>
                </c:pt>
                <c:pt idx="37">
                  <c:v>1958</c:v>
                </c:pt>
                <c:pt idx="38">
                  <c:v>1957</c:v>
                </c:pt>
                <c:pt idx="39">
                  <c:v>1956</c:v>
                </c:pt>
                <c:pt idx="40">
                  <c:v>1955</c:v>
                </c:pt>
                <c:pt idx="41">
                  <c:v>1954</c:v>
                </c:pt>
                <c:pt idx="42">
                  <c:v>1953</c:v>
                </c:pt>
                <c:pt idx="43">
                  <c:v>1952</c:v>
                </c:pt>
                <c:pt idx="44">
                  <c:v>1951</c:v>
                </c:pt>
                <c:pt idx="45">
                  <c:v>1950</c:v>
                </c:pt>
                <c:pt idx="46">
                  <c:v>1949</c:v>
                </c:pt>
                <c:pt idx="47">
                  <c:v>1948</c:v>
                </c:pt>
                <c:pt idx="48">
                  <c:v>1947</c:v>
                </c:pt>
                <c:pt idx="49">
                  <c:v>1946</c:v>
                </c:pt>
                <c:pt idx="50">
                  <c:v>1945</c:v>
                </c:pt>
                <c:pt idx="51">
                  <c:v>1944</c:v>
                </c:pt>
                <c:pt idx="52">
                  <c:v>1943</c:v>
                </c:pt>
                <c:pt idx="53">
                  <c:v>1942</c:v>
                </c:pt>
                <c:pt idx="54">
                  <c:v>1941</c:v>
                </c:pt>
                <c:pt idx="55">
                  <c:v>1940</c:v>
                </c:pt>
                <c:pt idx="56">
                  <c:v>1939</c:v>
                </c:pt>
                <c:pt idx="57">
                  <c:v>1938</c:v>
                </c:pt>
                <c:pt idx="58">
                  <c:v>1937</c:v>
                </c:pt>
                <c:pt idx="59">
                  <c:v>1936</c:v>
                </c:pt>
                <c:pt idx="60">
                  <c:v>1935</c:v>
                </c:pt>
                <c:pt idx="61">
                  <c:v>1934</c:v>
                </c:pt>
                <c:pt idx="62">
                  <c:v>1933</c:v>
                </c:pt>
                <c:pt idx="63">
                  <c:v>1932</c:v>
                </c:pt>
                <c:pt idx="64">
                  <c:v>1931</c:v>
                </c:pt>
                <c:pt idx="65">
                  <c:v>1930</c:v>
                </c:pt>
                <c:pt idx="66">
                  <c:v>1929</c:v>
                </c:pt>
                <c:pt idx="67">
                  <c:v>1928</c:v>
                </c:pt>
                <c:pt idx="68">
                  <c:v>1927</c:v>
                </c:pt>
                <c:pt idx="69">
                  <c:v>1926</c:v>
                </c:pt>
                <c:pt idx="70">
                  <c:v>1925</c:v>
                </c:pt>
                <c:pt idx="71">
                  <c:v>1924</c:v>
                </c:pt>
                <c:pt idx="72">
                  <c:v>1923</c:v>
                </c:pt>
                <c:pt idx="73">
                  <c:v>1922</c:v>
                </c:pt>
                <c:pt idx="74">
                  <c:v>1921</c:v>
                </c:pt>
              </c:numCache>
            </c:numRef>
          </c:xVal>
          <c:yVal>
            <c:numRef>
              <c:f>[Book1]Sheet1!$E$2:$E$76</c:f>
              <c:numCache>
                <c:formatCode>General</c:formatCode>
                <c:ptCount val="75"/>
                <c:pt idx="0">
                  <c:v>0</c:v>
                </c:pt>
              </c:numCache>
            </c:numRef>
          </c:yVal>
          <c:smooth val="0"/>
        </c:ser>
        <c:dLbls>
          <c:showLegendKey val="0"/>
          <c:showVal val="0"/>
          <c:showCatName val="0"/>
          <c:showSerName val="0"/>
          <c:showPercent val="0"/>
          <c:showBubbleSize val="0"/>
        </c:dLbls>
        <c:axId val="327327744"/>
        <c:axId val="327329664"/>
      </c:scatterChart>
      <c:valAx>
        <c:axId val="3273277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vert="horz"/>
          <a:lstStyle/>
          <a:p>
            <a:pPr algn="ctr">
              <a:defRPr lang="he-IL" sz="12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en-US"/>
          </a:p>
        </c:txPr>
        <c:crossAx val="327329664"/>
        <c:crossesAt val="-5"/>
        <c:crossBetween val="midCat"/>
        <c:majorUnit val="10"/>
        <c:minorUnit val="1"/>
      </c:valAx>
      <c:valAx>
        <c:axId val="327329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i="0" baseline="0">
                <a:latin typeface="Times New Roman" panose="02020603050405020304" pitchFamily="18" charset="0"/>
                <a:cs typeface="Times New Roman" panose="02020603050405020304" pitchFamily="18" charset="0"/>
              </a:defRPr>
            </a:pPr>
            <a:endParaRPr lang="en-US"/>
          </a:p>
        </c:txPr>
        <c:crossAx val="327327744"/>
        <c:crosses val="autoZero"/>
        <c:crossBetween val="midCat"/>
      </c:valAx>
    </c:plotArea>
    <c:plotVisOnly val="1"/>
    <c:dispBlanksAs val="gap"/>
    <c:showDLblsOverMax val="0"/>
  </c:chart>
  <c:txPr>
    <a:bodyPr/>
    <a:lstStyle/>
    <a:p>
      <a:pPr>
        <a:defRPr sz="1200">
          <a:cs typeface="+mj-cs"/>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0.10504</cdr:x>
      <cdr:y>0.11099</cdr:y>
    </cdr:from>
    <cdr:to>
      <cdr:x>0.1864</cdr:x>
      <cdr:y>0.17759</cdr:y>
    </cdr:to>
    <cdr:sp macro="" textlink="">
      <cdr:nvSpPr>
        <cdr:cNvPr id="2" name="TextBox 1"/>
        <cdr:cNvSpPr txBox="1"/>
      </cdr:nvSpPr>
      <cdr:spPr>
        <a:xfrm xmlns:a="http://schemas.openxmlformats.org/drawingml/2006/main">
          <a:off x="557808" y="360040"/>
          <a:ext cx="432048" cy="216024"/>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he-IL" sz="1400" dirty="0" smtClean="0">
              <a:cs typeface="+mj-cs"/>
            </a:rPr>
            <a:t>עזה</a:t>
          </a:r>
          <a:endParaRPr lang="he-IL" sz="1400" dirty="0">
            <a:cs typeface="+mj-cs"/>
          </a:endParaRPr>
        </a:p>
      </cdr:txBody>
    </cdr:sp>
  </cdr:relSizeAnchor>
  <cdr:relSizeAnchor xmlns:cdr="http://schemas.openxmlformats.org/drawingml/2006/chartDrawing">
    <cdr:from>
      <cdr:x>0.1864</cdr:x>
      <cdr:y>0.02819</cdr:y>
    </cdr:from>
    <cdr:to>
      <cdr:x>0.26776</cdr:x>
      <cdr:y>0.09479</cdr:y>
    </cdr:to>
    <cdr:sp macro="" textlink="">
      <cdr:nvSpPr>
        <cdr:cNvPr id="3" name="TextBox 1"/>
        <cdr:cNvSpPr txBox="1"/>
      </cdr:nvSpPr>
      <cdr:spPr>
        <a:xfrm xmlns:a="http://schemas.openxmlformats.org/drawingml/2006/main">
          <a:off x="989856" y="91442"/>
          <a:ext cx="432048" cy="216024"/>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he-IL" sz="1400" dirty="0" smtClean="0">
              <a:cs typeface="+mj-cs"/>
            </a:rPr>
            <a:t>יפו</a:t>
          </a:r>
          <a:endParaRPr lang="he-IL" sz="1400" dirty="0">
            <a:cs typeface="+mj-cs"/>
          </a:endParaRPr>
        </a:p>
      </cdr:txBody>
    </cdr:sp>
  </cdr:relSizeAnchor>
  <cdr:relSizeAnchor xmlns:cdr="http://schemas.openxmlformats.org/drawingml/2006/chartDrawing">
    <cdr:from>
      <cdr:x>0.17284</cdr:x>
      <cdr:y>0.75475</cdr:y>
    </cdr:from>
    <cdr:to>
      <cdr:x>0.26776</cdr:x>
      <cdr:y>0.82135</cdr:y>
    </cdr:to>
    <cdr:sp macro="" textlink="">
      <cdr:nvSpPr>
        <cdr:cNvPr id="4" name="TextBox 1"/>
        <cdr:cNvSpPr txBox="1"/>
      </cdr:nvSpPr>
      <cdr:spPr>
        <a:xfrm xmlns:a="http://schemas.openxmlformats.org/drawingml/2006/main">
          <a:off x="917848" y="2448272"/>
          <a:ext cx="504056" cy="216024"/>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he-IL" sz="1400" dirty="0" smtClean="0">
              <a:cs typeface="+mj-cs"/>
            </a:rPr>
            <a:t>חיפה</a:t>
          </a:r>
          <a:endParaRPr lang="he-IL" sz="1400" dirty="0">
            <a:cs typeface="+mj-cs"/>
          </a:endParaRPr>
        </a:p>
      </cdr:txBody>
    </cdr:sp>
  </cdr:relSizeAnchor>
  <cdr:relSizeAnchor xmlns:cdr="http://schemas.openxmlformats.org/drawingml/2006/chartDrawing">
    <cdr:from>
      <cdr:x>0.7966</cdr:x>
      <cdr:y>0.28858</cdr:y>
    </cdr:from>
    <cdr:to>
      <cdr:x>0.91864</cdr:x>
      <cdr:y>0.35518</cdr:y>
    </cdr:to>
    <cdr:sp macro="" textlink="">
      <cdr:nvSpPr>
        <cdr:cNvPr id="5" name="TextBox 1"/>
        <cdr:cNvSpPr txBox="1"/>
      </cdr:nvSpPr>
      <cdr:spPr>
        <a:xfrm xmlns:a="http://schemas.openxmlformats.org/drawingml/2006/main">
          <a:off x="4230216" y="936104"/>
          <a:ext cx="648072" cy="216024"/>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he-IL" sz="1400" dirty="0" smtClean="0">
              <a:cs typeface="+mj-cs"/>
            </a:rPr>
            <a:t>אשדוד</a:t>
          </a:r>
          <a:endParaRPr lang="he-IL" sz="1400" dirty="0">
            <a:cs typeface="+mj-cs"/>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en-US"/>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en-US"/>
          </a:p>
        </p:txBody>
      </p:sp>
      <p:sp>
        <p:nvSpPr>
          <p:cNvPr id="4" name="מציין מיקום של תאריך 3"/>
          <p:cNvSpPr>
            <a:spLocks noGrp="1"/>
          </p:cNvSpPr>
          <p:nvPr>
            <p:ph type="dt" sz="half" idx="10"/>
          </p:nvPr>
        </p:nvSpPr>
        <p:spPr/>
        <p:txBody>
          <a:bodyPr/>
          <a:lstStyle/>
          <a:p>
            <a:fld id="{9B39C8CF-CA12-419D-9CDC-B7A15E9017B9}" type="datetimeFigureOut">
              <a:rPr lang="en-US" smtClean="0"/>
              <a:t>1/20/2019</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321CB0FA-B64E-47C0-AF2A-0BAADD47AE49}" type="slidenum">
              <a:rPr lang="en-US" smtClean="0"/>
              <a:t>‹#›</a:t>
            </a:fld>
            <a:endParaRPr lang="en-US"/>
          </a:p>
        </p:txBody>
      </p:sp>
    </p:spTree>
    <p:extLst>
      <p:ext uri="{BB962C8B-B14F-4D97-AF65-F5344CB8AC3E}">
        <p14:creationId xmlns:p14="http://schemas.microsoft.com/office/powerpoint/2010/main" val="267296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en-US"/>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של תאריך 3"/>
          <p:cNvSpPr>
            <a:spLocks noGrp="1"/>
          </p:cNvSpPr>
          <p:nvPr>
            <p:ph type="dt" sz="half" idx="10"/>
          </p:nvPr>
        </p:nvSpPr>
        <p:spPr/>
        <p:txBody>
          <a:bodyPr/>
          <a:lstStyle/>
          <a:p>
            <a:fld id="{9B39C8CF-CA12-419D-9CDC-B7A15E9017B9}" type="datetimeFigureOut">
              <a:rPr lang="en-US" smtClean="0"/>
              <a:t>1/20/2019</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321CB0FA-B64E-47C0-AF2A-0BAADD47AE49}" type="slidenum">
              <a:rPr lang="en-US" smtClean="0"/>
              <a:t>‹#›</a:t>
            </a:fld>
            <a:endParaRPr lang="en-US"/>
          </a:p>
        </p:txBody>
      </p:sp>
    </p:spTree>
    <p:extLst>
      <p:ext uri="{BB962C8B-B14F-4D97-AF65-F5344CB8AC3E}">
        <p14:creationId xmlns:p14="http://schemas.microsoft.com/office/powerpoint/2010/main" val="1515747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smtClean="0"/>
              <a:t>לחץ כדי לערוך סגנון כותרת של תבנית בסיס</a:t>
            </a:r>
            <a:endParaRPr lang="en-US"/>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של תאריך 3"/>
          <p:cNvSpPr>
            <a:spLocks noGrp="1"/>
          </p:cNvSpPr>
          <p:nvPr>
            <p:ph type="dt" sz="half" idx="10"/>
          </p:nvPr>
        </p:nvSpPr>
        <p:spPr/>
        <p:txBody>
          <a:bodyPr/>
          <a:lstStyle/>
          <a:p>
            <a:fld id="{9B39C8CF-CA12-419D-9CDC-B7A15E9017B9}" type="datetimeFigureOut">
              <a:rPr lang="en-US" smtClean="0"/>
              <a:t>1/20/2019</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321CB0FA-B64E-47C0-AF2A-0BAADD47AE49}" type="slidenum">
              <a:rPr lang="en-US" smtClean="0"/>
              <a:t>‹#›</a:t>
            </a:fld>
            <a:endParaRPr lang="en-US"/>
          </a:p>
        </p:txBody>
      </p:sp>
    </p:spTree>
    <p:extLst>
      <p:ext uri="{BB962C8B-B14F-4D97-AF65-F5344CB8AC3E}">
        <p14:creationId xmlns:p14="http://schemas.microsoft.com/office/powerpoint/2010/main" val="2643269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en-US"/>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של תאריך 3"/>
          <p:cNvSpPr>
            <a:spLocks noGrp="1"/>
          </p:cNvSpPr>
          <p:nvPr>
            <p:ph type="dt" sz="half" idx="10"/>
          </p:nvPr>
        </p:nvSpPr>
        <p:spPr/>
        <p:txBody>
          <a:bodyPr/>
          <a:lstStyle/>
          <a:p>
            <a:fld id="{9B39C8CF-CA12-419D-9CDC-B7A15E9017B9}" type="datetimeFigureOut">
              <a:rPr lang="en-US" smtClean="0"/>
              <a:t>1/20/2019</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321CB0FA-B64E-47C0-AF2A-0BAADD47AE49}" type="slidenum">
              <a:rPr lang="en-US" smtClean="0"/>
              <a:t>‹#›</a:t>
            </a:fld>
            <a:endParaRPr lang="en-US"/>
          </a:p>
        </p:txBody>
      </p:sp>
    </p:spTree>
    <p:extLst>
      <p:ext uri="{BB962C8B-B14F-4D97-AF65-F5344CB8AC3E}">
        <p14:creationId xmlns:p14="http://schemas.microsoft.com/office/powerpoint/2010/main" val="388905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l">
              <a:defRPr sz="4000" b="1" cap="all"/>
            </a:lvl1pPr>
          </a:lstStyle>
          <a:p>
            <a:r>
              <a:rPr lang="he-IL" smtClean="0"/>
              <a:t>לחץ כדי לערוך סגנון כותרת של תבנית בסיס</a:t>
            </a:r>
            <a:endParaRPr lang="en-US"/>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9B39C8CF-CA12-419D-9CDC-B7A15E9017B9}" type="datetimeFigureOut">
              <a:rPr lang="en-US" smtClean="0"/>
              <a:t>1/20/2019</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321CB0FA-B64E-47C0-AF2A-0BAADD47AE49}" type="slidenum">
              <a:rPr lang="en-US" smtClean="0"/>
              <a:t>‹#›</a:t>
            </a:fld>
            <a:endParaRPr lang="en-US"/>
          </a:p>
        </p:txBody>
      </p:sp>
    </p:spTree>
    <p:extLst>
      <p:ext uri="{BB962C8B-B14F-4D97-AF65-F5344CB8AC3E}">
        <p14:creationId xmlns:p14="http://schemas.microsoft.com/office/powerpoint/2010/main" val="385635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en-US"/>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5" name="מציין מיקום של תאריך 4"/>
          <p:cNvSpPr>
            <a:spLocks noGrp="1"/>
          </p:cNvSpPr>
          <p:nvPr>
            <p:ph type="dt" sz="half" idx="10"/>
          </p:nvPr>
        </p:nvSpPr>
        <p:spPr/>
        <p:txBody>
          <a:bodyPr/>
          <a:lstStyle/>
          <a:p>
            <a:fld id="{9B39C8CF-CA12-419D-9CDC-B7A15E9017B9}" type="datetimeFigureOut">
              <a:rPr lang="en-US" smtClean="0"/>
              <a:t>1/20/2019</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321CB0FA-B64E-47C0-AF2A-0BAADD47AE49}" type="slidenum">
              <a:rPr lang="en-US" smtClean="0"/>
              <a:t>‹#›</a:t>
            </a:fld>
            <a:endParaRPr lang="en-US"/>
          </a:p>
        </p:txBody>
      </p:sp>
    </p:spTree>
    <p:extLst>
      <p:ext uri="{BB962C8B-B14F-4D97-AF65-F5344CB8AC3E}">
        <p14:creationId xmlns:p14="http://schemas.microsoft.com/office/powerpoint/2010/main" val="1606780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en-US"/>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7" name="מציין מיקום של תאריך 6"/>
          <p:cNvSpPr>
            <a:spLocks noGrp="1"/>
          </p:cNvSpPr>
          <p:nvPr>
            <p:ph type="dt" sz="half" idx="10"/>
          </p:nvPr>
        </p:nvSpPr>
        <p:spPr/>
        <p:txBody>
          <a:bodyPr/>
          <a:lstStyle/>
          <a:p>
            <a:fld id="{9B39C8CF-CA12-419D-9CDC-B7A15E9017B9}" type="datetimeFigureOut">
              <a:rPr lang="en-US" smtClean="0"/>
              <a:t>1/20/2019</a:t>
            </a:fld>
            <a:endParaRPr lang="en-US"/>
          </a:p>
        </p:txBody>
      </p:sp>
      <p:sp>
        <p:nvSpPr>
          <p:cNvPr id="8" name="מציין מיקום של כותרת תחתונה 7"/>
          <p:cNvSpPr>
            <a:spLocks noGrp="1"/>
          </p:cNvSpPr>
          <p:nvPr>
            <p:ph type="ftr" sz="quarter" idx="11"/>
          </p:nvPr>
        </p:nvSpPr>
        <p:spPr/>
        <p:txBody>
          <a:bodyPr/>
          <a:lstStyle/>
          <a:p>
            <a:endParaRPr lang="en-US"/>
          </a:p>
        </p:txBody>
      </p:sp>
      <p:sp>
        <p:nvSpPr>
          <p:cNvPr id="9" name="מציין מיקום של מספר שקופית 8"/>
          <p:cNvSpPr>
            <a:spLocks noGrp="1"/>
          </p:cNvSpPr>
          <p:nvPr>
            <p:ph type="sldNum" sz="quarter" idx="12"/>
          </p:nvPr>
        </p:nvSpPr>
        <p:spPr/>
        <p:txBody>
          <a:bodyPr/>
          <a:lstStyle/>
          <a:p>
            <a:fld id="{321CB0FA-B64E-47C0-AF2A-0BAADD47AE49}" type="slidenum">
              <a:rPr lang="en-US" smtClean="0"/>
              <a:t>‹#›</a:t>
            </a:fld>
            <a:endParaRPr lang="en-US"/>
          </a:p>
        </p:txBody>
      </p:sp>
    </p:spTree>
    <p:extLst>
      <p:ext uri="{BB962C8B-B14F-4D97-AF65-F5344CB8AC3E}">
        <p14:creationId xmlns:p14="http://schemas.microsoft.com/office/powerpoint/2010/main" val="1357532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en-US"/>
          </a:p>
        </p:txBody>
      </p:sp>
      <p:sp>
        <p:nvSpPr>
          <p:cNvPr id="3" name="מציין מיקום של תאריך 2"/>
          <p:cNvSpPr>
            <a:spLocks noGrp="1"/>
          </p:cNvSpPr>
          <p:nvPr>
            <p:ph type="dt" sz="half" idx="10"/>
          </p:nvPr>
        </p:nvSpPr>
        <p:spPr/>
        <p:txBody>
          <a:bodyPr/>
          <a:lstStyle/>
          <a:p>
            <a:fld id="{9B39C8CF-CA12-419D-9CDC-B7A15E9017B9}" type="datetimeFigureOut">
              <a:rPr lang="en-US" smtClean="0"/>
              <a:t>1/20/2019</a:t>
            </a:fld>
            <a:endParaRPr lang="en-US"/>
          </a:p>
        </p:txBody>
      </p:sp>
      <p:sp>
        <p:nvSpPr>
          <p:cNvPr id="4" name="מציין מיקום של כותרת תחתונה 3"/>
          <p:cNvSpPr>
            <a:spLocks noGrp="1"/>
          </p:cNvSpPr>
          <p:nvPr>
            <p:ph type="ftr" sz="quarter" idx="11"/>
          </p:nvPr>
        </p:nvSpPr>
        <p:spPr/>
        <p:txBody>
          <a:bodyPr/>
          <a:lstStyle/>
          <a:p>
            <a:endParaRPr lang="en-US"/>
          </a:p>
        </p:txBody>
      </p:sp>
      <p:sp>
        <p:nvSpPr>
          <p:cNvPr id="5" name="מציין מיקום של מספר שקופית 4"/>
          <p:cNvSpPr>
            <a:spLocks noGrp="1"/>
          </p:cNvSpPr>
          <p:nvPr>
            <p:ph type="sldNum" sz="quarter" idx="12"/>
          </p:nvPr>
        </p:nvSpPr>
        <p:spPr/>
        <p:txBody>
          <a:bodyPr/>
          <a:lstStyle/>
          <a:p>
            <a:fld id="{321CB0FA-B64E-47C0-AF2A-0BAADD47AE49}" type="slidenum">
              <a:rPr lang="en-US" smtClean="0"/>
              <a:t>‹#›</a:t>
            </a:fld>
            <a:endParaRPr lang="en-US"/>
          </a:p>
        </p:txBody>
      </p:sp>
    </p:spTree>
    <p:extLst>
      <p:ext uri="{BB962C8B-B14F-4D97-AF65-F5344CB8AC3E}">
        <p14:creationId xmlns:p14="http://schemas.microsoft.com/office/powerpoint/2010/main" val="2065021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9B39C8CF-CA12-419D-9CDC-B7A15E9017B9}" type="datetimeFigureOut">
              <a:rPr lang="en-US" smtClean="0"/>
              <a:t>1/20/2019</a:t>
            </a:fld>
            <a:endParaRPr lang="en-US"/>
          </a:p>
        </p:txBody>
      </p:sp>
      <p:sp>
        <p:nvSpPr>
          <p:cNvPr id="3" name="מציין מיקום של כותרת תחתונה 2"/>
          <p:cNvSpPr>
            <a:spLocks noGrp="1"/>
          </p:cNvSpPr>
          <p:nvPr>
            <p:ph type="ftr" sz="quarter" idx="11"/>
          </p:nvPr>
        </p:nvSpPr>
        <p:spPr/>
        <p:txBody>
          <a:bodyPr/>
          <a:lstStyle/>
          <a:p>
            <a:endParaRPr lang="en-US"/>
          </a:p>
        </p:txBody>
      </p:sp>
      <p:sp>
        <p:nvSpPr>
          <p:cNvPr id="4" name="מציין מיקום של מספר שקופית 3"/>
          <p:cNvSpPr>
            <a:spLocks noGrp="1"/>
          </p:cNvSpPr>
          <p:nvPr>
            <p:ph type="sldNum" sz="quarter" idx="12"/>
          </p:nvPr>
        </p:nvSpPr>
        <p:spPr/>
        <p:txBody>
          <a:bodyPr/>
          <a:lstStyle/>
          <a:p>
            <a:fld id="{321CB0FA-B64E-47C0-AF2A-0BAADD47AE49}" type="slidenum">
              <a:rPr lang="en-US" smtClean="0"/>
              <a:t>‹#›</a:t>
            </a:fld>
            <a:endParaRPr lang="en-US"/>
          </a:p>
        </p:txBody>
      </p:sp>
    </p:spTree>
    <p:extLst>
      <p:ext uri="{BB962C8B-B14F-4D97-AF65-F5344CB8AC3E}">
        <p14:creationId xmlns:p14="http://schemas.microsoft.com/office/powerpoint/2010/main" val="130316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l">
              <a:defRPr sz="2000" b="1"/>
            </a:lvl1pPr>
          </a:lstStyle>
          <a:p>
            <a:r>
              <a:rPr lang="he-IL" smtClean="0"/>
              <a:t>לחץ כדי לערוך סגנון כותרת של תבנית בסיס</a:t>
            </a:r>
            <a:endParaRPr lang="en-US"/>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9B39C8CF-CA12-419D-9CDC-B7A15E9017B9}" type="datetimeFigureOut">
              <a:rPr lang="en-US" smtClean="0"/>
              <a:t>1/20/2019</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321CB0FA-B64E-47C0-AF2A-0BAADD47AE49}" type="slidenum">
              <a:rPr lang="en-US" smtClean="0"/>
              <a:t>‹#›</a:t>
            </a:fld>
            <a:endParaRPr lang="en-US"/>
          </a:p>
        </p:txBody>
      </p:sp>
    </p:spTree>
    <p:extLst>
      <p:ext uri="{BB962C8B-B14F-4D97-AF65-F5344CB8AC3E}">
        <p14:creationId xmlns:p14="http://schemas.microsoft.com/office/powerpoint/2010/main" val="3880383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l">
              <a:defRPr sz="2000" b="1"/>
            </a:lvl1pPr>
          </a:lstStyle>
          <a:p>
            <a:r>
              <a:rPr lang="he-IL" smtClean="0"/>
              <a:t>לחץ כדי לערוך סגנון כותרת של תבנית בסיס</a:t>
            </a:r>
            <a:endParaRPr lang="en-US"/>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9B39C8CF-CA12-419D-9CDC-B7A15E9017B9}" type="datetimeFigureOut">
              <a:rPr lang="en-US" smtClean="0"/>
              <a:t>1/20/2019</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321CB0FA-B64E-47C0-AF2A-0BAADD47AE49}" type="slidenum">
              <a:rPr lang="en-US" smtClean="0"/>
              <a:t>‹#›</a:t>
            </a:fld>
            <a:endParaRPr lang="en-US"/>
          </a:p>
        </p:txBody>
      </p:sp>
    </p:spTree>
    <p:extLst>
      <p:ext uri="{BB962C8B-B14F-4D97-AF65-F5344CB8AC3E}">
        <p14:creationId xmlns:p14="http://schemas.microsoft.com/office/powerpoint/2010/main" val="2434643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e-IL" smtClean="0"/>
              <a:t>לחץ כדי לערוך סגנון כותרת של תבנית בסיס</a:t>
            </a:r>
            <a:endParaRPr lang="en-US"/>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של תאריך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9C8CF-CA12-419D-9CDC-B7A15E9017B9}" type="datetimeFigureOut">
              <a:rPr lang="en-US" smtClean="0"/>
              <a:t>1/20/2019</a:t>
            </a:fld>
            <a:endParaRPr lang="en-US"/>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מציין מיקום של מספר שקופית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CB0FA-B64E-47C0-AF2A-0BAADD47AE49}" type="slidenum">
              <a:rPr lang="en-US" smtClean="0"/>
              <a:t>‹#›</a:t>
            </a:fld>
            <a:endParaRPr lang="en-US"/>
          </a:p>
        </p:txBody>
      </p:sp>
    </p:spTree>
    <p:extLst>
      <p:ext uri="{BB962C8B-B14F-4D97-AF65-F5344CB8AC3E}">
        <p14:creationId xmlns:p14="http://schemas.microsoft.com/office/powerpoint/2010/main" val="2948937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3359148" y="6372036"/>
            <a:ext cx="5784852" cy="369332"/>
          </a:xfrm>
          <a:prstGeom prst="rect">
            <a:avLst/>
          </a:prstGeom>
          <a:noFill/>
        </p:spPr>
        <p:txBody>
          <a:bodyPr wrap="square" rtlCol="0">
            <a:spAutoFit/>
          </a:bodyPr>
          <a:lstStyle/>
          <a:p>
            <a:pPr algn="r" rtl="1"/>
            <a:r>
              <a:rPr lang="he-IL" dirty="0" smtClean="0">
                <a:latin typeface="Times New Roman" panose="02020603050405020304" pitchFamily="18" charset="0"/>
                <a:cs typeface="Times New Roman" panose="02020603050405020304" pitchFamily="18" charset="0"/>
              </a:rPr>
              <a:t>איור 1: תרשים הזרימה של מהלך המחקר</a:t>
            </a:r>
            <a:endParaRPr lang="en-US" dirty="0">
              <a:latin typeface="Times New Roman" panose="02020603050405020304" pitchFamily="18" charset="0"/>
              <a:cs typeface="Times New Roman" panose="02020603050405020304" pitchFamily="18" charset="0"/>
            </a:endParaRPr>
          </a:p>
        </p:txBody>
      </p:sp>
      <p:grpSp>
        <p:nvGrpSpPr>
          <p:cNvPr id="3" name="קבוצה 2"/>
          <p:cNvGrpSpPr/>
          <p:nvPr/>
        </p:nvGrpSpPr>
        <p:grpSpPr>
          <a:xfrm>
            <a:off x="857080" y="193807"/>
            <a:ext cx="8178394" cy="5241104"/>
            <a:chOff x="857080" y="193807"/>
            <a:chExt cx="8178394" cy="5241104"/>
          </a:xfrm>
        </p:grpSpPr>
        <p:grpSp>
          <p:nvGrpSpPr>
            <p:cNvPr id="41" name="קבוצה 40"/>
            <p:cNvGrpSpPr/>
            <p:nvPr/>
          </p:nvGrpSpPr>
          <p:grpSpPr>
            <a:xfrm>
              <a:off x="857080" y="193807"/>
              <a:ext cx="8178394" cy="5208540"/>
              <a:chOff x="193550" y="121799"/>
              <a:chExt cx="8178394" cy="5208540"/>
            </a:xfrm>
          </p:grpSpPr>
          <p:sp>
            <p:nvSpPr>
              <p:cNvPr id="4" name="מלבן מעוגל 3"/>
              <p:cNvSpPr/>
              <p:nvPr/>
            </p:nvSpPr>
            <p:spPr>
              <a:xfrm>
                <a:off x="2881999" y="151295"/>
                <a:ext cx="2808312"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3116382" y="339500"/>
                <a:ext cx="2376264" cy="646331"/>
              </a:xfrm>
              <a:prstGeom prst="rect">
                <a:avLst/>
              </a:prstGeom>
              <a:noFill/>
            </p:spPr>
            <p:txBody>
              <a:bodyPr wrap="square" rtlCol="0">
                <a:spAutoFit/>
              </a:bodyPr>
              <a:lstStyle/>
              <a:p>
                <a:pPr algn="ctr" rtl="1"/>
                <a:r>
                  <a:rPr lang="he-IL" dirty="0" smtClean="0">
                    <a:latin typeface="Times New Roman" panose="02020603050405020304" pitchFamily="18" charset="0"/>
                    <a:cs typeface="Times New Roman" panose="02020603050405020304" pitchFamily="18" charset="0"/>
                  </a:rPr>
                  <a:t>מדידת נקודת האפס היבשתי בעזה 1922 על ידי הבריטים</a:t>
                </a:r>
                <a:endParaRPr lang="en-US" dirty="0">
                  <a:latin typeface="Times New Roman" panose="02020603050405020304" pitchFamily="18" charset="0"/>
                  <a:cs typeface="Times New Roman" panose="02020603050405020304" pitchFamily="18" charset="0"/>
                </a:endParaRPr>
              </a:p>
            </p:txBody>
          </p:sp>
          <p:sp>
            <p:nvSpPr>
              <p:cNvPr id="6" name="מלבן מעוגל 5"/>
              <p:cNvSpPr/>
              <p:nvPr/>
            </p:nvSpPr>
            <p:spPr>
              <a:xfrm>
                <a:off x="6204031" y="159144"/>
                <a:ext cx="2127133"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p:cNvSpPr txBox="1"/>
              <p:nvPr/>
            </p:nvSpPr>
            <p:spPr>
              <a:xfrm>
                <a:off x="6329688" y="367022"/>
                <a:ext cx="1872208" cy="923330"/>
              </a:xfrm>
              <a:prstGeom prst="rect">
                <a:avLst/>
              </a:prstGeom>
              <a:noFill/>
            </p:spPr>
            <p:txBody>
              <a:bodyPr wrap="square" rtlCol="0">
                <a:spAutoFit/>
              </a:bodyPr>
              <a:lstStyle/>
              <a:p>
                <a:pPr algn="ctr" rtl="1"/>
                <a:r>
                  <a:rPr lang="he-IL" dirty="0" smtClean="0">
                    <a:latin typeface="Times New Roman" panose="02020603050405020304" pitchFamily="18" charset="0"/>
                    <a:cs typeface="Times New Roman" panose="02020603050405020304" pitchFamily="18" charset="0"/>
                  </a:rPr>
                  <a:t>מדידת ממוצע מפלס הים בעזה על ידי הבריטים</a:t>
                </a:r>
                <a:endParaRPr lang="en-US" dirty="0">
                  <a:latin typeface="Times New Roman" panose="02020603050405020304" pitchFamily="18" charset="0"/>
                  <a:cs typeface="Times New Roman" panose="02020603050405020304" pitchFamily="18" charset="0"/>
                </a:endParaRPr>
              </a:p>
            </p:txBody>
          </p:sp>
          <p:sp>
            <p:nvSpPr>
              <p:cNvPr id="8" name="מלבן מעוגל 7"/>
              <p:cNvSpPr/>
              <p:nvPr/>
            </p:nvSpPr>
            <p:spPr>
              <a:xfrm>
                <a:off x="219582" y="121799"/>
                <a:ext cx="2127133"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193550" y="180736"/>
                <a:ext cx="2127133" cy="1200329"/>
              </a:xfrm>
              <a:prstGeom prst="rect">
                <a:avLst/>
              </a:prstGeom>
              <a:noFill/>
            </p:spPr>
            <p:txBody>
              <a:bodyPr wrap="square" rtlCol="0">
                <a:spAutoFit/>
              </a:bodyPr>
              <a:lstStyle/>
              <a:p>
                <a:pPr algn="ctr" rtl="1"/>
                <a:r>
                  <a:rPr lang="he-IL" dirty="0" smtClean="0">
                    <a:latin typeface="Times New Roman" panose="02020603050405020304" pitchFamily="18" charset="0"/>
                    <a:cs typeface="Times New Roman" panose="02020603050405020304" pitchFamily="18" charset="0"/>
                  </a:rPr>
                  <a:t>מדידה מחודשת של נקודות גובה בריטיות מהאיזון המדויק שנעשה בין עזה </a:t>
                </a:r>
                <a:r>
                  <a:rPr lang="he-IL" dirty="0" err="1" smtClean="0">
                    <a:latin typeface="Times New Roman" panose="02020603050405020304" pitchFamily="18" charset="0"/>
                    <a:cs typeface="Times New Roman" panose="02020603050405020304" pitchFamily="18" charset="0"/>
                  </a:rPr>
                  <a:t>לאימרה</a:t>
                </a:r>
                <a:r>
                  <a:rPr lang="he-IL"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10" name="מלבן מעוגל 9"/>
              <p:cNvSpPr/>
              <p:nvPr/>
            </p:nvSpPr>
            <p:spPr>
              <a:xfrm>
                <a:off x="2900358" y="2132856"/>
                <a:ext cx="2808312"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p:cNvSpPr txBox="1"/>
              <p:nvPr/>
            </p:nvSpPr>
            <p:spPr>
              <a:xfrm>
                <a:off x="3107075" y="2319384"/>
                <a:ext cx="2376264" cy="923330"/>
              </a:xfrm>
              <a:prstGeom prst="rect">
                <a:avLst/>
              </a:prstGeom>
              <a:noFill/>
            </p:spPr>
            <p:txBody>
              <a:bodyPr wrap="square" rtlCol="0">
                <a:spAutoFit/>
              </a:bodyPr>
              <a:lstStyle/>
              <a:p>
                <a:pPr algn="ctr" rtl="1"/>
                <a:r>
                  <a:rPr lang="he-IL" dirty="0" smtClean="0">
                    <a:latin typeface="Times New Roman" panose="02020603050405020304" pitchFamily="18" charset="0"/>
                    <a:cs typeface="Times New Roman" panose="02020603050405020304" pitchFamily="18" charset="0"/>
                  </a:rPr>
                  <a:t>מדידת נקודת האפס היבשתי בחיפה 1934 על ידי הבריטים</a:t>
                </a:r>
                <a:endParaRPr lang="en-US" dirty="0">
                  <a:latin typeface="Times New Roman" panose="02020603050405020304" pitchFamily="18" charset="0"/>
                  <a:cs typeface="Times New Roman" panose="02020603050405020304" pitchFamily="18" charset="0"/>
                </a:endParaRPr>
              </a:p>
            </p:txBody>
          </p:sp>
          <p:sp>
            <p:nvSpPr>
              <p:cNvPr id="12" name="מלבן מעוגל 11"/>
              <p:cNvSpPr/>
              <p:nvPr/>
            </p:nvSpPr>
            <p:spPr>
              <a:xfrm>
                <a:off x="6244811" y="2132856"/>
                <a:ext cx="2127133"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p:cNvSpPr txBox="1"/>
              <p:nvPr/>
            </p:nvSpPr>
            <p:spPr>
              <a:xfrm>
                <a:off x="6355720" y="2304394"/>
                <a:ext cx="1872208" cy="923330"/>
              </a:xfrm>
              <a:prstGeom prst="rect">
                <a:avLst/>
              </a:prstGeom>
              <a:noFill/>
            </p:spPr>
            <p:txBody>
              <a:bodyPr wrap="square" rtlCol="0">
                <a:spAutoFit/>
              </a:bodyPr>
              <a:lstStyle/>
              <a:p>
                <a:pPr algn="ctr" rtl="1"/>
                <a:r>
                  <a:rPr lang="he-IL" dirty="0" smtClean="0">
                    <a:latin typeface="Times New Roman" panose="02020603050405020304" pitchFamily="18" charset="0"/>
                    <a:cs typeface="Times New Roman" panose="02020603050405020304" pitchFamily="18" charset="0"/>
                  </a:rPr>
                  <a:t>מדידת ממוצע מפלס הים ביפו ובחיפה על ידי הבריטים</a:t>
                </a:r>
                <a:endParaRPr lang="en-US" dirty="0">
                  <a:latin typeface="Times New Roman" panose="02020603050405020304" pitchFamily="18" charset="0"/>
                  <a:cs typeface="Times New Roman" panose="02020603050405020304" pitchFamily="18" charset="0"/>
                </a:endParaRPr>
              </a:p>
            </p:txBody>
          </p:sp>
          <p:sp>
            <p:nvSpPr>
              <p:cNvPr id="14" name="מלבן מעוגל 13"/>
              <p:cNvSpPr/>
              <p:nvPr/>
            </p:nvSpPr>
            <p:spPr>
              <a:xfrm>
                <a:off x="240326" y="2099801"/>
                <a:ext cx="2127133"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p:cNvSpPr txBox="1"/>
              <p:nvPr/>
            </p:nvSpPr>
            <p:spPr>
              <a:xfrm>
                <a:off x="214294" y="2132856"/>
                <a:ext cx="2127133" cy="1200329"/>
              </a:xfrm>
              <a:prstGeom prst="rect">
                <a:avLst/>
              </a:prstGeom>
              <a:noFill/>
            </p:spPr>
            <p:txBody>
              <a:bodyPr wrap="square" rtlCol="0">
                <a:spAutoFit/>
              </a:bodyPr>
              <a:lstStyle/>
              <a:p>
                <a:pPr algn="ctr" rtl="1"/>
                <a:r>
                  <a:rPr lang="he-IL" dirty="0" smtClean="0">
                    <a:latin typeface="Times New Roman" panose="02020603050405020304" pitchFamily="18" charset="0"/>
                    <a:cs typeface="Times New Roman" panose="02020603050405020304" pitchFamily="18" charset="0"/>
                  </a:rPr>
                  <a:t>מדידה מחודשת של נקודות גובה בריטיות מרשת האיזון הארצית בחיפה וביפו</a:t>
                </a:r>
                <a:endParaRPr lang="en-US" dirty="0">
                  <a:latin typeface="Times New Roman" panose="02020603050405020304" pitchFamily="18" charset="0"/>
                  <a:cs typeface="Times New Roman" panose="02020603050405020304" pitchFamily="18" charset="0"/>
                </a:endParaRPr>
              </a:p>
            </p:txBody>
          </p:sp>
          <p:sp>
            <p:nvSpPr>
              <p:cNvPr id="16" name="מלבן מעוגל 15"/>
              <p:cNvSpPr/>
              <p:nvPr/>
            </p:nvSpPr>
            <p:spPr>
              <a:xfrm>
                <a:off x="2900358" y="4034195"/>
                <a:ext cx="2808312"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Box 16"/>
              <p:cNvSpPr txBox="1"/>
              <p:nvPr/>
            </p:nvSpPr>
            <p:spPr>
              <a:xfrm>
                <a:off x="3116382" y="4366845"/>
                <a:ext cx="2376264" cy="646331"/>
              </a:xfrm>
              <a:prstGeom prst="rect">
                <a:avLst/>
              </a:prstGeom>
              <a:noFill/>
            </p:spPr>
            <p:txBody>
              <a:bodyPr wrap="square" rtlCol="0">
                <a:spAutoFit/>
              </a:bodyPr>
              <a:lstStyle/>
              <a:p>
                <a:pPr algn="ctr" rtl="1"/>
                <a:r>
                  <a:rPr lang="he-IL" dirty="0" smtClean="0">
                    <a:latin typeface="Times New Roman" panose="02020603050405020304" pitchFamily="18" charset="0"/>
                    <a:cs typeface="Times New Roman" panose="02020603050405020304" pitchFamily="18" charset="0"/>
                  </a:rPr>
                  <a:t>קביעת נקודת האפס במדינת ישראל מהקמתה ועד היום</a:t>
                </a:r>
                <a:endParaRPr lang="en-US" dirty="0">
                  <a:latin typeface="Times New Roman" panose="02020603050405020304" pitchFamily="18" charset="0"/>
                  <a:cs typeface="Times New Roman" panose="02020603050405020304" pitchFamily="18" charset="0"/>
                </a:endParaRPr>
              </a:p>
            </p:txBody>
          </p:sp>
        </p:grpSp>
        <p:sp>
          <p:nvSpPr>
            <p:cNvPr id="25" name="מלבן מעוגל 24"/>
            <p:cNvSpPr/>
            <p:nvPr/>
          </p:nvSpPr>
          <p:spPr>
            <a:xfrm>
              <a:off x="925477" y="4138767"/>
              <a:ext cx="2127133"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TextBox 25"/>
            <p:cNvSpPr txBox="1"/>
            <p:nvPr/>
          </p:nvSpPr>
          <p:spPr>
            <a:xfrm>
              <a:off x="886576" y="4337098"/>
              <a:ext cx="2127133" cy="923330"/>
            </a:xfrm>
            <a:prstGeom prst="rect">
              <a:avLst/>
            </a:prstGeom>
            <a:noFill/>
          </p:spPr>
          <p:txBody>
            <a:bodyPr wrap="square" rtlCol="0">
              <a:spAutoFit/>
            </a:bodyPr>
            <a:lstStyle/>
            <a:p>
              <a:pPr algn="ctr" rtl="1"/>
              <a:r>
                <a:rPr lang="he-IL" dirty="0" smtClean="0">
                  <a:latin typeface="Times New Roman" panose="02020603050405020304" pitchFamily="18" charset="0"/>
                  <a:cs typeface="Times New Roman" panose="02020603050405020304" pitchFamily="18" charset="0"/>
                </a:rPr>
                <a:t>חישוב שינוי ממוצע מפלס הים בארץ מימי המנדט הבריטי ועד היום.</a:t>
              </a:r>
              <a:endParaRPr lang="en-US" dirty="0">
                <a:latin typeface="Times New Roman" panose="02020603050405020304" pitchFamily="18" charset="0"/>
                <a:cs typeface="Times New Roman" panose="02020603050405020304" pitchFamily="18" charset="0"/>
              </a:endParaRPr>
            </a:p>
          </p:txBody>
        </p:sp>
      </p:grpSp>
      <p:cxnSp>
        <p:nvCxnSpPr>
          <p:cNvPr id="19" name="מחבר חץ ישר 18"/>
          <p:cNvCxnSpPr>
            <a:stCxn id="6" idx="1"/>
            <a:endCxn id="4" idx="3"/>
          </p:cNvCxnSpPr>
          <p:nvPr/>
        </p:nvCxnSpPr>
        <p:spPr>
          <a:xfrm flipH="1" flipV="1">
            <a:off x="6353841" y="871375"/>
            <a:ext cx="513720" cy="784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מחבר חץ ישר 31"/>
          <p:cNvCxnSpPr/>
          <p:nvPr/>
        </p:nvCxnSpPr>
        <p:spPr>
          <a:xfrm flipH="1" flipV="1">
            <a:off x="6372200" y="2852936"/>
            <a:ext cx="513720" cy="784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מחבר חץ ישר 32"/>
          <p:cNvCxnSpPr/>
          <p:nvPr/>
        </p:nvCxnSpPr>
        <p:spPr>
          <a:xfrm flipH="1" flipV="1">
            <a:off x="2989556" y="707444"/>
            <a:ext cx="513720" cy="784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מחבר חץ ישר 33"/>
          <p:cNvCxnSpPr/>
          <p:nvPr/>
        </p:nvCxnSpPr>
        <p:spPr>
          <a:xfrm flipH="1" flipV="1">
            <a:off x="3059832" y="2845087"/>
            <a:ext cx="513720" cy="784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מחבר חץ ישר 34"/>
          <p:cNvCxnSpPr/>
          <p:nvPr/>
        </p:nvCxnSpPr>
        <p:spPr>
          <a:xfrm flipH="1" flipV="1">
            <a:off x="3050168" y="4789303"/>
            <a:ext cx="513720" cy="784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מחבר חץ ישר 20"/>
          <p:cNvCxnSpPr>
            <a:stCxn id="14" idx="2"/>
            <a:endCxn id="25" idx="0"/>
          </p:cNvCxnSpPr>
          <p:nvPr/>
        </p:nvCxnSpPr>
        <p:spPr>
          <a:xfrm>
            <a:off x="1967423" y="3467953"/>
            <a:ext cx="21621" cy="67081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מחבר מרפקי 22"/>
          <p:cNvCxnSpPr/>
          <p:nvPr/>
        </p:nvCxnSpPr>
        <p:spPr>
          <a:xfrm rot="10800000" flipH="1" flipV="1">
            <a:off x="886576" y="852909"/>
            <a:ext cx="29496" cy="3945854"/>
          </a:xfrm>
          <a:prstGeom prst="bentConnector3">
            <a:avLst>
              <a:gd name="adj1" fmla="val -1275034"/>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168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512" y="-35263"/>
            <a:ext cx="5638976" cy="3176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512" y="3140968"/>
            <a:ext cx="5623562" cy="315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6239053"/>
            <a:ext cx="9144000" cy="923330"/>
          </a:xfrm>
          <a:prstGeom prst="rect">
            <a:avLst/>
          </a:prstGeom>
          <a:noFill/>
        </p:spPr>
        <p:txBody>
          <a:bodyPr wrap="square" rtlCol="0">
            <a:spAutoFit/>
          </a:bodyPr>
          <a:lstStyle/>
          <a:p>
            <a:pPr algn="r" rtl="1"/>
            <a:r>
              <a:rPr lang="he-IL" dirty="0" smtClean="0">
                <a:latin typeface="Times New Roman" panose="02020603050405020304" pitchFamily="18" charset="0"/>
                <a:cs typeface="Times New Roman" panose="02020603050405020304" pitchFamily="18" charset="0"/>
              </a:rPr>
              <a:t>איור 10: גרף סיכום המדידות של </a:t>
            </a:r>
            <a:r>
              <a:rPr lang="he-IL" dirty="0" err="1" smtClean="0">
                <a:latin typeface="Times New Roman" panose="02020603050405020304" pitchFamily="18" charset="0"/>
                <a:cs typeface="Times New Roman" panose="02020603050405020304" pitchFamily="18" charset="0"/>
              </a:rPr>
              <a:t>המדימרמטר</a:t>
            </a:r>
            <a:r>
              <a:rPr lang="he-IL" dirty="0" smtClean="0">
                <a:latin typeface="Times New Roman" panose="02020603050405020304" pitchFamily="18" charset="0"/>
                <a:cs typeface="Times New Roman" panose="02020603050405020304" pitchFamily="18" charset="0"/>
              </a:rPr>
              <a:t>  ביפו ובחיפה בחוברות הסיכום השנתי של מחלקת המדידות הבריטים. א. שנת 1929, ב. 1930. כוכבית מציינת את סגירת תחנת המדידה בנמל חיפה. גובה מפלס הים כ 50 ס"מ מעל לאפס. (חוברות שנתיות  1929-1930של מחלקת המדידות הבריטית).</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8426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6632"/>
            <a:ext cx="2483768" cy="1754326"/>
          </a:xfrm>
          <a:prstGeom prst="rect">
            <a:avLst/>
          </a:prstGeom>
          <a:noFill/>
        </p:spPr>
        <p:txBody>
          <a:bodyPr wrap="square" rtlCol="0">
            <a:spAutoFit/>
          </a:bodyPr>
          <a:lstStyle/>
          <a:p>
            <a:pPr algn="r" rtl="1"/>
            <a:r>
              <a:rPr lang="he-IL" dirty="0" smtClean="0">
                <a:latin typeface="Times New Roman" panose="02020603050405020304" pitchFamily="18" charset="0"/>
                <a:cs typeface="Times New Roman" panose="02020603050405020304" pitchFamily="18" charset="0"/>
              </a:rPr>
              <a:t>איור 11: מפת לולאות האיזון המדויק שעשו הבריטים עד סוף 1946, וכל נקודות ה-</a:t>
            </a:r>
            <a:r>
              <a:rPr lang="en-US" dirty="0" smtClean="0">
                <a:latin typeface="Times New Roman" panose="02020603050405020304" pitchFamily="18" charset="0"/>
                <a:cs typeface="Times New Roman" panose="02020603050405020304" pitchFamily="18" charset="0"/>
              </a:rPr>
              <a:t>F</a:t>
            </a:r>
            <a:r>
              <a:rPr lang="he-IL" dirty="0" smtClean="0">
                <a:latin typeface="Times New Roman" panose="02020603050405020304" pitchFamily="18" charset="0"/>
                <a:cs typeface="Times New Roman" panose="02020603050405020304" pitchFamily="18" charset="0"/>
              </a:rPr>
              <a:t> שנמדדו בארץ. </a:t>
            </a:r>
            <a:r>
              <a:rPr lang="he-IL" dirty="0">
                <a:latin typeface="Times New Roman" panose="02020603050405020304" pitchFamily="18" charset="0"/>
                <a:cs typeface="Times New Roman" panose="02020603050405020304" pitchFamily="18" charset="0"/>
              </a:rPr>
              <a:t>(חוברות שנתיות  </a:t>
            </a:r>
            <a:r>
              <a:rPr lang="he-IL" dirty="0" smtClean="0">
                <a:latin typeface="Times New Roman" panose="02020603050405020304" pitchFamily="18" charset="0"/>
                <a:cs typeface="Times New Roman" panose="02020603050405020304" pitchFamily="18" charset="0"/>
              </a:rPr>
              <a:t>1946של </a:t>
            </a:r>
            <a:r>
              <a:rPr lang="he-IL" dirty="0">
                <a:latin typeface="Times New Roman" panose="02020603050405020304" pitchFamily="18" charset="0"/>
                <a:cs typeface="Times New Roman" panose="02020603050405020304" pitchFamily="18" charset="0"/>
              </a:rPr>
              <a:t>מחלקת המדידות הבריטית).</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620688"/>
            <a:ext cx="3081961"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3554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8" y="0"/>
            <a:ext cx="9168558" cy="5439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5805264"/>
            <a:ext cx="9144000" cy="646331"/>
          </a:xfrm>
          <a:prstGeom prst="rect">
            <a:avLst/>
          </a:prstGeom>
          <a:noFill/>
        </p:spPr>
        <p:txBody>
          <a:bodyPr wrap="square" rtlCol="0">
            <a:spAutoFit/>
          </a:bodyPr>
          <a:lstStyle/>
          <a:p>
            <a:pPr algn="r" rtl="1"/>
            <a:r>
              <a:rPr lang="he-IL" dirty="0" smtClean="0">
                <a:latin typeface="Times New Roman" panose="02020603050405020304" pitchFamily="18" charset="0"/>
                <a:cs typeface="Times New Roman" panose="02020603050405020304" pitchFamily="18" charset="0"/>
              </a:rPr>
              <a:t>איור 12: תיאור נקודת </a:t>
            </a:r>
            <a:r>
              <a:rPr lang="en-US" dirty="0" smtClean="0">
                <a:latin typeface="Times New Roman" panose="02020603050405020304" pitchFamily="18" charset="0"/>
                <a:cs typeface="Times New Roman" panose="02020603050405020304" pitchFamily="18" charset="0"/>
              </a:rPr>
              <a:t>F</a:t>
            </a:r>
            <a:r>
              <a:rPr lang="he-IL" dirty="0" smtClean="0">
                <a:latin typeface="Times New Roman" panose="02020603050405020304" pitchFamily="18" charset="0"/>
                <a:cs typeface="Times New Roman" panose="02020603050405020304" pitchFamily="18" charset="0"/>
              </a:rPr>
              <a:t>3 בחיפה בחיבור של שכונת הטמפלרים לנמל. בעט אדום למעלה מציין כי גובה הנקודה הוא 5.269. </a:t>
            </a:r>
            <a:r>
              <a:rPr lang="he-IL" b="1" dirty="0" smtClean="0">
                <a:solidFill>
                  <a:srgbClr val="FF0000"/>
                </a:solidFill>
                <a:latin typeface="Times New Roman" panose="02020603050405020304" pitchFamily="18" charset="0"/>
                <a:cs typeface="Times New Roman" panose="02020603050405020304" pitchFamily="18" charset="0"/>
              </a:rPr>
              <a:t>(תיאור נקודות </a:t>
            </a:r>
            <a:r>
              <a:rPr lang="en-US" b="1" dirty="0" smtClean="0">
                <a:solidFill>
                  <a:srgbClr val="FF0000"/>
                </a:solidFill>
                <a:latin typeface="Times New Roman" panose="02020603050405020304" pitchFamily="18" charset="0"/>
                <a:cs typeface="Times New Roman" panose="02020603050405020304" pitchFamily="18" charset="0"/>
              </a:rPr>
              <a:t>F</a:t>
            </a:r>
            <a:r>
              <a:rPr lang="he-IL" b="1" dirty="0" smtClean="0">
                <a:solidFill>
                  <a:srgbClr val="FF0000"/>
                </a:solidFill>
                <a:latin typeface="Times New Roman" panose="02020603050405020304" pitchFamily="18" charset="0"/>
                <a:cs typeface="Times New Roman" panose="02020603050405020304" pitchFamily="18" charset="0"/>
              </a:rPr>
              <a:t> בארכיון מחלקת חישובים </a:t>
            </a:r>
            <a:r>
              <a:rPr lang="he-IL" b="1" dirty="0" err="1" smtClean="0">
                <a:solidFill>
                  <a:srgbClr val="FF0000"/>
                </a:solidFill>
                <a:latin typeface="Times New Roman" panose="02020603050405020304" pitchFamily="18" charset="0"/>
                <a:cs typeface="Times New Roman" panose="02020603050405020304" pitchFamily="18" charset="0"/>
              </a:rPr>
              <a:t>במפ"י</a:t>
            </a:r>
            <a:r>
              <a:rPr lang="he-IL" b="1" dirty="0" smtClean="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1058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10" r="10386"/>
          <a:stretch/>
        </p:blipFill>
        <p:spPr bwMode="auto">
          <a:xfrm>
            <a:off x="2968792" y="0"/>
            <a:ext cx="6164826"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5934670"/>
            <a:ext cx="9144000" cy="923330"/>
          </a:xfrm>
          <a:prstGeom prst="rect">
            <a:avLst/>
          </a:prstGeom>
          <a:noFill/>
        </p:spPr>
        <p:txBody>
          <a:bodyPr wrap="square" rtlCol="0">
            <a:spAutoFit/>
          </a:bodyPr>
          <a:lstStyle/>
          <a:p>
            <a:pPr algn="r" rtl="1"/>
            <a:r>
              <a:rPr lang="he-IL" dirty="0" smtClean="0">
                <a:latin typeface="Times New Roman" panose="02020603050405020304" pitchFamily="18" charset="0"/>
                <a:cs typeface="+mj-cs"/>
              </a:rPr>
              <a:t>איור 13: א. תיאור של נקודת </a:t>
            </a:r>
            <a:r>
              <a:rPr lang="en-US" dirty="0" smtClean="0">
                <a:latin typeface="Times New Roman" panose="02020603050405020304" pitchFamily="18" charset="0"/>
                <a:cs typeface="+mj-cs"/>
              </a:rPr>
              <a:t>A</a:t>
            </a:r>
            <a:r>
              <a:rPr lang="he-IL" dirty="0" smtClean="0">
                <a:latin typeface="Times New Roman" panose="02020603050405020304" pitchFamily="18" charset="0"/>
                <a:cs typeface="+mj-cs"/>
              </a:rPr>
              <a:t> </a:t>
            </a:r>
            <a:r>
              <a:rPr lang="en-US" dirty="0" smtClean="0">
                <a:latin typeface="Times New Roman" panose="02020603050405020304" pitchFamily="18" charset="0"/>
                <a:cs typeface="+mj-cs"/>
              </a:rPr>
              <a:t>F</a:t>
            </a:r>
            <a:r>
              <a:rPr lang="he-IL" dirty="0" smtClean="0">
                <a:latin typeface="Times New Roman" panose="02020603050405020304" pitchFamily="18" charset="0"/>
                <a:cs typeface="+mj-cs"/>
              </a:rPr>
              <a:t>1 על בניין הדואר ביפו. הרחוב המתואר הוא שדרות קינג </a:t>
            </a:r>
            <a:r>
              <a:rPr lang="he-IL" dirty="0" err="1" smtClean="0">
                <a:latin typeface="Times New Roman" panose="02020603050405020304" pitchFamily="18" charset="0"/>
                <a:cs typeface="+mj-cs"/>
              </a:rPr>
              <a:t>ג'ורג</a:t>
            </a:r>
            <a:r>
              <a:rPr lang="he-IL" dirty="0" smtClean="0">
                <a:latin typeface="Times New Roman" panose="02020603050405020304" pitchFamily="18" charset="0"/>
                <a:cs typeface="+mj-cs"/>
              </a:rPr>
              <a:t>', שהיום נקרא שדרות ירושלים. </a:t>
            </a:r>
            <a:r>
              <a:rPr lang="he-IL" b="1" dirty="0">
                <a:solidFill>
                  <a:srgbClr val="FF0000"/>
                </a:solidFill>
                <a:latin typeface="Times New Roman" panose="02020603050405020304" pitchFamily="18" charset="0"/>
                <a:cs typeface="Times New Roman" panose="02020603050405020304" pitchFamily="18" charset="0"/>
              </a:rPr>
              <a:t>(תיאור נקודות </a:t>
            </a:r>
            <a:r>
              <a:rPr lang="en-US" b="1" dirty="0">
                <a:solidFill>
                  <a:srgbClr val="FF0000"/>
                </a:solidFill>
                <a:latin typeface="Times New Roman" panose="02020603050405020304" pitchFamily="18" charset="0"/>
                <a:cs typeface="Times New Roman" panose="02020603050405020304" pitchFamily="18" charset="0"/>
              </a:rPr>
              <a:t>F</a:t>
            </a:r>
            <a:r>
              <a:rPr lang="he-IL" b="1" dirty="0">
                <a:solidFill>
                  <a:srgbClr val="FF0000"/>
                </a:solidFill>
                <a:latin typeface="Times New Roman" panose="02020603050405020304" pitchFamily="18" charset="0"/>
                <a:cs typeface="Times New Roman" panose="02020603050405020304" pitchFamily="18" charset="0"/>
              </a:rPr>
              <a:t> בארכיון מחלקת חישובים </a:t>
            </a:r>
            <a:r>
              <a:rPr lang="he-IL" b="1" dirty="0" err="1">
                <a:solidFill>
                  <a:srgbClr val="FF0000"/>
                </a:solidFill>
                <a:latin typeface="Times New Roman" panose="02020603050405020304" pitchFamily="18" charset="0"/>
                <a:cs typeface="Times New Roman" panose="02020603050405020304" pitchFamily="18" charset="0"/>
              </a:rPr>
              <a:t>במפ"י</a:t>
            </a:r>
            <a:r>
              <a:rPr lang="he-IL" b="1" dirty="0">
                <a:solidFill>
                  <a:srgbClr val="FF0000"/>
                </a:solidFill>
                <a:latin typeface="Times New Roman" panose="02020603050405020304" pitchFamily="18" charset="0"/>
                <a:cs typeface="Times New Roman" panose="02020603050405020304" pitchFamily="18" charset="0"/>
              </a:rPr>
              <a:t>).</a:t>
            </a:r>
            <a:r>
              <a:rPr lang="he-IL" b="1" dirty="0" smtClean="0">
                <a:solidFill>
                  <a:srgbClr val="FF0000"/>
                </a:solidFill>
                <a:latin typeface="Times New Roman" panose="02020603050405020304" pitchFamily="18" charset="0"/>
                <a:cs typeface="+mj-cs"/>
              </a:rPr>
              <a:t> </a:t>
            </a:r>
            <a:r>
              <a:rPr lang="he-IL" dirty="0" smtClean="0">
                <a:latin typeface="Times New Roman" panose="02020603050405020304" pitchFamily="18" charset="0"/>
                <a:cs typeface="+mj-cs"/>
              </a:rPr>
              <a:t>ב. סימון ה</a:t>
            </a:r>
            <a:r>
              <a:rPr lang="en-US" dirty="0" smtClean="0">
                <a:latin typeface="Times New Roman" panose="02020603050405020304" pitchFamily="18" charset="0"/>
                <a:cs typeface="+mj-cs"/>
              </a:rPr>
              <a:t>BM</a:t>
            </a:r>
            <a:r>
              <a:rPr lang="he-IL" dirty="0" smtClean="0">
                <a:latin typeface="Times New Roman" panose="02020603050405020304" pitchFamily="18" charset="0"/>
                <a:cs typeface="+mj-cs"/>
              </a:rPr>
              <a:t> חקוק על קיר המבנה ונמצא עליו עד היום . גבה המדידה הבריטי: 5.337, עליו תיקון ישראלי: 5.311.  </a:t>
            </a:r>
            <a:r>
              <a:rPr lang="he-IL" b="1" dirty="0" smtClean="0">
                <a:solidFill>
                  <a:srgbClr val="FF0000"/>
                </a:solidFill>
                <a:latin typeface="Times New Roman" panose="02020603050405020304" pitchFamily="18" charset="0"/>
                <a:cs typeface="+mj-cs"/>
              </a:rPr>
              <a:t>(צילמה אילת </a:t>
            </a:r>
            <a:r>
              <a:rPr lang="he-IL" b="1" dirty="0" err="1" smtClean="0">
                <a:solidFill>
                  <a:srgbClr val="FF0000"/>
                </a:solidFill>
                <a:latin typeface="Times New Roman" panose="02020603050405020304" pitchFamily="18" charset="0"/>
                <a:cs typeface="+mj-cs"/>
              </a:rPr>
              <a:t>טוקר</a:t>
            </a:r>
            <a:r>
              <a:rPr lang="he-IL" b="1" dirty="0" smtClean="0">
                <a:solidFill>
                  <a:srgbClr val="FF0000"/>
                </a:solidFill>
                <a:latin typeface="Times New Roman" panose="02020603050405020304" pitchFamily="18" charset="0"/>
                <a:cs typeface="+mj-cs"/>
              </a:rPr>
              <a:t> 2017).</a:t>
            </a:r>
            <a:endParaRPr lang="en-US" b="1" dirty="0">
              <a:solidFill>
                <a:srgbClr val="FF0000"/>
              </a:solidFill>
              <a:latin typeface="Times New Roman" panose="02020603050405020304" pitchFamily="18" charset="0"/>
              <a:cs typeface="+mj-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8"/>
            <a:ext cx="2966159" cy="4029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8424" y="4581128"/>
            <a:ext cx="745194" cy="369332"/>
          </a:xfrm>
          <a:prstGeom prst="rect">
            <a:avLst/>
          </a:prstGeom>
          <a:noFill/>
        </p:spPr>
        <p:txBody>
          <a:bodyPr wrap="square" rtlCol="0">
            <a:spAutoFit/>
          </a:bodyPr>
          <a:lstStyle/>
          <a:p>
            <a:pPr algn="r" rtl="1"/>
            <a:r>
              <a:rPr lang="he-IL" dirty="0" smtClean="0">
                <a:cs typeface="+mj-cs"/>
              </a:rPr>
              <a:t>א</a:t>
            </a:r>
            <a:endParaRPr lang="en-US" dirty="0">
              <a:cs typeface="+mj-cs"/>
            </a:endParaRPr>
          </a:p>
        </p:txBody>
      </p:sp>
      <p:sp>
        <p:nvSpPr>
          <p:cNvPr id="6" name="TextBox 5"/>
          <p:cNvSpPr txBox="1"/>
          <p:nvPr/>
        </p:nvSpPr>
        <p:spPr>
          <a:xfrm>
            <a:off x="2220965" y="3658823"/>
            <a:ext cx="745194" cy="369332"/>
          </a:xfrm>
          <a:prstGeom prst="rect">
            <a:avLst/>
          </a:prstGeom>
          <a:noFill/>
        </p:spPr>
        <p:txBody>
          <a:bodyPr wrap="square" rtlCol="0">
            <a:spAutoFit/>
          </a:bodyPr>
          <a:lstStyle/>
          <a:p>
            <a:pPr algn="r" rtl="1"/>
            <a:r>
              <a:rPr lang="he-IL" dirty="0">
                <a:cs typeface="+mj-cs"/>
              </a:rPr>
              <a:t>ב</a:t>
            </a:r>
            <a:endParaRPr lang="en-US" dirty="0">
              <a:cs typeface="+mj-cs"/>
            </a:endParaRPr>
          </a:p>
        </p:txBody>
      </p:sp>
    </p:spTree>
    <p:extLst>
      <p:ext uri="{BB962C8B-B14F-4D97-AF65-F5344CB8AC3E}">
        <p14:creationId xmlns:p14="http://schemas.microsoft.com/office/powerpoint/2010/main" val="3521762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p:nvPr/>
        </p:nvPicPr>
        <p:blipFill>
          <a:blip r:embed="rId2"/>
          <a:srcRect/>
          <a:stretch>
            <a:fillRect/>
          </a:stretch>
        </p:blipFill>
        <p:spPr bwMode="auto">
          <a:xfrm>
            <a:off x="1043608" y="0"/>
            <a:ext cx="6912768" cy="5661248"/>
          </a:xfrm>
          <a:prstGeom prst="rect">
            <a:avLst/>
          </a:prstGeom>
          <a:noFill/>
          <a:ln w="9525">
            <a:noFill/>
            <a:miter lim="800000"/>
            <a:headEnd/>
            <a:tailEnd/>
          </a:ln>
          <a:effectLst/>
        </p:spPr>
      </p:pic>
      <p:sp>
        <p:nvSpPr>
          <p:cNvPr id="3" name="TextBox 2"/>
          <p:cNvSpPr txBox="1"/>
          <p:nvPr/>
        </p:nvSpPr>
        <p:spPr>
          <a:xfrm>
            <a:off x="0" y="5934670"/>
            <a:ext cx="9144000" cy="646331"/>
          </a:xfrm>
          <a:prstGeom prst="rect">
            <a:avLst/>
          </a:prstGeom>
          <a:noFill/>
        </p:spPr>
        <p:txBody>
          <a:bodyPr wrap="square" rtlCol="0">
            <a:spAutoFit/>
          </a:bodyPr>
          <a:lstStyle/>
          <a:p>
            <a:pPr algn="r" rtl="1"/>
            <a:r>
              <a:rPr lang="he-IL" dirty="0" smtClean="0">
                <a:latin typeface="Times New Roman" panose="02020603050405020304" pitchFamily="18" charset="0"/>
                <a:cs typeface="+mj-cs"/>
              </a:rPr>
              <a:t>איור 14: "יש להעלות את כל הגבהים ב-40 ס"מ - חותמת אדומה בתחתית האיור מתוך מפת יפו תל-אביב, מחלקת המדידות של ממשלת המנדט הבריטי, 1:10000, 1936.</a:t>
            </a:r>
            <a:endParaRPr lang="en-US" dirty="0">
              <a:latin typeface="Times New Roman" panose="02020603050405020304" pitchFamily="18" charset="0"/>
              <a:cs typeface="+mj-cs"/>
            </a:endParaRPr>
          </a:p>
        </p:txBody>
      </p:sp>
    </p:spTree>
    <p:extLst>
      <p:ext uri="{BB962C8B-B14F-4D97-AF65-F5344CB8AC3E}">
        <p14:creationId xmlns:p14="http://schemas.microsoft.com/office/powerpoint/2010/main" val="1415514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0215" y="-18636"/>
            <a:ext cx="4123117" cy="61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09" y="-18636"/>
            <a:ext cx="4157291" cy="6131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14709" y="6144564"/>
            <a:ext cx="8729291" cy="646331"/>
          </a:xfrm>
          <a:prstGeom prst="rect">
            <a:avLst/>
          </a:prstGeom>
          <a:noFill/>
        </p:spPr>
        <p:txBody>
          <a:bodyPr wrap="square" rtlCol="0">
            <a:spAutoFit/>
          </a:bodyPr>
          <a:lstStyle/>
          <a:p>
            <a:pPr algn="r" rtl="1"/>
            <a:r>
              <a:rPr lang="he-IL" dirty="0" smtClean="0">
                <a:latin typeface="Times New Roman" panose="02020603050405020304" pitchFamily="18" charset="0"/>
                <a:cs typeface="Times New Roman" panose="02020603050405020304" pitchFamily="18" charset="0"/>
              </a:rPr>
              <a:t>איור 15: תוואי המדידה של נקודת היסוד </a:t>
            </a:r>
            <a:r>
              <a:rPr lang="en-US" dirty="0" smtClean="0">
                <a:latin typeface="Times New Roman" panose="02020603050405020304" pitchFamily="18" charset="0"/>
                <a:cs typeface="Times New Roman" panose="02020603050405020304" pitchFamily="18" charset="0"/>
              </a:rPr>
              <a:t>F</a:t>
            </a:r>
            <a:r>
              <a:rPr lang="he-IL" dirty="0" smtClean="0">
                <a:latin typeface="Times New Roman" panose="02020603050405020304" pitchFamily="18" charset="0"/>
                <a:cs typeface="Times New Roman" panose="02020603050405020304" pitchFamily="18" charset="0"/>
              </a:rPr>
              <a:t>14 שנמדד בשנת 1938: א' </a:t>
            </a:r>
            <a:r>
              <a:rPr lang="he-IL" dirty="0">
                <a:latin typeface="Times New Roman" panose="02020603050405020304" pitchFamily="18" charset="0"/>
                <a:cs typeface="Times New Roman" panose="02020603050405020304" pitchFamily="18" charset="0"/>
              </a:rPr>
              <a:t>על גבי תצלום אוויר משנת </a:t>
            </a:r>
            <a:r>
              <a:rPr lang="he-IL"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(2015</a:t>
            </a:r>
            <a:r>
              <a:rPr lang="he-IL" dirty="0" smtClean="0">
                <a:latin typeface="Times New Roman" panose="02020603050405020304" pitchFamily="18" charset="0"/>
                <a:cs typeface="Times New Roman" panose="02020603050405020304" pitchFamily="18" charset="0"/>
              </a:rPr>
              <a:t>.  ב' </a:t>
            </a:r>
            <a:r>
              <a:rPr lang="he-IL" dirty="0">
                <a:latin typeface="Times New Roman" panose="02020603050405020304" pitchFamily="18" charset="0"/>
                <a:cs typeface="Times New Roman" panose="02020603050405020304" pitchFamily="18" charset="0"/>
              </a:rPr>
              <a:t>על גבי מפה היסטורית משנת  </a:t>
            </a:r>
            <a:r>
              <a:rPr lang="en-US" dirty="0" smtClean="0">
                <a:latin typeface="Times New Roman" panose="02020603050405020304" pitchFamily="18" charset="0"/>
                <a:cs typeface="Times New Roman" panose="02020603050405020304" pitchFamily="18" charset="0"/>
              </a:rPr>
              <a:t>1924</a:t>
            </a:r>
            <a:r>
              <a:rPr lang="he-IL" dirty="0" smtClean="0">
                <a:latin typeface="Times New Roman" panose="02020603050405020304" pitchFamily="18" charset="0"/>
                <a:cs typeface="Times New Roman" panose="02020603050405020304" pitchFamily="18" charset="0"/>
              </a:rPr>
              <a:t>. (</a:t>
            </a:r>
            <a:r>
              <a:rPr lang="he-IL" b="1" dirty="0" smtClean="0">
                <a:solidFill>
                  <a:srgbClr val="FF0000"/>
                </a:solidFill>
                <a:latin typeface="Times New Roman" panose="02020603050405020304" pitchFamily="18" charset="0"/>
                <a:cs typeface="Times New Roman" panose="02020603050405020304" pitchFamily="18" charset="0"/>
              </a:rPr>
              <a:t>ארכיון מפות </a:t>
            </a:r>
            <a:r>
              <a:rPr lang="he-IL" b="1" dirty="0" err="1" smtClean="0">
                <a:solidFill>
                  <a:srgbClr val="FF0000"/>
                </a:solidFill>
                <a:latin typeface="Times New Roman" panose="02020603050405020304" pitchFamily="18" charset="0"/>
                <a:cs typeface="Times New Roman" panose="02020603050405020304" pitchFamily="18" charset="0"/>
              </a:rPr>
              <a:t>במפ"י</a:t>
            </a:r>
            <a:r>
              <a:rPr lang="he-IL" b="1" dirty="0" smtClean="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943101" y="35332"/>
            <a:ext cx="412875" cy="369332"/>
          </a:xfrm>
          <a:prstGeom prst="rect">
            <a:avLst/>
          </a:prstGeom>
          <a:noFill/>
        </p:spPr>
        <p:txBody>
          <a:bodyPr wrap="square" rtlCol="0">
            <a:spAutoFit/>
          </a:bodyPr>
          <a:lstStyle/>
          <a:p>
            <a:r>
              <a:rPr lang="he-IL" dirty="0" smtClean="0">
                <a:latin typeface="Times New Roman" panose="02020603050405020304" pitchFamily="18" charset="0"/>
                <a:cs typeface="Times New Roman" panose="02020603050405020304" pitchFamily="18" charset="0"/>
              </a:rPr>
              <a:t>ב</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172400" y="44624"/>
            <a:ext cx="412875" cy="369332"/>
          </a:xfrm>
          <a:prstGeom prst="rect">
            <a:avLst/>
          </a:prstGeom>
          <a:noFill/>
        </p:spPr>
        <p:txBody>
          <a:bodyPr wrap="square" rtlCol="0">
            <a:spAutoFit/>
          </a:bodyPr>
          <a:lstStyle/>
          <a:p>
            <a:r>
              <a:rPr lang="he-IL" dirty="0" smtClean="0">
                <a:latin typeface="Times New Roman" panose="02020603050405020304" pitchFamily="18" charset="0"/>
                <a:cs typeface="Times New Roman" panose="02020603050405020304" pitchFamily="18" charset="0"/>
              </a:rPr>
              <a:t>א</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6287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p:cNvGrpSpPr/>
          <p:nvPr/>
        </p:nvGrpSpPr>
        <p:grpSpPr>
          <a:xfrm>
            <a:off x="863920" y="527211"/>
            <a:ext cx="7384194" cy="3132000"/>
            <a:chOff x="252185" y="1670049"/>
            <a:chExt cx="8818147" cy="3483372"/>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033" y="1670050"/>
              <a:ext cx="2954817" cy="348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1920" y="1670049"/>
              <a:ext cx="3398412" cy="3483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85" y="1670050"/>
              <a:ext cx="2452847" cy="347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0" y="4941168"/>
            <a:ext cx="9144000" cy="646331"/>
          </a:xfrm>
          <a:prstGeom prst="rect">
            <a:avLst/>
          </a:prstGeom>
          <a:noFill/>
        </p:spPr>
        <p:txBody>
          <a:bodyPr wrap="square" rtlCol="0">
            <a:spAutoFit/>
          </a:bodyPr>
          <a:lstStyle/>
          <a:p>
            <a:pPr algn="r" rtl="1"/>
            <a:r>
              <a:rPr lang="he-IL" dirty="0" smtClean="0">
                <a:latin typeface="Times New Roman" panose="02020603050405020304" pitchFamily="18" charset="0"/>
                <a:cs typeface="Times New Roman" panose="02020603050405020304" pitchFamily="18" charset="0"/>
              </a:rPr>
              <a:t>איור 16: נקודות הגובה שנמצאו בחיפה לאורך מהלך המדידה שבין </a:t>
            </a:r>
            <a:r>
              <a:rPr lang="en-US" dirty="0" smtClean="0">
                <a:latin typeface="Times New Roman" panose="02020603050405020304" pitchFamily="18" charset="0"/>
                <a:cs typeface="Times New Roman" panose="02020603050405020304" pitchFamily="18" charset="0"/>
              </a:rPr>
              <a:t>F</a:t>
            </a:r>
            <a:r>
              <a:rPr lang="he-IL" dirty="0" smtClean="0">
                <a:latin typeface="Times New Roman" panose="02020603050405020304" pitchFamily="18" charset="0"/>
                <a:cs typeface="Times New Roman" panose="02020603050405020304" pitchFamily="18" charset="0"/>
              </a:rPr>
              <a:t>3 ו-</a:t>
            </a:r>
            <a:r>
              <a:rPr lang="en-US" dirty="0" smtClean="0">
                <a:latin typeface="Times New Roman" panose="02020603050405020304" pitchFamily="18" charset="0"/>
                <a:cs typeface="Times New Roman" panose="02020603050405020304" pitchFamily="18" charset="0"/>
              </a:rPr>
              <a:t>F</a:t>
            </a:r>
            <a:r>
              <a:rPr lang="he-IL" dirty="0" smtClean="0">
                <a:latin typeface="Times New Roman" panose="02020603050405020304" pitchFamily="18" charset="0"/>
                <a:cs typeface="Times New Roman" panose="02020603050405020304" pitchFamily="18" charset="0"/>
              </a:rPr>
              <a:t>14. א. רחוב הגפן 4, ב. שדרות הציונות 30, ג. שדורת הנשיא 128. (צילום אילת </a:t>
            </a:r>
            <a:r>
              <a:rPr lang="he-IL" dirty="0" err="1" smtClean="0">
                <a:latin typeface="Times New Roman" panose="02020603050405020304" pitchFamily="18" charset="0"/>
                <a:cs typeface="Times New Roman" panose="02020603050405020304" pitchFamily="18" charset="0"/>
              </a:rPr>
              <a:t>טוקר</a:t>
            </a:r>
            <a:r>
              <a:rPr lang="he-IL" dirty="0" smtClean="0">
                <a:latin typeface="Times New Roman" panose="02020603050405020304" pitchFamily="18" charset="0"/>
                <a:cs typeface="Times New Roman" panose="02020603050405020304" pitchFamily="18" charset="0"/>
              </a:rPr>
              <a:t> 2016).</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863920" y="3191508"/>
            <a:ext cx="395712" cy="381508"/>
          </a:xfrm>
          <a:prstGeom prst="rect">
            <a:avLst/>
          </a:prstGeom>
          <a:noFill/>
        </p:spPr>
        <p:txBody>
          <a:bodyPr wrap="square" rtlCol="0">
            <a:spAutoFit/>
          </a:bodyPr>
          <a:lstStyle/>
          <a:p>
            <a:r>
              <a:rPr lang="he-IL" b="1" dirty="0" smtClean="0">
                <a:latin typeface="Times New Roman" panose="02020603050405020304" pitchFamily="18" charset="0"/>
                <a:cs typeface="Times New Roman" panose="02020603050405020304" pitchFamily="18" charset="0"/>
              </a:rPr>
              <a:t>א</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952152" y="3212976"/>
            <a:ext cx="395712" cy="381508"/>
          </a:xfrm>
          <a:prstGeom prst="rect">
            <a:avLst/>
          </a:prstGeom>
          <a:noFill/>
        </p:spPr>
        <p:txBody>
          <a:bodyPr wrap="square" rtlCol="0">
            <a:spAutoFit/>
          </a:bodyPr>
          <a:lstStyle/>
          <a:p>
            <a:r>
              <a:rPr lang="he-IL" b="1" dirty="0" smtClean="0">
                <a:latin typeface="Times New Roman" panose="02020603050405020304" pitchFamily="18" charset="0"/>
                <a:cs typeface="Times New Roman" panose="02020603050405020304" pitchFamily="18" charset="0"/>
              </a:rPr>
              <a:t>ב</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436096" y="3212976"/>
            <a:ext cx="395712" cy="381508"/>
          </a:xfrm>
          <a:prstGeom prst="rect">
            <a:avLst/>
          </a:prstGeom>
          <a:noFill/>
        </p:spPr>
        <p:txBody>
          <a:bodyPr wrap="square" rtlCol="0">
            <a:spAutoFit/>
          </a:bodyPr>
          <a:lstStyle/>
          <a:p>
            <a:r>
              <a:rPr lang="he-IL" b="1" dirty="0" smtClean="0">
                <a:latin typeface="Times New Roman" panose="02020603050405020304" pitchFamily="18" charset="0"/>
                <a:cs typeface="Times New Roman" panose="02020603050405020304" pitchFamily="18" charset="0"/>
              </a:rPr>
              <a:t>ג</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2516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5572"/>
            <a:ext cx="5220072" cy="700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476672"/>
            <a:ext cx="3923928" cy="923330"/>
          </a:xfrm>
          <a:prstGeom prst="rect">
            <a:avLst/>
          </a:prstGeom>
          <a:noFill/>
        </p:spPr>
        <p:txBody>
          <a:bodyPr wrap="square" rtlCol="0">
            <a:spAutoFit/>
          </a:bodyPr>
          <a:lstStyle/>
          <a:p>
            <a:pPr algn="r" rtl="1"/>
            <a:r>
              <a:rPr lang="he-IL" dirty="0" smtClean="0">
                <a:latin typeface="Times New Roman" panose="02020603050405020304" pitchFamily="18" charset="0"/>
                <a:cs typeface="Times New Roman" panose="02020603050405020304" pitchFamily="18" charset="0"/>
              </a:rPr>
              <a:t>איור </a:t>
            </a:r>
            <a:r>
              <a:rPr lang="en-US" dirty="0" smtClean="0">
                <a:latin typeface="Times New Roman" panose="02020603050405020304" pitchFamily="18" charset="0"/>
                <a:cs typeface="Times New Roman" panose="02020603050405020304" pitchFamily="18" charset="0"/>
              </a:rPr>
              <a:t>17</a:t>
            </a:r>
            <a:r>
              <a:rPr lang="he-IL" dirty="0" smtClean="0">
                <a:latin typeface="Times New Roman" panose="02020603050405020304" pitchFamily="18" charset="0"/>
                <a:cs typeface="Times New Roman" panose="02020603050405020304" pitchFamily="18" charset="0"/>
              </a:rPr>
              <a:t>: תיאור נקודת גובה </a:t>
            </a:r>
            <a:r>
              <a:rPr lang="en-US" dirty="0" smtClean="0">
                <a:latin typeface="Times New Roman" panose="02020603050405020304" pitchFamily="18" charset="0"/>
                <a:cs typeface="Times New Roman" panose="02020603050405020304" pitchFamily="18" charset="0"/>
              </a:rPr>
              <a:t>F</a:t>
            </a:r>
            <a:r>
              <a:rPr lang="he-IL" dirty="0" smtClean="0">
                <a:latin typeface="Times New Roman" panose="02020603050405020304" pitchFamily="18" charset="0"/>
                <a:cs typeface="Times New Roman" panose="02020603050405020304" pitchFamily="18" charset="0"/>
              </a:rPr>
              <a:t>55 נמדדה ביחס לנקודה </a:t>
            </a:r>
            <a:r>
              <a:rPr lang="he-IL" dirty="0" err="1" smtClean="0">
                <a:latin typeface="Times New Roman" panose="02020603050405020304" pitchFamily="18" charset="0"/>
                <a:cs typeface="Times New Roman" panose="02020603050405020304" pitchFamily="18" charset="0"/>
              </a:rPr>
              <a:t>בנ</a:t>
            </a:r>
            <a:r>
              <a:rPr lang="he-IL" dirty="0" smtClean="0">
                <a:latin typeface="Times New Roman" panose="02020603050405020304" pitchFamily="18" charset="0"/>
                <a:cs typeface="Times New Roman" panose="02020603050405020304" pitchFamily="18" charset="0"/>
              </a:rPr>
              <a:t> 224, </a:t>
            </a:r>
            <a:r>
              <a:rPr lang="he-IL" b="1" dirty="0">
                <a:solidFill>
                  <a:srgbClr val="FF0000"/>
                </a:solidFill>
                <a:latin typeface="Times New Roman" panose="02020603050405020304" pitchFamily="18" charset="0"/>
                <a:cs typeface="Times New Roman" panose="02020603050405020304" pitchFamily="18" charset="0"/>
              </a:rPr>
              <a:t>(תיאור נקודות </a:t>
            </a:r>
            <a:r>
              <a:rPr lang="en-US" b="1" dirty="0">
                <a:solidFill>
                  <a:srgbClr val="FF0000"/>
                </a:solidFill>
                <a:latin typeface="Times New Roman" panose="02020603050405020304" pitchFamily="18" charset="0"/>
                <a:cs typeface="Times New Roman" panose="02020603050405020304" pitchFamily="18" charset="0"/>
              </a:rPr>
              <a:t>F</a:t>
            </a:r>
            <a:r>
              <a:rPr lang="he-IL" b="1" dirty="0">
                <a:solidFill>
                  <a:srgbClr val="FF0000"/>
                </a:solidFill>
                <a:latin typeface="Times New Roman" panose="02020603050405020304" pitchFamily="18" charset="0"/>
                <a:cs typeface="Times New Roman" panose="02020603050405020304" pitchFamily="18" charset="0"/>
              </a:rPr>
              <a:t> בארכיון מחלקת חישובים </a:t>
            </a:r>
            <a:r>
              <a:rPr lang="he-IL" b="1" dirty="0" err="1">
                <a:solidFill>
                  <a:srgbClr val="FF0000"/>
                </a:solidFill>
                <a:latin typeface="Times New Roman" panose="02020603050405020304" pitchFamily="18" charset="0"/>
                <a:cs typeface="Times New Roman" panose="02020603050405020304" pitchFamily="18" charset="0"/>
              </a:rPr>
              <a:t>במפ"י</a:t>
            </a:r>
            <a:r>
              <a:rPr lang="he-IL"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5351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811410816"/>
              </p:ext>
            </p:extLst>
          </p:nvPr>
        </p:nvGraphicFramePr>
        <p:xfrm>
          <a:off x="2286000" y="1556792"/>
          <a:ext cx="5310336" cy="324380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275856" y="4653136"/>
            <a:ext cx="2808312" cy="369332"/>
          </a:xfrm>
          <a:prstGeom prst="rect">
            <a:avLst/>
          </a:prstGeom>
          <a:noFill/>
        </p:spPr>
        <p:txBody>
          <a:bodyPr wrap="square" rtlCol="1">
            <a:spAutoFit/>
          </a:bodyPr>
          <a:lstStyle/>
          <a:p>
            <a:pPr algn="ctr" rtl="1"/>
            <a:r>
              <a:rPr lang="he-IL" dirty="0" smtClean="0">
                <a:cs typeface="+mj-cs"/>
              </a:rPr>
              <a:t>שנים</a:t>
            </a:r>
            <a:endParaRPr lang="he-IL" dirty="0">
              <a:cs typeface="+mj-cs"/>
            </a:endParaRPr>
          </a:p>
        </p:txBody>
      </p:sp>
      <p:sp>
        <p:nvSpPr>
          <p:cNvPr id="4" name="TextBox 3"/>
          <p:cNvSpPr txBox="1"/>
          <p:nvPr/>
        </p:nvSpPr>
        <p:spPr>
          <a:xfrm rot="16200000">
            <a:off x="760223" y="2848291"/>
            <a:ext cx="2808312" cy="369332"/>
          </a:xfrm>
          <a:prstGeom prst="rect">
            <a:avLst/>
          </a:prstGeom>
          <a:noFill/>
        </p:spPr>
        <p:txBody>
          <a:bodyPr wrap="square" rtlCol="1">
            <a:spAutoFit/>
          </a:bodyPr>
          <a:lstStyle/>
          <a:p>
            <a:pPr algn="ctr" rtl="1"/>
            <a:r>
              <a:rPr lang="he-IL" dirty="0" smtClean="0">
                <a:cs typeface="+mj-cs"/>
              </a:rPr>
              <a:t>מפלס-ים (סנטימטרים)</a:t>
            </a:r>
            <a:endParaRPr lang="he-IL" dirty="0">
              <a:cs typeface="+mj-cs"/>
            </a:endParaRPr>
          </a:p>
        </p:txBody>
      </p:sp>
      <p:sp>
        <p:nvSpPr>
          <p:cNvPr id="5" name="TextBox 4"/>
          <p:cNvSpPr txBox="1"/>
          <p:nvPr/>
        </p:nvSpPr>
        <p:spPr>
          <a:xfrm>
            <a:off x="2227092" y="692696"/>
            <a:ext cx="4540643" cy="923330"/>
          </a:xfrm>
          <a:prstGeom prst="rect">
            <a:avLst/>
          </a:prstGeom>
          <a:noFill/>
        </p:spPr>
        <p:txBody>
          <a:bodyPr wrap="square" rtlCol="0">
            <a:spAutoFit/>
          </a:bodyPr>
          <a:lstStyle/>
          <a:p>
            <a:pPr algn="r" rtl="1"/>
            <a:r>
              <a:rPr lang="he-IL" dirty="0" smtClean="0">
                <a:latin typeface="Times New Roman" panose="02020603050405020304" pitchFamily="18" charset="0"/>
                <a:cs typeface="Times New Roman" panose="02020603050405020304" pitchFamily="18" charset="0"/>
              </a:rPr>
              <a:t>איור </a:t>
            </a:r>
            <a:r>
              <a:rPr lang="en-US" dirty="0" smtClean="0">
                <a:latin typeface="Times New Roman" panose="02020603050405020304" pitchFamily="18" charset="0"/>
                <a:cs typeface="Times New Roman" panose="02020603050405020304" pitchFamily="18" charset="0"/>
              </a:rPr>
              <a:t>18</a:t>
            </a:r>
            <a:r>
              <a:rPr lang="he-IL" dirty="0" smtClean="0">
                <a:latin typeface="Times New Roman" panose="02020603050405020304" pitchFamily="18" charset="0"/>
                <a:cs typeface="Times New Roman" panose="02020603050405020304" pitchFamily="18" charset="0"/>
              </a:rPr>
              <a:t>: מפלסי הים ההיסטוריים על פי אימות נקודות האפס שנקבעו בישראל ביחס לנקודת האפס העכשווית שנקבעה בשנת  באשדוד1995.</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8700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34845" y="4725144"/>
            <a:ext cx="5274310" cy="1200329"/>
          </a:xfrm>
          <a:prstGeom prst="rect">
            <a:avLst/>
          </a:prstGeom>
          <a:noFill/>
        </p:spPr>
        <p:txBody>
          <a:bodyPr wrap="square" rtlCol="0">
            <a:spAutoFit/>
          </a:bodyPr>
          <a:lstStyle/>
          <a:p>
            <a:pPr algn="r" rtl="1"/>
            <a:r>
              <a:rPr lang="he-IL" dirty="0" smtClean="0">
                <a:latin typeface="Times New Roman" panose="02020603050405020304" pitchFamily="18" charset="0"/>
                <a:cs typeface="Times New Roman" panose="02020603050405020304" pitchFamily="18" charset="0"/>
              </a:rPr>
              <a:t>איור מספר 2: תיאור שיטת המדידה של ממוצע מפלס הים בעזה במדידות של דצמבר 1921 עד ינואר  1922. </a:t>
            </a:r>
            <a:r>
              <a:rPr lang="he-IL" dirty="0">
                <a:latin typeface="Times New Roman" panose="02020603050405020304" pitchFamily="18" charset="0"/>
                <a:cs typeface="Times New Roman" panose="02020603050405020304" pitchFamily="18" charset="0"/>
              </a:rPr>
              <a:t>(</a:t>
            </a:r>
            <a:r>
              <a:rPr lang="he-IL" b="1" dirty="0" err="1">
                <a:solidFill>
                  <a:srgbClr val="FF0000"/>
                </a:solidFill>
                <a:latin typeface="Times New Roman" panose="02020603050405020304" pitchFamily="18" charset="0"/>
                <a:cs typeface="Times New Roman" panose="02020603050405020304" pitchFamily="18" charset="0"/>
              </a:rPr>
              <a:t>פינקסי</a:t>
            </a:r>
            <a:r>
              <a:rPr lang="he-IL" b="1" dirty="0">
                <a:solidFill>
                  <a:srgbClr val="FF0000"/>
                </a:solidFill>
                <a:latin typeface="Times New Roman" panose="02020603050405020304" pitchFamily="18" charset="0"/>
                <a:cs typeface="Times New Roman" panose="02020603050405020304" pitchFamily="18" charset="0"/>
              </a:rPr>
              <a:t> מודדים שנת 1922 – ארכיון מחלקת חישובים מפ"י)</a:t>
            </a:r>
            <a:endParaRPr lang="en-US" b="1" dirty="0">
              <a:solidFill>
                <a:srgbClr val="FF0000"/>
              </a:solidFill>
              <a:latin typeface="Times New Roman" panose="02020603050405020304" pitchFamily="18" charset="0"/>
              <a:cs typeface="Times New Roman" panose="02020603050405020304" pitchFamily="18" charset="0"/>
            </a:endParaRPr>
          </a:p>
          <a:p>
            <a:pPr algn="r" rtl="1"/>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9" y="19512"/>
            <a:ext cx="9137830" cy="3265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5307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קבוצה 29"/>
          <p:cNvGrpSpPr/>
          <p:nvPr/>
        </p:nvGrpSpPr>
        <p:grpSpPr>
          <a:xfrm>
            <a:off x="762000" y="689174"/>
            <a:ext cx="7482408" cy="4413767"/>
            <a:chOff x="762000" y="189085"/>
            <a:chExt cx="8298044" cy="4941827"/>
          </a:xfrm>
        </p:grpSpPr>
        <p:grpSp>
          <p:nvGrpSpPr>
            <p:cNvPr id="17" name="קבוצה 16"/>
            <p:cNvGrpSpPr/>
            <p:nvPr/>
          </p:nvGrpSpPr>
          <p:grpSpPr>
            <a:xfrm>
              <a:off x="762000" y="189085"/>
              <a:ext cx="8298044" cy="4941827"/>
              <a:chOff x="762000" y="189085"/>
              <a:chExt cx="8298044" cy="4941827"/>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20595"/>
              <a:stretch/>
            </p:blipFill>
            <p:spPr bwMode="auto">
              <a:xfrm>
                <a:off x="762000" y="189085"/>
                <a:ext cx="8298044" cy="4941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מחבר ישר 5"/>
              <p:cNvCxnSpPr/>
              <p:nvPr/>
            </p:nvCxnSpPr>
            <p:spPr>
              <a:xfrm>
                <a:off x="4214715" y="3377636"/>
                <a:ext cx="332188" cy="1209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מחבר ישר 7"/>
              <p:cNvCxnSpPr/>
              <p:nvPr/>
            </p:nvCxnSpPr>
            <p:spPr>
              <a:xfrm flipH="1">
                <a:off x="4214715" y="3821063"/>
                <a:ext cx="332189" cy="11287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5960488" y="225515"/>
              <a:ext cx="3099556" cy="1343936"/>
            </a:xfrm>
            <a:prstGeom prst="rect">
              <a:avLst/>
            </a:prstGeom>
            <a:noFill/>
          </p:spPr>
          <p:txBody>
            <a:bodyPr wrap="square" rtlCol="0">
              <a:spAutoFit/>
            </a:bodyPr>
            <a:lstStyle/>
            <a:p>
              <a:pPr algn="r" rtl="1"/>
              <a:r>
                <a:rPr lang="en-US" dirty="0" smtClean="0">
                  <a:latin typeface="Times New Roman" panose="02020603050405020304" pitchFamily="18" charset="0"/>
                  <a:cs typeface="Times New Roman" panose="02020603050405020304" pitchFamily="18" charset="0"/>
                </a:rPr>
                <a:t>Plan Parallel,</a:t>
              </a:r>
              <a:r>
                <a:rPr lang="he-IL" dirty="0" smtClean="0">
                  <a:latin typeface="Times New Roman" panose="02020603050405020304" pitchFamily="18" charset="0"/>
                  <a:cs typeface="Times New Roman" panose="02020603050405020304" pitchFamily="18" charset="0"/>
                </a:rPr>
                <a:t>משמש כטלסקופ, בעינית יש חלוקה לשנתות המאפשרת דיוק לרמת המיקרומטר.</a:t>
              </a:r>
              <a:endParaRPr lang="en-US" dirty="0">
                <a:latin typeface="Times New Roman" panose="02020603050405020304" pitchFamily="18" charset="0"/>
                <a:cs typeface="Times New Roman" panose="02020603050405020304" pitchFamily="18" charset="0"/>
              </a:endParaRPr>
            </a:p>
          </p:txBody>
        </p:sp>
        <p:pic>
          <p:nvPicPr>
            <p:cNvPr id="2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02"/>
            <a:stretch/>
          </p:blipFill>
          <p:spPr bwMode="auto">
            <a:xfrm>
              <a:off x="834733" y="3337325"/>
              <a:ext cx="3379982" cy="1693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מחבר חץ ישר 19"/>
            <p:cNvCxnSpPr/>
            <p:nvPr/>
          </p:nvCxnSpPr>
          <p:spPr>
            <a:xfrm>
              <a:off x="6228184" y="757389"/>
              <a:ext cx="0" cy="5519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23" name="מלבן 22"/>
          <p:cNvSpPr/>
          <p:nvPr/>
        </p:nvSpPr>
        <p:spPr>
          <a:xfrm>
            <a:off x="4174875" y="3645024"/>
            <a:ext cx="757165" cy="28803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8" name="TextBox 27"/>
          <p:cNvSpPr txBox="1"/>
          <p:nvPr/>
        </p:nvSpPr>
        <p:spPr>
          <a:xfrm>
            <a:off x="6372200" y="3933056"/>
            <a:ext cx="1872208" cy="646331"/>
          </a:xfrm>
          <a:prstGeom prst="rect">
            <a:avLst/>
          </a:prstGeom>
          <a:noFill/>
        </p:spPr>
        <p:txBody>
          <a:bodyPr wrap="square" rtlCol="0">
            <a:spAutoFit/>
          </a:bodyPr>
          <a:lstStyle/>
          <a:p>
            <a:pPr algn="r" rtl="1"/>
            <a:r>
              <a:rPr lang="he-IL" dirty="0" smtClean="0">
                <a:latin typeface="Times New Roman" panose="02020603050405020304" pitchFamily="18" charset="0"/>
                <a:cs typeface="Times New Roman" panose="02020603050405020304" pitchFamily="18" charset="0"/>
              </a:rPr>
              <a:t>פלס מובנה בבסיס המאזנת</a:t>
            </a:r>
            <a:endParaRPr lang="en-US" dirty="0">
              <a:latin typeface="Times New Roman" panose="02020603050405020304" pitchFamily="18" charset="0"/>
              <a:cs typeface="Times New Roman" panose="02020603050405020304" pitchFamily="18" charset="0"/>
            </a:endParaRPr>
          </a:p>
        </p:txBody>
      </p:sp>
      <p:cxnSp>
        <p:nvCxnSpPr>
          <p:cNvPr id="31" name="מחבר חץ ישר 30"/>
          <p:cNvCxnSpPr/>
          <p:nvPr/>
        </p:nvCxnSpPr>
        <p:spPr>
          <a:xfrm flipH="1" flipV="1">
            <a:off x="5690899" y="3789040"/>
            <a:ext cx="1041341" cy="36004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25" name="TextBox 1024"/>
          <p:cNvSpPr txBox="1"/>
          <p:nvPr/>
        </p:nvSpPr>
        <p:spPr>
          <a:xfrm>
            <a:off x="827584" y="5102941"/>
            <a:ext cx="7344816" cy="646331"/>
          </a:xfrm>
          <a:prstGeom prst="rect">
            <a:avLst/>
          </a:prstGeom>
          <a:noFill/>
        </p:spPr>
        <p:txBody>
          <a:bodyPr wrap="square" rtlCol="0">
            <a:spAutoFit/>
          </a:bodyPr>
          <a:lstStyle/>
          <a:p>
            <a:pPr algn="r" rtl="1">
              <a:tabLst>
                <a:tab pos="442913" algn="l"/>
              </a:tabLst>
            </a:pPr>
            <a:r>
              <a:rPr lang="he-IL" dirty="0" smtClean="0">
                <a:latin typeface="Times New Roman" panose="02020603050405020304" pitchFamily="18" charset="0"/>
                <a:cs typeface="Times New Roman" panose="02020603050405020304" pitchFamily="18" charset="0"/>
              </a:rPr>
              <a:t>איור מספר 3: מאזנת מתוך ארון התצוגה של מכשירי המדידה  במרכז מיפוי ישראל. לפי המספר הסידורי, המאזנת מוקדמת למלחמת העולם השנייה</a:t>
            </a:r>
            <a:r>
              <a:rPr lang="he-IL" b="1" dirty="0" smtClean="0">
                <a:solidFill>
                  <a:srgbClr val="FF0000"/>
                </a:solidFill>
                <a:latin typeface="Times New Roman" panose="02020603050405020304" pitchFamily="18" charset="0"/>
                <a:cs typeface="Times New Roman" panose="02020603050405020304" pitchFamily="18" charset="0"/>
              </a:rPr>
              <a:t>. </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4052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789040"/>
            <a:ext cx="9144000" cy="1477328"/>
          </a:xfrm>
          <a:prstGeom prst="rect">
            <a:avLst/>
          </a:prstGeom>
          <a:noFill/>
        </p:spPr>
        <p:txBody>
          <a:bodyPr wrap="square" rtlCol="0">
            <a:spAutoFit/>
          </a:bodyPr>
          <a:lstStyle/>
          <a:p>
            <a:pPr algn="r" rtl="1"/>
            <a:r>
              <a:rPr lang="he-IL" dirty="0" smtClean="0">
                <a:latin typeface="Times New Roman" panose="02020603050405020304" pitchFamily="18" charset="0"/>
                <a:cs typeface="Times New Roman" panose="02020603050405020304" pitchFamily="18" charset="0"/>
              </a:rPr>
              <a:t>איור מספר 4: שרטוטים מתוך פנקסי המודדים של קטעי האיזון </a:t>
            </a:r>
            <a:r>
              <a:rPr lang="he-IL" dirty="0" err="1" smtClean="0">
                <a:latin typeface="Times New Roman" panose="02020603050405020304" pitchFamily="18" charset="0"/>
                <a:cs typeface="Times New Roman" panose="02020603050405020304" pitchFamily="18" charset="0"/>
              </a:rPr>
              <a:t>המדוייק</a:t>
            </a:r>
            <a:r>
              <a:rPr lang="he-IL" dirty="0" smtClean="0">
                <a:latin typeface="Times New Roman" panose="02020603050405020304" pitchFamily="18" charset="0"/>
                <a:cs typeface="Times New Roman" panose="02020603050405020304" pitchFamily="18" charset="0"/>
              </a:rPr>
              <a:t> בין עזה </a:t>
            </a:r>
            <a:r>
              <a:rPr lang="he-IL" dirty="0" err="1" smtClean="0">
                <a:latin typeface="Times New Roman" panose="02020603050405020304" pitchFamily="18" charset="0"/>
                <a:cs typeface="Times New Roman" panose="02020603050405020304" pitchFamily="18" charset="0"/>
              </a:rPr>
              <a:t>לאימרה</a:t>
            </a:r>
            <a:r>
              <a:rPr lang="he-IL" dirty="0" smtClean="0">
                <a:latin typeface="Times New Roman" panose="02020603050405020304" pitchFamily="18" charset="0"/>
                <a:cs typeface="Times New Roman" panose="02020603050405020304" pitchFamily="18" charset="0"/>
              </a:rPr>
              <a:t> בשנת 1922. שרטוט א, מציג את קטע המדידה הראשון מהים ועד לבית הרוס. לאורך תוואי המדידה שרטטו המודדים את המרחקים בין נקודות הביניים, ואת גובהן של הנקודות. שרטוט ב, מציג את הקטע השלישי במדידה אשר יצא מבית החולים הממשלתי ועד לנקודה על לפסי הרכבת. שרטוט ג, מציג את המהלך בין נקודת </a:t>
            </a:r>
            <a:r>
              <a:rPr lang="he-IL" dirty="0" err="1" smtClean="0">
                <a:latin typeface="Times New Roman" panose="02020603050405020304" pitchFamily="18" charset="0"/>
                <a:cs typeface="Times New Roman" panose="02020603050405020304" pitchFamily="18" charset="0"/>
              </a:rPr>
              <a:t>טריג</a:t>
            </a:r>
            <a:r>
              <a:rPr lang="he-IL" dirty="0" smtClean="0">
                <a:latin typeface="Times New Roman" panose="02020603050405020304" pitchFamily="18" charset="0"/>
                <a:cs typeface="Times New Roman" panose="02020603050405020304" pitchFamily="18" charset="0"/>
              </a:rPr>
              <a:t> 61 לנקודת </a:t>
            </a:r>
            <a:r>
              <a:rPr lang="he-IL" dirty="0" err="1" smtClean="0">
                <a:latin typeface="Times New Roman" panose="02020603050405020304" pitchFamily="18" charset="0"/>
                <a:cs typeface="Times New Roman" panose="02020603050405020304" pitchFamily="18" charset="0"/>
              </a:rPr>
              <a:t>טריג</a:t>
            </a:r>
            <a:r>
              <a:rPr lang="he-IL" dirty="0" smtClean="0">
                <a:latin typeface="Times New Roman" panose="02020603050405020304" pitchFamily="18" charset="0"/>
                <a:cs typeface="Times New Roman" panose="02020603050405020304" pitchFamily="18" charset="0"/>
              </a:rPr>
              <a:t> 87, כולל נקודות ביניים: גובהן והמרחקים ביניהן. (</a:t>
            </a:r>
            <a:r>
              <a:rPr lang="he-IL" b="1" dirty="0" err="1" smtClean="0">
                <a:solidFill>
                  <a:srgbClr val="FF0000"/>
                </a:solidFill>
                <a:latin typeface="Times New Roman" panose="02020603050405020304" pitchFamily="18" charset="0"/>
                <a:cs typeface="Times New Roman" panose="02020603050405020304" pitchFamily="18" charset="0"/>
              </a:rPr>
              <a:t>פינקסי</a:t>
            </a:r>
            <a:r>
              <a:rPr lang="he-IL" b="1" dirty="0" smtClean="0">
                <a:solidFill>
                  <a:srgbClr val="FF0000"/>
                </a:solidFill>
                <a:latin typeface="Times New Roman" panose="02020603050405020304" pitchFamily="18" charset="0"/>
                <a:cs typeface="Times New Roman" panose="02020603050405020304" pitchFamily="18" charset="0"/>
              </a:rPr>
              <a:t> מודדים שנת 1922 – ארכיון מחלקת חישובים מפ"י)</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6" y="0"/>
            <a:ext cx="2892166" cy="3789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556" y="-12636"/>
            <a:ext cx="2943634"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729" y="0"/>
            <a:ext cx="3343271" cy="37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3419708"/>
            <a:ext cx="323528" cy="369332"/>
          </a:xfrm>
          <a:prstGeom prst="rect">
            <a:avLst/>
          </a:prstGeom>
          <a:noFill/>
        </p:spPr>
        <p:txBody>
          <a:bodyPr wrap="square" rtlCol="0">
            <a:spAutoFit/>
          </a:bodyPr>
          <a:lstStyle/>
          <a:p>
            <a:r>
              <a:rPr lang="he-IL" b="1" dirty="0">
                <a:latin typeface="Times New Roman" panose="02020603050405020304" pitchFamily="18" charset="0"/>
                <a:cs typeface="Times New Roman" panose="02020603050405020304" pitchFamily="18" charset="0"/>
              </a:rPr>
              <a:t>א</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856824" y="3421440"/>
            <a:ext cx="323528" cy="369332"/>
          </a:xfrm>
          <a:prstGeom prst="rect">
            <a:avLst/>
          </a:prstGeom>
          <a:noFill/>
        </p:spPr>
        <p:txBody>
          <a:bodyPr wrap="square" rtlCol="0">
            <a:spAutoFit/>
          </a:bodyPr>
          <a:lstStyle/>
          <a:p>
            <a:r>
              <a:rPr lang="he-IL" b="1" dirty="0" smtClean="0">
                <a:latin typeface="Times New Roman" panose="02020603050405020304" pitchFamily="18" charset="0"/>
                <a:cs typeface="Times New Roman" panose="02020603050405020304" pitchFamily="18" charset="0"/>
              </a:rPr>
              <a:t>ב</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831219" y="3405582"/>
            <a:ext cx="323528" cy="369332"/>
          </a:xfrm>
          <a:prstGeom prst="rect">
            <a:avLst/>
          </a:prstGeom>
          <a:noFill/>
        </p:spPr>
        <p:txBody>
          <a:bodyPr wrap="square" rtlCol="0">
            <a:spAutoFit/>
          </a:bodyPr>
          <a:lstStyle/>
          <a:p>
            <a:r>
              <a:rPr lang="he-IL" b="1" dirty="0" smtClean="0">
                <a:latin typeface="Times New Roman" panose="02020603050405020304" pitchFamily="18" charset="0"/>
                <a:cs typeface="Times New Roman" panose="02020603050405020304" pitchFamily="18" charset="0"/>
              </a:rPr>
              <a:t>ג</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9510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4584" y="6239053"/>
            <a:ext cx="9937104" cy="646331"/>
          </a:xfrm>
          <a:prstGeom prst="rect">
            <a:avLst/>
          </a:prstGeom>
          <a:noFill/>
        </p:spPr>
        <p:txBody>
          <a:bodyPr wrap="square" rtlCol="0">
            <a:spAutoFit/>
          </a:bodyPr>
          <a:lstStyle/>
          <a:p>
            <a:pPr algn="r" rtl="1"/>
            <a:r>
              <a:rPr lang="he-IL" dirty="0" smtClean="0">
                <a:latin typeface="Times New Roman" panose="02020603050405020304" pitchFamily="18" charset="0"/>
                <a:cs typeface="Times New Roman" panose="02020603050405020304" pitchFamily="18" charset="0"/>
              </a:rPr>
              <a:t>איור 5: א. מפה טופוגרפית משנת 1934 ועליה סימון של נקודות הגובה ותוואי המדידה בין הנמל של עזה ועד </a:t>
            </a:r>
            <a:r>
              <a:rPr lang="he-IL" dirty="0" err="1" smtClean="0">
                <a:latin typeface="Times New Roman" panose="02020603050405020304" pitchFamily="18" charset="0"/>
                <a:cs typeface="Times New Roman" panose="02020603050405020304" pitchFamily="18" charset="0"/>
              </a:rPr>
              <a:t>לאימרה</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Imera</a:t>
            </a:r>
            <a:r>
              <a:rPr lang="en-US" dirty="0" smtClean="0">
                <a:latin typeface="Times New Roman" panose="02020603050405020304" pitchFamily="18" charset="0"/>
                <a:cs typeface="Times New Roman" panose="02020603050405020304" pitchFamily="18" charset="0"/>
              </a:rPr>
              <a:t>) </a:t>
            </a:r>
            <a:r>
              <a:rPr lang="he-IL" dirty="0" smtClean="0">
                <a:latin typeface="Times New Roman" panose="02020603050405020304" pitchFamily="18" charset="0"/>
                <a:cs typeface="Times New Roman" panose="02020603050405020304" pitchFamily="18" charset="0"/>
              </a:rPr>
              <a:t> (ארכיון המפות של מפ"י). ב. </a:t>
            </a:r>
            <a:r>
              <a:rPr lang="he-IL" dirty="0" err="1" smtClean="0">
                <a:latin typeface="Times New Roman" panose="02020603050405020304" pitchFamily="18" charset="0"/>
                <a:cs typeface="Times New Roman" panose="02020603050405020304" pitchFamily="18" charset="0"/>
              </a:rPr>
              <a:t>אורטופוטו</a:t>
            </a:r>
            <a:r>
              <a:rPr lang="he-IL" dirty="0" smtClean="0">
                <a:latin typeface="Times New Roman" panose="02020603050405020304" pitchFamily="18" charset="0"/>
                <a:cs typeface="Times New Roman" panose="02020603050405020304" pitchFamily="18" charset="0"/>
              </a:rPr>
              <a:t> משנת 2008 עליו משורטט מסלול מדידות הגבהים מעזה </a:t>
            </a:r>
            <a:r>
              <a:rPr lang="he-IL" dirty="0" err="1" smtClean="0">
                <a:latin typeface="Times New Roman" panose="02020603050405020304" pitchFamily="18" charset="0"/>
                <a:cs typeface="Times New Roman" panose="02020603050405020304" pitchFamily="18" charset="0"/>
              </a:rPr>
              <a:t>לאימרה</a:t>
            </a:r>
            <a:r>
              <a:rPr lang="he-IL" dirty="0" smtClean="0">
                <a:latin typeface="Times New Roman" panose="02020603050405020304" pitchFamily="18" charset="0"/>
                <a:cs typeface="Times New Roman" panose="02020603050405020304" pitchFamily="18" charset="0"/>
              </a:rPr>
              <a:t>. (ארכיון מפ"י).</a:t>
            </a:r>
            <a:endParaRPr lang="he-IL" b="1" dirty="0" smtClean="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
            <a:ext cx="4204985" cy="6252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8526"/>
            <a:ext cx="4176464" cy="6221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4509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p:nvPr/>
        </p:nvPicPr>
        <p:blipFill>
          <a:blip r:embed="rId2"/>
          <a:srcRect/>
          <a:stretch>
            <a:fillRect/>
          </a:stretch>
        </p:blipFill>
        <p:spPr bwMode="auto">
          <a:xfrm>
            <a:off x="2303748" y="1412776"/>
            <a:ext cx="4536503" cy="3672408"/>
          </a:xfrm>
          <a:prstGeom prst="rect">
            <a:avLst/>
          </a:prstGeom>
          <a:noFill/>
          <a:ln w="9525">
            <a:noFill/>
            <a:miter lim="800000"/>
            <a:headEnd/>
            <a:tailEnd/>
          </a:ln>
          <a:effectLst/>
        </p:spPr>
      </p:pic>
      <p:sp>
        <p:nvSpPr>
          <p:cNvPr id="3" name="TextBox 2"/>
          <p:cNvSpPr txBox="1"/>
          <p:nvPr/>
        </p:nvSpPr>
        <p:spPr>
          <a:xfrm>
            <a:off x="323529" y="6093296"/>
            <a:ext cx="8496943" cy="646331"/>
          </a:xfrm>
          <a:prstGeom prst="rect">
            <a:avLst/>
          </a:prstGeom>
          <a:noFill/>
        </p:spPr>
        <p:txBody>
          <a:bodyPr wrap="square" rtlCol="0">
            <a:spAutoFit/>
          </a:bodyPr>
          <a:lstStyle/>
          <a:p>
            <a:pPr algn="r" rtl="1"/>
            <a:r>
              <a:rPr lang="he-IL" dirty="0" smtClean="0">
                <a:latin typeface="Times New Roman" panose="02020603050405020304" pitchFamily="18" charset="0"/>
                <a:cs typeface="Times New Roman" panose="02020603050405020304" pitchFamily="18" charset="0"/>
              </a:rPr>
              <a:t>איור מספר 6: נקודת הגובה </a:t>
            </a:r>
            <a:r>
              <a:rPr lang="en-US" dirty="0" smtClean="0">
                <a:latin typeface="Times New Roman" panose="02020603050405020304" pitchFamily="18" charset="0"/>
                <a:cs typeface="Times New Roman" panose="02020603050405020304" pitchFamily="18" charset="0"/>
              </a:rPr>
              <a:t>I</a:t>
            </a:r>
            <a:r>
              <a:rPr lang="he-IL" dirty="0" smtClean="0">
                <a:latin typeface="Times New Roman" panose="02020603050405020304" pitchFamily="18" charset="0"/>
                <a:cs typeface="Times New Roman" panose="02020603050405020304" pitchFamily="18" charset="0"/>
              </a:rPr>
              <a:t>55 נמדדה על ידי מאיר מלין בעזרת </a:t>
            </a:r>
            <a:r>
              <a:rPr lang="en-US" dirty="0" smtClean="0">
                <a:latin typeface="Times New Roman" panose="02020603050405020304" pitchFamily="18" charset="0"/>
                <a:cs typeface="Times New Roman" panose="02020603050405020304" pitchFamily="18" charset="0"/>
              </a:rPr>
              <a:t>RTK</a:t>
            </a:r>
            <a:r>
              <a:rPr lang="he-IL"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GPS</a:t>
            </a:r>
            <a:r>
              <a:rPr lang="he-IL" dirty="0" smtClean="0">
                <a:latin typeface="Times New Roman" panose="02020603050405020304" pitchFamily="18" charset="0"/>
                <a:cs typeface="Times New Roman" panose="02020603050405020304" pitchFamily="18" charset="0"/>
              </a:rPr>
              <a:t>. צולם על ידי עודד </a:t>
            </a:r>
            <a:r>
              <a:rPr lang="he-IL" dirty="0" err="1" smtClean="0">
                <a:latin typeface="Times New Roman" panose="02020603050405020304" pitchFamily="18" charset="0"/>
                <a:cs typeface="Times New Roman" panose="02020603050405020304" pitchFamily="18" charset="0"/>
              </a:rPr>
              <a:t>פוצ'טר</a:t>
            </a:r>
            <a:r>
              <a:rPr lang="en-US" dirty="0" smtClean="0">
                <a:latin typeface="Times New Roman" panose="02020603050405020304" pitchFamily="18" charset="0"/>
                <a:cs typeface="Times New Roman" panose="02020603050405020304" pitchFamily="18" charset="0"/>
              </a:rPr>
              <a:t> </a:t>
            </a:r>
            <a:r>
              <a:rPr lang="he-IL" dirty="0" smtClean="0">
                <a:latin typeface="Times New Roman" panose="02020603050405020304" pitchFamily="18" charset="0"/>
                <a:cs typeface="Times New Roman" panose="02020603050405020304" pitchFamily="18" charset="0"/>
              </a:rPr>
              <a:t>יולי 2015. </a:t>
            </a:r>
            <a:r>
              <a:rPr lang="he-IL" b="1" dirty="0" smtClean="0">
                <a:solidFill>
                  <a:srgbClr val="FF0000"/>
                </a:solidFill>
                <a:latin typeface="Times New Roman" panose="02020603050405020304" pitchFamily="18" charset="0"/>
                <a:cs typeface="Times New Roman" panose="02020603050405020304" pitchFamily="18" charset="0"/>
              </a:rPr>
              <a:t>(צילם עודד פוצ'טר יולי 2015)</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759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p:nvPr/>
        </p:nvPicPr>
        <p:blipFill>
          <a:blip r:embed="rId2">
            <a:extLst>
              <a:ext uri="{28A0092B-C50C-407E-A947-70E740481C1C}">
                <a14:useLocalDpi xmlns:a14="http://schemas.microsoft.com/office/drawing/2010/main" val="0"/>
              </a:ext>
            </a:extLst>
          </a:blip>
          <a:stretch>
            <a:fillRect/>
          </a:stretch>
        </p:blipFill>
        <p:spPr>
          <a:xfrm>
            <a:off x="2195737" y="0"/>
            <a:ext cx="5544616" cy="5805264"/>
          </a:xfrm>
          <a:prstGeom prst="rect">
            <a:avLst/>
          </a:prstGeom>
        </p:spPr>
      </p:pic>
      <p:sp>
        <p:nvSpPr>
          <p:cNvPr id="3" name="TextBox 2"/>
          <p:cNvSpPr txBox="1"/>
          <p:nvPr/>
        </p:nvSpPr>
        <p:spPr>
          <a:xfrm>
            <a:off x="251520" y="5949280"/>
            <a:ext cx="8640960" cy="646331"/>
          </a:xfrm>
          <a:prstGeom prst="rect">
            <a:avLst/>
          </a:prstGeom>
          <a:noFill/>
        </p:spPr>
        <p:txBody>
          <a:bodyPr wrap="square" rtlCol="0">
            <a:spAutoFit/>
          </a:bodyPr>
          <a:lstStyle/>
          <a:p>
            <a:pPr algn="r" rtl="1"/>
            <a:r>
              <a:rPr lang="he-IL" dirty="0" smtClean="0">
                <a:latin typeface="Times New Roman" panose="02020603050405020304" pitchFamily="18" charset="0"/>
                <a:cs typeface="Times New Roman" panose="02020603050405020304" pitchFamily="18" charset="0"/>
              </a:rPr>
              <a:t>איור מספר 7: מד גאות אנלוגי משנת 1927 ביפו. בתחתית מצוף, למעלה גליל של ניר, מעל הגליל עיפרון הרישום</a:t>
            </a:r>
            <a:r>
              <a:rPr lang="he-IL" b="1" dirty="0" smtClean="0">
                <a:solidFill>
                  <a:srgbClr val="FF0000"/>
                </a:solidFill>
                <a:latin typeface="Times New Roman" panose="02020603050405020304" pitchFamily="18" charset="0"/>
                <a:cs typeface="Times New Roman" panose="02020603050405020304" pitchFamily="18" charset="0"/>
              </a:rPr>
              <a:t>.(ארכיון מחלקת החישובים </a:t>
            </a:r>
            <a:r>
              <a:rPr lang="he-IL" b="1" dirty="0" err="1" smtClean="0">
                <a:solidFill>
                  <a:srgbClr val="FF0000"/>
                </a:solidFill>
                <a:latin typeface="Times New Roman" panose="02020603050405020304" pitchFamily="18" charset="0"/>
                <a:cs typeface="Times New Roman" panose="02020603050405020304" pitchFamily="18" charset="0"/>
              </a:rPr>
              <a:t>במפ"י</a:t>
            </a:r>
            <a:r>
              <a:rPr lang="he-IL" b="1" dirty="0" smtClean="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9918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5" y="908720"/>
            <a:ext cx="9200973" cy="4301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5589240"/>
            <a:ext cx="9144000" cy="584775"/>
          </a:xfrm>
          <a:prstGeom prst="rect">
            <a:avLst/>
          </a:prstGeom>
          <a:noFill/>
        </p:spPr>
        <p:txBody>
          <a:bodyPr wrap="square" rtlCol="0">
            <a:spAutoFit/>
          </a:bodyPr>
          <a:lstStyle/>
          <a:p>
            <a:pPr algn="l" rtl="1"/>
            <a:r>
              <a:rPr lang="he-IL" sz="1600" dirty="0" smtClean="0">
                <a:latin typeface="Times New Roman" panose="02020603050405020304" pitchFamily="18" charset="0"/>
                <a:cs typeface="Times New Roman" panose="02020603050405020304" pitchFamily="18" charset="0"/>
              </a:rPr>
              <a:t>איור מספר 8: סיכום המדידות ביפו לשנת 1929, ממוצע החודשים ינואר עד אפריל, הגבהים פזורים סביב  1.000  מטר.</a:t>
            </a:r>
          </a:p>
          <a:p>
            <a:pPr algn="r" rtl="1"/>
            <a:r>
              <a:rPr lang="he-IL" sz="1600" b="1" dirty="0" smtClean="0">
                <a:solidFill>
                  <a:srgbClr val="FF0000"/>
                </a:solidFill>
                <a:latin typeface="Times New Roman" panose="02020603050405020304" pitchFamily="18" charset="0"/>
                <a:cs typeface="Times New Roman" panose="02020603050405020304" pitchFamily="18" charset="0"/>
              </a:rPr>
              <a:t>(ארכיון מחלקת החישובים </a:t>
            </a:r>
            <a:r>
              <a:rPr lang="he-IL" sz="1600" b="1" dirty="0" err="1" smtClean="0">
                <a:solidFill>
                  <a:srgbClr val="FF0000"/>
                </a:solidFill>
                <a:latin typeface="Times New Roman" panose="02020603050405020304" pitchFamily="18" charset="0"/>
                <a:cs typeface="Times New Roman" panose="02020603050405020304" pitchFamily="18" charset="0"/>
              </a:rPr>
              <a:t>במפ"י</a:t>
            </a:r>
            <a:r>
              <a:rPr lang="he-IL" sz="1600" b="1" dirty="0" smtClean="0">
                <a:solidFill>
                  <a:srgbClr val="FF0000"/>
                </a:solidFill>
                <a:latin typeface="Times New Roman" panose="02020603050405020304" pitchFamily="18" charset="0"/>
                <a:cs typeface="Times New Roman" panose="02020603050405020304" pitchFamily="18" charset="0"/>
              </a:rPr>
              <a:t>)</a:t>
            </a:r>
            <a:endParaRPr lang="en-US"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407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p:nvPr/>
        </p:nvPicPr>
        <p:blipFill>
          <a:blip r:embed="rId2"/>
          <a:stretch>
            <a:fillRect/>
          </a:stretch>
        </p:blipFill>
        <p:spPr>
          <a:xfrm>
            <a:off x="0" y="0"/>
            <a:ext cx="3815408" cy="6067091"/>
          </a:xfrm>
          <a:prstGeom prst="rect">
            <a:avLst/>
          </a:prstGeom>
        </p:spPr>
      </p:pic>
      <p:pic>
        <p:nvPicPr>
          <p:cNvPr id="3" name="תמונה 2"/>
          <p:cNvPicPr/>
          <p:nvPr/>
        </p:nvPicPr>
        <p:blipFill rotWithShape="1">
          <a:blip r:embed="rId3"/>
          <a:srcRect t="8593" b="37419"/>
          <a:stretch/>
        </p:blipFill>
        <p:spPr>
          <a:xfrm>
            <a:off x="3635896" y="0"/>
            <a:ext cx="5508104" cy="6093296"/>
          </a:xfrm>
          <a:prstGeom prst="rect">
            <a:avLst/>
          </a:prstGeom>
        </p:spPr>
      </p:pic>
      <p:sp>
        <p:nvSpPr>
          <p:cNvPr id="4" name="TextBox 3"/>
          <p:cNvSpPr txBox="1"/>
          <p:nvPr/>
        </p:nvSpPr>
        <p:spPr>
          <a:xfrm>
            <a:off x="323528" y="6093296"/>
            <a:ext cx="8820472" cy="646331"/>
          </a:xfrm>
          <a:prstGeom prst="rect">
            <a:avLst/>
          </a:prstGeom>
          <a:noFill/>
        </p:spPr>
        <p:txBody>
          <a:bodyPr wrap="square" rtlCol="0">
            <a:spAutoFit/>
          </a:bodyPr>
          <a:lstStyle/>
          <a:p>
            <a:pPr algn="r" rtl="1"/>
            <a:r>
              <a:rPr lang="he-IL" dirty="0" smtClean="0">
                <a:latin typeface="Times New Roman" panose="02020603050405020304" pitchFamily="18" charset="0"/>
                <a:cs typeface="Times New Roman" panose="02020603050405020304" pitchFamily="18" charset="0"/>
              </a:rPr>
              <a:t>איור מספר 9:התקנת </a:t>
            </a:r>
            <a:r>
              <a:rPr lang="he-IL" dirty="0" err="1" smtClean="0">
                <a:latin typeface="Times New Roman" panose="02020603050405020304" pitchFamily="18" charset="0"/>
                <a:cs typeface="Times New Roman" panose="02020603050405020304" pitchFamily="18" charset="0"/>
              </a:rPr>
              <a:t>מדימרמטר</a:t>
            </a:r>
            <a:r>
              <a:rPr lang="he-IL" dirty="0" smtClean="0">
                <a:latin typeface="Times New Roman" panose="02020603050405020304" pitchFamily="18" charset="0"/>
                <a:cs typeface="Times New Roman" panose="02020603050405020304" pitchFamily="18" charset="0"/>
              </a:rPr>
              <a:t> ברציף המכס בנמל התורכי בחיפה. א. צילום של המכשיר עצמו. ב. שרטוט המסביר את התקנת המכשיר. </a:t>
            </a:r>
            <a:r>
              <a:rPr lang="he-IL" b="1" dirty="0">
                <a:solidFill>
                  <a:srgbClr val="FF0000"/>
                </a:solidFill>
                <a:latin typeface="Times New Roman" panose="02020603050405020304" pitchFamily="18" charset="0"/>
                <a:cs typeface="Times New Roman" panose="02020603050405020304" pitchFamily="18" charset="0"/>
              </a:rPr>
              <a:t>(ארכיון מחלקת החישובים </a:t>
            </a:r>
            <a:r>
              <a:rPr lang="he-IL" b="1" dirty="0" err="1">
                <a:solidFill>
                  <a:srgbClr val="FF0000"/>
                </a:solidFill>
                <a:latin typeface="Times New Roman" panose="02020603050405020304" pitchFamily="18" charset="0"/>
                <a:cs typeface="Times New Roman" panose="02020603050405020304" pitchFamily="18" charset="0"/>
              </a:rPr>
              <a:t>במפ"י</a:t>
            </a:r>
            <a:r>
              <a:rPr lang="he-IL" b="1" dirty="0" smtClean="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496" y="5697759"/>
            <a:ext cx="432048" cy="369332"/>
          </a:xfrm>
          <a:prstGeom prst="rect">
            <a:avLst/>
          </a:prstGeom>
          <a:noFill/>
        </p:spPr>
        <p:txBody>
          <a:bodyPr wrap="square" rtlCol="0">
            <a:spAutoFit/>
          </a:bodyPr>
          <a:lstStyle/>
          <a:p>
            <a:r>
              <a:rPr lang="he-IL" b="1" dirty="0" smtClean="0">
                <a:latin typeface="Times New Roman" panose="02020603050405020304" pitchFamily="18" charset="0"/>
                <a:cs typeface="Times New Roman" panose="02020603050405020304" pitchFamily="18" charset="0"/>
              </a:rPr>
              <a:t>א</a:t>
            </a:r>
            <a:endParaRPr lang="en-US"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635896" y="5723964"/>
            <a:ext cx="432048" cy="369332"/>
          </a:xfrm>
          <a:prstGeom prst="rect">
            <a:avLst/>
          </a:prstGeom>
          <a:noFill/>
        </p:spPr>
        <p:txBody>
          <a:bodyPr wrap="square" rtlCol="0">
            <a:spAutoFit/>
          </a:bodyPr>
          <a:lstStyle/>
          <a:p>
            <a:r>
              <a:rPr lang="he-IL" b="1" dirty="0" smtClean="0">
                <a:latin typeface="Times New Roman" panose="02020603050405020304" pitchFamily="18" charset="0"/>
                <a:cs typeface="Times New Roman" panose="02020603050405020304" pitchFamily="18" charset="0"/>
              </a:rPr>
              <a:t>ב</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267778"/>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39546</TotalTime>
  <Words>786</Words>
  <Application>Microsoft Office PowerPoint</Application>
  <PresentationFormat>‫הצגה על המסך (4:3)</PresentationFormat>
  <Paragraphs>47</Paragraphs>
  <Slides>18</Slides>
  <Notes>0</Notes>
  <HiddenSlides>0</HiddenSlides>
  <MMClips>0</MMClips>
  <ScaleCrop>false</ScaleCrop>
  <HeadingPairs>
    <vt:vector size="4" baseType="variant">
      <vt:variant>
        <vt:lpstr>ערכת נושא</vt:lpstr>
      </vt:variant>
      <vt:variant>
        <vt:i4>1</vt:i4>
      </vt:variant>
      <vt:variant>
        <vt:lpstr>כותרות שקופיות</vt:lpstr>
      </vt:variant>
      <vt:variant>
        <vt:i4>18</vt:i4>
      </vt:variant>
    </vt:vector>
  </HeadingPairs>
  <TitlesOfParts>
    <vt:vector size="19" baseType="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אילת טוקר</dc:creator>
  <cp:lastModifiedBy>אילת טוקר</cp:lastModifiedBy>
  <cp:revision>85</cp:revision>
  <dcterms:created xsi:type="dcterms:W3CDTF">2017-04-06T13:33:26Z</dcterms:created>
  <dcterms:modified xsi:type="dcterms:W3CDTF">2019-01-20T04:31:28Z</dcterms:modified>
</cp:coreProperties>
</file>