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5" r:id="rId1"/>
  </p:sldMasterIdLst>
  <p:notesMasterIdLst>
    <p:notesMasterId r:id="rId15"/>
  </p:notesMasterIdLst>
  <p:handoutMasterIdLst>
    <p:handoutMasterId r:id="rId16"/>
  </p:handoutMasterIdLst>
  <p:sldIdLst>
    <p:sldId id="610" r:id="rId2"/>
    <p:sldId id="625" r:id="rId3"/>
    <p:sldId id="611" r:id="rId4"/>
    <p:sldId id="612" r:id="rId5"/>
    <p:sldId id="615" r:id="rId6"/>
    <p:sldId id="616" r:id="rId7"/>
    <p:sldId id="617" r:id="rId8"/>
    <p:sldId id="618" r:id="rId9"/>
    <p:sldId id="619" r:id="rId10"/>
    <p:sldId id="621" r:id="rId11"/>
    <p:sldId id="622" r:id="rId12"/>
    <p:sldId id="623" r:id="rId13"/>
    <p:sldId id="626" r:id="rId14"/>
  </p:sldIdLst>
  <p:sldSz cx="9144000" cy="6858000" type="screen4x3"/>
  <p:notesSz cx="6783388" cy="9926638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57" autoAdjust="0"/>
    <p:restoredTop sz="96114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43180" y="1"/>
            <a:ext cx="2940208" cy="496889"/>
          </a:xfrm>
          <a:prstGeom prst="rect">
            <a:avLst/>
          </a:prstGeom>
        </p:spPr>
        <p:txBody>
          <a:bodyPr vert="horz" lIns="91361" tIns="45682" rIns="91361" bIns="45682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4" y="1"/>
            <a:ext cx="2940208" cy="496889"/>
          </a:xfrm>
          <a:prstGeom prst="rect">
            <a:avLst/>
          </a:prstGeom>
        </p:spPr>
        <p:txBody>
          <a:bodyPr vert="horz" lIns="91361" tIns="45682" rIns="91361" bIns="45682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0C3F8D-B0FE-452E-8285-FD240940BABE}" type="datetimeFigureOut">
              <a:rPr lang="he-IL"/>
              <a:pPr>
                <a:defRPr/>
              </a:pPr>
              <a:t>י'/אלול/תשע"ח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43180" y="9428171"/>
            <a:ext cx="2940208" cy="496888"/>
          </a:xfrm>
          <a:prstGeom prst="rect">
            <a:avLst/>
          </a:prstGeom>
        </p:spPr>
        <p:txBody>
          <a:bodyPr vert="horz" lIns="91361" tIns="45682" rIns="91361" bIns="45682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4" y="9428171"/>
            <a:ext cx="2940208" cy="496888"/>
          </a:xfrm>
          <a:prstGeom prst="rect">
            <a:avLst/>
          </a:prstGeom>
        </p:spPr>
        <p:txBody>
          <a:bodyPr vert="horz" lIns="91361" tIns="45682" rIns="91361" bIns="45682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1BBD37-FF4D-411C-A150-231C009E0CC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391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43442" y="1"/>
            <a:ext cx="2939953" cy="496889"/>
          </a:xfrm>
          <a:prstGeom prst="rect">
            <a:avLst/>
          </a:prstGeom>
        </p:spPr>
        <p:txBody>
          <a:bodyPr vert="horz" lIns="91361" tIns="45682" rIns="91361" bIns="45682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617" y="1"/>
            <a:ext cx="2939952" cy="496889"/>
          </a:xfrm>
          <a:prstGeom prst="rect">
            <a:avLst/>
          </a:prstGeom>
        </p:spPr>
        <p:txBody>
          <a:bodyPr vert="horz" lIns="91361" tIns="45682" rIns="91361" bIns="45682" rtlCol="1"/>
          <a:lstStyle>
            <a:lvl1pPr algn="l">
              <a:defRPr sz="1200"/>
            </a:lvl1pPr>
          </a:lstStyle>
          <a:p>
            <a:fld id="{EBD3EEE5-DFD6-4FCB-8CFF-06D2ECAC57C0}" type="datetimeFigureOut">
              <a:rPr lang="he-IL" smtClean="0"/>
              <a:t>י'/אלול/תשע"ח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1" tIns="45682" rIns="91361" bIns="45682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8825" y="4714882"/>
            <a:ext cx="5425741" cy="4467226"/>
          </a:xfrm>
          <a:prstGeom prst="rect">
            <a:avLst/>
          </a:prstGeom>
        </p:spPr>
        <p:txBody>
          <a:bodyPr vert="horz" lIns="91361" tIns="45682" rIns="91361" bIns="45682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43442" y="9428170"/>
            <a:ext cx="2939953" cy="496888"/>
          </a:xfrm>
          <a:prstGeom prst="rect">
            <a:avLst/>
          </a:prstGeom>
        </p:spPr>
        <p:txBody>
          <a:bodyPr vert="horz" lIns="91361" tIns="45682" rIns="91361" bIns="45682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617" y="9428170"/>
            <a:ext cx="2939952" cy="496888"/>
          </a:xfrm>
          <a:prstGeom prst="rect">
            <a:avLst/>
          </a:prstGeom>
        </p:spPr>
        <p:txBody>
          <a:bodyPr vert="horz" lIns="91361" tIns="45682" rIns="91361" bIns="45682" rtlCol="1" anchor="b"/>
          <a:lstStyle>
            <a:lvl1pPr algn="l">
              <a:defRPr sz="1200"/>
            </a:lvl1pPr>
          </a:lstStyle>
          <a:p>
            <a:fld id="{6AB00D52-93E5-4BB5-97D2-97CC19C418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73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52621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390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06534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7664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254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4208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55078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3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4B9C6F-A18A-47C9-837E-8F2AFDEEF08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221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321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he-I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F3D38B-564F-4E20-A602-6F772F5DBB4B}" type="datetimeFigureOut">
              <a:rPr lang="he-IL" smtClean="0"/>
              <a:pPr/>
              <a:t>י'/אלול/תשע"ח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22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9F3D38B-564F-4E20-A602-6F772F5DBB4B}" type="datetimeFigureOut">
              <a:rPr lang="he-IL" smtClean="0">
                <a:latin typeface="Georgia"/>
                <a:cs typeface="Times New Rom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י'/אלול/תשע"ח</a:t>
            </a:fld>
            <a:endParaRPr lang="he-IL">
              <a:latin typeface="Georgia"/>
              <a:cs typeface="Times New Roman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e-IL">
              <a:latin typeface="Georgia"/>
              <a:cs typeface="Times New Roman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F4B9C6F-A18A-47C9-837E-8F2AFDEEF08B}" type="slidenum">
              <a:rPr lang="he-IL" smtClean="0">
                <a:solidFill>
                  <a:srgbClr val="8CADAE">
                    <a:shade val="75000"/>
                  </a:srgbClr>
                </a:solidFill>
                <a:latin typeface="Georgia"/>
                <a:cs typeface="Times New Roman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e-IL">
              <a:solidFill>
                <a:srgbClr val="8CADAE">
                  <a:shade val="75000"/>
                </a:srgbClr>
              </a:solidFill>
              <a:latin typeface="Georgia"/>
              <a:cs typeface="Times New Roman"/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932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Autofit/>
          </a:bodyPr>
          <a:lstStyle/>
          <a:p>
            <a:pPr algn="r"/>
            <a:endParaRPr lang="he-IL" sz="5400" b="1" i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 2" panose="05020102010507070707" pitchFamily="18" charset="2"/>
              <a:buChar char=""/>
            </a:pPr>
            <a:r>
              <a:rPr lang="he-IL" sz="4300" b="1" i="1" u="sng" dirty="0">
                <a:latin typeface="David" panose="020E0502060401010101" pitchFamily="34" charset="-79"/>
                <a:cs typeface="David" panose="020E0502060401010101" pitchFamily="34" charset="-79"/>
              </a:rPr>
              <a:t>כשירות חברתית </a:t>
            </a:r>
            <a:r>
              <a:rPr lang="he-IL" sz="43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וחשיבותה</a:t>
            </a:r>
            <a:r>
              <a:rPr lang="he-IL" sz="43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274320" lvl="1" indent="0">
              <a:buNone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=היכולת של הפרט להתמודד עם הדרישות החברתיות המופנות כלפיו.</a:t>
            </a:r>
          </a:p>
          <a:p>
            <a:pPr>
              <a:buFont typeface="Wingdings 2" panose="05020102010507070707" pitchFamily="18" charset="2"/>
              <a:buChar char=""/>
            </a:pPr>
            <a:endParaRPr lang="he-IL" sz="3600" b="1" i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 2" panose="05020102010507070707" pitchFamily="18" charset="2"/>
              <a:buChar char=""/>
            </a:pPr>
            <a:r>
              <a:rPr lang="he-IL" sz="43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מקומם </a:t>
            </a:r>
            <a:r>
              <a:rPr lang="he-IL" sz="4300" b="1" i="1" u="sng" dirty="0">
                <a:latin typeface="David" panose="020E0502060401010101" pitchFamily="34" charset="-79"/>
                <a:cs typeface="David" panose="020E0502060401010101" pitchFamily="34" charset="-79"/>
              </a:rPr>
              <a:t>של ההורים בפיתוח הכשירות החברתית של </a:t>
            </a:r>
            <a:r>
              <a:rPr lang="he-IL" sz="43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הילד</a:t>
            </a:r>
            <a:r>
              <a:rPr lang="he-IL" sz="43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התקשרות בטוחה.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מודל ללמידה ולחיקוי של התנהגויות חברתיות.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ההורים כ"שוערים".</a:t>
            </a:r>
          </a:p>
          <a:p>
            <a:pPr lvl="2">
              <a:buFont typeface="Wingdings 2" panose="05020102010507070707" pitchFamily="18" charset="2"/>
              <a:buChar char=""/>
            </a:pPr>
            <a:r>
              <a:rPr lang="he-IL" sz="2900" b="1" i="1" dirty="0" smtClean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קיימות תכניות להדרכת הורים בנושא.</a:t>
            </a:r>
          </a:p>
          <a:p>
            <a:pPr>
              <a:buFont typeface="Wingdings 2" panose="05020102010507070707" pitchFamily="18" charset="2"/>
              <a:buChar char=""/>
            </a:pPr>
            <a:endParaRPr lang="he-IL" sz="3600" b="1" i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648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u="sng" dirty="0" smtClean="0">
                <a:solidFill>
                  <a:schemeClr val="tx1"/>
                </a:solidFill>
              </a:rPr>
              <a:t>1</a:t>
            </a:r>
            <a:r>
              <a:rPr lang="he-IL" sz="4800" b="1" dirty="0" smtClean="0">
                <a:solidFill>
                  <a:schemeClr val="tx1"/>
                </a:solidFill>
              </a:rPr>
              <a:t>.</a:t>
            </a:r>
            <a:endParaRPr lang="he-IL" sz="4800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e-IL" sz="3200" b="1" dirty="0" smtClean="0"/>
              <a:t>מבחינת </a:t>
            </a:r>
            <a:r>
              <a:rPr lang="he-IL" sz="3200" b="1" dirty="0"/>
              <a:t>ההסתכלות של אנשי חינוך על השותפות, עלו אצל אותם אנשי חינוך נקודות מבט חיוביות ושליליות, כלומר ההסתכלות של אנשי </a:t>
            </a:r>
            <a:r>
              <a:rPr lang="he-IL" sz="3200" b="1" dirty="0" smtClean="0"/>
              <a:t>החינוך </a:t>
            </a:r>
            <a:r>
              <a:rPr lang="he-IL" sz="3200" b="1" dirty="0"/>
              <a:t>היא </a:t>
            </a:r>
            <a:r>
              <a:rPr lang="he-IL" sz="3200" b="1" u="sng" dirty="0"/>
              <a:t>אמביוולנטית</a:t>
            </a:r>
            <a:r>
              <a:rPr lang="he-IL" sz="3200" b="1" dirty="0"/>
              <a:t>. </a:t>
            </a:r>
            <a:endParaRPr lang="he-IL" sz="3200" b="1" dirty="0" smtClean="0"/>
          </a:p>
          <a:p>
            <a:pPr>
              <a:buFont typeface="Wingdings" panose="05000000000000000000" pitchFamily="2" charset="2"/>
              <a:buChar char="§"/>
            </a:pPr>
            <a:endParaRPr lang="he-IL" sz="3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e-IL" sz="3200" b="1" dirty="0" smtClean="0"/>
              <a:t>הם </a:t>
            </a:r>
            <a:r>
              <a:rPr lang="he-IL" sz="3200" b="1" dirty="0"/>
              <a:t>סבורים שהיא חשובה, וחלקם מפתחים אמפתיה כלפי רגשות ההורים. </a:t>
            </a:r>
            <a:r>
              <a:rPr lang="he-IL" sz="3200" b="1" dirty="0" smtClean="0"/>
              <a:t>יחד עם זאת, </a:t>
            </a:r>
            <a:r>
              <a:rPr lang="he-IL" sz="3200" b="1" dirty="0"/>
              <a:t>במצבים מסוימים הקשיים של הילד בכשירות החברתית מיוחסים לחינוך שההורים נותנים בבית והשותפות נחווית כרוויה במאבקי כוח. </a:t>
            </a:r>
            <a:endParaRPr lang="he-IL" sz="3200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656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5400" b="1" u="sng" dirty="0" smtClean="0">
                <a:solidFill>
                  <a:schemeClr val="tx1"/>
                </a:solidFill>
              </a:rPr>
              <a:t>2</a:t>
            </a:r>
            <a:r>
              <a:rPr lang="he-IL" sz="5400" b="1" dirty="0" smtClean="0">
                <a:solidFill>
                  <a:schemeClr val="tx1"/>
                </a:solidFill>
              </a:rPr>
              <a:t>.</a:t>
            </a:r>
            <a:endParaRPr lang="he-IL" sz="5400" b="1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he-IL" sz="3600" b="1" dirty="0" smtClean="0"/>
              <a:t>הסתכלות אנשי חינוך על השותפות </a:t>
            </a:r>
            <a:r>
              <a:rPr lang="he-IL" sz="3600" b="1" u="sng" dirty="0" smtClean="0"/>
              <a:t>נתונה לשינויים</a:t>
            </a:r>
            <a:r>
              <a:rPr lang="he-IL" sz="3600" b="1" dirty="0" smtClean="0"/>
              <a:t>, במובן זה שהופיעו במחקר תיאורים של תפנית חיובית – מעבר ההורים מעמדה של התנגדות למורה לעמדה של שיתוף פעולה, הערכה והוקרה של העשייה החינוכית. </a:t>
            </a:r>
          </a:p>
          <a:p>
            <a:endParaRPr lang="he-IL" sz="3600" b="1" dirty="0" smtClean="0"/>
          </a:p>
          <a:p>
            <a:r>
              <a:rPr lang="he-IL" sz="3600" dirty="0" smtClean="0"/>
              <a:t>פרשנות</a:t>
            </a:r>
            <a:r>
              <a:rPr lang="he-IL" sz="3600" b="1" dirty="0" smtClean="0"/>
              <a:t>: ייתכן שתפנית זו מסמנת את התובנות שהורים רוכשים באמצעות השותפות על הדרכים לפיתוח הכשירות החברתית של ילדם.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22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5400" b="1" u="sng" dirty="0" smtClean="0">
                <a:solidFill>
                  <a:schemeClr val="tx1"/>
                </a:solidFill>
              </a:rPr>
              <a:t>3</a:t>
            </a:r>
            <a:r>
              <a:rPr lang="he-IL" sz="5400" b="1" dirty="0" smtClean="0">
                <a:solidFill>
                  <a:schemeClr val="tx1"/>
                </a:solidFill>
              </a:rPr>
              <a:t>.</a:t>
            </a:r>
            <a:r>
              <a:rPr lang="he-IL" sz="5400" b="1" u="sng" dirty="0" smtClean="0">
                <a:solidFill>
                  <a:schemeClr val="tx1"/>
                </a:solidFill>
              </a:rPr>
              <a:t> </a:t>
            </a:r>
            <a:endParaRPr lang="he-IL" sz="5400" b="1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e-IL" sz="3200" b="1" u="sng" dirty="0" smtClean="0"/>
              <a:t>בתהליכי </a:t>
            </a:r>
            <a:r>
              <a:rPr lang="he-IL" sz="3200" b="1" u="sng" dirty="0"/>
              <a:t>הכשרת מורים</a:t>
            </a:r>
            <a:r>
              <a:rPr lang="he-IL" sz="3200" b="1" dirty="0"/>
              <a:t> חשוב לחשוף את אנשי החינוך להיבטים הללו כדי שיתבוננו על אופי השותפות כנתון </a:t>
            </a:r>
            <a:r>
              <a:rPr lang="he-IL" sz="3200" b="1" dirty="0" smtClean="0"/>
              <a:t>לשינויים.</a:t>
            </a:r>
          </a:p>
          <a:p>
            <a:r>
              <a:rPr lang="he-IL" sz="3200" b="1" dirty="0" smtClean="0"/>
              <a:t>הדבר </a:t>
            </a:r>
            <a:r>
              <a:rPr lang="he-IL" sz="3200" b="1" dirty="0"/>
              <a:t>חשוב במיוחד בעבור מורים בתחילת דרכם המקצועית, משום שאלה נוטים להירתע </a:t>
            </a:r>
            <a:r>
              <a:rPr lang="he-IL" sz="3200" b="1" u="sng" dirty="0"/>
              <a:t>מעבודה משותפת מול התנגדויות של הורים</a:t>
            </a:r>
            <a:r>
              <a:rPr lang="he-IL" sz="3200" b="1" dirty="0"/>
              <a:t> ולהתקשות בזיהוי האפשרות לקיומו של מפנה חיובי בתהליך. </a:t>
            </a:r>
            <a:endParaRPr lang="he-IL" sz="3200" b="1" dirty="0" smtClean="0"/>
          </a:p>
          <a:p>
            <a:pPr>
              <a:buFont typeface="Wingdings 2" panose="05020102010507070707" pitchFamily="18" charset="2"/>
              <a:buChar char="R"/>
            </a:pPr>
            <a:r>
              <a:rPr lang="he-IL" sz="3200" b="1" dirty="0" smtClean="0"/>
              <a:t>לפיכך</a:t>
            </a:r>
            <a:r>
              <a:rPr lang="he-IL" sz="3200" b="1" dirty="0"/>
              <a:t>, בתהליכי </a:t>
            </a:r>
            <a:r>
              <a:rPr lang="he-IL" sz="3200" b="1" dirty="0" smtClean="0"/>
              <a:t>הכשרת מורים </a:t>
            </a:r>
            <a:r>
              <a:rPr lang="he-IL" sz="3200" b="1" dirty="0"/>
              <a:t>חשוב להציג את נקודות המבט </a:t>
            </a:r>
            <a:r>
              <a:rPr lang="he-IL" sz="3200" b="1" dirty="0" smtClean="0"/>
              <a:t>שעלו </a:t>
            </a:r>
            <a:r>
              <a:rPr lang="he-IL" sz="3200" b="1" dirty="0"/>
              <a:t>במחקר ולקיים עליהן דיון. </a:t>
            </a:r>
            <a:endParaRPr lang="en-US" sz="3200" b="1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670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היבטים חברתיים ורגשיים </a:t>
            </a:r>
            <a:r>
              <a:rPr lang="he-IL" smtClean="0"/>
              <a:t>בהוראה ובלמידה.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696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Autofit/>
          </a:bodyPr>
          <a:lstStyle/>
          <a:p>
            <a:r>
              <a:rPr lang="he-IL" sz="5400" i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המשך: הרקע למחקר</a:t>
            </a:r>
            <a:endParaRPr lang="he-IL" sz="54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>
              <a:buFont typeface="Wingdings 2" panose="05020102010507070707" pitchFamily="18" charset="2"/>
              <a:buChar char=""/>
            </a:pPr>
            <a:r>
              <a:rPr lang="he-IL" sz="47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מקומו </a:t>
            </a:r>
            <a:r>
              <a:rPr lang="he-IL" sz="4700" b="1" i="1" u="sng" dirty="0">
                <a:latin typeface="David" panose="020E0502060401010101" pitchFamily="34" charset="-79"/>
                <a:cs typeface="David" panose="020E0502060401010101" pitchFamily="34" charset="-79"/>
              </a:rPr>
              <a:t>של בית הספר</a:t>
            </a:r>
            <a:r>
              <a:rPr lang="he-IL" sz="4700" b="1" i="1" dirty="0">
                <a:latin typeface="David" panose="020E0502060401010101" pitchFamily="34" charset="-79"/>
                <a:cs typeface="David" panose="020E0502060401010101" pitchFamily="34" charset="-79"/>
              </a:rPr>
              <a:t> בפיתוח הכשירות החברתית של </a:t>
            </a:r>
            <a:r>
              <a:rPr lang="he-IL" sz="47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התלמידים.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התייחסות הוליסטית לתלמיד.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הרגשה של תמיכה מצד צוות בית הספר.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שימור והכללה של התנהגויות חברתיות חדשות.</a:t>
            </a:r>
          </a:p>
          <a:p>
            <a:pPr>
              <a:buFont typeface="Wingdings 2" panose="05020102010507070707" pitchFamily="18" charset="2"/>
              <a:buChar char=""/>
            </a:pPr>
            <a:endParaRPr lang="he-IL" sz="4700" b="1" i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Wingdings 2" panose="05020102010507070707" pitchFamily="18" charset="2"/>
              <a:buChar char=""/>
            </a:pPr>
            <a:r>
              <a:rPr lang="he-IL" sz="47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חשיבותה </a:t>
            </a:r>
            <a:r>
              <a:rPr lang="he-IL" sz="4700" b="1" i="1" u="sng" dirty="0">
                <a:latin typeface="David" panose="020E0502060401010101" pitchFamily="34" charset="-79"/>
                <a:cs typeface="David" panose="020E0502060401010101" pitchFamily="34" charset="-79"/>
              </a:rPr>
              <a:t>של </a:t>
            </a:r>
            <a:r>
              <a:rPr lang="he-IL" sz="4700" b="1" i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שותפות</a:t>
            </a:r>
            <a:r>
              <a:rPr lang="he-IL" sz="47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4700" b="1" i="1" dirty="0">
                <a:latin typeface="David" panose="020E0502060401010101" pitchFamily="34" charset="-79"/>
                <a:cs typeface="David" panose="020E0502060401010101" pitchFamily="34" charset="-79"/>
              </a:rPr>
              <a:t>בין </a:t>
            </a:r>
            <a:r>
              <a:rPr lang="he-IL" sz="47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אנשי חינוך להורים </a:t>
            </a:r>
            <a:r>
              <a:rPr lang="he-IL" sz="4700" b="1" i="1" dirty="0">
                <a:latin typeface="David" panose="020E0502060401010101" pitchFamily="34" charset="-79"/>
                <a:cs typeface="David" panose="020E0502060401010101" pitchFamily="34" charset="-79"/>
              </a:rPr>
              <a:t>לפיתוח הכשירות החברתית של </a:t>
            </a:r>
            <a:r>
              <a:rPr lang="he-IL" sz="47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התלמיד.</a:t>
            </a:r>
            <a:r>
              <a:rPr lang="he-IL" sz="36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>
                <a:latin typeface="David" panose="020E0502060401010101" pitchFamily="34" charset="-79"/>
                <a:cs typeface="David" panose="020E0502060401010101" pitchFamily="34" charset="-79"/>
              </a:rPr>
              <a:t>יצירת אקלים תומך ומוגן, העברת מסר עקבי לתלמיד.</a:t>
            </a:r>
            <a:endParaRPr lang="en-US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Wingdings 2" panose="05020102010507070707" pitchFamily="18" charset="2"/>
              <a:buChar char=""/>
            </a:pPr>
            <a:r>
              <a:rPr lang="he-IL" sz="3100" b="1" i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יתרונות דגם של ייעוץ משולב.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60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1680" y="228600"/>
            <a:ext cx="6264696" cy="7589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he-IL" sz="2400" b="1" i="1" u="sng" dirty="0">
                <a:solidFill>
                  <a:srgbClr val="002060"/>
                </a:solidFill>
              </a:rPr>
              <a:t>מורכבות</a:t>
            </a:r>
            <a:r>
              <a:rPr lang="he-IL" sz="2400" b="1" i="1" dirty="0">
                <a:solidFill>
                  <a:srgbClr val="002060"/>
                </a:solidFill>
              </a:rPr>
              <a:t> נקודות המבט של הורים ומורים על השותפות בעניין סיוע לתלמיד במישור החברתי</a:t>
            </a:r>
            <a:r>
              <a:rPr lang="he-IL" sz="2400" b="1" i="1" dirty="0" smtClean="0">
                <a:solidFill>
                  <a:srgbClr val="002060"/>
                </a:solidFill>
              </a:rPr>
              <a:t>.</a:t>
            </a:r>
            <a:endParaRPr lang="he-IL" sz="2400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80402" y="1484784"/>
            <a:ext cx="8503920" cy="4572000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7200" b="1" i="1" dirty="0" smtClean="0"/>
              <a:t>-</a:t>
            </a:r>
            <a:r>
              <a:rPr lang="he-IL" sz="7200" b="1" i="1" u="sng" dirty="0" smtClean="0"/>
              <a:t>מזווית </a:t>
            </a:r>
            <a:r>
              <a:rPr lang="he-IL" sz="7200" b="1" i="1" u="sng" dirty="0"/>
              <a:t>הראייה של </a:t>
            </a:r>
            <a:r>
              <a:rPr lang="he-IL" sz="7200" b="1" i="1" u="sng" dirty="0" smtClean="0"/>
              <a:t>הורים</a:t>
            </a:r>
          </a:p>
          <a:p>
            <a:pPr marL="0" indent="0">
              <a:buNone/>
            </a:pPr>
            <a:r>
              <a:rPr lang="he-IL" sz="7200" i="1" dirty="0" smtClean="0"/>
              <a:t>	-תחושות של חוסר אונים.</a:t>
            </a:r>
          </a:p>
          <a:p>
            <a:pPr marL="0" indent="0">
              <a:buNone/>
            </a:pPr>
            <a:r>
              <a:rPr lang="he-IL" sz="7200" i="1" dirty="0" smtClean="0"/>
              <a:t>	-קושי לחשוף בעיה בפני צוות בית הספר.</a:t>
            </a:r>
          </a:p>
          <a:p>
            <a:pPr marL="0" indent="0">
              <a:buNone/>
            </a:pPr>
            <a:r>
              <a:rPr lang="he-IL" sz="7200" i="1" dirty="0" smtClean="0"/>
              <a:t>	-קושי לקבל את מאפייני הילד.</a:t>
            </a:r>
          </a:p>
          <a:p>
            <a:pPr marL="0" indent="0">
              <a:buNone/>
            </a:pPr>
            <a:endParaRPr lang="he-IL" sz="7200" b="1" i="1" dirty="0" smtClean="0"/>
          </a:p>
          <a:p>
            <a:pPr marL="0" indent="0">
              <a:buNone/>
            </a:pPr>
            <a:r>
              <a:rPr lang="he-IL" sz="7200" b="1" i="1" dirty="0" smtClean="0"/>
              <a:t>-</a:t>
            </a:r>
            <a:r>
              <a:rPr lang="he-IL" sz="7200" b="1" i="1" u="sng" dirty="0" smtClean="0"/>
              <a:t>מזווית </a:t>
            </a:r>
            <a:r>
              <a:rPr lang="he-IL" sz="7200" b="1" i="1" u="sng" dirty="0"/>
              <a:t>הראייה של </a:t>
            </a:r>
            <a:r>
              <a:rPr lang="he-IL" sz="7200" b="1" i="1" u="sng" dirty="0" smtClean="0"/>
              <a:t>מורים</a:t>
            </a:r>
          </a:p>
          <a:p>
            <a:pPr marL="0" indent="0">
              <a:buNone/>
            </a:pPr>
            <a:r>
              <a:rPr lang="he-IL" sz="7200" i="1" dirty="0" smtClean="0"/>
              <a:t>	-התמודדות עם כעסים המופנים כלפיהם מצד הורים.</a:t>
            </a:r>
          </a:p>
          <a:p>
            <a:pPr marL="0" indent="0">
              <a:buNone/>
            </a:pPr>
            <a:r>
              <a:rPr lang="he-IL" sz="7200" i="1" dirty="0" smtClean="0"/>
              <a:t>	-התמודדות עם הכשירות החברתית שלהם עצמם.</a:t>
            </a:r>
          </a:p>
          <a:p>
            <a:pPr marL="0" indent="0">
              <a:buNone/>
            </a:pPr>
            <a:endParaRPr lang="he-IL" sz="18500" b="1" i="1" u="sng" dirty="0" smtClean="0"/>
          </a:p>
          <a:p>
            <a:pPr marL="0" indent="0">
              <a:buNone/>
            </a:pPr>
            <a:endParaRPr lang="he-IL" sz="18500" b="1" i="1" u="sng" dirty="0"/>
          </a:p>
          <a:p>
            <a:pPr marL="0" indent="0">
              <a:buNone/>
            </a:pPr>
            <a:r>
              <a:rPr lang="he-IL" sz="18500" b="1" i="1" u="sng" dirty="0" smtClean="0"/>
              <a:t>והתוצאה</a:t>
            </a:r>
            <a:r>
              <a:rPr lang="he-IL" sz="18500" b="1" i="1" dirty="0" smtClean="0"/>
              <a:t>..</a:t>
            </a:r>
          </a:p>
        </p:txBody>
      </p:sp>
      <p:sp>
        <p:nvSpPr>
          <p:cNvPr id="4" name="חץ למטה 3"/>
          <p:cNvSpPr/>
          <p:nvPr/>
        </p:nvSpPr>
        <p:spPr>
          <a:xfrm>
            <a:off x="8368707" y="3933056"/>
            <a:ext cx="484632" cy="1008112"/>
          </a:xfrm>
          <a:prstGeom prst="downArrow">
            <a:avLst/>
          </a:prstGeom>
          <a:solidFill>
            <a:srgbClr val="E3F3F5"/>
          </a:solidFill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35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e-IL" sz="6000" b="1" u="sng" dirty="0" smtClean="0">
                <a:solidFill>
                  <a:schemeClr val="tx1"/>
                </a:solidFill>
              </a:rPr>
              <a:t>שאלת המחקר</a:t>
            </a:r>
            <a:endParaRPr lang="he-IL" sz="6000" b="1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he-IL" sz="44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he-IL" sz="44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he-IL" sz="4400" b="1" dirty="0" smtClean="0">
                <a:solidFill>
                  <a:srgbClr val="0070C0"/>
                </a:solidFill>
              </a:rPr>
              <a:t>מה </a:t>
            </a:r>
            <a:r>
              <a:rPr lang="he-IL" sz="4400" b="1" dirty="0">
                <a:solidFill>
                  <a:srgbClr val="0070C0"/>
                </a:solidFill>
              </a:rPr>
              <a:t>מאפיין את ההסתכלות של אנשי חינוך על שותפות עם הורים בעניין </a:t>
            </a:r>
            <a:r>
              <a:rPr lang="he-IL" sz="4400" b="1" dirty="0" smtClean="0">
                <a:solidFill>
                  <a:srgbClr val="0070C0"/>
                </a:solidFill>
              </a:rPr>
              <a:t>תמיכה בתלמיד </a:t>
            </a:r>
            <a:r>
              <a:rPr lang="he-IL" sz="4400" b="1" dirty="0">
                <a:solidFill>
                  <a:srgbClr val="0070C0"/>
                </a:solidFill>
              </a:rPr>
              <a:t>במישור החברתי? </a:t>
            </a:r>
            <a:endParaRPr lang="he-IL" sz="44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en-US" sz="44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he-IL" dirty="0"/>
          </a:p>
        </p:txBody>
      </p:sp>
      <p:sp>
        <p:nvSpPr>
          <p:cNvPr id="4" name="חץ למטה 3"/>
          <p:cNvSpPr/>
          <p:nvPr/>
        </p:nvSpPr>
        <p:spPr>
          <a:xfrm>
            <a:off x="3635896" y="1628800"/>
            <a:ext cx="1944216" cy="1584176"/>
          </a:xfrm>
          <a:prstGeom prst="downArrow">
            <a:avLst/>
          </a:prstGeom>
          <a:solidFill>
            <a:srgbClr val="E3F3F5"/>
          </a:solidFill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566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E3F3F5"/>
          </a:solidFill>
        </p:spPr>
        <p:txBody>
          <a:bodyPr>
            <a:normAutofit/>
          </a:bodyPr>
          <a:lstStyle/>
          <a:p>
            <a:r>
              <a:rPr lang="he-IL" sz="2400" b="1" u="sng" dirty="0" smtClean="0">
                <a:solidFill>
                  <a:schemeClr val="tx1"/>
                </a:solidFill>
              </a:rPr>
              <a:t>השותפות בין אנשי חינוך להורים נתפסת על ידי אנשי חינוך כחשובה</a:t>
            </a:r>
            <a:endParaRPr lang="he-IL" sz="2400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7584" y="1844824"/>
            <a:ext cx="7618048" cy="3966192"/>
          </a:xfrm>
          <a:solidFill>
            <a:srgbClr val="E3F3F5"/>
          </a:solidFill>
        </p:spPr>
        <p:txBody>
          <a:bodyPr>
            <a:normAutofit fontScale="92500" lnSpcReduction="10000"/>
          </a:bodyPr>
          <a:lstStyle/>
          <a:p>
            <a:r>
              <a:rPr lang="he-IL" sz="4800" dirty="0" smtClean="0"/>
              <a:t>"</a:t>
            </a:r>
            <a:r>
              <a:rPr lang="he-IL" sz="4800" dirty="0"/>
              <a:t>אני רוצה את ההורים </a:t>
            </a:r>
            <a:r>
              <a:rPr lang="he-IL" sz="4800" dirty="0" smtClean="0"/>
              <a:t>איתי</a:t>
            </a:r>
            <a:r>
              <a:rPr lang="he-IL" sz="4800" dirty="0"/>
              <a:t>" </a:t>
            </a:r>
            <a:endParaRPr lang="he-IL" sz="4800" dirty="0" smtClean="0"/>
          </a:p>
          <a:p>
            <a:r>
              <a:rPr lang="he-IL" sz="4800" dirty="0" smtClean="0"/>
              <a:t>"</a:t>
            </a:r>
            <a:r>
              <a:rPr lang="he-IL" sz="4800" dirty="0"/>
              <a:t>כי אנחנו משולש – אנחנו צריכים לשתף פעולה".</a:t>
            </a:r>
            <a:endParaRPr lang="en-US" sz="4800" dirty="0"/>
          </a:p>
          <a:p>
            <a:r>
              <a:rPr lang="he-IL" sz="4800" dirty="0"/>
              <a:t>"כשעובדים בשיתוף פעולה עם ההורים, יש תוצאה". </a:t>
            </a:r>
            <a:endParaRPr lang="en-US" sz="4800" dirty="0"/>
          </a:p>
          <a:p>
            <a:pPr marL="0" indent="0">
              <a:buNone/>
            </a:pPr>
            <a:r>
              <a:rPr lang="he-IL" b="1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9374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E3F3F5"/>
          </a:solidFill>
        </p:spPr>
        <p:txBody>
          <a:bodyPr>
            <a:normAutofit/>
          </a:bodyPr>
          <a:lstStyle/>
          <a:p>
            <a:r>
              <a:rPr lang="he-IL" b="1" u="sng" dirty="0">
                <a:solidFill>
                  <a:schemeClr val="tx1"/>
                </a:solidFill>
              </a:rPr>
              <a:t>אמפתיה מצד אנשי חינוך לרגשות של הורים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9592" y="1772816"/>
            <a:ext cx="7546040" cy="3894184"/>
          </a:xfrm>
          <a:solidFill>
            <a:srgbClr val="E3F3F5"/>
          </a:solidFill>
        </p:spPr>
        <p:txBody>
          <a:bodyPr>
            <a:normAutofit fontScale="92500" lnSpcReduction="20000"/>
          </a:bodyPr>
          <a:lstStyle/>
          <a:p>
            <a:r>
              <a:rPr lang="he-IL" sz="4800" dirty="0"/>
              <a:t>"הצוות החינוכי נתפס כפיקוח חברתי. יש רגישות גבוהה סביב העניין הזה". </a:t>
            </a:r>
            <a:endParaRPr lang="he-IL" sz="4800" dirty="0" smtClean="0"/>
          </a:p>
          <a:p>
            <a:pPr marL="0" indent="0">
              <a:buNone/>
            </a:pPr>
            <a:endParaRPr lang="en-US" sz="4800" dirty="0"/>
          </a:p>
          <a:p>
            <a:r>
              <a:rPr lang="he-IL" sz="4800" dirty="0"/>
              <a:t>"הורים לילדים דחויים יתביישו לבקש עזרה כי הם בעצמם דחויים. אין להם אומץ לבקש עזרה</a:t>
            </a:r>
            <a:r>
              <a:rPr lang="he-IL" sz="4800" dirty="0" smtClean="0"/>
              <a:t>".</a:t>
            </a:r>
            <a:endParaRPr lang="en-US" sz="48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723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E3F3F5"/>
          </a:solidFill>
        </p:spPr>
        <p:txBody>
          <a:bodyPr>
            <a:normAutofit fontScale="90000"/>
          </a:bodyPr>
          <a:lstStyle/>
          <a:p>
            <a:r>
              <a:rPr lang="he-IL" b="1" u="sng" dirty="0">
                <a:solidFill>
                  <a:schemeClr val="tx1"/>
                </a:solidFill>
              </a:rPr>
              <a:t>השפעה של הורים על קשיים של ילד בכשירות חברתית 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43608" y="1700808"/>
            <a:ext cx="7402024" cy="4110208"/>
          </a:xfrm>
          <a:solidFill>
            <a:srgbClr val="E3F3F5"/>
          </a:solidFill>
        </p:spPr>
        <p:txBody>
          <a:bodyPr>
            <a:normAutofit fontScale="92500" lnSpcReduction="20000"/>
          </a:bodyPr>
          <a:lstStyle/>
          <a:p>
            <a:r>
              <a:rPr lang="he-IL" sz="4000" dirty="0"/>
              <a:t>"כישורים חברתיים ניתנים ללמידה, לתרגול, לשיפור, [...] הבעיה היא האנשים שסביבך. [...] אני התמודדתי הרבה פעמים עם ילדים שמי שהפריע בתהליך – זה ההורים." </a:t>
            </a:r>
            <a:endParaRPr lang="he-IL" sz="4000" dirty="0" smtClean="0"/>
          </a:p>
          <a:p>
            <a:r>
              <a:rPr lang="he-IL" sz="4000" dirty="0" smtClean="0"/>
              <a:t>"</a:t>
            </a:r>
            <a:r>
              <a:rPr lang="he-IL" sz="4000" dirty="0"/>
              <a:t>אם היינו יכולים לעבוד רק במישור של הילדים, היינו יכולים לעבוד בצורה יותר קלה".</a:t>
            </a:r>
          </a:p>
        </p:txBody>
      </p:sp>
    </p:spTree>
    <p:extLst>
      <p:ext uri="{BB962C8B-B14F-4D97-AF65-F5344CB8AC3E}">
        <p14:creationId xmlns:p14="http://schemas.microsoft.com/office/powerpoint/2010/main" val="358459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E3F3F5"/>
          </a:solidFill>
        </p:spPr>
        <p:txBody>
          <a:bodyPr>
            <a:noAutofit/>
          </a:bodyPr>
          <a:lstStyle/>
          <a:p>
            <a:r>
              <a:rPr lang="he-IL" sz="2400" b="1" u="sng" dirty="0">
                <a:solidFill>
                  <a:schemeClr val="tx1"/>
                </a:solidFill>
              </a:rPr>
              <a:t>עשייה משותפת של אנשי חינוך עם הורים כרוכה בשיח </a:t>
            </a:r>
            <a:r>
              <a:rPr lang="he-IL" sz="2400" b="1" u="sng" dirty="0" smtClean="0">
                <a:solidFill>
                  <a:schemeClr val="tx1"/>
                </a:solidFill>
              </a:rPr>
              <a:t/>
            </a:r>
            <a:br>
              <a:rPr lang="he-IL" sz="2400" b="1" u="sng" dirty="0" smtClean="0">
                <a:solidFill>
                  <a:schemeClr val="tx1"/>
                </a:solidFill>
              </a:rPr>
            </a:br>
            <a:r>
              <a:rPr lang="he-IL" sz="2400" b="1" u="sng" dirty="0" smtClean="0">
                <a:solidFill>
                  <a:schemeClr val="tx1"/>
                </a:solidFill>
              </a:rPr>
              <a:t>של </a:t>
            </a:r>
            <a:r>
              <a:rPr lang="he-IL" sz="2400" b="1" u="sng" dirty="0">
                <a:solidFill>
                  <a:schemeClr val="tx1"/>
                </a:solidFill>
              </a:rPr>
              <a:t>מאבקי כוח והצבת גבולות </a:t>
            </a:r>
            <a:endParaRPr lang="he-IL" sz="2400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27980" y="1700808"/>
            <a:ext cx="6872412" cy="4248472"/>
          </a:xfrm>
          <a:solidFill>
            <a:srgbClr val="E3F3F5"/>
          </a:solidFill>
        </p:spPr>
        <p:txBody>
          <a:bodyPr>
            <a:normAutofit fontScale="85000" lnSpcReduction="20000"/>
          </a:bodyPr>
          <a:lstStyle/>
          <a:p>
            <a:r>
              <a:rPr lang="he-IL" sz="3600" dirty="0" smtClean="0"/>
              <a:t>"</a:t>
            </a:r>
            <a:r>
              <a:rPr lang="he-IL" sz="3600" dirty="0"/>
              <a:t>הורים שמתחילים לנהל אותי: את תעשי ככה וככה" </a:t>
            </a:r>
            <a:endParaRPr lang="he-IL" sz="3600" dirty="0" smtClean="0"/>
          </a:p>
          <a:p>
            <a:r>
              <a:rPr lang="he-IL" sz="3600" dirty="0" smtClean="0"/>
              <a:t>"</a:t>
            </a:r>
            <a:r>
              <a:rPr lang="he-IL" sz="3600" dirty="0"/>
              <a:t>האימא הייתה מטלפנת... ונותנת לי סידור עבודה והוראת הפעלה". </a:t>
            </a:r>
            <a:endParaRPr lang="he-IL" sz="3600" dirty="0" smtClean="0"/>
          </a:p>
          <a:p>
            <a:pPr marL="0" indent="0">
              <a:buNone/>
            </a:pPr>
            <a:endParaRPr lang="he-IL" sz="3600" dirty="0" smtClean="0"/>
          </a:p>
          <a:p>
            <a:r>
              <a:rPr lang="he-IL" sz="3600" dirty="0"/>
              <a:t>המורה מציג לעצמו את השאלה: "האם זה מתפקידי?" </a:t>
            </a:r>
          </a:p>
          <a:p>
            <a:r>
              <a:rPr lang="he-IL" sz="3600" dirty="0"/>
              <a:t>המורה תוחם את גבולות תפקידו: "התפקיד שלי הוא לחנך את הילדים, לא את ההורים".</a:t>
            </a:r>
            <a:endParaRPr lang="en-US" sz="3600" dirty="0"/>
          </a:p>
          <a:p>
            <a:endParaRPr lang="en-US" sz="36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3042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rgbClr val="E3F3F5"/>
          </a:solidFill>
        </p:spPr>
        <p:txBody>
          <a:bodyPr>
            <a:noAutofit/>
          </a:bodyPr>
          <a:lstStyle/>
          <a:p>
            <a:r>
              <a:rPr lang="he-IL" sz="2400" b="1" u="sng" dirty="0">
                <a:solidFill>
                  <a:schemeClr val="tx1"/>
                </a:solidFill>
              </a:rPr>
              <a:t>"המהפך": </a:t>
            </a:r>
            <a:r>
              <a:rPr lang="he-IL" sz="2400" b="1" u="sng" dirty="0" smtClean="0">
                <a:solidFill>
                  <a:schemeClr val="tx1"/>
                </a:solidFill>
              </a:rPr>
              <a:t>האפשרות </a:t>
            </a:r>
            <a:r>
              <a:rPr lang="he-IL" sz="2400" b="1" u="sng" dirty="0">
                <a:solidFill>
                  <a:schemeClr val="tx1"/>
                </a:solidFill>
              </a:rPr>
              <a:t>לקיומה של תפנית חיובית באופי השותפות </a:t>
            </a:r>
            <a:endParaRPr lang="he-IL" sz="2400" u="sng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9592" y="1916832"/>
            <a:ext cx="7546040" cy="3750168"/>
          </a:xfrm>
          <a:solidFill>
            <a:srgbClr val="E3F3F5"/>
          </a:solidFill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אחת </a:t>
            </a:r>
            <a:r>
              <a:rPr lang="he-IL" dirty="0"/>
              <a:t>מהמשתתפות במחקר תיארה שיחה שערכה עם הורים; תחילה הם היו תוקפניים כלפיה והגנו על התנהגות בנם (שהציק לילדי הכיתה). בסיום השיחה חל מפנה בגישתם וכדבריה: "הרגשתי שמאוד מעריכים אותי בשיחה, שמאוד מעריכים את הדרך שלי". </a:t>
            </a: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משתתפת </a:t>
            </a:r>
            <a:r>
              <a:rPr lang="he-IL" dirty="0"/>
              <a:t>אחרת במחקר תיארה כיצד הביע אחד ההורים התנגדות חריפה למהלך שיזמה, אשר כלל טיפול משותף ועקבי של מורים והורים בהתנהגות בריונית של תלמידים; היא סיפרה על השינוי שחל בגישתו לקראת סיום שנות הלימודים בבית הספר, ובמילותיה: "הוא הגיע אליי עם מתנה אישית והקדשה ואמר: 'את הגדולה מכולן!' ".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543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אזרחי">
  <a:themeElements>
    <a:clrScheme name="אזרח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5571</TotalTime>
  <Words>619</Words>
  <Application>Microsoft Office PowerPoint</Application>
  <PresentationFormat>‫הצגה על המסך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1" baseType="lpstr">
      <vt:lpstr>Arial</vt:lpstr>
      <vt:lpstr>Calibri</vt:lpstr>
      <vt:lpstr>David</vt:lpstr>
      <vt:lpstr>Georgia</vt:lpstr>
      <vt:lpstr>Times New Roman</vt:lpstr>
      <vt:lpstr>Wingdings</vt:lpstr>
      <vt:lpstr>Wingdings 2</vt:lpstr>
      <vt:lpstr>1_אזרחי</vt:lpstr>
      <vt:lpstr>מצגת של PowerPoint‏</vt:lpstr>
      <vt:lpstr>המשך: הרקע למחקר</vt:lpstr>
      <vt:lpstr>מורכבות נקודות המבט של הורים ומורים על השותפות בעניין סיוע לתלמיד במישור החברתי.</vt:lpstr>
      <vt:lpstr>שאלת המחקר</vt:lpstr>
      <vt:lpstr>השותפות בין אנשי חינוך להורים נתפסת על ידי אנשי חינוך כחשובה</vt:lpstr>
      <vt:lpstr>אמפתיה מצד אנשי חינוך לרגשות של הורים</vt:lpstr>
      <vt:lpstr>השפעה של הורים על קשיים של ילד בכשירות חברתית </vt:lpstr>
      <vt:lpstr>עשייה משותפת של אנשי חינוך עם הורים כרוכה בשיח  של מאבקי כוח והצבת גבולות </vt:lpstr>
      <vt:lpstr>"המהפך": האפשרות לקיומה של תפנית חיובית באופי השותפות </vt:lpstr>
      <vt:lpstr>1.</vt:lpstr>
      <vt:lpstr>2.</vt:lpstr>
      <vt:lpstr>3.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cd-rom</dc:creator>
  <cp:lastModifiedBy>Teacher</cp:lastModifiedBy>
  <cp:revision>596</cp:revision>
  <cp:lastPrinted>2018-01-28T07:11:53Z</cp:lastPrinted>
  <dcterms:created xsi:type="dcterms:W3CDTF">2012-11-18T16:02:21Z</dcterms:created>
  <dcterms:modified xsi:type="dcterms:W3CDTF">2018-08-21T09:34:55Z</dcterms:modified>
</cp:coreProperties>
</file>