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15" autoAdjust="0"/>
    <p:restoredTop sz="94660"/>
  </p:normalViewPr>
  <p:slideViewPr>
    <p:cSldViewPr snapToGrid="0">
      <p:cViewPr varScale="1">
        <p:scale>
          <a:sx n="82" d="100"/>
          <a:sy n="82" d="100"/>
        </p:scale>
        <p:origin x="1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69101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216013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282682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144985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72320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817172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2070252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336408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379935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327498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F4E67FD-FA91-487D-AFB3-F9939383E8C7}" type="datetimeFigureOut">
              <a:rPr lang="he-IL" smtClean="0"/>
              <a:t>כ"ו/סיון/תשע"ז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B3253F1-668A-47FB-BE87-8A7DC91E4C35}" type="slidenum">
              <a:rPr lang="he-IL" smtClean="0"/>
              <a:t>‹#›</a:t>
            </a:fld>
            <a:endParaRPr lang="he-IL"/>
          </a:p>
        </p:txBody>
      </p:sp>
    </p:spTree>
    <p:extLst>
      <p:ext uri="{BB962C8B-B14F-4D97-AF65-F5344CB8AC3E}">
        <p14:creationId xmlns:p14="http://schemas.microsoft.com/office/powerpoint/2010/main" val="3026480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F4E67FD-FA91-487D-AFB3-F9939383E8C7}" type="datetimeFigureOut">
              <a:rPr lang="he-IL" smtClean="0"/>
              <a:t>כ"ו/סיון/תשע"ז</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B3253F1-668A-47FB-BE87-8A7DC91E4C35}" type="slidenum">
              <a:rPr lang="he-IL" smtClean="0"/>
              <a:t>‹#›</a:t>
            </a:fld>
            <a:endParaRPr lang="he-IL"/>
          </a:p>
        </p:txBody>
      </p:sp>
    </p:spTree>
    <p:extLst>
      <p:ext uri="{BB962C8B-B14F-4D97-AF65-F5344CB8AC3E}">
        <p14:creationId xmlns:p14="http://schemas.microsoft.com/office/powerpoint/2010/main" val="3421835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مقدمة</a:t>
            </a:r>
            <a:endParaRPr lang="he-IL" dirty="0"/>
          </a:p>
        </p:txBody>
      </p:sp>
      <p:sp>
        <p:nvSpPr>
          <p:cNvPr id="3" name="מציין מיקום תוכן 2"/>
          <p:cNvSpPr>
            <a:spLocks noGrp="1"/>
          </p:cNvSpPr>
          <p:nvPr>
            <p:ph idx="1"/>
          </p:nvPr>
        </p:nvSpPr>
        <p:spPr/>
        <p:txBody>
          <a:bodyPr/>
          <a:lstStyle/>
          <a:p>
            <a:r>
              <a:rPr lang="ar-SA" dirty="0" smtClean="0"/>
              <a:t>تشخيص الموهوبين ورعايتهم في هذا العصر المركب والمتسارع أصبح حاجة ملحة للمجتمعات المختلفة،</a:t>
            </a:r>
          </a:p>
          <a:p>
            <a:r>
              <a:rPr lang="ar-SA" dirty="0" smtClean="0"/>
              <a:t>لكن ... بينما يحظى الأطفال في الدول المتقدمة بهذا الحق – حق التشخيص واكتشاف قدراتهم وتنميتها - أكثر من الأطفال في المجتمعات النامية، وبينما تقوم على سواعد المبدعين والمبتكرين منهم مسؤولية حل المشكلات المختلفة وتطوير مجتمعهم ...</a:t>
            </a:r>
          </a:p>
          <a:p>
            <a:r>
              <a:rPr lang="ar-SA" dirty="0" smtClean="0"/>
              <a:t>فإنه وفي المقابل في </a:t>
            </a:r>
            <a:r>
              <a:rPr lang="ar-SA" dirty="0"/>
              <a:t>المجتمعات </a:t>
            </a:r>
            <a:r>
              <a:rPr lang="ar-SA" dirty="0" smtClean="0"/>
              <a:t>النامية الكثير ممن لديهم درجة عالية من الابداع الكامن قد تذهب سدى ولا يتم استغلالها بسبب عدم الوعي لأهمية تشخصيها، اكتشافها ورعايتها.</a:t>
            </a:r>
          </a:p>
          <a:p>
            <a:r>
              <a:rPr lang="ar-SA" dirty="0" smtClean="0"/>
              <a:t>وخسارة ..... لأن المجتمعات التي في مراحل التطور كالمجتمع العربي في إسرائيل أحوج بكثير لهذه الطاقات وأحوج بكثير لنقل المجتمع نقلة نوعية من محطة إلى محطة</a:t>
            </a:r>
          </a:p>
        </p:txBody>
      </p:sp>
    </p:spTree>
    <p:extLst>
      <p:ext uri="{BB962C8B-B14F-4D97-AF65-F5344CB8AC3E}">
        <p14:creationId xmlns:p14="http://schemas.microsoft.com/office/powerpoint/2010/main" val="4272218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830629"/>
          </a:xfrm>
        </p:spPr>
        <p:txBody>
          <a:bodyPr/>
          <a:lstStyle/>
          <a:p>
            <a:r>
              <a:rPr lang="ar-SA" dirty="0" smtClean="0"/>
              <a:t>نتائج نوعية </a:t>
            </a:r>
            <a:endParaRPr lang="he-IL" dirty="0"/>
          </a:p>
        </p:txBody>
      </p:sp>
      <p:sp>
        <p:nvSpPr>
          <p:cNvPr id="3" name="מציין מיקום תוכן 2"/>
          <p:cNvSpPr>
            <a:spLocks noGrp="1"/>
          </p:cNvSpPr>
          <p:nvPr>
            <p:ph idx="1"/>
          </p:nvPr>
        </p:nvSpPr>
        <p:spPr>
          <a:xfrm>
            <a:off x="838200" y="1309809"/>
            <a:ext cx="10515600" cy="5126160"/>
          </a:xfrm>
        </p:spPr>
        <p:txBody>
          <a:bodyPr>
            <a:normAutofit/>
          </a:bodyPr>
          <a:lstStyle/>
          <a:p>
            <a:r>
              <a:rPr lang="ar-SA" dirty="0"/>
              <a:t>ا</a:t>
            </a:r>
            <a:r>
              <a:rPr lang="ar-SA" dirty="0" smtClean="0"/>
              <a:t>لإجابة على السؤال الرابع – بعد جلسة التشخيص الأولى</a:t>
            </a:r>
          </a:p>
          <a:p>
            <a:pPr lvl="0"/>
            <a:r>
              <a:rPr lang="en-US" dirty="0"/>
              <a:t>Were there any issues that you disliked or which bothered you during the experiment?</a:t>
            </a:r>
            <a:endParaRPr lang="en-US" sz="2400" dirty="0"/>
          </a:p>
          <a:p>
            <a:pPr marL="457200" lvl="1" indent="0">
              <a:buNone/>
            </a:pPr>
            <a:endParaRPr lang="ar-SA" dirty="0" smtClean="0"/>
          </a:p>
          <a:p>
            <a:pPr lvl="1"/>
            <a:r>
              <a:rPr lang="ar-SA" dirty="0" smtClean="0"/>
              <a:t>83 أعجبهم كل شيء، لم يذكروا ملاحظات للتحسين</a:t>
            </a:r>
          </a:p>
          <a:p>
            <a:pPr lvl="1"/>
            <a:r>
              <a:rPr lang="ar-SA" dirty="0" smtClean="0"/>
              <a:t>البقية: إما انضغطوا بالوقت، او انزعجوا من وجود نشاطين كتابيين لانهم يفضلوا الرسم، صعوبة في توليد أفكار كثيرة ومختلفة عن الآخرين، 6 انزعجوا من عنوان القصة «ثقب الباب».</a:t>
            </a:r>
          </a:p>
        </p:txBody>
      </p:sp>
    </p:spTree>
    <p:extLst>
      <p:ext uri="{BB962C8B-B14F-4D97-AF65-F5344CB8AC3E}">
        <p14:creationId xmlns:p14="http://schemas.microsoft.com/office/powerpoint/2010/main" val="166351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r>
              <a:rPr lang="ar-SA" dirty="0" smtClean="0"/>
              <a:t>في مركز القاسمي للتربية الابتكارية الذي أقيم مؤخرا في المجتمع العربي في إسرائيل بدأنا نجري تشخيصا </a:t>
            </a:r>
            <a:r>
              <a:rPr lang="ar-SA" dirty="0" err="1" smtClean="0"/>
              <a:t>للابداع</a:t>
            </a:r>
            <a:r>
              <a:rPr lang="ar-SA" dirty="0" smtClean="0"/>
              <a:t> الكامن لدى طلاب في مراحل عمرية مختلفة من 5 سنوات حتى 18 سنة، بالاعتماد على بطارية </a:t>
            </a:r>
            <a:r>
              <a:rPr lang="en-US" dirty="0" err="1" smtClean="0"/>
              <a:t>EPoC</a:t>
            </a:r>
            <a:r>
              <a:rPr lang="en-US" dirty="0" smtClean="0"/>
              <a:t> – Evaluation of Potential Creativity</a:t>
            </a:r>
            <a:endParaRPr lang="ar-SA" dirty="0" smtClean="0"/>
          </a:p>
          <a:p>
            <a:endParaRPr lang="ar-SA" dirty="0"/>
          </a:p>
          <a:p>
            <a:r>
              <a:rPr lang="ar-SA" dirty="0" smtClean="0"/>
              <a:t>في البحث الحالي سأعرض سيرورة التشخيص الأولى و </a:t>
            </a:r>
            <a:r>
              <a:rPr lang="en-US" b="1" dirty="0"/>
              <a:t>Observations and the preliminary </a:t>
            </a:r>
            <a:r>
              <a:rPr lang="en-US" b="1" dirty="0" smtClean="0"/>
              <a:t>results among high </a:t>
            </a:r>
            <a:r>
              <a:rPr lang="en-US" b="1" dirty="0"/>
              <a:t>school </a:t>
            </a:r>
            <a:r>
              <a:rPr lang="en-US" b="1" dirty="0" smtClean="0"/>
              <a:t>students</a:t>
            </a:r>
            <a:endParaRPr lang="ar-SA" b="1" dirty="0" smtClean="0"/>
          </a:p>
          <a:p>
            <a:endParaRPr lang="ar-SA" b="1" dirty="0"/>
          </a:p>
          <a:p>
            <a:r>
              <a:rPr lang="ar-SA" b="1" dirty="0" smtClean="0"/>
              <a:t>ولكن قبل ذلك سأبدأ بلمحة عامة عن البطارية التي استخدمت في البحث الحالي </a:t>
            </a:r>
            <a:r>
              <a:rPr lang="en-US" b="1" dirty="0" err="1" smtClean="0"/>
              <a:t>EPoC</a:t>
            </a:r>
            <a:endParaRPr lang="he-IL" dirty="0"/>
          </a:p>
        </p:txBody>
      </p:sp>
    </p:spTree>
    <p:extLst>
      <p:ext uri="{BB962C8B-B14F-4D97-AF65-F5344CB8AC3E}">
        <p14:creationId xmlns:p14="http://schemas.microsoft.com/office/powerpoint/2010/main" val="1646518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البحث الحالي</a:t>
            </a:r>
            <a:endParaRPr lang="he-IL" dirty="0"/>
          </a:p>
        </p:txBody>
      </p:sp>
      <p:sp>
        <p:nvSpPr>
          <p:cNvPr id="3" name="מציין מיקום תוכן 2"/>
          <p:cNvSpPr>
            <a:spLocks noGrp="1"/>
          </p:cNvSpPr>
          <p:nvPr>
            <p:ph idx="1"/>
          </p:nvPr>
        </p:nvSpPr>
        <p:spPr/>
        <p:txBody>
          <a:bodyPr/>
          <a:lstStyle/>
          <a:p>
            <a:pPr marL="0" indent="0">
              <a:buNone/>
            </a:pPr>
            <a:r>
              <a:rPr lang="ar-SA" dirty="0" smtClean="0"/>
              <a:t>في البحث الحالي تم تطبيق بطارية </a:t>
            </a:r>
            <a:r>
              <a:rPr lang="ar-SA" dirty="0" err="1" smtClean="0"/>
              <a:t>إيبوك</a:t>
            </a:r>
            <a:r>
              <a:rPr lang="ar-SA" dirty="0" smtClean="0"/>
              <a:t> كاملة على 102 طلاب صف عاشر من مدرسة القاسمي الأهلية في جلستين بحيث كان بين الجلسة الأولى والثانية أسبوع – كل جلسة مدتها 45 دقيقة</a:t>
            </a:r>
          </a:p>
          <a:p>
            <a:pPr marL="0" indent="0">
              <a:buNone/>
            </a:pPr>
            <a:endParaRPr lang="ar-SA" dirty="0" smtClean="0"/>
          </a:p>
        </p:txBody>
      </p:sp>
    </p:spTree>
    <p:extLst>
      <p:ext uri="{BB962C8B-B14F-4D97-AF65-F5344CB8AC3E}">
        <p14:creationId xmlns:p14="http://schemas.microsoft.com/office/powerpoint/2010/main" val="1596595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سير البحث</a:t>
            </a:r>
            <a:endParaRPr lang="he-IL" dirty="0"/>
          </a:p>
        </p:txBody>
      </p:sp>
      <p:sp>
        <p:nvSpPr>
          <p:cNvPr id="3" name="מציין מיקום תוכן 2"/>
          <p:cNvSpPr>
            <a:spLocks noGrp="1"/>
          </p:cNvSpPr>
          <p:nvPr>
            <p:ph idx="1"/>
          </p:nvPr>
        </p:nvSpPr>
        <p:spPr>
          <a:xfrm>
            <a:off x="838200" y="1825624"/>
            <a:ext cx="10515600" cy="4879975"/>
          </a:xfrm>
        </p:spPr>
        <p:txBody>
          <a:bodyPr>
            <a:normAutofit/>
          </a:bodyPr>
          <a:lstStyle/>
          <a:p>
            <a:r>
              <a:rPr lang="ar-SA" dirty="0" smtClean="0"/>
              <a:t>جلسة مع إدارة المدرسة لتوضيح الفكرة وطلب إذن</a:t>
            </a:r>
          </a:p>
          <a:p>
            <a:r>
              <a:rPr lang="ar-SA" dirty="0" smtClean="0"/>
              <a:t>إعلام الطلاب وأهاليهم والحصول على موافقة خطية من الأهالي</a:t>
            </a:r>
          </a:p>
          <a:p>
            <a:r>
              <a:rPr lang="ar-SA" dirty="0" smtClean="0"/>
              <a:t>بسبب أن المشخصة من خارج المدرسة – غريبة عن الطلاب – تم إجراء فعاليات اجتماعية والعاب تفكيرية مرتين قبل البدء بالتشخيص وذلك من أجل الحصور على ثقة الطلاب وتعاون أعلى خلال التشخيص</a:t>
            </a:r>
          </a:p>
          <a:p>
            <a:r>
              <a:rPr lang="ar-SA" dirty="0" smtClean="0"/>
              <a:t>إجراء جلسة </a:t>
            </a:r>
            <a:r>
              <a:rPr lang="en-US" dirty="0" err="1" smtClean="0"/>
              <a:t>EPoC</a:t>
            </a:r>
            <a:r>
              <a:rPr lang="ar-SA" dirty="0" smtClean="0"/>
              <a:t> الأولى وشملت أربع أنشطة </a:t>
            </a:r>
            <a:r>
              <a:rPr lang="en-US" dirty="0" smtClean="0"/>
              <a:t>A1-A4</a:t>
            </a:r>
            <a:r>
              <a:rPr lang="ar-SA" dirty="0" smtClean="0"/>
              <a:t> لقياس التفكير الاستكشافي </a:t>
            </a:r>
            <a:r>
              <a:rPr lang="ar-SA" dirty="0" err="1" smtClean="0"/>
              <a:t>والتقاربي</a:t>
            </a:r>
            <a:r>
              <a:rPr lang="ar-SA" dirty="0" smtClean="0"/>
              <a:t> بشكل صوري مجرد ولغوي</a:t>
            </a:r>
          </a:p>
          <a:p>
            <a:r>
              <a:rPr lang="ar-SA" dirty="0" smtClean="0"/>
              <a:t>بعد أسبوع وبوقت مختلف إجراء جلسة </a:t>
            </a:r>
            <a:r>
              <a:rPr lang="en-US" dirty="0" err="1" smtClean="0"/>
              <a:t>EPoC</a:t>
            </a:r>
            <a:r>
              <a:rPr lang="ar-SA" dirty="0" smtClean="0"/>
              <a:t> الثانية – </a:t>
            </a:r>
            <a:r>
              <a:rPr lang="ar-SA" dirty="0"/>
              <a:t>وشملت أربع أنشطة </a:t>
            </a:r>
            <a:r>
              <a:rPr lang="ar-SA" dirty="0" smtClean="0"/>
              <a:t>إضافية </a:t>
            </a:r>
            <a:r>
              <a:rPr lang="en-US" dirty="0" smtClean="0"/>
              <a:t>A5-A8</a:t>
            </a:r>
            <a:r>
              <a:rPr lang="ar-SA" dirty="0" smtClean="0"/>
              <a:t> </a:t>
            </a:r>
            <a:r>
              <a:rPr lang="ar-SA" dirty="0"/>
              <a:t>لقياس التفكير الاستكشافي </a:t>
            </a:r>
            <a:r>
              <a:rPr lang="ar-SA" dirty="0" err="1"/>
              <a:t>والتقاربي</a:t>
            </a:r>
            <a:r>
              <a:rPr lang="ar-SA" dirty="0"/>
              <a:t> بشكل صوري </a:t>
            </a:r>
            <a:r>
              <a:rPr lang="ar-SA" dirty="0" smtClean="0"/>
              <a:t>محسوس ولغوي</a:t>
            </a:r>
          </a:p>
          <a:p>
            <a:r>
              <a:rPr lang="ar-SA" dirty="0" smtClean="0"/>
              <a:t>هكذا تم الحصول على نتائج لـ 8 أنشطة لكل طالب</a:t>
            </a:r>
          </a:p>
          <a:p>
            <a:endParaRPr lang="ar-SA" dirty="0" smtClean="0"/>
          </a:p>
          <a:p>
            <a:endParaRPr lang="ar-SA" dirty="0"/>
          </a:p>
        </p:txBody>
      </p:sp>
    </p:spTree>
    <p:extLst>
      <p:ext uri="{BB962C8B-B14F-4D97-AF65-F5344CB8AC3E}">
        <p14:creationId xmlns:p14="http://schemas.microsoft.com/office/powerpoint/2010/main" val="235350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سير البحث</a:t>
            </a:r>
            <a:endParaRPr lang="he-IL" dirty="0"/>
          </a:p>
        </p:txBody>
      </p:sp>
      <p:sp>
        <p:nvSpPr>
          <p:cNvPr id="3" name="מציין מיקום תוכן 2"/>
          <p:cNvSpPr>
            <a:spLocks noGrp="1"/>
          </p:cNvSpPr>
          <p:nvPr>
            <p:ph idx="1"/>
          </p:nvPr>
        </p:nvSpPr>
        <p:spPr/>
        <p:txBody>
          <a:bodyPr/>
          <a:lstStyle/>
          <a:p>
            <a:r>
              <a:rPr lang="ar-SA" dirty="0"/>
              <a:t>تسجيل ملاحظات وشواهد أثناء التشخيص </a:t>
            </a:r>
            <a:r>
              <a:rPr lang="en-US" dirty="0"/>
              <a:t>Portfolio</a:t>
            </a:r>
            <a:endParaRPr lang="ar-SA" dirty="0"/>
          </a:p>
          <a:p>
            <a:r>
              <a:rPr lang="ar-SA" dirty="0"/>
              <a:t>تقييم النتائج على يد خبيرين كل على حدة لزيادة المصداقية</a:t>
            </a:r>
          </a:p>
          <a:p>
            <a:r>
              <a:rPr lang="ar-SA" dirty="0"/>
              <a:t>إرسال المعطيات الخام للبروفسور تيسير </a:t>
            </a:r>
            <a:r>
              <a:rPr lang="en-US" dirty="0"/>
              <a:t>ICIE</a:t>
            </a:r>
            <a:endParaRPr lang="ar-SA" dirty="0"/>
          </a:p>
          <a:p>
            <a:r>
              <a:rPr lang="ar-SA" dirty="0"/>
              <a:t>الحصول على بروفايل لكل طالب يشمل: </a:t>
            </a:r>
            <a:r>
              <a:rPr lang="en-US" dirty="0"/>
              <a:t>Performance Efficiency and IQ Creativity</a:t>
            </a:r>
            <a:r>
              <a:rPr lang="ar-SA" dirty="0"/>
              <a:t> وأيضا توصيات مناسبة</a:t>
            </a:r>
          </a:p>
          <a:p>
            <a:r>
              <a:rPr lang="ar-SA" dirty="0"/>
              <a:t>عودة للمدرسة وتوزيع </a:t>
            </a:r>
            <a:r>
              <a:rPr lang="ar-SA" dirty="0" err="1"/>
              <a:t>البروفايلات</a:t>
            </a:r>
            <a:r>
              <a:rPr lang="ar-SA" dirty="0"/>
              <a:t> على الطلاب وتوضيح بنودها</a:t>
            </a:r>
          </a:p>
        </p:txBody>
      </p:sp>
    </p:spTree>
    <p:extLst>
      <p:ext uri="{BB962C8B-B14F-4D97-AF65-F5344CB8AC3E}">
        <p14:creationId xmlns:p14="http://schemas.microsoft.com/office/powerpoint/2010/main" val="1815874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سير البحث</a:t>
            </a:r>
            <a:endParaRPr lang="he-IL" dirty="0"/>
          </a:p>
        </p:txBody>
      </p:sp>
      <p:sp>
        <p:nvSpPr>
          <p:cNvPr id="3" name="מציין מיקום תוכן 2"/>
          <p:cNvSpPr>
            <a:spLocks noGrp="1"/>
          </p:cNvSpPr>
          <p:nvPr>
            <p:ph idx="1"/>
          </p:nvPr>
        </p:nvSpPr>
        <p:spPr>
          <a:xfrm>
            <a:off x="838200" y="1825625"/>
            <a:ext cx="10515600" cy="4715852"/>
          </a:xfrm>
        </p:spPr>
        <p:txBody>
          <a:bodyPr>
            <a:normAutofit fontScale="85000" lnSpcReduction="20000"/>
          </a:bodyPr>
          <a:lstStyle/>
          <a:p>
            <a:r>
              <a:rPr lang="ar-SA" dirty="0"/>
              <a:t>جلسة مع مربية الصف لفحص انطباعها عن النتائج: ماذا كان مفاجئا بالنسبة لها، ما هو انطباعها حول النتائج ...</a:t>
            </a:r>
          </a:p>
          <a:p>
            <a:r>
              <a:rPr lang="ar-SA" dirty="0"/>
              <a:t>تعبئة استمارة مفتوحة من قبل الطلاب لفحص انطباعهم قبل التشخيص وبعده:</a:t>
            </a:r>
          </a:p>
          <a:p>
            <a:r>
              <a:rPr lang="en-US" dirty="0"/>
              <a:t>Additionally, researchers assess and compare the students’ attitudes and feelings prior to the experiment and afterwards, using the following Questionnaire:</a:t>
            </a:r>
            <a:endParaRPr lang="en-US" sz="2400" dirty="0"/>
          </a:p>
          <a:p>
            <a:pPr lvl="0"/>
            <a:r>
              <a:rPr lang="en-US" dirty="0"/>
              <a:t>How did you feel before the experiment?</a:t>
            </a:r>
            <a:endParaRPr lang="en-US" sz="2400" dirty="0"/>
          </a:p>
          <a:p>
            <a:pPr lvl="0"/>
            <a:r>
              <a:rPr lang="en-US" dirty="0"/>
              <a:t>What is your general impression of the experiment?</a:t>
            </a:r>
            <a:endParaRPr lang="en-US" sz="2400" dirty="0"/>
          </a:p>
          <a:p>
            <a:pPr lvl="0"/>
            <a:r>
              <a:rPr lang="en-US" dirty="0"/>
              <a:t>Did you find </a:t>
            </a:r>
            <a:r>
              <a:rPr lang="en-US" b="1" dirty="0">
                <a:solidFill>
                  <a:srgbClr val="FF0000"/>
                </a:solidFill>
              </a:rPr>
              <a:t>circumstances </a:t>
            </a:r>
            <a:r>
              <a:rPr lang="en-US" dirty="0"/>
              <a:t>positive?</a:t>
            </a:r>
            <a:endParaRPr lang="en-US" sz="2400" dirty="0"/>
          </a:p>
          <a:p>
            <a:pPr lvl="0"/>
            <a:r>
              <a:rPr lang="en-US" dirty="0"/>
              <a:t>Were there any issues that you disliked or which bothered you during the experiment?</a:t>
            </a:r>
            <a:endParaRPr lang="en-US" sz="2400" dirty="0"/>
          </a:p>
          <a:p>
            <a:pPr lvl="1"/>
            <a:endParaRPr lang="ar-SA" dirty="0"/>
          </a:p>
          <a:p>
            <a:r>
              <a:rPr lang="ar-SA" b="1" dirty="0">
                <a:solidFill>
                  <a:srgbClr val="FF0000"/>
                </a:solidFill>
              </a:rPr>
              <a:t>تحليل </a:t>
            </a:r>
            <a:r>
              <a:rPr lang="ar-SA" b="1" dirty="0" smtClean="0">
                <a:solidFill>
                  <a:srgbClr val="FF0000"/>
                </a:solidFill>
              </a:rPr>
              <a:t>النتائج الكمية </a:t>
            </a:r>
            <a:r>
              <a:rPr lang="ar-SA" b="1" dirty="0">
                <a:solidFill>
                  <a:srgbClr val="FF0000"/>
                </a:solidFill>
              </a:rPr>
              <a:t>إحصائيا بواسطة </a:t>
            </a:r>
            <a:r>
              <a:rPr lang="en-US" b="1" dirty="0">
                <a:solidFill>
                  <a:srgbClr val="FF0000"/>
                </a:solidFill>
              </a:rPr>
              <a:t>SPSS</a:t>
            </a:r>
            <a:r>
              <a:rPr lang="ar-SA" b="1" dirty="0">
                <a:solidFill>
                  <a:srgbClr val="FF0000"/>
                </a:solidFill>
              </a:rPr>
              <a:t> لاستنباط دلالات بحثية </a:t>
            </a:r>
            <a:r>
              <a:rPr lang="ar-SA" b="1" dirty="0" smtClean="0">
                <a:solidFill>
                  <a:srgbClr val="FF0000"/>
                </a:solidFill>
              </a:rPr>
              <a:t>أولية وتحليل الأسئلة النوعية المفتوحة بشكل كمي </a:t>
            </a:r>
            <a:endParaRPr lang="ar-SA" b="1" dirty="0">
              <a:solidFill>
                <a:srgbClr val="FF0000"/>
              </a:solidFill>
            </a:endParaRPr>
          </a:p>
        </p:txBody>
      </p:sp>
    </p:spTree>
    <p:extLst>
      <p:ext uri="{BB962C8B-B14F-4D97-AF65-F5344CB8AC3E}">
        <p14:creationId xmlns:p14="http://schemas.microsoft.com/office/powerpoint/2010/main" val="45588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نتائج نوعية </a:t>
            </a:r>
            <a:endParaRPr lang="he-IL" dirty="0"/>
          </a:p>
        </p:txBody>
      </p:sp>
      <p:sp>
        <p:nvSpPr>
          <p:cNvPr id="3" name="מציין מיקום תוכן 2"/>
          <p:cNvSpPr>
            <a:spLocks noGrp="1"/>
          </p:cNvSpPr>
          <p:nvPr>
            <p:ph idx="1"/>
          </p:nvPr>
        </p:nvSpPr>
        <p:spPr>
          <a:xfrm>
            <a:off x="773723" y="1895963"/>
            <a:ext cx="10515600" cy="4351338"/>
          </a:xfrm>
        </p:spPr>
        <p:txBody>
          <a:bodyPr>
            <a:normAutofit fontScale="92500"/>
          </a:bodyPr>
          <a:lstStyle/>
          <a:p>
            <a:r>
              <a:rPr lang="ar-SA" dirty="0"/>
              <a:t>ا</a:t>
            </a:r>
            <a:r>
              <a:rPr lang="ar-SA" dirty="0" smtClean="0"/>
              <a:t>لإجابة على السؤال الأول – بعد توضيح السيرورة التي سيمر بها الطلاب وقبل إجراء التشخيص</a:t>
            </a:r>
          </a:p>
          <a:p>
            <a:r>
              <a:rPr lang="en-US" dirty="0"/>
              <a:t>How did you feel before the experiment</a:t>
            </a:r>
            <a:r>
              <a:rPr lang="en-US" dirty="0" smtClean="0"/>
              <a:t>?</a:t>
            </a:r>
            <a:endParaRPr lang="ar-SA" dirty="0" smtClean="0"/>
          </a:p>
          <a:p>
            <a:endParaRPr lang="ar-SA" dirty="0" smtClean="0"/>
          </a:p>
          <a:p>
            <a:pPr lvl="1"/>
            <a:r>
              <a:rPr lang="ar-SA" dirty="0" smtClean="0"/>
              <a:t> 76طالب من 102 شعروا بالحماس والتلهف والإثارة لإجراء التشخيص</a:t>
            </a:r>
            <a:endParaRPr lang="ar-SA" dirty="0" smtClean="0"/>
          </a:p>
          <a:p>
            <a:pPr lvl="1"/>
            <a:r>
              <a:rPr lang="ar-SA" dirty="0" smtClean="0"/>
              <a:t>17من 102 شعور عادي</a:t>
            </a:r>
          </a:p>
          <a:p>
            <a:pPr lvl="1"/>
            <a:r>
              <a:rPr lang="ar-SA" dirty="0" smtClean="0"/>
              <a:t>6 من 102 لدي حب استطلاع وفضول لخوض التشخيص والتعرف على تفاصيله</a:t>
            </a:r>
          </a:p>
          <a:p>
            <a:pPr lvl="1"/>
            <a:r>
              <a:rPr lang="ar-SA" dirty="0" smtClean="0"/>
              <a:t>3 شعروا بالنعاس والكسل</a:t>
            </a:r>
          </a:p>
          <a:p>
            <a:pPr lvl="1"/>
            <a:r>
              <a:rPr lang="ar-SA" dirty="0" smtClean="0"/>
              <a:t>أحدهم كتب «متحمس جدا لمعرفة مستوى إبداعي الكامن لأنني أعتقد أن مصير حياتي ومهنتي المستقبلية يتعلق به» وآخر كتب: «متحمس لأنني من فترة طويلة أريد أن أعرف بماذا أبدع وما هي قدراتي»، طالبة أخرى كتبت: «الأمر جديد وهذه المرة الأولى التي سأخوض فيها اختبارا يفيد شخصيتي، أشعر بنشاط وحيوية لإجرائه»</a:t>
            </a:r>
          </a:p>
        </p:txBody>
      </p:sp>
    </p:spTree>
    <p:extLst>
      <p:ext uri="{BB962C8B-B14F-4D97-AF65-F5344CB8AC3E}">
        <p14:creationId xmlns:p14="http://schemas.microsoft.com/office/powerpoint/2010/main" val="1700366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830629"/>
          </a:xfrm>
        </p:spPr>
        <p:txBody>
          <a:bodyPr/>
          <a:lstStyle/>
          <a:p>
            <a:r>
              <a:rPr lang="ar-SA" dirty="0" smtClean="0"/>
              <a:t>نتائج نوعية </a:t>
            </a:r>
            <a:endParaRPr lang="he-IL" dirty="0"/>
          </a:p>
        </p:txBody>
      </p:sp>
      <p:sp>
        <p:nvSpPr>
          <p:cNvPr id="3" name="מציין מיקום תוכן 2"/>
          <p:cNvSpPr>
            <a:spLocks noGrp="1"/>
          </p:cNvSpPr>
          <p:nvPr>
            <p:ph idx="1"/>
          </p:nvPr>
        </p:nvSpPr>
        <p:spPr>
          <a:xfrm>
            <a:off x="838200" y="1309809"/>
            <a:ext cx="10515600" cy="5126160"/>
          </a:xfrm>
        </p:spPr>
        <p:txBody>
          <a:bodyPr>
            <a:normAutofit lnSpcReduction="10000"/>
          </a:bodyPr>
          <a:lstStyle/>
          <a:p>
            <a:r>
              <a:rPr lang="ar-SA" dirty="0"/>
              <a:t>ا</a:t>
            </a:r>
            <a:r>
              <a:rPr lang="ar-SA" dirty="0" smtClean="0"/>
              <a:t>لإجابة على السؤال الثاني– بعد جلسة التشخيص الأولى</a:t>
            </a:r>
          </a:p>
          <a:p>
            <a:r>
              <a:rPr lang="en-US" dirty="0"/>
              <a:t>What is your general impression of the experiment?</a:t>
            </a:r>
            <a:endParaRPr lang="en-US" sz="2400" dirty="0"/>
          </a:p>
          <a:p>
            <a:endParaRPr lang="ar-SA" dirty="0" smtClean="0"/>
          </a:p>
          <a:p>
            <a:pPr lvl="1"/>
            <a:r>
              <a:rPr lang="ar-SA" dirty="0" smtClean="0"/>
              <a:t>41 طالبًا </a:t>
            </a:r>
            <a:r>
              <a:rPr lang="ar-SA" dirty="0" smtClean="0"/>
              <a:t>قالوا أنهم أحسوا بمجهود ذهني، الأنشطة فتحت دماغي، لذلك أصبح الأمر أكثر إثارة</a:t>
            </a:r>
          </a:p>
          <a:p>
            <a:pPr lvl="1"/>
            <a:r>
              <a:rPr lang="ar-SA" dirty="0" smtClean="0"/>
              <a:t>16 لدي فضول لمعرفة كيف ستقيم الأنشطة للوصول إلى مستوى ابداعي الكامن</a:t>
            </a:r>
          </a:p>
          <a:p>
            <a:pPr lvl="1"/>
            <a:r>
              <a:rPr lang="ar-SA" dirty="0" smtClean="0"/>
              <a:t>13 بحاجة لكثير تفكير </a:t>
            </a:r>
          </a:p>
          <a:p>
            <a:pPr lvl="1"/>
            <a:r>
              <a:rPr lang="ar-SA" dirty="0" smtClean="0"/>
              <a:t>11 لو كان وقت أطول لأبدعت أكثر</a:t>
            </a:r>
          </a:p>
          <a:p>
            <a:pPr lvl="1"/>
            <a:r>
              <a:rPr lang="ar-SA" dirty="0" smtClean="0"/>
              <a:t>9 اكتشفت موهبتي في الرسم!</a:t>
            </a:r>
          </a:p>
          <a:p>
            <a:pPr lvl="1"/>
            <a:r>
              <a:rPr lang="ar-SA" dirty="0" smtClean="0"/>
              <a:t>7 سعداء لأنهم تسلوا بدلا من درس اللغة العبرية الممل</a:t>
            </a:r>
          </a:p>
          <a:p>
            <a:pPr lvl="1"/>
            <a:r>
              <a:rPr lang="ar-SA" dirty="0" smtClean="0"/>
              <a:t>5 تفاجأت ولم أتوقع أنه ممتع إلى هذا الحد</a:t>
            </a:r>
          </a:p>
          <a:p>
            <a:pPr lvl="1"/>
            <a:endParaRPr lang="ar-SA" dirty="0"/>
          </a:p>
          <a:p>
            <a:pPr lvl="1"/>
            <a:r>
              <a:rPr lang="ar-SA" dirty="0" smtClean="0"/>
              <a:t>« التشخيص رائع، أعطاني ساعة من حياتي لأرسم، لأفكر، لأقوم بمهمات خارج نطاق الضغط التعليمي والمدرسي، هذا التشخيص أعاد إلي الحياة من جديد!»</a:t>
            </a:r>
          </a:p>
          <a:p>
            <a:pPr lvl="1"/>
            <a:endParaRPr lang="ar-SA" dirty="0" smtClean="0"/>
          </a:p>
          <a:p>
            <a:pPr lvl="1"/>
            <a:endParaRPr lang="ar-SA" dirty="0" smtClean="0"/>
          </a:p>
        </p:txBody>
      </p:sp>
    </p:spTree>
    <p:extLst>
      <p:ext uri="{BB962C8B-B14F-4D97-AF65-F5344CB8AC3E}">
        <p14:creationId xmlns:p14="http://schemas.microsoft.com/office/powerpoint/2010/main" val="2213118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830629"/>
          </a:xfrm>
        </p:spPr>
        <p:txBody>
          <a:bodyPr/>
          <a:lstStyle/>
          <a:p>
            <a:r>
              <a:rPr lang="ar-SA" dirty="0" smtClean="0"/>
              <a:t>نتائج نوعية </a:t>
            </a:r>
            <a:endParaRPr lang="he-IL" dirty="0"/>
          </a:p>
        </p:txBody>
      </p:sp>
      <p:sp>
        <p:nvSpPr>
          <p:cNvPr id="3" name="מציין מיקום תוכן 2"/>
          <p:cNvSpPr>
            <a:spLocks noGrp="1"/>
          </p:cNvSpPr>
          <p:nvPr>
            <p:ph idx="1"/>
          </p:nvPr>
        </p:nvSpPr>
        <p:spPr>
          <a:xfrm>
            <a:off x="838200" y="1309809"/>
            <a:ext cx="10515600" cy="5126160"/>
          </a:xfrm>
        </p:spPr>
        <p:txBody>
          <a:bodyPr>
            <a:normAutofit/>
          </a:bodyPr>
          <a:lstStyle/>
          <a:p>
            <a:r>
              <a:rPr lang="ar-SA" dirty="0"/>
              <a:t>ا</a:t>
            </a:r>
            <a:r>
              <a:rPr lang="ar-SA" dirty="0" smtClean="0"/>
              <a:t>لإجابة على السؤال الثالث – بعد جلسة التشخيص الأولى</a:t>
            </a:r>
          </a:p>
          <a:p>
            <a:pPr lvl="0"/>
            <a:r>
              <a:rPr lang="en-US" dirty="0"/>
              <a:t>Did you find </a:t>
            </a:r>
            <a:r>
              <a:rPr lang="en-US" b="1" dirty="0">
                <a:solidFill>
                  <a:srgbClr val="FF0000"/>
                </a:solidFill>
              </a:rPr>
              <a:t>circumstances </a:t>
            </a:r>
            <a:r>
              <a:rPr lang="en-US" dirty="0"/>
              <a:t>positive?</a:t>
            </a:r>
            <a:endParaRPr lang="en-US" sz="2400" dirty="0"/>
          </a:p>
          <a:p>
            <a:endParaRPr lang="ar-SA" dirty="0" smtClean="0"/>
          </a:p>
          <a:p>
            <a:pPr lvl="1"/>
            <a:r>
              <a:rPr lang="ar-SA" dirty="0" smtClean="0"/>
              <a:t>كان اختلاف وتنوع كبير في الإجابات لذلك لم يتم تكميمها (تحويلها إلى أرقام كمية) وإنما اختيار بعض منها والتي تكررت بشكل ما:</a:t>
            </a:r>
          </a:p>
          <a:p>
            <a:pPr lvl="1"/>
            <a:endParaRPr lang="ar-SA" dirty="0" smtClean="0"/>
          </a:p>
          <a:p>
            <a:pPr lvl="1"/>
            <a:r>
              <a:rPr lang="ar-SA" dirty="0" smtClean="0"/>
              <a:t>«أكثر نشاط جذبني هو نهايات القصص»، «الاختبارات غير مألوفة وهذا ما صنع نوعا من التحدي الذي أتوقع أن ينعكس إيجابا على النتيجة»، «اكتشفت أنه يمكنني أن أصنع شيئا من لا شيء»، «اكتشفت قدرتي على الكتابة والرسم في وقت محدد»، «التشخيص لطيف وشجع خيالي»، «أحببت أنشطة الرسم كثيرا وأعتقد أن الكثير من زملائي كذلك فضلوا أنشطة الرسم»، «أحببت المستوى العالي للأنشطة»، «استعدت طفولتي وأيامي الجميلة عندما كنت 5 سنوات عندما كانت الحياة بسيطة وبدون قلق من الغد ومن المستقبل»، «فرغت طاقاتي في كتابة القصة»، «فرغت مشاعري بواسطة الرسم»</a:t>
            </a:r>
            <a:endParaRPr lang="ar-SA" dirty="0" smtClean="0"/>
          </a:p>
        </p:txBody>
      </p:sp>
    </p:spTree>
    <p:extLst>
      <p:ext uri="{BB962C8B-B14F-4D97-AF65-F5344CB8AC3E}">
        <p14:creationId xmlns:p14="http://schemas.microsoft.com/office/powerpoint/2010/main" val="317011789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917</Words>
  <Application>Microsoft Office PowerPoint</Application>
  <PresentationFormat>מסך רחב</PresentationFormat>
  <Paragraphs>70</Paragraphs>
  <Slides>10</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10</vt:i4>
      </vt:variant>
    </vt:vector>
  </HeadingPairs>
  <TitlesOfParts>
    <vt:vector size="15" baseType="lpstr">
      <vt:lpstr>Arial</vt:lpstr>
      <vt:lpstr>Calibri</vt:lpstr>
      <vt:lpstr>Calibri Light</vt:lpstr>
      <vt:lpstr>Times New Roman</vt:lpstr>
      <vt:lpstr>ערכת נושא Office</vt:lpstr>
      <vt:lpstr>مقدمة</vt:lpstr>
      <vt:lpstr>מצגת של PowerPoint</vt:lpstr>
      <vt:lpstr>البحث الحالي</vt:lpstr>
      <vt:lpstr>سير البحث</vt:lpstr>
      <vt:lpstr>سير البحث</vt:lpstr>
      <vt:lpstr>سير البحث</vt:lpstr>
      <vt:lpstr>نتائج نوعية </vt:lpstr>
      <vt:lpstr>نتائج نوعية </vt:lpstr>
      <vt:lpstr>نتائج نوعية </vt:lpstr>
      <vt:lpstr>نتائج نوعية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dc:title>
  <dc:creator>User</dc:creator>
  <cp:lastModifiedBy>User</cp:lastModifiedBy>
  <cp:revision>2</cp:revision>
  <dcterms:created xsi:type="dcterms:W3CDTF">2017-06-20T06:55:36Z</dcterms:created>
  <dcterms:modified xsi:type="dcterms:W3CDTF">2017-06-20T08:03:39Z</dcterms:modified>
</cp:coreProperties>
</file>