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5" r:id="rId2"/>
  </p:sldMasterIdLst>
  <p:notesMasterIdLst>
    <p:notesMasterId r:id="rId37"/>
  </p:notesMasterIdLst>
  <p:handoutMasterIdLst>
    <p:handoutMasterId r:id="rId38"/>
  </p:handoutMasterIdLst>
  <p:sldIdLst>
    <p:sldId id="871" r:id="rId3"/>
    <p:sldId id="919" r:id="rId4"/>
    <p:sldId id="864" r:id="rId5"/>
    <p:sldId id="921" r:id="rId6"/>
    <p:sldId id="874" r:id="rId7"/>
    <p:sldId id="906" r:id="rId8"/>
    <p:sldId id="878" r:id="rId9"/>
    <p:sldId id="903" r:id="rId10"/>
    <p:sldId id="923" r:id="rId11"/>
    <p:sldId id="927" r:id="rId12"/>
    <p:sldId id="926" r:id="rId13"/>
    <p:sldId id="925" r:id="rId14"/>
    <p:sldId id="880" r:id="rId15"/>
    <p:sldId id="904" r:id="rId16"/>
    <p:sldId id="905" r:id="rId17"/>
    <p:sldId id="928" r:id="rId18"/>
    <p:sldId id="920" r:id="rId19"/>
    <p:sldId id="908" r:id="rId20"/>
    <p:sldId id="918" r:id="rId21"/>
    <p:sldId id="929" r:id="rId22"/>
    <p:sldId id="891" r:id="rId23"/>
    <p:sldId id="907" r:id="rId24"/>
    <p:sldId id="917" r:id="rId25"/>
    <p:sldId id="930" r:id="rId26"/>
    <p:sldId id="914" r:id="rId27"/>
    <p:sldId id="909" r:id="rId28"/>
    <p:sldId id="910" r:id="rId29"/>
    <p:sldId id="893" r:id="rId30"/>
    <p:sldId id="911" r:id="rId31"/>
    <p:sldId id="931" r:id="rId32"/>
    <p:sldId id="932" r:id="rId33"/>
    <p:sldId id="896" r:id="rId34"/>
    <p:sldId id="897" r:id="rId35"/>
    <p:sldId id="898" r:id="rId36"/>
  </p:sldIdLst>
  <p:sldSz cx="12192000" cy="6858000"/>
  <p:notesSz cx="6858000" cy="9144000"/>
  <p:embeddedFontLst>
    <p:embeddedFont>
      <p:font typeface="Arial Black" panose="020B0A04020102020204" pitchFamily="34" charset="0"/>
      <p:bold r:id="rId39"/>
    </p:embeddedFont>
    <p:embeddedFont>
      <p:font typeface="Assistant" panose="020B0604020202020204" charset="-79"/>
      <p:regular r:id="rId40"/>
      <p:bold r:id="rId41"/>
    </p:embeddedFont>
    <p:embeddedFont>
      <p:font typeface="Assistant ExtraBold" panose="00000900000000000000" charset="-79"/>
      <p:bold r:id="rId42"/>
    </p:embeddedFont>
    <p:embeddedFont>
      <p:font typeface="Assistant Light" panose="00000400000000000000" charset="-79"/>
      <p:regular r:id="rId43"/>
    </p:embeddedFont>
    <p:embeddedFont>
      <p:font typeface="Assistant SemiBold" panose="00000700000000000000" charset="-79"/>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Poppins" panose="020B060402020202020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aden Barnaby" initials="BB" lastIdx="5" clrIdx="0">
    <p:extLst>
      <p:ext uri="{19B8F6BF-5375-455C-9EA6-DF929625EA0E}">
        <p15:presenceInfo xmlns:p15="http://schemas.microsoft.com/office/powerpoint/2012/main" userId="3282bcbe0771fc9f" providerId="Windows Live"/>
      </p:ext>
    </p:extLst>
  </p:cmAuthor>
  <p:cmAuthor id="2" name="Susan" initials="SD" lastIdx="4" clrIdx="1">
    <p:extLst>
      <p:ext uri="{19B8F6BF-5375-455C-9EA6-DF929625EA0E}">
        <p15:presenceInfo xmlns:p15="http://schemas.microsoft.com/office/powerpoint/2012/main" userId="Sus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A0C7E5"/>
    <a:srgbClr val="3C3E3F"/>
    <a:srgbClr val="37B9D0"/>
    <a:srgbClr val="009ED6"/>
    <a:srgbClr val="0082B1"/>
    <a:srgbClr val="041634"/>
    <a:srgbClr val="686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9" autoAdjust="0"/>
    <p:restoredTop sz="91667" autoAdjust="0"/>
  </p:normalViewPr>
  <p:slideViewPr>
    <p:cSldViewPr snapToGrid="0">
      <p:cViewPr varScale="1">
        <p:scale>
          <a:sx n="79" d="100"/>
          <a:sy n="79" d="100"/>
        </p:scale>
        <p:origin x="1104" y="7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My%20Drive\Finance\Financial%20statements\Consolidation\2021\Q2\&#1502;&#1506;&#1493;&#1491;&#1499;&#1503;\&#1491;&#1493;&#1495;%20&#1491;&#1497;&#1512;&#1511;&#1496;&#1493;&#1512;&#1497;&#1493;&#1503;-%20Workings%20Q2.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G:\My%20Drive\Finance\Financial%20statements\Consolidation\2021\Q2\&#1502;&#1506;&#1493;&#1491;&#1499;&#1503;\&#1491;&#1493;&#1495;%20&#1491;&#1497;&#1512;&#1511;&#1496;&#1493;&#1512;&#1497;&#1493;&#1503;-%20Workings%20Q2.202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G:\My%20Drive\Finance\Financial%20statements\Consolidation\2021\Q2\&#1502;&#1506;&#1493;&#1491;&#1499;&#1503;\&#1491;&#1493;&#1495;%20&#1491;&#1497;&#1512;&#1511;&#1496;&#1493;&#1512;&#1497;&#1493;&#1503;-%20Workings%20Q2.202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G:\My%20Drive\Finance\Financial%20statements\Consolidation\2021\Q2\&#1502;&#1506;&#1493;&#1491;&#1499;&#1503;\&#1491;&#1493;&#1495;%20&#1491;&#1497;&#1512;&#1511;&#1496;&#1493;&#1512;&#1497;&#1493;&#1503;-%20Workings%20Q2.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eut.g\AppData\Local\Microsoft\Windows\INetCache\Content.Outlook\H3BZZKXN\&#1491;&#1493;&#1495;%20&#1491;&#1497;&#1512;&#1511;&#1496;&#1493;&#1512;&#1497;&#1493;&#1503;-%20Workings%20Q2.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My%20Drive\Finance\Financial%20statements\Consolidation\2021\Q2\&#1502;&#1506;&#1493;&#1491;&#1499;&#1503;\&#1491;&#1493;&#1495;%20&#1491;&#1497;&#1512;&#1511;&#1496;&#1493;&#1512;&#1497;&#1493;&#1503;-%20Workings%20Q2.202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eut.g\AppData\Local\Microsoft\Windows\INetCache\Content.Outlook\H3BZZKXN\&#1491;&#1493;&#1495;%20&#1491;&#1497;&#1512;&#1511;&#1496;&#1493;&#1512;&#1497;&#1493;&#1503;-%20Workings%20Q2.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My%20Drive\Finance\Financial%20statements\Consolidation\2021\Q2\&#1502;&#1506;&#1493;&#1491;&#1499;&#1503;\&#1491;&#1493;&#1495;%20&#1491;&#1497;&#1512;&#1511;&#1496;&#1493;&#1512;&#1497;&#1493;&#1503;-%20Workings%20Q2.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My%20Drive\Finance\Financial%20statements\Consolidation\2021\Q2\&#1502;&#1506;&#1493;&#1491;&#1499;&#1503;\&#1491;&#1493;&#1495;%20&#1491;&#1497;&#1512;&#1511;&#1496;&#1493;&#1512;&#1497;&#1493;&#1503;-%20Workings%20Q2.202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358D-4EA9-9A43-1A4C97448BBE}"/>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BFBC-4AE9-99E9-65A6C91100FA}"/>
              </c:ext>
            </c:extLst>
          </c:dPt>
          <c:cat>
            <c:strRef>
              <c:f>Sheet1!$A$2:$A$3</c:f>
              <c:strCache>
                <c:ptCount val="2"/>
                <c:pt idx="0">
                  <c:v>החזקות בעלי עניין </c:v>
                </c:pt>
                <c:pt idx="1">
                  <c:v>החזקות ציבור, ומוסדיים </c:v>
                </c:pt>
              </c:strCache>
            </c:strRef>
          </c:cat>
          <c:val>
            <c:numRef>
              <c:f>Sheet1!$B$2:$B$3</c:f>
              <c:numCache>
                <c:formatCode>0.00%</c:formatCode>
                <c:ptCount val="2"/>
                <c:pt idx="0">
                  <c:v>0.42930000000000001</c:v>
                </c:pt>
                <c:pt idx="1">
                  <c:v>0.57069999999999999</c:v>
                </c:pt>
              </c:numCache>
            </c:numRef>
          </c:val>
          <c:extLst>
            <c:ext xmlns:c16="http://schemas.microsoft.com/office/drawing/2014/chart" uri="{C3380CC4-5D6E-409C-BE32-E72D297353CC}">
              <c16:uniqueId val="{00000000-358D-4EA9-9A43-1A4C97448BB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rtl="0">
        <a:defRPr/>
      </a:pPr>
      <a:endParaRPr lang="en-I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'Growth parameters-Credit Broker'!$B$6</c:f>
              <c:strCache>
                <c:ptCount val="1"/>
                <c:pt idx="0">
                  <c:v>תיווך באשראי</c:v>
                </c:pt>
              </c:strCache>
            </c:strRef>
          </c:tx>
          <c:spPr>
            <a:gradFill>
              <a:gsLst>
                <a:gs pos="0">
                  <a:srgbClr val="00AEE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'Growth parameters-Credit Broker'!$C$4:$E$4</c:f>
              <c:strCache>
                <c:ptCount val="3"/>
                <c:pt idx="0">
                  <c:v>H1.2019</c:v>
                </c:pt>
                <c:pt idx="1">
                  <c:v>H1.2020</c:v>
                </c:pt>
                <c:pt idx="2">
                  <c:v>H1.2021</c:v>
                </c:pt>
              </c:strCache>
            </c:strRef>
          </c:cat>
          <c:val>
            <c:numRef>
              <c:f>'Growth parameters-Credit Broker'!$C$6:$E$6</c:f>
              <c:numCache>
                <c:formatCode>_(* #,##0_);_(* \(#,##0\);_(* "-"??_);_(@_)</c:formatCode>
                <c:ptCount val="3"/>
                <c:pt idx="0">
                  <c:v>8369</c:v>
                </c:pt>
                <c:pt idx="1">
                  <c:v>12791</c:v>
                </c:pt>
                <c:pt idx="2">
                  <c:v>14327</c:v>
                </c:pt>
              </c:numCache>
            </c:numRef>
          </c:val>
          <c:extLst xmlns:c15="http://schemas.microsoft.com/office/drawing/2012/chart">
            <c:ext xmlns:c16="http://schemas.microsoft.com/office/drawing/2014/chart" uri="{C3380CC4-5D6E-409C-BE32-E72D297353CC}">
              <c16:uniqueId val="{00000000-ED3E-419C-A511-871666BCF81D}"/>
            </c:ext>
          </c:extLst>
        </c:ser>
        <c:dLbls>
          <c:showLegendKey val="0"/>
          <c:showVal val="0"/>
          <c:showCatName val="0"/>
          <c:showSerName val="0"/>
          <c:showPercent val="0"/>
          <c:showBubbleSize val="0"/>
        </c:dLbls>
        <c:gapWidth val="50"/>
        <c:axId val="556646560"/>
        <c:axId val="562017088"/>
        <c:extLst>
          <c:ext xmlns:c15="http://schemas.microsoft.com/office/drawing/2012/chart" uri="{02D57815-91ED-43cb-92C2-25804820EDAC}">
            <c15:filteredBarSeries>
              <c15:ser>
                <c:idx val="0"/>
                <c:order val="0"/>
                <c:tx>
                  <c:strRef>
                    <c:extLst>
                      <c:ext uri="{02D57815-91ED-43cb-92C2-25804820EDAC}">
                        <c15:formulaRef>
                          <c15:sqref>'Growth parameters-Credit Broker'!$B$5</c15:sqref>
                        </c15:formulaRef>
                      </c:ext>
                    </c:extLst>
                    <c:strCache>
                      <c:ptCount val="1"/>
                      <c:pt idx="0">
                        <c:v>מאוחד</c:v>
                      </c:pt>
                    </c:strCache>
                  </c:strRef>
                </c:tx>
                <c:spPr>
                  <a:solidFill>
                    <a:srgbClr val="00B0F0">
                      <a:alpha val="70000"/>
                    </a:srgbClr>
                  </a:solidFill>
                  <a:ln w="53975">
                    <a:noFill/>
                    <a:tailEnd type="none"/>
                  </a:ln>
                  <a:effectLst>
                    <a:outerShdw blurRad="50800" dist="38100" dir="16200000" rotWithShape="0">
                      <a:prstClr val="black">
                        <a:alpha val="40000"/>
                      </a:prstClr>
                    </a:outerShdw>
                  </a:effectLst>
                </c:spPr>
                <c:invertIfNegative val="0"/>
                <c:dLbls>
                  <c:dLbl>
                    <c:idx val="2"/>
                    <c:layout>
                      <c:manualLayout>
                        <c:x val="6.800794032865507E-3"/>
                        <c:y val="-1.9481912321355876E-2"/>
                      </c:manualLayout>
                    </c:layout>
                    <c:dLblPos val="outEnd"/>
                    <c:showLegendKey val="0"/>
                    <c:showVal val="1"/>
                    <c:showCatName val="0"/>
                    <c:showSerName val="0"/>
                    <c:showPercent val="0"/>
                    <c:showBubbleSize val="0"/>
                    <c:extLst>
                      <c:ext uri="{CE6537A1-D6FC-4f65-9D91-7224C49458BB}"/>
                      <c:ext xmlns:c16="http://schemas.microsoft.com/office/drawing/2014/chart" uri="{C3380CC4-5D6E-409C-BE32-E72D297353CC}">
                        <c16:uniqueId val="{00000001-ED3E-419C-A511-871666BCF81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trendline>
                  <c:spPr>
                    <a:ln w="57150" cap="rnd">
                      <a:solidFill>
                        <a:srgbClr val="FFC000"/>
                      </a:solidFill>
                      <a:tailEnd type="arrow"/>
                    </a:ln>
                    <a:effectLst/>
                  </c:spPr>
                  <c:trendlineType val="exp"/>
                  <c:dispRSqr val="0"/>
                  <c:dispEq val="0"/>
                </c:trendline>
                <c:cat>
                  <c:strRef>
                    <c:extLst>
                      <c:ext uri="{02D57815-91ED-43cb-92C2-25804820EDAC}">
                        <c15:formulaRef>
                          <c15:sqref>'Growth parameters-Credit Broker'!$C$4:$E$4</c15:sqref>
                        </c15:formulaRef>
                      </c:ext>
                    </c:extLst>
                    <c:strCache>
                      <c:ptCount val="3"/>
                      <c:pt idx="0">
                        <c:v>H1.2019</c:v>
                      </c:pt>
                      <c:pt idx="1">
                        <c:v>H1.2020</c:v>
                      </c:pt>
                      <c:pt idx="2">
                        <c:v>H1.2021</c:v>
                      </c:pt>
                    </c:strCache>
                  </c:strRef>
                </c:cat>
                <c:val>
                  <c:numRef>
                    <c:extLst>
                      <c:ext uri="{02D57815-91ED-43cb-92C2-25804820EDAC}">
                        <c15:formulaRef>
                          <c15:sqref>'Growth parameters-Credit Broker'!$C$5:$E$5</c15:sqref>
                        </c15:formulaRef>
                      </c:ext>
                    </c:extLst>
                    <c:numCache>
                      <c:formatCode>_(* #,##0_);_(* \(#,##0\);_(* "-"??_);_(@_)</c:formatCode>
                      <c:ptCount val="3"/>
                      <c:pt idx="0">
                        <c:v>10020</c:v>
                      </c:pt>
                      <c:pt idx="1">
                        <c:v>15472</c:v>
                      </c:pt>
                      <c:pt idx="2">
                        <c:v>17523</c:v>
                      </c:pt>
                    </c:numCache>
                  </c:numRef>
                </c:val>
                <c:extLst>
                  <c:ext xmlns:c16="http://schemas.microsoft.com/office/drawing/2014/chart" uri="{C3380CC4-5D6E-409C-BE32-E72D297353CC}">
                    <c16:uniqueId val="{00000003-ED3E-419C-A511-871666BCF81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'Growth parameters-Credit Broker'!$B$7</c15:sqref>
                        </c15:formulaRef>
                      </c:ext>
                    </c:extLst>
                    <c:strCache>
                      <c:ptCount val="1"/>
                      <c:pt idx="0">
                        <c:v>בנקאות דיגיטלית</c:v>
                      </c:pt>
                    </c:strCache>
                  </c:strRef>
                </c:tx>
                <c:spPr>
                  <a:solidFill>
                    <a:srgbClr val="92D050">
                      <a:alpha val="70000"/>
                    </a:srgb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'Growth parameters-Credit Broker'!$C$4:$E$4</c15:sqref>
                        </c15:formulaRef>
                      </c:ext>
                    </c:extLst>
                    <c:strCache>
                      <c:ptCount val="3"/>
                      <c:pt idx="0">
                        <c:v>H1.2019</c:v>
                      </c:pt>
                      <c:pt idx="1">
                        <c:v>H1.2020</c:v>
                      </c:pt>
                      <c:pt idx="2">
                        <c:v>H1.2021</c:v>
                      </c:pt>
                    </c:strCache>
                  </c:strRef>
                </c:cat>
                <c:val>
                  <c:numRef>
                    <c:extLst xmlns:c15="http://schemas.microsoft.com/office/drawing/2012/chart">
                      <c:ext xmlns:c15="http://schemas.microsoft.com/office/drawing/2012/chart" uri="{02D57815-91ED-43cb-92C2-25804820EDAC}">
                        <c15:formulaRef>
                          <c15:sqref>'Growth parameters-Credit Broker'!$C$7:$E$7</c15:sqref>
                        </c15:formulaRef>
                      </c:ext>
                    </c:extLst>
                    <c:numCache>
                      <c:formatCode>_(* #,##0_);_(* \(#,##0\);_(* "-"??_);_(@_)</c:formatCode>
                      <c:ptCount val="3"/>
                      <c:pt idx="0">
                        <c:v>1651</c:v>
                      </c:pt>
                      <c:pt idx="1">
                        <c:v>2681</c:v>
                      </c:pt>
                      <c:pt idx="2">
                        <c:v>3196</c:v>
                      </c:pt>
                    </c:numCache>
                  </c:numRef>
                </c:val>
                <c:extLst xmlns:c15="http://schemas.microsoft.com/office/drawing/2012/chart">
                  <c:ext xmlns:c16="http://schemas.microsoft.com/office/drawing/2014/chart" uri="{C3380CC4-5D6E-409C-BE32-E72D297353CC}">
                    <c16:uniqueId val="{00000004-ED3E-419C-A511-871666BCF81D}"/>
                  </c:ext>
                </c:extLst>
              </c15:ser>
            </c15:filteredBarSeries>
          </c:ext>
        </c:extLst>
      </c:barChart>
      <c:catAx>
        <c:axId val="55664656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L"/>
          </a:p>
        </c:txPr>
        <c:crossAx val="562017088"/>
        <c:crosses val="autoZero"/>
        <c:auto val="1"/>
        <c:lblAlgn val="ctr"/>
        <c:lblOffset val="100"/>
        <c:noMultiLvlLbl val="0"/>
      </c:catAx>
      <c:valAx>
        <c:axId val="56201708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556646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lineChart>
        <c:grouping val="standard"/>
        <c:varyColors val="0"/>
        <c:dLbls>
          <c:dLblPos val="t"/>
          <c:showLegendKey val="0"/>
          <c:showVal val="1"/>
          <c:showCatName val="0"/>
          <c:showSerName val="0"/>
          <c:showPercent val="0"/>
          <c:showBubbleSize val="0"/>
        </c:dLbls>
        <c:marker val="1"/>
        <c:smooth val="0"/>
        <c:axId val="580603976"/>
        <c:axId val="580604960"/>
        <c:extLst>
          <c:ext xmlns:c15="http://schemas.microsoft.com/office/drawing/2012/chart" uri="{02D57815-91ED-43cb-92C2-25804820EDAC}">
            <c15:filteredLineSeries>
              <c15:ser>
                <c:idx val="0"/>
                <c:order val="0"/>
                <c:tx>
                  <c:strRef>
                    <c:extLst>
                      <c:ext uri="{02D57815-91ED-43cb-92C2-25804820EDAC}">
                        <c15:formulaRef>
                          <c15:sqref>Funded!$BG$27</c15:sqref>
                        </c15:formulaRef>
                      </c:ext>
                    </c:extLst>
                    <c:strCache>
                      <c:ptCount val="1"/>
                      <c:pt idx="0">
                        <c:v>מאוחד</c:v>
                      </c:pt>
                    </c:strCache>
                  </c:strRef>
                </c:tx>
                <c:spPr>
                  <a:ln w="53975" cap="rnd">
                    <a:solidFill>
                      <a:srgbClr val="FFC000"/>
                    </a:solidFill>
                    <a:round/>
                  </a:ln>
                  <a:effectLst>
                    <a:outerShdw blurRad="50800" dist="38100" dir="16200000" rotWithShape="0">
                      <a:prstClr val="black">
                        <a:alpha val="40000"/>
                      </a:prst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IL"/>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c:ext uri="{02D57815-91ED-43cb-92C2-25804820EDAC}">
                        <c15:formulaRef>
                          <c15:sqref>Funded!$BH$27:$BY$27</c15:sqref>
                        </c15:formulaRef>
                      </c:ext>
                    </c:extLst>
                    <c:numCache>
                      <c:formatCode>_(* #,##0_);_(* \(#,##0\);_(* "-"??_);_(@_)</c:formatCode>
                      <c:ptCount val="18"/>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pt idx="17">
                        <c:v>790.23454664035603</c:v>
                      </c:pt>
                    </c:numCache>
                  </c:numRef>
                </c:val>
                <c:smooth val="0"/>
                <c:extLst>
                  <c:ext xmlns:c16="http://schemas.microsoft.com/office/drawing/2014/chart" uri="{C3380CC4-5D6E-409C-BE32-E72D297353CC}">
                    <c16:uniqueId val="{00000001-97B4-42A9-9D15-6F975D4B078C}"/>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Funded!$BG$29</c15:sqref>
                        </c15:formulaRef>
                      </c:ext>
                    </c:extLst>
                    <c:strCache>
                      <c:ptCount val="1"/>
                      <c:pt idx="0">
                        <c:v>בנקאות דיגיטלית</c:v>
                      </c:pt>
                    </c:strCache>
                  </c:strRef>
                </c:tx>
                <c:spPr>
                  <a:ln w="53975" cap="rnd">
                    <a:solidFill>
                      <a:srgbClr val="92D050"/>
                    </a:solidFill>
                    <a:round/>
                  </a:ln>
                  <a:effectLst>
                    <a:outerShdw blurRad="50800" dist="38100" dir="16200000" rotWithShape="0">
                      <a:prstClr val="black">
                        <a:alpha val="40000"/>
                      </a:prstClr>
                    </a:outerShdw>
                  </a:effectLst>
                </c:spPr>
                <c:marker>
                  <c:symbol val="none"/>
                </c:marker>
                <c:dLbls>
                  <c:dLbl>
                    <c:idx val="0"/>
                    <c:layout>
                      <c:manualLayout>
                        <c:x val="-1.3955624131721096E-2"/>
                        <c:y val="-3.2994237454322076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97B4-42A9-9D15-6F975D4B078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xmlns:c15="http://schemas.microsoft.com/office/drawing/2012/chart">
                      <c:ext xmlns:c15="http://schemas.microsoft.com/office/drawing/2012/chart" uri="{02D57815-91ED-43cb-92C2-25804820EDAC}">
                        <c15:formulaRef>
                          <c15:sqref>Funded!$BH$29:$BY$29</c15:sqref>
                        </c15:formulaRef>
                      </c:ext>
                    </c:extLst>
                    <c:numCache>
                      <c:formatCode>_(* #,##0_);_(* \(#,##0\);_(* "-"??_);_(@_)</c:formatCode>
                      <c:ptCount val="18"/>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pt idx="17">
                        <c:v>92.254319447219984</c:v>
                      </c:pt>
                    </c:numCache>
                  </c:numRef>
                </c:val>
                <c:smooth val="0"/>
                <c:extLst xmlns:c15="http://schemas.microsoft.com/office/drawing/2012/chart">
                  <c:ext xmlns:c16="http://schemas.microsoft.com/office/drawing/2014/chart" uri="{C3380CC4-5D6E-409C-BE32-E72D297353CC}">
                    <c16:uniqueId val="{00000003-97B4-42A9-9D15-6F975D4B078C}"/>
                  </c:ext>
                </c:extLst>
              </c15:ser>
            </c15:filteredLineSeries>
          </c:ext>
        </c:extLst>
      </c:lineChart>
      <c:catAx>
        <c:axId val="58060397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IL"/>
          </a:p>
        </c:txPr>
        <c:crossAx val="580604960"/>
        <c:crosses val="autoZero"/>
        <c:auto val="1"/>
        <c:lblAlgn val="ctr"/>
        <c:lblOffset val="100"/>
        <c:tickLblSkip val="3"/>
        <c:noMultiLvlLbl val="1"/>
      </c:catAx>
      <c:valAx>
        <c:axId val="58060496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580603976"/>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barChart>
        <c:barDir val="col"/>
        <c:grouping val="clustered"/>
        <c:varyColors val="0"/>
        <c:ser>
          <c:idx val="1"/>
          <c:order val="1"/>
          <c:tx>
            <c:strRef>
              <c:f>Funded!$BG$28</c:f>
              <c:strCache>
                <c:ptCount val="1"/>
                <c:pt idx="0">
                  <c:v>תיווך באשראי</c:v>
                </c:pt>
              </c:strCache>
            </c:strRef>
          </c:tx>
          <c:spPr>
            <a:solidFill>
              <a:schemeClr val="accent2"/>
            </a:solidFill>
            <a:ln w="53975">
              <a:solidFill>
                <a:srgbClr val="00B0F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Funded!$BH$26:$BY$26</c:f>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f>Funded!$BH$28:$BY$28</c:f>
              <c:numCache>
                <c:formatCode>_(* #,##0_);_(* \(#,##0\);_(* "-"??_);_(@_)</c:formatCode>
                <c:ptCount val="18"/>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pt idx="17">
                  <c:v>697.9802271931361</c:v>
                </c:pt>
              </c:numCache>
            </c:numRef>
          </c:val>
          <c:extLst>
            <c:ext xmlns:c16="http://schemas.microsoft.com/office/drawing/2014/chart" uri="{C3380CC4-5D6E-409C-BE32-E72D297353CC}">
              <c16:uniqueId val="{00000000-5ACB-4907-8CCE-8D35F2ADC89F}"/>
            </c:ext>
          </c:extLst>
        </c:ser>
        <c:dLbls>
          <c:showLegendKey val="0"/>
          <c:showVal val="1"/>
          <c:showCatName val="0"/>
          <c:showSerName val="0"/>
          <c:showPercent val="0"/>
          <c:showBubbleSize val="0"/>
        </c:dLbls>
        <c:gapWidth val="150"/>
        <c:axId val="580603976"/>
        <c:axId val="580604960"/>
        <c:extLst>
          <c:ext xmlns:c15="http://schemas.microsoft.com/office/drawing/2012/chart" uri="{02D57815-91ED-43cb-92C2-25804820EDAC}">
            <c15:filteredBarSeries>
              <c15:ser>
                <c:idx val="0"/>
                <c:order val="0"/>
                <c:tx>
                  <c:strRef>
                    <c:extLst>
                      <c:ext uri="{02D57815-91ED-43cb-92C2-25804820EDAC}">
                        <c15:formulaRef>
                          <c15:sqref>Funded!$BG$27</c15:sqref>
                        </c15:formulaRef>
                      </c:ext>
                    </c:extLst>
                    <c:strCache>
                      <c:ptCount val="1"/>
                      <c:pt idx="0">
                        <c:v>מאוחד</c:v>
                      </c:pt>
                    </c:strCache>
                  </c:strRef>
                </c:tx>
                <c:spPr>
                  <a:solidFill>
                    <a:schemeClr val="accent1"/>
                  </a:solidFill>
                  <a:ln w="53975">
                    <a:solidFill>
                      <a:srgbClr val="FFC00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c:ext uri="{02D57815-91ED-43cb-92C2-25804820EDAC}">
                        <c15:formulaRef>
                          <c15:sqref>Funded!$BH$27:$BY$27</c15:sqref>
                        </c15:formulaRef>
                      </c:ext>
                    </c:extLst>
                    <c:numCache>
                      <c:formatCode>_(* #,##0_);_(* \(#,##0\);_(* "-"??_);_(@_)</c:formatCode>
                      <c:ptCount val="18"/>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pt idx="17">
                        <c:v>790.23454664035603</c:v>
                      </c:pt>
                    </c:numCache>
                  </c:numRef>
                </c:val>
                <c:extLst>
                  <c:ext xmlns:c16="http://schemas.microsoft.com/office/drawing/2014/chart" uri="{C3380CC4-5D6E-409C-BE32-E72D297353CC}">
                    <c16:uniqueId val="{00000001-5ACB-4907-8CCE-8D35F2ADC89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Funded!$BG$29</c15:sqref>
                        </c15:formulaRef>
                      </c:ext>
                    </c:extLst>
                    <c:strCache>
                      <c:ptCount val="1"/>
                      <c:pt idx="0">
                        <c:v>בנקאות דיגיטלית</c:v>
                      </c:pt>
                    </c:strCache>
                  </c:strRef>
                </c:tx>
                <c:spPr>
                  <a:solidFill>
                    <a:schemeClr val="accent3"/>
                  </a:solidFill>
                  <a:ln w="53975">
                    <a:solidFill>
                      <a:srgbClr val="92D050"/>
                    </a:solidFill>
                  </a:ln>
                  <a:effectLst>
                    <a:outerShdw blurRad="50800" dist="38100" dir="16200000" rotWithShape="0">
                      <a:prstClr val="black">
                        <a:alpha val="40000"/>
                      </a:prstClr>
                    </a:outerShdw>
                  </a:effectLst>
                </c:spPr>
                <c:invertIfNegative val="0"/>
                <c:dLbls>
                  <c:dLbl>
                    <c:idx val="0"/>
                    <c:layout>
                      <c:manualLayout>
                        <c:x val="-1.3955624131721096E-2"/>
                        <c:y val="-3.299423745432207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5ACB-4907-8CCE-8D35F2ADC89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xmlns:c15="http://schemas.microsoft.com/office/drawing/2012/chart">
                      <c:ext xmlns:c15="http://schemas.microsoft.com/office/drawing/2012/chart" uri="{02D57815-91ED-43cb-92C2-25804820EDAC}">
                        <c15:formulaRef>
                          <c15:sqref>Funded!$BH$29:$BY$29</c15:sqref>
                        </c15:formulaRef>
                      </c:ext>
                    </c:extLst>
                    <c:numCache>
                      <c:formatCode>_(* #,##0_);_(* \(#,##0\);_(* "-"??_);_(@_)</c:formatCode>
                      <c:ptCount val="18"/>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pt idx="17">
                        <c:v>92.254319447219984</c:v>
                      </c:pt>
                    </c:numCache>
                  </c:numRef>
                </c:val>
                <c:extLst xmlns:c15="http://schemas.microsoft.com/office/drawing/2012/chart">
                  <c:ext xmlns:c16="http://schemas.microsoft.com/office/drawing/2014/chart" uri="{C3380CC4-5D6E-409C-BE32-E72D297353CC}">
                    <c16:uniqueId val="{00000003-5ACB-4907-8CCE-8D35F2ADC89F}"/>
                  </c:ext>
                </c:extLst>
              </c15:ser>
            </c15:filteredBarSeries>
          </c:ext>
        </c:extLst>
      </c:barChart>
      <c:dateAx>
        <c:axId val="58060397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L"/>
          </a:p>
        </c:txPr>
        <c:crossAx val="580604960"/>
        <c:crosses val="autoZero"/>
        <c:auto val="1"/>
        <c:lblOffset val="100"/>
        <c:baseTimeUnit val="months"/>
        <c:majorUnit val="3"/>
        <c:majorTimeUnit val="months"/>
      </c:dateAx>
      <c:valAx>
        <c:axId val="58060496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580603976"/>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3A45-4CD3-A9E8-2E761570C951}"/>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5184</c:v>
                </c:pt>
                <c:pt idx="1">
                  <c:v>9760</c:v>
                </c:pt>
                <c:pt idx="2">
                  <c:v>20164</c:v>
                </c:pt>
                <c:pt idx="3">
                  <c:v>27052</c:v>
                </c:pt>
              </c:numCache>
            </c:numRef>
          </c:val>
          <c:extLst>
            <c:ext xmlns:c16="http://schemas.microsoft.com/office/drawing/2014/chart" uri="{C3380CC4-5D6E-409C-BE32-E72D297353CC}">
              <c16:uniqueId val="{00000001-3A45-4CD3-A9E8-2E761570C951}"/>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3A45-4CD3-A9E8-2E761570C951}"/>
            </c:ext>
          </c:extLst>
        </c:ser>
        <c:dLbls>
          <c:dLblPos val="outEnd"/>
          <c:showLegendKey val="0"/>
          <c:showVal val="1"/>
          <c:showCatName val="0"/>
          <c:showSerName val="0"/>
          <c:showPercent val="0"/>
          <c:showBubbleSize val="0"/>
        </c:dLbls>
        <c:gapWidth val="0"/>
        <c:overlap val="18"/>
        <c:axId val="242560384"/>
        <c:axId val="242574464"/>
      </c:barChart>
      <c:catAx>
        <c:axId val="24256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42574464"/>
        <c:crosses val="autoZero"/>
        <c:auto val="1"/>
        <c:lblAlgn val="ctr"/>
        <c:lblOffset val="100"/>
        <c:noMultiLvlLbl val="0"/>
      </c:catAx>
      <c:valAx>
        <c:axId val="242574464"/>
        <c:scaling>
          <c:orientation val="minMax"/>
          <c:max val="35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4256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barChart>
        <c:barDir val="col"/>
        <c:grouping val="clustered"/>
        <c:varyColors val="0"/>
        <c:ser>
          <c:idx val="1"/>
          <c:order val="1"/>
          <c:tx>
            <c:strRef>
              <c:f>'[דוח דירקטוריון- Workings Q1.2021.xlsx]Funded'!$BD$28</c:f>
              <c:strCache>
                <c:ptCount val="1"/>
                <c:pt idx="0">
                  <c:v>תיווך באשראי</c:v>
                </c:pt>
              </c:strCache>
            </c:strRef>
          </c:tx>
          <c:spPr>
            <a:solidFill>
              <a:schemeClr val="accent2"/>
            </a:solidFill>
            <a:ln w="53975">
              <a:solidFill>
                <a:srgbClr val="00B0F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j-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Q1.2021.xlsx]Funded'!$BE$28:$BV$28</c:f>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extLst/>
            </c:numRef>
          </c:val>
          <c:extLst>
            <c:ext xmlns:c16="http://schemas.microsoft.com/office/drawing/2014/chart" uri="{C3380CC4-5D6E-409C-BE32-E72D297353CC}">
              <c16:uniqueId val="{00000000-F34E-4E92-9056-24ACB6F202BF}"/>
            </c:ext>
          </c:extLst>
        </c:ser>
        <c:dLbls>
          <c:showLegendKey val="0"/>
          <c:showVal val="1"/>
          <c:showCatName val="0"/>
          <c:showSerName val="0"/>
          <c:showPercent val="0"/>
          <c:showBubbleSize val="0"/>
        </c:dLbls>
        <c:gapWidth val="150"/>
        <c:axId val="244371840"/>
        <c:axId val="244374528"/>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olidFill>
                  <a:ln w="53975">
                    <a:solidFill>
                      <a:srgbClr val="FFC00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1-F34E-4E92-9056-24ACB6F202B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'[דוח דירקטוריון- Workings Q1.2021.xlsx]Funded'!$BD$29</c15:sqref>
                        </c15:formulaRef>
                      </c:ext>
                    </c:extLst>
                    <c:strCache>
                      <c:ptCount val="1"/>
                      <c:pt idx="0">
                        <c:v>בנקאות דיגיטלית</c:v>
                      </c:pt>
                    </c:strCache>
                  </c:strRef>
                </c:tx>
                <c:spPr>
                  <a:solidFill>
                    <a:schemeClr val="accent3"/>
                  </a:solidFill>
                  <a:ln w="53975">
                    <a:solidFill>
                      <a:srgbClr val="92D050"/>
                    </a:solidFill>
                  </a:ln>
                  <a:effectLst>
                    <a:outerShdw blurRad="50800" dist="38100" dir="16200000" rotWithShape="0">
                      <a:prstClr val="black">
                        <a:alpha val="40000"/>
                      </a:prstClr>
                    </a:outerShdw>
                  </a:effectLst>
                </c:spPr>
                <c:invertIfNegative val="0"/>
                <c:dLbls>
                  <c:dLbl>
                    <c:idx val="0"/>
                    <c:layout>
                      <c:manualLayout>
                        <c:x val="-1.3955624131721096E-2"/>
                        <c:y val="-3.299423745432207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F34E-4E92-9056-24ACB6F202BF}"/>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Q1.2021.xlsx]Funded'!$BE$29:$BV$29</c15:sqref>
                        </c15:formulaRef>
                      </c:ext>
                    </c:extLst>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numRef>
                </c:val>
                <c:extLst xmlns:c15="http://schemas.microsoft.com/office/drawing/2012/chart">
                  <c:ext xmlns:c16="http://schemas.microsoft.com/office/drawing/2014/chart" uri="{C3380CC4-5D6E-409C-BE32-E72D297353CC}">
                    <c16:uniqueId val="{00000003-F34E-4E92-9056-24ACB6F202BF}"/>
                  </c:ext>
                </c:extLst>
              </c15:ser>
            </c15:filteredBarSeries>
          </c:ext>
        </c:extLst>
      </c:barChart>
      <c:dateAx>
        <c:axId val="24437184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en-IL"/>
          </a:p>
        </c:txPr>
        <c:crossAx val="244374528"/>
        <c:crosses val="autoZero"/>
        <c:auto val="1"/>
        <c:lblOffset val="100"/>
        <c:baseTimeUnit val="months"/>
        <c:majorUnit val="3"/>
        <c:majorTimeUnit val="months"/>
      </c:dateAx>
      <c:valAx>
        <c:axId val="24437452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65000"/>
                    <a:lumOff val="35000"/>
                  </a:schemeClr>
                </a:solidFill>
                <a:latin typeface="+mj-lt"/>
                <a:ea typeface="+mn-ea"/>
                <a:cs typeface="+mn-cs"/>
              </a:defRPr>
            </a:pPr>
            <a:endParaRPr lang="en-IL"/>
          </a:p>
        </c:txPr>
        <c:crossAx val="24437184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'Growth parameters-Conso'!$B$5</c:f>
              <c:strCache>
                <c:ptCount val="1"/>
                <c:pt idx="0">
                  <c:v>מאוחד</c:v>
                </c:pt>
              </c:strCache>
            </c:strRef>
          </c:tx>
          <c:spPr>
            <a:gradFill>
              <a:gsLst>
                <a:gs pos="0">
                  <a:srgbClr val="00AEE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53975">
              <a:noFill/>
              <a:tailEnd type="none"/>
            </a:ln>
            <a:effectLst>
              <a:outerShdw blurRad="50800" dist="38100" dir="16200000" rotWithShape="0">
                <a:prstClr val="black">
                  <a:alpha val="40000"/>
                </a:prstClr>
              </a:outerShdw>
            </a:effectLst>
          </c:spPr>
          <c:invertIfNegative val="0"/>
          <c:dLbls>
            <c:dLbl>
              <c:idx val="0"/>
              <c:layout>
                <c:manualLayout>
                  <c:x val="-1.1575630579846919E-2"/>
                  <c:y val="-1.1296741099759427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IL"/>
                </a:p>
              </c:txPr>
              <c:dLblPos val="outEnd"/>
              <c:showLegendKey val="0"/>
              <c:showVal val="1"/>
              <c:showCatName val="0"/>
              <c:showSerName val="0"/>
              <c:showPercent val="0"/>
              <c:showBubbleSize val="0"/>
              <c:extLst>
                <c:ext xmlns:c15="http://schemas.microsoft.com/office/drawing/2012/chart" uri="{CE6537A1-D6FC-4f65-9D91-7224C49458BB}">
                  <c15:layout>
                    <c:manualLayout>
                      <c:w val="0.14449084504719806"/>
                      <c:h val="9.3891559986519615E-2"/>
                    </c:manualLayout>
                  </c15:layout>
                </c:ext>
                <c:ext xmlns:c16="http://schemas.microsoft.com/office/drawing/2014/chart" uri="{C3380CC4-5D6E-409C-BE32-E72D297353CC}">
                  <c16:uniqueId val="{00000000-3B7D-4ABE-9B76-7460CA4B3E06}"/>
                </c:ext>
              </c:extLst>
            </c:dLbl>
            <c:dLbl>
              <c:idx val="2"/>
              <c:layout>
                <c:manualLayout>
                  <c:x val="4.5484854933672183E-3"/>
                  <c:y val="2.4201856424750133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7D-4ABE-9B76-7460CA4B3E0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'Growth parameters-Conso'!$C$4:$E$4</c:f>
              <c:strCache>
                <c:ptCount val="3"/>
                <c:pt idx="0">
                  <c:v>H1.2019</c:v>
                </c:pt>
                <c:pt idx="1">
                  <c:v>H1.2020</c:v>
                </c:pt>
                <c:pt idx="2">
                  <c:v>H1.2021</c:v>
                </c:pt>
              </c:strCache>
            </c:strRef>
          </c:cat>
          <c:val>
            <c:numRef>
              <c:f>'Growth parameters-Conso'!$C$5:$E$5</c:f>
              <c:numCache>
                <c:formatCode>_(* #,##0_);_(* \(#,##0\);_(* "-"??_);_(@_)</c:formatCode>
                <c:ptCount val="3"/>
                <c:pt idx="0">
                  <c:v>10020</c:v>
                </c:pt>
                <c:pt idx="1">
                  <c:v>15472</c:v>
                </c:pt>
                <c:pt idx="2">
                  <c:v>17523</c:v>
                </c:pt>
              </c:numCache>
            </c:numRef>
          </c:val>
          <c:extLst>
            <c:ext xmlns:c16="http://schemas.microsoft.com/office/drawing/2014/chart" uri="{C3380CC4-5D6E-409C-BE32-E72D297353CC}">
              <c16:uniqueId val="{00000002-3B7D-4ABE-9B76-7460CA4B3E06}"/>
            </c:ext>
          </c:extLst>
        </c:ser>
        <c:dLbls>
          <c:showLegendKey val="0"/>
          <c:showVal val="0"/>
          <c:showCatName val="0"/>
          <c:showSerName val="0"/>
          <c:showPercent val="0"/>
          <c:showBubbleSize val="0"/>
        </c:dLbls>
        <c:gapWidth val="50"/>
        <c:axId val="556646560"/>
        <c:axId val="562017088"/>
        <c:extLst>
          <c:ext xmlns:c15="http://schemas.microsoft.com/office/drawing/2012/chart" uri="{02D57815-91ED-43cb-92C2-25804820EDAC}">
            <c15:filteredBarSeries>
              <c15:ser>
                <c:idx val="1"/>
                <c:order val="1"/>
                <c:tx>
                  <c:strRef>
                    <c:extLst>
                      <c:ext uri="{02D57815-91ED-43cb-92C2-25804820EDAC}">
                        <c15:formulaRef>
                          <c15:sqref>'Growth parameters-Conso'!$B$6</c15:sqref>
                        </c15:formulaRef>
                      </c:ext>
                    </c:extLst>
                    <c:strCache>
                      <c:ptCount val="1"/>
                      <c:pt idx="0">
                        <c:v>תיווך באשראי</c:v>
                      </c:pt>
                    </c:strCache>
                  </c:strRef>
                </c:tx>
                <c:spPr>
                  <a:solidFill>
                    <a:srgbClr val="00B0F0">
                      <a:alpha val="70000"/>
                    </a:srgb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'Growth parameters-Conso'!$C$4:$E$4</c15:sqref>
                        </c15:formulaRef>
                      </c:ext>
                    </c:extLst>
                    <c:strCache>
                      <c:ptCount val="3"/>
                      <c:pt idx="0">
                        <c:v>H1.2019</c:v>
                      </c:pt>
                      <c:pt idx="1">
                        <c:v>H1.2020</c:v>
                      </c:pt>
                      <c:pt idx="2">
                        <c:v>H1.2021</c:v>
                      </c:pt>
                    </c:strCache>
                  </c:strRef>
                </c:cat>
                <c:val>
                  <c:numRef>
                    <c:extLst>
                      <c:ext uri="{02D57815-91ED-43cb-92C2-25804820EDAC}">
                        <c15:formulaRef>
                          <c15:sqref>'Growth parameters-Conso'!$C$6:$E$6</c15:sqref>
                        </c15:formulaRef>
                      </c:ext>
                    </c:extLst>
                    <c:numCache>
                      <c:formatCode>_(* #,##0_);_(* \(#,##0\);_(* "-"??_);_(@_)</c:formatCode>
                      <c:ptCount val="3"/>
                      <c:pt idx="0">
                        <c:v>8369</c:v>
                      </c:pt>
                      <c:pt idx="1">
                        <c:v>12791</c:v>
                      </c:pt>
                      <c:pt idx="2">
                        <c:v>14327</c:v>
                      </c:pt>
                    </c:numCache>
                  </c:numRef>
                </c:val>
                <c:extLst>
                  <c:ext xmlns:c16="http://schemas.microsoft.com/office/drawing/2014/chart" uri="{C3380CC4-5D6E-409C-BE32-E72D297353CC}">
                    <c16:uniqueId val="{00000003-3B7D-4ABE-9B76-7460CA4B3E0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'Growth parameters-Conso'!$B$7</c15:sqref>
                        </c15:formulaRef>
                      </c:ext>
                    </c:extLst>
                    <c:strCache>
                      <c:ptCount val="1"/>
                      <c:pt idx="0">
                        <c:v>בנקאות דיגיטלית</c:v>
                      </c:pt>
                    </c:strCache>
                  </c:strRef>
                </c:tx>
                <c:spPr>
                  <a:solidFill>
                    <a:srgbClr val="92D050">
                      <a:alpha val="70000"/>
                    </a:srgb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'Growth parameters-Conso'!$C$4:$E$4</c15:sqref>
                        </c15:formulaRef>
                      </c:ext>
                    </c:extLst>
                    <c:strCache>
                      <c:ptCount val="3"/>
                      <c:pt idx="0">
                        <c:v>H1.2019</c:v>
                      </c:pt>
                      <c:pt idx="1">
                        <c:v>H1.2020</c:v>
                      </c:pt>
                      <c:pt idx="2">
                        <c:v>H1.2021</c:v>
                      </c:pt>
                    </c:strCache>
                  </c:strRef>
                </c:cat>
                <c:val>
                  <c:numRef>
                    <c:extLst xmlns:c15="http://schemas.microsoft.com/office/drawing/2012/chart">
                      <c:ext xmlns:c15="http://schemas.microsoft.com/office/drawing/2012/chart" uri="{02D57815-91ED-43cb-92C2-25804820EDAC}">
                        <c15:formulaRef>
                          <c15:sqref>'Growth parameters-Conso'!$C$7:$E$7</c15:sqref>
                        </c15:formulaRef>
                      </c:ext>
                    </c:extLst>
                    <c:numCache>
                      <c:formatCode>_(* #,##0_);_(* \(#,##0\);_(* "-"??_);_(@_)</c:formatCode>
                      <c:ptCount val="3"/>
                      <c:pt idx="0">
                        <c:v>1651</c:v>
                      </c:pt>
                      <c:pt idx="1">
                        <c:v>2681</c:v>
                      </c:pt>
                      <c:pt idx="2">
                        <c:v>3196</c:v>
                      </c:pt>
                    </c:numCache>
                  </c:numRef>
                </c:val>
                <c:extLst xmlns:c15="http://schemas.microsoft.com/office/drawing/2012/chart">
                  <c:ext xmlns:c16="http://schemas.microsoft.com/office/drawing/2014/chart" uri="{C3380CC4-5D6E-409C-BE32-E72D297353CC}">
                    <c16:uniqueId val="{00000004-3B7D-4ABE-9B76-7460CA4B3E06}"/>
                  </c:ext>
                </c:extLst>
              </c15:ser>
            </c15:filteredBarSeries>
          </c:ext>
        </c:extLst>
      </c:barChart>
      <c:catAx>
        <c:axId val="55664656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IL"/>
          </a:p>
        </c:txPr>
        <c:crossAx val="562017088"/>
        <c:crosses val="autoZero"/>
        <c:auto val="1"/>
        <c:lblAlgn val="ctr"/>
        <c:lblOffset val="100"/>
        <c:noMultiLvlLbl val="0"/>
      </c:catAx>
      <c:valAx>
        <c:axId val="562017088"/>
        <c:scaling>
          <c:orientation val="minMax"/>
        </c:scaling>
        <c:delete val="1"/>
        <c:axPos val="l"/>
        <c:numFmt formatCode="_(* #,##0_);_(* \(#,##0\);_(* &quot;-&quot;??_);_(@_)" sourceLinked="1"/>
        <c:majorTickMark val="none"/>
        <c:minorTickMark val="none"/>
        <c:tickLblPos val="nextTo"/>
        <c:crossAx val="556646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lineChart>
        <c:grouping val="standard"/>
        <c:varyColors val="0"/>
        <c:ser>
          <c:idx val="0"/>
          <c:order val="0"/>
          <c:tx>
            <c:strRef>
              <c:f>Funded!$BG$27</c:f>
              <c:strCache>
                <c:ptCount val="1"/>
                <c:pt idx="0">
                  <c:v>מאוחד</c:v>
                </c:pt>
              </c:strCache>
            </c:strRef>
          </c:tx>
          <c:spPr>
            <a:ln w="53975" cap="rnd">
              <a:solidFill>
                <a:srgbClr val="FFC000"/>
              </a:solidFill>
              <a:round/>
            </a:ln>
            <a:effectLst>
              <a:outerShdw blurRad="50800" dist="38100" dir="16200000" rotWithShape="0">
                <a:prstClr val="black">
                  <a:alpha val="40000"/>
                </a:prst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I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Funded!$BH$26:$BY$26</c:f>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f>Funded!$BH$27:$BY$27</c:f>
              <c:numCache>
                <c:formatCode>_(* #,##0_);_(* \(#,##0\);_(* "-"??_);_(@_)</c:formatCode>
                <c:ptCount val="18"/>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pt idx="17">
                  <c:v>790.23454664035603</c:v>
                </c:pt>
              </c:numCache>
            </c:numRef>
          </c:val>
          <c:smooth val="0"/>
          <c:extLst>
            <c:ext xmlns:c16="http://schemas.microsoft.com/office/drawing/2014/chart" uri="{C3380CC4-5D6E-409C-BE32-E72D297353CC}">
              <c16:uniqueId val="{00000000-0C09-4AA9-9156-776C10267D10}"/>
            </c:ext>
          </c:extLst>
        </c:ser>
        <c:ser>
          <c:idx val="1"/>
          <c:order val="1"/>
          <c:tx>
            <c:strRef>
              <c:f>Funded!$BG$28</c:f>
              <c:strCache>
                <c:ptCount val="1"/>
                <c:pt idx="0">
                  <c:v>תיווך באשראי</c:v>
                </c:pt>
              </c:strCache>
            </c:strRef>
          </c:tx>
          <c:spPr>
            <a:ln w="53975" cap="rnd">
              <a:solidFill>
                <a:srgbClr val="00B0F0"/>
              </a:solidFill>
              <a:round/>
            </a:ln>
            <a:effectLst>
              <a:outerShdw blurRad="50800" dist="38100" dir="16200000" rotWithShape="0">
                <a:prstClr val="black">
                  <a:alpha val="40000"/>
                </a:prst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Funded!$BH$26:$BY$26</c:f>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f>Funded!$BH$28:$BY$28</c:f>
              <c:numCache>
                <c:formatCode>_(* #,##0_);_(* \(#,##0\);_(* "-"??_);_(@_)</c:formatCode>
                <c:ptCount val="18"/>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pt idx="17">
                  <c:v>697.9802271931361</c:v>
                </c:pt>
              </c:numCache>
            </c:numRef>
          </c:val>
          <c:smooth val="0"/>
          <c:extLst>
            <c:ext xmlns:c16="http://schemas.microsoft.com/office/drawing/2014/chart" uri="{C3380CC4-5D6E-409C-BE32-E72D297353CC}">
              <c16:uniqueId val="{00000001-0C09-4AA9-9156-776C10267D10}"/>
            </c:ext>
          </c:extLst>
        </c:ser>
        <c:ser>
          <c:idx val="2"/>
          <c:order val="2"/>
          <c:tx>
            <c:strRef>
              <c:f>Funded!$BG$29</c:f>
              <c:strCache>
                <c:ptCount val="1"/>
                <c:pt idx="0">
                  <c:v>בנקאות דיגיטלית</c:v>
                </c:pt>
              </c:strCache>
            </c:strRef>
          </c:tx>
          <c:spPr>
            <a:ln w="53975" cap="rnd">
              <a:solidFill>
                <a:srgbClr val="92D050"/>
              </a:solidFill>
              <a:round/>
            </a:ln>
            <a:effectLst>
              <a:outerShdw blurRad="50800" dist="38100" dir="16200000" rotWithShape="0">
                <a:prstClr val="black">
                  <a:alpha val="40000"/>
                </a:prstClr>
              </a:outerShdw>
            </a:effectLst>
          </c:spPr>
          <c:marker>
            <c:symbol val="none"/>
          </c:marker>
          <c:dLbls>
            <c:dLbl>
              <c:idx val="0"/>
              <c:layout>
                <c:manualLayout>
                  <c:x val="-1.3955624131721096E-2"/>
                  <c:y val="-3.2994237454322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09-4AA9-9156-776C10267D1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Funded!$BH$26:$BY$26</c:f>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f>Funded!$BH$29:$BY$29</c:f>
              <c:numCache>
                <c:formatCode>_(* #,##0_);_(* \(#,##0\);_(* "-"??_);_(@_)</c:formatCode>
                <c:ptCount val="18"/>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pt idx="17">
                  <c:v>92.254319447219984</c:v>
                </c:pt>
              </c:numCache>
            </c:numRef>
          </c:val>
          <c:smooth val="0"/>
          <c:extLst>
            <c:ext xmlns:c16="http://schemas.microsoft.com/office/drawing/2014/chart" uri="{C3380CC4-5D6E-409C-BE32-E72D297353CC}">
              <c16:uniqueId val="{00000003-0C09-4AA9-9156-776C10267D10}"/>
            </c:ext>
          </c:extLst>
        </c:ser>
        <c:dLbls>
          <c:dLblPos val="t"/>
          <c:showLegendKey val="0"/>
          <c:showVal val="1"/>
          <c:showCatName val="0"/>
          <c:showSerName val="0"/>
          <c:showPercent val="0"/>
          <c:showBubbleSize val="0"/>
        </c:dLbls>
        <c:smooth val="0"/>
        <c:axId val="580603976"/>
        <c:axId val="580604960"/>
        <c:extLst/>
      </c:lineChart>
      <c:dateAx>
        <c:axId val="58060397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IL"/>
          </a:p>
        </c:txPr>
        <c:crossAx val="580604960"/>
        <c:crosses val="autoZero"/>
        <c:auto val="1"/>
        <c:lblOffset val="100"/>
        <c:baseTimeUnit val="months"/>
        <c:majorUnit val="3"/>
        <c:majorTimeUnit val="months"/>
      </c:dateAx>
      <c:valAx>
        <c:axId val="58060496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580603976"/>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barChart>
        <c:barDir val="col"/>
        <c:grouping val="clustered"/>
        <c:varyColors val="0"/>
        <c:ser>
          <c:idx val="2"/>
          <c:order val="2"/>
          <c:tx>
            <c:strRef>
              <c:f>Funded!$BG$29</c:f>
              <c:strCache>
                <c:ptCount val="1"/>
                <c:pt idx="0">
                  <c:v>בנקאות דיגיטלית</c:v>
                </c:pt>
              </c:strCache>
            </c:strRef>
          </c:tx>
          <c:spPr>
            <a:gradFill>
              <a:gsLst>
                <a:gs pos="0">
                  <a:srgbClr val="00AEEF"/>
                </a:gs>
                <a:gs pos="74000">
                  <a:schemeClr val="accent1">
                    <a:lumMod val="45000"/>
                    <a:lumOff val="55000"/>
                  </a:schemeClr>
                </a:gs>
                <a:gs pos="83000">
                  <a:schemeClr val="accent1">
                    <a:lumMod val="45000"/>
                    <a:lumOff val="55000"/>
                  </a:schemeClr>
                </a:gs>
                <a:gs pos="100000">
                  <a:schemeClr val="accent1">
                    <a:lumMod val="30000"/>
                    <a:lumOff val="70000"/>
                  </a:schemeClr>
                </a:gs>
              </a:gsLst>
              <a:lin ang="180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Funded!$BH$26:$BY$26</c:f>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f>Funded!$BH$29:$BY$29</c:f>
              <c:numCache>
                <c:formatCode>_(* #,##0_);_(* \(#,##0\);_(* "-"??_);_(@_)</c:formatCode>
                <c:ptCount val="18"/>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pt idx="17">
                  <c:v>92.254319447219984</c:v>
                </c:pt>
              </c:numCache>
            </c:numRef>
          </c:val>
          <c:extLst>
            <c:ext xmlns:c16="http://schemas.microsoft.com/office/drawing/2014/chart" uri="{C3380CC4-5D6E-409C-BE32-E72D297353CC}">
              <c16:uniqueId val="{00000002-E62D-41A1-B022-59BDFC3DD086}"/>
            </c:ext>
          </c:extLst>
        </c:ser>
        <c:dLbls>
          <c:dLblPos val="outEnd"/>
          <c:showLegendKey val="0"/>
          <c:showVal val="1"/>
          <c:showCatName val="0"/>
          <c:showSerName val="0"/>
          <c:showPercent val="0"/>
          <c:showBubbleSize val="0"/>
        </c:dLbls>
        <c:gapWidth val="0"/>
        <c:axId val="580603976"/>
        <c:axId val="580604960"/>
        <c:extLst>
          <c:ext xmlns:c15="http://schemas.microsoft.com/office/drawing/2012/chart" uri="{02D57815-91ED-43cb-92C2-25804820EDAC}">
            <c15:filteredBarSeries>
              <c15:ser>
                <c:idx val="0"/>
                <c:order val="0"/>
                <c:tx>
                  <c:strRef>
                    <c:extLst>
                      <c:ext uri="{02D57815-91ED-43cb-92C2-25804820EDAC}">
                        <c15:formulaRef>
                          <c15:sqref>Funded!$BG$27</c15:sqref>
                        </c15:formulaRef>
                      </c:ext>
                    </c:extLst>
                    <c:strCache>
                      <c:ptCount val="1"/>
                      <c:pt idx="0">
                        <c:v>מאוחד</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numRef>
                    <c:extLst>
                      <c:ex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c:ext uri="{02D57815-91ED-43cb-92C2-25804820EDAC}">
                        <c15:formulaRef>
                          <c15:sqref>Funded!$BH$27:$BY$27</c15:sqref>
                        </c15:formulaRef>
                      </c:ext>
                    </c:extLst>
                    <c:numCache>
                      <c:formatCode>_(* #,##0_);_(* \(#,##0\);_(* "-"??_);_(@_)</c:formatCode>
                      <c:ptCount val="18"/>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pt idx="17">
                        <c:v>790.23454664035603</c:v>
                      </c:pt>
                    </c:numCache>
                  </c:numRef>
                </c:val>
                <c:extLst>
                  <c:ext xmlns:c16="http://schemas.microsoft.com/office/drawing/2014/chart" uri="{C3380CC4-5D6E-409C-BE32-E72D297353CC}">
                    <c16:uniqueId val="{00000003-E62D-41A1-B022-59BDFC3DD08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Funded!$BG$28</c15:sqref>
                        </c15:formulaRef>
                      </c:ext>
                    </c:extLst>
                    <c:strCache>
                      <c:ptCount val="1"/>
                      <c:pt idx="0">
                        <c:v>תיווך באשראי</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extLst xmlns:c15="http://schemas.microsoft.com/office/drawing/2012/chart">
                      <c:ext xmlns:c15="http://schemas.microsoft.com/office/drawing/2012/char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xmlns:c15="http://schemas.microsoft.com/office/drawing/2012/chart">
                      <c:ext xmlns:c15="http://schemas.microsoft.com/office/drawing/2012/chart" uri="{02D57815-91ED-43cb-92C2-25804820EDAC}">
                        <c15:formulaRef>
                          <c15:sqref>Funded!$BH$28:$BY$28</c15:sqref>
                        </c15:formulaRef>
                      </c:ext>
                    </c:extLst>
                    <c:numCache>
                      <c:formatCode>_(* #,##0_);_(* \(#,##0\);_(* "-"??_);_(@_)</c:formatCode>
                      <c:ptCount val="18"/>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pt idx="17">
                        <c:v>697.9802271931361</c:v>
                      </c:pt>
                    </c:numCache>
                  </c:numRef>
                </c:val>
                <c:extLst xmlns:c15="http://schemas.microsoft.com/office/drawing/2012/chart">
                  <c:ext xmlns:c16="http://schemas.microsoft.com/office/drawing/2014/chart" uri="{C3380CC4-5D6E-409C-BE32-E72D297353CC}">
                    <c16:uniqueId val="{00000004-E62D-41A1-B022-59BDFC3DD086}"/>
                  </c:ext>
                </c:extLst>
              </c15:ser>
            </c15:filteredBarSeries>
          </c:ext>
        </c:extLst>
      </c:barChart>
      <c:dateAx>
        <c:axId val="58060397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IL"/>
          </a:p>
        </c:txPr>
        <c:crossAx val="580604960"/>
        <c:crosses val="autoZero"/>
        <c:auto val="1"/>
        <c:lblOffset val="100"/>
        <c:baseTimeUnit val="months"/>
        <c:majorUnit val="3"/>
        <c:majorTimeUnit val="months"/>
      </c:dateAx>
      <c:valAx>
        <c:axId val="580604960"/>
        <c:scaling>
          <c:orientation val="minMax"/>
        </c:scaling>
        <c:delete val="1"/>
        <c:axPos val="l"/>
        <c:numFmt formatCode="_(* #,##0_);_(* \(#,##0\);_(* &quot;-&quot;??_);_(@_)" sourceLinked="1"/>
        <c:majorTickMark val="none"/>
        <c:minorTickMark val="none"/>
        <c:tickLblPos val="nextTo"/>
        <c:crossAx val="580603976"/>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dirty="0"/>
              <a:t>BNPL- Growth</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IL"/>
        </a:p>
      </c:txPr>
    </c:title>
    <c:autoTitleDeleted val="0"/>
    <c:plotArea>
      <c:layout/>
      <c:barChart>
        <c:barDir val="col"/>
        <c:grouping val="clustered"/>
        <c:varyColors val="0"/>
        <c:ser>
          <c:idx val="0"/>
          <c:order val="0"/>
          <c:spPr>
            <a:gradFill rotWithShape="1">
              <a:gsLst>
                <a:gs pos="0">
                  <a:srgbClr val="00AEE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'[1]BNPL- Graph'!$J$1:$W$1</c:f>
              <c:strCache>
                <c:ptCount val="14"/>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pt idx="13">
                  <c:v>Q2/2021</c:v>
                </c:pt>
              </c:strCache>
              <c:extLst/>
            </c:strRef>
          </c:cat>
          <c:val>
            <c:numRef>
              <c:f>'[1]BNPL- Graph'!$J$2:$W$2</c:f>
              <c:numCache>
                <c:formatCode>General</c:formatCode>
                <c:ptCount val="14"/>
                <c:pt idx="0">
                  <c:v>54</c:v>
                </c:pt>
                <c:pt idx="1">
                  <c:v>63</c:v>
                </c:pt>
                <c:pt idx="2">
                  <c:v>77</c:v>
                </c:pt>
                <c:pt idx="3">
                  <c:v>121</c:v>
                </c:pt>
                <c:pt idx="4">
                  <c:v>192</c:v>
                </c:pt>
                <c:pt idx="5">
                  <c:v>271</c:v>
                </c:pt>
                <c:pt idx="6">
                  <c:v>358</c:v>
                </c:pt>
                <c:pt idx="7">
                  <c:v>441</c:v>
                </c:pt>
                <c:pt idx="8">
                  <c:v>538</c:v>
                </c:pt>
                <c:pt idx="9">
                  <c:v>670</c:v>
                </c:pt>
                <c:pt idx="10">
                  <c:v>743</c:v>
                </c:pt>
                <c:pt idx="11">
                  <c:v>860</c:v>
                </c:pt>
                <c:pt idx="12">
                  <c:v>967</c:v>
                </c:pt>
                <c:pt idx="13">
                  <c:v>1148</c:v>
                </c:pt>
              </c:numCache>
              <c:extLst/>
            </c:numRef>
          </c:val>
          <c:extLst>
            <c:ext xmlns:c16="http://schemas.microsoft.com/office/drawing/2014/chart" uri="{C3380CC4-5D6E-409C-BE32-E72D297353CC}">
              <c16:uniqueId val="{00000000-D4A8-40A7-883E-52597DA048A8}"/>
            </c:ext>
          </c:extLst>
        </c:ser>
        <c:dLbls>
          <c:showLegendKey val="0"/>
          <c:showVal val="1"/>
          <c:showCatName val="0"/>
          <c:showSerName val="0"/>
          <c:showPercent val="0"/>
          <c:showBubbleSize val="0"/>
        </c:dLbls>
        <c:gapWidth val="100"/>
        <c:overlap val="-24"/>
        <c:axId val="1266298351"/>
        <c:axId val="1266300431"/>
      </c:barChart>
      <c:catAx>
        <c:axId val="126629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IL"/>
          </a:p>
        </c:txPr>
        <c:crossAx val="1266300431"/>
        <c:crosses val="autoZero"/>
        <c:auto val="1"/>
        <c:lblAlgn val="ctr"/>
        <c:lblOffset val="100"/>
        <c:noMultiLvlLbl val="0"/>
      </c:catAx>
      <c:valAx>
        <c:axId val="1266300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IL"/>
          </a:p>
        </c:txPr>
        <c:crossAx val="1266298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'Growth parameters-Digital Bank'!$B$7</c:f>
              <c:strCache>
                <c:ptCount val="1"/>
                <c:pt idx="0">
                  <c:v>בנקאות דיגיטלית</c:v>
                </c:pt>
              </c:strCache>
            </c:strRef>
          </c:tx>
          <c:spPr>
            <a:gradFill>
              <a:gsLst>
                <a:gs pos="0">
                  <a:srgbClr val="00AEE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AEEF"/>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'Growth parameters-Digital Bank'!$C$4:$E$4</c:f>
              <c:strCache>
                <c:ptCount val="3"/>
                <c:pt idx="0">
                  <c:v>H1.2019</c:v>
                </c:pt>
                <c:pt idx="1">
                  <c:v>H1.2020</c:v>
                </c:pt>
                <c:pt idx="2">
                  <c:v>H1.2021</c:v>
                </c:pt>
              </c:strCache>
            </c:strRef>
          </c:cat>
          <c:val>
            <c:numRef>
              <c:f>'Growth parameters-Digital Bank'!$C$7:$E$7</c:f>
              <c:numCache>
                <c:formatCode>_(* #,##0_);_(* \(#,##0\);_(* "-"??_);_(@_)</c:formatCode>
                <c:ptCount val="3"/>
                <c:pt idx="0">
                  <c:v>1651</c:v>
                </c:pt>
                <c:pt idx="1">
                  <c:v>2681</c:v>
                </c:pt>
                <c:pt idx="2">
                  <c:v>3196</c:v>
                </c:pt>
              </c:numCache>
            </c:numRef>
          </c:val>
          <c:extLst xmlns:c15="http://schemas.microsoft.com/office/drawing/2012/chart">
            <c:ext xmlns:c16="http://schemas.microsoft.com/office/drawing/2014/chart" uri="{C3380CC4-5D6E-409C-BE32-E72D297353CC}">
              <c16:uniqueId val="{00000000-1B1A-401C-B4E5-A2EB6E508DE3}"/>
            </c:ext>
          </c:extLst>
        </c:ser>
        <c:dLbls>
          <c:dLblPos val="outEnd"/>
          <c:showLegendKey val="0"/>
          <c:showVal val="1"/>
          <c:showCatName val="0"/>
          <c:showSerName val="0"/>
          <c:showPercent val="0"/>
          <c:showBubbleSize val="0"/>
        </c:dLbls>
        <c:gapWidth val="50"/>
        <c:axId val="556646560"/>
        <c:axId val="562017088"/>
        <c:extLst>
          <c:ext xmlns:c15="http://schemas.microsoft.com/office/drawing/2012/chart" uri="{02D57815-91ED-43cb-92C2-25804820EDAC}">
            <c15:filteredBarSeries>
              <c15:ser>
                <c:idx val="0"/>
                <c:order val="0"/>
                <c:tx>
                  <c:strRef>
                    <c:extLst>
                      <c:ext uri="{02D57815-91ED-43cb-92C2-25804820EDAC}">
                        <c15:formulaRef>
                          <c15:sqref>'Growth parameters-Digital Bank'!$B$5</c15:sqref>
                        </c15:formulaRef>
                      </c:ext>
                    </c:extLst>
                    <c:strCache>
                      <c:ptCount val="1"/>
                      <c:pt idx="0">
                        <c:v>מאוחד</c:v>
                      </c:pt>
                    </c:strCache>
                  </c:strRef>
                </c:tx>
                <c:spPr>
                  <a:solidFill>
                    <a:srgbClr val="00B0F0">
                      <a:alpha val="70000"/>
                    </a:srgbClr>
                  </a:solidFill>
                  <a:ln w="53975">
                    <a:noFill/>
                    <a:tailEnd type="none"/>
                  </a:ln>
                  <a:effectLst>
                    <a:outerShdw blurRad="50800" dist="38100" dir="16200000" rotWithShape="0">
                      <a:prstClr val="black">
                        <a:alpha val="40000"/>
                      </a:prstClr>
                    </a:outerShdw>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extLst>
                      <c:ext xmlns:c16="http://schemas.microsoft.com/office/drawing/2014/chart" uri="{C3380CC4-5D6E-409C-BE32-E72D297353CC}">
                        <c16:uniqueId val="{00000001-1B1A-401C-B4E5-A2EB6E508DE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uri="{CE6537A1-D6FC-4f65-9D91-7224C49458BB}">
                      <c15:showLeaderLines val="0"/>
                    </c:ext>
                  </c:extLst>
                </c:dLbls>
                <c:trendline>
                  <c:spPr>
                    <a:ln w="57150" cap="rnd">
                      <a:solidFill>
                        <a:srgbClr val="FFC000"/>
                      </a:solidFill>
                      <a:tailEnd type="arrow"/>
                    </a:ln>
                    <a:effectLst/>
                  </c:spPr>
                  <c:trendlineType val="exp"/>
                  <c:dispRSqr val="0"/>
                  <c:dispEq val="0"/>
                </c:trendline>
                <c:cat>
                  <c:strRef>
                    <c:extLst>
                      <c:ext uri="{02D57815-91ED-43cb-92C2-25804820EDAC}">
                        <c15:formulaRef>
                          <c15:sqref>'Growth parameters-Digital Bank'!$C$4:$E$4</c15:sqref>
                        </c15:formulaRef>
                      </c:ext>
                    </c:extLst>
                    <c:strCache>
                      <c:ptCount val="3"/>
                      <c:pt idx="0">
                        <c:v>H1.2019</c:v>
                      </c:pt>
                      <c:pt idx="1">
                        <c:v>H1.2020</c:v>
                      </c:pt>
                      <c:pt idx="2">
                        <c:v>H1.2021</c:v>
                      </c:pt>
                    </c:strCache>
                  </c:strRef>
                </c:cat>
                <c:val>
                  <c:numRef>
                    <c:extLst>
                      <c:ext uri="{02D57815-91ED-43cb-92C2-25804820EDAC}">
                        <c15:formulaRef>
                          <c15:sqref>'Growth parameters-Digital Bank'!$C$5:$E$5</c15:sqref>
                        </c15:formulaRef>
                      </c:ext>
                    </c:extLst>
                    <c:numCache>
                      <c:formatCode>_(* #,##0_);_(* \(#,##0\);_(* "-"??_);_(@_)</c:formatCode>
                      <c:ptCount val="3"/>
                      <c:pt idx="0">
                        <c:v>10020</c:v>
                      </c:pt>
                      <c:pt idx="1">
                        <c:v>15472</c:v>
                      </c:pt>
                      <c:pt idx="2">
                        <c:v>17523</c:v>
                      </c:pt>
                    </c:numCache>
                  </c:numRef>
                </c:val>
                <c:extLst>
                  <c:ext xmlns:c16="http://schemas.microsoft.com/office/drawing/2014/chart" uri="{C3380CC4-5D6E-409C-BE32-E72D297353CC}">
                    <c16:uniqueId val="{00000004-1B1A-401C-B4E5-A2EB6E508DE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'Growth parameters-Digital Bank'!$B$6</c15:sqref>
                        </c15:formulaRef>
                      </c:ext>
                    </c:extLst>
                    <c:strCache>
                      <c:ptCount val="1"/>
                      <c:pt idx="0">
                        <c:v>תיווך באשראי</c:v>
                      </c:pt>
                    </c:strCache>
                  </c:strRef>
                </c:tx>
                <c:spPr>
                  <a:solidFill>
                    <a:srgbClr val="00B0F0">
                      <a:alpha val="70000"/>
                    </a:srgb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'Growth parameters-Digital Bank'!$C$4:$E$4</c15:sqref>
                        </c15:formulaRef>
                      </c:ext>
                    </c:extLst>
                    <c:strCache>
                      <c:ptCount val="3"/>
                      <c:pt idx="0">
                        <c:v>H1.2019</c:v>
                      </c:pt>
                      <c:pt idx="1">
                        <c:v>H1.2020</c:v>
                      </c:pt>
                      <c:pt idx="2">
                        <c:v>H1.2021</c:v>
                      </c:pt>
                    </c:strCache>
                  </c:strRef>
                </c:cat>
                <c:val>
                  <c:numRef>
                    <c:extLst xmlns:c15="http://schemas.microsoft.com/office/drawing/2012/chart">
                      <c:ext xmlns:c15="http://schemas.microsoft.com/office/drawing/2012/chart" uri="{02D57815-91ED-43cb-92C2-25804820EDAC}">
                        <c15:formulaRef>
                          <c15:sqref>'Growth parameters-Digital Bank'!$C$6:$E$6</c15:sqref>
                        </c15:formulaRef>
                      </c:ext>
                    </c:extLst>
                    <c:numCache>
                      <c:formatCode>_(* #,##0_);_(* \(#,##0\);_(* "-"??_);_(@_)</c:formatCode>
                      <c:ptCount val="3"/>
                      <c:pt idx="0">
                        <c:v>8369</c:v>
                      </c:pt>
                      <c:pt idx="1">
                        <c:v>12791</c:v>
                      </c:pt>
                      <c:pt idx="2">
                        <c:v>14327</c:v>
                      </c:pt>
                    </c:numCache>
                  </c:numRef>
                </c:val>
                <c:extLst xmlns:c15="http://schemas.microsoft.com/office/drawing/2012/chart">
                  <c:ext xmlns:c16="http://schemas.microsoft.com/office/drawing/2014/chart" uri="{C3380CC4-5D6E-409C-BE32-E72D297353CC}">
                    <c16:uniqueId val="{00000005-1B1A-401C-B4E5-A2EB6E508DE3}"/>
                  </c:ext>
                </c:extLst>
              </c15:ser>
            </c15:filteredBarSeries>
          </c:ext>
        </c:extLst>
      </c:barChart>
      <c:catAx>
        <c:axId val="55664656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L"/>
          </a:p>
        </c:txPr>
        <c:crossAx val="562017088"/>
        <c:crosses val="autoZero"/>
        <c:auto val="1"/>
        <c:lblAlgn val="ctr"/>
        <c:lblOffset val="100"/>
        <c:noMultiLvlLbl val="0"/>
      </c:catAx>
      <c:valAx>
        <c:axId val="56201708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556646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barChart>
        <c:barDir val="col"/>
        <c:grouping val="clustered"/>
        <c:varyColors val="0"/>
        <c:ser>
          <c:idx val="2"/>
          <c:order val="2"/>
          <c:tx>
            <c:strRef>
              <c:f>Funded!$BG$29</c:f>
              <c:strCache>
                <c:ptCount val="1"/>
                <c:pt idx="0">
                  <c:v>בנקאות דיגיטלית</c:v>
                </c:pt>
              </c:strCache>
            </c:strRef>
          </c:tx>
          <c:spPr>
            <a:solidFill>
              <a:schemeClr val="accent3"/>
            </a:solidFill>
            <a:ln w="76200">
              <a:solidFill>
                <a:srgbClr val="00AEEF"/>
              </a:solidFill>
            </a:ln>
            <a:effectLst>
              <a:outerShdw blurRad="50800" dist="38100" dir="16200000" rotWithShape="0">
                <a:prstClr val="black">
                  <a:alpha val="40000"/>
                </a:prstClr>
              </a:outerShdw>
            </a:effectLst>
          </c:spPr>
          <c:invertIfNegative val="0"/>
          <c:dPt>
            <c:idx val="17"/>
            <c:invertIfNegative val="0"/>
            <c:bubble3D val="0"/>
            <c:spPr>
              <a:solidFill>
                <a:schemeClr val="accent3"/>
              </a:solidFill>
              <a:ln w="76200">
                <a:solidFill>
                  <a:schemeClr val="accent5">
                    <a:lumMod val="50000"/>
                  </a:schemeClr>
                </a:solidFill>
              </a:ln>
              <a:effectLst>
                <a:outerShdw blurRad="50800" dist="38100" dir="16200000" rotWithShape="0">
                  <a:prstClr val="black">
                    <a:alpha val="40000"/>
                  </a:prstClr>
                </a:outerShdw>
              </a:effectLst>
            </c:spPr>
            <c:extLst>
              <c:ext xmlns:c16="http://schemas.microsoft.com/office/drawing/2014/chart" uri="{C3380CC4-5D6E-409C-BE32-E72D297353CC}">
                <c16:uniqueId val="{00000000-0511-4E69-B0C3-7A97E69FC662}"/>
              </c:ext>
            </c:extLst>
          </c:dPt>
          <c:dLbls>
            <c:dLbl>
              <c:idx val="0"/>
              <c:layout>
                <c:manualLayout>
                  <c:x val="-9.7075736434458579E-3"/>
                  <c:y val="1.2553150589031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CA-494C-A4FE-DC9418CDA80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Funded!$BH$26:$BY$26</c:f>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f>Funded!$BH$29:$BY$29</c:f>
              <c:numCache>
                <c:formatCode>_(* #,##0_);_(* \(#,##0\);_(* "-"??_);_(@_)</c:formatCode>
                <c:ptCount val="18"/>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pt idx="17">
                  <c:v>92.254319447219984</c:v>
                </c:pt>
              </c:numCache>
            </c:numRef>
          </c:val>
          <c:extLst>
            <c:ext xmlns:c16="http://schemas.microsoft.com/office/drawing/2014/chart" uri="{C3380CC4-5D6E-409C-BE32-E72D297353CC}">
              <c16:uniqueId val="{00000001-CDCA-494C-A4FE-DC9418CDA805}"/>
            </c:ext>
          </c:extLst>
        </c:ser>
        <c:dLbls>
          <c:showLegendKey val="0"/>
          <c:showVal val="1"/>
          <c:showCatName val="0"/>
          <c:showSerName val="0"/>
          <c:showPercent val="0"/>
          <c:showBubbleSize val="0"/>
        </c:dLbls>
        <c:gapWidth val="150"/>
        <c:axId val="580603976"/>
        <c:axId val="580604960"/>
        <c:extLst>
          <c:ext xmlns:c15="http://schemas.microsoft.com/office/drawing/2012/chart" uri="{02D57815-91ED-43cb-92C2-25804820EDAC}">
            <c15:filteredBarSeries>
              <c15:ser>
                <c:idx val="0"/>
                <c:order val="0"/>
                <c:tx>
                  <c:strRef>
                    <c:extLst>
                      <c:ext uri="{02D57815-91ED-43cb-92C2-25804820EDAC}">
                        <c15:formulaRef>
                          <c15:sqref>Funded!$BG$27</c15:sqref>
                        </c15:formulaRef>
                      </c:ext>
                    </c:extLst>
                    <c:strCache>
                      <c:ptCount val="1"/>
                      <c:pt idx="0">
                        <c:v>מאוחד</c:v>
                      </c:pt>
                    </c:strCache>
                  </c:strRef>
                </c:tx>
                <c:spPr>
                  <a:solidFill>
                    <a:schemeClr val="accent1"/>
                  </a:solidFill>
                  <a:ln w="53975">
                    <a:solidFill>
                      <a:srgbClr val="FFC00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c:ext uri="{02D57815-91ED-43cb-92C2-25804820EDAC}">
                        <c15:formulaRef>
                          <c15:sqref>Funded!$BH$27:$BY$27</c15:sqref>
                        </c15:formulaRef>
                      </c:ext>
                    </c:extLst>
                    <c:numCache>
                      <c:formatCode>_(* #,##0_);_(* \(#,##0\);_(* "-"??_);_(@_)</c:formatCode>
                      <c:ptCount val="18"/>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pt idx="17">
                        <c:v>790.23454664035603</c:v>
                      </c:pt>
                    </c:numCache>
                  </c:numRef>
                </c:val>
                <c:extLst>
                  <c:ext xmlns:c16="http://schemas.microsoft.com/office/drawing/2014/chart" uri="{C3380CC4-5D6E-409C-BE32-E72D297353CC}">
                    <c16:uniqueId val="{00000002-CDCA-494C-A4FE-DC9418CDA80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Funded!$BG$28</c15:sqref>
                        </c15:formulaRef>
                      </c:ext>
                    </c:extLst>
                    <c:strCache>
                      <c:ptCount val="1"/>
                      <c:pt idx="0">
                        <c:v>תיווך באשראי</c:v>
                      </c:pt>
                    </c:strCache>
                  </c:strRef>
                </c:tx>
                <c:spPr>
                  <a:solidFill>
                    <a:schemeClr val="accent2"/>
                  </a:solidFill>
                  <a:ln w="53975">
                    <a:solidFill>
                      <a:srgbClr val="00B0F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Funded!$BH$26:$BY$26</c15:sqref>
                        </c15:formulaRef>
                      </c:ext>
                    </c:extLst>
                    <c:numCache>
                      <c:formatCode>mmm\-yy</c:formatCode>
                      <c:ptCount val="18"/>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pt idx="17">
                        <c:v>44348</c:v>
                      </c:pt>
                    </c:numCache>
                  </c:numRef>
                </c:cat>
                <c:val>
                  <c:numRef>
                    <c:extLst xmlns:c15="http://schemas.microsoft.com/office/drawing/2012/chart">
                      <c:ext xmlns:c15="http://schemas.microsoft.com/office/drawing/2012/chart" uri="{02D57815-91ED-43cb-92C2-25804820EDAC}">
                        <c15:formulaRef>
                          <c15:sqref>Funded!$BH$28:$BY$28</c15:sqref>
                        </c15:formulaRef>
                      </c:ext>
                    </c:extLst>
                    <c:numCache>
                      <c:formatCode>_(* #,##0_);_(* \(#,##0\);_(* "-"??_);_(@_)</c:formatCode>
                      <c:ptCount val="18"/>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pt idx="17">
                        <c:v>697.9802271931361</c:v>
                      </c:pt>
                    </c:numCache>
                  </c:numRef>
                </c:val>
                <c:extLst xmlns:c15="http://schemas.microsoft.com/office/drawing/2012/chart">
                  <c:ext xmlns:c16="http://schemas.microsoft.com/office/drawing/2014/chart" uri="{C3380CC4-5D6E-409C-BE32-E72D297353CC}">
                    <c16:uniqueId val="{00000003-CDCA-494C-A4FE-DC9418CDA805}"/>
                  </c:ext>
                </c:extLst>
              </c15:ser>
            </c15:filteredBarSeries>
          </c:ext>
        </c:extLst>
      </c:barChart>
      <c:dateAx>
        <c:axId val="58060397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L"/>
          </a:p>
        </c:txPr>
        <c:crossAx val="580604960"/>
        <c:crosses val="autoZero"/>
        <c:auto val="1"/>
        <c:lblOffset val="100"/>
        <c:baseTimeUnit val="months"/>
        <c:majorUnit val="3"/>
        <c:majorTimeUnit val="months"/>
      </c:dateAx>
      <c:valAx>
        <c:axId val="58060496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580603976"/>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3044831025004055E-2"/>
          <c:y val="4.15469573787063E-3"/>
          <c:w val="0.93277625651115492"/>
          <c:h val="0.83430046128153268"/>
        </c:manualLayout>
      </c:layout>
      <c:barChart>
        <c:barDir val="col"/>
        <c:grouping val="clustered"/>
        <c:varyColors val="0"/>
        <c:ser>
          <c:idx val="2"/>
          <c:order val="2"/>
          <c:tx>
            <c:strRef>
              <c:f>'[דוח דירקטוריון- Workings Q1.2021.xlsx]Funded'!$BD$29</c:f>
              <c:strCache>
                <c:ptCount val="1"/>
                <c:pt idx="0">
                  <c:v>בנקאות דיגיטלית</c:v>
                </c:pt>
              </c:strCache>
            </c:strRef>
          </c:tx>
          <c:spPr>
            <a:solidFill>
              <a:srgbClr val="00AEEF"/>
            </a:solidFill>
            <a:ln>
              <a:solidFill>
                <a:schemeClr val="accent1">
                  <a:tint val="65000"/>
                </a:schemeClr>
              </a:solidFill>
            </a:ln>
            <a:effectLst>
              <a:outerShdw blurRad="50800" dist="50800" dir="5400000" algn="ctr" rotWithShape="0">
                <a:srgbClr val="00AEEF"/>
              </a:outerShdw>
            </a:effectLst>
          </c:spPr>
          <c:invertIfNegative val="0"/>
          <c:dPt>
            <c:idx val="12"/>
            <c:invertIfNegative val="0"/>
            <c:bubble3D val="0"/>
            <c:spPr>
              <a:solidFill>
                <a:srgbClr val="00AEEF"/>
              </a:solidFill>
              <a:ln>
                <a:noFill/>
              </a:ln>
              <a:effectLst>
                <a:outerShdw blurRad="50800" dist="50800" dir="5400000" algn="ctr" rotWithShape="0">
                  <a:srgbClr val="00AEEF"/>
                </a:outerShdw>
              </a:effectLst>
            </c:spPr>
            <c:extLst>
              <c:ext xmlns:c16="http://schemas.microsoft.com/office/drawing/2014/chart" uri="{C3380CC4-5D6E-409C-BE32-E72D297353CC}">
                <c16:uniqueId val="{00000000-022F-4D47-B5C3-608374D9A310}"/>
              </c:ext>
            </c:extLst>
          </c:dPt>
          <c:dLbls>
            <c:dLbl>
              <c:idx val="0"/>
              <c:layout>
                <c:manualLayout>
                  <c:x val="-2.8330394079883275E-3"/>
                  <c:y val="9.9212579799822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C4-442E-817B-CB4FA3DAB056}"/>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Q1.2021.xlsx]Funded'!$BE$29:$BV$29</c:f>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extLst/>
            </c:numRef>
          </c:val>
          <c:extLst>
            <c:ext xmlns:c16="http://schemas.microsoft.com/office/drawing/2014/chart" uri="{C3380CC4-5D6E-409C-BE32-E72D297353CC}">
              <c16:uniqueId val="{00000001-93C4-442E-817B-CB4FA3DAB056}"/>
            </c:ext>
          </c:extLst>
        </c:ser>
        <c:dLbls>
          <c:showLegendKey val="0"/>
          <c:showVal val="1"/>
          <c:showCatName val="0"/>
          <c:showSerName val="0"/>
          <c:showPercent val="0"/>
          <c:showBubbleSize val="0"/>
        </c:dLbls>
        <c:gapWidth val="150"/>
        <c:axId val="223878528"/>
        <c:axId val="223897856"/>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hade val="65000"/>
                    </a:scheme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2-93C4-442E-817B-CB4FA3DAB05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'[דוח דירקטוריון- Workings Q1.2021.xlsx]Funded'!$BD$28</c15:sqref>
                        </c15:formulaRef>
                      </c:ext>
                    </c:extLst>
                    <c:strCache>
                      <c:ptCount val="1"/>
                      <c:pt idx="0">
                        <c:v>תיווך באשראי</c:v>
                      </c:pt>
                    </c:strCache>
                  </c:strRef>
                </c:tx>
                <c:spPr>
                  <a:solidFill>
                    <a:schemeClr val="accent1"/>
                  </a:solidFill>
                  <a:ln>
                    <a:solidFill>
                      <a:schemeClr val="accent1"/>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Q1.2021.xlsx]Funded'!$BE$28:$BV$28</c15:sqref>
                        </c15:formulaRef>
                      </c:ext>
                    </c:extLst>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numRef>
                </c:val>
                <c:extLst xmlns:c15="http://schemas.microsoft.com/office/drawing/2012/chart">
                  <c:ext xmlns:c16="http://schemas.microsoft.com/office/drawing/2014/chart" uri="{C3380CC4-5D6E-409C-BE32-E72D297353CC}">
                    <c16:uniqueId val="{00000003-93C4-442E-817B-CB4FA3DAB056}"/>
                  </c:ext>
                </c:extLst>
              </c15:ser>
            </c15:filteredBarSeries>
          </c:ext>
        </c:extLst>
      </c:barChart>
      <c:dateAx>
        <c:axId val="22387852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050" b="1" i="0" u="none" strike="noStrike" kern="1200" baseline="0">
                <a:solidFill>
                  <a:schemeClr val="tx1">
                    <a:lumMod val="65000"/>
                    <a:lumOff val="35000"/>
                  </a:schemeClr>
                </a:solidFill>
                <a:latin typeface="+mj-lt"/>
                <a:ea typeface="+mn-ea"/>
                <a:cs typeface="+mn-cs"/>
              </a:defRPr>
            </a:pPr>
            <a:endParaRPr lang="en-IL"/>
          </a:p>
        </c:txPr>
        <c:crossAx val="223897856"/>
        <c:crosses val="autoZero"/>
        <c:auto val="1"/>
        <c:lblOffset val="100"/>
        <c:baseTimeUnit val="months"/>
        <c:majorUnit val="3"/>
        <c:majorTimeUnit val="months"/>
      </c:dateAx>
      <c:valAx>
        <c:axId val="223897856"/>
        <c:scaling>
          <c:orientation val="minMax"/>
        </c:scaling>
        <c:delete val="1"/>
        <c:axPos val="l"/>
        <c:numFmt formatCode="_(* #,##0_);_(* \(#,##0\);_(* &quot;-&quot;??_);_(@_)" sourceLinked="1"/>
        <c:majorTickMark val="none"/>
        <c:minorTickMark val="none"/>
        <c:tickLblPos val="nextTo"/>
        <c:crossAx val="223878528"/>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FBF8-45F0-A64A-1E4CD3786065}"/>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346</c:v>
                </c:pt>
                <c:pt idx="1">
                  <c:v>1269</c:v>
                </c:pt>
                <c:pt idx="2">
                  <c:v>3853</c:v>
                </c:pt>
                <c:pt idx="3">
                  <c:v>5187</c:v>
                </c:pt>
              </c:numCache>
            </c:numRef>
          </c:val>
          <c:extLst>
            <c:ext xmlns:c16="http://schemas.microsoft.com/office/drawing/2014/chart" uri="{C3380CC4-5D6E-409C-BE32-E72D297353CC}">
              <c16:uniqueId val="{00000001-FBF8-45F0-A64A-1E4CD3786065}"/>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FBF8-45F0-A64A-1E4CD3786065}"/>
            </c:ext>
          </c:extLst>
        </c:ser>
        <c:dLbls>
          <c:dLblPos val="outEnd"/>
          <c:showLegendKey val="0"/>
          <c:showVal val="1"/>
          <c:showCatName val="0"/>
          <c:showSerName val="0"/>
          <c:showPercent val="0"/>
          <c:showBubbleSize val="0"/>
        </c:dLbls>
        <c:gapWidth val="0"/>
        <c:overlap val="18"/>
        <c:axId val="223930624"/>
        <c:axId val="224018432"/>
      </c:barChart>
      <c:catAx>
        <c:axId val="22393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24018432"/>
        <c:crosses val="autoZero"/>
        <c:auto val="1"/>
        <c:lblAlgn val="ctr"/>
        <c:lblOffset val="100"/>
        <c:noMultiLvlLbl val="0"/>
      </c:catAx>
      <c:valAx>
        <c:axId val="224018432"/>
        <c:scaling>
          <c:orientation val="minMax"/>
          <c:max val="7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2393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6-25T10:16:03.935" idx="3">
    <p:pos x="7168" y="3109"/>
    <p:text>Original ("Acquisition of synergistic activities") does not really make sense: is this what is meant?</p:text>
    <p:extLst>
      <p:ext uri="{C676402C-5697-4E1C-873F-D02D1690AC5C}">
        <p15:threadingInfo xmlns:p15="http://schemas.microsoft.com/office/powerpoint/2012/main" timeZoneBias="-6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6-25T10:26:24.862" idx="5">
    <p:pos x="2171" y="2878"/>
    <p:text>"at their intrinsic value" replaced "at an immediate maturity cost" which is unclear, but which I have assumed to mean the difference between the current value of the underlying stock at the time of granting and the exercise price of the options (the value of the options if they reached maturity at the time of granting), i.e. intrinsic value.</p:text>
    <p:extLst>
      <p:ext uri="{C676402C-5697-4E1C-873F-D02D1690AC5C}">
        <p15:threadingInfo xmlns:p15="http://schemas.microsoft.com/office/powerpoint/2012/main" timeZoneBias="-600"/>
      </p:ext>
    </p:extLst>
  </p:cm>
</p:cmLst>
</file>

<file path=ppt/drawings/drawing1.xml><?xml version="1.0" encoding="utf-8"?>
<c:userShapes xmlns:c="http://schemas.openxmlformats.org/drawingml/2006/chart">
  <cdr:relSizeAnchor xmlns:cdr="http://schemas.openxmlformats.org/drawingml/2006/chartDrawing">
    <cdr:from>
      <cdr:x>0.18118</cdr:x>
      <cdr:y>0</cdr:y>
    </cdr:from>
    <cdr:to>
      <cdr:x>0.87043</cdr:x>
      <cdr:y>0.242</cdr:y>
    </cdr:to>
    <cdr:sp macro="" textlink="">
      <cdr:nvSpPr>
        <cdr:cNvPr id="3" name="TextBox 2">
          <a:extLst xmlns:a="http://schemas.openxmlformats.org/drawingml/2006/main">
            <a:ext uri="{FF2B5EF4-FFF2-40B4-BE49-F238E27FC236}">
              <a16:creationId xmlns:a16="http://schemas.microsoft.com/office/drawing/2014/main" id="{FF7AFDC2-1394-440D-9562-7927D6DD2DDC}"/>
            </a:ext>
          </a:extLst>
        </cdr:cNvPr>
        <cdr:cNvSpPr txBox="1"/>
      </cdr:nvSpPr>
      <cdr:spPr>
        <a:xfrm xmlns:a="http://schemas.openxmlformats.org/drawingml/2006/main">
          <a:off x="1834979" y="-1605884"/>
          <a:ext cx="6980491" cy="10156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1">
            <a:lnSpc>
              <a:spcPct val="200000"/>
            </a:lnSpc>
            <a:buClr>
              <a:srgbClr val="00AEEF"/>
            </a:buClr>
          </a:pPr>
          <a:r>
            <a:rPr lang="he-IL" sz="1800" b="1" dirty="0">
              <a:solidFill>
                <a:schemeClr val="tx1"/>
              </a:solidFill>
              <a:latin typeface="Assistant" panose="00000500000000000000" pitchFamily="2" charset="-79"/>
              <a:cs typeface="Assistant" panose="00000500000000000000" pitchFamily="2" charset="-79"/>
            </a:rPr>
            <a:t>67% צמיחה בסך ההלוואות </a:t>
          </a:r>
          <a:r>
            <a:rPr lang="he-IL" sz="1800" b="1" dirty="0">
              <a:solidFill>
                <a:schemeClr val="tx1">
                  <a:lumMod val="95000"/>
                  <a:lumOff val="5000"/>
                </a:schemeClr>
              </a:solidFill>
              <a:latin typeface="Assistant" panose="00000500000000000000" pitchFamily="2" charset="-79"/>
              <a:cs typeface="Assistant" panose="00000500000000000000" pitchFamily="2" charset="-79"/>
            </a:rPr>
            <a:t>שמומנו בחציון- מול </a:t>
          </a:r>
          <a:r>
            <a:rPr lang="he-IL" sz="1800" b="1" dirty="0">
              <a:solidFill>
                <a:schemeClr val="tx1"/>
              </a:solidFill>
              <a:latin typeface="Assistant" panose="00000500000000000000" pitchFamily="2" charset="-79"/>
              <a:cs typeface="Assistant" panose="00000500000000000000" pitchFamily="2" charset="-79"/>
            </a:rPr>
            <a:t>תקופה מקבילה אשתקד</a:t>
          </a:r>
        </a:p>
        <a:p xmlns:a="http://schemas.openxmlformats.org/drawingml/2006/main">
          <a:pPr marL="171450" indent="-171450" algn="r" rtl="1">
            <a:buFont typeface="Arial" panose="020B0604020202020204" pitchFamily="34" charset="0"/>
            <a:buChar char="•"/>
          </a:pPr>
          <a:endParaRPr lang="he-IL" sz="1200" dirty="0"/>
        </a:p>
        <a:p xmlns:a="http://schemas.openxmlformats.org/drawingml/2006/main">
          <a:pPr marL="171450" indent="-171450" algn="r" rtl="1">
            <a:buFont typeface="Arial" panose="020B0604020202020204" pitchFamily="34" charset="0"/>
            <a:buChar char="•"/>
          </a:pPr>
          <a:endParaRPr lang="en-US"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0.01898</cdr:x>
      <cdr:y>0</cdr:y>
    </cdr:from>
    <cdr:to>
      <cdr:x>0.87318</cdr:x>
      <cdr:y>0.21648</cdr:y>
    </cdr:to>
    <cdr:sp macro="" textlink="">
      <cdr:nvSpPr>
        <cdr:cNvPr id="2" name="TextBox 2">
          <a:extLst xmlns:a="http://schemas.openxmlformats.org/drawingml/2006/main">
            <a:ext uri="{FF2B5EF4-FFF2-40B4-BE49-F238E27FC236}">
              <a16:creationId xmlns:a16="http://schemas.microsoft.com/office/drawing/2014/main" id="{06C38739-5C5E-4F8B-8EDA-9B2B13ACC01E}"/>
            </a:ext>
          </a:extLst>
        </cdr:cNvPr>
        <cdr:cNvSpPr txBox="1"/>
      </cdr:nvSpPr>
      <cdr:spPr>
        <a:xfrm xmlns:a="http://schemas.openxmlformats.org/drawingml/2006/main">
          <a:off x="113459" y="-2086369"/>
          <a:ext cx="5107475" cy="90541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rtl="1">
            <a:lnSpc>
              <a:spcPct val="200000"/>
            </a:lnSpc>
            <a:buClr>
              <a:srgbClr val="00AEEF"/>
            </a:buClr>
          </a:pPr>
          <a:r>
            <a:rPr lang="he-IL" sz="1400" b="1" dirty="0">
              <a:solidFill>
                <a:srgbClr val="000000">
                  <a:lumMod val="65000"/>
                  <a:lumOff val="35000"/>
                </a:srgbClr>
              </a:solidFill>
              <a:latin typeface="Assistant" panose="00000500000000000000" pitchFamily="2" charset="-79"/>
              <a:cs typeface="Assistant" panose="00000500000000000000" pitchFamily="2" charset="-79"/>
            </a:rPr>
            <a:t>גידול של 67% בסך ההלוואות שמומנו- מול תקופה מקבילה אשתקד</a:t>
          </a:r>
        </a:p>
        <a:p xmlns:a="http://schemas.openxmlformats.org/drawingml/2006/main">
          <a:pPr marL="171450" indent="-171450" algn="r" rtl="1">
            <a:buFont typeface="Arial" panose="020B0604020202020204" pitchFamily="34" charset="0"/>
            <a:buChar char="•"/>
          </a:pPr>
          <a:endParaRPr lang="he-IL" sz="1200" dirty="0"/>
        </a:p>
        <a:p xmlns:a="http://schemas.openxmlformats.org/drawingml/2006/main">
          <a:pPr marL="171450" indent="-171450" algn="r" rtl="1">
            <a:buFont typeface="Arial" panose="020B0604020202020204" pitchFamily="34" charset="0"/>
            <a:buChar char="•"/>
          </a:pPr>
          <a:endParaRPr lang="en-US" sz="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0.03347</cdr:x>
      <cdr:y>0.0941</cdr:y>
    </cdr:from>
    <cdr:to>
      <cdr:x>0.03347</cdr:x>
      <cdr:y>0.84104</cdr:y>
    </cdr:to>
    <cdr:cxnSp macro="">
      <cdr:nvCxnSpPr>
        <cdr:cNvPr id="3" name="Straight Connector 2">
          <a:extLst xmlns:a="http://schemas.openxmlformats.org/drawingml/2006/main">
            <a:ext uri="{FF2B5EF4-FFF2-40B4-BE49-F238E27FC236}">
              <a16:creationId xmlns:a16="http://schemas.microsoft.com/office/drawing/2014/main" id="{7ABB92F1-37AB-4285-9F5D-0E55C852CD42}"/>
            </a:ext>
          </a:extLst>
        </cdr:cNvPr>
        <cdr:cNvCxnSpPr/>
      </cdr:nvCxnSpPr>
      <cdr:spPr>
        <a:xfrm xmlns:a="http://schemas.openxmlformats.org/drawingml/2006/main" flipV="1">
          <a:off x="229330" y="389878"/>
          <a:ext cx="0" cy="3094589"/>
        </a:xfrm>
        <a:prstGeom xmlns:a="http://schemas.openxmlformats.org/drawingml/2006/main" prst="line">
          <a:avLst/>
        </a:prstGeom>
        <a:ln xmlns:a="http://schemas.openxmlformats.org/drawingml/2006/main">
          <a:solidFill>
            <a:schemeClr val="bg1">
              <a:lumMod val="8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DE777C-F789-40DB-8102-B2A1A3C4CC1B}" type="datetimeFigureOut">
              <a:rPr lang="en-US" smtClean="0"/>
              <a:t>8/17/2021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043C9C-C3EB-4256-83FC-BA2D5BC7D1B1}" type="slidenum">
              <a:rPr lang="en-US" smtClean="0"/>
              <a:t>‹#›</a:t>
            </a:fld>
            <a:endParaRPr lang="en-US" dirty="0"/>
          </a:p>
        </p:txBody>
      </p:sp>
    </p:spTree>
    <p:extLst>
      <p:ext uri="{BB962C8B-B14F-4D97-AF65-F5344CB8AC3E}">
        <p14:creationId xmlns:p14="http://schemas.microsoft.com/office/powerpoint/2010/main" val="2287331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44CBF-4DE5-44D6-B0B2-7B4BA7563DB9}" type="datetimeFigureOut">
              <a:rPr lang="en-US" smtClean="0"/>
              <a:t>8/17/2021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05F0D-2191-4AB4-AA5E-EC12992F0EF3}" type="slidenum">
              <a:rPr lang="en-US" smtClean="0"/>
              <a:t>‹#›</a:t>
            </a:fld>
            <a:endParaRPr lang="en-US" dirty="0"/>
          </a:p>
        </p:txBody>
      </p:sp>
    </p:spTree>
    <p:extLst>
      <p:ext uri="{BB962C8B-B14F-4D97-AF65-F5344CB8AC3E}">
        <p14:creationId xmlns:p14="http://schemas.microsoft.com/office/powerpoint/2010/main" val="408083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fld id="{67105F0D-2191-4AB4-AA5E-EC12992F0EF3}" type="slidenum">
              <a:rPr lang="en-US" smtClean="0"/>
              <a:t>4</a:t>
            </a:fld>
            <a:endParaRPr lang="en-US"/>
          </a:p>
        </p:txBody>
      </p:sp>
    </p:spTree>
    <p:extLst>
      <p:ext uri="{BB962C8B-B14F-4D97-AF65-F5344CB8AC3E}">
        <p14:creationId xmlns:p14="http://schemas.microsoft.com/office/powerpoint/2010/main" val="136263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67105F0D-2191-4AB4-AA5E-EC12992F0EF3}" type="slidenum">
              <a:rPr lang="en-US" smtClean="0"/>
              <a:t>16</a:t>
            </a:fld>
            <a:endParaRPr lang="en-US"/>
          </a:p>
        </p:txBody>
      </p:sp>
    </p:spTree>
    <p:extLst>
      <p:ext uri="{BB962C8B-B14F-4D97-AF65-F5344CB8AC3E}">
        <p14:creationId xmlns:p14="http://schemas.microsoft.com/office/powerpoint/2010/main" val="781414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35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18</a:t>
            </a:fld>
            <a:endParaRPr lang="en-gb" dirty="0"/>
          </a:p>
        </p:txBody>
      </p:sp>
    </p:spTree>
    <p:extLst>
      <p:ext uri="{BB962C8B-B14F-4D97-AF65-F5344CB8AC3E}">
        <p14:creationId xmlns:p14="http://schemas.microsoft.com/office/powerpoint/2010/main" val="1490975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19</a:t>
            </a:fld>
            <a:endParaRPr lang="en-gb" dirty="0"/>
          </a:p>
        </p:txBody>
      </p:sp>
    </p:spTree>
    <p:extLst>
      <p:ext uri="{BB962C8B-B14F-4D97-AF65-F5344CB8AC3E}">
        <p14:creationId xmlns:p14="http://schemas.microsoft.com/office/powerpoint/2010/main" val="1633505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105F0D-2191-4AB4-AA5E-EC12992F0EF3}" type="slidenum">
              <a:rPr lang="en-US" smtClean="0"/>
              <a:t>20</a:t>
            </a:fld>
            <a:endParaRPr lang="en-US"/>
          </a:p>
        </p:txBody>
      </p:sp>
    </p:spTree>
    <p:extLst>
      <p:ext uri="{BB962C8B-B14F-4D97-AF65-F5344CB8AC3E}">
        <p14:creationId xmlns:p14="http://schemas.microsoft.com/office/powerpoint/2010/main" val="172548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21</a:t>
            </a:fld>
            <a:endParaRPr lang="en-gb" dirty="0"/>
          </a:p>
        </p:txBody>
      </p:sp>
    </p:spTree>
    <p:extLst>
      <p:ext uri="{BB962C8B-B14F-4D97-AF65-F5344CB8AC3E}">
        <p14:creationId xmlns:p14="http://schemas.microsoft.com/office/powerpoint/2010/main" val="1725480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23</a:t>
            </a:fld>
            <a:endParaRPr lang="en-gb" dirty="0"/>
          </a:p>
        </p:txBody>
      </p:sp>
    </p:spTree>
    <p:extLst>
      <p:ext uri="{BB962C8B-B14F-4D97-AF65-F5344CB8AC3E}">
        <p14:creationId xmlns:p14="http://schemas.microsoft.com/office/powerpoint/2010/main" val="4044284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894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894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26</a:t>
            </a:fld>
            <a:endParaRPr lang="en-gb" dirty="0"/>
          </a:p>
        </p:txBody>
      </p:sp>
    </p:spTree>
    <p:extLst>
      <p:ext uri="{BB962C8B-B14F-4D97-AF65-F5344CB8AC3E}">
        <p14:creationId xmlns:p14="http://schemas.microsoft.com/office/powerpoint/2010/main" val="356523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67105F0D-2191-4AB4-AA5E-EC12992F0EF3}" type="slidenum">
              <a:rPr lang="en-US" smtClean="0"/>
              <a:t>5</a:t>
            </a:fld>
            <a:endParaRPr lang="en-US" dirty="0"/>
          </a:p>
        </p:txBody>
      </p:sp>
    </p:spTree>
    <p:extLst>
      <p:ext uri="{BB962C8B-B14F-4D97-AF65-F5344CB8AC3E}">
        <p14:creationId xmlns:p14="http://schemas.microsoft.com/office/powerpoint/2010/main" val="310610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29</a:t>
            </a:fld>
            <a:endParaRPr lang="en-gb" dirty="0"/>
          </a:p>
        </p:txBody>
      </p:sp>
    </p:spTree>
    <p:extLst>
      <p:ext uri="{BB962C8B-B14F-4D97-AF65-F5344CB8AC3E}">
        <p14:creationId xmlns:p14="http://schemas.microsoft.com/office/powerpoint/2010/main" val="75229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5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45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5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fld id="{67105F0D-2191-4AB4-AA5E-EC12992F0EF3}" type="slidenum">
              <a:rPr lang="en-US" smtClean="0"/>
              <a:t>9</a:t>
            </a:fld>
            <a:endParaRPr lang="en-US"/>
          </a:p>
        </p:txBody>
      </p:sp>
    </p:spTree>
    <p:extLst>
      <p:ext uri="{BB962C8B-B14F-4D97-AF65-F5344CB8AC3E}">
        <p14:creationId xmlns:p14="http://schemas.microsoft.com/office/powerpoint/2010/main" val="105098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318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lgn="r" rtl="0"/>
            <a:fld id="{67105F0D-2191-4AB4-AA5E-EC12992F0EF3}" type="slidenum">
              <a:rPr/>
              <a:t>13</a:t>
            </a:fld>
            <a:endParaRPr lang="en-gb" dirty="0"/>
          </a:p>
        </p:txBody>
      </p:sp>
    </p:spTree>
    <p:extLst>
      <p:ext uri="{BB962C8B-B14F-4D97-AF65-F5344CB8AC3E}">
        <p14:creationId xmlns:p14="http://schemas.microsoft.com/office/powerpoint/2010/main" val="120209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8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69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07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79F154C-AFC6-48B7-A776-C800F23038BE}"/>
              </a:ext>
            </a:extLst>
          </p:cNvPr>
          <p:cNvSpPr>
            <a:spLocks noGrp="1"/>
          </p:cNvSpPr>
          <p:nvPr>
            <p:ph type="pic" sz="quarter" idx="10"/>
          </p:nvPr>
        </p:nvSpPr>
        <p:spPr>
          <a:xfrm>
            <a:off x="4043917" y="1279525"/>
            <a:ext cx="2928991" cy="3949700"/>
          </a:xfrm>
          <a:custGeom>
            <a:avLst/>
            <a:gdLst>
              <a:gd name="connsiteX0" fmla="*/ 144253 w 2928991"/>
              <a:gd name="connsiteY0" fmla="*/ 0 h 3949700"/>
              <a:gd name="connsiteX1" fmla="*/ 2784738 w 2928991"/>
              <a:gd name="connsiteY1" fmla="*/ 0 h 3949700"/>
              <a:gd name="connsiteX2" fmla="*/ 2928991 w 2928991"/>
              <a:gd name="connsiteY2" fmla="*/ 144253 h 3949700"/>
              <a:gd name="connsiteX3" fmla="*/ 2928991 w 2928991"/>
              <a:gd name="connsiteY3" fmla="*/ 3805447 h 3949700"/>
              <a:gd name="connsiteX4" fmla="*/ 2784738 w 2928991"/>
              <a:gd name="connsiteY4" fmla="*/ 3949700 h 3949700"/>
              <a:gd name="connsiteX5" fmla="*/ 144253 w 2928991"/>
              <a:gd name="connsiteY5" fmla="*/ 3949700 h 3949700"/>
              <a:gd name="connsiteX6" fmla="*/ 0 w 2928991"/>
              <a:gd name="connsiteY6" fmla="*/ 3805447 h 3949700"/>
              <a:gd name="connsiteX7" fmla="*/ 0 w 2928991"/>
              <a:gd name="connsiteY7" fmla="*/ 144253 h 3949700"/>
              <a:gd name="connsiteX8" fmla="*/ 144253 w 2928991"/>
              <a:gd name="connsiteY8" fmla="*/ 0 h 394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991" h="3949700">
                <a:moveTo>
                  <a:pt x="144253" y="0"/>
                </a:moveTo>
                <a:lnTo>
                  <a:pt x="2784738" y="0"/>
                </a:lnTo>
                <a:cubicBezTo>
                  <a:pt x="2864407" y="0"/>
                  <a:pt x="2928991" y="64584"/>
                  <a:pt x="2928991" y="144253"/>
                </a:cubicBezTo>
                <a:lnTo>
                  <a:pt x="2928991" y="3805447"/>
                </a:lnTo>
                <a:cubicBezTo>
                  <a:pt x="2928991" y="3885116"/>
                  <a:pt x="2864407" y="3949700"/>
                  <a:pt x="2784738" y="3949700"/>
                </a:cubicBezTo>
                <a:lnTo>
                  <a:pt x="144253" y="3949700"/>
                </a:lnTo>
                <a:cubicBezTo>
                  <a:pt x="64584" y="3949700"/>
                  <a:pt x="0" y="3885116"/>
                  <a:pt x="0" y="3805447"/>
                </a:cubicBezTo>
                <a:lnTo>
                  <a:pt x="0" y="144253"/>
                </a:lnTo>
                <a:cubicBezTo>
                  <a:pt x="0" y="64584"/>
                  <a:pt x="64584" y="0"/>
                  <a:pt x="144253" y="0"/>
                </a:cubicBezTo>
                <a:close/>
              </a:path>
            </a:pathLst>
          </a:custGeom>
          <a:solidFill>
            <a:schemeClr val="bg1">
              <a:lumMod val="85000"/>
              <a:alpha val="25000"/>
            </a:schemeClr>
          </a:solidFill>
          <a:effectLst>
            <a:outerShdw blurRad="114300" dist="304800" dir="8100000" algn="tr" rotWithShape="0">
              <a:prstClr val="black">
                <a:alpha val="20000"/>
              </a:prstClr>
            </a:outerShdw>
          </a:effectLst>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9982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15B1164-8CA0-4F8F-A3CE-66371E91D076}"/>
              </a:ext>
            </a:extLst>
          </p:cNvPr>
          <p:cNvSpPr>
            <a:spLocks noGrp="1"/>
          </p:cNvSpPr>
          <p:nvPr>
            <p:ph type="pic" sz="quarter" idx="10"/>
          </p:nvPr>
        </p:nvSpPr>
        <p:spPr>
          <a:xfrm>
            <a:off x="1" y="0"/>
            <a:ext cx="12192000" cy="571500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9675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BD7732-C05B-4480-A3D0-BAF8F865620D}"/>
              </a:ext>
            </a:extLst>
          </p:cNvPr>
          <p:cNvSpPr>
            <a:spLocks noGrp="1"/>
          </p:cNvSpPr>
          <p:nvPr>
            <p:ph type="pic" sz="quarter" idx="10"/>
          </p:nvPr>
        </p:nvSpPr>
        <p:spPr>
          <a:xfrm>
            <a:off x="2790825" y="1765132"/>
            <a:ext cx="6610350" cy="3327736"/>
          </a:xfrm>
          <a:custGeom>
            <a:avLst/>
            <a:gdLst>
              <a:gd name="connsiteX0" fmla="*/ 3305175 w 6610350"/>
              <a:gd name="connsiteY0" fmla="*/ 0 h 3327736"/>
              <a:gd name="connsiteX1" fmla="*/ 6610350 w 6610350"/>
              <a:gd name="connsiteY1" fmla="*/ 3305175 h 3327736"/>
              <a:gd name="connsiteX2" fmla="*/ 6609211 w 6610350"/>
              <a:gd name="connsiteY2" fmla="*/ 3327736 h 3327736"/>
              <a:gd name="connsiteX3" fmla="*/ 4582544 w 6610350"/>
              <a:gd name="connsiteY3" fmla="*/ 3327736 h 3327736"/>
              <a:gd name="connsiteX4" fmla="*/ 4583683 w 6610350"/>
              <a:gd name="connsiteY4" fmla="*/ 3305175 h 3327736"/>
              <a:gd name="connsiteX5" fmla="*/ 3305175 w 6610350"/>
              <a:gd name="connsiteY5" fmla="*/ 2026667 h 3327736"/>
              <a:gd name="connsiteX6" fmla="*/ 2026667 w 6610350"/>
              <a:gd name="connsiteY6" fmla="*/ 3305175 h 3327736"/>
              <a:gd name="connsiteX7" fmla="*/ 2027807 w 6610350"/>
              <a:gd name="connsiteY7" fmla="*/ 3327736 h 3327736"/>
              <a:gd name="connsiteX8" fmla="*/ 1140 w 6610350"/>
              <a:gd name="connsiteY8" fmla="*/ 3327736 h 3327736"/>
              <a:gd name="connsiteX9" fmla="*/ 0 w 6610350"/>
              <a:gd name="connsiteY9" fmla="*/ 3305175 h 3327736"/>
              <a:gd name="connsiteX10" fmla="*/ 3305175 w 6610350"/>
              <a:gd name="connsiteY10" fmla="*/ 0 h 3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0350" h="3327736">
                <a:moveTo>
                  <a:pt x="3305175" y="0"/>
                </a:moveTo>
                <a:cubicBezTo>
                  <a:pt x="5130573" y="0"/>
                  <a:pt x="6610350" y="1479777"/>
                  <a:pt x="6610350" y="3305175"/>
                </a:cubicBezTo>
                <a:lnTo>
                  <a:pt x="6609211" y="3327736"/>
                </a:lnTo>
                <a:lnTo>
                  <a:pt x="4582544" y="3327736"/>
                </a:lnTo>
                <a:lnTo>
                  <a:pt x="4583683" y="3305175"/>
                </a:lnTo>
                <a:cubicBezTo>
                  <a:pt x="4583683" y="2599075"/>
                  <a:pt x="4011275" y="2026667"/>
                  <a:pt x="3305175" y="2026667"/>
                </a:cubicBezTo>
                <a:cubicBezTo>
                  <a:pt x="2599075" y="2026667"/>
                  <a:pt x="2026667" y="2599075"/>
                  <a:pt x="2026667" y="3305175"/>
                </a:cubicBezTo>
                <a:lnTo>
                  <a:pt x="2027807" y="3327736"/>
                </a:lnTo>
                <a:lnTo>
                  <a:pt x="1140" y="3327736"/>
                </a:lnTo>
                <a:lnTo>
                  <a:pt x="0" y="3305175"/>
                </a:lnTo>
                <a:cubicBezTo>
                  <a:pt x="0" y="1479777"/>
                  <a:pt x="1479777" y="0"/>
                  <a:pt x="3305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60983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0D3BB12-31E7-4805-9888-971A9D21DAF3}"/>
              </a:ext>
            </a:extLst>
          </p:cNvPr>
          <p:cNvSpPr>
            <a:spLocks noGrp="1"/>
          </p:cNvSpPr>
          <p:nvPr>
            <p:ph type="pic" sz="quarter" idx="14"/>
          </p:nvPr>
        </p:nvSpPr>
        <p:spPr>
          <a:xfrm>
            <a:off x="2908303" y="2989661"/>
            <a:ext cx="9283699" cy="3004510"/>
          </a:xfrm>
          <a:custGeom>
            <a:avLst/>
            <a:gdLst>
              <a:gd name="connsiteX0" fmla="*/ 122854 w 9283699"/>
              <a:gd name="connsiteY0" fmla="*/ 0 h 3004510"/>
              <a:gd name="connsiteX1" fmla="*/ 9283699 w 9283699"/>
              <a:gd name="connsiteY1" fmla="*/ 0 h 3004510"/>
              <a:gd name="connsiteX2" fmla="*/ 9283699 w 9283699"/>
              <a:gd name="connsiteY2" fmla="*/ 3004510 h 3004510"/>
              <a:gd name="connsiteX3" fmla="*/ 122854 w 9283699"/>
              <a:gd name="connsiteY3" fmla="*/ 3004510 h 3004510"/>
              <a:gd name="connsiteX4" fmla="*/ 0 w 9283699"/>
              <a:gd name="connsiteY4" fmla="*/ 2881656 h 3004510"/>
              <a:gd name="connsiteX5" fmla="*/ 0 w 9283699"/>
              <a:gd name="connsiteY5" fmla="*/ 122854 h 3004510"/>
              <a:gd name="connsiteX6" fmla="*/ 122854 w 9283699"/>
              <a:gd name="connsiteY6" fmla="*/ 0 h 300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699" h="3004510">
                <a:moveTo>
                  <a:pt x="122854" y="0"/>
                </a:moveTo>
                <a:lnTo>
                  <a:pt x="9283699" y="0"/>
                </a:lnTo>
                <a:lnTo>
                  <a:pt x="9283699" y="3004510"/>
                </a:lnTo>
                <a:lnTo>
                  <a:pt x="122854" y="3004510"/>
                </a:lnTo>
                <a:cubicBezTo>
                  <a:pt x="55004" y="3004510"/>
                  <a:pt x="0" y="2949506"/>
                  <a:pt x="0" y="2881656"/>
                </a:cubicBezTo>
                <a:lnTo>
                  <a:pt x="0" y="122854"/>
                </a:lnTo>
                <a:cubicBezTo>
                  <a:pt x="0" y="55004"/>
                  <a:pt x="55004" y="0"/>
                  <a:pt x="122854"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F3E4EE32-8E1A-4B6A-8F0B-9BF7ED65B490}"/>
              </a:ext>
            </a:extLst>
          </p:cNvPr>
          <p:cNvSpPr>
            <a:spLocks noGrp="1"/>
          </p:cNvSpPr>
          <p:nvPr>
            <p:ph type="pic" sz="quarter" idx="10"/>
          </p:nvPr>
        </p:nvSpPr>
        <p:spPr>
          <a:xfrm>
            <a:off x="1059261" y="1991074"/>
            <a:ext cx="2505090" cy="2090913"/>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0A5B394F-DD8D-47FD-A052-5C4B4DF5C613}"/>
              </a:ext>
            </a:extLst>
          </p:cNvPr>
          <p:cNvSpPr>
            <a:spLocks noGrp="1"/>
          </p:cNvSpPr>
          <p:nvPr>
            <p:ph type="pic" sz="quarter" idx="11"/>
          </p:nvPr>
        </p:nvSpPr>
        <p:spPr>
          <a:xfrm>
            <a:off x="4138069"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0F99BD64-A650-4DEE-83C8-08098892E7B4}"/>
              </a:ext>
            </a:extLst>
          </p:cNvPr>
          <p:cNvSpPr>
            <a:spLocks noGrp="1"/>
          </p:cNvSpPr>
          <p:nvPr>
            <p:ph type="pic" sz="quarter" idx="12"/>
          </p:nvPr>
        </p:nvSpPr>
        <p:spPr>
          <a:xfrm>
            <a:off x="6816091"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10">
            <a:extLst>
              <a:ext uri="{FF2B5EF4-FFF2-40B4-BE49-F238E27FC236}">
                <a16:creationId xmlns:a16="http://schemas.microsoft.com/office/drawing/2014/main" id="{2077E30A-D308-42AA-B824-82C5C5DE01D4}"/>
              </a:ext>
            </a:extLst>
          </p:cNvPr>
          <p:cNvSpPr>
            <a:spLocks noGrp="1"/>
          </p:cNvSpPr>
          <p:nvPr>
            <p:ph type="pic" sz="quarter" idx="13"/>
          </p:nvPr>
        </p:nvSpPr>
        <p:spPr>
          <a:xfrm>
            <a:off x="9494115"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96903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B99B8-98F4-44EE-AF88-D21993ACC582}"/>
              </a:ext>
            </a:extLst>
          </p:cNvPr>
          <p:cNvSpPr>
            <a:spLocks noGrp="1"/>
          </p:cNvSpPr>
          <p:nvPr>
            <p:ph type="pic" sz="quarter" idx="10"/>
          </p:nvPr>
        </p:nvSpPr>
        <p:spPr>
          <a:xfrm>
            <a:off x="2" y="1144164"/>
            <a:ext cx="9143999" cy="4610100"/>
          </a:xfrm>
          <a:custGeom>
            <a:avLst/>
            <a:gdLst>
              <a:gd name="connsiteX0" fmla="*/ 0 w 9143999"/>
              <a:gd name="connsiteY0" fmla="*/ 0 h 4610100"/>
              <a:gd name="connsiteX1" fmla="*/ 3047999 w 9143999"/>
              <a:gd name="connsiteY1" fmla="*/ 0 h 4610100"/>
              <a:gd name="connsiteX2" fmla="*/ 9143999 w 9143999"/>
              <a:gd name="connsiteY2" fmla="*/ 0 h 4610100"/>
              <a:gd name="connsiteX3" fmla="*/ 9143999 w 9143999"/>
              <a:gd name="connsiteY3" fmla="*/ 2305050 h 4610100"/>
              <a:gd name="connsiteX4" fmla="*/ 3047999 w 9143999"/>
              <a:gd name="connsiteY4" fmla="*/ 2305050 h 4610100"/>
              <a:gd name="connsiteX5" fmla="*/ 3047999 w 9143999"/>
              <a:gd name="connsiteY5" fmla="*/ 4610100 h 4610100"/>
              <a:gd name="connsiteX6" fmla="*/ 0 w 9143999"/>
              <a:gd name="connsiteY6" fmla="*/ 461010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4610100">
                <a:moveTo>
                  <a:pt x="0" y="0"/>
                </a:moveTo>
                <a:lnTo>
                  <a:pt x="3047999" y="0"/>
                </a:lnTo>
                <a:lnTo>
                  <a:pt x="9143999" y="0"/>
                </a:lnTo>
                <a:lnTo>
                  <a:pt x="9143999" y="2305050"/>
                </a:lnTo>
                <a:lnTo>
                  <a:pt x="3047999" y="2305050"/>
                </a:lnTo>
                <a:lnTo>
                  <a:pt x="3047999" y="4610100"/>
                </a:lnTo>
                <a:lnTo>
                  <a:pt x="0" y="46101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6942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20AE21-E223-4751-890D-4AE8BDDC4F09}"/>
              </a:ext>
            </a:extLst>
          </p:cNvPr>
          <p:cNvSpPr>
            <a:spLocks noGrp="1"/>
          </p:cNvSpPr>
          <p:nvPr>
            <p:ph type="pic" sz="quarter" idx="14"/>
          </p:nvPr>
        </p:nvSpPr>
        <p:spPr>
          <a:xfrm>
            <a:off x="5319154" y="2"/>
            <a:ext cx="6872846" cy="6857998"/>
          </a:xfrm>
          <a:custGeom>
            <a:avLst/>
            <a:gdLst>
              <a:gd name="connsiteX0" fmla="*/ 2777446 w 6872846"/>
              <a:gd name="connsiteY0" fmla="*/ 5516900 h 6857998"/>
              <a:gd name="connsiteX1" fmla="*/ 4118544 w 6872846"/>
              <a:gd name="connsiteY1" fmla="*/ 5516900 h 6857998"/>
              <a:gd name="connsiteX2" fmla="*/ 4118544 w 6872846"/>
              <a:gd name="connsiteY2" fmla="*/ 6857998 h 6857998"/>
              <a:gd name="connsiteX3" fmla="*/ 2777446 w 6872846"/>
              <a:gd name="connsiteY3" fmla="*/ 6857998 h 6857998"/>
              <a:gd name="connsiteX4" fmla="*/ 2777446 w 6872846"/>
              <a:gd name="connsiteY4" fmla="*/ 4131450 h 6857998"/>
              <a:gd name="connsiteX5" fmla="*/ 4118544 w 6872846"/>
              <a:gd name="connsiteY5" fmla="*/ 4131450 h 6857998"/>
              <a:gd name="connsiteX6" fmla="*/ 4118544 w 6872846"/>
              <a:gd name="connsiteY6" fmla="*/ 5472548 h 6857998"/>
              <a:gd name="connsiteX7" fmla="*/ 2777446 w 6872846"/>
              <a:gd name="connsiteY7" fmla="*/ 5472548 h 6857998"/>
              <a:gd name="connsiteX8" fmla="*/ 1388723 w 6872846"/>
              <a:gd name="connsiteY8" fmla="*/ 4131450 h 6857998"/>
              <a:gd name="connsiteX9" fmla="*/ 2729821 w 6872846"/>
              <a:gd name="connsiteY9" fmla="*/ 4131450 h 6857998"/>
              <a:gd name="connsiteX10" fmla="*/ 2729821 w 6872846"/>
              <a:gd name="connsiteY10" fmla="*/ 5472548 h 6857998"/>
              <a:gd name="connsiteX11" fmla="*/ 1388723 w 6872846"/>
              <a:gd name="connsiteY11" fmla="*/ 5472548 h 6857998"/>
              <a:gd name="connsiteX12" fmla="*/ 0 w 6872846"/>
              <a:gd name="connsiteY12" fmla="*/ 4131450 h 6857998"/>
              <a:gd name="connsiteX13" fmla="*/ 1341098 w 6872846"/>
              <a:gd name="connsiteY13" fmla="*/ 4131450 h 6857998"/>
              <a:gd name="connsiteX14" fmla="*/ 1341098 w 6872846"/>
              <a:gd name="connsiteY14" fmla="*/ 5472548 h 6857998"/>
              <a:gd name="connsiteX15" fmla="*/ 0 w 6872846"/>
              <a:gd name="connsiteY15" fmla="*/ 5472548 h 6857998"/>
              <a:gd name="connsiteX16" fmla="*/ 4154597 w 6872846"/>
              <a:gd name="connsiteY16" fmla="*/ 2754300 h 6857998"/>
              <a:gd name="connsiteX17" fmla="*/ 5495695 w 6872846"/>
              <a:gd name="connsiteY17" fmla="*/ 2754300 h 6857998"/>
              <a:gd name="connsiteX18" fmla="*/ 5495695 w 6872846"/>
              <a:gd name="connsiteY18" fmla="*/ 4095398 h 6857998"/>
              <a:gd name="connsiteX19" fmla="*/ 4154597 w 6872846"/>
              <a:gd name="connsiteY19" fmla="*/ 4095398 h 6857998"/>
              <a:gd name="connsiteX20" fmla="*/ 2777446 w 6872846"/>
              <a:gd name="connsiteY20" fmla="*/ 2754300 h 6857998"/>
              <a:gd name="connsiteX21" fmla="*/ 4118544 w 6872846"/>
              <a:gd name="connsiteY21" fmla="*/ 2754300 h 6857998"/>
              <a:gd name="connsiteX22" fmla="*/ 4118544 w 6872846"/>
              <a:gd name="connsiteY22" fmla="*/ 4095398 h 6857998"/>
              <a:gd name="connsiteX23" fmla="*/ 2777446 w 6872846"/>
              <a:gd name="connsiteY23" fmla="*/ 4095398 h 6857998"/>
              <a:gd name="connsiteX24" fmla="*/ 1388723 w 6872846"/>
              <a:gd name="connsiteY24" fmla="*/ 2754300 h 6857998"/>
              <a:gd name="connsiteX25" fmla="*/ 2729821 w 6872846"/>
              <a:gd name="connsiteY25" fmla="*/ 2754300 h 6857998"/>
              <a:gd name="connsiteX26" fmla="*/ 2729821 w 6872846"/>
              <a:gd name="connsiteY26" fmla="*/ 4095398 h 6857998"/>
              <a:gd name="connsiteX27" fmla="*/ 1388723 w 6872846"/>
              <a:gd name="connsiteY27" fmla="*/ 4095398 h 6857998"/>
              <a:gd name="connsiteX28" fmla="*/ 4154597 w 6872846"/>
              <a:gd name="connsiteY28" fmla="*/ 1377151 h 6857998"/>
              <a:gd name="connsiteX29" fmla="*/ 5495695 w 6872846"/>
              <a:gd name="connsiteY29" fmla="*/ 1377151 h 6857998"/>
              <a:gd name="connsiteX30" fmla="*/ 5495695 w 6872846"/>
              <a:gd name="connsiteY30" fmla="*/ 2718248 h 6857998"/>
              <a:gd name="connsiteX31" fmla="*/ 4154597 w 6872846"/>
              <a:gd name="connsiteY31" fmla="*/ 2718248 h 6857998"/>
              <a:gd name="connsiteX32" fmla="*/ 2777446 w 6872846"/>
              <a:gd name="connsiteY32" fmla="*/ 1377151 h 6857998"/>
              <a:gd name="connsiteX33" fmla="*/ 4118544 w 6872846"/>
              <a:gd name="connsiteY33" fmla="*/ 1377151 h 6857998"/>
              <a:gd name="connsiteX34" fmla="*/ 4118544 w 6872846"/>
              <a:gd name="connsiteY34" fmla="*/ 2718248 h 6857998"/>
              <a:gd name="connsiteX35" fmla="*/ 2777446 w 6872846"/>
              <a:gd name="connsiteY35" fmla="*/ 2718248 h 6857998"/>
              <a:gd name="connsiteX36" fmla="*/ 5531748 w 6872846"/>
              <a:gd name="connsiteY36" fmla="*/ 1377150 h 6857998"/>
              <a:gd name="connsiteX37" fmla="*/ 6872846 w 6872846"/>
              <a:gd name="connsiteY37" fmla="*/ 1377150 h 6857998"/>
              <a:gd name="connsiteX38" fmla="*/ 6872846 w 6872846"/>
              <a:gd name="connsiteY38" fmla="*/ 2718248 h 6857998"/>
              <a:gd name="connsiteX39" fmla="*/ 5531748 w 6872846"/>
              <a:gd name="connsiteY39" fmla="*/ 2718248 h 6857998"/>
              <a:gd name="connsiteX40" fmla="*/ 4154597 w 6872846"/>
              <a:gd name="connsiteY40" fmla="*/ 1 h 6857998"/>
              <a:gd name="connsiteX41" fmla="*/ 5495695 w 6872846"/>
              <a:gd name="connsiteY41" fmla="*/ 1 h 6857998"/>
              <a:gd name="connsiteX42" fmla="*/ 5495695 w 6872846"/>
              <a:gd name="connsiteY42" fmla="*/ 1341099 h 6857998"/>
              <a:gd name="connsiteX43" fmla="*/ 4154597 w 6872846"/>
              <a:gd name="connsiteY43" fmla="*/ 1341099 h 6857998"/>
              <a:gd name="connsiteX44" fmla="*/ 2777446 w 6872846"/>
              <a:gd name="connsiteY44" fmla="*/ 1 h 6857998"/>
              <a:gd name="connsiteX45" fmla="*/ 4118544 w 6872846"/>
              <a:gd name="connsiteY45" fmla="*/ 1 h 6857998"/>
              <a:gd name="connsiteX46" fmla="*/ 4118544 w 6872846"/>
              <a:gd name="connsiteY46" fmla="*/ 1341099 h 6857998"/>
              <a:gd name="connsiteX47" fmla="*/ 2777446 w 6872846"/>
              <a:gd name="connsiteY47" fmla="*/ 1341099 h 6857998"/>
              <a:gd name="connsiteX48" fmla="*/ 5531748 w 6872846"/>
              <a:gd name="connsiteY48" fmla="*/ 0 h 6857998"/>
              <a:gd name="connsiteX49" fmla="*/ 6872846 w 6872846"/>
              <a:gd name="connsiteY49" fmla="*/ 0 h 6857998"/>
              <a:gd name="connsiteX50" fmla="*/ 6872846 w 6872846"/>
              <a:gd name="connsiteY50" fmla="*/ 1341098 h 6857998"/>
              <a:gd name="connsiteX51" fmla="*/ 5531748 w 6872846"/>
              <a:gd name="connsiteY51" fmla="*/ 13410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72846" h="6857998">
                <a:moveTo>
                  <a:pt x="2777446" y="5516900"/>
                </a:moveTo>
                <a:lnTo>
                  <a:pt x="4118544" y="5516900"/>
                </a:lnTo>
                <a:lnTo>
                  <a:pt x="4118544" y="6857998"/>
                </a:lnTo>
                <a:lnTo>
                  <a:pt x="2777446" y="6857998"/>
                </a:lnTo>
                <a:close/>
                <a:moveTo>
                  <a:pt x="2777446" y="4131450"/>
                </a:moveTo>
                <a:lnTo>
                  <a:pt x="4118544" y="4131450"/>
                </a:lnTo>
                <a:lnTo>
                  <a:pt x="4118544" y="5472548"/>
                </a:lnTo>
                <a:lnTo>
                  <a:pt x="2777446" y="5472548"/>
                </a:lnTo>
                <a:close/>
                <a:moveTo>
                  <a:pt x="1388723" y="4131450"/>
                </a:moveTo>
                <a:lnTo>
                  <a:pt x="2729821" y="4131450"/>
                </a:lnTo>
                <a:lnTo>
                  <a:pt x="2729821" y="5472548"/>
                </a:lnTo>
                <a:lnTo>
                  <a:pt x="1388723" y="5472548"/>
                </a:lnTo>
                <a:close/>
                <a:moveTo>
                  <a:pt x="0" y="4131450"/>
                </a:moveTo>
                <a:lnTo>
                  <a:pt x="1341098" y="4131450"/>
                </a:lnTo>
                <a:lnTo>
                  <a:pt x="1341098" y="5472548"/>
                </a:lnTo>
                <a:lnTo>
                  <a:pt x="0" y="5472548"/>
                </a:lnTo>
                <a:close/>
                <a:moveTo>
                  <a:pt x="4154597" y="2754300"/>
                </a:moveTo>
                <a:lnTo>
                  <a:pt x="5495695" y="2754300"/>
                </a:lnTo>
                <a:lnTo>
                  <a:pt x="5495695" y="4095398"/>
                </a:lnTo>
                <a:lnTo>
                  <a:pt x="4154597" y="4095398"/>
                </a:lnTo>
                <a:close/>
                <a:moveTo>
                  <a:pt x="2777446" y="2754300"/>
                </a:moveTo>
                <a:lnTo>
                  <a:pt x="4118544" y="2754300"/>
                </a:lnTo>
                <a:lnTo>
                  <a:pt x="4118544" y="4095398"/>
                </a:lnTo>
                <a:lnTo>
                  <a:pt x="2777446" y="4095398"/>
                </a:lnTo>
                <a:close/>
                <a:moveTo>
                  <a:pt x="1388723" y="2754300"/>
                </a:moveTo>
                <a:lnTo>
                  <a:pt x="2729821" y="2754300"/>
                </a:lnTo>
                <a:lnTo>
                  <a:pt x="2729821" y="4095398"/>
                </a:lnTo>
                <a:lnTo>
                  <a:pt x="1388723" y="4095398"/>
                </a:lnTo>
                <a:close/>
                <a:moveTo>
                  <a:pt x="4154597" y="1377151"/>
                </a:moveTo>
                <a:lnTo>
                  <a:pt x="5495695" y="1377151"/>
                </a:lnTo>
                <a:lnTo>
                  <a:pt x="5495695" y="2718248"/>
                </a:lnTo>
                <a:lnTo>
                  <a:pt x="4154597" y="2718248"/>
                </a:lnTo>
                <a:close/>
                <a:moveTo>
                  <a:pt x="2777446" y="1377151"/>
                </a:moveTo>
                <a:lnTo>
                  <a:pt x="4118544" y="1377151"/>
                </a:lnTo>
                <a:lnTo>
                  <a:pt x="4118544" y="2718248"/>
                </a:lnTo>
                <a:lnTo>
                  <a:pt x="2777446" y="2718248"/>
                </a:lnTo>
                <a:close/>
                <a:moveTo>
                  <a:pt x="5531748" y="1377150"/>
                </a:moveTo>
                <a:lnTo>
                  <a:pt x="6872846" y="1377150"/>
                </a:lnTo>
                <a:lnTo>
                  <a:pt x="6872846" y="2718248"/>
                </a:lnTo>
                <a:lnTo>
                  <a:pt x="5531748" y="2718248"/>
                </a:lnTo>
                <a:close/>
                <a:moveTo>
                  <a:pt x="4154597" y="1"/>
                </a:moveTo>
                <a:lnTo>
                  <a:pt x="5495695" y="1"/>
                </a:lnTo>
                <a:lnTo>
                  <a:pt x="5495695" y="1341099"/>
                </a:lnTo>
                <a:lnTo>
                  <a:pt x="4154597" y="1341099"/>
                </a:lnTo>
                <a:close/>
                <a:moveTo>
                  <a:pt x="2777446" y="1"/>
                </a:moveTo>
                <a:lnTo>
                  <a:pt x="4118544" y="1"/>
                </a:lnTo>
                <a:lnTo>
                  <a:pt x="4118544" y="1341099"/>
                </a:lnTo>
                <a:lnTo>
                  <a:pt x="2777446" y="1341099"/>
                </a:lnTo>
                <a:close/>
                <a:moveTo>
                  <a:pt x="5531748" y="0"/>
                </a:moveTo>
                <a:lnTo>
                  <a:pt x="6872846" y="0"/>
                </a:lnTo>
                <a:lnTo>
                  <a:pt x="6872846" y="1341098"/>
                </a:lnTo>
                <a:lnTo>
                  <a:pt x="5531748" y="134109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3" name="Rectangle 2">
            <a:extLst>
              <a:ext uri="{FF2B5EF4-FFF2-40B4-BE49-F238E27FC236}">
                <a16:creationId xmlns:a16="http://schemas.microsoft.com/office/drawing/2014/main" id="{04F36045-3BD2-468C-A7F9-5C2D4D2B597B}"/>
              </a:ext>
            </a:extLst>
          </p:cNvPr>
          <p:cNvSpPr/>
          <p:nvPr userDrawn="1"/>
        </p:nvSpPr>
        <p:spPr>
          <a:xfrm>
            <a:off x="9474876"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16F77C7-7DC1-4408-873F-C24900617E93}"/>
              </a:ext>
            </a:extLst>
          </p:cNvPr>
          <p:cNvSpPr/>
          <p:nvPr userDrawn="1"/>
        </p:nvSpPr>
        <p:spPr>
          <a:xfrm>
            <a:off x="10849772" y="2753633"/>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A204B5F-667E-40C1-9AB7-DCCBD58299CA}"/>
              </a:ext>
            </a:extLst>
          </p:cNvPr>
          <p:cNvSpPr/>
          <p:nvPr userDrawn="1"/>
        </p:nvSpPr>
        <p:spPr>
          <a:xfrm>
            <a:off x="10849772"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7387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B9C5C0-FEDF-4C61-9F4B-3FB52D010602}"/>
              </a:ext>
            </a:extLst>
          </p:cNvPr>
          <p:cNvSpPr/>
          <p:nvPr userDrawn="1"/>
        </p:nvSpPr>
        <p:spPr>
          <a:xfrm>
            <a:off x="0" y="0"/>
            <a:ext cx="4524487" cy="6858000"/>
          </a:xfrm>
          <a:custGeom>
            <a:avLst/>
            <a:gdLst>
              <a:gd name="connsiteX0" fmla="*/ 0 w 4524487"/>
              <a:gd name="connsiteY0" fmla="*/ 0 h 6858000"/>
              <a:gd name="connsiteX1" fmla="*/ 3488082 w 4524487"/>
              <a:gd name="connsiteY1" fmla="*/ 0 h 6858000"/>
              <a:gd name="connsiteX2" fmla="*/ 3681780 w 4524487"/>
              <a:gd name="connsiteY2" fmla="*/ 255815 h 6858000"/>
              <a:gd name="connsiteX3" fmla="*/ 4524487 w 4524487"/>
              <a:gd name="connsiteY3" fmla="*/ 2956183 h 6858000"/>
              <a:gd name="connsiteX4" fmla="*/ 2572421 w 4524487"/>
              <a:gd name="connsiteY4" fmla="*/ 6792786 h 6858000"/>
              <a:gd name="connsiteX5" fmla="*/ 2476508 w 4524487"/>
              <a:gd name="connsiteY5" fmla="*/ 6858000 h 6858000"/>
              <a:gd name="connsiteX6" fmla="*/ 0 w 45244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487" h="6858000">
                <a:moveTo>
                  <a:pt x="0" y="0"/>
                </a:moveTo>
                <a:lnTo>
                  <a:pt x="3488082" y="0"/>
                </a:lnTo>
                <a:lnTo>
                  <a:pt x="3681780" y="255815"/>
                </a:lnTo>
                <a:cubicBezTo>
                  <a:pt x="4213134" y="1022316"/>
                  <a:pt x="4524487" y="1952890"/>
                  <a:pt x="4524487" y="2956183"/>
                </a:cubicBezTo>
                <a:cubicBezTo>
                  <a:pt x="4524487" y="4532789"/>
                  <a:pt x="3755636" y="5929818"/>
                  <a:pt x="2572421" y="6792786"/>
                </a:cubicBezTo>
                <a:lnTo>
                  <a:pt x="2476508" y="6858000"/>
                </a:lnTo>
                <a:lnTo>
                  <a:pt x="0" y="6858000"/>
                </a:lnTo>
                <a:close/>
              </a:path>
            </a:pathLst>
          </a:custGeom>
          <a:solidFill>
            <a:srgbClr val="F4F6F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Freeform: Shape 3">
            <a:extLst>
              <a:ext uri="{FF2B5EF4-FFF2-40B4-BE49-F238E27FC236}">
                <a16:creationId xmlns:a16="http://schemas.microsoft.com/office/drawing/2014/main" id="{FD04A9E3-D3EE-4743-BE0D-AFE576E1801B}"/>
              </a:ext>
            </a:extLst>
          </p:cNvPr>
          <p:cNvSpPr/>
          <p:nvPr userDrawn="1"/>
        </p:nvSpPr>
        <p:spPr>
          <a:xfrm>
            <a:off x="-1" y="0"/>
            <a:ext cx="4278688" cy="6858000"/>
          </a:xfrm>
          <a:custGeom>
            <a:avLst/>
            <a:gdLst>
              <a:gd name="connsiteX0" fmla="*/ 0 w 4278688"/>
              <a:gd name="connsiteY0" fmla="*/ 0 h 6858000"/>
              <a:gd name="connsiteX1" fmla="*/ 3046210 w 4278688"/>
              <a:gd name="connsiteY1" fmla="*/ 0 h 6858000"/>
              <a:gd name="connsiteX2" fmla="*/ 3301644 w 4278688"/>
              <a:gd name="connsiteY2" fmla="*/ 281049 h 6858000"/>
              <a:gd name="connsiteX3" fmla="*/ 4278688 w 4278688"/>
              <a:gd name="connsiteY3" fmla="*/ 3002691 h 6858000"/>
              <a:gd name="connsiteX4" fmla="*/ 2039478 w 4278688"/>
              <a:gd name="connsiteY4" fmla="*/ 6764964 h 6858000"/>
              <a:gd name="connsiteX5" fmla="*/ 1857826 w 4278688"/>
              <a:gd name="connsiteY5" fmla="*/ 6858000 h 6858000"/>
              <a:gd name="connsiteX6" fmla="*/ 0 w 42786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688" h="6858000">
                <a:moveTo>
                  <a:pt x="0" y="0"/>
                </a:moveTo>
                <a:lnTo>
                  <a:pt x="3046210" y="0"/>
                </a:lnTo>
                <a:lnTo>
                  <a:pt x="3301644" y="281049"/>
                </a:lnTo>
                <a:cubicBezTo>
                  <a:pt x="3912024" y="1020658"/>
                  <a:pt x="4278688" y="1968855"/>
                  <a:pt x="4278688" y="3002691"/>
                </a:cubicBezTo>
                <a:cubicBezTo>
                  <a:pt x="4278688" y="4627291"/>
                  <a:pt x="3373252" y="6040414"/>
                  <a:pt x="2039478" y="6764964"/>
                </a:cubicBezTo>
                <a:lnTo>
                  <a:pt x="1857826" y="6858000"/>
                </a:lnTo>
                <a:lnTo>
                  <a:pt x="0" y="6858000"/>
                </a:lnTo>
                <a:close/>
              </a:path>
            </a:pathLst>
          </a:cu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Picture Placeholder 18">
            <a:extLst>
              <a:ext uri="{FF2B5EF4-FFF2-40B4-BE49-F238E27FC236}">
                <a16:creationId xmlns:a16="http://schemas.microsoft.com/office/drawing/2014/main" id="{0ECD4A68-E687-49D5-ABE4-0756287A388C}"/>
              </a:ext>
            </a:extLst>
          </p:cNvPr>
          <p:cNvSpPr>
            <a:spLocks noGrp="1"/>
          </p:cNvSpPr>
          <p:nvPr>
            <p:ph type="pic" sz="quarter" idx="15"/>
          </p:nvPr>
        </p:nvSpPr>
        <p:spPr>
          <a:xfrm>
            <a:off x="1255670" y="393328"/>
            <a:ext cx="2434414" cy="2609365"/>
          </a:xfrm>
          <a:custGeom>
            <a:avLst/>
            <a:gdLst>
              <a:gd name="connsiteX0" fmla="*/ 1353694 w 2434414"/>
              <a:gd name="connsiteY0" fmla="*/ 0 h 2609365"/>
              <a:gd name="connsiteX1" fmla="*/ 2434414 w 2434414"/>
              <a:gd name="connsiteY1" fmla="*/ 2609365 h 2609365"/>
              <a:gd name="connsiteX2" fmla="*/ 521129 w 2434414"/>
              <a:gd name="connsiteY2" fmla="*/ 2609365 h 2609365"/>
              <a:gd name="connsiteX3" fmla="*/ 0 w 2434414"/>
              <a:gd name="connsiteY3" fmla="*/ 1353694 h 2609365"/>
            </a:gdLst>
            <a:ahLst/>
            <a:cxnLst>
              <a:cxn ang="0">
                <a:pos x="connsiteX0" y="connsiteY0"/>
              </a:cxn>
              <a:cxn ang="0">
                <a:pos x="connsiteX1" y="connsiteY1"/>
              </a:cxn>
              <a:cxn ang="0">
                <a:pos x="connsiteX2" y="connsiteY2"/>
              </a:cxn>
              <a:cxn ang="0">
                <a:pos x="connsiteX3" y="connsiteY3"/>
              </a:cxn>
            </a:cxnLst>
            <a:rect l="l" t="t" r="r" b="b"/>
            <a:pathLst>
              <a:path w="2434414" h="2609365">
                <a:moveTo>
                  <a:pt x="1353694" y="0"/>
                </a:moveTo>
                <a:cubicBezTo>
                  <a:pt x="2021235" y="667541"/>
                  <a:pt x="2434414" y="1590683"/>
                  <a:pt x="2434414" y="2609365"/>
                </a:cubicBezTo>
                <a:lnTo>
                  <a:pt x="521129" y="2609365"/>
                </a:lnTo>
                <a:cubicBezTo>
                  <a:pt x="521129" y="2119256"/>
                  <a:pt x="321363" y="1675056"/>
                  <a:pt x="0" y="1353694"/>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3" name="Picture Placeholder 22">
            <a:extLst>
              <a:ext uri="{FF2B5EF4-FFF2-40B4-BE49-F238E27FC236}">
                <a16:creationId xmlns:a16="http://schemas.microsoft.com/office/drawing/2014/main" id="{183E364D-0822-4F2C-B58A-F1DB60727EC6}"/>
              </a:ext>
            </a:extLst>
          </p:cNvPr>
          <p:cNvSpPr>
            <a:spLocks noGrp="1"/>
          </p:cNvSpPr>
          <p:nvPr>
            <p:ph type="pic" sz="quarter" idx="17"/>
          </p:nvPr>
        </p:nvSpPr>
        <p:spPr>
          <a:xfrm>
            <a:off x="0" y="4259605"/>
            <a:ext cx="2609365" cy="2433174"/>
          </a:xfrm>
          <a:custGeom>
            <a:avLst/>
            <a:gdLst>
              <a:gd name="connsiteX0" fmla="*/ 1255672 w 2609365"/>
              <a:gd name="connsiteY0" fmla="*/ 0 h 2433174"/>
              <a:gd name="connsiteX1" fmla="*/ 2609365 w 2609365"/>
              <a:gd name="connsiteY1" fmla="*/ 1352453 h 2433174"/>
              <a:gd name="connsiteX2" fmla="*/ 0 w 2609365"/>
              <a:gd name="connsiteY2" fmla="*/ 2433174 h 2433174"/>
              <a:gd name="connsiteX3" fmla="*/ 0 w 2609365"/>
              <a:gd name="connsiteY3" fmla="*/ 521129 h 2433174"/>
              <a:gd name="connsiteX4" fmla="*/ 1255672 w 2609365"/>
              <a:gd name="connsiteY4" fmla="*/ 0 h 243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2433174">
                <a:moveTo>
                  <a:pt x="1255672" y="0"/>
                </a:moveTo>
                <a:lnTo>
                  <a:pt x="2609365" y="1352453"/>
                </a:lnTo>
                <a:cubicBezTo>
                  <a:pt x="1941825" y="2019993"/>
                  <a:pt x="1018683" y="2433174"/>
                  <a:pt x="0" y="2433174"/>
                </a:cubicBezTo>
                <a:lnTo>
                  <a:pt x="0" y="521129"/>
                </a:lnTo>
                <a:cubicBezTo>
                  <a:pt x="490110" y="521129"/>
                  <a:pt x="934310" y="321363"/>
                  <a:pt x="1255672"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48E00657-4EF1-45B0-B575-0D9BCB51E922}"/>
              </a:ext>
            </a:extLst>
          </p:cNvPr>
          <p:cNvSpPr>
            <a:spLocks noGrp="1"/>
          </p:cNvSpPr>
          <p:nvPr>
            <p:ph type="pic" sz="quarter" idx="16"/>
          </p:nvPr>
        </p:nvSpPr>
        <p:spPr>
          <a:xfrm>
            <a:off x="1255670" y="3002693"/>
            <a:ext cx="2434414" cy="2609364"/>
          </a:xfrm>
          <a:custGeom>
            <a:avLst/>
            <a:gdLst>
              <a:gd name="connsiteX0" fmla="*/ 521129 w 2434414"/>
              <a:gd name="connsiteY0" fmla="*/ 1242 h 2609364"/>
              <a:gd name="connsiteX1" fmla="*/ 2434352 w 2434414"/>
              <a:gd name="connsiteY1" fmla="*/ 1242 h 2609364"/>
              <a:gd name="connsiteX2" fmla="*/ 2415357 w 2434414"/>
              <a:gd name="connsiteY2" fmla="*/ 377215 h 2609364"/>
              <a:gd name="connsiteX3" fmla="*/ 1353694 w 2434414"/>
              <a:gd name="connsiteY3" fmla="*/ 2609364 h 2609364"/>
              <a:gd name="connsiteX4" fmla="*/ 0 w 2434414"/>
              <a:gd name="connsiteY4" fmla="*/ 1256912 h 2609364"/>
              <a:gd name="connsiteX5" fmla="*/ 521129 w 2434414"/>
              <a:gd name="connsiteY5" fmla="*/ 1242 h 2609364"/>
              <a:gd name="connsiteX6" fmla="*/ 2434414 w 2434414"/>
              <a:gd name="connsiteY6" fmla="*/ 0 h 2609364"/>
              <a:gd name="connsiteX7" fmla="*/ 2434414 w 2434414"/>
              <a:gd name="connsiteY7" fmla="*/ 1242 h 2609364"/>
              <a:gd name="connsiteX8" fmla="*/ 2434352 w 2434414"/>
              <a:gd name="connsiteY8" fmla="*/ 1242 h 260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414" h="2609364">
                <a:moveTo>
                  <a:pt x="521129" y="1242"/>
                </a:moveTo>
                <a:lnTo>
                  <a:pt x="2434352" y="1242"/>
                </a:lnTo>
                <a:lnTo>
                  <a:pt x="2415357" y="377215"/>
                </a:lnTo>
                <a:cubicBezTo>
                  <a:pt x="2327145" y="1245475"/>
                  <a:pt x="1937792" y="2025267"/>
                  <a:pt x="1353694" y="2609364"/>
                </a:cubicBezTo>
                <a:lnTo>
                  <a:pt x="0" y="1256912"/>
                </a:lnTo>
                <a:cubicBezTo>
                  <a:pt x="321363" y="935550"/>
                  <a:pt x="521129" y="490110"/>
                  <a:pt x="521129" y="1242"/>
                </a:cubicBezTo>
                <a:close/>
                <a:moveTo>
                  <a:pt x="2434414" y="0"/>
                </a:moveTo>
                <a:lnTo>
                  <a:pt x="2434414" y="1242"/>
                </a:lnTo>
                <a:lnTo>
                  <a:pt x="2434352" y="124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43989A25-CD39-4D06-848D-101F2C3A9985}"/>
              </a:ext>
            </a:extLst>
          </p:cNvPr>
          <p:cNvSpPr>
            <a:spLocks noGrp="1"/>
          </p:cNvSpPr>
          <p:nvPr>
            <p:ph type="pic" sz="quarter" idx="14"/>
          </p:nvPr>
        </p:nvSpPr>
        <p:spPr>
          <a:xfrm>
            <a:off x="0" y="1"/>
            <a:ext cx="2609365" cy="1747021"/>
          </a:xfrm>
          <a:custGeom>
            <a:avLst/>
            <a:gdLst>
              <a:gd name="connsiteX0" fmla="*/ 0 w 2609365"/>
              <a:gd name="connsiteY0" fmla="*/ 0 h 1747021"/>
              <a:gd name="connsiteX1" fmla="*/ 2145313 w 2609365"/>
              <a:gd name="connsiteY1" fmla="*/ 0 h 1747021"/>
              <a:gd name="connsiteX2" fmla="*/ 2609365 w 2609365"/>
              <a:gd name="connsiteY2" fmla="*/ 393329 h 1747021"/>
              <a:gd name="connsiteX3" fmla="*/ 1255672 w 2609365"/>
              <a:gd name="connsiteY3" fmla="*/ 1747021 h 1747021"/>
              <a:gd name="connsiteX4" fmla="*/ 0 w 2609365"/>
              <a:gd name="connsiteY4" fmla="*/ 1225893 h 174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1747021">
                <a:moveTo>
                  <a:pt x="0" y="0"/>
                </a:moveTo>
                <a:lnTo>
                  <a:pt x="2145313" y="0"/>
                </a:lnTo>
                <a:cubicBezTo>
                  <a:pt x="2310336" y="117875"/>
                  <a:pt x="2465435" y="249398"/>
                  <a:pt x="2609365" y="393329"/>
                </a:cubicBezTo>
                <a:lnTo>
                  <a:pt x="1255672" y="1747021"/>
                </a:lnTo>
                <a:cubicBezTo>
                  <a:pt x="934310" y="1425659"/>
                  <a:pt x="490110" y="1225893"/>
                  <a:pt x="0" y="1225893"/>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53778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4F6F9"/>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EF7692C-4615-4C55-AD9F-117447611D8E}"/>
              </a:ext>
            </a:extLst>
          </p:cNvPr>
          <p:cNvSpPr>
            <a:spLocks noGrp="1"/>
          </p:cNvSpPr>
          <p:nvPr>
            <p:ph type="pic" sz="quarter" idx="10"/>
          </p:nvPr>
        </p:nvSpPr>
        <p:spPr>
          <a:xfrm>
            <a:off x="6187961" y="767999"/>
            <a:ext cx="3505560" cy="608647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D36E51E8-BD23-4D85-A198-FBA9E140420A}"/>
              </a:ext>
            </a:extLst>
          </p:cNvPr>
          <p:cNvSpPr>
            <a:spLocks noGrp="1"/>
          </p:cNvSpPr>
          <p:nvPr>
            <p:ph type="pic" sz="quarter" idx="16" hasCustomPrompt="1"/>
          </p:nvPr>
        </p:nvSpPr>
        <p:spPr>
          <a:xfrm>
            <a:off x="8936055"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4" name="Picture Placeholder 13">
            <a:extLst>
              <a:ext uri="{FF2B5EF4-FFF2-40B4-BE49-F238E27FC236}">
                <a16:creationId xmlns:a16="http://schemas.microsoft.com/office/drawing/2014/main" id="{AAFC34D7-07FD-481B-A1E4-AF811A9A2D8E}"/>
              </a:ext>
            </a:extLst>
          </p:cNvPr>
          <p:cNvSpPr>
            <a:spLocks noGrp="1"/>
          </p:cNvSpPr>
          <p:nvPr>
            <p:ph type="pic" sz="quarter" idx="17" hasCustomPrompt="1"/>
          </p:nvPr>
        </p:nvSpPr>
        <p:spPr>
          <a:xfrm>
            <a:off x="9450028"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5" name="Picture Placeholder 14">
            <a:extLst>
              <a:ext uri="{FF2B5EF4-FFF2-40B4-BE49-F238E27FC236}">
                <a16:creationId xmlns:a16="http://schemas.microsoft.com/office/drawing/2014/main" id="{BDA341EF-198F-4CD0-A925-2F4ED7C88258}"/>
              </a:ext>
            </a:extLst>
          </p:cNvPr>
          <p:cNvSpPr>
            <a:spLocks noGrp="1"/>
          </p:cNvSpPr>
          <p:nvPr>
            <p:ph type="pic" sz="quarter" idx="18" hasCustomPrompt="1"/>
          </p:nvPr>
        </p:nvSpPr>
        <p:spPr>
          <a:xfrm>
            <a:off x="9964001"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3" name="Graphic 14">
            <a:extLst>
              <a:ext uri="{FF2B5EF4-FFF2-40B4-BE49-F238E27FC236}">
                <a16:creationId xmlns:a16="http://schemas.microsoft.com/office/drawing/2014/main" id="{3D590EA2-5206-442D-8E86-847B31814AC9}"/>
              </a:ext>
            </a:extLst>
          </p:cNvPr>
          <p:cNvSpPr/>
          <p:nvPr userDrawn="1"/>
        </p:nvSpPr>
        <p:spPr>
          <a:xfrm>
            <a:off x="0" y="0"/>
            <a:ext cx="12192000" cy="2846375"/>
          </a:xfrm>
          <a:custGeom>
            <a:avLst/>
            <a:gdLst>
              <a:gd name="connsiteX0" fmla="*/ 0 w 9144000"/>
              <a:gd name="connsiteY0" fmla="*/ 1053465 h 2134781"/>
              <a:gd name="connsiteX1" fmla="*/ 2947035 w 9144000"/>
              <a:gd name="connsiteY1" fmla="*/ 811530 h 2134781"/>
              <a:gd name="connsiteX2" fmla="*/ 8202930 w 9144000"/>
              <a:gd name="connsiteY2" fmla="*/ 1704023 h 2134781"/>
              <a:gd name="connsiteX3" fmla="*/ 9144000 w 9144000"/>
              <a:gd name="connsiteY3" fmla="*/ 1123950 h 2134781"/>
              <a:gd name="connsiteX4" fmla="*/ 9144000 w 9144000"/>
              <a:gd name="connsiteY4" fmla="*/ 0 h 2134781"/>
              <a:gd name="connsiteX5" fmla="*/ 0 w 9144000"/>
              <a:gd name="connsiteY5" fmla="*/ 0 h 2134781"/>
              <a:gd name="connsiteX6" fmla="*/ 0 w 9144000"/>
              <a:gd name="connsiteY6" fmla="*/ 1053465 h 213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134781">
                <a:moveTo>
                  <a:pt x="0" y="1053465"/>
                </a:moveTo>
                <a:cubicBezTo>
                  <a:pt x="726758" y="807720"/>
                  <a:pt x="1956435" y="501968"/>
                  <a:pt x="2947035" y="811530"/>
                </a:cubicBezTo>
                <a:cubicBezTo>
                  <a:pt x="4453890" y="1282065"/>
                  <a:pt x="6033135" y="2897505"/>
                  <a:pt x="8202930" y="1704023"/>
                </a:cubicBezTo>
                <a:cubicBezTo>
                  <a:pt x="8573452" y="1500188"/>
                  <a:pt x="8883968" y="1305878"/>
                  <a:pt x="9144000" y="1123950"/>
                </a:cubicBezTo>
                <a:lnTo>
                  <a:pt x="9144000" y="0"/>
                </a:lnTo>
                <a:lnTo>
                  <a:pt x="0" y="0"/>
                </a:lnTo>
                <a:lnTo>
                  <a:pt x="0" y="105346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022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04AA3E3-F03F-4D6B-B070-4FA3B18A15AC}"/>
              </a:ext>
            </a:extLst>
          </p:cNvPr>
          <p:cNvSpPr/>
          <p:nvPr userDrawn="1"/>
        </p:nvSpPr>
        <p:spPr>
          <a:xfrm rot="20700000" flipH="1">
            <a:off x="-913402" y="-583849"/>
            <a:ext cx="6992762" cy="6137613"/>
          </a:xfrm>
          <a:custGeom>
            <a:avLst/>
            <a:gdLst>
              <a:gd name="connsiteX0" fmla="*/ 5348193 w 6992762"/>
              <a:gd name="connsiteY0" fmla="*/ 0 h 6137613"/>
              <a:gd name="connsiteX1" fmla="*/ 0 w 6992762"/>
              <a:gd name="connsiteY1" fmla="*/ 1433044 h 6137613"/>
              <a:gd name="connsiteX2" fmla="*/ 0 w 6992762"/>
              <a:gd name="connsiteY2" fmla="*/ 4391269 h 6137613"/>
              <a:gd name="connsiteX3" fmla="*/ 2124812 w 6992762"/>
              <a:gd name="connsiteY3" fmla="*/ 6137613 h 6137613"/>
              <a:gd name="connsiteX4" fmla="*/ 6992762 w 6992762"/>
              <a:gd name="connsiteY4" fmla="*/ 6137613 h 613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762" h="6137613">
                <a:moveTo>
                  <a:pt x="5348193" y="0"/>
                </a:moveTo>
                <a:lnTo>
                  <a:pt x="0" y="1433044"/>
                </a:lnTo>
                <a:lnTo>
                  <a:pt x="0" y="4391269"/>
                </a:lnTo>
                <a:cubicBezTo>
                  <a:pt x="0" y="5355748"/>
                  <a:pt x="951311" y="6137613"/>
                  <a:pt x="2124812" y="6137613"/>
                </a:cubicBezTo>
                <a:lnTo>
                  <a:pt x="6992762" y="6137613"/>
                </a:lnTo>
                <a:close/>
              </a:path>
            </a:pathLst>
          </a:custGeom>
          <a:solidFill>
            <a:srgbClr val="F4F6F9"/>
          </a:solidFill>
          <a:ln w="71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4">
            <a:extLst>
              <a:ext uri="{FF2B5EF4-FFF2-40B4-BE49-F238E27FC236}">
                <a16:creationId xmlns:a16="http://schemas.microsoft.com/office/drawing/2014/main" id="{FCD1CF2B-E8BB-40D0-B1F9-B3F3B23FC3CA}"/>
              </a:ext>
            </a:extLst>
          </p:cNvPr>
          <p:cNvSpPr>
            <a:spLocks noGrp="1"/>
          </p:cNvSpPr>
          <p:nvPr>
            <p:ph type="pic" sz="quarter" idx="10"/>
          </p:nvPr>
        </p:nvSpPr>
        <p:spPr>
          <a:xfrm>
            <a:off x="2" y="2"/>
            <a:ext cx="5358595" cy="6857999"/>
          </a:xfrm>
          <a:custGeom>
            <a:avLst/>
            <a:gdLst>
              <a:gd name="connsiteX0" fmla="*/ 4224909 w 5358595"/>
              <a:gd name="connsiteY0" fmla="*/ 0 h 6857999"/>
              <a:gd name="connsiteX1" fmla="*/ 5305845 w 5358595"/>
              <a:gd name="connsiteY1" fmla="*/ 4034108 h 6857999"/>
              <a:gd name="connsiteX2" fmla="*/ 4219085 w 5358595"/>
              <a:gd name="connsiteY2" fmla="*/ 5916430 h 6857999"/>
              <a:gd name="connsiteX3" fmla="*/ 705103 w 5358595"/>
              <a:gd name="connsiteY3" fmla="*/ 6857999 h 6857999"/>
              <a:gd name="connsiteX4" fmla="*/ 0 w 5358595"/>
              <a:gd name="connsiteY4" fmla="*/ 6857999 h 6857999"/>
              <a:gd name="connsiteX5" fmla="*/ 0 w 5358595"/>
              <a:gd name="connsiteY5" fmla="*/ 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595" h="6857999">
                <a:moveTo>
                  <a:pt x="4224909" y="0"/>
                </a:moveTo>
                <a:lnTo>
                  <a:pt x="5305845" y="4034108"/>
                </a:lnTo>
                <a:cubicBezTo>
                  <a:pt x="5525534" y="4853997"/>
                  <a:pt x="5038975" y="5696742"/>
                  <a:pt x="4219085" y="5916430"/>
                </a:cubicBezTo>
                <a:lnTo>
                  <a:pt x="705103" y="6857999"/>
                </a:lnTo>
                <a:lnTo>
                  <a:pt x="0" y="6857999"/>
                </a:lnTo>
                <a:lnTo>
                  <a:pt x="0" y="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6169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9185F20-5413-4224-9391-5B1291116552}"/>
              </a:ext>
            </a:extLst>
          </p:cNvPr>
          <p:cNvSpPr/>
          <p:nvPr userDrawn="1"/>
        </p:nvSpPr>
        <p:spPr>
          <a:xfrm rot="900000">
            <a:off x="6255980" y="-689130"/>
            <a:ext cx="6328464" cy="3036982"/>
          </a:xfrm>
          <a:custGeom>
            <a:avLst/>
            <a:gdLst>
              <a:gd name="connsiteX0" fmla="*/ 0 w 6328464"/>
              <a:gd name="connsiteY0" fmla="*/ 1507729 h 3036982"/>
              <a:gd name="connsiteX1" fmla="*/ 5626920 w 6328464"/>
              <a:gd name="connsiteY1" fmla="*/ 0 h 3036982"/>
              <a:gd name="connsiteX2" fmla="*/ 6328464 w 6328464"/>
              <a:gd name="connsiteY2" fmla="*/ 2618199 h 3036982"/>
              <a:gd name="connsiteX3" fmla="*/ 6200191 w 6328464"/>
              <a:gd name="connsiteY3" fmla="*/ 2675141 h 3036982"/>
              <a:gd name="connsiteX4" fmla="*/ 146811 w 6328464"/>
              <a:gd name="connsiteY4" fmla="*/ 1577265 h 303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464" h="3036982">
                <a:moveTo>
                  <a:pt x="0" y="1507729"/>
                </a:moveTo>
                <a:lnTo>
                  <a:pt x="5626920" y="0"/>
                </a:lnTo>
                <a:lnTo>
                  <a:pt x="6328464" y="2618199"/>
                </a:lnTo>
                <a:lnTo>
                  <a:pt x="6200191" y="2675141"/>
                </a:lnTo>
                <a:cubicBezTo>
                  <a:pt x="3817271" y="3649448"/>
                  <a:pt x="1909828" y="2441468"/>
                  <a:pt x="146811" y="1577265"/>
                </a:cubicBezTo>
                <a:close/>
              </a:path>
            </a:pathLst>
          </a:custGeom>
          <a:solidFill>
            <a:srgbClr val="F4F6F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Picture Placeholder 8">
            <a:extLst>
              <a:ext uri="{FF2B5EF4-FFF2-40B4-BE49-F238E27FC236}">
                <a16:creationId xmlns:a16="http://schemas.microsoft.com/office/drawing/2014/main" id="{3DA32215-BD7E-4F6A-94E7-4B968A662115}"/>
              </a:ext>
            </a:extLst>
          </p:cNvPr>
          <p:cNvSpPr>
            <a:spLocks noGrp="1"/>
          </p:cNvSpPr>
          <p:nvPr>
            <p:ph type="pic" sz="quarter" idx="14"/>
          </p:nvPr>
        </p:nvSpPr>
        <p:spPr>
          <a:xfrm>
            <a:off x="7327069"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8C568659-4BDA-4A7B-9DED-9C64B2027776}"/>
              </a:ext>
            </a:extLst>
          </p:cNvPr>
          <p:cNvSpPr>
            <a:spLocks noGrp="1"/>
          </p:cNvSpPr>
          <p:nvPr>
            <p:ph type="pic" sz="quarter" idx="10"/>
          </p:nvPr>
        </p:nvSpPr>
        <p:spPr>
          <a:xfrm>
            <a:off x="5514976"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8">
            <a:extLst>
              <a:ext uri="{FF2B5EF4-FFF2-40B4-BE49-F238E27FC236}">
                <a16:creationId xmlns:a16="http://schemas.microsoft.com/office/drawing/2014/main" id="{3A5ECB07-176D-4BE4-B79D-3C3BD4E81B2B}"/>
              </a:ext>
            </a:extLst>
          </p:cNvPr>
          <p:cNvSpPr>
            <a:spLocks noGrp="1"/>
          </p:cNvSpPr>
          <p:nvPr>
            <p:ph type="pic" sz="quarter" idx="11"/>
          </p:nvPr>
        </p:nvSpPr>
        <p:spPr>
          <a:xfrm>
            <a:off x="7327069"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8">
            <a:extLst>
              <a:ext uri="{FF2B5EF4-FFF2-40B4-BE49-F238E27FC236}">
                <a16:creationId xmlns:a16="http://schemas.microsoft.com/office/drawing/2014/main" id="{5B431BD7-1B21-4C66-8831-052BC2A43CA8}"/>
              </a:ext>
            </a:extLst>
          </p:cNvPr>
          <p:cNvSpPr>
            <a:spLocks noGrp="1"/>
          </p:cNvSpPr>
          <p:nvPr>
            <p:ph type="pic" sz="quarter" idx="12"/>
          </p:nvPr>
        </p:nvSpPr>
        <p:spPr>
          <a:xfrm>
            <a:off x="9139164"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2" name="Picture Placeholder 8">
            <a:extLst>
              <a:ext uri="{FF2B5EF4-FFF2-40B4-BE49-F238E27FC236}">
                <a16:creationId xmlns:a16="http://schemas.microsoft.com/office/drawing/2014/main" id="{0AE62F16-9683-45B2-9ECC-8C7F00B2CC6C}"/>
              </a:ext>
            </a:extLst>
          </p:cNvPr>
          <p:cNvSpPr>
            <a:spLocks noGrp="1"/>
          </p:cNvSpPr>
          <p:nvPr>
            <p:ph type="pic" sz="quarter" idx="13"/>
          </p:nvPr>
        </p:nvSpPr>
        <p:spPr>
          <a:xfrm>
            <a:off x="5514976"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4" name="Picture Placeholder 8">
            <a:extLst>
              <a:ext uri="{FF2B5EF4-FFF2-40B4-BE49-F238E27FC236}">
                <a16:creationId xmlns:a16="http://schemas.microsoft.com/office/drawing/2014/main" id="{AAA1DBCF-140E-4FDC-9AD0-9E06119D85B5}"/>
              </a:ext>
            </a:extLst>
          </p:cNvPr>
          <p:cNvSpPr>
            <a:spLocks noGrp="1"/>
          </p:cNvSpPr>
          <p:nvPr>
            <p:ph type="pic" sz="quarter" idx="15"/>
          </p:nvPr>
        </p:nvSpPr>
        <p:spPr>
          <a:xfrm>
            <a:off x="9139164"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9199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0F55298-FB34-4711-A369-4F2C10C1B468}"/>
              </a:ext>
            </a:extLst>
          </p:cNvPr>
          <p:cNvSpPr>
            <a:spLocks noGrp="1"/>
          </p:cNvSpPr>
          <p:nvPr>
            <p:ph type="pic" sz="quarter" idx="10"/>
          </p:nvPr>
        </p:nvSpPr>
        <p:spPr>
          <a:xfrm>
            <a:off x="6270849" y="1440"/>
            <a:ext cx="5921152" cy="6855121"/>
          </a:xfrm>
          <a:custGeom>
            <a:avLst/>
            <a:gdLst>
              <a:gd name="connsiteX0" fmla="*/ 1729983 w 5921152"/>
              <a:gd name="connsiteY0" fmla="*/ 0 h 6855121"/>
              <a:gd name="connsiteX1" fmla="*/ 5921152 w 5921152"/>
              <a:gd name="connsiteY1" fmla="*/ 0 h 6855121"/>
              <a:gd name="connsiteX2" fmla="*/ 5921152 w 5921152"/>
              <a:gd name="connsiteY2" fmla="*/ 6855121 h 6855121"/>
              <a:gd name="connsiteX3" fmla="*/ 3005510 w 5921152"/>
              <a:gd name="connsiteY3" fmla="*/ 6855121 h 6855121"/>
              <a:gd name="connsiteX4" fmla="*/ 2902935 w 5921152"/>
              <a:gd name="connsiteY4" fmla="*/ 6752205 h 6855121"/>
              <a:gd name="connsiteX5" fmla="*/ 1562265 w 5921152"/>
              <a:gd name="connsiteY5" fmla="*/ 5944704 h 6855121"/>
              <a:gd name="connsiteX6" fmla="*/ 670764 w 5921152"/>
              <a:gd name="connsiteY6" fmla="*/ 4718339 h 6855121"/>
              <a:gd name="connsiteX7" fmla="*/ 609 w 5921152"/>
              <a:gd name="connsiteY7" fmla="*/ 2768318 h 6855121"/>
              <a:gd name="connsiteX8" fmla="*/ 1729983 w 5921152"/>
              <a:gd name="connsiteY8" fmla="*/ 0 h 685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1152" h="6855121">
                <a:moveTo>
                  <a:pt x="1729983" y="0"/>
                </a:moveTo>
                <a:lnTo>
                  <a:pt x="5921152" y="0"/>
                </a:lnTo>
                <a:lnTo>
                  <a:pt x="5921152" y="6855121"/>
                </a:lnTo>
                <a:lnTo>
                  <a:pt x="3005510" y="6855121"/>
                </a:lnTo>
                <a:cubicBezTo>
                  <a:pt x="2968439" y="6822015"/>
                  <a:pt x="2933887" y="6787470"/>
                  <a:pt x="2902935" y="6752205"/>
                </a:cubicBezTo>
                <a:cubicBezTo>
                  <a:pt x="2423173" y="6203795"/>
                  <a:pt x="2224862" y="6020992"/>
                  <a:pt x="1562265" y="5944704"/>
                </a:cubicBezTo>
                <a:cubicBezTo>
                  <a:pt x="899308" y="5868416"/>
                  <a:pt x="678322" y="5495253"/>
                  <a:pt x="670764" y="4718339"/>
                </a:cubicBezTo>
                <a:cubicBezTo>
                  <a:pt x="663206" y="3941425"/>
                  <a:pt x="38759" y="4078527"/>
                  <a:pt x="609" y="2768318"/>
                </a:cubicBezTo>
                <a:cubicBezTo>
                  <a:pt x="-37542" y="1458468"/>
                  <a:pt x="1729983" y="0"/>
                  <a:pt x="17299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1244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86E235-B391-49B6-8F14-66404A627E5D}"/>
              </a:ext>
            </a:extLst>
          </p:cNvPr>
          <p:cNvGrpSpPr/>
          <p:nvPr userDrawn="1"/>
        </p:nvGrpSpPr>
        <p:grpSpPr>
          <a:xfrm>
            <a:off x="0" y="0"/>
            <a:ext cx="12192000" cy="5847079"/>
            <a:chOff x="0" y="0"/>
            <a:chExt cx="12192000" cy="5847079"/>
          </a:xfrm>
        </p:grpSpPr>
        <p:sp>
          <p:nvSpPr>
            <p:cNvPr id="4" name="Freeform: Shape 3">
              <a:extLst>
                <a:ext uri="{FF2B5EF4-FFF2-40B4-BE49-F238E27FC236}">
                  <a16:creationId xmlns:a16="http://schemas.microsoft.com/office/drawing/2014/main" id="{B1D47D28-21BA-46A5-A846-DA3C642CE150}"/>
                </a:ext>
              </a:extLst>
            </p:cNvPr>
            <p:cNvSpPr/>
            <p:nvPr/>
          </p:nvSpPr>
          <p:spPr>
            <a:xfrm flipH="1">
              <a:off x="0" y="0"/>
              <a:ext cx="12192000" cy="5847079"/>
            </a:xfrm>
            <a:custGeom>
              <a:avLst/>
              <a:gdLst>
                <a:gd name="connsiteX0" fmla="*/ 0 w 9191625"/>
                <a:gd name="connsiteY0" fmla="*/ 3353753 h 4385309"/>
                <a:gd name="connsiteX1" fmla="*/ 2571750 w 9191625"/>
                <a:gd name="connsiteY1" fmla="*/ 2426018 h 4385309"/>
                <a:gd name="connsiteX2" fmla="*/ 6224588 w 9191625"/>
                <a:gd name="connsiteY2" fmla="*/ 4385310 h 4385309"/>
                <a:gd name="connsiteX3" fmla="*/ 9191625 w 9191625"/>
                <a:gd name="connsiteY3" fmla="*/ 2707958 h 4385309"/>
                <a:gd name="connsiteX4" fmla="*/ 9191625 w 9191625"/>
                <a:gd name="connsiteY4" fmla="*/ 0 h 4385309"/>
                <a:gd name="connsiteX5" fmla="*/ 0 w 9191625"/>
                <a:gd name="connsiteY5" fmla="*/ 0 h 4385309"/>
                <a:gd name="connsiteX6" fmla="*/ 0 w 9191625"/>
                <a:gd name="connsiteY6" fmla="*/ 3353753 h 438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385309">
                  <a:moveTo>
                    <a:pt x="0" y="3353753"/>
                  </a:moveTo>
                  <a:cubicBezTo>
                    <a:pt x="0" y="3353753"/>
                    <a:pt x="1056323" y="2120265"/>
                    <a:pt x="2571750" y="2426018"/>
                  </a:cubicBezTo>
                  <a:cubicBezTo>
                    <a:pt x="4087178" y="2731770"/>
                    <a:pt x="4289108" y="4385310"/>
                    <a:pt x="6224588" y="4385310"/>
                  </a:cubicBezTo>
                  <a:cubicBezTo>
                    <a:pt x="8160068" y="4385310"/>
                    <a:pt x="9191625" y="2707958"/>
                    <a:pt x="9191625" y="2707958"/>
                  </a:cubicBezTo>
                  <a:lnTo>
                    <a:pt x="9191625" y="0"/>
                  </a:lnTo>
                  <a:lnTo>
                    <a:pt x="0" y="0"/>
                  </a:lnTo>
                  <a:lnTo>
                    <a:pt x="0" y="3353753"/>
                  </a:lnTo>
                  <a:close/>
                </a:path>
              </a:pathLst>
            </a:custGeom>
            <a:gradFill flip="none" rotWithShape="1">
              <a:gsLst>
                <a:gs pos="0">
                  <a:schemeClr val="accent1">
                    <a:lumMod val="60000"/>
                    <a:lumOff val="40000"/>
                  </a:schemeClr>
                </a:gs>
                <a:gs pos="99000">
                  <a:schemeClr val="accent1"/>
                </a:gs>
              </a:gsLst>
              <a:lin ang="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AC448A57-1166-41F6-BCAF-32C0D2B9F0FD}"/>
                </a:ext>
              </a:extLst>
            </p:cNvPr>
            <p:cNvSpPr/>
            <p:nvPr/>
          </p:nvSpPr>
          <p:spPr>
            <a:xfrm flipH="1">
              <a:off x="0" y="0"/>
              <a:ext cx="12192000" cy="5353049"/>
            </a:xfrm>
            <a:custGeom>
              <a:avLst/>
              <a:gdLst>
                <a:gd name="connsiteX0" fmla="*/ 0 w 9191625"/>
                <a:gd name="connsiteY0" fmla="*/ 3353753 h 4014787"/>
                <a:gd name="connsiteX1" fmla="*/ 2571750 w 9191625"/>
                <a:gd name="connsiteY1" fmla="*/ 2055495 h 4014787"/>
                <a:gd name="connsiteX2" fmla="*/ 6224588 w 9191625"/>
                <a:gd name="connsiteY2" fmla="*/ 4014788 h 4014787"/>
                <a:gd name="connsiteX3" fmla="*/ 9191625 w 9191625"/>
                <a:gd name="connsiteY3" fmla="*/ 2707958 h 4014787"/>
                <a:gd name="connsiteX4" fmla="*/ 9191625 w 9191625"/>
                <a:gd name="connsiteY4" fmla="*/ 0 h 4014787"/>
                <a:gd name="connsiteX5" fmla="*/ 0 w 9191625"/>
                <a:gd name="connsiteY5" fmla="*/ 0 h 4014787"/>
                <a:gd name="connsiteX6" fmla="*/ 0 w 9191625"/>
                <a:gd name="connsiteY6" fmla="*/ 3353753 h 401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014787">
                  <a:moveTo>
                    <a:pt x="0" y="3353753"/>
                  </a:moveTo>
                  <a:cubicBezTo>
                    <a:pt x="0" y="3353753"/>
                    <a:pt x="1056323" y="1749743"/>
                    <a:pt x="2571750" y="2055495"/>
                  </a:cubicBezTo>
                  <a:cubicBezTo>
                    <a:pt x="4087178" y="2361248"/>
                    <a:pt x="4289108" y="4014788"/>
                    <a:pt x="6224588" y="4014788"/>
                  </a:cubicBezTo>
                  <a:cubicBezTo>
                    <a:pt x="8160068" y="4014788"/>
                    <a:pt x="9191625" y="2707958"/>
                    <a:pt x="9191625" y="2707958"/>
                  </a:cubicBezTo>
                  <a:lnTo>
                    <a:pt x="9191625" y="0"/>
                  </a:lnTo>
                  <a:lnTo>
                    <a:pt x="0" y="0"/>
                  </a:lnTo>
                  <a:lnTo>
                    <a:pt x="0" y="3353753"/>
                  </a:lnTo>
                  <a:close/>
                </a:path>
              </a:pathLst>
            </a:custGeom>
            <a:gradFill>
              <a:gsLst>
                <a:gs pos="0">
                  <a:schemeClr val="accent1">
                    <a:lumMod val="60000"/>
                    <a:lumOff val="40000"/>
                  </a:schemeClr>
                </a:gs>
                <a:gs pos="99000">
                  <a:schemeClr val="accent1"/>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3D105B83-F398-47E7-A551-FE5B76DC60C6}"/>
                </a:ext>
              </a:extLst>
            </p:cNvPr>
            <p:cNvSpPr/>
            <p:nvPr/>
          </p:nvSpPr>
          <p:spPr>
            <a:xfrm flipH="1">
              <a:off x="0" y="0"/>
              <a:ext cx="10051850" cy="2473133"/>
            </a:xfrm>
            <a:custGeom>
              <a:avLst/>
              <a:gdLst>
                <a:gd name="connsiteX0" fmla="*/ 6500164 w 6500164"/>
                <a:gd name="connsiteY0" fmla="*/ 0 h 1599285"/>
                <a:gd name="connsiteX1" fmla="*/ 0 w 6500164"/>
                <a:gd name="connsiteY1" fmla="*/ 0 h 1599285"/>
                <a:gd name="connsiteX2" fmla="*/ 466468 w 6500164"/>
                <a:gd name="connsiteY2" fmla="*/ 445966 h 1599285"/>
                <a:gd name="connsiteX3" fmla="*/ 3098014 w 6500164"/>
                <a:gd name="connsiteY3" fmla="*/ 1599285 h 1599285"/>
                <a:gd name="connsiteX4" fmla="*/ 6465248 w 6500164"/>
                <a:gd name="connsiteY4" fmla="*/ 70448 h 1599285"/>
                <a:gd name="connsiteX5" fmla="*/ 6500164 w 6500164"/>
                <a:gd name="connsiteY5" fmla="*/ 32235 h 159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164" h="1599285">
                  <a:moveTo>
                    <a:pt x="6500164" y="0"/>
                  </a:moveTo>
                  <a:lnTo>
                    <a:pt x="0" y="0"/>
                  </a:lnTo>
                  <a:lnTo>
                    <a:pt x="466468" y="445966"/>
                  </a:lnTo>
                  <a:cubicBezTo>
                    <a:pt x="1105601" y="1048104"/>
                    <a:pt x="1814379" y="1599285"/>
                    <a:pt x="3098014" y="1599285"/>
                  </a:cubicBezTo>
                  <a:cubicBezTo>
                    <a:pt x="4702556" y="1599285"/>
                    <a:pt x="5838745" y="725664"/>
                    <a:pt x="6465248" y="70448"/>
                  </a:cubicBezTo>
                  <a:lnTo>
                    <a:pt x="6500164" y="32235"/>
                  </a:lnTo>
                  <a:close/>
                </a:path>
              </a:pathLst>
            </a:custGeom>
            <a:gradFill flip="none" rotWithShape="1">
              <a:gsLst>
                <a:gs pos="0">
                  <a:schemeClr val="accent1">
                    <a:lumMod val="60000"/>
                    <a:lumOff val="40000"/>
                    <a:alpha val="0"/>
                  </a:schemeClr>
                </a:gs>
                <a:gs pos="99000">
                  <a:schemeClr val="accent1"/>
                </a:gs>
              </a:gsLst>
              <a:lin ang="81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9" name="Picture Placeholder 8">
            <a:extLst>
              <a:ext uri="{FF2B5EF4-FFF2-40B4-BE49-F238E27FC236}">
                <a16:creationId xmlns:a16="http://schemas.microsoft.com/office/drawing/2014/main" id="{91EF20C0-6CE7-45ED-935E-7F6E058CCE0B}"/>
              </a:ext>
            </a:extLst>
          </p:cNvPr>
          <p:cNvSpPr>
            <a:spLocks noGrp="1"/>
          </p:cNvSpPr>
          <p:nvPr>
            <p:ph type="pic" sz="quarter" idx="10"/>
          </p:nvPr>
        </p:nvSpPr>
        <p:spPr>
          <a:xfrm>
            <a:off x="5930734" y="1"/>
            <a:ext cx="5461166" cy="6854474"/>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78960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26800F-3870-4233-80DD-A3F9973F75FB}"/>
              </a:ext>
            </a:extLst>
          </p:cNvPr>
          <p:cNvSpPr/>
          <p:nvPr userDrawn="1"/>
        </p:nvSpPr>
        <p:spPr>
          <a:xfrm>
            <a:off x="1066800" y="1140303"/>
            <a:ext cx="10058400" cy="3926998"/>
          </a:xfrm>
          <a:prstGeom prst="roundRect">
            <a:avLst>
              <a:gd name="adj" fmla="val 3708"/>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Picture Placeholder 8">
            <a:extLst>
              <a:ext uri="{FF2B5EF4-FFF2-40B4-BE49-F238E27FC236}">
                <a16:creationId xmlns:a16="http://schemas.microsoft.com/office/drawing/2014/main" id="{0D637762-BBBB-4949-B97F-3BAC60ADE595}"/>
              </a:ext>
            </a:extLst>
          </p:cNvPr>
          <p:cNvSpPr>
            <a:spLocks noGrp="1"/>
          </p:cNvSpPr>
          <p:nvPr>
            <p:ph type="pic" sz="quarter" idx="10"/>
          </p:nvPr>
        </p:nvSpPr>
        <p:spPr>
          <a:xfrm>
            <a:off x="1634217"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75AEEA6D-97AE-46E0-8AFB-E77CF54ECC2F}"/>
              </a:ext>
            </a:extLst>
          </p:cNvPr>
          <p:cNvSpPr>
            <a:spLocks noGrp="1"/>
          </p:cNvSpPr>
          <p:nvPr>
            <p:ph type="pic" sz="quarter" idx="11"/>
          </p:nvPr>
        </p:nvSpPr>
        <p:spPr>
          <a:xfrm>
            <a:off x="8039100"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81048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 Slide">
    <p:bg>
      <p:bgPr>
        <a:solidFill>
          <a:schemeClr val="bg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35BFFC7-43B3-430E-9692-C41D2277E770}"/>
              </a:ext>
            </a:extLst>
          </p:cNvPr>
          <p:cNvSpPr>
            <a:spLocks noGrp="1"/>
          </p:cNvSpPr>
          <p:nvPr>
            <p:ph type="pic" sz="quarter" idx="10"/>
          </p:nvPr>
        </p:nvSpPr>
        <p:spPr>
          <a:xfrm>
            <a:off x="1" y="3527"/>
            <a:ext cx="12192000"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68152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E9BCE00-EEE5-437E-9CFB-6874190C6E85}"/>
              </a:ext>
            </a:extLst>
          </p:cNvPr>
          <p:cNvSpPr>
            <a:spLocks noGrp="1"/>
          </p:cNvSpPr>
          <p:nvPr>
            <p:ph type="pic" sz="quarter" idx="14"/>
          </p:nvPr>
        </p:nvSpPr>
        <p:spPr>
          <a:xfrm>
            <a:off x="104140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07909720-B3EA-4C5B-A17A-0B2A2849D96F}"/>
              </a:ext>
            </a:extLst>
          </p:cNvPr>
          <p:cNvSpPr>
            <a:spLocks noGrp="1"/>
          </p:cNvSpPr>
          <p:nvPr>
            <p:ph type="pic" sz="quarter" idx="13"/>
          </p:nvPr>
        </p:nvSpPr>
        <p:spPr>
          <a:xfrm>
            <a:off x="7629525"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A94A804D-CA12-4D01-A5A0-1F24F317D6DC}"/>
              </a:ext>
            </a:extLst>
          </p:cNvPr>
          <p:cNvSpPr>
            <a:spLocks noGrp="1"/>
          </p:cNvSpPr>
          <p:nvPr>
            <p:ph type="pic" sz="quarter" idx="12"/>
          </p:nvPr>
        </p:nvSpPr>
        <p:spPr>
          <a:xfrm>
            <a:off x="4845049"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1F851BBC-D328-4BA6-B704-206EB475983A}"/>
              </a:ext>
            </a:extLst>
          </p:cNvPr>
          <p:cNvSpPr>
            <a:spLocks noGrp="1"/>
          </p:cNvSpPr>
          <p:nvPr>
            <p:ph type="pic" sz="quarter" idx="11"/>
          </p:nvPr>
        </p:nvSpPr>
        <p:spPr>
          <a:xfrm>
            <a:off x="206057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8E64B416-BBA6-46C4-9713-CAB76EE3B4E1}"/>
              </a:ext>
            </a:extLst>
          </p:cNvPr>
          <p:cNvSpPr>
            <a:spLocks noGrp="1"/>
          </p:cNvSpPr>
          <p:nvPr>
            <p:ph type="pic" sz="quarter" idx="10"/>
          </p:nvPr>
        </p:nvSpPr>
        <p:spPr>
          <a:xfrm>
            <a:off x="-7239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3886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E88A35-0DF8-4FED-AA3A-138E073C84D7}"/>
              </a:ext>
            </a:extLst>
          </p:cNvPr>
          <p:cNvSpPr>
            <a:spLocks noGrp="1"/>
          </p:cNvSpPr>
          <p:nvPr>
            <p:ph type="pic" sz="quarter" idx="12"/>
          </p:nvPr>
        </p:nvSpPr>
        <p:spPr>
          <a:xfrm>
            <a:off x="1853588" y="0"/>
            <a:ext cx="4383878" cy="3986683"/>
          </a:xfrm>
          <a:custGeom>
            <a:avLst/>
            <a:gdLst>
              <a:gd name="connsiteX0" fmla="*/ 0 w 4383878"/>
              <a:gd name="connsiteY0" fmla="*/ 2340050 h 3986683"/>
              <a:gd name="connsiteX1" fmla="*/ 2828407 w 4383878"/>
              <a:gd name="connsiteY1" fmla="*/ 2340050 h 3986683"/>
              <a:gd name="connsiteX2" fmla="*/ 2828407 w 4383878"/>
              <a:gd name="connsiteY2" fmla="*/ 3986678 h 3986683"/>
              <a:gd name="connsiteX3" fmla="*/ 0 w 4383878"/>
              <a:gd name="connsiteY3" fmla="*/ 3986678 h 3986683"/>
              <a:gd name="connsiteX4" fmla="*/ 0 w 4383878"/>
              <a:gd name="connsiteY4" fmla="*/ 0 h 3986683"/>
              <a:gd name="connsiteX5" fmla="*/ 4383878 w 4383878"/>
              <a:gd name="connsiteY5" fmla="*/ 0 h 3986683"/>
              <a:gd name="connsiteX6" fmla="*/ 4383878 w 4383878"/>
              <a:gd name="connsiteY6" fmla="*/ 3986683 h 3986683"/>
              <a:gd name="connsiteX7" fmla="*/ 3001038 w 4383878"/>
              <a:gd name="connsiteY7" fmla="*/ 3986683 h 3986683"/>
              <a:gd name="connsiteX8" fmla="*/ 3001038 w 4383878"/>
              <a:gd name="connsiteY8" fmla="*/ 2167424 h 3986683"/>
              <a:gd name="connsiteX9" fmla="*/ 0 w 4383878"/>
              <a:gd name="connsiteY9" fmla="*/ 2167424 h 398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878" h="3986683">
                <a:moveTo>
                  <a:pt x="0" y="2340050"/>
                </a:moveTo>
                <a:lnTo>
                  <a:pt x="2828407" y="2340050"/>
                </a:lnTo>
                <a:lnTo>
                  <a:pt x="2828407" y="3986678"/>
                </a:lnTo>
                <a:lnTo>
                  <a:pt x="0" y="3986678"/>
                </a:lnTo>
                <a:close/>
                <a:moveTo>
                  <a:pt x="0" y="0"/>
                </a:moveTo>
                <a:lnTo>
                  <a:pt x="4383878" y="0"/>
                </a:lnTo>
                <a:lnTo>
                  <a:pt x="4383878" y="3986683"/>
                </a:lnTo>
                <a:lnTo>
                  <a:pt x="3001038" y="3986683"/>
                </a:lnTo>
                <a:lnTo>
                  <a:pt x="3001038" y="2167424"/>
                </a:lnTo>
                <a:lnTo>
                  <a:pt x="0" y="2167424"/>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35FC381E-8288-453A-B2FD-A07512EA2C54}"/>
              </a:ext>
            </a:extLst>
          </p:cNvPr>
          <p:cNvSpPr>
            <a:spLocks noGrp="1"/>
          </p:cNvSpPr>
          <p:nvPr>
            <p:ph type="pic" sz="quarter" idx="11"/>
          </p:nvPr>
        </p:nvSpPr>
        <p:spPr>
          <a:xfrm>
            <a:off x="-1" y="3412954"/>
            <a:ext cx="1662341" cy="3436462"/>
          </a:xfrm>
          <a:custGeom>
            <a:avLst/>
            <a:gdLst>
              <a:gd name="connsiteX0" fmla="*/ 0 w 1662341"/>
              <a:gd name="connsiteY0" fmla="*/ 0 h 3436462"/>
              <a:gd name="connsiteX1" fmla="*/ 1662341 w 1662341"/>
              <a:gd name="connsiteY1" fmla="*/ 0 h 3436462"/>
              <a:gd name="connsiteX2" fmla="*/ 1662341 w 1662341"/>
              <a:gd name="connsiteY2" fmla="*/ 3436462 h 3436462"/>
              <a:gd name="connsiteX3" fmla="*/ 0 w 1662341"/>
              <a:gd name="connsiteY3" fmla="*/ 3436462 h 3436462"/>
            </a:gdLst>
            <a:ahLst/>
            <a:cxnLst>
              <a:cxn ang="0">
                <a:pos x="connsiteX0" y="connsiteY0"/>
              </a:cxn>
              <a:cxn ang="0">
                <a:pos x="connsiteX1" y="connsiteY1"/>
              </a:cxn>
              <a:cxn ang="0">
                <a:pos x="connsiteX2" y="connsiteY2"/>
              </a:cxn>
              <a:cxn ang="0">
                <a:pos x="connsiteX3" y="connsiteY3"/>
              </a:cxn>
            </a:cxnLst>
            <a:rect l="l" t="t" r="r" b="b"/>
            <a:pathLst>
              <a:path w="1662341" h="3436462">
                <a:moveTo>
                  <a:pt x="0" y="0"/>
                </a:moveTo>
                <a:lnTo>
                  <a:pt x="1662341" y="0"/>
                </a:lnTo>
                <a:lnTo>
                  <a:pt x="1662341" y="3436462"/>
                </a:lnTo>
                <a:lnTo>
                  <a:pt x="0" y="343646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F3BF4D08-E921-4F0B-BA8A-F9FEEED51EAD}"/>
              </a:ext>
            </a:extLst>
          </p:cNvPr>
          <p:cNvSpPr>
            <a:spLocks noGrp="1"/>
          </p:cNvSpPr>
          <p:nvPr>
            <p:ph type="pic" sz="quarter" idx="10"/>
          </p:nvPr>
        </p:nvSpPr>
        <p:spPr>
          <a:xfrm>
            <a:off x="-1" y="0"/>
            <a:ext cx="1662341" cy="3207001"/>
          </a:xfrm>
          <a:custGeom>
            <a:avLst/>
            <a:gdLst>
              <a:gd name="connsiteX0" fmla="*/ 0 w 1662341"/>
              <a:gd name="connsiteY0" fmla="*/ 0 h 3207001"/>
              <a:gd name="connsiteX1" fmla="*/ 1662341 w 1662341"/>
              <a:gd name="connsiteY1" fmla="*/ 0 h 3207001"/>
              <a:gd name="connsiteX2" fmla="*/ 1662341 w 1662341"/>
              <a:gd name="connsiteY2" fmla="*/ 3207001 h 3207001"/>
              <a:gd name="connsiteX3" fmla="*/ 0 w 1662341"/>
              <a:gd name="connsiteY3" fmla="*/ 3207001 h 3207001"/>
            </a:gdLst>
            <a:ahLst/>
            <a:cxnLst>
              <a:cxn ang="0">
                <a:pos x="connsiteX0" y="connsiteY0"/>
              </a:cxn>
              <a:cxn ang="0">
                <a:pos x="connsiteX1" y="connsiteY1"/>
              </a:cxn>
              <a:cxn ang="0">
                <a:pos x="connsiteX2" y="connsiteY2"/>
              </a:cxn>
              <a:cxn ang="0">
                <a:pos x="connsiteX3" y="connsiteY3"/>
              </a:cxn>
            </a:cxnLst>
            <a:rect l="l" t="t" r="r" b="b"/>
            <a:pathLst>
              <a:path w="1662341" h="3207001">
                <a:moveTo>
                  <a:pt x="0" y="0"/>
                </a:moveTo>
                <a:lnTo>
                  <a:pt x="1662341" y="0"/>
                </a:lnTo>
                <a:lnTo>
                  <a:pt x="1662341" y="3207001"/>
                </a:lnTo>
                <a:lnTo>
                  <a:pt x="0" y="320700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95459333-7867-44A7-91F9-954EA0A3D77A}"/>
              </a:ext>
            </a:extLst>
          </p:cNvPr>
          <p:cNvSpPr>
            <a:spLocks noGrp="1"/>
          </p:cNvSpPr>
          <p:nvPr>
            <p:ph type="pic" sz="quarter" idx="13"/>
          </p:nvPr>
        </p:nvSpPr>
        <p:spPr>
          <a:xfrm>
            <a:off x="1853585" y="4177922"/>
            <a:ext cx="4383878" cy="2680079"/>
          </a:xfrm>
          <a:custGeom>
            <a:avLst/>
            <a:gdLst>
              <a:gd name="connsiteX0" fmla="*/ 3001038 w 4383878"/>
              <a:gd name="connsiteY0" fmla="*/ 3 h 2680079"/>
              <a:gd name="connsiteX1" fmla="*/ 4383878 w 4383878"/>
              <a:gd name="connsiteY1" fmla="*/ 3 h 2680079"/>
              <a:gd name="connsiteX2" fmla="*/ 4383878 w 4383878"/>
              <a:gd name="connsiteY2" fmla="*/ 2680079 h 2680079"/>
              <a:gd name="connsiteX3" fmla="*/ 3001038 w 4383878"/>
              <a:gd name="connsiteY3" fmla="*/ 2680079 h 2680079"/>
              <a:gd name="connsiteX4" fmla="*/ 0 w 4383878"/>
              <a:gd name="connsiteY4" fmla="*/ 0 h 2680079"/>
              <a:gd name="connsiteX5" fmla="*/ 2828407 w 4383878"/>
              <a:gd name="connsiteY5" fmla="*/ 0 h 2680079"/>
              <a:gd name="connsiteX6" fmla="*/ 2828407 w 4383878"/>
              <a:gd name="connsiteY6" fmla="*/ 2671496 h 2680079"/>
              <a:gd name="connsiteX7" fmla="*/ 0 w 4383878"/>
              <a:gd name="connsiteY7" fmla="*/ 2671496 h 268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878" h="2680079">
                <a:moveTo>
                  <a:pt x="3001038" y="3"/>
                </a:moveTo>
                <a:lnTo>
                  <a:pt x="4383878" y="3"/>
                </a:lnTo>
                <a:lnTo>
                  <a:pt x="4383878" y="2680079"/>
                </a:lnTo>
                <a:lnTo>
                  <a:pt x="3001038" y="2680079"/>
                </a:lnTo>
                <a:close/>
                <a:moveTo>
                  <a:pt x="0" y="0"/>
                </a:moveTo>
                <a:lnTo>
                  <a:pt x="2828407" y="0"/>
                </a:lnTo>
                <a:lnTo>
                  <a:pt x="2828407" y="2671496"/>
                </a:lnTo>
                <a:lnTo>
                  <a:pt x="0" y="2671496"/>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83396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9028EF-8D67-40A4-80AD-EA2439681A82}"/>
              </a:ext>
            </a:extLst>
          </p:cNvPr>
          <p:cNvSpPr>
            <a:spLocks noGrp="1"/>
          </p:cNvSpPr>
          <p:nvPr>
            <p:ph type="pic" sz="quarter" idx="11"/>
          </p:nvPr>
        </p:nvSpPr>
        <p:spPr>
          <a:xfrm>
            <a:off x="-6" y="1130299"/>
            <a:ext cx="4471573" cy="5727697"/>
          </a:xfrm>
          <a:custGeom>
            <a:avLst/>
            <a:gdLst>
              <a:gd name="connsiteX0" fmla="*/ 0 w 4471573"/>
              <a:gd name="connsiteY0" fmla="*/ 0 h 5727697"/>
              <a:gd name="connsiteX1" fmla="*/ 3533213 w 4471573"/>
              <a:gd name="connsiteY1" fmla="*/ 0 h 5727697"/>
              <a:gd name="connsiteX2" fmla="*/ 4471573 w 4471573"/>
              <a:gd name="connsiteY2" fmla="*/ 938360 h 5727697"/>
              <a:gd name="connsiteX3" fmla="*/ 4471573 w 4471573"/>
              <a:gd name="connsiteY3" fmla="*/ 5727697 h 5727697"/>
              <a:gd name="connsiteX4" fmla="*/ 0 w 4471573"/>
              <a:gd name="connsiteY4" fmla="*/ 5727697 h 572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573" h="5727697">
                <a:moveTo>
                  <a:pt x="0" y="0"/>
                </a:moveTo>
                <a:lnTo>
                  <a:pt x="3533213" y="0"/>
                </a:lnTo>
                <a:cubicBezTo>
                  <a:pt x="4051455" y="0"/>
                  <a:pt x="4471573" y="420118"/>
                  <a:pt x="4471573" y="938360"/>
                </a:cubicBezTo>
                <a:lnTo>
                  <a:pt x="4471573" y="5727697"/>
                </a:lnTo>
                <a:lnTo>
                  <a:pt x="0" y="5727697"/>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33933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9CF6B48-3913-4136-AA97-C3AE3E6755C0}"/>
              </a:ext>
            </a:extLst>
          </p:cNvPr>
          <p:cNvSpPr>
            <a:spLocks noGrp="1"/>
          </p:cNvSpPr>
          <p:nvPr>
            <p:ph type="pic" sz="quarter" idx="10"/>
          </p:nvPr>
        </p:nvSpPr>
        <p:spPr>
          <a:xfrm>
            <a:off x="0" y="3527"/>
            <a:ext cx="12192001"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FED2CE4-6355-451C-8CBE-18CE3CD5F588}"/>
              </a:ext>
            </a:extLst>
          </p:cNvPr>
          <p:cNvSpPr>
            <a:spLocks noGrp="1"/>
          </p:cNvSpPr>
          <p:nvPr>
            <p:ph type="pic" sz="quarter" idx="11"/>
          </p:nvPr>
        </p:nvSpPr>
        <p:spPr>
          <a:xfrm>
            <a:off x="6781801" y="1857375"/>
            <a:ext cx="3090862" cy="4995271"/>
          </a:xfrm>
          <a:custGeom>
            <a:avLst/>
            <a:gdLst>
              <a:gd name="connsiteX0" fmla="*/ 247175 w 3090862"/>
              <a:gd name="connsiteY0" fmla="*/ 0 h 4995271"/>
              <a:gd name="connsiteX1" fmla="*/ 2843686 w 3090862"/>
              <a:gd name="connsiteY1" fmla="*/ 0 h 4995271"/>
              <a:gd name="connsiteX2" fmla="*/ 3090862 w 3090862"/>
              <a:gd name="connsiteY2" fmla="*/ 247648 h 4995271"/>
              <a:gd name="connsiteX3" fmla="*/ 3090862 w 3090862"/>
              <a:gd name="connsiteY3" fmla="*/ 4995271 h 4995271"/>
              <a:gd name="connsiteX4" fmla="*/ 0 w 3090862"/>
              <a:gd name="connsiteY4" fmla="*/ 4995271 h 4995271"/>
              <a:gd name="connsiteX5" fmla="*/ 0 w 3090862"/>
              <a:gd name="connsiteY5" fmla="*/ 247648 h 4995271"/>
              <a:gd name="connsiteX6" fmla="*/ 247175 w 3090862"/>
              <a:gd name="connsiteY6" fmla="*/ 0 h 49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862" h="4995271">
                <a:moveTo>
                  <a:pt x="247175" y="0"/>
                </a:moveTo>
                <a:lnTo>
                  <a:pt x="2843686" y="0"/>
                </a:lnTo>
                <a:cubicBezTo>
                  <a:pt x="2980198" y="0"/>
                  <a:pt x="3090862" y="110876"/>
                  <a:pt x="3090862" y="247648"/>
                </a:cubicBezTo>
                <a:lnTo>
                  <a:pt x="3090862" y="4995271"/>
                </a:lnTo>
                <a:lnTo>
                  <a:pt x="0" y="4995271"/>
                </a:lnTo>
                <a:lnTo>
                  <a:pt x="0" y="247648"/>
                </a:lnTo>
                <a:cubicBezTo>
                  <a:pt x="0" y="110876"/>
                  <a:pt x="110663" y="0"/>
                  <a:pt x="247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81984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2">
    <p:bg>
      <p:bgPr>
        <a:gradFill>
          <a:gsLst>
            <a:gs pos="0">
              <a:srgbClr val="1A6AFF"/>
            </a:gs>
            <a:gs pos="99000">
              <a:srgbClr val="361BFF"/>
            </a:gs>
          </a:gsLst>
          <a:lin ang="2700000" scaled="1"/>
        </a:gradFill>
        <a:effectLst/>
      </p:bgPr>
    </p:bg>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A032183-3378-4160-82A8-AAAFF579ED45}"/>
              </a:ext>
            </a:extLst>
          </p:cNvPr>
          <p:cNvSpPr>
            <a:spLocks noGrp="1"/>
          </p:cNvSpPr>
          <p:nvPr>
            <p:ph type="pic" sz="quarter" idx="10"/>
          </p:nvPr>
        </p:nvSpPr>
        <p:spPr>
          <a:xfrm>
            <a:off x="1510018" y="1736521"/>
            <a:ext cx="4647501" cy="290259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7221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55BEC20-7C9C-44EE-8D7F-5129EC74FFB0}"/>
              </a:ext>
            </a:extLst>
          </p:cNvPr>
          <p:cNvSpPr/>
          <p:nvPr userDrawn="1"/>
        </p:nvSpPr>
        <p:spPr>
          <a:xfrm>
            <a:off x="3215640" y="0"/>
            <a:ext cx="5760720" cy="6858000"/>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solidFill>
            <a:srgbClr val="00AEEF"/>
          </a:soli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8">
            <a:extLst>
              <a:ext uri="{FF2B5EF4-FFF2-40B4-BE49-F238E27FC236}">
                <a16:creationId xmlns:a16="http://schemas.microsoft.com/office/drawing/2014/main" id="{DF5E2CAF-219A-444A-9639-59A6EDE414FE}"/>
              </a:ext>
            </a:extLst>
          </p:cNvPr>
          <p:cNvSpPr>
            <a:spLocks noGrp="1"/>
          </p:cNvSpPr>
          <p:nvPr>
            <p:ph type="pic" sz="quarter" idx="10"/>
          </p:nvPr>
        </p:nvSpPr>
        <p:spPr>
          <a:xfrm>
            <a:off x="4161778" y="2459728"/>
            <a:ext cx="3868317" cy="207902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96633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cing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408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8CD4C8-F0F8-46B1-B348-085C56112700}"/>
              </a:ext>
            </a:extLst>
          </p:cNvPr>
          <p:cNvSpPr>
            <a:spLocks noGrp="1"/>
          </p:cNvSpPr>
          <p:nvPr>
            <p:ph type="pic" sz="quarter" idx="10"/>
          </p:nvPr>
        </p:nvSpPr>
        <p:spPr>
          <a:xfrm>
            <a:off x="2080121" y="3527"/>
            <a:ext cx="10111880" cy="6121138"/>
          </a:xfrm>
          <a:custGeom>
            <a:avLst/>
            <a:gdLst>
              <a:gd name="connsiteX0" fmla="*/ 0 w 10111880"/>
              <a:gd name="connsiteY0" fmla="*/ 0 h 6121138"/>
              <a:gd name="connsiteX1" fmla="*/ 5050874 w 10111880"/>
              <a:gd name="connsiteY1" fmla="*/ 0 h 6121138"/>
              <a:gd name="connsiteX2" fmla="*/ 6061903 w 10111880"/>
              <a:gd name="connsiteY2" fmla="*/ 1011546 h 6121138"/>
              <a:gd name="connsiteX3" fmla="*/ 7642847 w 10111880"/>
              <a:gd name="connsiteY3" fmla="*/ 1011546 h 6121138"/>
              <a:gd name="connsiteX4" fmla="*/ 8654112 w 10111880"/>
              <a:gd name="connsiteY4" fmla="*/ 0 h 6121138"/>
              <a:gd name="connsiteX5" fmla="*/ 10111880 w 10111880"/>
              <a:gd name="connsiteY5" fmla="*/ 0 h 6121138"/>
              <a:gd name="connsiteX6" fmla="*/ 10111880 w 10111880"/>
              <a:gd name="connsiteY6" fmla="*/ 3594706 h 6121138"/>
              <a:gd name="connsiteX7" fmla="*/ 8102553 w 10111880"/>
              <a:gd name="connsiteY7" fmla="*/ 5605296 h 6121138"/>
              <a:gd name="connsiteX8" fmla="*/ 5602433 w 10111880"/>
              <a:gd name="connsiteY8" fmla="*/ 5605296 h 612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1880" h="6121138">
                <a:moveTo>
                  <a:pt x="0" y="0"/>
                </a:moveTo>
                <a:lnTo>
                  <a:pt x="5050874" y="0"/>
                </a:lnTo>
                <a:lnTo>
                  <a:pt x="6061903" y="1011546"/>
                </a:lnTo>
                <a:cubicBezTo>
                  <a:pt x="6496645" y="1446511"/>
                  <a:pt x="7208105" y="1446511"/>
                  <a:pt x="7642847" y="1011546"/>
                </a:cubicBezTo>
                <a:lnTo>
                  <a:pt x="8654112" y="0"/>
                </a:lnTo>
                <a:lnTo>
                  <a:pt x="10111880" y="0"/>
                </a:lnTo>
                <a:lnTo>
                  <a:pt x="10111880" y="3594706"/>
                </a:lnTo>
                <a:lnTo>
                  <a:pt x="8102553" y="5605296"/>
                </a:lnTo>
                <a:cubicBezTo>
                  <a:pt x="7414878" y="6293086"/>
                  <a:pt x="6289872" y="6293086"/>
                  <a:pt x="5602433" y="5605296"/>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52775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78233EE0-74EC-46C5-B4E7-3B9B6CEED644}"/>
              </a:ext>
            </a:extLst>
          </p:cNvPr>
          <p:cNvSpPr/>
          <p:nvPr userDrawn="1"/>
        </p:nvSpPr>
        <p:spPr>
          <a:xfrm flipH="1">
            <a:off x="1304923" y="1000125"/>
            <a:ext cx="9582154" cy="3990975"/>
          </a:xfrm>
          <a:prstGeom prst="rect">
            <a:avLst/>
          </a:prstGeom>
          <a:solidFill>
            <a:schemeClr val="bg1">
              <a:lumMod val="95000"/>
              <a:alpha val="85000"/>
            </a:schemeClr>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F6B144D9-31C7-464B-93D4-11F6F2388037}"/>
              </a:ext>
            </a:extLst>
          </p:cNvPr>
          <p:cNvSpPr>
            <a:spLocks noGrp="1"/>
          </p:cNvSpPr>
          <p:nvPr>
            <p:ph type="pic" sz="quarter" idx="10"/>
          </p:nvPr>
        </p:nvSpPr>
        <p:spPr>
          <a:xfrm>
            <a:off x="1514475" y="784800"/>
            <a:ext cx="9163050" cy="399097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203969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E0AC791-3929-44AF-8D00-87E73B6D254E}"/>
              </a:ext>
            </a:extLst>
          </p:cNvPr>
          <p:cNvSpPr>
            <a:spLocks noGrp="1"/>
          </p:cNvSpPr>
          <p:nvPr>
            <p:ph type="pic" sz="quarter" idx="10"/>
          </p:nvPr>
        </p:nvSpPr>
        <p:spPr>
          <a:xfrm>
            <a:off x="2021692" y="3527"/>
            <a:ext cx="10170309" cy="6850947"/>
          </a:xfrm>
          <a:custGeom>
            <a:avLst/>
            <a:gdLst>
              <a:gd name="connsiteX0" fmla="*/ 2138095 w 10170309"/>
              <a:gd name="connsiteY0" fmla="*/ 0 h 6850947"/>
              <a:gd name="connsiteX1" fmla="*/ 8341039 w 10170309"/>
              <a:gd name="connsiteY1" fmla="*/ 0 h 6850947"/>
              <a:gd name="connsiteX2" fmla="*/ 10170309 w 10170309"/>
              <a:gd name="connsiteY2" fmla="*/ 0 h 6850947"/>
              <a:gd name="connsiteX3" fmla="*/ 10170309 w 10170309"/>
              <a:gd name="connsiteY3" fmla="*/ 6850947 h 6850947"/>
              <a:gd name="connsiteX4" fmla="*/ 9773572 w 10170309"/>
              <a:gd name="connsiteY4" fmla="*/ 6850947 h 6850947"/>
              <a:gd name="connsiteX5" fmla="*/ 7608273 w 10170309"/>
              <a:gd name="connsiteY5" fmla="*/ 6850947 h 6850947"/>
              <a:gd name="connsiteX6" fmla="*/ 2870861 w 10170309"/>
              <a:gd name="connsiteY6" fmla="*/ 6850947 h 6850947"/>
              <a:gd name="connsiteX7" fmla="*/ 705561 w 10170309"/>
              <a:gd name="connsiteY7" fmla="*/ 6850947 h 6850947"/>
              <a:gd name="connsiteX8" fmla="*/ 0 w 10170309"/>
              <a:gd name="connsiteY8" fmla="*/ 4223428 h 6850947"/>
              <a:gd name="connsiteX9" fmla="*/ 2138095 w 10170309"/>
              <a:gd name="connsiteY9" fmla="*/ 0 h 685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0309" h="6850947">
                <a:moveTo>
                  <a:pt x="2138095" y="0"/>
                </a:moveTo>
                <a:lnTo>
                  <a:pt x="8341039" y="0"/>
                </a:lnTo>
                <a:lnTo>
                  <a:pt x="10170309" y="0"/>
                </a:lnTo>
                <a:lnTo>
                  <a:pt x="10170309" y="6850947"/>
                </a:lnTo>
                <a:lnTo>
                  <a:pt x="9773572" y="6850947"/>
                </a:lnTo>
                <a:lnTo>
                  <a:pt x="7608273" y="6850947"/>
                </a:lnTo>
                <a:lnTo>
                  <a:pt x="2870861" y="6850947"/>
                </a:lnTo>
                <a:lnTo>
                  <a:pt x="705561" y="6850947"/>
                </a:lnTo>
                <a:cubicBezTo>
                  <a:pt x="257186" y="6078562"/>
                  <a:pt x="0" y="5180973"/>
                  <a:pt x="0" y="4223428"/>
                </a:cubicBezTo>
                <a:cubicBezTo>
                  <a:pt x="0" y="2490223"/>
                  <a:pt x="841585" y="954019"/>
                  <a:pt x="213809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400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F8FA91-4A7E-4ACD-86BF-A5266BC774D0}"/>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91243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20DAFD-F5BD-4814-9F47-23F98167AE45}"/>
              </a:ext>
            </a:extLst>
          </p:cNvPr>
          <p:cNvSpPr>
            <a:spLocks noGrp="1"/>
          </p:cNvSpPr>
          <p:nvPr>
            <p:ph type="pic" sz="quarter" idx="10"/>
          </p:nvPr>
        </p:nvSpPr>
        <p:spPr>
          <a:xfrm>
            <a:off x="1079592" y="1387396"/>
            <a:ext cx="4083208" cy="4083208"/>
          </a:xfrm>
          <a:custGeom>
            <a:avLst/>
            <a:gdLst>
              <a:gd name="connsiteX0" fmla="*/ 2041604 w 4083208"/>
              <a:gd name="connsiteY0" fmla="*/ 0 h 4083208"/>
              <a:gd name="connsiteX1" fmla="*/ 4083208 w 4083208"/>
              <a:gd name="connsiteY1" fmla="*/ 2041604 h 4083208"/>
              <a:gd name="connsiteX2" fmla="*/ 2041604 w 4083208"/>
              <a:gd name="connsiteY2" fmla="*/ 4083208 h 4083208"/>
              <a:gd name="connsiteX3" fmla="*/ 0 w 4083208"/>
              <a:gd name="connsiteY3" fmla="*/ 2041604 h 4083208"/>
              <a:gd name="connsiteX4" fmla="*/ 2041604 w 4083208"/>
              <a:gd name="connsiteY4" fmla="*/ 0 h 408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208" h="4083208">
                <a:moveTo>
                  <a:pt x="2041604" y="0"/>
                </a:moveTo>
                <a:cubicBezTo>
                  <a:pt x="3169151" y="0"/>
                  <a:pt x="4083208" y="914057"/>
                  <a:pt x="4083208" y="2041604"/>
                </a:cubicBezTo>
                <a:cubicBezTo>
                  <a:pt x="4083208" y="3169151"/>
                  <a:pt x="3169151" y="4083208"/>
                  <a:pt x="2041604" y="4083208"/>
                </a:cubicBezTo>
                <a:cubicBezTo>
                  <a:pt x="914057" y="4083208"/>
                  <a:pt x="0" y="3169151"/>
                  <a:pt x="0" y="2041604"/>
                </a:cubicBezTo>
                <a:cubicBezTo>
                  <a:pt x="0" y="914057"/>
                  <a:pt x="914057" y="0"/>
                  <a:pt x="2041604"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161562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00C361-12C1-4CC0-9C1A-F5E7372DC7BC}"/>
              </a:ext>
            </a:extLst>
          </p:cNvPr>
          <p:cNvSpPr>
            <a:spLocks noGrp="1"/>
          </p:cNvSpPr>
          <p:nvPr>
            <p:ph type="pic" sz="quarter" idx="10"/>
          </p:nvPr>
        </p:nvSpPr>
        <p:spPr>
          <a:xfrm>
            <a:off x="8244572" y="1209960"/>
            <a:ext cx="2821870" cy="5648040"/>
          </a:xfrm>
          <a:custGeom>
            <a:avLst/>
            <a:gdLst>
              <a:gd name="connsiteX0" fmla="*/ 1555197 w 2821870"/>
              <a:gd name="connsiteY0" fmla="*/ 112 h 5648040"/>
              <a:gd name="connsiteX1" fmla="*/ 1558760 w 2821870"/>
              <a:gd name="connsiteY1" fmla="*/ 6858 h 5648040"/>
              <a:gd name="connsiteX2" fmla="*/ 1568259 w 2821870"/>
              <a:gd name="connsiteY2" fmla="*/ 13207 h 5648040"/>
              <a:gd name="connsiteX3" fmla="*/ 1609425 w 2821870"/>
              <a:gd name="connsiteY3" fmla="*/ 6858 h 5648040"/>
              <a:gd name="connsiteX4" fmla="*/ 1615758 w 2821870"/>
              <a:gd name="connsiteY4" fmla="*/ 13207 h 5648040"/>
              <a:gd name="connsiteX5" fmla="*/ 1641091 w 2821870"/>
              <a:gd name="connsiteY5" fmla="*/ 48129 h 5648040"/>
              <a:gd name="connsiteX6" fmla="*/ 1688590 w 2821870"/>
              <a:gd name="connsiteY6" fmla="*/ 57653 h 5648040"/>
              <a:gd name="connsiteX7" fmla="*/ 1698090 w 2821870"/>
              <a:gd name="connsiteY7" fmla="*/ 76701 h 5648040"/>
              <a:gd name="connsiteX8" fmla="*/ 1701256 w 2821870"/>
              <a:gd name="connsiteY8" fmla="*/ 89399 h 5648040"/>
              <a:gd name="connsiteX9" fmla="*/ 1732922 w 2821870"/>
              <a:gd name="connsiteY9" fmla="*/ 105273 h 5648040"/>
              <a:gd name="connsiteX10" fmla="*/ 1767755 w 2821870"/>
              <a:gd name="connsiteY10" fmla="*/ 130670 h 5648040"/>
              <a:gd name="connsiteX11" fmla="*/ 1796255 w 2821870"/>
              <a:gd name="connsiteY11" fmla="*/ 156067 h 5648040"/>
              <a:gd name="connsiteX12" fmla="*/ 1802588 w 2821870"/>
              <a:gd name="connsiteY12" fmla="*/ 171941 h 5648040"/>
              <a:gd name="connsiteX13" fmla="*/ 1818421 w 2821870"/>
              <a:gd name="connsiteY13" fmla="*/ 187814 h 5648040"/>
              <a:gd name="connsiteX14" fmla="*/ 1827921 w 2821870"/>
              <a:gd name="connsiteY14" fmla="*/ 200512 h 5648040"/>
              <a:gd name="connsiteX15" fmla="*/ 1846920 w 2821870"/>
              <a:gd name="connsiteY15" fmla="*/ 232259 h 5648040"/>
              <a:gd name="connsiteX16" fmla="*/ 1894419 w 2821870"/>
              <a:gd name="connsiteY16" fmla="*/ 314800 h 5648040"/>
              <a:gd name="connsiteX17" fmla="*/ 1903919 w 2821870"/>
              <a:gd name="connsiteY17" fmla="*/ 381468 h 5648040"/>
              <a:gd name="connsiteX18" fmla="*/ 1907086 w 2821870"/>
              <a:gd name="connsiteY18" fmla="*/ 467184 h 5648040"/>
              <a:gd name="connsiteX19" fmla="*/ 1916585 w 2821870"/>
              <a:gd name="connsiteY19" fmla="*/ 559249 h 5648040"/>
              <a:gd name="connsiteX20" fmla="*/ 1922919 w 2821870"/>
              <a:gd name="connsiteY20" fmla="*/ 635441 h 5648040"/>
              <a:gd name="connsiteX21" fmla="*/ 1922919 w 2821870"/>
              <a:gd name="connsiteY21" fmla="*/ 679886 h 5648040"/>
              <a:gd name="connsiteX22" fmla="*/ 1919752 w 2821870"/>
              <a:gd name="connsiteY22" fmla="*/ 686236 h 5648040"/>
              <a:gd name="connsiteX23" fmla="*/ 1903919 w 2821870"/>
              <a:gd name="connsiteY23" fmla="*/ 743380 h 5648040"/>
              <a:gd name="connsiteX24" fmla="*/ 1903919 w 2821870"/>
              <a:gd name="connsiteY24" fmla="*/ 810048 h 5648040"/>
              <a:gd name="connsiteX25" fmla="*/ 1894419 w 2821870"/>
              <a:gd name="connsiteY25" fmla="*/ 914812 h 5648040"/>
              <a:gd name="connsiteX26" fmla="*/ 1881753 w 2821870"/>
              <a:gd name="connsiteY26" fmla="*/ 971955 h 5648040"/>
              <a:gd name="connsiteX27" fmla="*/ 1840587 w 2821870"/>
              <a:gd name="connsiteY27" fmla="*/ 997353 h 5648040"/>
              <a:gd name="connsiteX28" fmla="*/ 1827921 w 2821870"/>
              <a:gd name="connsiteY28" fmla="*/ 994178 h 5648040"/>
              <a:gd name="connsiteX29" fmla="*/ 1818421 w 2821870"/>
              <a:gd name="connsiteY29" fmla="*/ 997353 h 5648040"/>
              <a:gd name="connsiteX30" fmla="*/ 1805754 w 2821870"/>
              <a:gd name="connsiteY30" fmla="*/ 1098942 h 5648040"/>
              <a:gd name="connsiteX31" fmla="*/ 1786755 w 2821870"/>
              <a:gd name="connsiteY31" fmla="*/ 1191007 h 5648040"/>
              <a:gd name="connsiteX32" fmla="*/ 1786755 w 2821870"/>
              <a:gd name="connsiteY32" fmla="*/ 1216404 h 5648040"/>
              <a:gd name="connsiteX33" fmla="*/ 1796255 w 2821870"/>
              <a:gd name="connsiteY33" fmla="*/ 1225928 h 5648040"/>
              <a:gd name="connsiteX34" fmla="*/ 1859587 w 2821870"/>
              <a:gd name="connsiteY34" fmla="*/ 1279898 h 5648040"/>
              <a:gd name="connsiteX35" fmla="*/ 1878586 w 2821870"/>
              <a:gd name="connsiteY35" fmla="*/ 1302120 h 5648040"/>
              <a:gd name="connsiteX36" fmla="*/ 1976751 w 2821870"/>
              <a:gd name="connsiteY36" fmla="*/ 1397360 h 5648040"/>
              <a:gd name="connsiteX37" fmla="*/ 2014750 w 2821870"/>
              <a:gd name="connsiteY37" fmla="*/ 1413233 h 5648040"/>
              <a:gd name="connsiteX38" fmla="*/ 2154080 w 2821870"/>
              <a:gd name="connsiteY38" fmla="*/ 1473552 h 5648040"/>
              <a:gd name="connsiteX39" fmla="*/ 2268078 w 2821870"/>
              <a:gd name="connsiteY39" fmla="*/ 1521172 h 5648040"/>
              <a:gd name="connsiteX40" fmla="*/ 2423242 w 2821870"/>
              <a:gd name="connsiteY40" fmla="*/ 1581490 h 5648040"/>
              <a:gd name="connsiteX41" fmla="*/ 2537239 w 2821870"/>
              <a:gd name="connsiteY41" fmla="*/ 1622761 h 5648040"/>
              <a:gd name="connsiteX42" fmla="*/ 2546739 w 2821870"/>
              <a:gd name="connsiteY42" fmla="*/ 1625936 h 5648040"/>
              <a:gd name="connsiteX43" fmla="*/ 2597405 w 2821870"/>
              <a:gd name="connsiteY43" fmla="*/ 1660857 h 5648040"/>
              <a:gd name="connsiteX44" fmla="*/ 2606904 w 2821870"/>
              <a:gd name="connsiteY44" fmla="*/ 1718001 h 5648040"/>
              <a:gd name="connsiteX45" fmla="*/ 2619571 w 2821870"/>
              <a:gd name="connsiteY45" fmla="*/ 1771970 h 5648040"/>
              <a:gd name="connsiteX46" fmla="*/ 2632237 w 2821870"/>
              <a:gd name="connsiteY46" fmla="*/ 1838638 h 5648040"/>
              <a:gd name="connsiteX47" fmla="*/ 2648070 w 2821870"/>
              <a:gd name="connsiteY47" fmla="*/ 1905306 h 5648040"/>
              <a:gd name="connsiteX48" fmla="*/ 2676570 w 2821870"/>
              <a:gd name="connsiteY48" fmla="*/ 1991022 h 5648040"/>
              <a:gd name="connsiteX49" fmla="*/ 2689236 w 2821870"/>
              <a:gd name="connsiteY49" fmla="*/ 2054515 h 5648040"/>
              <a:gd name="connsiteX50" fmla="*/ 2705069 w 2821870"/>
              <a:gd name="connsiteY50" fmla="*/ 2133882 h 5648040"/>
              <a:gd name="connsiteX51" fmla="*/ 2708236 w 2821870"/>
              <a:gd name="connsiteY51" fmla="*/ 2159279 h 5648040"/>
              <a:gd name="connsiteX52" fmla="*/ 2717736 w 2821870"/>
              <a:gd name="connsiteY52" fmla="*/ 2219598 h 5648040"/>
              <a:gd name="connsiteX53" fmla="*/ 2730402 w 2821870"/>
              <a:gd name="connsiteY53" fmla="*/ 2340235 h 5648040"/>
              <a:gd name="connsiteX54" fmla="*/ 2736735 w 2821870"/>
              <a:gd name="connsiteY54" fmla="*/ 2479920 h 5648040"/>
              <a:gd name="connsiteX55" fmla="*/ 2746235 w 2821870"/>
              <a:gd name="connsiteY55" fmla="*/ 2556112 h 5648040"/>
              <a:gd name="connsiteX56" fmla="*/ 2762068 w 2821870"/>
              <a:gd name="connsiteY56" fmla="*/ 2660875 h 5648040"/>
              <a:gd name="connsiteX57" fmla="*/ 2774734 w 2821870"/>
              <a:gd name="connsiteY57" fmla="*/ 2721194 h 5648040"/>
              <a:gd name="connsiteX58" fmla="*/ 2784234 w 2821870"/>
              <a:gd name="connsiteY58" fmla="*/ 2781513 h 5648040"/>
              <a:gd name="connsiteX59" fmla="*/ 2796900 w 2821870"/>
              <a:gd name="connsiteY59" fmla="*/ 2876752 h 5648040"/>
              <a:gd name="connsiteX60" fmla="*/ 2809567 w 2821870"/>
              <a:gd name="connsiteY60" fmla="*/ 2918023 h 5648040"/>
              <a:gd name="connsiteX61" fmla="*/ 2812734 w 2821870"/>
              <a:gd name="connsiteY61" fmla="*/ 3057708 h 5648040"/>
              <a:gd name="connsiteX62" fmla="*/ 2790568 w 2821870"/>
              <a:gd name="connsiteY62" fmla="*/ 3156123 h 5648040"/>
              <a:gd name="connsiteX63" fmla="*/ 2793734 w 2821870"/>
              <a:gd name="connsiteY63" fmla="*/ 3197393 h 5648040"/>
              <a:gd name="connsiteX64" fmla="*/ 2793734 w 2821870"/>
              <a:gd name="connsiteY64" fmla="*/ 3295808 h 5648040"/>
              <a:gd name="connsiteX65" fmla="*/ 2771568 w 2821870"/>
              <a:gd name="connsiteY65" fmla="*/ 3387873 h 5648040"/>
              <a:gd name="connsiteX66" fmla="*/ 2695569 w 2821870"/>
              <a:gd name="connsiteY66" fmla="*/ 3486287 h 5648040"/>
              <a:gd name="connsiteX67" fmla="*/ 2613238 w 2821870"/>
              <a:gd name="connsiteY67" fmla="*/ 3543431 h 5648040"/>
              <a:gd name="connsiteX68" fmla="*/ 2549906 w 2821870"/>
              <a:gd name="connsiteY68" fmla="*/ 3565654 h 5648040"/>
              <a:gd name="connsiteX69" fmla="*/ 2518240 w 2821870"/>
              <a:gd name="connsiteY69" fmla="*/ 3565654 h 5648040"/>
              <a:gd name="connsiteX70" fmla="*/ 2467574 w 2821870"/>
              <a:gd name="connsiteY70" fmla="*/ 3565654 h 5648040"/>
              <a:gd name="connsiteX71" fmla="*/ 2394742 w 2821870"/>
              <a:gd name="connsiteY71" fmla="*/ 3568829 h 5648040"/>
              <a:gd name="connsiteX72" fmla="*/ 2385242 w 2821870"/>
              <a:gd name="connsiteY72" fmla="*/ 3581527 h 5648040"/>
              <a:gd name="connsiteX73" fmla="*/ 2435908 w 2821870"/>
              <a:gd name="connsiteY73" fmla="*/ 3718038 h 5648040"/>
              <a:gd name="connsiteX74" fmla="*/ 2432742 w 2821870"/>
              <a:gd name="connsiteY74" fmla="*/ 3784706 h 5648040"/>
              <a:gd name="connsiteX75" fmla="*/ 2435908 w 2821870"/>
              <a:gd name="connsiteY75" fmla="*/ 3800579 h 5648040"/>
              <a:gd name="connsiteX76" fmla="*/ 2489740 w 2821870"/>
              <a:gd name="connsiteY76" fmla="*/ 3991059 h 5648040"/>
              <a:gd name="connsiteX77" fmla="*/ 2518240 w 2821870"/>
              <a:gd name="connsiteY77" fmla="*/ 4086299 h 5648040"/>
              <a:gd name="connsiteX78" fmla="*/ 2546739 w 2821870"/>
              <a:gd name="connsiteY78" fmla="*/ 4216460 h 5648040"/>
              <a:gd name="connsiteX79" fmla="*/ 2597405 w 2821870"/>
              <a:gd name="connsiteY79" fmla="*/ 4435511 h 5648040"/>
              <a:gd name="connsiteX80" fmla="*/ 2622738 w 2821870"/>
              <a:gd name="connsiteY80" fmla="*/ 4556149 h 5648040"/>
              <a:gd name="connsiteX81" fmla="*/ 2616404 w 2821870"/>
              <a:gd name="connsiteY81" fmla="*/ 4572022 h 5648040"/>
              <a:gd name="connsiteX82" fmla="*/ 2480240 w 2821870"/>
              <a:gd name="connsiteY82" fmla="*/ 4648214 h 5648040"/>
              <a:gd name="connsiteX83" fmla="*/ 2407408 w 2821870"/>
              <a:gd name="connsiteY83" fmla="*/ 4676786 h 5648040"/>
              <a:gd name="connsiteX84" fmla="*/ 2397909 w 2821870"/>
              <a:gd name="connsiteY84" fmla="*/ 4689484 h 5648040"/>
              <a:gd name="connsiteX85" fmla="*/ 2401076 w 2821870"/>
              <a:gd name="connsiteY85" fmla="*/ 4752978 h 5648040"/>
              <a:gd name="connsiteX86" fmla="*/ 2407408 w 2821870"/>
              <a:gd name="connsiteY86" fmla="*/ 4851392 h 5648040"/>
              <a:gd name="connsiteX87" fmla="*/ 2416908 w 2821870"/>
              <a:gd name="connsiteY87" fmla="*/ 4899012 h 5648040"/>
              <a:gd name="connsiteX88" fmla="*/ 2404242 w 2821870"/>
              <a:gd name="connsiteY88" fmla="*/ 4997427 h 5648040"/>
              <a:gd name="connsiteX89" fmla="*/ 2401076 w 2821870"/>
              <a:gd name="connsiteY89" fmla="*/ 5025999 h 5648040"/>
              <a:gd name="connsiteX90" fmla="*/ 2397909 w 2821870"/>
              <a:gd name="connsiteY90" fmla="*/ 5083142 h 5648040"/>
              <a:gd name="connsiteX91" fmla="*/ 2397909 w 2821870"/>
              <a:gd name="connsiteY91" fmla="*/ 5133937 h 5648040"/>
              <a:gd name="connsiteX92" fmla="*/ 2394742 w 2821870"/>
              <a:gd name="connsiteY92" fmla="*/ 5226002 h 5648040"/>
              <a:gd name="connsiteX93" fmla="*/ 2382076 w 2821870"/>
              <a:gd name="connsiteY93" fmla="*/ 5333941 h 5648040"/>
              <a:gd name="connsiteX94" fmla="*/ 2382076 w 2821870"/>
              <a:gd name="connsiteY94" fmla="*/ 5343465 h 5648040"/>
              <a:gd name="connsiteX95" fmla="*/ 2372576 w 2821870"/>
              <a:gd name="connsiteY95" fmla="*/ 5540294 h 5648040"/>
              <a:gd name="connsiteX96" fmla="*/ 2363862 w 2821870"/>
              <a:gd name="connsiteY96" fmla="*/ 5648040 h 5648040"/>
              <a:gd name="connsiteX97" fmla="*/ 1525669 w 2821870"/>
              <a:gd name="connsiteY97" fmla="*/ 5648040 h 5648040"/>
              <a:gd name="connsiteX98" fmla="*/ 1511260 w 2821870"/>
              <a:gd name="connsiteY98" fmla="*/ 5549818 h 5648040"/>
              <a:gd name="connsiteX99" fmla="*/ 1508094 w 2821870"/>
              <a:gd name="connsiteY99" fmla="*/ 5457753 h 5648040"/>
              <a:gd name="connsiteX100" fmla="*/ 1508094 w 2821870"/>
              <a:gd name="connsiteY100" fmla="*/ 5346639 h 5648040"/>
              <a:gd name="connsiteX101" fmla="*/ 1501761 w 2821870"/>
              <a:gd name="connsiteY101" fmla="*/ 5286321 h 5648040"/>
              <a:gd name="connsiteX102" fmla="*/ 1498594 w 2821870"/>
              <a:gd name="connsiteY102" fmla="*/ 5226002 h 5648040"/>
              <a:gd name="connsiteX103" fmla="*/ 1492261 w 2821870"/>
              <a:gd name="connsiteY103" fmla="*/ 5210129 h 5648040"/>
              <a:gd name="connsiteX104" fmla="*/ 1457428 w 2821870"/>
              <a:gd name="connsiteY104" fmla="*/ 5187906 h 5648040"/>
              <a:gd name="connsiteX105" fmla="*/ 1435262 w 2821870"/>
              <a:gd name="connsiteY105" fmla="*/ 5203780 h 5648040"/>
              <a:gd name="connsiteX106" fmla="*/ 1438429 w 2821870"/>
              <a:gd name="connsiteY106" fmla="*/ 5216478 h 5648040"/>
              <a:gd name="connsiteX107" fmla="*/ 1441595 w 2821870"/>
              <a:gd name="connsiteY107" fmla="*/ 5279971 h 5648040"/>
              <a:gd name="connsiteX108" fmla="*/ 1425762 w 2821870"/>
              <a:gd name="connsiteY108" fmla="*/ 5400609 h 5648040"/>
              <a:gd name="connsiteX109" fmla="*/ 1416262 w 2821870"/>
              <a:gd name="connsiteY109" fmla="*/ 5492674 h 5648040"/>
              <a:gd name="connsiteX110" fmla="*/ 1394096 w 2821870"/>
              <a:gd name="connsiteY110" fmla="*/ 5575215 h 5648040"/>
              <a:gd name="connsiteX111" fmla="*/ 1377333 w 2821870"/>
              <a:gd name="connsiteY111" fmla="*/ 5648040 h 5648040"/>
              <a:gd name="connsiteX112" fmla="*/ 608042 w 2821870"/>
              <a:gd name="connsiteY112" fmla="*/ 5648040 h 5648040"/>
              <a:gd name="connsiteX113" fmla="*/ 606008 w 2821870"/>
              <a:gd name="connsiteY113" fmla="*/ 5621248 h 5648040"/>
              <a:gd name="connsiteX114" fmla="*/ 605612 w 2821870"/>
              <a:gd name="connsiteY114" fmla="*/ 5584739 h 5648040"/>
              <a:gd name="connsiteX115" fmla="*/ 596113 w 2821870"/>
              <a:gd name="connsiteY115" fmla="*/ 5556167 h 5648040"/>
              <a:gd name="connsiteX116" fmla="*/ 589779 w 2821870"/>
              <a:gd name="connsiteY116" fmla="*/ 5508547 h 5648040"/>
              <a:gd name="connsiteX117" fmla="*/ 580280 w 2821870"/>
              <a:gd name="connsiteY117" fmla="*/ 5451403 h 5648040"/>
              <a:gd name="connsiteX118" fmla="*/ 570780 w 2821870"/>
              <a:gd name="connsiteY118" fmla="*/ 5410133 h 5648040"/>
              <a:gd name="connsiteX119" fmla="*/ 564447 w 2821870"/>
              <a:gd name="connsiteY119" fmla="*/ 5365687 h 5648040"/>
              <a:gd name="connsiteX120" fmla="*/ 561280 w 2821870"/>
              <a:gd name="connsiteY120" fmla="*/ 5314893 h 5648040"/>
              <a:gd name="connsiteX121" fmla="*/ 554947 w 2821870"/>
              <a:gd name="connsiteY121" fmla="*/ 5267273 h 5648040"/>
              <a:gd name="connsiteX122" fmla="*/ 554947 w 2821870"/>
              <a:gd name="connsiteY122" fmla="*/ 5260924 h 5648040"/>
              <a:gd name="connsiteX123" fmla="*/ 548614 w 2821870"/>
              <a:gd name="connsiteY123" fmla="*/ 5165684 h 5648040"/>
              <a:gd name="connsiteX124" fmla="*/ 523281 w 2821870"/>
              <a:gd name="connsiteY124" fmla="*/ 5099016 h 5648040"/>
              <a:gd name="connsiteX125" fmla="*/ 507448 w 2821870"/>
              <a:gd name="connsiteY125" fmla="*/ 5045047 h 5648040"/>
              <a:gd name="connsiteX126" fmla="*/ 520114 w 2821870"/>
              <a:gd name="connsiteY126" fmla="*/ 4933933 h 5648040"/>
              <a:gd name="connsiteX127" fmla="*/ 529614 w 2821870"/>
              <a:gd name="connsiteY127" fmla="*/ 4876789 h 5648040"/>
              <a:gd name="connsiteX128" fmla="*/ 529614 w 2821870"/>
              <a:gd name="connsiteY128" fmla="*/ 4864091 h 5648040"/>
              <a:gd name="connsiteX129" fmla="*/ 529614 w 2821870"/>
              <a:gd name="connsiteY129" fmla="*/ 4791074 h 5648040"/>
              <a:gd name="connsiteX130" fmla="*/ 529614 w 2821870"/>
              <a:gd name="connsiteY130" fmla="*/ 4714882 h 5648040"/>
              <a:gd name="connsiteX131" fmla="*/ 529614 w 2821870"/>
              <a:gd name="connsiteY131" fmla="*/ 4654563 h 5648040"/>
              <a:gd name="connsiteX132" fmla="*/ 520114 w 2821870"/>
              <a:gd name="connsiteY132" fmla="*/ 4641864 h 5648040"/>
              <a:gd name="connsiteX133" fmla="*/ 374451 w 2821870"/>
              <a:gd name="connsiteY133" fmla="*/ 4603769 h 5648040"/>
              <a:gd name="connsiteX134" fmla="*/ 361784 w 2821870"/>
              <a:gd name="connsiteY134" fmla="*/ 4584721 h 5648040"/>
              <a:gd name="connsiteX135" fmla="*/ 374451 w 2821870"/>
              <a:gd name="connsiteY135" fmla="*/ 4499005 h 5648040"/>
              <a:gd name="connsiteX136" fmla="*/ 393450 w 2821870"/>
              <a:gd name="connsiteY136" fmla="*/ 4403765 h 5648040"/>
              <a:gd name="connsiteX137" fmla="*/ 402950 w 2821870"/>
              <a:gd name="connsiteY137" fmla="*/ 4321224 h 5648040"/>
              <a:gd name="connsiteX138" fmla="*/ 421950 w 2821870"/>
              <a:gd name="connsiteY138" fmla="*/ 4210110 h 5648040"/>
              <a:gd name="connsiteX139" fmla="*/ 437783 w 2821870"/>
              <a:gd name="connsiteY139" fmla="*/ 4108521 h 5648040"/>
              <a:gd name="connsiteX140" fmla="*/ 450449 w 2821870"/>
              <a:gd name="connsiteY140" fmla="*/ 4010107 h 5648040"/>
              <a:gd name="connsiteX141" fmla="*/ 466282 w 2821870"/>
              <a:gd name="connsiteY141" fmla="*/ 3889469 h 5648040"/>
              <a:gd name="connsiteX142" fmla="*/ 485282 w 2821870"/>
              <a:gd name="connsiteY142" fmla="*/ 3781531 h 5648040"/>
              <a:gd name="connsiteX143" fmla="*/ 485282 w 2821870"/>
              <a:gd name="connsiteY143" fmla="*/ 3778356 h 5648040"/>
              <a:gd name="connsiteX144" fmla="*/ 491615 w 2821870"/>
              <a:gd name="connsiteY144" fmla="*/ 3705339 h 5648040"/>
              <a:gd name="connsiteX145" fmla="*/ 501115 w 2821870"/>
              <a:gd name="connsiteY145" fmla="*/ 3638671 h 5648040"/>
              <a:gd name="connsiteX146" fmla="*/ 516948 w 2821870"/>
              <a:gd name="connsiteY146" fmla="*/ 3546606 h 5648040"/>
              <a:gd name="connsiteX147" fmla="*/ 520114 w 2821870"/>
              <a:gd name="connsiteY147" fmla="*/ 3518034 h 5648040"/>
              <a:gd name="connsiteX148" fmla="*/ 520114 w 2821870"/>
              <a:gd name="connsiteY148" fmla="*/ 3483113 h 5648040"/>
              <a:gd name="connsiteX149" fmla="*/ 542280 w 2821870"/>
              <a:gd name="connsiteY149" fmla="*/ 3330729 h 5648040"/>
              <a:gd name="connsiteX150" fmla="*/ 545447 w 2821870"/>
              <a:gd name="connsiteY150" fmla="*/ 3308506 h 5648040"/>
              <a:gd name="connsiteX151" fmla="*/ 545447 w 2821870"/>
              <a:gd name="connsiteY151" fmla="*/ 3298982 h 5648040"/>
              <a:gd name="connsiteX152" fmla="*/ 535947 w 2821870"/>
              <a:gd name="connsiteY152" fmla="*/ 3302157 h 5648040"/>
              <a:gd name="connsiteX153" fmla="*/ 497948 w 2821870"/>
              <a:gd name="connsiteY153" fmla="*/ 3340253 h 5648040"/>
              <a:gd name="connsiteX154" fmla="*/ 437783 w 2821870"/>
              <a:gd name="connsiteY154" fmla="*/ 3381524 h 5648040"/>
              <a:gd name="connsiteX155" fmla="*/ 368117 w 2821870"/>
              <a:gd name="connsiteY155" fmla="*/ 3432318 h 5648040"/>
              <a:gd name="connsiteX156" fmla="*/ 320618 w 2821870"/>
              <a:gd name="connsiteY156" fmla="*/ 3457715 h 5648040"/>
              <a:gd name="connsiteX157" fmla="*/ 250953 w 2821870"/>
              <a:gd name="connsiteY157" fmla="*/ 3454541 h 5648040"/>
              <a:gd name="connsiteX158" fmla="*/ 190788 w 2821870"/>
              <a:gd name="connsiteY158" fmla="*/ 3413270 h 5648040"/>
              <a:gd name="connsiteX159" fmla="*/ 124289 w 2821870"/>
              <a:gd name="connsiteY159" fmla="*/ 3330729 h 5648040"/>
              <a:gd name="connsiteX160" fmla="*/ 86290 w 2821870"/>
              <a:gd name="connsiteY160" fmla="*/ 3251362 h 5648040"/>
              <a:gd name="connsiteX161" fmla="*/ 48291 w 2821870"/>
              <a:gd name="connsiteY161" fmla="*/ 3146599 h 5648040"/>
              <a:gd name="connsiteX162" fmla="*/ 22958 w 2821870"/>
              <a:gd name="connsiteY162" fmla="*/ 3102153 h 5648040"/>
              <a:gd name="connsiteX163" fmla="*/ 792 w 2821870"/>
              <a:gd name="connsiteY163" fmla="*/ 3025961 h 5648040"/>
              <a:gd name="connsiteX164" fmla="*/ 3958 w 2821870"/>
              <a:gd name="connsiteY164" fmla="*/ 2924372 h 5648040"/>
              <a:gd name="connsiteX165" fmla="*/ 19791 w 2821870"/>
              <a:gd name="connsiteY165" fmla="*/ 2857704 h 5648040"/>
              <a:gd name="connsiteX166" fmla="*/ 45124 w 2821870"/>
              <a:gd name="connsiteY166" fmla="*/ 2727543 h 5648040"/>
              <a:gd name="connsiteX167" fmla="*/ 67290 w 2821870"/>
              <a:gd name="connsiteY167" fmla="*/ 2654526 h 5648040"/>
              <a:gd name="connsiteX168" fmla="*/ 105290 w 2821870"/>
              <a:gd name="connsiteY168" fmla="*/ 2568810 h 5648040"/>
              <a:gd name="connsiteX169" fmla="*/ 117956 w 2821870"/>
              <a:gd name="connsiteY169" fmla="*/ 2521190 h 5648040"/>
              <a:gd name="connsiteX170" fmla="*/ 149622 w 2821870"/>
              <a:gd name="connsiteY170" fmla="*/ 2464046 h 5648040"/>
              <a:gd name="connsiteX171" fmla="*/ 168621 w 2821870"/>
              <a:gd name="connsiteY171" fmla="*/ 2444998 h 5648040"/>
              <a:gd name="connsiteX172" fmla="*/ 168621 w 2821870"/>
              <a:gd name="connsiteY172" fmla="*/ 2435474 h 5648040"/>
              <a:gd name="connsiteX173" fmla="*/ 165455 w 2821870"/>
              <a:gd name="connsiteY173" fmla="*/ 2362457 h 5648040"/>
              <a:gd name="connsiteX174" fmla="*/ 181288 w 2821870"/>
              <a:gd name="connsiteY174" fmla="*/ 2302139 h 5648040"/>
              <a:gd name="connsiteX175" fmla="*/ 203454 w 2821870"/>
              <a:gd name="connsiteY175" fmla="*/ 2260868 h 5648040"/>
              <a:gd name="connsiteX176" fmla="*/ 212954 w 2821870"/>
              <a:gd name="connsiteY176" fmla="*/ 2222772 h 5648040"/>
              <a:gd name="connsiteX177" fmla="*/ 212954 w 2821870"/>
              <a:gd name="connsiteY177" fmla="*/ 2175152 h 5648040"/>
              <a:gd name="connsiteX178" fmla="*/ 228787 w 2821870"/>
              <a:gd name="connsiteY178" fmla="*/ 2143406 h 5648040"/>
              <a:gd name="connsiteX179" fmla="*/ 241453 w 2821870"/>
              <a:gd name="connsiteY179" fmla="*/ 2121183 h 5648040"/>
              <a:gd name="connsiteX180" fmla="*/ 250953 w 2821870"/>
              <a:gd name="connsiteY180" fmla="*/ 2025943 h 5648040"/>
              <a:gd name="connsiteX181" fmla="*/ 263620 w 2821870"/>
              <a:gd name="connsiteY181" fmla="*/ 1981498 h 5648040"/>
              <a:gd name="connsiteX182" fmla="*/ 282619 w 2821870"/>
              <a:gd name="connsiteY182" fmla="*/ 1902131 h 5648040"/>
              <a:gd name="connsiteX183" fmla="*/ 298452 w 2821870"/>
              <a:gd name="connsiteY183" fmla="*/ 1851337 h 5648040"/>
              <a:gd name="connsiteX184" fmla="*/ 307952 w 2821870"/>
              <a:gd name="connsiteY184" fmla="*/ 1810066 h 5648040"/>
              <a:gd name="connsiteX185" fmla="*/ 317452 w 2821870"/>
              <a:gd name="connsiteY185" fmla="*/ 1771970 h 5648040"/>
              <a:gd name="connsiteX186" fmla="*/ 336451 w 2821870"/>
              <a:gd name="connsiteY186" fmla="*/ 1718001 h 5648040"/>
              <a:gd name="connsiteX187" fmla="*/ 355451 w 2821870"/>
              <a:gd name="connsiteY187" fmla="*/ 1664032 h 5648040"/>
              <a:gd name="connsiteX188" fmla="*/ 380784 w 2821870"/>
              <a:gd name="connsiteY188" fmla="*/ 1587840 h 5648040"/>
              <a:gd name="connsiteX189" fmla="*/ 421950 w 2821870"/>
              <a:gd name="connsiteY189" fmla="*/ 1562442 h 5648040"/>
              <a:gd name="connsiteX190" fmla="*/ 463115 w 2821870"/>
              <a:gd name="connsiteY190" fmla="*/ 1549744 h 5648040"/>
              <a:gd name="connsiteX191" fmla="*/ 548614 w 2821870"/>
              <a:gd name="connsiteY191" fmla="*/ 1537045 h 5648040"/>
              <a:gd name="connsiteX192" fmla="*/ 706944 w 2821870"/>
              <a:gd name="connsiteY192" fmla="*/ 1483076 h 5648040"/>
              <a:gd name="connsiteX193" fmla="*/ 865274 w 2821870"/>
              <a:gd name="connsiteY193" fmla="*/ 1422757 h 5648040"/>
              <a:gd name="connsiteX194" fmla="*/ 950772 w 2821870"/>
              <a:gd name="connsiteY194" fmla="*/ 1378312 h 5648040"/>
              <a:gd name="connsiteX195" fmla="*/ 995104 w 2821870"/>
              <a:gd name="connsiteY195" fmla="*/ 1359264 h 5648040"/>
              <a:gd name="connsiteX196" fmla="*/ 1048937 w 2821870"/>
              <a:gd name="connsiteY196" fmla="*/ 1330692 h 5648040"/>
              <a:gd name="connsiteX197" fmla="*/ 1118602 w 2821870"/>
              <a:gd name="connsiteY197" fmla="*/ 1267199 h 5648040"/>
              <a:gd name="connsiteX198" fmla="*/ 1121768 w 2821870"/>
              <a:gd name="connsiteY198" fmla="*/ 1241802 h 5648040"/>
              <a:gd name="connsiteX199" fmla="*/ 1093269 w 2821870"/>
              <a:gd name="connsiteY199" fmla="*/ 1152911 h 5648040"/>
              <a:gd name="connsiteX200" fmla="*/ 1083769 w 2821870"/>
              <a:gd name="connsiteY200" fmla="*/ 1111640 h 5648040"/>
              <a:gd name="connsiteX201" fmla="*/ 1071103 w 2821870"/>
              <a:gd name="connsiteY201" fmla="*/ 1025925 h 5648040"/>
              <a:gd name="connsiteX202" fmla="*/ 1067936 w 2821870"/>
              <a:gd name="connsiteY202" fmla="*/ 1019575 h 5648040"/>
              <a:gd name="connsiteX203" fmla="*/ 1020437 w 2821870"/>
              <a:gd name="connsiteY203" fmla="*/ 933859 h 5648040"/>
              <a:gd name="connsiteX204" fmla="*/ 1007771 w 2821870"/>
              <a:gd name="connsiteY204" fmla="*/ 860842 h 5648040"/>
              <a:gd name="connsiteX205" fmla="*/ 1007771 w 2821870"/>
              <a:gd name="connsiteY205" fmla="*/ 771952 h 5648040"/>
              <a:gd name="connsiteX206" fmla="*/ 998271 w 2821870"/>
              <a:gd name="connsiteY206" fmla="*/ 746554 h 5648040"/>
              <a:gd name="connsiteX207" fmla="*/ 988771 w 2821870"/>
              <a:gd name="connsiteY207" fmla="*/ 705284 h 5648040"/>
              <a:gd name="connsiteX208" fmla="*/ 982438 w 2821870"/>
              <a:gd name="connsiteY208" fmla="*/ 644965 h 5648040"/>
              <a:gd name="connsiteX209" fmla="*/ 979271 w 2821870"/>
              <a:gd name="connsiteY209" fmla="*/ 619568 h 5648040"/>
              <a:gd name="connsiteX210" fmla="*/ 985605 w 2821870"/>
              <a:gd name="connsiteY210" fmla="*/ 476708 h 5648040"/>
              <a:gd name="connsiteX211" fmla="*/ 995104 w 2821870"/>
              <a:gd name="connsiteY211" fmla="*/ 390992 h 5648040"/>
              <a:gd name="connsiteX212" fmla="*/ 991938 w 2821870"/>
              <a:gd name="connsiteY212" fmla="*/ 384643 h 5648040"/>
              <a:gd name="connsiteX213" fmla="*/ 985605 w 2821870"/>
              <a:gd name="connsiteY213" fmla="*/ 365595 h 5648040"/>
              <a:gd name="connsiteX214" fmla="*/ 998271 w 2821870"/>
              <a:gd name="connsiteY214" fmla="*/ 305276 h 5648040"/>
              <a:gd name="connsiteX215" fmla="*/ 1052103 w 2821870"/>
              <a:gd name="connsiteY215" fmla="*/ 225910 h 5648040"/>
              <a:gd name="connsiteX216" fmla="*/ 1077436 w 2821870"/>
              <a:gd name="connsiteY216" fmla="*/ 197338 h 5648040"/>
              <a:gd name="connsiteX217" fmla="*/ 1115435 w 2821870"/>
              <a:gd name="connsiteY217" fmla="*/ 162417 h 5648040"/>
              <a:gd name="connsiteX218" fmla="*/ 1121768 w 2821870"/>
              <a:gd name="connsiteY218" fmla="*/ 152893 h 5648040"/>
              <a:gd name="connsiteX219" fmla="*/ 1143935 w 2821870"/>
              <a:gd name="connsiteY219" fmla="*/ 130670 h 5648040"/>
              <a:gd name="connsiteX220" fmla="*/ 1156601 w 2821870"/>
              <a:gd name="connsiteY220" fmla="*/ 117971 h 5648040"/>
              <a:gd name="connsiteX221" fmla="*/ 1175601 w 2821870"/>
              <a:gd name="connsiteY221" fmla="*/ 108447 h 5648040"/>
              <a:gd name="connsiteX222" fmla="*/ 1194600 w 2821870"/>
              <a:gd name="connsiteY222" fmla="*/ 95749 h 5648040"/>
              <a:gd name="connsiteX223" fmla="*/ 1232600 w 2821870"/>
              <a:gd name="connsiteY223" fmla="*/ 57653 h 5648040"/>
              <a:gd name="connsiteX224" fmla="*/ 1242099 w 2821870"/>
              <a:gd name="connsiteY224" fmla="*/ 51303 h 5648040"/>
              <a:gd name="connsiteX225" fmla="*/ 1257932 w 2821870"/>
              <a:gd name="connsiteY225" fmla="*/ 35430 h 5648040"/>
              <a:gd name="connsiteX226" fmla="*/ 1267432 w 2821870"/>
              <a:gd name="connsiteY226" fmla="*/ 19557 h 5648040"/>
              <a:gd name="connsiteX227" fmla="*/ 1311764 w 2821870"/>
              <a:gd name="connsiteY227" fmla="*/ 13207 h 5648040"/>
              <a:gd name="connsiteX228" fmla="*/ 1318098 w 2821870"/>
              <a:gd name="connsiteY228" fmla="*/ 10033 h 5648040"/>
              <a:gd name="connsiteX229" fmla="*/ 1330764 w 2821870"/>
              <a:gd name="connsiteY229" fmla="*/ 6858 h 5648040"/>
              <a:gd name="connsiteX230" fmla="*/ 1346597 w 2821870"/>
              <a:gd name="connsiteY230" fmla="*/ 13207 h 5648040"/>
              <a:gd name="connsiteX231" fmla="*/ 1365597 w 2821870"/>
              <a:gd name="connsiteY231" fmla="*/ 19557 h 5648040"/>
              <a:gd name="connsiteX232" fmla="*/ 1378263 w 2821870"/>
              <a:gd name="connsiteY232" fmla="*/ 16382 h 5648040"/>
              <a:gd name="connsiteX233" fmla="*/ 1397263 w 2821870"/>
              <a:gd name="connsiteY233" fmla="*/ 13207 h 5648040"/>
              <a:gd name="connsiteX234" fmla="*/ 1406763 w 2821870"/>
              <a:gd name="connsiteY234" fmla="*/ 16382 h 5648040"/>
              <a:gd name="connsiteX235" fmla="*/ 1438429 w 2821870"/>
              <a:gd name="connsiteY235" fmla="*/ 13207 h 5648040"/>
              <a:gd name="connsiteX236" fmla="*/ 1444762 w 2821870"/>
              <a:gd name="connsiteY236" fmla="*/ 13207 h 5648040"/>
              <a:gd name="connsiteX237" fmla="*/ 1539760 w 2821870"/>
              <a:gd name="connsiteY237" fmla="*/ 509 h 5648040"/>
              <a:gd name="connsiteX238" fmla="*/ 1549260 w 2821870"/>
              <a:gd name="connsiteY238" fmla="*/ 509 h 5648040"/>
              <a:gd name="connsiteX239" fmla="*/ 1555197 w 2821870"/>
              <a:gd name="connsiteY239" fmla="*/ 112 h 564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2821870" h="5648040">
                <a:moveTo>
                  <a:pt x="1555197" y="112"/>
                </a:moveTo>
                <a:cubicBezTo>
                  <a:pt x="1557177" y="509"/>
                  <a:pt x="1558760" y="2096"/>
                  <a:pt x="1558760" y="6858"/>
                </a:cubicBezTo>
                <a:cubicBezTo>
                  <a:pt x="1558760" y="10033"/>
                  <a:pt x="1565093" y="13207"/>
                  <a:pt x="1568259" y="13207"/>
                </a:cubicBezTo>
                <a:cubicBezTo>
                  <a:pt x="1584092" y="10033"/>
                  <a:pt x="1596759" y="16382"/>
                  <a:pt x="1609425" y="6858"/>
                </a:cubicBezTo>
                <a:cubicBezTo>
                  <a:pt x="1615758" y="6858"/>
                  <a:pt x="1618925" y="6858"/>
                  <a:pt x="1615758" y="13207"/>
                </a:cubicBezTo>
                <a:cubicBezTo>
                  <a:pt x="1612592" y="29081"/>
                  <a:pt x="1625258" y="48129"/>
                  <a:pt x="1641091" y="48129"/>
                </a:cubicBezTo>
                <a:cubicBezTo>
                  <a:pt x="1656924" y="51303"/>
                  <a:pt x="1672757" y="57653"/>
                  <a:pt x="1688590" y="57653"/>
                </a:cubicBezTo>
                <a:cubicBezTo>
                  <a:pt x="1701256" y="57653"/>
                  <a:pt x="1698090" y="67177"/>
                  <a:pt x="1698090" y="76701"/>
                </a:cubicBezTo>
                <a:cubicBezTo>
                  <a:pt x="1694923" y="83050"/>
                  <a:pt x="1698090" y="86225"/>
                  <a:pt x="1701256" y="89399"/>
                </a:cubicBezTo>
                <a:cubicBezTo>
                  <a:pt x="1710756" y="95749"/>
                  <a:pt x="1720256" y="102098"/>
                  <a:pt x="1732922" y="105273"/>
                </a:cubicBezTo>
                <a:cubicBezTo>
                  <a:pt x="1748756" y="108447"/>
                  <a:pt x="1758255" y="117971"/>
                  <a:pt x="1767755" y="130670"/>
                </a:cubicBezTo>
                <a:cubicBezTo>
                  <a:pt x="1774088" y="143369"/>
                  <a:pt x="1786755" y="149718"/>
                  <a:pt x="1796255" y="156067"/>
                </a:cubicBezTo>
                <a:cubicBezTo>
                  <a:pt x="1799421" y="162417"/>
                  <a:pt x="1802588" y="165591"/>
                  <a:pt x="1802588" y="171941"/>
                </a:cubicBezTo>
                <a:cubicBezTo>
                  <a:pt x="1805754" y="178290"/>
                  <a:pt x="1812088" y="181465"/>
                  <a:pt x="1818421" y="187814"/>
                </a:cubicBezTo>
                <a:cubicBezTo>
                  <a:pt x="1824754" y="190989"/>
                  <a:pt x="1827921" y="194163"/>
                  <a:pt x="1827921" y="200512"/>
                </a:cubicBezTo>
                <a:cubicBezTo>
                  <a:pt x="1831087" y="213211"/>
                  <a:pt x="1840587" y="222735"/>
                  <a:pt x="1846920" y="232259"/>
                </a:cubicBezTo>
                <a:cubicBezTo>
                  <a:pt x="1865920" y="260831"/>
                  <a:pt x="1888086" y="283054"/>
                  <a:pt x="1894419" y="314800"/>
                </a:cubicBezTo>
                <a:cubicBezTo>
                  <a:pt x="1900752" y="337023"/>
                  <a:pt x="1907086" y="359246"/>
                  <a:pt x="1903919" y="381468"/>
                </a:cubicBezTo>
                <a:cubicBezTo>
                  <a:pt x="1900752" y="410040"/>
                  <a:pt x="1903919" y="438612"/>
                  <a:pt x="1907086" y="467184"/>
                </a:cubicBezTo>
                <a:cubicBezTo>
                  <a:pt x="1910252" y="498931"/>
                  <a:pt x="1916585" y="527503"/>
                  <a:pt x="1916585" y="559249"/>
                </a:cubicBezTo>
                <a:cubicBezTo>
                  <a:pt x="1916585" y="584647"/>
                  <a:pt x="1919752" y="610044"/>
                  <a:pt x="1922919" y="635441"/>
                </a:cubicBezTo>
                <a:cubicBezTo>
                  <a:pt x="1926085" y="651314"/>
                  <a:pt x="1922919" y="664013"/>
                  <a:pt x="1922919" y="679886"/>
                </a:cubicBezTo>
                <a:cubicBezTo>
                  <a:pt x="1922919" y="679886"/>
                  <a:pt x="1922919" y="683061"/>
                  <a:pt x="1919752" y="686236"/>
                </a:cubicBezTo>
                <a:cubicBezTo>
                  <a:pt x="1900752" y="702109"/>
                  <a:pt x="1903919" y="724332"/>
                  <a:pt x="1903919" y="743380"/>
                </a:cubicBezTo>
                <a:cubicBezTo>
                  <a:pt x="1900752" y="765602"/>
                  <a:pt x="1903919" y="787825"/>
                  <a:pt x="1903919" y="810048"/>
                </a:cubicBezTo>
                <a:cubicBezTo>
                  <a:pt x="1907086" y="844969"/>
                  <a:pt x="1900752" y="879890"/>
                  <a:pt x="1894419" y="914812"/>
                </a:cubicBezTo>
                <a:cubicBezTo>
                  <a:pt x="1891253" y="933859"/>
                  <a:pt x="1891253" y="956082"/>
                  <a:pt x="1881753" y="971955"/>
                </a:cubicBezTo>
                <a:cubicBezTo>
                  <a:pt x="1872253" y="987829"/>
                  <a:pt x="1859587" y="1000527"/>
                  <a:pt x="1840587" y="997353"/>
                </a:cubicBezTo>
                <a:cubicBezTo>
                  <a:pt x="1837420" y="997353"/>
                  <a:pt x="1831087" y="997353"/>
                  <a:pt x="1827921" y="994178"/>
                </a:cubicBezTo>
                <a:cubicBezTo>
                  <a:pt x="1821587" y="987829"/>
                  <a:pt x="1818421" y="987829"/>
                  <a:pt x="1818421" y="997353"/>
                </a:cubicBezTo>
                <a:cubicBezTo>
                  <a:pt x="1821587" y="1032274"/>
                  <a:pt x="1812088" y="1064021"/>
                  <a:pt x="1805754" y="1098942"/>
                </a:cubicBezTo>
                <a:cubicBezTo>
                  <a:pt x="1799421" y="1127514"/>
                  <a:pt x="1793088" y="1159261"/>
                  <a:pt x="1786755" y="1191007"/>
                </a:cubicBezTo>
                <a:cubicBezTo>
                  <a:pt x="1786755" y="1197356"/>
                  <a:pt x="1786755" y="1206880"/>
                  <a:pt x="1786755" y="1216404"/>
                </a:cubicBezTo>
                <a:cubicBezTo>
                  <a:pt x="1786755" y="1222754"/>
                  <a:pt x="1789921" y="1225928"/>
                  <a:pt x="1796255" y="1225928"/>
                </a:cubicBezTo>
                <a:cubicBezTo>
                  <a:pt x="1824754" y="1232278"/>
                  <a:pt x="1843754" y="1254500"/>
                  <a:pt x="1859587" y="1279898"/>
                </a:cubicBezTo>
                <a:cubicBezTo>
                  <a:pt x="1862753" y="1289422"/>
                  <a:pt x="1872253" y="1295771"/>
                  <a:pt x="1878586" y="1302120"/>
                </a:cubicBezTo>
                <a:cubicBezTo>
                  <a:pt x="1910252" y="1333867"/>
                  <a:pt x="1941918" y="1365613"/>
                  <a:pt x="1976751" y="1397360"/>
                </a:cubicBezTo>
                <a:cubicBezTo>
                  <a:pt x="1989417" y="1403709"/>
                  <a:pt x="2002084" y="1410059"/>
                  <a:pt x="2014750" y="1413233"/>
                </a:cubicBezTo>
                <a:cubicBezTo>
                  <a:pt x="2062249" y="1429107"/>
                  <a:pt x="2109748" y="1448155"/>
                  <a:pt x="2154080" y="1473552"/>
                </a:cubicBezTo>
                <a:cubicBezTo>
                  <a:pt x="2192080" y="1489425"/>
                  <a:pt x="2230079" y="1505299"/>
                  <a:pt x="2268078" y="1521172"/>
                </a:cubicBezTo>
                <a:cubicBezTo>
                  <a:pt x="2318744" y="1543394"/>
                  <a:pt x="2372576" y="1562442"/>
                  <a:pt x="2423242" y="1581490"/>
                </a:cubicBezTo>
                <a:cubicBezTo>
                  <a:pt x="2461241" y="1594189"/>
                  <a:pt x="2499240" y="1603713"/>
                  <a:pt x="2537239" y="1622761"/>
                </a:cubicBezTo>
                <a:cubicBezTo>
                  <a:pt x="2540406" y="1625936"/>
                  <a:pt x="2543572" y="1625936"/>
                  <a:pt x="2546739" y="1625936"/>
                </a:cubicBezTo>
                <a:cubicBezTo>
                  <a:pt x="2572072" y="1625936"/>
                  <a:pt x="2587905" y="1638634"/>
                  <a:pt x="2597405" y="1660857"/>
                </a:cubicBezTo>
                <a:cubicBezTo>
                  <a:pt x="2603738" y="1676730"/>
                  <a:pt x="2606904" y="1695778"/>
                  <a:pt x="2606904" y="1718001"/>
                </a:cubicBezTo>
                <a:cubicBezTo>
                  <a:pt x="2610071" y="1733874"/>
                  <a:pt x="2616404" y="1752922"/>
                  <a:pt x="2619571" y="1771970"/>
                </a:cubicBezTo>
                <a:cubicBezTo>
                  <a:pt x="2625904" y="1794193"/>
                  <a:pt x="2632237" y="1816415"/>
                  <a:pt x="2632237" y="1838638"/>
                </a:cubicBezTo>
                <a:cubicBezTo>
                  <a:pt x="2629071" y="1864035"/>
                  <a:pt x="2641737" y="1883083"/>
                  <a:pt x="2648070" y="1905306"/>
                </a:cubicBezTo>
                <a:cubicBezTo>
                  <a:pt x="2657570" y="1933878"/>
                  <a:pt x="2667070" y="1962450"/>
                  <a:pt x="2676570" y="1991022"/>
                </a:cubicBezTo>
                <a:cubicBezTo>
                  <a:pt x="2682903" y="2010070"/>
                  <a:pt x="2682903" y="2032292"/>
                  <a:pt x="2689236" y="2054515"/>
                </a:cubicBezTo>
                <a:cubicBezTo>
                  <a:pt x="2695569" y="2079912"/>
                  <a:pt x="2698736" y="2108484"/>
                  <a:pt x="2705069" y="2133882"/>
                </a:cubicBezTo>
                <a:cubicBezTo>
                  <a:pt x="2708236" y="2143406"/>
                  <a:pt x="2708236" y="2149755"/>
                  <a:pt x="2708236" y="2159279"/>
                </a:cubicBezTo>
                <a:cubicBezTo>
                  <a:pt x="2708236" y="2178327"/>
                  <a:pt x="2714569" y="2200549"/>
                  <a:pt x="2717736" y="2219598"/>
                </a:cubicBezTo>
                <a:cubicBezTo>
                  <a:pt x="2724069" y="2260868"/>
                  <a:pt x="2727235" y="2302139"/>
                  <a:pt x="2730402" y="2340235"/>
                </a:cubicBezTo>
                <a:cubicBezTo>
                  <a:pt x="2733568" y="2387854"/>
                  <a:pt x="2733568" y="2432300"/>
                  <a:pt x="2736735" y="2479920"/>
                </a:cubicBezTo>
                <a:cubicBezTo>
                  <a:pt x="2736735" y="2505317"/>
                  <a:pt x="2743068" y="2530714"/>
                  <a:pt x="2746235" y="2556112"/>
                </a:cubicBezTo>
                <a:cubicBezTo>
                  <a:pt x="2755735" y="2587858"/>
                  <a:pt x="2755735" y="2625954"/>
                  <a:pt x="2762068" y="2660875"/>
                </a:cubicBezTo>
                <a:cubicBezTo>
                  <a:pt x="2765234" y="2679923"/>
                  <a:pt x="2771568" y="2702146"/>
                  <a:pt x="2774734" y="2721194"/>
                </a:cubicBezTo>
                <a:cubicBezTo>
                  <a:pt x="2777901" y="2740242"/>
                  <a:pt x="2781068" y="2762465"/>
                  <a:pt x="2784234" y="2781513"/>
                </a:cubicBezTo>
                <a:cubicBezTo>
                  <a:pt x="2787401" y="2813259"/>
                  <a:pt x="2790568" y="2845006"/>
                  <a:pt x="2796900" y="2876752"/>
                </a:cubicBezTo>
                <a:cubicBezTo>
                  <a:pt x="2800067" y="2892626"/>
                  <a:pt x="2806400" y="2905324"/>
                  <a:pt x="2809567" y="2918023"/>
                </a:cubicBezTo>
                <a:cubicBezTo>
                  <a:pt x="2825400" y="2965643"/>
                  <a:pt x="2825400" y="3010088"/>
                  <a:pt x="2812734" y="3057708"/>
                </a:cubicBezTo>
                <a:cubicBezTo>
                  <a:pt x="2803234" y="3089455"/>
                  <a:pt x="2796900" y="3124376"/>
                  <a:pt x="2790568" y="3156123"/>
                </a:cubicBezTo>
                <a:cubicBezTo>
                  <a:pt x="2787401" y="3168821"/>
                  <a:pt x="2790568" y="3184695"/>
                  <a:pt x="2793734" y="3197393"/>
                </a:cubicBezTo>
                <a:cubicBezTo>
                  <a:pt x="2796900" y="3232315"/>
                  <a:pt x="2793734" y="3264061"/>
                  <a:pt x="2793734" y="3295808"/>
                </a:cubicBezTo>
                <a:cubicBezTo>
                  <a:pt x="2790568" y="3327554"/>
                  <a:pt x="2784234" y="3359301"/>
                  <a:pt x="2771568" y="3387873"/>
                </a:cubicBezTo>
                <a:cubicBezTo>
                  <a:pt x="2755735" y="3429144"/>
                  <a:pt x="2730402" y="3464065"/>
                  <a:pt x="2695569" y="3486287"/>
                </a:cubicBezTo>
                <a:cubicBezTo>
                  <a:pt x="2667070" y="3505335"/>
                  <a:pt x="2641737" y="3524383"/>
                  <a:pt x="2613238" y="3543431"/>
                </a:cubicBezTo>
                <a:cubicBezTo>
                  <a:pt x="2597405" y="3556130"/>
                  <a:pt x="2575238" y="3565654"/>
                  <a:pt x="2549906" y="3565654"/>
                </a:cubicBezTo>
                <a:cubicBezTo>
                  <a:pt x="2540406" y="3565654"/>
                  <a:pt x="2527740" y="3565654"/>
                  <a:pt x="2518240" y="3565654"/>
                </a:cubicBezTo>
                <a:cubicBezTo>
                  <a:pt x="2499240" y="3565654"/>
                  <a:pt x="2483407" y="3565654"/>
                  <a:pt x="2467574" y="3565654"/>
                </a:cubicBezTo>
                <a:cubicBezTo>
                  <a:pt x="2442241" y="3562479"/>
                  <a:pt x="2416908" y="3568829"/>
                  <a:pt x="2394742" y="3568829"/>
                </a:cubicBezTo>
                <a:cubicBezTo>
                  <a:pt x="2385242" y="3568829"/>
                  <a:pt x="2385242" y="3575178"/>
                  <a:pt x="2385242" y="3581527"/>
                </a:cubicBezTo>
                <a:cubicBezTo>
                  <a:pt x="2404242" y="3625973"/>
                  <a:pt x="2413742" y="3673592"/>
                  <a:pt x="2435908" y="3718038"/>
                </a:cubicBezTo>
                <a:cubicBezTo>
                  <a:pt x="2445408" y="3740260"/>
                  <a:pt x="2451741" y="3762483"/>
                  <a:pt x="2432742" y="3784706"/>
                </a:cubicBezTo>
                <a:cubicBezTo>
                  <a:pt x="2429575" y="3787880"/>
                  <a:pt x="2432742" y="3794230"/>
                  <a:pt x="2435908" y="3800579"/>
                </a:cubicBezTo>
                <a:cubicBezTo>
                  <a:pt x="2451741" y="3864072"/>
                  <a:pt x="2473907" y="3927565"/>
                  <a:pt x="2489740" y="3991059"/>
                </a:cubicBezTo>
                <a:cubicBezTo>
                  <a:pt x="2499240" y="4022805"/>
                  <a:pt x="2508740" y="4054552"/>
                  <a:pt x="2518240" y="4086299"/>
                </a:cubicBezTo>
                <a:cubicBezTo>
                  <a:pt x="2527740" y="4127569"/>
                  <a:pt x="2537239" y="4172014"/>
                  <a:pt x="2546739" y="4216460"/>
                </a:cubicBezTo>
                <a:cubicBezTo>
                  <a:pt x="2565739" y="4289477"/>
                  <a:pt x="2578405" y="4362494"/>
                  <a:pt x="2597405" y="4435511"/>
                </a:cubicBezTo>
                <a:cubicBezTo>
                  <a:pt x="2606904" y="4473607"/>
                  <a:pt x="2616404" y="4514878"/>
                  <a:pt x="2622738" y="4556149"/>
                </a:cubicBezTo>
                <a:cubicBezTo>
                  <a:pt x="2622738" y="4562498"/>
                  <a:pt x="2622738" y="4568847"/>
                  <a:pt x="2616404" y="4572022"/>
                </a:cubicBezTo>
                <a:cubicBezTo>
                  <a:pt x="2568905" y="4594245"/>
                  <a:pt x="2527740" y="4629166"/>
                  <a:pt x="2480240" y="4648214"/>
                </a:cubicBezTo>
                <a:cubicBezTo>
                  <a:pt x="2454908" y="4657738"/>
                  <a:pt x="2429575" y="4667262"/>
                  <a:pt x="2407408" y="4676786"/>
                </a:cubicBezTo>
                <a:cubicBezTo>
                  <a:pt x="2401076" y="4679960"/>
                  <a:pt x="2397909" y="4683135"/>
                  <a:pt x="2397909" y="4689484"/>
                </a:cubicBezTo>
                <a:cubicBezTo>
                  <a:pt x="2394742" y="4711707"/>
                  <a:pt x="2397909" y="4733930"/>
                  <a:pt x="2401076" y="4752978"/>
                </a:cubicBezTo>
                <a:cubicBezTo>
                  <a:pt x="2410575" y="4787899"/>
                  <a:pt x="2404242" y="4819646"/>
                  <a:pt x="2407408" y="4851392"/>
                </a:cubicBezTo>
                <a:cubicBezTo>
                  <a:pt x="2407408" y="4870440"/>
                  <a:pt x="2407408" y="4886313"/>
                  <a:pt x="2416908" y="4899012"/>
                </a:cubicBezTo>
                <a:cubicBezTo>
                  <a:pt x="2420075" y="4933933"/>
                  <a:pt x="2423242" y="4965680"/>
                  <a:pt x="2404242" y="4997427"/>
                </a:cubicBezTo>
                <a:cubicBezTo>
                  <a:pt x="2397909" y="5006951"/>
                  <a:pt x="2401076" y="5016475"/>
                  <a:pt x="2401076" y="5025999"/>
                </a:cubicBezTo>
                <a:cubicBezTo>
                  <a:pt x="2394742" y="5045047"/>
                  <a:pt x="2394742" y="5064094"/>
                  <a:pt x="2397909" y="5083142"/>
                </a:cubicBezTo>
                <a:cubicBezTo>
                  <a:pt x="2401076" y="5099016"/>
                  <a:pt x="2397909" y="5118064"/>
                  <a:pt x="2397909" y="5133937"/>
                </a:cubicBezTo>
                <a:cubicBezTo>
                  <a:pt x="2391576" y="5165684"/>
                  <a:pt x="2394742" y="5197430"/>
                  <a:pt x="2394742" y="5226002"/>
                </a:cubicBezTo>
                <a:cubicBezTo>
                  <a:pt x="2394742" y="5264098"/>
                  <a:pt x="2391576" y="5299019"/>
                  <a:pt x="2382076" y="5333941"/>
                </a:cubicBezTo>
                <a:cubicBezTo>
                  <a:pt x="2382076" y="5337115"/>
                  <a:pt x="2382076" y="5340290"/>
                  <a:pt x="2382076" y="5343465"/>
                </a:cubicBezTo>
                <a:cubicBezTo>
                  <a:pt x="2378909" y="5406958"/>
                  <a:pt x="2372576" y="5473626"/>
                  <a:pt x="2372576" y="5540294"/>
                </a:cubicBezTo>
                <a:lnTo>
                  <a:pt x="2363862" y="5648040"/>
                </a:lnTo>
                <a:lnTo>
                  <a:pt x="1525669" y="5648040"/>
                </a:lnTo>
                <a:lnTo>
                  <a:pt x="1511260" y="5549818"/>
                </a:lnTo>
                <a:cubicBezTo>
                  <a:pt x="1508094" y="5518071"/>
                  <a:pt x="1508094" y="5486325"/>
                  <a:pt x="1508094" y="5457753"/>
                </a:cubicBezTo>
                <a:cubicBezTo>
                  <a:pt x="1511260" y="5419657"/>
                  <a:pt x="1514427" y="5384735"/>
                  <a:pt x="1508094" y="5346639"/>
                </a:cubicBezTo>
                <a:cubicBezTo>
                  <a:pt x="1504927" y="5327591"/>
                  <a:pt x="1498594" y="5308543"/>
                  <a:pt x="1501761" y="5286321"/>
                </a:cubicBezTo>
                <a:cubicBezTo>
                  <a:pt x="1504927" y="5267273"/>
                  <a:pt x="1498594" y="5245050"/>
                  <a:pt x="1498594" y="5226002"/>
                </a:cubicBezTo>
                <a:cubicBezTo>
                  <a:pt x="1498594" y="5219653"/>
                  <a:pt x="1498594" y="5213304"/>
                  <a:pt x="1492261" y="5210129"/>
                </a:cubicBezTo>
                <a:cubicBezTo>
                  <a:pt x="1482761" y="5203780"/>
                  <a:pt x="1470095" y="5194256"/>
                  <a:pt x="1457428" y="5187906"/>
                </a:cubicBezTo>
                <a:cubicBezTo>
                  <a:pt x="1447928" y="5181557"/>
                  <a:pt x="1435262" y="5184732"/>
                  <a:pt x="1435262" y="5203780"/>
                </a:cubicBezTo>
                <a:cubicBezTo>
                  <a:pt x="1438429" y="5206954"/>
                  <a:pt x="1438429" y="5210129"/>
                  <a:pt x="1438429" y="5216478"/>
                </a:cubicBezTo>
                <a:cubicBezTo>
                  <a:pt x="1444762" y="5235526"/>
                  <a:pt x="1444762" y="5257749"/>
                  <a:pt x="1441595" y="5279971"/>
                </a:cubicBezTo>
                <a:cubicBezTo>
                  <a:pt x="1435262" y="5321242"/>
                  <a:pt x="1425762" y="5359338"/>
                  <a:pt x="1425762" y="5400609"/>
                </a:cubicBezTo>
                <a:cubicBezTo>
                  <a:pt x="1425762" y="5429181"/>
                  <a:pt x="1419429" y="5460927"/>
                  <a:pt x="1416262" y="5492674"/>
                </a:cubicBezTo>
                <a:cubicBezTo>
                  <a:pt x="1409929" y="5518071"/>
                  <a:pt x="1406763" y="5546643"/>
                  <a:pt x="1394096" y="5575215"/>
                </a:cubicBezTo>
                <a:lnTo>
                  <a:pt x="1377333" y="5648040"/>
                </a:lnTo>
                <a:lnTo>
                  <a:pt x="608042" y="5648040"/>
                </a:lnTo>
                <a:lnTo>
                  <a:pt x="606008" y="5621248"/>
                </a:lnTo>
                <a:cubicBezTo>
                  <a:pt x="604821" y="5609343"/>
                  <a:pt x="604029" y="5597438"/>
                  <a:pt x="605612" y="5584739"/>
                </a:cubicBezTo>
                <a:cubicBezTo>
                  <a:pt x="605612" y="5575215"/>
                  <a:pt x="599279" y="5565691"/>
                  <a:pt x="596113" y="5556167"/>
                </a:cubicBezTo>
                <a:cubicBezTo>
                  <a:pt x="592946" y="5540294"/>
                  <a:pt x="586613" y="5524420"/>
                  <a:pt x="589779" y="5508547"/>
                </a:cubicBezTo>
                <a:cubicBezTo>
                  <a:pt x="589779" y="5489499"/>
                  <a:pt x="586613" y="5470451"/>
                  <a:pt x="580280" y="5451403"/>
                </a:cubicBezTo>
                <a:cubicBezTo>
                  <a:pt x="573946" y="5438705"/>
                  <a:pt x="570780" y="5422831"/>
                  <a:pt x="570780" y="5410133"/>
                </a:cubicBezTo>
                <a:cubicBezTo>
                  <a:pt x="573946" y="5394259"/>
                  <a:pt x="570780" y="5378386"/>
                  <a:pt x="564447" y="5365687"/>
                </a:cubicBezTo>
                <a:cubicBezTo>
                  <a:pt x="558113" y="5346639"/>
                  <a:pt x="561280" y="5330766"/>
                  <a:pt x="561280" y="5314893"/>
                </a:cubicBezTo>
                <a:cubicBezTo>
                  <a:pt x="561280" y="5299019"/>
                  <a:pt x="561280" y="5283146"/>
                  <a:pt x="554947" y="5267273"/>
                </a:cubicBezTo>
                <a:cubicBezTo>
                  <a:pt x="554947" y="5267273"/>
                  <a:pt x="554947" y="5264098"/>
                  <a:pt x="554947" y="5260924"/>
                </a:cubicBezTo>
                <a:cubicBezTo>
                  <a:pt x="554947" y="5229177"/>
                  <a:pt x="548614" y="5197430"/>
                  <a:pt x="548614" y="5165684"/>
                </a:cubicBezTo>
                <a:cubicBezTo>
                  <a:pt x="545447" y="5140286"/>
                  <a:pt x="535947" y="5121238"/>
                  <a:pt x="523281" y="5099016"/>
                </a:cubicBezTo>
                <a:cubicBezTo>
                  <a:pt x="516948" y="5083142"/>
                  <a:pt x="507448" y="5067269"/>
                  <a:pt x="507448" y="5045047"/>
                </a:cubicBezTo>
                <a:cubicBezTo>
                  <a:pt x="510614" y="5006951"/>
                  <a:pt x="510614" y="4972029"/>
                  <a:pt x="520114" y="4933933"/>
                </a:cubicBezTo>
                <a:cubicBezTo>
                  <a:pt x="526447" y="4914885"/>
                  <a:pt x="529614" y="4895837"/>
                  <a:pt x="529614" y="4876789"/>
                </a:cubicBezTo>
                <a:cubicBezTo>
                  <a:pt x="529614" y="4870440"/>
                  <a:pt x="529614" y="4867265"/>
                  <a:pt x="529614" y="4864091"/>
                </a:cubicBezTo>
                <a:cubicBezTo>
                  <a:pt x="539114" y="4838694"/>
                  <a:pt x="532781" y="4813296"/>
                  <a:pt x="529614" y="4791074"/>
                </a:cubicBezTo>
                <a:cubicBezTo>
                  <a:pt x="526447" y="4765676"/>
                  <a:pt x="526447" y="4740279"/>
                  <a:pt x="529614" y="4714882"/>
                </a:cubicBezTo>
                <a:cubicBezTo>
                  <a:pt x="529614" y="4695834"/>
                  <a:pt x="529614" y="4673611"/>
                  <a:pt x="529614" y="4654563"/>
                </a:cubicBezTo>
                <a:cubicBezTo>
                  <a:pt x="529614" y="4648214"/>
                  <a:pt x="526447" y="4645039"/>
                  <a:pt x="520114" y="4641864"/>
                </a:cubicBezTo>
                <a:cubicBezTo>
                  <a:pt x="472615" y="4629166"/>
                  <a:pt x="421950" y="4619642"/>
                  <a:pt x="374451" y="4603769"/>
                </a:cubicBezTo>
                <a:cubicBezTo>
                  <a:pt x="364951" y="4600594"/>
                  <a:pt x="361784" y="4594245"/>
                  <a:pt x="361784" y="4584721"/>
                </a:cubicBezTo>
                <a:cubicBezTo>
                  <a:pt x="361784" y="4556149"/>
                  <a:pt x="371284" y="4527577"/>
                  <a:pt x="374451" y="4499005"/>
                </a:cubicBezTo>
                <a:cubicBezTo>
                  <a:pt x="380784" y="4467258"/>
                  <a:pt x="387117" y="4435511"/>
                  <a:pt x="393450" y="4403765"/>
                </a:cubicBezTo>
                <a:cubicBezTo>
                  <a:pt x="396617" y="4375193"/>
                  <a:pt x="402950" y="4349796"/>
                  <a:pt x="402950" y="4321224"/>
                </a:cubicBezTo>
                <a:cubicBezTo>
                  <a:pt x="409283" y="4283128"/>
                  <a:pt x="415616" y="4248206"/>
                  <a:pt x="421950" y="4210110"/>
                </a:cubicBezTo>
                <a:cubicBezTo>
                  <a:pt x="428283" y="4175189"/>
                  <a:pt x="431449" y="4143442"/>
                  <a:pt x="437783" y="4108521"/>
                </a:cubicBezTo>
                <a:cubicBezTo>
                  <a:pt x="444116" y="4076775"/>
                  <a:pt x="447282" y="4041853"/>
                  <a:pt x="450449" y="4010107"/>
                </a:cubicBezTo>
                <a:cubicBezTo>
                  <a:pt x="453616" y="3968836"/>
                  <a:pt x="459949" y="3927565"/>
                  <a:pt x="466282" y="3889469"/>
                </a:cubicBezTo>
                <a:cubicBezTo>
                  <a:pt x="469449" y="3854548"/>
                  <a:pt x="475782" y="3816452"/>
                  <a:pt x="485282" y="3781531"/>
                </a:cubicBezTo>
                <a:cubicBezTo>
                  <a:pt x="485282" y="3781531"/>
                  <a:pt x="485282" y="3781531"/>
                  <a:pt x="485282" y="3778356"/>
                </a:cubicBezTo>
                <a:cubicBezTo>
                  <a:pt x="472615" y="3752959"/>
                  <a:pt x="488448" y="3730736"/>
                  <a:pt x="491615" y="3705339"/>
                </a:cubicBezTo>
                <a:cubicBezTo>
                  <a:pt x="494781" y="3683116"/>
                  <a:pt x="497948" y="3660894"/>
                  <a:pt x="501115" y="3638671"/>
                </a:cubicBezTo>
                <a:cubicBezTo>
                  <a:pt x="507448" y="3610099"/>
                  <a:pt x="510614" y="3578353"/>
                  <a:pt x="516948" y="3546606"/>
                </a:cubicBezTo>
                <a:cubicBezTo>
                  <a:pt x="520114" y="3537082"/>
                  <a:pt x="520114" y="3527558"/>
                  <a:pt x="520114" y="3518034"/>
                </a:cubicBezTo>
                <a:cubicBezTo>
                  <a:pt x="520114" y="3505335"/>
                  <a:pt x="520114" y="3492637"/>
                  <a:pt x="520114" y="3483113"/>
                </a:cubicBezTo>
                <a:cubicBezTo>
                  <a:pt x="529614" y="3432318"/>
                  <a:pt x="535947" y="3381524"/>
                  <a:pt x="542280" y="3330729"/>
                </a:cubicBezTo>
                <a:cubicBezTo>
                  <a:pt x="542280" y="3324380"/>
                  <a:pt x="548614" y="3314856"/>
                  <a:pt x="545447" y="3308506"/>
                </a:cubicBezTo>
                <a:cubicBezTo>
                  <a:pt x="545447" y="3305332"/>
                  <a:pt x="548614" y="3302157"/>
                  <a:pt x="545447" y="3298982"/>
                </a:cubicBezTo>
                <a:cubicBezTo>
                  <a:pt x="539114" y="3298982"/>
                  <a:pt x="539114" y="3302157"/>
                  <a:pt x="535947" y="3302157"/>
                </a:cubicBezTo>
                <a:cubicBezTo>
                  <a:pt x="523281" y="3314856"/>
                  <a:pt x="513781" y="3327554"/>
                  <a:pt x="497948" y="3340253"/>
                </a:cubicBezTo>
                <a:cubicBezTo>
                  <a:pt x="478948" y="3356126"/>
                  <a:pt x="459949" y="3368825"/>
                  <a:pt x="437783" y="3381524"/>
                </a:cubicBezTo>
                <a:cubicBezTo>
                  <a:pt x="412450" y="3397397"/>
                  <a:pt x="393450" y="3419620"/>
                  <a:pt x="368117" y="3432318"/>
                </a:cubicBezTo>
                <a:cubicBezTo>
                  <a:pt x="352284" y="3441842"/>
                  <a:pt x="336451" y="3451366"/>
                  <a:pt x="320618" y="3457715"/>
                </a:cubicBezTo>
                <a:cubicBezTo>
                  <a:pt x="295286" y="3467239"/>
                  <a:pt x="273119" y="3464065"/>
                  <a:pt x="250953" y="3454541"/>
                </a:cubicBezTo>
                <a:cubicBezTo>
                  <a:pt x="228787" y="3445017"/>
                  <a:pt x="209787" y="3429144"/>
                  <a:pt x="190788" y="3413270"/>
                </a:cubicBezTo>
                <a:cubicBezTo>
                  <a:pt x="168621" y="3387873"/>
                  <a:pt x="140122" y="3362476"/>
                  <a:pt x="124289" y="3330729"/>
                </a:cubicBezTo>
                <a:cubicBezTo>
                  <a:pt x="111623" y="3305332"/>
                  <a:pt x="98956" y="3276760"/>
                  <a:pt x="86290" y="3251362"/>
                </a:cubicBezTo>
                <a:cubicBezTo>
                  <a:pt x="73624" y="3216441"/>
                  <a:pt x="60957" y="3181520"/>
                  <a:pt x="48291" y="3146599"/>
                </a:cubicBezTo>
                <a:cubicBezTo>
                  <a:pt x="41958" y="3130725"/>
                  <a:pt x="32458" y="3118027"/>
                  <a:pt x="22958" y="3102153"/>
                </a:cubicBezTo>
                <a:cubicBezTo>
                  <a:pt x="7125" y="3076756"/>
                  <a:pt x="792" y="3051359"/>
                  <a:pt x="792" y="3025961"/>
                </a:cubicBezTo>
                <a:cubicBezTo>
                  <a:pt x="792" y="2991040"/>
                  <a:pt x="-2375" y="2959294"/>
                  <a:pt x="3958" y="2924372"/>
                </a:cubicBezTo>
                <a:cubicBezTo>
                  <a:pt x="10292" y="2902150"/>
                  <a:pt x="16625" y="2879927"/>
                  <a:pt x="19791" y="2857704"/>
                </a:cubicBezTo>
                <a:cubicBezTo>
                  <a:pt x="26125" y="2816434"/>
                  <a:pt x="35624" y="2771989"/>
                  <a:pt x="45124" y="2727543"/>
                </a:cubicBezTo>
                <a:cubicBezTo>
                  <a:pt x="51457" y="2702146"/>
                  <a:pt x="64124" y="2679923"/>
                  <a:pt x="67290" y="2654526"/>
                </a:cubicBezTo>
                <a:cubicBezTo>
                  <a:pt x="76790" y="2622779"/>
                  <a:pt x="89457" y="2594207"/>
                  <a:pt x="105290" y="2568810"/>
                </a:cubicBezTo>
                <a:cubicBezTo>
                  <a:pt x="114789" y="2556112"/>
                  <a:pt x="121123" y="2540238"/>
                  <a:pt x="117956" y="2521190"/>
                </a:cubicBezTo>
                <a:cubicBezTo>
                  <a:pt x="114789" y="2495793"/>
                  <a:pt x="127456" y="2476745"/>
                  <a:pt x="149622" y="2464046"/>
                </a:cubicBezTo>
                <a:cubicBezTo>
                  <a:pt x="155955" y="2457697"/>
                  <a:pt x="162288" y="2451348"/>
                  <a:pt x="168621" y="2444998"/>
                </a:cubicBezTo>
                <a:cubicBezTo>
                  <a:pt x="168621" y="2444998"/>
                  <a:pt x="171788" y="2441824"/>
                  <a:pt x="168621" y="2435474"/>
                </a:cubicBezTo>
                <a:cubicBezTo>
                  <a:pt x="152788" y="2413252"/>
                  <a:pt x="155955" y="2387854"/>
                  <a:pt x="165455" y="2362457"/>
                </a:cubicBezTo>
                <a:cubicBezTo>
                  <a:pt x="171788" y="2343409"/>
                  <a:pt x="174955" y="2321187"/>
                  <a:pt x="181288" y="2302139"/>
                </a:cubicBezTo>
                <a:cubicBezTo>
                  <a:pt x="187621" y="2286265"/>
                  <a:pt x="193954" y="2273567"/>
                  <a:pt x="203454" y="2260868"/>
                </a:cubicBezTo>
                <a:cubicBezTo>
                  <a:pt x="212954" y="2251344"/>
                  <a:pt x="216120" y="2235471"/>
                  <a:pt x="212954" y="2222772"/>
                </a:cubicBezTo>
                <a:cubicBezTo>
                  <a:pt x="209787" y="2206899"/>
                  <a:pt x="212954" y="2191025"/>
                  <a:pt x="212954" y="2175152"/>
                </a:cubicBezTo>
                <a:cubicBezTo>
                  <a:pt x="212954" y="2162453"/>
                  <a:pt x="219287" y="2152930"/>
                  <a:pt x="228787" y="2143406"/>
                </a:cubicBezTo>
                <a:cubicBezTo>
                  <a:pt x="235120" y="2137056"/>
                  <a:pt x="238287" y="2127532"/>
                  <a:pt x="241453" y="2121183"/>
                </a:cubicBezTo>
                <a:cubicBezTo>
                  <a:pt x="247786" y="2089436"/>
                  <a:pt x="254120" y="2057690"/>
                  <a:pt x="250953" y="2025943"/>
                </a:cubicBezTo>
                <a:cubicBezTo>
                  <a:pt x="250953" y="2010070"/>
                  <a:pt x="257286" y="1994197"/>
                  <a:pt x="263620" y="1981498"/>
                </a:cubicBezTo>
                <a:cubicBezTo>
                  <a:pt x="273119" y="1956101"/>
                  <a:pt x="276286" y="1927529"/>
                  <a:pt x="282619" y="1902131"/>
                </a:cubicBezTo>
                <a:cubicBezTo>
                  <a:pt x="288952" y="1886258"/>
                  <a:pt x="295286" y="1867210"/>
                  <a:pt x="298452" y="1851337"/>
                </a:cubicBezTo>
                <a:cubicBezTo>
                  <a:pt x="304785" y="1835463"/>
                  <a:pt x="307952" y="1822765"/>
                  <a:pt x="307952" y="1810066"/>
                </a:cubicBezTo>
                <a:cubicBezTo>
                  <a:pt x="307952" y="1794193"/>
                  <a:pt x="311119" y="1781494"/>
                  <a:pt x="317452" y="1771970"/>
                </a:cubicBezTo>
                <a:cubicBezTo>
                  <a:pt x="330118" y="1756097"/>
                  <a:pt x="333285" y="1737049"/>
                  <a:pt x="336451" y="1718001"/>
                </a:cubicBezTo>
                <a:cubicBezTo>
                  <a:pt x="339618" y="1698953"/>
                  <a:pt x="345951" y="1679905"/>
                  <a:pt x="355451" y="1664032"/>
                </a:cubicBezTo>
                <a:cubicBezTo>
                  <a:pt x="368117" y="1638634"/>
                  <a:pt x="364951" y="1610063"/>
                  <a:pt x="380784" y="1587840"/>
                </a:cubicBezTo>
                <a:cubicBezTo>
                  <a:pt x="390284" y="1571966"/>
                  <a:pt x="402950" y="1562442"/>
                  <a:pt x="421950" y="1562442"/>
                </a:cubicBezTo>
                <a:cubicBezTo>
                  <a:pt x="437783" y="1562442"/>
                  <a:pt x="450449" y="1552918"/>
                  <a:pt x="463115" y="1549744"/>
                </a:cubicBezTo>
                <a:cubicBezTo>
                  <a:pt x="491615" y="1546569"/>
                  <a:pt x="520114" y="1540220"/>
                  <a:pt x="548614" y="1537045"/>
                </a:cubicBezTo>
                <a:cubicBezTo>
                  <a:pt x="602446" y="1527521"/>
                  <a:pt x="653112" y="1498949"/>
                  <a:pt x="706944" y="1483076"/>
                </a:cubicBezTo>
                <a:cubicBezTo>
                  <a:pt x="760776" y="1467203"/>
                  <a:pt x="814608" y="1444980"/>
                  <a:pt x="865274" y="1422757"/>
                </a:cubicBezTo>
                <a:cubicBezTo>
                  <a:pt x="896940" y="1410059"/>
                  <a:pt x="925439" y="1397360"/>
                  <a:pt x="950772" y="1378312"/>
                </a:cubicBezTo>
                <a:cubicBezTo>
                  <a:pt x="963438" y="1368788"/>
                  <a:pt x="979271" y="1362439"/>
                  <a:pt x="995104" y="1359264"/>
                </a:cubicBezTo>
                <a:cubicBezTo>
                  <a:pt x="1017271" y="1356089"/>
                  <a:pt x="1033104" y="1343391"/>
                  <a:pt x="1048937" y="1330692"/>
                </a:cubicBezTo>
                <a:cubicBezTo>
                  <a:pt x="1077436" y="1314819"/>
                  <a:pt x="1099602" y="1292596"/>
                  <a:pt x="1118602" y="1267199"/>
                </a:cubicBezTo>
                <a:cubicBezTo>
                  <a:pt x="1124935" y="1257675"/>
                  <a:pt x="1124935" y="1251326"/>
                  <a:pt x="1121768" y="1241802"/>
                </a:cubicBezTo>
                <a:cubicBezTo>
                  <a:pt x="1112269" y="1213230"/>
                  <a:pt x="1102769" y="1184658"/>
                  <a:pt x="1093269" y="1152911"/>
                </a:cubicBezTo>
                <a:cubicBezTo>
                  <a:pt x="1086936" y="1140213"/>
                  <a:pt x="1086936" y="1124339"/>
                  <a:pt x="1083769" y="1111640"/>
                </a:cubicBezTo>
                <a:cubicBezTo>
                  <a:pt x="1077436" y="1083069"/>
                  <a:pt x="1074270" y="1054497"/>
                  <a:pt x="1071103" y="1025925"/>
                </a:cubicBezTo>
                <a:cubicBezTo>
                  <a:pt x="1067936" y="1022750"/>
                  <a:pt x="1067936" y="1022750"/>
                  <a:pt x="1067936" y="1019575"/>
                </a:cubicBezTo>
                <a:cubicBezTo>
                  <a:pt x="1039437" y="997353"/>
                  <a:pt x="1026770" y="965606"/>
                  <a:pt x="1020437" y="933859"/>
                </a:cubicBezTo>
                <a:cubicBezTo>
                  <a:pt x="1017271" y="908462"/>
                  <a:pt x="1010937" y="886239"/>
                  <a:pt x="1007771" y="860842"/>
                </a:cubicBezTo>
                <a:cubicBezTo>
                  <a:pt x="1004604" y="832270"/>
                  <a:pt x="1004604" y="803698"/>
                  <a:pt x="1007771" y="771952"/>
                </a:cubicBezTo>
                <a:cubicBezTo>
                  <a:pt x="1007771" y="762428"/>
                  <a:pt x="1004604" y="756078"/>
                  <a:pt x="998271" y="746554"/>
                </a:cubicBezTo>
                <a:cubicBezTo>
                  <a:pt x="988771" y="737030"/>
                  <a:pt x="988771" y="721157"/>
                  <a:pt x="988771" y="705284"/>
                </a:cubicBezTo>
                <a:cubicBezTo>
                  <a:pt x="982438" y="686236"/>
                  <a:pt x="982438" y="667188"/>
                  <a:pt x="982438" y="644965"/>
                </a:cubicBezTo>
                <a:cubicBezTo>
                  <a:pt x="982438" y="635441"/>
                  <a:pt x="979271" y="629092"/>
                  <a:pt x="979271" y="619568"/>
                </a:cubicBezTo>
                <a:cubicBezTo>
                  <a:pt x="976105" y="571948"/>
                  <a:pt x="979271" y="524328"/>
                  <a:pt x="985605" y="476708"/>
                </a:cubicBezTo>
                <a:cubicBezTo>
                  <a:pt x="988771" y="448136"/>
                  <a:pt x="995104" y="419564"/>
                  <a:pt x="995104" y="390992"/>
                </a:cubicBezTo>
                <a:cubicBezTo>
                  <a:pt x="995104" y="387818"/>
                  <a:pt x="995104" y="384643"/>
                  <a:pt x="991938" y="384643"/>
                </a:cubicBezTo>
                <a:cubicBezTo>
                  <a:pt x="982438" y="381468"/>
                  <a:pt x="982438" y="371944"/>
                  <a:pt x="985605" y="365595"/>
                </a:cubicBezTo>
                <a:cubicBezTo>
                  <a:pt x="988771" y="346547"/>
                  <a:pt x="991938" y="324324"/>
                  <a:pt x="998271" y="305276"/>
                </a:cubicBezTo>
                <a:cubicBezTo>
                  <a:pt x="1007771" y="273530"/>
                  <a:pt x="1026770" y="248132"/>
                  <a:pt x="1052103" y="225910"/>
                </a:cubicBezTo>
                <a:cubicBezTo>
                  <a:pt x="1061603" y="219561"/>
                  <a:pt x="1071103" y="210037"/>
                  <a:pt x="1077436" y="197338"/>
                </a:cubicBezTo>
                <a:cubicBezTo>
                  <a:pt x="1086936" y="181465"/>
                  <a:pt x="1096436" y="168766"/>
                  <a:pt x="1115435" y="162417"/>
                </a:cubicBezTo>
                <a:cubicBezTo>
                  <a:pt x="1118602" y="159242"/>
                  <a:pt x="1121768" y="156067"/>
                  <a:pt x="1121768" y="152893"/>
                </a:cubicBezTo>
                <a:cubicBezTo>
                  <a:pt x="1124935" y="140194"/>
                  <a:pt x="1134435" y="137019"/>
                  <a:pt x="1143935" y="130670"/>
                </a:cubicBezTo>
                <a:cubicBezTo>
                  <a:pt x="1147101" y="127495"/>
                  <a:pt x="1153434" y="124321"/>
                  <a:pt x="1156601" y="117971"/>
                </a:cubicBezTo>
                <a:cubicBezTo>
                  <a:pt x="1162934" y="111622"/>
                  <a:pt x="1166101" y="108447"/>
                  <a:pt x="1175601" y="108447"/>
                </a:cubicBezTo>
                <a:cubicBezTo>
                  <a:pt x="1185100" y="108447"/>
                  <a:pt x="1191434" y="98923"/>
                  <a:pt x="1194600" y="95749"/>
                </a:cubicBezTo>
                <a:cubicBezTo>
                  <a:pt x="1204100" y="79875"/>
                  <a:pt x="1223100" y="73526"/>
                  <a:pt x="1232600" y="57653"/>
                </a:cubicBezTo>
                <a:cubicBezTo>
                  <a:pt x="1235766" y="54478"/>
                  <a:pt x="1238933" y="51303"/>
                  <a:pt x="1242099" y="51303"/>
                </a:cubicBezTo>
                <a:cubicBezTo>
                  <a:pt x="1254766" y="51303"/>
                  <a:pt x="1257932" y="44954"/>
                  <a:pt x="1257932" y="35430"/>
                </a:cubicBezTo>
                <a:cubicBezTo>
                  <a:pt x="1254766" y="29081"/>
                  <a:pt x="1257932" y="25906"/>
                  <a:pt x="1267432" y="19557"/>
                </a:cubicBezTo>
                <a:cubicBezTo>
                  <a:pt x="1280098" y="13207"/>
                  <a:pt x="1295932" y="10033"/>
                  <a:pt x="1311764" y="13207"/>
                </a:cubicBezTo>
                <a:cubicBezTo>
                  <a:pt x="1314931" y="13207"/>
                  <a:pt x="1318098" y="13207"/>
                  <a:pt x="1318098" y="10033"/>
                </a:cubicBezTo>
                <a:cubicBezTo>
                  <a:pt x="1318098" y="509"/>
                  <a:pt x="1324431" y="3684"/>
                  <a:pt x="1330764" y="6858"/>
                </a:cubicBezTo>
                <a:cubicBezTo>
                  <a:pt x="1333931" y="10033"/>
                  <a:pt x="1340264" y="13207"/>
                  <a:pt x="1346597" y="13207"/>
                </a:cubicBezTo>
                <a:cubicBezTo>
                  <a:pt x="1356097" y="16382"/>
                  <a:pt x="1362430" y="16382"/>
                  <a:pt x="1365597" y="19557"/>
                </a:cubicBezTo>
                <a:cubicBezTo>
                  <a:pt x="1371930" y="22731"/>
                  <a:pt x="1375097" y="22731"/>
                  <a:pt x="1378263" y="16382"/>
                </a:cubicBezTo>
                <a:cubicBezTo>
                  <a:pt x="1384596" y="10033"/>
                  <a:pt x="1390930" y="10033"/>
                  <a:pt x="1397263" y="13207"/>
                </a:cubicBezTo>
                <a:cubicBezTo>
                  <a:pt x="1400429" y="16382"/>
                  <a:pt x="1403596" y="16382"/>
                  <a:pt x="1406763" y="16382"/>
                </a:cubicBezTo>
                <a:cubicBezTo>
                  <a:pt x="1416262" y="10033"/>
                  <a:pt x="1425762" y="10033"/>
                  <a:pt x="1438429" y="13207"/>
                </a:cubicBezTo>
                <a:cubicBezTo>
                  <a:pt x="1438429" y="16382"/>
                  <a:pt x="1441595" y="13207"/>
                  <a:pt x="1444762" y="13207"/>
                </a:cubicBezTo>
                <a:cubicBezTo>
                  <a:pt x="1476428" y="-2666"/>
                  <a:pt x="1508094" y="509"/>
                  <a:pt x="1539760" y="509"/>
                </a:cubicBezTo>
                <a:cubicBezTo>
                  <a:pt x="1542926" y="509"/>
                  <a:pt x="1546093" y="509"/>
                  <a:pt x="1549260" y="509"/>
                </a:cubicBezTo>
                <a:cubicBezTo>
                  <a:pt x="1550843" y="509"/>
                  <a:pt x="1553218" y="-285"/>
                  <a:pt x="1555197" y="112"/>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42277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817064-DB2F-41AA-B32C-F1714238ED4A}"/>
              </a:ext>
            </a:extLst>
          </p:cNvPr>
          <p:cNvSpPr>
            <a:spLocks noGrp="1"/>
          </p:cNvSpPr>
          <p:nvPr>
            <p:ph type="pic" sz="quarter" idx="11"/>
          </p:nvPr>
        </p:nvSpPr>
        <p:spPr>
          <a:xfrm>
            <a:off x="1" y="2"/>
            <a:ext cx="5099051" cy="5337175"/>
          </a:xfrm>
          <a:custGeom>
            <a:avLst/>
            <a:gdLst>
              <a:gd name="connsiteX0" fmla="*/ 0 w 5099051"/>
              <a:gd name="connsiteY0" fmla="*/ 0 h 5337175"/>
              <a:gd name="connsiteX1" fmla="*/ 5068882 w 5099051"/>
              <a:gd name="connsiteY1" fmla="*/ 0 h 5337175"/>
              <a:gd name="connsiteX2" fmla="*/ 5074250 w 5099051"/>
              <a:gd name="connsiteY2" fmla="*/ 42242 h 5337175"/>
              <a:gd name="connsiteX3" fmla="*/ 5099051 w 5099051"/>
              <a:gd name="connsiteY3" fmla="*/ 533400 h 5337175"/>
              <a:gd name="connsiteX4" fmla="*/ 295276 w 5099051"/>
              <a:gd name="connsiteY4" fmla="*/ 5337175 h 5337175"/>
              <a:gd name="connsiteX5" fmla="*/ 48074 w 5099051"/>
              <a:gd name="connsiteY5" fmla="*/ 5330925 h 5337175"/>
              <a:gd name="connsiteX6" fmla="*/ 0 w 5099051"/>
              <a:gd name="connsiteY6" fmla="*/ 5327269 h 53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9051" h="5337175">
                <a:moveTo>
                  <a:pt x="0" y="0"/>
                </a:moveTo>
                <a:lnTo>
                  <a:pt x="5068882" y="0"/>
                </a:lnTo>
                <a:lnTo>
                  <a:pt x="5074250" y="42242"/>
                </a:lnTo>
                <a:cubicBezTo>
                  <a:pt x="5090650" y="203731"/>
                  <a:pt x="5099051" y="367584"/>
                  <a:pt x="5099051" y="533400"/>
                </a:cubicBezTo>
                <a:cubicBezTo>
                  <a:pt x="5099051" y="3186452"/>
                  <a:pt x="2948328" y="5337175"/>
                  <a:pt x="295276" y="5337175"/>
                </a:cubicBezTo>
                <a:cubicBezTo>
                  <a:pt x="212368" y="5337175"/>
                  <a:pt x="129951" y="5335075"/>
                  <a:pt x="48074" y="5330925"/>
                </a:cubicBezTo>
                <a:lnTo>
                  <a:pt x="0" y="5327269"/>
                </a:lnTo>
                <a:close/>
              </a:path>
            </a:pathLst>
          </a:custGeom>
          <a:pattFill prst="pct20">
            <a:fgClr>
              <a:schemeClr val="accent1"/>
            </a:fgClr>
            <a:bgClr>
              <a:schemeClr val="bg1"/>
            </a:bgClr>
          </a:pattFill>
        </p:spPr>
        <p:txBody>
          <a:bodyPr wrap="square">
            <a:noAutofit/>
          </a:bodyPr>
          <a:lstStyle/>
          <a:p>
            <a:endParaRPr lang="en-ID" dirty="0"/>
          </a:p>
        </p:txBody>
      </p:sp>
      <p:sp>
        <p:nvSpPr>
          <p:cNvPr id="4" name="Picture Placeholder 3">
            <a:extLst>
              <a:ext uri="{FF2B5EF4-FFF2-40B4-BE49-F238E27FC236}">
                <a16:creationId xmlns:a16="http://schemas.microsoft.com/office/drawing/2014/main" id="{7DF515FF-3F1A-476A-9675-AD64350639EA}"/>
              </a:ext>
            </a:extLst>
          </p:cNvPr>
          <p:cNvSpPr>
            <a:spLocks noGrp="1"/>
          </p:cNvSpPr>
          <p:nvPr>
            <p:ph type="pic" sz="quarter" idx="10"/>
          </p:nvPr>
        </p:nvSpPr>
        <p:spPr>
          <a:xfrm>
            <a:off x="1838349" y="1177650"/>
            <a:ext cx="3054292" cy="5680351"/>
          </a:xfrm>
          <a:custGeom>
            <a:avLst/>
            <a:gdLst>
              <a:gd name="connsiteX0" fmla="*/ 988594 w 3054292"/>
              <a:gd name="connsiteY0" fmla="*/ 96 h 5680351"/>
              <a:gd name="connsiteX1" fmla="*/ 1006368 w 3054292"/>
              <a:gd name="connsiteY1" fmla="*/ 4994 h 5680351"/>
              <a:gd name="connsiteX2" fmla="*/ 1033596 w 3054292"/>
              <a:gd name="connsiteY2" fmla="*/ 17050 h 5680351"/>
              <a:gd name="connsiteX3" fmla="*/ 1082002 w 3054292"/>
              <a:gd name="connsiteY3" fmla="*/ 32120 h 5680351"/>
              <a:gd name="connsiteX4" fmla="*/ 1160660 w 3054292"/>
              <a:gd name="connsiteY4" fmla="*/ 56232 h 5680351"/>
              <a:gd name="connsiteX5" fmla="*/ 1339154 w 3054292"/>
              <a:gd name="connsiteY5" fmla="*/ 161722 h 5680351"/>
              <a:gd name="connsiteX6" fmla="*/ 1390585 w 3054292"/>
              <a:gd name="connsiteY6" fmla="*/ 212960 h 5680351"/>
              <a:gd name="connsiteX7" fmla="*/ 1487395 w 3054292"/>
              <a:gd name="connsiteY7" fmla="*/ 324478 h 5680351"/>
              <a:gd name="connsiteX8" fmla="*/ 1532775 w 3054292"/>
              <a:gd name="connsiteY8" fmla="*/ 432982 h 5680351"/>
              <a:gd name="connsiteX9" fmla="*/ 1544876 w 3054292"/>
              <a:gd name="connsiteY9" fmla="*/ 466136 h 5680351"/>
              <a:gd name="connsiteX10" fmla="*/ 1560003 w 3054292"/>
              <a:gd name="connsiteY10" fmla="*/ 517374 h 5680351"/>
              <a:gd name="connsiteX11" fmla="*/ 1572104 w 3054292"/>
              <a:gd name="connsiteY11" fmla="*/ 565598 h 5680351"/>
              <a:gd name="connsiteX12" fmla="*/ 1590256 w 3054292"/>
              <a:gd name="connsiteY12" fmla="*/ 610808 h 5680351"/>
              <a:gd name="connsiteX13" fmla="*/ 1596307 w 3054292"/>
              <a:gd name="connsiteY13" fmla="*/ 755479 h 5680351"/>
              <a:gd name="connsiteX14" fmla="*/ 1581180 w 3054292"/>
              <a:gd name="connsiteY14" fmla="*/ 794661 h 5680351"/>
              <a:gd name="connsiteX15" fmla="*/ 1575130 w 3054292"/>
              <a:gd name="connsiteY15" fmla="*/ 854941 h 5680351"/>
              <a:gd name="connsiteX16" fmla="*/ 1593282 w 3054292"/>
              <a:gd name="connsiteY16" fmla="*/ 882067 h 5680351"/>
              <a:gd name="connsiteX17" fmla="*/ 1671940 w 3054292"/>
              <a:gd name="connsiteY17" fmla="*/ 903165 h 5680351"/>
              <a:gd name="connsiteX18" fmla="*/ 1693117 w 3054292"/>
              <a:gd name="connsiteY18" fmla="*/ 912207 h 5680351"/>
              <a:gd name="connsiteX19" fmla="*/ 1696143 w 3054292"/>
              <a:gd name="connsiteY19" fmla="*/ 924263 h 5680351"/>
              <a:gd name="connsiteX20" fmla="*/ 1693117 w 3054292"/>
              <a:gd name="connsiteY20" fmla="*/ 951389 h 5680351"/>
              <a:gd name="connsiteX21" fmla="*/ 1690092 w 3054292"/>
              <a:gd name="connsiteY21" fmla="*/ 969473 h 5680351"/>
              <a:gd name="connsiteX22" fmla="*/ 1668915 w 3054292"/>
              <a:gd name="connsiteY22" fmla="*/ 1005641 h 5680351"/>
              <a:gd name="connsiteX23" fmla="*/ 1656814 w 3054292"/>
              <a:gd name="connsiteY23" fmla="*/ 1035781 h 5680351"/>
              <a:gd name="connsiteX24" fmla="*/ 1581180 w 3054292"/>
              <a:gd name="connsiteY24" fmla="*/ 1177439 h 5680351"/>
              <a:gd name="connsiteX25" fmla="*/ 1578155 w 3054292"/>
              <a:gd name="connsiteY25" fmla="*/ 1186481 h 5680351"/>
              <a:gd name="connsiteX26" fmla="*/ 1572104 w 3054292"/>
              <a:gd name="connsiteY26" fmla="*/ 1249775 h 5680351"/>
              <a:gd name="connsiteX27" fmla="*/ 1523699 w 3054292"/>
              <a:gd name="connsiteY27" fmla="*/ 1421573 h 5680351"/>
              <a:gd name="connsiteX28" fmla="*/ 1396635 w 3054292"/>
              <a:gd name="connsiteY28" fmla="*/ 1620497 h 5680351"/>
              <a:gd name="connsiteX29" fmla="*/ 1366382 w 3054292"/>
              <a:gd name="connsiteY29" fmla="*/ 1689819 h 5680351"/>
              <a:gd name="connsiteX30" fmla="*/ 1378483 w 3054292"/>
              <a:gd name="connsiteY30" fmla="*/ 1713931 h 5680351"/>
              <a:gd name="connsiteX31" fmla="*/ 1484370 w 3054292"/>
              <a:gd name="connsiteY31" fmla="*/ 1786267 h 5680351"/>
              <a:gd name="connsiteX32" fmla="*/ 1496471 w 3054292"/>
              <a:gd name="connsiteY32" fmla="*/ 1798323 h 5680351"/>
              <a:gd name="connsiteX33" fmla="*/ 1544876 w 3054292"/>
              <a:gd name="connsiteY33" fmla="*/ 1870659 h 5680351"/>
              <a:gd name="connsiteX34" fmla="*/ 1644712 w 3054292"/>
              <a:gd name="connsiteY34" fmla="*/ 1961078 h 5680351"/>
              <a:gd name="connsiteX35" fmla="*/ 1662864 w 3054292"/>
              <a:gd name="connsiteY35" fmla="*/ 1982176 h 5680351"/>
              <a:gd name="connsiteX36" fmla="*/ 1681016 w 3054292"/>
              <a:gd name="connsiteY36" fmla="*/ 1994232 h 5680351"/>
              <a:gd name="connsiteX37" fmla="*/ 1720345 w 3054292"/>
              <a:gd name="connsiteY37" fmla="*/ 1997246 h 5680351"/>
              <a:gd name="connsiteX38" fmla="*/ 1862536 w 3054292"/>
              <a:gd name="connsiteY38" fmla="*/ 2006288 h 5680351"/>
              <a:gd name="connsiteX39" fmla="*/ 1901865 w 3054292"/>
              <a:gd name="connsiteY39" fmla="*/ 2018345 h 5680351"/>
              <a:gd name="connsiteX40" fmla="*/ 2059182 w 3054292"/>
              <a:gd name="connsiteY40" fmla="*/ 2135890 h 5680351"/>
              <a:gd name="connsiteX41" fmla="*/ 2101537 w 3054292"/>
              <a:gd name="connsiteY41" fmla="*/ 2196170 h 5680351"/>
              <a:gd name="connsiteX42" fmla="*/ 2119688 w 3054292"/>
              <a:gd name="connsiteY42" fmla="*/ 2229324 h 5680351"/>
              <a:gd name="connsiteX43" fmla="*/ 2177170 w 3054292"/>
              <a:gd name="connsiteY43" fmla="*/ 2346870 h 5680351"/>
              <a:gd name="connsiteX44" fmla="*/ 2231626 w 3054292"/>
              <a:gd name="connsiteY44" fmla="*/ 2461402 h 5680351"/>
              <a:gd name="connsiteX45" fmla="*/ 2246752 w 3054292"/>
              <a:gd name="connsiteY45" fmla="*/ 2479486 h 5680351"/>
              <a:gd name="connsiteX46" fmla="*/ 2277005 w 3054292"/>
              <a:gd name="connsiteY46" fmla="*/ 2524696 h 5680351"/>
              <a:gd name="connsiteX47" fmla="*/ 2307259 w 3054292"/>
              <a:gd name="connsiteY47" fmla="*/ 2572920 h 5680351"/>
              <a:gd name="connsiteX48" fmla="*/ 2322385 w 3054292"/>
              <a:gd name="connsiteY48" fmla="*/ 2581962 h 5680351"/>
              <a:gd name="connsiteX49" fmla="*/ 2352639 w 3054292"/>
              <a:gd name="connsiteY49" fmla="*/ 2594018 h 5680351"/>
              <a:gd name="connsiteX50" fmla="*/ 2373816 w 3054292"/>
              <a:gd name="connsiteY50" fmla="*/ 2621144 h 5680351"/>
              <a:gd name="connsiteX51" fmla="*/ 2407095 w 3054292"/>
              <a:gd name="connsiteY51" fmla="*/ 2648270 h 5680351"/>
              <a:gd name="connsiteX52" fmla="*/ 2509955 w 3054292"/>
              <a:gd name="connsiteY52" fmla="*/ 2756774 h 5680351"/>
              <a:gd name="connsiteX53" fmla="*/ 2525082 w 3054292"/>
              <a:gd name="connsiteY53" fmla="*/ 2768830 h 5680351"/>
              <a:gd name="connsiteX54" fmla="*/ 2564411 w 3054292"/>
              <a:gd name="connsiteY54" fmla="*/ 2789928 h 5680351"/>
              <a:gd name="connsiteX55" fmla="*/ 2618867 w 3054292"/>
              <a:gd name="connsiteY55" fmla="*/ 2841166 h 5680351"/>
              <a:gd name="connsiteX56" fmla="*/ 2652146 w 3054292"/>
              <a:gd name="connsiteY56" fmla="*/ 2850208 h 5680351"/>
              <a:gd name="connsiteX57" fmla="*/ 2679374 w 3054292"/>
              <a:gd name="connsiteY57" fmla="*/ 2850208 h 5680351"/>
              <a:gd name="connsiteX58" fmla="*/ 2682399 w 3054292"/>
              <a:gd name="connsiteY58" fmla="*/ 2877334 h 5680351"/>
              <a:gd name="connsiteX59" fmla="*/ 2682399 w 3054292"/>
              <a:gd name="connsiteY59" fmla="*/ 2901446 h 5680351"/>
              <a:gd name="connsiteX60" fmla="*/ 2718703 w 3054292"/>
              <a:gd name="connsiteY60" fmla="*/ 2943642 h 5680351"/>
              <a:gd name="connsiteX61" fmla="*/ 2730804 w 3054292"/>
              <a:gd name="connsiteY61" fmla="*/ 2949670 h 5680351"/>
              <a:gd name="connsiteX62" fmla="*/ 2755007 w 3054292"/>
              <a:gd name="connsiteY62" fmla="*/ 2973782 h 5680351"/>
              <a:gd name="connsiteX63" fmla="*/ 2764083 w 3054292"/>
              <a:gd name="connsiteY63" fmla="*/ 3003921 h 5680351"/>
              <a:gd name="connsiteX64" fmla="*/ 2773159 w 3054292"/>
              <a:gd name="connsiteY64" fmla="*/ 3015977 h 5680351"/>
              <a:gd name="connsiteX65" fmla="*/ 2815513 w 3054292"/>
              <a:gd name="connsiteY65" fmla="*/ 3055159 h 5680351"/>
              <a:gd name="connsiteX66" fmla="*/ 2848792 w 3054292"/>
              <a:gd name="connsiteY66" fmla="*/ 3100369 h 5680351"/>
              <a:gd name="connsiteX67" fmla="*/ 2857868 w 3054292"/>
              <a:gd name="connsiteY67" fmla="*/ 3148593 h 5680351"/>
              <a:gd name="connsiteX68" fmla="*/ 2912324 w 3054292"/>
              <a:gd name="connsiteY68" fmla="*/ 3223943 h 5680351"/>
              <a:gd name="connsiteX69" fmla="*/ 2948628 w 3054292"/>
              <a:gd name="connsiteY69" fmla="*/ 3266139 h 5680351"/>
              <a:gd name="connsiteX70" fmla="*/ 2972831 w 3054292"/>
              <a:gd name="connsiteY70" fmla="*/ 3293265 h 5680351"/>
              <a:gd name="connsiteX71" fmla="*/ 3051489 w 3054292"/>
              <a:gd name="connsiteY71" fmla="*/ 3492189 h 5680351"/>
              <a:gd name="connsiteX72" fmla="*/ 3036362 w 3054292"/>
              <a:gd name="connsiteY72" fmla="*/ 3582609 h 5680351"/>
              <a:gd name="connsiteX73" fmla="*/ 3027286 w 3054292"/>
              <a:gd name="connsiteY73" fmla="*/ 3615763 h 5680351"/>
              <a:gd name="connsiteX74" fmla="*/ 3015185 w 3054292"/>
              <a:gd name="connsiteY74" fmla="*/ 3645903 h 5680351"/>
              <a:gd name="connsiteX75" fmla="*/ 2975856 w 3054292"/>
              <a:gd name="connsiteY75" fmla="*/ 3721253 h 5680351"/>
              <a:gd name="connsiteX76" fmla="*/ 2912324 w 3054292"/>
              <a:gd name="connsiteY76" fmla="*/ 3772491 h 5680351"/>
              <a:gd name="connsiteX77" fmla="*/ 2854843 w 3054292"/>
              <a:gd name="connsiteY77" fmla="*/ 3814687 h 5680351"/>
              <a:gd name="connsiteX78" fmla="*/ 2788286 w 3054292"/>
              <a:gd name="connsiteY78" fmla="*/ 3868939 h 5680351"/>
              <a:gd name="connsiteX79" fmla="*/ 2730804 w 3054292"/>
              <a:gd name="connsiteY79" fmla="*/ 3914149 h 5680351"/>
              <a:gd name="connsiteX80" fmla="*/ 2673323 w 3054292"/>
              <a:gd name="connsiteY80" fmla="*/ 3938261 h 5680351"/>
              <a:gd name="connsiteX81" fmla="*/ 2585589 w 3054292"/>
              <a:gd name="connsiteY81" fmla="*/ 3974429 h 5680351"/>
              <a:gd name="connsiteX82" fmla="*/ 2540209 w 3054292"/>
              <a:gd name="connsiteY82" fmla="*/ 3986485 h 5680351"/>
              <a:gd name="connsiteX83" fmla="*/ 2440373 w 3054292"/>
              <a:gd name="connsiteY83" fmla="*/ 3980457 h 5680351"/>
              <a:gd name="connsiteX84" fmla="*/ 2358689 w 3054292"/>
              <a:gd name="connsiteY84" fmla="*/ 3974429 h 5680351"/>
              <a:gd name="connsiteX85" fmla="*/ 2319360 w 3054292"/>
              <a:gd name="connsiteY85" fmla="*/ 3971415 h 5680351"/>
              <a:gd name="connsiteX86" fmla="*/ 2307259 w 3054292"/>
              <a:gd name="connsiteY86" fmla="*/ 3971415 h 5680351"/>
              <a:gd name="connsiteX87" fmla="*/ 2264904 w 3054292"/>
              <a:gd name="connsiteY87" fmla="*/ 4031695 h 5680351"/>
              <a:gd name="connsiteX88" fmla="*/ 2258854 w 3054292"/>
              <a:gd name="connsiteY88" fmla="*/ 4052793 h 5680351"/>
              <a:gd name="connsiteX89" fmla="*/ 2277005 w 3054292"/>
              <a:gd name="connsiteY89" fmla="*/ 4143212 h 5680351"/>
              <a:gd name="connsiteX90" fmla="*/ 2280031 w 3054292"/>
              <a:gd name="connsiteY90" fmla="*/ 4164310 h 5680351"/>
              <a:gd name="connsiteX91" fmla="*/ 2316335 w 3054292"/>
              <a:gd name="connsiteY91" fmla="*/ 4354192 h 5680351"/>
              <a:gd name="connsiteX92" fmla="*/ 2361714 w 3054292"/>
              <a:gd name="connsiteY92" fmla="*/ 4535032 h 5680351"/>
              <a:gd name="connsiteX93" fmla="*/ 2413145 w 3054292"/>
              <a:gd name="connsiteY93" fmla="*/ 4736970 h 5680351"/>
              <a:gd name="connsiteX94" fmla="*/ 2410120 w 3054292"/>
              <a:gd name="connsiteY94" fmla="*/ 4773138 h 5680351"/>
              <a:gd name="connsiteX95" fmla="*/ 2394994 w 3054292"/>
              <a:gd name="connsiteY95" fmla="*/ 4845474 h 5680351"/>
              <a:gd name="connsiteX96" fmla="*/ 2379867 w 3054292"/>
              <a:gd name="connsiteY96" fmla="*/ 4917810 h 5680351"/>
              <a:gd name="connsiteX97" fmla="*/ 2376841 w 3054292"/>
              <a:gd name="connsiteY97" fmla="*/ 4960006 h 5680351"/>
              <a:gd name="connsiteX98" fmla="*/ 2373816 w 3054292"/>
              <a:gd name="connsiteY98" fmla="*/ 4984118 h 5680351"/>
              <a:gd name="connsiteX99" fmla="*/ 2361714 w 3054292"/>
              <a:gd name="connsiteY99" fmla="*/ 4987132 h 5680351"/>
              <a:gd name="connsiteX100" fmla="*/ 2343562 w 3054292"/>
              <a:gd name="connsiteY100" fmla="*/ 4966034 h 5680351"/>
              <a:gd name="connsiteX101" fmla="*/ 2334487 w 3054292"/>
              <a:gd name="connsiteY101" fmla="*/ 4944936 h 5680351"/>
              <a:gd name="connsiteX102" fmla="*/ 2310284 w 3054292"/>
              <a:gd name="connsiteY102" fmla="*/ 4944936 h 5680351"/>
              <a:gd name="connsiteX103" fmla="*/ 2298183 w 3054292"/>
              <a:gd name="connsiteY103" fmla="*/ 4956992 h 5680351"/>
              <a:gd name="connsiteX104" fmla="*/ 2292132 w 3054292"/>
              <a:gd name="connsiteY104" fmla="*/ 4996174 h 5680351"/>
              <a:gd name="connsiteX105" fmla="*/ 2289107 w 3054292"/>
              <a:gd name="connsiteY105" fmla="*/ 5098650 h 5680351"/>
              <a:gd name="connsiteX106" fmla="*/ 2304233 w 3054292"/>
              <a:gd name="connsiteY106" fmla="*/ 5110706 h 5680351"/>
              <a:gd name="connsiteX107" fmla="*/ 2331461 w 3054292"/>
              <a:gd name="connsiteY107" fmla="*/ 5104678 h 5680351"/>
              <a:gd name="connsiteX108" fmla="*/ 2343562 w 3054292"/>
              <a:gd name="connsiteY108" fmla="*/ 5119748 h 5680351"/>
              <a:gd name="connsiteX109" fmla="*/ 2340537 w 3054292"/>
              <a:gd name="connsiteY109" fmla="*/ 5146874 h 5680351"/>
              <a:gd name="connsiteX110" fmla="*/ 2322385 w 3054292"/>
              <a:gd name="connsiteY110" fmla="*/ 5237294 h 5680351"/>
              <a:gd name="connsiteX111" fmla="*/ 2289107 w 3054292"/>
              <a:gd name="connsiteY111" fmla="*/ 5381966 h 5680351"/>
              <a:gd name="connsiteX112" fmla="*/ 2237676 w 3054292"/>
              <a:gd name="connsiteY112" fmla="*/ 5484441 h 5680351"/>
              <a:gd name="connsiteX113" fmla="*/ 2228600 w 3054292"/>
              <a:gd name="connsiteY113" fmla="*/ 5520609 h 5680351"/>
              <a:gd name="connsiteX114" fmla="*/ 2231626 w 3054292"/>
              <a:gd name="connsiteY114" fmla="*/ 5680351 h 5680351"/>
              <a:gd name="connsiteX115" fmla="*/ 600975 w 3054292"/>
              <a:gd name="connsiteY115" fmla="*/ 5680351 h 5680351"/>
              <a:gd name="connsiteX116" fmla="*/ 597949 w 3054292"/>
              <a:gd name="connsiteY116" fmla="*/ 5641169 h 5680351"/>
              <a:gd name="connsiteX117" fmla="*/ 597949 w 3054292"/>
              <a:gd name="connsiteY117" fmla="*/ 5538693 h 5680351"/>
              <a:gd name="connsiteX118" fmla="*/ 607025 w 3054292"/>
              <a:gd name="connsiteY118" fmla="*/ 5505539 h 5680351"/>
              <a:gd name="connsiteX119" fmla="*/ 616101 w 3054292"/>
              <a:gd name="connsiteY119" fmla="*/ 5430189 h 5680351"/>
              <a:gd name="connsiteX120" fmla="*/ 613076 w 3054292"/>
              <a:gd name="connsiteY120" fmla="*/ 5406077 h 5680351"/>
              <a:gd name="connsiteX121" fmla="*/ 576772 w 3054292"/>
              <a:gd name="connsiteY121" fmla="*/ 5375938 h 5680351"/>
              <a:gd name="connsiteX122" fmla="*/ 564671 w 3054292"/>
              <a:gd name="connsiteY122" fmla="*/ 5354840 h 5680351"/>
              <a:gd name="connsiteX123" fmla="*/ 570721 w 3054292"/>
              <a:gd name="connsiteY123" fmla="*/ 5321686 h 5680351"/>
              <a:gd name="connsiteX124" fmla="*/ 594924 w 3054292"/>
              <a:gd name="connsiteY124" fmla="*/ 5192084 h 5680351"/>
              <a:gd name="connsiteX125" fmla="*/ 640304 w 3054292"/>
              <a:gd name="connsiteY125" fmla="*/ 5047412 h 5680351"/>
              <a:gd name="connsiteX126" fmla="*/ 661481 w 3054292"/>
              <a:gd name="connsiteY126" fmla="*/ 5002202 h 5680351"/>
              <a:gd name="connsiteX127" fmla="*/ 676608 w 3054292"/>
              <a:gd name="connsiteY127" fmla="*/ 4881642 h 5680351"/>
              <a:gd name="connsiteX128" fmla="*/ 670557 w 3054292"/>
              <a:gd name="connsiteY128" fmla="*/ 4848488 h 5680351"/>
              <a:gd name="connsiteX129" fmla="*/ 640304 w 3054292"/>
              <a:gd name="connsiteY129" fmla="*/ 4770124 h 5680351"/>
              <a:gd name="connsiteX130" fmla="*/ 634253 w 3054292"/>
              <a:gd name="connsiteY130" fmla="*/ 4646550 h 5680351"/>
              <a:gd name="connsiteX131" fmla="*/ 628203 w 3054292"/>
              <a:gd name="connsiteY131" fmla="*/ 4486808 h 5680351"/>
              <a:gd name="connsiteX132" fmla="*/ 628203 w 3054292"/>
              <a:gd name="connsiteY132" fmla="*/ 4477766 h 5680351"/>
              <a:gd name="connsiteX133" fmla="*/ 588873 w 3054292"/>
              <a:gd name="connsiteY133" fmla="*/ 4308982 h 5680351"/>
              <a:gd name="connsiteX134" fmla="*/ 549544 w 3054292"/>
              <a:gd name="connsiteY134" fmla="*/ 4143212 h 5680351"/>
              <a:gd name="connsiteX135" fmla="*/ 525342 w 3054292"/>
              <a:gd name="connsiteY135" fmla="*/ 4052793 h 5680351"/>
              <a:gd name="connsiteX136" fmla="*/ 479961 w 3054292"/>
              <a:gd name="connsiteY136" fmla="*/ 3986485 h 5680351"/>
              <a:gd name="connsiteX137" fmla="*/ 413404 w 3054292"/>
              <a:gd name="connsiteY137" fmla="*/ 3880995 h 5680351"/>
              <a:gd name="connsiteX138" fmla="*/ 392227 w 3054292"/>
              <a:gd name="connsiteY138" fmla="*/ 3835785 h 5680351"/>
              <a:gd name="connsiteX139" fmla="*/ 383151 w 3054292"/>
              <a:gd name="connsiteY139" fmla="*/ 3811673 h 5680351"/>
              <a:gd name="connsiteX140" fmla="*/ 374075 w 3054292"/>
              <a:gd name="connsiteY140" fmla="*/ 3760435 h 5680351"/>
              <a:gd name="connsiteX141" fmla="*/ 364999 w 3054292"/>
              <a:gd name="connsiteY141" fmla="*/ 3724267 h 5680351"/>
              <a:gd name="connsiteX142" fmla="*/ 237935 w 3054292"/>
              <a:gd name="connsiteY142" fmla="*/ 3573567 h 5680351"/>
              <a:gd name="connsiteX143" fmla="*/ 189530 w 3054292"/>
              <a:gd name="connsiteY143" fmla="*/ 3486161 h 5680351"/>
              <a:gd name="connsiteX144" fmla="*/ 180454 w 3054292"/>
              <a:gd name="connsiteY144" fmla="*/ 3395741 h 5680351"/>
              <a:gd name="connsiteX145" fmla="*/ 153226 w 3054292"/>
              <a:gd name="connsiteY145" fmla="*/ 3365601 h 5680351"/>
              <a:gd name="connsiteX146" fmla="*/ 77593 w 3054292"/>
              <a:gd name="connsiteY146" fmla="*/ 3305321 h 5680351"/>
              <a:gd name="connsiteX147" fmla="*/ 50365 w 3054292"/>
              <a:gd name="connsiteY147" fmla="*/ 3190789 h 5680351"/>
              <a:gd name="connsiteX148" fmla="*/ 38264 w 3054292"/>
              <a:gd name="connsiteY148" fmla="*/ 3085299 h 5680351"/>
              <a:gd name="connsiteX149" fmla="*/ 35239 w 3054292"/>
              <a:gd name="connsiteY149" fmla="*/ 3064201 h 5680351"/>
              <a:gd name="connsiteX150" fmla="*/ 29188 w 3054292"/>
              <a:gd name="connsiteY150" fmla="*/ 2946656 h 5680351"/>
              <a:gd name="connsiteX151" fmla="*/ 26162 w 3054292"/>
              <a:gd name="connsiteY151" fmla="*/ 2862264 h 5680351"/>
              <a:gd name="connsiteX152" fmla="*/ 23137 w 3054292"/>
              <a:gd name="connsiteY152" fmla="*/ 2814040 h 5680351"/>
              <a:gd name="connsiteX153" fmla="*/ 4985 w 3054292"/>
              <a:gd name="connsiteY153" fmla="*/ 2660326 h 5680351"/>
              <a:gd name="connsiteX154" fmla="*/ 1960 w 3054292"/>
              <a:gd name="connsiteY154" fmla="*/ 2569906 h 5680351"/>
              <a:gd name="connsiteX155" fmla="*/ 14061 w 3054292"/>
              <a:gd name="connsiteY155" fmla="*/ 2455374 h 5680351"/>
              <a:gd name="connsiteX156" fmla="*/ 41289 w 3054292"/>
              <a:gd name="connsiteY156" fmla="*/ 2377010 h 5680351"/>
              <a:gd name="connsiteX157" fmla="*/ 107846 w 3054292"/>
              <a:gd name="connsiteY157" fmla="*/ 2301660 h 5680351"/>
              <a:gd name="connsiteX158" fmla="*/ 189530 w 3054292"/>
              <a:gd name="connsiteY158" fmla="*/ 2256450 h 5680351"/>
              <a:gd name="connsiteX159" fmla="*/ 301467 w 3054292"/>
              <a:gd name="connsiteY159" fmla="*/ 2202198 h 5680351"/>
              <a:gd name="connsiteX160" fmla="*/ 325670 w 3054292"/>
              <a:gd name="connsiteY160" fmla="*/ 2187128 h 5680351"/>
              <a:gd name="connsiteX161" fmla="*/ 428531 w 3054292"/>
              <a:gd name="connsiteY161" fmla="*/ 2096709 h 5680351"/>
              <a:gd name="connsiteX162" fmla="*/ 434582 w 3054292"/>
              <a:gd name="connsiteY162" fmla="*/ 2093694 h 5680351"/>
              <a:gd name="connsiteX163" fmla="*/ 495088 w 3054292"/>
              <a:gd name="connsiteY163" fmla="*/ 2039442 h 5680351"/>
              <a:gd name="connsiteX164" fmla="*/ 558620 w 3054292"/>
              <a:gd name="connsiteY164" fmla="*/ 1997246 h 5680351"/>
              <a:gd name="connsiteX165" fmla="*/ 579797 w 3054292"/>
              <a:gd name="connsiteY165" fmla="*/ 1973134 h 5680351"/>
              <a:gd name="connsiteX166" fmla="*/ 613076 w 3054292"/>
              <a:gd name="connsiteY166" fmla="*/ 1906827 h 5680351"/>
              <a:gd name="connsiteX167" fmla="*/ 622152 w 3054292"/>
              <a:gd name="connsiteY167" fmla="*/ 1888743 h 5680351"/>
              <a:gd name="connsiteX168" fmla="*/ 631228 w 3054292"/>
              <a:gd name="connsiteY168" fmla="*/ 1801337 h 5680351"/>
              <a:gd name="connsiteX169" fmla="*/ 646354 w 3054292"/>
              <a:gd name="connsiteY169" fmla="*/ 1774211 h 5680351"/>
              <a:gd name="connsiteX170" fmla="*/ 658456 w 3054292"/>
              <a:gd name="connsiteY170" fmla="*/ 1698861 h 5680351"/>
              <a:gd name="connsiteX171" fmla="*/ 676608 w 3054292"/>
              <a:gd name="connsiteY171" fmla="*/ 1635567 h 5680351"/>
              <a:gd name="connsiteX172" fmla="*/ 688709 w 3054292"/>
              <a:gd name="connsiteY172" fmla="*/ 1611455 h 5680351"/>
              <a:gd name="connsiteX173" fmla="*/ 682658 w 3054292"/>
              <a:gd name="connsiteY173" fmla="*/ 1581315 h 5680351"/>
              <a:gd name="connsiteX174" fmla="*/ 676608 w 3054292"/>
              <a:gd name="connsiteY174" fmla="*/ 1572273 h 5680351"/>
              <a:gd name="connsiteX175" fmla="*/ 670557 w 3054292"/>
              <a:gd name="connsiteY175" fmla="*/ 1551175 h 5680351"/>
              <a:gd name="connsiteX176" fmla="*/ 655431 w 3054292"/>
              <a:gd name="connsiteY176" fmla="*/ 1539119 h 5680351"/>
              <a:gd name="connsiteX177" fmla="*/ 643329 w 3054292"/>
              <a:gd name="connsiteY177" fmla="*/ 1533091 h 5680351"/>
              <a:gd name="connsiteX178" fmla="*/ 643329 w 3054292"/>
              <a:gd name="connsiteY178" fmla="*/ 1511993 h 5680351"/>
              <a:gd name="connsiteX179" fmla="*/ 646354 w 3054292"/>
              <a:gd name="connsiteY179" fmla="*/ 1475825 h 5680351"/>
              <a:gd name="connsiteX180" fmla="*/ 628203 w 3054292"/>
              <a:gd name="connsiteY180" fmla="*/ 1418559 h 5680351"/>
              <a:gd name="connsiteX181" fmla="*/ 613076 w 3054292"/>
              <a:gd name="connsiteY181" fmla="*/ 1397461 h 5680351"/>
              <a:gd name="connsiteX182" fmla="*/ 604000 w 3054292"/>
              <a:gd name="connsiteY182" fmla="*/ 1388419 h 5680351"/>
              <a:gd name="connsiteX183" fmla="*/ 585848 w 3054292"/>
              <a:gd name="connsiteY183" fmla="*/ 1337181 h 5680351"/>
              <a:gd name="connsiteX184" fmla="*/ 576772 w 3054292"/>
              <a:gd name="connsiteY184" fmla="*/ 1325125 h 5680351"/>
              <a:gd name="connsiteX185" fmla="*/ 534417 w 3054292"/>
              <a:gd name="connsiteY185" fmla="*/ 1276901 h 5680351"/>
              <a:gd name="connsiteX186" fmla="*/ 513240 w 3054292"/>
              <a:gd name="connsiteY186" fmla="*/ 1234705 h 5680351"/>
              <a:gd name="connsiteX187" fmla="*/ 501139 w 3054292"/>
              <a:gd name="connsiteY187" fmla="*/ 1216621 h 5680351"/>
              <a:gd name="connsiteX188" fmla="*/ 437607 w 3054292"/>
              <a:gd name="connsiteY188" fmla="*/ 1074963 h 5680351"/>
              <a:gd name="connsiteX189" fmla="*/ 425505 w 3054292"/>
              <a:gd name="connsiteY189" fmla="*/ 1038795 h 5680351"/>
              <a:gd name="connsiteX190" fmla="*/ 416430 w 3054292"/>
              <a:gd name="connsiteY190" fmla="*/ 1017697 h 5680351"/>
              <a:gd name="connsiteX191" fmla="*/ 416430 w 3054292"/>
              <a:gd name="connsiteY191" fmla="*/ 1011669 h 5680351"/>
              <a:gd name="connsiteX192" fmla="*/ 422480 w 3054292"/>
              <a:gd name="connsiteY192" fmla="*/ 993585 h 5680351"/>
              <a:gd name="connsiteX193" fmla="*/ 419455 w 3054292"/>
              <a:gd name="connsiteY193" fmla="*/ 954404 h 5680351"/>
              <a:gd name="connsiteX194" fmla="*/ 440632 w 3054292"/>
              <a:gd name="connsiteY194" fmla="*/ 851927 h 5680351"/>
              <a:gd name="connsiteX195" fmla="*/ 437607 w 3054292"/>
              <a:gd name="connsiteY195" fmla="*/ 830829 h 5680351"/>
              <a:gd name="connsiteX196" fmla="*/ 410379 w 3054292"/>
              <a:gd name="connsiteY196" fmla="*/ 764521 h 5680351"/>
              <a:gd name="connsiteX197" fmla="*/ 413404 w 3054292"/>
              <a:gd name="connsiteY197" fmla="*/ 631906 h 5680351"/>
              <a:gd name="connsiteX198" fmla="*/ 431556 w 3054292"/>
              <a:gd name="connsiteY198" fmla="*/ 541486 h 5680351"/>
              <a:gd name="connsiteX199" fmla="*/ 440632 w 3054292"/>
              <a:gd name="connsiteY199" fmla="*/ 496276 h 5680351"/>
              <a:gd name="connsiteX200" fmla="*/ 501139 w 3054292"/>
              <a:gd name="connsiteY200" fmla="*/ 354618 h 5680351"/>
              <a:gd name="connsiteX201" fmla="*/ 531392 w 3054292"/>
              <a:gd name="connsiteY201" fmla="*/ 297352 h 5680351"/>
              <a:gd name="connsiteX202" fmla="*/ 579797 w 3054292"/>
              <a:gd name="connsiteY202" fmla="*/ 218988 h 5680351"/>
              <a:gd name="connsiteX203" fmla="*/ 594924 w 3054292"/>
              <a:gd name="connsiteY203" fmla="*/ 197890 h 5680351"/>
              <a:gd name="connsiteX204" fmla="*/ 631228 w 3054292"/>
              <a:gd name="connsiteY204" fmla="*/ 152680 h 5680351"/>
              <a:gd name="connsiteX205" fmla="*/ 646354 w 3054292"/>
              <a:gd name="connsiteY205" fmla="*/ 137610 h 5680351"/>
              <a:gd name="connsiteX206" fmla="*/ 709886 w 3054292"/>
              <a:gd name="connsiteY206" fmla="*/ 101442 h 5680351"/>
              <a:gd name="connsiteX207" fmla="*/ 758292 w 3054292"/>
              <a:gd name="connsiteY207" fmla="*/ 86372 h 5680351"/>
              <a:gd name="connsiteX208" fmla="*/ 797621 w 3054292"/>
              <a:gd name="connsiteY208" fmla="*/ 71302 h 5680351"/>
              <a:gd name="connsiteX209" fmla="*/ 803672 w 3054292"/>
              <a:gd name="connsiteY209" fmla="*/ 65274 h 5680351"/>
              <a:gd name="connsiteX210" fmla="*/ 821823 w 3054292"/>
              <a:gd name="connsiteY210" fmla="*/ 53218 h 5680351"/>
              <a:gd name="connsiteX211" fmla="*/ 867203 w 3054292"/>
              <a:gd name="connsiteY211" fmla="*/ 26092 h 5680351"/>
              <a:gd name="connsiteX212" fmla="*/ 897457 w 3054292"/>
              <a:gd name="connsiteY212" fmla="*/ 1980 h 5680351"/>
              <a:gd name="connsiteX213" fmla="*/ 936786 w 3054292"/>
              <a:gd name="connsiteY213" fmla="*/ 8008 h 5680351"/>
              <a:gd name="connsiteX214" fmla="*/ 973090 w 3054292"/>
              <a:gd name="connsiteY214" fmla="*/ 1980 h 5680351"/>
              <a:gd name="connsiteX215" fmla="*/ 988594 w 3054292"/>
              <a:gd name="connsiteY215" fmla="*/ 96 h 568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054292" h="5680351">
                <a:moveTo>
                  <a:pt x="988594" y="96"/>
                </a:moveTo>
                <a:cubicBezTo>
                  <a:pt x="994267" y="473"/>
                  <a:pt x="1000318" y="1980"/>
                  <a:pt x="1006368" y="4994"/>
                </a:cubicBezTo>
                <a:cubicBezTo>
                  <a:pt x="1015444" y="8008"/>
                  <a:pt x="1024520" y="17050"/>
                  <a:pt x="1033596" y="17050"/>
                </a:cubicBezTo>
                <a:cubicBezTo>
                  <a:pt x="1051748" y="23078"/>
                  <a:pt x="1066875" y="29106"/>
                  <a:pt x="1082002" y="32120"/>
                </a:cubicBezTo>
                <a:cubicBezTo>
                  <a:pt x="1109229" y="35134"/>
                  <a:pt x="1136457" y="47190"/>
                  <a:pt x="1160660" y="56232"/>
                </a:cubicBezTo>
                <a:cubicBezTo>
                  <a:pt x="1224192" y="83358"/>
                  <a:pt x="1281673" y="125554"/>
                  <a:pt x="1339154" y="161722"/>
                </a:cubicBezTo>
                <a:cubicBezTo>
                  <a:pt x="1360332" y="173778"/>
                  <a:pt x="1375458" y="194876"/>
                  <a:pt x="1390585" y="212960"/>
                </a:cubicBezTo>
                <a:cubicBezTo>
                  <a:pt x="1426889" y="249128"/>
                  <a:pt x="1457142" y="285296"/>
                  <a:pt x="1487395" y="324478"/>
                </a:cubicBezTo>
                <a:cubicBezTo>
                  <a:pt x="1508573" y="357632"/>
                  <a:pt x="1529750" y="390786"/>
                  <a:pt x="1532775" y="432982"/>
                </a:cubicBezTo>
                <a:cubicBezTo>
                  <a:pt x="1535800" y="445038"/>
                  <a:pt x="1538826" y="457094"/>
                  <a:pt x="1544876" y="466136"/>
                </a:cubicBezTo>
                <a:cubicBezTo>
                  <a:pt x="1550927" y="484220"/>
                  <a:pt x="1556978" y="499290"/>
                  <a:pt x="1560003" y="517374"/>
                </a:cubicBezTo>
                <a:cubicBezTo>
                  <a:pt x="1563028" y="532444"/>
                  <a:pt x="1569079" y="550528"/>
                  <a:pt x="1572104" y="565598"/>
                </a:cubicBezTo>
                <a:cubicBezTo>
                  <a:pt x="1575130" y="580668"/>
                  <a:pt x="1584206" y="595738"/>
                  <a:pt x="1590256" y="610808"/>
                </a:cubicBezTo>
                <a:cubicBezTo>
                  <a:pt x="1602358" y="659032"/>
                  <a:pt x="1605383" y="707256"/>
                  <a:pt x="1596307" y="755479"/>
                </a:cubicBezTo>
                <a:cubicBezTo>
                  <a:pt x="1593282" y="770549"/>
                  <a:pt x="1587231" y="782605"/>
                  <a:pt x="1581180" y="794661"/>
                </a:cubicBezTo>
                <a:cubicBezTo>
                  <a:pt x="1575130" y="815759"/>
                  <a:pt x="1578155" y="833843"/>
                  <a:pt x="1575130" y="854941"/>
                </a:cubicBezTo>
                <a:cubicBezTo>
                  <a:pt x="1575130" y="870011"/>
                  <a:pt x="1578155" y="876039"/>
                  <a:pt x="1593282" y="882067"/>
                </a:cubicBezTo>
                <a:cubicBezTo>
                  <a:pt x="1620510" y="888095"/>
                  <a:pt x="1647738" y="897137"/>
                  <a:pt x="1671940" y="903165"/>
                </a:cubicBezTo>
                <a:cubicBezTo>
                  <a:pt x="1681016" y="906179"/>
                  <a:pt x="1687067" y="909193"/>
                  <a:pt x="1693117" y="912207"/>
                </a:cubicBezTo>
                <a:cubicBezTo>
                  <a:pt x="1699168" y="915221"/>
                  <a:pt x="1705219" y="918235"/>
                  <a:pt x="1696143" y="924263"/>
                </a:cubicBezTo>
                <a:cubicBezTo>
                  <a:pt x="1687067" y="933306"/>
                  <a:pt x="1690092" y="942347"/>
                  <a:pt x="1693117" y="951389"/>
                </a:cubicBezTo>
                <a:cubicBezTo>
                  <a:pt x="1699168" y="960431"/>
                  <a:pt x="1696143" y="966459"/>
                  <a:pt x="1690092" y="969473"/>
                </a:cubicBezTo>
                <a:cubicBezTo>
                  <a:pt x="1681016" y="981529"/>
                  <a:pt x="1671940" y="993585"/>
                  <a:pt x="1668915" y="1005641"/>
                </a:cubicBezTo>
                <a:cubicBezTo>
                  <a:pt x="1665890" y="1017697"/>
                  <a:pt x="1659839" y="1026739"/>
                  <a:pt x="1656814" y="1035781"/>
                </a:cubicBezTo>
                <a:cubicBezTo>
                  <a:pt x="1638662" y="1087019"/>
                  <a:pt x="1617484" y="1135243"/>
                  <a:pt x="1581180" y="1177439"/>
                </a:cubicBezTo>
                <a:cubicBezTo>
                  <a:pt x="1578155" y="1180453"/>
                  <a:pt x="1578155" y="1183467"/>
                  <a:pt x="1578155" y="1186481"/>
                </a:cubicBezTo>
                <a:cubicBezTo>
                  <a:pt x="1578155" y="1207579"/>
                  <a:pt x="1575130" y="1228677"/>
                  <a:pt x="1572104" y="1249775"/>
                </a:cubicBezTo>
                <a:cubicBezTo>
                  <a:pt x="1566054" y="1310055"/>
                  <a:pt x="1550927" y="1367321"/>
                  <a:pt x="1523699" y="1421573"/>
                </a:cubicBezTo>
                <a:cubicBezTo>
                  <a:pt x="1490421" y="1493909"/>
                  <a:pt x="1442015" y="1557203"/>
                  <a:pt x="1396635" y="1620497"/>
                </a:cubicBezTo>
                <a:cubicBezTo>
                  <a:pt x="1381509" y="1641595"/>
                  <a:pt x="1360332" y="1659679"/>
                  <a:pt x="1366382" y="1689819"/>
                </a:cubicBezTo>
                <a:cubicBezTo>
                  <a:pt x="1366382" y="1701875"/>
                  <a:pt x="1369408" y="1707903"/>
                  <a:pt x="1378483" y="1713931"/>
                </a:cubicBezTo>
                <a:cubicBezTo>
                  <a:pt x="1414787" y="1738043"/>
                  <a:pt x="1451091" y="1759141"/>
                  <a:pt x="1484370" y="1786267"/>
                </a:cubicBezTo>
                <a:cubicBezTo>
                  <a:pt x="1490421" y="1789281"/>
                  <a:pt x="1493446" y="1792295"/>
                  <a:pt x="1496471" y="1798323"/>
                </a:cubicBezTo>
                <a:cubicBezTo>
                  <a:pt x="1502522" y="1831477"/>
                  <a:pt x="1523699" y="1852575"/>
                  <a:pt x="1544876" y="1870659"/>
                </a:cubicBezTo>
                <a:cubicBezTo>
                  <a:pt x="1581180" y="1897785"/>
                  <a:pt x="1614459" y="1927924"/>
                  <a:pt x="1644712" y="1961078"/>
                </a:cubicBezTo>
                <a:cubicBezTo>
                  <a:pt x="1650763" y="1967106"/>
                  <a:pt x="1659839" y="1973134"/>
                  <a:pt x="1662864" y="1982176"/>
                </a:cubicBezTo>
                <a:cubicBezTo>
                  <a:pt x="1668915" y="1991219"/>
                  <a:pt x="1671940" y="1994232"/>
                  <a:pt x="1681016" y="1994232"/>
                </a:cubicBezTo>
                <a:cubicBezTo>
                  <a:pt x="1693117" y="1997246"/>
                  <a:pt x="1708244" y="1997246"/>
                  <a:pt x="1720345" y="1997246"/>
                </a:cubicBezTo>
                <a:cubicBezTo>
                  <a:pt x="1768751" y="2000260"/>
                  <a:pt x="1814130" y="2003274"/>
                  <a:pt x="1862536" y="2006288"/>
                </a:cubicBezTo>
                <a:cubicBezTo>
                  <a:pt x="1874637" y="2006288"/>
                  <a:pt x="1889764" y="2012317"/>
                  <a:pt x="1901865" y="2018345"/>
                </a:cubicBezTo>
                <a:cubicBezTo>
                  <a:pt x="1962371" y="2045471"/>
                  <a:pt x="2013802" y="2087666"/>
                  <a:pt x="2059182" y="2135890"/>
                </a:cubicBezTo>
                <a:cubicBezTo>
                  <a:pt x="2077334" y="2153974"/>
                  <a:pt x="2092461" y="2172058"/>
                  <a:pt x="2101537" y="2196170"/>
                </a:cubicBezTo>
                <a:cubicBezTo>
                  <a:pt x="2107587" y="2208226"/>
                  <a:pt x="2113638" y="2220282"/>
                  <a:pt x="2119688" y="2229324"/>
                </a:cubicBezTo>
                <a:cubicBezTo>
                  <a:pt x="2143891" y="2265492"/>
                  <a:pt x="2162043" y="2304674"/>
                  <a:pt x="2177170" y="2346870"/>
                </a:cubicBezTo>
                <a:cubicBezTo>
                  <a:pt x="2189271" y="2386052"/>
                  <a:pt x="2210448" y="2425234"/>
                  <a:pt x="2231626" y="2461402"/>
                </a:cubicBezTo>
                <a:cubicBezTo>
                  <a:pt x="2234651" y="2467430"/>
                  <a:pt x="2240702" y="2473458"/>
                  <a:pt x="2246752" y="2479486"/>
                </a:cubicBezTo>
                <a:cubicBezTo>
                  <a:pt x="2261879" y="2491542"/>
                  <a:pt x="2270955" y="2506612"/>
                  <a:pt x="2277005" y="2524696"/>
                </a:cubicBezTo>
                <a:cubicBezTo>
                  <a:pt x="2286081" y="2539766"/>
                  <a:pt x="2295157" y="2557850"/>
                  <a:pt x="2307259" y="2572920"/>
                </a:cubicBezTo>
                <a:cubicBezTo>
                  <a:pt x="2310284" y="2578948"/>
                  <a:pt x="2313309" y="2584976"/>
                  <a:pt x="2322385" y="2581962"/>
                </a:cubicBezTo>
                <a:cubicBezTo>
                  <a:pt x="2337512" y="2575934"/>
                  <a:pt x="2346588" y="2578948"/>
                  <a:pt x="2352639" y="2594018"/>
                </a:cubicBezTo>
                <a:cubicBezTo>
                  <a:pt x="2358689" y="2606074"/>
                  <a:pt x="2364740" y="2615116"/>
                  <a:pt x="2373816" y="2621144"/>
                </a:cubicBezTo>
                <a:cubicBezTo>
                  <a:pt x="2382892" y="2633200"/>
                  <a:pt x="2394994" y="2639228"/>
                  <a:pt x="2407095" y="2648270"/>
                </a:cubicBezTo>
                <a:cubicBezTo>
                  <a:pt x="2449449" y="2678410"/>
                  <a:pt x="2488778" y="2708550"/>
                  <a:pt x="2509955" y="2756774"/>
                </a:cubicBezTo>
                <a:cubicBezTo>
                  <a:pt x="2512981" y="2762802"/>
                  <a:pt x="2519031" y="2765816"/>
                  <a:pt x="2525082" y="2768830"/>
                </a:cubicBezTo>
                <a:cubicBezTo>
                  <a:pt x="2540209" y="2771844"/>
                  <a:pt x="2552310" y="2780886"/>
                  <a:pt x="2564411" y="2789928"/>
                </a:cubicBezTo>
                <a:cubicBezTo>
                  <a:pt x="2582563" y="2808012"/>
                  <a:pt x="2600716" y="2826096"/>
                  <a:pt x="2618867" y="2841166"/>
                </a:cubicBezTo>
                <a:cubicBezTo>
                  <a:pt x="2637019" y="2859250"/>
                  <a:pt x="2633994" y="2859250"/>
                  <a:pt x="2652146" y="2850208"/>
                </a:cubicBezTo>
                <a:cubicBezTo>
                  <a:pt x="2661222" y="2844180"/>
                  <a:pt x="2670298" y="2841166"/>
                  <a:pt x="2679374" y="2850208"/>
                </a:cubicBezTo>
                <a:cubicBezTo>
                  <a:pt x="2688450" y="2856236"/>
                  <a:pt x="2685424" y="2868292"/>
                  <a:pt x="2682399" y="2877334"/>
                </a:cubicBezTo>
                <a:cubicBezTo>
                  <a:pt x="2679374" y="2883362"/>
                  <a:pt x="2676348" y="2892404"/>
                  <a:pt x="2682399" y="2901446"/>
                </a:cubicBezTo>
                <a:cubicBezTo>
                  <a:pt x="2694500" y="2913502"/>
                  <a:pt x="2706602" y="2928572"/>
                  <a:pt x="2718703" y="2943642"/>
                </a:cubicBezTo>
                <a:cubicBezTo>
                  <a:pt x="2721728" y="2949670"/>
                  <a:pt x="2724754" y="2952684"/>
                  <a:pt x="2730804" y="2949670"/>
                </a:cubicBezTo>
                <a:cubicBezTo>
                  <a:pt x="2748956" y="2949670"/>
                  <a:pt x="2758032" y="2955698"/>
                  <a:pt x="2755007" y="2973782"/>
                </a:cubicBezTo>
                <a:cubicBezTo>
                  <a:pt x="2751982" y="2985837"/>
                  <a:pt x="2755007" y="2994879"/>
                  <a:pt x="2764083" y="3003921"/>
                </a:cubicBezTo>
                <a:cubicBezTo>
                  <a:pt x="2770134" y="3006935"/>
                  <a:pt x="2770134" y="3012963"/>
                  <a:pt x="2773159" y="3015977"/>
                </a:cubicBezTo>
                <a:cubicBezTo>
                  <a:pt x="2785260" y="3031047"/>
                  <a:pt x="2794336" y="3049131"/>
                  <a:pt x="2815513" y="3055159"/>
                </a:cubicBezTo>
                <a:cubicBezTo>
                  <a:pt x="2845767" y="3064201"/>
                  <a:pt x="2848792" y="3070229"/>
                  <a:pt x="2848792" y="3100369"/>
                </a:cubicBezTo>
                <a:cubicBezTo>
                  <a:pt x="2848792" y="3118453"/>
                  <a:pt x="2848792" y="3133523"/>
                  <a:pt x="2857868" y="3148593"/>
                </a:cubicBezTo>
                <a:cubicBezTo>
                  <a:pt x="2872995" y="3175719"/>
                  <a:pt x="2888121" y="3202845"/>
                  <a:pt x="2912324" y="3223943"/>
                </a:cubicBezTo>
                <a:cubicBezTo>
                  <a:pt x="2927451" y="3235999"/>
                  <a:pt x="2936527" y="3251069"/>
                  <a:pt x="2948628" y="3266139"/>
                </a:cubicBezTo>
                <a:cubicBezTo>
                  <a:pt x="2954678" y="3275181"/>
                  <a:pt x="2963754" y="3284223"/>
                  <a:pt x="2972831" y="3293265"/>
                </a:cubicBezTo>
                <a:cubicBezTo>
                  <a:pt x="3036362" y="3344503"/>
                  <a:pt x="3063590" y="3410811"/>
                  <a:pt x="3051489" y="3492189"/>
                </a:cubicBezTo>
                <a:cubicBezTo>
                  <a:pt x="3048464" y="3522329"/>
                  <a:pt x="3036362" y="3552469"/>
                  <a:pt x="3036362" y="3582609"/>
                </a:cubicBezTo>
                <a:cubicBezTo>
                  <a:pt x="3036362" y="3594665"/>
                  <a:pt x="3033337" y="3606721"/>
                  <a:pt x="3027286" y="3615763"/>
                </a:cubicBezTo>
                <a:cubicBezTo>
                  <a:pt x="3021236" y="3624805"/>
                  <a:pt x="3018210" y="3633847"/>
                  <a:pt x="3015185" y="3645903"/>
                </a:cubicBezTo>
                <a:cubicBezTo>
                  <a:pt x="3012160" y="3676043"/>
                  <a:pt x="2997033" y="3700155"/>
                  <a:pt x="2975856" y="3721253"/>
                </a:cubicBezTo>
                <a:cubicBezTo>
                  <a:pt x="2954678" y="3739337"/>
                  <a:pt x="2933502" y="3754407"/>
                  <a:pt x="2912324" y="3772491"/>
                </a:cubicBezTo>
                <a:cubicBezTo>
                  <a:pt x="2894172" y="3787561"/>
                  <a:pt x="2872995" y="3799617"/>
                  <a:pt x="2854843" y="3814687"/>
                </a:cubicBezTo>
                <a:cubicBezTo>
                  <a:pt x="2833665" y="3832771"/>
                  <a:pt x="2812488" y="3853869"/>
                  <a:pt x="2788286" y="3868939"/>
                </a:cubicBezTo>
                <a:cubicBezTo>
                  <a:pt x="2770134" y="3884009"/>
                  <a:pt x="2751982" y="3902093"/>
                  <a:pt x="2730804" y="3914149"/>
                </a:cubicBezTo>
                <a:cubicBezTo>
                  <a:pt x="2712652" y="3926205"/>
                  <a:pt x="2691475" y="3929219"/>
                  <a:pt x="2673323" y="3938261"/>
                </a:cubicBezTo>
                <a:cubicBezTo>
                  <a:pt x="2646095" y="3950317"/>
                  <a:pt x="2615842" y="3962373"/>
                  <a:pt x="2585589" y="3974429"/>
                </a:cubicBezTo>
                <a:cubicBezTo>
                  <a:pt x="2570462" y="3983471"/>
                  <a:pt x="2555335" y="3986485"/>
                  <a:pt x="2540209" y="3986485"/>
                </a:cubicBezTo>
                <a:cubicBezTo>
                  <a:pt x="2506930" y="3983471"/>
                  <a:pt x="2473652" y="3986485"/>
                  <a:pt x="2440373" y="3980457"/>
                </a:cubicBezTo>
                <a:cubicBezTo>
                  <a:pt x="2416170" y="3974429"/>
                  <a:pt x="2385917" y="3980457"/>
                  <a:pt x="2358689" y="3974429"/>
                </a:cubicBezTo>
                <a:cubicBezTo>
                  <a:pt x="2346588" y="3974429"/>
                  <a:pt x="2331461" y="3977443"/>
                  <a:pt x="2319360" y="3971415"/>
                </a:cubicBezTo>
                <a:cubicBezTo>
                  <a:pt x="2313309" y="3965387"/>
                  <a:pt x="2310284" y="3968401"/>
                  <a:pt x="2307259" y="3971415"/>
                </a:cubicBezTo>
                <a:cubicBezTo>
                  <a:pt x="2289107" y="3989499"/>
                  <a:pt x="2280031" y="4013611"/>
                  <a:pt x="2264904" y="4031695"/>
                </a:cubicBezTo>
                <a:cubicBezTo>
                  <a:pt x="2258854" y="4037723"/>
                  <a:pt x="2258854" y="4043751"/>
                  <a:pt x="2258854" y="4052793"/>
                </a:cubicBezTo>
                <a:cubicBezTo>
                  <a:pt x="2267929" y="4082933"/>
                  <a:pt x="2277005" y="4113073"/>
                  <a:pt x="2277005" y="4143212"/>
                </a:cubicBezTo>
                <a:cubicBezTo>
                  <a:pt x="2277005" y="4152254"/>
                  <a:pt x="2277005" y="4158282"/>
                  <a:pt x="2280031" y="4164310"/>
                </a:cubicBezTo>
                <a:cubicBezTo>
                  <a:pt x="2289107" y="4227605"/>
                  <a:pt x="2301208" y="4290898"/>
                  <a:pt x="2316335" y="4354192"/>
                </a:cubicBezTo>
                <a:cubicBezTo>
                  <a:pt x="2331461" y="4414472"/>
                  <a:pt x="2346588" y="4474752"/>
                  <a:pt x="2361714" y="4535032"/>
                </a:cubicBezTo>
                <a:cubicBezTo>
                  <a:pt x="2376841" y="4604354"/>
                  <a:pt x="2398018" y="4667648"/>
                  <a:pt x="2413145" y="4736970"/>
                </a:cubicBezTo>
                <a:cubicBezTo>
                  <a:pt x="2413145" y="4749026"/>
                  <a:pt x="2413145" y="4761082"/>
                  <a:pt x="2410120" y="4773138"/>
                </a:cubicBezTo>
                <a:cubicBezTo>
                  <a:pt x="2407095" y="4797250"/>
                  <a:pt x="2401044" y="4821362"/>
                  <a:pt x="2394994" y="4845474"/>
                </a:cubicBezTo>
                <a:cubicBezTo>
                  <a:pt x="2388942" y="4869586"/>
                  <a:pt x="2379867" y="4890684"/>
                  <a:pt x="2379867" y="4917810"/>
                </a:cubicBezTo>
                <a:cubicBezTo>
                  <a:pt x="2379867" y="4932880"/>
                  <a:pt x="2376841" y="4947950"/>
                  <a:pt x="2376841" y="4960006"/>
                </a:cubicBezTo>
                <a:cubicBezTo>
                  <a:pt x="2376841" y="4969048"/>
                  <a:pt x="2373816" y="4975076"/>
                  <a:pt x="2373816" y="4984118"/>
                </a:cubicBezTo>
                <a:cubicBezTo>
                  <a:pt x="2370790" y="4990146"/>
                  <a:pt x="2364740" y="4993160"/>
                  <a:pt x="2361714" y="4987132"/>
                </a:cubicBezTo>
                <a:cubicBezTo>
                  <a:pt x="2355664" y="4981104"/>
                  <a:pt x="2349613" y="4975076"/>
                  <a:pt x="2343562" y="4966034"/>
                </a:cubicBezTo>
                <a:cubicBezTo>
                  <a:pt x="2340537" y="4960006"/>
                  <a:pt x="2343562" y="4947950"/>
                  <a:pt x="2334487" y="4944936"/>
                </a:cubicBezTo>
                <a:cubicBezTo>
                  <a:pt x="2328436" y="4941922"/>
                  <a:pt x="2319360" y="4944936"/>
                  <a:pt x="2310284" y="4944936"/>
                </a:cubicBezTo>
                <a:cubicBezTo>
                  <a:pt x="2304233" y="4944936"/>
                  <a:pt x="2298183" y="4950964"/>
                  <a:pt x="2298183" y="4956992"/>
                </a:cubicBezTo>
                <a:cubicBezTo>
                  <a:pt x="2298183" y="4969048"/>
                  <a:pt x="2292132" y="4984118"/>
                  <a:pt x="2292132" y="4996174"/>
                </a:cubicBezTo>
                <a:cubicBezTo>
                  <a:pt x="2283056" y="5029328"/>
                  <a:pt x="2289107" y="5062482"/>
                  <a:pt x="2289107" y="5098650"/>
                </a:cubicBezTo>
                <a:cubicBezTo>
                  <a:pt x="2286081" y="5107692"/>
                  <a:pt x="2295157" y="5110706"/>
                  <a:pt x="2304233" y="5110706"/>
                </a:cubicBezTo>
                <a:cubicBezTo>
                  <a:pt x="2313309" y="5107692"/>
                  <a:pt x="2322385" y="5107692"/>
                  <a:pt x="2331461" y="5104678"/>
                </a:cubicBezTo>
                <a:cubicBezTo>
                  <a:pt x="2340537" y="5104678"/>
                  <a:pt x="2346588" y="5107692"/>
                  <a:pt x="2343562" y="5119748"/>
                </a:cubicBezTo>
                <a:cubicBezTo>
                  <a:pt x="2343562" y="5128790"/>
                  <a:pt x="2340537" y="5137832"/>
                  <a:pt x="2340537" y="5146874"/>
                </a:cubicBezTo>
                <a:cubicBezTo>
                  <a:pt x="2334487" y="5177014"/>
                  <a:pt x="2322385" y="5204140"/>
                  <a:pt x="2322385" y="5237294"/>
                </a:cubicBezTo>
                <a:cubicBezTo>
                  <a:pt x="2325411" y="5288532"/>
                  <a:pt x="2310284" y="5333742"/>
                  <a:pt x="2289107" y="5381966"/>
                </a:cubicBezTo>
                <a:cubicBezTo>
                  <a:pt x="2273980" y="5415119"/>
                  <a:pt x="2255828" y="5448273"/>
                  <a:pt x="2237676" y="5484441"/>
                </a:cubicBezTo>
                <a:cubicBezTo>
                  <a:pt x="2231626" y="5496497"/>
                  <a:pt x="2225575" y="5505539"/>
                  <a:pt x="2228600" y="5520609"/>
                </a:cubicBezTo>
                <a:cubicBezTo>
                  <a:pt x="2240702" y="5574861"/>
                  <a:pt x="2231626" y="5626099"/>
                  <a:pt x="2231626" y="5680351"/>
                </a:cubicBezTo>
                <a:lnTo>
                  <a:pt x="600975" y="5680351"/>
                </a:lnTo>
                <a:cubicBezTo>
                  <a:pt x="600975" y="5668295"/>
                  <a:pt x="600975" y="5653225"/>
                  <a:pt x="597949" y="5641169"/>
                </a:cubicBezTo>
                <a:cubicBezTo>
                  <a:pt x="591898" y="5608015"/>
                  <a:pt x="591898" y="5571847"/>
                  <a:pt x="597949" y="5538693"/>
                </a:cubicBezTo>
                <a:cubicBezTo>
                  <a:pt x="600975" y="5526637"/>
                  <a:pt x="607025" y="5517595"/>
                  <a:pt x="607025" y="5505539"/>
                </a:cubicBezTo>
                <a:cubicBezTo>
                  <a:pt x="604000" y="5481427"/>
                  <a:pt x="610051" y="5454301"/>
                  <a:pt x="616101" y="5430189"/>
                </a:cubicBezTo>
                <a:cubicBezTo>
                  <a:pt x="616101" y="5421147"/>
                  <a:pt x="619126" y="5412105"/>
                  <a:pt x="613076" y="5406077"/>
                </a:cubicBezTo>
                <a:cubicBezTo>
                  <a:pt x="604000" y="5394022"/>
                  <a:pt x="591898" y="5381966"/>
                  <a:pt x="576772" y="5375938"/>
                </a:cubicBezTo>
                <a:cubicBezTo>
                  <a:pt x="564671" y="5372924"/>
                  <a:pt x="564671" y="5366896"/>
                  <a:pt x="564671" y="5354840"/>
                </a:cubicBezTo>
                <a:cubicBezTo>
                  <a:pt x="567696" y="5342784"/>
                  <a:pt x="567696" y="5333742"/>
                  <a:pt x="570721" y="5321686"/>
                </a:cubicBezTo>
                <a:cubicBezTo>
                  <a:pt x="579797" y="5279490"/>
                  <a:pt x="588873" y="5234280"/>
                  <a:pt x="594924" y="5192084"/>
                </a:cubicBezTo>
                <a:cubicBezTo>
                  <a:pt x="600975" y="5140846"/>
                  <a:pt x="613076" y="5092622"/>
                  <a:pt x="640304" y="5047412"/>
                </a:cubicBezTo>
                <a:cubicBezTo>
                  <a:pt x="649380" y="5032342"/>
                  <a:pt x="658456" y="5020286"/>
                  <a:pt x="661481" y="5002202"/>
                </a:cubicBezTo>
                <a:cubicBezTo>
                  <a:pt x="667532" y="4963020"/>
                  <a:pt x="676608" y="4920824"/>
                  <a:pt x="676608" y="4881642"/>
                </a:cubicBezTo>
                <a:cubicBezTo>
                  <a:pt x="676608" y="4869586"/>
                  <a:pt x="673582" y="4857530"/>
                  <a:pt x="670557" y="4848488"/>
                </a:cubicBezTo>
                <a:cubicBezTo>
                  <a:pt x="655431" y="4824376"/>
                  <a:pt x="643329" y="4797250"/>
                  <a:pt x="640304" y="4770124"/>
                </a:cubicBezTo>
                <a:cubicBezTo>
                  <a:pt x="631228" y="4727928"/>
                  <a:pt x="634253" y="4685732"/>
                  <a:pt x="634253" y="4646550"/>
                </a:cubicBezTo>
                <a:cubicBezTo>
                  <a:pt x="631228" y="4592298"/>
                  <a:pt x="625177" y="4541060"/>
                  <a:pt x="628203" y="4486808"/>
                </a:cubicBezTo>
                <a:cubicBezTo>
                  <a:pt x="628203" y="4483794"/>
                  <a:pt x="628203" y="4480780"/>
                  <a:pt x="628203" y="4477766"/>
                </a:cubicBezTo>
                <a:cubicBezTo>
                  <a:pt x="616101" y="4420500"/>
                  <a:pt x="604000" y="4366248"/>
                  <a:pt x="588873" y="4308982"/>
                </a:cubicBezTo>
                <a:cubicBezTo>
                  <a:pt x="576772" y="4254731"/>
                  <a:pt x="558620" y="4200479"/>
                  <a:pt x="549544" y="4143212"/>
                </a:cubicBezTo>
                <a:cubicBezTo>
                  <a:pt x="543493" y="4113073"/>
                  <a:pt x="540468" y="4079919"/>
                  <a:pt x="525342" y="4052793"/>
                </a:cubicBezTo>
                <a:cubicBezTo>
                  <a:pt x="510215" y="4031695"/>
                  <a:pt x="501139" y="4004569"/>
                  <a:pt x="479961" y="3986485"/>
                </a:cubicBezTo>
                <a:cubicBezTo>
                  <a:pt x="449708" y="3959359"/>
                  <a:pt x="428531" y="3920177"/>
                  <a:pt x="413404" y="3880995"/>
                </a:cubicBezTo>
                <a:cubicBezTo>
                  <a:pt x="407354" y="3865925"/>
                  <a:pt x="404328" y="3847841"/>
                  <a:pt x="392227" y="3835785"/>
                </a:cubicBezTo>
                <a:cubicBezTo>
                  <a:pt x="386176" y="3826743"/>
                  <a:pt x="386176" y="3817701"/>
                  <a:pt x="383151" y="3811673"/>
                </a:cubicBezTo>
                <a:cubicBezTo>
                  <a:pt x="380126" y="3793589"/>
                  <a:pt x="377101" y="3778519"/>
                  <a:pt x="374075" y="3760435"/>
                </a:cubicBezTo>
                <a:cubicBezTo>
                  <a:pt x="374075" y="3748379"/>
                  <a:pt x="374075" y="3736323"/>
                  <a:pt x="364999" y="3724267"/>
                </a:cubicBezTo>
                <a:cubicBezTo>
                  <a:pt x="328695" y="3670015"/>
                  <a:pt x="277265" y="3627819"/>
                  <a:pt x="237935" y="3573567"/>
                </a:cubicBezTo>
                <a:cubicBezTo>
                  <a:pt x="216758" y="3546441"/>
                  <a:pt x="201632" y="3516301"/>
                  <a:pt x="189530" y="3486161"/>
                </a:cubicBezTo>
                <a:cubicBezTo>
                  <a:pt x="183480" y="3456021"/>
                  <a:pt x="186505" y="3425881"/>
                  <a:pt x="180454" y="3395741"/>
                </a:cubicBezTo>
                <a:cubicBezTo>
                  <a:pt x="177429" y="3377657"/>
                  <a:pt x="171378" y="3371629"/>
                  <a:pt x="153226" y="3365601"/>
                </a:cubicBezTo>
                <a:cubicBezTo>
                  <a:pt x="116922" y="3359573"/>
                  <a:pt x="95745" y="3335461"/>
                  <a:pt x="77593" y="3305321"/>
                </a:cubicBezTo>
                <a:cubicBezTo>
                  <a:pt x="59441" y="3269153"/>
                  <a:pt x="50365" y="3229971"/>
                  <a:pt x="50365" y="3190789"/>
                </a:cubicBezTo>
                <a:cubicBezTo>
                  <a:pt x="50365" y="3154621"/>
                  <a:pt x="50365" y="3118453"/>
                  <a:pt x="38264" y="3085299"/>
                </a:cubicBezTo>
                <a:cubicBezTo>
                  <a:pt x="35239" y="3079271"/>
                  <a:pt x="35239" y="3070229"/>
                  <a:pt x="35239" y="3064201"/>
                </a:cubicBezTo>
                <a:cubicBezTo>
                  <a:pt x="38264" y="3025019"/>
                  <a:pt x="29188" y="2985837"/>
                  <a:pt x="29188" y="2946656"/>
                </a:cubicBezTo>
                <a:cubicBezTo>
                  <a:pt x="26162" y="2919530"/>
                  <a:pt x="23137" y="2889390"/>
                  <a:pt x="26162" y="2862264"/>
                </a:cubicBezTo>
                <a:cubicBezTo>
                  <a:pt x="26162" y="2844180"/>
                  <a:pt x="26162" y="2829110"/>
                  <a:pt x="23137" y="2814040"/>
                </a:cubicBezTo>
                <a:cubicBezTo>
                  <a:pt x="11036" y="2762802"/>
                  <a:pt x="4985" y="2711564"/>
                  <a:pt x="4985" y="2660326"/>
                </a:cubicBezTo>
                <a:cubicBezTo>
                  <a:pt x="1960" y="2630186"/>
                  <a:pt x="4985" y="2600046"/>
                  <a:pt x="1960" y="2569906"/>
                </a:cubicBezTo>
                <a:cubicBezTo>
                  <a:pt x="-4091" y="2530724"/>
                  <a:pt x="4985" y="2491542"/>
                  <a:pt x="14061" y="2455374"/>
                </a:cubicBezTo>
                <a:cubicBezTo>
                  <a:pt x="20112" y="2428248"/>
                  <a:pt x="35239" y="2404136"/>
                  <a:pt x="41289" y="2377010"/>
                </a:cubicBezTo>
                <a:cubicBezTo>
                  <a:pt x="53390" y="2343856"/>
                  <a:pt x="77593" y="2319744"/>
                  <a:pt x="107846" y="2301660"/>
                </a:cubicBezTo>
                <a:cubicBezTo>
                  <a:pt x="135074" y="2286590"/>
                  <a:pt x="162302" y="2271520"/>
                  <a:pt x="189530" y="2256450"/>
                </a:cubicBezTo>
                <a:cubicBezTo>
                  <a:pt x="228860" y="2238366"/>
                  <a:pt x="265163" y="2220282"/>
                  <a:pt x="301467" y="2202198"/>
                </a:cubicBezTo>
                <a:cubicBezTo>
                  <a:pt x="310543" y="2199184"/>
                  <a:pt x="319619" y="2193156"/>
                  <a:pt x="325670" y="2187128"/>
                </a:cubicBezTo>
                <a:cubicBezTo>
                  <a:pt x="355923" y="2153974"/>
                  <a:pt x="395252" y="2132876"/>
                  <a:pt x="428531" y="2096709"/>
                </a:cubicBezTo>
                <a:cubicBezTo>
                  <a:pt x="428531" y="2096709"/>
                  <a:pt x="431556" y="2093694"/>
                  <a:pt x="434582" y="2093694"/>
                </a:cubicBezTo>
                <a:cubicBezTo>
                  <a:pt x="461810" y="2081638"/>
                  <a:pt x="476936" y="2060540"/>
                  <a:pt x="495088" y="2039442"/>
                </a:cubicBezTo>
                <a:cubicBezTo>
                  <a:pt x="510215" y="2018345"/>
                  <a:pt x="531392" y="2003274"/>
                  <a:pt x="558620" y="1997246"/>
                </a:cubicBezTo>
                <a:cubicBezTo>
                  <a:pt x="570721" y="1994232"/>
                  <a:pt x="579797" y="1985191"/>
                  <a:pt x="579797" y="1973134"/>
                </a:cubicBezTo>
                <a:cubicBezTo>
                  <a:pt x="576772" y="1942994"/>
                  <a:pt x="591898" y="1921896"/>
                  <a:pt x="613076" y="1906827"/>
                </a:cubicBezTo>
                <a:cubicBezTo>
                  <a:pt x="619126" y="1900799"/>
                  <a:pt x="622152" y="1897785"/>
                  <a:pt x="622152" y="1888743"/>
                </a:cubicBezTo>
                <a:cubicBezTo>
                  <a:pt x="616101" y="1858603"/>
                  <a:pt x="622152" y="1831477"/>
                  <a:pt x="631228" y="1801337"/>
                </a:cubicBezTo>
                <a:cubicBezTo>
                  <a:pt x="634253" y="1792295"/>
                  <a:pt x="643329" y="1783253"/>
                  <a:pt x="646354" y="1774211"/>
                </a:cubicBezTo>
                <a:cubicBezTo>
                  <a:pt x="649380" y="1747085"/>
                  <a:pt x="655431" y="1722973"/>
                  <a:pt x="658456" y="1698861"/>
                </a:cubicBezTo>
                <a:cubicBezTo>
                  <a:pt x="664507" y="1677763"/>
                  <a:pt x="664507" y="1653651"/>
                  <a:pt x="676608" y="1635567"/>
                </a:cubicBezTo>
                <a:cubicBezTo>
                  <a:pt x="679633" y="1626525"/>
                  <a:pt x="685684" y="1617483"/>
                  <a:pt x="688709" y="1611455"/>
                </a:cubicBezTo>
                <a:cubicBezTo>
                  <a:pt x="697785" y="1599399"/>
                  <a:pt x="694760" y="1590357"/>
                  <a:pt x="682658" y="1581315"/>
                </a:cubicBezTo>
                <a:cubicBezTo>
                  <a:pt x="679633" y="1578301"/>
                  <a:pt x="676608" y="1575287"/>
                  <a:pt x="676608" y="1572273"/>
                </a:cubicBezTo>
                <a:cubicBezTo>
                  <a:pt x="673582" y="1563231"/>
                  <a:pt x="673582" y="1557203"/>
                  <a:pt x="670557" y="1551175"/>
                </a:cubicBezTo>
                <a:cubicBezTo>
                  <a:pt x="670557" y="1545147"/>
                  <a:pt x="664507" y="1539119"/>
                  <a:pt x="655431" y="1539119"/>
                </a:cubicBezTo>
                <a:cubicBezTo>
                  <a:pt x="649380" y="1539119"/>
                  <a:pt x="643329" y="1542133"/>
                  <a:pt x="643329" y="1533091"/>
                </a:cubicBezTo>
                <a:cubicBezTo>
                  <a:pt x="640304" y="1527063"/>
                  <a:pt x="637279" y="1518021"/>
                  <a:pt x="643329" y="1511993"/>
                </a:cubicBezTo>
                <a:cubicBezTo>
                  <a:pt x="655431" y="1499937"/>
                  <a:pt x="652405" y="1487881"/>
                  <a:pt x="646354" y="1475825"/>
                </a:cubicBezTo>
                <a:cubicBezTo>
                  <a:pt x="637279" y="1457741"/>
                  <a:pt x="631228" y="1439657"/>
                  <a:pt x="628203" y="1418559"/>
                </a:cubicBezTo>
                <a:cubicBezTo>
                  <a:pt x="625177" y="1409517"/>
                  <a:pt x="622152" y="1400475"/>
                  <a:pt x="613076" y="1397461"/>
                </a:cubicBezTo>
                <a:cubicBezTo>
                  <a:pt x="610051" y="1397461"/>
                  <a:pt x="604000" y="1394447"/>
                  <a:pt x="604000" y="1388419"/>
                </a:cubicBezTo>
                <a:cubicBezTo>
                  <a:pt x="597949" y="1370335"/>
                  <a:pt x="582823" y="1358279"/>
                  <a:pt x="585848" y="1337181"/>
                </a:cubicBezTo>
                <a:cubicBezTo>
                  <a:pt x="588873" y="1331153"/>
                  <a:pt x="585848" y="1325125"/>
                  <a:pt x="576772" y="1325125"/>
                </a:cubicBezTo>
                <a:cubicBezTo>
                  <a:pt x="552569" y="1319097"/>
                  <a:pt x="537443" y="1301013"/>
                  <a:pt x="534417" y="1276901"/>
                </a:cubicBezTo>
                <a:cubicBezTo>
                  <a:pt x="531392" y="1261831"/>
                  <a:pt x="522316" y="1246761"/>
                  <a:pt x="513240" y="1234705"/>
                </a:cubicBezTo>
                <a:cubicBezTo>
                  <a:pt x="510215" y="1228677"/>
                  <a:pt x="507190" y="1222649"/>
                  <a:pt x="501139" y="1216621"/>
                </a:cubicBezTo>
                <a:cubicBezTo>
                  <a:pt x="476936" y="1171411"/>
                  <a:pt x="458784" y="1123187"/>
                  <a:pt x="437607" y="1074963"/>
                </a:cubicBezTo>
                <a:cubicBezTo>
                  <a:pt x="434582" y="1062907"/>
                  <a:pt x="431556" y="1050851"/>
                  <a:pt x="425505" y="1038795"/>
                </a:cubicBezTo>
                <a:cubicBezTo>
                  <a:pt x="425505" y="1029753"/>
                  <a:pt x="425505" y="1023725"/>
                  <a:pt x="416430" y="1017697"/>
                </a:cubicBezTo>
                <a:cubicBezTo>
                  <a:pt x="413404" y="1017697"/>
                  <a:pt x="413404" y="1014683"/>
                  <a:pt x="416430" y="1011669"/>
                </a:cubicBezTo>
                <a:cubicBezTo>
                  <a:pt x="422480" y="1008655"/>
                  <a:pt x="422480" y="999613"/>
                  <a:pt x="422480" y="993585"/>
                </a:cubicBezTo>
                <a:cubicBezTo>
                  <a:pt x="422480" y="981529"/>
                  <a:pt x="419455" y="966459"/>
                  <a:pt x="419455" y="954404"/>
                </a:cubicBezTo>
                <a:cubicBezTo>
                  <a:pt x="422480" y="921250"/>
                  <a:pt x="434582" y="885081"/>
                  <a:pt x="440632" y="851927"/>
                </a:cubicBezTo>
                <a:cubicBezTo>
                  <a:pt x="443658" y="842885"/>
                  <a:pt x="443658" y="836857"/>
                  <a:pt x="437607" y="830829"/>
                </a:cubicBezTo>
                <a:cubicBezTo>
                  <a:pt x="419455" y="812745"/>
                  <a:pt x="410379" y="791647"/>
                  <a:pt x="410379" y="764521"/>
                </a:cubicBezTo>
                <a:cubicBezTo>
                  <a:pt x="395252" y="719311"/>
                  <a:pt x="407354" y="677116"/>
                  <a:pt x="413404" y="631906"/>
                </a:cubicBezTo>
                <a:cubicBezTo>
                  <a:pt x="416430" y="601766"/>
                  <a:pt x="425505" y="571626"/>
                  <a:pt x="431556" y="541486"/>
                </a:cubicBezTo>
                <a:cubicBezTo>
                  <a:pt x="431556" y="526416"/>
                  <a:pt x="437607" y="508332"/>
                  <a:pt x="440632" y="496276"/>
                </a:cubicBezTo>
                <a:cubicBezTo>
                  <a:pt x="458784" y="448052"/>
                  <a:pt x="476936" y="399828"/>
                  <a:pt x="501139" y="354618"/>
                </a:cubicBezTo>
                <a:cubicBezTo>
                  <a:pt x="510215" y="336534"/>
                  <a:pt x="519291" y="315436"/>
                  <a:pt x="531392" y="297352"/>
                </a:cubicBezTo>
                <a:cubicBezTo>
                  <a:pt x="543493" y="270226"/>
                  <a:pt x="558620" y="243100"/>
                  <a:pt x="579797" y="218988"/>
                </a:cubicBezTo>
                <a:cubicBezTo>
                  <a:pt x="585848" y="212960"/>
                  <a:pt x="591898" y="203918"/>
                  <a:pt x="594924" y="197890"/>
                </a:cubicBezTo>
                <a:cubicBezTo>
                  <a:pt x="604000" y="179806"/>
                  <a:pt x="616101" y="161722"/>
                  <a:pt x="631228" y="152680"/>
                </a:cubicBezTo>
                <a:cubicBezTo>
                  <a:pt x="637279" y="146652"/>
                  <a:pt x="643329" y="143638"/>
                  <a:pt x="646354" y="137610"/>
                </a:cubicBezTo>
                <a:cubicBezTo>
                  <a:pt x="667532" y="122540"/>
                  <a:pt x="685684" y="107470"/>
                  <a:pt x="709886" y="101442"/>
                </a:cubicBezTo>
                <a:cubicBezTo>
                  <a:pt x="728038" y="95414"/>
                  <a:pt x="743165" y="92400"/>
                  <a:pt x="758292" y="86372"/>
                </a:cubicBezTo>
                <a:cubicBezTo>
                  <a:pt x="770393" y="80344"/>
                  <a:pt x="782494" y="71302"/>
                  <a:pt x="797621" y="71302"/>
                </a:cubicBezTo>
                <a:cubicBezTo>
                  <a:pt x="800646" y="71302"/>
                  <a:pt x="803672" y="71302"/>
                  <a:pt x="803672" y="65274"/>
                </a:cubicBezTo>
                <a:cubicBezTo>
                  <a:pt x="803672" y="53218"/>
                  <a:pt x="809722" y="50204"/>
                  <a:pt x="821823" y="53218"/>
                </a:cubicBezTo>
                <a:cubicBezTo>
                  <a:pt x="843001" y="56232"/>
                  <a:pt x="858127" y="44176"/>
                  <a:pt x="867203" y="26092"/>
                </a:cubicBezTo>
                <a:cubicBezTo>
                  <a:pt x="870229" y="14036"/>
                  <a:pt x="888381" y="1980"/>
                  <a:pt x="897457" y="1980"/>
                </a:cubicBezTo>
                <a:cubicBezTo>
                  <a:pt x="909558" y="4994"/>
                  <a:pt x="921659" y="4994"/>
                  <a:pt x="936786" y="8008"/>
                </a:cubicBezTo>
                <a:cubicBezTo>
                  <a:pt x="948887" y="8008"/>
                  <a:pt x="960989" y="8008"/>
                  <a:pt x="973090" y="1980"/>
                </a:cubicBezTo>
                <a:cubicBezTo>
                  <a:pt x="977628" y="473"/>
                  <a:pt x="982922" y="-280"/>
                  <a:pt x="988594" y="9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0035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9FD6DD-076E-4BB6-870E-5904934BD910}"/>
              </a:ext>
            </a:extLst>
          </p:cNvPr>
          <p:cNvSpPr>
            <a:spLocks noGrp="1"/>
          </p:cNvSpPr>
          <p:nvPr>
            <p:ph type="pic" sz="quarter" idx="11"/>
          </p:nvPr>
        </p:nvSpPr>
        <p:spPr>
          <a:xfrm>
            <a:off x="9403043" y="2952750"/>
            <a:ext cx="2788957" cy="3905250"/>
          </a:xfrm>
          <a:custGeom>
            <a:avLst/>
            <a:gdLst>
              <a:gd name="connsiteX0" fmla="*/ 0 w 2788957"/>
              <a:gd name="connsiteY0" fmla="*/ 0 h 3905250"/>
              <a:gd name="connsiteX1" fmla="*/ 2788957 w 2788957"/>
              <a:gd name="connsiteY1" fmla="*/ 0 h 3905250"/>
              <a:gd name="connsiteX2" fmla="*/ 2788957 w 2788957"/>
              <a:gd name="connsiteY2" fmla="*/ 3905250 h 3905250"/>
              <a:gd name="connsiteX3" fmla="*/ 0 w 2788957"/>
              <a:gd name="connsiteY3" fmla="*/ 3905250 h 3905250"/>
            </a:gdLst>
            <a:ahLst/>
            <a:cxnLst>
              <a:cxn ang="0">
                <a:pos x="connsiteX0" y="connsiteY0"/>
              </a:cxn>
              <a:cxn ang="0">
                <a:pos x="connsiteX1" y="connsiteY1"/>
              </a:cxn>
              <a:cxn ang="0">
                <a:pos x="connsiteX2" y="connsiteY2"/>
              </a:cxn>
              <a:cxn ang="0">
                <a:pos x="connsiteX3" y="connsiteY3"/>
              </a:cxn>
            </a:cxnLst>
            <a:rect l="l" t="t" r="r" b="b"/>
            <a:pathLst>
              <a:path w="2788957" h="3905250">
                <a:moveTo>
                  <a:pt x="0" y="0"/>
                </a:moveTo>
                <a:lnTo>
                  <a:pt x="2788957" y="0"/>
                </a:lnTo>
                <a:lnTo>
                  <a:pt x="2788957" y="3905250"/>
                </a:lnTo>
                <a:lnTo>
                  <a:pt x="0" y="3905250"/>
                </a:ln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FF479535-DD66-4FDA-93B0-5008DA331C65}"/>
              </a:ext>
            </a:extLst>
          </p:cNvPr>
          <p:cNvSpPr>
            <a:spLocks noGrp="1"/>
          </p:cNvSpPr>
          <p:nvPr>
            <p:ph type="pic" sz="quarter" idx="10"/>
          </p:nvPr>
        </p:nvSpPr>
        <p:spPr>
          <a:xfrm>
            <a:off x="7532511" y="1053928"/>
            <a:ext cx="2763771" cy="5802712"/>
          </a:xfrm>
          <a:custGeom>
            <a:avLst/>
            <a:gdLst>
              <a:gd name="connsiteX0" fmla="*/ 1451417 w 2763771"/>
              <a:gd name="connsiteY0" fmla="*/ 1366 h 5802712"/>
              <a:gd name="connsiteX1" fmla="*/ 1474391 w 2763771"/>
              <a:gd name="connsiteY1" fmla="*/ 12086 h 5802712"/>
              <a:gd name="connsiteX2" fmla="*/ 1518756 w 2763771"/>
              <a:gd name="connsiteY2" fmla="*/ 18439 h 5802712"/>
              <a:gd name="connsiteX3" fmla="*/ 1604315 w 2763771"/>
              <a:gd name="connsiteY3" fmla="*/ 21616 h 5802712"/>
              <a:gd name="connsiteX4" fmla="*/ 1623329 w 2763771"/>
              <a:gd name="connsiteY4" fmla="*/ 21616 h 5802712"/>
              <a:gd name="connsiteX5" fmla="*/ 1686706 w 2763771"/>
              <a:gd name="connsiteY5" fmla="*/ 47027 h 5802712"/>
              <a:gd name="connsiteX6" fmla="*/ 1708888 w 2763771"/>
              <a:gd name="connsiteY6" fmla="*/ 72438 h 5802712"/>
              <a:gd name="connsiteX7" fmla="*/ 1715226 w 2763771"/>
              <a:gd name="connsiteY7" fmla="*/ 75615 h 5802712"/>
              <a:gd name="connsiteX8" fmla="*/ 1816630 w 2763771"/>
              <a:gd name="connsiteY8" fmla="*/ 129614 h 5802712"/>
              <a:gd name="connsiteX9" fmla="*/ 1867332 w 2763771"/>
              <a:gd name="connsiteY9" fmla="*/ 148673 h 5802712"/>
              <a:gd name="connsiteX10" fmla="*/ 1873670 w 2763771"/>
              <a:gd name="connsiteY10" fmla="*/ 148673 h 5802712"/>
              <a:gd name="connsiteX11" fmla="*/ 1918034 w 2763771"/>
              <a:gd name="connsiteY11" fmla="*/ 167731 h 5802712"/>
              <a:gd name="connsiteX12" fmla="*/ 1921203 w 2763771"/>
              <a:gd name="connsiteY12" fmla="*/ 170908 h 5802712"/>
              <a:gd name="connsiteX13" fmla="*/ 1918034 w 2763771"/>
              <a:gd name="connsiteY13" fmla="*/ 177261 h 5802712"/>
              <a:gd name="connsiteX14" fmla="*/ 1899021 w 2763771"/>
              <a:gd name="connsiteY14" fmla="*/ 180437 h 5802712"/>
              <a:gd name="connsiteX15" fmla="*/ 1892683 w 2763771"/>
              <a:gd name="connsiteY15" fmla="*/ 180437 h 5802712"/>
              <a:gd name="connsiteX16" fmla="*/ 1895852 w 2763771"/>
              <a:gd name="connsiteY16" fmla="*/ 189966 h 5802712"/>
              <a:gd name="connsiteX17" fmla="*/ 1908528 w 2763771"/>
              <a:gd name="connsiteY17" fmla="*/ 196319 h 5802712"/>
              <a:gd name="connsiteX18" fmla="*/ 1927541 w 2763771"/>
              <a:gd name="connsiteY18" fmla="*/ 218554 h 5802712"/>
              <a:gd name="connsiteX19" fmla="*/ 1952892 w 2763771"/>
              <a:gd name="connsiteY19" fmla="*/ 256671 h 5802712"/>
              <a:gd name="connsiteX20" fmla="*/ 1968736 w 2763771"/>
              <a:gd name="connsiteY20" fmla="*/ 275730 h 5802712"/>
              <a:gd name="connsiteX21" fmla="*/ 1987749 w 2763771"/>
              <a:gd name="connsiteY21" fmla="*/ 301141 h 5802712"/>
              <a:gd name="connsiteX22" fmla="*/ 1990918 w 2763771"/>
              <a:gd name="connsiteY22" fmla="*/ 317023 h 5802712"/>
              <a:gd name="connsiteX23" fmla="*/ 1994087 w 2763771"/>
              <a:gd name="connsiteY23" fmla="*/ 377375 h 5802712"/>
              <a:gd name="connsiteX24" fmla="*/ 2000425 w 2763771"/>
              <a:gd name="connsiteY24" fmla="*/ 440904 h 5802712"/>
              <a:gd name="connsiteX25" fmla="*/ 2016269 w 2763771"/>
              <a:gd name="connsiteY25" fmla="*/ 479021 h 5802712"/>
              <a:gd name="connsiteX26" fmla="*/ 2028945 w 2763771"/>
              <a:gd name="connsiteY26" fmla="*/ 520315 h 5802712"/>
              <a:gd name="connsiteX27" fmla="*/ 2028945 w 2763771"/>
              <a:gd name="connsiteY27" fmla="*/ 539373 h 5802712"/>
              <a:gd name="connsiteX28" fmla="*/ 2028945 w 2763771"/>
              <a:gd name="connsiteY28" fmla="*/ 558432 h 5802712"/>
              <a:gd name="connsiteX29" fmla="*/ 2032114 w 2763771"/>
              <a:gd name="connsiteY29" fmla="*/ 647372 h 5802712"/>
              <a:gd name="connsiteX30" fmla="*/ 2038451 w 2763771"/>
              <a:gd name="connsiteY30" fmla="*/ 726782 h 5802712"/>
              <a:gd name="connsiteX31" fmla="*/ 2032114 w 2763771"/>
              <a:gd name="connsiteY31" fmla="*/ 822075 h 5802712"/>
              <a:gd name="connsiteX32" fmla="*/ 2035282 w 2763771"/>
              <a:gd name="connsiteY32" fmla="*/ 847487 h 5802712"/>
              <a:gd name="connsiteX33" fmla="*/ 2035282 w 2763771"/>
              <a:gd name="connsiteY33" fmla="*/ 876074 h 5802712"/>
              <a:gd name="connsiteX34" fmla="*/ 2032114 w 2763771"/>
              <a:gd name="connsiteY34" fmla="*/ 904662 h 5802712"/>
              <a:gd name="connsiteX35" fmla="*/ 2063802 w 2763771"/>
              <a:gd name="connsiteY35" fmla="*/ 993602 h 5802712"/>
              <a:gd name="connsiteX36" fmla="*/ 2051127 w 2763771"/>
              <a:gd name="connsiteY36" fmla="*/ 1101601 h 5802712"/>
              <a:gd name="connsiteX37" fmla="*/ 2013100 w 2763771"/>
              <a:gd name="connsiteY37" fmla="*/ 1181011 h 5802712"/>
              <a:gd name="connsiteX38" fmla="*/ 1965567 w 2763771"/>
              <a:gd name="connsiteY38" fmla="*/ 1247716 h 5802712"/>
              <a:gd name="connsiteX39" fmla="*/ 1946554 w 2763771"/>
              <a:gd name="connsiteY39" fmla="*/ 1285833 h 5802712"/>
              <a:gd name="connsiteX40" fmla="*/ 1940216 w 2763771"/>
              <a:gd name="connsiteY40" fmla="*/ 1428773 h 5802712"/>
              <a:gd name="connsiteX41" fmla="*/ 1962398 w 2763771"/>
              <a:gd name="connsiteY41" fmla="*/ 1568535 h 5802712"/>
              <a:gd name="connsiteX42" fmla="*/ 1971905 w 2763771"/>
              <a:gd name="connsiteY42" fmla="*/ 1616182 h 5802712"/>
              <a:gd name="connsiteX43" fmla="*/ 1997256 w 2763771"/>
              <a:gd name="connsiteY43" fmla="*/ 1635240 h 5802712"/>
              <a:gd name="connsiteX44" fmla="*/ 2051127 w 2763771"/>
              <a:gd name="connsiteY44" fmla="*/ 1632064 h 5802712"/>
              <a:gd name="connsiteX45" fmla="*/ 2063802 w 2763771"/>
              <a:gd name="connsiteY45" fmla="*/ 1644770 h 5802712"/>
              <a:gd name="connsiteX46" fmla="*/ 2073309 w 2763771"/>
              <a:gd name="connsiteY46" fmla="*/ 1692416 h 5802712"/>
              <a:gd name="connsiteX47" fmla="*/ 2095491 w 2763771"/>
              <a:gd name="connsiteY47" fmla="*/ 1787709 h 5802712"/>
              <a:gd name="connsiteX48" fmla="*/ 2108167 w 2763771"/>
              <a:gd name="connsiteY48" fmla="*/ 1825826 h 5802712"/>
              <a:gd name="connsiteX49" fmla="*/ 2114504 w 2763771"/>
              <a:gd name="connsiteY49" fmla="*/ 1841708 h 5802712"/>
              <a:gd name="connsiteX50" fmla="*/ 2155700 w 2763771"/>
              <a:gd name="connsiteY50" fmla="*/ 1898884 h 5802712"/>
              <a:gd name="connsiteX51" fmla="*/ 2215908 w 2763771"/>
              <a:gd name="connsiteY51" fmla="*/ 1924295 h 5802712"/>
              <a:gd name="connsiteX52" fmla="*/ 2250766 w 2763771"/>
              <a:gd name="connsiteY52" fmla="*/ 1956060 h 5802712"/>
              <a:gd name="connsiteX53" fmla="*/ 2279286 w 2763771"/>
              <a:gd name="connsiteY53" fmla="*/ 1987824 h 5802712"/>
              <a:gd name="connsiteX54" fmla="*/ 2320482 w 2763771"/>
              <a:gd name="connsiteY54" fmla="*/ 2035470 h 5802712"/>
              <a:gd name="connsiteX55" fmla="*/ 2345832 w 2763771"/>
              <a:gd name="connsiteY55" fmla="*/ 2064058 h 5802712"/>
              <a:gd name="connsiteX56" fmla="*/ 2444068 w 2763771"/>
              <a:gd name="connsiteY56" fmla="*/ 2152998 h 5802712"/>
              <a:gd name="connsiteX57" fmla="*/ 2491601 w 2763771"/>
              <a:gd name="connsiteY57" fmla="*/ 2213350 h 5802712"/>
              <a:gd name="connsiteX58" fmla="*/ 2520121 w 2763771"/>
              <a:gd name="connsiteY58" fmla="*/ 2238761 h 5802712"/>
              <a:gd name="connsiteX59" fmla="*/ 2593005 w 2763771"/>
              <a:gd name="connsiteY59" fmla="*/ 2318172 h 5802712"/>
              <a:gd name="connsiteX60" fmla="*/ 2627862 w 2763771"/>
              <a:gd name="connsiteY60" fmla="*/ 2372172 h 5802712"/>
              <a:gd name="connsiteX61" fmla="*/ 2665889 w 2763771"/>
              <a:gd name="connsiteY61" fmla="*/ 2467464 h 5802712"/>
              <a:gd name="connsiteX62" fmla="*/ 2672227 w 2763771"/>
              <a:gd name="connsiteY62" fmla="*/ 2489699 h 5802712"/>
              <a:gd name="connsiteX63" fmla="*/ 2745111 w 2763771"/>
              <a:gd name="connsiteY63" fmla="*/ 2667579 h 5802712"/>
              <a:gd name="connsiteX64" fmla="*/ 2760955 w 2763771"/>
              <a:gd name="connsiteY64" fmla="*/ 2740637 h 5802712"/>
              <a:gd name="connsiteX65" fmla="*/ 2760955 w 2763771"/>
              <a:gd name="connsiteY65" fmla="*/ 2823224 h 5802712"/>
              <a:gd name="connsiteX66" fmla="*/ 2757786 w 2763771"/>
              <a:gd name="connsiteY66" fmla="*/ 2912164 h 5802712"/>
              <a:gd name="connsiteX67" fmla="*/ 2757786 w 2763771"/>
              <a:gd name="connsiteY67" fmla="*/ 2991574 h 5802712"/>
              <a:gd name="connsiteX68" fmla="*/ 2754618 w 2763771"/>
              <a:gd name="connsiteY68" fmla="*/ 3070985 h 5802712"/>
              <a:gd name="connsiteX69" fmla="*/ 2729266 w 2763771"/>
              <a:gd name="connsiteY69" fmla="*/ 3232983 h 5802712"/>
              <a:gd name="connsiteX70" fmla="*/ 2700746 w 2763771"/>
              <a:gd name="connsiteY70" fmla="*/ 3353687 h 5802712"/>
              <a:gd name="connsiteX71" fmla="*/ 2678564 w 2763771"/>
              <a:gd name="connsiteY71" fmla="*/ 3442627 h 5802712"/>
              <a:gd name="connsiteX72" fmla="*/ 2659551 w 2763771"/>
              <a:gd name="connsiteY72" fmla="*/ 3487097 h 5802712"/>
              <a:gd name="connsiteX73" fmla="*/ 2653214 w 2763771"/>
              <a:gd name="connsiteY73" fmla="*/ 3509332 h 5802712"/>
              <a:gd name="connsiteX74" fmla="*/ 2640538 w 2763771"/>
              <a:gd name="connsiteY74" fmla="*/ 3534743 h 5802712"/>
              <a:gd name="connsiteX75" fmla="*/ 2631031 w 2763771"/>
              <a:gd name="connsiteY75" fmla="*/ 3550626 h 5802712"/>
              <a:gd name="connsiteX76" fmla="*/ 2621525 w 2763771"/>
              <a:gd name="connsiteY76" fmla="*/ 3595096 h 5802712"/>
              <a:gd name="connsiteX77" fmla="*/ 2608849 w 2763771"/>
              <a:gd name="connsiteY77" fmla="*/ 3639566 h 5802712"/>
              <a:gd name="connsiteX78" fmla="*/ 2573992 w 2763771"/>
              <a:gd name="connsiteY78" fmla="*/ 3769799 h 5802712"/>
              <a:gd name="connsiteX79" fmla="*/ 2567654 w 2763771"/>
              <a:gd name="connsiteY79" fmla="*/ 3798387 h 5802712"/>
              <a:gd name="connsiteX80" fmla="*/ 2564485 w 2763771"/>
              <a:gd name="connsiteY80" fmla="*/ 3811093 h 5802712"/>
              <a:gd name="connsiteX81" fmla="*/ 2539134 w 2763771"/>
              <a:gd name="connsiteY81" fmla="*/ 3871445 h 5802712"/>
              <a:gd name="connsiteX82" fmla="*/ 2459912 w 2763771"/>
              <a:gd name="connsiteY82" fmla="*/ 4049325 h 5802712"/>
              <a:gd name="connsiteX83" fmla="*/ 2402872 w 2763771"/>
              <a:gd name="connsiteY83" fmla="*/ 4179558 h 5802712"/>
              <a:gd name="connsiteX84" fmla="*/ 2371184 w 2763771"/>
              <a:gd name="connsiteY84" fmla="*/ 4246263 h 5802712"/>
              <a:gd name="connsiteX85" fmla="*/ 2371184 w 2763771"/>
              <a:gd name="connsiteY85" fmla="*/ 4271675 h 5802712"/>
              <a:gd name="connsiteX86" fmla="*/ 2402872 w 2763771"/>
              <a:gd name="connsiteY86" fmla="*/ 4338380 h 5802712"/>
              <a:gd name="connsiteX87" fmla="*/ 2421886 w 2763771"/>
              <a:gd name="connsiteY87" fmla="*/ 4443202 h 5802712"/>
              <a:gd name="connsiteX88" fmla="*/ 2425054 w 2763771"/>
              <a:gd name="connsiteY88" fmla="*/ 4570259 h 5802712"/>
              <a:gd name="connsiteX89" fmla="*/ 2380690 w 2763771"/>
              <a:gd name="connsiteY89" fmla="*/ 4646493 h 5802712"/>
              <a:gd name="connsiteX90" fmla="*/ 2355339 w 2763771"/>
              <a:gd name="connsiteY90" fmla="*/ 4687786 h 5802712"/>
              <a:gd name="connsiteX91" fmla="*/ 2355339 w 2763771"/>
              <a:gd name="connsiteY91" fmla="*/ 4713198 h 5802712"/>
              <a:gd name="connsiteX92" fmla="*/ 2361677 w 2763771"/>
              <a:gd name="connsiteY92" fmla="*/ 4729080 h 5802712"/>
              <a:gd name="connsiteX93" fmla="*/ 2383859 w 2763771"/>
              <a:gd name="connsiteY93" fmla="*/ 4795785 h 5802712"/>
              <a:gd name="connsiteX94" fmla="*/ 2393366 w 2763771"/>
              <a:gd name="connsiteY94" fmla="*/ 4859314 h 5802712"/>
              <a:gd name="connsiteX95" fmla="*/ 2396534 w 2763771"/>
              <a:gd name="connsiteY95" fmla="*/ 4875196 h 5802712"/>
              <a:gd name="connsiteX96" fmla="*/ 2399703 w 2763771"/>
              <a:gd name="connsiteY96" fmla="*/ 4989547 h 5802712"/>
              <a:gd name="connsiteX97" fmla="*/ 2412379 w 2763771"/>
              <a:gd name="connsiteY97" fmla="*/ 5043546 h 5802712"/>
              <a:gd name="connsiteX98" fmla="*/ 2425054 w 2763771"/>
              <a:gd name="connsiteY98" fmla="*/ 5094369 h 5802712"/>
              <a:gd name="connsiteX99" fmla="*/ 2406041 w 2763771"/>
              <a:gd name="connsiteY99" fmla="*/ 5227779 h 5802712"/>
              <a:gd name="connsiteX100" fmla="*/ 2393366 w 2763771"/>
              <a:gd name="connsiteY100" fmla="*/ 5259543 h 5802712"/>
              <a:gd name="connsiteX101" fmla="*/ 2393366 w 2763771"/>
              <a:gd name="connsiteY101" fmla="*/ 5272249 h 5802712"/>
              <a:gd name="connsiteX102" fmla="*/ 2402872 w 2763771"/>
              <a:gd name="connsiteY102" fmla="*/ 5300837 h 5802712"/>
              <a:gd name="connsiteX103" fmla="*/ 2415548 w 2763771"/>
              <a:gd name="connsiteY103" fmla="*/ 5345307 h 5802712"/>
              <a:gd name="connsiteX104" fmla="*/ 2425054 w 2763771"/>
              <a:gd name="connsiteY104" fmla="*/ 5367542 h 5802712"/>
              <a:gd name="connsiteX105" fmla="*/ 2472588 w 2763771"/>
              <a:gd name="connsiteY105" fmla="*/ 5462835 h 5802712"/>
              <a:gd name="connsiteX106" fmla="*/ 2478925 w 2763771"/>
              <a:gd name="connsiteY106" fmla="*/ 5472364 h 5802712"/>
              <a:gd name="connsiteX107" fmla="*/ 2501108 w 2763771"/>
              <a:gd name="connsiteY107" fmla="*/ 5520010 h 5802712"/>
              <a:gd name="connsiteX108" fmla="*/ 2516952 w 2763771"/>
              <a:gd name="connsiteY108" fmla="*/ 5580362 h 5802712"/>
              <a:gd name="connsiteX109" fmla="*/ 2535965 w 2763771"/>
              <a:gd name="connsiteY109" fmla="*/ 5653420 h 5802712"/>
              <a:gd name="connsiteX110" fmla="*/ 2542303 w 2763771"/>
              <a:gd name="connsiteY110" fmla="*/ 5751889 h 5802712"/>
              <a:gd name="connsiteX111" fmla="*/ 2545472 w 2763771"/>
              <a:gd name="connsiteY111" fmla="*/ 5774124 h 5802712"/>
              <a:gd name="connsiteX112" fmla="*/ 2548640 w 2763771"/>
              <a:gd name="connsiteY112" fmla="*/ 5790007 h 5802712"/>
              <a:gd name="connsiteX113" fmla="*/ 2535965 w 2763771"/>
              <a:gd name="connsiteY113" fmla="*/ 5802712 h 5802712"/>
              <a:gd name="connsiteX114" fmla="*/ 2526458 w 2763771"/>
              <a:gd name="connsiteY114" fmla="*/ 5802712 h 5802712"/>
              <a:gd name="connsiteX115" fmla="*/ 1585302 w 2763771"/>
              <a:gd name="connsiteY115" fmla="*/ 5802712 h 5802712"/>
              <a:gd name="connsiteX116" fmla="*/ 640977 w 2763771"/>
              <a:gd name="connsiteY116" fmla="*/ 5802712 h 5802712"/>
              <a:gd name="connsiteX117" fmla="*/ 618795 w 2763771"/>
              <a:gd name="connsiteY117" fmla="*/ 5783654 h 5802712"/>
              <a:gd name="connsiteX118" fmla="*/ 618795 w 2763771"/>
              <a:gd name="connsiteY118" fmla="*/ 5755066 h 5802712"/>
              <a:gd name="connsiteX119" fmla="*/ 615626 w 2763771"/>
              <a:gd name="connsiteY119" fmla="*/ 5736007 h 5802712"/>
              <a:gd name="connsiteX120" fmla="*/ 606119 w 2763771"/>
              <a:gd name="connsiteY120" fmla="*/ 5691537 h 5802712"/>
              <a:gd name="connsiteX121" fmla="*/ 596613 w 2763771"/>
              <a:gd name="connsiteY121" fmla="*/ 5612127 h 5802712"/>
              <a:gd name="connsiteX122" fmla="*/ 596613 w 2763771"/>
              <a:gd name="connsiteY122" fmla="*/ 5608950 h 5802712"/>
              <a:gd name="connsiteX123" fmla="*/ 583937 w 2763771"/>
              <a:gd name="connsiteY123" fmla="*/ 5500952 h 5802712"/>
              <a:gd name="connsiteX124" fmla="*/ 577600 w 2763771"/>
              <a:gd name="connsiteY124" fmla="*/ 5380247 h 5802712"/>
              <a:gd name="connsiteX125" fmla="*/ 574431 w 2763771"/>
              <a:gd name="connsiteY125" fmla="*/ 5288131 h 5802712"/>
              <a:gd name="connsiteX126" fmla="*/ 561755 w 2763771"/>
              <a:gd name="connsiteY126" fmla="*/ 5167427 h 5802712"/>
              <a:gd name="connsiteX127" fmla="*/ 555417 w 2763771"/>
              <a:gd name="connsiteY127" fmla="*/ 5049899 h 5802712"/>
              <a:gd name="connsiteX128" fmla="*/ 558586 w 2763771"/>
              <a:gd name="connsiteY128" fmla="*/ 5014958 h 5802712"/>
              <a:gd name="connsiteX129" fmla="*/ 552249 w 2763771"/>
              <a:gd name="connsiteY129" fmla="*/ 4960959 h 5802712"/>
              <a:gd name="connsiteX130" fmla="*/ 549080 w 2763771"/>
              <a:gd name="connsiteY130" fmla="*/ 4935548 h 5802712"/>
              <a:gd name="connsiteX131" fmla="*/ 545911 w 2763771"/>
              <a:gd name="connsiteY131" fmla="*/ 4770374 h 5802712"/>
              <a:gd name="connsiteX132" fmla="*/ 555417 w 2763771"/>
              <a:gd name="connsiteY132" fmla="*/ 4643317 h 5802712"/>
              <a:gd name="connsiteX133" fmla="*/ 555417 w 2763771"/>
              <a:gd name="connsiteY133" fmla="*/ 4627434 h 5802712"/>
              <a:gd name="connsiteX134" fmla="*/ 555417 w 2763771"/>
              <a:gd name="connsiteY134" fmla="*/ 4557553 h 5802712"/>
              <a:gd name="connsiteX135" fmla="*/ 568093 w 2763771"/>
              <a:gd name="connsiteY135" fmla="*/ 4420967 h 5802712"/>
              <a:gd name="connsiteX136" fmla="*/ 574431 w 2763771"/>
              <a:gd name="connsiteY136" fmla="*/ 4379673 h 5802712"/>
              <a:gd name="connsiteX137" fmla="*/ 558586 w 2763771"/>
              <a:gd name="connsiteY137" fmla="*/ 4370144 h 5802712"/>
              <a:gd name="connsiteX138" fmla="*/ 435000 w 2763771"/>
              <a:gd name="connsiteY138" fmla="*/ 4395555 h 5802712"/>
              <a:gd name="connsiteX139" fmla="*/ 412818 w 2763771"/>
              <a:gd name="connsiteY139" fmla="*/ 4398732 h 5802712"/>
              <a:gd name="connsiteX140" fmla="*/ 381129 w 2763771"/>
              <a:gd name="connsiteY140" fmla="*/ 4401908 h 5802712"/>
              <a:gd name="connsiteX141" fmla="*/ 358947 w 2763771"/>
              <a:gd name="connsiteY141" fmla="*/ 4405085 h 5802712"/>
              <a:gd name="connsiteX142" fmla="*/ 330427 w 2763771"/>
              <a:gd name="connsiteY142" fmla="*/ 4405085 h 5802712"/>
              <a:gd name="connsiteX143" fmla="*/ 257543 w 2763771"/>
              <a:gd name="connsiteY143" fmla="*/ 4401908 h 5802712"/>
              <a:gd name="connsiteX144" fmla="*/ 241699 w 2763771"/>
              <a:gd name="connsiteY144" fmla="*/ 4395555 h 5802712"/>
              <a:gd name="connsiteX145" fmla="*/ 200503 w 2763771"/>
              <a:gd name="connsiteY145" fmla="*/ 4335203 h 5802712"/>
              <a:gd name="connsiteX146" fmla="*/ 165646 w 2763771"/>
              <a:gd name="connsiteY146" fmla="*/ 4309792 h 5802712"/>
              <a:gd name="connsiteX147" fmla="*/ 83255 w 2763771"/>
              <a:gd name="connsiteY147" fmla="*/ 4271675 h 5802712"/>
              <a:gd name="connsiteX148" fmla="*/ 35722 w 2763771"/>
              <a:gd name="connsiteY148" fmla="*/ 4217675 h 5802712"/>
              <a:gd name="connsiteX149" fmla="*/ 16709 w 2763771"/>
              <a:gd name="connsiteY149" fmla="*/ 4147794 h 5802712"/>
              <a:gd name="connsiteX150" fmla="*/ 7202 w 2763771"/>
              <a:gd name="connsiteY150" fmla="*/ 4093795 h 5802712"/>
              <a:gd name="connsiteX151" fmla="*/ 864 w 2763771"/>
              <a:gd name="connsiteY151" fmla="*/ 3995325 h 5802712"/>
              <a:gd name="connsiteX152" fmla="*/ 7202 w 2763771"/>
              <a:gd name="connsiteY152" fmla="*/ 3934973 h 5802712"/>
              <a:gd name="connsiteX153" fmla="*/ 7202 w 2763771"/>
              <a:gd name="connsiteY153" fmla="*/ 3919091 h 5802712"/>
              <a:gd name="connsiteX154" fmla="*/ 10371 w 2763771"/>
              <a:gd name="connsiteY154" fmla="*/ 3801563 h 5802712"/>
              <a:gd name="connsiteX155" fmla="*/ 23046 w 2763771"/>
              <a:gd name="connsiteY155" fmla="*/ 3750740 h 5802712"/>
              <a:gd name="connsiteX156" fmla="*/ 48397 w 2763771"/>
              <a:gd name="connsiteY156" fmla="*/ 3680859 h 5802712"/>
              <a:gd name="connsiteX157" fmla="*/ 57904 w 2763771"/>
              <a:gd name="connsiteY157" fmla="*/ 3623683 h 5802712"/>
              <a:gd name="connsiteX158" fmla="*/ 86424 w 2763771"/>
              <a:gd name="connsiteY158" fmla="*/ 3566508 h 5802712"/>
              <a:gd name="connsiteX159" fmla="*/ 99099 w 2763771"/>
              <a:gd name="connsiteY159" fmla="*/ 3563331 h 5802712"/>
              <a:gd name="connsiteX160" fmla="*/ 127619 w 2763771"/>
              <a:gd name="connsiteY160" fmla="*/ 3550626 h 5802712"/>
              <a:gd name="connsiteX161" fmla="*/ 159308 w 2763771"/>
              <a:gd name="connsiteY161" fmla="*/ 3537920 h 5802712"/>
              <a:gd name="connsiteX162" fmla="*/ 175152 w 2763771"/>
              <a:gd name="connsiteY162" fmla="*/ 3522038 h 5802712"/>
              <a:gd name="connsiteX163" fmla="*/ 206841 w 2763771"/>
              <a:gd name="connsiteY163" fmla="*/ 3461686 h 5802712"/>
              <a:gd name="connsiteX164" fmla="*/ 210010 w 2763771"/>
              <a:gd name="connsiteY164" fmla="*/ 3448980 h 5802712"/>
              <a:gd name="connsiteX165" fmla="*/ 210010 w 2763771"/>
              <a:gd name="connsiteY165" fmla="*/ 3379099 h 5802712"/>
              <a:gd name="connsiteX166" fmla="*/ 222685 w 2763771"/>
              <a:gd name="connsiteY166" fmla="*/ 3350511 h 5802712"/>
              <a:gd name="connsiteX167" fmla="*/ 257543 w 2763771"/>
              <a:gd name="connsiteY167" fmla="*/ 3306041 h 5802712"/>
              <a:gd name="connsiteX168" fmla="*/ 270219 w 2763771"/>
              <a:gd name="connsiteY168" fmla="*/ 3271100 h 5802712"/>
              <a:gd name="connsiteX169" fmla="*/ 292401 w 2763771"/>
              <a:gd name="connsiteY169" fmla="*/ 3223454 h 5802712"/>
              <a:gd name="connsiteX170" fmla="*/ 384298 w 2763771"/>
              <a:gd name="connsiteY170" fmla="*/ 3137690 h 5802712"/>
              <a:gd name="connsiteX171" fmla="*/ 422325 w 2763771"/>
              <a:gd name="connsiteY171" fmla="*/ 3090044 h 5802712"/>
              <a:gd name="connsiteX172" fmla="*/ 422325 w 2763771"/>
              <a:gd name="connsiteY172" fmla="*/ 3064632 h 5802712"/>
              <a:gd name="connsiteX173" fmla="*/ 425494 w 2763771"/>
              <a:gd name="connsiteY173" fmla="*/ 3016986 h 5802712"/>
              <a:gd name="connsiteX174" fmla="*/ 435000 w 2763771"/>
              <a:gd name="connsiteY174" fmla="*/ 2988398 h 5802712"/>
              <a:gd name="connsiteX175" fmla="*/ 482533 w 2763771"/>
              <a:gd name="connsiteY175" fmla="*/ 2924870 h 5802712"/>
              <a:gd name="connsiteX176" fmla="*/ 498378 w 2763771"/>
              <a:gd name="connsiteY176" fmla="*/ 2921693 h 5802712"/>
              <a:gd name="connsiteX177" fmla="*/ 545911 w 2763771"/>
              <a:gd name="connsiteY177" fmla="*/ 2921693 h 5802712"/>
              <a:gd name="connsiteX178" fmla="*/ 558586 w 2763771"/>
              <a:gd name="connsiteY178" fmla="*/ 2908987 h 5802712"/>
              <a:gd name="connsiteX179" fmla="*/ 558586 w 2763771"/>
              <a:gd name="connsiteY179" fmla="*/ 2658050 h 5802712"/>
              <a:gd name="connsiteX180" fmla="*/ 542742 w 2763771"/>
              <a:gd name="connsiteY180" fmla="*/ 2562757 h 5802712"/>
              <a:gd name="connsiteX181" fmla="*/ 533235 w 2763771"/>
              <a:gd name="connsiteY181" fmla="*/ 2521463 h 5802712"/>
              <a:gd name="connsiteX182" fmla="*/ 507884 w 2763771"/>
              <a:gd name="connsiteY182" fmla="*/ 2467464 h 5802712"/>
              <a:gd name="connsiteX183" fmla="*/ 482533 w 2763771"/>
              <a:gd name="connsiteY183" fmla="*/ 2400759 h 5802712"/>
              <a:gd name="connsiteX184" fmla="*/ 460351 w 2763771"/>
              <a:gd name="connsiteY184" fmla="*/ 2327701 h 5802712"/>
              <a:gd name="connsiteX185" fmla="*/ 431831 w 2763771"/>
              <a:gd name="connsiteY185" fmla="*/ 2197468 h 5802712"/>
              <a:gd name="connsiteX186" fmla="*/ 435000 w 2763771"/>
              <a:gd name="connsiteY186" fmla="*/ 2095822 h 5802712"/>
              <a:gd name="connsiteX187" fmla="*/ 435000 w 2763771"/>
              <a:gd name="connsiteY187" fmla="*/ 2083117 h 5802712"/>
              <a:gd name="connsiteX188" fmla="*/ 441338 w 2763771"/>
              <a:gd name="connsiteY188" fmla="*/ 1952883 h 5802712"/>
              <a:gd name="connsiteX189" fmla="*/ 457182 w 2763771"/>
              <a:gd name="connsiteY189" fmla="*/ 1921119 h 5802712"/>
              <a:gd name="connsiteX190" fmla="*/ 479364 w 2763771"/>
              <a:gd name="connsiteY190" fmla="*/ 1898884 h 5802712"/>
              <a:gd name="connsiteX191" fmla="*/ 530066 w 2763771"/>
              <a:gd name="connsiteY191" fmla="*/ 1876649 h 5802712"/>
              <a:gd name="connsiteX192" fmla="*/ 609288 w 2763771"/>
              <a:gd name="connsiteY192" fmla="*/ 1848061 h 5802712"/>
              <a:gd name="connsiteX193" fmla="*/ 682173 w 2763771"/>
              <a:gd name="connsiteY193" fmla="*/ 1841708 h 5802712"/>
              <a:gd name="connsiteX194" fmla="*/ 717030 w 2763771"/>
              <a:gd name="connsiteY194" fmla="*/ 1835355 h 5802712"/>
              <a:gd name="connsiteX195" fmla="*/ 774070 w 2763771"/>
              <a:gd name="connsiteY195" fmla="*/ 1790885 h 5802712"/>
              <a:gd name="connsiteX196" fmla="*/ 827941 w 2763771"/>
              <a:gd name="connsiteY196" fmla="*/ 1790885 h 5802712"/>
              <a:gd name="connsiteX197" fmla="*/ 862798 w 2763771"/>
              <a:gd name="connsiteY197" fmla="*/ 1813120 h 5802712"/>
              <a:gd name="connsiteX198" fmla="*/ 884980 w 2763771"/>
              <a:gd name="connsiteY198" fmla="*/ 1806768 h 5802712"/>
              <a:gd name="connsiteX199" fmla="*/ 970540 w 2763771"/>
              <a:gd name="connsiteY199" fmla="*/ 1762297 h 5802712"/>
              <a:gd name="connsiteX200" fmla="*/ 1021242 w 2763771"/>
              <a:gd name="connsiteY200" fmla="*/ 1803591 h 5802712"/>
              <a:gd name="connsiteX201" fmla="*/ 1049762 w 2763771"/>
              <a:gd name="connsiteY201" fmla="*/ 1857590 h 5802712"/>
              <a:gd name="connsiteX202" fmla="*/ 1062438 w 2763771"/>
              <a:gd name="connsiteY202" fmla="*/ 1898884 h 5802712"/>
              <a:gd name="connsiteX203" fmla="*/ 1071944 w 2763771"/>
              <a:gd name="connsiteY203" fmla="*/ 1902060 h 5802712"/>
              <a:gd name="connsiteX204" fmla="*/ 1128984 w 2763771"/>
              <a:gd name="connsiteY204" fmla="*/ 1832179 h 5802712"/>
              <a:gd name="connsiteX205" fmla="*/ 1128984 w 2763771"/>
              <a:gd name="connsiteY205" fmla="*/ 1825826 h 5802712"/>
              <a:gd name="connsiteX206" fmla="*/ 1094126 w 2763771"/>
              <a:gd name="connsiteY206" fmla="*/ 1787709 h 5802712"/>
              <a:gd name="connsiteX207" fmla="*/ 1078282 w 2763771"/>
              <a:gd name="connsiteY207" fmla="*/ 1765474 h 5802712"/>
              <a:gd name="connsiteX208" fmla="*/ 1037086 w 2763771"/>
              <a:gd name="connsiteY208" fmla="*/ 1714651 h 5802712"/>
              <a:gd name="connsiteX209" fmla="*/ 1037086 w 2763771"/>
              <a:gd name="connsiteY209" fmla="*/ 1711475 h 5802712"/>
              <a:gd name="connsiteX210" fmla="*/ 1018073 w 2763771"/>
              <a:gd name="connsiteY210" fmla="*/ 1670181 h 5802712"/>
              <a:gd name="connsiteX211" fmla="*/ 973709 w 2763771"/>
              <a:gd name="connsiteY211" fmla="*/ 1590770 h 5802712"/>
              <a:gd name="connsiteX212" fmla="*/ 970540 w 2763771"/>
              <a:gd name="connsiteY212" fmla="*/ 1578065 h 5802712"/>
              <a:gd name="connsiteX213" fmla="*/ 961033 w 2763771"/>
              <a:gd name="connsiteY213" fmla="*/ 1530418 h 5802712"/>
              <a:gd name="connsiteX214" fmla="*/ 951527 w 2763771"/>
              <a:gd name="connsiteY214" fmla="*/ 1511360 h 5802712"/>
              <a:gd name="connsiteX215" fmla="*/ 938851 w 2763771"/>
              <a:gd name="connsiteY215" fmla="*/ 1473243 h 5802712"/>
              <a:gd name="connsiteX216" fmla="*/ 916669 w 2763771"/>
              <a:gd name="connsiteY216" fmla="*/ 1327127 h 5802712"/>
              <a:gd name="connsiteX217" fmla="*/ 862798 w 2763771"/>
              <a:gd name="connsiteY217" fmla="*/ 1152424 h 5802712"/>
              <a:gd name="connsiteX218" fmla="*/ 853292 w 2763771"/>
              <a:gd name="connsiteY218" fmla="*/ 1139718 h 5802712"/>
              <a:gd name="connsiteX219" fmla="*/ 761394 w 2763771"/>
              <a:gd name="connsiteY219" fmla="*/ 1019014 h 5802712"/>
              <a:gd name="connsiteX220" fmla="*/ 748719 w 2763771"/>
              <a:gd name="connsiteY220" fmla="*/ 984073 h 5802712"/>
              <a:gd name="connsiteX221" fmla="*/ 717030 w 2763771"/>
              <a:gd name="connsiteY221" fmla="*/ 961838 h 5802712"/>
              <a:gd name="connsiteX222" fmla="*/ 698017 w 2763771"/>
              <a:gd name="connsiteY222" fmla="*/ 945956 h 5802712"/>
              <a:gd name="connsiteX223" fmla="*/ 694848 w 2763771"/>
              <a:gd name="connsiteY223" fmla="*/ 920544 h 5802712"/>
              <a:gd name="connsiteX224" fmla="*/ 707524 w 2763771"/>
              <a:gd name="connsiteY224" fmla="*/ 904662 h 5802712"/>
              <a:gd name="connsiteX225" fmla="*/ 742381 w 2763771"/>
              <a:gd name="connsiteY225" fmla="*/ 895133 h 5802712"/>
              <a:gd name="connsiteX226" fmla="*/ 802590 w 2763771"/>
              <a:gd name="connsiteY226" fmla="*/ 860192 h 5802712"/>
              <a:gd name="connsiteX227" fmla="*/ 840616 w 2763771"/>
              <a:gd name="connsiteY227" fmla="*/ 841134 h 5802712"/>
              <a:gd name="connsiteX228" fmla="*/ 856460 w 2763771"/>
              <a:gd name="connsiteY228" fmla="*/ 818899 h 5802712"/>
              <a:gd name="connsiteX229" fmla="*/ 850123 w 2763771"/>
              <a:gd name="connsiteY229" fmla="*/ 771252 h 5802712"/>
              <a:gd name="connsiteX230" fmla="*/ 846954 w 2763771"/>
              <a:gd name="connsiteY230" fmla="*/ 704547 h 5802712"/>
              <a:gd name="connsiteX231" fmla="*/ 840616 w 2763771"/>
              <a:gd name="connsiteY231" fmla="*/ 675959 h 5802712"/>
              <a:gd name="connsiteX232" fmla="*/ 850123 w 2763771"/>
              <a:gd name="connsiteY232" fmla="*/ 590196 h 5802712"/>
              <a:gd name="connsiteX233" fmla="*/ 856460 w 2763771"/>
              <a:gd name="connsiteY233" fmla="*/ 520315 h 5802712"/>
              <a:gd name="connsiteX234" fmla="*/ 853292 w 2763771"/>
              <a:gd name="connsiteY234" fmla="*/ 507609 h 5802712"/>
              <a:gd name="connsiteX235" fmla="*/ 843785 w 2763771"/>
              <a:gd name="connsiteY235" fmla="*/ 453610 h 5802712"/>
              <a:gd name="connsiteX236" fmla="*/ 850123 w 2763771"/>
              <a:gd name="connsiteY236" fmla="*/ 402787 h 5802712"/>
              <a:gd name="connsiteX237" fmla="*/ 846954 w 2763771"/>
              <a:gd name="connsiteY237" fmla="*/ 380552 h 5802712"/>
              <a:gd name="connsiteX238" fmla="*/ 834279 w 2763771"/>
              <a:gd name="connsiteY238" fmla="*/ 339258 h 5802712"/>
              <a:gd name="connsiteX239" fmla="*/ 834279 w 2763771"/>
              <a:gd name="connsiteY239" fmla="*/ 329729 h 5802712"/>
              <a:gd name="connsiteX240" fmla="*/ 818434 w 2763771"/>
              <a:gd name="connsiteY240" fmla="*/ 285259 h 5802712"/>
              <a:gd name="connsiteX241" fmla="*/ 827941 w 2763771"/>
              <a:gd name="connsiteY241" fmla="*/ 263024 h 5802712"/>
              <a:gd name="connsiteX242" fmla="*/ 840616 w 2763771"/>
              <a:gd name="connsiteY242" fmla="*/ 234436 h 5802712"/>
              <a:gd name="connsiteX243" fmla="*/ 846954 w 2763771"/>
              <a:gd name="connsiteY243" fmla="*/ 151849 h 5802712"/>
              <a:gd name="connsiteX244" fmla="*/ 862798 w 2763771"/>
              <a:gd name="connsiteY244" fmla="*/ 148673 h 5802712"/>
              <a:gd name="connsiteX245" fmla="*/ 872305 w 2763771"/>
              <a:gd name="connsiteY245" fmla="*/ 158202 h 5802712"/>
              <a:gd name="connsiteX246" fmla="*/ 872305 w 2763771"/>
              <a:gd name="connsiteY246" fmla="*/ 196319 h 5802712"/>
              <a:gd name="connsiteX247" fmla="*/ 878643 w 2763771"/>
              <a:gd name="connsiteY247" fmla="*/ 209025 h 5802712"/>
              <a:gd name="connsiteX248" fmla="*/ 891318 w 2763771"/>
              <a:gd name="connsiteY248" fmla="*/ 199495 h 5802712"/>
              <a:gd name="connsiteX249" fmla="*/ 926176 w 2763771"/>
              <a:gd name="connsiteY249" fmla="*/ 129614 h 5802712"/>
              <a:gd name="connsiteX250" fmla="*/ 954696 w 2763771"/>
              <a:gd name="connsiteY250" fmla="*/ 116908 h 5802712"/>
              <a:gd name="connsiteX251" fmla="*/ 980047 w 2763771"/>
              <a:gd name="connsiteY251" fmla="*/ 110556 h 5802712"/>
              <a:gd name="connsiteX252" fmla="*/ 1008567 w 2763771"/>
              <a:gd name="connsiteY252" fmla="*/ 91497 h 5802712"/>
              <a:gd name="connsiteX253" fmla="*/ 1021242 w 2763771"/>
              <a:gd name="connsiteY253" fmla="*/ 81968 h 5802712"/>
              <a:gd name="connsiteX254" fmla="*/ 1056100 w 2763771"/>
              <a:gd name="connsiteY254" fmla="*/ 69262 h 5802712"/>
              <a:gd name="connsiteX255" fmla="*/ 1075113 w 2763771"/>
              <a:gd name="connsiteY255" fmla="*/ 75615 h 5802712"/>
              <a:gd name="connsiteX256" fmla="*/ 1087788 w 2763771"/>
              <a:gd name="connsiteY256" fmla="*/ 81968 h 5802712"/>
              <a:gd name="connsiteX257" fmla="*/ 1122646 w 2763771"/>
              <a:gd name="connsiteY257" fmla="*/ 69262 h 5802712"/>
              <a:gd name="connsiteX258" fmla="*/ 1217712 w 2763771"/>
              <a:gd name="connsiteY258" fmla="*/ 27968 h 5802712"/>
              <a:gd name="connsiteX259" fmla="*/ 1277921 w 2763771"/>
              <a:gd name="connsiteY259" fmla="*/ 24792 h 5802712"/>
              <a:gd name="connsiteX260" fmla="*/ 1296934 w 2763771"/>
              <a:gd name="connsiteY260" fmla="*/ 18439 h 5802712"/>
              <a:gd name="connsiteX261" fmla="*/ 1344468 w 2763771"/>
              <a:gd name="connsiteY261" fmla="*/ 8910 h 5802712"/>
              <a:gd name="connsiteX262" fmla="*/ 1423689 w 2763771"/>
              <a:gd name="connsiteY262" fmla="*/ 2557 h 5802712"/>
              <a:gd name="connsiteX263" fmla="*/ 1451417 w 2763771"/>
              <a:gd name="connsiteY263" fmla="*/ 1366 h 580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2763771" h="5802712">
                <a:moveTo>
                  <a:pt x="1451417" y="1366"/>
                </a:moveTo>
                <a:cubicBezTo>
                  <a:pt x="1460132" y="3351"/>
                  <a:pt x="1468054" y="7322"/>
                  <a:pt x="1474391" y="12086"/>
                </a:cubicBezTo>
                <a:cubicBezTo>
                  <a:pt x="1490236" y="21616"/>
                  <a:pt x="1502911" y="18439"/>
                  <a:pt x="1518756" y="18439"/>
                </a:cubicBezTo>
                <a:cubicBezTo>
                  <a:pt x="1547276" y="15263"/>
                  <a:pt x="1575796" y="12086"/>
                  <a:pt x="1604315" y="21616"/>
                </a:cubicBezTo>
                <a:cubicBezTo>
                  <a:pt x="1610653" y="24792"/>
                  <a:pt x="1616991" y="24792"/>
                  <a:pt x="1623329" y="21616"/>
                </a:cubicBezTo>
                <a:cubicBezTo>
                  <a:pt x="1648680" y="21616"/>
                  <a:pt x="1667693" y="31145"/>
                  <a:pt x="1686706" y="47027"/>
                </a:cubicBezTo>
                <a:cubicBezTo>
                  <a:pt x="1693044" y="56556"/>
                  <a:pt x="1705719" y="59733"/>
                  <a:pt x="1708888" y="72438"/>
                </a:cubicBezTo>
                <a:cubicBezTo>
                  <a:pt x="1712057" y="72438"/>
                  <a:pt x="1712057" y="72438"/>
                  <a:pt x="1715226" y="75615"/>
                </a:cubicBezTo>
                <a:cubicBezTo>
                  <a:pt x="1753252" y="85144"/>
                  <a:pt x="1784941" y="107379"/>
                  <a:pt x="1816630" y="129614"/>
                </a:cubicBezTo>
                <a:cubicBezTo>
                  <a:pt x="1832474" y="139143"/>
                  <a:pt x="1848319" y="145496"/>
                  <a:pt x="1867332" y="148673"/>
                </a:cubicBezTo>
                <a:cubicBezTo>
                  <a:pt x="1870501" y="148673"/>
                  <a:pt x="1873670" y="148673"/>
                  <a:pt x="1873670" y="148673"/>
                </a:cubicBezTo>
                <a:cubicBezTo>
                  <a:pt x="1886345" y="158202"/>
                  <a:pt x="1902190" y="164555"/>
                  <a:pt x="1918034" y="167731"/>
                </a:cubicBezTo>
                <a:cubicBezTo>
                  <a:pt x="1921203" y="167731"/>
                  <a:pt x="1921203" y="170908"/>
                  <a:pt x="1921203" y="170908"/>
                </a:cubicBezTo>
                <a:cubicBezTo>
                  <a:pt x="1921203" y="174084"/>
                  <a:pt x="1921203" y="177261"/>
                  <a:pt x="1918034" y="177261"/>
                </a:cubicBezTo>
                <a:cubicBezTo>
                  <a:pt x="1911696" y="180437"/>
                  <a:pt x="1905359" y="180437"/>
                  <a:pt x="1899021" y="180437"/>
                </a:cubicBezTo>
                <a:cubicBezTo>
                  <a:pt x="1899021" y="180437"/>
                  <a:pt x="1895852" y="180437"/>
                  <a:pt x="1892683" y="180437"/>
                </a:cubicBezTo>
                <a:cubicBezTo>
                  <a:pt x="1892683" y="183613"/>
                  <a:pt x="1895852" y="186790"/>
                  <a:pt x="1895852" y="189966"/>
                </a:cubicBezTo>
                <a:cubicBezTo>
                  <a:pt x="1899021" y="193143"/>
                  <a:pt x="1902190" y="196319"/>
                  <a:pt x="1908528" y="196319"/>
                </a:cubicBezTo>
                <a:cubicBezTo>
                  <a:pt x="1918034" y="199495"/>
                  <a:pt x="1927541" y="205848"/>
                  <a:pt x="1927541" y="218554"/>
                </a:cubicBezTo>
                <a:cubicBezTo>
                  <a:pt x="1927541" y="237612"/>
                  <a:pt x="1937047" y="247142"/>
                  <a:pt x="1952892" y="256671"/>
                </a:cubicBezTo>
                <a:cubicBezTo>
                  <a:pt x="1959230" y="263024"/>
                  <a:pt x="1965567" y="266200"/>
                  <a:pt x="1968736" y="275730"/>
                </a:cubicBezTo>
                <a:cubicBezTo>
                  <a:pt x="1971905" y="285259"/>
                  <a:pt x="1981412" y="291612"/>
                  <a:pt x="1987749" y="301141"/>
                </a:cubicBezTo>
                <a:cubicBezTo>
                  <a:pt x="1990918" y="304318"/>
                  <a:pt x="1994087" y="310670"/>
                  <a:pt x="1990918" y="317023"/>
                </a:cubicBezTo>
                <a:cubicBezTo>
                  <a:pt x="1987749" y="339258"/>
                  <a:pt x="1987749" y="358317"/>
                  <a:pt x="1994087" y="377375"/>
                </a:cubicBezTo>
                <a:cubicBezTo>
                  <a:pt x="2000425" y="396434"/>
                  <a:pt x="1997256" y="418669"/>
                  <a:pt x="2000425" y="440904"/>
                </a:cubicBezTo>
                <a:cubicBezTo>
                  <a:pt x="2003594" y="453610"/>
                  <a:pt x="2009932" y="469492"/>
                  <a:pt x="2016269" y="479021"/>
                </a:cubicBezTo>
                <a:cubicBezTo>
                  <a:pt x="2028945" y="491727"/>
                  <a:pt x="2028945" y="504432"/>
                  <a:pt x="2028945" y="520315"/>
                </a:cubicBezTo>
                <a:cubicBezTo>
                  <a:pt x="2025776" y="526667"/>
                  <a:pt x="2025776" y="533020"/>
                  <a:pt x="2028945" y="539373"/>
                </a:cubicBezTo>
                <a:cubicBezTo>
                  <a:pt x="2032114" y="545726"/>
                  <a:pt x="2032114" y="552079"/>
                  <a:pt x="2028945" y="558432"/>
                </a:cubicBezTo>
                <a:cubicBezTo>
                  <a:pt x="2025776" y="587020"/>
                  <a:pt x="2028945" y="618784"/>
                  <a:pt x="2032114" y="647372"/>
                </a:cubicBezTo>
                <a:cubicBezTo>
                  <a:pt x="2035282" y="672783"/>
                  <a:pt x="2038451" y="701371"/>
                  <a:pt x="2038451" y="726782"/>
                </a:cubicBezTo>
                <a:cubicBezTo>
                  <a:pt x="2038451" y="758547"/>
                  <a:pt x="2038451" y="790311"/>
                  <a:pt x="2032114" y="822075"/>
                </a:cubicBezTo>
                <a:cubicBezTo>
                  <a:pt x="2028945" y="831604"/>
                  <a:pt x="2032114" y="841134"/>
                  <a:pt x="2035282" y="847487"/>
                </a:cubicBezTo>
                <a:cubicBezTo>
                  <a:pt x="2044789" y="857016"/>
                  <a:pt x="2044789" y="866545"/>
                  <a:pt x="2035282" y="876074"/>
                </a:cubicBezTo>
                <a:cubicBezTo>
                  <a:pt x="2028945" y="885604"/>
                  <a:pt x="2028945" y="891956"/>
                  <a:pt x="2032114" y="904662"/>
                </a:cubicBezTo>
                <a:cubicBezTo>
                  <a:pt x="2041620" y="933250"/>
                  <a:pt x="2060634" y="961838"/>
                  <a:pt x="2063802" y="993602"/>
                </a:cubicBezTo>
                <a:cubicBezTo>
                  <a:pt x="2070140" y="1031719"/>
                  <a:pt x="2073309" y="1066660"/>
                  <a:pt x="2051127" y="1101601"/>
                </a:cubicBezTo>
                <a:cubicBezTo>
                  <a:pt x="2035282" y="1127012"/>
                  <a:pt x="2022607" y="1152424"/>
                  <a:pt x="2013100" y="1181011"/>
                </a:cubicBezTo>
                <a:cubicBezTo>
                  <a:pt x="2003594" y="1209599"/>
                  <a:pt x="1987749" y="1228658"/>
                  <a:pt x="1965567" y="1247716"/>
                </a:cubicBezTo>
                <a:cubicBezTo>
                  <a:pt x="1956061" y="1257246"/>
                  <a:pt x="1952892" y="1269951"/>
                  <a:pt x="1946554" y="1285833"/>
                </a:cubicBezTo>
                <a:cubicBezTo>
                  <a:pt x="1937047" y="1333480"/>
                  <a:pt x="1946554" y="1381126"/>
                  <a:pt x="1940216" y="1428773"/>
                </a:cubicBezTo>
                <a:cubicBezTo>
                  <a:pt x="1937047" y="1476419"/>
                  <a:pt x="1949723" y="1520889"/>
                  <a:pt x="1962398" y="1568535"/>
                </a:cubicBezTo>
                <a:cubicBezTo>
                  <a:pt x="1965567" y="1584418"/>
                  <a:pt x="1968736" y="1600300"/>
                  <a:pt x="1971905" y="1616182"/>
                </a:cubicBezTo>
                <a:cubicBezTo>
                  <a:pt x="1975074" y="1635240"/>
                  <a:pt x="1978243" y="1638417"/>
                  <a:pt x="1997256" y="1635240"/>
                </a:cubicBezTo>
                <a:cubicBezTo>
                  <a:pt x="2013100" y="1635240"/>
                  <a:pt x="2032114" y="1632064"/>
                  <a:pt x="2051127" y="1632064"/>
                </a:cubicBezTo>
                <a:cubicBezTo>
                  <a:pt x="2057465" y="1632064"/>
                  <a:pt x="2066971" y="1635240"/>
                  <a:pt x="2063802" y="1644770"/>
                </a:cubicBezTo>
                <a:cubicBezTo>
                  <a:pt x="2063802" y="1660652"/>
                  <a:pt x="2070140" y="1676534"/>
                  <a:pt x="2073309" y="1692416"/>
                </a:cubicBezTo>
                <a:cubicBezTo>
                  <a:pt x="2085985" y="1721004"/>
                  <a:pt x="2085985" y="1755945"/>
                  <a:pt x="2095491" y="1787709"/>
                </a:cubicBezTo>
                <a:cubicBezTo>
                  <a:pt x="2098660" y="1800415"/>
                  <a:pt x="2101829" y="1813120"/>
                  <a:pt x="2108167" y="1825826"/>
                </a:cubicBezTo>
                <a:cubicBezTo>
                  <a:pt x="2111336" y="1829002"/>
                  <a:pt x="2114504" y="1835355"/>
                  <a:pt x="2114504" y="1841708"/>
                </a:cubicBezTo>
                <a:cubicBezTo>
                  <a:pt x="2117673" y="1870296"/>
                  <a:pt x="2136686" y="1886178"/>
                  <a:pt x="2155700" y="1898884"/>
                </a:cubicBezTo>
                <a:cubicBezTo>
                  <a:pt x="2174713" y="1908413"/>
                  <a:pt x="2196895" y="1914766"/>
                  <a:pt x="2215908" y="1924295"/>
                </a:cubicBezTo>
                <a:cubicBezTo>
                  <a:pt x="2231753" y="1930648"/>
                  <a:pt x="2241260" y="1943354"/>
                  <a:pt x="2250766" y="1956060"/>
                </a:cubicBezTo>
                <a:cubicBezTo>
                  <a:pt x="2260273" y="1968765"/>
                  <a:pt x="2269780" y="1978294"/>
                  <a:pt x="2279286" y="1987824"/>
                </a:cubicBezTo>
                <a:cubicBezTo>
                  <a:pt x="2291962" y="2003706"/>
                  <a:pt x="2304637" y="2022764"/>
                  <a:pt x="2320482" y="2035470"/>
                </a:cubicBezTo>
                <a:cubicBezTo>
                  <a:pt x="2329988" y="2041823"/>
                  <a:pt x="2339495" y="2054529"/>
                  <a:pt x="2345832" y="2064058"/>
                </a:cubicBezTo>
                <a:cubicBezTo>
                  <a:pt x="2377521" y="2095822"/>
                  <a:pt x="2415548" y="2121234"/>
                  <a:pt x="2444068" y="2152998"/>
                </a:cubicBezTo>
                <a:cubicBezTo>
                  <a:pt x="2459912" y="2172056"/>
                  <a:pt x="2478925" y="2191115"/>
                  <a:pt x="2491601" y="2213350"/>
                </a:cubicBezTo>
                <a:cubicBezTo>
                  <a:pt x="2497938" y="2222879"/>
                  <a:pt x="2507445" y="2229232"/>
                  <a:pt x="2520121" y="2238761"/>
                </a:cubicBezTo>
                <a:cubicBezTo>
                  <a:pt x="2548640" y="2257820"/>
                  <a:pt x="2573992" y="2286408"/>
                  <a:pt x="2593005" y="2318172"/>
                </a:cubicBezTo>
                <a:cubicBezTo>
                  <a:pt x="2602512" y="2337231"/>
                  <a:pt x="2618356" y="2353113"/>
                  <a:pt x="2627862" y="2372172"/>
                </a:cubicBezTo>
                <a:cubicBezTo>
                  <a:pt x="2646876" y="2400759"/>
                  <a:pt x="2659551" y="2432523"/>
                  <a:pt x="2665889" y="2467464"/>
                </a:cubicBezTo>
                <a:cubicBezTo>
                  <a:pt x="2665889" y="2476993"/>
                  <a:pt x="2669058" y="2483346"/>
                  <a:pt x="2672227" y="2489699"/>
                </a:cubicBezTo>
                <a:cubicBezTo>
                  <a:pt x="2697578" y="2546875"/>
                  <a:pt x="2726098" y="2607227"/>
                  <a:pt x="2745111" y="2667579"/>
                </a:cubicBezTo>
                <a:cubicBezTo>
                  <a:pt x="2754618" y="2689814"/>
                  <a:pt x="2757786" y="2715225"/>
                  <a:pt x="2760955" y="2740637"/>
                </a:cubicBezTo>
                <a:cubicBezTo>
                  <a:pt x="2760955" y="2769225"/>
                  <a:pt x="2767293" y="2794636"/>
                  <a:pt x="2760955" y="2823224"/>
                </a:cubicBezTo>
                <a:cubicBezTo>
                  <a:pt x="2757786" y="2851812"/>
                  <a:pt x="2754618" y="2880400"/>
                  <a:pt x="2757786" y="2912164"/>
                </a:cubicBezTo>
                <a:cubicBezTo>
                  <a:pt x="2757786" y="2937575"/>
                  <a:pt x="2757786" y="2966163"/>
                  <a:pt x="2757786" y="2991574"/>
                </a:cubicBezTo>
                <a:cubicBezTo>
                  <a:pt x="2760955" y="3020162"/>
                  <a:pt x="2757786" y="3045574"/>
                  <a:pt x="2754618" y="3070985"/>
                </a:cubicBezTo>
                <a:cubicBezTo>
                  <a:pt x="2748280" y="3124984"/>
                  <a:pt x="2741942" y="3178984"/>
                  <a:pt x="2729266" y="3232983"/>
                </a:cubicBezTo>
                <a:cubicBezTo>
                  <a:pt x="2719760" y="3274276"/>
                  <a:pt x="2710253" y="3312394"/>
                  <a:pt x="2700746" y="3353687"/>
                </a:cubicBezTo>
                <a:cubicBezTo>
                  <a:pt x="2694409" y="3382275"/>
                  <a:pt x="2688071" y="3414039"/>
                  <a:pt x="2678564" y="3442627"/>
                </a:cubicBezTo>
                <a:cubicBezTo>
                  <a:pt x="2675396" y="3458509"/>
                  <a:pt x="2665889" y="3471215"/>
                  <a:pt x="2659551" y="3487097"/>
                </a:cubicBezTo>
                <a:cubicBezTo>
                  <a:pt x="2656382" y="3493450"/>
                  <a:pt x="2653214" y="3502979"/>
                  <a:pt x="2653214" y="3509332"/>
                </a:cubicBezTo>
                <a:cubicBezTo>
                  <a:pt x="2656382" y="3522038"/>
                  <a:pt x="2650044" y="3531567"/>
                  <a:pt x="2640538" y="3534743"/>
                </a:cubicBezTo>
                <a:cubicBezTo>
                  <a:pt x="2634200" y="3537920"/>
                  <a:pt x="2631031" y="3544273"/>
                  <a:pt x="2631031" y="3550626"/>
                </a:cubicBezTo>
                <a:cubicBezTo>
                  <a:pt x="2634200" y="3566508"/>
                  <a:pt x="2631031" y="3579213"/>
                  <a:pt x="2621525" y="3595096"/>
                </a:cubicBezTo>
                <a:cubicBezTo>
                  <a:pt x="2615187" y="3607801"/>
                  <a:pt x="2612018" y="3623683"/>
                  <a:pt x="2608849" y="3639566"/>
                </a:cubicBezTo>
                <a:cubicBezTo>
                  <a:pt x="2602512" y="3684036"/>
                  <a:pt x="2586667" y="3728505"/>
                  <a:pt x="2573992" y="3769799"/>
                </a:cubicBezTo>
                <a:cubicBezTo>
                  <a:pt x="2570823" y="3779328"/>
                  <a:pt x="2567654" y="3788858"/>
                  <a:pt x="2567654" y="3798387"/>
                </a:cubicBezTo>
                <a:cubicBezTo>
                  <a:pt x="2567654" y="3801563"/>
                  <a:pt x="2567654" y="3807916"/>
                  <a:pt x="2564485" y="3811093"/>
                </a:cubicBezTo>
                <a:cubicBezTo>
                  <a:pt x="2551810" y="3830151"/>
                  <a:pt x="2548640" y="3852386"/>
                  <a:pt x="2539134" y="3871445"/>
                </a:cubicBezTo>
                <a:cubicBezTo>
                  <a:pt x="2516952" y="3931797"/>
                  <a:pt x="2491601" y="3992149"/>
                  <a:pt x="2459912" y="4049325"/>
                </a:cubicBezTo>
                <a:cubicBezTo>
                  <a:pt x="2437730" y="4090618"/>
                  <a:pt x="2418716" y="4135088"/>
                  <a:pt x="2402872" y="4179558"/>
                </a:cubicBezTo>
                <a:cubicBezTo>
                  <a:pt x="2396534" y="4201793"/>
                  <a:pt x="2383859" y="4224028"/>
                  <a:pt x="2371184" y="4246263"/>
                </a:cubicBezTo>
                <a:cubicBezTo>
                  <a:pt x="2368014" y="4252616"/>
                  <a:pt x="2368014" y="4262145"/>
                  <a:pt x="2371184" y="4271675"/>
                </a:cubicBezTo>
                <a:cubicBezTo>
                  <a:pt x="2387028" y="4290733"/>
                  <a:pt x="2396534" y="4312968"/>
                  <a:pt x="2402872" y="4338380"/>
                </a:cubicBezTo>
                <a:cubicBezTo>
                  <a:pt x="2409210" y="4373320"/>
                  <a:pt x="2421886" y="4408261"/>
                  <a:pt x="2421886" y="4443202"/>
                </a:cubicBezTo>
                <a:cubicBezTo>
                  <a:pt x="2418716" y="4487672"/>
                  <a:pt x="2428223" y="4528965"/>
                  <a:pt x="2425054" y="4570259"/>
                </a:cubicBezTo>
                <a:cubicBezTo>
                  <a:pt x="2425054" y="4605199"/>
                  <a:pt x="2412379" y="4630611"/>
                  <a:pt x="2380690" y="4646493"/>
                </a:cubicBezTo>
                <a:cubicBezTo>
                  <a:pt x="2364846" y="4656022"/>
                  <a:pt x="2355339" y="4668728"/>
                  <a:pt x="2355339" y="4687786"/>
                </a:cubicBezTo>
                <a:cubicBezTo>
                  <a:pt x="2358508" y="4697316"/>
                  <a:pt x="2355339" y="4703669"/>
                  <a:pt x="2355339" y="4713198"/>
                </a:cubicBezTo>
                <a:cubicBezTo>
                  <a:pt x="2355339" y="4719551"/>
                  <a:pt x="2358508" y="4725904"/>
                  <a:pt x="2361677" y="4729080"/>
                </a:cubicBezTo>
                <a:cubicBezTo>
                  <a:pt x="2377521" y="4748139"/>
                  <a:pt x="2380690" y="4773550"/>
                  <a:pt x="2383859" y="4795785"/>
                </a:cubicBezTo>
                <a:cubicBezTo>
                  <a:pt x="2387028" y="4818020"/>
                  <a:pt x="2390197" y="4837079"/>
                  <a:pt x="2393366" y="4859314"/>
                </a:cubicBezTo>
                <a:cubicBezTo>
                  <a:pt x="2393366" y="4865666"/>
                  <a:pt x="2396534" y="4868843"/>
                  <a:pt x="2396534" y="4875196"/>
                </a:cubicBezTo>
                <a:cubicBezTo>
                  <a:pt x="2393366" y="4913313"/>
                  <a:pt x="2396534" y="4951430"/>
                  <a:pt x="2399703" y="4989547"/>
                </a:cubicBezTo>
                <a:cubicBezTo>
                  <a:pt x="2399703" y="5008606"/>
                  <a:pt x="2399703" y="5024488"/>
                  <a:pt x="2412379" y="5043546"/>
                </a:cubicBezTo>
                <a:cubicBezTo>
                  <a:pt x="2421886" y="5056252"/>
                  <a:pt x="2421886" y="5075311"/>
                  <a:pt x="2425054" y="5094369"/>
                </a:cubicBezTo>
                <a:cubicBezTo>
                  <a:pt x="2434561" y="5142015"/>
                  <a:pt x="2421886" y="5183309"/>
                  <a:pt x="2406041" y="5227779"/>
                </a:cubicBezTo>
                <a:cubicBezTo>
                  <a:pt x="2399703" y="5237308"/>
                  <a:pt x="2396534" y="5250014"/>
                  <a:pt x="2393366" y="5259543"/>
                </a:cubicBezTo>
                <a:cubicBezTo>
                  <a:pt x="2393366" y="5265896"/>
                  <a:pt x="2390197" y="5269073"/>
                  <a:pt x="2393366" y="5272249"/>
                </a:cubicBezTo>
                <a:cubicBezTo>
                  <a:pt x="2399703" y="5281778"/>
                  <a:pt x="2402872" y="5291308"/>
                  <a:pt x="2402872" y="5300837"/>
                </a:cubicBezTo>
                <a:cubicBezTo>
                  <a:pt x="2406041" y="5316719"/>
                  <a:pt x="2412379" y="5329425"/>
                  <a:pt x="2415548" y="5345307"/>
                </a:cubicBezTo>
                <a:cubicBezTo>
                  <a:pt x="2415548" y="5354836"/>
                  <a:pt x="2421886" y="5361189"/>
                  <a:pt x="2425054" y="5367542"/>
                </a:cubicBezTo>
                <a:cubicBezTo>
                  <a:pt x="2444068" y="5399306"/>
                  <a:pt x="2463081" y="5427894"/>
                  <a:pt x="2472588" y="5462835"/>
                </a:cubicBezTo>
                <a:cubicBezTo>
                  <a:pt x="2475756" y="5466011"/>
                  <a:pt x="2475756" y="5469187"/>
                  <a:pt x="2478925" y="5472364"/>
                </a:cubicBezTo>
                <a:cubicBezTo>
                  <a:pt x="2488432" y="5485070"/>
                  <a:pt x="2497938" y="5500952"/>
                  <a:pt x="2501108" y="5520010"/>
                </a:cubicBezTo>
                <a:cubicBezTo>
                  <a:pt x="2501108" y="5539069"/>
                  <a:pt x="2510614" y="5558127"/>
                  <a:pt x="2516952" y="5580362"/>
                </a:cubicBezTo>
                <a:cubicBezTo>
                  <a:pt x="2523290" y="5602597"/>
                  <a:pt x="2532796" y="5628009"/>
                  <a:pt x="2535965" y="5653420"/>
                </a:cubicBezTo>
                <a:cubicBezTo>
                  <a:pt x="2539134" y="5685184"/>
                  <a:pt x="2545472" y="5720125"/>
                  <a:pt x="2542303" y="5751889"/>
                </a:cubicBezTo>
                <a:cubicBezTo>
                  <a:pt x="2542303" y="5761419"/>
                  <a:pt x="2545472" y="5767772"/>
                  <a:pt x="2545472" y="5774124"/>
                </a:cubicBezTo>
                <a:cubicBezTo>
                  <a:pt x="2548640" y="5780477"/>
                  <a:pt x="2548640" y="5786830"/>
                  <a:pt x="2548640" y="5790007"/>
                </a:cubicBezTo>
                <a:cubicBezTo>
                  <a:pt x="2548640" y="5799536"/>
                  <a:pt x="2545472" y="5802712"/>
                  <a:pt x="2535965" y="5802712"/>
                </a:cubicBezTo>
                <a:cubicBezTo>
                  <a:pt x="2532796" y="5802712"/>
                  <a:pt x="2529627" y="5802712"/>
                  <a:pt x="2526458" y="5802712"/>
                </a:cubicBezTo>
                <a:cubicBezTo>
                  <a:pt x="2212740" y="5802712"/>
                  <a:pt x="1899021" y="5802712"/>
                  <a:pt x="1585302" y="5802712"/>
                </a:cubicBezTo>
                <a:cubicBezTo>
                  <a:pt x="1268414" y="5802712"/>
                  <a:pt x="954696" y="5802712"/>
                  <a:pt x="640977" y="5802712"/>
                </a:cubicBezTo>
                <a:cubicBezTo>
                  <a:pt x="618795" y="5802712"/>
                  <a:pt x="618795" y="5802712"/>
                  <a:pt x="618795" y="5783654"/>
                </a:cubicBezTo>
                <a:cubicBezTo>
                  <a:pt x="618795" y="5774124"/>
                  <a:pt x="618795" y="5764595"/>
                  <a:pt x="618795" y="5755066"/>
                </a:cubicBezTo>
                <a:cubicBezTo>
                  <a:pt x="618795" y="5748713"/>
                  <a:pt x="618795" y="5742360"/>
                  <a:pt x="615626" y="5736007"/>
                </a:cubicBezTo>
                <a:cubicBezTo>
                  <a:pt x="606119" y="5723302"/>
                  <a:pt x="602951" y="5707419"/>
                  <a:pt x="606119" y="5691537"/>
                </a:cubicBezTo>
                <a:cubicBezTo>
                  <a:pt x="606119" y="5666126"/>
                  <a:pt x="602951" y="5637538"/>
                  <a:pt x="596613" y="5612127"/>
                </a:cubicBezTo>
                <a:cubicBezTo>
                  <a:pt x="596613" y="5612127"/>
                  <a:pt x="596613" y="5608950"/>
                  <a:pt x="596613" y="5608950"/>
                </a:cubicBezTo>
                <a:cubicBezTo>
                  <a:pt x="599782" y="5570833"/>
                  <a:pt x="587106" y="5535892"/>
                  <a:pt x="583937" y="5500952"/>
                </a:cubicBezTo>
                <a:cubicBezTo>
                  <a:pt x="580768" y="5459658"/>
                  <a:pt x="574431" y="5418365"/>
                  <a:pt x="577600" y="5380247"/>
                </a:cubicBezTo>
                <a:cubicBezTo>
                  <a:pt x="583937" y="5348483"/>
                  <a:pt x="577600" y="5316719"/>
                  <a:pt x="574431" y="5288131"/>
                </a:cubicBezTo>
                <a:cubicBezTo>
                  <a:pt x="568093" y="5246838"/>
                  <a:pt x="564924" y="5208720"/>
                  <a:pt x="561755" y="5167427"/>
                </a:cubicBezTo>
                <a:cubicBezTo>
                  <a:pt x="558586" y="5129310"/>
                  <a:pt x="558586" y="5088016"/>
                  <a:pt x="555417" y="5049899"/>
                </a:cubicBezTo>
                <a:cubicBezTo>
                  <a:pt x="555417" y="5037193"/>
                  <a:pt x="558586" y="5027664"/>
                  <a:pt x="558586" y="5014958"/>
                </a:cubicBezTo>
                <a:cubicBezTo>
                  <a:pt x="561755" y="4995900"/>
                  <a:pt x="552249" y="4980018"/>
                  <a:pt x="552249" y="4960959"/>
                </a:cubicBezTo>
                <a:cubicBezTo>
                  <a:pt x="549080" y="4951430"/>
                  <a:pt x="549080" y="4945077"/>
                  <a:pt x="549080" y="4935548"/>
                </a:cubicBezTo>
                <a:cubicBezTo>
                  <a:pt x="549080" y="4881549"/>
                  <a:pt x="549080" y="4827549"/>
                  <a:pt x="545911" y="4770374"/>
                </a:cubicBezTo>
                <a:cubicBezTo>
                  <a:pt x="542742" y="4729080"/>
                  <a:pt x="549080" y="4684610"/>
                  <a:pt x="555417" y="4643317"/>
                </a:cubicBezTo>
                <a:cubicBezTo>
                  <a:pt x="555417" y="4636964"/>
                  <a:pt x="555417" y="4633787"/>
                  <a:pt x="555417" y="4627434"/>
                </a:cubicBezTo>
                <a:cubicBezTo>
                  <a:pt x="555417" y="4605199"/>
                  <a:pt x="555417" y="4582964"/>
                  <a:pt x="555417" y="4557553"/>
                </a:cubicBezTo>
                <a:cubicBezTo>
                  <a:pt x="555417" y="4509907"/>
                  <a:pt x="558586" y="4465437"/>
                  <a:pt x="568093" y="4420967"/>
                </a:cubicBezTo>
                <a:cubicBezTo>
                  <a:pt x="571262" y="4408261"/>
                  <a:pt x="568093" y="4392379"/>
                  <a:pt x="574431" y="4379673"/>
                </a:cubicBezTo>
                <a:cubicBezTo>
                  <a:pt x="574431" y="4373320"/>
                  <a:pt x="568093" y="4366967"/>
                  <a:pt x="558586" y="4370144"/>
                </a:cubicBezTo>
                <a:cubicBezTo>
                  <a:pt x="517391" y="4379673"/>
                  <a:pt x="476196" y="4382850"/>
                  <a:pt x="435000" y="4395555"/>
                </a:cubicBezTo>
                <a:cubicBezTo>
                  <a:pt x="428662" y="4398732"/>
                  <a:pt x="419156" y="4398732"/>
                  <a:pt x="412818" y="4398732"/>
                </a:cubicBezTo>
                <a:cubicBezTo>
                  <a:pt x="403311" y="4398732"/>
                  <a:pt x="390636" y="4398732"/>
                  <a:pt x="381129" y="4401908"/>
                </a:cubicBezTo>
                <a:cubicBezTo>
                  <a:pt x="374792" y="4405085"/>
                  <a:pt x="368454" y="4408261"/>
                  <a:pt x="358947" y="4405085"/>
                </a:cubicBezTo>
                <a:cubicBezTo>
                  <a:pt x="349441" y="4401908"/>
                  <a:pt x="339934" y="4405085"/>
                  <a:pt x="330427" y="4405085"/>
                </a:cubicBezTo>
                <a:cubicBezTo>
                  <a:pt x="305076" y="4405085"/>
                  <a:pt x="282894" y="4405085"/>
                  <a:pt x="257543" y="4401908"/>
                </a:cubicBezTo>
                <a:cubicBezTo>
                  <a:pt x="251205" y="4401908"/>
                  <a:pt x="244868" y="4401908"/>
                  <a:pt x="241699" y="4395555"/>
                </a:cubicBezTo>
                <a:cubicBezTo>
                  <a:pt x="229023" y="4376497"/>
                  <a:pt x="210010" y="4357438"/>
                  <a:pt x="200503" y="4335203"/>
                </a:cubicBezTo>
                <a:cubicBezTo>
                  <a:pt x="190997" y="4322497"/>
                  <a:pt x="178321" y="4316145"/>
                  <a:pt x="165646" y="4309792"/>
                </a:cubicBezTo>
                <a:cubicBezTo>
                  <a:pt x="137126" y="4300262"/>
                  <a:pt x="108606" y="4287557"/>
                  <a:pt x="83255" y="4271675"/>
                </a:cubicBezTo>
                <a:cubicBezTo>
                  <a:pt x="64242" y="4258969"/>
                  <a:pt x="48397" y="4239910"/>
                  <a:pt x="35722" y="4217675"/>
                </a:cubicBezTo>
                <a:cubicBezTo>
                  <a:pt x="26215" y="4195440"/>
                  <a:pt x="19877" y="4173205"/>
                  <a:pt x="16709" y="4147794"/>
                </a:cubicBezTo>
                <a:cubicBezTo>
                  <a:pt x="13540" y="4128735"/>
                  <a:pt x="10371" y="4109677"/>
                  <a:pt x="7202" y="4093795"/>
                </a:cubicBezTo>
                <a:cubicBezTo>
                  <a:pt x="4033" y="4058854"/>
                  <a:pt x="-2305" y="4027090"/>
                  <a:pt x="864" y="3995325"/>
                </a:cubicBezTo>
                <a:cubicBezTo>
                  <a:pt x="864" y="3973090"/>
                  <a:pt x="864" y="3954032"/>
                  <a:pt x="7202" y="3934973"/>
                </a:cubicBezTo>
                <a:cubicBezTo>
                  <a:pt x="7202" y="3928620"/>
                  <a:pt x="7202" y="3925444"/>
                  <a:pt x="7202" y="3919091"/>
                </a:cubicBezTo>
                <a:cubicBezTo>
                  <a:pt x="7202" y="3880974"/>
                  <a:pt x="7202" y="3839680"/>
                  <a:pt x="10371" y="3801563"/>
                </a:cubicBezTo>
                <a:cubicBezTo>
                  <a:pt x="13540" y="3782505"/>
                  <a:pt x="19877" y="3766623"/>
                  <a:pt x="23046" y="3750740"/>
                </a:cubicBezTo>
                <a:cubicBezTo>
                  <a:pt x="32553" y="3728505"/>
                  <a:pt x="42060" y="3706271"/>
                  <a:pt x="48397" y="3680859"/>
                </a:cubicBezTo>
                <a:cubicBezTo>
                  <a:pt x="51566" y="3661801"/>
                  <a:pt x="54735" y="3642742"/>
                  <a:pt x="57904" y="3623683"/>
                </a:cubicBezTo>
                <a:cubicBezTo>
                  <a:pt x="61073" y="3601448"/>
                  <a:pt x="70579" y="3582390"/>
                  <a:pt x="86424" y="3566508"/>
                </a:cubicBezTo>
                <a:cubicBezTo>
                  <a:pt x="89593" y="3563331"/>
                  <a:pt x="92762" y="3563331"/>
                  <a:pt x="99099" y="3563331"/>
                </a:cubicBezTo>
                <a:cubicBezTo>
                  <a:pt x="108606" y="3563331"/>
                  <a:pt x="118113" y="3556978"/>
                  <a:pt x="127619" y="3550626"/>
                </a:cubicBezTo>
                <a:cubicBezTo>
                  <a:pt x="137126" y="3544273"/>
                  <a:pt x="146632" y="3537920"/>
                  <a:pt x="159308" y="3537920"/>
                </a:cubicBezTo>
                <a:cubicBezTo>
                  <a:pt x="165646" y="3537920"/>
                  <a:pt x="171983" y="3531567"/>
                  <a:pt x="175152" y="3522038"/>
                </a:cubicBezTo>
                <a:cubicBezTo>
                  <a:pt x="187828" y="3502979"/>
                  <a:pt x="190997" y="3480744"/>
                  <a:pt x="206841" y="3461686"/>
                </a:cubicBezTo>
                <a:cubicBezTo>
                  <a:pt x="210010" y="3458509"/>
                  <a:pt x="210010" y="3452156"/>
                  <a:pt x="210010" y="3448980"/>
                </a:cubicBezTo>
                <a:cubicBezTo>
                  <a:pt x="210010" y="3426745"/>
                  <a:pt x="210010" y="3401334"/>
                  <a:pt x="210010" y="3379099"/>
                </a:cubicBezTo>
                <a:cubicBezTo>
                  <a:pt x="210010" y="3369569"/>
                  <a:pt x="213179" y="3360040"/>
                  <a:pt x="222685" y="3350511"/>
                </a:cubicBezTo>
                <a:cubicBezTo>
                  <a:pt x="238530" y="3337805"/>
                  <a:pt x="251205" y="3321923"/>
                  <a:pt x="257543" y="3306041"/>
                </a:cubicBezTo>
                <a:cubicBezTo>
                  <a:pt x="263881" y="3296511"/>
                  <a:pt x="267050" y="3280629"/>
                  <a:pt x="270219" y="3271100"/>
                </a:cubicBezTo>
                <a:cubicBezTo>
                  <a:pt x="270219" y="3252041"/>
                  <a:pt x="279725" y="3236159"/>
                  <a:pt x="292401" y="3223454"/>
                </a:cubicBezTo>
                <a:cubicBezTo>
                  <a:pt x="320921" y="3191689"/>
                  <a:pt x="355778" y="3166278"/>
                  <a:pt x="384298" y="3137690"/>
                </a:cubicBezTo>
                <a:cubicBezTo>
                  <a:pt x="396974" y="3121808"/>
                  <a:pt x="406480" y="3105926"/>
                  <a:pt x="422325" y="3090044"/>
                </a:cubicBezTo>
                <a:cubicBezTo>
                  <a:pt x="428662" y="3083691"/>
                  <a:pt x="425494" y="3074162"/>
                  <a:pt x="422325" y="3064632"/>
                </a:cubicBezTo>
                <a:cubicBezTo>
                  <a:pt x="419156" y="3048750"/>
                  <a:pt x="419156" y="3032868"/>
                  <a:pt x="425494" y="3016986"/>
                </a:cubicBezTo>
                <a:cubicBezTo>
                  <a:pt x="428662" y="3007457"/>
                  <a:pt x="431831" y="2997927"/>
                  <a:pt x="435000" y="2988398"/>
                </a:cubicBezTo>
                <a:cubicBezTo>
                  <a:pt x="441338" y="2962987"/>
                  <a:pt x="463520" y="2943928"/>
                  <a:pt x="482533" y="2924870"/>
                </a:cubicBezTo>
                <a:cubicBezTo>
                  <a:pt x="485702" y="2921693"/>
                  <a:pt x="492040" y="2921693"/>
                  <a:pt x="498378" y="2921693"/>
                </a:cubicBezTo>
                <a:cubicBezTo>
                  <a:pt x="514222" y="2921693"/>
                  <a:pt x="530066" y="2921693"/>
                  <a:pt x="545911" y="2921693"/>
                </a:cubicBezTo>
                <a:cubicBezTo>
                  <a:pt x="555417" y="2921693"/>
                  <a:pt x="561755" y="2918517"/>
                  <a:pt x="558586" y="2908987"/>
                </a:cubicBezTo>
                <a:cubicBezTo>
                  <a:pt x="558586" y="2823224"/>
                  <a:pt x="561755" y="2740637"/>
                  <a:pt x="558586" y="2658050"/>
                </a:cubicBezTo>
                <a:cubicBezTo>
                  <a:pt x="558586" y="2626285"/>
                  <a:pt x="552249" y="2594521"/>
                  <a:pt x="542742" y="2562757"/>
                </a:cubicBezTo>
                <a:cubicBezTo>
                  <a:pt x="539573" y="2550051"/>
                  <a:pt x="536404" y="2534169"/>
                  <a:pt x="533235" y="2521463"/>
                </a:cubicBezTo>
                <a:cubicBezTo>
                  <a:pt x="530066" y="2502405"/>
                  <a:pt x="520560" y="2486523"/>
                  <a:pt x="507884" y="2467464"/>
                </a:cubicBezTo>
                <a:cubicBezTo>
                  <a:pt x="492040" y="2448406"/>
                  <a:pt x="488871" y="2422994"/>
                  <a:pt x="482533" y="2400759"/>
                </a:cubicBezTo>
                <a:cubicBezTo>
                  <a:pt x="473027" y="2375348"/>
                  <a:pt x="466689" y="2353113"/>
                  <a:pt x="460351" y="2327701"/>
                </a:cubicBezTo>
                <a:cubicBezTo>
                  <a:pt x="444507" y="2286408"/>
                  <a:pt x="431831" y="2241938"/>
                  <a:pt x="431831" y="2197468"/>
                </a:cubicBezTo>
                <a:cubicBezTo>
                  <a:pt x="431831" y="2162527"/>
                  <a:pt x="431831" y="2130763"/>
                  <a:pt x="435000" y="2095822"/>
                </a:cubicBezTo>
                <a:cubicBezTo>
                  <a:pt x="435000" y="2092646"/>
                  <a:pt x="435000" y="2086293"/>
                  <a:pt x="435000" y="2083117"/>
                </a:cubicBezTo>
                <a:cubicBezTo>
                  <a:pt x="419156" y="2038647"/>
                  <a:pt x="435000" y="1997353"/>
                  <a:pt x="441338" y="1952883"/>
                </a:cubicBezTo>
                <a:cubicBezTo>
                  <a:pt x="441338" y="1940177"/>
                  <a:pt x="447676" y="1930648"/>
                  <a:pt x="457182" y="1921119"/>
                </a:cubicBezTo>
                <a:cubicBezTo>
                  <a:pt x="463520" y="1914766"/>
                  <a:pt x="473027" y="1908413"/>
                  <a:pt x="479364" y="1898884"/>
                </a:cubicBezTo>
                <a:cubicBezTo>
                  <a:pt x="492040" y="1883002"/>
                  <a:pt x="507884" y="1876649"/>
                  <a:pt x="530066" y="1876649"/>
                </a:cubicBezTo>
                <a:cubicBezTo>
                  <a:pt x="558586" y="1876649"/>
                  <a:pt x="587106" y="1867120"/>
                  <a:pt x="609288" y="1848061"/>
                </a:cubicBezTo>
                <a:cubicBezTo>
                  <a:pt x="631471" y="1832179"/>
                  <a:pt x="656822" y="1832179"/>
                  <a:pt x="682173" y="1841708"/>
                </a:cubicBezTo>
                <a:cubicBezTo>
                  <a:pt x="694848" y="1844885"/>
                  <a:pt x="707524" y="1844885"/>
                  <a:pt x="717030" y="1835355"/>
                </a:cubicBezTo>
                <a:cubicBezTo>
                  <a:pt x="732875" y="1816297"/>
                  <a:pt x="751888" y="1800415"/>
                  <a:pt x="774070" y="1790885"/>
                </a:cubicBezTo>
                <a:cubicBezTo>
                  <a:pt x="793083" y="1784532"/>
                  <a:pt x="808928" y="1784532"/>
                  <a:pt x="827941" y="1790885"/>
                </a:cubicBezTo>
                <a:cubicBezTo>
                  <a:pt x="840616" y="1797238"/>
                  <a:pt x="853292" y="1806768"/>
                  <a:pt x="862798" y="1813120"/>
                </a:cubicBezTo>
                <a:cubicBezTo>
                  <a:pt x="872305" y="1816297"/>
                  <a:pt x="881812" y="1816297"/>
                  <a:pt x="884980" y="1806768"/>
                </a:cubicBezTo>
                <a:cubicBezTo>
                  <a:pt x="900825" y="1765474"/>
                  <a:pt x="932514" y="1755945"/>
                  <a:pt x="970540" y="1762297"/>
                </a:cubicBezTo>
                <a:cubicBezTo>
                  <a:pt x="995891" y="1768650"/>
                  <a:pt x="1011735" y="1784532"/>
                  <a:pt x="1021242" y="1803591"/>
                </a:cubicBezTo>
                <a:cubicBezTo>
                  <a:pt x="1030749" y="1822650"/>
                  <a:pt x="1043424" y="1838532"/>
                  <a:pt x="1049762" y="1857590"/>
                </a:cubicBezTo>
                <a:cubicBezTo>
                  <a:pt x="1056100" y="1870296"/>
                  <a:pt x="1052931" y="1886178"/>
                  <a:pt x="1062438" y="1898884"/>
                </a:cubicBezTo>
                <a:cubicBezTo>
                  <a:pt x="1065606" y="1905237"/>
                  <a:pt x="1068775" y="1908413"/>
                  <a:pt x="1071944" y="1902060"/>
                </a:cubicBezTo>
                <a:cubicBezTo>
                  <a:pt x="1084620" y="1873472"/>
                  <a:pt x="1103633" y="1851237"/>
                  <a:pt x="1128984" y="1832179"/>
                </a:cubicBezTo>
                <a:cubicBezTo>
                  <a:pt x="1128984" y="1829002"/>
                  <a:pt x="1132153" y="1825826"/>
                  <a:pt x="1128984" y="1825826"/>
                </a:cubicBezTo>
                <a:cubicBezTo>
                  <a:pt x="1113140" y="1816297"/>
                  <a:pt x="1106802" y="1800415"/>
                  <a:pt x="1094126" y="1787709"/>
                </a:cubicBezTo>
                <a:cubicBezTo>
                  <a:pt x="1087788" y="1784532"/>
                  <a:pt x="1084620" y="1771827"/>
                  <a:pt x="1078282" y="1765474"/>
                </a:cubicBezTo>
                <a:cubicBezTo>
                  <a:pt x="1068775" y="1746415"/>
                  <a:pt x="1052931" y="1730533"/>
                  <a:pt x="1037086" y="1714651"/>
                </a:cubicBezTo>
                <a:cubicBezTo>
                  <a:pt x="1037086" y="1711475"/>
                  <a:pt x="1037086" y="1711475"/>
                  <a:pt x="1037086" y="1711475"/>
                </a:cubicBezTo>
                <a:cubicBezTo>
                  <a:pt x="1037086" y="1692416"/>
                  <a:pt x="1024411" y="1682887"/>
                  <a:pt x="1018073" y="1670181"/>
                </a:cubicBezTo>
                <a:cubicBezTo>
                  <a:pt x="999060" y="1644770"/>
                  <a:pt x="995891" y="1613005"/>
                  <a:pt x="973709" y="1590770"/>
                </a:cubicBezTo>
                <a:cubicBezTo>
                  <a:pt x="970540" y="1587594"/>
                  <a:pt x="970540" y="1581241"/>
                  <a:pt x="970540" y="1578065"/>
                </a:cubicBezTo>
                <a:cubicBezTo>
                  <a:pt x="967371" y="1562183"/>
                  <a:pt x="964202" y="1546301"/>
                  <a:pt x="961033" y="1530418"/>
                </a:cubicBezTo>
                <a:cubicBezTo>
                  <a:pt x="957865" y="1524065"/>
                  <a:pt x="957865" y="1517713"/>
                  <a:pt x="951527" y="1511360"/>
                </a:cubicBezTo>
                <a:cubicBezTo>
                  <a:pt x="942020" y="1501830"/>
                  <a:pt x="942020" y="1485948"/>
                  <a:pt x="938851" y="1473243"/>
                </a:cubicBezTo>
                <a:cubicBezTo>
                  <a:pt x="932514" y="1422420"/>
                  <a:pt x="929345" y="1374773"/>
                  <a:pt x="916669" y="1327127"/>
                </a:cubicBezTo>
                <a:cubicBezTo>
                  <a:pt x="900825" y="1266775"/>
                  <a:pt x="875474" y="1212776"/>
                  <a:pt x="862798" y="1152424"/>
                </a:cubicBezTo>
                <a:cubicBezTo>
                  <a:pt x="862798" y="1146071"/>
                  <a:pt x="856460" y="1142894"/>
                  <a:pt x="853292" y="1139718"/>
                </a:cubicBezTo>
                <a:cubicBezTo>
                  <a:pt x="799421" y="1117483"/>
                  <a:pt x="777239" y="1069837"/>
                  <a:pt x="761394" y="1019014"/>
                </a:cubicBezTo>
                <a:cubicBezTo>
                  <a:pt x="755057" y="1006308"/>
                  <a:pt x="751888" y="996779"/>
                  <a:pt x="748719" y="984073"/>
                </a:cubicBezTo>
                <a:cubicBezTo>
                  <a:pt x="742381" y="971367"/>
                  <a:pt x="732875" y="961838"/>
                  <a:pt x="717030" y="961838"/>
                </a:cubicBezTo>
                <a:cubicBezTo>
                  <a:pt x="704355" y="961838"/>
                  <a:pt x="701186" y="958661"/>
                  <a:pt x="698017" y="945956"/>
                </a:cubicBezTo>
                <a:cubicBezTo>
                  <a:pt x="694848" y="936426"/>
                  <a:pt x="694848" y="926897"/>
                  <a:pt x="694848" y="920544"/>
                </a:cubicBezTo>
                <a:cubicBezTo>
                  <a:pt x="694848" y="911015"/>
                  <a:pt x="701186" y="907839"/>
                  <a:pt x="707524" y="904662"/>
                </a:cubicBezTo>
                <a:cubicBezTo>
                  <a:pt x="717030" y="904662"/>
                  <a:pt x="729706" y="898309"/>
                  <a:pt x="742381" y="895133"/>
                </a:cubicBezTo>
                <a:cubicBezTo>
                  <a:pt x="764563" y="888780"/>
                  <a:pt x="783577" y="872898"/>
                  <a:pt x="802590" y="860192"/>
                </a:cubicBezTo>
                <a:cubicBezTo>
                  <a:pt x="815265" y="853839"/>
                  <a:pt x="827941" y="847487"/>
                  <a:pt x="840616" y="841134"/>
                </a:cubicBezTo>
                <a:cubicBezTo>
                  <a:pt x="856460" y="837957"/>
                  <a:pt x="859629" y="834781"/>
                  <a:pt x="856460" y="818899"/>
                </a:cubicBezTo>
                <a:cubicBezTo>
                  <a:pt x="853292" y="803016"/>
                  <a:pt x="850123" y="787134"/>
                  <a:pt x="850123" y="771252"/>
                </a:cubicBezTo>
                <a:cubicBezTo>
                  <a:pt x="846954" y="749017"/>
                  <a:pt x="846954" y="726782"/>
                  <a:pt x="846954" y="704547"/>
                </a:cubicBezTo>
                <a:cubicBezTo>
                  <a:pt x="846954" y="695018"/>
                  <a:pt x="840616" y="685489"/>
                  <a:pt x="840616" y="675959"/>
                </a:cubicBezTo>
                <a:cubicBezTo>
                  <a:pt x="846954" y="647372"/>
                  <a:pt x="843785" y="618784"/>
                  <a:pt x="850123" y="590196"/>
                </a:cubicBezTo>
                <a:cubicBezTo>
                  <a:pt x="856460" y="567961"/>
                  <a:pt x="859629" y="542550"/>
                  <a:pt x="856460" y="520315"/>
                </a:cubicBezTo>
                <a:cubicBezTo>
                  <a:pt x="853292" y="513962"/>
                  <a:pt x="853292" y="510785"/>
                  <a:pt x="853292" y="507609"/>
                </a:cubicBezTo>
                <a:cubicBezTo>
                  <a:pt x="853292" y="488550"/>
                  <a:pt x="853292" y="469492"/>
                  <a:pt x="843785" y="453610"/>
                </a:cubicBezTo>
                <a:cubicBezTo>
                  <a:pt x="837447" y="434551"/>
                  <a:pt x="843785" y="418669"/>
                  <a:pt x="850123" y="402787"/>
                </a:cubicBezTo>
                <a:cubicBezTo>
                  <a:pt x="853292" y="393257"/>
                  <a:pt x="853292" y="386905"/>
                  <a:pt x="846954" y="380552"/>
                </a:cubicBezTo>
                <a:cubicBezTo>
                  <a:pt x="837447" y="367846"/>
                  <a:pt x="834279" y="355140"/>
                  <a:pt x="834279" y="339258"/>
                </a:cubicBezTo>
                <a:cubicBezTo>
                  <a:pt x="837447" y="336082"/>
                  <a:pt x="834279" y="332905"/>
                  <a:pt x="834279" y="329729"/>
                </a:cubicBezTo>
                <a:cubicBezTo>
                  <a:pt x="824772" y="317023"/>
                  <a:pt x="824772" y="297965"/>
                  <a:pt x="818434" y="285259"/>
                </a:cubicBezTo>
                <a:cubicBezTo>
                  <a:pt x="815265" y="275730"/>
                  <a:pt x="818434" y="269377"/>
                  <a:pt x="827941" y="263024"/>
                </a:cubicBezTo>
                <a:cubicBezTo>
                  <a:pt x="843785" y="256671"/>
                  <a:pt x="843785" y="250318"/>
                  <a:pt x="840616" y="234436"/>
                </a:cubicBezTo>
                <a:cubicBezTo>
                  <a:pt x="827941" y="205848"/>
                  <a:pt x="837447" y="180437"/>
                  <a:pt x="846954" y="151849"/>
                </a:cubicBezTo>
                <a:cubicBezTo>
                  <a:pt x="850123" y="145496"/>
                  <a:pt x="856460" y="148673"/>
                  <a:pt x="862798" y="148673"/>
                </a:cubicBezTo>
                <a:cubicBezTo>
                  <a:pt x="872305" y="148673"/>
                  <a:pt x="872305" y="151849"/>
                  <a:pt x="872305" y="158202"/>
                </a:cubicBezTo>
                <a:cubicBezTo>
                  <a:pt x="872305" y="170908"/>
                  <a:pt x="875474" y="183613"/>
                  <a:pt x="872305" y="196319"/>
                </a:cubicBezTo>
                <a:cubicBezTo>
                  <a:pt x="869136" y="202672"/>
                  <a:pt x="869136" y="205848"/>
                  <a:pt x="878643" y="209025"/>
                </a:cubicBezTo>
                <a:cubicBezTo>
                  <a:pt x="884980" y="209025"/>
                  <a:pt x="888149" y="205848"/>
                  <a:pt x="891318" y="199495"/>
                </a:cubicBezTo>
                <a:cubicBezTo>
                  <a:pt x="900825" y="174084"/>
                  <a:pt x="907163" y="148673"/>
                  <a:pt x="926176" y="129614"/>
                </a:cubicBezTo>
                <a:cubicBezTo>
                  <a:pt x="935682" y="123261"/>
                  <a:pt x="945189" y="116908"/>
                  <a:pt x="954696" y="116908"/>
                </a:cubicBezTo>
                <a:cubicBezTo>
                  <a:pt x="964202" y="116908"/>
                  <a:pt x="973709" y="113732"/>
                  <a:pt x="980047" y="110556"/>
                </a:cubicBezTo>
                <a:cubicBezTo>
                  <a:pt x="986384" y="101026"/>
                  <a:pt x="999060" y="97850"/>
                  <a:pt x="1008567" y="91497"/>
                </a:cubicBezTo>
                <a:cubicBezTo>
                  <a:pt x="1011735" y="88321"/>
                  <a:pt x="1018073" y="85144"/>
                  <a:pt x="1021242" y="81968"/>
                </a:cubicBezTo>
                <a:cubicBezTo>
                  <a:pt x="1030749" y="69262"/>
                  <a:pt x="1043424" y="66086"/>
                  <a:pt x="1056100" y="69262"/>
                </a:cubicBezTo>
                <a:cubicBezTo>
                  <a:pt x="1065606" y="69262"/>
                  <a:pt x="1071944" y="69262"/>
                  <a:pt x="1075113" y="75615"/>
                </a:cubicBezTo>
                <a:cubicBezTo>
                  <a:pt x="1078282" y="81968"/>
                  <a:pt x="1084620" y="85144"/>
                  <a:pt x="1087788" y="81968"/>
                </a:cubicBezTo>
                <a:cubicBezTo>
                  <a:pt x="1100464" y="75615"/>
                  <a:pt x="1109971" y="72438"/>
                  <a:pt x="1122646" y="69262"/>
                </a:cubicBezTo>
                <a:cubicBezTo>
                  <a:pt x="1154335" y="59733"/>
                  <a:pt x="1182855" y="37498"/>
                  <a:pt x="1217712" y="27968"/>
                </a:cubicBezTo>
                <a:cubicBezTo>
                  <a:pt x="1236726" y="24792"/>
                  <a:pt x="1255739" y="21616"/>
                  <a:pt x="1277921" y="24792"/>
                </a:cubicBezTo>
                <a:cubicBezTo>
                  <a:pt x="1284259" y="24792"/>
                  <a:pt x="1290597" y="21616"/>
                  <a:pt x="1296934" y="18439"/>
                </a:cubicBezTo>
                <a:cubicBezTo>
                  <a:pt x="1312779" y="5733"/>
                  <a:pt x="1328623" y="8910"/>
                  <a:pt x="1344468" y="8910"/>
                </a:cubicBezTo>
                <a:cubicBezTo>
                  <a:pt x="1372987" y="12086"/>
                  <a:pt x="1398338" y="15263"/>
                  <a:pt x="1423689" y="2557"/>
                </a:cubicBezTo>
                <a:cubicBezTo>
                  <a:pt x="1433196" y="-619"/>
                  <a:pt x="1442703" y="-619"/>
                  <a:pt x="1451417" y="136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5998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2F6484-B74F-4A46-8151-52B34FA2CBD5}"/>
              </a:ext>
            </a:extLst>
          </p:cNvPr>
          <p:cNvSpPr>
            <a:spLocks noGrp="1"/>
          </p:cNvSpPr>
          <p:nvPr>
            <p:ph type="pic" sz="quarter" idx="10"/>
          </p:nvPr>
        </p:nvSpPr>
        <p:spPr>
          <a:xfrm>
            <a:off x="1193209" y="1329708"/>
            <a:ext cx="4204355" cy="4198584"/>
          </a:xfrm>
          <a:custGeom>
            <a:avLst/>
            <a:gdLst>
              <a:gd name="connsiteX0" fmla="*/ 2159327 w 4204355"/>
              <a:gd name="connsiteY0" fmla="*/ 0 h 4198584"/>
              <a:gd name="connsiteX1" fmla="*/ 2317113 w 4204355"/>
              <a:gd name="connsiteY1" fmla="*/ 7967 h 4198584"/>
              <a:gd name="connsiteX2" fmla="*/ 4204355 w 4204355"/>
              <a:gd name="connsiteY2" fmla="*/ 2099292 h 4198584"/>
              <a:gd name="connsiteX3" fmla="*/ 2317113 w 4204355"/>
              <a:gd name="connsiteY3" fmla="*/ 4190617 h 4198584"/>
              <a:gd name="connsiteX4" fmla="*/ 2159327 w 4204355"/>
              <a:gd name="connsiteY4" fmla="*/ 4198584 h 4198584"/>
              <a:gd name="connsiteX5" fmla="*/ 2045027 w 4204355"/>
              <a:gd name="connsiteY5" fmla="*/ 0 h 4198584"/>
              <a:gd name="connsiteX6" fmla="*/ 2045027 w 4204355"/>
              <a:gd name="connsiteY6" fmla="*/ 4198584 h 4198584"/>
              <a:gd name="connsiteX7" fmla="*/ 1887243 w 4204355"/>
              <a:gd name="connsiteY7" fmla="*/ 4190617 h 4198584"/>
              <a:gd name="connsiteX8" fmla="*/ 0 w 4204355"/>
              <a:gd name="connsiteY8" fmla="*/ 2099292 h 4198584"/>
              <a:gd name="connsiteX9" fmla="*/ 1887243 w 4204355"/>
              <a:gd name="connsiteY9" fmla="*/ 7967 h 41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4355" h="4198584">
                <a:moveTo>
                  <a:pt x="2159327" y="0"/>
                </a:moveTo>
                <a:lnTo>
                  <a:pt x="2317113" y="7967"/>
                </a:lnTo>
                <a:cubicBezTo>
                  <a:pt x="3377149" y="115620"/>
                  <a:pt x="4204355" y="1010854"/>
                  <a:pt x="4204355" y="2099292"/>
                </a:cubicBezTo>
                <a:cubicBezTo>
                  <a:pt x="4204355" y="3187731"/>
                  <a:pt x="3377149" y="4082964"/>
                  <a:pt x="2317113" y="4190617"/>
                </a:cubicBezTo>
                <a:lnTo>
                  <a:pt x="2159327" y="4198584"/>
                </a:lnTo>
                <a:close/>
                <a:moveTo>
                  <a:pt x="2045027" y="0"/>
                </a:moveTo>
                <a:lnTo>
                  <a:pt x="2045027" y="4198584"/>
                </a:lnTo>
                <a:lnTo>
                  <a:pt x="1887243" y="4190617"/>
                </a:lnTo>
                <a:cubicBezTo>
                  <a:pt x="827207" y="4082964"/>
                  <a:pt x="0" y="3187731"/>
                  <a:pt x="0" y="2099292"/>
                </a:cubicBezTo>
                <a:cubicBezTo>
                  <a:pt x="0" y="1010854"/>
                  <a:pt x="827207" y="115620"/>
                  <a:pt x="1887243" y="796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27170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0BCF10A-7E69-4FD2-83D1-D2D96E577A93}"/>
              </a:ext>
            </a:extLst>
          </p:cNvPr>
          <p:cNvSpPr>
            <a:spLocks noGrp="1"/>
          </p:cNvSpPr>
          <p:nvPr>
            <p:ph type="pic" sz="quarter" idx="10"/>
          </p:nvPr>
        </p:nvSpPr>
        <p:spPr>
          <a:xfrm>
            <a:off x="1" y="4287494"/>
            <a:ext cx="12191998" cy="2569590"/>
          </a:xfrm>
          <a:custGeom>
            <a:avLst/>
            <a:gdLst>
              <a:gd name="connsiteX0" fmla="*/ 6096000 w 12191998"/>
              <a:gd name="connsiteY0" fmla="*/ 0 h 2569590"/>
              <a:gd name="connsiteX1" fmla="*/ 12163577 w 12191998"/>
              <a:gd name="connsiteY1" fmla="*/ 1344771 h 2569590"/>
              <a:gd name="connsiteX2" fmla="*/ 12191998 w 12191998"/>
              <a:gd name="connsiteY2" fmla="*/ 1366741 h 2569590"/>
              <a:gd name="connsiteX3" fmla="*/ 12191998 w 12191998"/>
              <a:gd name="connsiteY3" fmla="*/ 2569590 h 2569590"/>
              <a:gd name="connsiteX4" fmla="*/ 0 w 12191998"/>
              <a:gd name="connsiteY4" fmla="*/ 2569590 h 2569590"/>
              <a:gd name="connsiteX5" fmla="*/ 0 w 12191998"/>
              <a:gd name="connsiteY5" fmla="*/ 1366742 h 2569590"/>
              <a:gd name="connsiteX6" fmla="*/ 28423 w 12191998"/>
              <a:gd name="connsiteY6" fmla="*/ 1344771 h 2569590"/>
              <a:gd name="connsiteX7" fmla="*/ 6096000 w 12191998"/>
              <a:gd name="connsiteY7" fmla="*/ 0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2569590">
                <a:moveTo>
                  <a:pt x="6096000" y="0"/>
                </a:moveTo>
                <a:cubicBezTo>
                  <a:pt x="8716060" y="0"/>
                  <a:pt x="10995065" y="543765"/>
                  <a:pt x="12163577" y="1344771"/>
                </a:cubicBezTo>
                <a:lnTo>
                  <a:pt x="12191998" y="1366741"/>
                </a:lnTo>
                <a:lnTo>
                  <a:pt x="12191998" y="2569590"/>
                </a:lnTo>
                <a:lnTo>
                  <a:pt x="0" y="2569590"/>
                </a:lnTo>
                <a:lnTo>
                  <a:pt x="0" y="1366742"/>
                </a:lnTo>
                <a:lnTo>
                  <a:pt x="28423" y="1344771"/>
                </a:lnTo>
                <a:cubicBezTo>
                  <a:pt x="1196935" y="543765"/>
                  <a:pt x="3475940" y="0"/>
                  <a:pt x="609600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741516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D5B1B4-8DCA-4AD8-98B7-EB643B7628C0}"/>
              </a:ext>
            </a:extLst>
          </p:cNvPr>
          <p:cNvSpPr>
            <a:spLocks noGrp="1"/>
          </p:cNvSpPr>
          <p:nvPr>
            <p:ph type="pic" sz="quarter" idx="10"/>
          </p:nvPr>
        </p:nvSpPr>
        <p:spPr>
          <a:xfrm>
            <a:off x="6740513" y="938981"/>
            <a:ext cx="4283377" cy="4980038"/>
          </a:xfrm>
          <a:custGeom>
            <a:avLst/>
            <a:gdLst>
              <a:gd name="connsiteX0" fmla="*/ 1770668 w 4283377"/>
              <a:gd name="connsiteY0" fmla="*/ 642169 h 4980038"/>
              <a:gd name="connsiteX1" fmla="*/ 1770668 w 4283377"/>
              <a:gd name="connsiteY1" fmla="*/ 4337869 h 4980038"/>
              <a:gd name="connsiteX2" fmla="*/ 1662604 w 4283377"/>
              <a:gd name="connsiteY2" fmla="*/ 4332412 h 4980038"/>
              <a:gd name="connsiteX3" fmla="*/ 0 w 4283377"/>
              <a:gd name="connsiteY3" fmla="*/ 2490019 h 4980038"/>
              <a:gd name="connsiteX4" fmla="*/ 1662604 w 4283377"/>
              <a:gd name="connsiteY4" fmla="*/ 647626 h 4980038"/>
              <a:gd name="connsiteX5" fmla="*/ 1897366 w 4283377"/>
              <a:gd name="connsiteY5" fmla="*/ 0 h 4980038"/>
              <a:gd name="connsiteX6" fmla="*/ 2042982 w 4283377"/>
              <a:gd name="connsiteY6" fmla="*/ 7353 h 4980038"/>
              <a:gd name="connsiteX7" fmla="*/ 4283377 w 4283377"/>
              <a:gd name="connsiteY7" fmla="*/ 2490019 h 4980038"/>
              <a:gd name="connsiteX8" fmla="*/ 2042982 w 4283377"/>
              <a:gd name="connsiteY8" fmla="*/ 4972685 h 4980038"/>
              <a:gd name="connsiteX9" fmla="*/ 1897366 w 4283377"/>
              <a:gd name="connsiteY9" fmla="*/ 4980038 h 49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377" h="4980038">
                <a:moveTo>
                  <a:pt x="1770668" y="642169"/>
                </a:moveTo>
                <a:lnTo>
                  <a:pt x="1770668" y="4337869"/>
                </a:lnTo>
                <a:lnTo>
                  <a:pt x="1662604" y="4332412"/>
                </a:lnTo>
                <a:cubicBezTo>
                  <a:pt x="728745" y="4237574"/>
                  <a:pt x="0" y="3448900"/>
                  <a:pt x="0" y="2490019"/>
                </a:cubicBezTo>
                <a:cubicBezTo>
                  <a:pt x="0" y="1531139"/>
                  <a:pt x="728745" y="742465"/>
                  <a:pt x="1662604" y="647626"/>
                </a:cubicBezTo>
                <a:close/>
                <a:moveTo>
                  <a:pt x="1897366" y="0"/>
                </a:moveTo>
                <a:lnTo>
                  <a:pt x="2042982" y="7353"/>
                </a:lnTo>
                <a:cubicBezTo>
                  <a:pt x="3301379" y="135151"/>
                  <a:pt x="4283377" y="1197906"/>
                  <a:pt x="4283377" y="2490019"/>
                </a:cubicBezTo>
                <a:cubicBezTo>
                  <a:pt x="4283377" y="3782132"/>
                  <a:pt x="3301379" y="4844888"/>
                  <a:pt x="2042982" y="4972685"/>
                </a:cubicBezTo>
                <a:lnTo>
                  <a:pt x="1897366" y="498003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99846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12C108-6FCC-47DB-B988-0BCDBA7DF582}"/>
              </a:ext>
            </a:extLst>
          </p:cNvPr>
          <p:cNvGrpSpPr/>
          <p:nvPr userDrawn="1"/>
        </p:nvGrpSpPr>
        <p:grpSpPr>
          <a:xfrm>
            <a:off x="-2274327" y="-3306983"/>
            <a:ext cx="14686131" cy="12271637"/>
            <a:chOff x="-2274327" y="-3306983"/>
            <a:chExt cx="14686131" cy="12271637"/>
          </a:xfrm>
        </p:grpSpPr>
        <p:sp>
          <p:nvSpPr>
            <p:cNvPr id="4" name="Freeform: Shape 3">
              <a:extLst>
                <a:ext uri="{FF2B5EF4-FFF2-40B4-BE49-F238E27FC236}">
                  <a16:creationId xmlns:a16="http://schemas.microsoft.com/office/drawing/2014/main" id="{418DD1D8-0B05-4210-B59B-25B370403472}"/>
                </a:ext>
              </a:extLst>
            </p:cNvPr>
            <p:cNvSpPr/>
            <p:nvPr/>
          </p:nvSpPr>
          <p:spPr>
            <a:xfrm>
              <a:off x="5398" y="5354"/>
              <a:ext cx="12184802" cy="6852646"/>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gradFill flip="none" rotWithShape="1">
              <a:gsLst>
                <a:gs pos="0">
                  <a:srgbClr val="1A6AFF"/>
                </a:gs>
                <a:gs pos="100000">
                  <a:srgbClr val="361BFF"/>
                </a:gs>
              </a:gsLst>
              <a:lin ang="2700000" scaled="1"/>
              <a:tileRect/>
            </a:gra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DC52631-701D-4365-8077-5C5288842D0D}"/>
                </a:ext>
              </a:extLst>
            </p:cNvPr>
            <p:cNvGrpSpPr/>
            <p:nvPr/>
          </p:nvGrpSpPr>
          <p:grpSpPr>
            <a:xfrm>
              <a:off x="-2274327" y="-3306983"/>
              <a:ext cx="14686131" cy="12271637"/>
              <a:chOff x="-2274327" y="-3306983"/>
              <a:chExt cx="14686131" cy="12271637"/>
            </a:xfrm>
          </p:grpSpPr>
          <p:sp>
            <p:nvSpPr>
              <p:cNvPr id="6" name="Freeform: Shape 5">
                <a:extLst>
                  <a:ext uri="{FF2B5EF4-FFF2-40B4-BE49-F238E27FC236}">
                    <a16:creationId xmlns:a16="http://schemas.microsoft.com/office/drawing/2014/main" id="{902C6A2F-D2E2-420E-BC80-4DCEFC72E9DB}"/>
                  </a:ext>
                </a:extLst>
              </p:cNvPr>
              <p:cNvSpPr/>
              <p:nvPr/>
            </p:nvSpPr>
            <p:spPr>
              <a:xfrm rot="2700000">
                <a:off x="140167" y="-3306983"/>
                <a:ext cx="12271637" cy="12271637"/>
              </a:xfrm>
              <a:custGeom>
                <a:avLst/>
                <a:gdLst>
                  <a:gd name="connsiteX0" fmla="*/ 0 w 12271637"/>
                  <a:gd name="connsiteY0" fmla="*/ 8274845 h 12271637"/>
                  <a:gd name="connsiteX1" fmla="*/ 8274846 w 12271637"/>
                  <a:gd name="connsiteY1" fmla="*/ 0 h 12271637"/>
                  <a:gd name="connsiteX2" fmla="*/ 8361418 w 12271637"/>
                  <a:gd name="connsiteY2" fmla="*/ 0 h 12271637"/>
                  <a:gd name="connsiteX3" fmla="*/ 12271637 w 12271637"/>
                  <a:gd name="connsiteY3" fmla="*/ 3910219 h 12271637"/>
                  <a:gd name="connsiteX4" fmla="*/ 12271637 w 12271637"/>
                  <a:gd name="connsiteY4" fmla="*/ 5694313 h 12271637"/>
                  <a:gd name="connsiteX5" fmla="*/ 5694313 w 12271637"/>
                  <a:gd name="connsiteY5" fmla="*/ 12271637 h 12271637"/>
                  <a:gd name="connsiteX6" fmla="*/ 3401143 w 12271637"/>
                  <a:gd name="connsiteY6" fmla="*/ 12271637 h 12271637"/>
                  <a:gd name="connsiteX7" fmla="*/ 0 w 12271637"/>
                  <a:gd name="connsiteY7" fmla="*/ 8870494 h 122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637" h="12271637">
                    <a:moveTo>
                      <a:pt x="0" y="8274845"/>
                    </a:moveTo>
                    <a:lnTo>
                      <a:pt x="8274846" y="0"/>
                    </a:lnTo>
                    <a:lnTo>
                      <a:pt x="8361418" y="0"/>
                    </a:lnTo>
                    <a:lnTo>
                      <a:pt x="12271637" y="3910219"/>
                    </a:lnTo>
                    <a:lnTo>
                      <a:pt x="12271637" y="5694313"/>
                    </a:lnTo>
                    <a:lnTo>
                      <a:pt x="5694313" y="12271637"/>
                    </a:lnTo>
                    <a:lnTo>
                      <a:pt x="3401143" y="12271637"/>
                    </a:lnTo>
                    <a:lnTo>
                      <a:pt x="0" y="8870494"/>
                    </a:lnTo>
                    <a:close/>
                  </a:path>
                </a:pathLst>
              </a:custGeom>
              <a:gradFill>
                <a:gsLst>
                  <a:gs pos="2600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44BAF75B-422C-460E-A3A3-2C08823F4BF5}"/>
                  </a:ext>
                </a:extLst>
              </p:cNvPr>
              <p:cNvSpPr/>
              <p:nvPr/>
            </p:nvSpPr>
            <p:spPr>
              <a:xfrm rot="2700000">
                <a:off x="-1135480" y="-2085877"/>
                <a:ext cx="9579719" cy="10432266"/>
              </a:xfrm>
              <a:custGeom>
                <a:avLst/>
                <a:gdLst>
                  <a:gd name="connsiteX0" fmla="*/ 0 w 9579719"/>
                  <a:gd name="connsiteY0" fmla="*/ 5586713 h 10432266"/>
                  <a:gd name="connsiteX1" fmla="*/ 5586713 w 9579719"/>
                  <a:gd name="connsiteY1" fmla="*/ 0 h 10432266"/>
                  <a:gd name="connsiteX2" fmla="*/ 7534405 w 9579719"/>
                  <a:gd name="connsiteY2" fmla="*/ 0 h 10432266"/>
                  <a:gd name="connsiteX3" fmla="*/ 9579719 w 9579719"/>
                  <a:gd name="connsiteY3" fmla="*/ 2045314 h 10432266"/>
                  <a:gd name="connsiteX4" fmla="*/ 9579719 w 9579719"/>
                  <a:gd name="connsiteY4" fmla="*/ 5698099 h 10432266"/>
                  <a:gd name="connsiteX5" fmla="*/ 4845552 w 9579719"/>
                  <a:gd name="connsiteY5" fmla="*/ 10432266 h 1043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9719" h="10432266">
                    <a:moveTo>
                      <a:pt x="0" y="5586713"/>
                    </a:moveTo>
                    <a:lnTo>
                      <a:pt x="5586713" y="0"/>
                    </a:lnTo>
                    <a:lnTo>
                      <a:pt x="7534405" y="0"/>
                    </a:lnTo>
                    <a:cubicBezTo>
                      <a:pt x="8664001" y="0"/>
                      <a:pt x="9579719" y="915718"/>
                      <a:pt x="9579719" y="2045314"/>
                    </a:cubicBezTo>
                    <a:lnTo>
                      <a:pt x="9579719" y="5698099"/>
                    </a:lnTo>
                    <a:lnTo>
                      <a:pt x="4845552" y="10432266"/>
                    </a:lnTo>
                    <a:close/>
                  </a:path>
                </a:pathLst>
              </a:custGeom>
              <a:gradFill>
                <a:gsLst>
                  <a:gs pos="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0B1DCC6F-E933-4F54-8976-4F02DF6A1BF6}"/>
                  </a:ext>
                </a:extLst>
              </p:cNvPr>
              <p:cNvSpPr/>
              <p:nvPr/>
            </p:nvSpPr>
            <p:spPr>
              <a:xfrm rot="2700000">
                <a:off x="-1848053" y="-365573"/>
                <a:ext cx="6139112" cy="6991659"/>
              </a:xfrm>
              <a:custGeom>
                <a:avLst/>
                <a:gdLst>
                  <a:gd name="connsiteX0" fmla="*/ 0 w 6139112"/>
                  <a:gd name="connsiteY0" fmla="*/ 2146106 h 6991659"/>
                  <a:gd name="connsiteX1" fmla="*/ 2146106 w 6139112"/>
                  <a:gd name="connsiteY1" fmla="*/ 0 h 6991659"/>
                  <a:gd name="connsiteX2" fmla="*/ 4944315 w 6139112"/>
                  <a:gd name="connsiteY2" fmla="*/ 0 h 6991659"/>
                  <a:gd name="connsiteX3" fmla="*/ 6139112 w 6139112"/>
                  <a:gd name="connsiteY3" fmla="*/ 1194797 h 6991659"/>
                  <a:gd name="connsiteX4" fmla="*/ 6139112 w 6139112"/>
                  <a:gd name="connsiteY4" fmla="*/ 5698099 h 6991659"/>
                  <a:gd name="connsiteX5" fmla="*/ 4845552 w 6139112"/>
                  <a:gd name="connsiteY5" fmla="*/ 6991659 h 69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9112" h="6991659">
                    <a:moveTo>
                      <a:pt x="0" y="2146106"/>
                    </a:moveTo>
                    <a:lnTo>
                      <a:pt x="2146106" y="0"/>
                    </a:lnTo>
                    <a:lnTo>
                      <a:pt x="4944315" y="0"/>
                    </a:lnTo>
                    <a:cubicBezTo>
                      <a:pt x="5604183" y="0"/>
                      <a:pt x="6139112" y="534929"/>
                      <a:pt x="6139112" y="1194797"/>
                    </a:cubicBezTo>
                    <a:lnTo>
                      <a:pt x="6139112" y="5698099"/>
                    </a:lnTo>
                    <a:lnTo>
                      <a:pt x="4845552" y="6991659"/>
                    </a:lnTo>
                    <a:close/>
                  </a:path>
                </a:pathLst>
              </a:custGeom>
              <a:gradFill flip="none" rotWithShape="1">
                <a:gsLst>
                  <a:gs pos="0">
                    <a:srgbClr val="1A6AFF">
                      <a:alpha val="50000"/>
                    </a:srgbClr>
                  </a:gs>
                  <a:gs pos="100000">
                    <a:srgbClr val="361BFF"/>
                  </a:gs>
                </a:gsLst>
                <a:lin ang="5400000" scaled="1"/>
                <a:tileRect/>
              </a:gradFill>
              <a:ln>
                <a:noFill/>
              </a:ln>
              <a:effectLst>
                <a:outerShdw blurRad="50800" dist="38100" dir="2700000" algn="tl" rotWithShape="0">
                  <a:prstClr val="black">
                    <a:alpha val="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9" name="Freeform: Shape 8">
            <a:extLst>
              <a:ext uri="{FF2B5EF4-FFF2-40B4-BE49-F238E27FC236}">
                <a16:creationId xmlns:a16="http://schemas.microsoft.com/office/drawing/2014/main" id="{BD44CED5-37F0-4DBC-AB44-477C20994795}"/>
              </a:ext>
            </a:extLst>
          </p:cNvPr>
          <p:cNvSpPr/>
          <p:nvPr userDrawn="1"/>
        </p:nvSpPr>
        <p:spPr>
          <a:xfrm>
            <a:off x="3599" y="2017618"/>
            <a:ext cx="12184802" cy="3736498"/>
          </a:xfrm>
          <a:custGeom>
            <a:avLst/>
            <a:gdLst>
              <a:gd name="connsiteX0" fmla="*/ 0 w 12184802"/>
              <a:gd name="connsiteY0" fmla="*/ 0 h 3736498"/>
              <a:gd name="connsiteX1" fmla="*/ 8364568 w 12184802"/>
              <a:gd name="connsiteY1" fmla="*/ 1048191 h 3736498"/>
              <a:gd name="connsiteX2" fmla="*/ 12184802 w 12184802"/>
              <a:gd name="connsiteY2" fmla="*/ 753849 h 3736498"/>
              <a:gd name="connsiteX3" fmla="*/ 0 w 12184802"/>
              <a:gd name="connsiteY3" fmla="*/ 175598 h 3736498"/>
              <a:gd name="connsiteX4" fmla="*/ 8266678 w 12184802"/>
              <a:gd name="connsiteY4" fmla="*/ 1038476 h 3736498"/>
              <a:gd name="connsiteX5" fmla="*/ 12184802 w 12184802"/>
              <a:gd name="connsiteY5" fmla="*/ 868275 h 3736498"/>
              <a:gd name="connsiteX6" fmla="*/ 0 w 12184802"/>
              <a:gd name="connsiteY6" fmla="*/ 350836 h 3736498"/>
              <a:gd name="connsiteX7" fmla="*/ 8168788 w 12184802"/>
              <a:gd name="connsiteY7" fmla="*/ 1028401 h 3736498"/>
              <a:gd name="connsiteX8" fmla="*/ 12184802 w 12184802"/>
              <a:gd name="connsiteY8" fmla="*/ 984501 h 3736498"/>
              <a:gd name="connsiteX9" fmla="*/ 0 w 12184802"/>
              <a:gd name="connsiteY9" fmla="*/ 526075 h 3736498"/>
              <a:gd name="connsiteX10" fmla="*/ 8070898 w 12184802"/>
              <a:gd name="connsiteY10" fmla="*/ 1018685 h 3736498"/>
              <a:gd name="connsiteX11" fmla="*/ 12184802 w 12184802"/>
              <a:gd name="connsiteY11" fmla="*/ 1102166 h 3736498"/>
              <a:gd name="connsiteX12" fmla="*/ 0 w 12184802"/>
              <a:gd name="connsiteY12" fmla="*/ 700953 h 3736498"/>
              <a:gd name="connsiteX13" fmla="*/ 7973367 w 12184802"/>
              <a:gd name="connsiteY13" fmla="*/ 1008610 h 3736498"/>
              <a:gd name="connsiteX14" fmla="*/ 12184802 w 12184802"/>
              <a:gd name="connsiteY14" fmla="*/ 1220911 h 3736498"/>
              <a:gd name="connsiteX15" fmla="*/ 0 w 12184802"/>
              <a:gd name="connsiteY15" fmla="*/ 875832 h 3736498"/>
              <a:gd name="connsiteX16" fmla="*/ 7875477 w 12184802"/>
              <a:gd name="connsiteY16" fmla="*/ 998894 h 3736498"/>
              <a:gd name="connsiteX17" fmla="*/ 12184802 w 12184802"/>
              <a:gd name="connsiteY17" fmla="*/ 1342534 h 3736498"/>
              <a:gd name="connsiteX18" fmla="*/ 0 w 12184802"/>
              <a:gd name="connsiteY18" fmla="*/ 1050710 h 3736498"/>
              <a:gd name="connsiteX19" fmla="*/ 7777587 w 12184802"/>
              <a:gd name="connsiteY19" fmla="*/ 988819 h 3736498"/>
              <a:gd name="connsiteX20" fmla="*/ 12184802 w 12184802"/>
              <a:gd name="connsiteY20" fmla="*/ 1466676 h 3736498"/>
              <a:gd name="connsiteX21" fmla="*/ 0 w 12184802"/>
              <a:gd name="connsiteY21" fmla="*/ 1225589 h 3736498"/>
              <a:gd name="connsiteX22" fmla="*/ 7680057 w 12184802"/>
              <a:gd name="connsiteY22" fmla="*/ 979104 h 3736498"/>
              <a:gd name="connsiteX23" fmla="*/ 12184802 w 12184802"/>
              <a:gd name="connsiteY23" fmla="*/ 1592618 h 3736498"/>
              <a:gd name="connsiteX24" fmla="*/ 0 w 12184802"/>
              <a:gd name="connsiteY24" fmla="*/ 1400107 h 3736498"/>
              <a:gd name="connsiteX25" fmla="*/ 7582167 w 12184802"/>
              <a:gd name="connsiteY25" fmla="*/ 969388 h 3736498"/>
              <a:gd name="connsiteX26" fmla="*/ 12184802 w 12184802"/>
              <a:gd name="connsiteY26" fmla="*/ 1721438 h 3736498"/>
              <a:gd name="connsiteX27" fmla="*/ 0 w 12184802"/>
              <a:gd name="connsiteY27" fmla="*/ 1574626 h 3736498"/>
              <a:gd name="connsiteX28" fmla="*/ 7484277 w 12184802"/>
              <a:gd name="connsiteY28" fmla="*/ 959313 h 3736498"/>
              <a:gd name="connsiteX29" fmla="*/ 12184802 w 12184802"/>
              <a:gd name="connsiteY29" fmla="*/ 1853496 h 3736498"/>
              <a:gd name="connsiteX30" fmla="*/ 0 w 12184802"/>
              <a:gd name="connsiteY30" fmla="*/ 1748785 h 3736498"/>
              <a:gd name="connsiteX31" fmla="*/ 7386387 w 12184802"/>
              <a:gd name="connsiteY31" fmla="*/ 949597 h 3736498"/>
              <a:gd name="connsiteX32" fmla="*/ 12184802 w 12184802"/>
              <a:gd name="connsiteY32" fmla="*/ 1988433 h 3736498"/>
              <a:gd name="connsiteX33" fmla="*/ 0 w 12184802"/>
              <a:gd name="connsiteY33" fmla="*/ 1922944 h 3736498"/>
              <a:gd name="connsiteX34" fmla="*/ 7288856 w 12184802"/>
              <a:gd name="connsiteY34" fmla="*/ 939522 h 3736498"/>
              <a:gd name="connsiteX35" fmla="*/ 12184802 w 12184802"/>
              <a:gd name="connsiteY35" fmla="*/ 2126609 h 3736498"/>
              <a:gd name="connsiteX36" fmla="*/ 0 w 12184802"/>
              <a:gd name="connsiteY36" fmla="*/ 2096743 h 3736498"/>
              <a:gd name="connsiteX37" fmla="*/ 7190966 w 12184802"/>
              <a:gd name="connsiteY37" fmla="*/ 929807 h 3736498"/>
              <a:gd name="connsiteX38" fmla="*/ 12184802 w 12184802"/>
              <a:gd name="connsiteY38" fmla="*/ 2268743 h 3736498"/>
              <a:gd name="connsiteX39" fmla="*/ 0 w 12184802"/>
              <a:gd name="connsiteY39" fmla="*/ 2270542 h 3736498"/>
              <a:gd name="connsiteX40" fmla="*/ 7093076 w 12184802"/>
              <a:gd name="connsiteY40" fmla="*/ 919731 h 3736498"/>
              <a:gd name="connsiteX41" fmla="*/ 12184802 w 12184802"/>
              <a:gd name="connsiteY41" fmla="*/ 2413755 h 3736498"/>
              <a:gd name="connsiteX42" fmla="*/ 0 w 12184802"/>
              <a:gd name="connsiteY42" fmla="*/ 2444341 h 3736498"/>
              <a:gd name="connsiteX43" fmla="*/ 6995186 w 12184802"/>
              <a:gd name="connsiteY43" fmla="*/ 910016 h 3736498"/>
              <a:gd name="connsiteX44" fmla="*/ 12184802 w 12184802"/>
              <a:gd name="connsiteY44" fmla="*/ 2563085 h 3736498"/>
              <a:gd name="connsiteX45" fmla="*/ 0 w 12184802"/>
              <a:gd name="connsiteY45" fmla="*/ 2617780 h 3736498"/>
              <a:gd name="connsiteX46" fmla="*/ 6897656 w 12184802"/>
              <a:gd name="connsiteY46" fmla="*/ 900300 h 3736498"/>
              <a:gd name="connsiteX47" fmla="*/ 12184802 w 12184802"/>
              <a:gd name="connsiteY47" fmla="*/ 2716734 h 3736498"/>
              <a:gd name="connsiteX48" fmla="*/ 0 w 12184802"/>
              <a:gd name="connsiteY48" fmla="*/ 2790859 h 3736498"/>
              <a:gd name="connsiteX49" fmla="*/ 6799766 w 12184802"/>
              <a:gd name="connsiteY49" fmla="*/ 890225 h 3736498"/>
              <a:gd name="connsiteX50" fmla="*/ 12184802 w 12184802"/>
              <a:gd name="connsiteY50" fmla="*/ 2874340 h 3736498"/>
              <a:gd name="connsiteX51" fmla="*/ 0 w 12184802"/>
              <a:gd name="connsiteY51" fmla="*/ 2963939 h 3736498"/>
              <a:gd name="connsiteX52" fmla="*/ 6701875 w 12184802"/>
              <a:gd name="connsiteY52" fmla="*/ 880510 h 3736498"/>
              <a:gd name="connsiteX53" fmla="*/ 12184802 w 12184802"/>
              <a:gd name="connsiteY53" fmla="*/ 3036985 h 3736498"/>
              <a:gd name="connsiteX54" fmla="*/ 0 w 12184802"/>
              <a:gd name="connsiteY54" fmla="*/ 3137018 h 3736498"/>
              <a:gd name="connsiteX55" fmla="*/ 6604345 w 12184802"/>
              <a:gd name="connsiteY55" fmla="*/ 870434 h 3736498"/>
              <a:gd name="connsiteX56" fmla="*/ 12184802 w 12184802"/>
              <a:gd name="connsiteY56" fmla="*/ 3203947 h 3736498"/>
              <a:gd name="connsiteX57" fmla="*/ 0 w 12184802"/>
              <a:gd name="connsiteY57" fmla="*/ 3309737 h 3736498"/>
              <a:gd name="connsiteX58" fmla="*/ 6506455 w 12184802"/>
              <a:gd name="connsiteY58" fmla="*/ 860719 h 3736498"/>
              <a:gd name="connsiteX59" fmla="*/ 12184802 w 12184802"/>
              <a:gd name="connsiteY59" fmla="*/ 3376306 h 3736498"/>
              <a:gd name="connsiteX60" fmla="*/ 0 w 12184802"/>
              <a:gd name="connsiteY60" fmla="*/ 3482097 h 3736498"/>
              <a:gd name="connsiteX61" fmla="*/ 6408565 w 12184802"/>
              <a:gd name="connsiteY61" fmla="*/ 850644 h 3736498"/>
              <a:gd name="connsiteX62" fmla="*/ 12184802 w 12184802"/>
              <a:gd name="connsiteY62" fmla="*/ 3554423 h 3736498"/>
              <a:gd name="connsiteX63" fmla="*/ 0 w 12184802"/>
              <a:gd name="connsiteY63" fmla="*/ 3655176 h 3736498"/>
              <a:gd name="connsiteX64" fmla="*/ 12184802 w 12184802"/>
              <a:gd name="connsiteY64" fmla="*/ 3736499 h 37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84802" h="3736498">
                <a:moveTo>
                  <a:pt x="0" y="0"/>
                </a:moveTo>
                <a:cubicBezTo>
                  <a:pt x="3240092" y="1469195"/>
                  <a:pt x="5993611" y="3663453"/>
                  <a:pt x="8364568" y="1048191"/>
                </a:cubicBezTo>
                <a:cubicBezTo>
                  <a:pt x="9967159" y="-719665"/>
                  <a:pt x="10889198" y="1079497"/>
                  <a:pt x="12184802" y="753849"/>
                </a:cubicBezTo>
                <a:moveTo>
                  <a:pt x="0" y="175598"/>
                </a:moveTo>
                <a:cubicBezTo>
                  <a:pt x="3196545" y="1393630"/>
                  <a:pt x="5915515" y="3483177"/>
                  <a:pt x="8266678" y="1038476"/>
                </a:cubicBezTo>
                <a:cubicBezTo>
                  <a:pt x="9891222" y="-635824"/>
                  <a:pt x="10844571" y="1224509"/>
                  <a:pt x="12184802" y="868275"/>
                </a:cubicBezTo>
                <a:moveTo>
                  <a:pt x="0" y="350836"/>
                </a:moveTo>
                <a:cubicBezTo>
                  <a:pt x="3152638" y="1318066"/>
                  <a:pt x="5837419" y="3302541"/>
                  <a:pt x="8168788" y="1028401"/>
                </a:cubicBezTo>
                <a:cubicBezTo>
                  <a:pt x="9814565" y="-548025"/>
                  <a:pt x="10800665" y="1368442"/>
                  <a:pt x="12184802" y="984501"/>
                </a:cubicBezTo>
                <a:moveTo>
                  <a:pt x="0" y="526075"/>
                </a:moveTo>
                <a:cubicBezTo>
                  <a:pt x="3109091" y="1242501"/>
                  <a:pt x="5759323" y="3122265"/>
                  <a:pt x="8070898" y="1018685"/>
                </a:cubicBezTo>
                <a:cubicBezTo>
                  <a:pt x="9737189" y="-455548"/>
                  <a:pt x="10757478" y="1510936"/>
                  <a:pt x="12184802" y="1102166"/>
                </a:cubicBezTo>
                <a:moveTo>
                  <a:pt x="0" y="700953"/>
                </a:moveTo>
                <a:cubicBezTo>
                  <a:pt x="3065185" y="1166936"/>
                  <a:pt x="5681227" y="2942349"/>
                  <a:pt x="7973367" y="1008610"/>
                </a:cubicBezTo>
                <a:cubicBezTo>
                  <a:pt x="9659453" y="-359113"/>
                  <a:pt x="10715011" y="1650911"/>
                  <a:pt x="12184802" y="1220911"/>
                </a:cubicBezTo>
                <a:moveTo>
                  <a:pt x="0" y="875832"/>
                </a:moveTo>
                <a:cubicBezTo>
                  <a:pt x="3021638" y="1091012"/>
                  <a:pt x="5603131" y="2762073"/>
                  <a:pt x="7875477" y="998894"/>
                </a:cubicBezTo>
                <a:cubicBezTo>
                  <a:pt x="9580637" y="-258719"/>
                  <a:pt x="10673263" y="1789806"/>
                  <a:pt x="12184802" y="1342534"/>
                </a:cubicBezTo>
                <a:moveTo>
                  <a:pt x="0" y="1050710"/>
                </a:moveTo>
                <a:cubicBezTo>
                  <a:pt x="2977732" y="1015447"/>
                  <a:pt x="5524675" y="2581797"/>
                  <a:pt x="7777587" y="988819"/>
                </a:cubicBezTo>
                <a:cubicBezTo>
                  <a:pt x="9501461" y="-154728"/>
                  <a:pt x="10632596" y="1927262"/>
                  <a:pt x="12184802" y="1466676"/>
                </a:cubicBezTo>
                <a:moveTo>
                  <a:pt x="0" y="1225589"/>
                </a:moveTo>
                <a:cubicBezTo>
                  <a:pt x="2934185" y="939882"/>
                  <a:pt x="5446578" y="2401521"/>
                  <a:pt x="7680057" y="979104"/>
                </a:cubicBezTo>
                <a:cubicBezTo>
                  <a:pt x="9421925" y="-46778"/>
                  <a:pt x="10592648" y="2061839"/>
                  <a:pt x="12184802" y="1592618"/>
                </a:cubicBezTo>
                <a:moveTo>
                  <a:pt x="0" y="1400107"/>
                </a:moveTo>
                <a:cubicBezTo>
                  <a:pt x="2890278" y="863957"/>
                  <a:pt x="5368482" y="2221245"/>
                  <a:pt x="7582167" y="969388"/>
                </a:cubicBezTo>
                <a:cubicBezTo>
                  <a:pt x="9341670" y="64410"/>
                  <a:pt x="10553780" y="2194617"/>
                  <a:pt x="12184802" y="1721438"/>
                </a:cubicBezTo>
                <a:moveTo>
                  <a:pt x="0" y="1574626"/>
                </a:moveTo>
                <a:cubicBezTo>
                  <a:pt x="2846732" y="788393"/>
                  <a:pt x="5290386" y="2041329"/>
                  <a:pt x="7484277" y="959313"/>
                </a:cubicBezTo>
                <a:cubicBezTo>
                  <a:pt x="9261054" y="179196"/>
                  <a:pt x="10515631" y="2325956"/>
                  <a:pt x="12184802" y="1853496"/>
                </a:cubicBezTo>
                <a:moveTo>
                  <a:pt x="0" y="1748785"/>
                </a:moveTo>
                <a:cubicBezTo>
                  <a:pt x="2802825" y="712468"/>
                  <a:pt x="5212290" y="1861053"/>
                  <a:pt x="7386387" y="949597"/>
                </a:cubicBezTo>
                <a:cubicBezTo>
                  <a:pt x="9180079" y="297221"/>
                  <a:pt x="10478923" y="2454416"/>
                  <a:pt x="12184802" y="1988433"/>
                </a:cubicBezTo>
                <a:moveTo>
                  <a:pt x="0" y="1922944"/>
                </a:moveTo>
                <a:cubicBezTo>
                  <a:pt x="2759278" y="636543"/>
                  <a:pt x="5134194" y="1681136"/>
                  <a:pt x="7288856" y="939522"/>
                </a:cubicBezTo>
                <a:cubicBezTo>
                  <a:pt x="9098744" y="418845"/>
                  <a:pt x="10442934" y="2580717"/>
                  <a:pt x="12184802" y="2126609"/>
                </a:cubicBezTo>
                <a:moveTo>
                  <a:pt x="0" y="2096743"/>
                </a:moveTo>
                <a:cubicBezTo>
                  <a:pt x="2715372" y="560619"/>
                  <a:pt x="5056098" y="1501220"/>
                  <a:pt x="7190966" y="929807"/>
                </a:cubicBezTo>
                <a:cubicBezTo>
                  <a:pt x="9017049" y="543347"/>
                  <a:pt x="10408384" y="2705579"/>
                  <a:pt x="12184802" y="2268743"/>
                </a:cubicBezTo>
                <a:moveTo>
                  <a:pt x="0" y="2270542"/>
                </a:moveTo>
                <a:cubicBezTo>
                  <a:pt x="2671825" y="484694"/>
                  <a:pt x="4978001" y="1320944"/>
                  <a:pt x="7093076" y="919731"/>
                </a:cubicBezTo>
                <a:cubicBezTo>
                  <a:pt x="8934634" y="671087"/>
                  <a:pt x="10374555" y="2826843"/>
                  <a:pt x="12184802" y="2413755"/>
                </a:cubicBezTo>
                <a:moveTo>
                  <a:pt x="0" y="2444341"/>
                </a:moveTo>
                <a:cubicBezTo>
                  <a:pt x="2627918" y="408769"/>
                  <a:pt x="4899905" y="1141028"/>
                  <a:pt x="6995186" y="910016"/>
                </a:cubicBezTo>
                <a:cubicBezTo>
                  <a:pt x="8852219" y="801706"/>
                  <a:pt x="10342524" y="2946307"/>
                  <a:pt x="12184802" y="2563085"/>
                </a:cubicBezTo>
                <a:moveTo>
                  <a:pt x="0" y="2617780"/>
                </a:moveTo>
                <a:cubicBezTo>
                  <a:pt x="2584372" y="332845"/>
                  <a:pt x="4821809" y="961112"/>
                  <a:pt x="6897656" y="900300"/>
                </a:cubicBezTo>
                <a:cubicBezTo>
                  <a:pt x="8769804" y="935564"/>
                  <a:pt x="10311214" y="3063612"/>
                  <a:pt x="12184802" y="2716734"/>
                </a:cubicBezTo>
                <a:moveTo>
                  <a:pt x="0" y="2790859"/>
                </a:moveTo>
                <a:cubicBezTo>
                  <a:pt x="2540825" y="256920"/>
                  <a:pt x="4743713" y="781196"/>
                  <a:pt x="6799766" y="890225"/>
                </a:cubicBezTo>
                <a:cubicBezTo>
                  <a:pt x="8686670" y="1072300"/>
                  <a:pt x="10281703" y="3178039"/>
                  <a:pt x="12184802" y="2874340"/>
                </a:cubicBezTo>
                <a:moveTo>
                  <a:pt x="0" y="2963939"/>
                </a:moveTo>
                <a:cubicBezTo>
                  <a:pt x="2496918" y="180636"/>
                  <a:pt x="4665617" y="601280"/>
                  <a:pt x="6701875" y="880510"/>
                </a:cubicBezTo>
                <a:cubicBezTo>
                  <a:pt x="8603535" y="1211915"/>
                  <a:pt x="10253272" y="3289947"/>
                  <a:pt x="12184802" y="3036985"/>
                </a:cubicBezTo>
                <a:moveTo>
                  <a:pt x="0" y="3137018"/>
                </a:moveTo>
                <a:cubicBezTo>
                  <a:pt x="2453372" y="104711"/>
                  <a:pt x="4587521" y="421723"/>
                  <a:pt x="6604345" y="870434"/>
                </a:cubicBezTo>
                <a:cubicBezTo>
                  <a:pt x="8520400" y="1354769"/>
                  <a:pt x="10226280" y="3399336"/>
                  <a:pt x="12184802" y="3203947"/>
                </a:cubicBezTo>
                <a:moveTo>
                  <a:pt x="0" y="3309737"/>
                </a:moveTo>
                <a:cubicBezTo>
                  <a:pt x="2409465" y="28427"/>
                  <a:pt x="4509424" y="241807"/>
                  <a:pt x="6506455" y="860719"/>
                </a:cubicBezTo>
                <a:cubicBezTo>
                  <a:pt x="8436906" y="1500141"/>
                  <a:pt x="10200728" y="3505846"/>
                  <a:pt x="12184802" y="3376306"/>
                </a:cubicBezTo>
                <a:moveTo>
                  <a:pt x="0" y="3482097"/>
                </a:moveTo>
                <a:cubicBezTo>
                  <a:pt x="2365918" y="-47498"/>
                  <a:pt x="4431328" y="62251"/>
                  <a:pt x="6408565" y="850644"/>
                </a:cubicBezTo>
                <a:cubicBezTo>
                  <a:pt x="8353052" y="1648392"/>
                  <a:pt x="10176975" y="3610197"/>
                  <a:pt x="12184802" y="3554423"/>
                </a:cubicBezTo>
                <a:moveTo>
                  <a:pt x="0" y="3655176"/>
                </a:moveTo>
                <a:cubicBezTo>
                  <a:pt x="4645103" y="-3902021"/>
                  <a:pt x="8125241" y="3683603"/>
                  <a:pt x="12184802" y="3736499"/>
                </a:cubicBezTo>
              </a:path>
            </a:pathLst>
          </a:custGeom>
          <a:noFill/>
          <a:ln w="12693" cap="flat">
            <a:solidFill>
              <a:srgbClr val="FEFEFE">
                <a:alpha val="1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4BECF26C-B9EB-41EF-B487-46E169D7593C}"/>
              </a:ext>
            </a:extLst>
          </p:cNvPr>
          <p:cNvGrpSpPr/>
          <p:nvPr userDrawn="1"/>
        </p:nvGrpSpPr>
        <p:grpSpPr>
          <a:xfrm>
            <a:off x="9691646" y="1877764"/>
            <a:ext cx="1621196" cy="1198907"/>
            <a:chOff x="9691646" y="1877764"/>
            <a:chExt cx="1621196" cy="1198907"/>
          </a:xfrm>
        </p:grpSpPr>
        <p:grpSp>
          <p:nvGrpSpPr>
            <p:cNvPr id="11" name="Group 10">
              <a:extLst>
                <a:ext uri="{FF2B5EF4-FFF2-40B4-BE49-F238E27FC236}">
                  <a16:creationId xmlns:a16="http://schemas.microsoft.com/office/drawing/2014/main" id="{2329409D-7DFA-4986-A5A6-177654BEF57C}"/>
                </a:ext>
              </a:extLst>
            </p:cNvPr>
            <p:cNvGrpSpPr/>
            <p:nvPr/>
          </p:nvGrpSpPr>
          <p:grpSpPr>
            <a:xfrm>
              <a:off x="10656023" y="2419852"/>
              <a:ext cx="656819" cy="656819"/>
              <a:chOff x="10656023" y="2419852"/>
              <a:chExt cx="656819" cy="656819"/>
            </a:xfrm>
          </p:grpSpPr>
          <p:sp>
            <p:nvSpPr>
              <p:cNvPr id="16" name="Freeform: Shape 15">
                <a:extLst>
                  <a:ext uri="{FF2B5EF4-FFF2-40B4-BE49-F238E27FC236}">
                    <a16:creationId xmlns:a16="http://schemas.microsoft.com/office/drawing/2014/main" id="{EC34A44E-7D05-4A53-9D49-90936711D26D}"/>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C33AD978-B9AF-41C3-A036-A7439DBE2FF4}"/>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5DF9F1A-2E50-45D5-9A0B-55566DBF8943}"/>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84EF0622-D653-433E-BF35-FC40B0D1D5A5}"/>
                </a:ext>
              </a:extLst>
            </p:cNvPr>
            <p:cNvGrpSpPr/>
            <p:nvPr/>
          </p:nvGrpSpPr>
          <p:grpSpPr>
            <a:xfrm>
              <a:off x="9691646" y="1877764"/>
              <a:ext cx="1164401" cy="1164401"/>
              <a:chOff x="9692927" y="1837651"/>
              <a:chExt cx="1164401" cy="1164401"/>
            </a:xfrm>
          </p:grpSpPr>
          <p:sp>
            <p:nvSpPr>
              <p:cNvPr id="13" name="Freeform: Shape 12">
                <a:extLst>
                  <a:ext uri="{FF2B5EF4-FFF2-40B4-BE49-F238E27FC236}">
                    <a16:creationId xmlns:a16="http://schemas.microsoft.com/office/drawing/2014/main" id="{B3332D4B-48EF-47D7-9A15-9F9975368317}"/>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64E986AB-937A-4BDA-884A-BE5E084765A4}"/>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66668B4E-5CD4-4751-865C-126C0780301B}"/>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9" name="Group 18">
            <a:extLst>
              <a:ext uri="{FF2B5EF4-FFF2-40B4-BE49-F238E27FC236}">
                <a16:creationId xmlns:a16="http://schemas.microsoft.com/office/drawing/2014/main" id="{ECC52B66-A186-4CB1-A659-4CF3DD1E567A}"/>
              </a:ext>
            </a:extLst>
          </p:cNvPr>
          <p:cNvGrpSpPr/>
          <p:nvPr userDrawn="1"/>
        </p:nvGrpSpPr>
        <p:grpSpPr>
          <a:xfrm>
            <a:off x="1441746" y="2668982"/>
            <a:ext cx="1160477" cy="1220627"/>
            <a:chOff x="1441746" y="2668982"/>
            <a:chExt cx="1160477" cy="1220627"/>
          </a:xfrm>
        </p:grpSpPr>
        <p:grpSp>
          <p:nvGrpSpPr>
            <p:cNvPr id="20" name="Group 19">
              <a:extLst>
                <a:ext uri="{FF2B5EF4-FFF2-40B4-BE49-F238E27FC236}">
                  <a16:creationId xmlns:a16="http://schemas.microsoft.com/office/drawing/2014/main" id="{02BFEC4E-EB14-4039-876E-B4C6628EAF3D}"/>
                </a:ext>
              </a:extLst>
            </p:cNvPr>
            <p:cNvGrpSpPr/>
            <p:nvPr/>
          </p:nvGrpSpPr>
          <p:grpSpPr>
            <a:xfrm>
              <a:off x="1441746" y="2968391"/>
              <a:ext cx="921218" cy="921218"/>
              <a:chOff x="10656023" y="2419852"/>
              <a:chExt cx="656819" cy="656819"/>
            </a:xfrm>
          </p:grpSpPr>
          <p:sp>
            <p:nvSpPr>
              <p:cNvPr id="25" name="Freeform: Shape 24">
                <a:extLst>
                  <a:ext uri="{FF2B5EF4-FFF2-40B4-BE49-F238E27FC236}">
                    <a16:creationId xmlns:a16="http://schemas.microsoft.com/office/drawing/2014/main" id="{6429686B-CB05-4C30-9A09-3EEC13B2F726}"/>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A950AC5E-5E5C-4EB7-AA26-FAB064548889}"/>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9F5C218F-B6B5-4986-949B-3B4BCD60B7C4}"/>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F4437E45-1730-4A03-96A2-D4AC7B9E9855}"/>
                </a:ext>
              </a:extLst>
            </p:cNvPr>
            <p:cNvGrpSpPr/>
            <p:nvPr/>
          </p:nvGrpSpPr>
          <p:grpSpPr>
            <a:xfrm>
              <a:off x="1956084" y="2668982"/>
              <a:ext cx="646139" cy="646139"/>
              <a:chOff x="9692927" y="1837651"/>
              <a:chExt cx="1164401" cy="1164401"/>
            </a:xfrm>
          </p:grpSpPr>
          <p:sp>
            <p:nvSpPr>
              <p:cNvPr id="22" name="Freeform: Shape 21">
                <a:extLst>
                  <a:ext uri="{FF2B5EF4-FFF2-40B4-BE49-F238E27FC236}">
                    <a16:creationId xmlns:a16="http://schemas.microsoft.com/office/drawing/2014/main" id="{7A807E10-3D8F-4600-80B9-AA7A83B2BB78}"/>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25BE285A-AA70-4ECF-8801-41D606CE5542}"/>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EAA4E0BD-E374-4AD0-9176-5B8568AE3252}"/>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spTree>
    <p:extLst>
      <p:ext uri="{BB962C8B-B14F-4D97-AF65-F5344CB8AC3E}">
        <p14:creationId xmlns:p14="http://schemas.microsoft.com/office/powerpoint/2010/main" val="3388324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7ADF2A-4E5C-4E24-980A-004D09552DFF}"/>
              </a:ext>
            </a:extLst>
          </p:cNvPr>
          <p:cNvSpPr>
            <a:spLocks noGrp="1"/>
          </p:cNvSpPr>
          <p:nvPr>
            <p:ph type="pic" sz="quarter" idx="10"/>
          </p:nvPr>
        </p:nvSpPr>
        <p:spPr>
          <a:xfrm>
            <a:off x="0" y="0"/>
            <a:ext cx="4034672" cy="6858000"/>
          </a:xfrm>
          <a:custGeom>
            <a:avLst/>
            <a:gdLst>
              <a:gd name="connsiteX0" fmla="*/ 0 w 4034672"/>
              <a:gd name="connsiteY0" fmla="*/ 0 h 6858000"/>
              <a:gd name="connsiteX1" fmla="*/ 4034672 w 4034672"/>
              <a:gd name="connsiteY1" fmla="*/ 0 h 6858000"/>
              <a:gd name="connsiteX2" fmla="*/ 4034672 w 4034672"/>
              <a:gd name="connsiteY2" fmla="*/ 6858000 h 6858000"/>
              <a:gd name="connsiteX3" fmla="*/ 0 w 40346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4672" h="6858000">
                <a:moveTo>
                  <a:pt x="0" y="0"/>
                </a:moveTo>
                <a:lnTo>
                  <a:pt x="4034672" y="0"/>
                </a:lnTo>
                <a:lnTo>
                  <a:pt x="4034672"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0999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914186E-EC19-4EFF-B73F-4715C99E1DCA}"/>
              </a:ext>
            </a:extLst>
          </p:cNvPr>
          <p:cNvSpPr>
            <a:spLocks noGrp="1"/>
          </p:cNvSpPr>
          <p:nvPr>
            <p:ph type="pic" sz="quarter" idx="11"/>
          </p:nvPr>
        </p:nvSpPr>
        <p:spPr>
          <a:xfrm>
            <a:off x="6715128" y="294798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04999EA-2013-45AF-83DB-E5557A56302E}"/>
              </a:ext>
            </a:extLst>
          </p:cNvPr>
          <p:cNvSpPr>
            <a:spLocks noGrp="1"/>
          </p:cNvSpPr>
          <p:nvPr>
            <p:ph type="pic" sz="quarter" idx="10"/>
          </p:nvPr>
        </p:nvSpPr>
        <p:spPr>
          <a:xfrm>
            <a:off x="3314701" y="127582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16559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B15063-E64B-43F7-8226-B359AC18CA8B}"/>
              </a:ext>
            </a:extLst>
          </p:cNvPr>
          <p:cNvSpPr>
            <a:spLocks noGrp="1"/>
          </p:cNvSpPr>
          <p:nvPr>
            <p:ph type="pic" sz="quarter" idx="11"/>
          </p:nvPr>
        </p:nvSpPr>
        <p:spPr>
          <a:xfrm>
            <a:off x="6715128" y="462014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B210E26B-AEAB-43E9-88A1-CFDB680BCE9C}"/>
              </a:ext>
            </a:extLst>
          </p:cNvPr>
          <p:cNvSpPr>
            <a:spLocks noGrp="1"/>
          </p:cNvSpPr>
          <p:nvPr>
            <p:ph type="pic" sz="quarter" idx="10"/>
          </p:nvPr>
        </p:nvSpPr>
        <p:spPr>
          <a:xfrm>
            <a:off x="3314701" y="294798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071182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4D8AD5-8A89-465F-B820-8D5717DC405E}"/>
              </a:ext>
            </a:extLst>
          </p:cNvPr>
          <p:cNvSpPr>
            <a:spLocks noGrp="1"/>
          </p:cNvSpPr>
          <p:nvPr>
            <p:ph type="pic" sz="quarter" idx="10"/>
          </p:nvPr>
        </p:nvSpPr>
        <p:spPr>
          <a:xfrm>
            <a:off x="5824982" y="1468225"/>
            <a:ext cx="6367019" cy="3912122"/>
          </a:xfrm>
          <a:custGeom>
            <a:avLst/>
            <a:gdLst>
              <a:gd name="connsiteX0" fmla="*/ 2422687 w 6367019"/>
              <a:gd name="connsiteY0" fmla="*/ 0 h 3912122"/>
              <a:gd name="connsiteX1" fmla="*/ 6367019 w 6367019"/>
              <a:gd name="connsiteY1" fmla="*/ 0 h 3912122"/>
              <a:gd name="connsiteX2" fmla="*/ 6367019 w 6367019"/>
              <a:gd name="connsiteY2" fmla="*/ 3912122 h 3912122"/>
              <a:gd name="connsiteX3" fmla="*/ 2422687 w 6367019"/>
              <a:gd name="connsiteY3" fmla="*/ 3912122 h 3912122"/>
              <a:gd name="connsiteX4" fmla="*/ 1956061 w 6367019"/>
              <a:gd name="connsiteY4" fmla="*/ 0 h 3912122"/>
              <a:gd name="connsiteX5" fmla="*/ 2369271 w 6367019"/>
              <a:gd name="connsiteY5" fmla="*/ 0 h 3912122"/>
              <a:gd name="connsiteX6" fmla="*/ 2369271 w 6367019"/>
              <a:gd name="connsiteY6" fmla="*/ 3912122 h 3912122"/>
              <a:gd name="connsiteX7" fmla="*/ 1956061 w 6367019"/>
              <a:gd name="connsiteY7" fmla="*/ 3912122 h 3912122"/>
              <a:gd name="connsiteX8" fmla="*/ 0 w 6367019"/>
              <a:gd name="connsiteY8" fmla="*/ 1956061 h 3912122"/>
              <a:gd name="connsiteX9" fmla="*/ 1956061 w 6367019"/>
              <a:gd name="connsiteY9" fmla="*/ 0 h 39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7019" h="3912122">
                <a:moveTo>
                  <a:pt x="2422687" y="0"/>
                </a:moveTo>
                <a:lnTo>
                  <a:pt x="6367019" y="0"/>
                </a:lnTo>
                <a:lnTo>
                  <a:pt x="6367019" y="3912122"/>
                </a:lnTo>
                <a:lnTo>
                  <a:pt x="2422687" y="3912122"/>
                </a:lnTo>
                <a:close/>
                <a:moveTo>
                  <a:pt x="1956061" y="0"/>
                </a:moveTo>
                <a:lnTo>
                  <a:pt x="2369271" y="0"/>
                </a:lnTo>
                <a:lnTo>
                  <a:pt x="2369271" y="3912122"/>
                </a:lnTo>
                <a:lnTo>
                  <a:pt x="1956061" y="3912122"/>
                </a:lnTo>
                <a:cubicBezTo>
                  <a:pt x="875758" y="3912122"/>
                  <a:pt x="0" y="3036364"/>
                  <a:pt x="0" y="1956061"/>
                </a:cubicBezTo>
                <a:cubicBezTo>
                  <a:pt x="0" y="875758"/>
                  <a:pt x="875758" y="0"/>
                  <a:pt x="195606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59469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B7DB84-9404-4EBF-BF55-45CFB7E7AF55}"/>
              </a:ext>
            </a:extLst>
          </p:cNvPr>
          <p:cNvSpPr>
            <a:spLocks noGrp="1"/>
          </p:cNvSpPr>
          <p:nvPr>
            <p:ph type="pic" sz="quarter" idx="10"/>
          </p:nvPr>
        </p:nvSpPr>
        <p:spPr>
          <a:xfrm>
            <a:off x="1182104" y="1061148"/>
            <a:ext cx="4011005" cy="4735704"/>
          </a:xfrm>
          <a:custGeom>
            <a:avLst/>
            <a:gdLst>
              <a:gd name="connsiteX0" fmla="*/ 2043791 w 4011005"/>
              <a:gd name="connsiteY0" fmla="*/ 801278 h 4735704"/>
              <a:gd name="connsiteX1" fmla="*/ 4011005 w 4011005"/>
              <a:gd name="connsiteY1" fmla="*/ 2768491 h 4735704"/>
              <a:gd name="connsiteX2" fmla="*/ 2043791 w 4011005"/>
              <a:gd name="connsiteY2" fmla="*/ 4735704 h 4735704"/>
              <a:gd name="connsiteX3" fmla="*/ 2037353 w 4011005"/>
              <a:gd name="connsiteY3" fmla="*/ 4735379 h 4735704"/>
              <a:gd name="connsiteX4" fmla="*/ 2037353 w 4011005"/>
              <a:gd name="connsiteY4" fmla="*/ 801603 h 4735704"/>
              <a:gd name="connsiteX5" fmla="*/ 1967213 w 4011005"/>
              <a:gd name="connsiteY5" fmla="*/ 0 h 4735704"/>
              <a:gd name="connsiteX6" fmla="*/ 1973651 w 4011005"/>
              <a:gd name="connsiteY6" fmla="*/ 325 h 4735704"/>
              <a:gd name="connsiteX7" fmla="*/ 1973651 w 4011005"/>
              <a:gd name="connsiteY7" fmla="*/ 3934101 h 4735704"/>
              <a:gd name="connsiteX8" fmla="*/ 1967213 w 4011005"/>
              <a:gd name="connsiteY8" fmla="*/ 3934426 h 4735704"/>
              <a:gd name="connsiteX9" fmla="*/ 0 w 4011005"/>
              <a:gd name="connsiteY9" fmla="*/ 1967213 h 4735704"/>
              <a:gd name="connsiteX10" fmla="*/ 1967213 w 4011005"/>
              <a:gd name="connsiteY10" fmla="*/ 0 h 473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1005" h="4735704">
                <a:moveTo>
                  <a:pt x="2043791" y="801278"/>
                </a:moveTo>
                <a:cubicBezTo>
                  <a:pt x="3130253" y="801278"/>
                  <a:pt x="4011005" y="1682029"/>
                  <a:pt x="4011005" y="2768491"/>
                </a:cubicBezTo>
                <a:cubicBezTo>
                  <a:pt x="4011005" y="3854953"/>
                  <a:pt x="3130253" y="4735704"/>
                  <a:pt x="2043791" y="4735704"/>
                </a:cubicBezTo>
                <a:lnTo>
                  <a:pt x="2037353" y="4735379"/>
                </a:lnTo>
                <a:lnTo>
                  <a:pt x="2037353" y="801603"/>
                </a:lnTo>
                <a:close/>
                <a:moveTo>
                  <a:pt x="1967213" y="0"/>
                </a:moveTo>
                <a:lnTo>
                  <a:pt x="1973651" y="325"/>
                </a:lnTo>
                <a:lnTo>
                  <a:pt x="1973651" y="3934101"/>
                </a:lnTo>
                <a:lnTo>
                  <a:pt x="1967213" y="3934426"/>
                </a:lnTo>
                <a:cubicBezTo>
                  <a:pt x="880751" y="3934426"/>
                  <a:pt x="0" y="3053675"/>
                  <a:pt x="0" y="1967213"/>
                </a:cubicBezTo>
                <a:cubicBezTo>
                  <a:pt x="0" y="880751"/>
                  <a:pt x="880751" y="0"/>
                  <a:pt x="1967213"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10841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6126129-C26B-4CDD-8992-5E01C5934E7E}"/>
              </a:ext>
            </a:extLst>
          </p:cNvPr>
          <p:cNvSpPr>
            <a:spLocks noGrp="1"/>
          </p:cNvSpPr>
          <p:nvPr>
            <p:ph type="pic" sz="quarter" idx="10"/>
          </p:nvPr>
        </p:nvSpPr>
        <p:spPr>
          <a:xfrm>
            <a:off x="0" y="0"/>
            <a:ext cx="5681818" cy="5681816"/>
          </a:xfrm>
          <a:custGeom>
            <a:avLst/>
            <a:gdLst>
              <a:gd name="connsiteX0" fmla="*/ 0 w 5681818"/>
              <a:gd name="connsiteY0" fmla="*/ 0 h 5681816"/>
              <a:gd name="connsiteX1" fmla="*/ 5681818 w 5681818"/>
              <a:gd name="connsiteY1" fmla="*/ 0 h 5681816"/>
              <a:gd name="connsiteX2" fmla="*/ 1 w 5681818"/>
              <a:gd name="connsiteY2" fmla="*/ 5681816 h 5681816"/>
              <a:gd name="connsiteX3" fmla="*/ 0 w 5681818"/>
              <a:gd name="connsiteY3" fmla="*/ 5681816 h 5681816"/>
            </a:gdLst>
            <a:ahLst/>
            <a:cxnLst>
              <a:cxn ang="0">
                <a:pos x="connsiteX0" y="connsiteY0"/>
              </a:cxn>
              <a:cxn ang="0">
                <a:pos x="connsiteX1" y="connsiteY1"/>
              </a:cxn>
              <a:cxn ang="0">
                <a:pos x="connsiteX2" y="connsiteY2"/>
              </a:cxn>
              <a:cxn ang="0">
                <a:pos x="connsiteX3" y="connsiteY3"/>
              </a:cxn>
            </a:cxnLst>
            <a:rect l="l" t="t" r="r" b="b"/>
            <a:pathLst>
              <a:path w="5681818" h="5681816">
                <a:moveTo>
                  <a:pt x="0" y="0"/>
                </a:moveTo>
                <a:lnTo>
                  <a:pt x="5681818" y="0"/>
                </a:lnTo>
                <a:cubicBezTo>
                  <a:pt x="5681818" y="3137980"/>
                  <a:pt x="3137981" y="5681816"/>
                  <a:pt x="1" y="5681816"/>
                </a:cubicBezTo>
                <a:lnTo>
                  <a:pt x="0" y="5681816"/>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317074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DF817C-43F5-4FFC-AB1F-0E2E93AB1A14}"/>
              </a:ext>
            </a:extLst>
          </p:cNvPr>
          <p:cNvSpPr>
            <a:spLocks noGrp="1"/>
          </p:cNvSpPr>
          <p:nvPr>
            <p:ph type="pic" sz="quarter" idx="10"/>
          </p:nvPr>
        </p:nvSpPr>
        <p:spPr>
          <a:xfrm>
            <a:off x="0" y="763572"/>
            <a:ext cx="2988594" cy="5977188"/>
          </a:xfrm>
          <a:custGeom>
            <a:avLst/>
            <a:gdLst>
              <a:gd name="connsiteX0" fmla="*/ 0 w 2988594"/>
              <a:gd name="connsiteY0" fmla="*/ 0 h 5977188"/>
              <a:gd name="connsiteX1" fmla="*/ 2988594 w 2988594"/>
              <a:gd name="connsiteY1" fmla="*/ 2988594 h 5977188"/>
              <a:gd name="connsiteX2" fmla="*/ 0 w 2988594"/>
              <a:gd name="connsiteY2" fmla="*/ 5977188 h 5977188"/>
            </a:gdLst>
            <a:ahLst/>
            <a:cxnLst>
              <a:cxn ang="0">
                <a:pos x="connsiteX0" y="connsiteY0"/>
              </a:cxn>
              <a:cxn ang="0">
                <a:pos x="connsiteX1" y="connsiteY1"/>
              </a:cxn>
              <a:cxn ang="0">
                <a:pos x="connsiteX2" y="connsiteY2"/>
              </a:cxn>
            </a:cxnLst>
            <a:rect l="l" t="t" r="r" b="b"/>
            <a:pathLst>
              <a:path w="2988594" h="5977188">
                <a:moveTo>
                  <a:pt x="0" y="0"/>
                </a:moveTo>
                <a:cubicBezTo>
                  <a:pt x="1650555" y="0"/>
                  <a:pt x="2988594" y="1338039"/>
                  <a:pt x="2988594" y="2988594"/>
                </a:cubicBezTo>
                <a:cubicBezTo>
                  <a:pt x="2988594" y="4639149"/>
                  <a:pt x="1650555" y="5977188"/>
                  <a:pt x="0" y="5977188"/>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08398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DBCAE7-DA2A-44B4-8C1F-0D0125EC29F7}"/>
              </a:ext>
            </a:extLst>
          </p:cNvPr>
          <p:cNvSpPr>
            <a:spLocks noGrp="1"/>
          </p:cNvSpPr>
          <p:nvPr>
            <p:ph type="pic" sz="quarter" idx="10"/>
          </p:nvPr>
        </p:nvSpPr>
        <p:spPr>
          <a:xfrm>
            <a:off x="7448256" y="2269830"/>
            <a:ext cx="4743744" cy="4588170"/>
          </a:xfrm>
          <a:custGeom>
            <a:avLst/>
            <a:gdLst>
              <a:gd name="connsiteX0" fmla="*/ 3168945 w 4743744"/>
              <a:gd name="connsiteY0" fmla="*/ 0 h 4588170"/>
              <a:gd name="connsiteX1" fmla="*/ 4679453 w 4743744"/>
              <a:gd name="connsiteY1" fmla="*/ 382475 h 4588170"/>
              <a:gd name="connsiteX2" fmla="*/ 4743744 w 4743744"/>
              <a:gd name="connsiteY2" fmla="*/ 421533 h 4588170"/>
              <a:gd name="connsiteX3" fmla="*/ 4743744 w 4743744"/>
              <a:gd name="connsiteY3" fmla="*/ 4588170 h 4588170"/>
              <a:gd name="connsiteX4" fmla="*/ 338501 w 4743744"/>
              <a:gd name="connsiteY4" fmla="*/ 4588170 h 4588170"/>
              <a:gd name="connsiteX5" fmla="*/ 249031 w 4743744"/>
              <a:gd name="connsiteY5" fmla="*/ 4402443 h 4588170"/>
              <a:gd name="connsiteX6" fmla="*/ 0 w 4743744"/>
              <a:gd name="connsiteY6" fmla="*/ 3168946 h 4588170"/>
              <a:gd name="connsiteX7" fmla="*/ 3168945 w 4743744"/>
              <a:gd name="connsiteY7" fmla="*/ 0 h 45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744" h="4588170">
                <a:moveTo>
                  <a:pt x="3168945" y="0"/>
                </a:moveTo>
                <a:cubicBezTo>
                  <a:pt x="3715870" y="0"/>
                  <a:pt x="4230435" y="138554"/>
                  <a:pt x="4679453" y="382475"/>
                </a:cubicBezTo>
                <a:lnTo>
                  <a:pt x="4743744" y="421533"/>
                </a:lnTo>
                <a:lnTo>
                  <a:pt x="4743744" y="4588170"/>
                </a:lnTo>
                <a:lnTo>
                  <a:pt x="338501" y="4588170"/>
                </a:lnTo>
                <a:lnTo>
                  <a:pt x="249031" y="4402443"/>
                </a:lnTo>
                <a:cubicBezTo>
                  <a:pt x="88674" y="4023316"/>
                  <a:pt x="0" y="3606487"/>
                  <a:pt x="0" y="3168946"/>
                </a:cubicBezTo>
                <a:cubicBezTo>
                  <a:pt x="0" y="1418785"/>
                  <a:pt x="1418784" y="0"/>
                  <a:pt x="316894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30736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9273AFD-1C6D-4A93-A357-D76BEC36D4EB}"/>
              </a:ext>
            </a:extLst>
          </p:cNvPr>
          <p:cNvSpPr>
            <a:spLocks noGrp="1"/>
          </p:cNvSpPr>
          <p:nvPr>
            <p:ph type="pic" sz="quarter" idx="15"/>
          </p:nvPr>
        </p:nvSpPr>
        <p:spPr>
          <a:xfrm>
            <a:off x="8853779"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7" name="Picture Placeholder 16">
            <a:extLst>
              <a:ext uri="{FF2B5EF4-FFF2-40B4-BE49-F238E27FC236}">
                <a16:creationId xmlns:a16="http://schemas.microsoft.com/office/drawing/2014/main" id="{4E73CC9D-3838-4E24-8A24-24EB3916EAAD}"/>
              </a:ext>
            </a:extLst>
          </p:cNvPr>
          <p:cNvSpPr>
            <a:spLocks noGrp="1"/>
          </p:cNvSpPr>
          <p:nvPr>
            <p:ph type="pic" sz="quarter" idx="14"/>
          </p:nvPr>
        </p:nvSpPr>
        <p:spPr>
          <a:xfrm>
            <a:off x="6569657"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5" name="Picture Placeholder 14">
            <a:extLst>
              <a:ext uri="{FF2B5EF4-FFF2-40B4-BE49-F238E27FC236}">
                <a16:creationId xmlns:a16="http://schemas.microsoft.com/office/drawing/2014/main" id="{8CC205A6-D8EB-4FED-AFCE-92A93A1A6C6D}"/>
              </a:ext>
            </a:extLst>
          </p:cNvPr>
          <p:cNvSpPr>
            <a:spLocks noGrp="1"/>
          </p:cNvSpPr>
          <p:nvPr>
            <p:ph type="pic" sz="quarter" idx="13"/>
          </p:nvPr>
        </p:nvSpPr>
        <p:spPr>
          <a:xfrm>
            <a:off x="3911401" y="3542124"/>
            <a:ext cx="2666434" cy="2724224"/>
          </a:xfrm>
          <a:custGeom>
            <a:avLst/>
            <a:gdLst>
              <a:gd name="connsiteX0" fmla="*/ 484518 w 2666434"/>
              <a:gd name="connsiteY0" fmla="*/ 0 h 2724224"/>
              <a:gd name="connsiteX1" fmla="*/ 2666434 w 2666434"/>
              <a:gd name="connsiteY1" fmla="*/ 0 h 2724224"/>
              <a:gd name="connsiteX2" fmla="*/ 2181916 w 2666434"/>
              <a:gd name="connsiteY2" fmla="*/ 2724224 h 2724224"/>
              <a:gd name="connsiteX3" fmla="*/ 0 w 2666434"/>
              <a:gd name="connsiteY3" fmla="*/ 2724224 h 2724224"/>
            </a:gdLst>
            <a:ahLst/>
            <a:cxnLst>
              <a:cxn ang="0">
                <a:pos x="connsiteX0" y="connsiteY0"/>
              </a:cxn>
              <a:cxn ang="0">
                <a:pos x="connsiteX1" y="connsiteY1"/>
              </a:cxn>
              <a:cxn ang="0">
                <a:pos x="connsiteX2" y="connsiteY2"/>
              </a:cxn>
              <a:cxn ang="0">
                <a:pos x="connsiteX3" y="connsiteY3"/>
              </a:cxn>
            </a:cxnLst>
            <a:rect l="l" t="t" r="r" b="b"/>
            <a:pathLst>
              <a:path w="2666434" h="2724224">
                <a:moveTo>
                  <a:pt x="484518" y="0"/>
                </a:moveTo>
                <a:lnTo>
                  <a:pt x="2666434" y="0"/>
                </a:lnTo>
                <a:lnTo>
                  <a:pt x="2181916" y="2724224"/>
                </a:lnTo>
                <a:lnTo>
                  <a:pt x="0" y="2724224"/>
                </a:lnTo>
                <a:close/>
              </a:path>
            </a:pathLst>
          </a:custGeom>
          <a:pattFill prst="pct20">
            <a:fgClr>
              <a:schemeClr val="accent1"/>
            </a:fgClr>
            <a:bgClr>
              <a:schemeClr val="bg1"/>
            </a:bgClr>
          </a:pattFill>
        </p:spPr>
        <p:txBody>
          <a:bodyPr wrap="square">
            <a:noAutofit/>
          </a:bodyPr>
          <a:lstStyle/>
          <a:p>
            <a:endParaRPr lang="en-ID" dirty="0"/>
          </a:p>
        </p:txBody>
      </p:sp>
      <p:sp>
        <p:nvSpPr>
          <p:cNvPr id="13" name="Picture Placeholder 12">
            <a:extLst>
              <a:ext uri="{FF2B5EF4-FFF2-40B4-BE49-F238E27FC236}">
                <a16:creationId xmlns:a16="http://schemas.microsoft.com/office/drawing/2014/main" id="{ED6C7635-5661-49EE-8BAE-1A00AABE8B6A}"/>
              </a:ext>
            </a:extLst>
          </p:cNvPr>
          <p:cNvSpPr>
            <a:spLocks noGrp="1"/>
          </p:cNvSpPr>
          <p:nvPr>
            <p:ph type="pic" sz="quarter" idx="12"/>
          </p:nvPr>
        </p:nvSpPr>
        <p:spPr>
          <a:xfrm>
            <a:off x="5246979"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1" name="Picture Placeholder 10">
            <a:extLst>
              <a:ext uri="{FF2B5EF4-FFF2-40B4-BE49-F238E27FC236}">
                <a16:creationId xmlns:a16="http://schemas.microsoft.com/office/drawing/2014/main" id="{4E22E5C0-E762-47E8-B732-B5839E87DDE0}"/>
              </a:ext>
            </a:extLst>
          </p:cNvPr>
          <p:cNvSpPr>
            <a:spLocks noGrp="1"/>
          </p:cNvSpPr>
          <p:nvPr>
            <p:ph type="pic" sz="quarter" idx="11"/>
          </p:nvPr>
        </p:nvSpPr>
        <p:spPr>
          <a:xfrm>
            <a:off x="2962857" y="981075"/>
            <a:ext cx="2284122" cy="2333625"/>
          </a:xfrm>
          <a:custGeom>
            <a:avLst/>
            <a:gdLst>
              <a:gd name="connsiteX0" fmla="*/ 415048 w 2284122"/>
              <a:gd name="connsiteY0" fmla="*/ 0 h 2333625"/>
              <a:gd name="connsiteX1" fmla="*/ 2284122 w 2284122"/>
              <a:gd name="connsiteY1" fmla="*/ 0 h 2333625"/>
              <a:gd name="connsiteX2" fmla="*/ 1869075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5"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8FC1DAA-67A8-4655-88F4-EB12FA4B759A}"/>
              </a:ext>
            </a:extLst>
          </p:cNvPr>
          <p:cNvSpPr>
            <a:spLocks noGrp="1"/>
          </p:cNvSpPr>
          <p:nvPr>
            <p:ph type="pic" sz="quarter" idx="10"/>
          </p:nvPr>
        </p:nvSpPr>
        <p:spPr>
          <a:xfrm>
            <a:off x="678735"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4770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6A33700-54FE-4F50-825F-6877E0CC3C19}"/>
              </a:ext>
            </a:extLst>
          </p:cNvPr>
          <p:cNvSpPr>
            <a:spLocks noGrp="1"/>
          </p:cNvSpPr>
          <p:nvPr>
            <p:ph type="pic" sz="quarter" idx="11"/>
          </p:nvPr>
        </p:nvSpPr>
        <p:spPr>
          <a:xfrm>
            <a:off x="7696201" y="2822597"/>
            <a:ext cx="933450" cy="933450"/>
          </a:xfrm>
          <a:custGeom>
            <a:avLst/>
            <a:gdLst>
              <a:gd name="connsiteX0" fmla="*/ 466725 w 933450"/>
              <a:gd name="connsiteY0" fmla="*/ 0 h 933450"/>
              <a:gd name="connsiteX1" fmla="*/ 933450 w 933450"/>
              <a:gd name="connsiteY1" fmla="*/ 466725 h 933450"/>
              <a:gd name="connsiteX2" fmla="*/ 466725 w 933450"/>
              <a:gd name="connsiteY2" fmla="*/ 933450 h 933450"/>
              <a:gd name="connsiteX3" fmla="*/ 0 w 933450"/>
              <a:gd name="connsiteY3" fmla="*/ 466725 h 933450"/>
              <a:gd name="connsiteX4" fmla="*/ 466725 w 933450"/>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466725" y="0"/>
                </a:moveTo>
                <a:cubicBezTo>
                  <a:pt x="724490" y="0"/>
                  <a:pt x="933450" y="208960"/>
                  <a:pt x="933450" y="466725"/>
                </a:cubicBezTo>
                <a:cubicBezTo>
                  <a:pt x="933450" y="724490"/>
                  <a:pt x="724490"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75347AB2-A648-4574-9ED0-83DBAD368CC8}"/>
              </a:ext>
            </a:extLst>
          </p:cNvPr>
          <p:cNvSpPr>
            <a:spLocks noGrp="1"/>
          </p:cNvSpPr>
          <p:nvPr>
            <p:ph type="pic" sz="quarter" idx="10"/>
          </p:nvPr>
        </p:nvSpPr>
        <p:spPr>
          <a:xfrm>
            <a:off x="3562351" y="2822597"/>
            <a:ext cx="933451" cy="933450"/>
          </a:xfrm>
          <a:custGeom>
            <a:avLst/>
            <a:gdLst>
              <a:gd name="connsiteX0" fmla="*/ 466725 w 933451"/>
              <a:gd name="connsiteY0" fmla="*/ 0 h 933450"/>
              <a:gd name="connsiteX1" fmla="*/ 933451 w 933451"/>
              <a:gd name="connsiteY1" fmla="*/ 466725 h 933450"/>
              <a:gd name="connsiteX2" fmla="*/ 466725 w 933451"/>
              <a:gd name="connsiteY2" fmla="*/ 933450 h 933450"/>
              <a:gd name="connsiteX3" fmla="*/ 0 w 933451"/>
              <a:gd name="connsiteY3" fmla="*/ 466725 h 933450"/>
              <a:gd name="connsiteX4" fmla="*/ 466725 w 933451"/>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1" h="933450">
                <a:moveTo>
                  <a:pt x="466725" y="0"/>
                </a:moveTo>
                <a:cubicBezTo>
                  <a:pt x="724491" y="0"/>
                  <a:pt x="933451" y="208960"/>
                  <a:pt x="933451" y="466725"/>
                </a:cubicBezTo>
                <a:cubicBezTo>
                  <a:pt x="933451" y="724490"/>
                  <a:pt x="724491"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65763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8C27FF1E-46EF-4E85-BDA5-62197CCCAC8E}"/>
              </a:ext>
            </a:extLst>
          </p:cNvPr>
          <p:cNvSpPr/>
          <p:nvPr userDrawn="1"/>
        </p:nvSpPr>
        <p:spPr>
          <a:xfrm flipH="1">
            <a:off x="-1" y="863953"/>
            <a:ext cx="5633572" cy="5282545"/>
          </a:xfrm>
          <a:custGeom>
            <a:avLst/>
            <a:gdLst>
              <a:gd name="connsiteX0" fmla="*/ 4593003 w 4593002"/>
              <a:gd name="connsiteY0" fmla="*/ 264341 h 4898659"/>
              <a:gd name="connsiteX1" fmla="*/ 2921460 w 4593002"/>
              <a:gd name="connsiteY1" fmla="*/ 515242 h 4898659"/>
              <a:gd name="connsiteX2" fmla="*/ 1122124 w 4593002"/>
              <a:gd name="connsiteY2" fmla="*/ 965840 h 4898659"/>
              <a:gd name="connsiteX3" fmla="*/ 1868440 w 4593002"/>
              <a:gd name="connsiteY3" fmla="*/ 4442614 h 4898659"/>
              <a:gd name="connsiteX4" fmla="*/ 3141265 w 4593002"/>
              <a:gd name="connsiteY4" fmla="*/ 4754961 h 4898659"/>
              <a:gd name="connsiteX5" fmla="*/ 4593003 w 4593002"/>
              <a:gd name="connsiteY5" fmla="*/ 4570625 h 4898659"/>
              <a:gd name="connsiteX6" fmla="*/ 4593003 w 4593002"/>
              <a:gd name="connsiteY6" fmla="*/ 264341 h 48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3002" h="4898659">
                <a:moveTo>
                  <a:pt x="4593003" y="264341"/>
                </a:moveTo>
                <a:cubicBezTo>
                  <a:pt x="4593003" y="264341"/>
                  <a:pt x="3488864" y="-473002"/>
                  <a:pt x="2921460" y="515242"/>
                </a:cubicBezTo>
                <a:cubicBezTo>
                  <a:pt x="2348944" y="1503486"/>
                  <a:pt x="1893998" y="965840"/>
                  <a:pt x="1122124" y="965840"/>
                </a:cubicBezTo>
                <a:cubicBezTo>
                  <a:pt x="-268272" y="965840"/>
                  <a:pt x="-723218" y="5138993"/>
                  <a:pt x="1868440" y="4442614"/>
                </a:cubicBezTo>
                <a:cubicBezTo>
                  <a:pt x="2451179" y="4289001"/>
                  <a:pt x="2292715" y="5251643"/>
                  <a:pt x="3141265" y="4754961"/>
                </a:cubicBezTo>
                <a:cubicBezTo>
                  <a:pt x="3984704" y="4258279"/>
                  <a:pt x="4593003" y="4570625"/>
                  <a:pt x="4593003" y="4570625"/>
                </a:cubicBezTo>
                <a:lnTo>
                  <a:pt x="4593003" y="264341"/>
                </a:lnTo>
                <a:close/>
              </a:path>
            </a:pathLst>
          </a:custGeom>
          <a:solidFill>
            <a:srgbClr val="00AEEF"/>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75076F1D-F6EA-4BCD-B593-2BF06F238EB2}"/>
              </a:ext>
            </a:extLst>
          </p:cNvPr>
          <p:cNvSpPr>
            <a:spLocks noGrp="1"/>
          </p:cNvSpPr>
          <p:nvPr>
            <p:ph type="pic" sz="quarter" idx="10"/>
          </p:nvPr>
        </p:nvSpPr>
        <p:spPr>
          <a:xfrm>
            <a:off x="1903631" y="558449"/>
            <a:ext cx="3458943" cy="629602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48513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C809C7-654A-4C94-90B3-3904199EC0CB}"/>
              </a:ext>
            </a:extLst>
          </p:cNvPr>
          <p:cNvSpPr>
            <a:spLocks noGrp="1"/>
          </p:cNvSpPr>
          <p:nvPr>
            <p:ph type="pic" sz="quarter" idx="10"/>
          </p:nvPr>
        </p:nvSpPr>
        <p:spPr>
          <a:xfrm>
            <a:off x="987709" y="1071906"/>
            <a:ext cx="5000451" cy="4472664"/>
          </a:xfrm>
          <a:custGeom>
            <a:avLst/>
            <a:gdLst>
              <a:gd name="connsiteX0" fmla="*/ 3013102 w 5000451"/>
              <a:gd name="connsiteY0" fmla="*/ 0 h 4472664"/>
              <a:gd name="connsiteX1" fmla="*/ 3239666 w 5000451"/>
              <a:gd name="connsiteY1" fmla="*/ 37727 h 4472664"/>
              <a:gd name="connsiteX2" fmla="*/ 4985539 w 5000451"/>
              <a:gd name="connsiteY2" fmla="*/ 2485313 h 4472664"/>
              <a:gd name="connsiteX3" fmla="*/ 2729439 w 5000451"/>
              <a:gd name="connsiteY3" fmla="*/ 4472464 h 4472664"/>
              <a:gd name="connsiteX4" fmla="*/ 2500227 w 5000451"/>
              <a:gd name="connsiteY4" fmla="*/ 4457752 h 4472664"/>
              <a:gd name="connsiteX5" fmla="*/ 1987350 w 5000451"/>
              <a:gd name="connsiteY5" fmla="*/ 0 h 4472664"/>
              <a:gd name="connsiteX6" fmla="*/ 2500225 w 5000451"/>
              <a:gd name="connsiteY6" fmla="*/ 4457752 h 4472664"/>
              <a:gd name="connsiteX7" fmla="*/ 2271013 w 5000451"/>
              <a:gd name="connsiteY7" fmla="*/ 4472464 h 4472664"/>
              <a:gd name="connsiteX8" fmla="*/ 14913 w 5000451"/>
              <a:gd name="connsiteY8" fmla="*/ 2485314 h 4472664"/>
              <a:gd name="connsiteX9" fmla="*/ 1760785 w 5000451"/>
              <a:gd name="connsiteY9" fmla="*/ 37727 h 4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451" h="4472664">
                <a:moveTo>
                  <a:pt x="3013102" y="0"/>
                </a:moveTo>
                <a:lnTo>
                  <a:pt x="3239666" y="37727"/>
                </a:lnTo>
                <a:cubicBezTo>
                  <a:pt x="4350458" y="281178"/>
                  <a:pt x="5118314" y="1331277"/>
                  <a:pt x="4985539" y="2485313"/>
                </a:cubicBezTo>
                <a:cubicBezTo>
                  <a:pt x="4852764" y="3639352"/>
                  <a:pt x="3866495" y="4487633"/>
                  <a:pt x="2729439" y="4472464"/>
                </a:cubicBezTo>
                <a:lnTo>
                  <a:pt x="2500227" y="4457752"/>
                </a:lnTo>
                <a:close/>
                <a:moveTo>
                  <a:pt x="1987350" y="0"/>
                </a:moveTo>
                <a:lnTo>
                  <a:pt x="2500225" y="4457752"/>
                </a:lnTo>
                <a:lnTo>
                  <a:pt x="2271013" y="4472464"/>
                </a:lnTo>
                <a:cubicBezTo>
                  <a:pt x="1133957" y="4487633"/>
                  <a:pt x="147688" y="3639352"/>
                  <a:pt x="14913" y="2485314"/>
                </a:cubicBezTo>
                <a:cubicBezTo>
                  <a:pt x="-117862" y="1331277"/>
                  <a:pt x="649994" y="281178"/>
                  <a:pt x="1760785" y="3772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526225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086EC55-3587-4362-AC0B-7EF297EA66A5}"/>
              </a:ext>
            </a:extLst>
          </p:cNvPr>
          <p:cNvSpPr>
            <a:spLocks noGrp="1"/>
          </p:cNvSpPr>
          <p:nvPr>
            <p:ph type="pic" sz="quarter" idx="11"/>
          </p:nvPr>
        </p:nvSpPr>
        <p:spPr>
          <a:xfrm>
            <a:off x="8648700" y="2857500"/>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18614FCF-2D28-4FA2-8327-34E76FB4F239}"/>
              </a:ext>
            </a:extLst>
          </p:cNvPr>
          <p:cNvSpPr>
            <a:spLocks noGrp="1"/>
          </p:cNvSpPr>
          <p:nvPr>
            <p:ph type="pic" sz="quarter" idx="10"/>
          </p:nvPr>
        </p:nvSpPr>
        <p:spPr>
          <a:xfrm>
            <a:off x="6096000" y="981075"/>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467128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4C1652-67B3-4A9B-9974-F564747B0469}"/>
              </a:ext>
            </a:extLst>
          </p:cNvPr>
          <p:cNvSpPr>
            <a:spLocks noGrp="1"/>
          </p:cNvSpPr>
          <p:nvPr>
            <p:ph type="pic" sz="quarter" idx="11"/>
          </p:nvPr>
        </p:nvSpPr>
        <p:spPr>
          <a:xfrm>
            <a:off x="3476627" y="1475025"/>
            <a:ext cx="2023771" cy="4078050"/>
          </a:xfrm>
          <a:custGeom>
            <a:avLst/>
            <a:gdLst>
              <a:gd name="connsiteX0" fmla="*/ 485005 w 2023771"/>
              <a:gd name="connsiteY0" fmla="*/ 1354 h 4078050"/>
              <a:gd name="connsiteX1" fmla="*/ 502879 w 2023771"/>
              <a:gd name="connsiteY1" fmla="*/ 2951 h 4078050"/>
              <a:gd name="connsiteX2" fmla="*/ 1107710 w 2023771"/>
              <a:gd name="connsiteY2" fmla="*/ 237097 h 4078050"/>
              <a:gd name="connsiteX3" fmla="*/ 2006378 w 2023771"/>
              <a:gd name="connsiteY3" fmla="*/ 584061 h 4078050"/>
              <a:gd name="connsiteX4" fmla="*/ 2023536 w 2023771"/>
              <a:gd name="connsiteY4" fmla="*/ 612442 h 4078050"/>
              <a:gd name="connsiteX5" fmla="*/ 2007092 w 2023771"/>
              <a:gd name="connsiteY5" fmla="*/ 772798 h 4078050"/>
              <a:gd name="connsiteX6" fmla="*/ 1974206 w 2023771"/>
              <a:gd name="connsiteY6" fmla="*/ 1099184 h 4078050"/>
              <a:gd name="connsiteX7" fmla="*/ 1937744 w 2023771"/>
              <a:gd name="connsiteY7" fmla="*/ 1461757 h 4078050"/>
              <a:gd name="connsiteX8" fmla="*/ 1910577 w 2023771"/>
              <a:gd name="connsiteY8" fmla="*/ 1724995 h 4078050"/>
              <a:gd name="connsiteX9" fmla="*/ 1886985 w 2023771"/>
              <a:gd name="connsiteY9" fmla="*/ 1960561 h 4078050"/>
              <a:gd name="connsiteX10" fmla="*/ 1854098 w 2023771"/>
              <a:gd name="connsiteY10" fmla="*/ 2286947 h 4078050"/>
              <a:gd name="connsiteX11" fmla="*/ 1829790 w 2023771"/>
              <a:gd name="connsiteY11" fmla="*/ 2526061 h 4078050"/>
              <a:gd name="connsiteX12" fmla="*/ 1802623 w 2023771"/>
              <a:gd name="connsiteY12" fmla="*/ 2794266 h 4078050"/>
              <a:gd name="connsiteX13" fmla="*/ 1775455 w 2023771"/>
              <a:gd name="connsiteY13" fmla="*/ 3065308 h 4078050"/>
              <a:gd name="connsiteX14" fmla="*/ 1744713 w 2023771"/>
              <a:gd name="connsiteY14" fmla="*/ 3364024 h 4078050"/>
              <a:gd name="connsiteX15" fmla="*/ 1717546 w 2023771"/>
              <a:gd name="connsiteY15" fmla="*/ 3633647 h 4078050"/>
              <a:gd name="connsiteX16" fmla="*/ 1687519 w 2023771"/>
              <a:gd name="connsiteY16" fmla="*/ 3928105 h 4078050"/>
              <a:gd name="connsiteX17" fmla="*/ 1673935 w 2023771"/>
              <a:gd name="connsiteY17" fmla="*/ 4060788 h 4078050"/>
              <a:gd name="connsiteX18" fmla="*/ 1651773 w 2023771"/>
              <a:gd name="connsiteY18" fmla="*/ 4077817 h 4078050"/>
              <a:gd name="connsiteX19" fmla="*/ 1415130 w 2023771"/>
              <a:gd name="connsiteY19" fmla="*/ 4051564 h 4078050"/>
              <a:gd name="connsiteX20" fmla="*/ 1094127 w 2023771"/>
              <a:gd name="connsiteY20" fmla="*/ 4016087 h 4078050"/>
              <a:gd name="connsiteX21" fmla="*/ 770263 w 2023771"/>
              <a:gd name="connsiteY21" fmla="*/ 3979901 h 4078050"/>
              <a:gd name="connsiteX22" fmla="*/ 427096 w 2023771"/>
              <a:gd name="connsiteY22" fmla="*/ 3942295 h 4078050"/>
              <a:gd name="connsiteX23" fmla="*/ 21016 w 2023771"/>
              <a:gd name="connsiteY23" fmla="*/ 3896885 h 4078050"/>
              <a:gd name="connsiteX24" fmla="*/ 283 w 2023771"/>
              <a:gd name="connsiteY24" fmla="*/ 3866375 h 4078050"/>
              <a:gd name="connsiteX25" fmla="*/ 5287 w 2023771"/>
              <a:gd name="connsiteY25" fmla="*/ 3825932 h 4078050"/>
              <a:gd name="connsiteX26" fmla="*/ 61052 w 2023771"/>
              <a:gd name="connsiteY26" fmla="*/ 3376795 h 4078050"/>
              <a:gd name="connsiteX27" fmla="*/ 111812 w 2023771"/>
              <a:gd name="connsiteY27" fmla="*/ 2968102 h 4078050"/>
              <a:gd name="connsiteX28" fmla="*/ 166861 w 2023771"/>
              <a:gd name="connsiteY28" fmla="*/ 2521804 h 4078050"/>
              <a:gd name="connsiteX29" fmla="*/ 232635 w 2023771"/>
              <a:gd name="connsiteY29" fmla="*/ 1994618 h 4078050"/>
              <a:gd name="connsiteX30" fmla="*/ 305558 w 2023771"/>
              <a:gd name="connsiteY30" fmla="*/ 1406413 h 4078050"/>
              <a:gd name="connsiteX31" fmla="*/ 359893 w 2023771"/>
              <a:gd name="connsiteY31" fmla="*/ 968629 h 4078050"/>
              <a:gd name="connsiteX32" fmla="*/ 417087 w 2023771"/>
              <a:gd name="connsiteY32" fmla="*/ 508850 h 4078050"/>
              <a:gd name="connsiteX33" fmla="*/ 477857 w 2023771"/>
              <a:gd name="connsiteY33" fmla="*/ 17851 h 4078050"/>
              <a:gd name="connsiteX34" fmla="*/ 485005 w 2023771"/>
              <a:gd name="connsiteY34" fmla="*/ 1354 h 407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3771" h="4078050">
                <a:moveTo>
                  <a:pt x="485005" y="1354"/>
                </a:moveTo>
                <a:cubicBezTo>
                  <a:pt x="488937" y="-952"/>
                  <a:pt x="494657" y="-242"/>
                  <a:pt x="502879" y="2951"/>
                </a:cubicBezTo>
                <a:cubicBezTo>
                  <a:pt x="704490" y="81000"/>
                  <a:pt x="906099" y="159049"/>
                  <a:pt x="1107710" y="237097"/>
                </a:cubicBezTo>
                <a:cubicBezTo>
                  <a:pt x="1407266" y="352752"/>
                  <a:pt x="1706822" y="468406"/>
                  <a:pt x="2006378" y="584061"/>
                </a:cubicBezTo>
                <a:cubicBezTo>
                  <a:pt x="2019962" y="589737"/>
                  <a:pt x="2024966" y="598251"/>
                  <a:pt x="2023536" y="612442"/>
                </a:cubicBezTo>
                <a:cubicBezTo>
                  <a:pt x="2017816" y="665658"/>
                  <a:pt x="2012812" y="719582"/>
                  <a:pt x="2007092" y="772798"/>
                </a:cubicBezTo>
                <a:cubicBezTo>
                  <a:pt x="1996368" y="881356"/>
                  <a:pt x="1984930" y="990625"/>
                  <a:pt x="1974206" y="1099184"/>
                </a:cubicBezTo>
                <a:cubicBezTo>
                  <a:pt x="1961337" y="1219805"/>
                  <a:pt x="1949899" y="1340426"/>
                  <a:pt x="1937744" y="1461757"/>
                </a:cubicBezTo>
                <a:cubicBezTo>
                  <a:pt x="1928451" y="1549740"/>
                  <a:pt x="1919871" y="1637013"/>
                  <a:pt x="1910577" y="1724995"/>
                </a:cubicBezTo>
                <a:cubicBezTo>
                  <a:pt x="1902713" y="1803754"/>
                  <a:pt x="1894848" y="1882512"/>
                  <a:pt x="1886985" y="1960561"/>
                </a:cubicBezTo>
                <a:cubicBezTo>
                  <a:pt x="1876261" y="2069120"/>
                  <a:pt x="1864822" y="2178389"/>
                  <a:pt x="1854098" y="2286947"/>
                </a:cubicBezTo>
                <a:cubicBezTo>
                  <a:pt x="1845519" y="2366416"/>
                  <a:pt x="1837655" y="2446593"/>
                  <a:pt x="1829790" y="2526061"/>
                </a:cubicBezTo>
                <a:cubicBezTo>
                  <a:pt x="1820496" y="2615463"/>
                  <a:pt x="1811202" y="2704864"/>
                  <a:pt x="1802623" y="2794266"/>
                </a:cubicBezTo>
                <a:cubicBezTo>
                  <a:pt x="1793328" y="2884377"/>
                  <a:pt x="1784750" y="2975197"/>
                  <a:pt x="1775455" y="3065308"/>
                </a:cubicBezTo>
                <a:cubicBezTo>
                  <a:pt x="1765446" y="3164644"/>
                  <a:pt x="1754722" y="3264688"/>
                  <a:pt x="1744713" y="3364024"/>
                </a:cubicBezTo>
                <a:cubicBezTo>
                  <a:pt x="1735419" y="3454134"/>
                  <a:pt x="1726840" y="3543536"/>
                  <a:pt x="1717546" y="3633647"/>
                </a:cubicBezTo>
                <a:cubicBezTo>
                  <a:pt x="1707537" y="3731564"/>
                  <a:pt x="1697528" y="3830189"/>
                  <a:pt x="1687519" y="3928105"/>
                </a:cubicBezTo>
                <a:cubicBezTo>
                  <a:pt x="1683230" y="3972805"/>
                  <a:pt x="1678225" y="4016797"/>
                  <a:pt x="1673935" y="4060788"/>
                </a:cubicBezTo>
                <a:cubicBezTo>
                  <a:pt x="1672505" y="4074269"/>
                  <a:pt x="1665356" y="4079236"/>
                  <a:pt x="1651773" y="4077817"/>
                </a:cubicBezTo>
                <a:cubicBezTo>
                  <a:pt x="1573131" y="4068593"/>
                  <a:pt x="1493773" y="4060078"/>
                  <a:pt x="1415130" y="4051564"/>
                </a:cubicBezTo>
                <a:cubicBezTo>
                  <a:pt x="1307891" y="4039502"/>
                  <a:pt x="1201367" y="4027440"/>
                  <a:pt x="1094127" y="4016087"/>
                </a:cubicBezTo>
                <a:cubicBezTo>
                  <a:pt x="986172" y="4004025"/>
                  <a:pt x="878217" y="3991963"/>
                  <a:pt x="770263" y="3979901"/>
                </a:cubicBezTo>
                <a:cubicBezTo>
                  <a:pt x="655874" y="3967129"/>
                  <a:pt x="541485" y="3954357"/>
                  <a:pt x="427096" y="3942295"/>
                </a:cubicBezTo>
                <a:cubicBezTo>
                  <a:pt x="291260" y="3926686"/>
                  <a:pt x="156137" y="3911785"/>
                  <a:pt x="21016" y="3896885"/>
                </a:cubicBezTo>
                <a:cubicBezTo>
                  <a:pt x="2428" y="3894757"/>
                  <a:pt x="-1147" y="3890499"/>
                  <a:pt x="283" y="3866375"/>
                </a:cubicBezTo>
                <a:cubicBezTo>
                  <a:pt x="1712" y="3856442"/>
                  <a:pt x="3858" y="3841541"/>
                  <a:pt x="5287" y="3825932"/>
                </a:cubicBezTo>
                <a:cubicBezTo>
                  <a:pt x="23876" y="3676219"/>
                  <a:pt x="42464" y="3526507"/>
                  <a:pt x="61052" y="3376795"/>
                </a:cubicBezTo>
                <a:cubicBezTo>
                  <a:pt x="77496" y="3240564"/>
                  <a:pt x="94654" y="3104333"/>
                  <a:pt x="111812" y="2968102"/>
                </a:cubicBezTo>
                <a:cubicBezTo>
                  <a:pt x="130401" y="2819100"/>
                  <a:pt x="148274" y="2670806"/>
                  <a:pt x="166861" y="2521804"/>
                </a:cubicBezTo>
                <a:cubicBezTo>
                  <a:pt x="188309" y="2345839"/>
                  <a:pt x="210473" y="2169874"/>
                  <a:pt x="232635" y="1994618"/>
                </a:cubicBezTo>
                <a:cubicBezTo>
                  <a:pt x="256943" y="1798077"/>
                  <a:pt x="281250" y="1602245"/>
                  <a:pt x="305558" y="1406413"/>
                </a:cubicBezTo>
                <a:cubicBezTo>
                  <a:pt x="324146" y="1260249"/>
                  <a:pt x="342019" y="1114794"/>
                  <a:pt x="359893" y="968629"/>
                </a:cubicBezTo>
                <a:cubicBezTo>
                  <a:pt x="379196" y="815370"/>
                  <a:pt x="398499" y="662110"/>
                  <a:pt x="417087" y="508850"/>
                </a:cubicBezTo>
                <a:cubicBezTo>
                  <a:pt x="437820" y="344947"/>
                  <a:pt x="457838" y="181044"/>
                  <a:pt x="477857" y="17851"/>
                </a:cubicBezTo>
                <a:cubicBezTo>
                  <a:pt x="478928" y="8982"/>
                  <a:pt x="481074" y="3660"/>
                  <a:pt x="485005" y="1354"/>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A6B8DC47-9C88-4081-BFF4-4B56C36E25CA}"/>
              </a:ext>
            </a:extLst>
          </p:cNvPr>
          <p:cNvSpPr>
            <a:spLocks noGrp="1"/>
          </p:cNvSpPr>
          <p:nvPr>
            <p:ph type="pic" sz="quarter" idx="10"/>
          </p:nvPr>
        </p:nvSpPr>
        <p:spPr>
          <a:xfrm>
            <a:off x="1208232" y="2130317"/>
            <a:ext cx="1787348" cy="3145307"/>
          </a:xfrm>
          <a:custGeom>
            <a:avLst/>
            <a:gdLst>
              <a:gd name="connsiteX0" fmla="*/ 0 w 1787348"/>
              <a:gd name="connsiteY0" fmla="*/ 0 h 3145307"/>
              <a:gd name="connsiteX1" fmla="*/ 1787348 w 1787348"/>
              <a:gd name="connsiteY1" fmla="*/ 0 h 3145307"/>
              <a:gd name="connsiteX2" fmla="*/ 1787348 w 1787348"/>
              <a:gd name="connsiteY2" fmla="*/ 3145307 h 3145307"/>
              <a:gd name="connsiteX3" fmla="*/ 0 w 1787348"/>
              <a:gd name="connsiteY3" fmla="*/ 3145307 h 3145307"/>
            </a:gdLst>
            <a:ahLst/>
            <a:cxnLst>
              <a:cxn ang="0">
                <a:pos x="connsiteX0" y="connsiteY0"/>
              </a:cxn>
              <a:cxn ang="0">
                <a:pos x="connsiteX1" y="connsiteY1"/>
              </a:cxn>
              <a:cxn ang="0">
                <a:pos x="connsiteX2" y="connsiteY2"/>
              </a:cxn>
              <a:cxn ang="0">
                <a:pos x="connsiteX3" y="connsiteY3"/>
              </a:cxn>
            </a:cxnLst>
            <a:rect l="l" t="t" r="r" b="b"/>
            <a:pathLst>
              <a:path w="1787348" h="3145307">
                <a:moveTo>
                  <a:pt x="0" y="0"/>
                </a:moveTo>
                <a:lnTo>
                  <a:pt x="1787348" y="0"/>
                </a:lnTo>
                <a:lnTo>
                  <a:pt x="1787348" y="3145307"/>
                </a:lnTo>
                <a:lnTo>
                  <a:pt x="0" y="3145307"/>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713362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EC2CA2-7FFE-442E-B044-628A1470B9A3}"/>
              </a:ext>
            </a:extLst>
          </p:cNvPr>
          <p:cNvSpPr>
            <a:spLocks noGrp="1"/>
          </p:cNvSpPr>
          <p:nvPr>
            <p:ph type="pic" sz="quarter" idx="10"/>
          </p:nvPr>
        </p:nvSpPr>
        <p:spPr>
          <a:xfrm>
            <a:off x="7896212" y="1228724"/>
            <a:ext cx="5330824" cy="3378994"/>
          </a:xfrm>
          <a:custGeom>
            <a:avLst/>
            <a:gdLst>
              <a:gd name="connsiteX0" fmla="*/ 0 w 5330824"/>
              <a:gd name="connsiteY0" fmla="*/ 0 h 3378994"/>
              <a:gd name="connsiteX1" fmla="*/ 5330824 w 5330824"/>
              <a:gd name="connsiteY1" fmla="*/ 0 h 3378994"/>
              <a:gd name="connsiteX2" fmla="*/ 5330824 w 5330824"/>
              <a:gd name="connsiteY2" fmla="*/ 3378994 h 3378994"/>
              <a:gd name="connsiteX3" fmla="*/ 0 w 5330824"/>
              <a:gd name="connsiteY3" fmla="*/ 3378994 h 3378994"/>
            </a:gdLst>
            <a:ahLst/>
            <a:cxnLst>
              <a:cxn ang="0">
                <a:pos x="connsiteX0" y="connsiteY0"/>
              </a:cxn>
              <a:cxn ang="0">
                <a:pos x="connsiteX1" y="connsiteY1"/>
              </a:cxn>
              <a:cxn ang="0">
                <a:pos x="connsiteX2" y="connsiteY2"/>
              </a:cxn>
              <a:cxn ang="0">
                <a:pos x="connsiteX3" y="connsiteY3"/>
              </a:cxn>
            </a:cxnLst>
            <a:rect l="l" t="t" r="r" b="b"/>
            <a:pathLst>
              <a:path w="5330824" h="3378994">
                <a:moveTo>
                  <a:pt x="0" y="0"/>
                </a:moveTo>
                <a:lnTo>
                  <a:pt x="5330824" y="0"/>
                </a:lnTo>
                <a:lnTo>
                  <a:pt x="5330824" y="3378994"/>
                </a:lnTo>
                <a:lnTo>
                  <a:pt x="0" y="3378994"/>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3646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D0CB381-3DD8-4CA7-945D-FFA36641BDEF}"/>
              </a:ext>
            </a:extLst>
          </p:cNvPr>
          <p:cNvSpPr>
            <a:spLocks noGrp="1"/>
          </p:cNvSpPr>
          <p:nvPr>
            <p:ph type="pic" sz="quarter" idx="10"/>
          </p:nvPr>
        </p:nvSpPr>
        <p:spPr>
          <a:xfrm>
            <a:off x="1440803" y="1780316"/>
            <a:ext cx="4199895" cy="4521422"/>
          </a:xfrm>
          <a:custGeom>
            <a:avLst/>
            <a:gdLst>
              <a:gd name="connsiteX0" fmla="*/ 1815720 w 4199895"/>
              <a:gd name="connsiteY0" fmla="*/ 0 h 4521422"/>
              <a:gd name="connsiteX1" fmla="*/ 4199895 w 4199895"/>
              <a:gd name="connsiteY1" fmla="*/ 1376505 h 4521422"/>
              <a:gd name="connsiteX2" fmla="*/ 2384176 w 4199895"/>
              <a:gd name="connsiteY2" fmla="*/ 4521422 h 4521422"/>
              <a:gd name="connsiteX3" fmla="*/ 0 w 4199895"/>
              <a:gd name="connsiteY3" fmla="*/ 3144918 h 4521422"/>
            </a:gdLst>
            <a:ahLst/>
            <a:cxnLst>
              <a:cxn ang="0">
                <a:pos x="connsiteX0" y="connsiteY0"/>
              </a:cxn>
              <a:cxn ang="0">
                <a:pos x="connsiteX1" y="connsiteY1"/>
              </a:cxn>
              <a:cxn ang="0">
                <a:pos x="connsiteX2" y="connsiteY2"/>
              </a:cxn>
              <a:cxn ang="0">
                <a:pos x="connsiteX3" y="connsiteY3"/>
              </a:cxn>
            </a:cxnLst>
            <a:rect l="l" t="t" r="r" b="b"/>
            <a:pathLst>
              <a:path w="4199895" h="4521422">
                <a:moveTo>
                  <a:pt x="1815720" y="0"/>
                </a:moveTo>
                <a:lnTo>
                  <a:pt x="4199895" y="1376505"/>
                </a:lnTo>
                <a:lnTo>
                  <a:pt x="2384176" y="4521422"/>
                </a:lnTo>
                <a:lnTo>
                  <a:pt x="0" y="314491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02826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A770B0-3A70-4651-BAE8-B06826D4BC8B}"/>
              </a:ext>
            </a:extLst>
          </p:cNvPr>
          <p:cNvSpPr>
            <a:spLocks noGrp="1"/>
          </p:cNvSpPr>
          <p:nvPr>
            <p:ph type="pic" sz="quarter" idx="10"/>
          </p:nvPr>
        </p:nvSpPr>
        <p:spPr>
          <a:xfrm>
            <a:off x="6683604" y="1171671"/>
            <a:ext cx="4524866" cy="4519762"/>
          </a:xfrm>
          <a:custGeom>
            <a:avLst/>
            <a:gdLst>
              <a:gd name="connsiteX0" fmla="*/ 2363517 w 4524866"/>
              <a:gd name="connsiteY0" fmla="*/ 0 h 4519762"/>
              <a:gd name="connsiteX1" fmla="*/ 2493754 w 4524866"/>
              <a:gd name="connsiteY1" fmla="*/ 6577 h 4519762"/>
              <a:gd name="connsiteX2" fmla="*/ 4524866 w 4524866"/>
              <a:gd name="connsiteY2" fmla="*/ 2257329 h 4519762"/>
              <a:gd name="connsiteX3" fmla="*/ 2262433 w 4524866"/>
              <a:gd name="connsiteY3" fmla="*/ 4519762 h 4519762"/>
              <a:gd name="connsiteX4" fmla="*/ 0 w 4524866"/>
              <a:gd name="connsiteY4" fmla="*/ 2257329 h 4519762"/>
              <a:gd name="connsiteX5" fmla="*/ 2031112 w 4524866"/>
              <a:gd name="connsiteY5" fmla="*/ 6577 h 4519762"/>
              <a:gd name="connsiteX6" fmla="*/ 2105171 w 4524866"/>
              <a:gd name="connsiteY6" fmla="*/ 2837 h 4519762"/>
              <a:gd name="connsiteX7" fmla="*/ 2298236 w 4524866"/>
              <a:gd name="connsiteY7" fmla="*/ 359791 h 4519762"/>
              <a:gd name="connsiteX8" fmla="*/ 2098464 w 4524866"/>
              <a:gd name="connsiteY8" fmla="*/ 618454 h 4519762"/>
              <a:gd name="connsiteX9" fmla="*/ 2330182 w 4524866"/>
              <a:gd name="connsiteY9" fmla="*/ 1043056 h 4519762"/>
              <a:gd name="connsiteX10" fmla="*/ 2107226 w 4524866"/>
              <a:gd name="connsiteY10" fmla="*/ 1356647 h 4519762"/>
              <a:gd name="connsiteX11" fmla="*/ 2381230 w 4524866"/>
              <a:gd name="connsiteY11" fmla="*/ 2210027 h 4519762"/>
              <a:gd name="connsiteX12" fmla="*/ 2200479 w 4524866"/>
              <a:gd name="connsiteY12" fmla="*/ 1373357 h 4519762"/>
              <a:gd name="connsiteX13" fmla="*/ 2453823 w 4524866"/>
              <a:gd name="connsiteY13" fmla="*/ 1033765 h 4519762"/>
              <a:gd name="connsiteX14" fmla="*/ 2257506 w 4524866"/>
              <a:gd name="connsiteY14" fmla="*/ 640281 h 4519762"/>
              <a:gd name="connsiteX15" fmla="*/ 2472420 w 4524866"/>
              <a:gd name="connsiteY15" fmla="*/ 430072 h 451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24866" h="4519762">
                <a:moveTo>
                  <a:pt x="2363517" y="0"/>
                </a:moveTo>
                <a:lnTo>
                  <a:pt x="2493754" y="6577"/>
                </a:lnTo>
                <a:cubicBezTo>
                  <a:pt x="3634599" y="122436"/>
                  <a:pt x="4524866" y="1085916"/>
                  <a:pt x="4524866" y="2257329"/>
                </a:cubicBezTo>
                <a:cubicBezTo>
                  <a:pt x="4524866" y="3506836"/>
                  <a:pt x="3511940" y="4519762"/>
                  <a:pt x="2262433" y="4519762"/>
                </a:cubicBezTo>
                <a:cubicBezTo>
                  <a:pt x="1012926" y="4519762"/>
                  <a:pt x="0" y="3506836"/>
                  <a:pt x="0" y="2257329"/>
                </a:cubicBezTo>
                <a:cubicBezTo>
                  <a:pt x="0" y="1085916"/>
                  <a:pt x="890267" y="122436"/>
                  <a:pt x="2031112" y="6577"/>
                </a:cubicBezTo>
                <a:lnTo>
                  <a:pt x="2105171" y="2837"/>
                </a:lnTo>
                <a:lnTo>
                  <a:pt x="2298236" y="359791"/>
                </a:lnTo>
                <a:lnTo>
                  <a:pt x="2098464" y="618454"/>
                </a:lnTo>
                <a:lnTo>
                  <a:pt x="2330182" y="1043056"/>
                </a:lnTo>
                <a:lnTo>
                  <a:pt x="2107226" y="1356647"/>
                </a:lnTo>
                <a:lnTo>
                  <a:pt x="2381230" y="2210027"/>
                </a:lnTo>
                <a:lnTo>
                  <a:pt x="2200479" y="1373357"/>
                </a:lnTo>
                <a:lnTo>
                  <a:pt x="2453823" y="1033765"/>
                </a:lnTo>
                <a:lnTo>
                  <a:pt x="2257506" y="640281"/>
                </a:lnTo>
                <a:lnTo>
                  <a:pt x="2472420" y="430072"/>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339009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04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5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70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68500A-21D7-4D0C-9BFF-615BEDC05CFA}"/>
              </a:ext>
            </a:extLst>
          </p:cNvPr>
          <p:cNvSpPr>
            <a:spLocks noGrp="1"/>
          </p:cNvSpPr>
          <p:nvPr>
            <p:ph type="pic" sz="quarter" idx="10"/>
          </p:nvPr>
        </p:nvSpPr>
        <p:spPr>
          <a:xfrm>
            <a:off x="6496049" y="729237"/>
            <a:ext cx="5695952" cy="5341038"/>
          </a:xfrm>
          <a:custGeom>
            <a:avLst/>
            <a:gdLst>
              <a:gd name="connsiteX0" fmla="*/ 4588127 w 5695952"/>
              <a:gd name="connsiteY0" fmla="*/ 1711 h 5341038"/>
              <a:gd name="connsiteX1" fmla="*/ 5695952 w 5695952"/>
              <a:gd name="connsiteY1" fmla="*/ 288214 h 5341038"/>
              <a:gd name="connsiteX2" fmla="*/ 5695952 w 5695952"/>
              <a:gd name="connsiteY2" fmla="*/ 4983380 h 5341038"/>
              <a:gd name="connsiteX3" fmla="*/ 3895599 w 5695952"/>
              <a:gd name="connsiteY3" fmla="*/ 5184362 h 5341038"/>
              <a:gd name="connsiteX4" fmla="*/ 2317122 w 5695952"/>
              <a:gd name="connsiteY4" fmla="*/ 4843809 h 5341038"/>
              <a:gd name="connsiteX5" fmla="*/ 1391588 w 5695952"/>
              <a:gd name="connsiteY5" fmla="*/ 1053062 h 5341038"/>
              <a:gd name="connsiteX6" fmla="*/ 3623011 w 5695952"/>
              <a:gd name="connsiteY6" fmla="*/ 561772 h 5341038"/>
              <a:gd name="connsiteX7" fmla="*/ 4588127 w 5695952"/>
              <a:gd name="connsiteY7" fmla="*/ 1711 h 53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2" h="5341038">
                <a:moveTo>
                  <a:pt x="4588127" y="1711"/>
                </a:moveTo>
                <a:cubicBezTo>
                  <a:pt x="5161076" y="-25821"/>
                  <a:pt x="5695952" y="288214"/>
                  <a:pt x="5695952" y="288214"/>
                </a:cubicBezTo>
                <a:lnTo>
                  <a:pt x="5695952" y="4983380"/>
                </a:lnTo>
                <a:cubicBezTo>
                  <a:pt x="5695952" y="4983380"/>
                  <a:pt x="4941579" y="4642827"/>
                  <a:pt x="3895599" y="5184362"/>
                </a:cubicBezTo>
                <a:cubicBezTo>
                  <a:pt x="2843281" y="5725898"/>
                  <a:pt x="3039798" y="4676324"/>
                  <a:pt x="2317122" y="4843809"/>
                </a:cubicBezTo>
                <a:cubicBezTo>
                  <a:pt x="-896888" y="5603075"/>
                  <a:pt x="-332693" y="1053062"/>
                  <a:pt x="1391588" y="1053062"/>
                </a:cubicBezTo>
                <a:cubicBezTo>
                  <a:pt x="2348817" y="1053062"/>
                  <a:pt x="2913013" y="1639261"/>
                  <a:pt x="3623011" y="561772"/>
                </a:cubicBezTo>
                <a:cubicBezTo>
                  <a:pt x="3886883" y="157714"/>
                  <a:pt x="4244358" y="18231"/>
                  <a:pt x="4588127" y="1711"/>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399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66A0A3E-9EB9-41D2-BC70-F632F57CD6F8}"/>
              </a:ext>
            </a:extLst>
          </p:cNvPr>
          <p:cNvSpPr>
            <a:spLocks noGrp="1"/>
          </p:cNvSpPr>
          <p:nvPr>
            <p:ph type="pic" sz="quarter" idx="10"/>
          </p:nvPr>
        </p:nvSpPr>
        <p:spPr>
          <a:xfrm>
            <a:off x="1" y="3527"/>
            <a:ext cx="12192000" cy="429030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3433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B87A6BFE-B13D-49C0-8DF1-425CB9AF7759}"/>
              </a:ext>
            </a:extLst>
          </p:cNvPr>
          <p:cNvSpPr>
            <a:spLocks noGrp="1"/>
          </p:cNvSpPr>
          <p:nvPr>
            <p:ph type="pic" sz="quarter" idx="10"/>
          </p:nvPr>
        </p:nvSpPr>
        <p:spPr>
          <a:xfrm>
            <a:off x="1" y="3527"/>
            <a:ext cx="12192000" cy="685447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9761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011D592-E699-4743-BE66-9018DA720E75}"/>
              </a:ext>
            </a:extLst>
          </p:cNvPr>
          <p:cNvSpPr>
            <a:spLocks noGrp="1"/>
          </p:cNvSpPr>
          <p:nvPr>
            <p:ph type="pic" sz="quarter" idx="10"/>
          </p:nvPr>
        </p:nvSpPr>
        <p:spPr>
          <a:xfrm>
            <a:off x="1" y="781050"/>
            <a:ext cx="12192000" cy="4762500"/>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2D65DF1B-1241-4F3D-9EA3-1E155406668C}"/>
              </a:ext>
            </a:extLst>
          </p:cNvPr>
          <p:cNvSpPr>
            <a:spLocks noGrp="1"/>
          </p:cNvSpPr>
          <p:nvPr>
            <p:ph type="pic" sz="quarter" idx="11"/>
          </p:nvPr>
        </p:nvSpPr>
        <p:spPr>
          <a:xfrm>
            <a:off x="1685925" y="1456737"/>
            <a:ext cx="4410075" cy="2924175"/>
          </a:xfrm>
          <a:prstGeom prst="roundRect">
            <a:avLst>
              <a:gd name="adj" fmla="val 1683"/>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183104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CE7F4F-7B49-4020-8E4C-B6631271BE0F}"/>
              </a:ext>
            </a:extLst>
          </p:cNvPr>
          <p:cNvSpPr txBox="1"/>
          <p:nvPr userDrawn="1"/>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E4E7CD77-9FC8-4984-8B3A-41A8422464DC}"/>
              </a:ext>
            </a:extLst>
          </p:cNvPr>
          <p:cNvSpPr txBox="1"/>
          <p:nvPr userDrawn="1"/>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 name="Picture 1"/>
          <p:cNvPicPr>
            <a:picLocks noChangeAspect="1"/>
          </p:cNvPicPr>
          <p:nvPr userDrawn="1"/>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05298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72511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34.png"/><Relationship Id="rId10"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12.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8.xml"/><Relationship Id="rId5" Type="http://schemas.openxmlformats.org/officeDocument/2006/relationships/image" Target="../media/image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jpe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29.jpeg"/><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jpeg"/><Relationship Id="rId4" Type="http://schemas.openxmlformats.org/officeDocument/2006/relationships/image" Target="../media/image20.png"/><Relationship Id="rId9" Type="http://schemas.microsoft.com/office/2007/relationships/hdphoto" Target="../media/hdphoto4.wdp"/><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4239" r="24239"/>
          <a:stretch>
            <a:fillRect/>
          </a:stretch>
        </p:blipFill>
        <p:spPr>
          <a:xfrm>
            <a:off x="6818050" y="13128"/>
            <a:ext cx="5373950" cy="6854825"/>
          </a:xfrm>
        </p:spPr>
      </p:pic>
      <p:grpSp>
        <p:nvGrpSpPr>
          <p:cNvPr id="23" name="Group 22"/>
          <p:cNvGrpSpPr/>
          <p:nvPr/>
        </p:nvGrpSpPr>
        <p:grpSpPr>
          <a:xfrm>
            <a:off x="7755628" y="1765195"/>
            <a:ext cx="3632350" cy="2703273"/>
            <a:chOff x="4110765" y="1650701"/>
            <a:chExt cx="4072065" cy="2965452"/>
          </a:xfrm>
        </p:grpSpPr>
        <p:sp>
          <p:nvSpPr>
            <p:cNvPr id="25" name="Oval 24"/>
            <p:cNvSpPr/>
            <p:nvPr/>
          </p:nvSpPr>
          <p:spPr>
            <a:xfrm>
              <a:off x="4830764" y="2000252"/>
              <a:ext cx="2636836" cy="2615901"/>
            </a:xfrm>
            <a:prstGeom prst="ellipse">
              <a:avLst/>
            </a:prstGeom>
            <a:solidFill>
              <a:srgbClr val="04163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29715" t="12491" r="29170" b="46409"/>
            <a:stretch/>
          </p:blipFill>
          <p:spPr>
            <a:xfrm>
              <a:off x="4110765" y="1650701"/>
              <a:ext cx="4072065" cy="2756199"/>
            </a:xfrm>
            <a:prstGeom prst="rect">
              <a:avLst/>
            </a:prstGeom>
          </p:spPr>
        </p:pic>
      </p:gr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389" y="4468468"/>
            <a:ext cx="3182828" cy="1325155"/>
          </a:xfrm>
          <a:prstGeom prst="rect">
            <a:avLst/>
          </a:prstGeom>
          <a:effectLst>
            <a:outerShdw blurRad="63500" sx="102000" sy="102000" algn="ctr" rotWithShape="0">
              <a:prstClr val="black">
                <a:alpha val="40000"/>
              </a:prstClr>
            </a:outerShdw>
          </a:effectLst>
        </p:spPr>
      </p:pic>
      <p:sp>
        <p:nvSpPr>
          <p:cNvPr id="45" name="Rectangle 44"/>
          <p:cNvSpPr/>
          <p:nvPr/>
        </p:nvSpPr>
        <p:spPr>
          <a:xfrm>
            <a:off x="-210438" y="2429769"/>
            <a:ext cx="7497277" cy="1323439"/>
          </a:xfrm>
          <a:prstGeom prst="rect">
            <a:avLst/>
          </a:prstGeom>
        </p:spPr>
        <p:txBody>
          <a:bodyPr wrap="square" lIns="91440" tIns="45720" rIns="91440" bIns="45720" anchor="t">
            <a:spAutoFit/>
          </a:bodyPr>
          <a:lstStyle/>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B</a:t>
            </a:r>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l</a:t>
            </a:r>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ender</a:t>
            </a:r>
            <a:endParaRPr lang="en-US" sz="4000" dirty="0">
              <a:solidFill>
                <a:srgbClr val="00AEEF"/>
              </a:solidFill>
              <a:latin typeface="Assistant ExtraBold" panose="00000900000000000000" pitchFamily="50" charset="-79"/>
              <a:cs typeface="Assistant ExtraBold" panose="00000900000000000000" pitchFamily="50" charset="-79"/>
              <a:sym typeface="Assistant SemiBold"/>
            </a:endParaRPr>
          </a:p>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 Financial Technologies Ltd.</a:t>
            </a:r>
          </a:p>
        </p:txBody>
      </p:sp>
      <p:sp>
        <p:nvSpPr>
          <p:cNvPr id="9" name="Rectangle 44">
            <a:extLst>
              <a:ext uri="{FF2B5EF4-FFF2-40B4-BE49-F238E27FC236}">
                <a16:creationId xmlns:a16="http://schemas.microsoft.com/office/drawing/2014/main" id="{DC9D1B69-6FA6-4294-A57A-2B1CAC0F926D}"/>
              </a:ext>
            </a:extLst>
          </p:cNvPr>
          <p:cNvSpPr/>
          <p:nvPr/>
        </p:nvSpPr>
        <p:spPr>
          <a:xfrm>
            <a:off x="274367" y="4539035"/>
            <a:ext cx="7497277" cy="461665"/>
          </a:xfrm>
          <a:prstGeom prst="rect">
            <a:avLst/>
          </a:prstGeom>
        </p:spPr>
        <p:txBody>
          <a:bodyPr wrap="square" lIns="91440" tIns="45720" rIns="91440" bIns="45720" anchor="t">
            <a:spAutoFit/>
          </a:bodyPr>
          <a:lstStyle/>
          <a:p>
            <a:pPr rtl="0"/>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June 2021</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
        <p:nvSpPr>
          <p:cNvPr id="10" name="Rectangle 44">
            <a:extLst>
              <a:ext uri="{FF2B5EF4-FFF2-40B4-BE49-F238E27FC236}">
                <a16:creationId xmlns:a16="http://schemas.microsoft.com/office/drawing/2014/main" id="{C5E60678-6F3F-4108-91A7-E7DD2C7BEC01}"/>
              </a:ext>
            </a:extLst>
          </p:cNvPr>
          <p:cNvSpPr/>
          <p:nvPr/>
        </p:nvSpPr>
        <p:spPr>
          <a:xfrm>
            <a:off x="274367" y="5031187"/>
            <a:ext cx="7497277" cy="461665"/>
          </a:xfrm>
          <a:prstGeom prst="rect">
            <a:avLst/>
          </a:prstGeom>
        </p:spPr>
        <p:txBody>
          <a:bodyPr wrap="square" lIns="91440" tIns="45720" rIns="91440" bIns="45720" anchor="t">
            <a:spAutoFit/>
          </a:bodyPr>
          <a:lstStyle/>
          <a:p>
            <a:pPr rtl="0"/>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Dr. Gal Aviv, Founder and CEO</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54334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95246" y="-2694216"/>
            <a:ext cx="6912431" cy="12192000"/>
          </a:xfrm>
          <a:prstGeom prst="rect">
            <a:avLst/>
          </a:prstGeom>
        </p:spPr>
      </p:pic>
      <p:sp>
        <p:nvSpPr>
          <p:cNvPr id="73" name="Rectangle: Rounded Corners 83">
            <a:extLst>
              <a:ext uri="{FF2B5EF4-FFF2-40B4-BE49-F238E27FC236}">
                <a16:creationId xmlns:a16="http://schemas.microsoft.com/office/drawing/2014/main" id="{8FCE864D-24AA-46CD-973A-6C6477953A8C}"/>
              </a:ext>
            </a:extLst>
          </p:cNvPr>
          <p:cNvSpPr/>
          <p:nvPr/>
        </p:nvSpPr>
        <p:spPr>
          <a:xfrm>
            <a:off x="8270398" y="1950873"/>
            <a:ext cx="2922861" cy="130615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mj-lt"/>
            </a:endParaRPr>
          </a:p>
        </p:txBody>
      </p:sp>
      <p:sp>
        <p:nvSpPr>
          <p:cNvPr id="128" name="Rectangle: Rounded Corners 83">
            <a:extLst>
              <a:ext uri="{FF2B5EF4-FFF2-40B4-BE49-F238E27FC236}">
                <a16:creationId xmlns:a16="http://schemas.microsoft.com/office/drawing/2014/main" id="{8FCE864D-24AA-46CD-973A-6C6477953A8C}"/>
              </a:ext>
            </a:extLst>
          </p:cNvPr>
          <p:cNvSpPr/>
          <p:nvPr/>
        </p:nvSpPr>
        <p:spPr>
          <a:xfrm>
            <a:off x="4577414" y="1950872"/>
            <a:ext cx="2922861" cy="1306159"/>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mj-lt"/>
            </a:endParaRPr>
          </a:p>
        </p:txBody>
      </p:sp>
      <p:sp>
        <p:nvSpPr>
          <p:cNvPr id="134" name="Rectangle: Rounded Corners 83">
            <a:extLst>
              <a:ext uri="{FF2B5EF4-FFF2-40B4-BE49-F238E27FC236}">
                <a16:creationId xmlns:a16="http://schemas.microsoft.com/office/drawing/2014/main" id="{8FCE864D-24AA-46CD-973A-6C6477953A8C}"/>
              </a:ext>
            </a:extLst>
          </p:cNvPr>
          <p:cNvSpPr/>
          <p:nvPr/>
        </p:nvSpPr>
        <p:spPr>
          <a:xfrm>
            <a:off x="816492" y="1950873"/>
            <a:ext cx="3016438" cy="130615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mj-lt"/>
            </a:endParaRPr>
          </a:p>
        </p:txBody>
      </p:sp>
      <p:sp>
        <p:nvSpPr>
          <p:cNvPr id="138" name="Rectangle: Rounded Corners 83">
            <a:extLst>
              <a:ext uri="{FF2B5EF4-FFF2-40B4-BE49-F238E27FC236}">
                <a16:creationId xmlns:a16="http://schemas.microsoft.com/office/drawing/2014/main" id="{8FCE864D-24AA-46CD-973A-6C6477953A8C}"/>
              </a:ext>
            </a:extLst>
          </p:cNvPr>
          <p:cNvSpPr/>
          <p:nvPr/>
        </p:nvSpPr>
        <p:spPr>
          <a:xfrm>
            <a:off x="8270398" y="3989222"/>
            <a:ext cx="2922861" cy="1239725"/>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mj-lt"/>
            </a:endParaRPr>
          </a:p>
        </p:txBody>
      </p:sp>
      <p:sp>
        <p:nvSpPr>
          <p:cNvPr id="142" name="Rectangle: Rounded Corners 83">
            <a:extLst>
              <a:ext uri="{FF2B5EF4-FFF2-40B4-BE49-F238E27FC236}">
                <a16:creationId xmlns:a16="http://schemas.microsoft.com/office/drawing/2014/main" id="{8FCE864D-24AA-46CD-973A-6C6477953A8C}"/>
              </a:ext>
            </a:extLst>
          </p:cNvPr>
          <p:cNvSpPr/>
          <p:nvPr/>
        </p:nvSpPr>
        <p:spPr>
          <a:xfrm>
            <a:off x="4577414" y="3989223"/>
            <a:ext cx="2922861" cy="126789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mj-lt"/>
            </a:endParaRPr>
          </a:p>
        </p:txBody>
      </p:sp>
      <p:sp>
        <p:nvSpPr>
          <p:cNvPr id="146" name="Rectangle: Rounded Corners 83">
            <a:extLst>
              <a:ext uri="{FF2B5EF4-FFF2-40B4-BE49-F238E27FC236}">
                <a16:creationId xmlns:a16="http://schemas.microsoft.com/office/drawing/2014/main" id="{8FCE864D-24AA-46CD-973A-6C6477953A8C}"/>
              </a:ext>
            </a:extLst>
          </p:cNvPr>
          <p:cNvSpPr/>
          <p:nvPr/>
        </p:nvSpPr>
        <p:spPr>
          <a:xfrm>
            <a:off x="790576" y="3989223"/>
            <a:ext cx="3016716" cy="126789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mj-lt"/>
            </a:endParaRPr>
          </a:p>
        </p:txBody>
      </p:sp>
      <p:sp>
        <p:nvSpPr>
          <p:cNvPr id="38" name="TextBox 37">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10</a:t>
            </a:r>
            <a:endParaRPr kumimoji="0" lang="id-ID"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9" name="TextBox 3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40" name="Picture 39"/>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
        <p:nvSpPr>
          <p:cNvPr id="41" name="תיבת טקסט 40">
            <a:extLst>
              <a:ext uri="{FF2B5EF4-FFF2-40B4-BE49-F238E27FC236}">
                <a16:creationId xmlns:a16="http://schemas.microsoft.com/office/drawing/2014/main" id="{BB4F97CA-D294-4059-A38E-C1FB5D638611}"/>
              </a:ext>
            </a:extLst>
          </p:cNvPr>
          <p:cNvSpPr txBox="1"/>
          <p:nvPr/>
        </p:nvSpPr>
        <p:spPr>
          <a:xfrm>
            <a:off x="9113672" y="1950872"/>
            <a:ext cx="1847273" cy="830997"/>
          </a:xfrm>
          <a:prstGeom prst="rect">
            <a:avLst/>
          </a:prstGeom>
          <a:noFill/>
        </p:spPr>
        <p:txBody>
          <a:bodyPr wrap="square" rtlCol="0">
            <a:spAutoFit/>
          </a:bodyPr>
          <a:lstStyle/>
          <a:p>
            <a:r>
              <a:rPr lang="he-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27</a:t>
            </a:r>
            <a:r>
              <a:rPr lang="en-US"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a:t>
            </a:r>
            <a:endParaRPr lang="en-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endParaRPr>
          </a:p>
        </p:txBody>
      </p:sp>
      <p:sp>
        <p:nvSpPr>
          <p:cNvPr id="42" name="תיבת טקסט 41">
            <a:extLst>
              <a:ext uri="{FF2B5EF4-FFF2-40B4-BE49-F238E27FC236}">
                <a16:creationId xmlns:a16="http://schemas.microsoft.com/office/drawing/2014/main" id="{088B204A-7ED3-4A8D-8763-402BB1F9F951}"/>
              </a:ext>
            </a:extLst>
          </p:cNvPr>
          <p:cNvSpPr txBox="1"/>
          <p:nvPr/>
        </p:nvSpPr>
        <p:spPr>
          <a:xfrm>
            <a:off x="8471064" y="2426035"/>
            <a:ext cx="2521527" cy="568617"/>
          </a:xfrm>
          <a:prstGeom prst="rect">
            <a:avLst/>
          </a:prstGeom>
          <a:noFill/>
        </p:spPr>
        <p:txBody>
          <a:bodyPr wrap="square" rtlCol="0">
            <a:spAutoFit/>
          </a:bodyPr>
          <a:lstStyle/>
          <a:p>
            <a:pPr algn="ctr" rtl="1">
              <a:lnSpc>
                <a:spcPct val="200000"/>
              </a:lnSpc>
              <a:buClr>
                <a:srgbClr val="00AEEF"/>
              </a:buClr>
            </a:pPr>
            <a:r>
              <a:rPr lang="he-IL" spc="-20" dirty="0">
                <a:solidFill>
                  <a:schemeClr val="tx1">
                    <a:lumMod val="85000"/>
                    <a:lumOff val="15000"/>
                  </a:schemeClr>
                </a:solidFill>
                <a:latin typeface="Assistant" panose="00000500000000000000" pitchFamily="2" charset="-79"/>
                <a:cs typeface="Assistant" panose="00000500000000000000" pitchFamily="2" charset="-79"/>
              </a:rPr>
              <a:t>גידול בסך ההלוואות שמומנו </a:t>
            </a:r>
          </a:p>
        </p:txBody>
      </p:sp>
      <p:sp>
        <p:nvSpPr>
          <p:cNvPr id="43" name="תיבת טקסט 42">
            <a:extLst>
              <a:ext uri="{FF2B5EF4-FFF2-40B4-BE49-F238E27FC236}">
                <a16:creationId xmlns:a16="http://schemas.microsoft.com/office/drawing/2014/main" id="{9C0FCADD-BBB8-40AD-9FDF-21C4EE288612}"/>
              </a:ext>
            </a:extLst>
          </p:cNvPr>
          <p:cNvSpPr txBox="1"/>
          <p:nvPr/>
        </p:nvSpPr>
        <p:spPr>
          <a:xfrm>
            <a:off x="9113673" y="3977037"/>
            <a:ext cx="1847273" cy="830997"/>
          </a:xfrm>
          <a:prstGeom prst="rect">
            <a:avLst/>
          </a:prstGeom>
          <a:noFill/>
        </p:spPr>
        <p:txBody>
          <a:bodyPr wrap="square" rtlCol="0">
            <a:spAutoFit/>
          </a:bodyPr>
          <a:lstStyle/>
          <a:p>
            <a:r>
              <a:rPr lang="he-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43</a:t>
            </a:r>
            <a:r>
              <a:rPr lang="en-US"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a:t>
            </a:r>
            <a:endParaRPr lang="en-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endParaRPr>
          </a:p>
        </p:txBody>
      </p:sp>
      <p:sp>
        <p:nvSpPr>
          <p:cNvPr id="44" name="תיבת טקסט 43">
            <a:extLst>
              <a:ext uri="{FF2B5EF4-FFF2-40B4-BE49-F238E27FC236}">
                <a16:creationId xmlns:a16="http://schemas.microsoft.com/office/drawing/2014/main" id="{734BFC84-2398-4029-8B7C-D2DC050FB86E}"/>
              </a:ext>
            </a:extLst>
          </p:cNvPr>
          <p:cNvSpPr txBox="1"/>
          <p:nvPr/>
        </p:nvSpPr>
        <p:spPr>
          <a:xfrm>
            <a:off x="8320965" y="4508295"/>
            <a:ext cx="2767118" cy="568617"/>
          </a:xfrm>
          <a:prstGeom prst="rect">
            <a:avLst/>
          </a:prstGeom>
          <a:noFill/>
        </p:spPr>
        <p:txBody>
          <a:bodyPr wrap="square" rtlCol="0">
            <a:spAutoFit/>
          </a:bodyPr>
          <a:lstStyle/>
          <a:p>
            <a:pPr algn="ctr" rtl="1">
              <a:lnSpc>
                <a:spcPct val="200000"/>
              </a:lnSpc>
              <a:buClr>
                <a:srgbClr val="00AEEF"/>
              </a:buClr>
            </a:pPr>
            <a:r>
              <a:rPr lang="he-IL" spc="-20" dirty="0">
                <a:solidFill>
                  <a:schemeClr val="tx1">
                    <a:lumMod val="95000"/>
                    <a:lumOff val="5000"/>
                  </a:schemeClr>
                </a:solidFill>
                <a:latin typeface="Assistant" panose="00000500000000000000" pitchFamily="2" charset="-79"/>
                <a:cs typeface="Assistant" panose="00000500000000000000" pitchFamily="2" charset="-79"/>
              </a:rPr>
              <a:t>גידול בהכנסות נטו חשבונאיות</a:t>
            </a:r>
            <a:endParaRPr lang="en-US" spc="-20" dirty="0">
              <a:solidFill>
                <a:schemeClr val="tx1">
                  <a:lumMod val="95000"/>
                  <a:lumOff val="5000"/>
                </a:schemeClr>
              </a:solidFill>
              <a:latin typeface="Assistant" panose="00000500000000000000" pitchFamily="2" charset="-79"/>
              <a:cs typeface="Assistant" panose="00000500000000000000" pitchFamily="2" charset="-79"/>
            </a:endParaRPr>
          </a:p>
        </p:txBody>
      </p:sp>
      <p:sp>
        <p:nvSpPr>
          <p:cNvPr id="45" name="תיבת טקסט 44">
            <a:extLst>
              <a:ext uri="{FF2B5EF4-FFF2-40B4-BE49-F238E27FC236}">
                <a16:creationId xmlns:a16="http://schemas.microsoft.com/office/drawing/2014/main" id="{23A2F37A-8B2E-4268-9C27-903111D4C338}"/>
              </a:ext>
            </a:extLst>
          </p:cNvPr>
          <p:cNvSpPr txBox="1"/>
          <p:nvPr/>
        </p:nvSpPr>
        <p:spPr>
          <a:xfrm>
            <a:off x="5470753" y="1892690"/>
            <a:ext cx="1847273" cy="830997"/>
          </a:xfrm>
          <a:prstGeom prst="rect">
            <a:avLst/>
          </a:prstGeom>
          <a:noFill/>
        </p:spPr>
        <p:txBody>
          <a:bodyPr wrap="square" rtlCol="0">
            <a:spAutoFit/>
          </a:bodyPr>
          <a:lstStyle/>
          <a:p>
            <a:r>
              <a:rPr lang="he-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11</a:t>
            </a:r>
            <a:r>
              <a:rPr lang="en-US"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a:t>
            </a:r>
            <a:endParaRPr lang="en-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endParaRPr>
          </a:p>
        </p:txBody>
      </p:sp>
      <p:sp>
        <p:nvSpPr>
          <p:cNvPr id="46" name="תיבת טקסט 45">
            <a:extLst>
              <a:ext uri="{FF2B5EF4-FFF2-40B4-BE49-F238E27FC236}">
                <a16:creationId xmlns:a16="http://schemas.microsoft.com/office/drawing/2014/main" id="{760F44ED-830F-4E5F-BB2B-A8446F3BFA41}"/>
              </a:ext>
            </a:extLst>
          </p:cNvPr>
          <p:cNvSpPr txBox="1"/>
          <p:nvPr/>
        </p:nvSpPr>
        <p:spPr>
          <a:xfrm>
            <a:off x="4493474" y="2426035"/>
            <a:ext cx="3231535" cy="830997"/>
          </a:xfrm>
          <a:prstGeom prst="rect">
            <a:avLst/>
          </a:prstGeom>
          <a:noFill/>
        </p:spPr>
        <p:txBody>
          <a:bodyPr wrap="square" rtlCol="0">
            <a:spAutoFit/>
          </a:bodyPr>
          <a:lstStyle/>
          <a:p>
            <a:pPr algn="ctr" rtl="1">
              <a:lnSpc>
                <a:spcPct val="200000"/>
              </a:lnSpc>
              <a:buClr>
                <a:srgbClr val="00AEEF"/>
              </a:buClr>
            </a:pPr>
            <a:r>
              <a:rPr lang="he-IL" spc="-20" dirty="0">
                <a:solidFill>
                  <a:schemeClr val="tx1">
                    <a:lumMod val="85000"/>
                    <a:lumOff val="15000"/>
                  </a:schemeClr>
                </a:solidFill>
                <a:latin typeface="Assistant" panose="00000500000000000000" pitchFamily="2" charset="-79"/>
                <a:cs typeface="Assistant" panose="00000500000000000000" pitchFamily="2" charset="-79"/>
              </a:rPr>
              <a:t>גידול ביתרת תיק האשראי </a:t>
            </a:r>
          </a:p>
          <a:p>
            <a:pPr algn="ctr" rtl="1">
              <a:buClr>
                <a:srgbClr val="00AEEF"/>
              </a:buClr>
            </a:pPr>
            <a:r>
              <a:rPr lang="he-IL" sz="1050" spc="-20" dirty="0">
                <a:solidFill>
                  <a:schemeClr val="tx1">
                    <a:lumMod val="85000"/>
                    <a:lumOff val="15000"/>
                  </a:schemeClr>
                </a:solidFill>
                <a:latin typeface="Assistant" panose="00000500000000000000" pitchFamily="2" charset="-79"/>
                <a:cs typeface="Assistant" panose="00000500000000000000" pitchFamily="2" charset="-79"/>
              </a:rPr>
              <a:t>מול דצמ' 2020   </a:t>
            </a:r>
            <a:endParaRPr lang="en-US" sz="1050" spc="-20" dirty="0">
              <a:solidFill>
                <a:schemeClr val="tx1">
                  <a:lumMod val="85000"/>
                  <a:lumOff val="15000"/>
                </a:schemeClr>
              </a:solidFill>
              <a:latin typeface="Assistant" panose="00000500000000000000" pitchFamily="2" charset="-79"/>
              <a:cs typeface="Assistant" panose="00000500000000000000" pitchFamily="2" charset="-79"/>
            </a:endParaRPr>
          </a:p>
        </p:txBody>
      </p:sp>
      <p:sp>
        <p:nvSpPr>
          <p:cNvPr id="47" name="תיבת טקסט 46">
            <a:extLst>
              <a:ext uri="{FF2B5EF4-FFF2-40B4-BE49-F238E27FC236}">
                <a16:creationId xmlns:a16="http://schemas.microsoft.com/office/drawing/2014/main" id="{81947AD8-40A6-4808-8BD6-C797762135D0}"/>
              </a:ext>
            </a:extLst>
          </p:cNvPr>
          <p:cNvSpPr txBox="1"/>
          <p:nvPr/>
        </p:nvSpPr>
        <p:spPr>
          <a:xfrm>
            <a:off x="5400676" y="3936675"/>
            <a:ext cx="1847273" cy="830997"/>
          </a:xfrm>
          <a:prstGeom prst="rect">
            <a:avLst/>
          </a:prstGeom>
          <a:noFill/>
        </p:spPr>
        <p:txBody>
          <a:bodyPr wrap="square" rtlCol="0">
            <a:spAutoFit/>
          </a:bodyPr>
          <a:lstStyle/>
          <a:p>
            <a:r>
              <a:rPr lang="he-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73</a:t>
            </a:r>
            <a:r>
              <a:rPr lang="en-US"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a:t>
            </a:r>
            <a:endParaRPr lang="en-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endParaRPr>
          </a:p>
        </p:txBody>
      </p:sp>
      <p:sp>
        <p:nvSpPr>
          <p:cNvPr id="48" name="תיבת טקסט 47">
            <a:extLst>
              <a:ext uri="{FF2B5EF4-FFF2-40B4-BE49-F238E27FC236}">
                <a16:creationId xmlns:a16="http://schemas.microsoft.com/office/drawing/2014/main" id="{4BEC45E3-C097-4570-A624-806E2A1EAFC0}"/>
              </a:ext>
            </a:extLst>
          </p:cNvPr>
          <p:cNvSpPr txBox="1"/>
          <p:nvPr/>
        </p:nvSpPr>
        <p:spPr>
          <a:xfrm>
            <a:off x="4776988" y="4599368"/>
            <a:ext cx="2521527" cy="646331"/>
          </a:xfrm>
          <a:prstGeom prst="rect">
            <a:avLst/>
          </a:prstGeom>
          <a:noFill/>
        </p:spPr>
        <p:txBody>
          <a:bodyPr wrap="square" rtlCol="0">
            <a:spAutoFit/>
          </a:bodyPr>
          <a:lstStyle/>
          <a:p>
            <a:pPr algn="ctr" rtl="1">
              <a:buClr>
                <a:srgbClr val="00AEEF"/>
              </a:buClr>
            </a:pPr>
            <a:r>
              <a:rPr lang="he-IL" spc="-20" dirty="0">
                <a:solidFill>
                  <a:schemeClr val="tx1">
                    <a:lumMod val="85000"/>
                    <a:lumOff val="15000"/>
                  </a:schemeClr>
                </a:solidFill>
                <a:latin typeface="Assistant" panose="00000500000000000000" pitchFamily="2" charset="-79"/>
                <a:cs typeface="Assistant" panose="00000500000000000000" pitchFamily="2" charset="-79"/>
              </a:rPr>
              <a:t>קיטון משמעותי של הוצאות בגין הפרשה להפסדי אשראי*</a:t>
            </a:r>
            <a:endParaRPr lang="en-US" spc="-20" dirty="0">
              <a:solidFill>
                <a:schemeClr val="tx1">
                  <a:lumMod val="85000"/>
                  <a:lumOff val="15000"/>
                </a:schemeClr>
              </a:solidFill>
              <a:latin typeface="Assistant" panose="00000500000000000000" pitchFamily="2" charset="-79"/>
              <a:cs typeface="Assistant" panose="00000500000000000000" pitchFamily="2" charset="-79"/>
            </a:endParaRPr>
          </a:p>
        </p:txBody>
      </p:sp>
      <p:sp>
        <p:nvSpPr>
          <p:cNvPr id="49" name="תיבת טקסט 48">
            <a:extLst>
              <a:ext uri="{FF2B5EF4-FFF2-40B4-BE49-F238E27FC236}">
                <a16:creationId xmlns:a16="http://schemas.microsoft.com/office/drawing/2014/main" id="{0FEC0753-B435-45A4-BA06-4305FBE1B82C}"/>
              </a:ext>
            </a:extLst>
          </p:cNvPr>
          <p:cNvSpPr txBox="1"/>
          <p:nvPr/>
        </p:nvSpPr>
        <p:spPr>
          <a:xfrm>
            <a:off x="1732713" y="1948043"/>
            <a:ext cx="1847273" cy="830997"/>
          </a:xfrm>
          <a:prstGeom prst="rect">
            <a:avLst/>
          </a:prstGeom>
          <a:noFill/>
        </p:spPr>
        <p:txBody>
          <a:bodyPr wrap="square" rtlCol="0">
            <a:spAutoFit/>
          </a:bodyPr>
          <a:lstStyle/>
          <a:p>
            <a:r>
              <a:rPr lang="en-US"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67%</a:t>
            </a:r>
            <a:endParaRPr lang="en-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endParaRPr>
          </a:p>
        </p:txBody>
      </p:sp>
      <p:sp>
        <p:nvSpPr>
          <p:cNvPr id="50" name="תיבת טקסט 49">
            <a:extLst>
              <a:ext uri="{FF2B5EF4-FFF2-40B4-BE49-F238E27FC236}">
                <a16:creationId xmlns:a16="http://schemas.microsoft.com/office/drawing/2014/main" id="{17A081F3-A742-4015-8EB3-C668B0CEBAA4}"/>
              </a:ext>
            </a:extLst>
          </p:cNvPr>
          <p:cNvSpPr txBox="1"/>
          <p:nvPr/>
        </p:nvSpPr>
        <p:spPr>
          <a:xfrm>
            <a:off x="998741" y="2625320"/>
            <a:ext cx="2880914" cy="369332"/>
          </a:xfrm>
          <a:prstGeom prst="rect">
            <a:avLst/>
          </a:prstGeom>
          <a:noFill/>
        </p:spPr>
        <p:txBody>
          <a:bodyPr wrap="square" rtlCol="0">
            <a:spAutoFit/>
          </a:bodyPr>
          <a:lstStyle/>
          <a:p>
            <a:pPr algn="ctr" rtl="1">
              <a:buClr>
                <a:srgbClr val="00AEEF"/>
              </a:buClr>
            </a:pPr>
            <a:r>
              <a:rPr lang="he-IL" spc="-20" dirty="0">
                <a:solidFill>
                  <a:schemeClr val="tx1">
                    <a:lumMod val="85000"/>
                    <a:lumOff val="15000"/>
                  </a:schemeClr>
                </a:solidFill>
                <a:latin typeface="Assistant" panose="00000500000000000000" pitchFamily="2" charset="-79"/>
                <a:cs typeface="Assistant" panose="00000500000000000000" pitchFamily="2" charset="-79"/>
              </a:rPr>
              <a:t>גידול בסך ההלוואות באירופה </a:t>
            </a:r>
            <a:endParaRPr lang="en-US" spc="-20" dirty="0">
              <a:solidFill>
                <a:schemeClr val="tx1">
                  <a:lumMod val="85000"/>
                  <a:lumOff val="15000"/>
                </a:schemeClr>
              </a:solidFill>
              <a:latin typeface="Assistant" panose="00000500000000000000" pitchFamily="2" charset="-79"/>
              <a:cs typeface="Assistant" panose="00000500000000000000" pitchFamily="2" charset="-79"/>
            </a:endParaRPr>
          </a:p>
        </p:txBody>
      </p:sp>
      <p:sp>
        <p:nvSpPr>
          <p:cNvPr id="51" name="תיבת טקסט 50">
            <a:extLst>
              <a:ext uri="{FF2B5EF4-FFF2-40B4-BE49-F238E27FC236}">
                <a16:creationId xmlns:a16="http://schemas.microsoft.com/office/drawing/2014/main" id="{136259CB-0B80-4AB6-8729-B0DB173E3721}"/>
              </a:ext>
            </a:extLst>
          </p:cNvPr>
          <p:cNvSpPr txBox="1"/>
          <p:nvPr/>
        </p:nvSpPr>
        <p:spPr>
          <a:xfrm>
            <a:off x="1689037" y="3936675"/>
            <a:ext cx="1533236" cy="830997"/>
          </a:xfrm>
          <a:prstGeom prst="rect">
            <a:avLst/>
          </a:prstGeom>
          <a:noFill/>
        </p:spPr>
        <p:txBody>
          <a:bodyPr wrap="square" rtlCol="0">
            <a:spAutoFit/>
          </a:bodyPr>
          <a:lstStyle/>
          <a:p>
            <a:r>
              <a:rPr lang="en-US"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rPr>
              <a:t>19%</a:t>
            </a:r>
            <a:endParaRPr lang="en-IL" sz="4800" b="1" dirty="0">
              <a:solidFill>
                <a:schemeClr val="tx1">
                  <a:lumMod val="65000"/>
                  <a:lumOff val="35000"/>
                </a:schemeClr>
              </a:solidFill>
              <a:effectLst>
                <a:outerShdw blurRad="38100" dist="38100" dir="2700000" algn="tl">
                  <a:srgbClr val="000000">
                    <a:alpha val="43137"/>
                  </a:srgbClr>
                </a:outerShdw>
              </a:effectLst>
              <a:latin typeface="Assistant ExtraBold" pitchFamily="2" charset="-79"/>
              <a:cs typeface="Assistant ExtraBold" pitchFamily="2" charset="-79"/>
            </a:endParaRPr>
          </a:p>
        </p:txBody>
      </p:sp>
      <p:sp>
        <p:nvSpPr>
          <p:cNvPr id="2" name="תיבת טקסט 1">
            <a:extLst>
              <a:ext uri="{FF2B5EF4-FFF2-40B4-BE49-F238E27FC236}">
                <a16:creationId xmlns:a16="http://schemas.microsoft.com/office/drawing/2014/main" id="{C8F04A7F-24B1-4E5E-91CB-62E3765BBAAA}"/>
              </a:ext>
            </a:extLst>
          </p:cNvPr>
          <p:cNvSpPr txBox="1"/>
          <p:nvPr/>
        </p:nvSpPr>
        <p:spPr>
          <a:xfrm>
            <a:off x="792627" y="4638568"/>
            <a:ext cx="3067182" cy="923330"/>
          </a:xfrm>
          <a:prstGeom prst="rect">
            <a:avLst/>
          </a:prstGeom>
          <a:noFill/>
        </p:spPr>
        <p:txBody>
          <a:bodyPr wrap="square" rtlCol="0">
            <a:spAutoFit/>
          </a:bodyPr>
          <a:lstStyle/>
          <a:p>
            <a:pPr algn="ctr"/>
            <a:r>
              <a:rPr lang="he-IL" spc="-20" dirty="0">
                <a:solidFill>
                  <a:schemeClr val="tx1">
                    <a:lumMod val="85000"/>
                    <a:lumOff val="15000"/>
                  </a:schemeClr>
                </a:solidFill>
                <a:latin typeface="Assistant" panose="00000500000000000000" pitchFamily="2" charset="-79"/>
                <a:cs typeface="Assistant" panose="00000500000000000000" pitchFamily="2" charset="-79"/>
              </a:rPr>
              <a:t>גידול בהכנסות ברוטו חשבונאיות באירופה</a:t>
            </a:r>
          </a:p>
          <a:p>
            <a:endParaRPr lang="en-IL" dirty="0"/>
          </a:p>
        </p:txBody>
      </p:sp>
      <p:sp>
        <p:nvSpPr>
          <p:cNvPr id="53" name="TextBox 28">
            <a:extLst>
              <a:ext uri="{FF2B5EF4-FFF2-40B4-BE49-F238E27FC236}">
                <a16:creationId xmlns:a16="http://schemas.microsoft.com/office/drawing/2014/main" id="{0727357A-6716-4C01-945E-BC4AD1021DFA}"/>
              </a:ext>
            </a:extLst>
          </p:cNvPr>
          <p:cNvSpPr txBox="1"/>
          <p:nvPr/>
        </p:nvSpPr>
        <p:spPr>
          <a:xfrm>
            <a:off x="845161" y="179460"/>
            <a:ext cx="9610402"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effectLst/>
                <a:uLnTx/>
                <a:uFillTx/>
                <a:latin typeface="+mj-lt"/>
                <a:cs typeface="Assistant ExtraBold" panose="00000900000000000000" pitchFamily="2" charset="-79"/>
              </a:rPr>
              <a:t>צמיחה משמעותית בפעילות החברה</a:t>
            </a:r>
            <a:endParaRPr kumimoji="0" lang="en-US" sz="4400" b="0" i="0" u="none" strike="noStrike" kern="1200" cap="none" spc="0" normalizeH="0" baseline="0" noProof="0" dirty="0">
              <a:ln>
                <a:noFill/>
              </a:ln>
              <a:effectLst/>
              <a:uLnTx/>
              <a:uFillTx/>
              <a:latin typeface="+mj-lt"/>
              <a:cs typeface="Assistant ExtraBold" panose="00000900000000000000" pitchFamily="2" charset="-79"/>
            </a:endParaRPr>
          </a:p>
        </p:txBody>
      </p:sp>
      <p:grpSp>
        <p:nvGrpSpPr>
          <p:cNvPr id="55" name="Group 98">
            <a:extLst>
              <a:ext uri="{FF2B5EF4-FFF2-40B4-BE49-F238E27FC236}">
                <a16:creationId xmlns:a16="http://schemas.microsoft.com/office/drawing/2014/main" id="{A8574A12-B210-4DCE-9427-FBE37ACED48C}"/>
              </a:ext>
            </a:extLst>
          </p:cNvPr>
          <p:cNvGrpSpPr/>
          <p:nvPr/>
        </p:nvGrpSpPr>
        <p:grpSpPr>
          <a:xfrm>
            <a:off x="4279600" y="920415"/>
            <a:ext cx="3006018" cy="97631"/>
            <a:chOff x="127707" y="2933699"/>
            <a:chExt cx="3006018" cy="97631"/>
          </a:xfrm>
        </p:grpSpPr>
        <p:cxnSp>
          <p:nvCxnSpPr>
            <p:cNvPr id="56" name="Straight Connector 99">
              <a:extLst>
                <a:ext uri="{FF2B5EF4-FFF2-40B4-BE49-F238E27FC236}">
                  <a16:creationId xmlns:a16="http://schemas.microsoft.com/office/drawing/2014/main" id="{140D13D1-CB70-4D00-AD59-3AD9DA15274D}"/>
                </a:ext>
              </a:extLst>
            </p:cNvPr>
            <p:cNvCxnSpPr/>
            <p:nvPr/>
          </p:nvCxnSpPr>
          <p:spPr>
            <a:xfrm>
              <a:off x="127707" y="2982514"/>
              <a:ext cx="3006018"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57" name="Oval 100">
              <a:extLst>
                <a:ext uri="{FF2B5EF4-FFF2-40B4-BE49-F238E27FC236}">
                  <a16:creationId xmlns:a16="http://schemas.microsoft.com/office/drawing/2014/main" id="{BC2AFBB6-C01F-4788-BCBF-08C7E4EAF5DE}"/>
                </a:ext>
              </a:extLst>
            </p:cNvPr>
            <p:cNvSpPr/>
            <p:nvPr/>
          </p:nvSpPr>
          <p:spPr>
            <a:xfrm>
              <a:off x="15736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תיבת טקסט 57">
            <a:extLst>
              <a:ext uri="{FF2B5EF4-FFF2-40B4-BE49-F238E27FC236}">
                <a16:creationId xmlns:a16="http://schemas.microsoft.com/office/drawing/2014/main" id="{31BB0A8C-3F5C-4D8A-8510-8EE314BD9DF2}"/>
              </a:ext>
            </a:extLst>
          </p:cNvPr>
          <p:cNvSpPr txBox="1"/>
          <p:nvPr/>
        </p:nvSpPr>
        <p:spPr>
          <a:xfrm>
            <a:off x="5946788" y="5934905"/>
            <a:ext cx="5882444" cy="530915"/>
          </a:xfrm>
          <a:prstGeom prst="rect">
            <a:avLst/>
          </a:prstGeom>
          <a:noFill/>
        </p:spPr>
        <p:txBody>
          <a:bodyPr wrap="square" rtlCol="0">
            <a:spAutoFit/>
          </a:bodyPr>
          <a:lstStyle/>
          <a:p>
            <a:pPr algn="r" rtl="1"/>
            <a:r>
              <a:rPr lang="he-IL" sz="1050" dirty="0">
                <a:solidFill>
                  <a:srgbClr val="000000"/>
                </a:solidFill>
                <a:latin typeface="Assistant Light" panose="00000400000000000000" pitchFamily="2" charset="-79"/>
                <a:cs typeface="Assistant Light" panose="00000400000000000000" pitchFamily="2" charset="-79"/>
              </a:rPr>
              <a:t>*0.3 מ' ש"ח לעומת 1.12 בתקופה מקבילה אשתקד- פירוט נוסף ניתן למצוא בדוחות הכספיים ליום 30.6.2021</a:t>
            </a:r>
            <a:endParaRPr lang="en-US" sz="1050" dirty="0">
              <a:solidFill>
                <a:srgbClr val="000000"/>
              </a:solidFill>
              <a:latin typeface="Assistant Light" panose="00000400000000000000" pitchFamily="2" charset="-79"/>
              <a:cs typeface="Assistant Light" panose="00000400000000000000" pitchFamily="2" charset="-79"/>
            </a:endParaRPr>
          </a:p>
          <a:p>
            <a:pPr algn="r" rtl="1"/>
            <a:endParaRPr lang="en-IL"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319675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AE650DFE-8AFA-43F6-B9AB-8393202896A6}"/>
              </a:ext>
            </a:extLst>
          </p:cNvPr>
          <p:cNvSpPr txBox="1"/>
          <p:nvPr/>
        </p:nvSpPr>
        <p:spPr>
          <a:xfrm>
            <a:off x="5164553" y="6165503"/>
            <a:ext cx="5882444" cy="692497"/>
          </a:xfrm>
          <a:prstGeom prst="rect">
            <a:avLst/>
          </a:prstGeom>
          <a:noFill/>
        </p:spPr>
        <p:txBody>
          <a:bodyPr wrap="square" rtlCol="0">
            <a:spAutoFit/>
          </a:bodyPr>
          <a:lstStyle/>
          <a:p>
            <a:pPr algn="r" rtl="1"/>
            <a:r>
              <a:rPr lang="he-IL" sz="1050" dirty="0">
                <a:solidFill>
                  <a:srgbClr val="000000"/>
                </a:solidFill>
                <a:latin typeface="Assistant Light" panose="00000400000000000000" pitchFamily="2" charset="-79"/>
                <a:cs typeface="Assistant Light" panose="00000400000000000000" pitchFamily="2" charset="-79"/>
              </a:rPr>
              <a:t>*הכנסות ברוטו </a:t>
            </a:r>
            <a:r>
              <a:rPr lang="en-US" sz="1050" dirty="0">
                <a:solidFill>
                  <a:srgbClr val="000000"/>
                </a:solidFill>
                <a:latin typeface="Assistant Light" panose="00000400000000000000" pitchFamily="2" charset="-79"/>
                <a:cs typeface="Assistant Light" panose="00000400000000000000" pitchFamily="2" charset="-79"/>
              </a:rPr>
              <a:t> NON-GAAP</a:t>
            </a:r>
            <a:r>
              <a:rPr lang="he-IL" sz="1050" dirty="0">
                <a:solidFill>
                  <a:srgbClr val="000000"/>
                </a:solidFill>
                <a:latin typeface="Assistant Light" panose="00000400000000000000" pitchFamily="2" charset="-79"/>
                <a:cs typeface="Assistant Light" panose="00000400000000000000" pitchFamily="2" charset="-79"/>
              </a:rPr>
              <a:t>המדווחות במסגרת ביאור מגזרים</a:t>
            </a:r>
          </a:p>
          <a:p>
            <a:pPr algn="r" rtl="1"/>
            <a:r>
              <a:rPr lang="he-IL" sz="1050" dirty="0">
                <a:solidFill>
                  <a:srgbClr val="000000"/>
                </a:solidFill>
                <a:latin typeface="Assistant Light" panose="00000400000000000000" pitchFamily="2" charset="-79"/>
                <a:cs typeface="Assistant Light" panose="00000400000000000000" pitchFamily="2" charset="-79"/>
              </a:rPr>
              <a:t>**התפתחות תיק אשראי </a:t>
            </a:r>
            <a:r>
              <a:rPr lang="en-US" sz="1050" dirty="0">
                <a:solidFill>
                  <a:srgbClr val="000000"/>
                </a:solidFill>
                <a:latin typeface="Assistant Light" panose="00000400000000000000" pitchFamily="2" charset="-79"/>
                <a:cs typeface="Assistant Light" panose="00000400000000000000" pitchFamily="2" charset="-79"/>
              </a:rPr>
              <a:t>NON-GAAP</a:t>
            </a:r>
            <a:endParaRPr lang="he-IL" sz="1050" dirty="0">
              <a:solidFill>
                <a:srgbClr val="000000"/>
              </a:solidFill>
              <a:latin typeface="Assistant Light" panose="00000400000000000000" pitchFamily="2" charset="-79"/>
              <a:cs typeface="Assistant Light" panose="00000400000000000000" pitchFamily="2" charset="-79"/>
            </a:endParaRPr>
          </a:p>
          <a:p>
            <a:pPr algn="r" rtl="1"/>
            <a:endParaRPr lang="en-IL" dirty="0">
              <a:latin typeface="Assistant" panose="00000500000000000000" pitchFamily="2" charset="-79"/>
              <a:cs typeface="Assistant" panose="00000500000000000000" pitchFamily="2" charset="-79"/>
            </a:endParaRPr>
          </a:p>
        </p:txBody>
      </p:sp>
      <p:sp>
        <p:nvSpPr>
          <p:cNvPr id="8" name="Rectangle 7"/>
          <p:cNvSpPr/>
          <p:nvPr/>
        </p:nvSpPr>
        <p:spPr>
          <a:xfrm>
            <a:off x="114300" y="123326"/>
            <a:ext cx="12192000" cy="830997"/>
          </a:xfrm>
          <a:prstGeom prst="rect">
            <a:avLst/>
          </a:prstGeom>
        </p:spPr>
        <p:txBody>
          <a:bodyPr wrap="square" lIns="91440" tIns="45720" rIns="91440" bIns="45720" anchor="t">
            <a:spAutoFit/>
          </a:bodyPr>
          <a:lstStyle/>
          <a:p>
            <a:pPr algn="ctr">
              <a:defRPr/>
            </a:pPr>
            <a:r>
              <a:rPr lang="he-IL" sz="4800" dirty="0">
                <a:solidFill>
                  <a:srgbClr val="000000"/>
                </a:solidFill>
                <a:latin typeface="+mj-lt"/>
                <a:cs typeface="Assistant ExtraBold"/>
              </a:rPr>
              <a:t>צמיחה משמעותית בפעילות החברה </a:t>
            </a:r>
          </a:p>
        </p:txBody>
      </p:sp>
      <p:grpSp>
        <p:nvGrpSpPr>
          <p:cNvPr id="14" name="Group 13"/>
          <p:cNvGrpSpPr/>
          <p:nvPr/>
        </p:nvGrpSpPr>
        <p:grpSpPr>
          <a:xfrm>
            <a:off x="4314825" y="880118"/>
            <a:ext cx="3790950" cy="97631"/>
            <a:chOff x="552450" y="2933699"/>
            <a:chExt cx="3790950" cy="97631"/>
          </a:xfrm>
        </p:grpSpPr>
        <p:cxnSp>
          <p:nvCxnSpPr>
            <p:cNvPr id="15" name="Straight Connector 14"/>
            <p:cNvCxnSpPr/>
            <p:nvPr/>
          </p:nvCxnSpPr>
          <p:spPr>
            <a:xfrm>
              <a:off x="552450" y="2982514"/>
              <a:ext cx="379095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3991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 name="Chart 12">
            <a:extLst>
              <a:ext uri="{FF2B5EF4-FFF2-40B4-BE49-F238E27FC236}">
                <a16:creationId xmlns:a16="http://schemas.microsoft.com/office/drawing/2014/main" id="{E077C5EA-4D00-4CD8-BE3B-5D23D4A9209B}"/>
              </a:ext>
            </a:extLst>
          </p:cNvPr>
          <p:cNvGraphicFramePr>
            <a:graphicFrameLocks/>
          </p:cNvGraphicFramePr>
          <p:nvPr/>
        </p:nvGraphicFramePr>
        <p:xfrm>
          <a:off x="7244443" y="2001191"/>
          <a:ext cx="3802554" cy="378954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547EF7CF-21FF-4041-8BAE-73B1FD543850}"/>
              </a:ext>
            </a:extLst>
          </p:cNvPr>
          <p:cNvSpPr txBox="1"/>
          <p:nvPr/>
        </p:nvSpPr>
        <p:spPr>
          <a:xfrm>
            <a:off x="6824109" y="1601081"/>
            <a:ext cx="4639874" cy="400110"/>
          </a:xfrm>
          <a:prstGeom prst="rect">
            <a:avLst/>
          </a:prstGeom>
          <a:noFill/>
        </p:spPr>
        <p:txBody>
          <a:bodyPr wrap="square" rtlCol="0">
            <a:spAutoFit/>
          </a:bodyPr>
          <a:lstStyle/>
          <a:p>
            <a:pPr algn="ctr"/>
            <a:r>
              <a:rPr lang="he-IL" sz="2000" b="1" dirty="0"/>
              <a:t> </a:t>
            </a:r>
            <a:r>
              <a:rPr lang="he-IL" b="1" spc="-20" dirty="0">
                <a:solidFill>
                  <a:schemeClr val="tx1">
                    <a:lumMod val="95000"/>
                    <a:lumOff val="5000"/>
                  </a:schemeClr>
                </a:solidFill>
                <a:latin typeface="Assistant" panose="00000500000000000000" pitchFamily="2" charset="-79"/>
                <a:cs typeface="Assistant" panose="00000500000000000000" pitchFamily="2" charset="-79"/>
              </a:rPr>
              <a:t>13% שינוי </a:t>
            </a:r>
            <a:r>
              <a:rPr lang="he-IL" b="1" spc="-20" dirty="0">
                <a:solidFill>
                  <a:schemeClr val="tx1">
                    <a:lumMod val="85000"/>
                    <a:lumOff val="15000"/>
                  </a:schemeClr>
                </a:solidFill>
                <a:latin typeface="Assistant" panose="00000500000000000000" pitchFamily="2" charset="-79"/>
                <a:cs typeface="Assistant" panose="00000500000000000000" pitchFamily="2" charset="-79"/>
              </a:rPr>
              <a:t>בהכנסות ברוטו חציון מול חציון*</a:t>
            </a:r>
            <a:endParaRPr lang="en-US" b="1" spc="-20" dirty="0">
              <a:solidFill>
                <a:schemeClr val="tx1">
                  <a:lumMod val="85000"/>
                  <a:lumOff val="15000"/>
                </a:schemeClr>
              </a:solidFill>
              <a:latin typeface="Assistant" panose="00000500000000000000" pitchFamily="2" charset="-79"/>
              <a:cs typeface="Assistant" panose="00000500000000000000" pitchFamily="2" charset="-79"/>
            </a:endParaRPr>
          </a:p>
        </p:txBody>
      </p:sp>
      <p:sp>
        <p:nvSpPr>
          <p:cNvPr id="24" name="TextBox 2">
            <a:extLst>
              <a:ext uri="{FF2B5EF4-FFF2-40B4-BE49-F238E27FC236}">
                <a16:creationId xmlns:a16="http://schemas.microsoft.com/office/drawing/2014/main" id="{1BBE2E6B-98C5-4FCD-841C-B0640A1253A8}"/>
              </a:ext>
            </a:extLst>
          </p:cNvPr>
          <p:cNvSpPr txBox="1"/>
          <p:nvPr/>
        </p:nvSpPr>
        <p:spPr>
          <a:xfrm>
            <a:off x="1046226" y="1631859"/>
            <a:ext cx="4639874" cy="369332"/>
          </a:xfrm>
          <a:prstGeom prst="rect">
            <a:avLst/>
          </a:prstGeom>
          <a:noFill/>
        </p:spPr>
        <p:txBody>
          <a:bodyPr wrap="square" rtlCol="0">
            <a:spAutoFit/>
          </a:bodyPr>
          <a:lstStyle/>
          <a:p>
            <a:pPr algn="ctr"/>
            <a:r>
              <a:rPr lang="he-IL" b="1" spc="-20" dirty="0">
                <a:solidFill>
                  <a:schemeClr val="tx1">
                    <a:lumMod val="85000"/>
                    <a:lumOff val="15000"/>
                  </a:schemeClr>
                </a:solidFill>
                <a:latin typeface="Assistant" panose="00000500000000000000" pitchFamily="2" charset="-79"/>
                <a:cs typeface="Assistant" panose="00000500000000000000" pitchFamily="2" charset="-79"/>
              </a:rPr>
              <a:t>התפתחות תיק האשראי- מיליוני ₪** </a:t>
            </a:r>
            <a:endParaRPr lang="en-US" b="1" spc="-20" dirty="0">
              <a:solidFill>
                <a:schemeClr val="tx1">
                  <a:lumMod val="85000"/>
                  <a:lumOff val="15000"/>
                </a:schemeClr>
              </a:solidFill>
              <a:latin typeface="Assistant" panose="00000500000000000000" pitchFamily="2" charset="-79"/>
              <a:cs typeface="Assistant" panose="00000500000000000000" pitchFamily="2" charset="-79"/>
            </a:endParaRPr>
          </a:p>
        </p:txBody>
      </p:sp>
      <p:graphicFrame>
        <p:nvGraphicFramePr>
          <p:cNvPr id="25" name="Chart 1">
            <a:extLst>
              <a:ext uri="{FF2B5EF4-FFF2-40B4-BE49-F238E27FC236}">
                <a16:creationId xmlns:a16="http://schemas.microsoft.com/office/drawing/2014/main" id="{2E774E76-B9D7-4F98-B97E-F8DF2BFE01E6}"/>
              </a:ext>
            </a:extLst>
          </p:cNvPr>
          <p:cNvGraphicFramePr>
            <a:graphicFrameLocks/>
          </p:cNvGraphicFramePr>
          <p:nvPr/>
        </p:nvGraphicFramePr>
        <p:xfrm>
          <a:off x="608350" y="1319042"/>
          <a:ext cx="6005592" cy="49139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052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6752"/>
            <a:ext cx="12192000" cy="830997"/>
          </a:xfrm>
          <a:prstGeom prst="rect">
            <a:avLst/>
          </a:prstGeom>
        </p:spPr>
        <p:txBody>
          <a:bodyPr wrap="square" lIns="91440" tIns="45720" rIns="91440" bIns="45720" anchor="t">
            <a:spAutoFit/>
          </a:bodyPr>
          <a:lstStyle/>
          <a:p>
            <a:pPr algn="ctr">
              <a:defRPr/>
            </a:pPr>
            <a:r>
              <a:rPr lang="he-IL" sz="4800" dirty="0">
                <a:solidFill>
                  <a:srgbClr val="000000"/>
                </a:solidFill>
                <a:latin typeface="+mj-lt"/>
                <a:cs typeface="Assistant ExtraBold"/>
              </a:rPr>
              <a:t>צמיחה משמעותית בפעילות באירופה</a:t>
            </a:r>
          </a:p>
        </p:txBody>
      </p:sp>
      <p:grpSp>
        <p:nvGrpSpPr>
          <p:cNvPr id="14" name="Group 13"/>
          <p:cNvGrpSpPr/>
          <p:nvPr/>
        </p:nvGrpSpPr>
        <p:grpSpPr>
          <a:xfrm>
            <a:off x="4314825" y="880118"/>
            <a:ext cx="3790950" cy="97631"/>
            <a:chOff x="552450" y="2933699"/>
            <a:chExt cx="3790950" cy="97631"/>
          </a:xfrm>
        </p:grpSpPr>
        <p:cxnSp>
          <p:nvCxnSpPr>
            <p:cNvPr id="15" name="Straight Connector 14"/>
            <p:cNvCxnSpPr/>
            <p:nvPr/>
          </p:nvCxnSpPr>
          <p:spPr>
            <a:xfrm>
              <a:off x="552450" y="2982514"/>
              <a:ext cx="379095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3991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hart 11">
            <a:extLst>
              <a:ext uri="{FF2B5EF4-FFF2-40B4-BE49-F238E27FC236}">
                <a16:creationId xmlns:a16="http://schemas.microsoft.com/office/drawing/2014/main" id="{56A03C49-F288-470A-8DFE-D983120168FD}"/>
              </a:ext>
            </a:extLst>
          </p:cNvPr>
          <p:cNvGraphicFramePr>
            <a:graphicFrameLocks/>
          </p:cNvGraphicFramePr>
          <p:nvPr/>
        </p:nvGraphicFramePr>
        <p:xfrm>
          <a:off x="836260" y="1605884"/>
          <a:ext cx="10127662" cy="41970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2967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435" t="6547" r="-275" b="3765"/>
          <a:stretch/>
        </p:blipFill>
        <p:spPr>
          <a:xfrm>
            <a:off x="0" y="-50800"/>
            <a:ext cx="12255500" cy="6959600"/>
          </a:xfrm>
          <a:prstGeom prst="rect">
            <a:avLst/>
          </a:prstGeom>
        </p:spPr>
      </p:pic>
      <p:sp>
        <p:nvSpPr>
          <p:cNvPr id="7" name="תיבת טקסט 6">
            <a:extLst>
              <a:ext uri="{FF2B5EF4-FFF2-40B4-BE49-F238E27FC236}">
                <a16:creationId xmlns:a16="http://schemas.microsoft.com/office/drawing/2014/main" id="{D4F1DAA3-C8EB-4A63-B032-2305679DA5F7}"/>
              </a:ext>
            </a:extLst>
          </p:cNvPr>
          <p:cNvSpPr txBox="1"/>
          <p:nvPr/>
        </p:nvSpPr>
        <p:spPr>
          <a:xfrm>
            <a:off x="0" y="1072224"/>
            <a:ext cx="12192000" cy="707886"/>
          </a:xfrm>
          <a:prstGeom prst="rect">
            <a:avLst/>
          </a:prstGeom>
          <a:noFill/>
        </p:spPr>
        <p:txBody>
          <a:bodyPr wrap="square" rtlCol="0">
            <a:spAutoFit/>
          </a:bodyPr>
          <a:lstStyle/>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2019</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2020, the company strengthened its technological capabilities</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leading</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to new product </a:t>
            </a:r>
          </a:p>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development and </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transforming</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it into a global Fin</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ech company specializing in digital consumer credit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endParaRPr lang="en-gb" sz="2000" dirty="0">
              <a:latin typeface="Assistant" panose="00000500000000000000" pitchFamily="2" charset="-79"/>
              <a:cs typeface="Assistant" panose="00000500000000000000" pitchFamily="2" charset="-79"/>
            </a:endParaRPr>
          </a:p>
        </p:txBody>
      </p:sp>
      <p:graphicFrame>
        <p:nvGraphicFramePr>
          <p:cNvPr id="8" name="טבלה 8">
            <a:extLst>
              <a:ext uri="{FF2B5EF4-FFF2-40B4-BE49-F238E27FC236}">
                <a16:creationId xmlns:a16="http://schemas.microsoft.com/office/drawing/2014/main" id="{985B254D-8BEF-40FE-9ED1-DCB8D7619E1F}"/>
              </a:ext>
            </a:extLst>
          </p:cNvPr>
          <p:cNvGraphicFramePr>
            <a:graphicFrameLocks noGrp="1"/>
          </p:cNvGraphicFramePr>
          <p:nvPr>
            <p:extLst>
              <p:ext uri="{D42A27DB-BD31-4B8C-83A1-F6EECF244321}">
                <p14:modId xmlns:p14="http://schemas.microsoft.com/office/powerpoint/2010/main" val="3445396071"/>
              </p:ext>
            </p:extLst>
          </p:nvPr>
        </p:nvGraphicFramePr>
        <p:xfrm>
          <a:off x="1826653" y="1856828"/>
          <a:ext cx="8842996" cy="4174566"/>
        </p:xfrm>
        <a:graphic>
          <a:graphicData uri="http://schemas.openxmlformats.org/drawingml/2006/table">
            <a:tbl>
              <a:tblPr rtl="1" firstRow="1" bandRow="1">
                <a:tableStyleId>{3B4B98B0-60AC-42C2-AFA5-B58CD77FA1E5}</a:tableStyleId>
              </a:tblPr>
              <a:tblGrid>
                <a:gridCol w="1592368">
                  <a:extLst>
                    <a:ext uri="{9D8B030D-6E8A-4147-A177-3AD203B41FA5}">
                      <a16:colId xmlns:a16="http://schemas.microsoft.com/office/drawing/2014/main" val="477178080"/>
                    </a:ext>
                  </a:extLst>
                </a:gridCol>
                <a:gridCol w="7250628">
                  <a:extLst>
                    <a:ext uri="{9D8B030D-6E8A-4147-A177-3AD203B41FA5}">
                      <a16:colId xmlns:a16="http://schemas.microsoft.com/office/drawing/2014/main" val="267897799"/>
                    </a:ext>
                  </a:extLst>
                </a:gridCol>
              </a:tblGrid>
              <a:tr h="409692">
                <a:tc>
                  <a:txBody>
                    <a:bodyPr/>
                    <a:lstStyle/>
                    <a:p>
                      <a:pPr algn="ctr"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Execution Date</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Activity</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950126"/>
                  </a:ext>
                </a:extLst>
              </a:tr>
              <a:tr h="409692">
                <a:tc>
                  <a:txBody>
                    <a:bodyPr/>
                    <a:lstStyle/>
                    <a:p>
                      <a:pPr algn="ctr" rtl="0"/>
                      <a:r>
                        <a:rPr lang="en-gb" sz="1600" b="0" dirty="0">
                          <a:latin typeface="Assistant Light" panose="00000400000000000000" pitchFamily="2" charset="-79"/>
                          <a:cs typeface="Assistant Light" panose="00000400000000000000" pitchFamily="2" charset="-79"/>
                        </a:rPr>
                        <a:t>2021</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kern="1200" baseline="0" dirty="0">
                          <a:solidFill>
                            <a:schemeClr val="tx1"/>
                          </a:solidFill>
                          <a:latin typeface="Assistant Light" panose="00000400000000000000" pitchFamily="2" charset="-79"/>
                          <a:ea typeface="Assistant SemiBold" panose="00000700000000000000" pitchFamily="2" charset="-79"/>
                          <a:cs typeface="Assistant Light" panose="00000400000000000000" pitchFamily="2" charset="-79"/>
                          <a:sym typeface="Assistant SemiBold" panose="00000700000000000000" pitchFamily="2" charset="-79"/>
                        </a:rPr>
                        <a:t>Launch</a:t>
                      </a:r>
                      <a:r>
                        <a:rPr lang="en-GB" sz="1600" b="0" i="0" u="none" kern="1200" baseline="0" dirty="0">
                          <a:solidFill>
                            <a:schemeClr val="tx1"/>
                          </a:solidFill>
                          <a:latin typeface="Assistant Light" panose="00000400000000000000" pitchFamily="2" charset="-79"/>
                          <a:ea typeface="Assistant SemiBold" panose="00000700000000000000" pitchFamily="2" charset="-79"/>
                          <a:cs typeface="Assistant Light" panose="00000400000000000000" pitchFamily="2" charset="-79"/>
                          <a:sym typeface="Assistant SemiBold" panose="00000700000000000000" pitchFamily="2" charset="-79"/>
                        </a:rPr>
                        <a:t>ing</a:t>
                      </a:r>
                      <a:r>
                        <a:rPr lang="en-gb" sz="1600" b="0" i="0" u="none" kern="1200" baseline="0" dirty="0">
                          <a:solidFill>
                            <a:schemeClr val="tx1"/>
                          </a:solidFill>
                          <a:latin typeface="Assistant Light" panose="00000400000000000000" pitchFamily="2" charset="-79"/>
                          <a:ea typeface="Assistant SemiBold" panose="00000700000000000000" pitchFamily="2" charset="-79"/>
                          <a:cs typeface="Assistant Light" panose="00000400000000000000" pitchFamily="2" charset="-79"/>
                          <a:sym typeface="Assistant SemiBold" panose="00000700000000000000" pitchFamily="2" charset="-79"/>
                        </a:rPr>
                        <a:t> Poland’s operations </a:t>
                      </a:r>
                      <a:endParaRPr lang="en-gb" sz="1600" b="0" i="0" u="none" kern="1200" baseline="0" dirty="0">
                        <a:solidFill>
                          <a:schemeClr val="tx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577347325"/>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kern="1200" baseline="0" dirty="0">
                          <a:solidFill>
                            <a:schemeClr val="tx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a:t>
                      </a:r>
                      <a:r>
                        <a:rPr lang="en-GB" sz="1600" b="0" i="0" u="none" kern="1200" baseline="0" dirty="0">
                          <a:solidFill>
                            <a:schemeClr val="tx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third</a:t>
                      </a:r>
                      <a:r>
                        <a:rPr lang="en-gb" sz="1600" b="0" i="0" u="none" kern="1200" baseline="0" dirty="0">
                          <a:solidFill>
                            <a:schemeClr val="tx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institutional European investors</a:t>
                      </a: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3379409579"/>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Launched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Bl</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ender</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Pay</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solution on e-</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ommerce platforms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249538"/>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IPO on TASE</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218041402"/>
                  </a:ext>
                </a:extLst>
              </a:tr>
              <a:tr h="464307">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Developed </a:t>
                      </a: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lender</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Pay</a:t>
                      </a: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leading to high growth in BNPL sector across Europe &amp; Israel</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5482458"/>
                  </a:ext>
                </a:extLst>
              </a:tr>
              <a:tr h="432723">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Launched operations in Latvia</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06601875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second</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European</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institutional investors</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595634"/>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credit line from Menora (Israeli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nstitution</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al investor</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93342086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2018</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Crowdlending for the construction of power plants for Edison</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Italy</a:t>
                      </a: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157075"/>
                  </a:ext>
                </a:extLst>
              </a:tr>
            </a:tbl>
          </a:graphicData>
        </a:graphic>
      </p:graphicFrame>
      <p:sp>
        <p:nvSpPr>
          <p:cNvPr id="9" name="Rectangle 8"/>
          <p:cNvSpPr/>
          <p:nvPr/>
        </p:nvSpPr>
        <p:spPr>
          <a:xfrm>
            <a:off x="0" y="257359"/>
            <a:ext cx="12192000" cy="830997"/>
          </a:xfrm>
          <a:prstGeom prst="rect">
            <a:avLst/>
          </a:prstGeom>
        </p:spPr>
        <p:txBody>
          <a:bodyPr wrap="square" lIns="91440" tIns="45720" rIns="91440" bIns="45720" anchor="t">
            <a:spAutoFit/>
          </a:bodyPr>
          <a:lstStyle/>
          <a:p>
            <a:pPr algn="ctr" rtl="0">
              <a:defRPr/>
            </a:pPr>
            <a:r>
              <a:rPr lang="en-gb" sz="4800" b="0" i="0" u="none" baseline="0" dirty="0">
                <a:solidFill>
                  <a:srgbClr val="000000"/>
                </a:solidFill>
                <a:latin typeface="Assistant ExtraBold" panose="00000900000000000000" pitchFamily="50" charset="-79"/>
                <a:cs typeface="Assistant ExtraBold" panose="00000900000000000000" pitchFamily="50" charset="-79"/>
              </a:rPr>
              <a:t>2021 </a:t>
            </a:r>
            <a:r>
              <a:rPr lang="en-GB" sz="4800" b="0" i="0" u="none" baseline="0" dirty="0">
                <a:solidFill>
                  <a:srgbClr val="000000"/>
                </a:solidFill>
                <a:latin typeface="Assistant ExtraBold" panose="00000900000000000000" pitchFamily="50" charset="-79"/>
                <a:cs typeface="Assistant ExtraBold" panose="00000900000000000000" pitchFamily="50" charset="-79"/>
              </a:rPr>
              <a:t>–</a:t>
            </a:r>
            <a:r>
              <a:rPr lang="en-gb" sz="4800" b="0" i="0" u="none" baseline="0" dirty="0">
                <a:solidFill>
                  <a:srgbClr val="000000"/>
                </a:solidFill>
                <a:latin typeface="Assistant ExtraBold" panose="00000900000000000000" pitchFamily="50" charset="-79"/>
                <a:cs typeface="Assistant ExtraBold" panose="00000900000000000000" pitchFamily="50" charset="-79"/>
              </a:rPr>
              <a:t> Year of Growth and Expansion</a:t>
            </a:r>
          </a:p>
        </p:txBody>
      </p:sp>
      <p:sp>
        <p:nvSpPr>
          <p:cNvPr id="12" name="Rectangle 11"/>
          <p:cNvSpPr/>
          <p:nvPr/>
        </p:nvSpPr>
        <p:spPr>
          <a:xfrm>
            <a:off x="1727542" y="6124007"/>
            <a:ext cx="3644900" cy="523220"/>
          </a:xfrm>
          <a:prstGeom prst="rect">
            <a:avLst/>
          </a:prstGeom>
        </p:spPr>
        <p:txBody>
          <a:bodyPr wrap="square" lIns="91440" tIns="45720" rIns="91440" bIns="45720" anchor="t">
            <a:spAutoFit/>
          </a:bodyPr>
          <a:lstStyle/>
          <a:p>
            <a:pPr algn="l" rtl="0">
              <a:defRPr/>
            </a:pPr>
            <a:r>
              <a:rPr lang="en-gb" sz="2800" b="0" i="0" u="none" baseline="0" dirty="0">
                <a:solidFill>
                  <a:srgbClr val="000000"/>
                </a:solidFill>
                <a:latin typeface="Assistant ExtraBold" panose="00000900000000000000" pitchFamily="50" charset="-79"/>
                <a:cs typeface="Assistant ExtraBold" panose="00000900000000000000" pitchFamily="50" charset="-79"/>
              </a:rPr>
              <a:t>Ongoing Projects:</a:t>
            </a:r>
          </a:p>
        </p:txBody>
      </p:sp>
      <p:grpSp>
        <p:nvGrpSpPr>
          <p:cNvPr id="16" name="Group 15"/>
          <p:cNvGrpSpPr/>
          <p:nvPr/>
        </p:nvGrpSpPr>
        <p:grpSpPr>
          <a:xfrm>
            <a:off x="4848530" y="6234597"/>
            <a:ext cx="3077610" cy="584775"/>
            <a:chOff x="7184100" y="5324856"/>
            <a:chExt cx="3077610" cy="584775"/>
          </a:xfrm>
        </p:grpSpPr>
        <p:sp>
          <p:nvSpPr>
            <p:cNvPr id="14" name="תיבת טקסט 13">
              <a:extLst>
                <a:ext uri="{FF2B5EF4-FFF2-40B4-BE49-F238E27FC236}">
                  <a16:creationId xmlns:a16="http://schemas.microsoft.com/office/drawing/2014/main" id="{DACF27FD-80ED-4094-9835-498DD4251A90}"/>
                </a:ext>
              </a:extLst>
            </p:cNvPr>
            <p:cNvSpPr txBox="1"/>
            <p:nvPr/>
          </p:nvSpPr>
          <p:spPr>
            <a:xfrm>
              <a:off x="7515539" y="5324856"/>
              <a:ext cx="2746171" cy="584775"/>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Obtaining a European</a:t>
              </a: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-wide</a:t>
              </a: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 digital banking license</a:t>
              </a:r>
            </a:p>
          </p:txBody>
        </p:sp>
        <p:sp>
          <p:nvSpPr>
            <p:cNvPr id="11" name="Oval 10"/>
            <p:cNvSpPr/>
            <p:nvPr/>
          </p:nvSpPr>
          <p:spPr>
            <a:xfrm>
              <a:off x="7184100"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1</a:t>
              </a:r>
              <a:endParaRPr lang="en-gb" dirty="0"/>
            </a:p>
          </p:txBody>
        </p:sp>
      </p:grpSp>
      <p:grpSp>
        <p:nvGrpSpPr>
          <p:cNvPr id="18" name="Group 17"/>
          <p:cNvGrpSpPr/>
          <p:nvPr/>
        </p:nvGrpSpPr>
        <p:grpSpPr>
          <a:xfrm>
            <a:off x="7808799" y="6240503"/>
            <a:ext cx="3508108" cy="347325"/>
            <a:chOff x="3627934" y="5324856"/>
            <a:chExt cx="3508108" cy="347325"/>
          </a:xfrm>
        </p:grpSpPr>
        <p:sp>
          <p:nvSpPr>
            <p:cNvPr id="19" name="תיבת טקסט 13">
              <a:extLst>
                <a:ext uri="{FF2B5EF4-FFF2-40B4-BE49-F238E27FC236}">
                  <a16:creationId xmlns:a16="http://schemas.microsoft.com/office/drawing/2014/main" id="{DACF27FD-80ED-4094-9835-498DD4251A90}"/>
                </a:ext>
              </a:extLst>
            </p:cNvPr>
            <p:cNvSpPr txBox="1"/>
            <p:nvPr/>
          </p:nvSpPr>
          <p:spPr>
            <a:xfrm>
              <a:off x="3915270" y="5324856"/>
              <a:ext cx="3220772" cy="338554"/>
            </a:xfrm>
            <a:prstGeom prst="rect">
              <a:avLst/>
            </a:prstGeom>
            <a:noFill/>
          </p:spPr>
          <p:txBody>
            <a:bodyPr wrap="square">
              <a:spAutoFit/>
            </a:bodyPr>
            <a:lstStyle/>
            <a:p>
              <a:pPr lvl="0" algn="l" rtl="0">
                <a:defRPr/>
              </a:pPr>
              <a:endPar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p:txBody>
        </p:sp>
        <p:sp>
          <p:nvSpPr>
            <p:cNvPr id="20" name="Oval 19"/>
            <p:cNvSpPr/>
            <p:nvPr/>
          </p:nvSpPr>
          <p:spPr>
            <a:xfrm>
              <a:off x="3627934"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2</a:t>
              </a:r>
              <a:endParaRPr lang="en-gb" dirty="0"/>
            </a:p>
          </p:txBody>
        </p:sp>
      </p:grpSp>
      <p:sp>
        <p:nvSpPr>
          <p:cNvPr id="24" name="TextBox 2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8</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6" name="Picture 25"/>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
        <p:nvSpPr>
          <p:cNvPr id="27" name="תיבת טקסט 13">
            <a:extLst>
              <a:ext uri="{FF2B5EF4-FFF2-40B4-BE49-F238E27FC236}">
                <a16:creationId xmlns:a16="http://schemas.microsoft.com/office/drawing/2014/main" id="{CE9F4816-8E3D-4368-A799-090D29C57DCA}"/>
              </a:ext>
            </a:extLst>
          </p:cNvPr>
          <p:cNvSpPr txBox="1"/>
          <p:nvPr/>
        </p:nvSpPr>
        <p:spPr>
          <a:xfrm>
            <a:off x="8173804" y="6254513"/>
            <a:ext cx="3220772" cy="338554"/>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Examining M&amp;As in Europe </a:t>
            </a:r>
          </a:p>
        </p:txBody>
      </p:sp>
    </p:spTree>
    <p:extLst>
      <p:ext uri="{BB962C8B-B14F-4D97-AF65-F5344CB8AC3E}">
        <p14:creationId xmlns:p14="http://schemas.microsoft.com/office/powerpoint/2010/main" val="197188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405195"/>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BANK</a:t>
            </a:r>
            <a:endParaRPr lang="en-gb" sz="3200" strike="sngStrike" dirty="0">
              <a:solidFill>
                <a:srgbClr val="00AEEF"/>
              </a:solidFill>
              <a:latin typeface="Assistant ExtraBold" panose="00000900000000000000" pitchFamily="2" charset="-79"/>
              <a:cs typeface="Assistant ExtraBold" panose="00000900000000000000" pitchFamily="2" charset="-79"/>
            </a:endParaRPr>
          </a:p>
        </p:txBody>
      </p:sp>
      <p:sp>
        <p:nvSpPr>
          <p:cNvPr id="128" name="Rectangle: Rounded Corners 83">
            <a:extLst>
              <a:ext uri="{FF2B5EF4-FFF2-40B4-BE49-F238E27FC236}">
                <a16:creationId xmlns:a16="http://schemas.microsoft.com/office/drawing/2014/main" id="{8FCE864D-24AA-46CD-973A-6C6477953A8C}"/>
              </a:ext>
            </a:extLst>
          </p:cNvPr>
          <p:cNvSpPr/>
          <p:nvPr/>
        </p:nvSpPr>
        <p:spPr>
          <a:xfrm>
            <a:off x="4603183" y="195087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29" name="TextBox 128">
            <a:extLst>
              <a:ext uri="{FF2B5EF4-FFF2-40B4-BE49-F238E27FC236}">
                <a16:creationId xmlns:a16="http://schemas.microsoft.com/office/drawing/2014/main" id="{A50AFBB0-98AA-4B24-9BEB-A1483D5E9870}"/>
              </a:ext>
            </a:extLst>
          </p:cNvPr>
          <p:cNvSpPr txBox="1"/>
          <p:nvPr/>
        </p:nvSpPr>
        <p:spPr>
          <a:xfrm>
            <a:off x="5473329" y="2083885"/>
            <a:ext cx="2036696"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European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activity under</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b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one license*</a:t>
            </a:r>
            <a:endParaRPr lang="en-gb" dirty="0">
              <a:solidFill>
                <a:srgbClr val="000000"/>
              </a:solidFill>
              <a:latin typeface="Assistant" panose="00000500000000000000" pitchFamily="2" charset="-79"/>
              <a:cs typeface="Assistant" panose="00000500000000000000" pitchFamily="2" charset="-79"/>
            </a:endParaRPr>
          </a:p>
        </p:txBody>
      </p:sp>
      <p:sp>
        <p:nvSpPr>
          <p:cNvPr id="142" name="Rectangle: Rounded Corners 83">
            <a:extLst>
              <a:ext uri="{FF2B5EF4-FFF2-40B4-BE49-F238E27FC236}">
                <a16:creationId xmlns:a16="http://schemas.microsoft.com/office/drawing/2014/main" id="{8FCE864D-24AA-46CD-973A-6C6477953A8C}"/>
              </a:ext>
            </a:extLst>
          </p:cNvPr>
          <p:cNvSpPr/>
          <p:nvPr/>
        </p:nvSpPr>
        <p:spPr>
          <a:xfrm>
            <a:off x="4603183" y="398922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3" name="TextBox 142">
            <a:extLst>
              <a:ext uri="{FF2B5EF4-FFF2-40B4-BE49-F238E27FC236}">
                <a16:creationId xmlns:a16="http://schemas.microsoft.com/office/drawing/2014/main" id="{A50AFBB0-98AA-4B24-9BEB-A1483D5E9870}"/>
              </a:ext>
            </a:extLst>
          </p:cNvPr>
          <p:cNvSpPr txBox="1"/>
          <p:nvPr/>
        </p:nvSpPr>
        <p:spPr>
          <a:xfrm>
            <a:off x="5489348" y="4099377"/>
            <a:ext cx="2036696" cy="923330"/>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Deposit insurance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up to 100,000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per customer**</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9" name="Rectangle 148">
            <a:extLst>
              <a:ext uri="{FF2B5EF4-FFF2-40B4-BE49-F238E27FC236}">
                <a16:creationId xmlns:a16="http://schemas.microsoft.com/office/drawing/2014/main" id="{676719FC-4392-4764-BF13-056C2529E029}"/>
              </a:ext>
            </a:extLst>
          </p:cNvPr>
          <p:cNvSpPr/>
          <p:nvPr/>
        </p:nvSpPr>
        <p:spPr>
          <a:xfrm>
            <a:off x="916623" y="5517017"/>
            <a:ext cx="5874679" cy="55194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Blender is in the process of applying for a European license </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lvl="0">
              <a:lnSpc>
                <a:spcPct val="150000"/>
              </a:lnSpc>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Deposit insurance </a:t>
            </a:r>
            <a:r>
              <a:rPr lang="en-gb" sz="1050"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according to EU Directive, up to 100,000 </a:t>
            </a:r>
            <a:r>
              <a:rPr lang="en-GB" sz="105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1050"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per customer</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F49A51D4-0861-44E9-8307-7B691B96391D}"/>
              </a:ext>
            </a:extLst>
          </p:cNvPr>
          <p:cNvGrpSpPr/>
          <p:nvPr/>
        </p:nvGrpSpPr>
        <p:grpSpPr>
          <a:xfrm>
            <a:off x="4765945" y="2155475"/>
            <a:ext cx="718875" cy="718875"/>
            <a:chOff x="6697621" y="2155475"/>
            <a:chExt cx="718875" cy="718875"/>
          </a:xfrm>
        </p:grpSpPr>
        <p:sp>
          <p:nvSpPr>
            <p:cNvPr id="130" name="Oval 129">
              <a:extLst>
                <a:ext uri="{FF2B5EF4-FFF2-40B4-BE49-F238E27FC236}">
                  <a16:creationId xmlns:a16="http://schemas.microsoft.com/office/drawing/2014/main" id="{D72D8C4B-6F6F-4895-BD3A-9086DB69CDAE}"/>
                </a:ext>
              </a:extLst>
            </p:cNvPr>
            <p:cNvSpPr/>
            <p:nvPr/>
          </p:nvSpPr>
          <p:spPr>
            <a:xfrm>
              <a:off x="6697621"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4911" y="2328805"/>
              <a:ext cx="372804" cy="372804"/>
            </a:xfrm>
            <a:prstGeom prst="rect">
              <a:avLst/>
            </a:prstGeom>
          </p:spPr>
        </p:pic>
      </p:grpSp>
      <p:grpSp>
        <p:nvGrpSpPr>
          <p:cNvPr id="4" name="Группа 3">
            <a:extLst>
              <a:ext uri="{FF2B5EF4-FFF2-40B4-BE49-F238E27FC236}">
                <a16:creationId xmlns:a16="http://schemas.microsoft.com/office/drawing/2014/main" id="{EBDD480B-E358-4160-94DC-37B73248DFB6}"/>
              </a:ext>
            </a:extLst>
          </p:cNvPr>
          <p:cNvGrpSpPr/>
          <p:nvPr/>
        </p:nvGrpSpPr>
        <p:grpSpPr>
          <a:xfrm>
            <a:off x="4760199" y="4193825"/>
            <a:ext cx="718875" cy="718875"/>
            <a:chOff x="6697621" y="4193825"/>
            <a:chExt cx="718875" cy="718875"/>
          </a:xfrm>
        </p:grpSpPr>
        <p:sp>
          <p:nvSpPr>
            <p:cNvPr id="144" name="Oval 143">
              <a:extLst>
                <a:ext uri="{FF2B5EF4-FFF2-40B4-BE49-F238E27FC236}">
                  <a16:creationId xmlns:a16="http://schemas.microsoft.com/office/drawing/2014/main" id="{D72D8C4B-6F6F-4895-BD3A-9086DB69CDAE}"/>
                </a:ext>
              </a:extLst>
            </p:cNvPr>
            <p:cNvSpPr/>
            <p:nvPr/>
          </p:nvSpPr>
          <p:spPr>
            <a:xfrm>
              <a:off x="6697621"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8459" y="4389120"/>
              <a:ext cx="328533" cy="328533"/>
            </a:xfrm>
            <a:prstGeom prst="rect">
              <a:avLst/>
            </a:prstGeom>
          </p:spPr>
        </p:pic>
      </p:grpSp>
      <p:grpSp>
        <p:nvGrpSpPr>
          <p:cNvPr id="8" name="Группа 7">
            <a:extLst>
              <a:ext uri="{FF2B5EF4-FFF2-40B4-BE49-F238E27FC236}">
                <a16:creationId xmlns:a16="http://schemas.microsoft.com/office/drawing/2014/main" id="{D40F2F80-407A-4B59-A742-A4836C348EB6}"/>
              </a:ext>
            </a:extLst>
          </p:cNvPr>
          <p:cNvGrpSpPr/>
          <p:nvPr/>
        </p:nvGrpSpPr>
        <p:grpSpPr>
          <a:xfrm>
            <a:off x="980732" y="1950873"/>
            <a:ext cx="3137114" cy="3166428"/>
            <a:chOff x="8270398" y="1950873"/>
            <a:chExt cx="3137114" cy="3166428"/>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270398" y="195087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9106933" y="2211755"/>
              <a:ext cx="2036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000000"/>
                  </a:solidFill>
                  <a:effectLst/>
                  <a:uLnTx/>
                  <a:uFillTx/>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Digital bank</a:t>
              </a:r>
              <a:r>
                <a:rPr kumimoji="0" lang="en-gb" sz="18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with no</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branches*</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76" name="Oval 75">
              <a:extLst>
                <a:ext uri="{FF2B5EF4-FFF2-40B4-BE49-F238E27FC236}">
                  <a16:creationId xmlns:a16="http://schemas.microsoft.com/office/drawing/2014/main" id="{D72D8C4B-6F6F-4895-BD3A-9086DB69CDAE}"/>
                </a:ext>
              </a:extLst>
            </p:cNvPr>
            <p:cNvSpPr/>
            <p:nvPr/>
          </p:nvSpPr>
          <p:spPr>
            <a:xfrm>
              <a:off x="8388060"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sp>
          <p:nvSpPr>
            <p:cNvPr id="138" name="Rectangle: Rounded Corners 83">
              <a:extLst>
                <a:ext uri="{FF2B5EF4-FFF2-40B4-BE49-F238E27FC236}">
                  <a16:creationId xmlns:a16="http://schemas.microsoft.com/office/drawing/2014/main" id="{8FCE864D-24AA-46CD-973A-6C6477953A8C}"/>
                </a:ext>
              </a:extLst>
            </p:cNvPr>
            <p:cNvSpPr/>
            <p:nvPr/>
          </p:nvSpPr>
          <p:spPr>
            <a:xfrm>
              <a:off x="8270398" y="398922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9" name="TextBox 138">
              <a:extLst>
                <a:ext uri="{FF2B5EF4-FFF2-40B4-BE49-F238E27FC236}">
                  <a16:creationId xmlns:a16="http://schemas.microsoft.com/office/drawing/2014/main" id="{A50AFBB0-98AA-4B24-9BEB-A1483D5E9870}"/>
                </a:ext>
              </a:extLst>
            </p:cNvPr>
            <p:cNvSpPr txBox="1"/>
            <p:nvPr/>
          </p:nvSpPr>
          <p:spPr>
            <a:xfrm>
              <a:off x="9085135" y="4376822"/>
              <a:ext cx="2322377" cy="369332"/>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Deposit management</a:t>
              </a:r>
              <a:endParaRPr lang="en-gb" dirty="0">
                <a:solidFill>
                  <a:srgbClr val="000000"/>
                </a:solidFill>
                <a:latin typeface="Assistant Light" panose="00000400000000000000" pitchFamily="2" charset="-79"/>
                <a:cs typeface="Assistant Light" panose="00000400000000000000" pitchFamily="2" charset="-79"/>
              </a:endParaRPr>
            </a:p>
          </p:txBody>
        </p:sp>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227" y="2336425"/>
              <a:ext cx="308539" cy="308539"/>
            </a:xfrm>
            <a:prstGeom prst="rect">
              <a:avLst/>
            </a:prstGeom>
          </p:spPr>
        </p:pic>
        <p:grpSp>
          <p:nvGrpSpPr>
            <p:cNvPr id="2" name="Группа 1">
              <a:extLst>
                <a:ext uri="{FF2B5EF4-FFF2-40B4-BE49-F238E27FC236}">
                  <a16:creationId xmlns:a16="http://schemas.microsoft.com/office/drawing/2014/main" id="{B31159F7-AC08-4199-B820-AD1ADCB4E249}"/>
                </a:ext>
              </a:extLst>
            </p:cNvPr>
            <p:cNvGrpSpPr/>
            <p:nvPr/>
          </p:nvGrpSpPr>
          <p:grpSpPr>
            <a:xfrm>
              <a:off x="8388060" y="4193825"/>
              <a:ext cx="718875" cy="718875"/>
              <a:chOff x="10390605" y="4193825"/>
              <a:chExt cx="718875" cy="718875"/>
            </a:xfrm>
          </p:grpSpPr>
          <p:sp>
            <p:nvSpPr>
              <p:cNvPr id="140" name="Oval 139">
                <a:extLst>
                  <a:ext uri="{FF2B5EF4-FFF2-40B4-BE49-F238E27FC236}">
                    <a16:creationId xmlns:a16="http://schemas.microsoft.com/office/drawing/2014/main" id="{D72D8C4B-6F6F-4895-BD3A-9086DB69CDAE}"/>
                  </a:ext>
                </a:extLst>
              </p:cNvPr>
              <p:cNvSpPr/>
              <p:nvPr/>
            </p:nvSpPr>
            <p:spPr>
              <a:xfrm>
                <a:off x="10390605"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2" name="Picture 1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6842" y="4359994"/>
                <a:ext cx="366397" cy="366397"/>
              </a:xfrm>
              <a:prstGeom prst="rect">
                <a:avLst/>
              </a:prstGeom>
            </p:spPr>
          </p:pic>
        </p:grpSp>
      </p:grpSp>
      <p:grpSp>
        <p:nvGrpSpPr>
          <p:cNvPr id="11" name="Группа 10">
            <a:extLst>
              <a:ext uri="{FF2B5EF4-FFF2-40B4-BE49-F238E27FC236}">
                <a16:creationId xmlns:a16="http://schemas.microsoft.com/office/drawing/2014/main" id="{84D7B42A-84C2-48CE-81AF-A673C39A3BF1}"/>
              </a:ext>
            </a:extLst>
          </p:cNvPr>
          <p:cNvGrpSpPr/>
          <p:nvPr/>
        </p:nvGrpSpPr>
        <p:grpSpPr>
          <a:xfrm>
            <a:off x="7966211" y="1950873"/>
            <a:ext cx="3675575" cy="3166428"/>
            <a:chOff x="790576" y="1950873"/>
            <a:chExt cx="3675575" cy="3166428"/>
          </a:xfrm>
        </p:grpSpPr>
        <p:sp>
          <p:nvSpPr>
            <p:cNvPr id="134" name="Rectangle: Rounded Corners 83">
              <a:extLst>
                <a:ext uri="{FF2B5EF4-FFF2-40B4-BE49-F238E27FC236}">
                  <a16:creationId xmlns:a16="http://schemas.microsoft.com/office/drawing/2014/main" id="{8FCE864D-24AA-46CD-973A-6C6477953A8C}"/>
                </a:ext>
              </a:extLst>
            </p:cNvPr>
            <p:cNvSpPr/>
            <p:nvPr/>
          </p:nvSpPr>
          <p:spPr>
            <a:xfrm>
              <a:off x="790851" y="1950873"/>
              <a:ext cx="358139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5" name="TextBox 134">
              <a:extLst>
                <a:ext uri="{FF2B5EF4-FFF2-40B4-BE49-F238E27FC236}">
                  <a16:creationId xmlns:a16="http://schemas.microsoft.com/office/drawing/2014/main" id="{A50AFBB0-98AA-4B24-9BEB-A1483D5E9870}"/>
                </a:ext>
              </a:extLst>
            </p:cNvPr>
            <p:cNvSpPr txBox="1"/>
            <p:nvPr/>
          </p:nvSpPr>
          <p:spPr>
            <a:xfrm>
              <a:off x="1652030" y="2191523"/>
              <a:ext cx="2101902" cy="369332"/>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Focus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on credit activities</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6" name="Rectangle: Rounded Corners 83">
              <a:extLst>
                <a:ext uri="{FF2B5EF4-FFF2-40B4-BE49-F238E27FC236}">
                  <a16:creationId xmlns:a16="http://schemas.microsoft.com/office/drawing/2014/main" id="{8FCE864D-24AA-46CD-973A-6C6477953A8C}"/>
                </a:ext>
              </a:extLst>
            </p:cNvPr>
            <p:cNvSpPr/>
            <p:nvPr/>
          </p:nvSpPr>
          <p:spPr>
            <a:xfrm>
              <a:off x="790576" y="3989223"/>
              <a:ext cx="358172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7" name="TextBox 146">
              <a:extLst>
                <a:ext uri="{FF2B5EF4-FFF2-40B4-BE49-F238E27FC236}">
                  <a16:creationId xmlns:a16="http://schemas.microsoft.com/office/drawing/2014/main" id="{A50AFBB0-98AA-4B24-9BEB-A1483D5E9870}"/>
                </a:ext>
              </a:extLst>
            </p:cNvPr>
            <p:cNvSpPr txBox="1"/>
            <p:nvPr/>
          </p:nvSpPr>
          <p:spPr>
            <a:xfrm>
              <a:off x="1657123" y="4091597"/>
              <a:ext cx="2809028" cy="923330"/>
            </a:xfrm>
            <a:prstGeom prst="rect">
              <a:avLst/>
            </a:prstGeom>
            <a:noFill/>
          </p:spPr>
          <p:txBody>
            <a:bodyPr wrap="square" rtlCol="0">
              <a:spAutoFit/>
            </a:bodyPr>
            <a:lstStyle/>
            <a:p>
              <a:pPr lvl="0" algn="l" rtl="0">
                <a:defRPr/>
              </a:pPr>
              <a:r>
                <a:rPr lang="en-gb"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ource of credit</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Use of deposits as a source of credit in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Europe</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6" name="Группа 5">
              <a:extLst>
                <a:ext uri="{FF2B5EF4-FFF2-40B4-BE49-F238E27FC236}">
                  <a16:creationId xmlns:a16="http://schemas.microsoft.com/office/drawing/2014/main" id="{BF16EB65-B24E-490B-84A1-44F7F0634FBE}"/>
                </a:ext>
              </a:extLst>
            </p:cNvPr>
            <p:cNvGrpSpPr/>
            <p:nvPr/>
          </p:nvGrpSpPr>
          <p:grpSpPr>
            <a:xfrm>
              <a:off x="929202" y="2155475"/>
              <a:ext cx="741890" cy="718875"/>
              <a:chOff x="2978938" y="2155475"/>
              <a:chExt cx="741890" cy="718875"/>
            </a:xfrm>
          </p:grpSpPr>
          <p:sp>
            <p:nvSpPr>
              <p:cNvPr id="136" name="Oval 135">
                <a:extLst>
                  <a:ext uri="{FF2B5EF4-FFF2-40B4-BE49-F238E27FC236}">
                    <a16:creationId xmlns:a16="http://schemas.microsoft.com/office/drawing/2014/main" id="{D72D8C4B-6F6F-4895-BD3A-9086DB69CDAE}"/>
                  </a:ext>
                </a:extLst>
              </p:cNvPr>
              <p:cNvSpPr/>
              <p:nvPr/>
            </p:nvSpPr>
            <p:spPr>
              <a:xfrm>
                <a:off x="2978938" y="2155475"/>
                <a:ext cx="741890"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3" name="Picture 1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8704" y="2304949"/>
                <a:ext cx="371490" cy="371490"/>
              </a:xfrm>
              <a:prstGeom prst="rect">
                <a:avLst/>
              </a:prstGeom>
            </p:spPr>
          </p:pic>
        </p:grpSp>
        <p:grpSp>
          <p:nvGrpSpPr>
            <p:cNvPr id="7" name="Группа 6">
              <a:extLst>
                <a:ext uri="{FF2B5EF4-FFF2-40B4-BE49-F238E27FC236}">
                  <a16:creationId xmlns:a16="http://schemas.microsoft.com/office/drawing/2014/main" id="{6969A812-B227-402D-86F1-41617CE2C6B7}"/>
                </a:ext>
              </a:extLst>
            </p:cNvPr>
            <p:cNvGrpSpPr/>
            <p:nvPr/>
          </p:nvGrpSpPr>
          <p:grpSpPr>
            <a:xfrm>
              <a:off x="952901" y="4193825"/>
              <a:ext cx="718875" cy="718875"/>
              <a:chOff x="3004637" y="4193825"/>
              <a:chExt cx="718875" cy="718875"/>
            </a:xfrm>
          </p:grpSpPr>
          <p:sp>
            <p:nvSpPr>
              <p:cNvPr id="148" name="Oval 147">
                <a:extLst>
                  <a:ext uri="{FF2B5EF4-FFF2-40B4-BE49-F238E27FC236}">
                    <a16:creationId xmlns:a16="http://schemas.microsoft.com/office/drawing/2014/main" id="{D72D8C4B-6F6F-4895-BD3A-9086DB69CDAE}"/>
                  </a:ext>
                </a:extLst>
              </p:cNvPr>
              <p:cNvSpPr/>
              <p:nvPr/>
            </p:nvSpPr>
            <p:spPr>
              <a:xfrm>
                <a:off x="3004637"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9079" y="4350369"/>
                <a:ext cx="395339" cy="395339"/>
              </a:xfrm>
              <a:prstGeom prst="rect">
                <a:avLst/>
              </a:prstGeom>
            </p:spPr>
          </p:pic>
        </p:grpSp>
      </p:grpSp>
      <p:grpSp>
        <p:nvGrpSpPr>
          <p:cNvPr id="154" name="Group 153"/>
          <p:cNvGrpSpPr/>
          <p:nvPr/>
        </p:nvGrpSpPr>
        <p:grpSpPr>
          <a:xfrm>
            <a:off x="5295900" y="1399148"/>
            <a:ext cx="1600200" cy="97631"/>
            <a:chOff x="1533525" y="2933699"/>
            <a:chExt cx="1600200" cy="97631"/>
          </a:xfrm>
        </p:grpSpPr>
        <p:cxnSp>
          <p:nvCxnSpPr>
            <p:cNvPr id="155" name="Straight Connector 154"/>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38" name="TextBox 37">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11</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9" name="TextBox 3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40" name="Picture 3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2526003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PAY</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BUY NOW PAY LATER (BNPL)</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13" name="Группа 12">
            <a:extLst>
              <a:ext uri="{FF2B5EF4-FFF2-40B4-BE49-F238E27FC236}">
                <a16:creationId xmlns:a16="http://schemas.microsoft.com/office/drawing/2014/main" id="{6940A16B-D9B4-4B13-B5DE-1120F69F9FDC}"/>
              </a:ext>
            </a:extLst>
          </p:cNvPr>
          <p:cNvGrpSpPr/>
          <p:nvPr/>
        </p:nvGrpSpPr>
        <p:grpSpPr>
          <a:xfrm>
            <a:off x="379136" y="1916340"/>
            <a:ext cx="3378438" cy="3890100"/>
            <a:chOff x="8134135" y="1916340"/>
            <a:chExt cx="3378438" cy="3890100"/>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0"/>
              <a:ext cx="3378438" cy="2115851"/>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61948" y="2156734"/>
              <a:ext cx="2388311" cy="1754326"/>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enabling wide-ranging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instalments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payments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through fast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non-banking credit at points of sale</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5" y="4242748"/>
              <a:ext cx="3378438" cy="1563692"/>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2128" y="4517648"/>
              <a:ext cx="2388311"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30 seconds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802A3B4F-3DB7-4C27-A820-4C0C60ADF93A}"/>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A8055EC4-9417-4D2F-B5E9-66E7F28850E7}"/>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grpSp>
        <p:nvGrpSpPr>
          <p:cNvPr id="16" name="Группа 15">
            <a:extLst>
              <a:ext uri="{FF2B5EF4-FFF2-40B4-BE49-F238E27FC236}">
                <a16:creationId xmlns:a16="http://schemas.microsoft.com/office/drawing/2014/main" id="{FBD038B3-E207-4C15-934D-C5D67416F270}"/>
              </a:ext>
            </a:extLst>
          </p:cNvPr>
          <p:cNvGrpSpPr/>
          <p:nvPr/>
        </p:nvGrpSpPr>
        <p:grpSpPr>
          <a:xfrm>
            <a:off x="7840064" y="1815872"/>
            <a:ext cx="3869108" cy="3990568"/>
            <a:chOff x="705813" y="1916341"/>
            <a:chExt cx="3869108" cy="3732145"/>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4" y="1916341"/>
              <a:ext cx="3800246" cy="2072794"/>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480827" y="2222883"/>
              <a:ext cx="2575784" cy="1200329"/>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Fast, safe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and simple</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technological solution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heckout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redit on</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platforms </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3" y="4242748"/>
              <a:ext cx="3800247" cy="140573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02633" y="4443154"/>
              <a:ext cx="3072288" cy="1200329"/>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Solution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purchasing at </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physical stores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on</a:t>
              </a:r>
            </a:p>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sites and through call centres</a:t>
              </a:r>
              <a:endPar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p:txBody>
        </p:sp>
        <p:grpSp>
          <p:nvGrpSpPr>
            <p:cNvPr id="12" name="Группа 11">
              <a:extLst>
                <a:ext uri="{FF2B5EF4-FFF2-40B4-BE49-F238E27FC236}">
                  <a16:creationId xmlns:a16="http://schemas.microsoft.com/office/drawing/2014/main" id="{7AF751DD-6D66-4FEA-9AAF-97A2FA8DC823}"/>
                </a:ext>
              </a:extLst>
            </p:cNvPr>
            <p:cNvGrpSpPr/>
            <p:nvPr/>
          </p:nvGrpSpPr>
          <p:grpSpPr>
            <a:xfrm>
              <a:off x="800812"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322" y="4601159"/>
                <a:ext cx="396371" cy="396371"/>
              </a:xfrm>
              <a:prstGeom prst="rect">
                <a:avLst/>
              </a:prstGeom>
            </p:spPr>
          </p:pic>
        </p:grpSp>
        <p:grpSp>
          <p:nvGrpSpPr>
            <p:cNvPr id="11" name="Группа 10">
              <a:extLst>
                <a:ext uri="{FF2B5EF4-FFF2-40B4-BE49-F238E27FC236}">
                  <a16:creationId xmlns:a16="http://schemas.microsoft.com/office/drawing/2014/main" id="{C6B50EFA-4023-49F6-A50C-C3998B84B1BC}"/>
                </a:ext>
              </a:extLst>
            </p:cNvPr>
            <p:cNvGrpSpPr/>
            <p:nvPr/>
          </p:nvGrpSpPr>
          <p:grpSpPr>
            <a:xfrm>
              <a:off x="800812"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4771" y="2327948"/>
                <a:ext cx="366397" cy="366397"/>
              </a:xfrm>
              <a:prstGeom prst="rect">
                <a:avLst/>
              </a:prstGeom>
            </p:spPr>
          </p:pic>
        </p:grpSp>
      </p:grpSp>
      <p:grpSp>
        <p:nvGrpSpPr>
          <p:cNvPr id="14" name="Группа 13">
            <a:extLst>
              <a:ext uri="{FF2B5EF4-FFF2-40B4-BE49-F238E27FC236}">
                <a16:creationId xmlns:a16="http://schemas.microsoft.com/office/drawing/2014/main" id="{84C95A5E-4239-4081-BC5B-0630D4A02490}"/>
              </a:ext>
            </a:extLst>
          </p:cNvPr>
          <p:cNvGrpSpPr/>
          <p:nvPr/>
        </p:nvGrpSpPr>
        <p:grpSpPr>
          <a:xfrm>
            <a:off x="4166046" y="1916341"/>
            <a:ext cx="3378438" cy="3890099"/>
            <a:chOff x="4401121" y="1916341"/>
            <a:chExt cx="3378438" cy="3890099"/>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1" y="1916341"/>
              <a:ext cx="3378438" cy="211585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05122" y="2152787"/>
              <a:ext cx="2574437" cy="1200329"/>
            </a:xfrm>
            <a:prstGeom prst="rect">
              <a:avLst/>
            </a:prstGeom>
            <a:noFill/>
          </p:spPr>
          <p:txBody>
            <a:bodyPr wrap="square" lIns="91440" tIns="45720" rIns="91440" bIns="45720" rtlCol="0" anchor="t">
              <a:spAutoFit/>
            </a:bodyPr>
            <a:lstStyle/>
            <a:p>
              <a:pPr algn="l" rtl="0">
                <a:defRPr/>
              </a:pPr>
              <a:r>
                <a:rPr lang="en-gb" b="0" i="0" u="none" baseline="0" dirty="0">
                  <a:solidFill>
                    <a:srgbClr val="000000"/>
                  </a:solidFill>
                  <a:latin typeface="Assistant Light"/>
                  <a:ea typeface="Assistant Light"/>
                  <a:cs typeface="Assistant Light"/>
                  <a:sym typeface="Assistant Light"/>
                </a:rPr>
                <a:t>Broad deployment of 1,148 points of sale that utilize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a:ea typeface="Assistant Light"/>
                  <a:cs typeface="Assistant Light"/>
                  <a:sym typeface="Assistant Light"/>
                </a:rPr>
                <a:t>Blender Pay as a payment method</a:t>
              </a: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378438" cy="1563692"/>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210421" y="4517648"/>
              <a:ext cx="2550850"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Substit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ute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for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paying by checks or credit on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large purchases </a:t>
              </a:r>
            </a:p>
          </p:txBody>
        </p:sp>
        <p:grpSp>
          <p:nvGrpSpPr>
            <p:cNvPr id="10" name="Группа 9">
              <a:extLst>
                <a:ext uri="{FF2B5EF4-FFF2-40B4-BE49-F238E27FC236}">
                  <a16:creationId xmlns:a16="http://schemas.microsoft.com/office/drawing/2014/main" id="{E6E90562-0777-497A-B42D-31A3768DBD7D}"/>
                </a:ext>
              </a:extLst>
            </p:cNvPr>
            <p:cNvGrpSpPr/>
            <p:nvPr/>
          </p:nvGrpSpPr>
          <p:grpSpPr>
            <a:xfrm>
              <a:off x="447575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C225D681-0F20-42A8-940B-42731C2AA747}"/>
                </a:ext>
              </a:extLst>
            </p:cNvPr>
            <p:cNvGrpSpPr/>
            <p:nvPr/>
          </p:nvGrpSpPr>
          <p:grpSpPr>
            <a:xfrm>
              <a:off x="447575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90" y="2318323"/>
                <a:ext cx="366397" cy="366397"/>
              </a:xfrm>
              <a:prstGeom prst="rect">
                <a:avLst/>
              </a:prstGeom>
            </p:spPr>
          </p:pic>
        </p:grpSp>
      </p:gr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12</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49" name="TextBox 4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0" name="Picture 4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77499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5C248798-E7C3-4E12-8A54-2DED545703C8}"/>
              </a:ext>
            </a:extLst>
          </p:cNvPr>
          <p:cNvSpPr txBox="1"/>
          <p:nvPr/>
        </p:nvSpPr>
        <p:spPr>
          <a:xfrm>
            <a:off x="3" y="597237"/>
            <a:ext cx="12191997" cy="1384995"/>
          </a:xfrm>
          <a:prstGeom prst="rect">
            <a:avLst/>
          </a:prstGeom>
          <a:noFill/>
        </p:spPr>
        <p:txBody>
          <a:bodyPr wrap="square" lIns="91440" tIns="45720" rIns="91440" bIns="45720" rtlCol="0" anchor="t">
            <a:spAutoFit/>
          </a:bodyPr>
          <a:lstStyle/>
          <a:p>
            <a:pPr algn="ctr" rtl="1"/>
            <a:r>
              <a:rPr lang="he-IL" sz="2400" spc="-20" dirty="0">
                <a:latin typeface="Assistant SemiBold"/>
                <a:cs typeface="Assistant SemiBold"/>
              </a:rPr>
              <a:t> </a:t>
            </a:r>
            <a:r>
              <a:rPr lang="en-gb" sz="2400" b="0" i="0" u="none" spc="-20" baseline="0" dirty="0">
                <a:latin typeface="Assistant SemiBold" panose="00000700000000000000" pitchFamily="50" charset="-79"/>
                <a:ea typeface="Assistant SemiBold"/>
                <a:cs typeface="Assistant SemiBold" panose="00000700000000000000" pitchFamily="50" charset="-79"/>
                <a:sym typeface="Assistant SemiBold"/>
              </a:rPr>
              <a:t>Over the last</a:t>
            </a:r>
            <a:r>
              <a:rPr lang="en-gb" sz="2400" spc="-20" dirty="0">
                <a:latin typeface="Assistant SemiBold" panose="00000700000000000000" pitchFamily="50" charset="-79"/>
                <a:ea typeface="Assistant SemiBold"/>
                <a:cs typeface="Assistant SemiBold" panose="00000700000000000000" pitchFamily="50" charset="-79"/>
                <a:sym typeface="Assistant SemiBold"/>
              </a:rPr>
              <a:t> </a:t>
            </a:r>
            <a:r>
              <a:rPr lang="en-gb" sz="2400" b="0" i="0" u="none" spc="-20" baseline="0" dirty="0">
                <a:latin typeface="Assistant SemiBold" panose="00000700000000000000" pitchFamily="50" charset="-79"/>
                <a:ea typeface="Assistant SemiBold"/>
                <a:cs typeface="Assistant SemiBold" panose="00000700000000000000" pitchFamily="50" charset="-79"/>
                <a:sym typeface="Assistant SemiBold"/>
              </a:rPr>
              <a:t>year, Blender installed </a:t>
            </a:r>
            <a:r>
              <a:rPr lang="en-gb" sz="2400" b="1" i="0" u="none" spc="-20" baseline="0" dirty="0">
                <a:latin typeface="Assistant SemiBold" panose="00000700000000000000" pitchFamily="50" charset="-79"/>
                <a:ea typeface="Assistant SemiBold"/>
                <a:cs typeface="Assistant SemiBold" panose="00000700000000000000" pitchFamily="50" charset="-79"/>
                <a:sym typeface="Assistant SemiBold"/>
              </a:rPr>
              <a:t>Blender Pay </a:t>
            </a:r>
            <a:r>
              <a:rPr lang="en-gb" sz="2400" b="0" i="0" u="none" spc="-20" baseline="0" dirty="0">
                <a:latin typeface="Assistant SemiBold" panose="00000700000000000000" pitchFamily="50" charset="-79"/>
                <a:ea typeface="Assistant SemiBold"/>
                <a:cs typeface="Assistant SemiBold" panose="00000700000000000000" pitchFamily="50" charset="-79"/>
                <a:sym typeface="Assistant SemiBold"/>
              </a:rPr>
              <a:t>at hundreds of points of sale in a variety of </a:t>
            </a:r>
            <a:r>
              <a:rPr lang="en-US" sz="2400" spc="-20" dirty="0">
                <a:latin typeface="Assistant SemiBold" panose="00000700000000000000" pitchFamily="50" charset="-79"/>
                <a:ea typeface="Assistant SemiBold"/>
                <a:cs typeface="Assistant SemiBold" panose="00000700000000000000" pitchFamily="50" charset="-79"/>
                <a:sym typeface="Assistant SemiBold"/>
              </a:rPr>
              <a:t>sectors</a:t>
            </a:r>
            <a:r>
              <a:rPr lang="en-gb" sz="2400" b="0" i="0" u="none" spc="-20" baseline="0" dirty="0">
                <a:latin typeface="Assistant SemiBold" panose="00000700000000000000" pitchFamily="50" charset="-79"/>
                <a:ea typeface="Assistant SemiBold"/>
                <a:cs typeface="Assistant SemiBold" panose="00000700000000000000" pitchFamily="50" charset="-79"/>
                <a:sym typeface="Assistant SemiBold"/>
              </a:rPr>
              <a:t>,</a:t>
            </a:r>
            <a:r>
              <a:rPr lang="en-GB" sz="2400" b="0" i="0" u="none" spc="-20" baseline="0" dirty="0">
                <a:latin typeface="Assistant SemiBold" panose="00000700000000000000" pitchFamily="50" charset="-79"/>
                <a:ea typeface="Assistant SemiBold"/>
                <a:cs typeface="Assistant SemiBold" panose="00000700000000000000" pitchFamily="50" charset="-79"/>
                <a:sym typeface="Assistant SemiBold"/>
              </a:rPr>
              <a:t> becoming </a:t>
            </a:r>
            <a:r>
              <a:rPr lang="en-gb" sz="2400" b="0" i="0" u="none" spc="-20" baseline="0" dirty="0">
                <a:latin typeface="Assistant SemiBold" panose="00000700000000000000" pitchFamily="50" charset="-79"/>
                <a:ea typeface="Assistant SemiBold"/>
                <a:cs typeface="Assistant SemiBold" panose="00000700000000000000" pitchFamily="50" charset="-79"/>
                <a:sym typeface="Assistant SemiBold"/>
              </a:rPr>
              <a:t>a market leader. The Company is working to expand the </a:t>
            </a:r>
            <a:r>
              <a:rPr lang="en-gb" sz="2400" b="0" i="0" u="none" spc="-20" baseline="0" dirty="0">
                <a:latin typeface="Assistant SemiBold" panose="00000700000000000000" pitchFamily="50" charset="-79"/>
                <a:ea typeface="+mn-lt"/>
                <a:cs typeface="Assistant SemiBold" panose="00000700000000000000" pitchFamily="50" charset="-79"/>
                <a:sym typeface="+mn-lt"/>
              </a:rPr>
              <a:t>Blender Pay</a:t>
            </a:r>
            <a:r>
              <a:rPr lang="en-gb" sz="2400" b="0" i="0" u="none" spc="-20" baseline="0" dirty="0">
                <a:latin typeface="Assistant SemiBold" panose="00000700000000000000" pitchFamily="50" charset="-79"/>
                <a:cs typeface="Assistant SemiBold" panose="00000700000000000000" pitchFamily="50" charset="-79"/>
              </a:rPr>
              <a:t> community.</a:t>
            </a:r>
            <a:endParaRPr lang="en-gb" sz="2400" spc="-20" dirty="0">
              <a:latin typeface="Assistant SemiBold" panose="00000700000000000000" pitchFamily="50" charset="-79"/>
              <a:cs typeface="Assistant SemiBold" panose="00000700000000000000" pitchFamily="50" charset="-79"/>
            </a:endParaRPr>
          </a:p>
          <a:p>
            <a:pPr algn="ctr" rtl="1"/>
            <a:endParaRPr lang="en-US" sz="1200" spc="-20" dirty="0">
              <a:solidFill>
                <a:srgbClr val="FF0000"/>
              </a:solidFill>
              <a:latin typeface="Assistant SemiBold"/>
              <a:cs typeface="Assistant SemiBold"/>
            </a:endParaRPr>
          </a:p>
        </p:txBody>
      </p:sp>
      <p:graphicFrame>
        <p:nvGraphicFramePr>
          <p:cNvPr id="9" name="Chart 3">
            <a:extLst>
              <a:ext uri="{FF2B5EF4-FFF2-40B4-BE49-F238E27FC236}">
                <a16:creationId xmlns:a16="http://schemas.microsoft.com/office/drawing/2014/main" id="{714811EE-A2AE-4015-80A1-092046C01BC5}"/>
              </a:ext>
            </a:extLst>
          </p:cNvPr>
          <p:cNvGraphicFramePr>
            <a:graphicFrameLocks/>
          </p:cNvGraphicFramePr>
          <p:nvPr/>
        </p:nvGraphicFramePr>
        <p:xfrm>
          <a:off x="692458" y="1784412"/>
          <a:ext cx="7031113" cy="4359870"/>
        </p:xfrm>
        <a:graphic>
          <a:graphicData uri="http://schemas.openxmlformats.org/drawingml/2006/chart">
            <c:chart xmlns:c="http://schemas.openxmlformats.org/drawingml/2006/chart" xmlns:r="http://schemas.openxmlformats.org/officeDocument/2006/relationships" r:id="rId3"/>
          </a:graphicData>
        </a:graphic>
      </p:graphicFrame>
      <p:sp>
        <p:nvSpPr>
          <p:cNvPr id="7" name="תיבת טקסט 6">
            <a:extLst>
              <a:ext uri="{FF2B5EF4-FFF2-40B4-BE49-F238E27FC236}">
                <a16:creationId xmlns:a16="http://schemas.microsoft.com/office/drawing/2014/main" id="{6D57B5DD-617C-4409-9F72-3A600B66670F}"/>
              </a:ext>
            </a:extLst>
          </p:cNvPr>
          <p:cNvSpPr txBox="1"/>
          <p:nvPr/>
        </p:nvSpPr>
        <p:spPr>
          <a:xfrm>
            <a:off x="1429615" y="5769401"/>
            <a:ext cx="6096000" cy="850810"/>
          </a:xfrm>
          <a:prstGeom prst="rect">
            <a:avLst/>
          </a:prstGeom>
          <a:noFill/>
        </p:spPr>
        <p:txBody>
          <a:bodyPr wrap="square">
            <a:spAutoFit/>
          </a:bodyPr>
          <a:lstStyle/>
          <a:p>
            <a:pPr algn="r" rtl="1"/>
            <a:r>
              <a:rPr lang="he-IL" sz="1800" dirty="0">
                <a:effectLst/>
                <a:latin typeface="Times New Roman" panose="02020603050405020304" pitchFamily="18" charset="0"/>
                <a:ea typeface="Calibri" panose="020F0502020204030204" pitchFamily="34" charset="0"/>
                <a:cs typeface="Arial" panose="020B0604020202020204" pitchFamily="34" charset="0"/>
              </a:rPr>
              <a:t> </a:t>
            </a:r>
            <a:endParaRPr lang="en-IL" sz="2000" dirty="0">
              <a:effectLst/>
              <a:latin typeface="Times New Roman" panose="02020603050405020304" pitchFamily="18" charset="0"/>
              <a:ea typeface="Calibri" panose="020F0502020204030204" pitchFamily="34" charset="0"/>
            </a:endParaRPr>
          </a:p>
          <a:p>
            <a:pPr algn="r" rtl="1">
              <a:lnSpc>
                <a:spcPct val="150000"/>
              </a:lnSpc>
              <a:defRPr/>
            </a:pPr>
            <a:r>
              <a:rPr lang="he-IL" sz="1100" dirty="0">
                <a:solidFill>
                  <a:srgbClr val="000000"/>
                </a:solidFill>
                <a:latin typeface="Assistant Light" panose="00000400000000000000" pitchFamily="2" charset="-79"/>
                <a:cs typeface="Assistant Light" panose="00000400000000000000" pitchFamily="2" charset="-79"/>
              </a:rPr>
              <a:t>*בשקף המקביל שהוצג ביוני 2021 הוצגו נתונים לא מלאים ולכן היו נמוכים מאלו המוצגים </a:t>
            </a:r>
            <a:r>
              <a:rPr lang="he-IL" sz="1100" dirty="0">
                <a:solidFill>
                  <a:schemeClr val="tx1">
                    <a:lumMod val="95000"/>
                    <a:lumOff val="5000"/>
                  </a:schemeClr>
                </a:solidFill>
                <a:latin typeface="Assistant Light" panose="00000400000000000000" pitchFamily="2" charset="-79"/>
                <a:cs typeface="Assistant Light" panose="00000400000000000000" pitchFamily="2" charset="-79"/>
              </a:rPr>
              <a:t>בשקף זה לעיל</a:t>
            </a:r>
            <a:r>
              <a:rPr lang="he-IL" sz="1100" dirty="0">
                <a:solidFill>
                  <a:srgbClr val="000000"/>
                </a:solidFill>
                <a:latin typeface="Assistant Light" panose="00000400000000000000" pitchFamily="2" charset="-79"/>
                <a:cs typeface="Assistant Light" panose="00000400000000000000" pitchFamily="2" charset="-79"/>
              </a:rPr>
              <a:t>.</a:t>
            </a:r>
          </a:p>
          <a:p>
            <a:pPr algn="r" rtl="1">
              <a:lnSpc>
                <a:spcPct val="150000"/>
              </a:lnSpc>
              <a:defRPr/>
            </a:pPr>
            <a:r>
              <a:rPr lang="he-IL" sz="1100" dirty="0">
                <a:solidFill>
                  <a:srgbClr val="000000"/>
                </a:solidFill>
                <a:latin typeface="Assistant Light" panose="00000400000000000000" pitchFamily="2" charset="-79"/>
                <a:cs typeface="Assistant Light" panose="00000400000000000000" pitchFamily="2" charset="-79"/>
              </a:rPr>
              <a:t>**הנתונים מתייחסים לפריסת הפעילות בנקודות מכירה כולל אשראי לרכב בישראל ובאירופה </a:t>
            </a:r>
            <a:endParaRPr lang="en-IL" sz="1100" dirty="0">
              <a:solidFill>
                <a:srgbClr val="000000"/>
              </a:solidFill>
              <a:latin typeface="Assistant Light" panose="00000400000000000000" pitchFamily="2" charset="-79"/>
              <a:cs typeface="Assistant Light" panose="00000400000000000000" pitchFamily="2" charset="-79"/>
            </a:endParaRPr>
          </a:p>
        </p:txBody>
      </p:sp>
      <p:sp>
        <p:nvSpPr>
          <p:cNvPr id="6" name="תיבת טקסט 5">
            <a:extLst>
              <a:ext uri="{FF2B5EF4-FFF2-40B4-BE49-F238E27FC236}">
                <a16:creationId xmlns:a16="http://schemas.microsoft.com/office/drawing/2014/main" id="{5A9D53FD-C866-418E-AFD3-39D82783FC8D}"/>
              </a:ext>
            </a:extLst>
          </p:cNvPr>
          <p:cNvSpPr txBox="1"/>
          <p:nvPr/>
        </p:nvSpPr>
        <p:spPr>
          <a:xfrm>
            <a:off x="9090280" y="3013501"/>
            <a:ext cx="1847273" cy="830997"/>
          </a:xfrm>
          <a:prstGeom prst="rect">
            <a:avLst/>
          </a:prstGeom>
          <a:noFill/>
        </p:spPr>
        <p:txBody>
          <a:bodyPr wrap="square" rtlCol="0">
            <a:spAutoFit/>
          </a:bodyPr>
          <a:lstStyle/>
          <a:p>
            <a:r>
              <a:rPr lang="he-IL" sz="4800" b="1" dirty="0">
                <a:solidFill>
                  <a:schemeClr val="tx1">
                    <a:lumMod val="95000"/>
                    <a:lumOff val="5000"/>
                  </a:schemeClr>
                </a:solidFill>
                <a:effectLst>
                  <a:outerShdw blurRad="38100" dist="38100" dir="2700000" algn="tl">
                    <a:srgbClr val="000000">
                      <a:alpha val="43137"/>
                    </a:srgbClr>
                  </a:outerShdw>
                </a:effectLst>
                <a:latin typeface="Assistant ExtraBold" pitchFamily="2" charset="-79"/>
                <a:cs typeface="Assistant ExtraBold" pitchFamily="2" charset="-79"/>
              </a:rPr>
              <a:t>26</a:t>
            </a:r>
            <a:r>
              <a:rPr lang="en-US" sz="4800" b="1" dirty="0">
                <a:solidFill>
                  <a:schemeClr val="tx1">
                    <a:lumMod val="95000"/>
                    <a:lumOff val="5000"/>
                  </a:schemeClr>
                </a:solidFill>
                <a:effectLst>
                  <a:outerShdw blurRad="38100" dist="38100" dir="2700000" algn="tl">
                    <a:srgbClr val="000000">
                      <a:alpha val="43137"/>
                    </a:srgbClr>
                  </a:outerShdw>
                </a:effectLst>
                <a:latin typeface="Assistant ExtraBold" pitchFamily="2" charset="-79"/>
                <a:cs typeface="Assistant ExtraBold" pitchFamily="2" charset="-79"/>
              </a:rPr>
              <a:t>%</a:t>
            </a:r>
            <a:endParaRPr lang="en-IL" sz="4800" b="1" dirty="0">
              <a:solidFill>
                <a:schemeClr val="tx1">
                  <a:lumMod val="95000"/>
                  <a:lumOff val="5000"/>
                </a:schemeClr>
              </a:solidFill>
              <a:effectLst>
                <a:outerShdw blurRad="38100" dist="38100" dir="2700000" algn="tl">
                  <a:srgbClr val="000000">
                    <a:alpha val="43137"/>
                  </a:srgbClr>
                </a:outerShdw>
              </a:effectLst>
              <a:latin typeface="Assistant ExtraBold" pitchFamily="2" charset="-79"/>
              <a:cs typeface="Assistant ExtraBold" pitchFamily="2" charset="-79"/>
            </a:endParaRPr>
          </a:p>
        </p:txBody>
      </p:sp>
      <p:sp>
        <p:nvSpPr>
          <p:cNvPr id="8" name="תיבת טקסט 7">
            <a:extLst>
              <a:ext uri="{FF2B5EF4-FFF2-40B4-BE49-F238E27FC236}">
                <a16:creationId xmlns:a16="http://schemas.microsoft.com/office/drawing/2014/main" id="{696442B1-1429-46E7-BFD0-954585EE1ACC}"/>
              </a:ext>
            </a:extLst>
          </p:cNvPr>
          <p:cNvSpPr txBox="1"/>
          <p:nvPr/>
        </p:nvSpPr>
        <p:spPr>
          <a:xfrm>
            <a:off x="8416026" y="3734126"/>
            <a:ext cx="2521527" cy="646331"/>
          </a:xfrm>
          <a:prstGeom prst="rect">
            <a:avLst/>
          </a:prstGeom>
          <a:noFill/>
        </p:spPr>
        <p:txBody>
          <a:bodyPr wrap="square" rtlCol="0">
            <a:spAutoFit/>
          </a:bodyPr>
          <a:lstStyle/>
          <a:p>
            <a:pPr algn="ctr" rtl="1">
              <a:buClr>
                <a:srgbClr val="00AEEF"/>
              </a:buClr>
            </a:pPr>
            <a:r>
              <a:rPr lang="he-IL" spc="-20" dirty="0">
                <a:solidFill>
                  <a:schemeClr val="tx1">
                    <a:lumMod val="85000"/>
                    <a:lumOff val="15000"/>
                  </a:schemeClr>
                </a:solidFill>
                <a:latin typeface="Assistant" panose="00000500000000000000" pitchFamily="2" charset="-79"/>
                <a:cs typeface="Assistant" panose="00000500000000000000" pitchFamily="2" charset="-79"/>
              </a:rPr>
              <a:t>צמיחה בנקודות מכירה</a:t>
            </a:r>
          </a:p>
          <a:p>
            <a:pPr algn="ctr" rtl="1">
              <a:buClr>
                <a:srgbClr val="00AEEF"/>
              </a:buClr>
            </a:pPr>
            <a:r>
              <a:rPr lang="en-US" spc="-20" dirty="0">
                <a:solidFill>
                  <a:schemeClr val="tx1">
                    <a:lumMod val="85000"/>
                    <a:lumOff val="15000"/>
                  </a:schemeClr>
                </a:solidFill>
                <a:latin typeface="Assistant" panose="00000500000000000000" pitchFamily="2" charset="-79"/>
                <a:cs typeface="Assistant" panose="00000500000000000000" pitchFamily="2" charset="-79"/>
              </a:rPr>
              <a:t>H1 2021</a:t>
            </a:r>
            <a:r>
              <a:rPr lang="he-IL" spc="-20" dirty="0">
                <a:solidFill>
                  <a:schemeClr val="tx1">
                    <a:lumMod val="85000"/>
                    <a:lumOff val="15000"/>
                  </a:schemeClr>
                </a:solidFill>
                <a:latin typeface="Assistant" panose="00000500000000000000" pitchFamily="2" charset="-79"/>
                <a:cs typeface="Assistant" panose="00000500000000000000" pitchFamily="2" charset="-79"/>
              </a:rPr>
              <a:t> מול </a:t>
            </a:r>
            <a:r>
              <a:rPr lang="en-US" spc="-20" dirty="0">
                <a:solidFill>
                  <a:schemeClr val="tx1">
                    <a:lumMod val="85000"/>
                    <a:lumOff val="15000"/>
                  </a:schemeClr>
                </a:solidFill>
                <a:latin typeface="Assistant" panose="00000500000000000000" pitchFamily="2" charset="-79"/>
                <a:cs typeface="Assistant" panose="00000500000000000000" pitchFamily="2" charset="-79"/>
              </a:rPr>
              <a:t>H1 2020</a:t>
            </a:r>
          </a:p>
        </p:txBody>
      </p:sp>
    </p:spTree>
    <p:extLst>
      <p:ext uri="{BB962C8B-B14F-4D97-AF65-F5344CB8AC3E}">
        <p14:creationId xmlns:p14="http://schemas.microsoft.com/office/powerpoint/2010/main" val="137506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CAR</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Auto Loans</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9" name="Группа 8">
            <a:extLst>
              <a:ext uri="{FF2B5EF4-FFF2-40B4-BE49-F238E27FC236}">
                <a16:creationId xmlns:a16="http://schemas.microsoft.com/office/drawing/2014/main" id="{99B8EBD0-3914-453F-869F-E3C548183158}"/>
              </a:ext>
            </a:extLst>
          </p:cNvPr>
          <p:cNvGrpSpPr/>
          <p:nvPr/>
        </p:nvGrpSpPr>
        <p:grpSpPr>
          <a:xfrm>
            <a:off x="392890" y="1916341"/>
            <a:ext cx="4012226" cy="3466395"/>
            <a:chOff x="8134134" y="1916341"/>
            <a:chExt cx="4012226" cy="3466395"/>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1"/>
              <a:ext cx="3871052"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12376" y="2172263"/>
              <a:ext cx="3233984"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that enables financing for car purchases with a wide range of instalment schedules, through quick</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non-banking credit</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4" y="4242748"/>
              <a:ext cx="387105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7278" y="4459406"/>
              <a:ext cx="2652720" cy="646331"/>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just 30 seconds</a:t>
              </a:r>
              <a:r>
                <a:rPr lang="en-gb" b="0" i="0" u="none" baseline="300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C31C26FC-A4A0-4D67-A19A-8AAF44BF4496}"/>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515D189C-AB11-4A64-A262-3D0AAF07C86A}"/>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sp>
        <p:nvSpPr>
          <p:cNvPr id="48" name="TextBox 47">
            <a:extLst>
              <a:ext uri="{FF2B5EF4-FFF2-40B4-BE49-F238E27FC236}">
                <a16:creationId xmlns:a16="http://schemas.microsoft.com/office/drawing/2014/main" id="{6FA9EE8E-7333-4B8F-BF90-C572604D87AB}"/>
              </a:ext>
            </a:extLst>
          </p:cNvPr>
          <p:cNvSpPr txBox="1"/>
          <p:nvPr/>
        </p:nvSpPr>
        <p:spPr>
          <a:xfrm>
            <a:off x="379136" y="5512837"/>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14</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1" name="Picture 5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grpSp>
        <p:nvGrpSpPr>
          <p:cNvPr id="10" name="Группа 9">
            <a:extLst>
              <a:ext uri="{FF2B5EF4-FFF2-40B4-BE49-F238E27FC236}">
                <a16:creationId xmlns:a16="http://schemas.microsoft.com/office/drawing/2014/main" id="{8816D975-6652-4D44-B9FF-8D4352C9A5F1}"/>
              </a:ext>
            </a:extLst>
          </p:cNvPr>
          <p:cNvGrpSpPr/>
          <p:nvPr/>
        </p:nvGrpSpPr>
        <p:grpSpPr>
          <a:xfrm>
            <a:off x="4532966" y="1916341"/>
            <a:ext cx="3482132" cy="3466395"/>
            <a:chOff x="4401120" y="1916341"/>
            <a:chExt cx="3482132" cy="3466395"/>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0" y="1916341"/>
              <a:ext cx="348212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GB" dirty="0">
                  <a:solidFill>
                    <a:srgbClr val="FFFFFF"/>
                  </a:solidFill>
                  <a:latin typeface="+mj-lt"/>
                </a:rPr>
                <a:t>Lender Car</a:t>
              </a:r>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15742" y="2132999"/>
              <a:ext cx="2575784"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selection of car lots using B</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lender Car</a:t>
              </a:r>
              <a:br>
                <a:rPr lang="en-gb" dirty="0">
                  <a:solidFill>
                    <a:srgbClr val="000000"/>
                  </a:solidFill>
                  <a:latin typeface="Assistant Light" panose="00000400000000000000" pitchFamily="2" charset="-79"/>
                  <a:cs typeface="Assistant Light" panose="00000400000000000000" pitchFamily="2" charset="-79"/>
                </a:rPr>
              </a:br>
              <a:endParaRPr lang="en-gb" dirty="0">
                <a:solidFill>
                  <a:srgbClr val="000000"/>
                </a:solidFill>
                <a:latin typeface="Assistant Light" panose="00000400000000000000" pitchFamily="2" charset="-79"/>
                <a:cs typeface="Assistant Light" panose="00000400000000000000" pitchFamily="2" charset="-79"/>
              </a:endParaRP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482130"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199388" y="4601229"/>
              <a:ext cx="2683864" cy="369332"/>
            </a:xfrm>
            <a:prstGeom prst="rect">
              <a:avLst/>
            </a:prstGeom>
            <a:noFill/>
          </p:spPr>
          <p:txBody>
            <a:bodyPr wrap="square" rtlCol="0">
              <a:spAutoFit/>
            </a:bodyPr>
            <a:lstStyle/>
            <a:p>
              <a:pPr lv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Financing up to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NIS 600K</a:t>
              </a:r>
              <a:endPar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p:txBody>
        </p:sp>
        <p:grpSp>
          <p:nvGrpSpPr>
            <p:cNvPr id="6" name="Группа 5">
              <a:extLst>
                <a:ext uri="{FF2B5EF4-FFF2-40B4-BE49-F238E27FC236}">
                  <a16:creationId xmlns:a16="http://schemas.microsoft.com/office/drawing/2014/main" id="{B88D939F-B1BE-4B04-8C5B-0C1D493F0AE4}"/>
                </a:ext>
              </a:extLst>
            </p:cNvPr>
            <p:cNvGrpSpPr/>
            <p:nvPr/>
          </p:nvGrpSpPr>
          <p:grpSpPr>
            <a:xfrm>
              <a:off x="450883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196D9492-C647-464A-8FC4-D04183F64D3F}"/>
                </a:ext>
              </a:extLst>
            </p:cNvPr>
            <p:cNvGrpSpPr/>
            <p:nvPr/>
          </p:nvGrpSpPr>
          <p:grpSpPr>
            <a:xfrm>
              <a:off x="450883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3" name="Picture 81">
                <a:extLst>
                  <a:ext uri="{FF2B5EF4-FFF2-40B4-BE49-F238E27FC236}">
                    <a16:creationId xmlns:a16="http://schemas.microsoft.com/office/drawing/2014/main" id="{C8FAB4B3-7835-4E85-9766-F27346A08D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6242" y="2303292"/>
                <a:ext cx="391053" cy="391053"/>
              </a:xfrm>
              <a:prstGeom prst="rect">
                <a:avLst/>
              </a:prstGeom>
            </p:spPr>
          </p:pic>
        </p:grpSp>
      </p:grpSp>
      <p:grpSp>
        <p:nvGrpSpPr>
          <p:cNvPr id="11" name="Группа 10">
            <a:extLst>
              <a:ext uri="{FF2B5EF4-FFF2-40B4-BE49-F238E27FC236}">
                <a16:creationId xmlns:a16="http://schemas.microsoft.com/office/drawing/2014/main" id="{7A9FC8EE-4FD8-42D0-A83B-7243AE6EB67F}"/>
              </a:ext>
            </a:extLst>
          </p:cNvPr>
          <p:cNvGrpSpPr/>
          <p:nvPr/>
        </p:nvGrpSpPr>
        <p:grpSpPr>
          <a:xfrm>
            <a:off x="8284124" y="1916341"/>
            <a:ext cx="3548789" cy="3466395"/>
            <a:chOff x="705813" y="1916341"/>
            <a:chExt cx="3548789" cy="3466395"/>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3" y="1916341"/>
              <a:ext cx="354878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579595" y="2132999"/>
              <a:ext cx="2478917"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payment instalment spread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up to 60 months</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3" y="4242748"/>
              <a:ext cx="352849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65861" y="4359542"/>
              <a:ext cx="2668444" cy="923330"/>
            </a:xfrm>
            <a:prstGeom prst="rect">
              <a:avLst/>
            </a:prstGeom>
            <a:noFill/>
          </p:spPr>
          <p:txBody>
            <a:bodyPr wrap="square" rtlCol="0">
              <a:spAutoFit/>
            </a:bodyPr>
            <a:lstStyle/>
            <a:p>
              <a:pPr lvl="0" algn="l" rtl="0">
                <a:defRPr/>
              </a:pP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onvenient and easy-to-use digital platform for car dealers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8" name="Группа 7">
              <a:extLst>
                <a:ext uri="{FF2B5EF4-FFF2-40B4-BE49-F238E27FC236}">
                  <a16:creationId xmlns:a16="http://schemas.microsoft.com/office/drawing/2014/main" id="{0B45A964-A92F-4666-92F2-5D8000A8784F}"/>
                </a:ext>
              </a:extLst>
            </p:cNvPr>
            <p:cNvGrpSpPr/>
            <p:nvPr/>
          </p:nvGrpSpPr>
          <p:grpSpPr>
            <a:xfrm>
              <a:off x="846986"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9861" y="4643284"/>
                <a:ext cx="355846" cy="355846"/>
              </a:xfrm>
              <a:prstGeom prst="rect">
                <a:avLst/>
              </a:prstGeom>
            </p:spPr>
          </p:pic>
        </p:grpSp>
        <p:grpSp>
          <p:nvGrpSpPr>
            <p:cNvPr id="7" name="Группа 6">
              <a:extLst>
                <a:ext uri="{FF2B5EF4-FFF2-40B4-BE49-F238E27FC236}">
                  <a16:creationId xmlns:a16="http://schemas.microsoft.com/office/drawing/2014/main" id="{ADCCAF40-5569-4B36-B756-E20FAF540B65}"/>
                </a:ext>
              </a:extLst>
            </p:cNvPr>
            <p:cNvGrpSpPr/>
            <p:nvPr/>
          </p:nvGrpSpPr>
          <p:grpSpPr>
            <a:xfrm>
              <a:off x="846986"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3695" y="2327948"/>
                <a:ext cx="314681" cy="314681"/>
              </a:xfrm>
              <a:prstGeom prst="rect">
                <a:avLst/>
              </a:prstGeom>
            </p:spPr>
          </p:pic>
        </p:grpSp>
      </p:grpSp>
    </p:spTree>
    <p:extLst>
      <p:ext uri="{BB962C8B-B14F-4D97-AF65-F5344CB8AC3E}">
        <p14:creationId xmlns:p14="http://schemas.microsoft.com/office/powerpoint/2010/main" val="1256802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55466" y="2533467"/>
            <a:ext cx="5640534" cy="2585323"/>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Europe</a:t>
            </a:r>
          </a:p>
          <a:p>
            <a:pPr algn="ctr" rtl="0"/>
            <a:r>
              <a:rPr lang="en-gb" sz="2800" b="0" i="0" u="none" baseline="0" dirty="0">
                <a:solidFill>
                  <a:srgbClr val="00AEEF"/>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Banking Sector)</a:t>
            </a:r>
          </a:p>
          <a:p>
            <a:pPr algn="ctr" rtl="0"/>
            <a:endParaRPr lang="en-gb" sz="8000" spc="150" dirty="0">
              <a:latin typeface="Assistant ExtraBold" panose="00000900000000000000" pitchFamily="2" charset="-79"/>
              <a:cs typeface="Assistant ExtraBold" panose="00000900000000000000" pitchFamily="2" charset="-79"/>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95754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39784"/>
            <a:ext cx="6912431" cy="12192000"/>
          </a:xfrm>
          <a:prstGeom prst="rect">
            <a:avLst/>
          </a:prstGeom>
        </p:spPr>
      </p:pic>
      <p:sp>
        <p:nvSpPr>
          <p:cNvPr id="30" name="Rectangle 29"/>
          <p:cNvSpPr/>
          <p:nvPr/>
        </p:nvSpPr>
        <p:spPr>
          <a:xfrm>
            <a:off x="-1314" y="316662"/>
            <a:ext cx="12193314" cy="830997"/>
          </a:xfrm>
          <a:prstGeom prst="rect">
            <a:avLst/>
          </a:prstGeom>
        </p:spPr>
        <p:txBody>
          <a:bodyPr wrap="square">
            <a:spAutoFit/>
          </a:bodyPr>
          <a:lstStyle/>
          <a:p>
            <a:pPr lvl="0" algn="ctr" rtl="0">
              <a:defRPr/>
            </a:pP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Strategic Expansion </a:t>
            </a:r>
            <a:r>
              <a:rPr lang="en-gb" sz="4800" b="0" i="0" u="none" baseline="0" dirty="0">
                <a:solidFill>
                  <a:srgbClr val="000000">
                    <a:lumMod val="95000"/>
                    <a:lumOff val="5000"/>
                  </a:srgb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in Europe</a:t>
            </a:r>
            <a:endParaRPr lang="en-gb" sz="4000" dirty="0">
              <a:solidFill>
                <a:srgbClr val="000000"/>
              </a:solidFill>
              <a:latin typeface="Assistant ExtraBold" panose="00000900000000000000" pitchFamily="2" charset="-79"/>
              <a:cs typeface="Assistant ExtraBold" panose="00000900000000000000" pitchFamily="2" charset="-79"/>
            </a:endParaRPr>
          </a:p>
        </p:txBody>
      </p:sp>
      <p:sp>
        <p:nvSpPr>
          <p:cNvPr id="12" name="Rectangle: Rounded Corners 83">
            <a:extLst>
              <a:ext uri="{FF2B5EF4-FFF2-40B4-BE49-F238E27FC236}">
                <a16:creationId xmlns:a16="http://schemas.microsoft.com/office/drawing/2014/main" id="{8FCE864D-24AA-46CD-973A-6C6477953A8C}"/>
              </a:ext>
            </a:extLst>
          </p:cNvPr>
          <p:cNvSpPr/>
          <p:nvPr/>
        </p:nvSpPr>
        <p:spPr>
          <a:xfrm>
            <a:off x="1492995" y="1352429"/>
            <a:ext cx="9531427" cy="2680523"/>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 name="Rectangle: Rounded Corners 83">
            <a:extLst>
              <a:ext uri="{FF2B5EF4-FFF2-40B4-BE49-F238E27FC236}">
                <a16:creationId xmlns:a16="http://schemas.microsoft.com/office/drawing/2014/main" id="{8FCE864D-24AA-46CD-973A-6C6477953A8C}"/>
              </a:ext>
            </a:extLst>
          </p:cNvPr>
          <p:cNvSpPr/>
          <p:nvPr/>
        </p:nvSpPr>
        <p:spPr>
          <a:xfrm>
            <a:off x="1496116" y="1352429"/>
            <a:ext cx="2096221" cy="2680523"/>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491080" y="2138168"/>
            <a:ext cx="2096221"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 Operation</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Model in Europe</a:t>
            </a:r>
            <a:endParaRPr lang="en-gb" sz="2000" dirty="0">
              <a:solidFill>
                <a:schemeClr val="bg1"/>
              </a:solidFill>
              <a:latin typeface="Assistant SemiBold" panose="00000700000000000000" pitchFamily="2" charset="-79"/>
              <a:cs typeface="Assistant SemiBold" panose="00000700000000000000" pitchFamily="2" charset="-79"/>
            </a:endParaRPr>
          </a:p>
        </p:txBody>
      </p:sp>
      <p:sp>
        <p:nvSpPr>
          <p:cNvPr id="15" name="Rectangle: Rounded Corners 83">
            <a:extLst>
              <a:ext uri="{FF2B5EF4-FFF2-40B4-BE49-F238E27FC236}">
                <a16:creationId xmlns:a16="http://schemas.microsoft.com/office/drawing/2014/main" id="{8FCE864D-24AA-46CD-973A-6C6477953A8C}"/>
              </a:ext>
            </a:extLst>
          </p:cNvPr>
          <p:cNvSpPr/>
          <p:nvPr/>
        </p:nvSpPr>
        <p:spPr>
          <a:xfrm>
            <a:off x="1492995" y="4442027"/>
            <a:ext cx="9536834" cy="168867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754800" y="4576712"/>
            <a:ext cx="6722987" cy="1477328"/>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Establishing a European digital bank for receiving deposits and providing credit: European</a:t>
            </a:r>
            <a:r>
              <a:rPr lang="en-GB" b="0" i="0" u="none" baseline="0" dirty="0">
                <a:solidFill>
                  <a:srgbClr val="000000"/>
                </a:solidFill>
                <a:latin typeface="Assistant"/>
                <a:ea typeface="Assistant"/>
                <a:cs typeface="Assistant"/>
                <a:sym typeface="Assistant"/>
              </a:rPr>
              <a:t>-wide</a:t>
            </a:r>
            <a:r>
              <a:rPr lang="en-gb" b="0" i="0" u="none" baseline="0" dirty="0">
                <a:solidFill>
                  <a:srgbClr val="000000"/>
                </a:solidFill>
                <a:latin typeface="Assistant"/>
                <a:ea typeface="Assistant"/>
                <a:cs typeface="Assistant"/>
                <a:sym typeface="Assistant"/>
              </a:rPr>
              <a:t> activity under one license</a:t>
            </a:r>
            <a:br>
              <a:rPr lang="en-gb" dirty="0">
                <a:solidFill>
                  <a:srgbClr val="000000"/>
                </a:solidFill>
                <a:latin typeface="Assistant"/>
                <a:cs typeface="Assistant"/>
              </a:rPr>
            </a:br>
            <a:endParaRPr lang="en-gb" dirty="0">
              <a:solidFill>
                <a:srgbClr val="000000"/>
              </a:solidFill>
              <a:latin typeface="Assistant"/>
              <a:cs typeface="Assistant"/>
            </a:endParaRPr>
          </a:p>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Expanding Central European activities to other countries</a:t>
            </a:r>
          </a:p>
          <a:p>
            <a:pPr marL="285750" indent="-285750" algn="l" rtl="0">
              <a:buFont typeface="Wingdings" panose="05000000000000000000" pitchFamily="2" charset="2"/>
              <a:buChar char="ü"/>
              <a:defRPr/>
            </a:pPr>
            <a:endParaRPr lang="en-gb" dirty="0">
              <a:solidFill>
                <a:srgbClr val="000000"/>
              </a:solidFill>
              <a:latin typeface="Assistant"/>
              <a:cs typeface="Assistant"/>
            </a:endParaRPr>
          </a:p>
        </p:txBody>
      </p:sp>
      <p:sp>
        <p:nvSpPr>
          <p:cNvPr id="16" name="TextBox 15">
            <a:extLst>
              <a:ext uri="{FF2B5EF4-FFF2-40B4-BE49-F238E27FC236}">
                <a16:creationId xmlns:a16="http://schemas.microsoft.com/office/drawing/2014/main" id="{A50AFBB0-98AA-4B24-9BEB-A1483D5E9870}"/>
              </a:ext>
            </a:extLst>
          </p:cNvPr>
          <p:cNvSpPr txBox="1"/>
          <p:nvPr/>
        </p:nvSpPr>
        <p:spPr>
          <a:xfrm>
            <a:off x="3754800" y="1538528"/>
            <a:ext cx="7586614" cy="2308324"/>
          </a:xfrm>
          <a:prstGeom prst="rect">
            <a:avLst/>
          </a:prstGeom>
          <a:noFill/>
        </p:spPr>
        <p:txBody>
          <a:bodyPr wrap="square" rtlCol="0">
            <a:spAutoFit/>
          </a:bodyPr>
          <a:lstStyle/>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Providing direct credit for second-hand vehicles in Lithuania and Latvia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Raising a </a:t>
            </a:r>
            <a:r>
              <a:rPr lang="en-GB" b="0" i="0" u="none" baseline="0" dirty="0">
                <a:solidFill>
                  <a:srgbClr val="000000"/>
                </a:solidFill>
                <a:latin typeface="Assistant"/>
                <a:ea typeface="Assistant"/>
                <a:cs typeface="Assistant"/>
                <a:sym typeface="Assistant"/>
              </a:rPr>
              <a:t>third</a:t>
            </a:r>
            <a:r>
              <a:rPr lang="en-gb" b="0" i="0" u="none" baseline="0" dirty="0">
                <a:solidFill>
                  <a:srgbClr val="000000"/>
                </a:solidFill>
                <a:latin typeface="Assistant"/>
                <a:ea typeface="Assistant"/>
                <a:cs typeface="Assistant"/>
                <a:sym typeface="Assistant"/>
              </a:rPr>
              <a:t> line of credit from a leading institutional European investor</a:t>
            </a:r>
            <a:br>
              <a:rPr lang="en-gb" dirty="0">
                <a:solidFill>
                  <a:srgbClr val="000000"/>
                </a:solidFill>
                <a:latin typeface="Assistant"/>
                <a:cs typeface="Assistant"/>
              </a:rPr>
            </a:br>
            <a:r>
              <a:rPr lang="en-gb" b="0" i="0" u="none" baseline="0" dirty="0">
                <a:solidFill>
                  <a:srgbClr val="000000"/>
                </a:solidFill>
                <a:latin typeface="Assistant"/>
                <a:ea typeface="Assistant"/>
                <a:cs typeface="Assistant"/>
                <a:sym typeface="Assistant"/>
              </a:rPr>
              <a:t>(Eiffel Investment Group)</a:t>
            </a:r>
          </a:p>
          <a:p>
            <a:pPr marL="285750" indent="-285750" algn="l" rtl="0">
              <a:buFont typeface="Wingdings" panose="05000000000000000000" pitchFamily="2" charset="2"/>
              <a:buChar char="§"/>
              <a:defRPr/>
            </a:pPr>
            <a:r>
              <a:rPr lang="en-US" dirty="0">
                <a:solidFill>
                  <a:srgbClr val="000000"/>
                </a:solidFill>
                <a:latin typeface="Assistant"/>
                <a:cs typeface="Assistant"/>
              </a:rPr>
              <a:t>Engaging with leading investment advisor to acquire synergistic strategic opportunities in Poland (M&amp;A)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Establishing credit-providing operations in Poland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Expanding credit operations in the Baltic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Focusing on auto </a:t>
            </a:r>
            <a:r>
              <a:rPr lang="en-gb" dirty="0">
                <a:solidFill>
                  <a:srgbClr val="000000"/>
                </a:solidFill>
                <a:latin typeface="Assistant"/>
                <a:ea typeface="Assistant"/>
                <a:cs typeface="Assistant"/>
                <a:sym typeface="Assistant"/>
              </a:rPr>
              <a:t>l</a:t>
            </a:r>
            <a:r>
              <a:rPr lang="en-gb" b="0" i="0" u="none" baseline="0" dirty="0">
                <a:solidFill>
                  <a:srgbClr val="000000"/>
                </a:solidFill>
                <a:latin typeface="Assistant"/>
                <a:ea typeface="Assistant"/>
                <a:cs typeface="Assistant"/>
                <a:sym typeface="Assistant"/>
              </a:rPr>
              <a:t>oans and credit in the B2B2C model</a:t>
            </a:r>
          </a:p>
        </p:txBody>
      </p:sp>
      <p:sp>
        <p:nvSpPr>
          <p:cNvPr id="19" name="Rectangle: Rounded Corners 83">
            <a:extLst>
              <a:ext uri="{FF2B5EF4-FFF2-40B4-BE49-F238E27FC236}">
                <a16:creationId xmlns:a16="http://schemas.microsoft.com/office/drawing/2014/main" id="{8FCE864D-24AA-46CD-973A-6C6477953A8C}"/>
              </a:ext>
            </a:extLst>
          </p:cNvPr>
          <p:cNvSpPr/>
          <p:nvPr/>
        </p:nvSpPr>
        <p:spPr>
          <a:xfrm>
            <a:off x="1491081" y="4442027"/>
            <a:ext cx="2096221" cy="1688670"/>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655458" y="4932419"/>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4" name="TextBox 1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19</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1" name="Picture 2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77167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6" t="13087" r="-105" b="-382"/>
          <a:stretch/>
        </p:blipFill>
        <p:spPr>
          <a:xfrm>
            <a:off x="1" y="3527"/>
            <a:ext cx="12192000" cy="3273073"/>
          </a:xfrm>
        </p:spPr>
      </p:pic>
      <p:sp>
        <p:nvSpPr>
          <p:cNvPr id="23" name="Rectangle: Rounded Corners 22">
            <a:extLst>
              <a:ext uri="{FF2B5EF4-FFF2-40B4-BE49-F238E27FC236}">
                <a16:creationId xmlns:a16="http://schemas.microsoft.com/office/drawing/2014/main" id="{8E54D344-F913-41E9-B8D9-BDA2F47C4709}"/>
              </a:ext>
            </a:extLst>
          </p:cNvPr>
          <p:cNvSpPr/>
          <p:nvPr/>
        </p:nvSpPr>
        <p:spPr>
          <a:xfrm>
            <a:off x="825501" y="1091382"/>
            <a:ext cx="10452100" cy="5043948"/>
          </a:xfrm>
          <a:prstGeom prst="roundRect">
            <a:avLst>
              <a:gd name="adj" fmla="val 6780"/>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sp>
        <p:nvSpPr>
          <p:cNvPr id="12" name="TextBox 11">
            <a:extLst>
              <a:ext uri="{FF2B5EF4-FFF2-40B4-BE49-F238E27FC236}">
                <a16:creationId xmlns:a16="http://schemas.microsoft.com/office/drawing/2014/main" id="{5C248798-E7C3-4E12-8A54-2DED545703C8}"/>
              </a:ext>
            </a:extLst>
          </p:cNvPr>
          <p:cNvSpPr txBox="1"/>
          <p:nvPr/>
        </p:nvSpPr>
        <p:spPr>
          <a:xfrm>
            <a:off x="419100" y="1176023"/>
            <a:ext cx="11353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30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Legal Disclaimer</a:t>
            </a:r>
          </a:p>
        </p:txBody>
      </p:sp>
      <p:sp>
        <p:nvSpPr>
          <p:cNvPr id="2" name="תיבת טקסט 1">
            <a:extLst>
              <a:ext uri="{FF2B5EF4-FFF2-40B4-BE49-F238E27FC236}">
                <a16:creationId xmlns:a16="http://schemas.microsoft.com/office/drawing/2014/main" id="{635721E3-D123-479D-8875-197353686060}"/>
              </a:ext>
            </a:extLst>
          </p:cNvPr>
          <p:cNvSpPr txBox="1"/>
          <p:nvPr/>
        </p:nvSpPr>
        <p:spPr>
          <a:xfrm>
            <a:off x="1257609" y="1660773"/>
            <a:ext cx="9587884" cy="4339650"/>
          </a:xfrm>
          <a:prstGeom prst="rect">
            <a:avLst/>
          </a:prstGeom>
          <a:noFill/>
        </p:spPr>
        <p:txBody>
          <a:bodyPr wrap="square" rtlCol="0">
            <a:spAutoFit/>
          </a:bodyPr>
          <a:lstStyle/>
          <a:p>
            <a:pPr marL="0" indent="0" algn="just" rtl="0">
              <a:buNone/>
            </a:pPr>
            <a:r>
              <a:rPr lang="en-gb" sz="1200" b="0" i="0" u="none" baseline="0" dirty="0">
                <a:latin typeface="+mj-lt"/>
                <a:cs typeface="Assistant" panose="00000500000000000000" pitchFamily="2" charset="-79"/>
              </a:rPr>
              <a:t>This</a:t>
            </a:r>
            <a:r>
              <a:rPr lang="en-GB" sz="1200" b="0" i="0" u="none" baseline="0" dirty="0">
                <a:latin typeface="+mj-lt"/>
                <a:cs typeface="Assistant" panose="00000500000000000000" pitchFamily="2" charset="-79"/>
              </a:rPr>
              <a:t> </a:t>
            </a:r>
            <a:r>
              <a:rPr lang="en-gb" sz="1200" b="0" i="0" u="none" baseline="0" dirty="0">
                <a:latin typeface="+mj-lt"/>
                <a:cs typeface="Assistant" panose="00000500000000000000" pitchFamily="2" charset="-79"/>
              </a:rPr>
              <a:t>is an introductory, marketing-oriented presentation </a:t>
            </a:r>
            <a:r>
              <a:rPr lang="en-gb" sz="1200" dirty="0">
                <a:latin typeface="+mj-lt"/>
                <a:cs typeface="Assistant" panose="00000500000000000000" pitchFamily="2" charset="-79"/>
              </a:rPr>
              <a:t>concerning</a:t>
            </a:r>
            <a:r>
              <a:rPr lang="en-gb" sz="1200" b="0" i="0" u="none" baseline="0" dirty="0">
                <a:latin typeface="+mj-lt"/>
                <a:cs typeface="Assistant" panose="00000500000000000000" pitchFamily="2" charset="-79"/>
              </a:rPr>
              <a:t> Blender Financial Technologies Ltd. and its subsidiaries (hereinafter: “the Company” or “Blender” or “the Group”). It does not constitute an offer of the Company’s securities to the public and should not be interpreted thus. The information contained herein is intended to provide a concise overview of the Company. It does not represent exhaustive data about the Company and its activities, and</a:t>
            </a:r>
            <a:r>
              <a:rPr lang="en-GB" sz="1200" b="0" i="0" u="none" baseline="0" dirty="0">
                <a:latin typeface="+mj-lt"/>
                <a:cs typeface="Assistant" panose="00000500000000000000" pitchFamily="2" charset="-79"/>
              </a:rPr>
              <a:t>,</a:t>
            </a:r>
            <a:r>
              <a:rPr lang="en-gb" sz="1200" b="0" i="0" u="none" baseline="0" dirty="0">
                <a:latin typeface="+mj-lt"/>
                <a:cs typeface="Assistant" panose="00000500000000000000" pitchFamily="2" charset="-79"/>
              </a:rPr>
              <a:t> together with any other information conveyed through this presentation, does not constitute a recommendation or opinion of an investment advisor or tax advisor. Investing in securities, including the Company’s securities, carries risk. It is important to </a:t>
            </a:r>
            <a:r>
              <a:rPr lang="en-GB" sz="1200" b="0" i="0" u="none" baseline="0" dirty="0">
                <a:latin typeface="+mj-lt"/>
                <a:cs typeface="Assistant" panose="00000500000000000000" pitchFamily="2" charset="-79"/>
              </a:rPr>
              <a:t>bear</a:t>
            </a:r>
            <a:r>
              <a:rPr lang="en-gb" sz="1200" b="0" i="0" u="none" baseline="0" dirty="0">
                <a:latin typeface="+mj-lt"/>
                <a:cs typeface="Assistant" panose="00000500000000000000" pitchFamily="2" charset="-79"/>
              </a:rPr>
              <a:t> in mind that past data does not necessarily indicate future performance. Purchase of the Company’s securities requires an in-depth examination of the information published by the Company</a:t>
            </a:r>
            <a:r>
              <a:rPr lang="en-GB" sz="1200" b="0" i="0" u="none" baseline="0" dirty="0">
                <a:latin typeface="+mj-lt"/>
                <a:cs typeface="Assistant" panose="00000500000000000000" pitchFamily="2" charset="-79"/>
              </a:rPr>
              <a:t> </a:t>
            </a:r>
            <a:r>
              <a:rPr lang="en-gb" sz="1200" b="0" i="0" u="none" baseline="0" dirty="0">
                <a:latin typeface="+mj-lt"/>
                <a:cs typeface="Assistant" panose="00000500000000000000" pitchFamily="2" charset="-79"/>
              </a:rPr>
              <a:t>in Company reports in MAYA an</a:t>
            </a:r>
            <a:r>
              <a:rPr lang="en-GB" sz="1200" b="0" i="0" u="none" baseline="0" dirty="0">
                <a:latin typeface="+mj-lt"/>
                <a:cs typeface="Assistant" panose="00000500000000000000" pitchFamily="2" charset="-79"/>
              </a:rPr>
              <a:t>d</a:t>
            </a:r>
            <a:r>
              <a:rPr lang="en-gb" sz="1200" b="0" i="0" u="none" baseline="0" dirty="0">
                <a:latin typeface="+mj-lt"/>
                <a:cs typeface="Assistant" panose="00000500000000000000" pitchFamily="2" charset="-79"/>
              </a:rPr>
              <a:t> MAGNA (hereinafter: “Company Reports”), as well as legal, accounting, tax, and economic analyses. This presentation includes information that is not presented, or is presented differently, in the Company’s public reports. This presentation is not intended to replace the need to review Company Reports, insofar as they are published by the Company. If there is a contradiction between information presented herein and the Company Reports, the Company Reports shall take precedence. </a:t>
            </a:r>
            <a:endParaRPr lang="en-gb" sz="1200" dirty="0">
              <a:latin typeface="+mj-lt"/>
              <a:cs typeface="Assistant" panose="00000500000000000000" pitchFamily="2" charset="-79"/>
            </a:endParaRPr>
          </a:p>
          <a:p>
            <a:pPr marL="0" indent="0" algn="just" rtl="0">
              <a:lnSpc>
                <a:spcPct val="100000"/>
              </a:lnSpc>
              <a:spcBef>
                <a:spcPts val="0"/>
              </a:spcBef>
              <a:buNone/>
            </a:pPr>
            <a:endParaRPr lang="en-gb" sz="1200" dirty="0">
              <a:latin typeface="+mj-lt"/>
              <a:cs typeface="Assistant" panose="00000500000000000000" pitchFamily="2" charset="-79"/>
            </a:endParaRPr>
          </a:p>
          <a:p>
            <a:pPr marL="0" indent="0" algn="just" rtl="0">
              <a:lnSpc>
                <a:spcPct val="100000"/>
              </a:lnSpc>
              <a:spcBef>
                <a:spcPts val="0"/>
              </a:spcBef>
              <a:buNone/>
            </a:pPr>
            <a:r>
              <a:rPr lang="en-gb" sz="1200" b="1" i="0" u="none" baseline="0" dirty="0">
                <a:latin typeface="+mj-lt"/>
                <a:cs typeface="Assistant" panose="00000500000000000000" pitchFamily="2" charset="-79"/>
              </a:rPr>
              <a:t>Forward-Looking Information Disclaimer</a:t>
            </a:r>
            <a:endParaRPr lang="en-gb" sz="1200" b="1" dirty="0">
              <a:latin typeface="+mj-lt"/>
              <a:cs typeface="Assistant" panose="00000500000000000000" pitchFamily="2" charset="-79"/>
            </a:endParaRPr>
          </a:p>
          <a:p>
            <a:pPr marL="0" indent="0" algn="just" rtl="0">
              <a:spcBef>
                <a:spcPts val="0"/>
              </a:spcBef>
              <a:buNone/>
            </a:pPr>
            <a:r>
              <a:rPr lang="en-gb" sz="1200" b="0" i="0" u="none" baseline="0" dirty="0">
                <a:latin typeface="+mj-lt"/>
                <a:cs typeface="Assistant" panose="00000500000000000000" pitchFamily="2" charset="-79"/>
              </a:rPr>
              <a:t>The Company’s forecasts and assumptions concerning the receipt of a banking license (slides 4,5,13,14 and 19), the establishment of operations in Poland (slides 6,9 and 19), the expansion of the Blender Pay Community (slide 16), and growth engine activity in Israel (slides 22) and Europe (slides 19) are forward-looking information, as defined in Israel’s Securities Law, 1968. This is based upon, among other things, the Company’s assessment of future developments and events, for which the date of actualization, if any, is uncertain and beyond the Company’s control. By its very nature, forward-looking information is subject to the risk of non-realization and is th</a:t>
            </a:r>
            <a:r>
              <a:rPr lang="en-GB" sz="1200" b="0" i="0" u="none" baseline="0" dirty="0">
                <a:latin typeface="+mj-lt"/>
                <a:cs typeface="Assistant" panose="00000500000000000000" pitchFamily="2" charset="-79"/>
              </a:rPr>
              <a:t>erefore</a:t>
            </a:r>
            <a:r>
              <a:rPr lang="en-gb" sz="1200" b="0" i="0" u="none" baseline="0" dirty="0">
                <a:latin typeface="+mj-lt"/>
                <a:cs typeface="Assistant" panose="00000500000000000000" pitchFamily="2" charset="-79"/>
              </a:rPr>
              <a:t> uncertain. The actualization of forward-looking information may be </a:t>
            </a:r>
            <a:r>
              <a:rPr lang="en-GB" sz="1200" b="0" i="0" u="none" baseline="0" dirty="0">
                <a:latin typeface="+mj-lt"/>
                <a:cs typeface="Assistant" panose="00000500000000000000" pitchFamily="2" charset="-79"/>
              </a:rPr>
              <a:t>affected</a:t>
            </a:r>
            <a:r>
              <a:rPr lang="en-gb" sz="1200" b="0" i="0" u="none" baseline="0" dirty="0">
                <a:latin typeface="+mj-lt"/>
                <a:cs typeface="Assistant" panose="00000500000000000000" pitchFamily="2" charset="-79"/>
              </a:rPr>
              <a:t> by risk factors, which characterize Company operations, as well as by developments in the economic milieu in which the Company operates</a:t>
            </a:r>
            <a:r>
              <a:rPr lang="en-GB" sz="1200" b="0" i="0" u="none" baseline="0" dirty="0">
                <a:latin typeface="+mj-lt"/>
                <a:cs typeface="Assistant" panose="00000500000000000000" pitchFamily="2" charset="-79"/>
              </a:rPr>
              <a:t>,</a:t>
            </a:r>
            <a:r>
              <a:rPr lang="en-gb" sz="1200" b="0" i="0" u="none" baseline="0" dirty="0">
                <a:latin typeface="+mj-lt"/>
                <a:cs typeface="Assistant" panose="00000500000000000000" pitchFamily="2" charset="-79"/>
              </a:rPr>
              <a:t> and</a:t>
            </a:r>
            <a:r>
              <a:rPr lang="en-GB" sz="1200" b="0" i="0" u="none" baseline="0" dirty="0">
                <a:latin typeface="+mj-lt"/>
                <a:cs typeface="Assistant" panose="00000500000000000000" pitchFamily="2" charset="-79"/>
              </a:rPr>
              <a:t> by</a:t>
            </a:r>
            <a:r>
              <a:rPr lang="en-gb" sz="1200" b="0" i="0" u="none" baseline="0" dirty="0">
                <a:latin typeface="+mj-lt"/>
                <a:cs typeface="Assistant" panose="00000500000000000000" pitchFamily="2" charset="-79"/>
              </a:rPr>
              <a:t> external forces, including regulations that may</a:t>
            </a:r>
            <a:r>
              <a:rPr lang="en-GB" sz="1200" b="0" i="0" u="none" baseline="0" dirty="0">
                <a:latin typeface="+mj-lt"/>
                <a:cs typeface="Assistant" panose="00000500000000000000" pitchFamily="2" charset="-79"/>
              </a:rPr>
              <a:t> have an </a:t>
            </a:r>
            <a:r>
              <a:rPr lang="en-gb" sz="1200" b="0" i="0" u="none" baseline="0" dirty="0">
                <a:latin typeface="+mj-lt"/>
                <a:cs typeface="Assistant" panose="00000500000000000000" pitchFamily="2" charset="-79"/>
              </a:rPr>
              <a:t>impact its activities. The Company emphasizes that actual results and achievements of the Company in the future may differ materially from those presented as forward-looking information within this presentation. In order to avoid any doubt, the Company clearly states that it does not commit to updating or changing the information contained herein in order to reflect circumstances or events that will take place following the drafting of this presentation.</a:t>
            </a:r>
            <a:endParaRPr lang="en-gb" sz="1200" dirty="0">
              <a:latin typeface="+mj-lt"/>
              <a:cs typeface="Assistant" panose="00000500000000000000" pitchFamily="2" charset="-79"/>
            </a:endParaRPr>
          </a:p>
          <a:p>
            <a:pPr algn="l" rtl="0"/>
            <a:endParaRPr lang="en-gb" sz="1200" dirty="0"/>
          </a:p>
        </p:txBody>
      </p:sp>
    </p:spTree>
    <p:extLst>
      <p:ext uri="{BB962C8B-B14F-4D97-AF65-F5344CB8AC3E}">
        <p14:creationId xmlns:p14="http://schemas.microsoft.com/office/powerpoint/2010/main" val="265146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9956" y="1505147"/>
            <a:ext cx="6096000" cy="523220"/>
          </a:xfrm>
          <a:prstGeom prst="rect">
            <a:avLst/>
          </a:prstGeom>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he-IL"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התפתחות תיק האשראי</a:t>
            </a:r>
          </a:p>
          <a:p>
            <a:pPr marL="0" marR="0" lvl="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he-IL"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סה"כ הלוואות שהועמדו, מיליוני ש"ח</a:t>
            </a:r>
            <a:endParaRPr kumimoji="0" lang="en-US"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9" name="Rectangle 8"/>
          <p:cNvSpPr/>
          <p:nvPr/>
        </p:nvSpPr>
        <p:spPr>
          <a:xfrm>
            <a:off x="-322375" y="1466078"/>
            <a:ext cx="6096000" cy="923330"/>
          </a:xfrm>
          <a:prstGeom prst="rect">
            <a:avLst/>
          </a:prstGeom>
        </p:spPr>
        <p:txBody>
          <a:bodyPr>
            <a:spAutoFit/>
          </a:bodyPr>
          <a:lstStyle/>
          <a:p>
            <a:pPr algn="ctr" rtl="1">
              <a:defRPr sz="1400" b="0" i="0" u="none" strike="noStrike" kern="1200" spc="0" baseline="0">
                <a:solidFill>
                  <a:srgbClr val="000000">
                    <a:lumMod val="65000"/>
                    <a:lumOff val="35000"/>
                  </a:srgbClr>
                </a:solidFill>
                <a:latin typeface="+mn-lt"/>
                <a:ea typeface="+mn-ea"/>
                <a:cs typeface="+mn-cs"/>
              </a:defRPr>
            </a:pPr>
            <a:r>
              <a:rPr kumimoji="0" lang="he-IL"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הכנסות מגזר בנקאות דיגיטלית</a:t>
            </a:r>
            <a:br>
              <a:rPr kumimoji="0" lang="en-US"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he-IL" sz="1300" dirty="0">
                <a:solidFill>
                  <a:srgbClr val="000000">
                    <a:lumMod val="65000"/>
                    <a:lumOff val="35000"/>
                  </a:srgbClr>
                </a:solidFill>
                <a:latin typeface="Assistant" panose="00000500000000000000" pitchFamily="2" charset="-79"/>
                <a:cs typeface="Assistant" panose="00000500000000000000" pitchFamily="2" charset="-79"/>
              </a:rPr>
              <a:t>בהתאם לביאור מגזרי פעילות</a:t>
            </a:r>
            <a:br>
              <a:rPr lang="en-US" sz="1300" dirty="0">
                <a:solidFill>
                  <a:srgbClr val="000000">
                    <a:lumMod val="65000"/>
                    <a:lumOff val="35000"/>
                  </a:srgbClr>
                </a:solidFill>
                <a:latin typeface="Assistant" panose="00000500000000000000" pitchFamily="2" charset="-79"/>
                <a:cs typeface="Assistant" panose="00000500000000000000" pitchFamily="2" charset="-79"/>
              </a:rPr>
            </a:br>
            <a:r>
              <a:rPr lang="he-IL" sz="1400" dirty="0">
                <a:solidFill>
                  <a:srgbClr val="000000">
                    <a:lumMod val="65000"/>
                    <a:lumOff val="35000"/>
                  </a:srgbClr>
                </a:solidFill>
                <a:latin typeface="Assistant" panose="00000500000000000000" pitchFamily="2" charset="-79"/>
                <a:cs typeface="Assistant" panose="00000500000000000000" pitchFamily="2" charset="-79"/>
              </a:rPr>
              <a:t>19%+ גידול בהכנסות ברוטו</a:t>
            </a:r>
            <a:endParaRPr kumimoji="0" lang="en-US"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a:p>
            <a:pPr marL="0" marR="0" lvl="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he-IL"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US"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13" name="Rectangle 12">
            <a:extLst>
              <a:ext uri="{FF2B5EF4-FFF2-40B4-BE49-F238E27FC236}">
                <a16:creationId xmlns:a16="http://schemas.microsoft.com/office/drawing/2014/main" id="{E3C6BFC6-300B-4BAC-89A9-17412DE6DDB3}"/>
              </a:ext>
            </a:extLst>
          </p:cNvPr>
          <p:cNvSpPr/>
          <p:nvPr/>
        </p:nvSpPr>
        <p:spPr>
          <a:xfrm>
            <a:off x="2224522" y="363610"/>
            <a:ext cx="7754690" cy="707886"/>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התפתחות הפעילות האירופאית</a:t>
            </a:r>
            <a:endParaRPr kumimoji="0" lang="en-US" sz="3200" b="0" i="0" u="none" strike="noStrike" kern="1200" cap="none" spc="0" normalizeH="0" baseline="0" noProof="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graphicFrame>
        <p:nvGraphicFramePr>
          <p:cNvPr id="11" name="Chart 10">
            <a:extLst>
              <a:ext uri="{FF2B5EF4-FFF2-40B4-BE49-F238E27FC236}">
                <a16:creationId xmlns:a16="http://schemas.microsoft.com/office/drawing/2014/main" id="{6DD15589-DE43-43BC-B6BC-FB584028CB82}"/>
              </a:ext>
            </a:extLst>
          </p:cNvPr>
          <p:cNvGraphicFramePr>
            <a:graphicFrameLocks/>
          </p:cNvGraphicFramePr>
          <p:nvPr/>
        </p:nvGraphicFramePr>
        <p:xfrm>
          <a:off x="182880" y="2267712"/>
          <a:ext cx="4900729" cy="36386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1D53F5F-9481-46DC-96D7-3160A8047534}"/>
              </a:ext>
            </a:extLst>
          </p:cNvPr>
          <p:cNvGraphicFramePr>
            <a:graphicFrameLocks/>
          </p:cNvGraphicFramePr>
          <p:nvPr/>
        </p:nvGraphicFramePr>
        <p:xfrm>
          <a:off x="5660166" y="2086369"/>
          <a:ext cx="5979249" cy="41824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4781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473253" y="1505147"/>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Portfolio Growth</a:t>
            </a:r>
          </a:p>
          <a:p>
            <a:pPr lvl="0">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a:t>
            </a:r>
            <a:r>
              <a:rPr lang="en-gb" sz="1400" dirty="0">
                <a:solidFill>
                  <a:srgbClr val="000000">
                    <a:lumMod val="65000"/>
                    <a:lumOff val="35000"/>
                  </a:srgbClr>
                </a:solidFill>
                <a:latin typeface="Assistant" panose="00000500000000000000" pitchFamily="2" charset="-79"/>
                <a:cs typeface="Assistant" panose="00000500000000000000" pitchFamily="2" charset="-79"/>
              </a:rPr>
              <a:t>NIS</a:t>
            </a:r>
            <a:r>
              <a:rPr lang="en-GB" sz="1400" dirty="0">
                <a:solidFill>
                  <a:srgbClr val="000000">
                    <a:lumMod val="65000"/>
                    <a:lumOff val="35000"/>
                  </a:srgbClr>
                </a:solidFill>
                <a:latin typeface="Assistant" panose="00000500000000000000" pitchFamily="2" charset="-79"/>
                <a:cs typeface="Assistant" panose="00000500000000000000" pitchFamily="2" charset="-79"/>
              </a:rPr>
              <a:t> </a:t>
            </a:r>
            <a:r>
              <a:rPr lang="en-gb" sz="1400" dirty="0">
                <a:solidFill>
                  <a:srgbClr val="000000">
                    <a:lumMod val="65000"/>
                    <a:lumOff val="35000"/>
                  </a:srgbClr>
                </a:solidFill>
                <a:latin typeface="Assistant" panose="00000500000000000000" pitchFamily="2" charset="-79"/>
                <a:cs typeface="Assistant" panose="00000500000000000000" pitchFamily="2" charset="-79"/>
              </a:rPr>
              <a:t>million</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9" name="Rectangle 8"/>
          <p:cNvSpPr/>
          <p:nvPr/>
        </p:nvSpPr>
        <p:spPr>
          <a:xfrm>
            <a:off x="7734300" y="1507080"/>
            <a:ext cx="4087990" cy="907941"/>
          </a:xfrm>
          <a:prstGeom prst="rect">
            <a:avLst/>
          </a:prstGeom>
        </p:spPr>
        <p:txBody>
          <a:bodyPr wrap="square">
            <a:spAutoFit/>
          </a:bodyPr>
          <a:lstStyle/>
          <a:p>
            <a:pPr lvl="0">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Digital Banking Sector Income</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300" dirty="0">
                <a:solidFill>
                  <a:srgbClr val="000000">
                    <a:lumMod val="65000"/>
                    <a:lumOff val="35000"/>
                  </a:srgbClr>
                </a:solidFill>
                <a:latin typeface="Assistant" panose="00000500000000000000" pitchFamily="2" charset="-79"/>
                <a:cs typeface="Assistant" panose="00000500000000000000" pitchFamily="2" charset="-79"/>
              </a:rPr>
            </a:br>
            <a:r>
              <a:rPr lang="en-gb" sz="1300" dirty="0">
                <a:solidFill>
                  <a:srgbClr val="000000">
                    <a:lumMod val="65000"/>
                    <a:lumOff val="35000"/>
                  </a:srgbClr>
                </a:solidFill>
                <a:latin typeface="Assistant" panose="00000500000000000000" pitchFamily="2" charset="-79"/>
                <a:cs typeface="Assistant" panose="00000500000000000000" pitchFamily="2" charset="-79"/>
              </a:rPr>
              <a:t>in</a:t>
            </a:r>
            <a:r>
              <a:rPr lang="en-GB" sz="1300" dirty="0">
                <a:solidFill>
                  <a:srgbClr val="000000">
                    <a:lumMod val="65000"/>
                    <a:lumOff val="35000"/>
                  </a:srgbClr>
                </a:solidFill>
                <a:latin typeface="Assistant" panose="00000500000000000000" pitchFamily="2" charset="-79"/>
                <a:cs typeface="Assistant" panose="00000500000000000000" pitchFamily="2" charset="-79"/>
              </a:rPr>
              <a:t> </a:t>
            </a:r>
            <a:r>
              <a:rPr lang="en-gb" sz="13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a:t>
            </a:r>
            <a:r>
              <a:rPr lang="en-gb" sz="1300" dirty="0">
                <a:solidFill>
                  <a:srgbClr val="000000">
                    <a:lumMod val="65000"/>
                    <a:lumOff val="35000"/>
                  </a:srgbClr>
                </a:solidFill>
                <a:latin typeface="Assistant" panose="00000500000000000000" pitchFamily="2" charset="-79"/>
                <a:cs typeface="Assistant" panose="00000500000000000000" pitchFamily="2" charset="-79"/>
              </a:rPr>
              <a:t> thousan</a:t>
            </a:r>
            <a:r>
              <a:rPr lang="en-GB" sz="1300" dirty="0">
                <a:solidFill>
                  <a:srgbClr val="000000">
                    <a:lumMod val="65000"/>
                    <a:lumOff val="35000"/>
                  </a:srgbClr>
                </a:solidFill>
                <a:latin typeface="Assistant" panose="00000500000000000000" pitchFamily="2" charset="-79"/>
                <a:cs typeface="Assistant" panose="00000500000000000000" pitchFamily="2" charset="-79"/>
              </a:rPr>
              <a:t>d</a:t>
            </a: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3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a:t>
            </a: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on-GAAP (C</a:t>
            </a: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AGR +147%, YoY +35%)</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7" name="Chart 6">
            <a:extLst>
              <a:ext uri="{FF2B5EF4-FFF2-40B4-BE49-F238E27FC236}">
                <a16:creationId xmlns:a16="http://schemas.microsoft.com/office/drawing/2014/main" id="{31D53F5F-9481-46DC-96D7-3160A8047534}"/>
              </a:ext>
            </a:extLst>
          </p:cNvPr>
          <p:cNvGraphicFramePr>
            <a:graphicFrameLocks/>
          </p:cNvGraphicFramePr>
          <p:nvPr>
            <p:extLst>
              <p:ext uri="{D42A27DB-BD31-4B8C-83A1-F6EECF244321}">
                <p14:modId xmlns:p14="http://schemas.microsoft.com/office/powerpoint/2010/main" val="1767145780"/>
              </p:ext>
            </p:extLst>
          </p:nvPr>
        </p:nvGraphicFramePr>
        <p:xfrm>
          <a:off x="369710" y="2111022"/>
          <a:ext cx="6850946" cy="4143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4099831912"/>
              </p:ext>
            </p:extLst>
          </p:nvPr>
        </p:nvGraphicFramePr>
        <p:xfrm>
          <a:off x="7734300" y="2350046"/>
          <a:ext cx="3924300" cy="3588528"/>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E3C6BFC6-300B-4BAC-89A9-17412DE6DDB3}"/>
              </a:ext>
            </a:extLst>
          </p:cNvPr>
          <p:cNvSpPr/>
          <p:nvPr/>
        </p:nvSpPr>
        <p:spPr>
          <a:xfrm>
            <a:off x="2077375" y="363610"/>
            <a:ext cx="790183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European Activities Growth</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Tree>
    <p:extLst>
      <p:ext uri="{BB962C8B-B14F-4D97-AF65-F5344CB8AC3E}">
        <p14:creationId xmlns:p14="http://schemas.microsoft.com/office/powerpoint/2010/main" val="304120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05414" y="2505670"/>
            <a:ext cx="537201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Israel</a:t>
            </a:r>
            <a:endParaRPr lang="en-gb" sz="4400" dirty="0">
              <a:solidFill>
                <a:srgbClr val="3C3E3F"/>
              </a:solidFill>
              <a:latin typeface="Assistant" panose="00000500000000000000" pitchFamily="2" charset="-79"/>
              <a:cs typeface="Assistant" panose="00000500000000000000" pitchFamily="2" charset="-79"/>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33360" y="0"/>
            <a:ext cx="6058640" cy="6858000"/>
          </a:xfrm>
          <a:prstGeom prst="rect">
            <a:avLst/>
          </a:prstGeom>
        </p:spPr>
      </p:pic>
    </p:spTree>
    <p:extLst>
      <p:ext uri="{BB962C8B-B14F-4D97-AF65-F5344CB8AC3E}">
        <p14:creationId xmlns:p14="http://schemas.microsoft.com/office/powerpoint/2010/main" val="794173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585784"/>
            <a:ext cx="6912431" cy="12192000"/>
          </a:xfrm>
          <a:prstGeom prst="rect">
            <a:avLst/>
          </a:prstGeom>
        </p:spPr>
      </p:pic>
      <p:sp>
        <p:nvSpPr>
          <p:cNvPr id="30" name="Rectangle 29"/>
          <p:cNvSpPr/>
          <p:nvPr/>
        </p:nvSpPr>
        <p:spPr>
          <a:xfrm>
            <a:off x="1004413" y="278562"/>
            <a:ext cx="1018054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Operations Expansion</a:t>
            </a:r>
            <a:r>
              <a:rPr lang="en-gb" sz="5400" dirty="0">
                <a:solidFill>
                  <a:srgbClr val="000000">
                    <a:lumMod val="95000"/>
                    <a:lumOff val="5000"/>
                  </a:srgbClr>
                </a:solidFill>
                <a:latin typeface="Assistant ExtraBold" panose="00000900000000000000" pitchFamily="2" charset="-79"/>
                <a:cs typeface="Assistant ExtraBold" panose="00000900000000000000" pitchFamily="2" charset="-79"/>
              </a:rPr>
              <a:t> </a:t>
            </a: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in Israel</a:t>
            </a:r>
            <a:endParaRPr kumimoji="0" lang="en-gb" sz="44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grpSp>
        <p:nvGrpSpPr>
          <p:cNvPr id="11" name="Group 10"/>
          <p:cNvGrpSpPr/>
          <p:nvPr/>
        </p:nvGrpSpPr>
        <p:grpSpPr>
          <a:xfrm>
            <a:off x="1603604" y="1469702"/>
            <a:ext cx="9696020" cy="2111335"/>
            <a:chOff x="2005233" y="1886477"/>
            <a:chExt cx="7261929" cy="2111335"/>
          </a:xfrm>
        </p:grpSpPr>
        <p:sp>
          <p:nvSpPr>
            <p:cNvPr id="12" name="Rectangle: Rounded Corners 83">
              <a:extLst>
                <a:ext uri="{FF2B5EF4-FFF2-40B4-BE49-F238E27FC236}">
                  <a16:creationId xmlns:a16="http://schemas.microsoft.com/office/drawing/2014/main" id="{8FCE864D-24AA-46CD-973A-6C6477953A8C}"/>
                </a:ext>
              </a:extLst>
            </p:cNvPr>
            <p:cNvSpPr/>
            <p:nvPr/>
          </p:nvSpPr>
          <p:spPr>
            <a:xfrm>
              <a:off x="2005233" y="1886477"/>
              <a:ext cx="6676952" cy="2111335"/>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7" name="TextBox 16">
              <a:extLst>
                <a:ext uri="{FF2B5EF4-FFF2-40B4-BE49-F238E27FC236}">
                  <a16:creationId xmlns:a16="http://schemas.microsoft.com/office/drawing/2014/main" id="{A50AFBB0-98AA-4B24-9BEB-A1483D5E9870}"/>
                </a:ext>
              </a:extLst>
            </p:cNvPr>
            <p:cNvSpPr txBox="1"/>
            <p:nvPr/>
          </p:nvSpPr>
          <p:spPr>
            <a:xfrm>
              <a:off x="3660063" y="2489161"/>
              <a:ext cx="5607099" cy="1292662"/>
            </a:xfrm>
            <a:prstGeom prst="rect">
              <a:avLst/>
            </a:prstGeom>
            <a:noFill/>
          </p:spPr>
          <p:txBody>
            <a:bodyPr wrap="square" rtlCol="0">
              <a:spAutoFit/>
            </a:bodyPr>
            <a:lstStyle/>
            <a:p>
              <a:pPr marL="342900" indent="-34290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Credit </a:t>
              </a:r>
              <a:r>
                <a:rPr lang="en" sz="2000" dirty="0">
                  <a:solidFill>
                    <a:srgbClr val="000000"/>
                  </a:solidFill>
                  <a:latin typeface="Assistant"/>
                  <a:cs typeface="Assistant"/>
                </a:rPr>
                <a:t>brokerage</a:t>
              </a:r>
              <a:r>
                <a:rPr lang="en-gb" sz="2000" b="0" i="0" u="none" baseline="0" dirty="0">
                  <a:solidFill>
                    <a:srgbClr val="000000"/>
                  </a:solidFill>
                  <a:latin typeface="Assistant"/>
                  <a:ea typeface="Assistant"/>
                  <a:cs typeface="Assistant"/>
                  <a:sym typeface="Assistant"/>
                </a:rPr>
                <a:t> - loans between people</a:t>
              </a:r>
            </a:p>
            <a:p>
              <a:pPr marL="342900" indent="-342900" algn="l" rtl="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Focus on car and product purchase credit</a:t>
              </a:r>
              <a:br>
                <a:rPr lang="en-GB" sz="2000" b="0" i="0" u="none" baseline="0" dirty="0">
                  <a:solidFill>
                    <a:srgbClr val="000000"/>
                  </a:solidFill>
                  <a:latin typeface="Assistant"/>
                  <a:ea typeface="Assistant"/>
                  <a:cs typeface="Assistant"/>
                  <a:sym typeface="Assistant"/>
                </a:rPr>
              </a:br>
              <a:r>
                <a:rPr lang="en-gb" sz="2000" b="0" i="0" u="none" baseline="0" dirty="0">
                  <a:solidFill>
                    <a:srgbClr val="000000"/>
                  </a:solidFill>
                  <a:latin typeface="Assistant"/>
                  <a:ea typeface="Assistant"/>
                  <a:cs typeface="Assistant"/>
                  <a:sym typeface="Assistant"/>
                </a:rPr>
                <a:t>(Blender Pay, Blender Car)</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grpSp>
      <p:sp>
        <p:nvSpPr>
          <p:cNvPr id="13" name="Rectangle: Rounded Corners 83">
            <a:extLst>
              <a:ext uri="{FF2B5EF4-FFF2-40B4-BE49-F238E27FC236}">
                <a16:creationId xmlns:a16="http://schemas.microsoft.com/office/drawing/2014/main" id="{8FCE864D-24AA-46CD-973A-6C6477953A8C}"/>
              </a:ext>
            </a:extLst>
          </p:cNvPr>
          <p:cNvSpPr/>
          <p:nvPr/>
        </p:nvSpPr>
        <p:spPr>
          <a:xfrm>
            <a:off x="1593379" y="1469702"/>
            <a:ext cx="2096221" cy="2111335"/>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752721" y="1817483"/>
            <a:ext cx="1800810" cy="1015663"/>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Activity in Israel</a:t>
            </a:r>
            <a:endParaRPr lang="en-gb" sz="2000" dirty="0">
              <a:solidFill>
                <a:schemeClr val="bg1"/>
              </a:solidFill>
              <a:latin typeface="Assistant SemiBold" panose="00000700000000000000" pitchFamily="2" charset="-79"/>
              <a:cs typeface="Assistant SemiBold" panose="00000700000000000000" pitchFamily="2" charset="-79"/>
            </a:endParaRPr>
          </a:p>
        </p:txBody>
      </p:sp>
      <p:grpSp>
        <p:nvGrpSpPr>
          <p:cNvPr id="14" name="Group 13"/>
          <p:cNvGrpSpPr/>
          <p:nvPr/>
        </p:nvGrpSpPr>
        <p:grpSpPr>
          <a:xfrm>
            <a:off x="1603604" y="3805013"/>
            <a:ext cx="8883242" cy="2494187"/>
            <a:chOff x="2028994" y="1886477"/>
            <a:chExt cx="6653191" cy="2494187"/>
          </a:xfrm>
        </p:grpSpPr>
        <p:sp>
          <p:nvSpPr>
            <p:cNvPr id="15" name="Rectangle: Rounded Corners 83">
              <a:extLst>
                <a:ext uri="{FF2B5EF4-FFF2-40B4-BE49-F238E27FC236}">
                  <a16:creationId xmlns:a16="http://schemas.microsoft.com/office/drawing/2014/main" id="{8FCE864D-24AA-46CD-973A-6C6477953A8C}"/>
                </a:ext>
              </a:extLst>
            </p:cNvPr>
            <p:cNvSpPr/>
            <p:nvPr/>
          </p:nvSpPr>
          <p:spPr>
            <a:xfrm>
              <a:off x="2028994" y="1886477"/>
              <a:ext cx="6653191" cy="2494187"/>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683824" y="2106187"/>
              <a:ext cx="4502868" cy="2031325"/>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Collaborati</a:t>
              </a:r>
              <a:r>
                <a:rPr lang="en-GB" b="0" i="0" u="none" baseline="0" dirty="0">
                  <a:solidFill>
                    <a:srgbClr val="000000"/>
                  </a:solidFill>
                  <a:latin typeface="Assistant"/>
                  <a:ea typeface="Assistant"/>
                  <a:cs typeface="Assistant"/>
                  <a:sym typeface="Assistant"/>
                </a:rPr>
                <a:t>ng</a:t>
              </a:r>
              <a:r>
                <a:rPr lang="en-gb" b="0" i="0" u="none" baseline="0" dirty="0">
                  <a:solidFill>
                    <a:srgbClr val="000000"/>
                  </a:solidFill>
                  <a:latin typeface="Assistant"/>
                  <a:ea typeface="Assistant"/>
                  <a:cs typeface="Assistant"/>
                  <a:sym typeface="Assistant"/>
                </a:rPr>
                <a:t> with banks and financial institutions</a:t>
              </a:r>
            </a:p>
            <a:p>
              <a:pPr marL="285750" lvl="0" indent="-285750">
                <a:buFont typeface="Wingdings" panose="05000000000000000000" pitchFamily="2" charset="2"/>
                <a:buChar char="ü"/>
                <a:defRPr/>
              </a:pPr>
              <a:r>
                <a:rPr lang="en-gb" dirty="0">
                  <a:solidFill>
                    <a:srgbClr val="000000"/>
                  </a:solidFill>
                  <a:latin typeface="Assistant"/>
                  <a:ea typeface="Calibri"/>
                  <a:cs typeface="Assistant"/>
                </a:rPr>
                <a:t>R</a:t>
              </a:r>
              <a:r>
                <a:rPr lang="en-gb" b="0" i="0" u="none" baseline="0" dirty="0">
                  <a:solidFill>
                    <a:srgbClr val="000000"/>
                  </a:solidFill>
                  <a:latin typeface="Assistant"/>
                  <a:ea typeface="Calibri"/>
                  <a:cs typeface="Assistant"/>
                </a:rPr>
                <a:t>aising credit from institutional</a:t>
              </a:r>
              <a:r>
                <a:rPr lang="en-US" dirty="0">
                  <a:solidFill>
                    <a:srgbClr val="000000"/>
                  </a:solidFill>
                  <a:latin typeface="Assistant"/>
                  <a:ea typeface="Calibri"/>
                  <a:cs typeface="Assistant"/>
                </a:rPr>
                <a:t> investors </a:t>
              </a:r>
              <a:r>
                <a:rPr lang="en-gb" b="0" i="0" u="none" baseline="0" dirty="0">
                  <a:solidFill>
                    <a:srgbClr val="000000"/>
                  </a:solidFill>
                  <a:latin typeface="Assistant"/>
                  <a:ea typeface="Calibri"/>
                  <a:cs typeface="Assistant"/>
                </a:rPr>
                <a:t>and banks to </a:t>
              </a:r>
              <a:r>
                <a:rPr lang="en-gb" dirty="0">
                  <a:solidFill>
                    <a:srgbClr val="000000"/>
                  </a:solidFill>
                  <a:latin typeface="Assistant"/>
                  <a:ea typeface="Calibri"/>
                  <a:cs typeface="Assistant"/>
                </a:rPr>
                <a:t>significantly</a:t>
              </a:r>
              <a:r>
                <a:rPr lang="en-GB" dirty="0">
                  <a:solidFill>
                    <a:srgbClr val="000000"/>
                  </a:solidFill>
                  <a:latin typeface="Assistant"/>
                  <a:ea typeface="Calibri"/>
                  <a:cs typeface="Assistant"/>
                </a:rPr>
                <a:t> </a:t>
              </a:r>
              <a:r>
                <a:rPr lang="en-gb" dirty="0">
                  <a:solidFill>
                    <a:srgbClr val="000000"/>
                  </a:solidFill>
                  <a:latin typeface="Assistant"/>
                  <a:ea typeface="Calibri"/>
                  <a:cs typeface="Assistant"/>
                </a:rPr>
                <a:t>increase income</a:t>
              </a:r>
              <a:endParaRPr lang="en-gb" dirty="0">
                <a:latin typeface="Assistant"/>
                <a:cs typeface="Assistant"/>
              </a:endParaRP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Obtaining an extended license as a credit provider</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Recognition of interest income</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Support</a:t>
              </a:r>
              <a:r>
                <a:rPr lang="en-GB" b="0" i="0" u="none" baseline="0" dirty="0">
                  <a:solidFill>
                    <a:srgbClr val="000000"/>
                  </a:solidFill>
                  <a:latin typeface="Assistant" panose="00000500000000000000" pitchFamily="2" charset="-79"/>
                  <a:ea typeface="Calibri"/>
                  <a:cs typeface="Assistant" panose="00000500000000000000" pitchFamily="2" charset="-79"/>
                </a:rPr>
                <a:t>ing</a:t>
              </a:r>
              <a:r>
                <a:rPr lang="en-gb" b="0" i="0" u="none" baseline="0" dirty="0">
                  <a:solidFill>
                    <a:srgbClr val="000000"/>
                  </a:solidFill>
                  <a:latin typeface="Assistant" panose="00000500000000000000" pitchFamily="2" charset="-79"/>
                  <a:ea typeface="Calibri"/>
                  <a:cs typeface="Assistant" panose="00000500000000000000" pitchFamily="2" charset="-79"/>
                </a:rPr>
                <a:t> rapid growth in BNPL </a:t>
              </a:r>
              <a:r>
                <a:rPr lang="en-gb" dirty="0">
                  <a:solidFill>
                    <a:srgbClr val="000000"/>
                  </a:solidFill>
                  <a:latin typeface="Assistant" panose="00000500000000000000" pitchFamily="2" charset="-79"/>
                  <a:ea typeface="Calibri"/>
                  <a:cs typeface="Assistant" panose="00000500000000000000" pitchFamily="2" charset="-79"/>
                </a:rPr>
                <a:t>sector</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Expandin</a:t>
              </a:r>
              <a:r>
                <a:rPr lang="en-GB" dirty="0">
                  <a:solidFill>
                    <a:srgbClr val="000000"/>
                  </a:solidFill>
                  <a:latin typeface="Assistant" panose="00000500000000000000" pitchFamily="2" charset="-79"/>
                  <a:ea typeface="Calibri"/>
                  <a:cs typeface="Assistant" panose="00000500000000000000" pitchFamily="2" charset="-79"/>
                </a:rPr>
                <a:t>g c</a:t>
              </a:r>
              <a:r>
                <a:rPr lang="en-gb" b="0" i="0" u="none" baseline="0" dirty="0">
                  <a:solidFill>
                    <a:srgbClr val="000000"/>
                  </a:solidFill>
                  <a:latin typeface="Assistant" panose="00000500000000000000" pitchFamily="2" charset="-79"/>
                  <a:ea typeface="Calibri"/>
                  <a:cs typeface="Assistant" panose="00000500000000000000" pitchFamily="2" charset="-79"/>
                </a:rPr>
                <a:t>redit in </a:t>
              </a:r>
              <a:r>
                <a:rPr lang="en-GB" b="0" i="0" u="none" baseline="0" dirty="0">
                  <a:solidFill>
                    <a:srgbClr val="000000"/>
                  </a:solidFill>
                  <a:latin typeface="Assistant" panose="00000500000000000000" pitchFamily="2" charset="-79"/>
                  <a:ea typeface="Calibri"/>
                  <a:cs typeface="Assistant" panose="00000500000000000000" pitchFamily="2" charset="-79"/>
                </a:rPr>
                <a:t>car</a:t>
              </a:r>
              <a:r>
                <a:rPr lang="en-gb" b="0" i="0" u="none" baseline="0" dirty="0">
                  <a:solidFill>
                    <a:srgbClr val="000000"/>
                  </a:solidFill>
                  <a:latin typeface="Assistant" panose="00000500000000000000" pitchFamily="2" charset="-79"/>
                  <a:ea typeface="Calibri"/>
                  <a:cs typeface="Assistant" panose="00000500000000000000" pitchFamily="2" charset="-79"/>
                </a:rPr>
                <a:t> loans</a:t>
              </a:r>
              <a:endParaRPr lang="en-gb" dirty="0">
                <a:solidFill>
                  <a:srgbClr val="000000"/>
                </a:solidFill>
                <a:latin typeface="Assistant" panose="00000500000000000000" pitchFamily="2" charset="-79"/>
                <a:ea typeface="Calibri"/>
                <a:cs typeface="Assistant" panose="00000500000000000000" pitchFamily="2" charset="-79"/>
              </a:endParaRPr>
            </a:p>
          </p:txBody>
        </p:sp>
      </p:grpSp>
      <p:sp>
        <p:nvSpPr>
          <p:cNvPr id="19" name="Rectangle: Rounded Corners 83">
            <a:extLst>
              <a:ext uri="{FF2B5EF4-FFF2-40B4-BE49-F238E27FC236}">
                <a16:creationId xmlns:a16="http://schemas.microsoft.com/office/drawing/2014/main" id="{8FCE864D-24AA-46CD-973A-6C6477953A8C}"/>
              </a:ext>
            </a:extLst>
          </p:cNvPr>
          <p:cNvSpPr/>
          <p:nvPr/>
        </p:nvSpPr>
        <p:spPr>
          <a:xfrm>
            <a:off x="1588344" y="3805013"/>
            <a:ext cx="2096221" cy="2494187"/>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752721" y="4661098"/>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6" name="TextBox 15">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16</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32510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297952"/>
            <a:ext cx="12192000" cy="830997"/>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תיווך באשראי</a:t>
            </a:r>
            <a:endParaRPr kumimoji="0" lang="en-US" sz="4000" b="0" i="0" u="none" strike="noStrike" kern="1200" cap="none" spc="0" normalizeH="0" baseline="0" noProof="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
        <p:nvSpPr>
          <p:cNvPr id="11" name="Rectangle 10"/>
          <p:cNvSpPr/>
          <p:nvPr/>
        </p:nvSpPr>
        <p:spPr>
          <a:xfrm>
            <a:off x="5597138" y="1449068"/>
            <a:ext cx="6096000" cy="523220"/>
          </a:xfrm>
          <a:prstGeom prst="rect">
            <a:avLst/>
          </a:prstGeom>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he-IL"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התפתחות תיק האשראי</a:t>
            </a:r>
            <a:br>
              <a:rPr kumimoji="0" lang="en-US"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kumimoji="0" lang="he-IL"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סה"כ הלוואות שהועמדו, מיליוני ש"ח, </a:t>
            </a:r>
            <a:r>
              <a:rPr kumimoji="0" lang="en-US"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non-</a:t>
            </a:r>
            <a:r>
              <a:rPr kumimoji="0" lang="en-US" sz="1300" b="0" i="0" u="none" strike="noStrike" kern="1200" cap="none" spc="0" normalizeH="0" baseline="0" noProof="0" dirty="0" err="1">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gaap</a:t>
            </a:r>
            <a:endParaRPr kumimoji="0" lang="en-US"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13" name="Rectangle 12"/>
          <p:cNvSpPr/>
          <p:nvPr/>
        </p:nvSpPr>
        <p:spPr>
          <a:xfrm>
            <a:off x="-391699" y="1449068"/>
            <a:ext cx="6096000" cy="969496"/>
          </a:xfrm>
          <a:prstGeom prst="rect">
            <a:avLst/>
          </a:prstGeom>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he-IL"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הכנסות</a:t>
            </a:r>
            <a:r>
              <a:rPr kumimoji="0" lang="en-US"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r>
              <a:rPr kumimoji="0" lang="he-IL"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חציוניות מגזר תיווך באשראי</a:t>
            </a:r>
            <a:br>
              <a:rPr kumimoji="0" lang="en-US"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he-IL" sz="1300" dirty="0">
                <a:solidFill>
                  <a:srgbClr val="000000">
                    <a:lumMod val="65000"/>
                    <a:lumOff val="35000"/>
                  </a:srgbClr>
                </a:solidFill>
                <a:latin typeface="Assistant" panose="00000500000000000000" pitchFamily="2" charset="-79"/>
                <a:cs typeface="Assistant" panose="00000500000000000000" pitchFamily="2" charset="-79"/>
              </a:rPr>
              <a:t>בהתאם לביאור מגזרי פעילות</a:t>
            </a:r>
            <a:br>
              <a:rPr lang="en-US" sz="1200" dirty="0">
                <a:solidFill>
                  <a:srgbClr val="000000">
                    <a:lumMod val="65000"/>
                    <a:lumOff val="35000"/>
                  </a:srgbClr>
                </a:solidFill>
                <a:latin typeface="Assistant" panose="00000500000000000000" pitchFamily="2" charset="-79"/>
                <a:cs typeface="Assistant" panose="00000500000000000000" pitchFamily="2" charset="-79"/>
              </a:rPr>
            </a:br>
            <a:r>
              <a:rPr lang="en-US" sz="1400" dirty="0">
                <a:solidFill>
                  <a:srgbClr val="000000">
                    <a:lumMod val="65000"/>
                    <a:lumOff val="35000"/>
                  </a:srgbClr>
                </a:solidFill>
                <a:latin typeface="Assistant" panose="00000500000000000000" pitchFamily="2" charset="-79"/>
                <a:cs typeface="Assistant" panose="00000500000000000000" pitchFamily="2" charset="-79"/>
              </a:rPr>
              <a:t>22%</a:t>
            </a:r>
            <a:r>
              <a:rPr lang="he-IL" sz="1400" dirty="0">
                <a:solidFill>
                  <a:srgbClr val="000000">
                    <a:lumMod val="65000"/>
                    <a:lumOff val="35000"/>
                  </a:srgbClr>
                </a:solidFill>
                <a:latin typeface="Assistant" panose="00000500000000000000" pitchFamily="2" charset="-79"/>
                <a:cs typeface="Assistant" panose="00000500000000000000" pitchFamily="2" charset="-79"/>
              </a:rPr>
              <a:t>+ בהכנסות ברוטו חשבונאיות  </a:t>
            </a:r>
            <a:r>
              <a:rPr kumimoji="0" lang="en-US" sz="1400" b="1"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a:t>
            </a:r>
            <a:r>
              <a:rPr lang="he-IL" sz="1400" dirty="0">
                <a:solidFill>
                  <a:srgbClr val="000000">
                    <a:lumMod val="65000"/>
                    <a:lumOff val="35000"/>
                  </a:srgbClr>
                </a:solidFill>
                <a:latin typeface="Assistant" panose="00000500000000000000" pitchFamily="2" charset="-79"/>
                <a:cs typeface="Assistant" panose="00000500000000000000" pitchFamily="2" charset="-79"/>
              </a:rPr>
              <a:t>  12%+ בהכנסות בביאור מגזרים</a:t>
            </a:r>
            <a:endParaRPr kumimoji="0" lang="en-US"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he-IL"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US"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9" name="Chart 8">
            <a:extLst>
              <a:ext uri="{FF2B5EF4-FFF2-40B4-BE49-F238E27FC236}">
                <a16:creationId xmlns:a16="http://schemas.microsoft.com/office/drawing/2014/main" id="{0C82491E-59BB-4D3D-AEE8-DAF24FFF1865}"/>
              </a:ext>
            </a:extLst>
          </p:cNvPr>
          <p:cNvGraphicFramePr>
            <a:graphicFrameLocks/>
          </p:cNvGraphicFramePr>
          <p:nvPr/>
        </p:nvGraphicFramePr>
        <p:xfrm>
          <a:off x="502857" y="2257842"/>
          <a:ext cx="4450084" cy="36400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4112A016-1B32-4B62-8DDC-A70CB807744D}"/>
              </a:ext>
            </a:extLst>
          </p:cNvPr>
          <p:cNvGraphicFramePr>
            <a:graphicFrameLocks/>
          </p:cNvGraphicFramePr>
          <p:nvPr/>
        </p:nvGraphicFramePr>
        <p:xfrm>
          <a:off x="5385817" y="2257842"/>
          <a:ext cx="6182296" cy="391435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6C38739-5C5E-4F8B-8EDA-9B2B13ACC01E}"/>
              </a:ext>
            </a:extLst>
          </p:cNvPr>
          <p:cNvSpPr txBox="1"/>
          <p:nvPr/>
        </p:nvSpPr>
        <p:spPr>
          <a:xfrm>
            <a:off x="5684535" y="2125966"/>
            <a:ext cx="5749420" cy="677108"/>
          </a:xfrm>
          <a:prstGeom prst="rect">
            <a:avLst/>
          </a:prstGeom>
          <a:noFill/>
        </p:spPr>
        <p:txBody>
          <a:bodyPr wrap="square" rtlCol="0">
            <a:spAutoFit/>
          </a:bodyPr>
          <a:lstStyle/>
          <a:p>
            <a:pPr algn="ctr" rtl="1">
              <a:defRPr sz="1400" b="0" i="0" u="none" strike="noStrike" kern="1200" spc="0" baseline="0">
                <a:solidFill>
                  <a:srgbClr val="000000">
                    <a:lumMod val="65000"/>
                    <a:lumOff val="35000"/>
                  </a:srgbClr>
                </a:solidFill>
                <a:latin typeface="+mn-lt"/>
                <a:ea typeface="+mn-ea"/>
                <a:cs typeface="+mn-cs"/>
              </a:defRPr>
            </a:pPr>
            <a:r>
              <a:rPr lang="he-IL" sz="1400" b="1" dirty="0">
                <a:solidFill>
                  <a:srgbClr val="000000">
                    <a:lumMod val="65000"/>
                    <a:lumOff val="35000"/>
                  </a:srgbClr>
                </a:solidFill>
                <a:latin typeface="Assistant" panose="00000500000000000000" pitchFamily="2" charset="-79"/>
                <a:cs typeface="Assistant" panose="00000500000000000000" pitchFamily="2" charset="-79"/>
              </a:rPr>
              <a:t>גידול של כ-22% בסך ההלוואות שמומנו- מול תקופה מקבילה אשתקד</a:t>
            </a:r>
          </a:p>
          <a:p>
            <a:pPr marL="171450" indent="-171450" algn="r" rtl="1">
              <a:buFont typeface="Arial" panose="020B0604020202020204" pitchFamily="34" charset="0"/>
              <a:buChar char="•"/>
            </a:pPr>
            <a:endParaRPr lang="he-IL" sz="1200" dirty="0"/>
          </a:p>
          <a:p>
            <a:pPr marL="171450" indent="-171450" algn="r" rtl="1">
              <a:buFont typeface="Arial" panose="020B0604020202020204" pitchFamily="34" charset="0"/>
              <a:buChar char="•"/>
            </a:pPr>
            <a:endParaRPr lang="en-US" sz="1200" dirty="0"/>
          </a:p>
        </p:txBody>
      </p:sp>
      <p:graphicFrame>
        <p:nvGraphicFramePr>
          <p:cNvPr id="12" name="Chart 11">
            <a:extLst>
              <a:ext uri="{FF2B5EF4-FFF2-40B4-BE49-F238E27FC236}">
                <a16:creationId xmlns:a16="http://schemas.microsoft.com/office/drawing/2014/main" id="{4112A016-1B32-4B62-8DDC-A70CB807744D}"/>
              </a:ext>
            </a:extLst>
          </p:cNvPr>
          <p:cNvGraphicFramePr>
            <a:graphicFrameLocks/>
          </p:cNvGraphicFramePr>
          <p:nvPr/>
        </p:nvGraphicFramePr>
        <p:xfrm>
          <a:off x="5664768" y="2257842"/>
          <a:ext cx="5749420" cy="38224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85928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3517965387"/>
              </p:ext>
            </p:extLst>
          </p:nvPr>
        </p:nvGraphicFramePr>
        <p:xfrm>
          <a:off x="8036232" y="2316179"/>
          <a:ext cx="3651033" cy="3389296"/>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0" y="318140"/>
            <a:ext cx="12192000" cy="1446550"/>
          </a:xfrm>
          <a:prstGeom prst="rect">
            <a:avLst/>
          </a:prstGeom>
        </p:spPr>
        <p:txBody>
          <a:bodyPr wrap="square">
            <a:spAutoFit/>
          </a:bodyPr>
          <a:lstStyle/>
          <a:p>
            <a:pPr algn="ctr">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Credit </a:t>
            </a: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Brokerage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
        <p:nvSpPr>
          <p:cNvPr id="11" name="Rectangle 10"/>
          <p:cNvSpPr/>
          <p:nvPr/>
        </p:nvSpPr>
        <p:spPr>
          <a:xfrm>
            <a:off x="504735" y="1449068"/>
            <a:ext cx="6096000" cy="492443"/>
          </a:xfrm>
          <a:prstGeom prst="rect">
            <a:avLst/>
          </a:prstGeom>
        </p:spPr>
        <p:txBody>
          <a:bodyPr>
            <a:spAutoFit/>
          </a:bodyPr>
          <a:lstStyle/>
          <a:p>
            <a:pPr lvl="0">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Development of Credit Portfolio</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a:t>
            </a:r>
            <a:r>
              <a:rPr lang="en-gb" sz="1200" dirty="0">
                <a:solidFill>
                  <a:srgbClr val="000000">
                    <a:lumMod val="65000"/>
                    <a:lumOff val="35000"/>
                  </a:srgbClr>
                </a:solidFill>
                <a:latin typeface="Assistant" panose="00000500000000000000" pitchFamily="2" charset="-79"/>
                <a:cs typeface="Assistant" panose="00000500000000000000" pitchFamily="2" charset="-79"/>
              </a:rPr>
              <a:t>NIS</a:t>
            </a:r>
            <a:r>
              <a:rPr lang="en-GB" sz="1200" dirty="0">
                <a:solidFill>
                  <a:srgbClr val="000000">
                    <a:lumMod val="65000"/>
                    <a:lumOff val="35000"/>
                  </a:srgbClr>
                </a:solidFill>
                <a:latin typeface="Assistant" panose="00000500000000000000" pitchFamily="2" charset="-79"/>
                <a:cs typeface="Assistant" panose="00000500000000000000" pitchFamily="2" charset="-79"/>
              </a:rPr>
              <a:t> </a:t>
            </a:r>
            <a:r>
              <a:rPr lang="en-gb" sz="1200" dirty="0">
                <a:solidFill>
                  <a:srgbClr val="000000">
                    <a:lumMod val="65000"/>
                    <a:lumOff val="35000"/>
                  </a:srgbClr>
                </a:solidFill>
                <a:latin typeface="Assistant" panose="00000500000000000000" pitchFamily="2" charset="-79"/>
                <a:cs typeface="Assistant" panose="00000500000000000000" pitchFamily="2" charset="-79"/>
              </a:rPr>
              <a:t>million</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non-GAAP</a:t>
            </a:r>
            <a:endParaRPr kumimoji="0" lang="en-gb" sz="12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13" name="Rectangle 12"/>
          <p:cNvSpPr/>
          <p:nvPr/>
        </p:nvSpPr>
        <p:spPr>
          <a:xfrm>
            <a:off x="8036232" y="1449068"/>
            <a:ext cx="4155768" cy="923330"/>
          </a:xfrm>
          <a:prstGeom prst="rect">
            <a:avLst/>
          </a:prstGeom>
        </p:spPr>
        <p:txBody>
          <a:bodyPr wrap="square">
            <a:spAutoFit/>
          </a:bodyPr>
          <a:lstStyle/>
          <a:p>
            <a:pPr lvl="0">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Brokerage Sector </a:t>
            </a:r>
            <a:r>
              <a:rPr lang="en-US" sz="1400" b="1" dirty="0">
                <a:solidFill>
                  <a:srgbClr val="000000">
                    <a:lumMod val="65000"/>
                    <a:lumOff val="35000"/>
                  </a:srgbClr>
                </a:solidFill>
                <a:latin typeface="Assistant" panose="00000500000000000000" pitchFamily="2" charset="-79"/>
                <a:cs typeface="Assistant" panose="00000500000000000000" pitchFamily="2" charset="-79"/>
              </a:rPr>
              <a:t>Revenues</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200" dirty="0">
                <a:solidFill>
                  <a:srgbClr val="000000">
                    <a:lumMod val="65000"/>
                    <a:lumOff val="35000"/>
                  </a:srgbClr>
                </a:solidFill>
                <a:latin typeface="Assistant" panose="00000500000000000000" pitchFamily="2" charset="-79"/>
                <a:cs typeface="Assistant" panose="00000500000000000000" pitchFamily="2" charset="-79"/>
              </a:rPr>
            </a:br>
            <a:r>
              <a:rPr lang="en-gb" sz="1200" dirty="0">
                <a:solidFill>
                  <a:srgbClr val="000000">
                    <a:lumMod val="65000"/>
                    <a:lumOff val="35000"/>
                  </a:srgbClr>
                </a:solidFill>
                <a:latin typeface="Assistant" panose="00000500000000000000" pitchFamily="2" charset="-79"/>
                <a:cs typeface="Assistant" panose="00000500000000000000" pitchFamily="2" charset="-79"/>
              </a:rPr>
              <a:t>in </a:t>
            </a:r>
            <a:r>
              <a:rPr lang="en-gb" sz="12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a:t>
            </a:r>
            <a:r>
              <a:rPr lang="en-GB" sz="12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200" dirty="0">
                <a:solidFill>
                  <a:srgbClr val="000000">
                    <a:lumMod val="65000"/>
                    <a:lumOff val="35000"/>
                  </a:srgbClr>
                </a:solidFill>
                <a:latin typeface="Assistant" panose="00000500000000000000" pitchFamily="2" charset="-79"/>
                <a:cs typeface="Assistant" panose="00000500000000000000" pitchFamily="2" charset="-79"/>
              </a:rPr>
              <a:t>thousan</a:t>
            </a:r>
            <a:r>
              <a:rPr lang="en-GB" sz="1200" dirty="0">
                <a:solidFill>
                  <a:srgbClr val="000000">
                    <a:lumMod val="65000"/>
                    <a:lumOff val="35000"/>
                  </a:srgbClr>
                </a:solidFill>
                <a:latin typeface="Assistant" panose="00000500000000000000" pitchFamily="2" charset="-79"/>
                <a:cs typeface="Assistant" panose="00000500000000000000" pitchFamily="2" charset="-79"/>
              </a:rPr>
              <a:t>d</a:t>
            </a: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200" dirty="0">
                <a:solidFill>
                  <a:srgbClr val="000000">
                    <a:lumMod val="65000"/>
                    <a:lumOff val="35000"/>
                  </a:srgbClr>
                </a:solidFill>
                <a:latin typeface="Assistant" panose="00000500000000000000" pitchFamily="2" charset="-79"/>
                <a:cs typeface="Assistant" panose="00000500000000000000" pitchFamily="2" charset="-79"/>
                <a:sym typeface="Assistant" panose="00000500000000000000" pitchFamily="2" charset="-79"/>
              </a:rPr>
              <a:t>Non-GAAP (</a:t>
            </a:r>
            <a:r>
              <a:rPr lang="en-gb" sz="1200" dirty="0">
                <a:solidFill>
                  <a:srgbClr val="000000">
                    <a:lumMod val="65000"/>
                    <a:lumOff val="35000"/>
                  </a:srgbClr>
                </a:solidFill>
                <a:latin typeface="Assistant" panose="00000500000000000000" pitchFamily="2" charset="-79"/>
                <a:cs typeface="Assistant" panose="00000500000000000000" pitchFamily="2" charset="-79"/>
              </a:rPr>
              <a:t>CAGR </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+73%, YoY +34%)</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12" name="Chart 11">
            <a:extLst>
              <a:ext uri="{FF2B5EF4-FFF2-40B4-BE49-F238E27FC236}">
                <a16:creationId xmlns:a16="http://schemas.microsoft.com/office/drawing/2014/main" id="{4112A016-1B32-4B62-8DDC-A70CB807744D}"/>
              </a:ext>
            </a:extLst>
          </p:cNvPr>
          <p:cNvGraphicFramePr>
            <a:graphicFrameLocks/>
          </p:cNvGraphicFramePr>
          <p:nvPr>
            <p:extLst>
              <p:ext uri="{D42A27DB-BD31-4B8C-83A1-F6EECF244321}">
                <p14:modId xmlns:p14="http://schemas.microsoft.com/office/powerpoint/2010/main" val="1891706205"/>
              </p:ext>
            </p:extLst>
          </p:nvPr>
        </p:nvGraphicFramePr>
        <p:xfrm>
          <a:off x="504735" y="2122362"/>
          <a:ext cx="6768007" cy="385933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p:cNvCxnSpPr/>
          <p:nvPr/>
        </p:nvCxnSpPr>
        <p:spPr>
          <a:xfrm flipV="1">
            <a:off x="504736" y="2506409"/>
            <a:ext cx="0" cy="27598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963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14300" y="2505670"/>
            <a:ext cx="598170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Growth</a:t>
            </a:r>
            <a:r>
              <a:rPr lang="he-IL"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 </a:t>
            </a:r>
            <a:r>
              <a:rPr lang="en-US"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Strategy</a:t>
            </a:r>
            <a:endPar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3536150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Israel</a:t>
            </a:r>
            <a:endParaRPr lang="en-gb" sz="3200" strike="sngStrike" dirty="0">
              <a:solidFill>
                <a:srgbClr val="000000"/>
              </a:solidFill>
              <a:cs typeface="Assistant ExtraBold"/>
            </a:endParaRPr>
          </a:p>
        </p:txBody>
      </p:sp>
      <p:sp>
        <p:nvSpPr>
          <p:cNvPr id="20" name="Freeform 19">
            <a:extLst>
              <a:ext uri="{FF2B5EF4-FFF2-40B4-BE49-F238E27FC236}">
                <a16:creationId xmlns:a16="http://schemas.microsoft.com/office/drawing/2014/main" id="{5C85A042-58F3-49F0-812E-0C2D7A8EE345}"/>
              </a:ext>
            </a:extLst>
          </p:cNvPr>
          <p:cNvSpPr/>
          <p:nvPr/>
        </p:nvSpPr>
        <p:spPr>
          <a:xfrm flipH="1">
            <a:off x="419423" y="1778503"/>
            <a:ext cx="11329790" cy="2561147"/>
          </a:xfrm>
          <a:custGeom>
            <a:avLst/>
            <a:gdLst>
              <a:gd name="connsiteX0" fmla="*/ 10413416 w 11329790"/>
              <a:gd name="connsiteY0" fmla="*/ 0 h 2561147"/>
              <a:gd name="connsiteX1" fmla="*/ 11329790 w 11329790"/>
              <a:gd name="connsiteY1" fmla="*/ 916375 h 2561147"/>
              <a:gd name="connsiteX2" fmla="*/ 10871603 w 11329790"/>
              <a:gd name="connsiteY2" fmla="*/ 916375 h 2561147"/>
              <a:gd name="connsiteX3" fmla="*/ 10871603 w 11329790"/>
              <a:gd name="connsiteY3" fmla="*/ 2561147 h 2561147"/>
              <a:gd name="connsiteX4" fmla="*/ 9955228 w 11329790"/>
              <a:gd name="connsiteY4" fmla="*/ 2561147 h 2561147"/>
              <a:gd name="connsiteX5" fmla="*/ 9955228 w 11329790"/>
              <a:gd name="connsiteY5" fmla="*/ 916375 h 2561147"/>
              <a:gd name="connsiteX6" fmla="*/ 9497041 w 11329790"/>
              <a:gd name="connsiteY6" fmla="*/ 916375 h 2561147"/>
              <a:gd name="connsiteX7" fmla="*/ 8039156 w 11329790"/>
              <a:gd name="connsiteY7" fmla="*/ 0 h 2561147"/>
              <a:gd name="connsiteX8" fmla="*/ 8955530 w 11329790"/>
              <a:gd name="connsiteY8" fmla="*/ 916375 h 2561147"/>
              <a:gd name="connsiteX9" fmla="*/ 8497343 w 11329790"/>
              <a:gd name="connsiteY9" fmla="*/ 916375 h 2561147"/>
              <a:gd name="connsiteX10" fmla="*/ 8497343 w 11329790"/>
              <a:gd name="connsiteY10" fmla="*/ 2561147 h 2561147"/>
              <a:gd name="connsiteX11" fmla="*/ 7580968 w 11329790"/>
              <a:gd name="connsiteY11" fmla="*/ 2561147 h 2561147"/>
              <a:gd name="connsiteX12" fmla="*/ 7580968 w 11329790"/>
              <a:gd name="connsiteY12" fmla="*/ 916375 h 2561147"/>
              <a:gd name="connsiteX13" fmla="*/ 7122781 w 11329790"/>
              <a:gd name="connsiteY13" fmla="*/ 916375 h 2561147"/>
              <a:gd name="connsiteX14" fmla="*/ 5664896 w 11329790"/>
              <a:gd name="connsiteY14" fmla="*/ 0 h 2561147"/>
              <a:gd name="connsiteX15" fmla="*/ 6581270 w 11329790"/>
              <a:gd name="connsiteY15" fmla="*/ 916375 h 2561147"/>
              <a:gd name="connsiteX16" fmla="*/ 6123083 w 11329790"/>
              <a:gd name="connsiteY16" fmla="*/ 916375 h 2561147"/>
              <a:gd name="connsiteX17" fmla="*/ 6123083 w 11329790"/>
              <a:gd name="connsiteY17" fmla="*/ 2561147 h 2561147"/>
              <a:gd name="connsiteX18" fmla="*/ 5206708 w 11329790"/>
              <a:gd name="connsiteY18" fmla="*/ 2561147 h 2561147"/>
              <a:gd name="connsiteX19" fmla="*/ 5206708 w 11329790"/>
              <a:gd name="connsiteY19" fmla="*/ 916375 h 2561147"/>
              <a:gd name="connsiteX20" fmla="*/ 4748521 w 11329790"/>
              <a:gd name="connsiteY20" fmla="*/ 916375 h 2561147"/>
              <a:gd name="connsiteX21" fmla="*/ 3290635 w 11329790"/>
              <a:gd name="connsiteY21" fmla="*/ 0 h 2561147"/>
              <a:gd name="connsiteX22" fmla="*/ 4207009 w 11329790"/>
              <a:gd name="connsiteY22" fmla="*/ 916375 h 2561147"/>
              <a:gd name="connsiteX23" fmla="*/ 3748822 w 11329790"/>
              <a:gd name="connsiteY23" fmla="*/ 916375 h 2561147"/>
              <a:gd name="connsiteX24" fmla="*/ 3748822 w 11329790"/>
              <a:gd name="connsiteY24" fmla="*/ 2561147 h 2561147"/>
              <a:gd name="connsiteX25" fmla="*/ 2832447 w 11329790"/>
              <a:gd name="connsiteY25" fmla="*/ 2561147 h 2561147"/>
              <a:gd name="connsiteX26" fmla="*/ 2832447 w 11329790"/>
              <a:gd name="connsiteY26" fmla="*/ 916375 h 2561147"/>
              <a:gd name="connsiteX27" fmla="*/ 2374260 w 11329790"/>
              <a:gd name="connsiteY27" fmla="*/ 916375 h 2561147"/>
              <a:gd name="connsiteX28" fmla="*/ 916375 w 11329790"/>
              <a:gd name="connsiteY28" fmla="*/ 0 h 2561147"/>
              <a:gd name="connsiteX29" fmla="*/ 1832749 w 11329790"/>
              <a:gd name="connsiteY29" fmla="*/ 916375 h 2561147"/>
              <a:gd name="connsiteX30" fmla="*/ 1374562 w 11329790"/>
              <a:gd name="connsiteY30" fmla="*/ 916375 h 2561147"/>
              <a:gd name="connsiteX31" fmla="*/ 1374562 w 11329790"/>
              <a:gd name="connsiteY31" fmla="*/ 2561147 h 2561147"/>
              <a:gd name="connsiteX32" fmla="*/ 458187 w 11329790"/>
              <a:gd name="connsiteY32" fmla="*/ 2561147 h 2561147"/>
              <a:gd name="connsiteX33" fmla="*/ 458187 w 11329790"/>
              <a:gd name="connsiteY33" fmla="*/ 916375 h 2561147"/>
              <a:gd name="connsiteX34" fmla="*/ 0 w 11329790"/>
              <a:gd name="connsiteY34" fmla="*/ 916375 h 256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29790" h="2561147">
                <a:moveTo>
                  <a:pt x="10413416" y="0"/>
                </a:moveTo>
                <a:lnTo>
                  <a:pt x="11329790" y="916375"/>
                </a:lnTo>
                <a:lnTo>
                  <a:pt x="10871603" y="916375"/>
                </a:lnTo>
                <a:lnTo>
                  <a:pt x="10871603" y="2561147"/>
                </a:lnTo>
                <a:lnTo>
                  <a:pt x="9955228" y="2561147"/>
                </a:lnTo>
                <a:lnTo>
                  <a:pt x="9955228" y="916375"/>
                </a:lnTo>
                <a:lnTo>
                  <a:pt x="9497041" y="916375"/>
                </a:lnTo>
                <a:close/>
                <a:moveTo>
                  <a:pt x="8039156" y="0"/>
                </a:moveTo>
                <a:lnTo>
                  <a:pt x="8955530" y="916375"/>
                </a:lnTo>
                <a:lnTo>
                  <a:pt x="8497343" y="916375"/>
                </a:lnTo>
                <a:lnTo>
                  <a:pt x="8497343" y="2561147"/>
                </a:lnTo>
                <a:lnTo>
                  <a:pt x="7580968" y="2561147"/>
                </a:lnTo>
                <a:lnTo>
                  <a:pt x="7580968" y="916375"/>
                </a:lnTo>
                <a:lnTo>
                  <a:pt x="7122781" y="916375"/>
                </a:lnTo>
                <a:close/>
                <a:moveTo>
                  <a:pt x="5664896" y="0"/>
                </a:moveTo>
                <a:lnTo>
                  <a:pt x="6581270" y="916375"/>
                </a:lnTo>
                <a:lnTo>
                  <a:pt x="6123083" y="916375"/>
                </a:lnTo>
                <a:lnTo>
                  <a:pt x="6123083" y="2561147"/>
                </a:lnTo>
                <a:lnTo>
                  <a:pt x="5206708" y="2561147"/>
                </a:lnTo>
                <a:lnTo>
                  <a:pt x="5206708" y="916375"/>
                </a:lnTo>
                <a:lnTo>
                  <a:pt x="4748521" y="916375"/>
                </a:lnTo>
                <a:close/>
                <a:moveTo>
                  <a:pt x="3290635" y="0"/>
                </a:moveTo>
                <a:lnTo>
                  <a:pt x="4207009" y="916375"/>
                </a:lnTo>
                <a:lnTo>
                  <a:pt x="3748822" y="916375"/>
                </a:lnTo>
                <a:lnTo>
                  <a:pt x="3748822" y="2561147"/>
                </a:lnTo>
                <a:lnTo>
                  <a:pt x="2832447" y="2561147"/>
                </a:lnTo>
                <a:lnTo>
                  <a:pt x="2832447" y="916375"/>
                </a:lnTo>
                <a:lnTo>
                  <a:pt x="2374260" y="916375"/>
                </a:lnTo>
                <a:close/>
                <a:moveTo>
                  <a:pt x="916375" y="0"/>
                </a:moveTo>
                <a:lnTo>
                  <a:pt x="1832749" y="916375"/>
                </a:lnTo>
                <a:lnTo>
                  <a:pt x="1374562" y="916375"/>
                </a:lnTo>
                <a:lnTo>
                  <a:pt x="1374562" y="2561147"/>
                </a:lnTo>
                <a:lnTo>
                  <a:pt x="458187" y="2561147"/>
                </a:lnTo>
                <a:lnTo>
                  <a:pt x="458187" y="916375"/>
                </a:lnTo>
                <a:lnTo>
                  <a:pt x="0" y="916375"/>
                </a:lnTo>
                <a:close/>
              </a:path>
            </a:pathLst>
          </a:custGeom>
          <a:blipFill>
            <a:blip r:embed="rId2"/>
            <a:srcRect/>
            <a:stretch>
              <a:fillRect l="-21836" t="-115911" r="-20312" b="-192402"/>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1" name="תיבת טקסט 11">
            <a:extLst>
              <a:ext uri="{FF2B5EF4-FFF2-40B4-BE49-F238E27FC236}">
                <a16:creationId xmlns:a16="http://schemas.microsoft.com/office/drawing/2014/main" id="{82C8B620-8B3A-48F4-BD3C-2FA047F5DA3C}"/>
              </a:ext>
            </a:extLst>
          </p:cNvPr>
          <p:cNvSpPr txBox="1"/>
          <p:nvPr/>
        </p:nvSpPr>
        <p:spPr>
          <a:xfrm>
            <a:off x="4960518" y="4645977"/>
            <a:ext cx="2336801"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Raising funds from banks and financial institutions</a:t>
            </a:r>
          </a:p>
        </p:txBody>
      </p:sp>
      <p:sp>
        <p:nvSpPr>
          <p:cNvPr id="22" name="תיבת טקסט 12">
            <a:extLst>
              <a:ext uri="{FF2B5EF4-FFF2-40B4-BE49-F238E27FC236}">
                <a16:creationId xmlns:a16="http://schemas.microsoft.com/office/drawing/2014/main" id="{A150C052-C661-47CB-8EE1-01A1C492DF53}"/>
              </a:ext>
            </a:extLst>
          </p:cNvPr>
          <p:cNvSpPr txBox="1"/>
          <p:nvPr/>
        </p:nvSpPr>
        <p:spPr>
          <a:xfrm>
            <a:off x="2554711" y="4645977"/>
            <a:ext cx="2433759" cy="646331"/>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BNPL points of sale credit expansion </a:t>
            </a:r>
            <a:endParaRPr lang="en-gb" dirty="0"/>
          </a:p>
        </p:txBody>
      </p:sp>
      <p:sp>
        <p:nvSpPr>
          <p:cNvPr id="23" name="תיבת טקסט 13">
            <a:extLst>
              <a:ext uri="{FF2B5EF4-FFF2-40B4-BE49-F238E27FC236}">
                <a16:creationId xmlns:a16="http://schemas.microsoft.com/office/drawing/2014/main" id="{39D91022-121A-44E5-BEAA-77DC20620F8D}"/>
              </a:ext>
            </a:extLst>
          </p:cNvPr>
          <p:cNvSpPr txBox="1"/>
          <p:nvPr/>
        </p:nvSpPr>
        <p:spPr>
          <a:xfrm>
            <a:off x="460096" y="4645977"/>
            <a:ext cx="1760617"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Expansion in the automotive </a:t>
            </a:r>
            <a:r>
              <a:rPr lang="en-US" dirty="0"/>
              <a:t>sector</a:t>
            </a:r>
            <a:r>
              <a:rPr lang="en-gb" b="0" i="0" u="none" baseline="0" dirty="0"/>
              <a:t> </a:t>
            </a:r>
            <a:endParaRPr lang="en-gb" dirty="0"/>
          </a:p>
        </p:txBody>
      </p:sp>
      <p:sp>
        <p:nvSpPr>
          <p:cNvPr id="24" name="תיבת טקסט 14">
            <a:extLst>
              <a:ext uri="{FF2B5EF4-FFF2-40B4-BE49-F238E27FC236}">
                <a16:creationId xmlns:a16="http://schemas.microsoft.com/office/drawing/2014/main" id="{F5CD60C2-8244-4A41-94F3-F63EE06CC280}"/>
              </a:ext>
            </a:extLst>
          </p:cNvPr>
          <p:cNvSpPr txBox="1"/>
          <p:nvPr/>
        </p:nvSpPr>
        <p:spPr>
          <a:xfrm>
            <a:off x="10075224" y="4645977"/>
            <a:ext cx="155495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Recognition of interest</a:t>
            </a:r>
            <a:br>
              <a:rPr lang="en-gb" dirty="0"/>
            </a:br>
            <a:r>
              <a:rPr lang="en-gb" b="0" i="0" u="none" baseline="0" dirty="0"/>
              <a:t>income</a:t>
            </a:r>
          </a:p>
          <a:p>
            <a:endParaRPr lang="en-gb" dirty="0"/>
          </a:p>
        </p:txBody>
      </p:sp>
      <p:sp>
        <p:nvSpPr>
          <p:cNvPr id="25" name="תיבת טקסט 14">
            <a:extLst>
              <a:ext uri="{FF2B5EF4-FFF2-40B4-BE49-F238E27FC236}">
                <a16:creationId xmlns:a16="http://schemas.microsoft.com/office/drawing/2014/main" id="{AD5D7A91-0B10-4B74-AB47-232B535C020C}"/>
              </a:ext>
            </a:extLst>
          </p:cNvPr>
          <p:cNvSpPr txBox="1"/>
          <p:nvPr/>
        </p:nvSpPr>
        <p:spPr>
          <a:xfrm>
            <a:off x="7335419" y="4645977"/>
            <a:ext cx="228281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Obtaining an extended license for</a:t>
            </a:r>
            <a:br>
              <a:rPr lang="en-gb" dirty="0"/>
            </a:br>
            <a:r>
              <a:rPr lang="en-gb" b="0" i="0" u="none" baseline="0" dirty="0"/>
              <a:t>providing credit </a:t>
            </a:r>
          </a:p>
          <a:p>
            <a:endParaRPr lang="en-gb" dirty="0"/>
          </a:p>
        </p:txBody>
      </p:sp>
    </p:spTree>
    <p:extLst>
      <p:ext uri="{BB962C8B-B14F-4D97-AF65-F5344CB8AC3E}">
        <p14:creationId xmlns:p14="http://schemas.microsoft.com/office/powerpoint/2010/main" val="1942801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תיבת טקסט 11">
            <a:extLst>
              <a:ext uri="{FF2B5EF4-FFF2-40B4-BE49-F238E27FC236}">
                <a16:creationId xmlns:a16="http://schemas.microsoft.com/office/drawing/2014/main" id="{82C8B620-8B3A-48F4-BD3C-2FA047F5DA3C}"/>
              </a:ext>
            </a:extLst>
          </p:cNvPr>
          <p:cNvSpPr txBox="1"/>
          <p:nvPr/>
        </p:nvSpPr>
        <p:spPr>
          <a:xfrm>
            <a:off x="3561393" y="4936093"/>
            <a:ext cx="2336801" cy="923330"/>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Expanding into additional European countries</a:t>
            </a:r>
          </a:p>
        </p:txBody>
      </p:sp>
      <p:sp>
        <p:nvSpPr>
          <p:cNvPr id="13" name="תיבת טקסט 12">
            <a:extLst>
              <a:ext uri="{FF2B5EF4-FFF2-40B4-BE49-F238E27FC236}">
                <a16:creationId xmlns:a16="http://schemas.microsoft.com/office/drawing/2014/main" id="{A150C052-C661-47CB-8EE1-01A1C492DF53}"/>
              </a:ext>
            </a:extLst>
          </p:cNvPr>
          <p:cNvSpPr txBox="1"/>
          <p:nvPr/>
        </p:nvSpPr>
        <p:spPr>
          <a:xfrm>
            <a:off x="6532340" y="4936093"/>
            <a:ext cx="1602508" cy="646331"/>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Expanding existing operations</a:t>
            </a:r>
            <a:endParaRPr lang="en-gb" dirty="0">
              <a:latin typeface="Assistant SemiBold" panose="00000700000000000000" pitchFamily="2" charset="-79"/>
              <a:cs typeface="Assistant SemiBold" panose="00000700000000000000" pitchFamily="2" charset="-79"/>
            </a:endParaRPr>
          </a:p>
        </p:txBody>
      </p:sp>
      <p:sp>
        <p:nvSpPr>
          <p:cNvPr id="14" name="תיבת טקסט 13">
            <a:extLst>
              <a:ext uri="{FF2B5EF4-FFF2-40B4-BE49-F238E27FC236}">
                <a16:creationId xmlns:a16="http://schemas.microsoft.com/office/drawing/2014/main" id="{39D91022-121A-44E5-BEAA-77DC20620F8D}"/>
              </a:ext>
            </a:extLst>
          </p:cNvPr>
          <p:cNvSpPr txBox="1"/>
          <p:nvPr/>
        </p:nvSpPr>
        <p:spPr>
          <a:xfrm>
            <a:off x="1272487" y="4936093"/>
            <a:ext cx="1602508" cy="369332"/>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a:t>
            </a:r>
            <a:endParaRPr lang="en-gb" dirty="0">
              <a:latin typeface="Assistant SemiBold" panose="00000700000000000000" pitchFamily="2" charset="-79"/>
              <a:cs typeface="Assistant SemiBold" panose="00000700000000000000" pitchFamily="2" charset="-79"/>
            </a:endParaRPr>
          </a:p>
        </p:txBody>
      </p:sp>
      <p:sp>
        <p:nvSpPr>
          <p:cNvPr id="15" name="תיבת טקסט 14">
            <a:extLst>
              <a:ext uri="{FF2B5EF4-FFF2-40B4-BE49-F238E27FC236}">
                <a16:creationId xmlns:a16="http://schemas.microsoft.com/office/drawing/2014/main" id="{F5CD60C2-8244-4A41-94F3-F63EE06CC280}"/>
              </a:ext>
            </a:extLst>
          </p:cNvPr>
          <p:cNvSpPr txBox="1"/>
          <p:nvPr/>
        </p:nvSpPr>
        <p:spPr>
          <a:xfrm>
            <a:off x="8921395" y="4936093"/>
            <a:ext cx="2458224" cy="1477328"/>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Acquisition of complementary businesses to </a:t>
            </a:r>
            <a:r>
              <a:rPr lang="en-gb"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generate synergies</a:t>
            </a:r>
            <a:endPar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a:p>
            <a:pPr algn="ctr" rtl="0"/>
            <a:endParaRPr lang="en-gb" dirty="0">
              <a:latin typeface="Assistant SemiBold" panose="00000700000000000000" pitchFamily="2" charset="-79"/>
              <a:cs typeface="Assistant SemiBold" panose="00000700000000000000" pitchFamily="2" charset="-79"/>
            </a:endParaRPr>
          </a:p>
        </p:txBody>
      </p:sp>
      <p:sp>
        <p:nvSpPr>
          <p:cNvPr id="18" name="Freeform 17">
            <a:extLst>
              <a:ext uri="{FF2B5EF4-FFF2-40B4-BE49-F238E27FC236}">
                <a16:creationId xmlns:a16="http://schemas.microsoft.com/office/drawing/2014/main" id="{5C85A042-58F3-49F0-812E-0C2D7A8EE345}"/>
              </a:ext>
            </a:extLst>
          </p:cNvPr>
          <p:cNvSpPr/>
          <p:nvPr/>
        </p:nvSpPr>
        <p:spPr>
          <a:xfrm>
            <a:off x="952500" y="1601793"/>
            <a:ext cx="10263639" cy="3144259"/>
          </a:xfrm>
          <a:custGeom>
            <a:avLst/>
            <a:gdLst>
              <a:gd name="connsiteX0" fmla="*/ 9156808 w 10263639"/>
              <a:gd name="connsiteY0" fmla="*/ 0 h 3144259"/>
              <a:gd name="connsiteX1" fmla="*/ 10263639 w 10263639"/>
              <a:gd name="connsiteY1" fmla="*/ 1106831 h 3144259"/>
              <a:gd name="connsiteX2" fmla="*/ 9710224 w 10263639"/>
              <a:gd name="connsiteY2" fmla="*/ 1106831 h 3144259"/>
              <a:gd name="connsiteX3" fmla="*/ 9710224 w 10263639"/>
              <a:gd name="connsiteY3" fmla="*/ 3144259 h 3144259"/>
              <a:gd name="connsiteX4" fmla="*/ 8603393 w 10263639"/>
              <a:gd name="connsiteY4" fmla="*/ 3144259 h 3144259"/>
              <a:gd name="connsiteX5" fmla="*/ 8603393 w 10263639"/>
              <a:gd name="connsiteY5" fmla="*/ 1106831 h 3144259"/>
              <a:gd name="connsiteX6" fmla="*/ 8049977 w 10263639"/>
              <a:gd name="connsiteY6" fmla="*/ 1106831 h 3144259"/>
              <a:gd name="connsiteX7" fmla="*/ 6357779 w 10263639"/>
              <a:gd name="connsiteY7" fmla="*/ 0 h 3144259"/>
              <a:gd name="connsiteX8" fmla="*/ 7464610 w 10263639"/>
              <a:gd name="connsiteY8" fmla="*/ 1106831 h 3144259"/>
              <a:gd name="connsiteX9" fmla="*/ 6911195 w 10263639"/>
              <a:gd name="connsiteY9" fmla="*/ 1106831 h 3144259"/>
              <a:gd name="connsiteX10" fmla="*/ 6911195 w 10263639"/>
              <a:gd name="connsiteY10" fmla="*/ 3144259 h 3144259"/>
              <a:gd name="connsiteX11" fmla="*/ 5804364 w 10263639"/>
              <a:gd name="connsiteY11" fmla="*/ 3144259 h 3144259"/>
              <a:gd name="connsiteX12" fmla="*/ 5804364 w 10263639"/>
              <a:gd name="connsiteY12" fmla="*/ 1106831 h 3144259"/>
              <a:gd name="connsiteX13" fmla="*/ 5250948 w 10263639"/>
              <a:gd name="connsiteY13" fmla="*/ 1106831 h 3144259"/>
              <a:gd name="connsiteX14" fmla="*/ 3769150 w 10263639"/>
              <a:gd name="connsiteY14" fmla="*/ 0 h 3144259"/>
              <a:gd name="connsiteX15" fmla="*/ 4875981 w 10263639"/>
              <a:gd name="connsiteY15" fmla="*/ 1106831 h 3144259"/>
              <a:gd name="connsiteX16" fmla="*/ 4322566 w 10263639"/>
              <a:gd name="connsiteY16" fmla="*/ 1106831 h 3144259"/>
              <a:gd name="connsiteX17" fmla="*/ 4322566 w 10263639"/>
              <a:gd name="connsiteY17" fmla="*/ 3144259 h 3144259"/>
              <a:gd name="connsiteX18" fmla="*/ 3215735 w 10263639"/>
              <a:gd name="connsiteY18" fmla="*/ 3144259 h 3144259"/>
              <a:gd name="connsiteX19" fmla="*/ 3215735 w 10263639"/>
              <a:gd name="connsiteY19" fmla="*/ 1106831 h 3144259"/>
              <a:gd name="connsiteX20" fmla="*/ 2662319 w 10263639"/>
              <a:gd name="connsiteY20" fmla="*/ 1106831 h 3144259"/>
              <a:gd name="connsiteX21" fmla="*/ 1106831 w 10263639"/>
              <a:gd name="connsiteY21" fmla="*/ 0 h 3144259"/>
              <a:gd name="connsiteX22" fmla="*/ 2213662 w 10263639"/>
              <a:gd name="connsiteY22" fmla="*/ 1106831 h 3144259"/>
              <a:gd name="connsiteX23" fmla="*/ 1660247 w 10263639"/>
              <a:gd name="connsiteY23" fmla="*/ 1106831 h 3144259"/>
              <a:gd name="connsiteX24" fmla="*/ 1660247 w 10263639"/>
              <a:gd name="connsiteY24" fmla="*/ 3144259 h 3144259"/>
              <a:gd name="connsiteX25" fmla="*/ 553416 w 10263639"/>
              <a:gd name="connsiteY25" fmla="*/ 3144259 h 3144259"/>
              <a:gd name="connsiteX26" fmla="*/ 553416 w 10263639"/>
              <a:gd name="connsiteY26" fmla="*/ 1106831 h 3144259"/>
              <a:gd name="connsiteX27" fmla="*/ 0 w 10263639"/>
              <a:gd name="connsiteY27" fmla="*/ 1106831 h 31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63639" h="3144259">
                <a:moveTo>
                  <a:pt x="9156808" y="0"/>
                </a:moveTo>
                <a:lnTo>
                  <a:pt x="10263639" y="1106831"/>
                </a:lnTo>
                <a:lnTo>
                  <a:pt x="9710224" y="1106831"/>
                </a:lnTo>
                <a:lnTo>
                  <a:pt x="9710224" y="3144259"/>
                </a:lnTo>
                <a:lnTo>
                  <a:pt x="8603393" y="3144259"/>
                </a:lnTo>
                <a:lnTo>
                  <a:pt x="8603393" y="1106831"/>
                </a:lnTo>
                <a:lnTo>
                  <a:pt x="8049977" y="1106831"/>
                </a:lnTo>
                <a:close/>
                <a:moveTo>
                  <a:pt x="6357779" y="0"/>
                </a:moveTo>
                <a:lnTo>
                  <a:pt x="7464610" y="1106831"/>
                </a:lnTo>
                <a:lnTo>
                  <a:pt x="6911195" y="1106831"/>
                </a:lnTo>
                <a:lnTo>
                  <a:pt x="6911195" y="3144259"/>
                </a:lnTo>
                <a:lnTo>
                  <a:pt x="5804364" y="3144259"/>
                </a:lnTo>
                <a:lnTo>
                  <a:pt x="5804364" y="1106831"/>
                </a:lnTo>
                <a:lnTo>
                  <a:pt x="5250948" y="1106831"/>
                </a:lnTo>
                <a:close/>
                <a:moveTo>
                  <a:pt x="3769150" y="0"/>
                </a:moveTo>
                <a:lnTo>
                  <a:pt x="4875981" y="1106831"/>
                </a:lnTo>
                <a:lnTo>
                  <a:pt x="4322566" y="1106831"/>
                </a:lnTo>
                <a:lnTo>
                  <a:pt x="4322566" y="3144259"/>
                </a:lnTo>
                <a:lnTo>
                  <a:pt x="3215735" y="3144259"/>
                </a:lnTo>
                <a:lnTo>
                  <a:pt x="3215735" y="1106831"/>
                </a:lnTo>
                <a:lnTo>
                  <a:pt x="2662319" y="1106831"/>
                </a:lnTo>
                <a:close/>
                <a:moveTo>
                  <a:pt x="1106831" y="0"/>
                </a:moveTo>
                <a:lnTo>
                  <a:pt x="2213662" y="1106831"/>
                </a:lnTo>
                <a:lnTo>
                  <a:pt x="1660247" y="1106831"/>
                </a:lnTo>
                <a:lnTo>
                  <a:pt x="1660247" y="3144259"/>
                </a:lnTo>
                <a:lnTo>
                  <a:pt x="553416" y="3144259"/>
                </a:lnTo>
                <a:lnTo>
                  <a:pt x="553416" y="1106831"/>
                </a:lnTo>
                <a:lnTo>
                  <a:pt x="0" y="1106831"/>
                </a:lnTo>
                <a:close/>
              </a:path>
            </a:pathLst>
          </a:custGeom>
          <a:blipFill>
            <a:blip r:embed="rId2"/>
            <a:srcRect/>
            <a:stretch>
              <a:fillRect l="-22990" t="-86562" r="-19159" b="-92093"/>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Europe</a:t>
            </a:r>
            <a:endParaRPr lang="en-gb" sz="3200" strike="sngStrike" dirty="0">
              <a:solidFill>
                <a:srgbClr val="000000"/>
              </a:solidFill>
              <a:cs typeface="Assistant ExtraBold"/>
            </a:endParaRPr>
          </a:p>
        </p:txBody>
      </p:sp>
    </p:spTree>
    <p:extLst>
      <p:ext uri="{BB962C8B-B14F-4D97-AF65-F5344CB8AC3E}">
        <p14:creationId xmlns:p14="http://schemas.microsoft.com/office/powerpoint/2010/main" val="1775985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230819" y="2505670"/>
            <a:ext cx="6083024"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Financial Data</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1183985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385C9775-D029-4EE7-970D-CB7386845040}"/>
              </a:ext>
            </a:extLst>
          </p:cNvPr>
          <p:cNvSpPr/>
          <p:nvPr/>
        </p:nvSpPr>
        <p:spPr>
          <a:xfrm flipV="1">
            <a:off x="1" y="3619500"/>
            <a:ext cx="12191998" cy="3237584"/>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2569590">
                <a:moveTo>
                  <a:pt x="0" y="0"/>
                </a:moveTo>
                <a:lnTo>
                  <a:pt x="12191998" y="0"/>
                </a:lnTo>
                <a:lnTo>
                  <a:pt x="12191998" y="1202849"/>
                </a:lnTo>
                <a:lnTo>
                  <a:pt x="12163577" y="1224819"/>
                </a:lnTo>
                <a:cubicBezTo>
                  <a:pt x="10995065" y="2025825"/>
                  <a:pt x="8716060" y="2569590"/>
                  <a:pt x="6096000" y="2569590"/>
                </a:cubicBezTo>
                <a:cubicBezTo>
                  <a:pt x="3475940" y="2569590"/>
                  <a:pt x="1196935" y="2025825"/>
                  <a:pt x="28423" y="1224819"/>
                </a:cubicBezTo>
                <a:lnTo>
                  <a:pt x="0" y="120284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35" name="Freeform: Shape 34">
            <a:extLst>
              <a:ext uri="{FF2B5EF4-FFF2-40B4-BE49-F238E27FC236}">
                <a16:creationId xmlns:a16="http://schemas.microsoft.com/office/drawing/2014/main" id="{3D7431CA-5305-473A-86B7-2C29B1340B19}"/>
              </a:ext>
            </a:extLst>
          </p:cNvPr>
          <p:cNvSpPr/>
          <p:nvPr/>
        </p:nvSpPr>
        <p:spPr>
          <a:xfrm flipV="1">
            <a:off x="-66675" y="3533775"/>
            <a:ext cx="12325350" cy="1762125"/>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6" fmla="*/ 0 w 12191998"/>
              <a:gd name="connsiteY6" fmla="*/ 0 h 2569590"/>
              <a:gd name="connsiteX0" fmla="*/ 28266 w 12220264"/>
              <a:gd name="connsiteY0" fmla="*/ 0 h 2569590"/>
              <a:gd name="connsiteX1" fmla="*/ 12220264 w 12220264"/>
              <a:gd name="connsiteY1" fmla="*/ 1202849 h 2569590"/>
              <a:gd name="connsiteX2" fmla="*/ 12191843 w 12220264"/>
              <a:gd name="connsiteY2" fmla="*/ 1224819 h 2569590"/>
              <a:gd name="connsiteX3" fmla="*/ 6124266 w 12220264"/>
              <a:gd name="connsiteY3" fmla="*/ 2569590 h 2569590"/>
              <a:gd name="connsiteX4" fmla="*/ 56689 w 12220264"/>
              <a:gd name="connsiteY4" fmla="*/ 1224819 h 2569590"/>
              <a:gd name="connsiteX5" fmla="*/ 28266 w 12220264"/>
              <a:gd name="connsiteY5" fmla="*/ 1202848 h 2569590"/>
              <a:gd name="connsiteX6" fmla="*/ 0 w 12220264"/>
              <a:gd name="connsiteY6" fmla="*/ 872403 h 2569590"/>
              <a:gd name="connsiteX7" fmla="*/ 28266 w 12220264"/>
              <a:gd name="connsiteY7" fmla="*/ 0 h 2569590"/>
              <a:gd name="connsiteX0" fmla="*/ 855 w 12192853"/>
              <a:gd name="connsiteY0" fmla="*/ 0 h 2569590"/>
              <a:gd name="connsiteX1" fmla="*/ 12192853 w 12192853"/>
              <a:gd name="connsiteY1" fmla="*/ 1202849 h 2569590"/>
              <a:gd name="connsiteX2" fmla="*/ 12164432 w 12192853"/>
              <a:gd name="connsiteY2" fmla="*/ 1224819 h 2569590"/>
              <a:gd name="connsiteX3" fmla="*/ 6096855 w 12192853"/>
              <a:gd name="connsiteY3" fmla="*/ 2569590 h 2569590"/>
              <a:gd name="connsiteX4" fmla="*/ 29278 w 12192853"/>
              <a:gd name="connsiteY4" fmla="*/ 1224819 h 2569590"/>
              <a:gd name="connsiteX5" fmla="*/ 855 w 12192853"/>
              <a:gd name="connsiteY5" fmla="*/ 1202848 h 2569590"/>
              <a:gd name="connsiteX6" fmla="*/ 63040 w 12192853"/>
              <a:gd name="connsiteY6" fmla="*/ 963843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0" fmla="*/ 12191998 w 12191998"/>
              <a:gd name="connsiteY0" fmla="*/ 1 h 1366742"/>
              <a:gd name="connsiteX1" fmla="*/ 12163577 w 12191998"/>
              <a:gd name="connsiteY1" fmla="*/ 21971 h 1366742"/>
              <a:gd name="connsiteX2" fmla="*/ 6096000 w 12191998"/>
              <a:gd name="connsiteY2" fmla="*/ 1366742 h 1366742"/>
              <a:gd name="connsiteX3" fmla="*/ 28423 w 12191998"/>
              <a:gd name="connsiteY3" fmla="*/ 21971 h 1366742"/>
              <a:gd name="connsiteX4" fmla="*/ 0 w 12191998"/>
              <a:gd name="connsiteY4" fmla="*/ 0 h 136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366742">
                <a:moveTo>
                  <a:pt x="12191998" y="1"/>
                </a:moveTo>
                <a:lnTo>
                  <a:pt x="12163577" y="21971"/>
                </a:lnTo>
                <a:cubicBezTo>
                  <a:pt x="10995065" y="822977"/>
                  <a:pt x="8716060" y="1366742"/>
                  <a:pt x="6096000" y="1366742"/>
                </a:cubicBezTo>
                <a:cubicBezTo>
                  <a:pt x="3475940" y="1366742"/>
                  <a:pt x="1196935" y="822977"/>
                  <a:pt x="28423" y="21971"/>
                </a:cubicBezTo>
                <a:lnTo>
                  <a:pt x="0" y="0"/>
                </a:lnTo>
              </a:path>
            </a:pathLst>
          </a:custGeom>
          <a:noFill/>
          <a:ln w="25400">
            <a:gradFill flip="none" rotWithShape="1">
              <a:gsLst>
                <a:gs pos="8000">
                  <a:schemeClr val="accent1"/>
                </a:gs>
                <a:gs pos="100000">
                  <a:schemeClr val="accent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9" name="TextBox 8">
            <a:extLst>
              <a:ext uri="{FF2B5EF4-FFF2-40B4-BE49-F238E27FC236}">
                <a16:creationId xmlns:a16="http://schemas.microsoft.com/office/drawing/2014/main" id="{CD4D4EFC-B13F-4AC4-836A-0A6B68568122}"/>
              </a:ext>
            </a:extLst>
          </p:cNvPr>
          <p:cNvSpPr txBox="1"/>
          <p:nvPr/>
        </p:nvSpPr>
        <p:spPr>
          <a:xfrm>
            <a:off x="1" y="212405"/>
            <a:ext cx="121919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solidFill>
                <a:effectLst/>
                <a:uLnTx/>
                <a:uFillTx/>
                <a:latin typeface="Assistant ExtraBold" panose="00000900000000000000" pitchFamily="50" charset="-79"/>
                <a:cs typeface="Assistant ExtraBold" panose="00000900000000000000" pitchFamily="50" charset="-79"/>
              </a:rPr>
              <a:t>Blender</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10" name="TextBox 9">
            <a:extLst>
              <a:ext uri="{FF2B5EF4-FFF2-40B4-BE49-F238E27FC236}">
                <a16:creationId xmlns:a16="http://schemas.microsoft.com/office/drawing/2014/main" id="{5C248798-E7C3-4E12-8A54-2DED545703C8}"/>
              </a:ext>
            </a:extLst>
          </p:cNvPr>
          <p:cNvSpPr txBox="1"/>
          <p:nvPr/>
        </p:nvSpPr>
        <p:spPr>
          <a:xfrm>
            <a:off x="557981" y="1400604"/>
            <a:ext cx="11076037" cy="1569660"/>
          </a:xfrm>
          <a:prstGeom prst="rect">
            <a:avLst/>
          </a:prstGeom>
          <a:noFill/>
        </p:spPr>
        <p:txBody>
          <a:bodyPr wrap="square" rtlCol="0">
            <a:spAutoFit/>
          </a:bodyPr>
          <a:lstStyle/>
          <a:p>
            <a:pPr algn="ctr" rtl="0"/>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 global Fin</a:t>
            </a:r>
            <a:r>
              <a:rPr lang="en-GB" sz="3200" spc="-2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ech company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providing</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innovative credit and financing solutions</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to thousands of customers</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customized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to their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meet their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preferences and needs</a:t>
            </a:r>
          </a:p>
        </p:txBody>
      </p:sp>
      <p:sp>
        <p:nvSpPr>
          <p:cNvPr id="11" name="TextBox 10">
            <a:extLst>
              <a:ext uri="{FF2B5EF4-FFF2-40B4-BE49-F238E27FC236}">
                <a16:creationId xmlns:a16="http://schemas.microsoft.com/office/drawing/2014/main" id="{5C248798-E7C3-4E12-8A54-2DED545703C8}"/>
              </a:ext>
            </a:extLst>
          </p:cNvPr>
          <p:cNvSpPr txBox="1"/>
          <p:nvPr/>
        </p:nvSpPr>
        <p:spPr>
          <a:xfrm>
            <a:off x="2" y="4662239"/>
            <a:ext cx="12191997" cy="1692771"/>
          </a:xfrm>
          <a:prstGeom prst="rect">
            <a:avLst/>
          </a:prstGeom>
          <a:noFill/>
        </p:spPr>
        <p:txBody>
          <a:bodyPr wrap="square" rtlCol="0">
            <a:spAutoFit/>
          </a:bodyPr>
          <a:lstStyle/>
          <a:p>
            <a:pPr algn="ctr" rtl="0"/>
            <a:r>
              <a:rPr lang="en-gb" sz="2000" b="1"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not bankers at all.</a:t>
            </a:r>
          </a:p>
          <a:p>
            <a:pPr algn="ctr" rtl="0"/>
            <a:r>
              <a:rPr lang="en-gb" sz="2000" b="1" i="0" u="none" baseline="0" dirty="0">
                <a:solidFill>
                  <a:srgbClr val="00AEEF"/>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technologists</a:t>
            </a:r>
          </a:p>
          <a:p>
            <a:pPr algn="ctr" rtl="0"/>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who </a:t>
            </a: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facilitate</a:t>
            </a: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banking experiences your customers</a:t>
            </a:r>
            <a:br>
              <a:rPr lang="en-gb" dirty="0">
                <a:solidFill>
                  <a:schemeClr val="bg1"/>
                </a:solidFill>
                <a:latin typeface="Assistant Light" panose="00000400000000000000" pitchFamily="2" charset="-79"/>
                <a:cs typeface="Assistant Light" panose="00000400000000000000" pitchFamily="2" charset="-79"/>
              </a:rPr>
            </a:b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will use across the digital landscape</a:t>
            </a: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endPar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a:p>
            <a:pPr algn="ctr" rtl="0"/>
            <a:br>
              <a:rPr lang="en-gb" sz="1400" b="1" i="1" dirty="0">
                <a:solidFill>
                  <a:schemeClr val="bg1"/>
                </a:solidFill>
                <a:latin typeface="Assistant Light" panose="00000400000000000000" pitchFamily="2" charset="-79"/>
                <a:cs typeface="Assistant Light" panose="00000400000000000000" pitchFamily="2" charset="-79"/>
              </a:rPr>
            </a:br>
            <a:r>
              <a:rPr lang="en-gb" sz="1400" b="1" i="1"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Brett King, Bank 4.0</a:t>
            </a:r>
            <a:endParaRPr lang="en-gb" sz="1400" b="1" i="1" dirty="0">
              <a:solidFill>
                <a:schemeClr val="bg1"/>
              </a:solidFill>
              <a:latin typeface="Assistant Light" panose="00000400000000000000" pitchFamily="2" charset="-79"/>
              <a:cs typeface="Assistant Light" panose="00000400000000000000" pitchFamily="2" charset="-79"/>
            </a:endParaRPr>
          </a:p>
        </p:txBody>
      </p:sp>
      <p:sp>
        <p:nvSpPr>
          <p:cNvPr id="2" name="Rectangle 1"/>
          <p:cNvSpPr/>
          <p:nvPr/>
        </p:nvSpPr>
        <p:spPr>
          <a:xfrm>
            <a:off x="5483225" y="3422650"/>
            <a:ext cx="1225550" cy="196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1572" t="16614" r="29779" b="44349"/>
          <a:stretch/>
        </p:blipFill>
        <p:spPr>
          <a:xfrm>
            <a:off x="5272802" y="2990849"/>
            <a:ext cx="1646397" cy="1125923"/>
          </a:xfrm>
          <a:prstGeom prst="rect">
            <a:avLst/>
          </a:prstGeom>
        </p:spPr>
      </p:pic>
      <p:grpSp>
        <p:nvGrpSpPr>
          <p:cNvPr id="7" name="Group 6"/>
          <p:cNvGrpSpPr/>
          <p:nvPr/>
        </p:nvGrpSpPr>
        <p:grpSpPr>
          <a:xfrm>
            <a:off x="5295900" y="1101392"/>
            <a:ext cx="1600200" cy="97631"/>
            <a:chOff x="1533525" y="2933699"/>
            <a:chExt cx="1600200" cy="97631"/>
          </a:xfrm>
        </p:grpSpPr>
        <p:cxnSp>
          <p:nvCxnSpPr>
            <p:cNvPr id="4" name="Straight Connector 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3" name="TextBox 1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sz="1100" b="0" i="0" u="none" strike="noStrike" kern="1200" cap="none" spc="0" normalizeH="0" baseline="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endParaRPr>
          </a:p>
        </p:txBody>
      </p:sp>
      <p:sp>
        <p:nvSpPr>
          <p:cNvPr id="19" name="Freeform 18"/>
          <p:cNvSpPr/>
          <p:nvPr/>
        </p:nvSpPr>
        <p:spPr>
          <a:xfrm>
            <a:off x="5909234" y="4319605"/>
            <a:ext cx="304952" cy="276911"/>
          </a:xfrm>
          <a:custGeom>
            <a:avLst/>
            <a:gdLst/>
            <a:ahLst/>
            <a:cxnLst/>
            <a:rect l="l" t="t" r="r" b="b"/>
            <a:pathLst>
              <a:path w="304952" h="276911">
                <a:moveTo>
                  <a:pt x="168249" y="0"/>
                </a:moveTo>
                <a:lnTo>
                  <a:pt x="304952" y="0"/>
                </a:lnTo>
                <a:lnTo>
                  <a:pt x="304952" y="87630"/>
                </a:lnTo>
                <a:cubicBezTo>
                  <a:pt x="304952" y="139039"/>
                  <a:pt x="295021" y="179933"/>
                  <a:pt x="275158" y="210312"/>
                </a:cubicBezTo>
                <a:cubicBezTo>
                  <a:pt x="255295" y="240690"/>
                  <a:pt x="221411" y="262890"/>
                  <a:pt x="173507" y="276911"/>
                </a:cubicBezTo>
                <a:lnTo>
                  <a:pt x="173507" y="201549"/>
                </a:lnTo>
                <a:cubicBezTo>
                  <a:pt x="189865" y="196875"/>
                  <a:pt x="202425" y="188696"/>
                  <a:pt x="211188" y="177012"/>
                </a:cubicBezTo>
                <a:cubicBezTo>
                  <a:pt x="219951" y="165328"/>
                  <a:pt x="224332" y="149555"/>
                  <a:pt x="224332" y="129692"/>
                </a:cubicBezTo>
                <a:lnTo>
                  <a:pt x="168249" y="129692"/>
                </a:lnTo>
                <a:close/>
                <a:moveTo>
                  <a:pt x="0" y="0"/>
                </a:moveTo>
                <a:lnTo>
                  <a:pt x="136702" y="0"/>
                </a:lnTo>
                <a:lnTo>
                  <a:pt x="136702" y="87630"/>
                </a:lnTo>
                <a:cubicBezTo>
                  <a:pt x="136702" y="139039"/>
                  <a:pt x="126771" y="179933"/>
                  <a:pt x="106908" y="210312"/>
                </a:cubicBezTo>
                <a:cubicBezTo>
                  <a:pt x="87045" y="240690"/>
                  <a:pt x="53162" y="262890"/>
                  <a:pt x="5257" y="276911"/>
                </a:cubicBezTo>
                <a:lnTo>
                  <a:pt x="5257" y="201549"/>
                </a:lnTo>
                <a:cubicBezTo>
                  <a:pt x="21615" y="196875"/>
                  <a:pt x="34175" y="188696"/>
                  <a:pt x="42938" y="177012"/>
                </a:cubicBezTo>
                <a:cubicBezTo>
                  <a:pt x="51701" y="165328"/>
                  <a:pt x="56083" y="149555"/>
                  <a:pt x="56083" y="129692"/>
                </a:cubicBezTo>
                <a:lnTo>
                  <a:pt x="0" y="1296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58444"/>
            <a:ext cx="1157564" cy="524577"/>
          </a:xfrm>
          <a:prstGeom prst="rect">
            <a:avLst/>
          </a:prstGeom>
        </p:spPr>
      </p:pic>
      <p:sp>
        <p:nvSpPr>
          <p:cNvPr id="17" name="TextBox 16">
            <a:extLst>
              <a:ext uri="{FF2B5EF4-FFF2-40B4-BE49-F238E27FC236}">
                <a16:creationId xmlns:a16="http://schemas.microsoft.com/office/drawing/2014/main" id="{97CA250D-9AA0-46BE-8F07-AF8B83AA5EB5}"/>
              </a:ext>
            </a:extLst>
          </p:cNvPr>
          <p:cNvSpPr txBox="1"/>
          <p:nvPr/>
        </p:nvSpPr>
        <p:spPr>
          <a:xfrm>
            <a:off x="101566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t>Page</a:t>
            </a:r>
          </a:p>
        </p:txBody>
      </p:sp>
    </p:spTree>
    <p:extLst>
      <p:ext uri="{BB962C8B-B14F-4D97-AF65-F5344CB8AC3E}">
        <p14:creationId xmlns:p14="http://schemas.microsoft.com/office/powerpoint/2010/main" val="129707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5400000">
            <a:off x="-1371600" y="2047875"/>
            <a:ext cx="5524500" cy="2781300"/>
          </a:xfrm>
        </p:spPr>
      </p:pic>
      <p:sp>
        <p:nvSpPr>
          <p:cNvPr id="22" name="Rectangle 21"/>
          <p:cNvSpPr/>
          <p:nvPr/>
        </p:nvSpPr>
        <p:spPr>
          <a:xfrm>
            <a:off x="6353174" y="1206874"/>
            <a:ext cx="6146247" cy="646331"/>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בלנדר נתונים פיננסיים</a:t>
            </a:r>
            <a:endParaRPr kumimoji="0" lang="en-US" sz="3600" b="0" i="0" u="none" strike="noStrike" kern="1200" cap="none" spc="0" normalizeH="0" baseline="0" noProof="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6459336" y="1731786"/>
            <a:ext cx="61462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תמצית מאזן (אלפי ש"ח)</a:t>
            </a:r>
            <a:endParaRPr kumimoji="0" lang="en-US"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graphicFrame>
        <p:nvGraphicFramePr>
          <p:cNvPr id="3" name="Table 2">
            <a:extLst>
              <a:ext uri="{FF2B5EF4-FFF2-40B4-BE49-F238E27FC236}">
                <a16:creationId xmlns:a16="http://schemas.microsoft.com/office/drawing/2014/main" id="{ACB3A286-4DC3-4611-83D4-FCF3BE66ECB0}"/>
              </a:ext>
            </a:extLst>
          </p:cNvPr>
          <p:cNvGraphicFramePr>
            <a:graphicFrameLocks noGrp="1"/>
          </p:cNvGraphicFramePr>
          <p:nvPr/>
        </p:nvGraphicFramePr>
        <p:xfrm>
          <a:off x="736790" y="1484845"/>
          <a:ext cx="6384446" cy="4310998"/>
        </p:xfrm>
        <a:graphic>
          <a:graphicData uri="http://schemas.openxmlformats.org/drawingml/2006/table">
            <a:tbl>
              <a:tblPr rtl="1">
                <a:effectLst>
                  <a:outerShdw blurRad="76200" dir="18900000" sy="23000" kx="-1200000" algn="bl" rotWithShape="0">
                    <a:prstClr val="black">
                      <a:alpha val="20000"/>
                    </a:prstClr>
                  </a:outerShdw>
                </a:effectLst>
                <a:tableStyleId>{5C22544A-7EE6-4342-B048-85BDC9FD1C3A}</a:tableStyleId>
              </a:tblPr>
              <a:tblGrid>
                <a:gridCol w="2180187">
                  <a:extLst>
                    <a:ext uri="{9D8B030D-6E8A-4147-A177-3AD203B41FA5}">
                      <a16:colId xmlns:a16="http://schemas.microsoft.com/office/drawing/2014/main" val="1242522808"/>
                    </a:ext>
                  </a:extLst>
                </a:gridCol>
                <a:gridCol w="1388001">
                  <a:extLst>
                    <a:ext uri="{9D8B030D-6E8A-4147-A177-3AD203B41FA5}">
                      <a16:colId xmlns:a16="http://schemas.microsoft.com/office/drawing/2014/main" val="977325935"/>
                    </a:ext>
                  </a:extLst>
                </a:gridCol>
                <a:gridCol w="1415571">
                  <a:extLst>
                    <a:ext uri="{9D8B030D-6E8A-4147-A177-3AD203B41FA5}">
                      <a16:colId xmlns:a16="http://schemas.microsoft.com/office/drawing/2014/main" val="3952508919"/>
                    </a:ext>
                  </a:extLst>
                </a:gridCol>
                <a:gridCol w="1400687">
                  <a:extLst>
                    <a:ext uri="{9D8B030D-6E8A-4147-A177-3AD203B41FA5}">
                      <a16:colId xmlns:a16="http://schemas.microsoft.com/office/drawing/2014/main" val="3132324051"/>
                    </a:ext>
                  </a:extLst>
                </a:gridCol>
              </a:tblGrid>
              <a:tr h="319121">
                <a:tc rowSpan="2">
                  <a:txBody>
                    <a:bodyPr/>
                    <a:lstStyle/>
                    <a:p>
                      <a:pPr algn="ctr" rtl="0">
                        <a:lnSpc>
                          <a:spcPts val="1400"/>
                        </a:lnSpc>
                        <a:spcAft>
                          <a:spcPts val="600"/>
                        </a:spcAft>
                      </a:pPr>
                      <a:endParaRPr lang="en-US" sz="1200" b="1" dirty="0">
                        <a:effectLst/>
                        <a:latin typeface="Assistant SemiBold" panose="00000700000000000000" pitchFamily="2" charset="-79"/>
                        <a:ea typeface="+mn-ea"/>
                        <a:cs typeface="Assistant SemiBold" panose="00000700000000000000" pitchFamily="2" charset="-79"/>
                      </a:endParaRPr>
                    </a:p>
                  </a:txBody>
                  <a:tcPr marL="68580" marR="68580" marT="0" marB="0"/>
                </a:tc>
                <a:tc>
                  <a:txBody>
                    <a:bodyPr/>
                    <a:lstStyle/>
                    <a:p>
                      <a:pPr algn="ctr" rtl="0">
                        <a:lnSpc>
                          <a:spcPts val="1400"/>
                        </a:lnSpc>
                        <a:spcAft>
                          <a:spcPts val="600"/>
                        </a:spcAft>
                        <a:tabLst>
                          <a:tab pos="245110" algn="l"/>
                          <a:tab pos="473710" algn="l"/>
                          <a:tab pos="702310" algn="l"/>
                        </a:tabLst>
                      </a:pPr>
                      <a:r>
                        <a:rPr lang="he-IL" sz="1200" b="0" i="0" u="sng" dirty="0">
                          <a:effectLst/>
                          <a:latin typeface="Assistant SemiBold" panose="00000700000000000000" pitchFamily="2" charset="-79"/>
                          <a:cs typeface="Assistant SemiBold" panose="00000700000000000000" pitchFamily="2" charset="-79"/>
                        </a:rPr>
                        <a:t>ליום 31 בדצמבר</a:t>
                      </a:r>
                      <a:endParaRPr lang="en-US" sz="1200" b="0" i="0" u="sng" dirty="0">
                        <a:effectLst/>
                        <a:latin typeface="Assistant SemiBold" panose="00000700000000000000" pitchFamily="2" charset="-79"/>
                        <a:ea typeface="+mn-ea"/>
                        <a:cs typeface="Assistant SemiBold" panose="00000700000000000000" pitchFamily="2" charset="-79"/>
                      </a:endParaRPr>
                    </a:p>
                  </a:txBody>
                  <a:tcPr marL="68580" marR="68580" marT="0" marB="0"/>
                </a:tc>
                <a:tc gridSpan="2">
                  <a:txBody>
                    <a:bodyPr/>
                    <a:lstStyle/>
                    <a:p>
                      <a:pPr algn="ctr" rtl="0">
                        <a:lnSpc>
                          <a:spcPts val="1400"/>
                        </a:lnSpc>
                        <a:spcAft>
                          <a:spcPts val="600"/>
                        </a:spcAft>
                        <a:tabLst>
                          <a:tab pos="245110" algn="l"/>
                          <a:tab pos="473710" algn="l"/>
                          <a:tab pos="702310" algn="l"/>
                        </a:tabLst>
                      </a:pPr>
                      <a:r>
                        <a:rPr lang="he-IL" sz="1200" b="0" i="0" u="sng" dirty="0">
                          <a:effectLst/>
                          <a:latin typeface="Assistant SemiBold" panose="00000700000000000000" pitchFamily="2" charset="-79"/>
                          <a:cs typeface="Assistant SemiBold" panose="00000700000000000000" pitchFamily="2" charset="-79"/>
                        </a:rPr>
                        <a:t>ליום 30 ביוני</a:t>
                      </a:r>
                      <a:endParaRPr lang="en-US" sz="1200" b="0" i="0" u="sng" dirty="0">
                        <a:effectLst/>
                        <a:latin typeface="Assistant SemiBold" panose="00000700000000000000" pitchFamily="2" charset="-79"/>
                        <a:ea typeface="+mn-ea"/>
                        <a:cs typeface="Assistant SemiBold" panose="00000700000000000000" pitchFamily="2" charset="-79"/>
                      </a:endParaRPr>
                    </a:p>
                  </a:txBody>
                  <a:tcPr marL="68580" marR="68580" marT="0" marB="0"/>
                </a:tc>
                <a:tc hMerge="1">
                  <a:txBody>
                    <a:bodyPr/>
                    <a:lstStyle/>
                    <a:p>
                      <a:endParaRPr lang="en-US"/>
                    </a:p>
                  </a:txBody>
                  <a:tcPr/>
                </a:tc>
                <a:extLst>
                  <a:ext uri="{0D108BD9-81ED-4DB2-BD59-A6C34878D82A}">
                    <a16:rowId xmlns:a16="http://schemas.microsoft.com/office/drawing/2014/main" val="1582361308"/>
                  </a:ext>
                </a:extLst>
              </a:tr>
              <a:tr h="319121">
                <a:tc vMerge="1">
                  <a:txBody>
                    <a:bodyPr/>
                    <a:lstStyle/>
                    <a:p>
                      <a:endParaRPr lang="en-US"/>
                    </a:p>
                  </a:txBody>
                  <a:tcPr/>
                </a:tc>
                <a:tc>
                  <a:txBody>
                    <a:bodyPr/>
                    <a:lstStyle/>
                    <a:p>
                      <a:pPr algn="ctr" rtl="0">
                        <a:lnSpc>
                          <a:spcPts val="1400"/>
                        </a:lnSpc>
                        <a:spcAft>
                          <a:spcPts val="600"/>
                        </a:spcAft>
                        <a:tabLst>
                          <a:tab pos="702310" algn="l"/>
                        </a:tabLst>
                      </a:pPr>
                      <a:r>
                        <a:rPr lang="he-IL" sz="1200" b="1" dirty="0">
                          <a:effectLst/>
                          <a:latin typeface="Assistant SemiBold" panose="00000700000000000000" pitchFamily="2" charset="-79"/>
                          <a:cs typeface="Assistant SemiBold" panose="00000700000000000000" pitchFamily="2" charset="-79"/>
                        </a:rPr>
                        <a:t>2020</a:t>
                      </a:r>
                      <a:endParaRPr lang="en-US" sz="1200" b="1" dirty="0">
                        <a:effectLst/>
                        <a:latin typeface="Assistant SemiBold" panose="00000700000000000000" pitchFamily="2" charset="-79"/>
                        <a:ea typeface="+mn-ea"/>
                        <a:cs typeface="Assistant SemiBold" panose="00000700000000000000" pitchFamily="2" charset="-79"/>
                      </a:endParaRPr>
                    </a:p>
                  </a:txBody>
                  <a:tcPr marL="68580" marR="68580" marT="0" marB="0"/>
                </a:tc>
                <a:tc>
                  <a:txBody>
                    <a:bodyPr/>
                    <a:lstStyle/>
                    <a:p>
                      <a:pPr algn="ctr" rtl="0">
                        <a:lnSpc>
                          <a:spcPts val="1400"/>
                        </a:lnSpc>
                        <a:spcAft>
                          <a:spcPts val="600"/>
                        </a:spcAft>
                        <a:tabLst>
                          <a:tab pos="702310" algn="l"/>
                        </a:tabLst>
                      </a:pPr>
                      <a:r>
                        <a:rPr lang="he-IL" sz="1200" b="1" dirty="0">
                          <a:effectLst/>
                          <a:latin typeface="Assistant SemiBold" panose="00000700000000000000" pitchFamily="2" charset="-79"/>
                          <a:cs typeface="Assistant SemiBold" panose="00000700000000000000" pitchFamily="2" charset="-79"/>
                        </a:rPr>
                        <a:t>2020</a:t>
                      </a:r>
                      <a:endParaRPr lang="en-US" sz="1200" b="1" dirty="0">
                        <a:effectLst/>
                        <a:latin typeface="Assistant SemiBold" panose="00000700000000000000" pitchFamily="2" charset="-79"/>
                        <a:ea typeface="+mn-ea"/>
                        <a:cs typeface="Assistant SemiBold" panose="00000700000000000000" pitchFamily="2" charset="-79"/>
                      </a:endParaRPr>
                    </a:p>
                  </a:txBody>
                  <a:tcPr marL="68580" marR="68580" marT="0" marB="0"/>
                </a:tc>
                <a:tc>
                  <a:txBody>
                    <a:bodyPr/>
                    <a:lstStyle/>
                    <a:p>
                      <a:pPr algn="ctr" rtl="0">
                        <a:lnSpc>
                          <a:spcPts val="1400"/>
                        </a:lnSpc>
                        <a:spcAft>
                          <a:spcPts val="600"/>
                        </a:spcAft>
                        <a:tabLst>
                          <a:tab pos="245110" algn="l"/>
                          <a:tab pos="473710" algn="l"/>
                          <a:tab pos="702310" algn="l"/>
                        </a:tabLst>
                      </a:pPr>
                      <a:r>
                        <a:rPr lang="he-IL" sz="1200" b="1" dirty="0">
                          <a:effectLst/>
                          <a:latin typeface="Assistant SemiBold" panose="00000700000000000000" pitchFamily="2" charset="-79"/>
                          <a:cs typeface="Assistant SemiBold" panose="00000700000000000000" pitchFamily="2" charset="-79"/>
                        </a:rPr>
                        <a:t>2021</a:t>
                      </a:r>
                      <a:endParaRPr lang="en-US" sz="1200" b="1" dirty="0">
                        <a:effectLst/>
                        <a:latin typeface="Assistant SemiBold" panose="00000700000000000000" pitchFamily="2" charset="-79"/>
                        <a:ea typeface="+mn-ea"/>
                        <a:cs typeface="Assistant SemiBold" panose="00000700000000000000" pitchFamily="2" charset="-79"/>
                      </a:endParaRPr>
                    </a:p>
                  </a:txBody>
                  <a:tcPr marL="68580" marR="68580" marT="0" marB="0"/>
                </a:tc>
                <a:extLst>
                  <a:ext uri="{0D108BD9-81ED-4DB2-BD59-A6C34878D82A}">
                    <a16:rowId xmlns:a16="http://schemas.microsoft.com/office/drawing/2014/main" val="1020058604"/>
                  </a:ext>
                </a:extLst>
              </a:tr>
              <a:tr h="388120">
                <a:tc>
                  <a:txBody>
                    <a:bodyPr/>
                    <a:lstStyle/>
                    <a:p>
                      <a:pPr marR="181610" algn="r" rtl="0">
                        <a:lnSpc>
                          <a:spcPts val="1400"/>
                        </a:lnSpc>
                        <a:spcAft>
                          <a:spcPts val="600"/>
                        </a:spcAft>
                      </a:pPr>
                      <a:r>
                        <a:rPr lang="he-IL" sz="1200" dirty="0">
                          <a:effectLst/>
                          <a:latin typeface="Assistant SemiBold" panose="00000700000000000000" pitchFamily="2" charset="-79"/>
                          <a:cs typeface="Assistant SemiBold" panose="00000700000000000000" pitchFamily="2" charset="-79"/>
                        </a:rPr>
                        <a:t>מזומנים ושווי מזומנים</a:t>
                      </a:r>
                      <a:endParaRPr lang="en-US" sz="120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11,084</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10,287</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75,552</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2293239842"/>
                  </a:ext>
                </a:extLst>
              </a:tr>
              <a:tr h="388120">
                <a:tc>
                  <a:txBody>
                    <a:bodyPr/>
                    <a:lstStyle/>
                    <a:p>
                      <a:pPr marR="181610" algn="r" rtl="0">
                        <a:lnSpc>
                          <a:spcPts val="1400"/>
                        </a:lnSpc>
                        <a:spcAft>
                          <a:spcPts val="600"/>
                        </a:spcAft>
                      </a:pPr>
                      <a:r>
                        <a:rPr lang="he-IL" sz="1200" dirty="0">
                          <a:effectLst/>
                          <a:latin typeface="Assistant SemiBold" panose="00000700000000000000" pitchFamily="2" charset="-79"/>
                          <a:cs typeface="Assistant SemiBold" panose="00000700000000000000" pitchFamily="2" charset="-79"/>
                        </a:rPr>
                        <a:t>הלוואות ללקוחות, נטו</a:t>
                      </a:r>
                      <a:endParaRPr lang="en-US" sz="120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41,102</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40,179</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51,163</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661860774"/>
                  </a:ext>
                </a:extLst>
              </a:tr>
              <a:tr h="388120">
                <a:tc>
                  <a:txBody>
                    <a:bodyPr/>
                    <a:lstStyle/>
                    <a:p>
                      <a:pPr marR="181610" algn="r" rtl="0">
                        <a:lnSpc>
                          <a:spcPts val="1400"/>
                        </a:lnSpc>
                        <a:spcAft>
                          <a:spcPts val="600"/>
                        </a:spcAft>
                      </a:pPr>
                      <a:r>
                        <a:rPr lang="he-IL" sz="1200" dirty="0">
                          <a:effectLst/>
                          <a:latin typeface="Assistant SemiBold" panose="00000700000000000000" pitchFamily="2" charset="-79"/>
                          <a:cs typeface="Assistant SemiBold" panose="00000700000000000000" pitchFamily="2" charset="-79"/>
                        </a:rPr>
                        <a:t>נכסים אחרים</a:t>
                      </a:r>
                      <a:endParaRPr lang="en-US" sz="120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11,924</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3,537</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10,577</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2929489193"/>
                  </a:ext>
                </a:extLst>
              </a:tr>
              <a:tr h="418066">
                <a:tc>
                  <a:txBody>
                    <a:bodyPr/>
                    <a:lstStyle/>
                    <a:p>
                      <a:pPr marR="181610" algn="r" rtl="0">
                        <a:lnSpc>
                          <a:spcPts val="1400"/>
                        </a:lnSpc>
                        <a:spcAft>
                          <a:spcPts val="600"/>
                        </a:spcAft>
                      </a:pPr>
                      <a:r>
                        <a:rPr lang="he-IL" sz="1200" dirty="0">
                          <a:effectLst/>
                          <a:latin typeface="Assistant SemiBold" panose="00000700000000000000" pitchFamily="2" charset="-79"/>
                          <a:cs typeface="Assistant SemiBold" panose="00000700000000000000" pitchFamily="2" charset="-79"/>
                        </a:rPr>
                        <a:t>סך נכסים</a:t>
                      </a:r>
                      <a:endParaRPr lang="en-US" sz="120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64,110</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54,003</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en-US" sz="1200" b="0" dirty="0">
                          <a:effectLst/>
                          <a:latin typeface="Assistant SemiBold" panose="00000700000000000000" pitchFamily="2" charset="-79"/>
                          <a:cs typeface="Assistant SemiBold" panose="00000700000000000000" pitchFamily="2" charset="-79"/>
                        </a:rPr>
                        <a:t>137,292</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1078133381"/>
                  </a:ext>
                </a:extLst>
              </a:tr>
              <a:tr h="418066">
                <a:tc>
                  <a:txBody>
                    <a:bodyPr/>
                    <a:lstStyle/>
                    <a:p>
                      <a:pPr marR="181610" algn="r" rtl="0">
                        <a:lnSpc>
                          <a:spcPts val="1400"/>
                        </a:lnSpc>
                        <a:spcAft>
                          <a:spcPts val="600"/>
                        </a:spcAft>
                      </a:pPr>
                      <a:r>
                        <a:rPr lang="he-IL" sz="1200" dirty="0">
                          <a:effectLst/>
                          <a:latin typeface="Assistant SemiBold" panose="00000700000000000000" pitchFamily="2" charset="-79"/>
                          <a:cs typeface="Assistant SemiBold" panose="00000700000000000000" pitchFamily="2" charset="-79"/>
                        </a:rPr>
                        <a:t>הלוואות מנותני אשראי</a:t>
                      </a:r>
                      <a:endParaRPr lang="en-US" sz="120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44,327</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45,230</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49,557</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2309830644"/>
                  </a:ext>
                </a:extLst>
              </a:tr>
              <a:tr h="418066">
                <a:tc>
                  <a:txBody>
                    <a:bodyPr/>
                    <a:lstStyle/>
                    <a:p>
                      <a:pPr marR="181610" algn="r" rtl="0">
                        <a:lnSpc>
                          <a:spcPts val="1400"/>
                        </a:lnSpc>
                        <a:spcAft>
                          <a:spcPts val="600"/>
                        </a:spcAft>
                      </a:pPr>
                      <a:r>
                        <a:rPr lang="he-IL" sz="1200">
                          <a:effectLst/>
                          <a:latin typeface="Assistant SemiBold" panose="00000700000000000000" pitchFamily="2" charset="-79"/>
                          <a:cs typeface="Assistant SemiBold" panose="00000700000000000000" pitchFamily="2" charset="-79"/>
                        </a:rPr>
                        <a:t>התחייבויות אחרות</a:t>
                      </a:r>
                      <a:endParaRPr lang="en-US" sz="120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a:effectLst/>
                          <a:latin typeface="Assistant SemiBold" panose="00000700000000000000" pitchFamily="2" charset="-79"/>
                          <a:cs typeface="Assistant SemiBold" panose="00000700000000000000" pitchFamily="2" charset="-79"/>
                        </a:rPr>
                        <a:t>7,198</a:t>
                      </a:r>
                      <a:endParaRPr lang="en-US" sz="1200" b="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5,549</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7,332</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2922053943"/>
                  </a:ext>
                </a:extLst>
              </a:tr>
              <a:tr h="418066">
                <a:tc>
                  <a:txBody>
                    <a:bodyPr/>
                    <a:lstStyle/>
                    <a:p>
                      <a:pPr marR="181610" algn="r" rtl="0">
                        <a:lnSpc>
                          <a:spcPts val="1400"/>
                        </a:lnSpc>
                        <a:spcAft>
                          <a:spcPts val="600"/>
                        </a:spcAft>
                      </a:pPr>
                      <a:r>
                        <a:rPr lang="he-IL" sz="1200">
                          <a:effectLst/>
                          <a:latin typeface="Assistant SemiBold" panose="00000700000000000000" pitchFamily="2" charset="-79"/>
                          <a:cs typeface="Assistant SemiBold" panose="00000700000000000000" pitchFamily="2" charset="-79"/>
                        </a:rPr>
                        <a:t>סה"כ התחייבויות</a:t>
                      </a:r>
                      <a:endParaRPr lang="en-US" sz="120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a:effectLst/>
                          <a:latin typeface="Assistant SemiBold" panose="00000700000000000000" pitchFamily="2" charset="-79"/>
                          <a:cs typeface="Assistant SemiBold" panose="00000700000000000000" pitchFamily="2" charset="-79"/>
                        </a:rPr>
                        <a:t>51,525</a:t>
                      </a:r>
                      <a:endParaRPr lang="en-US" sz="1200" b="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50,779</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56,889</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348425821"/>
                  </a:ext>
                </a:extLst>
              </a:tr>
              <a:tr h="418066">
                <a:tc>
                  <a:txBody>
                    <a:bodyPr/>
                    <a:lstStyle/>
                    <a:p>
                      <a:pPr marR="181610" algn="r" rtl="0">
                        <a:lnSpc>
                          <a:spcPts val="1400"/>
                        </a:lnSpc>
                        <a:spcAft>
                          <a:spcPts val="600"/>
                        </a:spcAft>
                      </a:pPr>
                      <a:r>
                        <a:rPr lang="he-IL" sz="1200">
                          <a:effectLst/>
                          <a:latin typeface="Assistant SemiBold" panose="00000700000000000000" pitchFamily="2" charset="-79"/>
                          <a:cs typeface="Assistant SemiBold" panose="00000700000000000000" pitchFamily="2" charset="-79"/>
                        </a:rPr>
                        <a:t>הון </a:t>
                      </a:r>
                      <a:endParaRPr lang="en-US" sz="120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a:effectLst/>
                          <a:latin typeface="Assistant SemiBold" panose="00000700000000000000" pitchFamily="2" charset="-79"/>
                          <a:cs typeface="Assistant SemiBold" panose="00000700000000000000" pitchFamily="2" charset="-79"/>
                        </a:rPr>
                        <a:t>12,585</a:t>
                      </a:r>
                      <a:endParaRPr lang="en-US" sz="1200" b="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3,224</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80,403</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3312088626"/>
                  </a:ext>
                </a:extLst>
              </a:tr>
              <a:tr h="418066">
                <a:tc>
                  <a:txBody>
                    <a:bodyPr/>
                    <a:lstStyle/>
                    <a:p>
                      <a:pPr marR="181610" algn="r" rtl="0">
                        <a:lnSpc>
                          <a:spcPts val="1400"/>
                        </a:lnSpc>
                        <a:spcAft>
                          <a:spcPts val="600"/>
                        </a:spcAft>
                      </a:pPr>
                      <a:r>
                        <a:rPr lang="he-IL" sz="1200" dirty="0">
                          <a:effectLst/>
                          <a:latin typeface="Assistant SemiBold" panose="00000700000000000000" pitchFamily="2" charset="-79"/>
                          <a:cs typeface="Assistant SemiBold" panose="00000700000000000000" pitchFamily="2" charset="-79"/>
                        </a:rPr>
                        <a:t>סה"כ הון והתחייבויות</a:t>
                      </a:r>
                      <a:endParaRPr lang="en-US" sz="1200" dirty="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a:effectLst/>
                          <a:latin typeface="Assistant SemiBold" panose="00000700000000000000" pitchFamily="2" charset="-79"/>
                          <a:cs typeface="Assistant SemiBold" panose="00000700000000000000" pitchFamily="2" charset="-79"/>
                        </a:rPr>
                        <a:t>64,110</a:t>
                      </a:r>
                      <a:endParaRPr lang="en-US" sz="1200" b="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a:effectLst/>
                          <a:latin typeface="Assistant SemiBold" panose="00000700000000000000" pitchFamily="2" charset="-79"/>
                          <a:cs typeface="Assistant SemiBold" panose="00000700000000000000" pitchFamily="2" charset="-79"/>
                        </a:rPr>
                        <a:t>54,003</a:t>
                      </a:r>
                      <a:endParaRPr lang="en-US" sz="1200" b="0">
                        <a:effectLst/>
                        <a:latin typeface="Assistant SemiBold" panose="00000700000000000000" pitchFamily="2" charset="-79"/>
                        <a:ea typeface="+mn-ea"/>
                        <a:cs typeface="Assistant SemiBold" panose="00000700000000000000" pitchFamily="2" charset="-79"/>
                      </a:endParaRPr>
                    </a:p>
                  </a:txBody>
                  <a:tcPr marL="68580" marR="68580" marT="0" marB="0" anchor="ctr"/>
                </a:tc>
                <a:tc>
                  <a:txBody>
                    <a:bodyPr/>
                    <a:lstStyle/>
                    <a:p>
                      <a:pPr algn="ctr" rtl="0">
                        <a:lnSpc>
                          <a:spcPts val="1400"/>
                        </a:lnSpc>
                        <a:spcAft>
                          <a:spcPts val="600"/>
                        </a:spcAft>
                        <a:tabLst>
                          <a:tab pos="473710" algn="l"/>
                        </a:tabLst>
                      </a:pPr>
                      <a:r>
                        <a:rPr lang="he-IL" sz="1200" b="0" dirty="0">
                          <a:effectLst/>
                          <a:latin typeface="Assistant SemiBold" panose="00000700000000000000" pitchFamily="2" charset="-79"/>
                          <a:cs typeface="Assistant SemiBold" panose="00000700000000000000" pitchFamily="2" charset="-79"/>
                        </a:rPr>
                        <a:t>137,292</a:t>
                      </a:r>
                      <a:endParaRPr lang="en-US" sz="1200" b="0" dirty="0">
                        <a:effectLst/>
                        <a:latin typeface="Assistant SemiBold" panose="00000700000000000000" pitchFamily="2" charset="-79"/>
                        <a:ea typeface="+mn-ea"/>
                        <a:cs typeface="Assistant SemiBold" panose="00000700000000000000" pitchFamily="2" charset="-79"/>
                      </a:endParaRPr>
                    </a:p>
                  </a:txBody>
                  <a:tcPr marL="68580" marR="68580" marT="0" marB="0" anchor="ctr"/>
                </a:tc>
                <a:extLst>
                  <a:ext uri="{0D108BD9-81ED-4DB2-BD59-A6C34878D82A}">
                    <a16:rowId xmlns:a16="http://schemas.microsoft.com/office/drawing/2014/main" val="3866245894"/>
                  </a:ext>
                </a:extLst>
              </a:tr>
            </a:tbl>
          </a:graphicData>
        </a:graphic>
      </p:graphicFrame>
    </p:spTree>
    <p:extLst>
      <p:ext uri="{BB962C8B-B14F-4D97-AF65-F5344CB8AC3E}">
        <p14:creationId xmlns:p14="http://schemas.microsoft.com/office/powerpoint/2010/main" val="267231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5400000">
            <a:off x="-1371600" y="2047875"/>
            <a:ext cx="5524500" cy="2781300"/>
          </a:xfrm>
        </p:spPr>
      </p:pic>
      <p:sp>
        <p:nvSpPr>
          <p:cNvPr id="22" name="Rectangle 21"/>
          <p:cNvSpPr/>
          <p:nvPr/>
        </p:nvSpPr>
        <p:spPr>
          <a:xfrm>
            <a:off x="6345554" y="1230432"/>
            <a:ext cx="6146247" cy="646331"/>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בלנדר נתונים פיננסיים</a:t>
            </a:r>
            <a:endParaRPr kumimoji="0" lang="en-US"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6425309" y="1801936"/>
            <a:ext cx="61462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תמצית רווח והפסד (אלפי ש"ח)</a:t>
            </a:r>
            <a:endParaRPr kumimoji="0" lang="en-US"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graphicFrame>
        <p:nvGraphicFramePr>
          <p:cNvPr id="3" name="Table 2">
            <a:extLst>
              <a:ext uri="{FF2B5EF4-FFF2-40B4-BE49-F238E27FC236}">
                <a16:creationId xmlns:a16="http://schemas.microsoft.com/office/drawing/2014/main" id="{0E0C762B-1E19-4821-9E86-183E68856B64}"/>
              </a:ext>
            </a:extLst>
          </p:cNvPr>
          <p:cNvGraphicFramePr>
            <a:graphicFrameLocks noGrp="1"/>
          </p:cNvGraphicFramePr>
          <p:nvPr/>
        </p:nvGraphicFramePr>
        <p:xfrm>
          <a:off x="582808" y="1560730"/>
          <a:ext cx="6556602" cy="4364611"/>
        </p:xfrm>
        <a:graphic>
          <a:graphicData uri="http://schemas.openxmlformats.org/drawingml/2006/table">
            <a:tbl>
              <a:tblPr rtl="1">
                <a:effectLst>
                  <a:outerShdw blurRad="76200" dir="18900000" sy="23000" kx="-1200000" algn="bl" rotWithShape="0">
                    <a:prstClr val="black">
                      <a:alpha val="20000"/>
                    </a:prstClr>
                  </a:outerShdw>
                </a:effectLst>
                <a:tableStyleId>{5C22544A-7EE6-4342-B048-85BDC9FD1C3A}</a:tableStyleId>
              </a:tblPr>
              <a:tblGrid>
                <a:gridCol w="2237284">
                  <a:extLst>
                    <a:ext uri="{9D8B030D-6E8A-4147-A177-3AD203B41FA5}">
                      <a16:colId xmlns:a16="http://schemas.microsoft.com/office/drawing/2014/main" val="44633055"/>
                    </a:ext>
                  </a:extLst>
                </a:gridCol>
                <a:gridCol w="1440149">
                  <a:extLst>
                    <a:ext uri="{9D8B030D-6E8A-4147-A177-3AD203B41FA5}">
                      <a16:colId xmlns:a16="http://schemas.microsoft.com/office/drawing/2014/main" val="452406926"/>
                    </a:ext>
                  </a:extLst>
                </a:gridCol>
                <a:gridCol w="1440149">
                  <a:extLst>
                    <a:ext uri="{9D8B030D-6E8A-4147-A177-3AD203B41FA5}">
                      <a16:colId xmlns:a16="http://schemas.microsoft.com/office/drawing/2014/main" val="1970228911"/>
                    </a:ext>
                  </a:extLst>
                </a:gridCol>
                <a:gridCol w="1439020">
                  <a:extLst>
                    <a:ext uri="{9D8B030D-6E8A-4147-A177-3AD203B41FA5}">
                      <a16:colId xmlns:a16="http://schemas.microsoft.com/office/drawing/2014/main" val="2261610574"/>
                    </a:ext>
                  </a:extLst>
                </a:gridCol>
              </a:tblGrid>
              <a:tr h="693145">
                <a:tc rowSpan="2">
                  <a:txBody>
                    <a:bodyPr/>
                    <a:lstStyle/>
                    <a:p>
                      <a:pPr algn="ctr" rtl="0">
                        <a:lnSpc>
                          <a:spcPts val="1400"/>
                        </a:lnSpc>
                        <a:spcAft>
                          <a:spcPts val="600"/>
                        </a:spcAft>
                      </a:pPr>
                      <a:endParaRPr lang="en-US" sz="1200" b="1"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245110" algn="l"/>
                          <a:tab pos="473710" algn="l"/>
                          <a:tab pos="702310" algn="l"/>
                        </a:tabLst>
                      </a:pPr>
                      <a:r>
                        <a:rPr lang="he-IL" sz="1200" b="1">
                          <a:effectLst/>
                          <a:latin typeface="Assistant SemiBold" pitchFamily="2" charset="-79"/>
                          <a:cs typeface="Assistant SemiBold" pitchFamily="2" charset="-79"/>
                        </a:rPr>
                        <a:t>לשנה שהסתיימה ביום 31 בדצמבר</a:t>
                      </a:r>
                      <a:endParaRPr lang="en-US" sz="1200" b="1">
                        <a:effectLst/>
                        <a:latin typeface="Assistant SemiBold" pitchFamily="2" charset="-79"/>
                        <a:ea typeface="Calibri" panose="020F0502020204030204" pitchFamily="34" charset="0"/>
                        <a:cs typeface="Assistant SemiBold" pitchFamily="2" charset="-79"/>
                      </a:endParaRPr>
                    </a:p>
                  </a:txBody>
                  <a:tcPr marL="68580" marR="68580" marT="0" marB="0" anchor="ctr"/>
                </a:tc>
                <a:tc gridSpan="2">
                  <a:txBody>
                    <a:bodyPr/>
                    <a:lstStyle/>
                    <a:p>
                      <a:pPr algn="ctr" rtl="0">
                        <a:lnSpc>
                          <a:spcPts val="1400"/>
                        </a:lnSpc>
                        <a:spcAft>
                          <a:spcPts val="600"/>
                        </a:spcAft>
                        <a:tabLst>
                          <a:tab pos="245110" algn="l"/>
                          <a:tab pos="473710" algn="l"/>
                          <a:tab pos="702310" algn="l"/>
                        </a:tabLst>
                      </a:pPr>
                      <a:r>
                        <a:rPr lang="he-IL" sz="1200" b="1" dirty="0">
                          <a:effectLst/>
                          <a:latin typeface="Assistant SemiBold" pitchFamily="2" charset="-79"/>
                          <a:cs typeface="Assistant SemiBold" pitchFamily="2" charset="-79"/>
                        </a:rPr>
                        <a:t>לתקופה של שישה חודשים שהסתיימה</a:t>
                      </a:r>
                      <a:endParaRPr lang="en-US" sz="1200" b="1" dirty="0">
                        <a:effectLst/>
                        <a:latin typeface="Assistant SemiBold" pitchFamily="2" charset="-79"/>
                        <a:cs typeface="Assistant SemiBold" pitchFamily="2" charset="-79"/>
                      </a:endParaRPr>
                    </a:p>
                    <a:p>
                      <a:pPr algn="ctr" rtl="0">
                        <a:lnSpc>
                          <a:spcPts val="1400"/>
                        </a:lnSpc>
                        <a:spcAft>
                          <a:spcPts val="600"/>
                        </a:spcAft>
                        <a:tabLst>
                          <a:tab pos="245110" algn="l"/>
                          <a:tab pos="473710" algn="l"/>
                          <a:tab pos="702310" algn="l"/>
                        </a:tabLst>
                      </a:pPr>
                      <a:r>
                        <a:rPr lang="he-IL" sz="1200" b="1" dirty="0">
                          <a:effectLst/>
                          <a:latin typeface="Assistant SemiBold" pitchFamily="2" charset="-79"/>
                          <a:cs typeface="Assistant SemiBold" pitchFamily="2" charset="-79"/>
                        </a:rPr>
                        <a:t> ביום 30 ביוני</a:t>
                      </a:r>
                      <a:endParaRPr lang="en-US" sz="1200" b="1" dirty="0">
                        <a:effectLst/>
                        <a:latin typeface="Assistant SemiBold" pitchFamily="2" charset="-79"/>
                        <a:ea typeface="Calibri" panose="020F0502020204030204" pitchFamily="34" charset="0"/>
                        <a:cs typeface="Assistant SemiBold" pitchFamily="2" charset="-79"/>
                      </a:endParaRPr>
                    </a:p>
                  </a:txBody>
                  <a:tcPr marL="68580" marR="68580" marT="0" marB="0" anchor="ctr"/>
                </a:tc>
                <a:tc hMerge="1">
                  <a:txBody>
                    <a:bodyPr/>
                    <a:lstStyle/>
                    <a:p>
                      <a:endParaRPr lang="en-US"/>
                    </a:p>
                  </a:txBody>
                  <a:tcPr/>
                </a:tc>
                <a:extLst>
                  <a:ext uri="{0D108BD9-81ED-4DB2-BD59-A6C34878D82A}">
                    <a16:rowId xmlns:a16="http://schemas.microsoft.com/office/drawing/2014/main" val="980124085"/>
                  </a:ext>
                </a:extLst>
              </a:tr>
              <a:tr h="277091">
                <a:tc vMerge="1">
                  <a:txBody>
                    <a:bodyPr/>
                    <a:lstStyle/>
                    <a:p>
                      <a:endParaRPr lang="en-US"/>
                    </a:p>
                  </a:txBody>
                  <a:tcPr/>
                </a:tc>
                <a:tc>
                  <a:txBody>
                    <a:bodyPr/>
                    <a:lstStyle/>
                    <a:p>
                      <a:pPr algn="ctr" rtl="0">
                        <a:lnSpc>
                          <a:spcPts val="1400"/>
                        </a:lnSpc>
                        <a:spcAft>
                          <a:spcPts val="600"/>
                        </a:spcAft>
                        <a:tabLst>
                          <a:tab pos="702310" algn="l"/>
                        </a:tabLst>
                      </a:pPr>
                      <a:r>
                        <a:rPr lang="he-IL" sz="1200" b="1">
                          <a:effectLst/>
                          <a:latin typeface="Assistant SemiBold" pitchFamily="2" charset="-79"/>
                          <a:cs typeface="Assistant SemiBold" pitchFamily="2" charset="-79"/>
                        </a:rPr>
                        <a:t>2020</a:t>
                      </a:r>
                      <a:endParaRPr lang="en-US" sz="1200" b="1">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702310" algn="l"/>
                        </a:tabLst>
                      </a:pPr>
                      <a:r>
                        <a:rPr lang="he-IL" sz="1200" b="1">
                          <a:effectLst/>
                          <a:latin typeface="Assistant SemiBold" pitchFamily="2" charset="-79"/>
                          <a:cs typeface="Assistant SemiBold" pitchFamily="2" charset="-79"/>
                        </a:rPr>
                        <a:t>2020</a:t>
                      </a:r>
                      <a:endParaRPr lang="en-US" sz="1200" b="1">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245110" algn="l"/>
                          <a:tab pos="473710" algn="l"/>
                          <a:tab pos="702310" algn="l"/>
                        </a:tabLst>
                      </a:pPr>
                      <a:r>
                        <a:rPr lang="he-IL" sz="1200" b="1" dirty="0">
                          <a:effectLst/>
                          <a:latin typeface="Assistant SemiBold" pitchFamily="2" charset="-79"/>
                          <a:cs typeface="Assistant SemiBold" pitchFamily="2" charset="-79"/>
                        </a:rPr>
                        <a:t>2021</a:t>
                      </a:r>
                      <a:endParaRPr lang="en-US" sz="1200" b="1" dirty="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1443757862"/>
                  </a:ext>
                </a:extLst>
              </a:tr>
              <a:tr h="337004">
                <a:tc>
                  <a:txBody>
                    <a:bodyPr/>
                    <a:lstStyle/>
                    <a:p>
                      <a:pPr marR="181610" algn="r" rtl="0">
                        <a:lnSpc>
                          <a:spcPts val="1400"/>
                        </a:lnSpc>
                        <a:spcAft>
                          <a:spcPts val="600"/>
                        </a:spcAft>
                      </a:pPr>
                      <a:r>
                        <a:rPr lang="he-IL" sz="1200" dirty="0">
                          <a:effectLst/>
                          <a:latin typeface="Assistant SemiBold" pitchFamily="2" charset="-79"/>
                          <a:cs typeface="Assistant SemiBold" pitchFamily="2" charset="-79"/>
                        </a:rPr>
                        <a:t>הכנסות מעמלות </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10,588</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5,208</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6,748</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3323567440"/>
                  </a:ext>
                </a:extLst>
              </a:tr>
              <a:tr h="337004">
                <a:tc>
                  <a:txBody>
                    <a:bodyPr/>
                    <a:lstStyle/>
                    <a:p>
                      <a:pPr marR="181610" algn="r" rtl="0">
                        <a:lnSpc>
                          <a:spcPts val="1400"/>
                        </a:lnSpc>
                        <a:spcAft>
                          <a:spcPts val="600"/>
                        </a:spcAft>
                      </a:pPr>
                      <a:r>
                        <a:rPr lang="he-IL" sz="1200" dirty="0">
                          <a:effectLst/>
                          <a:latin typeface="Assistant SemiBold" pitchFamily="2" charset="-79"/>
                          <a:cs typeface="Assistant SemiBold" pitchFamily="2" charset="-79"/>
                        </a:rPr>
                        <a:t>הכנסות מריבית</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dirty="0">
                          <a:effectLst/>
                          <a:latin typeface="Assistant SemiBold" pitchFamily="2" charset="-79"/>
                          <a:cs typeface="Assistant SemiBold" pitchFamily="2" charset="-79"/>
                        </a:rPr>
                        <a:t>4,159</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1,906</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1,859</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1442306783"/>
                  </a:ext>
                </a:extLst>
              </a:tr>
              <a:tr h="337004">
                <a:tc>
                  <a:txBody>
                    <a:bodyPr/>
                    <a:lstStyle/>
                    <a:p>
                      <a:pPr marR="181610" algn="r" rtl="0">
                        <a:lnSpc>
                          <a:spcPts val="1400"/>
                        </a:lnSpc>
                        <a:spcAft>
                          <a:spcPts val="600"/>
                        </a:spcAft>
                      </a:pPr>
                      <a:r>
                        <a:rPr lang="he-IL" sz="1200">
                          <a:effectLst/>
                          <a:latin typeface="Assistant SemiBold" pitchFamily="2" charset="-79"/>
                          <a:cs typeface="Assistant SemiBold" pitchFamily="2" charset="-79"/>
                        </a:rPr>
                        <a:t>סה"כ הכנסות ברוטו</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14,747</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7,114</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8,607</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1017794350"/>
                  </a:ext>
                </a:extLst>
              </a:tr>
              <a:tr h="363007">
                <a:tc>
                  <a:txBody>
                    <a:bodyPr/>
                    <a:lstStyle/>
                    <a:p>
                      <a:pPr marR="181610" algn="r" rtl="0">
                        <a:lnSpc>
                          <a:spcPts val="1400"/>
                        </a:lnSpc>
                        <a:spcAft>
                          <a:spcPts val="600"/>
                        </a:spcAft>
                      </a:pPr>
                      <a:r>
                        <a:rPr lang="he-IL" sz="1200">
                          <a:effectLst/>
                          <a:latin typeface="Assistant SemiBold" pitchFamily="2" charset="-79"/>
                          <a:cs typeface="Assistant SemiBold" pitchFamily="2" charset="-79"/>
                        </a:rPr>
                        <a:t>הוצאות להפסדי אשראי</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(1,191)</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dirty="0">
                          <a:effectLst/>
                          <a:latin typeface="Assistant SemiBold" pitchFamily="2" charset="-79"/>
                          <a:cs typeface="Assistant SemiBold" pitchFamily="2" charset="-79"/>
                        </a:rPr>
                        <a:t>(1,119)</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(303)</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1444505133"/>
                  </a:ext>
                </a:extLst>
              </a:tr>
              <a:tr h="568328">
                <a:tc>
                  <a:txBody>
                    <a:bodyPr/>
                    <a:lstStyle/>
                    <a:p>
                      <a:pPr marR="181610" algn="r" rtl="0">
                        <a:lnSpc>
                          <a:spcPts val="1400"/>
                        </a:lnSpc>
                        <a:spcAft>
                          <a:spcPts val="600"/>
                        </a:spcAft>
                      </a:pPr>
                      <a:r>
                        <a:rPr lang="he-IL" sz="1200" dirty="0">
                          <a:effectLst/>
                          <a:latin typeface="Assistant SemiBold" pitchFamily="2" charset="-79"/>
                          <a:cs typeface="Assistant SemiBold" pitchFamily="2" charset="-79"/>
                        </a:rPr>
                        <a:t>הוצאות ריבית הקשורות לפעילות הלוואות</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(3,599)</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dirty="0">
                          <a:effectLst/>
                          <a:latin typeface="Assistant SemiBold" pitchFamily="2" charset="-79"/>
                          <a:cs typeface="Assistant SemiBold" pitchFamily="2" charset="-79"/>
                        </a:rPr>
                        <a:t>(1,419)</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(1,749)</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4185183758"/>
                  </a:ext>
                </a:extLst>
              </a:tr>
              <a:tr h="363007">
                <a:tc>
                  <a:txBody>
                    <a:bodyPr/>
                    <a:lstStyle/>
                    <a:p>
                      <a:pPr marR="181610" algn="r" rtl="0">
                        <a:lnSpc>
                          <a:spcPts val="1400"/>
                        </a:lnSpc>
                        <a:spcAft>
                          <a:spcPts val="600"/>
                        </a:spcAft>
                      </a:pPr>
                      <a:r>
                        <a:rPr lang="he-IL" sz="1200">
                          <a:effectLst/>
                          <a:latin typeface="Assistant SemiBold" pitchFamily="2" charset="-79"/>
                          <a:cs typeface="Assistant SemiBold" pitchFamily="2" charset="-79"/>
                        </a:rPr>
                        <a:t>סה"כ הכנסות, נטו</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9,957</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dirty="0">
                          <a:effectLst/>
                          <a:latin typeface="Assistant SemiBold" pitchFamily="2" charset="-79"/>
                          <a:cs typeface="Assistant SemiBold" pitchFamily="2" charset="-79"/>
                        </a:rPr>
                        <a:t>4,576</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6,555</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3855922761"/>
                  </a:ext>
                </a:extLst>
              </a:tr>
              <a:tr h="363007">
                <a:tc>
                  <a:txBody>
                    <a:bodyPr/>
                    <a:lstStyle/>
                    <a:p>
                      <a:pPr marR="181610" algn="r" rtl="0">
                        <a:lnSpc>
                          <a:spcPts val="1400"/>
                        </a:lnSpc>
                        <a:spcAft>
                          <a:spcPts val="600"/>
                        </a:spcAft>
                      </a:pPr>
                      <a:r>
                        <a:rPr lang="he-IL" sz="1200">
                          <a:effectLst/>
                          <a:latin typeface="Assistant SemiBold" pitchFamily="2" charset="-79"/>
                          <a:cs typeface="Assistant SemiBold" pitchFamily="2" charset="-79"/>
                        </a:rPr>
                        <a:t>הוצאות תפעול</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33,667</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dirty="0">
                          <a:effectLst/>
                          <a:latin typeface="Assistant SemiBold" pitchFamily="2" charset="-79"/>
                          <a:cs typeface="Assistant SemiBold" pitchFamily="2" charset="-79"/>
                        </a:rPr>
                        <a:t>8,995</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13,415</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3185707188"/>
                  </a:ext>
                </a:extLst>
              </a:tr>
              <a:tr h="363007">
                <a:tc>
                  <a:txBody>
                    <a:bodyPr/>
                    <a:lstStyle/>
                    <a:p>
                      <a:pPr marR="181610" algn="r" rtl="0">
                        <a:lnSpc>
                          <a:spcPts val="1400"/>
                        </a:lnSpc>
                        <a:spcAft>
                          <a:spcPts val="600"/>
                        </a:spcAft>
                      </a:pPr>
                      <a:r>
                        <a:rPr lang="he-IL" sz="1200">
                          <a:effectLst/>
                          <a:latin typeface="Assistant SemiBold" pitchFamily="2" charset="-79"/>
                          <a:cs typeface="Assistant SemiBold" pitchFamily="2" charset="-79"/>
                        </a:rPr>
                        <a:t>הפסד תפעולי</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23,710</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a:effectLst/>
                          <a:latin typeface="Assistant SemiBold" pitchFamily="2" charset="-79"/>
                          <a:cs typeface="Assistant SemiBold" pitchFamily="2" charset="-79"/>
                        </a:rPr>
                        <a:t>4,419</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dirty="0">
                          <a:effectLst/>
                          <a:latin typeface="Assistant SemiBold" pitchFamily="2" charset="-79"/>
                          <a:cs typeface="Assistant SemiBold" pitchFamily="2" charset="-79"/>
                        </a:rPr>
                        <a:t>6,860</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2106920309"/>
                  </a:ext>
                </a:extLst>
              </a:tr>
              <a:tr h="363007">
                <a:tc>
                  <a:txBody>
                    <a:bodyPr/>
                    <a:lstStyle/>
                    <a:p>
                      <a:pPr marR="181610" algn="r" rtl="0">
                        <a:lnSpc>
                          <a:spcPts val="1400"/>
                        </a:lnSpc>
                        <a:spcAft>
                          <a:spcPts val="600"/>
                        </a:spcAft>
                      </a:pPr>
                      <a:r>
                        <a:rPr lang="he-IL" sz="1200" spc="-30">
                          <a:effectLst/>
                          <a:latin typeface="Assistant SemiBold" pitchFamily="2" charset="-79"/>
                          <a:cs typeface="Assistant SemiBold" pitchFamily="2" charset="-79"/>
                        </a:rPr>
                        <a:t>הפסד לתקופה </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spc="-10">
                          <a:effectLst/>
                          <a:latin typeface="Assistant SemiBold" pitchFamily="2" charset="-79"/>
                          <a:cs typeface="Assistant SemiBold" pitchFamily="2" charset="-79"/>
                        </a:rPr>
                        <a:t>24,189</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spc="-10">
                          <a:effectLst/>
                          <a:latin typeface="Assistant SemiBold" pitchFamily="2" charset="-79"/>
                          <a:cs typeface="Assistant SemiBold" pitchFamily="2" charset="-79"/>
                        </a:rPr>
                        <a:t>4,657</a:t>
                      </a:r>
                      <a:endParaRPr lang="en-US" sz="1200">
                        <a:effectLst/>
                        <a:latin typeface="Assistant SemiBold" pitchFamily="2" charset="-79"/>
                        <a:ea typeface="Calibri" panose="020F0502020204030204" pitchFamily="34" charset="0"/>
                        <a:cs typeface="Assistant SemiBold" pitchFamily="2" charset="-79"/>
                      </a:endParaRPr>
                    </a:p>
                  </a:txBody>
                  <a:tcPr marL="68580" marR="68580" marT="0" marB="0" anchor="ctr"/>
                </a:tc>
                <a:tc>
                  <a:txBody>
                    <a:bodyPr/>
                    <a:lstStyle/>
                    <a:p>
                      <a:pPr algn="ctr" rtl="0">
                        <a:lnSpc>
                          <a:spcPts val="1400"/>
                        </a:lnSpc>
                        <a:spcAft>
                          <a:spcPts val="600"/>
                        </a:spcAft>
                        <a:tabLst>
                          <a:tab pos="473710" algn="l"/>
                        </a:tabLst>
                      </a:pPr>
                      <a:r>
                        <a:rPr lang="he-IL" sz="1200" dirty="0">
                          <a:effectLst/>
                          <a:latin typeface="Assistant SemiBold" pitchFamily="2" charset="-79"/>
                          <a:cs typeface="Assistant SemiBold" pitchFamily="2" charset="-79"/>
                        </a:rPr>
                        <a:t>6,782</a:t>
                      </a:r>
                      <a:endParaRPr lang="en-US" sz="1200" dirty="0">
                        <a:effectLst/>
                        <a:latin typeface="Assistant SemiBold" pitchFamily="2" charset="-79"/>
                        <a:ea typeface="Calibri" panose="020F0502020204030204" pitchFamily="34" charset="0"/>
                        <a:cs typeface="Assistant SemiBold" pitchFamily="2" charset="-79"/>
                      </a:endParaRPr>
                    </a:p>
                  </a:txBody>
                  <a:tcPr marL="68580" marR="68580" marT="0" marB="0" anchor="ctr"/>
                </a:tc>
                <a:extLst>
                  <a:ext uri="{0D108BD9-81ED-4DB2-BD59-A6C34878D82A}">
                    <a16:rowId xmlns:a16="http://schemas.microsoft.com/office/drawing/2014/main" val="2957463153"/>
                  </a:ext>
                </a:extLst>
              </a:tr>
            </a:tbl>
          </a:graphicData>
        </a:graphic>
      </p:graphicFrame>
    </p:spTree>
    <p:extLst>
      <p:ext uri="{BB962C8B-B14F-4D97-AF65-F5344CB8AC3E}">
        <p14:creationId xmlns:p14="http://schemas.microsoft.com/office/powerpoint/2010/main" val="124201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2844203860"/>
              </p:ext>
            </p:extLst>
          </p:nvPr>
        </p:nvGraphicFramePr>
        <p:xfrm>
          <a:off x="5823097" y="1813687"/>
          <a:ext cx="5641680" cy="3731957"/>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7,685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11,084</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Cash &amp; Cash Equivalents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36,643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41,102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Loans to Customer, Net*</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1,382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Intangible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2,781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10,477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Assets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38,019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44,327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Lines of Credit &amp; Loans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3,743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6,062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Vendors &amp; Other Eligible Parties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1,150</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1,136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Liabilities***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4629127"/>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42,912</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51,525</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8343973"/>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5,579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12,585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Equity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706620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 &amp; Equity</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7566722"/>
                  </a:ext>
                </a:extLst>
              </a:tr>
            </a:tbl>
          </a:graphicData>
        </a:graphic>
      </p:graphicFrame>
      <p:sp>
        <p:nvSpPr>
          <p:cNvPr id="22" name="Rectangle 21"/>
          <p:cNvSpPr/>
          <p:nvPr/>
        </p:nvSpPr>
        <p:spPr>
          <a:xfrm>
            <a:off x="478621" y="67627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478621" y="1263331"/>
            <a:ext cx="6146247"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Balance Sheet Summary (</a:t>
            </a: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NIS </a:t>
            </a: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thousand)</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478621" y="2033060"/>
            <a:ext cx="5036808" cy="329320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The balance of the credit portfolio managed in the P2P activity by the Group was NIS 213 million in 2019 and NIS 316 million in 2020.</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These balances are not included as assets on the balance sheet,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 accordance with IFRS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standards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assets: </a:t>
            </a:r>
            <a:r>
              <a:rPr lang="en-gb" sz="1300" dirty="0">
                <a:solidFill>
                  <a:srgbClr val="000000"/>
                </a:solidFill>
                <a:latin typeface="Assistant" panose="00000500000000000000" pitchFamily="2" charset="-79"/>
                <a:cs typeface="Assistant" panose="00000500000000000000" pitchFamily="2" charset="-79"/>
              </a:rPr>
              <a:t>f</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ixed assets, other debtors, limited cash,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right of use assets.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liabilities: leases and other liabilities.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 January 2021, the company issued a shares and options </a:t>
            </a: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package </a:t>
            </a: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for the first time on the Tel Aviv Stock Exchange.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 issue amounted to nearly NIS 80.5 million (gross).</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87913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3480050747"/>
              </p:ext>
            </p:extLst>
          </p:nvPr>
        </p:nvGraphicFramePr>
        <p:xfrm>
          <a:off x="5824864" y="2309186"/>
          <a:ext cx="5641680" cy="2638922"/>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14,747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Gross income *</a:t>
                      </a:r>
                      <a:endParaRPr lang="en-gb" sz="1050" b="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821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Expenses for credit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3,599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Interest expenses related to lending activity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18,693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33,667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Operational expenses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237</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479</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expenses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24,189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Net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8,826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Net loss, excluding share-based payment expenses **</a:t>
                      </a:r>
                      <a:endParaRPr lang="en-gb" sz="105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bl>
          </a:graphicData>
        </a:graphic>
      </p:graphicFrame>
      <p:sp>
        <p:nvSpPr>
          <p:cNvPr id="22" name="Rectangle 21"/>
          <p:cNvSpPr/>
          <p:nvPr/>
        </p:nvSpPr>
        <p:spPr>
          <a:xfrm>
            <a:off x="504270" y="126046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544290" y="1847521"/>
            <a:ext cx="6146247" cy="461665"/>
          </a:xfrm>
          <a:prstGeom prst="rect">
            <a:avLst/>
          </a:prstGeom>
        </p:spPr>
        <p:txBody>
          <a:bodyPr wrap="square">
            <a:spAutoFit/>
          </a:bodyPr>
          <a:lstStyle/>
          <a:p>
            <a:pPr lvl="0">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P&amp;L Summary </a:t>
            </a:r>
            <a:r>
              <a:rPr lang="en-gb" sz="2400" dirty="0">
                <a:solidFill>
                  <a:srgbClr val="00AEEF"/>
                </a:solidFill>
                <a:latin typeface="Assistant SemiBold" panose="00000700000000000000" pitchFamily="2" charset="-79"/>
                <a:cs typeface="Assistant SemiBold" panose="00000700000000000000" pitchFamily="2" charset="-79"/>
              </a:rPr>
              <a:t>(NIS</a:t>
            </a:r>
            <a:r>
              <a:rPr lang="en-GB" sz="2400" dirty="0">
                <a:solidFill>
                  <a:srgbClr val="00AEEF"/>
                </a:solidFill>
                <a:latin typeface="Assistant SemiBold" panose="00000700000000000000" pitchFamily="2" charset="-79"/>
                <a:cs typeface="Assistant SemiBold" panose="00000700000000000000" pitchFamily="2" charset="-79"/>
              </a:rPr>
              <a:t> </a:t>
            </a:r>
            <a:r>
              <a:rPr lang="en-gb" sz="2400" dirty="0">
                <a:solidFill>
                  <a:srgbClr val="00AEEF"/>
                </a:solidFill>
                <a:latin typeface="Assistant SemiBold" panose="00000700000000000000" pitchFamily="2" charset="-79"/>
                <a:cs typeface="Assistant SemiBold" panose="00000700000000000000" pitchFamily="2" charset="-79"/>
              </a:rPr>
              <a:t>thousand)</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544289" y="2634462"/>
            <a:ext cx="4723035" cy="2123658"/>
          </a:xfrm>
          <a:prstGeom prst="rect">
            <a:avLst/>
          </a:prstGeom>
          <a:noFill/>
        </p:spPr>
        <p:txBody>
          <a:bodyPr wrap="square" rtlCol="0">
            <a:spAutoFit/>
          </a:bodyPr>
          <a:lstStyle/>
          <a:p>
            <a:pPr marL="266700" indent="-266700">
              <a:defRPr/>
            </a:pPr>
            <a:r>
              <a:rPr lang="en-gb" sz="1400" dirty="0">
                <a:solidFill>
                  <a:srgbClr val="000000"/>
                </a:solidFill>
                <a:latin typeface="Assistant" panose="00000500000000000000" pitchFamily="2" charset="-79"/>
                <a:cs typeface="Assistant" panose="00000500000000000000" pitchFamily="2" charset="-79"/>
              </a:rPr>
              <a:t>*</a:t>
            </a:r>
            <a:r>
              <a:rPr lang="en-GB" sz="1400" dirty="0">
                <a:solidFill>
                  <a:srgbClr val="000000"/>
                </a:solidFill>
                <a:latin typeface="Assistant" panose="00000500000000000000" pitchFamily="2" charset="-79"/>
                <a:cs typeface="Assistant" panose="00000500000000000000" pitchFamily="2" charset="-79"/>
              </a:rPr>
              <a:t>	</a:t>
            </a:r>
            <a:r>
              <a:rPr lang="en-gb" sz="1300" dirty="0">
                <a:solidFill>
                  <a:srgbClr val="000000"/>
                </a:solidFill>
                <a:latin typeface="Assistant" panose="00000500000000000000" pitchFamily="2" charset="-79"/>
                <a:cs typeface="Assistant" panose="00000500000000000000" pitchFamily="2" charset="-79"/>
              </a:rPr>
              <a:t>Gross income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includes income from commissions, interest income from activities </a:t>
            </a:r>
            <a:r>
              <a:rPr lang="en-gb" sz="1300" dirty="0">
                <a:solidFill>
                  <a:srgbClr val="000000"/>
                </a:solidFill>
                <a:latin typeface="Assistant" panose="00000500000000000000" pitchFamily="2" charset="-79"/>
                <a:cs typeface="Assistant" panose="00000500000000000000" pitchFamily="2" charset="-79"/>
              </a:rPr>
              <a:t>in</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the digital banking sector, and other income. Interest income from P2P operations managed by the Group was NIS 12,070 in 2019 and NIS 17,493 in 2020. This revenue was not included in the P&amp;L Summary, in accordance with IFRS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standards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266700" lvl="0" indent="-266700">
              <a:defRPr/>
            </a:pPr>
            <a:r>
              <a:rPr lang="en-gb" sz="1400" dirty="0">
                <a:solidFill>
                  <a:srgbClr val="000000"/>
                </a:solidFill>
                <a:latin typeface="Assistant" panose="00000500000000000000" pitchFamily="2" charset="-79"/>
                <a:cs typeface="Assistant" panose="00000500000000000000" pitchFamily="2" charset="-79"/>
              </a:rPr>
              <a:t>** </a:t>
            </a:r>
            <a:r>
              <a:rPr lang="en-GB" sz="1400" dirty="0">
                <a:solidFill>
                  <a:srgbClr val="000000"/>
                </a:solidFill>
                <a:latin typeface="Assistant" panose="00000500000000000000" pitchFamily="2" charset="-79"/>
                <a:cs typeface="Assistant" panose="00000500000000000000" pitchFamily="2" charset="-79"/>
              </a:rPr>
              <a:t>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Non-cash share-based payment. The expense is largely due to the granting of options to employees </a:t>
            </a:r>
            <a:r>
              <a:rPr lang="en-gb" sz="1300" dirty="0">
                <a:solidFill>
                  <a:srgbClr val="000000"/>
                </a:solidFill>
                <a:latin typeface="Assistant" panose="00000500000000000000" pitchFamily="2" charset="-79"/>
                <a:cs typeface="Assistant" panose="00000500000000000000" pitchFamily="2" charset="-79"/>
              </a:rPr>
              <a:t>at their intrinsic value</a:t>
            </a:r>
            <a:r>
              <a:rPr lang="en-GB" sz="1300" dirty="0">
                <a:solidFill>
                  <a:srgbClr val="000000"/>
                </a:solidFill>
                <a:latin typeface="Assistant" panose="00000500000000000000" pitchFamily="2" charset="-79"/>
                <a:cs typeface="Assistant" panose="00000500000000000000" pitchFamily="2" charset="-79"/>
              </a:rPr>
              <a:t> </a:t>
            </a:r>
            <a:r>
              <a:rPr lang="en-gb" sz="1300" dirty="0">
                <a:solidFill>
                  <a:srgbClr val="000000"/>
                </a:solidFill>
                <a:latin typeface="Assistant" panose="00000500000000000000" pitchFamily="2" charset="-79"/>
                <a:cs typeface="Assistant" panose="00000500000000000000" pitchFamily="2" charset="-79"/>
              </a:rPr>
              <a:t>in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September 2020.</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087133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100" r="6100"/>
          <a:stretch>
            <a:fillRect/>
          </a:stretch>
        </p:blipFill>
        <p:spPr/>
      </p:pic>
      <p:grpSp>
        <p:nvGrpSpPr>
          <p:cNvPr id="7" name="Group 6">
            <a:extLst>
              <a:ext uri="{FF2B5EF4-FFF2-40B4-BE49-F238E27FC236}">
                <a16:creationId xmlns:a16="http://schemas.microsoft.com/office/drawing/2014/main" id="{D76F37BA-46E8-4510-8B0A-09A51B5253F0}"/>
              </a:ext>
            </a:extLst>
          </p:cNvPr>
          <p:cNvGrpSpPr/>
          <p:nvPr/>
        </p:nvGrpSpPr>
        <p:grpSpPr>
          <a:xfrm>
            <a:off x="1" y="0"/>
            <a:ext cx="12203917" cy="6858000"/>
            <a:chOff x="1" y="0"/>
            <a:chExt cx="12203917" cy="6858000"/>
          </a:xfrm>
        </p:grpSpPr>
        <p:grpSp>
          <p:nvGrpSpPr>
            <p:cNvPr id="2" name="Group 1">
              <a:extLst>
                <a:ext uri="{FF2B5EF4-FFF2-40B4-BE49-F238E27FC236}">
                  <a16:creationId xmlns:a16="http://schemas.microsoft.com/office/drawing/2014/main" id="{87ED1EEE-D46F-4318-A328-A4CD8FED3419}"/>
                </a:ext>
              </a:extLst>
            </p:cNvPr>
            <p:cNvGrpSpPr/>
            <p:nvPr/>
          </p:nvGrpSpPr>
          <p:grpSpPr>
            <a:xfrm>
              <a:off x="1" y="0"/>
              <a:ext cx="12203917" cy="6858000"/>
              <a:chOff x="1" y="0"/>
              <a:chExt cx="12203917" cy="6858000"/>
            </a:xfrm>
          </p:grpSpPr>
          <p:sp>
            <p:nvSpPr>
              <p:cNvPr id="32" name="Freeform: Shape 31">
                <a:extLst>
                  <a:ext uri="{FF2B5EF4-FFF2-40B4-BE49-F238E27FC236}">
                    <a16:creationId xmlns:a16="http://schemas.microsoft.com/office/drawing/2014/main" id="{41D2B2F5-8AE6-455C-BD53-F053AD4314CD}"/>
                  </a:ext>
                </a:extLst>
              </p:cNvPr>
              <p:cNvSpPr/>
              <p:nvPr/>
            </p:nvSpPr>
            <p:spPr>
              <a:xfrm>
                <a:off x="3665859" y="681488"/>
                <a:ext cx="7184072" cy="6169459"/>
              </a:xfrm>
              <a:custGeom>
                <a:avLst/>
                <a:gdLst>
                  <a:gd name="connsiteX0" fmla="*/ 3592036 w 7184072"/>
                  <a:gd name="connsiteY0" fmla="*/ 0 h 6169459"/>
                  <a:gd name="connsiteX1" fmla="*/ 7184072 w 7184072"/>
                  <a:gd name="connsiteY1" fmla="*/ 3592035 h 6169459"/>
                  <a:gd name="connsiteX2" fmla="*/ 6131989 w 7184072"/>
                  <a:gd name="connsiteY2" fmla="*/ 6131987 h 6169459"/>
                  <a:gd name="connsiteX3" fmla="*/ 6090760 w 7184072"/>
                  <a:gd name="connsiteY3" fmla="*/ 6169459 h 6169459"/>
                  <a:gd name="connsiteX4" fmla="*/ 1093313 w 7184072"/>
                  <a:gd name="connsiteY4" fmla="*/ 6169459 h 6169459"/>
                  <a:gd name="connsiteX5" fmla="*/ 1052083 w 7184072"/>
                  <a:gd name="connsiteY5" fmla="*/ 6131987 h 6169459"/>
                  <a:gd name="connsiteX6" fmla="*/ 0 w 7184072"/>
                  <a:gd name="connsiteY6" fmla="*/ 3592035 h 6169459"/>
                  <a:gd name="connsiteX7" fmla="*/ 3592036 w 7184072"/>
                  <a:gd name="connsiteY7" fmla="*/ 0 h 616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4072" h="6169459">
                    <a:moveTo>
                      <a:pt x="3592036" y="0"/>
                    </a:moveTo>
                    <a:cubicBezTo>
                      <a:pt x="5575863" y="0"/>
                      <a:pt x="7184072" y="1608209"/>
                      <a:pt x="7184072" y="3592035"/>
                    </a:cubicBezTo>
                    <a:cubicBezTo>
                      <a:pt x="7184072" y="4583948"/>
                      <a:pt x="6782020" y="5481957"/>
                      <a:pt x="6131989" y="6131987"/>
                    </a:cubicBezTo>
                    <a:lnTo>
                      <a:pt x="6090760" y="6169459"/>
                    </a:lnTo>
                    <a:lnTo>
                      <a:pt x="1093313" y="6169459"/>
                    </a:lnTo>
                    <a:lnTo>
                      <a:pt x="1052083" y="6131987"/>
                    </a:lnTo>
                    <a:cubicBezTo>
                      <a:pt x="402053" y="5481957"/>
                      <a:pt x="0" y="4583948"/>
                      <a:pt x="0" y="3592035"/>
                    </a:cubicBezTo>
                    <a:cubicBezTo>
                      <a:pt x="0" y="1608209"/>
                      <a:pt x="1608209" y="0"/>
                      <a:pt x="3592036" y="0"/>
                    </a:cubicBezTo>
                    <a:close/>
                  </a:path>
                </a:pathLst>
              </a:custGeom>
              <a:gradFill>
                <a:gsLst>
                  <a:gs pos="56000">
                    <a:schemeClr val="accent1">
                      <a:lumMod val="50000"/>
                      <a:alpha val="46000"/>
                    </a:schemeClr>
                  </a:gs>
                  <a:gs pos="13000">
                    <a:schemeClr val="accent1">
                      <a:lumMod val="50000"/>
                      <a:alpha val="88000"/>
                    </a:schemeClr>
                  </a:gs>
                  <a:gs pos="100000">
                    <a:srgbClr val="002060">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Graphic 53">
                <a:extLst>
                  <a:ext uri="{FF2B5EF4-FFF2-40B4-BE49-F238E27FC236}">
                    <a16:creationId xmlns:a16="http://schemas.microsoft.com/office/drawing/2014/main" id="{E3C30E86-0CA7-4A4F-B383-8589AF6A9DC8}"/>
                  </a:ext>
                </a:extLst>
              </p:cNvPr>
              <p:cNvSpPr/>
              <p:nvPr/>
            </p:nvSpPr>
            <p:spPr>
              <a:xfrm>
                <a:off x="2009775" y="0"/>
                <a:ext cx="10182225" cy="6858000"/>
              </a:xfrm>
              <a:custGeom>
                <a:avLst/>
                <a:gdLst>
                  <a:gd name="connsiteX0" fmla="*/ 8351059 w 10182225"/>
                  <a:gd name="connsiteY0" fmla="*/ 0 h 6858000"/>
                  <a:gd name="connsiteX1" fmla="*/ 10182225 w 10182225"/>
                  <a:gd name="connsiteY1" fmla="*/ 2450042 h 6858000"/>
                  <a:gd name="connsiteX2" fmla="*/ 10182225 w 10182225"/>
                  <a:gd name="connsiteY2" fmla="*/ 6005603 h 6858000"/>
                  <a:gd name="connsiteX3" fmla="*/ 9785132 w 10182225"/>
                  <a:gd name="connsiteY3" fmla="*/ 6858000 h 6858000"/>
                  <a:gd name="connsiteX4" fmla="*/ 7617382 w 10182225"/>
                  <a:gd name="connsiteY4" fmla="*/ 6858000 h 6858000"/>
                  <a:gd name="connsiteX5" fmla="*/ 8787483 w 10182225"/>
                  <a:gd name="connsiteY5" fmla="*/ 4227949 h 6858000"/>
                  <a:gd name="connsiteX6" fmla="*/ 5245664 w 10182225"/>
                  <a:gd name="connsiteY6" fmla="*/ 686254 h 6858000"/>
                  <a:gd name="connsiteX7" fmla="*/ 1704097 w 10182225"/>
                  <a:gd name="connsiteY7" fmla="*/ 4227949 h 6858000"/>
                  <a:gd name="connsiteX8" fmla="*/ 2874198 w 10182225"/>
                  <a:gd name="connsiteY8" fmla="*/ 6858000 h 6858000"/>
                  <a:gd name="connsiteX9" fmla="*/ 706448 w 10182225"/>
                  <a:gd name="connsiteY9" fmla="*/ 6858000 h 6858000"/>
                  <a:gd name="connsiteX10" fmla="*/ 0 w 10182225"/>
                  <a:gd name="connsiteY10" fmla="*/ 4227949 h 6858000"/>
                  <a:gd name="connsiteX11" fmla="*/ 2140521 w 10182225"/>
                  <a:gd name="connsiteY11" fmla="*/ 0 h 6858000"/>
                  <a:gd name="connsiteX12" fmla="*/ 8351059 w 1018222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2225" h="6858000">
                    <a:moveTo>
                      <a:pt x="8351059" y="0"/>
                    </a:moveTo>
                    <a:cubicBezTo>
                      <a:pt x="9182054" y="611376"/>
                      <a:pt x="9826228" y="1462008"/>
                      <a:pt x="10182225" y="2450042"/>
                    </a:cubicBezTo>
                    <a:lnTo>
                      <a:pt x="10182225" y="6005603"/>
                    </a:lnTo>
                    <a:cubicBezTo>
                      <a:pt x="10075073" y="6303098"/>
                      <a:pt x="9941952" y="6588238"/>
                      <a:pt x="9785132" y="6858000"/>
                    </a:cubicBezTo>
                    <a:lnTo>
                      <a:pt x="7617382" y="6858000"/>
                    </a:lnTo>
                    <a:cubicBezTo>
                      <a:pt x="8335679" y="6209816"/>
                      <a:pt x="8787483" y="5271700"/>
                      <a:pt x="8787483" y="4227949"/>
                    </a:cubicBezTo>
                    <a:cubicBezTo>
                      <a:pt x="8787483" y="2271798"/>
                      <a:pt x="7201884" y="686254"/>
                      <a:pt x="5245664" y="686254"/>
                    </a:cubicBezTo>
                    <a:cubicBezTo>
                      <a:pt x="3289696" y="686254"/>
                      <a:pt x="1704097" y="2271798"/>
                      <a:pt x="1704097" y="4227949"/>
                    </a:cubicBezTo>
                    <a:cubicBezTo>
                      <a:pt x="1704097" y="5271700"/>
                      <a:pt x="2155649" y="6209816"/>
                      <a:pt x="2874198" y="6858000"/>
                    </a:cubicBezTo>
                    <a:lnTo>
                      <a:pt x="706448" y="6858000"/>
                    </a:lnTo>
                    <a:cubicBezTo>
                      <a:pt x="257417" y="6084767"/>
                      <a:pt x="0" y="5186486"/>
                      <a:pt x="0" y="4227949"/>
                    </a:cubicBezTo>
                    <a:cubicBezTo>
                      <a:pt x="0" y="2492902"/>
                      <a:pt x="842594" y="955007"/>
                      <a:pt x="2140521" y="0"/>
                    </a:cubicBezTo>
                    <a:lnTo>
                      <a:pt x="8351059" y="0"/>
                    </a:lnTo>
                    <a:close/>
                  </a:path>
                </a:pathLst>
              </a:custGeom>
              <a:solidFill>
                <a:schemeClr val="accent1">
                  <a:lumMod val="75000"/>
                </a:schemeClr>
              </a:solidFill>
              <a:ln w="252"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9520C07-1CED-492C-8362-D46B44A77F3D}"/>
                  </a:ext>
                </a:extLst>
              </p:cNvPr>
              <p:cNvSpPr/>
              <p:nvPr/>
            </p:nvSpPr>
            <p:spPr>
              <a:xfrm>
                <a:off x="1" y="518666"/>
                <a:ext cx="1973685" cy="2060639"/>
              </a:xfrm>
              <a:custGeom>
                <a:avLst/>
                <a:gdLst>
                  <a:gd name="connsiteX0" fmla="*/ 0 w 1973685"/>
                  <a:gd name="connsiteY0" fmla="*/ 0 h 2060639"/>
                  <a:gd name="connsiteX1" fmla="*/ 119584 w 1973685"/>
                  <a:gd name="connsiteY1" fmla="*/ 6039 h 2060639"/>
                  <a:gd name="connsiteX2" fmla="*/ 1973685 w 1973685"/>
                  <a:gd name="connsiteY2" fmla="*/ 2060639 h 2060639"/>
                  <a:gd name="connsiteX3" fmla="*/ 941054 w 1973685"/>
                  <a:gd name="connsiteY3" fmla="*/ 2060639 h 2060639"/>
                  <a:gd name="connsiteX4" fmla="*/ 14004 w 1973685"/>
                  <a:gd name="connsiteY4" fmla="*/ 1033339 h 2060639"/>
                  <a:gd name="connsiteX5" fmla="*/ 0 w 1973685"/>
                  <a:gd name="connsiteY5" fmla="*/ 1032631 h 206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85" h="2060639">
                    <a:moveTo>
                      <a:pt x="0" y="0"/>
                    </a:moveTo>
                    <a:lnTo>
                      <a:pt x="119584" y="6039"/>
                    </a:lnTo>
                    <a:cubicBezTo>
                      <a:pt x="1161006" y="111801"/>
                      <a:pt x="1973685" y="991314"/>
                      <a:pt x="1973685" y="2060639"/>
                    </a:cubicBezTo>
                    <a:lnTo>
                      <a:pt x="941054" y="2060639"/>
                    </a:lnTo>
                    <a:cubicBezTo>
                      <a:pt x="941054" y="1525976"/>
                      <a:pt x="534714" y="1086220"/>
                      <a:pt x="14004" y="1033339"/>
                    </a:cubicBezTo>
                    <a:lnTo>
                      <a:pt x="0" y="1032631"/>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1883B75-F3F5-4AFE-BB22-3C33A9687897}"/>
                  </a:ext>
                </a:extLst>
              </p:cNvPr>
              <p:cNvSpPr/>
              <p:nvPr/>
            </p:nvSpPr>
            <p:spPr>
              <a:xfrm rot="10800000">
                <a:off x="9347261" y="3687167"/>
                <a:ext cx="2856657" cy="2065263"/>
              </a:xfrm>
              <a:custGeom>
                <a:avLst/>
                <a:gdLst>
                  <a:gd name="connsiteX0" fmla="*/ 2856657 w 2856657"/>
                  <a:gd name="connsiteY0" fmla="*/ 2065263 h 2065263"/>
                  <a:gd name="connsiteX1" fmla="*/ 1824026 w 2856657"/>
                  <a:gd name="connsiteY1" fmla="*/ 2065263 h 2065263"/>
                  <a:gd name="connsiteX2" fmla="*/ 791395 w 2856657"/>
                  <a:gd name="connsiteY2" fmla="*/ 1032631 h 2065263"/>
                  <a:gd name="connsiteX3" fmla="*/ 61215 w 2856657"/>
                  <a:gd name="connsiteY3" fmla="*/ 1335082 h 2065263"/>
                  <a:gd name="connsiteX4" fmla="*/ 0 w 2856657"/>
                  <a:gd name="connsiteY4" fmla="*/ 1409275 h 2065263"/>
                  <a:gd name="connsiteX5" fmla="*/ 0 w 2856657"/>
                  <a:gd name="connsiteY5" fmla="*/ 157724 h 2065263"/>
                  <a:gd name="connsiteX6" fmla="*/ 177249 w 2856657"/>
                  <a:gd name="connsiteY6" fmla="*/ 92850 h 2065263"/>
                  <a:gd name="connsiteX7" fmla="*/ 791395 w 2856657"/>
                  <a:gd name="connsiteY7" fmla="*/ 0 h 2065263"/>
                  <a:gd name="connsiteX8" fmla="*/ 2856657 w 2856657"/>
                  <a:gd name="connsiteY8" fmla="*/ 2065263 h 206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657" h="2065263">
                    <a:moveTo>
                      <a:pt x="2856657" y="2065263"/>
                    </a:moveTo>
                    <a:lnTo>
                      <a:pt x="1824026" y="2065263"/>
                    </a:lnTo>
                    <a:cubicBezTo>
                      <a:pt x="1824026" y="1494956"/>
                      <a:pt x="1361701" y="1032631"/>
                      <a:pt x="791395" y="1032631"/>
                    </a:cubicBezTo>
                    <a:cubicBezTo>
                      <a:pt x="506242" y="1032631"/>
                      <a:pt x="248084" y="1148213"/>
                      <a:pt x="61215" y="1335082"/>
                    </a:cubicBezTo>
                    <a:lnTo>
                      <a:pt x="0" y="1409275"/>
                    </a:lnTo>
                    <a:lnTo>
                      <a:pt x="0" y="157724"/>
                    </a:lnTo>
                    <a:lnTo>
                      <a:pt x="177249" y="92850"/>
                    </a:lnTo>
                    <a:cubicBezTo>
                      <a:pt x="371258" y="32507"/>
                      <a:pt x="577530" y="0"/>
                      <a:pt x="791395" y="0"/>
                    </a:cubicBezTo>
                    <a:cubicBezTo>
                      <a:pt x="1932008" y="0"/>
                      <a:pt x="2856657" y="924650"/>
                      <a:pt x="2856657" y="2065263"/>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4125779C-E95D-486A-865D-BC6B8428B270}"/>
                </a:ext>
              </a:extLst>
            </p:cNvPr>
            <p:cNvGrpSpPr/>
            <p:nvPr/>
          </p:nvGrpSpPr>
          <p:grpSpPr>
            <a:xfrm rot="15300000">
              <a:off x="6912052" y="1703504"/>
              <a:ext cx="2389296" cy="3942005"/>
              <a:chOff x="753290" y="-8874"/>
              <a:chExt cx="2389296" cy="3942005"/>
            </a:xfrm>
          </p:grpSpPr>
          <p:grpSp>
            <p:nvGrpSpPr>
              <p:cNvPr id="9" name="Group 8">
                <a:extLst>
                  <a:ext uri="{FF2B5EF4-FFF2-40B4-BE49-F238E27FC236}">
                    <a16:creationId xmlns:a16="http://schemas.microsoft.com/office/drawing/2014/main" id="{C8BDE354-ED68-45FA-B954-5586CE2D035B}"/>
                  </a:ext>
                </a:extLst>
              </p:cNvPr>
              <p:cNvGrpSpPr/>
              <p:nvPr/>
            </p:nvGrpSpPr>
            <p:grpSpPr>
              <a:xfrm>
                <a:off x="825719" y="-8874"/>
                <a:ext cx="2316867" cy="2502424"/>
                <a:chOff x="-3857290" y="3779879"/>
                <a:chExt cx="3210989" cy="3468156"/>
              </a:xfrm>
            </p:grpSpPr>
            <p:sp>
              <p:nvSpPr>
                <p:cNvPr id="17" name="Freeform: Shape 16">
                  <a:extLst>
                    <a:ext uri="{FF2B5EF4-FFF2-40B4-BE49-F238E27FC236}">
                      <a16:creationId xmlns:a16="http://schemas.microsoft.com/office/drawing/2014/main" id="{032555C6-D794-4B40-A786-ADF471A129DA}"/>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8E9D257B-43DF-49F4-B627-8AF5149D3FAB}"/>
                    </a:ext>
                  </a:extLst>
                </p:cNvPr>
                <p:cNvGrpSpPr/>
                <p:nvPr/>
              </p:nvGrpSpPr>
              <p:grpSpPr>
                <a:xfrm>
                  <a:off x="-3738834" y="3894215"/>
                  <a:ext cx="3005101" cy="3192905"/>
                  <a:chOff x="-3738834" y="3894215"/>
                  <a:chExt cx="3005101" cy="3192905"/>
                </a:xfrm>
              </p:grpSpPr>
              <p:sp>
                <p:nvSpPr>
                  <p:cNvPr id="19" name="Freeform: Shape 18">
                    <a:extLst>
                      <a:ext uri="{FF2B5EF4-FFF2-40B4-BE49-F238E27FC236}">
                        <a16:creationId xmlns:a16="http://schemas.microsoft.com/office/drawing/2014/main" id="{9FB24066-1089-472A-AF18-96B26F4327D3}"/>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A9E34774-AF94-4FDE-8A78-510C8BD6D61B}"/>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C9B634E6-AB48-430D-A0A1-61A37DFA36CD}"/>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CACE053A-8C35-4497-AEBF-F8D16792E1C0}"/>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0" name="Group 9">
                <a:extLst>
                  <a:ext uri="{FF2B5EF4-FFF2-40B4-BE49-F238E27FC236}">
                    <a16:creationId xmlns:a16="http://schemas.microsoft.com/office/drawing/2014/main" id="{E7CE8A25-08C2-4A80-8EB6-DC80AE8D98DE}"/>
                  </a:ext>
                </a:extLst>
              </p:cNvPr>
              <p:cNvGrpSpPr/>
              <p:nvPr/>
            </p:nvGrpSpPr>
            <p:grpSpPr>
              <a:xfrm rot="8100000">
                <a:off x="753290" y="1430707"/>
                <a:ext cx="2316867" cy="2502424"/>
                <a:chOff x="-3857290" y="3779879"/>
                <a:chExt cx="3210989" cy="3468156"/>
              </a:xfrm>
            </p:grpSpPr>
            <p:sp>
              <p:nvSpPr>
                <p:cNvPr id="11" name="Freeform: Shape 10">
                  <a:extLst>
                    <a:ext uri="{FF2B5EF4-FFF2-40B4-BE49-F238E27FC236}">
                      <a16:creationId xmlns:a16="http://schemas.microsoft.com/office/drawing/2014/main" id="{8B707530-DAF7-4D80-80D7-152BDE0BF4CF}"/>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9C79170-168F-4BCB-AF30-879F4A746159}"/>
                    </a:ext>
                  </a:extLst>
                </p:cNvPr>
                <p:cNvGrpSpPr/>
                <p:nvPr/>
              </p:nvGrpSpPr>
              <p:grpSpPr>
                <a:xfrm>
                  <a:off x="-3738834" y="3894215"/>
                  <a:ext cx="3005101" cy="3192905"/>
                  <a:chOff x="-3738834" y="3894215"/>
                  <a:chExt cx="3005101" cy="3192905"/>
                </a:xfrm>
              </p:grpSpPr>
              <p:sp>
                <p:nvSpPr>
                  <p:cNvPr id="13" name="Freeform: Shape 12">
                    <a:extLst>
                      <a:ext uri="{FF2B5EF4-FFF2-40B4-BE49-F238E27FC236}">
                        <a16:creationId xmlns:a16="http://schemas.microsoft.com/office/drawing/2014/main" id="{62CE55B6-D6E4-47BE-B5BA-65983D2B5D02}"/>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EA55866C-B44B-440B-8FB7-C4FE6AEB1C84}"/>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27567476-8293-46A5-9C18-7F52AC5A07C9}"/>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D10378A-C18C-4FB7-AC3A-A58E9D921214}"/>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34502" t="14939" r="35255" b="44505"/>
          <a:stretch/>
        </p:blipFill>
        <p:spPr>
          <a:xfrm>
            <a:off x="4834028" y="1669427"/>
            <a:ext cx="4545635" cy="4127438"/>
          </a:xfrm>
          <a:prstGeom prst="rect">
            <a:avLst/>
          </a:prstGeom>
        </p:spPr>
      </p:pic>
      <p:sp>
        <p:nvSpPr>
          <p:cNvPr id="5" name="Rectangle 4"/>
          <p:cNvSpPr/>
          <p:nvPr/>
        </p:nvSpPr>
        <p:spPr>
          <a:xfrm>
            <a:off x="333140" y="5958034"/>
            <a:ext cx="1267059" cy="658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9" name="Group 46">
            <a:extLst>
              <a:ext uri="{FF2B5EF4-FFF2-40B4-BE49-F238E27FC236}">
                <a16:creationId xmlns:a16="http://schemas.microsoft.com/office/drawing/2014/main" id="{D1AD6197-13FF-44A5-B376-7D6BED8BC810}"/>
              </a:ext>
            </a:extLst>
          </p:cNvPr>
          <p:cNvGrpSpPr/>
          <p:nvPr/>
        </p:nvGrpSpPr>
        <p:grpSpPr>
          <a:xfrm>
            <a:off x="840907" y="1749506"/>
            <a:ext cx="3945201" cy="2395107"/>
            <a:chOff x="902339" y="1811061"/>
            <a:chExt cx="3945201" cy="2395107"/>
          </a:xfrm>
        </p:grpSpPr>
        <p:sp>
          <p:nvSpPr>
            <p:cNvPr id="30" name="TextBox 29">
              <a:extLst>
                <a:ext uri="{FF2B5EF4-FFF2-40B4-BE49-F238E27FC236}">
                  <a16:creationId xmlns:a16="http://schemas.microsoft.com/office/drawing/2014/main" id="{56B6EE4C-5777-4320-B715-E9E97EAB337C}"/>
                </a:ext>
              </a:extLst>
            </p:cNvPr>
            <p:cNvSpPr txBox="1"/>
            <p:nvPr/>
          </p:nvSpPr>
          <p:spPr>
            <a:xfrm>
              <a:off x="902339" y="1811061"/>
              <a:ext cx="39452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THANK</a:t>
              </a:r>
            </a:p>
          </p:txBody>
        </p:sp>
        <p:sp>
          <p:nvSpPr>
            <p:cNvPr id="31" name="TextBox 30">
              <a:extLst>
                <a:ext uri="{FF2B5EF4-FFF2-40B4-BE49-F238E27FC236}">
                  <a16:creationId xmlns:a16="http://schemas.microsoft.com/office/drawing/2014/main" id="{2E6C597B-496E-499D-99CC-2C42D044F7C6}"/>
                </a:ext>
              </a:extLst>
            </p:cNvPr>
            <p:cNvSpPr txBox="1"/>
            <p:nvPr/>
          </p:nvSpPr>
          <p:spPr>
            <a:xfrm>
              <a:off x="1442508" y="2759618"/>
              <a:ext cx="3211201"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YOU</a:t>
              </a:r>
            </a:p>
          </p:txBody>
        </p:sp>
      </p:grpSp>
    </p:spTree>
    <p:extLst>
      <p:ext uri="{BB962C8B-B14F-4D97-AF65-F5344CB8AC3E}">
        <p14:creationId xmlns:p14="http://schemas.microsoft.com/office/powerpoint/2010/main" val="413226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37">
            <a:extLst>
              <a:ext uri="{FF2B5EF4-FFF2-40B4-BE49-F238E27FC236}">
                <a16:creationId xmlns:a16="http://schemas.microsoft.com/office/drawing/2014/main" id="{AFAEB2F4-E016-414D-8769-CA18625E8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2"/>
            <a:ext cx="12192000" cy="6858000"/>
          </a:xfrm>
          <a:prstGeom prst="rect">
            <a:avLst/>
          </a:prstGeom>
          <a:gradFill>
            <a:gsLst>
              <a:gs pos="8000">
                <a:schemeClr val="bg1">
                  <a:alpha val="0"/>
                </a:schemeClr>
              </a:gs>
              <a:gs pos="15000">
                <a:srgbClr val="00AEEF"/>
              </a:gs>
            </a:gsLst>
            <a:lin ang="0" scaled="0"/>
          </a:gradFill>
          <a:ln>
            <a:noFill/>
          </a:ln>
        </p:spPr>
      </p:pic>
      <p:grpSp>
        <p:nvGrpSpPr>
          <p:cNvPr id="28" name="Group 27"/>
          <p:cNvGrpSpPr/>
          <p:nvPr/>
        </p:nvGrpSpPr>
        <p:grpSpPr>
          <a:xfrm>
            <a:off x="4103295" y="1050006"/>
            <a:ext cx="4195488" cy="2449339"/>
            <a:chOff x="5777997" y="2156773"/>
            <a:chExt cx="3695700" cy="2157561"/>
          </a:xfrm>
        </p:grpSpPr>
        <p:sp>
          <p:nvSpPr>
            <p:cNvPr id="25" name="Freeform: Shape 22">
              <a:extLst>
                <a:ext uri="{FF2B5EF4-FFF2-40B4-BE49-F238E27FC236}">
                  <a16:creationId xmlns:a16="http://schemas.microsoft.com/office/drawing/2014/main" id="{D8F38C4F-2644-4A0C-9ED5-816F1880A964}"/>
                </a:ext>
              </a:extLst>
            </p:cNvPr>
            <p:cNvSpPr/>
            <p:nvPr/>
          </p:nvSpPr>
          <p:spPr>
            <a:xfrm rot="16200000">
              <a:off x="6740512" y="1581150"/>
              <a:ext cx="1770669" cy="3695700"/>
            </a:xfrm>
            <a:custGeom>
              <a:avLst/>
              <a:gdLst>
                <a:gd name="connsiteX0" fmla="*/ 2386013 w 2386013"/>
                <a:gd name="connsiteY0" fmla="*/ 0 h 4980038"/>
                <a:gd name="connsiteX1" fmla="*/ 2386013 w 2386013"/>
                <a:gd name="connsiteY1" fmla="*/ 4980038 h 4980038"/>
                <a:gd name="connsiteX2" fmla="*/ 2240395 w 2386013"/>
                <a:gd name="connsiteY2" fmla="*/ 4972685 h 4980038"/>
                <a:gd name="connsiteX3" fmla="*/ 0 w 2386013"/>
                <a:gd name="connsiteY3" fmla="*/ 2490019 h 4980038"/>
                <a:gd name="connsiteX4" fmla="*/ 2240395 w 2386013"/>
                <a:gd name="connsiteY4" fmla="*/ 7353 h 49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013" h="4980038">
                  <a:moveTo>
                    <a:pt x="2386013" y="0"/>
                  </a:moveTo>
                  <a:lnTo>
                    <a:pt x="2386013" y="4980038"/>
                  </a:lnTo>
                  <a:lnTo>
                    <a:pt x="2240395" y="4972685"/>
                  </a:lnTo>
                  <a:cubicBezTo>
                    <a:pt x="981999" y="4844888"/>
                    <a:pt x="0" y="3782132"/>
                    <a:pt x="0" y="2490019"/>
                  </a:cubicBezTo>
                  <a:cubicBezTo>
                    <a:pt x="0" y="1197906"/>
                    <a:pt x="981999" y="135151"/>
                    <a:pt x="2240395" y="7353"/>
                  </a:cubicBezTo>
                  <a:close/>
                </a:path>
              </a:pathLst>
            </a:custGeom>
            <a:gradFill>
              <a:gsLst>
                <a:gs pos="20000">
                  <a:srgbClr val="4469B2">
                    <a:alpha val="70000"/>
                  </a:srgbClr>
                </a:gs>
                <a:gs pos="100000">
                  <a:srgbClr val="3ABEEF"/>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FFFFFF"/>
                </a:solidFill>
                <a:effectLst/>
                <a:uLnTx/>
                <a:uFillTx/>
                <a:latin typeface="Poppins"/>
                <a:ea typeface="+mn-ea"/>
                <a:cs typeface="+mn-cs"/>
              </a:endParaRPr>
            </a:p>
          </p:txBody>
        </p:sp>
        <p:sp>
          <p:nvSpPr>
            <p:cNvPr id="26" name="Oval 25">
              <a:extLst>
                <a:ext uri="{FF2B5EF4-FFF2-40B4-BE49-F238E27FC236}">
                  <a16:creationId xmlns:a16="http://schemas.microsoft.com/office/drawing/2014/main" id="{3062A925-493B-4E8E-9741-40B9176ACA23}"/>
                </a:ext>
              </a:extLst>
            </p:cNvPr>
            <p:cNvSpPr/>
            <p:nvPr/>
          </p:nvSpPr>
          <p:spPr>
            <a:xfrm>
              <a:off x="7010455" y="2156773"/>
              <a:ext cx="1171354" cy="117135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FFFFFF"/>
                </a:solidFill>
                <a:effectLst/>
                <a:uLnTx/>
                <a:uFillTx/>
                <a:latin typeface="Poppins"/>
                <a:ea typeface="+mn-ea"/>
                <a:cs typeface="+mn-cs"/>
              </a:endParaRPr>
            </a:p>
          </p:txBody>
        </p:sp>
      </p:grpSp>
      <p:sp>
        <p:nvSpPr>
          <p:cNvPr id="29" name="TextBox 28">
            <a:extLst>
              <a:ext uri="{FF2B5EF4-FFF2-40B4-BE49-F238E27FC236}">
                <a16:creationId xmlns:a16="http://schemas.microsoft.com/office/drawing/2014/main" id="{CD4D4EFC-B13F-4AC4-836A-0A6B68568122}"/>
              </a:ext>
            </a:extLst>
          </p:cNvPr>
          <p:cNvSpPr txBox="1"/>
          <p:nvPr/>
        </p:nvSpPr>
        <p:spPr>
          <a:xfrm>
            <a:off x="863634" y="188073"/>
            <a:ext cx="704562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4800" dirty="0">
                <a:latin typeface="+mj-lt"/>
                <a:cs typeface="Assistant ExtraBold" panose="00000900000000000000" pitchFamily="2" charset="-79"/>
              </a:rPr>
              <a:t>תחומי פעילות</a:t>
            </a:r>
            <a:endParaRPr kumimoji="0" lang="en-US" sz="4400" b="0" i="0" u="none" strike="noStrike" kern="1200" cap="none" spc="0" normalizeH="0" baseline="0" noProof="0" dirty="0">
              <a:ln>
                <a:noFill/>
              </a:ln>
              <a:effectLst/>
              <a:uLnTx/>
              <a:uFillTx/>
              <a:latin typeface="+mj-lt"/>
              <a:cs typeface="Assistant ExtraBold" panose="00000900000000000000" pitchFamily="2" charset="-79"/>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859" y="1127922"/>
            <a:ext cx="1142357" cy="1143717"/>
          </a:xfrm>
          <a:prstGeom prst="rect">
            <a:avLst/>
          </a:prstGeom>
        </p:spPr>
      </p:pic>
      <p:grpSp>
        <p:nvGrpSpPr>
          <p:cNvPr id="78" name="Group 77"/>
          <p:cNvGrpSpPr/>
          <p:nvPr/>
        </p:nvGrpSpPr>
        <p:grpSpPr>
          <a:xfrm>
            <a:off x="6215940" y="4009340"/>
            <a:ext cx="2085654" cy="907425"/>
            <a:chOff x="3003589" y="1886612"/>
            <a:chExt cx="3371850" cy="907425"/>
          </a:xfrm>
        </p:grpSpPr>
        <p:sp>
          <p:nvSpPr>
            <p:cNvPr id="80" name="Rectangle 79"/>
            <p:cNvSpPr/>
            <p:nvPr/>
          </p:nvSpPr>
          <p:spPr>
            <a:xfrm>
              <a:off x="3003589" y="1886612"/>
              <a:ext cx="3371850"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BLENDER </a:t>
              </a:r>
              <a:r>
                <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rPr>
                <a:t>CAR</a:t>
              </a:r>
            </a:p>
          </p:txBody>
        </p:sp>
        <p:sp>
          <p:nvSpPr>
            <p:cNvPr id="81" name="TextBox 80">
              <a:extLst>
                <a:ext uri="{FF2B5EF4-FFF2-40B4-BE49-F238E27FC236}">
                  <a16:creationId xmlns:a16="http://schemas.microsoft.com/office/drawing/2014/main" id="{5C248798-E7C3-4E12-8A54-2DED545703C8}"/>
                </a:ext>
              </a:extLst>
            </p:cNvPr>
            <p:cNvSpPr txBox="1"/>
            <p:nvPr/>
          </p:nvSpPr>
          <p:spPr>
            <a:xfrm>
              <a:off x="3343110" y="2209262"/>
              <a:ext cx="2823080" cy="584775"/>
            </a:xfrm>
            <a:prstGeom prst="rect">
              <a:avLst/>
            </a:prstGeom>
            <a:noFill/>
          </p:spPr>
          <p:txBody>
            <a:bodyPr wrap="square" rtlCol="0">
              <a:spAutoFit/>
            </a:bodyPr>
            <a:lstStyle/>
            <a:p>
              <a:pPr algn="ctr"/>
              <a:r>
                <a:rPr lang="he-IL" sz="1600" spc="-20" dirty="0">
                  <a:solidFill>
                    <a:schemeClr val="tx1">
                      <a:lumMod val="95000"/>
                      <a:lumOff val="5000"/>
                    </a:schemeClr>
                  </a:solidFill>
                  <a:latin typeface="Assistant SemiBold" panose="00000700000000000000" pitchFamily="2" charset="-79"/>
                  <a:cs typeface="Assistant SemiBold" panose="00000700000000000000" pitchFamily="2" charset="-79"/>
                </a:rPr>
                <a:t>מימון מהיר ונוח לרכישת רכב</a:t>
              </a:r>
            </a:p>
          </p:txBody>
        </p:sp>
      </p:grpSp>
      <p:grpSp>
        <p:nvGrpSpPr>
          <p:cNvPr id="88" name="Group 87"/>
          <p:cNvGrpSpPr/>
          <p:nvPr/>
        </p:nvGrpSpPr>
        <p:grpSpPr>
          <a:xfrm>
            <a:off x="1060387" y="4009340"/>
            <a:ext cx="2537464" cy="647685"/>
            <a:chOff x="3450116" y="1910005"/>
            <a:chExt cx="4265135" cy="647685"/>
          </a:xfrm>
        </p:grpSpPr>
        <p:sp>
          <p:nvSpPr>
            <p:cNvPr id="90" name="Rectangle 89"/>
            <p:cNvSpPr/>
            <p:nvPr/>
          </p:nvSpPr>
          <p:spPr>
            <a:xfrm>
              <a:off x="3450116" y="1910005"/>
              <a:ext cx="4265135"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BLENDER</a:t>
              </a:r>
              <a:r>
                <a:rPr lang="he-IL" sz="2000" dirty="0">
                  <a:solidFill>
                    <a:srgbClr val="000000"/>
                  </a:solidFill>
                  <a:latin typeface="Assistant ExtraBold" panose="00000900000000000000" pitchFamily="2" charset="-79"/>
                  <a:cs typeface="Assistant ExtraBold" panose="00000900000000000000" pitchFamily="2" charset="-79"/>
                </a:rPr>
                <a:t> </a:t>
              </a:r>
              <a:r>
                <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rPr>
                <a:t>BANK</a:t>
              </a:r>
            </a:p>
          </p:txBody>
        </p:sp>
        <p:sp>
          <p:nvSpPr>
            <p:cNvPr id="91" name="TextBox 90">
              <a:extLst>
                <a:ext uri="{FF2B5EF4-FFF2-40B4-BE49-F238E27FC236}">
                  <a16:creationId xmlns:a16="http://schemas.microsoft.com/office/drawing/2014/main" id="{5C248798-E7C3-4E12-8A54-2DED545703C8}"/>
                </a:ext>
              </a:extLst>
            </p:cNvPr>
            <p:cNvSpPr txBox="1"/>
            <p:nvPr/>
          </p:nvSpPr>
          <p:spPr>
            <a:xfrm>
              <a:off x="3545566" y="2219136"/>
              <a:ext cx="3488563" cy="338554"/>
            </a:xfrm>
            <a:prstGeom prst="rect">
              <a:avLst/>
            </a:prstGeom>
            <a:noFill/>
          </p:spPr>
          <p:txBody>
            <a:bodyPr wrap="square" rtlCol="0">
              <a:spAutoFit/>
            </a:bodyPr>
            <a:lstStyle/>
            <a:p>
              <a:pPr algn="r"/>
              <a:r>
                <a:rPr lang="he-IL" sz="1600" spc="-20" dirty="0">
                  <a:solidFill>
                    <a:schemeClr val="tx1">
                      <a:lumMod val="95000"/>
                      <a:lumOff val="5000"/>
                    </a:schemeClr>
                  </a:solidFill>
                  <a:latin typeface="Assistant SemiBold" panose="00000700000000000000" pitchFamily="2" charset="-79"/>
                  <a:cs typeface="Assistant SemiBold" panose="00000700000000000000" pitchFamily="2" charset="-79"/>
                </a:rPr>
                <a:t>בתהליך בקשת רישיון</a:t>
              </a:r>
            </a:p>
          </p:txBody>
        </p:sp>
      </p:grpSp>
      <p:grpSp>
        <p:nvGrpSpPr>
          <p:cNvPr id="84" name="Group 83"/>
          <p:cNvGrpSpPr/>
          <p:nvPr/>
        </p:nvGrpSpPr>
        <p:grpSpPr>
          <a:xfrm>
            <a:off x="8582238" y="4011305"/>
            <a:ext cx="2250452" cy="1123218"/>
            <a:chOff x="2851574" y="2027228"/>
            <a:chExt cx="3371850" cy="1123218"/>
          </a:xfrm>
        </p:grpSpPr>
        <p:sp>
          <p:nvSpPr>
            <p:cNvPr id="86" name="Rectangle 85"/>
            <p:cNvSpPr/>
            <p:nvPr/>
          </p:nvSpPr>
          <p:spPr>
            <a:xfrm>
              <a:off x="2851574" y="2027228"/>
              <a:ext cx="3371850"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BLENDER </a:t>
              </a:r>
              <a:r>
                <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rPr>
                <a:t>PAY</a:t>
              </a:r>
            </a:p>
          </p:txBody>
        </p:sp>
        <p:sp>
          <p:nvSpPr>
            <p:cNvPr id="87" name="TextBox 86">
              <a:extLst>
                <a:ext uri="{FF2B5EF4-FFF2-40B4-BE49-F238E27FC236}">
                  <a16:creationId xmlns:a16="http://schemas.microsoft.com/office/drawing/2014/main" id="{5C248798-E7C3-4E12-8A54-2DED545703C8}"/>
                </a:ext>
              </a:extLst>
            </p:cNvPr>
            <p:cNvSpPr txBox="1"/>
            <p:nvPr/>
          </p:nvSpPr>
          <p:spPr>
            <a:xfrm>
              <a:off x="3200997" y="2319449"/>
              <a:ext cx="2706655" cy="830997"/>
            </a:xfrm>
            <a:prstGeom prst="rect">
              <a:avLst/>
            </a:prstGeom>
            <a:noFill/>
          </p:spPr>
          <p:txBody>
            <a:bodyPr wrap="square" rtlCol="0">
              <a:spAutoFit/>
            </a:bodyPr>
            <a:lstStyle/>
            <a:p>
              <a:pPr algn="ctr"/>
              <a:r>
                <a:rPr lang="he-IL" sz="1600" spc="-20" dirty="0">
                  <a:solidFill>
                    <a:schemeClr val="tx1">
                      <a:lumMod val="95000"/>
                      <a:lumOff val="5000"/>
                    </a:schemeClr>
                  </a:solidFill>
                  <a:latin typeface="Assistant SemiBold" panose="00000700000000000000" pitchFamily="2" charset="-79"/>
                  <a:cs typeface="Assistant SemiBold" panose="00000700000000000000" pitchFamily="2" charset="-79"/>
                </a:rPr>
                <a:t>קנייה בתשלומים באשראי חוץ בנקאי מהיר בנקודות מכירה</a:t>
              </a:r>
            </a:p>
          </p:txBody>
        </p:sp>
      </p:grpSp>
      <p:grpSp>
        <p:nvGrpSpPr>
          <p:cNvPr id="99" name="Group 98"/>
          <p:cNvGrpSpPr/>
          <p:nvPr/>
        </p:nvGrpSpPr>
        <p:grpSpPr>
          <a:xfrm>
            <a:off x="4698030" y="915644"/>
            <a:ext cx="3006018" cy="97631"/>
            <a:chOff x="127707" y="2933699"/>
            <a:chExt cx="3006018" cy="97631"/>
          </a:xfrm>
        </p:grpSpPr>
        <p:cxnSp>
          <p:nvCxnSpPr>
            <p:cNvPr id="100" name="Straight Connector 99"/>
            <p:cNvCxnSpPr/>
            <p:nvPr/>
          </p:nvCxnSpPr>
          <p:spPr>
            <a:xfrm>
              <a:off x="127707" y="2982514"/>
              <a:ext cx="3006018"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15736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4</a:t>
            </a:r>
            <a:endParaRPr kumimoji="0" lang="id-ID"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35" name="Picture 34"/>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grpSp>
        <p:nvGrpSpPr>
          <p:cNvPr id="45" name="Group 87">
            <a:extLst>
              <a:ext uri="{FF2B5EF4-FFF2-40B4-BE49-F238E27FC236}">
                <a16:creationId xmlns:a16="http://schemas.microsoft.com/office/drawing/2014/main" id="{8CFA41D2-9854-45C3-AF70-F54EA91C8059}"/>
              </a:ext>
            </a:extLst>
          </p:cNvPr>
          <p:cNvGrpSpPr/>
          <p:nvPr/>
        </p:nvGrpSpPr>
        <p:grpSpPr>
          <a:xfrm>
            <a:off x="3619272" y="4014851"/>
            <a:ext cx="2274696" cy="623434"/>
            <a:chOff x="3028530" y="1942004"/>
            <a:chExt cx="3942424" cy="623434"/>
          </a:xfrm>
        </p:grpSpPr>
        <p:sp>
          <p:nvSpPr>
            <p:cNvPr id="47" name="Rectangle 89">
              <a:extLst>
                <a:ext uri="{FF2B5EF4-FFF2-40B4-BE49-F238E27FC236}">
                  <a16:creationId xmlns:a16="http://schemas.microsoft.com/office/drawing/2014/main" id="{39272F01-9704-4AF5-BE45-C440AA7F5FB6}"/>
                </a:ext>
              </a:extLst>
            </p:cNvPr>
            <p:cNvSpPr/>
            <p:nvPr/>
          </p:nvSpPr>
          <p:spPr>
            <a:xfrm>
              <a:off x="3169338" y="1942004"/>
              <a:ext cx="3801616"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BLENDER</a:t>
              </a:r>
              <a:r>
                <a:rPr kumimoji="0" lang="he-IL"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 </a:t>
              </a:r>
              <a:r>
                <a:rPr lang="en-US" sz="2000" dirty="0">
                  <a:solidFill>
                    <a:srgbClr val="00AEEF"/>
                  </a:solidFill>
                  <a:latin typeface="Assistant ExtraBold" panose="00000900000000000000" pitchFamily="2" charset="-79"/>
                  <a:cs typeface="Assistant ExtraBold" panose="00000900000000000000" pitchFamily="2" charset="-79"/>
                </a:rPr>
                <a:t>LOANS</a:t>
              </a:r>
              <a:endPar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48" name="TextBox 90">
              <a:extLst>
                <a:ext uri="{FF2B5EF4-FFF2-40B4-BE49-F238E27FC236}">
                  <a16:creationId xmlns:a16="http://schemas.microsoft.com/office/drawing/2014/main" id="{718BE75E-0C3B-44B0-91B1-F3F5B9894AEF}"/>
                </a:ext>
              </a:extLst>
            </p:cNvPr>
            <p:cNvSpPr txBox="1"/>
            <p:nvPr/>
          </p:nvSpPr>
          <p:spPr>
            <a:xfrm>
              <a:off x="3028530" y="2226884"/>
              <a:ext cx="3488561" cy="338554"/>
            </a:xfrm>
            <a:prstGeom prst="rect">
              <a:avLst/>
            </a:prstGeom>
            <a:noFill/>
          </p:spPr>
          <p:txBody>
            <a:bodyPr wrap="square" rtlCol="0">
              <a:spAutoFit/>
            </a:bodyPr>
            <a:lstStyle/>
            <a:p>
              <a:pPr algn="r"/>
              <a:r>
                <a:rPr lang="he-IL" sz="1600" spc="-20" dirty="0">
                  <a:solidFill>
                    <a:schemeClr val="tx1">
                      <a:lumMod val="95000"/>
                      <a:lumOff val="5000"/>
                    </a:schemeClr>
                  </a:solidFill>
                  <a:latin typeface="Assistant SemiBold" panose="00000700000000000000" pitchFamily="2" charset="-79"/>
                  <a:cs typeface="Assistant SemiBold" panose="00000700000000000000" pitchFamily="2" charset="-79"/>
                </a:rPr>
                <a:t>הלוואה לכל מטרה </a:t>
              </a:r>
            </a:p>
          </p:txBody>
        </p:sp>
      </p:grpSp>
      <p:sp>
        <p:nvSpPr>
          <p:cNvPr id="22" name="מלבן: פינות מעוגלות 21">
            <a:extLst>
              <a:ext uri="{FF2B5EF4-FFF2-40B4-BE49-F238E27FC236}">
                <a16:creationId xmlns:a16="http://schemas.microsoft.com/office/drawing/2014/main" id="{0CA31271-BC4F-44B6-A1EA-3B50428AA56E}"/>
              </a:ext>
            </a:extLst>
          </p:cNvPr>
          <p:cNvSpPr/>
          <p:nvPr/>
        </p:nvSpPr>
        <p:spPr>
          <a:xfrm>
            <a:off x="8726230" y="3858168"/>
            <a:ext cx="1968815" cy="1302387"/>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0" name="מלבן: פינות מעוגלות 69">
            <a:extLst>
              <a:ext uri="{FF2B5EF4-FFF2-40B4-BE49-F238E27FC236}">
                <a16:creationId xmlns:a16="http://schemas.microsoft.com/office/drawing/2014/main" id="{573D9DE0-724B-4B27-B2D1-9927EC9667D5}"/>
              </a:ext>
            </a:extLst>
          </p:cNvPr>
          <p:cNvSpPr/>
          <p:nvPr/>
        </p:nvSpPr>
        <p:spPr>
          <a:xfrm>
            <a:off x="6317022" y="3876285"/>
            <a:ext cx="1916530" cy="1302387"/>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1" name="מלבן: פינות מעוגלות 70">
            <a:extLst>
              <a:ext uri="{FF2B5EF4-FFF2-40B4-BE49-F238E27FC236}">
                <a16:creationId xmlns:a16="http://schemas.microsoft.com/office/drawing/2014/main" id="{31897954-D9A5-4663-B487-FEC42A9AC1B9}"/>
              </a:ext>
            </a:extLst>
          </p:cNvPr>
          <p:cNvSpPr/>
          <p:nvPr/>
        </p:nvSpPr>
        <p:spPr>
          <a:xfrm>
            <a:off x="1287945" y="3858167"/>
            <a:ext cx="2025166" cy="1302387"/>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3" name="מלבן: פינות מעוגלות 72">
            <a:extLst>
              <a:ext uri="{FF2B5EF4-FFF2-40B4-BE49-F238E27FC236}">
                <a16:creationId xmlns:a16="http://schemas.microsoft.com/office/drawing/2014/main" id="{CABAA84A-293F-4D38-94CC-298899019A96}"/>
              </a:ext>
            </a:extLst>
          </p:cNvPr>
          <p:cNvSpPr/>
          <p:nvPr/>
        </p:nvSpPr>
        <p:spPr>
          <a:xfrm>
            <a:off x="3803180" y="3858169"/>
            <a:ext cx="1988124" cy="1302387"/>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9669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8000">
                <a:schemeClr val="bg1">
                  <a:alpha val="0"/>
                </a:schemeClr>
              </a:gs>
              <a:gs pos="15000">
                <a:srgbClr val="00AEEF"/>
              </a:gs>
            </a:gsLst>
            <a:lin ang="0" scaled="0"/>
          </a:gradFill>
          <a:ln>
            <a:noFill/>
          </a:ln>
        </p:spPr>
      </p:pic>
      <p:sp>
        <p:nvSpPr>
          <p:cNvPr id="36" name="Rounded Rectangle 35"/>
          <p:cNvSpPr/>
          <p:nvPr/>
        </p:nvSpPr>
        <p:spPr>
          <a:xfrm flipH="1">
            <a:off x="8030763" y="1782594"/>
            <a:ext cx="3634005" cy="414472"/>
          </a:xfrm>
          <a:prstGeom prst="roundRect">
            <a:avLst>
              <a:gd name="adj" fmla="val 50000"/>
            </a:avLst>
          </a:prstGeom>
          <a:gradFill>
            <a:gsLst>
              <a:gs pos="8000">
                <a:schemeClr val="bg1">
                  <a:alpha val="0"/>
                </a:schemeClr>
              </a:gs>
              <a:gs pos="1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5" name="Rounded Rectangle 34"/>
          <p:cNvSpPr/>
          <p:nvPr/>
        </p:nvSpPr>
        <p:spPr>
          <a:xfrm flipH="1">
            <a:off x="4378991" y="3106179"/>
            <a:ext cx="3132706" cy="414472"/>
          </a:xfrm>
          <a:prstGeom prst="roundRect">
            <a:avLst>
              <a:gd name="adj" fmla="val 50000"/>
            </a:avLst>
          </a:prstGeom>
          <a:gradFill>
            <a:gsLst>
              <a:gs pos="0">
                <a:schemeClr val="bg1">
                  <a:alpha val="0"/>
                </a:schemeClr>
              </a:gs>
              <a:gs pos="2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ounded Rectangle 26"/>
          <p:cNvSpPr/>
          <p:nvPr/>
        </p:nvSpPr>
        <p:spPr>
          <a:xfrm flipH="1">
            <a:off x="1015311" y="3057954"/>
            <a:ext cx="2282667" cy="414472"/>
          </a:xfrm>
          <a:prstGeom prst="roundRect">
            <a:avLst>
              <a:gd name="adj" fmla="val 50000"/>
            </a:avLst>
          </a:prstGeom>
          <a:gradFill>
            <a:gsLst>
              <a:gs pos="8000">
                <a:schemeClr val="bg1">
                  <a:alpha val="0"/>
                </a:schemeClr>
              </a:gs>
              <a:gs pos="2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1065459" y="2973224"/>
            <a:ext cx="3313532" cy="3198120"/>
          </a:xfrm>
          <a:prstGeom prst="rect">
            <a:avLst/>
          </a:prstGeom>
          <a:noFill/>
        </p:spPr>
        <p:txBody>
          <a:bodyPr wrap="square" lIns="91440" tIns="45720" rIns="91440" bIns="45720" rtlCol="0" anchor="t">
            <a:spAutoFit/>
          </a:bodyPr>
          <a:lstStyle/>
          <a:p>
            <a:pPr algn="l" rtl="0">
              <a:lnSpc>
                <a:spcPct val="150000"/>
              </a:lnSpc>
              <a:defRPr/>
            </a:pPr>
            <a:r>
              <a:rPr lang="en-gb" b="1" i="0" u="none" baseline="0" dirty="0">
                <a:solidFill>
                  <a:schemeClr val="bg1"/>
                </a:solidFill>
                <a:latin typeface="Assistant"/>
                <a:ea typeface="Assistant"/>
                <a:cs typeface="Assistant"/>
                <a:sym typeface="Assistant"/>
              </a:rPr>
              <a:t> </a:t>
            </a:r>
            <a:r>
              <a:rPr kumimoji="0" lang="en-gb" sz="1600" b="1" i="0" u="none" strike="noStrike" kern="1200" cap="none" spc="0" normalizeH="0" baseline="0" dirty="0">
                <a:ln>
                  <a:noFill/>
                </a:ln>
                <a:solidFill>
                  <a:schemeClr val="bg1"/>
                </a:solidFill>
                <a:effectLst/>
                <a:uLnTx/>
                <a:uFillTx/>
                <a:latin typeface="Assistant"/>
                <a:ea typeface="Assistant"/>
                <a:cs typeface="Assistant"/>
                <a:sym typeface="Assistant"/>
              </a:rPr>
              <a:t>Licenses</a:t>
            </a:r>
            <a:br>
              <a:rPr lang="en-gb" sz="18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400" dirty="0">
                <a:latin typeface="Assistant"/>
                <a:cs typeface="Assistant"/>
              </a:rPr>
              <a:t>- </a:t>
            </a:r>
            <a:r>
              <a:rPr lang="en-gb" sz="1400" b="0" i="0" u="none" baseline="0" dirty="0">
                <a:latin typeface="Assistant"/>
                <a:ea typeface="Assistant"/>
                <a:cs typeface="Assistant"/>
                <a:sym typeface="Assistant"/>
              </a:rPr>
              <a:t>Authorization for ongoing extended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activity </a:t>
            </a:r>
            <a:r>
              <a:rPr lang="en-GB" sz="1400" b="0" i="0" u="none" baseline="0" dirty="0">
                <a:latin typeface="Assistant"/>
                <a:ea typeface="Assistant"/>
                <a:cs typeface="Assistant"/>
                <a:sym typeface="Assistant"/>
              </a:rPr>
              <a:t>–</a:t>
            </a:r>
            <a:r>
              <a:rPr lang="en-gb" sz="1400" b="0" i="0" u="none" baseline="0" dirty="0">
                <a:latin typeface="Assistant"/>
                <a:ea typeface="Assistant"/>
                <a:cs typeface="Assistant"/>
                <a:sym typeface="Assistant"/>
              </a:rPr>
              <a:t> Operates a credit </a:t>
            </a:r>
            <a:r>
              <a:rPr lang="en-GB" sz="1400" b="0" i="0" u="none" baseline="0" dirty="0">
                <a:latin typeface="Assistant"/>
                <a:ea typeface="Assistant"/>
                <a:cs typeface="Assistant"/>
                <a:sym typeface="Assistant"/>
              </a:rPr>
              <a:t> </a:t>
            </a:r>
          </a:p>
          <a:p>
            <a:pPr algn="l" rtl="0">
              <a:lnSpc>
                <a:spcPct val="150000"/>
              </a:lnSpc>
              <a:defRPr/>
            </a:pP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 </a:t>
            </a:r>
            <a:r>
              <a:rPr lang="en-gb" sz="1400" b="0" i="0" u="none" baseline="0" dirty="0">
                <a:latin typeface="Assistant"/>
                <a:ea typeface="Assistant"/>
                <a:cs typeface="Assistant"/>
                <a:sym typeface="Assistant"/>
              </a:rPr>
              <a:t>intermediation </a:t>
            </a:r>
            <a:r>
              <a:rPr lang="en-gb" sz="1400" dirty="0">
                <a:latin typeface="Assistant"/>
                <a:ea typeface="Assistant"/>
                <a:cs typeface="Assistant"/>
                <a:sym typeface="Assistant"/>
              </a:rPr>
              <a:t> </a:t>
            </a:r>
            <a:r>
              <a:rPr lang="en-GB" sz="1400" dirty="0">
                <a:latin typeface="Assistant"/>
                <a:ea typeface="Assistant"/>
                <a:cs typeface="Assistant"/>
                <a:sym typeface="Assistant"/>
              </a:rPr>
              <a:t>system in Israel</a:t>
            </a:r>
            <a:br>
              <a:rPr lang="en-gb" sz="1400" dirty="0">
                <a:latin typeface="Assistant"/>
                <a:ea typeface="Assistant"/>
                <a:cs typeface="Assistant"/>
                <a:sym typeface="Assistant"/>
              </a:rPr>
            </a:br>
            <a:r>
              <a:rPr lang="en-gb" sz="1400" b="0" i="0" u="none" baseline="0" dirty="0">
                <a:latin typeface="Assistant"/>
                <a:ea typeface="Assistant"/>
                <a:cs typeface="Assistant"/>
                <a:sym typeface="Assistant"/>
              </a:rPr>
              <a:t>- European</a:t>
            </a:r>
            <a:r>
              <a:rPr lang="en-GB" sz="1400" b="0" i="0" u="none" baseline="0" dirty="0">
                <a:latin typeface="Assistant"/>
                <a:ea typeface="Assistant"/>
                <a:cs typeface="Assistant"/>
                <a:sym typeface="Assistant"/>
              </a:rPr>
              <a:t>-wide</a:t>
            </a:r>
            <a:r>
              <a:rPr lang="en-gb" sz="1400" b="0" i="0" u="none" baseline="0" dirty="0">
                <a:latin typeface="Assistant"/>
                <a:ea typeface="Assistant"/>
                <a:cs typeface="Assistant"/>
                <a:sym typeface="Assistant"/>
              </a:rPr>
              <a:t> EMI</a:t>
            </a:r>
            <a:r>
              <a:rPr lang="en-gb" sz="1400" dirty="0">
                <a:latin typeface="Assistant"/>
                <a:ea typeface="Assistant"/>
                <a:cs typeface="Assistant"/>
                <a:sym typeface="Assistant"/>
              </a:rPr>
              <a:t> license</a:t>
            </a:r>
            <a:endParaRPr lang="en-gb" sz="1400" dirty="0">
              <a:latin typeface="Assistant"/>
              <a:cs typeface="Assistant"/>
            </a:endParaRPr>
          </a:p>
          <a:p>
            <a:pPr lvl="0" algn="l" rtl="0">
              <a:lnSpc>
                <a:spcPct val="150000"/>
              </a:lnSpc>
              <a:defRPr/>
            </a:pPr>
            <a:r>
              <a:rPr lang="en-gb" sz="1400" b="0" i="0" u="none" baseline="0" dirty="0">
                <a:latin typeface="Assistant"/>
                <a:ea typeface="Assistant"/>
                <a:cs typeface="Assistant"/>
                <a:sym typeface="Assistant"/>
              </a:rPr>
              <a:t>- Consumer Credit Provider license</a:t>
            </a:r>
            <a:r>
              <a:rPr lang="en-GB" sz="1400" b="0" i="0" u="none" baseline="0" dirty="0">
                <a:latin typeface="Assistant"/>
                <a:ea typeface="Assistant"/>
                <a:cs typeface="Assistant"/>
                <a:sym typeface="Assistant"/>
              </a:rPr>
              <a:t> in</a:t>
            </a:r>
            <a:r>
              <a:rPr lang="en-gb" sz="1400" b="0" i="0" u="none" baseline="0" dirty="0">
                <a:latin typeface="Assistant"/>
                <a:ea typeface="Assistant"/>
                <a:cs typeface="Assistant"/>
                <a:sym typeface="Assistant"/>
              </a:rPr>
              <a:t>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Lithuania/Latvia</a:t>
            </a:r>
            <a:br>
              <a:rPr lang="en-gb" sz="1400" dirty="0">
                <a:latin typeface="Assistant" panose="00000500000000000000" pitchFamily="2" charset="-79"/>
                <a:cs typeface="Assistant" panose="00000500000000000000" pitchFamily="2" charset="-79"/>
              </a:rPr>
            </a:br>
            <a:r>
              <a:rPr lang="en-gb" sz="1400" dirty="0">
                <a:latin typeface="Assistant" panose="00000500000000000000" pitchFamily="2" charset="-79"/>
                <a:cs typeface="Assistant" panose="00000500000000000000" pitchFamily="2" charset="-79"/>
              </a:rPr>
              <a:t>- </a:t>
            </a:r>
            <a:r>
              <a:rPr lang="en-gb" sz="1400" b="0" i="0" u="none" baseline="0" dirty="0">
                <a:latin typeface="Assistant"/>
                <a:ea typeface="Assistant"/>
                <a:cs typeface="Assistant"/>
                <a:sym typeface="Assistant"/>
              </a:rPr>
              <a:t>European Specialized Banking license </a:t>
            </a:r>
            <a:br>
              <a:rPr lang="en-GB" sz="1400" b="0" i="0" u="none" baseline="0" dirty="0">
                <a:latin typeface="Assistant"/>
                <a:ea typeface="Assistant"/>
                <a:cs typeface="Assistant"/>
                <a:sym typeface="Assistant"/>
              </a:rPr>
            </a:b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(application process)</a:t>
            </a:r>
          </a:p>
        </p:txBody>
      </p:sp>
      <p:sp>
        <p:nvSpPr>
          <p:cNvPr id="56" name="TextBox 55">
            <a:extLst>
              <a:ext uri="{FF2B5EF4-FFF2-40B4-BE49-F238E27FC236}">
                <a16:creationId xmlns:a16="http://schemas.microsoft.com/office/drawing/2014/main" id="{CD4D4EFC-B13F-4AC4-836A-0A6B68568122}"/>
              </a:ext>
            </a:extLst>
          </p:cNvPr>
          <p:cNvSpPr txBox="1"/>
          <p:nvPr/>
        </p:nvSpPr>
        <p:spPr>
          <a:xfrm>
            <a:off x="4545027" y="3050275"/>
            <a:ext cx="2996909" cy="3193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Tech Lending Platform</a:t>
            </a:r>
          </a:p>
          <a:p>
            <a:pPr lvl="0"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lang="en-gb" sz="1400" dirty="0">
                <a:latin typeface="+mj-lt"/>
                <a:cs typeface="Assistant" panose="00000500000000000000" pitchFamily="2" charset="-79"/>
              </a:rPr>
              <a:t>- 100</a:t>
            </a:r>
            <a:r>
              <a:rPr lang="en-gb" sz="1400" b="0" i="0" u="none" baseline="0" dirty="0">
                <a:latin typeface="+mj-lt"/>
                <a:cs typeface="Assistant" panose="00000500000000000000" pitchFamily="2" charset="-79"/>
              </a:rPr>
              <a:t>% digital</a:t>
            </a:r>
          </a:p>
          <a:p>
            <a:pPr marL="92075" lvl="0" indent="-92075" rtl="0">
              <a:lnSpc>
                <a:spcPct val="150000"/>
              </a:lnSpc>
              <a:buFontTx/>
              <a:buChar char="-"/>
              <a:defRPr/>
            </a:pPr>
            <a:r>
              <a:rPr lang="en-gb" sz="1400" b="0" i="0" u="none" baseline="0" dirty="0">
                <a:latin typeface="+mj-lt"/>
                <a:cs typeface="Assistant" panose="00000500000000000000" pitchFamily="2" charset="-79"/>
              </a:rPr>
              <a:t>Automatic underwriting within 30 seconds*</a:t>
            </a:r>
          </a:p>
          <a:p>
            <a:pPr marL="92075" lvl="0" indent="-92075" rtl="0">
              <a:lnSpc>
                <a:spcPct val="150000"/>
              </a:lnSpc>
              <a:buFontTx/>
              <a:buChar char="-"/>
              <a:defRPr/>
            </a:pPr>
            <a:r>
              <a:rPr lang="en-gb" sz="1400" b="0" i="0" u="none" baseline="0" dirty="0">
                <a:latin typeface="+mj-lt"/>
                <a:cs typeface="Assistant" panose="00000500000000000000" pitchFamily="2" charset="-79"/>
              </a:rPr>
              <a:t>Big Data systems with a multi-dimensional model for fraud prevention and credit risk assessment</a:t>
            </a:r>
          </a:p>
          <a:p>
            <a:pPr marR="0" lvl="0" algn="l" defTabSz="914400" rtl="0" eaLnBrk="1" fontAlgn="auto" latinLnBrk="0" hangingPunct="1">
              <a:lnSpc>
                <a:spcPct val="150000"/>
              </a:lnSpc>
              <a:spcBef>
                <a:spcPts val="0"/>
              </a:spcBef>
              <a:spcAft>
                <a:spcPts val="0"/>
              </a:spcAft>
              <a:buClrTx/>
              <a:buSzTx/>
              <a:tabLst/>
              <a:defRPr/>
            </a:pPr>
            <a:endParaRPr lang="en-gb" sz="1600" dirty="0">
              <a:solidFill>
                <a:srgbClr val="00AEEF"/>
              </a:solidFill>
              <a:latin typeface="+mj-lt"/>
              <a:cs typeface="Assistant" panose="00000500000000000000" pitchFamily="2" charset="-79"/>
            </a:endParaRPr>
          </a:p>
        </p:txBody>
      </p:sp>
      <p:sp>
        <p:nvSpPr>
          <p:cNvPr id="63" name="TextBox 62">
            <a:extLst>
              <a:ext uri="{FF2B5EF4-FFF2-40B4-BE49-F238E27FC236}">
                <a16:creationId xmlns:a16="http://schemas.microsoft.com/office/drawing/2014/main" id="{CD4D4EFC-B13F-4AC4-836A-0A6B68568122}"/>
              </a:ext>
            </a:extLst>
          </p:cNvPr>
          <p:cNvSpPr txBox="1"/>
          <p:nvPr/>
        </p:nvSpPr>
        <p:spPr>
          <a:xfrm>
            <a:off x="8168548" y="1731045"/>
            <a:ext cx="3463202" cy="1210588"/>
          </a:xfrm>
          <a:prstGeom prst="rect">
            <a:avLst/>
          </a:prstGeom>
          <a:noFill/>
        </p:spPr>
        <p:txBody>
          <a:bodyPr wrap="square" rtlCol="0">
            <a:spAutoFit/>
          </a:bodyPr>
          <a:lstStyle/>
          <a:p>
            <a:pPr lvl="0" algn="l" rtl="0">
              <a:lnSpc>
                <a:spcPct val="150000"/>
              </a:lnSpc>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Public Company</a:t>
            </a:r>
            <a:r>
              <a:rPr lang="en-GB" sz="1600" b="1" i="0" u="none" baseline="0" dirty="0">
                <a:solidFill>
                  <a:schemeClr val="bg1"/>
                </a:solidFill>
                <a:latin typeface="+mj-lt"/>
                <a:cs typeface="Assistant" panose="00000500000000000000" pitchFamily="2" charset="-79"/>
              </a:rPr>
              <a:t> (</a:t>
            </a:r>
            <a:r>
              <a:rPr lang="en-gb" sz="1600" b="1" i="0" u="none" baseline="0" dirty="0">
                <a:solidFill>
                  <a:schemeClr val="bg1"/>
                </a:solidFill>
                <a:latin typeface="+mj-lt"/>
                <a:cs typeface="Assistant" panose="00000500000000000000" pitchFamily="2" charset="-79"/>
              </a:rPr>
              <a:t>BLND @TASE</a:t>
            </a:r>
            <a:r>
              <a:rPr lang="en-GB" sz="1600" b="1" i="0" u="none" baseline="0" dirty="0">
                <a:solidFill>
                  <a:schemeClr val="bg1"/>
                </a:solidFill>
                <a:latin typeface="+mj-lt"/>
                <a:cs typeface="Assistant" panose="00000500000000000000" pitchFamily="2" charset="-79"/>
              </a:rPr>
              <a:t>)</a:t>
            </a:r>
            <a:br>
              <a:rPr kumimoji="0" lang="en-gb" sz="18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br>
              <a:rPr kumimoji="0" lang="en-gb" sz="6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IPO - January 2021</a:t>
            </a:r>
          </a:p>
          <a:p>
            <a:pPr lvl="0" algn="l" rtl="0">
              <a:lnSpc>
                <a:spcPct val="150000"/>
              </a:lnSpc>
              <a:defRPr/>
            </a:pPr>
            <a:r>
              <a:rPr kumimoji="0" lang="en-gb" sz="1400" b="0" i="0" u="none" strike="noStrike" kern="1200" cap="none" spc="0" normalizeH="0" baseline="0" dirty="0">
                <a:ln>
                  <a:noFill/>
                </a:ln>
                <a:effectLst/>
                <a:uLnTx/>
                <a:uFillTx/>
                <a:latin typeface="+mj-lt"/>
                <a:ea typeface="+mn-ea"/>
                <a:cs typeface="Assistant" panose="00000500000000000000" pitchFamily="2" charset="-79"/>
              </a:rPr>
              <a:t>Total Funds Raised - </a:t>
            </a:r>
            <a:r>
              <a:rPr lang="en-gb" sz="1400" b="0" i="0" u="none" baseline="0" dirty="0">
                <a:latin typeface="+mj-lt"/>
                <a:cs typeface="Assistant" panose="00000500000000000000" pitchFamily="2" charset="-79"/>
              </a:rPr>
              <a:t>NIS </a:t>
            </a:r>
            <a:r>
              <a:rPr kumimoji="0" lang="en-gb" sz="1400" b="0" i="0" u="none" strike="noStrike" kern="1200" cap="none" spc="0" normalizeH="0" baseline="0" dirty="0">
                <a:ln>
                  <a:noFill/>
                </a:ln>
                <a:effectLst/>
                <a:uLnTx/>
                <a:uFillTx/>
                <a:latin typeface="+mj-lt"/>
                <a:ea typeface="+mn-ea"/>
                <a:cs typeface="Assistant" panose="00000500000000000000" pitchFamily="2" charset="-79"/>
              </a:rPr>
              <a:t>80.5 million</a:t>
            </a:r>
            <a:endParaRPr kumimoji="0" lang="en-gb" sz="14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5" name="Группа 14">
            <a:extLst>
              <a:ext uri="{FF2B5EF4-FFF2-40B4-BE49-F238E27FC236}">
                <a16:creationId xmlns:a16="http://schemas.microsoft.com/office/drawing/2014/main" id="{E3236F28-A3AE-4A80-AB18-18A9E469AC26}"/>
              </a:ext>
            </a:extLst>
          </p:cNvPr>
          <p:cNvGrpSpPr/>
          <p:nvPr/>
        </p:nvGrpSpPr>
        <p:grpSpPr>
          <a:xfrm>
            <a:off x="3969216" y="3030206"/>
            <a:ext cx="537161" cy="537161"/>
            <a:chOff x="7443512" y="3310335"/>
            <a:chExt cx="537161" cy="537161"/>
          </a:xfrm>
        </p:grpSpPr>
        <p:sp>
          <p:nvSpPr>
            <p:cNvPr id="60" name="Oval 59"/>
            <p:cNvSpPr/>
            <p:nvPr/>
          </p:nvSpPr>
          <p:spPr>
            <a:xfrm>
              <a:off x="7443512" y="331033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68" name="Picture 67"/>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7530337" y="3395716"/>
              <a:ext cx="366397" cy="366397"/>
            </a:xfrm>
            <a:prstGeom prst="rect">
              <a:avLst/>
            </a:prstGeom>
          </p:spPr>
        </p:pic>
      </p:grpSp>
      <p:sp>
        <p:nvSpPr>
          <p:cNvPr id="73" name="TextBox 72">
            <a:extLst>
              <a:ext uri="{FF2B5EF4-FFF2-40B4-BE49-F238E27FC236}">
                <a16:creationId xmlns:a16="http://schemas.microsoft.com/office/drawing/2014/main" id="{CD4D4EFC-B13F-4AC4-836A-0A6B68568122}"/>
              </a:ext>
            </a:extLst>
          </p:cNvPr>
          <p:cNvSpPr txBox="1"/>
          <p:nvPr/>
        </p:nvSpPr>
        <p:spPr>
          <a:xfrm>
            <a:off x="684154" y="399643"/>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grpSp>
        <p:nvGrpSpPr>
          <p:cNvPr id="6" name="Group 5"/>
          <p:cNvGrpSpPr/>
          <p:nvPr/>
        </p:nvGrpSpPr>
        <p:grpSpPr>
          <a:xfrm>
            <a:off x="7601671" y="1731493"/>
            <a:ext cx="537161" cy="537161"/>
            <a:chOff x="5699968" y="4461658"/>
            <a:chExt cx="766141" cy="766141"/>
          </a:xfrm>
        </p:grpSpPr>
        <p:sp>
          <p:nvSpPr>
            <p:cNvPr id="40" name="Oval 39"/>
            <p:cNvSpPr/>
            <p:nvPr/>
          </p:nvSpPr>
          <p:spPr>
            <a:xfrm>
              <a:off x="5699968" y="4461658"/>
              <a:ext cx="766141" cy="76614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870195" y="4595302"/>
              <a:ext cx="440062" cy="440062"/>
            </a:xfrm>
            <a:prstGeom prst="rect">
              <a:avLst/>
            </a:prstGeom>
          </p:spPr>
        </p:pic>
      </p:grpSp>
      <p:sp>
        <p:nvSpPr>
          <p:cNvPr id="37" name="Rounded Rectangle 36"/>
          <p:cNvSpPr/>
          <p:nvPr/>
        </p:nvSpPr>
        <p:spPr>
          <a:xfrm flipH="1">
            <a:off x="4380068" y="1741316"/>
            <a:ext cx="2957351" cy="414472"/>
          </a:xfrm>
          <a:prstGeom prst="roundRect">
            <a:avLst>
              <a:gd name="adj" fmla="val 50000"/>
            </a:avLst>
          </a:prstGeom>
          <a:gradFill>
            <a:gsLst>
              <a:gs pos="37000">
                <a:srgbClr val="28BBF2"/>
              </a:gs>
              <a:gs pos="16000">
                <a:schemeClr val="bg1">
                  <a:alpha val="0"/>
                </a:schemeClr>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577647" y="1775544"/>
            <a:ext cx="2801096" cy="10898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Areas of Expertise</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 </a:t>
            </a:r>
            <a:r>
              <a:rPr kumimoji="0" lang="en-gb" sz="1400" strike="noStrike" kern="1200" cap="none" spc="0" normalizeH="0" dirty="0">
                <a:ln>
                  <a:noFill/>
                </a:ln>
                <a:effectLst/>
                <a:uLnTx/>
                <a:uFillTx/>
                <a:latin typeface="+mj-lt"/>
                <a:ea typeface="+mn-ea"/>
                <a:cs typeface="Assistant" panose="00000500000000000000" pitchFamily="2" charset="-79"/>
              </a:rPr>
              <a:t>BNPL </a:t>
            </a:r>
            <a:r>
              <a:rPr lang="en-gb" sz="1400" b="0" i="0" u="none" baseline="0" dirty="0">
                <a:latin typeface="+mj-lt"/>
                <a:cs typeface="Assistant" panose="00000500000000000000" pitchFamily="2" charset="-79"/>
              </a:rPr>
              <a:t>(Buy Now Pay Later)</a:t>
            </a:r>
          </a:p>
          <a:p>
            <a:pPr lvl="0" algn="l" rtl="0">
              <a:lnSpc>
                <a:spcPct val="150000"/>
              </a:lnSpc>
              <a:defRPr/>
            </a:pPr>
            <a:r>
              <a:rPr lang="en-gb" sz="1400" b="0" i="0" u="none" baseline="0" dirty="0">
                <a:latin typeface="+mj-lt"/>
                <a:cs typeface="Assistant" panose="00000500000000000000" pitchFamily="2" charset="-79"/>
              </a:rPr>
              <a:t>- Auto </a:t>
            </a:r>
            <a:r>
              <a:rPr lang="en-gb" sz="1400" dirty="0">
                <a:latin typeface="+mj-lt"/>
                <a:cs typeface="Assistant" panose="00000500000000000000" pitchFamily="2" charset="-79"/>
              </a:rPr>
              <a:t>Loans</a:t>
            </a:r>
          </a:p>
        </p:txBody>
      </p:sp>
      <p:grpSp>
        <p:nvGrpSpPr>
          <p:cNvPr id="8" name="Group 7"/>
          <p:cNvGrpSpPr/>
          <p:nvPr/>
        </p:nvGrpSpPr>
        <p:grpSpPr>
          <a:xfrm>
            <a:off x="3969748" y="1699236"/>
            <a:ext cx="537161" cy="537161"/>
            <a:chOff x="7145113" y="5503058"/>
            <a:chExt cx="537161" cy="537161"/>
          </a:xfrm>
        </p:grpSpPr>
        <p:sp>
          <p:nvSpPr>
            <p:cNvPr id="46" name="Oval 45"/>
            <p:cNvSpPr/>
            <p:nvPr/>
          </p:nvSpPr>
          <p:spPr>
            <a:xfrm>
              <a:off x="7145113" y="5503058"/>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8" name="Picture 4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263078" y="5616260"/>
              <a:ext cx="286733" cy="286733"/>
            </a:xfrm>
            <a:prstGeom prst="rect">
              <a:avLst/>
            </a:prstGeom>
          </p:spPr>
        </p:pic>
      </p:grpSp>
      <p:grpSp>
        <p:nvGrpSpPr>
          <p:cNvPr id="7" name="Group 6"/>
          <p:cNvGrpSpPr/>
          <p:nvPr/>
        </p:nvGrpSpPr>
        <p:grpSpPr>
          <a:xfrm>
            <a:off x="535744" y="2987959"/>
            <a:ext cx="537161" cy="537161"/>
            <a:chOff x="9326860" y="4965897"/>
            <a:chExt cx="537161" cy="537161"/>
          </a:xfrm>
        </p:grpSpPr>
        <p:sp>
          <p:nvSpPr>
            <p:cNvPr id="49" name="Oval 48"/>
            <p:cNvSpPr/>
            <p:nvPr/>
          </p:nvSpPr>
          <p:spPr>
            <a:xfrm>
              <a:off x="9326860" y="4965897"/>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0" name="Picture 9"/>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9414729" y="5070530"/>
              <a:ext cx="329345" cy="329345"/>
            </a:xfrm>
            <a:prstGeom prst="rect">
              <a:avLst/>
            </a:prstGeom>
          </p:spPr>
        </p:pic>
      </p:grpSp>
      <p:sp>
        <p:nvSpPr>
          <p:cNvPr id="30" name="Rounded Rectangle 29"/>
          <p:cNvSpPr/>
          <p:nvPr/>
        </p:nvSpPr>
        <p:spPr>
          <a:xfrm flipH="1">
            <a:off x="8046197" y="3084247"/>
            <a:ext cx="3839228" cy="414472"/>
          </a:xfrm>
          <a:prstGeom prst="roundRect">
            <a:avLst>
              <a:gd name="adj" fmla="val 50000"/>
            </a:avLst>
          </a:prstGeom>
          <a:gradFill>
            <a:gsLst>
              <a:gs pos="6000">
                <a:schemeClr val="bg1">
                  <a:alpha val="0"/>
                </a:schemeClr>
              </a:gs>
              <a:gs pos="31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11" name="Group 10"/>
          <p:cNvGrpSpPr/>
          <p:nvPr/>
        </p:nvGrpSpPr>
        <p:grpSpPr>
          <a:xfrm>
            <a:off x="7599505" y="3036360"/>
            <a:ext cx="537161" cy="537161"/>
            <a:chOff x="7751881" y="1868326"/>
            <a:chExt cx="537161" cy="537161"/>
          </a:xfrm>
        </p:grpSpPr>
        <p:sp>
          <p:nvSpPr>
            <p:cNvPr id="57" name="Oval 56"/>
            <p:cNvSpPr/>
            <p:nvPr/>
          </p:nvSpPr>
          <p:spPr>
            <a:xfrm>
              <a:off x="7751881" y="186832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5474" y="1940570"/>
              <a:ext cx="365760" cy="365760"/>
            </a:xfrm>
            <a:prstGeom prst="rect">
              <a:avLst/>
            </a:prstGeom>
          </p:spPr>
        </p:pic>
      </p:grpSp>
      <p:sp>
        <p:nvSpPr>
          <p:cNvPr id="2" name="Rounded Rectangle 1"/>
          <p:cNvSpPr/>
          <p:nvPr/>
        </p:nvSpPr>
        <p:spPr>
          <a:xfrm flipH="1">
            <a:off x="1024895" y="1719028"/>
            <a:ext cx="3322154" cy="414472"/>
          </a:xfrm>
          <a:prstGeom prst="roundRect">
            <a:avLst>
              <a:gd name="adj" fmla="val 50000"/>
            </a:avLst>
          </a:prstGeom>
          <a:gradFill>
            <a:gsLst>
              <a:gs pos="16000">
                <a:schemeClr val="bg1">
                  <a:alpha val="0"/>
                </a:schemeClr>
              </a:gs>
              <a:gs pos="7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1102505" y="1775544"/>
            <a:ext cx="2130343" cy="76944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2014</a:t>
            </a:r>
            <a:br>
              <a:rPr lang="en-gb" b="1" dirty="0">
                <a:solidFill>
                  <a:srgbClr val="000000"/>
                </a:solidFill>
                <a:latin typeface="Assistant" panose="00000500000000000000" pitchFamily="2" charset="-79"/>
                <a:cs typeface="Assistant" panose="00000500000000000000" pitchFamily="2" charset="-79"/>
              </a:rPr>
            </a:br>
            <a:br>
              <a:rPr lang="en-gb" sz="600" b="1" dirty="0">
                <a:solidFill>
                  <a:srgbClr val="000000"/>
                </a:solidFill>
                <a:latin typeface="Assistant" panose="00000500000000000000" pitchFamily="2" charset="-79"/>
                <a:cs typeface="Assistant" panose="00000500000000000000" pitchFamily="2" charset="-79"/>
              </a:rPr>
            </a:br>
            <a:endParaRPr lang="en-gb" sz="600" b="1" dirty="0">
              <a:solidFill>
                <a:srgbClr val="000000"/>
              </a:solidFill>
              <a:latin typeface="Assistant" panose="00000500000000000000" pitchFamily="2" charset="-79"/>
              <a:cs typeface="Assistant" panose="00000500000000000000" pitchFamily="2" charset="-79"/>
            </a:endParaRPr>
          </a:p>
          <a:p>
            <a:pPr marL="0" marR="0" lvl="0" indent="0" algn="l" defTabSz="914400" rtl="0" eaLnBrk="1" fontAlgn="auto" latinLnBrk="0" hangingPunct="1">
              <a:spcBef>
                <a:spcPts val="0"/>
              </a:spcBef>
              <a:spcAft>
                <a:spcPts val="0"/>
              </a:spcAft>
              <a:buClrTx/>
              <a:buSzTx/>
              <a:buFontTx/>
              <a:buNone/>
              <a:tabLst/>
              <a:defRPr/>
            </a:pPr>
            <a:r>
              <a:rPr lang="en-gb" sz="1600" dirty="0">
                <a:solidFill>
                  <a:srgbClr val="000000"/>
                </a:solidFill>
                <a:latin typeface="+mj-lt"/>
                <a:cs typeface="Assistant" panose="00000500000000000000" pitchFamily="2" charset="-79"/>
              </a:rPr>
              <a:t>Founded</a:t>
            </a:r>
            <a:endParaRPr kumimoji="0" lang="en-gb" sz="16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4" name="Группа 13">
            <a:extLst>
              <a:ext uri="{FF2B5EF4-FFF2-40B4-BE49-F238E27FC236}">
                <a16:creationId xmlns:a16="http://schemas.microsoft.com/office/drawing/2014/main" id="{A3CD88A3-FFF6-461E-BF1F-5F79AFA7753C}"/>
              </a:ext>
            </a:extLst>
          </p:cNvPr>
          <p:cNvGrpSpPr/>
          <p:nvPr/>
        </p:nvGrpSpPr>
        <p:grpSpPr>
          <a:xfrm>
            <a:off x="522316" y="1710882"/>
            <a:ext cx="537161" cy="537161"/>
            <a:chOff x="11062837" y="1872800"/>
            <a:chExt cx="537161" cy="537161"/>
          </a:xfrm>
        </p:grpSpPr>
        <p:sp>
          <p:nvSpPr>
            <p:cNvPr id="52" name="Oval 51"/>
            <p:cNvSpPr/>
            <p:nvPr/>
          </p:nvSpPr>
          <p:spPr>
            <a:xfrm>
              <a:off x="11062837" y="18728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2969" y="1909368"/>
              <a:ext cx="456895" cy="456895"/>
            </a:xfrm>
            <a:prstGeom prst="rect">
              <a:avLst/>
            </a:prstGeom>
          </p:spPr>
        </p:pic>
      </p:grpSp>
      <p:grpSp>
        <p:nvGrpSpPr>
          <p:cNvPr id="39" name="Group 38"/>
          <p:cNvGrpSpPr/>
          <p:nvPr/>
        </p:nvGrpSpPr>
        <p:grpSpPr>
          <a:xfrm>
            <a:off x="5295900" y="1399148"/>
            <a:ext cx="1600200" cy="97631"/>
            <a:chOff x="1533525" y="2933699"/>
            <a:chExt cx="1600200" cy="97631"/>
          </a:xfrm>
        </p:grpSpPr>
        <p:cxnSp>
          <p:nvCxnSpPr>
            <p:cNvPr id="41" name="Straight Connector 40"/>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45" name="TextBox 44">
            <a:extLst>
              <a:ext uri="{FF2B5EF4-FFF2-40B4-BE49-F238E27FC236}">
                <a16:creationId xmlns:a16="http://schemas.microsoft.com/office/drawing/2014/main" id="{8A73A01A-AC09-46E8-A6A7-00472084A278}"/>
              </a:ext>
            </a:extLst>
          </p:cNvPr>
          <p:cNvSpPr txBox="1"/>
          <p:nvPr/>
        </p:nvSpPr>
        <p:spPr>
          <a:xfrm>
            <a:off x="4697555" y="5820125"/>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pic>
        <p:nvPicPr>
          <p:cNvPr id="55" name="Picture 54"/>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1820" y="6240892"/>
            <a:ext cx="1157564" cy="537161"/>
          </a:xfrm>
          <a:prstGeom prst="rect">
            <a:avLst/>
          </a:prstGeom>
        </p:spPr>
      </p:pic>
      <p:sp>
        <p:nvSpPr>
          <p:cNvPr id="47" name="TextBox 46">
            <a:extLst>
              <a:ext uri="{FF2B5EF4-FFF2-40B4-BE49-F238E27FC236}">
                <a16:creationId xmlns:a16="http://schemas.microsoft.com/office/drawing/2014/main" id="{D4ED9588-71A7-4B60-B291-77AD7DBBA78B}"/>
              </a:ext>
            </a:extLst>
          </p:cNvPr>
          <p:cNvSpPr txBox="1"/>
          <p:nvPr/>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C28888D5-3E5B-47DC-9B78-95A15D1E7EB9}"/>
              </a:ext>
            </a:extLst>
          </p:cNvPr>
          <p:cNvSpPr txBox="1"/>
          <p:nvPr/>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sp>
        <p:nvSpPr>
          <p:cNvPr id="66" name="TextBox 65">
            <a:extLst>
              <a:ext uri="{FF2B5EF4-FFF2-40B4-BE49-F238E27FC236}">
                <a16:creationId xmlns:a16="http://schemas.microsoft.com/office/drawing/2014/main" id="{CD4D4EFC-B13F-4AC4-836A-0A6B68568122}"/>
              </a:ext>
            </a:extLst>
          </p:cNvPr>
          <p:cNvSpPr txBox="1"/>
          <p:nvPr/>
        </p:nvSpPr>
        <p:spPr>
          <a:xfrm>
            <a:off x="8194235" y="3092592"/>
            <a:ext cx="3161754" cy="2177647"/>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mj-lt"/>
                <a:cs typeface="Assistant"/>
              </a:rPr>
              <a:t>75</a:t>
            </a:r>
            <a:r>
              <a:rPr kumimoji="0" lang="en-gb" sz="1600" b="1" i="0" u="none" strike="noStrike" kern="1200" cap="none" spc="0" normalizeH="0" baseline="0" dirty="0">
                <a:ln>
                  <a:noFill/>
                </a:ln>
                <a:solidFill>
                  <a:schemeClr val="bg1"/>
                </a:solidFill>
                <a:effectLst/>
                <a:uLnTx/>
                <a:uFillTx/>
                <a:latin typeface="+mj-lt"/>
                <a:ea typeface="+mn-ea"/>
                <a:cs typeface="Assistant"/>
              </a:rPr>
              <a:t> employees </a:t>
            </a:r>
            <a:br>
              <a:rPr kumimoji="0" lang="en-GB" sz="1600" b="1" i="0" u="none" strike="noStrike" kern="1200" cap="none" spc="0" normalizeH="0" baseline="0" dirty="0">
                <a:ln>
                  <a:noFill/>
                </a:ln>
                <a:solidFill>
                  <a:schemeClr val="bg1"/>
                </a:solidFill>
                <a:effectLst/>
                <a:uLnTx/>
                <a:uFillTx/>
                <a:latin typeface="+mj-lt"/>
                <a:ea typeface="+mn-ea"/>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mj-lt"/>
                <a:cs typeface="Assistant"/>
              </a:rPr>
              <a:t>I</a:t>
            </a:r>
            <a:r>
              <a:rPr lang="en-gb" sz="1400" dirty="0">
                <a:latin typeface="+mj-lt"/>
                <a:cs typeface="Assistant"/>
              </a:rPr>
              <a:t>n Israel and abroad (including outsourced workers)</a:t>
            </a:r>
            <a:br>
              <a:rPr lang="en-gb" sz="1400" dirty="0">
                <a:latin typeface="+mj-lt"/>
                <a:cs typeface="Assistant"/>
              </a:rPr>
            </a:br>
            <a:br>
              <a:rPr lang="en-gb" sz="1400" dirty="0">
                <a:latin typeface="+mj-lt"/>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mj-lt"/>
              <a:ea typeface="+mn-ea"/>
              <a:cs typeface="Assistant"/>
            </a:endParaRPr>
          </a:p>
        </p:txBody>
      </p:sp>
    </p:spTree>
    <p:extLst>
      <p:ext uri="{BB962C8B-B14F-4D97-AF65-F5344CB8AC3E}">
        <p14:creationId xmlns:p14="http://schemas.microsoft.com/office/powerpoint/2010/main" val="6971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CD4D4EFC-B13F-4AC4-836A-0A6B68568122}"/>
              </a:ext>
            </a:extLst>
          </p:cNvPr>
          <p:cNvSpPr txBox="1"/>
          <p:nvPr/>
        </p:nvSpPr>
        <p:spPr>
          <a:xfrm>
            <a:off x="684154" y="459995"/>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37" name="Rounded Rectangle 36"/>
          <p:cNvSpPr/>
          <p:nvPr/>
        </p:nvSpPr>
        <p:spPr>
          <a:xfrm flipH="1">
            <a:off x="4651637" y="2135380"/>
            <a:ext cx="3069277" cy="414472"/>
          </a:xfrm>
          <a:prstGeom prst="roundRect">
            <a:avLst>
              <a:gd name="adj" fmla="val 50000"/>
            </a:avLst>
          </a:prstGeom>
          <a:gradFill>
            <a:gsLst>
              <a:gs pos="52000">
                <a:srgbClr val="28BBF2"/>
              </a:gs>
              <a:gs pos="16000">
                <a:schemeClr val="bg1"/>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793369" y="2078659"/>
            <a:ext cx="2325840"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mj-lt"/>
                <a:cs typeface="Assistant" panose="00000500000000000000" pitchFamily="2" charset="-79"/>
              </a:rPr>
              <a:t>4</a:t>
            </a:r>
            <a:r>
              <a:rPr lang="he-IL" b="1" i="0" u="none" baseline="0" dirty="0">
                <a:solidFill>
                  <a:schemeClr val="bg1"/>
                </a:solidFill>
                <a:latin typeface="+mj-lt"/>
                <a:cs typeface="Assistant" panose="00000500000000000000" pitchFamily="2" charset="-79"/>
              </a:rPr>
              <a:t>57</a:t>
            </a:r>
            <a:r>
              <a:rPr lang="en-gb" b="1" i="0" u="none" baseline="0" dirty="0">
                <a:solidFill>
                  <a:schemeClr val="bg1"/>
                </a:solidFill>
                <a:latin typeface="+mj-lt"/>
                <a:cs typeface="Assistant" panose="00000500000000000000" pitchFamily="2" charset="-79"/>
              </a:rPr>
              <a:t>,000</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Registered customers</a:t>
            </a:r>
          </a:p>
        </p:txBody>
      </p:sp>
      <p:sp>
        <p:nvSpPr>
          <p:cNvPr id="27" name="Rounded Rectangle 26"/>
          <p:cNvSpPr/>
          <p:nvPr/>
        </p:nvSpPr>
        <p:spPr>
          <a:xfrm flipH="1">
            <a:off x="681922"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822372" y="3481883"/>
            <a:ext cx="2562067"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790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Total</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funds lent </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sp>
        <p:nvSpPr>
          <p:cNvPr id="2" name="Rounded Rectangle 1"/>
          <p:cNvSpPr/>
          <p:nvPr/>
        </p:nvSpPr>
        <p:spPr>
          <a:xfrm flipH="1">
            <a:off x="751351" y="2130256"/>
            <a:ext cx="2754628" cy="414472"/>
          </a:xfrm>
          <a:prstGeom prst="roundRect">
            <a:avLst>
              <a:gd name="adj" fmla="val 50000"/>
            </a:avLst>
          </a:prstGeom>
          <a:gradFill>
            <a:gsLst>
              <a:gs pos="16000">
                <a:schemeClr val="bg1"/>
              </a:gs>
              <a:gs pos="5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812435" y="2082913"/>
            <a:ext cx="2955610" cy="1205458"/>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4 Countries</a:t>
            </a:r>
            <a:br>
              <a:rPr lang="en-gb" b="1" dirty="0">
                <a:solidFill>
                  <a:schemeClr val="bg1"/>
                </a:solidFill>
                <a:latin typeface="Assistant" panose="00000500000000000000" pitchFamily="2" charset="-79"/>
                <a:cs typeface="Assistant" panose="00000500000000000000" pitchFamily="2" charset="-79"/>
              </a:rPr>
            </a:br>
            <a:r>
              <a:rPr lang="en-gb" sz="1600" b="0" i="0" u="none" baseline="0" dirty="0">
                <a:latin typeface="+mj-lt"/>
                <a:cs typeface="Assistant" panose="00000500000000000000" pitchFamily="2" charset="-79"/>
              </a:rPr>
              <a:t>Israel, Lithuania, Latvia,</a:t>
            </a:r>
            <a:r>
              <a:rPr lang="en-GB" sz="1600" b="0" i="0" u="none" baseline="0" dirty="0">
                <a:latin typeface="+mj-lt"/>
                <a:cs typeface="Assistant" panose="00000500000000000000" pitchFamily="2" charset="-79"/>
              </a:rPr>
              <a:t> and</a:t>
            </a:r>
            <a:endParaRPr lang="he-IL" sz="1600" b="0" i="0" u="none" baseline="0" dirty="0">
              <a:latin typeface="+mj-lt"/>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Poland (in establishment phase)</a:t>
            </a:r>
          </a:p>
        </p:txBody>
      </p:sp>
      <p:grpSp>
        <p:nvGrpSpPr>
          <p:cNvPr id="6" name="Группа 5">
            <a:extLst>
              <a:ext uri="{FF2B5EF4-FFF2-40B4-BE49-F238E27FC236}">
                <a16:creationId xmlns:a16="http://schemas.microsoft.com/office/drawing/2014/main" id="{190C84AF-E5C1-4158-8DF8-345897A2A81F}"/>
              </a:ext>
            </a:extLst>
          </p:cNvPr>
          <p:cNvGrpSpPr/>
          <p:nvPr/>
        </p:nvGrpSpPr>
        <p:grpSpPr>
          <a:xfrm>
            <a:off x="243808" y="2091875"/>
            <a:ext cx="537161" cy="537161"/>
            <a:chOff x="3455606" y="2091875"/>
            <a:chExt cx="537161" cy="537161"/>
          </a:xfrm>
        </p:grpSpPr>
        <p:sp>
          <p:nvSpPr>
            <p:cNvPr id="52" name="Oval 51"/>
            <p:cNvSpPr/>
            <p:nvPr/>
          </p:nvSpPr>
          <p:spPr>
            <a:xfrm>
              <a:off x="3455606" y="209187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39" name="Picture 38"/>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3537784" y="2171483"/>
              <a:ext cx="372804" cy="372804"/>
            </a:xfrm>
            <a:prstGeom prst="rect">
              <a:avLst/>
            </a:prstGeom>
          </p:spPr>
        </p:pic>
      </p:grpSp>
      <p:cxnSp>
        <p:nvCxnSpPr>
          <p:cNvPr id="89" name="Straight Connector 88"/>
          <p:cNvCxnSpPr/>
          <p:nvPr/>
        </p:nvCxnSpPr>
        <p:spPr>
          <a:xfrm>
            <a:off x="8232992" y="2498069"/>
            <a:ext cx="691347" cy="6784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C22D7A1-8E91-43FF-819C-BE1A8CBF9F21}"/>
              </a:ext>
            </a:extLst>
          </p:cNvPr>
          <p:cNvSpPr txBox="1"/>
          <p:nvPr/>
        </p:nvSpPr>
        <p:spPr>
          <a:xfrm>
            <a:off x="243808" y="5527142"/>
            <a:ext cx="5445770" cy="57381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As of the end of J</a:t>
            </a:r>
            <a:r>
              <a:rPr kumimoji="0" lang="en-US" sz="1100" b="0" i="0" u="none" strike="noStrike" kern="1200" cap="none" spc="0" normalizeH="0" baseline="0" dirty="0" err="1">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une</a:t>
            </a: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2021</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Gross revenues 2020: total consolidated non-GAAP income in Business </a:t>
            </a:r>
            <a:r>
              <a:rPr lang="en-gb" sz="11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a:t>
            </a: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egments note</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61" name="Rounded Rectangle 60"/>
          <p:cNvSpPr/>
          <p:nvPr/>
        </p:nvSpPr>
        <p:spPr>
          <a:xfrm flipH="1">
            <a:off x="690007" y="464717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cxnSp>
        <p:nvCxnSpPr>
          <p:cNvPr id="22" name="Straight Connector 21"/>
          <p:cNvCxnSpPr/>
          <p:nvPr/>
        </p:nvCxnSpPr>
        <p:spPr>
          <a:xfrm flipH="1">
            <a:off x="10780891" y="2227022"/>
            <a:ext cx="500924" cy="65121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D4D4EFC-B13F-4AC4-836A-0A6B68568122}"/>
              </a:ext>
            </a:extLst>
          </p:cNvPr>
          <p:cNvSpPr txBox="1"/>
          <p:nvPr/>
        </p:nvSpPr>
        <p:spPr>
          <a:xfrm>
            <a:off x="833382" y="4600039"/>
            <a:ext cx="2762908" cy="838819"/>
          </a:xfrm>
          <a:prstGeom prst="rect">
            <a:avLst/>
          </a:prstGeom>
          <a:noFill/>
        </p:spPr>
        <p:txBody>
          <a:bodyPr wrap="square" lIns="91440" tIns="45720" rIns="91440" bIns="45720" rtlCol="0" anchor="t">
            <a:spAutoFit/>
          </a:bodyPr>
          <a:lstStyle/>
          <a:p>
            <a:pPr lvl="0" algn="l" rtl="0">
              <a:lnSpc>
                <a:spcPct val="150000"/>
              </a:lnSpc>
              <a:defRPr/>
            </a:pPr>
            <a:r>
              <a:rPr lang="he-IL" b="1" dirty="0">
                <a:solidFill>
                  <a:schemeClr val="bg1"/>
                </a:solidFill>
                <a:latin typeface="Assistant" panose="00000500000000000000" pitchFamily="2" charset="-79"/>
                <a:cs typeface="Assistant" panose="00000500000000000000" pitchFamily="2" charset="-79"/>
              </a:rPr>
              <a:t>41,648</a:t>
            </a: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600" b="0" i="0" u="none" baseline="0" dirty="0">
                <a:latin typeface="Assistant"/>
                <a:ea typeface="Assistant"/>
                <a:cs typeface="Assistant"/>
                <a:sym typeface="Assistant"/>
              </a:rPr>
              <a:t>Paying customers</a:t>
            </a:r>
          </a:p>
        </p:txBody>
      </p:sp>
      <p:sp>
        <p:nvSpPr>
          <p:cNvPr id="70" name="Rounded Rectangle 69"/>
          <p:cNvSpPr/>
          <p:nvPr/>
        </p:nvSpPr>
        <p:spPr>
          <a:xfrm flipH="1">
            <a:off x="4651637"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71" name="TextBox 70">
            <a:extLst>
              <a:ext uri="{FF2B5EF4-FFF2-40B4-BE49-F238E27FC236}">
                <a16:creationId xmlns:a16="http://schemas.microsoft.com/office/drawing/2014/main" id="{CD4D4EFC-B13F-4AC4-836A-0A6B68568122}"/>
              </a:ext>
            </a:extLst>
          </p:cNvPr>
          <p:cNvSpPr txBox="1"/>
          <p:nvPr/>
        </p:nvSpPr>
        <p:spPr>
          <a:xfrm>
            <a:off x="4767559" y="3481883"/>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a:t>
            </a:r>
            <a:r>
              <a:rPr lang="he-IL"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397</a:t>
            </a: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Loan portfolio </a:t>
            </a:r>
            <a:r>
              <a:rPr lang="en-gb" sz="16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alance</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sp>
        <p:nvSpPr>
          <p:cNvPr id="79" name="Rounded Rectangle 78"/>
          <p:cNvSpPr/>
          <p:nvPr/>
        </p:nvSpPr>
        <p:spPr>
          <a:xfrm flipH="1">
            <a:off x="4651637" y="465834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80" name="TextBox 79">
            <a:extLst>
              <a:ext uri="{FF2B5EF4-FFF2-40B4-BE49-F238E27FC236}">
                <a16:creationId xmlns:a16="http://schemas.microsoft.com/office/drawing/2014/main" id="{CD4D4EFC-B13F-4AC4-836A-0A6B68568122}"/>
              </a:ext>
            </a:extLst>
          </p:cNvPr>
          <p:cNvSpPr txBox="1"/>
          <p:nvPr/>
        </p:nvSpPr>
        <p:spPr>
          <a:xfrm>
            <a:off x="4773819" y="4611209"/>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a:t>
            </a:r>
            <a:r>
              <a:rPr lang="he-IL"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17.5</a:t>
            </a: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Gross revenues HI2021</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grpSp>
        <p:nvGrpSpPr>
          <p:cNvPr id="4" name="Группа 3">
            <a:extLst>
              <a:ext uri="{FF2B5EF4-FFF2-40B4-BE49-F238E27FC236}">
                <a16:creationId xmlns:a16="http://schemas.microsoft.com/office/drawing/2014/main" id="{BC83C9C4-3163-419A-9D70-5DE00C0A1F2E}"/>
              </a:ext>
            </a:extLst>
          </p:cNvPr>
          <p:cNvGrpSpPr/>
          <p:nvPr/>
        </p:nvGrpSpPr>
        <p:grpSpPr>
          <a:xfrm>
            <a:off x="245804" y="4596766"/>
            <a:ext cx="537161" cy="537161"/>
            <a:chOff x="3455606" y="4596766"/>
            <a:chExt cx="537161" cy="537161"/>
          </a:xfrm>
        </p:grpSpPr>
        <p:sp>
          <p:nvSpPr>
            <p:cNvPr id="65" name="Oval 64"/>
            <p:cNvSpPr/>
            <p:nvPr/>
          </p:nvSpPr>
          <p:spPr>
            <a:xfrm>
              <a:off x="3455606" y="459676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1" name="Picture 50"/>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542273" y="4660902"/>
              <a:ext cx="371490" cy="371490"/>
            </a:xfrm>
            <a:prstGeom prst="rect">
              <a:avLst/>
            </a:prstGeom>
          </p:spPr>
        </p:pic>
      </p:grpSp>
      <p:grpSp>
        <p:nvGrpSpPr>
          <p:cNvPr id="5" name="Группа 4">
            <a:extLst>
              <a:ext uri="{FF2B5EF4-FFF2-40B4-BE49-F238E27FC236}">
                <a16:creationId xmlns:a16="http://schemas.microsoft.com/office/drawing/2014/main" id="{E50FB7A3-02FA-41E6-A096-DC0D971CD400}"/>
              </a:ext>
            </a:extLst>
          </p:cNvPr>
          <p:cNvGrpSpPr/>
          <p:nvPr/>
        </p:nvGrpSpPr>
        <p:grpSpPr>
          <a:xfrm>
            <a:off x="243809" y="3478610"/>
            <a:ext cx="537161" cy="537161"/>
            <a:chOff x="3455606" y="3478610"/>
            <a:chExt cx="537161" cy="537161"/>
          </a:xfrm>
        </p:grpSpPr>
        <p:sp>
          <p:nvSpPr>
            <p:cNvPr id="49" name="Oval 48"/>
            <p:cNvSpPr/>
            <p:nvPr/>
          </p:nvSpPr>
          <p:spPr>
            <a:xfrm>
              <a:off x="3455606"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573768" y="3572557"/>
              <a:ext cx="308539" cy="308539"/>
            </a:xfrm>
            <a:prstGeom prst="rect">
              <a:avLst/>
            </a:prstGeom>
          </p:spPr>
        </p:pic>
      </p:grpSp>
      <p:grpSp>
        <p:nvGrpSpPr>
          <p:cNvPr id="10" name="Группа 9">
            <a:extLst>
              <a:ext uri="{FF2B5EF4-FFF2-40B4-BE49-F238E27FC236}">
                <a16:creationId xmlns:a16="http://schemas.microsoft.com/office/drawing/2014/main" id="{9DBE1237-5B18-43E3-B2D2-CA9A4AE90B43}"/>
              </a:ext>
            </a:extLst>
          </p:cNvPr>
          <p:cNvGrpSpPr/>
          <p:nvPr/>
        </p:nvGrpSpPr>
        <p:grpSpPr>
          <a:xfrm>
            <a:off x="4212913" y="2093300"/>
            <a:ext cx="578903" cy="3051797"/>
            <a:chOff x="7443512" y="2093300"/>
            <a:chExt cx="578903" cy="3051797"/>
          </a:xfrm>
        </p:grpSpPr>
        <p:sp>
          <p:nvSpPr>
            <p:cNvPr id="46" name="Oval 45"/>
            <p:cNvSpPr/>
            <p:nvPr/>
          </p:nvSpPr>
          <p:spPr>
            <a:xfrm>
              <a:off x="7443512" y="20933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54" name="Picture 5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537044" y="2172077"/>
              <a:ext cx="368899" cy="368899"/>
            </a:xfrm>
            <a:prstGeom prst="rect">
              <a:avLst/>
            </a:prstGeom>
          </p:spPr>
        </p:pic>
        <p:sp>
          <p:nvSpPr>
            <p:cNvPr id="74" name="Oval 73"/>
            <p:cNvSpPr/>
            <p:nvPr/>
          </p:nvSpPr>
          <p:spPr>
            <a:xfrm>
              <a:off x="7445423"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3" name="Picture 52"/>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540219" y="3570096"/>
              <a:ext cx="345430" cy="345430"/>
            </a:xfrm>
            <a:prstGeom prst="rect">
              <a:avLst/>
            </a:prstGeom>
          </p:spPr>
        </p:pic>
        <p:sp>
          <p:nvSpPr>
            <p:cNvPr id="81" name="Oval 80"/>
            <p:cNvSpPr/>
            <p:nvPr/>
          </p:nvSpPr>
          <p:spPr>
            <a:xfrm>
              <a:off x="7445423" y="460793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0" name="Picture 49"/>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b="28888"/>
            <a:stretch/>
          </p:blipFill>
          <p:spPr>
            <a:xfrm>
              <a:off x="7483592" y="4685050"/>
              <a:ext cx="538823" cy="383164"/>
            </a:xfrm>
            <a:prstGeom prst="rect">
              <a:avLst/>
            </a:prstGeom>
          </p:spPr>
        </p:pic>
      </p:grpSp>
      <p:grpSp>
        <p:nvGrpSpPr>
          <p:cNvPr id="83" name="Group 82"/>
          <p:cNvGrpSpPr/>
          <p:nvPr/>
        </p:nvGrpSpPr>
        <p:grpSpPr>
          <a:xfrm>
            <a:off x="5295900" y="1399148"/>
            <a:ext cx="1600200" cy="97631"/>
            <a:chOff x="1533525" y="2933699"/>
            <a:chExt cx="1600200" cy="97631"/>
          </a:xfrm>
        </p:grpSpPr>
        <p:cxnSp>
          <p:nvCxnSpPr>
            <p:cNvPr id="84" name="Straight Connector 8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graphicFrame>
        <p:nvGraphicFramePr>
          <p:cNvPr id="19" name="Chart 18"/>
          <p:cNvGraphicFramePr/>
          <p:nvPr>
            <p:extLst>
              <p:ext uri="{D42A27DB-BD31-4B8C-83A1-F6EECF244321}">
                <p14:modId xmlns:p14="http://schemas.microsoft.com/office/powerpoint/2010/main" val="3335029980"/>
              </p:ext>
            </p:extLst>
          </p:nvPr>
        </p:nvGraphicFramePr>
        <p:xfrm>
          <a:off x="7201899" y="2078660"/>
          <a:ext cx="5330974" cy="3477792"/>
        </p:xfrm>
        <a:graphic>
          <a:graphicData uri="http://schemas.openxmlformats.org/drawingml/2006/chart">
            <c:chart xmlns:c="http://schemas.openxmlformats.org/drawingml/2006/chart" xmlns:r="http://schemas.openxmlformats.org/officeDocument/2006/relationships" r:id="rId8"/>
          </a:graphicData>
        </a:graphic>
      </p:graphicFrame>
      <p:sp>
        <p:nvSpPr>
          <p:cNvPr id="86" name="TextBox 62">
            <a:extLst>
              <a:ext uri="{FF2B5EF4-FFF2-40B4-BE49-F238E27FC236}">
                <a16:creationId xmlns:a16="http://schemas.microsoft.com/office/drawing/2014/main" id="{3A18C425-B8EC-4303-8ED1-446D372E14B1}"/>
              </a:ext>
            </a:extLst>
          </p:cNvPr>
          <p:cNvSpPr txBox="1"/>
          <p:nvPr/>
        </p:nvSpPr>
        <p:spPr>
          <a:xfrm>
            <a:off x="10498799" y="1800164"/>
            <a:ext cx="1835445" cy="573811"/>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Stakeholder holdings 42.93%</a:t>
            </a:r>
          </a:p>
        </p:txBody>
      </p:sp>
      <p:sp>
        <p:nvSpPr>
          <p:cNvPr id="88" name="TextBox 62">
            <a:extLst>
              <a:ext uri="{FF2B5EF4-FFF2-40B4-BE49-F238E27FC236}">
                <a16:creationId xmlns:a16="http://schemas.microsoft.com/office/drawing/2014/main" id="{3A18C425-B8EC-4303-8ED1-446D372E14B1}"/>
              </a:ext>
            </a:extLst>
          </p:cNvPr>
          <p:cNvSpPr txBox="1"/>
          <p:nvPr/>
        </p:nvSpPr>
        <p:spPr>
          <a:xfrm>
            <a:off x="7517696" y="1898606"/>
            <a:ext cx="1835445" cy="571951"/>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Institutional and public </a:t>
            </a:r>
            <a:r>
              <a:rPr lang="en-gb" sz="110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h</a:t>
            </a: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oldings 57.07% </a:t>
            </a:r>
          </a:p>
        </p:txBody>
      </p:sp>
    </p:spTree>
    <p:extLst>
      <p:ext uri="{BB962C8B-B14F-4D97-AF65-F5344CB8AC3E}">
        <p14:creationId xmlns:p14="http://schemas.microsoft.com/office/powerpoint/2010/main" val="2933750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1313" y="102588"/>
            <a:ext cx="12192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Group Management</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50" charset="-79"/>
              <a:cs typeface="Assistant ExtraBold" panose="00000900000000000000" pitchFamily="50" charset="-79"/>
            </a:endParaRPr>
          </a:p>
        </p:txBody>
      </p:sp>
      <p:grpSp>
        <p:nvGrpSpPr>
          <p:cNvPr id="11" name="Group 10"/>
          <p:cNvGrpSpPr/>
          <p:nvPr/>
        </p:nvGrpSpPr>
        <p:grpSpPr>
          <a:xfrm>
            <a:off x="2778841" y="964454"/>
            <a:ext cx="2925046" cy="2687028"/>
            <a:chOff x="5894461" y="1461831"/>
            <a:chExt cx="2925046" cy="2687028"/>
          </a:xfrm>
        </p:grpSpPr>
        <p:grpSp>
          <p:nvGrpSpPr>
            <p:cNvPr id="10" name="Group 9"/>
            <p:cNvGrpSpPr/>
            <p:nvPr/>
          </p:nvGrpSpPr>
          <p:grpSpPr>
            <a:xfrm>
              <a:off x="6815902" y="1461831"/>
              <a:ext cx="1137559" cy="1081624"/>
              <a:chOff x="6781306" y="1118081"/>
              <a:chExt cx="1137559" cy="1081624"/>
            </a:xfrm>
          </p:grpSpPr>
          <p:pic>
            <p:nvPicPr>
              <p:cNvPr id="110" name="Picture 109"/>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6781306" y="1118081"/>
                <a:ext cx="1137559" cy="1076329"/>
              </a:xfrm>
              <a:prstGeom prst="rect">
                <a:avLst/>
              </a:prstGeom>
            </p:spPr>
          </p:pic>
          <p:pic>
            <p:nvPicPr>
              <p:cNvPr id="53" name="Content Placeholder 4">
                <a:extLst>
                  <a:ext uri="{FF2B5EF4-FFF2-40B4-BE49-F238E27FC236}">
                    <a16:creationId xmlns:a16="http://schemas.microsoft.com/office/drawing/2014/main" id="{0C68744C-2B31-4138-90DF-A2BD2287D926}"/>
                  </a:ext>
                </a:extLst>
              </p:cNvPr>
              <p:cNvPicPr>
                <a:picLocks noChangeAspect="1"/>
              </p:cNvPicPr>
              <p:nvPr/>
            </p:nvPicPr>
            <p:blipFill>
              <a:blip r:embed="rId4" cstate="hqprint">
                <a:grayscl/>
                <a:extLst>
                  <a:ext uri="{28A0092B-C50C-407E-A947-70E740481C1C}">
                    <a14:useLocalDpi xmlns:a14="http://schemas.microsoft.com/office/drawing/2010/main"/>
                  </a:ext>
                </a:extLst>
              </a:blip>
              <a:srcRect/>
              <a:stretch>
                <a:fillRect/>
              </a:stretch>
            </p:blipFill>
            <p:spPr>
              <a:xfrm>
                <a:off x="6870983" y="1321881"/>
                <a:ext cx="909337" cy="877824"/>
              </a:xfrm>
              <a:prstGeom prst="ellipse">
                <a:avLst/>
              </a:prstGeom>
              <a:ln w="63500" cap="rnd">
                <a:noFill/>
              </a:ln>
              <a:effectLst/>
            </p:spPr>
          </p:pic>
        </p:grpSp>
        <p:grpSp>
          <p:nvGrpSpPr>
            <p:cNvPr id="47" name="Group 46"/>
            <p:cNvGrpSpPr/>
            <p:nvPr/>
          </p:nvGrpSpPr>
          <p:grpSpPr>
            <a:xfrm>
              <a:off x="5894461" y="2663739"/>
              <a:ext cx="2925046" cy="1485120"/>
              <a:chOff x="8541840" y="2663739"/>
              <a:chExt cx="2925046" cy="1485120"/>
            </a:xfrm>
          </p:grpSpPr>
          <p:sp>
            <p:nvSpPr>
              <p:cNvPr id="48" name="TextBox 47">
                <a:extLst>
                  <a:ext uri="{FF2B5EF4-FFF2-40B4-BE49-F238E27FC236}">
                    <a16:creationId xmlns:a16="http://schemas.microsoft.com/office/drawing/2014/main" id="{CB5DE3D1-17FD-4464-899B-865396732923}"/>
                  </a:ext>
                </a:extLst>
              </p:cNvPr>
              <p:cNvSpPr txBox="1"/>
              <p:nvPr/>
            </p:nvSpPr>
            <p:spPr>
              <a:xfrm>
                <a:off x="9405164" y="266373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Dr. Gal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49" name="TextBox 48">
                <a:extLst>
                  <a:ext uri="{FF2B5EF4-FFF2-40B4-BE49-F238E27FC236}">
                    <a16:creationId xmlns:a16="http://schemas.microsoft.com/office/drawing/2014/main" id="{F3D4B78F-FEF4-42B6-AD17-30C830542318}"/>
                  </a:ext>
                </a:extLst>
              </p:cNvPr>
              <p:cNvSpPr txBox="1"/>
              <p:nvPr/>
            </p:nvSpPr>
            <p:spPr>
              <a:xfrm>
                <a:off x="8541840" y="3056252"/>
                <a:ext cx="2925046" cy="1092607"/>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CEO</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900" dirty="0">
                    <a:solidFill>
                      <a:srgbClr val="333333"/>
                    </a:solidFill>
                    <a:latin typeface="Assistant"/>
                    <a:ea typeface="Assistant"/>
                    <a:cs typeface="Assistant"/>
                    <a:sym typeface="Assistant"/>
                  </a:rPr>
                  <a:t>PhD in Physics from Nottingham University, UK</a:t>
                </a:r>
                <a:r>
                  <a:rPr lang="en-GB" sz="900" dirty="0">
                    <a:solidFill>
                      <a:srgbClr val="333333"/>
                    </a:solidFill>
                    <a:latin typeface="Assistant"/>
                    <a:ea typeface="Assistant"/>
                    <a:cs typeface="Assistant"/>
                    <a:sym typeface="Assistant"/>
                  </a:rPr>
                  <a:t>.</a:t>
                </a:r>
                <a:endParaRPr lang="en-gb" sz="900" dirty="0">
                  <a:solidFill>
                    <a:srgbClr val="333333"/>
                  </a:solidFill>
                  <a:latin typeface="Assistant"/>
                  <a:cs typeface="Assistant"/>
                </a:endParaRPr>
              </a:p>
              <a:p>
                <a:pPr algn="ctr"/>
                <a:r>
                  <a:rPr lang="en-gb" sz="900" dirty="0">
                    <a:ea typeface="+mn-lt"/>
                    <a:cs typeface="+mn-lt"/>
                    <a:sym typeface="+mn-lt"/>
                  </a:rPr>
                  <a:t> </a:t>
                </a:r>
                <a:r>
                  <a:rPr lang="en-gb" sz="900" dirty="0">
                    <a:solidFill>
                      <a:srgbClr val="333333"/>
                    </a:solidFill>
                    <a:latin typeface="Assistant"/>
                    <a:ea typeface="Assistant"/>
                    <a:cs typeface="Assistant"/>
                    <a:sym typeface="Assistant"/>
                  </a:rPr>
                  <a:t>Specialist in quantum optics</a:t>
                </a:r>
                <a:r>
                  <a:rPr lang="en-GB" sz="900" dirty="0">
                    <a:solidFill>
                      <a:srgbClr val="333333"/>
                    </a:solidFill>
                    <a:latin typeface="Assistant"/>
                    <a:ea typeface="Assistant"/>
                    <a:cs typeface="Assistant"/>
                    <a:sym typeface="Assistant"/>
                  </a:rPr>
                  <a:t>.</a:t>
                </a:r>
                <a:endParaRPr lang="en-gb" sz="900" dirty="0">
                  <a:latin typeface="Assistant"/>
                  <a:cs typeface="Assistant"/>
                </a:endParaRPr>
              </a:p>
              <a:p>
                <a:pPr algn="ctr"/>
                <a:r>
                  <a:rPr lang="en-GB" sz="900" dirty="0">
                    <a:solidFill>
                      <a:srgbClr val="333333"/>
                    </a:solidFill>
                    <a:latin typeface="Assistant"/>
                    <a:ea typeface="Assistant"/>
                    <a:cs typeface="Assistant"/>
                    <a:sym typeface="Assistant"/>
                  </a:rPr>
                  <a:t>O</a:t>
                </a:r>
                <a:r>
                  <a:rPr lang="en-gb" sz="900" dirty="0">
                    <a:solidFill>
                      <a:srgbClr val="333333"/>
                    </a:solidFill>
                    <a:latin typeface="Assistant"/>
                    <a:ea typeface="Assistant"/>
                    <a:cs typeface="Assistant"/>
                    <a:sym typeface="Assistant"/>
                  </a:rPr>
                  <a:t>ver a decade of experience as an entrepreneur and venture capitalist.</a:t>
                </a:r>
              </a:p>
            </p:txBody>
          </p:sp>
        </p:grpSp>
      </p:grpSp>
      <p:grpSp>
        <p:nvGrpSpPr>
          <p:cNvPr id="14" name="Group 13"/>
          <p:cNvGrpSpPr/>
          <p:nvPr/>
        </p:nvGrpSpPr>
        <p:grpSpPr>
          <a:xfrm>
            <a:off x="358209" y="964454"/>
            <a:ext cx="2586100" cy="2613849"/>
            <a:chOff x="8616366" y="544132"/>
            <a:chExt cx="2586100" cy="2613849"/>
          </a:xfrm>
        </p:grpSpPr>
        <p:grpSp>
          <p:nvGrpSpPr>
            <p:cNvPr id="9" name="Group 8"/>
            <p:cNvGrpSpPr/>
            <p:nvPr/>
          </p:nvGrpSpPr>
          <p:grpSpPr>
            <a:xfrm>
              <a:off x="9358311" y="544132"/>
              <a:ext cx="1137559" cy="1076329"/>
              <a:chOff x="9365341" y="503064"/>
              <a:chExt cx="1137559" cy="1076329"/>
            </a:xfrm>
          </p:grpSpPr>
          <p:pic>
            <p:nvPicPr>
              <p:cNvPr id="109" name="Picture 108"/>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365341" y="503064"/>
                <a:ext cx="1137559" cy="1076329"/>
              </a:xfrm>
              <a:prstGeom prst="rect">
                <a:avLst/>
              </a:prstGeom>
            </p:spPr>
          </p:pic>
          <p:pic>
            <p:nvPicPr>
              <p:cNvPr id="12" name="Picture 11"/>
              <p:cNvPicPr>
                <a:picLocks noChangeAspect="1"/>
              </p:cNvPicPr>
              <p:nvPr/>
            </p:nvPicPr>
            <p:blipFill rotWithShape="1">
              <a:blip r:embed="rId5" cstate="print">
                <a:grayscl/>
                <a:extLst>
                  <a:ext uri="{28A0092B-C50C-407E-A947-70E740481C1C}">
                    <a14:useLocalDpi xmlns:a14="http://schemas.microsoft.com/office/drawing/2010/main" val="0"/>
                  </a:ext>
                </a:extLst>
              </a:blip>
              <a:srcRect t="9292" b="22154"/>
              <a:stretch/>
            </p:blipFill>
            <p:spPr>
              <a:xfrm>
                <a:off x="9475076" y="695264"/>
                <a:ext cx="868680" cy="881881"/>
              </a:xfrm>
              <a:prstGeom prst="ellipse">
                <a:avLst/>
              </a:prstGeom>
              <a:ln w="63500" cap="rnd">
                <a:noFill/>
              </a:ln>
              <a:effectLst/>
            </p:spPr>
          </p:pic>
        </p:grpSp>
        <p:grpSp>
          <p:nvGrpSpPr>
            <p:cNvPr id="81" name="Group 80"/>
            <p:cNvGrpSpPr/>
            <p:nvPr/>
          </p:nvGrpSpPr>
          <p:grpSpPr>
            <a:xfrm>
              <a:off x="8616366" y="1746040"/>
              <a:ext cx="2586100" cy="1411941"/>
              <a:chOff x="8735087" y="2670072"/>
              <a:chExt cx="2586100" cy="1411941"/>
            </a:xfrm>
          </p:grpSpPr>
          <p:sp>
            <p:nvSpPr>
              <p:cNvPr id="82" name="TextBox 81">
                <a:extLst>
                  <a:ext uri="{FF2B5EF4-FFF2-40B4-BE49-F238E27FC236}">
                    <a16:creationId xmlns:a16="http://schemas.microsoft.com/office/drawing/2014/main" id="{CB5DE3D1-17FD-4464-899B-865396732923}"/>
                  </a:ext>
                </a:extLst>
              </p:cNvPr>
              <p:cNvSpPr txBox="1"/>
              <p:nvPr/>
            </p:nvSpPr>
            <p:spPr>
              <a:xfrm>
                <a:off x="9401241" y="2670072"/>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Doron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735087" y="3127906"/>
                <a:ext cx="2586100" cy="954107"/>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Chairman</a:t>
                </a:r>
                <a:r>
                  <a:rPr lang="en-GB" sz="1200" b="0" i="0" u="none" baseline="0" dirty="0">
                    <a:latin typeface="Assistant SemiBold" panose="00000700000000000000" pitchFamily="2" charset="-79"/>
                    <a:ea typeface="Open Sans Light"/>
                    <a:cs typeface="Assistant SemiBold" panose="00000700000000000000" pitchFamily="2" charset="-79"/>
                  </a:rPr>
                  <a:t> of the Board</a:t>
                </a:r>
                <a:r>
                  <a:rPr lang="en-gb" sz="1200" b="0" i="0" u="none" baseline="0" dirty="0">
                    <a:latin typeface="Assistant SemiBold" panose="00000700000000000000" pitchFamily="2" charset="-79"/>
                    <a:ea typeface="Open Sans Light"/>
                    <a:cs typeface="Assistant SemiBold" panose="00000700000000000000" pitchFamily="2" charset="-79"/>
                  </a:rPr>
                  <a:t>, Controlling Shareholder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Chairman of Aviv Group, one of</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Israel’s</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leading real</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estate firms</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G</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raduate</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 from</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Technion University’s Faculty of Engineering with honours</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pSp>
      </p:grpSp>
      <p:grpSp>
        <p:nvGrpSpPr>
          <p:cNvPr id="22" name="Group 21"/>
          <p:cNvGrpSpPr/>
          <p:nvPr/>
        </p:nvGrpSpPr>
        <p:grpSpPr>
          <a:xfrm>
            <a:off x="5703887" y="942665"/>
            <a:ext cx="3552122" cy="2823569"/>
            <a:chOff x="2775699" y="1427071"/>
            <a:chExt cx="3552122" cy="2823569"/>
          </a:xfrm>
        </p:grpSpPr>
        <p:grpSp>
          <p:nvGrpSpPr>
            <p:cNvPr id="15" name="Group 14"/>
            <p:cNvGrpSpPr/>
            <p:nvPr/>
          </p:nvGrpSpPr>
          <p:grpSpPr>
            <a:xfrm>
              <a:off x="3944507" y="1427071"/>
              <a:ext cx="1137559" cy="1081703"/>
              <a:chOff x="3910162" y="970073"/>
              <a:chExt cx="1137559" cy="1081703"/>
            </a:xfrm>
          </p:grpSpPr>
          <p:pic>
            <p:nvPicPr>
              <p:cNvPr id="111" name="Picture 110"/>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3910162" y="970073"/>
                <a:ext cx="1137559" cy="1076329"/>
              </a:xfrm>
              <a:prstGeom prst="rect">
                <a:avLst/>
              </a:prstGeom>
            </p:spPr>
          </p:pic>
          <p:pic>
            <p:nvPicPr>
              <p:cNvPr id="105" name="Picture 11">
                <a:extLst>
                  <a:ext uri="{FF2B5EF4-FFF2-40B4-BE49-F238E27FC236}">
                    <a16:creationId xmlns:a16="http://schemas.microsoft.com/office/drawing/2014/main" id="{1149692F-3310-4409-ADAB-E994F0306AD2}"/>
                  </a:ext>
                </a:extLst>
              </p:cNvPr>
              <p:cNvPicPr>
                <a:picLocks noChangeAspect="1"/>
              </p:cNvPicPr>
              <p:nvPr/>
            </p:nvPicPr>
            <p:blipFill>
              <a:blip r:embed="rId6" cstate="hqprint">
                <a:grayscl/>
                <a:extLst>
                  <a:ext uri="{28A0092B-C50C-407E-A947-70E740481C1C}">
                    <a14:useLocalDpi xmlns:a14="http://schemas.microsoft.com/office/drawing/2010/main"/>
                  </a:ext>
                </a:extLst>
              </a:blip>
              <a:srcRect/>
              <a:stretch>
                <a:fillRect/>
              </a:stretch>
            </p:blipFill>
            <p:spPr>
              <a:xfrm>
                <a:off x="4008665" y="1173952"/>
                <a:ext cx="911966" cy="877824"/>
              </a:xfrm>
              <a:prstGeom prst="ellipse">
                <a:avLst/>
              </a:prstGeom>
              <a:ln w="63500" cap="rnd">
                <a:noFill/>
              </a:ln>
              <a:effectLst/>
            </p:spPr>
          </p:pic>
        </p:grpSp>
        <p:grpSp>
          <p:nvGrpSpPr>
            <p:cNvPr id="85" name="Group 84"/>
            <p:cNvGrpSpPr/>
            <p:nvPr/>
          </p:nvGrpSpPr>
          <p:grpSpPr>
            <a:xfrm>
              <a:off x="2775699" y="2650967"/>
              <a:ext cx="3552122" cy="1599673"/>
              <a:chOff x="8291940" y="2650967"/>
              <a:chExt cx="3552122" cy="1599673"/>
            </a:xfrm>
          </p:grpSpPr>
          <p:sp>
            <p:nvSpPr>
              <p:cNvPr id="86" name="TextBox 85">
                <a:extLst>
                  <a:ext uri="{FF2B5EF4-FFF2-40B4-BE49-F238E27FC236}">
                    <a16:creationId xmlns:a16="http://schemas.microsoft.com/office/drawing/2014/main" id="{CB5DE3D1-17FD-4464-899B-865396732923}"/>
                  </a:ext>
                </a:extLst>
              </p:cNvPr>
              <p:cNvSpPr txBox="1"/>
              <p:nvPr/>
            </p:nvSpPr>
            <p:spPr>
              <a:xfrm>
                <a:off x="9402631" y="2650967"/>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Boaz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7" name="TextBox 86">
                <a:extLst>
                  <a:ext uri="{FF2B5EF4-FFF2-40B4-BE49-F238E27FC236}">
                    <a16:creationId xmlns:a16="http://schemas.microsoft.com/office/drawing/2014/main" id="{F3D4B78F-FEF4-42B6-AD17-30C830542318}"/>
                  </a:ext>
                </a:extLst>
              </p:cNvPr>
              <p:cNvSpPr txBox="1"/>
              <p:nvPr/>
            </p:nvSpPr>
            <p:spPr>
              <a:xfrm>
                <a:off x="8291940" y="3019534"/>
                <a:ext cx="3552122" cy="1231106"/>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Deputy CEO </a:t>
                </a:r>
              </a:p>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Technology Officer</a:t>
                </a:r>
                <a:r>
                  <a:rPr lang="en-GB" sz="1200" b="0" i="0" u="none" baseline="0" dirty="0">
                    <a:latin typeface="Assistant SemiBold" panose="00000700000000000000" pitchFamily="2" charset="-79"/>
                    <a:ea typeface="Open Sans Light"/>
                    <a:cs typeface="Assistant SemiBold" panose="00000700000000000000" pitchFamily="2" charset="-79"/>
                  </a:rPr>
                  <a:t> </a:t>
                </a:r>
                <a:r>
                  <a:rPr lang="en-gb" sz="1200" b="0" i="0" u="none" baseline="0" dirty="0">
                    <a:latin typeface="Assistant SemiBold" panose="00000700000000000000" pitchFamily="2" charset="-79"/>
                    <a:ea typeface="Open Sans Light"/>
                    <a:cs typeface="Assistant SemiBold" panose="00000700000000000000" pitchFamily="2" charset="-79"/>
                  </a:rPr>
                  <a:t>and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900" dirty="0">
                    <a:solidFill>
                      <a:srgbClr val="333333"/>
                    </a:solidFill>
                    <a:latin typeface="Assistant"/>
                    <a:cs typeface="Assistant"/>
                    <a:sym typeface="Assistant"/>
                  </a:rPr>
                  <a:t>MSc in Computer Science </a:t>
                </a:r>
                <a:r>
                  <a:rPr lang="en-US" sz="900" dirty="0">
                    <a:solidFill>
                      <a:srgbClr val="333333"/>
                    </a:solidFill>
                    <a:latin typeface="Assistant"/>
                    <a:cs typeface="Assistant"/>
                  </a:rPr>
                  <a:t>science from the Interdisciplinary Center Herzliya</a:t>
                </a:r>
                <a:r>
                  <a:rPr lang="en-gb" sz="900" dirty="0">
                    <a:solidFill>
                      <a:srgbClr val="333333"/>
                    </a:solidFill>
                    <a:latin typeface="Assistant"/>
                    <a:cs typeface="Assistant"/>
                    <a:sym typeface="Assistant"/>
                  </a:rPr>
                  <a:t>, BSc in Physics and Economics </a:t>
                </a:r>
                <a:r>
                  <a:rPr lang="en-US" sz="900" dirty="0">
                    <a:solidFill>
                      <a:srgbClr val="333333"/>
                    </a:solidFill>
                    <a:latin typeface="Assistant"/>
                    <a:cs typeface="Assistant"/>
                  </a:rPr>
                  <a:t>from Tel Aviv University</a:t>
                </a:r>
                <a:r>
                  <a:rPr lang="en-GB" sz="900" dirty="0">
                    <a:solidFill>
                      <a:srgbClr val="333333"/>
                    </a:solidFill>
                    <a:latin typeface="Assistant"/>
                    <a:cs typeface="Assistant"/>
                    <a:sym typeface="Assistant"/>
                  </a:rPr>
                  <a:t>.</a:t>
                </a:r>
                <a:r>
                  <a:rPr lang="en-gb" sz="900" dirty="0">
                    <a:solidFill>
                      <a:srgbClr val="333333"/>
                    </a:solidFill>
                    <a:latin typeface="Assistant"/>
                    <a:cs typeface="Assistant"/>
                    <a:sym typeface="Assistant"/>
                  </a:rPr>
                  <a:t> </a:t>
                </a:r>
                <a:r>
                  <a:rPr lang="en" sz="900" dirty="0">
                    <a:solidFill>
                      <a:srgbClr val="333333"/>
                    </a:solidFill>
                    <a:latin typeface="Assistant"/>
                    <a:cs typeface="Assistant"/>
                  </a:rPr>
                  <a:t>Served in Unit 81 </a:t>
                </a:r>
                <a:r>
                  <a:rPr lang="en-US" sz="900" dirty="0">
                    <a:solidFill>
                      <a:srgbClr val="333333"/>
                    </a:solidFill>
                    <a:latin typeface="Assistant"/>
                    <a:cs typeface="Assistant"/>
                  </a:rPr>
                  <a:t>of the Israel Defense Forces (IDF) </a:t>
                </a:r>
                <a:r>
                  <a:rPr lang="en" sz="900" dirty="0">
                    <a:solidFill>
                      <a:srgbClr val="333333"/>
                    </a:solidFill>
                    <a:latin typeface="Assistant"/>
                    <a:cs typeface="Assistant"/>
                  </a:rPr>
                  <a:t>— the technology unit of </a:t>
                </a:r>
                <a:r>
                  <a:rPr lang="en-US" sz="900" dirty="0">
                    <a:solidFill>
                      <a:srgbClr val="333333"/>
                    </a:solidFill>
                    <a:latin typeface="Assistant"/>
                    <a:cs typeface="Assistant"/>
                  </a:rPr>
                  <a:t>Israel’s</a:t>
                </a:r>
                <a:r>
                  <a:rPr lang="en" sz="900" dirty="0">
                    <a:solidFill>
                      <a:srgbClr val="333333"/>
                    </a:solidFill>
                    <a:latin typeface="Assistant"/>
                    <a:cs typeface="Assistant"/>
                  </a:rPr>
                  <a:t> </a:t>
                </a:r>
                <a:r>
                  <a:rPr lang="en" sz="900" b="0" i="0" u="none" baseline="0" dirty="0">
                    <a:latin typeface="Calibri Light" panose="020F0302020204030204" pitchFamily="34" charset="0"/>
                  </a:rPr>
                  <a:t>Military Intelligence Directorate. </a:t>
                </a:r>
                <a:r>
                  <a:rPr lang="en-gb" sz="900" dirty="0">
                    <a:solidFill>
                      <a:srgbClr val="333333"/>
                    </a:solidFill>
                    <a:latin typeface="Assistant"/>
                    <a:ea typeface="Assistant"/>
                    <a:cs typeface="Assistant"/>
                    <a:sym typeface="Assistant"/>
                  </a:rPr>
                  <a:t>Founder of </a:t>
                </a:r>
                <a:r>
                  <a:rPr lang="en-gb" sz="900" dirty="0" err="1">
                    <a:solidFill>
                      <a:srgbClr val="333333"/>
                    </a:solidFill>
                    <a:latin typeface="Assistant"/>
                    <a:ea typeface="Assistant"/>
                    <a:cs typeface="Assistant"/>
                    <a:sym typeface="Assistant"/>
                  </a:rPr>
                  <a:t>PetWise</a:t>
                </a:r>
                <a:r>
                  <a:rPr lang="en-GB" sz="900" dirty="0">
                    <a:solidFill>
                      <a:srgbClr val="333333"/>
                    </a:solidFill>
                    <a:latin typeface="Assistant"/>
                    <a:ea typeface="Assistant"/>
                    <a:cs typeface="Assistant"/>
                    <a:sym typeface="Assistant"/>
                  </a:rPr>
                  <a:t>, a</a:t>
                </a:r>
                <a:r>
                  <a:rPr lang="en-gb" sz="900" dirty="0">
                    <a:solidFill>
                      <a:srgbClr val="333333"/>
                    </a:solidFill>
                    <a:latin typeface="Assistant"/>
                    <a:ea typeface="Assistant"/>
                    <a:cs typeface="Assistant"/>
                    <a:sym typeface="Assistant"/>
                  </a:rPr>
                  <a:t> remote sensing system for animals</a:t>
                </a:r>
                <a:r>
                  <a:rPr lang="en-GB" sz="900" dirty="0">
                    <a:solidFill>
                      <a:srgbClr val="333333"/>
                    </a:solidFill>
                    <a:latin typeface="Assistant"/>
                    <a:ea typeface="Assistant"/>
                    <a:cs typeface="Assistant"/>
                    <a:sym typeface="Assistant"/>
                  </a:rPr>
                  <a:t>.</a:t>
                </a:r>
                <a:endParaRPr lang="en-gb" sz="9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20" name="Group 19"/>
          <p:cNvGrpSpPr/>
          <p:nvPr/>
        </p:nvGrpSpPr>
        <p:grpSpPr>
          <a:xfrm>
            <a:off x="9170499" y="964454"/>
            <a:ext cx="2996516" cy="2669685"/>
            <a:chOff x="37115" y="1442311"/>
            <a:chExt cx="2996516" cy="2669685"/>
          </a:xfrm>
        </p:grpSpPr>
        <p:grpSp>
          <p:nvGrpSpPr>
            <p:cNvPr id="16" name="Group 15"/>
            <p:cNvGrpSpPr/>
            <p:nvPr/>
          </p:nvGrpSpPr>
          <p:grpSpPr>
            <a:xfrm>
              <a:off x="1020835" y="1442311"/>
              <a:ext cx="1137559" cy="1076329"/>
              <a:chOff x="900678" y="855205"/>
              <a:chExt cx="1137559" cy="1076329"/>
            </a:xfrm>
          </p:grpSpPr>
          <p:pic>
            <p:nvPicPr>
              <p:cNvPr id="112" name="Picture 111"/>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00678" y="855205"/>
                <a:ext cx="1137559" cy="1076329"/>
              </a:xfrm>
              <a:prstGeom prst="rect">
                <a:avLst/>
              </a:prstGeom>
            </p:spPr>
          </p:pic>
          <p:pic>
            <p:nvPicPr>
              <p:cNvPr id="106" name="Picture 14">
                <a:extLst>
                  <a:ext uri="{FF2B5EF4-FFF2-40B4-BE49-F238E27FC236}">
                    <a16:creationId xmlns:a16="http://schemas.microsoft.com/office/drawing/2014/main" id="{B2B6A318-7368-45C3-A318-184002523E71}"/>
                  </a:ext>
                </a:extLst>
              </p:cNvPr>
              <p:cNvPicPr>
                <a:picLocks noChangeAspect="1"/>
              </p:cNvPicPr>
              <p:nvPr/>
            </p:nvPicPr>
            <p:blipFill rotWithShape="1">
              <a:blip r:embed="rId7" cstate="hqprint">
                <a:grayscl/>
                <a:extLst>
                  <a:ext uri="{28A0092B-C50C-407E-A947-70E740481C1C}">
                    <a14:useLocalDpi xmlns:a14="http://schemas.microsoft.com/office/drawing/2010/main"/>
                  </a:ext>
                </a:extLst>
              </a:blip>
              <a:srcRect/>
              <a:stretch/>
            </p:blipFill>
            <p:spPr>
              <a:xfrm>
                <a:off x="996798" y="1053710"/>
                <a:ext cx="893815" cy="877824"/>
              </a:xfrm>
              <a:prstGeom prst="ellipse">
                <a:avLst/>
              </a:prstGeom>
              <a:ln w="63500" cap="rnd">
                <a:noFill/>
              </a:ln>
              <a:effectLst/>
            </p:spPr>
          </p:pic>
        </p:grpSp>
        <p:grpSp>
          <p:nvGrpSpPr>
            <p:cNvPr id="89" name="Group 88"/>
            <p:cNvGrpSpPr/>
            <p:nvPr/>
          </p:nvGrpSpPr>
          <p:grpSpPr>
            <a:xfrm>
              <a:off x="37115" y="2635959"/>
              <a:ext cx="2996516" cy="1476037"/>
              <a:chOff x="8478402" y="2635959"/>
              <a:chExt cx="2996516" cy="1476037"/>
            </a:xfrm>
          </p:grpSpPr>
          <p:sp>
            <p:nvSpPr>
              <p:cNvPr id="90" name="TextBox 89">
                <a:extLst>
                  <a:ext uri="{FF2B5EF4-FFF2-40B4-BE49-F238E27FC236}">
                    <a16:creationId xmlns:a16="http://schemas.microsoft.com/office/drawing/2014/main" id="{CB5DE3D1-17FD-4464-899B-865396732923}"/>
                  </a:ext>
                </a:extLst>
              </p:cNvPr>
              <p:cNvSpPr txBox="1"/>
              <p:nvPr/>
            </p:nvSpPr>
            <p:spPr>
              <a:xfrm>
                <a:off x="9349764" y="263595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Barak Gur</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1" name="TextBox 90">
                <a:extLst>
                  <a:ext uri="{FF2B5EF4-FFF2-40B4-BE49-F238E27FC236}">
                    <a16:creationId xmlns:a16="http://schemas.microsoft.com/office/drawing/2014/main" id="{F3D4B78F-FEF4-42B6-AD17-30C830542318}"/>
                  </a:ext>
                </a:extLst>
              </p:cNvPr>
              <p:cNvSpPr txBox="1"/>
              <p:nvPr/>
            </p:nvSpPr>
            <p:spPr>
              <a:xfrm>
                <a:off x="8478402" y="3019389"/>
                <a:ext cx="2996516" cy="1092607"/>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Deputy CEO, </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Chief Product Officer,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900" dirty="0">
                    <a:solidFill>
                      <a:srgbClr val="333333"/>
                    </a:solidFill>
                    <a:latin typeface="Assistant"/>
                    <a:ea typeface="Assistant"/>
                    <a:cs typeface="Assistant"/>
                    <a:sym typeface="Assistant"/>
                  </a:rPr>
                  <a:t>MSc in </a:t>
                </a:r>
                <a:r>
                  <a:rPr lang="en-gb" sz="900" dirty="0">
                    <a:solidFill>
                      <a:srgbClr val="333333"/>
                    </a:solidFill>
                    <a:latin typeface="Assistant"/>
                    <a:cs typeface="Assistant"/>
                    <a:sym typeface="Assistant"/>
                  </a:rPr>
                  <a:t>Physics</a:t>
                </a:r>
                <a:r>
                  <a:rPr lang="en-GB" sz="900" dirty="0">
                    <a:solidFill>
                      <a:srgbClr val="333333"/>
                    </a:solidFill>
                    <a:latin typeface="Assistant"/>
                    <a:cs typeface="Assistant"/>
                    <a:sym typeface="Assistant"/>
                  </a:rPr>
                  <a:t>,</a:t>
                </a:r>
                <a:r>
                  <a:rPr lang="en" sz="900" dirty="0">
                    <a:solidFill>
                      <a:srgbClr val="333333"/>
                    </a:solidFill>
                    <a:latin typeface="Assistant"/>
                    <a:cs typeface="Assistant"/>
                  </a:rPr>
                  <a:t> with specialty in complex systems</a:t>
                </a:r>
                <a:r>
                  <a:rPr lang="en-gb" sz="900" dirty="0">
                    <a:solidFill>
                      <a:srgbClr val="333333"/>
                    </a:solidFill>
                    <a:latin typeface="Assistant"/>
                    <a:cs typeface="Assistant"/>
                    <a:sym typeface="Assistant"/>
                  </a:rPr>
                  <a:t> from</a:t>
                </a:r>
                <a:r>
                  <a:rPr lang="en-GB" sz="900" dirty="0">
                    <a:solidFill>
                      <a:srgbClr val="333333"/>
                    </a:solidFill>
                    <a:latin typeface="Assistant"/>
                    <a:cs typeface="Assistant"/>
                    <a:sym typeface="Assistant"/>
                  </a:rPr>
                  <a:t> </a:t>
                </a:r>
                <a:r>
                  <a:rPr lang="en-gb" sz="900" dirty="0">
                    <a:solidFill>
                      <a:srgbClr val="333333"/>
                    </a:solidFill>
                    <a:latin typeface="Assistant"/>
                    <a:cs typeface="Assistant"/>
                    <a:sym typeface="Assistant"/>
                  </a:rPr>
                  <a:t>Ben-Gurion University</a:t>
                </a:r>
                <a:r>
                  <a:rPr lang="en-GB" sz="900" dirty="0">
                    <a:solidFill>
                      <a:srgbClr val="333333"/>
                    </a:solidFill>
                    <a:latin typeface="Assistant"/>
                    <a:cs typeface="Assistant"/>
                    <a:sym typeface="Assistant"/>
                  </a:rPr>
                  <a:t>.</a:t>
                </a:r>
                <a:r>
                  <a:rPr lang="en-gb" sz="900" dirty="0">
                    <a:solidFill>
                      <a:srgbClr val="333333"/>
                    </a:solidFill>
                    <a:latin typeface="Assistant"/>
                    <a:cs typeface="Assistant"/>
                    <a:sym typeface="Assistant"/>
                  </a:rPr>
                  <a:t> Graduate </a:t>
                </a:r>
                <a:br>
                  <a:rPr lang="en-GB" sz="900" dirty="0">
                    <a:solidFill>
                      <a:srgbClr val="333333"/>
                    </a:solidFill>
                    <a:latin typeface="Assistant"/>
                    <a:ea typeface="Assistant"/>
                    <a:cs typeface="Assistant"/>
                    <a:sym typeface="Assistant"/>
                  </a:rPr>
                </a:br>
                <a:r>
                  <a:rPr lang="en-gb" sz="900" dirty="0">
                    <a:solidFill>
                      <a:srgbClr val="333333"/>
                    </a:solidFill>
                    <a:latin typeface="Assistant"/>
                    <a:ea typeface="Assistant"/>
                    <a:cs typeface="Assistant"/>
                    <a:sym typeface="Assistant"/>
                  </a:rPr>
                  <a:t>of </a:t>
                </a:r>
                <a:r>
                  <a:rPr lang="en-GB" sz="900" dirty="0">
                    <a:solidFill>
                      <a:srgbClr val="333333"/>
                    </a:solidFill>
                    <a:latin typeface="Assistant"/>
                    <a:ea typeface="Assistant"/>
                    <a:cs typeface="Assistant"/>
                    <a:sym typeface="Assistant"/>
                  </a:rPr>
                  <a:t>an IDF </a:t>
                </a:r>
                <a:r>
                  <a:rPr lang="en-gb" sz="900" dirty="0">
                    <a:solidFill>
                      <a:srgbClr val="333333"/>
                    </a:solidFill>
                    <a:latin typeface="Assistant"/>
                    <a:ea typeface="Assistant"/>
                    <a:cs typeface="Assistant"/>
                    <a:sym typeface="Assistant"/>
                  </a:rPr>
                  <a:t>specialized intelligence unit</a:t>
                </a:r>
                <a:r>
                  <a:rPr lang="en-GB" sz="900" dirty="0">
                    <a:solidFill>
                      <a:srgbClr val="333333"/>
                    </a:solidFill>
                    <a:latin typeface="Assistant"/>
                    <a:ea typeface="Assistant"/>
                    <a:cs typeface="Assistant"/>
                    <a:sym typeface="Assistant"/>
                  </a:rPr>
                  <a:t>. O</a:t>
                </a:r>
                <a:r>
                  <a:rPr lang="en-gb" sz="900" dirty="0">
                    <a:solidFill>
                      <a:srgbClr val="333333"/>
                    </a:solidFill>
                    <a:latin typeface="Assistant"/>
                    <a:ea typeface="Assistant"/>
                    <a:cs typeface="Assistant"/>
                    <a:sym typeface="Assistant"/>
                  </a:rPr>
                  <a:t>ne of the founders of “Asimov” </a:t>
                </a:r>
                <a:r>
                  <a:rPr lang="en" sz="900" dirty="0">
                    <a:latin typeface="Calibri Light" panose="020F0302020204030204" pitchFamily="34" charset="0"/>
                  </a:rPr>
                  <a:t>—</a:t>
                </a:r>
                <a:r>
                  <a:rPr lang="en-gb" sz="900" dirty="0">
                    <a:solidFill>
                      <a:srgbClr val="333333"/>
                    </a:solidFill>
                    <a:latin typeface="Assistant"/>
                    <a:ea typeface="Assistant"/>
                    <a:cs typeface="Assistant"/>
                    <a:sym typeface="Assistant"/>
                  </a:rPr>
                  <a:t> A</a:t>
                </a:r>
                <a:r>
                  <a:rPr lang="en-GB" sz="900" dirty="0">
                    <a:solidFill>
                      <a:srgbClr val="333333"/>
                    </a:solidFill>
                    <a:latin typeface="Assistant"/>
                    <a:ea typeface="Assistant"/>
                    <a:cs typeface="Assistant"/>
                    <a:sym typeface="Assistant"/>
                  </a:rPr>
                  <a:t>rtificial Intelligence.</a:t>
                </a:r>
                <a:endParaRPr lang="en-gb" sz="9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19" name="Group 18"/>
          <p:cNvGrpSpPr/>
          <p:nvPr/>
        </p:nvGrpSpPr>
        <p:grpSpPr>
          <a:xfrm>
            <a:off x="2484601" y="3842572"/>
            <a:ext cx="3741925" cy="2432240"/>
            <a:chOff x="8347783" y="3558055"/>
            <a:chExt cx="3741925" cy="2432240"/>
          </a:xfrm>
        </p:grpSpPr>
        <p:grpSp>
          <p:nvGrpSpPr>
            <p:cNvPr id="17" name="Group 16"/>
            <p:cNvGrpSpPr/>
            <p:nvPr/>
          </p:nvGrpSpPr>
          <p:grpSpPr>
            <a:xfrm>
              <a:off x="9535766" y="3558055"/>
              <a:ext cx="1137559" cy="1076329"/>
              <a:chOff x="9741508" y="3308528"/>
              <a:chExt cx="1137559" cy="1076329"/>
            </a:xfrm>
          </p:grpSpPr>
          <p:pic>
            <p:nvPicPr>
              <p:cNvPr id="113" name="Picture 112"/>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741508" y="3308528"/>
                <a:ext cx="1137559" cy="1076329"/>
              </a:xfrm>
              <a:prstGeom prst="rect">
                <a:avLst/>
              </a:prstGeom>
            </p:spPr>
          </p:pic>
          <p:pic>
            <p:nvPicPr>
              <p:cNvPr id="76" name="Picture 19">
                <a:extLst>
                  <a:ext uri="{FF2B5EF4-FFF2-40B4-BE49-F238E27FC236}">
                    <a16:creationId xmlns:a16="http://schemas.microsoft.com/office/drawing/2014/main" id="{684C5266-583C-45F3-A3CF-F4C16D3C4A05}"/>
                  </a:ext>
                </a:extLst>
              </p:cNvPr>
              <p:cNvPicPr>
                <a:picLocks noChangeAspect="1"/>
              </p:cNvPicPr>
              <p:nvPr/>
            </p:nvPicPr>
            <p:blipFill rotWithShape="1">
              <a:blip r:embed="rId8" cstate="hq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9873498" y="3506920"/>
                <a:ext cx="873577" cy="877824"/>
              </a:xfrm>
              <a:prstGeom prst="ellipse">
                <a:avLst/>
              </a:prstGeom>
              <a:ln w="63500" cap="rnd">
                <a:noFill/>
              </a:ln>
              <a:effectLst/>
            </p:spPr>
          </p:pic>
        </p:grpSp>
        <p:grpSp>
          <p:nvGrpSpPr>
            <p:cNvPr id="93" name="Group 92"/>
            <p:cNvGrpSpPr/>
            <p:nvPr/>
          </p:nvGrpSpPr>
          <p:grpSpPr>
            <a:xfrm>
              <a:off x="8347783" y="4703189"/>
              <a:ext cx="3741925" cy="1287106"/>
              <a:chOff x="8288223" y="2827758"/>
              <a:chExt cx="3741925" cy="1287106"/>
            </a:xfrm>
          </p:grpSpPr>
          <p:sp>
            <p:nvSpPr>
              <p:cNvPr id="94" name="TextBox 93">
                <a:extLst>
                  <a:ext uri="{FF2B5EF4-FFF2-40B4-BE49-F238E27FC236}">
                    <a16:creationId xmlns:a16="http://schemas.microsoft.com/office/drawing/2014/main" id="{CB5DE3D1-17FD-4464-899B-865396732923}"/>
                  </a:ext>
                </a:extLst>
              </p:cNvPr>
              <p:cNvSpPr txBox="1"/>
              <p:nvPr/>
            </p:nvSpPr>
            <p:spPr>
              <a:xfrm>
                <a:off x="9129351" y="2827758"/>
                <a:ext cx="1886661"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An</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nie Aviram, Adv. </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5" name="TextBox 94">
                <a:extLst>
                  <a:ext uri="{FF2B5EF4-FFF2-40B4-BE49-F238E27FC236}">
                    <a16:creationId xmlns:a16="http://schemas.microsoft.com/office/drawing/2014/main" id="{F3D4B78F-FEF4-42B6-AD17-30C830542318}"/>
                  </a:ext>
                </a:extLst>
              </p:cNvPr>
              <p:cNvSpPr txBox="1"/>
              <p:nvPr/>
            </p:nvSpPr>
            <p:spPr>
              <a:xfrm>
                <a:off x="8288223" y="3206923"/>
                <a:ext cx="3741925" cy="907941"/>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Legal Counsel, Senior VP</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30 years of banking experience </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providing</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legal advice for financial transactions and regulations</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Served as Head of Legal Advisory Department at Bank Leumi, </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irector and member of a provident fund</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Audit Committee and</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in other positions </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various companies</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Chair of a trust company</a:t>
                </a:r>
                <a:r>
                  <a:rPr lang="en-gb" sz="900" dirty="0">
                    <a:solidFill>
                      <a:srgbClr val="333333"/>
                    </a:solidFill>
                    <a:latin typeface="Assistant SemiBold" panose="00000700000000000000" pitchFamily="2" charset="-79"/>
                    <a:ea typeface="Assistant" panose="00000500000000000000" pitchFamily="2" charset="-79"/>
                    <a:cs typeface="Assistant SemiBold" panose="00000700000000000000" pitchFamily="2" charset="-79"/>
                    <a:sym typeface="Assistant" panose="00000500000000000000" pitchFamily="2" charset="-79"/>
                  </a:rPr>
                  <a:t>.</a:t>
                </a:r>
                <a:endParaRPr lang="en-gb" sz="9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21" name="Group 20"/>
          <p:cNvGrpSpPr/>
          <p:nvPr/>
        </p:nvGrpSpPr>
        <p:grpSpPr>
          <a:xfrm>
            <a:off x="6319924" y="3814144"/>
            <a:ext cx="2925046" cy="2449033"/>
            <a:chOff x="2161507" y="4275595"/>
            <a:chExt cx="2925046" cy="2449033"/>
          </a:xfrm>
        </p:grpSpPr>
        <p:grpSp>
          <p:nvGrpSpPr>
            <p:cNvPr id="18" name="Group 17"/>
            <p:cNvGrpSpPr/>
            <p:nvPr/>
          </p:nvGrpSpPr>
          <p:grpSpPr>
            <a:xfrm>
              <a:off x="3098937" y="4275595"/>
              <a:ext cx="1126385" cy="1069833"/>
              <a:chOff x="3145602" y="4198144"/>
              <a:chExt cx="1126385" cy="1069833"/>
            </a:xfrm>
          </p:grpSpPr>
          <p:pic>
            <p:nvPicPr>
              <p:cNvPr id="114" name="Picture 113"/>
              <p:cNvPicPr>
                <a:picLocks noChangeAspect="1"/>
              </p:cNvPicPr>
              <p:nvPr/>
            </p:nvPicPr>
            <p:blipFill rotWithShape="1">
              <a:blip r:embed="rId10" cstate="print">
                <a:extLst>
                  <a:ext uri="{28A0092B-C50C-407E-A947-70E740481C1C}">
                    <a14:useLocalDpi xmlns:a14="http://schemas.microsoft.com/office/drawing/2010/main" val="0"/>
                  </a:ext>
                </a:extLst>
              </a:blip>
              <a:srcRect l="34502" t="14939" r="35255" b="44505"/>
              <a:stretch/>
            </p:blipFill>
            <p:spPr>
              <a:xfrm>
                <a:off x="3145602" y="4198144"/>
                <a:ext cx="1126385" cy="1065756"/>
              </a:xfrm>
              <a:prstGeom prst="rect">
                <a:avLst/>
              </a:prstGeom>
            </p:spPr>
          </p:pic>
          <p:pic>
            <p:nvPicPr>
              <p:cNvPr id="65" name="Picture 27">
                <a:extLst>
                  <a:ext uri="{FF2B5EF4-FFF2-40B4-BE49-F238E27FC236}">
                    <a16:creationId xmlns:a16="http://schemas.microsoft.com/office/drawing/2014/main" id="{78508B90-ECDC-435E-BC14-1442FD876B72}"/>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Lst>
              </a:blip>
              <a:srcRect b="14665"/>
              <a:stretch/>
            </p:blipFill>
            <p:spPr>
              <a:xfrm>
                <a:off x="3248938" y="4399297"/>
                <a:ext cx="869218" cy="868680"/>
              </a:xfrm>
              <a:prstGeom prst="ellipse">
                <a:avLst/>
              </a:prstGeom>
              <a:ln w="63500" cap="rnd">
                <a:noFill/>
              </a:ln>
              <a:effectLst/>
            </p:spPr>
          </p:pic>
        </p:grpSp>
        <p:grpSp>
          <p:nvGrpSpPr>
            <p:cNvPr id="103" name="Group 102"/>
            <p:cNvGrpSpPr/>
            <p:nvPr/>
          </p:nvGrpSpPr>
          <p:grpSpPr>
            <a:xfrm>
              <a:off x="2161507" y="5447789"/>
              <a:ext cx="2925046" cy="1276839"/>
              <a:chOff x="8545189" y="2616909"/>
              <a:chExt cx="2925046" cy="1276839"/>
            </a:xfrm>
          </p:grpSpPr>
          <p:sp>
            <p:nvSpPr>
              <p:cNvPr id="104" name="TextBox 103">
                <a:extLst>
                  <a:ext uri="{FF2B5EF4-FFF2-40B4-BE49-F238E27FC236}">
                    <a16:creationId xmlns:a16="http://schemas.microsoft.com/office/drawing/2014/main" id="{CB5DE3D1-17FD-4464-899B-865396732923}"/>
                  </a:ext>
                </a:extLst>
              </p:cNvPr>
              <p:cNvSpPr txBox="1"/>
              <p:nvPr/>
            </p:nvSpPr>
            <p:spPr>
              <a:xfrm>
                <a:off x="9067413" y="2616909"/>
                <a:ext cx="188666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Ch</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agai Gefen, CPA</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107" name="TextBox 106">
                <a:extLst>
                  <a:ext uri="{FF2B5EF4-FFF2-40B4-BE49-F238E27FC236}">
                    <a16:creationId xmlns:a16="http://schemas.microsoft.com/office/drawing/2014/main" id="{F3D4B78F-FEF4-42B6-AD17-30C830542318}"/>
                  </a:ext>
                </a:extLst>
              </p:cNvPr>
              <p:cNvSpPr txBox="1"/>
              <p:nvPr/>
            </p:nvSpPr>
            <p:spPr>
              <a:xfrm>
                <a:off x="8545189" y="2985807"/>
                <a:ext cx="2925046" cy="907941"/>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13 years of experience as a finance manager in public and private companies in Israel and abroad. Holds an MBA in Finance and a BA in Accounting and Business Administration</a:t>
                </a:r>
                <a:r>
                  <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9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pSp>
      </p:grpSp>
      <p:sp>
        <p:nvSpPr>
          <p:cNvPr id="116" name="תיבת טקסט 12">
            <a:extLst>
              <a:ext uri="{FF2B5EF4-FFF2-40B4-BE49-F238E27FC236}">
                <a16:creationId xmlns:a16="http://schemas.microsoft.com/office/drawing/2014/main" id="{7219DAE5-D47D-449F-925B-2EB503ECF052}"/>
              </a:ext>
            </a:extLst>
          </p:cNvPr>
          <p:cNvSpPr txBox="1"/>
          <p:nvPr/>
        </p:nvSpPr>
        <p:spPr>
          <a:xfrm>
            <a:off x="1861105" y="6334780"/>
            <a:ext cx="7750317" cy="523220"/>
          </a:xfrm>
          <a:prstGeom prst="rect">
            <a:avLst/>
          </a:prstGeom>
          <a:solidFill>
            <a:schemeClr val="tx1">
              <a:lumMod val="65000"/>
              <a:lumOff val="35000"/>
            </a:schemeClr>
          </a:solidFill>
        </p:spPr>
        <p:txBody>
          <a:bodyPr wrap="square" lIns="91440" tIns="45720" rIns="91440" bIns="45720" rtlCol="0" anchor="t">
            <a:spAutoFit/>
          </a:bodyPr>
          <a:lstStyle/>
          <a:p>
            <a:pPr algn="ctr" rtl="0"/>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The controlling shareholders and company founders are involved in all </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fields</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 of activity and lead research, development, management, strategy</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 and growth.</a:t>
            </a:r>
            <a:endParaRPr lang="en-gb" sz="1400" dirty="0">
              <a:solidFill>
                <a:schemeClr val="bg1"/>
              </a:solidFill>
              <a:latin typeface="Assistant SemiBold" panose="00000700000000000000" pitchFamily="2" charset="-79"/>
              <a:cs typeface="Assistant SemiBold" panose="00000700000000000000" pitchFamily="2" charset="-79"/>
            </a:endParaRPr>
          </a:p>
        </p:txBody>
      </p:sp>
    </p:spTree>
    <p:extLst>
      <p:ext uri="{BB962C8B-B14F-4D97-AF65-F5344CB8AC3E}">
        <p14:creationId xmlns:p14="http://schemas.microsoft.com/office/powerpoint/2010/main" val="3023262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46576"/>
            <a:ext cx="12192000" cy="830997"/>
          </a:xfrm>
          <a:prstGeom prst="rect">
            <a:avLst/>
          </a:prstGeom>
        </p:spPr>
        <p:txBody>
          <a:bodyPr wrap="square">
            <a:spAutoFit/>
          </a:bodyPr>
          <a:lstStyle/>
          <a:p>
            <a:pPr algn="ctr" rtl="0">
              <a:defRPr/>
            </a:pPr>
            <a:r>
              <a:rPr lang="en-gb" sz="4800" dirty="0">
                <a:solidFill>
                  <a:srgbClr val="000000"/>
                </a:solidFill>
                <a:latin typeface="Assistant ExtraBold"/>
                <a:ea typeface="Assistant ExtraBold"/>
                <a:cs typeface="Assistant ExtraBold"/>
                <a:sym typeface="Assistant ExtraBold"/>
              </a:rPr>
              <a:t>Our Team</a:t>
            </a:r>
            <a:r>
              <a:rPr lang="en-gb" sz="4800" b="0" i="0" u="none" baseline="0" dirty="0">
                <a:solidFill>
                  <a:srgbClr val="000000"/>
                </a:solidFill>
                <a:latin typeface="Assistant ExtraBold"/>
                <a:ea typeface="Assistant ExtraBold"/>
                <a:cs typeface="Assistant ExtraBold"/>
                <a:sym typeface="Assistant ExtraBold"/>
              </a:rPr>
              <a:t> </a:t>
            </a:r>
            <a:endParaRPr lang="en-gb" sz="3200" strike="sngStrike" dirty="0">
              <a:solidFill>
                <a:srgbClr val="000000"/>
              </a:solidFill>
              <a:cs typeface="Assistant ExtraBold"/>
            </a:endParaRPr>
          </a:p>
        </p:txBody>
      </p:sp>
      <p:grpSp>
        <p:nvGrpSpPr>
          <p:cNvPr id="14" name="Group 13"/>
          <p:cNvGrpSpPr/>
          <p:nvPr/>
        </p:nvGrpSpPr>
        <p:grpSpPr>
          <a:xfrm>
            <a:off x="4484975" y="3818523"/>
            <a:ext cx="3110640" cy="2379048"/>
            <a:chOff x="8353321" y="578851"/>
            <a:chExt cx="3110640" cy="2379048"/>
          </a:xfrm>
        </p:grpSpPr>
        <p:pic>
          <p:nvPicPr>
            <p:cNvPr id="109" name="Picture 108"/>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403274" y="578851"/>
              <a:ext cx="1137559" cy="1076329"/>
            </a:xfrm>
            <a:prstGeom prst="rect">
              <a:avLst/>
            </a:prstGeom>
          </p:spPr>
        </p:pic>
        <p:grpSp>
          <p:nvGrpSpPr>
            <p:cNvPr id="81" name="Group 80"/>
            <p:cNvGrpSpPr/>
            <p:nvPr/>
          </p:nvGrpSpPr>
          <p:grpSpPr>
            <a:xfrm>
              <a:off x="8353321" y="1674149"/>
              <a:ext cx="3110640" cy="1283750"/>
              <a:chOff x="8472042" y="2598181"/>
              <a:chExt cx="3110640" cy="1283750"/>
            </a:xfrm>
          </p:grpSpPr>
          <p:sp>
            <p:nvSpPr>
              <p:cNvPr id="82" name="TextBox 81">
                <a:extLst>
                  <a:ext uri="{FF2B5EF4-FFF2-40B4-BE49-F238E27FC236}">
                    <a16:creationId xmlns:a16="http://schemas.microsoft.com/office/drawing/2014/main" id="{CB5DE3D1-17FD-4464-899B-865396732923}"/>
                  </a:ext>
                </a:extLst>
              </p:cNvPr>
              <p:cNvSpPr txBox="1"/>
              <p:nvPr/>
            </p:nvSpPr>
            <p:spPr>
              <a:xfrm>
                <a:off x="9405762" y="2598181"/>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Mark Perry</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472042" y="2936735"/>
                <a:ext cx="3110640" cy="461665"/>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a:ea typeface="Open Sans Light"/>
                    <a:cs typeface="Assistant SemiBold"/>
                  </a:rPr>
                  <a:t>Compliance and Anti-Money </a:t>
                </a:r>
                <a:br>
                  <a:rPr lang="en-GB" sz="1200" b="0" i="0" u="none" baseline="0" dirty="0">
                    <a:latin typeface="Assistant SemiBold"/>
                    <a:ea typeface="Open Sans Light"/>
                    <a:cs typeface="Assistant SemiBold"/>
                  </a:rPr>
                </a:br>
                <a:r>
                  <a:rPr lang="en-gb" sz="1200" b="0" i="0" u="none" baseline="0" dirty="0">
                    <a:latin typeface="Assistant SemiBold"/>
                    <a:ea typeface="Open Sans Light"/>
                    <a:cs typeface="Assistant SemiBold"/>
                  </a:rPr>
                  <a:t>Laundering Officer, Credit Risk Manager</a:t>
                </a:r>
                <a:endParaRPr lang="en-gb" dirty="0"/>
              </a:p>
            </p:txBody>
          </p:sp>
          <p:sp>
            <p:nvSpPr>
              <p:cNvPr id="84" name="TextBox 83">
                <a:extLst>
                  <a:ext uri="{FF2B5EF4-FFF2-40B4-BE49-F238E27FC236}">
                    <a16:creationId xmlns:a16="http://schemas.microsoft.com/office/drawing/2014/main" id="{F3D4B78F-FEF4-42B6-AD17-30C830542318}"/>
                  </a:ext>
                </a:extLst>
              </p:cNvPr>
              <p:cNvSpPr txBox="1"/>
              <p:nvPr/>
            </p:nvSpPr>
            <p:spPr>
              <a:xfrm>
                <a:off x="8596675" y="3374100"/>
                <a:ext cx="2875990" cy="507831"/>
              </a:xfrm>
              <a:prstGeom prst="rect">
                <a:avLst/>
              </a:prstGeom>
              <a:noFill/>
            </p:spPr>
            <p:txBody>
              <a:bodyPr wrap="square" lIns="91440" tIns="45720" rIns="91440" bIns="45720" rtlCol="0" anchor="t">
                <a:spAutoFit/>
              </a:bodyPr>
              <a:lstStyle/>
              <a:p>
                <a:pPr algn="ctr" rtl="0"/>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ver 7 years of experience in the fields of credit and management</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both in Israel and abroad</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H</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olds a BA in Economics and Project Management</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t>
                </a:r>
                <a:endPar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endParaRPr>
              </a:p>
            </p:txBody>
          </p:sp>
        </p:grpSp>
      </p:grpSp>
      <p:grpSp>
        <p:nvGrpSpPr>
          <p:cNvPr id="8" name="Group 7"/>
          <p:cNvGrpSpPr/>
          <p:nvPr/>
        </p:nvGrpSpPr>
        <p:grpSpPr>
          <a:xfrm>
            <a:off x="1559928" y="3787855"/>
            <a:ext cx="2925046" cy="2408756"/>
            <a:chOff x="7596965" y="3904519"/>
            <a:chExt cx="2925046" cy="2408756"/>
          </a:xfrm>
        </p:grpSpPr>
        <p:grpSp>
          <p:nvGrpSpPr>
            <p:cNvPr id="74" name="Group 73"/>
            <p:cNvGrpSpPr/>
            <p:nvPr/>
          </p:nvGrpSpPr>
          <p:grpSpPr>
            <a:xfrm>
              <a:off x="7596965" y="3904519"/>
              <a:ext cx="2925046" cy="2408756"/>
              <a:chOff x="8553959" y="544132"/>
              <a:chExt cx="2925046" cy="2408756"/>
            </a:xfrm>
          </p:grpSpPr>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342099" y="544132"/>
                <a:ext cx="1137559" cy="1076329"/>
              </a:xfrm>
              <a:prstGeom prst="rect">
                <a:avLst/>
              </a:prstGeom>
            </p:spPr>
          </p:pic>
          <p:grpSp>
            <p:nvGrpSpPr>
              <p:cNvPr id="78" name="Group 77"/>
              <p:cNvGrpSpPr/>
              <p:nvPr/>
            </p:nvGrpSpPr>
            <p:grpSpPr>
              <a:xfrm>
                <a:off x="8553959" y="1672910"/>
                <a:ext cx="2925046" cy="1279978"/>
                <a:chOff x="8672680" y="2596942"/>
                <a:chExt cx="2925046" cy="1279978"/>
              </a:xfrm>
            </p:grpSpPr>
            <p:sp>
              <p:nvSpPr>
                <p:cNvPr id="79" name="TextBox 78">
                  <a:extLst>
                    <a:ext uri="{FF2B5EF4-FFF2-40B4-BE49-F238E27FC236}">
                      <a16:creationId xmlns:a16="http://schemas.microsoft.com/office/drawing/2014/main" id="{CB5DE3D1-17FD-4464-899B-865396732923}"/>
                    </a:ext>
                  </a:extLst>
                </p:cNvPr>
                <p:cNvSpPr txBox="1"/>
                <p:nvPr/>
              </p:nvSpPr>
              <p:spPr>
                <a:xfrm>
                  <a:off x="9442913" y="2596942"/>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Stav Bloch</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0" name="TextBox 79">
                  <a:extLst>
                    <a:ext uri="{FF2B5EF4-FFF2-40B4-BE49-F238E27FC236}">
                      <a16:creationId xmlns:a16="http://schemas.microsoft.com/office/drawing/2014/main" id="{F3D4B78F-FEF4-42B6-AD17-30C830542318}"/>
                    </a:ext>
                  </a:extLst>
                </p:cNvPr>
                <p:cNvSpPr txBox="1"/>
                <p:nvPr/>
              </p:nvSpPr>
              <p:spPr>
                <a:xfrm>
                  <a:off x="8672680" y="2968389"/>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VP Business Development, Blender Israel</a:t>
                  </a:r>
                </a:p>
              </p:txBody>
            </p:sp>
            <p:sp>
              <p:nvSpPr>
                <p:cNvPr id="97" name="TextBox 96">
                  <a:extLst>
                    <a:ext uri="{FF2B5EF4-FFF2-40B4-BE49-F238E27FC236}">
                      <a16:creationId xmlns:a16="http://schemas.microsoft.com/office/drawing/2014/main" id="{F3D4B78F-FEF4-42B6-AD17-30C830542318}"/>
                    </a:ext>
                  </a:extLst>
                </p:cNvPr>
                <p:cNvSpPr txBox="1"/>
                <p:nvPr/>
              </p:nvSpPr>
              <p:spPr>
                <a:xfrm>
                  <a:off x="8774085" y="3369089"/>
                  <a:ext cx="2806011" cy="507831"/>
                </a:xfrm>
                <a:prstGeom prst="rect">
                  <a:avLst/>
                </a:prstGeom>
                <a:noFill/>
              </p:spPr>
              <p:txBody>
                <a:bodyPr wrap="square" lIns="91440" tIns="45720" rIns="91440" bIns="45720" rtlCol="0" anchor="t">
                  <a:spAutoFit/>
                </a:bodyPr>
                <a:lstStyle/>
                <a:p>
                  <a:pPr algn="ctr" rtl="0"/>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ver 10 years of experience in capital markets</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H</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olds an MA in Marketing</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and Economics and a BA</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in Psychology</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t>
                  </a:r>
                  <a:endPar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endParaRPr>
                </a:p>
              </p:txBody>
            </p:sp>
          </p:grpSp>
        </p:grpSp>
        <p:pic>
          <p:nvPicPr>
            <p:cNvPr id="98" name="Picture 34">
              <a:extLst>
                <a:ext uri="{FF2B5EF4-FFF2-40B4-BE49-F238E27FC236}">
                  <a16:creationId xmlns:a16="http://schemas.microsoft.com/office/drawing/2014/main" id="{E1B5CC01-969B-4D60-B0E6-059043BA50B1}"/>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Lst>
            </a:blip>
            <a:stretch>
              <a:fillRect/>
            </a:stretch>
          </p:blipFill>
          <p:spPr>
            <a:xfrm>
              <a:off x="8499830" y="4125402"/>
              <a:ext cx="883123" cy="859536"/>
            </a:xfrm>
            <a:prstGeom prst="ellipse">
              <a:avLst/>
            </a:prstGeom>
            <a:ln w="63500" cap="rnd">
              <a:noFill/>
            </a:ln>
            <a:effectLst/>
          </p:spPr>
        </p:pic>
      </p:grpSp>
      <p:grpSp>
        <p:nvGrpSpPr>
          <p:cNvPr id="7" name="Group 6"/>
          <p:cNvGrpSpPr/>
          <p:nvPr/>
        </p:nvGrpSpPr>
        <p:grpSpPr>
          <a:xfrm>
            <a:off x="1154097" y="1426606"/>
            <a:ext cx="3525502" cy="2381065"/>
            <a:chOff x="4460096" y="3904519"/>
            <a:chExt cx="3525502" cy="2381065"/>
          </a:xfrm>
        </p:grpSpPr>
        <p:grpSp>
          <p:nvGrpSpPr>
            <p:cNvPr id="56" name="Group 55"/>
            <p:cNvGrpSpPr/>
            <p:nvPr/>
          </p:nvGrpSpPr>
          <p:grpSpPr>
            <a:xfrm>
              <a:off x="4460096" y="3904519"/>
              <a:ext cx="3525502" cy="2381065"/>
              <a:chOff x="5615796" y="1461831"/>
              <a:chExt cx="3525502" cy="2381065"/>
            </a:xfrm>
          </p:grpSpPr>
          <p:pic>
            <p:nvPicPr>
              <p:cNvPr id="62" name="Picture 61"/>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58" name="Group 57"/>
              <p:cNvGrpSpPr/>
              <p:nvPr/>
            </p:nvGrpSpPr>
            <p:grpSpPr>
              <a:xfrm>
                <a:off x="5615796" y="2616909"/>
                <a:ext cx="3525502" cy="1225987"/>
                <a:chOff x="8263175" y="2616909"/>
                <a:chExt cx="3525502" cy="1225987"/>
              </a:xfrm>
            </p:grpSpPr>
            <p:sp>
              <p:nvSpPr>
                <p:cNvPr id="59" name="TextBox 58">
                  <a:extLst>
                    <a:ext uri="{FF2B5EF4-FFF2-40B4-BE49-F238E27FC236}">
                      <a16:creationId xmlns:a16="http://schemas.microsoft.com/office/drawing/2014/main" id="{CB5DE3D1-17FD-4464-899B-865396732923}"/>
                    </a:ext>
                  </a:extLst>
                </p:cNvPr>
                <p:cNvSpPr txBox="1"/>
                <p:nvPr/>
              </p:nvSpPr>
              <p:spPr>
                <a:xfrm>
                  <a:off x="9153184"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Anna </a:t>
                  </a:r>
                  <a:r>
                    <a:rPr lang="en-gb" sz="1600" b="1" dirty="0">
                      <a:solidFill>
                        <a:schemeClr val="bg1"/>
                      </a:solidFill>
                      <a:latin typeface="+mj-lt"/>
                      <a:cs typeface="Assistant" panose="00000500000000000000" pitchFamily="2" charset="-79"/>
                    </a:rPr>
                    <a:t>Et</a:t>
                  </a:r>
                  <a:r>
                    <a:rPr lang="en-gb" sz="1600" b="1" i="0" u="none" baseline="0" dirty="0">
                      <a:solidFill>
                        <a:schemeClr val="bg1"/>
                      </a:solidFill>
                      <a:latin typeface="+mj-lt"/>
                      <a:cs typeface="Assistant" panose="00000500000000000000" pitchFamily="2" charset="-79"/>
                    </a:rPr>
                    <a:t>tedgui</a:t>
                  </a:r>
                </a:p>
              </p:txBody>
            </p:sp>
            <p:sp>
              <p:nvSpPr>
                <p:cNvPr id="60" name="TextBox 59">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Head of Funding</a:t>
                  </a:r>
                </a:p>
              </p:txBody>
            </p:sp>
            <p:sp>
              <p:nvSpPr>
                <p:cNvPr id="61" name="TextBox 60">
                  <a:extLst>
                    <a:ext uri="{FF2B5EF4-FFF2-40B4-BE49-F238E27FC236}">
                      <a16:creationId xmlns:a16="http://schemas.microsoft.com/office/drawing/2014/main" id="{F3D4B78F-FEF4-42B6-AD17-30C830542318}"/>
                    </a:ext>
                  </a:extLst>
                </p:cNvPr>
                <p:cNvSpPr txBox="1"/>
                <p:nvPr/>
              </p:nvSpPr>
              <p:spPr>
                <a:xfrm>
                  <a:off x="8263175" y="3196565"/>
                  <a:ext cx="3525502" cy="646331"/>
                </a:xfrm>
                <a:prstGeom prst="rect">
                  <a:avLst/>
                </a:prstGeom>
                <a:noFill/>
              </p:spPr>
              <p:txBody>
                <a:bodyPr wrap="square" lIns="91440" tIns="45720" rIns="91440" bIns="45720" rtlCol="0" anchor="t">
                  <a:spAutoFit/>
                </a:bodyPr>
                <a:lstStyle/>
                <a:p>
                  <a:pPr algn="ctr"/>
                  <a:r>
                    <a:rPr lang="en-US" sz="900" dirty="0">
                      <a:solidFill>
                        <a:srgbClr val="333333"/>
                      </a:solidFill>
                      <a:latin typeface="Assistant" panose="00000500000000000000" pitchFamily="2" charset="-79"/>
                      <a:cs typeface="Assistant" panose="00000500000000000000" pitchFamily="2" charset="-79"/>
                    </a:rPr>
                    <a:t>Over 15 years of international experience in corporate development and structured finance in Investment Banking. Holds a BSc in Finance and an MSc in Financial Engineering and Capital Markets from Paris Sorbonne.</a:t>
                  </a:r>
                  <a:endParaRPr lang="en-IL" sz="900" dirty="0">
                    <a:solidFill>
                      <a:srgbClr val="333333"/>
                    </a:solidFill>
                    <a:latin typeface="Assistant" panose="00000500000000000000" pitchFamily="2" charset="-79"/>
                    <a:cs typeface="Assistant" panose="00000500000000000000" pitchFamily="2" charset="-79"/>
                  </a:endParaRPr>
                </a:p>
              </p:txBody>
            </p:sp>
          </p:grpSp>
        </p:grpSp>
        <p:pic>
          <p:nvPicPr>
            <p:cNvPr id="99" name="Picture 98">
              <a:extLst>
                <a:ext uri="{FF2B5EF4-FFF2-40B4-BE49-F238E27FC236}">
                  <a16:creationId xmlns:a16="http://schemas.microsoft.com/office/drawing/2014/main" id="{092063A2-9930-447F-B627-C3C7E0245C9D}"/>
                </a:ext>
              </a:extLst>
            </p:cNvPr>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p:blipFill>
          <p:spPr bwMode="auto">
            <a:xfrm>
              <a:off x="5772674" y="4117509"/>
              <a:ext cx="868680" cy="86868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7737723" y="3787855"/>
            <a:ext cx="2925046" cy="2423555"/>
            <a:chOff x="1875653" y="3904519"/>
            <a:chExt cx="2925046" cy="2423555"/>
          </a:xfrm>
        </p:grpSpPr>
        <p:grpSp>
          <p:nvGrpSpPr>
            <p:cNvPr id="64" name="Group 63"/>
            <p:cNvGrpSpPr/>
            <p:nvPr/>
          </p:nvGrpSpPr>
          <p:grpSpPr>
            <a:xfrm>
              <a:off x="1875653" y="3904519"/>
              <a:ext cx="2925046" cy="2423555"/>
              <a:chOff x="3031353" y="1427071"/>
              <a:chExt cx="2925046" cy="2423555"/>
            </a:xfrm>
          </p:grpSpPr>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67" name="Group 66"/>
              <p:cNvGrpSpPr/>
              <p:nvPr/>
            </p:nvGrpSpPr>
            <p:grpSpPr>
              <a:xfrm>
                <a:off x="3031353" y="2578809"/>
                <a:ext cx="2925046" cy="1271817"/>
                <a:chOff x="8547594" y="2578809"/>
                <a:chExt cx="2925046" cy="1271817"/>
              </a:xfrm>
            </p:grpSpPr>
            <p:sp>
              <p:nvSpPr>
                <p:cNvPr id="68" name="TextBox 67">
                  <a:extLst>
                    <a:ext uri="{FF2B5EF4-FFF2-40B4-BE49-F238E27FC236}">
                      <a16:creationId xmlns:a16="http://schemas.microsoft.com/office/drawing/2014/main" id="{CB5DE3D1-17FD-4464-899B-865396732923}"/>
                    </a:ext>
                  </a:extLst>
                </p:cNvPr>
                <p:cNvSpPr txBox="1"/>
                <p:nvPr/>
              </p:nvSpPr>
              <p:spPr>
                <a:xfrm>
                  <a:off x="9241876" y="2578809"/>
                  <a:ext cx="150184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Reut Gilady</a:t>
                  </a:r>
                </a:p>
              </p:txBody>
            </p:sp>
            <p:sp>
              <p:nvSpPr>
                <p:cNvPr id="69" name="TextBox 68">
                  <a:extLst>
                    <a:ext uri="{FF2B5EF4-FFF2-40B4-BE49-F238E27FC236}">
                      <a16:creationId xmlns:a16="http://schemas.microsoft.com/office/drawing/2014/main" id="{F3D4B78F-FEF4-42B6-AD17-30C830542318}"/>
                    </a:ext>
                  </a:extLst>
                </p:cNvPr>
                <p:cNvSpPr txBox="1"/>
                <p:nvPr/>
              </p:nvSpPr>
              <p:spPr>
                <a:xfrm>
                  <a:off x="8547594" y="2915708"/>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Marketing Director</a:t>
                  </a:r>
                </a:p>
              </p:txBody>
            </p:sp>
            <p:sp>
              <p:nvSpPr>
                <p:cNvPr id="70" name="TextBox 69">
                  <a:extLst>
                    <a:ext uri="{FF2B5EF4-FFF2-40B4-BE49-F238E27FC236}">
                      <a16:creationId xmlns:a16="http://schemas.microsoft.com/office/drawing/2014/main" id="{F3D4B78F-FEF4-42B6-AD17-30C830542318}"/>
                    </a:ext>
                  </a:extLst>
                </p:cNvPr>
                <p:cNvSpPr txBox="1"/>
                <p:nvPr/>
              </p:nvSpPr>
              <p:spPr>
                <a:xfrm>
                  <a:off x="8664224" y="3204295"/>
                  <a:ext cx="2806011" cy="646331"/>
                </a:xfrm>
                <a:prstGeom prst="rect">
                  <a:avLst/>
                </a:prstGeom>
                <a:noFill/>
              </p:spPr>
              <p:txBody>
                <a:bodyPr wrap="square" lIns="91440" tIns="45720" rIns="91440" bIns="45720" rtlCol="0" anchor="t">
                  <a:spAutoFit/>
                </a:bodyPr>
                <a:lstStyle/>
                <a:p>
                  <a:pPr algn="ct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ver 15 years of experience as a marketing and communication director in the fields of finance and capital markets</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H</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olds an MBA and</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a</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BA in Communications and Management</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t>
                  </a:r>
                  <a:endPar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endParaRPr>
                </a:p>
              </p:txBody>
            </p:sp>
          </p:grpSp>
        </p:grpSp>
        <p:pic>
          <p:nvPicPr>
            <p:cNvPr id="100" name="תמונה 2">
              <a:extLst>
                <a:ext uri="{FF2B5EF4-FFF2-40B4-BE49-F238E27FC236}">
                  <a16:creationId xmlns:a16="http://schemas.microsoft.com/office/drawing/2014/main" id="{F153AF09-F6F3-4CFC-ACE5-7F6B350808CF}"/>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01455" y="4120830"/>
              <a:ext cx="868680" cy="868680"/>
            </a:xfrm>
            <a:prstGeom prst="ellipse">
              <a:avLst/>
            </a:prstGeom>
            <a:ln w="63500" cap="rnd">
              <a:noFill/>
            </a:ln>
            <a:effectLst/>
          </p:spPr>
        </p:pic>
      </p:grpSp>
      <p:grpSp>
        <p:nvGrpSpPr>
          <p:cNvPr id="5" name="Group 4"/>
          <p:cNvGrpSpPr/>
          <p:nvPr/>
        </p:nvGrpSpPr>
        <p:grpSpPr>
          <a:xfrm>
            <a:off x="7757133" y="1425655"/>
            <a:ext cx="2925046" cy="2258682"/>
            <a:chOff x="1895063" y="1542319"/>
            <a:chExt cx="2925046" cy="2258682"/>
          </a:xfrm>
        </p:grpSpPr>
        <p:grpSp>
          <p:nvGrpSpPr>
            <p:cNvPr id="22" name="Group 21"/>
            <p:cNvGrpSpPr/>
            <p:nvPr/>
          </p:nvGrpSpPr>
          <p:grpSpPr>
            <a:xfrm>
              <a:off x="1895063" y="1542319"/>
              <a:ext cx="2925046" cy="2258682"/>
              <a:chOff x="3050763" y="1427071"/>
              <a:chExt cx="2925046" cy="2258682"/>
            </a:xfrm>
          </p:grpSpPr>
          <p:pic>
            <p:nvPicPr>
              <p:cNvPr id="111" name="Picture 11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85" name="Group 84"/>
              <p:cNvGrpSpPr/>
              <p:nvPr/>
            </p:nvGrpSpPr>
            <p:grpSpPr>
              <a:xfrm>
                <a:off x="3050763" y="2578809"/>
                <a:ext cx="2925046" cy="1106944"/>
                <a:chOff x="8567004" y="2578809"/>
                <a:chExt cx="2925046" cy="1106944"/>
              </a:xfrm>
            </p:grpSpPr>
            <p:sp>
              <p:nvSpPr>
                <p:cNvPr id="86" name="TextBox 85">
                  <a:extLst>
                    <a:ext uri="{FF2B5EF4-FFF2-40B4-BE49-F238E27FC236}">
                      <a16:creationId xmlns:a16="http://schemas.microsoft.com/office/drawing/2014/main" id="{CB5DE3D1-17FD-4464-899B-865396732923}"/>
                    </a:ext>
                  </a:extLst>
                </p:cNvPr>
                <p:cNvSpPr txBox="1"/>
                <p:nvPr/>
              </p:nvSpPr>
              <p:spPr>
                <a:xfrm>
                  <a:off x="9164338" y="2578809"/>
                  <a:ext cx="1786490"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Saulius Gelzinis</a:t>
                  </a:r>
                </a:p>
              </p:txBody>
            </p:sp>
            <p:sp>
              <p:nvSpPr>
                <p:cNvPr id="87" name="TextBox 86">
                  <a:extLst>
                    <a:ext uri="{FF2B5EF4-FFF2-40B4-BE49-F238E27FC236}">
                      <a16:creationId xmlns:a16="http://schemas.microsoft.com/office/drawing/2014/main" id="{F3D4B78F-FEF4-42B6-AD17-30C830542318}"/>
                    </a:ext>
                  </a:extLst>
                </p:cNvPr>
                <p:cNvSpPr txBox="1"/>
                <p:nvPr/>
              </p:nvSpPr>
              <p:spPr>
                <a:xfrm>
                  <a:off x="8567004" y="2926334"/>
                  <a:ext cx="2925046" cy="276999"/>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 </a:t>
                  </a:r>
                  <a:r>
                    <a:rPr lang="en-gb" sz="1200" b="0" i="0" u="none" baseline="0" dirty="0">
                      <a:latin typeface="Assistant SemiBold" panose="00000700000000000000" pitchFamily="2" charset="-79"/>
                      <a:ea typeface="Open Sans Light"/>
                      <a:cs typeface="Assistant SemiBold" panose="00000700000000000000" pitchFamily="2" charset="-79"/>
                    </a:rPr>
                    <a:t>of Baltic Operations</a:t>
                  </a:r>
                </a:p>
              </p:txBody>
            </p:sp>
            <p:sp>
              <p:nvSpPr>
                <p:cNvPr id="88" name="TextBox 87">
                  <a:extLst>
                    <a:ext uri="{FF2B5EF4-FFF2-40B4-BE49-F238E27FC236}">
                      <a16:creationId xmlns:a16="http://schemas.microsoft.com/office/drawing/2014/main" id="{F3D4B78F-FEF4-42B6-AD17-30C830542318}"/>
                    </a:ext>
                  </a:extLst>
                </p:cNvPr>
                <p:cNvSpPr txBox="1"/>
                <p:nvPr/>
              </p:nvSpPr>
              <p:spPr>
                <a:xfrm>
                  <a:off x="8654699" y="3177922"/>
                  <a:ext cx="2806011" cy="507831"/>
                </a:xfrm>
                <a:prstGeom prst="rect">
                  <a:avLst/>
                </a:prstGeom>
                <a:noFill/>
              </p:spPr>
              <p:txBody>
                <a:bodyPr wrap="square" lIns="91440" tIns="45720" rIns="91440" bIns="45720" rtlCol="0" anchor="t">
                  <a:spAutoFit/>
                </a:bodyPr>
                <a:lstStyle/>
                <a:p>
                  <a:pPr algn="ctr" rtl="0"/>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ver 20 years of experience in banking and finance</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E</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xpertise in financial management</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H</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olds an MA in Economics and Business Administration</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a:t>
                  </a:r>
                </a:p>
              </p:txBody>
            </p:sp>
          </p:grpSp>
        </p:grpSp>
        <p:pic>
          <p:nvPicPr>
            <p:cNvPr id="102" name="Picture 101"/>
            <p:cNvPicPr>
              <a:picLocks noChangeAspect="1"/>
            </p:cNvPicPr>
            <p:nvPr/>
          </p:nvPicPr>
          <p:blipFill rotWithShape="1">
            <a:blip r:embed="rId10" cstate="print">
              <a:grayscl/>
              <a:extLst>
                <a:ext uri="{28A0092B-C50C-407E-A947-70E740481C1C}">
                  <a14:useLocalDpi xmlns:a14="http://schemas.microsoft.com/office/drawing/2010/main" val="0"/>
                </a:ext>
              </a:extLst>
            </a:blip>
            <a:srcRect t="4240" b="30726"/>
            <a:stretch/>
          </p:blipFill>
          <p:spPr>
            <a:xfrm>
              <a:off x="2894552" y="1751945"/>
              <a:ext cx="890487" cy="868680"/>
            </a:xfrm>
            <a:prstGeom prst="ellipse">
              <a:avLst/>
            </a:prstGeom>
            <a:ln w="63500" cap="rnd">
              <a:noFill/>
            </a:ln>
            <a:effectLst/>
          </p:spPr>
        </p:pic>
      </p:grpSp>
      <p:grpSp>
        <p:nvGrpSpPr>
          <p:cNvPr id="4" name="Group 3"/>
          <p:cNvGrpSpPr/>
          <p:nvPr/>
        </p:nvGrpSpPr>
        <p:grpSpPr>
          <a:xfrm>
            <a:off x="4553424" y="1425655"/>
            <a:ext cx="3042191" cy="2269249"/>
            <a:chOff x="4742110" y="1542319"/>
            <a:chExt cx="3042191" cy="2269249"/>
          </a:xfrm>
        </p:grpSpPr>
        <p:grpSp>
          <p:nvGrpSpPr>
            <p:cNvPr id="11" name="Group 10"/>
            <p:cNvGrpSpPr/>
            <p:nvPr/>
          </p:nvGrpSpPr>
          <p:grpSpPr>
            <a:xfrm>
              <a:off x="4742110" y="1542319"/>
              <a:ext cx="3042191" cy="2269249"/>
              <a:chOff x="5897810" y="1461831"/>
              <a:chExt cx="3042191" cy="2269249"/>
            </a:xfrm>
          </p:grpSpPr>
          <p:pic>
            <p:nvPicPr>
              <p:cNvPr id="110" name="Picture 109"/>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47" name="Group 46"/>
              <p:cNvGrpSpPr/>
              <p:nvPr/>
            </p:nvGrpSpPr>
            <p:grpSpPr>
              <a:xfrm>
                <a:off x="5897810" y="2616909"/>
                <a:ext cx="3042191" cy="1114171"/>
                <a:chOff x="8545189" y="2616909"/>
                <a:chExt cx="3042191" cy="1114171"/>
              </a:xfrm>
            </p:grpSpPr>
            <p:sp>
              <p:nvSpPr>
                <p:cNvPr id="48" name="TextBox 47">
                  <a:extLst>
                    <a:ext uri="{FF2B5EF4-FFF2-40B4-BE49-F238E27FC236}">
                      <a16:creationId xmlns:a16="http://schemas.microsoft.com/office/drawing/2014/main" id="{CB5DE3D1-17FD-4464-899B-865396732923}"/>
                    </a:ext>
                  </a:extLst>
                </p:cNvPr>
                <p:cNvSpPr txBox="1"/>
                <p:nvPr/>
              </p:nvSpPr>
              <p:spPr>
                <a:xfrm>
                  <a:off x="9089849"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Paulius Tamosaitis</a:t>
                  </a:r>
                </a:p>
              </p:txBody>
            </p:sp>
            <p:sp>
              <p:nvSpPr>
                <p:cNvPr id="49" name="TextBox 48">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Director of Baltic Operations</a:t>
                  </a:r>
                </a:p>
              </p:txBody>
            </p:sp>
            <p:sp>
              <p:nvSpPr>
                <p:cNvPr id="50" name="TextBox 49">
                  <a:extLst>
                    <a:ext uri="{FF2B5EF4-FFF2-40B4-BE49-F238E27FC236}">
                      <a16:creationId xmlns:a16="http://schemas.microsoft.com/office/drawing/2014/main" id="{F3D4B78F-FEF4-42B6-AD17-30C830542318}"/>
                    </a:ext>
                  </a:extLst>
                </p:cNvPr>
                <p:cNvSpPr txBox="1"/>
                <p:nvPr/>
              </p:nvSpPr>
              <p:spPr>
                <a:xfrm>
                  <a:off x="8578217" y="3223249"/>
                  <a:ext cx="3009163" cy="507831"/>
                </a:xfrm>
                <a:prstGeom prst="rect">
                  <a:avLst/>
                </a:prstGeom>
                <a:noFill/>
              </p:spPr>
              <p:txBody>
                <a:bodyPr wrap="square" lIns="91440" tIns="45720" rIns="91440" bIns="45720" rtlCol="0" anchor="t">
                  <a:spAutoFit/>
                </a:bodyPr>
                <a:lstStyle/>
                <a:p>
                  <a:pPr algn="ctr" rtl="0"/>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ver 15 years of experience in banking</a:t>
                  </a:r>
                  <a:b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b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and finance</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E</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xpertise in the fields of credit </a:t>
                  </a:r>
                  <a:b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b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and sales</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H</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olds an MBA</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a:t>
                  </a:r>
                  <a:r>
                    <a:rPr lang="en-gb" sz="900" dirty="0">
                      <a:solidFill>
                        <a:srgbClr val="333333"/>
                      </a:solidFill>
                      <a:latin typeface="Assistant" panose="00000500000000000000" pitchFamily="2" charset="-79"/>
                      <a:cs typeface="Assistant" panose="00000500000000000000" pitchFamily="2" charset="-79"/>
                      <a:sym typeface="Assistant" panose="00000500000000000000" pitchFamily="2" charset="-79"/>
                    </a:rPr>
                    <a:t> </a:t>
                  </a:r>
                </a:p>
              </p:txBody>
            </p:sp>
          </p:grpSp>
        </p:grpSp>
        <p:pic>
          <p:nvPicPr>
            <p:cNvPr id="116" name="Picture 115">
              <a:extLst>
                <a:ext uri="{FF2B5EF4-FFF2-40B4-BE49-F238E27FC236}">
                  <a16:creationId xmlns:a16="http://schemas.microsoft.com/office/drawing/2014/main" id="{068AE4E3-A6DD-4B94-A7BD-F82BF07A1CE4}"/>
                </a:ext>
              </a:extLst>
            </p:cNvPr>
            <p:cNvPicPr>
              <a:picLocks noChangeArrowheads="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bwMode="auto">
            <a:xfrm>
              <a:off x="5778455" y="1757031"/>
              <a:ext cx="868680" cy="868680"/>
            </a:xfrm>
            <a:prstGeom prst="ellipse">
              <a:avLst/>
            </a:prstGeom>
            <a:ln w="12700" cap="rnd">
              <a:noFill/>
            </a:ln>
            <a:effectLst/>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7</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3" name="TextBox 52">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5" name="Picture 54"/>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pic>
        <p:nvPicPr>
          <p:cNvPr id="57" name="Picture 56"/>
          <p:cNvPicPr>
            <a:picLocks noChangeAspect="1"/>
          </p:cNvPicPr>
          <p:nvPr/>
        </p:nvPicPr>
        <p:blipFill rotWithShape="1">
          <a:blip r:embed="rId14" cstate="print">
            <a:grayscl/>
            <a:extLst>
              <a:ext uri="{28A0092B-C50C-407E-A947-70E740481C1C}">
                <a14:useLocalDpi xmlns:a14="http://schemas.microsoft.com/office/drawing/2010/main" val="0"/>
              </a:ext>
            </a:extLst>
          </a:blip>
          <a:srcRect b="29030"/>
          <a:stretch/>
        </p:blipFill>
        <p:spPr>
          <a:xfrm>
            <a:off x="5589769" y="4009073"/>
            <a:ext cx="912820" cy="863773"/>
          </a:xfrm>
          <a:prstGeom prst="ellipse">
            <a:avLst/>
          </a:prstGeom>
          <a:ln w="63500" cap="rnd">
            <a:noFill/>
          </a:ln>
          <a:effectLst/>
        </p:spPr>
      </p:pic>
    </p:spTree>
    <p:extLst>
      <p:ext uri="{BB962C8B-B14F-4D97-AF65-F5344CB8AC3E}">
        <p14:creationId xmlns:p14="http://schemas.microsoft.com/office/powerpoint/2010/main" val="89770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D4D4EFC-B13F-4AC4-836A-0A6B68568122}"/>
              </a:ext>
            </a:extLst>
          </p:cNvPr>
          <p:cNvSpPr txBox="1"/>
          <p:nvPr/>
        </p:nvSpPr>
        <p:spPr>
          <a:xfrm>
            <a:off x="845161" y="179460"/>
            <a:ext cx="9610402"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effectLst/>
                <a:uLnTx/>
                <a:uFillTx/>
                <a:latin typeface="+mj-lt"/>
                <a:cs typeface="Assistant ExtraBold" panose="00000900000000000000" pitchFamily="2" charset="-79"/>
              </a:rPr>
              <a:t>צמיחה משמעותית בפעילות החברה</a:t>
            </a:r>
            <a:endParaRPr kumimoji="0" lang="en-US" sz="4400" b="0" i="0" u="none" strike="noStrike" kern="1200" cap="none" spc="0" normalizeH="0" baseline="0" noProof="0" dirty="0">
              <a:ln>
                <a:noFill/>
              </a:ln>
              <a:effectLst/>
              <a:uLnTx/>
              <a:uFillTx/>
              <a:latin typeface="+mj-lt"/>
              <a:cs typeface="Assistant ExtraBold" panose="00000900000000000000" pitchFamily="2" charset="-79"/>
            </a:endParaRPr>
          </a:p>
        </p:txBody>
      </p:sp>
      <p:sp>
        <p:nvSpPr>
          <p:cNvPr id="86" name="Rectangle 85"/>
          <p:cNvSpPr/>
          <p:nvPr/>
        </p:nvSpPr>
        <p:spPr>
          <a:xfrm>
            <a:off x="8269375" y="4023063"/>
            <a:ext cx="2250452"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פתיחת פעילות פולין</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grpSp>
        <p:nvGrpSpPr>
          <p:cNvPr id="99" name="Group 98"/>
          <p:cNvGrpSpPr/>
          <p:nvPr/>
        </p:nvGrpSpPr>
        <p:grpSpPr>
          <a:xfrm>
            <a:off x="4279600" y="920415"/>
            <a:ext cx="3006018" cy="97631"/>
            <a:chOff x="127707" y="2933699"/>
            <a:chExt cx="3006018" cy="97631"/>
          </a:xfrm>
        </p:grpSpPr>
        <p:cxnSp>
          <p:nvCxnSpPr>
            <p:cNvPr id="100" name="Straight Connector 99"/>
            <p:cNvCxnSpPr/>
            <p:nvPr/>
          </p:nvCxnSpPr>
          <p:spPr>
            <a:xfrm>
              <a:off x="127707" y="2982514"/>
              <a:ext cx="3006018"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15736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44CE7F4F-7B49-4020-8E4C-B6631271BE0F}"/>
              </a:ext>
            </a:extLst>
          </p:cNvPr>
          <p:cNvSpPr txBox="1"/>
          <p:nvPr/>
        </p:nvSpPr>
        <p:spPr>
          <a:xfrm>
            <a:off x="11556819" y="6475303"/>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9</a:t>
            </a:r>
            <a:endParaRPr kumimoji="0" lang="id-ID"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E4E7CD77-9FC8-4984-8B3A-41A8422464DC}"/>
              </a:ext>
            </a:extLst>
          </p:cNvPr>
          <p:cNvSpPr txBox="1"/>
          <p:nvPr/>
        </p:nvSpPr>
        <p:spPr>
          <a:xfrm>
            <a:off x="10674271" y="6474997"/>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35" name="Picture 3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6483" y="6301508"/>
            <a:ext cx="1157564" cy="524577"/>
          </a:xfrm>
          <a:prstGeom prst="rect">
            <a:avLst/>
          </a:prstGeom>
        </p:spPr>
      </p:pic>
      <p:sp>
        <p:nvSpPr>
          <p:cNvPr id="22" name="מלבן: פינות מעוגלות 21">
            <a:extLst>
              <a:ext uri="{FF2B5EF4-FFF2-40B4-BE49-F238E27FC236}">
                <a16:creationId xmlns:a16="http://schemas.microsoft.com/office/drawing/2014/main" id="{0CA31271-BC4F-44B6-A1EA-3B50428AA56E}"/>
              </a:ext>
            </a:extLst>
          </p:cNvPr>
          <p:cNvSpPr/>
          <p:nvPr/>
        </p:nvSpPr>
        <p:spPr>
          <a:xfrm>
            <a:off x="7911044" y="3954839"/>
            <a:ext cx="3096906" cy="2460045"/>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1" name="תיבת טקסט 30">
            <a:extLst>
              <a:ext uri="{FF2B5EF4-FFF2-40B4-BE49-F238E27FC236}">
                <a16:creationId xmlns:a16="http://schemas.microsoft.com/office/drawing/2014/main" id="{9C4F12B7-3689-43C9-BB4E-9689EE220371}"/>
              </a:ext>
            </a:extLst>
          </p:cNvPr>
          <p:cNvSpPr txBox="1"/>
          <p:nvPr/>
        </p:nvSpPr>
        <p:spPr>
          <a:xfrm>
            <a:off x="7968183" y="4337392"/>
            <a:ext cx="3096906" cy="2339102"/>
          </a:xfrm>
          <a:prstGeom prst="rect">
            <a:avLst/>
          </a:prstGeom>
          <a:noFill/>
        </p:spPr>
        <p:txBody>
          <a:bodyPr wrap="square">
            <a:spAutoFit/>
          </a:bodyPr>
          <a:lstStyle/>
          <a:p>
            <a:pPr marL="285750" indent="-285750" algn="just" rtl="1">
              <a:buFont typeface="Wingdings" panose="05000000000000000000" pitchFamily="2" charset="2"/>
              <a:buChar char="ü"/>
              <a:defRPr/>
            </a:pPr>
            <a:r>
              <a:rPr lang="he-IL" sz="1600" dirty="0">
                <a:solidFill>
                  <a:schemeClr val="tx1">
                    <a:lumMod val="95000"/>
                    <a:lumOff val="5000"/>
                  </a:schemeClr>
                </a:solidFill>
                <a:latin typeface="Assistant"/>
                <a:cs typeface="Assistant"/>
              </a:rPr>
              <a:t>קבלת אישור רגולטורי למתן אשראי צרכני בפולין</a:t>
            </a:r>
          </a:p>
          <a:p>
            <a:pPr marL="285750" indent="-285750" algn="just" rtl="1">
              <a:buFont typeface="Wingdings" panose="05000000000000000000" pitchFamily="2" charset="2"/>
              <a:buChar char="ü"/>
              <a:defRPr/>
            </a:pPr>
            <a:r>
              <a:rPr lang="he-IL" sz="1600" dirty="0">
                <a:solidFill>
                  <a:schemeClr val="tx1">
                    <a:lumMod val="95000"/>
                    <a:lumOff val="5000"/>
                  </a:schemeClr>
                </a:solidFill>
                <a:latin typeface="Assistant"/>
                <a:cs typeface="Assistant"/>
              </a:rPr>
              <a:t>פוטנציאל שוק של 170 מיליארד אירו בשנה</a:t>
            </a:r>
          </a:p>
          <a:p>
            <a:pPr marL="285750" indent="-285750" algn="just" rtl="1">
              <a:buFont typeface="Wingdings" panose="05000000000000000000" pitchFamily="2" charset="2"/>
              <a:buChar char="ü"/>
              <a:defRPr/>
            </a:pPr>
            <a:r>
              <a:rPr lang="he-IL" sz="1600" dirty="0">
                <a:solidFill>
                  <a:schemeClr val="tx1">
                    <a:lumMod val="95000"/>
                    <a:lumOff val="5000"/>
                  </a:schemeClr>
                </a:solidFill>
                <a:latin typeface="Assistant"/>
                <a:cs typeface="Assistant"/>
              </a:rPr>
              <a:t>הקמת פעילות מתן אשראי ישיר על ידי גיוס מקורות מימון חיצוניים</a:t>
            </a:r>
          </a:p>
          <a:p>
            <a:pPr marL="285750" indent="-285750" algn="just" rtl="1">
              <a:buFont typeface="Wingdings" panose="05000000000000000000" pitchFamily="2" charset="2"/>
              <a:buChar char="ü"/>
              <a:defRPr/>
            </a:pPr>
            <a:r>
              <a:rPr lang="he-IL" sz="1600" dirty="0">
                <a:solidFill>
                  <a:schemeClr val="tx1">
                    <a:lumMod val="95000"/>
                    <a:lumOff val="5000"/>
                  </a:schemeClr>
                </a:solidFill>
                <a:latin typeface="Assistant"/>
                <a:cs typeface="Assistant"/>
              </a:rPr>
              <a:t>מינוי מנהלת מקומית לפעילות בפולין</a:t>
            </a:r>
          </a:p>
          <a:p>
            <a:pPr marL="285750" indent="-285750" algn="r" rtl="1">
              <a:buFont typeface="Wingdings" panose="05000000000000000000" pitchFamily="2" charset="2"/>
              <a:buChar char="ü"/>
              <a:defRPr/>
            </a:pPr>
            <a:endParaRPr lang="he-IL" dirty="0">
              <a:solidFill>
                <a:srgbClr val="000000"/>
              </a:solidFill>
              <a:latin typeface="Assistant"/>
              <a:cs typeface="Assistant"/>
            </a:endParaRPr>
          </a:p>
        </p:txBody>
      </p:sp>
      <p:sp>
        <p:nvSpPr>
          <p:cNvPr id="32" name="מלבן: פינות מעוגלות 31">
            <a:extLst>
              <a:ext uri="{FF2B5EF4-FFF2-40B4-BE49-F238E27FC236}">
                <a16:creationId xmlns:a16="http://schemas.microsoft.com/office/drawing/2014/main" id="{A25E92F6-804C-464D-99BF-BF9B357970B6}"/>
              </a:ext>
            </a:extLst>
          </p:cNvPr>
          <p:cNvSpPr/>
          <p:nvPr/>
        </p:nvSpPr>
        <p:spPr>
          <a:xfrm>
            <a:off x="4315028" y="3954839"/>
            <a:ext cx="2958607" cy="2460045"/>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6" name="מלבן: פינות מעוגלות 35">
            <a:extLst>
              <a:ext uri="{FF2B5EF4-FFF2-40B4-BE49-F238E27FC236}">
                <a16:creationId xmlns:a16="http://schemas.microsoft.com/office/drawing/2014/main" id="{08ABD7C2-8DB9-4480-8515-AB63FBCD0BF5}"/>
              </a:ext>
            </a:extLst>
          </p:cNvPr>
          <p:cNvSpPr/>
          <p:nvPr/>
        </p:nvSpPr>
        <p:spPr>
          <a:xfrm>
            <a:off x="719012" y="3954839"/>
            <a:ext cx="2958607" cy="2460045"/>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7" name="Rectangle 85">
            <a:extLst>
              <a:ext uri="{FF2B5EF4-FFF2-40B4-BE49-F238E27FC236}">
                <a16:creationId xmlns:a16="http://schemas.microsoft.com/office/drawing/2014/main" id="{7E292506-CE54-4EE9-9085-22493461AC19}"/>
              </a:ext>
            </a:extLst>
          </p:cNvPr>
          <p:cNvSpPr/>
          <p:nvPr/>
        </p:nvSpPr>
        <p:spPr>
          <a:xfrm>
            <a:off x="4506084" y="3993985"/>
            <a:ext cx="2523196"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he-IL" sz="2000" dirty="0">
                <a:solidFill>
                  <a:srgbClr val="000000"/>
                </a:solidFill>
                <a:latin typeface="Assistant ExtraBold" panose="00000900000000000000" pitchFamily="2" charset="-79"/>
                <a:cs typeface="Assistant ExtraBold" panose="00000900000000000000" pitchFamily="2" charset="-79"/>
              </a:rPr>
              <a:t>הרחבת קו אשראי שני ממוסדי אירופאי</a:t>
            </a:r>
            <a:endParaRPr kumimoji="0" lang="he-IL"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38" name="Rectangle 85">
            <a:extLst>
              <a:ext uri="{FF2B5EF4-FFF2-40B4-BE49-F238E27FC236}">
                <a16:creationId xmlns:a16="http://schemas.microsoft.com/office/drawing/2014/main" id="{7A83E68B-DCEB-45F4-990C-3B32EBF7E051}"/>
              </a:ext>
            </a:extLst>
          </p:cNvPr>
          <p:cNvSpPr/>
          <p:nvPr/>
        </p:nvSpPr>
        <p:spPr>
          <a:xfrm>
            <a:off x="806872" y="4023193"/>
            <a:ext cx="2518428" cy="1015663"/>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הרחבת פעילות </a:t>
            </a:r>
            <a:r>
              <a:rPr lang="en-US" sz="2000" dirty="0">
                <a:solidFill>
                  <a:srgbClr val="000000"/>
                </a:solidFill>
                <a:latin typeface="Assistant ExtraBold" panose="00000900000000000000" pitchFamily="2" charset="-79"/>
                <a:cs typeface="Assistant ExtraBold" panose="00000900000000000000" pitchFamily="2" charset="-79"/>
              </a:rPr>
              <a:t>B</a:t>
            </a:r>
            <a:r>
              <a:rPr kumimoji="0" lang="en-US"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lender Pay</a:t>
            </a:r>
            <a:endParaRPr kumimoji="0" lang="he-IL"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40" name="תיבת טקסט 39">
            <a:extLst>
              <a:ext uri="{FF2B5EF4-FFF2-40B4-BE49-F238E27FC236}">
                <a16:creationId xmlns:a16="http://schemas.microsoft.com/office/drawing/2014/main" id="{6FC69014-3798-4A98-BDDA-D4D8D1979E1E}"/>
              </a:ext>
            </a:extLst>
          </p:cNvPr>
          <p:cNvSpPr txBox="1"/>
          <p:nvPr/>
        </p:nvSpPr>
        <p:spPr>
          <a:xfrm>
            <a:off x="4315028" y="4694342"/>
            <a:ext cx="2958608" cy="1846659"/>
          </a:xfrm>
          <a:prstGeom prst="rect">
            <a:avLst/>
          </a:prstGeom>
          <a:noFill/>
        </p:spPr>
        <p:txBody>
          <a:bodyPr wrap="square">
            <a:spAutoFit/>
          </a:bodyPr>
          <a:lstStyle/>
          <a:p>
            <a:pPr marL="285750" indent="-285750" algn="just" rtl="1">
              <a:buFont typeface="Wingdings" panose="05000000000000000000" pitchFamily="2" charset="2"/>
              <a:buChar char="ü"/>
              <a:defRPr/>
            </a:pPr>
            <a:r>
              <a:rPr lang="he-IL" sz="1600" dirty="0">
                <a:solidFill>
                  <a:srgbClr val="000000"/>
                </a:solidFill>
                <a:latin typeface="Assistant"/>
                <a:cs typeface="Assistant"/>
              </a:rPr>
              <a:t>הרחבת מימון פעילות אשראי </a:t>
            </a:r>
            <a:r>
              <a:rPr lang="he-IL" sz="1600" dirty="0">
                <a:solidFill>
                  <a:schemeClr val="tx1">
                    <a:lumMod val="95000"/>
                    <a:lumOff val="5000"/>
                  </a:schemeClr>
                </a:solidFill>
                <a:latin typeface="Assistant"/>
                <a:cs typeface="Assistant"/>
              </a:rPr>
              <a:t>באירופה בהיקף של 5 מיליון אירו נוספים ודחייה של שנה בהחזרי הקרן של קו האשראי </a:t>
            </a:r>
            <a:r>
              <a:rPr lang="he-IL" sz="1600" dirty="0">
                <a:solidFill>
                  <a:srgbClr val="000000"/>
                </a:solidFill>
                <a:latin typeface="Assistant"/>
                <a:cs typeface="Assistant"/>
              </a:rPr>
              <a:t>כולו</a:t>
            </a:r>
          </a:p>
          <a:p>
            <a:pPr marL="285750" indent="-285750" algn="just" rtl="1">
              <a:buFont typeface="Wingdings" panose="05000000000000000000" pitchFamily="2" charset="2"/>
              <a:buChar char="ü"/>
              <a:defRPr/>
            </a:pPr>
            <a:r>
              <a:rPr lang="he-IL" sz="1600" dirty="0">
                <a:solidFill>
                  <a:schemeClr val="tx1">
                    <a:lumMod val="95000"/>
                    <a:lumOff val="5000"/>
                  </a:schemeClr>
                </a:solidFill>
                <a:latin typeface="Assistant"/>
                <a:cs typeface="Assistant"/>
              </a:rPr>
              <a:t>היקף קו האשראי כולל חוב נחות 13.3 מיליון אירו</a:t>
            </a:r>
          </a:p>
          <a:p>
            <a:pPr marL="285750" indent="-285750" algn="r" rtl="1">
              <a:buFont typeface="Wingdings" panose="05000000000000000000" pitchFamily="2" charset="2"/>
              <a:buChar char="ü"/>
              <a:defRPr/>
            </a:pPr>
            <a:endParaRPr lang="he-IL" dirty="0">
              <a:solidFill>
                <a:srgbClr val="000000"/>
              </a:solidFill>
              <a:latin typeface="Assistant"/>
              <a:cs typeface="Assistant"/>
            </a:endParaRPr>
          </a:p>
        </p:txBody>
      </p:sp>
      <p:sp>
        <p:nvSpPr>
          <p:cNvPr id="41" name="תיבת טקסט 40">
            <a:extLst>
              <a:ext uri="{FF2B5EF4-FFF2-40B4-BE49-F238E27FC236}">
                <a16:creationId xmlns:a16="http://schemas.microsoft.com/office/drawing/2014/main" id="{9B956F7C-1B5A-45B8-BB61-633289EDD462}"/>
              </a:ext>
            </a:extLst>
          </p:cNvPr>
          <p:cNvSpPr txBox="1"/>
          <p:nvPr/>
        </p:nvSpPr>
        <p:spPr>
          <a:xfrm>
            <a:off x="661873" y="4743047"/>
            <a:ext cx="2924782" cy="1877437"/>
          </a:xfrm>
          <a:prstGeom prst="rect">
            <a:avLst/>
          </a:prstGeom>
          <a:noFill/>
        </p:spPr>
        <p:txBody>
          <a:bodyPr wrap="square">
            <a:spAutoFit/>
          </a:bodyPr>
          <a:lstStyle/>
          <a:p>
            <a:pPr marL="285750" indent="-285750" algn="r" rtl="1">
              <a:buFont typeface="Wingdings" panose="05000000000000000000" pitchFamily="2" charset="2"/>
              <a:buChar char="ü"/>
              <a:defRPr/>
            </a:pPr>
            <a:r>
              <a:rPr lang="he-IL" sz="1600" dirty="0">
                <a:solidFill>
                  <a:srgbClr val="000000"/>
                </a:solidFill>
                <a:latin typeface="Assistant"/>
                <a:cs typeface="Assistant"/>
              </a:rPr>
              <a:t>הגדלת </a:t>
            </a:r>
            <a:r>
              <a:rPr lang="he-IL" sz="1600" dirty="0">
                <a:solidFill>
                  <a:schemeClr val="tx1">
                    <a:lumMod val="95000"/>
                    <a:lumOff val="5000"/>
                  </a:schemeClr>
                </a:solidFill>
                <a:latin typeface="Assistant"/>
                <a:cs typeface="Assistant"/>
              </a:rPr>
              <a:t>פריסה למעל 1,100 </a:t>
            </a:r>
            <a:r>
              <a:rPr lang="he-IL" sz="1600" dirty="0">
                <a:solidFill>
                  <a:srgbClr val="000000"/>
                </a:solidFill>
                <a:latin typeface="Assistant"/>
                <a:cs typeface="Assistant"/>
              </a:rPr>
              <a:t>נקודות מכירה </a:t>
            </a:r>
          </a:p>
          <a:p>
            <a:pPr marL="285750" indent="-285750" algn="r" rtl="1">
              <a:buFont typeface="Wingdings" panose="05000000000000000000" pitchFamily="2" charset="2"/>
              <a:buChar char="ü"/>
              <a:defRPr/>
            </a:pPr>
            <a:r>
              <a:rPr lang="he-IL" sz="1600" dirty="0">
                <a:solidFill>
                  <a:srgbClr val="000000"/>
                </a:solidFill>
                <a:latin typeface="Assistant"/>
                <a:cs typeface="Assistant"/>
              </a:rPr>
              <a:t>הטמעת פעילות באתרי </a:t>
            </a:r>
            <a:r>
              <a:rPr lang="en-US" sz="1600" dirty="0">
                <a:solidFill>
                  <a:srgbClr val="000000"/>
                </a:solidFill>
                <a:latin typeface="Assistant"/>
                <a:cs typeface="Assistant"/>
              </a:rPr>
              <a:t>e-commerce</a:t>
            </a:r>
            <a:r>
              <a:rPr lang="he-IL" sz="1600" dirty="0">
                <a:solidFill>
                  <a:srgbClr val="000000"/>
                </a:solidFill>
                <a:latin typeface="Assistant"/>
                <a:cs typeface="Assistant"/>
              </a:rPr>
              <a:t> לרבות שת"פ עם רשת באג בישראל</a:t>
            </a:r>
          </a:p>
          <a:p>
            <a:pPr marL="285750" indent="-285750" algn="r" rtl="1">
              <a:buFont typeface="Wingdings" panose="05000000000000000000" pitchFamily="2" charset="2"/>
              <a:buChar char="ü"/>
              <a:defRPr/>
            </a:pPr>
            <a:endParaRPr lang="he-IL" dirty="0">
              <a:solidFill>
                <a:srgbClr val="000000"/>
              </a:solidFill>
              <a:latin typeface="Assistant"/>
              <a:cs typeface="Assistant"/>
            </a:endParaRPr>
          </a:p>
          <a:p>
            <a:pPr marL="285750" indent="-285750" algn="r" rtl="1">
              <a:buFont typeface="Wingdings" panose="05000000000000000000" pitchFamily="2" charset="2"/>
              <a:buChar char="ü"/>
              <a:defRPr/>
            </a:pPr>
            <a:endParaRPr lang="he-IL" dirty="0">
              <a:solidFill>
                <a:srgbClr val="000000"/>
              </a:solidFill>
              <a:latin typeface="Assistant"/>
              <a:cs typeface="Assistant"/>
            </a:endParaRPr>
          </a:p>
        </p:txBody>
      </p:sp>
      <p:sp>
        <p:nvSpPr>
          <p:cNvPr id="23" name="Rectangle 85">
            <a:extLst>
              <a:ext uri="{FF2B5EF4-FFF2-40B4-BE49-F238E27FC236}">
                <a16:creationId xmlns:a16="http://schemas.microsoft.com/office/drawing/2014/main" id="{2E3C442D-01CF-4049-B7C0-5BF3B542F4E1}"/>
              </a:ext>
            </a:extLst>
          </p:cNvPr>
          <p:cNvSpPr/>
          <p:nvPr/>
        </p:nvSpPr>
        <p:spPr>
          <a:xfrm>
            <a:off x="2918330" y="1411406"/>
            <a:ext cx="2250452"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צמיחה של כ-17% בלקוחות רשומים</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25" name="תיבת טקסט 24">
            <a:extLst>
              <a:ext uri="{FF2B5EF4-FFF2-40B4-BE49-F238E27FC236}">
                <a16:creationId xmlns:a16="http://schemas.microsoft.com/office/drawing/2014/main" id="{19738080-C396-49B6-ACD6-4E9D00C781FA}"/>
              </a:ext>
            </a:extLst>
          </p:cNvPr>
          <p:cNvSpPr txBox="1"/>
          <p:nvPr/>
        </p:nvSpPr>
        <p:spPr>
          <a:xfrm>
            <a:off x="2636160" y="2345042"/>
            <a:ext cx="2958607" cy="830997"/>
          </a:xfrm>
          <a:prstGeom prst="rect">
            <a:avLst/>
          </a:prstGeom>
          <a:noFill/>
        </p:spPr>
        <p:txBody>
          <a:bodyPr wrap="square">
            <a:spAutoFit/>
          </a:bodyPr>
          <a:lstStyle/>
          <a:p>
            <a:pPr marL="285750" indent="-285750" algn="just" rtl="1">
              <a:buFont typeface="Wingdings" panose="05000000000000000000" pitchFamily="2" charset="2"/>
              <a:buChar char="ü"/>
              <a:defRPr/>
            </a:pPr>
            <a:r>
              <a:rPr lang="he-IL" sz="1600" dirty="0">
                <a:solidFill>
                  <a:srgbClr val="000000"/>
                </a:solidFill>
                <a:latin typeface="Assistant"/>
                <a:cs typeface="Assistant"/>
              </a:rPr>
              <a:t>כ- 457 אלף לקוחות ב-30.6.2021 לעומת כ-389 אלף ב- 31.12.2020</a:t>
            </a:r>
          </a:p>
          <a:p>
            <a:pPr algn="r" rtl="1">
              <a:defRPr/>
            </a:pPr>
            <a:endParaRPr lang="he-IL" sz="1600" dirty="0">
              <a:solidFill>
                <a:srgbClr val="000000"/>
              </a:solidFill>
              <a:latin typeface="Assistant"/>
              <a:cs typeface="Assistant"/>
            </a:endParaRPr>
          </a:p>
        </p:txBody>
      </p:sp>
      <p:sp>
        <p:nvSpPr>
          <p:cNvPr id="26" name="מלבן: פינות מעוגלות 25">
            <a:extLst>
              <a:ext uri="{FF2B5EF4-FFF2-40B4-BE49-F238E27FC236}">
                <a16:creationId xmlns:a16="http://schemas.microsoft.com/office/drawing/2014/main" id="{0AD0DF83-C9C5-488C-9E65-AFC167A44EE3}"/>
              </a:ext>
            </a:extLst>
          </p:cNvPr>
          <p:cNvSpPr/>
          <p:nvPr/>
        </p:nvSpPr>
        <p:spPr>
          <a:xfrm>
            <a:off x="2599584" y="1335381"/>
            <a:ext cx="2958607" cy="2197579"/>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8" name="מלבן: פינות מעוגלות 27">
            <a:extLst>
              <a:ext uri="{FF2B5EF4-FFF2-40B4-BE49-F238E27FC236}">
                <a16:creationId xmlns:a16="http://schemas.microsoft.com/office/drawing/2014/main" id="{98BFB2CD-B03B-4AE5-A06C-ACF524AA5507}"/>
              </a:ext>
            </a:extLst>
          </p:cNvPr>
          <p:cNvSpPr/>
          <p:nvPr/>
        </p:nvSpPr>
        <p:spPr>
          <a:xfrm>
            <a:off x="6116969" y="1335804"/>
            <a:ext cx="2958607" cy="2197579"/>
          </a:xfrm>
          <a:prstGeom prst="roundRect">
            <a:avLst/>
          </a:prstGeom>
          <a:noFill/>
          <a:ln>
            <a:solidFill>
              <a:srgbClr val="A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2" name="Rectangle 85">
            <a:extLst>
              <a:ext uri="{FF2B5EF4-FFF2-40B4-BE49-F238E27FC236}">
                <a16:creationId xmlns:a16="http://schemas.microsoft.com/office/drawing/2014/main" id="{6EA78DFC-71B7-4FD1-9592-BE6515BF1032}"/>
              </a:ext>
            </a:extLst>
          </p:cNvPr>
          <p:cNvSpPr/>
          <p:nvPr/>
        </p:nvSpPr>
        <p:spPr>
          <a:xfrm>
            <a:off x="6116969" y="1426840"/>
            <a:ext cx="2958607" cy="1015663"/>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Assistant ExtraBold" panose="00000900000000000000" pitchFamily="2" charset="-79"/>
                <a:cs typeface="Assistant ExtraBold" panose="00000900000000000000" pitchFamily="2" charset="-79"/>
              </a:rPr>
              <a:t>צמיחה </a:t>
            </a:r>
            <a:r>
              <a:rPr kumimoji="0" lang="he-IL" sz="2000" b="0" i="0" u="none" strike="noStrike" kern="1200" cap="none" spc="0" normalizeH="0" baseline="0" noProof="0" dirty="0">
                <a:ln>
                  <a:noFill/>
                </a:ln>
                <a:solidFill>
                  <a:schemeClr val="tx1">
                    <a:lumMod val="95000"/>
                    <a:lumOff val="5000"/>
                  </a:schemeClr>
                </a:solidFill>
                <a:effectLst/>
                <a:uLnTx/>
                <a:uFillTx/>
                <a:latin typeface="Assistant ExtraBold" panose="00000900000000000000" pitchFamily="2" charset="-79"/>
                <a:cs typeface="Assistant ExtraBold" panose="00000900000000000000" pitchFamily="2" charset="-79"/>
              </a:rPr>
              <a:t>של כ-27% בסך ההלוואות שמומנו</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43" name="תיבת טקסט 42">
            <a:extLst>
              <a:ext uri="{FF2B5EF4-FFF2-40B4-BE49-F238E27FC236}">
                <a16:creationId xmlns:a16="http://schemas.microsoft.com/office/drawing/2014/main" id="{A3C9961F-0C84-4365-BDC3-4778DB2BD5EC}"/>
              </a:ext>
            </a:extLst>
          </p:cNvPr>
          <p:cNvSpPr txBox="1"/>
          <p:nvPr/>
        </p:nvSpPr>
        <p:spPr>
          <a:xfrm>
            <a:off x="6190121" y="2243955"/>
            <a:ext cx="2958607" cy="1323439"/>
          </a:xfrm>
          <a:prstGeom prst="rect">
            <a:avLst/>
          </a:prstGeom>
          <a:noFill/>
        </p:spPr>
        <p:txBody>
          <a:bodyPr wrap="square">
            <a:spAutoFit/>
          </a:bodyPr>
          <a:lstStyle/>
          <a:p>
            <a:pPr marL="285750" indent="-285750" algn="just" rtl="1">
              <a:buFont typeface="Wingdings" panose="05000000000000000000" pitchFamily="2" charset="2"/>
              <a:buChar char="ü"/>
              <a:defRPr/>
            </a:pPr>
            <a:r>
              <a:rPr lang="he-IL" sz="1600" dirty="0">
                <a:solidFill>
                  <a:schemeClr val="tx1">
                    <a:lumMod val="95000"/>
                    <a:lumOff val="5000"/>
                  </a:schemeClr>
                </a:solidFill>
                <a:latin typeface="Assistant"/>
                <a:cs typeface="Assistant"/>
              </a:rPr>
              <a:t>כ- 124 מיליון</a:t>
            </a:r>
            <a:r>
              <a:rPr lang="en-US" sz="1600" dirty="0">
                <a:solidFill>
                  <a:schemeClr val="tx1">
                    <a:lumMod val="95000"/>
                    <a:lumOff val="5000"/>
                  </a:schemeClr>
                </a:solidFill>
                <a:latin typeface="Assistant"/>
                <a:cs typeface="Assistant"/>
              </a:rPr>
              <a:t> </a:t>
            </a:r>
            <a:r>
              <a:rPr lang="he-IL" sz="1600" dirty="0">
                <a:solidFill>
                  <a:schemeClr val="tx1">
                    <a:lumMod val="95000"/>
                    <a:lumOff val="5000"/>
                  </a:schemeClr>
                </a:solidFill>
                <a:latin typeface="Assistant"/>
                <a:cs typeface="Assistant"/>
              </a:rPr>
              <a:t>₪ הלוואות שמומנו בחציון הראשון</a:t>
            </a:r>
            <a:r>
              <a:rPr lang="en-US" sz="1600" dirty="0">
                <a:solidFill>
                  <a:schemeClr val="tx1">
                    <a:lumMod val="95000"/>
                    <a:lumOff val="5000"/>
                  </a:schemeClr>
                </a:solidFill>
                <a:latin typeface="Assistant"/>
                <a:cs typeface="Assistant"/>
              </a:rPr>
              <a:t> </a:t>
            </a:r>
            <a:r>
              <a:rPr lang="he-IL" sz="1600" dirty="0">
                <a:solidFill>
                  <a:schemeClr val="tx1">
                    <a:lumMod val="95000"/>
                    <a:lumOff val="5000"/>
                  </a:schemeClr>
                </a:solidFill>
                <a:latin typeface="Assistant"/>
                <a:cs typeface="Assistant"/>
              </a:rPr>
              <a:t>לשנת 2021, לעומת כ-98 מיליון ₪ שמומנו בתקופה המקבילה אשתקד</a:t>
            </a:r>
          </a:p>
          <a:p>
            <a:pPr algn="r" rtl="1">
              <a:defRPr/>
            </a:pPr>
            <a:endParaRPr lang="he-IL" sz="1600" dirty="0">
              <a:solidFill>
                <a:srgbClr val="000000"/>
              </a:solidFill>
              <a:latin typeface="Assistant"/>
              <a:cs typeface="Assistant"/>
            </a:endParaRPr>
          </a:p>
        </p:txBody>
      </p:sp>
    </p:spTree>
    <p:extLst>
      <p:ext uri="{BB962C8B-B14F-4D97-AF65-F5344CB8AC3E}">
        <p14:creationId xmlns:p14="http://schemas.microsoft.com/office/powerpoint/2010/main" val="3960783427"/>
      </p:ext>
    </p:extLst>
  </p:cSld>
  <p:clrMapOvr>
    <a:masterClrMapping/>
  </p:clrMapOvr>
</p:sld>
</file>

<file path=ppt/theme/theme1.xml><?xml version="1.0" encoding="utf-8"?>
<a:theme xmlns:a="http://schemas.openxmlformats.org/drawingml/2006/main" name="1_Office Theme">
  <a:themeElements>
    <a:clrScheme name="Custom 8">
      <a:dk1>
        <a:srgbClr val="000000"/>
      </a:dk1>
      <a:lt1>
        <a:srgbClr val="FFFFFF"/>
      </a:lt1>
      <a:dk2>
        <a:srgbClr val="2D3847"/>
      </a:dk2>
      <a:lt2>
        <a:srgbClr val="E7E6E6"/>
      </a:lt2>
      <a:accent1>
        <a:srgbClr val="009ED6"/>
      </a:accent1>
      <a:accent2>
        <a:srgbClr val="29C605"/>
      </a:accent2>
      <a:accent3>
        <a:srgbClr val="A8E10C"/>
      </a:accent3>
      <a:accent4>
        <a:srgbClr val="FFDB15"/>
      </a:accent4>
      <a:accent5>
        <a:srgbClr val="8A6FDF"/>
      </a:accent5>
      <a:accent6>
        <a:srgbClr val="FF5765"/>
      </a:accent6>
      <a:hlink>
        <a:srgbClr val="0563C1"/>
      </a:hlink>
      <a:folHlink>
        <a:srgbClr val="954F72"/>
      </a:folHlink>
    </a:clrScheme>
    <a:fontScheme name="Custom 3">
      <a:majorFont>
        <a:latin typeface="Assistan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urfzone Gradient Color 12">
      <a:dk1>
        <a:srgbClr val="000000"/>
      </a:dk1>
      <a:lt1>
        <a:srgbClr val="FFFFFF"/>
      </a:lt1>
      <a:dk2>
        <a:srgbClr val="394656"/>
      </a:dk2>
      <a:lt2>
        <a:srgbClr val="B4B3B2"/>
      </a:lt2>
      <a:accent1>
        <a:srgbClr val="4469B2"/>
      </a:accent1>
      <a:accent2>
        <a:srgbClr val="4478BC"/>
      </a:accent2>
      <a:accent3>
        <a:srgbClr val="4289C8"/>
      </a:accent3>
      <a:accent4>
        <a:srgbClr val="3F9AD5"/>
      </a:accent4>
      <a:accent5>
        <a:srgbClr val="3DACE2"/>
      </a:accent5>
      <a:accent6>
        <a:srgbClr val="3ABEEF"/>
      </a:accent6>
      <a:hlink>
        <a:srgbClr val="9454C3"/>
      </a:hlink>
      <a:folHlink>
        <a:srgbClr val="3EBBF0"/>
      </a:folHlink>
    </a:clrScheme>
    <a:fontScheme name="Custom 19">
      <a:majorFont>
        <a:latin typeface="Arial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2424</TotalTime>
  <Words>2990</Words>
  <Application>Microsoft Office PowerPoint</Application>
  <PresentationFormat>Widescreen</PresentationFormat>
  <Paragraphs>466</Paragraphs>
  <Slides>34</Slides>
  <Notes>21</Notes>
  <HiddenSlides>4</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Calibri</vt:lpstr>
      <vt:lpstr>Arial Black</vt:lpstr>
      <vt:lpstr>Open Sans Light</vt:lpstr>
      <vt:lpstr>Assistant ExtraBold</vt:lpstr>
      <vt:lpstr>Calibri Light</vt:lpstr>
      <vt:lpstr>Poppins Medium</vt:lpstr>
      <vt:lpstr>Poppins</vt:lpstr>
      <vt:lpstr>Assistant</vt:lpstr>
      <vt:lpstr>Wingdings</vt:lpstr>
      <vt:lpstr>Times New Roman</vt:lpstr>
      <vt:lpstr>Arial</vt:lpstr>
      <vt:lpstr>Assistant Light</vt:lpstr>
      <vt:lpstr>Assistant SemiBold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avihai eliasi</dc:creator>
  <cp:lastModifiedBy>Susan</cp:lastModifiedBy>
  <cp:revision>183</cp:revision>
  <dcterms:created xsi:type="dcterms:W3CDTF">2021-05-27T10:35:19Z</dcterms:created>
  <dcterms:modified xsi:type="dcterms:W3CDTF">2021-08-17T20:08:07Z</dcterms:modified>
</cp:coreProperties>
</file>