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7" r:id="rId2"/>
    <p:sldId id="522" r:id="rId3"/>
    <p:sldId id="619" r:id="rId4"/>
    <p:sldId id="583" r:id="rId5"/>
    <p:sldId id="480" r:id="rId6"/>
    <p:sldId id="490" r:id="rId7"/>
    <p:sldId id="616" r:id="rId8"/>
    <p:sldId id="493" r:id="rId9"/>
    <p:sldId id="612" r:id="rId10"/>
    <p:sldId id="613" r:id="rId11"/>
    <p:sldId id="617" r:id="rId12"/>
    <p:sldId id="622" r:id="rId13"/>
    <p:sldId id="620" r:id="rId14"/>
    <p:sldId id="614" r:id="rId15"/>
    <p:sldId id="621" r:id="rId1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CC00FF"/>
    <a:srgbClr val="FF99FF"/>
    <a:srgbClr val="FFCC66"/>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47" autoAdjust="0"/>
    <p:restoredTop sz="90141" autoAdjust="0"/>
  </p:normalViewPr>
  <p:slideViewPr>
    <p:cSldViewPr>
      <p:cViewPr varScale="1">
        <p:scale>
          <a:sx n="66" d="100"/>
          <a:sy n="66" d="100"/>
        </p:scale>
        <p:origin x="1476" y="78"/>
      </p:cViewPr>
      <p:guideLst>
        <p:guide orient="horz" pos="2160"/>
        <p:guide pos="2880"/>
      </p:guideLst>
    </p:cSldViewPr>
  </p:slideViewPr>
  <p:notesTextViewPr>
    <p:cViewPr>
      <p:scale>
        <a:sx n="200" d="100"/>
        <a:sy n="200" d="100"/>
      </p:scale>
      <p:origin x="0" y="0"/>
    </p:cViewPr>
  </p:notesTextViewPr>
  <p:sorterViewPr>
    <p:cViewPr>
      <p:scale>
        <a:sx n="125" d="100"/>
        <a:sy n="125" d="100"/>
      </p:scale>
      <p:origin x="0" y="-99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4.wmf"/><Relationship Id="rId4"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01B36C-C16A-4EE1-873D-948FF8991C8E}" type="datetimeFigureOut">
              <a:rPr lang="he-IL" smtClean="0"/>
              <a:pPr/>
              <a:t>י"ט/טבת/תשפ"א</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37DC352-1BD4-41F3-8AAA-5CCE8BFA2C6A}" type="slidenum">
              <a:rPr lang="he-IL" smtClean="0"/>
              <a:pPr/>
              <a:t>‹#›</a:t>
            </a:fld>
            <a:endParaRPr lang="he-IL"/>
          </a:p>
        </p:txBody>
      </p:sp>
    </p:spTree>
    <p:extLst>
      <p:ext uri="{BB962C8B-B14F-4D97-AF65-F5344CB8AC3E}">
        <p14:creationId xmlns:p14="http://schemas.microsoft.com/office/powerpoint/2010/main" val="23598389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E65B14C-1E52-4CB5-BD2F-F1EC40276EA9}" type="slidenum">
              <a:rPr lang="he-IL" smtClean="0"/>
              <a:pPr/>
              <a:t>5</a:t>
            </a:fld>
            <a:endParaRPr lang="he-IL"/>
          </a:p>
        </p:txBody>
      </p:sp>
    </p:spTree>
    <p:extLst>
      <p:ext uri="{BB962C8B-B14F-4D97-AF65-F5344CB8AC3E}">
        <p14:creationId xmlns:p14="http://schemas.microsoft.com/office/powerpoint/2010/main" val="244142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E65B14C-1E52-4CB5-BD2F-F1EC40276EA9}" type="slidenum">
              <a:rPr lang="he-IL" smtClean="0"/>
              <a:pPr/>
              <a:t>6</a:t>
            </a:fld>
            <a:endParaRPr lang="he-IL"/>
          </a:p>
        </p:txBody>
      </p:sp>
    </p:spTree>
    <p:extLst>
      <p:ext uri="{BB962C8B-B14F-4D97-AF65-F5344CB8AC3E}">
        <p14:creationId xmlns:p14="http://schemas.microsoft.com/office/powerpoint/2010/main" val="402783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426581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266518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167064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248891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423971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38760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724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405068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21481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8466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4B7821-B94C-47E3-8EAF-E5392DDC8CC9}" type="datetimeFigureOut">
              <a:rPr lang="he-IL" smtClean="0"/>
              <a:pPr/>
              <a:t>י"ט/טבת/תשפ"א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DF83AC-D2FF-4F8A-931F-90F052FA1C1A}" type="slidenum">
              <a:rPr lang="he-IL" smtClean="0"/>
              <a:pPr/>
              <a:t>‹#›</a:t>
            </a:fld>
            <a:endParaRPr lang="he-IL"/>
          </a:p>
        </p:txBody>
      </p:sp>
    </p:spTree>
    <p:extLst>
      <p:ext uri="{BB962C8B-B14F-4D97-AF65-F5344CB8AC3E}">
        <p14:creationId xmlns:p14="http://schemas.microsoft.com/office/powerpoint/2010/main" val="381726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4B7821-B94C-47E3-8EAF-E5392DDC8CC9}" type="datetimeFigureOut">
              <a:rPr lang="he-IL" smtClean="0"/>
              <a:pPr/>
              <a:t>י"ט/טבת/תשפ"א</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2DF83AC-D2FF-4F8A-931F-90F052FA1C1A}" type="slidenum">
              <a:rPr lang="he-IL" smtClean="0"/>
              <a:pPr/>
              <a:t>‹#›</a:t>
            </a:fld>
            <a:endParaRPr lang="he-IL"/>
          </a:p>
        </p:txBody>
      </p:sp>
    </p:spTree>
    <p:extLst>
      <p:ext uri="{BB962C8B-B14F-4D97-AF65-F5344CB8AC3E}">
        <p14:creationId xmlns:p14="http://schemas.microsoft.com/office/powerpoint/2010/main" val="110978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il/imgres?imgurl=http://www.technion.ac.il/~sbeer/images/technion_logo.jpg&amp;imgrefurl=http://www.technion.ac.il/~sbeer/projects/projects_template.htm&amp;h=459&amp;w=1074&amp;sz=148&amp;tbnid=HIKvYDtxdGv9-M:&amp;tbnh=51&amp;tbnw=120&amp;prev=/search?q=technion+logo&amp;tbm=isch&amp;tbo=u&amp;zoom=1&amp;q=technion+logo&amp;usg=__9jXIxWW_bfOROdrQdgirzPAYvHE=&amp;docid=SdesXAvI9EkbCM&amp;sa=X&amp;ei=r8faUOaXOcT04QTzm4DQCQ&amp;ved=0CDsQ9QEwAQ&amp;dur=97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4.wmf"/><Relationship Id="rId3" Type="http://schemas.openxmlformats.org/officeDocument/2006/relationships/image" Target="../media/image15.png"/><Relationship Id="rId7" Type="http://schemas.openxmlformats.org/officeDocument/2006/relationships/image" Target="../media/image12.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7.wmf"/><Relationship Id="rId5" Type="http://schemas.openxmlformats.org/officeDocument/2006/relationships/image" Target="../media/image11.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9.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7.wmf"/><Relationship Id="rId5" Type="http://schemas.openxmlformats.org/officeDocument/2006/relationships/image" Target="../media/image16.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3.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7.wmf"/><Relationship Id="rId5" Type="http://schemas.openxmlformats.org/officeDocument/2006/relationships/image" Target="../media/image20.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67544" y="1628800"/>
            <a:ext cx="7772400" cy="2448272"/>
          </a:xfrm>
        </p:spPr>
        <p:txBody>
          <a:bodyPr>
            <a:normAutofit/>
          </a:bodyPr>
          <a:lstStyle/>
          <a:p>
            <a:pPr rtl="0"/>
            <a:r>
              <a:rPr lang="en-US" sz="4000" dirty="0"/>
              <a:t>Test Summary</a:t>
            </a:r>
            <a:br>
              <a:rPr lang="en-US" sz="4000" dirty="0"/>
            </a:br>
            <a:r>
              <a:rPr lang="en-US" sz="3200" dirty="0"/>
              <a:t>Flex Cylinder=32, 42&amp; 74 mm</a:t>
            </a:r>
            <a:br>
              <a:rPr lang="en-US" sz="3200" dirty="0"/>
            </a:br>
            <a:r>
              <a:rPr lang="he-IL" sz="3200" dirty="0"/>
              <a:t>15.12.2020</a:t>
            </a:r>
            <a:endParaRPr lang="he-IL" sz="4000" dirty="0"/>
          </a:p>
        </p:txBody>
      </p:sp>
      <p:pic>
        <p:nvPicPr>
          <p:cNvPr id="4" name="Picture 2" descr="http://t3.gstatic.com/images?q=tbn:ANd9GcTdqhpEd_Fs-UAJNpKwqdRpDmB2DsiF-bTRisb72IGeVVniV-6c">
            <a:hlinkClick r:id="rId2"/>
          </p:cNvPr>
          <p:cNvPicPr>
            <a:picLocks noChangeAspect="1" noChangeArrowheads="1"/>
          </p:cNvPicPr>
          <p:nvPr/>
        </p:nvPicPr>
        <p:blipFill>
          <a:blip r:embed="rId3" cstate="print"/>
          <a:srcRect/>
          <a:stretch>
            <a:fillRect/>
          </a:stretch>
        </p:blipFill>
        <p:spPr bwMode="auto">
          <a:xfrm>
            <a:off x="287338" y="152400"/>
            <a:ext cx="2124075" cy="936625"/>
          </a:xfrm>
          <a:prstGeom prst="rect">
            <a:avLst/>
          </a:prstGeom>
          <a:noFill/>
          <a:ln w="9525">
            <a:noFill/>
            <a:miter lim="800000"/>
            <a:headEnd/>
            <a:tailEnd/>
          </a:ln>
        </p:spPr>
      </p:pic>
      <p:sp>
        <p:nvSpPr>
          <p:cNvPr id="5" name="כותרת 1"/>
          <p:cNvSpPr txBox="1">
            <a:spLocks/>
          </p:cNvSpPr>
          <p:nvPr/>
        </p:nvSpPr>
        <p:spPr>
          <a:xfrm>
            <a:off x="287338" y="6021288"/>
            <a:ext cx="2556470" cy="504056"/>
          </a:xfrm>
          <a:prstGeom prst="rect">
            <a:avLst/>
          </a:prstGeom>
        </p:spPr>
        <p:txBody>
          <a:bodyPr vert="horz" lIns="91440" tIns="45720" rIns="91440" bIns="45720" rtlCol="1" anchor="ct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800" dirty="0"/>
              <a:t>Yossi Dayan</a:t>
            </a:r>
            <a:endParaRPr lang="he-IL" sz="2800" dirty="0"/>
          </a:p>
        </p:txBody>
      </p:sp>
    </p:spTree>
    <p:extLst>
      <p:ext uri="{BB962C8B-B14F-4D97-AF65-F5344CB8AC3E}">
        <p14:creationId xmlns:p14="http://schemas.microsoft.com/office/powerpoint/2010/main" val="353134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213931" y="188640"/>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כוח התגובה במרכז הצילינדר הגמיש </a:t>
            </a:r>
            <a:r>
              <a:rPr lang="he-IL" sz="2000" b="1" dirty="0">
                <a:solidFill>
                  <a:schemeClr val="accent1">
                    <a:lumMod val="75000"/>
                  </a:schemeClr>
                </a:solidFill>
                <a:latin typeface="David" panose="020E0502060401010101" pitchFamily="34" charset="-79"/>
                <a:cs typeface="David" panose="020E0502060401010101" pitchFamily="34" charset="-79"/>
              </a:rPr>
              <a:t>כפונקציה של תזוזת המרכז מהציר המרכזי</a:t>
            </a:r>
            <a:r>
              <a:rPr lang="he-IL" sz="2000" b="1" dirty="0">
                <a:solidFill>
                  <a:schemeClr val="accent1">
                    <a:lumMod val="75000"/>
                  </a:schemeClr>
                </a:solidFill>
                <a:latin typeface="David" panose="020E0502060401010101" pitchFamily="34" charset="-79"/>
                <a:ea typeface="+mn-ea"/>
                <a:cs typeface="David" panose="020E0502060401010101" pitchFamily="34" charset="-79"/>
              </a:rPr>
              <a:t/>
            </a:r>
            <a:br>
              <a:rPr lang="he-IL"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dirty="0">
                <a:solidFill>
                  <a:schemeClr val="accent1">
                    <a:lumMod val="75000"/>
                  </a:schemeClr>
                </a:solidFill>
                <a:latin typeface="David" panose="020E0502060401010101" pitchFamily="34" charset="-79"/>
                <a:ea typeface="+mn-ea"/>
                <a:cs typeface="David" panose="020E0502060401010101" pitchFamily="34" charset="-79"/>
              </a:rPr>
              <a:t>Flexible Cylinder=74 mm</a:t>
            </a:r>
          </a:p>
        </p:txBody>
      </p:sp>
      <p:pic>
        <p:nvPicPr>
          <p:cNvPr id="2" name="תמונה 1">
            <a:extLst>
              <a:ext uri="{FF2B5EF4-FFF2-40B4-BE49-F238E27FC236}">
                <a16:creationId xmlns:a16="http://schemas.microsoft.com/office/drawing/2014/main" id="{A4FEEB87-C28C-41E6-9328-6F7FE77F44FA}"/>
              </a:ext>
            </a:extLst>
          </p:cNvPr>
          <p:cNvPicPr>
            <a:picLocks noChangeAspect="1"/>
          </p:cNvPicPr>
          <p:nvPr/>
        </p:nvPicPr>
        <p:blipFill rotWithShape="1">
          <a:blip r:embed="rId3" cstate="print"/>
          <a:srcRect l="4670" t="6687" r="980" b="7096"/>
          <a:stretch/>
        </p:blipFill>
        <p:spPr>
          <a:xfrm>
            <a:off x="611560" y="980728"/>
            <a:ext cx="7632848" cy="5112568"/>
          </a:xfrm>
          <a:prstGeom prst="rect">
            <a:avLst/>
          </a:prstGeom>
        </p:spPr>
      </p:pic>
      <p:graphicFrame>
        <p:nvGraphicFramePr>
          <p:cNvPr id="31745" name="Object 1"/>
          <p:cNvGraphicFramePr>
            <a:graphicFrameLocks noChangeAspect="1"/>
          </p:cNvGraphicFramePr>
          <p:nvPr/>
        </p:nvGraphicFramePr>
        <p:xfrm>
          <a:off x="4211960" y="6093296"/>
          <a:ext cx="630238" cy="288925"/>
        </p:xfrm>
        <a:graphic>
          <a:graphicData uri="http://schemas.openxmlformats.org/presentationml/2006/ole">
            <mc:AlternateContent xmlns:mc="http://schemas.openxmlformats.org/markup-compatibility/2006">
              <mc:Choice xmlns:v="urn:schemas-microsoft-com:vml" Requires="v">
                <p:oleObj spid="_x0000_s31746" name="Equation" r:id="rId4" imgW="444240" imgH="203040" progId="Equation.DSMT4">
                  <p:embed/>
                </p:oleObj>
              </mc:Choice>
              <mc:Fallback>
                <p:oleObj name="Equation" r:id="rId4" imgW="444240" imgH="2030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6093296"/>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103874" y="3352346"/>
            <a:ext cx="108012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9691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67544" y="1844824"/>
            <a:ext cx="8229600" cy="2151112"/>
          </a:xfrm>
        </p:spPr>
        <p:txBody>
          <a:bodyPr>
            <a:noAutofit/>
          </a:bodyPr>
          <a:lstStyle/>
          <a:p>
            <a:pPr rtl="0">
              <a:defRPr sz="1800" b="1" i="0" u="none" strike="noStrike" kern="1200" baseline="0">
                <a:solidFill>
                  <a:prstClr val="black"/>
                </a:solidFill>
                <a:latin typeface="+mn-lt"/>
                <a:ea typeface="+mn-ea"/>
                <a:cs typeface="+mn-cs"/>
              </a:defRPr>
            </a:pPr>
            <a:r>
              <a:rPr lang="en-US" sz="4000" b="1" dirty="0">
                <a:solidFill>
                  <a:prstClr val="black"/>
                </a:solidFill>
              </a:rPr>
              <a:t>Comparing experiment </a:t>
            </a:r>
            <a:r>
              <a:rPr lang="en-US" sz="4000" b="1" dirty="0" smtClean="0">
                <a:solidFill>
                  <a:prstClr val="black"/>
                </a:solidFill>
              </a:rPr>
              <a:t>and</a:t>
            </a:r>
            <a:br>
              <a:rPr lang="en-US" sz="4000" b="1" dirty="0" smtClean="0">
                <a:solidFill>
                  <a:prstClr val="black"/>
                </a:solidFill>
              </a:rPr>
            </a:br>
            <a:r>
              <a:rPr lang="en-US" sz="4000" b="1" dirty="0" smtClean="0">
                <a:solidFill>
                  <a:prstClr val="black"/>
                </a:solidFill>
              </a:rPr>
              <a:t> ABAQUS results </a:t>
            </a:r>
            <a:endParaRPr lang="en-US" sz="4000" b="1" dirty="0">
              <a:solidFill>
                <a:prstClr val="black"/>
              </a:solidFill>
            </a:endParaRPr>
          </a:p>
        </p:txBody>
      </p:sp>
    </p:spTree>
    <p:extLst>
      <p:ext uri="{BB962C8B-B14F-4D97-AF65-F5344CB8AC3E}">
        <p14:creationId xmlns:p14="http://schemas.microsoft.com/office/powerpoint/2010/main" val="195737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p:cNvPicPr>
            <a:picLocks noChangeAspect="1" noChangeArrowheads="1"/>
          </p:cNvPicPr>
          <p:nvPr/>
        </p:nvPicPr>
        <p:blipFill>
          <a:blip r:embed="rId3" cstate="print"/>
          <a:srcRect l="4639" t="8135" r="21135" b="7550"/>
          <a:stretch>
            <a:fillRect/>
          </a:stretch>
        </p:blipFill>
        <p:spPr bwMode="auto">
          <a:xfrm>
            <a:off x="611560" y="1268760"/>
            <a:ext cx="6912768" cy="4824536"/>
          </a:xfrm>
          <a:prstGeom prst="rect">
            <a:avLst/>
          </a:prstGeom>
          <a:noFill/>
          <a:ln w="9525">
            <a:noFill/>
            <a:miter lim="800000"/>
            <a:headEnd/>
            <a:tailEnd/>
          </a:ln>
          <a:effectLst/>
        </p:spPr>
      </p:pic>
      <p:sp>
        <p:nvSpPr>
          <p:cNvPr id="5" name="כותרת 1"/>
          <p:cNvSpPr txBox="1">
            <a:spLocks/>
          </p:cNvSpPr>
          <p:nvPr/>
        </p:nvSpPr>
        <p:spPr>
          <a:xfrm>
            <a:off x="213931" y="279137"/>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כוח התגובה במרכז הצילינדר הגמיש </a:t>
            </a:r>
            <a:r>
              <a:rPr lang="he-IL" sz="2000" b="1" dirty="0">
                <a:solidFill>
                  <a:schemeClr val="accent1">
                    <a:lumMod val="75000"/>
                  </a:schemeClr>
                </a:solidFill>
                <a:latin typeface="David" panose="020E0502060401010101" pitchFamily="34" charset="-79"/>
                <a:cs typeface="David" panose="020E0502060401010101" pitchFamily="34" charset="-79"/>
              </a:rPr>
              <a:t>כפונקציה של תזוזת המרכז מהציר המרכזי</a:t>
            </a:r>
            <a:r>
              <a:rPr lang="he-IL" sz="2000" b="1" dirty="0">
                <a:solidFill>
                  <a:schemeClr val="accent1">
                    <a:lumMod val="75000"/>
                  </a:schemeClr>
                </a:solidFill>
                <a:latin typeface="David" panose="020E0502060401010101" pitchFamily="34" charset="-79"/>
                <a:ea typeface="+mn-ea"/>
                <a:cs typeface="David" panose="020E0502060401010101" pitchFamily="34" charset="-79"/>
              </a:rPr>
              <a:t/>
            </a:r>
            <a:br>
              <a:rPr lang="he-IL"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dirty="0">
                <a:solidFill>
                  <a:schemeClr val="accent1">
                    <a:lumMod val="75000"/>
                  </a:schemeClr>
                </a:solidFill>
                <a:latin typeface="David" panose="020E0502060401010101" pitchFamily="34" charset="-79"/>
                <a:ea typeface="+mn-ea"/>
                <a:cs typeface="David" panose="020E0502060401010101" pitchFamily="34" charset="-79"/>
              </a:rPr>
              <a:t>Flexible Cylinder=</a:t>
            </a:r>
            <a:r>
              <a:rPr lang="he-IL" sz="2000" b="1" dirty="0">
                <a:solidFill>
                  <a:schemeClr val="accent1">
                    <a:lumMod val="75000"/>
                  </a:schemeClr>
                </a:solidFill>
                <a:latin typeface="David" panose="020E0502060401010101" pitchFamily="34" charset="-79"/>
                <a:ea typeface="+mn-ea"/>
                <a:cs typeface="David" panose="020E0502060401010101" pitchFamily="34" charset="-79"/>
              </a:rPr>
              <a:t>3</a:t>
            </a:r>
            <a:r>
              <a:rPr lang="en-US" sz="2000" b="1" dirty="0">
                <a:solidFill>
                  <a:schemeClr val="accent1">
                    <a:lumMod val="75000"/>
                  </a:schemeClr>
                </a:solidFill>
                <a:latin typeface="David" panose="020E0502060401010101" pitchFamily="34" charset="-79"/>
                <a:ea typeface="+mn-ea"/>
                <a:cs typeface="David" panose="020E0502060401010101" pitchFamily="34" charset="-79"/>
              </a:rPr>
              <a:t>2, 42 &amp; 74 mm</a:t>
            </a:r>
            <a:endParaRPr lang="he-IL" sz="2000" b="1" dirty="0">
              <a:solidFill>
                <a:schemeClr val="accent1">
                  <a:lumMod val="75000"/>
                </a:schemeClr>
              </a:solidFill>
              <a:latin typeface="David" panose="020E0502060401010101" pitchFamily="34" charset="-79"/>
              <a:ea typeface="+mn-ea"/>
              <a:cs typeface="David" panose="020E0502060401010101" pitchFamily="34" charset="-79"/>
            </a:endParaRPr>
          </a:p>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(הזזות גדולות)</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p:txBody>
      </p:sp>
      <p:graphicFrame>
        <p:nvGraphicFramePr>
          <p:cNvPr id="29701" name="Object 5"/>
          <p:cNvGraphicFramePr>
            <a:graphicFrameLocks noChangeAspect="1"/>
          </p:cNvGraphicFramePr>
          <p:nvPr/>
        </p:nvGraphicFramePr>
        <p:xfrm>
          <a:off x="6965950" y="1773238"/>
          <a:ext cx="2159000" cy="254000"/>
        </p:xfrm>
        <a:graphic>
          <a:graphicData uri="http://schemas.openxmlformats.org/presentationml/2006/ole">
            <mc:AlternateContent xmlns:mc="http://schemas.openxmlformats.org/markup-compatibility/2006">
              <mc:Choice xmlns:v="urn:schemas-microsoft-com:vml" Requires="v">
                <p:oleObj spid="_x0000_s57355" name="Equation" r:id="rId4" imgW="2158920" imgH="253800" progId="Equation.DSMT4">
                  <p:embed/>
                </p:oleObj>
              </mc:Choice>
              <mc:Fallback>
                <p:oleObj name="Equation" r:id="rId4" imgW="2158920" imgH="253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5950" y="1773238"/>
                        <a:ext cx="21590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nvGraphicFramePr>
        <p:xfrm>
          <a:off x="6948264" y="2996952"/>
          <a:ext cx="2082800" cy="254000"/>
        </p:xfrm>
        <a:graphic>
          <a:graphicData uri="http://schemas.openxmlformats.org/presentationml/2006/ole">
            <mc:AlternateContent xmlns:mc="http://schemas.openxmlformats.org/markup-compatibility/2006">
              <mc:Choice xmlns:v="urn:schemas-microsoft-com:vml" Requires="v">
                <p:oleObj spid="_x0000_s57356" name="Equation" r:id="rId6" imgW="2082600" imgH="253800" progId="Equation.DSMT4">
                  <p:embed/>
                </p:oleObj>
              </mc:Choice>
              <mc:Fallback>
                <p:oleObj name="Equation" r:id="rId6" imgW="2082600" imgH="253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2996952"/>
                        <a:ext cx="2082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3" name="Object 7"/>
          <p:cNvGraphicFramePr>
            <a:graphicFrameLocks noChangeAspect="1"/>
          </p:cNvGraphicFramePr>
          <p:nvPr/>
        </p:nvGraphicFramePr>
        <p:xfrm>
          <a:off x="6876256" y="4536279"/>
          <a:ext cx="2146300" cy="254000"/>
        </p:xfrm>
        <a:graphic>
          <a:graphicData uri="http://schemas.openxmlformats.org/presentationml/2006/ole">
            <mc:AlternateContent xmlns:mc="http://schemas.openxmlformats.org/markup-compatibility/2006">
              <mc:Choice xmlns:v="urn:schemas-microsoft-com:vml" Requires="v">
                <p:oleObj spid="_x0000_s57357" name="Equation" r:id="rId8" imgW="2145960" imgH="253800" progId="Equation.DSMT4">
                  <p:embed/>
                </p:oleObj>
              </mc:Choice>
              <mc:Fallback>
                <p:oleObj name="Equation" r:id="rId8" imgW="2145960" imgH="2538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4536279"/>
                        <a:ext cx="21463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אובייקט 7"/>
          <p:cNvGraphicFramePr>
            <a:graphicFrameLocks noChangeAspect="1"/>
          </p:cNvGraphicFramePr>
          <p:nvPr/>
        </p:nvGraphicFramePr>
        <p:xfrm>
          <a:off x="4003675" y="6092825"/>
          <a:ext cx="630238" cy="288925"/>
        </p:xfrm>
        <a:graphic>
          <a:graphicData uri="http://schemas.openxmlformats.org/presentationml/2006/ole">
            <mc:AlternateContent xmlns:mc="http://schemas.openxmlformats.org/markup-compatibility/2006">
              <mc:Choice xmlns:v="urn:schemas-microsoft-com:vml" Requires="v">
                <p:oleObj spid="_x0000_s57358" name="Equation" r:id="rId10" imgW="444240" imgH="203040" progId="Equation.DSMT4">
                  <p:embed/>
                </p:oleObj>
              </mc:Choice>
              <mc:Fallback>
                <p:oleObj name="Equation" r:id="rId10" imgW="44424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3675" y="6092825"/>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rot="16200000">
            <a:off x="-31866" y="3208330"/>
            <a:ext cx="108012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graphicFrame>
        <p:nvGraphicFramePr>
          <p:cNvPr id="13" name="אובייקט 12"/>
          <p:cNvGraphicFramePr>
            <a:graphicFrameLocks noChangeAspect="1"/>
          </p:cNvGraphicFramePr>
          <p:nvPr/>
        </p:nvGraphicFramePr>
        <p:xfrm>
          <a:off x="2267744" y="1700808"/>
          <a:ext cx="1512168" cy="1754595"/>
        </p:xfrm>
        <a:graphic>
          <a:graphicData uri="http://schemas.openxmlformats.org/presentationml/2006/ole">
            <mc:AlternateContent xmlns:mc="http://schemas.openxmlformats.org/markup-compatibility/2006">
              <mc:Choice xmlns:v="urn:schemas-microsoft-com:vml" Requires="v">
                <p:oleObj spid="_x0000_s57359" name="Equation" r:id="rId12" imgW="761760" imgH="1091880" progId="Equation.DSMT4">
                  <p:embed/>
                </p:oleObj>
              </mc:Choice>
              <mc:Fallback>
                <p:oleObj name="Equation" r:id="rId12" imgW="761760" imgH="10918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7744" y="1700808"/>
                        <a:ext cx="1512168" cy="1754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97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p:cNvPicPr>
            <a:picLocks noChangeAspect="1" noChangeArrowheads="1"/>
          </p:cNvPicPr>
          <p:nvPr/>
        </p:nvPicPr>
        <p:blipFill>
          <a:blip r:embed="rId3" cstate="print"/>
          <a:srcRect l="2796" t="1302" r="31548" b="7527"/>
          <a:stretch>
            <a:fillRect/>
          </a:stretch>
        </p:blipFill>
        <p:spPr bwMode="auto">
          <a:xfrm>
            <a:off x="395952" y="1124744"/>
            <a:ext cx="7597352" cy="5040560"/>
          </a:xfrm>
          <a:prstGeom prst="rect">
            <a:avLst/>
          </a:prstGeom>
          <a:noFill/>
          <a:ln w="9525">
            <a:noFill/>
            <a:miter lim="800000"/>
            <a:headEnd/>
            <a:tailEnd/>
          </a:ln>
          <a:effectLst/>
        </p:spPr>
      </p:pic>
      <p:sp>
        <p:nvSpPr>
          <p:cNvPr id="5" name="כותרת 1"/>
          <p:cNvSpPr txBox="1">
            <a:spLocks/>
          </p:cNvSpPr>
          <p:nvPr/>
        </p:nvSpPr>
        <p:spPr>
          <a:xfrm>
            <a:off x="213931" y="279137"/>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כוח התגובה במרכז הצילינדר הגמיש </a:t>
            </a:r>
            <a:r>
              <a:rPr lang="he-IL" sz="2000" b="1" dirty="0">
                <a:solidFill>
                  <a:schemeClr val="accent1">
                    <a:lumMod val="75000"/>
                  </a:schemeClr>
                </a:solidFill>
                <a:latin typeface="David" panose="020E0502060401010101" pitchFamily="34" charset="-79"/>
                <a:cs typeface="David" panose="020E0502060401010101" pitchFamily="34" charset="-79"/>
              </a:rPr>
              <a:t>כפונקציה של תזוזת המרכז מהציר המרכזי</a:t>
            </a:r>
            <a:r>
              <a:rPr lang="he-IL" sz="2000" b="1" dirty="0">
                <a:solidFill>
                  <a:schemeClr val="accent1">
                    <a:lumMod val="75000"/>
                  </a:schemeClr>
                </a:solidFill>
                <a:latin typeface="David" panose="020E0502060401010101" pitchFamily="34" charset="-79"/>
                <a:ea typeface="+mn-ea"/>
                <a:cs typeface="David" panose="020E0502060401010101" pitchFamily="34" charset="-79"/>
              </a:rPr>
              <a:t/>
            </a:r>
            <a:br>
              <a:rPr lang="he-IL"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dirty="0">
                <a:solidFill>
                  <a:schemeClr val="accent1">
                    <a:lumMod val="75000"/>
                  </a:schemeClr>
                </a:solidFill>
                <a:latin typeface="David" panose="020E0502060401010101" pitchFamily="34" charset="-79"/>
                <a:ea typeface="+mn-ea"/>
                <a:cs typeface="David" panose="020E0502060401010101" pitchFamily="34" charset="-79"/>
              </a:rPr>
              <a:t>Flexible Cylinder=</a:t>
            </a:r>
            <a:r>
              <a:rPr lang="he-IL" sz="2000" b="1" dirty="0">
                <a:solidFill>
                  <a:schemeClr val="accent1">
                    <a:lumMod val="75000"/>
                  </a:schemeClr>
                </a:solidFill>
                <a:latin typeface="David" panose="020E0502060401010101" pitchFamily="34" charset="-79"/>
                <a:ea typeface="+mn-ea"/>
                <a:cs typeface="David" panose="020E0502060401010101" pitchFamily="34" charset="-79"/>
              </a:rPr>
              <a:t>3</a:t>
            </a:r>
            <a:r>
              <a:rPr lang="en-US" sz="2000" b="1" dirty="0">
                <a:solidFill>
                  <a:schemeClr val="accent1">
                    <a:lumMod val="75000"/>
                  </a:schemeClr>
                </a:solidFill>
                <a:latin typeface="David" panose="020E0502060401010101" pitchFamily="34" charset="-79"/>
                <a:ea typeface="+mn-ea"/>
                <a:cs typeface="David" panose="020E0502060401010101" pitchFamily="34" charset="-79"/>
              </a:rPr>
              <a:t>2, 42 &amp; 74 mm</a:t>
            </a:r>
            <a:endParaRPr lang="he-IL" sz="2000" b="1" dirty="0">
              <a:solidFill>
                <a:schemeClr val="accent1">
                  <a:lumMod val="75000"/>
                </a:schemeClr>
              </a:solidFill>
              <a:latin typeface="David" panose="020E0502060401010101" pitchFamily="34" charset="-79"/>
              <a:ea typeface="+mn-ea"/>
              <a:cs typeface="David" panose="020E0502060401010101" pitchFamily="34" charset="-79"/>
            </a:endParaRPr>
          </a:p>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(הזזות גדולות)</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p:txBody>
      </p:sp>
      <p:graphicFrame>
        <p:nvGraphicFramePr>
          <p:cNvPr id="29701" name="Object 5"/>
          <p:cNvGraphicFramePr>
            <a:graphicFrameLocks noChangeAspect="1"/>
          </p:cNvGraphicFramePr>
          <p:nvPr/>
        </p:nvGraphicFramePr>
        <p:xfrm>
          <a:off x="7016750" y="1773238"/>
          <a:ext cx="2057400" cy="254000"/>
        </p:xfrm>
        <a:graphic>
          <a:graphicData uri="http://schemas.openxmlformats.org/presentationml/2006/ole">
            <mc:AlternateContent xmlns:mc="http://schemas.openxmlformats.org/markup-compatibility/2006">
              <mc:Choice xmlns:v="urn:schemas-microsoft-com:vml" Requires="v">
                <p:oleObj spid="_x0000_s29705" name="Equation" r:id="rId4" imgW="2057400" imgH="253800" progId="Equation.DSMT4">
                  <p:embed/>
                </p:oleObj>
              </mc:Choice>
              <mc:Fallback>
                <p:oleObj name="Equation" r:id="rId4" imgW="2057400" imgH="253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0" y="1773238"/>
                        <a:ext cx="20574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nvGraphicFramePr>
        <p:xfrm>
          <a:off x="7010400" y="2997200"/>
          <a:ext cx="2057400" cy="254000"/>
        </p:xfrm>
        <a:graphic>
          <a:graphicData uri="http://schemas.openxmlformats.org/presentationml/2006/ole">
            <mc:AlternateContent xmlns:mc="http://schemas.openxmlformats.org/markup-compatibility/2006">
              <mc:Choice xmlns:v="urn:schemas-microsoft-com:vml" Requires="v">
                <p:oleObj spid="_x0000_s29706" name="Equation" r:id="rId6" imgW="2057400" imgH="253800" progId="Equation.DSMT4">
                  <p:embed/>
                </p:oleObj>
              </mc:Choice>
              <mc:Fallback>
                <p:oleObj name="Equation" r:id="rId6" imgW="2057400" imgH="253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997200"/>
                        <a:ext cx="20574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3" name="Object 7"/>
          <p:cNvGraphicFramePr>
            <a:graphicFrameLocks noChangeAspect="1"/>
          </p:cNvGraphicFramePr>
          <p:nvPr/>
        </p:nvGraphicFramePr>
        <p:xfrm>
          <a:off x="6892925" y="4365625"/>
          <a:ext cx="1943100" cy="254000"/>
        </p:xfrm>
        <a:graphic>
          <a:graphicData uri="http://schemas.openxmlformats.org/presentationml/2006/ole">
            <mc:AlternateContent xmlns:mc="http://schemas.openxmlformats.org/markup-compatibility/2006">
              <mc:Choice xmlns:v="urn:schemas-microsoft-com:vml" Requires="v">
                <p:oleObj spid="_x0000_s29707" name="Equation" r:id="rId8" imgW="1942920" imgH="253800" progId="Equation.DSMT4">
                  <p:embed/>
                </p:oleObj>
              </mc:Choice>
              <mc:Fallback>
                <p:oleObj name="Equation" r:id="rId8" imgW="1942920" imgH="253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2925" y="4365625"/>
                        <a:ext cx="19431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rot="16200000">
            <a:off x="-355394" y="3424354"/>
            <a:ext cx="108012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graphicFrame>
        <p:nvGraphicFramePr>
          <p:cNvPr id="2" name="Object 8"/>
          <p:cNvGraphicFramePr>
            <a:graphicFrameLocks noChangeAspect="1"/>
          </p:cNvGraphicFramePr>
          <p:nvPr/>
        </p:nvGraphicFramePr>
        <p:xfrm>
          <a:off x="4003675" y="6092825"/>
          <a:ext cx="630238" cy="288925"/>
        </p:xfrm>
        <a:graphic>
          <a:graphicData uri="http://schemas.openxmlformats.org/presentationml/2006/ole">
            <mc:AlternateContent xmlns:mc="http://schemas.openxmlformats.org/markup-compatibility/2006">
              <mc:Choice xmlns:v="urn:schemas-microsoft-com:vml" Requires="v">
                <p:oleObj spid="_x0000_s29708" name="Equation" r:id="rId10" imgW="444240" imgH="203040" progId="Equation.DSMT4">
                  <p:embed/>
                </p:oleObj>
              </mc:Choice>
              <mc:Fallback>
                <p:oleObj name="Equation" r:id="rId10" imgW="444240" imgH="20304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3675" y="6092825"/>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97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C505197-D757-42AD-BBCF-BDB4A0E78B72}"/>
              </a:ext>
            </a:extLst>
          </p:cNvPr>
          <p:cNvPicPr>
            <a:picLocks noChangeAspect="1"/>
          </p:cNvPicPr>
          <p:nvPr/>
        </p:nvPicPr>
        <p:blipFill rotWithShape="1">
          <a:blip r:embed="rId3" cstate="print"/>
          <a:srcRect l="3056" t="7671" r="25588" b="9180"/>
          <a:stretch/>
        </p:blipFill>
        <p:spPr>
          <a:xfrm>
            <a:off x="467544" y="1556792"/>
            <a:ext cx="7706132" cy="4176464"/>
          </a:xfrm>
          <a:prstGeom prst="rect">
            <a:avLst/>
          </a:prstGeom>
        </p:spPr>
      </p:pic>
      <p:sp>
        <p:nvSpPr>
          <p:cNvPr id="5" name="כותרת 1"/>
          <p:cNvSpPr txBox="1">
            <a:spLocks/>
          </p:cNvSpPr>
          <p:nvPr/>
        </p:nvSpPr>
        <p:spPr>
          <a:xfrm>
            <a:off x="171098" y="260648"/>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כוח התגובה במרכז הצילינדר הגמיש </a:t>
            </a:r>
            <a:r>
              <a:rPr lang="he-IL" sz="2000" b="1" dirty="0">
                <a:solidFill>
                  <a:schemeClr val="accent1">
                    <a:lumMod val="75000"/>
                  </a:schemeClr>
                </a:solidFill>
                <a:latin typeface="David" panose="020E0502060401010101" pitchFamily="34" charset="-79"/>
                <a:cs typeface="David" panose="020E0502060401010101" pitchFamily="34" charset="-79"/>
              </a:rPr>
              <a:t>כפונקציה של תזוזת המרכז מהציר המרכזי</a:t>
            </a:r>
            <a:r>
              <a:rPr lang="he-IL" sz="2000" b="1" dirty="0">
                <a:solidFill>
                  <a:schemeClr val="accent1">
                    <a:lumMod val="75000"/>
                  </a:schemeClr>
                </a:solidFill>
                <a:latin typeface="David" panose="020E0502060401010101" pitchFamily="34" charset="-79"/>
                <a:ea typeface="+mn-ea"/>
                <a:cs typeface="David" panose="020E0502060401010101" pitchFamily="34" charset="-79"/>
              </a:rPr>
              <a:t/>
            </a:r>
            <a:br>
              <a:rPr lang="he-IL"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dirty="0">
                <a:solidFill>
                  <a:schemeClr val="accent1">
                    <a:lumMod val="75000"/>
                  </a:schemeClr>
                </a:solidFill>
                <a:latin typeface="David" panose="020E0502060401010101" pitchFamily="34" charset="-79"/>
                <a:ea typeface="+mn-ea"/>
                <a:cs typeface="David" panose="020E0502060401010101" pitchFamily="34" charset="-79"/>
              </a:rPr>
              <a:t>Flexible Cylinder=</a:t>
            </a:r>
            <a:r>
              <a:rPr lang="he-IL" sz="2000" b="1" dirty="0">
                <a:solidFill>
                  <a:schemeClr val="accent1">
                    <a:lumMod val="75000"/>
                  </a:schemeClr>
                </a:solidFill>
                <a:latin typeface="David" panose="020E0502060401010101" pitchFamily="34" charset="-79"/>
                <a:ea typeface="+mn-ea"/>
                <a:cs typeface="David" panose="020E0502060401010101" pitchFamily="34" charset="-79"/>
              </a:rPr>
              <a:t>3</a:t>
            </a:r>
            <a:r>
              <a:rPr lang="en-US" sz="2000" b="1" dirty="0">
                <a:solidFill>
                  <a:schemeClr val="accent1">
                    <a:lumMod val="75000"/>
                  </a:schemeClr>
                </a:solidFill>
                <a:latin typeface="David" panose="020E0502060401010101" pitchFamily="34" charset="-79"/>
                <a:ea typeface="+mn-ea"/>
                <a:cs typeface="David" panose="020E0502060401010101" pitchFamily="34" charset="-79"/>
              </a:rPr>
              <a:t>2, 42 &amp; 74 mm</a:t>
            </a:r>
            <a:endParaRPr lang="he-IL" sz="2000" b="1" dirty="0">
              <a:solidFill>
                <a:schemeClr val="accent1">
                  <a:lumMod val="75000"/>
                </a:schemeClr>
              </a:solidFill>
              <a:latin typeface="David" panose="020E0502060401010101" pitchFamily="34" charset="-79"/>
              <a:ea typeface="+mn-ea"/>
              <a:cs typeface="David" panose="020E0502060401010101" pitchFamily="34" charset="-79"/>
            </a:endParaRPr>
          </a:p>
          <a:p>
            <a:r>
              <a:rPr lang="he-IL" sz="2000" b="1" dirty="0">
                <a:solidFill>
                  <a:schemeClr val="accent1">
                    <a:lumMod val="75000"/>
                  </a:schemeClr>
                </a:solidFill>
                <a:latin typeface="David" panose="020E0502060401010101" pitchFamily="34" charset="-79"/>
                <a:ea typeface="+mn-ea"/>
                <a:cs typeface="David" panose="020E0502060401010101" pitchFamily="34" charset="-79"/>
              </a:rPr>
              <a:t>(הזזות קטנות)</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p:txBody>
      </p:sp>
      <p:graphicFrame>
        <p:nvGraphicFramePr>
          <p:cNvPr id="1035" name="Object 8"/>
          <p:cNvGraphicFramePr>
            <a:graphicFrameLocks noChangeAspect="1"/>
          </p:cNvGraphicFramePr>
          <p:nvPr/>
        </p:nvGraphicFramePr>
        <p:xfrm>
          <a:off x="7596336" y="2132856"/>
          <a:ext cx="1282700" cy="254000"/>
        </p:xfrm>
        <a:graphic>
          <a:graphicData uri="http://schemas.openxmlformats.org/presentationml/2006/ole">
            <mc:AlternateContent xmlns:mc="http://schemas.openxmlformats.org/markup-compatibility/2006">
              <mc:Choice xmlns:v="urn:schemas-microsoft-com:vml" Requires="v">
                <p:oleObj spid="_x0000_s1039" name="Equation" r:id="rId4" imgW="1282680" imgH="253800" progId="Equation.DSMT4">
                  <p:embed/>
                </p:oleObj>
              </mc:Choice>
              <mc:Fallback>
                <p:oleObj name="Equation" r:id="rId4" imgW="1282680" imgH="2538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2132856"/>
                        <a:ext cx="1282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9"/>
          <p:cNvGraphicFramePr>
            <a:graphicFrameLocks noChangeAspect="1"/>
          </p:cNvGraphicFramePr>
          <p:nvPr/>
        </p:nvGraphicFramePr>
        <p:xfrm>
          <a:off x="7596336" y="1700808"/>
          <a:ext cx="1282700" cy="254000"/>
        </p:xfrm>
        <a:graphic>
          <a:graphicData uri="http://schemas.openxmlformats.org/presentationml/2006/ole">
            <mc:AlternateContent xmlns:mc="http://schemas.openxmlformats.org/markup-compatibility/2006">
              <mc:Choice xmlns:v="urn:schemas-microsoft-com:vml" Requires="v">
                <p:oleObj spid="_x0000_s1040" name="Equation" r:id="rId6" imgW="1282680" imgH="253800" progId="Equation.DSMT4">
                  <p:embed/>
                </p:oleObj>
              </mc:Choice>
              <mc:Fallback>
                <p:oleObj name="Equation" r:id="rId6" imgW="1282680" imgH="2538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1700808"/>
                        <a:ext cx="1282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 name="Object 10"/>
          <p:cNvGraphicFramePr>
            <a:graphicFrameLocks noChangeAspect="1"/>
          </p:cNvGraphicFramePr>
          <p:nvPr/>
        </p:nvGraphicFramePr>
        <p:xfrm>
          <a:off x="7524328" y="3861048"/>
          <a:ext cx="1270000" cy="254000"/>
        </p:xfrm>
        <a:graphic>
          <a:graphicData uri="http://schemas.openxmlformats.org/presentationml/2006/ole">
            <mc:AlternateContent xmlns:mc="http://schemas.openxmlformats.org/markup-compatibility/2006">
              <mc:Choice xmlns:v="urn:schemas-microsoft-com:vml" Requires="v">
                <p:oleObj spid="_x0000_s1041" name="Equation" r:id="rId8" imgW="1269720" imgH="253800" progId="Equation.DSMT4">
                  <p:embed/>
                </p:oleObj>
              </mc:Choice>
              <mc:Fallback>
                <p:oleObj name="Equation" r:id="rId8" imgW="1269720" imgH="2538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328" y="3861048"/>
                        <a:ext cx="12700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14"/>
          <p:cNvGraphicFramePr>
            <a:graphicFrameLocks noChangeAspect="1"/>
          </p:cNvGraphicFramePr>
          <p:nvPr/>
        </p:nvGraphicFramePr>
        <p:xfrm>
          <a:off x="4067944" y="5661248"/>
          <a:ext cx="630238" cy="288925"/>
        </p:xfrm>
        <a:graphic>
          <a:graphicData uri="http://schemas.openxmlformats.org/presentationml/2006/ole">
            <mc:AlternateContent xmlns:mc="http://schemas.openxmlformats.org/markup-compatibility/2006">
              <mc:Choice xmlns:v="urn:schemas-microsoft-com:vml" Requires="v">
                <p:oleObj spid="_x0000_s1042" name="Equation" r:id="rId10" imgW="444240" imgH="203040" progId="Equation.DSMT4">
                  <p:embed/>
                </p:oleObj>
              </mc:Choice>
              <mc:Fallback>
                <p:oleObj name="Equation" r:id="rId10" imgW="444240" imgH="203040" progId="Equation.DSMT4">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7944" y="5661248"/>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rot="16200000">
            <a:off x="-175882" y="3208330"/>
            <a:ext cx="108012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87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213931" y="279137"/>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כוח התגובה במרכז הצילינדר הגמיש </a:t>
            </a:r>
            <a:r>
              <a:rPr lang="he-IL" sz="2000" b="1" dirty="0">
                <a:solidFill>
                  <a:schemeClr val="accent1">
                    <a:lumMod val="75000"/>
                  </a:schemeClr>
                </a:solidFill>
                <a:latin typeface="David" panose="020E0502060401010101" pitchFamily="34" charset="-79"/>
                <a:cs typeface="David" panose="020E0502060401010101" pitchFamily="34" charset="-79"/>
              </a:rPr>
              <a:t>כפונקציה של תזוזת המרכז מהציר המרכזי</a:t>
            </a:r>
            <a:r>
              <a:rPr lang="he-IL" sz="2000" b="1" dirty="0">
                <a:solidFill>
                  <a:schemeClr val="accent1">
                    <a:lumMod val="75000"/>
                  </a:schemeClr>
                </a:solidFill>
                <a:latin typeface="David" panose="020E0502060401010101" pitchFamily="34" charset="-79"/>
                <a:ea typeface="+mn-ea"/>
                <a:cs typeface="David" panose="020E0502060401010101" pitchFamily="34" charset="-79"/>
              </a:rPr>
              <a:t/>
            </a:r>
            <a:br>
              <a:rPr lang="he-IL"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dirty="0">
                <a:solidFill>
                  <a:schemeClr val="accent1">
                    <a:lumMod val="75000"/>
                  </a:schemeClr>
                </a:solidFill>
                <a:latin typeface="David" panose="020E0502060401010101" pitchFamily="34" charset="-79"/>
                <a:ea typeface="+mn-ea"/>
                <a:cs typeface="David" panose="020E0502060401010101" pitchFamily="34" charset="-79"/>
              </a:rPr>
              <a:t>Flexible </a:t>
            </a:r>
            <a:r>
              <a:rPr lang="en-US" sz="2000" b="1" dirty="0" smtClean="0">
                <a:solidFill>
                  <a:schemeClr val="accent1">
                    <a:lumMod val="75000"/>
                  </a:schemeClr>
                </a:solidFill>
                <a:latin typeface="David" panose="020E0502060401010101" pitchFamily="34" charset="-79"/>
                <a:ea typeface="+mn-ea"/>
                <a:cs typeface="David" panose="020E0502060401010101" pitchFamily="34" charset="-79"/>
              </a:rPr>
              <a:t>Cylinder=42 mm</a:t>
            </a:r>
            <a:endParaRPr lang="he-IL" sz="2000" b="1" dirty="0">
              <a:solidFill>
                <a:schemeClr val="accent1">
                  <a:lumMod val="75000"/>
                </a:schemeClr>
              </a:solidFill>
              <a:latin typeface="David" panose="020E0502060401010101" pitchFamily="34" charset="-79"/>
              <a:ea typeface="+mn-ea"/>
              <a:cs typeface="David" panose="020E0502060401010101" pitchFamily="34" charset="-79"/>
            </a:endParaRPr>
          </a:p>
          <a:p>
            <a:r>
              <a:rPr lang="he-IL" sz="2000" b="1" dirty="0" smtClean="0">
                <a:solidFill>
                  <a:schemeClr val="accent1">
                    <a:lumMod val="75000"/>
                  </a:schemeClr>
                </a:solidFill>
                <a:latin typeface="David" panose="020E0502060401010101" pitchFamily="34" charset="-79"/>
                <a:ea typeface="+mn-ea"/>
                <a:cs typeface="David" panose="020E0502060401010101" pitchFamily="34" charset="-79"/>
              </a:rPr>
              <a:t>(השוואה של תוצאות הניסוי לסימולציה הנומרית ב-</a:t>
            </a:r>
            <a:r>
              <a:rPr lang="en-US" sz="2000" b="1" dirty="0" smtClean="0">
                <a:solidFill>
                  <a:schemeClr val="accent1">
                    <a:lumMod val="75000"/>
                  </a:schemeClr>
                </a:solidFill>
                <a:latin typeface="David" panose="020E0502060401010101" pitchFamily="34" charset="-79"/>
                <a:ea typeface="+mn-ea"/>
                <a:cs typeface="David" panose="020E0502060401010101" pitchFamily="34" charset="-79"/>
              </a:rPr>
              <a:t>ABAQUS</a:t>
            </a:r>
            <a:r>
              <a:rPr lang="he-IL" sz="2000" b="1" dirty="0" smtClean="0">
                <a:solidFill>
                  <a:schemeClr val="accent1">
                    <a:lumMod val="75000"/>
                  </a:schemeClr>
                </a:solidFill>
                <a:latin typeface="David" panose="020E0502060401010101" pitchFamily="34" charset="-79"/>
                <a:ea typeface="+mn-ea"/>
                <a:cs typeface="David" panose="020E0502060401010101" pitchFamily="34" charset="-79"/>
              </a:rPr>
              <a:t>)</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p:txBody>
      </p:sp>
      <p:pic>
        <p:nvPicPr>
          <p:cNvPr id="30726" name="Picture 6"/>
          <p:cNvPicPr>
            <a:picLocks noChangeAspect="1" noChangeArrowheads="1"/>
          </p:cNvPicPr>
          <p:nvPr/>
        </p:nvPicPr>
        <p:blipFill>
          <a:blip r:embed="rId3" cstate="print"/>
          <a:srcRect l="5010" t="12654" r="17912" b="7406"/>
          <a:stretch>
            <a:fillRect/>
          </a:stretch>
        </p:blipFill>
        <p:spPr bwMode="auto">
          <a:xfrm>
            <a:off x="827584" y="1196752"/>
            <a:ext cx="7416824" cy="4824536"/>
          </a:xfrm>
          <a:prstGeom prst="rect">
            <a:avLst/>
          </a:prstGeom>
          <a:noFill/>
          <a:ln w="9525">
            <a:noFill/>
            <a:miter lim="800000"/>
            <a:headEnd/>
            <a:tailEnd/>
          </a:ln>
          <a:effectLst/>
        </p:spPr>
      </p:pic>
      <p:sp>
        <p:nvSpPr>
          <p:cNvPr id="4" name="TextBox 3"/>
          <p:cNvSpPr txBox="1"/>
          <p:nvPr/>
        </p:nvSpPr>
        <p:spPr>
          <a:xfrm rot="16200000">
            <a:off x="-31866" y="3208330"/>
            <a:ext cx="108012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graphicFrame>
        <p:nvGraphicFramePr>
          <p:cNvPr id="58370" name="Object 2"/>
          <p:cNvGraphicFramePr>
            <a:graphicFrameLocks noChangeAspect="1"/>
          </p:cNvGraphicFramePr>
          <p:nvPr/>
        </p:nvGraphicFramePr>
        <p:xfrm>
          <a:off x="4211960" y="5949280"/>
          <a:ext cx="630238" cy="288925"/>
        </p:xfrm>
        <a:graphic>
          <a:graphicData uri="http://schemas.openxmlformats.org/presentationml/2006/ole">
            <mc:AlternateContent xmlns:mc="http://schemas.openxmlformats.org/markup-compatibility/2006">
              <mc:Choice xmlns:v="urn:schemas-microsoft-com:vml" Requires="v">
                <p:oleObj spid="_x0000_s58371" name="Equation" r:id="rId4" imgW="444240" imgH="203040" progId="Equation.DSMT4">
                  <p:embed/>
                </p:oleObj>
              </mc:Choice>
              <mc:Fallback>
                <p:oleObj name="Equation" r:id="rId4" imgW="444240" imgH="203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5949280"/>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97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46856" y="116632"/>
            <a:ext cx="8229600" cy="576064"/>
          </a:xfrm>
        </p:spPr>
        <p:txBody>
          <a:bodyPr>
            <a:noAutofit/>
          </a:bodyPr>
          <a:lstStyle/>
          <a:p>
            <a:pPr>
              <a:defRPr sz="1800" b="1" i="0" u="none" strike="noStrike" kern="1200" baseline="0">
                <a:solidFill>
                  <a:prstClr val="black"/>
                </a:solidFill>
                <a:latin typeface="+mn-lt"/>
                <a:ea typeface="+mn-ea"/>
                <a:cs typeface="+mn-cs"/>
              </a:defRPr>
            </a:pPr>
            <a:r>
              <a:rPr lang="he-IL" sz="4000" b="1" dirty="0">
                <a:solidFill>
                  <a:prstClr val="black"/>
                </a:solidFill>
                <a:latin typeface="David" panose="020E0502060401010101" pitchFamily="34" charset="-79"/>
                <a:cs typeface="David" panose="020E0502060401010101" pitchFamily="34" charset="-79"/>
              </a:rPr>
              <a:t>סיכום </a:t>
            </a:r>
            <a:r>
              <a:rPr lang="he-IL" sz="4000" b="1" dirty="0" smtClean="0">
                <a:solidFill>
                  <a:prstClr val="black"/>
                </a:solidFill>
                <a:latin typeface="David" panose="020E0502060401010101" pitchFamily="34" charset="-79"/>
                <a:cs typeface="David" panose="020E0502060401010101" pitchFamily="34" charset="-79"/>
              </a:rPr>
              <a:t>הניסויים (1/2)</a:t>
            </a:r>
            <a:endParaRPr lang="en-US" sz="4000" b="1" dirty="0">
              <a:solidFill>
                <a:prstClr val="black"/>
              </a:solidFill>
              <a:latin typeface="David" panose="020E0502060401010101" pitchFamily="34" charset="-79"/>
              <a:cs typeface="David" panose="020E0502060401010101" pitchFamily="34" charset="-79"/>
            </a:endParaRPr>
          </a:p>
        </p:txBody>
      </p:sp>
      <p:sp>
        <p:nvSpPr>
          <p:cNvPr id="2" name="TextBox 1"/>
          <p:cNvSpPr txBox="1"/>
          <p:nvPr/>
        </p:nvSpPr>
        <p:spPr>
          <a:xfrm>
            <a:off x="251520" y="764704"/>
            <a:ext cx="8696461" cy="5760551"/>
          </a:xfrm>
          <a:prstGeom prst="rect">
            <a:avLst/>
          </a:prstGeom>
          <a:noFill/>
        </p:spPr>
        <p:txBody>
          <a:bodyPr wrap="square" rtlCol="0">
            <a:spAutoFit/>
          </a:bodyPr>
          <a:lstStyle/>
          <a:p>
            <a:pPr marL="285750" indent="-285750">
              <a:lnSpc>
                <a:spcPts val="34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על מנת לבחון את קבוע הקפיץ של הצילינדר, בוצעו </a:t>
            </a:r>
            <a:r>
              <a:rPr lang="he-IL" sz="2400" dirty="0">
                <a:latin typeface="David" panose="020E0502060401010101" pitchFamily="34" charset="-79"/>
                <a:cs typeface="David" panose="020E0502060401010101" pitchFamily="34" charset="-79"/>
              </a:rPr>
              <a:t>ניסויי מתיחה של מרכז הצילינדרים הגמישים ללא הסיבים, לרבות מדידת הכוח המופעל במרכז עם שלושה קטרי צילינדר 32, 42 ו-74 מ"מ</a:t>
            </a:r>
            <a:r>
              <a:rPr lang="he-IL" sz="2400" dirty="0" smtClean="0">
                <a:latin typeface="David" panose="020E0502060401010101" pitchFamily="34" charset="-79"/>
                <a:cs typeface="David" panose="020E0502060401010101" pitchFamily="34" charset="-79"/>
              </a:rPr>
              <a:t>.</a:t>
            </a:r>
          </a:p>
          <a:p>
            <a:pPr marL="285750" indent="-285750">
              <a:lnSpc>
                <a:spcPts val="34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לצורך הפעלה הכוח והזזת מרכז הצילינדר הגמיש, הוברג בורג בדיוק במרכז הצילינדר ואליו חובר כבל פלדה והקצה השני של כבל הפלדה חובר אל מד הכוח. זאת כאשר הצילינדר במצב אופקי ורתום בשני קצותיו.</a:t>
            </a:r>
          </a:p>
          <a:p>
            <a:pPr marL="285750" indent="-285750">
              <a:lnSpc>
                <a:spcPts val="34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כך היה ניתן למדוד את הכוח המופעל במרכז ואת תזוזה מרכז הצילינדר.</a:t>
            </a:r>
            <a:endParaRPr lang="he-IL" sz="2400" dirty="0">
              <a:latin typeface="David" panose="020E0502060401010101" pitchFamily="34" charset="-79"/>
              <a:cs typeface="David" panose="020E0502060401010101" pitchFamily="34" charset="-79"/>
            </a:endParaRPr>
          </a:p>
          <a:p>
            <a:pPr marL="285750" indent="-285750">
              <a:lnSpc>
                <a:spcPts val="34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מצ"ב בהמשך תיאור מערכת הניסוי, כאשר השימוש היה במערכת אשר שימשה בכל ניסויי הלחיצה על הסיב, אך ללא הסיב בתוך הצילינדר הגמיש.</a:t>
            </a:r>
          </a:p>
          <a:p>
            <a:pPr marL="285750" indent="-285750">
              <a:lnSpc>
                <a:spcPts val="34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בוצעה </a:t>
            </a:r>
            <a:r>
              <a:rPr lang="he-IL" sz="2400" dirty="0">
                <a:latin typeface="David" panose="020E0502060401010101" pitchFamily="34" charset="-79"/>
                <a:cs typeface="David" panose="020E0502060401010101" pitchFamily="34" charset="-79"/>
              </a:rPr>
              <a:t>דגימה רציפה של הכוח המופעל על מרכז הצילינדר ותזוזה מרכז הצילינדר הגמיש מהציר המרכזי ההתחלתי של הניסוי.</a:t>
            </a:r>
          </a:p>
          <a:p>
            <a:pPr marL="285750" indent="-285750">
              <a:lnSpc>
                <a:spcPts val="34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בחלק </a:t>
            </a:r>
            <a:r>
              <a:rPr lang="he-IL" sz="2400" dirty="0">
                <a:latin typeface="David" panose="020E0502060401010101" pitchFamily="34" charset="-79"/>
                <a:cs typeface="David" panose="020E0502060401010101" pitchFamily="34" charset="-79"/>
              </a:rPr>
              <a:t>מקטרי הצילינדרים הגמישים, בוצעו ניסויים עד לתזוזה של 65 מ"מ של מרכז הצילינדר מהציר המרכזי ההתחלתי של הניסוי</a:t>
            </a:r>
            <a:r>
              <a:rPr lang="he-IL" sz="2400" dirty="0" smtClean="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180285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46856" y="116632"/>
            <a:ext cx="8229600" cy="576064"/>
          </a:xfrm>
        </p:spPr>
        <p:txBody>
          <a:bodyPr>
            <a:noAutofit/>
          </a:bodyPr>
          <a:lstStyle/>
          <a:p>
            <a:pPr>
              <a:defRPr sz="1800" b="1" i="0" u="none" strike="noStrike" kern="1200" baseline="0">
                <a:solidFill>
                  <a:prstClr val="black"/>
                </a:solidFill>
                <a:latin typeface="+mn-lt"/>
                <a:ea typeface="+mn-ea"/>
                <a:cs typeface="+mn-cs"/>
              </a:defRPr>
            </a:pPr>
            <a:r>
              <a:rPr lang="he-IL" sz="4000" b="1" dirty="0">
                <a:solidFill>
                  <a:prstClr val="black"/>
                </a:solidFill>
                <a:latin typeface="David" panose="020E0502060401010101" pitchFamily="34" charset="-79"/>
                <a:cs typeface="David" panose="020E0502060401010101" pitchFamily="34" charset="-79"/>
              </a:rPr>
              <a:t>סיכום </a:t>
            </a:r>
            <a:r>
              <a:rPr lang="he-IL" sz="4000" b="1" dirty="0" smtClean="0">
                <a:solidFill>
                  <a:prstClr val="black"/>
                </a:solidFill>
                <a:latin typeface="David" panose="020E0502060401010101" pitchFamily="34" charset="-79"/>
                <a:cs typeface="David" panose="020E0502060401010101" pitchFamily="34" charset="-79"/>
              </a:rPr>
              <a:t>הניסויים (2/2)</a:t>
            </a:r>
            <a:endParaRPr lang="en-US" sz="4000" b="1" dirty="0">
              <a:solidFill>
                <a:prstClr val="black"/>
              </a:solidFill>
              <a:latin typeface="David" panose="020E0502060401010101" pitchFamily="34" charset="-79"/>
              <a:cs typeface="David" panose="020E0502060401010101" pitchFamily="34" charset="-79"/>
            </a:endParaRPr>
          </a:p>
        </p:txBody>
      </p:sp>
      <p:sp>
        <p:nvSpPr>
          <p:cNvPr id="2" name="TextBox 1"/>
          <p:cNvSpPr txBox="1"/>
          <p:nvPr/>
        </p:nvSpPr>
        <p:spPr>
          <a:xfrm>
            <a:off x="251520" y="908720"/>
            <a:ext cx="8696461" cy="3939540"/>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כל </a:t>
            </a:r>
            <a:r>
              <a:rPr lang="he-IL" sz="2400" dirty="0">
                <a:latin typeface="David" panose="020E0502060401010101" pitchFamily="34" charset="-79"/>
                <a:cs typeface="David" panose="020E0502060401010101" pitchFamily="34" charset="-79"/>
              </a:rPr>
              <a:t>ניסוי בוצע </a:t>
            </a:r>
            <a:r>
              <a:rPr lang="he-IL" sz="2400" dirty="0" smtClean="0">
                <a:latin typeface="David" panose="020E0502060401010101" pitchFamily="34" charset="-79"/>
                <a:cs typeface="David" panose="020E0502060401010101" pitchFamily="34" charset="-79"/>
              </a:rPr>
              <a:t>עם שלוש </a:t>
            </a:r>
            <a:r>
              <a:rPr lang="he-IL" sz="2400" dirty="0">
                <a:latin typeface="David" panose="020E0502060401010101" pitchFamily="34" charset="-79"/>
                <a:cs typeface="David" panose="020E0502060401010101" pitchFamily="34" charset="-79"/>
              </a:rPr>
              <a:t>חזרות לבחינת חזרתיות והיסטרזיס, כלומר עד להתארכות הנדרשת של מרכז הצילינדר הגמיש ושחרור להתחלה להתקצרות אפס.</a:t>
            </a:r>
            <a:endParaRPr lang="en-US" sz="2400" dirty="0">
              <a:latin typeface="David" panose="020E0502060401010101" pitchFamily="34" charset="-79"/>
              <a:cs typeface="David" panose="020E0502060401010101" pitchFamily="34" charset="-79"/>
            </a:endParaRPr>
          </a:p>
          <a:p>
            <a:pPr marL="285750" indent="-285750">
              <a:lnSpc>
                <a:spcPts val="30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מסיכום </a:t>
            </a:r>
            <a:r>
              <a:rPr lang="he-IL" sz="2400" dirty="0">
                <a:latin typeface="David" panose="020E0502060401010101" pitchFamily="34" charset="-79"/>
                <a:cs typeface="David" panose="020E0502060401010101" pitchFamily="34" charset="-79"/>
              </a:rPr>
              <a:t>התוצאות </a:t>
            </a:r>
            <a:r>
              <a:rPr lang="he-IL" sz="2400" dirty="0" smtClean="0">
                <a:latin typeface="David" panose="020E0502060401010101" pitchFamily="34" charset="-79"/>
                <a:cs typeface="David" panose="020E0502060401010101" pitchFamily="34" charset="-79"/>
              </a:rPr>
              <a:t>בגרפי ההשוואה בין תוצאות הניסויים, ניתן </a:t>
            </a:r>
            <a:r>
              <a:rPr lang="he-IL" sz="2400" dirty="0">
                <a:latin typeface="David" panose="020E0502060401010101" pitchFamily="34" charset="-79"/>
                <a:cs typeface="David" panose="020E0502060401010101" pitchFamily="34" charset="-79"/>
              </a:rPr>
              <a:t>לראות כי בהזזות קטנות של מרכז הצילינדר הגמיש (10 מ"מ), היחס בין הכוח להזזה הינו לינארי ובהזזות גדולות יותר, עבור הצילינדרים 42 ו-74 מ"מ היחס הינו פולינומיאלי</a:t>
            </a:r>
            <a:r>
              <a:rPr lang="he-IL" sz="2400" dirty="0" smtClean="0">
                <a:latin typeface="David" panose="020E0502060401010101" pitchFamily="34" charset="-79"/>
                <a:cs typeface="David" panose="020E0502060401010101" pitchFamily="34" charset="-79"/>
              </a:rPr>
              <a:t>.</a:t>
            </a:r>
          </a:p>
          <a:p>
            <a:pPr marL="285750" indent="-285750">
              <a:lnSpc>
                <a:spcPts val="3000"/>
              </a:lnSpc>
              <a:buFont typeface="Arial" panose="020B0604020202020204" pitchFamily="34" charset="0"/>
              <a:buChar char="•"/>
            </a:pPr>
            <a:r>
              <a:rPr lang="he-IL" sz="2400" dirty="0" smtClean="0">
                <a:latin typeface="David" panose="020E0502060401010101" pitchFamily="34" charset="-79"/>
                <a:cs typeface="David" panose="020E0502060401010101" pitchFamily="34" charset="-79"/>
              </a:rPr>
              <a:t>בשקף האחרון ניתן לראות השוואה של הניסוי שבוצע עם צילינדר בקוטר של 42 מ"מ עם התוצאות המתקבלות מהסימולציה הנומרית אשר בוצעה </a:t>
            </a:r>
          </a:p>
          <a:p>
            <a:pPr marL="285750" indent="-285750">
              <a:lnSpc>
                <a:spcPts val="3000"/>
              </a:lnSpc>
            </a:pPr>
            <a:r>
              <a:rPr lang="he-IL" sz="2400" dirty="0" smtClean="0">
                <a:latin typeface="David" panose="020E0502060401010101" pitchFamily="34" charset="-79"/>
                <a:cs typeface="David" panose="020E0502060401010101" pitchFamily="34" charset="-79"/>
              </a:rPr>
              <a:t>	ב-</a:t>
            </a:r>
            <a:r>
              <a:rPr lang="en-US" sz="2400" dirty="0" smtClean="0">
                <a:latin typeface="David" panose="020E0502060401010101" pitchFamily="34" charset="-79"/>
                <a:cs typeface="David" panose="020E0502060401010101" pitchFamily="34" charset="-79"/>
              </a:rPr>
              <a:t>ABAQUS</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180285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67544" y="1844824"/>
            <a:ext cx="8229600" cy="2151112"/>
          </a:xfrm>
        </p:spPr>
        <p:txBody>
          <a:bodyPr>
            <a:noAutofit/>
          </a:bodyPr>
          <a:lstStyle/>
          <a:p>
            <a:pPr rtl="0">
              <a:defRPr sz="1800" b="1" i="0" u="none" strike="noStrike" kern="1200" baseline="0">
                <a:solidFill>
                  <a:prstClr val="black"/>
                </a:solidFill>
                <a:latin typeface="+mn-lt"/>
                <a:ea typeface="+mn-ea"/>
                <a:cs typeface="+mn-cs"/>
              </a:defRPr>
            </a:pPr>
            <a:r>
              <a:rPr lang="en-US" sz="4000" b="1" dirty="0">
                <a:solidFill>
                  <a:prstClr val="black"/>
                </a:solidFill>
              </a:rPr>
              <a:t>Experiments System</a:t>
            </a:r>
            <a:br>
              <a:rPr lang="en-US" sz="4000" b="1" dirty="0">
                <a:solidFill>
                  <a:prstClr val="black"/>
                </a:solidFill>
              </a:rPr>
            </a:br>
            <a:r>
              <a:rPr lang="en-US" sz="4000" b="1" dirty="0">
                <a:solidFill>
                  <a:prstClr val="black"/>
                </a:solidFill>
              </a:rPr>
              <a:t>(Without Fiber)</a:t>
            </a:r>
          </a:p>
        </p:txBody>
      </p:sp>
    </p:spTree>
    <p:extLst>
      <p:ext uri="{BB962C8B-B14F-4D97-AF65-F5344CB8AC3E}">
        <p14:creationId xmlns:p14="http://schemas.microsoft.com/office/powerpoint/2010/main" val="380901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תמונה 16" descr="תמונה שמכילה טקסט, מקורה, טוחן&#10;&#10;התיאור נוצר באופן אוטומטי">
            <a:extLst>
              <a:ext uri="{FF2B5EF4-FFF2-40B4-BE49-F238E27FC236}">
                <a16:creationId xmlns:a16="http://schemas.microsoft.com/office/drawing/2014/main" id="{ECDADABE-9356-4D5F-863B-C54C3556A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5054" y="1403773"/>
            <a:ext cx="5400600" cy="4050451"/>
          </a:xfrm>
          <a:prstGeom prst="rect">
            <a:avLst/>
          </a:prstGeom>
          <a:ln>
            <a:solidFill>
              <a:schemeClr val="tx1"/>
            </a:solidFill>
          </a:ln>
        </p:spPr>
      </p:pic>
      <p:pic>
        <p:nvPicPr>
          <p:cNvPr id="6" name="תמונה 5"/>
          <p:cNvPicPr>
            <a:picLocks noChangeAspect="1"/>
          </p:cNvPicPr>
          <p:nvPr/>
        </p:nvPicPr>
        <p:blipFill rotWithShape="1">
          <a:blip r:embed="rId4" cstate="print">
            <a:extLst>
              <a:ext uri="{28A0092B-C50C-407E-A947-70E740481C1C}">
                <a14:useLocalDpi xmlns:a14="http://schemas.microsoft.com/office/drawing/2010/main" val="0"/>
              </a:ext>
            </a:extLst>
          </a:blip>
          <a:srcRect l="46484" r="985"/>
          <a:stretch/>
        </p:blipFill>
        <p:spPr>
          <a:xfrm>
            <a:off x="5078289" y="728698"/>
            <a:ext cx="3759338" cy="5367198"/>
          </a:xfrm>
          <a:prstGeom prst="rect">
            <a:avLst/>
          </a:prstGeom>
          <a:ln>
            <a:solidFill>
              <a:schemeClr val="tx1"/>
            </a:solidFill>
          </a:ln>
        </p:spPr>
      </p:pic>
      <p:sp>
        <p:nvSpPr>
          <p:cNvPr id="2" name="כותרת 1"/>
          <p:cNvSpPr>
            <a:spLocks noGrp="1"/>
          </p:cNvSpPr>
          <p:nvPr>
            <p:ph type="title"/>
          </p:nvPr>
        </p:nvSpPr>
        <p:spPr>
          <a:xfrm>
            <a:off x="467544" y="116632"/>
            <a:ext cx="8229600" cy="504056"/>
          </a:xfrm>
        </p:spPr>
        <p:txBody>
          <a:bodyPr>
            <a:noAutofit/>
          </a:bodyPr>
          <a:lstStyle/>
          <a:p>
            <a:r>
              <a:rPr lang="en-US" sz="3200" b="1" dirty="0"/>
              <a:t>Experiment System (1/2)</a:t>
            </a:r>
            <a:endParaRPr lang="he-IL" sz="2800" b="1" dirty="0">
              <a:solidFill>
                <a:schemeClr val="tx2">
                  <a:lumMod val="75000"/>
                </a:schemeClr>
              </a:solidFill>
            </a:endParaRPr>
          </a:p>
        </p:txBody>
      </p:sp>
      <p:sp>
        <p:nvSpPr>
          <p:cNvPr id="7" name="הסבר קווי 2 6"/>
          <p:cNvSpPr/>
          <p:nvPr/>
        </p:nvSpPr>
        <p:spPr>
          <a:xfrm>
            <a:off x="190020" y="5391706"/>
            <a:ext cx="1116470" cy="455917"/>
          </a:xfrm>
          <a:prstGeom prst="borderCallout2">
            <a:avLst>
              <a:gd name="adj1" fmla="val 1687"/>
              <a:gd name="adj2" fmla="val 48530"/>
              <a:gd name="adj3" fmla="val -42092"/>
              <a:gd name="adj4" fmla="val 46530"/>
              <a:gd name="adj5" fmla="val -175755"/>
              <a:gd name="adj6" fmla="val 67750"/>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Cylinder Holder</a:t>
            </a:r>
            <a:endParaRPr lang="he-IL" sz="1400" dirty="0">
              <a:solidFill>
                <a:schemeClr val="tx1"/>
              </a:solidFill>
            </a:endParaRPr>
          </a:p>
        </p:txBody>
      </p:sp>
      <p:sp>
        <p:nvSpPr>
          <p:cNvPr id="8" name="הסבר קווי 2 7"/>
          <p:cNvSpPr/>
          <p:nvPr/>
        </p:nvSpPr>
        <p:spPr>
          <a:xfrm>
            <a:off x="6685522" y="2636912"/>
            <a:ext cx="1116470" cy="464116"/>
          </a:xfrm>
          <a:prstGeom prst="borderCallout2">
            <a:avLst>
              <a:gd name="adj1" fmla="val 102544"/>
              <a:gd name="adj2" fmla="val 51881"/>
              <a:gd name="adj3" fmla="val 169489"/>
              <a:gd name="adj4" fmla="val 73188"/>
              <a:gd name="adj5" fmla="val 225480"/>
              <a:gd name="adj6" fmla="val 126453"/>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GUI</a:t>
            </a:r>
            <a:endParaRPr lang="he-IL" sz="1400" dirty="0">
              <a:solidFill>
                <a:schemeClr val="tx1"/>
              </a:solidFill>
            </a:endParaRPr>
          </a:p>
        </p:txBody>
      </p:sp>
      <p:sp>
        <p:nvSpPr>
          <p:cNvPr id="10" name="הסבר קווי 2 9"/>
          <p:cNvSpPr/>
          <p:nvPr/>
        </p:nvSpPr>
        <p:spPr>
          <a:xfrm>
            <a:off x="6364565" y="3592471"/>
            <a:ext cx="1116470" cy="457579"/>
          </a:xfrm>
          <a:prstGeom prst="borderCallout2">
            <a:avLst>
              <a:gd name="adj1" fmla="val 100913"/>
              <a:gd name="adj2" fmla="val 48530"/>
              <a:gd name="adj3" fmla="val 221268"/>
              <a:gd name="adj4" fmla="val 57831"/>
              <a:gd name="adj5" fmla="val 352680"/>
              <a:gd name="adj6" fmla="val 22862"/>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Sampling Computer</a:t>
            </a:r>
            <a:endParaRPr lang="he-IL" sz="1400" dirty="0">
              <a:solidFill>
                <a:schemeClr val="tx1"/>
              </a:solidFill>
            </a:endParaRPr>
          </a:p>
        </p:txBody>
      </p:sp>
      <p:sp>
        <p:nvSpPr>
          <p:cNvPr id="12" name="הסבר קווי 2 11"/>
          <p:cNvSpPr/>
          <p:nvPr/>
        </p:nvSpPr>
        <p:spPr>
          <a:xfrm>
            <a:off x="339793" y="3717032"/>
            <a:ext cx="966697" cy="455917"/>
          </a:xfrm>
          <a:prstGeom prst="borderCallout2">
            <a:avLst>
              <a:gd name="adj1" fmla="val 100913"/>
              <a:gd name="adj2" fmla="val 48530"/>
              <a:gd name="adj3" fmla="val 152288"/>
              <a:gd name="adj4" fmla="val 67314"/>
              <a:gd name="adj5" fmla="val 231839"/>
              <a:gd name="adj6" fmla="val 105982"/>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Flexible Cylinder</a:t>
            </a:r>
            <a:endParaRPr lang="he-IL" sz="1400" dirty="0">
              <a:solidFill>
                <a:schemeClr val="tx1"/>
              </a:solidFill>
            </a:endParaRPr>
          </a:p>
        </p:txBody>
      </p:sp>
      <p:sp>
        <p:nvSpPr>
          <p:cNvPr id="15" name="הסבר קווי 2 14"/>
          <p:cNvSpPr/>
          <p:nvPr/>
        </p:nvSpPr>
        <p:spPr>
          <a:xfrm>
            <a:off x="1871871" y="3477235"/>
            <a:ext cx="1116470" cy="360040"/>
          </a:xfrm>
          <a:prstGeom prst="borderCallout2">
            <a:avLst>
              <a:gd name="adj1" fmla="val -7932"/>
              <a:gd name="adj2" fmla="val 45605"/>
              <a:gd name="adj3" fmla="val -17100"/>
              <a:gd name="adj4" fmla="val -24484"/>
              <a:gd name="adj5" fmla="val -63615"/>
              <a:gd name="adj6" fmla="val -34600"/>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Strain gauge</a:t>
            </a:r>
            <a:endParaRPr lang="he-IL" sz="1400" dirty="0">
              <a:solidFill>
                <a:schemeClr val="tx1"/>
              </a:solidFill>
            </a:endParaRPr>
          </a:p>
        </p:txBody>
      </p:sp>
      <p:sp>
        <p:nvSpPr>
          <p:cNvPr id="16" name="הסבר קווי 2 6"/>
          <p:cNvSpPr/>
          <p:nvPr/>
        </p:nvSpPr>
        <p:spPr>
          <a:xfrm>
            <a:off x="1456263" y="5410235"/>
            <a:ext cx="1116470" cy="455917"/>
          </a:xfrm>
          <a:prstGeom prst="borderCallout2">
            <a:avLst>
              <a:gd name="adj1" fmla="val 1687"/>
              <a:gd name="adj2" fmla="val 45944"/>
              <a:gd name="adj3" fmla="val -45787"/>
              <a:gd name="adj4" fmla="val 20356"/>
              <a:gd name="adj5" fmla="val -97846"/>
              <a:gd name="adj6" fmla="val 34044"/>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Cylinder Holder</a:t>
            </a:r>
            <a:endParaRPr lang="he-IL" sz="1400" dirty="0">
              <a:solidFill>
                <a:schemeClr val="tx1"/>
              </a:solidFill>
            </a:endParaRPr>
          </a:p>
        </p:txBody>
      </p:sp>
      <p:cxnSp>
        <p:nvCxnSpPr>
          <p:cNvPr id="19" name="מחבר חץ ישר 18">
            <a:extLst>
              <a:ext uri="{FF2B5EF4-FFF2-40B4-BE49-F238E27FC236}">
                <a16:creationId xmlns:a16="http://schemas.microsoft.com/office/drawing/2014/main" id="{1F9D89AE-BA68-45AB-825C-F1F9A7F87A73}"/>
              </a:ext>
            </a:extLst>
          </p:cNvPr>
          <p:cNvCxnSpPr/>
          <p:nvPr/>
        </p:nvCxnSpPr>
        <p:spPr>
          <a:xfrm flipV="1">
            <a:off x="1456263" y="4144074"/>
            <a:ext cx="0" cy="5521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הסבר קווי 2 9">
            <a:extLst>
              <a:ext uri="{FF2B5EF4-FFF2-40B4-BE49-F238E27FC236}">
                <a16:creationId xmlns:a16="http://schemas.microsoft.com/office/drawing/2014/main" id="{94359B48-F3C9-4B89-9EA8-56186779C7B3}"/>
              </a:ext>
            </a:extLst>
          </p:cNvPr>
          <p:cNvSpPr/>
          <p:nvPr/>
        </p:nvSpPr>
        <p:spPr>
          <a:xfrm>
            <a:off x="2988341" y="4934127"/>
            <a:ext cx="1116470" cy="457579"/>
          </a:xfrm>
          <a:prstGeom prst="borderCallout2">
            <a:avLst>
              <a:gd name="adj1" fmla="val 2048"/>
              <a:gd name="adj2" fmla="val 47668"/>
              <a:gd name="adj3" fmla="val -50086"/>
              <a:gd name="adj4" fmla="val 26795"/>
              <a:gd name="adj5" fmla="val -217374"/>
              <a:gd name="adj6" fmla="val 58208"/>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Instron</a:t>
            </a:r>
          </a:p>
          <a:p>
            <a:pPr algn="ctr"/>
            <a:r>
              <a:rPr lang="en-US" sz="1400" dirty="0">
                <a:solidFill>
                  <a:schemeClr val="tx1"/>
                </a:solidFill>
              </a:rPr>
              <a:t>Controller</a:t>
            </a:r>
            <a:endParaRPr lang="he-IL" sz="1400" dirty="0">
              <a:solidFill>
                <a:schemeClr val="tx1"/>
              </a:solidFill>
            </a:endParaRPr>
          </a:p>
        </p:txBody>
      </p:sp>
    </p:spTree>
    <p:extLst>
      <p:ext uri="{BB962C8B-B14F-4D97-AF65-F5344CB8AC3E}">
        <p14:creationId xmlns:p14="http://schemas.microsoft.com/office/powerpoint/2010/main" val="216925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1462" y="119443"/>
            <a:ext cx="8229600" cy="504056"/>
          </a:xfrm>
        </p:spPr>
        <p:txBody>
          <a:bodyPr>
            <a:noAutofit/>
          </a:bodyPr>
          <a:lstStyle/>
          <a:p>
            <a:r>
              <a:rPr lang="en-US" sz="3200" b="1" dirty="0"/>
              <a:t>Experiment System (2/2)</a:t>
            </a:r>
            <a:endParaRPr lang="he-IL" sz="3200" b="1" dirty="0">
              <a:solidFill>
                <a:schemeClr val="tx2">
                  <a:lumMod val="75000"/>
                </a:schemeClr>
              </a:solidFill>
            </a:endParaRPr>
          </a:p>
        </p:txBody>
      </p:sp>
      <p:pic>
        <p:nvPicPr>
          <p:cNvPr id="8" name="תמונה 7" descr="תמונה שמכילה טוחן&#10;&#10;התיאור נוצר באופן אוטומטי">
            <a:extLst>
              <a:ext uri="{FF2B5EF4-FFF2-40B4-BE49-F238E27FC236}">
                <a16:creationId xmlns:a16="http://schemas.microsoft.com/office/drawing/2014/main" id="{9B7CA232-C9A5-487F-B73B-94D48326D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0365" y="1650198"/>
            <a:ext cx="3687166" cy="2765374"/>
          </a:xfrm>
          <a:prstGeom prst="rect">
            <a:avLst/>
          </a:prstGeom>
          <a:ln>
            <a:solidFill>
              <a:schemeClr val="tx1"/>
            </a:solidFill>
          </a:ln>
        </p:spPr>
      </p:pic>
      <p:pic>
        <p:nvPicPr>
          <p:cNvPr id="10" name="תמונה 9" descr="תמונה שמכילה מקורה, טוחן&#10;&#10;התיאור נוצר באופן אוטומטי">
            <a:extLst>
              <a:ext uri="{FF2B5EF4-FFF2-40B4-BE49-F238E27FC236}">
                <a16:creationId xmlns:a16="http://schemas.microsoft.com/office/drawing/2014/main" id="{1218D7E2-2154-421B-B082-4D2155F2F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21826" y="1650197"/>
            <a:ext cx="3687167" cy="2765375"/>
          </a:xfrm>
          <a:prstGeom prst="rect">
            <a:avLst/>
          </a:prstGeom>
          <a:ln>
            <a:solidFill>
              <a:schemeClr val="tx1"/>
            </a:solidFill>
          </a:ln>
        </p:spPr>
      </p:pic>
      <p:pic>
        <p:nvPicPr>
          <p:cNvPr id="12" name="תמונה 11">
            <a:extLst>
              <a:ext uri="{FF2B5EF4-FFF2-40B4-BE49-F238E27FC236}">
                <a16:creationId xmlns:a16="http://schemas.microsoft.com/office/drawing/2014/main" id="{94361A6E-E3DA-4D1D-AE6E-78BAD0839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89423" y="1650198"/>
            <a:ext cx="3687165" cy="2765374"/>
          </a:xfrm>
          <a:prstGeom prst="rect">
            <a:avLst/>
          </a:prstGeom>
          <a:ln>
            <a:solidFill>
              <a:schemeClr val="tx1"/>
            </a:solidFill>
          </a:ln>
        </p:spPr>
      </p:pic>
      <p:sp>
        <p:nvSpPr>
          <p:cNvPr id="13" name="תיבת טקסט 12">
            <a:extLst>
              <a:ext uri="{FF2B5EF4-FFF2-40B4-BE49-F238E27FC236}">
                <a16:creationId xmlns:a16="http://schemas.microsoft.com/office/drawing/2014/main" id="{EC732950-03E2-44A5-8AD3-A3F019E47FEB}"/>
              </a:ext>
            </a:extLst>
          </p:cNvPr>
          <p:cNvSpPr txBox="1"/>
          <p:nvPr/>
        </p:nvSpPr>
        <p:spPr>
          <a:xfrm>
            <a:off x="393836" y="5013176"/>
            <a:ext cx="26387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Flexible Cylinder, 32 mm</a:t>
            </a:r>
          </a:p>
        </p:txBody>
      </p:sp>
      <p:sp>
        <p:nvSpPr>
          <p:cNvPr id="18" name="תיבת טקסט 17">
            <a:extLst>
              <a:ext uri="{FF2B5EF4-FFF2-40B4-BE49-F238E27FC236}">
                <a16:creationId xmlns:a16="http://schemas.microsoft.com/office/drawing/2014/main" id="{50F12D60-87BC-4CCA-A2E8-3A40C88165D1}"/>
              </a:ext>
            </a:extLst>
          </p:cNvPr>
          <p:cNvSpPr txBox="1"/>
          <p:nvPr/>
        </p:nvSpPr>
        <p:spPr>
          <a:xfrm>
            <a:off x="3346027" y="5013176"/>
            <a:ext cx="26387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Flexible Cylinder, 42 mm</a:t>
            </a:r>
          </a:p>
        </p:txBody>
      </p:sp>
      <p:sp>
        <p:nvSpPr>
          <p:cNvPr id="19" name="תיבת טקסט 18">
            <a:extLst>
              <a:ext uri="{FF2B5EF4-FFF2-40B4-BE49-F238E27FC236}">
                <a16:creationId xmlns:a16="http://schemas.microsoft.com/office/drawing/2014/main" id="{5AB105EC-5FBA-41E8-ABBB-99C123B0293F}"/>
              </a:ext>
            </a:extLst>
          </p:cNvPr>
          <p:cNvSpPr txBox="1"/>
          <p:nvPr/>
        </p:nvSpPr>
        <p:spPr>
          <a:xfrm>
            <a:off x="6271659" y="5013176"/>
            <a:ext cx="26387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Flexible Cylinder, 74 mm</a:t>
            </a:r>
          </a:p>
        </p:txBody>
      </p:sp>
    </p:spTree>
    <p:extLst>
      <p:ext uri="{BB962C8B-B14F-4D97-AF65-F5344CB8AC3E}">
        <p14:creationId xmlns:p14="http://schemas.microsoft.com/office/powerpoint/2010/main" val="137894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67544" y="1844824"/>
            <a:ext cx="8229600" cy="2151112"/>
          </a:xfrm>
        </p:spPr>
        <p:txBody>
          <a:bodyPr>
            <a:noAutofit/>
          </a:bodyPr>
          <a:lstStyle/>
          <a:p>
            <a:pPr rtl="0">
              <a:defRPr sz="1800" b="1" i="0" u="none" strike="noStrike" kern="1200" baseline="0">
                <a:solidFill>
                  <a:prstClr val="black"/>
                </a:solidFill>
                <a:latin typeface="+mn-lt"/>
                <a:ea typeface="+mn-ea"/>
                <a:cs typeface="+mn-cs"/>
              </a:defRPr>
            </a:pPr>
            <a:r>
              <a:rPr lang="en-US" sz="4000" b="1" dirty="0">
                <a:solidFill>
                  <a:prstClr val="black"/>
                </a:solidFill>
              </a:rPr>
              <a:t>Experiments Results</a:t>
            </a:r>
          </a:p>
        </p:txBody>
      </p:sp>
    </p:spTree>
    <p:extLst>
      <p:ext uri="{BB962C8B-B14F-4D97-AF65-F5344CB8AC3E}">
        <p14:creationId xmlns:p14="http://schemas.microsoft.com/office/powerpoint/2010/main" val="248031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213931" y="188640"/>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כוח התגובה במרכז הצילינדר הגמיש </a:t>
            </a:r>
            <a:r>
              <a:rPr lang="he-IL" sz="2000" b="1" dirty="0">
                <a:solidFill>
                  <a:schemeClr val="accent1">
                    <a:lumMod val="75000"/>
                  </a:schemeClr>
                </a:solidFill>
                <a:latin typeface="David" panose="020E0502060401010101" pitchFamily="34" charset="-79"/>
                <a:cs typeface="David" panose="020E0502060401010101" pitchFamily="34" charset="-79"/>
              </a:rPr>
              <a:t>כפונקציה של תזוזת המרכז מהציר המרכזי</a:t>
            </a:r>
            <a:r>
              <a:rPr lang="he-IL" sz="2000" b="1" dirty="0">
                <a:solidFill>
                  <a:schemeClr val="accent1">
                    <a:lumMod val="75000"/>
                  </a:schemeClr>
                </a:solidFill>
                <a:latin typeface="David" panose="020E0502060401010101" pitchFamily="34" charset="-79"/>
                <a:ea typeface="+mn-ea"/>
                <a:cs typeface="David" panose="020E0502060401010101" pitchFamily="34" charset="-79"/>
              </a:rPr>
              <a:t/>
            </a:r>
            <a:br>
              <a:rPr lang="he-IL"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dirty="0">
                <a:solidFill>
                  <a:schemeClr val="accent1">
                    <a:lumMod val="75000"/>
                  </a:schemeClr>
                </a:solidFill>
                <a:latin typeface="David" panose="020E0502060401010101" pitchFamily="34" charset="-79"/>
                <a:ea typeface="+mn-ea"/>
                <a:cs typeface="David" panose="020E0502060401010101" pitchFamily="34" charset="-79"/>
              </a:rPr>
              <a:t>Flexible Cylinder=</a:t>
            </a:r>
            <a:r>
              <a:rPr lang="he-IL" sz="2000" b="1" dirty="0">
                <a:solidFill>
                  <a:schemeClr val="accent1">
                    <a:lumMod val="75000"/>
                  </a:schemeClr>
                </a:solidFill>
                <a:latin typeface="David" panose="020E0502060401010101" pitchFamily="34" charset="-79"/>
                <a:ea typeface="+mn-ea"/>
                <a:cs typeface="David" panose="020E0502060401010101" pitchFamily="34" charset="-79"/>
              </a:rPr>
              <a:t>3</a:t>
            </a:r>
            <a:r>
              <a:rPr lang="en-US" sz="2000" b="1" dirty="0">
                <a:solidFill>
                  <a:schemeClr val="accent1">
                    <a:lumMod val="75000"/>
                  </a:schemeClr>
                </a:solidFill>
                <a:latin typeface="David" panose="020E0502060401010101" pitchFamily="34" charset="-79"/>
                <a:ea typeface="+mn-ea"/>
                <a:cs typeface="David" panose="020E0502060401010101" pitchFamily="34" charset="-79"/>
              </a:rPr>
              <a:t>2 mm</a:t>
            </a:r>
          </a:p>
        </p:txBody>
      </p:sp>
      <p:pic>
        <p:nvPicPr>
          <p:cNvPr id="4" name="תמונה 3">
            <a:extLst>
              <a:ext uri="{FF2B5EF4-FFF2-40B4-BE49-F238E27FC236}">
                <a16:creationId xmlns:a16="http://schemas.microsoft.com/office/drawing/2014/main" id="{85EBDD48-6459-4C91-B20D-25445EB27AB7}"/>
              </a:ext>
            </a:extLst>
          </p:cNvPr>
          <p:cNvPicPr>
            <a:picLocks noChangeAspect="1"/>
          </p:cNvPicPr>
          <p:nvPr/>
        </p:nvPicPr>
        <p:blipFill rotWithShape="1">
          <a:blip r:embed="rId3" cstate="print"/>
          <a:srcRect l="4022" t="6999" r="620" b="7881"/>
          <a:stretch/>
        </p:blipFill>
        <p:spPr>
          <a:xfrm>
            <a:off x="539551" y="1412776"/>
            <a:ext cx="8360929" cy="3960440"/>
          </a:xfrm>
          <a:prstGeom prst="rect">
            <a:avLst/>
          </a:prstGeom>
        </p:spPr>
      </p:pic>
      <p:graphicFrame>
        <p:nvGraphicFramePr>
          <p:cNvPr id="33793" name="Object 1"/>
          <p:cNvGraphicFramePr>
            <a:graphicFrameLocks noChangeAspect="1"/>
          </p:cNvGraphicFramePr>
          <p:nvPr/>
        </p:nvGraphicFramePr>
        <p:xfrm>
          <a:off x="4283968" y="5445224"/>
          <a:ext cx="630238" cy="288925"/>
        </p:xfrm>
        <a:graphic>
          <a:graphicData uri="http://schemas.openxmlformats.org/presentationml/2006/ole">
            <mc:AlternateContent xmlns:mc="http://schemas.openxmlformats.org/markup-compatibility/2006">
              <mc:Choice xmlns:v="urn:schemas-microsoft-com:vml" Requires="v">
                <p:oleObj spid="_x0000_s33794" name="Equation" r:id="rId4" imgW="444240" imgH="203040" progId="Equation.DSMT4">
                  <p:embed/>
                </p:oleObj>
              </mc:Choice>
              <mc:Fallback>
                <p:oleObj name="Equation" r:id="rId4" imgW="444240" imgH="2030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445224"/>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175882" y="3280338"/>
            <a:ext cx="108012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1877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213931" y="188640"/>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he-IL" sz="2000" b="1" dirty="0">
                <a:solidFill>
                  <a:schemeClr val="accent1">
                    <a:lumMod val="75000"/>
                  </a:schemeClr>
                </a:solidFill>
                <a:latin typeface="David" panose="020E0502060401010101" pitchFamily="34" charset="-79"/>
                <a:ea typeface="+mn-ea"/>
                <a:cs typeface="David" panose="020E0502060401010101" pitchFamily="34" charset="-79"/>
              </a:rPr>
              <a:t>כוח התגובה במרכז הצילינדר הגמיש </a:t>
            </a:r>
            <a:r>
              <a:rPr lang="he-IL" sz="2000" b="1" dirty="0">
                <a:solidFill>
                  <a:schemeClr val="accent1">
                    <a:lumMod val="75000"/>
                  </a:schemeClr>
                </a:solidFill>
                <a:latin typeface="David" panose="020E0502060401010101" pitchFamily="34" charset="-79"/>
                <a:cs typeface="David" panose="020E0502060401010101" pitchFamily="34" charset="-79"/>
              </a:rPr>
              <a:t>כפונקציה של תזוזת המרכז מהציר המרכזי</a:t>
            </a:r>
            <a:r>
              <a:rPr lang="he-IL" sz="2000" b="1" dirty="0">
                <a:solidFill>
                  <a:schemeClr val="accent1">
                    <a:lumMod val="75000"/>
                  </a:schemeClr>
                </a:solidFill>
                <a:latin typeface="David" panose="020E0502060401010101" pitchFamily="34" charset="-79"/>
                <a:ea typeface="+mn-ea"/>
                <a:cs typeface="David" panose="020E0502060401010101" pitchFamily="34" charset="-79"/>
              </a:rPr>
              <a:t/>
            </a:r>
            <a:br>
              <a:rPr lang="he-IL"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dirty="0">
                <a:solidFill>
                  <a:schemeClr val="accent1">
                    <a:lumMod val="75000"/>
                  </a:schemeClr>
                </a:solidFill>
                <a:latin typeface="David" panose="020E0502060401010101" pitchFamily="34" charset="-79"/>
                <a:ea typeface="+mn-ea"/>
                <a:cs typeface="David" panose="020E0502060401010101" pitchFamily="34" charset="-79"/>
              </a:rPr>
              <a:t>Flexible Cylinder=42 mm</a:t>
            </a:r>
          </a:p>
        </p:txBody>
      </p:sp>
      <p:pic>
        <p:nvPicPr>
          <p:cNvPr id="2" name="תמונה 1">
            <a:extLst>
              <a:ext uri="{FF2B5EF4-FFF2-40B4-BE49-F238E27FC236}">
                <a16:creationId xmlns:a16="http://schemas.microsoft.com/office/drawing/2014/main" id="{81A90F73-E280-41EA-8203-DED834C73BEF}"/>
              </a:ext>
            </a:extLst>
          </p:cNvPr>
          <p:cNvPicPr>
            <a:picLocks noChangeAspect="1"/>
          </p:cNvPicPr>
          <p:nvPr/>
        </p:nvPicPr>
        <p:blipFill rotWithShape="1">
          <a:blip r:embed="rId3" cstate="print"/>
          <a:srcRect l="4607" t="5152" r="952" b="5847"/>
          <a:stretch/>
        </p:blipFill>
        <p:spPr>
          <a:xfrm>
            <a:off x="827584" y="836712"/>
            <a:ext cx="7632848" cy="5400600"/>
          </a:xfrm>
          <a:prstGeom prst="rect">
            <a:avLst/>
          </a:prstGeom>
        </p:spPr>
      </p:pic>
      <p:graphicFrame>
        <p:nvGraphicFramePr>
          <p:cNvPr id="32769" name="Object 1"/>
          <p:cNvGraphicFramePr>
            <a:graphicFrameLocks noChangeAspect="1"/>
          </p:cNvGraphicFramePr>
          <p:nvPr/>
        </p:nvGraphicFramePr>
        <p:xfrm>
          <a:off x="4283968" y="6165304"/>
          <a:ext cx="630238" cy="288925"/>
        </p:xfrm>
        <a:graphic>
          <a:graphicData uri="http://schemas.openxmlformats.org/presentationml/2006/ole">
            <mc:AlternateContent xmlns:mc="http://schemas.openxmlformats.org/markup-compatibility/2006">
              <mc:Choice xmlns:v="urn:schemas-microsoft-com:vml" Requires="v">
                <p:oleObj spid="_x0000_s32770" name="Equation" r:id="rId4" imgW="444240" imgH="203040" progId="Equation.DSMT4">
                  <p:embed/>
                </p:oleObj>
              </mc:Choice>
              <mc:Fallback>
                <p:oleObj name="Equation" r:id="rId4" imgW="444240" imgH="2030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6165304"/>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40142" y="3280338"/>
            <a:ext cx="108012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97920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18734</TotalTime>
  <Words>391</Words>
  <Application>Microsoft Office PowerPoint</Application>
  <PresentationFormat>On-screen Show (4:3)</PresentationFormat>
  <Paragraphs>50</Paragraphs>
  <Slides>15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David</vt:lpstr>
      <vt:lpstr>Times New Roman</vt:lpstr>
      <vt:lpstr>Office Theme</vt:lpstr>
      <vt:lpstr>Equation</vt:lpstr>
      <vt:lpstr>Test Summary Flex Cylinder=32, 42&amp; 74 mm 15.12.2020</vt:lpstr>
      <vt:lpstr>סיכום הניסויים (1/2)</vt:lpstr>
      <vt:lpstr>סיכום הניסויים (2/2)</vt:lpstr>
      <vt:lpstr>Experiments System (Without Fiber)</vt:lpstr>
      <vt:lpstr>Experiment System (1/2)</vt:lpstr>
      <vt:lpstr>Experiment System (2/2)</vt:lpstr>
      <vt:lpstr>Experiments Results</vt:lpstr>
      <vt:lpstr>PowerPoint Presentation</vt:lpstr>
      <vt:lpstr>PowerPoint Presentation</vt:lpstr>
      <vt:lpstr>PowerPoint Presentation</vt:lpstr>
      <vt:lpstr>Comparing experiment and  ABAQUS results </vt:lpstr>
      <vt:lpstr>PowerPoint Presentation</vt:lpstr>
      <vt:lpstr>PowerPoint Presentation</vt:lpstr>
      <vt:lpstr>PowerPoint Presentation</vt:lpstr>
      <vt:lpstr>PowerPoint Presentation</vt:lpstr>
    </vt:vector>
  </TitlesOfParts>
  <Company>Technion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Summary  0.61, 0.78 &amp; 0.88 mm</dc:title>
  <dc:creator>Yossi Dayan</dc:creator>
  <cp:lastModifiedBy>Susan</cp:lastModifiedBy>
  <cp:revision>713</cp:revision>
  <cp:lastPrinted>2018-10-19T08:14:07Z</cp:lastPrinted>
  <dcterms:created xsi:type="dcterms:W3CDTF">2017-08-15T09:04:30Z</dcterms:created>
  <dcterms:modified xsi:type="dcterms:W3CDTF">2021-01-03T09:31:43Z</dcterms:modified>
</cp:coreProperties>
</file>