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9" r:id="rId2"/>
    <p:sldId id="271" r:id="rId3"/>
    <p:sldId id="300" r:id="rId4"/>
    <p:sldId id="298" r:id="rId5"/>
    <p:sldId id="304" r:id="rId6"/>
    <p:sldId id="297" r:id="rId7"/>
    <p:sldId id="279" r:id="rId8"/>
    <p:sldId id="280" r:id="rId9"/>
    <p:sldId id="302" r:id="rId10"/>
    <p:sldId id="303" r:id="rId11"/>
    <p:sldId id="281" r:id="rId12"/>
    <p:sldId id="282" r:id="rId13"/>
    <p:sldId id="283" r:id="rId14"/>
    <p:sldId id="284" r:id="rId15"/>
    <p:sldId id="285" r:id="rId16"/>
    <p:sldId id="286" r:id="rId17"/>
    <p:sldId id="287" r:id="rId18"/>
    <p:sldId id="305" r:id="rId19"/>
    <p:sldId id="288" r:id="rId20"/>
    <p:sldId id="289" r:id="rId21"/>
    <p:sldId id="290" r:id="rId22"/>
    <p:sldId id="291" r:id="rId23"/>
    <p:sldId id="292" r:id="rId24"/>
    <p:sldId id="293" r:id="rId25"/>
    <p:sldId id="306" r:id="rId26"/>
    <p:sldId id="301" r:id="rId27"/>
    <p:sldId id="294" r:id="rId28"/>
    <p:sldId id="295" r:id="rId29"/>
    <p:sldId id="299" r:id="rId30"/>
    <p:sldId id="296" r:id="rId3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ldman, Chen" initials="VC"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9645"/>
    <a:srgbClr val="64419A"/>
    <a:srgbClr val="2F9B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0" autoAdjust="0"/>
    <p:restoredTop sz="90350" autoAdjust="0"/>
  </p:normalViewPr>
  <p:slideViewPr>
    <p:cSldViewPr snapToGrid="0">
      <p:cViewPr varScale="1">
        <p:scale>
          <a:sx n="65" d="100"/>
          <a:sy n="65" d="100"/>
        </p:scale>
        <p:origin x="936"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3293" y="-101"/>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51275" y="0"/>
            <a:ext cx="2946400" cy="496888"/>
          </a:xfrm>
          <a:prstGeom prst="rect">
            <a:avLst/>
          </a:prstGeom>
        </p:spPr>
        <p:txBody>
          <a:bodyPr vert="horz" lIns="91440" tIns="45720" rIns="91440" bIns="45720" rtlCol="1"/>
          <a:lstStyle>
            <a:lvl1pPr algn="r">
              <a:defRPr sz="1200"/>
            </a:lvl1pPr>
          </a:lstStyle>
          <a:p>
            <a:endParaRPr lang="he-IL"/>
          </a:p>
        </p:txBody>
      </p:sp>
      <p:sp>
        <p:nvSpPr>
          <p:cNvPr id="3" name="Date Placeholder 2"/>
          <p:cNvSpPr>
            <a:spLocks noGrp="1"/>
          </p:cNvSpPr>
          <p:nvPr>
            <p:ph type="dt" sz="quarter" idx="1"/>
          </p:nvPr>
        </p:nvSpPr>
        <p:spPr>
          <a:xfrm>
            <a:off x="1588" y="0"/>
            <a:ext cx="2946400" cy="496888"/>
          </a:xfrm>
          <a:prstGeom prst="rect">
            <a:avLst/>
          </a:prstGeom>
        </p:spPr>
        <p:txBody>
          <a:bodyPr vert="horz" lIns="91440" tIns="45720" rIns="91440" bIns="45720" rtlCol="1"/>
          <a:lstStyle>
            <a:lvl1pPr algn="l">
              <a:defRPr sz="1200"/>
            </a:lvl1pPr>
          </a:lstStyle>
          <a:p>
            <a:fld id="{6766585F-11AE-4B2E-9C52-CD1DBB1E0A14}" type="datetimeFigureOut">
              <a:rPr lang="he-IL" smtClean="0"/>
              <a:t>כ"ח/ניסן/תשע"ח</a:t>
            </a:fld>
            <a:endParaRPr lang="he-IL"/>
          </a:p>
        </p:txBody>
      </p:sp>
      <p:sp>
        <p:nvSpPr>
          <p:cNvPr id="4" name="Footer Placeholder 3"/>
          <p:cNvSpPr>
            <a:spLocks noGrp="1"/>
          </p:cNvSpPr>
          <p:nvPr>
            <p:ph type="ftr" sz="quarter" idx="2"/>
          </p:nvPr>
        </p:nvSpPr>
        <p:spPr>
          <a:xfrm>
            <a:off x="3851275" y="9428163"/>
            <a:ext cx="2946400" cy="496887"/>
          </a:xfrm>
          <a:prstGeom prst="rect">
            <a:avLst/>
          </a:prstGeom>
        </p:spPr>
        <p:txBody>
          <a:bodyPr vert="horz" lIns="91440" tIns="45720" rIns="91440" bIns="45720" rtlCol="1" anchor="b"/>
          <a:lstStyle>
            <a:lvl1pPr algn="r">
              <a:defRPr sz="1200"/>
            </a:lvl1pPr>
          </a:lstStyle>
          <a:p>
            <a:endParaRPr lang="he-IL"/>
          </a:p>
        </p:txBody>
      </p:sp>
      <p:sp>
        <p:nvSpPr>
          <p:cNvPr id="5" name="Slide Number Placeholder 4"/>
          <p:cNvSpPr>
            <a:spLocks noGrp="1"/>
          </p:cNvSpPr>
          <p:nvPr>
            <p:ph type="sldNum" sz="quarter" idx="3"/>
          </p:nvPr>
        </p:nvSpPr>
        <p:spPr>
          <a:xfrm>
            <a:off x="1588" y="9428163"/>
            <a:ext cx="2946400" cy="496887"/>
          </a:xfrm>
          <a:prstGeom prst="rect">
            <a:avLst/>
          </a:prstGeom>
        </p:spPr>
        <p:txBody>
          <a:bodyPr vert="horz" lIns="91440" tIns="45720" rIns="91440" bIns="45720" rtlCol="1" anchor="b"/>
          <a:lstStyle>
            <a:lvl1pPr algn="l">
              <a:defRPr sz="1200"/>
            </a:lvl1pPr>
          </a:lstStyle>
          <a:p>
            <a:fld id="{B628BD59-A038-4230-8192-E4913D50B3E3}" type="slidenum">
              <a:rPr lang="he-IL" smtClean="0"/>
              <a:t>‹#›</a:t>
            </a:fld>
            <a:endParaRPr lang="he-IL"/>
          </a:p>
        </p:txBody>
      </p:sp>
    </p:spTree>
    <p:extLst>
      <p:ext uri="{BB962C8B-B14F-4D97-AF65-F5344CB8AC3E}">
        <p14:creationId xmlns:p14="http://schemas.microsoft.com/office/powerpoint/2010/main" val="2318672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2711" tIns="46356" rIns="92711" bIns="46356" rtlCol="0"/>
          <a:lstStyle>
            <a:lvl1pPr algn="l">
              <a:defRPr sz="1200"/>
            </a:lvl1pPr>
          </a:lstStyle>
          <a:p>
            <a:endParaRPr lang="en-US"/>
          </a:p>
        </p:txBody>
      </p:sp>
      <p:sp>
        <p:nvSpPr>
          <p:cNvPr id="3" name="Date Placeholder 2"/>
          <p:cNvSpPr>
            <a:spLocks noGrp="1"/>
          </p:cNvSpPr>
          <p:nvPr>
            <p:ph type="dt" idx="1"/>
          </p:nvPr>
        </p:nvSpPr>
        <p:spPr>
          <a:xfrm>
            <a:off x="3850444" y="0"/>
            <a:ext cx="2945659" cy="498056"/>
          </a:xfrm>
          <a:prstGeom prst="rect">
            <a:avLst/>
          </a:prstGeom>
        </p:spPr>
        <p:txBody>
          <a:bodyPr vert="horz" lIns="92711" tIns="46356" rIns="92711" bIns="46356" rtlCol="0"/>
          <a:lstStyle>
            <a:lvl1pPr algn="r">
              <a:defRPr sz="1200"/>
            </a:lvl1pPr>
          </a:lstStyle>
          <a:p>
            <a:fld id="{0BCCA3B1-9A2B-4289-A448-75337104FAF6}" type="datetimeFigureOut">
              <a:rPr lang="en-US" smtClean="0"/>
              <a:t>4/13/2018</a:t>
            </a:fld>
            <a:endParaRPr lang="en-US"/>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2711" tIns="46356" rIns="92711" bIns="46356" rtlCol="0" anchor="ctr"/>
          <a:lstStyle/>
          <a:p>
            <a:endParaRPr lang="en-US"/>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2711" tIns="46356" rIns="92711" bIns="4635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2711" tIns="46356" rIns="92711" bIns="46356"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28584"/>
            <a:ext cx="2945659" cy="498055"/>
          </a:xfrm>
          <a:prstGeom prst="rect">
            <a:avLst/>
          </a:prstGeom>
        </p:spPr>
        <p:txBody>
          <a:bodyPr vert="horz" lIns="92711" tIns="46356" rIns="92711" bIns="46356" rtlCol="0" anchor="b"/>
          <a:lstStyle>
            <a:lvl1pPr algn="r">
              <a:defRPr sz="1200"/>
            </a:lvl1pPr>
          </a:lstStyle>
          <a:p>
            <a:fld id="{2F05F207-0A99-4B01-A687-E85AAB874F28}" type="slidenum">
              <a:rPr lang="en-US" smtClean="0"/>
              <a:t>‹#›</a:t>
            </a:fld>
            <a:endParaRPr lang="en-US"/>
          </a:p>
        </p:txBody>
      </p:sp>
    </p:spTree>
    <p:extLst>
      <p:ext uri="{BB962C8B-B14F-4D97-AF65-F5344CB8AC3E}">
        <p14:creationId xmlns:p14="http://schemas.microsoft.com/office/powerpoint/2010/main" val="544755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1</a:t>
            </a:fld>
            <a:endParaRPr lang="en-US"/>
          </a:p>
        </p:txBody>
      </p:sp>
    </p:spTree>
    <p:extLst>
      <p:ext uri="{BB962C8B-B14F-4D97-AF65-F5344CB8AC3E}">
        <p14:creationId xmlns:p14="http://schemas.microsoft.com/office/powerpoint/2010/main" val="1587234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12</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13</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מכונת המדידה מולטי סנסור הינה </a:t>
            </a:r>
            <a:r>
              <a:rPr lang="he-IL" dirty="0" err="1"/>
              <a:t>המכונת</a:t>
            </a:r>
            <a:r>
              <a:rPr lang="he-IL" dirty="0"/>
              <a:t> מדידה ייחודית המאחדת 4 מכונות מדידה מאפשרת את המדידות הבאות:</a:t>
            </a:r>
          </a:p>
          <a:p>
            <a:pPr algn="r" rtl="1"/>
            <a:r>
              <a:rPr lang="he-IL" dirty="0" err="1"/>
              <a:t>פרוב</a:t>
            </a:r>
            <a:r>
              <a:rPr lang="he-IL" dirty="0"/>
              <a:t> סריקה ייחודי בדיוק מדידה של 0.001ממ</a:t>
            </a:r>
          </a:p>
          <a:p>
            <a:pPr algn="r" rtl="1"/>
            <a:r>
              <a:rPr lang="he-IL" dirty="0"/>
              <a:t>לייזר סריקה ייחודי 180° דיוק מדידה 0.001ממ</a:t>
            </a:r>
          </a:p>
          <a:p>
            <a:pPr algn="r" rtl="1"/>
            <a:r>
              <a:rPr lang="he-IL" dirty="0"/>
              <a:t>מדידה אופטית ל"קדח עיוור", אור עליון.</a:t>
            </a:r>
          </a:p>
          <a:p>
            <a:pPr algn="r" rtl="1"/>
            <a:r>
              <a:rPr lang="he-IL" dirty="0"/>
              <a:t>מדידה אופטיקה רגילה אור תחתון</a:t>
            </a:r>
          </a:p>
          <a:p>
            <a:pPr algn="r" rtl="1"/>
            <a:r>
              <a:rPr lang="he-IL" dirty="0"/>
              <a:t>בעלת ציר רביעי המאפשר בדיקה 360 מעלות של החלק. </a:t>
            </a:r>
          </a:p>
          <a:p>
            <a:pPr algn="r" rtl="1"/>
            <a:endParaRPr lang="he-IL" dirty="0"/>
          </a:p>
        </p:txBody>
      </p:sp>
      <p:sp>
        <p:nvSpPr>
          <p:cNvPr id="4" name="Slide Number Placeholder 3"/>
          <p:cNvSpPr>
            <a:spLocks noGrp="1"/>
          </p:cNvSpPr>
          <p:nvPr>
            <p:ph type="sldNum" sz="quarter" idx="10"/>
          </p:nvPr>
        </p:nvSpPr>
        <p:spPr/>
        <p:txBody>
          <a:bodyPr/>
          <a:lstStyle/>
          <a:p>
            <a:fld id="{2F05F207-0A99-4B01-A687-E85AAB874F28}" type="slidenum">
              <a:rPr lang="en-US" smtClean="0"/>
              <a:t>14</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תאימות ביולוגית/</a:t>
            </a:r>
            <a:r>
              <a:rPr lang="en-US" dirty="0"/>
              <a:t>Biocompatibility</a:t>
            </a:r>
            <a:r>
              <a:rPr lang="he-IL" dirty="0"/>
              <a:t> - היא תכונת מדד של תאימות חומרים לגוף המארח. חומרים </a:t>
            </a:r>
            <a:r>
              <a:rPr lang="he-IL" dirty="0" err="1"/>
              <a:t>ביוקומפטבילים</a:t>
            </a:r>
            <a:r>
              <a:rPr lang="he-IL" dirty="0"/>
              <a:t> הם חומרים שלא יוצרים אינטראקציה או תגובה מזיקה עם מרקם ביולוגי חי. שימוש בחומרים </a:t>
            </a:r>
            <a:r>
              <a:rPr lang="he-IL" dirty="0" err="1"/>
              <a:t>ביוקומפטבילים</a:t>
            </a:r>
            <a:r>
              <a:rPr lang="he-IL" dirty="0"/>
              <a:t> חיוני להצלחה הקלינית של השתלת מכשיר רפואי וקריטריון חשוב בבחירת חומרים שמשמשים בתחום </a:t>
            </a:r>
            <a:r>
              <a:rPr lang="he-IL" dirty="0" err="1"/>
              <a:t>הביוננוטכנולוגיה</a:t>
            </a:r>
            <a:r>
              <a:rPr lang="he-IL" dirty="0"/>
              <a:t>. למשל, מעטפת ננו-קפסולות לשחרור מבוקר של תרופות חייבת להיות עשויה חומרים </a:t>
            </a:r>
            <a:r>
              <a:rPr lang="he-IL" dirty="0" err="1"/>
              <a:t>ביוקומפטבילים</a:t>
            </a:r>
            <a:r>
              <a:rPr lang="he-IL" dirty="0"/>
              <a:t>. </a:t>
            </a:r>
          </a:p>
        </p:txBody>
      </p:sp>
      <p:sp>
        <p:nvSpPr>
          <p:cNvPr id="4" name="Slide Number Placeholder 3"/>
          <p:cNvSpPr>
            <a:spLocks noGrp="1"/>
          </p:cNvSpPr>
          <p:nvPr>
            <p:ph type="sldNum" sz="quarter" idx="10"/>
          </p:nvPr>
        </p:nvSpPr>
        <p:spPr/>
        <p:txBody>
          <a:bodyPr/>
          <a:lstStyle/>
          <a:p>
            <a:fld id="{2F05F207-0A99-4B01-A687-E85AAB874F28}" type="slidenum">
              <a:rPr lang="en-US" smtClean="0"/>
              <a:t>15</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16</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17</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18</a:t>
            </a:fld>
            <a:endParaRPr lang="en-US"/>
          </a:p>
        </p:txBody>
      </p:sp>
    </p:spTree>
    <p:extLst>
      <p:ext uri="{BB962C8B-B14F-4D97-AF65-F5344CB8AC3E}">
        <p14:creationId xmlns:p14="http://schemas.microsoft.com/office/powerpoint/2010/main" val="1198940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19</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20</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dirty="0"/>
              <a:t>*שטיפה באמבט </a:t>
            </a:r>
            <a:r>
              <a:rPr lang="he-IL" dirty="0" err="1"/>
              <a:t>אולטרסוני</a:t>
            </a:r>
            <a:r>
              <a:rPr lang="he-IL" dirty="0"/>
              <a:t> - התדרים </a:t>
            </a:r>
            <a:r>
              <a:rPr lang="he-IL" dirty="0" err="1"/>
              <a:t>האולטרסונים</a:t>
            </a:r>
            <a:r>
              <a:rPr lang="he-IL" dirty="0"/>
              <a:t> אותם משדר האמבט יוצר רטט הגורם לחלקיקים מתהליך החספוס להתנתק מהשתל.</a:t>
            </a:r>
          </a:p>
          <a:p>
            <a:pPr algn="r"/>
            <a:endParaRPr lang="he-IL" dirty="0"/>
          </a:p>
          <a:p>
            <a:pPr algn="r"/>
            <a:r>
              <a:rPr lang="he-IL" dirty="0"/>
              <a:t>**מים מטופלים - טיהור מים הוא תהליך של הסרת חומרים, כימיקלים, ומזהמים בלתי רצויים מהמים. מטרת הטיהור היא להפיק מים המתאימים למטרות לרפואיות (אך לא בלבד). תהליך הטיהור מפחית את ריכוזם של חומרים ומזהמים, הכוללים חלקיקים מומסים שונים, טפילים, חיידקים, אצות, נגיפים, ופטריות.</a:t>
            </a:r>
          </a:p>
          <a:p>
            <a:pPr algn="r"/>
            <a:r>
              <a:rPr lang="he-IL" dirty="0"/>
              <a:t>***איכול כימי - תהליך צריבה כפולה בחום ובחומצה היוצרים העמקה של נקבוביות פני השטח</a:t>
            </a:r>
          </a:p>
        </p:txBody>
      </p:sp>
      <p:sp>
        <p:nvSpPr>
          <p:cNvPr id="4" name="Slide Number Placeholder 3"/>
          <p:cNvSpPr>
            <a:spLocks noGrp="1"/>
          </p:cNvSpPr>
          <p:nvPr>
            <p:ph type="sldNum" sz="quarter" idx="10"/>
          </p:nvPr>
        </p:nvSpPr>
        <p:spPr/>
        <p:txBody>
          <a:bodyPr/>
          <a:lstStyle/>
          <a:p>
            <a:fld id="{2F05F207-0A99-4B01-A687-E85AAB874F28}" type="slidenum">
              <a:rPr lang="en-US" smtClean="0"/>
              <a:t>21</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2</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22</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23</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24</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25</a:t>
            </a:fld>
            <a:endParaRPr lang="en-US"/>
          </a:p>
        </p:txBody>
      </p:sp>
    </p:spTree>
    <p:extLst>
      <p:ext uri="{BB962C8B-B14F-4D97-AF65-F5344CB8AC3E}">
        <p14:creationId xmlns:p14="http://schemas.microsoft.com/office/powerpoint/2010/main" val="3188895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26</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27</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28</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29</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30</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3</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4</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5</a:t>
            </a:fld>
            <a:endParaRPr lang="en-US"/>
          </a:p>
        </p:txBody>
      </p:sp>
    </p:spTree>
    <p:extLst>
      <p:ext uri="{BB962C8B-B14F-4D97-AF65-F5344CB8AC3E}">
        <p14:creationId xmlns:p14="http://schemas.microsoft.com/office/powerpoint/2010/main" val="4018237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6</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7</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8</a:t>
            </a:fld>
            <a:endParaRPr lang="en-US"/>
          </a:p>
        </p:txBody>
      </p:sp>
    </p:spTree>
    <p:extLst>
      <p:ext uri="{BB962C8B-B14F-4D97-AF65-F5344CB8AC3E}">
        <p14:creationId xmlns:p14="http://schemas.microsoft.com/office/powerpoint/2010/main" val="505488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F05F207-0A99-4B01-A687-E85AAB874F28}" type="slidenum">
              <a:rPr lang="en-US" smtClean="0"/>
              <a:t>11</a:t>
            </a:fld>
            <a:endParaRPr lang="en-US"/>
          </a:p>
        </p:txBody>
      </p:sp>
    </p:spTree>
    <p:extLst>
      <p:ext uri="{BB962C8B-B14F-4D97-AF65-F5344CB8AC3E}">
        <p14:creationId xmlns:p14="http://schemas.microsoft.com/office/powerpoint/2010/main" val="505488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62F1AA-DCDD-45DB-BA18-3C7C2BC4DC13}" type="datetimeFigureOut">
              <a:rPr lang="en-US" smtClean="0"/>
              <a:t>4/13/2018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1719842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62F1AA-DCDD-45DB-BA18-3C7C2BC4DC13}" type="datetimeFigureOut">
              <a:rPr lang="en-US" smtClean="0"/>
              <a:t>4/13/2018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2325228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62F1AA-DCDD-45DB-BA18-3C7C2BC4DC13}" type="datetimeFigureOut">
              <a:rPr lang="en-US" smtClean="0"/>
              <a:t>4/13/2018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345008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62F1AA-DCDD-45DB-BA18-3C7C2BC4DC13}" type="datetimeFigureOut">
              <a:rPr lang="en-US" smtClean="0"/>
              <a:t>4/13/2018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2553176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62F1AA-DCDD-45DB-BA18-3C7C2BC4DC13}" type="datetimeFigureOut">
              <a:rPr lang="en-US" smtClean="0"/>
              <a:t>4/13/2018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135659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62F1AA-DCDD-45DB-BA18-3C7C2BC4DC13}" type="datetimeFigureOut">
              <a:rPr lang="en-US" smtClean="0"/>
              <a:t>4/13/2018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2897188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62F1AA-DCDD-45DB-BA18-3C7C2BC4DC13}" type="datetimeFigureOut">
              <a:rPr lang="en-US" smtClean="0"/>
              <a:t>4/13/2018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2394898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62F1AA-DCDD-45DB-BA18-3C7C2BC4DC13}" type="datetimeFigureOut">
              <a:rPr lang="en-US" smtClean="0"/>
              <a:t>4/13/2018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3910138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62F1AA-DCDD-45DB-BA18-3C7C2BC4DC13}" type="datetimeFigureOut">
              <a:rPr lang="en-US" smtClean="0"/>
              <a:t>4/13/2018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1761002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62F1AA-DCDD-45DB-BA18-3C7C2BC4DC13}" type="datetimeFigureOut">
              <a:rPr lang="en-US" smtClean="0"/>
              <a:t>4/13/2018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2285454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62F1AA-DCDD-45DB-BA18-3C7C2BC4DC13}" type="datetimeFigureOut">
              <a:rPr lang="en-US" smtClean="0"/>
              <a:t>4/13/2018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2044460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2F1AA-DCDD-45DB-BA18-3C7C2BC4DC13}" type="datetimeFigureOut">
              <a:rPr lang="en-US" smtClean="0"/>
              <a:t>4/13/2018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C9275-4679-4031-A10E-AF203AB1817D}" type="slidenum">
              <a:rPr lang="en-US" smtClean="0"/>
              <a:t>‹#›</a:t>
            </a:fld>
            <a:endParaRPr lang="en-US"/>
          </a:p>
        </p:txBody>
      </p:sp>
    </p:spTree>
    <p:extLst>
      <p:ext uri="{BB962C8B-B14F-4D97-AF65-F5344CB8AC3E}">
        <p14:creationId xmlns:p14="http://schemas.microsoft.com/office/powerpoint/2010/main" val="1967485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lowchart: Process 5"/>
          <p:cNvSpPr/>
          <p:nvPr/>
        </p:nvSpPr>
        <p:spPr>
          <a:xfrm rot="10800000">
            <a:off x="8110846" y="2379005"/>
            <a:ext cx="3091152" cy="1775462"/>
          </a:xfrm>
          <a:prstGeom prst="flowChartProcess">
            <a:avLst/>
          </a:prstGeom>
          <a:solidFill>
            <a:srgbClr val="039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8146220" y="2403365"/>
            <a:ext cx="2859697" cy="1446550"/>
          </a:xfrm>
          <a:prstGeom prst="rect">
            <a:avLst/>
          </a:prstGeom>
          <a:noFill/>
        </p:spPr>
        <p:txBody>
          <a:bodyPr wrap="square" rtlCol="0">
            <a:spAutoFit/>
          </a:bodyPr>
          <a:lstStyle/>
          <a:p>
            <a:pPr algn="r" rtl="1"/>
            <a:r>
              <a:rPr lang="he-IL" sz="4400" i="1" dirty="0">
                <a:cs typeface="+mj-cs"/>
              </a:rPr>
              <a:t>סיור במפעל</a:t>
            </a:r>
          </a:p>
          <a:p>
            <a:pPr algn="r" rtl="1"/>
            <a:r>
              <a:rPr lang="he-IL" sz="4400" i="1" dirty="0">
                <a:cs typeface="+mj-cs"/>
              </a:rPr>
              <a:t> אלפא ביו טכ</a:t>
            </a:r>
            <a:r>
              <a:rPr lang="he-IL" sz="4400" dirty="0"/>
              <a:t>.</a:t>
            </a:r>
            <a:endParaRPr lang="en-US" sz="4400" dirty="0"/>
          </a:p>
        </p:txBody>
      </p:sp>
      <p:sp>
        <p:nvSpPr>
          <p:cNvPr id="9" name="Flowchart: Process 8"/>
          <p:cNvSpPr/>
          <p:nvPr/>
        </p:nvSpPr>
        <p:spPr>
          <a:xfrm rot="10800000">
            <a:off x="11518895" y="2313671"/>
            <a:ext cx="45719" cy="1775463"/>
          </a:xfrm>
          <a:prstGeom prst="flowChartProcess">
            <a:avLst/>
          </a:prstGeom>
          <a:solidFill>
            <a:srgbClr val="039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82110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F4B98-E4E8-45D5-BB58-758C0D49D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3025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r" rtl="1"/>
            <a:endParaRPr lang="en-US"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717566" y="2639059"/>
            <a:ext cx="7282681" cy="1323439"/>
          </a:xfrm>
          <a:prstGeom prst="rect">
            <a:avLst/>
          </a:prstGeom>
          <a:noFill/>
        </p:spPr>
        <p:txBody>
          <a:bodyPr wrap="square" rtlCol="0">
            <a:spAutoFit/>
          </a:bodyPr>
          <a:lstStyle/>
          <a:p>
            <a:pPr algn="r" rtl="1"/>
            <a:r>
              <a:rPr lang="he-IL" sz="2000" i="1" dirty="0">
                <a:cs typeface="+mj-cs"/>
              </a:rPr>
              <a:t>מחלקה שתלווה אותנו לאורך כל הסיור היא מחלקת בקרת איכות הפרוסה בכל אחת מתחנות "חייו" של המוצר.</a:t>
            </a:r>
          </a:p>
          <a:p>
            <a:pPr algn="r" rtl="1"/>
            <a:r>
              <a:rPr lang="he-IL" sz="2000" i="1" dirty="0">
                <a:cs typeface="+mj-cs"/>
              </a:rPr>
              <a:t>משלב פיתוח ועיצוב המוצר ועד האריזה הסופית של המוצר יש חשיבה המתכננת מראש את הדרך לבצע עבורו בדיקות איכות קפדניות.</a:t>
            </a:r>
            <a:endParaRPr lang="en-US" dirty="0"/>
          </a:p>
        </p:txBody>
      </p:sp>
      <p:sp>
        <p:nvSpPr>
          <p:cNvPr id="11" name="TextBox 10"/>
          <p:cNvSpPr txBox="1"/>
          <p:nvPr/>
        </p:nvSpPr>
        <p:spPr>
          <a:xfrm>
            <a:off x="8609611" y="276602"/>
            <a:ext cx="3253838" cy="1938992"/>
          </a:xfrm>
          <a:prstGeom prst="rect">
            <a:avLst/>
          </a:prstGeom>
          <a:noFill/>
        </p:spPr>
        <p:txBody>
          <a:bodyPr wrap="square" rtlCol="0">
            <a:spAutoFit/>
          </a:bodyPr>
          <a:lstStyle/>
          <a:p>
            <a:pPr algn="r"/>
            <a:r>
              <a:rPr lang="he-IL" sz="4000" i="1" dirty="0">
                <a:cs typeface="+mj-cs"/>
              </a:rPr>
              <a:t>מחלקות אלפא ביו</a:t>
            </a:r>
          </a:p>
          <a:p>
            <a:pPr algn="r"/>
            <a:endParaRPr lang="he-IL" sz="4000" i="1" dirty="0">
              <a:cs typeface="+mj-cs"/>
            </a:endParaRPr>
          </a:p>
          <a:p>
            <a:pPr algn="r"/>
            <a:r>
              <a:rPr lang="he-IL" sz="4000" i="1" dirty="0">
                <a:cs typeface="+mj-cs"/>
              </a:rPr>
              <a:t>בקרת איכות</a:t>
            </a:r>
            <a:endParaRPr lang="en-US" sz="4000" i="1" dirty="0">
              <a:cs typeface="+mj-cs"/>
            </a:endParaRPr>
          </a:p>
        </p:txBody>
      </p:sp>
      <p:pic>
        <p:nvPicPr>
          <p:cNvPr id="717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0755" y="247220"/>
            <a:ext cx="3724851"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0070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r" rtl="1"/>
            <a:endParaRPr lang="en-US"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717565" y="1981851"/>
            <a:ext cx="7282681" cy="4708981"/>
          </a:xfrm>
          <a:prstGeom prst="rect">
            <a:avLst/>
          </a:prstGeom>
          <a:noFill/>
        </p:spPr>
        <p:txBody>
          <a:bodyPr wrap="square" rtlCol="0">
            <a:spAutoFit/>
          </a:bodyPr>
          <a:lstStyle/>
          <a:p>
            <a:pPr algn="r" rtl="1"/>
            <a:r>
              <a:rPr lang="he-IL" sz="2000" i="1" dirty="0">
                <a:cs typeface="+mj-cs"/>
              </a:rPr>
              <a:t>המחלקה בה הכל מתחיל - מחלקת המחקרים הקלינים והפיתוח - לא ניתן לחשוף לעיניכם בשל עבודה על פטנטים שהינם בתהליך רישום.</a:t>
            </a:r>
            <a:endParaRPr lang="en-US" sz="2000" i="1" dirty="0">
              <a:cs typeface="+mj-cs"/>
            </a:endParaRPr>
          </a:p>
          <a:p>
            <a:pPr algn="r" rtl="1"/>
            <a:r>
              <a:rPr lang="he-IL" sz="2000" i="1" dirty="0">
                <a:cs typeface="+mj-cs"/>
              </a:rPr>
              <a:t>במחלקה זו עובדים מהנדסים המפתחים בסיוע מומחים בתחום רפואת השיניים את המוצרים החדשים, השיפורים והשינויים במוצרים הקיימים. </a:t>
            </a:r>
            <a:endParaRPr lang="en-US" sz="2000" i="1" dirty="0">
              <a:cs typeface="+mj-cs"/>
            </a:endParaRPr>
          </a:p>
          <a:p>
            <a:pPr algn="r" rtl="1"/>
            <a:r>
              <a:rPr lang="he-IL" sz="2000" i="1" dirty="0">
                <a:cs typeface="+mj-cs"/>
              </a:rPr>
              <a:t>שלב ראשון בפיתוח הינו בצורת שרטוט ובשלב השני ייצור אב טיפוס לבחינה קלינית של המוצר. </a:t>
            </a:r>
          </a:p>
          <a:p>
            <a:pPr algn="r" rtl="1"/>
            <a:r>
              <a:rPr lang="he-IL" sz="2000" i="1" dirty="0">
                <a:cs typeface="+mj-cs"/>
              </a:rPr>
              <a:t>הפיתוח נעשה בצמוד לאנשי המחקר הקליני אשר שותפים להעלאת הצרכים והאינדיקציות הקליניות לפיתוח ומבצעים את הליכי המחקר והניסויים הקלינים באוניברסיטאות בארץ ובעולם על מנת לקבל תוצאות מוכחות ואסמכתאות קליניות ליתרונותיו, יכולותיו וביטחון השימוש במוצר.</a:t>
            </a:r>
            <a:endParaRPr lang="en-US" sz="2000" i="1" dirty="0">
              <a:cs typeface="+mj-cs"/>
            </a:endParaRPr>
          </a:p>
          <a:p>
            <a:pPr algn="r" rtl="1"/>
            <a:r>
              <a:rPr lang="he-IL" sz="2000" i="1" dirty="0">
                <a:cs typeface="+mj-cs"/>
              </a:rPr>
              <a:t>צוות הפיתוח נשען על עבודת צוותי המחקר.</a:t>
            </a:r>
            <a:endParaRPr lang="en-US" sz="2000" i="1" dirty="0">
              <a:cs typeface="+mj-cs"/>
            </a:endParaRPr>
          </a:p>
          <a:p>
            <a:pPr algn="r" rtl="1"/>
            <a:r>
              <a:rPr lang="he-IL" sz="2000" i="1" dirty="0">
                <a:cs typeface="+mj-cs"/>
              </a:rPr>
              <a:t>מטרת צוות זה להבטיח התאמה מרבית של מוצרינו לצרכים המשתנים של השוק, לצד מענה על הצרכים הקליניים בהם רופאי השיניים נתקלים ביום יום בעזרת שימוש בטכנולוגיות החדישות ביותר הקיימות.</a:t>
            </a:r>
            <a:endParaRPr lang="en-US" sz="2000" i="1" dirty="0">
              <a:cs typeface="+mj-cs"/>
            </a:endParaRPr>
          </a:p>
          <a:p>
            <a:pPr algn="r" rtl="1"/>
            <a:endParaRPr lang="en-US" sz="2000" i="1" dirty="0">
              <a:cs typeface="+mj-cs"/>
            </a:endParaRPr>
          </a:p>
        </p:txBody>
      </p:sp>
      <p:sp>
        <p:nvSpPr>
          <p:cNvPr id="11" name="TextBox 10"/>
          <p:cNvSpPr txBox="1"/>
          <p:nvPr/>
        </p:nvSpPr>
        <p:spPr>
          <a:xfrm>
            <a:off x="9040171" y="276602"/>
            <a:ext cx="2593497" cy="1323439"/>
          </a:xfrm>
          <a:prstGeom prst="rect">
            <a:avLst/>
          </a:prstGeom>
          <a:noFill/>
        </p:spPr>
        <p:txBody>
          <a:bodyPr wrap="square" rtlCol="0">
            <a:spAutoFit/>
          </a:bodyPr>
          <a:lstStyle/>
          <a:p>
            <a:pPr algn="r"/>
            <a:r>
              <a:rPr lang="he-IL" sz="4000" i="1" dirty="0">
                <a:cs typeface="+mj-cs"/>
              </a:rPr>
              <a:t>מחלקת מחקר ופיתוח</a:t>
            </a:r>
            <a:endParaRPr lang="en-US" sz="4000" i="1" dirty="0">
              <a:cs typeface="+mj-cs"/>
            </a:endParaRPr>
          </a:p>
        </p:txBody>
      </p:sp>
      <p:pic>
        <p:nvPicPr>
          <p:cNvPr id="81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60" y="127912"/>
            <a:ext cx="3818299" cy="1620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993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r" rtl="1"/>
            <a:endParaRPr lang="en-US"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775376" y="2327489"/>
            <a:ext cx="7282681" cy="3170099"/>
          </a:xfrm>
          <a:prstGeom prst="rect">
            <a:avLst/>
          </a:prstGeom>
          <a:noFill/>
        </p:spPr>
        <p:txBody>
          <a:bodyPr wrap="square" rtlCol="0">
            <a:spAutoFit/>
          </a:bodyPr>
          <a:lstStyle/>
          <a:p>
            <a:pPr algn="r" rtl="1"/>
            <a:r>
              <a:rPr lang="he-IL" sz="2000" i="1" dirty="0">
                <a:cs typeface="+mj-cs"/>
              </a:rPr>
              <a:t>הנדסת האיכות היא חלק חשוב ביותר בהעברה מהפיתוח לייצור. </a:t>
            </a:r>
            <a:endParaRPr lang="en-US" sz="2000" i="1" dirty="0">
              <a:cs typeface="+mj-cs"/>
            </a:endParaRPr>
          </a:p>
          <a:p>
            <a:pPr algn="r" rtl="1"/>
            <a:r>
              <a:rPr lang="he-IL" sz="2000" i="1" dirty="0">
                <a:cs typeface="+mj-cs"/>
              </a:rPr>
              <a:t>אנשי הנדסת האיכות לוקחים חלק פעיל בתהליך הפיתוח, ובסוף התהליך מכינים הוראת ביקורת המועברת לייצור.</a:t>
            </a:r>
            <a:endParaRPr lang="en-US" sz="2000" i="1" dirty="0">
              <a:cs typeface="+mj-cs"/>
            </a:endParaRPr>
          </a:p>
          <a:p>
            <a:pPr algn="r" rtl="1"/>
            <a:r>
              <a:rPr lang="he-IL" sz="2000" i="1" dirty="0">
                <a:cs typeface="+mj-cs"/>
              </a:rPr>
              <a:t>הוראת הביקורת מנחה את בקרת האיכות איך לבדוק את החלק בצורה היעילה הבטוחה והפשוטה ביותר. </a:t>
            </a:r>
            <a:endParaRPr lang="en-US" sz="2000" i="1" dirty="0">
              <a:cs typeface="+mj-cs"/>
            </a:endParaRPr>
          </a:p>
          <a:p>
            <a:pPr algn="r" rtl="1"/>
            <a:r>
              <a:rPr lang="he-IL" sz="2000" i="1" dirty="0">
                <a:cs typeface="+mj-cs"/>
              </a:rPr>
              <a:t>מושקעת הרבה מאד מחשבה בהכנה של הוראת ביקורת מכיוון שהיא הבסיס לעבודת הייצור במחלקת העיבוד השבבי.</a:t>
            </a:r>
            <a:endParaRPr lang="en-US" sz="2000" i="1" dirty="0">
              <a:cs typeface="+mj-cs"/>
            </a:endParaRPr>
          </a:p>
          <a:p>
            <a:pPr algn="r" rtl="1"/>
            <a:r>
              <a:rPr lang="he-IL" sz="2000" i="1" dirty="0">
                <a:cs typeface="+mj-cs"/>
              </a:rPr>
              <a:t>במעבדת הנדסת האיכות מבוצעות מדידות של חלקים בתהליך פיתוח, חלקים ראשונים בייצור (ואלידציות) וחקירות של מקרים מיוחדים כגון חקירות של חריגות בייצור או של תלונות לקוח, כלומר בדיקות לא שגרתיות שלא קשורות לתהליך הייצור השוטף.</a:t>
            </a:r>
            <a:endParaRPr lang="en-US" sz="2000" i="1" dirty="0">
              <a:cs typeface="+mj-cs"/>
            </a:endParaRPr>
          </a:p>
        </p:txBody>
      </p:sp>
      <p:sp>
        <p:nvSpPr>
          <p:cNvPr id="11" name="TextBox 10"/>
          <p:cNvSpPr txBox="1"/>
          <p:nvPr/>
        </p:nvSpPr>
        <p:spPr>
          <a:xfrm>
            <a:off x="9040171" y="276602"/>
            <a:ext cx="2593497" cy="1323439"/>
          </a:xfrm>
          <a:prstGeom prst="rect">
            <a:avLst/>
          </a:prstGeom>
          <a:noFill/>
        </p:spPr>
        <p:txBody>
          <a:bodyPr wrap="square" rtlCol="0">
            <a:spAutoFit/>
          </a:bodyPr>
          <a:lstStyle/>
          <a:p>
            <a:pPr algn="r"/>
            <a:r>
              <a:rPr lang="he-IL" sz="4000" i="1" dirty="0">
                <a:cs typeface="+mj-cs"/>
              </a:rPr>
              <a:t>מעבדת הנדסת האיכות</a:t>
            </a:r>
            <a:endParaRPr lang="en-US" sz="4000" i="1" dirty="0">
              <a:cs typeface="+mj-cs"/>
            </a:endParaRPr>
          </a:p>
        </p:txBody>
      </p:sp>
      <p:pic>
        <p:nvPicPr>
          <p:cNvPr id="92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60" y="276602"/>
            <a:ext cx="3685856" cy="158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993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r" rtl="1"/>
            <a:endParaRPr lang="en-US"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845404" y="1498819"/>
            <a:ext cx="7282681" cy="5262979"/>
          </a:xfrm>
          <a:prstGeom prst="rect">
            <a:avLst/>
          </a:prstGeom>
          <a:noFill/>
        </p:spPr>
        <p:txBody>
          <a:bodyPr wrap="square" rtlCol="0">
            <a:spAutoFit/>
          </a:bodyPr>
          <a:lstStyle/>
          <a:p>
            <a:pPr algn="r" rtl="1"/>
            <a:r>
              <a:rPr lang="he-IL" sz="2000" i="1" dirty="0">
                <a:cs typeface="+mj-cs"/>
              </a:rPr>
              <a:t>מכונות הבקרה משמשות למגוון בדיקות איכות.</a:t>
            </a:r>
            <a:endParaRPr lang="en-US" sz="2000" i="1" dirty="0">
              <a:cs typeface="+mj-cs"/>
            </a:endParaRPr>
          </a:p>
          <a:p>
            <a:pPr lvl="0" algn="r" rtl="1"/>
            <a:r>
              <a:rPr lang="he-IL" sz="2000" i="1" dirty="0">
                <a:cs typeface="+mj-cs"/>
              </a:rPr>
              <a:t>סורק אופטי "</a:t>
            </a:r>
            <a:r>
              <a:rPr lang="he-IL" sz="2000" i="1" dirty="0" err="1">
                <a:cs typeface="+mj-cs"/>
              </a:rPr>
              <a:t>אליקונה</a:t>
            </a:r>
            <a:r>
              <a:rPr lang="he-IL" sz="2000" i="1" dirty="0">
                <a:cs typeface="+mj-cs"/>
              </a:rPr>
              <a:t>" (</a:t>
            </a:r>
            <a:r>
              <a:rPr lang="en-US" sz="2000" i="1" dirty="0" err="1">
                <a:cs typeface="+mj-cs"/>
              </a:rPr>
              <a:t>Alicona</a:t>
            </a:r>
            <a:r>
              <a:rPr lang="he-IL" sz="2000" i="1" dirty="0">
                <a:cs typeface="+mj-cs"/>
              </a:rPr>
              <a:t>) מהמתקדמים בעולם שמסוגל לבצע סריקה תלת מימדית של החלקים, ברזולוציה של פחות ממיקרון אחד, ולתת תוצאות של פני שטח, ומידות ברמה הגבוהה ביותר הקיימת בתעשייה כיום.</a:t>
            </a:r>
            <a:endParaRPr lang="en-US" sz="2000" i="1" dirty="0">
              <a:cs typeface="+mj-cs"/>
            </a:endParaRPr>
          </a:p>
          <a:p>
            <a:pPr lvl="0" algn="r" rtl="1"/>
            <a:r>
              <a:rPr lang="he-IL" sz="2000" i="1" dirty="0">
                <a:cs typeface="+mj-cs"/>
              </a:rPr>
              <a:t>הקומפרטור במעבדה הינו בין המשוכללים הקיימים, ומאפשר לנו לטעון שרטוטים של מוצרים שתוכננו ע"י מחלקת הפיתוח ולערוך השוואה, מכשיר זה מקנה מימד מדוייק של איכות הייצור אל מול השרטוט.</a:t>
            </a:r>
          </a:p>
          <a:p>
            <a:pPr lvl="0" algn="r" rtl="1"/>
            <a:r>
              <a:rPr lang="he-IL" sz="2000" i="1" dirty="0">
                <a:cs typeface="+mj-cs"/>
              </a:rPr>
              <a:t>מכונת המדידה מולטי סנסור הינה </a:t>
            </a:r>
            <a:r>
              <a:rPr lang="he-IL" sz="2000" i="1" dirty="0" err="1">
                <a:cs typeface="+mj-cs"/>
              </a:rPr>
              <a:t>המכונת</a:t>
            </a:r>
            <a:r>
              <a:rPr lang="he-IL" sz="2000" i="1" dirty="0">
                <a:cs typeface="+mj-cs"/>
              </a:rPr>
              <a:t> מדידה ייחודית המאחדת 4 מכונות מדידה מעבר למכשירים הגדולים ישנם כלי מדידה מיוחדים במעבדה, חלקים פרי פיתוח שלנו, וניתן לבדוק כאן כל מידה שנדרשת, ללא יוצא מהכלל.</a:t>
            </a:r>
            <a:endParaRPr lang="en-US" sz="2000" i="1" dirty="0">
              <a:cs typeface="+mj-cs"/>
            </a:endParaRPr>
          </a:p>
          <a:p>
            <a:pPr algn="r" rtl="1"/>
            <a:r>
              <a:rPr lang="he-IL" sz="2000" i="1" dirty="0">
                <a:cs typeface="+mj-cs"/>
              </a:rPr>
              <a:t>הרציונל של הנדסת האיכות הוא להשקיע את מירב המאמצים בתחילת התהליך, משלב הפיתוח, תוך כדי חשיבה על איכות המוצר בראש ובראשונה וכמובן גם על יעילות הייצור, וע"י כך נחסכים עיכובים ובעיות לאחר ההעברה לייצור.</a:t>
            </a:r>
            <a:endParaRPr lang="en-US" sz="2000" i="1" dirty="0">
              <a:cs typeface="+mj-cs"/>
            </a:endParaRPr>
          </a:p>
          <a:p>
            <a:pPr algn="r" rtl="1"/>
            <a:r>
              <a:rPr lang="he-IL" sz="2000" i="1" dirty="0">
                <a:cs typeface="+mj-cs"/>
              </a:rPr>
              <a:t>במעבדה זו מבוצעים כיולים עבור כלי המדידה עצמם אשר גם עבורם נבדקת מידת דיוקם על בסיס קבוע.</a:t>
            </a:r>
            <a:endParaRPr lang="en-US" sz="2000" i="1" dirty="0">
              <a:cs typeface="+mj-cs"/>
            </a:endParaRPr>
          </a:p>
          <a:p>
            <a:pPr rtl="1"/>
            <a:endParaRPr lang="en-US" i="1" dirty="0"/>
          </a:p>
          <a:p>
            <a:endParaRPr lang="en-US" dirty="0"/>
          </a:p>
        </p:txBody>
      </p:sp>
      <p:sp>
        <p:nvSpPr>
          <p:cNvPr id="11" name="TextBox 10"/>
          <p:cNvSpPr txBox="1"/>
          <p:nvPr/>
        </p:nvSpPr>
        <p:spPr>
          <a:xfrm>
            <a:off x="9040171" y="276602"/>
            <a:ext cx="2593497" cy="1323439"/>
          </a:xfrm>
          <a:prstGeom prst="rect">
            <a:avLst/>
          </a:prstGeom>
          <a:noFill/>
        </p:spPr>
        <p:txBody>
          <a:bodyPr wrap="square" rtlCol="0">
            <a:spAutoFit/>
          </a:bodyPr>
          <a:lstStyle/>
          <a:p>
            <a:pPr algn="r"/>
            <a:r>
              <a:rPr lang="he-IL" sz="4000" i="1" dirty="0">
                <a:cs typeface="+mj-cs"/>
              </a:rPr>
              <a:t>מעבדת הנדסת האיכות</a:t>
            </a:r>
            <a:endParaRPr lang="en-US" sz="4000" i="1" dirty="0">
              <a:cs typeface="+mj-cs"/>
            </a:endParaRPr>
          </a:p>
        </p:txBody>
      </p:sp>
      <p:pic>
        <p:nvPicPr>
          <p:cNvPr id="1024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60" y="169883"/>
            <a:ext cx="3757382" cy="1618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4156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r" rtl="1"/>
            <a:endParaRPr lang="en-US"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483910" y="1528281"/>
            <a:ext cx="7900432" cy="5909310"/>
          </a:xfrm>
          <a:prstGeom prst="rect">
            <a:avLst/>
          </a:prstGeom>
          <a:noFill/>
        </p:spPr>
        <p:txBody>
          <a:bodyPr wrap="square" rtlCol="0">
            <a:spAutoFit/>
          </a:bodyPr>
          <a:lstStyle/>
          <a:p>
            <a:pPr algn="r" rtl="1"/>
            <a:r>
              <a:rPr lang="he-IL" sz="2000" i="1" dirty="0">
                <a:cs typeface="+mj-cs"/>
              </a:rPr>
              <a:t>תהליך ייצור השתל מתחיל בכוורת מוטות הטיטניום (הטיטניום הנו טיטניום רפואי), אשר מהווה את חומר הגלם הבסיסי לייצור השתלים (ניתן לראות גם חומרי גלם נוספים כמו מוטות פיק ממנו מייצרים מבנים זמנים).</a:t>
            </a:r>
          </a:p>
          <a:p>
            <a:pPr algn="r" rtl="1"/>
            <a:r>
              <a:rPr lang="he-IL" sz="2000" i="1" dirty="0">
                <a:cs typeface="+mj-cs"/>
              </a:rPr>
              <a:t>*הטיטניום הינו מסוג </a:t>
            </a:r>
            <a:r>
              <a:rPr lang="en-US" sz="2000" i="1" dirty="0">
                <a:cs typeface="+mj-cs"/>
              </a:rPr>
              <a:t>ELI</a:t>
            </a:r>
            <a:r>
              <a:rPr lang="he-IL" sz="2000" i="1" dirty="0">
                <a:cs typeface="+mj-cs"/>
              </a:rPr>
              <a:t> - טיטניום בעל תאימות ביולוגית גבוהה (</a:t>
            </a:r>
            <a:r>
              <a:rPr lang="en-US" sz="2000" i="1" dirty="0">
                <a:cs typeface="+mj-cs"/>
              </a:rPr>
              <a:t>Biocompatibility</a:t>
            </a:r>
            <a:r>
              <a:rPr lang="he-IL" sz="2000" i="1" dirty="0">
                <a:cs typeface="+mj-cs"/>
              </a:rPr>
              <a:t>) – עם כ 6% אלומיניום ו4% וונדיום.</a:t>
            </a:r>
          </a:p>
          <a:p>
            <a:pPr algn="r" rtl="1"/>
            <a:r>
              <a:rPr lang="he-IL" sz="2000" i="1" dirty="0">
                <a:cs typeface="+mj-cs"/>
              </a:rPr>
              <a:t>על השמן הרפואי נדבר כשנגיע למכונות ה- </a:t>
            </a:r>
            <a:r>
              <a:rPr lang="en-US" sz="2000" i="1" dirty="0">
                <a:cs typeface="+mj-cs"/>
              </a:rPr>
              <a:t>CNC</a:t>
            </a:r>
            <a:r>
              <a:rPr lang="he-IL" sz="2000" i="1" dirty="0">
                <a:cs typeface="+mj-cs"/>
              </a:rPr>
              <a:t> בעוד מספר דקות.</a:t>
            </a:r>
            <a:br>
              <a:rPr lang="en-US" sz="2000" i="1" dirty="0">
                <a:cs typeface="+mj-cs"/>
              </a:rPr>
            </a:br>
            <a:endParaRPr lang="he-IL" sz="2000" i="1" dirty="0">
              <a:cs typeface="+mj-cs"/>
            </a:endParaRPr>
          </a:p>
          <a:p>
            <a:pPr algn="r" rtl="1"/>
            <a:r>
              <a:rPr lang="he-IL" sz="2000" i="1" dirty="0">
                <a:cs typeface="+mj-cs"/>
              </a:rPr>
              <a:t>כל חומר גלם מסומן מרגע הגעתו למפעל, ונשמרת עקיבותו לאורך כל תהליך הייצור מאצוות חומר הגלם, המכונה בה יוצר, השמן שבעזרתו בוצע העיבוד השבבי, הבודק שביצע את הבקרת האיכות, ועד לאריזה הסופית.</a:t>
            </a:r>
            <a:endParaRPr lang="en-US" sz="2000" i="1" dirty="0">
              <a:cs typeface="+mj-cs"/>
            </a:endParaRPr>
          </a:p>
          <a:p>
            <a:pPr algn="r" rtl="1"/>
            <a:r>
              <a:rPr lang="he-IL" sz="2000" i="1" dirty="0">
                <a:cs typeface="+mj-cs"/>
              </a:rPr>
              <a:t>כלומר גם לאחר מכירת השתל, במקרה הצורך אנחנו יכולים לאתר את ההרכב המדוייק ואפילו את תאריך הייצור של חומר הגלם של כל שתל ושתל.</a:t>
            </a:r>
            <a:endParaRPr lang="en-US" sz="2000" i="1" dirty="0">
              <a:cs typeface="+mj-cs"/>
            </a:endParaRPr>
          </a:p>
          <a:p>
            <a:pPr algn="r" rtl="1"/>
            <a:r>
              <a:rPr lang="he-IL" sz="2000" i="1" dirty="0">
                <a:cs typeface="+mj-cs"/>
              </a:rPr>
              <a:t>כל חומר גלם חייב להיות בעל אישור תקן רפואי, בנוסף כל חומר גלם עובר מספר בדיקות לפני כניסתו לפס הייצור:</a:t>
            </a:r>
            <a:endParaRPr lang="en-US" sz="2000" i="1" dirty="0">
              <a:cs typeface="+mj-cs"/>
            </a:endParaRPr>
          </a:p>
          <a:p>
            <a:pPr lvl="0" algn="r" rtl="1"/>
            <a:r>
              <a:rPr lang="he-IL" sz="2000" i="1" dirty="0">
                <a:cs typeface="+mj-cs"/>
              </a:rPr>
              <a:t>בדיקת עקיבות החומר אצל הספק.</a:t>
            </a:r>
            <a:endParaRPr lang="en-US" sz="2000" i="1" dirty="0">
              <a:cs typeface="+mj-cs"/>
            </a:endParaRPr>
          </a:p>
          <a:p>
            <a:pPr lvl="0" algn="r" rtl="1"/>
            <a:r>
              <a:rPr lang="he-IL" sz="2000" i="1" dirty="0">
                <a:cs typeface="+mj-cs"/>
              </a:rPr>
              <a:t>בדיקת עמידה בדרישות – מידות, תקנים, קשיחות החומר, משקל.</a:t>
            </a:r>
            <a:endParaRPr lang="en-US" sz="2000" i="1" dirty="0">
              <a:cs typeface="+mj-cs"/>
            </a:endParaRPr>
          </a:p>
          <a:p>
            <a:pPr algn="r" rtl="1"/>
            <a:endParaRPr lang="en-US" sz="2000" i="1" dirty="0">
              <a:cs typeface="+mj-cs"/>
            </a:endParaRPr>
          </a:p>
          <a:p>
            <a:pPr algn="r" rtl="1"/>
            <a:endParaRPr lang="en-US" sz="2000" i="1" dirty="0">
              <a:cs typeface="+mj-cs"/>
            </a:endParaRPr>
          </a:p>
          <a:p>
            <a:endParaRPr lang="en-US" dirty="0"/>
          </a:p>
        </p:txBody>
      </p:sp>
      <p:sp>
        <p:nvSpPr>
          <p:cNvPr id="11" name="TextBox 10"/>
          <p:cNvSpPr txBox="1"/>
          <p:nvPr/>
        </p:nvSpPr>
        <p:spPr>
          <a:xfrm>
            <a:off x="9040171" y="276602"/>
            <a:ext cx="2593497" cy="1323439"/>
          </a:xfrm>
          <a:prstGeom prst="rect">
            <a:avLst/>
          </a:prstGeom>
          <a:noFill/>
        </p:spPr>
        <p:txBody>
          <a:bodyPr wrap="square" rtlCol="0">
            <a:spAutoFit/>
          </a:bodyPr>
          <a:lstStyle/>
          <a:p>
            <a:pPr algn="r"/>
            <a:r>
              <a:rPr lang="he-IL" sz="4000" i="1" dirty="0">
                <a:cs typeface="+mj-cs"/>
              </a:rPr>
              <a:t>רצפת הייצור – חומרי גלם</a:t>
            </a:r>
            <a:endParaRPr lang="en-US" sz="4000" i="1" dirty="0">
              <a:cs typeface="+mj-cs"/>
            </a:endParaRPr>
          </a:p>
        </p:txBody>
      </p:sp>
      <p:pic>
        <p:nvPicPr>
          <p:cNvPr id="1126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584" y="136095"/>
            <a:ext cx="3368535" cy="1426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8992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r" rtl="1"/>
            <a:endParaRPr lang="en-US"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388661" y="1811166"/>
            <a:ext cx="7819816" cy="2554545"/>
          </a:xfrm>
          <a:prstGeom prst="rect">
            <a:avLst/>
          </a:prstGeom>
          <a:noFill/>
        </p:spPr>
        <p:txBody>
          <a:bodyPr wrap="square" rtlCol="0">
            <a:spAutoFit/>
          </a:bodyPr>
          <a:lstStyle/>
          <a:p>
            <a:pPr algn="r" rtl="1"/>
            <a:r>
              <a:rPr lang="he-IL" sz="2000" i="1" dirty="0">
                <a:cs typeface="+mj-cs"/>
              </a:rPr>
              <a:t>אולמות הייצור החדשים מאפשרים גידול משמעותי בכושר הייצור לצד השבחת תנאי העבודה וסביבת הייצור. המפעל מצוייד במערכת אקלים מבוקרת הכוללת מערכות טיהור אויר מתקדמות.</a:t>
            </a:r>
            <a:endParaRPr lang="en-US" sz="2000" i="1" dirty="0">
              <a:cs typeface="+mj-cs"/>
            </a:endParaRPr>
          </a:p>
          <a:p>
            <a:pPr algn="r" rtl="1"/>
            <a:r>
              <a:rPr lang="he-IL" sz="2000" i="1" dirty="0">
                <a:cs typeface="+mj-cs"/>
              </a:rPr>
              <a:t>המערכת החדשנית מבטיחה סביבת עבודה נקייה ונטולת אדי שמן באוויר, עובדה זו חשובה לשמירת בריאות העובד. בין המפעלים הראשונים בארץ בו מותקנת מערכת כזו – אנחנו מאמינים כי המפתח להצלחה טמון בסטנדרט עבודה גבוה לעובדים. </a:t>
            </a:r>
            <a:endParaRPr lang="en-US" sz="2000" i="1" dirty="0">
              <a:cs typeface="+mj-cs"/>
            </a:endParaRPr>
          </a:p>
          <a:p>
            <a:pPr algn="r" rtl="1"/>
            <a:r>
              <a:rPr lang="he-IL" sz="2000" i="1" dirty="0">
                <a:cs typeface="+mj-cs"/>
              </a:rPr>
              <a:t>כל מערך הייצור נשלט ע"י מערכת ממוחשבת שמקבלת דיווחים בזמן אמת מהייצור ומאפשרת שליטה ותכנון מדוייקים.</a:t>
            </a:r>
          </a:p>
        </p:txBody>
      </p:sp>
      <p:sp>
        <p:nvSpPr>
          <p:cNvPr id="11" name="TextBox 10"/>
          <p:cNvSpPr txBox="1"/>
          <p:nvPr/>
        </p:nvSpPr>
        <p:spPr>
          <a:xfrm>
            <a:off x="9040171" y="276602"/>
            <a:ext cx="2593497" cy="707886"/>
          </a:xfrm>
          <a:prstGeom prst="rect">
            <a:avLst/>
          </a:prstGeom>
          <a:noFill/>
        </p:spPr>
        <p:txBody>
          <a:bodyPr wrap="square" rtlCol="0">
            <a:spAutoFit/>
          </a:bodyPr>
          <a:lstStyle/>
          <a:p>
            <a:pPr algn="r" rtl="1"/>
            <a:r>
              <a:rPr lang="he-IL" sz="4000" i="1" dirty="0">
                <a:cs typeface="+mj-cs"/>
              </a:rPr>
              <a:t>אולמות הייצור </a:t>
            </a:r>
            <a:endParaRPr lang="en-US" sz="4000" i="1" dirty="0">
              <a:cs typeface="+mj-cs"/>
            </a:endParaRPr>
          </a:p>
        </p:txBody>
      </p:sp>
      <p:pic>
        <p:nvPicPr>
          <p:cNvPr id="1229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61" y="169882"/>
            <a:ext cx="3542076" cy="1481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3979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r" rtl="1"/>
            <a:endParaRPr lang="en-US"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117890" y="1304525"/>
            <a:ext cx="8280380" cy="4062651"/>
          </a:xfrm>
          <a:prstGeom prst="rect">
            <a:avLst/>
          </a:prstGeom>
          <a:noFill/>
        </p:spPr>
        <p:txBody>
          <a:bodyPr wrap="square" rtlCol="0">
            <a:spAutoFit/>
          </a:bodyPr>
          <a:lstStyle/>
          <a:p>
            <a:pPr algn="r" rtl="1"/>
            <a:r>
              <a:rPr lang="he-IL" sz="2000" i="1" dirty="0">
                <a:cs typeface="+mj-cs"/>
              </a:rPr>
              <a:t>מכונות ה - </a:t>
            </a:r>
            <a:r>
              <a:rPr lang="en-US" sz="2000" i="1" dirty="0">
                <a:cs typeface="+mj-cs"/>
              </a:rPr>
              <a:t>CNC</a:t>
            </a:r>
            <a:r>
              <a:rPr lang="he-IL" sz="2000" i="1" dirty="0">
                <a:cs typeface="+mj-cs"/>
              </a:rPr>
              <a:t> הן מכונות המבצעות עיבוד שבבי בעזרת </a:t>
            </a:r>
          </a:p>
          <a:p>
            <a:pPr algn="r" rtl="1"/>
            <a:r>
              <a:rPr lang="he-IL" sz="2000" i="1" dirty="0">
                <a:cs typeface="+mj-cs"/>
              </a:rPr>
              <a:t>תכנת מחשב. לכל מוצר נכתבת התוכנה שלו אשר מורה </a:t>
            </a:r>
          </a:p>
          <a:p>
            <a:pPr algn="r" rtl="1"/>
            <a:r>
              <a:rPr lang="he-IL" sz="2000" i="1" dirty="0">
                <a:cs typeface="+mj-cs"/>
              </a:rPr>
              <a:t>למכונה איך לייצר את החלק. </a:t>
            </a:r>
          </a:p>
          <a:p>
            <a:pPr algn="r" rtl="1"/>
            <a:r>
              <a:rPr lang="he-IL" sz="2000" i="1" dirty="0">
                <a:cs typeface="+mj-cs"/>
              </a:rPr>
              <a:t>לכל מכונה 2 אזורי ייצור – ראשי ומשני, </a:t>
            </a:r>
          </a:p>
          <a:p>
            <a:pPr algn="r" rtl="1"/>
            <a:r>
              <a:rPr lang="he-IL" sz="2000" i="1" dirty="0">
                <a:cs typeface="+mj-cs"/>
              </a:rPr>
              <a:t>האזור הראשי יחל את תהליך הייצור בעבודה על החלק החיצוני/תחתון (הברגות חיצוניות לדוג') ולאחר סיום פעולתו החלק יעבור לאזור המשני שייצר את החלק הפנימי/העליון (עיבוד המשושה הפנימי והברגות פנימיות לגוד').</a:t>
            </a:r>
          </a:p>
          <a:p>
            <a:pPr algn="r" rtl="1"/>
            <a:r>
              <a:rPr lang="he-IL" sz="2000" i="1" dirty="0">
                <a:cs typeface="+mj-cs"/>
              </a:rPr>
              <a:t>כיום פועלות 30 מכונות. המכונות הינן תוצרת יפן ושוויץ . חלק מהמכונות הינן בשימוש פיתוח ולא לייצור מלאי.</a:t>
            </a:r>
            <a:endParaRPr lang="en-US" sz="2000" i="1" dirty="0">
              <a:cs typeface="+mj-cs"/>
            </a:endParaRPr>
          </a:p>
          <a:p>
            <a:pPr algn="r" rtl="1"/>
            <a:r>
              <a:rPr lang="he-IL" sz="2000" i="1" dirty="0">
                <a:cs typeface="+mj-cs"/>
              </a:rPr>
              <a:t>ברצפת הייצור עובדים 24/5 (לא עובדים חגים ושישי שבת).הפעלת המכונות מבוצעת על ידי מפעילי מכונה מיומנים.</a:t>
            </a:r>
            <a:endParaRPr lang="en-US" sz="2000" i="1" dirty="0">
              <a:cs typeface="+mj-cs"/>
            </a:endParaRPr>
          </a:p>
          <a:p>
            <a:pPr algn="r" rtl="1"/>
            <a:r>
              <a:rPr lang="he-IL" sz="2000" i="1" dirty="0">
                <a:cs typeface="+mj-cs"/>
              </a:rPr>
              <a:t>.</a:t>
            </a:r>
            <a:endParaRPr lang="en-US" sz="2000" i="1" dirty="0">
              <a:cs typeface="+mj-cs"/>
            </a:endParaRPr>
          </a:p>
          <a:p>
            <a:endParaRPr lang="en-US" dirty="0"/>
          </a:p>
        </p:txBody>
      </p:sp>
      <p:sp>
        <p:nvSpPr>
          <p:cNvPr id="11" name="TextBox 10"/>
          <p:cNvSpPr txBox="1"/>
          <p:nvPr/>
        </p:nvSpPr>
        <p:spPr>
          <a:xfrm>
            <a:off x="9040171" y="276602"/>
            <a:ext cx="2593497" cy="1323439"/>
          </a:xfrm>
          <a:prstGeom prst="rect">
            <a:avLst/>
          </a:prstGeom>
          <a:noFill/>
        </p:spPr>
        <p:txBody>
          <a:bodyPr wrap="square" rtlCol="0">
            <a:spAutoFit/>
          </a:bodyPr>
          <a:lstStyle/>
          <a:p>
            <a:pPr algn="r" rtl="1"/>
            <a:r>
              <a:rPr lang="he-IL" sz="4000" i="1" dirty="0">
                <a:cs typeface="+mj-cs"/>
              </a:rPr>
              <a:t>שדרת מכונות </a:t>
            </a:r>
            <a:r>
              <a:rPr lang="en-US" sz="4000" i="1" dirty="0">
                <a:cs typeface="+mj-cs"/>
              </a:rPr>
              <a:t>CNC</a:t>
            </a:r>
          </a:p>
        </p:txBody>
      </p:sp>
      <p:pic>
        <p:nvPicPr>
          <p:cNvPr id="133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097" y="49722"/>
            <a:ext cx="2999286" cy="1254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3979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r" rtl="1"/>
            <a:endParaRPr lang="en-US"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117889" y="1692475"/>
            <a:ext cx="8280380" cy="3754874"/>
          </a:xfrm>
          <a:prstGeom prst="rect">
            <a:avLst/>
          </a:prstGeom>
          <a:noFill/>
        </p:spPr>
        <p:txBody>
          <a:bodyPr wrap="square" rtlCol="0">
            <a:spAutoFit/>
          </a:bodyPr>
          <a:lstStyle/>
          <a:p>
            <a:pPr algn="r" rtl="1"/>
            <a:r>
              <a:rPr lang="he-IL" sz="2000" i="1" dirty="0">
                <a:cs typeface="+mj-cs"/>
              </a:rPr>
              <a:t>השמן המשמש  את מכונות הייצור  הינו שמן רפואי, יקר מאוד המאפשר עבודת כרסום איכותית ומדוייקת ע"י ריכוך החיכוך בין המתכות .שימו לב שבשל מערכות ניתור האוויר המתקדמות, הריח כמעט ואינו מורגש. ניתן לראות מעלינו את מערכת יניקת אדי שמן עליה דיברנו בכניסה לאולם.</a:t>
            </a:r>
            <a:endParaRPr lang="en-US" sz="2000" i="1" dirty="0">
              <a:cs typeface="+mj-cs"/>
            </a:endParaRPr>
          </a:p>
          <a:p>
            <a:pPr algn="r" rtl="1"/>
            <a:r>
              <a:rPr lang="he-IL" sz="2000" i="1" dirty="0">
                <a:cs typeface="+mj-cs"/>
              </a:rPr>
              <a:t>הביקורת מבוצעת עפ"י הנחיות הנדסת האיכות, על גבי הוראת הביקורת עבור כל חלק וחלק בנפרד.</a:t>
            </a:r>
            <a:endParaRPr lang="en-US" sz="2000" i="1" dirty="0">
              <a:cs typeface="+mj-cs"/>
            </a:endParaRPr>
          </a:p>
          <a:p>
            <a:pPr algn="r" rtl="1"/>
            <a:r>
              <a:rPr lang="he-IL" sz="2000" i="1" dirty="0">
                <a:cs typeface="+mj-cs"/>
              </a:rPr>
              <a:t>הייצור מתבצע לפי אצווה, עם תחילת העבודה המפעיל מקבל תיק אצווה ובו שרטוט, הוראות  </a:t>
            </a:r>
            <a:r>
              <a:rPr lang="en-US" sz="2000" i="1" dirty="0">
                <a:cs typeface="+mj-cs"/>
              </a:rPr>
              <a:t>SETUP</a:t>
            </a:r>
            <a:r>
              <a:rPr lang="he-IL" sz="2000" i="1" dirty="0">
                <a:cs typeface="+mj-cs"/>
              </a:rPr>
              <a:t> למכונה ודפי ביקורת.</a:t>
            </a:r>
            <a:endParaRPr lang="en-US" sz="2000" i="1" dirty="0">
              <a:cs typeface="+mj-cs"/>
            </a:endParaRPr>
          </a:p>
          <a:p>
            <a:pPr algn="r" rtl="1"/>
            <a:r>
              <a:rPr lang="he-IL" sz="2000" i="1" dirty="0">
                <a:cs typeface="+mj-cs"/>
              </a:rPr>
              <a:t>במהלך ייצור האצווה נאספים כל נתוני הייצור (כמות תקינים, כמות פסולים, תוצאות ביקורת, החלפת כלי עיבוד וכיו"ב)</a:t>
            </a:r>
            <a:endParaRPr lang="en-US" sz="2000" i="1" dirty="0">
              <a:cs typeface="+mj-cs"/>
            </a:endParaRPr>
          </a:p>
          <a:p>
            <a:pPr algn="r" rtl="1"/>
            <a:r>
              <a:rPr lang="he-IL" sz="2000" i="1" dirty="0">
                <a:cs typeface="+mj-cs"/>
              </a:rPr>
              <a:t>תיק האצווה מלווה את המוצר לכל אורך תהליך הייצור עד לשלב "שיחרורו" הסופי למחסן ההפצה.</a:t>
            </a:r>
            <a:endParaRPr lang="en-US" sz="2000" i="1" dirty="0">
              <a:cs typeface="+mj-cs"/>
            </a:endParaRPr>
          </a:p>
          <a:p>
            <a:pPr algn="r" rtl="1"/>
            <a:r>
              <a:rPr lang="he-IL" sz="2000" i="1" dirty="0">
                <a:cs typeface="+mj-cs"/>
              </a:rPr>
              <a:t>תיקי האצווה נשמרים בארכיון למשך למעלה מ15 שנים.</a:t>
            </a:r>
            <a:endParaRPr lang="en-US" sz="2000" i="1" dirty="0">
              <a:cs typeface="+mj-cs"/>
            </a:endParaRPr>
          </a:p>
          <a:p>
            <a:endParaRPr lang="en-US" dirty="0"/>
          </a:p>
        </p:txBody>
      </p:sp>
      <p:sp>
        <p:nvSpPr>
          <p:cNvPr id="11" name="TextBox 10"/>
          <p:cNvSpPr txBox="1"/>
          <p:nvPr/>
        </p:nvSpPr>
        <p:spPr>
          <a:xfrm>
            <a:off x="9040171" y="276602"/>
            <a:ext cx="2593497" cy="1323439"/>
          </a:xfrm>
          <a:prstGeom prst="rect">
            <a:avLst/>
          </a:prstGeom>
          <a:noFill/>
        </p:spPr>
        <p:txBody>
          <a:bodyPr wrap="square" rtlCol="0">
            <a:spAutoFit/>
          </a:bodyPr>
          <a:lstStyle/>
          <a:p>
            <a:pPr algn="r" rtl="1"/>
            <a:r>
              <a:rPr lang="he-IL" sz="4000" i="1" dirty="0">
                <a:cs typeface="+mj-cs"/>
              </a:rPr>
              <a:t>שדרת מכונות </a:t>
            </a:r>
            <a:r>
              <a:rPr lang="en-US" sz="4000" i="1" dirty="0">
                <a:cs typeface="+mj-cs"/>
              </a:rPr>
              <a:t>CNC</a:t>
            </a:r>
          </a:p>
        </p:txBody>
      </p:sp>
      <p:pic>
        <p:nvPicPr>
          <p:cNvPr id="133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097" y="49722"/>
            <a:ext cx="2999286" cy="1254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2872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r" rtl="1"/>
            <a:endParaRPr lang="en-US"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294343" y="1480681"/>
            <a:ext cx="7885569" cy="3970318"/>
          </a:xfrm>
          <a:prstGeom prst="rect">
            <a:avLst/>
          </a:prstGeom>
          <a:noFill/>
        </p:spPr>
        <p:txBody>
          <a:bodyPr wrap="square" rtlCol="0">
            <a:spAutoFit/>
          </a:bodyPr>
          <a:lstStyle/>
          <a:p>
            <a:pPr algn="r" rtl="1"/>
            <a:r>
              <a:rPr lang="he-IL" i="1" dirty="0">
                <a:cs typeface="+mj-cs"/>
              </a:rPr>
              <a:t>בשולחן בדיקת האיכות מתבצעת בקרת האיכות הראשונה למוצר ונבדקות בין 30-40 מידות שונות בשתל. כל מוצר נבדק ויזואלית, החלק הראשון שיוצא מהמכונה תמיד נבדק גם ברמה הפונקציונאלית, וכל שעה נבדק חלק נוסף ויזואלית ופונקציונאלית. </a:t>
            </a:r>
            <a:endParaRPr lang="en-US" i="1" dirty="0">
              <a:cs typeface="+mj-cs"/>
            </a:endParaRPr>
          </a:p>
          <a:p>
            <a:pPr algn="r" rtl="1"/>
            <a:r>
              <a:rPr lang="he-IL" i="1" dirty="0">
                <a:cs typeface="+mj-cs"/>
              </a:rPr>
              <a:t>בנוסף, ניתן לראות את הקומפרטורים הפזורים על רצפת הייצור אשר בהם נבדקות כלל מידותיו של השתל. </a:t>
            </a:r>
            <a:endParaRPr lang="en-US" i="1" dirty="0">
              <a:cs typeface="+mj-cs"/>
            </a:endParaRPr>
          </a:p>
          <a:p>
            <a:pPr algn="r" rtl="1"/>
            <a:r>
              <a:rPr lang="he-IL" i="1" dirty="0">
                <a:cs typeface="+mj-cs"/>
              </a:rPr>
              <a:t>במידה ומתגלה חריגה עוצרים את הייצור ומבצעים בדיקות מעמיקות יותר.</a:t>
            </a:r>
            <a:endParaRPr lang="en-US" i="1" dirty="0">
              <a:cs typeface="+mj-cs"/>
            </a:endParaRPr>
          </a:p>
          <a:p>
            <a:pPr algn="r" rtl="1"/>
            <a:r>
              <a:rPr lang="he-IL" i="1" dirty="0">
                <a:cs typeface="+mj-cs"/>
              </a:rPr>
              <a:t>לכל מכונה שולחן ביקורת משלה – לא קיימת אפשרות לערבוב בין אצוות.</a:t>
            </a:r>
            <a:endParaRPr lang="en-US" i="1" dirty="0">
              <a:cs typeface="+mj-cs"/>
            </a:endParaRPr>
          </a:p>
          <a:p>
            <a:pPr algn="r" rtl="1"/>
            <a:r>
              <a:rPr lang="he-IL" i="1" dirty="0">
                <a:cs typeface="+mj-cs"/>
              </a:rPr>
              <a:t>מעבר לבדיקות הנעשות במפעל מתבצעות גם בדיקות חיצוניות – דוגמא לכך שולחים למעבדה בטכניון כמות מדגמית של שתלים על מנת לקבל צילום  מקרוסקופ אור סורק</a:t>
            </a:r>
            <a:r>
              <a:rPr lang="en-US" i="1" dirty="0">
                <a:cs typeface="+mj-cs"/>
              </a:rPr>
              <a:t>SEM </a:t>
            </a:r>
            <a:r>
              <a:rPr lang="he-IL" i="1" dirty="0">
                <a:cs typeface="+mj-cs"/>
              </a:rPr>
              <a:t>– בדיקה דרך מיקרוסקופ אלקטורי (בטכניון) המייצר תקריב להסתכלות מדוקדקת על פני השטח - לוודא כי רמת החספוס ונקיון פני השטח הם ברמה הנדרשת.</a:t>
            </a:r>
            <a:endParaRPr lang="en-US" i="1" dirty="0">
              <a:cs typeface="+mj-cs"/>
            </a:endParaRPr>
          </a:p>
          <a:p>
            <a:pPr algn="r" rtl="1"/>
            <a:r>
              <a:rPr lang="he-IL" i="1" dirty="0">
                <a:cs typeface="+mj-cs"/>
              </a:rPr>
              <a:t>בדיקת </a:t>
            </a:r>
            <a:r>
              <a:rPr lang="en-US" i="1" dirty="0">
                <a:cs typeface="+mj-cs"/>
              </a:rPr>
              <a:t>XPS </a:t>
            </a:r>
            <a:r>
              <a:rPr lang="he-IL" i="1" dirty="0">
                <a:cs typeface="+mj-cs"/>
              </a:rPr>
              <a:t>–בדיקה של שכבת המתכת העליונה ע"י קרן לייזר – מוודא כי ההרכב הכימי של המתכת זהה ועיקבי.</a:t>
            </a:r>
          </a:p>
          <a:p>
            <a:pPr algn="r" rtl="1"/>
            <a:r>
              <a:rPr lang="he-IL" i="1" dirty="0">
                <a:cs typeface="+mj-cs"/>
              </a:rPr>
              <a:t>בדיקת </a:t>
            </a:r>
            <a:r>
              <a:rPr lang="en-US" i="1" dirty="0">
                <a:cs typeface="+mj-cs"/>
              </a:rPr>
              <a:t>FTIR</a:t>
            </a:r>
            <a:r>
              <a:rPr lang="he-IL" i="1" dirty="0">
                <a:cs typeface="+mj-cs"/>
              </a:rPr>
              <a:t> – בודק שאריות של שמן מינלרי לאחר ניקיון לפני סטרליזציה.</a:t>
            </a:r>
            <a:endParaRPr lang="en-US" i="1" dirty="0">
              <a:cs typeface="+mj-cs"/>
            </a:endParaRPr>
          </a:p>
        </p:txBody>
      </p:sp>
      <p:sp>
        <p:nvSpPr>
          <p:cNvPr id="11" name="TextBox 10"/>
          <p:cNvSpPr txBox="1"/>
          <p:nvPr/>
        </p:nvSpPr>
        <p:spPr>
          <a:xfrm>
            <a:off x="9040171" y="276602"/>
            <a:ext cx="2593497" cy="1323439"/>
          </a:xfrm>
          <a:prstGeom prst="rect">
            <a:avLst/>
          </a:prstGeom>
          <a:noFill/>
        </p:spPr>
        <p:txBody>
          <a:bodyPr wrap="square" rtlCol="0">
            <a:spAutoFit/>
          </a:bodyPr>
          <a:lstStyle/>
          <a:p>
            <a:pPr algn="r" rtl="1"/>
            <a:r>
              <a:rPr lang="he-IL" sz="4000" i="1" dirty="0">
                <a:cs typeface="+mj-cs"/>
              </a:rPr>
              <a:t>שולחן בדיקת האיכות</a:t>
            </a:r>
            <a:endParaRPr lang="en-US" sz="4000" i="1" dirty="0">
              <a:cs typeface="+mj-cs"/>
            </a:endParaRPr>
          </a:p>
        </p:txBody>
      </p:sp>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047" y="21148"/>
            <a:ext cx="2839916" cy="1188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1568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59" y="837740"/>
            <a:ext cx="7900431" cy="3785652"/>
          </a:xfrm>
          <a:prstGeom prst="rect">
            <a:avLst/>
          </a:prstGeom>
        </p:spPr>
        <p:txBody>
          <a:bodyPr wrap="square">
            <a:spAutoFit/>
          </a:bodyPr>
          <a:lstStyle/>
          <a:p>
            <a:pPr algn="r" rtl="1"/>
            <a:r>
              <a:rPr lang="he-IL" sz="2000" i="1" dirty="0">
                <a:cs typeface="+mj-cs"/>
              </a:rPr>
              <a:t>כאשר עולה הצורך לקיים סיור פועלים לפי השלבים הבאים:</a:t>
            </a:r>
          </a:p>
          <a:p>
            <a:pPr marL="457200" indent="-457200" algn="r" rtl="1">
              <a:buAutoNum type="arabicPeriod"/>
            </a:pPr>
            <a:r>
              <a:rPr lang="he-IL" sz="2000" i="1" dirty="0">
                <a:cs typeface="+mj-cs"/>
              </a:rPr>
              <a:t>שליחת מייל לכל המפעל לכל לפחות 3 ימים לפני המועד - ליידע על שעה ותאריך הסיור וכמות האנשים.</a:t>
            </a:r>
          </a:p>
          <a:p>
            <a:pPr marL="457200" indent="-457200" algn="r" rtl="1">
              <a:buAutoNum type="arabicPeriod"/>
            </a:pPr>
            <a:r>
              <a:rPr lang="he-IL" sz="2000" i="1" dirty="0">
                <a:cs typeface="+mj-cs"/>
              </a:rPr>
              <a:t>שעות קיום סיור – בשל הפסקות הצהריים של עובדי המפעל לא רצוי לקיים את הסיור בין השעות 12-14.</a:t>
            </a:r>
          </a:p>
          <a:p>
            <a:pPr marL="457200" indent="-457200" algn="r" rtl="1">
              <a:buFontTx/>
              <a:buAutoNum type="arabicPeriod"/>
            </a:pPr>
            <a:r>
              <a:rPr lang="he-IL" sz="2000" i="1" dirty="0">
                <a:cs typeface="+mj-cs"/>
              </a:rPr>
              <a:t>מספר משתתפים בסיור – 15-20 איש (רצוי כמה שפחות, אזורי המעבר צרים מאוד)</a:t>
            </a:r>
          </a:p>
          <a:p>
            <a:pPr marL="457200" indent="-457200" algn="r" rtl="1">
              <a:buAutoNum type="arabicPeriod"/>
            </a:pPr>
            <a:r>
              <a:rPr lang="he-IL" sz="2000" i="1" dirty="0">
                <a:cs typeface="+mj-cs"/>
              </a:rPr>
              <a:t>רצוי לשריין מראש עם מחלקת הנדסת איכות מדריך פנימי מהמחלקה (דרך לוי שטיינברג/יובל ביטי).</a:t>
            </a:r>
          </a:p>
          <a:p>
            <a:pPr marL="457200" indent="-457200" algn="r" rtl="1">
              <a:buAutoNum type="arabicPeriod"/>
            </a:pPr>
            <a:r>
              <a:rPr lang="he-IL" sz="2000" i="1" dirty="0">
                <a:cs typeface="+mj-cs"/>
              </a:rPr>
              <a:t>לפני תחילת הסיור רצוי לבדוק איזה מהמכונות פעילה על מנת להגיע אליה ישירות עם הלקוחות לצורך הדגמה חיה. </a:t>
            </a:r>
          </a:p>
          <a:p>
            <a:pPr marL="457200" indent="-457200" algn="r" rtl="1">
              <a:buAutoNum type="arabicPeriod"/>
            </a:pPr>
            <a:r>
              <a:rPr lang="he-IL" sz="2000" i="1" dirty="0">
                <a:cs typeface="+mj-cs"/>
              </a:rPr>
              <a:t>חל איסור לצלם באזור רצפת הייצור.</a:t>
            </a:r>
            <a:endParaRPr lang="en-US" sz="2000" i="1" dirty="0">
              <a:cs typeface="+mj-cs"/>
            </a:endParaRPr>
          </a:p>
          <a:p>
            <a:pPr algn="r" rtl="1"/>
            <a:endParaRPr lang="en-US" sz="2000" i="1" dirty="0">
              <a:latin typeface="Lato Light" panose="020F0502020204030203" pitchFamily="34" charset="0"/>
              <a:ea typeface="Lato Light" panose="020F0502020204030203" pitchFamily="34" charset="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42" name="TextBox 41"/>
          <p:cNvSpPr txBox="1"/>
          <p:nvPr/>
        </p:nvSpPr>
        <p:spPr>
          <a:xfrm>
            <a:off x="9040171" y="276602"/>
            <a:ext cx="2593497" cy="1938992"/>
          </a:xfrm>
          <a:prstGeom prst="rect">
            <a:avLst/>
          </a:prstGeom>
          <a:noFill/>
        </p:spPr>
        <p:txBody>
          <a:bodyPr wrap="square" rtlCol="0">
            <a:spAutoFit/>
          </a:bodyPr>
          <a:lstStyle/>
          <a:p>
            <a:pPr algn="r"/>
            <a:r>
              <a:rPr lang="he-IL" sz="4000" i="1" dirty="0">
                <a:cs typeface="+mj-cs"/>
              </a:rPr>
              <a:t>נוהל עבודה – סיור במפעל	</a:t>
            </a:r>
            <a:endParaRPr lang="en-US" sz="4000" i="1" dirty="0">
              <a:cs typeface="+mj-cs"/>
            </a:endParaRPr>
          </a:p>
        </p:txBody>
      </p:sp>
    </p:spTree>
    <p:extLst>
      <p:ext uri="{BB962C8B-B14F-4D97-AF65-F5344CB8AC3E}">
        <p14:creationId xmlns:p14="http://schemas.microsoft.com/office/powerpoint/2010/main" val="363567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r" rtl="1"/>
            <a:endParaRPr lang="en-US"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417820" y="1614309"/>
            <a:ext cx="7980994" cy="4031873"/>
          </a:xfrm>
          <a:prstGeom prst="rect">
            <a:avLst/>
          </a:prstGeom>
          <a:noFill/>
        </p:spPr>
        <p:txBody>
          <a:bodyPr wrap="square" rtlCol="0">
            <a:spAutoFit/>
          </a:bodyPr>
          <a:lstStyle/>
          <a:p>
            <a:pPr algn="r" rtl="1"/>
            <a:r>
              <a:rPr lang="he-IL" sz="2000" i="1" dirty="0">
                <a:cs typeface="+mj-cs"/>
              </a:rPr>
              <a:t>מרצפת הייצור השתלים וחלקי הפרוטטיקה עוברים לשטיפה במכונת </a:t>
            </a:r>
            <a:r>
              <a:rPr lang="en-US" sz="2000" i="1" dirty="0" err="1">
                <a:cs typeface="+mj-cs"/>
              </a:rPr>
              <a:t>Degrezer</a:t>
            </a:r>
            <a:r>
              <a:rPr lang="he-IL" sz="2000" i="1" dirty="0">
                <a:cs typeface="+mj-cs"/>
              </a:rPr>
              <a:t> המורידה את שאריות השמן והחלקיקים מתהליך הייצור.</a:t>
            </a:r>
          </a:p>
          <a:p>
            <a:pPr algn="r" rtl="1"/>
            <a:r>
              <a:rPr lang="he-IL" sz="2000" i="1" dirty="0">
                <a:cs typeface="+mj-cs"/>
              </a:rPr>
              <a:t>תהליך הניקוי מתבצע בחדר הכימי אליו לא ניתן להיכנס בשל נהלי בטיחות בעבודה.</a:t>
            </a:r>
            <a:endParaRPr lang="en-US" sz="2000" i="1" dirty="0">
              <a:cs typeface="+mj-cs"/>
            </a:endParaRPr>
          </a:p>
          <a:p>
            <a:pPr algn="r" rtl="1"/>
            <a:r>
              <a:rPr lang="he-IL" sz="2000" i="1" dirty="0">
                <a:cs typeface="+mj-cs"/>
              </a:rPr>
              <a:t>לאחר השטיפה מתפצלת דרכם של השתלים וחלקי הפרוטטיקה.</a:t>
            </a:r>
            <a:endParaRPr lang="en-US" sz="2000" i="1" dirty="0">
              <a:cs typeface="+mj-cs"/>
            </a:endParaRPr>
          </a:p>
          <a:p>
            <a:pPr algn="r" rtl="1"/>
            <a:r>
              <a:rPr lang="he-IL" sz="2000" i="1" dirty="0">
                <a:cs typeface="+mj-cs"/>
              </a:rPr>
              <a:t>השתלים ממשיכים לשלב חספוס פני השטח אותו נמשיך ונלווה בתחנות הבאות.</a:t>
            </a:r>
            <a:endParaRPr lang="en-US" sz="2000" i="1" dirty="0">
              <a:cs typeface="+mj-cs"/>
            </a:endParaRPr>
          </a:p>
          <a:p>
            <a:pPr algn="r" rtl="1"/>
            <a:endParaRPr lang="he-IL" sz="2000" i="1" dirty="0">
              <a:cs typeface="+mj-cs"/>
            </a:endParaRPr>
          </a:p>
          <a:p>
            <a:pPr algn="r" rtl="1"/>
            <a:r>
              <a:rPr lang="he-IL" sz="2000" i="1" dirty="0">
                <a:cs typeface="+mj-cs"/>
              </a:rPr>
              <a:t>הפרוטטיקה עוברת לגימור עיצובי (לא ביולוגי – צביעת סימון ע"י אנודציה, ברק, סימון לייזר, חיסום – חיזוק החומר וכו'), לאחר מכן הפרוטטיקה מועברת לבקרת איכות לביקורות ואריזה. </a:t>
            </a:r>
          </a:p>
          <a:p>
            <a:pPr algn="r" rtl="1"/>
            <a:endParaRPr lang="he-IL" sz="2000" i="1" dirty="0">
              <a:cs typeface="+mj-cs"/>
            </a:endParaRPr>
          </a:p>
          <a:p>
            <a:pPr algn="r" rtl="1"/>
            <a:r>
              <a:rPr lang="he-IL" sz="2000" i="1" dirty="0">
                <a:cs typeface="+mj-cs"/>
              </a:rPr>
              <a:t>אנודציה – העברת מתח חשמלי דרך חומצה בה שוהים החלקים הנדרשים בצביעה, המתכת ממנה עשוי החלק מוליכה את המתח ונוצר שינוי קבוע בצבעו.</a:t>
            </a:r>
          </a:p>
          <a:p>
            <a:pPr algn="r" rtl="1"/>
            <a:r>
              <a:rPr lang="he-IL" sz="2000" i="1" dirty="0">
                <a:cs typeface="+mj-cs"/>
              </a:rPr>
              <a:t>הצבע נקבע לפי רמת המתח המועברת וריכוז החומצה.</a:t>
            </a:r>
            <a:endParaRPr lang="en-US" sz="2000" i="1" dirty="0">
              <a:cs typeface="+mj-cs"/>
            </a:endParaRPr>
          </a:p>
          <a:p>
            <a:pPr algn="r" rtl="1"/>
            <a:endParaRPr lang="en-US" i="1" dirty="0"/>
          </a:p>
        </p:txBody>
      </p:sp>
      <p:sp>
        <p:nvSpPr>
          <p:cNvPr id="11" name="TextBox 10"/>
          <p:cNvSpPr txBox="1"/>
          <p:nvPr/>
        </p:nvSpPr>
        <p:spPr>
          <a:xfrm>
            <a:off x="8680863" y="276602"/>
            <a:ext cx="2952806" cy="2554545"/>
          </a:xfrm>
          <a:prstGeom prst="rect">
            <a:avLst/>
          </a:prstGeom>
          <a:noFill/>
        </p:spPr>
        <p:txBody>
          <a:bodyPr wrap="square" rtlCol="0">
            <a:spAutoFit/>
          </a:bodyPr>
          <a:lstStyle/>
          <a:p>
            <a:pPr algn="r" rtl="1"/>
            <a:r>
              <a:rPr lang="he-IL" sz="4000" i="1" dirty="0">
                <a:cs typeface="+mj-cs"/>
              </a:rPr>
              <a:t>שטיפה ראשונית והפרדת מוצרי הפרוטטיקה מהשתלים</a:t>
            </a:r>
            <a:endParaRPr lang="en-US" sz="4000" i="1" dirty="0">
              <a:cs typeface="+mj-cs"/>
            </a:endParaRPr>
          </a:p>
        </p:txBody>
      </p:sp>
      <p:pic>
        <p:nvPicPr>
          <p:cNvPr id="1433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164" y="106446"/>
            <a:ext cx="3508686" cy="1447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905125" y="5996456"/>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e-IL" sz="1400" dirty="0"/>
              <a:t>שטיפה</a:t>
            </a:r>
            <a:endParaRPr lang="en-US" dirty="0"/>
          </a:p>
        </p:txBody>
      </p:sp>
      <p:sp>
        <p:nvSpPr>
          <p:cNvPr id="15" name="Rectangle 14"/>
          <p:cNvSpPr/>
          <p:nvPr/>
        </p:nvSpPr>
        <p:spPr>
          <a:xfrm>
            <a:off x="4879818" y="5972295"/>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e-IL" sz="1400" dirty="0"/>
              <a:t>גימור עיצוב</a:t>
            </a:r>
            <a:endParaRPr lang="en-US" sz="1400" dirty="0"/>
          </a:p>
        </p:txBody>
      </p:sp>
      <p:cxnSp>
        <p:nvCxnSpPr>
          <p:cNvPr id="16" name="Straight Arrow Connector 15"/>
          <p:cNvCxnSpPr/>
          <p:nvPr/>
        </p:nvCxnSpPr>
        <p:spPr>
          <a:xfrm>
            <a:off x="6201513" y="6212567"/>
            <a:ext cx="420271" cy="2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749077" y="5968850"/>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e-IL" sz="1400" dirty="0"/>
              <a:t>בקרת איכות ואריזה</a:t>
            </a:r>
            <a:endParaRPr lang="en-US" sz="1400" dirty="0"/>
          </a:p>
        </p:txBody>
      </p:sp>
      <p:cxnSp>
        <p:nvCxnSpPr>
          <p:cNvPr id="21" name="Straight Arrow Connector 20"/>
          <p:cNvCxnSpPr/>
          <p:nvPr/>
        </p:nvCxnSpPr>
        <p:spPr>
          <a:xfrm>
            <a:off x="4213932" y="6260192"/>
            <a:ext cx="46284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38600" y="5946941"/>
            <a:ext cx="841218" cy="246221"/>
          </a:xfrm>
          <a:prstGeom prst="rect">
            <a:avLst/>
          </a:prstGeom>
          <a:noFill/>
        </p:spPr>
        <p:txBody>
          <a:bodyPr wrap="square" rtlCol="0">
            <a:spAutoFit/>
          </a:bodyPr>
          <a:lstStyle/>
          <a:p>
            <a:r>
              <a:rPr lang="he-IL" sz="1000" dirty="0"/>
              <a:t>פרוטטיקה</a:t>
            </a:r>
            <a:endParaRPr lang="en-US" sz="1000" dirty="0"/>
          </a:p>
        </p:txBody>
      </p:sp>
    </p:spTree>
    <p:extLst>
      <p:ext uri="{BB962C8B-B14F-4D97-AF65-F5344CB8AC3E}">
        <p14:creationId xmlns:p14="http://schemas.microsoft.com/office/powerpoint/2010/main" val="3099554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9040171" y="276602"/>
            <a:ext cx="2593497" cy="1323439"/>
          </a:xfrm>
          <a:prstGeom prst="rect">
            <a:avLst/>
          </a:prstGeom>
          <a:noFill/>
        </p:spPr>
        <p:txBody>
          <a:bodyPr wrap="square" rtlCol="0">
            <a:spAutoFit/>
          </a:bodyPr>
          <a:lstStyle/>
          <a:p>
            <a:pPr algn="r" rtl="1"/>
            <a:r>
              <a:rPr lang="he-IL" sz="4000" i="1" dirty="0">
                <a:cs typeface="+mj-cs"/>
              </a:rPr>
              <a:t>עיבוד פני השטח</a:t>
            </a:r>
            <a:endParaRPr lang="en-US" sz="4000" i="1" dirty="0">
              <a:cs typeface="+mj-cs"/>
            </a:endParaRPr>
          </a:p>
        </p:txBody>
      </p:sp>
      <p:sp>
        <p:nvSpPr>
          <p:cNvPr id="3" name="Rectangle 2"/>
          <p:cNvSpPr/>
          <p:nvPr/>
        </p:nvSpPr>
        <p:spPr>
          <a:xfrm>
            <a:off x="675561" y="1208875"/>
            <a:ext cx="7831887" cy="5262979"/>
          </a:xfrm>
          <a:prstGeom prst="rect">
            <a:avLst/>
          </a:prstGeom>
        </p:spPr>
        <p:txBody>
          <a:bodyPr wrap="square">
            <a:spAutoFit/>
          </a:bodyPr>
          <a:lstStyle/>
          <a:p>
            <a:pPr algn="r" rtl="1"/>
            <a:r>
              <a:rPr lang="he-IL" sz="2000" i="1" dirty="0">
                <a:cs typeface="+mj-cs"/>
              </a:rPr>
              <a:t>תהליך גימור פני שטח השתל בטכנולוגיית </a:t>
            </a:r>
            <a:r>
              <a:rPr lang="en-US" sz="2000" i="1" dirty="0" err="1">
                <a:cs typeface="+mj-cs"/>
              </a:rPr>
              <a:t>NanoTecTM</a:t>
            </a:r>
            <a:r>
              <a:rPr lang="en-US" sz="2000" i="1" dirty="0">
                <a:cs typeface="+mj-cs"/>
              </a:rPr>
              <a:t> </a:t>
            </a:r>
            <a:r>
              <a:rPr lang="he-IL" sz="2000" i="1" dirty="0">
                <a:cs typeface="+mj-cs"/>
              </a:rPr>
              <a:t> של אלפא-ביו טכ. הינו דו שלבי:</a:t>
            </a:r>
            <a:endParaRPr lang="en-US" sz="2000" i="1" dirty="0">
              <a:cs typeface="+mj-cs"/>
            </a:endParaRPr>
          </a:p>
          <a:p>
            <a:pPr lvl="0" algn="r" rtl="1"/>
            <a:r>
              <a:rPr lang="he-IL" sz="2000" i="1" u="sng" dirty="0">
                <a:cs typeface="+mj-cs"/>
              </a:rPr>
              <a:t>שלב ראשון: </a:t>
            </a:r>
            <a:r>
              <a:rPr lang="he-IL" sz="2000" i="1" dirty="0">
                <a:cs typeface="+mj-cs"/>
              </a:rPr>
              <a:t>חספוס באמצעות התזת חול אלומניום אוקסיד היוצר חספוס פני-שטח ברמת המקרו – </a:t>
            </a:r>
            <a:r>
              <a:rPr lang="en-US" sz="2000" i="1" dirty="0">
                <a:cs typeface="+mj-cs"/>
              </a:rPr>
              <a:t>20-40</a:t>
            </a:r>
            <a:r>
              <a:rPr lang="he-IL" sz="2000" i="1" dirty="0">
                <a:cs typeface="+mj-cs"/>
              </a:rPr>
              <a:t> מיקרון.</a:t>
            </a:r>
          </a:p>
          <a:p>
            <a:pPr lvl="0" algn="r" rtl="1"/>
            <a:r>
              <a:rPr lang="he-IL" sz="2000" i="1" dirty="0">
                <a:cs typeface="+mj-cs"/>
              </a:rPr>
              <a:t>כל פעם נטענים אל המכונות בין שתל אחד ועד שלושה שתלים (משתנה לפי המכונה) ועבודתה מבטיחה לנו חספוס אחיד ואיכותי של פני השטח. המכונה מעבדת את פני השטח כך שבתום התהליך מובטחת אחידות מושלמת. התהליך הנו תהליך מאוד מדוייק וקפדני. </a:t>
            </a:r>
            <a:endParaRPr lang="en-US" sz="2000" i="1" dirty="0">
              <a:cs typeface="+mj-cs"/>
            </a:endParaRPr>
          </a:p>
          <a:p>
            <a:pPr algn="r" rtl="1"/>
            <a:r>
              <a:rPr lang="he-IL" sz="2000" i="1" dirty="0">
                <a:cs typeface="+mj-cs"/>
              </a:rPr>
              <a:t> </a:t>
            </a:r>
            <a:endParaRPr lang="en-US" sz="2000" i="1" dirty="0">
              <a:cs typeface="+mj-cs"/>
            </a:endParaRPr>
          </a:p>
          <a:p>
            <a:pPr algn="r" rtl="1"/>
            <a:r>
              <a:rPr lang="he-IL" sz="2000" i="1" dirty="0">
                <a:cs typeface="+mj-cs"/>
              </a:rPr>
              <a:t>לאחר מכן מבצעים שטיפה באמבט </a:t>
            </a:r>
            <a:r>
              <a:rPr lang="he-IL" sz="2000" i="1" dirty="0" err="1">
                <a:cs typeface="+mj-cs"/>
              </a:rPr>
              <a:t>אולטרסוני</a:t>
            </a:r>
            <a:r>
              <a:rPr lang="he-IL" sz="2000" i="1" dirty="0">
                <a:cs typeface="+mj-cs"/>
              </a:rPr>
              <a:t>* (שטיפה זו מתבצעת תמיד באמצעות **מים מטופלים).</a:t>
            </a:r>
            <a:endParaRPr lang="en-US" sz="2000" i="1" dirty="0">
              <a:cs typeface="+mj-cs"/>
            </a:endParaRPr>
          </a:p>
          <a:p>
            <a:pPr algn="r" rtl="1"/>
            <a:r>
              <a:rPr lang="en-US" sz="2000" i="1" dirty="0">
                <a:cs typeface="+mj-cs"/>
              </a:rPr>
              <a:t> </a:t>
            </a:r>
          </a:p>
          <a:p>
            <a:pPr lvl="0" algn="r" rtl="1"/>
            <a:r>
              <a:rPr lang="he-IL" sz="2000" i="1" u="sng" dirty="0">
                <a:cs typeface="+mj-cs"/>
              </a:rPr>
              <a:t>שלב שני: </a:t>
            </a:r>
            <a:r>
              <a:rPr lang="he-IL" sz="2000" i="1" dirty="0">
                <a:cs typeface="+mj-cs"/>
              </a:rPr>
              <a:t>***איכול כימי היוצר חרירים ברמת המיקרו – 1-5 מיקרון – שלב זה מבוצע ע"י חיבור השתלים למגש דרך המשושה הפנימי (חלק בשתל שחייב להיות מוגן משלב החספוס לצורך שמירה על דיוק חיבור שתל ומבנה). </a:t>
            </a:r>
            <a:endParaRPr lang="en-US" sz="2000" i="1" dirty="0">
              <a:cs typeface="+mj-cs"/>
            </a:endParaRPr>
          </a:p>
          <a:p>
            <a:pPr algn="r" rtl="1"/>
            <a:r>
              <a:rPr lang="he-IL" sz="2000" i="1" dirty="0">
                <a:cs typeface="+mj-cs"/>
              </a:rPr>
              <a:t>שלב השטיפה והאיכול הכימי מתבצעים בחדר הכימי אליו לא ניתן להיכנס בשל נהלי בטיחות בעבודה, את שלב השטיפה האחרון נוכל לראות בחדר הנקי.</a:t>
            </a:r>
            <a:endParaRPr lang="en-US" sz="2000" i="1" dirty="0">
              <a:cs typeface="+mj-cs"/>
            </a:endParaRPr>
          </a:p>
          <a:p>
            <a:pPr algn="r" rtl="1"/>
            <a:r>
              <a:rPr lang="en-US" i="1" dirty="0"/>
              <a:t> </a:t>
            </a:r>
          </a:p>
          <a:p>
            <a:pPr algn="r" rtl="1"/>
            <a:endParaRPr lang="en-US" i="1" dirty="0"/>
          </a:p>
        </p:txBody>
      </p:sp>
      <p:pic>
        <p:nvPicPr>
          <p:cNvPr id="1536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59" y="98915"/>
            <a:ext cx="2877291" cy="1186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2931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r" rtl="1"/>
            <a:endParaRPr lang="en-US"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9040171" y="276602"/>
            <a:ext cx="2593497" cy="1323439"/>
          </a:xfrm>
          <a:prstGeom prst="rect">
            <a:avLst/>
          </a:prstGeom>
          <a:noFill/>
        </p:spPr>
        <p:txBody>
          <a:bodyPr wrap="square" rtlCol="0">
            <a:spAutoFit/>
          </a:bodyPr>
          <a:lstStyle/>
          <a:p>
            <a:pPr algn="r" rtl="1"/>
            <a:r>
              <a:rPr lang="he-IL" sz="4000" i="1" dirty="0">
                <a:cs typeface="+mj-cs"/>
              </a:rPr>
              <a:t>עיבוד פני השטח</a:t>
            </a:r>
            <a:endParaRPr lang="en-US" sz="4000" i="1" dirty="0">
              <a:cs typeface="+mj-cs"/>
            </a:endParaRPr>
          </a:p>
        </p:txBody>
      </p:sp>
      <p:sp>
        <p:nvSpPr>
          <p:cNvPr id="3" name="Rectangle 2"/>
          <p:cNvSpPr/>
          <p:nvPr/>
        </p:nvSpPr>
        <p:spPr>
          <a:xfrm>
            <a:off x="599869" y="1897613"/>
            <a:ext cx="7689221" cy="2554545"/>
          </a:xfrm>
          <a:prstGeom prst="rect">
            <a:avLst/>
          </a:prstGeom>
        </p:spPr>
        <p:txBody>
          <a:bodyPr wrap="square">
            <a:spAutoFit/>
          </a:bodyPr>
          <a:lstStyle/>
          <a:p>
            <a:pPr algn="r" rtl="1"/>
            <a:r>
              <a:rPr lang="he-IL" sz="2000" i="1" dirty="0">
                <a:cs typeface="+mj-cs"/>
              </a:rPr>
              <a:t>בחברות אחרות, בהן נעשה </a:t>
            </a:r>
            <a:r>
              <a:rPr lang="en-US" sz="2000" i="1" dirty="0" err="1">
                <a:cs typeface="+mj-cs"/>
              </a:rPr>
              <a:t>ReCall</a:t>
            </a:r>
            <a:r>
              <a:rPr lang="he-IL" sz="2000" i="1" dirty="0">
                <a:cs typeface="+mj-cs"/>
              </a:rPr>
              <a:t> למוצרים הסיבה בד"כ הייתה בעיות באיכות פני השטח.</a:t>
            </a:r>
            <a:endParaRPr lang="en-US" sz="2000" i="1" dirty="0">
              <a:cs typeface="+mj-cs"/>
            </a:endParaRPr>
          </a:p>
          <a:p>
            <a:pPr algn="r" rtl="1"/>
            <a:r>
              <a:rPr lang="he-IL" sz="2000" i="1" dirty="0">
                <a:cs typeface="+mj-cs"/>
              </a:rPr>
              <a:t> </a:t>
            </a:r>
            <a:endParaRPr lang="en-US" sz="2000" i="1" dirty="0">
              <a:cs typeface="+mj-cs"/>
            </a:endParaRPr>
          </a:p>
          <a:p>
            <a:pPr algn="r" rtl="1"/>
            <a:r>
              <a:rPr lang="he-IL" sz="2000" i="1" dirty="0">
                <a:cs typeface="+mj-cs"/>
              </a:rPr>
              <a:t>יתרונות טכנולוגיית </a:t>
            </a:r>
            <a:r>
              <a:rPr lang="en-US" sz="2000" i="1" dirty="0" err="1">
                <a:cs typeface="+mj-cs"/>
              </a:rPr>
              <a:t>NanoTecTM</a:t>
            </a:r>
            <a:r>
              <a:rPr lang="he-IL" sz="2000" i="1" dirty="0">
                <a:cs typeface="+mj-cs"/>
              </a:rPr>
              <a:t>:</a:t>
            </a:r>
            <a:endParaRPr lang="en-US" sz="2000" i="1" dirty="0">
              <a:cs typeface="+mj-cs"/>
            </a:endParaRPr>
          </a:p>
          <a:p>
            <a:pPr marL="285750" lvl="0" indent="-285750" algn="r" rtl="1">
              <a:buFont typeface="Arial" panose="020B0604020202020204" pitchFamily="34" charset="0"/>
              <a:buChar char="•"/>
            </a:pPr>
            <a:r>
              <a:rPr lang="he-IL" sz="2000" i="1" dirty="0">
                <a:cs typeface="+mj-cs"/>
              </a:rPr>
              <a:t>הגדלת שטח הפנים של השתל ובכך הגברת המגע בין העצם לשתל. </a:t>
            </a:r>
            <a:endParaRPr lang="en-US" sz="2000" i="1" dirty="0">
              <a:cs typeface="+mj-cs"/>
            </a:endParaRPr>
          </a:p>
          <a:p>
            <a:pPr marL="285750" lvl="0" indent="-285750" algn="r" rtl="1">
              <a:buFont typeface="Arial" panose="020B0604020202020204" pitchFamily="34" charset="0"/>
              <a:buChar char="•"/>
            </a:pPr>
            <a:r>
              <a:rPr lang="he-IL" sz="2000" i="1" dirty="0">
                <a:cs typeface="+mj-cs"/>
              </a:rPr>
              <a:t>הקניית יציבות גבוהה</a:t>
            </a:r>
            <a:endParaRPr lang="en-US" sz="2000" i="1" dirty="0">
              <a:cs typeface="+mj-cs"/>
            </a:endParaRPr>
          </a:p>
          <a:p>
            <a:pPr marL="285750" lvl="0" indent="-285750" algn="r" rtl="1">
              <a:buFont typeface="Arial" panose="020B0604020202020204" pitchFamily="34" charset="0"/>
              <a:buChar char="•"/>
            </a:pPr>
            <a:r>
              <a:rPr lang="he-IL" sz="2000" i="1" dirty="0">
                <a:cs typeface="+mj-cs"/>
              </a:rPr>
              <a:t>תקופת החלמה קצרה יותר</a:t>
            </a:r>
            <a:endParaRPr lang="en-US" sz="2000" i="1" dirty="0">
              <a:cs typeface="+mj-cs"/>
            </a:endParaRPr>
          </a:p>
          <a:p>
            <a:pPr marL="285750" lvl="0" indent="-285750" algn="r" rtl="1">
              <a:buFont typeface="Arial" panose="020B0604020202020204" pitchFamily="34" charset="0"/>
              <a:buChar char="•"/>
            </a:pPr>
            <a:r>
              <a:rPr lang="he-IL" sz="2000" i="1" dirty="0">
                <a:cs typeface="+mj-cs"/>
              </a:rPr>
              <a:t>יכולת חיזוי תוצאות טובה יותר</a:t>
            </a:r>
            <a:endParaRPr lang="en-US" sz="2000" i="1" dirty="0">
              <a:cs typeface="+mj-cs"/>
            </a:endParaRPr>
          </a:p>
          <a:p>
            <a:pPr algn="r" rtl="1"/>
            <a:endParaRPr lang="en-US" sz="2000" i="1" dirty="0">
              <a:cs typeface="+mj-cs"/>
            </a:endParaRPr>
          </a:p>
        </p:txBody>
      </p:sp>
      <p:pic>
        <p:nvPicPr>
          <p:cNvPr id="1638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60" y="132866"/>
            <a:ext cx="3245548" cy="1338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1801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r" rtl="1"/>
            <a:endParaRPr lang="en-US"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9040171" y="276602"/>
            <a:ext cx="2593497" cy="707886"/>
          </a:xfrm>
          <a:prstGeom prst="rect">
            <a:avLst/>
          </a:prstGeom>
          <a:noFill/>
        </p:spPr>
        <p:txBody>
          <a:bodyPr wrap="square" rtlCol="0">
            <a:spAutoFit/>
          </a:bodyPr>
          <a:lstStyle/>
          <a:p>
            <a:pPr algn="r" rtl="1"/>
            <a:r>
              <a:rPr lang="he-IL" sz="4000" i="1" dirty="0">
                <a:cs typeface="+mj-cs"/>
              </a:rPr>
              <a:t>החדר הנקי</a:t>
            </a:r>
            <a:endParaRPr lang="en-US" sz="4000" i="1" dirty="0">
              <a:cs typeface="+mj-cs"/>
            </a:endParaRPr>
          </a:p>
        </p:txBody>
      </p:sp>
      <p:sp>
        <p:nvSpPr>
          <p:cNvPr id="3" name="Rectangle 2"/>
          <p:cNvSpPr/>
          <p:nvPr/>
        </p:nvSpPr>
        <p:spPr>
          <a:xfrm>
            <a:off x="709048" y="1533465"/>
            <a:ext cx="7689221" cy="5324535"/>
          </a:xfrm>
          <a:prstGeom prst="rect">
            <a:avLst/>
          </a:prstGeom>
        </p:spPr>
        <p:txBody>
          <a:bodyPr wrap="square">
            <a:spAutoFit/>
          </a:bodyPr>
          <a:lstStyle/>
          <a:p>
            <a:pPr algn="r" rtl="1"/>
            <a:r>
              <a:rPr lang="he-IL" sz="2000" i="1" dirty="0">
                <a:cs typeface="+mj-cs"/>
              </a:rPr>
              <a:t>לאחר תהליך חספוס פני השטח השתלים עוברים לניקוי נוסף באמבט אולטרסוני בחדר הנקי, לצורך הגעה לרמת נקיון גבוה יותר.</a:t>
            </a:r>
            <a:endParaRPr lang="en-US" sz="2000" i="1" dirty="0">
              <a:cs typeface="+mj-cs"/>
            </a:endParaRPr>
          </a:p>
          <a:p>
            <a:pPr algn="r" rtl="1"/>
            <a:r>
              <a:rPr lang="he-IL" sz="2000" i="1" dirty="0">
                <a:cs typeface="+mj-cs"/>
              </a:rPr>
              <a:t> </a:t>
            </a:r>
            <a:endParaRPr lang="en-US" sz="2000" i="1" dirty="0">
              <a:cs typeface="+mj-cs"/>
            </a:endParaRPr>
          </a:p>
          <a:p>
            <a:pPr algn="r" rtl="1"/>
            <a:r>
              <a:rPr lang="he-IL" sz="2000" i="1" dirty="0">
                <a:cs typeface="+mj-cs"/>
              </a:rPr>
              <a:t>כל חדר במפעל מדורג ברמות שונות של רמות חלקיקים מותרות (</a:t>
            </a:r>
            <a:r>
              <a:rPr lang="en-US" sz="2000" i="1" dirty="0">
                <a:cs typeface="+mj-cs"/>
              </a:rPr>
              <a:t>PPM</a:t>
            </a:r>
            <a:r>
              <a:rPr lang="he-IL" sz="2000" i="1" dirty="0">
                <a:cs typeface="+mj-cs"/>
              </a:rPr>
              <a:t>), ככל שהדירוג עולה רמות החלקיקים המותרות יורדת  ועל כן מבוצעות בכל אחד מהחדרים בדיקות מקרוביאליות רבות לוודוא שמירה על רמה נדרשת.</a:t>
            </a:r>
            <a:endParaRPr lang="en-US" sz="2000" i="1" dirty="0">
              <a:cs typeface="+mj-cs"/>
            </a:endParaRPr>
          </a:p>
          <a:p>
            <a:pPr algn="r" rtl="1"/>
            <a:r>
              <a:rPr lang="he-IL" sz="2000" i="1" dirty="0">
                <a:cs typeface="+mj-cs"/>
              </a:rPr>
              <a:t>לחץ האוויר בחדר הנקי גבוה מזה שבאטמוספירה, האוויר יוצא ממנו, אך לא יכול להכנס, אלא דרך מערכות טיהור.</a:t>
            </a:r>
            <a:endParaRPr lang="en-US" sz="2000" i="1" dirty="0">
              <a:cs typeface="+mj-cs"/>
            </a:endParaRPr>
          </a:p>
          <a:p>
            <a:pPr algn="r" rtl="1"/>
            <a:r>
              <a:rPr lang="he-IL" sz="2000" i="1" dirty="0">
                <a:cs typeface="+mj-cs"/>
              </a:rPr>
              <a:t>החדר הנקי עובר בדיקות רוטיניות, יומיות, חודשיות ושנתיות לצורך ניטור העומס הבקטריאלי והחלקיקים על השתלים. אנו בודקים את רמת החיידקים באוויר, במשטחי העבודה, על העובדים עצמם וכמובן על השתלים על מנת להבטיח את יעילות תהליך העיקור, ובטיחות המטופלים.</a:t>
            </a:r>
          </a:p>
          <a:p>
            <a:pPr algn="r" rtl="1"/>
            <a:r>
              <a:rPr lang="he-IL" sz="2000" i="1" dirty="0">
                <a:cs typeface="+mj-cs"/>
              </a:rPr>
              <a:t>החדר הנקי עבר בדיקות מחמירות ביותר ונמצא עומד בדרישות התקנים בינלאומיים הרלוונטיים.</a:t>
            </a:r>
            <a:endParaRPr lang="en-US" sz="2000" i="1" dirty="0">
              <a:cs typeface="+mj-cs"/>
            </a:endParaRPr>
          </a:p>
          <a:p>
            <a:pPr algn="r" rtl="1"/>
            <a:r>
              <a:rPr lang="he-IL" sz="2000" i="1" dirty="0">
                <a:cs typeface="+mj-cs"/>
              </a:rPr>
              <a:t>כל מוצר הנוגע בעור (ועד מושתל בתוך הרקמות) חייב לעבור בדיקות של התאמה ביולוגית </a:t>
            </a:r>
            <a:r>
              <a:rPr lang="en-US" sz="2000" i="1" dirty="0">
                <a:cs typeface="+mj-cs"/>
              </a:rPr>
              <a:t>(biocompatibility)</a:t>
            </a:r>
            <a:r>
              <a:rPr lang="he-IL" sz="2000" i="1" dirty="0">
                <a:cs typeface="+mj-cs"/>
              </a:rPr>
              <a:t>.</a:t>
            </a:r>
            <a:endParaRPr lang="en-US" sz="2000" i="1" dirty="0">
              <a:cs typeface="+mj-cs"/>
            </a:endParaRPr>
          </a:p>
          <a:p>
            <a:pPr algn="r" rtl="1"/>
            <a:r>
              <a:rPr lang="he-IL" sz="2000" i="1" dirty="0">
                <a:cs typeface="+mj-cs"/>
              </a:rPr>
              <a:t> </a:t>
            </a:r>
            <a:endParaRPr lang="en-US" sz="2000" i="1" dirty="0">
              <a:cs typeface="+mj-cs"/>
            </a:endParaRPr>
          </a:p>
        </p:txBody>
      </p:sp>
      <p:pic>
        <p:nvPicPr>
          <p:cNvPr id="174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775" y="74632"/>
            <a:ext cx="3494016" cy="1551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4291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r" rtl="1"/>
            <a:endParaRPr lang="en-US"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9040170" y="276602"/>
            <a:ext cx="2593497" cy="707886"/>
          </a:xfrm>
          <a:prstGeom prst="rect">
            <a:avLst/>
          </a:prstGeom>
          <a:noFill/>
        </p:spPr>
        <p:txBody>
          <a:bodyPr wrap="square" rtlCol="0">
            <a:spAutoFit/>
          </a:bodyPr>
          <a:lstStyle/>
          <a:p>
            <a:pPr algn="r" rtl="1"/>
            <a:r>
              <a:rPr lang="he-IL" sz="4000" i="1" dirty="0">
                <a:cs typeface="+mj-cs"/>
              </a:rPr>
              <a:t>החדר הנקי</a:t>
            </a:r>
            <a:endParaRPr lang="en-US" sz="4000" i="1" dirty="0">
              <a:cs typeface="+mj-cs"/>
            </a:endParaRPr>
          </a:p>
        </p:txBody>
      </p:sp>
      <p:sp>
        <p:nvSpPr>
          <p:cNvPr id="3" name="Rectangle 2"/>
          <p:cNvSpPr/>
          <p:nvPr/>
        </p:nvSpPr>
        <p:spPr>
          <a:xfrm>
            <a:off x="631826" y="1594483"/>
            <a:ext cx="7689221" cy="5324535"/>
          </a:xfrm>
          <a:prstGeom prst="rect">
            <a:avLst/>
          </a:prstGeom>
        </p:spPr>
        <p:txBody>
          <a:bodyPr wrap="square">
            <a:spAutoFit/>
          </a:bodyPr>
          <a:lstStyle/>
          <a:p>
            <a:pPr algn="r" rtl="1"/>
            <a:r>
              <a:rPr lang="he-IL" sz="2000" i="1" dirty="0">
                <a:cs typeface="+mj-cs"/>
              </a:rPr>
              <a:t>לאחר אריזת השתלים במבחנה השקופה בלבד הם נשלחים לעיקור בקרני </a:t>
            </a:r>
            <a:r>
              <a:rPr lang="he-IL" sz="2000" i="1" dirty="0" err="1">
                <a:cs typeface="+mj-cs"/>
              </a:rPr>
              <a:t>גאמה</a:t>
            </a:r>
            <a:r>
              <a:rPr lang="he-IL" sz="2000" i="1" dirty="0">
                <a:cs typeface="+mj-cs"/>
              </a:rPr>
              <a:t>.</a:t>
            </a:r>
          </a:p>
          <a:p>
            <a:pPr algn="r" rtl="1"/>
            <a:r>
              <a:rPr lang="he-IL" sz="2000" i="1" dirty="0">
                <a:cs typeface="+mj-cs"/>
              </a:rPr>
              <a:t>השתלים חייבים להגיע לשלב קרני הגאמה עם נקיון פני שטח גבוהה – מדוע? </a:t>
            </a:r>
          </a:p>
          <a:p>
            <a:pPr algn="r" rtl="1"/>
            <a:r>
              <a:rPr lang="he-IL" sz="2000" i="1" dirty="0">
                <a:cs typeface="+mj-cs"/>
              </a:rPr>
              <a:t>כאשר קרני הגאמה הורגות את החיידקים ממברנת החיידק מתפרקת ומשתחררים אנדוטוקסינים – חומרים אלו מובילים לזיהומים, דלקות ואלרגיות בגוף המטופל. על כן המטרה היא להגיע לשלב העיקור עם כמות החיידקים הנמוכה ביותר אפשרית – דבר המחייב את שמירה על סטריליות וביקורת קפדנית לאורך כל התהליך.</a:t>
            </a:r>
            <a:endParaRPr lang="en-US" sz="2000" i="1" dirty="0">
              <a:cs typeface="+mj-cs"/>
            </a:endParaRPr>
          </a:p>
          <a:p>
            <a:pPr algn="r" rtl="1"/>
            <a:endParaRPr lang="he-IL" sz="2000" i="1" dirty="0">
              <a:cs typeface="+mj-cs"/>
            </a:endParaRPr>
          </a:p>
          <a:p>
            <a:pPr algn="r" rtl="1"/>
            <a:r>
              <a:rPr lang="he-IL" sz="2000" i="1" dirty="0">
                <a:cs typeface="+mj-cs"/>
              </a:rPr>
              <a:t>לאחר האריזה בחדר הנקי השתלים מועברים לביקורת סופית – 100% מהשתלים עוברים בדיקה ויזואלית להתאמה בין המוצר לתיאור על גבי האריזה, תקינות האריזה. עבור </a:t>
            </a:r>
            <a:r>
              <a:rPr lang="he-IL" sz="2000" i="1" dirty="0" err="1">
                <a:cs typeface="+mj-cs"/>
              </a:rPr>
              <a:t>הפרוטטיקה</a:t>
            </a:r>
            <a:r>
              <a:rPr lang="he-IL" sz="2000" i="1" dirty="0">
                <a:cs typeface="+mj-cs"/>
              </a:rPr>
              <a:t> מבוצעות אותן בדיקות אך מדגמיות מכל אצווה</a:t>
            </a:r>
          </a:p>
          <a:p>
            <a:pPr algn="r" rtl="1"/>
            <a:endParaRPr lang="en-US" sz="2000" i="1" dirty="0">
              <a:cs typeface="+mj-cs"/>
            </a:endParaRPr>
          </a:p>
          <a:p>
            <a:pPr algn="r" rtl="1"/>
            <a:r>
              <a:rPr lang="he-IL" sz="2000" i="1" dirty="0">
                <a:cs typeface="+mj-cs"/>
              </a:rPr>
              <a:t>החלק הפרותטי מועבר מחדר האריזה, אל מחסן ההפצה.</a:t>
            </a:r>
            <a:endParaRPr lang="en-US" sz="2000" i="1" dirty="0">
              <a:cs typeface="+mj-cs"/>
            </a:endParaRPr>
          </a:p>
          <a:p>
            <a:pPr algn="r" rtl="1"/>
            <a:r>
              <a:rPr lang="he-IL" sz="2000" i="1" dirty="0">
                <a:cs typeface="+mj-cs"/>
              </a:rPr>
              <a:t> </a:t>
            </a:r>
            <a:endParaRPr lang="en-US" sz="2000" i="1" dirty="0">
              <a:cs typeface="+mj-cs"/>
            </a:endParaRPr>
          </a:p>
          <a:p>
            <a:pPr algn="r" rtl="1"/>
            <a:endParaRPr lang="en-US" sz="2000" i="1" dirty="0">
              <a:solidFill>
                <a:srgbClr val="FF0000"/>
              </a:solidFill>
              <a:cs typeface="+mj-cs"/>
            </a:endParaRPr>
          </a:p>
          <a:p>
            <a:pPr algn="r" rtl="1"/>
            <a:r>
              <a:rPr lang="he-IL" sz="2000" i="1" dirty="0">
                <a:cs typeface="+mj-cs"/>
              </a:rPr>
              <a:t> </a:t>
            </a:r>
            <a:endParaRPr lang="en-US" sz="2000" i="1" dirty="0">
              <a:cs typeface="+mj-cs"/>
            </a:endParaRPr>
          </a:p>
          <a:p>
            <a:pPr algn="r" rtl="1"/>
            <a:endParaRPr lang="en-US" sz="2000" i="1" dirty="0">
              <a:cs typeface="+mj-cs"/>
            </a:endParaRPr>
          </a:p>
          <a:p>
            <a:pPr algn="r" rtl="1"/>
            <a:endParaRPr lang="en-US" sz="2000" i="1" dirty="0">
              <a:cs typeface="+mj-cs"/>
            </a:endParaRPr>
          </a:p>
        </p:txBody>
      </p:sp>
      <p:pic>
        <p:nvPicPr>
          <p:cNvPr id="1843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477" y="182582"/>
            <a:ext cx="3179146" cy="141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1683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r" rtl="1"/>
            <a:endParaRPr lang="en-US"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9040170" y="276602"/>
            <a:ext cx="2593497" cy="707886"/>
          </a:xfrm>
          <a:prstGeom prst="rect">
            <a:avLst/>
          </a:prstGeom>
          <a:noFill/>
        </p:spPr>
        <p:txBody>
          <a:bodyPr wrap="square" rtlCol="0">
            <a:spAutoFit/>
          </a:bodyPr>
          <a:lstStyle/>
          <a:p>
            <a:pPr algn="r" rtl="1"/>
            <a:r>
              <a:rPr lang="he-IL" sz="4000" i="1" dirty="0">
                <a:cs typeface="+mj-cs"/>
              </a:rPr>
              <a:t>החדר הנקי</a:t>
            </a:r>
            <a:endParaRPr lang="en-US" sz="4000" i="1" dirty="0">
              <a:cs typeface="+mj-cs"/>
            </a:endParaRPr>
          </a:p>
        </p:txBody>
      </p:sp>
      <p:sp>
        <p:nvSpPr>
          <p:cNvPr id="3" name="Rectangle 2"/>
          <p:cNvSpPr/>
          <p:nvPr/>
        </p:nvSpPr>
        <p:spPr>
          <a:xfrm>
            <a:off x="631826" y="1594483"/>
            <a:ext cx="7689221" cy="3170099"/>
          </a:xfrm>
          <a:prstGeom prst="rect">
            <a:avLst/>
          </a:prstGeom>
        </p:spPr>
        <p:txBody>
          <a:bodyPr wrap="square">
            <a:spAutoFit/>
          </a:bodyPr>
          <a:lstStyle/>
          <a:p>
            <a:pPr algn="r" rtl="1"/>
            <a:r>
              <a:rPr lang="he-IL" sz="2000" i="1" dirty="0">
                <a:cs typeface="+mj-cs"/>
              </a:rPr>
              <a:t> </a:t>
            </a:r>
            <a:endParaRPr lang="en-US" sz="2000" i="1" dirty="0">
              <a:cs typeface="+mj-cs"/>
            </a:endParaRPr>
          </a:p>
          <a:p>
            <a:pPr algn="r" rtl="1"/>
            <a:r>
              <a:rPr lang="he-IL" sz="2000" i="1" dirty="0">
                <a:cs typeface="+mj-cs"/>
              </a:rPr>
              <a:t>חברת אלפא-ביו </a:t>
            </a:r>
            <a:r>
              <a:rPr lang="he-IL" sz="2000" i="1" dirty="0" err="1">
                <a:cs typeface="+mj-cs"/>
              </a:rPr>
              <a:t>טכ</a:t>
            </a:r>
            <a:r>
              <a:rPr lang="he-IL" sz="2000" i="1" dirty="0">
                <a:cs typeface="+mj-cs"/>
              </a:rPr>
              <a:t>. תומכת במערכת בקרת איכות מחמירה, אשר כפופה לתקני האיכות הראשיים: תקן 13485:2006 של ארגון התקנים הבינלאומי (</a:t>
            </a:r>
            <a:r>
              <a:rPr lang="en-US" sz="2000" i="1" dirty="0">
                <a:cs typeface="+mj-cs"/>
              </a:rPr>
              <a:t>ISO</a:t>
            </a:r>
            <a:r>
              <a:rPr lang="he-IL" sz="2000" i="1" dirty="0">
                <a:cs typeface="+mj-cs"/>
              </a:rPr>
              <a:t>), כולל ה-</a:t>
            </a:r>
            <a:r>
              <a:rPr lang="en-US" sz="2000" i="1" dirty="0">
                <a:cs typeface="+mj-cs"/>
              </a:rPr>
              <a:t>Canadian Medical Devices Conformity Assessment System</a:t>
            </a:r>
            <a:r>
              <a:rPr lang="he-IL" sz="2000" i="1" dirty="0">
                <a:cs typeface="+mj-cs"/>
              </a:rPr>
              <a:t>, והנחיית המועצה </a:t>
            </a:r>
            <a:r>
              <a:rPr lang="en-US" sz="2000" i="1" dirty="0">
                <a:cs typeface="+mj-cs"/>
              </a:rPr>
              <a:t>93/42/EEC</a:t>
            </a:r>
            <a:r>
              <a:rPr lang="he-IL" sz="2000" i="1" dirty="0">
                <a:cs typeface="+mj-cs"/>
              </a:rPr>
              <a:t>. מוצרי החברה מאושרים ע"י תו-התקן האירופאי (</a:t>
            </a:r>
            <a:r>
              <a:rPr lang="en-US" sz="2000" i="1" dirty="0">
                <a:cs typeface="+mj-cs"/>
              </a:rPr>
              <a:t>CE</a:t>
            </a:r>
            <a:r>
              <a:rPr lang="he-IL" sz="2000" i="1" dirty="0">
                <a:cs typeface="+mj-cs"/>
              </a:rPr>
              <a:t>) ומאושרים לשימוש בארה"ב.</a:t>
            </a:r>
            <a:endParaRPr lang="en-US" sz="2000" i="1" dirty="0">
              <a:cs typeface="+mj-cs"/>
            </a:endParaRPr>
          </a:p>
          <a:p>
            <a:pPr algn="r" rtl="1"/>
            <a:endParaRPr lang="en-US" sz="2000" i="1" dirty="0">
              <a:solidFill>
                <a:srgbClr val="FF0000"/>
              </a:solidFill>
              <a:cs typeface="+mj-cs"/>
            </a:endParaRPr>
          </a:p>
          <a:p>
            <a:pPr algn="r" rtl="1"/>
            <a:r>
              <a:rPr lang="he-IL" sz="2000" i="1" dirty="0">
                <a:cs typeface="+mj-cs"/>
              </a:rPr>
              <a:t> </a:t>
            </a:r>
            <a:endParaRPr lang="en-US" sz="2000" i="1" dirty="0">
              <a:cs typeface="+mj-cs"/>
            </a:endParaRPr>
          </a:p>
          <a:p>
            <a:pPr algn="r" rtl="1"/>
            <a:endParaRPr lang="en-US" sz="2000" i="1" dirty="0">
              <a:cs typeface="+mj-cs"/>
            </a:endParaRPr>
          </a:p>
          <a:p>
            <a:pPr algn="r" rtl="1"/>
            <a:endParaRPr lang="en-US" sz="2000" i="1" dirty="0">
              <a:cs typeface="+mj-cs"/>
            </a:endParaRPr>
          </a:p>
        </p:txBody>
      </p:sp>
      <p:pic>
        <p:nvPicPr>
          <p:cNvPr id="1843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477" y="182582"/>
            <a:ext cx="3179146" cy="141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4112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8680863" y="276602"/>
            <a:ext cx="2952806" cy="707886"/>
          </a:xfrm>
          <a:prstGeom prst="rect">
            <a:avLst/>
          </a:prstGeom>
          <a:noFill/>
        </p:spPr>
        <p:txBody>
          <a:bodyPr wrap="square" rtlCol="0">
            <a:spAutoFit/>
          </a:bodyPr>
          <a:lstStyle/>
          <a:p>
            <a:pPr algn="r" rtl="1"/>
            <a:r>
              <a:rPr lang="he-IL" sz="4000" i="1" dirty="0">
                <a:cs typeface="+mj-cs"/>
              </a:rPr>
              <a:t>סקירת התהליך</a:t>
            </a:r>
            <a:endParaRPr lang="en-US" sz="4000" i="1" dirty="0">
              <a:cs typeface="+mj-cs"/>
            </a:endParaRPr>
          </a:p>
        </p:txBody>
      </p:sp>
      <p:sp>
        <p:nvSpPr>
          <p:cNvPr id="3" name="Rectangle 2"/>
          <p:cNvSpPr/>
          <p:nvPr/>
        </p:nvSpPr>
        <p:spPr>
          <a:xfrm>
            <a:off x="374379" y="2890046"/>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e-IL" sz="1400" dirty="0"/>
              <a:t>שטיפה</a:t>
            </a:r>
            <a:endParaRPr lang="en-US" dirty="0"/>
          </a:p>
        </p:txBody>
      </p:sp>
      <p:sp>
        <p:nvSpPr>
          <p:cNvPr id="15" name="Rectangle 14"/>
          <p:cNvSpPr/>
          <p:nvPr/>
        </p:nvSpPr>
        <p:spPr>
          <a:xfrm>
            <a:off x="2213925" y="2193568"/>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e-IL" sz="1400" dirty="0"/>
              <a:t>גימור עיצוב</a:t>
            </a:r>
            <a:endParaRPr lang="en-US" sz="1400" dirty="0"/>
          </a:p>
        </p:txBody>
      </p:sp>
      <p:cxnSp>
        <p:nvCxnSpPr>
          <p:cNvPr id="16" name="Straight Arrow Connector 15"/>
          <p:cNvCxnSpPr/>
          <p:nvPr/>
        </p:nvCxnSpPr>
        <p:spPr>
          <a:xfrm>
            <a:off x="3478152" y="2472251"/>
            <a:ext cx="420271" cy="2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954223" y="2179659"/>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e-IL" sz="1400" dirty="0"/>
              <a:t>בקרת איכות ואריזה</a:t>
            </a:r>
            <a:endParaRPr lang="en-US" sz="1400" dirty="0"/>
          </a:p>
        </p:txBody>
      </p:sp>
      <p:sp>
        <p:nvSpPr>
          <p:cNvPr id="20" name="Rectangle 19"/>
          <p:cNvSpPr/>
          <p:nvPr/>
        </p:nvSpPr>
        <p:spPr>
          <a:xfrm>
            <a:off x="2204400" y="3497790"/>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e-IL" sz="1400" dirty="0"/>
              <a:t>חספוס פני שטח שלב 1</a:t>
            </a:r>
            <a:endParaRPr lang="en-US" sz="1400" dirty="0"/>
          </a:p>
        </p:txBody>
      </p:sp>
      <p:cxnSp>
        <p:nvCxnSpPr>
          <p:cNvPr id="21" name="Straight Arrow Connector 20"/>
          <p:cNvCxnSpPr/>
          <p:nvPr/>
        </p:nvCxnSpPr>
        <p:spPr>
          <a:xfrm flipV="1">
            <a:off x="1721329" y="2733585"/>
            <a:ext cx="388769" cy="1190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20606520">
            <a:off x="1495104" y="2478588"/>
            <a:ext cx="841218" cy="246221"/>
          </a:xfrm>
          <a:prstGeom prst="rect">
            <a:avLst/>
          </a:prstGeom>
          <a:noFill/>
        </p:spPr>
        <p:txBody>
          <a:bodyPr wrap="square" rtlCol="0">
            <a:spAutoFit/>
          </a:bodyPr>
          <a:lstStyle/>
          <a:p>
            <a:r>
              <a:rPr lang="he-IL" sz="1000" dirty="0"/>
              <a:t>פרוטטיקה</a:t>
            </a:r>
            <a:endParaRPr lang="en-US" sz="1000" dirty="0"/>
          </a:p>
        </p:txBody>
      </p:sp>
      <p:sp>
        <p:nvSpPr>
          <p:cNvPr id="27" name="TextBox 26"/>
          <p:cNvSpPr txBox="1"/>
          <p:nvPr/>
        </p:nvSpPr>
        <p:spPr>
          <a:xfrm rot="839720">
            <a:off x="1528880" y="3622606"/>
            <a:ext cx="589378" cy="246221"/>
          </a:xfrm>
          <a:prstGeom prst="rect">
            <a:avLst/>
          </a:prstGeom>
          <a:noFill/>
        </p:spPr>
        <p:txBody>
          <a:bodyPr wrap="square" rtlCol="0">
            <a:spAutoFit/>
          </a:bodyPr>
          <a:lstStyle/>
          <a:p>
            <a:r>
              <a:rPr lang="he-IL" sz="1000" dirty="0"/>
              <a:t>שתלים</a:t>
            </a:r>
            <a:endParaRPr lang="en-US" sz="1000" dirty="0"/>
          </a:p>
        </p:txBody>
      </p:sp>
      <p:cxnSp>
        <p:nvCxnSpPr>
          <p:cNvPr id="22" name="Straight Arrow Connector 21"/>
          <p:cNvCxnSpPr/>
          <p:nvPr/>
        </p:nvCxnSpPr>
        <p:spPr>
          <a:xfrm>
            <a:off x="1721329" y="3554992"/>
            <a:ext cx="388769" cy="931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963750" y="3506155"/>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e-IL" sz="1400" dirty="0"/>
              <a:t>שטיפה</a:t>
            </a:r>
            <a:endParaRPr lang="en-US" sz="1400" dirty="0"/>
          </a:p>
        </p:txBody>
      </p:sp>
      <p:cxnSp>
        <p:nvCxnSpPr>
          <p:cNvPr id="24" name="Straight Arrow Connector 23"/>
          <p:cNvCxnSpPr/>
          <p:nvPr/>
        </p:nvCxnSpPr>
        <p:spPr>
          <a:xfrm>
            <a:off x="3440052" y="3757632"/>
            <a:ext cx="420271" cy="2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697590" y="3518025"/>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e-IL" sz="1400" dirty="0"/>
              <a:t>חספוס פני שטח שלב 2</a:t>
            </a:r>
            <a:endParaRPr lang="en-US" sz="1400" dirty="0"/>
          </a:p>
        </p:txBody>
      </p:sp>
      <p:cxnSp>
        <p:nvCxnSpPr>
          <p:cNvPr id="28" name="Straight Arrow Connector 27"/>
          <p:cNvCxnSpPr/>
          <p:nvPr/>
        </p:nvCxnSpPr>
        <p:spPr>
          <a:xfrm>
            <a:off x="5183127" y="3794393"/>
            <a:ext cx="420271" cy="2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7315814" y="3554992"/>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e-IL" sz="1400" dirty="0"/>
              <a:t>שטיפה</a:t>
            </a:r>
            <a:endParaRPr lang="en-US" sz="1400" dirty="0"/>
          </a:p>
        </p:txBody>
      </p:sp>
      <p:cxnSp>
        <p:nvCxnSpPr>
          <p:cNvPr id="30" name="Straight Arrow Connector 29"/>
          <p:cNvCxnSpPr/>
          <p:nvPr/>
        </p:nvCxnSpPr>
        <p:spPr>
          <a:xfrm>
            <a:off x="6869165" y="3804552"/>
            <a:ext cx="420271" cy="2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7955015" y="4223652"/>
            <a:ext cx="0" cy="4150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289436" y="4755142"/>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e-IL" sz="1400" dirty="0"/>
              <a:t>אריזה </a:t>
            </a:r>
            <a:endParaRPr lang="en-US" sz="1400" dirty="0"/>
          </a:p>
        </p:txBody>
      </p:sp>
      <p:cxnSp>
        <p:nvCxnSpPr>
          <p:cNvPr id="37" name="Straight Arrow Connector 36"/>
          <p:cNvCxnSpPr/>
          <p:nvPr/>
        </p:nvCxnSpPr>
        <p:spPr>
          <a:xfrm>
            <a:off x="7912767" y="5490514"/>
            <a:ext cx="0" cy="4150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064754" y="5993717"/>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e-IL" sz="1400" dirty="0"/>
              <a:t>הקרנה</a:t>
            </a:r>
            <a:endParaRPr lang="en-US" sz="1400" dirty="0"/>
          </a:p>
        </p:txBody>
      </p:sp>
      <p:sp>
        <p:nvSpPr>
          <p:cNvPr id="40" name="Rectangle 39">
            <a:extLst>
              <a:ext uri="{FF2B5EF4-FFF2-40B4-BE49-F238E27FC236}">
                <a16:creationId xmlns:a16="http://schemas.microsoft.com/office/drawing/2014/main" id="{50493B0D-8D21-420E-BB6D-8F6ADDD111D3}"/>
              </a:ext>
            </a:extLst>
          </p:cNvPr>
          <p:cNvSpPr/>
          <p:nvPr/>
        </p:nvSpPr>
        <p:spPr>
          <a:xfrm>
            <a:off x="7264794" y="6011093"/>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e-IL" sz="1400" dirty="0"/>
              <a:t>ביקורת סופית </a:t>
            </a:r>
            <a:endParaRPr lang="en-US" sz="1400" dirty="0"/>
          </a:p>
        </p:txBody>
      </p:sp>
      <p:cxnSp>
        <p:nvCxnSpPr>
          <p:cNvPr id="41" name="Straight Arrow Connector 40">
            <a:extLst>
              <a:ext uri="{FF2B5EF4-FFF2-40B4-BE49-F238E27FC236}">
                <a16:creationId xmlns:a16="http://schemas.microsoft.com/office/drawing/2014/main" id="{7EFDD7C5-C54D-4525-8F5B-D6F0BB31A4EE}"/>
              </a:ext>
            </a:extLst>
          </p:cNvPr>
          <p:cNvCxnSpPr>
            <a:cxnSpLocks/>
          </p:cNvCxnSpPr>
          <p:nvPr/>
        </p:nvCxnSpPr>
        <p:spPr>
          <a:xfrm flipH="1">
            <a:off x="6400800" y="6281614"/>
            <a:ext cx="55815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4D850DC2-1BE4-45DD-9A1B-BE46BAE70A7B}"/>
              </a:ext>
            </a:extLst>
          </p:cNvPr>
          <p:cNvSpPr/>
          <p:nvPr/>
        </p:nvSpPr>
        <p:spPr>
          <a:xfrm>
            <a:off x="5740856" y="2179659"/>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e-IL" sz="1400" dirty="0"/>
              <a:t>ביקורת סופית </a:t>
            </a:r>
            <a:endParaRPr lang="en-US" sz="1400" dirty="0"/>
          </a:p>
        </p:txBody>
      </p:sp>
      <p:cxnSp>
        <p:nvCxnSpPr>
          <p:cNvPr id="44" name="Straight Arrow Connector 43">
            <a:extLst>
              <a:ext uri="{FF2B5EF4-FFF2-40B4-BE49-F238E27FC236}">
                <a16:creationId xmlns:a16="http://schemas.microsoft.com/office/drawing/2014/main" id="{38B47056-759D-42D7-AB01-BD6919F0BE89}"/>
              </a:ext>
            </a:extLst>
          </p:cNvPr>
          <p:cNvCxnSpPr/>
          <p:nvPr/>
        </p:nvCxnSpPr>
        <p:spPr>
          <a:xfrm>
            <a:off x="5211406" y="2476897"/>
            <a:ext cx="420271" cy="2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2774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r" rtl="1"/>
            <a:endParaRPr lang="en-US"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9040171" y="276602"/>
            <a:ext cx="2593497" cy="707886"/>
          </a:xfrm>
          <a:prstGeom prst="rect">
            <a:avLst/>
          </a:prstGeom>
          <a:noFill/>
        </p:spPr>
        <p:txBody>
          <a:bodyPr wrap="square" rtlCol="0">
            <a:spAutoFit/>
          </a:bodyPr>
          <a:lstStyle/>
          <a:p>
            <a:pPr algn="r" rtl="1"/>
            <a:r>
              <a:rPr lang="he-IL" sz="4000" i="1" dirty="0">
                <a:cs typeface="+mj-cs"/>
              </a:rPr>
              <a:t>חדר אריזה</a:t>
            </a:r>
            <a:endParaRPr lang="en-US" sz="4000" i="1" dirty="0">
              <a:cs typeface="+mj-cs"/>
            </a:endParaRPr>
          </a:p>
        </p:txBody>
      </p:sp>
      <p:sp>
        <p:nvSpPr>
          <p:cNvPr id="3" name="Rectangle 2"/>
          <p:cNvSpPr/>
          <p:nvPr/>
        </p:nvSpPr>
        <p:spPr>
          <a:xfrm>
            <a:off x="483908" y="1950303"/>
            <a:ext cx="7900429" cy="3477875"/>
          </a:xfrm>
          <a:prstGeom prst="rect">
            <a:avLst/>
          </a:prstGeom>
        </p:spPr>
        <p:txBody>
          <a:bodyPr wrap="square">
            <a:spAutoFit/>
          </a:bodyPr>
          <a:lstStyle/>
          <a:p>
            <a:pPr algn="r" rtl="1"/>
            <a:r>
              <a:rPr lang="he-IL" sz="2000" i="1" dirty="0">
                <a:cs typeface="+mj-cs"/>
              </a:rPr>
              <a:t>כאן נארזים כל מוצרי החברה המיוצרים במפעל.</a:t>
            </a:r>
            <a:endParaRPr lang="en-US" sz="2000" i="1" dirty="0">
              <a:cs typeface="+mj-cs"/>
            </a:endParaRPr>
          </a:p>
          <a:p>
            <a:pPr algn="r" rtl="1"/>
            <a:r>
              <a:rPr lang="he-IL" sz="2000" i="1" dirty="0">
                <a:cs typeface="+mj-cs"/>
              </a:rPr>
              <a:t>בחדר זה נעשית ביקורת ויזואלית סופית למוצרי הפרותטיקה וביקורת סופית של אריזת השתלים.  </a:t>
            </a:r>
            <a:endParaRPr lang="en-US" sz="2000" i="1" dirty="0">
              <a:cs typeface="+mj-cs"/>
            </a:endParaRPr>
          </a:p>
          <a:p>
            <a:pPr algn="r" rtl="1"/>
            <a:r>
              <a:rPr lang="he-IL" sz="2000" i="1" dirty="0">
                <a:cs typeface="+mj-cs"/>
              </a:rPr>
              <a:t>בחדר זה מבוצעת גם הביקורת הסופית של אבטחת איכות עבור כל אצווה ללא יוצא מן הכלל.</a:t>
            </a:r>
            <a:endParaRPr lang="en-US" sz="2000" i="1" dirty="0">
              <a:cs typeface="+mj-cs"/>
            </a:endParaRPr>
          </a:p>
          <a:p>
            <a:pPr algn="r" rtl="1"/>
            <a:r>
              <a:rPr lang="he-IL" sz="2000" i="1" dirty="0">
                <a:cs typeface="+mj-cs"/>
              </a:rPr>
              <a:t>בביקורת הסופית אנו בודקים שכל התהליכים בוצעו ואושרו, שכל הטפסים נמצאים, שהתוויות נכונות, שהפסולים הופרדו מהחלקים התקינים, שכל התהליכים דווחו כראוי במערכת בקרת הייצור (</a:t>
            </a:r>
            <a:r>
              <a:rPr lang="en-US" sz="2000" i="1" dirty="0">
                <a:cs typeface="+mj-cs"/>
              </a:rPr>
              <a:t>ERP</a:t>
            </a:r>
            <a:r>
              <a:rPr lang="he-IL" sz="2000" i="1" dirty="0">
                <a:cs typeface="+mj-cs"/>
              </a:rPr>
              <a:t>) ושהחלק מתאים להוראת הייצור.</a:t>
            </a:r>
            <a:endParaRPr lang="en-US" sz="2000" i="1" dirty="0">
              <a:cs typeface="+mj-cs"/>
            </a:endParaRPr>
          </a:p>
          <a:p>
            <a:pPr algn="r" rtl="1"/>
            <a:endParaRPr lang="en-US" sz="2000" i="1" dirty="0">
              <a:cs typeface="+mj-cs"/>
            </a:endParaRPr>
          </a:p>
          <a:p>
            <a:pPr algn="r" rtl="1"/>
            <a:r>
              <a:rPr lang="he-IL" sz="2000" i="1" dirty="0">
                <a:cs typeface="+mj-cs"/>
              </a:rPr>
              <a:t> </a:t>
            </a:r>
            <a:endParaRPr lang="en-US" sz="2000" i="1" dirty="0">
              <a:cs typeface="+mj-cs"/>
            </a:endParaRPr>
          </a:p>
          <a:p>
            <a:pPr algn="r" rtl="1"/>
            <a:endParaRPr lang="en-US" sz="2000" i="1" dirty="0">
              <a:cs typeface="+mj-cs"/>
            </a:endParaRPr>
          </a:p>
          <a:p>
            <a:pPr algn="r" rtl="1"/>
            <a:endParaRPr lang="en-US" sz="2000" i="1" dirty="0">
              <a:cs typeface="+mj-cs"/>
            </a:endParaRPr>
          </a:p>
        </p:txBody>
      </p:sp>
      <p:pic>
        <p:nvPicPr>
          <p:cNvPr id="1946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2102" y="450850"/>
            <a:ext cx="3275364" cy="1402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8892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9040171" y="276602"/>
            <a:ext cx="2593497" cy="707886"/>
          </a:xfrm>
          <a:prstGeom prst="rect">
            <a:avLst/>
          </a:prstGeom>
          <a:noFill/>
        </p:spPr>
        <p:txBody>
          <a:bodyPr wrap="square" rtlCol="0">
            <a:spAutoFit/>
          </a:bodyPr>
          <a:lstStyle/>
          <a:p>
            <a:pPr algn="r" rtl="1"/>
            <a:r>
              <a:rPr lang="he-IL" sz="4000" i="1" dirty="0">
                <a:cs typeface="+mj-cs"/>
              </a:rPr>
              <a:t>מחסן הפצה</a:t>
            </a:r>
            <a:endParaRPr lang="en-US" sz="4000" i="1" dirty="0">
              <a:cs typeface="+mj-cs"/>
            </a:endParaRPr>
          </a:p>
        </p:txBody>
      </p:sp>
      <p:sp>
        <p:nvSpPr>
          <p:cNvPr id="3" name="Rectangle 2"/>
          <p:cNvSpPr/>
          <p:nvPr/>
        </p:nvSpPr>
        <p:spPr>
          <a:xfrm>
            <a:off x="388663" y="2929091"/>
            <a:ext cx="7900429" cy="1938992"/>
          </a:xfrm>
          <a:prstGeom prst="rect">
            <a:avLst/>
          </a:prstGeom>
        </p:spPr>
        <p:txBody>
          <a:bodyPr wrap="square">
            <a:spAutoFit/>
          </a:bodyPr>
          <a:lstStyle/>
          <a:p>
            <a:pPr algn="r" rtl="1"/>
            <a:r>
              <a:rPr lang="he-IL" sz="2000" i="1" dirty="0">
                <a:cs typeface="+mj-cs"/>
              </a:rPr>
              <a:t>לאלפא ביו 2 מחסני הפצה – בישראל ובהולנד – שני מחסני ההפצה אחראים להספקת הסחורה למעל 50 מדינות שונות. לא ניתן להציג לכם את מחסן ההפצה מסיבות ביטחוניות.</a:t>
            </a:r>
            <a:endParaRPr lang="en-US" sz="2000" i="1" dirty="0">
              <a:cs typeface="+mj-cs"/>
            </a:endParaRPr>
          </a:p>
          <a:p>
            <a:pPr algn="r" rtl="1"/>
            <a:r>
              <a:rPr lang="he-IL" sz="2000" i="1" dirty="0">
                <a:cs typeface="+mj-cs"/>
              </a:rPr>
              <a:t> </a:t>
            </a:r>
            <a:endParaRPr lang="en-US" sz="2000" i="1" dirty="0">
              <a:cs typeface="+mj-cs"/>
            </a:endParaRPr>
          </a:p>
          <a:p>
            <a:pPr algn="r" rtl="1"/>
            <a:endParaRPr lang="he-IL" sz="2000" i="1" dirty="0">
              <a:cs typeface="+mj-cs"/>
            </a:endParaRPr>
          </a:p>
          <a:p>
            <a:pPr algn="r" rtl="1"/>
            <a:endParaRPr lang="en-US" sz="2000" i="1" dirty="0">
              <a:cs typeface="+mj-cs"/>
            </a:endParaRPr>
          </a:p>
          <a:p>
            <a:pPr algn="r" rtl="1"/>
            <a:endParaRPr lang="en-US" sz="2000" i="1" dirty="0">
              <a:cs typeface="+mj-cs"/>
            </a:endParaRPr>
          </a:p>
        </p:txBody>
      </p:sp>
      <p:pic>
        <p:nvPicPr>
          <p:cNvPr id="2048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63" y="444211"/>
            <a:ext cx="4483418" cy="1919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6400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7986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r" rtl="1"/>
            <a:endParaRPr lang="en-US"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9040171" y="276602"/>
            <a:ext cx="2593497" cy="1323439"/>
          </a:xfrm>
          <a:prstGeom prst="rect">
            <a:avLst/>
          </a:prstGeom>
          <a:noFill/>
        </p:spPr>
        <p:txBody>
          <a:bodyPr wrap="square" rtlCol="0">
            <a:spAutoFit/>
          </a:bodyPr>
          <a:lstStyle/>
          <a:p>
            <a:pPr algn="r" rtl="1"/>
            <a:r>
              <a:rPr lang="he-IL" sz="4000" i="1" dirty="0">
                <a:cs typeface="+mj-cs"/>
              </a:rPr>
              <a:t>ניתוח מונחה מחשב</a:t>
            </a:r>
            <a:r>
              <a:rPr lang="he-IL" sz="2800" i="1" dirty="0"/>
              <a:t>	</a:t>
            </a:r>
            <a:endParaRPr lang="en-US" sz="2800" i="1" dirty="0"/>
          </a:p>
        </p:txBody>
      </p:sp>
      <p:sp>
        <p:nvSpPr>
          <p:cNvPr id="3" name="Rectangle 2"/>
          <p:cNvSpPr/>
          <p:nvPr/>
        </p:nvSpPr>
        <p:spPr>
          <a:xfrm>
            <a:off x="497840" y="446394"/>
            <a:ext cx="7900429" cy="7448193"/>
          </a:xfrm>
          <a:prstGeom prst="rect">
            <a:avLst/>
          </a:prstGeom>
        </p:spPr>
        <p:txBody>
          <a:bodyPr wrap="square">
            <a:spAutoFit/>
          </a:bodyPr>
          <a:lstStyle/>
          <a:p>
            <a:pPr algn="r" rtl="1"/>
            <a:r>
              <a:rPr lang="he-IL" sz="2000" i="1" dirty="0">
                <a:cs typeface="+mj-cs"/>
              </a:rPr>
              <a:t>כפי שצויין בסריקת הרקע ההיסטורי של אלפא ביו, בשנת 2015 הושקה החטיבה הדיגיטלית מבית אלפא ביו. החטיבה הוקמה במטרה לספק ללקוחותנו מגוון פתרונות, שירותים ומוצרים הדרושים להצלחה בעולם רפואת השיניים הדיגיטלית.</a:t>
            </a:r>
          </a:p>
          <a:p>
            <a:pPr algn="r" rtl="1" fontAlgn="base"/>
            <a:r>
              <a:rPr lang="he-IL" sz="2000" i="1" dirty="0">
                <a:cs typeface="+mj-cs"/>
              </a:rPr>
              <a:t>ניתוח מונחה מחשב מנגיש לרופאי השיניים את הטכנולוגיות המתקדמות בעולם הדנטלי.</a:t>
            </a:r>
          </a:p>
          <a:p>
            <a:pPr algn="r" rtl="1" fontAlgn="base"/>
            <a:r>
              <a:rPr lang="he-IL" sz="2000" i="1" dirty="0">
                <a:cs typeface="+mj-cs"/>
              </a:rPr>
              <a:t>באיכות ודיוק מהגבוהים בתעשייה. כל זאת בעזרת תוכנות מחשב ייעודיות העושות שימוש בטכנולוגית </a:t>
            </a:r>
            <a:r>
              <a:rPr lang="en-US" sz="2000" i="1" dirty="0">
                <a:cs typeface="+mj-cs"/>
              </a:rPr>
              <a:t>CT </a:t>
            </a:r>
            <a:r>
              <a:rPr lang="he-IL" sz="2000" i="1" dirty="0">
                <a:cs typeface="+mj-cs"/>
              </a:rPr>
              <a:t> והדמיות 3</a:t>
            </a:r>
            <a:r>
              <a:rPr lang="en-US" sz="2000" i="1" dirty="0">
                <a:cs typeface="+mj-cs"/>
              </a:rPr>
              <a:t>D </a:t>
            </a:r>
            <a:r>
              <a:rPr lang="he-IL" sz="2000" i="1" dirty="0">
                <a:cs typeface="+mj-cs"/>
              </a:rPr>
              <a:t> מתקדמות.</a:t>
            </a:r>
          </a:p>
          <a:p>
            <a:pPr algn="r" rtl="1" fontAlgn="base"/>
            <a:r>
              <a:rPr lang="he-IL" sz="2000" i="1" dirty="0">
                <a:cs typeface="+mj-cs"/>
              </a:rPr>
              <a:t>קווים מנחים לתהליך הקליני:</a:t>
            </a:r>
          </a:p>
          <a:p>
            <a:pPr marL="342900" indent="-342900" algn="r" rtl="1" fontAlgn="base">
              <a:buAutoNum type="arabicPeriod"/>
            </a:pPr>
            <a:r>
              <a:rPr lang="he-IL" sz="2000" i="1" dirty="0">
                <a:cs typeface="+mj-cs"/>
              </a:rPr>
              <a:t>בדיקה קלינית ולקיחת מידה.</a:t>
            </a:r>
          </a:p>
          <a:p>
            <a:pPr marL="342900" indent="-342900" algn="r" rtl="1" fontAlgn="base">
              <a:buAutoNum type="arabicPeriod"/>
            </a:pPr>
            <a:r>
              <a:rPr lang="he-IL" sz="2000" i="1" dirty="0">
                <a:cs typeface="+mj-cs"/>
              </a:rPr>
              <a:t>הכנת מודל גבס במעבדה.</a:t>
            </a:r>
          </a:p>
          <a:p>
            <a:pPr marL="342900" indent="-342900" algn="r" rtl="1" fontAlgn="base">
              <a:buAutoNum type="arabicPeriod"/>
            </a:pPr>
            <a:r>
              <a:rPr lang="he-IL" sz="2000" i="1" dirty="0">
                <a:cs typeface="+mj-cs"/>
              </a:rPr>
              <a:t>סקירת סיטי של המטופל.</a:t>
            </a:r>
          </a:p>
          <a:p>
            <a:pPr marL="342900" indent="-342900" algn="r" rtl="1" fontAlgn="base">
              <a:buAutoNum type="arabicPeriod"/>
            </a:pPr>
            <a:r>
              <a:rPr lang="he-IL" sz="2000" i="1" dirty="0">
                <a:cs typeface="+mj-cs"/>
              </a:rPr>
              <a:t>מיקום השתלים לפי הנחיות הרופא והפרמטרים הקלינים – הרופא רואה את התכנון דרך תוכנת </a:t>
            </a:r>
            <a:r>
              <a:rPr lang="en-US" sz="2000" i="1" dirty="0">
                <a:cs typeface="+mj-cs"/>
              </a:rPr>
              <a:t>Viewer</a:t>
            </a:r>
            <a:r>
              <a:rPr lang="he-IL" sz="2000" i="1" dirty="0">
                <a:cs typeface="+mj-cs"/>
              </a:rPr>
              <a:t> המסופקת ללא תשלום.</a:t>
            </a:r>
          </a:p>
          <a:p>
            <a:pPr marL="342900" indent="-342900" algn="r" rtl="1" fontAlgn="base">
              <a:buAutoNum type="arabicPeriod"/>
            </a:pPr>
            <a:r>
              <a:rPr lang="he-IL" sz="2000" i="1" dirty="0">
                <a:cs typeface="+mj-cs"/>
              </a:rPr>
              <a:t>ייצור הסד הכירורגי (המודפס) ע"י אלפא ביו.</a:t>
            </a:r>
          </a:p>
          <a:p>
            <a:pPr algn="r" rtl="1" fontAlgn="base"/>
            <a:r>
              <a:rPr lang="he-IL" sz="2000" i="1" dirty="0">
                <a:cs typeface="+mj-cs"/>
              </a:rPr>
              <a:t>הייצור המקומי מבטיח זמן תגובה מהיר במיוחד (ניתן לראות את מדפסת התלת מימד המייצרת את הסדים), דיוק ואיכות ללא פשרות (עומדים בסטנדרטים הגבוהים בעולם, החברה היחידה בעלת תקן </a:t>
            </a:r>
            <a:r>
              <a:rPr lang="en-US" sz="2000" i="1" dirty="0">
                <a:cs typeface="+mj-cs"/>
              </a:rPr>
              <a:t>ISO</a:t>
            </a:r>
            <a:r>
              <a:rPr lang="he-IL" sz="2000" i="1" dirty="0">
                <a:cs typeface="+mj-cs"/>
              </a:rPr>
              <a:t>) – תאימות גבוהה במיוחד בין מיקום השתלים המתוכנן לזה בפועל מאפשר מיקום שתלים בבטחה בסמוך למבנים הפזיולוגים.</a:t>
            </a:r>
          </a:p>
          <a:p>
            <a:pPr algn="r" rtl="1" fontAlgn="base"/>
            <a:r>
              <a:rPr lang="he-IL" sz="2000" i="1" dirty="0">
                <a:cs typeface="+mj-cs"/>
              </a:rPr>
              <a:t>הדיוק הגבוה מבטיח לרופא המתכנן רמת צפי גבוהה (</a:t>
            </a:r>
            <a:r>
              <a:rPr lang="en-US" sz="2000" dirty="0">
                <a:cs typeface="+mj-cs"/>
              </a:rPr>
              <a:t>Predictability</a:t>
            </a:r>
            <a:r>
              <a:rPr lang="he-IL" sz="2000" dirty="0">
                <a:cs typeface="+mj-cs"/>
              </a:rPr>
              <a:t>) לצורך הכנת השיקום הזמני טרם הניתוח.</a:t>
            </a:r>
            <a:endParaRPr lang="he-IL" sz="2000" i="1" dirty="0">
              <a:cs typeface="+mj-cs"/>
            </a:endParaRPr>
          </a:p>
          <a:p>
            <a:pPr algn="r" rtl="1" fontAlgn="base"/>
            <a:endParaRPr lang="he-IL" sz="2000" i="1" dirty="0">
              <a:cs typeface="+mj-cs"/>
            </a:endParaRPr>
          </a:p>
          <a:p>
            <a:pPr algn="r" rtl="1" fontAlgn="base"/>
            <a:endParaRPr lang="he-IL" sz="2000" dirty="0">
              <a:cs typeface="+mj-cs"/>
            </a:endParaRPr>
          </a:p>
          <a:p>
            <a:pPr algn="r" rtl="1"/>
            <a:endParaRPr lang="he-IL" sz="2000" i="1" dirty="0">
              <a:cs typeface="+mj-cs"/>
            </a:endParaRPr>
          </a:p>
          <a:p>
            <a:pPr algn="r" rtl="1"/>
            <a:endParaRPr lang="en-US" sz="2000" i="1" dirty="0">
              <a:cs typeface="+mj-cs"/>
            </a:endParaRPr>
          </a:p>
          <a:p>
            <a:pPr algn="r" rtl="1"/>
            <a:endParaRPr lang="en-US" sz="2000" i="1" dirty="0">
              <a:cs typeface="+mj-cs"/>
            </a:endParaRPr>
          </a:p>
        </p:txBody>
      </p:sp>
    </p:spTree>
    <p:extLst>
      <p:ext uri="{BB962C8B-B14F-4D97-AF65-F5344CB8AC3E}">
        <p14:creationId xmlns:p14="http://schemas.microsoft.com/office/powerpoint/2010/main" val="1148788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42" name="TextBox 41"/>
          <p:cNvSpPr txBox="1"/>
          <p:nvPr/>
        </p:nvSpPr>
        <p:spPr>
          <a:xfrm>
            <a:off x="9040171" y="276602"/>
            <a:ext cx="2593497" cy="1938992"/>
          </a:xfrm>
          <a:prstGeom prst="rect">
            <a:avLst/>
          </a:prstGeom>
          <a:noFill/>
        </p:spPr>
        <p:txBody>
          <a:bodyPr wrap="square" rtlCol="0">
            <a:spAutoFit/>
          </a:bodyPr>
          <a:lstStyle/>
          <a:p>
            <a:pPr algn="r"/>
            <a:r>
              <a:rPr lang="he-IL" sz="4000" i="1" dirty="0">
                <a:cs typeface="+mj-cs"/>
              </a:rPr>
              <a:t>נוהל עבודה – סיור במפעל	</a:t>
            </a:r>
            <a:endParaRPr lang="en-US" sz="4000" i="1" dirty="0">
              <a:cs typeface="+mj-cs"/>
            </a:endParaRPr>
          </a:p>
        </p:txBody>
      </p:sp>
      <p:pic>
        <p:nvPicPr>
          <p:cNvPr id="307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3715"/>
          <a:stretch/>
        </p:blipFill>
        <p:spPr bwMode="auto">
          <a:xfrm>
            <a:off x="264471" y="1346810"/>
            <a:ext cx="8208902" cy="3653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458068" y="343277"/>
            <a:ext cx="7486650" cy="1256923"/>
          </a:xfrm>
        </p:spPr>
        <p:txBody>
          <a:bodyPr>
            <a:normAutofit fontScale="90000"/>
          </a:bodyPr>
          <a:lstStyle/>
          <a:p>
            <a:r>
              <a:rPr lang="he-IL" sz="4400" i="1" dirty="0">
                <a:latin typeface="+mn-lt"/>
                <a:ea typeface="+mn-ea"/>
              </a:rPr>
              <a:t>עקוב אחר תרשים המפעל לעקוב אחר מיקומך</a:t>
            </a:r>
            <a:endParaRPr lang="en-US" sz="4400" i="1" dirty="0">
              <a:latin typeface="+mn-lt"/>
              <a:ea typeface="+mn-ea"/>
            </a:endParaRPr>
          </a:p>
        </p:txBody>
      </p:sp>
      <p:sp>
        <p:nvSpPr>
          <p:cNvPr id="3" name="TextBox 2">
            <a:extLst>
              <a:ext uri="{FF2B5EF4-FFF2-40B4-BE49-F238E27FC236}">
                <a16:creationId xmlns:a16="http://schemas.microsoft.com/office/drawing/2014/main" id="{AC3341B0-C18A-4AF3-95F8-DC82BD1CC9AF}"/>
              </a:ext>
            </a:extLst>
          </p:cNvPr>
          <p:cNvSpPr txBox="1"/>
          <p:nvPr/>
        </p:nvSpPr>
        <p:spPr>
          <a:xfrm>
            <a:off x="1385370" y="2603733"/>
            <a:ext cx="423765" cy="215444"/>
          </a:xfrm>
          <a:prstGeom prst="rect">
            <a:avLst/>
          </a:prstGeom>
          <a:solidFill>
            <a:schemeClr val="bg1"/>
          </a:solidFill>
        </p:spPr>
        <p:txBody>
          <a:bodyPr wrap="square" rtlCol="0">
            <a:spAutoFit/>
          </a:bodyPr>
          <a:lstStyle/>
          <a:p>
            <a:r>
              <a:rPr lang="he-IL" sz="800" dirty="0"/>
              <a:t>פיתוח</a:t>
            </a:r>
            <a:endParaRPr lang="en-US" sz="1000" dirty="0"/>
          </a:p>
        </p:txBody>
      </p:sp>
      <p:sp>
        <p:nvSpPr>
          <p:cNvPr id="12" name="TextBox 11">
            <a:extLst>
              <a:ext uri="{FF2B5EF4-FFF2-40B4-BE49-F238E27FC236}">
                <a16:creationId xmlns:a16="http://schemas.microsoft.com/office/drawing/2014/main" id="{AD9010D3-873C-4B2B-96D3-6E20CD288B99}"/>
              </a:ext>
            </a:extLst>
          </p:cNvPr>
          <p:cNvSpPr txBox="1"/>
          <p:nvPr/>
        </p:nvSpPr>
        <p:spPr>
          <a:xfrm>
            <a:off x="458068" y="4252103"/>
            <a:ext cx="1074056" cy="461665"/>
          </a:xfrm>
          <a:prstGeom prst="rect">
            <a:avLst/>
          </a:prstGeom>
          <a:solidFill>
            <a:schemeClr val="bg1"/>
          </a:solidFill>
          <a:ln>
            <a:solidFill>
              <a:schemeClr val="tx1"/>
            </a:solidFill>
          </a:ln>
        </p:spPr>
        <p:txBody>
          <a:bodyPr wrap="square" rtlCol="0">
            <a:spAutoFit/>
          </a:bodyPr>
          <a:lstStyle>
            <a:defPPr>
              <a:defRPr lang="en-US"/>
            </a:defPPr>
            <a:lvl1pPr>
              <a:defRPr sz="800"/>
            </a:lvl1pPr>
          </a:lstStyle>
          <a:p>
            <a:pPr algn="ctr"/>
            <a:r>
              <a:rPr lang="he-IL" dirty="0"/>
              <a:t>ארון משקפי בטיחות</a:t>
            </a:r>
          </a:p>
          <a:p>
            <a:pPr algn="ctr"/>
            <a:r>
              <a:rPr lang="he-IL" dirty="0"/>
              <a:t> וכיסויי נעליים נגד החלקה</a:t>
            </a:r>
            <a:endParaRPr lang="en-US" dirty="0"/>
          </a:p>
        </p:txBody>
      </p:sp>
      <p:sp>
        <p:nvSpPr>
          <p:cNvPr id="6" name="Arrow: Down 5">
            <a:extLst>
              <a:ext uri="{FF2B5EF4-FFF2-40B4-BE49-F238E27FC236}">
                <a16:creationId xmlns:a16="http://schemas.microsoft.com/office/drawing/2014/main" id="{7F4CCCE6-9AF6-41F0-89B8-01817982526E}"/>
              </a:ext>
            </a:extLst>
          </p:cNvPr>
          <p:cNvSpPr/>
          <p:nvPr/>
        </p:nvSpPr>
        <p:spPr>
          <a:xfrm rot="10800000">
            <a:off x="900250" y="3750573"/>
            <a:ext cx="189691" cy="40312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604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r" rtl="1"/>
            <a:endParaRPr lang="en-US"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9040171" y="276602"/>
            <a:ext cx="2593497" cy="1323439"/>
          </a:xfrm>
          <a:prstGeom prst="rect">
            <a:avLst/>
          </a:prstGeom>
          <a:noFill/>
        </p:spPr>
        <p:txBody>
          <a:bodyPr wrap="square" rtlCol="0">
            <a:spAutoFit/>
          </a:bodyPr>
          <a:lstStyle/>
          <a:p>
            <a:pPr algn="r" rtl="1"/>
            <a:r>
              <a:rPr lang="he-IL" sz="4000" i="1" dirty="0">
                <a:cs typeface="+mj-cs"/>
              </a:rPr>
              <a:t>מרכז שרות הלקוחות </a:t>
            </a:r>
            <a:endParaRPr lang="en-US" sz="4000" i="1" dirty="0">
              <a:cs typeface="+mj-cs"/>
            </a:endParaRPr>
          </a:p>
        </p:txBody>
      </p:sp>
      <p:sp>
        <p:nvSpPr>
          <p:cNvPr id="3" name="Rectangle 2"/>
          <p:cNvSpPr/>
          <p:nvPr/>
        </p:nvSpPr>
        <p:spPr>
          <a:xfrm>
            <a:off x="388659" y="837740"/>
            <a:ext cx="7900429" cy="3477875"/>
          </a:xfrm>
          <a:prstGeom prst="rect">
            <a:avLst/>
          </a:prstGeom>
        </p:spPr>
        <p:txBody>
          <a:bodyPr wrap="square">
            <a:spAutoFit/>
          </a:bodyPr>
          <a:lstStyle/>
          <a:p>
            <a:pPr algn="r" rtl="1"/>
            <a:endParaRPr lang="he-IL" sz="2000" i="1" dirty="0">
              <a:cs typeface="+mj-cs"/>
            </a:endParaRPr>
          </a:p>
          <a:p>
            <a:pPr algn="r" rtl="1"/>
            <a:r>
              <a:rPr lang="he-IL" sz="2000" i="1" dirty="0">
                <a:cs typeface="+mj-cs"/>
              </a:rPr>
              <a:t>חברת אלפא-ביו טכ. מפעילה מרכז שירות לקוחות מקומי ומרכזי שירות ומכירות בלמעלה מ- 50 מדינות ברחבי העולם, באמצעות מערך מפיצים הנבחר בקפידה.</a:t>
            </a:r>
            <a:endParaRPr lang="en-US" sz="2000" i="1" dirty="0">
              <a:cs typeface="+mj-cs"/>
            </a:endParaRPr>
          </a:p>
          <a:p>
            <a:pPr algn="r" rtl="1"/>
            <a:r>
              <a:rPr lang="he-IL" sz="2000" i="1" dirty="0">
                <a:cs typeface="+mj-cs"/>
              </a:rPr>
              <a:t>מרכזי שרות הלקוחות הינם מרכזים מיומנים שיודעים לספק תמיכה מקצועית לכל צרכי המפיצים ולקוחות הקצה כאחד.</a:t>
            </a:r>
          </a:p>
          <a:p>
            <a:pPr algn="r" rtl="1"/>
            <a:endParaRPr lang="he-IL" sz="2000" i="1" dirty="0">
              <a:cs typeface="+mj-cs"/>
            </a:endParaRPr>
          </a:p>
          <a:p>
            <a:pPr algn="r" rtl="1"/>
            <a:endParaRPr lang="he-IL" sz="2000" i="1" dirty="0">
              <a:cs typeface="+mj-cs"/>
            </a:endParaRPr>
          </a:p>
          <a:p>
            <a:pPr algn="r" rtl="1"/>
            <a:r>
              <a:rPr lang="he-IL" sz="2000" i="1" dirty="0">
                <a:cs typeface="+mj-cs"/>
              </a:rPr>
              <a:t>כאן מסתיים הסיור – האם יש שאלות? </a:t>
            </a:r>
            <a:endParaRPr lang="en-US" sz="2000" i="1" dirty="0">
              <a:cs typeface="+mj-cs"/>
            </a:endParaRPr>
          </a:p>
          <a:p>
            <a:pPr algn="r" rtl="1"/>
            <a:endParaRPr lang="he-IL" sz="2000" i="1" dirty="0">
              <a:cs typeface="+mj-cs"/>
            </a:endParaRPr>
          </a:p>
          <a:p>
            <a:pPr algn="r" rtl="1"/>
            <a:endParaRPr lang="en-US" sz="2000" i="1" dirty="0">
              <a:cs typeface="+mj-cs"/>
            </a:endParaRPr>
          </a:p>
          <a:p>
            <a:pPr algn="r" rtl="1"/>
            <a:endParaRPr lang="en-US" sz="2000" i="1" dirty="0">
              <a:cs typeface="+mj-cs"/>
            </a:endParaRPr>
          </a:p>
        </p:txBody>
      </p:sp>
    </p:spTree>
    <p:extLst>
      <p:ext uri="{BB962C8B-B14F-4D97-AF65-F5344CB8AC3E}">
        <p14:creationId xmlns:p14="http://schemas.microsoft.com/office/powerpoint/2010/main" val="2852324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59" y="837740"/>
            <a:ext cx="7900431" cy="5016758"/>
          </a:xfrm>
          <a:prstGeom prst="rect">
            <a:avLst/>
          </a:prstGeom>
        </p:spPr>
        <p:txBody>
          <a:bodyPr wrap="square">
            <a:spAutoFit/>
          </a:bodyPr>
          <a:lstStyle/>
          <a:p>
            <a:pPr algn="r" rtl="1"/>
            <a:r>
              <a:rPr lang="he-IL" sz="2000" i="1" dirty="0">
                <a:cs typeface="+mj-cs"/>
              </a:rPr>
              <a:t>שלום רב,</a:t>
            </a:r>
          </a:p>
          <a:p>
            <a:pPr algn="r" rtl="1"/>
            <a:endParaRPr lang="en-US" sz="2000" i="1" dirty="0">
              <a:cs typeface="+mj-cs"/>
            </a:endParaRPr>
          </a:p>
          <a:p>
            <a:pPr algn="r" rtl="1"/>
            <a:r>
              <a:rPr lang="he-IL" sz="2000" i="1" dirty="0">
                <a:cs typeface="+mj-cs"/>
              </a:rPr>
              <a:t>שמי _____________ ותיאור תפקיד</a:t>
            </a:r>
            <a:endParaRPr lang="en-US" sz="2000" i="1" dirty="0">
              <a:cs typeface="+mj-cs"/>
            </a:endParaRPr>
          </a:p>
          <a:p>
            <a:pPr algn="r" rtl="1"/>
            <a:r>
              <a:rPr lang="he-IL" sz="2000" i="1" dirty="0">
                <a:cs typeface="+mj-cs"/>
              </a:rPr>
              <a:t>רגע לפני שאנחנו נכנסים בפתחו של מפעל, חשוב לנו לספר לכם על "בית קודאק". בניין זה הנו אחד מבנייני הייצור והמטה הירוקים והחדשניים בישראל ובעולם . הוא עומד בתקן האמריקאי של מבנים ידידותיים לסביבה.</a:t>
            </a:r>
            <a:endParaRPr lang="en-US" sz="2000" i="1" dirty="0">
              <a:cs typeface="+mj-cs"/>
            </a:endParaRPr>
          </a:p>
          <a:p>
            <a:pPr algn="r" rtl="1"/>
            <a:r>
              <a:rPr lang="he-IL" sz="2000" i="1" dirty="0">
                <a:cs typeface="+mj-cs"/>
              </a:rPr>
              <a:t>למה ירוק? כי כל מערכות הבניין; אויר, חשמל מים הנן חסכוניות, מנוטרות ועושות שימוש יעיל ומחושב באנרגיה ומשאבים.</a:t>
            </a:r>
          </a:p>
          <a:p>
            <a:pPr algn="r" rtl="1"/>
            <a:endParaRPr lang="he-IL" sz="2000" i="1" dirty="0">
              <a:cs typeface="+mj-cs"/>
            </a:endParaRPr>
          </a:p>
          <a:p>
            <a:pPr algn="r" rtl="1"/>
            <a:endParaRPr lang="he-IL" sz="2000" i="1" dirty="0">
              <a:cs typeface="+mj-cs"/>
            </a:endParaRPr>
          </a:p>
          <a:p>
            <a:pPr algn="r" rtl="1"/>
            <a:r>
              <a:rPr lang="he-IL" sz="2000" i="1" dirty="0">
                <a:cs typeface="+mj-cs"/>
              </a:rPr>
              <a:t>בנוסף לכך אלפא ביו </a:t>
            </a:r>
            <a:r>
              <a:rPr lang="he-IL" sz="2000" i="1" dirty="0" err="1">
                <a:cs typeface="+mj-cs"/>
              </a:rPr>
              <a:t>טכ</a:t>
            </a:r>
            <a:r>
              <a:rPr lang="he-IL" sz="2000" i="1" dirty="0">
                <a:cs typeface="+mj-cs"/>
              </a:rPr>
              <a:t> מעמידה את נושא הבטיחות ואיכות הסביבה כערך עליון וכחלק בלתי נפרד מכל פעילות החברה, אנו מחויבים לשמירה על בטיחות עובדינו ואורחינו ועל כן משקיעים בכך משאבים רבים.</a:t>
            </a:r>
          </a:p>
          <a:p>
            <a:pPr algn="r" rtl="1"/>
            <a:endParaRPr lang="he-IL" sz="2000" i="1" dirty="0">
              <a:cs typeface="+mj-cs"/>
            </a:endParaRPr>
          </a:p>
          <a:p>
            <a:pPr algn="r" rtl="1"/>
            <a:endParaRPr lang="en-US" sz="2000" i="1" dirty="0">
              <a:cs typeface="+mj-cs"/>
            </a:endParaRPr>
          </a:p>
          <a:p>
            <a:pPr algn="r" rtl="1"/>
            <a:endParaRPr lang="en-US" sz="2000" i="1" dirty="0">
              <a:latin typeface="Lato Light" panose="020F0502020204030203" pitchFamily="34" charset="0"/>
              <a:ea typeface="Lato Light" panose="020F0502020204030203" pitchFamily="34" charset="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42" name="TextBox 41"/>
          <p:cNvSpPr txBox="1"/>
          <p:nvPr/>
        </p:nvSpPr>
        <p:spPr>
          <a:xfrm>
            <a:off x="8771961" y="276602"/>
            <a:ext cx="2976556" cy="1323439"/>
          </a:xfrm>
          <a:prstGeom prst="rect">
            <a:avLst/>
          </a:prstGeom>
          <a:noFill/>
        </p:spPr>
        <p:txBody>
          <a:bodyPr wrap="square" rtlCol="0">
            <a:spAutoFit/>
          </a:bodyPr>
          <a:lstStyle/>
          <a:p>
            <a:pPr algn="r"/>
            <a:r>
              <a:rPr lang="he-IL" sz="4000" i="1" dirty="0">
                <a:cs typeface="+mj-cs"/>
              </a:rPr>
              <a:t>כניסה ועמדת בטיחות</a:t>
            </a:r>
            <a:endParaRPr lang="en-US" sz="4000" i="1" dirty="0">
              <a:cs typeface="+mj-cs"/>
            </a:endParaRPr>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097" y="202819"/>
            <a:ext cx="3291556" cy="1397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42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417042" y="276602"/>
            <a:ext cx="7900431" cy="6001643"/>
          </a:xfrm>
          <a:prstGeom prst="rect">
            <a:avLst/>
          </a:prstGeom>
        </p:spPr>
        <p:txBody>
          <a:bodyPr wrap="square">
            <a:spAutoFit/>
          </a:bodyPr>
          <a:lstStyle/>
          <a:p>
            <a:pPr algn="r" rtl="1"/>
            <a:r>
              <a:rPr lang="he-IL" b="1" i="1" u="sng" dirty="0"/>
              <a:t>נהלי בטיחות:</a:t>
            </a:r>
          </a:p>
          <a:p>
            <a:pPr algn="r" rtl="1"/>
            <a:r>
              <a:rPr lang="he-IL" i="1" dirty="0"/>
              <a:t>מול הכניסה למטבחון של המפעל ממוקם ארון עם אביזרי בטיחות לאורחים:</a:t>
            </a:r>
          </a:p>
          <a:p>
            <a:pPr marL="457200" indent="-457200" algn="r" rtl="1">
              <a:buAutoNum type="arabicPeriod"/>
            </a:pPr>
            <a:r>
              <a:rPr lang="he-IL" b="1" i="1" u="sng" dirty="0"/>
              <a:t>גלוית בטיחות ממותגת בשפות עברית ואנגלית </a:t>
            </a:r>
            <a:r>
              <a:rPr lang="he-IL" i="1" dirty="0"/>
              <a:t>עם תמצית נהלי הבטיחות במפעל, שניתן לחלק לאורחים לפני הכניסה למפעל.</a:t>
            </a:r>
          </a:p>
          <a:p>
            <a:pPr marL="457200" indent="-457200" algn="r" rtl="1">
              <a:buAutoNum type="arabicPeriod"/>
            </a:pPr>
            <a:r>
              <a:rPr lang="he-IL" b="1" i="1" u="sng" dirty="0"/>
              <a:t>משקפי מגן - </a:t>
            </a:r>
            <a:r>
              <a:rPr lang="he-IL" i="1" dirty="0"/>
              <a:t>כל זמן השהות בתוך אולם הייצור יש להרכיב משקפי מגן - באולם הייצור מתבצע שימוש באקדחי אויר, הרכבת משקפי בטיחות תגן עליכם מפני חדירת חלקיקים לעיניים.</a:t>
            </a:r>
          </a:p>
          <a:p>
            <a:pPr marL="457200" indent="-457200" algn="r" rtl="1">
              <a:buAutoNum type="arabicPeriod"/>
            </a:pPr>
            <a:r>
              <a:rPr lang="he-IL" b="1" i="1" u="sng" dirty="0">
                <a:latin typeface="Lato Light" panose="020F0502020204030203" pitchFamily="34" charset="0"/>
                <a:ea typeface="Lato Light" panose="020F0502020204030203" pitchFamily="34" charset="0"/>
              </a:rPr>
              <a:t>כיסויי נעליים נגד החלקה – </a:t>
            </a:r>
            <a:r>
              <a:rPr lang="he-IL" i="1" dirty="0">
                <a:latin typeface="Lato Light" panose="020F0502020204030203" pitchFamily="34" charset="0"/>
                <a:ea typeface="Lato Light" panose="020F0502020204030203" pitchFamily="34" charset="0"/>
              </a:rPr>
              <a:t>רצפת אולם הייצור מחליקה עקב השימוש בשמן לצרכי הייצור – כל האורחים כולל המלווים נדרשים ללבוש כיסויי מגן   (הכיסויים מסודרים לפי מידות בארון, במידות 34-46, קיימים כיסויי גם למי שנועל נעלי עקב).</a:t>
            </a:r>
          </a:p>
          <a:p>
            <a:pPr marL="457200" indent="-457200" algn="r" rtl="1">
              <a:buAutoNum type="arabicPeriod"/>
            </a:pPr>
            <a:r>
              <a:rPr lang="he-IL" b="1" i="1" u="sng" dirty="0">
                <a:latin typeface="Lato Light" panose="020F0502020204030203" pitchFamily="34" charset="0"/>
                <a:ea typeface="Lato Light" panose="020F0502020204030203" pitchFamily="34" charset="0"/>
              </a:rPr>
              <a:t>במקרה חירום – </a:t>
            </a:r>
            <a:r>
              <a:rPr lang="he-IL" i="1" dirty="0">
                <a:latin typeface="Lato Light" panose="020F0502020204030203" pitchFamily="34" charset="0"/>
                <a:ea typeface="Lato Light" panose="020F0502020204030203" pitchFamily="34" charset="0"/>
              </a:rPr>
              <a:t>תופעל מערכת הקריזה, יש לצאת מיציאת החירום הקרובה ביותר, יציאות החירום פזורות ברחבי המפעל, ניתן לזהות אותן ע"י שילוט ירוק עם כיתוב "יציאה".</a:t>
            </a:r>
          </a:p>
          <a:p>
            <a:pPr marL="457200" indent="-457200" algn="r" rtl="1">
              <a:buAutoNum type="arabicPeriod"/>
            </a:pPr>
            <a:r>
              <a:rPr lang="he-IL" i="1" dirty="0">
                <a:latin typeface="Lato Light" panose="020F0502020204030203" pitchFamily="34" charset="0"/>
                <a:ea typeface="Lato Light" panose="020F0502020204030203" pitchFamily="34" charset="0"/>
              </a:rPr>
              <a:t>אין לגעת בשום ציוד או להכניס ידיים לתוך המכונות, אין להכניס אוכל או שתיה.</a:t>
            </a:r>
          </a:p>
          <a:p>
            <a:pPr marL="457200" indent="-457200" algn="r" rtl="1">
              <a:buAutoNum type="arabicPeriod"/>
            </a:pPr>
            <a:endParaRPr lang="he-IL" i="1" dirty="0">
              <a:latin typeface="Lato Light" panose="020F0502020204030203" pitchFamily="34" charset="0"/>
              <a:ea typeface="Lato Light" panose="020F0502020204030203" pitchFamily="34" charset="0"/>
            </a:endParaRPr>
          </a:p>
          <a:p>
            <a:pPr algn="r" rtl="1"/>
            <a:r>
              <a:rPr lang="he-IL" b="1" i="1" u="sng" dirty="0">
                <a:latin typeface="Lato Light" panose="020F0502020204030203" pitchFamily="34" charset="0"/>
                <a:ea typeface="Lato Light" panose="020F0502020204030203" pitchFamily="34" charset="0"/>
              </a:rPr>
              <a:t>הערה: </a:t>
            </a:r>
            <a:r>
              <a:rPr lang="he-IL" i="1" dirty="0">
                <a:latin typeface="Lato Light" panose="020F0502020204030203" pitchFamily="34" charset="0"/>
                <a:ea typeface="Lato Light" panose="020F0502020204030203" pitchFamily="34" charset="0"/>
              </a:rPr>
              <a:t>על המדריך לדאוג כי לאחר שכולם קיבלו את הציוד העמדה נשארת מסודרת וכן בסיום הסיור שכל אביזרי הבטיחות מוחזרים למקום</a:t>
            </a:r>
          </a:p>
          <a:p>
            <a:pPr algn="r" rtl="1"/>
            <a:r>
              <a:rPr lang="he-IL" i="1" dirty="0">
                <a:latin typeface="Lato Light" panose="020F0502020204030203" pitchFamily="34" charset="0"/>
                <a:ea typeface="Lato Light" panose="020F0502020204030203" pitchFamily="34" charset="0"/>
              </a:rPr>
              <a:t>במקרה הצורך יש לפנות </a:t>
            </a:r>
            <a:r>
              <a:rPr lang="he-IL" i="1" dirty="0" err="1">
                <a:latin typeface="Lato Light" panose="020F0502020204030203" pitchFamily="34" charset="0"/>
                <a:ea typeface="Lato Light" panose="020F0502020204030203" pitchFamily="34" charset="0"/>
              </a:rPr>
              <a:t>לפולינה</a:t>
            </a:r>
            <a:r>
              <a:rPr lang="he-IL" i="1" dirty="0">
                <a:latin typeface="Lato Light" panose="020F0502020204030203" pitchFamily="34" charset="0"/>
                <a:ea typeface="Lato Light" panose="020F0502020204030203" pitchFamily="34" charset="0"/>
              </a:rPr>
              <a:t> לעזרה נוספת.</a:t>
            </a:r>
            <a:endParaRPr lang="en-US" i="1" dirty="0">
              <a:latin typeface="Lato Light" panose="020F0502020204030203" pitchFamily="34" charset="0"/>
              <a:ea typeface="Lato Light" panose="020F0502020204030203" pitchFamily="34" charset="0"/>
            </a:endParaRPr>
          </a:p>
          <a:p>
            <a:pPr algn="r" rtl="1"/>
            <a:endParaRPr lang="he-IL" sz="2000" i="1" dirty="0">
              <a:cs typeface="+mj-cs"/>
            </a:endParaRPr>
          </a:p>
          <a:p>
            <a:pPr algn="r" rtl="1"/>
            <a:endParaRPr lang="en-US" sz="2000" i="1" dirty="0">
              <a:cs typeface="+mj-cs"/>
            </a:endParaRPr>
          </a:p>
          <a:p>
            <a:pPr algn="r" rtl="1"/>
            <a:endParaRPr lang="en-US" sz="2000" i="1" dirty="0">
              <a:latin typeface="Lato Light" panose="020F0502020204030203" pitchFamily="34" charset="0"/>
              <a:ea typeface="Lato Light" panose="020F0502020204030203" pitchFamily="34" charset="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42" name="TextBox 41"/>
          <p:cNvSpPr txBox="1"/>
          <p:nvPr/>
        </p:nvSpPr>
        <p:spPr>
          <a:xfrm>
            <a:off x="8771961" y="276602"/>
            <a:ext cx="2976556" cy="1323439"/>
          </a:xfrm>
          <a:prstGeom prst="rect">
            <a:avLst/>
          </a:prstGeom>
          <a:noFill/>
        </p:spPr>
        <p:txBody>
          <a:bodyPr wrap="square" rtlCol="0">
            <a:spAutoFit/>
          </a:bodyPr>
          <a:lstStyle/>
          <a:p>
            <a:pPr algn="r"/>
            <a:r>
              <a:rPr lang="he-IL" sz="4000" i="1" dirty="0">
                <a:cs typeface="+mj-cs"/>
              </a:rPr>
              <a:t>כניסה ועמדת בטיחות</a:t>
            </a:r>
            <a:endParaRPr lang="en-US" sz="4000" i="1" dirty="0">
              <a:cs typeface="+mj-cs"/>
            </a:endParaRPr>
          </a:p>
        </p:txBody>
      </p:sp>
    </p:spTree>
    <p:extLst>
      <p:ext uri="{BB962C8B-B14F-4D97-AF65-F5344CB8AC3E}">
        <p14:creationId xmlns:p14="http://schemas.microsoft.com/office/powerpoint/2010/main" val="3161618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9040171" y="276602"/>
            <a:ext cx="2593497" cy="1323439"/>
          </a:xfrm>
          <a:prstGeom prst="rect">
            <a:avLst/>
          </a:prstGeom>
          <a:noFill/>
        </p:spPr>
        <p:txBody>
          <a:bodyPr wrap="square" rtlCol="0">
            <a:spAutoFit/>
          </a:bodyPr>
          <a:lstStyle/>
          <a:p>
            <a:pPr algn="r" rtl="1"/>
            <a:r>
              <a:rPr lang="he-IL" sz="4000" i="1" dirty="0">
                <a:cs typeface="+mj-cs"/>
              </a:rPr>
              <a:t>מרכז ההדרכות</a:t>
            </a:r>
            <a:endParaRPr lang="en-US" sz="4000" i="1" dirty="0">
              <a:cs typeface="+mj-cs"/>
            </a:endParaRPr>
          </a:p>
        </p:txBody>
      </p:sp>
      <p:sp>
        <p:nvSpPr>
          <p:cNvPr id="3" name="Rectangle 2"/>
          <p:cNvSpPr/>
          <p:nvPr/>
        </p:nvSpPr>
        <p:spPr>
          <a:xfrm>
            <a:off x="388663" y="1987578"/>
            <a:ext cx="7900429" cy="3970318"/>
          </a:xfrm>
          <a:prstGeom prst="rect">
            <a:avLst/>
          </a:prstGeom>
        </p:spPr>
        <p:txBody>
          <a:bodyPr wrap="square">
            <a:spAutoFit/>
          </a:bodyPr>
          <a:lstStyle/>
          <a:p>
            <a:pPr algn="r" rtl="1"/>
            <a:r>
              <a:rPr lang="he-IL" i="1" dirty="0"/>
              <a:t>מרכז ההדרכות וההכשרה המקצועית של חברת אלפא-ביו טכ. מספקת מגוון רחב של קורסים מקצועיים, החל מהקורסים הבסיסיים בהשתלות דנטליות וכלה בקורסים מתקדמים לרופאי-השיניים המנוסים.  </a:t>
            </a:r>
            <a:endParaRPr lang="en-US" i="1" dirty="0"/>
          </a:p>
          <a:p>
            <a:pPr algn="r" rtl="1"/>
            <a:r>
              <a:rPr lang="he-IL" i="1" dirty="0"/>
              <a:t>אלפא ביו חרתה על דגלה את תחום ההדרכות כערך עליון, מטרתנו לספק לרופאים ערך מוסף בעבודתם, להקל על העבודה היומית באמצעות הנגשת הידע וחשיפת הרופא למחקרים הקלינים המתקדמים ביותר בעולם. </a:t>
            </a:r>
          </a:p>
          <a:p>
            <a:pPr algn="r" rtl="1"/>
            <a:r>
              <a:rPr lang="he-IL" i="1" dirty="0"/>
              <a:t>לצורך הנגשת הידע אלפא ביו מקיימת כנסים מדעיים וקורסים בינלאומיים במקביל להדרכות והכשרות מקומיות בכל אחת מהמדינות בהן נמכרים מוצרי אלפא ביו.  </a:t>
            </a:r>
          </a:p>
          <a:p>
            <a:pPr algn="r" rtl="1"/>
            <a:endParaRPr lang="en-US" i="1" dirty="0"/>
          </a:p>
          <a:p>
            <a:pPr algn="r" rtl="1"/>
            <a:endParaRPr lang="he-IL" i="1" dirty="0"/>
          </a:p>
          <a:p>
            <a:pPr algn="r" rtl="1"/>
            <a:r>
              <a:rPr lang="he-IL" i="1" dirty="0"/>
              <a:t> </a:t>
            </a:r>
            <a:endParaRPr lang="en-US" i="1" dirty="0"/>
          </a:p>
          <a:p>
            <a:pPr algn="r" rtl="1"/>
            <a:endParaRPr lang="he-IL" i="1" dirty="0"/>
          </a:p>
          <a:p>
            <a:pPr algn="r" rtl="1"/>
            <a:endParaRPr lang="en-US" i="1" dirty="0"/>
          </a:p>
          <a:p>
            <a:pPr algn="r" rtl="1"/>
            <a:endParaRPr lang="en-US" i="1" dirty="0"/>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63" y="169882"/>
            <a:ext cx="3859484"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7290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34761" y="1338305"/>
            <a:ext cx="7831248" cy="5324535"/>
          </a:xfrm>
          <a:prstGeom prst="rect">
            <a:avLst/>
          </a:prstGeom>
        </p:spPr>
        <p:txBody>
          <a:bodyPr wrap="square">
            <a:spAutoFit/>
          </a:bodyPr>
          <a:lstStyle/>
          <a:p>
            <a:pPr algn="r" rtl="1"/>
            <a:r>
              <a:rPr lang="he-IL" sz="2000" i="1" dirty="0">
                <a:cs typeface="+mj-cs"/>
              </a:rPr>
              <a:t>ברוכים הבאים למתקן הייצור של "אלפא-ביו טכ." בחצי השעה הקרובה  נחשוף בפניכם , על קצה המזלג,  את תהליך הייצור המורכב והקפדני של שתלי אלפא-ביו טכ., חלקי הפרותטיקה והכלים הכירורגים.</a:t>
            </a:r>
            <a:endParaRPr lang="en-US" sz="2000" i="1" dirty="0">
              <a:cs typeface="+mj-cs"/>
            </a:endParaRPr>
          </a:p>
          <a:p>
            <a:pPr algn="r" rtl="1"/>
            <a:r>
              <a:rPr lang="he-IL" sz="2000" i="1" dirty="0">
                <a:cs typeface="+mj-cs"/>
              </a:rPr>
              <a:t>נעבור דרך עמדות הייצור השונות, חדר פני השטח, החדר הנקי ועמדות הבקרה והאיכות שמלוות את התהליך כולו.</a:t>
            </a:r>
            <a:endParaRPr lang="en-US" sz="2000" i="1" dirty="0">
              <a:cs typeface="+mj-cs"/>
            </a:endParaRPr>
          </a:p>
          <a:p>
            <a:pPr algn="r" rtl="1"/>
            <a:r>
              <a:rPr lang="he-IL" sz="2000" i="1" dirty="0">
                <a:cs typeface="+mj-cs"/>
              </a:rPr>
              <a:t>נתחיל ברקע קצר אודות החברה:</a:t>
            </a:r>
            <a:endParaRPr lang="en-US" sz="2000" i="1" dirty="0">
              <a:cs typeface="+mj-cs"/>
            </a:endParaRPr>
          </a:p>
          <a:p>
            <a:pPr algn="r" rtl="1"/>
            <a:r>
              <a:rPr lang="he-IL" sz="2000" i="1" dirty="0">
                <a:cs typeface="+mj-cs"/>
              </a:rPr>
              <a:t>חברת אלפא-ביו טכ. הנה חברה גלובלית המתמחה בפיתוח וייצור פיתרונות דנטליים מתקדמים, תוך התמקדות בתחום השתלים והפרותטיקה.</a:t>
            </a:r>
          </a:p>
          <a:p>
            <a:pPr algn="r" rtl="1"/>
            <a:endParaRPr lang="he-IL" sz="2000" i="1" dirty="0">
              <a:cs typeface="+mj-cs"/>
            </a:endParaRPr>
          </a:p>
          <a:p>
            <a:pPr algn="r" rtl="1"/>
            <a:r>
              <a:rPr lang="he-IL" sz="2000" i="1" dirty="0">
                <a:cs typeface="+mj-cs"/>
              </a:rPr>
              <a:t>אלפא ביו הוקמה בשנת 1988 ע"י ד"ר אופיר </a:t>
            </a:r>
            <a:r>
              <a:rPr lang="he-IL" sz="2000" i="1" dirty="0" err="1">
                <a:cs typeface="+mj-cs"/>
              </a:rPr>
              <a:t>פרומוביץ</a:t>
            </a:r>
            <a:r>
              <a:rPr lang="he-IL" sz="2000" i="1" dirty="0">
                <a:cs typeface="+mj-cs"/>
              </a:rPr>
              <a:t> – לפני 3 עשורים.</a:t>
            </a:r>
          </a:p>
          <a:p>
            <a:pPr algn="r" rtl="1"/>
            <a:r>
              <a:rPr lang="he-IL" sz="2000" i="1" dirty="0">
                <a:cs typeface="+mj-cs"/>
              </a:rPr>
              <a:t>בשנת 1996 הושק שתל </a:t>
            </a:r>
            <a:r>
              <a:rPr lang="en-US" sz="2000" i="1" dirty="0">
                <a:cs typeface="+mj-cs"/>
              </a:rPr>
              <a:t>ATID</a:t>
            </a:r>
            <a:r>
              <a:rPr lang="he-IL" sz="2000" i="1" dirty="0">
                <a:cs typeface="+mj-cs"/>
              </a:rPr>
              <a:t> ובשנת 1999 הושק שתל ה</a:t>
            </a:r>
            <a:r>
              <a:rPr lang="en-US" sz="2000" i="1" dirty="0">
                <a:cs typeface="+mj-cs"/>
              </a:rPr>
              <a:t>DFI</a:t>
            </a:r>
            <a:r>
              <a:rPr lang="he-IL" sz="2000" i="1" dirty="0">
                <a:cs typeface="+mj-cs"/>
              </a:rPr>
              <a:t>.</a:t>
            </a:r>
          </a:p>
          <a:p>
            <a:pPr algn="r" rtl="1"/>
            <a:r>
              <a:rPr lang="he-IL" sz="2000" i="1" dirty="0">
                <a:cs typeface="+mj-cs"/>
              </a:rPr>
              <a:t>בשנת 2003 הושק השתל הספירלי הראשון בעולם אשר הוביל בשנת 2008 לרכישתה של אלפא-ביו טכ. ע"י נובל ביוקר ,חברת השתלים המובילה בעולם . בספטמבר 2010 הוחלט כי מתקן הייצור שלנו יעבור אל משכנו הנוכחי תוך שימת דגש על השבחת וייעול תהליכי הייצור ,תוך שיפור מהלכי בקרה ואיכות. עלות המעבר נאמדת בכ-6 מיליון יורו. </a:t>
            </a:r>
            <a:endParaRPr lang="en-US" sz="2000" i="1" dirty="0">
              <a:cs typeface="+mj-cs"/>
            </a:endParaRPr>
          </a:p>
          <a:p>
            <a:pPr algn="r" rtl="1"/>
            <a:endParaRPr lang="en-US" sz="2000" i="1" dirty="0">
              <a:cs typeface="+mj-cs"/>
            </a:endParaRPr>
          </a:p>
          <a:p>
            <a:pPr algn="r" rtl="1"/>
            <a:r>
              <a:rPr lang="he-IL" sz="2000" i="1" dirty="0">
                <a:cs typeface="+mj-cs"/>
              </a:rPr>
              <a:t> </a:t>
            </a:r>
            <a:endParaRPr lang="en-US" sz="2000" i="1" dirty="0">
              <a:latin typeface="Lato Light" panose="020F0502020204030203" pitchFamily="34" charset="0"/>
              <a:ea typeface="Lato Light" panose="020F0502020204030203" pitchFamily="34" charset="0"/>
              <a:cs typeface="+mj-cs"/>
            </a:endParaRPr>
          </a:p>
        </p:txBody>
      </p:sp>
      <p:sp>
        <p:nvSpPr>
          <p:cNvPr id="6" name="TextBox 5"/>
          <p:cNvSpPr txBox="1"/>
          <p:nvPr/>
        </p:nvSpPr>
        <p:spPr>
          <a:xfrm>
            <a:off x="9040171" y="276602"/>
            <a:ext cx="2593497" cy="1323439"/>
          </a:xfrm>
          <a:prstGeom prst="rect">
            <a:avLst/>
          </a:prstGeom>
          <a:noFill/>
        </p:spPr>
        <p:txBody>
          <a:bodyPr wrap="square" rtlCol="0">
            <a:spAutoFit/>
          </a:bodyPr>
          <a:lstStyle/>
          <a:p>
            <a:pPr algn="r"/>
            <a:r>
              <a:rPr lang="he-IL" sz="4000" i="1" dirty="0">
                <a:cs typeface="+mj-cs"/>
              </a:rPr>
              <a:t>דלפק הקבלה מפעל</a:t>
            </a:r>
            <a:endParaRPr lang="en-US" sz="4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761" y="41765"/>
            <a:ext cx="3222563" cy="1367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9201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08097" y="2363826"/>
            <a:ext cx="3077403" cy="584775"/>
          </a:xfrm>
          <a:prstGeom prst="rect">
            <a:avLst/>
          </a:prstGeom>
        </p:spPr>
        <p:txBody>
          <a:bodyPr wrap="square">
            <a:spAutoFit/>
          </a:bodyPr>
          <a:lstStyle/>
          <a:p>
            <a:endParaRPr lang="en-US"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r" rtl="1"/>
            <a:endParaRPr lang="en-US"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578555" y="1600041"/>
            <a:ext cx="7710536" cy="5909310"/>
          </a:xfrm>
          <a:prstGeom prst="rect">
            <a:avLst/>
          </a:prstGeom>
          <a:noFill/>
        </p:spPr>
        <p:txBody>
          <a:bodyPr wrap="square" rtlCol="0">
            <a:spAutoFit/>
          </a:bodyPr>
          <a:lstStyle/>
          <a:p>
            <a:pPr algn="r" rtl="1"/>
            <a:r>
              <a:rPr lang="he-IL" sz="2000" i="1" dirty="0">
                <a:cs typeface="+mj-cs"/>
              </a:rPr>
              <a:t>אלפא ביו טכ. פיתחה רשימה ארוכה של מוצרים חדשניים שנועדו להעניק את מערך הפתרונות המקיף והיעיל ביותר בתחום השתלות השיניים:</a:t>
            </a:r>
          </a:p>
          <a:p>
            <a:pPr algn="r" rtl="1"/>
            <a:r>
              <a:rPr lang="he-IL" sz="2000" i="1" dirty="0">
                <a:cs typeface="+mj-cs"/>
              </a:rPr>
              <a:t>שתל ה - </a:t>
            </a:r>
            <a:r>
              <a:rPr lang="en-US" sz="2000" i="1" dirty="0">
                <a:cs typeface="+mj-cs"/>
              </a:rPr>
              <a:t>ICE</a:t>
            </a:r>
            <a:r>
              <a:rPr lang="he-IL" sz="2000" i="1" dirty="0">
                <a:cs typeface="+mj-cs"/>
              </a:rPr>
              <a:t> ב2013, </a:t>
            </a:r>
            <a:r>
              <a:rPr lang="en-US" sz="2000" i="1" dirty="0">
                <a:cs typeface="+mj-cs"/>
              </a:rPr>
              <a:t>NICE</a:t>
            </a:r>
            <a:r>
              <a:rPr lang="he-IL" sz="2000" i="1" dirty="0">
                <a:cs typeface="+mj-cs"/>
              </a:rPr>
              <a:t> ב2014, השקת החטיבה הדיגיטלית (ניתוח מונחה מחשב ושיקום דיגיטלי </a:t>
            </a:r>
            <a:r>
              <a:rPr lang="en-US" sz="2000" i="1" dirty="0">
                <a:cs typeface="+mj-cs"/>
              </a:rPr>
              <a:t>CAM</a:t>
            </a:r>
            <a:r>
              <a:rPr lang="he-IL" sz="2000" i="1" dirty="0">
                <a:cs typeface="+mj-cs"/>
              </a:rPr>
              <a:t>/</a:t>
            </a:r>
            <a:r>
              <a:rPr lang="en-US" sz="2000" i="1" dirty="0">
                <a:cs typeface="+mj-cs"/>
              </a:rPr>
              <a:t>CAD</a:t>
            </a:r>
            <a:r>
              <a:rPr lang="he-IL" sz="2000" i="1" dirty="0">
                <a:cs typeface="+mj-cs"/>
              </a:rPr>
              <a:t>) בשנת 2015 ואת שתל ה</a:t>
            </a:r>
            <a:r>
              <a:rPr lang="en-US" sz="2000" i="1" dirty="0">
                <a:cs typeface="+mj-cs"/>
              </a:rPr>
              <a:t>NEO</a:t>
            </a:r>
            <a:r>
              <a:rPr lang="he-IL" sz="2000" i="1" dirty="0">
                <a:cs typeface="+mj-cs"/>
              </a:rPr>
              <a:t> בשנת 2016. </a:t>
            </a:r>
          </a:p>
          <a:p>
            <a:pPr algn="r" rtl="1"/>
            <a:r>
              <a:rPr lang="he-IL" sz="2000" i="1" dirty="0">
                <a:cs typeface="+mj-cs"/>
              </a:rPr>
              <a:t>העבודה הצמודה ללקוחותינו איפשרה לנו להכיר את שגרת יומם במרפאות ובמעבדות, להבין את צרכיהם ומתוך כך ליצר מוצרים שיהפכו את עבודתם לקלה, נוחה ויעילה.</a:t>
            </a:r>
          </a:p>
          <a:p>
            <a:pPr algn="r" rtl="1"/>
            <a:endParaRPr lang="en-US" sz="2000" i="1" dirty="0">
              <a:cs typeface="+mj-cs"/>
            </a:endParaRPr>
          </a:p>
          <a:p>
            <a:pPr algn="r" rtl="1"/>
            <a:endParaRPr lang="en-US" sz="2000" i="1" dirty="0">
              <a:cs typeface="+mj-cs"/>
            </a:endParaRPr>
          </a:p>
          <a:p>
            <a:pPr algn="r" rtl="1"/>
            <a:endParaRPr lang="en-US" sz="2000" i="1" dirty="0">
              <a:cs typeface="+mj-cs"/>
            </a:endParaRPr>
          </a:p>
          <a:p>
            <a:pPr algn="r" rtl="1"/>
            <a:endParaRPr lang="en-US" sz="2000" i="1" dirty="0">
              <a:cs typeface="+mj-cs"/>
            </a:endParaRPr>
          </a:p>
          <a:p>
            <a:pPr algn="r" rtl="1"/>
            <a:endParaRPr lang="en-US" sz="2000" i="1" dirty="0">
              <a:cs typeface="+mj-cs"/>
            </a:endParaRPr>
          </a:p>
          <a:p>
            <a:pPr algn="r" rtl="1"/>
            <a:endParaRPr lang="en-US" sz="2000" i="1" dirty="0">
              <a:cs typeface="+mj-cs"/>
            </a:endParaRPr>
          </a:p>
          <a:p>
            <a:pPr algn="r" rtl="1"/>
            <a:endParaRPr lang="en-US" sz="2000" i="1" dirty="0">
              <a:cs typeface="+mj-cs"/>
            </a:endParaRPr>
          </a:p>
          <a:p>
            <a:pPr algn="r" rtl="1"/>
            <a:endParaRPr lang="en-US" sz="2000" i="1" dirty="0">
              <a:cs typeface="+mj-cs"/>
            </a:endParaRPr>
          </a:p>
          <a:p>
            <a:pPr algn="r" rtl="1"/>
            <a:endParaRPr lang="en-US" sz="2000" i="1" dirty="0">
              <a:cs typeface="+mj-cs"/>
            </a:endParaRPr>
          </a:p>
          <a:p>
            <a:pPr algn="r" rtl="1"/>
            <a:endParaRPr lang="he-IL" sz="2000" i="1" dirty="0">
              <a:cs typeface="+mj-cs"/>
            </a:endParaRPr>
          </a:p>
          <a:p>
            <a:pPr algn="r" rtl="1"/>
            <a:endParaRPr lang="he-IL" sz="2000" i="1" dirty="0">
              <a:cs typeface="+mj-cs"/>
            </a:endParaRPr>
          </a:p>
          <a:p>
            <a:pPr algn="r" rtl="1"/>
            <a:r>
              <a:rPr lang="he-IL" sz="2000" i="1" dirty="0">
                <a:cs typeface="+mj-cs"/>
              </a:rPr>
              <a:t>כעת נעבור תחנה תחנה ב"חיי" השתל. הינכם מוזמנים לשאול שאלות .</a:t>
            </a:r>
            <a:endParaRPr lang="en-US" sz="2000" i="1" dirty="0">
              <a:cs typeface="+mj-cs"/>
            </a:endParaRPr>
          </a:p>
          <a:p>
            <a:endParaRPr lang="en-US" dirty="0"/>
          </a:p>
        </p:txBody>
      </p:sp>
      <p:sp>
        <p:nvSpPr>
          <p:cNvPr id="11" name="TextBox 10"/>
          <p:cNvSpPr txBox="1"/>
          <p:nvPr/>
        </p:nvSpPr>
        <p:spPr>
          <a:xfrm>
            <a:off x="9040171" y="276602"/>
            <a:ext cx="2593497" cy="1323439"/>
          </a:xfrm>
          <a:prstGeom prst="rect">
            <a:avLst/>
          </a:prstGeom>
          <a:noFill/>
        </p:spPr>
        <p:txBody>
          <a:bodyPr wrap="square" rtlCol="0">
            <a:spAutoFit/>
          </a:bodyPr>
          <a:lstStyle/>
          <a:p>
            <a:pPr algn="r"/>
            <a:r>
              <a:rPr lang="he-IL" sz="4000" i="1" dirty="0">
                <a:cs typeface="+mj-cs"/>
              </a:rPr>
              <a:t>דלפק הקבלה מפעל</a:t>
            </a:r>
            <a:endParaRPr lang="en-US" sz="4000" i="1" dirty="0">
              <a:cs typeface="+mj-cs"/>
            </a:endParaRPr>
          </a:p>
        </p:txBody>
      </p:sp>
      <p:pic>
        <p:nvPicPr>
          <p:cNvPr id="614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097" y="118633"/>
            <a:ext cx="3706193" cy="1573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8559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9D1D4B-9523-4FD9-AD48-C6E966B7D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03943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3490</TotalTime>
  <Words>2813</Words>
  <Application>Microsoft Office PowerPoint</Application>
  <PresentationFormat>Widescreen</PresentationFormat>
  <Paragraphs>279</Paragraphs>
  <Slides>30</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Lato Light</vt:lpstr>
      <vt:lpstr>Times New Roman</vt:lpstr>
      <vt:lpstr>Office Theme</vt:lpstr>
      <vt:lpstr>PowerPoint Presentation</vt:lpstr>
      <vt:lpstr>PowerPoint Presentation</vt:lpstr>
      <vt:lpstr>עקוב אחר תרשים המפעל לעקוב אחר מיקומך</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Rudzki</dc:creator>
  <cp:lastModifiedBy>Avi Staiman</cp:lastModifiedBy>
  <cp:revision>224</cp:revision>
  <cp:lastPrinted>2016-08-17T08:04:34Z</cp:lastPrinted>
  <dcterms:created xsi:type="dcterms:W3CDTF">2016-07-05T13:02:38Z</dcterms:created>
  <dcterms:modified xsi:type="dcterms:W3CDTF">2018-04-13T05:22:11Z</dcterms:modified>
</cp:coreProperties>
</file>