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8" r:id="rId1"/>
  </p:sldMasterIdLst>
  <p:notesMasterIdLst>
    <p:notesMasterId r:id="rId10"/>
  </p:notesMasterIdLst>
  <p:sldIdLst>
    <p:sldId id="256" r:id="rId2"/>
    <p:sldId id="265" r:id="rId3"/>
    <p:sldId id="266" r:id="rId4"/>
    <p:sldId id="267" r:id="rId5"/>
    <p:sldId id="268" r:id="rId6"/>
    <p:sldId id="270" r:id="rId7"/>
    <p:sldId id="261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111" d="100"/>
          <a:sy n="111" d="100"/>
        </p:scale>
        <p:origin x="3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hua Amaru" userId="c3bda50411562398" providerId="LiveId" clId="{12C73976-555F-48E9-8CA4-9BDE8CDBDC53}"/>
    <pc:docChg chg="modSld">
      <pc:chgData name="Joshua Amaru" userId="c3bda50411562398" providerId="LiveId" clId="{12C73976-555F-48E9-8CA4-9BDE8CDBDC53}" dt="2022-02-03T07:12:22.253" v="0" actId="113"/>
      <pc:docMkLst>
        <pc:docMk/>
      </pc:docMkLst>
      <pc:sldChg chg="modSp mod">
        <pc:chgData name="Joshua Amaru" userId="c3bda50411562398" providerId="LiveId" clId="{12C73976-555F-48E9-8CA4-9BDE8CDBDC53}" dt="2022-02-03T07:12:22.253" v="0" actId="113"/>
        <pc:sldMkLst>
          <pc:docMk/>
          <pc:sldMk cId="3392621530" sldId="265"/>
        </pc:sldMkLst>
        <pc:graphicFrameChg chg="modGraphic">
          <ac:chgData name="Joshua Amaru" userId="c3bda50411562398" providerId="LiveId" clId="{12C73976-555F-48E9-8CA4-9BDE8CDBDC53}" dt="2022-02-03T07:12:22.253" v="0" actId="113"/>
          <ac:graphicFrameMkLst>
            <pc:docMk/>
            <pc:sldMk cId="3392621530" sldId="265"/>
            <ac:graphicFrameMk id="8" creationId="{79C4AEB0-3EFA-425C-B79D-779FB360BBB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5923713-7676-4286-89F0-A919A93E211D}" type="datetimeFigureOut">
              <a:rPr lang="he-IL" smtClean="0"/>
              <a:t>ב'/אדר א/תשפ"ב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8E4E8CC-EE35-45E0-A034-34979ED4D6F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39406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16F7-E2D9-474D-8479-0DC93515F8FF}" type="datetimeFigureOut">
              <a:rPr lang="he-IL" smtClean="0"/>
              <a:t>ב'/אדר א/תשפ"ב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25951-1479-40C0-B998-CA0D598D0E05}" type="slidenum">
              <a:rPr lang="he-IL" smtClean="0"/>
              <a:t>‹#›</a:t>
            </a:fld>
            <a:endParaRPr lang="he-I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3614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16F7-E2D9-474D-8479-0DC93515F8FF}" type="datetimeFigureOut">
              <a:rPr lang="he-IL" smtClean="0"/>
              <a:t>ב'/אדר א/תשפ"ב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25951-1479-40C0-B998-CA0D598D0E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95903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16F7-E2D9-474D-8479-0DC93515F8FF}" type="datetimeFigureOut">
              <a:rPr lang="he-IL" smtClean="0"/>
              <a:t>ב'/אדר א/תשפ"ב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25951-1479-40C0-B998-CA0D598D0E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02585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16F7-E2D9-474D-8479-0DC93515F8FF}" type="datetimeFigureOut">
              <a:rPr lang="he-IL" smtClean="0"/>
              <a:t>ב'/אדר א/תשפ"ב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25951-1479-40C0-B998-CA0D598D0E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6313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16F7-E2D9-474D-8479-0DC93515F8FF}" type="datetimeFigureOut">
              <a:rPr lang="he-IL" smtClean="0"/>
              <a:t>ב'/אדר א/תשפ"ב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25951-1479-40C0-B998-CA0D598D0E05}" type="slidenum">
              <a:rPr lang="he-IL" smtClean="0"/>
              <a:t>‹#›</a:t>
            </a:fld>
            <a:endParaRPr lang="he-I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2706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16F7-E2D9-474D-8479-0DC93515F8FF}" type="datetimeFigureOut">
              <a:rPr lang="he-IL" smtClean="0"/>
              <a:t>ב'/אדר א/תשפ"ב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25951-1479-40C0-B998-CA0D598D0E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49317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16F7-E2D9-474D-8479-0DC93515F8FF}" type="datetimeFigureOut">
              <a:rPr lang="he-IL" smtClean="0"/>
              <a:t>ב'/אדר א/תשפ"ב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25951-1479-40C0-B998-CA0D598D0E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4016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16F7-E2D9-474D-8479-0DC93515F8FF}" type="datetimeFigureOut">
              <a:rPr lang="he-IL" smtClean="0"/>
              <a:t>ב'/אדר א/תשפ"ב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25951-1479-40C0-B998-CA0D598D0E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1937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16F7-E2D9-474D-8479-0DC93515F8FF}" type="datetimeFigureOut">
              <a:rPr lang="he-IL" smtClean="0"/>
              <a:t>ב'/אדר א/תשפ"ב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25951-1479-40C0-B998-CA0D598D0E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03699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57116F7-E2D9-474D-8479-0DC93515F8FF}" type="datetimeFigureOut">
              <a:rPr lang="he-IL" smtClean="0"/>
              <a:t>ב'/אדר א/תשפ"ב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425951-1479-40C0-B998-CA0D598D0E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0622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16F7-E2D9-474D-8479-0DC93515F8FF}" type="datetimeFigureOut">
              <a:rPr lang="he-IL" smtClean="0"/>
              <a:t>ב'/אדר א/תשפ"ב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25951-1479-40C0-B998-CA0D598D0E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6768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57116F7-E2D9-474D-8479-0DC93515F8FF}" type="datetimeFigureOut">
              <a:rPr lang="he-IL" smtClean="0"/>
              <a:t>ב'/אדר א/תשפ"ב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D425951-1479-40C0-B998-CA0D598D0E05}" type="slidenum">
              <a:rPr lang="he-IL" smtClean="0"/>
              <a:t>‹#›</a:t>
            </a:fld>
            <a:endParaRPr lang="he-I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8758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AE84425-8AAC-4C01-A7F5-7B5C9E52C4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Duplication and Creation in Amoraic Literary Work</a:t>
            </a:r>
            <a:br>
              <a:rPr lang="en-US" dirty="0"/>
            </a:br>
            <a:endParaRPr lang="he-IL" dirty="0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F4B6810B-8C84-401D-AC0D-51D451537C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Ella Tovia, Hebrew University of Jerusalem</a:t>
            </a:r>
          </a:p>
        </p:txBody>
      </p:sp>
    </p:spTree>
    <p:extLst>
      <p:ext uri="{BB962C8B-B14F-4D97-AF65-F5344CB8AC3E}">
        <p14:creationId xmlns:p14="http://schemas.microsoft.com/office/powerpoint/2010/main" val="1136502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9EFE0F0-B4FC-4377-B2B2-6516692A1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959" y="190911"/>
            <a:ext cx="10058400" cy="383248"/>
          </a:xfrm>
        </p:spPr>
        <p:txBody>
          <a:bodyPr>
            <a:noAutofit/>
          </a:bodyPr>
          <a:lstStyle/>
          <a:p>
            <a:r>
              <a:rPr lang="en-US" sz="2800" b="1" dirty="0"/>
              <a:t>Example #1</a:t>
            </a:r>
          </a:p>
        </p:txBody>
      </p:sp>
      <p:graphicFrame>
        <p:nvGraphicFramePr>
          <p:cNvPr id="7" name="טבלה 7">
            <a:extLst>
              <a:ext uri="{FF2B5EF4-FFF2-40B4-BE49-F238E27FC236}">
                <a16:creationId xmlns:a16="http://schemas.microsoft.com/office/drawing/2014/main" id="{30468BE7-8EFE-40F8-990E-A7C6ACAA5A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5498910"/>
              </p:ext>
            </p:extLst>
          </p:nvPr>
        </p:nvGraphicFramePr>
        <p:xfrm>
          <a:off x="6379535" y="1831489"/>
          <a:ext cx="5263116" cy="39421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6903">
                  <a:extLst>
                    <a:ext uri="{9D8B030D-6E8A-4147-A177-3AD203B41FA5}">
                      <a16:colId xmlns:a16="http://schemas.microsoft.com/office/drawing/2014/main" val="3475119111"/>
                    </a:ext>
                  </a:extLst>
                </a:gridCol>
                <a:gridCol w="1977468">
                  <a:extLst>
                    <a:ext uri="{9D8B030D-6E8A-4147-A177-3AD203B41FA5}">
                      <a16:colId xmlns:a16="http://schemas.microsoft.com/office/drawing/2014/main" val="2188036676"/>
                    </a:ext>
                  </a:extLst>
                </a:gridCol>
                <a:gridCol w="2068745">
                  <a:extLst>
                    <a:ext uri="{9D8B030D-6E8A-4147-A177-3AD203B41FA5}">
                      <a16:colId xmlns:a16="http://schemas.microsoft.com/office/drawing/2014/main" val="1360332920"/>
                    </a:ext>
                  </a:extLst>
                </a:gridCol>
              </a:tblGrid>
              <a:tr h="373784">
                <a:tc gridSpan="3"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Yevamot 11 b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330660"/>
                  </a:ext>
                </a:extLst>
              </a:tr>
              <a:tr h="117329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A - </a:t>
                      </a:r>
                      <a:endParaRPr lang="he-IL" sz="12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>
                          <a:solidFill>
                            <a:schemeClr val="tx1"/>
                          </a:solidFill>
                        </a:rPr>
                        <a:t>בעיה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200" b="0" i="1" dirty="0">
                          <a:solidFill>
                            <a:schemeClr val="tx1"/>
                          </a:solidFill>
                        </a:rPr>
                        <a:t>רב נחמן בר יצחק מתני הכי  </a:t>
                      </a:r>
                      <a:endParaRPr lang="he-IL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אמר  רבי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חייא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בר אבא  בעי  רבי יוחנן </a:t>
                      </a: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המחזיר גרושה משניסת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מהו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endParaRPr lang="he-IL" sz="1200" b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אמר ר'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חייא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בר אבא [בעי ר' יוחנן] </a:t>
                      </a: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המחזיר גרושתו משניסת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צרתה מהו 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396817"/>
                  </a:ext>
                </a:extLst>
              </a:tr>
              <a:tr h="825203">
                <a:tc>
                  <a:txBody>
                    <a:bodyPr/>
                    <a:lstStyle/>
                    <a:p>
                      <a:r>
                        <a:rPr lang="en-US" sz="1200" b="1" dirty="0"/>
                        <a:t>B - </a:t>
                      </a:r>
                      <a:endParaRPr lang="he-IL" sz="1200" b="1" dirty="0"/>
                    </a:p>
                    <a:p>
                      <a:r>
                        <a:rPr lang="he-IL" sz="1200" b="1" dirty="0"/>
                        <a:t>הצעה להחלפת נושא הבעיה</a:t>
                      </a:r>
                      <a:endParaRPr lang="en-US" sz="1200" b="1" dirty="0"/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אמ' ליה רבי אמי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ותיבעי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לך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צרתה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א"ל ר' אמי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ותיבעי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לך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היא </a:t>
                      </a:r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גופ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'  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747337"/>
                  </a:ext>
                </a:extLst>
              </a:tr>
              <a:tr h="1534315">
                <a:tc>
                  <a:txBody>
                    <a:bodyPr/>
                    <a:lstStyle/>
                    <a:p>
                      <a:r>
                        <a:rPr lang="en-US" sz="1200" b="1" dirty="0"/>
                        <a:t>C - </a:t>
                      </a:r>
                      <a:endParaRPr lang="he-IL" sz="1200" b="1" dirty="0"/>
                    </a:p>
                    <a:p>
                      <a:r>
                        <a:rPr lang="he-IL" sz="1200" b="1" dirty="0"/>
                        <a:t>דחיית ההצעה</a:t>
                      </a:r>
                      <a:endParaRPr lang="en-US" sz="1200" b="1" dirty="0"/>
                    </a:p>
                    <a:p>
                      <a:endParaRPr lang="he-IL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צרתה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לא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קמיבעיא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לי  </a:t>
                      </a:r>
                    </a:p>
                    <a:p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דלא אלים קל וחומר </a:t>
                      </a:r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למידחי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 צרה </a:t>
                      </a: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אלא כי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קמיבעיא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לי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היא גופא 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מאי  </a:t>
                      </a: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מי אלים  קל וחומר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במקום מצוה 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או לא</a:t>
                      </a:r>
                    </a:p>
                    <a:p>
                      <a:endParaRPr lang="he-IL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היא גופה 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לא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קמיבעיא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[לי]  </a:t>
                      </a:r>
                    </a:p>
                    <a:p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דאמרינ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' ק"ו  במותר לה אסורה  באסור לה  לא כ"ש  </a:t>
                      </a: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כי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קא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מיבעיא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לי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צרתה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מאי  </a:t>
                      </a:r>
                    </a:p>
                    <a:p>
                      <a:endParaRPr lang="he-IL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מי אלים קל וחומר </a:t>
                      </a:r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למידחי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 צרה 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או לא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283064"/>
                  </a:ext>
                </a:extLst>
              </a:tr>
            </a:tbl>
          </a:graphicData>
        </a:graphic>
      </p:graphicFrame>
      <p:graphicFrame>
        <p:nvGraphicFramePr>
          <p:cNvPr id="8" name="טבלה 7">
            <a:extLst>
              <a:ext uri="{FF2B5EF4-FFF2-40B4-BE49-F238E27FC236}">
                <a16:creationId xmlns:a16="http://schemas.microsoft.com/office/drawing/2014/main" id="{79C4AEB0-3EFA-425C-B79D-779FB360BB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1263632"/>
              </p:ext>
            </p:extLst>
          </p:nvPr>
        </p:nvGraphicFramePr>
        <p:xfrm>
          <a:off x="469960" y="1852756"/>
          <a:ext cx="5757170" cy="39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2609">
                  <a:extLst>
                    <a:ext uri="{9D8B030D-6E8A-4147-A177-3AD203B41FA5}">
                      <a16:colId xmlns:a16="http://schemas.microsoft.com/office/drawing/2014/main" val="3475119111"/>
                    </a:ext>
                  </a:extLst>
                </a:gridCol>
                <a:gridCol w="2156922">
                  <a:extLst>
                    <a:ext uri="{9D8B030D-6E8A-4147-A177-3AD203B41FA5}">
                      <a16:colId xmlns:a16="http://schemas.microsoft.com/office/drawing/2014/main" val="2188036676"/>
                    </a:ext>
                  </a:extLst>
                </a:gridCol>
                <a:gridCol w="2387639">
                  <a:extLst>
                    <a:ext uri="{9D8B030D-6E8A-4147-A177-3AD203B41FA5}">
                      <a16:colId xmlns:a16="http://schemas.microsoft.com/office/drawing/2014/main" val="1360332920"/>
                    </a:ext>
                  </a:extLst>
                </a:gridCol>
              </a:tblGrid>
              <a:tr h="369110">
                <a:tc gridSpan="3">
                  <a:txBody>
                    <a:bodyPr/>
                    <a:lstStyle/>
                    <a:p>
                      <a:r>
                        <a:rPr lang="en-US" dirty="0"/>
                        <a:t>Zevahim 85 b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330660"/>
                  </a:ext>
                </a:extLst>
              </a:tr>
              <a:tr h="1285051">
                <a:tc>
                  <a:txBody>
                    <a:bodyPr/>
                    <a:lstStyle/>
                    <a:p>
                      <a:r>
                        <a:rPr lang="en-US" sz="1200" b="1" dirty="0"/>
                        <a:t>A </a:t>
                      </a:r>
                      <a:r>
                        <a:rPr lang="en-US" sz="1200" b="0" dirty="0"/>
                        <a:t>- </a:t>
                      </a:r>
                      <a:endParaRPr lang="he-IL" sz="1200" b="0" dirty="0"/>
                    </a:p>
                    <a:p>
                      <a:r>
                        <a:rPr lang="he-IL" sz="1200" b="0" dirty="0"/>
                        <a:t>בעיה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0" i="1" dirty="0">
                          <a:solidFill>
                            <a:schemeClr val="tx1"/>
                          </a:solidFill>
                        </a:rPr>
                        <a:t>רב נחמן בר יצחק מתני הכי </a:t>
                      </a:r>
                      <a:endParaRPr lang="he-IL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אמר רבי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חיא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בר אבא בעי ר' יוחנן   </a:t>
                      </a:r>
                    </a:p>
                    <a:p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אימורי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קדשים קלין שהעלן לפני  זריקה דמן  </a:t>
                      </a:r>
                    </a:p>
                    <a:p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יש בהן  מעילה או [אין בהן מעילה]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אמר רב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חייא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בר אבא [בעי]  ר" יוחנן </a:t>
                      </a:r>
                    </a:p>
                    <a:p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אימורי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קדשי' קלין שהעלה לפני  זריקת דמן  </a:t>
                      </a:r>
                    </a:p>
                    <a:p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ירדו [או לא ירדו]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396817"/>
                  </a:ext>
                </a:extLst>
              </a:tr>
              <a:tr h="746630">
                <a:tc>
                  <a:txBody>
                    <a:bodyPr/>
                    <a:lstStyle/>
                    <a:p>
                      <a:r>
                        <a:rPr lang="en-US" sz="1200" b="1" dirty="0"/>
                        <a:t>B - </a:t>
                      </a:r>
                      <a:endParaRPr lang="he-IL" sz="1200" b="1" dirty="0"/>
                    </a:p>
                    <a:p>
                      <a:r>
                        <a:rPr lang="he-IL" sz="1200" b="1" dirty="0"/>
                        <a:t>הצעה להחלפת נושא הבעיה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א"ל רבי אמי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ותיבעי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לך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ירידה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א"ל רבי אמי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ותיבעי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לך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מעילה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747337"/>
                  </a:ext>
                </a:extLst>
              </a:tr>
              <a:tr h="836936">
                <a:tc>
                  <a:txBody>
                    <a:bodyPr/>
                    <a:lstStyle/>
                    <a:p>
                      <a:r>
                        <a:rPr lang="en-US" sz="1200" b="1" dirty="0"/>
                        <a:t>C - </a:t>
                      </a:r>
                      <a:endParaRPr lang="he-IL" sz="1200" b="1" dirty="0"/>
                    </a:p>
                    <a:p>
                      <a:r>
                        <a:rPr lang="he-IL" sz="1200" b="1" dirty="0"/>
                        <a:t>דחיית ההצעה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אמר ליה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ירידה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לא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קא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מיבעיא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לי </a:t>
                      </a:r>
                    </a:p>
                    <a:p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ד</a:t>
                      </a:r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נעשו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 לחמו של מזבח </a:t>
                      </a: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כי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קמיבעיא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לי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מעילה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אמר ליה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מעילה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לא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קמיבעיא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לי  </a:t>
                      </a:r>
                    </a:p>
                    <a:p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ד</a:t>
                      </a:r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זריקה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 הוא ד[קבעה]  להו במעילה </a:t>
                      </a: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כי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קמיבעיא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ליה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ירידה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283064"/>
                  </a:ext>
                </a:extLst>
              </a:tr>
              <a:tr h="683193">
                <a:tc>
                  <a:txBody>
                    <a:bodyPr/>
                    <a:lstStyle/>
                    <a:p>
                      <a:r>
                        <a:rPr lang="en-US" sz="1200" b="1" dirty="0"/>
                        <a:t>D - </a:t>
                      </a:r>
                      <a:endParaRPr lang="he-IL" sz="1200" b="1" dirty="0"/>
                    </a:p>
                    <a:p>
                      <a:r>
                        <a:rPr lang="he-IL" sz="1200" b="1" dirty="0"/>
                        <a:t>פשיטת הבעיה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ופשיט הכי לא ירדו ואין בהן מעילה 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ופשיט לא ירדו ואין בהן מעילה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5931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2621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E3DCB6C-3ECB-40FB-8C2B-CB857C4A4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44074"/>
            <a:ext cx="10058400" cy="489574"/>
          </a:xfrm>
        </p:spPr>
        <p:txBody>
          <a:bodyPr>
            <a:normAutofit/>
          </a:bodyPr>
          <a:lstStyle/>
          <a:p>
            <a:r>
              <a:rPr lang="en-US" sz="2800" b="1" dirty="0"/>
              <a:t>Example #1</a:t>
            </a:r>
            <a:endParaRPr lang="en-US" sz="2800" dirty="0"/>
          </a:p>
        </p:txBody>
      </p:sp>
      <p:graphicFrame>
        <p:nvGraphicFramePr>
          <p:cNvPr id="6" name="טבלה 6">
            <a:extLst>
              <a:ext uri="{FF2B5EF4-FFF2-40B4-BE49-F238E27FC236}">
                <a16:creationId xmlns:a16="http://schemas.microsoft.com/office/drawing/2014/main" id="{B0317101-3D5B-4418-9E80-A4DBB791FC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1995305"/>
              </p:ext>
            </p:extLst>
          </p:nvPr>
        </p:nvGraphicFramePr>
        <p:xfrm>
          <a:off x="797751" y="1858155"/>
          <a:ext cx="4880037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8519">
                  <a:extLst>
                    <a:ext uri="{9D8B030D-6E8A-4147-A177-3AD203B41FA5}">
                      <a16:colId xmlns:a16="http://schemas.microsoft.com/office/drawing/2014/main" val="1977285157"/>
                    </a:ext>
                  </a:extLst>
                </a:gridCol>
                <a:gridCol w="1881963">
                  <a:extLst>
                    <a:ext uri="{9D8B030D-6E8A-4147-A177-3AD203B41FA5}">
                      <a16:colId xmlns:a16="http://schemas.microsoft.com/office/drawing/2014/main" val="3896528133"/>
                    </a:ext>
                  </a:extLst>
                </a:gridCol>
                <a:gridCol w="2009555">
                  <a:extLst>
                    <a:ext uri="{9D8B030D-6E8A-4147-A177-3AD203B41FA5}">
                      <a16:colId xmlns:a16="http://schemas.microsoft.com/office/drawing/2014/main" val="2221168483"/>
                    </a:ext>
                  </a:extLst>
                </a:gridCol>
              </a:tblGrid>
              <a:tr h="327908">
                <a:tc gridSpan="3">
                  <a:txBody>
                    <a:bodyPr/>
                    <a:lstStyle/>
                    <a:p>
                      <a:r>
                        <a:rPr lang="en-US" dirty="0"/>
                        <a:t>Temurah 21 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56458"/>
                  </a:ext>
                </a:extLst>
              </a:tr>
              <a:tr h="1709047">
                <a:tc>
                  <a:txBody>
                    <a:bodyPr/>
                    <a:lstStyle/>
                    <a:p>
                      <a:r>
                        <a:rPr lang="en-US" sz="1100" b="1" dirty="0"/>
                        <a:t>A - </a:t>
                      </a:r>
                      <a:endParaRPr lang="he-IL" sz="1100" b="1" dirty="0"/>
                    </a:p>
                    <a:p>
                      <a:r>
                        <a:rPr lang="he-IL" sz="1100" b="1" dirty="0"/>
                        <a:t>בעיה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200" b="0" i="1" dirty="0">
                          <a:solidFill>
                            <a:schemeClr val="tx1"/>
                          </a:solidFill>
                        </a:rPr>
                        <a:t>רב נחמן בר יצחק מתני לה הכי </a:t>
                      </a: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אמ' רב אחא בריה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דרב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עזא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בען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במערבא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המטיל מום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בתשיעי של מעשר 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מהו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2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he-IL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אמ' [רב אחא]  בר רב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עזא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בען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במערבא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המטיל מום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בתמורת בכור ומעשר 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מהו </a:t>
                      </a:r>
                    </a:p>
                    <a:p>
                      <a:r>
                        <a:rPr lang="he-IL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מי </a:t>
                      </a:r>
                      <a:r>
                        <a:rPr lang="he-IL" sz="12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אמרינן</a:t>
                      </a:r>
                      <a:r>
                        <a:rPr lang="he-IL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כיון דלא קרבן לא </a:t>
                      </a:r>
                      <a:r>
                        <a:rPr lang="he-IL" sz="12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מיחייב</a:t>
                      </a:r>
                      <a:r>
                        <a:rPr lang="he-IL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או </a:t>
                      </a:r>
                      <a:r>
                        <a:rPr lang="he-IL" sz="12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דילמ</a:t>
                      </a:r>
                      <a:r>
                        <a:rPr lang="he-IL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' כיון </a:t>
                      </a:r>
                      <a:r>
                        <a:rPr lang="he-IL" sz="12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דקדשו</a:t>
                      </a:r>
                      <a:r>
                        <a:rPr lang="he-IL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he-IL" sz="12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מיחייב</a:t>
                      </a:r>
                      <a:r>
                        <a:rPr lang="he-IL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6378715"/>
                  </a:ext>
                </a:extLst>
              </a:tr>
              <a:tr h="748948">
                <a:tc>
                  <a:txBody>
                    <a:bodyPr/>
                    <a:lstStyle/>
                    <a:p>
                      <a:r>
                        <a:rPr lang="en-US" sz="1100" b="1" dirty="0"/>
                        <a:t>B1 - </a:t>
                      </a:r>
                      <a:endParaRPr lang="he-IL" sz="1100" b="1" dirty="0"/>
                    </a:p>
                    <a:p>
                      <a:r>
                        <a:rPr lang="he-IL" sz="1100" b="1" dirty="0"/>
                        <a:t>הצעה להחלפת נושא הבעיה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א"ל [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אביי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] 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ותיבעי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לך המטי' מום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ב</a:t>
                      </a:r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תמור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' בכור ומעשר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א"ל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אביי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ותיבעי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לך המטיל מום ב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תשיעי של מעשר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1160249"/>
                  </a:ext>
                </a:extLst>
              </a:tr>
              <a:tr h="1098673">
                <a:tc>
                  <a:txBody>
                    <a:bodyPr/>
                    <a:lstStyle/>
                    <a:p>
                      <a:r>
                        <a:rPr lang="en-US" sz="1100" b="1" dirty="0"/>
                        <a:t>B2 -</a:t>
                      </a:r>
                      <a:endParaRPr lang="he-IL" sz="1100" b="1" dirty="0"/>
                    </a:p>
                    <a:p>
                      <a:r>
                        <a:rPr lang="he-IL" sz="1100" b="1" dirty="0"/>
                        <a:t>הסבר מדוע שתי הבעיות אינן נצרכות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אלא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מ"ש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תמורת בכור ומעשר 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דלא מבעי' לך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דרחמנא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מעטינהו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קדש הם הן  </a:t>
                      </a:r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קריבין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 ואין תמורתן </a:t>
                      </a:r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קריבה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  </a:t>
                      </a:r>
                    </a:p>
                    <a:p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תשיעי של מעשר 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נמי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רחמ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' מעטיה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העשירי </a:t>
                      </a:r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להוצי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' את התשיעי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אלא מאי שנא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תשיעי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דלא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קמיבעי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' לך </a:t>
                      </a:r>
                    </a:p>
                    <a:p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דרחמ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' מעטי'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העשירי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להוצי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' התשיעי </a:t>
                      </a:r>
                    </a:p>
                    <a:p>
                      <a:endParaRPr lang="he-IL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ה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"נ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רחמ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' </a:t>
                      </a:r>
                      <a:r>
                        <a:rPr lang="he-IL" sz="1200" b="0" dirty="0" err="1">
                          <a:solidFill>
                            <a:schemeClr val="tx1"/>
                          </a:solidFill>
                        </a:rPr>
                        <a:t>מעטינהו</a:t>
                      </a:r>
                      <a:r>
                        <a:rPr lang="he-IL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לא </a:t>
                      </a:r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תפד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' קד' הם </a:t>
                      </a:r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הם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קריבין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 ואין תמורתן </a:t>
                      </a:r>
                      <a:r>
                        <a:rPr lang="he-IL" sz="1200" b="0" dirty="0" err="1">
                          <a:solidFill>
                            <a:srgbClr val="C00000"/>
                          </a:solidFill>
                        </a:rPr>
                        <a:t>קריבה</a:t>
                      </a:r>
                      <a:r>
                        <a:rPr lang="he-IL" sz="1200" b="0" dirty="0">
                          <a:solidFill>
                            <a:srgbClr val="C00000"/>
                          </a:solidFill>
                        </a:rPr>
                        <a:t> </a:t>
                      </a:r>
                      <a:endParaRPr lang="en-US" sz="1200" b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15637"/>
                  </a:ext>
                </a:extLst>
              </a:tr>
            </a:tbl>
          </a:graphicData>
        </a:graphic>
      </p:graphicFrame>
      <p:graphicFrame>
        <p:nvGraphicFramePr>
          <p:cNvPr id="7" name="טבלה 6">
            <a:extLst>
              <a:ext uri="{FF2B5EF4-FFF2-40B4-BE49-F238E27FC236}">
                <a16:creationId xmlns:a16="http://schemas.microsoft.com/office/drawing/2014/main" id="{A7AE2D1F-3DF4-49EC-BDAB-57B440EDE3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300730"/>
              </p:ext>
            </p:extLst>
          </p:nvPr>
        </p:nvGraphicFramePr>
        <p:xfrm>
          <a:off x="5932967" y="244074"/>
          <a:ext cx="6071192" cy="6044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1226">
                  <a:extLst>
                    <a:ext uri="{9D8B030D-6E8A-4147-A177-3AD203B41FA5}">
                      <a16:colId xmlns:a16="http://schemas.microsoft.com/office/drawing/2014/main" val="1906927698"/>
                    </a:ext>
                  </a:extLst>
                </a:gridCol>
                <a:gridCol w="2462510">
                  <a:extLst>
                    <a:ext uri="{9D8B030D-6E8A-4147-A177-3AD203B41FA5}">
                      <a16:colId xmlns:a16="http://schemas.microsoft.com/office/drawing/2014/main" val="3278397324"/>
                    </a:ext>
                  </a:extLst>
                </a:gridCol>
                <a:gridCol w="2417456">
                  <a:extLst>
                    <a:ext uri="{9D8B030D-6E8A-4147-A177-3AD203B41FA5}">
                      <a16:colId xmlns:a16="http://schemas.microsoft.com/office/drawing/2014/main" val="3364991406"/>
                    </a:ext>
                  </a:extLst>
                </a:gridCol>
              </a:tblGrid>
              <a:tr h="363055">
                <a:tc gridSpan="3"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Chullin 12 b-13 a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9307796"/>
                  </a:ext>
                </a:extLst>
              </a:tr>
              <a:tr h="756365">
                <a:tc>
                  <a:txBody>
                    <a:bodyPr/>
                    <a:lstStyle/>
                    <a:p>
                      <a:r>
                        <a:rPr lang="en-US" sz="1100" b="1" dirty="0"/>
                        <a:t>A - </a:t>
                      </a:r>
                      <a:endParaRPr lang="he-IL" sz="1100" b="1" dirty="0"/>
                    </a:p>
                    <a:p>
                      <a:r>
                        <a:rPr lang="he-IL" sz="1100" b="1" dirty="0"/>
                        <a:t>בעיה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100" b="0" i="1" dirty="0">
                          <a:solidFill>
                            <a:schemeClr val="tx1"/>
                          </a:solidFill>
                        </a:rPr>
                        <a:t>רב נחמן בר יצחק מתני הכי </a:t>
                      </a: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אמ' ר'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חייא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בר אבא בעי ר' יוחנן </a:t>
                      </a: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קטן יש לו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מעש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' או  אין לו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מעשה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100" b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1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אמ ר'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חייא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בר אבא בעי ר' יוחנן </a:t>
                      </a: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קטן יש לו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מחשבה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או אין לו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מחשבה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9469654"/>
                  </a:ext>
                </a:extLst>
              </a:tr>
              <a:tr h="694689">
                <a:tc>
                  <a:txBody>
                    <a:bodyPr/>
                    <a:lstStyle/>
                    <a:p>
                      <a:r>
                        <a:rPr lang="en-US" sz="1100" b="1" dirty="0"/>
                        <a:t>B1 - </a:t>
                      </a:r>
                      <a:endParaRPr lang="he-IL" sz="1100" b="1" dirty="0"/>
                    </a:p>
                    <a:p>
                      <a:r>
                        <a:rPr lang="he-IL" sz="1100" b="1" dirty="0"/>
                        <a:t>הצעה להחלפת נושא הבעיה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אמ' ליה ר' אמי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ותיבעי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ליה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מחשבה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אמ' ליה רבי אמי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ותיבעי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ליה 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מעשה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4255019"/>
                  </a:ext>
                </a:extLst>
              </a:tr>
              <a:tr h="922765">
                <a:tc>
                  <a:txBody>
                    <a:bodyPr/>
                    <a:lstStyle/>
                    <a:p>
                      <a:r>
                        <a:rPr lang="en-US" sz="1100" b="1" dirty="0"/>
                        <a:t>B2 -</a:t>
                      </a:r>
                      <a:endParaRPr lang="he-IL" sz="1100" b="1" dirty="0"/>
                    </a:p>
                    <a:p>
                      <a:r>
                        <a:rPr lang="he-IL" sz="1100" b="1" dirty="0"/>
                        <a:t>הסבר מדוע שתי הבעיות אינן נצרכות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מאי שנא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מחשבה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דלא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קמיבעיא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ליה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דתנן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אין להן מחשבה </a:t>
                      </a:r>
                    </a:p>
                    <a:p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מעשה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נמי לא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תיבעי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ליה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דתנן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יש להן מעשה </a:t>
                      </a:r>
                    </a:p>
                    <a:p>
                      <a:endParaRPr lang="he-IL" sz="1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מאי שנא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מעשה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דלא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קא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מבעיא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ליה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דתנן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יש להן מעשה </a:t>
                      </a:r>
                    </a:p>
                    <a:p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מחשבה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נמי לא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תיבעי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ליה 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דתנן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אין להן מחשבה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דתנן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 </a:t>
                      </a:r>
                    </a:p>
                    <a:p>
                      <a:endParaRPr lang="he-IL" sz="1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9122266"/>
                  </a:ext>
                </a:extLst>
              </a:tr>
              <a:tr h="756365">
                <a:tc>
                  <a:txBody>
                    <a:bodyPr/>
                    <a:lstStyle/>
                    <a:p>
                      <a:r>
                        <a:rPr lang="en-US" sz="1100" b="1" dirty="0"/>
                        <a:t>C – </a:t>
                      </a:r>
                      <a:endParaRPr lang="he-IL" sz="1100" b="1" dirty="0"/>
                    </a:p>
                    <a:p>
                      <a:r>
                        <a:rPr lang="he-IL" sz="1100" b="1" dirty="0"/>
                        <a:t>הסבר חלופי של נושא הבעיה המקורית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אמר ליה מחשבה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גרידתא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לא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קמיבעיא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ליה  </a:t>
                      </a:r>
                    </a:p>
                    <a:p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כי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קא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מיבעיא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ליה מחשבתו ניכרת מתוך מעשיו...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0068516"/>
                  </a:ext>
                </a:extLst>
              </a:tr>
              <a:tr h="922765">
                <a:tc>
                  <a:txBody>
                    <a:bodyPr/>
                    <a:lstStyle/>
                    <a:p>
                      <a:r>
                        <a:rPr lang="en-US" sz="1100" b="1" dirty="0"/>
                        <a:t>D – </a:t>
                      </a:r>
                      <a:endParaRPr lang="he-IL" sz="1100" b="1" dirty="0"/>
                    </a:p>
                    <a:p>
                      <a:r>
                        <a:rPr lang="he-IL" sz="1100" b="1" dirty="0"/>
                        <a:t>קושיה על ההסבר החלופי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הא נמי  אמרה ר' יוחנן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חדא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זימנא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דתנן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ואמ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' ר' יוחנן לא שנו אלא שלא היפך בהן אבל היפך בהן הרי זה בכי יותן  </a:t>
                      </a:r>
                    </a:p>
                    <a:p>
                      <a:endParaRPr lang="he-IL" sz="1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2995060"/>
                  </a:ext>
                </a:extLst>
              </a:tr>
              <a:tr h="724892">
                <a:tc>
                  <a:txBody>
                    <a:bodyPr/>
                    <a:lstStyle/>
                    <a:p>
                      <a:r>
                        <a:rPr lang="en-US" sz="1100" b="1" dirty="0"/>
                        <a:t>E – </a:t>
                      </a:r>
                      <a:endParaRPr lang="he-IL" sz="1100" b="1" dirty="0"/>
                    </a:p>
                    <a:p>
                      <a:r>
                        <a:rPr lang="he-IL" sz="1100" b="1" dirty="0"/>
                        <a:t>הסבר חלופי של נושא הבעיה המקורית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הכי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קמיבעיא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ליה דאורייתא או דרבנן </a:t>
                      </a:r>
                    </a:p>
                    <a:p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[ה]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הכי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קמיבעיא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ליה דאורייתא או דרבנן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221433"/>
                  </a:ext>
                </a:extLst>
              </a:tr>
              <a:tr h="845708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/>
                        <a:t>F - </a:t>
                      </a:r>
                      <a:endParaRPr lang="he-IL" sz="1100" b="1" dirty="0"/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1" dirty="0"/>
                        <a:t>פשיטת הבעיה </a:t>
                      </a:r>
                      <a:endParaRPr lang="en-US" sz="1100" b="1" dirty="0"/>
                    </a:p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ופשיט יש להן מעשה ואפי'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מדאוריי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' אין להן מחשב' ואפי'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מדרבנ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' מחשבתו ניכרת מתו' מעשיו 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מדאוריית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' אין לו מדרבנן יש לו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98743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6553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ABC3850-22ED-45D8-9E5E-817669D2E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06532"/>
          </a:xfrm>
        </p:spPr>
        <p:txBody>
          <a:bodyPr/>
          <a:lstStyle/>
          <a:p>
            <a:r>
              <a:rPr kumimoji="0" lang="en-US" sz="2800" b="1" i="0" u="none" strike="noStrike" kern="1200" cap="none" spc="-5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Example #1</a:t>
            </a:r>
            <a:endParaRPr lang="en-US" dirty="0"/>
          </a:p>
        </p:txBody>
      </p:sp>
      <p:graphicFrame>
        <p:nvGraphicFramePr>
          <p:cNvPr id="4" name="טבלה 4">
            <a:extLst>
              <a:ext uri="{FF2B5EF4-FFF2-40B4-BE49-F238E27FC236}">
                <a16:creationId xmlns:a16="http://schemas.microsoft.com/office/drawing/2014/main" id="{AFE846E6-EA9C-4100-883A-78BBBF18C2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7863251"/>
              </p:ext>
            </p:extLst>
          </p:nvPr>
        </p:nvGraphicFramePr>
        <p:xfrm>
          <a:off x="1711842" y="1846263"/>
          <a:ext cx="9443519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4138">
                  <a:extLst>
                    <a:ext uri="{9D8B030D-6E8A-4147-A177-3AD203B41FA5}">
                      <a16:colId xmlns:a16="http://schemas.microsoft.com/office/drawing/2014/main" val="4121757851"/>
                    </a:ext>
                  </a:extLst>
                </a:gridCol>
                <a:gridCol w="3591360">
                  <a:extLst>
                    <a:ext uri="{9D8B030D-6E8A-4147-A177-3AD203B41FA5}">
                      <a16:colId xmlns:a16="http://schemas.microsoft.com/office/drawing/2014/main" val="4050579884"/>
                    </a:ext>
                  </a:extLst>
                </a:gridCol>
                <a:gridCol w="3468021">
                  <a:extLst>
                    <a:ext uri="{9D8B030D-6E8A-4147-A177-3AD203B41FA5}">
                      <a16:colId xmlns:a16="http://schemas.microsoft.com/office/drawing/2014/main" val="930054908"/>
                    </a:ext>
                  </a:extLst>
                </a:gridCol>
              </a:tblGrid>
              <a:tr h="352893">
                <a:tc gridSpan="3"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Gitin 29 b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888651"/>
                  </a:ext>
                </a:extLst>
              </a:tr>
              <a:tr h="1102185">
                <a:tc>
                  <a:txBody>
                    <a:bodyPr/>
                    <a:lstStyle/>
                    <a:p>
                      <a:r>
                        <a:rPr lang="en-US" sz="1400" b="1" dirty="0"/>
                        <a:t>A - </a:t>
                      </a:r>
                      <a:endParaRPr lang="he-IL" sz="1400" b="1" dirty="0"/>
                    </a:p>
                    <a:p>
                      <a:r>
                        <a:rPr lang="he-IL" sz="1400" b="1" dirty="0"/>
                        <a:t>בעיה 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400" b="0" i="1" dirty="0">
                          <a:solidFill>
                            <a:schemeClr val="tx1"/>
                          </a:solidFill>
                        </a:rPr>
                        <a:t>רב נחמן בר יצחק מתני הכי  </a:t>
                      </a:r>
                    </a:p>
                    <a:p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אמרו ליה רבנן </a:t>
                      </a:r>
                      <a:r>
                        <a:rPr lang="he-IL" sz="1400" b="0" dirty="0" err="1">
                          <a:solidFill>
                            <a:schemeClr val="tx1"/>
                          </a:solidFill>
                        </a:rPr>
                        <a:t>לאבימי</a:t>
                      </a:r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 בריה דר' אבהו </a:t>
                      </a:r>
                    </a:p>
                    <a:p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בעי מיניה מר' אבהו </a:t>
                      </a:r>
                    </a:p>
                    <a:p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שליח </a:t>
                      </a:r>
                      <a:r>
                        <a:rPr lang="he-IL" sz="1400" b="0" dirty="0" err="1">
                          <a:solidFill>
                            <a:schemeClr val="tx1"/>
                          </a:solidFill>
                        </a:rPr>
                        <a:t>שליח</a:t>
                      </a:r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400" b="0" dirty="0">
                          <a:solidFill>
                            <a:srgbClr val="C00000"/>
                          </a:solidFill>
                        </a:rPr>
                        <a:t>כי משוי שליח בבית דין או שלא בבי' דין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14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אמרו ליה רבנן </a:t>
                      </a:r>
                      <a:r>
                        <a:rPr lang="he-IL" sz="1400" b="0" dirty="0" err="1">
                          <a:solidFill>
                            <a:schemeClr val="tx1"/>
                          </a:solidFill>
                        </a:rPr>
                        <a:t>לאבימי</a:t>
                      </a:r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 בריה דר' אבהו </a:t>
                      </a:r>
                    </a:p>
                    <a:p>
                      <a:r>
                        <a:rPr lang="he-IL" sz="1400" b="0" dirty="0" err="1">
                          <a:solidFill>
                            <a:schemeClr val="tx1"/>
                          </a:solidFill>
                        </a:rPr>
                        <a:t>בעו</a:t>
                      </a:r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 מיניה מר' אבהו </a:t>
                      </a:r>
                    </a:p>
                    <a:p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שליח </a:t>
                      </a:r>
                      <a:r>
                        <a:rPr lang="he-IL" sz="1400" b="0" dirty="0" err="1">
                          <a:solidFill>
                            <a:schemeClr val="tx1"/>
                          </a:solidFill>
                        </a:rPr>
                        <a:t>שליח</a:t>
                      </a:r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400" b="0" dirty="0">
                          <a:solidFill>
                            <a:srgbClr val="C00000"/>
                          </a:solidFill>
                        </a:rPr>
                        <a:t>משוי שליח או לא  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4877550"/>
                  </a:ext>
                </a:extLst>
              </a:tr>
              <a:tr h="899151">
                <a:tc>
                  <a:txBody>
                    <a:bodyPr/>
                    <a:lstStyle/>
                    <a:p>
                      <a:r>
                        <a:rPr lang="en-US" sz="1400" b="1" dirty="0"/>
                        <a:t>B - </a:t>
                      </a:r>
                      <a:endParaRPr lang="he-IL" sz="1400" b="1" dirty="0"/>
                    </a:p>
                    <a:p>
                      <a:r>
                        <a:rPr lang="he-IL" sz="1400" b="1" dirty="0"/>
                        <a:t>הצעה להחלפת הבעיה 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אמ' להו </a:t>
                      </a:r>
                    </a:p>
                    <a:p>
                      <a:endParaRPr lang="he-IL" sz="14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he-IL" sz="1400" b="0" dirty="0" err="1">
                          <a:solidFill>
                            <a:srgbClr val="C00000"/>
                          </a:solidFill>
                        </a:rPr>
                        <a:t>ו</a:t>
                      </a:r>
                      <a:r>
                        <a:rPr lang="he-IL" sz="1400" b="0" dirty="0" err="1">
                          <a:solidFill>
                            <a:schemeClr val="tx1"/>
                          </a:solidFill>
                        </a:rPr>
                        <a:t>תיבעי</a:t>
                      </a:r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 לכו </a:t>
                      </a:r>
                      <a:r>
                        <a:rPr lang="he-IL" sz="1400" b="0" dirty="0">
                          <a:solidFill>
                            <a:srgbClr val="C00000"/>
                          </a:solidFill>
                        </a:rPr>
                        <a:t>אי משוי שליח בעלמא  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אמ' להו </a:t>
                      </a:r>
                      <a:r>
                        <a:rPr lang="he-IL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הא לא </a:t>
                      </a:r>
                      <a:r>
                        <a:rPr lang="he-IL" sz="14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תיבעי</a:t>
                      </a:r>
                      <a:r>
                        <a:rPr lang="he-IL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לכו </a:t>
                      </a:r>
                      <a:r>
                        <a:rPr lang="he-IL" sz="14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מדקתני</a:t>
                      </a:r>
                      <a:r>
                        <a:rPr lang="he-IL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אין השליח האחרון מכל' </a:t>
                      </a:r>
                      <a:r>
                        <a:rPr lang="he-IL" sz="14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דמשוי</a:t>
                      </a:r>
                      <a:r>
                        <a:rPr lang="he-IL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שליח  </a:t>
                      </a:r>
                    </a:p>
                    <a:p>
                      <a:r>
                        <a:rPr lang="he-IL" sz="1400" b="0" dirty="0">
                          <a:solidFill>
                            <a:srgbClr val="C00000"/>
                          </a:solidFill>
                        </a:rPr>
                        <a:t>אלא כי </a:t>
                      </a:r>
                      <a:r>
                        <a:rPr lang="he-IL" sz="1400" b="0" dirty="0" err="1">
                          <a:solidFill>
                            <a:schemeClr val="tx1"/>
                          </a:solidFill>
                        </a:rPr>
                        <a:t>תיבעי</a:t>
                      </a:r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 לכו </a:t>
                      </a:r>
                      <a:r>
                        <a:rPr lang="he-IL" sz="1400" b="0" dirty="0">
                          <a:solidFill>
                            <a:srgbClr val="C00000"/>
                          </a:solidFill>
                        </a:rPr>
                        <a:t>כי משוי שליח  בבית דין או אפי'  שלא בבית דין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4534350"/>
                  </a:ext>
                </a:extLst>
              </a:tr>
              <a:tr h="696117">
                <a:tc>
                  <a:txBody>
                    <a:bodyPr/>
                    <a:lstStyle/>
                    <a:p>
                      <a:r>
                        <a:rPr lang="en-US" sz="1400" b="1" dirty="0"/>
                        <a:t>C - </a:t>
                      </a:r>
                      <a:endParaRPr lang="he-IL" sz="1400" b="1" dirty="0"/>
                    </a:p>
                    <a:p>
                      <a:r>
                        <a:rPr lang="he-IL" sz="1400" b="1" dirty="0"/>
                        <a:t>דחיית ההצעה 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אמרו לי' הא לא </a:t>
                      </a:r>
                      <a:r>
                        <a:rPr lang="he-IL" sz="1400" b="0" dirty="0" err="1">
                          <a:solidFill>
                            <a:schemeClr val="tx1"/>
                          </a:solidFill>
                        </a:rPr>
                        <a:t>קא</a:t>
                      </a:r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400" b="0" dirty="0" err="1">
                          <a:solidFill>
                            <a:schemeClr val="tx1"/>
                          </a:solidFill>
                        </a:rPr>
                        <a:t>מיבעיא</a:t>
                      </a:r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 לן </a:t>
                      </a:r>
                      <a:r>
                        <a:rPr lang="he-IL" sz="1400" b="0" dirty="0">
                          <a:solidFill>
                            <a:srgbClr val="C00000"/>
                          </a:solidFill>
                        </a:rPr>
                        <a:t>[</a:t>
                      </a:r>
                      <a:r>
                        <a:rPr lang="he-IL" sz="1400" b="0" dirty="0" err="1">
                          <a:solidFill>
                            <a:srgbClr val="C00000"/>
                          </a:solidFill>
                        </a:rPr>
                        <a:t>מדקתני</a:t>
                      </a:r>
                      <a:r>
                        <a:rPr lang="he-IL" sz="1400" b="0" dirty="0">
                          <a:solidFill>
                            <a:srgbClr val="C00000"/>
                          </a:solidFill>
                        </a:rPr>
                        <a:t>]  אין  השליח האחרון מכלל </a:t>
                      </a:r>
                      <a:r>
                        <a:rPr lang="he-IL" sz="1400" b="0" dirty="0" err="1">
                          <a:solidFill>
                            <a:srgbClr val="C00000"/>
                          </a:solidFill>
                        </a:rPr>
                        <a:t>דשליח</a:t>
                      </a:r>
                      <a:r>
                        <a:rPr lang="he-IL" sz="1400" b="0" dirty="0">
                          <a:solidFill>
                            <a:srgbClr val="C00000"/>
                          </a:solidFill>
                        </a:rPr>
                        <a:t> משוי שלי'  </a:t>
                      </a:r>
                    </a:p>
                    <a:p>
                      <a:r>
                        <a:rPr lang="he-IL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אלא  כי </a:t>
                      </a:r>
                      <a:r>
                        <a:rPr lang="he-IL" sz="14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קא</a:t>
                      </a:r>
                      <a:r>
                        <a:rPr lang="he-IL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he-IL" sz="14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מיבעיא</a:t>
                      </a:r>
                      <a:r>
                        <a:rPr lang="he-IL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לן  בבית דין או  שלא בבית דין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אמרו לי' הא [נמי]  לא </a:t>
                      </a:r>
                      <a:r>
                        <a:rPr lang="he-IL" sz="1400" b="0" dirty="0" err="1">
                          <a:solidFill>
                            <a:schemeClr val="tx1"/>
                          </a:solidFill>
                        </a:rPr>
                        <a:t>מיבעיא</a:t>
                      </a:r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 לן </a:t>
                      </a:r>
                      <a:r>
                        <a:rPr lang="he-IL" sz="1400" b="0" dirty="0">
                          <a:solidFill>
                            <a:srgbClr val="C00000"/>
                          </a:solidFill>
                        </a:rPr>
                        <a:t>[</a:t>
                      </a:r>
                      <a:r>
                        <a:rPr lang="he-IL" sz="1400" b="0" dirty="0" err="1">
                          <a:solidFill>
                            <a:srgbClr val="C00000"/>
                          </a:solidFill>
                        </a:rPr>
                        <a:t>דקתני</a:t>
                      </a:r>
                      <a:r>
                        <a:rPr lang="he-IL" sz="1400" b="0" dirty="0">
                          <a:solidFill>
                            <a:srgbClr val="C00000"/>
                          </a:solidFill>
                        </a:rPr>
                        <a:t>]  אלא או' שליח בית דין אני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6214128"/>
                  </a:ext>
                </a:extLst>
              </a:tr>
              <a:tr h="696117">
                <a:tc>
                  <a:txBody>
                    <a:bodyPr/>
                    <a:lstStyle/>
                    <a:p>
                      <a:r>
                        <a:rPr lang="en-US" sz="1400" b="1" dirty="0"/>
                        <a:t>D - </a:t>
                      </a:r>
                      <a:endParaRPr lang="he-IL" sz="1400" b="1" dirty="0"/>
                    </a:p>
                    <a:p>
                      <a:r>
                        <a:rPr lang="he-IL" sz="1400" b="1" dirty="0"/>
                        <a:t>קושיה על הדחייה 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אמ' להו הא נמי לא </a:t>
                      </a:r>
                      <a:r>
                        <a:rPr lang="he-IL" sz="14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תיבעי</a:t>
                      </a:r>
                      <a:r>
                        <a:rPr lang="he-IL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לכו </a:t>
                      </a:r>
                      <a:r>
                        <a:rPr lang="he-IL" sz="14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דקתני</a:t>
                      </a:r>
                      <a:r>
                        <a:rPr lang="he-IL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 אלא או' שליח בית דין אני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5776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5255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1CB69F3-7963-49D4-AC03-D5BDD870D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838" y="88133"/>
            <a:ext cx="10058400" cy="500206"/>
          </a:xfrm>
        </p:spPr>
        <p:txBody>
          <a:bodyPr>
            <a:normAutofit/>
          </a:bodyPr>
          <a:lstStyle/>
          <a:p>
            <a:r>
              <a:rPr kumimoji="0" lang="en-US" sz="2800" b="1" i="0" u="none" strike="noStrike" kern="1200" cap="none" spc="-5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Example #1</a:t>
            </a:r>
            <a:endParaRPr lang="en-US" sz="2800" dirty="0"/>
          </a:p>
        </p:txBody>
      </p:sp>
      <p:graphicFrame>
        <p:nvGraphicFramePr>
          <p:cNvPr id="4" name="טבלה 4">
            <a:extLst>
              <a:ext uri="{FF2B5EF4-FFF2-40B4-BE49-F238E27FC236}">
                <a16:creationId xmlns:a16="http://schemas.microsoft.com/office/drawing/2014/main" id="{76998537-55A8-47AD-B05A-3C58705082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6892163"/>
              </p:ext>
            </p:extLst>
          </p:nvPr>
        </p:nvGraphicFramePr>
        <p:xfrm>
          <a:off x="1591340" y="536707"/>
          <a:ext cx="10058400" cy="606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2206560655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1990854778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4066604877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3930896963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1440068722"/>
                    </a:ext>
                  </a:extLst>
                </a:gridCol>
              </a:tblGrid>
              <a:tr h="322779">
                <a:tc>
                  <a:txBody>
                    <a:bodyPr/>
                    <a:lstStyle/>
                    <a:p>
                      <a:r>
                        <a:rPr lang="en-US" dirty="0"/>
                        <a:t>Temurah 21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Chullin 12 b-13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Zevahim 85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Yevamot 11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Gitin 29 b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21539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A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אמ'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[רב אחא] בר רב </a:t>
                      </a: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עזא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  </a:t>
                      </a:r>
                    </a:p>
                    <a:p>
                      <a:endParaRPr lang="he-IL" sz="11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בען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במערבא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 </a:t>
                      </a:r>
                    </a:p>
                    <a:p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המטיל מום בתמורת בכור ומעשר מהו </a:t>
                      </a:r>
                    </a:p>
                    <a:p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מי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אמרינן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כיון דלא קרבן לא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מיחייב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או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דילמ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' כיון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דקדשו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מיחייב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[A</a:t>
                      </a:r>
                      <a:endParaRPr lang="he-IL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אמ </a:t>
                      </a:r>
                      <a:r>
                        <a:rPr lang="he-IL" sz="1100" b="0" dirty="0">
                          <a:solidFill>
                            <a:srgbClr val="00B050"/>
                          </a:solidFill>
                        </a:rPr>
                        <a:t>ר' </a:t>
                      </a:r>
                      <a:r>
                        <a:rPr lang="he-IL" sz="1100" b="0" dirty="0" err="1">
                          <a:solidFill>
                            <a:srgbClr val="00B050"/>
                          </a:solidFill>
                        </a:rPr>
                        <a:t>חייא</a:t>
                      </a:r>
                      <a:r>
                        <a:rPr lang="he-IL" sz="1100" b="0" dirty="0">
                          <a:solidFill>
                            <a:srgbClr val="00B050"/>
                          </a:solidFill>
                        </a:rPr>
                        <a:t> בר אבא </a:t>
                      </a:r>
                    </a:p>
                    <a:p>
                      <a:endParaRPr lang="he-IL" sz="11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בעי </a:t>
                      </a:r>
                      <a:r>
                        <a:rPr lang="he-IL" sz="1100" b="0" dirty="0">
                          <a:solidFill>
                            <a:srgbClr val="00B050"/>
                          </a:solidFill>
                        </a:rPr>
                        <a:t>ר' יוחנן </a:t>
                      </a:r>
                    </a:p>
                    <a:p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קטן יש לו מחשבה או אין לו מחשבה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A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אמר </a:t>
                      </a:r>
                      <a:r>
                        <a:rPr lang="he-IL" sz="1100" b="0" dirty="0">
                          <a:solidFill>
                            <a:srgbClr val="00B050"/>
                          </a:solidFill>
                        </a:rPr>
                        <a:t>רב </a:t>
                      </a:r>
                      <a:r>
                        <a:rPr lang="he-IL" sz="1100" b="0" dirty="0" err="1">
                          <a:solidFill>
                            <a:srgbClr val="00B050"/>
                          </a:solidFill>
                        </a:rPr>
                        <a:t>חייא</a:t>
                      </a:r>
                      <a:r>
                        <a:rPr lang="he-IL" sz="1100" b="0" dirty="0">
                          <a:solidFill>
                            <a:srgbClr val="00B050"/>
                          </a:solidFill>
                        </a:rPr>
                        <a:t> בר אבא </a:t>
                      </a:r>
                    </a:p>
                    <a:p>
                      <a:endParaRPr lang="he-IL" sz="1100" b="0" dirty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[בעי]  </a:t>
                      </a:r>
                      <a:r>
                        <a:rPr lang="he-IL" sz="1100" b="0" dirty="0">
                          <a:solidFill>
                            <a:srgbClr val="00B050"/>
                          </a:solidFill>
                        </a:rPr>
                        <a:t>ר" יוחנן </a:t>
                      </a:r>
                    </a:p>
                    <a:p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אימורי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 קדשי' קלין שהעלה לפני  זריקת דמן ירדו [או לא ירדו]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A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אמר </a:t>
                      </a:r>
                      <a:r>
                        <a:rPr lang="he-IL" sz="1100" b="0" dirty="0">
                          <a:solidFill>
                            <a:srgbClr val="00B050"/>
                          </a:solidFill>
                        </a:rPr>
                        <a:t>ר' </a:t>
                      </a:r>
                      <a:r>
                        <a:rPr lang="he-IL" sz="1100" b="0" dirty="0" err="1">
                          <a:solidFill>
                            <a:srgbClr val="00B050"/>
                          </a:solidFill>
                        </a:rPr>
                        <a:t>חייא</a:t>
                      </a:r>
                      <a:r>
                        <a:rPr lang="he-IL" sz="1100" b="0" dirty="0">
                          <a:solidFill>
                            <a:srgbClr val="00B050"/>
                          </a:solidFill>
                        </a:rPr>
                        <a:t> בר אבא </a:t>
                      </a:r>
                    </a:p>
                    <a:p>
                      <a:endParaRPr lang="he-IL" sz="1100" b="0" dirty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[בעי </a:t>
                      </a:r>
                      <a:r>
                        <a:rPr lang="he-IL" sz="1100" b="0" dirty="0">
                          <a:solidFill>
                            <a:srgbClr val="00B050"/>
                          </a:solidFill>
                        </a:rPr>
                        <a:t>ר' יוחנן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] </a:t>
                      </a:r>
                    </a:p>
                    <a:p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המחזיר גרושתו משניסת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צרתה מהו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A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אמרו ליה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רבנן </a:t>
                      </a: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לאבימי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 בריה דר' אבהו </a:t>
                      </a:r>
                    </a:p>
                    <a:p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בעו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מיניה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מר' אבהו </a:t>
                      </a:r>
                    </a:p>
                    <a:p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שליח </a:t>
                      </a: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שליח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 משוי שליח או לא  </a:t>
                      </a: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0891270"/>
                  </a:ext>
                </a:extLst>
              </a:tr>
              <a:tr h="294737"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B1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א"ל [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אביי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]  </a:t>
                      </a:r>
                    </a:p>
                    <a:p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ותיבעי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לך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המטי' מום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ב</a:t>
                      </a: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תמור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' בכור ומעשר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B1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אמ' ליה </a:t>
                      </a:r>
                      <a:r>
                        <a:rPr lang="he-IL" sz="1100" b="0" dirty="0">
                          <a:solidFill>
                            <a:srgbClr val="00B050"/>
                          </a:solidFill>
                        </a:rPr>
                        <a:t>רבי אמי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ותיבעי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ליה 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מעשה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B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א"ל </a:t>
                      </a:r>
                      <a:r>
                        <a:rPr lang="he-IL" sz="11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רבי אמי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ותיבעי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לך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מעילה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B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א"ל </a:t>
                      </a:r>
                      <a:r>
                        <a:rPr lang="he-IL" sz="1100" b="0" dirty="0">
                          <a:solidFill>
                            <a:srgbClr val="00B050"/>
                          </a:solidFill>
                        </a:rPr>
                        <a:t>ר' אמי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ותיבעי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לך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היא </a:t>
                      </a: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גופ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'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7293613"/>
                  </a:ext>
                </a:extLst>
              </a:tr>
              <a:tr h="135467">
                <a:tc>
                  <a:txBody>
                    <a:bodyPr/>
                    <a:lstStyle/>
                    <a:p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B2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r>
                        <a:rPr lang="he-IL" sz="1100" b="0" dirty="0">
                          <a:solidFill>
                            <a:srgbClr val="0070C0"/>
                          </a:solidFill>
                        </a:rPr>
                        <a:t>אלא </a:t>
                      </a:r>
                      <a:r>
                        <a:rPr lang="he-IL" sz="1100" b="0" dirty="0" err="1">
                          <a:solidFill>
                            <a:srgbClr val="0070C0"/>
                          </a:solidFill>
                        </a:rPr>
                        <a:t>מ"ש</a:t>
                      </a:r>
                      <a:r>
                        <a:rPr lang="he-IL" sz="1100" b="0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תמורת בכור ומעשר </a:t>
                      </a:r>
                      <a:r>
                        <a:rPr lang="he-IL" sz="1100" b="0" dirty="0">
                          <a:solidFill>
                            <a:srgbClr val="0070C0"/>
                          </a:solidFill>
                        </a:rPr>
                        <a:t>דלא מבעי' לך </a:t>
                      </a:r>
                      <a:r>
                        <a:rPr lang="he-IL" sz="1100" b="0" dirty="0" err="1">
                          <a:solidFill>
                            <a:srgbClr val="0070C0"/>
                          </a:solidFill>
                        </a:rPr>
                        <a:t>ד</a:t>
                      </a: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רחמנא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מעטינהו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 קדש הם הן  </a:t>
                      </a: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קריבין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 ואין תמורתן </a:t>
                      </a: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קריבה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B2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r>
                        <a:rPr lang="he-IL" sz="1100" b="0" dirty="0">
                          <a:solidFill>
                            <a:srgbClr val="0070C0"/>
                          </a:solidFill>
                        </a:rPr>
                        <a:t>מאי שנא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מעשה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he-IL" sz="1100" b="0" dirty="0">
                          <a:solidFill>
                            <a:srgbClr val="0070C0"/>
                          </a:solidFill>
                        </a:rPr>
                        <a:t>דלא </a:t>
                      </a:r>
                      <a:r>
                        <a:rPr lang="he-IL" sz="1100" b="0" dirty="0" err="1">
                          <a:solidFill>
                            <a:srgbClr val="0070C0"/>
                          </a:solidFill>
                        </a:rPr>
                        <a:t>קא</a:t>
                      </a:r>
                      <a:r>
                        <a:rPr lang="he-IL" sz="1100" b="0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he-IL" sz="1100" b="0" dirty="0" err="1">
                          <a:solidFill>
                            <a:srgbClr val="0070C0"/>
                          </a:solidFill>
                        </a:rPr>
                        <a:t>מבעיא</a:t>
                      </a:r>
                      <a:r>
                        <a:rPr lang="he-IL" sz="1100" b="0" dirty="0">
                          <a:solidFill>
                            <a:srgbClr val="0070C0"/>
                          </a:solidFill>
                        </a:rPr>
                        <a:t> ליה </a:t>
                      </a:r>
                      <a:r>
                        <a:rPr lang="he-IL" sz="1100" b="0" dirty="0" err="1">
                          <a:solidFill>
                            <a:srgbClr val="0070C0"/>
                          </a:solidFill>
                        </a:rPr>
                        <a:t>ד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תנן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יש להן מעשה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581512"/>
                  </a:ext>
                </a:extLst>
              </a:tr>
              <a:tr h="361744"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תשיעי של מעשר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>
                          <a:solidFill>
                            <a:srgbClr val="0070C0"/>
                          </a:solidFill>
                        </a:rPr>
                        <a:t>נמי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רחמ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' מעטיה העשירי </a:t>
                      </a: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להוצי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' את התשיעי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מחשבה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>
                          <a:solidFill>
                            <a:srgbClr val="0070C0"/>
                          </a:solidFill>
                        </a:rPr>
                        <a:t>נמי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לא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תיבעי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ליה 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דתנן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אין להן מחשבה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דתנן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C]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אמר ליה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מעילה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לא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קמיבעיא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לי  </a:t>
                      </a:r>
                    </a:p>
                    <a:p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ד</a:t>
                      </a: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זריקה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 הוא ד[קבעה]  להו במעילה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C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</a:p>
                    <a:p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היא גופה </a:t>
                      </a: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לא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קמיבעיא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[לי]  </a:t>
                      </a:r>
                    </a:p>
                    <a:p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ד</a:t>
                      </a: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אמרינ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' ק"ו  במותר לה אסורה  באסור לה  לא כ"ש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B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אמ' להו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הא </a:t>
                      </a: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לא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תיבעי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לכו </a:t>
                      </a:r>
                    </a:p>
                    <a:p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מדקתני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 אין השליח האחרון מכל' </a:t>
                      </a: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דמשוי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 שליח 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4833356"/>
                  </a:ext>
                </a:extLst>
              </a:tr>
              <a:tr h="64575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100" b="0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[C]</a:t>
                      </a:r>
                    </a:p>
                    <a:p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אמר ליה  מחשבה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גרידתא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לא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קמיבעיא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ליה  כי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קא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מיבעיא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ליה מחשבתו ניכרת מתוך מעשיו...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he-IL" sz="1100" b="0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30001767"/>
                  </a:ext>
                </a:extLst>
              </a:tr>
              <a:tr h="37521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100" b="0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[D]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הא נמי  אמרה ר' יוחנן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חדא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זימנא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דתנן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...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ואמ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' ר' יוחנן...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he-IL" sz="1100" b="0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38693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E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הכי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קמיבעיא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ליה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דאורייתא או דרבנן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כי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קמיבעיא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ליה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ירידה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כי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קא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מיבעיא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לי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צרתה מאי מי אלים קל וחומר </a:t>
                      </a:r>
                      <a:r>
                        <a:rPr lang="he-IL" sz="1100" b="0" dirty="0" err="1">
                          <a:solidFill>
                            <a:srgbClr val="C00000"/>
                          </a:solidFill>
                        </a:rPr>
                        <a:t>למידחי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 צרה או לא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אלא כי </a:t>
                      </a:r>
                      <a:r>
                        <a:rPr lang="he-IL" sz="1100" b="0" dirty="0" err="1">
                          <a:solidFill>
                            <a:schemeClr val="tx1"/>
                          </a:solidFill>
                        </a:rPr>
                        <a:t>תיבעי</a:t>
                      </a:r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 לכו </a:t>
                      </a:r>
                      <a:r>
                        <a:rPr lang="he-IL" sz="1100" b="0" dirty="0">
                          <a:solidFill>
                            <a:srgbClr val="C00000"/>
                          </a:solidFill>
                        </a:rPr>
                        <a:t>כי משוי שליח  בבית דין או אפי'  שלא בבית דין 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67261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D</a:t>
                      </a:r>
                      <a:r>
                        <a:rPr lang="he-IL" sz="1100" b="1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ופשיט לא ירדו ואין בהן מעילה </a:t>
                      </a:r>
                      <a:r>
                        <a:rPr lang="he-IL" sz="1100" dirty="0">
                          <a:solidFill>
                            <a:srgbClr val="80808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C</a:t>
                      </a:r>
                      <a:r>
                        <a:rPr lang="he-IL" sz="1100" b="1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אמרו לי' הא [נמי]  לא 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מיבעיא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לן [</a:t>
                      </a:r>
                      <a:r>
                        <a:rPr lang="he-IL" sz="1100" b="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דקתני</a:t>
                      </a:r>
                      <a:r>
                        <a:rPr lang="he-IL" sz="11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]  אלא או' שליח בית דין אני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77713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8673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1CB69F3-7963-49D4-AC03-D5BDD870D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500206"/>
          </a:xfrm>
        </p:spPr>
        <p:txBody>
          <a:bodyPr>
            <a:normAutofit/>
          </a:bodyPr>
          <a:lstStyle/>
          <a:p>
            <a:r>
              <a:rPr kumimoji="0" lang="en-US" sz="2800" b="1" i="0" u="none" strike="noStrike" kern="1200" cap="none" spc="-5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Example #1</a:t>
            </a:r>
            <a:endParaRPr lang="en-US" sz="2800" dirty="0"/>
          </a:p>
        </p:txBody>
      </p:sp>
      <p:graphicFrame>
        <p:nvGraphicFramePr>
          <p:cNvPr id="4" name="טבלה 4">
            <a:extLst>
              <a:ext uri="{FF2B5EF4-FFF2-40B4-BE49-F238E27FC236}">
                <a16:creationId xmlns:a16="http://schemas.microsoft.com/office/drawing/2014/main" id="{76998537-55A8-47AD-B05A-3C58705082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5892590"/>
              </p:ext>
            </p:extLst>
          </p:nvPr>
        </p:nvGraphicFramePr>
        <p:xfrm>
          <a:off x="1097280" y="786810"/>
          <a:ext cx="10058400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2206560655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1990854778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4066604877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3930896963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1440068722"/>
                    </a:ext>
                  </a:extLst>
                </a:gridCol>
              </a:tblGrid>
              <a:tr h="322779">
                <a:tc>
                  <a:txBody>
                    <a:bodyPr/>
                    <a:lstStyle/>
                    <a:p>
                      <a:r>
                        <a:rPr lang="en-US" dirty="0"/>
                        <a:t>Temurah 21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Chullin 12 b-13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Zevahim 85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Yevamot 11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Gitin 29 b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21539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רב נחמן בר יצחק מתני לה הכי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A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אמ'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רב אחא בריה 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דרב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עזא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בען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במערבא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המטיל מום בתשיעי של מעשר מהו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רב נחמן בר יצחק מתני הכי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[A</a:t>
                      </a: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א"</a:t>
                      </a:r>
                      <a:r>
                        <a:rPr lang="he-IL" sz="1100" dirty="0" err="1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</a:t>
                      </a:r>
                      <a:r>
                        <a:rPr lang="he-IL" sz="11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1100" dirty="0" err="1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חייא</a:t>
                      </a:r>
                      <a:r>
                        <a:rPr lang="he-IL" sz="11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בר אבא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בעי </a:t>
                      </a:r>
                      <a:r>
                        <a:rPr lang="he-IL" sz="11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ר' יוחנן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קטן יש לו מעשה או אין לו מעשה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רב נחמן בר יצחק מתני הכי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A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אמר </a:t>
                      </a:r>
                      <a:r>
                        <a:rPr lang="he-IL" sz="11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רבי </a:t>
                      </a:r>
                      <a:r>
                        <a:rPr lang="he-IL" sz="1100" dirty="0" err="1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חיא</a:t>
                      </a:r>
                      <a:r>
                        <a:rPr lang="he-IL" sz="11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בר אבא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בעי </a:t>
                      </a:r>
                      <a:r>
                        <a:rPr lang="he-IL" sz="11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ר' יוחנן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אימורי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קדשים קלין שהעלן לפני זריקה דמן יש בהן מעילה או לא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רב נחמן בר יצחק מתני הכי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A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אמר </a:t>
                      </a:r>
                      <a:r>
                        <a:rPr lang="he-IL" sz="11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רבי </a:t>
                      </a:r>
                      <a:r>
                        <a:rPr lang="he-IL" sz="1100" dirty="0" err="1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חייא</a:t>
                      </a:r>
                      <a:r>
                        <a:rPr lang="he-IL" sz="11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בר אבא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בעי </a:t>
                      </a:r>
                      <a:r>
                        <a:rPr lang="he-IL" sz="11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רבי יוחנן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המחזיר גרושה משניסת מהו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רב נחמן בר יצחק מתני הכי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A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אמרו ליה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רבנן 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לאבימי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בריה דר' אבהו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בעי מיניה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מרבי אבהו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שליח 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דשליח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כי משוי שלי' 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בב"ד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או שלא 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בב"ד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0891270"/>
                  </a:ext>
                </a:extLst>
              </a:tr>
              <a:tr h="294737"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B1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א"ל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ותיבעי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לך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המטי' מום 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בתמור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' בכור ומעשר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B1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אמר ליה </a:t>
                      </a:r>
                      <a:r>
                        <a:rPr lang="he-IL" sz="11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ר' אמי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ותיבעי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ליה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מחשבה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B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א"ל </a:t>
                      </a:r>
                      <a:r>
                        <a:rPr lang="he-IL" sz="11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רבי אמי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ותיבעי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לך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ירידה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B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אמ' ליה </a:t>
                      </a:r>
                      <a:r>
                        <a:rPr lang="he-IL" sz="11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רבי אמי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ותיבעי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לך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צרתה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B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אמר להו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ותיבעי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לכו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אי משוי שליח בעלמא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7293613"/>
                  </a:ext>
                </a:extLst>
              </a:tr>
              <a:tr h="135467"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B2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אלא </a:t>
                      </a:r>
                      <a:r>
                        <a:rPr lang="he-IL" sz="1100" dirty="0" err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מ"ש</a:t>
                      </a:r>
                      <a:r>
                        <a:rPr lang="he-IL" sz="11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תמורת בכור ומעשר </a:t>
                      </a:r>
                      <a:r>
                        <a:rPr lang="he-IL" sz="11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דלא מבעי' לך </a:t>
                      </a:r>
                      <a:r>
                        <a:rPr lang="he-IL" sz="1100" dirty="0" err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ד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רחמנא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מעטינהו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קדש הם הן 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קריבין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ואין תמורתן 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קריבה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B2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מאי שנא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מחשבה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דלא </a:t>
                      </a:r>
                      <a:r>
                        <a:rPr lang="he-IL" sz="1100" dirty="0" err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קא</a:t>
                      </a:r>
                      <a:r>
                        <a:rPr lang="he-IL" sz="11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1100" dirty="0" err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מיבעיא</a:t>
                      </a:r>
                      <a:r>
                        <a:rPr lang="he-IL" sz="11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ליה </a:t>
                      </a:r>
                      <a:r>
                        <a:rPr lang="he-IL" sz="1100" dirty="0" err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ד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תנן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אין להן מחשב'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5815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תשיעי של מעשר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נמי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רחמ' מעטיה העשירי להוצי' את התשיעי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מעשה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נמי 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לא </a:t>
                      </a: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תיבעי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ליה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ד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תנן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יש להן מעשה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C]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אמר ליה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ירידה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לא </a:t>
                      </a: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קא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מיבעיא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לי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ד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נעשו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לחמו של מזבח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C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צרתה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לא </a:t>
                      </a: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קמיבעיא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לי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ד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לא אלים קל וחומר 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למידחי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צרה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C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אמרו ליה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הא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לא </a:t>
                      </a: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קא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מיבעיא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לן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ד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תנן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אין השליח האחרון מכלל 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דשליח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משוי שלי'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48333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C</a:t>
                      </a:r>
                      <a:r>
                        <a:rPr lang="he-I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הכי </a:t>
                      </a: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קא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מיבעיא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ליה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דאורייתא או דרבנן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כי </a:t>
                      </a: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קמיבעיא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לי 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מעילה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אלא כי קמיבעיא לי </a:t>
                      </a:r>
                      <a:r>
                        <a:rPr lang="he-IL" sz="11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היא גופא מאי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מי אלים קל וחומר במקום מצוה או לא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אלא כי </a:t>
                      </a: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קא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he-I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מיבעיא</a:t>
                      </a: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לן 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בב"ד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או שלא </a:t>
                      </a:r>
                      <a:r>
                        <a:rPr lang="he-IL" sz="11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בב"ד</a:t>
                      </a: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67261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haroni" panose="02010803020104030203" pitchFamily="2" charset="-79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D</a:t>
                      </a:r>
                      <a:r>
                        <a:rPr lang="he-IL" sz="1100" b="1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ופשיט יש להן מעש' ואפי' </a:t>
                      </a:r>
                      <a:r>
                        <a:rPr lang="he-IL" sz="1100" dirty="0" err="1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מדאוריית</a:t>
                      </a:r>
                      <a:r>
                        <a:rPr lang="he-IL" sz="1100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' אין להן מחשב' ואפי' מדרבנן מחשבתו ניכרת מתוך מעשיו מדאורייתא אין לו מדרבנן יש לו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D</a:t>
                      </a:r>
                      <a:r>
                        <a:rPr lang="he-IL" sz="1100" b="1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ופשיט הכי לא ירדו ואין בהן מעילה </a:t>
                      </a:r>
                      <a:r>
                        <a:rPr lang="he-IL" sz="1100" dirty="0">
                          <a:solidFill>
                            <a:srgbClr val="80808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b="1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[</a:t>
                      </a:r>
                      <a:r>
                        <a:rPr lang="en-US" sz="1100" b="1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D</a:t>
                      </a:r>
                      <a:r>
                        <a:rPr lang="he-IL" sz="1100" b="1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] 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אמר להו הא נמי לא </a:t>
                      </a:r>
                      <a:r>
                        <a:rPr lang="he-IL" sz="1100" dirty="0" err="1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תיבעי</a:t>
                      </a:r>
                      <a:r>
                        <a:rPr lang="he-IL" sz="1100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לכו </a:t>
                      </a:r>
                      <a:r>
                        <a:rPr lang="he-IL" sz="1100" dirty="0" err="1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דקתני</a:t>
                      </a:r>
                      <a:r>
                        <a:rPr lang="he-IL" sz="1100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אלא </a:t>
                      </a:r>
                      <a:r>
                        <a:rPr lang="he-IL" sz="1100" dirty="0" err="1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אומ</a:t>
                      </a:r>
                      <a:r>
                        <a:rPr lang="he-IL" sz="1100" dirty="0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' שליח ב"ד אני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77713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6705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B0A198C-4A71-418E-AD2D-5FB2C3051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22665"/>
          </a:xfrm>
        </p:spPr>
        <p:txBody>
          <a:bodyPr>
            <a:noAutofit/>
          </a:bodyPr>
          <a:lstStyle/>
          <a:p>
            <a:pPr algn="l" rtl="0"/>
            <a:r>
              <a:rPr lang="en-US" sz="2800" dirty="0"/>
              <a:t>Example #</a:t>
            </a:r>
            <a:r>
              <a:rPr lang="he-IL" sz="2800" dirty="0"/>
              <a:t>2</a:t>
            </a:r>
          </a:p>
        </p:txBody>
      </p:sp>
      <p:graphicFrame>
        <p:nvGraphicFramePr>
          <p:cNvPr id="17" name="מציין מיקום תוכן 16">
            <a:extLst>
              <a:ext uri="{FF2B5EF4-FFF2-40B4-BE49-F238E27FC236}">
                <a16:creationId xmlns:a16="http://schemas.microsoft.com/office/drawing/2014/main" id="{C05AB125-8BEB-4EF5-B175-432D8FA4B5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8008919"/>
              </p:ext>
            </p:extLst>
          </p:nvPr>
        </p:nvGraphicFramePr>
        <p:xfrm>
          <a:off x="838200" y="787791"/>
          <a:ext cx="10515600" cy="4942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081997">
                  <a:extLst>
                    <a:ext uri="{9D8B030D-6E8A-4147-A177-3AD203B41FA5}">
                      <a16:colId xmlns:a16="http://schemas.microsoft.com/office/drawing/2014/main" val="2159689461"/>
                    </a:ext>
                  </a:extLst>
                </a:gridCol>
                <a:gridCol w="3108960">
                  <a:extLst>
                    <a:ext uri="{9D8B030D-6E8A-4147-A177-3AD203B41FA5}">
                      <a16:colId xmlns:a16="http://schemas.microsoft.com/office/drawing/2014/main" val="1091369905"/>
                    </a:ext>
                  </a:extLst>
                </a:gridCol>
                <a:gridCol w="3263705">
                  <a:extLst>
                    <a:ext uri="{9D8B030D-6E8A-4147-A177-3AD203B41FA5}">
                      <a16:colId xmlns:a16="http://schemas.microsoft.com/office/drawing/2014/main" val="2858599789"/>
                    </a:ext>
                  </a:extLst>
                </a:gridCol>
                <a:gridCol w="1060938">
                  <a:extLst>
                    <a:ext uri="{9D8B030D-6E8A-4147-A177-3AD203B41FA5}">
                      <a16:colId xmlns:a16="http://schemas.microsoft.com/office/drawing/2014/main" val="12417346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 rtl="0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Niddah</a:t>
                      </a:r>
                      <a:r>
                        <a:rPr lang="he-IL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29 a</a:t>
                      </a:r>
                      <a:endParaRPr lang="he-IL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/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Yevamot 37 a</a:t>
                      </a:r>
                      <a:endParaRPr lang="he-IL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Bava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Batra 92 b (~</a:t>
                      </a:r>
                      <a:r>
                        <a:rPr lang="en-US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Ketubot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16 a-b)</a:t>
                      </a:r>
                      <a:endParaRPr lang="he-IL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1052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200" b="0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בהמה שיצאה מלאה ובאה ריקנית - הבא אחריו בכור מספק. </a:t>
                      </a:r>
                      <a:endParaRPr lang="he-IL" sz="1200" b="0" dirty="0">
                        <a:solidFill>
                          <a:srgbClr val="00B05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b="0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ספק בן תשע [לראשון, ספק בן שבעה לאחרון – יוציא, והולד כשר, וחייבין באשם תלוי]. </a:t>
                      </a:r>
                      <a:endParaRPr lang="he-IL" sz="1200" b="0" dirty="0">
                        <a:solidFill>
                          <a:srgbClr val="00B05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b="0" kern="1200" dirty="0" err="1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האשה</a:t>
                      </a:r>
                      <a:r>
                        <a:rPr lang="he-IL" sz="1200" b="0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he-IL" sz="1200" b="0" kern="1200" dirty="0" err="1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שנתאלמנה</a:t>
                      </a:r>
                      <a:r>
                        <a:rPr lang="he-IL" sz="1200" b="0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או </a:t>
                      </a:r>
                      <a:r>
                        <a:rPr lang="he-IL" sz="1200" b="0" kern="1200" dirty="0" err="1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נתגרשה</a:t>
                      </a:r>
                      <a:r>
                        <a:rPr lang="he-IL" sz="1200" b="0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והיא אומרת בתולה נישאתי, והוא אומר לא כי, אלא אלמנה נשאתיך, אם יש עדים שיצאה </a:t>
                      </a:r>
                      <a:r>
                        <a:rPr lang="he-IL" sz="1200" b="0" kern="1200" dirty="0" err="1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בהינומא</a:t>
                      </a:r>
                      <a:r>
                        <a:rPr lang="he-IL" sz="1200" b="0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וראשה פרוע - כתובתה מאתים.  </a:t>
                      </a:r>
                      <a:endParaRPr lang="he-IL" sz="1200" b="0" dirty="0">
                        <a:solidFill>
                          <a:srgbClr val="00B05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 – </a:t>
                      </a:r>
                    </a:p>
                    <a:p>
                      <a:pPr algn="l" rtl="0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Basic source</a:t>
                      </a:r>
                      <a:endParaRPr lang="he-IL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5758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ואמאי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? [</a:t>
                      </a:r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לימא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] הלך אחר רוב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בהמות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ורוב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בהמות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–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ולד </a:t>
                      </a:r>
                      <a:r>
                        <a:rPr lang="he-IL" sz="1200" b="0" kern="12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מעליא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ילדן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he-IL" sz="12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והאי - פשוט הוא! </a:t>
                      </a:r>
                      <a:endParaRPr lang="he-IL" sz="12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אמר ליה רבא לרב נחמן, </a:t>
                      </a:r>
                      <a:endParaRPr lang="en-US" sz="12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לימא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: הלך אחר רוב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נשים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ורוב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נשים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–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לתשעה ילדן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!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אמר ליה: נשי דידן לשבעה ילדן. </a:t>
                      </a:r>
                      <a:endParaRPr lang="en-US" sz="12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r>
                        <a:rPr lang="he-IL" sz="12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א"ל: נשי </a:t>
                      </a:r>
                      <a:r>
                        <a:rPr lang="he-IL" sz="1200" b="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דידכו</a:t>
                      </a:r>
                      <a:r>
                        <a:rPr lang="he-IL" sz="12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הוו </a:t>
                      </a:r>
                      <a:r>
                        <a:rPr lang="he-IL" sz="1200" b="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רובא</a:t>
                      </a:r>
                      <a:r>
                        <a:rPr lang="he-IL" sz="12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he-IL" sz="1200" b="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דעלמא</a:t>
                      </a:r>
                      <a:r>
                        <a:rPr lang="he-IL" sz="12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? </a:t>
                      </a:r>
                      <a:endParaRPr lang="he-IL" sz="12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טעמא </a:t>
                      </a:r>
                      <a:r>
                        <a:rPr lang="he-IL" sz="1200" b="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דאיכא</a:t>
                      </a:r>
                      <a:r>
                        <a:rPr lang="he-IL" sz="12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עדים, הא </a:t>
                      </a:r>
                      <a:r>
                        <a:rPr lang="he-IL" sz="1200" b="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ליכא</a:t>
                      </a:r>
                      <a:r>
                        <a:rPr lang="he-IL" sz="12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עדים לא,</a:t>
                      </a:r>
                      <a:endParaRPr lang="en-US" sz="12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ואמאי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? </a:t>
                      </a:r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לימא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: הלך אחר רוב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הנשים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ורוב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נשים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–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בתולות נישאות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!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endParaRPr lang="he-IL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 – </a:t>
                      </a:r>
                    </a:p>
                    <a:p>
                      <a:pPr algn="l" rtl="0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Challenge</a:t>
                      </a:r>
                      <a:endParaRPr lang="he-IL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16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אמר רבינא: משום </a:t>
                      </a:r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דאיכא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למימר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רוב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בהמות יולדות דבר הפוטר מבכורה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ומעוטן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-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יולדות דבר שאינו פוטר מבכורה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וכל ה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יולדות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–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מטנפות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וזו הואיל ו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לא טנפה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–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אתרע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לה </a:t>
                      </a:r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רובא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 </a:t>
                      </a:r>
                      <a:endParaRPr lang="he-IL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א"ל, הכי </a:t>
                      </a:r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קאמינא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: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רוב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נשים ילדן לתשעה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ומיעוט -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לשבעה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וכל ה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יולדת לתשעה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–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עוברה ניכר לשליש ימיה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וזו הואיל ו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לא הוכר עוברה לשליש ימיה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–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איתרע ליה </a:t>
                      </a:r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רובא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 </a:t>
                      </a:r>
                      <a:endParaRPr lang="he-IL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אמר רבינא: משום </a:t>
                      </a:r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דאיכא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למימר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רוב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נשים בתולות נישאות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ומיעוט -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אלמנות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וכל ה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נישאת בתולה – יש לה קול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וזו הואיל ו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אין לה קול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–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איתרע לה </a:t>
                      </a:r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רובא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 </a:t>
                      </a:r>
                      <a:endParaRPr lang="he-IL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 – </a:t>
                      </a:r>
                    </a:p>
                    <a:p>
                      <a:pPr algn="just" rtl="0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Resolution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521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אי כל ה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יולדות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–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מטנפות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הא </a:t>
                      </a:r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מד</a:t>
                      </a:r>
                      <a:r>
                        <a:rPr lang="he-IL" sz="1200" b="0" kern="12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לא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מטנפה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–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בכור </a:t>
                      </a:r>
                      <a:r>
                        <a:rPr lang="he-IL" sz="1200" b="0" kern="12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מעליא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הוא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! </a:t>
                      </a:r>
                      <a:endParaRPr lang="he-IL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אי כל ה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יולדת לתשעה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עוברה ניכר לשליש ימיה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הא </a:t>
                      </a:r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מ</a:t>
                      </a:r>
                      <a:r>
                        <a:rPr lang="he-IL" sz="1200" b="0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ד</a:t>
                      </a:r>
                      <a:r>
                        <a:rPr lang="he-IL" sz="1200" b="0" kern="12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לא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הוכר לשליש ימיה עוברה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–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ודאי בר שבעה </a:t>
                      </a:r>
                      <a:r>
                        <a:rPr lang="he-IL" sz="1200" b="0" kern="12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לבתראה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הוא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! </a:t>
                      </a:r>
                      <a:endParaRPr lang="he-IL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אי כל ה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נישאות בתולות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יש להן קול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כי איכא עדים מאי הוי?</a:t>
                      </a:r>
                      <a:endParaRPr lang="en-US" sz="12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מד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לית לה קול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–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סהדי שקרי </a:t>
                      </a:r>
                      <a:r>
                        <a:rPr lang="he-IL" sz="1200" b="0" kern="12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נינהו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! </a:t>
                      </a:r>
                      <a:endParaRPr lang="he-IL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 – </a:t>
                      </a:r>
                    </a:p>
                    <a:p>
                      <a:pPr algn="l" rtl="0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Refutation</a:t>
                      </a:r>
                      <a:endParaRPr lang="he-IL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4229767"/>
                  </a:ext>
                </a:extLst>
              </a:tr>
              <a:tr h="556504">
                <a:tc>
                  <a:txBody>
                    <a:bodyPr/>
                    <a:lstStyle/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אלא אימא: רוב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יולדות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–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מטנפות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וזו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הואיל ולא טנפה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–  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אתרע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לה </a:t>
                      </a:r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רובא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</a:t>
                      </a:r>
                      <a:endParaRPr lang="he-IL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אלא אימא: רוב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היולדת לתשעה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–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עוברה ניכר לשליש ימיה, </a:t>
                      </a:r>
                      <a:endParaRPr lang="en-US" sz="1200" b="0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והאי </a:t>
                      </a:r>
                      <a:r>
                        <a:rPr lang="he-IL" sz="1200" b="0" kern="12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מדלא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הוכר לשליש ימיה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–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איתרע ליה </a:t>
                      </a:r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רובא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 </a:t>
                      </a:r>
                      <a:endParaRPr lang="he-IL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אלא, רוב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הנישאות בתולות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–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יש להן קול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וזו </a:t>
                      </a:r>
                      <a:r>
                        <a:rPr lang="he-IL" sz="1200" b="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הואיל ואין לה קול 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–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rtl="1"/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איתרע לה </a:t>
                      </a:r>
                      <a:r>
                        <a:rPr lang="he-IL" sz="12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רובא</a:t>
                      </a:r>
                      <a:r>
                        <a:rPr lang="he-IL" sz="12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</a:t>
                      </a:r>
                      <a:endParaRPr lang="he-IL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 – </a:t>
                      </a:r>
                    </a:p>
                    <a:p>
                      <a:pPr algn="l" rtl="0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Correction</a:t>
                      </a:r>
                      <a:endParaRPr lang="he-IL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79916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3778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8F363A2-6731-4CE0-8EB7-F56AF2458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1311366"/>
          </a:xfrm>
        </p:spPr>
        <p:txBody>
          <a:bodyPr/>
          <a:lstStyle/>
          <a:p>
            <a:pPr algn="just" rtl="0"/>
            <a:r>
              <a:rPr lang="en-US" sz="6600" b="1" dirty="0"/>
              <a:t>Thank you!</a:t>
            </a:r>
            <a:endParaRPr lang="he-IL" sz="6600" b="1" dirty="0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3936E07E-D23F-40D1-9BCA-58248B15549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12" name="מציין מיקום של תמונה 11">
            <a:extLst>
              <a:ext uri="{FF2B5EF4-FFF2-40B4-BE49-F238E27FC236}">
                <a16:creationId xmlns:a16="http://schemas.microsoft.com/office/drawing/2014/main" id="{553C7FC4-EAC1-4FC7-A386-3688234F72E1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2686" b="12686"/>
          <a:stretch>
            <a:fillRect/>
          </a:stretch>
        </p:blipFill>
        <p:spPr>
          <a:xfrm>
            <a:off x="15" y="0"/>
            <a:ext cx="12191985" cy="4915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756618"/>
      </p:ext>
    </p:extLst>
  </p:cSld>
  <p:clrMapOvr>
    <a:masterClrMapping/>
  </p:clrMapOvr>
</p:sld>
</file>

<file path=ppt/theme/theme1.xml><?xml version="1.0" encoding="utf-8"?>
<a:theme xmlns:a="http://schemas.openxmlformats.org/drawingml/2006/main" name="מבט לאחור">
  <a:themeElements>
    <a:clrScheme name="מבט לאחור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מבט לאחור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מבט לאחור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5942</TotalTime>
  <Words>2109</Words>
  <Application>Microsoft Office PowerPoint</Application>
  <PresentationFormat>Widescreen</PresentationFormat>
  <Paragraphs>399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מבט לאחור</vt:lpstr>
      <vt:lpstr>Duplication and Creation in Amoraic Literary Work </vt:lpstr>
      <vt:lpstr>Example #1</vt:lpstr>
      <vt:lpstr>Example #1</vt:lpstr>
      <vt:lpstr>Example #1</vt:lpstr>
      <vt:lpstr>Example #1</vt:lpstr>
      <vt:lpstr>Example #1</vt:lpstr>
      <vt:lpstr>Example #2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Dialectical Structures in the Babylonian Talmud</dc:title>
  <dc:creator>אלה טוביה</dc:creator>
  <cp:lastModifiedBy>Josh Amaru</cp:lastModifiedBy>
  <cp:revision>152</cp:revision>
  <dcterms:created xsi:type="dcterms:W3CDTF">2019-05-22T07:25:20Z</dcterms:created>
  <dcterms:modified xsi:type="dcterms:W3CDTF">2022-02-03T07:12:49Z</dcterms:modified>
</cp:coreProperties>
</file>