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3.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4.xml" ContentType="application/vnd.openxmlformats-officedocument.drawingml.chartshapes+xml"/>
  <Override PartName="/ppt/notesSlides/notesSlide13.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4.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5.xml" ContentType="application/vnd.openxmlformats-officedocument.drawingml.chartshapes+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6.xml" ContentType="application/vnd.openxmlformats-officedocument.drawingml.chartshapes+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7.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7.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24" r:id="rId4"/>
    <p:sldMasterId id="2147483728" r:id="rId5"/>
    <p:sldMasterId id="2147483734" r:id="rId6"/>
    <p:sldMasterId id="2147483740" r:id="rId7"/>
  </p:sldMasterIdLst>
  <p:notesMasterIdLst>
    <p:notesMasterId r:id="rId37"/>
  </p:notesMasterIdLst>
  <p:handoutMasterIdLst>
    <p:handoutMasterId r:id="rId38"/>
  </p:handoutMasterIdLst>
  <p:sldIdLst>
    <p:sldId id="1167" r:id="rId8"/>
    <p:sldId id="1101" r:id="rId9"/>
    <p:sldId id="1125" r:id="rId10"/>
    <p:sldId id="1180" r:id="rId11"/>
    <p:sldId id="1195" r:id="rId12"/>
    <p:sldId id="1126" r:id="rId13"/>
    <p:sldId id="1143" r:id="rId14"/>
    <p:sldId id="1196" r:id="rId15"/>
    <p:sldId id="1198" r:id="rId16"/>
    <p:sldId id="1154" r:id="rId17"/>
    <p:sldId id="1194" r:id="rId18"/>
    <p:sldId id="1171" r:id="rId19"/>
    <p:sldId id="1184" r:id="rId20"/>
    <p:sldId id="1157" r:id="rId21"/>
    <p:sldId id="1137" r:id="rId22"/>
    <p:sldId id="1158" r:id="rId23"/>
    <p:sldId id="1185" r:id="rId24"/>
    <p:sldId id="1188" r:id="rId25"/>
    <p:sldId id="1189" r:id="rId26"/>
    <p:sldId id="1153" r:id="rId27"/>
    <p:sldId id="1161" r:id="rId28"/>
    <p:sldId id="1177" r:id="rId29"/>
    <p:sldId id="1190" r:id="rId30"/>
    <p:sldId id="1191" r:id="rId31"/>
    <p:sldId id="1186" r:id="rId32"/>
    <p:sldId id="1160" r:id="rId33"/>
    <p:sldId id="1164" r:id="rId34"/>
    <p:sldId id="1197" r:id="rId35"/>
    <p:sldId id="1148" r:id="rId36"/>
  </p:sldIdLst>
  <p:sldSz cx="12192000" cy="6858000"/>
  <p:notesSz cx="6858000" cy="9144000"/>
  <p:embeddedFontLst>
    <p:embeddedFont>
      <p:font typeface="Assistant" pitchFamily="2" charset="-79"/>
      <p:regular r:id="rId39"/>
      <p:bold r:id="rId40"/>
    </p:embeddedFont>
    <p:embeddedFont>
      <p:font typeface="Assistant ExtraBold" pitchFamily="2" charset="-79"/>
      <p:bold r:id="rId41"/>
    </p:embeddedFont>
    <p:embeddedFont>
      <p:font typeface="Assistant Light" pitchFamily="2" charset="-79"/>
      <p:regular r:id="rId42"/>
    </p:embeddedFont>
    <p:embeddedFont>
      <p:font typeface="Assistant SemiBold" pitchFamily="2" charset="-79"/>
      <p:bold r:id="rId43"/>
    </p:embeddedFont>
    <p:embeddedFont>
      <p:font typeface="Calibri" panose="020F0502020204030204" pitchFamily="34" charset="0"/>
      <p:regular r:id="rId44"/>
      <p:bold r:id="rId45"/>
      <p:italic r:id="rId46"/>
      <p:boldItalic r:id="rId47"/>
    </p:embeddedFont>
    <p:embeddedFont>
      <p:font typeface="Calibri Light" panose="020F0302020204030204" pitchFamily="34" charset="0"/>
      <p:regular r:id="rId48"/>
      <p:italic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A" initials="a" lastIdx="1" clrIdx="0">
    <p:extLst>
      <p:ext uri="{19B8F6BF-5375-455C-9EA6-DF929625EA0E}">
        <p15:presenceInfo xmlns:p15="http://schemas.microsoft.com/office/powerpoint/2012/main" userId="AA" providerId="None"/>
      </p:ext>
    </p:extLst>
  </p:cmAuthor>
  <p:cmAuthor id="2" name="Board Room 1- Model T" initials="BR1MT" lastIdx="10" clrIdx="1">
    <p:extLst>
      <p:ext uri="{19B8F6BF-5375-455C-9EA6-DF929625EA0E}">
        <p15:presenceInfo xmlns:p15="http://schemas.microsoft.com/office/powerpoint/2012/main" userId="S::Board_Room_1@blender.co.il::3b7c30aa-fdeb-485c-9677-5bb5685daf00" providerId="AD"/>
      </p:ext>
    </p:extLst>
  </p:cmAuthor>
  <p:cmAuthor id="3" name="Blender" initials="B" lastIdx="1" clrIdx="2">
    <p:extLst>
      <p:ext uri="{19B8F6BF-5375-455C-9EA6-DF929625EA0E}">
        <p15:presenceInfo xmlns:p15="http://schemas.microsoft.com/office/powerpoint/2012/main" userId="Blend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006386"/>
    <a:srgbClr val="9E9E9E"/>
    <a:srgbClr val="E6E6E6"/>
    <a:srgbClr val="A0C7E5"/>
    <a:srgbClr val="009ED6"/>
    <a:srgbClr val="006CB7"/>
    <a:srgbClr val="6329D7"/>
    <a:srgbClr val="21BFD5"/>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סגנון בהיר 1 - הדגשה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5AB1C69-6EDB-4FF4-983F-18BD219EF322}" styleName="סגנון ביניים 2 - הדגשה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06799F8-075E-4A3A-A7F6-7FBC6576F1A4}" styleName="סגנון ערכת נושא 2 - הדגשה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סגנון ביניים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1" autoAdjust="0"/>
    <p:restoredTop sz="96357" autoAdjust="0"/>
  </p:normalViewPr>
  <p:slideViewPr>
    <p:cSldViewPr snapToGrid="0">
      <p:cViewPr varScale="1">
        <p:scale>
          <a:sx n="64" d="100"/>
          <a:sy n="64" d="100"/>
        </p:scale>
        <p:origin x="996" y="5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font" Target="fonts/font1.fntdata"/><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commentAuthors" Target="commen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font" Target="fonts/font6.fntdata"/><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1.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handoutMaster" Target="handoutMasters/handoutMaster1.xml"/><Relationship Id="rId46" Type="http://schemas.openxmlformats.org/officeDocument/2006/relationships/font" Target="fonts/font8.fntdata"/><Relationship Id="rId20" Type="http://schemas.openxmlformats.org/officeDocument/2006/relationships/slide" Target="slides/slide13.xml"/><Relationship Id="rId41" Type="http://schemas.openxmlformats.org/officeDocument/2006/relationships/font" Target="fonts/font3.fntdata"/><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font" Target="fonts/font11.fntdata"/></Relationships>
</file>

<file path=ppt/charts/_rels/chart1.xml.rels><?xml version="1.0" encoding="UTF-8" standalone="yes"?>
<Relationships xmlns="http://schemas.openxmlformats.org/package/2006/relationships"><Relationship Id="rId3" Type="http://schemas.openxmlformats.org/officeDocument/2006/relationships/oleObject" Target="file:///C:\Users\reut.g\AppData\Local\Microsoft\Windows\INetCache\Content.Outlook\W6PDW4GT\Book1.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reut.g\AppData\Local\Microsoft\Windows\INetCache\Content.Outlook\W6PDW4GT\&#1495;&#1497;&#1513;&#1493;&#1489;&#1497;%20&#1489;&#1493;&#1506;&#1494;%20&#1500;&#1511;&#1493;&#1495;&#1493;&#1514;%20&#1493;&#1492;&#1500;&#1493;&#1493;&#1488;&#1493;&#1514;%20(002).xlsx"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3.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reut.g\AppData\Local\Microsoft\Windows\INetCache\Content.Outlook\W6PDW4GT\&#1491;&#1493;&#1495;%20&#1491;&#1497;&#1512;&#1511;&#1496;&#1493;&#1512;&#1497;&#1493;&#1503;-%20Workings%20Q4.2021%20V4.xlsx"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4.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reut.g\AppData\Local\Microsoft\Windows\INetCache\Content.Outlook\W6PDW4GT\&#1488;&#1497;&#1512;&#1493;&#1508;&#1492;+%20&#1497;&#1513;&#1512;&#1488;&#1500;.xlsx" TargetMode="Externa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5.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reut.g\AppData\Local\Microsoft\Windows\INetCache\Content.Outlook\W6PDW4GT\&#1488;&#1497;&#1512;&#1493;&#1508;&#1492;+%20&#1497;&#1513;&#1512;&#1488;&#1500;.xlsx" TargetMode="Externa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6.xml"/></Relationships>
</file>

<file path=ppt/charts/_rels/chart15.xml.rels><?xml version="1.0" encoding="UTF-8" standalone="yes"?>
<Relationships xmlns="http://schemas.openxmlformats.org/package/2006/relationships"><Relationship Id="rId3" Type="http://schemas.openxmlformats.org/officeDocument/2006/relationships/oleObject" Target="file:///G:\.shortcut-targets-by-id\0B2bJeYTi2UIAdDBUdG52bV9LeDA\&#1513;&#1497;&#1493;&#1493;&#1511;%20-%20&#1502;&#1491;&#1497;&#1492;\2022\&#1502;&#1510;&#1490;&#1493;&#1514;\&#1504;&#1514;&#1493;&#1504;&#1497;&#1501;\&#1504;&#1514;&#1493;&#1504;&#1497;&#1501;%20&#1488;&#1497;&#1512;&#1493;&#1508;&#1492;.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board_room_1\AppData\Local\Microsoft\Windows\INetCache\Content.Outlook\BMN0FY0A\&#1495;&#1497;&#1513;&#1493;&#1489;&#1497;%20&#1489;&#1493;&#1506;&#1494;%20&#1500;&#1511;&#1493;&#1495;&#1493;&#1514;%20&#1493;&#1492;&#1500;&#1493;&#1493;&#1488;&#1493;&#1514;.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reut.g\AppData\Local\Microsoft\Windows\INetCache\Content.Outlook\W6PDW4GT\&#1491;&#1493;&#1495;%20&#1491;&#1497;&#1512;&#1511;&#1496;&#1493;&#1512;&#1497;&#1493;&#1503;-%20Workings%20Q4.2021%20V4.xlsx" TargetMode="Externa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LeoL\AppData\Local\Microsoft\Windows\INetCache\Content.Outlook\T6HUSNEU\&#1513;&#1497;&#1506;&#1512;&#1493;&#1498;%20&#1514;&#1497;&#1511;%20&#1492;&#1488;&#1513;&#1512;&#1488;&#1497;%20&#1500;&#1488;&#1495;&#1512;%20&#1506;&#1505;&#1511;&#1514;%20LTL.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reut.g\AppData\Local\Microsoft\Windows\INetCache\Content.Outlook\W6PDW4GT\Book1.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reut.g\AppData\Local\Microsoft\Windows\INetCache\Content.Outlook\W6PDW4GT\Book1.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reut.g\AppData\Local\Microsoft\Windows\INetCache\Content.Outlook\W6PDW4GT\&#1492;&#1493;&#1510;&#1488;&#1493;&#1514;%20&#1495;&#1493;&#1502;&#1505;.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reut.g\AppData\Local\Microsoft\Windows\INetCache\Content.Outlook\W6PDW4GT\Book1.xlsx" TargetMode="External"/><Relationship Id="rId2" Type="http://schemas.microsoft.com/office/2011/relationships/chartColorStyle" Target="colors21.xml"/><Relationship Id="rId1" Type="http://schemas.microsoft.com/office/2011/relationships/chartStyle" Target="style2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reut.g\AppData\Local\Microsoft\Windows\INetCache\Content.Outlook\W6PDW4GT\&#1491;&#1493;&#1495;%20&#1491;&#1497;&#1512;&#1511;&#1496;&#1493;&#1512;&#1497;&#1493;&#1503;-%20Workings%20Q4.2021%20V3.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file:///G:\.shortcut-targets-by-id\0B2bJeYTi2UIAdDBUdG52bV9LeDA\&#1513;&#1497;&#1493;&#1493;&#1511;%20-%20&#1502;&#1491;&#1497;&#1492;\2022\&#1502;&#1510;&#1490;&#1493;&#1514;\&#1504;&#1514;&#1493;&#1504;&#1497;&#1501;\&#1504;&#1514;&#1493;&#1504;&#1497;&#1501;%20&#1502;&#1510;&#1490;&#1514;%20&#1502;&#1513;&#1511;&#1497;&#1506;&#1497;&#1501;%20&#1505;&#1497;&#1499;&#1493;&#1501;%20&#1513;&#1504;&#1492;.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oleObject" Target="file:///G:\.shortcut-targets-by-id\0B2bJeYTi2UIAdDBUdG52bV9LeDA\&#1513;&#1497;&#1493;&#1493;&#1511;%20-%20&#1502;&#1491;&#1497;&#1492;\2022\&#1502;&#1510;&#1490;&#1493;&#1514;\&#1504;&#1514;&#1493;&#1504;&#1497;&#1501;\BNPL%20GROWTH.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G:\.shortcut-targets-by-id\0B2bJeYTi2UIAdDBUdG52bV9LeDA\&#1513;&#1497;&#1493;&#1493;&#1511;%20-%20&#1502;&#1491;&#1497;&#1492;\2022\&#1502;&#1510;&#1490;&#1493;&#1514;\&#1504;&#1514;&#1493;&#1504;&#1497;&#1501;\&#1504;&#1514;&#1493;&#1504;&#1497;&#1501;%20&#1488;&#1497;&#1512;&#1493;&#1508;&#149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reut.g\AppData\Local\Microsoft\Windows\INetCache\Content.Outlook\W6PDW4GT\&#1488;&#1497;&#1512;&#1493;&#1508;&#1492;+%20&#1497;&#1513;&#1512;&#1488;&#1500;.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reut.g\AppData\Local\Microsoft\Windows\INetCache\Content.Outlook\W6PDW4GT\&#1488;&#1497;&#1512;&#1493;&#1508;&#1492;+%20&#1497;&#1513;&#1512;&#1488;&#1500;.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G:\.shortcut-targets-by-id\0B2bJeYTi2UIAdDBUdG52bV9LeDA\&#1513;&#1497;&#1493;&#1493;&#1511;%20-%20&#1502;&#1491;&#1497;&#1492;\2022\&#1502;&#1510;&#1490;&#1493;&#1514;\&#1504;&#1514;&#1493;&#1504;&#1497;&#1501;\&#1504;&#1514;&#1493;&#1504;&#1497;&#1501;%20&#1488;&#1497;&#1512;&#1493;&#1508;&#1492;.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85671958333511"/>
          <c:y val="3.9958696303430382E-3"/>
          <c:w val="0.77175153953306874"/>
          <c:h val="0.72464118475935313"/>
        </c:manualLayout>
      </c:layout>
      <c:lineChart>
        <c:grouping val="standard"/>
        <c:varyColors val="0"/>
        <c:ser>
          <c:idx val="0"/>
          <c:order val="0"/>
          <c:tx>
            <c:strRef>
              <c:f>'תיק אשראי אירופה'!$B$1</c:f>
              <c:strCache>
                <c:ptCount val="1"/>
                <c:pt idx="0">
                  <c:v> סכום שהועמד </c:v>
                </c:pt>
              </c:strCache>
            </c:strRef>
          </c:tx>
          <c:spPr>
            <a:ln w="34925" cap="rnd">
              <a:solidFill>
                <a:schemeClr val="accent6"/>
              </a:solidFill>
              <a:round/>
            </a:ln>
            <a:effectLst>
              <a:outerShdw blurRad="57150" dist="19050" dir="5400000" algn="ctr" rotWithShape="0">
                <a:srgbClr val="000000">
                  <a:alpha val="63000"/>
                </a:srgbClr>
              </a:outerShdw>
            </a:effectLst>
          </c:spPr>
          <c:marker>
            <c:symbol val="none"/>
          </c:marker>
          <c:dPt>
            <c:idx val="1"/>
            <c:marker>
              <c:symbol val="none"/>
            </c:marker>
            <c:bubble3D val="0"/>
            <c:extLst>
              <c:ext xmlns:c16="http://schemas.microsoft.com/office/drawing/2014/chart" uri="{C3380CC4-5D6E-409C-BE32-E72D297353CC}">
                <c16:uniqueId val="{00000003-821C-4A5B-A53D-6C22E6BEC2A7}"/>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he-IL"/>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numRef>
              <c:f>'תיק אשראי אירופה'!$A$2:$A$13</c:f>
              <c:numCache>
                <c:formatCode>mmm\-yy</c:formatCode>
                <c:ptCount val="12"/>
                <c:pt idx="0">
                  <c:v>43555</c:v>
                </c:pt>
                <c:pt idx="1">
                  <c:v>43647</c:v>
                </c:pt>
                <c:pt idx="2">
                  <c:v>43739</c:v>
                </c:pt>
                <c:pt idx="3">
                  <c:v>43830</c:v>
                </c:pt>
                <c:pt idx="4">
                  <c:v>43922</c:v>
                </c:pt>
                <c:pt idx="5">
                  <c:v>44012</c:v>
                </c:pt>
                <c:pt idx="6">
                  <c:v>44075</c:v>
                </c:pt>
                <c:pt idx="7">
                  <c:v>44196</c:v>
                </c:pt>
                <c:pt idx="8">
                  <c:v>44286</c:v>
                </c:pt>
                <c:pt idx="9">
                  <c:v>44378</c:v>
                </c:pt>
                <c:pt idx="10">
                  <c:v>44471</c:v>
                </c:pt>
                <c:pt idx="11">
                  <c:v>44561</c:v>
                </c:pt>
              </c:numCache>
            </c:numRef>
          </c:cat>
          <c:val>
            <c:numRef>
              <c:f>'תיק אשראי אירופה'!$B$2:$B$13</c:f>
              <c:numCache>
                <c:formatCode>_-* #,##0_-;\-* #,##0_-;_-* "-"??_-;_-@_-</c:formatCode>
                <c:ptCount val="12"/>
                <c:pt idx="0">
                  <c:v>7.5571960000000002</c:v>
                </c:pt>
                <c:pt idx="1">
                  <c:v>9.164453</c:v>
                </c:pt>
                <c:pt idx="2">
                  <c:v>11.24911</c:v>
                </c:pt>
                <c:pt idx="3">
                  <c:v>13.573446000000001</c:v>
                </c:pt>
                <c:pt idx="4">
                  <c:v>15.28599</c:v>
                </c:pt>
                <c:pt idx="5">
                  <c:v>16.378118000000001</c:v>
                </c:pt>
                <c:pt idx="6">
                  <c:v>17.129756</c:v>
                </c:pt>
                <c:pt idx="7">
                  <c:v>18.626847000000001</c:v>
                </c:pt>
                <c:pt idx="8">
                  <c:v>20.209558000000001</c:v>
                </c:pt>
                <c:pt idx="9">
                  <c:v>23.853912999999999</c:v>
                </c:pt>
                <c:pt idx="10">
                  <c:v>27.385618999999998</c:v>
                </c:pt>
                <c:pt idx="11">
                  <c:v>30.947008</c:v>
                </c:pt>
              </c:numCache>
            </c:numRef>
          </c:val>
          <c:smooth val="0"/>
          <c:extLst xmlns:c15="http://schemas.microsoft.com/office/drawing/2012/chart">
            <c:ext xmlns:c16="http://schemas.microsoft.com/office/drawing/2014/chart" uri="{C3380CC4-5D6E-409C-BE32-E72D297353CC}">
              <c16:uniqueId val="{00000000-821C-4A5B-A53D-6C22E6BEC2A7}"/>
            </c:ext>
          </c:extLst>
        </c:ser>
        <c:ser>
          <c:idx val="1"/>
          <c:order val="1"/>
          <c:tx>
            <c:strRef>
              <c:f>'תיק אשראי אירופה'!$C$1</c:f>
              <c:strCache>
                <c:ptCount val="1"/>
                <c:pt idx="0">
                  <c:v> יתרת תיק אשראי </c:v>
                </c:pt>
              </c:strCache>
            </c:strRef>
          </c:tx>
          <c:spPr>
            <a:ln w="34925" cap="rnd">
              <a:solidFill>
                <a:schemeClr val="accent5"/>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'תיק אשראי אירופה'!$A$2:$A$13</c:f>
              <c:numCache>
                <c:formatCode>mmm\-yy</c:formatCode>
                <c:ptCount val="12"/>
                <c:pt idx="0">
                  <c:v>43555</c:v>
                </c:pt>
                <c:pt idx="1">
                  <c:v>43647</c:v>
                </c:pt>
                <c:pt idx="2">
                  <c:v>43739</c:v>
                </c:pt>
                <c:pt idx="3">
                  <c:v>43830</c:v>
                </c:pt>
                <c:pt idx="4">
                  <c:v>43922</c:v>
                </c:pt>
                <c:pt idx="5">
                  <c:v>44012</c:v>
                </c:pt>
                <c:pt idx="6">
                  <c:v>44075</c:v>
                </c:pt>
                <c:pt idx="7">
                  <c:v>44196</c:v>
                </c:pt>
                <c:pt idx="8">
                  <c:v>44286</c:v>
                </c:pt>
                <c:pt idx="9">
                  <c:v>44378</c:v>
                </c:pt>
                <c:pt idx="10">
                  <c:v>44471</c:v>
                </c:pt>
                <c:pt idx="11">
                  <c:v>44561</c:v>
                </c:pt>
              </c:numCache>
            </c:numRef>
          </c:cat>
          <c:val>
            <c:numRef>
              <c:f>'תיק אשראי אירופה'!$C$2:$C$13</c:f>
              <c:numCache>
                <c:formatCode>_-* #,##0_-;\-* #,##0_-;_-* "-"??_-;_-@_-</c:formatCode>
                <c:ptCount val="12"/>
                <c:pt idx="0">
                  <c:v>5.9702950000000001</c:v>
                </c:pt>
                <c:pt idx="1">
                  <c:v>7.0198980000000004</c:v>
                </c:pt>
                <c:pt idx="2">
                  <c:v>8.4139680000000006</c:v>
                </c:pt>
                <c:pt idx="3">
                  <c:v>9.9539969999999993</c:v>
                </c:pt>
                <c:pt idx="4">
                  <c:v>10.795024</c:v>
                </c:pt>
                <c:pt idx="5">
                  <c:v>11.083617</c:v>
                </c:pt>
                <c:pt idx="6">
                  <c:v>11.190855000000001</c:v>
                </c:pt>
                <c:pt idx="7">
                  <c:v>11.118411999999999</c:v>
                </c:pt>
                <c:pt idx="8">
                  <c:v>11.531518999999999</c:v>
                </c:pt>
                <c:pt idx="9">
                  <c:v>13.895579</c:v>
                </c:pt>
                <c:pt idx="10">
                  <c:v>15.906351000000001</c:v>
                </c:pt>
                <c:pt idx="11">
                  <c:v>17.760580999999998</c:v>
                </c:pt>
              </c:numCache>
            </c:numRef>
          </c:val>
          <c:smooth val="0"/>
          <c:extLst>
            <c:ext xmlns:c16="http://schemas.microsoft.com/office/drawing/2014/chart" uri="{C3380CC4-5D6E-409C-BE32-E72D297353CC}">
              <c16:uniqueId val="{00000001-821C-4A5B-A53D-6C22E6BEC2A7}"/>
            </c:ext>
          </c:extLst>
        </c:ser>
        <c:dLbls>
          <c:showLegendKey val="0"/>
          <c:showVal val="1"/>
          <c:showCatName val="0"/>
          <c:showSerName val="0"/>
          <c:showPercent val="0"/>
          <c:showBubbleSize val="0"/>
        </c:dLbls>
        <c:smooth val="0"/>
        <c:axId val="580603976"/>
        <c:axId val="580604960"/>
      </c:lineChart>
      <c:dateAx>
        <c:axId val="580603976"/>
        <c:scaling>
          <c:orientation val="minMax"/>
          <c:max val="44561"/>
        </c:scaling>
        <c:delete val="0"/>
        <c:axPos val="b"/>
        <c:numFmt formatCode="mmm\-yy" sourceLinked="1"/>
        <c:majorTickMark val="none"/>
        <c:minorTickMark val="none"/>
        <c:tickLblPos val="nextTo"/>
        <c:spPr>
          <a:noFill/>
          <a:ln w="12700"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ssistant" pitchFamily="2" charset="-79"/>
                <a:ea typeface="+mn-ea"/>
                <a:cs typeface="Assistant" pitchFamily="2" charset="-79"/>
              </a:defRPr>
            </a:pPr>
            <a:endParaRPr lang="he-IL"/>
          </a:p>
        </c:txPr>
        <c:crossAx val="580604960"/>
        <c:crosses val="autoZero"/>
        <c:auto val="1"/>
        <c:lblOffset val="100"/>
        <c:baseTimeUnit val="months"/>
        <c:majorUnit val="3"/>
        <c:majorTimeUnit val="months"/>
        <c:minorUnit val="1"/>
        <c:minorTimeUnit val="years"/>
      </c:dateAx>
      <c:valAx>
        <c:axId val="580604960"/>
        <c:scaling>
          <c:orientation val="minMax"/>
        </c:scaling>
        <c:delete val="1"/>
        <c:axPos val="l"/>
        <c:numFmt formatCode="_-* #,##0_-;\-* #,##0_-;_-* &quot;-&quot;??_-;_-@_-" sourceLinked="1"/>
        <c:majorTickMark val="none"/>
        <c:minorTickMark val="none"/>
        <c:tickLblPos val="nextTo"/>
        <c:crossAx val="580603976"/>
        <c:crossesAt val="43525"/>
        <c:crossBetween val="between"/>
      </c:valAx>
      <c:spPr>
        <a:noFill/>
        <a:ln>
          <a:noFill/>
        </a:ln>
        <a:effectLst/>
      </c:spPr>
    </c:plotArea>
    <c:legend>
      <c:legendPos val="b"/>
      <c:layout>
        <c:manualLayout>
          <c:xMode val="edge"/>
          <c:yMode val="edge"/>
          <c:x val="6.3598656559858913E-2"/>
          <c:y val="3.7396353188944305E-2"/>
          <c:w val="0.43526339736562447"/>
          <c:h val="0.1886404570520459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ssistant" pitchFamily="2" charset="-79"/>
              <a:ea typeface="+mn-ea"/>
              <a:cs typeface="Assistant" pitchFamily="2" charset="-79"/>
            </a:defRPr>
          </a:pPr>
          <a:endParaRPr lang="he-I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e-I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1"/>
          <c:order val="1"/>
          <c:tx>
            <c:strRef>
              <c:f>לקוחות!$K$24</c:f>
              <c:strCache>
                <c:ptCount val="1"/>
                <c:pt idx="0">
                  <c:v> ישראל </c:v>
                </c:pt>
              </c:strCache>
            </c:strRef>
          </c:tx>
          <c:spPr>
            <a:gradFill>
              <a:gsLst>
                <a:gs pos="0">
                  <a:schemeClr val="accent2"/>
                </a:gs>
                <a:gs pos="100000">
                  <a:schemeClr val="accent2">
                    <a:lumMod val="84000"/>
                  </a:schemeClr>
                </a:gs>
              </a:gsLst>
              <a:lin ang="5400000" scaled="1"/>
            </a:gradFill>
            <a:ln>
              <a:noFill/>
            </a:ln>
            <a:effectLst>
              <a:outerShdw blurRad="76200" dir="18900000" sy="23000" kx="-1200000" algn="bl" rotWithShape="0">
                <a:prstClr val="black">
                  <a:alpha val="20000"/>
                </a:prstClr>
              </a:outerShdw>
            </a:effectLst>
          </c:spPr>
          <c:invertIfNegative val="0"/>
          <c:dPt>
            <c:idx val="0"/>
            <c:invertIfNegative val="0"/>
            <c:bubble3D val="0"/>
            <c:spPr>
              <a:solidFill>
                <a:srgbClr val="9E9E9E"/>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7-2724-4BE3-BCE5-57DF36501B7A}"/>
              </c:ext>
            </c:extLst>
          </c:dPt>
          <c:dPt>
            <c:idx val="1"/>
            <c:invertIfNegative val="0"/>
            <c:bubble3D val="0"/>
            <c:spPr>
              <a:solidFill>
                <a:srgbClr val="006386"/>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8-2724-4BE3-BCE5-57DF36501B7A}"/>
              </c:ext>
            </c:extLst>
          </c:dPt>
          <c:dPt>
            <c:idx val="2"/>
            <c:invertIfNegative val="0"/>
            <c:bubble3D val="0"/>
            <c:spPr>
              <a:solidFill>
                <a:srgbClr val="009ED6"/>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9-2724-4BE3-BCE5-57DF36501B7A}"/>
              </c:ext>
            </c:extLst>
          </c:dPt>
          <c:dPt>
            <c:idx val="3"/>
            <c:invertIfNegative val="0"/>
            <c:bubble3D val="0"/>
            <c:spPr>
              <a:solidFill>
                <a:schemeClr val="accent4"/>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A-2724-4BE3-BCE5-57DF36501B7A}"/>
              </c:ext>
            </c:extLst>
          </c:dPt>
          <c:dLbls>
            <c:dLbl>
              <c:idx val="0"/>
              <c:layout>
                <c:manualLayout>
                  <c:x val="5.8479532163742418E-3"/>
                  <c:y val="-1.320273376379079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724-4BE3-BCE5-57DF36501B7A}"/>
                </c:ext>
              </c:extLst>
            </c:dLbl>
            <c:dLbl>
              <c:idx val="1"/>
              <c:layout>
                <c:manualLayout>
                  <c:x val="0"/>
                  <c:y val="-9.826075512181892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724-4BE3-BCE5-57DF36501B7A}"/>
                </c:ext>
              </c:extLst>
            </c:dLbl>
            <c:dLbl>
              <c:idx val="2"/>
              <c:layout>
                <c:manualLayout>
                  <c:x val="-5.8479532163743762E-3"/>
                  <c:y val="-9.826075512181923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724-4BE3-BCE5-57DF36501B7A}"/>
                </c:ext>
              </c:extLst>
            </c:dLbl>
            <c:dLbl>
              <c:idx val="3"/>
              <c:layout>
                <c:manualLayout>
                  <c:x val="-2.9239766081871343E-3"/>
                  <c:y val="-6.4494172605730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724-4BE3-BCE5-57DF36501B7A}"/>
                </c:ext>
              </c:extLst>
            </c:dLbl>
            <c:spPr>
              <a:noFill/>
              <a:ln>
                <a:noFill/>
              </a:ln>
              <a:effectLst/>
            </c:spPr>
            <c:txPr>
              <a:bodyPr rot="0" spcFirstLastPara="1" vertOverflow="ellipsis" vert="horz" wrap="square" lIns="38100" tIns="19050" rIns="38100" bIns="19050" anchor="ctr" anchorCtr="1">
                <a:spAutoFit/>
              </a:bodyPr>
              <a:lstStyle/>
              <a:p>
                <a:pPr>
                  <a:defRPr lang="en-US" sz="1400" b="1" i="0" u="none" strike="noStrike" kern="1200" baseline="0">
                    <a:solidFill>
                      <a:prstClr val="black">
                        <a:lumMod val="95000"/>
                        <a:lumOff val="5000"/>
                      </a:prstClr>
                    </a:solidFill>
                    <a:latin typeface="+mn-lt"/>
                    <a:ea typeface="+mn-ea"/>
                    <a:cs typeface="+mn-cs"/>
                  </a:defRPr>
                </a:pPr>
                <a:endParaRPr lang="he-I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לקוחות!$L$23:$O$23</c:f>
              <c:numCache>
                <c:formatCode>General</c:formatCode>
                <c:ptCount val="4"/>
                <c:pt idx="0">
                  <c:v>2018</c:v>
                </c:pt>
                <c:pt idx="1">
                  <c:v>2019</c:v>
                </c:pt>
                <c:pt idx="2">
                  <c:v>2020</c:v>
                </c:pt>
                <c:pt idx="3">
                  <c:v>2021</c:v>
                </c:pt>
              </c:numCache>
            </c:numRef>
          </c:cat>
          <c:val>
            <c:numRef>
              <c:f>לקוחות!$L$24:$O$24</c:f>
              <c:numCache>
                <c:formatCode>_(* #,##0_);_(* \(#,##0\);_(* "-"??_);_(@_)</c:formatCode>
                <c:ptCount val="4"/>
                <c:pt idx="0">
                  <c:v>14800</c:v>
                </c:pt>
                <c:pt idx="1">
                  <c:v>24500</c:v>
                </c:pt>
                <c:pt idx="2">
                  <c:v>32300</c:v>
                </c:pt>
                <c:pt idx="3">
                  <c:v>41200</c:v>
                </c:pt>
              </c:numCache>
            </c:numRef>
          </c:val>
          <c:extLst>
            <c:ext xmlns:c16="http://schemas.microsoft.com/office/drawing/2014/chart" uri="{C3380CC4-5D6E-409C-BE32-E72D297353CC}">
              <c16:uniqueId val="{00000000-2724-4BE3-BCE5-57DF36501B7A}"/>
            </c:ext>
          </c:extLst>
        </c:ser>
        <c:dLbls>
          <c:dLblPos val="inEnd"/>
          <c:showLegendKey val="0"/>
          <c:showVal val="1"/>
          <c:showCatName val="0"/>
          <c:showSerName val="0"/>
          <c:showPercent val="0"/>
          <c:showBubbleSize val="0"/>
        </c:dLbls>
        <c:gapWidth val="41"/>
        <c:axId val="31437891"/>
        <c:axId val="676507176"/>
        <c:extLst>
          <c:ext xmlns:c15="http://schemas.microsoft.com/office/drawing/2012/chart" uri="{02D57815-91ED-43cb-92C2-25804820EDAC}">
            <c15:filteredBarSeries>
              <c15:ser>
                <c:idx val="0"/>
                <c:order val="0"/>
                <c:tx>
                  <c:strRef>
                    <c:extLst>
                      <c:ext uri="{02D57815-91ED-43cb-92C2-25804820EDAC}">
                        <c15:formulaRef>
                          <c15:sqref>לקוחות!$K$25</c15:sqref>
                        </c15:formulaRef>
                      </c:ext>
                    </c:extLst>
                    <c:strCache>
                      <c:ptCount val="1"/>
                      <c:pt idx="0">
                        <c:v> אירופה </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he-IL"/>
                    </a:p>
                  </c:txPr>
                  <c:dLblPos val="inEnd"/>
                  <c:showLegendKey val="0"/>
                  <c:showVal val="1"/>
                  <c:showCatName val="0"/>
                  <c:showSerName val="0"/>
                  <c:showPercent val="0"/>
                  <c:showBubbleSize val="0"/>
                  <c:showLeaderLines val="0"/>
                  <c:extLst>
                    <c:ext uri="{CE6537A1-D6FC-4f65-9D91-7224C49458BB}">
                      <c15:showLeaderLines val="1"/>
                      <c15:leaderLines>
                        <c:spPr>
                          <a:ln w="9525">
                            <a:solidFill>
                              <a:schemeClr val="dk1">
                                <a:lumMod val="50000"/>
                                <a:lumOff val="50000"/>
                              </a:schemeClr>
                            </a:solidFill>
                          </a:ln>
                          <a:effectLst/>
                        </c:spPr>
                      </c15:leaderLines>
                    </c:ext>
                  </c:extLst>
                </c:dLbls>
                <c:cat>
                  <c:numRef>
                    <c:extLst>
                      <c:ext uri="{02D57815-91ED-43cb-92C2-25804820EDAC}">
                        <c15:formulaRef>
                          <c15:sqref>לקוחות!$L$23:$O$23</c15:sqref>
                        </c15:formulaRef>
                      </c:ext>
                    </c:extLst>
                    <c:numCache>
                      <c:formatCode>General</c:formatCode>
                      <c:ptCount val="4"/>
                      <c:pt idx="0">
                        <c:v>2018</c:v>
                      </c:pt>
                      <c:pt idx="1">
                        <c:v>2019</c:v>
                      </c:pt>
                      <c:pt idx="2">
                        <c:v>2020</c:v>
                      </c:pt>
                      <c:pt idx="3">
                        <c:v>2021</c:v>
                      </c:pt>
                    </c:numCache>
                  </c:numRef>
                </c:cat>
                <c:val>
                  <c:numRef>
                    <c:extLst>
                      <c:ext uri="{02D57815-91ED-43cb-92C2-25804820EDAC}">
                        <c15:formulaRef>
                          <c15:sqref>לקוחות!$L$25:$O$25</c15:sqref>
                        </c15:formulaRef>
                      </c:ext>
                    </c:extLst>
                    <c:numCache>
                      <c:formatCode>_(* #,##0_);_(* \(#,##0\);_(* "-"??_);_(@_)</c:formatCode>
                      <c:ptCount val="4"/>
                      <c:pt idx="0">
                        <c:v>1600</c:v>
                      </c:pt>
                      <c:pt idx="1">
                        <c:v>3400</c:v>
                      </c:pt>
                      <c:pt idx="2">
                        <c:v>4600</c:v>
                      </c:pt>
                      <c:pt idx="3">
                        <c:v>7100</c:v>
                      </c:pt>
                    </c:numCache>
                  </c:numRef>
                </c:val>
                <c:extLst>
                  <c:ext xmlns:c16="http://schemas.microsoft.com/office/drawing/2014/chart" uri="{C3380CC4-5D6E-409C-BE32-E72D297353CC}">
                    <c16:uniqueId val="{00000004-2724-4BE3-BCE5-57DF36501B7A}"/>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לקוחות!$K$26</c15:sqref>
                        </c15:formulaRef>
                      </c:ext>
                    </c:extLst>
                    <c:strCache>
                      <c:ptCount val="1"/>
                      <c:pt idx="0">
                        <c:v> Total </c:v>
                      </c:pt>
                    </c:strCache>
                  </c:strRef>
                </c:tx>
                <c:spPr>
                  <a:gradFill>
                    <a:gsLst>
                      <a:gs pos="0">
                        <a:schemeClr val="accent3"/>
                      </a:gs>
                      <a:gs pos="100000">
                        <a:schemeClr val="accent3">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he-IL"/>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extLst xmlns:c15="http://schemas.microsoft.com/office/drawing/2012/chart">
                      <c:ext xmlns:c15="http://schemas.microsoft.com/office/drawing/2012/chart" uri="{02D57815-91ED-43cb-92C2-25804820EDAC}">
                        <c15:formulaRef>
                          <c15:sqref>לקוחות!$L$23:$O$23</c15:sqref>
                        </c15:formulaRef>
                      </c:ext>
                    </c:extLst>
                    <c:numCache>
                      <c:formatCode>General</c:formatCode>
                      <c:ptCount val="4"/>
                      <c:pt idx="0">
                        <c:v>2018</c:v>
                      </c:pt>
                      <c:pt idx="1">
                        <c:v>2019</c:v>
                      </c:pt>
                      <c:pt idx="2">
                        <c:v>2020</c:v>
                      </c:pt>
                      <c:pt idx="3">
                        <c:v>2021</c:v>
                      </c:pt>
                    </c:numCache>
                  </c:numRef>
                </c:cat>
                <c:val>
                  <c:numRef>
                    <c:extLst xmlns:c15="http://schemas.microsoft.com/office/drawing/2012/chart">
                      <c:ext xmlns:c15="http://schemas.microsoft.com/office/drawing/2012/chart" uri="{02D57815-91ED-43cb-92C2-25804820EDAC}">
                        <c15:formulaRef>
                          <c15:sqref>לקוחות!$L$26:$O$26</c15:sqref>
                        </c15:formulaRef>
                      </c:ext>
                    </c:extLst>
                    <c:numCache>
                      <c:formatCode>_(* #,##0_);_(* \(#,##0\);_(* "-"??_);_(@_)</c:formatCode>
                      <c:ptCount val="4"/>
                      <c:pt idx="0">
                        <c:v>16400</c:v>
                      </c:pt>
                      <c:pt idx="1">
                        <c:v>27900</c:v>
                      </c:pt>
                      <c:pt idx="2">
                        <c:v>36900</c:v>
                      </c:pt>
                      <c:pt idx="3">
                        <c:v>48300</c:v>
                      </c:pt>
                    </c:numCache>
                  </c:numRef>
                </c:val>
                <c:extLst xmlns:c15="http://schemas.microsoft.com/office/drawing/2012/chart">
                  <c:ext xmlns:c16="http://schemas.microsoft.com/office/drawing/2014/chart" uri="{C3380CC4-5D6E-409C-BE32-E72D297353CC}">
                    <c16:uniqueId val="{00000005-2724-4BE3-BCE5-57DF36501B7A}"/>
                  </c:ext>
                </c:extLst>
              </c15:ser>
            </c15:filteredBarSeries>
          </c:ext>
        </c:extLst>
      </c:barChart>
      <c:catAx>
        <c:axId val="31437891"/>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n-US"/>
              </a:p>
            </c:rich>
          </c:tx>
          <c:overlay val="0"/>
          <c:spPr>
            <a:noFill/>
            <a:ln>
              <a:noFill/>
            </a:ln>
            <a:effectLst/>
          </c:spPr>
          <c:txPr>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he-IL"/>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effectLst/>
                <a:latin typeface="+mn-lt"/>
                <a:ea typeface="+mn-ea"/>
                <a:cs typeface="+mn-cs"/>
              </a:defRPr>
            </a:pPr>
            <a:endParaRPr lang="he-IL"/>
          </a:p>
        </c:txPr>
        <c:crossAx val="676507176"/>
        <c:crosses val="autoZero"/>
        <c:auto val="1"/>
        <c:lblAlgn val="ctr"/>
        <c:lblOffset val="100"/>
        <c:noMultiLvlLbl val="1"/>
      </c:catAx>
      <c:valAx>
        <c:axId val="676507176"/>
        <c:scaling>
          <c:orientation val="minMax"/>
        </c:scaling>
        <c:delete val="1"/>
        <c:axPos val="l"/>
        <c:title>
          <c:tx>
            <c:rich>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n-US"/>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he-IL"/>
            </a:p>
          </c:txPr>
        </c:title>
        <c:numFmt formatCode="_(* #,##0_);_(* \(#,##0\);_(* &quot;-&quot;??_);_(@_)" sourceLinked="1"/>
        <c:majorTickMark val="none"/>
        <c:minorTickMark val="none"/>
        <c:tickLblPos val="nextTo"/>
        <c:crossAx val="31437891"/>
        <c:crosses val="autoZero"/>
        <c:crossBetween val="between"/>
      </c:valAx>
      <c:spPr>
        <a:noFill/>
        <a:ln>
          <a:noFill/>
        </a:ln>
        <a:effectLst/>
      </c:spPr>
    </c:plotArea>
    <c:legend>
      <c:legendPos val="t"/>
      <c:layout>
        <c:manualLayout>
          <c:xMode val="edge"/>
          <c:yMode val="edge"/>
          <c:x val="0.21214693558042086"/>
          <c:y val="0.93090027824195754"/>
          <c:w val="0.55816203895565686"/>
          <c:h val="6.856181688339885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he-IL"/>
        </a:p>
      </c:txPr>
    </c:legend>
    <c:plotVisOnly val="1"/>
    <c:dispBlanksAs val="zero"/>
    <c:showDLblsOverMax val="1"/>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c:spPr>
  <c:txPr>
    <a:bodyPr/>
    <a:lstStyle/>
    <a:p>
      <a:pPr>
        <a:defRPr/>
      </a:pPr>
      <a:endParaRPr lang="he-IL"/>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'Newly lent'!$B$10:$B$11</c:f>
              <c:strCache>
                <c:ptCount val="2"/>
                <c:pt idx="1">
                  <c:v>2020</c:v>
                </c:pt>
              </c:strCache>
            </c:strRef>
          </c:tx>
          <c:spPr>
            <a:solidFill>
              <a:srgbClr val="006386"/>
            </a:soli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he-I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'Newly lent'!$A$12:$A$15</c:f>
              <c:strCache>
                <c:ptCount val="4"/>
                <c:pt idx="0">
                  <c:v>Q1</c:v>
                </c:pt>
                <c:pt idx="1">
                  <c:v>Q2</c:v>
                </c:pt>
                <c:pt idx="2">
                  <c:v>Q3</c:v>
                </c:pt>
                <c:pt idx="3">
                  <c:v>Q4</c:v>
                </c:pt>
              </c:strCache>
              <c:extLst/>
            </c:strRef>
          </c:cat>
          <c:val>
            <c:numRef>
              <c:f>'Newly lent'!$B$12:$B$15</c:f>
              <c:numCache>
                <c:formatCode>_(* #,##0_);_(* \(#,##0\);_(* "-"??_);_(@_)</c:formatCode>
                <c:ptCount val="4"/>
                <c:pt idx="0">
                  <c:v>42500</c:v>
                </c:pt>
                <c:pt idx="1">
                  <c:v>43900</c:v>
                </c:pt>
                <c:pt idx="2">
                  <c:v>44800</c:v>
                </c:pt>
                <c:pt idx="3">
                  <c:v>46100</c:v>
                </c:pt>
              </c:numCache>
              <c:extLst/>
            </c:numRef>
          </c:val>
          <c:extLst>
            <c:ext xmlns:c16="http://schemas.microsoft.com/office/drawing/2014/chart" uri="{C3380CC4-5D6E-409C-BE32-E72D297353CC}">
              <c16:uniqueId val="{00000000-E0EB-429F-8EBB-B5D3C132ED71}"/>
            </c:ext>
          </c:extLst>
        </c:ser>
        <c:ser>
          <c:idx val="1"/>
          <c:order val="1"/>
          <c:tx>
            <c:strRef>
              <c:f>'Newly lent'!$C$10:$C$11</c:f>
              <c:strCache>
                <c:ptCount val="2"/>
                <c:pt idx="1">
                  <c:v>2021</c:v>
                </c:pt>
              </c:strCache>
            </c:strRef>
          </c:tx>
          <c:spPr>
            <a:solidFill>
              <a:srgbClr val="009ED6"/>
            </a:solidFill>
            <a:ln>
              <a:noFill/>
            </a:ln>
            <a:effectLst>
              <a:outerShdw blurRad="76200" dir="18900000" sy="23000" kx="-1200000" algn="bl" rotWithShape="0">
                <a:prstClr val="black">
                  <a:alpha val="20000"/>
                </a:prstClr>
              </a:outerShdw>
            </a:effectLst>
          </c:spPr>
          <c:invertIfNegative val="0"/>
          <c:dLbls>
            <c:dLbl>
              <c:idx val="1"/>
              <c:layout>
                <c:manualLayout>
                  <c:x val="0"/>
                  <c:y val="-2.345260924127775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147-4D63-B0E5-CDFDD152507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he-I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'Newly lent'!$A$12:$A$15</c:f>
              <c:strCache>
                <c:ptCount val="4"/>
                <c:pt idx="0">
                  <c:v>Q1</c:v>
                </c:pt>
                <c:pt idx="1">
                  <c:v>Q2</c:v>
                </c:pt>
                <c:pt idx="2">
                  <c:v>Q3</c:v>
                </c:pt>
                <c:pt idx="3">
                  <c:v>Q4</c:v>
                </c:pt>
              </c:strCache>
              <c:extLst/>
            </c:strRef>
          </c:cat>
          <c:val>
            <c:numRef>
              <c:f>'Newly lent'!$C$12:$C$15</c:f>
              <c:numCache>
                <c:formatCode>_(* #,##0_);_(* \(#,##0\);_(* "-"??_);_(@_)</c:formatCode>
                <c:ptCount val="4"/>
                <c:pt idx="0">
                  <c:v>58700</c:v>
                </c:pt>
                <c:pt idx="1">
                  <c:v>46500</c:v>
                </c:pt>
                <c:pt idx="2">
                  <c:v>38700</c:v>
                </c:pt>
                <c:pt idx="3">
                  <c:v>68000</c:v>
                </c:pt>
              </c:numCache>
              <c:extLst/>
            </c:numRef>
          </c:val>
          <c:extLst>
            <c:ext xmlns:c16="http://schemas.microsoft.com/office/drawing/2014/chart" uri="{C3380CC4-5D6E-409C-BE32-E72D297353CC}">
              <c16:uniqueId val="{00000001-E0EB-429F-8EBB-B5D3C132ED71}"/>
            </c:ext>
          </c:extLst>
        </c:ser>
        <c:dLbls>
          <c:dLblPos val="inEnd"/>
          <c:showLegendKey val="0"/>
          <c:showVal val="1"/>
          <c:showCatName val="0"/>
          <c:showSerName val="0"/>
          <c:showPercent val="0"/>
          <c:showBubbleSize val="0"/>
        </c:dLbls>
        <c:gapWidth val="41"/>
        <c:axId val="1142825823"/>
        <c:axId val="1142829151"/>
        <c:extLst>
          <c:ext xmlns:c15="http://schemas.microsoft.com/office/drawing/2012/chart" uri="{02D57815-91ED-43cb-92C2-25804820EDAC}">
            <c15:filteredBarSeries>
              <c15:ser>
                <c:idx val="2"/>
                <c:order val="2"/>
                <c:tx>
                  <c:strRef>
                    <c:extLst>
                      <c:ext uri="{02D57815-91ED-43cb-92C2-25804820EDAC}">
                        <c15:formulaRef>
                          <c15:sqref>'Newly lent'!$D$10:$D$11</c15:sqref>
                        </c15:formulaRef>
                      </c:ext>
                    </c:extLst>
                    <c:strCache>
                      <c:ptCount val="2"/>
                      <c:pt idx="1">
                        <c:v>%- Increase</c:v>
                      </c:pt>
                    </c:strCache>
                  </c:strRef>
                </c:tx>
                <c:spPr>
                  <a:gradFill>
                    <a:gsLst>
                      <a:gs pos="0">
                        <a:schemeClr val="accent3"/>
                      </a:gs>
                      <a:gs pos="100000">
                        <a:schemeClr val="accent3">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he-IL"/>
                    </a:p>
                  </c:txPr>
                  <c:dLblPos val="inEnd"/>
                  <c:showLegendKey val="0"/>
                  <c:showVal val="1"/>
                  <c:showCatName val="0"/>
                  <c:showSerName val="0"/>
                  <c:showPercent val="0"/>
                  <c:showBubbleSize val="0"/>
                  <c:showLeaderLines val="0"/>
                  <c:extLst>
                    <c:ext uri="{CE6537A1-D6FC-4f65-9D91-7224C49458BB}">
                      <c15:showLeaderLines val="1"/>
                      <c15:leaderLines>
                        <c:spPr>
                          <a:ln w="9525">
                            <a:solidFill>
                              <a:schemeClr val="dk1">
                                <a:lumMod val="50000"/>
                                <a:lumOff val="50000"/>
                              </a:schemeClr>
                            </a:solidFill>
                          </a:ln>
                          <a:effectLst/>
                        </c:spPr>
                      </c15:leaderLines>
                    </c:ext>
                  </c:extLst>
                </c:dLbls>
                <c:cat>
                  <c:strRef>
                    <c:extLst>
                      <c:ext uri="{02D57815-91ED-43cb-92C2-25804820EDAC}">
                        <c15:formulaRef>
                          <c15:sqref>'Newly lent'!$A$12:$A$15</c15:sqref>
                        </c15:formulaRef>
                      </c:ext>
                    </c:extLst>
                    <c:strCache>
                      <c:ptCount val="4"/>
                      <c:pt idx="0">
                        <c:v>Q1</c:v>
                      </c:pt>
                      <c:pt idx="1">
                        <c:v>Q2</c:v>
                      </c:pt>
                      <c:pt idx="2">
                        <c:v>Q3</c:v>
                      </c:pt>
                      <c:pt idx="3">
                        <c:v>Q4</c:v>
                      </c:pt>
                    </c:strCache>
                  </c:strRef>
                </c:cat>
                <c:val>
                  <c:numRef>
                    <c:extLst>
                      <c:ext uri="{02D57815-91ED-43cb-92C2-25804820EDAC}">
                        <c15:formulaRef>
                          <c15:sqref>'Newly lent'!$D$12:$D$15</c15:sqref>
                        </c15:formulaRef>
                      </c:ext>
                    </c:extLst>
                    <c:numCache>
                      <c:formatCode>0%</c:formatCode>
                      <c:ptCount val="4"/>
                      <c:pt idx="0">
                        <c:v>0.38117647058823523</c:v>
                      </c:pt>
                      <c:pt idx="1">
                        <c:v>5.9225512528473745E-2</c:v>
                      </c:pt>
                      <c:pt idx="2">
                        <c:v>-0.1361607142857143</c:v>
                      </c:pt>
                      <c:pt idx="3">
                        <c:v>0.47505422993492408</c:v>
                      </c:pt>
                    </c:numCache>
                  </c:numRef>
                </c:val>
                <c:extLst>
                  <c:ext xmlns:c16="http://schemas.microsoft.com/office/drawing/2014/chart" uri="{C3380CC4-5D6E-409C-BE32-E72D297353CC}">
                    <c16:uniqueId val="{00000002-E0EB-429F-8EBB-B5D3C132ED71}"/>
                  </c:ext>
                </c:extLst>
              </c15:ser>
            </c15:filteredBarSeries>
          </c:ext>
        </c:extLst>
      </c:barChart>
      <c:catAx>
        <c:axId val="114282582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effectLst/>
                <a:latin typeface="+mn-lt"/>
                <a:ea typeface="+mn-ea"/>
                <a:cs typeface="+mn-cs"/>
              </a:defRPr>
            </a:pPr>
            <a:endParaRPr lang="he-IL"/>
          </a:p>
        </c:txPr>
        <c:crossAx val="1142829151"/>
        <c:crosses val="autoZero"/>
        <c:auto val="1"/>
        <c:lblAlgn val="ctr"/>
        <c:lblOffset val="100"/>
        <c:noMultiLvlLbl val="0"/>
      </c:catAx>
      <c:valAx>
        <c:axId val="1142829151"/>
        <c:scaling>
          <c:orientation val="minMax"/>
        </c:scaling>
        <c:delete val="1"/>
        <c:axPos val="l"/>
        <c:numFmt formatCode="_(* #,##0_);_(* \(#,##0\);_(* &quot;-&quot;??_);_(@_)" sourceLinked="1"/>
        <c:majorTickMark val="none"/>
        <c:minorTickMark val="none"/>
        <c:tickLblPos val="nextTo"/>
        <c:crossAx val="1142825823"/>
        <c:crosses val="autoZero"/>
        <c:crossBetween val="between"/>
      </c:valAx>
      <c:spPr>
        <a:noFill/>
        <a:ln>
          <a:noFill/>
        </a:ln>
        <a:effectLst/>
      </c:spPr>
    </c:plotArea>
    <c:legend>
      <c:legendPos val="l"/>
      <c:layout>
        <c:manualLayout>
          <c:xMode val="edge"/>
          <c:yMode val="edge"/>
          <c:x val="3.3432955266404996E-2"/>
          <c:y val="4.7971006349088276E-2"/>
          <c:w val="0.1254236000561102"/>
          <c:h val="0.1535742277720575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he-IL"/>
        </a:p>
      </c:txPr>
    </c:legend>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c:spPr>
  <c:txPr>
    <a:bodyPr/>
    <a:lstStyle/>
    <a:p>
      <a:pPr>
        <a:defRPr/>
      </a:pPr>
      <a:endParaRPr lang="he-IL"/>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009ED6"/>
              </a:solidFill>
              <a:ln w="19050">
                <a:solidFill>
                  <a:schemeClr val="lt1"/>
                </a:solidFill>
              </a:ln>
              <a:effectLst/>
            </c:spPr>
            <c:extLst>
              <c:ext xmlns:c16="http://schemas.microsoft.com/office/drawing/2014/chart" uri="{C3380CC4-5D6E-409C-BE32-E72D297353CC}">
                <c16:uniqueId val="{00000002-3167-4FA6-8530-1EECB52D0F6C}"/>
              </c:ext>
            </c:extLst>
          </c:dPt>
          <c:dPt>
            <c:idx val="1"/>
            <c:bubble3D val="0"/>
            <c:spPr>
              <a:solidFill>
                <a:srgbClr val="ED1C24"/>
              </a:solidFill>
              <a:ln w="19050">
                <a:solidFill>
                  <a:schemeClr val="lt1"/>
                </a:solidFill>
              </a:ln>
              <a:effectLst/>
            </c:spPr>
            <c:extLst>
              <c:ext xmlns:c16="http://schemas.microsoft.com/office/drawing/2014/chart" uri="{C3380CC4-5D6E-409C-BE32-E72D297353CC}">
                <c16:uniqueId val="{00000003-3167-4FA6-8530-1EECB52D0F6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08A-4B98-9A07-33C4D07D19C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08A-4B98-9A07-33C4D07D19C4}"/>
              </c:ext>
            </c:extLst>
          </c:dPt>
          <c:cat>
            <c:strRef>
              <c:f>Sheet1!$A$2:$A$5</c:f>
              <c:strCache>
                <c:ptCount val="2"/>
                <c:pt idx="0">
                  <c:v>1st Qtr</c:v>
                </c:pt>
                <c:pt idx="1">
                  <c:v>2nd Qtr</c:v>
                </c:pt>
              </c:strCache>
            </c:strRef>
          </c:cat>
          <c:val>
            <c:numRef>
              <c:f>Sheet1!$B$2:$B$5</c:f>
              <c:numCache>
                <c:formatCode>General</c:formatCode>
                <c:ptCount val="4"/>
                <c:pt idx="0">
                  <c:v>72</c:v>
                </c:pt>
                <c:pt idx="1">
                  <c:v>288</c:v>
                </c:pt>
              </c:numCache>
            </c:numRef>
          </c:val>
          <c:extLst>
            <c:ext xmlns:c16="http://schemas.microsoft.com/office/drawing/2014/chart" uri="{C3380CC4-5D6E-409C-BE32-E72D297353CC}">
              <c16:uniqueId val="{00000000-3167-4FA6-8530-1EECB52D0F6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e-I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אירופה!$L$6</c:f>
              <c:strCache>
                <c:ptCount val="1"/>
                <c:pt idx="0">
                  <c:v>הכנסות Non gaap</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Pt>
            <c:idx val="0"/>
            <c:invertIfNegative val="0"/>
            <c:bubble3D val="0"/>
            <c:spPr>
              <a:solidFill>
                <a:srgbClr val="009ED6"/>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2-B2B2-4A84-981B-7C601D546CAB}"/>
              </c:ext>
            </c:extLst>
          </c:dPt>
          <c:dPt>
            <c:idx val="1"/>
            <c:invertIfNegative val="0"/>
            <c:bubble3D val="0"/>
            <c:spPr>
              <a:solidFill>
                <a:srgbClr val="006386"/>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B2B2-4A84-981B-7C601D546CAB}"/>
              </c:ext>
            </c:extLst>
          </c:dPt>
          <c:dLbls>
            <c:dLbl>
              <c:idx val="0"/>
              <c:layout>
                <c:manualLayout>
                  <c:x val="5.6888172187508045E-3"/>
                  <c:y val="-2.6709366770226391E-2"/>
                </c:manualLayout>
              </c:layout>
              <c:tx>
                <c:rich>
                  <a:bodyPr/>
                  <a:lstStyle/>
                  <a:p>
                    <a:fld id="{5C901194-F43D-4618-91A8-26D4B08A2570}" type="VALUE">
                      <a:rPr lang="en-US" sz="1400" b="1" i="0" u="none" strike="noStrike" kern="1200" baseline="0">
                        <a:solidFill>
                          <a:prstClr val="black">
                            <a:lumMod val="95000"/>
                            <a:lumOff val="5000"/>
                          </a:prstClr>
                        </a:solidFill>
                        <a:latin typeface="+mn-lt"/>
                        <a:ea typeface="+mn-ea"/>
                        <a:cs typeface="+mn-cs"/>
                      </a:rPr>
                      <a:pPr/>
                      <a:t>[ערך]</a:t>
                    </a:fld>
                    <a:endParaRPr lang="he-IL"/>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2B2-4A84-981B-7C601D546CAB}"/>
                </c:ext>
              </c:extLst>
            </c:dLbl>
            <c:dLbl>
              <c:idx val="1"/>
              <c:layout>
                <c:manualLayout>
                  <c:x val="2.8444086093753762E-3"/>
                  <c:y val="-1.320273376379082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2B2-4A84-981B-7C601D546CAB}"/>
                </c:ext>
              </c:extLst>
            </c:dLbl>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tx1">
                        <a:lumMod val="95000"/>
                        <a:lumOff val="5000"/>
                      </a:schemeClr>
                    </a:solidFill>
                    <a:latin typeface="+mn-lt"/>
                    <a:ea typeface="+mn-ea"/>
                    <a:cs typeface="+mn-cs"/>
                  </a:defRPr>
                </a:pPr>
                <a:endParaRPr lang="he-I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אירופה!$M$3:$N$3</c:f>
              <c:numCache>
                <c:formatCode>General</c:formatCode>
                <c:ptCount val="2"/>
                <c:pt idx="0">
                  <c:v>2021</c:v>
                </c:pt>
                <c:pt idx="1">
                  <c:v>2020</c:v>
                </c:pt>
              </c:numCache>
            </c:numRef>
          </c:cat>
          <c:val>
            <c:numRef>
              <c:f>אירופה!$M$6:$N$6</c:f>
              <c:numCache>
                <c:formatCode>_-* #,##0_-;\-* #,##0_-;_-* "-"??_-;_-@_-</c:formatCode>
                <c:ptCount val="2"/>
                <c:pt idx="0">
                  <c:v>8600</c:v>
                </c:pt>
                <c:pt idx="1">
                  <c:v>6300</c:v>
                </c:pt>
              </c:numCache>
            </c:numRef>
          </c:val>
          <c:extLst>
            <c:ext xmlns:c16="http://schemas.microsoft.com/office/drawing/2014/chart" uri="{C3380CC4-5D6E-409C-BE32-E72D297353CC}">
              <c16:uniqueId val="{00000000-B2B2-4A84-981B-7C601D546CAB}"/>
            </c:ext>
          </c:extLst>
        </c:ser>
        <c:dLbls>
          <c:dLblPos val="inEnd"/>
          <c:showLegendKey val="0"/>
          <c:showVal val="1"/>
          <c:showCatName val="0"/>
          <c:showSerName val="0"/>
          <c:showPercent val="0"/>
          <c:showBubbleSize val="0"/>
        </c:dLbls>
        <c:gapWidth val="41"/>
        <c:axId val="182201839"/>
        <c:axId val="182195599"/>
      </c:barChart>
      <c:catAx>
        <c:axId val="182201839"/>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he-IL"/>
          </a:p>
        </c:txPr>
        <c:crossAx val="182195599"/>
        <c:crosses val="autoZero"/>
        <c:auto val="1"/>
        <c:lblAlgn val="ctr"/>
        <c:lblOffset val="100"/>
        <c:noMultiLvlLbl val="0"/>
      </c:catAx>
      <c:valAx>
        <c:axId val="182195599"/>
        <c:scaling>
          <c:orientation val="minMax"/>
        </c:scaling>
        <c:delete val="1"/>
        <c:axPos val="r"/>
        <c:numFmt formatCode="_-* #,##0_-;\-* #,##0_-;_-* &quot;-&quot;??_-;_-@_-" sourceLinked="1"/>
        <c:majorTickMark val="none"/>
        <c:minorTickMark val="none"/>
        <c:tickLblPos val="nextTo"/>
        <c:crossAx val="182201839"/>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c:spPr>
  <c:txPr>
    <a:bodyPr/>
    <a:lstStyle/>
    <a:p>
      <a:pPr>
        <a:defRPr/>
      </a:pPr>
      <a:endParaRPr lang="he-IL"/>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אירופה!$L$4</c:f>
              <c:strCache>
                <c:ptCount val="1"/>
                <c:pt idx="0">
                  <c:v>סה"כ יתרת תיק אשראי- הלוואות</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Pt>
            <c:idx val="0"/>
            <c:invertIfNegative val="0"/>
            <c:bubble3D val="0"/>
            <c:spPr>
              <a:solidFill>
                <a:srgbClr val="009ED6"/>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2-A5E0-4C04-82D5-F68C9A2A9A0A}"/>
              </c:ext>
            </c:extLst>
          </c:dPt>
          <c:dPt>
            <c:idx val="1"/>
            <c:invertIfNegative val="0"/>
            <c:bubble3D val="0"/>
            <c:spPr>
              <a:solidFill>
                <a:srgbClr val="006386"/>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A5E0-4C04-82D5-F68C9A2A9A0A}"/>
              </c:ext>
            </c:extLst>
          </c:dPt>
          <c:dLbls>
            <c:dLbl>
              <c:idx val="0"/>
              <c:layout>
                <c:manualLayout>
                  <c:x val="2.9530000969607119E-3"/>
                  <c:y val="3.655187710246550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5E0-4C04-82D5-F68C9A2A9A0A}"/>
                </c:ext>
              </c:extLst>
            </c:dLbl>
            <c:dLbl>
              <c:idx val="1"/>
              <c:layout>
                <c:manualLayout>
                  <c:x val="2.9530000969607119E-3"/>
                  <c:y val="-9.758345171392209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5E0-4C04-82D5-F68C9A2A9A0A}"/>
                </c:ext>
              </c:extLst>
            </c:dLbl>
            <c:spPr>
              <a:noFill/>
              <a:ln>
                <a:noFill/>
              </a:ln>
              <a:effectLst/>
            </c:spPr>
            <c:txPr>
              <a:bodyPr rot="0" spcFirstLastPara="1" vertOverflow="ellipsis" vert="horz" wrap="square" lIns="38100" tIns="19050" rIns="38100" bIns="19050" anchor="ctr" anchorCtr="1">
                <a:spAutoFit/>
              </a:bodyPr>
              <a:lstStyle/>
              <a:p>
                <a:pPr>
                  <a:defRPr lang="en-US" sz="1400" b="1" i="0" u="none" strike="noStrike" kern="1200" baseline="0">
                    <a:solidFill>
                      <a:prstClr val="black">
                        <a:lumMod val="95000"/>
                        <a:lumOff val="5000"/>
                      </a:prstClr>
                    </a:solidFill>
                    <a:latin typeface="+mn-lt"/>
                    <a:ea typeface="+mn-ea"/>
                    <a:cs typeface="+mn-cs"/>
                  </a:defRPr>
                </a:pPr>
                <a:endParaRPr lang="he-I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אירופה!$M$3:$N$3</c:f>
              <c:numCache>
                <c:formatCode>General</c:formatCode>
                <c:ptCount val="2"/>
                <c:pt idx="0">
                  <c:v>2021</c:v>
                </c:pt>
                <c:pt idx="1">
                  <c:v>2020</c:v>
                </c:pt>
              </c:numCache>
            </c:numRef>
          </c:cat>
          <c:val>
            <c:numRef>
              <c:f>אירופה!$M$4:$N$4</c:f>
              <c:numCache>
                <c:formatCode>_-* #,##0_-;\-* #,##0_-;_-* "-"??_-;_-@_-</c:formatCode>
                <c:ptCount val="2"/>
                <c:pt idx="0">
                  <c:v>65500</c:v>
                </c:pt>
                <c:pt idx="1">
                  <c:v>47500</c:v>
                </c:pt>
              </c:numCache>
            </c:numRef>
          </c:val>
          <c:extLst>
            <c:ext xmlns:c16="http://schemas.microsoft.com/office/drawing/2014/chart" uri="{C3380CC4-5D6E-409C-BE32-E72D297353CC}">
              <c16:uniqueId val="{00000000-A5E0-4C04-82D5-F68C9A2A9A0A}"/>
            </c:ext>
          </c:extLst>
        </c:ser>
        <c:dLbls>
          <c:dLblPos val="inEnd"/>
          <c:showLegendKey val="0"/>
          <c:showVal val="1"/>
          <c:showCatName val="0"/>
          <c:showSerName val="0"/>
          <c:showPercent val="0"/>
          <c:showBubbleSize val="0"/>
        </c:dLbls>
        <c:gapWidth val="41"/>
        <c:axId val="46415519"/>
        <c:axId val="46413855"/>
      </c:barChart>
      <c:catAx>
        <c:axId val="46415519"/>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he-IL"/>
          </a:p>
        </c:txPr>
        <c:crossAx val="46413855"/>
        <c:crosses val="autoZero"/>
        <c:auto val="1"/>
        <c:lblAlgn val="ctr"/>
        <c:lblOffset val="100"/>
        <c:noMultiLvlLbl val="0"/>
      </c:catAx>
      <c:valAx>
        <c:axId val="46413855"/>
        <c:scaling>
          <c:orientation val="minMax"/>
        </c:scaling>
        <c:delete val="1"/>
        <c:axPos val="r"/>
        <c:numFmt formatCode="_-* #,##0_-;\-* #,##0_-;_-* &quot;-&quot;??_-;_-@_-" sourceLinked="1"/>
        <c:majorTickMark val="none"/>
        <c:minorTickMark val="none"/>
        <c:tickLblPos val="nextTo"/>
        <c:crossAx val="464155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c:spPr>
  <c:txPr>
    <a:bodyPr/>
    <a:lstStyle/>
    <a:p>
      <a:pPr>
        <a:defRPr/>
      </a:pPr>
      <a:endParaRPr lang="he-IL"/>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dLblPos val="outEnd"/>
          <c:showLegendKey val="0"/>
          <c:showVal val="1"/>
          <c:showCatName val="0"/>
          <c:showSerName val="0"/>
          <c:showPercent val="0"/>
          <c:showBubbleSize val="0"/>
        </c:dLbls>
        <c:gapWidth val="150"/>
        <c:overlap val="-90"/>
        <c:axId val="46415519"/>
        <c:axId val="46413855"/>
      </c:barChart>
      <c:catAx>
        <c:axId val="46415519"/>
        <c:scaling>
          <c:orientation val="maxMin"/>
        </c:scaling>
        <c:delete val="0"/>
        <c:axPos val="b"/>
        <c:majorGridlines>
          <c:spPr>
            <a:ln w="9525" cap="flat" cmpd="sng" algn="ctr">
              <a:no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he-IL"/>
          </a:p>
        </c:txPr>
        <c:crossAx val="46413855"/>
        <c:crosses val="autoZero"/>
        <c:auto val="1"/>
        <c:lblAlgn val="ctr"/>
        <c:lblOffset val="100"/>
        <c:noMultiLvlLbl val="0"/>
      </c:catAx>
      <c:valAx>
        <c:axId val="46413855"/>
        <c:scaling>
          <c:orientation val="minMax"/>
        </c:scaling>
        <c:delete val="1"/>
        <c:axPos val="r"/>
        <c:numFmt formatCode="_ [$₪-40D]\ * #,##0.00_ ;_ [$₪-40D]\ * \-#,##0.00_ ;_ [$₪-40D]\ * &quot;-&quot;??_ ;_ @_ " sourceLinked="1"/>
        <c:majorTickMark val="none"/>
        <c:minorTickMark val="none"/>
        <c:tickLblPos val="nextTo"/>
        <c:crossAx val="464155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e-IL"/>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654970760233913E-2"/>
          <c:y val="0.10533899249000524"/>
          <c:w val="0.88418128654970762"/>
          <c:h val="0.8119949001234682"/>
        </c:manualLayout>
      </c:layout>
      <c:barChart>
        <c:barDir val="col"/>
        <c:grouping val="clustered"/>
        <c:varyColors val="1"/>
        <c:ser>
          <c:idx val="0"/>
          <c:order val="0"/>
          <c:tx>
            <c:strRef>
              <c:f>לקוחות!$K$25</c:f>
              <c:strCache>
                <c:ptCount val="1"/>
                <c:pt idx="0">
                  <c:v> אירופה </c:v>
                </c:pt>
              </c:strCache>
              <c:extLst xmlns:c15="http://schemas.microsoft.com/office/drawing/2012/chart"/>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Pt>
            <c:idx val="0"/>
            <c:invertIfNegative val="0"/>
            <c:bubble3D val="0"/>
            <c:spPr>
              <a:solidFill>
                <a:srgbClr val="9E9E9E"/>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0-F168-49C2-B2F9-7AC5752874F5}"/>
              </c:ext>
            </c:extLst>
          </c:dPt>
          <c:dPt>
            <c:idx val="1"/>
            <c:invertIfNegative val="0"/>
            <c:bubble3D val="0"/>
            <c:spPr>
              <a:solidFill>
                <a:srgbClr val="006386"/>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F168-49C2-B2F9-7AC5752874F5}"/>
              </c:ext>
            </c:extLst>
          </c:dPt>
          <c:dPt>
            <c:idx val="2"/>
            <c:invertIfNegative val="0"/>
            <c:bubble3D val="0"/>
            <c:spPr>
              <a:solidFill>
                <a:srgbClr val="009ED6"/>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2-F168-49C2-B2F9-7AC5752874F5}"/>
              </c:ext>
            </c:extLst>
          </c:dPt>
          <c:dPt>
            <c:idx val="3"/>
            <c:invertIfNegative val="0"/>
            <c:bubble3D val="0"/>
            <c:spPr>
              <a:solidFill>
                <a:schemeClr val="accent4"/>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0-D01D-4287-9CE4-1BFB80710D04}"/>
              </c:ext>
            </c:extLst>
          </c:dPt>
          <c:dLbls>
            <c:dLbl>
              <c:idx val="0"/>
              <c:layout>
                <c:manualLayout>
                  <c:x val="0"/>
                  <c:y val="-2.565424260172837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168-49C2-B2F9-7AC5752874F5}"/>
                </c:ext>
              </c:extLst>
            </c:dLbl>
            <c:dLbl>
              <c:idx val="1"/>
              <c:layout>
                <c:manualLayout>
                  <c:x val="0"/>
                  <c:y val="-5.91909261881366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168-49C2-B2F9-7AC5752874F5}"/>
                </c:ext>
              </c:extLst>
            </c:dLbl>
            <c:dLbl>
              <c:idx val="2"/>
              <c:layout>
                <c:manualLayout>
                  <c:x val="0"/>
                  <c:y val="-1.262642933609519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168-49C2-B2F9-7AC5752874F5}"/>
                </c:ext>
              </c:extLst>
            </c:dLbl>
            <c:dLbl>
              <c:idx val="3"/>
              <c:layout>
                <c:manualLayout>
                  <c:x val="-1.0721123712016836E-16"/>
                  <c:y val="-1.262642933609513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01D-4287-9CE4-1BFB80710D04}"/>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tx1"/>
                    </a:solidFill>
                    <a:latin typeface="+mn-lt"/>
                    <a:ea typeface="+mn-ea"/>
                    <a:cs typeface="+mn-cs"/>
                  </a:defRPr>
                </a:pPr>
                <a:endParaRPr lang="he-IL"/>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numRef>
              <c:f>לקוחות!$L$23:$O$23</c:f>
              <c:numCache>
                <c:formatCode>General</c:formatCode>
                <c:ptCount val="4"/>
                <c:pt idx="0">
                  <c:v>2018</c:v>
                </c:pt>
                <c:pt idx="1">
                  <c:v>2019</c:v>
                </c:pt>
                <c:pt idx="2">
                  <c:v>2020</c:v>
                </c:pt>
                <c:pt idx="3">
                  <c:v>2021</c:v>
                </c:pt>
              </c:numCache>
              <c:extLst xmlns:c15="http://schemas.microsoft.com/office/drawing/2012/chart"/>
            </c:numRef>
          </c:cat>
          <c:val>
            <c:numRef>
              <c:f>לקוחות!$L$25:$O$25</c:f>
              <c:numCache>
                <c:formatCode>_(* #,##0_);_(* \(#,##0\);_(* "-"??_);_(@_)</c:formatCode>
                <c:ptCount val="4"/>
                <c:pt idx="0">
                  <c:v>1600</c:v>
                </c:pt>
                <c:pt idx="1">
                  <c:v>3400</c:v>
                </c:pt>
                <c:pt idx="2">
                  <c:v>4600</c:v>
                </c:pt>
                <c:pt idx="3">
                  <c:v>7100</c:v>
                </c:pt>
              </c:numCache>
              <c:extLst xmlns:c15="http://schemas.microsoft.com/office/drawing/2012/chart"/>
            </c:numRef>
          </c:val>
          <c:extLst xmlns:c15="http://schemas.microsoft.com/office/drawing/2012/chart">
            <c:ext xmlns:c16="http://schemas.microsoft.com/office/drawing/2014/chart" uri="{C3380CC4-5D6E-409C-BE32-E72D297353CC}">
              <c16:uniqueId val="{00000003-F168-49C2-B2F9-7AC5752874F5}"/>
            </c:ext>
          </c:extLst>
        </c:ser>
        <c:dLbls>
          <c:dLblPos val="inEnd"/>
          <c:showLegendKey val="0"/>
          <c:showVal val="1"/>
          <c:showCatName val="0"/>
          <c:showSerName val="0"/>
          <c:showPercent val="0"/>
          <c:showBubbleSize val="0"/>
        </c:dLbls>
        <c:gapWidth val="41"/>
        <c:axId val="31437891"/>
        <c:axId val="676507176"/>
        <c:extLst>
          <c:ext xmlns:c15="http://schemas.microsoft.com/office/drawing/2012/chart" uri="{02D57815-91ED-43cb-92C2-25804820EDAC}">
            <c15:filteredBarSeries>
              <c15:ser>
                <c:idx val="1"/>
                <c:order val="1"/>
                <c:tx>
                  <c:strRef>
                    <c:extLst>
                      <c:ext uri="{02D57815-91ED-43cb-92C2-25804820EDAC}">
                        <c15:formulaRef>
                          <c15:sqref>לקוחות!$K$24</c15:sqref>
                        </c15:formulaRef>
                      </c:ext>
                    </c:extLst>
                    <c:strCache>
                      <c:ptCount val="1"/>
                      <c:pt idx="0">
                        <c:v> ישראל </c:v>
                      </c:pt>
                    </c:strCache>
                  </c:strRef>
                </c:tx>
                <c:spPr>
                  <a:gradFill>
                    <a:gsLst>
                      <a:gs pos="0">
                        <a:schemeClr val="accent2"/>
                      </a:gs>
                      <a:gs pos="100000">
                        <a:schemeClr val="accent2">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he-IL"/>
                    </a:p>
                  </c:txPr>
                  <c:dLblPos val="inEnd"/>
                  <c:showLegendKey val="0"/>
                  <c:showVal val="1"/>
                  <c:showCatName val="0"/>
                  <c:showSerName val="0"/>
                  <c:showPercent val="0"/>
                  <c:showBubbleSize val="0"/>
                  <c:showLeaderLines val="0"/>
                  <c:extLst>
                    <c:ext uri="{CE6537A1-D6FC-4f65-9D91-7224C49458BB}">
                      <c15:showLeaderLines val="1"/>
                      <c15:leaderLines>
                        <c:spPr>
                          <a:ln w="9525">
                            <a:solidFill>
                              <a:schemeClr val="dk1">
                                <a:lumMod val="50000"/>
                                <a:lumOff val="50000"/>
                              </a:schemeClr>
                            </a:solidFill>
                          </a:ln>
                          <a:effectLst/>
                        </c:spPr>
                      </c15:leaderLines>
                    </c:ext>
                  </c:extLst>
                </c:dLbls>
                <c:cat>
                  <c:numRef>
                    <c:extLst>
                      <c:ext uri="{02D57815-91ED-43cb-92C2-25804820EDAC}">
                        <c15:formulaRef>
                          <c15:sqref>לקוחות!$L$23:$O$23</c15:sqref>
                        </c15:formulaRef>
                      </c:ext>
                    </c:extLst>
                    <c:numCache>
                      <c:formatCode>General</c:formatCode>
                      <c:ptCount val="4"/>
                      <c:pt idx="0">
                        <c:v>2018</c:v>
                      </c:pt>
                      <c:pt idx="1">
                        <c:v>2019</c:v>
                      </c:pt>
                      <c:pt idx="2">
                        <c:v>2020</c:v>
                      </c:pt>
                      <c:pt idx="3">
                        <c:v>2021</c:v>
                      </c:pt>
                    </c:numCache>
                  </c:numRef>
                </c:cat>
                <c:val>
                  <c:numRef>
                    <c:extLst>
                      <c:ext uri="{02D57815-91ED-43cb-92C2-25804820EDAC}">
                        <c15:formulaRef>
                          <c15:sqref>לקוחות!$L$24:$O$24</c15:sqref>
                        </c15:formulaRef>
                      </c:ext>
                    </c:extLst>
                    <c:numCache>
                      <c:formatCode>_(* #,##0_);_(* \(#,##0\);_(* "-"??_);_(@_)</c:formatCode>
                      <c:ptCount val="4"/>
                      <c:pt idx="0">
                        <c:v>14800</c:v>
                      </c:pt>
                      <c:pt idx="1">
                        <c:v>24500</c:v>
                      </c:pt>
                      <c:pt idx="2">
                        <c:v>32300</c:v>
                      </c:pt>
                      <c:pt idx="3">
                        <c:v>41200</c:v>
                      </c:pt>
                    </c:numCache>
                  </c:numRef>
                </c:val>
                <c:extLst>
                  <c:ext xmlns:c16="http://schemas.microsoft.com/office/drawing/2014/chart" uri="{C3380CC4-5D6E-409C-BE32-E72D297353CC}">
                    <c16:uniqueId val="{00000004-F168-49C2-B2F9-7AC5752874F5}"/>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לקוחות!$K$26</c15:sqref>
                        </c15:formulaRef>
                      </c:ext>
                    </c:extLst>
                    <c:strCache>
                      <c:ptCount val="1"/>
                      <c:pt idx="0">
                        <c:v> Total </c:v>
                      </c:pt>
                    </c:strCache>
                  </c:strRef>
                </c:tx>
                <c:spPr>
                  <a:gradFill>
                    <a:gsLst>
                      <a:gs pos="0">
                        <a:schemeClr val="accent3"/>
                      </a:gs>
                      <a:gs pos="100000">
                        <a:schemeClr val="accent3">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he-IL"/>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extLst xmlns:c15="http://schemas.microsoft.com/office/drawing/2012/chart">
                      <c:ext xmlns:c15="http://schemas.microsoft.com/office/drawing/2012/chart" uri="{02D57815-91ED-43cb-92C2-25804820EDAC}">
                        <c15:formulaRef>
                          <c15:sqref>לקוחות!$L$23:$O$23</c15:sqref>
                        </c15:formulaRef>
                      </c:ext>
                    </c:extLst>
                    <c:numCache>
                      <c:formatCode>General</c:formatCode>
                      <c:ptCount val="4"/>
                      <c:pt idx="0">
                        <c:v>2018</c:v>
                      </c:pt>
                      <c:pt idx="1">
                        <c:v>2019</c:v>
                      </c:pt>
                      <c:pt idx="2">
                        <c:v>2020</c:v>
                      </c:pt>
                      <c:pt idx="3">
                        <c:v>2021</c:v>
                      </c:pt>
                    </c:numCache>
                  </c:numRef>
                </c:cat>
                <c:val>
                  <c:numRef>
                    <c:extLst xmlns:c15="http://schemas.microsoft.com/office/drawing/2012/chart">
                      <c:ext xmlns:c15="http://schemas.microsoft.com/office/drawing/2012/chart" uri="{02D57815-91ED-43cb-92C2-25804820EDAC}">
                        <c15:formulaRef>
                          <c15:sqref>לקוחות!$L$26:$O$26</c15:sqref>
                        </c15:formulaRef>
                      </c:ext>
                    </c:extLst>
                    <c:numCache>
                      <c:formatCode>_(* #,##0_);_(* \(#,##0\);_(* "-"??_);_(@_)</c:formatCode>
                      <c:ptCount val="4"/>
                      <c:pt idx="0">
                        <c:v>16400</c:v>
                      </c:pt>
                      <c:pt idx="1">
                        <c:v>27900</c:v>
                      </c:pt>
                      <c:pt idx="2">
                        <c:v>36900</c:v>
                      </c:pt>
                      <c:pt idx="3">
                        <c:v>48300</c:v>
                      </c:pt>
                    </c:numCache>
                  </c:numRef>
                </c:val>
                <c:extLst xmlns:c15="http://schemas.microsoft.com/office/drawing/2012/chart">
                  <c:ext xmlns:c16="http://schemas.microsoft.com/office/drawing/2014/chart" uri="{C3380CC4-5D6E-409C-BE32-E72D297353CC}">
                    <c16:uniqueId val="{00000005-F168-49C2-B2F9-7AC5752874F5}"/>
                  </c:ext>
                </c:extLst>
              </c15:ser>
            </c15:filteredBarSeries>
          </c:ext>
        </c:extLst>
      </c:barChart>
      <c:catAx>
        <c:axId val="31437891"/>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n-US"/>
              </a:p>
            </c:rich>
          </c:tx>
          <c:overlay val="0"/>
          <c:spPr>
            <a:noFill/>
            <a:ln>
              <a:noFill/>
            </a:ln>
            <a:effectLst/>
          </c:spPr>
          <c:txPr>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he-IL"/>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effectLst/>
                <a:latin typeface="+mn-lt"/>
                <a:ea typeface="+mn-ea"/>
                <a:cs typeface="+mn-cs"/>
              </a:defRPr>
            </a:pPr>
            <a:endParaRPr lang="he-IL"/>
          </a:p>
        </c:txPr>
        <c:crossAx val="676507176"/>
        <c:crosses val="autoZero"/>
        <c:auto val="1"/>
        <c:lblAlgn val="ctr"/>
        <c:lblOffset val="100"/>
        <c:noMultiLvlLbl val="1"/>
      </c:catAx>
      <c:valAx>
        <c:axId val="676507176"/>
        <c:scaling>
          <c:orientation val="minMax"/>
        </c:scaling>
        <c:delete val="1"/>
        <c:axPos val="l"/>
        <c:title>
          <c:tx>
            <c:rich>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n-US"/>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he-IL"/>
            </a:p>
          </c:txPr>
        </c:title>
        <c:numFmt formatCode="_(* #,##0_);_(* \(#,##0\);_(* &quot;-&quot;??_);_(@_)" sourceLinked="1"/>
        <c:majorTickMark val="none"/>
        <c:minorTickMark val="none"/>
        <c:tickLblPos val="nextTo"/>
        <c:crossAx val="31437891"/>
        <c:crosses val="autoZero"/>
        <c:crossBetween val="between"/>
      </c:valAx>
      <c:spPr>
        <a:noFill/>
        <a:ln>
          <a:noFill/>
        </a:ln>
        <a:effectLst/>
      </c:spPr>
    </c:plotArea>
    <c:plotVisOnly val="1"/>
    <c:dispBlanksAs val="zero"/>
    <c:showDLblsOverMax val="1"/>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c:spPr>
  <c:txPr>
    <a:bodyPr/>
    <a:lstStyle/>
    <a:p>
      <a:pPr>
        <a:defRPr/>
      </a:pPr>
      <a:endParaRPr lang="he-IL"/>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67949766360535"/>
          <c:y val="1.4678970829748969E-2"/>
          <c:w val="0.81251253207518226"/>
          <c:h val="0.90262506191183756"/>
        </c:manualLayout>
      </c:layout>
      <c:barChart>
        <c:barDir val="col"/>
        <c:grouping val="clustered"/>
        <c:varyColors val="0"/>
        <c:ser>
          <c:idx val="0"/>
          <c:order val="0"/>
          <c:tx>
            <c:strRef>
              <c:f>'Newly lent'!$K$10:$K$11</c:f>
              <c:strCache>
                <c:ptCount val="2"/>
                <c:pt idx="1">
                  <c:v>2020</c:v>
                </c:pt>
              </c:strCache>
            </c:strRef>
          </c:tx>
          <c:spPr>
            <a:solidFill>
              <a:srgbClr val="006386"/>
            </a:solidFill>
            <a:ln>
              <a:noFill/>
            </a:ln>
            <a:effectLst>
              <a:outerShdw blurRad="76200" dir="18900000" sy="23000" kx="-1200000" algn="bl" rotWithShape="0">
                <a:prstClr val="black">
                  <a:alpha val="20000"/>
                </a:prstClr>
              </a:outerShdw>
            </a:effectLst>
          </c:spPr>
          <c:invertIfNegative val="0"/>
          <c:dLbls>
            <c:dLbl>
              <c:idx val="0"/>
              <c:layout>
                <c:manualLayout>
                  <c:x val="-5.8675522512458157E-3"/>
                  <c:y val="7.415125489692461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EF6-4EC7-B76A-DC33AD3EE717}"/>
                </c:ext>
              </c:extLst>
            </c:dLbl>
            <c:dLbl>
              <c:idx val="1"/>
              <c:layout>
                <c:manualLayout>
                  <c:x val="5.8675522512458157E-3"/>
                  <c:y val="-6.036109150943770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EF6-4EC7-B76A-DC33AD3EE717}"/>
                </c:ext>
              </c:extLst>
            </c:dLbl>
            <c:dLbl>
              <c:idx val="2"/>
              <c:layout>
                <c:manualLayout>
                  <c:x val="-2.9337761256229078E-3"/>
                  <c:y val="-2.673300490784835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EF6-4EC7-B76A-DC33AD3EE717}"/>
                </c:ext>
              </c:extLst>
            </c:dLbl>
            <c:dLbl>
              <c:idx val="3"/>
              <c:layout>
                <c:manualLayout>
                  <c:x val="-8.8013283768688302E-3"/>
                  <c:y val="6.8950816937434552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EF6-4EC7-B76A-DC33AD3EE71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he-I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'Newly lent'!$J$12:$J$15</c:f>
              <c:strCache>
                <c:ptCount val="4"/>
                <c:pt idx="0">
                  <c:v>Q1</c:v>
                </c:pt>
                <c:pt idx="1">
                  <c:v>Q2</c:v>
                </c:pt>
                <c:pt idx="2">
                  <c:v>Q3</c:v>
                </c:pt>
                <c:pt idx="3">
                  <c:v>Q4</c:v>
                </c:pt>
              </c:strCache>
              <c:extLst/>
            </c:strRef>
          </c:cat>
          <c:val>
            <c:numRef>
              <c:f>'Newly lent'!$K$12:$K$15</c:f>
              <c:numCache>
                <c:formatCode>_(* #,##0_);_(* \(#,##0\);_(* "-"??_);_(@_)</c:formatCode>
                <c:ptCount val="4"/>
                <c:pt idx="0">
                  <c:v>1700</c:v>
                </c:pt>
                <c:pt idx="1">
                  <c:v>1100</c:v>
                </c:pt>
                <c:pt idx="2">
                  <c:v>1100</c:v>
                </c:pt>
                <c:pt idx="3">
                  <c:v>1200</c:v>
                </c:pt>
              </c:numCache>
              <c:extLst/>
            </c:numRef>
          </c:val>
          <c:extLst>
            <c:ext xmlns:c16="http://schemas.microsoft.com/office/drawing/2014/chart" uri="{C3380CC4-5D6E-409C-BE32-E72D297353CC}">
              <c16:uniqueId val="{00000000-1EF6-4EC7-B76A-DC33AD3EE717}"/>
            </c:ext>
          </c:extLst>
        </c:ser>
        <c:ser>
          <c:idx val="1"/>
          <c:order val="1"/>
          <c:tx>
            <c:strRef>
              <c:f>'Newly lent'!$L$10:$L$11</c:f>
              <c:strCache>
                <c:ptCount val="2"/>
                <c:pt idx="1">
                  <c:v>2021</c:v>
                </c:pt>
              </c:strCache>
            </c:strRef>
          </c:tx>
          <c:spPr>
            <a:solidFill>
              <a:srgbClr val="009ED6"/>
            </a:solidFill>
            <a:ln>
              <a:noFill/>
            </a:ln>
            <a:effectLst>
              <a:outerShdw blurRad="76200" dir="18900000" sy="23000" kx="-1200000" algn="bl" rotWithShape="0">
                <a:prstClr val="black">
                  <a:alpha val="20000"/>
                </a:prstClr>
              </a:outerShdw>
            </a:effectLst>
          </c:spPr>
          <c:invertIfNegative val="0"/>
          <c:dLbls>
            <c:dLbl>
              <c:idx val="0"/>
              <c:layout>
                <c:manualLayout>
                  <c:x val="0"/>
                  <c:y val="-6.036109150943770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EF6-4EC7-B76A-DC33AD3EE717}"/>
                </c:ext>
              </c:extLst>
            </c:dLbl>
            <c:dLbl>
              <c:idx val="1"/>
              <c:layout>
                <c:manualLayout>
                  <c:x val="-2.9337761256228541E-3"/>
                  <c:y val="-6.036109150943770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EF6-4EC7-B76A-DC33AD3EE717}"/>
                </c:ext>
              </c:extLst>
            </c:dLbl>
            <c:dLbl>
              <c:idx val="2"/>
              <c:layout>
                <c:manualLayout>
                  <c:x val="0"/>
                  <c:y val="6.8950816937437631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EF6-4EC7-B76A-DC33AD3EE717}"/>
                </c:ext>
              </c:extLst>
            </c:dLbl>
            <c:dLbl>
              <c:idx val="3"/>
              <c:layout>
                <c:manualLayout>
                  <c:x val="-1.0757054860868307E-16"/>
                  <c:y val="-2.673300490784712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EF6-4EC7-B76A-DC33AD3EE71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he-I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'Newly lent'!$J$12:$J$15</c:f>
              <c:strCache>
                <c:ptCount val="4"/>
                <c:pt idx="0">
                  <c:v>Q1</c:v>
                </c:pt>
                <c:pt idx="1">
                  <c:v>Q2</c:v>
                </c:pt>
                <c:pt idx="2">
                  <c:v>Q3</c:v>
                </c:pt>
                <c:pt idx="3">
                  <c:v>Q4</c:v>
                </c:pt>
              </c:strCache>
              <c:extLst/>
            </c:strRef>
          </c:cat>
          <c:val>
            <c:numRef>
              <c:f>'Newly lent'!$L$12:$L$15</c:f>
              <c:numCache>
                <c:formatCode>_(* #,##0_);_(* \(#,##0\);_(* "-"??_);_(@_)</c:formatCode>
                <c:ptCount val="4"/>
                <c:pt idx="0">
                  <c:v>1600</c:v>
                </c:pt>
                <c:pt idx="1">
                  <c:v>3500</c:v>
                </c:pt>
                <c:pt idx="2">
                  <c:v>3500</c:v>
                </c:pt>
                <c:pt idx="3">
                  <c:v>4000</c:v>
                </c:pt>
              </c:numCache>
              <c:extLst/>
            </c:numRef>
          </c:val>
          <c:extLst>
            <c:ext xmlns:c16="http://schemas.microsoft.com/office/drawing/2014/chart" uri="{C3380CC4-5D6E-409C-BE32-E72D297353CC}">
              <c16:uniqueId val="{00000001-1EF6-4EC7-B76A-DC33AD3EE717}"/>
            </c:ext>
          </c:extLst>
        </c:ser>
        <c:dLbls>
          <c:dLblPos val="inEnd"/>
          <c:showLegendKey val="0"/>
          <c:showVal val="1"/>
          <c:showCatName val="0"/>
          <c:showSerName val="0"/>
          <c:showPercent val="0"/>
          <c:showBubbleSize val="0"/>
        </c:dLbls>
        <c:gapWidth val="41"/>
        <c:axId val="1142825823"/>
        <c:axId val="1142829151"/>
        <c:extLst>
          <c:ext xmlns:c15="http://schemas.microsoft.com/office/drawing/2012/chart" uri="{02D57815-91ED-43cb-92C2-25804820EDAC}">
            <c15:filteredBarSeries>
              <c15:ser>
                <c:idx val="2"/>
                <c:order val="2"/>
                <c:tx>
                  <c:strRef>
                    <c:extLst>
                      <c:ext uri="{02D57815-91ED-43cb-92C2-25804820EDAC}">
                        <c15:formulaRef>
                          <c15:sqref>'Newly lent'!$M$10:$M$11</c15:sqref>
                        </c15:formulaRef>
                      </c:ext>
                    </c:extLst>
                    <c:strCache>
                      <c:ptCount val="2"/>
                      <c:pt idx="1">
                        <c:v>%- Increase</c:v>
                      </c:pt>
                    </c:strCache>
                  </c:strRef>
                </c:tx>
                <c:spPr>
                  <a:gradFill>
                    <a:gsLst>
                      <a:gs pos="0">
                        <a:schemeClr val="accent3"/>
                      </a:gs>
                      <a:gs pos="100000">
                        <a:schemeClr val="accent3">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he-IL"/>
                    </a:p>
                  </c:txPr>
                  <c:dLblPos val="inEnd"/>
                  <c:showLegendKey val="0"/>
                  <c:showVal val="1"/>
                  <c:showCatName val="0"/>
                  <c:showSerName val="0"/>
                  <c:showPercent val="0"/>
                  <c:showBubbleSize val="0"/>
                  <c:showLeaderLines val="0"/>
                  <c:extLst>
                    <c:ext uri="{CE6537A1-D6FC-4f65-9D91-7224C49458BB}">
                      <c15:showLeaderLines val="1"/>
                      <c15:leaderLines>
                        <c:spPr>
                          <a:ln w="9525">
                            <a:solidFill>
                              <a:schemeClr val="dk1">
                                <a:lumMod val="50000"/>
                                <a:lumOff val="50000"/>
                              </a:schemeClr>
                            </a:solidFill>
                          </a:ln>
                          <a:effectLst/>
                        </c:spPr>
                      </c15:leaderLines>
                    </c:ext>
                  </c:extLst>
                </c:dLbls>
                <c:cat>
                  <c:strRef>
                    <c:extLst>
                      <c:ext uri="{02D57815-91ED-43cb-92C2-25804820EDAC}">
                        <c15:formulaRef>
                          <c15:sqref>'Newly lent'!$J$12:$J$15</c15:sqref>
                        </c15:formulaRef>
                      </c:ext>
                    </c:extLst>
                    <c:strCache>
                      <c:ptCount val="4"/>
                      <c:pt idx="0">
                        <c:v>Q1</c:v>
                      </c:pt>
                      <c:pt idx="1">
                        <c:v>Q2</c:v>
                      </c:pt>
                      <c:pt idx="2">
                        <c:v>Q3</c:v>
                      </c:pt>
                      <c:pt idx="3">
                        <c:v>Q4</c:v>
                      </c:pt>
                    </c:strCache>
                  </c:strRef>
                </c:cat>
                <c:val>
                  <c:numRef>
                    <c:extLst>
                      <c:ext uri="{02D57815-91ED-43cb-92C2-25804820EDAC}">
                        <c15:formulaRef>
                          <c15:sqref>'Newly lent'!$M$12:$M$15</c15:sqref>
                        </c15:formulaRef>
                      </c:ext>
                    </c:extLst>
                    <c:numCache>
                      <c:formatCode>0%</c:formatCode>
                      <c:ptCount val="4"/>
                      <c:pt idx="0">
                        <c:v>-5.8823529411764719E-2</c:v>
                      </c:pt>
                      <c:pt idx="1">
                        <c:v>2.1818181818181817</c:v>
                      </c:pt>
                      <c:pt idx="2">
                        <c:v>2.1818181818181817</c:v>
                      </c:pt>
                      <c:pt idx="3">
                        <c:v>2.3333333333333335</c:v>
                      </c:pt>
                    </c:numCache>
                  </c:numRef>
                </c:val>
                <c:extLst>
                  <c:ext xmlns:c16="http://schemas.microsoft.com/office/drawing/2014/chart" uri="{C3380CC4-5D6E-409C-BE32-E72D297353CC}">
                    <c16:uniqueId val="{00000002-1EF6-4EC7-B76A-DC33AD3EE717}"/>
                  </c:ext>
                </c:extLst>
              </c15:ser>
            </c15:filteredBarSeries>
          </c:ext>
        </c:extLst>
      </c:barChart>
      <c:catAx>
        <c:axId val="114282582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nSpc>
                <a:spcPts val="1200"/>
              </a:lnSpc>
              <a:defRPr sz="1400" b="0" i="0" u="none" strike="noStrike" kern="1200" baseline="0">
                <a:solidFill>
                  <a:schemeClr val="dk1">
                    <a:lumMod val="65000"/>
                    <a:lumOff val="35000"/>
                  </a:schemeClr>
                </a:solidFill>
                <a:effectLst/>
                <a:latin typeface="+mn-lt"/>
                <a:ea typeface="+mn-ea"/>
                <a:cs typeface="+mn-cs"/>
              </a:defRPr>
            </a:pPr>
            <a:endParaRPr lang="he-IL"/>
          </a:p>
        </c:txPr>
        <c:crossAx val="1142829151"/>
        <c:crosses val="autoZero"/>
        <c:auto val="1"/>
        <c:lblAlgn val="ctr"/>
        <c:lblOffset val="100"/>
        <c:noMultiLvlLbl val="0"/>
      </c:catAx>
      <c:valAx>
        <c:axId val="1142829151"/>
        <c:scaling>
          <c:orientation val="minMax"/>
        </c:scaling>
        <c:delete val="1"/>
        <c:axPos val="l"/>
        <c:numFmt formatCode="_(* #,##0_);_(* \(#,##0\);_(* &quot;-&quot;??_);_(@_)" sourceLinked="1"/>
        <c:majorTickMark val="none"/>
        <c:minorTickMark val="none"/>
        <c:tickLblPos val="nextTo"/>
        <c:crossAx val="1142825823"/>
        <c:crosses val="autoZero"/>
        <c:crossBetween val="between"/>
      </c:valAx>
      <c:spPr>
        <a:noFill/>
        <a:ln>
          <a:noFill/>
        </a:ln>
        <a:effectLst/>
      </c:spPr>
    </c:plotArea>
    <c:legend>
      <c:legendPos val="l"/>
      <c:layout>
        <c:manualLayout>
          <c:xMode val="edge"/>
          <c:yMode val="edge"/>
          <c:x val="3.3655379917461758E-2"/>
          <c:y val="6.310720872317864E-2"/>
          <c:w val="0.18403744518506149"/>
          <c:h val="0.1541442644915208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he-IL"/>
        </a:p>
      </c:txPr>
    </c:legend>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c:spPr>
  <c:txPr>
    <a:bodyPr/>
    <a:lstStyle/>
    <a:p>
      <a:pPr>
        <a:defRPr/>
      </a:pPr>
      <a:endParaRPr lang="he-IL"/>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גיליון1!$A$2</c:f>
              <c:strCache>
                <c:ptCount val="1"/>
                <c:pt idx="0">
                  <c:v>M- IL</c:v>
                </c:pt>
              </c:strCache>
            </c:strRef>
          </c:tx>
          <c:spPr>
            <a:solidFill>
              <a:srgbClr val="006386"/>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ssistant" pitchFamily="2" charset="-79"/>
                    <a:ea typeface="+mn-ea"/>
                    <a:cs typeface="Assistant" pitchFamily="2" charset="-79"/>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גיליון1!$E$1:$F$1</c:f>
              <c:strCache>
                <c:ptCount val="2"/>
                <c:pt idx="0">
                  <c:v>Dec 2021</c:v>
                </c:pt>
                <c:pt idx="1">
                  <c:v>Combined</c:v>
                </c:pt>
              </c:strCache>
              <c:extLst/>
            </c:strRef>
          </c:cat>
          <c:val>
            <c:numRef>
              <c:f>גיליון1!$E$2:$F$2</c:f>
              <c:numCache>
                <c:formatCode>General</c:formatCode>
                <c:ptCount val="2"/>
                <c:pt idx="0">
                  <c:v>65</c:v>
                </c:pt>
                <c:pt idx="1">
                  <c:v>65</c:v>
                </c:pt>
              </c:numCache>
              <c:extLst/>
            </c:numRef>
          </c:val>
          <c:extLst>
            <c:ext xmlns:c16="http://schemas.microsoft.com/office/drawing/2014/chart" uri="{C3380CC4-5D6E-409C-BE32-E72D297353CC}">
              <c16:uniqueId val="{00000000-A115-4D25-9067-BABAA17767CC}"/>
            </c:ext>
          </c:extLst>
        </c:ser>
        <c:ser>
          <c:idx val="1"/>
          <c:order val="1"/>
          <c:tx>
            <c:strRef>
              <c:f>גיליון1!$A$3</c:f>
              <c:strCache>
                <c:ptCount val="1"/>
                <c:pt idx="0">
                  <c:v>m- LTL</c:v>
                </c:pt>
              </c:strCache>
            </c:strRef>
          </c:tx>
          <c:spPr>
            <a:solidFill>
              <a:schemeClr val="accent4">
                <a:lumMod val="75000"/>
              </a:schemeClr>
            </a:solidFill>
            <a:ln>
              <a:noFill/>
            </a:ln>
            <a:effectLst/>
          </c:spPr>
          <c:invertIfNegative val="0"/>
          <c:dPt>
            <c:idx val="1"/>
            <c:invertIfNegative val="0"/>
            <c:bubble3D val="0"/>
            <c:spPr>
              <a:solidFill>
                <a:schemeClr val="accent4"/>
              </a:solidFill>
              <a:ln>
                <a:noFill/>
              </a:ln>
              <a:effectLst/>
            </c:spPr>
            <c:extLst>
              <c:ext xmlns:c16="http://schemas.microsoft.com/office/drawing/2014/chart" uri="{C3380CC4-5D6E-409C-BE32-E72D297353CC}">
                <c16:uniqueId val="{00000001-A115-4D25-9067-BABAA17767CC}"/>
              </c:ext>
            </c:extLst>
          </c:dPt>
          <c:dLbls>
            <c:dLbl>
              <c:idx val="1"/>
              <c:tx>
                <c:rich>
                  <a:bodyPr/>
                  <a:lstStyle/>
                  <a:p>
                    <a:r>
                      <a:rPr lang="en-US"/>
                      <a:t>112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115-4D25-9067-BABAA17767CC}"/>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ssistant" pitchFamily="2" charset="-79"/>
                    <a:ea typeface="+mn-ea"/>
                    <a:cs typeface="Assistant" pitchFamily="2" charset="-79"/>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גיליון1!$E$1:$F$1</c:f>
              <c:strCache>
                <c:ptCount val="2"/>
                <c:pt idx="0">
                  <c:v>Dec 2021</c:v>
                </c:pt>
                <c:pt idx="1">
                  <c:v>Combined</c:v>
                </c:pt>
              </c:strCache>
              <c:extLst/>
            </c:strRef>
          </c:cat>
          <c:val>
            <c:numRef>
              <c:f>גיליון1!$E$3:$F$3</c:f>
              <c:numCache>
                <c:formatCode>General</c:formatCode>
                <c:ptCount val="2"/>
                <c:pt idx="1">
                  <c:v>113</c:v>
                </c:pt>
              </c:numCache>
              <c:extLst/>
            </c:numRef>
          </c:val>
          <c:extLst>
            <c:ext xmlns:c16="http://schemas.microsoft.com/office/drawing/2014/chart" uri="{C3380CC4-5D6E-409C-BE32-E72D297353CC}">
              <c16:uniqueId val="{00000002-A115-4D25-9067-BABAA17767CC}"/>
            </c:ext>
          </c:extLst>
        </c:ser>
        <c:dLbls>
          <c:showLegendKey val="0"/>
          <c:showVal val="1"/>
          <c:showCatName val="0"/>
          <c:showSerName val="0"/>
          <c:showPercent val="0"/>
          <c:showBubbleSize val="0"/>
        </c:dLbls>
        <c:gapWidth val="150"/>
        <c:overlap val="100"/>
        <c:axId val="542263184"/>
        <c:axId val="542268760"/>
      </c:barChart>
      <c:catAx>
        <c:axId val="54226318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ssistant" pitchFamily="2" charset="-79"/>
                <a:ea typeface="+mn-ea"/>
                <a:cs typeface="Assistant" pitchFamily="2" charset="-79"/>
              </a:defRPr>
            </a:pPr>
            <a:endParaRPr lang="he-IL"/>
          </a:p>
        </c:txPr>
        <c:crossAx val="542268760"/>
        <c:crosses val="autoZero"/>
        <c:auto val="1"/>
        <c:lblAlgn val="ctr"/>
        <c:lblOffset val="100"/>
        <c:noMultiLvlLbl val="0"/>
      </c:catAx>
      <c:valAx>
        <c:axId val="542268760"/>
        <c:scaling>
          <c:orientation val="minMax"/>
        </c:scaling>
        <c:delete val="1"/>
        <c:axPos val="l"/>
        <c:numFmt formatCode="General" sourceLinked="1"/>
        <c:majorTickMark val="none"/>
        <c:minorTickMark val="none"/>
        <c:tickLblPos val="nextTo"/>
        <c:crossAx val="542263184"/>
        <c:crosses val="autoZero"/>
        <c:crossBetween val="between"/>
      </c:valAx>
      <c:spPr>
        <a:noFill/>
        <a:ln>
          <a:noFill/>
        </a:ln>
        <a:effectLst/>
      </c:spPr>
    </c:plotArea>
    <c:legend>
      <c:legendPos val="r"/>
      <c:layout>
        <c:manualLayout>
          <c:xMode val="edge"/>
          <c:yMode val="edge"/>
          <c:x val="0.75391876669391089"/>
          <c:y val="0.69757128041114069"/>
          <c:w val="0.14238788631965762"/>
          <c:h val="9.933844362169960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ssistant" pitchFamily="2" charset="-79"/>
              <a:ea typeface="+mn-ea"/>
              <a:cs typeface="Assistant" pitchFamily="2" charset="-79"/>
            </a:defRPr>
          </a:pPr>
          <a:endParaRPr lang="he-I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ssistant" pitchFamily="2" charset="-79"/>
          <a:cs typeface="Assistant" pitchFamily="2" charset="-79"/>
        </a:defRPr>
      </a:pPr>
      <a:endParaRPr lang="he-IL"/>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Sheet3!$M$2</c:f>
              <c:strCache>
                <c:ptCount val="1"/>
                <c:pt idx="0">
                  <c:v>הון למאזן</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Pt>
            <c:idx val="0"/>
            <c:invertIfNegative val="0"/>
            <c:bubble3D val="0"/>
            <c:spPr>
              <a:solidFill>
                <a:srgbClr val="9E9E9E"/>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2-68C5-4B27-BE0A-A7806DBB7A9C}"/>
              </c:ext>
            </c:extLst>
          </c:dPt>
          <c:dPt>
            <c:idx val="1"/>
            <c:invertIfNegative val="0"/>
            <c:bubble3D val="0"/>
            <c:spPr>
              <a:solidFill>
                <a:srgbClr val="006386"/>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68C5-4B27-BE0A-A7806DBB7A9C}"/>
              </c:ext>
            </c:extLst>
          </c:dPt>
          <c:dPt>
            <c:idx val="2"/>
            <c:invertIfNegative val="0"/>
            <c:bubble3D val="0"/>
            <c:spPr>
              <a:solidFill>
                <a:srgbClr val="00AEEF"/>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4-68C5-4B27-BE0A-A7806DBB7A9C}"/>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95000"/>
                        <a:lumOff val="5000"/>
                      </a:schemeClr>
                    </a:solidFill>
                    <a:latin typeface="+mn-lt"/>
                    <a:ea typeface="+mn-ea"/>
                    <a:cs typeface="+mn-cs"/>
                  </a:defRPr>
                </a:pPr>
                <a:endParaRPr lang="he-I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Sheet3!$N$1:$P$1</c:f>
              <c:numCache>
                <c:formatCode>General</c:formatCode>
                <c:ptCount val="3"/>
                <c:pt idx="0">
                  <c:v>2019</c:v>
                </c:pt>
                <c:pt idx="1">
                  <c:v>2020</c:v>
                </c:pt>
                <c:pt idx="2">
                  <c:v>2021</c:v>
                </c:pt>
              </c:numCache>
            </c:numRef>
          </c:cat>
          <c:val>
            <c:numRef>
              <c:f>Sheet3!$N$2:$P$2</c:f>
              <c:numCache>
                <c:formatCode>_(* #,##0_);_(* \(#,##0\);_(* "-"??_);_(@_)</c:formatCode>
                <c:ptCount val="3"/>
                <c:pt idx="0">
                  <c:v>5578</c:v>
                </c:pt>
                <c:pt idx="1">
                  <c:v>12589</c:v>
                </c:pt>
                <c:pt idx="2">
                  <c:v>66914</c:v>
                </c:pt>
              </c:numCache>
            </c:numRef>
          </c:val>
          <c:extLst>
            <c:ext xmlns:c16="http://schemas.microsoft.com/office/drawing/2014/chart" uri="{C3380CC4-5D6E-409C-BE32-E72D297353CC}">
              <c16:uniqueId val="{00000000-68C5-4B27-BE0A-A7806DBB7A9C}"/>
            </c:ext>
          </c:extLst>
        </c:ser>
        <c:dLbls>
          <c:dLblPos val="inEnd"/>
          <c:showLegendKey val="0"/>
          <c:showVal val="1"/>
          <c:showCatName val="0"/>
          <c:showSerName val="0"/>
          <c:showPercent val="0"/>
          <c:showBubbleSize val="0"/>
        </c:dLbls>
        <c:gapWidth val="41"/>
        <c:axId val="1086503487"/>
        <c:axId val="1086495583"/>
      </c:barChart>
      <c:catAx>
        <c:axId val="1086503487"/>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effectLst/>
                <a:latin typeface="+mn-lt"/>
                <a:ea typeface="+mn-ea"/>
                <a:cs typeface="+mn-cs"/>
              </a:defRPr>
            </a:pPr>
            <a:endParaRPr lang="he-IL"/>
          </a:p>
        </c:txPr>
        <c:crossAx val="1086495583"/>
        <c:crosses val="autoZero"/>
        <c:auto val="1"/>
        <c:lblAlgn val="ctr"/>
        <c:lblOffset val="100"/>
        <c:noMultiLvlLbl val="0"/>
      </c:catAx>
      <c:valAx>
        <c:axId val="1086495583"/>
        <c:scaling>
          <c:orientation val="minMax"/>
        </c:scaling>
        <c:delete val="1"/>
        <c:axPos val="l"/>
        <c:numFmt formatCode="_(* #,##0_);_(* \(#,##0\);_(* &quot;-&quot;??_);_(@_)" sourceLinked="1"/>
        <c:majorTickMark val="none"/>
        <c:minorTickMark val="none"/>
        <c:tickLblPos val="nextTo"/>
        <c:crossAx val="1086503487"/>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c:spPr>
  <c:txPr>
    <a:bodyPr/>
    <a:lstStyle/>
    <a:p>
      <a:pPr>
        <a:defRPr/>
      </a:pPr>
      <a:endParaRPr lang="he-I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076004833291285E-2"/>
          <c:y val="0.11533800871701971"/>
          <c:w val="0.97493017841572505"/>
          <c:h val="0.70673386783371894"/>
        </c:manualLayout>
      </c:layout>
      <c:lineChart>
        <c:grouping val="standard"/>
        <c:varyColors val="0"/>
        <c:ser>
          <c:idx val="0"/>
          <c:order val="0"/>
          <c:tx>
            <c:strRef>
              <c:f>'תיק אשראי ישראל'!$B$1</c:f>
              <c:strCache>
                <c:ptCount val="1"/>
                <c:pt idx="0">
                  <c:v> סכום שהועמד </c:v>
                </c:pt>
              </c:strCache>
            </c:strRef>
          </c:tx>
          <c:spPr>
            <a:ln w="34925" cap="rnd">
              <a:solidFill>
                <a:schemeClr val="accent6"/>
              </a:solidFill>
              <a:round/>
            </a:ln>
            <a:effectLst>
              <a:outerShdw blurRad="57150" dist="19050" dir="5400000" algn="ctr" rotWithShape="0">
                <a:srgbClr val="000000">
                  <a:alpha val="63000"/>
                </a:srgbClr>
              </a:outerShdw>
            </a:effectLst>
          </c:spPr>
          <c:marker>
            <c:symbol val="none"/>
          </c:marker>
          <c:dLbls>
            <c:dLbl>
              <c:idx val="10"/>
              <c:layout>
                <c:manualLayout>
                  <c:x val="0"/>
                  <c:y val="1.03092811400495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2CD-4E58-98CB-3FD073D6DAAB}"/>
                </c:ext>
              </c:extLst>
            </c:dLbl>
            <c:dLbl>
              <c:idx val="11"/>
              <c:layout>
                <c:manualLayout>
                  <c:x val="-1.1035739080541032E-16"/>
                  <c:y val="-6.872854093366369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2CD-4E58-98CB-3FD073D6DAA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he-IL"/>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numRef>
              <c:f>'תיק אשראי ישראל'!$A$2:$A$13</c:f>
              <c:numCache>
                <c:formatCode>mmm\-yy</c:formatCode>
                <c:ptCount val="12"/>
                <c:pt idx="0">
                  <c:v>43555</c:v>
                </c:pt>
                <c:pt idx="1">
                  <c:v>43647</c:v>
                </c:pt>
                <c:pt idx="2">
                  <c:v>43739</c:v>
                </c:pt>
                <c:pt idx="3">
                  <c:v>43830</c:v>
                </c:pt>
                <c:pt idx="4">
                  <c:v>43922</c:v>
                </c:pt>
                <c:pt idx="5">
                  <c:v>44012</c:v>
                </c:pt>
                <c:pt idx="6">
                  <c:v>44075</c:v>
                </c:pt>
                <c:pt idx="7">
                  <c:v>44196</c:v>
                </c:pt>
                <c:pt idx="8">
                  <c:v>44286</c:v>
                </c:pt>
                <c:pt idx="9">
                  <c:v>44378</c:v>
                </c:pt>
                <c:pt idx="10">
                  <c:v>44471</c:v>
                </c:pt>
                <c:pt idx="11">
                  <c:v>44561</c:v>
                </c:pt>
              </c:numCache>
            </c:numRef>
          </c:cat>
          <c:val>
            <c:numRef>
              <c:f>'תיק אשראי ישראל'!$B$2:$B$13</c:f>
              <c:numCache>
                <c:formatCode>_-* #,##0_-;\-* #,##0_-;_-* "-"??_-;_-@_-</c:formatCode>
                <c:ptCount val="12"/>
                <c:pt idx="0">
                  <c:v>264.55844300000001</c:v>
                </c:pt>
                <c:pt idx="1">
                  <c:v>308.56203099999999</c:v>
                </c:pt>
                <c:pt idx="2">
                  <c:v>357.89490000000001</c:v>
                </c:pt>
                <c:pt idx="3">
                  <c:v>407.26207399999998</c:v>
                </c:pt>
                <c:pt idx="4">
                  <c:v>449.95051999999998</c:v>
                </c:pt>
                <c:pt idx="5">
                  <c:v>493.66449699999998</c:v>
                </c:pt>
                <c:pt idx="6">
                  <c:v>524.27003500000001</c:v>
                </c:pt>
                <c:pt idx="7">
                  <c:v>584.609871</c:v>
                </c:pt>
                <c:pt idx="8">
                  <c:v>643.26614600000005</c:v>
                </c:pt>
                <c:pt idx="9">
                  <c:v>689.88858600000003</c:v>
                </c:pt>
                <c:pt idx="10">
                  <c:v>728.60496899999998</c:v>
                </c:pt>
                <c:pt idx="11">
                  <c:v>796.59192499999995</c:v>
                </c:pt>
              </c:numCache>
            </c:numRef>
          </c:val>
          <c:smooth val="0"/>
          <c:extLst xmlns:c15="http://schemas.microsoft.com/office/drawing/2012/chart">
            <c:ext xmlns:c16="http://schemas.microsoft.com/office/drawing/2014/chart" uri="{C3380CC4-5D6E-409C-BE32-E72D297353CC}">
              <c16:uniqueId val="{00000002-F2CD-4E58-98CB-3FD073D6DAAB}"/>
            </c:ext>
          </c:extLst>
        </c:ser>
        <c:ser>
          <c:idx val="1"/>
          <c:order val="1"/>
          <c:tx>
            <c:strRef>
              <c:f>'תיק אשראי ישראל'!$C$1</c:f>
              <c:strCache>
                <c:ptCount val="1"/>
                <c:pt idx="0">
                  <c:v> יתרת תיק אשראי </c:v>
                </c:pt>
              </c:strCache>
            </c:strRef>
          </c:tx>
          <c:spPr>
            <a:ln w="34925" cap="rnd">
              <a:solidFill>
                <a:schemeClr val="accent5"/>
              </a:solidFill>
              <a:round/>
            </a:ln>
            <a:effectLst>
              <a:outerShdw blurRad="57150" dist="19050" dir="5400000" algn="ctr" rotWithShape="0">
                <a:srgbClr val="000000">
                  <a:alpha val="63000"/>
                </a:srgbClr>
              </a:outerShdw>
            </a:effectLst>
          </c:spPr>
          <c:marker>
            <c:symbol val="none"/>
          </c:marker>
          <c:dLbls>
            <c:dLbl>
              <c:idx val="10"/>
              <c:layout>
                <c:manualLayout>
                  <c:x val="0"/>
                  <c:y val="-3.436427046683248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2CD-4E58-98CB-3FD073D6DAAB}"/>
                </c:ext>
              </c:extLst>
            </c:dLbl>
            <c:dLbl>
              <c:idx val="11"/>
              <c:layout>
                <c:manualLayout>
                  <c:x val="-1.1035739080541032E-16"/>
                  <c:y val="-4.12371245601982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2CD-4E58-98CB-3FD073D6DAA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'תיק אשראי ישראל'!$A$2:$A$13</c:f>
              <c:numCache>
                <c:formatCode>mmm\-yy</c:formatCode>
                <c:ptCount val="12"/>
                <c:pt idx="0">
                  <c:v>43555</c:v>
                </c:pt>
                <c:pt idx="1">
                  <c:v>43647</c:v>
                </c:pt>
                <c:pt idx="2">
                  <c:v>43739</c:v>
                </c:pt>
                <c:pt idx="3">
                  <c:v>43830</c:v>
                </c:pt>
                <c:pt idx="4">
                  <c:v>43922</c:v>
                </c:pt>
                <c:pt idx="5">
                  <c:v>44012</c:v>
                </c:pt>
                <c:pt idx="6">
                  <c:v>44075</c:v>
                </c:pt>
                <c:pt idx="7">
                  <c:v>44196</c:v>
                </c:pt>
                <c:pt idx="8">
                  <c:v>44286</c:v>
                </c:pt>
                <c:pt idx="9">
                  <c:v>44378</c:v>
                </c:pt>
                <c:pt idx="10">
                  <c:v>44471</c:v>
                </c:pt>
                <c:pt idx="11">
                  <c:v>44561</c:v>
                </c:pt>
              </c:numCache>
            </c:numRef>
          </c:cat>
          <c:val>
            <c:numRef>
              <c:f>'תיק אשראי ישראל'!$C$2:$C$13</c:f>
              <c:numCache>
                <c:formatCode>_-* #,##0_-;\-* #,##0_-;_-* "-"??_-;_-@_-</c:formatCode>
                <c:ptCount val="12"/>
                <c:pt idx="0">
                  <c:v>146.85223199999999</c:v>
                </c:pt>
                <c:pt idx="1">
                  <c:v>171.71842799999999</c:v>
                </c:pt>
                <c:pt idx="2">
                  <c:v>199.17125300000001</c:v>
                </c:pt>
                <c:pt idx="3">
                  <c:v>229.287193</c:v>
                </c:pt>
                <c:pt idx="4">
                  <c:v>250.519531</c:v>
                </c:pt>
                <c:pt idx="5">
                  <c:v>273.29668900000001</c:v>
                </c:pt>
                <c:pt idx="6">
                  <c:v>287.53388200000001</c:v>
                </c:pt>
                <c:pt idx="7">
                  <c:v>311.96761700000002</c:v>
                </c:pt>
                <c:pt idx="8">
                  <c:v>338.49805500000002</c:v>
                </c:pt>
                <c:pt idx="9">
                  <c:v>352.02378099999999</c:v>
                </c:pt>
                <c:pt idx="10">
                  <c:v>359.03099700000001</c:v>
                </c:pt>
                <c:pt idx="11">
                  <c:v>390.00345199999998</c:v>
                </c:pt>
              </c:numCache>
            </c:numRef>
          </c:val>
          <c:smooth val="0"/>
          <c:extLst>
            <c:ext xmlns:c16="http://schemas.microsoft.com/office/drawing/2014/chart" uri="{C3380CC4-5D6E-409C-BE32-E72D297353CC}">
              <c16:uniqueId val="{00000005-F2CD-4E58-98CB-3FD073D6DAAB}"/>
            </c:ext>
          </c:extLst>
        </c:ser>
        <c:dLbls>
          <c:showLegendKey val="0"/>
          <c:showVal val="1"/>
          <c:showCatName val="0"/>
          <c:showSerName val="0"/>
          <c:showPercent val="0"/>
          <c:showBubbleSize val="0"/>
        </c:dLbls>
        <c:smooth val="0"/>
        <c:axId val="580603976"/>
        <c:axId val="580604960"/>
      </c:lineChart>
      <c:dateAx>
        <c:axId val="580603976"/>
        <c:scaling>
          <c:orientation val="minMax"/>
          <c:max val="44561"/>
        </c:scaling>
        <c:delete val="0"/>
        <c:axPos val="b"/>
        <c:numFmt formatCode="mmm\-yy" sourceLinked="1"/>
        <c:majorTickMark val="none"/>
        <c:minorTickMark val="none"/>
        <c:tickLblPos val="nextTo"/>
        <c:spPr>
          <a:noFill/>
          <a:ln w="12700"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ssistant" pitchFamily="2" charset="-79"/>
                <a:ea typeface="+mn-ea"/>
                <a:cs typeface="Assistant" pitchFamily="2" charset="-79"/>
              </a:defRPr>
            </a:pPr>
            <a:endParaRPr lang="he-IL"/>
          </a:p>
        </c:txPr>
        <c:crossAx val="580604960"/>
        <c:crosses val="autoZero"/>
        <c:auto val="1"/>
        <c:lblOffset val="100"/>
        <c:baseTimeUnit val="months"/>
        <c:majorUnit val="3"/>
        <c:majorTimeUnit val="months"/>
        <c:minorUnit val="1"/>
        <c:minorTimeUnit val="years"/>
      </c:dateAx>
      <c:valAx>
        <c:axId val="580604960"/>
        <c:scaling>
          <c:orientation val="minMax"/>
        </c:scaling>
        <c:delete val="1"/>
        <c:axPos val="l"/>
        <c:numFmt formatCode="_-* #,##0_-;\-* #,##0_-;_-* &quot;-&quot;??_-;_-@_-" sourceLinked="1"/>
        <c:majorTickMark val="none"/>
        <c:minorTickMark val="none"/>
        <c:tickLblPos val="nextTo"/>
        <c:crossAx val="580603976"/>
        <c:crossesAt val="43525"/>
        <c:crossBetween val="between"/>
      </c:valAx>
      <c:spPr>
        <a:noFill/>
        <a:ln>
          <a:noFill/>
        </a:ln>
        <a:effectLst/>
      </c:spPr>
    </c:plotArea>
    <c:legend>
      <c:legendPos val="b"/>
      <c:layout>
        <c:manualLayout>
          <c:xMode val="edge"/>
          <c:yMode val="edge"/>
          <c:x val="3.6355376246715781E-2"/>
          <c:y val="0.14022999545444284"/>
          <c:w val="0.39050400387057738"/>
          <c:h val="0.1683761561405519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ssistant" pitchFamily="2" charset="-79"/>
              <a:ea typeface="+mn-ea"/>
              <a:cs typeface="Assistant" pitchFamily="2" charset="-79"/>
            </a:defRPr>
          </a:pPr>
          <a:endParaRPr lang="he-I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e-IL"/>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80358705161855"/>
          <c:y val="0.16480314960629919"/>
          <c:w val="0.81575196850393705"/>
          <c:h val="0.77736111111111106"/>
        </c:manualLayout>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Pt>
            <c:idx val="0"/>
            <c:invertIfNegative val="0"/>
            <c:bubble3D val="0"/>
            <c:spPr>
              <a:solidFill>
                <a:srgbClr val="9E9E9E"/>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2-B8A0-40B4-BCF2-8AB714AAC8D7}"/>
              </c:ext>
            </c:extLst>
          </c:dPt>
          <c:dPt>
            <c:idx val="1"/>
            <c:invertIfNegative val="0"/>
            <c:bubble3D val="0"/>
            <c:spPr>
              <a:solidFill>
                <a:srgbClr val="006386"/>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B8A0-40B4-BCF2-8AB714AAC8D7}"/>
              </c:ext>
            </c:extLst>
          </c:dPt>
          <c:dPt>
            <c:idx val="2"/>
            <c:invertIfNegative val="0"/>
            <c:bubble3D val="0"/>
            <c:spPr>
              <a:solidFill>
                <a:srgbClr val="00AEEF"/>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4-B8A0-40B4-BCF2-8AB714AAC8D7}"/>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he-I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Sheet1!$D$3:$F$3</c:f>
              <c:strCache>
                <c:ptCount val="3"/>
                <c:pt idx="0">
                  <c:v> שנת 2019 </c:v>
                </c:pt>
                <c:pt idx="1">
                  <c:v> שנת 2020 </c:v>
                </c:pt>
                <c:pt idx="2">
                  <c:v> שנת 2021 </c:v>
                </c:pt>
              </c:strCache>
            </c:strRef>
          </c:cat>
          <c:val>
            <c:numRef>
              <c:f>Sheet1!$D$4:$F$4</c:f>
              <c:numCache>
                <c:formatCode>_-* #,##0_-;\-* #,##0_-;_-* "-"??_-;_-@_-</c:formatCode>
                <c:ptCount val="3"/>
                <c:pt idx="0">
                  <c:v>821</c:v>
                </c:pt>
                <c:pt idx="1">
                  <c:v>249</c:v>
                </c:pt>
                <c:pt idx="2" formatCode="_(* #,##0_);_(* \(#,##0\);_(* &quot;-&quot;??_);_(@_)">
                  <c:v>-600</c:v>
                </c:pt>
              </c:numCache>
            </c:numRef>
          </c:val>
          <c:extLst>
            <c:ext xmlns:c16="http://schemas.microsoft.com/office/drawing/2014/chart" uri="{C3380CC4-5D6E-409C-BE32-E72D297353CC}">
              <c16:uniqueId val="{00000000-B8A0-40B4-BCF2-8AB714AAC8D7}"/>
            </c:ext>
          </c:extLst>
        </c:ser>
        <c:dLbls>
          <c:dLblPos val="inEnd"/>
          <c:showLegendKey val="0"/>
          <c:showVal val="1"/>
          <c:showCatName val="0"/>
          <c:showSerName val="0"/>
          <c:showPercent val="0"/>
          <c:showBubbleSize val="0"/>
        </c:dLbls>
        <c:gapWidth val="41"/>
        <c:axId val="536806960"/>
        <c:axId val="536795312"/>
      </c:barChart>
      <c:catAx>
        <c:axId val="53680696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effectLst/>
                <a:latin typeface="+mn-lt"/>
                <a:ea typeface="+mn-ea"/>
                <a:cs typeface="+mn-cs"/>
              </a:defRPr>
            </a:pPr>
            <a:endParaRPr lang="he-IL"/>
          </a:p>
        </c:txPr>
        <c:crossAx val="536795312"/>
        <c:crosses val="autoZero"/>
        <c:auto val="1"/>
        <c:lblAlgn val="ctr"/>
        <c:lblOffset val="100"/>
        <c:noMultiLvlLbl val="0"/>
      </c:catAx>
      <c:valAx>
        <c:axId val="536795312"/>
        <c:scaling>
          <c:orientation val="minMax"/>
        </c:scaling>
        <c:delete val="1"/>
        <c:axPos val="l"/>
        <c:numFmt formatCode="_-* #,##0_-;\-* #,##0_-;_-* &quot;-&quot;??_-;_-@_-" sourceLinked="1"/>
        <c:majorTickMark val="none"/>
        <c:minorTickMark val="none"/>
        <c:tickLblPos val="nextTo"/>
        <c:crossAx val="536806960"/>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c:spPr>
  <c:txPr>
    <a:bodyPr/>
    <a:lstStyle/>
    <a:p>
      <a:pPr>
        <a:defRPr/>
      </a:pPr>
      <a:endParaRPr lang="he-IL"/>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Sheet3!$M$2</c:f>
              <c:strCache>
                <c:ptCount val="1"/>
                <c:pt idx="0">
                  <c:v>הון למאזן</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Pt>
            <c:idx val="0"/>
            <c:invertIfNegative val="0"/>
            <c:bubble3D val="0"/>
            <c:spPr>
              <a:solidFill>
                <a:srgbClr val="9E9E9E"/>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2-BAAA-4A80-94E9-2E46EEDF2E5D}"/>
              </c:ext>
            </c:extLst>
          </c:dPt>
          <c:dPt>
            <c:idx val="1"/>
            <c:invertIfNegative val="0"/>
            <c:bubble3D val="0"/>
            <c:spPr>
              <a:solidFill>
                <a:srgbClr val="006386"/>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BAAA-4A80-94E9-2E46EEDF2E5D}"/>
              </c:ext>
            </c:extLst>
          </c:dPt>
          <c:dPt>
            <c:idx val="2"/>
            <c:invertIfNegative val="0"/>
            <c:bubble3D val="0"/>
            <c:spPr>
              <a:solidFill>
                <a:srgbClr val="00AEEF"/>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4-BAAA-4A80-94E9-2E46EEDF2E5D}"/>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95000"/>
                        <a:lumOff val="5000"/>
                      </a:schemeClr>
                    </a:solidFill>
                    <a:latin typeface="+mn-lt"/>
                    <a:ea typeface="+mn-ea"/>
                    <a:cs typeface="+mn-cs"/>
                  </a:defRPr>
                </a:pPr>
                <a:endParaRPr lang="he-I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Sheet3!$N$1:$P$1</c:f>
              <c:numCache>
                <c:formatCode>General</c:formatCode>
                <c:ptCount val="3"/>
                <c:pt idx="0">
                  <c:v>2019</c:v>
                </c:pt>
                <c:pt idx="1">
                  <c:v>2020</c:v>
                </c:pt>
                <c:pt idx="2">
                  <c:v>2021</c:v>
                </c:pt>
              </c:numCache>
            </c:numRef>
          </c:cat>
          <c:val>
            <c:numRef>
              <c:f>Sheet3!$N$2:$P$2</c:f>
              <c:numCache>
                <c:formatCode>0%</c:formatCode>
                <c:ptCount val="3"/>
                <c:pt idx="0">
                  <c:v>0.11503165535872636</c:v>
                </c:pt>
                <c:pt idx="1">
                  <c:v>0.19636562158789581</c:v>
                </c:pt>
                <c:pt idx="2">
                  <c:v>0.47738543528491539</c:v>
                </c:pt>
              </c:numCache>
            </c:numRef>
          </c:val>
          <c:extLst>
            <c:ext xmlns:c16="http://schemas.microsoft.com/office/drawing/2014/chart" uri="{C3380CC4-5D6E-409C-BE32-E72D297353CC}">
              <c16:uniqueId val="{00000000-BAAA-4A80-94E9-2E46EEDF2E5D}"/>
            </c:ext>
          </c:extLst>
        </c:ser>
        <c:dLbls>
          <c:dLblPos val="inEnd"/>
          <c:showLegendKey val="0"/>
          <c:showVal val="1"/>
          <c:showCatName val="0"/>
          <c:showSerName val="0"/>
          <c:showPercent val="0"/>
          <c:showBubbleSize val="0"/>
        </c:dLbls>
        <c:gapWidth val="41"/>
        <c:axId val="1086503487"/>
        <c:axId val="1086495583"/>
      </c:barChart>
      <c:catAx>
        <c:axId val="1086503487"/>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effectLst/>
                <a:latin typeface="+mn-lt"/>
                <a:ea typeface="+mn-ea"/>
                <a:cs typeface="+mn-cs"/>
              </a:defRPr>
            </a:pPr>
            <a:endParaRPr lang="he-IL"/>
          </a:p>
        </c:txPr>
        <c:crossAx val="1086495583"/>
        <c:crosses val="autoZero"/>
        <c:auto val="1"/>
        <c:lblAlgn val="ctr"/>
        <c:lblOffset val="100"/>
        <c:noMultiLvlLbl val="0"/>
      </c:catAx>
      <c:valAx>
        <c:axId val="1086495583"/>
        <c:scaling>
          <c:orientation val="minMax"/>
        </c:scaling>
        <c:delete val="1"/>
        <c:axPos val="l"/>
        <c:numFmt formatCode="0%" sourceLinked="1"/>
        <c:majorTickMark val="none"/>
        <c:minorTickMark val="none"/>
        <c:tickLblPos val="nextTo"/>
        <c:crossAx val="1086503487"/>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c:spPr>
  <c:txPr>
    <a:bodyPr/>
    <a:lstStyle/>
    <a:p>
      <a:pPr>
        <a:defRPr/>
      </a:pPr>
      <a:endParaRPr lang="he-I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044831025004055E-2"/>
          <c:y val="0.27984499809924984"/>
          <c:w val="0.93741796474068018"/>
          <c:h val="0.55266061690175616"/>
        </c:manualLayout>
      </c:layout>
      <c:barChart>
        <c:barDir val="col"/>
        <c:grouping val="clustered"/>
        <c:varyColors val="0"/>
        <c:ser>
          <c:idx val="1"/>
          <c:order val="0"/>
          <c:tx>
            <c:strRef>
              <c:f>Funded!$CC$42</c:f>
              <c:strCache>
                <c:ptCount val="1"/>
                <c:pt idx="0">
                  <c:v>מאוחד 2020</c:v>
                </c:pt>
              </c:strCache>
            </c:strRef>
          </c:tx>
          <c:spPr>
            <a:solidFill>
              <a:srgbClr val="009ED6"/>
            </a:solidFill>
            <a:ln>
              <a:noFill/>
            </a:ln>
            <a:effectLst/>
          </c:spPr>
          <c:invertIfNegative val="0"/>
          <c:dLbls>
            <c:dLbl>
              <c:idx val="0"/>
              <c:layout>
                <c:manualLayout>
                  <c:x val="-8.4875327945123751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170-47C4-AF96-C2E95F32619B}"/>
                </c:ext>
              </c:extLst>
            </c:dLbl>
            <c:dLbl>
              <c:idx val="1"/>
              <c:layout>
                <c:manualLayout>
                  <c:x val="-1.1316710392683168E-2"/>
                  <c:y val="-4.9996069051174513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170-47C4-AF96-C2E95F32619B}"/>
                </c:ext>
              </c:extLst>
            </c:dLbl>
            <c:dLbl>
              <c:idx val="2"/>
              <c:layout>
                <c:manualLayout>
                  <c:x val="-1.9804243187195543E-2"/>
                  <c:y val="2.727089815092524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170-47C4-AF96-C2E95F32619B}"/>
                </c:ext>
              </c:extLst>
            </c:dLbl>
            <c:dLbl>
              <c:idx val="3"/>
              <c:layout>
                <c:manualLayout>
                  <c:x val="-8.4875327945124791E-3"/>
                  <c:y val="5.45417963018514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170-47C4-AF96-C2E95F32619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AEEF"/>
                    </a:solidFill>
                    <a:latin typeface="+mn-lt"/>
                    <a:ea typeface="+mn-ea"/>
                    <a:cs typeface="+mn-cs"/>
                  </a:defRPr>
                </a:pPr>
                <a:endParaRPr lang="he-I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Funded!$CD$41:$CG$41</c:f>
              <c:strCache>
                <c:ptCount val="4"/>
                <c:pt idx="0">
                  <c:v>Q1</c:v>
                </c:pt>
                <c:pt idx="1">
                  <c:v>Q2</c:v>
                </c:pt>
                <c:pt idx="2">
                  <c:v>Q3</c:v>
                </c:pt>
                <c:pt idx="3">
                  <c:v>Q4</c:v>
                </c:pt>
              </c:strCache>
              <c:extLst/>
            </c:strRef>
          </c:cat>
          <c:val>
            <c:numRef>
              <c:f>Funded!$CD$42:$CG$42</c:f>
              <c:numCache>
                <c:formatCode>_(* #,##0_);_(* \(#,##0\);_(* "-"??_);_(@_)</c:formatCode>
                <c:ptCount val="4"/>
                <c:pt idx="0">
                  <c:v>7900</c:v>
                </c:pt>
                <c:pt idx="1">
                  <c:v>7800</c:v>
                </c:pt>
                <c:pt idx="2">
                  <c:v>8800</c:v>
                </c:pt>
                <c:pt idx="3">
                  <c:v>9100</c:v>
                </c:pt>
              </c:numCache>
              <c:extLst/>
            </c:numRef>
          </c:val>
          <c:extLst>
            <c:ext xmlns:c16="http://schemas.microsoft.com/office/drawing/2014/chart" uri="{C3380CC4-5D6E-409C-BE32-E72D297353CC}">
              <c16:uniqueId val="{00000000-D768-4DC6-8A5A-ADA45D4EAF38}"/>
            </c:ext>
          </c:extLst>
        </c:ser>
        <c:ser>
          <c:idx val="0"/>
          <c:order val="1"/>
          <c:tx>
            <c:strRef>
              <c:f>Funded!$CC$43</c:f>
              <c:strCache>
                <c:ptCount val="1"/>
                <c:pt idx="0">
                  <c:v>מאוחד 2021</c:v>
                </c:pt>
              </c:strCache>
            </c:strRef>
          </c:tx>
          <c:spPr>
            <a:solidFill>
              <a:srgbClr val="006386"/>
            </a:solidFill>
            <a:ln>
              <a:noFill/>
            </a:ln>
            <a:effectLst/>
          </c:spPr>
          <c:invertIfNegative val="0"/>
          <c:dLbls>
            <c:dLbl>
              <c:idx val="1"/>
              <c:tx>
                <c:rich>
                  <a:bodyPr/>
                  <a:lstStyle/>
                  <a:p>
                    <a:r>
                      <a:rPr lang="en-US"/>
                      <a:t>10,200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393-4D81-9367-9720BC69544F}"/>
                </c:ext>
              </c:extLst>
            </c:dLbl>
            <c:dLbl>
              <c:idx val="2"/>
              <c:tx>
                <c:rich>
                  <a:bodyPr/>
                  <a:lstStyle/>
                  <a:p>
                    <a:r>
                      <a:rPr lang="en-US"/>
                      <a:t>9,900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393-4D81-9367-9720BC69544F}"/>
                </c:ext>
              </c:extLst>
            </c:dLbl>
            <c:dLbl>
              <c:idx val="3"/>
              <c:tx>
                <c:rich>
                  <a:bodyPr/>
                  <a:lstStyle/>
                  <a:p>
                    <a:r>
                      <a:rPr lang="en-US"/>
                      <a:t>11,100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B393-4D81-9367-9720BC69544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6386"/>
                    </a:solidFill>
                    <a:latin typeface="+mn-lt"/>
                    <a:ea typeface="+mn-ea"/>
                    <a:cs typeface="+mn-cs"/>
                  </a:defRPr>
                </a:pPr>
                <a:endParaRPr lang="he-I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Funded!$CD$41:$CG$41</c:f>
              <c:strCache>
                <c:ptCount val="4"/>
                <c:pt idx="0">
                  <c:v>Q1</c:v>
                </c:pt>
                <c:pt idx="1">
                  <c:v>Q2</c:v>
                </c:pt>
                <c:pt idx="2">
                  <c:v>Q3</c:v>
                </c:pt>
                <c:pt idx="3">
                  <c:v>Q4</c:v>
                </c:pt>
              </c:strCache>
              <c:extLst/>
            </c:strRef>
          </c:cat>
          <c:val>
            <c:numRef>
              <c:f>Funded!$CD$43:$CG$43</c:f>
              <c:numCache>
                <c:formatCode>General</c:formatCode>
                <c:ptCount val="4"/>
                <c:pt idx="0" formatCode="_(* #,##0_);_(* \(#,##0\);_(* &quot;-&quot;??_);_(@_)">
                  <c:v>9500</c:v>
                </c:pt>
                <c:pt idx="1">
                  <c:v>10200</c:v>
                </c:pt>
                <c:pt idx="2">
                  <c:v>9900</c:v>
                </c:pt>
                <c:pt idx="3">
                  <c:v>11100</c:v>
                </c:pt>
              </c:numCache>
              <c:extLst/>
            </c:numRef>
          </c:val>
          <c:extLst>
            <c:ext xmlns:c16="http://schemas.microsoft.com/office/drawing/2014/chart" uri="{C3380CC4-5D6E-409C-BE32-E72D297353CC}">
              <c16:uniqueId val="{00000001-D768-4DC6-8A5A-ADA45D4EAF38}"/>
            </c:ext>
          </c:extLst>
        </c:ser>
        <c:dLbls>
          <c:dLblPos val="outEnd"/>
          <c:showLegendKey val="0"/>
          <c:showVal val="1"/>
          <c:showCatName val="0"/>
          <c:showSerName val="0"/>
          <c:showPercent val="0"/>
          <c:showBubbleSize val="0"/>
        </c:dLbls>
        <c:gapWidth val="111"/>
        <c:overlap val="-27"/>
        <c:axId val="580603976"/>
        <c:axId val="580604960"/>
      </c:barChart>
      <c:catAx>
        <c:axId val="580603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nSpc>
                <a:spcPts val="1200"/>
              </a:lnSpc>
              <a:defRPr sz="1197" b="0" i="0" u="none" strike="noStrike" kern="1200" baseline="0">
                <a:solidFill>
                  <a:schemeClr val="tx1">
                    <a:lumMod val="65000"/>
                    <a:lumOff val="35000"/>
                  </a:schemeClr>
                </a:solidFill>
                <a:latin typeface="+mn-lt"/>
                <a:ea typeface="+mn-ea"/>
                <a:cs typeface="+mn-cs"/>
              </a:defRPr>
            </a:pPr>
            <a:endParaRPr lang="he-IL"/>
          </a:p>
        </c:txPr>
        <c:crossAx val="580604960"/>
        <c:crosses val="autoZero"/>
        <c:auto val="1"/>
        <c:lblAlgn val="ctr"/>
        <c:lblOffset val="100"/>
        <c:noMultiLvlLbl val="0"/>
      </c:catAx>
      <c:valAx>
        <c:axId val="580604960"/>
        <c:scaling>
          <c:orientation val="minMax"/>
        </c:scaling>
        <c:delete val="1"/>
        <c:axPos val="l"/>
        <c:numFmt formatCode="_(* #,##0_);_(* \(#,##0\);_(* &quot;-&quot;??_);_(@_)" sourceLinked="1"/>
        <c:majorTickMark val="none"/>
        <c:minorTickMark val="none"/>
        <c:tickLblPos val="nextTo"/>
        <c:crossAx val="580603976"/>
        <c:crosses val="autoZero"/>
        <c:crossBetween val="between"/>
        <c:majorUnit val="100"/>
      </c:valAx>
      <c:spPr>
        <a:noFill/>
        <a:ln>
          <a:noFill/>
        </a:ln>
        <a:effectLst/>
      </c:spPr>
    </c:plotArea>
    <c:legend>
      <c:legendPos val="b"/>
      <c:layout>
        <c:manualLayout>
          <c:xMode val="edge"/>
          <c:yMode val="edge"/>
          <c:x val="0.26965604551812605"/>
          <c:y val="0.91830357989837852"/>
          <c:w val="0.48183403477807346"/>
          <c:h val="6.087366113056104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e-I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e-IL"/>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044831025004055E-2"/>
          <c:y val="0.13111091329891403"/>
          <c:w val="0.93741796474068018"/>
          <c:h val="0.70734396721199699"/>
        </c:manualLayout>
      </c:layout>
      <c:barChart>
        <c:barDir val="col"/>
        <c:grouping val="clustered"/>
        <c:varyColors val="0"/>
        <c:ser>
          <c:idx val="3"/>
          <c:order val="0"/>
          <c:tx>
            <c:strRef>
              <c:f>[1]Funded!$CJ$53</c:f>
              <c:strCache>
                <c:ptCount val="1"/>
                <c:pt idx="0">
                  <c:v>2018</c:v>
                </c:pt>
              </c:strCache>
            </c:strRef>
          </c:tx>
          <c:spPr>
            <a:solidFill>
              <a:srgbClr val="9E9E9E"/>
            </a:solidFill>
            <a:ln>
              <a:noFill/>
            </a:ln>
            <a:effectLst>
              <a:outerShdw blurRad="57150" dist="19050" dir="5400000" algn="ctr" rotWithShape="0">
                <a:srgbClr val="000000">
                  <a:alpha val="63000"/>
                </a:srgbClr>
              </a:outerShdw>
            </a:effectLst>
          </c:spPr>
          <c:invertIfNegative val="0"/>
          <c:dLbls>
            <c:dLbl>
              <c:idx val="0"/>
              <c:layout>
                <c:manualLayout>
                  <c:x val="5.5064109581913828E-3"/>
                  <c:y val="-9.296303190037979E-3"/>
                </c:manualLayout>
              </c:layout>
              <c:tx>
                <c:rich>
                  <a:bodyPr/>
                  <a:lstStyle/>
                  <a:p>
                    <a:r>
                      <a:rPr lang="en-US" dirty="0"/>
                      <a:t>11,400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85E5-43BE-97AE-072A1B7B0054}"/>
                </c:ext>
              </c:extLst>
            </c:dLbl>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tx1">
                        <a:lumMod val="75000"/>
                        <a:lumOff val="25000"/>
                      </a:schemeClr>
                    </a:solidFill>
                    <a:latin typeface="+mn-lt"/>
                    <a:ea typeface="+mn-ea"/>
                    <a:cs typeface="+mn-cs"/>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[1]Funded!$CK$49</c:f>
              <c:strCache>
                <c:ptCount val="1"/>
                <c:pt idx="0">
                  <c:v>TOTAL</c:v>
                </c:pt>
              </c:strCache>
            </c:strRef>
          </c:cat>
          <c:val>
            <c:numRef>
              <c:f>[1]Funded!$CK$53</c:f>
              <c:numCache>
                <c:formatCode>General</c:formatCode>
                <c:ptCount val="1"/>
                <c:pt idx="0">
                  <c:v>11400</c:v>
                </c:pt>
              </c:numCache>
            </c:numRef>
          </c:val>
          <c:extLst>
            <c:ext xmlns:c16="http://schemas.microsoft.com/office/drawing/2014/chart" uri="{C3380CC4-5D6E-409C-BE32-E72D297353CC}">
              <c16:uniqueId val="{00000000-85E5-43BE-97AE-072A1B7B0054}"/>
            </c:ext>
          </c:extLst>
        </c:ser>
        <c:ser>
          <c:idx val="2"/>
          <c:order val="1"/>
          <c:tx>
            <c:strRef>
              <c:f>[1]Funded!$CJ$52</c:f>
              <c:strCache>
                <c:ptCount val="1"/>
                <c:pt idx="0">
                  <c:v>2019</c:v>
                </c:pt>
              </c:strCache>
            </c:strRef>
          </c:tx>
          <c:spPr>
            <a:solidFill>
              <a:srgbClr val="006386"/>
            </a:solidFill>
            <a:ln>
              <a:noFill/>
            </a:ln>
            <a:effectLst>
              <a:outerShdw blurRad="57150" dist="19050" dir="5400000" algn="ctr" rotWithShape="0">
                <a:srgbClr val="000000">
                  <a:alpha val="63000"/>
                </a:srgbClr>
              </a:outerShdw>
            </a:effectLst>
          </c:spPr>
          <c:invertIfNegative val="0"/>
          <c:dLbls>
            <c:dLbl>
              <c:idx val="0"/>
              <c:layout>
                <c:manualLayout>
                  <c:x val="-2.7532054790957417E-3"/>
                  <c:y val="-1.2746519337964659E-2"/>
                </c:manualLayout>
              </c:layout>
              <c:tx>
                <c:rich>
                  <a:bodyPr/>
                  <a:lstStyle/>
                  <a:p>
                    <a:r>
                      <a:rPr lang="en-US" dirty="0"/>
                      <a:t>26,000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85E5-43BE-97AE-072A1B7B0054}"/>
                </c:ext>
              </c:extLst>
            </c:dLbl>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tx1">
                        <a:lumMod val="75000"/>
                        <a:lumOff val="25000"/>
                      </a:schemeClr>
                    </a:solidFill>
                    <a:latin typeface="+mn-lt"/>
                    <a:ea typeface="+mn-ea"/>
                    <a:cs typeface="+mn-cs"/>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[1]Funded!$CK$49</c:f>
              <c:strCache>
                <c:ptCount val="1"/>
                <c:pt idx="0">
                  <c:v>TOTAL</c:v>
                </c:pt>
              </c:strCache>
            </c:strRef>
          </c:cat>
          <c:val>
            <c:numRef>
              <c:f>[1]Funded!$CK$52</c:f>
              <c:numCache>
                <c:formatCode>General</c:formatCode>
                <c:ptCount val="1"/>
                <c:pt idx="0">
                  <c:v>26000</c:v>
                </c:pt>
              </c:numCache>
            </c:numRef>
          </c:val>
          <c:extLst>
            <c:ext xmlns:c16="http://schemas.microsoft.com/office/drawing/2014/chart" uri="{C3380CC4-5D6E-409C-BE32-E72D297353CC}">
              <c16:uniqueId val="{00000001-85E5-43BE-97AE-072A1B7B0054}"/>
            </c:ext>
          </c:extLst>
        </c:ser>
        <c:ser>
          <c:idx val="0"/>
          <c:order val="2"/>
          <c:tx>
            <c:strRef>
              <c:f>[1]Funded!$CJ$51</c:f>
              <c:strCache>
                <c:ptCount val="1"/>
                <c:pt idx="0">
                  <c:v>2020</c:v>
                </c:pt>
              </c:strCache>
            </c:strRef>
          </c:tx>
          <c:spPr>
            <a:solidFill>
              <a:srgbClr val="009ED6"/>
            </a:solidFill>
            <a:ln>
              <a:noFill/>
            </a:ln>
            <a:effectLst>
              <a:outerShdw blurRad="57150" dist="19050" dir="5400000" algn="ctr" rotWithShape="0">
                <a:srgbClr val="000000">
                  <a:alpha val="63000"/>
                </a:srgbClr>
              </a:outerShdw>
            </a:effectLst>
          </c:spPr>
          <c:invertIfNegative val="0"/>
          <c:dLbls>
            <c:dLbl>
              <c:idx val="0"/>
              <c:layout>
                <c:manualLayout>
                  <c:x val="5.5064109581913828E-3"/>
                  <c:y val="-7.4523906158505933E-3"/>
                </c:manualLayout>
              </c:layout>
              <c:tx>
                <c:rich>
                  <a:bodyPr/>
                  <a:lstStyle/>
                  <a:p>
                    <a:r>
                      <a:rPr lang="en-US" dirty="0"/>
                      <a:t>33,600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85E5-43BE-97AE-072A1B7B0054}"/>
                </c:ext>
              </c:extLst>
            </c:dLbl>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tx1">
                        <a:lumMod val="75000"/>
                        <a:lumOff val="25000"/>
                      </a:schemeClr>
                    </a:solidFill>
                    <a:latin typeface="+mn-lt"/>
                    <a:ea typeface="+mn-ea"/>
                    <a:cs typeface="+mn-cs"/>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[1]Funded!$CK$49</c:f>
              <c:strCache>
                <c:ptCount val="1"/>
                <c:pt idx="0">
                  <c:v>TOTAL</c:v>
                </c:pt>
              </c:strCache>
            </c:strRef>
          </c:cat>
          <c:val>
            <c:numRef>
              <c:f>[1]Funded!$CK$51</c:f>
              <c:numCache>
                <c:formatCode>General</c:formatCode>
                <c:ptCount val="1"/>
                <c:pt idx="0">
                  <c:v>33600</c:v>
                </c:pt>
              </c:numCache>
            </c:numRef>
          </c:val>
          <c:extLst>
            <c:ext xmlns:c16="http://schemas.microsoft.com/office/drawing/2014/chart" uri="{C3380CC4-5D6E-409C-BE32-E72D297353CC}">
              <c16:uniqueId val="{00000002-85E5-43BE-97AE-072A1B7B0054}"/>
            </c:ext>
          </c:extLst>
        </c:ser>
        <c:ser>
          <c:idx val="1"/>
          <c:order val="3"/>
          <c:tx>
            <c:strRef>
              <c:f>[1]Funded!$CJ$50</c:f>
              <c:strCache>
                <c:ptCount val="1"/>
                <c:pt idx="0">
                  <c:v>2021</c:v>
                </c:pt>
              </c:strCache>
            </c:strRef>
          </c:tx>
          <c:spPr>
            <a:solidFill>
              <a:schemeClr val="accent4"/>
            </a:solidFill>
            <a:ln>
              <a:noFill/>
            </a:ln>
            <a:effectLst>
              <a:outerShdw blurRad="57150" dist="19050" dir="5400000" algn="ctr" rotWithShape="0">
                <a:srgbClr val="000000">
                  <a:alpha val="63000"/>
                </a:srgbClr>
              </a:outerShdw>
            </a:effectLst>
          </c:spPr>
          <c:invertIfNegative val="0"/>
          <c:dLbls>
            <c:dLbl>
              <c:idx val="0"/>
              <c:layout>
                <c:manualLayout>
                  <c:x val="5.5064109581912813E-3"/>
                  <c:y val="-3.2633701535926922E-3"/>
                </c:manualLayout>
              </c:layout>
              <c:tx>
                <c:rich>
                  <a:bodyPr/>
                  <a:lstStyle/>
                  <a:p>
                    <a:r>
                      <a:rPr lang="en-US" dirty="0"/>
                      <a:t>40,700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85E5-43BE-97AE-072A1B7B005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[1]Funded!$CK$49</c:f>
              <c:strCache>
                <c:ptCount val="1"/>
                <c:pt idx="0">
                  <c:v>TOTAL</c:v>
                </c:pt>
              </c:strCache>
            </c:strRef>
          </c:cat>
          <c:val>
            <c:numRef>
              <c:f>[1]Funded!$CK$50</c:f>
              <c:numCache>
                <c:formatCode>General</c:formatCode>
                <c:ptCount val="1"/>
                <c:pt idx="0">
                  <c:v>40700</c:v>
                </c:pt>
              </c:numCache>
            </c:numRef>
          </c:val>
          <c:extLst>
            <c:ext xmlns:c16="http://schemas.microsoft.com/office/drawing/2014/chart" uri="{C3380CC4-5D6E-409C-BE32-E72D297353CC}">
              <c16:uniqueId val="{00000003-85E5-43BE-97AE-072A1B7B0054}"/>
            </c:ext>
          </c:extLst>
        </c:ser>
        <c:dLbls>
          <c:dLblPos val="ctr"/>
          <c:showLegendKey val="0"/>
          <c:showVal val="1"/>
          <c:showCatName val="0"/>
          <c:showSerName val="0"/>
          <c:showPercent val="0"/>
          <c:showBubbleSize val="0"/>
        </c:dLbls>
        <c:gapWidth val="100"/>
        <c:overlap val="-24"/>
        <c:axId val="580603976"/>
        <c:axId val="580604960"/>
      </c:barChart>
      <c:catAx>
        <c:axId val="580603976"/>
        <c:scaling>
          <c:orientation val="minMax"/>
        </c:scaling>
        <c:delete val="1"/>
        <c:axPos val="b"/>
        <c:numFmt formatCode="General" sourceLinked="1"/>
        <c:majorTickMark val="none"/>
        <c:minorTickMark val="none"/>
        <c:tickLblPos val="nextTo"/>
        <c:crossAx val="580604960"/>
        <c:crosses val="autoZero"/>
        <c:auto val="1"/>
        <c:lblAlgn val="ctr"/>
        <c:lblOffset val="100"/>
        <c:noMultiLvlLbl val="0"/>
      </c:catAx>
      <c:valAx>
        <c:axId val="580604960"/>
        <c:scaling>
          <c:orientation val="minMax"/>
        </c:scaling>
        <c:delete val="1"/>
        <c:axPos val="l"/>
        <c:numFmt formatCode="General" sourceLinked="1"/>
        <c:majorTickMark val="none"/>
        <c:minorTickMark val="none"/>
        <c:tickLblPos val="nextTo"/>
        <c:crossAx val="580603976"/>
        <c:crosses val="autoZero"/>
        <c:crossBetween val="between"/>
        <c:majorUnit val="1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he-I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e-IL"/>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1"/>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lineChart>
        <c:grouping val="stacked"/>
        <c:varyColors val="0"/>
        <c:ser>
          <c:idx val="0"/>
          <c:order val="0"/>
          <c:spPr>
            <a:ln w="31750" cap="rnd">
              <a:solidFill>
                <a:schemeClr val="accent5"/>
              </a:solidFill>
              <a:round/>
            </a:ln>
            <a:effectLst/>
          </c:spPr>
          <c:marker>
            <c:symbol val="circle"/>
            <c:size val="17"/>
            <c:spPr>
              <a:solidFill>
                <a:schemeClr val="accent5"/>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2060"/>
                    </a:solidFill>
                    <a:latin typeface="+mn-lt"/>
                    <a:ea typeface="+mn-ea"/>
                    <a:cs typeface="+mn-cs"/>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Sheet1!$T$10:$AI$10</c:f>
              <c:strCache>
                <c:ptCount val="16"/>
                <c:pt idx="0">
                  <c:v>Q42021</c:v>
                </c:pt>
                <c:pt idx="1">
                  <c:v>Q32021</c:v>
                </c:pt>
                <c:pt idx="2">
                  <c:v>Q22021</c:v>
                </c:pt>
                <c:pt idx="3">
                  <c:v>Q12021</c:v>
                </c:pt>
                <c:pt idx="4">
                  <c:v>Q42020</c:v>
                </c:pt>
                <c:pt idx="5">
                  <c:v>Q32020</c:v>
                </c:pt>
                <c:pt idx="6">
                  <c:v>Q22020</c:v>
                </c:pt>
                <c:pt idx="7">
                  <c:v>Q12020</c:v>
                </c:pt>
                <c:pt idx="8">
                  <c:v>Q42019</c:v>
                </c:pt>
                <c:pt idx="9">
                  <c:v>Q32019</c:v>
                </c:pt>
                <c:pt idx="10">
                  <c:v>Q22019</c:v>
                </c:pt>
                <c:pt idx="11">
                  <c:v>Q12019</c:v>
                </c:pt>
                <c:pt idx="12">
                  <c:v>Q42018</c:v>
                </c:pt>
                <c:pt idx="13">
                  <c:v>Q32018</c:v>
                </c:pt>
                <c:pt idx="14">
                  <c:v>Q22018</c:v>
                </c:pt>
                <c:pt idx="15">
                  <c:v>Q12018</c:v>
                </c:pt>
              </c:strCache>
            </c:strRef>
          </c:cat>
          <c:val>
            <c:numRef>
              <c:f>Sheet1!$T$11:$AI$11</c:f>
              <c:numCache>
                <c:formatCode>General</c:formatCode>
                <c:ptCount val="16"/>
                <c:pt idx="0">
                  <c:v>1520</c:v>
                </c:pt>
                <c:pt idx="1">
                  <c:v>1370</c:v>
                </c:pt>
                <c:pt idx="2">
                  <c:v>1245</c:v>
                </c:pt>
                <c:pt idx="3">
                  <c:v>1060</c:v>
                </c:pt>
                <c:pt idx="4">
                  <c:v>940</c:v>
                </c:pt>
                <c:pt idx="5">
                  <c:v>810</c:v>
                </c:pt>
                <c:pt idx="6">
                  <c:v>725</c:v>
                </c:pt>
                <c:pt idx="7">
                  <c:v>590</c:v>
                </c:pt>
                <c:pt idx="8">
                  <c:v>480</c:v>
                </c:pt>
                <c:pt idx="9">
                  <c:v>385</c:v>
                </c:pt>
                <c:pt idx="10">
                  <c:v>290</c:v>
                </c:pt>
                <c:pt idx="11">
                  <c:v>210</c:v>
                </c:pt>
                <c:pt idx="12">
                  <c:v>130</c:v>
                </c:pt>
                <c:pt idx="13">
                  <c:v>80</c:v>
                </c:pt>
                <c:pt idx="14">
                  <c:v>65</c:v>
                </c:pt>
                <c:pt idx="15">
                  <c:v>50</c:v>
                </c:pt>
              </c:numCache>
            </c:numRef>
          </c:val>
          <c:smooth val="0"/>
          <c:extLst>
            <c:ext xmlns:c16="http://schemas.microsoft.com/office/drawing/2014/chart" uri="{C3380CC4-5D6E-409C-BE32-E72D297353CC}">
              <c16:uniqueId val="{00000000-4E6F-482F-AF34-D690FF759F3E}"/>
            </c:ext>
          </c:extLst>
        </c:ser>
        <c:dLbls>
          <c:dLblPos val="ctr"/>
          <c:showLegendKey val="0"/>
          <c:showVal val="1"/>
          <c:showCatName val="0"/>
          <c:showSerName val="0"/>
          <c:showPercent val="0"/>
          <c:showBubbleSize val="0"/>
        </c:dLbls>
        <c:marker val="1"/>
        <c:smooth val="0"/>
        <c:axId val="744366760"/>
        <c:axId val="744371352"/>
      </c:lineChart>
      <c:catAx>
        <c:axId val="744366760"/>
        <c:scaling>
          <c:orientation val="maxMin"/>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he-IL"/>
          </a:p>
        </c:txPr>
        <c:crossAx val="744371352"/>
        <c:crosses val="autoZero"/>
        <c:auto val="1"/>
        <c:lblAlgn val="ctr"/>
        <c:lblOffset val="100"/>
        <c:noMultiLvlLbl val="0"/>
      </c:catAx>
      <c:valAx>
        <c:axId val="744371352"/>
        <c:scaling>
          <c:orientation val="minMax"/>
        </c:scaling>
        <c:delete val="1"/>
        <c:axPos val="r"/>
        <c:numFmt formatCode="General" sourceLinked="1"/>
        <c:majorTickMark val="none"/>
        <c:minorTickMark val="none"/>
        <c:tickLblPos val="nextTo"/>
        <c:crossAx val="744366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noFill/>
      <a:round/>
    </a:ln>
    <a:effectLst/>
  </c:spPr>
  <c:txPr>
    <a:bodyPr/>
    <a:lstStyle/>
    <a:p>
      <a:pPr>
        <a:defRPr/>
      </a:pPr>
      <a:endParaRPr lang="he-I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dLblPos val="outEnd"/>
          <c:showLegendKey val="0"/>
          <c:showVal val="1"/>
          <c:showCatName val="0"/>
          <c:showSerName val="0"/>
          <c:showPercent val="0"/>
          <c:showBubbleSize val="0"/>
        </c:dLbls>
        <c:gapWidth val="150"/>
        <c:overlap val="-90"/>
        <c:axId val="46415519"/>
        <c:axId val="46413855"/>
      </c:barChart>
      <c:catAx>
        <c:axId val="46415519"/>
        <c:scaling>
          <c:orientation val="maxMin"/>
        </c:scaling>
        <c:delete val="0"/>
        <c:axPos val="b"/>
        <c:majorGridlines>
          <c:spPr>
            <a:ln w="9525" cap="flat" cmpd="sng" algn="ctr">
              <a:no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he-IL"/>
          </a:p>
        </c:txPr>
        <c:crossAx val="46413855"/>
        <c:crosses val="autoZero"/>
        <c:auto val="1"/>
        <c:lblAlgn val="ctr"/>
        <c:lblOffset val="100"/>
        <c:noMultiLvlLbl val="0"/>
      </c:catAx>
      <c:valAx>
        <c:axId val="46413855"/>
        <c:scaling>
          <c:orientation val="minMax"/>
        </c:scaling>
        <c:delete val="1"/>
        <c:axPos val="r"/>
        <c:numFmt formatCode="_ [$₪-40D]\ * #,##0.00_ ;_ [$₪-40D]\ * \-#,##0.00_ ;_ [$₪-40D]\ * &quot;-&quot;??_ ;_ @_ " sourceLinked="1"/>
        <c:majorTickMark val="none"/>
        <c:minorTickMark val="none"/>
        <c:tickLblPos val="nextTo"/>
        <c:crossAx val="464155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e-I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ישראל!$K$6</c:f>
              <c:strCache>
                <c:ptCount val="1"/>
                <c:pt idx="0">
                  <c:v>הכנסות Non gaap</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Pt>
            <c:idx val="0"/>
            <c:invertIfNegative val="0"/>
            <c:bubble3D val="0"/>
            <c:spPr>
              <a:solidFill>
                <a:srgbClr val="009ED6"/>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98C3-465D-AE36-936F41B28BF0}"/>
              </c:ext>
            </c:extLst>
          </c:dPt>
          <c:dPt>
            <c:idx val="1"/>
            <c:invertIfNegative val="0"/>
            <c:bubble3D val="0"/>
            <c:spPr>
              <a:solidFill>
                <a:srgbClr val="006386"/>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4-98C3-465D-AE36-936F41B28BF0}"/>
              </c:ext>
            </c:extLst>
          </c:dPt>
          <c:dLbls>
            <c:dLbl>
              <c:idx val="0"/>
              <c:layout>
                <c:manualLayout>
                  <c:x val="8.8256407797418883E-3"/>
                  <c:y val="-1.9485682407946986E-2"/>
                </c:manualLayout>
              </c:layout>
              <c:tx>
                <c:rich>
                  <a:bodyPr/>
                  <a:lstStyle/>
                  <a:p>
                    <a:fld id="{866414D7-29BD-43C7-AF8F-19BA01C371FC}" type="VALUE">
                      <a:rPr lang="en-US" sz="1400" b="1" i="0" u="none" strike="noStrike" kern="1200" baseline="0">
                        <a:solidFill>
                          <a:schemeClr val="tx1">
                            <a:lumMod val="95000"/>
                            <a:lumOff val="5000"/>
                          </a:schemeClr>
                        </a:solidFill>
                        <a:latin typeface="+mn-lt"/>
                        <a:ea typeface="+mn-ea"/>
                        <a:cs typeface="+mn-cs"/>
                      </a:rPr>
                      <a:pPr/>
                      <a:t>[ערך]</a:t>
                    </a:fld>
                    <a:endParaRPr lang="he-IL"/>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8C3-465D-AE36-936F41B28BF0}"/>
                </c:ext>
              </c:extLst>
            </c:dLbl>
            <c:dLbl>
              <c:idx val="1"/>
              <c:layout>
                <c:manualLayout>
                  <c:x val="2.6966924191668553E-17"/>
                  <c:y val="-6.4224169543123594E-3"/>
                </c:manualLayout>
              </c:layout>
              <c:spPr>
                <a:noFill/>
                <a:ln>
                  <a:noFill/>
                </a:ln>
                <a:effectLst/>
              </c:spPr>
              <c:txPr>
                <a:bodyPr rot="0" spcFirstLastPara="1" vertOverflow="ellipsis" vert="horz" wrap="square" lIns="38100" tIns="19050" rIns="38100" bIns="19050" anchor="ctr" anchorCtr="1">
                  <a:spAutoFit/>
                </a:bodyPr>
                <a:lstStyle/>
                <a:p>
                  <a:pPr>
                    <a:defRPr lang="en-US" sz="1400" b="1" i="0" u="none" strike="noStrike" kern="1200" baseline="0">
                      <a:solidFill>
                        <a:schemeClr val="tx1">
                          <a:lumMod val="95000"/>
                          <a:lumOff val="5000"/>
                        </a:schemeClr>
                      </a:solidFill>
                      <a:latin typeface="+mn-lt"/>
                      <a:ea typeface="+mn-ea"/>
                      <a:cs typeface="+mn-cs"/>
                    </a:defRPr>
                  </a:pPr>
                  <a:endParaRPr lang="he-IL"/>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8C3-465D-AE36-936F41B28BF0}"/>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he-I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ישראל!$L$3:$M$3</c:f>
              <c:numCache>
                <c:formatCode>General</c:formatCode>
                <c:ptCount val="2"/>
                <c:pt idx="0">
                  <c:v>2021</c:v>
                </c:pt>
                <c:pt idx="1">
                  <c:v>2020</c:v>
                </c:pt>
              </c:numCache>
            </c:numRef>
          </c:cat>
          <c:val>
            <c:numRef>
              <c:f>ישראל!$L$6:$M$6</c:f>
              <c:numCache>
                <c:formatCode>_-* #,##0_-;\-* #,##0_-;_-* "-"??_-;_-@_-</c:formatCode>
                <c:ptCount val="2"/>
                <c:pt idx="0">
                  <c:v>32100</c:v>
                </c:pt>
                <c:pt idx="1">
                  <c:v>27300</c:v>
                </c:pt>
              </c:numCache>
            </c:numRef>
          </c:val>
          <c:extLst>
            <c:ext xmlns:c16="http://schemas.microsoft.com/office/drawing/2014/chart" uri="{C3380CC4-5D6E-409C-BE32-E72D297353CC}">
              <c16:uniqueId val="{00000002-98C3-465D-AE36-936F41B28BF0}"/>
            </c:ext>
          </c:extLst>
        </c:ser>
        <c:dLbls>
          <c:dLblPos val="inEnd"/>
          <c:showLegendKey val="0"/>
          <c:showVal val="1"/>
          <c:showCatName val="0"/>
          <c:showSerName val="0"/>
          <c:showPercent val="0"/>
          <c:showBubbleSize val="0"/>
        </c:dLbls>
        <c:gapWidth val="41"/>
        <c:axId val="182201839"/>
        <c:axId val="182195599"/>
      </c:barChart>
      <c:catAx>
        <c:axId val="182201839"/>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he-IL"/>
          </a:p>
        </c:txPr>
        <c:crossAx val="182195599"/>
        <c:crosses val="autoZero"/>
        <c:auto val="1"/>
        <c:lblAlgn val="ctr"/>
        <c:lblOffset val="100"/>
        <c:noMultiLvlLbl val="0"/>
      </c:catAx>
      <c:valAx>
        <c:axId val="182195599"/>
        <c:scaling>
          <c:orientation val="minMax"/>
          <c:min val="0"/>
        </c:scaling>
        <c:delete val="1"/>
        <c:axPos val="r"/>
        <c:numFmt formatCode="_-* #,##0_-;\-* #,##0_-;_-* &quot;-&quot;??_-;_-@_-" sourceLinked="1"/>
        <c:majorTickMark val="none"/>
        <c:minorTickMark val="none"/>
        <c:tickLblPos val="nextTo"/>
        <c:crossAx val="182201839"/>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c:spPr>
  <c:txPr>
    <a:bodyPr/>
    <a:lstStyle/>
    <a:p>
      <a:pPr>
        <a:defRPr/>
      </a:pPr>
      <a:endParaRPr lang="he-I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ישראל!$K$4</c:f>
              <c:strCache>
                <c:ptCount val="1"/>
                <c:pt idx="0">
                  <c:v>סה"כ יתרת תיק אשראי- הלוואות</c:v>
                </c:pt>
              </c:strCache>
            </c:strRef>
          </c:tx>
          <c:spPr>
            <a:solidFill>
              <a:srgbClr val="006386"/>
            </a:solidFill>
            <a:ln>
              <a:noFill/>
            </a:ln>
            <a:effectLst>
              <a:outerShdw blurRad="76200" dir="18900000" sy="23000" kx="-1200000" algn="bl" rotWithShape="0">
                <a:prstClr val="black">
                  <a:alpha val="20000"/>
                </a:prstClr>
              </a:outerShdw>
            </a:effectLst>
          </c:spPr>
          <c:invertIfNegative val="0"/>
          <c:dPt>
            <c:idx val="0"/>
            <c:invertIfNegative val="0"/>
            <c:bubble3D val="0"/>
            <c:spPr>
              <a:solidFill>
                <a:srgbClr val="009ED6"/>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2-6BA6-442B-8C5E-638882D1DF31}"/>
              </c:ext>
            </c:extLst>
          </c:dPt>
          <c:dLbls>
            <c:dLbl>
              <c:idx val="0"/>
              <c:layout>
                <c:manualLayout>
                  <c:x val="0"/>
                  <c:y val="-3.6585401274443707E-2"/>
                </c:manualLayout>
              </c:layout>
              <c:tx>
                <c:rich>
                  <a:bodyPr/>
                  <a:lstStyle/>
                  <a:p>
                    <a:fld id="{E3455475-10C0-4D58-B879-6F2ABC0AE76F}" type="VALUE">
                      <a:rPr lang="en-US" sz="1400" b="1" i="0" u="none" strike="noStrike" kern="1200" baseline="0">
                        <a:solidFill>
                          <a:prstClr val="black">
                            <a:lumMod val="95000"/>
                            <a:lumOff val="5000"/>
                          </a:prstClr>
                        </a:solidFill>
                        <a:latin typeface="+mn-lt"/>
                        <a:ea typeface="+mn-ea"/>
                        <a:cs typeface="+mn-cs"/>
                      </a:rPr>
                      <a:pPr/>
                      <a:t>[ערך]</a:t>
                    </a:fld>
                    <a:endParaRPr lang="he-IL"/>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BA6-442B-8C5E-638882D1DF31}"/>
                </c:ext>
              </c:extLst>
            </c:dLbl>
            <c:dLbl>
              <c:idx val="1"/>
              <c:layout>
                <c:manualLayout>
                  <c:x val="8.8256387353346146E-3"/>
                  <c:y val="-6.404960259778872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BA6-442B-8C5E-638882D1DF31}"/>
                </c:ext>
              </c:extLst>
            </c:dLbl>
            <c:spPr>
              <a:noFill/>
              <a:ln>
                <a:noFill/>
              </a:ln>
              <a:effectLst/>
            </c:spPr>
            <c:txPr>
              <a:bodyPr rot="0" spcFirstLastPara="1" vertOverflow="ellipsis" vert="horz" wrap="square" lIns="38100" tIns="19050" rIns="38100" bIns="19050" anchor="ctr" anchorCtr="1">
                <a:spAutoFit/>
              </a:bodyPr>
              <a:lstStyle/>
              <a:p>
                <a:pPr>
                  <a:defRPr lang="en-US" sz="1400" b="1" i="0" u="none" strike="noStrike" kern="1200" baseline="0">
                    <a:solidFill>
                      <a:schemeClr val="tx1">
                        <a:lumMod val="95000"/>
                        <a:lumOff val="5000"/>
                      </a:schemeClr>
                    </a:solidFill>
                    <a:latin typeface="+mn-lt"/>
                    <a:ea typeface="+mn-ea"/>
                    <a:cs typeface="+mn-cs"/>
                  </a:defRPr>
                </a:pPr>
                <a:endParaRPr lang="he-I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ישראל!$L$3:$M$3</c:f>
              <c:numCache>
                <c:formatCode>General</c:formatCode>
                <c:ptCount val="2"/>
                <c:pt idx="0">
                  <c:v>2021</c:v>
                </c:pt>
                <c:pt idx="1">
                  <c:v>2020</c:v>
                </c:pt>
              </c:numCache>
            </c:numRef>
          </c:cat>
          <c:val>
            <c:numRef>
              <c:f>ישראל!$L$4:$M$4</c:f>
              <c:numCache>
                <c:formatCode>_-* #,##0_-;\-* #,##0_-;_-* "-"??_-;_-@_-</c:formatCode>
                <c:ptCount val="2"/>
                <c:pt idx="0">
                  <c:v>390000</c:v>
                </c:pt>
                <c:pt idx="1">
                  <c:v>312000</c:v>
                </c:pt>
              </c:numCache>
            </c:numRef>
          </c:val>
          <c:extLst>
            <c:ext xmlns:c16="http://schemas.microsoft.com/office/drawing/2014/chart" uri="{C3380CC4-5D6E-409C-BE32-E72D297353CC}">
              <c16:uniqueId val="{00000000-6BA6-442B-8C5E-638882D1DF31}"/>
            </c:ext>
          </c:extLst>
        </c:ser>
        <c:dLbls>
          <c:dLblPos val="inEnd"/>
          <c:showLegendKey val="0"/>
          <c:showVal val="1"/>
          <c:showCatName val="0"/>
          <c:showSerName val="0"/>
          <c:showPercent val="0"/>
          <c:showBubbleSize val="0"/>
        </c:dLbls>
        <c:gapWidth val="41"/>
        <c:axId val="46415519"/>
        <c:axId val="46413855"/>
      </c:barChart>
      <c:catAx>
        <c:axId val="46415519"/>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he-IL"/>
          </a:p>
        </c:txPr>
        <c:crossAx val="46413855"/>
        <c:crosses val="autoZero"/>
        <c:auto val="1"/>
        <c:lblAlgn val="ctr"/>
        <c:lblOffset val="100"/>
        <c:noMultiLvlLbl val="0"/>
      </c:catAx>
      <c:valAx>
        <c:axId val="46413855"/>
        <c:scaling>
          <c:orientation val="minMax"/>
        </c:scaling>
        <c:delete val="1"/>
        <c:axPos val="r"/>
        <c:numFmt formatCode="_-* #,##0_-;\-* #,##0_-;_-* &quot;-&quot;??_-;_-@_-" sourceLinked="1"/>
        <c:majorTickMark val="none"/>
        <c:minorTickMark val="none"/>
        <c:tickLblPos val="nextTo"/>
        <c:crossAx val="464155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c:spPr>
  <c:txPr>
    <a:bodyPr/>
    <a:lstStyle/>
    <a:p>
      <a:pPr>
        <a:defRPr/>
      </a:pPr>
      <a:endParaRPr lang="he-I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dLblPos val="outEnd"/>
          <c:showLegendKey val="0"/>
          <c:showVal val="1"/>
          <c:showCatName val="0"/>
          <c:showSerName val="0"/>
          <c:showPercent val="0"/>
          <c:showBubbleSize val="0"/>
        </c:dLbls>
        <c:gapWidth val="150"/>
        <c:overlap val="-90"/>
        <c:axId val="46415519"/>
        <c:axId val="46413855"/>
      </c:barChart>
      <c:catAx>
        <c:axId val="46415519"/>
        <c:scaling>
          <c:orientation val="maxMin"/>
        </c:scaling>
        <c:delete val="0"/>
        <c:axPos val="b"/>
        <c:majorGridlines>
          <c:spPr>
            <a:ln w="9525" cap="flat" cmpd="sng" algn="ctr">
              <a:no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he-IL"/>
          </a:p>
        </c:txPr>
        <c:crossAx val="46413855"/>
        <c:crosses val="autoZero"/>
        <c:auto val="1"/>
        <c:lblAlgn val="ctr"/>
        <c:lblOffset val="100"/>
        <c:noMultiLvlLbl val="0"/>
      </c:catAx>
      <c:valAx>
        <c:axId val="46413855"/>
        <c:scaling>
          <c:orientation val="minMax"/>
        </c:scaling>
        <c:delete val="1"/>
        <c:axPos val="r"/>
        <c:numFmt formatCode="_ [$₪-40D]\ * #,##0.00_ ;_ [$₪-40D]\ * \-#,##0.00_ ;_ [$₪-40D]\ * &quot;-&quot;??_ ;_ @_ " sourceLinked="1"/>
        <c:majorTickMark val="none"/>
        <c:minorTickMark val="none"/>
        <c:tickLblPos val="nextTo"/>
        <c:crossAx val="464155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e-IL"/>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8">
  <a:schemeClr val="accent5"/>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0.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drawing1.xml><?xml version="1.0" encoding="utf-8"?>
<c:userShapes xmlns:c="http://schemas.openxmlformats.org/drawingml/2006/chart">
  <cdr:relSizeAnchor xmlns:cdr="http://schemas.openxmlformats.org/drawingml/2006/chartDrawing">
    <cdr:from>
      <cdr:x>0.73643</cdr:x>
      <cdr:y>0.23282</cdr:y>
    </cdr:from>
    <cdr:to>
      <cdr:x>0.93079</cdr:x>
      <cdr:y>0.26012</cdr:y>
    </cdr:to>
    <cdr:sp macro="" textlink="">
      <cdr:nvSpPr>
        <cdr:cNvPr id="2" name="חץ: ימינה 1">
          <a:extLst xmlns:a="http://schemas.openxmlformats.org/drawingml/2006/main">
            <a:ext uri="{FF2B5EF4-FFF2-40B4-BE49-F238E27FC236}">
              <a16:creationId xmlns:a16="http://schemas.microsoft.com/office/drawing/2014/main" id="{389E43D9-97E0-490C-8CEE-D6F0375FB7CC}"/>
            </a:ext>
          </a:extLst>
        </cdr:cNvPr>
        <cdr:cNvSpPr/>
      </cdr:nvSpPr>
      <cdr:spPr>
        <a:xfrm xmlns:a="http://schemas.openxmlformats.org/drawingml/2006/main" rot="19057423">
          <a:off x="3305789" y="1084261"/>
          <a:ext cx="872452" cy="127131"/>
        </a:xfrm>
        <a:prstGeom xmlns:a="http://schemas.openxmlformats.org/drawingml/2006/main" prst="rightArrow">
          <a:avLst/>
        </a:prstGeom>
        <a:solidFill xmlns:a="http://schemas.openxmlformats.org/drawingml/2006/main">
          <a:schemeClr val="accent4">
            <a:lumMod val="75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1"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he-IL" dirty="0"/>
        </a:p>
      </cdr:txBody>
    </cdr:sp>
  </cdr:relSizeAnchor>
</c:userShapes>
</file>

<file path=ppt/drawings/drawing2.xml><?xml version="1.0" encoding="utf-8"?>
<c:userShapes xmlns:c="http://schemas.openxmlformats.org/drawingml/2006/chart">
  <cdr:relSizeAnchor xmlns:cdr="http://schemas.openxmlformats.org/drawingml/2006/chartDrawing">
    <cdr:from>
      <cdr:x>0.39845</cdr:x>
      <cdr:y>0.22049</cdr:y>
    </cdr:from>
    <cdr:to>
      <cdr:x>0.46529</cdr:x>
      <cdr:y>0.38419</cdr:y>
    </cdr:to>
    <cdr:sp macro="" textlink="">
      <cdr:nvSpPr>
        <cdr:cNvPr id="2" name="TextBox 1">
          <a:extLst xmlns:a="http://schemas.openxmlformats.org/drawingml/2006/main">
            <a:ext uri="{FF2B5EF4-FFF2-40B4-BE49-F238E27FC236}">
              <a16:creationId xmlns:a16="http://schemas.microsoft.com/office/drawing/2014/main" id="{DCEACDFA-2734-44A5-B88B-26FA2634AE4B}"/>
            </a:ext>
          </a:extLst>
        </cdr:cNvPr>
        <cdr:cNvSpPr txBox="1"/>
      </cdr:nvSpPr>
      <cdr:spPr>
        <a:xfrm xmlns:a="http://schemas.openxmlformats.org/drawingml/2006/main">
          <a:off x="5451025" y="123167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IL" sz="1100"/>
        </a:p>
      </cdr:txBody>
    </cdr:sp>
  </cdr:relSizeAnchor>
  <cdr:relSizeAnchor xmlns:cdr="http://schemas.openxmlformats.org/drawingml/2006/chartDrawing">
    <cdr:from>
      <cdr:x>0.76527</cdr:x>
      <cdr:y>0.09967</cdr:y>
    </cdr:from>
    <cdr:to>
      <cdr:x>0.83211</cdr:x>
      <cdr:y>0.26337</cdr:y>
    </cdr:to>
    <cdr:sp macro="" textlink="">
      <cdr:nvSpPr>
        <cdr:cNvPr id="6" name="TextBox 5">
          <a:extLst xmlns:a="http://schemas.openxmlformats.org/drawingml/2006/main">
            <a:ext uri="{FF2B5EF4-FFF2-40B4-BE49-F238E27FC236}">
              <a16:creationId xmlns:a16="http://schemas.microsoft.com/office/drawing/2014/main" id="{DC74F233-C8AA-4A3F-B950-F78459A57CF4}"/>
            </a:ext>
          </a:extLst>
        </cdr:cNvPr>
        <cdr:cNvSpPr txBox="1"/>
      </cdr:nvSpPr>
      <cdr:spPr>
        <a:xfrm xmlns:a="http://schemas.openxmlformats.org/drawingml/2006/main">
          <a:off x="10469339" y="55675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IL" sz="1100"/>
        </a:p>
      </cdr:txBody>
    </cdr:sp>
  </cdr:relSizeAnchor>
</c:userShapes>
</file>

<file path=ppt/drawings/drawing3.xml><?xml version="1.0" encoding="utf-8"?>
<c:userShapes xmlns:c="http://schemas.openxmlformats.org/drawingml/2006/chart">
  <cdr:relSizeAnchor xmlns:cdr="http://schemas.openxmlformats.org/drawingml/2006/chartDrawing">
    <cdr:from>
      <cdr:x>0.18724</cdr:x>
      <cdr:y>0.05511</cdr:y>
    </cdr:from>
    <cdr:to>
      <cdr:x>0.77057</cdr:x>
      <cdr:y>0.40974</cdr:y>
    </cdr:to>
    <cdr:cxnSp macro="">
      <cdr:nvCxnSpPr>
        <cdr:cNvPr id="2" name="Straight Arrow Connector 1">
          <a:extLst xmlns:a="http://schemas.openxmlformats.org/drawingml/2006/main">
            <a:ext uri="{FF2B5EF4-FFF2-40B4-BE49-F238E27FC236}">
              <a16:creationId xmlns:a16="http://schemas.microsoft.com/office/drawing/2014/main" id="{3043A4DE-FEC3-4724-A201-D6DA57C65859}"/>
            </a:ext>
          </a:extLst>
        </cdr:cNvPr>
        <cdr:cNvCxnSpPr/>
      </cdr:nvCxnSpPr>
      <cdr:spPr>
        <a:xfrm xmlns:a="http://schemas.openxmlformats.org/drawingml/2006/main" flipV="1">
          <a:off x="813272" y="207260"/>
          <a:ext cx="2533635" cy="1333804"/>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0.29673</cdr:x>
      <cdr:y>0.13321</cdr:y>
    </cdr:from>
    <cdr:to>
      <cdr:x>0.62821</cdr:x>
      <cdr:y>0.26337</cdr:y>
    </cdr:to>
    <cdr:sp macro="" textlink="">
      <cdr:nvSpPr>
        <cdr:cNvPr id="4" name="TextBox 5">
          <a:extLst xmlns:a="http://schemas.openxmlformats.org/drawingml/2006/main">
            <a:ext uri="{FF2B5EF4-FFF2-40B4-BE49-F238E27FC236}">
              <a16:creationId xmlns:a16="http://schemas.microsoft.com/office/drawing/2014/main" id="{BA9B7BAD-7F1A-4079-98CE-4906EB8FF388}"/>
            </a:ext>
          </a:extLst>
        </cdr:cNvPr>
        <cdr:cNvSpPr txBox="1"/>
      </cdr:nvSpPr>
      <cdr:spPr>
        <a:xfrm xmlns:a="http://schemas.openxmlformats.org/drawingml/2006/main" rot="19891557">
          <a:off x="1288836" y="504950"/>
          <a:ext cx="1439728" cy="49338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kern="1200" dirty="0">
              <a:solidFill>
                <a:prstClr val="black">
                  <a:lumMod val="65000"/>
                  <a:lumOff val="35000"/>
                </a:prstClr>
              </a:solidFill>
              <a:latin typeface="Calibri" panose="020F0502020204030204"/>
              <a:cs typeface="Arial" panose="020B0604020202020204" pitchFamily="34" charset="0"/>
            </a:rPr>
            <a:t> CAGR 29%</a:t>
          </a:r>
          <a:endParaRPr lang="en-IL" sz="1800" b="1" kern="1200" dirty="0">
            <a:solidFill>
              <a:prstClr val="black">
                <a:lumMod val="65000"/>
                <a:lumOff val="35000"/>
              </a:prstClr>
            </a:solidFill>
            <a:latin typeface="Calibri" panose="020F0502020204030204"/>
            <a:cs typeface="Arial" panose="020B060402020202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0.79148</cdr:x>
      <cdr:y>0.04112</cdr:y>
    </cdr:from>
    <cdr:to>
      <cdr:x>0.88476</cdr:x>
      <cdr:y>0.21032</cdr:y>
    </cdr:to>
    <cdr:cxnSp macro="">
      <cdr:nvCxnSpPr>
        <cdr:cNvPr id="2" name="Straight Arrow Connector 8">
          <a:extLst xmlns:a="http://schemas.openxmlformats.org/drawingml/2006/main">
            <a:ext uri="{FF2B5EF4-FFF2-40B4-BE49-F238E27FC236}">
              <a16:creationId xmlns:a16="http://schemas.microsoft.com/office/drawing/2014/main" id="{7D575811-BC65-4203-8510-34A7E7CA9953}"/>
            </a:ext>
          </a:extLst>
        </cdr:cNvPr>
        <cdr:cNvCxnSpPr/>
      </cdr:nvCxnSpPr>
      <cdr:spPr>
        <a:xfrm xmlns:a="http://schemas.openxmlformats.org/drawingml/2006/main" flipV="1">
          <a:off x="4209152" y="155881"/>
          <a:ext cx="496111" cy="641344"/>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0.33287</cdr:x>
      <cdr:y>0.08669</cdr:y>
    </cdr:from>
    <cdr:to>
      <cdr:x>0.53105</cdr:x>
      <cdr:y>0.2183</cdr:y>
    </cdr:to>
    <cdr:cxnSp macro="">
      <cdr:nvCxnSpPr>
        <cdr:cNvPr id="2" name="מחבר חץ ישר 1">
          <a:extLst xmlns:a="http://schemas.openxmlformats.org/drawingml/2006/main">
            <a:ext uri="{FF2B5EF4-FFF2-40B4-BE49-F238E27FC236}">
              <a16:creationId xmlns:a16="http://schemas.microsoft.com/office/drawing/2014/main" id="{5D285402-16E2-4D18-BC0C-FF64849A5F64}"/>
            </a:ext>
          </a:extLst>
        </cdr:cNvPr>
        <cdr:cNvCxnSpPr/>
      </cdr:nvCxnSpPr>
      <cdr:spPr>
        <a:xfrm xmlns:a="http://schemas.openxmlformats.org/drawingml/2006/main" flipV="1">
          <a:off x="1486233" y="326064"/>
          <a:ext cx="884836" cy="494985"/>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0.33377</cdr:x>
      <cdr:y>0.07268</cdr:y>
    </cdr:from>
    <cdr:to>
      <cdr:x>0.53951</cdr:x>
      <cdr:y>0.20338</cdr:y>
    </cdr:to>
    <cdr:cxnSp macro="">
      <cdr:nvCxnSpPr>
        <cdr:cNvPr id="2" name="מחבר חץ ישר 1">
          <a:extLst xmlns:a="http://schemas.openxmlformats.org/drawingml/2006/main">
            <a:ext uri="{FF2B5EF4-FFF2-40B4-BE49-F238E27FC236}">
              <a16:creationId xmlns:a16="http://schemas.microsoft.com/office/drawing/2014/main" id="{C669C82F-9A71-4500-BA8C-9D219E48903A}"/>
            </a:ext>
          </a:extLst>
        </cdr:cNvPr>
        <cdr:cNvCxnSpPr/>
      </cdr:nvCxnSpPr>
      <cdr:spPr>
        <a:xfrm xmlns:a="http://schemas.openxmlformats.org/drawingml/2006/main" flipV="1">
          <a:off x="1435433" y="275264"/>
          <a:ext cx="884836" cy="494985"/>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7.xml><?xml version="1.0" encoding="utf-8"?>
<c:userShapes xmlns:c="http://schemas.openxmlformats.org/drawingml/2006/chart">
  <cdr:relSizeAnchor xmlns:cdr="http://schemas.openxmlformats.org/drawingml/2006/chartDrawing">
    <cdr:from>
      <cdr:x>0.76628</cdr:x>
      <cdr:y>0.00916</cdr:y>
    </cdr:from>
    <cdr:to>
      <cdr:x>0.87435</cdr:x>
      <cdr:y>0.1955</cdr:y>
    </cdr:to>
    <cdr:cxnSp macro="">
      <cdr:nvCxnSpPr>
        <cdr:cNvPr id="2" name="Straight Arrow Connector 8">
          <a:extLst xmlns:a="http://schemas.openxmlformats.org/drawingml/2006/main">
            <a:ext uri="{FF2B5EF4-FFF2-40B4-BE49-F238E27FC236}">
              <a16:creationId xmlns:a16="http://schemas.microsoft.com/office/drawing/2014/main" id="{7D575811-BC65-4203-8510-34A7E7CA9953}"/>
            </a:ext>
          </a:extLst>
        </cdr:cNvPr>
        <cdr:cNvCxnSpPr/>
      </cdr:nvCxnSpPr>
      <cdr:spPr>
        <a:xfrm xmlns:a="http://schemas.openxmlformats.org/drawingml/2006/main" flipV="1">
          <a:off x="3759048" y="38663"/>
          <a:ext cx="530149" cy="786301"/>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DE777C-F789-40DB-8102-B2A1A3C4CC1B}" type="datetimeFigureOut">
              <a:rPr lang="en-US" smtClean="0"/>
              <a:t>2/28/2022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4043C9C-C3EB-4256-83FC-BA2D5BC7D1B1}" type="slidenum">
              <a:rPr lang="en-US" smtClean="0"/>
              <a:t>‹#›</a:t>
            </a:fld>
            <a:endParaRPr lang="en-US"/>
          </a:p>
        </p:txBody>
      </p:sp>
    </p:spTree>
    <p:extLst>
      <p:ext uri="{BB962C8B-B14F-4D97-AF65-F5344CB8AC3E}">
        <p14:creationId xmlns:p14="http://schemas.microsoft.com/office/powerpoint/2010/main" val="22873316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C44CBF-4DE5-44D6-B0B2-7B4BA7563DB9}" type="datetimeFigureOut">
              <a:rPr lang="en-US" smtClean="0"/>
              <a:t>2/28/2022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105F0D-2191-4AB4-AA5E-EC12992F0EF3}" type="slidenum">
              <a:rPr lang="en-US" smtClean="0"/>
              <a:t>‹#›</a:t>
            </a:fld>
            <a:endParaRPr lang="en-US"/>
          </a:p>
        </p:txBody>
      </p:sp>
    </p:spTree>
    <p:extLst>
      <p:ext uri="{BB962C8B-B14F-4D97-AF65-F5344CB8AC3E}">
        <p14:creationId xmlns:p14="http://schemas.microsoft.com/office/powerpoint/2010/main" val="4080830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13297-B61A-4DD1-852B-308F402563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0464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13297-B61A-4DD1-852B-308F402563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3725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13297-B61A-4DD1-852B-308F402563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3338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13297-B61A-4DD1-852B-308F402563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2288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13297-B61A-4DD1-852B-308F402563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3409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13297-B61A-4DD1-852B-308F402563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428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13297-B61A-4DD1-852B-308F402563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32481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13297-B61A-4DD1-852B-308F402563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18454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13297-B61A-4DD1-852B-308F402563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2910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13297-B61A-4DD1-852B-308F402563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3266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13297-B61A-4DD1-852B-308F402563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781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Rating2.0</a:t>
            </a:r>
            <a:r>
              <a:rPr lang="en-US" baseline="30000" dirty="0"/>
              <a:t>TM</a:t>
            </a:r>
            <a:endParaRPr lang="en-GB" baseline="30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105F0D-2191-4AB4-AA5E-EC12992F0E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4713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13297-B61A-4DD1-852B-308F402563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2864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נחש שני קווים (ישראל אירופה) כל אחד בצבע שונה, כל אירוע בעיגול בצבע הרלוונטי לגאוגרפיה</a:t>
            </a:r>
            <a:endParaRPr lang="en-GB" dirty="0"/>
          </a:p>
        </p:txBody>
      </p:sp>
      <p:sp>
        <p:nvSpPr>
          <p:cNvPr id="4" name="Slide Number Placeholder 3"/>
          <p:cNvSpPr>
            <a:spLocks noGrp="1"/>
          </p:cNvSpPr>
          <p:nvPr>
            <p:ph type="sldNum" sz="quarter" idx="5"/>
          </p:nvPr>
        </p:nvSpPr>
        <p:spPr/>
        <p:txBody>
          <a:bodyPr/>
          <a:lstStyle/>
          <a:p>
            <a:fld id="{67105F0D-2191-4AB4-AA5E-EC12992F0EF3}" type="slidenum">
              <a:rPr lang="en-US" smtClean="0"/>
              <a:t>10</a:t>
            </a:fld>
            <a:endParaRPr lang="en-US"/>
          </a:p>
        </p:txBody>
      </p:sp>
    </p:spTree>
    <p:extLst>
      <p:ext uri="{BB962C8B-B14F-4D97-AF65-F5344CB8AC3E}">
        <p14:creationId xmlns:p14="http://schemas.microsoft.com/office/powerpoint/2010/main" val="955024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13297-B61A-4DD1-852B-308F402563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0384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13297-B61A-4DD1-852B-308F402563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9798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13297-B61A-4DD1-852B-308F402563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01571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1D8AE188-C7EC-43DD-97EB-204DA42C0C6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6117" t="15243" r="35628" b="46409"/>
          <a:stretch/>
        </p:blipFill>
        <p:spPr>
          <a:xfrm>
            <a:off x="10816131" y="6233686"/>
            <a:ext cx="475066" cy="436576"/>
          </a:xfrm>
          <a:prstGeom prst="rect">
            <a:avLst/>
          </a:prstGeom>
          <a:effectLst/>
        </p:spPr>
      </p:pic>
      <p:pic>
        <p:nvPicPr>
          <p:cNvPr id="20" name="Picture 19">
            <a:extLst>
              <a:ext uri="{FF2B5EF4-FFF2-40B4-BE49-F238E27FC236}">
                <a16:creationId xmlns:a16="http://schemas.microsoft.com/office/drawing/2014/main" id="{A9147597-3935-450C-A133-3123D4FEC57C}"/>
              </a:ext>
            </a:extLst>
          </p:cNvPr>
          <p:cNvPicPr>
            <a:picLocks noChangeAspect="1"/>
          </p:cNvPicPr>
          <p:nvPr userDrawn="1"/>
        </p:nvPicPr>
        <p:blipFill>
          <a:blip r:embed="rId3" cstate="print">
            <a:biLevel thresh="75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1291197" y="6364723"/>
            <a:ext cx="692103" cy="288154"/>
          </a:xfrm>
          <a:prstGeom prst="rect">
            <a:avLst/>
          </a:prstGeom>
          <a:effectLst/>
        </p:spPr>
      </p:pic>
      <p:sp>
        <p:nvSpPr>
          <p:cNvPr id="21" name="Rectangle 20">
            <a:extLst>
              <a:ext uri="{FF2B5EF4-FFF2-40B4-BE49-F238E27FC236}">
                <a16:creationId xmlns:a16="http://schemas.microsoft.com/office/drawing/2014/main" id="{AF96E385-E890-4FA6-8A3B-65190C55FD24}"/>
              </a:ext>
            </a:extLst>
          </p:cNvPr>
          <p:cNvSpPr/>
          <p:nvPr userDrawn="1"/>
        </p:nvSpPr>
        <p:spPr>
          <a:xfrm>
            <a:off x="554295" y="5990742"/>
            <a:ext cx="4964875" cy="747962"/>
          </a:xfrm>
          <a:prstGeom prst="rect">
            <a:avLst/>
          </a:prstGeom>
          <a:effectLst>
            <a:outerShdw blurRad="50800" dist="50800" dir="8100000" algn="tr" rotWithShape="0">
              <a:schemeClr val="accent5">
                <a:lumMod val="50000"/>
                <a:alpha val="78000"/>
              </a:schemeClr>
            </a:outerShdw>
          </a:effectLst>
        </p:spPr>
        <p:txBody>
          <a:bodyPr wrap="square" lIns="91440" tIns="45720" rIns="91440" bIns="45720" anchor="t">
            <a:spAutoFit/>
          </a:bodyPr>
          <a:lstStyle/>
          <a:p>
            <a:pPr algn="r" rtl="1">
              <a:lnSpc>
                <a:spcPts val="4500"/>
              </a:lnSpc>
            </a:pPr>
            <a:r>
              <a:rPr lang="he-IL" sz="6600" dirty="0">
                <a:solidFill>
                  <a:schemeClr val="bg1"/>
                </a:solidFill>
                <a:latin typeface="Assistant Light" pitchFamily="2" charset="-79"/>
                <a:cs typeface="Assistant Light" pitchFamily="2" charset="-79"/>
              </a:rPr>
              <a:t>סיכום שנה </a:t>
            </a:r>
            <a:r>
              <a:rPr lang="he-IL" sz="6000" dirty="0">
                <a:solidFill>
                  <a:schemeClr val="bg1"/>
                </a:solidFill>
                <a:latin typeface="Assistant Light" pitchFamily="2" charset="-79"/>
                <a:cs typeface="Assistant Light" pitchFamily="2" charset="-79"/>
              </a:rPr>
              <a:t>2021</a:t>
            </a:r>
            <a:endParaRPr lang="he-IL" sz="6600" spc="150" dirty="0">
              <a:solidFill>
                <a:schemeClr val="bg1"/>
              </a:solidFill>
              <a:latin typeface="Assistant Light" pitchFamily="2" charset="-79"/>
              <a:cs typeface="Assistant Light" pitchFamily="2" charset="-79"/>
            </a:endParaRPr>
          </a:p>
        </p:txBody>
      </p:sp>
      <p:sp>
        <p:nvSpPr>
          <p:cNvPr id="22" name="Rectangle 21">
            <a:extLst>
              <a:ext uri="{FF2B5EF4-FFF2-40B4-BE49-F238E27FC236}">
                <a16:creationId xmlns:a16="http://schemas.microsoft.com/office/drawing/2014/main" id="{9AB24A88-B7F1-43C7-A655-402A903E654A}"/>
              </a:ext>
            </a:extLst>
          </p:cNvPr>
          <p:cNvSpPr/>
          <p:nvPr userDrawn="1"/>
        </p:nvSpPr>
        <p:spPr>
          <a:xfrm>
            <a:off x="6749780" y="3050795"/>
            <a:ext cx="3559696" cy="619657"/>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3" name="Rectangle 22">
            <a:extLst>
              <a:ext uri="{FF2B5EF4-FFF2-40B4-BE49-F238E27FC236}">
                <a16:creationId xmlns:a16="http://schemas.microsoft.com/office/drawing/2014/main" id="{52480F2E-A01C-497D-863B-1095A5068FFB}"/>
              </a:ext>
            </a:extLst>
          </p:cNvPr>
          <p:cNvSpPr/>
          <p:nvPr userDrawn="1"/>
        </p:nvSpPr>
        <p:spPr>
          <a:xfrm>
            <a:off x="6653756" y="3285276"/>
            <a:ext cx="3655720" cy="419730"/>
          </a:xfrm>
          <a:prstGeom prst="rect">
            <a:avLst/>
          </a:prstGeom>
        </p:spPr>
        <p:txBody>
          <a:bodyPr wrap="square" lIns="91440" tIns="45720" rIns="91440" bIns="45720" anchor="t">
            <a:spAutoFit/>
          </a:bodyPr>
          <a:lstStyle/>
          <a:p>
            <a:pPr algn="r" rtl="1">
              <a:lnSpc>
                <a:spcPts val="2000"/>
              </a:lnSpc>
            </a:pPr>
            <a:r>
              <a:rPr lang="he-IL" sz="4000" dirty="0">
                <a:solidFill>
                  <a:schemeClr val="bg1"/>
                </a:solidFill>
                <a:latin typeface="Assistant ExtraBold" pitchFamily="2" charset="-79"/>
                <a:cs typeface="Assistant ExtraBold" pitchFamily="2" charset="-79"/>
              </a:rPr>
              <a:t>מצגת לשוק ההון</a:t>
            </a:r>
            <a:endParaRPr lang="x-none" sz="4000" dirty="0">
              <a:solidFill>
                <a:schemeClr val="bg1"/>
              </a:solidFill>
              <a:latin typeface="Assistant ExtraBold" pitchFamily="2" charset="-79"/>
              <a:cs typeface="Assistant ExtraBold" pitchFamily="2" charset="-79"/>
            </a:endParaRPr>
          </a:p>
        </p:txBody>
      </p:sp>
    </p:spTree>
    <p:extLst>
      <p:ext uri="{BB962C8B-B14F-4D97-AF65-F5344CB8AC3E}">
        <p14:creationId xmlns:p14="http://schemas.microsoft.com/office/powerpoint/2010/main" val="148771592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C2B6A87-F08A-4BB6-B550-F336AF195A2E}"/>
              </a:ext>
            </a:extLst>
          </p:cNvPr>
          <p:cNvSpPr/>
          <p:nvPr userDrawn="1"/>
        </p:nvSpPr>
        <p:spPr>
          <a:xfrm>
            <a:off x="0" y="0"/>
            <a:ext cx="7777114" cy="6875828"/>
          </a:xfrm>
          <a:prstGeom prst="rect">
            <a:avLst/>
          </a:prstGeom>
          <a:solidFill>
            <a:srgbClr val="00ACEF">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0"/>
            <a:endParaRPr lang="he-IL"/>
          </a:p>
        </p:txBody>
      </p:sp>
      <p:sp>
        <p:nvSpPr>
          <p:cNvPr id="8" name="Oval 7">
            <a:extLst>
              <a:ext uri="{FF2B5EF4-FFF2-40B4-BE49-F238E27FC236}">
                <a16:creationId xmlns:a16="http://schemas.microsoft.com/office/drawing/2014/main" id="{99818DA6-57E5-4CC4-BC2A-BE314E45B0B5}"/>
              </a:ext>
            </a:extLst>
          </p:cNvPr>
          <p:cNvSpPr/>
          <p:nvPr userDrawn="1"/>
        </p:nvSpPr>
        <p:spPr>
          <a:xfrm>
            <a:off x="6477561" y="-777921"/>
            <a:ext cx="2229711" cy="86066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Rectangle 8">
            <a:extLst>
              <a:ext uri="{FF2B5EF4-FFF2-40B4-BE49-F238E27FC236}">
                <a16:creationId xmlns:a16="http://schemas.microsoft.com/office/drawing/2014/main" id="{2F74A266-0123-462A-AC94-223021FA3240}"/>
              </a:ext>
            </a:extLst>
          </p:cNvPr>
          <p:cNvSpPr/>
          <p:nvPr userDrawn="1"/>
        </p:nvSpPr>
        <p:spPr>
          <a:xfrm flipV="1">
            <a:off x="0" y="6874380"/>
            <a:ext cx="12192000" cy="256185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
        <p:nvSpPr>
          <p:cNvPr id="10" name="Rectangle 9">
            <a:extLst>
              <a:ext uri="{FF2B5EF4-FFF2-40B4-BE49-F238E27FC236}">
                <a16:creationId xmlns:a16="http://schemas.microsoft.com/office/drawing/2014/main" id="{F92E650A-DA64-4463-8FAB-53CCDC729E57}"/>
              </a:ext>
            </a:extLst>
          </p:cNvPr>
          <p:cNvSpPr/>
          <p:nvPr userDrawn="1"/>
        </p:nvSpPr>
        <p:spPr>
          <a:xfrm flipV="1">
            <a:off x="0" y="-2557113"/>
            <a:ext cx="12192000" cy="256185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
        <p:nvSpPr>
          <p:cNvPr id="17" name="Slide Number Placeholder 5">
            <a:extLst>
              <a:ext uri="{FF2B5EF4-FFF2-40B4-BE49-F238E27FC236}">
                <a16:creationId xmlns:a16="http://schemas.microsoft.com/office/drawing/2014/main" id="{DF76CDA4-B4B7-4DD1-AB1F-3F7F6F00D51D}"/>
              </a:ext>
            </a:extLst>
          </p:cNvPr>
          <p:cNvSpPr>
            <a:spLocks noGrp="1"/>
          </p:cNvSpPr>
          <p:nvPr>
            <p:ph type="sldNum" sz="quarter" idx="12"/>
          </p:nvPr>
        </p:nvSpPr>
        <p:spPr>
          <a:xfrm>
            <a:off x="11521984" y="6362100"/>
            <a:ext cx="488795" cy="365125"/>
          </a:xfrm>
        </p:spPr>
        <p:txBody>
          <a:bodyPr/>
          <a:lstStyle>
            <a:lvl1pPr>
              <a:defRPr>
                <a:solidFill>
                  <a:schemeClr val="tx1">
                    <a:lumMod val="75000"/>
                    <a:lumOff val="25000"/>
                  </a:schemeClr>
                </a:solidFill>
              </a:defRPr>
            </a:lvl1pPr>
          </a:lstStyle>
          <a:p>
            <a:fld id="{5AB5047C-826F-45CC-A404-CE4D441B0D24}" type="slidenum">
              <a:rPr lang="he-IL" smtClean="0"/>
              <a:pPr/>
              <a:t>‹#›</a:t>
            </a:fld>
            <a:endParaRPr lang="he-IL" dirty="0"/>
          </a:p>
        </p:txBody>
      </p:sp>
      <p:pic>
        <p:nvPicPr>
          <p:cNvPr id="18" name="Picture 17">
            <a:extLst>
              <a:ext uri="{FF2B5EF4-FFF2-40B4-BE49-F238E27FC236}">
                <a16:creationId xmlns:a16="http://schemas.microsoft.com/office/drawing/2014/main" id="{BCD39C6B-8E48-4B98-9698-827495566F7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6117" t="15243" r="35628" b="46409"/>
          <a:stretch/>
        </p:blipFill>
        <p:spPr>
          <a:xfrm>
            <a:off x="311682" y="6233686"/>
            <a:ext cx="475066" cy="436576"/>
          </a:xfrm>
          <a:prstGeom prst="rect">
            <a:avLst/>
          </a:prstGeom>
          <a:effectLst/>
        </p:spPr>
      </p:pic>
      <p:pic>
        <p:nvPicPr>
          <p:cNvPr id="19" name="Picture 18">
            <a:extLst>
              <a:ext uri="{FF2B5EF4-FFF2-40B4-BE49-F238E27FC236}">
                <a16:creationId xmlns:a16="http://schemas.microsoft.com/office/drawing/2014/main" id="{4403B16D-421C-4CFC-9472-F9CCC160F1D1}"/>
              </a:ext>
            </a:extLst>
          </p:cNvPr>
          <p:cNvPicPr>
            <a:picLocks noChangeAspect="1"/>
          </p:cNvPicPr>
          <p:nvPr userDrawn="1"/>
        </p:nvPicPr>
        <p:blipFill>
          <a:blip r:embed="rId3" cstate="print">
            <a:biLevel thresh="75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86748" y="6364723"/>
            <a:ext cx="692103" cy="288154"/>
          </a:xfrm>
          <a:prstGeom prst="rect">
            <a:avLst/>
          </a:prstGeom>
          <a:effectLst/>
        </p:spPr>
      </p:pic>
      <p:sp>
        <p:nvSpPr>
          <p:cNvPr id="20" name="Rectangle 19">
            <a:extLst>
              <a:ext uri="{FF2B5EF4-FFF2-40B4-BE49-F238E27FC236}">
                <a16:creationId xmlns:a16="http://schemas.microsoft.com/office/drawing/2014/main" id="{6ABE9F0A-5AD7-4284-8CF5-A59BED8E8DD2}"/>
              </a:ext>
            </a:extLst>
          </p:cNvPr>
          <p:cNvSpPr/>
          <p:nvPr userDrawn="1"/>
        </p:nvSpPr>
        <p:spPr>
          <a:xfrm>
            <a:off x="10057588" y="6451974"/>
            <a:ext cx="1493580" cy="248273"/>
          </a:xfrm>
          <a:prstGeom prst="rect">
            <a:avLst/>
          </a:prstGeom>
          <a:effectLst/>
        </p:spPr>
        <p:txBody>
          <a:bodyPr wrap="square" lIns="91440" tIns="45720" rIns="91440" bIns="45720" anchor="t">
            <a:spAutoFit/>
          </a:bodyPr>
          <a:lstStyle/>
          <a:p>
            <a:pPr algn="r" rtl="1">
              <a:lnSpc>
                <a:spcPts val="1200"/>
              </a:lnSpc>
            </a:pPr>
            <a:r>
              <a:rPr lang="he-IL" sz="1200" dirty="0">
                <a:solidFill>
                  <a:srgbClr val="0082B1"/>
                </a:solidFill>
                <a:latin typeface="Assistant Light" pitchFamily="2" charset="-79"/>
                <a:cs typeface="Assistant Light" pitchFamily="2" charset="-79"/>
              </a:rPr>
              <a:t>סיכום שנה </a:t>
            </a:r>
            <a:r>
              <a:rPr lang="he-IL" sz="1100" dirty="0">
                <a:solidFill>
                  <a:srgbClr val="0082B1"/>
                </a:solidFill>
                <a:latin typeface="Assistant Light" pitchFamily="2" charset="-79"/>
                <a:cs typeface="Assistant Light" pitchFamily="2" charset="-79"/>
              </a:rPr>
              <a:t>2021</a:t>
            </a:r>
            <a:endParaRPr lang="he-IL" sz="1200" spc="150" dirty="0">
              <a:solidFill>
                <a:srgbClr val="0082B1"/>
              </a:solidFill>
              <a:latin typeface="Assistant Light" pitchFamily="2" charset="-79"/>
              <a:cs typeface="Assistant Light" pitchFamily="2" charset="-79"/>
            </a:endParaRPr>
          </a:p>
        </p:txBody>
      </p:sp>
      <p:cxnSp>
        <p:nvCxnSpPr>
          <p:cNvPr id="21" name="Straight Connector 20">
            <a:extLst>
              <a:ext uri="{FF2B5EF4-FFF2-40B4-BE49-F238E27FC236}">
                <a16:creationId xmlns:a16="http://schemas.microsoft.com/office/drawing/2014/main" id="{34EFB06D-2B7A-4E1E-B2A1-5401EB20BEA6}"/>
              </a:ext>
            </a:extLst>
          </p:cNvPr>
          <p:cNvCxnSpPr>
            <a:cxnSpLocks/>
          </p:cNvCxnSpPr>
          <p:nvPr userDrawn="1"/>
        </p:nvCxnSpPr>
        <p:spPr>
          <a:xfrm>
            <a:off x="11551168" y="6442780"/>
            <a:ext cx="0" cy="2113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5973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CD19E5F-688E-428D-B53A-863740274A04}"/>
              </a:ext>
            </a:extLst>
          </p:cNvPr>
          <p:cNvSpPr>
            <a:spLocks noGrp="1"/>
          </p:cNvSpPr>
          <p:nvPr>
            <p:ph type="sldNum" sz="quarter" idx="12"/>
          </p:nvPr>
        </p:nvSpPr>
        <p:spPr>
          <a:xfrm>
            <a:off x="11521984" y="6362100"/>
            <a:ext cx="488795" cy="365125"/>
          </a:xfrm>
        </p:spPr>
        <p:txBody>
          <a:bodyPr/>
          <a:lstStyle>
            <a:lvl1pPr>
              <a:defRPr>
                <a:solidFill>
                  <a:schemeClr val="tx1">
                    <a:lumMod val="75000"/>
                    <a:lumOff val="25000"/>
                  </a:schemeClr>
                </a:solidFill>
              </a:defRPr>
            </a:lvl1pPr>
          </a:lstStyle>
          <a:p>
            <a:fld id="{5AB5047C-826F-45CC-A404-CE4D441B0D24}" type="slidenum">
              <a:rPr lang="he-IL" smtClean="0"/>
              <a:pPr/>
              <a:t>‹#›</a:t>
            </a:fld>
            <a:endParaRPr lang="he-IL" dirty="0"/>
          </a:p>
        </p:txBody>
      </p:sp>
      <p:pic>
        <p:nvPicPr>
          <p:cNvPr id="11" name="Picture 10">
            <a:extLst>
              <a:ext uri="{FF2B5EF4-FFF2-40B4-BE49-F238E27FC236}">
                <a16:creationId xmlns:a16="http://schemas.microsoft.com/office/drawing/2014/main" id="{77A65DE6-D13B-45C3-B34B-D6F421147B6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6117" t="15243" r="35628" b="46409"/>
          <a:stretch/>
        </p:blipFill>
        <p:spPr>
          <a:xfrm>
            <a:off x="311682" y="6233686"/>
            <a:ext cx="475066" cy="436576"/>
          </a:xfrm>
          <a:prstGeom prst="rect">
            <a:avLst/>
          </a:prstGeom>
          <a:effectLst/>
        </p:spPr>
      </p:pic>
      <p:pic>
        <p:nvPicPr>
          <p:cNvPr id="12" name="Picture 11">
            <a:extLst>
              <a:ext uri="{FF2B5EF4-FFF2-40B4-BE49-F238E27FC236}">
                <a16:creationId xmlns:a16="http://schemas.microsoft.com/office/drawing/2014/main" id="{AC3F9A28-20BC-4003-9701-C1EA4AE02E9D}"/>
              </a:ext>
            </a:extLst>
          </p:cNvPr>
          <p:cNvPicPr>
            <a:picLocks noChangeAspect="1"/>
          </p:cNvPicPr>
          <p:nvPr userDrawn="1"/>
        </p:nvPicPr>
        <p:blipFill>
          <a:blip r:embed="rId3" cstate="print">
            <a:biLevel thresh="75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86748" y="6364723"/>
            <a:ext cx="692103" cy="288154"/>
          </a:xfrm>
          <a:prstGeom prst="rect">
            <a:avLst/>
          </a:prstGeom>
          <a:effectLst/>
        </p:spPr>
      </p:pic>
      <p:sp>
        <p:nvSpPr>
          <p:cNvPr id="13" name="Rectangle 12">
            <a:extLst>
              <a:ext uri="{FF2B5EF4-FFF2-40B4-BE49-F238E27FC236}">
                <a16:creationId xmlns:a16="http://schemas.microsoft.com/office/drawing/2014/main" id="{93B39673-4FA5-436C-9736-DF8B2BF9AE55}"/>
              </a:ext>
            </a:extLst>
          </p:cNvPr>
          <p:cNvSpPr/>
          <p:nvPr userDrawn="1"/>
        </p:nvSpPr>
        <p:spPr>
          <a:xfrm>
            <a:off x="10057588" y="6451974"/>
            <a:ext cx="1493580" cy="248273"/>
          </a:xfrm>
          <a:prstGeom prst="rect">
            <a:avLst/>
          </a:prstGeom>
          <a:effectLst/>
        </p:spPr>
        <p:txBody>
          <a:bodyPr wrap="square" lIns="91440" tIns="45720" rIns="91440" bIns="45720" anchor="t">
            <a:spAutoFit/>
          </a:bodyPr>
          <a:lstStyle/>
          <a:p>
            <a:pPr algn="r" rtl="1">
              <a:lnSpc>
                <a:spcPts val="1200"/>
              </a:lnSpc>
            </a:pPr>
            <a:r>
              <a:rPr lang="he-IL" sz="1200" dirty="0">
                <a:solidFill>
                  <a:srgbClr val="0082B1"/>
                </a:solidFill>
                <a:latin typeface="Assistant Light" pitchFamily="2" charset="-79"/>
                <a:cs typeface="Assistant Light" pitchFamily="2" charset="-79"/>
              </a:rPr>
              <a:t>סיכום שנה </a:t>
            </a:r>
            <a:r>
              <a:rPr lang="he-IL" sz="1100" dirty="0">
                <a:solidFill>
                  <a:srgbClr val="0082B1"/>
                </a:solidFill>
                <a:latin typeface="Assistant Light" pitchFamily="2" charset="-79"/>
                <a:cs typeface="Assistant Light" pitchFamily="2" charset="-79"/>
              </a:rPr>
              <a:t>2021</a:t>
            </a:r>
            <a:endParaRPr lang="he-IL" sz="1200" spc="150" dirty="0">
              <a:solidFill>
                <a:srgbClr val="0082B1"/>
              </a:solidFill>
              <a:latin typeface="Assistant Light" pitchFamily="2" charset="-79"/>
              <a:cs typeface="Assistant Light" pitchFamily="2" charset="-79"/>
            </a:endParaRPr>
          </a:p>
        </p:txBody>
      </p:sp>
      <p:cxnSp>
        <p:nvCxnSpPr>
          <p:cNvPr id="3" name="Straight Connector 2">
            <a:extLst>
              <a:ext uri="{FF2B5EF4-FFF2-40B4-BE49-F238E27FC236}">
                <a16:creationId xmlns:a16="http://schemas.microsoft.com/office/drawing/2014/main" id="{06F67546-87B3-4724-BF66-3D735D700D5E}"/>
              </a:ext>
            </a:extLst>
          </p:cNvPr>
          <p:cNvCxnSpPr>
            <a:cxnSpLocks/>
          </p:cNvCxnSpPr>
          <p:nvPr userDrawn="1"/>
        </p:nvCxnSpPr>
        <p:spPr>
          <a:xfrm>
            <a:off x="11551168" y="6442780"/>
            <a:ext cx="0" cy="211388"/>
          </a:xfrm>
          <a:prstGeom prst="line">
            <a:avLst/>
          </a:prstGeom>
        </p:spPr>
        <p:style>
          <a:lnRef idx="1">
            <a:schemeClr val="accent1"/>
          </a:lnRef>
          <a:fillRef idx="0">
            <a:schemeClr val="accent1"/>
          </a:fillRef>
          <a:effectRef idx="0">
            <a:schemeClr val="accent1"/>
          </a:effectRef>
          <a:fontRef idx="minor">
            <a:schemeClr val="tx1"/>
          </a:fontRef>
        </p:style>
      </p:cxnSp>
      <p:sp>
        <p:nvSpPr>
          <p:cNvPr id="16" name="Block Arc 15">
            <a:extLst>
              <a:ext uri="{FF2B5EF4-FFF2-40B4-BE49-F238E27FC236}">
                <a16:creationId xmlns:a16="http://schemas.microsoft.com/office/drawing/2014/main" id="{74207F73-401E-454A-9420-4853C0B8D6BB}"/>
              </a:ext>
            </a:extLst>
          </p:cNvPr>
          <p:cNvSpPr/>
          <p:nvPr userDrawn="1"/>
        </p:nvSpPr>
        <p:spPr>
          <a:xfrm rot="10800000">
            <a:off x="5585427" y="-697874"/>
            <a:ext cx="1021143" cy="1021143"/>
          </a:xfrm>
          <a:prstGeom prst="blockArc">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17" name="Rectangle 16">
            <a:extLst>
              <a:ext uri="{FF2B5EF4-FFF2-40B4-BE49-F238E27FC236}">
                <a16:creationId xmlns:a16="http://schemas.microsoft.com/office/drawing/2014/main" id="{D42A048B-1D09-4BD1-AD79-895572975BE0}"/>
              </a:ext>
            </a:extLst>
          </p:cNvPr>
          <p:cNvSpPr/>
          <p:nvPr userDrawn="1"/>
        </p:nvSpPr>
        <p:spPr>
          <a:xfrm>
            <a:off x="-1" y="-1032867"/>
            <a:ext cx="12192001" cy="102114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501541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6872862-F8F6-473A-A8F0-5F83B7B575A1}"/>
              </a:ext>
            </a:extLst>
          </p:cNvPr>
          <p:cNvSpPr/>
          <p:nvPr userDrawn="1"/>
        </p:nvSpPr>
        <p:spPr>
          <a:xfrm>
            <a:off x="0" y="1184030"/>
            <a:ext cx="12192000" cy="5673969"/>
          </a:xfrm>
          <a:prstGeom prst="rect">
            <a:avLst/>
          </a:prstGeom>
          <a:gradFill>
            <a:gsLst>
              <a:gs pos="0">
                <a:schemeClr val="bg1">
                  <a:lumMod val="85000"/>
                </a:schemeClr>
              </a:gs>
              <a:gs pos="99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Slide Number Placeholder 5">
            <a:extLst>
              <a:ext uri="{FF2B5EF4-FFF2-40B4-BE49-F238E27FC236}">
                <a16:creationId xmlns:a16="http://schemas.microsoft.com/office/drawing/2014/main" id="{3CD19E5F-688E-428D-B53A-863740274A04}"/>
              </a:ext>
            </a:extLst>
          </p:cNvPr>
          <p:cNvSpPr>
            <a:spLocks noGrp="1"/>
          </p:cNvSpPr>
          <p:nvPr>
            <p:ph type="sldNum" sz="quarter" idx="12"/>
          </p:nvPr>
        </p:nvSpPr>
        <p:spPr>
          <a:xfrm>
            <a:off x="11521984" y="6387500"/>
            <a:ext cx="488795" cy="365125"/>
          </a:xfrm>
        </p:spPr>
        <p:txBody>
          <a:bodyPr/>
          <a:lstStyle>
            <a:lvl1pPr>
              <a:defRPr>
                <a:solidFill>
                  <a:schemeClr val="tx1">
                    <a:lumMod val="75000"/>
                    <a:lumOff val="25000"/>
                  </a:schemeClr>
                </a:solidFill>
              </a:defRPr>
            </a:lvl1pPr>
          </a:lstStyle>
          <a:p>
            <a:fld id="{5AB5047C-826F-45CC-A404-CE4D441B0D24}" type="slidenum">
              <a:rPr lang="he-IL" smtClean="0"/>
              <a:pPr/>
              <a:t>‹#›</a:t>
            </a:fld>
            <a:endParaRPr lang="he-IL" dirty="0"/>
          </a:p>
        </p:txBody>
      </p:sp>
      <p:pic>
        <p:nvPicPr>
          <p:cNvPr id="11" name="Picture 10">
            <a:extLst>
              <a:ext uri="{FF2B5EF4-FFF2-40B4-BE49-F238E27FC236}">
                <a16:creationId xmlns:a16="http://schemas.microsoft.com/office/drawing/2014/main" id="{77A65DE6-D13B-45C3-B34B-D6F421147B6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6117" t="15243" r="35628" b="46409"/>
          <a:stretch/>
        </p:blipFill>
        <p:spPr>
          <a:xfrm>
            <a:off x="311682" y="6233686"/>
            <a:ext cx="475066" cy="436576"/>
          </a:xfrm>
          <a:prstGeom prst="rect">
            <a:avLst/>
          </a:prstGeom>
          <a:effectLst/>
        </p:spPr>
      </p:pic>
      <p:pic>
        <p:nvPicPr>
          <p:cNvPr id="12" name="Picture 11">
            <a:extLst>
              <a:ext uri="{FF2B5EF4-FFF2-40B4-BE49-F238E27FC236}">
                <a16:creationId xmlns:a16="http://schemas.microsoft.com/office/drawing/2014/main" id="{AC3F9A28-20BC-4003-9701-C1EA4AE02E9D}"/>
              </a:ext>
            </a:extLst>
          </p:cNvPr>
          <p:cNvPicPr>
            <a:picLocks noChangeAspect="1"/>
          </p:cNvPicPr>
          <p:nvPr userDrawn="1"/>
        </p:nvPicPr>
        <p:blipFill>
          <a:blip r:embed="rId3" cstate="print">
            <a:biLevel thresh="75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86748" y="6364723"/>
            <a:ext cx="692103" cy="288154"/>
          </a:xfrm>
          <a:prstGeom prst="rect">
            <a:avLst/>
          </a:prstGeom>
          <a:effectLst/>
        </p:spPr>
      </p:pic>
      <p:sp>
        <p:nvSpPr>
          <p:cNvPr id="13" name="Rectangle 12">
            <a:extLst>
              <a:ext uri="{FF2B5EF4-FFF2-40B4-BE49-F238E27FC236}">
                <a16:creationId xmlns:a16="http://schemas.microsoft.com/office/drawing/2014/main" id="{93B39673-4FA5-436C-9736-DF8B2BF9AE55}"/>
              </a:ext>
            </a:extLst>
          </p:cNvPr>
          <p:cNvSpPr/>
          <p:nvPr userDrawn="1"/>
        </p:nvSpPr>
        <p:spPr>
          <a:xfrm>
            <a:off x="10057588" y="6451974"/>
            <a:ext cx="1493580" cy="248273"/>
          </a:xfrm>
          <a:prstGeom prst="rect">
            <a:avLst/>
          </a:prstGeom>
          <a:effectLst/>
        </p:spPr>
        <p:txBody>
          <a:bodyPr wrap="square" lIns="91440" tIns="45720" rIns="91440" bIns="45720" anchor="t">
            <a:spAutoFit/>
          </a:bodyPr>
          <a:lstStyle/>
          <a:p>
            <a:pPr algn="r" rtl="1">
              <a:lnSpc>
                <a:spcPts val="1200"/>
              </a:lnSpc>
            </a:pPr>
            <a:r>
              <a:rPr lang="he-IL" sz="1200" dirty="0">
                <a:solidFill>
                  <a:srgbClr val="00AEEF"/>
                </a:solidFill>
                <a:latin typeface="Assistant Light" pitchFamily="2" charset="-79"/>
                <a:cs typeface="Assistant Light" pitchFamily="2" charset="-79"/>
              </a:rPr>
              <a:t>סיכום שנה </a:t>
            </a:r>
            <a:r>
              <a:rPr lang="he-IL" sz="1100" dirty="0">
                <a:solidFill>
                  <a:srgbClr val="00AEEF"/>
                </a:solidFill>
                <a:latin typeface="Assistant Light" pitchFamily="2" charset="-79"/>
                <a:cs typeface="Assistant Light" pitchFamily="2" charset="-79"/>
              </a:rPr>
              <a:t>2021</a:t>
            </a:r>
            <a:endParaRPr lang="he-IL" sz="1200" spc="150" dirty="0">
              <a:solidFill>
                <a:srgbClr val="00AEEF"/>
              </a:solidFill>
              <a:latin typeface="Assistant Light" pitchFamily="2" charset="-79"/>
              <a:cs typeface="Assistant Light" pitchFamily="2" charset="-79"/>
            </a:endParaRPr>
          </a:p>
        </p:txBody>
      </p:sp>
      <p:cxnSp>
        <p:nvCxnSpPr>
          <p:cNvPr id="3" name="Straight Connector 2">
            <a:extLst>
              <a:ext uri="{FF2B5EF4-FFF2-40B4-BE49-F238E27FC236}">
                <a16:creationId xmlns:a16="http://schemas.microsoft.com/office/drawing/2014/main" id="{06F67546-87B3-4724-BF66-3D735D700D5E}"/>
              </a:ext>
            </a:extLst>
          </p:cNvPr>
          <p:cNvCxnSpPr>
            <a:cxnSpLocks/>
          </p:cNvCxnSpPr>
          <p:nvPr userDrawn="1"/>
        </p:nvCxnSpPr>
        <p:spPr>
          <a:xfrm>
            <a:off x="11551168" y="6442780"/>
            <a:ext cx="0" cy="211388"/>
          </a:xfrm>
          <a:prstGeom prst="line">
            <a:avLst/>
          </a:prstGeom>
          <a:ln>
            <a:solidFill>
              <a:srgbClr val="00AEEF"/>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5AD12085-2766-426E-A531-48A632D3EFF2}"/>
              </a:ext>
            </a:extLst>
          </p:cNvPr>
          <p:cNvSpPr/>
          <p:nvPr userDrawn="1"/>
        </p:nvSpPr>
        <p:spPr>
          <a:xfrm>
            <a:off x="0" y="6755728"/>
            <a:ext cx="12192000" cy="10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Block Arc 15">
            <a:extLst>
              <a:ext uri="{FF2B5EF4-FFF2-40B4-BE49-F238E27FC236}">
                <a16:creationId xmlns:a16="http://schemas.microsoft.com/office/drawing/2014/main" id="{DCB5346F-541C-4E82-81B0-116C1BD3AFB9}"/>
              </a:ext>
            </a:extLst>
          </p:cNvPr>
          <p:cNvSpPr/>
          <p:nvPr userDrawn="1"/>
        </p:nvSpPr>
        <p:spPr>
          <a:xfrm rot="10800000">
            <a:off x="5585427" y="-697874"/>
            <a:ext cx="1021143" cy="1021143"/>
          </a:xfrm>
          <a:prstGeom prst="blockArc">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17" name="Rectangle 16">
            <a:extLst>
              <a:ext uri="{FF2B5EF4-FFF2-40B4-BE49-F238E27FC236}">
                <a16:creationId xmlns:a16="http://schemas.microsoft.com/office/drawing/2014/main" id="{4D2BF913-0D21-4E53-8FF2-FD495E17171B}"/>
              </a:ext>
            </a:extLst>
          </p:cNvPr>
          <p:cNvSpPr/>
          <p:nvPr userDrawn="1"/>
        </p:nvSpPr>
        <p:spPr>
          <a:xfrm>
            <a:off x="-1" y="-1032867"/>
            <a:ext cx="12192001" cy="102114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561368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6872862-F8F6-473A-A8F0-5F83B7B575A1}"/>
              </a:ext>
            </a:extLst>
          </p:cNvPr>
          <p:cNvSpPr/>
          <p:nvPr userDrawn="1"/>
        </p:nvSpPr>
        <p:spPr>
          <a:xfrm>
            <a:off x="0" y="1184030"/>
            <a:ext cx="12192000" cy="5673970"/>
          </a:xfrm>
          <a:prstGeom prst="rect">
            <a:avLst/>
          </a:prstGeom>
          <a:gradFill>
            <a:gsLst>
              <a:gs pos="0">
                <a:srgbClr val="93CEFF"/>
              </a:gs>
              <a:gs pos="99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Slide Number Placeholder 5">
            <a:extLst>
              <a:ext uri="{FF2B5EF4-FFF2-40B4-BE49-F238E27FC236}">
                <a16:creationId xmlns:a16="http://schemas.microsoft.com/office/drawing/2014/main" id="{3CD19E5F-688E-428D-B53A-863740274A04}"/>
              </a:ext>
            </a:extLst>
          </p:cNvPr>
          <p:cNvSpPr>
            <a:spLocks noGrp="1"/>
          </p:cNvSpPr>
          <p:nvPr>
            <p:ph type="sldNum" sz="quarter" idx="12"/>
          </p:nvPr>
        </p:nvSpPr>
        <p:spPr>
          <a:xfrm>
            <a:off x="11521984" y="6387500"/>
            <a:ext cx="488795" cy="365125"/>
          </a:xfrm>
        </p:spPr>
        <p:txBody>
          <a:bodyPr/>
          <a:lstStyle>
            <a:lvl1pPr>
              <a:defRPr>
                <a:solidFill>
                  <a:schemeClr val="tx1">
                    <a:lumMod val="75000"/>
                    <a:lumOff val="25000"/>
                  </a:schemeClr>
                </a:solidFill>
              </a:defRPr>
            </a:lvl1pPr>
          </a:lstStyle>
          <a:p>
            <a:fld id="{5AB5047C-826F-45CC-A404-CE4D441B0D24}" type="slidenum">
              <a:rPr lang="he-IL" smtClean="0"/>
              <a:pPr/>
              <a:t>‹#›</a:t>
            </a:fld>
            <a:endParaRPr lang="he-IL" dirty="0"/>
          </a:p>
        </p:txBody>
      </p:sp>
      <p:pic>
        <p:nvPicPr>
          <p:cNvPr id="11" name="Picture 10">
            <a:extLst>
              <a:ext uri="{FF2B5EF4-FFF2-40B4-BE49-F238E27FC236}">
                <a16:creationId xmlns:a16="http://schemas.microsoft.com/office/drawing/2014/main" id="{77A65DE6-D13B-45C3-B34B-D6F421147B6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6117" t="15243" r="35628" b="46409"/>
          <a:stretch/>
        </p:blipFill>
        <p:spPr>
          <a:xfrm>
            <a:off x="311682" y="6233686"/>
            <a:ext cx="475066" cy="436576"/>
          </a:xfrm>
          <a:prstGeom prst="rect">
            <a:avLst/>
          </a:prstGeom>
          <a:effectLst/>
        </p:spPr>
      </p:pic>
      <p:pic>
        <p:nvPicPr>
          <p:cNvPr id="12" name="Picture 11">
            <a:extLst>
              <a:ext uri="{FF2B5EF4-FFF2-40B4-BE49-F238E27FC236}">
                <a16:creationId xmlns:a16="http://schemas.microsoft.com/office/drawing/2014/main" id="{AC3F9A28-20BC-4003-9701-C1EA4AE02E9D}"/>
              </a:ext>
            </a:extLst>
          </p:cNvPr>
          <p:cNvPicPr>
            <a:picLocks noChangeAspect="1"/>
          </p:cNvPicPr>
          <p:nvPr userDrawn="1"/>
        </p:nvPicPr>
        <p:blipFill>
          <a:blip r:embed="rId3" cstate="print">
            <a:biLevel thresh="75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86748" y="6364723"/>
            <a:ext cx="692103" cy="288154"/>
          </a:xfrm>
          <a:prstGeom prst="rect">
            <a:avLst/>
          </a:prstGeom>
          <a:effectLst/>
        </p:spPr>
      </p:pic>
      <p:sp>
        <p:nvSpPr>
          <p:cNvPr id="13" name="Rectangle 12">
            <a:extLst>
              <a:ext uri="{FF2B5EF4-FFF2-40B4-BE49-F238E27FC236}">
                <a16:creationId xmlns:a16="http://schemas.microsoft.com/office/drawing/2014/main" id="{93B39673-4FA5-436C-9736-DF8B2BF9AE55}"/>
              </a:ext>
            </a:extLst>
          </p:cNvPr>
          <p:cNvSpPr/>
          <p:nvPr userDrawn="1"/>
        </p:nvSpPr>
        <p:spPr>
          <a:xfrm>
            <a:off x="10057588" y="6451974"/>
            <a:ext cx="1493580" cy="248273"/>
          </a:xfrm>
          <a:prstGeom prst="rect">
            <a:avLst/>
          </a:prstGeom>
          <a:effectLst/>
        </p:spPr>
        <p:txBody>
          <a:bodyPr wrap="square" lIns="91440" tIns="45720" rIns="91440" bIns="45720" anchor="t">
            <a:spAutoFit/>
          </a:bodyPr>
          <a:lstStyle/>
          <a:p>
            <a:pPr algn="r" rtl="1">
              <a:lnSpc>
                <a:spcPts val="1200"/>
              </a:lnSpc>
            </a:pPr>
            <a:r>
              <a:rPr lang="he-IL" sz="1200" dirty="0">
                <a:solidFill>
                  <a:srgbClr val="00AEEF"/>
                </a:solidFill>
                <a:latin typeface="Assistant Light" pitchFamily="2" charset="-79"/>
                <a:cs typeface="Assistant Light" pitchFamily="2" charset="-79"/>
              </a:rPr>
              <a:t>סיכום שנה </a:t>
            </a:r>
            <a:r>
              <a:rPr lang="he-IL" sz="1100" dirty="0">
                <a:solidFill>
                  <a:srgbClr val="00AEEF"/>
                </a:solidFill>
                <a:latin typeface="Assistant Light" pitchFamily="2" charset="-79"/>
                <a:cs typeface="Assistant Light" pitchFamily="2" charset="-79"/>
              </a:rPr>
              <a:t>2021</a:t>
            </a:r>
            <a:endParaRPr lang="he-IL" sz="1200" spc="150" dirty="0">
              <a:solidFill>
                <a:srgbClr val="00AEEF"/>
              </a:solidFill>
              <a:latin typeface="Assistant Light" pitchFamily="2" charset="-79"/>
              <a:cs typeface="Assistant Light" pitchFamily="2" charset="-79"/>
            </a:endParaRPr>
          </a:p>
        </p:txBody>
      </p:sp>
      <p:cxnSp>
        <p:nvCxnSpPr>
          <p:cNvPr id="3" name="Straight Connector 2">
            <a:extLst>
              <a:ext uri="{FF2B5EF4-FFF2-40B4-BE49-F238E27FC236}">
                <a16:creationId xmlns:a16="http://schemas.microsoft.com/office/drawing/2014/main" id="{06F67546-87B3-4724-BF66-3D735D700D5E}"/>
              </a:ext>
            </a:extLst>
          </p:cNvPr>
          <p:cNvCxnSpPr>
            <a:cxnSpLocks/>
          </p:cNvCxnSpPr>
          <p:nvPr userDrawn="1"/>
        </p:nvCxnSpPr>
        <p:spPr>
          <a:xfrm>
            <a:off x="11551168" y="6442780"/>
            <a:ext cx="0" cy="211388"/>
          </a:xfrm>
          <a:prstGeom prst="line">
            <a:avLst/>
          </a:prstGeom>
          <a:ln>
            <a:solidFill>
              <a:srgbClr val="00AEEF"/>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5AD12085-2766-426E-A531-48A632D3EFF2}"/>
              </a:ext>
            </a:extLst>
          </p:cNvPr>
          <p:cNvSpPr/>
          <p:nvPr userDrawn="1"/>
        </p:nvSpPr>
        <p:spPr>
          <a:xfrm>
            <a:off x="0" y="6755728"/>
            <a:ext cx="12192000" cy="10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Block Arc 15">
            <a:extLst>
              <a:ext uri="{FF2B5EF4-FFF2-40B4-BE49-F238E27FC236}">
                <a16:creationId xmlns:a16="http://schemas.microsoft.com/office/drawing/2014/main" id="{5C8A699B-7E36-4336-AA56-9AD55127F588}"/>
              </a:ext>
            </a:extLst>
          </p:cNvPr>
          <p:cNvSpPr/>
          <p:nvPr userDrawn="1"/>
        </p:nvSpPr>
        <p:spPr>
          <a:xfrm rot="10800000">
            <a:off x="5585427" y="-697874"/>
            <a:ext cx="1021143" cy="1021143"/>
          </a:xfrm>
          <a:prstGeom prst="blockArc">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17" name="Rectangle 16">
            <a:extLst>
              <a:ext uri="{FF2B5EF4-FFF2-40B4-BE49-F238E27FC236}">
                <a16:creationId xmlns:a16="http://schemas.microsoft.com/office/drawing/2014/main" id="{F2859524-B057-4DBB-91CB-4AFA96C8BE54}"/>
              </a:ext>
            </a:extLst>
          </p:cNvPr>
          <p:cNvSpPr/>
          <p:nvPr userDrawn="1"/>
        </p:nvSpPr>
        <p:spPr>
          <a:xfrm>
            <a:off x="-1" y="-1032867"/>
            <a:ext cx="12192001" cy="102114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4087873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61B9F82-28AA-4FEC-91EB-E51167F85217}"/>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BD5A641F-5220-4BD2-B9CD-319FF425BB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AF3932E4-DD3F-484D-9614-7E136885554F}"/>
              </a:ext>
            </a:extLst>
          </p:cNvPr>
          <p:cNvSpPr>
            <a:spLocks noGrp="1"/>
          </p:cNvSpPr>
          <p:nvPr>
            <p:ph type="dt" sz="half" idx="10"/>
          </p:nvPr>
        </p:nvSpPr>
        <p:spPr/>
        <p:txBody>
          <a:bodyPr/>
          <a:lstStyle/>
          <a:p>
            <a:fld id="{146E9AE3-EAA7-4E34-8B80-BE26EE08707B}" type="datetimeFigureOut">
              <a:rPr lang="he-IL" smtClean="0"/>
              <a:t>כ"ז/אדר א/תשפ"ב</a:t>
            </a:fld>
            <a:endParaRPr lang="he-IL"/>
          </a:p>
        </p:txBody>
      </p:sp>
      <p:sp>
        <p:nvSpPr>
          <p:cNvPr id="5" name="מציין מיקום של כותרת תחתונה 4">
            <a:extLst>
              <a:ext uri="{FF2B5EF4-FFF2-40B4-BE49-F238E27FC236}">
                <a16:creationId xmlns:a16="http://schemas.microsoft.com/office/drawing/2014/main" id="{6082A690-59F9-43D4-9292-ABEF7D57948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C849F375-A3E7-4EFD-915E-A07CF2ED3E8B}"/>
              </a:ext>
            </a:extLst>
          </p:cNvPr>
          <p:cNvSpPr>
            <a:spLocks noGrp="1"/>
          </p:cNvSpPr>
          <p:nvPr>
            <p:ph type="sldNum" sz="quarter" idx="12"/>
          </p:nvPr>
        </p:nvSpPr>
        <p:spPr/>
        <p:txBody>
          <a:bodyPr/>
          <a:lstStyle/>
          <a:p>
            <a:fld id="{BAF20B00-1D12-4773-A2EB-A8325F02A757}" type="slidenum">
              <a:rPr lang="he-IL" smtClean="0"/>
              <a:t>‹#›</a:t>
            </a:fld>
            <a:endParaRPr lang="he-IL"/>
          </a:p>
        </p:txBody>
      </p:sp>
    </p:spTree>
    <p:extLst>
      <p:ext uri="{BB962C8B-B14F-4D97-AF65-F5344CB8AC3E}">
        <p14:creationId xmlns:p14="http://schemas.microsoft.com/office/powerpoint/2010/main" val="1164748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D6FEB55-33E6-4874-8131-9CA3E972C0C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E991BAE0-76EA-4F39-9278-DDD2207C1356}"/>
              </a:ext>
            </a:extLst>
          </p:cNvPr>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3C60BADC-2EDD-4417-946A-A8633159B79D}"/>
              </a:ext>
            </a:extLst>
          </p:cNvPr>
          <p:cNvSpPr>
            <a:spLocks noGrp="1"/>
          </p:cNvSpPr>
          <p:nvPr>
            <p:ph type="dt" sz="half" idx="10"/>
          </p:nvPr>
        </p:nvSpPr>
        <p:spPr/>
        <p:txBody>
          <a:bodyPr/>
          <a:lstStyle/>
          <a:p>
            <a:fld id="{146E9AE3-EAA7-4E34-8B80-BE26EE08707B}" type="datetimeFigureOut">
              <a:rPr lang="he-IL" smtClean="0"/>
              <a:t>כ"ז/אדר א/תשפ"ב</a:t>
            </a:fld>
            <a:endParaRPr lang="he-IL"/>
          </a:p>
        </p:txBody>
      </p:sp>
      <p:sp>
        <p:nvSpPr>
          <p:cNvPr id="5" name="מציין מיקום של כותרת תחתונה 4">
            <a:extLst>
              <a:ext uri="{FF2B5EF4-FFF2-40B4-BE49-F238E27FC236}">
                <a16:creationId xmlns:a16="http://schemas.microsoft.com/office/drawing/2014/main" id="{DAAF24E7-818F-41A8-81FB-E8E12FAD9519}"/>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ED68CA87-8735-49C8-ACE2-659699E8E118}"/>
              </a:ext>
            </a:extLst>
          </p:cNvPr>
          <p:cNvSpPr>
            <a:spLocks noGrp="1"/>
          </p:cNvSpPr>
          <p:nvPr>
            <p:ph type="sldNum" sz="quarter" idx="12"/>
          </p:nvPr>
        </p:nvSpPr>
        <p:spPr/>
        <p:txBody>
          <a:bodyPr/>
          <a:lstStyle/>
          <a:p>
            <a:fld id="{BAF20B00-1D12-4773-A2EB-A8325F02A757}" type="slidenum">
              <a:rPr lang="he-IL" smtClean="0"/>
              <a:t>‹#›</a:t>
            </a:fld>
            <a:endParaRPr lang="he-IL"/>
          </a:p>
        </p:txBody>
      </p:sp>
    </p:spTree>
    <p:extLst>
      <p:ext uri="{BB962C8B-B14F-4D97-AF65-F5344CB8AC3E}">
        <p14:creationId xmlns:p14="http://schemas.microsoft.com/office/powerpoint/2010/main" val="614071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70E61B4-C168-45C1-ABF4-8B1C0FE17297}"/>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27C5D792-7E69-489F-982F-E3884A3CB9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sp>
        <p:nvSpPr>
          <p:cNvPr id="4" name="מציין מיקום של תאריך 3">
            <a:extLst>
              <a:ext uri="{FF2B5EF4-FFF2-40B4-BE49-F238E27FC236}">
                <a16:creationId xmlns:a16="http://schemas.microsoft.com/office/drawing/2014/main" id="{3D507292-05F4-4DD9-BBB3-34064AA6A5F7}"/>
              </a:ext>
            </a:extLst>
          </p:cNvPr>
          <p:cNvSpPr>
            <a:spLocks noGrp="1"/>
          </p:cNvSpPr>
          <p:nvPr>
            <p:ph type="dt" sz="half" idx="10"/>
          </p:nvPr>
        </p:nvSpPr>
        <p:spPr/>
        <p:txBody>
          <a:bodyPr/>
          <a:lstStyle/>
          <a:p>
            <a:fld id="{146E9AE3-EAA7-4E34-8B80-BE26EE08707B}" type="datetimeFigureOut">
              <a:rPr lang="he-IL" smtClean="0"/>
              <a:t>כ"ז/אדר א/תשפ"ב</a:t>
            </a:fld>
            <a:endParaRPr lang="he-IL"/>
          </a:p>
        </p:txBody>
      </p:sp>
      <p:sp>
        <p:nvSpPr>
          <p:cNvPr id="5" name="מציין מיקום של כותרת תחתונה 4">
            <a:extLst>
              <a:ext uri="{FF2B5EF4-FFF2-40B4-BE49-F238E27FC236}">
                <a16:creationId xmlns:a16="http://schemas.microsoft.com/office/drawing/2014/main" id="{D9D447B1-3FC6-4655-B308-B71BCAD297E9}"/>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2E0E81FA-2C89-4AA4-99FF-19A0F2487B5A}"/>
              </a:ext>
            </a:extLst>
          </p:cNvPr>
          <p:cNvSpPr>
            <a:spLocks noGrp="1"/>
          </p:cNvSpPr>
          <p:nvPr>
            <p:ph type="sldNum" sz="quarter" idx="12"/>
          </p:nvPr>
        </p:nvSpPr>
        <p:spPr/>
        <p:txBody>
          <a:bodyPr/>
          <a:lstStyle/>
          <a:p>
            <a:fld id="{BAF20B00-1D12-4773-A2EB-A8325F02A757}" type="slidenum">
              <a:rPr lang="he-IL" smtClean="0"/>
              <a:t>‹#›</a:t>
            </a:fld>
            <a:endParaRPr lang="he-IL"/>
          </a:p>
        </p:txBody>
      </p:sp>
    </p:spTree>
    <p:extLst>
      <p:ext uri="{BB962C8B-B14F-4D97-AF65-F5344CB8AC3E}">
        <p14:creationId xmlns:p14="http://schemas.microsoft.com/office/powerpoint/2010/main" val="3986329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6403F9B-0EE2-430F-BA62-283F4E75A06F}"/>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CAB52B9B-820C-4A1D-BFCF-7C9BC3DC7CFD}"/>
              </a:ext>
            </a:extLst>
          </p:cNvPr>
          <p:cNvSpPr>
            <a:spLocks noGrp="1"/>
          </p:cNvSpPr>
          <p:nvPr>
            <p:ph sz="half" idx="1"/>
          </p:nvPr>
        </p:nvSpPr>
        <p:spPr>
          <a:xfrm>
            <a:off x="838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7C81220F-15F1-4227-AB9A-531A2E755447}"/>
              </a:ext>
            </a:extLst>
          </p:cNvPr>
          <p:cNvSpPr>
            <a:spLocks noGrp="1"/>
          </p:cNvSpPr>
          <p:nvPr>
            <p:ph sz="half" idx="2"/>
          </p:nvPr>
        </p:nvSpPr>
        <p:spPr>
          <a:xfrm>
            <a:off x="6172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B3BB205F-6D73-4789-82B3-15E5917AC7C9}"/>
              </a:ext>
            </a:extLst>
          </p:cNvPr>
          <p:cNvSpPr>
            <a:spLocks noGrp="1"/>
          </p:cNvSpPr>
          <p:nvPr>
            <p:ph type="dt" sz="half" idx="10"/>
          </p:nvPr>
        </p:nvSpPr>
        <p:spPr/>
        <p:txBody>
          <a:bodyPr/>
          <a:lstStyle/>
          <a:p>
            <a:fld id="{146E9AE3-EAA7-4E34-8B80-BE26EE08707B}" type="datetimeFigureOut">
              <a:rPr lang="he-IL" smtClean="0"/>
              <a:t>כ"ז/אדר א/תשפ"ב</a:t>
            </a:fld>
            <a:endParaRPr lang="he-IL"/>
          </a:p>
        </p:txBody>
      </p:sp>
      <p:sp>
        <p:nvSpPr>
          <p:cNvPr id="6" name="מציין מיקום של כותרת תחתונה 5">
            <a:extLst>
              <a:ext uri="{FF2B5EF4-FFF2-40B4-BE49-F238E27FC236}">
                <a16:creationId xmlns:a16="http://schemas.microsoft.com/office/drawing/2014/main" id="{5EA58BB1-055F-4087-A54A-DA86E511B559}"/>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7543C7A7-93B6-4D53-A2E4-F50765F524E3}"/>
              </a:ext>
            </a:extLst>
          </p:cNvPr>
          <p:cNvSpPr>
            <a:spLocks noGrp="1"/>
          </p:cNvSpPr>
          <p:nvPr>
            <p:ph type="sldNum" sz="quarter" idx="12"/>
          </p:nvPr>
        </p:nvSpPr>
        <p:spPr/>
        <p:txBody>
          <a:bodyPr/>
          <a:lstStyle/>
          <a:p>
            <a:fld id="{BAF20B00-1D12-4773-A2EB-A8325F02A757}" type="slidenum">
              <a:rPr lang="he-IL" smtClean="0"/>
              <a:t>‹#›</a:t>
            </a:fld>
            <a:endParaRPr lang="he-IL"/>
          </a:p>
        </p:txBody>
      </p:sp>
    </p:spTree>
    <p:extLst>
      <p:ext uri="{BB962C8B-B14F-4D97-AF65-F5344CB8AC3E}">
        <p14:creationId xmlns:p14="http://schemas.microsoft.com/office/powerpoint/2010/main" val="3181131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4C01A1B-2400-4E4B-BCB1-17370965AB56}"/>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AB05D3C6-F36C-47C2-9ABC-9A232B72E7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מציין מיקום תוכן 3">
            <a:extLst>
              <a:ext uri="{FF2B5EF4-FFF2-40B4-BE49-F238E27FC236}">
                <a16:creationId xmlns:a16="http://schemas.microsoft.com/office/drawing/2014/main" id="{E4549611-B56B-4DBA-B41A-4725DC23AA76}"/>
              </a:ext>
            </a:extLst>
          </p:cNvPr>
          <p:cNvSpPr>
            <a:spLocks noGrp="1"/>
          </p:cNvSpPr>
          <p:nvPr>
            <p:ph sz="half" idx="2"/>
          </p:nvPr>
        </p:nvSpPr>
        <p:spPr>
          <a:xfrm>
            <a:off x="839788" y="2505075"/>
            <a:ext cx="5157787"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340546F2-BAFD-4749-8FD3-DF8761636B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מציין מיקום תוכן 5">
            <a:extLst>
              <a:ext uri="{FF2B5EF4-FFF2-40B4-BE49-F238E27FC236}">
                <a16:creationId xmlns:a16="http://schemas.microsoft.com/office/drawing/2014/main" id="{D47ACB7B-CCC5-4E07-9AE2-392E22351AE9}"/>
              </a:ext>
            </a:extLst>
          </p:cNvPr>
          <p:cNvSpPr>
            <a:spLocks noGrp="1"/>
          </p:cNvSpPr>
          <p:nvPr>
            <p:ph sz="quarter" idx="4"/>
          </p:nvPr>
        </p:nvSpPr>
        <p:spPr>
          <a:xfrm>
            <a:off x="6172200" y="2505075"/>
            <a:ext cx="5183188"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0F6495B3-0E45-49AA-AA43-F45E342269BB}"/>
              </a:ext>
            </a:extLst>
          </p:cNvPr>
          <p:cNvSpPr>
            <a:spLocks noGrp="1"/>
          </p:cNvSpPr>
          <p:nvPr>
            <p:ph type="dt" sz="half" idx="10"/>
          </p:nvPr>
        </p:nvSpPr>
        <p:spPr/>
        <p:txBody>
          <a:bodyPr/>
          <a:lstStyle/>
          <a:p>
            <a:fld id="{146E9AE3-EAA7-4E34-8B80-BE26EE08707B}" type="datetimeFigureOut">
              <a:rPr lang="he-IL" smtClean="0"/>
              <a:t>כ"ז/אדר א/תשפ"ב</a:t>
            </a:fld>
            <a:endParaRPr lang="he-IL"/>
          </a:p>
        </p:txBody>
      </p:sp>
      <p:sp>
        <p:nvSpPr>
          <p:cNvPr id="8" name="מציין מיקום של כותרת תחתונה 7">
            <a:extLst>
              <a:ext uri="{FF2B5EF4-FFF2-40B4-BE49-F238E27FC236}">
                <a16:creationId xmlns:a16="http://schemas.microsoft.com/office/drawing/2014/main" id="{46726C37-20CD-4297-BCA1-A501DFF3CD26}"/>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DC5B0183-2CC7-467F-8060-BC065F6361D2}"/>
              </a:ext>
            </a:extLst>
          </p:cNvPr>
          <p:cNvSpPr>
            <a:spLocks noGrp="1"/>
          </p:cNvSpPr>
          <p:nvPr>
            <p:ph type="sldNum" sz="quarter" idx="12"/>
          </p:nvPr>
        </p:nvSpPr>
        <p:spPr/>
        <p:txBody>
          <a:bodyPr/>
          <a:lstStyle/>
          <a:p>
            <a:fld id="{BAF20B00-1D12-4773-A2EB-A8325F02A757}" type="slidenum">
              <a:rPr lang="he-IL" smtClean="0"/>
              <a:t>‹#›</a:t>
            </a:fld>
            <a:endParaRPr lang="he-IL"/>
          </a:p>
        </p:txBody>
      </p:sp>
    </p:spTree>
    <p:extLst>
      <p:ext uri="{BB962C8B-B14F-4D97-AF65-F5344CB8AC3E}">
        <p14:creationId xmlns:p14="http://schemas.microsoft.com/office/powerpoint/2010/main" val="26405392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5D76DE4-7EDE-42AF-A3E9-AC6CEC34933A}"/>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6B20C7A6-521F-44EC-BDE9-186580FB6D65}"/>
              </a:ext>
            </a:extLst>
          </p:cNvPr>
          <p:cNvSpPr>
            <a:spLocks noGrp="1"/>
          </p:cNvSpPr>
          <p:nvPr>
            <p:ph type="dt" sz="half" idx="10"/>
          </p:nvPr>
        </p:nvSpPr>
        <p:spPr/>
        <p:txBody>
          <a:bodyPr/>
          <a:lstStyle/>
          <a:p>
            <a:fld id="{146E9AE3-EAA7-4E34-8B80-BE26EE08707B}" type="datetimeFigureOut">
              <a:rPr lang="he-IL" smtClean="0"/>
              <a:t>כ"ז/אדר א/תשפ"ב</a:t>
            </a:fld>
            <a:endParaRPr lang="he-IL"/>
          </a:p>
        </p:txBody>
      </p:sp>
      <p:sp>
        <p:nvSpPr>
          <p:cNvPr id="4" name="מציין מיקום של כותרת תחתונה 3">
            <a:extLst>
              <a:ext uri="{FF2B5EF4-FFF2-40B4-BE49-F238E27FC236}">
                <a16:creationId xmlns:a16="http://schemas.microsoft.com/office/drawing/2014/main" id="{0D87BB26-EC23-4A72-8C37-FDB8574C8C67}"/>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B26E0A9C-481C-441A-87AB-43FE98A1DF1F}"/>
              </a:ext>
            </a:extLst>
          </p:cNvPr>
          <p:cNvSpPr>
            <a:spLocks noGrp="1"/>
          </p:cNvSpPr>
          <p:nvPr>
            <p:ph type="sldNum" sz="quarter" idx="12"/>
          </p:nvPr>
        </p:nvSpPr>
        <p:spPr/>
        <p:txBody>
          <a:bodyPr/>
          <a:lstStyle/>
          <a:p>
            <a:fld id="{BAF20B00-1D12-4773-A2EB-A8325F02A757}" type="slidenum">
              <a:rPr lang="he-IL" smtClean="0"/>
              <a:t>‹#›</a:t>
            </a:fld>
            <a:endParaRPr lang="he-IL"/>
          </a:p>
        </p:txBody>
      </p:sp>
    </p:spTree>
    <p:extLst>
      <p:ext uri="{BB962C8B-B14F-4D97-AF65-F5344CB8AC3E}">
        <p14:creationId xmlns:p14="http://schemas.microsoft.com/office/powerpoint/2010/main" val="903435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2589237"/>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DD08F322-E77A-4F5E-8A96-4F429F1EDC80}"/>
              </a:ext>
            </a:extLst>
          </p:cNvPr>
          <p:cNvSpPr>
            <a:spLocks noGrp="1"/>
          </p:cNvSpPr>
          <p:nvPr>
            <p:ph type="dt" sz="half" idx="10"/>
          </p:nvPr>
        </p:nvSpPr>
        <p:spPr/>
        <p:txBody>
          <a:bodyPr/>
          <a:lstStyle/>
          <a:p>
            <a:fld id="{146E9AE3-EAA7-4E34-8B80-BE26EE08707B}" type="datetimeFigureOut">
              <a:rPr lang="he-IL" smtClean="0"/>
              <a:t>כ"ז/אדר א/תשפ"ב</a:t>
            </a:fld>
            <a:endParaRPr lang="he-IL"/>
          </a:p>
        </p:txBody>
      </p:sp>
      <p:sp>
        <p:nvSpPr>
          <p:cNvPr id="3" name="מציין מיקום של כותרת תחתונה 2">
            <a:extLst>
              <a:ext uri="{FF2B5EF4-FFF2-40B4-BE49-F238E27FC236}">
                <a16:creationId xmlns:a16="http://schemas.microsoft.com/office/drawing/2014/main" id="{C57FDCF8-2196-409A-8FDD-64974B9EC1B0}"/>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BFFF43DE-F3BA-4DB6-A7EA-09E840A5F015}"/>
              </a:ext>
            </a:extLst>
          </p:cNvPr>
          <p:cNvSpPr>
            <a:spLocks noGrp="1"/>
          </p:cNvSpPr>
          <p:nvPr>
            <p:ph type="sldNum" sz="quarter" idx="12"/>
          </p:nvPr>
        </p:nvSpPr>
        <p:spPr/>
        <p:txBody>
          <a:bodyPr/>
          <a:lstStyle/>
          <a:p>
            <a:fld id="{BAF20B00-1D12-4773-A2EB-A8325F02A757}" type="slidenum">
              <a:rPr lang="he-IL" smtClean="0"/>
              <a:t>‹#›</a:t>
            </a:fld>
            <a:endParaRPr lang="he-IL"/>
          </a:p>
        </p:txBody>
      </p:sp>
    </p:spTree>
    <p:extLst>
      <p:ext uri="{BB962C8B-B14F-4D97-AF65-F5344CB8AC3E}">
        <p14:creationId xmlns:p14="http://schemas.microsoft.com/office/powerpoint/2010/main" val="9341889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58F8141-5676-4062-838E-FA581ECA9CC6}"/>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E7BF4F67-7662-4C6A-A36D-8DC3698B9B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B352668F-740E-445E-A928-FB0192D293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a:extLst>
              <a:ext uri="{FF2B5EF4-FFF2-40B4-BE49-F238E27FC236}">
                <a16:creationId xmlns:a16="http://schemas.microsoft.com/office/drawing/2014/main" id="{7D5414C9-AB49-4DC5-BBC5-B6AFE9D537C0}"/>
              </a:ext>
            </a:extLst>
          </p:cNvPr>
          <p:cNvSpPr>
            <a:spLocks noGrp="1"/>
          </p:cNvSpPr>
          <p:nvPr>
            <p:ph type="dt" sz="half" idx="10"/>
          </p:nvPr>
        </p:nvSpPr>
        <p:spPr/>
        <p:txBody>
          <a:bodyPr/>
          <a:lstStyle/>
          <a:p>
            <a:fld id="{146E9AE3-EAA7-4E34-8B80-BE26EE08707B}" type="datetimeFigureOut">
              <a:rPr lang="he-IL" smtClean="0"/>
              <a:t>כ"ז/אדר א/תשפ"ב</a:t>
            </a:fld>
            <a:endParaRPr lang="he-IL"/>
          </a:p>
        </p:txBody>
      </p:sp>
      <p:sp>
        <p:nvSpPr>
          <p:cNvPr id="6" name="מציין מיקום של כותרת תחתונה 5">
            <a:extLst>
              <a:ext uri="{FF2B5EF4-FFF2-40B4-BE49-F238E27FC236}">
                <a16:creationId xmlns:a16="http://schemas.microsoft.com/office/drawing/2014/main" id="{7745FCF6-BEA1-4070-B4BE-6E89DDA8DBF4}"/>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32E7773E-EA5C-48B3-ABE0-046D03797E37}"/>
              </a:ext>
            </a:extLst>
          </p:cNvPr>
          <p:cNvSpPr>
            <a:spLocks noGrp="1"/>
          </p:cNvSpPr>
          <p:nvPr>
            <p:ph type="sldNum" sz="quarter" idx="12"/>
          </p:nvPr>
        </p:nvSpPr>
        <p:spPr/>
        <p:txBody>
          <a:bodyPr/>
          <a:lstStyle/>
          <a:p>
            <a:fld id="{BAF20B00-1D12-4773-A2EB-A8325F02A757}" type="slidenum">
              <a:rPr lang="he-IL" smtClean="0"/>
              <a:t>‹#›</a:t>
            </a:fld>
            <a:endParaRPr lang="he-IL"/>
          </a:p>
        </p:txBody>
      </p:sp>
    </p:spTree>
    <p:extLst>
      <p:ext uri="{BB962C8B-B14F-4D97-AF65-F5344CB8AC3E}">
        <p14:creationId xmlns:p14="http://schemas.microsoft.com/office/powerpoint/2010/main" val="18532341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DF7EEEE-391C-4276-BB67-3CE5DD73BF86}"/>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B5EF87B0-E4F8-47B3-B410-97347B3DCC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2763FB78-9313-4306-B1A9-F045BFCDA9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a:extLst>
              <a:ext uri="{FF2B5EF4-FFF2-40B4-BE49-F238E27FC236}">
                <a16:creationId xmlns:a16="http://schemas.microsoft.com/office/drawing/2014/main" id="{18E5B232-9764-4526-A7CA-B490A025EF0B}"/>
              </a:ext>
            </a:extLst>
          </p:cNvPr>
          <p:cNvSpPr>
            <a:spLocks noGrp="1"/>
          </p:cNvSpPr>
          <p:nvPr>
            <p:ph type="dt" sz="half" idx="10"/>
          </p:nvPr>
        </p:nvSpPr>
        <p:spPr/>
        <p:txBody>
          <a:bodyPr/>
          <a:lstStyle/>
          <a:p>
            <a:fld id="{146E9AE3-EAA7-4E34-8B80-BE26EE08707B}" type="datetimeFigureOut">
              <a:rPr lang="he-IL" smtClean="0"/>
              <a:t>כ"ז/אדר א/תשפ"ב</a:t>
            </a:fld>
            <a:endParaRPr lang="he-IL"/>
          </a:p>
        </p:txBody>
      </p:sp>
      <p:sp>
        <p:nvSpPr>
          <p:cNvPr id="6" name="מציין מיקום של כותרת תחתונה 5">
            <a:extLst>
              <a:ext uri="{FF2B5EF4-FFF2-40B4-BE49-F238E27FC236}">
                <a16:creationId xmlns:a16="http://schemas.microsoft.com/office/drawing/2014/main" id="{47BC3407-825C-4B48-B2C3-5FE836F8D656}"/>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6588FD2B-5E98-4121-8EF6-69547401F1C0}"/>
              </a:ext>
            </a:extLst>
          </p:cNvPr>
          <p:cNvSpPr>
            <a:spLocks noGrp="1"/>
          </p:cNvSpPr>
          <p:nvPr>
            <p:ph type="sldNum" sz="quarter" idx="12"/>
          </p:nvPr>
        </p:nvSpPr>
        <p:spPr/>
        <p:txBody>
          <a:bodyPr/>
          <a:lstStyle/>
          <a:p>
            <a:fld id="{BAF20B00-1D12-4773-A2EB-A8325F02A757}" type="slidenum">
              <a:rPr lang="he-IL" smtClean="0"/>
              <a:t>‹#›</a:t>
            </a:fld>
            <a:endParaRPr lang="he-IL"/>
          </a:p>
        </p:txBody>
      </p:sp>
    </p:spTree>
    <p:extLst>
      <p:ext uri="{BB962C8B-B14F-4D97-AF65-F5344CB8AC3E}">
        <p14:creationId xmlns:p14="http://schemas.microsoft.com/office/powerpoint/2010/main" val="33249848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722DFEB-40EF-4D0D-95CB-87320CC75B48}"/>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7ED8F46F-0D74-47BC-A026-73132856001B}"/>
              </a:ext>
            </a:extLst>
          </p:cNvPr>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5987E58C-E9A5-4228-AAAF-AF8CE875ECCF}"/>
              </a:ext>
            </a:extLst>
          </p:cNvPr>
          <p:cNvSpPr>
            <a:spLocks noGrp="1"/>
          </p:cNvSpPr>
          <p:nvPr>
            <p:ph type="dt" sz="half" idx="10"/>
          </p:nvPr>
        </p:nvSpPr>
        <p:spPr/>
        <p:txBody>
          <a:bodyPr/>
          <a:lstStyle/>
          <a:p>
            <a:fld id="{146E9AE3-EAA7-4E34-8B80-BE26EE08707B}" type="datetimeFigureOut">
              <a:rPr lang="he-IL" smtClean="0"/>
              <a:t>כ"ז/אדר א/תשפ"ב</a:t>
            </a:fld>
            <a:endParaRPr lang="he-IL"/>
          </a:p>
        </p:txBody>
      </p:sp>
      <p:sp>
        <p:nvSpPr>
          <p:cNvPr id="5" name="מציין מיקום של כותרת תחתונה 4">
            <a:extLst>
              <a:ext uri="{FF2B5EF4-FFF2-40B4-BE49-F238E27FC236}">
                <a16:creationId xmlns:a16="http://schemas.microsoft.com/office/drawing/2014/main" id="{68A1DCF2-A790-4CCB-BA50-4AEFA0DEF39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C10AF978-C17D-4079-9604-2E6F2BD06C94}"/>
              </a:ext>
            </a:extLst>
          </p:cNvPr>
          <p:cNvSpPr>
            <a:spLocks noGrp="1"/>
          </p:cNvSpPr>
          <p:nvPr>
            <p:ph type="sldNum" sz="quarter" idx="12"/>
          </p:nvPr>
        </p:nvSpPr>
        <p:spPr/>
        <p:txBody>
          <a:bodyPr/>
          <a:lstStyle/>
          <a:p>
            <a:fld id="{BAF20B00-1D12-4773-A2EB-A8325F02A757}" type="slidenum">
              <a:rPr lang="he-IL" smtClean="0"/>
              <a:t>‹#›</a:t>
            </a:fld>
            <a:endParaRPr lang="he-IL"/>
          </a:p>
        </p:txBody>
      </p:sp>
    </p:spTree>
    <p:extLst>
      <p:ext uri="{BB962C8B-B14F-4D97-AF65-F5344CB8AC3E}">
        <p14:creationId xmlns:p14="http://schemas.microsoft.com/office/powerpoint/2010/main" val="21815277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AFD13766-40D5-4A94-B189-2AF2DC4B7B6D}"/>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32890075-D881-4970-9361-3B298D4248A4}"/>
              </a:ext>
            </a:extLst>
          </p:cNvPr>
          <p:cNvSpPr>
            <a:spLocks noGrp="1"/>
          </p:cNvSpPr>
          <p:nvPr>
            <p:ph type="body" orient="vert" idx="1"/>
          </p:nvPr>
        </p:nvSpPr>
        <p:spPr>
          <a:xfrm>
            <a:off x="838200" y="365125"/>
            <a:ext cx="7734300" cy="5811838"/>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4D0FA35B-0E42-4794-8789-76BAD3A1E610}"/>
              </a:ext>
            </a:extLst>
          </p:cNvPr>
          <p:cNvSpPr>
            <a:spLocks noGrp="1"/>
          </p:cNvSpPr>
          <p:nvPr>
            <p:ph type="dt" sz="half" idx="10"/>
          </p:nvPr>
        </p:nvSpPr>
        <p:spPr/>
        <p:txBody>
          <a:bodyPr/>
          <a:lstStyle/>
          <a:p>
            <a:fld id="{146E9AE3-EAA7-4E34-8B80-BE26EE08707B}" type="datetimeFigureOut">
              <a:rPr lang="he-IL" smtClean="0"/>
              <a:t>כ"ז/אדר א/תשפ"ב</a:t>
            </a:fld>
            <a:endParaRPr lang="he-IL"/>
          </a:p>
        </p:txBody>
      </p:sp>
      <p:sp>
        <p:nvSpPr>
          <p:cNvPr id="5" name="מציין מיקום של כותרת תחתונה 4">
            <a:extLst>
              <a:ext uri="{FF2B5EF4-FFF2-40B4-BE49-F238E27FC236}">
                <a16:creationId xmlns:a16="http://schemas.microsoft.com/office/drawing/2014/main" id="{FF82641E-6B9D-4152-80CD-C1C8AA1C0A21}"/>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85363031-C748-41AE-960F-2D6ABABF0C7B}"/>
              </a:ext>
            </a:extLst>
          </p:cNvPr>
          <p:cNvSpPr>
            <a:spLocks noGrp="1"/>
          </p:cNvSpPr>
          <p:nvPr>
            <p:ph type="sldNum" sz="quarter" idx="12"/>
          </p:nvPr>
        </p:nvSpPr>
        <p:spPr/>
        <p:txBody>
          <a:bodyPr/>
          <a:lstStyle/>
          <a:p>
            <a:fld id="{BAF20B00-1D12-4773-A2EB-A8325F02A757}" type="slidenum">
              <a:rPr lang="he-IL" smtClean="0"/>
              <a:t>‹#›</a:t>
            </a:fld>
            <a:endParaRPr lang="he-IL"/>
          </a:p>
        </p:txBody>
      </p:sp>
    </p:spTree>
    <p:extLst>
      <p:ext uri="{BB962C8B-B14F-4D97-AF65-F5344CB8AC3E}">
        <p14:creationId xmlns:p14="http://schemas.microsoft.com/office/powerpoint/2010/main" val="9986401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9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A6A6F89-3E68-4D27-825E-BA448F4DD24B}"/>
              </a:ext>
            </a:extLst>
          </p:cNvPr>
          <p:cNvSpPr>
            <a:spLocks noGrp="1"/>
          </p:cNvSpPr>
          <p:nvPr>
            <p:ph type="pic" sz="quarter" idx="10" hasCustomPrompt="1"/>
          </p:nvPr>
        </p:nvSpPr>
        <p:spPr>
          <a:xfrm>
            <a:off x="0" y="0"/>
            <a:ext cx="12192000" cy="6858000"/>
          </a:xfrm>
          <a:pattFill prst="pct20">
            <a:fgClr>
              <a:schemeClr val="accent1"/>
            </a:fgClr>
            <a:bgClr>
              <a:schemeClr val="bg1"/>
            </a:bgClr>
          </a:pattFill>
        </p:spPr>
        <p:txBody>
          <a:bodyPr anchor="ctr"/>
          <a:lstStyle>
            <a:lvl1pPr marL="0" indent="0" algn="ctr">
              <a:buNone/>
              <a:defRPr/>
            </a:lvl1pPr>
          </a:lstStyle>
          <a:p>
            <a:r>
              <a:rPr lang="en-ID" dirty="0"/>
              <a:t>Add Image Here</a:t>
            </a:r>
          </a:p>
        </p:txBody>
      </p:sp>
    </p:spTree>
    <p:extLst>
      <p:ext uri="{BB962C8B-B14F-4D97-AF65-F5344CB8AC3E}">
        <p14:creationId xmlns:p14="http://schemas.microsoft.com/office/powerpoint/2010/main" val="3035425039"/>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2296602-6712-4F94-B385-6AD0A22DD18D}"/>
              </a:ext>
            </a:extLst>
          </p:cNvPr>
          <p:cNvGrpSpPr/>
          <p:nvPr userDrawn="1"/>
        </p:nvGrpSpPr>
        <p:grpSpPr>
          <a:xfrm>
            <a:off x="240919" y="6087869"/>
            <a:ext cx="942321" cy="942323"/>
            <a:chOff x="7173620" y="2883969"/>
            <a:chExt cx="1830385" cy="1830385"/>
          </a:xfrm>
        </p:grpSpPr>
        <p:sp>
          <p:nvSpPr>
            <p:cNvPr id="5" name="Oval 4">
              <a:extLst>
                <a:ext uri="{FF2B5EF4-FFF2-40B4-BE49-F238E27FC236}">
                  <a16:creationId xmlns:a16="http://schemas.microsoft.com/office/drawing/2014/main" id="{E5DEC715-37E2-433A-975E-79A0FE3DC61D}"/>
                </a:ext>
              </a:extLst>
            </p:cNvPr>
            <p:cNvSpPr/>
            <p:nvPr/>
          </p:nvSpPr>
          <p:spPr>
            <a:xfrm>
              <a:off x="7173620" y="2883969"/>
              <a:ext cx="1830385" cy="1830385"/>
            </a:xfrm>
            <a:prstGeom prst="ellipse">
              <a:avLst/>
            </a:prstGeom>
            <a:solidFill>
              <a:schemeClr val="bg1"/>
            </a:solidFill>
            <a:ln>
              <a:solidFill>
                <a:schemeClr val="bg1">
                  <a:lumMod val="7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8">
              <a:extLst>
                <a:ext uri="{FF2B5EF4-FFF2-40B4-BE49-F238E27FC236}">
                  <a16:creationId xmlns:a16="http://schemas.microsoft.com/office/drawing/2014/main" id="{7983C544-3ABD-40C3-86CC-BFAE9D8E4B11}"/>
                </a:ext>
              </a:extLst>
            </p:cNvPr>
            <p:cNvPicPr>
              <a:picLocks noChangeAspect="1"/>
            </p:cNvPicPr>
            <p:nvPr/>
          </p:nvPicPr>
          <p:blipFill rotWithShape="1">
            <a:blip r:embed="rId2"/>
            <a:srcRect l="22070" t="2857" r="14267" b="10048"/>
            <a:stretch/>
          </p:blipFill>
          <p:spPr>
            <a:xfrm>
              <a:off x="7344149" y="3469606"/>
              <a:ext cx="1563281" cy="620144"/>
            </a:xfrm>
            <a:prstGeom prst="roundRect">
              <a:avLst/>
            </a:prstGeom>
          </p:spPr>
        </p:pic>
      </p:grpSp>
      <p:sp>
        <p:nvSpPr>
          <p:cNvPr id="7" name="Rectangle 6">
            <a:extLst>
              <a:ext uri="{FF2B5EF4-FFF2-40B4-BE49-F238E27FC236}">
                <a16:creationId xmlns:a16="http://schemas.microsoft.com/office/drawing/2014/main" id="{0B3EC542-0843-4292-B751-BD9EEA8B02FE}"/>
              </a:ext>
            </a:extLst>
          </p:cNvPr>
          <p:cNvSpPr/>
          <p:nvPr userDrawn="1"/>
        </p:nvSpPr>
        <p:spPr>
          <a:xfrm flipV="1">
            <a:off x="0" y="6874380"/>
            <a:ext cx="12192000" cy="256185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
        <p:nvSpPr>
          <p:cNvPr id="9" name="Oval 8">
            <a:extLst>
              <a:ext uri="{FF2B5EF4-FFF2-40B4-BE49-F238E27FC236}">
                <a16:creationId xmlns:a16="http://schemas.microsoft.com/office/drawing/2014/main" id="{0AEB3CED-7D07-4961-85E0-CD3AA7EEC2B9}"/>
              </a:ext>
            </a:extLst>
          </p:cNvPr>
          <p:cNvSpPr/>
          <p:nvPr userDrawn="1"/>
        </p:nvSpPr>
        <p:spPr>
          <a:xfrm>
            <a:off x="9611504" y="6360802"/>
            <a:ext cx="351925" cy="351927"/>
          </a:xfrm>
          <a:prstGeom prst="ellipse">
            <a:avLst/>
          </a:prstGeom>
          <a:solidFill>
            <a:schemeClr val="accent4">
              <a:lumMod val="60000"/>
              <a:lumOff val="40000"/>
            </a:schemeClr>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Oval 9">
            <a:extLst>
              <a:ext uri="{FF2B5EF4-FFF2-40B4-BE49-F238E27FC236}">
                <a16:creationId xmlns:a16="http://schemas.microsoft.com/office/drawing/2014/main" id="{CD3F86DE-57CE-4D57-B39A-2D072584294F}"/>
              </a:ext>
            </a:extLst>
          </p:cNvPr>
          <p:cNvSpPr/>
          <p:nvPr userDrawn="1"/>
        </p:nvSpPr>
        <p:spPr>
          <a:xfrm>
            <a:off x="10044068" y="6360802"/>
            <a:ext cx="351925" cy="351927"/>
          </a:xfrm>
          <a:prstGeom prst="ellipse">
            <a:avLst/>
          </a:prstGeom>
          <a:solidFill>
            <a:srgbClr val="00B0F0"/>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Oval 10">
            <a:extLst>
              <a:ext uri="{FF2B5EF4-FFF2-40B4-BE49-F238E27FC236}">
                <a16:creationId xmlns:a16="http://schemas.microsoft.com/office/drawing/2014/main" id="{C9538499-C192-484F-BA91-CC001E7B2D61}"/>
              </a:ext>
            </a:extLst>
          </p:cNvPr>
          <p:cNvSpPr/>
          <p:nvPr userDrawn="1"/>
        </p:nvSpPr>
        <p:spPr>
          <a:xfrm>
            <a:off x="10468382" y="6360802"/>
            <a:ext cx="351925" cy="351927"/>
          </a:xfrm>
          <a:prstGeom prst="ellipse">
            <a:avLst/>
          </a:prstGeom>
          <a:solidFill>
            <a:srgbClr val="0070C0">
              <a:alpha val="88000"/>
            </a:srgbClr>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2" name="Picture 11">
            <a:extLst>
              <a:ext uri="{FF2B5EF4-FFF2-40B4-BE49-F238E27FC236}">
                <a16:creationId xmlns:a16="http://schemas.microsoft.com/office/drawing/2014/main" id="{ECE92D23-669E-4C68-ABB4-06C89B11B369}"/>
              </a:ext>
            </a:extLst>
          </p:cNvPr>
          <p:cNvPicPr>
            <a:picLocks noChangeAspect="1"/>
          </p:cNvPicPr>
          <p:nvPr userDrawn="1"/>
        </p:nvPicPr>
        <p:blipFill rotWithShape="1">
          <a:blip r:embed="rId3">
            <a:lum bright="70000" contrast="-70000"/>
          </a:blip>
          <a:srcRect l="81731" t="-255" r="-126" b="-8548"/>
          <a:stretch/>
        </p:blipFill>
        <p:spPr>
          <a:xfrm>
            <a:off x="10535775" y="6446499"/>
            <a:ext cx="204790" cy="217703"/>
          </a:xfrm>
          <a:prstGeom prst="rect">
            <a:avLst/>
          </a:prstGeom>
        </p:spPr>
      </p:pic>
      <p:pic>
        <p:nvPicPr>
          <p:cNvPr id="13" name="Picture 2" descr="Back in time  free icon">
            <a:extLst>
              <a:ext uri="{FF2B5EF4-FFF2-40B4-BE49-F238E27FC236}">
                <a16:creationId xmlns:a16="http://schemas.microsoft.com/office/drawing/2014/main" id="{C3342459-58BD-414D-9D76-A34424E8C92C}"/>
              </a:ext>
            </a:extLst>
          </p:cNvPr>
          <p:cNvPicPr>
            <a:picLocks noChangeAspect="1" noChangeArrowheads="1"/>
          </p:cNvPicPr>
          <p:nvPr userDrawn="1"/>
        </p:nvPicPr>
        <p:blipFill>
          <a:blip r:embed="rId4" cstate="print">
            <a:biLevel thresh="25000"/>
            <a:alphaModFix amt="50000"/>
            <a:extLst>
              <a:ext uri="{28A0092B-C50C-407E-A947-70E740481C1C}">
                <a14:useLocalDpi xmlns:a14="http://schemas.microsoft.com/office/drawing/2010/main" val="0"/>
              </a:ext>
            </a:extLst>
          </a:blip>
          <a:srcRect/>
          <a:stretch>
            <a:fillRect/>
          </a:stretch>
        </p:blipFill>
        <p:spPr bwMode="auto">
          <a:xfrm>
            <a:off x="9694660" y="6448649"/>
            <a:ext cx="185611" cy="18561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52A4B871-ED80-42B7-98D9-129A98E37B38}"/>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36117" t="15243" r="35628" b="46409"/>
          <a:stretch/>
        </p:blipFill>
        <p:spPr>
          <a:xfrm>
            <a:off x="10949945" y="6289442"/>
            <a:ext cx="475066" cy="436576"/>
          </a:xfrm>
          <a:prstGeom prst="rect">
            <a:avLst/>
          </a:prstGeom>
          <a:effectLst>
            <a:outerShdw blurRad="152400" dist="38100" dir="8100000" algn="tr" rotWithShape="0">
              <a:prstClr val="black">
                <a:alpha val="40000"/>
              </a:prstClr>
            </a:outerShdw>
          </a:effectLst>
        </p:spPr>
      </p:pic>
      <p:pic>
        <p:nvPicPr>
          <p:cNvPr id="16" name="Picture 15">
            <a:extLst>
              <a:ext uri="{FF2B5EF4-FFF2-40B4-BE49-F238E27FC236}">
                <a16:creationId xmlns:a16="http://schemas.microsoft.com/office/drawing/2014/main" id="{3635C3F4-6EB8-4751-AF5D-EA7FB326842C}"/>
              </a:ext>
            </a:extLst>
          </p:cNvPr>
          <p:cNvPicPr>
            <a:picLocks noChangeAspect="1"/>
          </p:cNvPicPr>
          <p:nvPr userDrawn="1"/>
        </p:nvPicPr>
        <p:blipFill>
          <a:blip r:embed="rId6" cstate="print">
            <a:biLevel thresh="75000"/>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1425011" y="6420479"/>
            <a:ext cx="692103" cy="288154"/>
          </a:xfrm>
          <a:prstGeom prst="rect">
            <a:avLst/>
          </a:prstGeom>
          <a:effectLst/>
        </p:spPr>
      </p:pic>
      <p:sp>
        <p:nvSpPr>
          <p:cNvPr id="17" name="Rectangle 16">
            <a:extLst>
              <a:ext uri="{FF2B5EF4-FFF2-40B4-BE49-F238E27FC236}">
                <a16:creationId xmlns:a16="http://schemas.microsoft.com/office/drawing/2014/main" id="{907A6E7D-D3C3-430C-9EBC-A7C958F4A2B5}"/>
              </a:ext>
            </a:extLst>
          </p:cNvPr>
          <p:cNvSpPr/>
          <p:nvPr userDrawn="1"/>
        </p:nvSpPr>
        <p:spPr>
          <a:xfrm flipV="1">
            <a:off x="0" y="-2557113"/>
            <a:ext cx="12192000" cy="256185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pic>
        <p:nvPicPr>
          <p:cNvPr id="18" name="Picture 4" descr="Shopping cart  premium icon">
            <a:extLst>
              <a:ext uri="{FF2B5EF4-FFF2-40B4-BE49-F238E27FC236}">
                <a16:creationId xmlns:a16="http://schemas.microsoft.com/office/drawing/2014/main" id="{2166E8B9-0013-402C-BC30-B8E6D9EC0A1C}"/>
              </a:ext>
            </a:extLst>
          </p:cNvPr>
          <p:cNvPicPr>
            <a:picLocks noChangeAspect="1" noChangeArrowheads="1"/>
          </p:cNvPicPr>
          <p:nvPr userDrawn="1"/>
        </p:nvPicPr>
        <p:blipFill>
          <a:blip r:embed="rId8" cstate="print">
            <a:biLevel thresh="25000"/>
            <a:alphaModFix amt="70000"/>
            <a:extLst>
              <a:ext uri="{28A0092B-C50C-407E-A947-70E740481C1C}">
                <a14:useLocalDpi xmlns:a14="http://schemas.microsoft.com/office/drawing/2010/main" val="0"/>
              </a:ext>
            </a:extLst>
          </a:blip>
          <a:srcRect/>
          <a:stretch>
            <a:fillRect/>
          </a:stretch>
        </p:blipFill>
        <p:spPr bwMode="auto">
          <a:xfrm>
            <a:off x="10108902" y="6463243"/>
            <a:ext cx="182459" cy="182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695544"/>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2296602-6712-4F94-B385-6AD0A22DD18D}"/>
              </a:ext>
            </a:extLst>
          </p:cNvPr>
          <p:cNvGrpSpPr/>
          <p:nvPr userDrawn="1"/>
        </p:nvGrpSpPr>
        <p:grpSpPr>
          <a:xfrm>
            <a:off x="240919" y="6087869"/>
            <a:ext cx="942321" cy="942323"/>
            <a:chOff x="7173620" y="2883969"/>
            <a:chExt cx="1830385" cy="1830385"/>
          </a:xfrm>
        </p:grpSpPr>
        <p:sp>
          <p:nvSpPr>
            <p:cNvPr id="5" name="Oval 4">
              <a:extLst>
                <a:ext uri="{FF2B5EF4-FFF2-40B4-BE49-F238E27FC236}">
                  <a16:creationId xmlns:a16="http://schemas.microsoft.com/office/drawing/2014/main" id="{E5DEC715-37E2-433A-975E-79A0FE3DC61D}"/>
                </a:ext>
              </a:extLst>
            </p:cNvPr>
            <p:cNvSpPr/>
            <p:nvPr/>
          </p:nvSpPr>
          <p:spPr>
            <a:xfrm>
              <a:off x="7173620" y="2883969"/>
              <a:ext cx="1830385" cy="1830385"/>
            </a:xfrm>
            <a:prstGeom prst="ellipse">
              <a:avLst/>
            </a:prstGeom>
            <a:solidFill>
              <a:schemeClr val="bg1"/>
            </a:solidFill>
            <a:ln>
              <a:solidFill>
                <a:schemeClr val="bg1">
                  <a:lumMod val="7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8">
              <a:extLst>
                <a:ext uri="{FF2B5EF4-FFF2-40B4-BE49-F238E27FC236}">
                  <a16:creationId xmlns:a16="http://schemas.microsoft.com/office/drawing/2014/main" id="{7983C544-3ABD-40C3-86CC-BFAE9D8E4B11}"/>
                </a:ext>
              </a:extLst>
            </p:cNvPr>
            <p:cNvPicPr>
              <a:picLocks noChangeAspect="1"/>
            </p:cNvPicPr>
            <p:nvPr/>
          </p:nvPicPr>
          <p:blipFill rotWithShape="1">
            <a:blip r:embed="rId2"/>
            <a:srcRect l="22070" t="2857" r="14267" b="10048"/>
            <a:stretch/>
          </p:blipFill>
          <p:spPr>
            <a:xfrm>
              <a:off x="7344149" y="3469606"/>
              <a:ext cx="1563281" cy="620144"/>
            </a:xfrm>
            <a:prstGeom prst="roundRect">
              <a:avLst/>
            </a:prstGeom>
          </p:spPr>
        </p:pic>
      </p:grpSp>
      <p:sp>
        <p:nvSpPr>
          <p:cNvPr id="7" name="Rectangle 6">
            <a:extLst>
              <a:ext uri="{FF2B5EF4-FFF2-40B4-BE49-F238E27FC236}">
                <a16:creationId xmlns:a16="http://schemas.microsoft.com/office/drawing/2014/main" id="{0B3EC542-0843-4292-B751-BD9EEA8B02FE}"/>
              </a:ext>
            </a:extLst>
          </p:cNvPr>
          <p:cNvSpPr/>
          <p:nvPr userDrawn="1"/>
        </p:nvSpPr>
        <p:spPr>
          <a:xfrm flipV="1">
            <a:off x="0" y="6874380"/>
            <a:ext cx="12192000" cy="256185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
        <p:nvSpPr>
          <p:cNvPr id="17" name="Rectangle 16">
            <a:extLst>
              <a:ext uri="{FF2B5EF4-FFF2-40B4-BE49-F238E27FC236}">
                <a16:creationId xmlns:a16="http://schemas.microsoft.com/office/drawing/2014/main" id="{907A6E7D-D3C3-430C-9EBC-A7C958F4A2B5}"/>
              </a:ext>
            </a:extLst>
          </p:cNvPr>
          <p:cNvSpPr/>
          <p:nvPr userDrawn="1"/>
        </p:nvSpPr>
        <p:spPr>
          <a:xfrm flipV="1">
            <a:off x="0" y="-2557113"/>
            <a:ext cx="12192000" cy="256185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Tree>
    <p:extLst>
      <p:ext uri="{BB962C8B-B14F-4D97-AF65-F5344CB8AC3E}">
        <p14:creationId xmlns:p14="http://schemas.microsoft.com/office/powerpoint/2010/main" val="2493076170"/>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Welcome 1">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90F55298-FB34-4711-A369-4F2C10C1B468}"/>
              </a:ext>
            </a:extLst>
          </p:cNvPr>
          <p:cNvSpPr>
            <a:spLocks noGrp="1"/>
          </p:cNvSpPr>
          <p:nvPr>
            <p:ph type="pic" sz="quarter" idx="10"/>
          </p:nvPr>
        </p:nvSpPr>
        <p:spPr>
          <a:xfrm>
            <a:off x="6270849" y="1440"/>
            <a:ext cx="5921152" cy="6855121"/>
          </a:xfrm>
          <a:custGeom>
            <a:avLst/>
            <a:gdLst>
              <a:gd name="connsiteX0" fmla="*/ 1729983 w 5921152"/>
              <a:gd name="connsiteY0" fmla="*/ 0 h 6855121"/>
              <a:gd name="connsiteX1" fmla="*/ 5921152 w 5921152"/>
              <a:gd name="connsiteY1" fmla="*/ 0 h 6855121"/>
              <a:gd name="connsiteX2" fmla="*/ 5921152 w 5921152"/>
              <a:gd name="connsiteY2" fmla="*/ 6855121 h 6855121"/>
              <a:gd name="connsiteX3" fmla="*/ 3005510 w 5921152"/>
              <a:gd name="connsiteY3" fmla="*/ 6855121 h 6855121"/>
              <a:gd name="connsiteX4" fmla="*/ 2902935 w 5921152"/>
              <a:gd name="connsiteY4" fmla="*/ 6752205 h 6855121"/>
              <a:gd name="connsiteX5" fmla="*/ 1562265 w 5921152"/>
              <a:gd name="connsiteY5" fmla="*/ 5944704 h 6855121"/>
              <a:gd name="connsiteX6" fmla="*/ 670764 w 5921152"/>
              <a:gd name="connsiteY6" fmla="*/ 4718339 h 6855121"/>
              <a:gd name="connsiteX7" fmla="*/ 609 w 5921152"/>
              <a:gd name="connsiteY7" fmla="*/ 2768318 h 6855121"/>
              <a:gd name="connsiteX8" fmla="*/ 1729983 w 5921152"/>
              <a:gd name="connsiteY8" fmla="*/ 0 h 685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21152" h="6855121">
                <a:moveTo>
                  <a:pt x="1729983" y="0"/>
                </a:moveTo>
                <a:lnTo>
                  <a:pt x="5921152" y="0"/>
                </a:lnTo>
                <a:lnTo>
                  <a:pt x="5921152" y="6855121"/>
                </a:lnTo>
                <a:lnTo>
                  <a:pt x="3005510" y="6855121"/>
                </a:lnTo>
                <a:cubicBezTo>
                  <a:pt x="2968439" y="6822015"/>
                  <a:pt x="2933887" y="6787470"/>
                  <a:pt x="2902935" y="6752205"/>
                </a:cubicBezTo>
                <a:cubicBezTo>
                  <a:pt x="2423173" y="6203795"/>
                  <a:pt x="2224862" y="6020992"/>
                  <a:pt x="1562265" y="5944704"/>
                </a:cubicBezTo>
                <a:cubicBezTo>
                  <a:pt x="899308" y="5868416"/>
                  <a:pt x="678322" y="5495253"/>
                  <a:pt x="670764" y="4718339"/>
                </a:cubicBezTo>
                <a:cubicBezTo>
                  <a:pt x="663206" y="3941425"/>
                  <a:pt x="38759" y="4078527"/>
                  <a:pt x="609" y="2768318"/>
                </a:cubicBezTo>
                <a:cubicBezTo>
                  <a:pt x="-37542" y="1458468"/>
                  <a:pt x="1729983" y="0"/>
                  <a:pt x="1729983" y="0"/>
                </a:cubicBezTo>
                <a:close/>
              </a:path>
            </a:pathLst>
          </a:custGeom>
          <a:solidFill>
            <a:schemeClr val="bg1">
              <a:lumMod val="85000"/>
              <a:alpha val="25000"/>
            </a:schemeClr>
          </a:solidFill>
        </p:spPr>
        <p:txBody>
          <a:bodyPr wrap="square">
            <a:noAutofit/>
          </a:bodyPr>
          <a:lstStyle>
            <a:lvl1pPr>
              <a:defRPr sz="1000">
                <a:solidFill>
                  <a:schemeClr val="bg1">
                    <a:lumMod val="50000"/>
                  </a:schemeClr>
                </a:solidFill>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437954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Welcome 1">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90F55298-FB34-4711-A369-4F2C10C1B468}"/>
              </a:ext>
            </a:extLst>
          </p:cNvPr>
          <p:cNvSpPr>
            <a:spLocks noGrp="1"/>
          </p:cNvSpPr>
          <p:nvPr>
            <p:ph type="pic" sz="quarter" idx="10"/>
          </p:nvPr>
        </p:nvSpPr>
        <p:spPr>
          <a:xfrm>
            <a:off x="6270849" y="1440"/>
            <a:ext cx="5921152" cy="6855121"/>
          </a:xfrm>
          <a:custGeom>
            <a:avLst/>
            <a:gdLst>
              <a:gd name="connsiteX0" fmla="*/ 1729983 w 5921152"/>
              <a:gd name="connsiteY0" fmla="*/ 0 h 6855121"/>
              <a:gd name="connsiteX1" fmla="*/ 5921152 w 5921152"/>
              <a:gd name="connsiteY1" fmla="*/ 0 h 6855121"/>
              <a:gd name="connsiteX2" fmla="*/ 5921152 w 5921152"/>
              <a:gd name="connsiteY2" fmla="*/ 6855121 h 6855121"/>
              <a:gd name="connsiteX3" fmla="*/ 3005510 w 5921152"/>
              <a:gd name="connsiteY3" fmla="*/ 6855121 h 6855121"/>
              <a:gd name="connsiteX4" fmla="*/ 2902935 w 5921152"/>
              <a:gd name="connsiteY4" fmla="*/ 6752205 h 6855121"/>
              <a:gd name="connsiteX5" fmla="*/ 1562265 w 5921152"/>
              <a:gd name="connsiteY5" fmla="*/ 5944704 h 6855121"/>
              <a:gd name="connsiteX6" fmla="*/ 670764 w 5921152"/>
              <a:gd name="connsiteY6" fmla="*/ 4718339 h 6855121"/>
              <a:gd name="connsiteX7" fmla="*/ 609 w 5921152"/>
              <a:gd name="connsiteY7" fmla="*/ 2768318 h 6855121"/>
              <a:gd name="connsiteX8" fmla="*/ 1729983 w 5921152"/>
              <a:gd name="connsiteY8" fmla="*/ 0 h 685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21152" h="6855121">
                <a:moveTo>
                  <a:pt x="1729983" y="0"/>
                </a:moveTo>
                <a:lnTo>
                  <a:pt x="5921152" y="0"/>
                </a:lnTo>
                <a:lnTo>
                  <a:pt x="5921152" y="6855121"/>
                </a:lnTo>
                <a:lnTo>
                  <a:pt x="3005510" y="6855121"/>
                </a:lnTo>
                <a:cubicBezTo>
                  <a:pt x="2968439" y="6822015"/>
                  <a:pt x="2933887" y="6787470"/>
                  <a:pt x="2902935" y="6752205"/>
                </a:cubicBezTo>
                <a:cubicBezTo>
                  <a:pt x="2423173" y="6203795"/>
                  <a:pt x="2224862" y="6020992"/>
                  <a:pt x="1562265" y="5944704"/>
                </a:cubicBezTo>
                <a:cubicBezTo>
                  <a:pt x="899308" y="5868416"/>
                  <a:pt x="678322" y="5495253"/>
                  <a:pt x="670764" y="4718339"/>
                </a:cubicBezTo>
                <a:cubicBezTo>
                  <a:pt x="663206" y="3941425"/>
                  <a:pt x="38759" y="4078527"/>
                  <a:pt x="609" y="2768318"/>
                </a:cubicBezTo>
                <a:cubicBezTo>
                  <a:pt x="-37542" y="1458468"/>
                  <a:pt x="1729983" y="0"/>
                  <a:pt x="1729983" y="0"/>
                </a:cubicBezTo>
                <a:close/>
              </a:path>
            </a:pathLst>
          </a:custGeom>
          <a:solidFill>
            <a:schemeClr val="bg1">
              <a:lumMod val="85000"/>
              <a:alpha val="25000"/>
            </a:schemeClr>
          </a:solidFill>
        </p:spPr>
        <p:txBody>
          <a:bodyPr wrap="square">
            <a:noAutofit/>
          </a:bodyPr>
          <a:lstStyle>
            <a:lvl1pPr>
              <a:defRPr sz="1000">
                <a:solidFill>
                  <a:schemeClr val="bg1">
                    <a:lumMod val="50000"/>
                  </a:schemeClr>
                </a:solidFill>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8739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C2B6A87-F08A-4BB6-B550-F336AF195A2E}"/>
              </a:ext>
            </a:extLst>
          </p:cNvPr>
          <p:cNvSpPr/>
          <p:nvPr userDrawn="1"/>
        </p:nvSpPr>
        <p:spPr>
          <a:xfrm>
            <a:off x="0" y="0"/>
            <a:ext cx="7777114" cy="6875828"/>
          </a:xfrm>
          <a:prstGeom prst="rect">
            <a:avLst/>
          </a:prstGeom>
          <a:solidFill>
            <a:srgbClr val="00ACEF">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0"/>
            <a:endParaRPr lang="he-IL"/>
          </a:p>
        </p:txBody>
      </p:sp>
      <p:sp>
        <p:nvSpPr>
          <p:cNvPr id="8" name="Oval 7">
            <a:extLst>
              <a:ext uri="{FF2B5EF4-FFF2-40B4-BE49-F238E27FC236}">
                <a16:creationId xmlns:a16="http://schemas.microsoft.com/office/drawing/2014/main" id="{99818DA6-57E5-4CC4-BC2A-BE314E45B0B5}"/>
              </a:ext>
            </a:extLst>
          </p:cNvPr>
          <p:cNvSpPr/>
          <p:nvPr userDrawn="1"/>
        </p:nvSpPr>
        <p:spPr>
          <a:xfrm>
            <a:off x="6477561" y="-777921"/>
            <a:ext cx="2229711" cy="86066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Rectangle 8">
            <a:extLst>
              <a:ext uri="{FF2B5EF4-FFF2-40B4-BE49-F238E27FC236}">
                <a16:creationId xmlns:a16="http://schemas.microsoft.com/office/drawing/2014/main" id="{2F74A266-0123-462A-AC94-223021FA3240}"/>
              </a:ext>
            </a:extLst>
          </p:cNvPr>
          <p:cNvSpPr/>
          <p:nvPr userDrawn="1"/>
        </p:nvSpPr>
        <p:spPr>
          <a:xfrm flipV="1">
            <a:off x="0" y="6874380"/>
            <a:ext cx="12192000" cy="256185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
        <p:nvSpPr>
          <p:cNvPr id="10" name="Rectangle 9">
            <a:extLst>
              <a:ext uri="{FF2B5EF4-FFF2-40B4-BE49-F238E27FC236}">
                <a16:creationId xmlns:a16="http://schemas.microsoft.com/office/drawing/2014/main" id="{F92E650A-DA64-4463-8FAB-53CCDC729E57}"/>
              </a:ext>
            </a:extLst>
          </p:cNvPr>
          <p:cNvSpPr/>
          <p:nvPr userDrawn="1"/>
        </p:nvSpPr>
        <p:spPr>
          <a:xfrm flipV="1">
            <a:off x="0" y="-2557113"/>
            <a:ext cx="12192000" cy="256185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
        <p:nvSpPr>
          <p:cNvPr id="17" name="Slide Number Placeholder 5">
            <a:extLst>
              <a:ext uri="{FF2B5EF4-FFF2-40B4-BE49-F238E27FC236}">
                <a16:creationId xmlns:a16="http://schemas.microsoft.com/office/drawing/2014/main" id="{DF76CDA4-B4B7-4DD1-AB1F-3F7F6F00D51D}"/>
              </a:ext>
            </a:extLst>
          </p:cNvPr>
          <p:cNvSpPr>
            <a:spLocks noGrp="1"/>
          </p:cNvSpPr>
          <p:nvPr>
            <p:ph type="sldNum" sz="quarter" idx="12"/>
          </p:nvPr>
        </p:nvSpPr>
        <p:spPr>
          <a:xfrm>
            <a:off x="11521984" y="6362100"/>
            <a:ext cx="488795" cy="365125"/>
          </a:xfrm>
        </p:spPr>
        <p:txBody>
          <a:bodyPr/>
          <a:lstStyle>
            <a:lvl1pPr>
              <a:defRPr>
                <a:solidFill>
                  <a:schemeClr val="tx1">
                    <a:lumMod val="75000"/>
                    <a:lumOff val="25000"/>
                  </a:schemeClr>
                </a:solidFill>
              </a:defRPr>
            </a:lvl1pPr>
          </a:lstStyle>
          <a:p>
            <a:fld id="{5AB5047C-826F-45CC-A404-CE4D441B0D24}" type="slidenum">
              <a:rPr lang="he-IL" smtClean="0"/>
              <a:pPr/>
              <a:t>‹#›</a:t>
            </a:fld>
            <a:endParaRPr lang="he-IL" dirty="0"/>
          </a:p>
        </p:txBody>
      </p:sp>
      <p:pic>
        <p:nvPicPr>
          <p:cNvPr id="18" name="Picture 17">
            <a:extLst>
              <a:ext uri="{FF2B5EF4-FFF2-40B4-BE49-F238E27FC236}">
                <a16:creationId xmlns:a16="http://schemas.microsoft.com/office/drawing/2014/main" id="{BCD39C6B-8E48-4B98-9698-827495566F7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6117" t="15243" r="35628" b="46409"/>
          <a:stretch/>
        </p:blipFill>
        <p:spPr>
          <a:xfrm>
            <a:off x="311682" y="6233686"/>
            <a:ext cx="475066" cy="436576"/>
          </a:xfrm>
          <a:prstGeom prst="rect">
            <a:avLst/>
          </a:prstGeom>
          <a:effectLst/>
        </p:spPr>
      </p:pic>
      <p:pic>
        <p:nvPicPr>
          <p:cNvPr id="19" name="Picture 18">
            <a:extLst>
              <a:ext uri="{FF2B5EF4-FFF2-40B4-BE49-F238E27FC236}">
                <a16:creationId xmlns:a16="http://schemas.microsoft.com/office/drawing/2014/main" id="{4403B16D-421C-4CFC-9472-F9CCC160F1D1}"/>
              </a:ext>
            </a:extLst>
          </p:cNvPr>
          <p:cNvPicPr>
            <a:picLocks noChangeAspect="1"/>
          </p:cNvPicPr>
          <p:nvPr userDrawn="1"/>
        </p:nvPicPr>
        <p:blipFill>
          <a:blip r:embed="rId3" cstate="print">
            <a:biLevel thresh="75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86748" y="6364723"/>
            <a:ext cx="692103" cy="288154"/>
          </a:xfrm>
          <a:prstGeom prst="rect">
            <a:avLst/>
          </a:prstGeom>
          <a:effectLst/>
        </p:spPr>
      </p:pic>
      <p:sp>
        <p:nvSpPr>
          <p:cNvPr id="20" name="Rectangle 19">
            <a:extLst>
              <a:ext uri="{FF2B5EF4-FFF2-40B4-BE49-F238E27FC236}">
                <a16:creationId xmlns:a16="http://schemas.microsoft.com/office/drawing/2014/main" id="{6ABE9F0A-5AD7-4284-8CF5-A59BED8E8DD2}"/>
              </a:ext>
            </a:extLst>
          </p:cNvPr>
          <p:cNvSpPr/>
          <p:nvPr userDrawn="1"/>
        </p:nvSpPr>
        <p:spPr>
          <a:xfrm>
            <a:off x="10057588" y="6451974"/>
            <a:ext cx="1493580" cy="248273"/>
          </a:xfrm>
          <a:prstGeom prst="rect">
            <a:avLst/>
          </a:prstGeom>
          <a:effectLst/>
        </p:spPr>
        <p:txBody>
          <a:bodyPr wrap="square" lIns="91440" tIns="45720" rIns="91440" bIns="45720" anchor="t">
            <a:spAutoFit/>
          </a:bodyPr>
          <a:lstStyle/>
          <a:p>
            <a:pPr algn="r" rtl="1">
              <a:lnSpc>
                <a:spcPts val="1200"/>
              </a:lnSpc>
            </a:pPr>
            <a:r>
              <a:rPr lang="he-IL" sz="1200" dirty="0">
                <a:solidFill>
                  <a:srgbClr val="0082B1"/>
                </a:solidFill>
                <a:latin typeface="Assistant Light" pitchFamily="2" charset="-79"/>
                <a:cs typeface="Assistant Light" pitchFamily="2" charset="-79"/>
              </a:rPr>
              <a:t>סיכום שנה </a:t>
            </a:r>
            <a:r>
              <a:rPr lang="he-IL" sz="1100" dirty="0">
                <a:solidFill>
                  <a:srgbClr val="0082B1"/>
                </a:solidFill>
                <a:latin typeface="Assistant Light" pitchFamily="2" charset="-79"/>
                <a:cs typeface="Assistant Light" pitchFamily="2" charset="-79"/>
              </a:rPr>
              <a:t>2021</a:t>
            </a:r>
            <a:endParaRPr lang="he-IL" sz="1200" spc="150" dirty="0">
              <a:solidFill>
                <a:srgbClr val="0082B1"/>
              </a:solidFill>
              <a:latin typeface="Assistant Light" pitchFamily="2" charset="-79"/>
              <a:cs typeface="Assistant Light" pitchFamily="2" charset="-79"/>
            </a:endParaRPr>
          </a:p>
        </p:txBody>
      </p:sp>
      <p:cxnSp>
        <p:nvCxnSpPr>
          <p:cNvPr id="21" name="Straight Connector 20">
            <a:extLst>
              <a:ext uri="{FF2B5EF4-FFF2-40B4-BE49-F238E27FC236}">
                <a16:creationId xmlns:a16="http://schemas.microsoft.com/office/drawing/2014/main" id="{34EFB06D-2B7A-4E1E-B2A1-5401EB20BEA6}"/>
              </a:ext>
            </a:extLst>
          </p:cNvPr>
          <p:cNvCxnSpPr>
            <a:cxnSpLocks/>
          </p:cNvCxnSpPr>
          <p:nvPr userDrawn="1"/>
        </p:nvCxnSpPr>
        <p:spPr>
          <a:xfrm>
            <a:off x="11551168" y="6442780"/>
            <a:ext cx="0" cy="2113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7271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CD19E5F-688E-428D-B53A-863740274A04}"/>
              </a:ext>
            </a:extLst>
          </p:cNvPr>
          <p:cNvSpPr>
            <a:spLocks noGrp="1"/>
          </p:cNvSpPr>
          <p:nvPr>
            <p:ph type="sldNum" sz="quarter" idx="12"/>
          </p:nvPr>
        </p:nvSpPr>
        <p:spPr>
          <a:xfrm>
            <a:off x="11521984" y="6362100"/>
            <a:ext cx="488795" cy="365125"/>
          </a:xfrm>
        </p:spPr>
        <p:txBody>
          <a:bodyPr/>
          <a:lstStyle>
            <a:lvl1pPr>
              <a:defRPr>
                <a:solidFill>
                  <a:schemeClr val="tx1">
                    <a:lumMod val="75000"/>
                    <a:lumOff val="25000"/>
                  </a:schemeClr>
                </a:solidFill>
              </a:defRPr>
            </a:lvl1pPr>
          </a:lstStyle>
          <a:p>
            <a:fld id="{5AB5047C-826F-45CC-A404-CE4D441B0D24}" type="slidenum">
              <a:rPr lang="he-IL" smtClean="0"/>
              <a:pPr/>
              <a:t>‹#›</a:t>
            </a:fld>
            <a:endParaRPr lang="he-IL" dirty="0"/>
          </a:p>
        </p:txBody>
      </p:sp>
      <p:pic>
        <p:nvPicPr>
          <p:cNvPr id="11" name="Picture 10">
            <a:extLst>
              <a:ext uri="{FF2B5EF4-FFF2-40B4-BE49-F238E27FC236}">
                <a16:creationId xmlns:a16="http://schemas.microsoft.com/office/drawing/2014/main" id="{77A65DE6-D13B-45C3-B34B-D6F421147B6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6117" t="15243" r="35628" b="46409"/>
          <a:stretch/>
        </p:blipFill>
        <p:spPr>
          <a:xfrm>
            <a:off x="311682" y="6233686"/>
            <a:ext cx="475066" cy="436576"/>
          </a:xfrm>
          <a:prstGeom prst="rect">
            <a:avLst/>
          </a:prstGeom>
          <a:effectLst/>
        </p:spPr>
      </p:pic>
      <p:pic>
        <p:nvPicPr>
          <p:cNvPr id="12" name="Picture 11">
            <a:extLst>
              <a:ext uri="{FF2B5EF4-FFF2-40B4-BE49-F238E27FC236}">
                <a16:creationId xmlns:a16="http://schemas.microsoft.com/office/drawing/2014/main" id="{AC3F9A28-20BC-4003-9701-C1EA4AE02E9D}"/>
              </a:ext>
            </a:extLst>
          </p:cNvPr>
          <p:cNvPicPr>
            <a:picLocks noChangeAspect="1"/>
          </p:cNvPicPr>
          <p:nvPr userDrawn="1"/>
        </p:nvPicPr>
        <p:blipFill>
          <a:blip r:embed="rId3" cstate="print">
            <a:biLevel thresh="75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86748" y="6364723"/>
            <a:ext cx="692103" cy="288154"/>
          </a:xfrm>
          <a:prstGeom prst="rect">
            <a:avLst/>
          </a:prstGeom>
          <a:effectLst/>
        </p:spPr>
      </p:pic>
      <p:sp>
        <p:nvSpPr>
          <p:cNvPr id="13" name="Rectangle 12">
            <a:extLst>
              <a:ext uri="{FF2B5EF4-FFF2-40B4-BE49-F238E27FC236}">
                <a16:creationId xmlns:a16="http://schemas.microsoft.com/office/drawing/2014/main" id="{93B39673-4FA5-436C-9736-DF8B2BF9AE55}"/>
              </a:ext>
            </a:extLst>
          </p:cNvPr>
          <p:cNvSpPr/>
          <p:nvPr userDrawn="1"/>
        </p:nvSpPr>
        <p:spPr>
          <a:xfrm>
            <a:off x="10057588" y="6451974"/>
            <a:ext cx="1493580" cy="248273"/>
          </a:xfrm>
          <a:prstGeom prst="rect">
            <a:avLst/>
          </a:prstGeom>
          <a:effectLst/>
        </p:spPr>
        <p:txBody>
          <a:bodyPr wrap="square" lIns="91440" tIns="45720" rIns="91440" bIns="45720" anchor="t">
            <a:spAutoFit/>
          </a:bodyPr>
          <a:lstStyle/>
          <a:p>
            <a:pPr algn="r" rtl="1">
              <a:lnSpc>
                <a:spcPts val="1200"/>
              </a:lnSpc>
            </a:pPr>
            <a:r>
              <a:rPr lang="he-IL" sz="1200" dirty="0">
                <a:solidFill>
                  <a:srgbClr val="0082B1"/>
                </a:solidFill>
                <a:latin typeface="Assistant Light" pitchFamily="2" charset="-79"/>
                <a:cs typeface="Assistant Light" pitchFamily="2" charset="-79"/>
              </a:rPr>
              <a:t>סיכום שנה </a:t>
            </a:r>
            <a:r>
              <a:rPr lang="he-IL" sz="1100" dirty="0">
                <a:solidFill>
                  <a:srgbClr val="0082B1"/>
                </a:solidFill>
                <a:latin typeface="Assistant Light" pitchFamily="2" charset="-79"/>
                <a:cs typeface="Assistant Light" pitchFamily="2" charset="-79"/>
              </a:rPr>
              <a:t>2021</a:t>
            </a:r>
            <a:endParaRPr lang="he-IL" sz="1200" spc="150" dirty="0">
              <a:solidFill>
                <a:srgbClr val="0082B1"/>
              </a:solidFill>
              <a:latin typeface="Assistant Light" pitchFamily="2" charset="-79"/>
              <a:cs typeface="Assistant Light" pitchFamily="2" charset="-79"/>
            </a:endParaRPr>
          </a:p>
        </p:txBody>
      </p:sp>
      <p:cxnSp>
        <p:nvCxnSpPr>
          <p:cNvPr id="3" name="Straight Connector 2">
            <a:extLst>
              <a:ext uri="{FF2B5EF4-FFF2-40B4-BE49-F238E27FC236}">
                <a16:creationId xmlns:a16="http://schemas.microsoft.com/office/drawing/2014/main" id="{06F67546-87B3-4724-BF66-3D735D700D5E}"/>
              </a:ext>
            </a:extLst>
          </p:cNvPr>
          <p:cNvCxnSpPr>
            <a:cxnSpLocks/>
          </p:cNvCxnSpPr>
          <p:nvPr userDrawn="1"/>
        </p:nvCxnSpPr>
        <p:spPr>
          <a:xfrm>
            <a:off x="11551168" y="6442780"/>
            <a:ext cx="0" cy="211388"/>
          </a:xfrm>
          <a:prstGeom prst="line">
            <a:avLst/>
          </a:prstGeom>
        </p:spPr>
        <p:style>
          <a:lnRef idx="1">
            <a:schemeClr val="accent1"/>
          </a:lnRef>
          <a:fillRef idx="0">
            <a:schemeClr val="accent1"/>
          </a:fillRef>
          <a:effectRef idx="0">
            <a:schemeClr val="accent1"/>
          </a:effectRef>
          <a:fontRef idx="minor">
            <a:schemeClr val="tx1"/>
          </a:fontRef>
        </p:style>
      </p:cxnSp>
      <p:sp>
        <p:nvSpPr>
          <p:cNvPr id="16" name="Block Arc 15">
            <a:extLst>
              <a:ext uri="{FF2B5EF4-FFF2-40B4-BE49-F238E27FC236}">
                <a16:creationId xmlns:a16="http://schemas.microsoft.com/office/drawing/2014/main" id="{74207F73-401E-454A-9420-4853C0B8D6BB}"/>
              </a:ext>
            </a:extLst>
          </p:cNvPr>
          <p:cNvSpPr/>
          <p:nvPr userDrawn="1"/>
        </p:nvSpPr>
        <p:spPr>
          <a:xfrm rot="10800000">
            <a:off x="5585427" y="-697874"/>
            <a:ext cx="1021143" cy="1021143"/>
          </a:xfrm>
          <a:prstGeom prst="blockArc">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17" name="Rectangle 16">
            <a:extLst>
              <a:ext uri="{FF2B5EF4-FFF2-40B4-BE49-F238E27FC236}">
                <a16:creationId xmlns:a16="http://schemas.microsoft.com/office/drawing/2014/main" id="{D42A048B-1D09-4BD1-AD79-895572975BE0}"/>
              </a:ext>
            </a:extLst>
          </p:cNvPr>
          <p:cNvSpPr/>
          <p:nvPr userDrawn="1"/>
        </p:nvSpPr>
        <p:spPr>
          <a:xfrm>
            <a:off x="-1" y="-1032867"/>
            <a:ext cx="12192001" cy="102114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867083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6872862-F8F6-473A-A8F0-5F83B7B575A1}"/>
              </a:ext>
            </a:extLst>
          </p:cNvPr>
          <p:cNvSpPr/>
          <p:nvPr userDrawn="1"/>
        </p:nvSpPr>
        <p:spPr>
          <a:xfrm>
            <a:off x="0" y="1184030"/>
            <a:ext cx="12192000" cy="5673969"/>
          </a:xfrm>
          <a:prstGeom prst="rect">
            <a:avLst/>
          </a:prstGeom>
          <a:gradFill>
            <a:gsLst>
              <a:gs pos="0">
                <a:schemeClr val="bg1">
                  <a:lumMod val="85000"/>
                </a:schemeClr>
              </a:gs>
              <a:gs pos="99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Slide Number Placeholder 5">
            <a:extLst>
              <a:ext uri="{FF2B5EF4-FFF2-40B4-BE49-F238E27FC236}">
                <a16:creationId xmlns:a16="http://schemas.microsoft.com/office/drawing/2014/main" id="{3CD19E5F-688E-428D-B53A-863740274A04}"/>
              </a:ext>
            </a:extLst>
          </p:cNvPr>
          <p:cNvSpPr>
            <a:spLocks noGrp="1"/>
          </p:cNvSpPr>
          <p:nvPr>
            <p:ph type="sldNum" sz="quarter" idx="12"/>
          </p:nvPr>
        </p:nvSpPr>
        <p:spPr>
          <a:xfrm>
            <a:off x="11521984" y="6387500"/>
            <a:ext cx="488795" cy="365125"/>
          </a:xfrm>
        </p:spPr>
        <p:txBody>
          <a:bodyPr/>
          <a:lstStyle>
            <a:lvl1pPr>
              <a:defRPr>
                <a:solidFill>
                  <a:schemeClr val="tx1">
                    <a:lumMod val="75000"/>
                    <a:lumOff val="25000"/>
                  </a:schemeClr>
                </a:solidFill>
              </a:defRPr>
            </a:lvl1pPr>
          </a:lstStyle>
          <a:p>
            <a:fld id="{5AB5047C-826F-45CC-A404-CE4D441B0D24}" type="slidenum">
              <a:rPr lang="he-IL" smtClean="0"/>
              <a:pPr/>
              <a:t>‹#›</a:t>
            </a:fld>
            <a:endParaRPr lang="he-IL" dirty="0"/>
          </a:p>
        </p:txBody>
      </p:sp>
      <p:pic>
        <p:nvPicPr>
          <p:cNvPr id="11" name="Picture 10">
            <a:extLst>
              <a:ext uri="{FF2B5EF4-FFF2-40B4-BE49-F238E27FC236}">
                <a16:creationId xmlns:a16="http://schemas.microsoft.com/office/drawing/2014/main" id="{77A65DE6-D13B-45C3-B34B-D6F421147B6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6117" t="15243" r="35628" b="46409"/>
          <a:stretch/>
        </p:blipFill>
        <p:spPr>
          <a:xfrm>
            <a:off x="311682" y="6233686"/>
            <a:ext cx="475066" cy="436576"/>
          </a:xfrm>
          <a:prstGeom prst="rect">
            <a:avLst/>
          </a:prstGeom>
          <a:effectLst/>
        </p:spPr>
      </p:pic>
      <p:pic>
        <p:nvPicPr>
          <p:cNvPr id="12" name="Picture 11">
            <a:extLst>
              <a:ext uri="{FF2B5EF4-FFF2-40B4-BE49-F238E27FC236}">
                <a16:creationId xmlns:a16="http://schemas.microsoft.com/office/drawing/2014/main" id="{AC3F9A28-20BC-4003-9701-C1EA4AE02E9D}"/>
              </a:ext>
            </a:extLst>
          </p:cNvPr>
          <p:cNvPicPr>
            <a:picLocks noChangeAspect="1"/>
          </p:cNvPicPr>
          <p:nvPr userDrawn="1"/>
        </p:nvPicPr>
        <p:blipFill>
          <a:blip r:embed="rId3" cstate="print">
            <a:biLevel thresh="75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86748" y="6364723"/>
            <a:ext cx="692103" cy="288154"/>
          </a:xfrm>
          <a:prstGeom prst="rect">
            <a:avLst/>
          </a:prstGeom>
          <a:effectLst/>
        </p:spPr>
      </p:pic>
      <p:sp>
        <p:nvSpPr>
          <p:cNvPr id="13" name="Rectangle 12">
            <a:extLst>
              <a:ext uri="{FF2B5EF4-FFF2-40B4-BE49-F238E27FC236}">
                <a16:creationId xmlns:a16="http://schemas.microsoft.com/office/drawing/2014/main" id="{93B39673-4FA5-436C-9736-DF8B2BF9AE55}"/>
              </a:ext>
            </a:extLst>
          </p:cNvPr>
          <p:cNvSpPr/>
          <p:nvPr userDrawn="1"/>
        </p:nvSpPr>
        <p:spPr>
          <a:xfrm>
            <a:off x="10057588" y="6451974"/>
            <a:ext cx="1493580" cy="248273"/>
          </a:xfrm>
          <a:prstGeom prst="rect">
            <a:avLst/>
          </a:prstGeom>
          <a:effectLst/>
        </p:spPr>
        <p:txBody>
          <a:bodyPr wrap="square" lIns="91440" tIns="45720" rIns="91440" bIns="45720" anchor="t">
            <a:spAutoFit/>
          </a:bodyPr>
          <a:lstStyle/>
          <a:p>
            <a:pPr algn="r" rtl="1">
              <a:lnSpc>
                <a:spcPts val="1200"/>
              </a:lnSpc>
            </a:pPr>
            <a:r>
              <a:rPr lang="he-IL" sz="1200" dirty="0">
                <a:solidFill>
                  <a:srgbClr val="00AEEF"/>
                </a:solidFill>
                <a:latin typeface="Assistant Light" pitchFamily="2" charset="-79"/>
                <a:cs typeface="Assistant Light" pitchFamily="2" charset="-79"/>
              </a:rPr>
              <a:t>סיכום שנה </a:t>
            </a:r>
            <a:r>
              <a:rPr lang="he-IL" sz="1100" dirty="0">
                <a:solidFill>
                  <a:srgbClr val="00AEEF"/>
                </a:solidFill>
                <a:latin typeface="Assistant Light" pitchFamily="2" charset="-79"/>
                <a:cs typeface="Assistant Light" pitchFamily="2" charset="-79"/>
              </a:rPr>
              <a:t>2021</a:t>
            </a:r>
            <a:endParaRPr lang="he-IL" sz="1200" spc="150" dirty="0">
              <a:solidFill>
                <a:srgbClr val="00AEEF"/>
              </a:solidFill>
              <a:latin typeface="Assistant Light" pitchFamily="2" charset="-79"/>
              <a:cs typeface="Assistant Light" pitchFamily="2" charset="-79"/>
            </a:endParaRPr>
          </a:p>
        </p:txBody>
      </p:sp>
      <p:cxnSp>
        <p:nvCxnSpPr>
          <p:cNvPr id="3" name="Straight Connector 2">
            <a:extLst>
              <a:ext uri="{FF2B5EF4-FFF2-40B4-BE49-F238E27FC236}">
                <a16:creationId xmlns:a16="http://schemas.microsoft.com/office/drawing/2014/main" id="{06F67546-87B3-4724-BF66-3D735D700D5E}"/>
              </a:ext>
            </a:extLst>
          </p:cNvPr>
          <p:cNvCxnSpPr>
            <a:cxnSpLocks/>
          </p:cNvCxnSpPr>
          <p:nvPr userDrawn="1"/>
        </p:nvCxnSpPr>
        <p:spPr>
          <a:xfrm>
            <a:off x="11551168" y="6442780"/>
            <a:ext cx="0" cy="211388"/>
          </a:xfrm>
          <a:prstGeom prst="line">
            <a:avLst/>
          </a:prstGeom>
          <a:ln>
            <a:solidFill>
              <a:srgbClr val="00AEEF"/>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5AD12085-2766-426E-A531-48A632D3EFF2}"/>
              </a:ext>
            </a:extLst>
          </p:cNvPr>
          <p:cNvSpPr/>
          <p:nvPr userDrawn="1"/>
        </p:nvSpPr>
        <p:spPr>
          <a:xfrm>
            <a:off x="0" y="6755728"/>
            <a:ext cx="12192000" cy="10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Block Arc 15">
            <a:extLst>
              <a:ext uri="{FF2B5EF4-FFF2-40B4-BE49-F238E27FC236}">
                <a16:creationId xmlns:a16="http://schemas.microsoft.com/office/drawing/2014/main" id="{DCB5346F-541C-4E82-81B0-116C1BD3AFB9}"/>
              </a:ext>
            </a:extLst>
          </p:cNvPr>
          <p:cNvSpPr/>
          <p:nvPr userDrawn="1"/>
        </p:nvSpPr>
        <p:spPr>
          <a:xfrm rot="10800000">
            <a:off x="5585427" y="-697874"/>
            <a:ext cx="1021143" cy="1021143"/>
          </a:xfrm>
          <a:prstGeom prst="blockArc">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17" name="Rectangle 16">
            <a:extLst>
              <a:ext uri="{FF2B5EF4-FFF2-40B4-BE49-F238E27FC236}">
                <a16:creationId xmlns:a16="http://schemas.microsoft.com/office/drawing/2014/main" id="{4D2BF913-0D21-4E53-8FF2-FD495E17171B}"/>
              </a:ext>
            </a:extLst>
          </p:cNvPr>
          <p:cNvSpPr/>
          <p:nvPr userDrawn="1"/>
        </p:nvSpPr>
        <p:spPr>
          <a:xfrm>
            <a:off x="-1" y="-1032867"/>
            <a:ext cx="12192001" cy="102114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298311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CD19E5F-688E-428D-B53A-863740274A04}"/>
              </a:ext>
            </a:extLst>
          </p:cNvPr>
          <p:cNvSpPr>
            <a:spLocks noGrp="1"/>
          </p:cNvSpPr>
          <p:nvPr>
            <p:ph type="sldNum" sz="quarter" idx="12"/>
          </p:nvPr>
        </p:nvSpPr>
        <p:spPr>
          <a:xfrm>
            <a:off x="11521984" y="6387500"/>
            <a:ext cx="488795" cy="365125"/>
          </a:xfrm>
        </p:spPr>
        <p:txBody>
          <a:bodyPr/>
          <a:lstStyle>
            <a:lvl1pPr>
              <a:defRPr>
                <a:solidFill>
                  <a:schemeClr val="tx1">
                    <a:lumMod val="75000"/>
                    <a:lumOff val="25000"/>
                  </a:schemeClr>
                </a:solidFill>
              </a:defRPr>
            </a:lvl1pPr>
          </a:lstStyle>
          <a:p>
            <a:fld id="{5AB5047C-826F-45CC-A404-CE4D441B0D24}" type="slidenum">
              <a:rPr lang="he-IL" smtClean="0"/>
              <a:pPr/>
              <a:t>‹#›</a:t>
            </a:fld>
            <a:endParaRPr lang="he-IL" dirty="0"/>
          </a:p>
        </p:txBody>
      </p:sp>
      <p:pic>
        <p:nvPicPr>
          <p:cNvPr id="11" name="Picture 10">
            <a:extLst>
              <a:ext uri="{FF2B5EF4-FFF2-40B4-BE49-F238E27FC236}">
                <a16:creationId xmlns:a16="http://schemas.microsoft.com/office/drawing/2014/main" id="{77A65DE6-D13B-45C3-B34B-D6F421147B6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6117" t="15243" r="35628" b="46409"/>
          <a:stretch/>
        </p:blipFill>
        <p:spPr>
          <a:xfrm>
            <a:off x="311682" y="6233686"/>
            <a:ext cx="475066" cy="436576"/>
          </a:xfrm>
          <a:prstGeom prst="rect">
            <a:avLst/>
          </a:prstGeom>
          <a:effectLst/>
        </p:spPr>
      </p:pic>
      <p:pic>
        <p:nvPicPr>
          <p:cNvPr id="12" name="Picture 11">
            <a:extLst>
              <a:ext uri="{FF2B5EF4-FFF2-40B4-BE49-F238E27FC236}">
                <a16:creationId xmlns:a16="http://schemas.microsoft.com/office/drawing/2014/main" id="{AC3F9A28-20BC-4003-9701-C1EA4AE02E9D}"/>
              </a:ext>
            </a:extLst>
          </p:cNvPr>
          <p:cNvPicPr>
            <a:picLocks noChangeAspect="1"/>
          </p:cNvPicPr>
          <p:nvPr userDrawn="1"/>
        </p:nvPicPr>
        <p:blipFill>
          <a:blip r:embed="rId3" cstate="print">
            <a:biLevel thresh="75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86748" y="6364723"/>
            <a:ext cx="692103" cy="288154"/>
          </a:xfrm>
          <a:prstGeom prst="rect">
            <a:avLst/>
          </a:prstGeom>
          <a:effectLst/>
        </p:spPr>
      </p:pic>
      <p:sp>
        <p:nvSpPr>
          <p:cNvPr id="13" name="Rectangle 12">
            <a:extLst>
              <a:ext uri="{FF2B5EF4-FFF2-40B4-BE49-F238E27FC236}">
                <a16:creationId xmlns:a16="http://schemas.microsoft.com/office/drawing/2014/main" id="{93B39673-4FA5-436C-9736-DF8B2BF9AE55}"/>
              </a:ext>
            </a:extLst>
          </p:cNvPr>
          <p:cNvSpPr/>
          <p:nvPr userDrawn="1"/>
        </p:nvSpPr>
        <p:spPr>
          <a:xfrm>
            <a:off x="10057588" y="6451974"/>
            <a:ext cx="1493580" cy="248273"/>
          </a:xfrm>
          <a:prstGeom prst="rect">
            <a:avLst/>
          </a:prstGeom>
          <a:effectLst/>
        </p:spPr>
        <p:txBody>
          <a:bodyPr wrap="square" lIns="91440" tIns="45720" rIns="91440" bIns="45720" anchor="t">
            <a:spAutoFit/>
          </a:bodyPr>
          <a:lstStyle/>
          <a:p>
            <a:pPr algn="r" rtl="1">
              <a:lnSpc>
                <a:spcPts val="1200"/>
              </a:lnSpc>
            </a:pPr>
            <a:r>
              <a:rPr lang="he-IL" sz="1200" dirty="0">
                <a:solidFill>
                  <a:srgbClr val="00AEEF"/>
                </a:solidFill>
                <a:latin typeface="Assistant Light" pitchFamily="2" charset="-79"/>
                <a:cs typeface="Assistant Light" pitchFamily="2" charset="-79"/>
              </a:rPr>
              <a:t>סיכום שנה </a:t>
            </a:r>
            <a:r>
              <a:rPr lang="he-IL" sz="1100" dirty="0">
                <a:solidFill>
                  <a:srgbClr val="00AEEF"/>
                </a:solidFill>
                <a:latin typeface="Assistant Light" pitchFamily="2" charset="-79"/>
                <a:cs typeface="Assistant Light" pitchFamily="2" charset="-79"/>
              </a:rPr>
              <a:t>2021</a:t>
            </a:r>
            <a:endParaRPr lang="he-IL" sz="1200" spc="150" dirty="0">
              <a:solidFill>
                <a:srgbClr val="00AEEF"/>
              </a:solidFill>
              <a:latin typeface="Assistant Light" pitchFamily="2" charset="-79"/>
              <a:cs typeface="Assistant Light" pitchFamily="2" charset="-79"/>
            </a:endParaRPr>
          </a:p>
        </p:txBody>
      </p:sp>
      <p:cxnSp>
        <p:nvCxnSpPr>
          <p:cNvPr id="3" name="Straight Connector 2">
            <a:extLst>
              <a:ext uri="{FF2B5EF4-FFF2-40B4-BE49-F238E27FC236}">
                <a16:creationId xmlns:a16="http://schemas.microsoft.com/office/drawing/2014/main" id="{06F67546-87B3-4724-BF66-3D735D700D5E}"/>
              </a:ext>
            </a:extLst>
          </p:cNvPr>
          <p:cNvCxnSpPr>
            <a:cxnSpLocks/>
          </p:cNvCxnSpPr>
          <p:nvPr userDrawn="1"/>
        </p:nvCxnSpPr>
        <p:spPr>
          <a:xfrm>
            <a:off x="11551168" y="6442780"/>
            <a:ext cx="0" cy="211388"/>
          </a:xfrm>
          <a:prstGeom prst="line">
            <a:avLst/>
          </a:prstGeom>
          <a:ln>
            <a:solidFill>
              <a:srgbClr val="00AEEF"/>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4D2BF913-0D21-4E53-8FF2-FD495E17171B}"/>
              </a:ext>
            </a:extLst>
          </p:cNvPr>
          <p:cNvSpPr/>
          <p:nvPr userDrawn="1"/>
        </p:nvSpPr>
        <p:spPr>
          <a:xfrm>
            <a:off x="-1" y="-1032867"/>
            <a:ext cx="12192001" cy="102114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730787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2BF913-0D21-4E53-8FF2-FD495E17171B}"/>
              </a:ext>
            </a:extLst>
          </p:cNvPr>
          <p:cNvSpPr/>
          <p:nvPr userDrawn="1"/>
        </p:nvSpPr>
        <p:spPr>
          <a:xfrm>
            <a:off x="-1" y="-1032867"/>
            <a:ext cx="12192001" cy="102114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46727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6872862-F8F6-473A-A8F0-5F83B7B575A1}"/>
              </a:ext>
            </a:extLst>
          </p:cNvPr>
          <p:cNvSpPr/>
          <p:nvPr userDrawn="1"/>
        </p:nvSpPr>
        <p:spPr>
          <a:xfrm>
            <a:off x="0" y="1184030"/>
            <a:ext cx="12192000" cy="5673970"/>
          </a:xfrm>
          <a:prstGeom prst="rect">
            <a:avLst/>
          </a:prstGeom>
          <a:gradFill>
            <a:gsLst>
              <a:gs pos="0">
                <a:srgbClr val="93CEFF"/>
              </a:gs>
              <a:gs pos="99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Slide Number Placeholder 5">
            <a:extLst>
              <a:ext uri="{FF2B5EF4-FFF2-40B4-BE49-F238E27FC236}">
                <a16:creationId xmlns:a16="http://schemas.microsoft.com/office/drawing/2014/main" id="{3CD19E5F-688E-428D-B53A-863740274A04}"/>
              </a:ext>
            </a:extLst>
          </p:cNvPr>
          <p:cNvSpPr>
            <a:spLocks noGrp="1"/>
          </p:cNvSpPr>
          <p:nvPr>
            <p:ph type="sldNum" sz="quarter" idx="12"/>
          </p:nvPr>
        </p:nvSpPr>
        <p:spPr>
          <a:xfrm>
            <a:off x="11521984" y="6387500"/>
            <a:ext cx="488795" cy="365125"/>
          </a:xfrm>
        </p:spPr>
        <p:txBody>
          <a:bodyPr/>
          <a:lstStyle>
            <a:lvl1pPr>
              <a:defRPr>
                <a:solidFill>
                  <a:schemeClr val="tx1">
                    <a:lumMod val="75000"/>
                    <a:lumOff val="25000"/>
                  </a:schemeClr>
                </a:solidFill>
              </a:defRPr>
            </a:lvl1pPr>
          </a:lstStyle>
          <a:p>
            <a:fld id="{5AB5047C-826F-45CC-A404-CE4D441B0D24}" type="slidenum">
              <a:rPr lang="he-IL" smtClean="0"/>
              <a:pPr/>
              <a:t>‹#›</a:t>
            </a:fld>
            <a:endParaRPr lang="he-IL" dirty="0"/>
          </a:p>
        </p:txBody>
      </p:sp>
      <p:pic>
        <p:nvPicPr>
          <p:cNvPr id="11" name="Picture 10">
            <a:extLst>
              <a:ext uri="{FF2B5EF4-FFF2-40B4-BE49-F238E27FC236}">
                <a16:creationId xmlns:a16="http://schemas.microsoft.com/office/drawing/2014/main" id="{77A65DE6-D13B-45C3-B34B-D6F421147B6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6117" t="15243" r="35628" b="46409"/>
          <a:stretch/>
        </p:blipFill>
        <p:spPr>
          <a:xfrm>
            <a:off x="311682" y="6233686"/>
            <a:ext cx="475066" cy="436576"/>
          </a:xfrm>
          <a:prstGeom prst="rect">
            <a:avLst/>
          </a:prstGeom>
          <a:effectLst/>
        </p:spPr>
      </p:pic>
      <p:pic>
        <p:nvPicPr>
          <p:cNvPr id="12" name="Picture 11">
            <a:extLst>
              <a:ext uri="{FF2B5EF4-FFF2-40B4-BE49-F238E27FC236}">
                <a16:creationId xmlns:a16="http://schemas.microsoft.com/office/drawing/2014/main" id="{AC3F9A28-20BC-4003-9701-C1EA4AE02E9D}"/>
              </a:ext>
            </a:extLst>
          </p:cNvPr>
          <p:cNvPicPr>
            <a:picLocks noChangeAspect="1"/>
          </p:cNvPicPr>
          <p:nvPr userDrawn="1"/>
        </p:nvPicPr>
        <p:blipFill>
          <a:blip r:embed="rId3" cstate="print">
            <a:biLevel thresh="75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86748" y="6364723"/>
            <a:ext cx="692103" cy="288154"/>
          </a:xfrm>
          <a:prstGeom prst="rect">
            <a:avLst/>
          </a:prstGeom>
          <a:effectLst/>
        </p:spPr>
      </p:pic>
      <p:sp>
        <p:nvSpPr>
          <p:cNvPr id="13" name="Rectangle 12">
            <a:extLst>
              <a:ext uri="{FF2B5EF4-FFF2-40B4-BE49-F238E27FC236}">
                <a16:creationId xmlns:a16="http://schemas.microsoft.com/office/drawing/2014/main" id="{93B39673-4FA5-436C-9736-DF8B2BF9AE55}"/>
              </a:ext>
            </a:extLst>
          </p:cNvPr>
          <p:cNvSpPr/>
          <p:nvPr userDrawn="1"/>
        </p:nvSpPr>
        <p:spPr>
          <a:xfrm>
            <a:off x="10057588" y="6451974"/>
            <a:ext cx="1493580" cy="248273"/>
          </a:xfrm>
          <a:prstGeom prst="rect">
            <a:avLst/>
          </a:prstGeom>
          <a:effectLst/>
        </p:spPr>
        <p:txBody>
          <a:bodyPr wrap="square" lIns="91440" tIns="45720" rIns="91440" bIns="45720" anchor="t">
            <a:spAutoFit/>
          </a:bodyPr>
          <a:lstStyle/>
          <a:p>
            <a:pPr algn="r" rtl="1">
              <a:lnSpc>
                <a:spcPts val="1200"/>
              </a:lnSpc>
            </a:pPr>
            <a:r>
              <a:rPr lang="he-IL" sz="1200" dirty="0">
                <a:solidFill>
                  <a:srgbClr val="00AEEF"/>
                </a:solidFill>
                <a:latin typeface="Assistant Light" pitchFamily="2" charset="-79"/>
                <a:cs typeface="Assistant Light" pitchFamily="2" charset="-79"/>
              </a:rPr>
              <a:t>סיכום שנה </a:t>
            </a:r>
            <a:r>
              <a:rPr lang="he-IL" sz="1100" dirty="0">
                <a:solidFill>
                  <a:srgbClr val="00AEEF"/>
                </a:solidFill>
                <a:latin typeface="Assistant Light" pitchFamily="2" charset="-79"/>
                <a:cs typeface="Assistant Light" pitchFamily="2" charset="-79"/>
              </a:rPr>
              <a:t>2021</a:t>
            </a:r>
            <a:endParaRPr lang="he-IL" sz="1200" spc="150" dirty="0">
              <a:solidFill>
                <a:srgbClr val="00AEEF"/>
              </a:solidFill>
              <a:latin typeface="Assistant Light" pitchFamily="2" charset="-79"/>
              <a:cs typeface="Assistant Light" pitchFamily="2" charset="-79"/>
            </a:endParaRPr>
          </a:p>
        </p:txBody>
      </p:sp>
      <p:cxnSp>
        <p:nvCxnSpPr>
          <p:cNvPr id="3" name="Straight Connector 2">
            <a:extLst>
              <a:ext uri="{FF2B5EF4-FFF2-40B4-BE49-F238E27FC236}">
                <a16:creationId xmlns:a16="http://schemas.microsoft.com/office/drawing/2014/main" id="{06F67546-87B3-4724-BF66-3D735D700D5E}"/>
              </a:ext>
            </a:extLst>
          </p:cNvPr>
          <p:cNvCxnSpPr>
            <a:cxnSpLocks/>
          </p:cNvCxnSpPr>
          <p:nvPr userDrawn="1"/>
        </p:nvCxnSpPr>
        <p:spPr>
          <a:xfrm>
            <a:off x="11551168" y="6442780"/>
            <a:ext cx="0" cy="211388"/>
          </a:xfrm>
          <a:prstGeom prst="line">
            <a:avLst/>
          </a:prstGeom>
          <a:ln>
            <a:solidFill>
              <a:srgbClr val="00AEEF"/>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5AD12085-2766-426E-A531-48A632D3EFF2}"/>
              </a:ext>
            </a:extLst>
          </p:cNvPr>
          <p:cNvSpPr/>
          <p:nvPr userDrawn="1"/>
        </p:nvSpPr>
        <p:spPr>
          <a:xfrm>
            <a:off x="0" y="6755728"/>
            <a:ext cx="12192000" cy="10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Block Arc 15">
            <a:extLst>
              <a:ext uri="{FF2B5EF4-FFF2-40B4-BE49-F238E27FC236}">
                <a16:creationId xmlns:a16="http://schemas.microsoft.com/office/drawing/2014/main" id="{5C8A699B-7E36-4336-AA56-9AD55127F588}"/>
              </a:ext>
            </a:extLst>
          </p:cNvPr>
          <p:cNvSpPr/>
          <p:nvPr userDrawn="1"/>
        </p:nvSpPr>
        <p:spPr>
          <a:xfrm rot="10800000">
            <a:off x="5585427" y="-697874"/>
            <a:ext cx="1021143" cy="1021143"/>
          </a:xfrm>
          <a:prstGeom prst="blockArc">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17" name="Rectangle 16">
            <a:extLst>
              <a:ext uri="{FF2B5EF4-FFF2-40B4-BE49-F238E27FC236}">
                <a16:creationId xmlns:a16="http://schemas.microsoft.com/office/drawing/2014/main" id="{F2859524-B057-4DBB-91CB-4AFA96C8BE54}"/>
              </a:ext>
            </a:extLst>
          </p:cNvPr>
          <p:cNvSpPr/>
          <p:nvPr userDrawn="1"/>
        </p:nvSpPr>
        <p:spPr>
          <a:xfrm>
            <a:off x="-1" y="-1032867"/>
            <a:ext cx="12192001" cy="102114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5077825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4.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363FEAE1-D84B-4533-9DB6-29488648C9EB}"/>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3348A8F5-12DF-420F-8AA6-A7BD997C55B0}"/>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A70E8F12-B37F-4E9F-B3CB-C6526BA7CE97}"/>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46E9AE3-EAA7-4E34-8B80-BE26EE08707B}" type="datetimeFigureOut">
              <a:rPr lang="he-IL" smtClean="0"/>
              <a:t>כ"ז/אדר א/תשפ"ב</a:t>
            </a:fld>
            <a:endParaRPr lang="he-IL"/>
          </a:p>
        </p:txBody>
      </p:sp>
      <p:sp>
        <p:nvSpPr>
          <p:cNvPr id="5" name="מציין מיקום של כותרת תחתונה 4">
            <a:extLst>
              <a:ext uri="{FF2B5EF4-FFF2-40B4-BE49-F238E27FC236}">
                <a16:creationId xmlns:a16="http://schemas.microsoft.com/office/drawing/2014/main" id="{5DB38AB4-205C-47E3-AD62-2851EDECE8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6A9072CD-6841-4FE4-9D4B-0D86FC98D266}"/>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AF20B00-1D12-4773-A2EB-A8325F02A757}" type="slidenum">
              <a:rPr lang="he-IL" smtClean="0"/>
              <a:t>‹#›</a:t>
            </a:fld>
            <a:endParaRPr lang="he-IL"/>
          </a:p>
        </p:txBody>
      </p:sp>
    </p:spTree>
    <p:extLst>
      <p:ext uri="{BB962C8B-B14F-4D97-AF65-F5344CB8AC3E}">
        <p14:creationId xmlns:p14="http://schemas.microsoft.com/office/powerpoint/2010/main" val="2903771575"/>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38E951D-72E8-4DF2-AC14-5B2E976F7FA5}"/>
              </a:ext>
            </a:extLst>
          </p:cNvPr>
          <p:cNvSpPr>
            <a:spLocks noGrp="1"/>
          </p:cNvSpPr>
          <p:nvPr>
            <p:ph type="sldNum" sz="quarter" idx="4"/>
          </p:nvPr>
        </p:nvSpPr>
        <p:spPr>
          <a:xfrm>
            <a:off x="11551167" y="6356350"/>
            <a:ext cx="488795" cy="365125"/>
          </a:xfrm>
          <a:prstGeom prst="rect">
            <a:avLst/>
          </a:prstGeom>
        </p:spPr>
        <p:txBody>
          <a:bodyPr vert="horz" lIns="91440" tIns="45720" rIns="91440" bIns="45720" rtlCol="0" anchor="ctr"/>
          <a:lstStyle>
            <a:lvl1pPr algn="ctr">
              <a:defRPr sz="1100">
                <a:solidFill>
                  <a:schemeClr val="tx1">
                    <a:lumMod val="75000"/>
                    <a:lumOff val="25000"/>
                  </a:schemeClr>
                </a:solidFill>
                <a:latin typeface="Assistant SemiBold" pitchFamily="2" charset="-79"/>
                <a:cs typeface="Assistant SemiBold" pitchFamily="2" charset="-79"/>
              </a:defRPr>
            </a:lvl1pPr>
          </a:lstStyle>
          <a:p>
            <a:fld id="{5AB5047C-826F-45CC-A404-CE4D441B0D24}" type="slidenum">
              <a:rPr lang="he-IL" smtClean="0"/>
              <a:pPr/>
              <a:t>‹#›</a:t>
            </a:fld>
            <a:endParaRPr lang="he-IL" dirty="0"/>
          </a:p>
        </p:txBody>
      </p:sp>
    </p:spTree>
    <p:extLst>
      <p:ext uri="{BB962C8B-B14F-4D97-AF65-F5344CB8AC3E}">
        <p14:creationId xmlns:p14="http://schemas.microsoft.com/office/powerpoint/2010/main" val="213886008"/>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3" r:id="rId4"/>
    <p:sldLayoutId id="2147483739" r:id="rId5"/>
    <p:sldLayoutId id="2147483732"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38E951D-72E8-4DF2-AC14-5B2E976F7FA5}"/>
              </a:ext>
            </a:extLst>
          </p:cNvPr>
          <p:cNvSpPr>
            <a:spLocks noGrp="1"/>
          </p:cNvSpPr>
          <p:nvPr>
            <p:ph type="sldNum" sz="quarter" idx="4"/>
          </p:nvPr>
        </p:nvSpPr>
        <p:spPr>
          <a:xfrm>
            <a:off x="11551167" y="6356350"/>
            <a:ext cx="488795" cy="365125"/>
          </a:xfrm>
          <a:prstGeom prst="rect">
            <a:avLst/>
          </a:prstGeom>
        </p:spPr>
        <p:txBody>
          <a:bodyPr vert="horz" lIns="91440" tIns="45720" rIns="91440" bIns="45720" rtlCol="0" anchor="ctr"/>
          <a:lstStyle>
            <a:lvl1pPr algn="ctr">
              <a:defRPr sz="1100">
                <a:solidFill>
                  <a:schemeClr val="tx1">
                    <a:lumMod val="75000"/>
                    <a:lumOff val="25000"/>
                  </a:schemeClr>
                </a:solidFill>
                <a:latin typeface="Assistant SemiBold" pitchFamily="2" charset="-79"/>
                <a:cs typeface="Assistant SemiBold" pitchFamily="2" charset="-79"/>
              </a:defRPr>
            </a:lvl1pPr>
          </a:lstStyle>
          <a:p>
            <a:fld id="{5AB5047C-826F-45CC-A404-CE4D441B0D24}" type="slidenum">
              <a:rPr lang="he-IL" smtClean="0"/>
              <a:pPr/>
              <a:t>‹#›</a:t>
            </a:fld>
            <a:endParaRPr lang="he-IL" dirty="0"/>
          </a:p>
        </p:txBody>
      </p:sp>
    </p:spTree>
    <p:extLst>
      <p:ext uri="{BB962C8B-B14F-4D97-AF65-F5344CB8AC3E}">
        <p14:creationId xmlns:p14="http://schemas.microsoft.com/office/powerpoint/2010/main" val="424094758"/>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363FEAE1-D84B-4533-9DB6-29488648C9EB}"/>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3348A8F5-12DF-420F-8AA6-A7BD997C55B0}"/>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A70E8F12-B37F-4E9F-B3CB-C6526BA7CE97}"/>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46E9AE3-EAA7-4E34-8B80-BE26EE08707B}" type="datetimeFigureOut">
              <a:rPr lang="he-IL" smtClean="0"/>
              <a:t>כ"ז/אדר א/תשפ"ב</a:t>
            </a:fld>
            <a:endParaRPr lang="he-IL"/>
          </a:p>
        </p:txBody>
      </p:sp>
      <p:sp>
        <p:nvSpPr>
          <p:cNvPr id="5" name="מציין מיקום של כותרת תחתונה 4">
            <a:extLst>
              <a:ext uri="{FF2B5EF4-FFF2-40B4-BE49-F238E27FC236}">
                <a16:creationId xmlns:a16="http://schemas.microsoft.com/office/drawing/2014/main" id="{5DB38AB4-205C-47E3-AD62-2851EDECE8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6A9072CD-6841-4FE4-9D4B-0D86FC98D266}"/>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AF20B00-1D12-4773-A2EB-A8325F02A757}" type="slidenum">
              <a:rPr lang="he-IL" smtClean="0"/>
              <a:t>‹#›</a:t>
            </a:fld>
            <a:endParaRPr lang="he-IL"/>
          </a:p>
        </p:txBody>
      </p:sp>
    </p:spTree>
    <p:extLst>
      <p:ext uri="{BB962C8B-B14F-4D97-AF65-F5344CB8AC3E}">
        <p14:creationId xmlns:p14="http://schemas.microsoft.com/office/powerpoint/2010/main" val="2638562001"/>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4" r:id="rId13"/>
    <p:sldLayoutId id="2147483755" r:id="rId14"/>
    <p:sldLayoutId id="2147483756" r:id="rId15"/>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9.png"/><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jpeg"/><Relationship Id="rId18" Type="http://schemas.openxmlformats.org/officeDocument/2006/relationships/image" Target="../media/image60.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jpeg"/><Relationship Id="rId17" Type="http://schemas.openxmlformats.org/officeDocument/2006/relationships/image" Target="../media/image59.png"/><Relationship Id="rId2" Type="http://schemas.openxmlformats.org/officeDocument/2006/relationships/notesSlide" Target="../notesSlides/notesSlide10.xml"/><Relationship Id="rId16" Type="http://schemas.openxmlformats.org/officeDocument/2006/relationships/image" Target="../media/image58.jpg"/><Relationship Id="rId20" Type="http://schemas.openxmlformats.org/officeDocument/2006/relationships/chart" Target="../charts/chart5.xml"/><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53.jpeg"/><Relationship Id="rId5" Type="http://schemas.openxmlformats.org/officeDocument/2006/relationships/image" Target="../media/image47.jpeg"/><Relationship Id="rId15" Type="http://schemas.openxmlformats.org/officeDocument/2006/relationships/image" Target="../media/image57.png"/><Relationship Id="rId10" Type="http://schemas.openxmlformats.org/officeDocument/2006/relationships/image" Target="../media/image52.png"/><Relationship Id="rId19" Type="http://schemas.openxmlformats.org/officeDocument/2006/relationships/image" Target="../media/image61.pn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6.jpeg"/></Relationships>
</file>

<file path=ppt/slides/_rels/slide1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64.jpe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5.pn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 Id="rId9" Type="http://schemas.openxmlformats.org/officeDocument/2006/relationships/image" Target="../media/image70.png"/></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7.xml"/><Relationship Id="rId4" Type="http://schemas.openxmlformats.org/officeDocument/2006/relationships/chart" Target="../charts/char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7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chart" Target="../charts/chart12.xml"/><Relationship Id="rId4" Type="http://schemas.openxmlformats.org/officeDocument/2006/relationships/image" Target="../media/image71.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74.pn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5.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6.png"/><Relationship Id="rId4" Type="http://schemas.openxmlformats.org/officeDocument/2006/relationships/image" Target="../media/image75.png"/></Relationships>
</file>

<file path=ppt/slides/_rels/slide2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7.xml"/><Relationship Id="rId4" Type="http://schemas.openxmlformats.org/officeDocument/2006/relationships/chart" Target="../charts/char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7.xml"/><Relationship Id="rId4" Type="http://schemas.openxmlformats.org/officeDocument/2006/relationships/chart" Target="../charts/chart21.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png"/><Relationship Id="rId7"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microsoft.com/office/2007/relationships/hdphoto" Target="../media/hdphoto3.wdp"/><Relationship Id="rId9" Type="http://schemas.openxmlformats.org/officeDocument/2006/relationships/image" Target="../media/image21.jpeg"/></Relationships>
</file>

<file path=ppt/slides/_rels/slide5.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jpeg"/><Relationship Id="rId3" Type="http://schemas.openxmlformats.org/officeDocument/2006/relationships/image" Target="../media/image22.jpeg"/><Relationship Id="rId7" Type="http://schemas.openxmlformats.org/officeDocument/2006/relationships/image" Target="../media/image26.jpg"/><Relationship Id="rId12"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 Id="rId14"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10" Type="http://schemas.microsoft.com/office/2007/relationships/hdphoto" Target="../media/hdphoto1.wdp"/><Relationship Id="rId4" Type="http://schemas.openxmlformats.org/officeDocument/2006/relationships/image" Target="../media/image37.png"/><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2.wmf"/><Relationship Id="rId5" Type="http://schemas.openxmlformats.org/officeDocument/2006/relationships/oleObject" Target="../embeddings/oleObject2.bin"/><Relationship Id="rId4" Type="http://schemas.openxmlformats.org/officeDocument/2006/relationships/image" Target="../media/image4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2C0B2BE0-88A3-4D7A-8643-35E0C511DD18}"/>
              </a:ext>
            </a:extLst>
          </p:cNvPr>
          <p:cNvSpPr/>
          <p:nvPr/>
        </p:nvSpPr>
        <p:spPr>
          <a:xfrm>
            <a:off x="3" y="3327806"/>
            <a:ext cx="12191997" cy="3530194"/>
          </a:xfrm>
          <a:prstGeom prst="rect">
            <a:avLst/>
          </a:prstGeom>
          <a:gradFill>
            <a:gsLst>
              <a:gs pos="0">
                <a:srgbClr val="006386">
                  <a:alpha val="0"/>
                </a:srgbClr>
              </a:gs>
              <a:gs pos="99000">
                <a:srgbClr val="006386">
                  <a:alpha val="5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1" name="Oval 50">
            <a:extLst>
              <a:ext uri="{FF2B5EF4-FFF2-40B4-BE49-F238E27FC236}">
                <a16:creationId xmlns:a16="http://schemas.microsoft.com/office/drawing/2014/main" id="{1364DCC3-8FE6-4607-971F-75E9D5CCD370}"/>
              </a:ext>
            </a:extLst>
          </p:cNvPr>
          <p:cNvSpPr/>
          <p:nvPr/>
        </p:nvSpPr>
        <p:spPr>
          <a:xfrm>
            <a:off x="1479062" y="1539154"/>
            <a:ext cx="4407300" cy="4407295"/>
          </a:xfrm>
          <a:prstGeom prst="ellipse">
            <a:avLst/>
          </a:prstGeom>
          <a:solidFill>
            <a:srgbClr val="0063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9" name="Arc 28">
            <a:extLst>
              <a:ext uri="{FF2B5EF4-FFF2-40B4-BE49-F238E27FC236}">
                <a16:creationId xmlns:a16="http://schemas.microsoft.com/office/drawing/2014/main" id="{4910008F-A043-413A-98FF-87033054E00B}"/>
              </a:ext>
            </a:extLst>
          </p:cNvPr>
          <p:cNvSpPr/>
          <p:nvPr/>
        </p:nvSpPr>
        <p:spPr>
          <a:xfrm>
            <a:off x="1188087" y="1242069"/>
            <a:ext cx="4993988" cy="499398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26" name="Oval 25">
            <a:extLst>
              <a:ext uri="{FF2B5EF4-FFF2-40B4-BE49-F238E27FC236}">
                <a16:creationId xmlns:a16="http://schemas.microsoft.com/office/drawing/2014/main" id="{DB4C00AF-DE7A-4217-9FD5-5529FC67681A}"/>
              </a:ext>
            </a:extLst>
          </p:cNvPr>
          <p:cNvSpPr/>
          <p:nvPr/>
        </p:nvSpPr>
        <p:spPr>
          <a:xfrm>
            <a:off x="3897743" y="692097"/>
            <a:ext cx="1454129" cy="1454129"/>
          </a:xfrm>
          <a:prstGeom prst="ellipse">
            <a:avLst/>
          </a:prstGeom>
          <a:solidFill>
            <a:srgbClr val="00AEEF">
              <a:alpha val="23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TextBox 26">
            <a:extLst>
              <a:ext uri="{FF2B5EF4-FFF2-40B4-BE49-F238E27FC236}">
                <a16:creationId xmlns:a16="http://schemas.microsoft.com/office/drawing/2014/main" id="{B2185978-1AA4-4C41-BB2B-5E0A4AC1C2AE}"/>
              </a:ext>
            </a:extLst>
          </p:cNvPr>
          <p:cNvSpPr txBox="1"/>
          <p:nvPr/>
        </p:nvSpPr>
        <p:spPr>
          <a:xfrm>
            <a:off x="2428036" y="2808710"/>
            <a:ext cx="2864266" cy="2400657"/>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100" normalizeH="0" noProof="0" dirty="0">
                <a:ln>
                  <a:noFill/>
                </a:ln>
                <a:solidFill>
                  <a:schemeClr val="bg1"/>
                </a:solidFill>
                <a:effectLst/>
                <a:uLnTx/>
                <a:uFillTx/>
                <a:latin typeface="Assistant Light" panose="00000400000000000000" pitchFamily="2" charset="-79"/>
                <a:ea typeface="+mn-ea"/>
                <a:cs typeface="Assistant Light" panose="00000400000000000000" pitchFamily="2" charset="-79"/>
              </a:rPr>
              <a:t>The bankers of tomorrow are not bankers at all.</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100" normalizeH="0" noProof="0" dirty="0">
                <a:ln>
                  <a:noFill/>
                </a:ln>
                <a:solidFill>
                  <a:srgbClr val="21BFD5"/>
                </a:solidFill>
                <a:effectLst/>
                <a:uLnTx/>
                <a:uFillTx/>
                <a:latin typeface="Assistant Light" panose="00000400000000000000" pitchFamily="2" charset="-79"/>
                <a:ea typeface="+mn-ea"/>
                <a:cs typeface="Assistant Light" panose="00000400000000000000" pitchFamily="2" charset="-79"/>
              </a:rPr>
              <a:t>The bankers of tomorrow are technologists</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00" normalizeH="0" noProof="0" dirty="0">
                <a:ln>
                  <a:noFill/>
                </a:ln>
                <a:solidFill>
                  <a:schemeClr val="bg1"/>
                </a:solidFill>
                <a:effectLst/>
                <a:uLnTx/>
                <a:uFillTx/>
                <a:latin typeface="Assistant Light" panose="00000400000000000000" pitchFamily="2" charset="-79"/>
                <a:ea typeface="+mn-ea"/>
                <a:cs typeface="Assistant Light" panose="00000400000000000000" pitchFamily="2" charset="-79"/>
              </a:rPr>
              <a:t>who enable banking experiences your customers will use across the digital landscape</a:t>
            </a:r>
          </a:p>
          <a:p>
            <a:pPr marL="0" marR="0" lvl="0" indent="0" defTabSz="914400" rtl="0" eaLnBrk="1" fontAlgn="auto" latinLnBrk="0" hangingPunct="1">
              <a:lnSpc>
                <a:spcPct val="100000"/>
              </a:lnSpc>
              <a:spcBef>
                <a:spcPts val="0"/>
              </a:spcBef>
              <a:spcAft>
                <a:spcPts val="0"/>
              </a:spcAft>
              <a:buClrTx/>
              <a:buSzTx/>
              <a:buFontTx/>
              <a:buNone/>
              <a:tabLst/>
              <a:defRPr/>
            </a:pPr>
            <a:br>
              <a:rPr kumimoji="0" lang="en-US" sz="1100" b="1" i="1" u="none" strike="noStrike" kern="1200" cap="none" spc="100" normalizeH="0" noProof="0" dirty="0">
                <a:ln>
                  <a:noFill/>
                </a:ln>
                <a:solidFill>
                  <a:schemeClr val="bg1"/>
                </a:solidFill>
                <a:effectLst/>
                <a:uLnTx/>
                <a:uFillTx/>
                <a:latin typeface="Assistant Light" panose="00000400000000000000" pitchFamily="2" charset="-79"/>
                <a:ea typeface="+mn-ea"/>
                <a:cs typeface="Assistant Light" panose="00000400000000000000" pitchFamily="2" charset="-79"/>
              </a:rPr>
            </a:br>
            <a:r>
              <a:rPr kumimoji="0" lang="en-US" sz="1100" b="1" i="1" u="none" strike="noStrike" kern="1200" cap="none" spc="100" normalizeH="0" noProof="0" dirty="0">
                <a:ln>
                  <a:noFill/>
                </a:ln>
                <a:solidFill>
                  <a:schemeClr val="bg1"/>
                </a:solidFill>
                <a:effectLst/>
                <a:uLnTx/>
                <a:uFillTx/>
                <a:latin typeface="Assistant Light" panose="00000400000000000000" pitchFamily="2" charset="-79"/>
                <a:ea typeface="+mn-ea"/>
                <a:cs typeface="Assistant Light" panose="00000400000000000000" pitchFamily="2" charset="-79"/>
              </a:rPr>
              <a:t>Brett King, Bank 4.0</a:t>
            </a:r>
            <a:endParaRPr kumimoji="0" lang="he-IL" sz="1100" b="1" i="1" u="none" strike="noStrike" kern="1200" cap="none" spc="100" normalizeH="0" noProof="0" dirty="0">
              <a:ln>
                <a:noFill/>
              </a:ln>
              <a:solidFill>
                <a:schemeClr val="bg1"/>
              </a:solidFill>
              <a:effectLst/>
              <a:uLnTx/>
              <a:uFillTx/>
              <a:latin typeface="Assistant Light" panose="00000400000000000000" pitchFamily="2" charset="-79"/>
              <a:ea typeface="+mn-ea"/>
              <a:cs typeface="Assistant Light" panose="00000400000000000000" pitchFamily="2" charset="-79"/>
            </a:endParaRPr>
          </a:p>
        </p:txBody>
      </p:sp>
      <p:sp>
        <p:nvSpPr>
          <p:cNvPr id="48" name="Rectangle 47">
            <a:extLst>
              <a:ext uri="{FF2B5EF4-FFF2-40B4-BE49-F238E27FC236}">
                <a16:creationId xmlns:a16="http://schemas.microsoft.com/office/drawing/2014/main" id="{A477E1A1-D2BF-45A0-B2B8-E3637BDEB0C9}"/>
              </a:ext>
            </a:extLst>
          </p:cNvPr>
          <p:cNvSpPr/>
          <p:nvPr/>
        </p:nvSpPr>
        <p:spPr>
          <a:xfrm>
            <a:off x="5292302" y="2632088"/>
            <a:ext cx="5250052" cy="1482137"/>
          </a:xfrm>
          <a:prstGeom prst="rect">
            <a:avLst/>
          </a:prstGeom>
        </p:spPr>
        <p:txBody>
          <a:bodyPr wrap="square" lIns="91440" tIns="45720" rIns="91440" bIns="45720" anchor="t">
            <a:spAutoFit/>
          </a:bodyPr>
          <a:lstStyle/>
          <a:p>
            <a:pPr marL="0" marR="0" lvl="0" indent="0" algn="r" defTabSz="914400" rtl="1" eaLnBrk="1" fontAlgn="auto" latinLnBrk="0" hangingPunct="1">
              <a:lnSpc>
                <a:spcPts val="5200"/>
              </a:lnSpc>
              <a:spcBef>
                <a:spcPts val="0"/>
              </a:spcBef>
              <a:spcAft>
                <a:spcPts val="0"/>
              </a:spcAft>
              <a:buClrTx/>
              <a:buSzTx/>
              <a:buFontTx/>
              <a:buNone/>
              <a:tabLst/>
              <a:defRPr/>
            </a:pPr>
            <a:r>
              <a:rPr kumimoji="0" lang="he-IL" sz="6600" b="0" i="0" u="none" strike="noStrike" kern="1200" cap="none" spc="150" normalizeH="0" baseline="0" noProof="0" dirty="0">
                <a:ln>
                  <a:noFill/>
                </a:ln>
                <a:solidFill>
                  <a:srgbClr val="00AEEF"/>
                </a:solidFill>
                <a:effectLst/>
                <a:uLnTx/>
                <a:uFillTx/>
                <a:latin typeface="Assistant ExtraBold" pitchFamily="2" charset="-79"/>
                <a:ea typeface="+mn-ea"/>
                <a:cs typeface="Assistant ExtraBold" panose="00000900000000000000" pitchFamily="2" charset="-79"/>
              </a:rPr>
              <a:t>מצגת </a:t>
            </a:r>
          </a:p>
          <a:p>
            <a:pPr marL="0" marR="0" lvl="0" indent="0" algn="r" defTabSz="914400" rtl="1" eaLnBrk="1" fontAlgn="auto" latinLnBrk="0" hangingPunct="1">
              <a:lnSpc>
                <a:spcPts val="5200"/>
              </a:lnSpc>
              <a:spcBef>
                <a:spcPts val="0"/>
              </a:spcBef>
              <a:spcAft>
                <a:spcPts val="0"/>
              </a:spcAft>
              <a:buClrTx/>
              <a:buSzTx/>
              <a:buFontTx/>
              <a:buNone/>
              <a:tabLst/>
              <a:defRPr/>
            </a:pPr>
            <a:r>
              <a:rPr kumimoji="0" lang="he-IL" sz="6600" b="0" i="0" u="none" strike="noStrike" kern="1200" cap="none" spc="150" normalizeH="0" baseline="0" noProof="0" dirty="0">
                <a:ln>
                  <a:noFill/>
                </a:ln>
                <a:solidFill>
                  <a:srgbClr val="00AEEF"/>
                </a:solidFill>
                <a:effectLst/>
                <a:uLnTx/>
                <a:uFillTx/>
                <a:latin typeface="Assistant ExtraBold" pitchFamily="2" charset="-79"/>
                <a:ea typeface="+mn-ea"/>
                <a:cs typeface="Assistant ExtraBold" panose="00000900000000000000" pitchFamily="2" charset="-79"/>
              </a:rPr>
              <a:t>לשוק ההון</a:t>
            </a:r>
            <a:endParaRPr kumimoji="0" lang="x-none" sz="6600" b="0" i="0" u="none" strike="noStrike" kern="1200" cap="none" spc="0" normalizeH="0" baseline="0" noProof="0" dirty="0">
              <a:ln>
                <a:noFill/>
              </a:ln>
              <a:solidFill>
                <a:srgbClr val="00AEEF"/>
              </a:solidFill>
              <a:effectLst/>
              <a:uLnTx/>
              <a:uFillTx/>
              <a:latin typeface="Assistant ExtraBold" pitchFamily="2" charset="-79"/>
              <a:ea typeface="+mn-ea"/>
              <a:cs typeface="Assistant ExtraBold" pitchFamily="2" charset="-79"/>
            </a:endParaRPr>
          </a:p>
        </p:txBody>
      </p:sp>
      <p:sp>
        <p:nvSpPr>
          <p:cNvPr id="50" name="Rectangle 49">
            <a:extLst>
              <a:ext uri="{FF2B5EF4-FFF2-40B4-BE49-F238E27FC236}">
                <a16:creationId xmlns:a16="http://schemas.microsoft.com/office/drawing/2014/main" id="{596AAA1D-0055-451B-9AB7-33BE886786EB}"/>
              </a:ext>
            </a:extLst>
          </p:cNvPr>
          <p:cNvSpPr/>
          <p:nvPr/>
        </p:nvSpPr>
        <p:spPr>
          <a:xfrm>
            <a:off x="6627326" y="3937524"/>
            <a:ext cx="3915028" cy="584775"/>
          </a:xfrm>
          <a:prstGeom prst="rect">
            <a:avLst/>
          </a:prstGeom>
        </p:spPr>
        <p:txBody>
          <a:bodyPr wrap="square" lIns="91440" tIns="45720" rIns="91440" bIns="45720" anchor="t">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200" b="0" i="0" u="none" strike="noStrike" kern="1200" cap="none" spc="150" normalizeH="0" baseline="0" noProof="0" dirty="0">
                <a:ln>
                  <a:noFill/>
                </a:ln>
                <a:effectLst/>
                <a:uLnTx/>
                <a:uFillTx/>
                <a:latin typeface="Assistant" panose="00000500000000000000" pitchFamily="2" charset="-79"/>
                <a:ea typeface="+mn-ea"/>
                <a:cs typeface="Assistant" panose="00000500000000000000" pitchFamily="2" charset="-79"/>
              </a:rPr>
              <a:t>סיכום שנה </a:t>
            </a:r>
            <a:r>
              <a:rPr kumimoji="0" lang="he-IL" sz="3200" b="0" i="0" u="none" strike="noStrike" kern="1200" cap="none" spc="0" normalizeH="0" baseline="0" noProof="0" dirty="0">
                <a:ln>
                  <a:noFill/>
                </a:ln>
                <a:effectLst/>
                <a:uLnTx/>
                <a:uFillTx/>
                <a:latin typeface="Assistant" panose="00000500000000000000" pitchFamily="2" charset="-79"/>
                <a:ea typeface="+mn-ea"/>
                <a:cs typeface="Assistant" panose="00000500000000000000" pitchFamily="2" charset="-79"/>
              </a:rPr>
              <a:t>2021</a:t>
            </a:r>
            <a:endParaRPr kumimoji="0" lang="x-none" sz="3200" b="0" i="0" u="none" strike="noStrike" kern="1200" cap="none" spc="0" normalizeH="0" baseline="0" noProof="0" dirty="0">
              <a:ln>
                <a:noFill/>
              </a:ln>
              <a:effectLst/>
              <a:uLnTx/>
              <a:uFillTx/>
              <a:latin typeface="Assistant" panose="00000500000000000000" pitchFamily="2" charset="-79"/>
              <a:ea typeface="+mn-ea"/>
              <a:cs typeface="Assistant" panose="00000500000000000000" pitchFamily="2" charset="-79"/>
            </a:endParaRPr>
          </a:p>
        </p:txBody>
      </p:sp>
      <p:sp>
        <p:nvSpPr>
          <p:cNvPr id="31" name="Rectangle 30">
            <a:extLst>
              <a:ext uri="{FF2B5EF4-FFF2-40B4-BE49-F238E27FC236}">
                <a16:creationId xmlns:a16="http://schemas.microsoft.com/office/drawing/2014/main" id="{0EB8F1A0-EEDB-46F0-B438-43E22746C38A}"/>
              </a:ext>
            </a:extLst>
          </p:cNvPr>
          <p:cNvSpPr/>
          <p:nvPr/>
        </p:nvSpPr>
        <p:spPr>
          <a:xfrm>
            <a:off x="-4765538" y="-515201"/>
            <a:ext cx="3308993" cy="768903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7" name="TextBox 16">
            <a:extLst>
              <a:ext uri="{FF2B5EF4-FFF2-40B4-BE49-F238E27FC236}">
                <a16:creationId xmlns:a16="http://schemas.microsoft.com/office/drawing/2014/main" id="{F4D29C37-305B-489F-9598-47C1C07C8680}"/>
              </a:ext>
            </a:extLst>
          </p:cNvPr>
          <p:cNvSpPr txBox="1"/>
          <p:nvPr/>
        </p:nvSpPr>
        <p:spPr>
          <a:xfrm>
            <a:off x="5276218" y="430944"/>
            <a:ext cx="6547944" cy="353943"/>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700" b="1" dirty="0">
                <a:latin typeface="Assistant SemiBold" pitchFamily="2" charset="-79"/>
                <a:cs typeface="Assistant SemiBold" pitchFamily="2" charset="-79"/>
              </a:rPr>
              <a:t>בלנדר</a:t>
            </a:r>
            <a:r>
              <a:rPr kumimoji="0" lang="he-IL" sz="1700" b="1" i="0" u="none" strike="noStrike" kern="1200" cap="none" normalizeH="0" noProof="0" dirty="0">
                <a:ln>
                  <a:noFill/>
                </a:ln>
                <a:effectLst/>
                <a:uLnTx/>
                <a:uFillTx/>
                <a:latin typeface="Assistant SemiBold" pitchFamily="2" charset="-79"/>
                <a:cs typeface="Assistant SemiBold" pitchFamily="2" charset="-79"/>
              </a:rPr>
              <a:t> </a:t>
            </a:r>
            <a:r>
              <a:rPr kumimoji="0" lang="he-IL" sz="1700" i="0" u="none" strike="noStrike" kern="1200" cap="none" normalizeH="0" noProof="0" dirty="0">
                <a:ln>
                  <a:noFill/>
                </a:ln>
                <a:effectLst/>
                <a:uLnTx/>
                <a:uFillTx/>
                <a:latin typeface="Assistant SemiBold" pitchFamily="2" charset="-79"/>
                <a:cs typeface="Assistant SemiBold" pitchFamily="2" charset="-79"/>
              </a:rPr>
              <a:t>טכנולוגיות פיננסיות בע"מ</a:t>
            </a:r>
          </a:p>
        </p:txBody>
      </p:sp>
      <p:grpSp>
        <p:nvGrpSpPr>
          <p:cNvPr id="3" name="Group 2">
            <a:extLst>
              <a:ext uri="{FF2B5EF4-FFF2-40B4-BE49-F238E27FC236}">
                <a16:creationId xmlns:a16="http://schemas.microsoft.com/office/drawing/2014/main" id="{3EDB03A5-7C9C-45C8-876F-932B2C0A6C32}"/>
              </a:ext>
            </a:extLst>
          </p:cNvPr>
          <p:cNvGrpSpPr/>
          <p:nvPr/>
        </p:nvGrpSpPr>
        <p:grpSpPr>
          <a:xfrm>
            <a:off x="392438" y="222625"/>
            <a:ext cx="1891476" cy="707501"/>
            <a:chOff x="3905988" y="129116"/>
            <a:chExt cx="1167169" cy="436576"/>
          </a:xfrm>
        </p:grpSpPr>
        <p:pic>
          <p:nvPicPr>
            <p:cNvPr id="28" name="Picture 27">
              <a:extLst>
                <a:ext uri="{FF2B5EF4-FFF2-40B4-BE49-F238E27FC236}">
                  <a16:creationId xmlns:a16="http://schemas.microsoft.com/office/drawing/2014/main" id="{FE0CD6EA-65A2-4CC3-B328-F7707D69028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6117" t="15243" r="35628" b="46409"/>
            <a:stretch/>
          </p:blipFill>
          <p:spPr>
            <a:xfrm>
              <a:off x="3905988" y="129116"/>
              <a:ext cx="475066" cy="436576"/>
            </a:xfrm>
            <a:prstGeom prst="rect">
              <a:avLst/>
            </a:prstGeom>
            <a:effectLst/>
          </p:spPr>
        </p:pic>
        <p:pic>
          <p:nvPicPr>
            <p:cNvPr id="30" name="Picture 29">
              <a:extLst>
                <a:ext uri="{FF2B5EF4-FFF2-40B4-BE49-F238E27FC236}">
                  <a16:creationId xmlns:a16="http://schemas.microsoft.com/office/drawing/2014/main" id="{0CCA6EAE-8C65-4BBF-9067-B055F44AB344}"/>
                </a:ext>
              </a:extLst>
            </p:cNvPr>
            <p:cNvPicPr>
              <a:picLocks noChangeAspect="1"/>
            </p:cNvPicPr>
            <p:nvPr/>
          </p:nvPicPr>
          <p:blipFill>
            <a:blip r:embed="rId3" cstate="print">
              <a:biLevel thresh="75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381054" y="260153"/>
              <a:ext cx="692103" cy="288154"/>
            </a:xfrm>
            <a:prstGeom prst="rect">
              <a:avLst/>
            </a:prstGeom>
            <a:effectLst/>
          </p:spPr>
        </p:pic>
      </p:grpSp>
      <p:sp>
        <p:nvSpPr>
          <p:cNvPr id="15" name="Freeform 18">
            <a:extLst>
              <a:ext uri="{FF2B5EF4-FFF2-40B4-BE49-F238E27FC236}">
                <a16:creationId xmlns:a16="http://schemas.microsoft.com/office/drawing/2014/main" id="{A8E44D7C-A012-4EE4-837A-8F3FA816C2AB}"/>
              </a:ext>
            </a:extLst>
          </p:cNvPr>
          <p:cNvSpPr/>
          <p:nvPr/>
        </p:nvSpPr>
        <p:spPr>
          <a:xfrm>
            <a:off x="2435874" y="2428744"/>
            <a:ext cx="390034" cy="354170"/>
          </a:xfrm>
          <a:custGeom>
            <a:avLst/>
            <a:gdLst/>
            <a:ahLst/>
            <a:cxnLst/>
            <a:rect l="l" t="t" r="r" b="b"/>
            <a:pathLst>
              <a:path w="304952" h="276911">
                <a:moveTo>
                  <a:pt x="168249" y="0"/>
                </a:moveTo>
                <a:lnTo>
                  <a:pt x="304952" y="0"/>
                </a:lnTo>
                <a:lnTo>
                  <a:pt x="304952" y="87630"/>
                </a:lnTo>
                <a:cubicBezTo>
                  <a:pt x="304952" y="139039"/>
                  <a:pt x="295021" y="179933"/>
                  <a:pt x="275158" y="210312"/>
                </a:cubicBezTo>
                <a:cubicBezTo>
                  <a:pt x="255295" y="240690"/>
                  <a:pt x="221411" y="262890"/>
                  <a:pt x="173507" y="276911"/>
                </a:cubicBezTo>
                <a:lnTo>
                  <a:pt x="173507" y="201549"/>
                </a:lnTo>
                <a:cubicBezTo>
                  <a:pt x="189865" y="196875"/>
                  <a:pt x="202425" y="188696"/>
                  <a:pt x="211188" y="177012"/>
                </a:cubicBezTo>
                <a:cubicBezTo>
                  <a:pt x="219951" y="165328"/>
                  <a:pt x="224332" y="149555"/>
                  <a:pt x="224332" y="129692"/>
                </a:cubicBezTo>
                <a:lnTo>
                  <a:pt x="168249" y="129692"/>
                </a:lnTo>
                <a:close/>
                <a:moveTo>
                  <a:pt x="0" y="0"/>
                </a:moveTo>
                <a:lnTo>
                  <a:pt x="136702" y="0"/>
                </a:lnTo>
                <a:lnTo>
                  <a:pt x="136702" y="87630"/>
                </a:lnTo>
                <a:cubicBezTo>
                  <a:pt x="136702" y="139039"/>
                  <a:pt x="126771" y="179933"/>
                  <a:pt x="106908" y="210312"/>
                </a:cubicBezTo>
                <a:cubicBezTo>
                  <a:pt x="87045" y="240690"/>
                  <a:pt x="53162" y="262890"/>
                  <a:pt x="5257" y="276911"/>
                </a:cubicBezTo>
                <a:lnTo>
                  <a:pt x="5257" y="201549"/>
                </a:lnTo>
                <a:cubicBezTo>
                  <a:pt x="21615" y="196875"/>
                  <a:pt x="34175" y="188696"/>
                  <a:pt x="42938" y="177012"/>
                </a:cubicBezTo>
                <a:cubicBezTo>
                  <a:pt x="51701" y="165328"/>
                  <a:pt x="56083" y="149555"/>
                  <a:pt x="56083" y="129692"/>
                </a:cubicBezTo>
                <a:lnTo>
                  <a:pt x="0" y="129692"/>
                </a:lnTo>
                <a:close/>
              </a:path>
            </a:pathLst>
          </a:custGeom>
          <a:solidFill>
            <a:srgbClr val="A0C7E5">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2EA72F2D-9DD1-4D90-8C02-E801F1DE6B6D}"/>
              </a:ext>
            </a:extLst>
          </p:cNvPr>
          <p:cNvSpPr/>
          <p:nvPr/>
        </p:nvSpPr>
        <p:spPr>
          <a:xfrm>
            <a:off x="-292608" y="6875827"/>
            <a:ext cx="12709358" cy="190148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45" name="Rectangle 44">
            <a:extLst>
              <a:ext uri="{FF2B5EF4-FFF2-40B4-BE49-F238E27FC236}">
                <a16:creationId xmlns:a16="http://schemas.microsoft.com/office/drawing/2014/main" id="{7A328067-A5FF-4E46-80F6-FB5A5F3DA9D1}"/>
              </a:ext>
            </a:extLst>
          </p:cNvPr>
          <p:cNvSpPr/>
          <p:nvPr/>
        </p:nvSpPr>
        <p:spPr>
          <a:xfrm>
            <a:off x="-1617382" y="-2104692"/>
            <a:ext cx="14034132" cy="208524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2" name="Oval 31">
            <a:extLst>
              <a:ext uri="{FF2B5EF4-FFF2-40B4-BE49-F238E27FC236}">
                <a16:creationId xmlns:a16="http://schemas.microsoft.com/office/drawing/2014/main" id="{F5CB9235-A774-4A17-8DF4-3199150844BE}"/>
              </a:ext>
            </a:extLst>
          </p:cNvPr>
          <p:cNvSpPr/>
          <p:nvPr/>
        </p:nvSpPr>
        <p:spPr>
          <a:xfrm>
            <a:off x="4570808" y="1375089"/>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 name="Picture 1">
            <a:extLst>
              <a:ext uri="{FF2B5EF4-FFF2-40B4-BE49-F238E27FC236}">
                <a16:creationId xmlns:a16="http://schemas.microsoft.com/office/drawing/2014/main" id="{BCCCB435-762D-4284-B9B9-CB525B63E23C}"/>
              </a:ext>
            </a:extLst>
          </p:cNvPr>
          <p:cNvPicPr>
            <a:picLocks noChangeAspect="1"/>
          </p:cNvPicPr>
          <p:nvPr/>
        </p:nvPicPr>
        <p:blipFill>
          <a:blip r:embed="rId5">
            <a:duotone>
              <a:prstClr val="black"/>
              <a:schemeClr val="accent5">
                <a:tint val="45000"/>
                <a:satMod val="400000"/>
              </a:schemeClr>
            </a:duotone>
          </a:blip>
          <a:stretch>
            <a:fillRect/>
          </a:stretch>
        </p:blipFill>
        <p:spPr>
          <a:xfrm>
            <a:off x="8337773" y="4718419"/>
            <a:ext cx="2017951" cy="560881"/>
          </a:xfrm>
          <a:prstGeom prst="rect">
            <a:avLst/>
          </a:prstGeom>
        </p:spPr>
      </p:pic>
      <p:sp>
        <p:nvSpPr>
          <p:cNvPr id="33" name="Oval 32">
            <a:extLst>
              <a:ext uri="{FF2B5EF4-FFF2-40B4-BE49-F238E27FC236}">
                <a16:creationId xmlns:a16="http://schemas.microsoft.com/office/drawing/2014/main" id="{6587EA95-9AD4-4DB7-A1DE-03B2DD5F35A7}"/>
              </a:ext>
            </a:extLst>
          </p:cNvPr>
          <p:cNvSpPr/>
          <p:nvPr/>
        </p:nvSpPr>
        <p:spPr>
          <a:xfrm>
            <a:off x="1564354" y="1624443"/>
            <a:ext cx="4236716" cy="4236716"/>
          </a:xfrm>
          <a:prstGeom prst="ellipse">
            <a:avLst/>
          </a:prstGeom>
          <a:noFill/>
          <a:ln>
            <a:solidFill>
              <a:srgbClr val="009ED6"/>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475737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D52D7F89-BFE5-45FF-8C81-9B58C18EE57E}"/>
              </a:ext>
            </a:extLst>
          </p:cNvPr>
          <p:cNvSpPr/>
          <p:nvPr/>
        </p:nvSpPr>
        <p:spPr>
          <a:xfrm>
            <a:off x="0" y="1564556"/>
            <a:ext cx="12275835" cy="1732305"/>
          </a:xfrm>
          <a:prstGeom prst="rect">
            <a:avLst/>
          </a:prstGeom>
          <a:gradFill>
            <a:gsLst>
              <a:gs pos="100000">
                <a:schemeClr val="tx1">
                  <a:lumMod val="50000"/>
                  <a:lumOff val="50000"/>
                  <a:alpha val="37000"/>
                </a:schemeClr>
              </a:gs>
              <a:gs pos="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Rectangle 17">
            <a:extLst>
              <a:ext uri="{FF2B5EF4-FFF2-40B4-BE49-F238E27FC236}">
                <a16:creationId xmlns:a16="http://schemas.microsoft.com/office/drawing/2014/main" id="{51C72723-C32F-4212-8B8F-FDF09E0E6ECC}"/>
              </a:ext>
            </a:extLst>
          </p:cNvPr>
          <p:cNvSpPr/>
          <p:nvPr/>
        </p:nvSpPr>
        <p:spPr>
          <a:xfrm>
            <a:off x="0" y="3295170"/>
            <a:ext cx="12275835" cy="1646294"/>
          </a:xfrm>
          <a:prstGeom prst="rect">
            <a:avLst/>
          </a:prstGeom>
          <a:gradFill>
            <a:gsLst>
              <a:gs pos="0">
                <a:srgbClr val="009ED6">
                  <a:alpha val="33000"/>
                </a:srgb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Rectangle 18">
            <a:extLst>
              <a:ext uri="{FF2B5EF4-FFF2-40B4-BE49-F238E27FC236}">
                <a16:creationId xmlns:a16="http://schemas.microsoft.com/office/drawing/2014/main" id="{27407E14-42A9-4A22-90E0-D741060AF4BF}"/>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TextBox 28">
            <a:extLst>
              <a:ext uri="{FF2B5EF4-FFF2-40B4-BE49-F238E27FC236}">
                <a16:creationId xmlns:a16="http://schemas.microsoft.com/office/drawing/2014/main" id="{F0EA6CB0-34D1-4E3B-BF10-16E5DA758B52}"/>
              </a:ext>
            </a:extLst>
          </p:cNvPr>
          <p:cNvSpPr txBox="1"/>
          <p:nvPr/>
        </p:nvSpPr>
        <p:spPr>
          <a:xfrm>
            <a:off x="3716032" y="253642"/>
            <a:ext cx="7793436" cy="1015663"/>
          </a:xfrm>
          <a:prstGeom prst="rect">
            <a:avLst/>
          </a:prstGeom>
          <a:noFill/>
        </p:spPr>
        <p:txBody>
          <a:bodyPr wrap="square" rtlCol="0">
            <a:spAutoFit/>
          </a:bodyPr>
          <a:lstStyle/>
          <a:p>
            <a:pPr algn="r">
              <a:defRPr/>
            </a:pPr>
            <a:r>
              <a:rPr lang="he-IL" sz="3600" dirty="0">
                <a:solidFill>
                  <a:srgbClr val="041634"/>
                </a:solidFill>
                <a:latin typeface="Assistant ExtraBold" pitchFamily="2" charset="-79"/>
                <a:cs typeface="Assistant ExtraBold" pitchFamily="2" charset="-79"/>
              </a:rPr>
              <a:t>אירועים מהותיים מההנפקה עד היום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400" b="0" i="0" u="none" strike="noStrike" kern="1200" cap="none" spc="0" normalizeH="0" baseline="0" noProof="0" dirty="0">
                <a:ln>
                  <a:noFill/>
                </a:ln>
                <a:solidFill>
                  <a:srgbClr val="041634"/>
                </a:solidFill>
                <a:effectLst/>
                <a:uLnTx/>
                <a:uFillTx/>
                <a:latin typeface="Assistant SemiBold" pitchFamily="2" charset="-79"/>
                <a:ea typeface="+mn-ea"/>
                <a:cs typeface="Assistant SemiBold" pitchFamily="2" charset="-79"/>
              </a:rPr>
              <a:t>(ינואר 2021 עד פברואר 2022)</a:t>
            </a:r>
            <a:endParaRPr kumimoji="0" lang="en-US" sz="3600" b="0" i="0" u="none" strike="noStrike" kern="1200" cap="none" spc="0" normalizeH="0" baseline="0" noProof="0" dirty="0">
              <a:ln>
                <a:noFill/>
              </a:ln>
              <a:solidFill>
                <a:srgbClr val="041634"/>
              </a:solidFill>
              <a:effectLst/>
              <a:uLnTx/>
              <a:uFillTx/>
              <a:latin typeface="Assistant SemiBold" pitchFamily="2" charset="-79"/>
              <a:ea typeface="+mn-ea"/>
              <a:cs typeface="Assistant SemiBold" pitchFamily="2" charset="-79"/>
            </a:endParaRPr>
          </a:p>
        </p:txBody>
      </p:sp>
      <p:sp>
        <p:nvSpPr>
          <p:cNvPr id="22" name="Arc 21">
            <a:extLst>
              <a:ext uri="{FF2B5EF4-FFF2-40B4-BE49-F238E27FC236}">
                <a16:creationId xmlns:a16="http://schemas.microsoft.com/office/drawing/2014/main" id="{6F4C33A7-C33B-4BA5-B9EB-82B17D842ABF}"/>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23" name="Arc 22">
            <a:extLst>
              <a:ext uri="{FF2B5EF4-FFF2-40B4-BE49-F238E27FC236}">
                <a16:creationId xmlns:a16="http://schemas.microsoft.com/office/drawing/2014/main" id="{EC06EB9B-A594-4FD8-A1EB-019998A5A6D3}"/>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24" name="Partial Circle 23">
            <a:extLst>
              <a:ext uri="{FF2B5EF4-FFF2-40B4-BE49-F238E27FC236}">
                <a16:creationId xmlns:a16="http://schemas.microsoft.com/office/drawing/2014/main" id="{41DC6D5A-1B06-4479-8350-33EEE0CD3434}"/>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25" name="Rectangle 24">
            <a:extLst>
              <a:ext uri="{FF2B5EF4-FFF2-40B4-BE49-F238E27FC236}">
                <a16:creationId xmlns:a16="http://schemas.microsoft.com/office/drawing/2014/main" id="{DE6CC13D-ED87-4E63-B5BE-08435480123C}"/>
              </a:ext>
            </a:extLst>
          </p:cNvPr>
          <p:cNvSpPr/>
          <p:nvPr/>
        </p:nvSpPr>
        <p:spPr>
          <a:xfrm>
            <a:off x="12205063"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6" name="Straight Connector 5">
            <a:extLst>
              <a:ext uri="{FF2B5EF4-FFF2-40B4-BE49-F238E27FC236}">
                <a16:creationId xmlns:a16="http://schemas.microsoft.com/office/drawing/2014/main" id="{7B040700-0BC6-4A72-BCD1-0FA3E567AF36}"/>
              </a:ext>
            </a:extLst>
          </p:cNvPr>
          <p:cNvCxnSpPr>
            <a:cxnSpLocks/>
          </p:cNvCxnSpPr>
          <p:nvPr/>
        </p:nvCxnSpPr>
        <p:spPr>
          <a:xfrm>
            <a:off x="0" y="3295107"/>
            <a:ext cx="12175925"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7B67093F-C6D6-4F00-AC17-06B30ED0E354}"/>
              </a:ext>
            </a:extLst>
          </p:cNvPr>
          <p:cNvSpPr txBox="1"/>
          <p:nvPr/>
        </p:nvSpPr>
        <p:spPr>
          <a:xfrm>
            <a:off x="7109123" y="2227419"/>
            <a:ext cx="2258047" cy="900246"/>
          </a:xfrm>
          <a:prstGeom prst="rect">
            <a:avLst/>
          </a:prstGeom>
          <a:noFill/>
        </p:spPr>
        <p:txBody>
          <a:bodyPr wrap="square">
            <a:spAutoFit/>
          </a:bodyPr>
          <a:lstStyle/>
          <a:p>
            <a:pPr algn="r" rtl="1">
              <a:lnSpc>
                <a:spcPts val="1500"/>
              </a:lnSpc>
              <a:spcBef>
                <a:spcPts val="300"/>
              </a:spcBef>
              <a:defRPr/>
            </a:pPr>
            <a:r>
              <a:rPr lang="he-IL" sz="1400" b="1" dirty="0">
                <a:solidFill>
                  <a:schemeClr val="bg2">
                    <a:lumMod val="25000"/>
                  </a:schemeClr>
                </a:solidFill>
                <a:latin typeface="Assistant SemiBold" pitchFamily="2" charset="-79"/>
                <a:cs typeface="Assistant SemiBold" pitchFamily="2" charset="-79"/>
              </a:rPr>
              <a:t>פברואר 2021</a:t>
            </a:r>
          </a:p>
          <a:p>
            <a:pPr algn="r" rtl="1">
              <a:lnSpc>
                <a:spcPts val="1500"/>
              </a:lnSpc>
              <a:spcBef>
                <a:spcPts val="300"/>
              </a:spcBef>
              <a:defRPr/>
            </a:pPr>
            <a:r>
              <a:rPr lang="he-IL" sz="1400" dirty="0">
                <a:solidFill>
                  <a:schemeClr val="bg2">
                    <a:lumMod val="25000"/>
                  </a:schemeClr>
                </a:solidFill>
                <a:latin typeface="Assistant" pitchFamily="2" charset="-79"/>
                <a:cs typeface="Assistant" pitchFamily="2" charset="-79"/>
              </a:rPr>
              <a:t>השקת פתרון </a:t>
            </a:r>
            <a:r>
              <a:rPr lang="en-US" sz="1400" dirty="0">
                <a:solidFill>
                  <a:schemeClr val="bg2">
                    <a:lumMod val="25000"/>
                  </a:schemeClr>
                </a:solidFill>
                <a:latin typeface="Assistant" pitchFamily="2" charset="-79"/>
                <a:cs typeface="Assistant" pitchFamily="2" charset="-79"/>
              </a:rPr>
              <a:t>Blender Pay </a:t>
            </a:r>
            <a:r>
              <a:rPr lang="he-IL" sz="1400" dirty="0">
                <a:solidFill>
                  <a:schemeClr val="bg2">
                    <a:lumMod val="25000"/>
                  </a:schemeClr>
                </a:solidFill>
                <a:latin typeface="Assistant" pitchFamily="2" charset="-79"/>
                <a:cs typeface="Assistant" pitchFamily="2" charset="-79"/>
              </a:rPr>
              <a:t> ל-</a:t>
            </a:r>
            <a:r>
              <a:rPr lang="en-US" sz="1400" dirty="0">
                <a:solidFill>
                  <a:schemeClr val="bg2">
                    <a:lumMod val="25000"/>
                  </a:schemeClr>
                </a:solidFill>
                <a:latin typeface="Assistant" pitchFamily="2" charset="-79"/>
                <a:cs typeface="Assistant" pitchFamily="2" charset="-79"/>
              </a:rPr>
              <a:t>E-Commerce</a:t>
            </a:r>
            <a:r>
              <a:rPr lang="he-IL" sz="1400" dirty="0">
                <a:solidFill>
                  <a:schemeClr val="bg2">
                    <a:lumMod val="25000"/>
                  </a:schemeClr>
                </a:solidFill>
                <a:latin typeface="Assistant" pitchFamily="2" charset="-79"/>
                <a:cs typeface="Assistant" pitchFamily="2" charset="-79"/>
              </a:rPr>
              <a:t> לתשלומים באתרי סחר אינטרנטיים</a:t>
            </a:r>
          </a:p>
        </p:txBody>
      </p:sp>
      <p:sp>
        <p:nvSpPr>
          <p:cNvPr id="52" name="TextBox 51">
            <a:extLst>
              <a:ext uri="{FF2B5EF4-FFF2-40B4-BE49-F238E27FC236}">
                <a16:creationId xmlns:a16="http://schemas.microsoft.com/office/drawing/2014/main" id="{13159EF5-1D7B-4C90-80EA-9A5D6B8BB1E9}"/>
              </a:ext>
            </a:extLst>
          </p:cNvPr>
          <p:cNvSpPr txBox="1"/>
          <p:nvPr/>
        </p:nvSpPr>
        <p:spPr>
          <a:xfrm>
            <a:off x="5940325" y="4463678"/>
            <a:ext cx="2355104" cy="900246"/>
          </a:xfrm>
          <a:prstGeom prst="rect">
            <a:avLst/>
          </a:prstGeom>
          <a:noFill/>
        </p:spPr>
        <p:txBody>
          <a:bodyPr wrap="square">
            <a:spAutoFit/>
          </a:bodyPr>
          <a:lstStyle/>
          <a:p>
            <a:pPr algn="r" rtl="1">
              <a:lnSpc>
                <a:spcPts val="1500"/>
              </a:lnSpc>
              <a:spcBef>
                <a:spcPts val="300"/>
              </a:spcBef>
              <a:defRPr/>
            </a:pPr>
            <a:r>
              <a:rPr lang="he-IL" sz="1400" b="1" dirty="0">
                <a:solidFill>
                  <a:srgbClr val="006CB7"/>
                </a:solidFill>
                <a:latin typeface="Assistant SemiBold" pitchFamily="2" charset="-79"/>
                <a:cs typeface="Assistant SemiBold" pitchFamily="2" charset="-79"/>
              </a:rPr>
              <a:t>אפריל 2021</a:t>
            </a:r>
          </a:p>
          <a:p>
            <a:pPr marR="0" lvl="0" indent="0" algn="r" rtl="1" fontAlgn="auto">
              <a:lnSpc>
                <a:spcPts val="1500"/>
              </a:lnSpc>
              <a:spcBef>
                <a:spcPts val="300"/>
              </a:spcBef>
              <a:buClrTx/>
              <a:buSzTx/>
              <a:buFontTx/>
              <a:buNone/>
              <a:tabLst/>
              <a:defRPr/>
            </a:pPr>
            <a:r>
              <a:rPr lang="he-IL" sz="1400" dirty="0">
                <a:solidFill>
                  <a:srgbClr val="006CB7"/>
                </a:solidFill>
                <a:latin typeface="Assistant" pitchFamily="2" charset="-79"/>
                <a:cs typeface="Assistant" pitchFamily="2" charset="-79"/>
              </a:rPr>
              <a:t>קבלת קו אשראי שלישי מקבוצת ההשקעות הצרפתית</a:t>
            </a:r>
            <a:r>
              <a:rPr lang="en-US" sz="1400" dirty="0">
                <a:solidFill>
                  <a:srgbClr val="006CB7"/>
                </a:solidFill>
                <a:latin typeface="Assistant" pitchFamily="2" charset="-79"/>
                <a:cs typeface="Assistant" pitchFamily="2" charset="-79"/>
              </a:rPr>
              <a:t> Eiffel </a:t>
            </a:r>
            <a:r>
              <a:rPr lang="he-IL" sz="1400" dirty="0">
                <a:solidFill>
                  <a:srgbClr val="006CB7"/>
                </a:solidFill>
                <a:latin typeface="Assistant" pitchFamily="2" charset="-79"/>
                <a:cs typeface="Assistant" pitchFamily="2" charset="-79"/>
              </a:rPr>
              <a:t>להיקף גיוס מצטבר של כ- 13 מיליון אירו</a:t>
            </a:r>
          </a:p>
        </p:txBody>
      </p:sp>
      <p:sp>
        <p:nvSpPr>
          <p:cNvPr id="53" name="TextBox 52">
            <a:extLst>
              <a:ext uri="{FF2B5EF4-FFF2-40B4-BE49-F238E27FC236}">
                <a16:creationId xmlns:a16="http://schemas.microsoft.com/office/drawing/2014/main" id="{F24678A5-3BC2-46BB-A876-D7CEBB72E9F9}"/>
              </a:ext>
            </a:extLst>
          </p:cNvPr>
          <p:cNvSpPr txBox="1"/>
          <p:nvPr/>
        </p:nvSpPr>
        <p:spPr>
          <a:xfrm>
            <a:off x="5507380" y="3558771"/>
            <a:ext cx="1716146" cy="707886"/>
          </a:xfrm>
          <a:prstGeom prst="rect">
            <a:avLst/>
          </a:prstGeom>
          <a:noFill/>
        </p:spPr>
        <p:txBody>
          <a:bodyPr wrap="square">
            <a:spAutoFit/>
          </a:bodyPr>
          <a:lstStyle/>
          <a:p>
            <a:pPr algn="r" rtl="1">
              <a:lnSpc>
                <a:spcPts val="1500"/>
              </a:lnSpc>
              <a:spcBef>
                <a:spcPts val="300"/>
              </a:spcBef>
              <a:defRPr/>
            </a:pPr>
            <a:r>
              <a:rPr lang="he-IL" sz="1400" b="1" dirty="0">
                <a:solidFill>
                  <a:srgbClr val="006CB7"/>
                </a:solidFill>
                <a:latin typeface="Assistant SemiBold" pitchFamily="2" charset="-79"/>
                <a:cs typeface="Assistant SemiBold" pitchFamily="2" charset="-79"/>
              </a:rPr>
              <a:t>אוגוסט 2021</a:t>
            </a:r>
            <a:endParaRPr lang="x-none" sz="1400" b="1" dirty="0">
              <a:solidFill>
                <a:srgbClr val="006CB7"/>
              </a:solidFill>
              <a:latin typeface="Assistant SemiBold" pitchFamily="2" charset="-79"/>
              <a:cs typeface="Assistant SemiBold" pitchFamily="2" charset="-79"/>
            </a:endParaRPr>
          </a:p>
          <a:p>
            <a:pPr algn="r" rtl="1">
              <a:lnSpc>
                <a:spcPts val="1500"/>
              </a:lnSpc>
              <a:spcBef>
                <a:spcPts val="300"/>
              </a:spcBef>
              <a:defRPr/>
            </a:pPr>
            <a:r>
              <a:rPr lang="he-IL" sz="1400" dirty="0">
                <a:solidFill>
                  <a:srgbClr val="006CB7"/>
                </a:solidFill>
                <a:latin typeface="Assistant" pitchFamily="2" charset="-79"/>
                <a:cs typeface="Assistant" pitchFamily="2" charset="-79"/>
              </a:rPr>
              <a:t>קבלת אישור למתן אשראי צרכני בפולין</a:t>
            </a:r>
          </a:p>
        </p:txBody>
      </p:sp>
      <p:sp>
        <p:nvSpPr>
          <p:cNvPr id="56" name="TextBox 55">
            <a:extLst>
              <a:ext uri="{FF2B5EF4-FFF2-40B4-BE49-F238E27FC236}">
                <a16:creationId xmlns:a16="http://schemas.microsoft.com/office/drawing/2014/main" id="{50484D0F-DB3D-49B5-A904-98C1363C4605}"/>
              </a:ext>
            </a:extLst>
          </p:cNvPr>
          <p:cNvSpPr txBox="1"/>
          <p:nvPr/>
        </p:nvSpPr>
        <p:spPr>
          <a:xfrm>
            <a:off x="2977987" y="5417232"/>
            <a:ext cx="2095552" cy="900246"/>
          </a:xfrm>
          <a:prstGeom prst="rect">
            <a:avLst/>
          </a:prstGeom>
          <a:noFill/>
        </p:spPr>
        <p:txBody>
          <a:bodyPr wrap="square">
            <a:spAutoFit/>
          </a:bodyPr>
          <a:lstStyle/>
          <a:p>
            <a:pPr algn="r" rtl="1">
              <a:lnSpc>
                <a:spcPts val="1500"/>
              </a:lnSpc>
              <a:spcBef>
                <a:spcPts val="300"/>
              </a:spcBef>
              <a:defRPr/>
            </a:pPr>
            <a:r>
              <a:rPr lang="he-IL" sz="1400" dirty="0">
                <a:solidFill>
                  <a:srgbClr val="006CB7"/>
                </a:solidFill>
                <a:latin typeface="Assistant SemiBold" pitchFamily="2" charset="-79"/>
                <a:cs typeface="Assistant SemiBold" pitchFamily="2" charset="-79"/>
              </a:rPr>
              <a:t>אוקטובר 2021</a:t>
            </a:r>
          </a:p>
          <a:p>
            <a:pPr algn="r" rtl="1">
              <a:lnSpc>
                <a:spcPts val="1500"/>
              </a:lnSpc>
              <a:spcBef>
                <a:spcPts val="300"/>
              </a:spcBef>
              <a:buClr>
                <a:srgbClr val="00AEEF"/>
              </a:buClr>
              <a:defRPr/>
            </a:pPr>
            <a:r>
              <a:rPr lang="he-IL" sz="1400" dirty="0">
                <a:solidFill>
                  <a:srgbClr val="006CB7"/>
                </a:solidFill>
                <a:latin typeface="Assistant" pitchFamily="2" charset="-79"/>
                <a:cs typeface="Assistant" pitchFamily="2" charset="-79"/>
              </a:rPr>
              <a:t>הגשת בקשה רשמית לקבלת רישיון להפעלת בנק דיגיטאלי באירופה</a:t>
            </a:r>
          </a:p>
        </p:txBody>
      </p:sp>
      <p:sp>
        <p:nvSpPr>
          <p:cNvPr id="57" name="TextBox 56">
            <a:extLst>
              <a:ext uri="{FF2B5EF4-FFF2-40B4-BE49-F238E27FC236}">
                <a16:creationId xmlns:a16="http://schemas.microsoft.com/office/drawing/2014/main" id="{FF8F53DD-1486-4FC6-AB93-982470EA63D1}"/>
              </a:ext>
            </a:extLst>
          </p:cNvPr>
          <p:cNvSpPr txBox="1"/>
          <p:nvPr/>
        </p:nvSpPr>
        <p:spPr>
          <a:xfrm>
            <a:off x="2383992" y="1522955"/>
            <a:ext cx="1913124" cy="1669688"/>
          </a:xfrm>
          <a:prstGeom prst="rect">
            <a:avLst/>
          </a:prstGeom>
          <a:noFill/>
        </p:spPr>
        <p:txBody>
          <a:bodyPr wrap="square">
            <a:spAutoFit/>
          </a:bodyPr>
          <a:lstStyle/>
          <a:p>
            <a:pPr algn="r" rtl="1">
              <a:lnSpc>
                <a:spcPts val="1500"/>
              </a:lnSpc>
              <a:spcBef>
                <a:spcPts val="300"/>
              </a:spcBef>
              <a:defRPr/>
            </a:pPr>
            <a:r>
              <a:rPr lang="he-IL" sz="1400" dirty="0">
                <a:solidFill>
                  <a:schemeClr val="bg2">
                    <a:lumMod val="25000"/>
                  </a:schemeClr>
                </a:solidFill>
                <a:latin typeface="Assistant SemiBold" pitchFamily="2" charset="-79"/>
                <a:cs typeface="Assistant SemiBold" pitchFamily="2" charset="-79"/>
              </a:rPr>
              <a:t>נובמבר 2021</a:t>
            </a:r>
          </a:p>
          <a:p>
            <a:pPr algn="r" rtl="1">
              <a:lnSpc>
                <a:spcPts val="1500"/>
              </a:lnSpc>
              <a:spcBef>
                <a:spcPts val="300"/>
              </a:spcBef>
              <a:buClr>
                <a:srgbClr val="00AEEF"/>
              </a:buClr>
              <a:defRPr/>
            </a:pPr>
            <a:r>
              <a:rPr lang="he-IL" sz="1400" dirty="0">
                <a:solidFill>
                  <a:schemeClr val="bg2">
                    <a:lumMod val="25000"/>
                  </a:schemeClr>
                </a:solidFill>
                <a:latin typeface="Assistant" pitchFamily="2" charset="-79"/>
                <a:cs typeface="Assistant" pitchFamily="2" charset="-79"/>
              </a:rPr>
              <a:t>חתימת הסכם להקמת חברה משותפת עם בנק הפועלים למתן אשראי צרכני בנקודות מכירה ובאתרי </a:t>
            </a:r>
            <a:r>
              <a:rPr lang="en-US" sz="1400" dirty="0">
                <a:solidFill>
                  <a:schemeClr val="bg2">
                    <a:lumMod val="25000"/>
                  </a:schemeClr>
                </a:solidFill>
                <a:latin typeface="Assistant" pitchFamily="2" charset="-79"/>
                <a:cs typeface="Assistant" pitchFamily="2" charset="-79"/>
              </a:rPr>
              <a:t>E-Commerce</a:t>
            </a:r>
            <a:r>
              <a:rPr lang="he-IL" sz="1400" dirty="0">
                <a:solidFill>
                  <a:schemeClr val="bg2">
                    <a:lumMod val="25000"/>
                  </a:schemeClr>
                </a:solidFill>
                <a:latin typeface="Assistant" pitchFamily="2" charset="-79"/>
                <a:cs typeface="Assistant" pitchFamily="2" charset="-79"/>
              </a:rPr>
              <a:t> </a:t>
            </a:r>
            <a:r>
              <a:rPr lang="en-US" sz="1400" dirty="0">
                <a:solidFill>
                  <a:schemeClr val="bg2">
                    <a:lumMod val="25000"/>
                  </a:schemeClr>
                </a:solidFill>
                <a:latin typeface="Assistant" pitchFamily="2" charset="-79"/>
                <a:cs typeface="Assistant" pitchFamily="2" charset="-79"/>
              </a:rPr>
              <a:t> (BNPL-Buy Now Pay Later)</a:t>
            </a:r>
            <a:r>
              <a:rPr lang="he-IL" sz="1400" dirty="0">
                <a:solidFill>
                  <a:schemeClr val="bg2">
                    <a:lumMod val="25000"/>
                  </a:schemeClr>
                </a:solidFill>
                <a:latin typeface="Assistant" pitchFamily="2" charset="-79"/>
                <a:cs typeface="Assistant" pitchFamily="2" charset="-79"/>
              </a:rPr>
              <a:t> </a:t>
            </a:r>
          </a:p>
        </p:txBody>
      </p:sp>
      <p:sp>
        <p:nvSpPr>
          <p:cNvPr id="58" name="TextBox 57">
            <a:extLst>
              <a:ext uri="{FF2B5EF4-FFF2-40B4-BE49-F238E27FC236}">
                <a16:creationId xmlns:a16="http://schemas.microsoft.com/office/drawing/2014/main" id="{82283772-6D5E-478B-B156-36B0C62911C8}"/>
              </a:ext>
            </a:extLst>
          </p:cNvPr>
          <p:cNvSpPr txBox="1"/>
          <p:nvPr/>
        </p:nvSpPr>
        <p:spPr>
          <a:xfrm>
            <a:off x="2922740" y="3558771"/>
            <a:ext cx="1381958" cy="1477328"/>
          </a:xfrm>
          <a:prstGeom prst="rect">
            <a:avLst/>
          </a:prstGeom>
          <a:noFill/>
        </p:spPr>
        <p:txBody>
          <a:bodyPr wrap="square">
            <a:spAutoFit/>
          </a:bodyPr>
          <a:lstStyle/>
          <a:p>
            <a:pPr algn="r" rtl="1">
              <a:lnSpc>
                <a:spcPts val="1500"/>
              </a:lnSpc>
              <a:spcBef>
                <a:spcPts val="300"/>
              </a:spcBef>
              <a:defRPr/>
            </a:pPr>
            <a:r>
              <a:rPr lang="he-IL" sz="1400" b="1" dirty="0">
                <a:solidFill>
                  <a:srgbClr val="006CB7"/>
                </a:solidFill>
                <a:latin typeface="Assistant SemiBold" pitchFamily="2" charset="-79"/>
                <a:cs typeface="Assistant SemiBold" pitchFamily="2" charset="-79"/>
              </a:rPr>
              <a:t>נובמבר 2021</a:t>
            </a:r>
          </a:p>
          <a:p>
            <a:pPr algn="r" rtl="1">
              <a:lnSpc>
                <a:spcPts val="1500"/>
              </a:lnSpc>
              <a:spcBef>
                <a:spcPts val="300"/>
              </a:spcBef>
              <a:buClr>
                <a:srgbClr val="00AEEF"/>
              </a:buClr>
              <a:defRPr/>
            </a:pPr>
            <a:r>
              <a:rPr lang="he-IL" sz="1400" dirty="0">
                <a:solidFill>
                  <a:srgbClr val="006CB7"/>
                </a:solidFill>
                <a:latin typeface="Assistant" pitchFamily="2" charset="-79"/>
                <a:cs typeface="Assistant" pitchFamily="2" charset="-79"/>
              </a:rPr>
              <a:t>קבלת קו אשראי רביעי מקבוצת ההשקעות הצרפתית</a:t>
            </a:r>
            <a:r>
              <a:rPr lang="en-US" sz="1400" dirty="0">
                <a:solidFill>
                  <a:srgbClr val="006CB7"/>
                </a:solidFill>
                <a:latin typeface="Assistant" pitchFamily="2" charset="-79"/>
                <a:cs typeface="Assistant" pitchFamily="2" charset="-79"/>
              </a:rPr>
              <a:t> Eiffel </a:t>
            </a:r>
            <a:r>
              <a:rPr lang="he-IL" sz="1400" dirty="0">
                <a:solidFill>
                  <a:srgbClr val="006CB7"/>
                </a:solidFill>
                <a:latin typeface="Assistant" pitchFamily="2" charset="-79"/>
                <a:cs typeface="Assistant" pitchFamily="2" charset="-79"/>
              </a:rPr>
              <a:t>לגיוס מצטבר של 18 מיליון אירו</a:t>
            </a:r>
            <a:endParaRPr lang="en-US" sz="1400" dirty="0">
              <a:solidFill>
                <a:srgbClr val="006CB7"/>
              </a:solidFill>
              <a:latin typeface="Assistant" pitchFamily="2" charset="-79"/>
              <a:cs typeface="Assistant" pitchFamily="2" charset="-79"/>
            </a:endParaRPr>
          </a:p>
        </p:txBody>
      </p:sp>
      <p:sp>
        <p:nvSpPr>
          <p:cNvPr id="59" name="TextBox 58">
            <a:extLst>
              <a:ext uri="{FF2B5EF4-FFF2-40B4-BE49-F238E27FC236}">
                <a16:creationId xmlns:a16="http://schemas.microsoft.com/office/drawing/2014/main" id="{AC95A805-F9AC-4907-B7A4-5AAE8C333C3F}"/>
              </a:ext>
            </a:extLst>
          </p:cNvPr>
          <p:cNvSpPr txBox="1"/>
          <p:nvPr/>
        </p:nvSpPr>
        <p:spPr>
          <a:xfrm>
            <a:off x="4328054" y="2035059"/>
            <a:ext cx="1767946" cy="900246"/>
          </a:xfrm>
          <a:prstGeom prst="rect">
            <a:avLst/>
          </a:prstGeom>
          <a:noFill/>
        </p:spPr>
        <p:txBody>
          <a:bodyPr wrap="square">
            <a:spAutoFit/>
          </a:bodyPr>
          <a:lstStyle/>
          <a:p>
            <a:pPr algn="r" rtl="1">
              <a:lnSpc>
                <a:spcPts val="1500"/>
              </a:lnSpc>
              <a:spcBef>
                <a:spcPts val="300"/>
              </a:spcBef>
              <a:defRPr/>
            </a:pPr>
            <a:r>
              <a:rPr lang="he-IL" sz="1400" dirty="0">
                <a:solidFill>
                  <a:schemeClr val="bg2">
                    <a:lumMod val="25000"/>
                  </a:schemeClr>
                </a:solidFill>
                <a:latin typeface="Assistant SemiBold" pitchFamily="2" charset="-79"/>
                <a:cs typeface="Assistant SemiBold" pitchFamily="2" charset="-79"/>
              </a:rPr>
              <a:t>ספטמבר 2021</a:t>
            </a:r>
          </a:p>
          <a:p>
            <a:pPr algn="r" rtl="1">
              <a:lnSpc>
                <a:spcPts val="1500"/>
              </a:lnSpc>
              <a:spcBef>
                <a:spcPts val="300"/>
              </a:spcBef>
              <a:buClr>
                <a:srgbClr val="00AEEF"/>
              </a:buClr>
            </a:pPr>
            <a:r>
              <a:rPr lang="he-IL" sz="1400" dirty="0">
                <a:solidFill>
                  <a:schemeClr val="bg2">
                    <a:lumMod val="25000"/>
                  </a:schemeClr>
                </a:solidFill>
                <a:latin typeface="Assistant" pitchFamily="2" charset="-79"/>
                <a:cs typeface="Assistant" pitchFamily="2" charset="-79"/>
              </a:rPr>
              <a:t>קבלת רישיון תיווך באשראי מורחב מרשות שוק ההון ביטוח וחיסכון</a:t>
            </a:r>
          </a:p>
        </p:txBody>
      </p:sp>
      <p:grpSp>
        <p:nvGrpSpPr>
          <p:cNvPr id="11" name="Group 10">
            <a:extLst>
              <a:ext uri="{FF2B5EF4-FFF2-40B4-BE49-F238E27FC236}">
                <a16:creationId xmlns:a16="http://schemas.microsoft.com/office/drawing/2014/main" id="{CFB78DDA-CCAA-473A-AB66-9ACCF633889D}"/>
              </a:ext>
            </a:extLst>
          </p:cNvPr>
          <p:cNvGrpSpPr/>
          <p:nvPr/>
        </p:nvGrpSpPr>
        <p:grpSpPr>
          <a:xfrm>
            <a:off x="4175225" y="1564556"/>
            <a:ext cx="201718" cy="3550055"/>
            <a:chOff x="3323038" y="1564556"/>
            <a:chExt cx="201718" cy="3550055"/>
          </a:xfrm>
        </p:grpSpPr>
        <p:cxnSp>
          <p:nvCxnSpPr>
            <p:cNvPr id="63" name="Straight Connector 62">
              <a:extLst>
                <a:ext uri="{FF2B5EF4-FFF2-40B4-BE49-F238E27FC236}">
                  <a16:creationId xmlns:a16="http://schemas.microsoft.com/office/drawing/2014/main" id="{4F6B39BE-9615-4E43-9075-C73E09B1F1F2}"/>
                </a:ext>
              </a:extLst>
            </p:cNvPr>
            <p:cNvCxnSpPr>
              <a:cxnSpLocks/>
            </p:cNvCxnSpPr>
            <p:nvPr/>
          </p:nvCxnSpPr>
          <p:spPr>
            <a:xfrm>
              <a:off x="3423897" y="1564556"/>
              <a:ext cx="0" cy="3550055"/>
            </a:xfrm>
            <a:prstGeom prst="line">
              <a:avLst/>
            </a:prstGeom>
            <a:ln w="9525">
              <a:solidFill>
                <a:schemeClr val="tx1">
                  <a:lumMod val="75000"/>
                  <a:lumOff val="2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85" name="Oval 84">
              <a:extLst>
                <a:ext uri="{FF2B5EF4-FFF2-40B4-BE49-F238E27FC236}">
                  <a16:creationId xmlns:a16="http://schemas.microsoft.com/office/drawing/2014/main" id="{B9446212-AF94-4DEF-B1BB-91B6109345AA}"/>
                </a:ext>
              </a:extLst>
            </p:cNvPr>
            <p:cNvSpPr/>
            <p:nvPr/>
          </p:nvSpPr>
          <p:spPr>
            <a:xfrm>
              <a:off x="3323038" y="3197956"/>
              <a:ext cx="201718" cy="201718"/>
            </a:xfrm>
            <a:prstGeom prst="ellipse">
              <a:avLst/>
            </a:prstGeom>
            <a:gradFill flip="none" rotWithShape="1">
              <a:gsLst>
                <a:gs pos="29000">
                  <a:srgbClr val="006386"/>
                </a:gs>
                <a:gs pos="79000">
                  <a:srgbClr val="00AEEF"/>
                </a:gs>
              </a:gsLst>
              <a:path path="circle">
                <a:fillToRect l="100000" t="100000"/>
              </a:path>
              <a:tileRect r="-100000" b="-100000"/>
            </a:gra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10" name="Group 9">
            <a:extLst>
              <a:ext uri="{FF2B5EF4-FFF2-40B4-BE49-F238E27FC236}">
                <a16:creationId xmlns:a16="http://schemas.microsoft.com/office/drawing/2014/main" id="{D9F61D1D-E545-4F37-8EED-D7A04B2B1E51}"/>
              </a:ext>
            </a:extLst>
          </p:cNvPr>
          <p:cNvGrpSpPr/>
          <p:nvPr/>
        </p:nvGrpSpPr>
        <p:grpSpPr>
          <a:xfrm>
            <a:off x="4951936" y="3197956"/>
            <a:ext cx="201718" cy="3182979"/>
            <a:chOff x="4493350" y="3197956"/>
            <a:chExt cx="201718" cy="3182979"/>
          </a:xfrm>
        </p:grpSpPr>
        <p:cxnSp>
          <p:nvCxnSpPr>
            <p:cNvPr id="82" name="Straight Connector 81">
              <a:extLst>
                <a:ext uri="{FF2B5EF4-FFF2-40B4-BE49-F238E27FC236}">
                  <a16:creationId xmlns:a16="http://schemas.microsoft.com/office/drawing/2014/main" id="{6D6B10CA-6549-4DD3-BEF9-E8AEA403BB30}"/>
                </a:ext>
              </a:extLst>
            </p:cNvPr>
            <p:cNvCxnSpPr>
              <a:cxnSpLocks/>
            </p:cNvCxnSpPr>
            <p:nvPr/>
          </p:nvCxnSpPr>
          <p:spPr>
            <a:xfrm>
              <a:off x="4594209" y="3295107"/>
              <a:ext cx="0" cy="3085828"/>
            </a:xfrm>
            <a:prstGeom prst="line">
              <a:avLst/>
            </a:prstGeom>
            <a:ln w="9525">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86" name="Oval 85">
              <a:extLst>
                <a:ext uri="{FF2B5EF4-FFF2-40B4-BE49-F238E27FC236}">
                  <a16:creationId xmlns:a16="http://schemas.microsoft.com/office/drawing/2014/main" id="{FF42C686-4251-4C23-981F-A9BB79C24635}"/>
                </a:ext>
              </a:extLst>
            </p:cNvPr>
            <p:cNvSpPr/>
            <p:nvPr/>
          </p:nvSpPr>
          <p:spPr>
            <a:xfrm>
              <a:off x="4493350" y="3197956"/>
              <a:ext cx="201718" cy="201718"/>
            </a:xfrm>
            <a:prstGeom prst="ellipse">
              <a:avLst/>
            </a:prstGeom>
            <a:gradFill flip="none" rotWithShape="1">
              <a:gsLst>
                <a:gs pos="29000">
                  <a:srgbClr val="006386"/>
                </a:gs>
                <a:gs pos="79000">
                  <a:srgbClr val="00AEEF"/>
                </a:gs>
              </a:gsLst>
              <a:path path="circle">
                <a:fillToRect l="100000" t="100000"/>
              </a:path>
              <a:tileRect r="-100000" b="-100000"/>
            </a:gra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9" name="Group 8">
            <a:extLst>
              <a:ext uri="{FF2B5EF4-FFF2-40B4-BE49-F238E27FC236}">
                <a16:creationId xmlns:a16="http://schemas.microsoft.com/office/drawing/2014/main" id="{F932F746-2F14-4B92-B998-301F2ECF3FE7}"/>
              </a:ext>
            </a:extLst>
          </p:cNvPr>
          <p:cNvGrpSpPr/>
          <p:nvPr/>
        </p:nvGrpSpPr>
        <p:grpSpPr>
          <a:xfrm>
            <a:off x="6030530" y="1980685"/>
            <a:ext cx="201718" cy="1418989"/>
            <a:chOff x="5663662" y="1980685"/>
            <a:chExt cx="201718" cy="1418989"/>
          </a:xfrm>
        </p:grpSpPr>
        <p:cxnSp>
          <p:nvCxnSpPr>
            <p:cNvPr id="80" name="Straight Connector 79">
              <a:extLst>
                <a:ext uri="{FF2B5EF4-FFF2-40B4-BE49-F238E27FC236}">
                  <a16:creationId xmlns:a16="http://schemas.microsoft.com/office/drawing/2014/main" id="{C4219F7D-1840-4C93-B37F-6364C68E1A81}"/>
                </a:ext>
              </a:extLst>
            </p:cNvPr>
            <p:cNvCxnSpPr>
              <a:cxnSpLocks/>
            </p:cNvCxnSpPr>
            <p:nvPr/>
          </p:nvCxnSpPr>
          <p:spPr>
            <a:xfrm>
              <a:off x="5764521" y="1980685"/>
              <a:ext cx="0" cy="1314422"/>
            </a:xfrm>
            <a:prstGeom prst="line">
              <a:avLst/>
            </a:prstGeom>
            <a:ln w="9525">
              <a:solidFill>
                <a:schemeClr val="tx1">
                  <a:lumMod val="75000"/>
                  <a:lumOff val="25000"/>
                </a:schemeClr>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87" name="Oval 86">
              <a:extLst>
                <a:ext uri="{FF2B5EF4-FFF2-40B4-BE49-F238E27FC236}">
                  <a16:creationId xmlns:a16="http://schemas.microsoft.com/office/drawing/2014/main" id="{0D01466A-77E7-44BC-A6A6-B6990CC6ED5F}"/>
                </a:ext>
              </a:extLst>
            </p:cNvPr>
            <p:cNvSpPr/>
            <p:nvPr/>
          </p:nvSpPr>
          <p:spPr>
            <a:xfrm>
              <a:off x="5663662" y="3197956"/>
              <a:ext cx="201718" cy="201718"/>
            </a:xfrm>
            <a:prstGeom prst="ellipse">
              <a:avLst/>
            </a:prstGeom>
            <a:gradFill flip="none" rotWithShape="1">
              <a:gsLst>
                <a:gs pos="29000">
                  <a:srgbClr val="006386"/>
                </a:gs>
                <a:gs pos="79000">
                  <a:srgbClr val="00AEEF"/>
                </a:gs>
              </a:gsLst>
              <a:path path="circle">
                <a:fillToRect l="100000" t="100000"/>
              </a:path>
              <a:tileRect r="-100000" b="-100000"/>
            </a:gra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7" name="Group 6">
            <a:extLst>
              <a:ext uri="{FF2B5EF4-FFF2-40B4-BE49-F238E27FC236}">
                <a16:creationId xmlns:a16="http://schemas.microsoft.com/office/drawing/2014/main" id="{543F1D07-2C89-4F83-9711-3CDAA51BF1F9}"/>
              </a:ext>
            </a:extLst>
          </p:cNvPr>
          <p:cNvGrpSpPr/>
          <p:nvPr/>
        </p:nvGrpSpPr>
        <p:grpSpPr>
          <a:xfrm>
            <a:off x="7109124" y="3197956"/>
            <a:ext cx="201718" cy="1173611"/>
            <a:chOff x="6833974" y="3197956"/>
            <a:chExt cx="201718" cy="1173611"/>
          </a:xfrm>
        </p:grpSpPr>
        <p:cxnSp>
          <p:nvCxnSpPr>
            <p:cNvPr id="84" name="Straight Connector 83">
              <a:extLst>
                <a:ext uri="{FF2B5EF4-FFF2-40B4-BE49-F238E27FC236}">
                  <a16:creationId xmlns:a16="http://schemas.microsoft.com/office/drawing/2014/main" id="{7FAB6A5F-D06E-4F81-A329-FDBEE2DC096D}"/>
                </a:ext>
              </a:extLst>
            </p:cNvPr>
            <p:cNvCxnSpPr>
              <a:cxnSpLocks/>
            </p:cNvCxnSpPr>
            <p:nvPr/>
          </p:nvCxnSpPr>
          <p:spPr>
            <a:xfrm>
              <a:off x="6934833" y="3197956"/>
              <a:ext cx="0" cy="1173611"/>
            </a:xfrm>
            <a:prstGeom prst="line">
              <a:avLst/>
            </a:prstGeom>
            <a:ln w="9525">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D2F586EB-B856-49BF-B7B8-15F2AB5F99FE}"/>
                </a:ext>
              </a:extLst>
            </p:cNvPr>
            <p:cNvSpPr/>
            <p:nvPr/>
          </p:nvSpPr>
          <p:spPr>
            <a:xfrm>
              <a:off x="6833974" y="3197956"/>
              <a:ext cx="201718" cy="201718"/>
            </a:xfrm>
            <a:prstGeom prst="ellipse">
              <a:avLst/>
            </a:prstGeom>
            <a:gradFill flip="none" rotWithShape="1">
              <a:gsLst>
                <a:gs pos="29000">
                  <a:srgbClr val="006386"/>
                </a:gs>
                <a:gs pos="79000">
                  <a:srgbClr val="00AEEF"/>
                </a:gs>
              </a:gsLst>
              <a:path path="circle">
                <a:fillToRect l="100000" t="100000"/>
              </a:path>
              <a:tileRect r="-100000" b="-100000"/>
            </a:gra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8" name="Group 7">
            <a:extLst>
              <a:ext uri="{FF2B5EF4-FFF2-40B4-BE49-F238E27FC236}">
                <a16:creationId xmlns:a16="http://schemas.microsoft.com/office/drawing/2014/main" id="{B3079A9B-D595-4AA0-9F02-08FB377F94A5}"/>
              </a:ext>
            </a:extLst>
          </p:cNvPr>
          <p:cNvGrpSpPr/>
          <p:nvPr/>
        </p:nvGrpSpPr>
        <p:grpSpPr>
          <a:xfrm>
            <a:off x="8187718" y="3197956"/>
            <a:ext cx="201718" cy="2204441"/>
            <a:chOff x="8004286" y="3197956"/>
            <a:chExt cx="201718" cy="2204441"/>
          </a:xfrm>
        </p:grpSpPr>
        <p:cxnSp>
          <p:nvCxnSpPr>
            <p:cNvPr id="73" name="Straight Connector 72">
              <a:extLst>
                <a:ext uri="{FF2B5EF4-FFF2-40B4-BE49-F238E27FC236}">
                  <a16:creationId xmlns:a16="http://schemas.microsoft.com/office/drawing/2014/main" id="{8A0F6912-9507-4EC8-A6E6-E4BA36BE9537}"/>
                </a:ext>
              </a:extLst>
            </p:cNvPr>
            <p:cNvCxnSpPr>
              <a:cxnSpLocks/>
            </p:cNvCxnSpPr>
            <p:nvPr/>
          </p:nvCxnSpPr>
          <p:spPr>
            <a:xfrm>
              <a:off x="8105145" y="3197956"/>
              <a:ext cx="0" cy="2204441"/>
            </a:xfrm>
            <a:prstGeom prst="line">
              <a:avLst/>
            </a:prstGeom>
            <a:ln w="9525">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2" name="Oval 91">
              <a:extLst>
                <a:ext uri="{FF2B5EF4-FFF2-40B4-BE49-F238E27FC236}">
                  <a16:creationId xmlns:a16="http://schemas.microsoft.com/office/drawing/2014/main" id="{7F505797-7DEE-4003-A906-70BCB23937A5}"/>
                </a:ext>
              </a:extLst>
            </p:cNvPr>
            <p:cNvSpPr/>
            <p:nvPr/>
          </p:nvSpPr>
          <p:spPr>
            <a:xfrm>
              <a:off x="8004286" y="3197956"/>
              <a:ext cx="201718" cy="201718"/>
            </a:xfrm>
            <a:prstGeom prst="ellipse">
              <a:avLst/>
            </a:prstGeom>
            <a:gradFill flip="none" rotWithShape="1">
              <a:gsLst>
                <a:gs pos="29000">
                  <a:srgbClr val="006386"/>
                </a:gs>
                <a:gs pos="79000">
                  <a:srgbClr val="00AEEF"/>
                </a:gs>
              </a:gsLst>
              <a:path path="circle">
                <a:fillToRect l="100000" t="100000"/>
              </a:path>
              <a:tileRect r="-100000" b="-100000"/>
            </a:gra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3" name="Group 2">
            <a:extLst>
              <a:ext uri="{FF2B5EF4-FFF2-40B4-BE49-F238E27FC236}">
                <a16:creationId xmlns:a16="http://schemas.microsoft.com/office/drawing/2014/main" id="{C298B48B-A4D6-4C68-8C66-A04C59A6CEA8}"/>
              </a:ext>
            </a:extLst>
          </p:cNvPr>
          <p:cNvGrpSpPr/>
          <p:nvPr/>
        </p:nvGrpSpPr>
        <p:grpSpPr>
          <a:xfrm>
            <a:off x="9266312" y="2147533"/>
            <a:ext cx="201718" cy="1252141"/>
            <a:chOff x="9174598" y="2147533"/>
            <a:chExt cx="201718" cy="1252141"/>
          </a:xfrm>
        </p:grpSpPr>
        <p:cxnSp>
          <p:nvCxnSpPr>
            <p:cNvPr id="72" name="Straight Connector 71">
              <a:extLst>
                <a:ext uri="{FF2B5EF4-FFF2-40B4-BE49-F238E27FC236}">
                  <a16:creationId xmlns:a16="http://schemas.microsoft.com/office/drawing/2014/main" id="{E3B1EA95-09C3-4FC7-B823-931359DDCDC2}"/>
                </a:ext>
              </a:extLst>
            </p:cNvPr>
            <p:cNvCxnSpPr>
              <a:cxnSpLocks/>
            </p:cNvCxnSpPr>
            <p:nvPr/>
          </p:nvCxnSpPr>
          <p:spPr>
            <a:xfrm>
              <a:off x="9275457" y="2147533"/>
              <a:ext cx="0" cy="1173763"/>
            </a:xfrm>
            <a:prstGeom prst="line">
              <a:avLst/>
            </a:prstGeom>
            <a:ln w="9525">
              <a:solidFill>
                <a:schemeClr val="tx1">
                  <a:lumMod val="75000"/>
                  <a:lumOff val="25000"/>
                </a:schemeClr>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DFE7C164-2259-437B-BB65-2AC7D7F4FE27}"/>
                </a:ext>
              </a:extLst>
            </p:cNvPr>
            <p:cNvSpPr/>
            <p:nvPr/>
          </p:nvSpPr>
          <p:spPr>
            <a:xfrm>
              <a:off x="9174598" y="3197956"/>
              <a:ext cx="201718" cy="201718"/>
            </a:xfrm>
            <a:prstGeom prst="ellipse">
              <a:avLst/>
            </a:prstGeom>
            <a:gradFill flip="none" rotWithShape="1">
              <a:gsLst>
                <a:gs pos="29000">
                  <a:srgbClr val="006386"/>
                </a:gs>
                <a:gs pos="79000">
                  <a:srgbClr val="00AEEF"/>
                </a:gs>
              </a:gsLst>
              <a:path path="circle">
                <a:fillToRect l="100000" t="100000"/>
              </a:path>
              <a:tileRect r="-100000" b="-100000"/>
            </a:gra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4" name="Group 3">
            <a:extLst>
              <a:ext uri="{FF2B5EF4-FFF2-40B4-BE49-F238E27FC236}">
                <a16:creationId xmlns:a16="http://schemas.microsoft.com/office/drawing/2014/main" id="{97DBE294-538E-401D-A630-868F4D2B8822}"/>
              </a:ext>
            </a:extLst>
          </p:cNvPr>
          <p:cNvGrpSpPr/>
          <p:nvPr/>
        </p:nvGrpSpPr>
        <p:grpSpPr>
          <a:xfrm>
            <a:off x="10344910" y="1409369"/>
            <a:ext cx="201718" cy="1990305"/>
            <a:chOff x="10344910" y="1409369"/>
            <a:chExt cx="201718" cy="1990305"/>
          </a:xfrm>
        </p:grpSpPr>
        <p:cxnSp>
          <p:nvCxnSpPr>
            <p:cNvPr id="62" name="Straight Connector 61">
              <a:extLst>
                <a:ext uri="{FF2B5EF4-FFF2-40B4-BE49-F238E27FC236}">
                  <a16:creationId xmlns:a16="http://schemas.microsoft.com/office/drawing/2014/main" id="{46C2BFBE-6E98-4F6F-AC09-ECBB7B8D97A3}"/>
                </a:ext>
              </a:extLst>
            </p:cNvPr>
            <p:cNvCxnSpPr>
              <a:cxnSpLocks/>
            </p:cNvCxnSpPr>
            <p:nvPr/>
          </p:nvCxnSpPr>
          <p:spPr>
            <a:xfrm>
              <a:off x="10432079" y="1409369"/>
              <a:ext cx="13690" cy="1939184"/>
            </a:xfrm>
            <a:prstGeom prst="line">
              <a:avLst/>
            </a:prstGeom>
            <a:ln w="9525">
              <a:solidFill>
                <a:schemeClr val="tx1">
                  <a:lumMod val="75000"/>
                  <a:lumOff val="25000"/>
                </a:schemeClr>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94" name="Oval 93">
              <a:extLst>
                <a:ext uri="{FF2B5EF4-FFF2-40B4-BE49-F238E27FC236}">
                  <a16:creationId xmlns:a16="http://schemas.microsoft.com/office/drawing/2014/main" id="{B13680D0-F705-4BEB-A8AA-91A58DF72321}"/>
                </a:ext>
              </a:extLst>
            </p:cNvPr>
            <p:cNvSpPr/>
            <p:nvPr/>
          </p:nvSpPr>
          <p:spPr>
            <a:xfrm>
              <a:off x="10344910" y="3197956"/>
              <a:ext cx="201718" cy="201718"/>
            </a:xfrm>
            <a:prstGeom prst="ellipse">
              <a:avLst/>
            </a:prstGeom>
            <a:gradFill flip="none" rotWithShape="1">
              <a:gsLst>
                <a:gs pos="29000">
                  <a:srgbClr val="006386"/>
                </a:gs>
                <a:gs pos="79000">
                  <a:srgbClr val="00AEEF"/>
                </a:gs>
              </a:gsLst>
              <a:path path="circle">
                <a:fillToRect l="100000" t="100000"/>
              </a:path>
              <a:tileRect r="-100000" b="-100000"/>
            </a:gra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38" name="TextBox 37">
            <a:extLst>
              <a:ext uri="{FF2B5EF4-FFF2-40B4-BE49-F238E27FC236}">
                <a16:creationId xmlns:a16="http://schemas.microsoft.com/office/drawing/2014/main" id="{4151A0AA-3DCB-46D7-9CE7-80661D5CF0BB}"/>
              </a:ext>
            </a:extLst>
          </p:cNvPr>
          <p:cNvSpPr txBox="1"/>
          <p:nvPr/>
        </p:nvSpPr>
        <p:spPr>
          <a:xfrm>
            <a:off x="8120374" y="1258589"/>
            <a:ext cx="2311705" cy="707886"/>
          </a:xfrm>
          <a:prstGeom prst="rect">
            <a:avLst/>
          </a:prstGeom>
          <a:noFill/>
        </p:spPr>
        <p:txBody>
          <a:bodyPr wrap="square">
            <a:spAutoFit/>
          </a:bodyPr>
          <a:lstStyle/>
          <a:p>
            <a:pPr marL="0" marR="0" lvl="0" indent="0" algn="r" defTabSz="914400" rtl="1" eaLnBrk="1" fontAlgn="auto" latinLnBrk="0" hangingPunct="1">
              <a:lnSpc>
                <a:spcPts val="1500"/>
              </a:lnSpc>
              <a:spcBef>
                <a:spcPts val="300"/>
              </a:spcBef>
              <a:buClrTx/>
              <a:buSzTx/>
              <a:buFontTx/>
              <a:buNone/>
              <a:tabLst/>
              <a:defRPr/>
            </a:pPr>
            <a:r>
              <a:rPr lang="he-IL" sz="1400" b="1" dirty="0">
                <a:solidFill>
                  <a:schemeClr val="bg2">
                    <a:lumMod val="25000"/>
                  </a:schemeClr>
                </a:solidFill>
                <a:latin typeface="Assistant SemiBold" pitchFamily="2" charset="-79"/>
                <a:cs typeface="Assistant SemiBold" pitchFamily="2" charset="-79"/>
              </a:rPr>
              <a:t>ינואר 2021</a:t>
            </a:r>
          </a:p>
          <a:p>
            <a:pPr marL="0" marR="0" lvl="0" indent="0" algn="r" defTabSz="914400" rtl="1" eaLnBrk="1" fontAlgn="auto" latinLnBrk="0" hangingPunct="1">
              <a:lnSpc>
                <a:spcPts val="1500"/>
              </a:lnSpc>
              <a:spcBef>
                <a:spcPts val="300"/>
              </a:spcBef>
              <a:buClrTx/>
              <a:buSzTx/>
              <a:buFontTx/>
              <a:buNone/>
              <a:tabLst/>
              <a:defRPr/>
            </a:pPr>
            <a:r>
              <a:rPr lang="he-IL" sz="1400" b="0" dirty="0">
                <a:solidFill>
                  <a:schemeClr val="bg2">
                    <a:lumMod val="25000"/>
                  </a:schemeClr>
                </a:solidFill>
                <a:latin typeface="Assistant" pitchFamily="2" charset="-79"/>
                <a:cs typeface="Assistant" pitchFamily="2" charset="-79"/>
              </a:rPr>
              <a:t>הנפקה </a:t>
            </a:r>
            <a:r>
              <a:rPr lang="he-IL" sz="1400" b="0" kern="1200" dirty="0">
                <a:solidFill>
                  <a:schemeClr val="bg2">
                    <a:lumMod val="25000"/>
                  </a:schemeClr>
                </a:solidFill>
                <a:latin typeface="Assistant" pitchFamily="2" charset="-79"/>
                <a:cs typeface="Assistant" pitchFamily="2" charset="-79"/>
              </a:rPr>
              <a:t>ראשונה לציבור בבורסה </a:t>
            </a:r>
            <a:r>
              <a:rPr lang="he-IL" sz="1400" b="0" dirty="0">
                <a:solidFill>
                  <a:schemeClr val="bg2">
                    <a:lumMod val="25000"/>
                  </a:schemeClr>
                </a:solidFill>
                <a:latin typeface="Assistant" pitchFamily="2" charset="-79"/>
                <a:cs typeface="Assistant" pitchFamily="2" charset="-79"/>
              </a:rPr>
              <a:t>לניירות ערך בתל אביב</a:t>
            </a:r>
          </a:p>
        </p:txBody>
      </p:sp>
      <p:sp>
        <p:nvSpPr>
          <p:cNvPr id="77" name="TextBox 76">
            <a:extLst>
              <a:ext uri="{FF2B5EF4-FFF2-40B4-BE49-F238E27FC236}">
                <a16:creationId xmlns:a16="http://schemas.microsoft.com/office/drawing/2014/main" id="{C848784E-1E1F-43A4-A08E-393280208A32}"/>
              </a:ext>
            </a:extLst>
          </p:cNvPr>
          <p:cNvSpPr txBox="1"/>
          <p:nvPr/>
        </p:nvSpPr>
        <p:spPr>
          <a:xfrm>
            <a:off x="9530904" y="2627557"/>
            <a:ext cx="2355104" cy="317651"/>
          </a:xfrm>
          <a:prstGeom prst="rect">
            <a:avLst/>
          </a:prstGeom>
          <a:noFill/>
        </p:spPr>
        <p:txBody>
          <a:bodyPr wrap="square">
            <a:spAutoFit/>
          </a:bodyPr>
          <a:lstStyle/>
          <a:p>
            <a:pPr algn="r" rtl="1">
              <a:lnSpc>
                <a:spcPts val="1500"/>
              </a:lnSpc>
              <a:spcBef>
                <a:spcPts val="600"/>
              </a:spcBef>
              <a:defRPr/>
            </a:pPr>
            <a:r>
              <a:rPr lang="he-IL" sz="2400" dirty="0">
                <a:solidFill>
                  <a:schemeClr val="tx1">
                    <a:lumMod val="65000"/>
                    <a:lumOff val="35000"/>
                  </a:schemeClr>
                </a:solidFill>
                <a:latin typeface="Assistant SemiBold" pitchFamily="2" charset="-79"/>
                <a:cs typeface="Assistant SemiBold" pitchFamily="2" charset="-79"/>
              </a:rPr>
              <a:t>ישראל</a:t>
            </a:r>
            <a:endParaRPr lang="he-IL" sz="2400" dirty="0">
              <a:solidFill>
                <a:schemeClr val="tx1">
                  <a:lumMod val="65000"/>
                  <a:lumOff val="35000"/>
                </a:schemeClr>
              </a:solidFill>
              <a:latin typeface="Assistant" pitchFamily="2" charset="-79"/>
              <a:cs typeface="Assistant" pitchFamily="2" charset="-79"/>
            </a:endParaRPr>
          </a:p>
        </p:txBody>
      </p:sp>
      <p:sp>
        <p:nvSpPr>
          <p:cNvPr id="78" name="TextBox 77">
            <a:extLst>
              <a:ext uri="{FF2B5EF4-FFF2-40B4-BE49-F238E27FC236}">
                <a16:creationId xmlns:a16="http://schemas.microsoft.com/office/drawing/2014/main" id="{07ACCEBF-1C77-40DB-BCEB-ADA3F780F2F5}"/>
              </a:ext>
            </a:extLst>
          </p:cNvPr>
          <p:cNvSpPr txBox="1"/>
          <p:nvPr/>
        </p:nvSpPr>
        <p:spPr>
          <a:xfrm>
            <a:off x="9092617" y="3931649"/>
            <a:ext cx="2848685" cy="317651"/>
          </a:xfrm>
          <a:prstGeom prst="rect">
            <a:avLst/>
          </a:prstGeom>
          <a:noFill/>
        </p:spPr>
        <p:txBody>
          <a:bodyPr wrap="square">
            <a:spAutoFit/>
          </a:bodyPr>
          <a:lstStyle/>
          <a:p>
            <a:pPr algn="r" rtl="1">
              <a:lnSpc>
                <a:spcPts val="1500"/>
              </a:lnSpc>
              <a:spcBef>
                <a:spcPts val="600"/>
              </a:spcBef>
              <a:defRPr/>
            </a:pPr>
            <a:r>
              <a:rPr lang="he-IL" sz="2400" dirty="0">
                <a:solidFill>
                  <a:srgbClr val="006CB7"/>
                </a:solidFill>
                <a:latin typeface="Assistant SemiBold" pitchFamily="2" charset="-79"/>
                <a:cs typeface="Assistant SemiBold" pitchFamily="2" charset="-79"/>
              </a:rPr>
              <a:t>אירופה</a:t>
            </a:r>
            <a:endParaRPr lang="he-IL" sz="2400" dirty="0">
              <a:solidFill>
                <a:srgbClr val="006CB7"/>
              </a:solidFill>
              <a:latin typeface="Assistant" pitchFamily="2" charset="-79"/>
              <a:cs typeface="Assistant" pitchFamily="2" charset="-79"/>
            </a:endParaRPr>
          </a:p>
        </p:txBody>
      </p:sp>
      <p:sp>
        <p:nvSpPr>
          <p:cNvPr id="46" name="Slide Number Placeholder 5">
            <a:extLst>
              <a:ext uri="{FF2B5EF4-FFF2-40B4-BE49-F238E27FC236}">
                <a16:creationId xmlns:a16="http://schemas.microsoft.com/office/drawing/2014/main" id="{862D0196-4C0B-447D-A776-4F42CD35BE1E}"/>
              </a:ext>
            </a:extLst>
          </p:cNvPr>
          <p:cNvSpPr>
            <a:spLocks noGrp="1"/>
          </p:cNvSpPr>
          <p:nvPr>
            <p:ph type="sldNum" sz="quarter" idx="12"/>
          </p:nvPr>
        </p:nvSpPr>
        <p:spPr>
          <a:xfrm>
            <a:off x="11578255" y="6380935"/>
            <a:ext cx="488795" cy="365125"/>
          </a:xfrm>
        </p:spPr>
        <p:txBody>
          <a:bodyPr/>
          <a:lstStyle>
            <a:lvl1pPr>
              <a:defRPr>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kumimoji="0" lang="he-IL" sz="1100" b="0" i="0" u="none" strike="noStrike" kern="1200" cap="none" spc="0" normalizeH="0" baseline="0" noProof="0" smtClean="0">
                <a:ln>
                  <a:noFill/>
                </a:ln>
                <a:solidFill>
                  <a:prstClr val="black">
                    <a:lumMod val="75000"/>
                    <a:lumOff val="25000"/>
                  </a:prstClr>
                </a:solidFill>
                <a:effectLst/>
                <a:uLnTx/>
                <a:uFillTx/>
                <a:latin typeface="Assistant SemiBold" pitchFamily="2" charset="-79"/>
                <a:ea typeface="+mn-ea"/>
                <a:cs typeface="Assistant SemiBold" pitchFamily="2" charset="-79"/>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grpSp>
        <p:nvGrpSpPr>
          <p:cNvPr id="2" name="Group 1">
            <a:extLst>
              <a:ext uri="{FF2B5EF4-FFF2-40B4-BE49-F238E27FC236}">
                <a16:creationId xmlns:a16="http://schemas.microsoft.com/office/drawing/2014/main" id="{F96828BC-C602-4716-B127-3F7E59DEDB05}"/>
              </a:ext>
            </a:extLst>
          </p:cNvPr>
          <p:cNvGrpSpPr/>
          <p:nvPr/>
        </p:nvGrpSpPr>
        <p:grpSpPr>
          <a:xfrm>
            <a:off x="356292" y="3150617"/>
            <a:ext cx="413334" cy="286626"/>
            <a:chOff x="493250" y="3081287"/>
            <a:chExt cx="610755" cy="423529"/>
          </a:xfrm>
        </p:grpSpPr>
        <p:sp>
          <p:nvSpPr>
            <p:cNvPr id="13" name="L-Shape 12">
              <a:extLst>
                <a:ext uri="{FF2B5EF4-FFF2-40B4-BE49-F238E27FC236}">
                  <a16:creationId xmlns:a16="http://schemas.microsoft.com/office/drawing/2014/main" id="{CC5C9B2F-7156-425A-BF6E-E81B93558F60}"/>
                </a:ext>
              </a:extLst>
            </p:cNvPr>
            <p:cNvSpPr/>
            <p:nvPr/>
          </p:nvSpPr>
          <p:spPr>
            <a:xfrm rot="2700000">
              <a:off x="493250" y="3081288"/>
              <a:ext cx="423528" cy="423528"/>
            </a:xfrm>
            <a:prstGeom prst="corner">
              <a:avLst>
                <a:gd name="adj1" fmla="val 0"/>
                <a:gd name="adj2" fmla="val 0"/>
              </a:avLst>
            </a:prstGeom>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8" name="L-Shape 47">
              <a:extLst>
                <a:ext uri="{FF2B5EF4-FFF2-40B4-BE49-F238E27FC236}">
                  <a16:creationId xmlns:a16="http://schemas.microsoft.com/office/drawing/2014/main" id="{2437C8A7-0EE7-4BFD-8BFF-42396588CF33}"/>
                </a:ext>
              </a:extLst>
            </p:cNvPr>
            <p:cNvSpPr/>
            <p:nvPr/>
          </p:nvSpPr>
          <p:spPr>
            <a:xfrm rot="2700000">
              <a:off x="680477" y="3081287"/>
              <a:ext cx="423528" cy="423528"/>
            </a:xfrm>
            <a:prstGeom prst="corner">
              <a:avLst>
                <a:gd name="adj1" fmla="val 0"/>
                <a:gd name="adj2" fmla="val 0"/>
              </a:avLst>
            </a:prstGeom>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40" name="Group 39">
            <a:extLst>
              <a:ext uri="{FF2B5EF4-FFF2-40B4-BE49-F238E27FC236}">
                <a16:creationId xmlns:a16="http://schemas.microsoft.com/office/drawing/2014/main" id="{1E404D91-8F77-4462-AC91-54F0829C5F82}"/>
              </a:ext>
            </a:extLst>
          </p:cNvPr>
          <p:cNvGrpSpPr/>
          <p:nvPr/>
        </p:nvGrpSpPr>
        <p:grpSpPr>
          <a:xfrm flipV="1">
            <a:off x="10642041" y="3941844"/>
            <a:ext cx="278644" cy="193227"/>
            <a:chOff x="493250" y="3081285"/>
            <a:chExt cx="610755" cy="423531"/>
          </a:xfrm>
        </p:grpSpPr>
        <p:sp>
          <p:nvSpPr>
            <p:cNvPr id="41" name="L-Shape 40">
              <a:extLst>
                <a:ext uri="{FF2B5EF4-FFF2-40B4-BE49-F238E27FC236}">
                  <a16:creationId xmlns:a16="http://schemas.microsoft.com/office/drawing/2014/main" id="{9408C346-B6FB-402F-A7D5-E183F75F3EE7}"/>
                </a:ext>
              </a:extLst>
            </p:cNvPr>
            <p:cNvSpPr/>
            <p:nvPr/>
          </p:nvSpPr>
          <p:spPr>
            <a:xfrm rot="2700000">
              <a:off x="493250" y="3081287"/>
              <a:ext cx="423529" cy="423529"/>
            </a:xfrm>
            <a:prstGeom prst="corner">
              <a:avLst>
                <a:gd name="adj1" fmla="val 0"/>
                <a:gd name="adj2" fmla="val 0"/>
              </a:avLst>
            </a:prstGeom>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2" name="L-Shape 41">
              <a:extLst>
                <a:ext uri="{FF2B5EF4-FFF2-40B4-BE49-F238E27FC236}">
                  <a16:creationId xmlns:a16="http://schemas.microsoft.com/office/drawing/2014/main" id="{FE264C21-0506-4287-8DF3-267FB2AA0141}"/>
                </a:ext>
              </a:extLst>
            </p:cNvPr>
            <p:cNvSpPr/>
            <p:nvPr/>
          </p:nvSpPr>
          <p:spPr>
            <a:xfrm rot="2700000">
              <a:off x="680476" y="3081285"/>
              <a:ext cx="423529" cy="423529"/>
            </a:xfrm>
            <a:prstGeom prst="corner">
              <a:avLst>
                <a:gd name="adj1" fmla="val 0"/>
                <a:gd name="adj2" fmla="val 0"/>
              </a:avLst>
            </a:prstGeom>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55" name="L-Shape 54">
            <a:extLst>
              <a:ext uri="{FF2B5EF4-FFF2-40B4-BE49-F238E27FC236}">
                <a16:creationId xmlns:a16="http://schemas.microsoft.com/office/drawing/2014/main" id="{31E2F223-BABE-4332-85F7-8822BCE9D991}"/>
              </a:ext>
            </a:extLst>
          </p:cNvPr>
          <p:cNvSpPr/>
          <p:nvPr/>
        </p:nvSpPr>
        <p:spPr>
          <a:xfrm rot="18900000" flipV="1">
            <a:off x="10251721" y="3941844"/>
            <a:ext cx="193226" cy="193226"/>
          </a:xfrm>
          <a:prstGeom prst="corner">
            <a:avLst>
              <a:gd name="adj1" fmla="val 0"/>
              <a:gd name="adj2" fmla="val 0"/>
            </a:avLst>
          </a:prstGeom>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60" name="Group 59">
            <a:extLst>
              <a:ext uri="{FF2B5EF4-FFF2-40B4-BE49-F238E27FC236}">
                <a16:creationId xmlns:a16="http://schemas.microsoft.com/office/drawing/2014/main" id="{F4CDA80A-2E93-4027-ABFC-74F4A8C081A9}"/>
              </a:ext>
            </a:extLst>
          </p:cNvPr>
          <p:cNvGrpSpPr/>
          <p:nvPr/>
        </p:nvGrpSpPr>
        <p:grpSpPr>
          <a:xfrm flipV="1">
            <a:off x="10642041" y="2647318"/>
            <a:ext cx="278644" cy="193227"/>
            <a:chOff x="493250" y="3081285"/>
            <a:chExt cx="610755" cy="423531"/>
          </a:xfrm>
        </p:grpSpPr>
        <p:sp>
          <p:nvSpPr>
            <p:cNvPr id="61" name="L-Shape 60">
              <a:extLst>
                <a:ext uri="{FF2B5EF4-FFF2-40B4-BE49-F238E27FC236}">
                  <a16:creationId xmlns:a16="http://schemas.microsoft.com/office/drawing/2014/main" id="{CFB939C9-FE1B-4E88-A8A1-2902B086FBD7}"/>
                </a:ext>
              </a:extLst>
            </p:cNvPr>
            <p:cNvSpPr/>
            <p:nvPr/>
          </p:nvSpPr>
          <p:spPr>
            <a:xfrm rot="2700000">
              <a:off x="493250" y="3081287"/>
              <a:ext cx="423529" cy="423529"/>
            </a:xfrm>
            <a:prstGeom prst="corner">
              <a:avLst>
                <a:gd name="adj1" fmla="val 0"/>
                <a:gd name="adj2" fmla="val 0"/>
              </a:avLst>
            </a:prstGeom>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4" name="L-Shape 63">
              <a:extLst>
                <a:ext uri="{FF2B5EF4-FFF2-40B4-BE49-F238E27FC236}">
                  <a16:creationId xmlns:a16="http://schemas.microsoft.com/office/drawing/2014/main" id="{A5C65B3D-3212-4C3A-8DF1-7BBEE00D089B}"/>
                </a:ext>
              </a:extLst>
            </p:cNvPr>
            <p:cNvSpPr/>
            <p:nvPr/>
          </p:nvSpPr>
          <p:spPr>
            <a:xfrm rot="2700000">
              <a:off x="680476" y="3081285"/>
              <a:ext cx="423529" cy="423529"/>
            </a:xfrm>
            <a:prstGeom prst="corner">
              <a:avLst>
                <a:gd name="adj1" fmla="val 0"/>
                <a:gd name="adj2" fmla="val 0"/>
              </a:avLst>
            </a:prstGeom>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65" name="L-Shape 64">
            <a:extLst>
              <a:ext uri="{FF2B5EF4-FFF2-40B4-BE49-F238E27FC236}">
                <a16:creationId xmlns:a16="http://schemas.microsoft.com/office/drawing/2014/main" id="{478B61C3-FB49-4E24-868A-02F2B0DCCF37}"/>
              </a:ext>
            </a:extLst>
          </p:cNvPr>
          <p:cNvSpPr/>
          <p:nvPr/>
        </p:nvSpPr>
        <p:spPr>
          <a:xfrm rot="18900000" flipV="1">
            <a:off x="10251721" y="2647318"/>
            <a:ext cx="193226" cy="193226"/>
          </a:xfrm>
          <a:prstGeom prst="corner">
            <a:avLst>
              <a:gd name="adj1" fmla="val 0"/>
              <a:gd name="adj2" fmla="val 0"/>
            </a:avLst>
          </a:prstGeom>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4" name="TextBox 56">
            <a:extLst>
              <a:ext uri="{FF2B5EF4-FFF2-40B4-BE49-F238E27FC236}">
                <a16:creationId xmlns:a16="http://schemas.microsoft.com/office/drawing/2014/main" id="{3AF1E3B2-9774-45AE-8AAD-98457C8AD909}"/>
              </a:ext>
            </a:extLst>
          </p:cNvPr>
          <p:cNvSpPr txBox="1"/>
          <p:nvPr/>
        </p:nvSpPr>
        <p:spPr>
          <a:xfrm>
            <a:off x="220190" y="1009166"/>
            <a:ext cx="1961328" cy="1785104"/>
          </a:xfrm>
          <a:prstGeom prst="rect">
            <a:avLst/>
          </a:prstGeom>
          <a:noFill/>
        </p:spPr>
        <p:txBody>
          <a:bodyPr wrap="square">
            <a:spAutoFit/>
          </a:bodyPr>
          <a:lstStyle/>
          <a:p>
            <a:pPr algn="r" rtl="1">
              <a:lnSpc>
                <a:spcPts val="1500"/>
              </a:lnSpc>
              <a:spcBef>
                <a:spcPts val="300"/>
              </a:spcBef>
              <a:defRPr/>
            </a:pPr>
            <a:r>
              <a:rPr lang="he-IL" sz="1400" b="1" dirty="0">
                <a:solidFill>
                  <a:schemeClr val="bg2">
                    <a:lumMod val="25000"/>
                  </a:schemeClr>
                </a:solidFill>
                <a:latin typeface="Assistant SemiBold" pitchFamily="2" charset="-79"/>
                <a:cs typeface="Assistant SemiBold" pitchFamily="2" charset="-79"/>
              </a:rPr>
              <a:t>פברואר 2022</a:t>
            </a:r>
          </a:p>
          <a:p>
            <a:pPr algn="r" rtl="1">
              <a:lnSpc>
                <a:spcPts val="1500"/>
              </a:lnSpc>
              <a:spcBef>
                <a:spcPts val="300"/>
              </a:spcBef>
              <a:buClr>
                <a:srgbClr val="00AEEF"/>
              </a:buClr>
              <a:defRPr/>
            </a:pPr>
            <a:r>
              <a:rPr lang="he-IL" sz="1400" dirty="0">
                <a:solidFill>
                  <a:schemeClr val="bg2">
                    <a:lumMod val="25000"/>
                  </a:schemeClr>
                </a:solidFill>
                <a:latin typeface="Assistant" pitchFamily="2" charset="-79"/>
                <a:cs typeface="Assistant" pitchFamily="2" charset="-79"/>
              </a:rPr>
              <a:t>קו אשראי מבנק מזרחי בסך  של כ- 50 מיליון ₪</a:t>
            </a:r>
          </a:p>
          <a:p>
            <a:pPr algn="r" rtl="1">
              <a:lnSpc>
                <a:spcPts val="1500"/>
              </a:lnSpc>
              <a:spcBef>
                <a:spcPts val="300"/>
              </a:spcBef>
              <a:buClr>
                <a:srgbClr val="00AEEF"/>
              </a:buClr>
              <a:defRPr/>
            </a:pPr>
            <a:endParaRPr lang="he-IL" sz="1400" dirty="0">
              <a:solidFill>
                <a:schemeClr val="bg2">
                  <a:lumMod val="25000"/>
                </a:schemeClr>
              </a:solidFill>
              <a:latin typeface="Assistant" pitchFamily="2" charset="-79"/>
              <a:cs typeface="Assistant" pitchFamily="2" charset="-79"/>
            </a:endParaRPr>
          </a:p>
          <a:p>
            <a:pPr algn="r" rtl="1">
              <a:lnSpc>
                <a:spcPts val="1500"/>
              </a:lnSpc>
              <a:spcBef>
                <a:spcPts val="300"/>
              </a:spcBef>
              <a:buClr>
                <a:srgbClr val="00AEEF"/>
              </a:buClr>
              <a:defRPr/>
            </a:pPr>
            <a:r>
              <a:rPr lang="he-IL" sz="1400" b="1" dirty="0">
                <a:solidFill>
                  <a:schemeClr val="bg2">
                    <a:lumMod val="25000"/>
                  </a:schemeClr>
                </a:solidFill>
                <a:latin typeface="Assistant SemiBold" pitchFamily="2" charset="-79"/>
                <a:cs typeface="Assistant SemiBold" pitchFamily="2" charset="-79"/>
              </a:rPr>
              <a:t>פברואר 2022</a:t>
            </a:r>
          </a:p>
          <a:p>
            <a:pPr algn="r" rtl="1">
              <a:lnSpc>
                <a:spcPts val="1500"/>
              </a:lnSpc>
              <a:spcBef>
                <a:spcPts val="300"/>
              </a:spcBef>
              <a:buClr>
                <a:srgbClr val="00AEEF"/>
              </a:buClr>
              <a:defRPr/>
            </a:pPr>
            <a:r>
              <a:rPr lang="he-IL" sz="1400" dirty="0">
                <a:solidFill>
                  <a:schemeClr val="bg2">
                    <a:lumMod val="25000"/>
                  </a:schemeClr>
                </a:solidFill>
                <a:latin typeface="Assistant" pitchFamily="2" charset="-79"/>
                <a:cs typeface="Assistant" pitchFamily="2" charset="-79"/>
              </a:rPr>
              <a:t>קבלת אישור רשות התחרות לעסקת בנק הפועלים ו- </a:t>
            </a:r>
            <a:r>
              <a:rPr lang="en-US" sz="1400" dirty="0" err="1">
                <a:solidFill>
                  <a:schemeClr val="bg2">
                    <a:lumMod val="25000"/>
                  </a:schemeClr>
                </a:solidFill>
                <a:latin typeface="Assistant" pitchFamily="2" charset="-79"/>
                <a:cs typeface="Assistant" pitchFamily="2" charset="-79"/>
              </a:rPr>
              <a:t>BlenderPay</a:t>
            </a:r>
            <a:endParaRPr lang="he-IL" sz="1400" dirty="0">
              <a:solidFill>
                <a:schemeClr val="bg2">
                  <a:lumMod val="25000"/>
                </a:schemeClr>
              </a:solidFill>
              <a:latin typeface="Assistant" pitchFamily="2" charset="-79"/>
              <a:cs typeface="Assistant" pitchFamily="2" charset="-79"/>
            </a:endParaRPr>
          </a:p>
        </p:txBody>
      </p:sp>
      <p:grpSp>
        <p:nvGrpSpPr>
          <p:cNvPr id="15" name="Group 14">
            <a:extLst>
              <a:ext uri="{FF2B5EF4-FFF2-40B4-BE49-F238E27FC236}">
                <a16:creationId xmlns:a16="http://schemas.microsoft.com/office/drawing/2014/main" id="{BE0463D3-8217-49CF-9F45-B7B94AC8ECE8}"/>
              </a:ext>
            </a:extLst>
          </p:cNvPr>
          <p:cNvGrpSpPr/>
          <p:nvPr/>
        </p:nvGrpSpPr>
        <p:grpSpPr>
          <a:xfrm>
            <a:off x="2075493" y="1292436"/>
            <a:ext cx="201718" cy="2111402"/>
            <a:chOff x="962544" y="1311851"/>
            <a:chExt cx="201718" cy="2111402"/>
          </a:xfrm>
        </p:grpSpPr>
        <p:cxnSp>
          <p:nvCxnSpPr>
            <p:cNvPr id="50" name="Straight Connector 62">
              <a:extLst>
                <a:ext uri="{FF2B5EF4-FFF2-40B4-BE49-F238E27FC236}">
                  <a16:creationId xmlns:a16="http://schemas.microsoft.com/office/drawing/2014/main" id="{710037AF-78B3-4FB6-9468-FA2575E1545F}"/>
                </a:ext>
              </a:extLst>
            </p:cNvPr>
            <p:cNvCxnSpPr>
              <a:cxnSpLocks/>
            </p:cNvCxnSpPr>
            <p:nvPr/>
          </p:nvCxnSpPr>
          <p:spPr>
            <a:xfrm>
              <a:off x="1063403" y="1311851"/>
              <a:ext cx="0" cy="1978171"/>
            </a:xfrm>
            <a:prstGeom prst="line">
              <a:avLst/>
            </a:prstGeom>
            <a:ln w="9525">
              <a:solidFill>
                <a:schemeClr val="tx1">
                  <a:lumMod val="75000"/>
                  <a:lumOff val="2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66" name="Oval 84">
              <a:extLst>
                <a:ext uri="{FF2B5EF4-FFF2-40B4-BE49-F238E27FC236}">
                  <a16:creationId xmlns:a16="http://schemas.microsoft.com/office/drawing/2014/main" id="{6663EE6C-2505-4829-85A0-77F7FCC066F9}"/>
                </a:ext>
              </a:extLst>
            </p:cNvPr>
            <p:cNvSpPr/>
            <p:nvPr/>
          </p:nvSpPr>
          <p:spPr>
            <a:xfrm>
              <a:off x="962544" y="3221535"/>
              <a:ext cx="201718" cy="201718"/>
            </a:xfrm>
            <a:prstGeom prst="ellipse">
              <a:avLst/>
            </a:prstGeom>
            <a:gradFill flip="none" rotWithShape="1">
              <a:gsLst>
                <a:gs pos="29000">
                  <a:srgbClr val="006386"/>
                </a:gs>
                <a:gs pos="79000">
                  <a:srgbClr val="00AEEF"/>
                </a:gs>
              </a:gsLst>
              <a:path path="circle">
                <a:fillToRect l="100000" t="100000"/>
              </a:path>
              <a:tileRect r="-100000" b="-100000"/>
            </a:gra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12" name="Group 11">
            <a:extLst>
              <a:ext uri="{FF2B5EF4-FFF2-40B4-BE49-F238E27FC236}">
                <a16:creationId xmlns:a16="http://schemas.microsoft.com/office/drawing/2014/main" id="{36C88E54-4813-4FFC-A0DB-5C8D23AD05A9}"/>
              </a:ext>
            </a:extLst>
          </p:cNvPr>
          <p:cNvGrpSpPr/>
          <p:nvPr/>
        </p:nvGrpSpPr>
        <p:grpSpPr>
          <a:xfrm>
            <a:off x="2924994" y="3204135"/>
            <a:ext cx="201718" cy="1737329"/>
            <a:chOff x="1712468" y="3204135"/>
            <a:chExt cx="201718" cy="1737329"/>
          </a:xfrm>
        </p:grpSpPr>
        <p:sp>
          <p:nvSpPr>
            <p:cNvPr id="49" name="Oval 84">
              <a:extLst>
                <a:ext uri="{FF2B5EF4-FFF2-40B4-BE49-F238E27FC236}">
                  <a16:creationId xmlns:a16="http://schemas.microsoft.com/office/drawing/2014/main" id="{0A11624A-8168-40E2-8004-8680F318BC75}"/>
                </a:ext>
              </a:extLst>
            </p:cNvPr>
            <p:cNvSpPr/>
            <p:nvPr/>
          </p:nvSpPr>
          <p:spPr>
            <a:xfrm>
              <a:off x="1712468" y="3204135"/>
              <a:ext cx="201718" cy="201718"/>
            </a:xfrm>
            <a:prstGeom prst="ellipse">
              <a:avLst/>
            </a:prstGeom>
            <a:gradFill flip="none" rotWithShape="1">
              <a:gsLst>
                <a:gs pos="29000">
                  <a:srgbClr val="006386"/>
                </a:gs>
                <a:gs pos="79000">
                  <a:srgbClr val="00AEEF"/>
                </a:gs>
              </a:gsLst>
              <a:path path="circle">
                <a:fillToRect l="100000" t="100000"/>
              </a:path>
              <a:tileRect r="-100000" b="-100000"/>
            </a:gra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68" name="Straight Connector 72">
              <a:extLst>
                <a:ext uri="{FF2B5EF4-FFF2-40B4-BE49-F238E27FC236}">
                  <a16:creationId xmlns:a16="http://schemas.microsoft.com/office/drawing/2014/main" id="{1641F9F1-F2C0-43B6-8579-6E989F229CD9}"/>
                </a:ext>
              </a:extLst>
            </p:cNvPr>
            <p:cNvCxnSpPr>
              <a:cxnSpLocks/>
            </p:cNvCxnSpPr>
            <p:nvPr/>
          </p:nvCxnSpPr>
          <p:spPr>
            <a:xfrm>
              <a:off x="1816645" y="3419391"/>
              <a:ext cx="0" cy="1522073"/>
            </a:xfrm>
            <a:prstGeom prst="line">
              <a:avLst/>
            </a:prstGeom>
            <a:ln w="9525">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grpSp>
      <p:sp>
        <p:nvSpPr>
          <p:cNvPr id="69" name="TextBox 57">
            <a:extLst>
              <a:ext uri="{FF2B5EF4-FFF2-40B4-BE49-F238E27FC236}">
                <a16:creationId xmlns:a16="http://schemas.microsoft.com/office/drawing/2014/main" id="{FE6D115E-F021-46B0-A886-92868759F911}"/>
              </a:ext>
            </a:extLst>
          </p:cNvPr>
          <p:cNvSpPr txBox="1"/>
          <p:nvPr/>
        </p:nvSpPr>
        <p:spPr>
          <a:xfrm>
            <a:off x="563999" y="4109735"/>
            <a:ext cx="2465172" cy="707886"/>
          </a:xfrm>
          <a:prstGeom prst="rect">
            <a:avLst/>
          </a:prstGeom>
          <a:noFill/>
        </p:spPr>
        <p:txBody>
          <a:bodyPr wrap="square">
            <a:spAutoFit/>
          </a:bodyPr>
          <a:lstStyle/>
          <a:p>
            <a:pPr algn="r" rtl="1">
              <a:lnSpc>
                <a:spcPts val="1500"/>
              </a:lnSpc>
              <a:spcBef>
                <a:spcPts val="300"/>
              </a:spcBef>
              <a:defRPr/>
            </a:pPr>
            <a:r>
              <a:rPr lang="he-IL" sz="1400" dirty="0">
                <a:solidFill>
                  <a:srgbClr val="006CB7"/>
                </a:solidFill>
                <a:latin typeface="Assistant SemiBold" pitchFamily="2" charset="-79"/>
                <a:cs typeface="Assistant SemiBold" pitchFamily="2" charset="-79"/>
              </a:rPr>
              <a:t>ינואר 2022</a:t>
            </a:r>
          </a:p>
          <a:p>
            <a:pPr algn="r" rtl="1">
              <a:lnSpc>
                <a:spcPts val="1500"/>
              </a:lnSpc>
              <a:spcBef>
                <a:spcPts val="300"/>
              </a:spcBef>
              <a:buClr>
                <a:srgbClr val="00AEEF"/>
              </a:buClr>
              <a:defRPr/>
            </a:pPr>
            <a:r>
              <a:rPr lang="he-IL" sz="1400" dirty="0">
                <a:solidFill>
                  <a:srgbClr val="006CB7"/>
                </a:solidFill>
                <a:latin typeface="Assistant" pitchFamily="2" charset="-79"/>
                <a:cs typeface="Assistant" pitchFamily="2" charset="-79"/>
              </a:rPr>
              <a:t>רכישת איגוד האשראי </a:t>
            </a:r>
            <a:r>
              <a:rPr lang="en-US" sz="1400" dirty="0">
                <a:solidFill>
                  <a:srgbClr val="006CB7"/>
                </a:solidFill>
                <a:latin typeface="Assistant" pitchFamily="2" charset="-79"/>
                <a:cs typeface="Assistant" pitchFamily="2" charset="-79"/>
              </a:rPr>
              <a:t>LTL</a:t>
            </a:r>
            <a:r>
              <a:rPr lang="he-IL" sz="1400" dirty="0">
                <a:solidFill>
                  <a:srgbClr val="006CB7"/>
                </a:solidFill>
                <a:latin typeface="Assistant" pitchFamily="2" charset="-79"/>
                <a:cs typeface="Assistant" pitchFamily="2" charset="-79"/>
              </a:rPr>
              <a:t> בליטא לשם הפיכתו לבנק דיגיטאלי </a:t>
            </a:r>
          </a:p>
        </p:txBody>
      </p:sp>
      <p:sp>
        <p:nvSpPr>
          <p:cNvPr id="75" name="TextBox 57">
            <a:extLst>
              <a:ext uri="{FF2B5EF4-FFF2-40B4-BE49-F238E27FC236}">
                <a16:creationId xmlns:a16="http://schemas.microsoft.com/office/drawing/2014/main" id="{E944C90E-09D9-46A6-AF16-D90B00C6EB82}"/>
              </a:ext>
            </a:extLst>
          </p:cNvPr>
          <p:cNvSpPr txBox="1"/>
          <p:nvPr/>
        </p:nvSpPr>
        <p:spPr>
          <a:xfrm>
            <a:off x="915255" y="3558771"/>
            <a:ext cx="2101397" cy="515526"/>
          </a:xfrm>
          <a:prstGeom prst="rect">
            <a:avLst/>
          </a:prstGeom>
          <a:noFill/>
        </p:spPr>
        <p:txBody>
          <a:bodyPr wrap="square">
            <a:spAutoFit/>
          </a:bodyPr>
          <a:lstStyle/>
          <a:p>
            <a:pPr algn="r" rtl="1">
              <a:lnSpc>
                <a:spcPts val="1500"/>
              </a:lnSpc>
              <a:spcBef>
                <a:spcPts val="300"/>
              </a:spcBef>
              <a:defRPr/>
            </a:pPr>
            <a:r>
              <a:rPr lang="he-IL" sz="1400" dirty="0">
                <a:solidFill>
                  <a:srgbClr val="006CB7"/>
                </a:solidFill>
                <a:latin typeface="Assistant SemiBold" pitchFamily="2" charset="-79"/>
                <a:cs typeface="Assistant SemiBold" pitchFamily="2" charset="-79"/>
              </a:rPr>
              <a:t>ינואר 2022</a:t>
            </a:r>
          </a:p>
          <a:p>
            <a:pPr algn="r" rtl="1">
              <a:lnSpc>
                <a:spcPts val="1500"/>
              </a:lnSpc>
              <a:spcBef>
                <a:spcPts val="300"/>
              </a:spcBef>
              <a:buClr>
                <a:srgbClr val="00AEEF"/>
              </a:buClr>
              <a:defRPr/>
            </a:pPr>
            <a:r>
              <a:rPr lang="he-IL" sz="1400" dirty="0">
                <a:solidFill>
                  <a:srgbClr val="006CB7"/>
                </a:solidFill>
                <a:latin typeface="Assistant" pitchFamily="2" charset="-79"/>
                <a:cs typeface="Assistant" pitchFamily="2" charset="-79"/>
              </a:rPr>
              <a:t>תחילת העמדת אשראי בפולין</a:t>
            </a:r>
            <a:endParaRPr lang="en-US" sz="1400" dirty="0">
              <a:solidFill>
                <a:srgbClr val="006CB7"/>
              </a:solidFill>
              <a:latin typeface="Assistant" pitchFamily="2" charset="-79"/>
              <a:cs typeface="Assistant" pitchFamily="2" charset="-79"/>
            </a:endParaRPr>
          </a:p>
        </p:txBody>
      </p:sp>
    </p:spTree>
    <p:extLst>
      <p:ext uri="{BB962C8B-B14F-4D97-AF65-F5344CB8AC3E}">
        <p14:creationId xmlns:p14="http://schemas.microsoft.com/office/powerpoint/2010/main" val="3280879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60346-D1B8-4B4E-BC95-599907C4FDAF}"/>
              </a:ext>
            </a:extLst>
          </p:cNvPr>
          <p:cNvSpPr/>
          <p:nvPr/>
        </p:nvSpPr>
        <p:spPr>
          <a:xfrm>
            <a:off x="0" y="1115993"/>
            <a:ext cx="12192000" cy="49697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47" name="Arc 46">
            <a:extLst>
              <a:ext uri="{FF2B5EF4-FFF2-40B4-BE49-F238E27FC236}">
                <a16:creationId xmlns:a16="http://schemas.microsoft.com/office/drawing/2014/main" id="{75F1ADA3-EB8D-4457-9781-048E8CF1D608}"/>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49" name="Oval 48">
            <a:extLst>
              <a:ext uri="{FF2B5EF4-FFF2-40B4-BE49-F238E27FC236}">
                <a16:creationId xmlns:a16="http://schemas.microsoft.com/office/drawing/2014/main" id="{86BDFA28-C433-4DDE-B7E1-755CF5747C8D}"/>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0" name="Arc 49">
            <a:extLst>
              <a:ext uri="{FF2B5EF4-FFF2-40B4-BE49-F238E27FC236}">
                <a16:creationId xmlns:a16="http://schemas.microsoft.com/office/drawing/2014/main" id="{213AB831-27FA-4115-8686-96E5A4EA6A25}"/>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1" name="Partial Circle 50">
            <a:extLst>
              <a:ext uri="{FF2B5EF4-FFF2-40B4-BE49-F238E27FC236}">
                <a16:creationId xmlns:a16="http://schemas.microsoft.com/office/drawing/2014/main" id="{BCC1A4D9-EBE0-4E53-A750-13A710AF6D36}"/>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2" name="Rectangle 51">
            <a:extLst>
              <a:ext uri="{FF2B5EF4-FFF2-40B4-BE49-F238E27FC236}">
                <a16:creationId xmlns:a16="http://schemas.microsoft.com/office/drawing/2014/main" id="{F3EE8C12-51CB-48D0-BCA7-0D4E6E18536A}"/>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3" name="TextBox 28">
            <a:extLst>
              <a:ext uri="{FF2B5EF4-FFF2-40B4-BE49-F238E27FC236}">
                <a16:creationId xmlns:a16="http://schemas.microsoft.com/office/drawing/2014/main" id="{A1BF6115-0E00-4370-AEEE-491FC3CBBAB3}"/>
              </a:ext>
            </a:extLst>
          </p:cNvPr>
          <p:cNvSpPr txBox="1"/>
          <p:nvPr/>
        </p:nvSpPr>
        <p:spPr>
          <a:xfrm>
            <a:off x="2003898" y="253642"/>
            <a:ext cx="9644076" cy="1200329"/>
          </a:xfrm>
          <a:prstGeom prst="rect">
            <a:avLst/>
          </a:prstGeom>
          <a:noFill/>
        </p:spPr>
        <p:txBody>
          <a:bodyPr wrap="square" rtlCol="0">
            <a:spAutoFit/>
          </a:bodyPr>
          <a:lstStyle/>
          <a:p>
            <a:pPr algn="r" rtl="1">
              <a:defRPr/>
            </a:pPr>
            <a:r>
              <a:rPr lang="he-IL" sz="3600" dirty="0">
                <a:solidFill>
                  <a:srgbClr val="041634"/>
                </a:solidFill>
                <a:latin typeface="Assistant ExtraBold" pitchFamily="2" charset="-79"/>
                <a:cs typeface="Assistant ExtraBold" pitchFamily="2" charset="-79"/>
              </a:rPr>
              <a:t>עמידה ביעדי החברה לשנת ל-2021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he-IL" sz="3600" b="0" i="0" u="none" strike="noStrike" kern="1200" cap="none" spc="0" normalizeH="0" baseline="0" noProof="0" dirty="0">
                <a:ln>
                  <a:noFill/>
                </a:ln>
                <a:solidFill>
                  <a:srgbClr val="00AEEF"/>
                </a:solidFill>
                <a:effectLst/>
                <a:uLnTx/>
                <a:uFillTx/>
                <a:latin typeface="Assistant ExtraBold" pitchFamily="2" charset="-79"/>
                <a:ea typeface="+mn-ea"/>
                <a:cs typeface="Assistant ExtraBold" pitchFamily="2" charset="-79"/>
              </a:rPr>
              <a:t> </a:t>
            </a:r>
            <a:endParaRPr kumimoji="0" lang="en-US" sz="3600" b="0" i="0" u="none" strike="noStrike" kern="1200" cap="none" spc="0" normalizeH="0" baseline="0" noProof="0" dirty="0">
              <a:ln>
                <a:noFill/>
              </a:ln>
              <a:solidFill>
                <a:srgbClr val="041634"/>
              </a:solidFill>
              <a:effectLst/>
              <a:uLnTx/>
              <a:uFillTx/>
              <a:latin typeface="Assistant ExtraBold" pitchFamily="2" charset="-79"/>
              <a:ea typeface="+mn-ea"/>
              <a:cs typeface="Assistant ExtraBold" pitchFamily="2" charset="-79"/>
            </a:endParaRPr>
          </a:p>
        </p:txBody>
      </p:sp>
      <p:sp>
        <p:nvSpPr>
          <p:cNvPr id="78" name="Slide Number Placeholder 5">
            <a:extLst>
              <a:ext uri="{FF2B5EF4-FFF2-40B4-BE49-F238E27FC236}">
                <a16:creationId xmlns:a16="http://schemas.microsoft.com/office/drawing/2014/main" id="{AB6E684D-2EB8-45F2-A8E9-4EFB473C0C9F}"/>
              </a:ext>
            </a:extLst>
          </p:cNvPr>
          <p:cNvSpPr>
            <a:spLocks noGrp="1"/>
          </p:cNvSpPr>
          <p:nvPr>
            <p:ph type="sldNum" sz="quarter" idx="12"/>
          </p:nvPr>
        </p:nvSpPr>
        <p:spPr>
          <a:xfrm>
            <a:off x="11578255" y="6380935"/>
            <a:ext cx="488795" cy="365125"/>
          </a:xfrm>
        </p:spPr>
        <p:txBody>
          <a:bodyPr/>
          <a:lstStyle>
            <a:lvl1pPr>
              <a:defRPr>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kumimoji="0" lang="he-IL" sz="1100" b="0" i="0" u="none" strike="noStrike" kern="1200" cap="none" spc="0" normalizeH="0" baseline="0" noProof="0" smtClean="0">
                <a:ln>
                  <a:noFill/>
                </a:ln>
                <a:solidFill>
                  <a:prstClr val="black">
                    <a:lumMod val="75000"/>
                    <a:lumOff val="25000"/>
                  </a:prstClr>
                </a:solidFill>
                <a:effectLst/>
                <a:uLnTx/>
                <a:uFillTx/>
                <a:latin typeface="Assistant SemiBold" pitchFamily="2" charset="-79"/>
                <a:ea typeface="+mn-ea"/>
                <a:cs typeface="Assistant SemiBold" pitchFamily="2" charset="-79"/>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graphicFrame>
        <p:nvGraphicFramePr>
          <p:cNvPr id="27" name="טבלה 8">
            <a:extLst>
              <a:ext uri="{FF2B5EF4-FFF2-40B4-BE49-F238E27FC236}">
                <a16:creationId xmlns:a16="http://schemas.microsoft.com/office/drawing/2014/main" id="{7ABAB350-9A7E-4A2A-8FA0-61C87844FD72}"/>
              </a:ext>
            </a:extLst>
          </p:cNvPr>
          <p:cNvGraphicFramePr>
            <a:graphicFrameLocks noGrp="1"/>
          </p:cNvGraphicFramePr>
          <p:nvPr>
            <p:extLst>
              <p:ext uri="{D42A27DB-BD31-4B8C-83A1-F6EECF244321}">
                <p14:modId xmlns:p14="http://schemas.microsoft.com/office/powerpoint/2010/main" val="1019575445"/>
              </p:ext>
            </p:extLst>
          </p:nvPr>
        </p:nvGraphicFramePr>
        <p:xfrm>
          <a:off x="469227" y="2283782"/>
          <a:ext cx="5315539" cy="2951200"/>
        </p:xfrm>
        <a:graphic>
          <a:graphicData uri="http://schemas.openxmlformats.org/drawingml/2006/table">
            <a:tbl>
              <a:tblPr firstRow="1" bandRow="1">
                <a:tableStyleId>{3B4B98B0-60AC-42C2-AFA5-B58CD77FA1E5}</a:tableStyleId>
              </a:tblPr>
              <a:tblGrid>
                <a:gridCol w="2739342">
                  <a:extLst>
                    <a:ext uri="{9D8B030D-6E8A-4147-A177-3AD203B41FA5}">
                      <a16:colId xmlns:a16="http://schemas.microsoft.com/office/drawing/2014/main" val="477178080"/>
                    </a:ext>
                  </a:extLst>
                </a:gridCol>
                <a:gridCol w="2576197">
                  <a:extLst>
                    <a:ext uri="{9D8B030D-6E8A-4147-A177-3AD203B41FA5}">
                      <a16:colId xmlns:a16="http://schemas.microsoft.com/office/drawing/2014/main" val="267897799"/>
                    </a:ext>
                  </a:extLst>
                </a:gridCol>
              </a:tblGrid>
              <a:tr h="360000">
                <a:tc>
                  <a:txBody>
                    <a:bodyPr/>
                    <a:lstStyle/>
                    <a:p>
                      <a:pPr marL="0" algn="r" defTabSz="914400" rtl="1" eaLnBrk="1" latinLnBrk="0" hangingPunct="1">
                        <a:lnSpc>
                          <a:spcPts val="1800"/>
                        </a:lnSpc>
                      </a:pPr>
                      <a:r>
                        <a:rPr lang="he-IL" sz="2000" b="1" kern="1200" dirty="0">
                          <a:solidFill>
                            <a:schemeClr val="bg1"/>
                          </a:solidFill>
                          <a:latin typeface="Assistant" panose="00000500000000000000" pitchFamily="2" charset="-79"/>
                          <a:ea typeface="+mn-ea"/>
                          <a:cs typeface="Assistant" panose="00000500000000000000" pitchFamily="2" charset="-79"/>
                        </a:rPr>
                        <a:t>ביצוע</a:t>
                      </a:r>
                      <a:endParaRPr lang="x-none" sz="2000" b="1" kern="1200" dirty="0">
                        <a:solidFill>
                          <a:schemeClr val="bg1"/>
                        </a:solidFill>
                        <a:latin typeface="Assistant" panose="00000500000000000000" pitchFamily="2" charset="-79"/>
                        <a:ea typeface="+mn-ea"/>
                        <a:cs typeface="Assistant" panose="00000500000000000000" pitchFamily="2" charset="-79"/>
                      </a:endParaRPr>
                    </a:p>
                  </a:txBody>
                  <a:tcPr marT="36000" marB="0" anchor="ctr">
                    <a:lnL>
                      <a:noFill/>
                    </a:lnL>
                    <a:lnR>
                      <a:noFill/>
                    </a:lnR>
                    <a:lnT w="28575" cap="flat" cmpd="sng" algn="ctr">
                      <a:no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solidFill>
                      <a:srgbClr val="009ED6"/>
                    </a:solidFill>
                  </a:tcPr>
                </a:tc>
                <a:tc>
                  <a:txBody>
                    <a:bodyPr/>
                    <a:lstStyle/>
                    <a:p>
                      <a:pPr marL="0" algn="r" defTabSz="914400" rtl="1" eaLnBrk="1" latinLnBrk="0" hangingPunct="1">
                        <a:lnSpc>
                          <a:spcPts val="1800"/>
                        </a:lnSpc>
                      </a:pPr>
                      <a:r>
                        <a:rPr lang="he-IL" sz="2000" b="1" kern="1200" dirty="0">
                          <a:solidFill>
                            <a:schemeClr val="bg1"/>
                          </a:solidFill>
                          <a:latin typeface="Assistant" panose="00000500000000000000" pitchFamily="2" charset="-79"/>
                          <a:ea typeface="+mn-ea"/>
                          <a:cs typeface="Assistant" panose="00000500000000000000" pitchFamily="2" charset="-79"/>
                        </a:rPr>
                        <a:t>  יעד</a:t>
                      </a:r>
                      <a:endParaRPr lang="x-none" sz="2000" b="1" kern="1200" dirty="0">
                        <a:solidFill>
                          <a:schemeClr val="bg1"/>
                        </a:solidFill>
                        <a:latin typeface="Assistant" panose="00000500000000000000" pitchFamily="2" charset="-79"/>
                        <a:ea typeface="+mn-ea"/>
                        <a:cs typeface="Assistant" panose="00000500000000000000" pitchFamily="2" charset="-79"/>
                      </a:endParaRPr>
                    </a:p>
                  </a:txBody>
                  <a:tcPr marT="36000" marB="0" anchor="ctr">
                    <a:lnL>
                      <a:noFill/>
                    </a:lnL>
                    <a:lnR>
                      <a:noFill/>
                    </a:lnR>
                    <a:lnT w="28575" cap="flat" cmpd="sng" algn="ctr">
                      <a:no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solidFill>
                      <a:srgbClr val="009ED6"/>
                    </a:solidFill>
                  </a:tcPr>
                </a:tc>
                <a:extLst>
                  <a:ext uri="{0D108BD9-81ED-4DB2-BD59-A6C34878D82A}">
                    <a16:rowId xmlns:a16="http://schemas.microsoft.com/office/drawing/2014/main" val="587950126"/>
                  </a:ext>
                </a:extLst>
              </a:tr>
              <a:tr h="329502">
                <a:tc>
                  <a:txBody>
                    <a:bodyPr/>
                    <a:lstStyle/>
                    <a:p>
                      <a:pPr algn="r" rtl="1">
                        <a:lnSpc>
                          <a:spcPts val="1700"/>
                        </a:lnSpc>
                      </a:pPr>
                      <a:r>
                        <a:rPr lang="he-IL" sz="1600" b="0" dirty="0">
                          <a:latin typeface="Assistant" pitchFamily="2" charset="-79"/>
                          <a:cs typeface="Assistant" pitchFamily="2" charset="-79"/>
                        </a:rPr>
                        <a:t>קבלת קו אשראי מבנק מזרחי</a:t>
                      </a:r>
                      <a:endParaRPr lang="x-none" sz="1600" b="0" dirty="0">
                        <a:latin typeface="Assistant" pitchFamily="2" charset="-79"/>
                        <a:cs typeface="Assistant" pitchFamily="2" charset="-79"/>
                      </a:endParaRPr>
                    </a:p>
                  </a:txBody>
                  <a:tcPr marT="108000" marB="108000">
                    <a:lnL>
                      <a:noFill/>
                    </a:lnL>
                    <a:lnR>
                      <a:noFill/>
                    </a:lnR>
                    <a:lnT w="12700" cap="flat" cmpd="sng" algn="ctr">
                      <a:solidFill>
                        <a:srgbClr val="E6E6E6"/>
                      </a:solidFill>
                      <a:prstDash val="solid"/>
                      <a:round/>
                      <a:headEnd type="none" w="med" len="med"/>
                      <a:tailEnd type="none" w="med" len="med"/>
                    </a:lnT>
                    <a:lnB w="9525" cap="flat" cmpd="sng" algn="ctr">
                      <a:solidFill>
                        <a:srgbClr val="009ED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1" eaLnBrk="1" fontAlgn="auto" latinLnBrk="0" hangingPunct="1">
                        <a:lnSpc>
                          <a:spcPts val="1700"/>
                        </a:lnSpc>
                        <a:spcBef>
                          <a:spcPts val="0"/>
                        </a:spcBef>
                        <a:spcAft>
                          <a:spcPts val="0"/>
                        </a:spcAft>
                        <a:buClrTx/>
                        <a:buSzTx/>
                        <a:buFontTx/>
                        <a:buNone/>
                        <a:tabLst/>
                        <a:defRPr/>
                      </a:pPr>
                      <a:r>
                        <a:rPr lang="he-IL" sz="1600" b="0" dirty="0">
                          <a:latin typeface="Assistant" pitchFamily="2" charset="-79"/>
                          <a:cs typeface="Assistant" pitchFamily="2" charset="-79"/>
                        </a:rPr>
                        <a:t>התרחבות בתחום הרכב ע"י גיוס קווי אשראי </a:t>
                      </a:r>
                    </a:p>
                  </a:txBody>
                  <a:tcPr marL="216000" marT="108000" marB="108000">
                    <a:lnL>
                      <a:noFill/>
                    </a:lnL>
                    <a:lnR>
                      <a:noFill/>
                    </a:lnR>
                    <a:lnT w="12700" cap="flat" cmpd="sng" algn="ctr">
                      <a:solidFill>
                        <a:srgbClr val="E6E6E6"/>
                      </a:solidFill>
                      <a:prstDash val="solid"/>
                      <a:round/>
                      <a:headEnd type="none" w="med" len="med"/>
                      <a:tailEnd type="none" w="med" len="med"/>
                    </a:lnT>
                    <a:lnB w="9525" cap="flat" cmpd="sng" algn="ctr">
                      <a:solidFill>
                        <a:srgbClr val="009ED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9205825"/>
                  </a:ext>
                </a:extLst>
              </a:tr>
              <a:tr h="340996">
                <a:tc>
                  <a:txBody>
                    <a:bodyPr/>
                    <a:lstStyle/>
                    <a:p>
                      <a:pPr algn="r" rtl="1">
                        <a:lnSpc>
                          <a:spcPts val="1700"/>
                        </a:lnSpc>
                      </a:pPr>
                      <a:r>
                        <a:rPr lang="en-US" sz="1600" b="0" dirty="0">
                          <a:latin typeface="Assistant" pitchFamily="2" charset="-79"/>
                          <a:cs typeface="Assistant" pitchFamily="2" charset="-79"/>
                        </a:rPr>
                        <a:t>BlenderPay</a:t>
                      </a:r>
                      <a:r>
                        <a:rPr lang="he-IL" sz="1600" b="0" dirty="0">
                          <a:latin typeface="Assistant" pitchFamily="2" charset="-79"/>
                          <a:cs typeface="Assistant" pitchFamily="2" charset="-79"/>
                        </a:rPr>
                        <a:t> גידול של כ-44% בנקודות מכירה לכ-1520 נק' </a:t>
                      </a:r>
                      <a:endParaRPr lang="x-none" sz="1600" b="0" dirty="0">
                        <a:latin typeface="Assistant" pitchFamily="2" charset="-79"/>
                        <a:cs typeface="Assistant" pitchFamily="2" charset="-79"/>
                      </a:endParaRPr>
                    </a:p>
                  </a:txBody>
                  <a:tcPr marT="108000" marB="108000">
                    <a:lnL>
                      <a:noFill/>
                    </a:lnL>
                    <a:lnR>
                      <a:noFill/>
                    </a:lnR>
                    <a:lnT w="9525" cap="flat" cmpd="sng" algn="ctr">
                      <a:solidFill>
                        <a:srgbClr val="009ED6"/>
                      </a:solidFill>
                      <a:prstDash val="solid"/>
                      <a:round/>
                      <a:headEnd type="none" w="med" len="med"/>
                      <a:tailEnd type="none" w="med" len="med"/>
                    </a:lnT>
                    <a:lnB w="9525" cap="flat" cmpd="sng" algn="ctr">
                      <a:solidFill>
                        <a:srgbClr val="009ED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1" eaLnBrk="1" fontAlgn="auto" latinLnBrk="0" hangingPunct="1">
                        <a:lnSpc>
                          <a:spcPts val="1700"/>
                        </a:lnSpc>
                        <a:spcBef>
                          <a:spcPts val="0"/>
                        </a:spcBef>
                        <a:spcAft>
                          <a:spcPts val="0"/>
                        </a:spcAft>
                        <a:buClrTx/>
                        <a:buSzTx/>
                        <a:buFontTx/>
                        <a:buNone/>
                        <a:tabLst/>
                        <a:defRPr/>
                      </a:pPr>
                      <a:r>
                        <a:rPr lang="he-IL" sz="1600" b="0" kern="1200" dirty="0">
                          <a:solidFill>
                            <a:schemeClr val="tx1"/>
                          </a:solidFill>
                          <a:latin typeface="Assistant" pitchFamily="2" charset="-79"/>
                          <a:ea typeface="+mn-ea"/>
                          <a:cs typeface="Assistant" pitchFamily="2" charset="-79"/>
                        </a:rPr>
                        <a:t>התרחבות באשראי בנקודות מכירה (</a:t>
                      </a:r>
                      <a:r>
                        <a:rPr lang="en-US" sz="1600" b="0" kern="1200" dirty="0">
                          <a:solidFill>
                            <a:schemeClr val="tx1"/>
                          </a:solidFill>
                          <a:latin typeface="Assistant" pitchFamily="2" charset="-79"/>
                          <a:ea typeface="+mn-ea"/>
                          <a:cs typeface="Assistant" pitchFamily="2" charset="-79"/>
                        </a:rPr>
                        <a:t>BNPL</a:t>
                      </a:r>
                      <a:r>
                        <a:rPr lang="he-IL" sz="1600" b="0" kern="1200" dirty="0">
                          <a:solidFill>
                            <a:schemeClr val="tx1"/>
                          </a:solidFill>
                          <a:latin typeface="Assistant" pitchFamily="2" charset="-79"/>
                          <a:ea typeface="+mn-ea"/>
                          <a:cs typeface="Assistant" pitchFamily="2" charset="-79"/>
                        </a:rPr>
                        <a:t>)</a:t>
                      </a:r>
                      <a:endParaRPr lang="he-IL" sz="1600" b="0" dirty="0">
                        <a:latin typeface="Assistant" pitchFamily="2" charset="-79"/>
                        <a:cs typeface="Assistant" pitchFamily="2" charset="-79"/>
                      </a:endParaRPr>
                    </a:p>
                  </a:txBody>
                  <a:tcPr marL="216000" marT="108000" marB="108000">
                    <a:lnL>
                      <a:noFill/>
                    </a:lnL>
                    <a:lnR>
                      <a:noFill/>
                    </a:lnR>
                    <a:lnT w="9525" cap="flat" cmpd="sng" algn="ctr">
                      <a:solidFill>
                        <a:srgbClr val="009ED6"/>
                      </a:solidFill>
                      <a:prstDash val="solid"/>
                      <a:round/>
                      <a:headEnd type="none" w="med" len="med"/>
                      <a:tailEnd type="none" w="med" len="med"/>
                    </a:lnT>
                    <a:lnB w="9525" cap="flat" cmpd="sng" algn="ctr">
                      <a:solidFill>
                        <a:srgbClr val="009ED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9409579"/>
                  </a:ext>
                </a:extLst>
              </a:tr>
              <a:tr h="573272">
                <a:tc>
                  <a:txBody>
                    <a:bodyPr/>
                    <a:lstStyle/>
                    <a:p>
                      <a:pPr algn="r" rtl="1">
                        <a:lnSpc>
                          <a:spcPts val="1700"/>
                        </a:lnSpc>
                      </a:pPr>
                      <a:r>
                        <a:rPr lang="he-IL" sz="1600" b="0" dirty="0">
                          <a:latin typeface="Assistant" pitchFamily="2" charset="-79"/>
                          <a:cs typeface="Assistant" pitchFamily="2" charset="-79"/>
                        </a:rPr>
                        <a:t>ההסכם נחתם ואושר על ידי הרשות להגבלים עסקיים</a:t>
                      </a:r>
                      <a:endParaRPr lang="x-none" sz="1600" b="0" dirty="0">
                        <a:latin typeface="Assistant" pitchFamily="2" charset="-79"/>
                        <a:cs typeface="Assistant" pitchFamily="2" charset="-79"/>
                      </a:endParaRPr>
                    </a:p>
                  </a:txBody>
                  <a:tcPr marT="108000" marB="108000">
                    <a:lnL>
                      <a:noFill/>
                    </a:lnL>
                    <a:lnR>
                      <a:noFill/>
                    </a:lnR>
                    <a:lnT w="9525" cap="flat" cmpd="sng" algn="ctr">
                      <a:solidFill>
                        <a:srgbClr val="009ED6"/>
                      </a:solidFill>
                      <a:prstDash val="solid"/>
                      <a:round/>
                      <a:headEnd type="none" w="med" len="med"/>
                      <a:tailEnd type="none" w="med" len="med"/>
                    </a:lnT>
                    <a:lnB w="9525" cap="flat" cmpd="sng" algn="ctr">
                      <a:solidFill>
                        <a:srgbClr val="009ED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1" eaLnBrk="1" fontAlgn="auto" latinLnBrk="0" hangingPunct="1">
                        <a:lnSpc>
                          <a:spcPts val="1700"/>
                        </a:lnSpc>
                        <a:spcBef>
                          <a:spcPts val="0"/>
                        </a:spcBef>
                        <a:spcAft>
                          <a:spcPts val="0"/>
                        </a:spcAft>
                        <a:buClrTx/>
                        <a:buSzTx/>
                        <a:buFontTx/>
                        <a:buNone/>
                        <a:tabLst/>
                        <a:defRPr/>
                      </a:pPr>
                      <a:r>
                        <a:rPr lang="he-IL" sz="1600" b="0" dirty="0">
                          <a:latin typeface="Assistant" pitchFamily="2" charset="-79"/>
                          <a:cs typeface="Assistant" pitchFamily="2" charset="-79"/>
                        </a:rPr>
                        <a:t>שיתוף פעולה עם בנק הפועלים בתחום אשראי בנק' מכירה</a:t>
                      </a:r>
                    </a:p>
                  </a:txBody>
                  <a:tcPr marL="216000" marT="108000" marB="108000">
                    <a:lnL>
                      <a:noFill/>
                    </a:lnL>
                    <a:lnR>
                      <a:noFill/>
                    </a:lnR>
                    <a:lnT w="9525" cap="flat" cmpd="sng" algn="ctr">
                      <a:solidFill>
                        <a:srgbClr val="009ED6"/>
                      </a:solidFill>
                      <a:prstDash val="solid"/>
                      <a:round/>
                      <a:headEnd type="none" w="med" len="med"/>
                      <a:tailEnd type="none" w="med" len="med"/>
                    </a:lnT>
                    <a:lnB w="9525" cap="flat" cmpd="sng" algn="ctr">
                      <a:solidFill>
                        <a:srgbClr val="009ED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249538"/>
                  </a:ext>
                </a:extLst>
              </a:tr>
              <a:tr h="331611">
                <a:tc>
                  <a:txBody>
                    <a:bodyPr/>
                    <a:lstStyle/>
                    <a:p>
                      <a:pPr algn="r" rtl="1">
                        <a:lnSpc>
                          <a:spcPts val="1700"/>
                        </a:lnSpc>
                      </a:pPr>
                      <a:r>
                        <a:rPr lang="he-IL" sz="1600" b="0" dirty="0">
                          <a:latin typeface="Assistant" pitchFamily="2" charset="-79"/>
                          <a:cs typeface="Assistant" pitchFamily="2" charset="-79"/>
                        </a:rPr>
                        <a:t>התקבל בספטמבר 2021</a:t>
                      </a:r>
                      <a:endParaRPr lang="x-none" sz="1600" b="0" dirty="0">
                        <a:latin typeface="Assistant" pitchFamily="2" charset="-79"/>
                        <a:cs typeface="Assistant" pitchFamily="2" charset="-79"/>
                      </a:endParaRPr>
                    </a:p>
                  </a:txBody>
                  <a:tcPr marT="108000" marB="108000">
                    <a:lnL>
                      <a:noFill/>
                    </a:lnL>
                    <a:lnR>
                      <a:noFill/>
                    </a:lnR>
                    <a:lnT w="9525" cap="flat" cmpd="sng" algn="ctr">
                      <a:solidFill>
                        <a:srgbClr val="009ED6"/>
                      </a:solidFill>
                      <a:prstDash val="solid"/>
                      <a:round/>
                      <a:headEnd type="none" w="med" len="med"/>
                      <a:tailEnd type="none" w="med" len="med"/>
                    </a:lnT>
                    <a:lnB w="9525" cap="flat" cmpd="sng" algn="ctr">
                      <a:solidFill>
                        <a:srgbClr val="009ED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1" eaLnBrk="1" fontAlgn="auto" latinLnBrk="0" hangingPunct="1">
                        <a:lnSpc>
                          <a:spcPts val="1700"/>
                        </a:lnSpc>
                        <a:spcBef>
                          <a:spcPts val="0"/>
                        </a:spcBef>
                        <a:spcAft>
                          <a:spcPts val="0"/>
                        </a:spcAft>
                        <a:buClrTx/>
                        <a:buSzTx/>
                        <a:buFontTx/>
                        <a:buNone/>
                        <a:tabLst/>
                        <a:defRPr/>
                      </a:pPr>
                      <a:r>
                        <a:rPr lang="he-IL" sz="1600" b="0" dirty="0">
                          <a:latin typeface="Assistant" pitchFamily="2" charset="-79"/>
                          <a:cs typeface="Assistant" pitchFamily="2" charset="-79"/>
                        </a:rPr>
                        <a:t>קבלת רישיון מורחב לתיווך אשראי</a:t>
                      </a:r>
                    </a:p>
                  </a:txBody>
                  <a:tcPr marL="216000" marT="108000" marB="108000">
                    <a:lnL>
                      <a:noFill/>
                    </a:lnL>
                    <a:lnR>
                      <a:noFill/>
                    </a:lnR>
                    <a:lnT w="9525" cap="flat" cmpd="sng" algn="ctr">
                      <a:solidFill>
                        <a:srgbClr val="009ED6"/>
                      </a:solidFill>
                      <a:prstDash val="solid"/>
                      <a:round/>
                      <a:headEnd type="none" w="med" len="med"/>
                      <a:tailEnd type="none" w="med" len="med"/>
                    </a:lnT>
                    <a:lnB w="9525" cap="flat" cmpd="sng" algn="ctr">
                      <a:solidFill>
                        <a:srgbClr val="009ED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8041402"/>
                  </a:ext>
                </a:extLst>
              </a:tr>
            </a:tbl>
          </a:graphicData>
        </a:graphic>
      </p:graphicFrame>
      <p:sp>
        <p:nvSpPr>
          <p:cNvPr id="17" name="Rectangle 16">
            <a:extLst>
              <a:ext uri="{FF2B5EF4-FFF2-40B4-BE49-F238E27FC236}">
                <a16:creationId xmlns:a16="http://schemas.microsoft.com/office/drawing/2014/main" id="{2EC42AEB-1964-4CBC-9331-61EA77E9DE6C}"/>
              </a:ext>
            </a:extLst>
          </p:cNvPr>
          <p:cNvSpPr/>
          <p:nvPr/>
        </p:nvSpPr>
        <p:spPr>
          <a:xfrm>
            <a:off x="3211631" y="2188726"/>
            <a:ext cx="108000" cy="363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aphicFrame>
        <p:nvGraphicFramePr>
          <p:cNvPr id="18" name="טבלה 8">
            <a:extLst>
              <a:ext uri="{FF2B5EF4-FFF2-40B4-BE49-F238E27FC236}">
                <a16:creationId xmlns:a16="http://schemas.microsoft.com/office/drawing/2014/main" id="{930B67DF-B1EB-4D2B-8AA5-CAAD6B52DBDD}"/>
              </a:ext>
            </a:extLst>
          </p:cNvPr>
          <p:cNvGraphicFramePr>
            <a:graphicFrameLocks noGrp="1"/>
          </p:cNvGraphicFramePr>
          <p:nvPr>
            <p:extLst>
              <p:ext uri="{D42A27DB-BD31-4B8C-83A1-F6EECF244321}">
                <p14:modId xmlns:p14="http://schemas.microsoft.com/office/powerpoint/2010/main" val="3868860110"/>
              </p:ext>
            </p:extLst>
          </p:nvPr>
        </p:nvGraphicFramePr>
        <p:xfrm>
          <a:off x="6220510" y="2283782"/>
          <a:ext cx="5315414" cy="3383000"/>
        </p:xfrm>
        <a:graphic>
          <a:graphicData uri="http://schemas.openxmlformats.org/drawingml/2006/table">
            <a:tbl>
              <a:tblPr firstRow="1" bandRow="1">
                <a:tableStyleId>{3B4B98B0-60AC-42C2-AFA5-B58CD77FA1E5}</a:tableStyleId>
              </a:tblPr>
              <a:tblGrid>
                <a:gridCol w="2657707">
                  <a:extLst>
                    <a:ext uri="{9D8B030D-6E8A-4147-A177-3AD203B41FA5}">
                      <a16:colId xmlns:a16="http://schemas.microsoft.com/office/drawing/2014/main" val="477178080"/>
                    </a:ext>
                  </a:extLst>
                </a:gridCol>
                <a:gridCol w="2657707">
                  <a:extLst>
                    <a:ext uri="{9D8B030D-6E8A-4147-A177-3AD203B41FA5}">
                      <a16:colId xmlns:a16="http://schemas.microsoft.com/office/drawing/2014/main" val="267897799"/>
                    </a:ext>
                  </a:extLst>
                </a:gridCol>
              </a:tblGrid>
              <a:tr h="360000">
                <a:tc>
                  <a:txBody>
                    <a:bodyPr/>
                    <a:lstStyle/>
                    <a:p>
                      <a:pPr marL="0" algn="r" defTabSz="914400" rtl="1" eaLnBrk="1" latinLnBrk="0" hangingPunct="1">
                        <a:lnSpc>
                          <a:spcPts val="1800"/>
                        </a:lnSpc>
                      </a:pPr>
                      <a:r>
                        <a:rPr lang="he-IL" sz="2000" b="1" kern="1200" dirty="0">
                          <a:solidFill>
                            <a:schemeClr val="bg1"/>
                          </a:solidFill>
                          <a:latin typeface="Assistant" panose="00000500000000000000" pitchFamily="2" charset="-79"/>
                          <a:ea typeface="+mn-ea"/>
                          <a:cs typeface="Assistant" panose="00000500000000000000" pitchFamily="2" charset="-79"/>
                        </a:rPr>
                        <a:t>ביצוע</a:t>
                      </a:r>
                      <a:endParaRPr lang="x-none" sz="2000" b="1" kern="1200" dirty="0">
                        <a:solidFill>
                          <a:schemeClr val="bg1"/>
                        </a:solidFill>
                        <a:latin typeface="Assistant" panose="00000500000000000000" pitchFamily="2" charset="-79"/>
                        <a:ea typeface="+mn-ea"/>
                        <a:cs typeface="Assistant" panose="00000500000000000000" pitchFamily="2" charset="-79"/>
                      </a:endParaRPr>
                    </a:p>
                  </a:txBody>
                  <a:tcPr marT="36000" marB="0" anchor="ctr">
                    <a:lnL>
                      <a:noFill/>
                    </a:lnL>
                    <a:lnR>
                      <a:noFill/>
                    </a:lnR>
                    <a:lnT w="28575" cap="flat" cmpd="sng" algn="ctr">
                      <a:no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marL="0" algn="r" defTabSz="914400" rtl="1" eaLnBrk="1" latinLnBrk="0" hangingPunct="1">
                        <a:lnSpc>
                          <a:spcPts val="1800"/>
                        </a:lnSpc>
                      </a:pPr>
                      <a:r>
                        <a:rPr lang="he-IL" sz="2000" b="1" kern="1200" dirty="0">
                          <a:solidFill>
                            <a:schemeClr val="bg1"/>
                          </a:solidFill>
                          <a:latin typeface="Assistant" panose="00000500000000000000" pitchFamily="2" charset="-79"/>
                          <a:ea typeface="+mn-ea"/>
                          <a:cs typeface="Assistant" panose="00000500000000000000" pitchFamily="2" charset="-79"/>
                        </a:rPr>
                        <a:t>  יעד</a:t>
                      </a:r>
                      <a:endParaRPr lang="x-none" sz="2000" b="1" kern="1200" dirty="0">
                        <a:solidFill>
                          <a:schemeClr val="bg1"/>
                        </a:solidFill>
                        <a:latin typeface="Assistant" panose="00000500000000000000" pitchFamily="2" charset="-79"/>
                        <a:ea typeface="+mn-ea"/>
                        <a:cs typeface="Assistant" panose="00000500000000000000" pitchFamily="2" charset="-79"/>
                      </a:endParaRPr>
                    </a:p>
                  </a:txBody>
                  <a:tcPr marT="36000" marB="0" anchor="ctr">
                    <a:lnL>
                      <a:noFill/>
                    </a:lnL>
                    <a:lnR>
                      <a:noFill/>
                    </a:lnR>
                    <a:lnT w="28575" cap="flat" cmpd="sng" algn="ctr">
                      <a:no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a16="http://schemas.microsoft.com/office/drawing/2014/main" val="587950126"/>
                  </a:ext>
                </a:extLst>
              </a:tr>
              <a:tr h="472209">
                <a:tc>
                  <a:txBody>
                    <a:bodyPr/>
                    <a:lstStyle/>
                    <a:p>
                      <a:pPr algn="r" rtl="1">
                        <a:lnSpc>
                          <a:spcPts val="1700"/>
                        </a:lnSpc>
                      </a:pPr>
                      <a:r>
                        <a:rPr lang="he-IL" sz="1600" b="0" dirty="0">
                          <a:latin typeface="Assistant" pitchFamily="2" charset="-79"/>
                          <a:cs typeface="Assistant" pitchFamily="2" charset="-79"/>
                        </a:rPr>
                        <a:t>כניסה לפולין וגידול משמעותי בפעילות העסקית בליטא ולטביה</a:t>
                      </a:r>
                      <a:endParaRPr lang="x-none" sz="1600" b="0" dirty="0">
                        <a:latin typeface="Assistant" pitchFamily="2" charset="-79"/>
                        <a:cs typeface="Assistant" pitchFamily="2" charset="-79"/>
                      </a:endParaRPr>
                    </a:p>
                  </a:txBody>
                  <a:tcPr marT="108000" marB="108000">
                    <a:lnL>
                      <a:noFill/>
                    </a:lnL>
                    <a:lnR>
                      <a:noFill/>
                    </a:lnR>
                    <a:lnT w="12700" cap="flat" cmpd="sng" algn="ctr">
                      <a:solidFill>
                        <a:srgbClr val="E6E6E6"/>
                      </a:solidFill>
                      <a:prstDash val="solid"/>
                      <a:round/>
                      <a:headEnd type="none" w="med" len="med"/>
                      <a:tailEnd type="none" w="med" len="med"/>
                    </a:lnT>
                    <a:lnB w="9525"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1" eaLnBrk="1" fontAlgn="auto" latinLnBrk="0" hangingPunct="1">
                        <a:lnSpc>
                          <a:spcPts val="1700"/>
                        </a:lnSpc>
                        <a:spcBef>
                          <a:spcPts val="0"/>
                        </a:spcBef>
                        <a:spcAft>
                          <a:spcPts val="0"/>
                        </a:spcAft>
                        <a:buClrTx/>
                        <a:buSzTx/>
                        <a:buFontTx/>
                        <a:buNone/>
                        <a:tabLst/>
                        <a:defRPr/>
                      </a:pPr>
                      <a:r>
                        <a:rPr lang="he-IL" sz="1600" b="0" dirty="0">
                          <a:latin typeface="Assistant" pitchFamily="2" charset="-79"/>
                          <a:cs typeface="Assistant" pitchFamily="2" charset="-79"/>
                        </a:rPr>
                        <a:t>התרחבות באירופה</a:t>
                      </a:r>
                    </a:p>
                  </a:txBody>
                  <a:tcPr marT="108000" marB="108000">
                    <a:lnL>
                      <a:noFill/>
                    </a:lnL>
                    <a:lnR>
                      <a:noFill/>
                    </a:lnR>
                    <a:lnT w="12700" cap="flat" cmpd="sng" algn="ctr">
                      <a:solidFill>
                        <a:srgbClr val="E6E6E6"/>
                      </a:solidFill>
                      <a:prstDash val="solid"/>
                      <a:round/>
                      <a:headEnd type="none" w="med" len="med"/>
                      <a:tailEnd type="none" w="med" len="med"/>
                    </a:lnT>
                    <a:lnB w="9525"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9205825"/>
                  </a:ext>
                </a:extLst>
              </a:tr>
              <a:tr h="472209">
                <a:tc>
                  <a:txBody>
                    <a:bodyPr/>
                    <a:lstStyle/>
                    <a:p>
                      <a:pPr algn="r" rtl="1">
                        <a:lnSpc>
                          <a:spcPts val="1700"/>
                        </a:lnSpc>
                      </a:pPr>
                      <a:r>
                        <a:rPr lang="he-IL" sz="1600" b="0" dirty="0">
                          <a:latin typeface="Assistant" pitchFamily="2" charset="-79"/>
                          <a:cs typeface="Assistant" pitchFamily="2" charset="-79"/>
                        </a:rPr>
                        <a:t>גיוס 2 קווי אשראי חדשים מ-</a:t>
                      </a:r>
                      <a:r>
                        <a:rPr lang="en-US" sz="1600" b="0" dirty="0">
                          <a:latin typeface="Assistant" pitchFamily="2" charset="-79"/>
                          <a:cs typeface="Assistant" pitchFamily="2" charset="-79"/>
                        </a:rPr>
                        <a:t>Eiffel</a:t>
                      </a:r>
                      <a:r>
                        <a:rPr lang="he-IL" sz="1600" b="0" dirty="0">
                          <a:latin typeface="Assistant" pitchFamily="2" charset="-79"/>
                          <a:cs typeface="Assistant" pitchFamily="2" charset="-79"/>
                        </a:rPr>
                        <a:t> לסכום כולל של כ-18 מיליון אירו</a:t>
                      </a:r>
                      <a:endParaRPr lang="x-none" sz="1600" b="0" dirty="0">
                        <a:latin typeface="Assistant" pitchFamily="2" charset="-79"/>
                        <a:cs typeface="Assistant" pitchFamily="2" charset="-79"/>
                      </a:endParaRPr>
                    </a:p>
                  </a:txBody>
                  <a:tcPr marT="108000" marB="108000">
                    <a:lnL>
                      <a:noFill/>
                    </a:lnL>
                    <a:lnR>
                      <a:noFill/>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1" eaLnBrk="1" fontAlgn="auto" latinLnBrk="0" hangingPunct="1">
                        <a:lnSpc>
                          <a:spcPts val="1700"/>
                        </a:lnSpc>
                        <a:spcBef>
                          <a:spcPts val="0"/>
                        </a:spcBef>
                        <a:spcAft>
                          <a:spcPts val="0"/>
                        </a:spcAft>
                        <a:buClrTx/>
                        <a:buSzTx/>
                        <a:buFontTx/>
                        <a:buNone/>
                        <a:tabLst/>
                        <a:defRPr/>
                      </a:pPr>
                      <a:r>
                        <a:rPr lang="he-IL" sz="1600" b="0" kern="1200" dirty="0">
                          <a:solidFill>
                            <a:schemeClr val="tx1"/>
                          </a:solidFill>
                          <a:latin typeface="Assistant" pitchFamily="2" charset="-79"/>
                          <a:ea typeface="+mn-ea"/>
                          <a:cs typeface="Assistant" pitchFamily="2" charset="-79"/>
                        </a:rPr>
                        <a:t>הגדלת גיוס קווי אשראי</a:t>
                      </a:r>
                      <a:endParaRPr lang="he-IL" sz="1600" b="0" dirty="0">
                        <a:latin typeface="Assistant" pitchFamily="2" charset="-79"/>
                        <a:cs typeface="Assistant" pitchFamily="2" charset="-79"/>
                      </a:endParaRPr>
                    </a:p>
                  </a:txBody>
                  <a:tcPr marT="108000" marB="108000">
                    <a:lnL>
                      <a:noFill/>
                    </a:lnL>
                    <a:lnR>
                      <a:noFill/>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9409579"/>
                  </a:ext>
                </a:extLst>
              </a:tr>
              <a:tr h="671034">
                <a:tc>
                  <a:txBody>
                    <a:bodyPr/>
                    <a:lstStyle/>
                    <a:p>
                      <a:pPr algn="r" rtl="1">
                        <a:lnSpc>
                          <a:spcPts val="1700"/>
                        </a:lnSpc>
                      </a:pPr>
                      <a:r>
                        <a:rPr lang="he-IL" sz="1600" b="0" dirty="0">
                          <a:latin typeface="Assistant" pitchFamily="2" charset="-79"/>
                          <a:cs typeface="Assistant" pitchFamily="2" charset="-79"/>
                        </a:rPr>
                        <a:t>סיום הגשת הבקשה לבנק המרכזי ועמידה בכל תנאי הסף לקבלת הרישיון</a:t>
                      </a:r>
                      <a:endParaRPr lang="x-none" sz="1600" b="0" dirty="0">
                        <a:latin typeface="Assistant" pitchFamily="2" charset="-79"/>
                        <a:cs typeface="Assistant" pitchFamily="2" charset="-79"/>
                      </a:endParaRPr>
                    </a:p>
                  </a:txBody>
                  <a:tcPr marT="108000" marB="108000">
                    <a:lnL>
                      <a:noFill/>
                    </a:lnL>
                    <a:lnR>
                      <a:noFill/>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1" eaLnBrk="1" fontAlgn="auto" latinLnBrk="0" hangingPunct="1">
                        <a:lnSpc>
                          <a:spcPts val="1700"/>
                        </a:lnSpc>
                        <a:spcBef>
                          <a:spcPts val="0"/>
                        </a:spcBef>
                        <a:spcAft>
                          <a:spcPts val="0"/>
                        </a:spcAft>
                        <a:buClrTx/>
                        <a:buSzTx/>
                        <a:buFontTx/>
                        <a:buNone/>
                        <a:tabLst/>
                        <a:defRPr/>
                      </a:pPr>
                      <a:r>
                        <a:rPr lang="he-IL" sz="1600" b="0" dirty="0">
                          <a:latin typeface="Assistant" pitchFamily="2" charset="-79"/>
                          <a:cs typeface="Assistant" pitchFamily="2" charset="-79"/>
                        </a:rPr>
                        <a:t>הקמת בנק דיגיטלי אירופאי לאשראי ופיקדונות</a:t>
                      </a:r>
                    </a:p>
                  </a:txBody>
                  <a:tcPr marT="108000" marB="108000">
                    <a:lnL>
                      <a:noFill/>
                    </a:lnL>
                    <a:lnR>
                      <a:noFill/>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249538"/>
                  </a:ext>
                </a:extLst>
              </a:tr>
              <a:tr h="671034">
                <a:tc>
                  <a:txBody>
                    <a:bodyPr/>
                    <a:lstStyle/>
                    <a:p>
                      <a:pPr marL="0" algn="r" defTabSz="914400" rtl="1" eaLnBrk="1" latinLnBrk="0" hangingPunct="1">
                        <a:lnSpc>
                          <a:spcPts val="1700"/>
                        </a:lnSpc>
                      </a:pPr>
                      <a:r>
                        <a:rPr lang="he-IL" sz="1600" b="0" kern="1200" dirty="0">
                          <a:solidFill>
                            <a:schemeClr val="tx1"/>
                          </a:solidFill>
                          <a:latin typeface="Assistant" pitchFamily="2" charset="-79"/>
                          <a:ea typeface="+mn-ea"/>
                          <a:cs typeface="Assistant" pitchFamily="2" charset="-79"/>
                        </a:rPr>
                        <a:t>רכישת </a:t>
                      </a:r>
                      <a:r>
                        <a:rPr lang="en-US" sz="1600" b="0" kern="1200" dirty="0">
                          <a:solidFill>
                            <a:schemeClr val="tx1"/>
                          </a:solidFill>
                          <a:latin typeface="Assistant" pitchFamily="2" charset="-79"/>
                          <a:ea typeface="+mn-ea"/>
                          <a:cs typeface="Assistant" pitchFamily="2" charset="-79"/>
                        </a:rPr>
                        <a:t>LTL</a:t>
                      </a:r>
                      <a:r>
                        <a:rPr lang="he-IL" sz="1600" b="0" kern="1200" dirty="0">
                          <a:solidFill>
                            <a:schemeClr val="tx1"/>
                          </a:solidFill>
                          <a:latin typeface="Assistant" pitchFamily="2" charset="-79"/>
                          <a:ea typeface="+mn-ea"/>
                          <a:cs typeface="Assistant" pitchFamily="2" charset="-79"/>
                        </a:rPr>
                        <a:t>, להגדלת המרווח ע"י גיוס פיקדונות, וקיצור הזמן לקבלת רישיון בנקאי</a:t>
                      </a:r>
                      <a:endParaRPr lang="x-none" sz="1600" b="0" kern="1200" dirty="0">
                        <a:solidFill>
                          <a:schemeClr val="tx1"/>
                        </a:solidFill>
                        <a:latin typeface="Assistant" pitchFamily="2" charset="-79"/>
                        <a:ea typeface="+mn-ea"/>
                        <a:cs typeface="Assistant" pitchFamily="2" charset="-79"/>
                      </a:endParaRPr>
                    </a:p>
                  </a:txBody>
                  <a:tcPr marT="108000" marB="108000">
                    <a:lnL>
                      <a:noFill/>
                    </a:lnL>
                    <a:lnR>
                      <a:noFill/>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1" eaLnBrk="1" fontAlgn="auto" latinLnBrk="0" hangingPunct="1">
                        <a:lnSpc>
                          <a:spcPts val="1700"/>
                        </a:lnSpc>
                        <a:spcBef>
                          <a:spcPts val="0"/>
                        </a:spcBef>
                        <a:spcAft>
                          <a:spcPts val="0"/>
                        </a:spcAft>
                        <a:buClrTx/>
                        <a:buSzTx/>
                        <a:buFontTx/>
                        <a:buNone/>
                        <a:tabLst/>
                        <a:defRPr/>
                      </a:pPr>
                      <a:r>
                        <a:rPr lang="he-IL" sz="1600" b="0" kern="1200" noProof="0" dirty="0">
                          <a:solidFill>
                            <a:schemeClr val="tx1"/>
                          </a:solidFill>
                          <a:latin typeface="Assistant" pitchFamily="2" charset="-79"/>
                          <a:ea typeface="+mn-ea"/>
                          <a:cs typeface="Assistant" pitchFamily="2" charset="-79"/>
                        </a:rPr>
                        <a:t>רכישת פעילות סינרגטית</a:t>
                      </a:r>
                    </a:p>
                  </a:txBody>
                  <a:tcPr marT="108000" marB="108000">
                    <a:lnL>
                      <a:noFill/>
                    </a:lnL>
                    <a:lnR>
                      <a:noFill/>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5482458"/>
                  </a:ext>
                </a:extLst>
              </a:tr>
            </a:tbl>
          </a:graphicData>
        </a:graphic>
      </p:graphicFrame>
      <p:sp>
        <p:nvSpPr>
          <p:cNvPr id="16" name="Rectangle 15">
            <a:extLst>
              <a:ext uri="{FF2B5EF4-FFF2-40B4-BE49-F238E27FC236}">
                <a16:creationId xmlns:a16="http://schemas.microsoft.com/office/drawing/2014/main" id="{CDB7BABA-2C48-4F9B-A0AA-656968FC7B7C}"/>
              </a:ext>
            </a:extLst>
          </p:cNvPr>
          <p:cNvSpPr/>
          <p:nvPr/>
        </p:nvSpPr>
        <p:spPr>
          <a:xfrm>
            <a:off x="8889014" y="2188726"/>
            <a:ext cx="108000" cy="363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19" name="Picture 18">
            <a:extLst>
              <a:ext uri="{FF2B5EF4-FFF2-40B4-BE49-F238E27FC236}">
                <a16:creationId xmlns:a16="http://schemas.microsoft.com/office/drawing/2014/main" id="{91A2C1D3-266F-4AA5-B7A3-6AB5D104880E}"/>
              </a:ext>
            </a:extLst>
          </p:cNvPr>
          <p:cNvPicPr>
            <a:picLocks noChangeAspect="1"/>
          </p:cNvPicPr>
          <p:nvPr/>
        </p:nvPicPr>
        <p:blipFill>
          <a:blip r:embed="rId3">
            <a:duotone>
              <a:prstClr val="black"/>
              <a:schemeClr val="tx2">
                <a:tint val="45000"/>
                <a:satMod val="400000"/>
              </a:schemeClr>
            </a:duotone>
          </a:blip>
          <a:stretch>
            <a:fillRect/>
          </a:stretch>
        </p:blipFill>
        <p:spPr>
          <a:xfrm>
            <a:off x="5293616" y="1532678"/>
            <a:ext cx="575584" cy="573818"/>
          </a:xfrm>
          <a:prstGeom prst="rect">
            <a:avLst/>
          </a:prstGeom>
          <a:effectLst/>
        </p:spPr>
      </p:pic>
      <p:pic>
        <p:nvPicPr>
          <p:cNvPr id="20" name="Picture 19">
            <a:extLst>
              <a:ext uri="{FF2B5EF4-FFF2-40B4-BE49-F238E27FC236}">
                <a16:creationId xmlns:a16="http://schemas.microsoft.com/office/drawing/2014/main" id="{17B676BE-0469-4B4A-818E-D857A5CD6DEF}"/>
              </a:ext>
            </a:extLst>
          </p:cNvPr>
          <p:cNvPicPr>
            <a:picLocks noChangeAspect="1"/>
          </p:cNvPicPr>
          <p:nvPr/>
        </p:nvPicPr>
        <p:blipFill>
          <a:blip r:embed="rId4">
            <a:duotone>
              <a:prstClr val="black"/>
              <a:schemeClr val="tx2">
                <a:tint val="45000"/>
                <a:satMod val="400000"/>
              </a:schemeClr>
            </a:duotone>
          </a:blip>
          <a:stretch>
            <a:fillRect/>
          </a:stretch>
        </p:blipFill>
        <p:spPr>
          <a:xfrm>
            <a:off x="10974526" y="1535873"/>
            <a:ext cx="578245" cy="575354"/>
          </a:xfrm>
          <a:prstGeom prst="rect">
            <a:avLst/>
          </a:prstGeom>
          <a:effectLst/>
        </p:spPr>
      </p:pic>
      <p:sp>
        <p:nvSpPr>
          <p:cNvPr id="31" name="Rectangle 93">
            <a:extLst>
              <a:ext uri="{FF2B5EF4-FFF2-40B4-BE49-F238E27FC236}">
                <a16:creationId xmlns:a16="http://schemas.microsoft.com/office/drawing/2014/main" id="{D124CAE5-27B6-44CA-AD8C-227E77A01F6D}"/>
              </a:ext>
            </a:extLst>
          </p:cNvPr>
          <p:cNvSpPr/>
          <p:nvPr/>
        </p:nvSpPr>
        <p:spPr>
          <a:xfrm>
            <a:off x="2731722" y="1588008"/>
            <a:ext cx="2499419" cy="52322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he-IL" sz="2800" b="0" i="0" u="none" strike="noStrike" kern="1200" cap="none" spc="0" normalizeH="0" baseline="0" noProof="0" dirty="0">
                <a:ln>
                  <a:noFill/>
                </a:ln>
                <a:effectLst/>
                <a:uLnTx/>
                <a:uFillTx/>
                <a:latin typeface="Calibri" panose="020F0502020204030204"/>
                <a:ea typeface="+mn-ea"/>
                <a:cs typeface="Assistant ExtraBold"/>
              </a:rPr>
              <a:t>בלנדר </a:t>
            </a:r>
            <a:r>
              <a:rPr kumimoji="0" lang="he-IL" sz="2800" b="0" i="0" u="none" strike="noStrike" kern="1200" cap="none" spc="0" normalizeH="0" baseline="0" noProof="0" dirty="0">
                <a:ln>
                  <a:noFill/>
                </a:ln>
                <a:solidFill>
                  <a:srgbClr val="00AEEF"/>
                </a:solidFill>
                <a:effectLst/>
                <a:uLnTx/>
                <a:uFillTx/>
                <a:latin typeface="Calibri" panose="020F0502020204030204"/>
                <a:ea typeface="+mn-ea"/>
                <a:cs typeface="Assistant ExtraBold"/>
              </a:rPr>
              <a:t>ישראל</a:t>
            </a:r>
            <a:endParaRPr kumimoji="0" lang="en-US" sz="1600" b="0" i="0" u="none" strike="sngStrike" kern="1200" cap="none" spc="0" normalizeH="0" baseline="0" noProof="0" dirty="0">
              <a:ln>
                <a:noFill/>
              </a:ln>
              <a:solidFill>
                <a:srgbClr val="00AEEF"/>
              </a:solidFill>
              <a:effectLst/>
              <a:uLnTx/>
              <a:uFillTx/>
              <a:latin typeface="Calibri" panose="020F0502020204030204"/>
              <a:ea typeface="+mn-ea"/>
              <a:cs typeface="Assistant ExtraBold"/>
            </a:endParaRPr>
          </a:p>
        </p:txBody>
      </p:sp>
      <p:sp>
        <p:nvSpPr>
          <p:cNvPr id="32" name="Rectangle 93">
            <a:extLst>
              <a:ext uri="{FF2B5EF4-FFF2-40B4-BE49-F238E27FC236}">
                <a16:creationId xmlns:a16="http://schemas.microsoft.com/office/drawing/2014/main" id="{B5EE17B0-03AA-4810-9AED-59C64FB09DBB}"/>
              </a:ext>
            </a:extLst>
          </p:cNvPr>
          <p:cNvSpPr/>
          <p:nvPr/>
        </p:nvSpPr>
        <p:spPr>
          <a:xfrm>
            <a:off x="8412632" y="1588007"/>
            <a:ext cx="2499419" cy="52322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he-IL" sz="2800" b="0" i="0" u="none" strike="noStrike" kern="1200" cap="none" spc="0" normalizeH="0" baseline="0" noProof="0" dirty="0">
                <a:ln>
                  <a:noFill/>
                </a:ln>
                <a:effectLst/>
                <a:uLnTx/>
                <a:uFillTx/>
                <a:latin typeface="Calibri" panose="020F0502020204030204"/>
                <a:ea typeface="+mn-ea"/>
                <a:cs typeface="Assistant ExtraBold"/>
              </a:rPr>
              <a:t>בלנדר </a:t>
            </a:r>
            <a:r>
              <a:rPr kumimoji="0" lang="he-IL" sz="2800" b="0" i="0" u="none" strike="noStrike" kern="1200" cap="none" spc="0" normalizeH="0" baseline="0" noProof="0" dirty="0">
                <a:ln>
                  <a:noFill/>
                </a:ln>
                <a:solidFill>
                  <a:srgbClr val="00AEEF"/>
                </a:solidFill>
                <a:effectLst/>
                <a:uLnTx/>
                <a:uFillTx/>
                <a:latin typeface="Calibri" panose="020F0502020204030204"/>
                <a:ea typeface="+mn-ea"/>
                <a:cs typeface="Assistant ExtraBold"/>
              </a:rPr>
              <a:t>אירופה</a:t>
            </a:r>
            <a:endParaRPr kumimoji="0" lang="en-US" sz="1600" b="0" i="0" u="none" strike="sngStrike" kern="1200" cap="none" spc="0" normalizeH="0" baseline="0" noProof="0" dirty="0">
              <a:ln>
                <a:noFill/>
              </a:ln>
              <a:solidFill>
                <a:srgbClr val="00AEEF"/>
              </a:solidFill>
              <a:effectLst/>
              <a:uLnTx/>
              <a:uFillTx/>
              <a:latin typeface="Calibri" panose="020F0502020204030204"/>
              <a:ea typeface="+mn-ea"/>
              <a:cs typeface="Assistant ExtraBold"/>
            </a:endParaRPr>
          </a:p>
        </p:txBody>
      </p:sp>
    </p:spTree>
    <p:extLst>
      <p:ext uri="{BB962C8B-B14F-4D97-AF65-F5344CB8AC3E}">
        <p14:creationId xmlns:p14="http://schemas.microsoft.com/office/powerpoint/2010/main" val="3057336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Shape 36">
            <a:extLst>
              <a:ext uri="{FF2B5EF4-FFF2-40B4-BE49-F238E27FC236}">
                <a16:creationId xmlns:a16="http://schemas.microsoft.com/office/drawing/2014/main" id="{30ABA6E4-E937-45AA-9169-BB5FE0798D1F}"/>
              </a:ext>
            </a:extLst>
          </p:cNvPr>
          <p:cNvSpPr/>
          <p:nvPr/>
        </p:nvSpPr>
        <p:spPr>
          <a:xfrm>
            <a:off x="3211488" y="1581650"/>
            <a:ext cx="8482426" cy="4212116"/>
          </a:xfrm>
          <a:custGeom>
            <a:avLst/>
            <a:gdLst>
              <a:gd name="connsiteX0" fmla="*/ 74155 w 4242869"/>
              <a:gd name="connsiteY0" fmla="*/ 0 h 2705292"/>
              <a:gd name="connsiteX1" fmla="*/ 625680 w 4242869"/>
              <a:gd name="connsiteY1" fmla="*/ 0 h 2705292"/>
              <a:gd name="connsiteX2" fmla="*/ 3546921 w 4242869"/>
              <a:gd name="connsiteY2" fmla="*/ 0 h 2705292"/>
              <a:gd name="connsiteX3" fmla="*/ 4098446 w 4242869"/>
              <a:gd name="connsiteY3" fmla="*/ 0 h 2705292"/>
              <a:gd name="connsiteX4" fmla="*/ 4110991 w 4242869"/>
              <a:gd name="connsiteY4" fmla="*/ 46375 h 2705292"/>
              <a:gd name="connsiteX5" fmla="*/ 4228468 w 4242869"/>
              <a:gd name="connsiteY5" fmla="*/ 817249 h 2705292"/>
              <a:gd name="connsiteX6" fmla="*/ 4242869 w 4242869"/>
              <a:gd name="connsiteY6" fmla="*/ 1197249 h 2705292"/>
              <a:gd name="connsiteX7" fmla="*/ 4242869 w 4242869"/>
              <a:gd name="connsiteY7" fmla="*/ 1233927 h 2705292"/>
              <a:gd name="connsiteX8" fmla="*/ 4228468 w 4242869"/>
              <a:gd name="connsiteY8" fmla="*/ 1613927 h 2705292"/>
              <a:gd name="connsiteX9" fmla="*/ 4110991 w 4242869"/>
              <a:gd name="connsiteY9" fmla="*/ 2384801 h 2705292"/>
              <a:gd name="connsiteX10" fmla="*/ 4024291 w 4242869"/>
              <a:gd name="connsiteY10" fmla="*/ 2705292 h 2705292"/>
              <a:gd name="connsiteX11" fmla="*/ 3472766 w 4242869"/>
              <a:gd name="connsiteY11" fmla="*/ 2705292 h 2705292"/>
              <a:gd name="connsiteX12" fmla="*/ 551525 w 4242869"/>
              <a:gd name="connsiteY12" fmla="*/ 2705292 h 2705292"/>
              <a:gd name="connsiteX13" fmla="*/ 0 w 4242869"/>
              <a:gd name="connsiteY13" fmla="*/ 2705292 h 2705292"/>
              <a:gd name="connsiteX14" fmla="*/ 86700 w 4242869"/>
              <a:gd name="connsiteY14" fmla="*/ 2384801 h 2705292"/>
              <a:gd name="connsiteX15" fmla="*/ 204177 w 4242869"/>
              <a:gd name="connsiteY15" fmla="*/ 1613927 h 2705292"/>
              <a:gd name="connsiteX16" fmla="*/ 218578 w 4242869"/>
              <a:gd name="connsiteY16" fmla="*/ 1233927 h 2705292"/>
              <a:gd name="connsiteX17" fmla="*/ 218578 w 4242869"/>
              <a:gd name="connsiteY17" fmla="*/ 1197249 h 2705292"/>
              <a:gd name="connsiteX18" fmla="*/ 204177 w 4242869"/>
              <a:gd name="connsiteY18" fmla="*/ 817249 h 2705292"/>
              <a:gd name="connsiteX19" fmla="*/ 86700 w 4242869"/>
              <a:gd name="connsiteY19" fmla="*/ 46375 h 270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42869" h="2705292">
                <a:moveTo>
                  <a:pt x="74155" y="0"/>
                </a:moveTo>
                <a:lnTo>
                  <a:pt x="625680" y="0"/>
                </a:lnTo>
                <a:lnTo>
                  <a:pt x="3546921" y="0"/>
                </a:lnTo>
                <a:lnTo>
                  <a:pt x="4098446" y="0"/>
                </a:lnTo>
                <a:lnTo>
                  <a:pt x="4110991" y="46375"/>
                </a:lnTo>
                <a:cubicBezTo>
                  <a:pt x="4168814" y="296867"/>
                  <a:pt x="4208461" y="554313"/>
                  <a:pt x="4228468" y="817249"/>
                </a:cubicBezTo>
                <a:lnTo>
                  <a:pt x="4242869" y="1197249"/>
                </a:lnTo>
                <a:lnTo>
                  <a:pt x="4242869" y="1233927"/>
                </a:lnTo>
                <a:lnTo>
                  <a:pt x="4228468" y="1613927"/>
                </a:lnTo>
                <a:cubicBezTo>
                  <a:pt x="4208461" y="1876863"/>
                  <a:pt x="4168814" y="2134309"/>
                  <a:pt x="4110991" y="2384801"/>
                </a:cubicBezTo>
                <a:lnTo>
                  <a:pt x="4024291" y="2705292"/>
                </a:lnTo>
                <a:lnTo>
                  <a:pt x="3472766" y="2705292"/>
                </a:lnTo>
                <a:lnTo>
                  <a:pt x="551525" y="2705292"/>
                </a:lnTo>
                <a:lnTo>
                  <a:pt x="0" y="2705292"/>
                </a:lnTo>
                <a:lnTo>
                  <a:pt x="86700" y="2384801"/>
                </a:lnTo>
                <a:cubicBezTo>
                  <a:pt x="144523" y="2134309"/>
                  <a:pt x="184170" y="1876863"/>
                  <a:pt x="204177" y="1613927"/>
                </a:cubicBezTo>
                <a:lnTo>
                  <a:pt x="218578" y="1233927"/>
                </a:lnTo>
                <a:lnTo>
                  <a:pt x="218578" y="1197249"/>
                </a:lnTo>
                <a:lnTo>
                  <a:pt x="204177" y="817249"/>
                </a:lnTo>
                <a:cubicBezTo>
                  <a:pt x="184170" y="554313"/>
                  <a:pt x="144523" y="296867"/>
                  <a:pt x="86700" y="46375"/>
                </a:cubicBezTo>
                <a:close/>
              </a:path>
            </a:pathLst>
          </a:custGeom>
          <a:gradFill>
            <a:gsLst>
              <a:gs pos="90000">
                <a:schemeClr val="bg1">
                  <a:lumMod val="95000"/>
                </a:schemeClr>
              </a:gs>
              <a:gs pos="0">
                <a:schemeClr val="bg1">
                  <a:lumMod val="85000"/>
                </a:schemeClr>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83" name="Freeform: Shape 82">
            <a:extLst>
              <a:ext uri="{FF2B5EF4-FFF2-40B4-BE49-F238E27FC236}">
                <a16:creationId xmlns:a16="http://schemas.microsoft.com/office/drawing/2014/main" id="{A6707160-248B-4213-8064-537FC3DB428C}"/>
              </a:ext>
            </a:extLst>
          </p:cNvPr>
          <p:cNvSpPr/>
          <p:nvPr/>
        </p:nvSpPr>
        <p:spPr>
          <a:xfrm rot="10800000">
            <a:off x="7305" y="-12957"/>
            <a:ext cx="6093429" cy="6888787"/>
          </a:xfrm>
          <a:custGeom>
            <a:avLst/>
            <a:gdLst>
              <a:gd name="connsiteX0" fmla="*/ 6093429 w 6093429"/>
              <a:gd name="connsiteY0" fmla="*/ 6888787 h 6888787"/>
              <a:gd name="connsiteX1" fmla="*/ 5849980 w 6093429"/>
              <a:gd name="connsiteY1" fmla="*/ 6888787 h 6888787"/>
              <a:gd name="connsiteX2" fmla="*/ 1373774 w 6093429"/>
              <a:gd name="connsiteY2" fmla="*/ 6888787 h 6888787"/>
              <a:gd name="connsiteX3" fmla="*/ 1130325 w 6093429"/>
              <a:gd name="connsiteY3" fmla="*/ 6888787 h 6888787"/>
              <a:gd name="connsiteX4" fmla="*/ 991781 w 6093429"/>
              <a:gd name="connsiteY4" fmla="*/ 6693961 h 6888787"/>
              <a:gd name="connsiteX5" fmla="*/ 0 w 6093429"/>
              <a:gd name="connsiteY5" fmla="*/ 3447090 h 6888787"/>
              <a:gd name="connsiteX6" fmla="*/ 991781 w 6093429"/>
              <a:gd name="connsiteY6" fmla="*/ 200219 h 6888787"/>
              <a:gd name="connsiteX7" fmla="*/ 1134160 w 6093429"/>
              <a:gd name="connsiteY7" fmla="*/ 0 h 6888787"/>
              <a:gd name="connsiteX8" fmla="*/ 1377609 w 6093429"/>
              <a:gd name="connsiteY8" fmla="*/ 0 h 6888787"/>
              <a:gd name="connsiteX9" fmla="*/ 5849980 w 6093429"/>
              <a:gd name="connsiteY9" fmla="*/ 0 h 6888787"/>
              <a:gd name="connsiteX10" fmla="*/ 6093429 w 6093429"/>
              <a:gd name="connsiteY10" fmla="*/ 0 h 6888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3429" h="6888787">
                <a:moveTo>
                  <a:pt x="6093429" y="6888787"/>
                </a:moveTo>
                <a:lnTo>
                  <a:pt x="5849980" y="6888787"/>
                </a:lnTo>
                <a:lnTo>
                  <a:pt x="1373774" y="6888787"/>
                </a:lnTo>
                <a:lnTo>
                  <a:pt x="1130325" y="6888787"/>
                </a:lnTo>
                <a:lnTo>
                  <a:pt x="991781" y="6693961"/>
                </a:lnTo>
                <a:cubicBezTo>
                  <a:pt x="365622" y="5767123"/>
                  <a:pt x="0" y="4649805"/>
                  <a:pt x="0" y="3447090"/>
                </a:cubicBezTo>
                <a:cubicBezTo>
                  <a:pt x="0" y="2244376"/>
                  <a:pt x="365622" y="1127057"/>
                  <a:pt x="991781" y="200219"/>
                </a:cubicBezTo>
                <a:lnTo>
                  <a:pt x="1134160" y="0"/>
                </a:lnTo>
                <a:lnTo>
                  <a:pt x="1377609" y="0"/>
                </a:lnTo>
                <a:lnTo>
                  <a:pt x="5849980" y="0"/>
                </a:lnTo>
                <a:lnTo>
                  <a:pt x="6093429" y="0"/>
                </a:lnTo>
                <a:close/>
              </a:path>
            </a:pathLst>
          </a:custGeom>
          <a:gradFill flip="none" rotWithShape="1">
            <a:gsLst>
              <a:gs pos="90000">
                <a:srgbClr val="006386">
                  <a:alpha val="58000"/>
                </a:srgbClr>
              </a:gs>
              <a:gs pos="0">
                <a:srgbClr val="21BFD5">
                  <a:alpha val="5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he-IL"/>
          </a:p>
        </p:txBody>
      </p:sp>
      <p:sp>
        <p:nvSpPr>
          <p:cNvPr id="21" name="Freeform: Shape 20">
            <a:extLst>
              <a:ext uri="{FF2B5EF4-FFF2-40B4-BE49-F238E27FC236}">
                <a16:creationId xmlns:a16="http://schemas.microsoft.com/office/drawing/2014/main" id="{99ACB891-2360-4920-85B0-6A40FB068ADC}"/>
              </a:ext>
            </a:extLst>
          </p:cNvPr>
          <p:cNvSpPr/>
          <p:nvPr/>
        </p:nvSpPr>
        <p:spPr>
          <a:xfrm>
            <a:off x="527538" y="1581649"/>
            <a:ext cx="5427551" cy="4212117"/>
          </a:xfrm>
          <a:custGeom>
            <a:avLst/>
            <a:gdLst>
              <a:gd name="connsiteX0" fmla="*/ 0 w 5427551"/>
              <a:gd name="connsiteY0" fmla="*/ 0 h 4212117"/>
              <a:gd name="connsiteX1" fmla="*/ 5102601 w 5427551"/>
              <a:gd name="connsiteY1" fmla="*/ 0 h 4212117"/>
              <a:gd name="connsiteX2" fmla="*/ 5130827 w 5427551"/>
              <a:gd name="connsiteY2" fmla="*/ 72206 h 4212117"/>
              <a:gd name="connsiteX3" fmla="*/ 5395149 w 5427551"/>
              <a:gd name="connsiteY3" fmla="*/ 1272450 h 4212117"/>
              <a:gd name="connsiteX4" fmla="*/ 5427551 w 5427551"/>
              <a:gd name="connsiteY4" fmla="*/ 1864107 h 4212117"/>
              <a:gd name="connsiteX5" fmla="*/ 5427551 w 5427551"/>
              <a:gd name="connsiteY5" fmla="*/ 1921214 h 4212117"/>
              <a:gd name="connsiteX6" fmla="*/ 5395149 w 5427551"/>
              <a:gd name="connsiteY6" fmla="*/ 2512871 h 4212117"/>
              <a:gd name="connsiteX7" fmla="*/ 5130827 w 5427551"/>
              <a:gd name="connsiteY7" fmla="*/ 3713115 h 4212117"/>
              <a:gd name="connsiteX8" fmla="*/ 4935753 w 5427551"/>
              <a:gd name="connsiteY8" fmla="*/ 4212117 h 4212117"/>
              <a:gd name="connsiteX9" fmla="*/ 0 w 5427551"/>
              <a:gd name="connsiteY9" fmla="*/ 4212117 h 4212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27551" h="4212117">
                <a:moveTo>
                  <a:pt x="0" y="0"/>
                </a:moveTo>
                <a:lnTo>
                  <a:pt x="5102601" y="0"/>
                </a:lnTo>
                <a:lnTo>
                  <a:pt x="5130827" y="72206"/>
                </a:lnTo>
                <a:cubicBezTo>
                  <a:pt x="5260928" y="462220"/>
                  <a:pt x="5350133" y="863061"/>
                  <a:pt x="5395149" y="1272450"/>
                </a:cubicBezTo>
                <a:lnTo>
                  <a:pt x="5427551" y="1864107"/>
                </a:lnTo>
                <a:lnTo>
                  <a:pt x="5427551" y="1921214"/>
                </a:lnTo>
                <a:lnTo>
                  <a:pt x="5395149" y="2512871"/>
                </a:lnTo>
                <a:cubicBezTo>
                  <a:pt x="5350133" y="2922260"/>
                  <a:pt x="5260928" y="3323101"/>
                  <a:pt x="5130827" y="3713115"/>
                </a:cubicBezTo>
                <a:lnTo>
                  <a:pt x="4935753" y="4212117"/>
                </a:lnTo>
                <a:lnTo>
                  <a:pt x="0" y="4212117"/>
                </a:lnTo>
                <a:close/>
              </a:path>
            </a:pathLst>
          </a:custGeom>
          <a:solidFill>
            <a:schemeClr val="bg1"/>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he-IL"/>
          </a:p>
        </p:txBody>
      </p:sp>
      <p:sp>
        <p:nvSpPr>
          <p:cNvPr id="47" name="Arc 46">
            <a:extLst>
              <a:ext uri="{FF2B5EF4-FFF2-40B4-BE49-F238E27FC236}">
                <a16:creationId xmlns:a16="http://schemas.microsoft.com/office/drawing/2014/main" id="{75F1ADA3-EB8D-4457-9781-048E8CF1D608}"/>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49" name="Oval 48">
            <a:extLst>
              <a:ext uri="{FF2B5EF4-FFF2-40B4-BE49-F238E27FC236}">
                <a16:creationId xmlns:a16="http://schemas.microsoft.com/office/drawing/2014/main" id="{86BDFA28-C433-4DDE-B7E1-755CF5747C8D}"/>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0" name="Arc 49">
            <a:extLst>
              <a:ext uri="{FF2B5EF4-FFF2-40B4-BE49-F238E27FC236}">
                <a16:creationId xmlns:a16="http://schemas.microsoft.com/office/drawing/2014/main" id="{213AB831-27FA-4115-8686-96E5A4EA6A25}"/>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51" name="Partial Circle 50">
            <a:extLst>
              <a:ext uri="{FF2B5EF4-FFF2-40B4-BE49-F238E27FC236}">
                <a16:creationId xmlns:a16="http://schemas.microsoft.com/office/drawing/2014/main" id="{BCC1A4D9-EBE0-4E53-A750-13A710AF6D36}"/>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52" name="Rectangle 51">
            <a:extLst>
              <a:ext uri="{FF2B5EF4-FFF2-40B4-BE49-F238E27FC236}">
                <a16:creationId xmlns:a16="http://schemas.microsoft.com/office/drawing/2014/main" id="{F3EE8C12-51CB-48D0-BCA7-0D4E6E18536A}"/>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8" name="Slide Number Placeholder 5">
            <a:extLst>
              <a:ext uri="{FF2B5EF4-FFF2-40B4-BE49-F238E27FC236}">
                <a16:creationId xmlns:a16="http://schemas.microsoft.com/office/drawing/2014/main" id="{AB6E684D-2EB8-45F2-A8E9-4EFB473C0C9F}"/>
              </a:ext>
            </a:extLst>
          </p:cNvPr>
          <p:cNvSpPr>
            <a:spLocks noGrp="1"/>
          </p:cNvSpPr>
          <p:nvPr>
            <p:ph type="sldNum" sz="quarter" idx="12"/>
          </p:nvPr>
        </p:nvSpPr>
        <p:spPr>
          <a:xfrm>
            <a:off x="11578255" y="6380935"/>
            <a:ext cx="488795" cy="365125"/>
          </a:xfrm>
        </p:spPr>
        <p:txBody>
          <a:bodyPr/>
          <a:lstStyle>
            <a:lvl1pPr>
              <a:defRPr>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kumimoji="0" lang="he-IL" sz="1100" b="0" i="0" u="none" strike="noStrike" kern="1200" cap="none" spc="0" normalizeH="0" baseline="0" noProof="0" smtClean="0">
                <a:ln>
                  <a:noFill/>
                </a:ln>
                <a:solidFill>
                  <a:prstClr val="black">
                    <a:lumMod val="75000"/>
                    <a:lumOff val="25000"/>
                  </a:prstClr>
                </a:solidFill>
                <a:effectLst/>
                <a:uLnTx/>
                <a:uFillTx/>
                <a:latin typeface="Assistant SemiBold" pitchFamily="2" charset="-79"/>
                <a:ea typeface="+mn-ea"/>
                <a:cs typeface="Assistant SemiBold" pitchFamily="2" charset="-79"/>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40" name="TextBox 28">
            <a:extLst>
              <a:ext uri="{FF2B5EF4-FFF2-40B4-BE49-F238E27FC236}">
                <a16:creationId xmlns:a16="http://schemas.microsoft.com/office/drawing/2014/main" id="{04406B59-3A2A-4B4D-A6C9-0770372AB266}"/>
              </a:ext>
            </a:extLst>
          </p:cNvPr>
          <p:cNvSpPr txBox="1"/>
          <p:nvPr/>
        </p:nvSpPr>
        <p:spPr>
          <a:xfrm>
            <a:off x="4900246" y="253642"/>
            <a:ext cx="6747728" cy="646331"/>
          </a:xfrm>
          <a:prstGeom prst="rect">
            <a:avLst/>
          </a:prstGeom>
          <a:noFill/>
        </p:spPr>
        <p:txBody>
          <a:bodyPr wrap="square" rtlCol="0">
            <a:spAutoFit/>
          </a:bodyPr>
          <a:lstStyle/>
          <a:p>
            <a:pPr algn="r">
              <a:defRPr/>
            </a:pPr>
            <a:r>
              <a:rPr lang="he-IL" sz="3600" dirty="0">
                <a:solidFill>
                  <a:srgbClr val="041634"/>
                </a:solidFill>
                <a:latin typeface="Assistant ExtraBold" pitchFamily="2" charset="-79"/>
                <a:cs typeface="Assistant ExtraBold" pitchFamily="2" charset="-79"/>
              </a:rPr>
              <a:t>צמיחה משמעותית בתיק האשראי</a:t>
            </a:r>
            <a:endParaRPr lang="en-US" sz="3600" dirty="0">
              <a:solidFill>
                <a:srgbClr val="041634"/>
              </a:solidFill>
              <a:latin typeface="Assistant ExtraBold" pitchFamily="2" charset="-79"/>
              <a:cs typeface="Assistant ExtraBold" pitchFamily="2" charset="-79"/>
            </a:endParaRPr>
          </a:p>
        </p:txBody>
      </p:sp>
      <p:sp>
        <p:nvSpPr>
          <p:cNvPr id="74" name="תיבת טקסט 1">
            <a:extLst>
              <a:ext uri="{FF2B5EF4-FFF2-40B4-BE49-F238E27FC236}">
                <a16:creationId xmlns:a16="http://schemas.microsoft.com/office/drawing/2014/main" id="{7699560A-513C-4922-868F-813C20E4BB6A}"/>
              </a:ext>
            </a:extLst>
          </p:cNvPr>
          <p:cNvSpPr txBox="1"/>
          <p:nvPr/>
        </p:nvSpPr>
        <p:spPr>
          <a:xfrm>
            <a:off x="6667910" y="1172665"/>
            <a:ext cx="3930180" cy="332976"/>
          </a:xfrm>
          <a:prstGeom prst="rect">
            <a:avLst/>
          </a:prstGeom>
          <a:noFill/>
        </p:spPr>
        <p:txBody>
          <a:bodyPr wrap="square" rtlCol="0">
            <a:spAutoFit/>
          </a:bodyPr>
          <a:lstStyle/>
          <a:p>
            <a:pPr algn="ctr" rtl="1">
              <a:lnSpc>
                <a:spcPts val="1800"/>
              </a:lnSpc>
              <a:defRPr/>
            </a:pPr>
            <a:r>
              <a:rPr lang="he-IL" sz="2000" dirty="0">
                <a:latin typeface="Assistant SemiBold" pitchFamily="2" charset="-79"/>
                <a:cs typeface="Assistant SemiBold" pitchFamily="2" charset="-79"/>
              </a:rPr>
              <a:t>תיק אשראי ישראל (מיליון ש"ח)</a:t>
            </a:r>
            <a:endParaRPr lang="en-IL" dirty="0">
              <a:latin typeface="Assistant SemiBold" pitchFamily="2" charset="-79"/>
              <a:cs typeface="Assistant SemiBold" pitchFamily="2" charset="-79"/>
            </a:endParaRPr>
          </a:p>
        </p:txBody>
      </p:sp>
      <p:sp>
        <p:nvSpPr>
          <p:cNvPr id="76" name="תיבת טקסט 1">
            <a:extLst>
              <a:ext uri="{FF2B5EF4-FFF2-40B4-BE49-F238E27FC236}">
                <a16:creationId xmlns:a16="http://schemas.microsoft.com/office/drawing/2014/main" id="{AFCBEF78-9097-48AD-8517-6DBFC1936654}"/>
              </a:ext>
            </a:extLst>
          </p:cNvPr>
          <p:cNvSpPr txBox="1"/>
          <p:nvPr/>
        </p:nvSpPr>
        <p:spPr>
          <a:xfrm>
            <a:off x="1108433" y="1187941"/>
            <a:ext cx="3878550" cy="294504"/>
          </a:xfrm>
          <a:prstGeom prst="rect">
            <a:avLst/>
          </a:prstGeom>
          <a:noFill/>
        </p:spPr>
        <p:txBody>
          <a:bodyPr wrap="square" rtlCol="0">
            <a:spAutoFit/>
          </a:bodyPr>
          <a:lstStyle/>
          <a:p>
            <a:pPr algn="ctr" rtl="1">
              <a:lnSpc>
                <a:spcPts val="1400"/>
              </a:lnSpc>
              <a:defRPr/>
            </a:pPr>
            <a:r>
              <a:rPr lang="he-IL" sz="2000" dirty="0">
                <a:solidFill>
                  <a:schemeClr val="bg1"/>
                </a:solidFill>
                <a:latin typeface="Assistant SemiBold" pitchFamily="2" charset="-79"/>
                <a:cs typeface="Assistant SemiBold" pitchFamily="2" charset="-79"/>
              </a:rPr>
              <a:t>תיק אשראי אירופה (מיליון אירו)</a:t>
            </a:r>
            <a:endParaRPr lang="en-IL" sz="2000" dirty="0">
              <a:solidFill>
                <a:schemeClr val="bg1"/>
              </a:solidFill>
              <a:latin typeface="Assistant SemiBold" pitchFamily="2" charset="-79"/>
              <a:cs typeface="Assistant SemiBold" pitchFamily="2" charset="-79"/>
            </a:endParaRPr>
          </a:p>
        </p:txBody>
      </p:sp>
      <p:sp>
        <p:nvSpPr>
          <p:cNvPr id="81" name="Rectangle 80">
            <a:extLst>
              <a:ext uri="{FF2B5EF4-FFF2-40B4-BE49-F238E27FC236}">
                <a16:creationId xmlns:a16="http://schemas.microsoft.com/office/drawing/2014/main" id="{14346402-D73D-46BD-ADBC-DF4916C8158E}"/>
              </a:ext>
            </a:extLst>
          </p:cNvPr>
          <p:cNvSpPr/>
          <p:nvPr/>
        </p:nvSpPr>
        <p:spPr>
          <a:xfrm>
            <a:off x="-650760" y="-12957"/>
            <a:ext cx="660227" cy="687095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aphicFrame>
        <p:nvGraphicFramePr>
          <p:cNvPr id="17" name="Chart 1">
            <a:extLst>
              <a:ext uri="{FF2B5EF4-FFF2-40B4-BE49-F238E27FC236}">
                <a16:creationId xmlns:a16="http://schemas.microsoft.com/office/drawing/2014/main" id="{7D23F7F3-0FAF-4742-B127-70163A60DD74}"/>
              </a:ext>
            </a:extLst>
          </p:cNvPr>
          <p:cNvGraphicFramePr>
            <a:graphicFrameLocks/>
          </p:cNvGraphicFramePr>
          <p:nvPr>
            <p:extLst>
              <p:ext uri="{D42A27DB-BD31-4B8C-83A1-F6EECF244321}">
                <p14:modId xmlns:p14="http://schemas.microsoft.com/office/powerpoint/2010/main" val="3069285430"/>
              </p:ext>
            </p:extLst>
          </p:nvPr>
        </p:nvGraphicFramePr>
        <p:xfrm>
          <a:off x="606984" y="2020252"/>
          <a:ext cx="4379999" cy="42250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
            <a:extLst>
              <a:ext uri="{FF2B5EF4-FFF2-40B4-BE49-F238E27FC236}">
                <a16:creationId xmlns:a16="http://schemas.microsoft.com/office/drawing/2014/main" id="{11289582-AE0F-4A6C-9AC4-012DB913B5F9}"/>
              </a:ext>
            </a:extLst>
          </p:cNvPr>
          <p:cNvGraphicFramePr>
            <a:graphicFrameLocks/>
          </p:cNvGraphicFramePr>
          <p:nvPr>
            <p:extLst>
              <p:ext uri="{D42A27DB-BD31-4B8C-83A1-F6EECF244321}">
                <p14:modId xmlns:p14="http://schemas.microsoft.com/office/powerpoint/2010/main" val="46666676"/>
              </p:ext>
            </p:extLst>
          </p:nvPr>
        </p:nvGraphicFramePr>
        <p:xfrm>
          <a:off x="6756683" y="1581649"/>
          <a:ext cx="3863651" cy="4212116"/>
        </p:xfrm>
        <a:graphic>
          <a:graphicData uri="http://schemas.openxmlformats.org/drawingml/2006/chart">
            <c:chart xmlns:c="http://schemas.openxmlformats.org/drawingml/2006/chart" xmlns:r="http://schemas.openxmlformats.org/officeDocument/2006/relationships" r:id="rId4"/>
          </a:graphicData>
        </a:graphic>
      </p:graphicFrame>
      <p:sp>
        <p:nvSpPr>
          <p:cNvPr id="20" name="תיבת טקסט 19">
            <a:extLst>
              <a:ext uri="{FF2B5EF4-FFF2-40B4-BE49-F238E27FC236}">
                <a16:creationId xmlns:a16="http://schemas.microsoft.com/office/drawing/2014/main" id="{EF3E37BA-160C-42FB-A6E6-2411F46C6755}"/>
              </a:ext>
            </a:extLst>
          </p:cNvPr>
          <p:cNvSpPr txBox="1"/>
          <p:nvPr/>
        </p:nvSpPr>
        <p:spPr>
          <a:xfrm>
            <a:off x="4900246" y="6154762"/>
            <a:ext cx="6697492" cy="299249"/>
          </a:xfrm>
          <a:prstGeom prst="rect">
            <a:avLst/>
          </a:prstGeom>
          <a:noFill/>
        </p:spPr>
        <p:txBody>
          <a:bodyPr wrap="square">
            <a:spAutoFit/>
          </a:bodyPr>
          <a:lstStyle/>
          <a:p>
            <a:pPr algn="r">
              <a:lnSpc>
                <a:spcPct val="150000"/>
              </a:lnSpc>
            </a:pPr>
            <a:r>
              <a:rPr lang="he-IL" sz="1000" dirty="0">
                <a:solidFill>
                  <a:srgbClr val="3D3B3C"/>
                </a:solidFill>
                <a:latin typeface="Assistant" pitchFamily="2" charset="-79"/>
                <a:cs typeface="Assistant" pitchFamily="2" charset="-79"/>
              </a:rPr>
              <a:t>נתונים לא מבוקרים </a:t>
            </a:r>
            <a:r>
              <a:rPr lang="he-IL" sz="1000" dirty="0">
                <a:solidFill>
                  <a:srgbClr val="3D3B3C"/>
                </a:solidFill>
                <a:latin typeface="Assistant Light" pitchFamily="2" charset="-79"/>
                <a:cs typeface="Assistant Light" pitchFamily="2" charset="-79"/>
              </a:rPr>
              <a:t>נכונים</a:t>
            </a:r>
            <a:r>
              <a:rPr lang="he-IL" sz="1000" dirty="0">
                <a:solidFill>
                  <a:srgbClr val="3D3B3C"/>
                </a:solidFill>
                <a:latin typeface="Assistant" pitchFamily="2" charset="-79"/>
                <a:cs typeface="Assistant" pitchFamily="2" charset="-79"/>
              </a:rPr>
              <a:t> ל31 בדצמבר 2021</a:t>
            </a:r>
          </a:p>
        </p:txBody>
      </p:sp>
    </p:spTree>
    <p:extLst>
      <p:ext uri="{BB962C8B-B14F-4D97-AF65-F5344CB8AC3E}">
        <p14:creationId xmlns:p14="http://schemas.microsoft.com/office/powerpoint/2010/main" val="1295606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4986B26A-B0C6-42E2-8E30-A1C7716A82CE}"/>
              </a:ext>
            </a:extLst>
          </p:cNvPr>
          <p:cNvSpPr/>
          <p:nvPr/>
        </p:nvSpPr>
        <p:spPr>
          <a:xfrm rot="10800000">
            <a:off x="-2578400" y="-15394"/>
            <a:ext cx="8890164" cy="6888787"/>
          </a:xfrm>
          <a:custGeom>
            <a:avLst/>
            <a:gdLst>
              <a:gd name="connsiteX0" fmla="*/ 6093429 w 6093429"/>
              <a:gd name="connsiteY0" fmla="*/ 6888787 h 6888787"/>
              <a:gd name="connsiteX1" fmla="*/ 5849980 w 6093429"/>
              <a:gd name="connsiteY1" fmla="*/ 6888787 h 6888787"/>
              <a:gd name="connsiteX2" fmla="*/ 1373774 w 6093429"/>
              <a:gd name="connsiteY2" fmla="*/ 6888787 h 6888787"/>
              <a:gd name="connsiteX3" fmla="*/ 1130325 w 6093429"/>
              <a:gd name="connsiteY3" fmla="*/ 6888787 h 6888787"/>
              <a:gd name="connsiteX4" fmla="*/ 991781 w 6093429"/>
              <a:gd name="connsiteY4" fmla="*/ 6693961 h 6888787"/>
              <a:gd name="connsiteX5" fmla="*/ 0 w 6093429"/>
              <a:gd name="connsiteY5" fmla="*/ 3447090 h 6888787"/>
              <a:gd name="connsiteX6" fmla="*/ 991781 w 6093429"/>
              <a:gd name="connsiteY6" fmla="*/ 200219 h 6888787"/>
              <a:gd name="connsiteX7" fmla="*/ 1134160 w 6093429"/>
              <a:gd name="connsiteY7" fmla="*/ 0 h 6888787"/>
              <a:gd name="connsiteX8" fmla="*/ 1377609 w 6093429"/>
              <a:gd name="connsiteY8" fmla="*/ 0 h 6888787"/>
              <a:gd name="connsiteX9" fmla="*/ 5849980 w 6093429"/>
              <a:gd name="connsiteY9" fmla="*/ 0 h 6888787"/>
              <a:gd name="connsiteX10" fmla="*/ 6093429 w 6093429"/>
              <a:gd name="connsiteY10" fmla="*/ 0 h 6888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3429" h="6888787">
                <a:moveTo>
                  <a:pt x="6093429" y="6888787"/>
                </a:moveTo>
                <a:lnTo>
                  <a:pt x="5849980" y="6888787"/>
                </a:lnTo>
                <a:lnTo>
                  <a:pt x="1373774" y="6888787"/>
                </a:lnTo>
                <a:lnTo>
                  <a:pt x="1130325" y="6888787"/>
                </a:lnTo>
                <a:lnTo>
                  <a:pt x="991781" y="6693961"/>
                </a:lnTo>
                <a:cubicBezTo>
                  <a:pt x="365622" y="5767123"/>
                  <a:pt x="0" y="4649805"/>
                  <a:pt x="0" y="3447090"/>
                </a:cubicBezTo>
                <a:cubicBezTo>
                  <a:pt x="0" y="2244376"/>
                  <a:pt x="365622" y="1127057"/>
                  <a:pt x="991781" y="200219"/>
                </a:cubicBezTo>
                <a:lnTo>
                  <a:pt x="1134160" y="0"/>
                </a:lnTo>
                <a:lnTo>
                  <a:pt x="1377609" y="0"/>
                </a:lnTo>
                <a:lnTo>
                  <a:pt x="5849980" y="0"/>
                </a:lnTo>
                <a:lnTo>
                  <a:pt x="6093429" y="0"/>
                </a:lnTo>
                <a:close/>
              </a:path>
            </a:pathLst>
          </a:custGeom>
          <a:gradFill flip="none" rotWithShape="1">
            <a:gsLst>
              <a:gs pos="90000">
                <a:srgbClr val="006386">
                  <a:alpha val="58000"/>
                </a:srgbClr>
              </a:gs>
              <a:gs pos="0">
                <a:srgbClr val="21BFD5">
                  <a:alpha val="5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0" name="Freeform: Shape 29">
            <a:extLst>
              <a:ext uri="{FF2B5EF4-FFF2-40B4-BE49-F238E27FC236}">
                <a16:creationId xmlns:a16="http://schemas.microsoft.com/office/drawing/2014/main" id="{849CA5F6-BA2F-43B0-A74F-D9D08BB564E9}"/>
              </a:ext>
            </a:extLst>
          </p:cNvPr>
          <p:cNvSpPr/>
          <p:nvPr/>
        </p:nvSpPr>
        <p:spPr>
          <a:xfrm>
            <a:off x="479001" y="1984710"/>
            <a:ext cx="5476088" cy="3510048"/>
          </a:xfrm>
          <a:custGeom>
            <a:avLst/>
            <a:gdLst>
              <a:gd name="connsiteX0" fmla="*/ 0 w 5427551"/>
              <a:gd name="connsiteY0" fmla="*/ 0 h 4212117"/>
              <a:gd name="connsiteX1" fmla="*/ 5102601 w 5427551"/>
              <a:gd name="connsiteY1" fmla="*/ 0 h 4212117"/>
              <a:gd name="connsiteX2" fmla="*/ 5130827 w 5427551"/>
              <a:gd name="connsiteY2" fmla="*/ 72206 h 4212117"/>
              <a:gd name="connsiteX3" fmla="*/ 5395149 w 5427551"/>
              <a:gd name="connsiteY3" fmla="*/ 1272450 h 4212117"/>
              <a:gd name="connsiteX4" fmla="*/ 5427551 w 5427551"/>
              <a:gd name="connsiteY4" fmla="*/ 1864107 h 4212117"/>
              <a:gd name="connsiteX5" fmla="*/ 5427551 w 5427551"/>
              <a:gd name="connsiteY5" fmla="*/ 1921214 h 4212117"/>
              <a:gd name="connsiteX6" fmla="*/ 5395149 w 5427551"/>
              <a:gd name="connsiteY6" fmla="*/ 2512871 h 4212117"/>
              <a:gd name="connsiteX7" fmla="*/ 5130827 w 5427551"/>
              <a:gd name="connsiteY7" fmla="*/ 3713115 h 4212117"/>
              <a:gd name="connsiteX8" fmla="*/ 4935753 w 5427551"/>
              <a:gd name="connsiteY8" fmla="*/ 4212117 h 4212117"/>
              <a:gd name="connsiteX9" fmla="*/ 0 w 5427551"/>
              <a:gd name="connsiteY9" fmla="*/ 4212117 h 4212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27551" h="4212117">
                <a:moveTo>
                  <a:pt x="0" y="0"/>
                </a:moveTo>
                <a:lnTo>
                  <a:pt x="5102601" y="0"/>
                </a:lnTo>
                <a:lnTo>
                  <a:pt x="5130827" y="72206"/>
                </a:lnTo>
                <a:cubicBezTo>
                  <a:pt x="5260928" y="462220"/>
                  <a:pt x="5350133" y="863061"/>
                  <a:pt x="5395149" y="1272450"/>
                </a:cubicBezTo>
                <a:lnTo>
                  <a:pt x="5427551" y="1864107"/>
                </a:lnTo>
                <a:lnTo>
                  <a:pt x="5427551" y="1921214"/>
                </a:lnTo>
                <a:lnTo>
                  <a:pt x="5395149" y="2512871"/>
                </a:lnTo>
                <a:cubicBezTo>
                  <a:pt x="5350133" y="2922260"/>
                  <a:pt x="5260928" y="3323101"/>
                  <a:pt x="5130827" y="3713115"/>
                </a:cubicBezTo>
                <a:lnTo>
                  <a:pt x="4935753" y="4212117"/>
                </a:lnTo>
                <a:lnTo>
                  <a:pt x="0" y="4212117"/>
                </a:lnTo>
                <a:close/>
              </a:path>
            </a:pathLst>
          </a:custGeom>
          <a:solidFill>
            <a:schemeClr val="bg1"/>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he-IL"/>
          </a:p>
        </p:txBody>
      </p:sp>
      <p:sp>
        <p:nvSpPr>
          <p:cNvPr id="27" name="Freeform: Shape 26">
            <a:extLst>
              <a:ext uri="{FF2B5EF4-FFF2-40B4-BE49-F238E27FC236}">
                <a16:creationId xmlns:a16="http://schemas.microsoft.com/office/drawing/2014/main" id="{F9573888-F7E4-4B32-BDFA-AC1F4B6F4E78}"/>
              </a:ext>
            </a:extLst>
          </p:cNvPr>
          <p:cNvSpPr/>
          <p:nvPr/>
        </p:nvSpPr>
        <p:spPr>
          <a:xfrm>
            <a:off x="5739602" y="1980596"/>
            <a:ext cx="6146617" cy="3545561"/>
          </a:xfrm>
          <a:custGeom>
            <a:avLst/>
            <a:gdLst>
              <a:gd name="connsiteX0" fmla="*/ 300383 w 6030359"/>
              <a:gd name="connsiteY0" fmla="*/ 0 h 3545561"/>
              <a:gd name="connsiteX1" fmla="*/ 4432398 w 6030359"/>
              <a:gd name="connsiteY1" fmla="*/ 0 h 3545561"/>
              <a:gd name="connsiteX2" fmla="*/ 5698750 w 6030359"/>
              <a:gd name="connsiteY2" fmla="*/ 0 h 3545561"/>
              <a:gd name="connsiteX3" fmla="*/ 5727555 w 6030359"/>
              <a:gd name="connsiteY3" fmla="*/ 60779 h 3545561"/>
              <a:gd name="connsiteX4" fmla="*/ 5997293 w 6030359"/>
              <a:gd name="connsiteY4" fmla="*/ 1071088 h 3545561"/>
              <a:gd name="connsiteX5" fmla="*/ 6030359 w 6030359"/>
              <a:gd name="connsiteY5" fmla="*/ 1569117 h 3545561"/>
              <a:gd name="connsiteX6" fmla="*/ 6030359 w 6030359"/>
              <a:gd name="connsiteY6" fmla="*/ 1617187 h 3545561"/>
              <a:gd name="connsiteX7" fmla="*/ 5997293 w 6030359"/>
              <a:gd name="connsiteY7" fmla="*/ 2115216 h 3545561"/>
              <a:gd name="connsiteX8" fmla="*/ 5727555 w 6030359"/>
              <a:gd name="connsiteY8" fmla="*/ 3125525 h 3545561"/>
              <a:gd name="connsiteX9" fmla="*/ 5528484 w 6030359"/>
              <a:gd name="connsiteY9" fmla="*/ 3545561 h 3545561"/>
              <a:gd name="connsiteX10" fmla="*/ 4262131 w 6030359"/>
              <a:gd name="connsiteY10" fmla="*/ 3545561 h 3545561"/>
              <a:gd name="connsiteX11" fmla="*/ 0 w 6030359"/>
              <a:gd name="connsiteY11" fmla="*/ 3545561 h 3545561"/>
              <a:gd name="connsiteX12" fmla="*/ 190366 w 6030359"/>
              <a:gd name="connsiteY12" fmla="*/ 3175031 h 3545561"/>
              <a:gd name="connsiteX13" fmla="*/ 571276 w 6030359"/>
              <a:gd name="connsiteY13" fmla="*/ 1448142 h 3545561"/>
              <a:gd name="connsiteX14" fmla="*/ 354319 w 6030359"/>
              <a:gd name="connsiteY14" fmla="*/ 136656 h 3545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30359" h="3545561">
                <a:moveTo>
                  <a:pt x="300383" y="0"/>
                </a:moveTo>
                <a:lnTo>
                  <a:pt x="4432398" y="0"/>
                </a:lnTo>
                <a:lnTo>
                  <a:pt x="5698750" y="0"/>
                </a:lnTo>
                <a:lnTo>
                  <a:pt x="5727555" y="60779"/>
                </a:lnTo>
                <a:cubicBezTo>
                  <a:pt x="5860322" y="389075"/>
                  <a:pt x="5951355" y="726484"/>
                  <a:pt x="5997293" y="1071088"/>
                </a:cubicBezTo>
                <a:lnTo>
                  <a:pt x="6030359" y="1569117"/>
                </a:lnTo>
                <a:lnTo>
                  <a:pt x="6030359" y="1617187"/>
                </a:lnTo>
                <a:lnTo>
                  <a:pt x="5997293" y="2115216"/>
                </a:lnTo>
                <a:cubicBezTo>
                  <a:pt x="5951355" y="2459820"/>
                  <a:pt x="5860322" y="2797230"/>
                  <a:pt x="5727555" y="3125525"/>
                </a:cubicBezTo>
                <a:lnTo>
                  <a:pt x="5528484" y="3545561"/>
                </a:lnTo>
                <a:lnTo>
                  <a:pt x="4262131" y="3545561"/>
                </a:lnTo>
                <a:lnTo>
                  <a:pt x="0" y="3545561"/>
                </a:lnTo>
                <a:lnTo>
                  <a:pt x="190366" y="3175031"/>
                </a:lnTo>
                <a:cubicBezTo>
                  <a:pt x="437918" y="2629508"/>
                  <a:pt x="571276" y="2049499"/>
                  <a:pt x="571276" y="1448142"/>
                </a:cubicBezTo>
                <a:cubicBezTo>
                  <a:pt x="571276" y="997124"/>
                  <a:pt x="496262" y="558115"/>
                  <a:pt x="354319" y="136656"/>
                </a:cubicBezTo>
                <a:close/>
              </a:path>
            </a:pathLst>
          </a:custGeom>
          <a:gradFill>
            <a:gsLst>
              <a:gs pos="90000">
                <a:schemeClr val="bg1">
                  <a:lumMod val="95000"/>
                </a:schemeClr>
              </a:gs>
              <a:gs pos="0">
                <a:schemeClr val="bg1">
                  <a:lumMod val="85000"/>
                </a:schemeClr>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47" name="Arc 46">
            <a:extLst>
              <a:ext uri="{FF2B5EF4-FFF2-40B4-BE49-F238E27FC236}">
                <a16:creationId xmlns:a16="http://schemas.microsoft.com/office/drawing/2014/main" id="{75F1ADA3-EB8D-4457-9781-048E8CF1D608}"/>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49" name="Oval 48">
            <a:extLst>
              <a:ext uri="{FF2B5EF4-FFF2-40B4-BE49-F238E27FC236}">
                <a16:creationId xmlns:a16="http://schemas.microsoft.com/office/drawing/2014/main" id="{86BDFA28-C433-4DDE-B7E1-755CF5747C8D}"/>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0" name="Arc 49">
            <a:extLst>
              <a:ext uri="{FF2B5EF4-FFF2-40B4-BE49-F238E27FC236}">
                <a16:creationId xmlns:a16="http://schemas.microsoft.com/office/drawing/2014/main" id="{213AB831-27FA-4115-8686-96E5A4EA6A25}"/>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1" name="Partial Circle 50">
            <a:extLst>
              <a:ext uri="{FF2B5EF4-FFF2-40B4-BE49-F238E27FC236}">
                <a16:creationId xmlns:a16="http://schemas.microsoft.com/office/drawing/2014/main" id="{BCC1A4D9-EBE0-4E53-A750-13A710AF6D36}"/>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2" name="Rectangle 51">
            <a:extLst>
              <a:ext uri="{FF2B5EF4-FFF2-40B4-BE49-F238E27FC236}">
                <a16:creationId xmlns:a16="http://schemas.microsoft.com/office/drawing/2014/main" id="{F3EE8C12-51CB-48D0-BCA7-0D4E6E18536A}"/>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8" name="Slide Number Placeholder 5">
            <a:extLst>
              <a:ext uri="{FF2B5EF4-FFF2-40B4-BE49-F238E27FC236}">
                <a16:creationId xmlns:a16="http://schemas.microsoft.com/office/drawing/2014/main" id="{AB6E684D-2EB8-45F2-A8E9-4EFB473C0C9F}"/>
              </a:ext>
            </a:extLst>
          </p:cNvPr>
          <p:cNvSpPr>
            <a:spLocks noGrp="1"/>
          </p:cNvSpPr>
          <p:nvPr>
            <p:ph type="sldNum" sz="quarter" idx="12"/>
          </p:nvPr>
        </p:nvSpPr>
        <p:spPr>
          <a:xfrm>
            <a:off x="11578255" y="6380935"/>
            <a:ext cx="488795" cy="365125"/>
          </a:xfrm>
        </p:spPr>
        <p:txBody>
          <a:bodyPr/>
          <a:lstStyle>
            <a:lvl1pPr>
              <a:defRPr>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kumimoji="0" lang="he-IL" sz="1100" b="0" i="0" u="none" strike="noStrike" kern="1200" cap="none" spc="0" normalizeH="0" baseline="0" noProof="0" smtClean="0">
                <a:ln>
                  <a:noFill/>
                </a:ln>
                <a:solidFill>
                  <a:prstClr val="black">
                    <a:lumMod val="75000"/>
                    <a:lumOff val="25000"/>
                  </a:prstClr>
                </a:solidFill>
                <a:effectLst/>
                <a:uLnTx/>
                <a:uFillTx/>
                <a:latin typeface="Assistant SemiBold" pitchFamily="2" charset="-79"/>
                <a:ea typeface="+mn-ea"/>
                <a:cs typeface="Assistant SemiBold" pitchFamily="2" charset="-79"/>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40" name="TextBox 28">
            <a:extLst>
              <a:ext uri="{FF2B5EF4-FFF2-40B4-BE49-F238E27FC236}">
                <a16:creationId xmlns:a16="http://schemas.microsoft.com/office/drawing/2014/main" id="{04406B59-3A2A-4B4D-A6C9-0770372AB266}"/>
              </a:ext>
            </a:extLst>
          </p:cNvPr>
          <p:cNvSpPr txBox="1"/>
          <p:nvPr/>
        </p:nvSpPr>
        <p:spPr>
          <a:xfrm>
            <a:off x="5739602" y="253642"/>
            <a:ext cx="5908372" cy="646331"/>
          </a:xfrm>
          <a:prstGeom prst="rect">
            <a:avLst/>
          </a:prstGeom>
          <a:noFill/>
        </p:spPr>
        <p:txBody>
          <a:bodyPr wrap="square" rtlCol="0">
            <a:spAutoFit/>
          </a:bodyPr>
          <a:lstStyle/>
          <a:p>
            <a:pPr algn="r">
              <a:defRPr/>
            </a:pPr>
            <a:r>
              <a:rPr lang="he-IL" sz="3600" dirty="0">
                <a:solidFill>
                  <a:srgbClr val="041634"/>
                </a:solidFill>
                <a:latin typeface="Assistant ExtraBold" pitchFamily="2" charset="-79"/>
                <a:cs typeface="Assistant ExtraBold" pitchFamily="2" charset="-79"/>
              </a:rPr>
              <a:t>צמיחה רציפה ועקבית בהכנסות</a:t>
            </a:r>
            <a:endParaRPr lang="en-US" sz="3600" dirty="0">
              <a:solidFill>
                <a:srgbClr val="041634"/>
              </a:solidFill>
              <a:latin typeface="Assistant ExtraBold" pitchFamily="2" charset="-79"/>
              <a:cs typeface="Assistant ExtraBold" pitchFamily="2" charset="-79"/>
            </a:endParaRPr>
          </a:p>
        </p:txBody>
      </p:sp>
      <p:sp>
        <p:nvSpPr>
          <p:cNvPr id="22" name="תיבת טקסט 8">
            <a:extLst>
              <a:ext uri="{FF2B5EF4-FFF2-40B4-BE49-F238E27FC236}">
                <a16:creationId xmlns:a16="http://schemas.microsoft.com/office/drawing/2014/main" id="{894F9B9F-E939-4423-84FC-F84F76BD0E0F}"/>
              </a:ext>
            </a:extLst>
          </p:cNvPr>
          <p:cNvSpPr txBox="1"/>
          <p:nvPr/>
        </p:nvSpPr>
        <p:spPr>
          <a:xfrm>
            <a:off x="5695811" y="6077016"/>
            <a:ext cx="5882444" cy="854080"/>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srgbClr val="000000"/>
                </a:solidFill>
                <a:effectLst/>
                <a:uLnTx/>
                <a:uFillTx/>
                <a:latin typeface="Assistant Light" panose="00000400000000000000" pitchFamily="2" charset="-79"/>
                <a:ea typeface="+mn-ea"/>
                <a:cs typeface="Assistant Light" panose="00000400000000000000" pitchFamily="2" charset="-79"/>
              </a:rPr>
              <a:t>*הכנסות ברוטו </a:t>
            </a:r>
            <a:r>
              <a:rPr kumimoji="0" lang="en-US" sz="1000" b="0" i="0" u="none" strike="noStrike" kern="1200" cap="none" spc="0" normalizeH="0" baseline="0" noProof="0" dirty="0">
                <a:ln>
                  <a:noFill/>
                </a:ln>
                <a:solidFill>
                  <a:srgbClr val="000000"/>
                </a:solidFill>
                <a:effectLst/>
                <a:uLnTx/>
                <a:uFillTx/>
                <a:latin typeface="Assistant Light" panose="00000400000000000000" pitchFamily="2" charset="-79"/>
                <a:ea typeface="+mn-ea"/>
                <a:cs typeface="Assistant Light" panose="00000400000000000000" pitchFamily="2" charset="-79"/>
              </a:rPr>
              <a:t> NON-GAAP</a:t>
            </a:r>
            <a:r>
              <a:rPr kumimoji="0" lang="he-IL" sz="1000" b="0" i="0" u="none" strike="noStrike" kern="1200" cap="none" spc="0" normalizeH="0" baseline="0" noProof="0" dirty="0">
                <a:ln>
                  <a:noFill/>
                </a:ln>
                <a:solidFill>
                  <a:srgbClr val="000000"/>
                </a:solidFill>
                <a:effectLst/>
                <a:uLnTx/>
                <a:uFillTx/>
                <a:latin typeface="Assistant Light" panose="00000400000000000000" pitchFamily="2" charset="-79"/>
                <a:ea typeface="+mn-ea"/>
                <a:cs typeface="Assistant Light" panose="00000400000000000000" pitchFamily="2" charset="-79"/>
              </a:rPr>
              <a:t>המדווחות במסגרת ביאור מגזרים</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000" dirty="0">
                <a:solidFill>
                  <a:srgbClr val="000000"/>
                </a:solidFill>
                <a:latin typeface="Assistant Light" panose="00000400000000000000" pitchFamily="2" charset="-79"/>
                <a:cs typeface="Assistant Light" panose="00000400000000000000" pitchFamily="2" charset="-79"/>
              </a:rPr>
              <a:t>נתונים לא מבוקרים נכונים ל31 בדצמבר 2021</a:t>
            </a:r>
            <a:endParaRPr lang="en-IL" sz="1000" dirty="0">
              <a:solidFill>
                <a:srgbClr val="000000"/>
              </a:solidFill>
              <a:latin typeface="Assistant Light" panose="00000400000000000000" pitchFamily="2" charset="-79"/>
              <a:cs typeface="Assistant Light" panose="00000400000000000000" pitchFamily="2" charset="-79"/>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050" dirty="0">
              <a:solidFill>
                <a:srgbClr val="000000"/>
              </a:solidFill>
              <a:latin typeface="Assistant Light" panose="00000400000000000000" pitchFamily="2" charset="-79"/>
              <a:cs typeface="Assistant Light" panose="00000400000000000000" pitchFamily="2" charset="-79"/>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dirty="0">
              <a:ln>
                <a:noFill/>
              </a:ln>
              <a:solidFill>
                <a:prstClr val="black"/>
              </a:solidFill>
              <a:effectLst/>
              <a:uLnTx/>
              <a:uFillTx/>
              <a:latin typeface="Assistant" panose="00000500000000000000" pitchFamily="2" charset="-79"/>
              <a:ea typeface="+mn-ea"/>
              <a:cs typeface="Assistant" panose="00000500000000000000" pitchFamily="2" charset="-79"/>
            </a:endParaRPr>
          </a:p>
        </p:txBody>
      </p:sp>
      <p:graphicFrame>
        <p:nvGraphicFramePr>
          <p:cNvPr id="26" name="Chart 25">
            <a:extLst>
              <a:ext uri="{FF2B5EF4-FFF2-40B4-BE49-F238E27FC236}">
                <a16:creationId xmlns:a16="http://schemas.microsoft.com/office/drawing/2014/main" id="{62089E62-2B20-4D7C-8504-3E7A59B7DAFE}"/>
              </a:ext>
            </a:extLst>
          </p:cNvPr>
          <p:cNvGraphicFramePr>
            <a:graphicFrameLocks/>
          </p:cNvGraphicFramePr>
          <p:nvPr>
            <p:extLst>
              <p:ext uri="{D42A27DB-BD31-4B8C-83A1-F6EECF244321}">
                <p14:modId xmlns:p14="http://schemas.microsoft.com/office/powerpoint/2010/main" val="3214384850"/>
              </p:ext>
            </p:extLst>
          </p:nvPr>
        </p:nvGraphicFramePr>
        <p:xfrm>
          <a:off x="6687722" y="1331843"/>
          <a:ext cx="4488937" cy="4656979"/>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9AEF9BC3-E653-4104-AA0D-D38CDE4399E4}"/>
              </a:ext>
            </a:extLst>
          </p:cNvPr>
          <p:cNvSpPr/>
          <p:nvPr/>
        </p:nvSpPr>
        <p:spPr>
          <a:xfrm>
            <a:off x="-2666512" y="-902367"/>
            <a:ext cx="2743918" cy="794877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3" name="תיבת טקסט 23">
            <a:extLst>
              <a:ext uri="{FF2B5EF4-FFF2-40B4-BE49-F238E27FC236}">
                <a16:creationId xmlns:a16="http://schemas.microsoft.com/office/drawing/2014/main" id="{018ADE36-92DE-4AEB-8D5F-A9F0B40AE19D}"/>
              </a:ext>
            </a:extLst>
          </p:cNvPr>
          <p:cNvSpPr txBox="1"/>
          <p:nvPr/>
        </p:nvSpPr>
        <p:spPr>
          <a:xfrm>
            <a:off x="7152506" y="1541792"/>
            <a:ext cx="3687930" cy="388367"/>
          </a:xfrm>
          <a:prstGeom prst="rect">
            <a:avLst/>
          </a:prstGeom>
          <a:noFill/>
        </p:spPr>
        <p:txBody>
          <a:bodyPr wrap="square" tIns="72000">
            <a:spAutoFit/>
          </a:bodyPr>
          <a:lstStyle/>
          <a:p>
            <a:pPr marL="0" marR="0" lvl="0" indent="0" algn="ctr" defTabSz="914400" rtl="1" eaLnBrk="1" fontAlgn="auto" latinLnBrk="0" hangingPunct="1">
              <a:lnSpc>
                <a:spcPts val="2100"/>
              </a:lnSpc>
              <a:spcBef>
                <a:spcPts val="0"/>
              </a:spcBef>
              <a:spcAft>
                <a:spcPts val="0"/>
              </a:spcAft>
              <a:buClrTx/>
              <a:buSzTx/>
              <a:buFontTx/>
              <a:buNone/>
              <a:tabLst/>
              <a:defRPr/>
            </a:pPr>
            <a:r>
              <a:rPr kumimoji="0" lang="he-IL" sz="2000" b="1" i="0" u="none" strike="noStrike" kern="1200" cap="none" spc="0" normalizeH="0" baseline="0" noProof="0" dirty="0">
                <a:ln>
                  <a:noFill/>
                </a:ln>
                <a:solidFill>
                  <a:prstClr val="black">
                    <a:lumMod val="65000"/>
                    <a:lumOff val="35000"/>
                  </a:prstClr>
                </a:solidFill>
                <a:effectLst/>
                <a:uLnTx/>
                <a:uFillTx/>
                <a:latin typeface="Assistant" pitchFamily="2" charset="-79"/>
                <a:cs typeface="Assistant" pitchFamily="2" charset="-79"/>
              </a:rPr>
              <a:t>הכנסות מאוחדות לפי רבעונים* </a:t>
            </a:r>
            <a:endParaRPr kumimoji="0" lang="en-IL" sz="2000" b="1" i="0" u="none" strike="noStrike" kern="1200" cap="none" spc="0" normalizeH="0" baseline="0" noProof="0" dirty="0">
              <a:ln>
                <a:noFill/>
              </a:ln>
              <a:solidFill>
                <a:prstClr val="black">
                  <a:lumMod val="65000"/>
                  <a:lumOff val="35000"/>
                </a:prstClr>
              </a:solidFill>
              <a:effectLst/>
              <a:uLnTx/>
              <a:uFillTx/>
              <a:latin typeface="Assistant" pitchFamily="2" charset="-79"/>
              <a:cs typeface="Assistant" pitchFamily="2" charset="-79"/>
            </a:endParaRPr>
          </a:p>
        </p:txBody>
      </p:sp>
      <p:sp>
        <p:nvSpPr>
          <p:cNvPr id="28" name="תיבת טקסט 23">
            <a:extLst>
              <a:ext uri="{FF2B5EF4-FFF2-40B4-BE49-F238E27FC236}">
                <a16:creationId xmlns:a16="http://schemas.microsoft.com/office/drawing/2014/main" id="{3BE7881F-C278-4673-A177-E191F9D0C90D}"/>
              </a:ext>
            </a:extLst>
          </p:cNvPr>
          <p:cNvSpPr txBox="1"/>
          <p:nvPr/>
        </p:nvSpPr>
        <p:spPr>
          <a:xfrm>
            <a:off x="1364001" y="1551676"/>
            <a:ext cx="3045515" cy="395869"/>
          </a:xfrm>
          <a:prstGeom prst="rect">
            <a:avLst/>
          </a:prstGeom>
          <a:noFill/>
        </p:spPr>
        <p:txBody>
          <a:bodyPr wrap="square" tIns="72000">
            <a:spAutoFit/>
          </a:bodyPr>
          <a:lstStyle/>
          <a:p>
            <a:pPr algn="ctr" rtl="1">
              <a:lnSpc>
                <a:spcPts val="2100"/>
              </a:lnSpc>
              <a:defRPr/>
            </a:pPr>
            <a:r>
              <a:rPr lang="he-IL" sz="2000" b="1" dirty="0">
                <a:solidFill>
                  <a:schemeClr val="bg1"/>
                </a:solidFill>
                <a:latin typeface="Assistant" pitchFamily="2" charset="-79"/>
                <a:cs typeface="Assistant" pitchFamily="2" charset="-79"/>
              </a:rPr>
              <a:t>הכנסות מאוחדות לפי שנים* </a:t>
            </a:r>
            <a:endParaRPr lang="en-IL" sz="2000" b="1" dirty="0">
              <a:solidFill>
                <a:schemeClr val="bg1"/>
              </a:solidFill>
              <a:latin typeface="Assistant" pitchFamily="2" charset="-79"/>
              <a:cs typeface="Assistant" pitchFamily="2" charset="-79"/>
            </a:endParaRPr>
          </a:p>
        </p:txBody>
      </p:sp>
      <p:cxnSp>
        <p:nvCxnSpPr>
          <p:cNvPr id="41" name="Straight Connector 40">
            <a:extLst>
              <a:ext uri="{FF2B5EF4-FFF2-40B4-BE49-F238E27FC236}">
                <a16:creationId xmlns:a16="http://schemas.microsoft.com/office/drawing/2014/main" id="{CAC864CA-3F7E-4630-9243-3E7ED8313218}"/>
              </a:ext>
            </a:extLst>
          </p:cNvPr>
          <p:cNvCxnSpPr>
            <a:cxnSpLocks/>
          </p:cNvCxnSpPr>
          <p:nvPr/>
        </p:nvCxnSpPr>
        <p:spPr>
          <a:xfrm>
            <a:off x="6738239" y="5200222"/>
            <a:ext cx="4406858" cy="0"/>
          </a:xfrm>
          <a:prstGeom prst="line">
            <a:avLst/>
          </a:prstGeom>
          <a:ln w="25400">
            <a:solidFill>
              <a:srgbClr val="006386"/>
            </a:solidFill>
          </a:ln>
        </p:spPr>
        <p:style>
          <a:lnRef idx="1">
            <a:schemeClr val="accent1"/>
          </a:lnRef>
          <a:fillRef idx="0">
            <a:schemeClr val="accent1"/>
          </a:fillRef>
          <a:effectRef idx="0">
            <a:schemeClr val="accent1"/>
          </a:effectRef>
          <a:fontRef idx="minor">
            <a:schemeClr val="tx1"/>
          </a:fontRef>
        </p:style>
      </p:cxnSp>
      <p:graphicFrame>
        <p:nvGraphicFramePr>
          <p:cNvPr id="53" name="Chart 1">
            <a:extLst>
              <a:ext uri="{FF2B5EF4-FFF2-40B4-BE49-F238E27FC236}">
                <a16:creationId xmlns:a16="http://schemas.microsoft.com/office/drawing/2014/main" id="{1733D7A6-79E2-4609-B0C3-6CFE0BEB108B}"/>
              </a:ext>
            </a:extLst>
          </p:cNvPr>
          <p:cNvGraphicFramePr>
            <a:graphicFrameLocks/>
          </p:cNvGraphicFramePr>
          <p:nvPr>
            <p:extLst>
              <p:ext uri="{D42A27DB-BD31-4B8C-83A1-F6EECF244321}">
                <p14:modId xmlns:p14="http://schemas.microsoft.com/office/powerpoint/2010/main" val="1688942209"/>
              </p:ext>
            </p:extLst>
          </p:nvPr>
        </p:nvGraphicFramePr>
        <p:xfrm>
          <a:off x="629901" y="1745120"/>
          <a:ext cx="4612805" cy="4195969"/>
        </p:xfrm>
        <a:graphic>
          <a:graphicData uri="http://schemas.openxmlformats.org/drawingml/2006/chart">
            <c:chart xmlns:c="http://schemas.openxmlformats.org/drawingml/2006/chart" xmlns:r="http://schemas.openxmlformats.org/officeDocument/2006/relationships" r:id="rId4"/>
          </a:graphicData>
        </a:graphic>
      </p:graphicFrame>
      <p:sp>
        <p:nvSpPr>
          <p:cNvPr id="25" name="TextBox 8">
            <a:extLst>
              <a:ext uri="{FF2B5EF4-FFF2-40B4-BE49-F238E27FC236}">
                <a16:creationId xmlns:a16="http://schemas.microsoft.com/office/drawing/2014/main" id="{3807AAE1-8CAC-4337-820B-4F0F4CDAD45F}"/>
              </a:ext>
            </a:extLst>
          </p:cNvPr>
          <p:cNvSpPr txBox="1"/>
          <p:nvPr/>
        </p:nvSpPr>
        <p:spPr>
          <a:xfrm rot="18999463">
            <a:off x="10006377" y="2080017"/>
            <a:ext cx="802498" cy="44268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a:solidFill>
                  <a:prstClr val="black">
                    <a:lumMod val="65000"/>
                    <a:lumOff val="35000"/>
                  </a:prstClr>
                </a:solidFill>
                <a:latin typeface="Calibri" panose="020F0502020204030204"/>
                <a:cs typeface="Arial" panose="020B0604020202020204" pitchFamily="34" charset="0"/>
              </a:rPr>
              <a:t>22%</a:t>
            </a:r>
          </a:p>
        </p:txBody>
      </p:sp>
      <p:cxnSp>
        <p:nvCxnSpPr>
          <p:cNvPr id="39" name="Straight Connector 38">
            <a:extLst>
              <a:ext uri="{FF2B5EF4-FFF2-40B4-BE49-F238E27FC236}">
                <a16:creationId xmlns:a16="http://schemas.microsoft.com/office/drawing/2014/main" id="{695D0C84-79DA-46D0-92B7-C22A800A51E6}"/>
              </a:ext>
            </a:extLst>
          </p:cNvPr>
          <p:cNvCxnSpPr>
            <a:cxnSpLocks/>
          </p:cNvCxnSpPr>
          <p:nvPr/>
        </p:nvCxnSpPr>
        <p:spPr>
          <a:xfrm>
            <a:off x="1131030" y="5266324"/>
            <a:ext cx="3857553" cy="0"/>
          </a:xfrm>
          <a:prstGeom prst="line">
            <a:avLst/>
          </a:prstGeom>
          <a:ln w="25400">
            <a:solidFill>
              <a:srgbClr val="006386"/>
            </a:solidFill>
          </a:ln>
        </p:spPr>
        <p:style>
          <a:lnRef idx="1">
            <a:schemeClr val="accent1"/>
          </a:lnRef>
          <a:fillRef idx="0">
            <a:schemeClr val="accent1"/>
          </a:fillRef>
          <a:effectRef idx="0">
            <a:schemeClr val="accent1"/>
          </a:effectRef>
          <a:fontRef idx="minor">
            <a:schemeClr val="tx1"/>
          </a:fontRef>
        </p:style>
      </p:cxnSp>
      <p:sp>
        <p:nvSpPr>
          <p:cNvPr id="43" name="חץ: ימינה 42">
            <a:extLst>
              <a:ext uri="{FF2B5EF4-FFF2-40B4-BE49-F238E27FC236}">
                <a16:creationId xmlns:a16="http://schemas.microsoft.com/office/drawing/2014/main" id="{389E43D9-97E0-490C-8CEE-D6F0375FB7CC}"/>
              </a:ext>
            </a:extLst>
          </p:cNvPr>
          <p:cNvSpPr/>
          <p:nvPr/>
        </p:nvSpPr>
        <p:spPr>
          <a:xfrm rot="19824096">
            <a:off x="1201500" y="2810968"/>
            <a:ext cx="1747893" cy="218411"/>
          </a:xfrm>
          <a:prstGeom prst="righ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4" name="TextBox 8">
            <a:extLst>
              <a:ext uri="{FF2B5EF4-FFF2-40B4-BE49-F238E27FC236}">
                <a16:creationId xmlns:a16="http://schemas.microsoft.com/office/drawing/2014/main" id="{69E6DBFB-A264-49EC-A584-7764882572F8}"/>
              </a:ext>
            </a:extLst>
          </p:cNvPr>
          <p:cNvSpPr txBox="1"/>
          <p:nvPr/>
        </p:nvSpPr>
        <p:spPr>
          <a:xfrm rot="19924916">
            <a:off x="1111227" y="2451434"/>
            <a:ext cx="2121267" cy="44268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a:solidFill>
                  <a:prstClr val="black">
                    <a:lumMod val="65000"/>
                    <a:lumOff val="35000"/>
                  </a:prstClr>
                </a:solidFill>
                <a:latin typeface="Calibri" panose="020F0502020204030204"/>
                <a:cs typeface="Arial" panose="020B0604020202020204" pitchFamily="34" charset="0"/>
              </a:rPr>
              <a:t>CAGR 37. 5%</a:t>
            </a:r>
          </a:p>
        </p:txBody>
      </p:sp>
    </p:spTree>
    <p:extLst>
      <p:ext uri="{BB962C8B-B14F-4D97-AF65-F5344CB8AC3E}">
        <p14:creationId xmlns:p14="http://schemas.microsoft.com/office/powerpoint/2010/main" val="1584973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id="{DC657F07-BD0B-4EDA-9459-DA8A82C1FCF9}"/>
              </a:ext>
            </a:extLst>
          </p:cNvPr>
          <p:cNvSpPr/>
          <p:nvPr/>
        </p:nvSpPr>
        <p:spPr>
          <a:xfrm>
            <a:off x="-1" y="3477678"/>
            <a:ext cx="12192001" cy="33803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TextBox 43">
            <a:extLst>
              <a:ext uri="{FF2B5EF4-FFF2-40B4-BE49-F238E27FC236}">
                <a16:creationId xmlns:a16="http://schemas.microsoft.com/office/drawing/2014/main" id="{3241D7DF-E53F-4865-A594-ED02F3EB5133}"/>
              </a:ext>
            </a:extLst>
          </p:cNvPr>
          <p:cNvSpPr txBox="1"/>
          <p:nvPr/>
        </p:nvSpPr>
        <p:spPr>
          <a:xfrm>
            <a:off x="4330462" y="3505648"/>
            <a:ext cx="3945586" cy="338554"/>
          </a:xfrm>
          <a:prstGeom prst="rect">
            <a:avLst/>
          </a:prstGeom>
          <a:noFill/>
        </p:spPr>
        <p:txBody>
          <a:bodyPr wrap="square">
            <a:spAutoFit/>
          </a:bodyPr>
          <a:lstStyle/>
          <a:p>
            <a:pPr algn="ctr" rtl="0">
              <a:defRPr sz="1500" b="1" i="0" u="none" strike="noStrike" kern="1200" cap="all" spc="100" normalizeH="0" baseline="0">
                <a:solidFill>
                  <a:prstClr val="white"/>
                </a:solidFill>
                <a:latin typeface="+mn-lt"/>
                <a:ea typeface="+mn-ea"/>
                <a:cs typeface="+mn-cs"/>
              </a:defRPr>
            </a:pPr>
            <a:r>
              <a:rPr lang="he-IL" sz="1600" dirty="0">
                <a:solidFill>
                  <a:srgbClr val="000000"/>
                </a:solidFill>
                <a:latin typeface="Assistant SemiBold" pitchFamily="2" charset="-79"/>
                <a:cs typeface="Assistant SemiBold" pitchFamily="2" charset="-79"/>
              </a:rPr>
              <a:t>צמיחה משמעותית בפריסת נקודות מכירה</a:t>
            </a:r>
          </a:p>
        </p:txBody>
      </p:sp>
      <p:sp>
        <p:nvSpPr>
          <p:cNvPr id="47" name="Arc 46">
            <a:extLst>
              <a:ext uri="{FF2B5EF4-FFF2-40B4-BE49-F238E27FC236}">
                <a16:creationId xmlns:a16="http://schemas.microsoft.com/office/drawing/2014/main" id="{75F1ADA3-EB8D-4457-9781-048E8CF1D608}"/>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49" name="Oval 48">
            <a:extLst>
              <a:ext uri="{FF2B5EF4-FFF2-40B4-BE49-F238E27FC236}">
                <a16:creationId xmlns:a16="http://schemas.microsoft.com/office/drawing/2014/main" id="{86BDFA28-C433-4DDE-B7E1-755CF5747C8D}"/>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0" name="Arc 49">
            <a:extLst>
              <a:ext uri="{FF2B5EF4-FFF2-40B4-BE49-F238E27FC236}">
                <a16:creationId xmlns:a16="http://schemas.microsoft.com/office/drawing/2014/main" id="{213AB831-27FA-4115-8686-96E5A4EA6A25}"/>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51" name="Partial Circle 50">
            <a:extLst>
              <a:ext uri="{FF2B5EF4-FFF2-40B4-BE49-F238E27FC236}">
                <a16:creationId xmlns:a16="http://schemas.microsoft.com/office/drawing/2014/main" id="{BCC1A4D9-EBE0-4E53-A750-13A710AF6D36}"/>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52" name="Rectangle 51">
            <a:extLst>
              <a:ext uri="{FF2B5EF4-FFF2-40B4-BE49-F238E27FC236}">
                <a16:creationId xmlns:a16="http://schemas.microsoft.com/office/drawing/2014/main" id="{F3EE8C12-51CB-48D0-BCA7-0D4E6E18536A}"/>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3" name="TextBox 28">
            <a:extLst>
              <a:ext uri="{FF2B5EF4-FFF2-40B4-BE49-F238E27FC236}">
                <a16:creationId xmlns:a16="http://schemas.microsoft.com/office/drawing/2014/main" id="{A1BF6115-0E00-4370-AEEE-491FC3CBBAB3}"/>
              </a:ext>
            </a:extLst>
          </p:cNvPr>
          <p:cNvSpPr txBox="1"/>
          <p:nvPr/>
        </p:nvSpPr>
        <p:spPr>
          <a:xfrm>
            <a:off x="7772745" y="264624"/>
            <a:ext cx="3514262" cy="646331"/>
          </a:xfrm>
          <a:prstGeom prst="rect">
            <a:avLst/>
          </a:prstGeom>
          <a:noFill/>
        </p:spPr>
        <p:txBody>
          <a:bodyPr wrap="square" rtlCol="0">
            <a:spAutoFit/>
          </a:bodyPr>
          <a:lstStyle/>
          <a:p>
            <a:pPr algn="r">
              <a:defRPr/>
            </a:pPr>
            <a:r>
              <a:rPr lang="en-US" sz="3600" dirty="0">
                <a:solidFill>
                  <a:srgbClr val="041634"/>
                </a:solidFill>
                <a:latin typeface="Assistant ExtraBold" pitchFamily="2" charset="-79"/>
                <a:cs typeface="Assistant ExtraBold" pitchFamily="2" charset="-79"/>
              </a:rPr>
              <a:t>BLENDER </a:t>
            </a:r>
            <a:r>
              <a:rPr lang="en-US" sz="3600" dirty="0">
                <a:solidFill>
                  <a:srgbClr val="00AEEF"/>
                </a:solidFill>
                <a:latin typeface="Assistant ExtraBold" pitchFamily="2" charset="-79"/>
                <a:cs typeface="Assistant ExtraBold" pitchFamily="2" charset="-79"/>
              </a:rPr>
              <a:t>PAY</a:t>
            </a:r>
            <a:endParaRPr lang="en-US" sz="3600" dirty="0">
              <a:solidFill>
                <a:srgbClr val="041634"/>
              </a:solidFill>
              <a:latin typeface="Assistant ExtraBold" pitchFamily="2" charset="-79"/>
              <a:cs typeface="Assistant ExtraBold" pitchFamily="2" charset="-79"/>
            </a:endParaRPr>
          </a:p>
        </p:txBody>
      </p:sp>
      <p:sp>
        <p:nvSpPr>
          <p:cNvPr id="54" name="TextBox 28">
            <a:extLst>
              <a:ext uri="{FF2B5EF4-FFF2-40B4-BE49-F238E27FC236}">
                <a16:creationId xmlns:a16="http://schemas.microsoft.com/office/drawing/2014/main" id="{224E89B3-1B60-41CE-8B34-DCE5175EE55E}"/>
              </a:ext>
            </a:extLst>
          </p:cNvPr>
          <p:cNvSpPr txBox="1"/>
          <p:nvPr/>
        </p:nvSpPr>
        <p:spPr>
          <a:xfrm>
            <a:off x="1841701" y="264623"/>
            <a:ext cx="6495035" cy="646331"/>
          </a:xfrm>
          <a:prstGeom prst="rect">
            <a:avLst/>
          </a:prstGeom>
          <a:noFill/>
        </p:spPr>
        <p:txBody>
          <a:bodyPr wrap="square" rtlCol="0">
            <a:spAutoFit/>
          </a:bodyPr>
          <a:lstStyle/>
          <a:p>
            <a:pPr algn="r" rtl="1">
              <a:defRPr/>
            </a:pPr>
            <a:r>
              <a:rPr lang="he-IL" sz="3600" dirty="0">
                <a:latin typeface="Assistant SemiBold" panose="00000700000000000000" pitchFamily="2" charset="-79"/>
                <a:cs typeface="Assistant SemiBold" panose="00000700000000000000" pitchFamily="2" charset="-79"/>
              </a:rPr>
              <a:t>אשראי מיידי בנקודות מכירה</a:t>
            </a:r>
            <a:endParaRPr lang="en-US" sz="3600" dirty="0">
              <a:latin typeface="Assistant SemiBold" panose="00000700000000000000" pitchFamily="2" charset="-79"/>
              <a:cs typeface="Assistant SemiBold" panose="00000700000000000000" pitchFamily="2" charset="-79"/>
            </a:endParaRPr>
          </a:p>
        </p:txBody>
      </p:sp>
      <p:sp>
        <p:nvSpPr>
          <p:cNvPr id="75" name="TextBox 74">
            <a:extLst>
              <a:ext uri="{FF2B5EF4-FFF2-40B4-BE49-F238E27FC236}">
                <a16:creationId xmlns:a16="http://schemas.microsoft.com/office/drawing/2014/main" id="{A50AFBB0-98AA-4B24-9BEB-A1483D5E9870}"/>
              </a:ext>
            </a:extLst>
          </p:cNvPr>
          <p:cNvSpPr txBox="1"/>
          <p:nvPr/>
        </p:nvSpPr>
        <p:spPr>
          <a:xfrm>
            <a:off x="10044746" y="2354768"/>
            <a:ext cx="1692000" cy="990015"/>
          </a:xfrm>
          <a:prstGeom prst="rect">
            <a:avLst/>
          </a:prstGeom>
          <a:noFill/>
        </p:spPr>
        <p:txBody>
          <a:bodyPr wrap="square" rtlCol="0">
            <a:spAutoFit/>
          </a:bodyPr>
          <a:lstStyle/>
          <a:p>
            <a:pPr lvl="0" algn="ctr" rtl="1">
              <a:lnSpc>
                <a:spcPts val="1400"/>
              </a:lnSpc>
              <a:defRPr/>
            </a:pPr>
            <a:r>
              <a:rPr lang="he-IL" sz="1300" dirty="0">
                <a:solidFill>
                  <a:srgbClr val="000000"/>
                </a:solidFill>
                <a:latin typeface="Assistant SemiBold" pitchFamily="2" charset="-79"/>
                <a:cs typeface="Assistant SemiBold" pitchFamily="2" charset="-79"/>
              </a:rPr>
              <a:t>טכנולוגיה המאפשרת לשלם בפריסת תשלומים רחבה באמצעות אשראי חוץ בנקאי מהיר בנקודות מכירה</a:t>
            </a:r>
          </a:p>
        </p:txBody>
      </p:sp>
      <p:sp>
        <p:nvSpPr>
          <p:cNvPr id="33" name="TextBox 32">
            <a:extLst>
              <a:ext uri="{FF2B5EF4-FFF2-40B4-BE49-F238E27FC236}">
                <a16:creationId xmlns:a16="http://schemas.microsoft.com/office/drawing/2014/main" id="{A50AFBB0-98AA-4B24-9BEB-A1483D5E9870}"/>
              </a:ext>
            </a:extLst>
          </p:cNvPr>
          <p:cNvSpPr txBox="1"/>
          <p:nvPr/>
        </p:nvSpPr>
        <p:spPr>
          <a:xfrm>
            <a:off x="8133712" y="2354768"/>
            <a:ext cx="1692000" cy="990015"/>
          </a:xfrm>
          <a:prstGeom prst="rect">
            <a:avLst/>
          </a:prstGeom>
          <a:noFill/>
        </p:spPr>
        <p:txBody>
          <a:bodyPr wrap="square" lIns="91440" tIns="45720" rIns="91440" bIns="45720" rtlCol="0" anchor="t">
            <a:spAutoFit/>
          </a:bodyPr>
          <a:lstStyle/>
          <a:p>
            <a:pPr algn="ctr" rtl="1">
              <a:lnSpc>
                <a:spcPts val="1400"/>
              </a:lnSpc>
              <a:defRPr/>
            </a:pPr>
            <a:r>
              <a:rPr lang="he-IL" sz="1300" dirty="0">
                <a:latin typeface="Assistant SemiBold" pitchFamily="2" charset="-79"/>
                <a:cs typeface="Assistant SemiBold" pitchFamily="2" charset="-79"/>
              </a:rPr>
              <a:t>פריסה רחבה </a:t>
            </a:r>
            <a:r>
              <a:rPr lang="he-IL" sz="1300" dirty="0" err="1">
                <a:latin typeface="Assistant SemiBold" pitchFamily="2" charset="-79"/>
                <a:cs typeface="Assistant SemiBold" pitchFamily="2" charset="-79"/>
              </a:rPr>
              <a:t>בכ</a:t>
            </a:r>
            <a:r>
              <a:rPr lang="en-US" sz="1300" strike="sngStrike" dirty="0">
                <a:latin typeface="Assistant SemiBold" pitchFamily="2" charset="-79"/>
                <a:cs typeface="Assistant SemiBold" pitchFamily="2" charset="-79"/>
              </a:rPr>
              <a:t>-</a:t>
            </a:r>
            <a:r>
              <a:rPr lang="he-IL" sz="1300" dirty="0">
                <a:latin typeface="Assistant SemiBold" pitchFamily="2" charset="-79"/>
                <a:cs typeface="Assistant SemiBold" pitchFamily="2" charset="-79"/>
              </a:rPr>
              <a:t> </a:t>
            </a:r>
            <a:r>
              <a:rPr lang="en-US" sz="1300" dirty="0">
                <a:latin typeface="Assistant SemiBold" pitchFamily="2" charset="-79"/>
                <a:cs typeface="Assistant SemiBold" pitchFamily="2" charset="-79"/>
              </a:rPr>
              <a:t>1,520</a:t>
            </a:r>
            <a:r>
              <a:rPr lang="he-IL" sz="1300" dirty="0">
                <a:latin typeface="Assistant SemiBold" pitchFamily="2" charset="-79"/>
                <a:cs typeface="Assistant SemiBold" pitchFamily="2" charset="-79"/>
              </a:rPr>
              <a:t> נקודות מכירה</a:t>
            </a:r>
            <a:r>
              <a:rPr lang="en-US" sz="1300" dirty="0">
                <a:latin typeface="Assistant SemiBold" pitchFamily="2" charset="-79"/>
                <a:cs typeface="Assistant SemiBold" pitchFamily="2" charset="-79"/>
              </a:rPr>
              <a:t>*</a:t>
            </a:r>
            <a:r>
              <a:rPr lang="he-IL" sz="1300" dirty="0">
                <a:latin typeface="Assistant SemiBold" pitchFamily="2" charset="-79"/>
                <a:cs typeface="Assistant SemiBold" pitchFamily="2" charset="-79"/>
              </a:rPr>
              <a:t> המשתמשות</a:t>
            </a:r>
            <a:r>
              <a:rPr lang="en-US" sz="1300" dirty="0">
                <a:latin typeface="Assistant SemiBold" pitchFamily="2" charset="-79"/>
                <a:cs typeface="Assistant SemiBold" pitchFamily="2" charset="-79"/>
              </a:rPr>
              <a:t> </a:t>
            </a:r>
            <a:r>
              <a:rPr lang="he-IL" sz="1300" dirty="0">
                <a:solidFill>
                  <a:srgbClr val="000000"/>
                </a:solidFill>
                <a:latin typeface="Assistant SemiBold" pitchFamily="2" charset="-79"/>
                <a:cs typeface="Assistant SemiBold" pitchFamily="2" charset="-79"/>
              </a:rPr>
              <a:t>ב- </a:t>
            </a:r>
            <a:r>
              <a:rPr lang="en-US" sz="1300" dirty="0">
                <a:solidFill>
                  <a:srgbClr val="000000"/>
                </a:solidFill>
                <a:latin typeface="Assistant SemiBold" pitchFamily="2" charset="-79"/>
                <a:cs typeface="Assistant SemiBold" pitchFamily="2" charset="-79"/>
              </a:rPr>
              <a:t>Blender Pay</a:t>
            </a:r>
            <a:r>
              <a:rPr lang="he-IL" sz="1300" dirty="0">
                <a:solidFill>
                  <a:srgbClr val="000000"/>
                </a:solidFill>
                <a:latin typeface="Assistant SemiBold" pitchFamily="2" charset="-79"/>
                <a:cs typeface="Assistant SemiBold" pitchFamily="2" charset="-79"/>
              </a:rPr>
              <a:t> כאמצעי תשלום </a:t>
            </a:r>
          </a:p>
        </p:txBody>
      </p:sp>
      <p:sp>
        <p:nvSpPr>
          <p:cNvPr id="37" name="TextBox 36">
            <a:extLst>
              <a:ext uri="{FF2B5EF4-FFF2-40B4-BE49-F238E27FC236}">
                <a16:creationId xmlns:a16="http://schemas.microsoft.com/office/drawing/2014/main" id="{A50AFBB0-98AA-4B24-9BEB-A1483D5E9870}"/>
              </a:ext>
            </a:extLst>
          </p:cNvPr>
          <p:cNvSpPr txBox="1"/>
          <p:nvPr/>
        </p:nvSpPr>
        <p:spPr>
          <a:xfrm>
            <a:off x="2400604" y="2354768"/>
            <a:ext cx="1692000" cy="990015"/>
          </a:xfrm>
          <a:prstGeom prst="rect">
            <a:avLst/>
          </a:prstGeom>
          <a:noFill/>
        </p:spPr>
        <p:txBody>
          <a:bodyPr wrap="square" rtlCol="0">
            <a:spAutoFit/>
          </a:bodyPr>
          <a:lstStyle/>
          <a:p>
            <a:pPr lvl="0" algn="ctr" rtl="1">
              <a:lnSpc>
                <a:spcPts val="1400"/>
              </a:lnSpc>
              <a:defRPr/>
            </a:pPr>
            <a:r>
              <a:rPr lang="he-IL" sz="1300" dirty="0">
                <a:solidFill>
                  <a:srgbClr val="000000"/>
                </a:solidFill>
                <a:latin typeface="Assistant SemiBold" pitchFamily="2" charset="-79"/>
                <a:cs typeface="Assistant SemiBold" pitchFamily="2" charset="-79"/>
              </a:rPr>
              <a:t>פתרון טכנולוגי מהיר</a:t>
            </a:r>
            <a:br>
              <a:rPr lang="en-US" sz="1300" dirty="0">
                <a:solidFill>
                  <a:srgbClr val="000000"/>
                </a:solidFill>
                <a:latin typeface="Assistant SemiBold" pitchFamily="2" charset="-79"/>
                <a:cs typeface="Assistant SemiBold" pitchFamily="2" charset="-79"/>
              </a:rPr>
            </a:br>
            <a:r>
              <a:rPr lang="he-IL" sz="1300" dirty="0">
                <a:solidFill>
                  <a:srgbClr val="000000"/>
                </a:solidFill>
                <a:latin typeface="Assistant SemiBold" pitchFamily="2" charset="-79"/>
                <a:cs typeface="Assistant SemiBold" pitchFamily="2" charset="-79"/>
              </a:rPr>
              <a:t>בטוח ופשוט של</a:t>
            </a:r>
            <a:br>
              <a:rPr lang="en-US" sz="1300" dirty="0">
                <a:solidFill>
                  <a:srgbClr val="000000"/>
                </a:solidFill>
                <a:latin typeface="Assistant SemiBold" pitchFamily="2" charset="-79"/>
                <a:cs typeface="Assistant SemiBold" pitchFamily="2" charset="-79"/>
              </a:rPr>
            </a:br>
            <a:r>
              <a:rPr lang="en-US" sz="1300" dirty="0">
                <a:solidFill>
                  <a:srgbClr val="000000"/>
                </a:solidFill>
                <a:latin typeface="Assistant SemiBold" pitchFamily="2" charset="-79"/>
                <a:cs typeface="Assistant SemiBold" pitchFamily="2" charset="-79"/>
              </a:rPr>
              <a:t>Checkout Credit </a:t>
            </a:r>
            <a:r>
              <a:rPr lang="he-IL" sz="1300" dirty="0">
                <a:solidFill>
                  <a:srgbClr val="000000"/>
                </a:solidFill>
                <a:latin typeface="Assistant SemiBold" pitchFamily="2" charset="-79"/>
                <a:cs typeface="Assistant SemiBold" pitchFamily="2" charset="-79"/>
              </a:rPr>
              <a:t> </a:t>
            </a:r>
            <a:br>
              <a:rPr lang="en-US" sz="1300" dirty="0">
                <a:solidFill>
                  <a:srgbClr val="000000"/>
                </a:solidFill>
                <a:latin typeface="Assistant SemiBold" pitchFamily="2" charset="-79"/>
                <a:cs typeface="Assistant SemiBold" pitchFamily="2" charset="-79"/>
              </a:rPr>
            </a:br>
            <a:r>
              <a:rPr lang="he-IL" sz="1300" dirty="0">
                <a:solidFill>
                  <a:srgbClr val="000000"/>
                </a:solidFill>
                <a:latin typeface="Assistant SemiBold" pitchFamily="2" charset="-79"/>
                <a:cs typeface="Assistant SemiBold" pitchFamily="2" charset="-79"/>
              </a:rPr>
              <a:t>באתרי</a:t>
            </a:r>
            <a:r>
              <a:rPr lang="en-US" sz="1300" dirty="0">
                <a:solidFill>
                  <a:srgbClr val="000000"/>
                </a:solidFill>
                <a:latin typeface="Assistant SemiBold" pitchFamily="2" charset="-79"/>
                <a:cs typeface="Assistant SemiBold" pitchFamily="2" charset="-79"/>
              </a:rPr>
              <a:t>E-Commerce </a:t>
            </a:r>
          </a:p>
          <a:p>
            <a:pPr lvl="0" algn="ctr" rtl="1">
              <a:lnSpc>
                <a:spcPts val="1400"/>
              </a:lnSpc>
              <a:defRPr/>
            </a:pPr>
            <a:endParaRPr lang="en-US" sz="1300" dirty="0">
              <a:solidFill>
                <a:srgbClr val="000000"/>
              </a:solidFill>
              <a:latin typeface="Assistant SemiBold" pitchFamily="2" charset="-79"/>
              <a:cs typeface="Assistant SemiBold" pitchFamily="2" charset="-79"/>
            </a:endParaRPr>
          </a:p>
        </p:txBody>
      </p:sp>
      <p:sp>
        <p:nvSpPr>
          <p:cNvPr id="41" name="TextBox 40">
            <a:extLst>
              <a:ext uri="{FF2B5EF4-FFF2-40B4-BE49-F238E27FC236}">
                <a16:creationId xmlns:a16="http://schemas.microsoft.com/office/drawing/2014/main" id="{A50AFBB0-98AA-4B24-9BEB-A1483D5E9870}"/>
              </a:ext>
            </a:extLst>
          </p:cNvPr>
          <p:cNvSpPr txBox="1"/>
          <p:nvPr/>
        </p:nvSpPr>
        <p:spPr>
          <a:xfrm>
            <a:off x="6222676" y="2354768"/>
            <a:ext cx="1692000" cy="630942"/>
          </a:xfrm>
          <a:prstGeom prst="rect">
            <a:avLst/>
          </a:prstGeom>
          <a:noFill/>
        </p:spPr>
        <p:txBody>
          <a:bodyPr wrap="square" rtlCol="0">
            <a:spAutoFit/>
          </a:bodyPr>
          <a:lstStyle/>
          <a:p>
            <a:pPr lvl="0" algn="ctr" rtl="1">
              <a:lnSpc>
                <a:spcPts val="1400"/>
              </a:lnSpc>
              <a:defRPr/>
            </a:pPr>
            <a:r>
              <a:rPr lang="he-IL" sz="1300" dirty="0">
                <a:solidFill>
                  <a:srgbClr val="000000"/>
                </a:solidFill>
                <a:latin typeface="Assistant SemiBold" pitchFamily="2" charset="-79"/>
                <a:cs typeface="Assistant SemiBold" pitchFamily="2" charset="-79"/>
              </a:rPr>
              <a:t>אישור עסקה תוך כ-17 שניות בלבד**</a:t>
            </a:r>
          </a:p>
          <a:p>
            <a:pPr lvl="0" algn="ctr" rtl="1">
              <a:lnSpc>
                <a:spcPts val="1400"/>
              </a:lnSpc>
              <a:defRPr/>
            </a:pPr>
            <a:endParaRPr lang="he-IL" sz="1300" dirty="0">
              <a:solidFill>
                <a:srgbClr val="000000"/>
              </a:solidFill>
              <a:latin typeface="Assistant SemiBold" pitchFamily="2" charset="-79"/>
              <a:cs typeface="Assistant SemiBold" pitchFamily="2" charset="-79"/>
            </a:endParaRPr>
          </a:p>
        </p:txBody>
      </p:sp>
      <p:sp>
        <p:nvSpPr>
          <p:cNvPr id="45" name="TextBox 44">
            <a:extLst>
              <a:ext uri="{FF2B5EF4-FFF2-40B4-BE49-F238E27FC236}">
                <a16:creationId xmlns:a16="http://schemas.microsoft.com/office/drawing/2014/main" id="{A50AFBB0-98AA-4B24-9BEB-A1483D5E9870}"/>
              </a:ext>
            </a:extLst>
          </p:cNvPr>
          <p:cNvSpPr txBox="1"/>
          <p:nvPr/>
        </p:nvSpPr>
        <p:spPr>
          <a:xfrm>
            <a:off x="4311640" y="2354768"/>
            <a:ext cx="1692000" cy="451406"/>
          </a:xfrm>
          <a:prstGeom prst="rect">
            <a:avLst/>
          </a:prstGeom>
          <a:noFill/>
        </p:spPr>
        <p:txBody>
          <a:bodyPr wrap="square" rtlCol="0">
            <a:spAutoFit/>
          </a:bodyPr>
          <a:lstStyle/>
          <a:p>
            <a:pPr lvl="0" algn="ctr" rtl="1">
              <a:lnSpc>
                <a:spcPts val="1400"/>
              </a:lnSpc>
              <a:defRPr/>
            </a:pPr>
            <a:r>
              <a:rPr lang="he-IL" sz="1300" dirty="0">
                <a:solidFill>
                  <a:srgbClr val="000000"/>
                </a:solidFill>
                <a:latin typeface="Assistant SemiBold" pitchFamily="2" charset="-79"/>
                <a:cs typeface="Assistant SemiBold" pitchFamily="2" charset="-79"/>
              </a:rPr>
              <a:t>תחליף לקניה בצ'קים וקרדיט לקניות גדולות </a:t>
            </a:r>
          </a:p>
        </p:txBody>
      </p:sp>
      <p:sp>
        <p:nvSpPr>
          <p:cNvPr id="58" name="TextBox 57">
            <a:extLst>
              <a:ext uri="{FF2B5EF4-FFF2-40B4-BE49-F238E27FC236}">
                <a16:creationId xmlns:a16="http://schemas.microsoft.com/office/drawing/2014/main" id="{A50AFBB0-98AA-4B24-9BEB-A1483D5E9870}"/>
              </a:ext>
            </a:extLst>
          </p:cNvPr>
          <p:cNvSpPr txBox="1"/>
          <p:nvPr/>
        </p:nvSpPr>
        <p:spPr>
          <a:xfrm>
            <a:off x="489568" y="2354768"/>
            <a:ext cx="1692000" cy="810478"/>
          </a:xfrm>
          <a:prstGeom prst="rect">
            <a:avLst/>
          </a:prstGeom>
          <a:noFill/>
        </p:spPr>
        <p:txBody>
          <a:bodyPr wrap="square" rtlCol="0">
            <a:spAutoFit/>
          </a:bodyPr>
          <a:lstStyle/>
          <a:p>
            <a:pPr lvl="0" algn="ctr" rtl="1">
              <a:lnSpc>
                <a:spcPts val="1400"/>
              </a:lnSpc>
              <a:defRPr/>
            </a:pPr>
            <a:r>
              <a:rPr lang="he-IL" sz="1300" dirty="0">
                <a:solidFill>
                  <a:srgbClr val="000000"/>
                </a:solidFill>
                <a:latin typeface="Assistant SemiBold" pitchFamily="2" charset="-79"/>
                <a:cs typeface="Assistant SemiBold" pitchFamily="2" charset="-79"/>
              </a:rPr>
              <a:t>פתרון לרכישה בחנויות</a:t>
            </a:r>
            <a:br>
              <a:rPr lang="en-US" sz="1300" dirty="0">
                <a:solidFill>
                  <a:srgbClr val="000000"/>
                </a:solidFill>
                <a:latin typeface="Assistant SemiBold" pitchFamily="2" charset="-79"/>
                <a:cs typeface="Assistant SemiBold" pitchFamily="2" charset="-79"/>
              </a:rPr>
            </a:br>
            <a:r>
              <a:rPr lang="he-IL" sz="1300" dirty="0">
                <a:solidFill>
                  <a:srgbClr val="000000"/>
                </a:solidFill>
                <a:latin typeface="Assistant SemiBold" pitchFamily="2" charset="-79"/>
                <a:cs typeface="Assistant SemiBold" pitchFamily="2" charset="-79"/>
              </a:rPr>
              <a:t>פיסיות אתרי </a:t>
            </a:r>
            <a:r>
              <a:rPr lang="en-US" sz="1300" dirty="0">
                <a:solidFill>
                  <a:srgbClr val="000000"/>
                </a:solidFill>
                <a:latin typeface="Assistant SemiBold" pitchFamily="2" charset="-79"/>
                <a:cs typeface="Assistant SemiBold" pitchFamily="2" charset="-79"/>
              </a:rPr>
              <a:t>E-Commerce</a:t>
            </a:r>
          </a:p>
          <a:p>
            <a:pPr lvl="0" algn="ctr" rtl="1">
              <a:lnSpc>
                <a:spcPts val="1400"/>
              </a:lnSpc>
              <a:defRPr/>
            </a:pPr>
            <a:r>
              <a:rPr lang="he-IL" sz="1300" dirty="0">
                <a:solidFill>
                  <a:srgbClr val="000000"/>
                </a:solidFill>
                <a:latin typeface="Assistant SemiBold" pitchFamily="2" charset="-79"/>
                <a:cs typeface="Assistant SemiBold" pitchFamily="2" charset="-79"/>
              </a:rPr>
              <a:t>ו-</a:t>
            </a:r>
            <a:r>
              <a:rPr lang="en-US" sz="1300" dirty="0">
                <a:solidFill>
                  <a:srgbClr val="000000"/>
                </a:solidFill>
                <a:latin typeface="Assistant SemiBold" pitchFamily="2" charset="-79"/>
                <a:cs typeface="Assistant SemiBold" pitchFamily="2" charset="-79"/>
              </a:rPr>
              <a:t>Call Centers</a:t>
            </a:r>
          </a:p>
        </p:txBody>
      </p:sp>
      <p:sp>
        <p:nvSpPr>
          <p:cNvPr id="3" name="תיבת טקסט 2">
            <a:extLst>
              <a:ext uri="{FF2B5EF4-FFF2-40B4-BE49-F238E27FC236}">
                <a16:creationId xmlns:a16="http://schemas.microsoft.com/office/drawing/2014/main" id="{1279ECCD-3216-43AA-92B1-D067775560D4}"/>
              </a:ext>
            </a:extLst>
          </p:cNvPr>
          <p:cNvSpPr txBox="1"/>
          <p:nvPr/>
        </p:nvSpPr>
        <p:spPr>
          <a:xfrm>
            <a:off x="10044746" y="6409270"/>
            <a:ext cx="1631498" cy="415498"/>
          </a:xfrm>
          <a:prstGeom prst="rect">
            <a:avLst/>
          </a:prstGeom>
          <a:noFill/>
        </p:spPr>
        <p:txBody>
          <a:bodyPr wrap="square" rtlCol="0">
            <a:spAutoFit/>
          </a:bodyPr>
          <a:lstStyle/>
          <a:p>
            <a:pPr algn="r" rtl="1"/>
            <a:r>
              <a:rPr lang="he-IL" sz="1000" dirty="0">
                <a:solidFill>
                  <a:srgbClr val="000000"/>
                </a:solidFill>
                <a:latin typeface="Assistant Light" panose="00000400000000000000" pitchFamily="2" charset="-79"/>
                <a:cs typeface="Assistant Light" panose="00000400000000000000" pitchFamily="2" charset="-79"/>
              </a:rPr>
              <a:t>*כולל סוכנויות רכבים</a:t>
            </a:r>
          </a:p>
          <a:p>
            <a:pPr algn="r" rtl="1"/>
            <a:r>
              <a:rPr lang="he-IL" sz="1000" dirty="0">
                <a:solidFill>
                  <a:srgbClr val="000000"/>
                </a:solidFill>
                <a:latin typeface="Assistant Light" panose="00000400000000000000" pitchFamily="2" charset="-79"/>
                <a:cs typeface="Assistant Light" panose="00000400000000000000" pitchFamily="2" charset="-79"/>
              </a:rPr>
              <a:t>**פרק זמן מינימלי</a:t>
            </a:r>
          </a:p>
        </p:txBody>
      </p:sp>
      <p:sp>
        <p:nvSpPr>
          <p:cNvPr id="55" name="Oval 54">
            <a:extLst>
              <a:ext uri="{FF2B5EF4-FFF2-40B4-BE49-F238E27FC236}">
                <a16:creationId xmlns:a16="http://schemas.microsoft.com/office/drawing/2014/main" id="{AE15F642-F7BB-40C4-9DF7-87282BF9D516}"/>
              </a:ext>
            </a:extLst>
          </p:cNvPr>
          <p:cNvSpPr/>
          <p:nvPr/>
        </p:nvSpPr>
        <p:spPr>
          <a:xfrm>
            <a:off x="8605640" y="1531116"/>
            <a:ext cx="748143" cy="748142"/>
          </a:xfrm>
          <a:prstGeom prst="ellipse">
            <a:avLst/>
          </a:prstGeom>
          <a:solidFill>
            <a:srgbClr val="0063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62" name="Oval 61">
            <a:extLst>
              <a:ext uri="{FF2B5EF4-FFF2-40B4-BE49-F238E27FC236}">
                <a16:creationId xmlns:a16="http://schemas.microsoft.com/office/drawing/2014/main" id="{8FF99AF2-6A6E-4BAE-91AE-826E58774B8E}"/>
              </a:ext>
            </a:extLst>
          </p:cNvPr>
          <p:cNvSpPr/>
          <p:nvPr/>
        </p:nvSpPr>
        <p:spPr>
          <a:xfrm>
            <a:off x="10516674" y="1531116"/>
            <a:ext cx="748143" cy="748142"/>
          </a:xfrm>
          <a:prstGeom prst="ellipse">
            <a:avLst/>
          </a:prstGeom>
          <a:solidFill>
            <a:srgbClr val="0063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63" name="Oval 62">
            <a:extLst>
              <a:ext uri="{FF2B5EF4-FFF2-40B4-BE49-F238E27FC236}">
                <a16:creationId xmlns:a16="http://schemas.microsoft.com/office/drawing/2014/main" id="{EE3D4458-9B4C-48C1-9A44-814DCEB289FA}"/>
              </a:ext>
            </a:extLst>
          </p:cNvPr>
          <p:cNvSpPr/>
          <p:nvPr/>
        </p:nvSpPr>
        <p:spPr>
          <a:xfrm>
            <a:off x="961496" y="1531116"/>
            <a:ext cx="748143" cy="748142"/>
          </a:xfrm>
          <a:prstGeom prst="ellipse">
            <a:avLst/>
          </a:prstGeom>
          <a:solidFill>
            <a:srgbClr val="0063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64" name="Oval 63">
            <a:extLst>
              <a:ext uri="{FF2B5EF4-FFF2-40B4-BE49-F238E27FC236}">
                <a16:creationId xmlns:a16="http://schemas.microsoft.com/office/drawing/2014/main" id="{87B8BD22-CED0-4A3C-9526-4F4A003BCC42}"/>
              </a:ext>
            </a:extLst>
          </p:cNvPr>
          <p:cNvSpPr/>
          <p:nvPr/>
        </p:nvSpPr>
        <p:spPr>
          <a:xfrm>
            <a:off x="2872532" y="1531116"/>
            <a:ext cx="748143" cy="748142"/>
          </a:xfrm>
          <a:prstGeom prst="ellipse">
            <a:avLst/>
          </a:prstGeom>
          <a:solidFill>
            <a:srgbClr val="0063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65" name="Oval 64">
            <a:extLst>
              <a:ext uri="{FF2B5EF4-FFF2-40B4-BE49-F238E27FC236}">
                <a16:creationId xmlns:a16="http://schemas.microsoft.com/office/drawing/2014/main" id="{A76698DF-21AA-4D6D-9886-4F5B9137BE45}"/>
              </a:ext>
            </a:extLst>
          </p:cNvPr>
          <p:cNvSpPr/>
          <p:nvPr/>
        </p:nvSpPr>
        <p:spPr>
          <a:xfrm>
            <a:off x="4783568" y="1531116"/>
            <a:ext cx="748143" cy="748142"/>
          </a:xfrm>
          <a:prstGeom prst="ellipse">
            <a:avLst/>
          </a:prstGeom>
          <a:solidFill>
            <a:srgbClr val="0063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66" name="Oval 65">
            <a:extLst>
              <a:ext uri="{FF2B5EF4-FFF2-40B4-BE49-F238E27FC236}">
                <a16:creationId xmlns:a16="http://schemas.microsoft.com/office/drawing/2014/main" id="{4FF6440A-2806-4FF8-BE5E-73B5BB9BE983}"/>
              </a:ext>
            </a:extLst>
          </p:cNvPr>
          <p:cNvSpPr/>
          <p:nvPr/>
        </p:nvSpPr>
        <p:spPr>
          <a:xfrm>
            <a:off x="6694604" y="1531116"/>
            <a:ext cx="748143" cy="748142"/>
          </a:xfrm>
          <a:prstGeom prst="ellipse">
            <a:avLst/>
          </a:prstGeom>
          <a:solidFill>
            <a:srgbClr val="0063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8" name="Slide Number Placeholder 5">
            <a:extLst>
              <a:ext uri="{FF2B5EF4-FFF2-40B4-BE49-F238E27FC236}">
                <a16:creationId xmlns:a16="http://schemas.microsoft.com/office/drawing/2014/main" id="{AB6E684D-2EB8-45F2-A8E9-4EFB473C0C9F}"/>
              </a:ext>
            </a:extLst>
          </p:cNvPr>
          <p:cNvSpPr>
            <a:spLocks noGrp="1"/>
          </p:cNvSpPr>
          <p:nvPr>
            <p:ph type="sldNum" sz="quarter" idx="12"/>
          </p:nvPr>
        </p:nvSpPr>
        <p:spPr>
          <a:xfrm>
            <a:off x="11578255" y="6380935"/>
            <a:ext cx="488795" cy="365125"/>
          </a:xfrm>
        </p:spPr>
        <p:txBody>
          <a:bodyPr/>
          <a:lstStyle>
            <a:lvl1pPr>
              <a:defRPr>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kumimoji="0" lang="he-IL" sz="1100" b="0" i="0" u="none" strike="noStrike" kern="1200" cap="none" spc="0" normalizeH="0" baseline="0" noProof="0" smtClean="0">
                <a:ln>
                  <a:noFill/>
                </a:ln>
                <a:solidFill>
                  <a:prstClr val="black">
                    <a:lumMod val="75000"/>
                    <a:lumOff val="25000"/>
                  </a:prstClr>
                </a:solidFill>
                <a:effectLst/>
                <a:uLnTx/>
                <a:uFillTx/>
                <a:latin typeface="Assistant SemiBold" pitchFamily="2" charset="-79"/>
                <a:ea typeface="+mn-ea"/>
                <a:cs typeface="Assistant SemiBold" pitchFamily="2" charset="-79"/>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pic>
        <p:nvPicPr>
          <p:cNvPr id="6" name="Picture 5">
            <a:extLst>
              <a:ext uri="{FF2B5EF4-FFF2-40B4-BE49-F238E27FC236}">
                <a16:creationId xmlns:a16="http://schemas.microsoft.com/office/drawing/2014/main" id="{F96A68A4-B835-4030-BE37-4CD75F8B53FF}"/>
              </a:ext>
            </a:extLst>
          </p:cNvPr>
          <p:cNvPicPr>
            <a:picLocks noChangeAspect="1"/>
          </p:cNvPicPr>
          <p:nvPr/>
        </p:nvPicPr>
        <p:blipFill>
          <a:blip r:embed="rId3">
            <a:lum bright="70000" contrast="-70000"/>
          </a:blip>
          <a:stretch>
            <a:fillRect/>
          </a:stretch>
        </p:blipFill>
        <p:spPr>
          <a:xfrm>
            <a:off x="1139203" y="1659431"/>
            <a:ext cx="9986113" cy="469433"/>
          </a:xfrm>
          <a:prstGeom prst="rect">
            <a:avLst/>
          </a:prstGeom>
        </p:spPr>
      </p:pic>
      <p:pic>
        <p:nvPicPr>
          <p:cNvPr id="46" name="Picture 6" descr="מרפאות VIV">
            <a:extLst>
              <a:ext uri="{FF2B5EF4-FFF2-40B4-BE49-F238E27FC236}">
                <a16:creationId xmlns:a16="http://schemas.microsoft.com/office/drawing/2014/main" id="{32086AB4-4014-420C-AD3C-E9A7319FD0D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30758"/>
          <a:stretch/>
        </p:blipFill>
        <p:spPr bwMode="auto">
          <a:xfrm>
            <a:off x="10713968" y="5948443"/>
            <a:ext cx="449728" cy="27592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8" descr="קורקינט חשמלי למבוגרים אינוקים – הקורקינט הנמכר והמוביל בישראל">
            <a:extLst>
              <a:ext uri="{FF2B5EF4-FFF2-40B4-BE49-F238E27FC236}">
                <a16:creationId xmlns:a16="http://schemas.microsoft.com/office/drawing/2014/main" id="{247E0C9A-00CD-4A61-976C-EC7E32624E3A}"/>
              </a:ext>
            </a:extLst>
          </p:cNvPr>
          <p:cNvPicPr>
            <a:picLocks noChangeAspect="1" noChangeArrowheads="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139203" y="5340781"/>
            <a:ext cx="695258" cy="230918"/>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0" descr="תא לחיים">
            <a:extLst>
              <a:ext uri="{FF2B5EF4-FFF2-40B4-BE49-F238E27FC236}">
                <a16:creationId xmlns:a16="http://schemas.microsoft.com/office/drawing/2014/main" id="{606C603E-C9EC-478E-94F1-B82818067D3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19434" y="5820651"/>
            <a:ext cx="687406" cy="181358"/>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2" descr="א.צ.מ החברה המרכזית לאיבזור וציוד מכוניות לנכים">
            <a:extLst>
              <a:ext uri="{FF2B5EF4-FFF2-40B4-BE49-F238E27FC236}">
                <a16:creationId xmlns:a16="http://schemas.microsoft.com/office/drawing/2014/main" id="{F1DA77EC-C933-40BA-8612-CAA8A7B709C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91193" y="4986685"/>
            <a:ext cx="563444" cy="187036"/>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16" descr="logo">
            <a:extLst>
              <a:ext uri="{FF2B5EF4-FFF2-40B4-BE49-F238E27FC236}">
                <a16:creationId xmlns:a16="http://schemas.microsoft.com/office/drawing/2014/main" id="{91C8E1FD-EFB4-4424-BA54-03017E0E04C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59442" y="5360693"/>
            <a:ext cx="763442" cy="15050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קונינג - קורקינטים חשמליים ואופניים חשמליים">
            <a:extLst>
              <a:ext uri="{FF2B5EF4-FFF2-40B4-BE49-F238E27FC236}">
                <a16:creationId xmlns:a16="http://schemas.microsoft.com/office/drawing/2014/main" id="{16EFEA36-9A13-4A24-9222-546D0D56A41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92725" y="4849467"/>
            <a:ext cx="771700" cy="224044"/>
          </a:xfrm>
          <a:prstGeom prst="rect">
            <a:avLst/>
          </a:prstGeom>
          <a:noFill/>
          <a:extLst>
            <a:ext uri="{909E8E84-426E-40DD-AFC4-6F175D3DCCD1}">
              <a14:hiddenFill xmlns:a14="http://schemas.microsoft.com/office/drawing/2010/main">
                <a:solidFill>
                  <a:srgbClr val="FFFFFF"/>
                </a:solidFill>
              </a14:hiddenFill>
            </a:ext>
          </a:extLst>
        </p:spPr>
      </p:pic>
      <p:pic>
        <p:nvPicPr>
          <p:cNvPr id="72" name="תמונה 22">
            <a:extLst>
              <a:ext uri="{FF2B5EF4-FFF2-40B4-BE49-F238E27FC236}">
                <a16:creationId xmlns:a16="http://schemas.microsoft.com/office/drawing/2014/main" id="{5FCDC9EF-8AB5-4F13-BBC7-1340CC4858AE}"/>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2007000" y="4424206"/>
            <a:ext cx="791632" cy="142662"/>
          </a:xfrm>
          <a:prstGeom prst="rect">
            <a:avLst/>
          </a:prstGeom>
        </p:spPr>
      </p:pic>
      <p:pic>
        <p:nvPicPr>
          <p:cNvPr id="73" name="Picture 2" descr="באג - BUG - שירות לקוחות - שירות לקוחות">
            <a:extLst>
              <a:ext uri="{FF2B5EF4-FFF2-40B4-BE49-F238E27FC236}">
                <a16:creationId xmlns:a16="http://schemas.microsoft.com/office/drawing/2014/main" id="{6E998403-7620-4F89-85DF-64AA6AD39C16}"/>
              </a:ext>
            </a:extLst>
          </p:cNvPr>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51787" y="4421391"/>
            <a:ext cx="483360" cy="290954"/>
          </a:xfrm>
          <a:prstGeom prst="rect">
            <a:avLst/>
          </a:prstGeom>
          <a:noFill/>
          <a:extLst>
            <a:ext uri="{909E8E84-426E-40DD-AFC4-6F175D3DCCD1}">
              <a14:hiddenFill xmlns:a14="http://schemas.microsoft.com/office/drawing/2010/main">
                <a:solidFill>
                  <a:srgbClr val="FFFFFF"/>
                </a:solidFill>
              </a14:hiddenFill>
            </a:ext>
          </a:extLst>
        </p:spPr>
      </p:pic>
      <p:pic>
        <p:nvPicPr>
          <p:cNvPr id="76" name="תמונה 6">
            <a:extLst>
              <a:ext uri="{FF2B5EF4-FFF2-40B4-BE49-F238E27FC236}">
                <a16:creationId xmlns:a16="http://schemas.microsoft.com/office/drawing/2014/main" id="{0B19563D-352C-452F-8D9D-862435B26F9C}"/>
              </a:ext>
            </a:extLst>
          </p:cNvPr>
          <p:cNvPicPr>
            <a:picLocks noChangeAspect="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l="7474" b="11726"/>
          <a:stretch/>
        </p:blipFill>
        <p:spPr>
          <a:xfrm>
            <a:off x="1201979" y="4217691"/>
            <a:ext cx="442346" cy="422018"/>
          </a:xfrm>
          <a:prstGeom prst="rect">
            <a:avLst/>
          </a:prstGeom>
        </p:spPr>
      </p:pic>
      <p:pic>
        <p:nvPicPr>
          <p:cNvPr id="79" name="תמונה 8">
            <a:extLst>
              <a:ext uri="{FF2B5EF4-FFF2-40B4-BE49-F238E27FC236}">
                <a16:creationId xmlns:a16="http://schemas.microsoft.com/office/drawing/2014/main" id="{4CAE4AA3-9F1E-476A-A7DD-4B7119307416}"/>
              </a:ext>
            </a:extLst>
          </p:cNvPr>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339429" y="5864969"/>
            <a:ext cx="741846" cy="306630"/>
          </a:xfrm>
          <a:prstGeom prst="rect">
            <a:avLst/>
          </a:prstGeom>
        </p:spPr>
      </p:pic>
      <p:pic>
        <p:nvPicPr>
          <p:cNvPr id="80" name="תמונה 10">
            <a:extLst>
              <a:ext uri="{FF2B5EF4-FFF2-40B4-BE49-F238E27FC236}">
                <a16:creationId xmlns:a16="http://schemas.microsoft.com/office/drawing/2014/main" id="{CEF37814-915F-4D98-A296-41A0A19F1BF5}"/>
              </a:ext>
            </a:extLst>
          </p:cNvPr>
          <p:cNvPicPr>
            <a:picLocks noChangeAspect="1"/>
          </p:cNvPicPr>
          <p:nvPr/>
        </p:nvPicPr>
        <p:blipFill rotWithShape="1">
          <a:blip r:embed="rId14" cstate="print">
            <a:clrChange>
              <a:clrFrom>
                <a:srgbClr val="FEFEFE"/>
              </a:clrFrom>
              <a:clrTo>
                <a:srgbClr val="FEFEFE">
                  <a:alpha val="0"/>
                </a:srgbClr>
              </a:clrTo>
            </a:clrChange>
            <a:extLst>
              <a:ext uri="{28A0092B-C50C-407E-A947-70E740481C1C}">
                <a14:useLocalDpi xmlns:a14="http://schemas.microsoft.com/office/drawing/2010/main" val="0"/>
              </a:ext>
            </a:extLst>
          </a:blip>
          <a:srcRect t="23283"/>
          <a:stretch/>
        </p:blipFill>
        <p:spPr>
          <a:xfrm>
            <a:off x="1086543" y="5835999"/>
            <a:ext cx="745046" cy="190526"/>
          </a:xfrm>
          <a:prstGeom prst="rect">
            <a:avLst/>
          </a:prstGeom>
        </p:spPr>
      </p:pic>
      <p:pic>
        <p:nvPicPr>
          <p:cNvPr id="81" name="תמונה 12">
            <a:extLst>
              <a:ext uri="{FF2B5EF4-FFF2-40B4-BE49-F238E27FC236}">
                <a16:creationId xmlns:a16="http://schemas.microsoft.com/office/drawing/2014/main" id="{5B1D86D4-20F0-4765-A087-1984CC2BDCFE}"/>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b="26944"/>
          <a:stretch/>
        </p:blipFill>
        <p:spPr>
          <a:xfrm>
            <a:off x="9373081" y="5457707"/>
            <a:ext cx="622106" cy="181358"/>
          </a:xfrm>
          <a:prstGeom prst="rect">
            <a:avLst/>
          </a:prstGeom>
        </p:spPr>
      </p:pic>
      <p:pic>
        <p:nvPicPr>
          <p:cNvPr id="82" name="תמונה 14">
            <a:extLst>
              <a:ext uri="{FF2B5EF4-FFF2-40B4-BE49-F238E27FC236}">
                <a16:creationId xmlns:a16="http://schemas.microsoft.com/office/drawing/2014/main" id="{182B9446-66E9-469C-BB98-A91AA27F5E8E}"/>
              </a:ext>
            </a:extLst>
          </p:cNvPr>
          <p:cNvPicPr>
            <a:picLocks noChangeAspect="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358609" y="5377558"/>
            <a:ext cx="867290" cy="326806"/>
          </a:xfrm>
          <a:prstGeom prst="rect">
            <a:avLst/>
          </a:prstGeom>
        </p:spPr>
      </p:pic>
      <p:pic>
        <p:nvPicPr>
          <p:cNvPr id="83" name="תמונה 2048">
            <a:extLst>
              <a:ext uri="{FF2B5EF4-FFF2-40B4-BE49-F238E27FC236}">
                <a16:creationId xmlns:a16="http://schemas.microsoft.com/office/drawing/2014/main" id="{D11B9B2F-6BBA-496A-8119-7DF438C7483F}"/>
              </a:ext>
            </a:extLst>
          </p:cNvPr>
          <p:cNvPicPr>
            <a:picLocks noChangeAspect="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355377" y="4920816"/>
            <a:ext cx="1015662" cy="249422"/>
          </a:xfrm>
          <a:prstGeom prst="rect">
            <a:avLst/>
          </a:prstGeom>
        </p:spPr>
      </p:pic>
      <p:pic>
        <p:nvPicPr>
          <p:cNvPr id="84" name="Picture 83">
            <a:extLst>
              <a:ext uri="{FF2B5EF4-FFF2-40B4-BE49-F238E27FC236}">
                <a16:creationId xmlns:a16="http://schemas.microsoft.com/office/drawing/2014/main" id="{F9FAD19F-2D2C-4843-A411-38E59282FF03}"/>
              </a:ext>
            </a:extLst>
          </p:cNvPr>
          <p:cNvPicPr>
            <a:picLocks noChangeAspect="1"/>
          </p:cNvPicPr>
          <p:nvPr/>
        </p:nvPicPr>
        <p:blipFill>
          <a:blip r:embed="rId18">
            <a:clrChange>
              <a:clrFrom>
                <a:srgbClr val="FFFFFF"/>
              </a:clrFrom>
              <a:clrTo>
                <a:srgbClr val="FFFFFF">
                  <a:alpha val="0"/>
                </a:srgbClr>
              </a:clrTo>
            </a:clrChange>
          </a:blip>
          <a:stretch>
            <a:fillRect/>
          </a:stretch>
        </p:blipFill>
        <p:spPr>
          <a:xfrm>
            <a:off x="2082035" y="4870595"/>
            <a:ext cx="794592" cy="208418"/>
          </a:xfrm>
          <a:prstGeom prst="rect">
            <a:avLst/>
          </a:prstGeom>
        </p:spPr>
      </p:pic>
      <p:pic>
        <p:nvPicPr>
          <p:cNvPr id="1026" name="Picture 2" descr="Samsung">
            <a:extLst>
              <a:ext uri="{FF2B5EF4-FFF2-40B4-BE49-F238E27FC236}">
                <a16:creationId xmlns:a16="http://schemas.microsoft.com/office/drawing/2014/main" id="{532D59F6-C90E-49F9-9309-B2CBD8A5DE9C}"/>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0251710" y="4467002"/>
            <a:ext cx="981003" cy="2073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7" name="Chart 4">
            <a:extLst>
              <a:ext uri="{FF2B5EF4-FFF2-40B4-BE49-F238E27FC236}">
                <a16:creationId xmlns:a16="http://schemas.microsoft.com/office/drawing/2014/main" id="{8A602750-DBA8-4EC1-806C-4FE1464CC18D}"/>
              </a:ext>
            </a:extLst>
          </p:cNvPr>
          <p:cNvGraphicFramePr>
            <a:graphicFrameLocks/>
          </p:cNvGraphicFramePr>
          <p:nvPr>
            <p:extLst>
              <p:ext uri="{D42A27DB-BD31-4B8C-83A1-F6EECF244321}">
                <p14:modId xmlns:p14="http://schemas.microsoft.com/office/powerpoint/2010/main" val="1078752159"/>
              </p:ext>
            </p:extLst>
          </p:nvPr>
        </p:nvGraphicFramePr>
        <p:xfrm>
          <a:off x="3876207" y="3848872"/>
          <a:ext cx="4563798" cy="2897188"/>
        </p:xfrm>
        <a:graphic>
          <a:graphicData uri="http://schemas.openxmlformats.org/drawingml/2006/chart">
            <c:chart xmlns:c="http://schemas.openxmlformats.org/drawingml/2006/chart" xmlns:r="http://schemas.openxmlformats.org/officeDocument/2006/relationships" r:id="rId20"/>
          </a:graphicData>
        </a:graphic>
      </p:graphicFrame>
    </p:spTree>
    <p:extLst>
      <p:ext uri="{BB962C8B-B14F-4D97-AF65-F5344CB8AC3E}">
        <p14:creationId xmlns:p14="http://schemas.microsoft.com/office/powerpoint/2010/main" val="2998320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B1553C0D-2B4B-4534-9393-8F3B757D2BF9}"/>
              </a:ext>
            </a:extLst>
          </p:cNvPr>
          <p:cNvSpPr/>
          <p:nvPr/>
        </p:nvSpPr>
        <p:spPr>
          <a:xfrm>
            <a:off x="0" y="3710709"/>
            <a:ext cx="12192000" cy="2314800"/>
          </a:xfrm>
          <a:prstGeom prst="rect">
            <a:avLst/>
          </a:prstGeom>
          <a:solidFill>
            <a:srgbClr val="BDE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0" name="TextBox 69">
            <a:extLst>
              <a:ext uri="{FF2B5EF4-FFF2-40B4-BE49-F238E27FC236}">
                <a16:creationId xmlns:a16="http://schemas.microsoft.com/office/drawing/2014/main" id="{24CB4673-B409-458D-98DC-04A2AF80C966}"/>
              </a:ext>
            </a:extLst>
          </p:cNvPr>
          <p:cNvSpPr txBox="1"/>
          <p:nvPr/>
        </p:nvSpPr>
        <p:spPr>
          <a:xfrm>
            <a:off x="9993083" y="2582552"/>
            <a:ext cx="1836000" cy="990015"/>
          </a:xfrm>
          <a:prstGeom prst="rect">
            <a:avLst/>
          </a:prstGeom>
          <a:noFill/>
        </p:spPr>
        <p:txBody>
          <a:bodyPr wrap="square" rtlCol="0">
            <a:spAutoFit/>
          </a:bodyPr>
          <a:lstStyle/>
          <a:p>
            <a:pPr algn="ctr" rtl="1">
              <a:lnSpc>
                <a:spcPts val="1400"/>
              </a:lnSpc>
              <a:defRPr/>
            </a:pPr>
            <a:r>
              <a:rPr lang="he-IL" sz="1300" dirty="0">
                <a:solidFill>
                  <a:srgbClr val="000000"/>
                </a:solidFill>
                <a:latin typeface="Assistant SemiBold" pitchFamily="2" charset="-79"/>
                <a:cs typeface="Assistant SemiBold" pitchFamily="2" charset="-79"/>
              </a:rPr>
              <a:t>פריסה רחבה במאות מגרשי רכב בישראל ובאירופה המשתמשים ב-</a:t>
            </a:r>
            <a:r>
              <a:rPr lang="en-US" sz="1300" dirty="0">
                <a:solidFill>
                  <a:srgbClr val="000000"/>
                </a:solidFill>
                <a:latin typeface="Assistant SemiBold" pitchFamily="2" charset="-79"/>
                <a:cs typeface="Assistant SemiBold" pitchFamily="2" charset="-79"/>
              </a:rPr>
              <a:t>BLENDER CAR</a:t>
            </a:r>
            <a:br>
              <a:rPr lang="en-US" sz="1300" dirty="0">
                <a:solidFill>
                  <a:srgbClr val="000000"/>
                </a:solidFill>
                <a:latin typeface="Assistant SemiBold" pitchFamily="2" charset="-79"/>
                <a:cs typeface="Assistant SemiBold" pitchFamily="2" charset="-79"/>
              </a:rPr>
            </a:br>
            <a:endParaRPr lang="he-IL" sz="1300" dirty="0">
              <a:solidFill>
                <a:srgbClr val="000000"/>
              </a:solidFill>
              <a:latin typeface="Assistant SemiBold" pitchFamily="2" charset="-79"/>
              <a:cs typeface="Assistant SemiBold" pitchFamily="2" charset="-79"/>
            </a:endParaRPr>
          </a:p>
        </p:txBody>
      </p:sp>
      <p:sp>
        <p:nvSpPr>
          <p:cNvPr id="71" name="TextBox 70">
            <a:extLst>
              <a:ext uri="{FF2B5EF4-FFF2-40B4-BE49-F238E27FC236}">
                <a16:creationId xmlns:a16="http://schemas.microsoft.com/office/drawing/2014/main" id="{D03DAE38-7446-4C8D-A982-8FB42C7BCA6C}"/>
              </a:ext>
            </a:extLst>
          </p:cNvPr>
          <p:cNvSpPr txBox="1"/>
          <p:nvPr/>
        </p:nvSpPr>
        <p:spPr>
          <a:xfrm>
            <a:off x="7593073" y="2582552"/>
            <a:ext cx="1836000" cy="810478"/>
          </a:xfrm>
          <a:prstGeom prst="rect">
            <a:avLst/>
          </a:prstGeom>
          <a:noFill/>
        </p:spPr>
        <p:txBody>
          <a:bodyPr wrap="square" lIns="91440" tIns="45720" rIns="91440" bIns="45720" rtlCol="0" anchor="t">
            <a:spAutoFit/>
          </a:bodyPr>
          <a:lstStyle/>
          <a:p>
            <a:pPr algn="ctr" rtl="1">
              <a:lnSpc>
                <a:spcPts val="1400"/>
              </a:lnSpc>
              <a:defRPr/>
            </a:pPr>
            <a:r>
              <a:rPr lang="he-IL" sz="1300" dirty="0">
                <a:solidFill>
                  <a:srgbClr val="000000"/>
                </a:solidFill>
                <a:latin typeface="Assistant SemiBold" pitchFamily="2" charset="-79"/>
                <a:cs typeface="Assistant SemiBold" pitchFamily="2" charset="-79"/>
              </a:rPr>
              <a:t>טכנולוגיה ייחודית מבוססת כלי </a:t>
            </a:r>
            <a:r>
              <a:rPr lang="en-US" sz="1300" dirty="0">
                <a:solidFill>
                  <a:srgbClr val="000000"/>
                </a:solidFill>
                <a:latin typeface="Assistant SemiBold" pitchFamily="2" charset="-79"/>
                <a:cs typeface="Assistant SemiBold" pitchFamily="2" charset="-79"/>
              </a:rPr>
              <a:t>AI</a:t>
            </a:r>
            <a:r>
              <a:rPr lang="he-IL" sz="1300" dirty="0">
                <a:solidFill>
                  <a:srgbClr val="000000"/>
                </a:solidFill>
                <a:latin typeface="Assistant SemiBold" pitchFamily="2" charset="-79"/>
                <a:cs typeface="Assistant SemiBold" pitchFamily="2" charset="-79"/>
              </a:rPr>
              <a:t> (בינה מלכותית) ולמידת מכונה המאפשרת העמדת מימון מהיר</a:t>
            </a:r>
          </a:p>
        </p:txBody>
      </p:sp>
      <p:sp>
        <p:nvSpPr>
          <p:cNvPr id="74" name="TextBox 73">
            <a:extLst>
              <a:ext uri="{FF2B5EF4-FFF2-40B4-BE49-F238E27FC236}">
                <a16:creationId xmlns:a16="http://schemas.microsoft.com/office/drawing/2014/main" id="{7484AF50-FE2E-4B9F-AAD2-948804B887AA}"/>
              </a:ext>
            </a:extLst>
          </p:cNvPr>
          <p:cNvSpPr txBox="1"/>
          <p:nvPr/>
        </p:nvSpPr>
        <p:spPr>
          <a:xfrm>
            <a:off x="5206905" y="2582552"/>
            <a:ext cx="1836000" cy="451406"/>
          </a:xfrm>
          <a:prstGeom prst="rect">
            <a:avLst/>
          </a:prstGeom>
          <a:noFill/>
        </p:spPr>
        <p:txBody>
          <a:bodyPr wrap="square" rtlCol="0">
            <a:spAutoFit/>
          </a:bodyPr>
          <a:lstStyle/>
          <a:p>
            <a:pPr algn="ctr" rtl="1">
              <a:lnSpc>
                <a:spcPts val="1400"/>
              </a:lnSpc>
              <a:defRPr/>
            </a:pPr>
            <a:r>
              <a:rPr lang="he-IL" sz="1300" dirty="0">
                <a:solidFill>
                  <a:srgbClr val="000000"/>
                </a:solidFill>
                <a:latin typeface="Assistant SemiBold" pitchFamily="2" charset="-79"/>
                <a:cs typeface="Assistant SemiBold" pitchFamily="2" charset="-79"/>
              </a:rPr>
              <a:t>פריסת תשלומים רחבה בהתאם לצרכי הלקוח</a:t>
            </a:r>
          </a:p>
        </p:txBody>
      </p:sp>
      <p:sp>
        <p:nvSpPr>
          <p:cNvPr id="75" name="TextBox 74">
            <a:extLst>
              <a:ext uri="{FF2B5EF4-FFF2-40B4-BE49-F238E27FC236}">
                <a16:creationId xmlns:a16="http://schemas.microsoft.com/office/drawing/2014/main" id="{A953DCAD-8D38-4EC6-B91E-6FC02BD7B5D1}"/>
              </a:ext>
            </a:extLst>
          </p:cNvPr>
          <p:cNvSpPr txBox="1"/>
          <p:nvPr/>
        </p:nvSpPr>
        <p:spPr>
          <a:xfrm>
            <a:off x="2821024" y="2582552"/>
            <a:ext cx="1836000" cy="492443"/>
          </a:xfrm>
          <a:prstGeom prst="rect">
            <a:avLst/>
          </a:prstGeom>
          <a:noFill/>
        </p:spPr>
        <p:txBody>
          <a:bodyPr wrap="square" rtlCol="0">
            <a:spAutoFit/>
          </a:bodyPr>
          <a:lstStyle/>
          <a:p>
            <a:pPr lvl="0" algn="ctr" rtl="1">
              <a:defRPr/>
            </a:pPr>
            <a:r>
              <a:rPr lang="he-IL" sz="1300" dirty="0">
                <a:solidFill>
                  <a:srgbClr val="000000"/>
                </a:solidFill>
                <a:latin typeface="Assistant SemiBold" pitchFamily="2" charset="-79"/>
                <a:cs typeface="Assistant SemiBold" pitchFamily="2" charset="-79"/>
              </a:rPr>
              <a:t>פלטפורמה דיגיטאלית נוחה ונגישה לסוחר הרכב </a:t>
            </a:r>
            <a:endParaRPr lang="en-US" sz="1300" dirty="0">
              <a:solidFill>
                <a:srgbClr val="000000"/>
              </a:solidFill>
              <a:latin typeface="Assistant SemiBold" pitchFamily="2" charset="-79"/>
              <a:cs typeface="Assistant SemiBold" pitchFamily="2" charset="-79"/>
            </a:endParaRPr>
          </a:p>
        </p:txBody>
      </p:sp>
      <p:sp>
        <p:nvSpPr>
          <p:cNvPr id="76" name="TextBox 75">
            <a:extLst>
              <a:ext uri="{FF2B5EF4-FFF2-40B4-BE49-F238E27FC236}">
                <a16:creationId xmlns:a16="http://schemas.microsoft.com/office/drawing/2014/main" id="{700656E6-5AC2-498C-8E37-BAFBCB2DEE25}"/>
              </a:ext>
            </a:extLst>
          </p:cNvPr>
          <p:cNvSpPr txBox="1"/>
          <p:nvPr/>
        </p:nvSpPr>
        <p:spPr>
          <a:xfrm>
            <a:off x="403615" y="2582552"/>
            <a:ext cx="1836000" cy="810478"/>
          </a:xfrm>
          <a:prstGeom prst="rect">
            <a:avLst/>
          </a:prstGeom>
          <a:noFill/>
        </p:spPr>
        <p:txBody>
          <a:bodyPr wrap="square" rtlCol="0">
            <a:spAutoFit/>
          </a:bodyPr>
          <a:lstStyle/>
          <a:p>
            <a:pPr algn="ctr" rtl="1">
              <a:lnSpc>
                <a:spcPts val="1400"/>
              </a:lnSpc>
              <a:defRPr/>
            </a:pPr>
            <a:r>
              <a:rPr lang="he-IL" sz="1300" dirty="0">
                <a:solidFill>
                  <a:srgbClr val="000000"/>
                </a:solidFill>
                <a:latin typeface="Assistant SemiBold" pitchFamily="2" charset="-79"/>
                <a:cs typeface="Assistant SemiBold" pitchFamily="2" charset="-79"/>
              </a:rPr>
              <a:t>אישור עסקה מהיר תוך 30 שניות בלבד* </a:t>
            </a:r>
          </a:p>
          <a:p>
            <a:pPr algn="ctr" rtl="1">
              <a:lnSpc>
                <a:spcPts val="1400"/>
              </a:lnSpc>
              <a:defRPr/>
            </a:pPr>
            <a:r>
              <a:rPr lang="he-IL" sz="1300" dirty="0">
                <a:solidFill>
                  <a:srgbClr val="000000"/>
                </a:solidFill>
                <a:latin typeface="Assistant" pitchFamily="2" charset="-79"/>
                <a:cs typeface="Assistant" pitchFamily="2" charset="-79"/>
              </a:rPr>
              <a:t>כבר בעמדת המכירה ללא טפסים וניירת</a:t>
            </a:r>
          </a:p>
        </p:txBody>
      </p:sp>
      <p:sp>
        <p:nvSpPr>
          <p:cNvPr id="89" name="Oval 88">
            <a:extLst>
              <a:ext uri="{FF2B5EF4-FFF2-40B4-BE49-F238E27FC236}">
                <a16:creationId xmlns:a16="http://schemas.microsoft.com/office/drawing/2014/main" id="{62AE27B2-DDB6-4928-A09C-F225EE3EAD3B}"/>
              </a:ext>
            </a:extLst>
          </p:cNvPr>
          <p:cNvSpPr/>
          <p:nvPr/>
        </p:nvSpPr>
        <p:spPr>
          <a:xfrm>
            <a:off x="10516674" y="1758900"/>
            <a:ext cx="748143" cy="748142"/>
          </a:xfrm>
          <a:prstGeom prst="ellipse">
            <a:avLst/>
          </a:prstGeom>
          <a:solidFill>
            <a:srgbClr val="009ED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0" name="Oval 89">
            <a:extLst>
              <a:ext uri="{FF2B5EF4-FFF2-40B4-BE49-F238E27FC236}">
                <a16:creationId xmlns:a16="http://schemas.microsoft.com/office/drawing/2014/main" id="{224701CA-14B8-4007-B826-84F735F22570}"/>
              </a:ext>
            </a:extLst>
          </p:cNvPr>
          <p:cNvSpPr/>
          <p:nvPr/>
        </p:nvSpPr>
        <p:spPr>
          <a:xfrm>
            <a:off x="961496" y="1758900"/>
            <a:ext cx="748143" cy="748142"/>
          </a:xfrm>
          <a:prstGeom prst="ellipse">
            <a:avLst/>
          </a:prstGeom>
          <a:solidFill>
            <a:srgbClr val="009ED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47" name="Arc 46">
            <a:extLst>
              <a:ext uri="{FF2B5EF4-FFF2-40B4-BE49-F238E27FC236}">
                <a16:creationId xmlns:a16="http://schemas.microsoft.com/office/drawing/2014/main" id="{75F1ADA3-EB8D-4457-9781-048E8CF1D608}"/>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49" name="Oval 48">
            <a:extLst>
              <a:ext uri="{FF2B5EF4-FFF2-40B4-BE49-F238E27FC236}">
                <a16:creationId xmlns:a16="http://schemas.microsoft.com/office/drawing/2014/main" id="{86BDFA28-C433-4DDE-B7E1-755CF5747C8D}"/>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0" name="Arc 49">
            <a:extLst>
              <a:ext uri="{FF2B5EF4-FFF2-40B4-BE49-F238E27FC236}">
                <a16:creationId xmlns:a16="http://schemas.microsoft.com/office/drawing/2014/main" id="{213AB831-27FA-4115-8686-96E5A4EA6A25}"/>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51" name="Partial Circle 50">
            <a:extLst>
              <a:ext uri="{FF2B5EF4-FFF2-40B4-BE49-F238E27FC236}">
                <a16:creationId xmlns:a16="http://schemas.microsoft.com/office/drawing/2014/main" id="{BCC1A4D9-EBE0-4E53-A750-13A710AF6D36}"/>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52" name="Rectangle 51">
            <a:extLst>
              <a:ext uri="{FF2B5EF4-FFF2-40B4-BE49-F238E27FC236}">
                <a16:creationId xmlns:a16="http://schemas.microsoft.com/office/drawing/2014/main" id="{F3EE8C12-51CB-48D0-BCA7-0D4E6E18536A}"/>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3" name="TextBox 28">
            <a:extLst>
              <a:ext uri="{FF2B5EF4-FFF2-40B4-BE49-F238E27FC236}">
                <a16:creationId xmlns:a16="http://schemas.microsoft.com/office/drawing/2014/main" id="{A1BF6115-0E00-4370-AEEE-491FC3CBBAB3}"/>
              </a:ext>
            </a:extLst>
          </p:cNvPr>
          <p:cNvSpPr txBox="1"/>
          <p:nvPr/>
        </p:nvSpPr>
        <p:spPr>
          <a:xfrm>
            <a:off x="8133712" y="253642"/>
            <a:ext cx="3514262" cy="646331"/>
          </a:xfrm>
          <a:prstGeom prst="rect">
            <a:avLst/>
          </a:prstGeom>
          <a:noFill/>
        </p:spPr>
        <p:txBody>
          <a:bodyPr wrap="square" rtlCol="0">
            <a:spAutoFit/>
          </a:bodyPr>
          <a:lstStyle/>
          <a:p>
            <a:pPr algn="r">
              <a:defRPr/>
            </a:pPr>
            <a:r>
              <a:rPr lang="en-US" sz="3600" dirty="0">
                <a:solidFill>
                  <a:srgbClr val="041634"/>
                </a:solidFill>
                <a:latin typeface="Assistant ExtraBold" pitchFamily="2" charset="-79"/>
                <a:cs typeface="Assistant ExtraBold" pitchFamily="2" charset="-79"/>
              </a:rPr>
              <a:t>BLENDER </a:t>
            </a:r>
            <a:r>
              <a:rPr lang="en-US" sz="3600" dirty="0">
                <a:solidFill>
                  <a:srgbClr val="00AEEF"/>
                </a:solidFill>
                <a:latin typeface="Assistant ExtraBold" pitchFamily="2" charset="-79"/>
                <a:cs typeface="Assistant ExtraBold" pitchFamily="2" charset="-79"/>
              </a:rPr>
              <a:t>CAR</a:t>
            </a:r>
            <a:endParaRPr lang="en-US" sz="3600" dirty="0">
              <a:solidFill>
                <a:srgbClr val="041634"/>
              </a:solidFill>
              <a:latin typeface="Assistant ExtraBold" pitchFamily="2" charset="-79"/>
              <a:cs typeface="Assistant ExtraBold" pitchFamily="2" charset="-79"/>
            </a:endParaRPr>
          </a:p>
        </p:txBody>
      </p:sp>
      <p:sp>
        <p:nvSpPr>
          <p:cNvPr id="54" name="TextBox 28">
            <a:extLst>
              <a:ext uri="{FF2B5EF4-FFF2-40B4-BE49-F238E27FC236}">
                <a16:creationId xmlns:a16="http://schemas.microsoft.com/office/drawing/2014/main" id="{224E89B3-1B60-41CE-8B34-DCE5175EE55E}"/>
              </a:ext>
            </a:extLst>
          </p:cNvPr>
          <p:cNvSpPr txBox="1"/>
          <p:nvPr/>
        </p:nvSpPr>
        <p:spPr>
          <a:xfrm>
            <a:off x="1371601" y="710643"/>
            <a:ext cx="10276374" cy="830997"/>
          </a:xfrm>
          <a:prstGeom prst="rect">
            <a:avLst/>
          </a:prstGeom>
          <a:noFill/>
        </p:spPr>
        <p:txBody>
          <a:bodyPr wrap="square" rtlCol="0">
            <a:spAutoFit/>
          </a:bodyPr>
          <a:lstStyle/>
          <a:p>
            <a:pPr algn="r" rtl="1">
              <a:defRPr/>
            </a:pPr>
            <a:r>
              <a:rPr lang="he-IL" sz="2400" dirty="0">
                <a:latin typeface="Assistant SemiBold" panose="00000700000000000000" pitchFamily="2" charset="-79"/>
                <a:cs typeface="Assistant SemiBold" panose="00000700000000000000" pitchFamily="2" charset="-79"/>
              </a:rPr>
              <a:t>האפשרות המדויקת והמהירה למימון רכישת רכב בישראל ואירופה</a:t>
            </a:r>
          </a:p>
          <a:p>
            <a:pPr algn="r" rtl="1">
              <a:defRPr/>
            </a:pPr>
            <a:r>
              <a:rPr lang="he-IL" sz="2400" dirty="0">
                <a:latin typeface="Assistant SemiBold" panose="00000700000000000000" pitchFamily="2" charset="-79"/>
                <a:cs typeface="Assistant SemiBold" panose="00000700000000000000" pitchFamily="2" charset="-79"/>
              </a:rPr>
              <a:t>מימון מהיר ואחוזי כשל נמוכים</a:t>
            </a:r>
          </a:p>
        </p:txBody>
      </p:sp>
      <p:sp>
        <p:nvSpPr>
          <p:cNvPr id="77" name="TextBox 76">
            <a:extLst>
              <a:ext uri="{FF2B5EF4-FFF2-40B4-BE49-F238E27FC236}">
                <a16:creationId xmlns:a16="http://schemas.microsoft.com/office/drawing/2014/main" id="{0D0B4867-6E55-4E1F-BE15-39361863EEF8}"/>
              </a:ext>
            </a:extLst>
          </p:cNvPr>
          <p:cNvSpPr txBox="1"/>
          <p:nvPr/>
        </p:nvSpPr>
        <p:spPr>
          <a:xfrm>
            <a:off x="7202909" y="5512837"/>
            <a:ext cx="4397089" cy="319896"/>
          </a:xfrm>
          <a:prstGeom prst="rect">
            <a:avLst/>
          </a:prstGeom>
          <a:noFill/>
        </p:spPr>
        <p:txBody>
          <a:bodyPr wrap="square" rtlCol="0">
            <a:spAutoFit/>
          </a:bodyPr>
          <a:lstStyle/>
          <a:p>
            <a:pPr marR="0" lvl="0" algn="r" defTabSz="914400" rtl="1" eaLnBrk="1" fontAlgn="auto" latinLnBrk="0" hangingPunct="1">
              <a:lnSpc>
                <a:spcPct val="150000"/>
              </a:lnSpc>
              <a:spcBef>
                <a:spcPts val="0"/>
              </a:spcBef>
              <a:spcAft>
                <a:spcPts val="0"/>
              </a:spcAft>
              <a:buClrTx/>
              <a:buSzTx/>
              <a:tabLst/>
              <a:defRPr/>
            </a:pPr>
            <a:r>
              <a:rPr kumimoji="0" lang="he-IL" sz="1100" i="0" u="none" strike="noStrike" kern="1200" cap="none" spc="0" normalizeH="0" baseline="0" noProof="0" dirty="0">
                <a:ln>
                  <a:noFill/>
                </a:ln>
                <a:solidFill>
                  <a:srgbClr val="000000"/>
                </a:solidFill>
                <a:effectLst/>
                <a:uLnTx/>
                <a:uFillTx/>
                <a:latin typeface="Assistant Light" panose="00000400000000000000" pitchFamily="2" charset="-79"/>
                <a:cs typeface="Assistant Light" panose="00000400000000000000" pitchFamily="2" charset="-79"/>
              </a:rPr>
              <a:t>*   פרק זמן מינימלי</a:t>
            </a:r>
            <a:endParaRPr kumimoji="0" lang="en-US" sz="1100" i="0" u="none" strike="noStrike" kern="1200" cap="none" spc="0" normalizeH="0" baseline="0" noProof="0" dirty="0">
              <a:ln>
                <a:noFill/>
              </a:ln>
              <a:solidFill>
                <a:srgbClr val="000000"/>
              </a:solidFill>
              <a:effectLst/>
              <a:uLnTx/>
              <a:uFillTx/>
              <a:latin typeface="Assistant Light" panose="00000400000000000000" pitchFamily="2" charset="-79"/>
              <a:cs typeface="Assistant Light" panose="00000400000000000000" pitchFamily="2" charset="-79"/>
            </a:endParaRPr>
          </a:p>
        </p:txBody>
      </p:sp>
      <p:sp>
        <p:nvSpPr>
          <p:cNvPr id="84" name="Oval 83">
            <a:extLst>
              <a:ext uri="{FF2B5EF4-FFF2-40B4-BE49-F238E27FC236}">
                <a16:creationId xmlns:a16="http://schemas.microsoft.com/office/drawing/2014/main" id="{248B7C1B-C68F-4FB6-98DF-E90AE08ED08A}"/>
              </a:ext>
            </a:extLst>
          </p:cNvPr>
          <p:cNvSpPr/>
          <p:nvPr/>
        </p:nvSpPr>
        <p:spPr>
          <a:xfrm>
            <a:off x="8127878" y="1758900"/>
            <a:ext cx="748143" cy="748142"/>
          </a:xfrm>
          <a:prstGeom prst="ellipse">
            <a:avLst/>
          </a:prstGeom>
          <a:solidFill>
            <a:srgbClr val="009ED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4" name="Oval 93">
            <a:extLst>
              <a:ext uri="{FF2B5EF4-FFF2-40B4-BE49-F238E27FC236}">
                <a16:creationId xmlns:a16="http://schemas.microsoft.com/office/drawing/2014/main" id="{CB8920F7-69E7-41A1-ADBB-6AC3B20BE5F5}"/>
              </a:ext>
            </a:extLst>
          </p:cNvPr>
          <p:cNvSpPr/>
          <p:nvPr/>
        </p:nvSpPr>
        <p:spPr>
          <a:xfrm>
            <a:off x="3350290" y="1758900"/>
            <a:ext cx="748143" cy="748142"/>
          </a:xfrm>
          <a:prstGeom prst="ellipse">
            <a:avLst/>
          </a:prstGeom>
          <a:solidFill>
            <a:srgbClr val="009ED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5" name="Oval 94">
            <a:extLst>
              <a:ext uri="{FF2B5EF4-FFF2-40B4-BE49-F238E27FC236}">
                <a16:creationId xmlns:a16="http://schemas.microsoft.com/office/drawing/2014/main" id="{C64C5DB3-0ABF-419A-978D-5D2925B594CD}"/>
              </a:ext>
            </a:extLst>
          </p:cNvPr>
          <p:cNvSpPr/>
          <p:nvPr/>
        </p:nvSpPr>
        <p:spPr>
          <a:xfrm>
            <a:off x="5739084" y="1758900"/>
            <a:ext cx="748143" cy="748142"/>
          </a:xfrm>
          <a:prstGeom prst="ellipse">
            <a:avLst/>
          </a:prstGeom>
          <a:solidFill>
            <a:srgbClr val="009ED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13314" name="Picture 2">
            <a:extLst>
              <a:ext uri="{FF2B5EF4-FFF2-40B4-BE49-F238E27FC236}">
                <a16:creationId xmlns:a16="http://schemas.microsoft.com/office/drawing/2014/main" id="{156D50AA-E594-46D0-838E-D4651D221AA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135" t="18226" r="-39665" b="34308"/>
          <a:stretch/>
        </p:blipFill>
        <p:spPr bwMode="auto">
          <a:xfrm>
            <a:off x="-1" y="3710709"/>
            <a:ext cx="12201999" cy="23148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2210E7EC-C0D8-4DEA-A329-877412CD8E46}"/>
              </a:ext>
            </a:extLst>
          </p:cNvPr>
          <p:cNvSpPr/>
          <p:nvPr/>
        </p:nvSpPr>
        <p:spPr>
          <a:xfrm>
            <a:off x="0" y="3710709"/>
            <a:ext cx="5936771" cy="2314800"/>
          </a:xfrm>
          <a:prstGeom prst="rect">
            <a:avLst/>
          </a:prstGeom>
          <a:gradFill>
            <a:gsLst>
              <a:gs pos="0">
                <a:srgbClr val="21BFD5">
                  <a:alpha val="0"/>
                </a:srgbClr>
              </a:gs>
              <a:gs pos="53000">
                <a:srgbClr val="21BFD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0" name="Rectangle 109">
            <a:extLst>
              <a:ext uri="{FF2B5EF4-FFF2-40B4-BE49-F238E27FC236}">
                <a16:creationId xmlns:a16="http://schemas.microsoft.com/office/drawing/2014/main" id="{5C807C0C-3E83-48A6-9CD8-C35E3ED03722}"/>
              </a:ext>
            </a:extLst>
          </p:cNvPr>
          <p:cNvSpPr/>
          <p:nvPr/>
        </p:nvSpPr>
        <p:spPr>
          <a:xfrm flipH="1">
            <a:off x="6255227" y="3710709"/>
            <a:ext cx="5936772" cy="2314800"/>
          </a:xfrm>
          <a:prstGeom prst="rect">
            <a:avLst/>
          </a:prstGeom>
          <a:gradFill>
            <a:gsLst>
              <a:gs pos="0">
                <a:srgbClr val="21BFD5">
                  <a:alpha val="0"/>
                </a:srgbClr>
              </a:gs>
              <a:gs pos="53000">
                <a:srgbClr val="006CB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1" name="TextBox 110">
            <a:extLst>
              <a:ext uri="{FF2B5EF4-FFF2-40B4-BE49-F238E27FC236}">
                <a16:creationId xmlns:a16="http://schemas.microsoft.com/office/drawing/2014/main" id="{EDB2D1A8-8778-4E56-921D-555392E7839D}"/>
              </a:ext>
            </a:extLst>
          </p:cNvPr>
          <p:cNvSpPr txBox="1"/>
          <p:nvPr/>
        </p:nvSpPr>
        <p:spPr>
          <a:xfrm>
            <a:off x="10364274" y="6193563"/>
            <a:ext cx="1235724" cy="299249"/>
          </a:xfrm>
          <a:prstGeom prst="rect">
            <a:avLst/>
          </a:prstGeom>
          <a:noFill/>
        </p:spPr>
        <p:txBody>
          <a:bodyPr wrap="square" rtlCol="0">
            <a:spAutoFit/>
          </a:bodyPr>
          <a:lstStyle/>
          <a:p>
            <a:pPr marR="0" lvl="0" algn="r" defTabSz="914400" rtl="1" eaLnBrk="1" fontAlgn="auto" latinLnBrk="0" hangingPunct="1">
              <a:lnSpc>
                <a:spcPct val="150000"/>
              </a:lnSpc>
              <a:spcBef>
                <a:spcPts val="0"/>
              </a:spcBef>
              <a:spcAft>
                <a:spcPts val="0"/>
              </a:spcAft>
              <a:buClrTx/>
              <a:buSzTx/>
              <a:tabLst/>
              <a:defRPr/>
            </a:pPr>
            <a:r>
              <a:rPr kumimoji="0" lang="he-IL" sz="1000" i="0" u="none" strike="noStrike" kern="1200" cap="none" spc="0" normalizeH="0" baseline="0" noProof="0" dirty="0">
                <a:ln>
                  <a:noFill/>
                </a:ln>
                <a:solidFill>
                  <a:srgbClr val="000000"/>
                </a:solidFill>
                <a:effectLst/>
                <a:uLnTx/>
                <a:uFillTx/>
                <a:latin typeface="Assistant Light" panose="00000400000000000000" pitchFamily="2" charset="-79"/>
                <a:cs typeface="Assistant Light" panose="00000400000000000000" pitchFamily="2" charset="-79"/>
              </a:rPr>
              <a:t>*פרק זמן מינימלי</a:t>
            </a:r>
            <a:endParaRPr kumimoji="0" lang="en-US" sz="1000" i="0" u="none" strike="noStrike" kern="1200" cap="none" spc="0" normalizeH="0" baseline="0" noProof="0" dirty="0">
              <a:ln>
                <a:noFill/>
              </a:ln>
              <a:solidFill>
                <a:srgbClr val="000000"/>
              </a:solidFill>
              <a:effectLst/>
              <a:uLnTx/>
              <a:uFillTx/>
              <a:latin typeface="Assistant Light" panose="00000400000000000000" pitchFamily="2" charset="-79"/>
              <a:cs typeface="Assistant Light" panose="00000400000000000000" pitchFamily="2" charset="-79"/>
            </a:endParaRPr>
          </a:p>
        </p:txBody>
      </p:sp>
      <p:sp>
        <p:nvSpPr>
          <p:cNvPr id="112" name="Slide Number Placeholder 5">
            <a:extLst>
              <a:ext uri="{FF2B5EF4-FFF2-40B4-BE49-F238E27FC236}">
                <a16:creationId xmlns:a16="http://schemas.microsoft.com/office/drawing/2014/main" id="{6914D597-749C-47F1-A9D4-438966451EDB}"/>
              </a:ext>
            </a:extLst>
          </p:cNvPr>
          <p:cNvSpPr>
            <a:spLocks noGrp="1"/>
          </p:cNvSpPr>
          <p:nvPr>
            <p:ph type="sldNum" sz="quarter" idx="12"/>
          </p:nvPr>
        </p:nvSpPr>
        <p:spPr>
          <a:xfrm>
            <a:off x="11578255" y="6380935"/>
            <a:ext cx="488795" cy="365125"/>
          </a:xfrm>
        </p:spPr>
        <p:txBody>
          <a:bodyPr/>
          <a:lstStyle>
            <a:lvl1pPr>
              <a:defRPr>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kumimoji="0" lang="he-IL" sz="1100" b="0" i="0" u="none" strike="noStrike" kern="1200" cap="none" spc="0" normalizeH="0" baseline="0" noProof="0" smtClean="0">
                <a:ln>
                  <a:noFill/>
                </a:ln>
                <a:solidFill>
                  <a:prstClr val="black">
                    <a:lumMod val="75000"/>
                    <a:lumOff val="25000"/>
                  </a:prstClr>
                </a:solidFill>
                <a:effectLst/>
                <a:uLnTx/>
                <a:uFillTx/>
                <a:latin typeface="Assistant SemiBold" pitchFamily="2" charset="-79"/>
                <a:ea typeface="+mn-ea"/>
                <a:cs typeface="Assistant SemiBold" pitchFamily="2" charset="-79"/>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pic>
        <p:nvPicPr>
          <p:cNvPr id="8" name="Picture 7">
            <a:extLst>
              <a:ext uri="{FF2B5EF4-FFF2-40B4-BE49-F238E27FC236}">
                <a16:creationId xmlns:a16="http://schemas.microsoft.com/office/drawing/2014/main" id="{D1368389-6084-44E3-AE60-3B078290DC7F}"/>
              </a:ext>
            </a:extLst>
          </p:cNvPr>
          <p:cNvPicPr>
            <a:picLocks noChangeAspect="1"/>
          </p:cNvPicPr>
          <p:nvPr/>
        </p:nvPicPr>
        <p:blipFill>
          <a:blip r:embed="rId4">
            <a:lum bright="70000" contrast="-70000"/>
          </a:blip>
          <a:stretch>
            <a:fillRect/>
          </a:stretch>
        </p:blipFill>
        <p:spPr>
          <a:xfrm>
            <a:off x="1102943" y="1905801"/>
            <a:ext cx="9986113" cy="438950"/>
          </a:xfrm>
          <a:prstGeom prst="rect">
            <a:avLst/>
          </a:prstGeom>
        </p:spPr>
      </p:pic>
    </p:spTree>
    <p:extLst>
      <p:ext uri="{BB962C8B-B14F-4D97-AF65-F5344CB8AC3E}">
        <p14:creationId xmlns:p14="http://schemas.microsoft.com/office/powerpoint/2010/main" val="26190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a:extLst>
              <a:ext uri="{FF2B5EF4-FFF2-40B4-BE49-F238E27FC236}">
                <a16:creationId xmlns:a16="http://schemas.microsoft.com/office/drawing/2014/main" id="{8E4BE883-59EC-4670-BC46-416FD12ECB20}"/>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5081" r="5081"/>
          <a:stretch/>
        </p:blipFill>
        <p:spPr>
          <a:xfrm>
            <a:off x="0" y="0"/>
            <a:ext cx="9211702" cy="6858000"/>
          </a:xfrm>
          <a:custGeom>
            <a:avLst/>
            <a:gdLst>
              <a:gd name="connsiteX0" fmla="*/ 0 w 9211702"/>
              <a:gd name="connsiteY0" fmla="*/ 0 h 6858000"/>
              <a:gd name="connsiteX1" fmla="*/ 8080370 w 9211702"/>
              <a:gd name="connsiteY1" fmla="*/ 0 h 6858000"/>
              <a:gd name="connsiteX2" fmla="*/ 8227478 w 9211702"/>
              <a:gd name="connsiteY2" fmla="*/ 206870 h 6858000"/>
              <a:gd name="connsiteX3" fmla="*/ 9211702 w 9211702"/>
              <a:gd name="connsiteY3" fmla="*/ 3429000 h 6858000"/>
              <a:gd name="connsiteX4" fmla="*/ 8227478 w 9211702"/>
              <a:gd name="connsiteY4" fmla="*/ 6651130 h 6858000"/>
              <a:gd name="connsiteX5" fmla="*/ 8080370 w 9211702"/>
              <a:gd name="connsiteY5" fmla="*/ 6858000 h 6858000"/>
              <a:gd name="connsiteX6" fmla="*/ 0 w 921170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11702" h="6858000">
                <a:moveTo>
                  <a:pt x="0" y="0"/>
                </a:moveTo>
                <a:lnTo>
                  <a:pt x="8080370" y="0"/>
                </a:lnTo>
                <a:lnTo>
                  <a:pt x="8227478" y="206870"/>
                </a:lnTo>
                <a:cubicBezTo>
                  <a:pt x="8848866" y="1126646"/>
                  <a:pt x="9211702" y="2235451"/>
                  <a:pt x="9211702" y="3429000"/>
                </a:cubicBezTo>
                <a:cubicBezTo>
                  <a:pt x="9211702" y="4622550"/>
                  <a:pt x="8848866" y="5731355"/>
                  <a:pt x="8227478" y="6651130"/>
                </a:cubicBezTo>
                <a:lnTo>
                  <a:pt x="8080370" y="6858000"/>
                </a:lnTo>
                <a:lnTo>
                  <a:pt x="0" y="6858000"/>
                </a:lnTo>
                <a:close/>
              </a:path>
            </a:pathLst>
          </a:custGeom>
          <a:pattFill prst="pct20">
            <a:fgClr>
              <a:schemeClr val="accent1"/>
            </a:fgClr>
            <a:bgClr>
              <a:schemeClr val="bg1"/>
            </a:bgClr>
          </a:pattFill>
        </p:spPr>
      </p:pic>
      <p:sp>
        <p:nvSpPr>
          <p:cNvPr id="7" name="Oval 6">
            <a:extLst>
              <a:ext uri="{FF2B5EF4-FFF2-40B4-BE49-F238E27FC236}">
                <a16:creationId xmlns:a16="http://schemas.microsoft.com/office/drawing/2014/main" id="{5AB6BAFD-35DD-495A-BB66-E5987B7521AC}"/>
              </a:ext>
            </a:extLst>
          </p:cNvPr>
          <p:cNvSpPr/>
          <p:nvPr/>
        </p:nvSpPr>
        <p:spPr>
          <a:xfrm>
            <a:off x="-2402734" y="-2371408"/>
            <a:ext cx="11614436" cy="11614436"/>
          </a:xfrm>
          <a:prstGeom prst="ellipse">
            <a:avLst/>
          </a:prstGeom>
          <a:gradFill flip="none" rotWithShape="1">
            <a:gsLst>
              <a:gs pos="62000">
                <a:srgbClr val="009ED6">
                  <a:alpha val="28000"/>
                </a:srgbClr>
              </a:gs>
              <a:gs pos="79000">
                <a:srgbClr val="006386">
                  <a:alpha val="69000"/>
                </a:srgbClr>
              </a:gs>
              <a:gs pos="22000">
                <a:srgbClr val="9E9E9E">
                  <a:alpha val="84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Rectangle 18">
            <a:extLst>
              <a:ext uri="{FF2B5EF4-FFF2-40B4-BE49-F238E27FC236}">
                <a16:creationId xmlns:a16="http://schemas.microsoft.com/office/drawing/2014/main" id="{AB30B449-990D-4D90-B8CE-2806E7F0BBEB}"/>
              </a:ext>
            </a:extLst>
          </p:cNvPr>
          <p:cNvSpPr/>
          <p:nvPr/>
        </p:nvSpPr>
        <p:spPr>
          <a:xfrm>
            <a:off x="-292608" y="6875828"/>
            <a:ext cx="12709358" cy="164303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 name="Oval 4">
            <a:extLst>
              <a:ext uri="{FF2B5EF4-FFF2-40B4-BE49-F238E27FC236}">
                <a16:creationId xmlns:a16="http://schemas.microsoft.com/office/drawing/2014/main" id="{D86F31D6-BB85-4D42-8C2B-0FE1DB28CB0B}"/>
              </a:ext>
            </a:extLst>
          </p:cNvPr>
          <p:cNvSpPr/>
          <p:nvPr/>
        </p:nvSpPr>
        <p:spPr>
          <a:xfrm flipH="1">
            <a:off x="7887861" y="2241053"/>
            <a:ext cx="2523693" cy="2461838"/>
          </a:xfrm>
          <a:prstGeom prst="ellipse">
            <a:avLst/>
          </a:prstGeom>
          <a:solidFill>
            <a:srgbClr val="006386">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5B534E56-C5AB-44D9-9406-92A97B9E82AB}"/>
              </a:ext>
            </a:extLst>
          </p:cNvPr>
          <p:cNvSpPr/>
          <p:nvPr/>
        </p:nvSpPr>
        <p:spPr>
          <a:xfrm>
            <a:off x="-2982687" y="-2403009"/>
            <a:ext cx="15871372" cy="239880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0" name="Rectangle 19">
            <a:extLst>
              <a:ext uri="{FF2B5EF4-FFF2-40B4-BE49-F238E27FC236}">
                <a16:creationId xmlns:a16="http://schemas.microsoft.com/office/drawing/2014/main" id="{57C83FCB-C871-44C9-9E41-5B56B782CC5F}"/>
              </a:ext>
            </a:extLst>
          </p:cNvPr>
          <p:cNvSpPr/>
          <p:nvPr/>
        </p:nvSpPr>
        <p:spPr>
          <a:xfrm>
            <a:off x="-4378782" y="-2416629"/>
            <a:ext cx="4388249" cy="1297577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1" name="Rectangle 20">
            <a:extLst>
              <a:ext uri="{FF2B5EF4-FFF2-40B4-BE49-F238E27FC236}">
                <a16:creationId xmlns:a16="http://schemas.microsoft.com/office/drawing/2014/main" id="{021FC7A0-B1F0-4599-9C25-C1AE55FC4026}"/>
              </a:ext>
            </a:extLst>
          </p:cNvPr>
          <p:cNvSpPr/>
          <p:nvPr/>
        </p:nvSpPr>
        <p:spPr>
          <a:xfrm>
            <a:off x="-3595804" y="6875828"/>
            <a:ext cx="17097607" cy="421695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5" name="Arc 34">
            <a:extLst>
              <a:ext uri="{FF2B5EF4-FFF2-40B4-BE49-F238E27FC236}">
                <a16:creationId xmlns:a16="http://schemas.microsoft.com/office/drawing/2014/main" id="{4EA79037-B13A-45DB-B681-48DE30DEA741}"/>
              </a:ext>
            </a:extLst>
          </p:cNvPr>
          <p:cNvSpPr/>
          <p:nvPr/>
        </p:nvSpPr>
        <p:spPr>
          <a:xfrm rot="900000">
            <a:off x="7725924" y="2001522"/>
            <a:ext cx="2894214" cy="2894212"/>
          </a:xfrm>
          <a:prstGeom prst="arc">
            <a:avLst>
              <a:gd name="adj1" fmla="val 16977976"/>
              <a:gd name="adj2" fmla="val 7953272"/>
            </a:avLst>
          </a:prstGeom>
          <a:ln w="9525">
            <a:solidFill>
              <a:srgbClr val="25A6DF">
                <a:alpha val="94000"/>
              </a:srgbClr>
            </a:solidFill>
            <a:headEnd type="arrow"/>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36" name="Oval 35">
            <a:extLst>
              <a:ext uri="{FF2B5EF4-FFF2-40B4-BE49-F238E27FC236}">
                <a16:creationId xmlns:a16="http://schemas.microsoft.com/office/drawing/2014/main" id="{7CE6EB14-C75C-4F2F-891D-CCEC46D0F151}"/>
              </a:ext>
            </a:extLst>
          </p:cNvPr>
          <p:cNvSpPr/>
          <p:nvPr/>
        </p:nvSpPr>
        <p:spPr>
          <a:xfrm>
            <a:off x="9423438" y="4820529"/>
            <a:ext cx="108000" cy="108000"/>
          </a:xfrm>
          <a:prstGeom prst="ellipse">
            <a:avLst/>
          </a:prstGeom>
          <a:solidFill>
            <a:srgbClr val="25A6D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3" name="Rectangle 32">
            <a:extLst>
              <a:ext uri="{FF2B5EF4-FFF2-40B4-BE49-F238E27FC236}">
                <a16:creationId xmlns:a16="http://schemas.microsoft.com/office/drawing/2014/main" id="{7ABE6D64-F2C8-4987-9D2E-326A5657F59E}"/>
              </a:ext>
            </a:extLst>
          </p:cNvPr>
          <p:cNvSpPr/>
          <p:nvPr/>
        </p:nvSpPr>
        <p:spPr>
          <a:xfrm>
            <a:off x="376235" y="3104291"/>
            <a:ext cx="7356921" cy="815288"/>
          </a:xfrm>
          <a:prstGeom prst="rect">
            <a:avLst/>
          </a:prstGeom>
          <a:effectLst>
            <a:outerShdw blurRad="127000" dist="101600" dir="8100000" algn="tr" rotWithShape="0">
              <a:prstClr val="black">
                <a:alpha val="40000"/>
              </a:prstClr>
            </a:outerShdw>
          </a:effectLst>
        </p:spPr>
        <p:txBody>
          <a:bodyPr wrap="square" lIns="91440" tIns="45720" rIns="91440" bIns="45720" anchor="t">
            <a:spAutoFit/>
          </a:bodyPr>
          <a:lstStyle/>
          <a:p>
            <a:pPr marL="0" marR="0" lvl="0" indent="0" algn="r" defTabSz="914400" rtl="1" eaLnBrk="1" fontAlgn="auto" latinLnBrk="0" hangingPunct="1">
              <a:lnSpc>
                <a:spcPts val="5200"/>
              </a:lnSpc>
              <a:spcBef>
                <a:spcPts val="0"/>
              </a:spcBef>
              <a:spcAft>
                <a:spcPts val="0"/>
              </a:spcAft>
              <a:buClrTx/>
              <a:buSzTx/>
              <a:buFontTx/>
              <a:buNone/>
              <a:tabLst/>
              <a:defRPr/>
            </a:pPr>
            <a:r>
              <a:rPr kumimoji="0" lang="he-IL" sz="6600" b="0" i="0" u="none" strike="noStrike" kern="1200" cap="none" spc="150" normalizeH="0" baseline="0" noProof="0" dirty="0">
                <a:ln>
                  <a:solidFill>
                    <a:srgbClr val="006386"/>
                  </a:solidFill>
                </a:ln>
                <a:solidFill>
                  <a:schemeClr val="bg1"/>
                </a:solidFill>
                <a:effectLst/>
                <a:uLnTx/>
                <a:uFillTx/>
                <a:latin typeface="Assistant ExtraBold" pitchFamily="2" charset="-79"/>
                <a:ea typeface="+mn-ea"/>
                <a:cs typeface="Assistant ExtraBold" panose="00000900000000000000" pitchFamily="2" charset="-79"/>
              </a:rPr>
              <a:t>בלנדר ישראל</a:t>
            </a:r>
            <a:endParaRPr kumimoji="0" lang="x-none" sz="6600" b="0" i="0" u="none" strike="noStrike" kern="1200" cap="none" spc="0" normalizeH="0" baseline="0" noProof="0" dirty="0">
              <a:ln>
                <a:solidFill>
                  <a:srgbClr val="006386"/>
                </a:solidFill>
              </a:ln>
              <a:solidFill>
                <a:schemeClr val="bg1"/>
              </a:solidFill>
              <a:effectLst/>
              <a:uLnTx/>
              <a:uFillTx/>
              <a:latin typeface="Assistant ExtraBold" pitchFamily="2" charset="-79"/>
              <a:ea typeface="+mn-ea"/>
              <a:cs typeface="Assistant ExtraBold" pitchFamily="2" charset="-79"/>
            </a:endParaRPr>
          </a:p>
        </p:txBody>
      </p:sp>
      <p:sp>
        <p:nvSpPr>
          <p:cNvPr id="26" name="Oval 25">
            <a:extLst>
              <a:ext uri="{FF2B5EF4-FFF2-40B4-BE49-F238E27FC236}">
                <a16:creationId xmlns:a16="http://schemas.microsoft.com/office/drawing/2014/main" id="{F9AB1832-D971-4516-B351-668597892817}"/>
              </a:ext>
            </a:extLst>
          </p:cNvPr>
          <p:cNvSpPr/>
          <p:nvPr/>
        </p:nvSpPr>
        <p:spPr>
          <a:xfrm flipH="1">
            <a:off x="9234473" y="2731250"/>
            <a:ext cx="713407" cy="69592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09ED6"/>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40304542-ADC2-4C79-9085-95ADA88C448D}"/>
              </a:ext>
            </a:extLst>
          </p:cNvPr>
          <p:cNvPicPr>
            <a:picLocks noChangeAspect="1"/>
          </p:cNvPicPr>
          <p:nvPr/>
        </p:nvPicPr>
        <p:blipFill>
          <a:blip r:embed="rId3">
            <a:lum bright="70000" contrast="-70000"/>
          </a:blip>
          <a:stretch>
            <a:fillRect/>
          </a:stretch>
        </p:blipFill>
        <p:spPr>
          <a:xfrm>
            <a:off x="8532629" y="2839660"/>
            <a:ext cx="1213694" cy="1209971"/>
          </a:xfrm>
          <a:prstGeom prst="rect">
            <a:avLst/>
          </a:prstGeom>
          <a:effectLst>
            <a:outerShdw blurRad="114300" dist="76200" dir="8100000" algn="tr" rotWithShape="0">
              <a:prstClr val="black">
                <a:alpha val="40000"/>
              </a:prstClr>
            </a:outerShdw>
          </a:effectLst>
        </p:spPr>
      </p:pic>
      <p:sp>
        <p:nvSpPr>
          <p:cNvPr id="27" name="Arc 26">
            <a:extLst>
              <a:ext uri="{FF2B5EF4-FFF2-40B4-BE49-F238E27FC236}">
                <a16:creationId xmlns:a16="http://schemas.microsoft.com/office/drawing/2014/main" id="{0AABF023-91FE-4B4C-A5D8-FFD59B4C07A3}"/>
              </a:ext>
            </a:extLst>
          </p:cNvPr>
          <p:cNvSpPr/>
          <p:nvPr/>
        </p:nvSpPr>
        <p:spPr>
          <a:xfrm rot="900000">
            <a:off x="7118680" y="1389684"/>
            <a:ext cx="4041593" cy="4041590"/>
          </a:xfrm>
          <a:prstGeom prst="arc">
            <a:avLst>
              <a:gd name="adj1" fmla="val 11912447"/>
              <a:gd name="adj2" fmla="val 2930560"/>
            </a:avLst>
          </a:prstGeom>
          <a:ln w="9525">
            <a:solidFill>
              <a:srgbClr val="006386">
                <a:alpha val="52000"/>
              </a:srgbClr>
            </a:solidFill>
            <a:prstDash val="dash"/>
            <a:headEnd type="arrow"/>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8" name="Arc 27">
            <a:extLst>
              <a:ext uri="{FF2B5EF4-FFF2-40B4-BE49-F238E27FC236}">
                <a16:creationId xmlns:a16="http://schemas.microsoft.com/office/drawing/2014/main" id="{A660A1B3-FDB9-4DAF-BD22-FE4EE0CF3688}"/>
              </a:ext>
            </a:extLst>
          </p:cNvPr>
          <p:cNvSpPr/>
          <p:nvPr/>
        </p:nvSpPr>
        <p:spPr>
          <a:xfrm rot="900000">
            <a:off x="8418391" y="2677744"/>
            <a:ext cx="1559326" cy="1559325"/>
          </a:xfrm>
          <a:prstGeom prst="arc">
            <a:avLst>
              <a:gd name="adj1" fmla="val 13839297"/>
              <a:gd name="adj2" fmla="val 7953272"/>
            </a:avLst>
          </a:prstGeom>
          <a:ln w="9525">
            <a:solidFill>
              <a:schemeClr val="bg1">
                <a:alpha val="94000"/>
              </a:schemeClr>
            </a:solidFill>
            <a:prstDash val="dash"/>
            <a:headEnd type="arrow"/>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43779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ectangle 93">
            <a:extLst>
              <a:ext uri="{FF2B5EF4-FFF2-40B4-BE49-F238E27FC236}">
                <a16:creationId xmlns:a16="http://schemas.microsoft.com/office/drawing/2014/main" id="{DCBFBCBC-7CCF-4719-BE36-8D1018AF64C0}"/>
              </a:ext>
            </a:extLst>
          </p:cNvPr>
          <p:cNvSpPr/>
          <p:nvPr/>
        </p:nvSpPr>
        <p:spPr>
          <a:xfrm>
            <a:off x="8863653" y="3375034"/>
            <a:ext cx="1603542" cy="2009773"/>
          </a:xfrm>
          <a:prstGeom prst="rect">
            <a:avLst/>
          </a:prstGeom>
          <a:solidFill>
            <a:srgbClr val="00638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9" name="Rectangle 108">
            <a:extLst>
              <a:ext uri="{FF2B5EF4-FFF2-40B4-BE49-F238E27FC236}">
                <a16:creationId xmlns:a16="http://schemas.microsoft.com/office/drawing/2014/main" id="{1BD1FE27-3E34-421B-A18E-0FAD83EFA244}"/>
              </a:ext>
            </a:extLst>
          </p:cNvPr>
          <p:cNvSpPr/>
          <p:nvPr/>
        </p:nvSpPr>
        <p:spPr>
          <a:xfrm>
            <a:off x="9032010" y="4816539"/>
            <a:ext cx="1232512" cy="390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7" name="Arc 46">
            <a:extLst>
              <a:ext uri="{FF2B5EF4-FFF2-40B4-BE49-F238E27FC236}">
                <a16:creationId xmlns:a16="http://schemas.microsoft.com/office/drawing/2014/main" id="{75F1ADA3-EB8D-4457-9781-048E8CF1D608}"/>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49" name="Oval 48">
            <a:extLst>
              <a:ext uri="{FF2B5EF4-FFF2-40B4-BE49-F238E27FC236}">
                <a16:creationId xmlns:a16="http://schemas.microsoft.com/office/drawing/2014/main" id="{86BDFA28-C433-4DDE-B7E1-755CF5747C8D}"/>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0" name="Arc 49">
            <a:extLst>
              <a:ext uri="{FF2B5EF4-FFF2-40B4-BE49-F238E27FC236}">
                <a16:creationId xmlns:a16="http://schemas.microsoft.com/office/drawing/2014/main" id="{213AB831-27FA-4115-8686-96E5A4EA6A25}"/>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51" name="Partial Circle 50">
            <a:extLst>
              <a:ext uri="{FF2B5EF4-FFF2-40B4-BE49-F238E27FC236}">
                <a16:creationId xmlns:a16="http://schemas.microsoft.com/office/drawing/2014/main" id="{BCC1A4D9-EBE0-4E53-A750-13A710AF6D36}"/>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52" name="Rectangle 51">
            <a:extLst>
              <a:ext uri="{FF2B5EF4-FFF2-40B4-BE49-F238E27FC236}">
                <a16:creationId xmlns:a16="http://schemas.microsoft.com/office/drawing/2014/main" id="{F3EE8C12-51CB-48D0-BCA7-0D4E6E18536A}"/>
              </a:ext>
            </a:extLst>
          </p:cNvPr>
          <p:cNvSpPr/>
          <p:nvPr/>
        </p:nvSpPr>
        <p:spPr>
          <a:xfrm>
            <a:off x="12192000" y="-973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6" name="TextBox 28">
            <a:extLst>
              <a:ext uri="{FF2B5EF4-FFF2-40B4-BE49-F238E27FC236}">
                <a16:creationId xmlns:a16="http://schemas.microsoft.com/office/drawing/2014/main" id="{45C29FCA-7415-4758-A728-38BA4DDA75B8}"/>
              </a:ext>
            </a:extLst>
          </p:cNvPr>
          <p:cNvSpPr txBox="1"/>
          <p:nvPr/>
        </p:nvSpPr>
        <p:spPr>
          <a:xfrm>
            <a:off x="3716032" y="253642"/>
            <a:ext cx="7793436" cy="1015663"/>
          </a:xfrm>
          <a:prstGeom prst="rect">
            <a:avLst/>
          </a:prstGeom>
          <a:noFill/>
        </p:spPr>
        <p:txBody>
          <a:bodyPr wrap="square" rtlCol="0">
            <a:spAutoFit/>
          </a:bodyPr>
          <a:lstStyle/>
          <a:p>
            <a:pPr algn="r">
              <a:defRPr/>
            </a:pPr>
            <a:r>
              <a:rPr lang="he-IL" sz="3600" dirty="0">
                <a:solidFill>
                  <a:srgbClr val="041634"/>
                </a:solidFill>
                <a:latin typeface="Assistant ExtraBold" pitchFamily="2" charset="-79"/>
                <a:cs typeface="Assistant ExtraBold" pitchFamily="2" charset="-79"/>
              </a:rPr>
              <a:t>בלנדר ישראל</a:t>
            </a:r>
          </a:p>
          <a:p>
            <a:pPr algn="r" rtl="1">
              <a:defRPr/>
            </a:pPr>
            <a:r>
              <a:rPr lang="he-IL" sz="2400" dirty="0">
                <a:latin typeface="Assistant SemiBold" panose="00000700000000000000" pitchFamily="2" charset="-79"/>
                <a:cs typeface="Assistant SemiBold" panose="00000700000000000000" pitchFamily="2" charset="-79"/>
              </a:rPr>
              <a:t>חברת הפינטק המובילה למימון חוץ בנקאי בישראל</a:t>
            </a:r>
          </a:p>
        </p:txBody>
      </p:sp>
      <p:sp>
        <p:nvSpPr>
          <p:cNvPr id="152" name="Rectangle 151">
            <a:extLst>
              <a:ext uri="{FF2B5EF4-FFF2-40B4-BE49-F238E27FC236}">
                <a16:creationId xmlns:a16="http://schemas.microsoft.com/office/drawing/2014/main" id="{C3ABDCF4-4E0F-430C-92F5-3959563224C4}"/>
              </a:ext>
            </a:extLst>
          </p:cNvPr>
          <p:cNvSpPr/>
          <p:nvPr/>
        </p:nvSpPr>
        <p:spPr>
          <a:xfrm>
            <a:off x="-705068" y="6963611"/>
            <a:ext cx="13455501" cy="165513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3" name="Slide Number Placeholder 5">
            <a:extLst>
              <a:ext uri="{FF2B5EF4-FFF2-40B4-BE49-F238E27FC236}">
                <a16:creationId xmlns:a16="http://schemas.microsoft.com/office/drawing/2014/main" id="{54076507-B660-44C1-AC9F-A28DF7167A3D}"/>
              </a:ext>
            </a:extLst>
          </p:cNvPr>
          <p:cNvSpPr>
            <a:spLocks noGrp="1"/>
          </p:cNvSpPr>
          <p:nvPr>
            <p:ph type="sldNum" sz="quarter" idx="12"/>
          </p:nvPr>
        </p:nvSpPr>
        <p:spPr>
          <a:xfrm>
            <a:off x="11578255" y="6380935"/>
            <a:ext cx="488795" cy="365125"/>
          </a:xfrm>
        </p:spPr>
        <p:txBody>
          <a:bodyPr/>
          <a:lstStyle>
            <a:lvl1pPr>
              <a:defRPr>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kumimoji="0" lang="he-IL" sz="1100" b="0" i="0" u="none" strike="noStrike" kern="1200" cap="none" spc="0" normalizeH="0" baseline="0" noProof="0" smtClean="0">
                <a:ln>
                  <a:noFill/>
                </a:ln>
                <a:solidFill>
                  <a:prstClr val="black">
                    <a:lumMod val="75000"/>
                    <a:lumOff val="25000"/>
                  </a:prstClr>
                </a:solidFill>
                <a:effectLst/>
                <a:uLnTx/>
                <a:uFillTx/>
                <a:latin typeface="Assistant SemiBold" pitchFamily="2" charset="-79"/>
                <a:ea typeface="+mn-ea"/>
                <a:cs typeface="Assistant SemiBold" pitchFamily="2" charset="-79"/>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54" name="Oval 112">
            <a:extLst>
              <a:ext uri="{FF2B5EF4-FFF2-40B4-BE49-F238E27FC236}">
                <a16:creationId xmlns:a16="http://schemas.microsoft.com/office/drawing/2014/main" id="{054453E8-52BC-4E9E-BE4A-50D53E0F6EE9}"/>
              </a:ext>
            </a:extLst>
          </p:cNvPr>
          <p:cNvSpPr/>
          <p:nvPr/>
        </p:nvSpPr>
        <p:spPr>
          <a:xfrm>
            <a:off x="9155520" y="1574613"/>
            <a:ext cx="936000" cy="936000"/>
          </a:xfrm>
          <a:prstGeom prst="ellipse">
            <a:avLst/>
          </a:prstGeom>
          <a:gradFill flip="none" rotWithShape="1">
            <a:gsLst>
              <a:gs pos="0">
                <a:schemeClr val="bg1"/>
              </a:gs>
              <a:gs pos="100000">
                <a:srgbClr val="00AEEF"/>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latin typeface="Calibri" panose="020F0502020204030204"/>
              <a:cs typeface="Arial" panose="020B0604020202020204" pitchFamily="34" charset="0"/>
            </a:endParaRPr>
          </a:p>
        </p:txBody>
      </p:sp>
      <p:sp>
        <p:nvSpPr>
          <p:cNvPr id="59" name="TextBox 117">
            <a:extLst>
              <a:ext uri="{FF2B5EF4-FFF2-40B4-BE49-F238E27FC236}">
                <a16:creationId xmlns:a16="http://schemas.microsoft.com/office/drawing/2014/main" id="{FCD1FB42-6BF0-4976-8E45-AB5CDA1BC2B7}"/>
              </a:ext>
            </a:extLst>
          </p:cNvPr>
          <p:cNvSpPr txBox="1"/>
          <p:nvPr/>
        </p:nvSpPr>
        <p:spPr>
          <a:xfrm>
            <a:off x="8847195" y="3733547"/>
            <a:ext cx="1620000" cy="1021853"/>
          </a:xfrm>
          <a:prstGeom prst="rect">
            <a:avLst/>
          </a:prstGeom>
          <a:noFill/>
        </p:spPr>
        <p:txBody>
          <a:bodyPr wrap="square" rtlCol="0" anchor="ctr" anchorCtr="0">
            <a:noAutofit/>
          </a:bodyPr>
          <a:lstStyle/>
          <a:p>
            <a:pPr algn="ctr" rtl="1">
              <a:defRPr/>
            </a:pPr>
            <a:r>
              <a:rPr lang="he-IL" sz="1600" dirty="0">
                <a:solidFill>
                  <a:schemeClr val="bg1"/>
                </a:solidFill>
                <a:latin typeface="Assistant SemiBold" pitchFamily="2" charset="-79"/>
                <a:cs typeface="Assistant SemiBold" pitchFamily="2" charset="-79"/>
              </a:rPr>
              <a:t>אשראי לרכב</a:t>
            </a:r>
            <a:endParaRPr lang="en-US" sz="1600" dirty="0">
              <a:solidFill>
                <a:schemeClr val="bg1"/>
              </a:solidFill>
              <a:latin typeface="Assistant SemiBold" pitchFamily="2" charset="-79"/>
              <a:cs typeface="Assistant SemiBold" pitchFamily="2" charset="-79"/>
            </a:endParaRPr>
          </a:p>
        </p:txBody>
      </p:sp>
      <p:pic>
        <p:nvPicPr>
          <p:cNvPr id="72" name="Picture 81">
            <a:extLst>
              <a:ext uri="{FF2B5EF4-FFF2-40B4-BE49-F238E27FC236}">
                <a16:creationId xmlns:a16="http://schemas.microsoft.com/office/drawing/2014/main" id="{CCC92F9C-6DDD-4746-B18B-7ED1522A1BF2}"/>
              </a:ext>
            </a:extLst>
          </p:cNvPr>
          <p:cNvPicPr>
            <a:picLocks noChangeAspect="1"/>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9427994" y="1853113"/>
            <a:ext cx="391053" cy="391053"/>
          </a:xfrm>
          <a:prstGeom prst="rect">
            <a:avLst/>
          </a:prstGeom>
        </p:spPr>
      </p:pic>
      <p:cxnSp>
        <p:nvCxnSpPr>
          <p:cNvPr id="46" name="Straight Connector 109">
            <a:extLst>
              <a:ext uri="{FF2B5EF4-FFF2-40B4-BE49-F238E27FC236}">
                <a16:creationId xmlns:a16="http://schemas.microsoft.com/office/drawing/2014/main" id="{5BE6E262-73DA-4565-861F-6820C5DFFABD}"/>
              </a:ext>
            </a:extLst>
          </p:cNvPr>
          <p:cNvCxnSpPr>
            <a:cxnSpLocks/>
          </p:cNvCxnSpPr>
          <p:nvPr/>
        </p:nvCxnSpPr>
        <p:spPr>
          <a:xfrm flipV="1">
            <a:off x="9623520" y="2503730"/>
            <a:ext cx="0" cy="757587"/>
          </a:xfrm>
          <a:prstGeom prst="line">
            <a:avLst/>
          </a:prstGeom>
          <a:ln w="12700">
            <a:solidFill>
              <a:srgbClr val="00AEEF"/>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14B6C27-83C5-49E8-A874-BC3A02A457EF}"/>
              </a:ext>
            </a:extLst>
          </p:cNvPr>
          <p:cNvCxnSpPr>
            <a:cxnSpLocks/>
          </p:cNvCxnSpPr>
          <p:nvPr/>
        </p:nvCxnSpPr>
        <p:spPr>
          <a:xfrm>
            <a:off x="8854205" y="3261197"/>
            <a:ext cx="1620000" cy="0"/>
          </a:xfrm>
          <a:prstGeom prst="line">
            <a:avLst/>
          </a:prstGeom>
          <a:ln w="9525">
            <a:solidFill>
              <a:srgbClr val="009ED6"/>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DD069E0-B3BE-487C-A81D-E5D91560BC2B}"/>
              </a:ext>
            </a:extLst>
          </p:cNvPr>
          <p:cNvCxnSpPr>
            <a:cxnSpLocks/>
          </p:cNvCxnSpPr>
          <p:nvPr/>
        </p:nvCxnSpPr>
        <p:spPr>
          <a:xfrm>
            <a:off x="8854205" y="5490047"/>
            <a:ext cx="1620000" cy="0"/>
          </a:xfrm>
          <a:prstGeom prst="line">
            <a:avLst/>
          </a:prstGeom>
          <a:ln w="9525">
            <a:solidFill>
              <a:srgbClr val="009ED6"/>
            </a:solidFill>
          </a:ln>
        </p:spPr>
        <p:style>
          <a:lnRef idx="1">
            <a:schemeClr val="accent1"/>
          </a:lnRef>
          <a:fillRef idx="0">
            <a:schemeClr val="accent1"/>
          </a:fillRef>
          <a:effectRef idx="0">
            <a:schemeClr val="accent1"/>
          </a:effectRef>
          <a:fontRef idx="minor">
            <a:schemeClr val="tx1"/>
          </a:fontRef>
        </p:style>
      </p:cxnSp>
      <p:sp>
        <p:nvSpPr>
          <p:cNvPr id="93" name="Rectangle 92">
            <a:extLst>
              <a:ext uri="{FF2B5EF4-FFF2-40B4-BE49-F238E27FC236}">
                <a16:creationId xmlns:a16="http://schemas.microsoft.com/office/drawing/2014/main" id="{BAB524E8-C386-4B44-B05B-86DD0C888823}"/>
              </a:ext>
            </a:extLst>
          </p:cNvPr>
          <p:cNvSpPr/>
          <p:nvPr/>
        </p:nvSpPr>
        <p:spPr>
          <a:xfrm>
            <a:off x="7000356" y="3375154"/>
            <a:ext cx="1603542" cy="2009773"/>
          </a:xfrm>
          <a:prstGeom prst="rect">
            <a:avLst/>
          </a:prstGeom>
          <a:solidFill>
            <a:srgbClr val="00638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7" name="Oval 115">
            <a:extLst>
              <a:ext uri="{FF2B5EF4-FFF2-40B4-BE49-F238E27FC236}">
                <a16:creationId xmlns:a16="http://schemas.microsoft.com/office/drawing/2014/main" id="{3C83E6E2-06CE-4842-95AA-3CC06C69F838}"/>
              </a:ext>
            </a:extLst>
          </p:cNvPr>
          <p:cNvSpPr/>
          <p:nvPr/>
        </p:nvSpPr>
        <p:spPr>
          <a:xfrm>
            <a:off x="7334127" y="1574613"/>
            <a:ext cx="936000" cy="936000"/>
          </a:xfrm>
          <a:prstGeom prst="ellipse">
            <a:avLst/>
          </a:prstGeom>
          <a:gradFill flip="none" rotWithShape="1">
            <a:gsLst>
              <a:gs pos="0">
                <a:schemeClr val="bg1"/>
              </a:gs>
              <a:gs pos="100000">
                <a:srgbClr val="00AEEF"/>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latin typeface="Calibri" panose="020F0502020204030204"/>
              <a:cs typeface="Arial" panose="020B0604020202020204" pitchFamily="34" charset="0"/>
            </a:endParaRPr>
          </a:p>
        </p:txBody>
      </p:sp>
      <p:cxnSp>
        <p:nvCxnSpPr>
          <p:cNvPr id="74" name="Straight Connector 109">
            <a:extLst>
              <a:ext uri="{FF2B5EF4-FFF2-40B4-BE49-F238E27FC236}">
                <a16:creationId xmlns:a16="http://schemas.microsoft.com/office/drawing/2014/main" id="{E09E1B03-483B-4ACB-86F8-5FD9569B7A4C}"/>
              </a:ext>
            </a:extLst>
          </p:cNvPr>
          <p:cNvCxnSpPr>
            <a:cxnSpLocks/>
          </p:cNvCxnSpPr>
          <p:nvPr/>
        </p:nvCxnSpPr>
        <p:spPr>
          <a:xfrm flipV="1">
            <a:off x="7802127" y="2503730"/>
            <a:ext cx="0" cy="757587"/>
          </a:xfrm>
          <a:prstGeom prst="line">
            <a:avLst/>
          </a:prstGeom>
          <a:ln w="12700">
            <a:solidFill>
              <a:srgbClr val="00AEEF"/>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593F62C-9108-4113-8B0D-30D177F17889}"/>
              </a:ext>
            </a:extLst>
          </p:cNvPr>
          <p:cNvCxnSpPr>
            <a:cxnSpLocks/>
          </p:cNvCxnSpPr>
          <p:nvPr/>
        </p:nvCxnSpPr>
        <p:spPr>
          <a:xfrm>
            <a:off x="6990908" y="3261317"/>
            <a:ext cx="1620000" cy="0"/>
          </a:xfrm>
          <a:prstGeom prst="line">
            <a:avLst/>
          </a:prstGeom>
          <a:ln w="9525">
            <a:solidFill>
              <a:srgbClr val="009ED6"/>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DF2BBB1-41BA-4602-B6CA-E2FDE41E0B7D}"/>
              </a:ext>
            </a:extLst>
          </p:cNvPr>
          <p:cNvCxnSpPr>
            <a:cxnSpLocks/>
          </p:cNvCxnSpPr>
          <p:nvPr/>
        </p:nvCxnSpPr>
        <p:spPr>
          <a:xfrm>
            <a:off x="6990908" y="5490167"/>
            <a:ext cx="1620000" cy="0"/>
          </a:xfrm>
          <a:prstGeom prst="line">
            <a:avLst/>
          </a:prstGeom>
          <a:ln w="9525">
            <a:solidFill>
              <a:srgbClr val="009ED6"/>
            </a:solidFill>
          </a:ln>
        </p:spPr>
        <p:style>
          <a:lnRef idx="1">
            <a:schemeClr val="accent1"/>
          </a:lnRef>
          <a:fillRef idx="0">
            <a:schemeClr val="accent1"/>
          </a:fillRef>
          <a:effectRef idx="0">
            <a:schemeClr val="accent1"/>
          </a:effectRef>
          <a:fontRef idx="minor">
            <a:schemeClr val="tx1"/>
          </a:fontRef>
        </p:style>
      </p:cxnSp>
      <p:sp>
        <p:nvSpPr>
          <p:cNvPr id="92" name="Rectangle 91">
            <a:extLst>
              <a:ext uri="{FF2B5EF4-FFF2-40B4-BE49-F238E27FC236}">
                <a16:creationId xmlns:a16="http://schemas.microsoft.com/office/drawing/2014/main" id="{8ACEB1B6-B2DE-4244-87F5-ABEAAF22D1A1}"/>
              </a:ext>
            </a:extLst>
          </p:cNvPr>
          <p:cNvSpPr/>
          <p:nvPr/>
        </p:nvSpPr>
        <p:spPr>
          <a:xfrm>
            <a:off x="5178964" y="3375154"/>
            <a:ext cx="1603542" cy="2009773"/>
          </a:xfrm>
          <a:prstGeom prst="rect">
            <a:avLst/>
          </a:prstGeom>
          <a:solidFill>
            <a:srgbClr val="00638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1" name="TextBox 119">
            <a:extLst>
              <a:ext uri="{FF2B5EF4-FFF2-40B4-BE49-F238E27FC236}">
                <a16:creationId xmlns:a16="http://schemas.microsoft.com/office/drawing/2014/main" id="{DBED72D6-C45B-4BB7-8EB5-BAAD5D25D68D}"/>
              </a:ext>
            </a:extLst>
          </p:cNvPr>
          <p:cNvSpPr txBox="1"/>
          <p:nvPr/>
        </p:nvSpPr>
        <p:spPr>
          <a:xfrm>
            <a:off x="5170735" y="3558562"/>
            <a:ext cx="1620000" cy="1692000"/>
          </a:xfrm>
          <a:prstGeom prst="rect">
            <a:avLst/>
          </a:prstGeom>
          <a:noFill/>
        </p:spPr>
        <p:txBody>
          <a:bodyPr wrap="square" rtlCol="0" anchor="ctr" anchorCtr="0">
            <a:noAutofit/>
          </a:bodyPr>
          <a:lstStyle/>
          <a:p>
            <a:pPr algn="ctr" rtl="1">
              <a:defRPr/>
            </a:pPr>
            <a:r>
              <a:rPr lang="he-IL" sz="1600" dirty="0">
                <a:solidFill>
                  <a:schemeClr val="bg1"/>
                </a:solidFill>
                <a:latin typeface="Assistant SemiBold" pitchFamily="2" charset="-79"/>
                <a:cs typeface="Assistant SemiBold" pitchFamily="2" charset="-79"/>
              </a:rPr>
              <a:t>תיווך באשראי </a:t>
            </a:r>
            <a:r>
              <a:rPr lang="en-GB" sz="1600" dirty="0">
                <a:solidFill>
                  <a:schemeClr val="bg1"/>
                </a:solidFill>
                <a:latin typeface="Assistant SemiBold" pitchFamily="2" charset="-79"/>
                <a:cs typeface="Assistant SemiBold" pitchFamily="2" charset="-79"/>
              </a:rPr>
              <a:t>P2P</a:t>
            </a:r>
            <a:endParaRPr lang="he-IL" sz="1600" dirty="0">
              <a:solidFill>
                <a:schemeClr val="bg1"/>
              </a:solidFill>
              <a:latin typeface="Assistant SemiBold" pitchFamily="2" charset="-79"/>
              <a:cs typeface="Assistant SemiBold" pitchFamily="2" charset="-79"/>
            </a:endParaRPr>
          </a:p>
        </p:txBody>
      </p:sp>
      <p:sp>
        <p:nvSpPr>
          <p:cNvPr id="56" name="Oval 114">
            <a:extLst>
              <a:ext uri="{FF2B5EF4-FFF2-40B4-BE49-F238E27FC236}">
                <a16:creationId xmlns:a16="http://schemas.microsoft.com/office/drawing/2014/main" id="{3923A0B5-E9DC-4F8C-928C-B59AFAE03F1F}"/>
              </a:ext>
            </a:extLst>
          </p:cNvPr>
          <p:cNvSpPr/>
          <p:nvPr/>
        </p:nvSpPr>
        <p:spPr>
          <a:xfrm>
            <a:off x="5512735" y="1574613"/>
            <a:ext cx="936000" cy="936000"/>
          </a:xfrm>
          <a:prstGeom prst="ellipse">
            <a:avLst/>
          </a:prstGeom>
          <a:gradFill flip="none" rotWithShape="1">
            <a:gsLst>
              <a:gs pos="0">
                <a:schemeClr val="bg1"/>
              </a:gs>
              <a:gs pos="100000">
                <a:srgbClr val="00AEEF"/>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latin typeface="Calibri" panose="020F0502020204030204"/>
              <a:cs typeface="Arial" panose="020B0604020202020204" pitchFamily="34" charset="0"/>
            </a:endParaRPr>
          </a:p>
        </p:txBody>
      </p:sp>
      <p:pic>
        <p:nvPicPr>
          <p:cNvPr id="68" name="Picture 138">
            <a:extLst>
              <a:ext uri="{FF2B5EF4-FFF2-40B4-BE49-F238E27FC236}">
                <a16:creationId xmlns:a16="http://schemas.microsoft.com/office/drawing/2014/main" id="{6DDE0BBF-D62E-4364-A523-86F19BEA80CE}"/>
              </a:ext>
            </a:extLst>
          </p:cNvPr>
          <p:cNvPicPr>
            <a:picLocks noChangeAspect="1"/>
          </p:cNvPicPr>
          <p:nvPr/>
        </p:nvPicPr>
        <p:blipFill>
          <a:blip r:embed="rId4" cstate="print">
            <a:biLevel thresh="75000"/>
            <a:extLst>
              <a:ext uri="{28A0092B-C50C-407E-A947-70E740481C1C}">
                <a14:useLocalDpi xmlns:a14="http://schemas.microsoft.com/office/drawing/2010/main" val="0"/>
              </a:ext>
            </a:extLst>
          </a:blip>
          <a:stretch>
            <a:fillRect/>
          </a:stretch>
        </p:blipFill>
        <p:spPr>
          <a:xfrm>
            <a:off x="5797537" y="1865334"/>
            <a:ext cx="366397" cy="366397"/>
          </a:xfrm>
          <a:prstGeom prst="rect">
            <a:avLst/>
          </a:prstGeom>
        </p:spPr>
      </p:pic>
      <p:cxnSp>
        <p:nvCxnSpPr>
          <p:cNvPr id="77" name="Straight Connector 109">
            <a:extLst>
              <a:ext uri="{FF2B5EF4-FFF2-40B4-BE49-F238E27FC236}">
                <a16:creationId xmlns:a16="http://schemas.microsoft.com/office/drawing/2014/main" id="{5EE235A7-1DFD-41A1-A3B7-305AFB9E6E3D}"/>
              </a:ext>
            </a:extLst>
          </p:cNvPr>
          <p:cNvCxnSpPr>
            <a:cxnSpLocks/>
          </p:cNvCxnSpPr>
          <p:nvPr/>
        </p:nvCxnSpPr>
        <p:spPr>
          <a:xfrm flipV="1">
            <a:off x="5980735" y="2503730"/>
            <a:ext cx="0" cy="757587"/>
          </a:xfrm>
          <a:prstGeom prst="line">
            <a:avLst/>
          </a:prstGeom>
          <a:ln w="12700">
            <a:solidFill>
              <a:srgbClr val="00AEEF"/>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6546E90A-DB9E-481D-AAA4-D1BABE57AD78}"/>
              </a:ext>
            </a:extLst>
          </p:cNvPr>
          <p:cNvCxnSpPr>
            <a:cxnSpLocks/>
          </p:cNvCxnSpPr>
          <p:nvPr/>
        </p:nvCxnSpPr>
        <p:spPr>
          <a:xfrm>
            <a:off x="5169516" y="3261317"/>
            <a:ext cx="1620000" cy="0"/>
          </a:xfrm>
          <a:prstGeom prst="line">
            <a:avLst/>
          </a:prstGeom>
          <a:ln w="9525">
            <a:solidFill>
              <a:srgbClr val="009ED6"/>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36F942E-9DBE-45F2-922B-0E43345DDDE5}"/>
              </a:ext>
            </a:extLst>
          </p:cNvPr>
          <p:cNvCxnSpPr>
            <a:cxnSpLocks/>
          </p:cNvCxnSpPr>
          <p:nvPr/>
        </p:nvCxnSpPr>
        <p:spPr>
          <a:xfrm>
            <a:off x="5169516" y="5490167"/>
            <a:ext cx="1620000" cy="0"/>
          </a:xfrm>
          <a:prstGeom prst="line">
            <a:avLst/>
          </a:prstGeom>
          <a:ln w="9525">
            <a:solidFill>
              <a:srgbClr val="009ED6"/>
            </a:solidFill>
          </a:ln>
        </p:spPr>
        <p:style>
          <a:lnRef idx="1">
            <a:schemeClr val="accent1"/>
          </a:lnRef>
          <a:fillRef idx="0">
            <a:schemeClr val="accent1"/>
          </a:fillRef>
          <a:effectRef idx="0">
            <a:schemeClr val="accent1"/>
          </a:effectRef>
          <a:fontRef idx="minor">
            <a:schemeClr val="tx1"/>
          </a:fontRef>
        </p:style>
      </p:cxnSp>
      <p:sp>
        <p:nvSpPr>
          <p:cNvPr id="91" name="Rectangle 90">
            <a:extLst>
              <a:ext uri="{FF2B5EF4-FFF2-40B4-BE49-F238E27FC236}">
                <a16:creationId xmlns:a16="http://schemas.microsoft.com/office/drawing/2014/main" id="{F12BE48E-6A73-4AB5-9302-216E7FE5EF7B}"/>
              </a:ext>
            </a:extLst>
          </p:cNvPr>
          <p:cNvSpPr/>
          <p:nvPr/>
        </p:nvSpPr>
        <p:spPr>
          <a:xfrm>
            <a:off x="3357572" y="3375154"/>
            <a:ext cx="1603542" cy="2009773"/>
          </a:xfrm>
          <a:prstGeom prst="rect">
            <a:avLst/>
          </a:prstGeom>
          <a:solidFill>
            <a:srgbClr val="00638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0" name="TextBox 118">
            <a:extLst>
              <a:ext uri="{FF2B5EF4-FFF2-40B4-BE49-F238E27FC236}">
                <a16:creationId xmlns:a16="http://schemas.microsoft.com/office/drawing/2014/main" id="{0239B6BE-4694-426B-9FCF-B0D65725442F}"/>
              </a:ext>
            </a:extLst>
          </p:cNvPr>
          <p:cNvSpPr txBox="1"/>
          <p:nvPr/>
        </p:nvSpPr>
        <p:spPr>
          <a:xfrm>
            <a:off x="3349343" y="3558562"/>
            <a:ext cx="1620000" cy="1692000"/>
          </a:xfrm>
          <a:prstGeom prst="rect">
            <a:avLst/>
          </a:prstGeom>
          <a:noFill/>
        </p:spPr>
        <p:txBody>
          <a:bodyPr wrap="square" lIns="91440" tIns="45720" rIns="91440" bIns="45720" rtlCol="0" anchor="ctr" anchorCtr="0">
            <a:noAutofit/>
          </a:bodyPr>
          <a:lstStyle/>
          <a:p>
            <a:pPr algn="ctr" rtl="1">
              <a:defRPr/>
            </a:pPr>
            <a:r>
              <a:rPr lang="he-IL" sz="1600" dirty="0">
                <a:solidFill>
                  <a:schemeClr val="bg1"/>
                </a:solidFill>
                <a:latin typeface="Assistant SemiBold" pitchFamily="2" charset="-79"/>
                <a:cs typeface="Assistant SemiBold" pitchFamily="2" charset="-79"/>
              </a:rPr>
              <a:t>כניסה לתחום אשראי מובטח נדל"ן</a:t>
            </a:r>
          </a:p>
        </p:txBody>
      </p:sp>
      <p:sp>
        <p:nvSpPr>
          <p:cNvPr id="53" name="Oval 111">
            <a:extLst>
              <a:ext uri="{FF2B5EF4-FFF2-40B4-BE49-F238E27FC236}">
                <a16:creationId xmlns:a16="http://schemas.microsoft.com/office/drawing/2014/main" id="{EE889FEA-61F8-44D5-A81A-C4B7DD9E0520}"/>
              </a:ext>
            </a:extLst>
          </p:cNvPr>
          <p:cNvSpPr/>
          <p:nvPr/>
        </p:nvSpPr>
        <p:spPr>
          <a:xfrm>
            <a:off x="3691343" y="1574613"/>
            <a:ext cx="936000" cy="936000"/>
          </a:xfrm>
          <a:prstGeom prst="ellipse">
            <a:avLst/>
          </a:prstGeom>
          <a:gradFill flip="none" rotWithShape="1">
            <a:gsLst>
              <a:gs pos="0">
                <a:schemeClr val="bg1"/>
              </a:gs>
              <a:gs pos="100000">
                <a:srgbClr val="00AEEF"/>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latin typeface="Calibri" panose="020F0502020204030204"/>
              <a:cs typeface="Arial" panose="020B0604020202020204" pitchFamily="34" charset="0"/>
            </a:endParaRPr>
          </a:p>
        </p:txBody>
      </p:sp>
      <p:cxnSp>
        <p:nvCxnSpPr>
          <p:cNvPr id="80" name="Straight Connector 109">
            <a:extLst>
              <a:ext uri="{FF2B5EF4-FFF2-40B4-BE49-F238E27FC236}">
                <a16:creationId xmlns:a16="http://schemas.microsoft.com/office/drawing/2014/main" id="{A8B9C76D-C501-4FD1-ACE5-5B1F42C6E471}"/>
              </a:ext>
            </a:extLst>
          </p:cNvPr>
          <p:cNvCxnSpPr>
            <a:cxnSpLocks/>
          </p:cNvCxnSpPr>
          <p:nvPr/>
        </p:nvCxnSpPr>
        <p:spPr>
          <a:xfrm flipV="1">
            <a:off x="4159343" y="2503730"/>
            <a:ext cx="0" cy="757587"/>
          </a:xfrm>
          <a:prstGeom prst="line">
            <a:avLst/>
          </a:prstGeom>
          <a:ln w="12700">
            <a:solidFill>
              <a:srgbClr val="00AEEF"/>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608CF41-3CED-4A46-A6E1-D8BD6F859CF0}"/>
              </a:ext>
            </a:extLst>
          </p:cNvPr>
          <p:cNvCxnSpPr>
            <a:cxnSpLocks/>
          </p:cNvCxnSpPr>
          <p:nvPr/>
        </p:nvCxnSpPr>
        <p:spPr>
          <a:xfrm>
            <a:off x="3348124" y="3261317"/>
            <a:ext cx="1620000" cy="0"/>
          </a:xfrm>
          <a:prstGeom prst="line">
            <a:avLst/>
          </a:prstGeom>
          <a:ln w="9525">
            <a:solidFill>
              <a:srgbClr val="009ED6"/>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5DADDD45-B461-4CC5-989A-AB7640141BFD}"/>
              </a:ext>
            </a:extLst>
          </p:cNvPr>
          <p:cNvCxnSpPr>
            <a:cxnSpLocks/>
          </p:cNvCxnSpPr>
          <p:nvPr/>
        </p:nvCxnSpPr>
        <p:spPr>
          <a:xfrm>
            <a:off x="3348124" y="5490167"/>
            <a:ext cx="1620000" cy="0"/>
          </a:xfrm>
          <a:prstGeom prst="line">
            <a:avLst/>
          </a:prstGeom>
          <a:ln w="9525">
            <a:solidFill>
              <a:srgbClr val="009ED6"/>
            </a:solidFill>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id="{F7354AF0-F7AD-4F47-A561-D369E484B408}"/>
              </a:ext>
            </a:extLst>
          </p:cNvPr>
          <p:cNvSpPr/>
          <p:nvPr/>
        </p:nvSpPr>
        <p:spPr>
          <a:xfrm>
            <a:off x="1536180" y="3375154"/>
            <a:ext cx="1603542" cy="2009773"/>
          </a:xfrm>
          <a:prstGeom prst="rect">
            <a:avLst/>
          </a:prstGeom>
          <a:solidFill>
            <a:srgbClr val="00638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2" name="TextBox 120">
            <a:extLst>
              <a:ext uri="{FF2B5EF4-FFF2-40B4-BE49-F238E27FC236}">
                <a16:creationId xmlns:a16="http://schemas.microsoft.com/office/drawing/2014/main" id="{274B8AD5-1A58-447D-B0ED-29CA9C543530}"/>
              </a:ext>
            </a:extLst>
          </p:cNvPr>
          <p:cNvSpPr txBox="1"/>
          <p:nvPr/>
        </p:nvSpPr>
        <p:spPr>
          <a:xfrm>
            <a:off x="1527951" y="3558563"/>
            <a:ext cx="1620000" cy="1692000"/>
          </a:xfrm>
          <a:prstGeom prst="rect">
            <a:avLst/>
          </a:prstGeom>
          <a:noFill/>
        </p:spPr>
        <p:txBody>
          <a:bodyPr wrap="square" rtlCol="0" anchor="ctr" anchorCtr="0">
            <a:noAutofit/>
          </a:bodyPr>
          <a:lstStyle/>
          <a:p>
            <a:pPr indent="0" algn="ctr" rtl="1">
              <a:buFontTx/>
              <a:buNone/>
              <a:defRPr/>
            </a:pPr>
            <a:r>
              <a:rPr lang="he-IL" sz="1600" dirty="0">
                <a:solidFill>
                  <a:schemeClr val="bg1"/>
                </a:solidFill>
                <a:latin typeface="Assistant SemiBold" pitchFamily="2" charset="-79"/>
                <a:cs typeface="Assistant SemiBold" pitchFamily="2" charset="-79"/>
              </a:rPr>
              <a:t>אשראי צרכני לכל מטרה</a:t>
            </a:r>
          </a:p>
        </p:txBody>
      </p:sp>
      <p:sp>
        <p:nvSpPr>
          <p:cNvPr id="58" name="Oval 116">
            <a:extLst>
              <a:ext uri="{FF2B5EF4-FFF2-40B4-BE49-F238E27FC236}">
                <a16:creationId xmlns:a16="http://schemas.microsoft.com/office/drawing/2014/main" id="{8EC1FCFE-036D-4F93-BDBA-6400CC8BE12A}"/>
              </a:ext>
            </a:extLst>
          </p:cNvPr>
          <p:cNvSpPr/>
          <p:nvPr/>
        </p:nvSpPr>
        <p:spPr>
          <a:xfrm>
            <a:off x="1869951" y="1574613"/>
            <a:ext cx="936000" cy="936000"/>
          </a:xfrm>
          <a:prstGeom prst="ellipse">
            <a:avLst/>
          </a:prstGeom>
          <a:gradFill flip="none" rotWithShape="1">
            <a:gsLst>
              <a:gs pos="0">
                <a:schemeClr val="bg1"/>
              </a:gs>
              <a:gs pos="100000">
                <a:srgbClr val="00AEEF"/>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latin typeface="Calibri" panose="020F0502020204030204"/>
              <a:cs typeface="Arial" panose="020B0604020202020204" pitchFamily="34" charset="0"/>
            </a:endParaRPr>
          </a:p>
        </p:txBody>
      </p:sp>
      <p:cxnSp>
        <p:nvCxnSpPr>
          <p:cNvPr id="83" name="Straight Connector 109">
            <a:extLst>
              <a:ext uri="{FF2B5EF4-FFF2-40B4-BE49-F238E27FC236}">
                <a16:creationId xmlns:a16="http://schemas.microsoft.com/office/drawing/2014/main" id="{429015F0-6135-442D-903B-52001B86EEB7}"/>
              </a:ext>
            </a:extLst>
          </p:cNvPr>
          <p:cNvCxnSpPr>
            <a:cxnSpLocks/>
          </p:cNvCxnSpPr>
          <p:nvPr/>
        </p:nvCxnSpPr>
        <p:spPr>
          <a:xfrm flipV="1">
            <a:off x="2337951" y="2503730"/>
            <a:ext cx="0" cy="757587"/>
          </a:xfrm>
          <a:prstGeom prst="line">
            <a:avLst/>
          </a:prstGeom>
          <a:ln w="12700">
            <a:solidFill>
              <a:srgbClr val="00AEEF"/>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57E7D8C-958D-49D8-8BB3-08EEF054B34C}"/>
              </a:ext>
            </a:extLst>
          </p:cNvPr>
          <p:cNvCxnSpPr>
            <a:cxnSpLocks/>
          </p:cNvCxnSpPr>
          <p:nvPr/>
        </p:nvCxnSpPr>
        <p:spPr>
          <a:xfrm>
            <a:off x="1526732" y="3261317"/>
            <a:ext cx="1620000" cy="0"/>
          </a:xfrm>
          <a:prstGeom prst="line">
            <a:avLst/>
          </a:prstGeom>
          <a:ln w="9525">
            <a:solidFill>
              <a:srgbClr val="009ED6"/>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9315F93B-417F-45D9-99AC-C2D7508B63B9}"/>
              </a:ext>
            </a:extLst>
          </p:cNvPr>
          <p:cNvCxnSpPr>
            <a:cxnSpLocks/>
          </p:cNvCxnSpPr>
          <p:nvPr/>
        </p:nvCxnSpPr>
        <p:spPr>
          <a:xfrm>
            <a:off x="1526732" y="5490167"/>
            <a:ext cx="1620000" cy="0"/>
          </a:xfrm>
          <a:prstGeom prst="line">
            <a:avLst/>
          </a:prstGeom>
          <a:ln w="9525">
            <a:solidFill>
              <a:srgbClr val="009ED6"/>
            </a:solidFill>
          </a:ln>
        </p:spPr>
        <p:style>
          <a:lnRef idx="1">
            <a:schemeClr val="accent1"/>
          </a:lnRef>
          <a:fillRef idx="0">
            <a:schemeClr val="accent1"/>
          </a:fillRef>
          <a:effectRef idx="0">
            <a:schemeClr val="accent1"/>
          </a:effectRef>
          <a:fontRef idx="minor">
            <a:schemeClr val="tx1"/>
          </a:fontRef>
        </p:style>
      </p:cxnSp>
      <p:sp>
        <p:nvSpPr>
          <p:cNvPr id="64" name="TextBox 122">
            <a:extLst>
              <a:ext uri="{FF2B5EF4-FFF2-40B4-BE49-F238E27FC236}">
                <a16:creationId xmlns:a16="http://schemas.microsoft.com/office/drawing/2014/main" id="{E7455A88-952D-486D-8093-78376CA45930}"/>
              </a:ext>
            </a:extLst>
          </p:cNvPr>
          <p:cNvSpPr txBox="1"/>
          <p:nvPr/>
        </p:nvSpPr>
        <p:spPr>
          <a:xfrm>
            <a:off x="6980503" y="3317760"/>
            <a:ext cx="1620000" cy="1692000"/>
          </a:xfrm>
          <a:prstGeom prst="rect">
            <a:avLst/>
          </a:prstGeom>
          <a:noFill/>
        </p:spPr>
        <p:txBody>
          <a:bodyPr wrap="square" rtlCol="0" anchor="ctr" anchorCtr="0">
            <a:noAutofit/>
          </a:bodyPr>
          <a:lstStyle/>
          <a:p>
            <a:pPr algn="ctr" rtl="1">
              <a:defRPr/>
            </a:pPr>
            <a:r>
              <a:rPr lang="he-IL" sz="1600" dirty="0">
                <a:solidFill>
                  <a:schemeClr val="bg1"/>
                </a:solidFill>
                <a:latin typeface="Assistant SemiBold" pitchFamily="2" charset="-79"/>
                <a:cs typeface="Assistant SemiBold" pitchFamily="2" charset="-79"/>
              </a:rPr>
              <a:t>אשראי צרכני בנקודות מכירה  </a:t>
            </a:r>
            <a:r>
              <a:rPr lang="en-US" sz="1600" dirty="0" err="1">
                <a:solidFill>
                  <a:schemeClr val="bg1"/>
                </a:solidFill>
                <a:latin typeface="Assistant SemiBold" pitchFamily="2" charset="-79"/>
                <a:cs typeface="Assistant SemiBold" pitchFamily="2" charset="-79"/>
              </a:rPr>
              <a:t>BlenderPay</a:t>
            </a:r>
            <a:r>
              <a:rPr lang="he-IL" sz="1600" dirty="0">
                <a:solidFill>
                  <a:schemeClr val="bg1"/>
                </a:solidFill>
                <a:latin typeface="Assistant SemiBold" pitchFamily="2" charset="-79"/>
                <a:cs typeface="Assistant SemiBold" pitchFamily="2" charset="-79"/>
              </a:rPr>
              <a:t> בשיתוף בנק הפועלים </a:t>
            </a:r>
          </a:p>
        </p:txBody>
      </p:sp>
      <p:pic>
        <p:nvPicPr>
          <p:cNvPr id="96" name="Picture 2">
            <a:extLst>
              <a:ext uri="{FF2B5EF4-FFF2-40B4-BE49-F238E27FC236}">
                <a16:creationId xmlns:a16="http://schemas.microsoft.com/office/drawing/2014/main" id="{B41DFB63-75F7-4D7C-8C3E-79E599603D2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56453" y="4873411"/>
            <a:ext cx="719202" cy="272697"/>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101">
            <a:extLst>
              <a:ext uri="{FF2B5EF4-FFF2-40B4-BE49-F238E27FC236}">
                <a16:creationId xmlns:a16="http://schemas.microsoft.com/office/drawing/2014/main" id="{665B26FC-7CF9-4272-86F5-F9FB59C85AA4}"/>
              </a:ext>
            </a:extLst>
          </p:cNvPr>
          <p:cNvPicPr>
            <a:picLocks noChangeAspect="1"/>
          </p:cNvPicPr>
          <p:nvPr/>
        </p:nvPicPr>
        <p:blipFill>
          <a:blip r:embed="rId6" cstate="print">
            <a:biLevel thresh="75000"/>
            <a:extLst>
              <a:ext uri="{28A0092B-C50C-407E-A947-70E740481C1C}">
                <a14:useLocalDpi xmlns:a14="http://schemas.microsoft.com/office/drawing/2010/main" val="0"/>
              </a:ext>
            </a:extLst>
          </a:blip>
          <a:stretch>
            <a:fillRect/>
          </a:stretch>
        </p:blipFill>
        <p:spPr>
          <a:xfrm>
            <a:off x="3976353" y="1836278"/>
            <a:ext cx="395339" cy="395339"/>
          </a:xfrm>
          <a:prstGeom prst="rect">
            <a:avLst/>
          </a:prstGeom>
        </p:spPr>
      </p:pic>
      <p:pic>
        <p:nvPicPr>
          <p:cNvPr id="104" name="Picture 10" descr="Credit card  free icon">
            <a:extLst>
              <a:ext uri="{FF2B5EF4-FFF2-40B4-BE49-F238E27FC236}">
                <a16:creationId xmlns:a16="http://schemas.microsoft.com/office/drawing/2014/main" id="{13F51730-1633-4888-8E81-2DCC81F4C6F3}"/>
              </a:ext>
            </a:extLst>
          </p:cNvPr>
          <p:cNvPicPr>
            <a:picLocks noChangeAspect="1" noChangeArrowheads="1"/>
          </p:cNvPicPr>
          <p:nvPr/>
        </p:nvPicPr>
        <p:blipFill>
          <a:blip r:embed="rId7"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2131878" y="1835437"/>
            <a:ext cx="439896" cy="439896"/>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106">
            <a:extLst>
              <a:ext uri="{FF2B5EF4-FFF2-40B4-BE49-F238E27FC236}">
                <a16:creationId xmlns:a16="http://schemas.microsoft.com/office/drawing/2014/main" id="{E7E1BA3C-3410-4F90-9DEA-6BCB41B6F3A7}"/>
              </a:ext>
            </a:extLst>
          </p:cNvPr>
          <p:cNvPicPr>
            <a:picLocks noChangeAspect="1"/>
          </p:cNvPicPr>
          <p:nvPr/>
        </p:nvPicPr>
        <p:blipFill>
          <a:blip r:embed="rId8" cstate="print">
            <a:biLevel thresh="75000"/>
            <a:extLst>
              <a:ext uri="{28A0092B-C50C-407E-A947-70E740481C1C}">
                <a14:useLocalDpi xmlns:a14="http://schemas.microsoft.com/office/drawing/2010/main" val="0"/>
              </a:ext>
            </a:extLst>
          </a:blip>
          <a:stretch>
            <a:fillRect/>
          </a:stretch>
        </p:blipFill>
        <p:spPr>
          <a:xfrm>
            <a:off x="7602081" y="1826466"/>
            <a:ext cx="393714" cy="393714"/>
          </a:xfrm>
          <a:prstGeom prst="rect">
            <a:avLst/>
          </a:prstGeom>
        </p:spPr>
      </p:pic>
      <p:sp>
        <p:nvSpPr>
          <p:cNvPr id="110" name="Arc 149">
            <a:extLst>
              <a:ext uri="{FF2B5EF4-FFF2-40B4-BE49-F238E27FC236}">
                <a16:creationId xmlns:a16="http://schemas.microsoft.com/office/drawing/2014/main" id="{1A9070B1-CCFD-45CE-B60B-B4715AB681DA}"/>
              </a:ext>
            </a:extLst>
          </p:cNvPr>
          <p:cNvSpPr/>
          <p:nvPr/>
        </p:nvSpPr>
        <p:spPr>
          <a:xfrm>
            <a:off x="1732014" y="1445420"/>
            <a:ext cx="1190384" cy="1190383"/>
          </a:xfrm>
          <a:prstGeom prst="arc">
            <a:avLst>
              <a:gd name="adj1" fmla="val 7180101"/>
              <a:gd name="adj2" fmla="val 1443202"/>
            </a:avLst>
          </a:prstGeom>
          <a:noFill/>
          <a:ln w="9525">
            <a:gradFill>
              <a:gsLst>
                <a:gs pos="100000">
                  <a:srgbClr val="46CADC"/>
                </a:gs>
                <a:gs pos="0">
                  <a:schemeClr val="bg1"/>
                </a:gs>
                <a:gs pos="100000">
                  <a:srgbClr val="21BFD5"/>
                </a:gs>
              </a:gsLst>
              <a:lin ang="16200000" scaled="0"/>
            </a:gradFill>
            <a:headEnd type="none"/>
            <a:tailEnd type="arrow"/>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111" name="Arc 149">
            <a:extLst>
              <a:ext uri="{FF2B5EF4-FFF2-40B4-BE49-F238E27FC236}">
                <a16:creationId xmlns:a16="http://schemas.microsoft.com/office/drawing/2014/main" id="{5505B7DF-77BA-4700-9E3B-28C62060EBA3}"/>
              </a:ext>
            </a:extLst>
          </p:cNvPr>
          <p:cNvSpPr/>
          <p:nvPr/>
        </p:nvSpPr>
        <p:spPr>
          <a:xfrm>
            <a:off x="3553405" y="1445420"/>
            <a:ext cx="1190384" cy="1190383"/>
          </a:xfrm>
          <a:prstGeom prst="arc">
            <a:avLst>
              <a:gd name="adj1" fmla="val 7180101"/>
              <a:gd name="adj2" fmla="val 1443202"/>
            </a:avLst>
          </a:prstGeom>
          <a:noFill/>
          <a:ln w="9525">
            <a:gradFill>
              <a:gsLst>
                <a:gs pos="100000">
                  <a:srgbClr val="46CADC"/>
                </a:gs>
                <a:gs pos="0">
                  <a:schemeClr val="bg1"/>
                </a:gs>
                <a:gs pos="100000">
                  <a:srgbClr val="21BFD5"/>
                </a:gs>
              </a:gsLst>
              <a:lin ang="16200000" scaled="0"/>
            </a:gradFill>
            <a:headEnd type="none"/>
            <a:tailEnd type="arrow"/>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112" name="Arc 149">
            <a:extLst>
              <a:ext uri="{FF2B5EF4-FFF2-40B4-BE49-F238E27FC236}">
                <a16:creationId xmlns:a16="http://schemas.microsoft.com/office/drawing/2014/main" id="{998B6395-30B9-4672-956B-7476A706E5B5}"/>
              </a:ext>
            </a:extLst>
          </p:cNvPr>
          <p:cNvSpPr/>
          <p:nvPr/>
        </p:nvSpPr>
        <p:spPr>
          <a:xfrm>
            <a:off x="5374796" y="1445420"/>
            <a:ext cx="1190384" cy="1190383"/>
          </a:xfrm>
          <a:prstGeom prst="arc">
            <a:avLst>
              <a:gd name="adj1" fmla="val 7180101"/>
              <a:gd name="adj2" fmla="val 1443202"/>
            </a:avLst>
          </a:prstGeom>
          <a:noFill/>
          <a:ln w="9525">
            <a:gradFill>
              <a:gsLst>
                <a:gs pos="100000">
                  <a:srgbClr val="46CADC"/>
                </a:gs>
                <a:gs pos="0">
                  <a:schemeClr val="bg1"/>
                </a:gs>
                <a:gs pos="100000">
                  <a:srgbClr val="21BFD5"/>
                </a:gs>
              </a:gsLst>
              <a:lin ang="16200000" scaled="0"/>
            </a:gradFill>
            <a:headEnd type="none"/>
            <a:tailEnd type="arrow"/>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113" name="Arc 149">
            <a:extLst>
              <a:ext uri="{FF2B5EF4-FFF2-40B4-BE49-F238E27FC236}">
                <a16:creationId xmlns:a16="http://schemas.microsoft.com/office/drawing/2014/main" id="{B22C1171-754E-4581-B263-ADB9349F6CF7}"/>
              </a:ext>
            </a:extLst>
          </p:cNvPr>
          <p:cNvSpPr/>
          <p:nvPr/>
        </p:nvSpPr>
        <p:spPr>
          <a:xfrm>
            <a:off x="7210618" y="1445420"/>
            <a:ext cx="1190384" cy="1190383"/>
          </a:xfrm>
          <a:prstGeom prst="arc">
            <a:avLst>
              <a:gd name="adj1" fmla="val 7180101"/>
              <a:gd name="adj2" fmla="val 1443202"/>
            </a:avLst>
          </a:prstGeom>
          <a:noFill/>
          <a:ln w="9525">
            <a:gradFill>
              <a:gsLst>
                <a:gs pos="100000">
                  <a:srgbClr val="46CADC"/>
                </a:gs>
                <a:gs pos="0">
                  <a:schemeClr val="bg1"/>
                </a:gs>
                <a:gs pos="100000">
                  <a:srgbClr val="21BFD5"/>
                </a:gs>
              </a:gsLst>
              <a:lin ang="16200000" scaled="0"/>
            </a:gradFill>
            <a:headEnd type="none"/>
            <a:tailEnd type="arrow"/>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114" name="Arc 149">
            <a:extLst>
              <a:ext uri="{FF2B5EF4-FFF2-40B4-BE49-F238E27FC236}">
                <a16:creationId xmlns:a16="http://schemas.microsoft.com/office/drawing/2014/main" id="{1ADF5C28-86F1-43FE-8CDD-B6108C1E907F}"/>
              </a:ext>
            </a:extLst>
          </p:cNvPr>
          <p:cNvSpPr/>
          <p:nvPr/>
        </p:nvSpPr>
        <p:spPr>
          <a:xfrm>
            <a:off x="9032009" y="1445420"/>
            <a:ext cx="1190384" cy="1190383"/>
          </a:xfrm>
          <a:prstGeom prst="arc">
            <a:avLst>
              <a:gd name="adj1" fmla="val 7180101"/>
              <a:gd name="adj2" fmla="val 1443202"/>
            </a:avLst>
          </a:prstGeom>
          <a:noFill/>
          <a:ln w="9525">
            <a:gradFill>
              <a:gsLst>
                <a:gs pos="100000">
                  <a:srgbClr val="46CADC"/>
                </a:gs>
                <a:gs pos="0">
                  <a:schemeClr val="bg1"/>
                </a:gs>
                <a:gs pos="100000">
                  <a:srgbClr val="21BFD5"/>
                </a:gs>
              </a:gsLst>
              <a:lin ang="16200000" scaled="0"/>
            </a:gradFill>
            <a:headEnd type="none"/>
            <a:tailEnd type="arrow"/>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3" name="מלבן 2">
            <a:extLst>
              <a:ext uri="{FF2B5EF4-FFF2-40B4-BE49-F238E27FC236}">
                <a16:creationId xmlns:a16="http://schemas.microsoft.com/office/drawing/2014/main" id="{5493786B-2667-419A-8AA6-217E76370B44}"/>
              </a:ext>
            </a:extLst>
          </p:cNvPr>
          <p:cNvSpPr/>
          <p:nvPr/>
        </p:nvSpPr>
        <p:spPr>
          <a:xfrm>
            <a:off x="7203746" y="4816539"/>
            <a:ext cx="1190384" cy="3949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08" name="תמונה 47">
            <a:extLst>
              <a:ext uri="{FF2B5EF4-FFF2-40B4-BE49-F238E27FC236}">
                <a16:creationId xmlns:a16="http://schemas.microsoft.com/office/drawing/2014/main" id="{86334A80-E06C-4948-9212-2CAB66C710E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98064" y="4930743"/>
            <a:ext cx="1008125" cy="192166"/>
          </a:xfrm>
          <a:prstGeom prst="rect">
            <a:avLst/>
          </a:prstGeom>
        </p:spPr>
      </p:pic>
    </p:spTree>
    <p:extLst>
      <p:ext uri="{BB962C8B-B14F-4D97-AF65-F5344CB8AC3E}">
        <p14:creationId xmlns:p14="http://schemas.microsoft.com/office/powerpoint/2010/main" val="1396404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תרשים 2">
            <a:extLst>
              <a:ext uri="{FF2B5EF4-FFF2-40B4-BE49-F238E27FC236}">
                <a16:creationId xmlns:a16="http://schemas.microsoft.com/office/drawing/2014/main" id="{19FBF4C2-2B06-480C-AF76-06509594D70E}"/>
              </a:ext>
            </a:extLst>
          </p:cNvPr>
          <p:cNvGraphicFramePr>
            <a:graphicFrameLocks/>
          </p:cNvGraphicFramePr>
          <p:nvPr/>
        </p:nvGraphicFramePr>
        <p:xfrm>
          <a:off x="3614466" y="1663369"/>
          <a:ext cx="2363698" cy="4345319"/>
        </p:xfrm>
        <a:graphic>
          <a:graphicData uri="http://schemas.openxmlformats.org/drawingml/2006/chart">
            <c:chart xmlns:c="http://schemas.openxmlformats.org/drawingml/2006/chart" xmlns:r="http://schemas.openxmlformats.org/officeDocument/2006/relationships" r:id="rId2"/>
          </a:graphicData>
        </a:graphic>
      </p:graphicFrame>
      <p:sp>
        <p:nvSpPr>
          <p:cNvPr id="8" name="Slide Number Placeholder 5">
            <a:extLst>
              <a:ext uri="{FF2B5EF4-FFF2-40B4-BE49-F238E27FC236}">
                <a16:creationId xmlns:a16="http://schemas.microsoft.com/office/drawing/2014/main" id="{73EFAF79-0677-4E22-8980-5359043C3847}"/>
              </a:ext>
            </a:extLst>
          </p:cNvPr>
          <p:cNvSpPr>
            <a:spLocks noGrp="1"/>
          </p:cNvSpPr>
          <p:nvPr>
            <p:ph type="sldNum" sz="quarter" idx="12"/>
          </p:nvPr>
        </p:nvSpPr>
        <p:spPr>
          <a:xfrm>
            <a:off x="11578255" y="6380935"/>
            <a:ext cx="488795" cy="365125"/>
          </a:xfrm>
        </p:spPr>
        <p:txBody>
          <a:bodyPr/>
          <a:lstStyle>
            <a:lvl1pPr>
              <a:defRPr>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kumimoji="0" lang="he-IL" sz="1100" b="0" i="0" u="none" strike="noStrike" kern="1200" cap="none" spc="0" normalizeH="0" baseline="0" noProof="0" smtClean="0">
                <a:ln>
                  <a:noFill/>
                </a:ln>
                <a:solidFill>
                  <a:prstClr val="black">
                    <a:lumMod val="75000"/>
                    <a:lumOff val="25000"/>
                  </a:prstClr>
                </a:solidFill>
                <a:effectLst/>
                <a:uLnTx/>
                <a:uFillTx/>
                <a:latin typeface="Assistant SemiBold" pitchFamily="2" charset="-79"/>
                <a:ea typeface="+mn-ea"/>
                <a:cs typeface="Assistant SemiBold" pitchFamily="2" charset="-79"/>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9" name="Arc 8">
            <a:extLst>
              <a:ext uri="{FF2B5EF4-FFF2-40B4-BE49-F238E27FC236}">
                <a16:creationId xmlns:a16="http://schemas.microsoft.com/office/drawing/2014/main" id="{5D2B5019-E793-4B3A-AC89-90B27DA9CCFF}"/>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10" name="Oval 9">
            <a:extLst>
              <a:ext uri="{FF2B5EF4-FFF2-40B4-BE49-F238E27FC236}">
                <a16:creationId xmlns:a16="http://schemas.microsoft.com/office/drawing/2014/main" id="{BC0F6C56-9CAB-4233-8A56-02053990D26D}"/>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Arc 10">
            <a:extLst>
              <a:ext uri="{FF2B5EF4-FFF2-40B4-BE49-F238E27FC236}">
                <a16:creationId xmlns:a16="http://schemas.microsoft.com/office/drawing/2014/main" id="{EA90EF36-BF2A-4DC4-92A1-8645F3C39236}"/>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12" name="Partial Circle 11">
            <a:extLst>
              <a:ext uri="{FF2B5EF4-FFF2-40B4-BE49-F238E27FC236}">
                <a16:creationId xmlns:a16="http://schemas.microsoft.com/office/drawing/2014/main" id="{1AE13FB9-B5A2-4DB9-AFD2-412294CBA329}"/>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13" name="Rectangle 12">
            <a:extLst>
              <a:ext uri="{FF2B5EF4-FFF2-40B4-BE49-F238E27FC236}">
                <a16:creationId xmlns:a16="http://schemas.microsoft.com/office/drawing/2014/main" id="{EEE50BBD-B89D-4C9C-84EA-194ECB81A8AA}"/>
              </a:ext>
            </a:extLst>
          </p:cNvPr>
          <p:cNvSpPr/>
          <p:nvPr/>
        </p:nvSpPr>
        <p:spPr>
          <a:xfrm>
            <a:off x="12192000" y="-973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TextBox 28">
            <a:extLst>
              <a:ext uri="{FF2B5EF4-FFF2-40B4-BE49-F238E27FC236}">
                <a16:creationId xmlns:a16="http://schemas.microsoft.com/office/drawing/2014/main" id="{B181A11A-8BC7-4BEB-AE18-3CA96AD73509}"/>
              </a:ext>
            </a:extLst>
          </p:cNvPr>
          <p:cNvSpPr txBox="1"/>
          <p:nvPr/>
        </p:nvSpPr>
        <p:spPr>
          <a:xfrm>
            <a:off x="5168900" y="253642"/>
            <a:ext cx="6340568" cy="646331"/>
          </a:xfrm>
          <a:prstGeom prst="rect">
            <a:avLst/>
          </a:prstGeom>
          <a:noFill/>
        </p:spPr>
        <p:txBody>
          <a:bodyPr wrap="square" rtlCol="0">
            <a:spAutoFit/>
          </a:bodyPr>
          <a:lstStyle/>
          <a:p>
            <a:pPr algn="r">
              <a:defRPr/>
            </a:pPr>
            <a:r>
              <a:rPr lang="he-IL" sz="3600" dirty="0">
                <a:solidFill>
                  <a:srgbClr val="041634"/>
                </a:solidFill>
                <a:latin typeface="Assistant ExtraBold" pitchFamily="2" charset="-79"/>
                <a:cs typeface="Assistant ExtraBold" pitchFamily="2" charset="-79"/>
              </a:rPr>
              <a:t>צמיחה בפעילות בלנדר ישראל</a:t>
            </a:r>
            <a:endParaRPr lang="en-US" sz="3600" dirty="0">
              <a:solidFill>
                <a:srgbClr val="041634"/>
              </a:solidFill>
              <a:latin typeface="Assistant ExtraBold" pitchFamily="2" charset="-79"/>
              <a:cs typeface="Assistant ExtraBold" pitchFamily="2" charset="-79"/>
            </a:endParaRPr>
          </a:p>
        </p:txBody>
      </p:sp>
      <p:sp>
        <p:nvSpPr>
          <p:cNvPr id="23" name="TextBox 22">
            <a:extLst>
              <a:ext uri="{FF2B5EF4-FFF2-40B4-BE49-F238E27FC236}">
                <a16:creationId xmlns:a16="http://schemas.microsoft.com/office/drawing/2014/main" id="{9AD78B2B-8FB8-44EE-9FD2-AE0B8F0DE34C}"/>
              </a:ext>
            </a:extLst>
          </p:cNvPr>
          <p:cNvSpPr txBox="1"/>
          <p:nvPr/>
        </p:nvSpPr>
        <p:spPr>
          <a:xfrm>
            <a:off x="6966158" y="1251505"/>
            <a:ext cx="2175907" cy="400110"/>
          </a:xfrm>
          <a:prstGeom prst="rect">
            <a:avLst/>
          </a:prstGeom>
          <a:noFill/>
        </p:spPr>
        <p:txBody>
          <a:bodyPr wrap="square">
            <a:spAutoFit/>
          </a:bodyPr>
          <a:lstStyle/>
          <a:p>
            <a:pPr algn="ctr">
              <a:defRPr/>
            </a:pPr>
            <a:r>
              <a:rPr lang="he-IL" sz="2000" dirty="0">
                <a:solidFill>
                  <a:srgbClr val="041634"/>
                </a:solidFill>
                <a:latin typeface="Assistant SemiBold" pitchFamily="2" charset="-79"/>
                <a:cs typeface="Assistant SemiBold" pitchFamily="2" charset="-79"/>
              </a:rPr>
              <a:t>סה"כ תיק אשראי</a:t>
            </a:r>
            <a:endParaRPr lang="en-US" sz="2000" dirty="0">
              <a:solidFill>
                <a:srgbClr val="041634"/>
              </a:solidFill>
              <a:latin typeface="Assistant SemiBold" pitchFamily="2" charset="-79"/>
              <a:cs typeface="Assistant SemiBold" pitchFamily="2" charset="-79"/>
            </a:endParaRPr>
          </a:p>
        </p:txBody>
      </p:sp>
      <p:sp>
        <p:nvSpPr>
          <p:cNvPr id="24" name="TextBox 23">
            <a:extLst>
              <a:ext uri="{FF2B5EF4-FFF2-40B4-BE49-F238E27FC236}">
                <a16:creationId xmlns:a16="http://schemas.microsoft.com/office/drawing/2014/main" id="{D27FDC45-5C72-4BEF-8C64-AC430ECF0785}"/>
              </a:ext>
            </a:extLst>
          </p:cNvPr>
          <p:cNvSpPr txBox="1"/>
          <p:nvPr/>
        </p:nvSpPr>
        <p:spPr>
          <a:xfrm>
            <a:off x="2396266" y="1273552"/>
            <a:ext cx="2175907" cy="400110"/>
          </a:xfrm>
          <a:prstGeom prst="rect">
            <a:avLst/>
          </a:prstGeom>
          <a:noFill/>
        </p:spPr>
        <p:txBody>
          <a:bodyPr wrap="square">
            <a:spAutoFit/>
          </a:bodyPr>
          <a:lstStyle/>
          <a:p>
            <a:pPr algn="ctr">
              <a:defRPr/>
            </a:pPr>
            <a:r>
              <a:rPr lang="he-IL" sz="2000" dirty="0">
                <a:solidFill>
                  <a:srgbClr val="041634"/>
                </a:solidFill>
                <a:latin typeface="Assistant SemiBold" pitchFamily="2" charset="-79"/>
                <a:cs typeface="Assistant SemiBold" pitchFamily="2" charset="-79"/>
              </a:rPr>
              <a:t>הכנסות*</a:t>
            </a:r>
            <a:endParaRPr lang="en-US" sz="2000" dirty="0">
              <a:solidFill>
                <a:srgbClr val="041634"/>
              </a:solidFill>
              <a:latin typeface="Assistant SemiBold" pitchFamily="2" charset="-79"/>
              <a:cs typeface="Assistant SemiBold" pitchFamily="2" charset="-79"/>
            </a:endParaRPr>
          </a:p>
        </p:txBody>
      </p:sp>
      <p:graphicFrame>
        <p:nvGraphicFramePr>
          <p:cNvPr id="30" name="תרשים 29">
            <a:extLst>
              <a:ext uri="{FF2B5EF4-FFF2-40B4-BE49-F238E27FC236}">
                <a16:creationId xmlns:a16="http://schemas.microsoft.com/office/drawing/2014/main" id="{442E699A-B6AE-43C3-A69E-CA2F9C420F12}"/>
              </a:ext>
            </a:extLst>
          </p:cNvPr>
          <p:cNvGraphicFramePr>
            <a:graphicFrameLocks/>
          </p:cNvGraphicFramePr>
          <p:nvPr>
            <p:extLst>
              <p:ext uri="{D42A27DB-BD31-4B8C-83A1-F6EECF244321}">
                <p14:modId xmlns:p14="http://schemas.microsoft.com/office/powerpoint/2010/main" val="3483766274"/>
              </p:ext>
            </p:extLst>
          </p:nvPr>
        </p:nvGraphicFramePr>
        <p:xfrm>
          <a:off x="1209337" y="1735466"/>
          <a:ext cx="4316967" cy="37769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3" name="תרשים 32">
            <a:extLst>
              <a:ext uri="{FF2B5EF4-FFF2-40B4-BE49-F238E27FC236}">
                <a16:creationId xmlns:a16="http://schemas.microsoft.com/office/drawing/2014/main" id="{66EC0386-ED9E-42F5-9299-55CCAD1F3FDE}"/>
              </a:ext>
            </a:extLst>
          </p:cNvPr>
          <p:cNvGraphicFramePr>
            <a:graphicFrameLocks/>
          </p:cNvGraphicFramePr>
          <p:nvPr>
            <p:extLst>
              <p:ext uri="{D42A27DB-BD31-4B8C-83A1-F6EECF244321}">
                <p14:modId xmlns:p14="http://schemas.microsoft.com/office/powerpoint/2010/main" val="650192341"/>
              </p:ext>
            </p:extLst>
          </p:nvPr>
        </p:nvGraphicFramePr>
        <p:xfrm>
          <a:off x="5895627" y="1735466"/>
          <a:ext cx="4316968" cy="3787221"/>
        </p:xfrm>
        <a:graphic>
          <a:graphicData uri="http://schemas.openxmlformats.org/drawingml/2006/chart">
            <c:chart xmlns:c="http://schemas.openxmlformats.org/drawingml/2006/chart" xmlns:r="http://schemas.openxmlformats.org/officeDocument/2006/relationships" r:id="rId4"/>
          </a:graphicData>
        </a:graphic>
      </p:graphicFrame>
      <p:sp>
        <p:nvSpPr>
          <p:cNvPr id="34" name="תיבת טקסט 33">
            <a:extLst>
              <a:ext uri="{FF2B5EF4-FFF2-40B4-BE49-F238E27FC236}">
                <a16:creationId xmlns:a16="http://schemas.microsoft.com/office/drawing/2014/main" id="{7C3BE5F6-267F-4D72-857B-FEA46126251B}"/>
              </a:ext>
            </a:extLst>
          </p:cNvPr>
          <p:cNvSpPr txBox="1"/>
          <p:nvPr/>
        </p:nvSpPr>
        <p:spPr>
          <a:xfrm>
            <a:off x="5194111" y="6078266"/>
            <a:ext cx="6375952" cy="400110"/>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srgbClr val="000000"/>
                </a:solidFill>
                <a:effectLst/>
                <a:uLnTx/>
                <a:uFillTx/>
                <a:latin typeface="Assistant Light" panose="00000400000000000000" pitchFamily="2" charset="-79"/>
                <a:ea typeface="+mn-ea"/>
                <a:cs typeface="Assistant Light" panose="00000400000000000000" pitchFamily="2" charset="-79"/>
              </a:rPr>
              <a:t>*הכנסות ברוטו </a:t>
            </a:r>
            <a:r>
              <a:rPr kumimoji="0" lang="en-US" sz="1000" b="0" i="0" u="none" strike="noStrike" kern="1200" cap="none" spc="0" normalizeH="0" baseline="0" noProof="0" dirty="0">
                <a:ln>
                  <a:noFill/>
                </a:ln>
                <a:solidFill>
                  <a:srgbClr val="000000"/>
                </a:solidFill>
                <a:effectLst/>
                <a:uLnTx/>
                <a:uFillTx/>
                <a:latin typeface="Assistant Light" panose="00000400000000000000" pitchFamily="2" charset="-79"/>
                <a:ea typeface="+mn-ea"/>
                <a:cs typeface="Assistant Light" panose="00000400000000000000" pitchFamily="2" charset="-79"/>
              </a:rPr>
              <a:t> NON-GAAP</a:t>
            </a:r>
            <a:r>
              <a:rPr kumimoji="0" lang="he-IL" sz="1000" b="0" i="0" u="none" strike="noStrike" kern="1200" cap="none" spc="0" normalizeH="0" baseline="0" noProof="0" dirty="0">
                <a:ln>
                  <a:noFill/>
                </a:ln>
                <a:solidFill>
                  <a:srgbClr val="000000"/>
                </a:solidFill>
                <a:effectLst/>
                <a:uLnTx/>
                <a:uFillTx/>
                <a:latin typeface="Assistant Light" panose="00000400000000000000" pitchFamily="2" charset="-79"/>
                <a:ea typeface="+mn-ea"/>
                <a:cs typeface="Assistant Light" panose="00000400000000000000" pitchFamily="2" charset="-79"/>
              </a:rPr>
              <a:t>המדווחות במסגרת ביאור מגזרים</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000" dirty="0">
                <a:solidFill>
                  <a:srgbClr val="000000"/>
                </a:solidFill>
                <a:latin typeface="Assistant Light" panose="00000400000000000000" pitchFamily="2" charset="-79"/>
                <a:cs typeface="Assistant Light" panose="00000400000000000000" pitchFamily="2" charset="-79"/>
              </a:rPr>
              <a:t>נתונים לא מבוקרים נכונים ל31 בדצמבר 2021</a:t>
            </a:r>
            <a:endParaRPr lang="en-IL" sz="1000" dirty="0">
              <a:solidFill>
                <a:srgbClr val="000000"/>
              </a:solidFill>
              <a:latin typeface="Assistant Light" panose="00000400000000000000" pitchFamily="2" charset="-79"/>
              <a:cs typeface="Assistant Light" panose="00000400000000000000" pitchFamily="2" charset="-79"/>
            </a:endParaRPr>
          </a:p>
        </p:txBody>
      </p:sp>
      <p:cxnSp>
        <p:nvCxnSpPr>
          <p:cNvPr id="35" name="מחבר חץ ישר 34">
            <a:extLst>
              <a:ext uri="{FF2B5EF4-FFF2-40B4-BE49-F238E27FC236}">
                <a16:creationId xmlns:a16="http://schemas.microsoft.com/office/drawing/2014/main" id="{E10CD578-C2C6-4CB4-8D7A-524F00EEC82B}"/>
              </a:ext>
            </a:extLst>
          </p:cNvPr>
          <p:cNvCxnSpPr/>
          <p:nvPr/>
        </p:nvCxnSpPr>
        <p:spPr>
          <a:xfrm flipV="1">
            <a:off x="7450955" y="1987943"/>
            <a:ext cx="884836" cy="494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תיבת טקסט 4">
            <a:extLst>
              <a:ext uri="{FF2B5EF4-FFF2-40B4-BE49-F238E27FC236}">
                <a16:creationId xmlns:a16="http://schemas.microsoft.com/office/drawing/2014/main" id="{58A88EBD-08DE-4101-AAAC-D9466BBBF56D}"/>
              </a:ext>
            </a:extLst>
          </p:cNvPr>
          <p:cNvSpPr txBox="1"/>
          <p:nvPr/>
        </p:nvSpPr>
        <p:spPr>
          <a:xfrm rot="19877404">
            <a:off x="7413055" y="1850705"/>
            <a:ext cx="863166" cy="369332"/>
          </a:xfrm>
          <a:prstGeom prst="rect">
            <a:avLst/>
          </a:prstGeom>
          <a:noFill/>
        </p:spPr>
        <p:txBody>
          <a:bodyPr wrap="square" rtlCol="1">
            <a:spAutoFit/>
          </a:bodyPr>
          <a:lstStyle/>
          <a:p>
            <a:r>
              <a:rPr lang="he-IL" b="1" dirty="0">
                <a:solidFill>
                  <a:prstClr val="black">
                    <a:lumMod val="65000"/>
                    <a:lumOff val="35000"/>
                  </a:prstClr>
                </a:solidFill>
                <a:latin typeface="Calibri" panose="020F0502020204030204"/>
                <a:cs typeface="Arial" panose="020B0604020202020204" pitchFamily="34" charset="0"/>
              </a:rPr>
              <a:t>25%</a:t>
            </a:r>
          </a:p>
        </p:txBody>
      </p:sp>
      <p:sp>
        <p:nvSpPr>
          <p:cNvPr id="37" name="תיבת טקסט 36">
            <a:extLst>
              <a:ext uri="{FF2B5EF4-FFF2-40B4-BE49-F238E27FC236}">
                <a16:creationId xmlns:a16="http://schemas.microsoft.com/office/drawing/2014/main" id="{1A6F884C-36AD-4B80-B030-85F5F5694B8F}"/>
              </a:ext>
            </a:extLst>
          </p:cNvPr>
          <p:cNvSpPr txBox="1"/>
          <p:nvPr/>
        </p:nvSpPr>
        <p:spPr>
          <a:xfrm rot="19877404">
            <a:off x="2742224" y="1803277"/>
            <a:ext cx="863166" cy="369332"/>
          </a:xfrm>
          <a:prstGeom prst="rect">
            <a:avLst/>
          </a:prstGeom>
          <a:noFill/>
        </p:spPr>
        <p:txBody>
          <a:bodyPr wrap="square" rtlCol="1">
            <a:spAutoFit/>
          </a:bodyPr>
          <a:lstStyle/>
          <a:p>
            <a:r>
              <a:rPr lang="en-US" b="1" dirty="0">
                <a:solidFill>
                  <a:prstClr val="black">
                    <a:lumMod val="65000"/>
                    <a:lumOff val="35000"/>
                  </a:prstClr>
                </a:solidFill>
                <a:latin typeface="Calibri" panose="020F0502020204030204"/>
                <a:cs typeface="Arial" panose="020B0604020202020204" pitchFamily="34" charset="0"/>
              </a:rPr>
              <a:t>18</a:t>
            </a:r>
            <a:r>
              <a:rPr lang="he-IL" b="1" dirty="0">
                <a:solidFill>
                  <a:prstClr val="black">
                    <a:lumMod val="65000"/>
                    <a:lumOff val="35000"/>
                  </a:prstClr>
                </a:solidFill>
                <a:latin typeface="Calibri" panose="020F0502020204030204"/>
                <a:cs typeface="Arial" panose="020B0604020202020204" pitchFamily="34" charset="0"/>
              </a:rPr>
              <a:t>%</a:t>
            </a:r>
          </a:p>
        </p:txBody>
      </p:sp>
      <p:cxnSp>
        <p:nvCxnSpPr>
          <p:cNvPr id="38" name="מחבר חץ ישר 37">
            <a:extLst>
              <a:ext uri="{FF2B5EF4-FFF2-40B4-BE49-F238E27FC236}">
                <a16:creationId xmlns:a16="http://schemas.microsoft.com/office/drawing/2014/main" id="{23037A9C-4EA8-4115-B078-486B801F91FF}"/>
              </a:ext>
            </a:extLst>
          </p:cNvPr>
          <p:cNvCxnSpPr/>
          <p:nvPr/>
        </p:nvCxnSpPr>
        <p:spPr>
          <a:xfrm flipV="1">
            <a:off x="2779353" y="1976149"/>
            <a:ext cx="884836" cy="494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2">
            <a:extLst>
              <a:ext uri="{FF2B5EF4-FFF2-40B4-BE49-F238E27FC236}">
                <a16:creationId xmlns:a16="http://schemas.microsoft.com/office/drawing/2014/main" id="{A635A3DB-DBD8-46F6-9D79-C8105EEBA205}"/>
              </a:ext>
            </a:extLst>
          </p:cNvPr>
          <p:cNvSpPr txBox="1"/>
          <p:nvPr/>
        </p:nvSpPr>
        <p:spPr>
          <a:xfrm>
            <a:off x="1224980" y="5555339"/>
            <a:ext cx="4316966" cy="338554"/>
          </a:xfrm>
          <a:prstGeom prst="rect">
            <a:avLst/>
          </a:prstGeom>
          <a:noFill/>
        </p:spPr>
        <p:txBody>
          <a:bodyPr wrap="square">
            <a:spAutoFit/>
          </a:bodyPr>
          <a:lstStyle/>
          <a:p>
            <a:pPr algn="ctr" rtl="1">
              <a:defRPr/>
            </a:pPr>
            <a:r>
              <a:rPr lang="he-IL" sz="1600" dirty="0">
                <a:solidFill>
                  <a:srgbClr val="041634"/>
                </a:solidFill>
                <a:latin typeface="Assistant SemiBold" pitchFamily="2" charset="-79"/>
                <a:cs typeface="Assistant SemiBold" pitchFamily="2" charset="-79"/>
              </a:rPr>
              <a:t>צמיחה דו ספרתית בהכנסות ישראל</a:t>
            </a:r>
            <a:endParaRPr lang="en-US" sz="1600" dirty="0">
              <a:solidFill>
                <a:srgbClr val="041634"/>
              </a:solidFill>
              <a:latin typeface="Assistant SemiBold" pitchFamily="2" charset="-79"/>
              <a:cs typeface="Assistant SemiBold" pitchFamily="2" charset="-79"/>
            </a:endParaRPr>
          </a:p>
        </p:txBody>
      </p:sp>
      <p:sp>
        <p:nvSpPr>
          <p:cNvPr id="22" name="TextBox 22">
            <a:extLst>
              <a:ext uri="{FF2B5EF4-FFF2-40B4-BE49-F238E27FC236}">
                <a16:creationId xmlns:a16="http://schemas.microsoft.com/office/drawing/2014/main" id="{7BA30AB5-2EF3-443B-BAB3-B4D2551741F5}"/>
              </a:ext>
            </a:extLst>
          </p:cNvPr>
          <p:cNvSpPr txBox="1"/>
          <p:nvPr/>
        </p:nvSpPr>
        <p:spPr>
          <a:xfrm>
            <a:off x="5869920" y="5555339"/>
            <a:ext cx="4316969" cy="338554"/>
          </a:xfrm>
          <a:prstGeom prst="rect">
            <a:avLst/>
          </a:prstGeom>
          <a:noFill/>
        </p:spPr>
        <p:txBody>
          <a:bodyPr wrap="square">
            <a:spAutoFit/>
          </a:bodyPr>
          <a:lstStyle/>
          <a:p>
            <a:pPr algn="ctr" rtl="1">
              <a:defRPr/>
            </a:pPr>
            <a:r>
              <a:rPr lang="he-IL" sz="1600" dirty="0">
                <a:solidFill>
                  <a:srgbClr val="041634"/>
                </a:solidFill>
                <a:latin typeface="Assistant SemiBold" pitchFamily="2" charset="-79"/>
                <a:cs typeface="Assistant SemiBold" pitchFamily="2" charset="-79"/>
              </a:rPr>
              <a:t>גידול משמעותי בתיק האשראי של ישראל</a:t>
            </a:r>
            <a:endParaRPr lang="en-US" sz="1600" dirty="0">
              <a:solidFill>
                <a:srgbClr val="041634"/>
              </a:solidFill>
              <a:latin typeface="Assistant SemiBold" pitchFamily="2" charset="-79"/>
              <a:cs typeface="Assistant SemiBold" pitchFamily="2" charset="-79"/>
            </a:endParaRPr>
          </a:p>
        </p:txBody>
      </p:sp>
    </p:spTree>
    <p:extLst>
      <p:ext uri="{BB962C8B-B14F-4D97-AF65-F5344CB8AC3E}">
        <p14:creationId xmlns:p14="http://schemas.microsoft.com/office/powerpoint/2010/main" val="2104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תרשים 2">
            <a:extLst>
              <a:ext uri="{FF2B5EF4-FFF2-40B4-BE49-F238E27FC236}">
                <a16:creationId xmlns:a16="http://schemas.microsoft.com/office/drawing/2014/main" id="{19FBF4C2-2B06-480C-AF76-06509594D70E}"/>
              </a:ext>
            </a:extLst>
          </p:cNvPr>
          <p:cNvGraphicFramePr>
            <a:graphicFrameLocks/>
          </p:cNvGraphicFramePr>
          <p:nvPr/>
        </p:nvGraphicFramePr>
        <p:xfrm>
          <a:off x="3614466" y="1663369"/>
          <a:ext cx="2363698" cy="4345319"/>
        </p:xfrm>
        <a:graphic>
          <a:graphicData uri="http://schemas.openxmlformats.org/drawingml/2006/chart">
            <c:chart xmlns:c="http://schemas.openxmlformats.org/drawingml/2006/chart" xmlns:r="http://schemas.openxmlformats.org/officeDocument/2006/relationships" r:id="rId2"/>
          </a:graphicData>
        </a:graphic>
      </p:graphicFrame>
      <p:sp>
        <p:nvSpPr>
          <p:cNvPr id="8" name="Slide Number Placeholder 5">
            <a:extLst>
              <a:ext uri="{FF2B5EF4-FFF2-40B4-BE49-F238E27FC236}">
                <a16:creationId xmlns:a16="http://schemas.microsoft.com/office/drawing/2014/main" id="{73EFAF79-0677-4E22-8980-5359043C3847}"/>
              </a:ext>
            </a:extLst>
          </p:cNvPr>
          <p:cNvSpPr>
            <a:spLocks noGrp="1"/>
          </p:cNvSpPr>
          <p:nvPr>
            <p:ph type="sldNum" sz="quarter" idx="12"/>
          </p:nvPr>
        </p:nvSpPr>
        <p:spPr>
          <a:xfrm>
            <a:off x="11578255" y="6380935"/>
            <a:ext cx="488795" cy="365125"/>
          </a:xfrm>
        </p:spPr>
        <p:txBody>
          <a:bodyPr/>
          <a:lstStyle>
            <a:lvl1pPr>
              <a:defRPr>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kumimoji="0" lang="he-IL" sz="1100" b="0" i="0" u="none" strike="noStrike" kern="1200" cap="none" spc="0" normalizeH="0" baseline="0" noProof="0" smtClean="0">
                <a:ln>
                  <a:noFill/>
                </a:ln>
                <a:solidFill>
                  <a:prstClr val="black">
                    <a:lumMod val="75000"/>
                    <a:lumOff val="25000"/>
                  </a:prstClr>
                </a:solidFill>
                <a:effectLst/>
                <a:uLnTx/>
                <a:uFillTx/>
                <a:latin typeface="Assistant SemiBold" pitchFamily="2" charset="-79"/>
                <a:ea typeface="+mn-ea"/>
                <a:cs typeface="Assistant SemiBold" pitchFamily="2" charset="-79"/>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9" name="Arc 8">
            <a:extLst>
              <a:ext uri="{FF2B5EF4-FFF2-40B4-BE49-F238E27FC236}">
                <a16:creationId xmlns:a16="http://schemas.microsoft.com/office/drawing/2014/main" id="{5D2B5019-E793-4B3A-AC89-90B27DA9CCFF}"/>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10" name="Oval 9">
            <a:extLst>
              <a:ext uri="{FF2B5EF4-FFF2-40B4-BE49-F238E27FC236}">
                <a16:creationId xmlns:a16="http://schemas.microsoft.com/office/drawing/2014/main" id="{BC0F6C56-9CAB-4233-8A56-02053990D26D}"/>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Arc 10">
            <a:extLst>
              <a:ext uri="{FF2B5EF4-FFF2-40B4-BE49-F238E27FC236}">
                <a16:creationId xmlns:a16="http://schemas.microsoft.com/office/drawing/2014/main" id="{EA90EF36-BF2A-4DC4-92A1-8645F3C39236}"/>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12" name="Partial Circle 11">
            <a:extLst>
              <a:ext uri="{FF2B5EF4-FFF2-40B4-BE49-F238E27FC236}">
                <a16:creationId xmlns:a16="http://schemas.microsoft.com/office/drawing/2014/main" id="{1AE13FB9-B5A2-4DB9-AFD2-412294CBA329}"/>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13" name="Rectangle 12">
            <a:extLst>
              <a:ext uri="{FF2B5EF4-FFF2-40B4-BE49-F238E27FC236}">
                <a16:creationId xmlns:a16="http://schemas.microsoft.com/office/drawing/2014/main" id="{EEE50BBD-B89D-4C9C-84EA-194ECB81A8AA}"/>
              </a:ext>
            </a:extLst>
          </p:cNvPr>
          <p:cNvSpPr/>
          <p:nvPr/>
        </p:nvSpPr>
        <p:spPr>
          <a:xfrm>
            <a:off x="12192000" y="-973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TextBox 28">
            <a:extLst>
              <a:ext uri="{FF2B5EF4-FFF2-40B4-BE49-F238E27FC236}">
                <a16:creationId xmlns:a16="http://schemas.microsoft.com/office/drawing/2014/main" id="{B181A11A-8BC7-4BEB-AE18-3CA96AD73509}"/>
              </a:ext>
            </a:extLst>
          </p:cNvPr>
          <p:cNvSpPr txBox="1"/>
          <p:nvPr/>
        </p:nvSpPr>
        <p:spPr>
          <a:xfrm>
            <a:off x="5168900" y="253642"/>
            <a:ext cx="6340568" cy="646331"/>
          </a:xfrm>
          <a:prstGeom prst="rect">
            <a:avLst/>
          </a:prstGeom>
          <a:noFill/>
        </p:spPr>
        <p:txBody>
          <a:bodyPr wrap="square" rtlCol="0">
            <a:spAutoFit/>
          </a:bodyPr>
          <a:lstStyle/>
          <a:p>
            <a:pPr algn="r">
              <a:defRPr/>
            </a:pPr>
            <a:r>
              <a:rPr lang="he-IL" sz="3600" dirty="0">
                <a:solidFill>
                  <a:srgbClr val="041634"/>
                </a:solidFill>
                <a:latin typeface="Assistant ExtraBold" pitchFamily="2" charset="-79"/>
                <a:cs typeface="Assistant ExtraBold" pitchFamily="2" charset="-79"/>
              </a:rPr>
              <a:t>צמיחה בפעילות בלנדר ישראל</a:t>
            </a:r>
            <a:endParaRPr lang="en-US" sz="3600" dirty="0">
              <a:solidFill>
                <a:srgbClr val="041634"/>
              </a:solidFill>
              <a:latin typeface="Assistant ExtraBold" pitchFamily="2" charset="-79"/>
              <a:cs typeface="Assistant ExtraBold" pitchFamily="2" charset="-79"/>
            </a:endParaRPr>
          </a:p>
        </p:txBody>
      </p:sp>
      <p:sp>
        <p:nvSpPr>
          <p:cNvPr id="23" name="TextBox 22">
            <a:extLst>
              <a:ext uri="{FF2B5EF4-FFF2-40B4-BE49-F238E27FC236}">
                <a16:creationId xmlns:a16="http://schemas.microsoft.com/office/drawing/2014/main" id="{9AD78B2B-8FB8-44EE-9FD2-AE0B8F0DE34C}"/>
              </a:ext>
            </a:extLst>
          </p:cNvPr>
          <p:cNvSpPr txBox="1"/>
          <p:nvPr/>
        </p:nvSpPr>
        <p:spPr>
          <a:xfrm>
            <a:off x="6966158" y="1251505"/>
            <a:ext cx="3131153" cy="400110"/>
          </a:xfrm>
          <a:prstGeom prst="rect">
            <a:avLst/>
          </a:prstGeom>
          <a:noFill/>
        </p:spPr>
        <p:txBody>
          <a:bodyPr wrap="square">
            <a:spAutoFit/>
          </a:bodyPr>
          <a:lstStyle/>
          <a:p>
            <a:pPr algn="ctr" rtl="1">
              <a:defRPr/>
            </a:pPr>
            <a:r>
              <a:rPr lang="he-IL" sz="2000" dirty="0">
                <a:solidFill>
                  <a:srgbClr val="041634"/>
                </a:solidFill>
                <a:latin typeface="Assistant SemiBold" pitchFamily="2" charset="-79"/>
                <a:cs typeface="Assistant SemiBold" pitchFamily="2" charset="-79"/>
              </a:rPr>
              <a:t>הלוואות שהועמדו (אלפי ₪)</a:t>
            </a:r>
            <a:endParaRPr lang="en-US" sz="2000" dirty="0">
              <a:solidFill>
                <a:srgbClr val="041634"/>
              </a:solidFill>
              <a:latin typeface="Assistant SemiBold" pitchFamily="2" charset="-79"/>
              <a:cs typeface="Assistant SemiBold" pitchFamily="2" charset="-79"/>
            </a:endParaRPr>
          </a:p>
        </p:txBody>
      </p:sp>
      <p:sp>
        <p:nvSpPr>
          <p:cNvPr id="24" name="TextBox 23">
            <a:extLst>
              <a:ext uri="{FF2B5EF4-FFF2-40B4-BE49-F238E27FC236}">
                <a16:creationId xmlns:a16="http://schemas.microsoft.com/office/drawing/2014/main" id="{D27FDC45-5C72-4BEF-8C64-AC430ECF0785}"/>
              </a:ext>
            </a:extLst>
          </p:cNvPr>
          <p:cNvSpPr txBox="1"/>
          <p:nvPr/>
        </p:nvSpPr>
        <p:spPr>
          <a:xfrm>
            <a:off x="2396266" y="1273552"/>
            <a:ext cx="2175907" cy="400110"/>
          </a:xfrm>
          <a:prstGeom prst="rect">
            <a:avLst/>
          </a:prstGeom>
          <a:noFill/>
        </p:spPr>
        <p:txBody>
          <a:bodyPr wrap="square">
            <a:spAutoFit/>
          </a:bodyPr>
          <a:lstStyle/>
          <a:p>
            <a:pPr algn="ctr">
              <a:defRPr/>
            </a:pPr>
            <a:r>
              <a:rPr lang="he-IL" sz="2000" dirty="0">
                <a:solidFill>
                  <a:srgbClr val="041634"/>
                </a:solidFill>
                <a:latin typeface="Assistant SemiBold" pitchFamily="2" charset="-79"/>
                <a:cs typeface="Assistant SemiBold" pitchFamily="2" charset="-79"/>
              </a:rPr>
              <a:t>לקוחות משלמים</a:t>
            </a:r>
            <a:endParaRPr lang="en-US" sz="2000" dirty="0">
              <a:solidFill>
                <a:srgbClr val="041634"/>
              </a:solidFill>
              <a:latin typeface="Assistant SemiBold" pitchFamily="2" charset="-79"/>
              <a:cs typeface="Assistant SemiBold" pitchFamily="2" charset="-79"/>
            </a:endParaRPr>
          </a:p>
        </p:txBody>
      </p:sp>
      <p:sp>
        <p:nvSpPr>
          <p:cNvPr id="34" name="תיבת טקסט 33">
            <a:extLst>
              <a:ext uri="{FF2B5EF4-FFF2-40B4-BE49-F238E27FC236}">
                <a16:creationId xmlns:a16="http://schemas.microsoft.com/office/drawing/2014/main" id="{7C3BE5F6-267F-4D72-857B-FEA46126251B}"/>
              </a:ext>
            </a:extLst>
          </p:cNvPr>
          <p:cNvSpPr txBox="1"/>
          <p:nvPr/>
        </p:nvSpPr>
        <p:spPr>
          <a:xfrm>
            <a:off x="5194111" y="6162846"/>
            <a:ext cx="6375952" cy="246221"/>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000" dirty="0">
                <a:solidFill>
                  <a:srgbClr val="000000"/>
                </a:solidFill>
                <a:latin typeface="Assistant Light" panose="00000400000000000000" pitchFamily="2" charset="-79"/>
                <a:cs typeface="Assistant Light" panose="00000400000000000000" pitchFamily="2" charset="-79"/>
              </a:rPr>
              <a:t>נתונים לא מבוקרים נכונים ל31 בדצמבר 2021</a:t>
            </a:r>
            <a:endParaRPr lang="en-IL" sz="1000" dirty="0">
              <a:solidFill>
                <a:srgbClr val="000000"/>
              </a:solidFill>
              <a:latin typeface="Assistant Light" panose="00000400000000000000" pitchFamily="2" charset="-79"/>
              <a:cs typeface="Assistant Light" panose="00000400000000000000" pitchFamily="2" charset="-79"/>
            </a:endParaRPr>
          </a:p>
        </p:txBody>
      </p:sp>
      <p:graphicFrame>
        <p:nvGraphicFramePr>
          <p:cNvPr id="17" name="Chart 12">
            <a:extLst>
              <a:ext uri="{FF2B5EF4-FFF2-40B4-BE49-F238E27FC236}">
                <a16:creationId xmlns:a16="http://schemas.microsoft.com/office/drawing/2014/main" id="{2C40438E-8F51-43E9-8387-04C5AB5E8C55}"/>
              </a:ext>
            </a:extLst>
          </p:cNvPr>
          <p:cNvGraphicFramePr>
            <a:graphicFrameLocks/>
          </p:cNvGraphicFramePr>
          <p:nvPr>
            <p:extLst>
              <p:ext uri="{D42A27DB-BD31-4B8C-83A1-F6EECF244321}">
                <p14:modId xmlns:p14="http://schemas.microsoft.com/office/powerpoint/2010/main" val="712740670"/>
              </p:ext>
            </p:extLst>
          </p:nvPr>
        </p:nvGraphicFramePr>
        <p:xfrm>
          <a:off x="1184338" y="1731286"/>
          <a:ext cx="4343400" cy="3790623"/>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מחבר חץ ישר 3">
            <a:extLst>
              <a:ext uri="{FF2B5EF4-FFF2-40B4-BE49-F238E27FC236}">
                <a16:creationId xmlns:a16="http://schemas.microsoft.com/office/drawing/2014/main" id="{C669C82F-9A71-4500-BA8C-9D219E48903A}"/>
              </a:ext>
            </a:extLst>
          </p:cNvPr>
          <p:cNvCxnSpPr/>
          <p:nvPr/>
        </p:nvCxnSpPr>
        <p:spPr>
          <a:xfrm flipV="1">
            <a:off x="7450955" y="1987943"/>
            <a:ext cx="884836" cy="494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18" name="Chart 7">
            <a:extLst>
              <a:ext uri="{FF2B5EF4-FFF2-40B4-BE49-F238E27FC236}">
                <a16:creationId xmlns:a16="http://schemas.microsoft.com/office/drawing/2014/main" id="{56B431F2-A592-439A-BDFA-B7EC967C4E0F}"/>
              </a:ext>
            </a:extLst>
          </p:cNvPr>
          <p:cNvGraphicFramePr>
            <a:graphicFrameLocks/>
          </p:cNvGraphicFramePr>
          <p:nvPr>
            <p:extLst>
              <p:ext uri="{D42A27DB-BD31-4B8C-83A1-F6EECF244321}">
                <p14:modId xmlns:p14="http://schemas.microsoft.com/office/powerpoint/2010/main" val="1231991533"/>
              </p:ext>
            </p:extLst>
          </p:nvPr>
        </p:nvGraphicFramePr>
        <p:xfrm>
          <a:off x="5810337" y="1731285"/>
          <a:ext cx="5318106" cy="3790623"/>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5">
            <a:extLst>
              <a:ext uri="{FF2B5EF4-FFF2-40B4-BE49-F238E27FC236}">
                <a16:creationId xmlns:a16="http://schemas.microsoft.com/office/drawing/2014/main" id="{3DF9BCB7-A832-4215-8575-A402606105D9}"/>
              </a:ext>
            </a:extLst>
          </p:cNvPr>
          <p:cNvSpPr txBox="1"/>
          <p:nvPr/>
        </p:nvSpPr>
        <p:spPr>
          <a:xfrm rot="18348393">
            <a:off x="9760885" y="1553682"/>
            <a:ext cx="1439728" cy="49338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kern="1200" dirty="0">
                <a:solidFill>
                  <a:prstClr val="black">
                    <a:lumMod val="65000"/>
                    <a:lumOff val="35000"/>
                  </a:prstClr>
                </a:solidFill>
                <a:latin typeface="Calibri" panose="020F0502020204030204"/>
                <a:cs typeface="Arial" panose="020B0604020202020204" pitchFamily="34" charset="0"/>
              </a:rPr>
              <a:t>48%</a:t>
            </a:r>
            <a:endParaRPr lang="en-IL" sz="1800" b="1" kern="1200" dirty="0">
              <a:solidFill>
                <a:prstClr val="black">
                  <a:lumMod val="65000"/>
                  <a:lumOff val="35000"/>
                </a:prstClr>
              </a:solidFill>
              <a:latin typeface="Calibri" panose="020F0502020204030204"/>
              <a:cs typeface="Arial" panose="020B0604020202020204" pitchFamily="34" charset="0"/>
            </a:endParaRPr>
          </a:p>
        </p:txBody>
      </p:sp>
      <p:sp>
        <p:nvSpPr>
          <p:cNvPr id="19" name="TextBox 22">
            <a:extLst>
              <a:ext uri="{FF2B5EF4-FFF2-40B4-BE49-F238E27FC236}">
                <a16:creationId xmlns:a16="http://schemas.microsoft.com/office/drawing/2014/main" id="{826A091B-8047-4C0A-8859-CE2DC7696848}"/>
              </a:ext>
            </a:extLst>
          </p:cNvPr>
          <p:cNvSpPr txBox="1"/>
          <p:nvPr/>
        </p:nvSpPr>
        <p:spPr>
          <a:xfrm>
            <a:off x="5810338" y="5555339"/>
            <a:ext cx="5318106" cy="338554"/>
          </a:xfrm>
          <a:prstGeom prst="rect">
            <a:avLst/>
          </a:prstGeom>
          <a:noFill/>
        </p:spPr>
        <p:txBody>
          <a:bodyPr wrap="square">
            <a:spAutoFit/>
          </a:bodyPr>
          <a:lstStyle/>
          <a:p>
            <a:pPr algn="ctr" rtl="1">
              <a:defRPr/>
            </a:pPr>
            <a:r>
              <a:rPr lang="he-IL" sz="1600" dirty="0">
                <a:solidFill>
                  <a:srgbClr val="041634"/>
                </a:solidFill>
                <a:latin typeface="Assistant SemiBold" pitchFamily="2" charset="-79"/>
                <a:cs typeface="Assistant SemiBold" pitchFamily="2" charset="-79"/>
              </a:rPr>
              <a:t>התרחבות משמעותית בפעילות ישראל ברבעון רביעי</a:t>
            </a:r>
            <a:endParaRPr lang="en-US" sz="1600" dirty="0">
              <a:solidFill>
                <a:srgbClr val="041634"/>
              </a:solidFill>
              <a:latin typeface="Assistant SemiBold" pitchFamily="2" charset="-79"/>
              <a:cs typeface="Assistant SemiBold" pitchFamily="2" charset="-79"/>
            </a:endParaRPr>
          </a:p>
        </p:txBody>
      </p:sp>
      <p:sp>
        <p:nvSpPr>
          <p:cNvPr id="21" name="TextBox 22">
            <a:extLst>
              <a:ext uri="{FF2B5EF4-FFF2-40B4-BE49-F238E27FC236}">
                <a16:creationId xmlns:a16="http://schemas.microsoft.com/office/drawing/2014/main" id="{C8C4E603-64A8-41DC-8E8B-F478AC369B04}"/>
              </a:ext>
            </a:extLst>
          </p:cNvPr>
          <p:cNvSpPr txBox="1"/>
          <p:nvPr/>
        </p:nvSpPr>
        <p:spPr>
          <a:xfrm>
            <a:off x="1184338" y="5555339"/>
            <a:ext cx="4343400" cy="338554"/>
          </a:xfrm>
          <a:prstGeom prst="rect">
            <a:avLst/>
          </a:prstGeom>
          <a:noFill/>
        </p:spPr>
        <p:txBody>
          <a:bodyPr wrap="square">
            <a:spAutoFit/>
          </a:bodyPr>
          <a:lstStyle/>
          <a:p>
            <a:pPr algn="ctr" rtl="1">
              <a:defRPr/>
            </a:pPr>
            <a:r>
              <a:rPr lang="he-IL" sz="1600" dirty="0">
                <a:solidFill>
                  <a:srgbClr val="041634"/>
                </a:solidFill>
                <a:latin typeface="Assistant SemiBold" pitchFamily="2" charset="-79"/>
                <a:cs typeface="Assistant SemiBold" pitchFamily="2" charset="-79"/>
              </a:rPr>
              <a:t>צמיחה דו ספרתית בלקוחות משלמים</a:t>
            </a:r>
            <a:endParaRPr lang="en-US" sz="1600" dirty="0">
              <a:solidFill>
                <a:srgbClr val="041634"/>
              </a:solidFill>
              <a:latin typeface="Assistant SemiBold" pitchFamily="2" charset="-79"/>
              <a:cs typeface="Assistant SemiBold" pitchFamily="2" charset="-79"/>
            </a:endParaRPr>
          </a:p>
        </p:txBody>
      </p:sp>
    </p:spTree>
    <p:extLst>
      <p:ext uri="{BB962C8B-B14F-4D97-AF65-F5344CB8AC3E}">
        <p14:creationId xmlns:p14="http://schemas.microsoft.com/office/powerpoint/2010/main" val="20184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98807B-DB99-40EB-A6A0-5ECCC9964C4B}"/>
              </a:ext>
            </a:extLst>
          </p:cNvPr>
          <p:cNvSpPr/>
          <p:nvPr/>
        </p:nvSpPr>
        <p:spPr>
          <a:xfrm>
            <a:off x="949400" y="1195753"/>
            <a:ext cx="10158624" cy="4583726"/>
          </a:xfrm>
          <a:prstGeom prst="rect">
            <a:avLst/>
          </a:prstGeom>
          <a:solidFill>
            <a:schemeClr val="bg1">
              <a:alpha val="64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5" name="Slide Number Placeholder 5">
            <a:extLst>
              <a:ext uri="{FF2B5EF4-FFF2-40B4-BE49-F238E27FC236}">
                <a16:creationId xmlns:a16="http://schemas.microsoft.com/office/drawing/2014/main" id="{CE7E6A48-FA7F-4757-B3F4-761E64BA98FB}"/>
              </a:ext>
            </a:extLst>
          </p:cNvPr>
          <p:cNvSpPr>
            <a:spLocks noGrp="1"/>
          </p:cNvSpPr>
          <p:nvPr>
            <p:ph type="sldNum" sz="quarter" idx="12"/>
          </p:nvPr>
        </p:nvSpPr>
        <p:spPr>
          <a:xfrm>
            <a:off x="11578255" y="6380935"/>
            <a:ext cx="488795" cy="365125"/>
          </a:xfrm>
        </p:spPr>
        <p:txBody>
          <a:bodyPr/>
          <a:lstStyle>
            <a:lvl1pPr>
              <a:defRPr>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kumimoji="0" lang="he-IL" sz="1100" b="0" i="0" u="none" strike="noStrike" kern="1200" cap="none" spc="0" normalizeH="0" baseline="0" noProof="0" smtClean="0">
                <a:ln>
                  <a:noFill/>
                </a:ln>
                <a:solidFill>
                  <a:prstClr val="black">
                    <a:lumMod val="75000"/>
                    <a:lumOff val="25000"/>
                  </a:prstClr>
                </a:solidFill>
                <a:effectLst/>
                <a:uLnTx/>
                <a:uFillTx/>
                <a:latin typeface="Assistant SemiBold" pitchFamily="2" charset="-79"/>
                <a:ea typeface="+mn-ea"/>
                <a:cs typeface="Assistant SemiBold" pitchFamily="2" charset="-79"/>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pic>
        <p:nvPicPr>
          <p:cNvPr id="16" name="Picture 15">
            <a:extLst>
              <a:ext uri="{FF2B5EF4-FFF2-40B4-BE49-F238E27FC236}">
                <a16:creationId xmlns:a16="http://schemas.microsoft.com/office/drawing/2014/main" id="{6B2E8AD4-AB1C-4703-9B97-90130B2ADDE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6117" t="15243" r="35628" b="46409"/>
          <a:stretch/>
        </p:blipFill>
        <p:spPr>
          <a:xfrm>
            <a:off x="311682" y="6233686"/>
            <a:ext cx="475066" cy="436576"/>
          </a:xfrm>
          <a:prstGeom prst="rect">
            <a:avLst/>
          </a:prstGeom>
          <a:effectLst/>
        </p:spPr>
      </p:pic>
      <p:pic>
        <p:nvPicPr>
          <p:cNvPr id="17" name="Picture 16">
            <a:extLst>
              <a:ext uri="{FF2B5EF4-FFF2-40B4-BE49-F238E27FC236}">
                <a16:creationId xmlns:a16="http://schemas.microsoft.com/office/drawing/2014/main" id="{1283DBE1-D612-4B8C-BE04-B35B7262B263}"/>
              </a:ext>
            </a:extLst>
          </p:cNvPr>
          <p:cNvPicPr>
            <a:picLocks noChangeAspect="1"/>
          </p:cNvPicPr>
          <p:nvPr/>
        </p:nvPicPr>
        <p:blipFill>
          <a:blip r:embed="rId3" cstate="print">
            <a:biLevel thresh="75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86748" y="6364723"/>
            <a:ext cx="692103" cy="288154"/>
          </a:xfrm>
          <a:prstGeom prst="rect">
            <a:avLst/>
          </a:prstGeom>
          <a:effectLst/>
        </p:spPr>
      </p:pic>
      <p:sp>
        <p:nvSpPr>
          <p:cNvPr id="18" name="Rectangle 17">
            <a:extLst>
              <a:ext uri="{FF2B5EF4-FFF2-40B4-BE49-F238E27FC236}">
                <a16:creationId xmlns:a16="http://schemas.microsoft.com/office/drawing/2014/main" id="{22E70AAA-500F-4196-9802-1C5105711A6A}"/>
              </a:ext>
            </a:extLst>
          </p:cNvPr>
          <p:cNvSpPr/>
          <p:nvPr/>
        </p:nvSpPr>
        <p:spPr>
          <a:xfrm>
            <a:off x="10057588" y="6451974"/>
            <a:ext cx="1493580" cy="248273"/>
          </a:xfrm>
          <a:prstGeom prst="rect">
            <a:avLst/>
          </a:prstGeom>
          <a:effectLst/>
        </p:spPr>
        <p:txBody>
          <a:bodyPr wrap="square" lIns="91440" tIns="45720" rIns="91440" bIns="45720" anchor="t">
            <a:spAutoFit/>
          </a:bodyPr>
          <a:lstStyle/>
          <a:p>
            <a:pPr marL="0" marR="0" lvl="0" indent="0" algn="r" defTabSz="914400" rtl="1" eaLnBrk="1" fontAlgn="auto" latinLnBrk="0" hangingPunct="1">
              <a:lnSpc>
                <a:spcPts val="1200"/>
              </a:lnSpc>
              <a:spcBef>
                <a:spcPts val="0"/>
              </a:spcBef>
              <a:spcAft>
                <a:spcPts val="0"/>
              </a:spcAft>
              <a:buClrTx/>
              <a:buSzTx/>
              <a:buFontTx/>
              <a:buNone/>
              <a:tabLst/>
              <a:defRPr/>
            </a:pPr>
            <a:r>
              <a:rPr kumimoji="0" lang="he-IL" sz="1200" b="0" i="0" u="none" strike="noStrike" kern="1200" cap="none" spc="0" normalizeH="0" baseline="0" noProof="0" dirty="0">
                <a:ln>
                  <a:noFill/>
                </a:ln>
                <a:solidFill>
                  <a:srgbClr val="0082B1"/>
                </a:solidFill>
                <a:effectLst/>
                <a:uLnTx/>
                <a:uFillTx/>
                <a:latin typeface="Assistant Light" pitchFamily="2" charset="-79"/>
                <a:ea typeface="+mn-ea"/>
                <a:cs typeface="Assistant Light" pitchFamily="2" charset="-79"/>
              </a:rPr>
              <a:t>סיכום שנה </a:t>
            </a:r>
            <a:r>
              <a:rPr kumimoji="0" lang="he-IL" sz="1100" b="0" i="0" u="none" strike="noStrike" kern="1200" cap="none" spc="0" normalizeH="0" baseline="0" noProof="0" dirty="0">
                <a:ln>
                  <a:noFill/>
                </a:ln>
                <a:solidFill>
                  <a:srgbClr val="0082B1"/>
                </a:solidFill>
                <a:effectLst/>
                <a:uLnTx/>
                <a:uFillTx/>
                <a:latin typeface="Assistant Light" pitchFamily="2" charset="-79"/>
                <a:ea typeface="+mn-ea"/>
                <a:cs typeface="Assistant Light" pitchFamily="2" charset="-79"/>
              </a:rPr>
              <a:t>2021</a:t>
            </a:r>
            <a:endParaRPr kumimoji="0" lang="he-IL" sz="1200" b="0" i="0" u="none" strike="noStrike" kern="1200" cap="none" spc="150" normalizeH="0" baseline="0" noProof="0" dirty="0">
              <a:ln>
                <a:noFill/>
              </a:ln>
              <a:solidFill>
                <a:srgbClr val="0082B1"/>
              </a:solidFill>
              <a:effectLst/>
              <a:uLnTx/>
              <a:uFillTx/>
              <a:latin typeface="Assistant Light" pitchFamily="2" charset="-79"/>
              <a:ea typeface="+mn-ea"/>
              <a:cs typeface="Assistant Light" pitchFamily="2" charset="-79"/>
            </a:endParaRPr>
          </a:p>
        </p:txBody>
      </p:sp>
      <p:cxnSp>
        <p:nvCxnSpPr>
          <p:cNvPr id="19" name="Straight Connector 18">
            <a:extLst>
              <a:ext uri="{FF2B5EF4-FFF2-40B4-BE49-F238E27FC236}">
                <a16:creationId xmlns:a16="http://schemas.microsoft.com/office/drawing/2014/main" id="{17578633-0559-431B-BF2B-A4CA72EEDF44}"/>
              </a:ext>
            </a:extLst>
          </p:cNvPr>
          <p:cNvCxnSpPr>
            <a:cxnSpLocks/>
          </p:cNvCxnSpPr>
          <p:nvPr/>
        </p:nvCxnSpPr>
        <p:spPr>
          <a:xfrm>
            <a:off x="11551168" y="6442780"/>
            <a:ext cx="0" cy="211388"/>
          </a:xfrm>
          <a:prstGeom prst="line">
            <a:avLst/>
          </a:prstGeom>
        </p:spPr>
        <p:style>
          <a:lnRef idx="1">
            <a:schemeClr val="accent1"/>
          </a:lnRef>
          <a:fillRef idx="0">
            <a:schemeClr val="accent1"/>
          </a:fillRef>
          <a:effectRef idx="0">
            <a:schemeClr val="accent1"/>
          </a:effectRef>
          <a:fontRef idx="minor">
            <a:schemeClr val="tx1"/>
          </a:fontRef>
        </p:style>
      </p:cxnSp>
      <p:sp>
        <p:nvSpPr>
          <p:cNvPr id="23" name="Arc 22">
            <a:extLst>
              <a:ext uri="{FF2B5EF4-FFF2-40B4-BE49-F238E27FC236}">
                <a16:creationId xmlns:a16="http://schemas.microsoft.com/office/drawing/2014/main" id="{9E7EE8F6-275F-4F64-A522-80AE30B15A43}"/>
              </a:ext>
            </a:extLst>
          </p:cNvPr>
          <p:cNvSpPr/>
          <p:nvPr/>
        </p:nvSpPr>
        <p:spPr>
          <a:xfrm>
            <a:off x="5202466" y="444677"/>
            <a:ext cx="5958838" cy="5958834"/>
          </a:xfrm>
          <a:prstGeom prst="arc">
            <a:avLst>
              <a:gd name="adj1" fmla="val 13837629"/>
              <a:gd name="adj2" fmla="val 8126621"/>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24" name="Oval 23">
            <a:extLst>
              <a:ext uri="{FF2B5EF4-FFF2-40B4-BE49-F238E27FC236}">
                <a16:creationId xmlns:a16="http://schemas.microsoft.com/office/drawing/2014/main" id="{DF9016EC-FCE8-4322-9745-D7CB46F0BAE2}"/>
              </a:ext>
            </a:extLst>
          </p:cNvPr>
          <p:cNvSpPr/>
          <p:nvPr/>
        </p:nvSpPr>
        <p:spPr>
          <a:xfrm>
            <a:off x="9681753" y="824780"/>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Rectangle 10">
            <a:extLst>
              <a:ext uri="{FF2B5EF4-FFF2-40B4-BE49-F238E27FC236}">
                <a16:creationId xmlns:a16="http://schemas.microsoft.com/office/drawing/2014/main" id="{16C80359-9B06-4C46-8A34-1494C0ABDD64}"/>
              </a:ext>
            </a:extLst>
          </p:cNvPr>
          <p:cNvSpPr/>
          <p:nvPr/>
        </p:nvSpPr>
        <p:spPr>
          <a:xfrm>
            <a:off x="1174024" y="997438"/>
            <a:ext cx="9595196" cy="5000842"/>
          </a:xfrm>
          <a:prstGeom prst="rect">
            <a:avLst/>
          </a:prstGeom>
          <a:solidFill>
            <a:schemeClr val="bg1">
              <a:lumMod val="95000"/>
            </a:schemeClr>
          </a:solidFill>
          <a:ln>
            <a:solidFill>
              <a:srgbClr val="00AEEF"/>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2" name="TextBox 11">
            <a:extLst>
              <a:ext uri="{FF2B5EF4-FFF2-40B4-BE49-F238E27FC236}">
                <a16:creationId xmlns:a16="http://schemas.microsoft.com/office/drawing/2014/main" id="{5C248798-E7C3-4E12-8A54-2DED545703C8}"/>
              </a:ext>
            </a:extLst>
          </p:cNvPr>
          <p:cNvSpPr txBox="1"/>
          <p:nvPr/>
        </p:nvSpPr>
        <p:spPr>
          <a:xfrm>
            <a:off x="3556394" y="1307081"/>
            <a:ext cx="494463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2000" b="0" i="0" u="none" strike="noStrike" kern="1200" cap="none" spc="300" normalizeH="0" baseline="0" noProof="0" dirty="0">
                <a:ln>
                  <a:noFill/>
                </a:ln>
                <a:solidFill>
                  <a:srgbClr val="000000">
                    <a:lumMod val="95000"/>
                    <a:lumOff val="5000"/>
                  </a:srgbClr>
                </a:solidFill>
                <a:effectLst/>
                <a:uLnTx/>
                <a:uFillTx/>
                <a:latin typeface="Calibri Light" panose="020F0302020204030204"/>
                <a:ea typeface="+mn-ea"/>
                <a:cs typeface="Assistant ExtraBold" panose="00000900000000000000" pitchFamily="2" charset="-79"/>
              </a:rPr>
              <a:t>הבהרה משפטית</a:t>
            </a:r>
          </a:p>
        </p:txBody>
      </p:sp>
      <p:sp>
        <p:nvSpPr>
          <p:cNvPr id="2" name="תיבת טקסט 1">
            <a:extLst>
              <a:ext uri="{FF2B5EF4-FFF2-40B4-BE49-F238E27FC236}">
                <a16:creationId xmlns:a16="http://schemas.microsoft.com/office/drawing/2014/main" id="{635721E3-D123-479D-8875-197353686060}"/>
              </a:ext>
            </a:extLst>
          </p:cNvPr>
          <p:cNvSpPr txBox="1"/>
          <p:nvPr/>
        </p:nvSpPr>
        <p:spPr>
          <a:xfrm>
            <a:off x="1288204" y="1707191"/>
            <a:ext cx="9481016" cy="4062651"/>
          </a:xfrm>
          <a:prstGeom prst="rect">
            <a:avLst/>
          </a:prstGeom>
          <a:noFill/>
        </p:spPr>
        <p:txBody>
          <a:bodyPr wrap="square" rtlCol="0">
            <a:spAutoFit/>
          </a:bodyPr>
          <a:lstStyle/>
          <a:p>
            <a:pPr algn="just" rtl="1">
              <a:defRPr/>
            </a:pPr>
            <a:r>
              <a:rPr lang="he-IL" sz="1200" dirty="0">
                <a:solidFill>
                  <a:prstClr val="black"/>
                </a:solidFill>
                <a:latin typeface="Calibri Light" panose="020F0302020204030204"/>
                <a:cs typeface="Assistant" panose="00000500000000000000" pitchFamily="2" charset="-79"/>
              </a:rPr>
              <a:t>מצגת זו מהווה הצגה עקרונית ושיווקית של בלנדר טכנולוגיות פיננסיות בע"מ וחברות הבת שלה (ביחד: "החברה" ו/או "בלנדר" ו/או "הקבוצה") ואינה מהווה הצעת ניירות ערך של החברה לציבור ואין לפרשה כהצעה של ניירות ערך לציבור. המידע הכלול במצגת זו הינו תמציתי בלבד, לצרכי הצגה כללית אודות החברה ואינו ממצה את מלוא הנתונים אודות החברה ופעילותה. המידע הכלול במצגת זו וכל מידע אחר שיימסר במהלך הצגת המצגת ("המידע") אינו מהווה המלצה או חוות דעת של יועץ השקעות או יועץ מס. השקעה בניירות ערך, בכלל, ובניירות ערך של החברה, בפרט, נושאת סיכון. יש לקחת בחשבון כי נתוני עבר אינם מצביעים בהכרח על ביצועים בעתיד. רכישת ניירות ערך של החברה דורשת עיון מעמיק במידע שמפרסמת החברה בדיווחי החברה במאיה </a:t>
            </a:r>
            <a:r>
              <a:rPr lang="he-IL" sz="1200" dirty="0" err="1">
                <a:solidFill>
                  <a:prstClr val="black"/>
                </a:solidFill>
                <a:latin typeface="Calibri Light" panose="020F0302020204030204"/>
                <a:cs typeface="Assistant" panose="00000500000000000000" pitchFamily="2" charset="-79"/>
              </a:rPr>
              <a:t>ובמגנא</a:t>
            </a:r>
            <a:r>
              <a:rPr lang="he-IL" sz="1200" dirty="0">
                <a:solidFill>
                  <a:prstClr val="black"/>
                </a:solidFill>
                <a:latin typeface="Calibri Light" panose="020F0302020204030204"/>
                <a:cs typeface="Assistant" panose="00000500000000000000" pitchFamily="2" charset="-79"/>
              </a:rPr>
              <a:t> ("דיווחי החברה"), וביצוע ניתוח משפטי, חשבונאי, מיסויי וכלכלי שלו. המצגת כוללת נתונים נוספים שלא יוצגו בדיווחי החברה לציבור ו/או מידע המוצג באופן שונה מהאופן שבו הוא יוצג בדיווחי החברה לציבור. המצגת אינה מיועדת להחליף את הצורך לעיין בדיווחי החברה, ככל שיפורסמו על-ידי החברה. ככל שקיימת סתירה בין האמור במצגת זו לבין דיווחי החברה, יגבר האמור בדיווחי החברה.</a:t>
            </a:r>
            <a:endParaRPr lang="en-GB" sz="1200" dirty="0">
              <a:solidFill>
                <a:prstClr val="black"/>
              </a:solidFill>
              <a:latin typeface="Calibri Light" panose="020F0302020204030204"/>
              <a:cs typeface="Assistant" panose="00000500000000000000" pitchFamily="2" charset="-79"/>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dirty="0">
              <a:ln>
                <a:noFill/>
              </a:ln>
              <a:solidFill>
                <a:prstClr val="black"/>
              </a:solidFill>
              <a:effectLst/>
              <a:uLnTx/>
              <a:uFillTx/>
              <a:latin typeface="Calibri Light" panose="020F0302020204030204"/>
              <a:ea typeface="+mn-ea"/>
              <a:cs typeface="Assistant" panose="00000500000000000000" pitchFamily="2" charset="-79"/>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200" b="1" i="0" u="none" strike="noStrike" kern="1200" cap="none" spc="0" normalizeH="0" baseline="0" noProof="0" dirty="0">
                <a:ln>
                  <a:noFill/>
                </a:ln>
                <a:solidFill>
                  <a:prstClr val="black"/>
                </a:solidFill>
                <a:effectLst/>
                <a:uLnTx/>
                <a:uFillTx/>
                <a:latin typeface="Calibri Light" panose="020F0302020204030204"/>
                <a:ea typeface="+mn-ea"/>
                <a:cs typeface="Assistant" panose="00000500000000000000" pitchFamily="2" charset="-79"/>
              </a:rPr>
              <a:t>אזהרת מידע צופה פני עתיד</a:t>
            </a:r>
            <a:endParaRPr kumimoji="0" lang="en-US" sz="1200" b="1" i="0" u="none" strike="noStrike" kern="1200" cap="none" spc="0" normalizeH="0" baseline="0" noProof="0" dirty="0">
              <a:ln>
                <a:noFill/>
              </a:ln>
              <a:solidFill>
                <a:prstClr val="black"/>
              </a:solidFill>
              <a:effectLst/>
              <a:uLnTx/>
              <a:uFillTx/>
              <a:latin typeface="Calibri Light" panose="020F0302020204030204"/>
              <a:ea typeface="+mn-ea"/>
              <a:cs typeface="Assistant" panose="00000500000000000000" pitchFamily="2" charset="-79"/>
            </a:endParaRPr>
          </a:p>
          <a:p>
            <a:pPr marL="0" marR="0" algn="just" rtl="1">
              <a:spcBef>
                <a:spcPts val="0"/>
              </a:spcBef>
              <a:spcAft>
                <a:spcPts val="0"/>
              </a:spcAft>
            </a:pPr>
            <a:r>
              <a:rPr lang="he-IL" sz="1200" dirty="0">
                <a:solidFill>
                  <a:prstClr val="black"/>
                </a:solidFill>
                <a:latin typeface="Calibri Light" panose="020F0302020204030204"/>
                <a:cs typeface="Assistant" panose="00000500000000000000" pitchFamily="2" charset="-79"/>
              </a:rPr>
              <a:t>המצגת כוללת מידע צופה פני עתיד, כהגדרת מונח זה בחוק ניירות ערך, התשכ"ח-1968 ("חוק ניירות ערך"). מידע כאמור כולל בין היתר, תחזיות, מטרות, הערכות ואומדנים של החברה, לרבות מידע המבוא בדרך של איורים, גרפים, סקירות וכל מידע אחר המובא בכל דרך, המתייחס לאירועים עתידיים אשר מועד התרחשותם, אם בכלל, אינו ודאי ואינו בשליטתה של החברה. מידע צופה פני עתיד, מטבעו, כפוף לסיכוני אי התממשות והינו, כאמור, בלתי וודאי. התממשותו של המידע הצופה פני עתיד עשויה להיות מושפעת מגורמי סיכון המאפיינים את פעילות החברה וכן, מהתפתחויות בסביבה הכלכלית בה פועלת החברה ומגורמים חיצוניים, לרבות רגולציה, העשויים להשפיע על פעילותה. לפיכך מודגש ומובהר בזאת, כי תוצאותיה והישגיה בפועל של החברה בעתיד עשויים להיות שונים מהותית מאלו שהוצגו כמידע צופה פני עתיד במצגת זו. בנוסף מידע צופה פני עתיד כאמור כולל אומדן הנתונים של החברה לשנת 2021 לרבות אומדן ההכנסות (שקפים 3,9,12,13,18,19,23,24,28), מבוסס על הערכה בלבד, ומהווה מידע צופה פני עתיד, כהגדרתו בחוק ניירות ערך, הכרוך באי ודאות, והמבוסס, בין היתר, על משתנים שלחברה אין בהכרח שליטה לגביהם. לפיכך, אפשר שהכנסות החברה בפועל תהיינה נמוכות ו/או גבוהות יותר או שונות באופן מהותי מכפי שהוערכו או נאמדו מלכתחילה, בין היתר, נוכח העובדה שטרם נערכו הדוחות הכספים לתקופה של שנה שנסתיימה ביום 31 בדצמבר 2021, וטרם הסתיימה הביקורת עליהם על-ידי רואה חשבון המבקר של החברה. </a:t>
            </a:r>
            <a:endParaRPr lang="en-GB" sz="1200" dirty="0">
              <a:solidFill>
                <a:prstClr val="black"/>
              </a:solidFill>
              <a:latin typeface="Calibri Light" panose="020F0302020204030204"/>
              <a:cs typeface="Assistant" panose="00000500000000000000" pitchFamily="2" charset="-79"/>
            </a:endParaRPr>
          </a:p>
          <a:p>
            <a:pPr marL="0" marR="0" algn="just" rtl="1">
              <a:spcBef>
                <a:spcPts val="0"/>
              </a:spcBef>
              <a:spcAft>
                <a:spcPts val="0"/>
              </a:spcAft>
            </a:pPr>
            <a:r>
              <a:rPr lang="he-IL" sz="1200" dirty="0">
                <a:solidFill>
                  <a:prstClr val="black"/>
                </a:solidFill>
                <a:latin typeface="Calibri Light" panose="020F0302020204030204"/>
                <a:cs typeface="Assistant" panose="00000500000000000000" pitchFamily="2" charset="-79"/>
              </a:rPr>
              <a:t> </a:t>
            </a:r>
            <a:endParaRPr lang="en-GB" sz="1200" dirty="0">
              <a:solidFill>
                <a:prstClr val="black"/>
              </a:solidFill>
              <a:latin typeface="Calibri Light" panose="020F0302020204030204"/>
              <a:cs typeface="Assistant" panose="00000500000000000000" pitchFamily="2" charset="-79"/>
            </a:endParaRPr>
          </a:p>
          <a:p>
            <a:pPr marL="0" marR="0" algn="just" rtl="1">
              <a:spcBef>
                <a:spcPts val="0"/>
              </a:spcBef>
              <a:spcAft>
                <a:spcPts val="0"/>
              </a:spcAft>
            </a:pPr>
            <a:r>
              <a:rPr lang="he-IL" sz="1200" dirty="0">
                <a:solidFill>
                  <a:prstClr val="black"/>
                </a:solidFill>
                <a:latin typeface="Calibri Light" panose="020F0302020204030204"/>
                <a:cs typeface="Assistant" panose="00000500000000000000" pitchFamily="2" charset="-79"/>
              </a:rPr>
              <a:t>למען הסר ספק מובהר, כי החברה אינה מתחייבת לעדכן ו/או לשנות את המידע הנכלל במצגת, על מנת שישקף אירועים ו/או נסיבות שיתרחשו לאחר מועד הכנת המצגת. </a:t>
            </a:r>
            <a:endParaRPr lang="en-GB" sz="1200" dirty="0">
              <a:solidFill>
                <a:prstClr val="black"/>
              </a:solidFill>
              <a:latin typeface="Calibri Light" panose="020F0302020204030204"/>
              <a:cs typeface="Assistant" panose="00000500000000000000" pitchFamily="2" charset="-79"/>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highlight>
                  <a:srgbClr val="FFFF00"/>
                </a:highlight>
                <a:uLnTx/>
                <a:uFillTx/>
                <a:latin typeface="Calibri Light" panose="020F0302020204030204"/>
                <a:ea typeface="+mn-ea"/>
                <a:cs typeface="Assistant" panose="00000500000000000000" pitchFamily="2" charset="-79"/>
              </a:rPr>
              <a:t> </a:t>
            </a:r>
            <a:endParaRPr kumimoji="0" lang="en-IL" sz="12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678E932F-0E44-462F-A7BE-2C0AE28EC207}"/>
              </a:ext>
            </a:extLst>
          </p:cNvPr>
          <p:cNvSpPr/>
          <p:nvPr/>
        </p:nvSpPr>
        <p:spPr>
          <a:xfrm>
            <a:off x="-1711228" y="6857999"/>
            <a:ext cx="14424132" cy="59021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Rectangle 25">
            <a:extLst>
              <a:ext uri="{FF2B5EF4-FFF2-40B4-BE49-F238E27FC236}">
                <a16:creationId xmlns:a16="http://schemas.microsoft.com/office/drawing/2014/main" id="{AB9E5597-192D-4358-8C76-A7BD5A0E058B}"/>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83286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אליפסה 1">
            <a:extLst>
              <a:ext uri="{FF2B5EF4-FFF2-40B4-BE49-F238E27FC236}">
                <a16:creationId xmlns:a16="http://schemas.microsoft.com/office/drawing/2014/main" id="{795E2AD1-A4A3-4D02-88AD-A0F7AD4ADB50}"/>
              </a:ext>
            </a:extLst>
          </p:cNvPr>
          <p:cNvSpPr/>
          <p:nvPr/>
        </p:nvSpPr>
        <p:spPr>
          <a:xfrm>
            <a:off x="9924738" y="4523925"/>
            <a:ext cx="598181" cy="537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5" name="Oval 44">
            <a:extLst>
              <a:ext uri="{FF2B5EF4-FFF2-40B4-BE49-F238E27FC236}">
                <a16:creationId xmlns:a16="http://schemas.microsoft.com/office/drawing/2014/main" id="{A8E75621-5298-41DA-BE6B-101CDFF0BB57}"/>
              </a:ext>
            </a:extLst>
          </p:cNvPr>
          <p:cNvSpPr/>
          <p:nvPr/>
        </p:nvSpPr>
        <p:spPr>
          <a:xfrm>
            <a:off x="1418201" y="-1204926"/>
            <a:ext cx="9567662" cy="9567654"/>
          </a:xfrm>
          <a:prstGeom prst="ellipse">
            <a:avLst/>
          </a:prstGeom>
          <a:gradFill flip="none" rotWithShape="1">
            <a:gsLst>
              <a:gs pos="0">
                <a:schemeClr val="bg1"/>
              </a:gs>
              <a:gs pos="100000">
                <a:srgbClr val="00AEEF"/>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47" name="Arc 46">
            <a:extLst>
              <a:ext uri="{FF2B5EF4-FFF2-40B4-BE49-F238E27FC236}">
                <a16:creationId xmlns:a16="http://schemas.microsoft.com/office/drawing/2014/main" id="{75F1ADA3-EB8D-4457-9781-048E8CF1D608}"/>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49" name="Oval 48">
            <a:extLst>
              <a:ext uri="{FF2B5EF4-FFF2-40B4-BE49-F238E27FC236}">
                <a16:creationId xmlns:a16="http://schemas.microsoft.com/office/drawing/2014/main" id="{86BDFA28-C433-4DDE-B7E1-755CF5747C8D}"/>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0" name="Arc 49">
            <a:extLst>
              <a:ext uri="{FF2B5EF4-FFF2-40B4-BE49-F238E27FC236}">
                <a16:creationId xmlns:a16="http://schemas.microsoft.com/office/drawing/2014/main" id="{213AB831-27FA-4115-8686-96E5A4EA6A25}"/>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51" name="Partial Circle 50">
            <a:extLst>
              <a:ext uri="{FF2B5EF4-FFF2-40B4-BE49-F238E27FC236}">
                <a16:creationId xmlns:a16="http://schemas.microsoft.com/office/drawing/2014/main" id="{BCC1A4D9-EBE0-4E53-A750-13A710AF6D36}"/>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52" name="Rectangle 51">
            <a:extLst>
              <a:ext uri="{FF2B5EF4-FFF2-40B4-BE49-F238E27FC236}">
                <a16:creationId xmlns:a16="http://schemas.microsoft.com/office/drawing/2014/main" id="{F3EE8C12-51CB-48D0-BCA7-0D4E6E18536A}"/>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3" name="TextBox 28">
            <a:extLst>
              <a:ext uri="{FF2B5EF4-FFF2-40B4-BE49-F238E27FC236}">
                <a16:creationId xmlns:a16="http://schemas.microsoft.com/office/drawing/2014/main" id="{A1BF6115-0E00-4370-AEEE-491FC3CBBAB3}"/>
              </a:ext>
            </a:extLst>
          </p:cNvPr>
          <p:cNvSpPr txBox="1"/>
          <p:nvPr/>
        </p:nvSpPr>
        <p:spPr>
          <a:xfrm>
            <a:off x="8133712" y="253642"/>
            <a:ext cx="3514262" cy="646331"/>
          </a:xfrm>
          <a:prstGeom prst="rect">
            <a:avLst/>
          </a:prstGeom>
          <a:noFill/>
        </p:spPr>
        <p:txBody>
          <a:bodyPr wrap="square" rtlCol="0">
            <a:spAutoFit/>
          </a:bodyPr>
          <a:lstStyle/>
          <a:p>
            <a:pPr algn="r">
              <a:defRPr/>
            </a:pPr>
            <a:r>
              <a:rPr lang="en-US" sz="3600" dirty="0">
                <a:solidFill>
                  <a:srgbClr val="041634"/>
                </a:solidFill>
                <a:latin typeface="Assistant ExtraBold" pitchFamily="2" charset="-79"/>
                <a:cs typeface="Assistant ExtraBold" pitchFamily="2" charset="-79"/>
              </a:rPr>
              <a:t>BLENDER </a:t>
            </a:r>
            <a:r>
              <a:rPr lang="en-US" sz="3600" dirty="0">
                <a:solidFill>
                  <a:srgbClr val="00AEEF"/>
                </a:solidFill>
                <a:latin typeface="Assistant ExtraBold" pitchFamily="2" charset="-79"/>
                <a:cs typeface="Assistant ExtraBold" pitchFamily="2" charset="-79"/>
              </a:rPr>
              <a:t>PAY</a:t>
            </a:r>
            <a:endParaRPr lang="en-US" sz="3600" dirty="0">
              <a:solidFill>
                <a:srgbClr val="041634"/>
              </a:solidFill>
              <a:latin typeface="Assistant ExtraBold" pitchFamily="2" charset="-79"/>
              <a:cs typeface="Assistant ExtraBold" pitchFamily="2" charset="-79"/>
            </a:endParaRPr>
          </a:p>
        </p:txBody>
      </p:sp>
      <p:sp>
        <p:nvSpPr>
          <p:cNvPr id="54" name="TextBox 28">
            <a:extLst>
              <a:ext uri="{FF2B5EF4-FFF2-40B4-BE49-F238E27FC236}">
                <a16:creationId xmlns:a16="http://schemas.microsoft.com/office/drawing/2014/main" id="{224E89B3-1B60-41CE-8B34-DCE5175EE55E}"/>
              </a:ext>
            </a:extLst>
          </p:cNvPr>
          <p:cNvSpPr txBox="1"/>
          <p:nvPr/>
        </p:nvSpPr>
        <p:spPr>
          <a:xfrm>
            <a:off x="2208465" y="253643"/>
            <a:ext cx="6495035" cy="646331"/>
          </a:xfrm>
          <a:prstGeom prst="rect">
            <a:avLst/>
          </a:prstGeom>
          <a:noFill/>
        </p:spPr>
        <p:txBody>
          <a:bodyPr wrap="square" rtlCol="0">
            <a:spAutoFit/>
          </a:bodyPr>
          <a:lstStyle/>
          <a:p>
            <a:pPr algn="r">
              <a:defRPr/>
            </a:pPr>
            <a:r>
              <a:rPr lang="he-IL" sz="3600" dirty="0">
                <a:solidFill>
                  <a:srgbClr val="00AEEF"/>
                </a:solidFill>
                <a:latin typeface="Assistant ExtraBold" pitchFamily="2" charset="-79"/>
                <a:cs typeface="Assistant ExtraBold" pitchFamily="2" charset="-79"/>
              </a:rPr>
              <a:t>בשיתוף</a:t>
            </a:r>
            <a:endParaRPr lang="en-US" sz="3600" dirty="0">
              <a:solidFill>
                <a:srgbClr val="00AEEF"/>
              </a:solidFill>
              <a:latin typeface="Assistant ExtraBold" pitchFamily="2" charset="-79"/>
              <a:cs typeface="Assistant ExtraBold" pitchFamily="2" charset="-79"/>
            </a:endParaRPr>
          </a:p>
        </p:txBody>
      </p:sp>
      <p:pic>
        <p:nvPicPr>
          <p:cNvPr id="67" name="Picture 66">
            <a:extLst>
              <a:ext uri="{FF2B5EF4-FFF2-40B4-BE49-F238E27FC236}">
                <a16:creationId xmlns:a16="http://schemas.microsoft.com/office/drawing/2014/main" id="{4C1A3096-273C-4FFC-8935-078373A53A16}"/>
              </a:ext>
            </a:extLst>
          </p:cNvPr>
          <p:cNvPicPr>
            <a:picLocks noChangeAspect="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9965720" y="3776535"/>
            <a:ext cx="445349" cy="445349"/>
          </a:xfrm>
          <a:prstGeom prst="rect">
            <a:avLst/>
          </a:prstGeom>
        </p:spPr>
      </p:pic>
      <p:sp>
        <p:nvSpPr>
          <p:cNvPr id="31" name="Rectangle 30">
            <a:extLst>
              <a:ext uri="{FF2B5EF4-FFF2-40B4-BE49-F238E27FC236}">
                <a16:creationId xmlns:a16="http://schemas.microsoft.com/office/drawing/2014/main" id="{266649F0-96C3-4AD9-9C4A-8CD71A702FFC}"/>
              </a:ext>
            </a:extLst>
          </p:cNvPr>
          <p:cNvSpPr/>
          <p:nvPr/>
        </p:nvSpPr>
        <p:spPr>
          <a:xfrm>
            <a:off x="3674692" y="830632"/>
            <a:ext cx="7950379" cy="461665"/>
          </a:xfrm>
          <a:prstGeom prst="rect">
            <a:avLst/>
          </a:prstGeom>
        </p:spPr>
        <p:txBody>
          <a:bodyPr wrap="square">
            <a:spAutoFit/>
          </a:bodyPr>
          <a:lstStyle/>
          <a:p>
            <a:pPr algn="r" rtl="1">
              <a:defRPr/>
            </a:pPr>
            <a:r>
              <a:rPr lang="he-IL" sz="2400" dirty="0">
                <a:latin typeface="Assistant SemiBold" panose="00000700000000000000" pitchFamily="2" charset="-79"/>
                <a:cs typeface="Assistant SemiBold" panose="00000700000000000000" pitchFamily="2" charset="-79"/>
              </a:rPr>
              <a:t>האפשרות המועדפת לפריסת תשלומים בקניות גדולות בישראל </a:t>
            </a:r>
            <a:endParaRPr lang="en-US" sz="2400" dirty="0">
              <a:latin typeface="Assistant ExtraBold" panose="00000900000000000000" pitchFamily="2" charset="-79"/>
              <a:cs typeface="Assistant ExtraBold" panose="00000900000000000000" pitchFamily="2" charset="-79"/>
            </a:endParaRPr>
          </a:p>
        </p:txBody>
      </p:sp>
      <p:pic>
        <p:nvPicPr>
          <p:cNvPr id="32" name="תמונה 47">
            <a:extLst>
              <a:ext uri="{FF2B5EF4-FFF2-40B4-BE49-F238E27FC236}">
                <a16:creationId xmlns:a16="http://schemas.microsoft.com/office/drawing/2014/main" id="{7C535B2B-FD8D-4D00-BCF8-40C9FCC768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6149" y="401791"/>
            <a:ext cx="2352526" cy="393313"/>
          </a:xfrm>
          <a:prstGeom prst="rect">
            <a:avLst/>
          </a:prstGeom>
        </p:spPr>
      </p:pic>
      <p:sp>
        <p:nvSpPr>
          <p:cNvPr id="35" name="TextBox 34">
            <a:extLst>
              <a:ext uri="{FF2B5EF4-FFF2-40B4-BE49-F238E27FC236}">
                <a16:creationId xmlns:a16="http://schemas.microsoft.com/office/drawing/2014/main" id="{A16035B7-60FA-4C70-B45E-1413D11F2DB8}"/>
              </a:ext>
            </a:extLst>
          </p:cNvPr>
          <p:cNvSpPr txBox="1"/>
          <p:nvPr/>
        </p:nvSpPr>
        <p:spPr>
          <a:xfrm>
            <a:off x="6086826" y="2232831"/>
            <a:ext cx="3807899" cy="543547"/>
          </a:xfrm>
          <a:prstGeom prst="rect">
            <a:avLst/>
          </a:prstGeom>
          <a:noFill/>
        </p:spPr>
        <p:txBody>
          <a:bodyPr wrap="square" rtlCol="0">
            <a:spAutoFit/>
          </a:bodyPr>
          <a:lstStyle/>
          <a:p>
            <a:pPr lvl="0" algn="r" rtl="1">
              <a:lnSpc>
                <a:spcPts val="1800"/>
              </a:lnSpc>
              <a:defRPr/>
            </a:pPr>
            <a:r>
              <a:rPr lang="he-IL" sz="1400" dirty="0">
                <a:solidFill>
                  <a:srgbClr val="000000"/>
                </a:solidFill>
                <a:latin typeface="Assistant" pitchFamily="2" charset="-79"/>
                <a:cs typeface="Assistant" pitchFamily="2" charset="-79"/>
              </a:rPr>
              <a:t>חברה בבעלות משותפת</a:t>
            </a:r>
          </a:p>
          <a:p>
            <a:pPr lvl="0" algn="r" rtl="1">
              <a:lnSpc>
                <a:spcPts val="1800"/>
              </a:lnSpc>
              <a:defRPr/>
            </a:pPr>
            <a:r>
              <a:rPr lang="he-IL" sz="1400" dirty="0">
                <a:solidFill>
                  <a:srgbClr val="000000"/>
                </a:solidFill>
                <a:latin typeface="Assistant" pitchFamily="2" charset="-79"/>
                <a:cs typeface="Assistant" pitchFamily="2" charset="-79"/>
              </a:rPr>
              <a:t> 80% בלנדר 20% בנק הפועלים</a:t>
            </a:r>
          </a:p>
        </p:txBody>
      </p:sp>
      <p:sp>
        <p:nvSpPr>
          <p:cNvPr id="36" name="TextBox 35">
            <a:extLst>
              <a:ext uri="{FF2B5EF4-FFF2-40B4-BE49-F238E27FC236}">
                <a16:creationId xmlns:a16="http://schemas.microsoft.com/office/drawing/2014/main" id="{F88122BE-982E-45A6-9684-EC623BE2328A}"/>
              </a:ext>
            </a:extLst>
          </p:cNvPr>
          <p:cNvSpPr txBox="1"/>
          <p:nvPr/>
        </p:nvSpPr>
        <p:spPr>
          <a:xfrm>
            <a:off x="6972752" y="4437028"/>
            <a:ext cx="2921973" cy="774379"/>
          </a:xfrm>
          <a:prstGeom prst="rect">
            <a:avLst/>
          </a:prstGeom>
          <a:noFill/>
        </p:spPr>
        <p:txBody>
          <a:bodyPr wrap="square" rtlCol="0">
            <a:spAutoFit/>
          </a:bodyPr>
          <a:lstStyle/>
          <a:p>
            <a:pPr lvl="0" algn="r" rtl="1">
              <a:lnSpc>
                <a:spcPts val="1800"/>
              </a:lnSpc>
              <a:defRPr/>
            </a:pPr>
            <a:r>
              <a:rPr lang="he-IL" sz="1400" dirty="0">
                <a:solidFill>
                  <a:srgbClr val="000000"/>
                </a:solidFill>
                <a:latin typeface="Assistant" pitchFamily="2" charset="-79"/>
                <a:cs typeface="Assistant" pitchFamily="2" charset="-79"/>
              </a:rPr>
              <a:t>החברה קיבלה את אישור רשות התחרות ומעריכה כי הפעילות המשותפת תחל ביוני 2022</a:t>
            </a:r>
            <a:endParaRPr lang="en-US" sz="1400" dirty="0">
              <a:solidFill>
                <a:srgbClr val="000000"/>
              </a:solidFill>
              <a:latin typeface="Assistant" pitchFamily="2" charset="-79"/>
              <a:cs typeface="Assistant" pitchFamily="2" charset="-79"/>
            </a:endParaRPr>
          </a:p>
        </p:txBody>
      </p:sp>
      <p:sp>
        <p:nvSpPr>
          <p:cNvPr id="38" name="TextBox 37">
            <a:extLst>
              <a:ext uri="{FF2B5EF4-FFF2-40B4-BE49-F238E27FC236}">
                <a16:creationId xmlns:a16="http://schemas.microsoft.com/office/drawing/2014/main" id="{FB9822AF-C338-4D4A-BC31-59EBFC6760BE}"/>
              </a:ext>
            </a:extLst>
          </p:cNvPr>
          <p:cNvSpPr txBox="1"/>
          <p:nvPr/>
        </p:nvSpPr>
        <p:spPr>
          <a:xfrm>
            <a:off x="6086826" y="2887136"/>
            <a:ext cx="3807899" cy="553998"/>
          </a:xfrm>
          <a:prstGeom prst="rect">
            <a:avLst/>
          </a:prstGeom>
          <a:noFill/>
        </p:spPr>
        <p:txBody>
          <a:bodyPr wrap="square" rtlCol="0">
            <a:spAutoFit/>
          </a:bodyPr>
          <a:lstStyle/>
          <a:p>
            <a:pPr lvl="0" algn="r" rtl="1">
              <a:lnSpc>
                <a:spcPts val="1800"/>
              </a:lnSpc>
              <a:defRPr/>
            </a:pPr>
            <a:r>
              <a:rPr lang="he-IL" sz="1400" dirty="0">
                <a:solidFill>
                  <a:srgbClr val="000000"/>
                </a:solidFill>
                <a:latin typeface="Assistant" pitchFamily="2" charset="-79"/>
                <a:cs typeface="Assistant" pitchFamily="2" charset="-79"/>
              </a:rPr>
              <a:t>פוטנציאל שוק של 30 מיליארד ₪ בשנה </a:t>
            </a:r>
          </a:p>
          <a:p>
            <a:pPr lvl="0" algn="r" rtl="1">
              <a:lnSpc>
                <a:spcPts val="1800"/>
              </a:lnSpc>
              <a:defRPr/>
            </a:pPr>
            <a:r>
              <a:rPr lang="he-IL" sz="1400" dirty="0">
                <a:solidFill>
                  <a:srgbClr val="000000"/>
                </a:solidFill>
                <a:latin typeface="Assistant" pitchFamily="2" charset="-79"/>
                <a:cs typeface="Assistant" pitchFamily="2" charset="-79"/>
              </a:rPr>
              <a:t>של קניות גדולות בישראל (ללא רכב)</a:t>
            </a:r>
          </a:p>
        </p:txBody>
      </p:sp>
      <p:sp>
        <p:nvSpPr>
          <p:cNvPr id="39" name="TextBox 74">
            <a:extLst>
              <a:ext uri="{FF2B5EF4-FFF2-40B4-BE49-F238E27FC236}">
                <a16:creationId xmlns:a16="http://schemas.microsoft.com/office/drawing/2014/main" id="{7A1C554A-1C2C-4788-A2EF-2B9EA0B2904A}"/>
              </a:ext>
            </a:extLst>
          </p:cNvPr>
          <p:cNvSpPr txBox="1"/>
          <p:nvPr/>
        </p:nvSpPr>
        <p:spPr>
          <a:xfrm>
            <a:off x="6972752" y="3551891"/>
            <a:ext cx="2921973" cy="774379"/>
          </a:xfrm>
          <a:prstGeom prst="rect">
            <a:avLst/>
          </a:prstGeom>
          <a:noFill/>
        </p:spPr>
        <p:txBody>
          <a:bodyPr wrap="square" rtlCol="0">
            <a:spAutoFit/>
          </a:bodyPr>
          <a:lstStyle/>
          <a:p>
            <a:pPr lvl="0" algn="r" rtl="1">
              <a:lnSpc>
                <a:spcPts val="1800"/>
              </a:lnSpc>
              <a:defRPr/>
            </a:pPr>
            <a:r>
              <a:rPr lang="he-IL" sz="1400" dirty="0">
                <a:solidFill>
                  <a:srgbClr val="000000"/>
                </a:solidFill>
                <a:latin typeface="Assistant" pitchFamily="2" charset="-79"/>
                <a:cs typeface="Assistant" pitchFamily="2" charset="-79"/>
              </a:rPr>
              <a:t>טכנולוגיה המאפשרת לשלם בפריסת תשלומים רחבה באמצעות אשראי חוץ-בנקאי מהיר בנקודות מכירה</a:t>
            </a:r>
          </a:p>
        </p:txBody>
      </p:sp>
      <p:sp>
        <p:nvSpPr>
          <p:cNvPr id="43" name="Slide Number Placeholder 5">
            <a:extLst>
              <a:ext uri="{FF2B5EF4-FFF2-40B4-BE49-F238E27FC236}">
                <a16:creationId xmlns:a16="http://schemas.microsoft.com/office/drawing/2014/main" id="{AE359BB8-5A68-4FA2-9EF4-2C111746F475}"/>
              </a:ext>
            </a:extLst>
          </p:cNvPr>
          <p:cNvSpPr>
            <a:spLocks noGrp="1"/>
          </p:cNvSpPr>
          <p:nvPr>
            <p:ph type="sldNum" sz="quarter" idx="12"/>
          </p:nvPr>
        </p:nvSpPr>
        <p:spPr>
          <a:xfrm>
            <a:off x="11578255" y="6380935"/>
            <a:ext cx="488795" cy="365125"/>
          </a:xfrm>
        </p:spPr>
        <p:txBody>
          <a:bodyPr/>
          <a:lstStyle>
            <a:lvl1pPr>
              <a:defRPr>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kumimoji="0" lang="he-IL" sz="1100" b="0" i="0" u="none" strike="noStrike" kern="1200" cap="none" spc="0" normalizeH="0" baseline="0" noProof="0" smtClean="0">
                <a:ln>
                  <a:noFill/>
                </a:ln>
                <a:solidFill>
                  <a:prstClr val="black">
                    <a:lumMod val="75000"/>
                    <a:lumOff val="25000"/>
                  </a:prstClr>
                </a:solidFill>
                <a:effectLst/>
                <a:uLnTx/>
                <a:uFillTx/>
                <a:latin typeface="Assistant SemiBold" pitchFamily="2" charset="-79"/>
                <a:ea typeface="+mn-ea"/>
                <a:cs typeface="Assistant SemiBold" pitchFamily="2" charset="-79"/>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graphicFrame>
        <p:nvGraphicFramePr>
          <p:cNvPr id="5" name="Table 5">
            <a:extLst>
              <a:ext uri="{FF2B5EF4-FFF2-40B4-BE49-F238E27FC236}">
                <a16:creationId xmlns:a16="http://schemas.microsoft.com/office/drawing/2014/main" id="{3E634616-2891-4C7B-9584-2BF2B2E2F8CE}"/>
              </a:ext>
            </a:extLst>
          </p:cNvPr>
          <p:cNvGraphicFramePr>
            <a:graphicFrameLocks noGrp="1"/>
          </p:cNvGraphicFramePr>
          <p:nvPr>
            <p:extLst>
              <p:ext uri="{D42A27DB-BD31-4B8C-83A1-F6EECF244321}">
                <p14:modId xmlns:p14="http://schemas.microsoft.com/office/powerpoint/2010/main" val="4263451252"/>
              </p:ext>
            </p:extLst>
          </p:nvPr>
        </p:nvGraphicFramePr>
        <p:xfrm>
          <a:off x="925198" y="1760083"/>
          <a:ext cx="5813366" cy="3983296"/>
        </p:xfrm>
        <a:graphic>
          <a:graphicData uri="http://schemas.openxmlformats.org/drawingml/2006/table">
            <a:tbl>
              <a:tblPr rtl="1" firstRow="1" bandRow="1">
                <a:tableStyleId>{5C22544A-7EE6-4342-B048-85BDC9FD1C3A}</a:tableStyleId>
              </a:tblPr>
              <a:tblGrid>
                <a:gridCol w="1537543">
                  <a:extLst>
                    <a:ext uri="{9D8B030D-6E8A-4147-A177-3AD203B41FA5}">
                      <a16:colId xmlns:a16="http://schemas.microsoft.com/office/drawing/2014/main" val="1608338226"/>
                    </a:ext>
                  </a:extLst>
                </a:gridCol>
                <a:gridCol w="1525613">
                  <a:extLst>
                    <a:ext uri="{9D8B030D-6E8A-4147-A177-3AD203B41FA5}">
                      <a16:colId xmlns:a16="http://schemas.microsoft.com/office/drawing/2014/main" val="675872855"/>
                    </a:ext>
                  </a:extLst>
                </a:gridCol>
                <a:gridCol w="1212667">
                  <a:extLst>
                    <a:ext uri="{9D8B030D-6E8A-4147-A177-3AD203B41FA5}">
                      <a16:colId xmlns:a16="http://schemas.microsoft.com/office/drawing/2014/main" val="2015802166"/>
                    </a:ext>
                  </a:extLst>
                </a:gridCol>
                <a:gridCol w="1537543">
                  <a:extLst>
                    <a:ext uri="{9D8B030D-6E8A-4147-A177-3AD203B41FA5}">
                      <a16:colId xmlns:a16="http://schemas.microsoft.com/office/drawing/2014/main" val="4261091223"/>
                    </a:ext>
                  </a:extLst>
                </a:gridCol>
              </a:tblGrid>
              <a:tr h="550822">
                <a:tc>
                  <a:txBody>
                    <a:bodyPr/>
                    <a:lstStyle/>
                    <a:p>
                      <a:pPr algn="r" rtl="1">
                        <a:lnSpc>
                          <a:spcPts val="1400"/>
                        </a:lnSpc>
                      </a:pPr>
                      <a:r>
                        <a:rPr lang="he-IL" sz="1400" b="0" dirty="0">
                          <a:solidFill>
                            <a:schemeClr val="tx1">
                              <a:lumMod val="95000"/>
                              <a:lumOff val="5000"/>
                            </a:schemeClr>
                          </a:solidFill>
                          <a:latin typeface="Assistant SemiBold" pitchFamily="2" charset="-79"/>
                          <a:cs typeface="Assistant SemiBold" pitchFamily="2" charset="-79"/>
                        </a:rPr>
                        <a:t>סקטור</a:t>
                      </a:r>
                    </a:p>
                  </a:txBody>
                  <a:tcPr marB="108000" anchor="b">
                    <a:lnL w="9525" cap="flat" cmpd="sng" algn="ctr">
                      <a:solidFill>
                        <a:srgbClr val="009ED6"/>
                      </a:solidFill>
                      <a:prstDash val="solid"/>
                      <a:round/>
                      <a:headEnd type="none" w="med" len="med"/>
                      <a:tailEnd type="none" w="med" len="med"/>
                    </a:lnL>
                    <a:lnR w="9525" cap="flat" cmpd="sng" algn="ctr">
                      <a:solidFill>
                        <a:srgbClr val="009ED6"/>
                      </a:solidFill>
                      <a:prstDash val="solid"/>
                      <a:round/>
                      <a:headEnd type="none" w="med" len="med"/>
                      <a:tailEnd type="none" w="med" len="med"/>
                    </a:lnR>
                    <a:lnT w="12700" cmpd="sng">
                      <a:noFill/>
                    </a:lnT>
                    <a:lnB w="9525" cap="flat" cmpd="sng" algn="ctr">
                      <a:solidFill>
                        <a:schemeClr val="bg1"/>
                      </a:solidFill>
                      <a:prstDash val="solid"/>
                      <a:round/>
                      <a:headEnd type="none" w="med" len="med"/>
                      <a:tailEnd type="none" w="med" len="med"/>
                    </a:lnB>
                    <a:noFill/>
                  </a:tcPr>
                </a:tc>
                <a:tc>
                  <a:txBody>
                    <a:bodyPr/>
                    <a:lstStyle/>
                    <a:p>
                      <a:pPr algn="r" rtl="1">
                        <a:lnSpc>
                          <a:spcPts val="1400"/>
                        </a:lnSpc>
                      </a:pPr>
                      <a:r>
                        <a:rPr lang="he-IL" sz="1400" b="0" dirty="0">
                          <a:solidFill>
                            <a:schemeClr val="tx1">
                              <a:lumMod val="95000"/>
                              <a:lumOff val="5000"/>
                            </a:schemeClr>
                          </a:solidFill>
                          <a:latin typeface="Assistant SemiBold" pitchFamily="2" charset="-79"/>
                          <a:cs typeface="Assistant SemiBold" pitchFamily="2" charset="-79"/>
                        </a:rPr>
                        <a:t>הוצאה שנתית ממוצעת</a:t>
                      </a:r>
                    </a:p>
                  </a:txBody>
                  <a:tcPr marB="108000" anchor="b">
                    <a:lnL w="9525" cap="flat" cmpd="sng" algn="ctr">
                      <a:solidFill>
                        <a:srgbClr val="009ED6"/>
                      </a:solidFill>
                      <a:prstDash val="solid"/>
                      <a:round/>
                      <a:headEnd type="none" w="med" len="med"/>
                      <a:tailEnd type="none" w="med" len="med"/>
                    </a:lnL>
                    <a:lnR w="9525" cap="flat" cmpd="sng" algn="ctr">
                      <a:solidFill>
                        <a:srgbClr val="009ED6"/>
                      </a:solidFill>
                      <a:prstDash val="solid"/>
                      <a:round/>
                      <a:headEnd type="none" w="med" len="med"/>
                      <a:tailEnd type="none" w="med" len="med"/>
                    </a:lnR>
                    <a:lnT w="12700" cmpd="sng">
                      <a:noFill/>
                    </a:lnT>
                    <a:lnB w="9525" cap="flat" cmpd="sng" algn="ctr">
                      <a:solidFill>
                        <a:schemeClr val="bg1"/>
                      </a:solidFill>
                      <a:prstDash val="solid"/>
                      <a:round/>
                      <a:headEnd type="none" w="med" len="med"/>
                      <a:tailEnd type="none" w="med" len="med"/>
                    </a:lnB>
                    <a:noFill/>
                  </a:tcPr>
                </a:tc>
                <a:tc>
                  <a:txBody>
                    <a:bodyPr/>
                    <a:lstStyle/>
                    <a:p>
                      <a:pPr algn="r" rtl="1">
                        <a:lnSpc>
                          <a:spcPts val="1400"/>
                        </a:lnSpc>
                      </a:pPr>
                      <a:r>
                        <a:rPr lang="he-IL" sz="1400" b="0" dirty="0">
                          <a:solidFill>
                            <a:schemeClr val="tx1">
                              <a:lumMod val="95000"/>
                              <a:lumOff val="5000"/>
                            </a:schemeClr>
                          </a:solidFill>
                          <a:latin typeface="Assistant SemiBold" pitchFamily="2" charset="-79"/>
                          <a:cs typeface="Assistant SemiBold" pitchFamily="2" charset="-79"/>
                        </a:rPr>
                        <a:t>הערכת אחוז </a:t>
                      </a:r>
                    </a:p>
                    <a:p>
                      <a:pPr algn="r" rtl="1">
                        <a:lnSpc>
                          <a:spcPts val="1400"/>
                        </a:lnSpc>
                      </a:pPr>
                      <a:r>
                        <a:rPr lang="he-IL" sz="1400" b="0" dirty="0">
                          <a:solidFill>
                            <a:schemeClr val="tx1">
                              <a:lumMod val="95000"/>
                              <a:lumOff val="5000"/>
                            </a:schemeClr>
                          </a:solidFill>
                          <a:latin typeface="Assistant SemiBold" pitchFamily="2" charset="-79"/>
                          <a:cs typeface="Assistant SemiBold" pitchFamily="2" charset="-79"/>
                        </a:rPr>
                        <a:t>שוק רלוונטי</a:t>
                      </a:r>
                    </a:p>
                  </a:txBody>
                  <a:tcPr marB="108000" anchor="b">
                    <a:lnL w="9525" cap="flat" cmpd="sng" algn="ctr">
                      <a:solidFill>
                        <a:srgbClr val="009ED6"/>
                      </a:solidFill>
                      <a:prstDash val="solid"/>
                      <a:round/>
                      <a:headEnd type="none" w="med" len="med"/>
                      <a:tailEnd type="none" w="med" len="med"/>
                    </a:lnL>
                    <a:lnR w="9525" cap="flat" cmpd="sng" algn="ctr">
                      <a:solidFill>
                        <a:srgbClr val="009ED6"/>
                      </a:solidFill>
                      <a:prstDash val="solid"/>
                      <a:round/>
                      <a:headEnd type="none" w="med" len="med"/>
                      <a:tailEnd type="none" w="med" len="med"/>
                    </a:lnR>
                    <a:lnT w="12700" cmpd="sng">
                      <a:noFill/>
                    </a:lnT>
                    <a:lnB w="9525" cap="flat" cmpd="sng" algn="ctr">
                      <a:solidFill>
                        <a:schemeClr val="bg1"/>
                      </a:solidFill>
                      <a:prstDash val="solid"/>
                      <a:round/>
                      <a:headEnd type="none" w="med" len="med"/>
                      <a:tailEnd type="none" w="med" len="med"/>
                    </a:lnB>
                    <a:noFill/>
                  </a:tcPr>
                </a:tc>
                <a:tc>
                  <a:txBody>
                    <a:bodyPr/>
                    <a:lstStyle/>
                    <a:p>
                      <a:pPr algn="r" rtl="1">
                        <a:lnSpc>
                          <a:spcPts val="1400"/>
                        </a:lnSpc>
                      </a:pPr>
                      <a:r>
                        <a:rPr lang="he-IL" sz="1400" b="0" dirty="0">
                          <a:solidFill>
                            <a:schemeClr val="tx1">
                              <a:lumMod val="95000"/>
                              <a:lumOff val="5000"/>
                            </a:schemeClr>
                          </a:solidFill>
                          <a:latin typeface="Assistant SemiBold" pitchFamily="2" charset="-79"/>
                          <a:cs typeface="Assistant SemiBold" pitchFamily="2" charset="-79"/>
                        </a:rPr>
                        <a:t>פלח שוק </a:t>
                      </a:r>
                    </a:p>
                    <a:p>
                      <a:pPr algn="r" rtl="1">
                        <a:lnSpc>
                          <a:spcPts val="1400"/>
                        </a:lnSpc>
                      </a:pPr>
                      <a:r>
                        <a:rPr lang="he-IL" sz="1400" b="0" dirty="0">
                          <a:solidFill>
                            <a:schemeClr val="tx1">
                              <a:lumMod val="95000"/>
                              <a:lumOff val="5000"/>
                            </a:schemeClr>
                          </a:solidFill>
                          <a:latin typeface="Assistant SemiBold" pitchFamily="2" charset="-79"/>
                          <a:cs typeface="Assistant SemiBold" pitchFamily="2" charset="-79"/>
                        </a:rPr>
                        <a:t>רלוונטי</a:t>
                      </a:r>
                    </a:p>
                  </a:txBody>
                  <a:tcPr marB="108000" anchor="b">
                    <a:lnL w="9525" cap="flat" cmpd="sng" algn="ctr">
                      <a:solidFill>
                        <a:srgbClr val="009ED6"/>
                      </a:solidFill>
                      <a:prstDash val="solid"/>
                      <a:round/>
                      <a:headEnd type="none" w="med" len="med"/>
                      <a:tailEnd type="none" w="med" len="med"/>
                    </a:lnL>
                    <a:lnR w="12700" cmpd="sng">
                      <a:noFill/>
                    </a:lnR>
                    <a:lnT w="12700" cmpd="sng">
                      <a:noFill/>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00207820"/>
                  </a:ext>
                </a:extLst>
              </a:tr>
              <a:tr h="381386">
                <a:tc>
                  <a:txBody>
                    <a:bodyPr/>
                    <a:lstStyle/>
                    <a:p>
                      <a:pPr algn="r" rtl="1"/>
                      <a:r>
                        <a:rPr lang="he-IL" sz="1400" dirty="0">
                          <a:solidFill>
                            <a:schemeClr val="bg1"/>
                          </a:solidFill>
                          <a:latin typeface="Assistant" pitchFamily="2" charset="-79"/>
                          <a:cs typeface="Assistant" pitchFamily="2" charset="-79"/>
                        </a:rPr>
                        <a:t>מוצרי חשמל</a:t>
                      </a:r>
                    </a:p>
                  </a:txBody>
                  <a:tcPr anchor="ct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6386"/>
                    </a:solidFill>
                  </a:tcPr>
                </a:tc>
                <a:tc>
                  <a:txBody>
                    <a:bodyPr/>
                    <a:lstStyle/>
                    <a:p>
                      <a:pPr algn="r" rtl="1"/>
                      <a:r>
                        <a:rPr lang="he-IL" sz="1400" dirty="0">
                          <a:latin typeface="Assistant" pitchFamily="2" charset="-79"/>
                          <a:cs typeface="Assistant" pitchFamily="2" charset="-79"/>
                        </a:rPr>
                        <a:t>6,800,000,000</a:t>
                      </a:r>
                    </a:p>
                  </a:txBody>
                  <a:tcPr anchor="ct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alpha val="60000"/>
                      </a:schemeClr>
                    </a:solidFill>
                  </a:tcPr>
                </a:tc>
                <a:tc>
                  <a:txBody>
                    <a:bodyPr/>
                    <a:lstStyle/>
                    <a:p>
                      <a:pPr algn="r" rtl="1"/>
                      <a:r>
                        <a:rPr lang="he-IL" sz="1400" dirty="0">
                          <a:latin typeface="Assistant" pitchFamily="2" charset="-79"/>
                          <a:cs typeface="Assistant" pitchFamily="2" charset="-79"/>
                        </a:rPr>
                        <a:t>50%</a:t>
                      </a:r>
                    </a:p>
                  </a:txBody>
                  <a:tcPr anchor="ct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alpha val="60000"/>
                      </a:schemeClr>
                    </a:solidFill>
                  </a:tcPr>
                </a:tc>
                <a:tc>
                  <a:txBody>
                    <a:bodyPr/>
                    <a:lstStyle/>
                    <a:p>
                      <a:pPr algn="r" rtl="1"/>
                      <a:r>
                        <a:rPr lang="he-IL" sz="1400" dirty="0">
                          <a:latin typeface="Assistant" pitchFamily="2" charset="-79"/>
                          <a:cs typeface="Assistant" pitchFamily="2" charset="-79"/>
                        </a:rPr>
                        <a:t>3,400,000,000</a:t>
                      </a:r>
                    </a:p>
                  </a:txBody>
                  <a:tcPr anchor="ct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alpha val="60000"/>
                      </a:schemeClr>
                    </a:solidFill>
                  </a:tcPr>
                </a:tc>
                <a:extLst>
                  <a:ext uri="{0D108BD9-81ED-4DB2-BD59-A6C34878D82A}">
                    <a16:rowId xmlns:a16="http://schemas.microsoft.com/office/drawing/2014/main" val="1776183650"/>
                  </a:ext>
                </a:extLst>
              </a:tr>
              <a:tr h="381386">
                <a:tc>
                  <a:txBody>
                    <a:bodyPr/>
                    <a:lstStyle/>
                    <a:p>
                      <a:pPr algn="r" rtl="1"/>
                      <a:r>
                        <a:rPr lang="he-IL" sz="1400" dirty="0">
                          <a:solidFill>
                            <a:schemeClr val="bg1"/>
                          </a:solidFill>
                          <a:latin typeface="Assistant" pitchFamily="2" charset="-79"/>
                          <a:cs typeface="Assistant" pitchFamily="2" charset="-79"/>
                        </a:rPr>
                        <a:t>תיירות פנים</a:t>
                      </a:r>
                    </a:p>
                  </a:txBody>
                  <a:tcPr anchor="ct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6386"/>
                    </a:solidFill>
                  </a:tcPr>
                </a:tc>
                <a:tc>
                  <a:txBody>
                    <a:bodyPr/>
                    <a:lstStyle/>
                    <a:p>
                      <a:pPr algn="r" rtl="1"/>
                      <a:r>
                        <a:rPr lang="he-IL" sz="1400" dirty="0">
                          <a:latin typeface="Assistant" pitchFamily="2" charset="-79"/>
                          <a:cs typeface="Assistant" pitchFamily="2" charset="-79"/>
                        </a:rPr>
                        <a:t>25,400,000,000</a:t>
                      </a:r>
                    </a:p>
                  </a:txBody>
                  <a:tcPr anchor="ct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alpha val="60000"/>
                      </a:schemeClr>
                    </a:solidFill>
                  </a:tcPr>
                </a:tc>
                <a:tc>
                  <a:txBody>
                    <a:bodyPr/>
                    <a:lstStyle/>
                    <a:p>
                      <a:pPr algn="r" rtl="1"/>
                      <a:r>
                        <a:rPr lang="he-IL" sz="1400" dirty="0">
                          <a:latin typeface="Assistant" pitchFamily="2" charset="-79"/>
                          <a:cs typeface="Assistant" pitchFamily="2" charset="-79"/>
                        </a:rPr>
                        <a:t>60%</a:t>
                      </a:r>
                    </a:p>
                  </a:txBody>
                  <a:tcPr anchor="ct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alpha val="60000"/>
                      </a:schemeClr>
                    </a:solidFill>
                  </a:tcPr>
                </a:tc>
                <a:tc>
                  <a:txBody>
                    <a:bodyPr/>
                    <a:lstStyle/>
                    <a:p>
                      <a:pPr algn="r" rtl="1"/>
                      <a:r>
                        <a:rPr lang="he-IL" sz="1400" dirty="0">
                          <a:latin typeface="Assistant" pitchFamily="2" charset="-79"/>
                          <a:cs typeface="Assistant" pitchFamily="2" charset="-79"/>
                        </a:rPr>
                        <a:t>15,240,000,000</a:t>
                      </a:r>
                    </a:p>
                  </a:txBody>
                  <a:tcPr anchor="ct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alpha val="60000"/>
                      </a:schemeClr>
                    </a:solidFill>
                  </a:tcPr>
                </a:tc>
                <a:extLst>
                  <a:ext uri="{0D108BD9-81ED-4DB2-BD59-A6C34878D82A}">
                    <a16:rowId xmlns:a16="http://schemas.microsoft.com/office/drawing/2014/main" val="1672745787"/>
                  </a:ext>
                </a:extLst>
              </a:tr>
              <a:tr h="381386">
                <a:tc>
                  <a:txBody>
                    <a:bodyPr/>
                    <a:lstStyle/>
                    <a:p>
                      <a:pPr algn="r" rtl="1"/>
                      <a:r>
                        <a:rPr lang="he-IL" sz="1400" dirty="0">
                          <a:solidFill>
                            <a:schemeClr val="bg1"/>
                          </a:solidFill>
                          <a:latin typeface="Assistant" pitchFamily="2" charset="-79"/>
                          <a:cs typeface="Assistant" pitchFamily="2" charset="-79"/>
                        </a:rPr>
                        <a:t>רפואת שיניים</a:t>
                      </a:r>
                    </a:p>
                  </a:txBody>
                  <a:tcPr anchor="ct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6386"/>
                    </a:solidFill>
                  </a:tcPr>
                </a:tc>
                <a:tc>
                  <a:txBody>
                    <a:bodyPr/>
                    <a:lstStyle/>
                    <a:p>
                      <a:pPr algn="r" rtl="1"/>
                      <a:r>
                        <a:rPr lang="he-IL" sz="1400" dirty="0">
                          <a:latin typeface="Assistant" pitchFamily="2" charset="-79"/>
                          <a:cs typeface="Assistant" pitchFamily="2" charset="-79"/>
                        </a:rPr>
                        <a:t>7,464,000,000</a:t>
                      </a:r>
                    </a:p>
                  </a:txBody>
                  <a:tcPr anchor="ct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alpha val="60000"/>
                      </a:schemeClr>
                    </a:solidFill>
                  </a:tcPr>
                </a:tc>
                <a:tc>
                  <a:txBody>
                    <a:bodyPr/>
                    <a:lstStyle/>
                    <a:p>
                      <a:pPr algn="r" rtl="1"/>
                      <a:r>
                        <a:rPr lang="he-IL" sz="1400" dirty="0">
                          <a:latin typeface="Assistant" pitchFamily="2" charset="-79"/>
                          <a:cs typeface="Assistant" pitchFamily="2" charset="-79"/>
                        </a:rPr>
                        <a:t>30%</a:t>
                      </a:r>
                    </a:p>
                  </a:txBody>
                  <a:tcPr anchor="ct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alpha val="60000"/>
                      </a:schemeClr>
                    </a:solidFill>
                  </a:tcPr>
                </a:tc>
                <a:tc>
                  <a:txBody>
                    <a:bodyPr/>
                    <a:lstStyle/>
                    <a:p>
                      <a:pPr algn="r" rtl="1"/>
                      <a:r>
                        <a:rPr lang="he-IL" sz="1400" dirty="0">
                          <a:latin typeface="Assistant" pitchFamily="2" charset="-79"/>
                          <a:cs typeface="Assistant" pitchFamily="2" charset="-79"/>
                        </a:rPr>
                        <a:t>2,239,200,000</a:t>
                      </a:r>
                    </a:p>
                  </a:txBody>
                  <a:tcPr anchor="ct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alpha val="60000"/>
                      </a:schemeClr>
                    </a:solidFill>
                  </a:tcPr>
                </a:tc>
                <a:extLst>
                  <a:ext uri="{0D108BD9-81ED-4DB2-BD59-A6C34878D82A}">
                    <a16:rowId xmlns:a16="http://schemas.microsoft.com/office/drawing/2014/main" val="1469428631"/>
                  </a:ext>
                </a:extLst>
              </a:tr>
              <a:tr h="381386">
                <a:tc>
                  <a:txBody>
                    <a:bodyPr/>
                    <a:lstStyle/>
                    <a:p>
                      <a:pPr algn="r" rtl="1"/>
                      <a:r>
                        <a:rPr lang="he-IL" sz="1400" dirty="0">
                          <a:solidFill>
                            <a:schemeClr val="bg1"/>
                          </a:solidFill>
                          <a:latin typeface="Assistant" pitchFamily="2" charset="-79"/>
                          <a:cs typeface="Assistant" pitchFamily="2" charset="-79"/>
                        </a:rPr>
                        <a:t>ניתוחים פלסטיים</a:t>
                      </a:r>
                    </a:p>
                  </a:txBody>
                  <a:tcPr anchor="ct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6386"/>
                    </a:solidFill>
                  </a:tcPr>
                </a:tc>
                <a:tc>
                  <a:txBody>
                    <a:bodyPr/>
                    <a:lstStyle/>
                    <a:p>
                      <a:pPr algn="r" rtl="1"/>
                      <a:r>
                        <a:rPr lang="he-IL" sz="1400" dirty="0">
                          <a:latin typeface="Assistant" pitchFamily="2" charset="-79"/>
                          <a:cs typeface="Assistant" pitchFamily="2" charset="-79"/>
                        </a:rPr>
                        <a:t>49,400,000</a:t>
                      </a:r>
                    </a:p>
                  </a:txBody>
                  <a:tcPr anchor="ct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alpha val="60000"/>
                      </a:schemeClr>
                    </a:solidFill>
                  </a:tcPr>
                </a:tc>
                <a:tc>
                  <a:txBody>
                    <a:bodyPr/>
                    <a:lstStyle/>
                    <a:p>
                      <a:pPr algn="r" rtl="1"/>
                      <a:r>
                        <a:rPr lang="he-IL" sz="1400" dirty="0">
                          <a:latin typeface="Assistant" pitchFamily="2" charset="-79"/>
                          <a:cs typeface="Assistant" pitchFamily="2" charset="-79"/>
                        </a:rPr>
                        <a:t>100%</a:t>
                      </a:r>
                    </a:p>
                  </a:txBody>
                  <a:tcPr anchor="ct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alpha val="60000"/>
                      </a:schemeClr>
                    </a:solidFill>
                  </a:tcPr>
                </a:tc>
                <a:tc>
                  <a:txBody>
                    <a:bodyPr/>
                    <a:lstStyle/>
                    <a:p>
                      <a:pPr algn="r" rtl="1"/>
                      <a:r>
                        <a:rPr lang="he-IL" sz="1400" dirty="0">
                          <a:latin typeface="Assistant" pitchFamily="2" charset="-79"/>
                          <a:cs typeface="Assistant" pitchFamily="2" charset="-79"/>
                        </a:rPr>
                        <a:t>49,400,000</a:t>
                      </a:r>
                    </a:p>
                  </a:txBody>
                  <a:tcPr anchor="ct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alpha val="60000"/>
                      </a:schemeClr>
                    </a:solidFill>
                  </a:tcPr>
                </a:tc>
                <a:extLst>
                  <a:ext uri="{0D108BD9-81ED-4DB2-BD59-A6C34878D82A}">
                    <a16:rowId xmlns:a16="http://schemas.microsoft.com/office/drawing/2014/main" val="419036043"/>
                  </a:ext>
                </a:extLst>
              </a:tr>
              <a:tr h="381386">
                <a:tc>
                  <a:txBody>
                    <a:bodyPr/>
                    <a:lstStyle/>
                    <a:p>
                      <a:pPr algn="r" rtl="1"/>
                      <a:r>
                        <a:rPr lang="he-IL" sz="1400" dirty="0">
                          <a:solidFill>
                            <a:schemeClr val="bg1"/>
                          </a:solidFill>
                          <a:latin typeface="Assistant" pitchFamily="2" charset="-79"/>
                          <a:cs typeface="Assistant" pitchFamily="2" charset="-79"/>
                        </a:rPr>
                        <a:t>טיפולים אסתטיים</a:t>
                      </a:r>
                    </a:p>
                  </a:txBody>
                  <a:tcPr anchor="ct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6386"/>
                    </a:solidFill>
                  </a:tcPr>
                </a:tc>
                <a:tc>
                  <a:txBody>
                    <a:bodyPr/>
                    <a:lstStyle/>
                    <a:p>
                      <a:pPr algn="r" rtl="1"/>
                      <a:r>
                        <a:rPr lang="he-IL" sz="1400" dirty="0">
                          <a:latin typeface="Assistant" pitchFamily="2" charset="-79"/>
                          <a:cs typeface="Assistant" pitchFamily="2" charset="-79"/>
                        </a:rPr>
                        <a:t>350,600,000</a:t>
                      </a:r>
                    </a:p>
                  </a:txBody>
                  <a:tcPr anchor="ct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alpha val="60000"/>
                      </a:schemeClr>
                    </a:solidFill>
                  </a:tcPr>
                </a:tc>
                <a:tc>
                  <a:txBody>
                    <a:bodyPr/>
                    <a:lstStyle/>
                    <a:p>
                      <a:pPr algn="r" rtl="1"/>
                      <a:r>
                        <a:rPr lang="he-IL" sz="1400" dirty="0">
                          <a:latin typeface="Assistant" pitchFamily="2" charset="-79"/>
                          <a:cs typeface="Assistant" pitchFamily="2" charset="-79"/>
                        </a:rPr>
                        <a:t>70%</a:t>
                      </a:r>
                    </a:p>
                  </a:txBody>
                  <a:tcPr anchor="ct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alpha val="60000"/>
                      </a:schemeClr>
                    </a:solidFill>
                  </a:tcPr>
                </a:tc>
                <a:tc>
                  <a:txBody>
                    <a:bodyPr/>
                    <a:lstStyle/>
                    <a:p>
                      <a:pPr algn="r" rtl="1"/>
                      <a:r>
                        <a:rPr lang="he-IL" sz="1400" dirty="0">
                          <a:latin typeface="Assistant" pitchFamily="2" charset="-79"/>
                          <a:cs typeface="Assistant" pitchFamily="2" charset="-79"/>
                        </a:rPr>
                        <a:t>245,420,000</a:t>
                      </a:r>
                    </a:p>
                  </a:txBody>
                  <a:tcPr anchor="ct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alpha val="60000"/>
                      </a:schemeClr>
                    </a:solidFill>
                  </a:tcPr>
                </a:tc>
                <a:extLst>
                  <a:ext uri="{0D108BD9-81ED-4DB2-BD59-A6C34878D82A}">
                    <a16:rowId xmlns:a16="http://schemas.microsoft.com/office/drawing/2014/main" val="4259364096"/>
                  </a:ext>
                </a:extLst>
              </a:tr>
              <a:tr h="381386">
                <a:tc>
                  <a:txBody>
                    <a:bodyPr/>
                    <a:lstStyle/>
                    <a:p>
                      <a:pPr algn="r" rtl="1"/>
                      <a:r>
                        <a:rPr lang="he-IL" sz="1400" dirty="0">
                          <a:solidFill>
                            <a:schemeClr val="bg1"/>
                          </a:solidFill>
                          <a:latin typeface="Assistant" pitchFamily="2" charset="-79"/>
                          <a:cs typeface="Assistant" pitchFamily="2" charset="-79"/>
                        </a:rPr>
                        <a:t>אירועים</a:t>
                      </a:r>
                    </a:p>
                  </a:txBody>
                  <a:tcPr anchor="ct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6386"/>
                    </a:solidFill>
                  </a:tcPr>
                </a:tc>
                <a:tc>
                  <a:txBody>
                    <a:bodyPr/>
                    <a:lstStyle/>
                    <a:p>
                      <a:pPr algn="r" rtl="1"/>
                      <a:r>
                        <a:rPr lang="he-IL" sz="1400" dirty="0">
                          <a:latin typeface="Assistant" pitchFamily="2" charset="-79"/>
                          <a:cs typeface="Assistant" pitchFamily="2" charset="-79"/>
                        </a:rPr>
                        <a:t>3,746,200,000</a:t>
                      </a:r>
                    </a:p>
                  </a:txBody>
                  <a:tcPr anchor="ct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alpha val="60000"/>
                      </a:schemeClr>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dirty="0">
                          <a:latin typeface="Assistant" pitchFamily="2" charset="-79"/>
                          <a:cs typeface="Assistant" pitchFamily="2" charset="-79"/>
                        </a:rPr>
                        <a:t>100%</a:t>
                      </a:r>
                    </a:p>
                  </a:txBody>
                  <a:tcPr anchor="ct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alpha val="60000"/>
                      </a:schemeClr>
                    </a:solidFill>
                  </a:tcPr>
                </a:tc>
                <a:tc>
                  <a:txBody>
                    <a:bodyPr/>
                    <a:lstStyle/>
                    <a:p>
                      <a:pPr algn="r" rtl="1"/>
                      <a:r>
                        <a:rPr lang="he-IL" sz="1400" dirty="0">
                          <a:latin typeface="Assistant" pitchFamily="2" charset="-79"/>
                          <a:cs typeface="Assistant" pitchFamily="2" charset="-79"/>
                        </a:rPr>
                        <a:t>3,746,200,000</a:t>
                      </a:r>
                    </a:p>
                  </a:txBody>
                  <a:tcPr anchor="ct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alpha val="60000"/>
                      </a:schemeClr>
                    </a:solidFill>
                  </a:tcPr>
                </a:tc>
                <a:extLst>
                  <a:ext uri="{0D108BD9-81ED-4DB2-BD59-A6C34878D82A}">
                    <a16:rowId xmlns:a16="http://schemas.microsoft.com/office/drawing/2014/main" val="682969226"/>
                  </a:ext>
                </a:extLst>
              </a:tr>
              <a:tr h="381386">
                <a:tc>
                  <a:txBody>
                    <a:bodyPr/>
                    <a:lstStyle/>
                    <a:p>
                      <a:pPr algn="r" rtl="1"/>
                      <a:r>
                        <a:rPr lang="he-IL" sz="1400" dirty="0">
                          <a:solidFill>
                            <a:schemeClr val="bg1"/>
                          </a:solidFill>
                          <a:latin typeface="Assistant" pitchFamily="2" charset="-79"/>
                          <a:cs typeface="Assistant" pitchFamily="2" charset="-79"/>
                        </a:rPr>
                        <a:t>לימודים</a:t>
                      </a:r>
                    </a:p>
                  </a:txBody>
                  <a:tcPr anchor="ct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6386"/>
                    </a:solidFill>
                  </a:tcPr>
                </a:tc>
                <a:tc>
                  <a:txBody>
                    <a:bodyPr/>
                    <a:lstStyle/>
                    <a:p>
                      <a:pPr algn="r" rtl="1"/>
                      <a:r>
                        <a:rPr lang="he-IL" sz="1400" dirty="0">
                          <a:latin typeface="Assistant" pitchFamily="2" charset="-79"/>
                          <a:cs typeface="Assistant" pitchFamily="2" charset="-79"/>
                        </a:rPr>
                        <a:t>3,917,800,000</a:t>
                      </a:r>
                    </a:p>
                  </a:txBody>
                  <a:tcPr anchor="ct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alpha val="60000"/>
                      </a:schemeClr>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dirty="0">
                          <a:latin typeface="Assistant" pitchFamily="2" charset="-79"/>
                          <a:cs typeface="Assistant" pitchFamily="2" charset="-79"/>
                        </a:rPr>
                        <a:t>100%</a:t>
                      </a:r>
                    </a:p>
                  </a:txBody>
                  <a:tcPr anchor="ct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alpha val="60000"/>
                      </a:schemeClr>
                    </a:solidFill>
                  </a:tcPr>
                </a:tc>
                <a:tc>
                  <a:txBody>
                    <a:bodyPr/>
                    <a:lstStyle/>
                    <a:p>
                      <a:pPr algn="r" rtl="1"/>
                      <a:r>
                        <a:rPr lang="he-IL" sz="1400" dirty="0">
                          <a:latin typeface="Assistant" pitchFamily="2" charset="-79"/>
                          <a:cs typeface="Assistant" pitchFamily="2" charset="-79"/>
                        </a:rPr>
                        <a:t>3,917,800,000</a:t>
                      </a:r>
                    </a:p>
                  </a:txBody>
                  <a:tcPr anchor="ct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alpha val="60000"/>
                      </a:schemeClr>
                    </a:solidFill>
                  </a:tcPr>
                </a:tc>
                <a:extLst>
                  <a:ext uri="{0D108BD9-81ED-4DB2-BD59-A6C34878D82A}">
                    <a16:rowId xmlns:a16="http://schemas.microsoft.com/office/drawing/2014/main" val="2241982226"/>
                  </a:ext>
                </a:extLst>
              </a:tr>
              <a:tr h="381386">
                <a:tc>
                  <a:txBody>
                    <a:bodyPr/>
                    <a:lstStyle/>
                    <a:p>
                      <a:pPr algn="r" rtl="1"/>
                      <a:r>
                        <a:rPr lang="he-IL" sz="1400" dirty="0">
                          <a:solidFill>
                            <a:schemeClr val="bg1"/>
                          </a:solidFill>
                          <a:latin typeface="Assistant" pitchFamily="2" charset="-79"/>
                          <a:cs typeface="Assistant" pitchFamily="2" charset="-79"/>
                        </a:rPr>
                        <a:t>כלי רכב דו גלגליים</a:t>
                      </a:r>
                    </a:p>
                  </a:txBody>
                  <a:tcPr anchor="ct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6386"/>
                    </a:solidFill>
                  </a:tcPr>
                </a:tc>
                <a:tc>
                  <a:txBody>
                    <a:bodyPr/>
                    <a:lstStyle/>
                    <a:p>
                      <a:pPr algn="r" rtl="1"/>
                      <a:r>
                        <a:rPr lang="he-IL" sz="1400" dirty="0">
                          <a:latin typeface="Assistant" pitchFamily="2" charset="-79"/>
                          <a:cs typeface="Assistant" pitchFamily="2" charset="-79"/>
                        </a:rPr>
                        <a:t>698,700,000</a:t>
                      </a:r>
                    </a:p>
                  </a:txBody>
                  <a:tcPr anchor="ct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alpha val="60000"/>
                      </a:schemeClr>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dirty="0">
                          <a:latin typeface="Assistant" pitchFamily="2" charset="-79"/>
                          <a:cs typeface="Assistant" pitchFamily="2" charset="-79"/>
                        </a:rPr>
                        <a:t>100%</a:t>
                      </a:r>
                    </a:p>
                  </a:txBody>
                  <a:tcPr anchor="ct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alpha val="60000"/>
                      </a:schemeClr>
                    </a:solidFill>
                  </a:tcPr>
                </a:tc>
                <a:tc>
                  <a:txBody>
                    <a:bodyPr/>
                    <a:lstStyle/>
                    <a:p>
                      <a:pPr algn="r" rtl="1"/>
                      <a:r>
                        <a:rPr lang="he-IL" sz="1400" dirty="0">
                          <a:latin typeface="Assistant" pitchFamily="2" charset="-79"/>
                          <a:cs typeface="Assistant" pitchFamily="2" charset="-79"/>
                        </a:rPr>
                        <a:t>698,700,000</a:t>
                      </a:r>
                    </a:p>
                  </a:txBody>
                  <a:tcPr anchor="ct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alpha val="60000"/>
                      </a:schemeClr>
                    </a:solidFill>
                  </a:tcPr>
                </a:tc>
                <a:extLst>
                  <a:ext uri="{0D108BD9-81ED-4DB2-BD59-A6C34878D82A}">
                    <a16:rowId xmlns:a16="http://schemas.microsoft.com/office/drawing/2014/main" val="3733369689"/>
                  </a:ext>
                </a:extLst>
              </a:tr>
              <a:tr h="381386">
                <a:tc>
                  <a:txBody>
                    <a:bodyPr/>
                    <a:lstStyle/>
                    <a:p>
                      <a:pPr algn="r" rtl="1"/>
                      <a:r>
                        <a:rPr lang="he-IL" sz="1400" b="1" dirty="0">
                          <a:solidFill>
                            <a:schemeClr val="bg1"/>
                          </a:solidFill>
                          <a:latin typeface="Assistant" pitchFamily="2" charset="-79"/>
                          <a:cs typeface="Assistant" pitchFamily="2" charset="-79"/>
                        </a:rPr>
                        <a:t>סה"כ</a:t>
                      </a:r>
                    </a:p>
                  </a:txBody>
                  <a:tcPr anchor="ct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6386"/>
                    </a:solidFill>
                  </a:tcPr>
                </a:tc>
                <a:tc>
                  <a:txBody>
                    <a:bodyPr/>
                    <a:lstStyle/>
                    <a:p>
                      <a:pPr algn="r" rtl="1"/>
                      <a:r>
                        <a:rPr lang="he-IL" sz="1400" b="1" dirty="0">
                          <a:latin typeface="Assistant" pitchFamily="2" charset="-79"/>
                          <a:cs typeface="Assistant" pitchFamily="2" charset="-79"/>
                        </a:rPr>
                        <a:t>48,426,700,000</a:t>
                      </a:r>
                    </a:p>
                  </a:txBody>
                  <a:tcPr anchor="ct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alpha val="60000"/>
                      </a:schemeClr>
                    </a:solidFill>
                  </a:tcPr>
                </a:tc>
                <a:tc>
                  <a:txBody>
                    <a:bodyPr/>
                    <a:lstStyle/>
                    <a:p>
                      <a:pPr algn="r" rtl="1"/>
                      <a:endParaRPr lang="he-IL" sz="1400" b="1" dirty="0">
                        <a:latin typeface="Assistant" pitchFamily="2" charset="-79"/>
                        <a:cs typeface="Assistant" pitchFamily="2" charset="-79"/>
                      </a:endParaRPr>
                    </a:p>
                  </a:txBody>
                  <a:tcP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alpha val="60000"/>
                      </a:schemeClr>
                    </a:solidFill>
                  </a:tcPr>
                </a:tc>
                <a:tc>
                  <a:txBody>
                    <a:bodyPr/>
                    <a:lstStyle/>
                    <a:p>
                      <a:pPr algn="r" rtl="1"/>
                      <a:r>
                        <a:rPr lang="he-IL" sz="1400" b="1" dirty="0">
                          <a:latin typeface="Assistant" pitchFamily="2" charset="-79"/>
                          <a:cs typeface="Assistant" pitchFamily="2" charset="-79"/>
                        </a:rPr>
                        <a:t>29,536,720,000</a:t>
                      </a:r>
                    </a:p>
                  </a:txBody>
                  <a:tcPr anchor="ct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alpha val="60000"/>
                      </a:schemeClr>
                    </a:solidFill>
                  </a:tcPr>
                </a:tc>
                <a:extLst>
                  <a:ext uri="{0D108BD9-81ED-4DB2-BD59-A6C34878D82A}">
                    <a16:rowId xmlns:a16="http://schemas.microsoft.com/office/drawing/2014/main" val="3693706501"/>
                  </a:ext>
                </a:extLst>
              </a:tr>
            </a:tbl>
          </a:graphicData>
        </a:graphic>
      </p:graphicFrame>
      <p:sp>
        <p:nvSpPr>
          <p:cNvPr id="44" name="TextBox 43">
            <a:extLst>
              <a:ext uri="{FF2B5EF4-FFF2-40B4-BE49-F238E27FC236}">
                <a16:creationId xmlns:a16="http://schemas.microsoft.com/office/drawing/2014/main" id="{990388EF-99D2-4ADF-B3B1-AD39ABF5C945}"/>
              </a:ext>
            </a:extLst>
          </p:cNvPr>
          <p:cNvSpPr txBox="1"/>
          <p:nvPr/>
        </p:nvSpPr>
        <p:spPr>
          <a:xfrm rot="16200000">
            <a:off x="6218591" y="2715557"/>
            <a:ext cx="1342531" cy="302583"/>
          </a:xfrm>
          <a:prstGeom prst="rect">
            <a:avLst/>
          </a:prstGeom>
          <a:noFill/>
        </p:spPr>
        <p:txBody>
          <a:bodyPr wrap="square" rtlCol="0">
            <a:spAutoFit/>
          </a:bodyPr>
          <a:lstStyle/>
          <a:p>
            <a:pPr lvl="0" algn="r" rtl="1">
              <a:lnSpc>
                <a:spcPts val="1800"/>
              </a:lnSpc>
              <a:defRPr/>
            </a:pPr>
            <a:r>
              <a:rPr lang="he-IL" sz="1100" dirty="0">
                <a:solidFill>
                  <a:srgbClr val="000000"/>
                </a:solidFill>
                <a:latin typeface="Assistant" pitchFamily="2" charset="-79"/>
                <a:cs typeface="Assistant" pitchFamily="2" charset="-79"/>
              </a:rPr>
              <a:t>* המחירים בש"ח</a:t>
            </a:r>
          </a:p>
        </p:txBody>
      </p:sp>
      <p:graphicFrame>
        <p:nvGraphicFramePr>
          <p:cNvPr id="8" name="Chart 7">
            <a:extLst>
              <a:ext uri="{FF2B5EF4-FFF2-40B4-BE49-F238E27FC236}">
                <a16:creationId xmlns:a16="http://schemas.microsoft.com/office/drawing/2014/main" id="{ED6B5B5F-F5F9-4238-9DD9-3518DC3E9F00}"/>
              </a:ext>
            </a:extLst>
          </p:cNvPr>
          <p:cNvGraphicFramePr/>
          <p:nvPr>
            <p:extLst>
              <p:ext uri="{D42A27DB-BD31-4B8C-83A1-F6EECF244321}">
                <p14:modId xmlns:p14="http://schemas.microsoft.com/office/powerpoint/2010/main" val="3981589208"/>
              </p:ext>
            </p:extLst>
          </p:nvPr>
        </p:nvGraphicFramePr>
        <p:xfrm>
          <a:off x="9739343" y="2181784"/>
          <a:ext cx="898105" cy="699789"/>
        </p:xfrm>
        <a:graphic>
          <a:graphicData uri="http://schemas.openxmlformats.org/drawingml/2006/chart">
            <c:chart xmlns:c="http://schemas.openxmlformats.org/drawingml/2006/chart" xmlns:r="http://schemas.openxmlformats.org/officeDocument/2006/relationships" r:id="rId5"/>
          </a:graphicData>
        </a:graphic>
      </p:graphicFrame>
      <p:pic>
        <p:nvPicPr>
          <p:cNvPr id="27650" name="Picture 2" descr="Bookstore  premium icon">
            <a:extLst>
              <a:ext uri="{FF2B5EF4-FFF2-40B4-BE49-F238E27FC236}">
                <a16:creationId xmlns:a16="http://schemas.microsoft.com/office/drawing/2014/main" id="{7D19C8A7-BCAC-447A-BFEF-5E5FAC82B2E3}"/>
              </a:ext>
            </a:extLst>
          </p:cNvPr>
          <p:cNvPicPr>
            <a:picLocks noChangeAspect="1" noChangeArrowheads="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927632" y="2976221"/>
            <a:ext cx="465179" cy="465179"/>
          </a:xfrm>
          <a:prstGeom prst="rect">
            <a:avLst/>
          </a:prstGeom>
          <a:noFill/>
          <a:extLst>
            <a:ext uri="{909E8E84-426E-40DD-AFC4-6F175D3DCCD1}">
              <a14:hiddenFill xmlns:a14="http://schemas.microsoft.com/office/drawing/2010/main">
                <a:solidFill>
                  <a:srgbClr val="FFFFFF"/>
                </a:solidFill>
              </a14:hiddenFill>
            </a:ext>
          </a:extLst>
        </p:spPr>
      </p:pic>
      <p:pic>
        <p:nvPicPr>
          <p:cNvPr id="56" name="תמונה 47">
            <a:extLst>
              <a:ext uri="{FF2B5EF4-FFF2-40B4-BE49-F238E27FC236}">
                <a16:creationId xmlns:a16="http://schemas.microsoft.com/office/drawing/2014/main" id="{EE614E4B-B3BB-4038-9B02-94746591961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1300" t="1" b="-1729"/>
          <a:stretch/>
        </p:blipFill>
        <p:spPr>
          <a:xfrm>
            <a:off x="10124494" y="4613487"/>
            <a:ext cx="402969" cy="366496"/>
          </a:xfrm>
          <a:prstGeom prst="rect">
            <a:avLst/>
          </a:prstGeom>
        </p:spPr>
      </p:pic>
      <p:pic>
        <p:nvPicPr>
          <p:cNvPr id="30" name="Picture 27">
            <a:extLst>
              <a:ext uri="{FF2B5EF4-FFF2-40B4-BE49-F238E27FC236}">
                <a16:creationId xmlns:a16="http://schemas.microsoft.com/office/drawing/2014/main" id="{E6EED21F-18F5-4A83-B8D8-1BDCC82BEB6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6117" t="15243" r="35628" b="46409"/>
          <a:stretch/>
        </p:blipFill>
        <p:spPr>
          <a:xfrm>
            <a:off x="9890843" y="4569282"/>
            <a:ext cx="495010" cy="454905"/>
          </a:xfrm>
          <a:prstGeom prst="rect">
            <a:avLst/>
          </a:prstGeom>
          <a:effectLst/>
        </p:spPr>
      </p:pic>
      <p:sp>
        <p:nvSpPr>
          <p:cNvPr id="33" name="תיבת טקסט 32">
            <a:extLst>
              <a:ext uri="{FF2B5EF4-FFF2-40B4-BE49-F238E27FC236}">
                <a16:creationId xmlns:a16="http://schemas.microsoft.com/office/drawing/2014/main" id="{85F69A48-90F5-4F6D-8615-2306862B8859}"/>
              </a:ext>
            </a:extLst>
          </p:cNvPr>
          <p:cNvSpPr txBox="1"/>
          <p:nvPr/>
        </p:nvSpPr>
        <p:spPr>
          <a:xfrm>
            <a:off x="783169" y="5743379"/>
            <a:ext cx="6097424" cy="246221"/>
          </a:xfrm>
          <a:prstGeom prst="rect">
            <a:avLst/>
          </a:prstGeom>
          <a:noFill/>
        </p:spPr>
        <p:txBody>
          <a:bodyPr wrap="square">
            <a:spAutoFit/>
          </a:bodyPr>
          <a:lstStyle/>
          <a:p>
            <a:pPr algn="r" rtl="1"/>
            <a:r>
              <a:rPr lang="he-IL" sz="1000" dirty="0">
                <a:solidFill>
                  <a:srgbClr val="3A3A3C"/>
                </a:solidFill>
                <a:latin typeface="Assistant" panose="00000500000000000000" pitchFamily="2" charset="-79"/>
                <a:cs typeface="Assistant" panose="00000500000000000000" pitchFamily="2" charset="-79"/>
              </a:rPr>
              <a:t>מקור: </a:t>
            </a:r>
            <a:r>
              <a:rPr lang="en-US" sz="1000" dirty="0">
                <a:solidFill>
                  <a:srgbClr val="3A3A3C"/>
                </a:solidFill>
                <a:latin typeface="Assistant" panose="00000500000000000000" pitchFamily="2" charset="-79"/>
                <a:cs typeface="Assistant" panose="00000500000000000000" pitchFamily="2" charset="-79"/>
              </a:rPr>
              <a:t>ttps://old.cbs.gov.il/reader/newhodaot/hodaa_template.html?hodaa=202029202</a:t>
            </a:r>
          </a:p>
        </p:txBody>
      </p:sp>
    </p:spTree>
    <p:extLst>
      <p:ext uri="{BB962C8B-B14F-4D97-AF65-F5344CB8AC3E}">
        <p14:creationId xmlns:p14="http://schemas.microsoft.com/office/powerpoint/2010/main" val="2202122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a:extLst>
              <a:ext uri="{FF2B5EF4-FFF2-40B4-BE49-F238E27FC236}">
                <a16:creationId xmlns:a16="http://schemas.microsoft.com/office/drawing/2014/main" id="{8E4BE883-59EC-4670-BC46-416FD12ECB20}"/>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3996" b="21556"/>
          <a:stretch/>
        </p:blipFill>
        <p:spPr>
          <a:xfrm>
            <a:off x="0" y="0"/>
            <a:ext cx="9211702" cy="6858000"/>
          </a:xfrm>
          <a:custGeom>
            <a:avLst/>
            <a:gdLst>
              <a:gd name="connsiteX0" fmla="*/ 0 w 9211702"/>
              <a:gd name="connsiteY0" fmla="*/ 0 h 6858000"/>
              <a:gd name="connsiteX1" fmla="*/ 8080370 w 9211702"/>
              <a:gd name="connsiteY1" fmla="*/ 0 h 6858000"/>
              <a:gd name="connsiteX2" fmla="*/ 8227478 w 9211702"/>
              <a:gd name="connsiteY2" fmla="*/ 206870 h 6858000"/>
              <a:gd name="connsiteX3" fmla="*/ 9211702 w 9211702"/>
              <a:gd name="connsiteY3" fmla="*/ 3429000 h 6858000"/>
              <a:gd name="connsiteX4" fmla="*/ 8227478 w 9211702"/>
              <a:gd name="connsiteY4" fmla="*/ 6651130 h 6858000"/>
              <a:gd name="connsiteX5" fmla="*/ 8080370 w 9211702"/>
              <a:gd name="connsiteY5" fmla="*/ 6858000 h 6858000"/>
              <a:gd name="connsiteX6" fmla="*/ 0 w 921170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11702" h="6858000">
                <a:moveTo>
                  <a:pt x="0" y="0"/>
                </a:moveTo>
                <a:lnTo>
                  <a:pt x="8080370" y="0"/>
                </a:lnTo>
                <a:lnTo>
                  <a:pt x="8227478" y="206870"/>
                </a:lnTo>
                <a:cubicBezTo>
                  <a:pt x="8848866" y="1126646"/>
                  <a:pt x="9211702" y="2235451"/>
                  <a:pt x="9211702" y="3429000"/>
                </a:cubicBezTo>
                <a:cubicBezTo>
                  <a:pt x="9211702" y="4622550"/>
                  <a:pt x="8848866" y="5731355"/>
                  <a:pt x="8227478" y="6651130"/>
                </a:cubicBezTo>
                <a:lnTo>
                  <a:pt x="8080370" y="6858000"/>
                </a:lnTo>
                <a:lnTo>
                  <a:pt x="0" y="6858000"/>
                </a:lnTo>
                <a:close/>
              </a:path>
            </a:pathLst>
          </a:custGeom>
          <a:pattFill prst="pct20">
            <a:fgClr>
              <a:schemeClr val="accent1"/>
            </a:fgClr>
            <a:bgClr>
              <a:schemeClr val="bg1"/>
            </a:bgClr>
          </a:pattFill>
        </p:spPr>
      </p:pic>
      <p:sp>
        <p:nvSpPr>
          <p:cNvPr id="29" name="Freeform: Shape 28">
            <a:extLst>
              <a:ext uri="{FF2B5EF4-FFF2-40B4-BE49-F238E27FC236}">
                <a16:creationId xmlns:a16="http://schemas.microsoft.com/office/drawing/2014/main" id="{9080CC05-F1AA-40BC-8061-DC36591C4E1F}"/>
              </a:ext>
            </a:extLst>
          </p:cNvPr>
          <p:cNvSpPr/>
          <p:nvPr/>
        </p:nvSpPr>
        <p:spPr>
          <a:xfrm>
            <a:off x="5212692" y="-142247"/>
            <a:ext cx="3826962" cy="2138315"/>
          </a:xfrm>
          <a:custGeom>
            <a:avLst/>
            <a:gdLst>
              <a:gd name="connsiteX0" fmla="*/ 0 w 3826962"/>
              <a:gd name="connsiteY0" fmla="*/ 0 h 2138315"/>
              <a:gd name="connsiteX1" fmla="*/ 2748413 w 3826962"/>
              <a:gd name="connsiteY1" fmla="*/ 0 h 2138315"/>
              <a:gd name="connsiteX2" fmla="*/ 2766298 w 3826962"/>
              <a:gd name="connsiteY2" fmla="*/ 19719 h 2138315"/>
              <a:gd name="connsiteX3" fmla="*/ 3772958 w 3826962"/>
              <a:gd name="connsiteY3" fmla="*/ 1941564 h 2138315"/>
              <a:gd name="connsiteX4" fmla="*/ 3826962 w 3826962"/>
              <a:gd name="connsiteY4" fmla="*/ 2138315 h 2138315"/>
              <a:gd name="connsiteX5" fmla="*/ 0 w 3826962"/>
              <a:gd name="connsiteY5" fmla="*/ 2138315 h 2138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26962" h="2138315">
                <a:moveTo>
                  <a:pt x="0" y="0"/>
                </a:moveTo>
                <a:lnTo>
                  <a:pt x="2748413" y="0"/>
                </a:lnTo>
                <a:lnTo>
                  <a:pt x="2766298" y="19719"/>
                </a:lnTo>
                <a:cubicBezTo>
                  <a:pt x="3210226" y="558531"/>
                  <a:pt x="3555667" y="1210814"/>
                  <a:pt x="3772958" y="1941564"/>
                </a:cubicBezTo>
                <a:lnTo>
                  <a:pt x="3826962" y="2138315"/>
                </a:lnTo>
                <a:lnTo>
                  <a:pt x="0" y="2138315"/>
                </a:lnTo>
                <a:close/>
              </a:path>
            </a:pathLst>
          </a:custGeom>
          <a:solidFill>
            <a:srgbClr val="9E9E9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0" name="Oval 29">
            <a:extLst>
              <a:ext uri="{FF2B5EF4-FFF2-40B4-BE49-F238E27FC236}">
                <a16:creationId xmlns:a16="http://schemas.microsoft.com/office/drawing/2014/main" id="{EC36FA42-C3FD-49C9-B017-4EADF0CA1B48}"/>
              </a:ext>
            </a:extLst>
          </p:cNvPr>
          <p:cNvSpPr/>
          <p:nvPr/>
        </p:nvSpPr>
        <p:spPr>
          <a:xfrm>
            <a:off x="-2402734" y="-2362821"/>
            <a:ext cx="11614436" cy="11614436"/>
          </a:xfrm>
          <a:prstGeom prst="ellipse">
            <a:avLst/>
          </a:prstGeom>
          <a:gradFill flip="none" rotWithShape="1">
            <a:gsLst>
              <a:gs pos="62000">
                <a:srgbClr val="009ED6">
                  <a:alpha val="49000"/>
                </a:srgbClr>
              </a:gs>
              <a:gs pos="79000">
                <a:srgbClr val="006386">
                  <a:alpha val="69000"/>
                </a:srgbClr>
              </a:gs>
              <a:gs pos="14000">
                <a:srgbClr val="9E9E9E">
                  <a:alpha val="84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9" name="Rectangle 18">
            <a:extLst>
              <a:ext uri="{FF2B5EF4-FFF2-40B4-BE49-F238E27FC236}">
                <a16:creationId xmlns:a16="http://schemas.microsoft.com/office/drawing/2014/main" id="{AB30B449-990D-4D90-B8CE-2806E7F0BBEB}"/>
              </a:ext>
            </a:extLst>
          </p:cNvPr>
          <p:cNvSpPr/>
          <p:nvPr/>
        </p:nvSpPr>
        <p:spPr>
          <a:xfrm>
            <a:off x="-292608" y="6875828"/>
            <a:ext cx="12709358" cy="164303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 name="Oval 4">
            <a:extLst>
              <a:ext uri="{FF2B5EF4-FFF2-40B4-BE49-F238E27FC236}">
                <a16:creationId xmlns:a16="http://schemas.microsoft.com/office/drawing/2014/main" id="{D86F31D6-BB85-4D42-8C2B-0FE1DB28CB0B}"/>
              </a:ext>
            </a:extLst>
          </p:cNvPr>
          <p:cNvSpPr/>
          <p:nvPr/>
        </p:nvSpPr>
        <p:spPr>
          <a:xfrm flipH="1">
            <a:off x="7898333" y="2246609"/>
            <a:ext cx="2523693" cy="2461838"/>
          </a:xfrm>
          <a:prstGeom prst="ellipse">
            <a:avLst/>
          </a:prstGeom>
          <a:solidFill>
            <a:srgbClr val="006386">
              <a:alpha val="85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57C83FCB-C871-44C9-9E41-5B56B782CC5F}"/>
              </a:ext>
            </a:extLst>
          </p:cNvPr>
          <p:cNvSpPr/>
          <p:nvPr/>
        </p:nvSpPr>
        <p:spPr>
          <a:xfrm>
            <a:off x="-4378782" y="-2416629"/>
            <a:ext cx="4388249" cy="1297577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1" name="Rectangle 20">
            <a:extLst>
              <a:ext uri="{FF2B5EF4-FFF2-40B4-BE49-F238E27FC236}">
                <a16:creationId xmlns:a16="http://schemas.microsoft.com/office/drawing/2014/main" id="{021FC7A0-B1F0-4599-9C25-C1AE55FC4026}"/>
              </a:ext>
            </a:extLst>
          </p:cNvPr>
          <p:cNvSpPr/>
          <p:nvPr/>
        </p:nvSpPr>
        <p:spPr>
          <a:xfrm>
            <a:off x="-3595804" y="6875828"/>
            <a:ext cx="17097607" cy="421695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5" name="Arc 34">
            <a:extLst>
              <a:ext uri="{FF2B5EF4-FFF2-40B4-BE49-F238E27FC236}">
                <a16:creationId xmlns:a16="http://schemas.microsoft.com/office/drawing/2014/main" id="{4EA79037-B13A-45DB-B681-48DE30DEA741}"/>
              </a:ext>
            </a:extLst>
          </p:cNvPr>
          <p:cNvSpPr/>
          <p:nvPr/>
        </p:nvSpPr>
        <p:spPr>
          <a:xfrm rot="900000">
            <a:off x="7725924" y="2001522"/>
            <a:ext cx="2894214" cy="2894212"/>
          </a:xfrm>
          <a:prstGeom prst="arc">
            <a:avLst>
              <a:gd name="adj1" fmla="val 16977976"/>
              <a:gd name="adj2" fmla="val 7953272"/>
            </a:avLst>
          </a:prstGeom>
          <a:ln w="9525">
            <a:solidFill>
              <a:srgbClr val="25A6DF">
                <a:alpha val="94000"/>
              </a:srgbClr>
            </a:solidFill>
            <a:headEnd type="arrow"/>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36" name="Oval 35">
            <a:extLst>
              <a:ext uri="{FF2B5EF4-FFF2-40B4-BE49-F238E27FC236}">
                <a16:creationId xmlns:a16="http://schemas.microsoft.com/office/drawing/2014/main" id="{7CE6EB14-C75C-4F2F-891D-CCEC46D0F151}"/>
              </a:ext>
            </a:extLst>
          </p:cNvPr>
          <p:cNvSpPr/>
          <p:nvPr/>
        </p:nvSpPr>
        <p:spPr>
          <a:xfrm>
            <a:off x="9423438" y="4820529"/>
            <a:ext cx="108000" cy="108000"/>
          </a:xfrm>
          <a:prstGeom prst="ellipse">
            <a:avLst/>
          </a:prstGeom>
          <a:solidFill>
            <a:srgbClr val="25A6D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3" name="Rectangle 32">
            <a:extLst>
              <a:ext uri="{FF2B5EF4-FFF2-40B4-BE49-F238E27FC236}">
                <a16:creationId xmlns:a16="http://schemas.microsoft.com/office/drawing/2014/main" id="{7ABE6D64-F2C8-4987-9D2E-326A5657F59E}"/>
              </a:ext>
            </a:extLst>
          </p:cNvPr>
          <p:cNvSpPr/>
          <p:nvPr/>
        </p:nvSpPr>
        <p:spPr>
          <a:xfrm>
            <a:off x="-101780" y="3081039"/>
            <a:ext cx="7356921" cy="815288"/>
          </a:xfrm>
          <a:prstGeom prst="rect">
            <a:avLst/>
          </a:prstGeom>
          <a:effectLst>
            <a:outerShdw blurRad="127000" dist="101600" dir="8100000" algn="tr" rotWithShape="0">
              <a:prstClr val="black">
                <a:alpha val="40000"/>
              </a:prstClr>
            </a:outerShdw>
          </a:effectLst>
        </p:spPr>
        <p:txBody>
          <a:bodyPr wrap="square" lIns="91440" tIns="45720" rIns="91440" bIns="45720" anchor="t">
            <a:spAutoFit/>
          </a:bodyPr>
          <a:lstStyle/>
          <a:p>
            <a:pPr algn="r" rtl="1">
              <a:lnSpc>
                <a:spcPts val="5200"/>
              </a:lnSpc>
              <a:defRPr/>
            </a:pPr>
            <a:r>
              <a:rPr lang="he-IL" sz="6600" spc="150" dirty="0">
                <a:ln>
                  <a:solidFill>
                    <a:srgbClr val="006386"/>
                  </a:solidFill>
                </a:ln>
                <a:solidFill>
                  <a:schemeClr val="bg1"/>
                </a:solidFill>
                <a:latin typeface="Assistant ExtraBold" pitchFamily="2" charset="-79"/>
                <a:cs typeface="Assistant ExtraBold" panose="00000900000000000000" pitchFamily="2" charset="-79"/>
              </a:rPr>
              <a:t>בלנדר אירופה</a:t>
            </a:r>
            <a:endParaRPr lang="x-none" sz="6600" spc="150" dirty="0">
              <a:ln>
                <a:solidFill>
                  <a:srgbClr val="006386"/>
                </a:solidFill>
              </a:ln>
              <a:solidFill>
                <a:schemeClr val="bg1"/>
              </a:solidFill>
              <a:latin typeface="Assistant ExtraBold" pitchFamily="2" charset="-79"/>
              <a:cs typeface="Assistant ExtraBold" panose="00000900000000000000" pitchFamily="2" charset="-79"/>
            </a:endParaRPr>
          </a:p>
        </p:txBody>
      </p:sp>
      <p:sp>
        <p:nvSpPr>
          <p:cNvPr id="3" name="Rectangle 2">
            <a:extLst>
              <a:ext uri="{FF2B5EF4-FFF2-40B4-BE49-F238E27FC236}">
                <a16:creationId xmlns:a16="http://schemas.microsoft.com/office/drawing/2014/main" id="{5B534E56-C5AB-44D9-9406-92A97B9E82AB}"/>
              </a:ext>
            </a:extLst>
          </p:cNvPr>
          <p:cNvSpPr/>
          <p:nvPr/>
        </p:nvSpPr>
        <p:spPr>
          <a:xfrm>
            <a:off x="-2982687" y="-2403009"/>
            <a:ext cx="15871372" cy="239880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5" name="Oval 14">
            <a:extLst>
              <a:ext uri="{FF2B5EF4-FFF2-40B4-BE49-F238E27FC236}">
                <a16:creationId xmlns:a16="http://schemas.microsoft.com/office/drawing/2014/main" id="{F31BE63B-B9A8-4F04-AA40-B89DC8FCAF28}"/>
              </a:ext>
            </a:extLst>
          </p:cNvPr>
          <p:cNvSpPr/>
          <p:nvPr/>
        </p:nvSpPr>
        <p:spPr>
          <a:xfrm flipH="1">
            <a:off x="9276732" y="2733078"/>
            <a:ext cx="713407" cy="69592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09ED6"/>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40EDDE7F-B1B9-49A1-A6E8-8ACA082C5BF1}"/>
              </a:ext>
            </a:extLst>
          </p:cNvPr>
          <p:cNvSpPr/>
          <p:nvPr/>
        </p:nvSpPr>
        <p:spPr>
          <a:xfrm rot="900000">
            <a:off x="7118680" y="1389684"/>
            <a:ext cx="4041593" cy="4041590"/>
          </a:xfrm>
          <a:prstGeom prst="arc">
            <a:avLst>
              <a:gd name="adj1" fmla="val 11912447"/>
              <a:gd name="adj2" fmla="val 2930560"/>
            </a:avLst>
          </a:prstGeom>
          <a:ln w="9525">
            <a:solidFill>
              <a:srgbClr val="006386">
                <a:alpha val="52000"/>
              </a:srgbClr>
            </a:solidFill>
            <a:prstDash val="dash"/>
            <a:headEnd type="arrow"/>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8" name="Arc 17">
            <a:extLst>
              <a:ext uri="{FF2B5EF4-FFF2-40B4-BE49-F238E27FC236}">
                <a16:creationId xmlns:a16="http://schemas.microsoft.com/office/drawing/2014/main" id="{F255157D-4E67-41AD-B424-38AFCD00ABFC}"/>
              </a:ext>
            </a:extLst>
          </p:cNvPr>
          <p:cNvSpPr/>
          <p:nvPr/>
        </p:nvSpPr>
        <p:spPr>
          <a:xfrm rot="900000">
            <a:off x="8418391" y="2677744"/>
            <a:ext cx="1559326" cy="1559325"/>
          </a:xfrm>
          <a:prstGeom prst="arc">
            <a:avLst>
              <a:gd name="adj1" fmla="val 13839297"/>
              <a:gd name="adj2" fmla="val 7953272"/>
            </a:avLst>
          </a:prstGeom>
          <a:ln w="9525">
            <a:solidFill>
              <a:schemeClr val="bg1">
                <a:alpha val="94000"/>
              </a:schemeClr>
            </a:solidFill>
            <a:prstDash val="dash"/>
            <a:headEnd type="arrow"/>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pic>
        <p:nvPicPr>
          <p:cNvPr id="17" name="Picture 16">
            <a:extLst>
              <a:ext uri="{FF2B5EF4-FFF2-40B4-BE49-F238E27FC236}">
                <a16:creationId xmlns:a16="http://schemas.microsoft.com/office/drawing/2014/main" id="{99A4953C-5196-41BA-AFFD-51F4985D3CCF}"/>
              </a:ext>
            </a:extLst>
          </p:cNvPr>
          <p:cNvPicPr>
            <a:picLocks noChangeAspect="1"/>
          </p:cNvPicPr>
          <p:nvPr/>
        </p:nvPicPr>
        <p:blipFill>
          <a:blip r:embed="rId3">
            <a:lum bright="70000" contrast="-70000"/>
          </a:blip>
          <a:stretch>
            <a:fillRect/>
          </a:stretch>
        </p:blipFill>
        <p:spPr>
          <a:xfrm>
            <a:off x="8589934" y="2841055"/>
            <a:ext cx="1219306" cy="1213209"/>
          </a:xfrm>
          <a:prstGeom prst="rect">
            <a:avLst/>
          </a:prstGeom>
          <a:effectLst>
            <a:outerShdw blurRad="114300" dist="76200" dir="8100000" algn="tr" rotWithShape="0">
              <a:prstClr val="black">
                <a:alpha val="40000"/>
              </a:prstClr>
            </a:outerShdw>
          </a:effectLst>
        </p:spPr>
      </p:pic>
    </p:spTree>
    <p:extLst>
      <p:ext uri="{BB962C8B-B14F-4D97-AF65-F5344CB8AC3E}">
        <p14:creationId xmlns:p14="http://schemas.microsoft.com/office/powerpoint/2010/main" val="3512423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Arc 46">
            <a:extLst>
              <a:ext uri="{FF2B5EF4-FFF2-40B4-BE49-F238E27FC236}">
                <a16:creationId xmlns:a16="http://schemas.microsoft.com/office/drawing/2014/main" id="{75F1ADA3-EB8D-4457-9781-048E8CF1D608}"/>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49" name="Oval 48">
            <a:extLst>
              <a:ext uri="{FF2B5EF4-FFF2-40B4-BE49-F238E27FC236}">
                <a16:creationId xmlns:a16="http://schemas.microsoft.com/office/drawing/2014/main" id="{86BDFA28-C433-4DDE-B7E1-755CF5747C8D}"/>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0" name="Arc 49">
            <a:extLst>
              <a:ext uri="{FF2B5EF4-FFF2-40B4-BE49-F238E27FC236}">
                <a16:creationId xmlns:a16="http://schemas.microsoft.com/office/drawing/2014/main" id="{213AB831-27FA-4115-8686-96E5A4EA6A25}"/>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51" name="Partial Circle 50">
            <a:extLst>
              <a:ext uri="{FF2B5EF4-FFF2-40B4-BE49-F238E27FC236}">
                <a16:creationId xmlns:a16="http://schemas.microsoft.com/office/drawing/2014/main" id="{BCC1A4D9-EBE0-4E53-A750-13A710AF6D36}"/>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52" name="Rectangle 51">
            <a:extLst>
              <a:ext uri="{FF2B5EF4-FFF2-40B4-BE49-F238E27FC236}">
                <a16:creationId xmlns:a16="http://schemas.microsoft.com/office/drawing/2014/main" id="{F3EE8C12-51CB-48D0-BCA7-0D4E6E18536A}"/>
              </a:ext>
            </a:extLst>
          </p:cNvPr>
          <p:cNvSpPr/>
          <p:nvPr/>
        </p:nvSpPr>
        <p:spPr>
          <a:xfrm>
            <a:off x="12192000" y="-973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6" name="TextBox 28">
            <a:extLst>
              <a:ext uri="{FF2B5EF4-FFF2-40B4-BE49-F238E27FC236}">
                <a16:creationId xmlns:a16="http://schemas.microsoft.com/office/drawing/2014/main" id="{45C29FCA-7415-4758-A728-38BA4DDA75B8}"/>
              </a:ext>
            </a:extLst>
          </p:cNvPr>
          <p:cNvSpPr txBox="1"/>
          <p:nvPr/>
        </p:nvSpPr>
        <p:spPr>
          <a:xfrm>
            <a:off x="3716032" y="253642"/>
            <a:ext cx="7793436" cy="1508105"/>
          </a:xfrm>
          <a:prstGeom prst="rect">
            <a:avLst/>
          </a:prstGeom>
          <a:noFill/>
        </p:spPr>
        <p:txBody>
          <a:bodyPr wrap="square" rtlCol="0">
            <a:spAutoFit/>
          </a:bodyPr>
          <a:lstStyle/>
          <a:p>
            <a:pPr algn="r">
              <a:defRPr/>
            </a:pPr>
            <a:r>
              <a:rPr lang="he-IL" sz="3600" dirty="0">
                <a:solidFill>
                  <a:srgbClr val="041634"/>
                </a:solidFill>
                <a:latin typeface="Assistant ExtraBold" pitchFamily="2" charset="-79"/>
                <a:cs typeface="Assistant ExtraBold" pitchFamily="2" charset="-79"/>
              </a:rPr>
              <a:t>בלנדר באירופה</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2400" dirty="0">
                <a:solidFill>
                  <a:srgbClr val="041634"/>
                </a:solidFill>
                <a:latin typeface="Assistant SemiBold" pitchFamily="2" charset="-79"/>
                <a:cs typeface="Assistant SemiBold" pitchFamily="2" charset="-79"/>
              </a:rPr>
              <a:t>החזון: להוביל את בנקאות האשראי הדיגיטאלית באירופה</a:t>
            </a:r>
            <a:endParaRPr kumimoji="0" lang="he-IL" sz="2400" b="0" i="0" u="none" strike="noStrike" kern="1200" cap="none" spc="0" normalizeH="0" baseline="0" noProof="0" dirty="0">
              <a:ln>
                <a:noFill/>
              </a:ln>
              <a:solidFill>
                <a:srgbClr val="041634"/>
              </a:solidFill>
              <a:effectLst/>
              <a:uLnTx/>
              <a:uFillTx/>
              <a:latin typeface="Assistant SemiBold" pitchFamily="2" charset="-79"/>
              <a:ea typeface="+mn-ea"/>
              <a:cs typeface="Assistant SemiBold" pitchFamily="2" charset="-79"/>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41634"/>
              </a:solidFill>
              <a:effectLst/>
              <a:uLnTx/>
              <a:uFillTx/>
              <a:latin typeface="Assistant SemiBold" pitchFamily="2" charset="-79"/>
              <a:ea typeface="+mn-ea"/>
              <a:cs typeface="Assistant SemiBold" pitchFamily="2" charset="-79"/>
            </a:endParaRPr>
          </a:p>
        </p:txBody>
      </p:sp>
      <p:sp>
        <p:nvSpPr>
          <p:cNvPr id="153" name="Slide Number Placeholder 5">
            <a:extLst>
              <a:ext uri="{FF2B5EF4-FFF2-40B4-BE49-F238E27FC236}">
                <a16:creationId xmlns:a16="http://schemas.microsoft.com/office/drawing/2014/main" id="{54076507-B660-44C1-AC9F-A28DF7167A3D}"/>
              </a:ext>
            </a:extLst>
          </p:cNvPr>
          <p:cNvSpPr>
            <a:spLocks noGrp="1"/>
          </p:cNvSpPr>
          <p:nvPr>
            <p:ph type="sldNum" sz="quarter" idx="12"/>
          </p:nvPr>
        </p:nvSpPr>
        <p:spPr>
          <a:xfrm>
            <a:off x="11578255" y="6380935"/>
            <a:ext cx="488795" cy="365125"/>
          </a:xfrm>
        </p:spPr>
        <p:txBody>
          <a:bodyPr/>
          <a:lstStyle>
            <a:lvl1pPr>
              <a:defRPr>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kumimoji="0" lang="he-IL" sz="1100" b="0" i="0" u="none" strike="noStrike" kern="1200" cap="none" spc="0" normalizeH="0" baseline="0" noProof="0" smtClean="0">
                <a:ln>
                  <a:noFill/>
                </a:ln>
                <a:solidFill>
                  <a:prstClr val="black">
                    <a:lumMod val="75000"/>
                    <a:lumOff val="25000"/>
                  </a:prstClr>
                </a:solidFill>
                <a:effectLst/>
                <a:uLnTx/>
                <a:uFillTx/>
                <a:latin typeface="Assistant SemiBold" pitchFamily="2" charset="-79"/>
                <a:ea typeface="+mn-ea"/>
                <a:cs typeface="Assistant SemiBold" pitchFamily="2" charset="-79"/>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66" name="Rectangle 134">
            <a:extLst>
              <a:ext uri="{FF2B5EF4-FFF2-40B4-BE49-F238E27FC236}">
                <a16:creationId xmlns:a16="http://schemas.microsoft.com/office/drawing/2014/main" id="{E746CAB3-372E-4383-A93A-81C0666AEDF3}"/>
              </a:ext>
            </a:extLst>
          </p:cNvPr>
          <p:cNvSpPr/>
          <p:nvPr/>
        </p:nvSpPr>
        <p:spPr>
          <a:xfrm>
            <a:off x="7904817" y="6254522"/>
            <a:ext cx="3752103" cy="252826"/>
          </a:xfrm>
          <a:prstGeom prst="rect">
            <a:avLst/>
          </a:prstGeom>
        </p:spPr>
        <p:txBody>
          <a:bodyPr wrap="square">
            <a:spAutoFit/>
          </a:bodyPr>
          <a:lstStyle/>
          <a:p>
            <a:pPr marL="0" marR="0" lvl="0" indent="0" algn="r" defTabSz="914400" rtl="1" eaLnBrk="1" fontAlgn="auto" latinLnBrk="0" hangingPunct="1">
              <a:lnSpc>
                <a:spcPts val="13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ssistant Light" pitchFamily="2" charset="-79"/>
                <a:cs typeface="Assistant Light" pitchFamily="2" charset="-79"/>
              </a:rPr>
              <a:t>*</a:t>
            </a:r>
            <a:r>
              <a:rPr kumimoji="0" lang="he-IL" sz="1000" b="0" i="0" u="none" strike="noStrike" kern="1200" cap="none" spc="0" normalizeH="0" baseline="0" noProof="0" dirty="0">
                <a:ln>
                  <a:noFill/>
                </a:ln>
                <a:solidFill>
                  <a:srgbClr val="000000"/>
                </a:solidFill>
                <a:effectLst/>
                <a:uLnTx/>
                <a:uFillTx/>
                <a:latin typeface="Assistant Light" pitchFamily="2" charset="-79"/>
                <a:cs typeface="Assistant Light" pitchFamily="2" charset="-79"/>
              </a:rPr>
              <a:t>  בלנדר נמצאת בתהליך בקשת רישיון בנקאי באירופה </a:t>
            </a:r>
            <a:endParaRPr kumimoji="0" lang="en-GB" sz="1000" b="0" i="0" u="none" strike="noStrike" kern="1200" cap="none" spc="0" normalizeH="0" baseline="0" noProof="0" dirty="0">
              <a:ln>
                <a:noFill/>
              </a:ln>
              <a:solidFill>
                <a:srgbClr val="000000"/>
              </a:solidFill>
              <a:effectLst/>
              <a:uLnTx/>
              <a:uFillTx/>
              <a:latin typeface="Assistant Light" pitchFamily="2" charset="-79"/>
              <a:cs typeface="Assistant Light" pitchFamily="2" charset="-79"/>
            </a:endParaRPr>
          </a:p>
        </p:txBody>
      </p:sp>
      <p:sp>
        <p:nvSpPr>
          <p:cNvPr id="94" name="Rectangle 93">
            <a:extLst>
              <a:ext uri="{FF2B5EF4-FFF2-40B4-BE49-F238E27FC236}">
                <a16:creationId xmlns:a16="http://schemas.microsoft.com/office/drawing/2014/main" id="{DCBFBCBC-7CCF-4719-BE36-8D1018AF64C0}"/>
              </a:ext>
            </a:extLst>
          </p:cNvPr>
          <p:cNvSpPr/>
          <p:nvPr/>
        </p:nvSpPr>
        <p:spPr>
          <a:xfrm>
            <a:off x="9726210" y="3334476"/>
            <a:ext cx="1603542" cy="2009773"/>
          </a:xfrm>
          <a:prstGeom prst="rect">
            <a:avLst/>
          </a:prstGeom>
          <a:solidFill>
            <a:srgbClr val="00638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9" name="TextBox 117">
            <a:extLst>
              <a:ext uri="{FF2B5EF4-FFF2-40B4-BE49-F238E27FC236}">
                <a16:creationId xmlns:a16="http://schemas.microsoft.com/office/drawing/2014/main" id="{FCD1FB42-6BF0-4976-8E45-AB5CDA1BC2B7}"/>
              </a:ext>
            </a:extLst>
          </p:cNvPr>
          <p:cNvSpPr txBox="1"/>
          <p:nvPr/>
        </p:nvSpPr>
        <p:spPr>
          <a:xfrm>
            <a:off x="9717981" y="3489978"/>
            <a:ext cx="1620000" cy="1692000"/>
          </a:xfrm>
          <a:prstGeom prst="rect">
            <a:avLst/>
          </a:prstGeom>
          <a:noFill/>
        </p:spPr>
        <p:txBody>
          <a:bodyPr wrap="square" rtlCol="0" anchor="ctr" anchorCtr="0">
            <a:noAutofit/>
          </a:bodyPr>
          <a:lstStyle/>
          <a:p>
            <a:pPr marR="0" algn="ctr" rtl="1" fontAlgn="auto">
              <a:lnSpc>
                <a:spcPct val="100000"/>
              </a:lnSpc>
              <a:spcBef>
                <a:spcPts val="0"/>
              </a:spcBef>
              <a:spcAft>
                <a:spcPts val="0"/>
              </a:spcAft>
              <a:buClrTx/>
              <a:buSzTx/>
              <a:tabLst/>
              <a:defRPr/>
            </a:pPr>
            <a:r>
              <a:rPr lang="he-IL" sz="1600" dirty="0">
                <a:solidFill>
                  <a:schemeClr val="bg1"/>
                </a:solidFill>
                <a:latin typeface="Assistant SemiBold" pitchFamily="2" charset="-79"/>
                <a:cs typeface="Assistant SemiBold" pitchFamily="2" charset="-79"/>
              </a:rPr>
              <a:t>אשראי לרכישת רכב</a:t>
            </a:r>
            <a:endParaRPr lang="en-US" sz="1600" dirty="0">
              <a:solidFill>
                <a:schemeClr val="bg1"/>
              </a:solidFill>
              <a:latin typeface="Assistant SemiBold" pitchFamily="2" charset="-79"/>
              <a:cs typeface="Assistant SemiBold" pitchFamily="2" charset="-79"/>
            </a:endParaRPr>
          </a:p>
        </p:txBody>
      </p:sp>
      <p:sp>
        <p:nvSpPr>
          <p:cNvPr id="54" name="Oval 112">
            <a:extLst>
              <a:ext uri="{FF2B5EF4-FFF2-40B4-BE49-F238E27FC236}">
                <a16:creationId xmlns:a16="http://schemas.microsoft.com/office/drawing/2014/main" id="{054453E8-52BC-4E9E-BE4A-50D53E0F6EE9}"/>
              </a:ext>
            </a:extLst>
          </p:cNvPr>
          <p:cNvSpPr/>
          <p:nvPr/>
        </p:nvSpPr>
        <p:spPr>
          <a:xfrm>
            <a:off x="10059981" y="1533935"/>
            <a:ext cx="936000" cy="936000"/>
          </a:xfrm>
          <a:prstGeom prst="ellipse">
            <a:avLst/>
          </a:prstGeom>
          <a:gradFill flip="none" rotWithShape="1">
            <a:gsLst>
              <a:gs pos="0">
                <a:schemeClr val="bg1"/>
              </a:gs>
              <a:gs pos="100000">
                <a:srgbClr val="00AEEF"/>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latin typeface="Calibri" panose="020F0502020204030204"/>
              <a:cs typeface="Arial" panose="020B0604020202020204" pitchFamily="34" charset="0"/>
            </a:endParaRPr>
          </a:p>
        </p:txBody>
      </p:sp>
      <p:pic>
        <p:nvPicPr>
          <p:cNvPr id="72" name="Picture 81">
            <a:extLst>
              <a:ext uri="{FF2B5EF4-FFF2-40B4-BE49-F238E27FC236}">
                <a16:creationId xmlns:a16="http://schemas.microsoft.com/office/drawing/2014/main" id="{CCC92F9C-6DDD-4746-B18B-7ED1522A1BF2}"/>
              </a:ext>
            </a:extLst>
          </p:cNvPr>
          <p:cNvPicPr>
            <a:picLocks noChangeAspect="1"/>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10332455" y="1812435"/>
            <a:ext cx="391053" cy="391053"/>
          </a:xfrm>
          <a:prstGeom prst="rect">
            <a:avLst/>
          </a:prstGeom>
        </p:spPr>
      </p:pic>
      <p:cxnSp>
        <p:nvCxnSpPr>
          <p:cNvPr id="46" name="Straight Connector 109">
            <a:extLst>
              <a:ext uri="{FF2B5EF4-FFF2-40B4-BE49-F238E27FC236}">
                <a16:creationId xmlns:a16="http://schemas.microsoft.com/office/drawing/2014/main" id="{5BE6E262-73DA-4565-861F-6820C5DFFABD}"/>
              </a:ext>
            </a:extLst>
          </p:cNvPr>
          <p:cNvCxnSpPr>
            <a:cxnSpLocks/>
          </p:cNvCxnSpPr>
          <p:nvPr/>
        </p:nvCxnSpPr>
        <p:spPr>
          <a:xfrm flipV="1">
            <a:off x="10527981" y="2463052"/>
            <a:ext cx="0" cy="757587"/>
          </a:xfrm>
          <a:prstGeom prst="line">
            <a:avLst/>
          </a:prstGeom>
          <a:ln w="12700">
            <a:solidFill>
              <a:srgbClr val="00AEEF"/>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14B6C27-83C5-49E8-A874-BC3A02A457EF}"/>
              </a:ext>
            </a:extLst>
          </p:cNvPr>
          <p:cNvCxnSpPr>
            <a:cxnSpLocks/>
          </p:cNvCxnSpPr>
          <p:nvPr/>
        </p:nvCxnSpPr>
        <p:spPr>
          <a:xfrm>
            <a:off x="9716762" y="3220639"/>
            <a:ext cx="1620000" cy="0"/>
          </a:xfrm>
          <a:prstGeom prst="line">
            <a:avLst/>
          </a:prstGeom>
          <a:ln w="9525">
            <a:solidFill>
              <a:srgbClr val="009ED6"/>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DD069E0-B3BE-487C-A81D-E5D91560BC2B}"/>
              </a:ext>
            </a:extLst>
          </p:cNvPr>
          <p:cNvCxnSpPr>
            <a:cxnSpLocks/>
          </p:cNvCxnSpPr>
          <p:nvPr/>
        </p:nvCxnSpPr>
        <p:spPr>
          <a:xfrm>
            <a:off x="9716762" y="5449489"/>
            <a:ext cx="1620000" cy="0"/>
          </a:xfrm>
          <a:prstGeom prst="line">
            <a:avLst/>
          </a:prstGeom>
          <a:ln w="9525">
            <a:solidFill>
              <a:srgbClr val="009ED6"/>
            </a:solidFill>
          </a:ln>
        </p:spPr>
        <p:style>
          <a:lnRef idx="1">
            <a:schemeClr val="accent1"/>
          </a:lnRef>
          <a:fillRef idx="0">
            <a:schemeClr val="accent1"/>
          </a:fillRef>
          <a:effectRef idx="0">
            <a:schemeClr val="accent1"/>
          </a:effectRef>
          <a:fontRef idx="minor">
            <a:schemeClr val="tx1"/>
          </a:fontRef>
        </p:style>
      </p:cxnSp>
      <p:sp>
        <p:nvSpPr>
          <p:cNvPr id="93" name="Rectangle 92">
            <a:extLst>
              <a:ext uri="{FF2B5EF4-FFF2-40B4-BE49-F238E27FC236}">
                <a16:creationId xmlns:a16="http://schemas.microsoft.com/office/drawing/2014/main" id="{BAB524E8-C386-4B44-B05B-86DD0C888823}"/>
              </a:ext>
            </a:extLst>
          </p:cNvPr>
          <p:cNvSpPr/>
          <p:nvPr/>
        </p:nvSpPr>
        <p:spPr>
          <a:xfrm>
            <a:off x="7904817" y="3334476"/>
            <a:ext cx="1603542" cy="2009773"/>
          </a:xfrm>
          <a:prstGeom prst="rect">
            <a:avLst/>
          </a:prstGeom>
          <a:solidFill>
            <a:srgbClr val="00638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3" name="TextBox 121">
            <a:extLst>
              <a:ext uri="{FF2B5EF4-FFF2-40B4-BE49-F238E27FC236}">
                <a16:creationId xmlns:a16="http://schemas.microsoft.com/office/drawing/2014/main" id="{7942B47F-0C7D-4433-B745-8329FF161BBD}"/>
              </a:ext>
            </a:extLst>
          </p:cNvPr>
          <p:cNvSpPr txBox="1"/>
          <p:nvPr/>
        </p:nvSpPr>
        <p:spPr>
          <a:xfrm>
            <a:off x="7896588" y="3489979"/>
            <a:ext cx="1620000" cy="1692000"/>
          </a:xfrm>
          <a:prstGeom prst="rect">
            <a:avLst/>
          </a:prstGeom>
          <a:noFill/>
        </p:spPr>
        <p:txBody>
          <a:bodyPr wrap="square" rtlCol="0" anchor="ctr" anchorCtr="0">
            <a:noAutofit/>
          </a:bodyPr>
          <a:lstStyle/>
          <a:p>
            <a:pPr marR="0" algn="ctr" rtl="1" fontAlgn="auto">
              <a:lnSpc>
                <a:spcPct val="100000"/>
              </a:lnSpc>
              <a:spcBef>
                <a:spcPts val="0"/>
              </a:spcBef>
              <a:spcAft>
                <a:spcPts val="0"/>
              </a:spcAft>
              <a:buClrTx/>
              <a:buSzTx/>
              <a:tabLst/>
              <a:defRPr/>
            </a:pPr>
            <a:r>
              <a:rPr lang="he-IL" sz="1600" dirty="0">
                <a:solidFill>
                  <a:schemeClr val="bg1"/>
                </a:solidFill>
                <a:latin typeface="Assistant SemiBold" pitchFamily="2" charset="-79"/>
                <a:cs typeface="Assistant SemiBold" pitchFamily="2" charset="-79"/>
              </a:rPr>
              <a:t>אשראי צרכני </a:t>
            </a:r>
          </a:p>
          <a:p>
            <a:pPr marR="0" algn="ctr" rtl="1" fontAlgn="auto">
              <a:lnSpc>
                <a:spcPct val="100000"/>
              </a:lnSpc>
              <a:spcBef>
                <a:spcPts val="0"/>
              </a:spcBef>
              <a:spcAft>
                <a:spcPts val="0"/>
              </a:spcAft>
              <a:buClrTx/>
              <a:buSzTx/>
              <a:tabLst/>
              <a:defRPr/>
            </a:pPr>
            <a:r>
              <a:rPr lang="he-IL" sz="1600" dirty="0">
                <a:solidFill>
                  <a:schemeClr val="bg1"/>
                </a:solidFill>
                <a:latin typeface="Assistant SemiBold" pitchFamily="2" charset="-79"/>
                <a:cs typeface="Assistant SemiBold" pitchFamily="2" charset="-79"/>
              </a:rPr>
              <a:t>בנק' מכירה</a:t>
            </a:r>
          </a:p>
          <a:p>
            <a:pPr marR="0" algn="ctr" rtl="1" fontAlgn="auto">
              <a:lnSpc>
                <a:spcPct val="100000"/>
              </a:lnSpc>
              <a:spcBef>
                <a:spcPts val="0"/>
              </a:spcBef>
              <a:spcAft>
                <a:spcPts val="0"/>
              </a:spcAft>
              <a:buClrTx/>
              <a:buSzTx/>
              <a:tabLst/>
              <a:defRPr/>
            </a:pPr>
            <a:r>
              <a:rPr lang="he-IL" sz="1600" dirty="0">
                <a:solidFill>
                  <a:schemeClr val="bg1"/>
                </a:solidFill>
                <a:latin typeface="Assistant SemiBold" pitchFamily="2" charset="-79"/>
                <a:cs typeface="Assistant SemiBold" pitchFamily="2" charset="-79"/>
              </a:rPr>
              <a:t>(</a:t>
            </a:r>
            <a:r>
              <a:rPr lang="en-US" sz="1600" dirty="0" err="1">
                <a:solidFill>
                  <a:schemeClr val="bg1"/>
                </a:solidFill>
                <a:latin typeface="Assistant SemiBold" pitchFamily="2" charset="-79"/>
                <a:cs typeface="Assistant SemiBold" pitchFamily="2" charset="-79"/>
              </a:rPr>
              <a:t>BlenderPay</a:t>
            </a:r>
            <a:r>
              <a:rPr lang="he-IL" sz="1600" dirty="0">
                <a:solidFill>
                  <a:schemeClr val="bg1"/>
                </a:solidFill>
                <a:latin typeface="Assistant SemiBold" pitchFamily="2" charset="-79"/>
                <a:cs typeface="Assistant SemiBold" pitchFamily="2" charset="-79"/>
              </a:rPr>
              <a:t>) ואשראי לכל מטרה</a:t>
            </a:r>
          </a:p>
        </p:txBody>
      </p:sp>
      <p:sp>
        <p:nvSpPr>
          <p:cNvPr id="57" name="Oval 115">
            <a:extLst>
              <a:ext uri="{FF2B5EF4-FFF2-40B4-BE49-F238E27FC236}">
                <a16:creationId xmlns:a16="http://schemas.microsoft.com/office/drawing/2014/main" id="{3C83E6E2-06CE-4842-95AA-3CC06C69F838}"/>
              </a:ext>
            </a:extLst>
          </p:cNvPr>
          <p:cNvSpPr/>
          <p:nvPr/>
        </p:nvSpPr>
        <p:spPr>
          <a:xfrm>
            <a:off x="8238588" y="1533935"/>
            <a:ext cx="936000" cy="936000"/>
          </a:xfrm>
          <a:prstGeom prst="ellipse">
            <a:avLst/>
          </a:prstGeom>
          <a:gradFill flip="none" rotWithShape="1">
            <a:gsLst>
              <a:gs pos="0">
                <a:schemeClr val="bg1"/>
              </a:gs>
              <a:gs pos="100000">
                <a:srgbClr val="00AEEF"/>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latin typeface="Calibri" panose="020F0502020204030204"/>
              <a:cs typeface="Arial" panose="020B0604020202020204" pitchFamily="34" charset="0"/>
            </a:endParaRPr>
          </a:p>
        </p:txBody>
      </p:sp>
      <p:pic>
        <p:nvPicPr>
          <p:cNvPr id="67" name="Picture 136">
            <a:extLst>
              <a:ext uri="{FF2B5EF4-FFF2-40B4-BE49-F238E27FC236}">
                <a16:creationId xmlns:a16="http://schemas.microsoft.com/office/drawing/2014/main" id="{B027EB3A-D738-496B-BDBB-C93912B8F14D}"/>
              </a:ext>
            </a:extLst>
          </p:cNvPr>
          <p:cNvPicPr>
            <a:picLocks noChangeAspect="1"/>
          </p:cNvPicPr>
          <p:nvPr/>
        </p:nvPicPr>
        <p:blipFill>
          <a:blip r:embed="rId4" cstate="print">
            <a:biLevel thresh="75000"/>
            <a:extLst>
              <a:ext uri="{28A0092B-C50C-407E-A947-70E740481C1C}">
                <a14:useLocalDpi xmlns:a14="http://schemas.microsoft.com/office/drawing/2010/main" val="0"/>
              </a:ext>
            </a:extLst>
          </a:blip>
          <a:stretch>
            <a:fillRect/>
          </a:stretch>
        </p:blipFill>
        <p:spPr>
          <a:xfrm>
            <a:off x="8520186" y="1824555"/>
            <a:ext cx="372804" cy="372804"/>
          </a:xfrm>
          <a:prstGeom prst="rect">
            <a:avLst/>
          </a:prstGeom>
        </p:spPr>
      </p:pic>
      <p:cxnSp>
        <p:nvCxnSpPr>
          <p:cNvPr id="74" name="Straight Connector 109">
            <a:extLst>
              <a:ext uri="{FF2B5EF4-FFF2-40B4-BE49-F238E27FC236}">
                <a16:creationId xmlns:a16="http://schemas.microsoft.com/office/drawing/2014/main" id="{E09E1B03-483B-4ACB-86F8-5FD9569B7A4C}"/>
              </a:ext>
            </a:extLst>
          </p:cNvPr>
          <p:cNvCxnSpPr>
            <a:cxnSpLocks/>
          </p:cNvCxnSpPr>
          <p:nvPr/>
        </p:nvCxnSpPr>
        <p:spPr>
          <a:xfrm flipV="1">
            <a:off x="8706588" y="2463052"/>
            <a:ext cx="0" cy="757587"/>
          </a:xfrm>
          <a:prstGeom prst="line">
            <a:avLst/>
          </a:prstGeom>
          <a:ln w="12700">
            <a:solidFill>
              <a:srgbClr val="00AEEF"/>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593F62C-9108-4113-8B0D-30D177F17889}"/>
              </a:ext>
            </a:extLst>
          </p:cNvPr>
          <p:cNvCxnSpPr>
            <a:cxnSpLocks/>
          </p:cNvCxnSpPr>
          <p:nvPr/>
        </p:nvCxnSpPr>
        <p:spPr>
          <a:xfrm>
            <a:off x="7895369" y="3220639"/>
            <a:ext cx="1620000" cy="0"/>
          </a:xfrm>
          <a:prstGeom prst="line">
            <a:avLst/>
          </a:prstGeom>
          <a:ln w="9525">
            <a:solidFill>
              <a:srgbClr val="009ED6"/>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DF2BBB1-41BA-4602-B6CA-E2FDE41E0B7D}"/>
              </a:ext>
            </a:extLst>
          </p:cNvPr>
          <p:cNvCxnSpPr>
            <a:cxnSpLocks/>
          </p:cNvCxnSpPr>
          <p:nvPr/>
        </p:nvCxnSpPr>
        <p:spPr>
          <a:xfrm>
            <a:off x="7895369" y="5449489"/>
            <a:ext cx="1620000" cy="0"/>
          </a:xfrm>
          <a:prstGeom prst="line">
            <a:avLst/>
          </a:prstGeom>
          <a:ln w="9525">
            <a:solidFill>
              <a:srgbClr val="009ED6"/>
            </a:solidFill>
          </a:ln>
        </p:spPr>
        <p:style>
          <a:lnRef idx="1">
            <a:schemeClr val="accent1"/>
          </a:lnRef>
          <a:fillRef idx="0">
            <a:schemeClr val="accent1"/>
          </a:fillRef>
          <a:effectRef idx="0">
            <a:schemeClr val="accent1"/>
          </a:effectRef>
          <a:fontRef idx="minor">
            <a:schemeClr val="tx1"/>
          </a:fontRef>
        </p:style>
      </p:cxnSp>
      <p:sp>
        <p:nvSpPr>
          <p:cNvPr id="92" name="Rectangle 91">
            <a:extLst>
              <a:ext uri="{FF2B5EF4-FFF2-40B4-BE49-F238E27FC236}">
                <a16:creationId xmlns:a16="http://schemas.microsoft.com/office/drawing/2014/main" id="{8ACEB1B6-B2DE-4244-87F5-ABEAAF22D1A1}"/>
              </a:ext>
            </a:extLst>
          </p:cNvPr>
          <p:cNvSpPr/>
          <p:nvPr/>
        </p:nvSpPr>
        <p:spPr>
          <a:xfrm>
            <a:off x="6083425" y="3334476"/>
            <a:ext cx="1603542" cy="2009773"/>
          </a:xfrm>
          <a:prstGeom prst="rect">
            <a:avLst/>
          </a:prstGeom>
          <a:solidFill>
            <a:srgbClr val="00638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1" name="TextBox 119">
            <a:extLst>
              <a:ext uri="{FF2B5EF4-FFF2-40B4-BE49-F238E27FC236}">
                <a16:creationId xmlns:a16="http://schemas.microsoft.com/office/drawing/2014/main" id="{DBED72D6-C45B-4BB7-8EB5-BAAD5D25D68D}"/>
              </a:ext>
            </a:extLst>
          </p:cNvPr>
          <p:cNvSpPr txBox="1"/>
          <p:nvPr/>
        </p:nvSpPr>
        <p:spPr>
          <a:xfrm>
            <a:off x="6075196" y="3489978"/>
            <a:ext cx="1620000" cy="1692000"/>
          </a:xfrm>
          <a:prstGeom prst="rect">
            <a:avLst/>
          </a:prstGeom>
          <a:noFill/>
        </p:spPr>
        <p:txBody>
          <a:bodyPr wrap="square" rtlCol="0" anchor="ctr" anchorCtr="0">
            <a:noAutofit/>
          </a:bodyPr>
          <a:lstStyle/>
          <a:p>
            <a:pPr marR="0" algn="ctr" rtl="1" fontAlgn="auto">
              <a:lnSpc>
                <a:spcPct val="100000"/>
              </a:lnSpc>
              <a:spcBef>
                <a:spcPts val="0"/>
              </a:spcBef>
              <a:spcAft>
                <a:spcPts val="0"/>
              </a:spcAft>
              <a:buClrTx/>
              <a:buSzTx/>
              <a:tabLst/>
              <a:defRPr/>
            </a:pPr>
            <a:r>
              <a:rPr lang="he-IL" sz="1600" dirty="0">
                <a:solidFill>
                  <a:schemeClr val="bg1"/>
                </a:solidFill>
                <a:latin typeface="Assistant SemiBold" pitchFamily="2" charset="-79"/>
                <a:cs typeface="Assistant SemiBold" pitchFamily="2" charset="-79"/>
              </a:rPr>
              <a:t>בתהליך הפיכה לבנק דיגיטאלי כלל אירופאי *</a:t>
            </a:r>
          </a:p>
        </p:txBody>
      </p:sp>
      <p:sp>
        <p:nvSpPr>
          <p:cNvPr id="56" name="Oval 114">
            <a:extLst>
              <a:ext uri="{FF2B5EF4-FFF2-40B4-BE49-F238E27FC236}">
                <a16:creationId xmlns:a16="http://schemas.microsoft.com/office/drawing/2014/main" id="{3923A0B5-E9DC-4F8C-928C-B59AFAE03F1F}"/>
              </a:ext>
            </a:extLst>
          </p:cNvPr>
          <p:cNvSpPr/>
          <p:nvPr/>
        </p:nvSpPr>
        <p:spPr>
          <a:xfrm>
            <a:off x="6417196" y="1533935"/>
            <a:ext cx="936000" cy="936000"/>
          </a:xfrm>
          <a:prstGeom prst="ellipse">
            <a:avLst/>
          </a:prstGeom>
          <a:gradFill flip="none" rotWithShape="1">
            <a:gsLst>
              <a:gs pos="0">
                <a:schemeClr val="bg1"/>
              </a:gs>
              <a:gs pos="100000">
                <a:srgbClr val="00AEEF"/>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latin typeface="Calibri" panose="020F0502020204030204"/>
              <a:cs typeface="Arial" panose="020B0604020202020204" pitchFamily="34" charset="0"/>
            </a:endParaRPr>
          </a:p>
        </p:txBody>
      </p:sp>
      <p:pic>
        <p:nvPicPr>
          <p:cNvPr id="68" name="Picture 138">
            <a:extLst>
              <a:ext uri="{FF2B5EF4-FFF2-40B4-BE49-F238E27FC236}">
                <a16:creationId xmlns:a16="http://schemas.microsoft.com/office/drawing/2014/main" id="{6DDE0BBF-D62E-4364-A523-86F19BEA80CE}"/>
              </a:ext>
            </a:extLst>
          </p:cNvPr>
          <p:cNvPicPr>
            <a:picLocks noChangeAspect="1"/>
          </p:cNvPicPr>
          <p:nvPr/>
        </p:nvPicPr>
        <p:blipFill>
          <a:blip r:embed="rId5" cstate="print">
            <a:biLevel thresh="75000"/>
            <a:extLst>
              <a:ext uri="{28A0092B-C50C-407E-A947-70E740481C1C}">
                <a14:useLocalDpi xmlns:a14="http://schemas.microsoft.com/office/drawing/2010/main" val="0"/>
              </a:ext>
            </a:extLst>
          </a:blip>
          <a:stretch>
            <a:fillRect/>
          </a:stretch>
        </p:blipFill>
        <p:spPr>
          <a:xfrm>
            <a:off x="6701998" y="1824656"/>
            <a:ext cx="366397" cy="366397"/>
          </a:xfrm>
          <a:prstGeom prst="rect">
            <a:avLst/>
          </a:prstGeom>
        </p:spPr>
      </p:pic>
      <p:cxnSp>
        <p:nvCxnSpPr>
          <p:cNvPr id="77" name="Straight Connector 109">
            <a:extLst>
              <a:ext uri="{FF2B5EF4-FFF2-40B4-BE49-F238E27FC236}">
                <a16:creationId xmlns:a16="http://schemas.microsoft.com/office/drawing/2014/main" id="{5EE235A7-1DFD-41A1-A3B7-305AFB9E6E3D}"/>
              </a:ext>
            </a:extLst>
          </p:cNvPr>
          <p:cNvCxnSpPr>
            <a:cxnSpLocks/>
          </p:cNvCxnSpPr>
          <p:nvPr/>
        </p:nvCxnSpPr>
        <p:spPr>
          <a:xfrm flipV="1">
            <a:off x="6885196" y="2463052"/>
            <a:ext cx="0" cy="757587"/>
          </a:xfrm>
          <a:prstGeom prst="line">
            <a:avLst/>
          </a:prstGeom>
          <a:ln w="12700">
            <a:solidFill>
              <a:srgbClr val="00AEEF"/>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6546E90A-DB9E-481D-AAA4-D1BABE57AD78}"/>
              </a:ext>
            </a:extLst>
          </p:cNvPr>
          <p:cNvCxnSpPr>
            <a:cxnSpLocks/>
          </p:cNvCxnSpPr>
          <p:nvPr/>
        </p:nvCxnSpPr>
        <p:spPr>
          <a:xfrm>
            <a:off x="6073977" y="3220639"/>
            <a:ext cx="1620000" cy="0"/>
          </a:xfrm>
          <a:prstGeom prst="line">
            <a:avLst/>
          </a:prstGeom>
          <a:ln w="9525">
            <a:solidFill>
              <a:srgbClr val="009ED6"/>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36F942E-9DBE-45F2-922B-0E43345DDDE5}"/>
              </a:ext>
            </a:extLst>
          </p:cNvPr>
          <p:cNvCxnSpPr>
            <a:cxnSpLocks/>
          </p:cNvCxnSpPr>
          <p:nvPr/>
        </p:nvCxnSpPr>
        <p:spPr>
          <a:xfrm>
            <a:off x="6073977" y="5449489"/>
            <a:ext cx="1620000" cy="0"/>
          </a:xfrm>
          <a:prstGeom prst="line">
            <a:avLst/>
          </a:prstGeom>
          <a:ln w="9525">
            <a:solidFill>
              <a:srgbClr val="009ED6"/>
            </a:solidFill>
          </a:ln>
        </p:spPr>
        <p:style>
          <a:lnRef idx="1">
            <a:schemeClr val="accent1"/>
          </a:lnRef>
          <a:fillRef idx="0">
            <a:schemeClr val="accent1"/>
          </a:fillRef>
          <a:effectRef idx="0">
            <a:schemeClr val="accent1"/>
          </a:effectRef>
          <a:fontRef idx="minor">
            <a:schemeClr val="tx1"/>
          </a:fontRef>
        </p:style>
      </p:cxnSp>
      <p:sp>
        <p:nvSpPr>
          <p:cNvPr id="91" name="Rectangle 90">
            <a:extLst>
              <a:ext uri="{FF2B5EF4-FFF2-40B4-BE49-F238E27FC236}">
                <a16:creationId xmlns:a16="http://schemas.microsoft.com/office/drawing/2014/main" id="{F12BE48E-6A73-4AB5-9302-216E7FE5EF7B}"/>
              </a:ext>
            </a:extLst>
          </p:cNvPr>
          <p:cNvSpPr/>
          <p:nvPr/>
        </p:nvSpPr>
        <p:spPr>
          <a:xfrm>
            <a:off x="4262033" y="3334476"/>
            <a:ext cx="1603542" cy="2009773"/>
          </a:xfrm>
          <a:prstGeom prst="rect">
            <a:avLst/>
          </a:prstGeom>
          <a:solidFill>
            <a:srgbClr val="00638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1600" dirty="0">
                <a:solidFill>
                  <a:schemeClr val="bg1"/>
                </a:solidFill>
                <a:latin typeface="Assistant SemiBold" pitchFamily="2" charset="-79"/>
                <a:cs typeface="Assistant SemiBold" pitchFamily="2" charset="-79"/>
              </a:rPr>
              <a:t>מימון הפעילות בעזרת קווי אשראי מוסדיים</a:t>
            </a:r>
          </a:p>
        </p:txBody>
      </p:sp>
      <p:sp>
        <p:nvSpPr>
          <p:cNvPr id="53" name="Oval 111">
            <a:extLst>
              <a:ext uri="{FF2B5EF4-FFF2-40B4-BE49-F238E27FC236}">
                <a16:creationId xmlns:a16="http://schemas.microsoft.com/office/drawing/2014/main" id="{EE889FEA-61F8-44D5-A81A-C4B7DD9E0520}"/>
              </a:ext>
            </a:extLst>
          </p:cNvPr>
          <p:cNvSpPr/>
          <p:nvPr/>
        </p:nvSpPr>
        <p:spPr>
          <a:xfrm>
            <a:off x="4595804" y="1533935"/>
            <a:ext cx="936000" cy="936000"/>
          </a:xfrm>
          <a:prstGeom prst="ellipse">
            <a:avLst/>
          </a:prstGeom>
          <a:gradFill flip="none" rotWithShape="1">
            <a:gsLst>
              <a:gs pos="0">
                <a:schemeClr val="bg1"/>
              </a:gs>
              <a:gs pos="100000">
                <a:srgbClr val="00AEEF"/>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latin typeface="Calibri" panose="020F0502020204030204"/>
              <a:cs typeface="Arial" panose="020B0604020202020204" pitchFamily="34" charset="0"/>
            </a:endParaRPr>
          </a:p>
        </p:txBody>
      </p:sp>
      <p:pic>
        <p:nvPicPr>
          <p:cNvPr id="69" name="Picture 139">
            <a:extLst>
              <a:ext uri="{FF2B5EF4-FFF2-40B4-BE49-F238E27FC236}">
                <a16:creationId xmlns:a16="http://schemas.microsoft.com/office/drawing/2014/main" id="{80E88CAD-A41A-4697-8156-8FF728CE2BD4}"/>
              </a:ext>
            </a:extLst>
          </p:cNvPr>
          <p:cNvPicPr>
            <a:picLocks noChangeAspect="1"/>
          </p:cNvPicPr>
          <p:nvPr/>
        </p:nvPicPr>
        <p:blipFill>
          <a:blip r:embed="rId6" cstate="print">
            <a:biLevel thresh="75000"/>
            <a:extLst>
              <a:ext uri="{28A0092B-C50C-407E-A947-70E740481C1C}">
                <a14:useLocalDpi xmlns:a14="http://schemas.microsoft.com/office/drawing/2010/main" val="0"/>
              </a:ext>
            </a:extLst>
          </a:blip>
          <a:stretch>
            <a:fillRect/>
          </a:stretch>
        </p:blipFill>
        <p:spPr>
          <a:xfrm>
            <a:off x="4866947" y="1812435"/>
            <a:ext cx="393714" cy="393714"/>
          </a:xfrm>
          <a:prstGeom prst="rect">
            <a:avLst/>
          </a:prstGeom>
        </p:spPr>
      </p:pic>
      <p:cxnSp>
        <p:nvCxnSpPr>
          <p:cNvPr id="80" name="Straight Connector 109">
            <a:extLst>
              <a:ext uri="{FF2B5EF4-FFF2-40B4-BE49-F238E27FC236}">
                <a16:creationId xmlns:a16="http://schemas.microsoft.com/office/drawing/2014/main" id="{A8B9C76D-C501-4FD1-ACE5-5B1F42C6E471}"/>
              </a:ext>
            </a:extLst>
          </p:cNvPr>
          <p:cNvCxnSpPr>
            <a:cxnSpLocks/>
          </p:cNvCxnSpPr>
          <p:nvPr/>
        </p:nvCxnSpPr>
        <p:spPr>
          <a:xfrm flipV="1">
            <a:off x="5063804" y="2463052"/>
            <a:ext cx="0" cy="757587"/>
          </a:xfrm>
          <a:prstGeom prst="line">
            <a:avLst/>
          </a:prstGeom>
          <a:ln w="12700">
            <a:solidFill>
              <a:srgbClr val="00AEEF"/>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608CF41-3CED-4A46-A6E1-D8BD6F859CF0}"/>
              </a:ext>
            </a:extLst>
          </p:cNvPr>
          <p:cNvCxnSpPr>
            <a:cxnSpLocks/>
          </p:cNvCxnSpPr>
          <p:nvPr/>
        </p:nvCxnSpPr>
        <p:spPr>
          <a:xfrm>
            <a:off x="4252585" y="3220639"/>
            <a:ext cx="1620000" cy="0"/>
          </a:xfrm>
          <a:prstGeom prst="line">
            <a:avLst/>
          </a:prstGeom>
          <a:ln w="9525">
            <a:solidFill>
              <a:srgbClr val="009ED6"/>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5DADDD45-B461-4CC5-989A-AB7640141BFD}"/>
              </a:ext>
            </a:extLst>
          </p:cNvPr>
          <p:cNvCxnSpPr>
            <a:cxnSpLocks/>
          </p:cNvCxnSpPr>
          <p:nvPr/>
        </p:nvCxnSpPr>
        <p:spPr>
          <a:xfrm>
            <a:off x="4252585" y="5449489"/>
            <a:ext cx="1620000" cy="0"/>
          </a:xfrm>
          <a:prstGeom prst="line">
            <a:avLst/>
          </a:prstGeom>
          <a:ln w="9525">
            <a:solidFill>
              <a:srgbClr val="009ED6"/>
            </a:solidFill>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id="{F7354AF0-F7AD-4F47-A561-D369E484B408}"/>
              </a:ext>
            </a:extLst>
          </p:cNvPr>
          <p:cNvSpPr/>
          <p:nvPr/>
        </p:nvSpPr>
        <p:spPr>
          <a:xfrm>
            <a:off x="2440641" y="3334476"/>
            <a:ext cx="1603542" cy="2009773"/>
          </a:xfrm>
          <a:prstGeom prst="rect">
            <a:avLst/>
          </a:prstGeom>
          <a:solidFill>
            <a:srgbClr val="00638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2" name="TextBox 120">
            <a:extLst>
              <a:ext uri="{FF2B5EF4-FFF2-40B4-BE49-F238E27FC236}">
                <a16:creationId xmlns:a16="http://schemas.microsoft.com/office/drawing/2014/main" id="{274B8AD5-1A58-447D-B0ED-29CA9C543530}"/>
              </a:ext>
            </a:extLst>
          </p:cNvPr>
          <p:cNvSpPr txBox="1"/>
          <p:nvPr/>
        </p:nvSpPr>
        <p:spPr>
          <a:xfrm>
            <a:off x="2432412" y="3489979"/>
            <a:ext cx="1620000" cy="1692000"/>
          </a:xfrm>
          <a:prstGeom prst="rect">
            <a:avLst/>
          </a:prstGeom>
          <a:noFill/>
        </p:spPr>
        <p:txBody>
          <a:bodyPr wrap="square" rtlCol="0" anchor="ctr" anchorCtr="0">
            <a:noAutofit/>
          </a:bodyPr>
          <a:lstStyle/>
          <a:p>
            <a:pPr marR="0" indent="0" algn="ctr" rtl="1" fontAlgn="auto">
              <a:lnSpc>
                <a:spcPct val="100000"/>
              </a:lnSpc>
              <a:spcBef>
                <a:spcPts val="0"/>
              </a:spcBef>
              <a:spcAft>
                <a:spcPts val="0"/>
              </a:spcAft>
              <a:buClrTx/>
              <a:buSzTx/>
              <a:buFontTx/>
              <a:buNone/>
              <a:tabLst/>
              <a:defRPr/>
            </a:pPr>
            <a:r>
              <a:rPr lang="he-IL" sz="1600" dirty="0">
                <a:solidFill>
                  <a:schemeClr val="bg1"/>
                </a:solidFill>
                <a:latin typeface="Assistant SemiBold" pitchFamily="2" charset="-79"/>
                <a:cs typeface="Assistant SemiBold" pitchFamily="2" charset="-79"/>
              </a:rPr>
              <a:t>הרחבת הפעילות בעזרת מיזוגים ורכישות</a:t>
            </a:r>
          </a:p>
        </p:txBody>
      </p:sp>
      <p:sp>
        <p:nvSpPr>
          <p:cNvPr id="58" name="Oval 116">
            <a:extLst>
              <a:ext uri="{FF2B5EF4-FFF2-40B4-BE49-F238E27FC236}">
                <a16:creationId xmlns:a16="http://schemas.microsoft.com/office/drawing/2014/main" id="{8EC1FCFE-036D-4F93-BDBA-6400CC8BE12A}"/>
              </a:ext>
            </a:extLst>
          </p:cNvPr>
          <p:cNvSpPr/>
          <p:nvPr/>
        </p:nvSpPr>
        <p:spPr>
          <a:xfrm>
            <a:off x="2774412" y="1533935"/>
            <a:ext cx="936000" cy="936000"/>
          </a:xfrm>
          <a:prstGeom prst="ellipse">
            <a:avLst/>
          </a:prstGeom>
          <a:gradFill flip="none" rotWithShape="1">
            <a:gsLst>
              <a:gs pos="0">
                <a:schemeClr val="bg1"/>
              </a:gs>
              <a:gs pos="100000">
                <a:srgbClr val="00AEEF"/>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latin typeface="Calibri" panose="020F0502020204030204"/>
              <a:cs typeface="Arial" panose="020B0604020202020204" pitchFamily="34" charset="0"/>
            </a:endParaRPr>
          </a:p>
        </p:txBody>
      </p:sp>
      <p:pic>
        <p:nvPicPr>
          <p:cNvPr id="71" name="Picture 4" descr="European union  premium icon">
            <a:extLst>
              <a:ext uri="{FF2B5EF4-FFF2-40B4-BE49-F238E27FC236}">
                <a16:creationId xmlns:a16="http://schemas.microsoft.com/office/drawing/2014/main" id="{D0045C61-BF21-48AA-9136-541E6509F011}"/>
              </a:ext>
            </a:extLst>
          </p:cNvPr>
          <p:cNvPicPr>
            <a:picLocks noChangeAspect="1" noChangeArrowheads="1"/>
          </p:cNvPicPr>
          <p:nvPr/>
        </p:nvPicPr>
        <p:blipFill>
          <a:blip r:embed="rId7"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3054371" y="1821278"/>
            <a:ext cx="376082" cy="376082"/>
          </a:xfrm>
          <a:prstGeom prst="rect">
            <a:avLst/>
          </a:prstGeom>
          <a:noFill/>
          <a:extLst>
            <a:ext uri="{909E8E84-426E-40DD-AFC4-6F175D3DCCD1}">
              <a14:hiddenFill xmlns:a14="http://schemas.microsoft.com/office/drawing/2010/main">
                <a:solidFill>
                  <a:srgbClr val="FFFFFF"/>
                </a:solidFill>
              </a14:hiddenFill>
            </a:ext>
          </a:extLst>
        </p:spPr>
      </p:pic>
      <p:cxnSp>
        <p:nvCxnSpPr>
          <p:cNvPr id="83" name="Straight Connector 109">
            <a:extLst>
              <a:ext uri="{FF2B5EF4-FFF2-40B4-BE49-F238E27FC236}">
                <a16:creationId xmlns:a16="http://schemas.microsoft.com/office/drawing/2014/main" id="{429015F0-6135-442D-903B-52001B86EEB7}"/>
              </a:ext>
            </a:extLst>
          </p:cNvPr>
          <p:cNvCxnSpPr>
            <a:cxnSpLocks/>
          </p:cNvCxnSpPr>
          <p:nvPr/>
        </p:nvCxnSpPr>
        <p:spPr>
          <a:xfrm flipV="1">
            <a:off x="3242412" y="2463052"/>
            <a:ext cx="0" cy="757587"/>
          </a:xfrm>
          <a:prstGeom prst="line">
            <a:avLst/>
          </a:prstGeom>
          <a:ln w="12700">
            <a:solidFill>
              <a:srgbClr val="00AEEF"/>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57E7D8C-958D-49D8-8BB3-08EEF054B34C}"/>
              </a:ext>
            </a:extLst>
          </p:cNvPr>
          <p:cNvCxnSpPr>
            <a:cxnSpLocks/>
          </p:cNvCxnSpPr>
          <p:nvPr/>
        </p:nvCxnSpPr>
        <p:spPr>
          <a:xfrm>
            <a:off x="2431193" y="3220639"/>
            <a:ext cx="1620000" cy="0"/>
          </a:xfrm>
          <a:prstGeom prst="line">
            <a:avLst/>
          </a:prstGeom>
          <a:ln w="9525">
            <a:solidFill>
              <a:srgbClr val="009ED6"/>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9315F93B-417F-45D9-99AC-C2D7508B63B9}"/>
              </a:ext>
            </a:extLst>
          </p:cNvPr>
          <p:cNvCxnSpPr>
            <a:cxnSpLocks/>
          </p:cNvCxnSpPr>
          <p:nvPr/>
        </p:nvCxnSpPr>
        <p:spPr>
          <a:xfrm>
            <a:off x="2431193" y="5449489"/>
            <a:ext cx="1620000" cy="0"/>
          </a:xfrm>
          <a:prstGeom prst="line">
            <a:avLst/>
          </a:prstGeom>
          <a:ln w="9525">
            <a:solidFill>
              <a:srgbClr val="009ED6"/>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E8B7A650-D271-4B13-A1F8-8C7D4EA39889}"/>
              </a:ext>
            </a:extLst>
          </p:cNvPr>
          <p:cNvSpPr/>
          <p:nvPr/>
        </p:nvSpPr>
        <p:spPr>
          <a:xfrm>
            <a:off x="619249" y="3334476"/>
            <a:ext cx="1603542" cy="2009773"/>
          </a:xfrm>
          <a:prstGeom prst="rect">
            <a:avLst/>
          </a:prstGeom>
          <a:solidFill>
            <a:srgbClr val="00638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4" name="TextBox 122">
            <a:extLst>
              <a:ext uri="{FF2B5EF4-FFF2-40B4-BE49-F238E27FC236}">
                <a16:creationId xmlns:a16="http://schemas.microsoft.com/office/drawing/2014/main" id="{E7455A88-952D-486D-8093-78376CA45930}"/>
              </a:ext>
            </a:extLst>
          </p:cNvPr>
          <p:cNvSpPr txBox="1"/>
          <p:nvPr/>
        </p:nvSpPr>
        <p:spPr>
          <a:xfrm>
            <a:off x="611020" y="3489978"/>
            <a:ext cx="1620000" cy="1692000"/>
          </a:xfrm>
          <a:prstGeom prst="rect">
            <a:avLst/>
          </a:prstGeom>
          <a:noFill/>
        </p:spPr>
        <p:txBody>
          <a:bodyPr wrap="square" rtlCol="0" anchor="ctr" anchorCtr="0">
            <a:noAutofit/>
          </a:bodyPr>
          <a:lstStyle/>
          <a:p>
            <a:pPr marR="0" algn="ctr" rtl="1" fontAlgn="auto">
              <a:lnSpc>
                <a:spcPct val="100000"/>
              </a:lnSpc>
              <a:spcBef>
                <a:spcPts val="0"/>
              </a:spcBef>
              <a:spcAft>
                <a:spcPts val="0"/>
              </a:spcAft>
              <a:buClrTx/>
              <a:buSzTx/>
              <a:tabLst/>
              <a:defRPr/>
            </a:pPr>
            <a:r>
              <a:rPr lang="he-IL" sz="1600" dirty="0">
                <a:solidFill>
                  <a:schemeClr val="bg1"/>
                </a:solidFill>
                <a:latin typeface="Assistant SemiBold" pitchFamily="2" charset="-79"/>
                <a:cs typeface="Assistant SemiBold" pitchFamily="2" charset="-79"/>
              </a:rPr>
              <a:t>אשראי מגובה נדל"ן</a:t>
            </a:r>
          </a:p>
        </p:txBody>
      </p:sp>
      <p:sp>
        <p:nvSpPr>
          <p:cNvPr id="55" name="Oval 113">
            <a:extLst>
              <a:ext uri="{FF2B5EF4-FFF2-40B4-BE49-F238E27FC236}">
                <a16:creationId xmlns:a16="http://schemas.microsoft.com/office/drawing/2014/main" id="{466F5692-39CD-486C-B17E-68DCA9AAC762}"/>
              </a:ext>
            </a:extLst>
          </p:cNvPr>
          <p:cNvSpPr/>
          <p:nvPr/>
        </p:nvSpPr>
        <p:spPr>
          <a:xfrm>
            <a:off x="953020" y="1533935"/>
            <a:ext cx="936000" cy="936000"/>
          </a:xfrm>
          <a:prstGeom prst="ellipse">
            <a:avLst/>
          </a:prstGeom>
          <a:gradFill flip="none" rotWithShape="1">
            <a:gsLst>
              <a:gs pos="0">
                <a:schemeClr val="bg1"/>
              </a:gs>
              <a:gs pos="100000">
                <a:srgbClr val="00AEEF"/>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latin typeface="Calibri" panose="020F0502020204030204"/>
              <a:cs typeface="Arial" panose="020B0604020202020204" pitchFamily="34" charset="0"/>
            </a:endParaRPr>
          </a:p>
        </p:txBody>
      </p:sp>
      <p:pic>
        <p:nvPicPr>
          <p:cNvPr id="70" name="Picture 140">
            <a:extLst>
              <a:ext uri="{FF2B5EF4-FFF2-40B4-BE49-F238E27FC236}">
                <a16:creationId xmlns:a16="http://schemas.microsoft.com/office/drawing/2014/main" id="{365B7793-EE1B-4307-ADF4-FB88349604E0}"/>
              </a:ext>
            </a:extLst>
          </p:cNvPr>
          <p:cNvPicPr>
            <a:picLocks noChangeAspect="1"/>
          </p:cNvPicPr>
          <p:nvPr/>
        </p:nvPicPr>
        <p:blipFill>
          <a:blip r:embed="rId8" cstate="print">
            <a:biLevel thresh="75000"/>
            <a:extLst>
              <a:ext uri="{28A0092B-C50C-407E-A947-70E740481C1C}">
                <a14:useLocalDpi xmlns:a14="http://schemas.microsoft.com/office/drawing/2010/main" val="0"/>
              </a:ext>
            </a:extLst>
          </a:blip>
          <a:stretch>
            <a:fillRect/>
          </a:stretch>
        </p:blipFill>
        <p:spPr>
          <a:xfrm>
            <a:off x="1223351" y="1811040"/>
            <a:ext cx="395339" cy="395339"/>
          </a:xfrm>
          <a:prstGeom prst="rect">
            <a:avLst/>
          </a:prstGeom>
        </p:spPr>
      </p:pic>
      <p:cxnSp>
        <p:nvCxnSpPr>
          <p:cNvPr id="86" name="Straight Connector 109">
            <a:extLst>
              <a:ext uri="{FF2B5EF4-FFF2-40B4-BE49-F238E27FC236}">
                <a16:creationId xmlns:a16="http://schemas.microsoft.com/office/drawing/2014/main" id="{2708AD75-7384-4F64-BB96-0CA7D4034C81}"/>
              </a:ext>
            </a:extLst>
          </p:cNvPr>
          <p:cNvCxnSpPr>
            <a:cxnSpLocks/>
          </p:cNvCxnSpPr>
          <p:nvPr/>
        </p:nvCxnSpPr>
        <p:spPr>
          <a:xfrm flipV="1">
            <a:off x="1421020" y="2463052"/>
            <a:ext cx="0" cy="757587"/>
          </a:xfrm>
          <a:prstGeom prst="line">
            <a:avLst/>
          </a:prstGeom>
          <a:ln w="12700">
            <a:solidFill>
              <a:srgbClr val="00AEEF"/>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69752802-A22B-4BCB-B1B8-9E60AAD5FE74}"/>
              </a:ext>
            </a:extLst>
          </p:cNvPr>
          <p:cNvCxnSpPr>
            <a:cxnSpLocks/>
          </p:cNvCxnSpPr>
          <p:nvPr/>
        </p:nvCxnSpPr>
        <p:spPr>
          <a:xfrm>
            <a:off x="609801" y="3220639"/>
            <a:ext cx="1620000" cy="0"/>
          </a:xfrm>
          <a:prstGeom prst="line">
            <a:avLst/>
          </a:prstGeom>
          <a:ln w="9525">
            <a:solidFill>
              <a:srgbClr val="009ED6"/>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45A5AB9E-7492-4324-AAA2-9D15967B165A}"/>
              </a:ext>
            </a:extLst>
          </p:cNvPr>
          <p:cNvCxnSpPr>
            <a:cxnSpLocks/>
          </p:cNvCxnSpPr>
          <p:nvPr/>
        </p:nvCxnSpPr>
        <p:spPr>
          <a:xfrm>
            <a:off x="609801" y="5449489"/>
            <a:ext cx="1620000" cy="0"/>
          </a:xfrm>
          <a:prstGeom prst="line">
            <a:avLst/>
          </a:prstGeom>
          <a:ln w="9525">
            <a:solidFill>
              <a:srgbClr val="009ED6"/>
            </a:solidFill>
          </a:ln>
        </p:spPr>
        <p:style>
          <a:lnRef idx="1">
            <a:schemeClr val="accent1"/>
          </a:lnRef>
          <a:fillRef idx="0">
            <a:schemeClr val="accent1"/>
          </a:fillRef>
          <a:effectRef idx="0">
            <a:schemeClr val="accent1"/>
          </a:effectRef>
          <a:fontRef idx="minor">
            <a:schemeClr val="tx1"/>
          </a:fontRef>
        </p:style>
      </p:cxnSp>
      <p:sp>
        <p:nvSpPr>
          <p:cNvPr id="96" name="Arc 149">
            <a:extLst>
              <a:ext uri="{FF2B5EF4-FFF2-40B4-BE49-F238E27FC236}">
                <a16:creationId xmlns:a16="http://schemas.microsoft.com/office/drawing/2014/main" id="{B620B0AE-1F16-4F47-B11F-7300C55150F5}"/>
              </a:ext>
            </a:extLst>
          </p:cNvPr>
          <p:cNvSpPr/>
          <p:nvPr/>
        </p:nvSpPr>
        <p:spPr>
          <a:xfrm rot="8593993">
            <a:off x="815084" y="1404742"/>
            <a:ext cx="1190384" cy="1190383"/>
          </a:xfrm>
          <a:prstGeom prst="arc">
            <a:avLst>
              <a:gd name="adj1" fmla="val 7180101"/>
              <a:gd name="adj2" fmla="val 1443202"/>
            </a:avLst>
          </a:prstGeom>
          <a:noFill/>
          <a:ln w="9525">
            <a:gradFill>
              <a:gsLst>
                <a:gs pos="100000">
                  <a:srgbClr val="46CADC"/>
                </a:gs>
                <a:gs pos="0">
                  <a:schemeClr val="bg1"/>
                </a:gs>
                <a:gs pos="100000">
                  <a:srgbClr val="21BFD5"/>
                </a:gs>
              </a:gsLst>
              <a:lin ang="16200000" scaled="0"/>
            </a:gradFill>
            <a:headEnd type="none"/>
            <a:tailEnd type="arrow"/>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97" name="Arc 149">
            <a:extLst>
              <a:ext uri="{FF2B5EF4-FFF2-40B4-BE49-F238E27FC236}">
                <a16:creationId xmlns:a16="http://schemas.microsoft.com/office/drawing/2014/main" id="{A4172147-070E-4F6B-8D52-FC93CECC9D7F}"/>
              </a:ext>
            </a:extLst>
          </p:cNvPr>
          <p:cNvSpPr/>
          <p:nvPr/>
        </p:nvSpPr>
        <p:spPr>
          <a:xfrm rot="8593993">
            <a:off x="2636475" y="1404742"/>
            <a:ext cx="1190384" cy="1190383"/>
          </a:xfrm>
          <a:prstGeom prst="arc">
            <a:avLst>
              <a:gd name="adj1" fmla="val 7180101"/>
              <a:gd name="adj2" fmla="val 1443202"/>
            </a:avLst>
          </a:prstGeom>
          <a:noFill/>
          <a:ln w="9525">
            <a:gradFill>
              <a:gsLst>
                <a:gs pos="100000">
                  <a:srgbClr val="46CADC"/>
                </a:gs>
                <a:gs pos="0">
                  <a:schemeClr val="bg1"/>
                </a:gs>
                <a:gs pos="100000">
                  <a:srgbClr val="21BFD5"/>
                </a:gs>
              </a:gsLst>
              <a:lin ang="16200000" scaled="0"/>
            </a:gradFill>
            <a:headEnd type="none"/>
            <a:tailEnd type="arrow"/>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98" name="Arc 149">
            <a:extLst>
              <a:ext uri="{FF2B5EF4-FFF2-40B4-BE49-F238E27FC236}">
                <a16:creationId xmlns:a16="http://schemas.microsoft.com/office/drawing/2014/main" id="{5952496B-F09A-4B30-8D03-ADE74E5B9669}"/>
              </a:ext>
            </a:extLst>
          </p:cNvPr>
          <p:cNvSpPr/>
          <p:nvPr/>
        </p:nvSpPr>
        <p:spPr>
          <a:xfrm rot="8593993">
            <a:off x="4457866" y="1404742"/>
            <a:ext cx="1190384" cy="1190383"/>
          </a:xfrm>
          <a:prstGeom prst="arc">
            <a:avLst>
              <a:gd name="adj1" fmla="val 7180101"/>
              <a:gd name="adj2" fmla="val 1443202"/>
            </a:avLst>
          </a:prstGeom>
          <a:noFill/>
          <a:ln w="9525">
            <a:gradFill>
              <a:gsLst>
                <a:gs pos="100000">
                  <a:srgbClr val="46CADC"/>
                </a:gs>
                <a:gs pos="0">
                  <a:schemeClr val="bg1"/>
                </a:gs>
                <a:gs pos="100000">
                  <a:srgbClr val="21BFD5"/>
                </a:gs>
              </a:gsLst>
              <a:lin ang="16200000" scaled="0"/>
            </a:gradFill>
            <a:headEnd type="none"/>
            <a:tailEnd type="arrow"/>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99" name="Arc 149">
            <a:extLst>
              <a:ext uri="{FF2B5EF4-FFF2-40B4-BE49-F238E27FC236}">
                <a16:creationId xmlns:a16="http://schemas.microsoft.com/office/drawing/2014/main" id="{C6CC0519-A1C2-40D4-9917-26D55CDB0745}"/>
              </a:ext>
            </a:extLst>
          </p:cNvPr>
          <p:cNvSpPr/>
          <p:nvPr/>
        </p:nvSpPr>
        <p:spPr>
          <a:xfrm rot="8593993">
            <a:off x="6279257" y="1404742"/>
            <a:ext cx="1190384" cy="1190383"/>
          </a:xfrm>
          <a:prstGeom prst="arc">
            <a:avLst>
              <a:gd name="adj1" fmla="val 7180101"/>
              <a:gd name="adj2" fmla="val 1443202"/>
            </a:avLst>
          </a:prstGeom>
          <a:noFill/>
          <a:ln w="9525">
            <a:gradFill>
              <a:gsLst>
                <a:gs pos="100000">
                  <a:srgbClr val="46CADC"/>
                </a:gs>
                <a:gs pos="0">
                  <a:schemeClr val="bg1"/>
                </a:gs>
                <a:gs pos="100000">
                  <a:srgbClr val="21BFD5"/>
                </a:gs>
              </a:gsLst>
              <a:lin ang="16200000" scaled="0"/>
            </a:gradFill>
            <a:headEnd type="none"/>
            <a:tailEnd type="arrow"/>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100" name="Arc 149">
            <a:extLst>
              <a:ext uri="{FF2B5EF4-FFF2-40B4-BE49-F238E27FC236}">
                <a16:creationId xmlns:a16="http://schemas.microsoft.com/office/drawing/2014/main" id="{1954E750-7E19-4C47-AB16-2919F8FD8A7A}"/>
              </a:ext>
            </a:extLst>
          </p:cNvPr>
          <p:cNvSpPr/>
          <p:nvPr/>
        </p:nvSpPr>
        <p:spPr>
          <a:xfrm rot="8593993">
            <a:off x="8115079" y="1404742"/>
            <a:ext cx="1190384" cy="1190383"/>
          </a:xfrm>
          <a:prstGeom prst="arc">
            <a:avLst>
              <a:gd name="adj1" fmla="val 7180101"/>
              <a:gd name="adj2" fmla="val 1443202"/>
            </a:avLst>
          </a:prstGeom>
          <a:noFill/>
          <a:ln w="9525">
            <a:gradFill>
              <a:gsLst>
                <a:gs pos="100000">
                  <a:srgbClr val="46CADC"/>
                </a:gs>
                <a:gs pos="0">
                  <a:schemeClr val="bg1"/>
                </a:gs>
                <a:gs pos="100000">
                  <a:srgbClr val="21BFD5"/>
                </a:gs>
              </a:gsLst>
              <a:lin ang="16200000" scaled="0"/>
            </a:gradFill>
            <a:headEnd type="none"/>
            <a:tailEnd type="arrow"/>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101" name="Arc 149">
            <a:extLst>
              <a:ext uri="{FF2B5EF4-FFF2-40B4-BE49-F238E27FC236}">
                <a16:creationId xmlns:a16="http://schemas.microsoft.com/office/drawing/2014/main" id="{7C9DD578-2DED-4213-A5FC-F5FF0E8FA36A}"/>
              </a:ext>
            </a:extLst>
          </p:cNvPr>
          <p:cNvSpPr/>
          <p:nvPr/>
        </p:nvSpPr>
        <p:spPr>
          <a:xfrm rot="8593993">
            <a:off x="9936470" y="1404742"/>
            <a:ext cx="1190384" cy="1190383"/>
          </a:xfrm>
          <a:prstGeom prst="arc">
            <a:avLst>
              <a:gd name="adj1" fmla="val 7180101"/>
              <a:gd name="adj2" fmla="val 1443202"/>
            </a:avLst>
          </a:prstGeom>
          <a:noFill/>
          <a:ln w="9525">
            <a:gradFill>
              <a:gsLst>
                <a:gs pos="100000">
                  <a:srgbClr val="46CADC"/>
                </a:gs>
                <a:gs pos="0">
                  <a:schemeClr val="bg1"/>
                </a:gs>
                <a:gs pos="100000">
                  <a:srgbClr val="21BFD5"/>
                </a:gs>
              </a:gsLst>
              <a:lin ang="16200000" scaled="0"/>
            </a:gradFill>
            <a:headEnd type="none"/>
            <a:tailEnd type="arrow"/>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Tree>
    <p:extLst>
      <p:ext uri="{BB962C8B-B14F-4D97-AF65-F5344CB8AC3E}">
        <p14:creationId xmlns:p14="http://schemas.microsoft.com/office/powerpoint/2010/main" val="2990461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73EFAF79-0677-4E22-8980-5359043C3847}"/>
              </a:ext>
            </a:extLst>
          </p:cNvPr>
          <p:cNvSpPr>
            <a:spLocks noGrp="1"/>
          </p:cNvSpPr>
          <p:nvPr>
            <p:ph type="sldNum" sz="quarter" idx="12"/>
          </p:nvPr>
        </p:nvSpPr>
        <p:spPr>
          <a:xfrm>
            <a:off x="11578255" y="6380935"/>
            <a:ext cx="488795" cy="365125"/>
          </a:xfrm>
        </p:spPr>
        <p:txBody>
          <a:bodyPr/>
          <a:lstStyle>
            <a:lvl1pPr>
              <a:defRPr>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kumimoji="0" lang="he-IL" sz="1100" b="0" i="0" u="none" strike="noStrike" kern="1200" cap="none" spc="0" normalizeH="0" baseline="0" noProof="0" smtClean="0">
                <a:ln>
                  <a:noFill/>
                </a:ln>
                <a:solidFill>
                  <a:prstClr val="black">
                    <a:lumMod val="75000"/>
                    <a:lumOff val="25000"/>
                  </a:prstClr>
                </a:solidFill>
                <a:effectLst/>
                <a:uLnTx/>
                <a:uFillTx/>
                <a:latin typeface="Assistant SemiBold" pitchFamily="2" charset="-79"/>
                <a:ea typeface="+mn-ea"/>
                <a:cs typeface="Assistant SemiBold" pitchFamily="2" charset="-79"/>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9" name="Arc 8">
            <a:extLst>
              <a:ext uri="{FF2B5EF4-FFF2-40B4-BE49-F238E27FC236}">
                <a16:creationId xmlns:a16="http://schemas.microsoft.com/office/drawing/2014/main" id="{5D2B5019-E793-4B3A-AC89-90B27DA9CCFF}"/>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10" name="Oval 9">
            <a:extLst>
              <a:ext uri="{FF2B5EF4-FFF2-40B4-BE49-F238E27FC236}">
                <a16:creationId xmlns:a16="http://schemas.microsoft.com/office/drawing/2014/main" id="{BC0F6C56-9CAB-4233-8A56-02053990D26D}"/>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Arc 10">
            <a:extLst>
              <a:ext uri="{FF2B5EF4-FFF2-40B4-BE49-F238E27FC236}">
                <a16:creationId xmlns:a16="http://schemas.microsoft.com/office/drawing/2014/main" id="{EA90EF36-BF2A-4DC4-92A1-8645F3C39236}"/>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12" name="Partial Circle 11">
            <a:extLst>
              <a:ext uri="{FF2B5EF4-FFF2-40B4-BE49-F238E27FC236}">
                <a16:creationId xmlns:a16="http://schemas.microsoft.com/office/drawing/2014/main" id="{1AE13FB9-B5A2-4DB9-AFD2-412294CBA329}"/>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13" name="Rectangle 12">
            <a:extLst>
              <a:ext uri="{FF2B5EF4-FFF2-40B4-BE49-F238E27FC236}">
                <a16:creationId xmlns:a16="http://schemas.microsoft.com/office/drawing/2014/main" id="{EEE50BBD-B89D-4C9C-84EA-194ECB81A8AA}"/>
              </a:ext>
            </a:extLst>
          </p:cNvPr>
          <p:cNvSpPr/>
          <p:nvPr/>
        </p:nvSpPr>
        <p:spPr>
          <a:xfrm>
            <a:off x="12192000" y="-973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TextBox 28">
            <a:extLst>
              <a:ext uri="{FF2B5EF4-FFF2-40B4-BE49-F238E27FC236}">
                <a16:creationId xmlns:a16="http://schemas.microsoft.com/office/drawing/2014/main" id="{B181A11A-8BC7-4BEB-AE18-3CA96AD73509}"/>
              </a:ext>
            </a:extLst>
          </p:cNvPr>
          <p:cNvSpPr txBox="1"/>
          <p:nvPr/>
        </p:nvSpPr>
        <p:spPr>
          <a:xfrm>
            <a:off x="5168900" y="253642"/>
            <a:ext cx="6340568" cy="646331"/>
          </a:xfrm>
          <a:prstGeom prst="rect">
            <a:avLst/>
          </a:prstGeom>
          <a:noFill/>
        </p:spPr>
        <p:txBody>
          <a:bodyPr wrap="square" rtlCol="0">
            <a:spAutoFit/>
          </a:bodyPr>
          <a:lstStyle/>
          <a:p>
            <a:pPr algn="r">
              <a:defRPr/>
            </a:pPr>
            <a:r>
              <a:rPr lang="he-IL" sz="3600" dirty="0">
                <a:solidFill>
                  <a:srgbClr val="041634"/>
                </a:solidFill>
                <a:latin typeface="Assistant ExtraBold" pitchFamily="2" charset="-79"/>
                <a:cs typeface="Assistant ExtraBold" pitchFamily="2" charset="-79"/>
              </a:rPr>
              <a:t>צמיחה בפעילות בלנדר אירופה</a:t>
            </a:r>
            <a:endParaRPr lang="en-US" sz="3600" dirty="0">
              <a:solidFill>
                <a:srgbClr val="041634"/>
              </a:solidFill>
              <a:latin typeface="Assistant ExtraBold" pitchFamily="2" charset="-79"/>
              <a:cs typeface="Assistant ExtraBold" pitchFamily="2" charset="-79"/>
            </a:endParaRPr>
          </a:p>
        </p:txBody>
      </p:sp>
      <p:sp>
        <p:nvSpPr>
          <p:cNvPr id="23" name="TextBox 22">
            <a:extLst>
              <a:ext uri="{FF2B5EF4-FFF2-40B4-BE49-F238E27FC236}">
                <a16:creationId xmlns:a16="http://schemas.microsoft.com/office/drawing/2014/main" id="{9AD78B2B-8FB8-44EE-9FD2-AE0B8F0DE34C}"/>
              </a:ext>
            </a:extLst>
          </p:cNvPr>
          <p:cNvSpPr txBox="1"/>
          <p:nvPr/>
        </p:nvSpPr>
        <p:spPr>
          <a:xfrm>
            <a:off x="6559445" y="1251505"/>
            <a:ext cx="2989334" cy="400110"/>
          </a:xfrm>
          <a:prstGeom prst="rect">
            <a:avLst/>
          </a:prstGeom>
          <a:noFill/>
        </p:spPr>
        <p:txBody>
          <a:bodyPr wrap="square">
            <a:spAutoFit/>
          </a:bodyPr>
          <a:lstStyle/>
          <a:p>
            <a:pPr algn="ctr">
              <a:defRPr/>
            </a:pPr>
            <a:r>
              <a:rPr lang="he-IL" sz="2000" dirty="0">
                <a:solidFill>
                  <a:srgbClr val="041634"/>
                </a:solidFill>
                <a:latin typeface="Assistant SemiBold" pitchFamily="2" charset="-79"/>
                <a:cs typeface="Assistant SemiBold" pitchFamily="2" charset="-79"/>
              </a:rPr>
              <a:t>סה"כ תיק אשראי (אלפי ש"ח)</a:t>
            </a:r>
            <a:endParaRPr lang="en-US" sz="2000" dirty="0">
              <a:solidFill>
                <a:srgbClr val="041634"/>
              </a:solidFill>
              <a:latin typeface="Assistant SemiBold" pitchFamily="2" charset="-79"/>
              <a:cs typeface="Assistant SemiBold" pitchFamily="2" charset="-79"/>
            </a:endParaRPr>
          </a:p>
        </p:txBody>
      </p:sp>
      <p:sp>
        <p:nvSpPr>
          <p:cNvPr id="24" name="TextBox 23">
            <a:extLst>
              <a:ext uri="{FF2B5EF4-FFF2-40B4-BE49-F238E27FC236}">
                <a16:creationId xmlns:a16="http://schemas.microsoft.com/office/drawing/2014/main" id="{D27FDC45-5C72-4BEF-8C64-AC430ECF0785}"/>
              </a:ext>
            </a:extLst>
          </p:cNvPr>
          <p:cNvSpPr txBox="1"/>
          <p:nvPr/>
        </p:nvSpPr>
        <p:spPr>
          <a:xfrm>
            <a:off x="2396266" y="1273552"/>
            <a:ext cx="2175907" cy="400110"/>
          </a:xfrm>
          <a:prstGeom prst="rect">
            <a:avLst/>
          </a:prstGeom>
          <a:noFill/>
        </p:spPr>
        <p:txBody>
          <a:bodyPr wrap="square">
            <a:spAutoFit/>
          </a:bodyPr>
          <a:lstStyle/>
          <a:p>
            <a:pPr algn="ctr">
              <a:defRPr/>
            </a:pPr>
            <a:r>
              <a:rPr lang="he-IL" sz="2000" dirty="0">
                <a:solidFill>
                  <a:srgbClr val="041634"/>
                </a:solidFill>
                <a:latin typeface="Assistant SemiBold" pitchFamily="2" charset="-79"/>
                <a:cs typeface="Assistant SemiBold" pitchFamily="2" charset="-79"/>
              </a:rPr>
              <a:t>הכנסות* (אלפי ש"ח)</a:t>
            </a:r>
            <a:endParaRPr lang="en-US" sz="2000" dirty="0">
              <a:solidFill>
                <a:srgbClr val="041634"/>
              </a:solidFill>
              <a:latin typeface="Assistant SemiBold" pitchFamily="2" charset="-79"/>
              <a:cs typeface="Assistant SemiBold" pitchFamily="2" charset="-79"/>
            </a:endParaRPr>
          </a:p>
        </p:txBody>
      </p:sp>
      <p:sp>
        <p:nvSpPr>
          <p:cNvPr id="34" name="תיבת טקסט 33">
            <a:extLst>
              <a:ext uri="{FF2B5EF4-FFF2-40B4-BE49-F238E27FC236}">
                <a16:creationId xmlns:a16="http://schemas.microsoft.com/office/drawing/2014/main" id="{7C3BE5F6-267F-4D72-857B-FEA46126251B}"/>
              </a:ext>
            </a:extLst>
          </p:cNvPr>
          <p:cNvSpPr txBox="1"/>
          <p:nvPr/>
        </p:nvSpPr>
        <p:spPr>
          <a:xfrm>
            <a:off x="5202303" y="5998395"/>
            <a:ext cx="6375952" cy="553998"/>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srgbClr val="000000"/>
                </a:solidFill>
                <a:effectLst/>
                <a:uLnTx/>
                <a:uFillTx/>
                <a:latin typeface="Assistant Light" panose="00000400000000000000" pitchFamily="2" charset="-79"/>
                <a:ea typeface="+mn-ea"/>
                <a:cs typeface="Assistant Light" panose="00000400000000000000" pitchFamily="2" charset="-79"/>
              </a:rPr>
              <a:t>*הכנסות ברוטו </a:t>
            </a:r>
            <a:r>
              <a:rPr kumimoji="0" lang="en-US" sz="1000" b="0" i="0" u="none" strike="noStrike" kern="1200" cap="none" spc="0" normalizeH="0" baseline="0" noProof="0" dirty="0">
                <a:ln>
                  <a:noFill/>
                </a:ln>
                <a:solidFill>
                  <a:srgbClr val="000000"/>
                </a:solidFill>
                <a:effectLst/>
                <a:uLnTx/>
                <a:uFillTx/>
                <a:latin typeface="Assistant Light" panose="00000400000000000000" pitchFamily="2" charset="-79"/>
                <a:ea typeface="+mn-ea"/>
                <a:cs typeface="Assistant Light" panose="00000400000000000000" pitchFamily="2" charset="-79"/>
              </a:rPr>
              <a:t> NON-GAAP</a:t>
            </a:r>
            <a:r>
              <a:rPr kumimoji="0" lang="he-IL" sz="1000" b="0" i="0" u="none" strike="noStrike" kern="1200" cap="none" spc="0" normalizeH="0" baseline="0" noProof="0" dirty="0">
                <a:ln>
                  <a:noFill/>
                </a:ln>
                <a:solidFill>
                  <a:srgbClr val="000000"/>
                </a:solidFill>
                <a:effectLst/>
                <a:uLnTx/>
                <a:uFillTx/>
                <a:latin typeface="Assistant Light" panose="00000400000000000000" pitchFamily="2" charset="-79"/>
                <a:ea typeface="+mn-ea"/>
                <a:cs typeface="Assistant Light" panose="00000400000000000000" pitchFamily="2" charset="-79"/>
              </a:rPr>
              <a:t>המדווחות במסגרת ביאור מגזרים</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000" dirty="0">
                <a:solidFill>
                  <a:srgbClr val="000000"/>
                </a:solidFill>
                <a:latin typeface="Assistant Light" panose="00000400000000000000" pitchFamily="2" charset="-79"/>
                <a:cs typeface="Assistant Light" panose="00000400000000000000" pitchFamily="2" charset="-79"/>
              </a:rPr>
              <a:t>נתונים לא מבוקרים נכונים ל31 בדצמבר 2021</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000" dirty="0">
                <a:solidFill>
                  <a:srgbClr val="000000"/>
                </a:solidFill>
                <a:latin typeface="Assistant Light" panose="00000400000000000000" pitchFamily="2" charset="-79"/>
                <a:cs typeface="Assistant Light" panose="00000400000000000000" pitchFamily="2" charset="-79"/>
              </a:rPr>
              <a:t>לפי שער המרה ממוצע </a:t>
            </a:r>
            <a:endParaRPr lang="en-IL" sz="1000" dirty="0">
              <a:solidFill>
                <a:srgbClr val="000000"/>
              </a:solidFill>
              <a:latin typeface="Assistant Light" panose="00000400000000000000" pitchFamily="2" charset="-79"/>
              <a:cs typeface="Assistant Light" panose="00000400000000000000" pitchFamily="2" charset="-79"/>
            </a:endParaRPr>
          </a:p>
        </p:txBody>
      </p:sp>
      <p:graphicFrame>
        <p:nvGraphicFramePr>
          <p:cNvPr id="17" name="תרשים 16">
            <a:extLst>
              <a:ext uri="{FF2B5EF4-FFF2-40B4-BE49-F238E27FC236}">
                <a16:creationId xmlns:a16="http://schemas.microsoft.com/office/drawing/2014/main" id="{9CAE8261-E72A-473C-BC4E-6198B2CD3956}"/>
              </a:ext>
            </a:extLst>
          </p:cNvPr>
          <p:cNvGraphicFramePr>
            <a:graphicFrameLocks/>
          </p:cNvGraphicFramePr>
          <p:nvPr>
            <p:extLst>
              <p:ext uri="{D42A27DB-BD31-4B8C-83A1-F6EECF244321}">
                <p14:modId xmlns:p14="http://schemas.microsoft.com/office/powerpoint/2010/main" val="4167803369"/>
              </p:ext>
            </p:extLst>
          </p:nvPr>
        </p:nvGraphicFramePr>
        <p:xfrm>
          <a:off x="1077048" y="1753988"/>
          <a:ext cx="4464900" cy="37611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תרשים 17">
            <a:extLst>
              <a:ext uri="{FF2B5EF4-FFF2-40B4-BE49-F238E27FC236}">
                <a16:creationId xmlns:a16="http://schemas.microsoft.com/office/drawing/2014/main" id="{19FBF4C2-2B06-480C-AF76-06509594D70E}"/>
              </a:ext>
            </a:extLst>
          </p:cNvPr>
          <p:cNvGraphicFramePr>
            <a:graphicFrameLocks/>
          </p:cNvGraphicFramePr>
          <p:nvPr>
            <p:extLst>
              <p:ext uri="{D42A27DB-BD31-4B8C-83A1-F6EECF244321}">
                <p14:modId xmlns:p14="http://schemas.microsoft.com/office/powerpoint/2010/main" val="1029643672"/>
              </p:ext>
            </p:extLst>
          </p:nvPr>
        </p:nvGraphicFramePr>
        <p:xfrm>
          <a:off x="5978163" y="1753988"/>
          <a:ext cx="4316967" cy="3761115"/>
        </p:xfrm>
        <a:graphic>
          <a:graphicData uri="http://schemas.openxmlformats.org/drawingml/2006/chart">
            <c:chart xmlns:c="http://schemas.openxmlformats.org/drawingml/2006/chart" xmlns:r="http://schemas.openxmlformats.org/officeDocument/2006/relationships" r:id="rId3"/>
          </a:graphicData>
        </a:graphic>
      </p:graphicFrame>
      <p:sp>
        <p:nvSpPr>
          <p:cNvPr id="4" name="תיבת טקסט 3">
            <a:extLst>
              <a:ext uri="{FF2B5EF4-FFF2-40B4-BE49-F238E27FC236}">
                <a16:creationId xmlns:a16="http://schemas.microsoft.com/office/drawing/2014/main" id="{665E0757-B968-4803-A014-76AC63412AA6}"/>
              </a:ext>
            </a:extLst>
          </p:cNvPr>
          <p:cNvSpPr txBox="1"/>
          <p:nvPr/>
        </p:nvSpPr>
        <p:spPr>
          <a:xfrm rot="19857384">
            <a:off x="7349722" y="1946562"/>
            <a:ext cx="655983" cy="369332"/>
          </a:xfrm>
          <a:prstGeom prst="rect">
            <a:avLst/>
          </a:prstGeom>
          <a:noFill/>
        </p:spPr>
        <p:txBody>
          <a:bodyPr wrap="square" rtlCol="1">
            <a:spAutoFit/>
          </a:bodyPr>
          <a:lstStyle/>
          <a:p>
            <a:r>
              <a:rPr lang="en-US" b="1" dirty="0">
                <a:solidFill>
                  <a:prstClr val="black">
                    <a:lumMod val="65000"/>
                    <a:lumOff val="35000"/>
                  </a:prstClr>
                </a:solidFill>
                <a:latin typeface="Calibri" panose="020F0502020204030204"/>
                <a:cs typeface="Arial" panose="020B0604020202020204" pitchFamily="34" charset="0"/>
              </a:rPr>
              <a:t>38%</a:t>
            </a:r>
            <a:endParaRPr lang="he-IL" b="1" dirty="0">
              <a:solidFill>
                <a:prstClr val="black">
                  <a:lumMod val="65000"/>
                  <a:lumOff val="35000"/>
                </a:prstClr>
              </a:solidFill>
              <a:latin typeface="Calibri" panose="020F0502020204030204"/>
              <a:cs typeface="Arial" panose="020B0604020202020204" pitchFamily="34" charset="0"/>
            </a:endParaRPr>
          </a:p>
        </p:txBody>
      </p:sp>
      <p:sp>
        <p:nvSpPr>
          <p:cNvPr id="22" name="תיבת טקסט 21">
            <a:extLst>
              <a:ext uri="{FF2B5EF4-FFF2-40B4-BE49-F238E27FC236}">
                <a16:creationId xmlns:a16="http://schemas.microsoft.com/office/drawing/2014/main" id="{10B4B303-E0A4-4F37-A8DF-B106C2546747}"/>
              </a:ext>
            </a:extLst>
          </p:cNvPr>
          <p:cNvSpPr txBox="1"/>
          <p:nvPr/>
        </p:nvSpPr>
        <p:spPr>
          <a:xfrm rot="19857384">
            <a:off x="2630553" y="1972312"/>
            <a:ext cx="655983" cy="369332"/>
          </a:xfrm>
          <a:prstGeom prst="rect">
            <a:avLst/>
          </a:prstGeom>
          <a:noFill/>
        </p:spPr>
        <p:txBody>
          <a:bodyPr wrap="square" rtlCol="1">
            <a:spAutoFit/>
          </a:bodyPr>
          <a:lstStyle/>
          <a:p>
            <a:r>
              <a:rPr lang="en-US" b="1" dirty="0">
                <a:solidFill>
                  <a:prstClr val="black">
                    <a:lumMod val="65000"/>
                    <a:lumOff val="35000"/>
                  </a:prstClr>
                </a:solidFill>
                <a:latin typeface="Calibri" panose="020F0502020204030204"/>
                <a:cs typeface="Arial" panose="020B0604020202020204" pitchFamily="34" charset="0"/>
              </a:rPr>
              <a:t>37%</a:t>
            </a:r>
            <a:endParaRPr lang="he-IL" b="1" dirty="0">
              <a:solidFill>
                <a:prstClr val="black">
                  <a:lumMod val="65000"/>
                  <a:lumOff val="35000"/>
                </a:prstClr>
              </a:solidFill>
              <a:latin typeface="Calibri" panose="020F0502020204030204"/>
              <a:cs typeface="Arial" panose="020B0604020202020204" pitchFamily="34" charset="0"/>
            </a:endParaRPr>
          </a:p>
        </p:txBody>
      </p:sp>
    </p:spTree>
    <p:extLst>
      <p:ext uri="{BB962C8B-B14F-4D97-AF65-F5344CB8AC3E}">
        <p14:creationId xmlns:p14="http://schemas.microsoft.com/office/powerpoint/2010/main" val="4255678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תרשים 2">
            <a:extLst>
              <a:ext uri="{FF2B5EF4-FFF2-40B4-BE49-F238E27FC236}">
                <a16:creationId xmlns:a16="http://schemas.microsoft.com/office/drawing/2014/main" id="{19FBF4C2-2B06-480C-AF76-06509594D70E}"/>
              </a:ext>
            </a:extLst>
          </p:cNvPr>
          <p:cNvGraphicFramePr>
            <a:graphicFrameLocks/>
          </p:cNvGraphicFramePr>
          <p:nvPr/>
        </p:nvGraphicFramePr>
        <p:xfrm>
          <a:off x="3614466" y="1663369"/>
          <a:ext cx="2363698" cy="4345319"/>
        </p:xfrm>
        <a:graphic>
          <a:graphicData uri="http://schemas.openxmlformats.org/drawingml/2006/chart">
            <c:chart xmlns:c="http://schemas.openxmlformats.org/drawingml/2006/chart" xmlns:r="http://schemas.openxmlformats.org/officeDocument/2006/relationships" r:id="rId2"/>
          </a:graphicData>
        </a:graphic>
      </p:graphicFrame>
      <p:sp>
        <p:nvSpPr>
          <p:cNvPr id="8" name="Slide Number Placeholder 5">
            <a:extLst>
              <a:ext uri="{FF2B5EF4-FFF2-40B4-BE49-F238E27FC236}">
                <a16:creationId xmlns:a16="http://schemas.microsoft.com/office/drawing/2014/main" id="{73EFAF79-0677-4E22-8980-5359043C3847}"/>
              </a:ext>
            </a:extLst>
          </p:cNvPr>
          <p:cNvSpPr>
            <a:spLocks noGrp="1"/>
          </p:cNvSpPr>
          <p:nvPr>
            <p:ph type="sldNum" sz="quarter" idx="12"/>
          </p:nvPr>
        </p:nvSpPr>
        <p:spPr>
          <a:xfrm>
            <a:off x="11578255" y="6380935"/>
            <a:ext cx="488795" cy="365125"/>
          </a:xfrm>
        </p:spPr>
        <p:txBody>
          <a:bodyPr/>
          <a:lstStyle>
            <a:lvl1pPr>
              <a:defRPr>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kumimoji="0" lang="he-IL" sz="1100" b="0" i="0" u="none" strike="noStrike" kern="1200" cap="none" spc="0" normalizeH="0" baseline="0" noProof="0" smtClean="0">
                <a:ln>
                  <a:noFill/>
                </a:ln>
                <a:solidFill>
                  <a:prstClr val="black">
                    <a:lumMod val="75000"/>
                    <a:lumOff val="25000"/>
                  </a:prstClr>
                </a:solidFill>
                <a:effectLst/>
                <a:uLnTx/>
                <a:uFillTx/>
                <a:latin typeface="Assistant SemiBold" pitchFamily="2" charset="-79"/>
                <a:ea typeface="+mn-ea"/>
                <a:cs typeface="Assistant SemiBold" pitchFamily="2" charset="-79"/>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9" name="Arc 8">
            <a:extLst>
              <a:ext uri="{FF2B5EF4-FFF2-40B4-BE49-F238E27FC236}">
                <a16:creationId xmlns:a16="http://schemas.microsoft.com/office/drawing/2014/main" id="{5D2B5019-E793-4B3A-AC89-90B27DA9CCFF}"/>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10" name="Oval 9">
            <a:extLst>
              <a:ext uri="{FF2B5EF4-FFF2-40B4-BE49-F238E27FC236}">
                <a16:creationId xmlns:a16="http://schemas.microsoft.com/office/drawing/2014/main" id="{BC0F6C56-9CAB-4233-8A56-02053990D26D}"/>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Arc 10">
            <a:extLst>
              <a:ext uri="{FF2B5EF4-FFF2-40B4-BE49-F238E27FC236}">
                <a16:creationId xmlns:a16="http://schemas.microsoft.com/office/drawing/2014/main" id="{EA90EF36-BF2A-4DC4-92A1-8645F3C39236}"/>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12" name="Partial Circle 11">
            <a:extLst>
              <a:ext uri="{FF2B5EF4-FFF2-40B4-BE49-F238E27FC236}">
                <a16:creationId xmlns:a16="http://schemas.microsoft.com/office/drawing/2014/main" id="{1AE13FB9-B5A2-4DB9-AFD2-412294CBA329}"/>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13" name="Rectangle 12">
            <a:extLst>
              <a:ext uri="{FF2B5EF4-FFF2-40B4-BE49-F238E27FC236}">
                <a16:creationId xmlns:a16="http://schemas.microsoft.com/office/drawing/2014/main" id="{EEE50BBD-B89D-4C9C-84EA-194ECB81A8AA}"/>
              </a:ext>
            </a:extLst>
          </p:cNvPr>
          <p:cNvSpPr/>
          <p:nvPr/>
        </p:nvSpPr>
        <p:spPr>
          <a:xfrm>
            <a:off x="12192000" y="-973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TextBox 28">
            <a:extLst>
              <a:ext uri="{FF2B5EF4-FFF2-40B4-BE49-F238E27FC236}">
                <a16:creationId xmlns:a16="http://schemas.microsoft.com/office/drawing/2014/main" id="{B181A11A-8BC7-4BEB-AE18-3CA96AD73509}"/>
              </a:ext>
            </a:extLst>
          </p:cNvPr>
          <p:cNvSpPr txBox="1"/>
          <p:nvPr/>
        </p:nvSpPr>
        <p:spPr>
          <a:xfrm>
            <a:off x="5168900" y="253642"/>
            <a:ext cx="6340568"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he-IL" sz="3600" b="0" i="0" u="none" strike="noStrike" kern="1200" cap="none" spc="0" normalizeH="0" baseline="0" noProof="0" dirty="0">
                <a:ln>
                  <a:noFill/>
                </a:ln>
                <a:solidFill>
                  <a:srgbClr val="041634"/>
                </a:solidFill>
                <a:effectLst/>
                <a:uLnTx/>
                <a:uFillTx/>
                <a:latin typeface="Assistant ExtraBold" pitchFamily="2" charset="-79"/>
                <a:cs typeface="Assistant ExtraBold" pitchFamily="2" charset="-79"/>
              </a:rPr>
              <a:t>צמיחה בפעילות בלנדר אירופה</a:t>
            </a:r>
            <a:endParaRPr kumimoji="0" lang="en-US" sz="3600" b="0" i="0" u="none" strike="noStrike" kern="1200" cap="none" spc="0" normalizeH="0" baseline="0" noProof="0" dirty="0">
              <a:ln>
                <a:noFill/>
              </a:ln>
              <a:solidFill>
                <a:srgbClr val="041634"/>
              </a:solidFill>
              <a:effectLst/>
              <a:uLnTx/>
              <a:uFillTx/>
              <a:latin typeface="Assistant ExtraBold" pitchFamily="2" charset="-79"/>
              <a:cs typeface="Assistant ExtraBold" pitchFamily="2" charset="-79"/>
            </a:endParaRPr>
          </a:p>
        </p:txBody>
      </p:sp>
      <p:sp>
        <p:nvSpPr>
          <p:cNvPr id="23" name="TextBox 22">
            <a:extLst>
              <a:ext uri="{FF2B5EF4-FFF2-40B4-BE49-F238E27FC236}">
                <a16:creationId xmlns:a16="http://schemas.microsoft.com/office/drawing/2014/main" id="{9AD78B2B-8FB8-44EE-9FD2-AE0B8F0DE34C}"/>
              </a:ext>
            </a:extLst>
          </p:cNvPr>
          <p:cNvSpPr txBox="1"/>
          <p:nvPr/>
        </p:nvSpPr>
        <p:spPr>
          <a:xfrm>
            <a:off x="6877849" y="1262968"/>
            <a:ext cx="3102566" cy="400110"/>
          </a:xfrm>
          <a:prstGeom prst="rect">
            <a:avLst/>
          </a:prstGeom>
          <a:noFill/>
        </p:spPr>
        <p:txBody>
          <a:bodyPr wrap="square">
            <a:spAutoFit/>
          </a:bodyPr>
          <a:lstStyle/>
          <a:p>
            <a:pPr algn="ctr" rtl="1">
              <a:defRPr/>
            </a:pPr>
            <a:r>
              <a:rPr lang="he-IL" sz="2000" dirty="0">
                <a:solidFill>
                  <a:srgbClr val="041634"/>
                </a:solidFill>
                <a:latin typeface="Assistant SemiBold" pitchFamily="2" charset="-79"/>
                <a:cs typeface="Assistant SemiBold" pitchFamily="2" charset="-79"/>
              </a:rPr>
              <a:t>הלוואות שהועמדו (אלפי אירו)</a:t>
            </a:r>
            <a:endParaRPr lang="en-US" sz="2000" dirty="0">
              <a:solidFill>
                <a:srgbClr val="041634"/>
              </a:solidFill>
              <a:latin typeface="Assistant SemiBold" pitchFamily="2" charset="-79"/>
              <a:cs typeface="Assistant SemiBold" pitchFamily="2" charset="-79"/>
            </a:endParaRPr>
          </a:p>
        </p:txBody>
      </p:sp>
      <p:sp>
        <p:nvSpPr>
          <p:cNvPr id="24" name="TextBox 23">
            <a:extLst>
              <a:ext uri="{FF2B5EF4-FFF2-40B4-BE49-F238E27FC236}">
                <a16:creationId xmlns:a16="http://schemas.microsoft.com/office/drawing/2014/main" id="{D27FDC45-5C72-4BEF-8C64-AC430ECF0785}"/>
              </a:ext>
            </a:extLst>
          </p:cNvPr>
          <p:cNvSpPr txBox="1"/>
          <p:nvPr/>
        </p:nvSpPr>
        <p:spPr>
          <a:xfrm>
            <a:off x="2396266" y="1262968"/>
            <a:ext cx="2175907" cy="400110"/>
          </a:xfrm>
          <a:prstGeom prst="rect">
            <a:avLst/>
          </a:prstGeom>
          <a:noFill/>
        </p:spPr>
        <p:txBody>
          <a:bodyPr wrap="square">
            <a:spAutoFit/>
          </a:bodyPr>
          <a:lstStyle/>
          <a:p>
            <a:pPr algn="ctr">
              <a:defRPr/>
            </a:pPr>
            <a:r>
              <a:rPr lang="he-IL" sz="2000" dirty="0">
                <a:solidFill>
                  <a:srgbClr val="041634"/>
                </a:solidFill>
                <a:latin typeface="Assistant SemiBold" pitchFamily="2" charset="-79"/>
                <a:cs typeface="Assistant SemiBold" pitchFamily="2" charset="-79"/>
              </a:rPr>
              <a:t>לקוחות משלמים</a:t>
            </a:r>
            <a:endParaRPr lang="en-US" sz="2000" dirty="0">
              <a:solidFill>
                <a:srgbClr val="041634"/>
              </a:solidFill>
              <a:latin typeface="Assistant SemiBold" pitchFamily="2" charset="-79"/>
              <a:cs typeface="Assistant SemiBold" pitchFamily="2" charset="-79"/>
            </a:endParaRPr>
          </a:p>
        </p:txBody>
      </p:sp>
      <p:sp>
        <p:nvSpPr>
          <p:cNvPr id="34" name="תיבת טקסט 33">
            <a:extLst>
              <a:ext uri="{FF2B5EF4-FFF2-40B4-BE49-F238E27FC236}">
                <a16:creationId xmlns:a16="http://schemas.microsoft.com/office/drawing/2014/main" id="{7C3BE5F6-267F-4D72-857B-FEA46126251B}"/>
              </a:ext>
            </a:extLst>
          </p:cNvPr>
          <p:cNvSpPr txBox="1"/>
          <p:nvPr/>
        </p:nvSpPr>
        <p:spPr>
          <a:xfrm>
            <a:off x="5202303" y="6268570"/>
            <a:ext cx="6375952" cy="246221"/>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000" dirty="0">
                <a:solidFill>
                  <a:srgbClr val="000000"/>
                </a:solidFill>
                <a:latin typeface="Assistant Light" panose="00000400000000000000" pitchFamily="2" charset="-79"/>
                <a:cs typeface="Assistant Light" panose="00000400000000000000" pitchFamily="2" charset="-79"/>
              </a:rPr>
              <a:t>נתונים לא מבוקרים נכונים ל31 בדצמבר 2021</a:t>
            </a:r>
            <a:endParaRPr lang="en-IL" sz="1000" dirty="0">
              <a:solidFill>
                <a:srgbClr val="000000"/>
              </a:solidFill>
              <a:latin typeface="Assistant Light" panose="00000400000000000000" pitchFamily="2" charset="-79"/>
              <a:cs typeface="Assistant Light" panose="00000400000000000000" pitchFamily="2" charset="-79"/>
            </a:endParaRPr>
          </a:p>
        </p:txBody>
      </p:sp>
      <p:cxnSp>
        <p:nvCxnSpPr>
          <p:cNvPr id="4" name="מחבר חץ ישר 3">
            <a:extLst>
              <a:ext uri="{FF2B5EF4-FFF2-40B4-BE49-F238E27FC236}">
                <a16:creationId xmlns:a16="http://schemas.microsoft.com/office/drawing/2014/main" id="{C669C82F-9A71-4500-BA8C-9D219E48903A}"/>
              </a:ext>
            </a:extLst>
          </p:cNvPr>
          <p:cNvCxnSpPr/>
          <p:nvPr/>
        </p:nvCxnSpPr>
        <p:spPr>
          <a:xfrm flipV="1">
            <a:off x="7450955" y="1987943"/>
            <a:ext cx="884836" cy="494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מחבר חץ ישר 21">
            <a:extLst>
              <a:ext uri="{FF2B5EF4-FFF2-40B4-BE49-F238E27FC236}">
                <a16:creationId xmlns:a16="http://schemas.microsoft.com/office/drawing/2014/main" id="{8DD6F236-30ED-481E-B5C9-0EB2FF08A168}"/>
              </a:ext>
            </a:extLst>
          </p:cNvPr>
          <p:cNvCxnSpPr/>
          <p:nvPr/>
        </p:nvCxnSpPr>
        <p:spPr>
          <a:xfrm flipV="1">
            <a:off x="7515448" y="2171971"/>
            <a:ext cx="884836" cy="494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21" name="Chart 20">
            <a:extLst>
              <a:ext uri="{FF2B5EF4-FFF2-40B4-BE49-F238E27FC236}">
                <a16:creationId xmlns:a16="http://schemas.microsoft.com/office/drawing/2014/main" id="{6DC2EC6F-1385-495A-9446-0468743BC718}"/>
              </a:ext>
            </a:extLst>
          </p:cNvPr>
          <p:cNvGraphicFramePr>
            <a:graphicFrameLocks/>
          </p:cNvGraphicFramePr>
          <p:nvPr>
            <p:extLst>
              <p:ext uri="{D42A27DB-BD31-4B8C-83A1-F6EECF244321}">
                <p14:modId xmlns:p14="http://schemas.microsoft.com/office/powerpoint/2010/main" val="254815130"/>
              </p:ext>
            </p:extLst>
          </p:nvPr>
        </p:nvGraphicFramePr>
        <p:xfrm>
          <a:off x="1305694" y="1571355"/>
          <a:ext cx="4234514" cy="4219710"/>
        </p:xfrm>
        <a:graphic>
          <a:graphicData uri="http://schemas.openxmlformats.org/drawingml/2006/chart">
            <c:chart xmlns:c="http://schemas.openxmlformats.org/drawingml/2006/chart" xmlns:r="http://schemas.openxmlformats.org/officeDocument/2006/relationships" r:id="rId3"/>
          </a:graphicData>
        </a:graphic>
      </p:graphicFrame>
      <p:cxnSp>
        <p:nvCxnSpPr>
          <p:cNvPr id="25" name="מחבר חץ ישר 24">
            <a:extLst>
              <a:ext uri="{FF2B5EF4-FFF2-40B4-BE49-F238E27FC236}">
                <a16:creationId xmlns:a16="http://schemas.microsoft.com/office/drawing/2014/main" id="{DF4328FE-4C21-460E-992C-983545052846}"/>
              </a:ext>
            </a:extLst>
          </p:cNvPr>
          <p:cNvCxnSpPr>
            <a:cxnSpLocks/>
          </p:cNvCxnSpPr>
          <p:nvPr/>
        </p:nvCxnSpPr>
        <p:spPr>
          <a:xfrm flipV="1">
            <a:off x="2427236" y="2635995"/>
            <a:ext cx="973517" cy="6422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5">
            <a:extLst>
              <a:ext uri="{FF2B5EF4-FFF2-40B4-BE49-F238E27FC236}">
                <a16:creationId xmlns:a16="http://schemas.microsoft.com/office/drawing/2014/main" id="{79BCC12C-7C0F-4D07-84DC-9024AB3B1D41}"/>
              </a:ext>
            </a:extLst>
          </p:cNvPr>
          <p:cNvSpPr txBox="1"/>
          <p:nvPr/>
        </p:nvSpPr>
        <p:spPr>
          <a:xfrm rot="19596502">
            <a:off x="2079711" y="2548796"/>
            <a:ext cx="1439728" cy="49338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kern="1200" dirty="0">
                <a:solidFill>
                  <a:prstClr val="black">
                    <a:lumMod val="65000"/>
                    <a:lumOff val="35000"/>
                  </a:prstClr>
                </a:solidFill>
                <a:latin typeface="Calibri" panose="020F0502020204030204"/>
                <a:cs typeface="Arial" panose="020B0604020202020204" pitchFamily="34" charset="0"/>
              </a:rPr>
              <a:t> CAGR 45%</a:t>
            </a:r>
            <a:endParaRPr lang="en-IL" sz="1800" b="1" kern="1200" dirty="0">
              <a:solidFill>
                <a:prstClr val="black">
                  <a:lumMod val="65000"/>
                  <a:lumOff val="35000"/>
                </a:prstClr>
              </a:solidFill>
              <a:latin typeface="Calibri" panose="020F0502020204030204"/>
              <a:cs typeface="Arial" panose="020B0604020202020204" pitchFamily="34" charset="0"/>
            </a:endParaRPr>
          </a:p>
        </p:txBody>
      </p:sp>
      <p:graphicFrame>
        <p:nvGraphicFramePr>
          <p:cNvPr id="29" name="Chart 7">
            <a:extLst>
              <a:ext uri="{FF2B5EF4-FFF2-40B4-BE49-F238E27FC236}">
                <a16:creationId xmlns:a16="http://schemas.microsoft.com/office/drawing/2014/main" id="{71D18F04-5EB3-4DB8-8610-3990270114E0}"/>
              </a:ext>
            </a:extLst>
          </p:cNvPr>
          <p:cNvGraphicFramePr>
            <a:graphicFrameLocks/>
          </p:cNvGraphicFramePr>
          <p:nvPr>
            <p:extLst>
              <p:ext uri="{D42A27DB-BD31-4B8C-83A1-F6EECF244321}">
                <p14:modId xmlns:p14="http://schemas.microsoft.com/office/powerpoint/2010/main" val="1618362546"/>
              </p:ext>
            </p:extLst>
          </p:nvPr>
        </p:nvGraphicFramePr>
        <p:xfrm>
          <a:off x="5901825" y="1740157"/>
          <a:ext cx="4227406" cy="4017696"/>
        </p:xfrm>
        <a:graphic>
          <a:graphicData uri="http://schemas.openxmlformats.org/drawingml/2006/chart">
            <c:chart xmlns:c="http://schemas.openxmlformats.org/drawingml/2006/chart" xmlns:r="http://schemas.openxmlformats.org/officeDocument/2006/relationships" r:id="rId4"/>
          </a:graphicData>
        </a:graphic>
      </p:graphicFrame>
      <p:sp>
        <p:nvSpPr>
          <p:cNvPr id="31" name="TextBox 5">
            <a:extLst>
              <a:ext uri="{FF2B5EF4-FFF2-40B4-BE49-F238E27FC236}">
                <a16:creationId xmlns:a16="http://schemas.microsoft.com/office/drawing/2014/main" id="{140FC19A-EFCB-4664-913D-74FC082A8170}"/>
              </a:ext>
            </a:extLst>
          </p:cNvPr>
          <p:cNvSpPr txBox="1"/>
          <p:nvPr/>
        </p:nvSpPr>
        <p:spPr>
          <a:xfrm rot="18459514">
            <a:off x="8790328" y="1599680"/>
            <a:ext cx="1439728" cy="49338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kern="1200" dirty="0">
                <a:solidFill>
                  <a:prstClr val="black">
                    <a:lumMod val="65000"/>
                    <a:lumOff val="35000"/>
                  </a:prstClr>
                </a:solidFill>
                <a:latin typeface="Calibri" panose="020F0502020204030204"/>
                <a:cs typeface="Arial" panose="020B0604020202020204" pitchFamily="34" charset="0"/>
              </a:rPr>
              <a:t>233%</a:t>
            </a:r>
            <a:endParaRPr lang="en-IL" sz="1800" b="1" kern="1200" dirty="0">
              <a:solidFill>
                <a:prstClr val="black">
                  <a:lumMod val="65000"/>
                  <a:lumOff val="35000"/>
                </a:prstClr>
              </a:solidFill>
              <a:latin typeface="Calibri" panose="020F0502020204030204"/>
              <a:cs typeface="Arial" panose="020B0604020202020204" pitchFamily="34" charset="0"/>
            </a:endParaRPr>
          </a:p>
        </p:txBody>
      </p:sp>
      <p:sp>
        <p:nvSpPr>
          <p:cNvPr id="20" name="TextBox 22">
            <a:extLst>
              <a:ext uri="{FF2B5EF4-FFF2-40B4-BE49-F238E27FC236}">
                <a16:creationId xmlns:a16="http://schemas.microsoft.com/office/drawing/2014/main" id="{69C90022-3275-4562-85F9-5716BC116477}"/>
              </a:ext>
            </a:extLst>
          </p:cNvPr>
          <p:cNvSpPr txBox="1"/>
          <p:nvPr/>
        </p:nvSpPr>
        <p:spPr>
          <a:xfrm>
            <a:off x="1318909" y="5783514"/>
            <a:ext cx="4343400" cy="338554"/>
          </a:xfrm>
          <a:prstGeom prst="rect">
            <a:avLst/>
          </a:prstGeom>
          <a:noFill/>
        </p:spPr>
        <p:txBody>
          <a:bodyPr wrap="square">
            <a:spAutoFit/>
          </a:bodyPr>
          <a:lstStyle/>
          <a:p>
            <a:pPr algn="ctr" rtl="1">
              <a:defRPr/>
            </a:pPr>
            <a:r>
              <a:rPr lang="he-IL" sz="1600" dirty="0">
                <a:solidFill>
                  <a:srgbClr val="041634"/>
                </a:solidFill>
                <a:latin typeface="Assistant SemiBold" pitchFamily="2" charset="-79"/>
                <a:cs typeface="Assistant SemiBold" pitchFamily="2" charset="-79"/>
              </a:rPr>
              <a:t>54% גידול בכמות לקוחות ב 2021</a:t>
            </a:r>
            <a:endParaRPr lang="en-US" sz="1600" dirty="0">
              <a:solidFill>
                <a:srgbClr val="041634"/>
              </a:solidFill>
              <a:latin typeface="Assistant SemiBold" pitchFamily="2" charset="-79"/>
              <a:cs typeface="Assistant SemiBold" pitchFamily="2" charset="-79"/>
            </a:endParaRPr>
          </a:p>
        </p:txBody>
      </p:sp>
      <p:sp>
        <p:nvSpPr>
          <p:cNvPr id="27" name="TextBox 22">
            <a:extLst>
              <a:ext uri="{FF2B5EF4-FFF2-40B4-BE49-F238E27FC236}">
                <a16:creationId xmlns:a16="http://schemas.microsoft.com/office/drawing/2014/main" id="{A874FD7A-756E-4974-B7F4-FB89A463F9CF}"/>
              </a:ext>
            </a:extLst>
          </p:cNvPr>
          <p:cNvSpPr txBox="1"/>
          <p:nvPr/>
        </p:nvSpPr>
        <p:spPr>
          <a:xfrm>
            <a:off x="5662309" y="5762148"/>
            <a:ext cx="4905605" cy="338554"/>
          </a:xfrm>
          <a:prstGeom prst="rect">
            <a:avLst/>
          </a:prstGeom>
          <a:noFill/>
        </p:spPr>
        <p:txBody>
          <a:bodyPr wrap="square">
            <a:spAutoFit/>
          </a:bodyPr>
          <a:lstStyle/>
          <a:p>
            <a:pPr algn="ctr" rtl="1">
              <a:defRPr/>
            </a:pPr>
            <a:r>
              <a:rPr lang="he-IL" sz="1600" dirty="0">
                <a:solidFill>
                  <a:srgbClr val="041634"/>
                </a:solidFill>
                <a:latin typeface="Assistant SemiBold" pitchFamily="2" charset="-79"/>
                <a:cs typeface="Assistant SemiBold" pitchFamily="2" charset="-79"/>
              </a:rPr>
              <a:t>זינוק של כ- 150% בהעמדת הלוואות באירופה</a:t>
            </a:r>
            <a:endParaRPr lang="en-US" sz="1600" dirty="0">
              <a:solidFill>
                <a:srgbClr val="041634"/>
              </a:solidFill>
              <a:latin typeface="Assistant SemiBold" pitchFamily="2" charset="-79"/>
              <a:cs typeface="Assistant SemiBold" pitchFamily="2" charset="-79"/>
            </a:endParaRPr>
          </a:p>
        </p:txBody>
      </p:sp>
    </p:spTree>
    <p:extLst>
      <p:ext uri="{BB962C8B-B14F-4D97-AF65-F5344CB8AC3E}">
        <p14:creationId xmlns:p14="http://schemas.microsoft.com/office/powerpoint/2010/main" val="2523930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Arc 46">
            <a:extLst>
              <a:ext uri="{FF2B5EF4-FFF2-40B4-BE49-F238E27FC236}">
                <a16:creationId xmlns:a16="http://schemas.microsoft.com/office/drawing/2014/main" id="{75F1ADA3-EB8D-4457-9781-048E8CF1D608}"/>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49" name="Oval 48">
            <a:extLst>
              <a:ext uri="{FF2B5EF4-FFF2-40B4-BE49-F238E27FC236}">
                <a16:creationId xmlns:a16="http://schemas.microsoft.com/office/drawing/2014/main" id="{86BDFA28-C433-4DDE-B7E1-755CF5747C8D}"/>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0" name="Arc 49">
            <a:extLst>
              <a:ext uri="{FF2B5EF4-FFF2-40B4-BE49-F238E27FC236}">
                <a16:creationId xmlns:a16="http://schemas.microsoft.com/office/drawing/2014/main" id="{213AB831-27FA-4115-8686-96E5A4EA6A25}"/>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1" name="Partial Circle 50">
            <a:extLst>
              <a:ext uri="{FF2B5EF4-FFF2-40B4-BE49-F238E27FC236}">
                <a16:creationId xmlns:a16="http://schemas.microsoft.com/office/drawing/2014/main" id="{BCC1A4D9-EBE0-4E53-A750-13A710AF6D36}"/>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2" name="Rectangle 51">
            <a:extLst>
              <a:ext uri="{FF2B5EF4-FFF2-40B4-BE49-F238E27FC236}">
                <a16:creationId xmlns:a16="http://schemas.microsoft.com/office/drawing/2014/main" id="{F3EE8C12-51CB-48D0-BCA7-0D4E6E18536A}"/>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3" name="TextBox 28">
            <a:extLst>
              <a:ext uri="{FF2B5EF4-FFF2-40B4-BE49-F238E27FC236}">
                <a16:creationId xmlns:a16="http://schemas.microsoft.com/office/drawing/2014/main" id="{A1BF6115-0E00-4370-AEEE-491FC3CBBAB3}"/>
              </a:ext>
            </a:extLst>
          </p:cNvPr>
          <p:cNvSpPr txBox="1"/>
          <p:nvPr/>
        </p:nvSpPr>
        <p:spPr>
          <a:xfrm>
            <a:off x="2003898" y="253642"/>
            <a:ext cx="9644076" cy="156966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41634"/>
                </a:solidFill>
                <a:effectLst/>
                <a:uLnTx/>
                <a:uFillTx/>
                <a:latin typeface="Assistant ExtraBold" pitchFamily="2" charset="-79"/>
                <a:ea typeface="+mn-ea"/>
                <a:cs typeface="Assistant ExtraBold" pitchFamily="2" charset="-79"/>
              </a:rPr>
              <a:t>BLENDER </a:t>
            </a:r>
            <a:r>
              <a:rPr kumimoji="0" lang="en-US" sz="3600" b="0" i="0" u="none" strike="noStrike" kern="1200" cap="none" spc="0" normalizeH="0" baseline="0" noProof="0" dirty="0">
                <a:ln>
                  <a:noFill/>
                </a:ln>
                <a:solidFill>
                  <a:srgbClr val="00AEEF"/>
                </a:solidFill>
                <a:effectLst/>
                <a:uLnTx/>
                <a:uFillTx/>
                <a:latin typeface="Assistant ExtraBold" pitchFamily="2" charset="-79"/>
                <a:ea typeface="+mn-ea"/>
                <a:cs typeface="Assistant ExtraBold" pitchFamily="2" charset="-79"/>
              </a:rPr>
              <a:t>BANK</a:t>
            </a:r>
          </a:p>
          <a:p>
            <a:pPr algn="r" rtl="1">
              <a:defRPr/>
            </a:pPr>
            <a:r>
              <a:rPr lang="he-IL" sz="2400" b="1" dirty="0">
                <a:solidFill>
                  <a:srgbClr val="3D3B3C"/>
                </a:solidFill>
                <a:latin typeface="Assistant SemiBold" pitchFamily="2" charset="-79"/>
                <a:cs typeface="Assistant SemiBold" pitchFamily="2" charset="-79"/>
              </a:rPr>
              <a:t>עתיד בלנדר באירופה, בנק ייחודי כלל אירופאי לאשראי ופקדונות</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he-IL" sz="3600" b="0" i="0" u="none" strike="noStrike" kern="1200" cap="none" spc="0" normalizeH="0" baseline="0" noProof="0" dirty="0">
                <a:ln>
                  <a:noFill/>
                </a:ln>
                <a:solidFill>
                  <a:srgbClr val="00AEEF"/>
                </a:solidFill>
                <a:effectLst/>
                <a:uLnTx/>
                <a:uFillTx/>
                <a:latin typeface="Assistant ExtraBold" pitchFamily="2" charset="-79"/>
                <a:ea typeface="+mn-ea"/>
                <a:cs typeface="Assistant ExtraBold" pitchFamily="2" charset="-79"/>
              </a:rPr>
              <a:t> </a:t>
            </a:r>
            <a:endParaRPr kumimoji="0" lang="en-US" sz="3600" b="0" i="0" u="none" strike="noStrike" kern="1200" cap="none" spc="0" normalizeH="0" baseline="0" noProof="0" dirty="0">
              <a:ln>
                <a:noFill/>
              </a:ln>
              <a:solidFill>
                <a:srgbClr val="041634"/>
              </a:solidFill>
              <a:effectLst/>
              <a:uLnTx/>
              <a:uFillTx/>
              <a:latin typeface="Assistant ExtraBold" pitchFamily="2" charset="-79"/>
              <a:ea typeface="+mn-ea"/>
              <a:cs typeface="Assistant ExtraBold" pitchFamily="2" charset="-79"/>
            </a:endParaRPr>
          </a:p>
        </p:txBody>
      </p:sp>
      <p:sp>
        <p:nvSpPr>
          <p:cNvPr id="78" name="Slide Number Placeholder 5">
            <a:extLst>
              <a:ext uri="{FF2B5EF4-FFF2-40B4-BE49-F238E27FC236}">
                <a16:creationId xmlns:a16="http://schemas.microsoft.com/office/drawing/2014/main" id="{AB6E684D-2EB8-45F2-A8E9-4EFB473C0C9F}"/>
              </a:ext>
            </a:extLst>
          </p:cNvPr>
          <p:cNvSpPr>
            <a:spLocks noGrp="1"/>
          </p:cNvSpPr>
          <p:nvPr>
            <p:ph type="sldNum" sz="quarter" idx="12"/>
          </p:nvPr>
        </p:nvSpPr>
        <p:spPr>
          <a:xfrm>
            <a:off x="11578255" y="6380935"/>
            <a:ext cx="488795" cy="365125"/>
          </a:xfrm>
        </p:spPr>
        <p:txBody>
          <a:bodyPr/>
          <a:lstStyle>
            <a:lvl1pPr>
              <a:defRPr>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kumimoji="0" lang="he-IL" sz="1100" b="0" i="0" u="none" strike="noStrike" kern="1200" cap="none" spc="0" normalizeH="0" baseline="0" noProof="0" smtClean="0">
                <a:ln>
                  <a:noFill/>
                </a:ln>
                <a:solidFill>
                  <a:prstClr val="black">
                    <a:lumMod val="75000"/>
                    <a:lumOff val="25000"/>
                  </a:prstClr>
                </a:solidFill>
                <a:effectLst/>
                <a:uLnTx/>
                <a:uFillTx/>
                <a:latin typeface="Assistant SemiBold" pitchFamily="2" charset="-79"/>
                <a:ea typeface="+mn-ea"/>
                <a:cs typeface="Assistant SemiBold" pitchFamily="2" charset="-79"/>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34" name="Rectangle 33">
            <a:extLst>
              <a:ext uri="{FF2B5EF4-FFF2-40B4-BE49-F238E27FC236}">
                <a16:creationId xmlns:a16="http://schemas.microsoft.com/office/drawing/2014/main" id="{E29C2C84-2669-4E42-83CD-8A01CE5ED51F}"/>
              </a:ext>
            </a:extLst>
          </p:cNvPr>
          <p:cNvSpPr/>
          <p:nvPr/>
        </p:nvSpPr>
        <p:spPr>
          <a:xfrm>
            <a:off x="-2215662" y="-1410020"/>
            <a:ext cx="15004957" cy="139706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40" name="תיבת טקסט 13">
            <a:extLst>
              <a:ext uri="{FF2B5EF4-FFF2-40B4-BE49-F238E27FC236}">
                <a16:creationId xmlns:a16="http://schemas.microsoft.com/office/drawing/2014/main" id="{389DBE54-DB9F-4F2A-A2D7-B11B866BB8A8}"/>
              </a:ext>
            </a:extLst>
          </p:cNvPr>
          <p:cNvSpPr txBox="1">
            <a:spLocks/>
          </p:cNvSpPr>
          <p:nvPr/>
        </p:nvSpPr>
        <p:spPr>
          <a:xfrm>
            <a:off x="860794" y="3789442"/>
            <a:ext cx="2196000" cy="1412030"/>
          </a:xfrm>
          <a:prstGeom prst="rect">
            <a:avLst/>
          </a:prstGeom>
          <a:solidFill>
            <a:srgbClr val="009ED6"/>
          </a:solidFill>
        </p:spPr>
        <p:txBody>
          <a:bodyPr wrap="square" lIns="144000" tIns="252000" rIns="108000" anchor="t" anchorCtr="0">
            <a:noAutofit/>
          </a:bodyPr>
          <a:lstStyle/>
          <a:p>
            <a:pPr algn="ctr" rtl="1">
              <a:lnSpc>
                <a:spcPts val="2160"/>
              </a:lnSpc>
              <a:buClr>
                <a:srgbClr val="00AEEF"/>
              </a:buClr>
            </a:pPr>
            <a:r>
              <a:rPr lang="he-IL" b="1" dirty="0">
                <a:solidFill>
                  <a:schemeClr val="bg1"/>
                </a:solidFill>
                <a:latin typeface="Assistant" pitchFamily="2" charset="-79"/>
                <a:cs typeface="Assistant" pitchFamily="2" charset="-79"/>
              </a:rPr>
              <a:t>יכולת צמיחה מהירה </a:t>
            </a:r>
            <a:r>
              <a:rPr lang="he-IL" dirty="0">
                <a:solidFill>
                  <a:schemeClr val="bg1"/>
                </a:solidFill>
                <a:latin typeface="Assistant" pitchFamily="2" charset="-79"/>
                <a:cs typeface="Assistant" pitchFamily="2" charset="-79"/>
              </a:rPr>
              <a:t>ברחבי אירופה </a:t>
            </a:r>
          </a:p>
          <a:p>
            <a:pPr algn="ctr" rtl="1">
              <a:lnSpc>
                <a:spcPts val="2160"/>
              </a:lnSpc>
              <a:buClr>
                <a:srgbClr val="00AEEF"/>
              </a:buClr>
            </a:pPr>
            <a:endParaRPr lang="he-IL" sz="1800" spc="-20" dirty="0">
              <a:solidFill>
                <a:schemeClr val="bg1"/>
              </a:solidFill>
              <a:latin typeface="Assistant" panose="00000500000000000000" pitchFamily="2" charset="-79"/>
              <a:cs typeface="Assistant" panose="00000500000000000000" pitchFamily="2" charset="-79"/>
            </a:endParaRPr>
          </a:p>
        </p:txBody>
      </p:sp>
      <p:sp>
        <p:nvSpPr>
          <p:cNvPr id="43" name="TextBox 1">
            <a:extLst>
              <a:ext uri="{FF2B5EF4-FFF2-40B4-BE49-F238E27FC236}">
                <a16:creationId xmlns:a16="http://schemas.microsoft.com/office/drawing/2014/main" id="{A438BAB9-F96C-401E-94E6-2434E6B62B85}"/>
              </a:ext>
            </a:extLst>
          </p:cNvPr>
          <p:cNvSpPr txBox="1"/>
          <p:nvPr/>
        </p:nvSpPr>
        <p:spPr>
          <a:xfrm>
            <a:off x="8989521" y="2118759"/>
            <a:ext cx="2733512" cy="369332"/>
          </a:xfrm>
          <a:prstGeom prst="rect">
            <a:avLst/>
          </a:prstGeom>
          <a:noFill/>
        </p:spPr>
        <p:txBody>
          <a:bodyPr wrap="square" rtlCol="0">
            <a:spAutoFit/>
          </a:bodyPr>
          <a:lstStyle/>
          <a:p>
            <a:pPr algn="r" rtl="1"/>
            <a:r>
              <a:rPr lang="he-IL" b="1" dirty="0">
                <a:solidFill>
                  <a:schemeClr val="tx1">
                    <a:lumMod val="85000"/>
                    <a:lumOff val="15000"/>
                  </a:schemeClr>
                </a:solidFill>
                <a:latin typeface="Assistant" pitchFamily="2" charset="-79"/>
                <a:cs typeface="Assistant" pitchFamily="2" charset="-79"/>
              </a:rPr>
              <a:t>תחומי פעילות</a:t>
            </a:r>
            <a:endParaRPr lang="en-GB" b="1" dirty="0">
              <a:solidFill>
                <a:schemeClr val="tx1">
                  <a:lumMod val="85000"/>
                  <a:lumOff val="15000"/>
                </a:schemeClr>
              </a:solidFill>
              <a:latin typeface="Assistant" pitchFamily="2" charset="-79"/>
              <a:cs typeface="Assistant" pitchFamily="2" charset="-79"/>
            </a:endParaRPr>
          </a:p>
        </p:txBody>
      </p:sp>
      <p:sp>
        <p:nvSpPr>
          <p:cNvPr id="45" name="TextBox 8">
            <a:extLst>
              <a:ext uri="{FF2B5EF4-FFF2-40B4-BE49-F238E27FC236}">
                <a16:creationId xmlns:a16="http://schemas.microsoft.com/office/drawing/2014/main" id="{C19A1B25-B062-4607-93CE-ADE885E36ABC}"/>
              </a:ext>
            </a:extLst>
          </p:cNvPr>
          <p:cNvSpPr txBox="1"/>
          <p:nvPr/>
        </p:nvSpPr>
        <p:spPr>
          <a:xfrm>
            <a:off x="10180824" y="4014691"/>
            <a:ext cx="1542209" cy="369332"/>
          </a:xfrm>
          <a:prstGeom prst="rect">
            <a:avLst/>
          </a:prstGeom>
          <a:noFill/>
        </p:spPr>
        <p:txBody>
          <a:bodyPr wrap="square" rtlCol="0">
            <a:spAutoFit/>
          </a:bodyPr>
          <a:lstStyle/>
          <a:p>
            <a:pPr algn="r" rtl="1"/>
            <a:r>
              <a:rPr lang="he-IL" b="1" dirty="0">
                <a:solidFill>
                  <a:schemeClr val="tx1">
                    <a:lumMod val="85000"/>
                    <a:lumOff val="15000"/>
                  </a:schemeClr>
                </a:solidFill>
                <a:latin typeface="Assistant" pitchFamily="2" charset="-79"/>
                <a:cs typeface="Assistant" pitchFamily="2" charset="-79"/>
              </a:rPr>
              <a:t>יתרונות</a:t>
            </a:r>
            <a:endParaRPr lang="en-GB" b="1" dirty="0">
              <a:solidFill>
                <a:schemeClr val="tx1">
                  <a:lumMod val="85000"/>
                  <a:lumOff val="15000"/>
                </a:schemeClr>
              </a:solidFill>
              <a:latin typeface="Assistant" pitchFamily="2" charset="-79"/>
              <a:cs typeface="Assistant" pitchFamily="2" charset="-79"/>
            </a:endParaRPr>
          </a:p>
        </p:txBody>
      </p:sp>
      <p:sp>
        <p:nvSpPr>
          <p:cNvPr id="46" name="תיבת טקסט 13">
            <a:extLst>
              <a:ext uri="{FF2B5EF4-FFF2-40B4-BE49-F238E27FC236}">
                <a16:creationId xmlns:a16="http://schemas.microsoft.com/office/drawing/2014/main" id="{437A16CA-EFCA-483D-BF46-CE7052474966}"/>
              </a:ext>
            </a:extLst>
          </p:cNvPr>
          <p:cNvSpPr txBox="1">
            <a:spLocks/>
          </p:cNvSpPr>
          <p:nvPr/>
        </p:nvSpPr>
        <p:spPr>
          <a:xfrm>
            <a:off x="7927058" y="3789442"/>
            <a:ext cx="2196000" cy="1412030"/>
          </a:xfrm>
          <a:prstGeom prst="rect">
            <a:avLst/>
          </a:prstGeom>
          <a:solidFill>
            <a:srgbClr val="009ED6"/>
          </a:solidFill>
        </p:spPr>
        <p:txBody>
          <a:bodyPr wrap="square" lIns="144000" tIns="252000" rIns="108000" anchor="t" anchorCtr="0">
            <a:noAutofit/>
          </a:bodyPr>
          <a:lstStyle/>
          <a:p>
            <a:pPr algn="ctr" rtl="1">
              <a:lnSpc>
                <a:spcPts val="2160"/>
              </a:lnSpc>
              <a:buClr>
                <a:srgbClr val="00AEEF"/>
              </a:buClr>
            </a:pPr>
            <a:r>
              <a:rPr lang="he-IL" b="1" dirty="0">
                <a:solidFill>
                  <a:schemeClr val="bg1"/>
                </a:solidFill>
                <a:latin typeface="Assistant" pitchFamily="2" charset="-79"/>
                <a:cs typeface="Assistant" pitchFamily="2" charset="-79"/>
              </a:rPr>
              <a:t>גיוס פיקדונות </a:t>
            </a:r>
          </a:p>
          <a:p>
            <a:pPr algn="ctr" rtl="1">
              <a:lnSpc>
                <a:spcPts val="2160"/>
              </a:lnSpc>
              <a:buClr>
                <a:srgbClr val="00AEEF"/>
              </a:buClr>
            </a:pPr>
            <a:r>
              <a:rPr lang="he-IL" dirty="0">
                <a:solidFill>
                  <a:schemeClr val="bg1"/>
                </a:solidFill>
                <a:latin typeface="Assistant" pitchFamily="2" charset="-79"/>
                <a:cs typeface="Assistant" pitchFamily="2" charset="-79"/>
              </a:rPr>
              <a:t>כמקור אשראי זמין וזול</a:t>
            </a:r>
          </a:p>
        </p:txBody>
      </p:sp>
      <p:sp>
        <p:nvSpPr>
          <p:cNvPr id="48" name="תיבת טקסט 13">
            <a:extLst>
              <a:ext uri="{FF2B5EF4-FFF2-40B4-BE49-F238E27FC236}">
                <a16:creationId xmlns:a16="http://schemas.microsoft.com/office/drawing/2014/main" id="{DB986C06-D410-45B5-A82C-0782FA5013CB}"/>
              </a:ext>
            </a:extLst>
          </p:cNvPr>
          <p:cNvSpPr txBox="1">
            <a:spLocks/>
          </p:cNvSpPr>
          <p:nvPr/>
        </p:nvSpPr>
        <p:spPr>
          <a:xfrm>
            <a:off x="5571636" y="3789442"/>
            <a:ext cx="2196000" cy="1412030"/>
          </a:xfrm>
          <a:prstGeom prst="rect">
            <a:avLst/>
          </a:prstGeom>
          <a:solidFill>
            <a:srgbClr val="009ED6"/>
          </a:solidFill>
        </p:spPr>
        <p:txBody>
          <a:bodyPr wrap="square" lIns="144000" tIns="252000" rIns="108000" anchor="t" anchorCtr="0">
            <a:noAutofit/>
          </a:bodyPr>
          <a:lstStyle/>
          <a:p>
            <a:pPr algn="ctr" rtl="1">
              <a:lnSpc>
                <a:spcPts val="2160"/>
              </a:lnSpc>
              <a:buClr>
                <a:srgbClr val="00AEEF"/>
              </a:buClr>
            </a:pPr>
            <a:r>
              <a:rPr lang="he-IL" dirty="0">
                <a:solidFill>
                  <a:schemeClr val="bg1"/>
                </a:solidFill>
                <a:latin typeface="Assistant SemiBold" pitchFamily="2" charset="-79"/>
                <a:cs typeface="Assistant SemiBold" pitchFamily="2" charset="-79"/>
              </a:rPr>
              <a:t>אפשרות לפעול בכלל האיחוד האירופי על בסיס </a:t>
            </a:r>
            <a:r>
              <a:rPr lang="en-US" dirty="0">
                <a:solidFill>
                  <a:schemeClr val="bg1"/>
                </a:solidFill>
                <a:latin typeface="Assistant SemiBold" pitchFamily="2" charset="-79"/>
                <a:cs typeface="Assistant SemiBold" pitchFamily="2" charset="-79"/>
              </a:rPr>
              <a:t>Passporting</a:t>
            </a:r>
            <a:r>
              <a:rPr lang="he-IL" dirty="0">
                <a:solidFill>
                  <a:schemeClr val="bg1"/>
                </a:solidFill>
                <a:latin typeface="Assistant SemiBold" pitchFamily="2" charset="-79"/>
                <a:cs typeface="Assistant SemiBold" pitchFamily="2" charset="-79"/>
              </a:rPr>
              <a:t>**</a:t>
            </a:r>
            <a:endParaRPr lang="en-US" baseline="30000" dirty="0">
              <a:solidFill>
                <a:schemeClr val="bg1"/>
              </a:solidFill>
              <a:latin typeface="Assistant SemiBold" pitchFamily="2" charset="-79"/>
              <a:cs typeface="Assistant SemiBold" pitchFamily="2" charset="-79"/>
            </a:endParaRPr>
          </a:p>
        </p:txBody>
      </p:sp>
      <p:sp>
        <p:nvSpPr>
          <p:cNvPr id="55" name="תיבת טקסט 13">
            <a:extLst>
              <a:ext uri="{FF2B5EF4-FFF2-40B4-BE49-F238E27FC236}">
                <a16:creationId xmlns:a16="http://schemas.microsoft.com/office/drawing/2014/main" id="{E25C9FC4-B0D5-4909-A643-E33D90AE8F17}"/>
              </a:ext>
            </a:extLst>
          </p:cNvPr>
          <p:cNvSpPr txBox="1">
            <a:spLocks/>
          </p:cNvSpPr>
          <p:nvPr/>
        </p:nvSpPr>
        <p:spPr>
          <a:xfrm>
            <a:off x="3216215" y="3789442"/>
            <a:ext cx="2196000" cy="1412030"/>
          </a:xfrm>
          <a:prstGeom prst="rect">
            <a:avLst/>
          </a:prstGeom>
          <a:solidFill>
            <a:srgbClr val="009ED6"/>
          </a:solidFill>
        </p:spPr>
        <p:txBody>
          <a:bodyPr wrap="square" lIns="144000" tIns="252000" rIns="108000" anchor="t" anchorCtr="0">
            <a:noAutofit/>
          </a:bodyPr>
          <a:lstStyle/>
          <a:p>
            <a:pPr algn="ctr" rtl="1">
              <a:lnSpc>
                <a:spcPts val="2160"/>
              </a:lnSpc>
              <a:buClr>
                <a:srgbClr val="00AEEF"/>
              </a:buClr>
            </a:pPr>
            <a:r>
              <a:rPr lang="he-IL" b="1" dirty="0">
                <a:solidFill>
                  <a:schemeClr val="bg1"/>
                </a:solidFill>
                <a:latin typeface="Assistant" pitchFamily="2" charset="-79"/>
                <a:cs typeface="Assistant" pitchFamily="2" charset="-79"/>
              </a:rPr>
              <a:t>הגדלת רווחיות </a:t>
            </a:r>
          </a:p>
          <a:p>
            <a:pPr algn="ctr" rtl="1">
              <a:lnSpc>
                <a:spcPts val="2160"/>
              </a:lnSpc>
              <a:buClr>
                <a:srgbClr val="00AEEF"/>
              </a:buClr>
            </a:pPr>
            <a:r>
              <a:rPr lang="he-IL" dirty="0">
                <a:solidFill>
                  <a:schemeClr val="bg1"/>
                </a:solidFill>
                <a:latin typeface="Assistant" pitchFamily="2" charset="-79"/>
                <a:cs typeface="Assistant" pitchFamily="2" charset="-79"/>
              </a:rPr>
              <a:t>עקב הוזלת מקורות האשראי</a:t>
            </a:r>
          </a:p>
        </p:txBody>
      </p:sp>
      <p:sp>
        <p:nvSpPr>
          <p:cNvPr id="56" name="תיבת טקסט 13">
            <a:extLst>
              <a:ext uri="{FF2B5EF4-FFF2-40B4-BE49-F238E27FC236}">
                <a16:creationId xmlns:a16="http://schemas.microsoft.com/office/drawing/2014/main" id="{A0DF4859-B10E-419C-82AD-9E9A89E93C62}"/>
              </a:ext>
            </a:extLst>
          </p:cNvPr>
          <p:cNvSpPr txBox="1">
            <a:spLocks/>
          </p:cNvSpPr>
          <p:nvPr/>
        </p:nvSpPr>
        <p:spPr>
          <a:xfrm>
            <a:off x="860794" y="1876921"/>
            <a:ext cx="2196000" cy="1412030"/>
          </a:xfrm>
          <a:prstGeom prst="rect">
            <a:avLst/>
          </a:prstGeom>
          <a:solidFill>
            <a:srgbClr val="006386"/>
          </a:solidFill>
        </p:spPr>
        <p:txBody>
          <a:bodyPr wrap="square" lIns="144000" tIns="252000" rIns="108000" anchor="t" anchorCtr="0">
            <a:noAutofit/>
          </a:bodyPr>
          <a:lstStyle/>
          <a:p>
            <a:pPr algn="ctr" rtl="1">
              <a:lnSpc>
                <a:spcPts val="2160"/>
              </a:lnSpc>
              <a:buClr>
                <a:srgbClr val="00AEEF"/>
              </a:buClr>
            </a:pPr>
            <a:r>
              <a:rPr lang="he-IL" b="1" dirty="0">
                <a:solidFill>
                  <a:schemeClr val="bg1"/>
                </a:solidFill>
                <a:latin typeface="Assistant" pitchFamily="2" charset="-79"/>
                <a:cs typeface="Assistant" pitchFamily="2" charset="-79"/>
              </a:rPr>
              <a:t>משכנתאות</a:t>
            </a:r>
          </a:p>
        </p:txBody>
      </p:sp>
      <p:sp>
        <p:nvSpPr>
          <p:cNvPr id="57" name="תיבת טקסט 13">
            <a:extLst>
              <a:ext uri="{FF2B5EF4-FFF2-40B4-BE49-F238E27FC236}">
                <a16:creationId xmlns:a16="http://schemas.microsoft.com/office/drawing/2014/main" id="{9D0F6E06-DA0C-43FE-9BD2-9DD365AFCDF2}"/>
              </a:ext>
            </a:extLst>
          </p:cNvPr>
          <p:cNvSpPr txBox="1">
            <a:spLocks/>
          </p:cNvSpPr>
          <p:nvPr/>
        </p:nvSpPr>
        <p:spPr>
          <a:xfrm>
            <a:off x="7927058" y="1876921"/>
            <a:ext cx="2196000" cy="1412030"/>
          </a:xfrm>
          <a:prstGeom prst="rect">
            <a:avLst/>
          </a:prstGeom>
          <a:solidFill>
            <a:srgbClr val="006386"/>
          </a:solidFill>
        </p:spPr>
        <p:txBody>
          <a:bodyPr wrap="square" lIns="144000" tIns="252000" rIns="108000" anchor="t" anchorCtr="0">
            <a:noAutofit/>
          </a:bodyPr>
          <a:lstStyle/>
          <a:p>
            <a:pPr algn="ctr" rtl="1">
              <a:lnSpc>
                <a:spcPts val="2160"/>
              </a:lnSpc>
              <a:buClr>
                <a:srgbClr val="00AEEF"/>
              </a:buClr>
            </a:pPr>
            <a:r>
              <a:rPr lang="he-IL" b="1" dirty="0">
                <a:solidFill>
                  <a:schemeClr val="bg1"/>
                </a:solidFill>
                <a:latin typeface="Assistant" pitchFamily="2" charset="-79"/>
                <a:cs typeface="Assistant" pitchFamily="2" charset="-79"/>
              </a:rPr>
              <a:t>בנק דיגיטאלי </a:t>
            </a:r>
            <a:r>
              <a:rPr lang="he-IL" dirty="0">
                <a:solidFill>
                  <a:schemeClr val="bg1"/>
                </a:solidFill>
                <a:latin typeface="Assistant" pitchFamily="2" charset="-79"/>
                <a:cs typeface="Assistant" pitchFamily="2" charset="-79"/>
              </a:rPr>
              <a:t>המתמחה באשראי צרכני</a:t>
            </a:r>
          </a:p>
        </p:txBody>
      </p:sp>
      <p:sp>
        <p:nvSpPr>
          <p:cNvPr id="58" name="תיבת טקסט 13">
            <a:extLst>
              <a:ext uri="{FF2B5EF4-FFF2-40B4-BE49-F238E27FC236}">
                <a16:creationId xmlns:a16="http://schemas.microsoft.com/office/drawing/2014/main" id="{5A2FFC4A-535F-4F0B-9B4B-424DE1165131}"/>
              </a:ext>
            </a:extLst>
          </p:cNvPr>
          <p:cNvSpPr txBox="1">
            <a:spLocks/>
          </p:cNvSpPr>
          <p:nvPr/>
        </p:nvSpPr>
        <p:spPr>
          <a:xfrm>
            <a:off x="5571636" y="1876921"/>
            <a:ext cx="2196000" cy="1412030"/>
          </a:xfrm>
          <a:prstGeom prst="rect">
            <a:avLst/>
          </a:prstGeom>
          <a:solidFill>
            <a:srgbClr val="006386"/>
          </a:solidFill>
        </p:spPr>
        <p:txBody>
          <a:bodyPr wrap="square" lIns="144000" tIns="252000" rIns="108000" anchor="t" anchorCtr="0">
            <a:noAutofit/>
          </a:bodyPr>
          <a:lstStyle/>
          <a:p>
            <a:pPr algn="ctr" rtl="1">
              <a:lnSpc>
                <a:spcPts val="2160"/>
              </a:lnSpc>
              <a:buClr>
                <a:srgbClr val="00AEEF"/>
              </a:buClr>
            </a:pPr>
            <a:r>
              <a:rPr lang="en-US" b="1" dirty="0">
                <a:solidFill>
                  <a:schemeClr val="bg1"/>
                </a:solidFill>
                <a:latin typeface="Assistant" pitchFamily="2" charset="-79"/>
                <a:cs typeface="Assistant" pitchFamily="2" charset="-79"/>
              </a:rPr>
              <a:t>BNPL</a:t>
            </a:r>
            <a:r>
              <a:rPr lang="en-US" dirty="0">
                <a:solidFill>
                  <a:schemeClr val="bg1"/>
                </a:solidFill>
                <a:latin typeface="Assistant" pitchFamily="2" charset="-79"/>
                <a:cs typeface="Assistant" pitchFamily="2" charset="-79"/>
              </a:rPr>
              <a:t> </a:t>
            </a:r>
          </a:p>
          <a:p>
            <a:pPr algn="ctr" rtl="1">
              <a:lnSpc>
                <a:spcPts val="2160"/>
              </a:lnSpc>
              <a:buClr>
                <a:srgbClr val="00AEEF"/>
              </a:buClr>
            </a:pPr>
            <a:r>
              <a:rPr lang="en-US" dirty="0">
                <a:solidFill>
                  <a:schemeClr val="bg1"/>
                </a:solidFill>
                <a:latin typeface="Assistant SemiBold" pitchFamily="2" charset="-79"/>
                <a:cs typeface="Assistant SemiBold" pitchFamily="2" charset="-79"/>
              </a:rPr>
              <a:t>(</a:t>
            </a:r>
            <a:r>
              <a:rPr lang="en-US" dirty="0">
                <a:solidFill>
                  <a:schemeClr val="bg1"/>
                </a:solidFill>
                <a:latin typeface="Assistant" pitchFamily="2" charset="-79"/>
                <a:cs typeface="Assistant" pitchFamily="2" charset="-79"/>
              </a:rPr>
              <a:t>Buy</a:t>
            </a:r>
            <a:r>
              <a:rPr lang="en-US" dirty="0">
                <a:solidFill>
                  <a:schemeClr val="bg1"/>
                </a:solidFill>
                <a:latin typeface="Assistant SemiBold" pitchFamily="2" charset="-79"/>
                <a:cs typeface="Assistant SemiBold" pitchFamily="2" charset="-79"/>
              </a:rPr>
              <a:t> Now Pay </a:t>
            </a:r>
            <a:r>
              <a:rPr lang="en-US" dirty="0">
                <a:solidFill>
                  <a:schemeClr val="bg1"/>
                </a:solidFill>
                <a:latin typeface="Assistant" pitchFamily="2" charset="-79"/>
                <a:cs typeface="Assistant" pitchFamily="2" charset="-79"/>
              </a:rPr>
              <a:t>Later</a:t>
            </a:r>
            <a:r>
              <a:rPr lang="en-US" dirty="0">
                <a:solidFill>
                  <a:schemeClr val="bg1"/>
                </a:solidFill>
                <a:latin typeface="Assistant SemiBold" pitchFamily="2" charset="-79"/>
                <a:cs typeface="Assistant SemiBold" pitchFamily="2" charset="-79"/>
              </a:rPr>
              <a:t>)</a:t>
            </a:r>
          </a:p>
        </p:txBody>
      </p:sp>
      <p:sp>
        <p:nvSpPr>
          <p:cNvPr id="59" name="תיבת טקסט 13">
            <a:extLst>
              <a:ext uri="{FF2B5EF4-FFF2-40B4-BE49-F238E27FC236}">
                <a16:creationId xmlns:a16="http://schemas.microsoft.com/office/drawing/2014/main" id="{2546E89D-AAC6-4D09-8827-E814E16753D3}"/>
              </a:ext>
            </a:extLst>
          </p:cNvPr>
          <p:cNvSpPr txBox="1">
            <a:spLocks/>
          </p:cNvSpPr>
          <p:nvPr/>
        </p:nvSpPr>
        <p:spPr>
          <a:xfrm>
            <a:off x="3216215" y="1876921"/>
            <a:ext cx="2196000" cy="1412030"/>
          </a:xfrm>
          <a:prstGeom prst="rect">
            <a:avLst/>
          </a:prstGeom>
          <a:solidFill>
            <a:srgbClr val="006386"/>
          </a:solidFill>
        </p:spPr>
        <p:txBody>
          <a:bodyPr wrap="square" lIns="144000" tIns="252000" rIns="108000" anchor="t" anchorCtr="0">
            <a:noAutofit/>
          </a:bodyPr>
          <a:lstStyle/>
          <a:p>
            <a:pPr algn="ctr" rtl="1">
              <a:lnSpc>
                <a:spcPts val="2160"/>
              </a:lnSpc>
              <a:buClr>
                <a:srgbClr val="00AEEF"/>
              </a:buClr>
            </a:pPr>
            <a:r>
              <a:rPr lang="he-IL" b="1" dirty="0">
                <a:solidFill>
                  <a:schemeClr val="bg1"/>
                </a:solidFill>
                <a:latin typeface="Assistant" pitchFamily="2" charset="-79"/>
                <a:cs typeface="Assistant" pitchFamily="2" charset="-79"/>
              </a:rPr>
              <a:t>אשראי לרכישת רכבים </a:t>
            </a:r>
            <a:r>
              <a:rPr lang="en-US" dirty="0">
                <a:solidFill>
                  <a:schemeClr val="bg1"/>
                </a:solidFill>
                <a:latin typeface="Assistant" pitchFamily="2" charset="-79"/>
                <a:cs typeface="Assistant" pitchFamily="2" charset="-79"/>
              </a:rPr>
              <a:t>Auto Loans)</a:t>
            </a:r>
            <a:r>
              <a:rPr lang="he-IL" dirty="0">
                <a:solidFill>
                  <a:schemeClr val="bg1"/>
                </a:solidFill>
                <a:latin typeface="Assistant" pitchFamily="2" charset="-79"/>
                <a:cs typeface="Assistant" pitchFamily="2" charset="-79"/>
              </a:rPr>
              <a:t>)</a:t>
            </a:r>
          </a:p>
        </p:txBody>
      </p:sp>
      <p:cxnSp>
        <p:nvCxnSpPr>
          <p:cNvPr id="5" name="Straight Connector 4">
            <a:extLst>
              <a:ext uri="{FF2B5EF4-FFF2-40B4-BE49-F238E27FC236}">
                <a16:creationId xmlns:a16="http://schemas.microsoft.com/office/drawing/2014/main" id="{F46F3263-FB35-4F26-96F5-165A426DA86E}"/>
              </a:ext>
            </a:extLst>
          </p:cNvPr>
          <p:cNvCxnSpPr/>
          <p:nvPr/>
        </p:nvCxnSpPr>
        <p:spPr>
          <a:xfrm>
            <a:off x="854750" y="1809975"/>
            <a:ext cx="107250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A2A0B1E-02E0-42DB-8F77-3EA6BFF61231}"/>
              </a:ext>
            </a:extLst>
          </p:cNvPr>
          <p:cNvCxnSpPr/>
          <p:nvPr/>
        </p:nvCxnSpPr>
        <p:spPr>
          <a:xfrm>
            <a:off x="854750" y="3336576"/>
            <a:ext cx="107250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31CBD1C-4E24-483B-A7D5-C9278E8E505A}"/>
              </a:ext>
            </a:extLst>
          </p:cNvPr>
          <p:cNvCxnSpPr/>
          <p:nvPr/>
        </p:nvCxnSpPr>
        <p:spPr>
          <a:xfrm>
            <a:off x="854750" y="3708051"/>
            <a:ext cx="107250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98E932C-2E32-4503-9C42-919DE0A9560A}"/>
              </a:ext>
            </a:extLst>
          </p:cNvPr>
          <p:cNvCxnSpPr/>
          <p:nvPr/>
        </p:nvCxnSpPr>
        <p:spPr>
          <a:xfrm>
            <a:off x="854750" y="5260626"/>
            <a:ext cx="10725005"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
            <a:extLst>
              <a:ext uri="{FF2B5EF4-FFF2-40B4-BE49-F238E27FC236}">
                <a16:creationId xmlns:a16="http://schemas.microsoft.com/office/drawing/2014/main" id="{6C2F78B8-AB4E-47E3-B7A4-ACBFD24E1FC8}"/>
              </a:ext>
            </a:extLst>
          </p:cNvPr>
          <p:cNvSpPr txBox="1"/>
          <p:nvPr/>
        </p:nvSpPr>
        <p:spPr>
          <a:xfrm>
            <a:off x="2764819" y="5980825"/>
            <a:ext cx="8958214" cy="400110"/>
          </a:xfrm>
          <a:prstGeom prst="rect">
            <a:avLst/>
          </a:prstGeom>
          <a:noFill/>
        </p:spPr>
        <p:txBody>
          <a:bodyPr wrap="square" rtlCol="0">
            <a:spAutoFit/>
          </a:bodyPr>
          <a:lstStyle/>
          <a:p>
            <a:pPr algn="r"/>
            <a:r>
              <a:rPr lang="he-IL" sz="1000" dirty="0">
                <a:solidFill>
                  <a:srgbClr val="3D3B3C"/>
                </a:solidFill>
                <a:latin typeface="Assistant Light" pitchFamily="2" charset="-79"/>
                <a:cs typeface="Assistant Light" pitchFamily="2" charset="-79"/>
              </a:rPr>
              <a:t>* בכפוף לקבלת כלל האישורים הרגולטוריים הרלוונטיים וביניהם קבלת הרישיון הבנקאי, במהלך הרבעון השני של שנת 2022</a:t>
            </a:r>
          </a:p>
          <a:p>
            <a:pPr algn="r"/>
            <a:r>
              <a:rPr lang="he-IL" sz="1000" dirty="0">
                <a:solidFill>
                  <a:srgbClr val="3D3B3C"/>
                </a:solidFill>
                <a:latin typeface="Assistant Light" pitchFamily="2" charset="-79"/>
                <a:cs typeface="Assistant Light" pitchFamily="2" charset="-79"/>
              </a:rPr>
              <a:t>** צפי ל-2023 בכפוף לקבלת כלל האישורים הרגולטורים</a:t>
            </a:r>
          </a:p>
        </p:txBody>
      </p:sp>
    </p:spTree>
    <p:extLst>
      <p:ext uri="{BB962C8B-B14F-4D97-AF65-F5344CB8AC3E}">
        <p14:creationId xmlns:p14="http://schemas.microsoft.com/office/powerpoint/2010/main" val="3782423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8282D597-2EDA-4909-A267-531E9DCA1087}"/>
              </a:ext>
            </a:extLst>
          </p:cNvPr>
          <p:cNvSpPr/>
          <p:nvPr/>
        </p:nvSpPr>
        <p:spPr>
          <a:xfrm>
            <a:off x="596234" y="1184770"/>
            <a:ext cx="4995950" cy="4995950"/>
          </a:xfrm>
          <a:prstGeom prst="ellipse">
            <a:avLst/>
          </a:prstGeom>
          <a:gradFill flip="none" rotWithShape="1">
            <a:gsLst>
              <a:gs pos="100000">
                <a:srgbClr val="21BFD5"/>
              </a:gs>
              <a:gs pos="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תיבת טקסט 3">
            <a:extLst>
              <a:ext uri="{FF2B5EF4-FFF2-40B4-BE49-F238E27FC236}">
                <a16:creationId xmlns:a16="http://schemas.microsoft.com/office/drawing/2014/main" id="{6E57B996-9C6A-403A-ADB2-A40F16700BDC}"/>
              </a:ext>
            </a:extLst>
          </p:cNvPr>
          <p:cNvSpPr txBox="1"/>
          <p:nvPr/>
        </p:nvSpPr>
        <p:spPr>
          <a:xfrm>
            <a:off x="-2301726" y="861082"/>
            <a:ext cx="1162974" cy="923330"/>
          </a:xfrm>
          <a:prstGeom prst="rect">
            <a:avLst/>
          </a:prstGeom>
          <a:solidFill>
            <a:schemeClr val="accent2"/>
          </a:solidFill>
        </p:spPr>
        <p:txBody>
          <a:bodyPr wrap="square" rtlCol="0">
            <a:spAutoFit/>
          </a:bodyPr>
          <a:lstStyle/>
          <a:p>
            <a:r>
              <a:rPr lang="he-IL" dirty="0"/>
              <a:t>לעדכן גרף לדצמבר 21</a:t>
            </a:r>
            <a:endParaRPr lang="en-IL" dirty="0"/>
          </a:p>
        </p:txBody>
      </p:sp>
      <p:sp>
        <p:nvSpPr>
          <p:cNvPr id="47" name="Arc 46">
            <a:extLst>
              <a:ext uri="{FF2B5EF4-FFF2-40B4-BE49-F238E27FC236}">
                <a16:creationId xmlns:a16="http://schemas.microsoft.com/office/drawing/2014/main" id="{75F1ADA3-EB8D-4457-9781-048E8CF1D608}"/>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49" name="Oval 48">
            <a:extLst>
              <a:ext uri="{FF2B5EF4-FFF2-40B4-BE49-F238E27FC236}">
                <a16:creationId xmlns:a16="http://schemas.microsoft.com/office/drawing/2014/main" id="{86BDFA28-C433-4DDE-B7E1-755CF5747C8D}"/>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0" name="Arc 49">
            <a:extLst>
              <a:ext uri="{FF2B5EF4-FFF2-40B4-BE49-F238E27FC236}">
                <a16:creationId xmlns:a16="http://schemas.microsoft.com/office/drawing/2014/main" id="{213AB831-27FA-4115-8686-96E5A4EA6A25}"/>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51" name="Partial Circle 50">
            <a:extLst>
              <a:ext uri="{FF2B5EF4-FFF2-40B4-BE49-F238E27FC236}">
                <a16:creationId xmlns:a16="http://schemas.microsoft.com/office/drawing/2014/main" id="{BCC1A4D9-EBE0-4E53-A750-13A710AF6D36}"/>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52" name="Rectangle 51">
            <a:extLst>
              <a:ext uri="{FF2B5EF4-FFF2-40B4-BE49-F238E27FC236}">
                <a16:creationId xmlns:a16="http://schemas.microsoft.com/office/drawing/2014/main" id="{F3EE8C12-51CB-48D0-BCA7-0D4E6E18536A}"/>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8" name="Slide Number Placeholder 5">
            <a:extLst>
              <a:ext uri="{FF2B5EF4-FFF2-40B4-BE49-F238E27FC236}">
                <a16:creationId xmlns:a16="http://schemas.microsoft.com/office/drawing/2014/main" id="{AB6E684D-2EB8-45F2-A8E9-4EFB473C0C9F}"/>
              </a:ext>
            </a:extLst>
          </p:cNvPr>
          <p:cNvSpPr>
            <a:spLocks noGrp="1"/>
          </p:cNvSpPr>
          <p:nvPr>
            <p:ph type="sldNum" sz="quarter" idx="12"/>
          </p:nvPr>
        </p:nvSpPr>
        <p:spPr>
          <a:xfrm>
            <a:off x="11578255" y="6380935"/>
            <a:ext cx="488795" cy="365125"/>
          </a:xfrm>
        </p:spPr>
        <p:txBody>
          <a:bodyPr/>
          <a:lstStyle>
            <a:lvl1pPr>
              <a:defRPr>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kumimoji="0" lang="he-IL" sz="1100" b="0" i="0" u="none" strike="noStrike" kern="1200" cap="none" spc="0" normalizeH="0" baseline="0" noProof="0" smtClean="0">
                <a:ln>
                  <a:noFill/>
                </a:ln>
                <a:solidFill>
                  <a:prstClr val="black">
                    <a:lumMod val="75000"/>
                    <a:lumOff val="25000"/>
                  </a:prstClr>
                </a:solidFill>
                <a:effectLst/>
                <a:uLnTx/>
                <a:uFillTx/>
                <a:latin typeface="Assistant SemiBold" pitchFamily="2" charset="-79"/>
                <a:ea typeface="+mn-ea"/>
                <a:cs typeface="Assistant SemiBold" pitchFamily="2" charset="-79"/>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35" name="Rectangle 34">
            <a:extLst>
              <a:ext uri="{FF2B5EF4-FFF2-40B4-BE49-F238E27FC236}">
                <a16:creationId xmlns:a16="http://schemas.microsoft.com/office/drawing/2014/main" id="{4258975B-2E59-436C-895A-9235B44BF5C0}"/>
              </a:ext>
            </a:extLst>
          </p:cNvPr>
          <p:cNvSpPr/>
          <p:nvPr/>
        </p:nvSpPr>
        <p:spPr>
          <a:xfrm>
            <a:off x="-2625968" y="6859301"/>
            <a:ext cx="15415264" cy="165513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6" name="Rectangle 35">
            <a:extLst>
              <a:ext uri="{FF2B5EF4-FFF2-40B4-BE49-F238E27FC236}">
                <a16:creationId xmlns:a16="http://schemas.microsoft.com/office/drawing/2014/main" id="{363CC7CB-E8D4-4388-9EA8-A36921F400AC}"/>
              </a:ext>
            </a:extLst>
          </p:cNvPr>
          <p:cNvSpPr/>
          <p:nvPr/>
        </p:nvSpPr>
        <p:spPr>
          <a:xfrm>
            <a:off x="-2625969" y="-46591"/>
            <a:ext cx="2625969"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5" name="תיבת טקסט 9">
            <a:extLst>
              <a:ext uri="{FF2B5EF4-FFF2-40B4-BE49-F238E27FC236}">
                <a16:creationId xmlns:a16="http://schemas.microsoft.com/office/drawing/2014/main" id="{9964FF44-FE68-4FC2-9931-EBBD4A5F59DC}"/>
              </a:ext>
            </a:extLst>
          </p:cNvPr>
          <p:cNvSpPr txBox="1"/>
          <p:nvPr/>
        </p:nvSpPr>
        <p:spPr>
          <a:xfrm>
            <a:off x="6117273" y="1824459"/>
            <a:ext cx="5402646" cy="1493229"/>
          </a:xfrm>
          <a:prstGeom prst="rect">
            <a:avLst/>
          </a:prstGeom>
          <a:noFill/>
        </p:spPr>
        <p:txBody>
          <a:bodyPr wrap="square">
            <a:spAutoFit/>
          </a:bodyPr>
          <a:lstStyle/>
          <a:p>
            <a:pPr marL="174625" indent="-174625" algn="r" rtl="1">
              <a:lnSpc>
                <a:spcPts val="2200"/>
              </a:lnSpc>
              <a:buClr>
                <a:srgbClr val="00AEEF"/>
              </a:buClr>
              <a:buFont typeface="Arial" panose="020B0604020202020204" pitchFamily="34" charset="0"/>
              <a:buChar char="•"/>
            </a:pPr>
            <a:r>
              <a:rPr lang="he-IL" dirty="0">
                <a:solidFill>
                  <a:srgbClr val="3D3B3C"/>
                </a:solidFill>
                <a:latin typeface="Assistant" pitchFamily="2" charset="-79"/>
                <a:cs typeface="Assistant" pitchFamily="2" charset="-79"/>
              </a:rPr>
              <a:t>רכישת איגוד אשראי המגייס פיקדונות ומעמיד אשראי</a:t>
            </a:r>
          </a:p>
          <a:p>
            <a:pPr marL="174625" indent="-174625" algn="r" rtl="1">
              <a:lnSpc>
                <a:spcPts val="2200"/>
              </a:lnSpc>
              <a:buClr>
                <a:srgbClr val="00AEEF"/>
              </a:buClr>
              <a:buFont typeface="Arial" panose="020B0604020202020204" pitchFamily="34" charset="0"/>
              <a:buChar char="•"/>
            </a:pPr>
            <a:r>
              <a:rPr lang="he-IL" dirty="0">
                <a:solidFill>
                  <a:srgbClr val="3D3B3C"/>
                </a:solidFill>
                <a:latin typeface="Assistant" pitchFamily="2" charset="-79"/>
                <a:cs typeface="Assistant" pitchFamily="2" charset="-79"/>
              </a:rPr>
              <a:t>מנהל  32 מיליון אירו בהלוואות בעיקר מגובות נכסי נדל"ן</a:t>
            </a:r>
          </a:p>
          <a:p>
            <a:pPr marL="174625" indent="-174625" algn="r" rtl="1">
              <a:lnSpc>
                <a:spcPts val="2200"/>
              </a:lnSpc>
              <a:buClr>
                <a:srgbClr val="00AEEF"/>
              </a:buClr>
              <a:buFont typeface="Arial" panose="020B0604020202020204" pitchFamily="34" charset="0"/>
              <a:buChar char="•"/>
            </a:pPr>
            <a:r>
              <a:rPr lang="he-IL" dirty="0">
                <a:solidFill>
                  <a:srgbClr val="3D3B3C"/>
                </a:solidFill>
                <a:latin typeface="Assistant" pitchFamily="2" charset="-79"/>
                <a:cs typeface="Assistant" pitchFamily="2" charset="-79"/>
              </a:rPr>
              <a:t>סכום הרכישה - כ- 5 מיליון אירו (כ-18 מיליון ₪)</a:t>
            </a:r>
          </a:p>
          <a:p>
            <a:pPr marL="174625" indent="-174625" algn="r" rtl="1">
              <a:lnSpc>
                <a:spcPts val="2200"/>
              </a:lnSpc>
              <a:buClr>
                <a:srgbClr val="00AEEF"/>
              </a:buClr>
              <a:buFont typeface="Arial" panose="020B0604020202020204" pitchFamily="34" charset="0"/>
              <a:buChar char="•"/>
            </a:pPr>
            <a:r>
              <a:rPr lang="he-IL" dirty="0">
                <a:solidFill>
                  <a:srgbClr val="3D3B3C"/>
                </a:solidFill>
                <a:latin typeface="Assistant" pitchFamily="2" charset="-79"/>
                <a:cs typeface="Assistant" pitchFamily="2" charset="-79"/>
              </a:rPr>
              <a:t>בשלב מתקדם לקבלת רישיון להפעלת בנק דיגיטלי</a:t>
            </a:r>
          </a:p>
          <a:p>
            <a:pPr marL="174625" indent="-174625" algn="r" rtl="1">
              <a:lnSpc>
                <a:spcPts val="2200"/>
              </a:lnSpc>
              <a:buClr>
                <a:srgbClr val="00AEEF"/>
              </a:buClr>
              <a:buFont typeface="Arial" panose="020B0604020202020204" pitchFamily="34" charset="0"/>
              <a:buChar char="•"/>
            </a:pPr>
            <a:r>
              <a:rPr lang="he-IL" dirty="0">
                <a:solidFill>
                  <a:srgbClr val="3D3B3C"/>
                </a:solidFill>
                <a:latin typeface="Assistant" pitchFamily="2" charset="-79"/>
                <a:cs typeface="Assistant" pitchFamily="2" charset="-79"/>
              </a:rPr>
              <a:t>פעילות רווחית</a:t>
            </a:r>
          </a:p>
        </p:txBody>
      </p:sp>
      <p:sp>
        <p:nvSpPr>
          <p:cNvPr id="56" name="תיבת טקסט 10">
            <a:extLst>
              <a:ext uri="{FF2B5EF4-FFF2-40B4-BE49-F238E27FC236}">
                <a16:creationId xmlns:a16="http://schemas.microsoft.com/office/drawing/2014/main" id="{8EAE348E-8C39-4DE1-B2D7-51E2994807A6}"/>
              </a:ext>
            </a:extLst>
          </p:cNvPr>
          <p:cNvSpPr txBox="1"/>
          <p:nvPr/>
        </p:nvSpPr>
        <p:spPr>
          <a:xfrm>
            <a:off x="1088175" y="4854277"/>
            <a:ext cx="3767516" cy="584775"/>
          </a:xfrm>
          <a:prstGeom prst="rect">
            <a:avLst/>
          </a:prstGeom>
          <a:noFill/>
        </p:spPr>
        <p:txBody>
          <a:bodyPr wrap="square" rtlCol="0">
            <a:spAutoFit/>
          </a:bodyPr>
          <a:lstStyle/>
          <a:p>
            <a:pPr algn="ctr" rtl="1"/>
            <a:r>
              <a:rPr lang="he-IL" sz="1600" dirty="0">
                <a:solidFill>
                  <a:srgbClr val="3D3B3C"/>
                </a:solidFill>
                <a:latin typeface="Assistant SemiBold" pitchFamily="2" charset="-79"/>
                <a:cs typeface="Assistant SemiBold" pitchFamily="2" charset="-79"/>
              </a:rPr>
              <a:t>גידול בתיק האשראי של בלנדר אירופה </a:t>
            </a:r>
          </a:p>
          <a:p>
            <a:pPr algn="ctr" rtl="1"/>
            <a:r>
              <a:rPr lang="he-IL" sz="1600" dirty="0">
                <a:solidFill>
                  <a:srgbClr val="3D3B3C"/>
                </a:solidFill>
                <a:latin typeface="Assistant SemiBold" pitchFamily="2" charset="-79"/>
                <a:cs typeface="Assistant SemiBold" pitchFamily="2" charset="-79"/>
              </a:rPr>
              <a:t>במיליוני ש"ח לאחר עסקת </a:t>
            </a:r>
            <a:r>
              <a:rPr lang="en-US" sz="1600" dirty="0">
                <a:solidFill>
                  <a:srgbClr val="3D3B3C"/>
                </a:solidFill>
                <a:latin typeface="Assistant SemiBold" pitchFamily="2" charset="-79"/>
                <a:cs typeface="Assistant SemiBold" pitchFamily="2" charset="-79"/>
              </a:rPr>
              <a:t>LTL</a:t>
            </a:r>
            <a:endParaRPr lang="en-IL" sz="1600" dirty="0">
              <a:solidFill>
                <a:srgbClr val="3D3B3C"/>
              </a:solidFill>
              <a:latin typeface="Assistant SemiBold" pitchFamily="2" charset="-79"/>
              <a:cs typeface="Assistant SemiBold" pitchFamily="2" charset="-79"/>
            </a:endParaRPr>
          </a:p>
        </p:txBody>
      </p:sp>
      <p:sp>
        <p:nvSpPr>
          <p:cNvPr id="57" name="TextBox 28">
            <a:extLst>
              <a:ext uri="{FF2B5EF4-FFF2-40B4-BE49-F238E27FC236}">
                <a16:creationId xmlns:a16="http://schemas.microsoft.com/office/drawing/2014/main" id="{699D305F-E1F0-481C-9840-A3B3B030319A}"/>
              </a:ext>
            </a:extLst>
          </p:cNvPr>
          <p:cNvSpPr txBox="1"/>
          <p:nvPr/>
        </p:nvSpPr>
        <p:spPr>
          <a:xfrm>
            <a:off x="1022386" y="253642"/>
            <a:ext cx="10625588" cy="1015663"/>
          </a:xfrm>
          <a:prstGeom prst="rect">
            <a:avLst/>
          </a:prstGeom>
          <a:noFill/>
        </p:spPr>
        <p:txBody>
          <a:bodyPr wrap="square" rtlCol="0">
            <a:spAutoFit/>
          </a:bodyPr>
          <a:lstStyle/>
          <a:p>
            <a:pPr marL="0" marR="0" algn="r" rtl="1">
              <a:spcBef>
                <a:spcPts val="0"/>
              </a:spcBef>
              <a:spcAft>
                <a:spcPts val="0"/>
              </a:spcAft>
            </a:pPr>
            <a:r>
              <a:rPr lang="he-IL" sz="3600" dirty="0">
                <a:solidFill>
                  <a:srgbClr val="00AEEF"/>
                </a:solidFill>
                <a:latin typeface="Assistant ExtraBold" pitchFamily="2" charset="-79"/>
                <a:cs typeface="Assistant ExtraBold" pitchFamily="2" charset="-79"/>
              </a:rPr>
              <a:t>רכישת</a:t>
            </a:r>
            <a:r>
              <a:rPr lang="he-IL" sz="3600" dirty="0">
                <a:solidFill>
                  <a:srgbClr val="041634"/>
                </a:solidFill>
                <a:latin typeface="Assistant SemiBold" pitchFamily="2" charset="-79"/>
                <a:cs typeface="Assistant SemiBold" pitchFamily="2" charset="-79"/>
              </a:rPr>
              <a:t> </a:t>
            </a:r>
            <a:r>
              <a:rPr lang="en-US" sz="3600" dirty="0">
                <a:solidFill>
                  <a:srgbClr val="041634"/>
                </a:solidFill>
                <a:latin typeface="Assistant ExtraBold" pitchFamily="2" charset="-79"/>
                <a:cs typeface="Assistant ExtraBold" pitchFamily="2" charset="-79"/>
              </a:rPr>
              <a:t>LTL</a:t>
            </a:r>
            <a:r>
              <a:rPr lang="he-IL" sz="3600" dirty="0">
                <a:solidFill>
                  <a:srgbClr val="041634"/>
                </a:solidFill>
                <a:latin typeface="Assistant SemiBold" pitchFamily="2" charset="-79"/>
                <a:cs typeface="Assistant SemiBold" pitchFamily="2" charset="-79"/>
              </a:rPr>
              <a:t> </a:t>
            </a:r>
          </a:p>
          <a:p>
            <a:pPr marL="0" marR="0" algn="r" rtl="1">
              <a:spcBef>
                <a:spcPts val="0"/>
              </a:spcBef>
              <a:spcAft>
                <a:spcPts val="0"/>
              </a:spcAft>
            </a:pPr>
            <a:r>
              <a:rPr lang="he-IL" sz="2400" dirty="0">
                <a:solidFill>
                  <a:srgbClr val="041634"/>
                </a:solidFill>
                <a:latin typeface="Assistant SemiBold" pitchFamily="2" charset="-79"/>
                <a:cs typeface="Assistant SemiBold" pitchFamily="2" charset="-79"/>
              </a:rPr>
              <a:t>התקדמות לקראת רישיון בנקאי באירופה ושילוש תיק האשראי</a:t>
            </a:r>
            <a:endParaRPr lang="en-US" sz="2400" dirty="0">
              <a:solidFill>
                <a:srgbClr val="041634"/>
              </a:solidFill>
              <a:latin typeface="Assistant SemiBold" pitchFamily="2" charset="-79"/>
              <a:cs typeface="Assistant SemiBold" pitchFamily="2" charset="-79"/>
            </a:endParaRPr>
          </a:p>
        </p:txBody>
      </p:sp>
      <p:graphicFrame>
        <p:nvGraphicFramePr>
          <p:cNvPr id="58" name="תרשים 1">
            <a:extLst>
              <a:ext uri="{FF2B5EF4-FFF2-40B4-BE49-F238E27FC236}">
                <a16:creationId xmlns:a16="http://schemas.microsoft.com/office/drawing/2014/main" id="{E0CDC84E-AB68-45CA-AB5D-3FA895BEB8B9}"/>
              </a:ext>
            </a:extLst>
          </p:cNvPr>
          <p:cNvGraphicFramePr>
            <a:graphicFrameLocks/>
          </p:cNvGraphicFramePr>
          <p:nvPr>
            <p:extLst>
              <p:ext uri="{D42A27DB-BD31-4B8C-83A1-F6EECF244321}">
                <p14:modId xmlns:p14="http://schemas.microsoft.com/office/powerpoint/2010/main" val="791311133"/>
              </p:ext>
            </p:extLst>
          </p:nvPr>
        </p:nvGraphicFramePr>
        <p:xfrm>
          <a:off x="1489616" y="1162273"/>
          <a:ext cx="3551819" cy="3452562"/>
        </p:xfrm>
        <a:graphic>
          <a:graphicData uri="http://schemas.openxmlformats.org/drawingml/2006/chart">
            <c:chart xmlns:c="http://schemas.openxmlformats.org/drawingml/2006/chart" xmlns:r="http://schemas.openxmlformats.org/officeDocument/2006/relationships" r:id="rId3"/>
          </a:graphicData>
        </a:graphic>
      </p:graphicFrame>
      <p:sp>
        <p:nvSpPr>
          <p:cNvPr id="59" name="תיבת טקסט 8">
            <a:extLst>
              <a:ext uri="{FF2B5EF4-FFF2-40B4-BE49-F238E27FC236}">
                <a16:creationId xmlns:a16="http://schemas.microsoft.com/office/drawing/2014/main" id="{C10A8EC4-E90E-4A69-88F4-B92ADAAC4960}"/>
              </a:ext>
            </a:extLst>
          </p:cNvPr>
          <p:cNvSpPr txBox="1"/>
          <p:nvPr/>
        </p:nvSpPr>
        <p:spPr>
          <a:xfrm>
            <a:off x="9193709" y="5907177"/>
            <a:ext cx="2402057" cy="553998"/>
          </a:xfrm>
          <a:prstGeom prst="rect">
            <a:avLst/>
          </a:prstGeom>
          <a:noFill/>
        </p:spPr>
        <p:txBody>
          <a:bodyPr wrap="square" rtlCol="0">
            <a:spAutoFit/>
          </a:bodyPr>
          <a:lstStyle/>
          <a:p>
            <a:pPr algn="r" rtl="1"/>
            <a:r>
              <a:rPr lang="he-IL" sz="1000" dirty="0">
                <a:solidFill>
                  <a:srgbClr val="3D3B3C"/>
                </a:solidFill>
                <a:latin typeface="Assistant" pitchFamily="2" charset="-79"/>
                <a:cs typeface="Assistant" pitchFamily="2" charset="-79"/>
              </a:rPr>
              <a:t>* נתונים במיליוני ש"ח מוערכים לדצמבר 2021 </a:t>
            </a:r>
            <a:r>
              <a:rPr lang="he-IL" sz="1000" dirty="0">
                <a:solidFill>
                  <a:srgbClr val="000000"/>
                </a:solidFill>
                <a:latin typeface="Assistant Light" panose="00000400000000000000" pitchFamily="2" charset="-79"/>
                <a:cs typeface="Assistant Light" panose="00000400000000000000" pitchFamily="2" charset="-79"/>
              </a:rPr>
              <a:t>לפי שער המרה של 3.5 ₪ לאירו </a:t>
            </a:r>
            <a:endParaRPr lang="en-IL" sz="1000" dirty="0">
              <a:solidFill>
                <a:srgbClr val="000000"/>
              </a:solidFill>
              <a:latin typeface="Assistant Light" panose="00000400000000000000" pitchFamily="2" charset="-79"/>
              <a:cs typeface="Assistant Light" panose="00000400000000000000" pitchFamily="2" charset="-79"/>
            </a:endParaRPr>
          </a:p>
          <a:p>
            <a:pPr algn="r" rtl="1"/>
            <a:r>
              <a:rPr lang="en-US" sz="1000" dirty="0">
                <a:solidFill>
                  <a:srgbClr val="3D3B3C"/>
                </a:solidFill>
                <a:latin typeface="Assistant" pitchFamily="2" charset="-79"/>
                <a:cs typeface="Assistant" pitchFamily="2" charset="-79"/>
              </a:rPr>
              <a:t>**</a:t>
            </a:r>
            <a:r>
              <a:rPr lang="he-IL" sz="1000" dirty="0">
                <a:solidFill>
                  <a:srgbClr val="3D3B3C"/>
                </a:solidFill>
                <a:latin typeface="Assistant" pitchFamily="2" charset="-79"/>
                <a:cs typeface="Assistant" pitchFamily="2" charset="-79"/>
              </a:rPr>
              <a:t> נתון מוערך לאחר השלמת העסקה</a:t>
            </a:r>
            <a:endParaRPr lang="en-IL" sz="1000" dirty="0">
              <a:solidFill>
                <a:srgbClr val="3D3B3C"/>
              </a:solidFill>
              <a:latin typeface="Assistant" pitchFamily="2" charset="-79"/>
              <a:cs typeface="Assistant" pitchFamily="2" charset="-79"/>
            </a:endParaRPr>
          </a:p>
        </p:txBody>
      </p:sp>
      <p:cxnSp>
        <p:nvCxnSpPr>
          <p:cNvPr id="60" name="מחבר חץ ישר 11">
            <a:extLst>
              <a:ext uri="{FF2B5EF4-FFF2-40B4-BE49-F238E27FC236}">
                <a16:creationId xmlns:a16="http://schemas.microsoft.com/office/drawing/2014/main" id="{991413D4-BFC1-4002-8163-C0390D948EA0}"/>
              </a:ext>
            </a:extLst>
          </p:cNvPr>
          <p:cNvCxnSpPr>
            <a:cxnSpLocks/>
          </p:cNvCxnSpPr>
          <p:nvPr/>
        </p:nvCxnSpPr>
        <p:spPr>
          <a:xfrm flipV="1">
            <a:off x="2647986" y="2395883"/>
            <a:ext cx="577164" cy="7461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1" name="תיבת טקסט 12">
            <a:extLst>
              <a:ext uri="{FF2B5EF4-FFF2-40B4-BE49-F238E27FC236}">
                <a16:creationId xmlns:a16="http://schemas.microsoft.com/office/drawing/2014/main" id="{8E52BB00-B6EA-4970-BDD9-A68952B6E970}"/>
              </a:ext>
            </a:extLst>
          </p:cNvPr>
          <p:cNvSpPr txBox="1"/>
          <p:nvPr/>
        </p:nvSpPr>
        <p:spPr>
          <a:xfrm>
            <a:off x="3428507" y="4499419"/>
            <a:ext cx="783632" cy="230832"/>
          </a:xfrm>
          <a:prstGeom prst="rect">
            <a:avLst/>
          </a:prstGeom>
          <a:noFill/>
        </p:spPr>
        <p:txBody>
          <a:bodyPr wrap="square" rtlCol="0">
            <a:spAutoFit/>
          </a:bodyPr>
          <a:lstStyle/>
          <a:p>
            <a:r>
              <a:rPr lang="en-US" sz="900" dirty="0">
                <a:solidFill>
                  <a:schemeClr val="tx1">
                    <a:lumMod val="65000"/>
                    <a:lumOff val="35000"/>
                  </a:schemeClr>
                </a:solidFill>
              </a:rPr>
              <a:t>(e**)</a:t>
            </a:r>
            <a:endParaRPr lang="en-IL" sz="900" dirty="0">
              <a:solidFill>
                <a:schemeClr val="tx1">
                  <a:lumMod val="65000"/>
                  <a:lumOff val="35000"/>
                </a:schemeClr>
              </a:solidFill>
            </a:endParaRPr>
          </a:p>
        </p:txBody>
      </p:sp>
      <p:sp>
        <p:nvSpPr>
          <p:cNvPr id="62" name="תיבת טקסט 26">
            <a:extLst>
              <a:ext uri="{FF2B5EF4-FFF2-40B4-BE49-F238E27FC236}">
                <a16:creationId xmlns:a16="http://schemas.microsoft.com/office/drawing/2014/main" id="{F180CBA4-D03F-4799-AB00-3E7695779234}"/>
              </a:ext>
            </a:extLst>
          </p:cNvPr>
          <p:cNvSpPr txBox="1"/>
          <p:nvPr/>
        </p:nvSpPr>
        <p:spPr>
          <a:xfrm>
            <a:off x="2146789" y="4482483"/>
            <a:ext cx="783632" cy="230832"/>
          </a:xfrm>
          <a:prstGeom prst="rect">
            <a:avLst/>
          </a:prstGeom>
          <a:noFill/>
        </p:spPr>
        <p:txBody>
          <a:bodyPr wrap="square" rtlCol="0">
            <a:spAutoFit/>
          </a:bodyPr>
          <a:lstStyle/>
          <a:p>
            <a:r>
              <a:rPr lang="en-US" sz="900" dirty="0">
                <a:solidFill>
                  <a:schemeClr val="tx1">
                    <a:lumMod val="65000"/>
                    <a:lumOff val="35000"/>
                  </a:schemeClr>
                </a:solidFill>
              </a:rPr>
              <a:t>(e*)</a:t>
            </a:r>
            <a:endParaRPr lang="en-IL" sz="900" dirty="0">
              <a:solidFill>
                <a:schemeClr val="tx1">
                  <a:lumMod val="65000"/>
                  <a:lumOff val="35000"/>
                </a:schemeClr>
              </a:solidFill>
            </a:endParaRPr>
          </a:p>
        </p:txBody>
      </p:sp>
      <p:sp>
        <p:nvSpPr>
          <p:cNvPr id="93" name="תיבת טקסט 9">
            <a:extLst>
              <a:ext uri="{FF2B5EF4-FFF2-40B4-BE49-F238E27FC236}">
                <a16:creationId xmlns:a16="http://schemas.microsoft.com/office/drawing/2014/main" id="{F05447BD-CB30-4143-8E6A-9E87BF70B93B}"/>
              </a:ext>
            </a:extLst>
          </p:cNvPr>
          <p:cNvSpPr txBox="1"/>
          <p:nvPr/>
        </p:nvSpPr>
        <p:spPr>
          <a:xfrm>
            <a:off x="6042613" y="3595265"/>
            <a:ext cx="5402646" cy="1493229"/>
          </a:xfrm>
          <a:prstGeom prst="rect">
            <a:avLst/>
          </a:prstGeom>
          <a:noFill/>
        </p:spPr>
        <p:txBody>
          <a:bodyPr wrap="square">
            <a:spAutoFit/>
          </a:bodyPr>
          <a:lstStyle/>
          <a:p>
            <a:pPr algn="r" rtl="1">
              <a:lnSpc>
                <a:spcPts val="2200"/>
              </a:lnSpc>
              <a:buClr>
                <a:srgbClr val="00AEEF"/>
              </a:buClr>
            </a:pPr>
            <a:r>
              <a:rPr lang="he-IL" sz="2400" dirty="0">
                <a:solidFill>
                  <a:srgbClr val="00AEEF"/>
                </a:solidFill>
                <a:latin typeface="Assistant" pitchFamily="2" charset="-79"/>
                <a:cs typeface="Assistant" pitchFamily="2" charset="-79"/>
              </a:rPr>
              <a:t>יתרונות לבלנדר</a:t>
            </a:r>
          </a:p>
          <a:p>
            <a:pPr marL="174625" indent="-174625" algn="r" rtl="1">
              <a:lnSpc>
                <a:spcPts val="2200"/>
              </a:lnSpc>
              <a:buClr>
                <a:srgbClr val="00AEEF"/>
              </a:buClr>
              <a:buFont typeface="Arial" panose="020B0604020202020204" pitchFamily="34" charset="0"/>
              <a:buChar char="•"/>
            </a:pPr>
            <a:r>
              <a:rPr lang="he-IL" dirty="0">
                <a:solidFill>
                  <a:srgbClr val="3D3B3C"/>
                </a:solidFill>
                <a:latin typeface="Assistant" pitchFamily="2" charset="-79"/>
                <a:cs typeface="Assistant" pitchFamily="2" charset="-79"/>
              </a:rPr>
              <a:t>קיצור זמנים לקבלת רישיון בנקאי אירופאי</a:t>
            </a:r>
          </a:p>
          <a:p>
            <a:pPr marL="174625" indent="-174625" algn="r" rtl="1">
              <a:lnSpc>
                <a:spcPts val="2200"/>
              </a:lnSpc>
              <a:buClr>
                <a:srgbClr val="00AEEF"/>
              </a:buClr>
              <a:buFont typeface="Arial" panose="020B0604020202020204" pitchFamily="34" charset="0"/>
              <a:buChar char="•"/>
            </a:pPr>
            <a:r>
              <a:rPr lang="he-IL" dirty="0">
                <a:solidFill>
                  <a:srgbClr val="3D3B3C"/>
                </a:solidFill>
                <a:latin typeface="Assistant" pitchFamily="2" charset="-79"/>
                <a:cs typeface="Assistant" pitchFamily="2" charset="-79"/>
              </a:rPr>
              <a:t>שילוש תיק האשראי של בלנדר אירופה </a:t>
            </a:r>
          </a:p>
          <a:p>
            <a:pPr marL="174625" indent="-174625" algn="r" rtl="1">
              <a:lnSpc>
                <a:spcPts val="2200"/>
              </a:lnSpc>
              <a:buClr>
                <a:srgbClr val="00AEEF"/>
              </a:buClr>
              <a:buFont typeface="Arial" panose="020B0604020202020204" pitchFamily="34" charset="0"/>
              <a:buChar char="•"/>
            </a:pPr>
            <a:r>
              <a:rPr lang="he-IL" dirty="0">
                <a:solidFill>
                  <a:srgbClr val="3D3B3C"/>
                </a:solidFill>
                <a:latin typeface="Assistant" pitchFamily="2" charset="-79"/>
                <a:cs typeface="Assistant" pitchFamily="2" charset="-79"/>
              </a:rPr>
              <a:t>הוזלת מקורות מימון על ידי גיוס פיקדונות</a:t>
            </a:r>
          </a:p>
          <a:p>
            <a:pPr marL="174625" indent="-174625" algn="r" rtl="1">
              <a:lnSpc>
                <a:spcPts val="2200"/>
              </a:lnSpc>
              <a:buClr>
                <a:srgbClr val="00AEEF"/>
              </a:buClr>
              <a:buFont typeface="Arial" panose="020B0604020202020204" pitchFamily="34" charset="0"/>
              <a:buChar char="•"/>
            </a:pPr>
            <a:r>
              <a:rPr lang="he-IL" dirty="0">
                <a:solidFill>
                  <a:srgbClr val="3D3B3C"/>
                </a:solidFill>
                <a:latin typeface="Assistant" pitchFamily="2" charset="-79"/>
                <a:cs typeface="Assistant" pitchFamily="2" charset="-79"/>
              </a:rPr>
              <a:t>כניסה לתחומי אשראי לנדל"ן</a:t>
            </a:r>
          </a:p>
        </p:txBody>
      </p:sp>
      <p:grpSp>
        <p:nvGrpSpPr>
          <p:cNvPr id="2" name="Group 1">
            <a:extLst>
              <a:ext uri="{FF2B5EF4-FFF2-40B4-BE49-F238E27FC236}">
                <a16:creationId xmlns:a16="http://schemas.microsoft.com/office/drawing/2014/main" id="{488BE3C0-7820-4725-9A07-CCD0815736D1}"/>
              </a:ext>
            </a:extLst>
          </p:cNvPr>
          <p:cNvGrpSpPr/>
          <p:nvPr/>
        </p:nvGrpSpPr>
        <p:grpSpPr>
          <a:xfrm>
            <a:off x="475732" y="864141"/>
            <a:ext cx="2161798" cy="2161796"/>
            <a:chOff x="7118680" y="1389684"/>
            <a:chExt cx="4041593" cy="4041590"/>
          </a:xfrm>
        </p:grpSpPr>
        <p:sp>
          <p:nvSpPr>
            <p:cNvPr id="43" name="Oval 42">
              <a:extLst>
                <a:ext uri="{FF2B5EF4-FFF2-40B4-BE49-F238E27FC236}">
                  <a16:creationId xmlns:a16="http://schemas.microsoft.com/office/drawing/2014/main" id="{AAC4C574-E901-4C20-8244-2883DC2BF790}"/>
                </a:ext>
              </a:extLst>
            </p:cNvPr>
            <p:cNvSpPr/>
            <p:nvPr/>
          </p:nvSpPr>
          <p:spPr>
            <a:xfrm flipH="1">
              <a:off x="7904746" y="2213478"/>
              <a:ext cx="2523693" cy="2461838"/>
            </a:xfrm>
            <a:prstGeom prst="ellipse">
              <a:avLst/>
            </a:prstGeom>
            <a:solidFill>
              <a:srgbClr val="006386">
                <a:alpha val="85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4" name="Arc 43">
              <a:extLst>
                <a:ext uri="{FF2B5EF4-FFF2-40B4-BE49-F238E27FC236}">
                  <a16:creationId xmlns:a16="http://schemas.microsoft.com/office/drawing/2014/main" id="{3258FA8D-135C-4961-A6C6-FD0092192504}"/>
                </a:ext>
              </a:extLst>
            </p:cNvPr>
            <p:cNvSpPr/>
            <p:nvPr/>
          </p:nvSpPr>
          <p:spPr>
            <a:xfrm rot="900000">
              <a:off x="7725924" y="2001522"/>
              <a:ext cx="2894214" cy="2894212"/>
            </a:xfrm>
            <a:prstGeom prst="arc">
              <a:avLst>
                <a:gd name="adj1" fmla="val 16977976"/>
                <a:gd name="adj2" fmla="val 7953272"/>
              </a:avLst>
            </a:prstGeom>
            <a:ln w="9525">
              <a:solidFill>
                <a:srgbClr val="25A6DF">
                  <a:alpha val="94000"/>
                </a:srgbClr>
              </a:solidFill>
              <a:headEnd type="arrow"/>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45" name="Oval 44">
              <a:extLst>
                <a:ext uri="{FF2B5EF4-FFF2-40B4-BE49-F238E27FC236}">
                  <a16:creationId xmlns:a16="http://schemas.microsoft.com/office/drawing/2014/main" id="{5D41C1BF-E1E7-4D4B-AB31-EC5C92AEAEED}"/>
                </a:ext>
              </a:extLst>
            </p:cNvPr>
            <p:cNvSpPr/>
            <p:nvPr/>
          </p:nvSpPr>
          <p:spPr>
            <a:xfrm>
              <a:off x="9423438" y="4820529"/>
              <a:ext cx="108000" cy="108000"/>
            </a:xfrm>
            <a:prstGeom prst="ellipse">
              <a:avLst/>
            </a:prstGeom>
            <a:solidFill>
              <a:srgbClr val="25A6D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46" name="Oval 45">
              <a:extLst>
                <a:ext uri="{FF2B5EF4-FFF2-40B4-BE49-F238E27FC236}">
                  <a16:creationId xmlns:a16="http://schemas.microsoft.com/office/drawing/2014/main" id="{124D4371-938A-4E5E-A714-31401B395A60}"/>
                </a:ext>
              </a:extLst>
            </p:cNvPr>
            <p:cNvSpPr/>
            <p:nvPr/>
          </p:nvSpPr>
          <p:spPr>
            <a:xfrm flipH="1">
              <a:off x="9276732" y="2733078"/>
              <a:ext cx="713407" cy="695922"/>
            </a:xfrm>
            <a:prstGeom prst="ellipse">
              <a:avLst/>
            </a:prstGeom>
            <a:solidFill>
              <a:srgbClr val="21BF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09ED6"/>
                </a:solidFill>
                <a:effectLst/>
                <a:uLnTx/>
                <a:uFillTx/>
                <a:latin typeface="Calibri" panose="020F0502020204030204"/>
                <a:ea typeface="+mn-ea"/>
                <a:cs typeface="+mn-cs"/>
              </a:endParaRPr>
            </a:p>
          </p:txBody>
        </p:sp>
        <p:sp>
          <p:nvSpPr>
            <p:cNvPr id="48" name="Arc 47">
              <a:extLst>
                <a:ext uri="{FF2B5EF4-FFF2-40B4-BE49-F238E27FC236}">
                  <a16:creationId xmlns:a16="http://schemas.microsoft.com/office/drawing/2014/main" id="{82E8C43A-AA70-4B49-8832-7B0B669CCB91}"/>
                </a:ext>
              </a:extLst>
            </p:cNvPr>
            <p:cNvSpPr/>
            <p:nvPr/>
          </p:nvSpPr>
          <p:spPr>
            <a:xfrm rot="900000">
              <a:off x="7118680" y="1389684"/>
              <a:ext cx="4041593" cy="4041590"/>
            </a:xfrm>
            <a:prstGeom prst="arc">
              <a:avLst>
                <a:gd name="adj1" fmla="val 11912447"/>
                <a:gd name="adj2" fmla="val 2930560"/>
              </a:avLst>
            </a:prstGeom>
            <a:ln w="9525">
              <a:solidFill>
                <a:srgbClr val="006386">
                  <a:alpha val="52000"/>
                </a:srgbClr>
              </a:solidFill>
              <a:prstDash val="dash"/>
              <a:headEnd type="arrow"/>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3" name="Arc 52">
              <a:extLst>
                <a:ext uri="{FF2B5EF4-FFF2-40B4-BE49-F238E27FC236}">
                  <a16:creationId xmlns:a16="http://schemas.microsoft.com/office/drawing/2014/main" id="{4F4C9E90-7176-4DCE-8F36-61E480947584}"/>
                </a:ext>
              </a:extLst>
            </p:cNvPr>
            <p:cNvSpPr/>
            <p:nvPr/>
          </p:nvSpPr>
          <p:spPr>
            <a:xfrm rot="900000">
              <a:off x="8418391" y="2677744"/>
              <a:ext cx="1559326" cy="1559325"/>
            </a:xfrm>
            <a:prstGeom prst="arc">
              <a:avLst>
                <a:gd name="adj1" fmla="val 13839297"/>
                <a:gd name="adj2" fmla="val 7953272"/>
              </a:avLst>
            </a:prstGeom>
            <a:ln w="9525">
              <a:solidFill>
                <a:schemeClr val="bg1">
                  <a:alpha val="94000"/>
                </a:schemeClr>
              </a:solidFill>
              <a:prstDash val="dash"/>
              <a:headEnd type="arrow"/>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grpSp>
      <p:sp>
        <p:nvSpPr>
          <p:cNvPr id="54" name="TextBox 53">
            <a:extLst>
              <a:ext uri="{FF2B5EF4-FFF2-40B4-BE49-F238E27FC236}">
                <a16:creationId xmlns:a16="http://schemas.microsoft.com/office/drawing/2014/main" id="{793CC032-4E9C-492E-9A91-3C7046E2348A}"/>
              </a:ext>
            </a:extLst>
          </p:cNvPr>
          <p:cNvSpPr txBox="1"/>
          <p:nvPr/>
        </p:nvSpPr>
        <p:spPr>
          <a:xfrm>
            <a:off x="1091768" y="1691488"/>
            <a:ext cx="899892" cy="523220"/>
          </a:xfrm>
          <a:prstGeom prst="rect">
            <a:avLst/>
          </a:prstGeom>
          <a:noFill/>
        </p:spPr>
        <p:txBody>
          <a:bodyPr wrap="square">
            <a:spAutoFit/>
          </a:bodyPr>
          <a:lstStyle/>
          <a:p>
            <a:pPr algn="ctr"/>
            <a:r>
              <a:rPr lang="en-US" sz="2800" dirty="0">
                <a:solidFill>
                  <a:schemeClr val="bg1"/>
                </a:solidFill>
                <a:latin typeface="Assistant SemiBold" pitchFamily="2" charset="-79"/>
                <a:cs typeface="Assistant SemiBold" pitchFamily="2" charset="-79"/>
              </a:rPr>
              <a:t>LTL</a:t>
            </a:r>
            <a:endParaRPr lang="he-IL" sz="2800" dirty="0">
              <a:solidFill>
                <a:schemeClr val="bg1"/>
              </a:solidFill>
            </a:endParaRPr>
          </a:p>
        </p:txBody>
      </p:sp>
    </p:spTree>
    <p:extLst>
      <p:ext uri="{BB962C8B-B14F-4D97-AF65-F5344CB8AC3E}">
        <p14:creationId xmlns:p14="http://schemas.microsoft.com/office/powerpoint/2010/main" val="397781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1000"/>
                                        <p:tgtEl>
                                          <p:spTgt spid="54"/>
                                        </p:tgtEl>
                                      </p:cBhvr>
                                    </p:animEffect>
                                    <p:anim calcmode="lin" valueType="num">
                                      <p:cBhvr>
                                        <p:cTn id="13" dur="1000" fill="hold"/>
                                        <p:tgtEl>
                                          <p:spTgt spid="54"/>
                                        </p:tgtEl>
                                        <p:attrNameLst>
                                          <p:attrName>ppt_x</p:attrName>
                                        </p:attrNameLst>
                                      </p:cBhvr>
                                      <p:tavLst>
                                        <p:tav tm="0">
                                          <p:val>
                                            <p:strVal val="#ppt_x"/>
                                          </p:val>
                                        </p:tav>
                                        <p:tav tm="100000">
                                          <p:val>
                                            <p:strVal val="#ppt_x"/>
                                          </p:val>
                                        </p:tav>
                                      </p:tavLst>
                                    </p:anim>
                                    <p:anim calcmode="lin" valueType="num">
                                      <p:cBhvr>
                                        <p:cTn id="14"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Shape 54">
            <a:extLst>
              <a:ext uri="{FF2B5EF4-FFF2-40B4-BE49-F238E27FC236}">
                <a16:creationId xmlns:a16="http://schemas.microsoft.com/office/drawing/2014/main" id="{71B7E4D3-9E93-470D-967C-E66E2644E69C}"/>
              </a:ext>
            </a:extLst>
          </p:cNvPr>
          <p:cNvSpPr/>
          <p:nvPr/>
        </p:nvSpPr>
        <p:spPr>
          <a:xfrm rot="10800000">
            <a:off x="-477417" y="-12957"/>
            <a:ext cx="5849980" cy="6888787"/>
          </a:xfrm>
          <a:custGeom>
            <a:avLst/>
            <a:gdLst>
              <a:gd name="connsiteX0" fmla="*/ 1134160 w 5849980"/>
              <a:gd name="connsiteY0" fmla="*/ 0 h 6888787"/>
              <a:gd name="connsiteX1" fmla="*/ 5849980 w 5849980"/>
              <a:gd name="connsiteY1" fmla="*/ 0 h 6888787"/>
              <a:gd name="connsiteX2" fmla="*/ 5849980 w 5849980"/>
              <a:gd name="connsiteY2" fmla="*/ 6888787 h 6888787"/>
              <a:gd name="connsiteX3" fmla="*/ 1130325 w 5849980"/>
              <a:gd name="connsiteY3" fmla="*/ 6888787 h 6888787"/>
              <a:gd name="connsiteX4" fmla="*/ 991781 w 5849980"/>
              <a:gd name="connsiteY4" fmla="*/ 6693961 h 6888787"/>
              <a:gd name="connsiteX5" fmla="*/ 0 w 5849980"/>
              <a:gd name="connsiteY5" fmla="*/ 3447090 h 6888787"/>
              <a:gd name="connsiteX6" fmla="*/ 991781 w 5849980"/>
              <a:gd name="connsiteY6" fmla="*/ 200219 h 6888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49980" h="6888787">
                <a:moveTo>
                  <a:pt x="1134160" y="0"/>
                </a:moveTo>
                <a:lnTo>
                  <a:pt x="5849980" y="0"/>
                </a:lnTo>
                <a:lnTo>
                  <a:pt x="5849980" y="6888787"/>
                </a:lnTo>
                <a:lnTo>
                  <a:pt x="1130325" y="6888787"/>
                </a:lnTo>
                <a:lnTo>
                  <a:pt x="991781" y="6693961"/>
                </a:lnTo>
                <a:cubicBezTo>
                  <a:pt x="365622" y="5767123"/>
                  <a:pt x="0" y="4649805"/>
                  <a:pt x="0" y="3447090"/>
                </a:cubicBezTo>
                <a:cubicBezTo>
                  <a:pt x="0" y="2244376"/>
                  <a:pt x="365622" y="1127057"/>
                  <a:pt x="991781" y="200219"/>
                </a:cubicBezTo>
                <a:close/>
              </a:path>
            </a:pathLst>
          </a:custGeom>
          <a:gradFill flip="none" rotWithShape="1">
            <a:gsLst>
              <a:gs pos="90000">
                <a:srgbClr val="006386">
                  <a:alpha val="58000"/>
                </a:srgbClr>
              </a:gs>
              <a:gs pos="0">
                <a:srgbClr val="21BFD5">
                  <a:alpha val="5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he-IL"/>
          </a:p>
        </p:txBody>
      </p:sp>
      <p:sp>
        <p:nvSpPr>
          <p:cNvPr id="46" name="Rectangle 45">
            <a:extLst>
              <a:ext uri="{FF2B5EF4-FFF2-40B4-BE49-F238E27FC236}">
                <a16:creationId xmlns:a16="http://schemas.microsoft.com/office/drawing/2014/main" id="{BF09A34D-7DD5-4B77-BB58-4841EE4F4609}"/>
              </a:ext>
            </a:extLst>
          </p:cNvPr>
          <p:cNvSpPr/>
          <p:nvPr/>
        </p:nvSpPr>
        <p:spPr>
          <a:xfrm>
            <a:off x="-4378782" y="-2416629"/>
            <a:ext cx="4388249" cy="1297577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48" name="Rectangle 47">
            <a:extLst>
              <a:ext uri="{FF2B5EF4-FFF2-40B4-BE49-F238E27FC236}">
                <a16:creationId xmlns:a16="http://schemas.microsoft.com/office/drawing/2014/main" id="{F9A63BE1-5754-47D6-8892-43F6473CDB03}"/>
              </a:ext>
            </a:extLst>
          </p:cNvPr>
          <p:cNvSpPr/>
          <p:nvPr/>
        </p:nvSpPr>
        <p:spPr>
          <a:xfrm>
            <a:off x="-3595804" y="6875828"/>
            <a:ext cx="17097607" cy="421695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47" name="Arc 46">
            <a:extLst>
              <a:ext uri="{FF2B5EF4-FFF2-40B4-BE49-F238E27FC236}">
                <a16:creationId xmlns:a16="http://schemas.microsoft.com/office/drawing/2014/main" id="{75F1ADA3-EB8D-4457-9781-048E8CF1D608}"/>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49" name="Oval 48">
            <a:extLst>
              <a:ext uri="{FF2B5EF4-FFF2-40B4-BE49-F238E27FC236}">
                <a16:creationId xmlns:a16="http://schemas.microsoft.com/office/drawing/2014/main" id="{86BDFA28-C433-4DDE-B7E1-755CF5747C8D}"/>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0" name="Arc 49">
            <a:extLst>
              <a:ext uri="{FF2B5EF4-FFF2-40B4-BE49-F238E27FC236}">
                <a16:creationId xmlns:a16="http://schemas.microsoft.com/office/drawing/2014/main" id="{213AB831-27FA-4115-8686-96E5A4EA6A25}"/>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1" name="Partial Circle 50">
            <a:extLst>
              <a:ext uri="{FF2B5EF4-FFF2-40B4-BE49-F238E27FC236}">
                <a16:creationId xmlns:a16="http://schemas.microsoft.com/office/drawing/2014/main" id="{BCC1A4D9-EBE0-4E53-A750-13A710AF6D36}"/>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2" name="Rectangle 51">
            <a:extLst>
              <a:ext uri="{FF2B5EF4-FFF2-40B4-BE49-F238E27FC236}">
                <a16:creationId xmlns:a16="http://schemas.microsoft.com/office/drawing/2014/main" id="{F3EE8C12-51CB-48D0-BCA7-0D4E6E18536A}"/>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8" name="Slide Number Placeholder 5">
            <a:extLst>
              <a:ext uri="{FF2B5EF4-FFF2-40B4-BE49-F238E27FC236}">
                <a16:creationId xmlns:a16="http://schemas.microsoft.com/office/drawing/2014/main" id="{AB6E684D-2EB8-45F2-A8E9-4EFB473C0C9F}"/>
              </a:ext>
            </a:extLst>
          </p:cNvPr>
          <p:cNvSpPr>
            <a:spLocks noGrp="1"/>
          </p:cNvSpPr>
          <p:nvPr>
            <p:ph type="sldNum" sz="quarter" idx="12"/>
          </p:nvPr>
        </p:nvSpPr>
        <p:spPr>
          <a:xfrm>
            <a:off x="11578255" y="6380935"/>
            <a:ext cx="488795" cy="365125"/>
          </a:xfrm>
        </p:spPr>
        <p:txBody>
          <a:bodyPr/>
          <a:lstStyle>
            <a:lvl1pPr>
              <a:defRPr>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kumimoji="0" lang="he-IL" sz="1100" b="0" i="0" u="none" strike="noStrike" kern="1200" cap="none" spc="0" normalizeH="0" baseline="0" noProof="0" smtClean="0">
                <a:ln>
                  <a:noFill/>
                </a:ln>
                <a:solidFill>
                  <a:prstClr val="black">
                    <a:lumMod val="75000"/>
                    <a:lumOff val="25000"/>
                  </a:prstClr>
                </a:solidFill>
                <a:effectLst/>
                <a:uLnTx/>
                <a:uFillTx/>
                <a:latin typeface="Assistant SemiBold" pitchFamily="2" charset="-79"/>
                <a:ea typeface="+mn-ea"/>
                <a:cs typeface="Assistant SemiBold" pitchFamily="2" charset="-79"/>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94" name="Rectangle 93">
            <a:extLst>
              <a:ext uri="{FF2B5EF4-FFF2-40B4-BE49-F238E27FC236}">
                <a16:creationId xmlns:a16="http://schemas.microsoft.com/office/drawing/2014/main" id="{8F2080E0-DDCC-4697-A9D7-5974C901436C}"/>
              </a:ext>
            </a:extLst>
          </p:cNvPr>
          <p:cNvSpPr/>
          <p:nvPr/>
        </p:nvSpPr>
        <p:spPr>
          <a:xfrm>
            <a:off x="2187544" y="3205324"/>
            <a:ext cx="2499419"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3200" b="0" i="0" u="none" strike="noStrike" kern="1200" cap="none" spc="0" normalizeH="0" baseline="0" noProof="0" dirty="0">
                <a:ln>
                  <a:noFill/>
                </a:ln>
                <a:solidFill>
                  <a:prstClr val="white"/>
                </a:solidFill>
                <a:effectLst/>
                <a:uLnTx/>
                <a:uFillTx/>
                <a:latin typeface="Calibri" panose="020F0502020204030204"/>
                <a:ea typeface="+mn-ea"/>
                <a:cs typeface="Assistant ExtraBold"/>
              </a:rPr>
              <a:t>בלנדר ישראל</a:t>
            </a:r>
            <a:endParaRPr kumimoji="0" lang="en-US" sz="1800" b="0" i="0" u="none" strike="sngStrike" kern="1200" cap="none" spc="0" normalizeH="0" baseline="0" noProof="0" dirty="0">
              <a:ln>
                <a:noFill/>
              </a:ln>
              <a:solidFill>
                <a:prstClr val="white"/>
              </a:solidFill>
              <a:effectLst/>
              <a:uLnTx/>
              <a:uFillTx/>
              <a:latin typeface="Calibri" panose="020F0502020204030204"/>
              <a:ea typeface="+mn-ea"/>
              <a:cs typeface="Assistant ExtraBold"/>
            </a:endParaRPr>
          </a:p>
        </p:txBody>
      </p:sp>
      <p:sp>
        <p:nvSpPr>
          <p:cNvPr id="96" name="Rectangle 18">
            <a:extLst>
              <a:ext uri="{FF2B5EF4-FFF2-40B4-BE49-F238E27FC236}">
                <a16:creationId xmlns:a16="http://schemas.microsoft.com/office/drawing/2014/main" id="{3C712A2B-FF6D-419F-8217-E026D0F8F745}"/>
              </a:ext>
            </a:extLst>
          </p:cNvPr>
          <p:cNvSpPr/>
          <p:nvPr/>
        </p:nvSpPr>
        <p:spPr>
          <a:xfrm>
            <a:off x="1929881" y="4671038"/>
            <a:ext cx="2511107"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3200" b="0" i="0" u="none" strike="noStrike" kern="1200" cap="none" spc="0" normalizeH="0" baseline="0" noProof="0" dirty="0">
                <a:ln>
                  <a:noFill/>
                </a:ln>
                <a:solidFill>
                  <a:prstClr val="white"/>
                </a:solidFill>
                <a:effectLst/>
                <a:uLnTx/>
                <a:uFillTx/>
                <a:latin typeface="Calibri" panose="020F0502020204030204"/>
                <a:ea typeface="+mn-ea"/>
                <a:cs typeface="Assistant ExtraBold"/>
              </a:rPr>
              <a:t>בלנדר אירופה</a:t>
            </a:r>
            <a:endParaRPr kumimoji="0" lang="en-US" sz="1800" b="0" i="0" u="none" strike="sngStrike" kern="1200" cap="none" spc="0" normalizeH="0" baseline="0" noProof="0" dirty="0">
              <a:ln>
                <a:noFill/>
              </a:ln>
              <a:solidFill>
                <a:prstClr val="white"/>
              </a:solidFill>
              <a:effectLst/>
              <a:uLnTx/>
              <a:uFillTx/>
              <a:latin typeface="Calibri" panose="020F0502020204030204"/>
              <a:ea typeface="+mn-ea"/>
              <a:cs typeface="Assistant ExtraBold"/>
            </a:endParaRPr>
          </a:p>
        </p:txBody>
      </p:sp>
      <p:sp>
        <p:nvSpPr>
          <p:cNvPr id="113" name="Rectangle 18">
            <a:extLst>
              <a:ext uri="{FF2B5EF4-FFF2-40B4-BE49-F238E27FC236}">
                <a16:creationId xmlns:a16="http://schemas.microsoft.com/office/drawing/2014/main" id="{63F5BCDF-985B-4E02-8C5D-C8E44C326301}"/>
              </a:ext>
            </a:extLst>
          </p:cNvPr>
          <p:cNvSpPr/>
          <p:nvPr/>
        </p:nvSpPr>
        <p:spPr>
          <a:xfrm>
            <a:off x="1929881" y="1591871"/>
            <a:ext cx="2511107"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3200" b="0" i="0" u="none" strike="noStrike" kern="1200" cap="none" spc="0" normalizeH="0" baseline="0" noProof="0" dirty="0">
                <a:ln>
                  <a:noFill/>
                </a:ln>
                <a:solidFill>
                  <a:prstClr val="white"/>
                </a:solidFill>
                <a:effectLst/>
                <a:uLnTx/>
                <a:uFillTx/>
                <a:latin typeface="Calibri" panose="020F0502020204030204"/>
                <a:ea typeface="+mn-ea"/>
                <a:cs typeface="Assistant ExtraBold"/>
              </a:rPr>
              <a:t>בלנדר קבוצה</a:t>
            </a:r>
            <a:endParaRPr kumimoji="0" lang="en-US" sz="1800" b="0" i="0" u="none" strike="sngStrike" kern="1200" cap="none" spc="0" normalizeH="0" baseline="0" noProof="0" dirty="0">
              <a:ln>
                <a:noFill/>
              </a:ln>
              <a:solidFill>
                <a:prstClr val="white"/>
              </a:solidFill>
              <a:effectLst/>
              <a:uLnTx/>
              <a:uFillTx/>
              <a:latin typeface="Calibri" panose="020F0502020204030204"/>
              <a:ea typeface="+mn-ea"/>
              <a:cs typeface="Assistant ExtraBold"/>
            </a:endParaRPr>
          </a:p>
        </p:txBody>
      </p:sp>
      <p:sp>
        <p:nvSpPr>
          <p:cNvPr id="56" name="Flowchart: Connector 55">
            <a:extLst>
              <a:ext uri="{FF2B5EF4-FFF2-40B4-BE49-F238E27FC236}">
                <a16:creationId xmlns:a16="http://schemas.microsoft.com/office/drawing/2014/main" id="{D74408FB-419C-4BAD-A863-7AF4EE74257F}"/>
              </a:ext>
            </a:extLst>
          </p:cNvPr>
          <p:cNvSpPr/>
          <p:nvPr/>
        </p:nvSpPr>
        <p:spPr>
          <a:xfrm>
            <a:off x="4850055" y="3033917"/>
            <a:ext cx="906300" cy="906300"/>
          </a:xfrm>
          <a:prstGeom prst="flowChartConnector">
            <a:avLst/>
          </a:prstGeom>
          <a:solidFill>
            <a:srgbClr val="006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7" name="Flowchart: Connector 56">
            <a:extLst>
              <a:ext uri="{FF2B5EF4-FFF2-40B4-BE49-F238E27FC236}">
                <a16:creationId xmlns:a16="http://schemas.microsoft.com/office/drawing/2014/main" id="{75EE3FAF-B8D2-4870-BE26-BA29559F1D23}"/>
              </a:ext>
            </a:extLst>
          </p:cNvPr>
          <p:cNvSpPr/>
          <p:nvPr/>
        </p:nvSpPr>
        <p:spPr>
          <a:xfrm>
            <a:off x="4629355" y="1422060"/>
            <a:ext cx="906300" cy="906300"/>
          </a:xfrm>
          <a:prstGeom prst="flowChartConnector">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8" name="Flowchart: Connector 57">
            <a:extLst>
              <a:ext uri="{FF2B5EF4-FFF2-40B4-BE49-F238E27FC236}">
                <a16:creationId xmlns:a16="http://schemas.microsoft.com/office/drawing/2014/main" id="{39E91F63-1A90-4FE0-ADAC-AE05AE4C42F9}"/>
              </a:ext>
            </a:extLst>
          </p:cNvPr>
          <p:cNvSpPr/>
          <p:nvPr/>
        </p:nvSpPr>
        <p:spPr>
          <a:xfrm>
            <a:off x="4628075" y="4535647"/>
            <a:ext cx="906300" cy="906300"/>
          </a:xfrm>
          <a:prstGeom prst="flowChartConnec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9" name="תיבת טקסט 13">
            <a:extLst>
              <a:ext uri="{FF2B5EF4-FFF2-40B4-BE49-F238E27FC236}">
                <a16:creationId xmlns:a16="http://schemas.microsoft.com/office/drawing/2014/main" id="{3AECE904-C583-4115-BE28-A6E58A51A31C}"/>
              </a:ext>
            </a:extLst>
          </p:cNvPr>
          <p:cNvSpPr txBox="1"/>
          <p:nvPr/>
        </p:nvSpPr>
        <p:spPr>
          <a:xfrm>
            <a:off x="6835574" y="2824568"/>
            <a:ext cx="4245228" cy="1262012"/>
          </a:xfrm>
          <a:prstGeom prst="rect">
            <a:avLst/>
          </a:prstGeom>
          <a:noFill/>
        </p:spPr>
        <p:txBody>
          <a:bodyPr wrap="square" rtlCol="0">
            <a:spAutoFit/>
          </a:bodyPr>
          <a:lstStyle>
            <a:defPPr>
              <a:defRPr lang="en-US"/>
            </a:defPPr>
            <a:lvl1pPr algn="ctr" rtl="1">
              <a:defRPr>
                <a:latin typeface="Assistant SemiBold" panose="00000700000000000000" pitchFamily="2" charset="-79"/>
                <a:cs typeface="Assistant SemiBold" panose="00000700000000000000" pitchFamily="2" charset="-79"/>
              </a:defRPr>
            </a:lvl1pPr>
          </a:lstStyle>
          <a:p>
            <a:pPr marL="174625" indent="-174625" algn="r">
              <a:lnSpc>
                <a:spcPts val="2000"/>
              </a:lnSpc>
              <a:spcBef>
                <a:spcPts val="400"/>
              </a:spcBef>
              <a:buClr>
                <a:srgbClr val="009ED6"/>
              </a:buClr>
              <a:buFont typeface="Arial" panose="020B0604020202020204" pitchFamily="34" charset="0"/>
              <a:buChar char="•"/>
            </a:pPr>
            <a:r>
              <a:rPr lang="he-IL" sz="1600" dirty="0"/>
              <a:t>גידול באשראי בתחום הרכב</a:t>
            </a:r>
          </a:p>
          <a:p>
            <a:pPr marL="174625" indent="-174625" algn="r">
              <a:lnSpc>
                <a:spcPts val="2000"/>
              </a:lnSpc>
              <a:spcBef>
                <a:spcPts val="400"/>
              </a:spcBef>
              <a:buClr>
                <a:srgbClr val="009ED6"/>
              </a:buClr>
              <a:buFont typeface="Arial" panose="020B0604020202020204" pitchFamily="34" charset="0"/>
              <a:buChar char="•"/>
            </a:pPr>
            <a:r>
              <a:rPr lang="he-IL" sz="1600" dirty="0"/>
              <a:t>גידול באשראי בנקודות מכירה </a:t>
            </a:r>
            <a:r>
              <a:rPr lang="en-US" sz="1600" dirty="0"/>
              <a:t>BNPL</a:t>
            </a:r>
            <a:endParaRPr lang="he-IL" sz="1600" dirty="0"/>
          </a:p>
          <a:p>
            <a:pPr marL="174625" indent="-174625" algn="r">
              <a:lnSpc>
                <a:spcPts val="2000"/>
              </a:lnSpc>
              <a:spcBef>
                <a:spcPts val="400"/>
              </a:spcBef>
              <a:buClr>
                <a:srgbClr val="009ED6"/>
              </a:buClr>
              <a:buFont typeface="Arial" panose="020B0604020202020204" pitchFamily="34" charset="0"/>
              <a:buChar char="•"/>
            </a:pPr>
            <a:r>
              <a:rPr lang="he-IL" sz="1600" dirty="0"/>
              <a:t>גיוס מקורות נוספים מבנקים וגופים מוסדיים</a:t>
            </a:r>
          </a:p>
          <a:p>
            <a:pPr marL="174625" indent="-174625" algn="r">
              <a:lnSpc>
                <a:spcPts val="2000"/>
              </a:lnSpc>
              <a:spcBef>
                <a:spcPts val="400"/>
              </a:spcBef>
              <a:buClr>
                <a:srgbClr val="009ED6"/>
              </a:buClr>
              <a:buFont typeface="Arial" panose="020B0604020202020204" pitchFamily="34" charset="0"/>
              <a:buChar char="•"/>
            </a:pPr>
            <a:r>
              <a:rPr lang="he-IL" sz="1600" dirty="0"/>
              <a:t>כניסה לאשראי מובטח נדל"ן</a:t>
            </a:r>
            <a:endParaRPr lang="en-US" sz="1600" dirty="0"/>
          </a:p>
        </p:txBody>
      </p:sp>
      <p:sp>
        <p:nvSpPr>
          <p:cNvPr id="60" name="תיבת טקסט 12">
            <a:extLst>
              <a:ext uri="{FF2B5EF4-FFF2-40B4-BE49-F238E27FC236}">
                <a16:creationId xmlns:a16="http://schemas.microsoft.com/office/drawing/2014/main" id="{6EA0E1A9-C67C-44A1-B34D-794D986E6B70}"/>
              </a:ext>
            </a:extLst>
          </p:cNvPr>
          <p:cNvSpPr txBox="1"/>
          <p:nvPr/>
        </p:nvSpPr>
        <p:spPr>
          <a:xfrm>
            <a:off x="6582750" y="4418613"/>
            <a:ext cx="4503740" cy="1518493"/>
          </a:xfrm>
          <a:prstGeom prst="rect">
            <a:avLst/>
          </a:prstGeom>
          <a:noFill/>
        </p:spPr>
        <p:txBody>
          <a:bodyPr wrap="square" rtlCol="0">
            <a:spAutoFit/>
          </a:bodyPr>
          <a:lstStyle/>
          <a:p>
            <a:pPr marL="174625" indent="-174625" algn="r" rtl="1">
              <a:lnSpc>
                <a:spcPts val="2000"/>
              </a:lnSpc>
              <a:spcBef>
                <a:spcPts val="400"/>
              </a:spcBef>
              <a:buClr>
                <a:srgbClr val="009ED6"/>
              </a:buClr>
              <a:buFont typeface="Arial" panose="020B0604020202020204" pitchFamily="34" charset="0"/>
              <a:buChar char="•"/>
            </a:pPr>
            <a:r>
              <a:rPr lang="he-IL" sz="1600" dirty="0">
                <a:latin typeface="Assistant SemiBold" panose="00000700000000000000" pitchFamily="2" charset="-79"/>
                <a:cs typeface="Assistant SemiBold" panose="00000700000000000000" pitchFamily="2" charset="-79"/>
              </a:rPr>
              <a:t>קבלת רישיון בנק דיגיטאלי</a:t>
            </a:r>
          </a:p>
          <a:p>
            <a:pPr marL="174625" indent="-174625" algn="r" rtl="1">
              <a:lnSpc>
                <a:spcPts val="2000"/>
              </a:lnSpc>
              <a:spcBef>
                <a:spcPts val="400"/>
              </a:spcBef>
              <a:buClr>
                <a:srgbClr val="009ED6"/>
              </a:buClr>
              <a:buFont typeface="Arial" panose="020B0604020202020204" pitchFamily="34" charset="0"/>
              <a:buChar char="•"/>
            </a:pPr>
            <a:r>
              <a:rPr lang="he-IL" sz="1600" dirty="0">
                <a:latin typeface="Assistant SemiBold" panose="00000700000000000000" pitchFamily="2" charset="-79"/>
                <a:cs typeface="Assistant SemiBold" panose="00000700000000000000" pitchFamily="2" charset="-79"/>
              </a:rPr>
              <a:t>גידול במקורות למתן לאשראי</a:t>
            </a:r>
          </a:p>
          <a:p>
            <a:pPr marL="174625" indent="-174625" algn="r" rtl="1">
              <a:lnSpc>
                <a:spcPts val="2000"/>
              </a:lnSpc>
              <a:spcBef>
                <a:spcPts val="400"/>
              </a:spcBef>
              <a:buClr>
                <a:srgbClr val="009ED6"/>
              </a:buClr>
              <a:buFont typeface="Arial" panose="020B0604020202020204" pitchFamily="34" charset="0"/>
              <a:buChar char="•"/>
            </a:pPr>
            <a:r>
              <a:rPr lang="he-IL" sz="1600" dirty="0">
                <a:latin typeface="Assistant SemiBold" panose="00000700000000000000" pitchFamily="2" charset="-79"/>
                <a:cs typeface="Assistant SemiBold" panose="00000700000000000000" pitchFamily="2" charset="-79"/>
              </a:rPr>
              <a:t>הרחבה משמעותית של פעילות אירופה באופן ישיר ובאמצעות מיזוגים ורכישות</a:t>
            </a:r>
          </a:p>
          <a:p>
            <a:pPr marL="174625" indent="-174625" algn="r" rtl="1">
              <a:lnSpc>
                <a:spcPts val="2000"/>
              </a:lnSpc>
              <a:spcBef>
                <a:spcPts val="400"/>
              </a:spcBef>
              <a:buClr>
                <a:srgbClr val="009ED6"/>
              </a:buClr>
              <a:buFont typeface="Arial" panose="020B0604020202020204" pitchFamily="34" charset="0"/>
              <a:buChar char="•"/>
            </a:pPr>
            <a:r>
              <a:rPr lang="he-IL" sz="1600">
                <a:latin typeface="Assistant SemiBold" panose="00000700000000000000" pitchFamily="2" charset="-79"/>
                <a:cs typeface="Assistant SemiBold" panose="00000700000000000000" pitchFamily="2" charset="-79"/>
              </a:rPr>
              <a:t>התרחבות </a:t>
            </a:r>
            <a:r>
              <a:rPr lang="he-IL" sz="1600" dirty="0">
                <a:latin typeface="Assistant SemiBold" panose="00000700000000000000" pitchFamily="2" charset="-79"/>
                <a:cs typeface="Assistant SemiBold" panose="00000700000000000000" pitchFamily="2" charset="-79"/>
              </a:rPr>
              <a:t>למדינות נוספות באירופה</a:t>
            </a:r>
          </a:p>
        </p:txBody>
      </p:sp>
      <p:sp>
        <p:nvSpPr>
          <p:cNvPr id="61" name="תיבת טקסט 12">
            <a:extLst>
              <a:ext uri="{FF2B5EF4-FFF2-40B4-BE49-F238E27FC236}">
                <a16:creationId xmlns:a16="http://schemas.microsoft.com/office/drawing/2014/main" id="{9A11BFBE-F41A-4A6A-88ED-809C6CB6F8A1}"/>
              </a:ext>
            </a:extLst>
          </p:cNvPr>
          <p:cNvSpPr txBox="1"/>
          <p:nvPr/>
        </p:nvSpPr>
        <p:spPr>
          <a:xfrm>
            <a:off x="6403306" y="1155353"/>
            <a:ext cx="4677496" cy="1262012"/>
          </a:xfrm>
          <a:prstGeom prst="rect">
            <a:avLst/>
          </a:prstGeom>
          <a:noFill/>
        </p:spPr>
        <p:txBody>
          <a:bodyPr wrap="square" rtlCol="0">
            <a:spAutoFit/>
          </a:bodyPr>
          <a:lstStyle/>
          <a:p>
            <a:pPr marL="174625" indent="-174625" algn="r" rtl="1">
              <a:lnSpc>
                <a:spcPts val="2000"/>
              </a:lnSpc>
              <a:spcBef>
                <a:spcPts val="400"/>
              </a:spcBef>
              <a:buClr>
                <a:srgbClr val="009ED6"/>
              </a:buClr>
              <a:buFont typeface="Arial" panose="020B0604020202020204" pitchFamily="34" charset="0"/>
              <a:buChar char="•"/>
            </a:pPr>
            <a:r>
              <a:rPr lang="he-IL" sz="1600" dirty="0">
                <a:latin typeface="Assistant SemiBold" panose="00000700000000000000" pitchFamily="2" charset="-79"/>
                <a:cs typeface="Assistant SemiBold" panose="00000700000000000000" pitchFamily="2" charset="-79"/>
              </a:rPr>
              <a:t>פיתוח מוצרים טכנולוגיים חדשניים ומתקדמים </a:t>
            </a:r>
          </a:p>
          <a:p>
            <a:pPr marL="174625" indent="-174625" algn="r" rtl="1">
              <a:lnSpc>
                <a:spcPts val="2000"/>
              </a:lnSpc>
              <a:spcBef>
                <a:spcPts val="400"/>
              </a:spcBef>
              <a:buClr>
                <a:srgbClr val="009ED6"/>
              </a:buClr>
              <a:buFont typeface="Arial" panose="020B0604020202020204" pitchFamily="34" charset="0"/>
              <a:buChar char="•"/>
            </a:pPr>
            <a:r>
              <a:rPr lang="he-IL" sz="1600" dirty="0">
                <a:latin typeface="Assistant SemiBold" panose="00000700000000000000" pitchFamily="2" charset="-79"/>
                <a:cs typeface="Assistant SemiBold" panose="00000700000000000000" pitchFamily="2" charset="-79"/>
              </a:rPr>
              <a:t>הטמעת פלטפורמה ייעודית לבנק הדיגיטאלי</a:t>
            </a:r>
          </a:p>
          <a:p>
            <a:pPr marL="174625" indent="-174625" algn="r" rtl="1">
              <a:lnSpc>
                <a:spcPts val="2000"/>
              </a:lnSpc>
              <a:spcBef>
                <a:spcPts val="400"/>
              </a:spcBef>
              <a:buClr>
                <a:srgbClr val="009ED6"/>
              </a:buClr>
              <a:buFont typeface="Arial" panose="020B0604020202020204" pitchFamily="34" charset="0"/>
              <a:buChar char="•"/>
            </a:pPr>
            <a:r>
              <a:rPr lang="he-IL" sz="1600" dirty="0">
                <a:latin typeface="Assistant SemiBold" panose="00000700000000000000" pitchFamily="2" charset="-79"/>
                <a:cs typeface="Assistant SemiBold" panose="00000700000000000000" pitchFamily="2" charset="-79"/>
              </a:rPr>
              <a:t>שמירה על מובילות טכנולוגית בכלל מוצרי האשראי</a:t>
            </a:r>
          </a:p>
          <a:p>
            <a:pPr marL="174625" indent="-174625" algn="r" rtl="1">
              <a:lnSpc>
                <a:spcPts val="2000"/>
              </a:lnSpc>
              <a:spcBef>
                <a:spcPts val="400"/>
              </a:spcBef>
              <a:buClr>
                <a:srgbClr val="009ED6"/>
              </a:buClr>
              <a:buFont typeface="Arial" panose="020B0604020202020204" pitchFamily="34" charset="0"/>
              <a:buChar char="•"/>
            </a:pPr>
            <a:r>
              <a:rPr lang="he-IL" sz="1600" dirty="0">
                <a:latin typeface="Assistant SemiBold" panose="00000700000000000000" pitchFamily="2" charset="-79"/>
                <a:cs typeface="Assistant SemiBold" panose="00000700000000000000" pitchFamily="2" charset="-79"/>
              </a:rPr>
              <a:t>גיוס אג"ח סחירות לצמיחה וחיזוק הפעילויות</a:t>
            </a:r>
            <a:endParaRPr lang="x-none" sz="1600" dirty="0">
              <a:latin typeface="Assistant SemiBold" panose="00000700000000000000" pitchFamily="2" charset="-79"/>
              <a:cs typeface="Assistant SemiBold" panose="00000700000000000000" pitchFamily="2" charset="-79"/>
            </a:endParaRPr>
          </a:p>
        </p:txBody>
      </p:sp>
      <p:pic>
        <p:nvPicPr>
          <p:cNvPr id="62" name="Picture 61">
            <a:extLst>
              <a:ext uri="{FF2B5EF4-FFF2-40B4-BE49-F238E27FC236}">
                <a16:creationId xmlns:a16="http://schemas.microsoft.com/office/drawing/2014/main" id="{78B6A686-B9D8-44A6-AD63-5E291DC41E37}"/>
              </a:ext>
            </a:extLst>
          </p:cNvPr>
          <p:cNvPicPr>
            <a:picLocks noChangeAspect="1"/>
          </p:cNvPicPr>
          <p:nvPr/>
        </p:nvPicPr>
        <p:blipFill>
          <a:blip r:embed="rId3">
            <a:lum bright="70000" contrast="-70000"/>
          </a:blip>
          <a:stretch>
            <a:fillRect/>
          </a:stretch>
        </p:blipFill>
        <p:spPr>
          <a:xfrm>
            <a:off x="5029716" y="3199247"/>
            <a:ext cx="558716" cy="557003"/>
          </a:xfrm>
          <a:prstGeom prst="rect">
            <a:avLst/>
          </a:prstGeom>
          <a:effectLst/>
        </p:spPr>
      </p:pic>
      <p:pic>
        <p:nvPicPr>
          <p:cNvPr id="63" name="Picture 62">
            <a:extLst>
              <a:ext uri="{FF2B5EF4-FFF2-40B4-BE49-F238E27FC236}">
                <a16:creationId xmlns:a16="http://schemas.microsoft.com/office/drawing/2014/main" id="{23A32EDC-ADD1-498C-A61D-900944BF71F6}"/>
              </a:ext>
            </a:extLst>
          </p:cNvPr>
          <p:cNvPicPr>
            <a:picLocks noChangeAspect="1"/>
          </p:cNvPicPr>
          <p:nvPr/>
        </p:nvPicPr>
        <p:blipFill>
          <a:blip r:embed="rId4">
            <a:lum bright="70000" contrast="-70000"/>
          </a:blip>
          <a:stretch>
            <a:fillRect/>
          </a:stretch>
        </p:blipFill>
        <p:spPr>
          <a:xfrm>
            <a:off x="4820764" y="4706619"/>
            <a:ext cx="561299" cy="558493"/>
          </a:xfrm>
          <a:prstGeom prst="rect">
            <a:avLst/>
          </a:prstGeom>
          <a:effectLst/>
        </p:spPr>
      </p:pic>
      <p:grpSp>
        <p:nvGrpSpPr>
          <p:cNvPr id="64" name="Group 63">
            <a:extLst>
              <a:ext uri="{FF2B5EF4-FFF2-40B4-BE49-F238E27FC236}">
                <a16:creationId xmlns:a16="http://schemas.microsoft.com/office/drawing/2014/main" id="{6AF86211-38E2-472D-9C13-5DBFF6B3B4C9}"/>
              </a:ext>
            </a:extLst>
          </p:cNvPr>
          <p:cNvGrpSpPr/>
          <p:nvPr/>
        </p:nvGrpSpPr>
        <p:grpSpPr>
          <a:xfrm>
            <a:off x="4800576" y="1600749"/>
            <a:ext cx="561299" cy="558493"/>
            <a:chOff x="2569920" y="1218448"/>
            <a:chExt cx="561299" cy="558493"/>
          </a:xfrm>
        </p:grpSpPr>
        <p:pic>
          <p:nvPicPr>
            <p:cNvPr id="65" name="Picture 64">
              <a:extLst>
                <a:ext uri="{FF2B5EF4-FFF2-40B4-BE49-F238E27FC236}">
                  <a16:creationId xmlns:a16="http://schemas.microsoft.com/office/drawing/2014/main" id="{50F7791A-9417-40DC-8626-7340982B4CCD}"/>
                </a:ext>
              </a:extLst>
            </p:cNvPr>
            <p:cNvPicPr>
              <a:picLocks noChangeAspect="1"/>
            </p:cNvPicPr>
            <p:nvPr/>
          </p:nvPicPr>
          <p:blipFill>
            <a:blip r:embed="rId4">
              <a:lum bright="70000" contrast="-70000"/>
            </a:blip>
            <a:srcRect/>
            <a:stretch>
              <a:fillRect/>
            </a:stretch>
          </p:blipFill>
          <p:spPr>
            <a:xfrm>
              <a:off x="2569920" y="1218448"/>
              <a:ext cx="561299" cy="558493"/>
            </a:xfrm>
            <a:custGeom>
              <a:avLst/>
              <a:gdLst>
                <a:gd name="connsiteX0" fmla="*/ 612862 w 1219306"/>
                <a:gd name="connsiteY0" fmla="*/ 115470 h 1213209"/>
                <a:gd name="connsiteX1" fmla="*/ 117561 w 1219306"/>
                <a:gd name="connsiteY1" fmla="*/ 610771 h 1213209"/>
                <a:gd name="connsiteX2" fmla="*/ 612862 w 1219306"/>
                <a:gd name="connsiteY2" fmla="*/ 1106072 h 1213209"/>
                <a:gd name="connsiteX3" fmla="*/ 1108163 w 1219306"/>
                <a:gd name="connsiteY3" fmla="*/ 610771 h 1213209"/>
                <a:gd name="connsiteX4" fmla="*/ 612862 w 1219306"/>
                <a:gd name="connsiteY4" fmla="*/ 115470 h 1213209"/>
                <a:gd name="connsiteX5" fmla="*/ 0 w 1219306"/>
                <a:gd name="connsiteY5" fmla="*/ 0 h 1213209"/>
                <a:gd name="connsiteX6" fmla="*/ 1219306 w 1219306"/>
                <a:gd name="connsiteY6" fmla="*/ 0 h 1213209"/>
                <a:gd name="connsiteX7" fmla="*/ 1219306 w 1219306"/>
                <a:gd name="connsiteY7" fmla="*/ 1213209 h 1213209"/>
                <a:gd name="connsiteX8" fmla="*/ 0 w 1219306"/>
                <a:gd name="connsiteY8" fmla="*/ 1213209 h 121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06" h="1213209">
                  <a:moveTo>
                    <a:pt x="612862" y="115470"/>
                  </a:moveTo>
                  <a:cubicBezTo>
                    <a:pt x="339315" y="115470"/>
                    <a:pt x="117561" y="337224"/>
                    <a:pt x="117561" y="610771"/>
                  </a:cubicBezTo>
                  <a:cubicBezTo>
                    <a:pt x="117561" y="884318"/>
                    <a:pt x="339315" y="1106072"/>
                    <a:pt x="612862" y="1106072"/>
                  </a:cubicBezTo>
                  <a:cubicBezTo>
                    <a:pt x="886409" y="1106072"/>
                    <a:pt x="1108163" y="884318"/>
                    <a:pt x="1108163" y="610771"/>
                  </a:cubicBezTo>
                  <a:cubicBezTo>
                    <a:pt x="1108163" y="337224"/>
                    <a:pt x="886409" y="115470"/>
                    <a:pt x="612862" y="115470"/>
                  </a:cubicBezTo>
                  <a:close/>
                  <a:moveTo>
                    <a:pt x="0" y="0"/>
                  </a:moveTo>
                  <a:lnTo>
                    <a:pt x="1219306" y="0"/>
                  </a:lnTo>
                  <a:lnTo>
                    <a:pt x="1219306" y="1213209"/>
                  </a:lnTo>
                  <a:lnTo>
                    <a:pt x="0" y="1213209"/>
                  </a:lnTo>
                  <a:close/>
                </a:path>
              </a:pathLst>
            </a:custGeom>
            <a:effectLst/>
          </p:spPr>
        </p:pic>
        <p:sp>
          <p:nvSpPr>
            <p:cNvPr id="66" name="Freeform: Shape 65">
              <a:extLst>
                <a:ext uri="{FF2B5EF4-FFF2-40B4-BE49-F238E27FC236}">
                  <a16:creationId xmlns:a16="http://schemas.microsoft.com/office/drawing/2014/main" id="{61A0FC59-061E-4484-9B3E-0E7B80BA6191}"/>
                </a:ext>
              </a:extLst>
            </p:cNvPr>
            <p:cNvSpPr/>
            <p:nvPr/>
          </p:nvSpPr>
          <p:spPr>
            <a:xfrm>
              <a:off x="2659815" y="1322747"/>
              <a:ext cx="367541" cy="338837"/>
            </a:xfrm>
            <a:custGeom>
              <a:avLst/>
              <a:gdLst>
                <a:gd name="connsiteX0" fmla="*/ 2090154 w 4262204"/>
                <a:gd name="connsiteY0" fmla="*/ 832756 h 3929334"/>
                <a:gd name="connsiteX1" fmla="*/ 1976423 w 4262204"/>
                <a:gd name="connsiteY1" fmla="*/ 844184 h 3929334"/>
                <a:gd name="connsiteX2" fmla="*/ 1891077 w 4262204"/>
                <a:gd name="connsiteY2" fmla="*/ 882276 h 3929334"/>
                <a:gd name="connsiteX3" fmla="*/ 2014524 w 4262204"/>
                <a:gd name="connsiteY3" fmla="*/ 954652 h 3929334"/>
                <a:gd name="connsiteX4" fmla="*/ 2833692 w 4262204"/>
                <a:gd name="connsiteY4" fmla="*/ 1187015 h 3929334"/>
                <a:gd name="connsiteX5" fmla="*/ 3290902 w 4262204"/>
                <a:gd name="connsiteY5" fmla="*/ 2080662 h 3929334"/>
                <a:gd name="connsiteX6" fmla="*/ 3048581 w 4262204"/>
                <a:gd name="connsiteY6" fmla="*/ 2851651 h 3929334"/>
                <a:gd name="connsiteX7" fmla="*/ 2052625 w 4262204"/>
                <a:gd name="connsiteY7" fmla="*/ 3316378 h 3929334"/>
                <a:gd name="connsiteX8" fmla="*/ 1240314 w 4262204"/>
                <a:gd name="connsiteY8" fmla="*/ 2785370 h 3929334"/>
                <a:gd name="connsiteX9" fmla="*/ 1061240 w 4262204"/>
                <a:gd name="connsiteY9" fmla="*/ 2004477 h 3929334"/>
                <a:gd name="connsiteX10" fmla="*/ 1338614 w 4262204"/>
                <a:gd name="connsiteY10" fmla="*/ 1481088 h 3929334"/>
                <a:gd name="connsiteX11" fmla="*/ 1614465 w 4262204"/>
                <a:gd name="connsiteY11" fmla="*/ 1394999 h 3929334"/>
                <a:gd name="connsiteX12" fmla="*/ 1731053 w 4262204"/>
                <a:gd name="connsiteY12" fmla="*/ 1452138 h 3929334"/>
                <a:gd name="connsiteX13" fmla="*/ 1738673 w 4262204"/>
                <a:gd name="connsiteY13" fmla="*/ 1737831 h 3929334"/>
                <a:gd name="connsiteX14" fmla="*/ 1738673 w 4262204"/>
                <a:gd name="connsiteY14" fmla="*/ 2213985 h 3929334"/>
                <a:gd name="connsiteX15" fmla="*/ 1910127 w 4262204"/>
                <a:gd name="connsiteY15" fmla="*/ 2802893 h 3929334"/>
                <a:gd name="connsiteX16" fmla="*/ 2593657 w 4262204"/>
                <a:gd name="connsiteY16" fmla="*/ 2756420 h 3929334"/>
                <a:gd name="connsiteX17" fmla="*/ 2676717 w 4262204"/>
                <a:gd name="connsiteY17" fmla="*/ 2099708 h 3929334"/>
                <a:gd name="connsiteX18" fmla="*/ 2348287 w 4262204"/>
                <a:gd name="connsiteY18" fmla="*/ 1890962 h 3929334"/>
                <a:gd name="connsiteX19" fmla="*/ 2128826 w 4262204"/>
                <a:gd name="connsiteY19" fmla="*/ 1960290 h 3929334"/>
                <a:gd name="connsiteX20" fmla="*/ 2119682 w 4262204"/>
                <a:gd name="connsiteY20" fmla="*/ 2061616 h 3929334"/>
                <a:gd name="connsiteX21" fmla="*/ 2281230 w 4262204"/>
                <a:gd name="connsiteY21" fmla="*/ 2076091 h 3929334"/>
                <a:gd name="connsiteX22" fmla="*/ 2448873 w 4262204"/>
                <a:gd name="connsiteY22" fmla="*/ 2613955 h 3929334"/>
                <a:gd name="connsiteX23" fmla="*/ 2157783 w 4262204"/>
                <a:gd name="connsiteY23" fmla="*/ 2797560 h 3929334"/>
                <a:gd name="connsiteX24" fmla="*/ 2038908 w 4262204"/>
                <a:gd name="connsiteY24" fmla="*/ 2717566 h 3929334"/>
                <a:gd name="connsiteX25" fmla="*/ 1986329 w 4262204"/>
                <a:gd name="connsiteY25" fmla="*/ 2413589 h 3929334"/>
                <a:gd name="connsiteX26" fmla="*/ 1986329 w 4262204"/>
                <a:gd name="connsiteY26" fmla="*/ 1642600 h 3929334"/>
                <a:gd name="connsiteX27" fmla="*/ 1909365 w 4262204"/>
                <a:gd name="connsiteY27" fmla="*/ 1257105 h 3929334"/>
                <a:gd name="connsiteX28" fmla="*/ 1719623 w 4262204"/>
                <a:gd name="connsiteY28" fmla="*/ 1232726 h 3929334"/>
                <a:gd name="connsiteX29" fmla="*/ 1090959 w 4262204"/>
                <a:gd name="connsiteY29" fmla="*/ 1537465 h 3929334"/>
                <a:gd name="connsiteX30" fmla="*/ 1118391 w 4262204"/>
                <a:gd name="connsiteY30" fmla="*/ 2994878 h 3929334"/>
                <a:gd name="connsiteX31" fmla="*/ 1404910 w 4262204"/>
                <a:gd name="connsiteY31" fmla="*/ 3270667 h 3929334"/>
                <a:gd name="connsiteX32" fmla="*/ 3234513 w 4262204"/>
                <a:gd name="connsiteY32" fmla="*/ 2975832 h 3929334"/>
                <a:gd name="connsiteX33" fmla="*/ 3443306 w 4262204"/>
                <a:gd name="connsiteY33" fmla="*/ 1775923 h 3929334"/>
                <a:gd name="connsiteX34" fmla="*/ 3127069 w 4262204"/>
                <a:gd name="connsiteY34" fmla="*/ 1232726 h 3929334"/>
                <a:gd name="connsiteX35" fmla="*/ 2205028 w 4262204"/>
                <a:gd name="connsiteY35" fmla="*/ 832756 h 3929334"/>
                <a:gd name="connsiteX36" fmla="*/ 2090154 w 4262204"/>
                <a:gd name="connsiteY36" fmla="*/ 832756 h 3929334"/>
                <a:gd name="connsiteX37" fmla="*/ 2152139 w 4262204"/>
                <a:gd name="connsiteY37" fmla="*/ 479940 h 3929334"/>
                <a:gd name="connsiteX38" fmla="*/ 3826139 w 4262204"/>
                <a:gd name="connsiteY38" fmla="*/ 2153940 h 3929334"/>
                <a:gd name="connsiteX39" fmla="*/ 2152139 w 4262204"/>
                <a:gd name="connsiteY39" fmla="*/ 3827940 h 3929334"/>
                <a:gd name="connsiteX40" fmla="*/ 478139 w 4262204"/>
                <a:gd name="connsiteY40" fmla="*/ 2153940 h 3929334"/>
                <a:gd name="connsiteX41" fmla="*/ 2152139 w 4262204"/>
                <a:gd name="connsiteY41" fmla="*/ 479940 h 3929334"/>
                <a:gd name="connsiteX42" fmla="*/ 2168495 w 4262204"/>
                <a:gd name="connsiteY42" fmla="*/ 260477 h 3929334"/>
                <a:gd name="connsiteX43" fmla="*/ 3665932 w 4262204"/>
                <a:gd name="connsiteY43" fmla="*/ 975881 h 3929334"/>
                <a:gd name="connsiteX44" fmla="*/ 3856457 w 4262204"/>
                <a:gd name="connsiteY44" fmla="*/ 3071665 h 3929334"/>
                <a:gd name="connsiteX45" fmla="*/ 3338992 w 4262204"/>
                <a:gd name="connsiteY45" fmla="*/ 3686682 h 3929334"/>
                <a:gd name="connsiteX46" fmla="*/ 3176665 w 4262204"/>
                <a:gd name="connsiteY46" fmla="*/ 3798711 h 3929334"/>
                <a:gd name="connsiteX47" fmla="*/ 3105789 w 4262204"/>
                <a:gd name="connsiteY47" fmla="*/ 3807857 h 3929334"/>
                <a:gd name="connsiteX48" fmla="*/ 3176665 w 4262204"/>
                <a:gd name="connsiteY48" fmla="*/ 3696590 h 3929334"/>
                <a:gd name="connsiteX49" fmla="*/ 3535613 w 4262204"/>
                <a:gd name="connsiteY49" fmla="*/ 3385651 h 3929334"/>
                <a:gd name="connsiteX50" fmla="*/ 3768815 w 4262204"/>
                <a:gd name="connsiteY50" fmla="*/ 1280722 h 3929334"/>
                <a:gd name="connsiteX51" fmla="*/ 3386242 w 4262204"/>
                <a:gd name="connsiteY51" fmla="*/ 805932 h 3929334"/>
                <a:gd name="connsiteX52" fmla="*/ 1281326 w 4262204"/>
                <a:gd name="connsiteY52" fmla="*/ 572728 h 3929334"/>
                <a:gd name="connsiteX53" fmla="*/ 843119 w 4262204"/>
                <a:gd name="connsiteY53" fmla="*/ 918723 h 3929334"/>
                <a:gd name="connsiteX54" fmla="*/ 776054 w 4262204"/>
                <a:gd name="connsiteY54" fmla="*/ 880618 h 3929334"/>
                <a:gd name="connsiteX55" fmla="*/ 919329 w 4262204"/>
                <a:gd name="connsiteY55" fmla="*/ 721338 h 3929334"/>
                <a:gd name="connsiteX56" fmla="*/ 1404786 w 4262204"/>
                <a:gd name="connsiteY56" fmla="*/ 414973 h 3929334"/>
                <a:gd name="connsiteX57" fmla="*/ 2168495 w 4262204"/>
                <a:gd name="connsiteY57" fmla="*/ 260477 h 3929334"/>
                <a:gd name="connsiteX58" fmla="*/ 2197309 w 4262204"/>
                <a:gd name="connsiteY58" fmla="*/ 112 h 3929334"/>
                <a:gd name="connsiteX59" fmla="*/ 3576414 w 4262204"/>
                <a:gd name="connsiteY59" fmla="*/ 510366 h 3929334"/>
                <a:gd name="connsiteX60" fmla="*/ 4262204 w 4262204"/>
                <a:gd name="connsiteY60" fmla="*/ 1575840 h 3929334"/>
                <a:gd name="connsiteX61" fmla="*/ 4160098 w 4262204"/>
                <a:gd name="connsiteY61" fmla="*/ 1461519 h 3929334"/>
                <a:gd name="connsiteX62" fmla="*/ 3954361 w 4262204"/>
                <a:gd name="connsiteY62" fmla="*/ 1042341 h 3929334"/>
                <a:gd name="connsiteX63" fmla="*/ 2595734 w 4262204"/>
                <a:gd name="connsiteY63" fmla="*/ 101096 h 3929334"/>
                <a:gd name="connsiteX64" fmla="*/ 366916 w 4262204"/>
                <a:gd name="connsiteY64" fmla="*/ 1071302 h 3929334"/>
                <a:gd name="connsiteX65" fmla="*/ 417208 w 4262204"/>
                <a:gd name="connsiteY65" fmla="*/ 3347820 h 3929334"/>
                <a:gd name="connsiteX66" fmla="*/ 699906 w 4262204"/>
                <a:gd name="connsiteY66" fmla="*/ 3681638 h 3929334"/>
                <a:gd name="connsiteX67" fmla="*/ 928503 w 4262204"/>
                <a:gd name="connsiteY67" fmla="*/ 3872173 h 3929334"/>
                <a:gd name="connsiteX68" fmla="*/ 909453 w 4262204"/>
                <a:gd name="connsiteY68" fmla="*/ 3929334 h 3929334"/>
                <a:gd name="connsiteX69" fmla="*/ 766961 w 4262204"/>
                <a:gd name="connsiteY69" fmla="*/ 3834829 h 3929334"/>
                <a:gd name="connsiteX70" fmla="*/ 469785 w 4262204"/>
                <a:gd name="connsiteY70" fmla="*/ 3529210 h 3929334"/>
                <a:gd name="connsiteX71" fmla="*/ 40785 w 4262204"/>
                <a:gd name="connsiteY71" fmla="*/ 1738177 h 3929334"/>
                <a:gd name="connsiteX72" fmla="*/ 304433 w 4262204"/>
                <a:gd name="connsiteY72" fmla="*/ 1052249 h 3929334"/>
                <a:gd name="connsiteX73" fmla="*/ 805060 w 4262204"/>
                <a:gd name="connsiteY73" fmla="*/ 475308 h 3929334"/>
                <a:gd name="connsiteX74" fmla="*/ 2197309 w 4262204"/>
                <a:gd name="connsiteY74" fmla="*/ 112 h 392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62204" h="3929334">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solidFill>
              <a:schemeClr val="bg1">
                <a:alpha val="8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grpSp>
      <p:sp>
        <p:nvSpPr>
          <p:cNvPr id="70" name="Arc 69">
            <a:extLst>
              <a:ext uri="{FF2B5EF4-FFF2-40B4-BE49-F238E27FC236}">
                <a16:creationId xmlns:a16="http://schemas.microsoft.com/office/drawing/2014/main" id="{6F1ABFD2-9D29-45AC-8CBF-151526C27D78}"/>
              </a:ext>
            </a:extLst>
          </p:cNvPr>
          <p:cNvSpPr/>
          <p:nvPr/>
        </p:nvSpPr>
        <p:spPr>
          <a:xfrm rot="900000">
            <a:off x="4488215" y="4389801"/>
            <a:ext cx="1177614" cy="1177614"/>
          </a:xfrm>
          <a:prstGeom prst="arc">
            <a:avLst>
              <a:gd name="adj1" fmla="val 17879321"/>
              <a:gd name="adj2" fmla="val 7953272"/>
            </a:avLst>
          </a:prstGeom>
          <a:ln w="9525">
            <a:solidFill>
              <a:schemeClr val="tx1">
                <a:lumMod val="65000"/>
                <a:lumOff val="35000"/>
                <a:alpha val="94000"/>
              </a:schemeClr>
            </a:solidFill>
            <a:headEnd type="arrow"/>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71" name="Arc 70">
            <a:extLst>
              <a:ext uri="{FF2B5EF4-FFF2-40B4-BE49-F238E27FC236}">
                <a16:creationId xmlns:a16="http://schemas.microsoft.com/office/drawing/2014/main" id="{1A7F4BBC-5E7D-4CCB-B14E-FCF4F542F591}"/>
              </a:ext>
            </a:extLst>
          </p:cNvPr>
          <p:cNvSpPr/>
          <p:nvPr/>
        </p:nvSpPr>
        <p:spPr>
          <a:xfrm rot="900000">
            <a:off x="4704371" y="2890293"/>
            <a:ext cx="1177614" cy="1177614"/>
          </a:xfrm>
          <a:prstGeom prst="arc">
            <a:avLst>
              <a:gd name="adj1" fmla="val 16977976"/>
              <a:gd name="adj2" fmla="val 7953272"/>
            </a:avLst>
          </a:prstGeom>
          <a:ln w="9525">
            <a:solidFill>
              <a:schemeClr val="tx1">
                <a:lumMod val="65000"/>
                <a:lumOff val="35000"/>
                <a:alpha val="94000"/>
              </a:schemeClr>
            </a:solidFill>
            <a:headEnd type="arrow"/>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72" name="Arc 71">
            <a:extLst>
              <a:ext uri="{FF2B5EF4-FFF2-40B4-BE49-F238E27FC236}">
                <a16:creationId xmlns:a16="http://schemas.microsoft.com/office/drawing/2014/main" id="{14011756-9963-4886-B986-937ABD2943CD}"/>
              </a:ext>
            </a:extLst>
          </p:cNvPr>
          <p:cNvSpPr/>
          <p:nvPr/>
        </p:nvSpPr>
        <p:spPr>
          <a:xfrm rot="900000">
            <a:off x="4488215" y="1309707"/>
            <a:ext cx="1177614" cy="1177614"/>
          </a:xfrm>
          <a:prstGeom prst="arc">
            <a:avLst>
              <a:gd name="adj1" fmla="val 16977976"/>
              <a:gd name="adj2" fmla="val 7953272"/>
            </a:avLst>
          </a:prstGeom>
          <a:ln w="9525">
            <a:solidFill>
              <a:schemeClr val="tx1">
                <a:lumMod val="65000"/>
                <a:lumOff val="35000"/>
                <a:alpha val="94000"/>
              </a:schemeClr>
            </a:solidFill>
            <a:headEnd type="arrow"/>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grpSp>
        <p:nvGrpSpPr>
          <p:cNvPr id="5" name="Group 4">
            <a:extLst>
              <a:ext uri="{FF2B5EF4-FFF2-40B4-BE49-F238E27FC236}">
                <a16:creationId xmlns:a16="http://schemas.microsoft.com/office/drawing/2014/main" id="{0083B299-F6AE-48AF-9D68-3126E1EF9B6B}"/>
              </a:ext>
            </a:extLst>
          </p:cNvPr>
          <p:cNvGrpSpPr/>
          <p:nvPr/>
        </p:nvGrpSpPr>
        <p:grpSpPr>
          <a:xfrm rot="10800000">
            <a:off x="5798160" y="1177374"/>
            <a:ext cx="841725" cy="4598445"/>
            <a:chOff x="5244811" y="1177375"/>
            <a:chExt cx="811958" cy="4555220"/>
          </a:xfrm>
        </p:grpSpPr>
        <p:sp>
          <p:nvSpPr>
            <p:cNvPr id="73" name="Right Bracket 72">
              <a:extLst>
                <a:ext uri="{FF2B5EF4-FFF2-40B4-BE49-F238E27FC236}">
                  <a16:creationId xmlns:a16="http://schemas.microsoft.com/office/drawing/2014/main" id="{BDF48D4B-DE0B-4901-AA38-6329E50087B5}"/>
                </a:ext>
              </a:extLst>
            </p:cNvPr>
            <p:cNvSpPr/>
            <p:nvPr/>
          </p:nvSpPr>
          <p:spPr>
            <a:xfrm>
              <a:off x="5244811" y="1177375"/>
              <a:ext cx="123400" cy="1321438"/>
            </a:xfrm>
            <a:prstGeom prst="rightBracket">
              <a:avLst/>
            </a:prstGeom>
            <a:ln>
              <a:solidFill>
                <a:srgbClr val="009ED6"/>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74" name="Right Bracket 73">
              <a:extLst>
                <a:ext uri="{FF2B5EF4-FFF2-40B4-BE49-F238E27FC236}">
                  <a16:creationId xmlns:a16="http://schemas.microsoft.com/office/drawing/2014/main" id="{F328D90E-207F-4A76-95CE-0AF3051A09E3}"/>
                </a:ext>
              </a:extLst>
            </p:cNvPr>
            <p:cNvSpPr/>
            <p:nvPr/>
          </p:nvSpPr>
          <p:spPr>
            <a:xfrm>
              <a:off x="5244811" y="2802800"/>
              <a:ext cx="123400" cy="1321438"/>
            </a:xfrm>
            <a:prstGeom prst="rightBracket">
              <a:avLst/>
            </a:prstGeom>
            <a:ln>
              <a:solidFill>
                <a:srgbClr val="009ED6"/>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79" name="Right Bracket 78">
              <a:extLst>
                <a:ext uri="{FF2B5EF4-FFF2-40B4-BE49-F238E27FC236}">
                  <a16:creationId xmlns:a16="http://schemas.microsoft.com/office/drawing/2014/main" id="{0457D01B-3BD7-4FEB-AAC3-33F12B89BE95}"/>
                </a:ext>
              </a:extLst>
            </p:cNvPr>
            <p:cNvSpPr/>
            <p:nvPr/>
          </p:nvSpPr>
          <p:spPr>
            <a:xfrm>
              <a:off x="5244811" y="4411157"/>
              <a:ext cx="123400" cy="1321438"/>
            </a:xfrm>
            <a:prstGeom prst="rightBracket">
              <a:avLst/>
            </a:prstGeom>
            <a:ln>
              <a:solidFill>
                <a:srgbClr val="009ED6"/>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cxnSp>
          <p:nvCxnSpPr>
            <p:cNvPr id="80" name="Straight Connector 79">
              <a:extLst>
                <a:ext uri="{FF2B5EF4-FFF2-40B4-BE49-F238E27FC236}">
                  <a16:creationId xmlns:a16="http://schemas.microsoft.com/office/drawing/2014/main" id="{5B9EAEAD-0CA3-41FC-8944-E04EA9A25316}"/>
                </a:ext>
              </a:extLst>
            </p:cNvPr>
            <p:cNvCxnSpPr>
              <a:cxnSpLocks/>
              <a:stCxn id="73" idx="2"/>
            </p:cNvCxnSpPr>
            <p:nvPr/>
          </p:nvCxnSpPr>
          <p:spPr>
            <a:xfrm>
              <a:off x="5368211" y="1838094"/>
              <a:ext cx="688558" cy="0"/>
            </a:xfrm>
            <a:prstGeom prst="line">
              <a:avLst/>
            </a:prstGeom>
            <a:ln>
              <a:solidFill>
                <a:srgbClr val="009ED6"/>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2EDA85A5-6164-4421-86C3-008DF6572D7A}"/>
                </a:ext>
              </a:extLst>
            </p:cNvPr>
            <p:cNvCxnSpPr/>
            <p:nvPr/>
          </p:nvCxnSpPr>
          <p:spPr>
            <a:xfrm>
              <a:off x="5368211" y="3444470"/>
              <a:ext cx="498463" cy="4224"/>
            </a:xfrm>
            <a:prstGeom prst="line">
              <a:avLst/>
            </a:prstGeom>
            <a:ln>
              <a:solidFill>
                <a:srgbClr val="009ED6"/>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01F24D1F-8078-409A-8EA7-E6CC282A9787}"/>
                </a:ext>
              </a:extLst>
            </p:cNvPr>
            <p:cNvCxnSpPr>
              <a:cxnSpLocks/>
            </p:cNvCxnSpPr>
            <p:nvPr/>
          </p:nvCxnSpPr>
          <p:spPr>
            <a:xfrm>
              <a:off x="5368211" y="5046622"/>
              <a:ext cx="670724" cy="0"/>
            </a:xfrm>
            <a:prstGeom prst="line">
              <a:avLst/>
            </a:prstGeom>
            <a:ln>
              <a:solidFill>
                <a:srgbClr val="009ED6"/>
              </a:solidFill>
            </a:ln>
          </p:spPr>
          <p:style>
            <a:lnRef idx="1">
              <a:schemeClr val="accent1"/>
            </a:lnRef>
            <a:fillRef idx="0">
              <a:schemeClr val="accent1"/>
            </a:fillRef>
            <a:effectRef idx="0">
              <a:schemeClr val="accent1"/>
            </a:effectRef>
            <a:fontRef idx="minor">
              <a:schemeClr val="tx1"/>
            </a:fontRef>
          </p:style>
        </p:cxnSp>
      </p:grpSp>
      <p:sp>
        <p:nvSpPr>
          <p:cNvPr id="35" name="TextBox 28">
            <a:extLst>
              <a:ext uri="{FF2B5EF4-FFF2-40B4-BE49-F238E27FC236}">
                <a16:creationId xmlns:a16="http://schemas.microsoft.com/office/drawing/2014/main" id="{41233823-7B50-4F87-A086-A5DD58184E50}"/>
              </a:ext>
            </a:extLst>
          </p:cNvPr>
          <p:cNvSpPr txBox="1"/>
          <p:nvPr/>
        </p:nvSpPr>
        <p:spPr>
          <a:xfrm>
            <a:off x="1022386" y="253642"/>
            <a:ext cx="10625588" cy="646331"/>
          </a:xfrm>
          <a:prstGeom prst="rect">
            <a:avLst/>
          </a:prstGeom>
          <a:noFill/>
        </p:spPr>
        <p:txBody>
          <a:bodyPr wrap="square" rtlCol="0">
            <a:spAutoFit/>
          </a:bodyPr>
          <a:lstStyle/>
          <a:p>
            <a:pPr marL="0" marR="0" algn="r" rtl="1">
              <a:spcBef>
                <a:spcPts val="0"/>
              </a:spcBef>
              <a:spcAft>
                <a:spcPts val="0"/>
              </a:spcAft>
            </a:pPr>
            <a:r>
              <a:rPr lang="he-IL" sz="3600" dirty="0">
                <a:solidFill>
                  <a:srgbClr val="00AEEF"/>
                </a:solidFill>
                <a:latin typeface="Assistant ExtraBold" pitchFamily="2" charset="-79"/>
                <a:cs typeface="Assistant ExtraBold" pitchFamily="2" charset="-79"/>
              </a:rPr>
              <a:t>אסטרטגיית </a:t>
            </a:r>
            <a:r>
              <a:rPr lang="he-IL" sz="3600" dirty="0">
                <a:latin typeface="Assistant ExtraBold" pitchFamily="2" charset="-79"/>
                <a:cs typeface="Assistant ExtraBold" pitchFamily="2" charset="-79"/>
              </a:rPr>
              <a:t>צמיחה</a:t>
            </a:r>
            <a:endParaRPr lang="he-IL" sz="3600" dirty="0">
              <a:latin typeface="Assistant SemiBold" pitchFamily="2" charset="-79"/>
              <a:cs typeface="Assistant SemiBold" pitchFamily="2" charset="-79"/>
            </a:endParaRPr>
          </a:p>
        </p:txBody>
      </p:sp>
    </p:spTree>
    <p:extLst>
      <p:ext uri="{BB962C8B-B14F-4D97-AF65-F5344CB8AC3E}">
        <p14:creationId xmlns:p14="http://schemas.microsoft.com/office/powerpoint/2010/main" val="1575212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73EFAF79-0677-4E22-8980-5359043C3847}"/>
              </a:ext>
            </a:extLst>
          </p:cNvPr>
          <p:cNvSpPr>
            <a:spLocks noGrp="1"/>
          </p:cNvSpPr>
          <p:nvPr>
            <p:ph type="sldNum" sz="quarter" idx="12"/>
          </p:nvPr>
        </p:nvSpPr>
        <p:spPr>
          <a:xfrm>
            <a:off x="11578255" y="6380935"/>
            <a:ext cx="488795" cy="365125"/>
          </a:xfrm>
        </p:spPr>
        <p:txBody>
          <a:bodyPr/>
          <a:lstStyle>
            <a:lvl1pPr>
              <a:defRPr>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kumimoji="0" lang="he-IL" sz="1100" b="0" i="0" u="none" strike="noStrike" kern="1200" cap="none" spc="0" normalizeH="0" baseline="0" noProof="0" smtClean="0">
                <a:ln>
                  <a:noFill/>
                </a:ln>
                <a:solidFill>
                  <a:prstClr val="black">
                    <a:lumMod val="75000"/>
                    <a:lumOff val="25000"/>
                  </a:prstClr>
                </a:solidFill>
                <a:effectLst/>
                <a:uLnTx/>
                <a:uFillTx/>
                <a:latin typeface="Assistant SemiBold" pitchFamily="2" charset="-79"/>
                <a:ea typeface="+mn-ea"/>
                <a:cs typeface="Assistant SemiBold" pitchFamily="2" charset="-79"/>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9" name="Arc 8">
            <a:extLst>
              <a:ext uri="{FF2B5EF4-FFF2-40B4-BE49-F238E27FC236}">
                <a16:creationId xmlns:a16="http://schemas.microsoft.com/office/drawing/2014/main" id="{5D2B5019-E793-4B3A-AC89-90B27DA9CCFF}"/>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10" name="Oval 9">
            <a:extLst>
              <a:ext uri="{FF2B5EF4-FFF2-40B4-BE49-F238E27FC236}">
                <a16:creationId xmlns:a16="http://schemas.microsoft.com/office/drawing/2014/main" id="{BC0F6C56-9CAB-4233-8A56-02053990D26D}"/>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Arc 10">
            <a:extLst>
              <a:ext uri="{FF2B5EF4-FFF2-40B4-BE49-F238E27FC236}">
                <a16:creationId xmlns:a16="http://schemas.microsoft.com/office/drawing/2014/main" id="{EA90EF36-BF2A-4DC4-92A1-8645F3C39236}"/>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12" name="Partial Circle 11">
            <a:extLst>
              <a:ext uri="{FF2B5EF4-FFF2-40B4-BE49-F238E27FC236}">
                <a16:creationId xmlns:a16="http://schemas.microsoft.com/office/drawing/2014/main" id="{1AE13FB9-B5A2-4DB9-AFD2-412294CBA329}"/>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13" name="Rectangle 12">
            <a:extLst>
              <a:ext uri="{FF2B5EF4-FFF2-40B4-BE49-F238E27FC236}">
                <a16:creationId xmlns:a16="http://schemas.microsoft.com/office/drawing/2014/main" id="{EEE50BBD-B89D-4C9C-84EA-194ECB81A8AA}"/>
              </a:ext>
            </a:extLst>
          </p:cNvPr>
          <p:cNvSpPr/>
          <p:nvPr/>
        </p:nvSpPr>
        <p:spPr>
          <a:xfrm>
            <a:off x="12192000" y="-973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TextBox 28">
            <a:extLst>
              <a:ext uri="{FF2B5EF4-FFF2-40B4-BE49-F238E27FC236}">
                <a16:creationId xmlns:a16="http://schemas.microsoft.com/office/drawing/2014/main" id="{B181A11A-8BC7-4BEB-AE18-3CA96AD73509}"/>
              </a:ext>
            </a:extLst>
          </p:cNvPr>
          <p:cNvSpPr txBox="1"/>
          <p:nvPr/>
        </p:nvSpPr>
        <p:spPr>
          <a:xfrm>
            <a:off x="1706520" y="272068"/>
            <a:ext cx="9800411" cy="646331"/>
          </a:xfrm>
          <a:prstGeom prst="rect">
            <a:avLst/>
          </a:prstGeom>
          <a:noFill/>
        </p:spPr>
        <p:txBody>
          <a:bodyPr wrap="square" rtlCol="0">
            <a:spAutoFit/>
          </a:bodyPr>
          <a:lstStyle/>
          <a:p>
            <a:pPr algn="r">
              <a:defRPr/>
            </a:pPr>
            <a:r>
              <a:rPr lang="he-IL" sz="3600" dirty="0">
                <a:solidFill>
                  <a:srgbClr val="041634"/>
                </a:solidFill>
                <a:latin typeface="Assistant ExtraBold" pitchFamily="2" charset="-79"/>
                <a:cs typeface="Assistant ExtraBold" pitchFamily="2" charset="-79"/>
              </a:rPr>
              <a:t>יחסים פיננסיים</a:t>
            </a:r>
            <a:endParaRPr lang="en-US" sz="3600" dirty="0">
              <a:solidFill>
                <a:srgbClr val="041634"/>
              </a:solidFill>
              <a:latin typeface="Assistant ExtraBold" pitchFamily="2" charset="-79"/>
              <a:cs typeface="Assistant ExtraBold" pitchFamily="2" charset="-79"/>
            </a:endParaRPr>
          </a:p>
        </p:txBody>
      </p:sp>
      <p:grpSp>
        <p:nvGrpSpPr>
          <p:cNvPr id="2" name="קבוצה 1">
            <a:extLst>
              <a:ext uri="{FF2B5EF4-FFF2-40B4-BE49-F238E27FC236}">
                <a16:creationId xmlns:a16="http://schemas.microsoft.com/office/drawing/2014/main" id="{BEEA4FA3-B4B5-4581-9C15-F5ABB7D3FA8E}"/>
              </a:ext>
            </a:extLst>
          </p:cNvPr>
          <p:cNvGrpSpPr/>
          <p:nvPr/>
        </p:nvGrpSpPr>
        <p:grpSpPr>
          <a:xfrm>
            <a:off x="618732" y="1699971"/>
            <a:ext cx="10945861" cy="4707918"/>
            <a:chOff x="699395" y="1887978"/>
            <a:chExt cx="10945861" cy="4707918"/>
          </a:xfrm>
        </p:grpSpPr>
        <p:grpSp>
          <p:nvGrpSpPr>
            <p:cNvPr id="3" name="קבוצה 2">
              <a:extLst>
                <a:ext uri="{FF2B5EF4-FFF2-40B4-BE49-F238E27FC236}">
                  <a16:creationId xmlns:a16="http://schemas.microsoft.com/office/drawing/2014/main" id="{15D8FB1A-ABF4-4309-8E40-509349060CFD}"/>
                </a:ext>
              </a:extLst>
            </p:cNvPr>
            <p:cNvGrpSpPr/>
            <p:nvPr/>
          </p:nvGrpSpPr>
          <p:grpSpPr>
            <a:xfrm>
              <a:off x="4928236" y="2041866"/>
              <a:ext cx="5667184" cy="403768"/>
              <a:chOff x="1675019" y="1473968"/>
              <a:chExt cx="5667184" cy="403768"/>
            </a:xfrm>
          </p:grpSpPr>
          <p:sp>
            <p:nvSpPr>
              <p:cNvPr id="24" name="TextBox 23">
                <a:extLst>
                  <a:ext uri="{FF2B5EF4-FFF2-40B4-BE49-F238E27FC236}">
                    <a16:creationId xmlns:a16="http://schemas.microsoft.com/office/drawing/2014/main" id="{D27FDC45-5C72-4BEF-8C64-AC430ECF0785}"/>
                  </a:ext>
                </a:extLst>
              </p:cNvPr>
              <p:cNvSpPr txBox="1"/>
              <p:nvPr/>
            </p:nvSpPr>
            <p:spPr>
              <a:xfrm>
                <a:off x="5166296" y="1473968"/>
                <a:ext cx="2175907" cy="400110"/>
              </a:xfrm>
              <a:prstGeom prst="rect">
                <a:avLst/>
              </a:prstGeom>
              <a:noFill/>
            </p:spPr>
            <p:txBody>
              <a:bodyPr wrap="square">
                <a:spAutoFit/>
              </a:bodyPr>
              <a:lstStyle/>
              <a:p>
                <a:pPr algn="ctr">
                  <a:defRPr/>
                </a:pPr>
                <a:r>
                  <a:rPr lang="he-IL" sz="2000" b="1" dirty="0">
                    <a:solidFill>
                      <a:prstClr val="black">
                        <a:lumMod val="65000"/>
                        <a:lumOff val="35000"/>
                      </a:prstClr>
                    </a:solidFill>
                    <a:latin typeface="Assistant" pitchFamily="2" charset="-79"/>
                    <a:cs typeface="Assistant" pitchFamily="2" charset="-79"/>
                  </a:rPr>
                  <a:t>הון למאזן</a:t>
                </a:r>
                <a:endParaRPr lang="en-US" sz="2000" b="1" dirty="0">
                  <a:solidFill>
                    <a:prstClr val="black">
                      <a:lumMod val="65000"/>
                      <a:lumOff val="35000"/>
                    </a:prstClr>
                  </a:solidFill>
                  <a:latin typeface="Assistant" pitchFamily="2" charset="-79"/>
                  <a:cs typeface="Assistant" pitchFamily="2" charset="-79"/>
                </a:endParaRPr>
              </a:p>
            </p:txBody>
          </p:sp>
          <p:sp>
            <p:nvSpPr>
              <p:cNvPr id="28" name="TextBox 23">
                <a:extLst>
                  <a:ext uri="{FF2B5EF4-FFF2-40B4-BE49-F238E27FC236}">
                    <a16:creationId xmlns:a16="http://schemas.microsoft.com/office/drawing/2014/main" id="{67D2DABC-063D-4859-97A5-5AD56D8C0728}"/>
                  </a:ext>
                </a:extLst>
              </p:cNvPr>
              <p:cNvSpPr txBox="1"/>
              <p:nvPr/>
            </p:nvSpPr>
            <p:spPr>
              <a:xfrm>
                <a:off x="1675019" y="1477626"/>
                <a:ext cx="2175907" cy="400110"/>
              </a:xfrm>
              <a:prstGeom prst="rect">
                <a:avLst/>
              </a:prstGeom>
              <a:noFill/>
            </p:spPr>
            <p:txBody>
              <a:bodyPr wrap="square">
                <a:spAutoFit/>
              </a:bodyPr>
              <a:lstStyle/>
              <a:p>
                <a:pPr algn="ctr">
                  <a:defRPr/>
                </a:pPr>
                <a:r>
                  <a:rPr lang="he-IL" sz="2000" b="1" dirty="0">
                    <a:solidFill>
                      <a:prstClr val="black">
                        <a:lumMod val="65000"/>
                        <a:lumOff val="35000"/>
                      </a:prstClr>
                    </a:solidFill>
                    <a:latin typeface="Assistant" pitchFamily="2" charset="-79"/>
                    <a:cs typeface="Assistant" pitchFamily="2" charset="-79"/>
                  </a:rPr>
                  <a:t>הון עצמי</a:t>
                </a:r>
                <a:endParaRPr lang="en-US" sz="2000" b="1" dirty="0">
                  <a:solidFill>
                    <a:prstClr val="black">
                      <a:lumMod val="65000"/>
                      <a:lumOff val="35000"/>
                    </a:prstClr>
                  </a:solidFill>
                  <a:latin typeface="Assistant" pitchFamily="2" charset="-79"/>
                  <a:cs typeface="Assistant" pitchFamily="2" charset="-79"/>
                </a:endParaRPr>
              </a:p>
            </p:txBody>
          </p:sp>
        </p:grpSp>
        <p:sp>
          <p:nvSpPr>
            <p:cNvPr id="16" name="תיבת טקסט 15">
              <a:extLst>
                <a:ext uri="{FF2B5EF4-FFF2-40B4-BE49-F238E27FC236}">
                  <a16:creationId xmlns:a16="http://schemas.microsoft.com/office/drawing/2014/main" id="{F22683B3-F152-42CB-8AB8-6397551558D2}"/>
                </a:ext>
              </a:extLst>
            </p:cNvPr>
            <p:cNvSpPr txBox="1"/>
            <p:nvPr/>
          </p:nvSpPr>
          <p:spPr>
            <a:xfrm>
              <a:off x="5270094" y="6349675"/>
              <a:ext cx="6375162" cy="246221"/>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000" dirty="0">
                  <a:solidFill>
                    <a:srgbClr val="000000"/>
                  </a:solidFill>
                  <a:latin typeface="Assistant Light" panose="00000400000000000000" pitchFamily="2" charset="-79"/>
                  <a:cs typeface="Assistant Light" panose="00000400000000000000" pitchFamily="2" charset="-79"/>
                </a:rPr>
                <a:t>נתונים לא מבוקרים נכונים ל31 בדצמבר 2021</a:t>
              </a:r>
              <a:endParaRPr lang="en-IL" sz="1000" dirty="0">
                <a:solidFill>
                  <a:srgbClr val="000000"/>
                </a:solidFill>
                <a:latin typeface="Assistant Light" panose="00000400000000000000" pitchFamily="2" charset="-79"/>
                <a:cs typeface="Assistant Light" panose="00000400000000000000" pitchFamily="2" charset="-79"/>
              </a:endParaRPr>
            </a:p>
          </p:txBody>
        </p:sp>
        <p:graphicFrame>
          <p:nvGraphicFramePr>
            <p:cNvPr id="20" name="Chart 1">
              <a:extLst>
                <a:ext uri="{FF2B5EF4-FFF2-40B4-BE49-F238E27FC236}">
                  <a16:creationId xmlns:a16="http://schemas.microsoft.com/office/drawing/2014/main" id="{415EF4EE-7693-4FE0-B92E-028BA7C31B2E}"/>
                </a:ext>
              </a:extLst>
            </p:cNvPr>
            <p:cNvGraphicFramePr>
              <a:graphicFrameLocks/>
            </p:cNvGraphicFramePr>
            <p:nvPr>
              <p:extLst>
                <p:ext uri="{D42A27DB-BD31-4B8C-83A1-F6EECF244321}">
                  <p14:modId xmlns:p14="http://schemas.microsoft.com/office/powerpoint/2010/main" val="3571087114"/>
                </p:ext>
              </p:extLst>
            </p:nvPr>
          </p:nvGraphicFramePr>
          <p:xfrm>
            <a:off x="4323583" y="2512000"/>
            <a:ext cx="3392054" cy="36613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3">
              <a:extLst>
                <a:ext uri="{FF2B5EF4-FFF2-40B4-BE49-F238E27FC236}">
                  <a16:creationId xmlns:a16="http://schemas.microsoft.com/office/drawing/2014/main" id="{76C7C537-C442-4CEF-BDB0-868F06868855}"/>
                </a:ext>
              </a:extLst>
            </p:cNvPr>
            <p:cNvGraphicFramePr>
              <a:graphicFrameLocks/>
            </p:cNvGraphicFramePr>
            <p:nvPr>
              <p:extLst>
                <p:ext uri="{D42A27DB-BD31-4B8C-83A1-F6EECF244321}">
                  <p14:modId xmlns:p14="http://schemas.microsoft.com/office/powerpoint/2010/main" val="4214135774"/>
                </p:ext>
              </p:extLst>
            </p:nvPr>
          </p:nvGraphicFramePr>
          <p:xfrm>
            <a:off x="699395" y="2512000"/>
            <a:ext cx="3392054" cy="3481008"/>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23">
              <a:extLst>
                <a:ext uri="{FF2B5EF4-FFF2-40B4-BE49-F238E27FC236}">
                  <a16:creationId xmlns:a16="http://schemas.microsoft.com/office/drawing/2014/main" id="{FEE0F693-EF9A-4703-AC73-028D60412828}"/>
                </a:ext>
              </a:extLst>
            </p:cNvPr>
            <p:cNvSpPr txBox="1"/>
            <p:nvPr/>
          </p:nvSpPr>
          <p:spPr>
            <a:xfrm>
              <a:off x="699395" y="1887978"/>
              <a:ext cx="3392054" cy="707886"/>
            </a:xfrm>
            <a:prstGeom prst="rect">
              <a:avLst/>
            </a:prstGeom>
            <a:noFill/>
          </p:spPr>
          <p:txBody>
            <a:bodyPr wrap="square">
              <a:spAutoFit/>
            </a:bodyPr>
            <a:lstStyle/>
            <a:p>
              <a:pPr algn="ctr">
                <a:defRPr/>
              </a:pPr>
              <a:r>
                <a:rPr lang="he-IL" sz="2000" b="1" dirty="0">
                  <a:solidFill>
                    <a:prstClr val="black">
                      <a:lumMod val="65000"/>
                      <a:lumOff val="35000"/>
                    </a:prstClr>
                  </a:solidFill>
                  <a:latin typeface="Assistant" pitchFamily="2" charset="-79"/>
                  <a:cs typeface="Assistant" pitchFamily="2" charset="-79"/>
                </a:rPr>
                <a:t>הוצאות (הכנסות) הפרשה לחובות מסופקים</a:t>
              </a:r>
              <a:endParaRPr lang="en-US" sz="2000" b="1" dirty="0">
                <a:solidFill>
                  <a:prstClr val="black">
                    <a:lumMod val="65000"/>
                    <a:lumOff val="35000"/>
                  </a:prstClr>
                </a:solidFill>
                <a:latin typeface="Assistant" pitchFamily="2" charset="-79"/>
                <a:cs typeface="Assistant" pitchFamily="2" charset="-79"/>
              </a:endParaRPr>
            </a:p>
          </p:txBody>
        </p:sp>
      </p:grpSp>
      <p:graphicFrame>
        <p:nvGraphicFramePr>
          <p:cNvPr id="19" name="Chart 1">
            <a:extLst>
              <a:ext uri="{FF2B5EF4-FFF2-40B4-BE49-F238E27FC236}">
                <a16:creationId xmlns:a16="http://schemas.microsoft.com/office/drawing/2014/main" id="{415EF4EE-7693-4FE0-B92E-028BA7C31B2E}"/>
              </a:ext>
            </a:extLst>
          </p:cNvPr>
          <p:cNvGraphicFramePr>
            <a:graphicFrameLocks/>
          </p:cNvGraphicFramePr>
          <p:nvPr>
            <p:extLst>
              <p:ext uri="{D42A27DB-BD31-4B8C-83A1-F6EECF244321}">
                <p14:modId xmlns:p14="http://schemas.microsoft.com/office/powerpoint/2010/main" val="1060987874"/>
              </p:ext>
            </p:extLst>
          </p:nvPr>
        </p:nvGraphicFramePr>
        <p:xfrm>
          <a:off x="7911713" y="2323993"/>
          <a:ext cx="3392055" cy="36613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14239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val 36">
            <a:extLst>
              <a:ext uri="{FF2B5EF4-FFF2-40B4-BE49-F238E27FC236}">
                <a16:creationId xmlns:a16="http://schemas.microsoft.com/office/drawing/2014/main" id="{D9E57FB8-6B3C-4CEA-8DD5-BDAA2907CD2E}"/>
              </a:ext>
            </a:extLst>
          </p:cNvPr>
          <p:cNvSpPr/>
          <p:nvPr/>
        </p:nvSpPr>
        <p:spPr>
          <a:xfrm>
            <a:off x="1478851" y="-1101479"/>
            <a:ext cx="9567662" cy="9567654"/>
          </a:xfrm>
          <a:prstGeom prst="ellipse">
            <a:avLst/>
          </a:prstGeom>
          <a:solidFill>
            <a:srgbClr val="BDE4F5"/>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8" name="Arc 37">
            <a:extLst>
              <a:ext uri="{FF2B5EF4-FFF2-40B4-BE49-F238E27FC236}">
                <a16:creationId xmlns:a16="http://schemas.microsoft.com/office/drawing/2014/main" id="{1C3759D9-82AE-4517-8300-A8D92B3BB226}"/>
              </a:ext>
            </a:extLst>
          </p:cNvPr>
          <p:cNvSpPr/>
          <p:nvPr/>
        </p:nvSpPr>
        <p:spPr>
          <a:xfrm>
            <a:off x="1543824" y="-1079304"/>
            <a:ext cx="9316416" cy="9316410"/>
          </a:xfrm>
          <a:prstGeom prst="arc">
            <a:avLst>
              <a:gd name="adj1" fmla="val 66652"/>
              <a:gd name="adj2" fmla="val 11763085"/>
            </a:avLst>
          </a:prstGeom>
          <a:noFill/>
          <a:ln w="9525">
            <a:gradFill>
              <a:gsLst>
                <a:gs pos="0">
                  <a:schemeClr val="bg1"/>
                </a:gs>
                <a:gs pos="100000">
                  <a:srgbClr val="006CB7"/>
                </a:gs>
              </a:gsLst>
              <a:lin ang="9600000" scaled="0"/>
            </a:gradFill>
            <a:headEnd type="none"/>
            <a:tailEnd type="arrow"/>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42" name="Oval 41">
            <a:extLst>
              <a:ext uri="{FF2B5EF4-FFF2-40B4-BE49-F238E27FC236}">
                <a16:creationId xmlns:a16="http://schemas.microsoft.com/office/drawing/2014/main" id="{2601D806-106B-4421-924C-A6A761E0BF4C}"/>
              </a:ext>
            </a:extLst>
          </p:cNvPr>
          <p:cNvSpPr/>
          <p:nvPr/>
        </p:nvSpPr>
        <p:spPr>
          <a:xfrm>
            <a:off x="1556404" y="4226778"/>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Arc 43">
            <a:extLst>
              <a:ext uri="{FF2B5EF4-FFF2-40B4-BE49-F238E27FC236}">
                <a16:creationId xmlns:a16="http://schemas.microsoft.com/office/drawing/2014/main" id="{89C58300-3E6B-4ED5-B0D3-395962522287}"/>
              </a:ext>
            </a:extLst>
          </p:cNvPr>
          <p:cNvSpPr/>
          <p:nvPr/>
        </p:nvSpPr>
        <p:spPr>
          <a:xfrm>
            <a:off x="1732346" y="-890782"/>
            <a:ext cx="8939372" cy="8939366"/>
          </a:xfrm>
          <a:prstGeom prst="arc">
            <a:avLst>
              <a:gd name="adj1" fmla="val 9561653"/>
              <a:gd name="adj2" fmla="val 14312218"/>
            </a:avLst>
          </a:prstGeom>
          <a:noFill/>
          <a:ln w="9525">
            <a:gradFill>
              <a:gsLst>
                <a:gs pos="0">
                  <a:schemeClr val="bg1"/>
                </a:gs>
                <a:gs pos="100000">
                  <a:srgbClr val="006386"/>
                </a:gs>
              </a:gsLst>
              <a:lin ang="9600000" scaled="0"/>
            </a:gradFill>
            <a:headEnd type="none"/>
            <a:tailEnd type="arrow"/>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35" name="Rectangle 34">
            <a:extLst>
              <a:ext uri="{FF2B5EF4-FFF2-40B4-BE49-F238E27FC236}">
                <a16:creationId xmlns:a16="http://schemas.microsoft.com/office/drawing/2014/main" id="{AC5163DE-D778-4BC1-A810-A8B117CCF6ED}"/>
              </a:ext>
            </a:extLst>
          </p:cNvPr>
          <p:cNvSpPr/>
          <p:nvPr/>
        </p:nvSpPr>
        <p:spPr>
          <a:xfrm>
            <a:off x="12202804" y="-515201"/>
            <a:ext cx="3308993" cy="768903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1" name="Rectangle 30">
            <a:extLst>
              <a:ext uri="{FF2B5EF4-FFF2-40B4-BE49-F238E27FC236}">
                <a16:creationId xmlns:a16="http://schemas.microsoft.com/office/drawing/2014/main" id="{0EB8F1A0-EEDB-46F0-B438-43E22746C38A}"/>
              </a:ext>
            </a:extLst>
          </p:cNvPr>
          <p:cNvSpPr/>
          <p:nvPr/>
        </p:nvSpPr>
        <p:spPr>
          <a:xfrm>
            <a:off x="-4765538" y="-515201"/>
            <a:ext cx="3308993" cy="768903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nvGrpSpPr>
          <p:cNvPr id="3" name="Group 2">
            <a:extLst>
              <a:ext uri="{FF2B5EF4-FFF2-40B4-BE49-F238E27FC236}">
                <a16:creationId xmlns:a16="http://schemas.microsoft.com/office/drawing/2014/main" id="{3EDB03A5-7C9C-45C8-876F-932B2C0A6C32}"/>
              </a:ext>
            </a:extLst>
          </p:cNvPr>
          <p:cNvGrpSpPr/>
          <p:nvPr/>
        </p:nvGrpSpPr>
        <p:grpSpPr>
          <a:xfrm>
            <a:off x="392438" y="222625"/>
            <a:ext cx="1891476" cy="707501"/>
            <a:chOff x="3905988" y="129116"/>
            <a:chExt cx="1167169" cy="436576"/>
          </a:xfrm>
        </p:grpSpPr>
        <p:pic>
          <p:nvPicPr>
            <p:cNvPr id="28" name="Picture 27">
              <a:extLst>
                <a:ext uri="{FF2B5EF4-FFF2-40B4-BE49-F238E27FC236}">
                  <a16:creationId xmlns:a16="http://schemas.microsoft.com/office/drawing/2014/main" id="{FE0CD6EA-65A2-4CC3-B328-F7707D69028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6117" t="15243" r="35628" b="46409"/>
            <a:stretch/>
          </p:blipFill>
          <p:spPr>
            <a:xfrm>
              <a:off x="3905988" y="129116"/>
              <a:ext cx="475066" cy="436576"/>
            </a:xfrm>
            <a:prstGeom prst="rect">
              <a:avLst/>
            </a:prstGeom>
            <a:effectLst/>
          </p:spPr>
        </p:pic>
        <p:pic>
          <p:nvPicPr>
            <p:cNvPr id="30" name="Picture 29">
              <a:extLst>
                <a:ext uri="{FF2B5EF4-FFF2-40B4-BE49-F238E27FC236}">
                  <a16:creationId xmlns:a16="http://schemas.microsoft.com/office/drawing/2014/main" id="{0CCA6EAE-8C65-4BBF-9067-B055F44AB344}"/>
                </a:ext>
              </a:extLst>
            </p:cNvPr>
            <p:cNvPicPr>
              <a:picLocks noChangeAspect="1"/>
            </p:cNvPicPr>
            <p:nvPr/>
          </p:nvPicPr>
          <p:blipFill>
            <a:blip r:embed="rId3" cstate="print">
              <a:biLevel thresh="75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381054" y="260153"/>
              <a:ext cx="692103" cy="288154"/>
            </a:xfrm>
            <a:prstGeom prst="rect">
              <a:avLst/>
            </a:prstGeom>
            <a:effectLst/>
          </p:spPr>
        </p:pic>
      </p:grpSp>
      <p:sp>
        <p:nvSpPr>
          <p:cNvPr id="6" name="Rectangle 5">
            <a:extLst>
              <a:ext uri="{FF2B5EF4-FFF2-40B4-BE49-F238E27FC236}">
                <a16:creationId xmlns:a16="http://schemas.microsoft.com/office/drawing/2014/main" id="{2EA72F2D-9DD1-4D90-8C02-E801F1DE6B6D}"/>
              </a:ext>
            </a:extLst>
          </p:cNvPr>
          <p:cNvSpPr/>
          <p:nvPr/>
        </p:nvSpPr>
        <p:spPr>
          <a:xfrm>
            <a:off x="-292608" y="6875827"/>
            <a:ext cx="12709358" cy="190148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45" name="Rectangle 44">
            <a:extLst>
              <a:ext uri="{FF2B5EF4-FFF2-40B4-BE49-F238E27FC236}">
                <a16:creationId xmlns:a16="http://schemas.microsoft.com/office/drawing/2014/main" id="{7A328067-A5FF-4E46-80F6-FB5A5F3DA9D1}"/>
              </a:ext>
            </a:extLst>
          </p:cNvPr>
          <p:cNvSpPr/>
          <p:nvPr/>
        </p:nvSpPr>
        <p:spPr>
          <a:xfrm>
            <a:off x="-1617382" y="-2104692"/>
            <a:ext cx="14034132" cy="208524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9" name="Arc 28">
            <a:extLst>
              <a:ext uri="{FF2B5EF4-FFF2-40B4-BE49-F238E27FC236}">
                <a16:creationId xmlns:a16="http://schemas.microsoft.com/office/drawing/2014/main" id="{4910008F-A043-413A-98FF-87033054E00B}"/>
              </a:ext>
            </a:extLst>
          </p:cNvPr>
          <p:cNvSpPr/>
          <p:nvPr/>
        </p:nvSpPr>
        <p:spPr>
          <a:xfrm>
            <a:off x="3378541" y="434979"/>
            <a:ext cx="5985839" cy="5985835"/>
          </a:xfrm>
          <a:prstGeom prst="arc">
            <a:avLst>
              <a:gd name="adj1" fmla="val 13837629"/>
              <a:gd name="adj2" fmla="val 2970898"/>
            </a:avLst>
          </a:prstGeom>
          <a:noFill/>
          <a:ln w="9525">
            <a:gradFill>
              <a:gsLst>
                <a:gs pos="0">
                  <a:srgbClr val="21BFD5">
                    <a:alpha val="30000"/>
                  </a:srgbClr>
                </a:gs>
                <a:gs pos="100000">
                  <a:srgbClr val="006CB7">
                    <a:alpha val="47000"/>
                  </a:srgbClr>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32" name="Oval 31">
            <a:extLst>
              <a:ext uri="{FF2B5EF4-FFF2-40B4-BE49-F238E27FC236}">
                <a16:creationId xmlns:a16="http://schemas.microsoft.com/office/drawing/2014/main" id="{F5CB9235-A774-4A17-8DF4-3199150844BE}"/>
              </a:ext>
            </a:extLst>
          </p:cNvPr>
          <p:cNvSpPr/>
          <p:nvPr/>
        </p:nvSpPr>
        <p:spPr>
          <a:xfrm>
            <a:off x="9034241" y="2104609"/>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Freeform: Shape 25">
            <a:extLst>
              <a:ext uri="{FF2B5EF4-FFF2-40B4-BE49-F238E27FC236}">
                <a16:creationId xmlns:a16="http://schemas.microsoft.com/office/drawing/2014/main" id="{A52F04F2-6779-4480-B9AA-8A778D5A92B0}"/>
              </a:ext>
            </a:extLst>
          </p:cNvPr>
          <p:cNvSpPr/>
          <p:nvPr/>
        </p:nvSpPr>
        <p:spPr>
          <a:xfrm>
            <a:off x="4938589" y="2179350"/>
            <a:ext cx="2756118" cy="2540868"/>
          </a:xfrm>
          <a:custGeom>
            <a:avLst/>
            <a:gdLst>
              <a:gd name="connsiteX0" fmla="*/ 2090154 w 4262204"/>
              <a:gd name="connsiteY0" fmla="*/ 832756 h 3929334"/>
              <a:gd name="connsiteX1" fmla="*/ 1976423 w 4262204"/>
              <a:gd name="connsiteY1" fmla="*/ 844184 h 3929334"/>
              <a:gd name="connsiteX2" fmla="*/ 1891077 w 4262204"/>
              <a:gd name="connsiteY2" fmla="*/ 882276 h 3929334"/>
              <a:gd name="connsiteX3" fmla="*/ 2014524 w 4262204"/>
              <a:gd name="connsiteY3" fmla="*/ 954652 h 3929334"/>
              <a:gd name="connsiteX4" fmla="*/ 2833692 w 4262204"/>
              <a:gd name="connsiteY4" fmla="*/ 1187015 h 3929334"/>
              <a:gd name="connsiteX5" fmla="*/ 3290902 w 4262204"/>
              <a:gd name="connsiteY5" fmla="*/ 2080662 h 3929334"/>
              <a:gd name="connsiteX6" fmla="*/ 3048581 w 4262204"/>
              <a:gd name="connsiteY6" fmla="*/ 2851651 h 3929334"/>
              <a:gd name="connsiteX7" fmla="*/ 2052625 w 4262204"/>
              <a:gd name="connsiteY7" fmla="*/ 3316378 h 3929334"/>
              <a:gd name="connsiteX8" fmla="*/ 1240314 w 4262204"/>
              <a:gd name="connsiteY8" fmla="*/ 2785370 h 3929334"/>
              <a:gd name="connsiteX9" fmla="*/ 1061240 w 4262204"/>
              <a:gd name="connsiteY9" fmla="*/ 2004477 h 3929334"/>
              <a:gd name="connsiteX10" fmla="*/ 1338614 w 4262204"/>
              <a:gd name="connsiteY10" fmla="*/ 1481088 h 3929334"/>
              <a:gd name="connsiteX11" fmla="*/ 1614465 w 4262204"/>
              <a:gd name="connsiteY11" fmla="*/ 1394999 h 3929334"/>
              <a:gd name="connsiteX12" fmla="*/ 1731053 w 4262204"/>
              <a:gd name="connsiteY12" fmla="*/ 1452138 h 3929334"/>
              <a:gd name="connsiteX13" fmla="*/ 1738673 w 4262204"/>
              <a:gd name="connsiteY13" fmla="*/ 1737831 h 3929334"/>
              <a:gd name="connsiteX14" fmla="*/ 1738673 w 4262204"/>
              <a:gd name="connsiteY14" fmla="*/ 2213985 h 3929334"/>
              <a:gd name="connsiteX15" fmla="*/ 1910127 w 4262204"/>
              <a:gd name="connsiteY15" fmla="*/ 2802893 h 3929334"/>
              <a:gd name="connsiteX16" fmla="*/ 2593657 w 4262204"/>
              <a:gd name="connsiteY16" fmla="*/ 2756420 h 3929334"/>
              <a:gd name="connsiteX17" fmla="*/ 2676717 w 4262204"/>
              <a:gd name="connsiteY17" fmla="*/ 2099708 h 3929334"/>
              <a:gd name="connsiteX18" fmla="*/ 2348287 w 4262204"/>
              <a:gd name="connsiteY18" fmla="*/ 1890962 h 3929334"/>
              <a:gd name="connsiteX19" fmla="*/ 2128826 w 4262204"/>
              <a:gd name="connsiteY19" fmla="*/ 1960290 h 3929334"/>
              <a:gd name="connsiteX20" fmla="*/ 2119682 w 4262204"/>
              <a:gd name="connsiteY20" fmla="*/ 2061616 h 3929334"/>
              <a:gd name="connsiteX21" fmla="*/ 2281230 w 4262204"/>
              <a:gd name="connsiteY21" fmla="*/ 2076091 h 3929334"/>
              <a:gd name="connsiteX22" fmla="*/ 2448873 w 4262204"/>
              <a:gd name="connsiteY22" fmla="*/ 2613955 h 3929334"/>
              <a:gd name="connsiteX23" fmla="*/ 2157783 w 4262204"/>
              <a:gd name="connsiteY23" fmla="*/ 2797560 h 3929334"/>
              <a:gd name="connsiteX24" fmla="*/ 2038908 w 4262204"/>
              <a:gd name="connsiteY24" fmla="*/ 2717566 h 3929334"/>
              <a:gd name="connsiteX25" fmla="*/ 1986329 w 4262204"/>
              <a:gd name="connsiteY25" fmla="*/ 2413589 h 3929334"/>
              <a:gd name="connsiteX26" fmla="*/ 1986329 w 4262204"/>
              <a:gd name="connsiteY26" fmla="*/ 1642600 h 3929334"/>
              <a:gd name="connsiteX27" fmla="*/ 1909365 w 4262204"/>
              <a:gd name="connsiteY27" fmla="*/ 1257105 h 3929334"/>
              <a:gd name="connsiteX28" fmla="*/ 1719623 w 4262204"/>
              <a:gd name="connsiteY28" fmla="*/ 1232726 h 3929334"/>
              <a:gd name="connsiteX29" fmla="*/ 1090959 w 4262204"/>
              <a:gd name="connsiteY29" fmla="*/ 1537465 h 3929334"/>
              <a:gd name="connsiteX30" fmla="*/ 1118391 w 4262204"/>
              <a:gd name="connsiteY30" fmla="*/ 2994878 h 3929334"/>
              <a:gd name="connsiteX31" fmla="*/ 1404910 w 4262204"/>
              <a:gd name="connsiteY31" fmla="*/ 3270667 h 3929334"/>
              <a:gd name="connsiteX32" fmla="*/ 3234513 w 4262204"/>
              <a:gd name="connsiteY32" fmla="*/ 2975832 h 3929334"/>
              <a:gd name="connsiteX33" fmla="*/ 3443306 w 4262204"/>
              <a:gd name="connsiteY33" fmla="*/ 1775923 h 3929334"/>
              <a:gd name="connsiteX34" fmla="*/ 3127069 w 4262204"/>
              <a:gd name="connsiteY34" fmla="*/ 1232726 h 3929334"/>
              <a:gd name="connsiteX35" fmla="*/ 2205028 w 4262204"/>
              <a:gd name="connsiteY35" fmla="*/ 832756 h 3929334"/>
              <a:gd name="connsiteX36" fmla="*/ 2090154 w 4262204"/>
              <a:gd name="connsiteY36" fmla="*/ 832756 h 3929334"/>
              <a:gd name="connsiteX37" fmla="*/ 2152139 w 4262204"/>
              <a:gd name="connsiteY37" fmla="*/ 479940 h 3929334"/>
              <a:gd name="connsiteX38" fmla="*/ 3826139 w 4262204"/>
              <a:gd name="connsiteY38" fmla="*/ 2153940 h 3929334"/>
              <a:gd name="connsiteX39" fmla="*/ 2152139 w 4262204"/>
              <a:gd name="connsiteY39" fmla="*/ 3827940 h 3929334"/>
              <a:gd name="connsiteX40" fmla="*/ 478139 w 4262204"/>
              <a:gd name="connsiteY40" fmla="*/ 2153940 h 3929334"/>
              <a:gd name="connsiteX41" fmla="*/ 2152139 w 4262204"/>
              <a:gd name="connsiteY41" fmla="*/ 479940 h 3929334"/>
              <a:gd name="connsiteX42" fmla="*/ 2168495 w 4262204"/>
              <a:gd name="connsiteY42" fmla="*/ 260477 h 3929334"/>
              <a:gd name="connsiteX43" fmla="*/ 3665932 w 4262204"/>
              <a:gd name="connsiteY43" fmla="*/ 975881 h 3929334"/>
              <a:gd name="connsiteX44" fmla="*/ 3856457 w 4262204"/>
              <a:gd name="connsiteY44" fmla="*/ 3071665 h 3929334"/>
              <a:gd name="connsiteX45" fmla="*/ 3338992 w 4262204"/>
              <a:gd name="connsiteY45" fmla="*/ 3686682 h 3929334"/>
              <a:gd name="connsiteX46" fmla="*/ 3176665 w 4262204"/>
              <a:gd name="connsiteY46" fmla="*/ 3798711 h 3929334"/>
              <a:gd name="connsiteX47" fmla="*/ 3105789 w 4262204"/>
              <a:gd name="connsiteY47" fmla="*/ 3807857 h 3929334"/>
              <a:gd name="connsiteX48" fmla="*/ 3176665 w 4262204"/>
              <a:gd name="connsiteY48" fmla="*/ 3696590 h 3929334"/>
              <a:gd name="connsiteX49" fmla="*/ 3535613 w 4262204"/>
              <a:gd name="connsiteY49" fmla="*/ 3385651 h 3929334"/>
              <a:gd name="connsiteX50" fmla="*/ 3768815 w 4262204"/>
              <a:gd name="connsiteY50" fmla="*/ 1280722 h 3929334"/>
              <a:gd name="connsiteX51" fmla="*/ 3386242 w 4262204"/>
              <a:gd name="connsiteY51" fmla="*/ 805932 h 3929334"/>
              <a:gd name="connsiteX52" fmla="*/ 1281326 w 4262204"/>
              <a:gd name="connsiteY52" fmla="*/ 572728 h 3929334"/>
              <a:gd name="connsiteX53" fmla="*/ 843119 w 4262204"/>
              <a:gd name="connsiteY53" fmla="*/ 918723 h 3929334"/>
              <a:gd name="connsiteX54" fmla="*/ 776054 w 4262204"/>
              <a:gd name="connsiteY54" fmla="*/ 880618 h 3929334"/>
              <a:gd name="connsiteX55" fmla="*/ 919329 w 4262204"/>
              <a:gd name="connsiteY55" fmla="*/ 721338 h 3929334"/>
              <a:gd name="connsiteX56" fmla="*/ 1404786 w 4262204"/>
              <a:gd name="connsiteY56" fmla="*/ 414973 h 3929334"/>
              <a:gd name="connsiteX57" fmla="*/ 2168495 w 4262204"/>
              <a:gd name="connsiteY57" fmla="*/ 260477 h 3929334"/>
              <a:gd name="connsiteX58" fmla="*/ 2197309 w 4262204"/>
              <a:gd name="connsiteY58" fmla="*/ 112 h 3929334"/>
              <a:gd name="connsiteX59" fmla="*/ 3576414 w 4262204"/>
              <a:gd name="connsiteY59" fmla="*/ 510366 h 3929334"/>
              <a:gd name="connsiteX60" fmla="*/ 4262204 w 4262204"/>
              <a:gd name="connsiteY60" fmla="*/ 1575840 h 3929334"/>
              <a:gd name="connsiteX61" fmla="*/ 4160098 w 4262204"/>
              <a:gd name="connsiteY61" fmla="*/ 1461519 h 3929334"/>
              <a:gd name="connsiteX62" fmla="*/ 3954361 w 4262204"/>
              <a:gd name="connsiteY62" fmla="*/ 1042341 h 3929334"/>
              <a:gd name="connsiteX63" fmla="*/ 2595734 w 4262204"/>
              <a:gd name="connsiteY63" fmla="*/ 101096 h 3929334"/>
              <a:gd name="connsiteX64" fmla="*/ 366916 w 4262204"/>
              <a:gd name="connsiteY64" fmla="*/ 1071302 h 3929334"/>
              <a:gd name="connsiteX65" fmla="*/ 417208 w 4262204"/>
              <a:gd name="connsiteY65" fmla="*/ 3347820 h 3929334"/>
              <a:gd name="connsiteX66" fmla="*/ 699906 w 4262204"/>
              <a:gd name="connsiteY66" fmla="*/ 3681638 h 3929334"/>
              <a:gd name="connsiteX67" fmla="*/ 928503 w 4262204"/>
              <a:gd name="connsiteY67" fmla="*/ 3872173 h 3929334"/>
              <a:gd name="connsiteX68" fmla="*/ 909453 w 4262204"/>
              <a:gd name="connsiteY68" fmla="*/ 3929334 h 3929334"/>
              <a:gd name="connsiteX69" fmla="*/ 766961 w 4262204"/>
              <a:gd name="connsiteY69" fmla="*/ 3834829 h 3929334"/>
              <a:gd name="connsiteX70" fmla="*/ 469785 w 4262204"/>
              <a:gd name="connsiteY70" fmla="*/ 3529210 h 3929334"/>
              <a:gd name="connsiteX71" fmla="*/ 40785 w 4262204"/>
              <a:gd name="connsiteY71" fmla="*/ 1738177 h 3929334"/>
              <a:gd name="connsiteX72" fmla="*/ 304433 w 4262204"/>
              <a:gd name="connsiteY72" fmla="*/ 1052249 h 3929334"/>
              <a:gd name="connsiteX73" fmla="*/ 805060 w 4262204"/>
              <a:gd name="connsiteY73" fmla="*/ 475308 h 3929334"/>
              <a:gd name="connsiteX74" fmla="*/ 2197309 w 4262204"/>
              <a:gd name="connsiteY74" fmla="*/ 112 h 392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62204" h="3929334">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solidFill>
            <a:srgbClr val="009ED6">
              <a:alpha val="8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36" name="Arc 35">
            <a:extLst>
              <a:ext uri="{FF2B5EF4-FFF2-40B4-BE49-F238E27FC236}">
                <a16:creationId xmlns:a16="http://schemas.microsoft.com/office/drawing/2014/main" id="{FD09062C-62B3-49B7-9D6F-568F4D0B195E}"/>
              </a:ext>
            </a:extLst>
          </p:cNvPr>
          <p:cNvSpPr/>
          <p:nvPr/>
        </p:nvSpPr>
        <p:spPr>
          <a:xfrm>
            <a:off x="3699701" y="756139"/>
            <a:ext cx="5387295" cy="5387291"/>
          </a:xfrm>
          <a:prstGeom prst="arc">
            <a:avLst>
              <a:gd name="adj1" fmla="val 20891050"/>
              <a:gd name="adj2" fmla="val 6714241"/>
            </a:avLst>
          </a:prstGeom>
          <a:noFill/>
          <a:ln w="9525">
            <a:gradFill>
              <a:gsLst>
                <a:gs pos="0">
                  <a:srgbClr val="21BFD5">
                    <a:alpha val="30000"/>
                  </a:srgbClr>
                </a:gs>
                <a:gs pos="100000">
                  <a:srgbClr val="006CB7">
                    <a:alpha val="47000"/>
                  </a:srgbClr>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48" name="Rectangle 47">
            <a:extLst>
              <a:ext uri="{FF2B5EF4-FFF2-40B4-BE49-F238E27FC236}">
                <a16:creationId xmlns:a16="http://schemas.microsoft.com/office/drawing/2014/main" id="{A477E1A1-D2BF-45A0-B2B8-E3637BDEB0C9}"/>
              </a:ext>
            </a:extLst>
          </p:cNvPr>
          <p:cNvSpPr/>
          <p:nvPr/>
        </p:nvSpPr>
        <p:spPr>
          <a:xfrm rot="5400000">
            <a:off x="4786303" y="1900654"/>
            <a:ext cx="3161337" cy="3124837"/>
          </a:xfrm>
          <a:prstGeom prst="rect">
            <a:avLst/>
          </a:prstGeom>
        </p:spPr>
        <p:txBody>
          <a:bodyPr wrap="square" lIns="91440" tIns="45720" rIns="91440" bIns="45720" anchor="t">
            <a:prstTxWarp prst="textArchUp">
              <a:avLst>
                <a:gd name="adj" fmla="val 10307885"/>
              </a:avLst>
            </a:prstTxWarp>
            <a:spAutoFit/>
          </a:bodyPr>
          <a:lstStyle/>
          <a:p>
            <a:pPr marL="0" marR="0" lvl="0" indent="0" defTabSz="914400" rtl="1" eaLnBrk="1" fontAlgn="auto" latinLnBrk="0" hangingPunct="1">
              <a:lnSpc>
                <a:spcPts val="5200"/>
              </a:lnSpc>
              <a:spcBef>
                <a:spcPts val="0"/>
              </a:spcBef>
              <a:spcAft>
                <a:spcPts val="0"/>
              </a:spcAft>
              <a:buClrTx/>
              <a:buSzTx/>
              <a:buFontTx/>
              <a:buNone/>
              <a:tabLst/>
              <a:defRPr/>
            </a:pPr>
            <a:r>
              <a:rPr kumimoji="0" lang="en-US" sz="4000" b="0" i="0" u="none" strike="noStrike" kern="1200" cap="none" spc="600" normalizeH="0" noProof="0" dirty="0">
                <a:ln>
                  <a:noFill/>
                </a:ln>
                <a:solidFill>
                  <a:srgbClr val="00AEEF"/>
                </a:solidFill>
                <a:effectLst/>
                <a:uLnTx/>
                <a:uFillTx/>
                <a:latin typeface="Assistant ExtraBold" pitchFamily="2" charset="-79"/>
                <a:ea typeface="+mn-ea"/>
                <a:cs typeface="Assistant ExtraBold" panose="00000900000000000000" pitchFamily="2" charset="-79"/>
              </a:rPr>
              <a:t>THANK YOU</a:t>
            </a:r>
            <a:endParaRPr kumimoji="0" lang="x-none" sz="4000" b="0" i="0" u="none" strike="noStrike" kern="1200" cap="none" spc="600" normalizeH="0" noProof="0" dirty="0">
              <a:ln>
                <a:noFill/>
              </a:ln>
              <a:solidFill>
                <a:srgbClr val="00AEEF"/>
              </a:solidFill>
              <a:effectLst/>
              <a:uLnTx/>
              <a:uFillTx/>
              <a:latin typeface="Assistant ExtraBold" pitchFamily="2" charset="-79"/>
              <a:ea typeface="+mn-ea"/>
              <a:cs typeface="Assistant ExtraBold" pitchFamily="2" charset="-79"/>
            </a:endParaRPr>
          </a:p>
        </p:txBody>
      </p:sp>
    </p:spTree>
    <p:extLst>
      <p:ext uri="{BB962C8B-B14F-4D97-AF65-F5344CB8AC3E}">
        <p14:creationId xmlns:p14="http://schemas.microsoft.com/office/powerpoint/2010/main" val="435385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תיבת טקסט 50">
            <a:extLst>
              <a:ext uri="{FF2B5EF4-FFF2-40B4-BE49-F238E27FC236}">
                <a16:creationId xmlns:a16="http://schemas.microsoft.com/office/drawing/2014/main" id="{186FCE09-569B-45EB-956B-F48217B67597}"/>
              </a:ext>
            </a:extLst>
          </p:cNvPr>
          <p:cNvSpPr txBox="1"/>
          <p:nvPr/>
        </p:nvSpPr>
        <p:spPr>
          <a:xfrm>
            <a:off x="798964" y="2344233"/>
            <a:ext cx="1332000" cy="1332000"/>
          </a:xfrm>
          <a:prstGeom prst="ellipse">
            <a:avLst/>
          </a:prstGeom>
          <a:solidFill>
            <a:srgbClr val="009ED6">
              <a:alpha val="14000"/>
            </a:srgbClr>
          </a:solidFill>
          <a:ln w="34925">
            <a:gradFill>
              <a:gsLst>
                <a:gs pos="0">
                  <a:srgbClr val="006CB7"/>
                </a:gs>
                <a:gs pos="100000">
                  <a:srgbClr val="00AEEF"/>
                </a:gs>
              </a:gsLst>
              <a:lin ang="1800000" scaled="0"/>
            </a:gradFill>
          </a:ln>
          <a:effectLst/>
        </p:spPr>
        <p:txBody>
          <a:bodyPr wrap="square" lIns="0" rIns="0" rtlCol="0" anchor="ctr" anchorCtr="0">
            <a:noAutofit/>
          </a:bodyPr>
          <a:lstStyle>
            <a:defPPr>
              <a:defRPr lang="en-US"/>
            </a:defPPr>
            <a:lvl1pPr algn="ctr">
              <a:defRPr sz="4000" spc="-20">
                <a:solidFill>
                  <a:schemeClr val="tx1">
                    <a:lumMod val="85000"/>
                    <a:lumOff val="15000"/>
                  </a:schemeClr>
                </a:solidFill>
                <a:latin typeface="Assistant SemiBold" pitchFamily="2" charset="-79"/>
                <a:cs typeface="Assistant SemiBold" pitchFamily="2" charset="-79"/>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L" sz="4000" b="0" i="0" u="none" strike="noStrike" kern="1200" cap="none" spc="-20" normalizeH="0" baseline="0" noProof="0" dirty="0">
              <a:ln>
                <a:noFill/>
              </a:ln>
              <a:solidFill>
                <a:prstClr val="black">
                  <a:lumMod val="85000"/>
                  <a:lumOff val="15000"/>
                </a:prstClr>
              </a:solidFill>
              <a:effectLst/>
              <a:uLnTx/>
              <a:uFillTx/>
              <a:latin typeface="Assistant SemiBold" pitchFamily="2" charset="-79"/>
              <a:ea typeface="+mn-ea"/>
              <a:cs typeface="Assistant SemiBold" pitchFamily="2" charset="-79"/>
            </a:endParaRPr>
          </a:p>
        </p:txBody>
      </p:sp>
      <p:sp>
        <p:nvSpPr>
          <p:cNvPr id="108" name="תיבת טקסט 40">
            <a:extLst>
              <a:ext uri="{FF2B5EF4-FFF2-40B4-BE49-F238E27FC236}">
                <a16:creationId xmlns:a16="http://schemas.microsoft.com/office/drawing/2014/main" id="{9106D3FB-08F8-4ABF-BA38-929EFBD6B95B}"/>
              </a:ext>
            </a:extLst>
          </p:cNvPr>
          <p:cNvSpPr txBox="1"/>
          <p:nvPr/>
        </p:nvSpPr>
        <p:spPr>
          <a:xfrm>
            <a:off x="10119841" y="2344233"/>
            <a:ext cx="1332000" cy="1332000"/>
          </a:xfrm>
          <a:prstGeom prst="ellipse">
            <a:avLst/>
          </a:prstGeom>
          <a:solidFill>
            <a:srgbClr val="009ED6">
              <a:alpha val="14000"/>
            </a:srgbClr>
          </a:solidFill>
          <a:ln w="34925">
            <a:gradFill>
              <a:gsLst>
                <a:gs pos="0">
                  <a:srgbClr val="006CB7"/>
                </a:gs>
                <a:gs pos="100000">
                  <a:srgbClr val="00AEEF"/>
                </a:gs>
              </a:gsLst>
              <a:lin ang="1800000" scaled="0"/>
            </a:gradFill>
          </a:ln>
          <a:effectLst/>
        </p:spPr>
        <p:txBody>
          <a:bodyPr wrap="square" lIns="0" rIns="0" rtlCol="0" anchor="ctr" anchorCtr="0">
            <a:noAutofit/>
          </a:bodyPr>
          <a:lstStyle>
            <a:defPPr>
              <a:defRPr lang="en-US"/>
            </a:defPPr>
            <a:lvl1pPr algn="ctr">
              <a:defRPr sz="4000" spc="-20">
                <a:solidFill>
                  <a:schemeClr val="tx1">
                    <a:lumMod val="85000"/>
                    <a:lumOff val="15000"/>
                  </a:schemeClr>
                </a:solidFill>
                <a:latin typeface="Assistant SemiBold" pitchFamily="2" charset="-79"/>
                <a:cs typeface="Assistant SemiBold" pitchFamily="2" charset="-79"/>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L" sz="4000" b="0" i="0" u="none" strike="noStrike" kern="1200" cap="none" spc="-20" normalizeH="0" baseline="0" noProof="0" dirty="0">
              <a:ln>
                <a:noFill/>
              </a:ln>
              <a:solidFill>
                <a:prstClr val="black">
                  <a:lumMod val="85000"/>
                  <a:lumOff val="15000"/>
                </a:prstClr>
              </a:solidFill>
              <a:effectLst/>
              <a:uLnTx/>
              <a:uFillTx/>
              <a:latin typeface="Assistant SemiBold" pitchFamily="2" charset="-79"/>
              <a:ea typeface="+mn-ea"/>
              <a:cs typeface="Assistant SemiBold" pitchFamily="2" charset="-79"/>
            </a:endParaRPr>
          </a:p>
        </p:txBody>
      </p:sp>
      <p:sp>
        <p:nvSpPr>
          <p:cNvPr id="110" name="תיבת טקסט 44">
            <a:extLst>
              <a:ext uri="{FF2B5EF4-FFF2-40B4-BE49-F238E27FC236}">
                <a16:creationId xmlns:a16="http://schemas.microsoft.com/office/drawing/2014/main" id="{5A2598C8-E2EB-4231-BECC-7DD9018DD51C}"/>
              </a:ext>
            </a:extLst>
          </p:cNvPr>
          <p:cNvSpPr txBox="1"/>
          <p:nvPr/>
        </p:nvSpPr>
        <p:spPr>
          <a:xfrm>
            <a:off x="8255329" y="2344233"/>
            <a:ext cx="1332000" cy="1332000"/>
          </a:xfrm>
          <a:prstGeom prst="ellipse">
            <a:avLst/>
          </a:prstGeom>
          <a:solidFill>
            <a:srgbClr val="009ED6">
              <a:alpha val="14000"/>
            </a:srgbClr>
          </a:solidFill>
          <a:ln w="34925">
            <a:gradFill>
              <a:gsLst>
                <a:gs pos="0">
                  <a:srgbClr val="006CB7"/>
                </a:gs>
                <a:gs pos="100000">
                  <a:srgbClr val="00AEEF"/>
                </a:gs>
              </a:gsLst>
              <a:lin ang="1800000" scaled="0"/>
            </a:gradFill>
          </a:ln>
          <a:effectLst/>
        </p:spPr>
        <p:txBody>
          <a:bodyPr wrap="square" lIns="0" rIns="0" rtlCol="0" anchor="ctr" anchorCtr="0">
            <a:noAutofit/>
          </a:bodyPr>
          <a:lstStyle>
            <a:defPPr>
              <a:defRPr lang="en-US"/>
            </a:defPPr>
            <a:lvl1pPr algn="ctr">
              <a:defRPr sz="4000" spc="-20">
                <a:solidFill>
                  <a:schemeClr val="tx1">
                    <a:lumMod val="85000"/>
                    <a:lumOff val="15000"/>
                  </a:schemeClr>
                </a:solidFill>
                <a:latin typeface="Assistant SemiBold" pitchFamily="2" charset="-79"/>
                <a:cs typeface="Assistant SemiBold" pitchFamily="2" charset="-79"/>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L" sz="4000" b="0" i="0" u="none" strike="noStrike" kern="1200" cap="none" spc="-20" normalizeH="0" baseline="0" noProof="0" dirty="0">
              <a:ln>
                <a:noFill/>
              </a:ln>
              <a:solidFill>
                <a:prstClr val="black">
                  <a:lumMod val="85000"/>
                  <a:lumOff val="15000"/>
                </a:prstClr>
              </a:solidFill>
              <a:effectLst/>
              <a:uLnTx/>
              <a:uFillTx/>
              <a:latin typeface="Assistant SemiBold" pitchFamily="2" charset="-79"/>
              <a:ea typeface="+mn-ea"/>
              <a:cs typeface="Assistant SemiBold" pitchFamily="2" charset="-79"/>
            </a:endParaRPr>
          </a:p>
        </p:txBody>
      </p:sp>
      <p:sp>
        <p:nvSpPr>
          <p:cNvPr id="112" name="תיבת טקסט 48">
            <a:extLst>
              <a:ext uri="{FF2B5EF4-FFF2-40B4-BE49-F238E27FC236}">
                <a16:creationId xmlns:a16="http://schemas.microsoft.com/office/drawing/2014/main" id="{052FB2E4-8665-4727-B173-EB1DA7E1765F}"/>
              </a:ext>
            </a:extLst>
          </p:cNvPr>
          <p:cNvSpPr txBox="1"/>
          <p:nvPr/>
        </p:nvSpPr>
        <p:spPr>
          <a:xfrm>
            <a:off x="6384169" y="2344233"/>
            <a:ext cx="1332000" cy="1332000"/>
          </a:xfrm>
          <a:prstGeom prst="ellipse">
            <a:avLst/>
          </a:prstGeom>
          <a:solidFill>
            <a:srgbClr val="009ED6">
              <a:alpha val="14000"/>
            </a:srgbClr>
          </a:solidFill>
          <a:ln w="34925">
            <a:gradFill>
              <a:gsLst>
                <a:gs pos="0">
                  <a:srgbClr val="006CB7"/>
                </a:gs>
                <a:gs pos="100000">
                  <a:srgbClr val="00AEEF"/>
                </a:gs>
              </a:gsLst>
              <a:lin ang="1800000" scaled="0"/>
            </a:gradFill>
          </a:ln>
          <a:effectLst/>
        </p:spPr>
        <p:txBody>
          <a:bodyPr wrap="square" lIns="0" rIns="0" rtlCol="0" anchor="ctr" anchorCtr="0">
            <a:noAutofit/>
          </a:bodyPr>
          <a:lstStyle>
            <a:defPPr>
              <a:defRPr lang="en-US"/>
            </a:defPPr>
            <a:lvl1pPr algn="ctr">
              <a:defRPr sz="4000" spc="-20">
                <a:solidFill>
                  <a:schemeClr val="tx1">
                    <a:lumMod val="85000"/>
                    <a:lumOff val="15000"/>
                  </a:schemeClr>
                </a:solidFill>
                <a:latin typeface="Assistant SemiBold" pitchFamily="2" charset="-79"/>
                <a:cs typeface="Assistant SemiBold" pitchFamily="2" charset="-79"/>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L" sz="4000" b="0" i="0" u="none" strike="noStrike" kern="1200" cap="none" spc="-20" normalizeH="0" baseline="0" noProof="0" dirty="0">
              <a:ln>
                <a:noFill/>
              </a:ln>
              <a:solidFill>
                <a:prstClr val="black">
                  <a:lumMod val="85000"/>
                  <a:lumOff val="15000"/>
                </a:prstClr>
              </a:solidFill>
              <a:effectLst/>
              <a:uLnTx/>
              <a:uFillTx/>
              <a:latin typeface="Assistant SemiBold" pitchFamily="2" charset="-79"/>
              <a:ea typeface="+mn-ea"/>
              <a:cs typeface="Assistant SemiBold" pitchFamily="2" charset="-79"/>
            </a:endParaRPr>
          </a:p>
        </p:txBody>
      </p:sp>
      <p:sp>
        <p:nvSpPr>
          <p:cNvPr id="109" name="תיבת טקסט 42">
            <a:extLst>
              <a:ext uri="{FF2B5EF4-FFF2-40B4-BE49-F238E27FC236}">
                <a16:creationId xmlns:a16="http://schemas.microsoft.com/office/drawing/2014/main" id="{94E79B9A-FF2F-473F-9518-8654E56489D3}"/>
              </a:ext>
            </a:extLst>
          </p:cNvPr>
          <p:cNvSpPr txBox="1"/>
          <p:nvPr/>
        </p:nvSpPr>
        <p:spPr>
          <a:xfrm>
            <a:off x="4519657" y="2344233"/>
            <a:ext cx="1332000" cy="1332000"/>
          </a:xfrm>
          <a:prstGeom prst="ellipse">
            <a:avLst/>
          </a:prstGeom>
          <a:solidFill>
            <a:srgbClr val="009ED6">
              <a:alpha val="14000"/>
            </a:srgbClr>
          </a:solidFill>
          <a:ln w="34925">
            <a:gradFill>
              <a:gsLst>
                <a:gs pos="0">
                  <a:srgbClr val="006CB7"/>
                </a:gs>
                <a:gs pos="100000">
                  <a:srgbClr val="00AEEF"/>
                </a:gs>
              </a:gsLst>
              <a:lin ang="1800000" scaled="0"/>
            </a:gradFill>
          </a:ln>
          <a:effectLst/>
        </p:spPr>
        <p:txBody>
          <a:bodyPr wrap="square" lIns="0" rIns="0" rtlCol="0" anchor="ctr" anchorCtr="0">
            <a:noAutofit/>
          </a:bodyPr>
          <a:lstStyle>
            <a:defPPr>
              <a:defRPr lang="en-US"/>
            </a:defPPr>
            <a:lvl1pPr algn="ctr">
              <a:defRPr sz="4000" spc="-20">
                <a:solidFill>
                  <a:schemeClr val="tx1">
                    <a:lumMod val="85000"/>
                    <a:lumOff val="15000"/>
                  </a:schemeClr>
                </a:solidFill>
                <a:latin typeface="Assistant SemiBold" pitchFamily="2" charset="-79"/>
                <a:cs typeface="Assistant SemiBold" pitchFamily="2" charset="-79"/>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L" sz="4000" b="0" i="0" u="none" strike="noStrike" kern="1200" cap="none" spc="-20" normalizeH="0" baseline="0" noProof="0" dirty="0">
              <a:ln>
                <a:noFill/>
              </a:ln>
              <a:solidFill>
                <a:prstClr val="black">
                  <a:lumMod val="85000"/>
                  <a:lumOff val="15000"/>
                </a:prstClr>
              </a:solidFill>
              <a:effectLst/>
              <a:uLnTx/>
              <a:uFillTx/>
              <a:latin typeface="Assistant SemiBold" pitchFamily="2" charset="-79"/>
              <a:ea typeface="+mn-ea"/>
              <a:cs typeface="Assistant SemiBold" pitchFamily="2" charset="-79"/>
            </a:endParaRPr>
          </a:p>
        </p:txBody>
      </p:sp>
      <p:sp>
        <p:nvSpPr>
          <p:cNvPr id="111" name="תיבת טקסט 46">
            <a:extLst>
              <a:ext uri="{FF2B5EF4-FFF2-40B4-BE49-F238E27FC236}">
                <a16:creationId xmlns:a16="http://schemas.microsoft.com/office/drawing/2014/main" id="{E4E1E020-8039-4C2D-9C0A-C9FB18EB6413}"/>
              </a:ext>
            </a:extLst>
          </p:cNvPr>
          <p:cNvSpPr txBox="1"/>
          <p:nvPr/>
        </p:nvSpPr>
        <p:spPr>
          <a:xfrm>
            <a:off x="2663476" y="2344233"/>
            <a:ext cx="1332000" cy="1332000"/>
          </a:xfrm>
          <a:prstGeom prst="ellipse">
            <a:avLst/>
          </a:prstGeom>
          <a:solidFill>
            <a:srgbClr val="009ED6">
              <a:alpha val="14000"/>
            </a:srgbClr>
          </a:solidFill>
          <a:ln w="34925">
            <a:gradFill>
              <a:gsLst>
                <a:gs pos="0">
                  <a:srgbClr val="006CB7"/>
                </a:gs>
                <a:gs pos="100000">
                  <a:srgbClr val="00AEEF"/>
                </a:gs>
              </a:gsLst>
              <a:lin ang="1800000" scaled="0"/>
            </a:gradFill>
          </a:ln>
          <a:effectLst/>
        </p:spPr>
        <p:txBody>
          <a:bodyPr wrap="square" lIns="0" rIns="0" rtlCol="0" anchor="ctr" anchorCtr="0">
            <a:noAutofit/>
          </a:bodyPr>
          <a:lstStyle>
            <a:defPPr>
              <a:defRPr lang="en-US"/>
            </a:defPPr>
            <a:lvl1pPr algn="ctr">
              <a:defRPr sz="4000" spc="-20">
                <a:solidFill>
                  <a:schemeClr val="tx1">
                    <a:lumMod val="85000"/>
                    <a:lumOff val="15000"/>
                  </a:schemeClr>
                </a:solidFill>
                <a:latin typeface="Assistant SemiBold" pitchFamily="2" charset="-79"/>
                <a:cs typeface="Assistant SemiBold" pitchFamily="2" charset="-79"/>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L" sz="4000" b="0" i="0" u="none" strike="noStrike" kern="1200" cap="none" spc="-20" normalizeH="0" baseline="0" noProof="0" dirty="0">
              <a:ln>
                <a:noFill/>
              </a:ln>
              <a:solidFill>
                <a:prstClr val="black">
                  <a:lumMod val="85000"/>
                  <a:lumOff val="15000"/>
                </a:prstClr>
              </a:solidFill>
              <a:effectLst/>
              <a:uLnTx/>
              <a:uFillTx/>
              <a:latin typeface="Assistant SemiBold" pitchFamily="2" charset="-79"/>
              <a:ea typeface="+mn-ea"/>
              <a:cs typeface="Assistant SemiBold" pitchFamily="2" charset="-79"/>
            </a:endParaRPr>
          </a:p>
        </p:txBody>
      </p:sp>
      <p:sp>
        <p:nvSpPr>
          <p:cNvPr id="84" name="Partial Circle 83">
            <a:extLst>
              <a:ext uri="{FF2B5EF4-FFF2-40B4-BE49-F238E27FC236}">
                <a16:creationId xmlns:a16="http://schemas.microsoft.com/office/drawing/2014/main" id="{5A320108-13D6-46E0-8C09-CF78B367F2F7}"/>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51" name="TextBox 50">
            <a:extLst>
              <a:ext uri="{FF2B5EF4-FFF2-40B4-BE49-F238E27FC236}">
                <a16:creationId xmlns:a16="http://schemas.microsoft.com/office/drawing/2014/main" id="{586391B7-3E6B-481C-B48A-6CC0732ED8F2}"/>
              </a:ext>
            </a:extLst>
          </p:cNvPr>
          <p:cNvSpPr txBox="1"/>
          <p:nvPr/>
        </p:nvSpPr>
        <p:spPr>
          <a:xfrm>
            <a:off x="1638793" y="1037823"/>
            <a:ext cx="8872102" cy="887422"/>
          </a:xfrm>
          <a:prstGeom prst="rect">
            <a:avLst/>
          </a:prstGeom>
          <a:noFill/>
        </p:spPr>
        <p:txBody>
          <a:bodyPr wrap="square" rtlCol="0">
            <a:spAutoFit/>
          </a:bodyPr>
          <a:lstStyle/>
          <a:p>
            <a:pPr algn="ctr">
              <a:lnSpc>
                <a:spcPts val="3100"/>
              </a:lnSpc>
            </a:pPr>
            <a:r>
              <a:rPr lang="he-IL" sz="2800" spc="-20" dirty="0">
                <a:latin typeface="Assistant SemiBold" pitchFamily="2" charset="-79"/>
                <a:cs typeface="Assistant SemiBold" pitchFamily="2" charset="-79"/>
              </a:rPr>
              <a:t>חברת פינטק בינלאומית </a:t>
            </a:r>
            <a:r>
              <a:rPr lang="he-IL" sz="2800" spc="-20" dirty="0">
                <a:latin typeface="Assistant" pitchFamily="2" charset="-79"/>
                <a:cs typeface="Assistant" pitchFamily="2" charset="-79"/>
              </a:rPr>
              <a:t>המספקת אשראי ופתרונות מימון חדשניים</a:t>
            </a:r>
            <a:br>
              <a:rPr lang="en-US" sz="2800" spc="-20" dirty="0">
                <a:latin typeface="Assistant" pitchFamily="2" charset="-79"/>
                <a:cs typeface="Assistant" pitchFamily="2" charset="-79"/>
              </a:rPr>
            </a:br>
            <a:r>
              <a:rPr lang="he-IL" sz="2800" spc="-20" dirty="0">
                <a:latin typeface="Assistant" pitchFamily="2" charset="-79"/>
                <a:cs typeface="Assistant" pitchFamily="2" charset="-79"/>
              </a:rPr>
              <a:t>לעשרות אלפי לקוחות בהתאם להעדפותיהם וצרכיהם</a:t>
            </a:r>
          </a:p>
        </p:txBody>
      </p:sp>
      <p:sp>
        <p:nvSpPr>
          <p:cNvPr id="2" name="תיבת טקסט 1">
            <a:extLst>
              <a:ext uri="{FF2B5EF4-FFF2-40B4-BE49-F238E27FC236}">
                <a16:creationId xmlns:a16="http://schemas.microsoft.com/office/drawing/2014/main" id="{C8F04A7F-24B1-4E5E-91CB-62E3765BBAAA}"/>
              </a:ext>
            </a:extLst>
          </p:cNvPr>
          <p:cNvSpPr txBox="1"/>
          <p:nvPr/>
        </p:nvSpPr>
        <p:spPr>
          <a:xfrm>
            <a:off x="690964" y="4469644"/>
            <a:ext cx="1548000" cy="1128497"/>
          </a:xfrm>
          <a:prstGeom prst="rect">
            <a:avLst/>
          </a:prstGeom>
          <a:noFill/>
        </p:spPr>
        <p:txBody>
          <a:bodyPr wrap="square" rtlCol="0">
            <a:noAutofit/>
          </a:bodyPr>
          <a:lstStyle/>
          <a:p>
            <a:pPr marL="0" marR="0" lvl="0" indent="0" algn="ctr" defTabSz="914400" rtl="1" eaLnBrk="1" fontAlgn="auto" latinLnBrk="0" hangingPunct="1">
              <a:lnSpc>
                <a:spcPts val="2100"/>
              </a:lnSpc>
              <a:spcBef>
                <a:spcPts val="0"/>
              </a:spcBef>
              <a:spcAft>
                <a:spcPts val="600"/>
              </a:spcAft>
              <a:buClrTx/>
              <a:buSzTx/>
              <a:buFontTx/>
              <a:buNone/>
              <a:tabLst/>
              <a:defRPr/>
            </a:pPr>
            <a:r>
              <a:rPr kumimoji="0" lang="he-IL" sz="1800" b="0" i="0" u="none" strike="noStrike" kern="1200" cap="none" spc="-20" normalizeH="0" baseline="0" noProof="0" dirty="0">
                <a:ln>
                  <a:noFill/>
                </a:ln>
                <a:uLnTx/>
                <a:uFillTx/>
                <a:latin typeface="Assistant SemiBold" pitchFamily="2" charset="-79"/>
                <a:cs typeface="Assistant SemiBold" pitchFamily="2" charset="-79"/>
              </a:rPr>
              <a:t>מדינות פעילות ישראל, ליטא, לטביה ופולין</a:t>
            </a:r>
          </a:p>
          <a:p>
            <a:pPr marL="0" marR="0" lvl="0" indent="0" algn="l" defTabSz="914400" rtl="0" eaLnBrk="1" fontAlgn="auto" latinLnBrk="0" hangingPunct="1">
              <a:lnSpc>
                <a:spcPts val="2100"/>
              </a:lnSpc>
              <a:spcBef>
                <a:spcPts val="0"/>
              </a:spcBef>
              <a:spcAft>
                <a:spcPts val="600"/>
              </a:spcAft>
              <a:buClrTx/>
              <a:buSzTx/>
              <a:buFontTx/>
              <a:buNone/>
              <a:tabLst/>
              <a:defRPr/>
            </a:pPr>
            <a:endParaRPr kumimoji="0" lang="en-IL" sz="1800" b="0" i="0" u="none" strike="noStrike" kern="1200" cap="none" spc="0" normalizeH="0" baseline="0" noProof="0" dirty="0">
              <a:ln>
                <a:noFill/>
              </a:ln>
              <a:uLnTx/>
              <a:uFillTx/>
              <a:latin typeface="Assistant SemiBold" pitchFamily="2" charset="-79"/>
              <a:cs typeface="Assistant SemiBold" pitchFamily="2" charset="-79"/>
            </a:endParaRPr>
          </a:p>
        </p:txBody>
      </p:sp>
      <p:sp>
        <p:nvSpPr>
          <p:cNvPr id="29" name="TextBox 54">
            <a:extLst>
              <a:ext uri="{FF2B5EF4-FFF2-40B4-BE49-F238E27FC236}">
                <a16:creationId xmlns:a16="http://schemas.microsoft.com/office/drawing/2014/main" id="{11E96A1C-436D-4C6F-8040-8CCFD5421657}"/>
              </a:ext>
            </a:extLst>
          </p:cNvPr>
          <p:cNvSpPr txBox="1"/>
          <p:nvPr/>
        </p:nvSpPr>
        <p:spPr>
          <a:xfrm>
            <a:off x="7138961" y="5896532"/>
            <a:ext cx="4397089" cy="553998"/>
          </a:xfrm>
          <a:prstGeom prst="rect">
            <a:avLst/>
          </a:prstGeom>
          <a:noFill/>
        </p:spPr>
        <p:txBody>
          <a:bodyPr wrap="square" rtlCol="0">
            <a:spAutoFit/>
          </a:bodyPr>
          <a:lstStyle/>
          <a:p>
            <a:pPr marL="0" marR="0" lvl="0" indent="0" algn="r" defTabSz="914400" rtl="1" eaLnBrk="1" fontAlgn="auto" latinLnBrk="0" hangingPunct="1">
              <a:lnSpc>
                <a:spcPts val="12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black">
                    <a:lumMod val="95000"/>
                    <a:lumOff val="5000"/>
                  </a:prstClr>
                </a:solidFill>
                <a:effectLst/>
                <a:uLnTx/>
                <a:uFillTx/>
                <a:latin typeface="Assistant Light" pitchFamily="2" charset="-79"/>
                <a:cs typeface="Assistant Light" pitchFamily="2" charset="-79"/>
              </a:rPr>
              <a:t>*הכנסות </a:t>
            </a:r>
            <a:r>
              <a:rPr kumimoji="0" lang="en-US" sz="1000" b="0" i="0" u="none" strike="noStrike" kern="1200" cap="none" spc="0" normalizeH="0" baseline="0" noProof="0" dirty="0">
                <a:ln>
                  <a:noFill/>
                </a:ln>
                <a:solidFill>
                  <a:prstClr val="black">
                    <a:lumMod val="95000"/>
                    <a:lumOff val="5000"/>
                  </a:prstClr>
                </a:solidFill>
                <a:effectLst/>
                <a:uLnTx/>
                <a:uFillTx/>
                <a:latin typeface="Assistant Light" pitchFamily="2" charset="-79"/>
                <a:cs typeface="Assistant Light" pitchFamily="2" charset="-79"/>
              </a:rPr>
              <a:t>Non-</a:t>
            </a:r>
            <a:r>
              <a:rPr kumimoji="0" lang="en-US" sz="1000" b="0" i="0" u="none" strike="noStrike" kern="1200" cap="none" spc="0" normalizeH="0" baseline="0" noProof="0" dirty="0" err="1">
                <a:ln>
                  <a:noFill/>
                </a:ln>
                <a:solidFill>
                  <a:prstClr val="black">
                    <a:lumMod val="95000"/>
                    <a:lumOff val="5000"/>
                  </a:prstClr>
                </a:solidFill>
                <a:effectLst/>
                <a:uLnTx/>
                <a:uFillTx/>
                <a:latin typeface="Assistant Light" pitchFamily="2" charset="-79"/>
                <a:cs typeface="Assistant Light" pitchFamily="2" charset="-79"/>
              </a:rPr>
              <a:t>Gapp</a:t>
            </a:r>
            <a:r>
              <a:rPr kumimoji="0" lang="he-IL" sz="1000" b="0" i="0" u="none" strike="noStrike" kern="1200" cap="none" spc="0" normalizeH="0" baseline="0" noProof="0" dirty="0">
                <a:ln>
                  <a:noFill/>
                </a:ln>
                <a:solidFill>
                  <a:prstClr val="black">
                    <a:lumMod val="95000"/>
                    <a:lumOff val="5000"/>
                  </a:prstClr>
                </a:solidFill>
                <a:effectLst/>
                <a:uLnTx/>
                <a:uFillTx/>
                <a:latin typeface="Assistant Light" pitchFamily="2" charset="-79"/>
                <a:cs typeface="Assistant Light" pitchFamily="2" charset="-79"/>
              </a:rPr>
              <a:t> לא מבוקרות</a:t>
            </a:r>
          </a:p>
          <a:p>
            <a:pPr marL="0" marR="0" lvl="0" indent="0" algn="r" defTabSz="914400" rtl="1" eaLnBrk="1" fontAlgn="auto" latinLnBrk="0" hangingPunct="1">
              <a:lnSpc>
                <a:spcPts val="1200"/>
              </a:lnSpc>
              <a:spcBef>
                <a:spcPts val="0"/>
              </a:spcBef>
              <a:spcAft>
                <a:spcPts val="0"/>
              </a:spcAft>
              <a:buClrTx/>
              <a:buSzTx/>
              <a:buFontTx/>
              <a:buNone/>
              <a:tabLst/>
              <a:defRPr/>
            </a:pPr>
            <a:r>
              <a:rPr lang="he-IL" sz="1000" dirty="0">
                <a:solidFill>
                  <a:prstClr val="black">
                    <a:lumMod val="95000"/>
                    <a:lumOff val="5000"/>
                  </a:prstClr>
                </a:solidFill>
                <a:latin typeface="Assistant Light" pitchFamily="2" charset="-79"/>
                <a:cs typeface="Assistant Light" pitchFamily="2" charset="-79"/>
              </a:rPr>
              <a:t>**כולל יתרת תיק </a:t>
            </a:r>
            <a:r>
              <a:rPr lang="en-US" sz="1000" dirty="0">
                <a:solidFill>
                  <a:prstClr val="black">
                    <a:lumMod val="95000"/>
                    <a:lumOff val="5000"/>
                  </a:prstClr>
                </a:solidFill>
                <a:latin typeface="Assistant Light" pitchFamily="2" charset="-79"/>
                <a:cs typeface="Assistant Light" pitchFamily="2" charset="-79"/>
              </a:rPr>
              <a:t>LTL</a:t>
            </a:r>
            <a:r>
              <a:rPr lang="he-IL" sz="1000" dirty="0">
                <a:solidFill>
                  <a:prstClr val="black">
                    <a:lumMod val="95000"/>
                    <a:lumOff val="5000"/>
                  </a:prstClr>
                </a:solidFill>
                <a:latin typeface="Assistant Light" pitchFamily="2" charset="-79"/>
                <a:cs typeface="Assistant Light" pitchFamily="2" charset="-79"/>
              </a:rPr>
              <a:t> נכון לחודש ינואר 2022</a:t>
            </a:r>
            <a:endParaRPr kumimoji="0" lang="he-IL" sz="1000" b="0" i="0" u="none" strike="noStrike" kern="1200" cap="none" spc="0" normalizeH="0" baseline="0" noProof="0" dirty="0">
              <a:ln>
                <a:noFill/>
              </a:ln>
              <a:solidFill>
                <a:prstClr val="black">
                  <a:lumMod val="95000"/>
                  <a:lumOff val="5000"/>
                </a:prstClr>
              </a:solidFill>
              <a:effectLst/>
              <a:uLnTx/>
              <a:uFillTx/>
              <a:latin typeface="Assistant Light" pitchFamily="2" charset="-79"/>
              <a:cs typeface="Assistant Light" pitchFamily="2" charset="-79"/>
            </a:endParaRPr>
          </a:p>
          <a:p>
            <a:pPr marL="0" marR="0" lvl="0" indent="0" algn="r" defTabSz="914400" rtl="1" eaLnBrk="1" fontAlgn="auto" latinLnBrk="0" hangingPunct="1">
              <a:lnSpc>
                <a:spcPts val="1200"/>
              </a:lnSpc>
              <a:spcBef>
                <a:spcPts val="0"/>
              </a:spcBef>
              <a:spcAft>
                <a:spcPts val="0"/>
              </a:spcAft>
              <a:buClrTx/>
              <a:buSzTx/>
              <a:buFontTx/>
              <a:buNone/>
              <a:tabLst/>
              <a:defRPr/>
            </a:pPr>
            <a:r>
              <a:rPr lang="he-IL" sz="1000" dirty="0">
                <a:solidFill>
                  <a:prstClr val="black">
                    <a:lumMod val="95000"/>
                    <a:lumOff val="5000"/>
                  </a:prstClr>
                </a:solidFill>
                <a:latin typeface="Assistant Light" pitchFamily="2" charset="-79"/>
                <a:cs typeface="Assistant Light" pitchFamily="2" charset="-79"/>
              </a:rPr>
              <a:t>נתונים </a:t>
            </a:r>
            <a:r>
              <a:rPr lang="he-IL" sz="1000" dirty="0">
                <a:solidFill>
                  <a:prstClr val="black"/>
                </a:solidFill>
                <a:latin typeface="Assistant Light" pitchFamily="2" charset="-79"/>
                <a:cs typeface="Assistant Light" pitchFamily="2" charset="-79"/>
              </a:rPr>
              <a:t>מעודכנים לא מבוקרים ל-31 ב</a:t>
            </a:r>
            <a:r>
              <a:rPr kumimoji="0" lang="he-IL" sz="1000" b="0" i="0" u="none" strike="noStrike" kern="1200" cap="none" spc="0" normalizeH="0" baseline="0" noProof="0" dirty="0">
                <a:ln>
                  <a:noFill/>
                </a:ln>
                <a:solidFill>
                  <a:prstClr val="black"/>
                </a:solidFill>
                <a:effectLst/>
                <a:uLnTx/>
                <a:uFillTx/>
                <a:latin typeface="Assistant Light" pitchFamily="2" charset="-79"/>
                <a:cs typeface="Assistant Light" pitchFamily="2" charset="-79"/>
              </a:rPr>
              <a:t>דצמבר 2021 </a:t>
            </a:r>
          </a:p>
        </p:txBody>
      </p:sp>
      <p:pic>
        <p:nvPicPr>
          <p:cNvPr id="77" name="Picture 4" descr="European union  premium icon">
            <a:extLst>
              <a:ext uri="{FF2B5EF4-FFF2-40B4-BE49-F238E27FC236}">
                <a16:creationId xmlns:a16="http://schemas.microsoft.com/office/drawing/2014/main" id="{F0F7FDB4-6735-4C0D-B273-EDB5F92B6D27}"/>
              </a:ext>
            </a:extLst>
          </p:cNvPr>
          <p:cNvPicPr>
            <a:picLocks noChangeAspect="1" noChangeArrowheads="1"/>
          </p:cNvPicPr>
          <p:nvPr/>
        </p:nvPicPr>
        <p:blipFill>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173480" y="2742260"/>
            <a:ext cx="582969" cy="582969"/>
          </a:xfrm>
          <a:prstGeom prst="rect">
            <a:avLst/>
          </a:prstGeom>
          <a:noFill/>
          <a:extLst>
            <a:ext uri="{909E8E84-426E-40DD-AFC4-6F175D3DCCD1}">
              <a14:hiddenFill xmlns:a14="http://schemas.microsoft.com/office/drawing/2010/main">
                <a:solidFill>
                  <a:srgbClr val="FFFFFF"/>
                </a:solidFill>
              </a14:hiddenFill>
            </a:ext>
          </a:extLst>
        </p:spPr>
      </p:pic>
      <p:sp>
        <p:nvSpPr>
          <p:cNvPr id="86" name="Arc 85">
            <a:extLst>
              <a:ext uri="{FF2B5EF4-FFF2-40B4-BE49-F238E27FC236}">
                <a16:creationId xmlns:a16="http://schemas.microsoft.com/office/drawing/2014/main" id="{6C84F382-F16F-4831-89EF-B21AF7613856}"/>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87" name="Oval 86">
            <a:extLst>
              <a:ext uri="{FF2B5EF4-FFF2-40B4-BE49-F238E27FC236}">
                <a16:creationId xmlns:a16="http://schemas.microsoft.com/office/drawing/2014/main" id="{2CB13BAE-2461-4B9D-B903-12D381879714}"/>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8" name="Arc 87">
            <a:extLst>
              <a:ext uri="{FF2B5EF4-FFF2-40B4-BE49-F238E27FC236}">
                <a16:creationId xmlns:a16="http://schemas.microsoft.com/office/drawing/2014/main" id="{A5D874F6-3000-487A-AAB2-282A53269DFB}"/>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74" name="Rectangle 73">
            <a:extLst>
              <a:ext uri="{FF2B5EF4-FFF2-40B4-BE49-F238E27FC236}">
                <a16:creationId xmlns:a16="http://schemas.microsoft.com/office/drawing/2014/main" id="{4FDB3D1D-7B08-493D-858D-E834874CA29E}"/>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2" name="תיבת טקסט 41">
            <a:extLst>
              <a:ext uri="{FF2B5EF4-FFF2-40B4-BE49-F238E27FC236}">
                <a16:creationId xmlns:a16="http://schemas.microsoft.com/office/drawing/2014/main" id="{088B204A-7ED3-4A8D-8763-402BB1F9F951}"/>
              </a:ext>
            </a:extLst>
          </p:cNvPr>
          <p:cNvSpPr txBox="1"/>
          <p:nvPr/>
        </p:nvSpPr>
        <p:spPr>
          <a:xfrm>
            <a:off x="10011841" y="4469644"/>
            <a:ext cx="1548000" cy="1156878"/>
          </a:xfrm>
          <a:prstGeom prst="rect">
            <a:avLst/>
          </a:prstGeom>
          <a:noFill/>
        </p:spPr>
        <p:txBody>
          <a:bodyPr wrap="square" rtlCol="0">
            <a:noAutofit/>
          </a:bodyPr>
          <a:lstStyle/>
          <a:p>
            <a:pPr marL="0" marR="0" lvl="0" indent="0" algn="ctr" defTabSz="914400" rtl="1" eaLnBrk="1" fontAlgn="auto" latinLnBrk="0" hangingPunct="1">
              <a:lnSpc>
                <a:spcPts val="1900"/>
              </a:lnSpc>
              <a:spcBef>
                <a:spcPts val="0"/>
              </a:spcBef>
              <a:spcAft>
                <a:spcPts val="600"/>
              </a:spcAft>
              <a:buClr>
                <a:srgbClr val="00AEEF"/>
              </a:buClr>
              <a:buSzTx/>
              <a:buFontTx/>
              <a:buNone/>
              <a:tabLst/>
              <a:defRPr/>
            </a:pPr>
            <a:r>
              <a:rPr kumimoji="0" lang="he-IL" sz="1800" b="0" i="0" u="none" strike="noStrike" kern="1200" cap="none" spc="-20" normalizeH="0" baseline="0" noProof="0" dirty="0">
                <a:ln>
                  <a:noFill/>
                </a:ln>
                <a:uLnTx/>
                <a:uFillTx/>
                <a:latin typeface="Assistant SemiBold" pitchFamily="2" charset="-79"/>
                <a:cs typeface="Assistant SemiBold" pitchFamily="2" charset="-79"/>
              </a:rPr>
              <a:t>סך ההלוואות שמומנו </a:t>
            </a:r>
          </a:p>
        </p:txBody>
      </p:sp>
      <p:pic>
        <p:nvPicPr>
          <p:cNvPr id="80" name="Picture 12" descr="Personal  free icon">
            <a:extLst>
              <a:ext uri="{FF2B5EF4-FFF2-40B4-BE49-F238E27FC236}">
                <a16:creationId xmlns:a16="http://schemas.microsoft.com/office/drawing/2014/main" id="{731607F5-60FC-4283-8809-E4197AF07B56}"/>
              </a:ext>
            </a:extLst>
          </p:cNvPr>
          <p:cNvPicPr>
            <a:picLocks noChangeAspect="1" noChangeArrowheads="1"/>
          </p:cNvPicPr>
          <p:nvPr/>
        </p:nvPicPr>
        <p:blipFill>
          <a:blip r:embed="rId4"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0510895" y="2723003"/>
            <a:ext cx="549893" cy="549893"/>
          </a:xfrm>
          <a:prstGeom prst="rect">
            <a:avLst/>
          </a:prstGeom>
          <a:noFill/>
          <a:extLst>
            <a:ext uri="{909E8E84-426E-40DD-AFC4-6F175D3DCCD1}">
              <a14:hiddenFill xmlns:a14="http://schemas.microsoft.com/office/drawing/2010/main">
                <a:solidFill>
                  <a:srgbClr val="FFFFFF"/>
                </a:solidFill>
              </a14:hiddenFill>
            </a:ext>
          </a:extLst>
        </p:spPr>
      </p:pic>
      <p:sp>
        <p:nvSpPr>
          <p:cNvPr id="102" name="TextBox 101">
            <a:extLst>
              <a:ext uri="{FF2B5EF4-FFF2-40B4-BE49-F238E27FC236}">
                <a16:creationId xmlns:a16="http://schemas.microsoft.com/office/drawing/2014/main" id="{A9AC47FD-9122-4EF2-8912-BB49067A5DBE}"/>
              </a:ext>
            </a:extLst>
          </p:cNvPr>
          <p:cNvSpPr txBox="1"/>
          <p:nvPr/>
        </p:nvSpPr>
        <p:spPr>
          <a:xfrm>
            <a:off x="10011841" y="3803939"/>
            <a:ext cx="154800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20" normalizeH="0" baseline="0" noProof="0" dirty="0">
                <a:ln>
                  <a:noFill/>
                </a:ln>
                <a:solidFill>
                  <a:prstClr val="black">
                    <a:lumMod val="85000"/>
                    <a:lumOff val="15000"/>
                  </a:prstClr>
                </a:solidFill>
                <a:effectLst/>
                <a:uLnTx/>
                <a:uFillTx/>
                <a:latin typeface="Assistant ExtraBold" pitchFamily="2" charset="-79"/>
                <a:ea typeface="+mn-ea"/>
                <a:cs typeface="Assistant ExtraBold" pitchFamily="2" charset="-79"/>
              </a:rPr>
              <a:t>912M</a:t>
            </a:r>
            <a:endParaRPr kumimoji="0" lang="he-IL" sz="4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46" name="תיבת טקסט 45">
            <a:extLst>
              <a:ext uri="{FF2B5EF4-FFF2-40B4-BE49-F238E27FC236}">
                <a16:creationId xmlns:a16="http://schemas.microsoft.com/office/drawing/2014/main" id="{760F44ED-830F-4E5F-BB2B-A8446F3BFA41}"/>
              </a:ext>
            </a:extLst>
          </p:cNvPr>
          <p:cNvSpPr txBox="1"/>
          <p:nvPr/>
        </p:nvSpPr>
        <p:spPr>
          <a:xfrm>
            <a:off x="8147329" y="4469644"/>
            <a:ext cx="1548000" cy="1138782"/>
          </a:xfrm>
          <a:prstGeom prst="rect">
            <a:avLst/>
          </a:prstGeom>
          <a:noFill/>
        </p:spPr>
        <p:txBody>
          <a:bodyPr wrap="square" rtlCol="0">
            <a:noAutofit/>
          </a:bodyPr>
          <a:lstStyle/>
          <a:p>
            <a:pPr marL="0" marR="0" lvl="0" indent="0" algn="ctr" defTabSz="914400" rtl="1" eaLnBrk="1" fontAlgn="auto" latinLnBrk="0" hangingPunct="1">
              <a:lnSpc>
                <a:spcPts val="1900"/>
              </a:lnSpc>
              <a:spcBef>
                <a:spcPts val="0"/>
              </a:spcBef>
              <a:spcAft>
                <a:spcPts val="600"/>
              </a:spcAft>
              <a:buClr>
                <a:srgbClr val="00AEEF"/>
              </a:buClr>
              <a:buSzTx/>
              <a:buFontTx/>
              <a:buNone/>
              <a:tabLst/>
              <a:defRPr/>
            </a:pPr>
            <a:r>
              <a:rPr kumimoji="0" lang="he-IL" sz="1800" b="0" i="0" u="none" strike="noStrike" kern="1200" cap="none" spc="-20" normalizeH="0" baseline="0" noProof="0" dirty="0">
                <a:ln>
                  <a:noFill/>
                </a:ln>
                <a:uLnTx/>
                <a:uFillTx/>
                <a:latin typeface="Assistant SemiBold" pitchFamily="2" charset="-79"/>
                <a:cs typeface="Assistant SemiBold" pitchFamily="2" charset="-79"/>
              </a:rPr>
              <a:t>יתרת תיק האשראי** </a:t>
            </a:r>
          </a:p>
        </p:txBody>
      </p:sp>
      <p:pic>
        <p:nvPicPr>
          <p:cNvPr id="81" name="Picture 16">
            <a:extLst>
              <a:ext uri="{FF2B5EF4-FFF2-40B4-BE49-F238E27FC236}">
                <a16:creationId xmlns:a16="http://schemas.microsoft.com/office/drawing/2014/main" id="{14E86A35-1B92-4AAC-8554-019673AC0F6C}"/>
              </a:ext>
            </a:extLst>
          </p:cNvPr>
          <p:cNvPicPr>
            <a:picLocks noChangeAspect="1" noChangeArrowheads="1"/>
          </p:cNvPicPr>
          <p:nvPr/>
        </p:nvPicPr>
        <p:blipFill>
          <a:blip r:embed="rId5"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8587868" y="2674199"/>
            <a:ext cx="666922" cy="666922"/>
          </a:xfrm>
          <a:prstGeom prst="rect">
            <a:avLst/>
          </a:prstGeom>
          <a:noFill/>
          <a:extLst>
            <a:ext uri="{909E8E84-426E-40DD-AFC4-6F175D3DCCD1}">
              <a14:hiddenFill xmlns:a14="http://schemas.microsoft.com/office/drawing/2010/main">
                <a:solidFill>
                  <a:srgbClr val="FFFFFF"/>
                </a:solidFill>
              </a14:hiddenFill>
            </a:ext>
          </a:extLst>
        </p:spPr>
      </p:pic>
      <p:sp>
        <p:nvSpPr>
          <p:cNvPr id="103" name="TextBox 102">
            <a:extLst>
              <a:ext uri="{FF2B5EF4-FFF2-40B4-BE49-F238E27FC236}">
                <a16:creationId xmlns:a16="http://schemas.microsoft.com/office/drawing/2014/main" id="{50BC6949-1218-428D-81CE-0B045AFB19F0}"/>
              </a:ext>
            </a:extLst>
          </p:cNvPr>
          <p:cNvSpPr txBox="1"/>
          <p:nvPr/>
        </p:nvSpPr>
        <p:spPr>
          <a:xfrm>
            <a:off x="8147329" y="3803939"/>
            <a:ext cx="154800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20" normalizeH="0" baseline="0" noProof="0" dirty="0">
                <a:ln>
                  <a:noFill/>
                </a:ln>
                <a:solidFill>
                  <a:prstClr val="black">
                    <a:lumMod val="85000"/>
                    <a:lumOff val="15000"/>
                  </a:prstClr>
                </a:solidFill>
                <a:effectLst/>
                <a:uLnTx/>
                <a:uFillTx/>
                <a:latin typeface="Assistant ExtraBold" pitchFamily="2" charset="-79"/>
                <a:ea typeface="+mn-ea"/>
                <a:cs typeface="Assistant ExtraBold" pitchFamily="2" charset="-79"/>
              </a:rPr>
              <a:t>575M</a:t>
            </a:r>
            <a:endParaRPr kumimoji="0" lang="he-IL" sz="4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50" name="תיבת טקסט 49">
            <a:extLst>
              <a:ext uri="{FF2B5EF4-FFF2-40B4-BE49-F238E27FC236}">
                <a16:creationId xmlns:a16="http://schemas.microsoft.com/office/drawing/2014/main" id="{17A081F3-A742-4015-8EB3-C668B0CEBAA4}"/>
              </a:ext>
            </a:extLst>
          </p:cNvPr>
          <p:cNvSpPr txBox="1"/>
          <p:nvPr/>
        </p:nvSpPr>
        <p:spPr>
          <a:xfrm>
            <a:off x="6276169" y="4469644"/>
            <a:ext cx="1548000" cy="1156878"/>
          </a:xfrm>
          <a:prstGeom prst="rect">
            <a:avLst/>
          </a:prstGeom>
          <a:noFill/>
        </p:spPr>
        <p:txBody>
          <a:bodyPr wrap="square" rtlCol="0">
            <a:noAutofit/>
          </a:bodyPr>
          <a:lstStyle/>
          <a:p>
            <a:pPr marL="0" marR="0" lvl="0" indent="0" algn="ctr" defTabSz="914400" rtl="1" eaLnBrk="1" fontAlgn="auto" latinLnBrk="0" hangingPunct="1">
              <a:lnSpc>
                <a:spcPts val="1900"/>
              </a:lnSpc>
              <a:spcBef>
                <a:spcPts val="0"/>
              </a:spcBef>
              <a:spcAft>
                <a:spcPts val="600"/>
              </a:spcAft>
              <a:buClr>
                <a:srgbClr val="00AEEF"/>
              </a:buClr>
              <a:buSzTx/>
              <a:buFontTx/>
              <a:buNone/>
              <a:tabLst/>
              <a:defRPr/>
            </a:pPr>
            <a:r>
              <a:rPr kumimoji="0" lang="he-IL" sz="1800" b="0" i="0" u="none" strike="noStrike" kern="1200" cap="none" spc="-20" normalizeH="0" baseline="0" noProof="0" dirty="0">
                <a:ln>
                  <a:noFill/>
                </a:ln>
                <a:uLnTx/>
                <a:uFillTx/>
                <a:latin typeface="Assistant SemiBold" pitchFamily="2" charset="-79"/>
                <a:cs typeface="Assistant SemiBold" pitchFamily="2" charset="-79"/>
              </a:rPr>
              <a:t>סך הכנסות ברוטו שנתי*</a:t>
            </a:r>
            <a:endParaRPr kumimoji="0" lang="en-US" sz="1800" b="0" i="0" u="none" strike="noStrike" kern="1200" cap="none" spc="-20" normalizeH="0" baseline="0" noProof="0" dirty="0">
              <a:ln>
                <a:noFill/>
              </a:ln>
              <a:uLnTx/>
              <a:uFillTx/>
              <a:latin typeface="Assistant SemiBold" pitchFamily="2" charset="-79"/>
              <a:cs typeface="Assistant SemiBold" pitchFamily="2" charset="-79"/>
            </a:endParaRPr>
          </a:p>
        </p:txBody>
      </p:sp>
      <p:pic>
        <p:nvPicPr>
          <p:cNvPr id="82" name="Picture 18" descr="Sales  free icon">
            <a:extLst>
              <a:ext uri="{FF2B5EF4-FFF2-40B4-BE49-F238E27FC236}">
                <a16:creationId xmlns:a16="http://schemas.microsoft.com/office/drawing/2014/main" id="{B2A34319-FCE2-45C5-A704-8608468A0B65}"/>
              </a:ext>
            </a:extLst>
          </p:cNvPr>
          <p:cNvPicPr>
            <a:picLocks noChangeAspect="1" noChangeArrowheads="1"/>
          </p:cNvPicPr>
          <p:nvPr/>
        </p:nvPicPr>
        <p:blipFill>
          <a:blip r:embed="rId6"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6745385" y="2689372"/>
            <a:ext cx="609568" cy="609568"/>
          </a:xfrm>
          <a:prstGeom prst="rect">
            <a:avLst/>
          </a:prstGeom>
          <a:noFill/>
          <a:extLst>
            <a:ext uri="{909E8E84-426E-40DD-AFC4-6F175D3DCCD1}">
              <a14:hiddenFill xmlns:a14="http://schemas.microsoft.com/office/drawing/2010/main">
                <a:solidFill>
                  <a:srgbClr val="FFFFFF"/>
                </a:solidFill>
              </a14:hiddenFill>
            </a:ext>
          </a:extLst>
        </p:spPr>
      </p:pic>
      <p:sp>
        <p:nvSpPr>
          <p:cNvPr id="104" name="TextBox 103">
            <a:extLst>
              <a:ext uri="{FF2B5EF4-FFF2-40B4-BE49-F238E27FC236}">
                <a16:creationId xmlns:a16="http://schemas.microsoft.com/office/drawing/2014/main" id="{79C8E517-B807-444D-AF6B-6A491679F9A4}"/>
              </a:ext>
            </a:extLst>
          </p:cNvPr>
          <p:cNvSpPr txBox="1"/>
          <p:nvPr/>
        </p:nvSpPr>
        <p:spPr>
          <a:xfrm>
            <a:off x="6232345" y="3803939"/>
            <a:ext cx="1591824"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4000" b="0" i="0" u="none" strike="noStrike" kern="1200" cap="none" spc="-20" normalizeH="0" baseline="0" noProof="0" dirty="0">
                <a:ln>
                  <a:noFill/>
                </a:ln>
                <a:solidFill>
                  <a:prstClr val="black">
                    <a:lumMod val="85000"/>
                    <a:lumOff val="15000"/>
                  </a:prstClr>
                </a:solidFill>
                <a:effectLst/>
                <a:uLnTx/>
                <a:uFillTx/>
                <a:latin typeface="Assistant ExtraBold" pitchFamily="2" charset="-79"/>
                <a:ea typeface="+mn-ea"/>
                <a:cs typeface="Assistant ExtraBold" pitchFamily="2" charset="-79"/>
              </a:rPr>
              <a:t>41</a:t>
            </a:r>
            <a:r>
              <a:rPr kumimoji="0" lang="en-US" sz="4000" b="0" i="0" u="none" strike="noStrike" kern="1200" cap="none" spc="-20" normalizeH="0" baseline="0" noProof="0" dirty="0">
                <a:ln>
                  <a:noFill/>
                </a:ln>
                <a:solidFill>
                  <a:prstClr val="black">
                    <a:lumMod val="85000"/>
                    <a:lumOff val="15000"/>
                  </a:prstClr>
                </a:solidFill>
                <a:effectLst/>
                <a:uLnTx/>
                <a:uFillTx/>
                <a:latin typeface="Assistant ExtraBold" pitchFamily="2" charset="-79"/>
                <a:ea typeface="+mn-ea"/>
                <a:cs typeface="Assistant ExtraBold" pitchFamily="2" charset="-79"/>
              </a:rPr>
              <a:t>M</a:t>
            </a:r>
            <a:endParaRPr kumimoji="0" lang="he-IL" sz="4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44" name="תיבת טקסט 43">
            <a:extLst>
              <a:ext uri="{FF2B5EF4-FFF2-40B4-BE49-F238E27FC236}">
                <a16:creationId xmlns:a16="http://schemas.microsoft.com/office/drawing/2014/main" id="{734BFC84-2398-4029-8B7C-D2DC050FB86E}"/>
              </a:ext>
            </a:extLst>
          </p:cNvPr>
          <p:cNvSpPr txBox="1"/>
          <p:nvPr/>
        </p:nvSpPr>
        <p:spPr>
          <a:xfrm>
            <a:off x="4411657" y="4469644"/>
            <a:ext cx="1548000" cy="1156878"/>
          </a:xfrm>
          <a:prstGeom prst="rect">
            <a:avLst/>
          </a:prstGeom>
          <a:noFill/>
        </p:spPr>
        <p:txBody>
          <a:bodyPr wrap="square" rtlCol="0">
            <a:noAutofit/>
          </a:bodyPr>
          <a:lstStyle/>
          <a:p>
            <a:pPr marL="0" marR="0" lvl="0" indent="0" algn="ctr" defTabSz="914400" rtl="1" eaLnBrk="1" fontAlgn="auto" latinLnBrk="0" hangingPunct="1">
              <a:lnSpc>
                <a:spcPts val="1900"/>
              </a:lnSpc>
              <a:spcBef>
                <a:spcPts val="0"/>
              </a:spcBef>
              <a:spcAft>
                <a:spcPts val="600"/>
              </a:spcAft>
              <a:buClr>
                <a:srgbClr val="00AEEF"/>
              </a:buClr>
              <a:buSzTx/>
              <a:buFontTx/>
              <a:buNone/>
              <a:tabLst/>
              <a:defRPr/>
            </a:pPr>
            <a:r>
              <a:rPr kumimoji="0" lang="he-IL" sz="1800" b="0" i="0" u="none" strike="noStrike" kern="1200" cap="none" spc="-20" normalizeH="0" baseline="0" noProof="0" dirty="0">
                <a:ln>
                  <a:noFill/>
                </a:ln>
                <a:uLnTx/>
                <a:uFillTx/>
                <a:latin typeface="Assistant SemiBold" pitchFamily="2" charset="-79"/>
                <a:cs typeface="Assistant SemiBold" pitchFamily="2" charset="-79"/>
              </a:rPr>
              <a:t>לקוחות משלמים</a:t>
            </a:r>
            <a:endParaRPr kumimoji="0" lang="en-US" sz="1800" b="0" i="0" u="none" strike="noStrike" kern="1200" cap="none" spc="-20" normalizeH="0" baseline="0" noProof="0" dirty="0">
              <a:ln>
                <a:noFill/>
              </a:ln>
              <a:uLnTx/>
              <a:uFillTx/>
              <a:latin typeface="Assistant SemiBold" pitchFamily="2" charset="-79"/>
              <a:cs typeface="Assistant SemiBold" pitchFamily="2" charset="-79"/>
            </a:endParaRPr>
          </a:p>
        </p:txBody>
      </p:sp>
      <p:pic>
        <p:nvPicPr>
          <p:cNvPr id="79" name="Picture 10" descr="Credit card  free icon">
            <a:extLst>
              <a:ext uri="{FF2B5EF4-FFF2-40B4-BE49-F238E27FC236}">
                <a16:creationId xmlns:a16="http://schemas.microsoft.com/office/drawing/2014/main" id="{35462193-9775-4951-8B15-FCFD7FF1717B}"/>
              </a:ext>
            </a:extLst>
          </p:cNvPr>
          <p:cNvPicPr>
            <a:picLocks noChangeAspect="1" noChangeArrowheads="1"/>
          </p:cNvPicPr>
          <p:nvPr/>
        </p:nvPicPr>
        <p:blipFill>
          <a:blip r:embed="rId7"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4886242" y="2686957"/>
            <a:ext cx="643434" cy="643434"/>
          </a:xfrm>
          <a:prstGeom prst="rect">
            <a:avLst/>
          </a:prstGeom>
          <a:noFill/>
          <a:extLst>
            <a:ext uri="{909E8E84-426E-40DD-AFC4-6F175D3DCCD1}">
              <a14:hiddenFill xmlns:a14="http://schemas.microsoft.com/office/drawing/2010/main">
                <a:solidFill>
                  <a:srgbClr val="FFFFFF"/>
                </a:solidFill>
              </a14:hiddenFill>
            </a:ext>
          </a:extLst>
        </p:spPr>
      </p:pic>
      <p:sp>
        <p:nvSpPr>
          <p:cNvPr id="105" name="TextBox 104">
            <a:extLst>
              <a:ext uri="{FF2B5EF4-FFF2-40B4-BE49-F238E27FC236}">
                <a16:creationId xmlns:a16="http://schemas.microsoft.com/office/drawing/2014/main" id="{8E9BC7CA-7517-47BA-A523-4A3E950568CA}"/>
              </a:ext>
            </a:extLst>
          </p:cNvPr>
          <p:cNvSpPr txBox="1"/>
          <p:nvPr/>
        </p:nvSpPr>
        <p:spPr>
          <a:xfrm>
            <a:off x="4411657" y="3803939"/>
            <a:ext cx="154800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20" normalizeH="0" baseline="0" noProof="0" dirty="0">
                <a:ln>
                  <a:noFill/>
                </a:ln>
                <a:solidFill>
                  <a:prstClr val="black">
                    <a:lumMod val="85000"/>
                    <a:lumOff val="15000"/>
                  </a:prstClr>
                </a:solidFill>
                <a:effectLst/>
                <a:uLnTx/>
                <a:uFillTx/>
                <a:latin typeface="Assistant ExtraBold" pitchFamily="2" charset="-79"/>
                <a:ea typeface="+mn-ea"/>
                <a:cs typeface="Assistant ExtraBold" pitchFamily="2" charset="-79"/>
              </a:rPr>
              <a:t>48K</a:t>
            </a:r>
            <a:endParaRPr kumimoji="0" lang="he-IL" sz="4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48" name="תיבת טקסט 47">
            <a:extLst>
              <a:ext uri="{FF2B5EF4-FFF2-40B4-BE49-F238E27FC236}">
                <a16:creationId xmlns:a16="http://schemas.microsoft.com/office/drawing/2014/main" id="{4BEC45E3-C097-4570-A624-806E2A1EAFC0}"/>
              </a:ext>
            </a:extLst>
          </p:cNvPr>
          <p:cNvSpPr txBox="1"/>
          <p:nvPr/>
        </p:nvSpPr>
        <p:spPr>
          <a:xfrm>
            <a:off x="2555476" y="4469644"/>
            <a:ext cx="1548000" cy="1156878"/>
          </a:xfrm>
          <a:prstGeom prst="rect">
            <a:avLst/>
          </a:prstGeom>
          <a:noFill/>
        </p:spPr>
        <p:txBody>
          <a:bodyPr wrap="square" rtlCol="0">
            <a:noAutofit/>
          </a:bodyPr>
          <a:lstStyle/>
          <a:p>
            <a:pPr marL="0" marR="0" lvl="0" indent="0" algn="ctr" defTabSz="914400" rtl="1" eaLnBrk="1" fontAlgn="auto" latinLnBrk="0" hangingPunct="1">
              <a:lnSpc>
                <a:spcPts val="1900"/>
              </a:lnSpc>
              <a:spcBef>
                <a:spcPts val="0"/>
              </a:spcBef>
              <a:spcAft>
                <a:spcPts val="600"/>
              </a:spcAft>
              <a:buClr>
                <a:srgbClr val="00AEEF"/>
              </a:buClr>
              <a:buSzTx/>
              <a:buFontTx/>
              <a:buNone/>
              <a:tabLst/>
              <a:defRPr/>
            </a:pPr>
            <a:r>
              <a:rPr kumimoji="0" lang="he-IL" sz="1800" b="0" i="0" u="none" strike="noStrike" kern="1200" cap="none" spc="-20" normalizeH="0" baseline="0" noProof="0" dirty="0">
                <a:ln>
                  <a:noFill/>
                </a:ln>
                <a:uLnTx/>
                <a:uFillTx/>
                <a:latin typeface="Assistant SemiBold" pitchFamily="2" charset="-79"/>
                <a:cs typeface="Assistant SemiBold" pitchFamily="2" charset="-79"/>
              </a:rPr>
              <a:t>עובדים בישראל ואירופה</a:t>
            </a:r>
            <a:endParaRPr kumimoji="0" lang="en-US" sz="1800" b="0" i="0" u="none" strike="noStrike" kern="1200" cap="none" spc="-20" normalizeH="0" baseline="0" noProof="0" dirty="0">
              <a:ln>
                <a:noFill/>
              </a:ln>
              <a:uLnTx/>
              <a:uFillTx/>
              <a:latin typeface="Assistant SemiBold" pitchFamily="2" charset="-79"/>
              <a:cs typeface="Assistant SemiBold" pitchFamily="2" charset="-79"/>
            </a:endParaRPr>
          </a:p>
        </p:txBody>
      </p:sp>
      <p:pic>
        <p:nvPicPr>
          <p:cNvPr id="78" name="Picture 6" descr="Employee  free icon">
            <a:extLst>
              <a:ext uri="{FF2B5EF4-FFF2-40B4-BE49-F238E27FC236}">
                <a16:creationId xmlns:a16="http://schemas.microsoft.com/office/drawing/2014/main" id="{3B93A274-7F1A-4110-A477-9E61CF369C7A}"/>
              </a:ext>
            </a:extLst>
          </p:cNvPr>
          <p:cNvPicPr>
            <a:picLocks noChangeAspect="1" noChangeArrowheads="1"/>
          </p:cNvPicPr>
          <p:nvPr/>
        </p:nvPicPr>
        <p:blipFill>
          <a:blip r:embed="rId8"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3005578" y="2668606"/>
            <a:ext cx="647796" cy="647796"/>
          </a:xfrm>
          <a:prstGeom prst="rect">
            <a:avLst/>
          </a:prstGeom>
          <a:noFill/>
          <a:extLst>
            <a:ext uri="{909E8E84-426E-40DD-AFC4-6F175D3DCCD1}">
              <a14:hiddenFill xmlns:a14="http://schemas.microsoft.com/office/drawing/2010/main">
                <a:solidFill>
                  <a:srgbClr val="FFFFFF"/>
                </a:solidFill>
              </a14:hiddenFill>
            </a:ext>
          </a:extLst>
        </p:spPr>
      </p:pic>
      <p:sp>
        <p:nvSpPr>
          <p:cNvPr id="106" name="TextBox 105">
            <a:extLst>
              <a:ext uri="{FF2B5EF4-FFF2-40B4-BE49-F238E27FC236}">
                <a16:creationId xmlns:a16="http://schemas.microsoft.com/office/drawing/2014/main" id="{229C6649-4F64-4F1E-A58B-D1E70722CDA6}"/>
              </a:ext>
            </a:extLst>
          </p:cNvPr>
          <p:cNvSpPr txBox="1"/>
          <p:nvPr/>
        </p:nvSpPr>
        <p:spPr>
          <a:xfrm>
            <a:off x="2547145" y="3803939"/>
            <a:ext cx="154800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20" normalizeH="0" baseline="0" noProof="0" dirty="0">
                <a:ln>
                  <a:noFill/>
                </a:ln>
                <a:solidFill>
                  <a:prstClr val="black">
                    <a:lumMod val="85000"/>
                    <a:lumOff val="15000"/>
                  </a:prstClr>
                </a:solidFill>
                <a:effectLst/>
                <a:uLnTx/>
                <a:uFillTx/>
                <a:latin typeface="Assistant ExtraBold" pitchFamily="2" charset="-79"/>
                <a:ea typeface="+mn-ea"/>
                <a:cs typeface="Assistant ExtraBold" pitchFamily="2" charset="-79"/>
              </a:rPr>
              <a:t>83</a:t>
            </a:r>
            <a:endParaRPr kumimoji="0" lang="he-IL" sz="4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07" name="TextBox 106">
            <a:extLst>
              <a:ext uri="{FF2B5EF4-FFF2-40B4-BE49-F238E27FC236}">
                <a16:creationId xmlns:a16="http://schemas.microsoft.com/office/drawing/2014/main" id="{9628FD6D-F2F5-490D-9C65-55923A3A9280}"/>
              </a:ext>
            </a:extLst>
          </p:cNvPr>
          <p:cNvSpPr txBox="1"/>
          <p:nvPr/>
        </p:nvSpPr>
        <p:spPr>
          <a:xfrm>
            <a:off x="690964" y="3803939"/>
            <a:ext cx="154800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20" normalizeH="0" baseline="0" noProof="0" dirty="0">
                <a:ln>
                  <a:noFill/>
                </a:ln>
                <a:solidFill>
                  <a:prstClr val="black">
                    <a:lumMod val="85000"/>
                    <a:lumOff val="15000"/>
                  </a:prstClr>
                </a:solidFill>
                <a:effectLst/>
                <a:uLnTx/>
                <a:uFillTx/>
                <a:latin typeface="Assistant ExtraBold" pitchFamily="2" charset="-79"/>
                <a:ea typeface="+mn-ea"/>
                <a:cs typeface="Assistant ExtraBold" pitchFamily="2" charset="-79"/>
              </a:rPr>
              <a:t>4</a:t>
            </a:r>
            <a:endParaRPr kumimoji="0" lang="he-IL" sz="4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14" name="Slide Number Placeholder 5">
            <a:extLst>
              <a:ext uri="{FF2B5EF4-FFF2-40B4-BE49-F238E27FC236}">
                <a16:creationId xmlns:a16="http://schemas.microsoft.com/office/drawing/2014/main" id="{A605748A-3CB8-4C45-B601-AD5564D667C8}"/>
              </a:ext>
            </a:extLst>
          </p:cNvPr>
          <p:cNvSpPr>
            <a:spLocks noGrp="1"/>
          </p:cNvSpPr>
          <p:nvPr>
            <p:ph type="sldNum" sz="quarter" idx="12"/>
          </p:nvPr>
        </p:nvSpPr>
        <p:spPr>
          <a:xfrm>
            <a:off x="11578255" y="6380935"/>
            <a:ext cx="488795" cy="365125"/>
          </a:xfrm>
        </p:spPr>
        <p:txBody>
          <a:bodyPr/>
          <a:lstStyle>
            <a:lvl1pPr>
              <a:defRPr>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kumimoji="0" lang="he-IL" sz="1100" b="0" i="0" u="none" strike="noStrike" kern="1200" cap="none" spc="0" normalizeH="0" baseline="0" noProof="0" smtClean="0">
                <a:ln>
                  <a:noFill/>
                </a:ln>
                <a:solidFill>
                  <a:prstClr val="black">
                    <a:lumMod val="75000"/>
                    <a:lumOff val="25000"/>
                  </a:prstClr>
                </a:solidFill>
                <a:effectLst/>
                <a:uLnTx/>
                <a:uFillTx/>
                <a:latin typeface="Assistant SemiBold" pitchFamily="2" charset="-79"/>
                <a:ea typeface="+mn-ea"/>
                <a:cs typeface="Assistant SemiBold" pitchFamily="2" charset="-79"/>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34" name="TextBox 28">
            <a:extLst>
              <a:ext uri="{FF2B5EF4-FFF2-40B4-BE49-F238E27FC236}">
                <a16:creationId xmlns:a16="http://schemas.microsoft.com/office/drawing/2014/main" id="{CCD863EE-22FA-4CF6-B44D-8794848816EB}"/>
              </a:ext>
            </a:extLst>
          </p:cNvPr>
          <p:cNvSpPr txBox="1"/>
          <p:nvPr/>
        </p:nvSpPr>
        <p:spPr>
          <a:xfrm>
            <a:off x="4652159" y="326668"/>
            <a:ext cx="284537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rgbClr val="041634"/>
                </a:solidFill>
                <a:latin typeface="Assistant ExtraBold" pitchFamily="2" charset="-79"/>
                <a:cs typeface="Assistant ExtraBold" pitchFamily="2" charset="-79"/>
              </a:rPr>
              <a:t>BLENDER</a:t>
            </a:r>
            <a:endParaRPr kumimoji="0" lang="en-US" sz="3600" b="0" i="0" u="none" strike="noStrike" kern="1200" cap="none" spc="0" normalizeH="0" baseline="0" noProof="0" dirty="0">
              <a:ln>
                <a:noFill/>
              </a:ln>
              <a:solidFill>
                <a:srgbClr val="041634"/>
              </a:solidFill>
              <a:effectLst/>
              <a:uLnTx/>
              <a:uFillTx/>
              <a:latin typeface="Assistant SemiBold" pitchFamily="2" charset="-79"/>
              <a:ea typeface="+mn-ea"/>
              <a:cs typeface="Assistant SemiBold" pitchFamily="2" charset="-79"/>
            </a:endParaRPr>
          </a:p>
        </p:txBody>
      </p:sp>
    </p:spTree>
    <p:extLst>
      <p:ext uri="{BB962C8B-B14F-4D97-AF65-F5344CB8AC3E}">
        <p14:creationId xmlns:p14="http://schemas.microsoft.com/office/powerpoint/2010/main" val="1558085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14CFE95E-361F-4FDC-9EBF-9A6B13323772}"/>
              </a:ext>
            </a:extLst>
          </p:cNvPr>
          <p:cNvSpPr/>
          <p:nvPr/>
        </p:nvSpPr>
        <p:spPr>
          <a:xfrm>
            <a:off x="0" y="4423319"/>
            <a:ext cx="12192000" cy="14974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8" name="Arc 57">
            <a:extLst>
              <a:ext uri="{FF2B5EF4-FFF2-40B4-BE49-F238E27FC236}">
                <a16:creationId xmlns:a16="http://schemas.microsoft.com/office/drawing/2014/main" id="{72B1CA58-24A5-40EB-B692-39535F2EC222}"/>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60" name="Oval 59">
            <a:extLst>
              <a:ext uri="{FF2B5EF4-FFF2-40B4-BE49-F238E27FC236}">
                <a16:creationId xmlns:a16="http://schemas.microsoft.com/office/drawing/2014/main" id="{1FCCB3D4-4C9C-4C23-A7C5-558CC270CAB0}"/>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61" name="Arc 60">
            <a:extLst>
              <a:ext uri="{FF2B5EF4-FFF2-40B4-BE49-F238E27FC236}">
                <a16:creationId xmlns:a16="http://schemas.microsoft.com/office/drawing/2014/main" id="{2095ABD7-1E8F-4B2C-8295-5F202DE9EA6B}"/>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42" name="Partial Circle 41">
            <a:extLst>
              <a:ext uri="{FF2B5EF4-FFF2-40B4-BE49-F238E27FC236}">
                <a16:creationId xmlns:a16="http://schemas.microsoft.com/office/drawing/2014/main" id="{2BF06D0E-C03F-4C68-8AD1-7A9B986C349F}"/>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39" name="TextBox 28">
            <a:extLst>
              <a:ext uri="{FF2B5EF4-FFF2-40B4-BE49-F238E27FC236}">
                <a16:creationId xmlns:a16="http://schemas.microsoft.com/office/drawing/2014/main" id="{E85B3797-9794-400D-AD1E-AF85F98B2908}"/>
              </a:ext>
            </a:extLst>
          </p:cNvPr>
          <p:cNvSpPr txBox="1"/>
          <p:nvPr/>
        </p:nvSpPr>
        <p:spPr>
          <a:xfrm>
            <a:off x="5741976" y="253642"/>
            <a:ext cx="5908372" cy="646331"/>
          </a:xfrm>
          <a:prstGeom prst="rect">
            <a:avLst/>
          </a:prstGeom>
          <a:noFill/>
        </p:spPr>
        <p:txBody>
          <a:bodyPr wrap="square" rtlCol="0">
            <a:spAutoFit/>
          </a:bodyPr>
          <a:lstStyle/>
          <a:p>
            <a:pPr algn="r">
              <a:defRPr/>
            </a:pPr>
            <a:r>
              <a:rPr lang="he-IL" sz="3600" dirty="0">
                <a:solidFill>
                  <a:srgbClr val="041634"/>
                </a:solidFill>
                <a:latin typeface="Assistant ExtraBold" pitchFamily="2" charset="-79"/>
                <a:cs typeface="Assistant ExtraBold" pitchFamily="2" charset="-79"/>
              </a:rPr>
              <a:t>הנהלת הקבוצה</a:t>
            </a:r>
            <a:endParaRPr lang="en-US" sz="3600" dirty="0">
              <a:solidFill>
                <a:srgbClr val="041634"/>
              </a:solidFill>
              <a:latin typeface="Assistant ExtraBold" pitchFamily="2" charset="-79"/>
              <a:cs typeface="Assistant ExtraBold" pitchFamily="2" charset="-79"/>
            </a:endParaRPr>
          </a:p>
        </p:txBody>
      </p:sp>
      <p:sp>
        <p:nvSpPr>
          <p:cNvPr id="41" name="Rectangle 40">
            <a:extLst>
              <a:ext uri="{FF2B5EF4-FFF2-40B4-BE49-F238E27FC236}">
                <a16:creationId xmlns:a16="http://schemas.microsoft.com/office/drawing/2014/main" id="{255315BD-4AEF-4803-844F-7B248D8F4009}"/>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80" name="Picture 79">
            <a:extLst>
              <a:ext uri="{FF2B5EF4-FFF2-40B4-BE49-F238E27FC236}">
                <a16:creationId xmlns:a16="http://schemas.microsoft.com/office/drawing/2014/main" id="{6F429944-2931-4705-88FC-A54B16DA292E}"/>
              </a:ext>
            </a:extLst>
          </p:cNvPr>
          <p:cNvPicPr preferRelativeResize="0">
            <a:picLocks/>
          </p:cNvPicPr>
          <p:nvPr/>
        </p:nvPicPr>
        <p:blipFill rotWithShape="1">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10132" t="10234" b="14267"/>
          <a:stretch/>
        </p:blipFill>
        <p:spPr>
          <a:xfrm>
            <a:off x="9826143" y="1422786"/>
            <a:ext cx="900000" cy="900000"/>
          </a:xfrm>
          <a:prstGeom prst="ellipse">
            <a:avLst/>
          </a:prstGeom>
          <a:solidFill>
            <a:srgbClr val="737373"/>
          </a:solidFill>
          <a:ln w="6350" cap="rnd">
            <a:solidFill>
              <a:schemeClr val="bg1"/>
            </a:solidFill>
          </a:ln>
          <a:effectLst>
            <a:outerShdw blurRad="88900" dist="88900" dir="8100000" algn="tr" rotWithShape="0">
              <a:prstClr val="black">
                <a:alpha val="32000"/>
              </a:prstClr>
            </a:outerShdw>
          </a:effectLst>
        </p:spPr>
      </p:pic>
      <p:sp>
        <p:nvSpPr>
          <p:cNvPr id="72" name="TextBox 71">
            <a:extLst>
              <a:ext uri="{FF2B5EF4-FFF2-40B4-BE49-F238E27FC236}">
                <a16:creationId xmlns:a16="http://schemas.microsoft.com/office/drawing/2014/main" id="{8B6169A5-C2E2-4AA2-AF30-9548F5A1748F}"/>
              </a:ext>
            </a:extLst>
          </p:cNvPr>
          <p:cNvSpPr txBox="1"/>
          <p:nvPr/>
        </p:nvSpPr>
        <p:spPr>
          <a:xfrm>
            <a:off x="9649247" y="2588101"/>
            <a:ext cx="125379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600" b="1"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Assistant" panose="00000500000000000000" pitchFamily="2" charset="-79"/>
              </a:rPr>
              <a:t>דורון אביב</a:t>
            </a:r>
            <a:endParaRPr kumimoji="0" lang="en-US" sz="1600" b="1"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Assistant" panose="00000500000000000000" pitchFamily="2" charset="-79"/>
            </a:endParaRPr>
          </a:p>
        </p:txBody>
      </p:sp>
      <p:sp>
        <p:nvSpPr>
          <p:cNvPr id="73" name="TextBox 72">
            <a:extLst>
              <a:ext uri="{FF2B5EF4-FFF2-40B4-BE49-F238E27FC236}">
                <a16:creationId xmlns:a16="http://schemas.microsoft.com/office/drawing/2014/main" id="{C2607324-9A47-409B-BF43-B9BDD2730555}"/>
              </a:ext>
            </a:extLst>
          </p:cNvPr>
          <p:cNvSpPr txBox="1"/>
          <p:nvPr/>
        </p:nvSpPr>
        <p:spPr>
          <a:xfrm>
            <a:off x="9196143" y="2881305"/>
            <a:ext cx="2160000" cy="259045"/>
          </a:xfrm>
          <a:prstGeom prst="rect">
            <a:avLst/>
          </a:prstGeom>
          <a:noFill/>
        </p:spPr>
        <p:txBody>
          <a:bodyPr wrap="square" lIns="91440" tIns="45720" rIns="91440" bIns="45720" rtlCol="0" anchor="t" anchorCtr="0">
            <a:spAutoFit/>
          </a:bodyPr>
          <a:lstStyle/>
          <a:p>
            <a:pPr marL="0" marR="0" lvl="0" indent="0" algn="ctr" defTabSz="914400" rtl="0" eaLnBrk="1" fontAlgn="auto" latinLnBrk="0" hangingPunct="1">
              <a:lnSpc>
                <a:spcPts val="13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Assistant" pitchFamily="2" charset="-79"/>
                <a:ea typeface="Open Sans Light"/>
                <a:cs typeface="Assistant" pitchFamily="2" charset="-79"/>
              </a:rPr>
              <a:t>יו"ר הדירקטוריון, בעל שליטה</a:t>
            </a:r>
          </a:p>
        </p:txBody>
      </p:sp>
      <p:sp>
        <p:nvSpPr>
          <p:cNvPr id="75" name="TextBox 74">
            <a:extLst>
              <a:ext uri="{FF2B5EF4-FFF2-40B4-BE49-F238E27FC236}">
                <a16:creationId xmlns:a16="http://schemas.microsoft.com/office/drawing/2014/main" id="{CC92CCA5-30CA-43E8-8F2C-55790105FA25}"/>
              </a:ext>
            </a:extLst>
          </p:cNvPr>
          <p:cNvSpPr txBox="1"/>
          <p:nvPr/>
        </p:nvSpPr>
        <p:spPr>
          <a:xfrm>
            <a:off x="9016143" y="3109037"/>
            <a:ext cx="2520000" cy="553998"/>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srgbClr val="333333"/>
                </a:solidFill>
                <a:effectLst/>
                <a:uLnTx/>
                <a:uFillTx/>
                <a:latin typeface="Assistant" panose="00000500000000000000" pitchFamily="2" charset="-79"/>
                <a:ea typeface="+mn-ea"/>
                <a:cs typeface="Assistant" panose="00000500000000000000" pitchFamily="2" charset="-79"/>
              </a:rPr>
              <a:t>יו"ר קבוצת אביב, מקבוצות הבניה המובילות</a:t>
            </a:r>
            <a:br>
              <a:rPr kumimoji="0" lang="he-IL" sz="1000" b="0" i="0" u="none" strike="noStrike" kern="1200" cap="none" spc="0" normalizeH="0" baseline="0" noProof="0" dirty="0">
                <a:ln>
                  <a:noFill/>
                </a:ln>
                <a:solidFill>
                  <a:srgbClr val="333333"/>
                </a:solidFill>
                <a:effectLst/>
                <a:uLnTx/>
                <a:uFillTx/>
                <a:latin typeface="Assistant" panose="00000500000000000000" pitchFamily="2" charset="-79"/>
                <a:ea typeface="+mn-ea"/>
                <a:cs typeface="Assistant" panose="00000500000000000000" pitchFamily="2" charset="-79"/>
              </a:rPr>
            </a:br>
            <a:r>
              <a:rPr kumimoji="0" lang="he-IL" sz="1000" b="0" i="0" u="none" strike="noStrike" kern="1200" cap="none" spc="0" normalizeH="0" baseline="0" noProof="0" dirty="0">
                <a:ln>
                  <a:noFill/>
                </a:ln>
                <a:solidFill>
                  <a:srgbClr val="333333"/>
                </a:solidFill>
                <a:effectLst/>
                <a:uLnTx/>
                <a:uFillTx/>
                <a:latin typeface="Assistant" panose="00000500000000000000" pitchFamily="2" charset="-79"/>
                <a:ea typeface="+mn-ea"/>
                <a:cs typeface="Assistant" panose="00000500000000000000" pitchFamily="2" charset="-79"/>
              </a:rPr>
              <a:t>והוותיקות בישראל. בוגר הפקולטה להנדסת</a:t>
            </a:r>
            <a:br>
              <a:rPr kumimoji="0" lang="he-IL" sz="1000" b="0" i="0" u="none" strike="noStrike" kern="1200" cap="none" spc="0" normalizeH="0" baseline="0" noProof="0" dirty="0">
                <a:ln>
                  <a:noFill/>
                </a:ln>
                <a:solidFill>
                  <a:srgbClr val="333333"/>
                </a:solidFill>
                <a:effectLst/>
                <a:uLnTx/>
                <a:uFillTx/>
                <a:latin typeface="Assistant" panose="00000500000000000000" pitchFamily="2" charset="-79"/>
                <a:ea typeface="+mn-ea"/>
                <a:cs typeface="Assistant" panose="00000500000000000000" pitchFamily="2" charset="-79"/>
              </a:rPr>
            </a:br>
            <a:r>
              <a:rPr kumimoji="0" lang="he-IL" sz="1000" b="0" i="0" u="none" strike="noStrike" kern="1200" cap="none" spc="0" normalizeH="0" baseline="0" noProof="0" dirty="0">
                <a:ln>
                  <a:noFill/>
                </a:ln>
                <a:solidFill>
                  <a:srgbClr val="333333"/>
                </a:solidFill>
                <a:effectLst/>
                <a:uLnTx/>
                <a:uFillTx/>
                <a:latin typeface="Assistant" panose="00000500000000000000" pitchFamily="2" charset="-79"/>
                <a:ea typeface="+mn-ea"/>
                <a:cs typeface="Assistant" panose="00000500000000000000" pitchFamily="2" charset="-79"/>
              </a:rPr>
              <a:t>בנין בטכניון בהצטיינות יתרה</a:t>
            </a:r>
          </a:p>
        </p:txBody>
      </p:sp>
      <p:pic>
        <p:nvPicPr>
          <p:cNvPr id="114" name="Picture 14">
            <a:extLst>
              <a:ext uri="{FF2B5EF4-FFF2-40B4-BE49-F238E27FC236}">
                <a16:creationId xmlns:a16="http://schemas.microsoft.com/office/drawing/2014/main" id="{D54C267E-82E4-4A21-B306-141EAC7A9E27}"/>
              </a:ext>
            </a:extLst>
          </p:cNvPr>
          <p:cNvPicPr preferRelativeResize="0">
            <a:picLocks/>
          </p:cNvPicPr>
          <p:nvPr/>
        </p:nvPicPr>
        <p:blipFill rotWithShape="1">
          <a:blip r:embed="rId5" cstate="print">
            <a:extLst>
              <a:ext uri="{28A0092B-C50C-407E-A947-70E740481C1C}">
                <a14:useLocalDpi xmlns:a14="http://schemas.microsoft.com/office/drawing/2010/main" val="0"/>
              </a:ext>
            </a:extLst>
          </a:blip>
          <a:srcRect l="31331" t="15226" r="31110" b="31120"/>
          <a:stretch/>
        </p:blipFill>
        <p:spPr>
          <a:xfrm>
            <a:off x="1591947" y="1422786"/>
            <a:ext cx="900000" cy="900000"/>
          </a:xfrm>
          <a:prstGeom prst="ellipse">
            <a:avLst/>
          </a:prstGeom>
          <a:ln w="6350" cap="rnd">
            <a:solidFill>
              <a:schemeClr val="bg1"/>
            </a:solidFill>
          </a:ln>
          <a:effectLst>
            <a:outerShdw blurRad="88900" dist="88900" dir="8100000" algn="tr" rotWithShape="0">
              <a:prstClr val="black">
                <a:alpha val="32000"/>
              </a:prstClr>
            </a:outerShdw>
          </a:effectLst>
        </p:spPr>
      </p:pic>
      <p:sp>
        <p:nvSpPr>
          <p:cNvPr id="104" name="TextBox 103">
            <a:extLst>
              <a:ext uri="{FF2B5EF4-FFF2-40B4-BE49-F238E27FC236}">
                <a16:creationId xmlns:a16="http://schemas.microsoft.com/office/drawing/2014/main" id="{1A6F7F54-4EF9-475B-86E8-1DC37A02854A}"/>
              </a:ext>
            </a:extLst>
          </p:cNvPr>
          <p:cNvSpPr txBox="1"/>
          <p:nvPr/>
        </p:nvSpPr>
        <p:spPr>
          <a:xfrm>
            <a:off x="1415051" y="2588101"/>
            <a:ext cx="125379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600" b="1"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Assistant" panose="00000500000000000000" pitchFamily="2" charset="-79"/>
              </a:rPr>
              <a:t>ברק גור</a:t>
            </a:r>
            <a:endParaRPr kumimoji="0" lang="en-US" sz="1600" b="1"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Assistant" panose="00000500000000000000" pitchFamily="2" charset="-79"/>
            </a:endParaRPr>
          </a:p>
        </p:txBody>
      </p:sp>
      <p:sp>
        <p:nvSpPr>
          <p:cNvPr id="105" name="TextBox 104">
            <a:extLst>
              <a:ext uri="{FF2B5EF4-FFF2-40B4-BE49-F238E27FC236}">
                <a16:creationId xmlns:a16="http://schemas.microsoft.com/office/drawing/2014/main" id="{C5EB67A6-CA77-42F1-8350-8D3FA975B064}"/>
              </a:ext>
            </a:extLst>
          </p:cNvPr>
          <p:cNvSpPr txBox="1"/>
          <p:nvPr/>
        </p:nvSpPr>
        <p:spPr>
          <a:xfrm>
            <a:off x="961947" y="2881305"/>
            <a:ext cx="2160000" cy="425758"/>
          </a:xfrm>
          <a:prstGeom prst="rect">
            <a:avLst/>
          </a:prstGeom>
          <a:noFill/>
        </p:spPr>
        <p:txBody>
          <a:bodyPr wrap="square" lIns="91440" tIns="45720" rIns="91440" bIns="45720" rtlCol="0" anchor="t" anchorCtr="0">
            <a:spAutoFit/>
          </a:bodyPr>
          <a:lstStyle/>
          <a:p>
            <a:pPr marL="0" marR="0" lvl="0" indent="0" algn="ctr" defTabSz="914400" rtl="1" eaLnBrk="1" fontAlgn="auto" latinLnBrk="0" hangingPunct="1">
              <a:lnSpc>
                <a:spcPts val="13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Assistant" pitchFamily="2" charset="-79"/>
                <a:ea typeface="Open Sans Light"/>
                <a:cs typeface="Assistant" pitchFamily="2" charset="-79"/>
              </a:rPr>
              <a:t>מייסד, משנה למנכ"ל</a:t>
            </a:r>
            <a:br>
              <a:rPr kumimoji="0" lang="en-US" sz="1200" b="0" i="0" u="none" strike="noStrike" kern="1200" cap="none" spc="0" normalizeH="0" baseline="0" noProof="0" dirty="0">
                <a:ln>
                  <a:noFill/>
                </a:ln>
                <a:solidFill>
                  <a:prstClr val="black"/>
                </a:solidFill>
                <a:effectLst/>
                <a:uLnTx/>
                <a:uFillTx/>
                <a:latin typeface="Assistant" pitchFamily="2" charset="-79"/>
                <a:ea typeface="Open Sans Light"/>
                <a:cs typeface="Assistant" pitchFamily="2" charset="-79"/>
              </a:rPr>
            </a:br>
            <a:r>
              <a:rPr kumimoji="0" lang="he-IL" sz="1200" b="0" i="0" u="none" strike="noStrike" kern="1200" cap="none" spc="0" normalizeH="0" baseline="0" noProof="0" dirty="0">
                <a:ln>
                  <a:noFill/>
                </a:ln>
                <a:solidFill>
                  <a:prstClr val="black"/>
                </a:solidFill>
                <a:effectLst/>
                <a:uLnTx/>
                <a:uFillTx/>
                <a:latin typeface="Assistant" pitchFamily="2" charset="-79"/>
                <a:ea typeface="Open Sans Light"/>
                <a:cs typeface="Assistant" pitchFamily="2" charset="-79"/>
              </a:rPr>
              <a:t>ראש אגף מוצרים וחבר דירקטוריון</a:t>
            </a:r>
          </a:p>
        </p:txBody>
      </p:sp>
      <p:sp>
        <p:nvSpPr>
          <p:cNvPr id="111" name="TextBox 110">
            <a:extLst>
              <a:ext uri="{FF2B5EF4-FFF2-40B4-BE49-F238E27FC236}">
                <a16:creationId xmlns:a16="http://schemas.microsoft.com/office/drawing/2014/main" id="{B1ED9C70-70AD-4866-8A4B-D751EF9FB7CF}"/>
              </a:ext>
            </a:extLst>
          </p:cNvPr>
          <p:cNvSpPr txBox="1"/>
          <p:nvPr/>
        </p:nvSpPr>
        <p:spPr>
          <a:xfrm>
            <a:off x="781947" y="3260765"/>
            <a:ext cx="2520000" cy="553998"/>
          </a:xfrm>
          <a:prstGeom prst="rect">
            <a:avLst/>
          </a:prstGeom>
          <a:noFill/>
        </p:spPr>
        <p:txBody>
          <a:bodyPr wrap="square" lIns="91440" tIns="45720" rIns="91440" bIns="45720" rtlCol="0" anchor="t">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33333"/>
                </a:solidFill>
                <a:effectLst/>
                <a:uLnTx/>
                <a:uFillTx/>
                <a:latin typeface="Assistant"/>
                <a:ea typeface="+mn-ea"/>
                <a:cs typeface="Assistant"/>
              </a:rPr>
              <a:t>MSc</a:t>
            </a:r>
            <a:r>
              <a:rPr kumimoji="0" lang="he-IL" sz="1000" b="0" i="0" u="none" strike="noStrike" kern="1200" cap="none" spc="0" normalizeH="0" baseline="0" noProof="0" dirty="0">
                <a:ln>
                  <a:noFill/>
                </a:ln>
                <a:solidFill>
                  <a:srgbClr val="333333"/>
                </a:solidFill>
                <a:effectLst/>
                <a:uLnTx/>
                <a:uFillTx/>
                <a:latin typeface="Assistant"/>
                <a:ea typeface="+mn-ea"/>
                <a:cs typeface="Assistant"/>
              </a:rPr>
              <a:t> בפיסיקה בתחום מערכות מורכבות, מאוניברסיטת בן גוריון. בוגר יחידת מודיעין מיוחדת,</a:t>
            </a:r>
            <a:r>
              <a:rPr kumimoji="0" lang="he-IL" sz="1000" b="0" i="0" u="none" strike="noStrike" kern="1200" cap="none" spc="0" normalizeH="0" baseline="0" noProof="0" dirty="0">
                <a:ln>
                  <a:noFill/>
                </a:ln>
                <a:solidFill>
                  <a:srgbClr val="333333"/>
                </a:solidFill>
                <a:effectLst/>
                <a:uLnTx/>
                <a:uFillTx/>
                <a:latin typeface="Assistant" panose="00000500000000000000" pitchFamily="2" charset="-79"/>
                <a:ea typeface="+mn-ea"/>
                <a:cs typeface="Assistant" panose="00000500000000000000" pitchFamily="2" charset="-79"/>
              </a:rPr>
              <a:t> </a:t>
            </a:r>
            <a:r>
              <a:rPr kumimoji="0" lang="he-IL" sz="1000" b="0" i="0" u="none" strike="noStrike" kern="1200" cap="none" spc="0" normalizeH="0" baseline="0" noProof="0" dirty="0">
                <a:ln>
                  <a:noFill/>
                </a:ln>
                <a:solidFill>
                  <a:srgbClr val="333333"/>
                </a:solidFill>
                <a:effectLst/>
                <a:uLnTx/>
                <a:uFillTx/>
                <a:latin typeface="Assistant"/>
                <a:ea typeface="+mn-ea"/>
                <a:cs typeface="Assistant"/>
              </a:rPr>
              <a:t>ממייסדי ‘אסימוב’ – בינה מלאכותית</a:t>
            </a:r>
          </a:p>
        </p:txBody>
      </p:sp>
      <p:sp>
        <p:nvSpPr>
          <p:cNvPr id="56" name="TextBox 55">
            <a:extLst>
              <a:ext uri="{FF2B5EF4-FFF2-40B4-BE49-F238E27FC236}">
                <a16:creationId xmlns:a16="http://schemas.microsoft.com/office/drawing/2014/main" id="{06B40052-4D15-4F76-B9B3-669366125F46}"/>
              </a:ext>
            </a:extLst>
          </p:cNvPr>
          <p:cNvSpPr txBox="1"/>
          <p:nvPr/>
        </p:nvSpPr>
        <p:spPr>
          <a:xfrm>
            <a:off x="6904515" y="2588101"/>
            <a:ext cx="125379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600" b="1"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Assistant" panose="00000500000000000000" pitchFamily="2" charset="-79"/>
              </a:rPr>
              <a:t>ד"ר גל אביב</a:t>
            </a:r>
            <a:endParaRPr kumimoji="0" lang="en-US" sz="1600" b="1"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Assistant" panose="00000500000000000000" pitchFamily="2" charset="-79"/>
            </a:endParaRPr>
          </a:p>
        </p:txBody>
      </p:sp>
      <p:sp>
        <p:nvSpPr>
          <p:cNvPr id="57" name="TextBox 56">
            <a:extLst>
              <a:ext uri="{FF2B5EF4-FFF2-40B4-BE49-F238E27FC236}">
                <a16:creationId xmlns:a16="http://schemas.microsoft.com/office/drawing/2014/main" id="{2598AD96-AB37-4A2D-BE2C-FAF7FCC12BAA}"/>
              </a:ext>
            </a:extLst>
          </p:cNvPr>
          <p:cNvSpPr txBox="1"/>
          <p:nvPr/>
        </p:nvSpPr>
        <p:spPr>
          <a:xfrm>
            <a:off x="6451411" y="2881305"/>
            <a:ext cx="2160000" cy="425758"/>
          </a:xfrm>
          <a:prstGeom prst="rect">
            <a:avLst/>
          </a:prstGeom>
          <a:noFill/>
        </p:spPr>
        <p:txBody>
          <a:bodyPr wrap="square" lIns="91440" tIns="45720" rIns="91440" bIns="45720" rtlCol="0" anchor="t" anchorCtr="0">
            <a:spAutoFit/>
          </a:bodyPr>
          <a:lstStyle/>
          <a:p>
            <a:pPr marL="0" marR="0" lvl="0" indent="0" algn="ctr" defTabSz="914400" rtl="1" eaLnBrk="1" fontAlgn="auto" latinLnBrk="0" hangingPunct="1">
              <a:lnSpc>
                <a:spcPts val="13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Assistant" pitchFamily="2" charset="-79"/>
                <a:ea typeface="Open Sans Light"/>
                <a:cs typeface="Assistant" pitchFamily="2" charset="-79"/>
              </a:rPr>
              <a:t>מייסד ובעל שליטה, מנכ"ל וחבר דירקטוריון</a:t>
            </a:r>
          </a:p>
        </p:txBody>
      </p:sp>
      <p:sp>
        <p:nvSpPr>
          <p:cNvPr id="59" name="TextBox 58">
            <a:extLst>
              <a:ext uri="{FF2B5EF4-FFF2-40B4-BE49-F238E27FC236}">
                <a16:creationId xmlns:a16="http://schemas.microsoft.com/office/drawing/2014/main" id="{5CE28D54-4E27-43BC-9090-D7195E5393FE}"/>
              </a:ext>
            </a:extLst>
          </p:cNvPr>
          <p:cNvSpPr txBox="1"/>
          <p:nvPr/>
        </p:nvSpPr>
        <p:spPr>
          <a:xfrm>
            <a:off x="6271411" y="3260765"/>
            <a:ext cx="2520000" cy="677108"/>
          </a:xfrm>
          <a:prstGeom prst="rect">
            <a:avLst/>
          </a:prstGeom>
          <a:noFill/>
        </p:spPr>
        <p:txBody>
          <a:bodyPr wrap="square" lIns="91440" tIns="45720" rIns="91440" bIns="45720" rtlCol="0" anchor="t">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 sz="1000" b="0" i="0" u="none" strike="noStrike" kern="1200" cap="none" spc="0" normalizeH="0" baseline="0" noProof="0" dirty="0">
                <a:ln>
                  <a:noFill/>
                </a:ln>
                <a:solidFill>
                  <a:srgbClr val="333333"/>
                </a:solidFill>
                <a:effectLst/>
                <a:uLnTx/>
                <a:uFillTx/>
                <a:latin typeface="Assistant"/>
                <a:ea typeface="+mn-ea"/>
                <a:cs typeface="Assistant"/>
              </a:rPr>
              <a:t>דוקטור לפיסיקה מאוניברסיטת </a:t>
            </a:r>
            <a:r>
              <a:rPr kumimoji="0" lang="he-IL" sz="1000" b="0" i="0" u="none" strike="noStrike" kern="1200" cap="none" spc="0" normalizeH="0" baseline="0" noProof="0" dirty="0">
                <a:ln>
                  <a:noFill/>
                </a:ln>
                <a:solidFill>
                  <a:srgbClr val="333333"/>
                </a:solidFill>
                <a:effectLst/>
                <a:uLnTx/>
                <a:uFillTx/>
                <a:latin typeface="Assistant"/>
                <a:ea typeface="+mn-ea"/>
                <a:cs typeface="Assistant"/>
              </a:rPr>
              <a:t>נוטינגהאם, בריטניה. התמחות באופטיקה קוונטית, בעל ניסיון של למעלה מעשור כיזם וכמשקיע הון סיכון</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42BAD8"/>
              </a:solidFill>
              <a:effectLst/>
              <a:uLnTx/>
              <a:uFillTx/>
              <a:latin typeface="Calibri Light" panose="020F0302020204030204"/>
              <a:ea typeface="Open Sans Light" panose="020B0306030504020204" pitchFamily="34" charset="0"/>
              <a:cs typeface="Assistant" panose="00000500000000000000" pitchFamily="2" charset="-79"/>
            </a:endParaRPr>
          </a:p>
        </p:txBody>
      </p:sp>
      <p:pic>
        <p:nvPicPr>
          <p:cNvPr id="64" name="Content Placeholder 4">
            <a:extLst>
              <a:ext uri="{FF2B5EF4-FFF2-40B4-BE49-F238E27FC236}">
                <a16:creationId xmlns:a16="http://schemas.microsoft.com/office/drawing/2014/main" id="{F2B1CD40-FADF-426C-B09C-07C83B3ED08E}"/>
              </a:ext>
            </a:extLst>
          </p:cNvPr>
          <p:cNvPicPr preferRelativeResize="0">
            <a:picLocks/>
          </p:cNvPicPr>
          <p:nvPr/>
        </p:nvPicPr>
        <p:blipFill rotWithShape="1">
          <a:blip r:embed="rId6" cstate="print">
            <a:extLst>
              <a:ext uri="{28A0092B-C50C-407E-A947-70E740481C1C}">
                <a14:useLocalDpi xmlns:a14="http://schemas.microsoft.com/office/drawing/2010/main" val="0"/>
              </a:ext>
            </a:extLst>
          </a:blip>
          <a:srcRect l="22163" r="34404" b="38294"/>
          <a:stretch/>
        </p:blipFill>
        <p:spPr>
          <a:xfrm>
            <a:off x="7081411" y="1422786"/>
            <a:ext cx="900000" cy="900000"/>
          </a:xfrm>
          <a:prstGeom prst="ellipse">
            <a:avLst/>
          </a:prstGeom>
          <a:ln w="6350" cap="rnd">
            <a:solidFill>
              <a:schemeClr val="bg1"/>
            </a:solidFill>
          </a:ln>
          <a:effectLst>
            <a:outerShdw blurRad="88900" dist="88900" dir="8100000" algn="tr" rotWithShape="0">
              <a:prstClr val="black">
                <a:alpha val="32000"/>
              </a:prstClr>
            </a:outerShdw>
          </a:effectLst>
        </p:spPr>
      </p:pic>
      <p:sp>
        <p:nvSpPr>
          <p:cNvPr id="88" name="TextBox 87">
            <a:extLst>
              <a:ext uri="{FF2B5EF4-FFF2-40B4-BE49-F238E27FC236}">
                <a16:creationId xmlns:a16="http://schemas.microsoft.com/office/drawing/2014/main" id="{0989727D-9CBC-496B-860E-F1F8833924CC}"/>
              </a:ext>
            </a:extLst>
          </p:cNvPr>
          <p:cNvSpPr txBox="1"/>
          <p:nvPr/>
        </p:nvSpPr>
        <p:spPr>
          <a:xfrm>
            <a:off x="4159783" y="2588101"/>
            <a:ext cx="125379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600" b="1"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Assistant" panose="00000500000000000000" pitchFamily="2" charset="-79"/>
              </a:rPr>
              <a:t>בועז אביב</a:t>
            </a:r>
            <a:endParaRPr kumimoji="0" lang="en-US" sz="1600" b="1"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Assistant" panose="00000500000000000000" pitchFamily="2" charset="-79"/>
            </a:endParaRPr>
          </a:p>
        </p:txBody>
      </p:sp>
      <p:sp>
        <p:nvSpPr>
          <p:cNvPr id="89" name="TextBox 88">
            <a:extLst>
              <a:ext uri="{FF2B5EF4-FFF2-40B4-BE49-F238E27FC236}">
                <a16:creationId xmlns:a16="http://schemas.microsoft.com/office/drawing/2014/main" id="{4BB7BA70-DB31-434A-8EC3-466FE48A5F69}"/>
              </a:ext>
            </a:extLst>
          </p:cNvPr>
          <p:cNvSpPr txBox="1"/>
          <p:nvPr/>
        </p:nvSpPr>
        <p:spPr>
          <a:xfrm>
            <a:off x="3706679" y="2881305"/>
            <a:ext cx="2160000" cy="425758"/>
          </a:xfrm>
          <a:prstGeom prst="rect">
            <a:avLst/>
          </a:prstGeom>
          <a:noFill/>
        </p:spPr>
        <p:txBody>
          <a:bodyPr wrap="square" lIns="91440" tIns="45720" rIns="91440" bIns="45720" rtlCol="0" anchor="t" anchorCtr="0">
            <a:spAutoFit/>
          </a:bodyPr>
          <a:lstStyle/>
          <a:p>
            <a:pPr marL="0" marR="0" lvl="0" indent="0" algn="ctr" defTabSz="914400" rtl="1" eaLnBrk="1" fontAlgn="auto" latinLnBrk="0" hangingPunct="1">
              <a:lnSpc>
                <a:spcPts val="13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Assistant" pitchFamily="2" charset="-79"/>
                <a:ea typeface="Open Sans Light"/>
                <a:cs typeface="Assistant" pitchFamily="2" charset="-79"/>
              </a:rPr>
              <a:t>מייסד ובעל שליטה, משנה למנכ"ל </a:t>
            </a:r>
          </a:p>
          <a:p>
            <a:pPr marL="0" marR="0" lvl="0" indent="0" algn="ctr" defTabSz="914400" rtl="1" eaLnBrk="1" fontAlgn="auto" latinLnBrk="0" hangingPunct="1">
              <a:lnSpc>
                <a:spcPts val="13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Assistant" pitchFamily="2" charset="-79"/>
                <a:ea typeface="Open Sans Light"/>
                <a:cs typeface="Assistant" pitchFamily="2" charset="-79"/>
              </a:rPr>
              <a:t>ראש אגף טכנולוגיה וחבר דירקטוריון</a:t>
            </a:r>
          </a:p>
        </p:txBody>
      </p:sp>
      <p:sp>
        <p:nvSpPr>
          <p:cNvPr id="91" name="TextBox 90">
            <a:extLst>
              <a:ext uri="{FF2B5EF4-FFF2-40B4-BE49-F238E27FC236}">
                <a16:creationId xmlns:a16="http://schemas.microsoft.com/office/drawing/2014/main" id="{D7CF5E14-026B-4E4F-9CBA-8889ABC53B51}"/>
              </a:ext>
            </a:extLst>
          </p:cNvPr>
          <p:cNvSpPr txBox="1"/>
          <p:nvPr/>
        </p:nvSpPr>
        <p:spPr>
          <a:xfrm>
            <a:off x="3526679" y="3260765"/>
            <a:ext cx="2520000" cy="830997"/>
          </a:xfrm>
          <a:prstGeom prst="rect">
            <a:avLst/>
          </a:prstGeom>
          <a:noFill/>
        </p:spPr>
        <p:txBody>
          <a:bodyPr wrap="square" lIns="91440" tIns="45720" rIns="91440" bIns="45720" rtlCol="0" anchor="t">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33333"/>
                </a:solidFill>
                <a:effectLst/>
                <a:uLnTx/>
                <a:uFillTx/>
                <a:latin typeface="Assistant"/>
                <a:ea typeface="+mn-ea"/>
                <a:cs typeface="Assistant"/>
              </a:rPr>
              <a:t>MSc</a:t>
            </a:r>
            <a:r>
              <a:rPr kumimoji="0" lang="he-IL" sz="1000" b="0" i="0" u="none" strike="noStrike" kern="1200" cap="none" spc="0" normalizeH="0" baseline="0" noProof="0" dirty="0">
                <a:ln>
                  <a:noFill/>
                </a:ln>
                <a:solidFill>
                  <a:srgbClr val="333333"/>
                </a:solidFill>
                <a:effectLst/>
                <a:uLnTx/>
                <a:uFillTx/>
                <a:latin typeface="Assistant"/>
                <a:ea typeface="+mn-ea"/>
                <a:cs typeface="Assistant"/>
              </a:rPr>
              <a:t> במדעי המחשב, ו </a:t>
            </a:r>
            <a:r>
              <a:rPr kumimoji="0" lang="en-US" sz="1000" b="0" i="0" u="none" strike="noStrike" kern="1200" cap="none" spc="0" normalizeH="0" baseline="0" noProof="0" dirty="0">
                <a:ln>
                  <a:noFill/>
                </a:ln>
                <a:solidFill>
                  <a:srgbClr val="333333"/>
                </a:solidFill>
                <a:effectLst/>
                <a:uLnTx/>
                <a:uFillTx/>
                <a:latin typeface="Assistant"/>
                <a:ea typeface="+mn-ea"/>
                <a:cs typeface="Assistant"/>
              </a:rPr>
              <a:t>BSc</a:t>
            </a:r>
            <a:r>
              <a:rPr kumimoji="0" lang="he-IL" sz="1000" b="0" i="0" u="none" strike="noStrike" kern="1200" cap="none" spc="0" normalizeH="0" baseline="0" noProof="0" dirty="0">
                <a:ln>
                  <a:noFill/>
                </a:ln>
                <a:solidFill>
                  <a:srgbClr val="333333"/>
                </a:solidFill>
                <a:effectLst/>
                <a:uLnTx/>
                <a:uFillTx/>
                <a:latin typeface="Assistant"/>
                <a:ea typeface="+mn-ea"/>
                <a:cs typeface="Assistant"/>
              </a:rPr>
              <a:t> בפיסיקה וכלכלה</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srgbClr val="333333"/>
                </a:solidFill>
                <a:effectLst/>
                <a:uLnTx/>
                <a:uFillTx/>
                <a:latin typeface="Assistant"/>
                <a:ea typeface="+mn-ea"/>
                <a:cs typeface="Assistant"/>
              </a:rPr>
              <a:t>בוגר 81 - היחידה הטכנולוגית של חיל המודיעין</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srgbClr val="333333"/>
                </a:solidFill>
                <a:effectLst/>
                <a:uLnTx/>
                <a:uFillTx/>
                <a:latin typeface="Assistant"/>
                <a:ea typeface="+mn-ea"/>
                <a:cs typeface="Assistant"/>
              </a:rPr>
              <a:t>מייסד </a:t>
            </a:r>
            <a:r>
              <a:rPr kumimoji="0" lang="en-US" sz="1000" b="0" i="0" u="none" strike="noStrike" kern="1200" cap="none" spc="0" normalizeH="0" baseline="0" noProof="0" dirty="0" err="1">
                <a:ln>
                  <a:noFill/>
                </a:ln>
                <a:solidFill>
                  <a:srgbClr val="333333"/>
                </a:solidFill>
                <a:effectLst/>
                <a:uLnTx/>
                <a:uFillTx/>
                <a:latin typeface="Assistant"/>
                <a:ea typeface="+mn-ea"/>
                <a:cs typeface="Assistant"/>
              </a:rPr>
              <a:t>PetWise</a:t>
            </a:r>
            <a:r>
              <a:rPr kumimoji="0" lang="en-US" sz="1000" b="0" i="0" u="none" strike="noStrike" kern="1200" cap="none" spc="0" normalizeH="0" baseline="0" noProof="0" dirty="0">
                <a:ln>
                  <a:noFill/>
                </a:ln>
                <a:solidFill>
                  <a:srgbClr val="333333"/>
                </a:solidFill>
                <a:effectLst/>
                <a:uLnTx/>
                <a:uFillTx/>
                <a:latin typeface="Assistant"/>
                <a:ea typeface="+mn-ea"/>
                <a:cs typeface="Assistant"/>
              </a:rPr>
              <a:t> -</a:t>
            </a:r>
            <a:r>
              <a:rPr kumimoji="0" lang="he-IL" sz="1000" b="0" i="0" u="none" strike="noStrike" kern="1200" cap="none" spc="0" normalizeH="0" baseline="0" noProof="0" dirty="0">
                <a:ln>
                  <a:noFill/>
                </a:ln>
                <a:solidFill>
                  <a:srgbClr val="333333"/>
                </a:solidFill>
                <a:effectLst/>
                <a:uLnTx/>
                <a:uFillTx/>
                <a:latin typeface="Assistant"/>
                <a:ea typeface="+mn-ea"/>
                <a:cs typeface="Assistant"/>
              </a:rPr>
              <a:t> מערכות חישה מרחוק לבעלי חיים</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42BAD8"/>
              </a:solidFill>
              <a:effectLst/>
              <a:uLnTx/>
              <a:uFillTx/>
              <a:latin typeface="Calibri Light" panose="020F0302020204030204"/>
              <a:ea typeface="Open Sans Light" panose="020B0306030504020204" pitchFamily="34" charset="0"/>
              <a:cs typeface="Assistant" panose="00000500000000000000" pitchFamily="2" charset="-79"/>
            </a:endParaRPr>
          </a:p>
        </p:txBody>
      </p:sp>
      <p:pic>
        <p:nvPicPr>
          <p:cNvPr id="97" name="Picture 11">
            <a:extLst>
              <a:ext uri="{FF2B5EF4-FFF2-40B4-BE49-F238E27FC236}">
                <a16:creationId xmlns:a16="http://schemas.microsoft.com/office/drawing/2014/main" id="{690E9CC7-D3F5-43A4-8C1F-D46F31E05F0E}"/>
              </a:ext>
            </a:extLst>
          </p:cNvPr>
          <p:cNvPicPr preferRelativeResize="0">
            <a:picLocks/>
          </p:cNvPicPr>
          <p:nvPr/>
        </p:nvPicPr>
        <p:blipFill rotWithShape="1">
          <a:blip r:embed="rId7" cstate="print">
            <a:extLst>
              <a:ext uri="{28A0092B-C50C-407E-A947-70E740481C1C}">
                <a14:useLocalDpi xmlns:a14="http://schemas.microsoft.com/office/drawing/2010/main" val="0"/>
              </a:ext>
            </a:extLst>
          </a:blip>
          <a:srcRect l="18352" t="7343" r="35444" b="26654"/>
          <a:stretch/>
        </p:blipFill>
        <p:spPr>
          <a:xfrm>
            <a:off x="4336679" y="1422786"/>
            <a:ext cx="900000" cy="900000"/>
          </a:xfrm>
          <a:prstGeom prst="ellipse">
            <a:avLst/>
          </a:prstGeom>
          <a:ln w="6350" cap="rnd">
            <a:solidFill>
              <a:schemeClr val="bg1"/>
            </a:solidFill>
          </a:ln>
          <a:effectLst>
            <a:outerShdw blurRad="88900" dist="88900" dir="8100000" algn="tr" rotWithShape="0">
              <a:prstClr val="black">
                <a:alpha val="32000"/>
              </a:prstClr>
            </a:outerShdw>
          </a:effectLst>
        </p:spPr>
      </p:pic>
      <p:pic>
        <p:nvPicPr>
          <p:cNvPr id="122" name="Picture 19">
            <a:extLst>
              <a:ext uri="{FF2B5EF4-FFF2-40B4-BE49-F238E27FC236}">
                <a16:creationId xmlns:a16="http://schemas.microsoft.com/office/drawing/2014/main" id="{DB42B314-C459-4654-81A4-ED939054F125}"/>
              </a:ext>
            </a:extLst>
          </p:cNvPr>
          <p:cNvPicPr preferRelativeResize="0">
            <a:picLocks/>
          </p:cNvPicPr>
          <p:nvPr/>
        </p:nvPicPr>
        <p:blipFill rotWithShape="1">
          <a:blip r:embed="rId8" cstate="print">
            <a:extLst>
              <a:ext uri="{28A0092B-C50C-407E-A947-70E740481C1C}">
                <a14:useLocalDpi xmlns:a14="http://schemas.microsoft.com/office/drawing/2010/main" val="0"/>
              </a:ext>
            </a:extLst>
          </a:blip>
          <a:srcRect l="25073" t="10951" r="30763" b="25959"/>
          <a:stretch/>
        </p:blipFill>
        <p:spPr>
          <a:xfrm>
            <a:off x="8749247" y="4586000"/>
            <a:ext cx="900000" cy="900000"/>
          </a:xfrm>
          <a:prstGeom prst="ellipse">
            <a:avLst/>
          </a:prstGeom>
          <a:ln w="6350" cap="rnd">
            <a:solidFill>
              <a:schemeClr val="bg1"/>
            </a:solidFill>
          </a:ln>
          <a:effectLst>
            <a:outerShdw blurRad="88900" dist="88900" dir="8100000" algn="tr" rotWithShape="0">
              <a:prstClr val="black">
                <a:alpha val="32000"/>
              </a:prstClr>
            </a:outerShdw>
          </a:effectLst>
        </p:spPr>
      </p:pic>
      <p:sp>
        <p:nvSpPr>
          <p:cNvPr id="118" name="TextBox 117">
            <a:extLst>
              <a:ext uri="{FF2B5EF4-FFF2-40B4-BE49-F238E27FC236}">
                <a16:creationId xmlns:a16="http://schemas.microsoft.com/office/drawing/2014/main" id="{A02DAE05-9AE2-433D-A49C-FE21F673E0FE}"/>
              </a:ext>
            </a:extLst>
          </p:cNvPr>
          <p:cNvSpPr txBox="1"/>
          <p:nvPr/>
        </p:nvSpPr>
        <p:spPr>
          <a:xfrm>
            <a:off x="7098747" y="4564891"/>
            <a:ext cx="1545408" cy="338554"/>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600" b="1"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Assistant" panose="00000500000000000000" pitchFamily="2" charset="-79"/>
              </a:rPr>
              <a:t>עו"ד חני אבירם</a:t>
            </a:r>
            <a:endParaRPr kumimoji="0" lang="en-US" sz="1600" b="1"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Assistant" panose="00000500000000000000" pitchFamily="2" charset="-79"/>
            </a:endParaRPr>
          </a:p>
        </p:txBody>
      </p:sp>
      <p:sp>
        <p:nvSpPr>
          <p:cNvPr id="119" name="TextBox 118">
            <a:extLst>
              <a:ext uri="{FF2B5EF4-FFF2-40B4-BE49-F238E27FC236}">
                <a16:creationId xmlns:a16="http://schemas.microsoft.com/office/drawing/2014/main" id="{ECC58101-E8E0-460A-A617-692A10893632}"/>
              </a:ext>
            </a:extLst>
          </p:cNvPr>
          <p:cNvSpPr txBox="1"/>
          <p:nvPr/>
        </p:nvSpPr>
        <p:spPr>
          <a:xfrm>
            <a:off x="6124155" y="4843255"/>
            <a:ext cx="2520000" cy="259045"/>
          </a:xfrm>
          <a:prstGeom prst="rect">
            <a:avLst/>
          </a:prstGeom>
          <a:noFill/>
        </p:spPr>
        <p:txBody>
          <a:bodyPr wrap="square" lIns="91440" tIns="45720" rIns="91440" bIns="45720" rtlCol="0" anchor="t" anchorCtr="0">
            <a:spAutoFit/>
          </a:bodyPr>
          <a:lstStyle/>
          <a:p>
            <a:pPr marL="0" marR="0" lvl="0" indent="0" algn="r" defTabSz="914400" rtl="1" eaLnBrk="1" fontAlgn="auto" latinLnBrk="0" hangingPunct="1">
              <a:lnSpc>
                <a:spcPts val="13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Assistant" pitchFamily="2" charset="-79"/>
                <a:ea typeface="Open Sans Light"/>
                <a:cs typeface="Assistant" pitchFamily="2" charset="-79"/>
              </a:rPr>
              <a:t>יועצת משפטית ראשית, סמנכ"לית בכירה </a:t>
            </a:r>
          </a:p>
        </p:txBody>
      </p:sp>
      <p:sp>
        <p:nvSpPr>
          <p:cNvPr id="120" name="TextBox 119">
            <a:extLst>
              <a:ext uri="{FF2B5EF4-FFF2-40B4-BE49-F238E27FC236}">
                <a16:creationId xmlns:a16="http://schemas.microsoft.com/office/drawing/2014/main" id="{2D3FFD42-E0F7-4BDF-80F6-9797F59B04E4}"/>
              </a:ext>
            </a:extLst>
          </p:cNvPr>
          <p:cNvSpPr txBox="1"/>
          <p:nvPr/>
        </p:nvSpPr>
        <p:spPr>
          <a:xfrm>
            <a:off x="6124155" y="5051171"/>
            <a:ext cx="2520000" cy="605294"/>
          </a:xfrm>
          <a:prstGeom prst="rect">
            <a:avLst/>
          </a:prstGeom>
          <a:noFill/>
        </p:spPr>
        <p:txBody>
          <a:bodyPr wrap="square" lIns="91440" tIns="45720" rIns="91440" bIns="45720" rtlCol="0" anchor="t">
            <a:spAutoFit/>
          </a:bodyPr>
          <a:lstStyle/>
          <a:p>
            <a:pPr marL="0" marR="0" lvl="0" indent="0" algn="r" defTabSz="914400" rtl="1" eaLnBrk="1" fontAlgn="auto" latinLnBrk="0" hangingPunct="1">
              <a:lnSpc>
                <a:spcPts val="1000"/>
              </a:lnSpc>
              <a:spcBef>
                <a:spcPts val="0"/>
              </a:spcBef>
              <a:spcAft>
                <a:spcPts val="0"/>
              </a:spcAft>
              <a:buClrTx/>
              <a:buSzTx/>
              <a:buFontTx/>
              <a:buNone/>
              <a:tabLst/>
              <a:defRPr/>
            </a:pPr>
            <a:r>
              <a:rPr kumimoji="0" lang="he-IL" sz="900" b="0" i="0" u="none" strike="noStrike" kern="1200" cap="none" spc="0" normalizeH="0" baseline="0" noProof="0" dirty="0">
                <a:ln>
                  <a:noFill/>
                </a:ln>
                <a:solidFill>
                  <a:srgbClr val="333333"/>
                </a:solidFill>
                <a:effectLst/>
                <a:uLnTx/>
                <a:uFillTx/>
                <a:latin typeface="Assistant" panose="00000500000000000000" pitchFamily="2" charset="-79"/>
                <a:ea typeface="+mn-ea"/>
                <a:cs typeface="Assistant" panose="00000500000000000000" pitchFamily="2" charset="-79"/>
              </a:rPr>
              <a:t>בעלת ניסיון עשיר של 30 שנה בבנקאות, בליווי משפטי של</a:t>
            </a:r>
            <a:br>
              <a:rPr kumimoji="0" lang="en-US" sz="900" b="0" i="0" u="none" strike="noStrike" kern="1200" cap="none" spc="0" normalizeH="0" baseline="0" noProof="0" dirty="0">
                <a:ln>
                  <a:noFill/>
                </a:ln>
                <a:solidFill>
                  <a:srgbClr val="333333"/>
                </a:solidFill>
                <a:effectLst/>
                <a:uLnTx/>
                <a:uFillTx/>
                <a:latin typeface="Assistant" panose="00000500000000000000" pitchFamily="2" charset="-79"/>
                <a:ea typeface="+mn-ea"/>
                <a:cs typeface="Assistant" panose="00000500000000000000" pitchFamily="2" charset="-79"/>
              </a:rPr>
            </a:br>
            <a:r>
              <a:rPr kumimoji="0" lang="he-IL" sz="900" b="0" i="0" u="none" strike="noStrike" kern="1200" cap="none" spc="0" normalizeH="0" baseline="0" noProof="0" dirty="0">
                <a:ln>
                  <a:noFill/>
                </a:ln>
                <a:solidFill>
                  <a:srgbClr val="333333"/>
                </a:solidFill>
                <a:effectLst/>
                <a:uLnTx/>
                <a:uFillTx/>
                <a:latin typeface="Assistant" panose="00000500000000000000" pitchFamily="2" charset="-79"/>
                <a:ea typeface="+mn-ea"/>
                <a:cs typeface="Assistant" panose="00000500000000000000" pitchFamily="2" charset="-79"/>
              </a:rPr>
              <a:t>עסקאות מימון וברגולציה פיננסית. כיהנה כראש אגף ייעוץ משפטי בבנק לאומי, כדירקטורית וחברת ועדת ביקורת בקופת גמל ובחברות שונות וכן כיו"ר חברה לנאמנות</a:t>
            </a:r>
          </a:p>
        </p:txBody>
      </p:sp>
      <p:sp>
        <p:nvSpPr>
          <p:cNvPr id="126" name="TextBox 125">
            <a:extLst>
              <a:ext uri="{FF2B5EF4-FFF2-40B4-BE49-F238E27FC236}">
                <a16:creationId xmlns:a16="http://schemas.microsoft.com/office/drawing/2014/main" id="{F8D8D1F6-6B27-4B41-875C-CDBBD8161FB4}"/>
              </a:ext>
            </a:extLst>
          </p:cNvPr>
          <p:cNvSpPr txBox="1"/>
          <p:nvPr/>
        </p:nvSpPr>
        <p:spPr>
          <a:xfrm>
            <a:off x="2695870" y="4564891"/>
            <a:ext cx="1879133"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he-IL" sz="1600" b="1"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Assistant" panose="00000500000000000000" pitchFamily="2" charset="-79"/>
              </a:rPr>
              <a:t>רו"ח חן משולמי כהן</a:t>
            </a:r>
            <a:endParaRPr kumimoji="0" lang="en-US" sz="1600" b="1"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Assistant" panose="00000500000000000000" pitchFamily="2" charset="-79"/>
            </a:endParaRPr>
          </a:p>
        </p:txBody>
      </p:sp>
      <p:sp>
        <p:nvSpPr>
          <p:cNvPr id="127" name="TextBox 126">
            <a:extLst>
              <a:ext uri="{FF2B5EF4-FFF2-40B4-BE49-F238E27FC236}">
                <a16:creationId xmlns:a16="http://schemas.microsoft.com/office/drawing/2014/main" id="{5ADAB902-9FE1-4A10-BE02-B1BB7A29D6E0}"/>
              </a:ext>
            </a:extLst>
          </p:cNvPr>
          <p:cNvSpPr txBox="1"/>
          <p:nvPr/>
        </p:nvSpPr>
        <p:spPr>
          <a:xfrm>
            <a:off x="2235003" y="4843255"/>
            <a:ext cx="2340000" cy="259045"/>
          </a:xfrm>
          <a:prstGeom prst="rect">
            <a:avLst/>
          </a:prstGeom>
          <a:noFill/>
        </p:spPr>
        <p:txBody>
          <a:bodyPr wrap="square" lIns="91440" tIns="45720" rIns="91440" bIns="45720" rtlCol="0" anchor="t" anchorCtr="0">
            <a:spAutoFit/>
          </a:bodyPr>
          <a:lstStyle/>
          <a:p>
            <a:pPr marL="0" marR="0" lvl="0" indent="0" algn="r" defTabSz="914400" rtl="0" eaLnBrk="1" fontAlgn="auto" latinLnBrk="0" hangingPunct="1">
              <a:lnSpc>
                <a:spcPts val="13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Assistant" pitchFamily="2" charset="-79"/>
                <a:ea typeface="Open Sans Light"/>
                <a:cs typeface="Assistant" pitchFamily="2" charset="-79"/>
              </a:rPr>
              <a:t>סמנכ"לית כספים</a:t>
            </a:r>
          </a:p>
        </p:txBody>
      </p:sp>
      <p:sp>
        <p:nvSpPr>
          <p:cNvPr id="128" name="TextBox 127">
            <a:extLst>
              <a:ext uri="{FF2B5EF4-FFF2-40B4-BE49-F238E27FC236}">
                <a16:creationId xmlns:a16="http://schemas.microsoft.com/office/drawing/2014/main" id="{8F59AC6B-1B7F-47E5-8C70-5D9DBF04F640}"/>
              </a:ext>
            </a:extLst>
          </p:cNvPr>
          <p:cNvSpPr txBox="1"/>
          <p:nvPr/>
        </p:nvSpPr>
        <p:spPr>
          <a:xfrm>
            <a:off x="2055003" y="5051171"/>
            <a:ext cx="2520000" cy="477054"/>
          </a:xfrm>
          <a:prstGeom prst="rect">
            <a:avLst/>
          </a:prstGeom>
          <a:noFill/>
        </p:spPr>
        <p:txBody>
          <a:bodyPr wrap="square" lIns="91440" tIns="45720" rIns="91440" bIns="45720" rtlCol="0" anchor="t">
            <a:spAutoFit/>
          </a:bodyPr>
          <a:lstStyle/>
          <a:p>
            <a:pPr marL="0" marR="0" lvl="0" indent="0" algn="r" defTabSz="914400" rtl="1" eaLnBrk="1" fontAlgn="auto" latinLnBrk="0" hangingPunct="1">
              <a:lnSpc>
                <a:spcPts val="1000"/>
              </a:lnSpc>
              <a:spcBef>
                <a:spcPts val="0"/>
              </a:spcBef>
              <a:spcAft>
                <a:spcPts val="0"/>
              </a:spcAft>
              <a:buClrTx/>
              <a:buSzTx/>
              <a:buFontTx/>
              <a:buNone/>
              <a:tabLst/>
              <a:defRPr/>
            </a:pPr>
            <a:r>
              <a:rPr kumimoji="0" lang="he-IL" sz="900" b="0" i="0" u="none" strike="noStrike" kern="1200" cap="none" spc="0" normalizeH="0" baseline="0" noProof="0" dirty="0">
                <a:ln>
                  <a:noFill/>
                </a:ln>
                <a:solidFill>
                  <a:srgbClr val="333333"/>
                </a:solidFill>
                <a:effectLst/>
                <a:uLnTx/>
                <a:uFillTx/>
                <a:latin typeface="Assistant" panose="00000500000000000000" pitchFamily="2" charset="-79"/>
                <a:ea typeface="+mn-ea"/>
                <a:cs typeface="Assistant" panose="00000500000000000000" pitchFamily="2" charset="-79"/>
              </a:rPr>
              <a:t>בעלת ניסיון של למעלה  מ-16 שנים בניהול מערכות כספים בחברות תעשייתיות גלובליות. בעלת תואר שני במנהל עסקים ותואר ראשון בחשבונאות ומנהל עסקים.</a:t>
            </a:r>
          </a:p>
        </p:txBody>
      </p:sp>
      <p:sp>
        <p:nvSpPr>
          <p:cNvPr id="62" name="Slide Number Placeholder 5">
            <a:extLst>
              <a:ext uri="{FF2B5EF4-FFF2-40B4-BE49-F238E27FC236}">
                <a16:creationId xmlns:a16="http://schemas.microsoft.com/office/drawing/2014/main" id="{5D385B8F-0411-4447-8ED3-52F83E9B90C4}"/>
              </a:ext>
            </a:extLst>
          </p:cNvPr>
          <p:cNvSpPr>
            <a:spLocks noGrp="1"/>
          </p:cNvSpPr>
          <p:nvPr>
            <p:ph type="sldNum" sz="quarter" idx="12"/>
          </p:nvPr>
        </p:nvSpPr>
        <p:spPr>
          <a:xfrm>
            <a:off x="11578255" y="6380935"/>
            <a:ext cx="488795" cy="365125"/>
          </a:xfrm>
        </p:spPr>
        <p:txBody>
          <a:bodyPr/>
          <a:lstStyle>
            <a:lvl1pPr>
              <a:defRPr>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kumimoji="0" lang="he-IL" sz="1100" b="0" i="0" u="none" strike="noStrike" kern="1200" cap="none" spc="0" normalizeH="0" baseline="0" noProof="0" smtClean="0">
                <a:ln>
                  <a:noFill/>
                </a:ln>
                <a:solidFill>
                  <a:prstClr val="black">
                    <a:lumMod val="75000"/>
                    <a:lumOff val="25000"/>
                  </a:prstClr>
                </a:solidFill>
                <a:effectLst/>
                <a:uLnTx/>
                <a:uFillTx/>
                <a:latin typeface="Assistant SemiBold" pitchFamily="2" charset="-79"/>
                <a:ea typeface="+mn-ea"/>
                <a:cs typeface="Assistant SemiBold" pitchFamily="2" charset="-79"/>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cxnSp>
        <p:nvCxnSpPr>
          <p:cNvPr id="3" name="Straight Connector 2">
            <a:extLst>
              <a:ext uri="{FF2B5EF4-FFF2-40B4-BE49-F238E27FC236}">
                <a16:creationId xmlns:a16="http://schemas.microsoft.com/office/drawing/2014/main" id="{0C293BEB-1871-4C53-92AE-120FCA3B8EAB}"/>
              </a:ext>
            </a:extLst>
          </p:cNvPr>
          <p:cNvCxnSpPr>
            <a:cxnSpLocks/>
          </p:cNvCxnSpPr>
          <p:nvPr/>
        </p:nvCxnSpPr>
        <p:spPr>
          <a:xfrm>
            <a:off x="1637891" y="2501649"/>
            <a:ext cx="808113" cy="0"/>
          </a:xfrm>
          <a:prstGeom prst="line">
            <a:avLst/>
          </a:prstGeom>
          <a:ln w="53975">
            <a:solidFill>
              <a:srgbClr val="009ED6"/>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4494637-E752-4C9A-839E-9693E80FB506}"/>
              </a:ext>
            </a:extLst>
          </p:cNvPr>
          <p:cNvCxnSpPr>
            <a:cxnSpLocks/>
          </p:cNvCxnSpPr>
          <p:nvPr/>
        </p:nvCxnSpPr>
        <p:spPr>
          <a:xfrm>
            <a:off x="4382623" y="2501649"/>
            <a:ext cx="808113" cy="0"/>
          </a:xfrm>
          <a:prstGeom prst="line">
            <a:avLst/>
          </a:prstGeom>
          <a:ln w="53975">
            <a:solidFill>
              <a:srgbClr val="009ED6"/>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09EF61-BF44-4223-9387-F8E55EE38E1B}"/>
              </a:ext>
            </a:extLst>
          </p:cNvPr>
          <p:cNvCxnSpPr>
            <a:cxnSpLocks/>
          </p:cNvCxnSpPr>
          <p:nvPr/>
        </p:nvCxnSpPr>
        <p:spPr>
          <a:xfrm>
            <a:off x="7127355" y="2501649"/>
            <a:ext cx="808113" cy="0"/>
          </a:xfrm>
          <a:prstGeom prst="line">
            <a:avLst/>
          </a:prstGeom>
          <a:ln w="53975">
            <a:solidFill>
              <a:srgbClr val="009ED6"/>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7F76125-7415-4AD7-983D-406E2DC7C0BA}"/>
              </a:ext>
            </a:extLst>
          </p:cNvPr>
          <p:cNvCxnSpPr>
            <a:cxnSpLocks/>
          </p:cNvCxnSpPr>
          <p:nvPr/>
        </p:nvCxnSpPr>
        <p:spPr>
          <a:xfrm>
            <a:off x="9872087" y="2501649"/>
            <a:ext cx="808113" cy="0"/>
          </a:xfrm>
          <a:prstGeom prst="line">
            <a:avLst/>
          </a:prstGeom>
          <a:ln w="53975">
            <a:solidFill>
              <a:srgbClr val="009ED6"/>
            </a:solidFill>
          </a:ln>
        </p:spPr>
        <p:style>
          <a:lnRef idx="1">
            <a:schemeClr val="accent1"/>
          </a:lnRef>
          <a:fillRef idx="0">
            <a:schemeClr val="accent1"/>
          </a:fillRef>
          <a:effectRef idx="0">
            <a:schemeClr val="accent1"/>
          </a:effectRef>
          <a:fontRef idx="minor">
            <a:schemeClr val="tx1"/>
          </a:fontRef>
        </p:style>
      </p:cxnSp>
      <p:pic>
        <p:nvPicPr>
          <p:cNvPr id="46" name="Picture 19">
            <a:extLst>
              <a:ext uri="{FF2B5EF4-FFF2-40B4-BE49-F238E27FC236}">
                <a16:creationId xmlns:a16="http://schemas.microsoft.com/office/drawing/2014/main" id="{C130E32E-0E05-4AF2-89F4-40453443ECDD}"/>
              </a:ext>
            </a:extLst>
          </p:cNvPr>
          <p:cNvPicPr preferRelativeResize="0">
            <a:picLocks/>
          </p:cNvPicPr>
          <p:nvPr/>
        </p:nvPicPr>
        <p:blipFill rotWithShape="1">
          <a:blip r:embed="rId9" cstate="print">
            <a:extLst>
              <a:ext uri="{28A0092B-C50C-407E-A947-70E740481C1C}">
                <a14:useLocalDpi xmlns:a14="http://schemas.microsoft.com/office/drawing/2010/main" val="0"/>
              </a:ext>
            </a:extLst>
          </a:blip>
          <a:srcRect l="21081" t="5322" r="24112" b="16386"/>
          <a:stretch/>
        </p:blipFill>
        <p:spPr>
          <a:xfrm>
            <a:off x="4623089" y="4586000"/>
            <a:ext cx="900000" cy="900000"/>
          </a:xfrm>
          <a:prstGeom prst="ellipse">
            <a:avLst/>
          </a:prstGeom>
          <a:ln w="6350" cap="rnd">
            <a:solidFill>
              <a:schemeClr val="bg1"/>
            </a:solidFill>
          </a:ln>
          <a:effectLst>
            <a:outerShdw blurRad="88900" dist="88900" dir="8100000" algn="tr" rotWithShape="0">
              <a:prstClr val="black">
                <a:alpha val="32000"/>
              </a:prstClr>
            </a:outerShdw>
          </a:effectLst>
        </p:spPr>
      </p:pic>
    </p:spTree>
    <p:extLst>
      <p:ext uri="{BB962C8B-B14F-4D97-AF65-F5344CB8AC3E}">
        <p14:creationId xmlns:p14="http://schemas.microsoft.com/office/powerpoint/2010/main" val="1310259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B008737A-6385-4922-A563-3DF10DEEA0D6}"/>
              </a:ext>
            </a:extLst>
          </p:cNvPr>
          <p:cNvSpPr/>
          <p:nvPr/>
        </p:nvSpPr>
        <p:spPr>
          <a:xfrm>
            <a:off x="0" y="1115993"/>
            <a:ext cx="12192000" cy="49697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64" name="Arc 63">
            <a:extLst>
              <a:ext uri="{FF2B5EF4-FFF2-40B4-BE49-F238E27FC236}">
                <a16:creationId xmlns:a16="http://schemas.microsoft.com/office/drawing/2014/main" id="{5AB6E8A3-4EB3-4F72-9CBF-CDC1355D0EFA}"/>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65" name="Oval 64">
            <a:extLst>
              <a:ext uri="{FF2B5EF4-FFF2-40B4-BE49-F238E27FC236}">
                <a16:creationId xmlns:a16="http://schemas.microsoft.com/office/drawing/2014/main" id="{AE922CC5-651F-487E-8C58-D2DA326850CD}"/>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68" name="Arc 67">
            <a:extLst>
              <a:ext uri="{FF2B5EF4-FFF2-40B4-BE49-F238E27FC236}">
                <a16:creationId xmlns:a16="http://schemas.microsoft.com/office/drawing/2014/main" id="{94B0E7C1-8869-4EDF-800E-FC71D463C705}"/>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6" name="Partial Circle 55">
            <a:extLst>
              <a:ext uri="{FF2B5EF4-FFF2-40B4-BE49-F238E27FC236}">
                <a16:creationId xmlns:a16="http://schemas.microsoft.com/office/drawing/2014/main" id="{C883FC32-0E4C-4577-B44D-58F668A739C4}"/>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grpSp>
        <p:nvGrpSpPr>
          <p:cNvPr id="13" name="Group 12">
            <a:extLst>
              <a:ext uri="{FF2B5EF4-FFF2-40B4-BE49-F238E27FC236}">
                <a16:creationId xmlns:a16="http://schemas.microsoft.com/office/drawing/2014/main" id="{FFA3755C-C042-44C7-BBB4-D089390D2B29}"/>
              </a:ext>
            </a:extLst>
          </p:cNvPr>
          <p:cNvGrpSpPr/>
          <p:nvPr/>
        </p:nvGrpSpPr>
        <p:grpSpPr>
          <a:xfrm>
            <a:off x="4151630" y="1357241"/>
            <a:ext cx="1813028" cy="4409587"/>
            <a:chOff x="4151630" y="1357241"/>
            <a:chExt cx="1813028" cy="4409587"/>
          </a:xfrm>
        </p:grpSpPr>
        <p:sp>
          <p:nvSpPr>
            <p:cNvPr id="62" name="TextBox 61">
              <a:extLst>
                <a:ext uri="{FF2B5EF4-FFF2-40B4-BE49-F238E27FC236}">
                  <a16:creationId xmlns:a16="http://schemas.microsoft.com/office/drawing/2014/main" id="{7A1CE445-7935-4B9A-BCEA-95DCD881D532}"/>
                </a:ext>
              </a:extLst>
            </p:cNvPr>
            <p:cNvSpPr txBox="1"/>
            <p:nvPr/>
          </p:nvSpPr>
          <p:spPr>
            <a:xfrm>
              <a:off x="4164658" y="2551999"/>
              <a:ext cx="1800000" cy="259045"/>
            </a:xfrm>
            <a:prstGeom prst="rect">
              <a:avLst/>
            </a:prstGeom>
            <a:noFill/>
          </p:spPr>
          <p:txBody>
            <a:bodyPr wrap="square" lIns="72000" tIns="45720" rIns="72000" bIns="45720" rtlCol="0" anchor="t" anchorCtr="0">
              <a:spAutoFit/>
            </a:bodyPr>
            <a:lstStyle/>
            <a:p>
              <a:pPr marL="0" marR="0" lvl="0" indent="0" algn="ctr" defTabSz="914400" rtl="1" eaLnBrk="1" fontAlgn="auto" latinLnBrk="0" hangingPunct="1">
                <a:lnSpc>
                  <a:spcPts val="13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Assistant SemiBold" pitchFamily="2" charset="-79"/>
                  <a:ea typeface="Open Sans Light"/>
                  <a:cs typeface="Assistant SemiBold" pitchFamily="2" charset="-79"/>
                </a:rPr>
                <a:t>סמנכ"לית פיתוח עסקי, בלנדר ישראל</a:t>
              </a:r>
            </a:p>
          </p:txBody>
        </p:sp>
        <p:sp>
          <p:nvSpPr>
            <p:cNvPr id="63" name="TextBox 62">
              <a:extLst>
                <a:ext uri="{FF2B5EF4-FFF2-40B4-BE49-F238E27FC236}">
                  <a16:creationId xmlns:a16="http://schemas.microsoft.com/office/drawing/2014/main" id="{79842A9E-D98B-4954-8BFB-8680CED0915C}"/>
                </a:ext>
              </a:extLst>
            </p:cNvPr>
            <p:cNvSpPr txBox="1"/>
            <p:nvPr/>
          </p:nvSpPr>
          <p:spPr>
            <a:xfrm>
              <a:off x="4151630" y="2902770"/>
              <a:ext cx="1813028" cy="477054"/>
            </a:xfrm>
            <a:prstGeom prst="rect">
              <a:avLst/>
            </a:prstGeom>
            <a:noFill/>
          </p:spPr>
          <p:txBody>
            <a:bodyPr wrap="square" lIns="91440" tIns="45720" rIns="91440" bIns="45720" rtlCol="0" anchor="t">
              <a:spAutoFit/>
            </a:bodyPr>
            <a:lstStyle/>
            <a:p>
              <a:pPr marL="0" marR="0" lvl="0" indent="0" algn="ctr" defTabSz="914400" rtl="1" eaLnBrk="1" fontAlgn="auto" latinLnBrk="0" hangingPunct="1">
                <a:lnSpc>
                  <a:spcPts val="1000"/>
                </a:lnSpc>
                <a:spcBef>
                  <a:spcPts val="0"/>
                </a:spcBef>
                <a:spcAft>
                  <a:spcPts val="0"/>
                </a:spcAft>
                <a:buClrTx/>
                <a:buSzTx/>
                <a:buFontTx/>
                <a:buNone/>
                <a:tabLst/>
                <a:defRPr/>
              </a:pPr>
              <a:r>
                <a:rPr kumimoji="0" lang="he-IL" sz="900" b="0" i="0" u="none" strike="noStrike" kern="1200" cap="none" spc="0" normalizeH="0" baseline="0" noProof="0" dirty="0">
                  <a:ln>
                    <a:noFill/>
                  </a:ln>
                  <a:solidFill>
                    <a:srgbClr val="333333"/>
                  </a:solidFill>
                  <a:effectLst/>
                  <a:uLnTx/>
                  <a:uFillTx/>
                  <a:latin typeface="Assistant" panose="00000500000000000000" pitchFamily="2" charset="-79"/>
                  <a:ea typeface="+mn-ea"/>
                  <a:cs typeface="Assistant" panose="00000500000000000000" pitchFamily="2" charset="-79"/>
                </a:rPr>
                <a:t>בעלת ניסיון של </a:t>
              </a:r>
              <a:r>
                <a:rPr lang="he-IL" sz="900" dirty="0">
                  <a:solidFill>
                    <a:srgbClr val="333333"/>
                  </a:solidFill>
                  <a:latin typeface="Assistant" panose="00000500000000000000" pitchFamily="2" charset="-79"/>
                  <a:cs typeface="Assistant" panose="00000500000000000000" pitchFamily="2" charset="-79"/>
                </a:rPr>
                <a:t>כ</a:t>
              </a:r>
              <a:r>
                <a:rPr kumimoji="0" lang="he-IL" sz="900" b="0" i="0" u="none" strike="noStrike" kern="1200" cap="none" spc="0" normalizeH="0" baseline="0" noProof="0" dirty="0">
                  <a:ln>
                    <a:noFill/>
                  </a:ln>
                  <a:solidFill>
                    <a:srgbClr val="333333"/>
                  </a:solidFill>
                  <a:effectLst/>
                  <a:uLnTx/>
                  <a:uFillTx/>
                  <a:latin typeface="Assistant" panose="00000500000000000000" pitchFamily="2" charset="-79"/>
                  <a:ea typeface="+mn-ea"/>
                  <a:cs typeface="Assistant" panose="00000500000000000000" pitchFamily="2" charset="-79"/>
                </a:rPr>
                <a:t>-10 שנים בשוק ההון.</a:t>
              </a:r>
              <a:br>
                <a:rPr kumimoji="0" lang="en-US" sz="900" b="0" i="0" u="none" strike="noStrike" kern="1200" cap="none" spc="0" normalizeH="0" baseline="0" noProof="0" dirty="0">
                  <a:ln>
                    <a:noFill/>
                  </a:ln>
                  <a:solidFill>
                    <a:srgbClr val="333333"/>
                  </a:solidFill>
                  <a:effectLst/>
                  <a:uLnTx/>
                  <a:uFillTx/>
                  <a:latin typeface="Assistant" panose="00000500000000000000" pitchFamily="2" charset="-79"/>
                  <a:ea typeface="+mn-ea"/>
                  <a:cs typeface="Assistant" panose="00000500000000000000" pitchFamily="2" charset="-79"/>
                </a:rPr>
              </a:br>
              <a:r>
                <a:rPr kumimoji="0" lang="he-IL" sz="900" b="0" i="0" u="none" strike="noStrike" kern="1200" cap="none" spc="0" normalizeH="0" baseline="0" noProof="0" dirty="0">
                  <a:ln>
                    <a:noFill/>
                  </a:ln>
                  <a:solidFill>
                    <a:srgbClr val="333333"/>
                  </a:solidFill>
                  <a:effectLst/>
                  <a:uLnTx/>
                  <a:uFillTx/>
                  <a:latin typeface="Assistant" panose="00000500000000000000" pitchFamily="2" charset="-79"/>
                  <a:ea typeface="+mn-ea"/>
                  <a:cs typeface="Assistant" panose="00000500000000000000" pitchFamily="2" charset="-79"/>
                </a:rPr>
                <a:t>בעלת תואר שני בשיווק וכלכלה ותואר ראשון בפסיכולוגיה</a:t>
              </a:r>
            </a:p>
          </p:txBody>
        </p:sp>
        <p:sp>
          <p:nvSpPr>
            <p:cNvPr id="75" name="TextBox 74">
              <a:extLst>
                <a:ext uri="{FF2B5EF4-FFF2-40B4-BE49-F238E27FC236}">
                  <a16:creationId xmlns:a16="http://schemas.microsoft.com/office/drawing/2014/main" id="{A1082B81-A7C2-483E-B210-3BA00CCBC22B}"/>
                </a:ext>
              </a:extLst>
            </p:cNvPr>
            <p:cNvSpPr txBox="1"/>
            <p:nvPr/>
          </p:nvSpPr>
          <p:spPr>
            <a:xfrm>
              <a:off x="4164658" y="2291575"/>
              <a:ext cx="1800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600" b="1" i="0" u="none" strike="noStrike" kern="1200" cap="none" spc="0" normalizeH="0" baseline="0" noProof="0" dirty="0">
                  <a:ln>
                    <a:noFill/>
                  </a:ln>
                  <a:solidFill>
                    <a:srgbClr val="00AEEF"/>
                  </a:solidFill>
                  <a:effectLst/>
                  <a:uLnTx/>
                  <a:uFillTx/>
                  <a:latin typeface="Calibri Light" panose="020F0302020204030204"/>
                  <a:ea typeface="+mn-ea"/>
                  <a:cs typeface="Assistant" panose="00000500000000000000" pitchFamily="2" charset="-79"/>
                </a:rPr>
                <a:t>סתיו בלוך</a:t>
              </a:r>
              <a:endParaRPr kumimoji="0" lang="en-US" sz="1600" b="1" i="0" u="none" strike="noStrike" kern="1200" cap="none" spc="0" normalizeH="0" baseline="0" noProof="0" dirty="0">
                <a:ln>
                  <a:noFill/>
                </a:ln>
                <a:solidFill>
                  <a:srgbClr val="00AEEF"/>
                </a:solidFill>
                <a:effectLst/>
                <a:uLnTx/>
                <a:uFillTx/>
                <a:latin typeface="Calibri Light" panose="020F0302020204030204"/>
                <a:ea typeface="+mn-ea"/>
                <a:cs typeface="Assistant" panose="00000500000000000000" pitchFamily="2" charset="-79"/>
              </a:endParaRPr>
            </a:p>
          </p:txBody>
        </p:sp>
        <p:pic>
          <p:nvPicPr>
            <p:cNvPr id="58" name="Picture 34">
              <a:extLst>
                <a:ext uri="{FF2B5EF4-FFF2-40B4-BE49-F238E27FC236}">
                  <a16:creationId xmlns:a16="http://schemas.microsoft.com/office/drawing/2014/main" id="{0E240529-7F41-443F-9C5D-FB7C91717C67}"/>
                </a:ext>
              </a:extLst>
            </p:cNvPr>
            <p:cNvPicPr preferRelativeResize="0">
              <a:picLocks/>
            </p:cNvPicPr>
            <p:nvPr/>
          </p:nvPicPr>
          <p:blipFill rotWithShape="1">
            <a:blip r:embed="rId3" cstate="print">
              <a:extLst>
                <a:ext uri="{28A0092B-C50C-407E-A947-70E740481C1C}">
                  <a14:useLocalDpi xmlns:a14="http://schemas.microsoft.com/office/drawing/2010/main" val="0"/>
                </a:ext>
              </a:extLst>
            </a:blip>
            <a:srcRect l="8136" t="12555" r="5004" b="31801"/>
            <a:stretch/>
          </p:blipFill>
          <p:spPr>
            <a:xfrm>
              <a:off x="4650658" y="1357241"/>
              <a:ext cx="828000" cy="828000"/>
            </a:xfrm>
            <a:prstGeom prst="ellipse">
              <a:avLst/>
            </a:prstGeom>
            <a:ln w="6350" cap="rnd">
              <a:solidFill>
                <a:schemeClr val="bg1"/>
              </a:solidFill>
            </a:ln>
            <a:effectLst>
              <a:outerShdw blurRad="88900" dist="88900" dir="8100000" algn="tr" rotWithShape="0">
                <a:prstClr val="black">
                  <a:alpha val="32000"/>
                </a:prstClr>
              </a:outerShdw>
            </a:effectLst>
          </p:spPr>
        </p:pic>
        <p:sp>
          <p:nvSpPr>
            <p:cNvPr id="103" name="TextBox 59">
              <a:extLst>
                <a:ext uri="{FF2B5EF4-FFF2-40B4-BE49-F238E27FC236}">
                  <a16:creationId xmlns:a16="http://schemas.microsoft.com/office/drawing/2014/main" id="{40B5CF40-D49D-4EC5-AFE3-08AA0906D79F}"/>
                </a:ext>
              </a:extLst>
            </p:cNvPr>
            <p:cNvSpPr txBox="1"/>
            <p:nvPr/>
          </p:nvSpPr>
          <p:spPr>
            <a:xfrm>
              <a:off x="4164658" y="4912612"/>
              <a:ext cx="1800000" cy="425758"/>
            </a:xfrm>
            <a:prstGeom prst="rect">
              <a:avLst/>
            </a:prstGeom>
            <a:noFill/>
          </p:spPr>
          <p:txBody>
            <a:bodyPr wrap="square" lIns="91440" tIns="45720" rIns="91440" bIns="45720" rtlCol="0" anchor="t" anchorCtr="0">
              <a:spAutoFit/>
            </a:bodyPr>
            <a:lstStyle/>
            <a:p>
              <a:pPr marL="0" marR="0" lvl="0" indent="0" algn="ctr" defTabSz="914400" rtl="1" eaLnBrk="1" fontAlgn="auto" latinLnBrk="0" hangingPunct="1">
                <a:lnSpc>
                  <a:spcPts val="13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Assistant SemiBold" pitchFamily="2" charset="-79"/>
                  <a:ea typeface="Open Sans Light"/>
                  <a:cs typeface="Assistant SemiBold" pitchFamily="2" charset="-79"/>
                </a:rPr>
                <a:t>קצין ציות ומניעת הלבנת הון ומנהל סיכוני אשראי</a:t>
              </a:r>
            </a:p>
          </p:txBody>
        </p:sp>
        <p:sp>
          <p:nvSpPr>
            <p:cNvPr id="104" name="TextBox 60">
              <a:extLst>
                <a:ext uri="{FF2B5EF4-FFF2-40B4-BE49-F238E27FC236}">
                  <a16:creationId xmlns:a16="http://schemas.microsoft.com/office/drawing/2014/main" id="{EE89532A-5B8C-4E79-815B-F27BBAE9F939}"/>
                </a:ext>
              </a:extLst>
            </p:cNvPr>
            <p:cNvSpPr txBox="1"/>
            <p:nvPr/>
          </p:nvSpPr>
          <p:spPr>
            <a:xfrm>
              <a:off x="4164658" y="5289774"/>
              <a:ext cx="1800000" cy="477054"/>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he-IL" sz="900" b="0" i="0" u="none" strike="noStrike" kern="1200" cap="none" spc="0" normalizeH="0" baseline="0" noProof="0" dirty="0">
                  <a:ln>
                    <a:noFill/>
                  </a:ln>
                  <a:solidFill>
                    <a:srgbClr val="333333"/>
                  </a:solidFill>
                  <a:effectLst/>
                  <a:uLnTx/>
                  <a:uFillTx/>
                  <a:latin typeface="Assistant" panose="00000500000000000000" pitchFamily="2" charset="-79"/>
                  <a:ea typeface="+mn-ea"/>
                  <a:cs typeface="Assistant" panose="00000500000000000000" pitchFamily="2" charset="-79"/>
                </a:rPr>
                <a:t>בעל ניסיון של כ-8 שנים בתחום האשראי וניהול</a:t>
              </a:r>
              <a:r>
                <a:rPr lang="he-IL" sz="900" dirty="0">
                  <a:solidFill>
                    <a:srgbClr val="333333"/>
                  </a:solidFill>
                  <a:latin typeface="Assistant" panose="00000500000000000000" pitchFamily="2" charset="-79"/>
                  <a:cs typeface="Assistant" panose="00000500000000000000" pitchFamily="2" charset="-79"/>
                </a:rPr>
                <a:t> </a:t>
              </a:r>
              <a:r>
                <a:rPr kumimoji="0" lang="he-IL" sz="900" b="0" i="0" u="none" strike="noStrike" kern="1200" cap="none" spc="0" normalizeH="0" baseline="0" noProof="0" dirty="0">
                  <a:ln>
                    <a:noFill/>
                  </a:ln>
                  <a:solidFill>
                    <a:srgbClr val="333333"/>
                  </a:solidFill>
                  <a:effectLst/>
                  <a:uLnTx/>
                  <a:uFillTx/>
                  <a:latin typeface="Assistant" panose="00000500000000000000" pitchFamily="2" charset="-79"/>
                  <a:ea typeface="+mn-ea"/>
                  <a:cs typeface="Assistant" panose="00000500000000000000" pitchFamily="2" charset="-79"/>
                </a:rPr>
                <a:t>פרויקטים בארץ ובחו"ל, בעל תואר ראשון בכלכלה וניהול פרויקטים</a:t>
              </a:r>
            </a:p>
          </p:txBody>
        </p:sp>
        <p:sp>
          <p:nvSpPr>
            <p:cNvPr id="111" name="TextBox 110">
              <a:extLst>
                <a:ext uri="{FF2B5EF4-FFF2-40B4-BE49-F238E27FC236}">
                  <a16:creationId xmlns:a16="http://schemas.microsoft.com/office/drawing/2014/main" id="{EAF46026-6C6C-4035-B513-8E7C83657994}"/>
                </a:ext>
              </a:extLst>
            </p:cNvPr>
            <p:cNvSpPr txBox="1"/>
            <p:nvPr/>
          </p:nvSpPr>
          <p:spPr>
            <a:xfrm>
              <a:off x="4164658" y="4650937"/>
              <a:ext cx="1800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600" b="1" i="0" u="none" strike="noStrike" kern="1200" cap="none" spc="0" normalizeH="0" baseline="0" noProof="0" dirty="0">
                  <a:ln>
                    <a:noFill/>
                  </a:ln>
                  <a:solidFill>
                    <a:srgbClr val="00AEEF"/>
                  </a:solidFill>
                  <a:effectLst/>
                  <a:uLnTx/>
                  <a:uFillTx/>
                  <a:latin typeface="Calibri Light" panose="020F0302020204030204"/>
                  <a:ea typeface="+mn-ea"/>
                  <a:cs typeface="Assistant" panose="00000500000000000000" pitchFamily="2" charset="-79"/>
                </a:rPr>
                <a:t>מארק פרי</a:t>
              </a:r>
              <a:endParaRPr kumimoji="0" lang="en-US" sz="1600" b="1" i="0" u="none" strike="noStrike" kern="1200" cap="none" spc="0" normalizeH="0" baseline="0" noProof="0" dirty="0">
                <a:ln>
                  <a:noFill/>
                </a:ln>
                <a:solidFill>
                  <a:srgbClr val="00AEEF"/>
                </a:solidFill>
                <a:effectLst/>
                <a:uLnTx/>
                <a:uFillTx/>
                <a:latin typeface="Calibri Light" panose="020F0302020204030204"/>
                <a:ea typeface="+mn-ea"/>
                <a:cs typeface="Assistant" panose="00000500000000000000" pitchFamily="2" charset="-79"/>
              </a:endParaRPr>
            </a:p>
          </p:txBody>
        </p:sp>
        <p:pic>
          <p:nvPicPr>
            <p:cNvPr id="122" name="Picture 121">
              <a:extLst>
                <a:ext uri="{FF2B5EF4-FFF2-40B4-BE49-F238E27FC236}">
                  <a16:creationId xmlns:a16="http://schemas.microsoft.com/office/drawing/2014/main" id="{29882992-B844-4075-A1B6-7F3F573CD37D}"/>
                </a:ext>
              </a:extLst>
            </p:cNvPr>
            <p:cNvPicPr preferRelativeResize="0">
              <a:picLocks/>
            </p:cNvPicPr>
            <p:nvPr/>
          </p:nvPicPr>
          <p:blipFill rotWithShape="1">
            <a:blip r:embed="rId4" cstate="print">
              <a:extLst>
                <a:ext uri="{28A0092B-C50C-407E-A947-70E740481C1C}">
                  <a14:useLocalDpi xmlns:a14="http://schemas.microsoft.com/office/drawing/2010/main" val="0"/>
                </a:ext>
              </a:extLst>
            </a:blip>
            <a:srcRect l="28890" t="8703" r="25887" b="26695"/>
            <a:stretch/>
          </p:blipFill>
          <p:spPr>
            <a:xfrm>
              <a:off x="4650658" y="3741621"/>
              <a:ext cx="828000" cy="828000"/>
            </a:xfrm>
            <a:prstGeom prst="ellipse">
              <a:avLst/>
            </a:prstGeom>
            <a:ln w="6350" cap="rnd">
              <a:solidFill>
                <a:schemeClr val="bg1"/>
              </a:solidFill>
            </a:ln>
            <a:effectLst>
              <a:outerShdw blurRad="88900" dist="88900" dir="8100000" algn="tr" rotWithShape="0">
                <a:prstClr val="black">
                  <a:alpha val="32000"/>
                </a:prstClr>
              </a:outerShdw>
            </a:effectLst>
          </p:spPr>
        </p:pic>
      </p:grpSp>
      <p:sp>
        <p:nvSpPr>
          <p:cNvPr id="3" name="Rectangle 2">
            <a:extLst>
              <a:ext uri="{FF2B5EF4-FFF2-40B4-BE49-F238E27FC236}">
                <a16:creationId xmlns:a16="http://schemas.microsoft.com/office/drawing/2014/main" id="{F961F70B-A8FB-4489-AA3B-98409E300573}"/>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5" name="TextBox 28">
            <a:extLst>
              <a:ext uri="{FF2B5EF4-FFF2-40B4-BE49-F238E27FC236}">
                <a16:creationId xmlns:a16="http://schemas.microsoft.com/office/drawing/2014/main" id="{62769CC3-34B8-40D8-9421-24445430DAF6}"/>
              </a:ext>
            </a:extLst>
          </p:cNvPr>
          <p:cNvSpPr txBox="1"/>
          <p:nvPr/>
        </p:nvSpPr>
        <p:spPr>
          <a:xfrm>
            <a:off x="5677541" y="253642"/>
            <a:ext cx="5908372" cy="646331"/>
          </a:xfrm>
          <a:prstGeom prst="rect">
            <a:avLst/>
          </a:prstGeom>
          <a:noFill/>
        </p:spPr>
        <p:txBody>
          <a:bodyPr wrap="square" rtlCol="0">
            <a:spAutoFit/>
          </a:bodyPr>
          <a:lstStyle/>
          <a:p>
            <a:pPr algn="r">
              <a:defRPr/>
            </a:pPr>
            <a:r>
              <a:rPr lang="he-IL" sz="3600" dirty="0">
                <a:solidFill>
                  <a:srgbClr val="041634"/>
                </a:solidFill>
                <a:latin typeface="Assistant ExtraBold" pitchFamily="2" charset="-79"/>
                <a:cs typeface="Assistant ExtraBold" pitchFamily="2" charset="-79"/>
              </a:rPr>
              <a:t>בעלי תפקידים בקבוצה</a:t>
            </a:r>
            <a:endParaRPr lang="en-US" sz="3600" dirty="0">
              <a:solidFill>
                <a:srgbClr val="041634"/>
              </a:solidFill>
              <a:latin typeface="Assistant ExtraBold" pitchFamily="2" charset="-79"/>
              <a:cs typeface="Assistant ExtraBold" pitchFamily="2" charset="-79"/>
            </a:endParaRPr>
          </a:p>
        </p:txBody>
      </p:sp>
      <p:sp>
        <p:nvSpPr>
          <p:cNvPr id="69" name="Slide Number Placeholder 5">
            <a:extLst>
              <a:ext uri="{FF2B5EF4-FFF2-40B4-BE49-F238E27FC236}">
                <a16:creationId xmlns:a16="http://schemas.microsoft.com/office/drawing/2014/main" id="{9EE65863-1D60-4662-ABA7-20547426B146}"/>
              </a:ext>
            </a:extLst>
          </p:cNvPr>
          <p:cNvSpPr>
            <a:spLocks noGrp="1"/>
          </p:cNvSpPr>
          <p:nvPr>
            <p:ph type="sldNum" sz="quarter" idx="12"/>
          </p:nvPr>
        </p:nvSpPr>
        <p:spPr>
          <a:xfrm>
            <a:off x="11578255" y="6380935"/>
            <a:ext cx="488795" cy="365125"/>
          </a:xfrm>
        </p:spPr>
        <p:txBody>
          <a:bodyPr/>
          <a:lstStyle>
            <a:lvl1pPr>
              <a:defRPr>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kumimoji="0" lang="he-IL" sz="1100" b="0" i="0" u="none" strike="noStrike" kern="1200" cap="none" spc="0" normalizeH="0" baseline="0" noProof="0" smtClean="0">
                <a:ln>
                  <a:noFill/>
                </a:ln>
                <a:solidFill>
                  <a:prstClr val="black">
                    <a:lumMod val="75000"/>
                    <a:lumOff val="25000"/>
                  </a:prstClr>
                </a:solidFill>
                <a:effectLst/>
                <a:uLnTx/>
                <a:uFillTx/>
                <a:latin typeface="Assistant SemiBold" pitchFamily="2" charset="-79"/>
                <a:ea typeface="+mn-ea"/>
                <a:cs typeface="Assistant SemiBold" pitchFamily="2" charset="-79"/>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grpSp>
        <p:nvGrpSpPr>
          <p:cNvPr id="11" name="Group 10">
            <a:extLst>
              <a:ext uri="{FF2B5EF4-FFF2-40B4-BE49-F238E27FC236}">
                <a16:creationId xmlns:a16="http://schemas.microsoft.com/office/drawing/2014/main" id="{F4483CA4-4F9E-4FEC-BA99-50DD550B2395}"/>
              </a:ext>
            </a:extLst>
          </p:cNvPr>
          <p:cNvGrpSpPr/>
          <p:nvPr/>
        </p:nvGrpSpPr>
        <p:grpSpPr>
          <a:xfrm>
            <a:off x="9978596" y="1357241"/>
            <a:ext cx="1800000" cy="4239518"/>
            <a:chOff x="9978596" y="1477558"/>
            <a:chExt cx="1800000" cy="4239518"/>
          </a:xfrm>
        </p:grpSpPr>
        <p:sp>
          <p:nvSpPr>
            <p:cNvPr id="49" name="TextBox 48">
              <a:extLst>
                <a:ext uri="{FF2B5EF4-FFF2-40B4-BE49-F238E27FC236}">
                  <a16:creationId xmlns:a16="http://schemas.microsoft.com/office/drawing/2014/main" id="{B80154A3-D783-4228-8BCA-18137D7AFEC5}"/>
                </a:ext>
              </a:extLst>
            </p:cNvPr>
            <p:cNvSpPr txBox="1"/>
            <p:nvPr/>
          </p:nvSpPr>
          <p:spPr>
            <a:xfrm>
              <a:off x="9978596" y="2411892"/>
              <a:ext cx="1800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600" b="1" i="0" u="none" strike="noStrike" kern="1200" cap="none" spc="0" normalizeH="0" baseline="0" noProof="0" dirty="0">
                  <a:ln>
                    <a:noFill/>
                  </a:ln>
                  <a:solidFill>
                    <a:srgbClr val="00AEEF"/>
                  </a:solidFill>
                  <a:effectLst/>
                  <a:uLnTx/>
                  <a:uFillTx/>
                  <a:latin typeface="Calibri Light" panose="020F0302020204030204"/>
                  <a:ea typeface="+mn-ea"/>
                  <a:cs typeface="Assistant" panose="00000500000000000000" pitchFamily="2" charset="-79"/>
                </a:rPr>
                <a:t>גיל סתיו</a:t>
              </a:r>
            </a:p>
          </p:txBody>
        </p:sp>
        <p:sp>
          <p:nvSpPr>
            <p:cNvPr id="105" name="TextBox 104">
              <a:extLst>
                <a:ext uri="{FF2B5EF4-FFF2-40B4-BE49-F238E27FC236}">
                  <a16:creationId xmlns:a16="http://schemas.microsoft.com/office/drawing/2014/main" id="{3C8E9D5E-A026-4569-9A28-7D89A1885E8C}"/>
                </a:ext>
              </a:extLst>
            </p:cNvPr>
            <p:cNvSpPr txBox="1"/>
            <p:nvPr/>
          </p:nvSpPr>
          <p:spPr>
            <a:xfrm>
              <a:off x="9978596" y="4771254"/>
              <a:ext cx="1800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600" b="1" i="0" u="none" strike="noStrike" kern="1200" cap="none" spc="0" normalizeH="0" baseline="0" noProof="0" dirty="0">
                  <a:ln>
                    <a:noFill/>
                  </a:ln>
                  <a:solidFill>
                    <a:srgbClr val="00AEEF"/>
                  </a:solidFill>
                  <a:effectLst/>
                  <a:uLnTx/>
                  <a:uFillTx/>
                  <a:latin typeface="Calibri Light" panose="020F0302020204030204"/>
                  <a:ea typeface="+mn-ea"/>
                  <a:cs typeface="Assistant" panose="00000500000000000000" pitchFamily="2" charset="-79"/>
                </a:rPr>
                <a:t>רעות גלעדי</a:t>
              </a:r>
            </a:p>
          </p:txBody>
        </p:sp>
        <p:grpSp>
          <p:nvGrpSpPr>
            <p:cNvPr id="5" name="Group 4">
              <a:extLst>
                <a:ext uri="{FF2B5EF4-FFF2-40B4-BE49-F238E27FC236}">
                  <a16:creationId xmlns:a16="http://schemas.microsoft.com/office/drawing/2014/main" id="{A368F40D-A2AC-447F-B515-E34D92FD9BED}"/>
                </a:ext>
              </a:extLst>
            </p:cNvPr>
            <p:cNvGrpSpPr/>
            <p:nvPr/>
          </p:nvGrpSpPr>
          <p:grpSpPr>
            <a:xfrm>
              <a:off x="9978596" y="1477558"/>
              <a:ext cx="1800000" cy="4239518"/>
              <a:chOff x="9816496" y="1477558"/>
              <a:chExt cx="1800000" cy="4239518"/>
            </a:xfrm>
          </p:grpSpPr>
          <p:pic>
            <p:nvPicPr>
              <p:cNvPr id="79" name="תמונה 2">
                <a:extLst>
                  <a:ext uri="{FF2B5EF4-FFF2-40B4-BE49-F238E27FC236}">
                    <a16:creationId xmlns:a16="http://schemas.microsoft.com/office/drawing/2014/main" id="{80BC2E09-8F5F-447F-B562-48D3F8BBA04C}"/>
                  </a:ext>
                </a:extLst>
              </p:cNvPr>
              <p:cNvPicPr preferRelativeResize="0">
                <a:picLocks/>
              </p:cNvPicPr>
              <p:nvPr/>
            </p:nvPicPr>
            <p:blipFill rotWithShape="1">
              <a:blip r:embed="rId5" cstate="print">
                <a:extLst>
                  <a:ext uri="{28A0092B-C50C-407E-A947-70E740481C1C}">
                    <a14:useLocalDpi xmlns:a14="http://schemas.microsoft.com/office/drawing/2010/main" val="0"/>
                  </a:ext>
                </a:extLst>
              </a:blip>
              <a:srcRect l="23136" t="5156" r="17943" b="10673"/>
              <a:stretch/>
            </p:blipFill>
            <p:spPr>
              <a:xfrm>
                <a:off x="10302496" y="3861881"/>
                <a:ext cx="828000" cy="828000"/>
              </a:xfrm>
              <a:prstGeom prst="ellipse">
                <a:avLst/>
              </a:prstGeom>
              <a:solidFill>
                <a:schemeClr val="bg1">
                  <a:lumMod val="65000"/>
                </a:schemeClr>
              </a:solidFill>
              <a:ln w="6350" cap="rnd">
                <a:solidFill>
                  <a:schemeClr val="bg1"/>
                </a:solidFill>
              </a:ln>
              <a:effectLst>
                <a:outerShdw blurRad="88900" dist="88900" dir="8100000" algn="tr" rotWithShape="0">
                  <a:prstClr val="black">
                    <a:alpha val="32000"/>
                  </a:prstClr>
                </a:outerShdw>
              </a:effectLst>
            </p:spPr>
          </p:pic>
          <p:sp>
            <p:nvSpPr>
              <p:cNvPr id="101" name="TextBox 59">
                <a:extLst>
                  <a:ext uri="{FF2B5EF4-FFF2-40B4-BE49-F238E27FC236}">
                    <a16:creationId xmlns:a16="http://schemas.microsoft.com/office/drawing/2014/main" id="{EA37B145-0D09-4F16-96B3-3FE3D764A493}"/>
                  </a:ext>
                </a:extLst>
              </p:cNvPr>
              <p:cNvSpPr txBox="1"/>
              <p:nvPr/>
            </p:nvSpPr>
            <p:spPr>
              <a:xfrm>
                <a:off x="9816496" y="2672316"/>
                <a:ext cx="1800000" cy="259045"/>
              </a:xfrm>
              <a:prstGeom prst="rect">
                <a:avLst/>
              </a:prstGeom>
              <a:noFill/>
            </p:spPr>
            <p:txBody>
              <a:bodyPr wrap="square" lIns="91440" tIns="45720" rIns="91440" bIns="45720" rtlCol="0" anchor="t" anchorCtr="0">
                <a:spAutoFit/>
              </a:bodyPr>
              <a:lstStyle/>
              <a:p>
                <a:pPr marL="0" marR="0" lvl="0" indent="0" algn="ctr" defTabSz="914400" rtl="1" eaLnBrk="1" fontAlgn="auto" latinLnBrk="0" hangingPunct="1">
                  <a:lnSpc>
                    <a:spcPts val="13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Assistant SemiBold" pitchFamily="2" charset="-79"/>
                    <a:ea typeface="Open Sans Light"/>
                    <a:cs typeface="Assistant SemiBold" pitchFamily="2" charset="-79"/>
                  </a:rPr>
                  <a:t>מנכ"ל בלנדר ישראל</a:t>
                </a:r>
              </a:p>
            </p:txBody>
          </p:sp>
          <p:sp>
            <p:nvSpPr>
              <p:cNvPr id="102" name="TextBox 60">
                <a:extLst>
                  <a:ext uri="{FF2B5EF4-FFF2-40B4-BE49-F238E27FC236}">
                    <a16:creationId xmlns:a16="http://schemas.microsoft.com/office/drawing/2014/main" id="{F1CBD559-FB9C-4246-B03E-AB4527B917EA}"/>
                  </a:ext>
                </a:extLst>
              </p:cNvPr>
              <p:cNvSpPr txBox="1"/>
              <p:nvPr/>
            </p:nvSpPr>
            <p:spPr>
              <a:xfrm>
                <a:off x="9816496" y="2888956"/>
                <a:ext cx="1800000" cy="477054"/>
              </a:xfrm>
              <a:prstGeom prst="rect">
                <a:avLst/>
              </a:prstGeom>
              <a:noFill/>
            </p:spPr>
            <p:txBody>
              <a:bodyPr wrap="square" lIns="91440" tIns="45720" rIns="91440" bIns="45720" rtlCol="0" anchor="t">
                <a:spAutoFit/>
              </a:bodyPr>
              <a:lstStyle/>
              <a:p>
                <a:pPr marL="0" marR="0" lvl="0" indent="0" algn="ctr" defTabSz="914400" rtl="1" eaLnBrk="1" fontAlgn="auto" latinLnBrk="0" hangingPunct="1">
                  <a:lnSpc>
                    <a:spcPts val="1000"/>
                  </a:lnSpc>
                  <a:spcBef>
                    <a:spcPts val="0"/>
                  </a:spcBef>
                  <a:spcAft>
                    <a:spcPts val="0"/>
                  </a:spcAft>
                  <a:buClrTx/>
                  <a:buSzTx/>
                  <a:buFontTx/>
                  <a:buNone/>
                  <a:tabLst/>
                  <a:defRPr/>
                </a:pPr>
                <a:r>
                  <a:rPr kumimoji="0" lang="he-IL" sz="900" b="0" i="0" u="none" strike="noStrike" kern="1200" cap="none" spc="0" normalizeH="0" baseline="0" noProof="0" dirty="0">
                    <a:ln>
                      <a:noFill/>
                    </a:ln>
                    <a:solidFill>
                      <a:srgbClr val="333333"/>
                    </a:solidFill>
                    <a:effectLst/>
                    <a:uLnTx/>
                    <a:uFillTx/>
                    <a:latin typeface="Assistant" panose="00000500000000000000" pitchFamily="2" charset="-79"/>
                    <a:ea typeface="+mn-ea"/>
                    <a:cs typeface="Assistant" panose="00000500000000000000" pitchFamily="2" charset="-79"/>
                  </a:rPr>
                  <a:t>בעל ניסיון של למעלה מ-20 שנה בניהול מערכי מכירות, שיווק, שירות ותפעול במגזר העסקי בחברות פרטיות וציבוריות. בעל תואר </a:t>
                </a:r>
                <a:r>
                  <a:rPr kumimoji="0" lang="en-US" sz="900" b="0" i="0" u="none" strike="noStrike" kern="1200" cap="none" spc="0" normalizeH="0" baseline="0" noProof="0" dirty="0">
                    <a:ln>
                      <a:noFill/>
                    </a:ln>
                    <a:solidFill>
                      <a:srgbClr val="333333"/>
                    </a:solidFill>
                    <a:effectLst/>
                    <a:uLnTx/>
                    <a:uFillTx/>
                    <a:latin typeface="Assistant" panose="00000500000000000000" pitchFamily="2" charset="-79"/>
                    <a:ea typeface="+mn-ea"/>
                    <a:cs typeface="Assistant" panose="00000500000000000000" pitchFamily="2" charset="-79"/>
                  </a:rPr>
                  <a:t>A</a:t>
                </a:r>
                <a:r>
                  <a:rPr kumimoji="0" lang="he-IL" sz="900" b="0" i="0" u="none" strike="noStrike" kern="1200" cap="none" spc="0" normalizeH="0" baseline="0" noProof="0" dirty="0">
                    <a:ln>
                      <a:noFill/>
                    </a:ln>
                    <a:solidFill>
                      <a:srgbClr val="333333"/>
                    </a:solidFill>
                    <a:effectLst/>
                    <a:uLnTx/>
                    <a:uFillTx/>
                    <a:latin typeface="Assistant" panose="00000500000000000000" pitchFamily="2" charset="-79"/>
                    <a:ea typeface="+mn-ea"/>
                    <a:cs typeface="Assistant" panose="00000500000000000000" pitchFamily="2" charset="-79"/>
                  </a:rPr>
                  <a:t>.</a:t>
                </a:r>
                <a:r>
                  <a:rPr kumimoji="0" lang="en-US" sz="900" b="0" i="0" u="none" strike="noStrike" kern="1200" cap="none" spc="0" normalizeH="0" baseline="0" noProof="0" dirty="0">
                    <a:ln>
                      <a:noFill/>
                    </a:ln>
                    <a:solidFill>
                      <a:srgbClr val="333333"/>
                    </a:solidFill>
                    <a:effectLst/>
                    <a:uLnTx/>
                    <a:uFillTx/>
                    <a:latin typeface="Assistant" panose="00000500000000000000" pitchFamily="2" charset="-79"/>
                    <a:ea typeface="+mn-ea"/>
                    <a:cs typeface="Assistant" panose="00000500000000000000" pitchFamily="2" charset="-79"/>
                  </a:rPr>
                  <a:t>B</a:t>
                </a:r>
                <a:r>
                  <a:rPr kumimoji="0" lang="he-IL" sz="900" b="0" i="0" u="none" strike="noStrike" kern="1200" cap="none" spc="0" normalizeH="0" baseline="0" noProof="0" dirty="0">
                    <a:ln>
                      <a:noFill/>
                    </a:ln>
                    <a:solidFill>
                      <a:srgbClr val="333333"/>
                    </a:solidFill>
                    <a:effectLst/>
                    <a:uLnTx/>
                    <a:uFillTx/>
                    <a:latin typeface="Assistant" panose="00000500000000000000" pitchFamily="2" charset="-79"/>
                    <a:ea typeface="+mn-ea"/>
                    <a:cs typeface="Assistant" panose="00000500000000000000" pitchFamily="2" charset="-79"/>
                  </a:rPr>
                  <a:t> בניהול</a:t>
                </a:r>
              </a:p>
            </p:txBody>
          </p:sp>
          <p:sp>
            <p:nvSpPr>
              <p:cNvPr id="98" name="TextBox 59">
                <a:extLst>
                  <a:ext uri="{FF2B5EF4-FFF2-40B4-BE49-F238E27FC236}">
                    <a16:creationId xmlns:a16="http://schemas.microsoft.com/office/drawing/2014/main" id="{DF3CEE8B-ABD6-43A1-921E-291CA249AA26}"/>
                  </a:ext>
                </a:extLst>
              </p:cNvPr>
              <p:cNvSpPr txBox="1"/>
              <p:nvPr/>
            </p:nvSpPr>
            <p:spPr>
              <a:xfrm>
                <a:off x="9816496" y="5032929"/>
                <a:ext cx="1800000" cy="259045"/>
              </a:xfrm>
              <a:prstGeom prst="rect">
                <a:avLst/>
              </a:prstGeom>
              <a:noFill/>
            </p:spPr>
            <p:txBody>
              <a:bodyPr wrap="square" lIns="91440" tIns="45720" rIns="91440" bIns="45720" rtlCol="0" anchor="t" anchorCtr="0">
                <a:spAutoFit/>
              </a:bodyPr>
              <a:lstStyle/>
              <a:p>
                <a:pPr marL="0" marR="0" lvl="0" indent="0" algn="ctr" defTabSz="914400" rtl="1" eaLnBrk="1" fontAlgn="auto" latinLnBrk="0" hangingPunct="1">
                  <a:lnSpc>
                    <a:spcPts val="13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Assistant SemiBold" pitchFamily="2" charset="-79"/>
                    <a:ea typeface="Open Sans Light"/>
                    <a:cs typeface="Assistant SemiBold" pitchFamily="2" charset="-79"/>
                  </a:rPr>
                  <a:t>מנהלת שיווק</a:t>
                </a:r>
              </a:p>
            </p:txBody>
          </p:sp>
          <p:sp>
            <p:nvSpPr>
              <p:cNvPr id="99" name="TextBox 60">
                <a:extLst>
                  <a:ext uri="{FF2B5EF4-FFF2-40B4-BE49-F238E27FC236}">
                    <a16:creationId xmlns:a16="http://schemas.microsoft.com/office/drawing/2014/main" id="{A3460CD1-5FD7-402D-A42E-F0D5099B0786}"/>
                  </a:ext>
                </a:extLst>
              </p:cNvPr>
              <p:cNvSpPr txBox="1"/>
              <p:nvPr/>
            </p:nvSpPr>
            <p:spPr>
              <a:xfrm>
                <a:off x="9816496" y="5240022"/>
                <a:ext cx="1800000" cy="477054"/>
              </a:xfrm>
              <a:prstGeom prst="rect">
                <a:avLst/>
              </a:prstGeom>
              <a:noFill/>
            </p:spPr>
            <p:txBody>
              <a:bodyPr wrap="square" lIns="91440" tIns="45720" rIns="91440" bIns="45720" rtlCol="0" anchor="t">
                <a:spAutoFit/>
              </a:bodyPr>
              <a:lstStyle/>
              <a:p>
                <a:pPr marL="0" marR="0" lvl="0" indent="0" algn="ctr" defTabSz="914400" rtl="1" eaLnBrk="1" fontAlgn="auto" latinLnBrk="0" hangingPunct="1">
                  <a:lnSpc>
                    <a:spcPts val="1000"/>
                  </a:lnSpc>
                  <a:spcBef>
                    <a:spcPts val="0"/>
                  </a:spcBef>
                  <a:spcAft>
                    <a:spcPts val="0"/>
                  </a:spcAft>
                  <a:buClrTx/>
                  <a:buSzTx/>
                  <a:buFontTx/>
                  <a:buNone/>
                  <a:tabLst/>
                  <a:defRPr/>
                </a:pPr>
                <a:r>
                  <a:rPr kumimoji="0" lang="he-IL" sz="900" b="0" i="0" u="none" strike="noStrike" kern="1200" cap="none" spc="0" normalizeH="0" baseline="0" noProof="0" dirty="0">
                    <a:ln>
                      <a:noFill/>
                    </a:ln>
                    <a:solidFill>
                      <a:srgbClr val="333333"/>
                    </a:solidFill>
                    <a:effectLst/>
                    <a:uLnTx/>
                    <a:uFillTx/>
                    <a:latin typeface="Assistant" panose="00000500000000000000" pitchFamily="2" charset="-79"/>
                    <a:ea typeface="+mn-ea"/>
                    <a:cs typeface="Assistant" panose="00000500000000000000" pitchFamily="2" charset="-79"/>
                  </a:rPr>
                  <a:t>בעלת ניסיון של למעלה מ-15 שנה כמנהלת שיווק ותקשורת בתחום הפיננסים ושוק ההון, בעלת תואר שני במנהל עסקים ותואר ראשון בתקשורת וניהול</a:t>
                </a:r>
              </a:p>
            </p:txBody>
          </p:sp>
          <p:pic>
            <p:nvPicPr>
              <p:cNvPr id="54" name="Picture 53">
                <a:extLst>
                  <a:ext uri="{FF2B5EF4-FFF2-40B4-BE49-F238E27FC236}">
                    <a16:creationId xmlns:a16="http://schemas.microsoft.com/office/drawing/2014/main" id="{3DF38DD9-0EFC-442B-9E0D-1EB7DA93157A}"/>
                  </a:ext>
                </a:extLst>
              </p:cNvPr>
              <p:cNvPicPr preferRelativeResize="0">
                <a:picLocks noChangeArrowheads="1"/>
              </p:cNvPicPr>
              <p:nvPr/>
            </p:nvPicPr>
            <p:blipFill rotWithShape="1">
              <a:blip r:embed="rId6" cstate="print">
                <a:extLst>
                  <a:ext uri="{28A0092B-C50C-407E-A947-70E740481C1C}">
                    <a14:useLocalDpi xmlns:a14="http://schemas.microsoft.com/office/drawing/2010/main" val="0"/>
                  </a:ext>
                </a:extLst>
              </a:blip>
              <a:srcRect l="10548" t="9698" r="12794" b="41193"/>
              <a:stretch/>
            </p:blipFill>
            <p:spPr bwMode="auto">
              <a:xfrm>
                <a:off x="10302496" y="1477558"/>
                <a:ext cx="828000" cy="828000"/>
              </a:xfrm>
              <a:prstGeom prst="ellipse">
                <a:avLst/>
              </a:prstGeom>
              <a:ln w="6350" cap="rnd">
                <a:solidFill>
                  <a:schemeClr val="bg1"/>
                </a:solidFill>
              </a:ln>
              <a:effectLst>
                <a:outerShdw blurRad="88900" dist="88900" dir="8100000" algn="tr" rotWithShape="0">
                  <a:prstClr val="black">
                    <a:alpha val="32000"/>
                  </a:prstClr>
                </a:outerShdw>
              </a:effectLst>
              <a:extLst>
                <a:ext uri="{909E8E84-426E-40DD-AFC4-6F175D3DCCD1}">
                  <a14:hiddenFill xmlns:a14="http://schemas.microsoft.com/office/drawing/2010/main">
                    <a:solidFill>
                      <a:srgbClr val="FFFFFF"/>
                    </a:solidFill>
                  </a14:hiddenFill>
                </a:ext>
              </a:extLst>
            </p:spPr>
          </p:pic>
        </p:grpSp>
      </p:grpSp>
      <p:grpSp>
        <p:nvGrpSpPr>
          <p:cNvPr id="9" name="Group 8">
            <a:extLst>
              <a:ext uri="{FF2B5EF4-FFF2-40B4-BE49-F238E27FC236}">
                <a16:creationId xmlns:a16="http://schemas.microsoft.com/office/drawing/2014/main" id="{C2948756-8A16-4E80-871A-E38F95874BA4}"/>
              </a:ext>
            </a:extLst>
          </p:cNvPr>
          <p:cNvGrpSpPr/>
          <p:nvPr/>
        </p:nvGrpSpPr>
        <p:grpSpPr>
          <a:xfrm>
            <a:off x="2226679" y="1357241"/>
            <a:ext cx="1800000" cy="2039395"/>
            <a:chOff x="581280" y="1477558"/>
            <a:chExt cx="1800000" cy="2039395"/>
          </a:xfrm>
        </p:grpSpPr>
        <p:sp>
          <p:nvSpPr>
            <p:cNvPr id="41" name="TextBox 58">
              <a:extLst>
                <a:ext uri="{FF2B5EF4-FFF2-40B4-BE49-F238E27FC236}">
                  <a16:creationId xmlns:a16="http://schemas.microsoft.com/office/drawing/2014/main" id="{B6F61202-E38E-4548-BE28-0484896350DD}"/>
                </a:ext>
              </a:extLst>
            </p:cNvPr>
            <p:cNvSpPr txBox="1"/>
            <p:nvPr/>
          </p:nvSpPr>
          <p:spPr>
            <a:xfrm>
              <a:off x="581280" y="2409262"/>
              <a:ext cx="1800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600" b="1" i="0" u="none" strike="noStrike" kern="1200" cap="none" spc="0" normalizeH="0" baseline="0" noProof="0" dirty="0">
                  <a:ln>
                    <a:noFill/>
                  </a:ln>
                  <a:solidFill>
                    <a:srgbClr val="00AEEF"/>
                  </a:solidFill>
                  <a:effectLst/>
                  <a:uLnTx/>
                  <a:uFillTx/>
                  <a:latin typeface="Calibri Light" panose="020F0302020204030204"/>
                  <a:ea typeface="+mn-ea"/>
                  <a:cs typeface="Assistant" panose="00000500000000000000" pitchFamily="2" charset="-79"/>
                </a:rPr>
                <a:t>אניטה מיכאל </a:t>
              </a:r>
              <a:r>
                <a:rPr kumimoji="0" lang="he-IL" sz="1600" b="1" i="0" u="none" strike="noStrike" kern="1200" cap="none" spc="0" normalizeH="0" baseline="0" noProof="0" dirty="0" err="1">
                  <a:ln>
                    <a:noFill/>
                  </a:ln>
                  <a:solidFill>
                    <a:srgbClr val="00AEEF"/>
                  </a:solidFill>
                  <a:effectLst/>
                  <a:uLnTx/>
                  <a:uFillTx/>
                  <a:latin typeface="Calibri Light" panose="020F0302020204030204"/>
                  <a:ea typeface="+mn-ea"/>
                  <a:cs typeface="Assistant" panose="00000500000000000000" pitchFamily="2" charset="-79"/>
                </a:rPr>
                <a:t>ללנטל</a:t>
              </a:r>
              <a:endParaRPr kumimoji="0" lang="he-IL" sz="1600" b="1" i="0" u="none" strike="noStrike" kern="1200" cap="none" spc="0" normalizeH="0" baseline="0" noProof="0" dirty="0">
                <a:ln>
                  <a:noFill/>
                </a:ln>
                <a:solidFill>
                  <a:srgbClr val="00AEEF"/>
                </a:solidFill>
                <a:effectLst/>
                <a:uLnTx/>
                <a:uFillTx/>
                <a:latin typeface="Calibri Light" panose="020F0302020204030204"/>
                <a:ea typeface="+mn-ea"/>
                <a:cs typeface="Assistant" panose="00000500000000000000" pitchFamily="2" charset="-79"/>
              </a:endParaRPr>
            </a:p>
          </p:txBody>
        </p:sp>
        <p:sp>
          <p:nvSpPr>
            <p:cNvPr id="42" name="TextBox 59">
              <a:extLst>
                <a:ext uri="{FF2B5EF4-FFF2-40B4-BE49-F238E27FC236}">
                  <a16:creationId xmlns:a16="http://schemas.microsoft.com/office/drawing/2014/main" id="{CE69F7B2-2EA6-4284-BDE2-4A1D10175C57}"/>
                </a:ext>
              </a:extLst>
            </p:cNvPr>
            <p:cNvSpPr txBox="1"/>
            <p:nvPr/>
          </p:nvSpPr>
          <p:spPr>
            <a:xfrm>
              <a:off x="581280" y="2672316"/>
              <a:ext cx="1800000" cy="259045"/>
            </a:xfrm>
            <a:prstGeom prst="rect">
              <a:avLst/>
            </a:prstGeom>
            <a:noFill/>
          </p:spPr>
          <p:txBody>
            <a:bodyPr wrap="square" lIns="91440" tIns="45720" rIns="91440" bIns="45720" rtlCol="0" anchor="ctr">
              <a:spAutoFit/>
            </a:bodyPr>
            <a:lstStyle/>
            <a:p>
              <a:pPr marL="0" marR="0" lvl="0" indent="0" algn="ctr" defTabSz="914400" rtl="1" eaLnBrk="1" fontAlgn="auto" latinLnBrk="0" hangingPunct="1">
                <a:lnSpc>
                  <a:spcPts val="13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Assistant SemiBold" pitchFamily="2" charset="-79"/>
                  <a:ea typeface="Open Sans Light"/>
                  <a:cs typeface="Assistant SemiBold" pitchFamily="2" charset="-79"/>
                </a:rPr>
                <a:t>מנהלת פעילות פולין</a:t>
              </a:r>
            </a:p>
          </p:txBody>
        </p:sp>
        <p:sp>
          <p:nvSpPr>
            <p:cNvPr id="43" name="TextBox 60">
              <a:extLst>
                <a:ext uri="{FF2B5EF4-FFF2-40B4-BE49-F238E27FC236}">
                  <a16:creationId xmlns:a16="http://schemas.microsoft.com/office/drawing/2014/main" id="{81BB05F8-FABC-4F83-89A4-4A6B6107254A}"/>
                </a:ext>
              </a:extLst>
            </p:cNvPr>
            <p:cNvSpPr txBox="1"/>
            <p:nvPr/>
          </p:nvSpPr>
          <p:spPr>
            <a:xfrm>
              <a:off x="581280" y="2911659"/>
              <a:ext cx="1800000" cy="605294"/>
            </a:xfrm>
            <a:prstGeom prst="rect">
              <a:avLst/>
            </a:prstGeom>
            <a:noFill/>
          </p:spPr>
          <p:txBody>
            <a:bodyPr wrap="square" lIns="91440" tIns="45720" rIns="91440" bIns="45720" rtlCol="0" anchor="t">
              <a:spAutoFit/>
            </a:bodyPr>
            <a:lstStyle/>
            <a:p>
              <a:pPr marL="0" marR="0" lvl="0" indent="0" algn="ctr" defTabSz="914400" rtl="1" eaLnBrk="1" fontAlgn="auto" latinLnBrk="0" hangingPunct="1">
                <a:lnSpc>
                  <a:spcPts val="1000"/>
                </a:lnSpc>
                <a:spcBef>
                  <a:spcPts val="0"/>
                </a:spcBef>
                <a:spcAft>
                  <a:spcPts val="0"/>
                </a:spcAft>
                <a:buClrTx/>
                <a:buSzTx/>
                <a:buFontTx/>
                <a:buNone/>
                <a:tabLst/>
                <a:defRPr/>
              </a:pPr>
              <a:r>
                <a:rPr kumimoji="0" lang="he-IL" sz="900" b="0" i="0" u="none" strike="noStrike" kern="1200" cap="none" spc="0" normalizeH="0" baseline="0" noProof="0" dirty="0">
                  <a:ln>
                    <a:noFill/>
                  </a:ln>
                  <a:solidFill>
                    <a:srgbClr val="333333"/>
                  </a:solidFill>
                  <a:effectLst/>
                  <a:uLnTx/>
                  <a:uFillTx/>
                  <a:latin typeface="Assistant" panose="00000500000000000000" pitchFamily="2" charset="-79"/>
                  <a:ea typeface="+mn-ea"/>
                  <a:cs typeface="Assistant" panose="00000500000000000000" pitchFamily="2" charset="-79"/>
                </a:rPr>
                <a:t>בעלת ניסיון של למעלה מ-15 שנה בענף הפיננסים בתפקידי מפתח בבנקים מובילים באירופה כ</a:t>
              </a:r>
              <a:r>
                <a:rPr kumimoji="0" lang="en-US" sz="900" b="0" i="0" u="none" strike="noStrike" kern="1200" cap="none" spc="0" normalizeH="0" baseline="0" noProof="0" dirty="0">
                  <a:ln>
                    <a:noFill/>
                  </a:ln>
                  <a:solidFill>
                    <a:srgbClr val="333333"/>
                  </a:solidFill>
                  <a:effectLst/>
                  <a:uLnTx/>
                  <a:uFillTx/>
                  <a:latin typeface="Assistant" panose="00000500000000000000" pitchFamily="2" charset="-79"/>
                  <a:ea typeface="+mn-ea"/>
                  <a:cs typeface="Assistant" panose="00000500000000000000" pitchFamily="2" charset="-79"/>
                </a:rPr>
                <a:t>-</a:t>
              </a:r>
              <a:r>
                <a:rPr kumimoji="0" lang="he-IL" sz="900" b="0" i="0" u="none" strike="noStrike" kern="1200" cap="none" spc="0" normalizeH="0" baseline="0" noProof="0" dirty="0">
                  <a:ln>
                    <a:noFill/>
                  </a:ln>
                  <a:solidFill>
                    <a:srgbClr val="333333"/>
                  </a:solidFill>
                  <a:effectLst/>
                  <a:uLnTx/>
                  <a:uFillTx/>
                  <a:latin typeface="Assistant" panose="00000500000000000000" pitchFamily="2" charset="-79"/>
                  <a:ea typeface="+mn-ea"/>
                  <a:cs typeface="Assistant" panose="00000500000000000000" pitchFamily="2" charset="-79"/>
                </a:rPr>
                <a:t> </a:t>
              </a:r>
              <a:r>
                <a:rPr kumimoji="0" lang="en-US" sz="900" b="0" i="0" u="none" strike="noStrike" kern="1200" cap="none" spc="0" normalizeH="0" baseline="0" noProof="0" dirty="0">
                  <a:ln>
                    <a:noFill/>
                  </a:ln>
                  <a:solidFill>
                    <a:srgbClr val="333333"/>
                  </a:solidFill>
                  <a:effectLst/>
                  <a:uLnTx/>
                  <a:uFillTx/>
                  <a:latin typeface="Assistant" panose="00000500000000000000" pitchFamily="2" charset="-79"/>
                  <a:ea typeface="+mn-ea"/>
                  <a:cs typeface="Assistant" panose="00000500000000000000" pitchFamily="2" charset="-79"/>
                </a:rPr>
                <a:t>HSBC</a:t>
              </a:r>
              <a:r>
                <a:rPr kumimoji="0" lang="he-IL" sz="900" b="0" i="0" u="none" strike="noStrike" kern="1200" cap="none" spc="0" normalizeH="0" baseline="0" noProof="0" dirty="0">
                  <a:ln>
                    <a:noFill/>
                  </a:ln>
                  <a:solidFill>
                    <a:srgbClr val="333333"/>
                  </a:solidFill>
                  <a:effectLst/>
                  <a:uLnTx/>
                  <a:uFillTx/>
                  <a:latin typeface="Assistant" panose="00000500000000000000" pitchFamily="2" charset="-79"/>
                  <a:ea typeface="+mn-ea"/>
                  <a:cs typeface="Assistant" panose="00000500000000000000" pitchFamily="2" charset="-79"/>
                </a:rPr>
                <a:t>,</a:t>
              </a:r>
              <a:r>
                <a:rPr kumimoji="0" lang="en-US" sz="900" b="0" i="0" u="none" strike="noStrike" kern="1200" cap="none" spc="0" normalizeH="0" baseline="0" noProof="0" dirty="0">
                  <a:ln>
                    <a:noFill/>
                  </a:ln>
                  <a:solidFill>
                    <a:srgbClr val="333333"/>
                  </a:solidFill>
                  <a:effectLst/>
                  <a:uLnTx/>
                  <a:uFillTx/>
                  <a:latin typeface="Assistant" panose="00000500000000000000" pitchFamily="2" charset="-79"/>
                  <a:ea typeface="+mn-ea"/>
                  <a:cs typeface="Assistant" panose="00000500000000000000" pitchFamily="2" charset="-79"/>
                </a:rPr>
                <a:t> </a:t>
              </a:r>
              <a:r>
                <a:rPr kumimoji="0" lang="he-IL" sz="900" b="0" i="0" u="none" strike="noStrike" kern="1200" cap="none" spc="0" normalizeH="0" baseline="0" noProof="0" dirty="0">
                  <a:ln>
                    <a:noFill/>
                  </a:ln>
                  <a:solidFill>
                    <a:srgbClr val="333333"/>
                  </a:solidFill>
                  <a:effectLst/>
                  <a:uLnTx/>
                  <a:uFillTx/>
                  <a:latin typeface="Assistant" panose="00000500000000000000" pitchFamily="2" charset="-79"/>
                  <a:ea typeface="+mn-ea"/>
                  <a:cs typeface="Assistant" panose="00000500000000000000" pitchFamily="2" charset="-79"/>
                </a:rPr>
                <a:t>ו</a:t>
              </a:r>
              <a:r>
                <a:rPr kumimoji="0" lang="en-US" sz="900" b="0" i="0" u="none" strike="noStrike" kern="1200" cap="none" spc="0" normalizeH="0" baseline="0" noProof="0" dirty="0">
                  <a:ln>
                    <a:noFill/>
                  </a:ln>
                  <a:solidFill>
                    <a:srgbClr val="333333"/>
                  </a:solidFill>
                  <a:effectLst/>
                  <a:uLnTx/>
                  <a:uFillTx/>
                  <a:latin typeface="Assistant" panose="00000500000000000000" pitchFamily="2" charset="-79"/>
                  <a:ea typeface="+mn-ea"/>
                  <a:cs typeface="Assistant" panose="00000500000000000000" pitchFamily="2" charset="-79"/>
                </a:rPr>
                <a:t>-</a:t>
              </a:r>
              <a:r>
                <a:rPr kumimoji="0" lang="he-IL" sz="900" b="0" i="0" u="none" strike="noStrike" kern="1200" cap="none" spc="0" normalizeH="0" baseline="0" noProof="0" dirty="0">
                  <a:ln>
                    <a:noFill/>
                  </a:ln>
                  <a:solidFill>
                    <a:srgbClr val="333333"/>
                  </a:solidFill>
                  <a:effectLst/>
                  <a:uLnTx/>
                  <a:uFillTx/>
                  <a:latin typeface="Assistant" panose="00000500000000000000" pitchFamily="2" charset="-79"/>
                  <a:ea typeface="+mn-ea"/>
                  <a:cs typeface="Assistant" panose="00000500000000000000" pitchFamily="2" charset="-79"/>
                </a:rPr>
                <a:t> </a:t>
              </a:r>
              <a:r>
                <a:rPr kumimoji="0" lang="en-US" sz="900" b="0" i="0" u="none" strike="noStrike" kern="1200" cap="none" spc="0" normalizeH="0" baseline="0" noProof="0" dirty="0">
                  <a:ln>
                    <a:noFill/>
                  </a:ln>
                  <a:solidFill>
                    <a:srgbClr val="333333"/>
                  </a:solidFill>
                  <a:effectLst/>
                  <a:uLnTx/>
                  <a:uFillTx/>
                  <a:latin typeface="Assistant" panose="00000500000000000000" pitchFamily="2" charset="-79"/>
                  <a:ea typeface="+mn-ea"/>
                  <a:cs typeface="Assistant" panose="00000500000000000000" pitchFamily="2" charset="-79"/>
                </a:rPr>
                <a:t>DNB</a:t>
              </a:r>
              <a:r>
                <a:rPr kumimoji="0" lang="he-IL" sz="900" b="0" i="0" u="none" strike="noStrike" kern="1200" cap="none" spc="0" normalizeH="0" baseline="0" noProof="0" dirty="0">
                  <a:ln>
                    <a:noFill/>
                  </a:ln>
                  <a:solidFill>
                    <a:srgbClr val="333333"/>
                  </a:solidFill>
                  <a:effectLst/>
                  <a:uLnTx/>
                  <a:uFillTx/>
                  <a:latin typeface="Assistant" panose="00000500000000000000" pitchFamily="2" charset="-79"/>
                  <a:ea typeface="+mn-ea"/>
                  <a:cs typeface="Assistant" panose="00000500000000000000" pitchFamily="2" charset="-79"/>
                </a:rPr>
                <a:t>. בעלת תואר שני בבנקאות ומימון</a:t>
              </a:r>
            </a:p>
          </p:txBody>
        </p:sp>
        <p:pic>
          <p:nvPicPr>
            <p:cNvPr id="76" name="Picture 34">
              <a:extLst>
                <a:ext uri="{FF2B5EF4-FFF2-40B4-BE49-F238E27FC236}">
                  <a16:creationId xmlns:a16="http://schemas.microsoft.com/office/drawing/2014/main" id="{1ADB2248-8D6E-4E9B-83D2-303B241A4407}"/>
                </a:ext>
              </a:extLst>
            </p:cNvPr>
            <p:cNvPicPr preferRelativeResize="0">
              <a:picLocks/>
            </p:cNvPicPr>
            <p:nvPr/>
          </p:nvPicPr>
          <p:blipFill rotWithShape="1">
            <a:blip r:embed="rId7">
              <a:extLst>
                <a:ext uri="{28A0092B-C50C-407E-A947-70E740481C1C}">
                  <a14:useLocalDpi xmlns:a14="http://schemas.microsoft.com/office/drawing/2010/main" val="0"/>
                </a:ext>
              </a:extLst>
            </a:blip>
            <a:srcRect l="4186" t="1950" r="12413" b="31460"/>
            <a:stretch/>
          </p:blipFill>
          <p:spPr>
            <a:xfrm>
              <a:off x="1067280" y="1477558"/>
              <a:ext cx="828000" cy="828000"/>
            </a:xfrm>
            <a:prstGeom prst="ellipse">
              <a:avLst/>
            </a:prstGeom>
            <a:ln w="6350" cap="rnd">
              <a:solidFill>
                <a:schemeClr val="bg1"/>
              </a:solidFill>
            </a:ln>
            <a:effectLst>
              <a:outerShdw blurRad="88900" dist="88900" dir="8100000" algn="tr" rotWithShape="0">
                <a:prstClr val="black">
                  <a:alpha val="32000"/>
                </a:prstClr>
              </a:outerShdw>
            </a:effectLst>
          </p:spPr>
        </p:pic>
      </p:grpSp>
      <p:grpSp>
        <p:nvGrpSpPr>
          <p:cNvPr id="10" name="Group 9">
            <a:extLst>
              <a:ext uri="{FF2B5EF4-FFF2-40B4-BE49-F238E27FC236}">
                <a16:creationId xmlns:a16="http://schemas.microsoft.com/office/drawing/2014/main" id="{BB8400A6-3D0C-43F4-8276-D9BD946FDFEC}"/>
              </a:ext>
            </a:extLst>
          </p:cNvPr>
          <p:cNvGrpSpPr/>
          <p:nvPr/>
        </p:nvGrpSpPr>
        <p:grpSpPr>
          <a:xfrm>
            <a:off x="288700" y="1369172"/>
            <a:ext cx="1800000" cy="4534981"/>
            <a:chOff x="-1324748" y="1489489"/>
            <a:chExt cx="1800000" cy="4534981"/>
          </a:xfrm>
        </p:grpSpPr>
        <p:sp>
          <p:nvSpPr>
            <p:cNvPr id="92" name="TextBox 91">
              <a:extLst>
                <a:ext uri="{FF2B5EF4-FFF2-40B4-BE49-F238E27FC236}">
                  <a16:creationId xmlns:a16="http://schemas.microsoft.com/office/drawing/2014/main" id="{19A771A8-AF01-4F2D-877F-4EA6F215E93A}"/>
                </a:ext>
              </a:extLst>
            </p:cNvPr>
            <p:cNvSpPr txBox="1"/>
            <p:nvPr/>
          </p:nvSpPr>
          <p:spPr>
            <a:xfrm>
              <a:off x="-1324748" y="2660480"/>
              <a:ext cx="1800000" cy="259045"/>
            </a:xfrm>
            <a:prstGeom prst="rect">
              <a:avLst/>
            </a:prstGeom>
            <a:noFill/>
          </p:spPr>
          <p:txBody>
            <a:bodyPr wrap="square" lIns="91440" tIns="45720" rIns="91440" bIns="45720" rtlCol="0" anchor="t" anchorCtr="0">
              <a:spAutoFit/>
            </a:bodyPr>
            <a:lstStyle/>
            <a:p>
              <a:pPr marL="0" marR="0" lvl="0" indent="0" algn="ctr" defTabSz="914400" rtl="1" eaLnBrk="1" fontAlgn="auto" latinLnBrk="0" hangingPunct="1">
                <a:lnSpc>
                  <a:spcPts val="13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Assistant SemiBold" pitchFamily="2" charset="-79"/>
                  <a:ea typeface="Open Sans Light"/>
                  <a:cs typeface="Assistant SemiBold" pitchFamily="2" charset="-79"/>
                </a:rPr>
                <a:t>מנהל הפעילות הבלטית</a:t>
              </a:r>
            </a:p>
          </p:txBody>
        </p:sp>
        <p:sp>
          <p:nvSpPr>
            <p:cNvPr id="97" name="TextBox 96">
              <a:extLst>
                <a:ext uri="{FF2B5EF4-FFF2-40B4-BE49-F238E27FC236}">
                  <a16:creationId xmlns:a16="http://schemas.microsoft.com/office/drawing/2014/main" id="{26A1B268-04A5-412A-B2E7-F2DE3C82E98C}"/>
                </a:ext>
              </a:extLst>
            </p:cNvPr>
            <p:cNvSpPr txBox="1"/>
            <p:nvPr/>
          </p:nvSpPr>
          <p:spPr>
            <a:xfrm>
              <a:off x="-1324748" y="2892161"/>
              <a:ext cx="1800000" cy="605294"/>
            </a:xfrm>
            <a:prstGeom prst="rect">
              <a:avLst/>
            </a:prstGeom>
            <a:noFill/>
          </p:spPr>
          <p:txBody>
            <a:bodyPr wrap="square" lIns="91440" tIns="45720" rIns="91440" bIns="45720" rtlCol="0" anchor="t">
              <a:spAutoFit/>
            </a:bodyPr>
            <a:lstStyle/>
            <a:p>
              <a:pPr marL="0" marR="0" lvl="0" indent="0" algn="ctr" defTabSz="914400" rtl="1" eaLnBrk="1" fontAlgn="auto" latinLnBrk="0" hangingPunct="1">
                <a:lnSpc>
                  <a:spcPts val="1000"/>
                </a:lnSpc>
                <a:spcBef>
                  <a:spcPts val="0"/>
                </a:spcBef>
                <a:spcAft>
                  <a:spcPts val="0"/>
                </a:spcAft>
                <a:buClrTx/>
                <a:buSzTx/>
                <a:buFontTx/>
                <a:buNone/>
                <a:tabLst/>
                <a:defRPr/>
              </a:pPr>
              <a:r>
                <a:rPr kumimoji="0" lang="he-IL" sz="900" b="0" i="0" u="none" strike="noStrike" kern="1200" cap="none" spc="0" normalizeH="0" baseline="0" noProof="0" dirty="0">
                  <a:ln>
                    <a:noFill/>
                  </a:ln>
                  <a:solidFill>
                    <a:srgbClr val="333333"/>
                  </a:solidFill>
                  <a:effectLst/>
                  <a:uLnTx/>
                  <a:uFillTx/>
                  <a:latin typeface="Assistant" panose="00000500000000000000" pitchFamily="2" charset="-79"/>
                  <a:ea typeface="+mn-ea"/>
                  <a:cs typeface="Assistant" panose="00000500000000000000" pitchFamily="2" charset="-79"/>
                </a:rPr>
                <a:t>בעל ניסיון של למעלה מ-15 שנה בענף הבנקאות</a:t>
              </a:r>
              <a:r>
                <a:rPr lang="he-IL" sz="900" dirty="0">
                  <a:solidFill>
                    <a:srgbClr val="333333"/>
                  </a:solidFill>
                  <a:latin typeface="Assistant" panose="00000500000000000000" pitchFamily="2" charset="-79"/>
                  <a:cs typeface="Assistant" panose="00000500000000000000" pitchFamily="2" charset="-79"/>
                </a:rPr>
                <a:t> </a:t>
              </a:r>
              <a:r>
                <a:rPr kumimoji="0" lang="he-IL" sz="900" b="0" i="0" u="none" strike="noStrike" kern="1200" cap="none" spc="0" normalizeH="0" baseline="0" noProof="0" dirty="0">
                  <a:ln>
                    <a:noFill/>
                  </a:ln>
                  <a:solidFill>
                    <a:srgbClr val="333333"/>
                  </a:solidFill>
                  <a:effectLst/>
                  <a:uLnTx/>
                  <a:uFillTx/>
                  <a:latin typeface="Assistant" panose="00000500000000000000" pitchFamily="2" charset="-79"/>
                  <a:ea typeface="+mn-ea"/>
                  <a:cs typeface="Assistant" panose="00000500000000000000" pitchFamily="2" charset="-79"/>
                </a:rPr>
                <a:t>והפיננסים, מומחיות בתחום האשראי והמכירות בעל תואר שני במנהל עסקים </a:t>
              </a:r>
            </a:p>
          </p:txBody>
        </p:sp>
        <p:sp>
          <p:nvSpPr>
            <p:cNvPr id="113" name="TextBox 112">
              <a:extLst>
                <a:ext uri="{FF2B5EF4-FFF2-40B4-BE49-F238E27FC236}">
                  <a16:creationId xmlns:a16="http://schemas.microsoft.com/office/drawing/2014/main" id="{33CA87BF-5D6B-47C8-A629-7AF5F44D94C4}"/>
                </a:ext>
              </a:extLst>
            </p:cNvPr>
            <p:cNvSpPr txBox="1"/>
            <p:nvPr/>
          </p:nvSpPr>
          <p:spPr>
            <a:xfrm>
              <a:off x="-1324748" y="2398805"/>
              <a:ext cx="1800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600" b="1" i="0" u="none" strike="noStrike" kern="1200" cap="none" spc="0" normalizeH="0" baseline="0" noProof="0" dirty="0">
                  <a:ln>
                    <a:noFill/>
                  </a:ln>
                  <a:solidFill>
                    <a:srgbClr val="00AEEF"/>
                  </a:solidFill>
                  <a:effectLst/>
                  <a:uLnTx/>
                  <a:uFillTx/>
                  <a:latin typeface="Calibri Light" panose="020F0302020204030204"/>
                  <a:ea typeface="+mn-ea"/>
                  <a:cs typeface="Assistant" panose="00000500000000000000" pitchFamily="2" charset="-79"/>
                </a:rPr>
                <a:t>פאוליוס טמוסאיטיס</a:t>
              </a:r>
            </a:p>
          </p:txBody>
        </p:sp>
        <p:pic>
          <p:nvPicPr>
            <p:cNvPr id="121" name="Picture 120">
              <a:extLst>
                <a:ext uri="{FF2B5EF4-FFF2-40B4-BE49-F238E27FC236}">
                  <a16:creationId xmlns:a16="http://schemas.microsoft.com/office/drawing/2014/main" id="{8B3646BC-DBB2-46F2-B7E6-D8A3FCF54FDC}"/>
                </a:ext>
              </a:extLst>
            </p:cNvPr>
            <p:cNvPicPr preferRelativeResize="0">
              <a:picLocks noChangeArrowheads="1"/>
            </p:cNvPicPr>
            <p:nvPr/>
          </p:nvPicPr>
          <p:blipFill rotWithShape="1">
            <a:blip r:embed="rId8" cstate="print">
              <a:extLst>
                <a:ext uri="{28A0092B-C50C-407E-A947-70E740481C1C}">
                  <a14:useLocalDpi xmlns:a14="http://schemas.microsoft.com/office/drawing/2010/main" val="0"/>
                </a:ext>
              </a:extLst>
            </a:blip>
            <a:srcRect l="38602" t="1379" r="21078" b="58300"/>
            <a:stretch/>
          </p:blipFill>
          <p:spPr bwMode="auto">
            <a:xfrm>
              <a:off x="-838748" y="1489489"/>
              <a:ext cx="828000" cy="828000"/>
            </a:xfrm>
            <a:prstGeom prst="ellipse">
              <a:avLst/>
            </a:prstGeom>
            <a:ln w="6350" cap="rnd">
              <a:solidFill>
                <a:schemeClr val="bg1"/>
              </a:solidFill>
            </a:ln>
            <a:effectLst>
              <a:outerShdw blurRad="88900" dist="88900" dir="8100000" algn="tr" rotWithShape="0">
                <a:prstClr val="black">
                  <a:alpha val="32000"/>
                </a:prstClr>
              </a:outerShdw>
            </a:effectLst>
            <a:extLst>
              <a:ext uri="{909E8E84-426E-40DD-AFC4-6F175D3DCCD1}">
                <a14:hiddenFill xmlns:a14="http://schemas.microsoft.com/office/drawing/2010/main">
                  <a:solidFill>
                    <a:srgbClr val="FFFFFF"/>
                  </a:solidFill>
                </a14:hiddenFill>
              </a:ext>
            </a:extLst>
          </p:spPr>
        </p:pic>
        <p:sp>
          <p:nvSpPr>
            <p:cNvPr id="47" name="TextBox 58">
              <a:extLst>
                <a:ext uri="{FF2B5EF4-FFF2-40B4-BE49-F238E27FC236}">
                  <a16:creationId xmlns:a16="http://schemas.microsoft.com/office/drawing/2014/main" id="{2DDF02FF-71F9-468A-A114-286E2ECEB627}"/>
                </a:ext>
              </a:extLst>
            </p:cNvPr>
            <p:cNvSpPr txBox="1"/>
            <p:nvPr/>
          </p:nvSpPr>
          <p:spPr>
            <a:xfrm>
              <a:off x="-1324748" y="4771254"/>
              <a:ext cx="1800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600" b="1" i="0" u="none" strike="noStrike" kern="1200" cap="none" spc="0" normalizeH="0" baseline="0" noProof="0" dirty="0">
                  <a:ln>
                    <a:noFill/>
                  </a:ln>
                  <a:solidFill>
                    <a:srgbClr val="00AEEF"/>
                  </a:solidFill>
                  <a:effectLst/>
                  <a:uLnTx/>
                  <a:uFillTx/>
                  <a:latin typeface="Calibri Light" panose="020F0302020204030204"/>
                  <a:ea typeface="+mn-ea"/>
                  <a:cs typeface="Assistant" panose="00000500000000000000" pitchFamily="2" charset="-79"/>
                </a:rPr>
                <a:t>נטע </a:t>
              </a:r>
              <a:r>
                <a:rPr kumimoji="0" lang="he-IL" sz="1600" b="1" i="0" u="none" strike="noStrike" kern="1200" cap="none" spc="0" normalizeH="0" baseline="0" noProof="0" dirty="0" err="1">
                  <a:ln>
                    <a:noFill/>
                  </a:ln>
                  <a:solidFill>
                    <a:srgbClr val="00AEEF"/>
                  </a:solidFill>
                  <a:effectLst/>
                  <a:uLnTx/>
                  <a:uFillTx/>
                  <a:latin typeface="Calibri Light" panose="020F0302020204030204"/>
                  <a:ea typeface="+mn-ea"/>
                  <a:cs typeface="Assistant" panose="00000500000000000000" pitchFamily="2" charset="-79"/>
                </a:rPr>
                <a:t>בראל</a:t>
              </a:r>
              <a:endParaRPr kumimoji="0" lang="he-IL" sz="1600" b="1" i="0" u="none" strike="noStrike" kern="1200" cap="none" spc="0" normalizeH="0" baseline="0" noProof="0" dirty="0">
                <a:ln>
                  <a:noFill/>
                </a:ln>
                <a:solidFill>
                  <a:srgbClr val="00AEEF"/>
                </a:solidFill>
                <a:effectLst/>
                <a:uLnTx/>
                <a:uFillTx/>
                <a:latin typeface="Calibri Light" panose="020F0302020204030204"/>
                <a:ea typeface="+mn-ea"/>
                <a:cs typeface="Assistant" panose="00000500000000000000" pitchFamily="2" charset="-79"/>
              </a:endParaRPr>
            </a:p>
          </p:txBody>
        </p:sp>
        <p:sp>
          <p:nvSpPr>
            <p:cNvPr id="48" name="TextBox 59">
              <a:extLst>
                <a:ext uri="{FF2B5EF4-FFF2-40B4-BE49-F238E27FC236}">
                  <a16:creationId xmlns:a16="http://schemas.microsoft.com/office/drawing/2014/main" id="{D9AD69EC-C46F-4C8A-BBAE-83639C7347F3}"/>
                </a:ext>
              </a:extLst>
            </p:cNvPr>
            <p:cNvSpPr txBox="1"/>
            <p:nvPr/>
          </p:nvSpPr>
          <p:spPr>
            <a:xfrm>
              <a:off x="-1324748" y="5032929"/>
              <a:ext cx="1800000" cy="259045"/>
            </a:xfrm>
            <a:prstGeom prst="rect">
              <a:avLst/>
            </a:prstGeom>
            <a:noFill/>
          </p:spPr>
          <p:txBody>
            <a:bodyPr wrap="square" lIns="91440" tIns="45720" rIns="91440" bIns="45720" rtlCol="0" anchor="ctr">
              <a:spAutoFit/>
            </a:bodyPr>
            <a:lstStyle/>
            <a:p>
              <a:pPr marL="0" marR="0" lvl="0" indent="0" algn="ctr" defTabSz="914400" rtl="1" eaLnBrk="1" fontAlgn="auto" latinLnBrk="0" hangingPunct="1">
                <a:lnSpc>
                  <a:spcPts val="13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Assistant SemiBold" pitchFamily="2" charset="-79"/>
                  <a:ea typeface="Open Sans Light"/>
                  <a:cs typeface="Assistant SemiBold" pitchFamily="2" charset="-79"/>
                </a:rPr>
                <a:t>מנהלת </a:t>
              </a:r>
              <a:r>
                <a:rPr kumimoji="0" lang="en-US" sz="1200" b="0" i="0" u="none" strike="noStrike" kern="1200" cap="none" spc="0" normalizeH="0" baseline="0" noProof="0" dirty="0">
                  <a:ln>
                    <a:noFill/>
                  </a:ln>
                  <a:solidFill>
                    <a:prstClr val="black"/>
                  </a:solidFill>
                  <a:effectLst/>
                  <a:uLnTx/>
                  <a:uFillTx/>
                  <a:latin typeface="Assistant SemiBold" pitchFamily="2" charset="-79"/>
                  <a:ea typeface="Open Sans Light"/>
                  <a:cs typeface="Assistant SemiBold" pitchFamily="2" charset="-79"/>
                </a:rPr>
                <a:t>HR</a:t>
              </a:r>
              <a:endParaRPr kumimoji="0" lang="he-IL" sz="1200" b="0" i="0" u="none" strike="noStrike" kern="1200" cap="none" spc="0" normalizeH="0" baseline="0" noProof="0" dirty="0">
                <a:ln>
                  <a:noFill/>
                </a:ln>
                <a:solidFill>
                  <a:prstClr val="black"/>
                </a:solidFill>
                <a:effectLst/>
                <a:uLnTx/>
                <a:uFillTx/>
                <a:latin typeface="Assistant SemiBold" pitchFamily="2" charset="-79"/>
                <a:ea typeface="Open Sans Light"/>
                <a:cs typeface="Assistant SemiBold" pitchFamily="2" charset="-79"/>
              </a:endParaRPr>
            </a:p>
          </p:txBody>
        </p:sp>
        <p:sp>
          <p:nvSpPr>
            <p:cNvPr id="50" name="TextBox 60">
              <a:extLst>
                <a:ext uri="{FF2B5EF4-FFF2-40B4-BE49-F238E27FC236}">
                  <a16:creationId xmlns:a16="http://schemas.microsoft.com/office/drawing/2014/main" id="{9779E5C8-71A4-43E0-9257-D0ED04338648}"/>
                </a:ext>
              </a:extLst>
            </p:cNvPr>
            <p:cNvSpPr txBox="1"/>
            <p:nvPr/>
          </p:nvSpPr>
          <p:spPr>
            <a:xfrm>
              <a:off x="-1324748" y="5239640"/>
              <a:ext cx="1800000" cy="784830"/>
            </a:xfrm>
            <a:prstGeom prst="rect">
              <a:avLst/>
            </a:prstGeom>
            <a:noFill/>
          </p:spPr>
          <p:txBody>
            <a:bodyPr wrap="square" lIns="91440" tIns="45720" rIns="91440" bIns="45720" rtlCol="0" anchor="t">
              <a:spAutoFit/>
            </a:bodyPr>
            <a:lstStyle/>
            <a:p>
              <a:pPr marL="0" marR="0" algn="ctr" rtl="1">
                <a:spcBef>
                  <a:spcPts val="0"/>
                </a:spcBef>
                <a:spcAft>
                  <a:spcPts val="0"/>
                </a:spcAft>
              </a:pPr>
              <a:r>
                <a:rPr lang="he-IL" sz="900" dirty="0">
                  <a:solidFill>
                    <a:srgbClr val="333333"/>
                  </a:solidFill>
                  <a:latin typeface="Assistant" panose="00000500000000000000" pitchFamily="2" charset="-79"/>
                  <a:cs typeface="Assistant" panose="00000500000000000000" pitchFamily="2" charset="-79"/>
                </a:rPr>
                <a:t>בעלת ניסיון של כ-20 שנה במשאבי אנוש  הכולל הקמה והטמעה של מערך משאבי אנוש בארגונים התמחות באבחון וגיוס, פיתוח וליווי מנהלים. בעלת תואר במדעי החברה</a:t>
              </a:r>
              <a:endParaRPr lang="en-US" sz="900" dirty="0">
                <a:solidFill>
                  <a:srgbClr val="333333"/>
                </a:solidFill>
                <a:latin typeface="Assistant" panose="00000500000000000000" pitchFamily="2" charset="-79"/>
                <a:cs typeface="Assistant" panose="00000500000000000000" pitchFamily="2" charset="-79"/>
              </a:endParaRPr>
            </a:p>
          </p:txBody>
        </p:sp>
        <p:pic>
          <p:nvPicPr>
            <p:cNvPr id="77" name="Picture 76">
              <a:extLst>
                <a:ext uri="{FF2B5EF4-FFF2-40B4-BE49-F238E27FC236}">
                  <a16:creationId xmlns:a16="http://schemas.microsoft.com/office/drawing/2014/main" id="{E4E30EE8-AECB-40B7-84A7-73A2F927CFA3}"/>
                </a:ext>
              </a:extLst>
            </p:cNvPr>
            <p:cNvPicPr preferRelativeResize="0">
              <a:picLocks/>
            </p:cNvPicPr>
            <p:nvPr/>
          </p:nvPicPr>
          <p:blipFill rotWithShape="1">
            <a:blip r:embed="rId9" cstate="print">
              <a:extLst>
                <a:ext uri="{28A0092B-C50C-407E-A947-70E740481C1C}">
                  <a14:useLocalDpi xmlns:a14="http://schemas.microsoft.com/office/drawing/2010/main" val="0"/>
                </a:ext>
              </a:extLst>
            </a:blip>
            <a:srcRect l="15969" t="10393" r="21601" b="49613"/>
            <a:stretch/>
          </p:blipFill>
          <p:spPr>
            <a:xfrm>
              <a:off x="-838748" y="3861938"/>
              <a:ext cx="828000" cy="828000"/>
            </a:xfrm>
            <a:prstGeom prst="ellipse">
              <a:avLst/>
            </a:prstGeom>
            <a:ln w="6350" cap="rnd">
              <a:solidFill>
                <a:schemeClr val="bg1"/>
              </a:solidFill>
            </a:ln>
            <a:effectLst>
              <a:outerShdw blurRad="88900" dist="88900" dir="8100000" algn="tr" rotWithShape="0">
                <a:prstClr val="black">
                  <a:alpha val="32000"/>
                </a:prstClr>
              </a:outerShdw>
            </a:effectLst>
          </p:spPr>
        </p:pic>
      </p:grpSp>
      <p:grpSp>
        <p:nvGrpSpPr>
          <p:cNvPr id="6" name="Group 5">
            <a:extLst>
              <a:ext uri="{FF2B5EF4-FFF2-40B4-BE49-F238E27FC236}">
                <a16:creationId xmlns:a16="http://schemas.microsoft.com/office/drawing/2014/main" id="{3B5BAA16-F22E-4A56-9AA8-C289054DE539}"/>
              </a:ext>
            </a:extLst>
          </p:cNvPr>
          <p:cNvGrpSpPr/>
          <p:nvPr/>
        </p:nvGrpSpPr>
        <p:grpSpPr>
          <a:xfrm>
            <a:off x="8040616" y="1357241"/>
            <a:ext cx="1800000" cy="4551067"/>
            <a:chOff x="7519770" y="1477558"/>
            <a:chExt cx="1800000" cy="4551067"/>
          </a:xfrm>
        </p:grpSpPr>
        <p:sp>
          <p:nvSpPr>
            <p:cNvPr id="107" name="TextBox 59">
              <a:extLst>
                <a:ext uri="{FF2B5EF4-FFF2-40B4-BE49-F238E27FC236}">
                  <a16:creationId xmlns:a16="http://schemas.microsoft.com/office/drawing/2014/main" id="{A9E53DFA-E8F8-49D2-B4D6-BC12EA705995}"/>
                </a:ext>
              </a:extLst>
            </p:cNvPr>
            <p:cNvSpPr txBox="1"/>
            <p:nvPr/>
          </p:nvSpPr>
          <p:spPr>
            <a:xfrm>
              <a:off x="7519770" y="2672316"/>
              <a:ext cx="1800000" cy="259045"/>
            </a:xfrm>
            <a:prstGeom prst="rect">
              <a:avLst/>
            </a:prstGeom>
            <a:noFill/>
          </p:spPr>
          <p:txBody>
            <a:bodyPr wrap="square" lIns="91440" tIns="45720" rIns="91440" bIns="45720" rtlCol="0" anchor="t" anchorCtr="0">
              <a:spAutoFit/>
            </a:bodyPr>
            <a:lstStyle/>
            <a:p>
              <a:pPr marL="0" marR="0" lvl="0" indent="0" algn="ctr" defTabSz="914400" rtl="1" eaLnBrk="1" fontAlgn="auto" latinLnBrk="0" hangingPunct="1">
                <a:lnSpc>
                  <a:spcPts val="13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Assistant SemiBold" pitchFamily="2" charset="-79"/>
                  <a:ea typeface="Open Sans Light"/>
                  <a:cs typeface="Assistant SemiBold" pitchFamily="2" charset="-79"/>
                </a:rPr>
                <a:t>מנהל פעילות אירופה</a:t>
              </a:r>
            </a:p>
          </p:txBody>
        </p:sp>
        <p:sp>
          <p:nvSpPr>
            <p:cNvPr id="108" name="TextBox 60">
              <a:extLst>
                <a:ext uri="{FF2B5EF4-FFF2-40B4-BE49-F238E27FC236}">
                  <a16:creationId xmlns:a16="http://schemas.microsoft.com/office/drawing/2014/main" id="{699A9A13-4657-4E3F-9BA7-8C558BF37D04}"/>
                </a:ext>
              </a:extLst>
            </p:cNvPr>
            <p:cNvSpPr txBox="1"/>
            <p:nvPr/>
          </p:nvSpPr>
          <p:spPr>
            <a:xfrm>
              <a:off x="7519770" y="2891283"/>
              <a:ext cx="1800000" cy="477054"/>
            </a:xfrm>
            <a:prstGeom prst="rect">
              <a:avLst/>
            </a:prstGeom>
            <a:noFill/>
          </p:spPr>
          <p:txBody>
            <a:bodyPr wrap="square" lIns="91440" tIns="45720" rIns="91440" bIns="45720" rtlCol="0" anchor="t">
              <a:spAutoFit/>
            </a:bodyPr>
            <a:lstStyle/>
            <a:p>
              <a:pPr marL="0" marR="0" lvl="0" indent="0" algn="ctr" defTabSz="914400" rtl="1" eaLnBrk="1" fontAlgn="auto" latinLnBrk="0" hangingPunct="1">
                <a:lnSpc>
                  <a:spcPts val="1000"/>
                </a:lnSpc>
                <a:spcBef>
                  <a:spcPts val="0"/>
                </a:spcBef>
                <a:spcAft>
                  <a:spcPts val="0"/>
                </a:spcAft>
                <a:buClrTx/>
                <a:buSzTx/>
                <a:buFontTx/>
                <a:buNone/>
                <a:tabLst/>
                <a:defRPr/>
              </a:pPr>
              <a:r>
                <a:rPr kumimoji="0" lang="he-IL" sz="900" b="0" i="0" u="none" strike="noStrike" kern="1200" cap="none" spc="0" normalizeH="0" baseline="0" noProof="0" dirty="0">
                  <a:ln>
                    <a:noFill/>
                  </a:ln>
                  <a:solidFill>
                    <a:srgbClr val="333333"/>
                  </a:solidFill>
                  <a:effectLst/>
                  <a:uLnTx/>
                  <a:uFillTx/>
                  <a:latin typeface="Assistant" panose="00000500000000000000" pitchFamily="2" charset="-79"/>
                  <a:ea typeface="+mn-ea"/>
                  <a:cs typeface="Assistant" panose="00000500000000000000" pitchFamily="2" charset="-79"/>
                </a:rPr>
                <a:t>בעל ניסיון של למעלה מ-20 שנה ביזום, הקמה וניהול כוח מכירות רב לאומי ורשת מפיצים באירופה ומזרח אסיה. בעל תואר שני במנהל עסקים</a:t>
              </a:r>
            </a:p>
          </p:txBody>
        </p:sp>
        <p:sp>
          <p:nvSpPr>
            <p:cNvPr id="59" name="TextBox 58">
              <a:extLst>
                <a:ext uri="{FF2B5EF4-FFF2-40B4-BE49-F238E27FC236}">
                  <a16:creationId xmlns:a16="http://schemas.microsoft.com/office/drawing/2014/main" id="{D8367DA9-C588-4076-975B-D9725D80083E}"/>
                </a:ext>
              </a:extLst>
            </p:cNvPr>
            <p:cNvSpPr txBox="1"/>
            <p:nvPr/>
          </p:nvSpPr>
          <p:spPr>
            <a:xfrm>
              <a:off x="7519770" y="2411892"/>
              <a:ext cx="1800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600" b="1" i="0" u="none" strike="noStrike" kern="1200" cap="none" spc="0" normalizeH="0" baseline="0" noProof="0" dirty="0">
                  <a:ln>
                    <a:noFill/>
                  </a:ln>
                  <a:solidFill>
                    <a:srgbClr val="00AEEF"/>
                  </a:solidFill>
                  <a:effectLst/>
                  <a:uLnTx/>
                  <a:uFillTx/>
                  <a:latin typeface="Calibri Light" panose="020F0302020204030204"/>
                  <a:ea typeface="+mn-ea"/>
                  <a:cs typeface="Assistant" panose="00000500000000000000" pitchFamily="2" charset="-79"/>
                </a:rPr>
                <a:t>דוד בן גל</a:t>
              </a:r>
            </a:p>
          </p:txBody>
        </p:sp>
        <p:sp>
          <p:nvSpPr>
            <p:cNvPr id="89" name="TextBox 88">
              <a:extLst>
                <a:ext uri="{FF2B5EF4-FFF2-40B4-BE49-F238E27FC236}">
                  <a16:creationId xmlns:a16="http://schemas.microsoft.com/office/drawing/2014/main" id="{5863B619-64A5-4E20-97F9-7A48242635D4}"/>
                </a:ext>
              </a:extLst>
            </p:cNvPr>
            <p:cNvSpPr txBox="1"/>
            <p:nvPr/>
          </p:nvSpPr>
          <p:spPr>
            <a:xfrm>
              <a:off x="7519770" y="5032929"/>
              <a:ext cx="1800000" cy="259045"/>
            </a:xfrm>
            <a:prstGeom prst="rect">
              <a:avLst/>
            </a:prstGeom>
            <a:noFill/>
          </p:spPr>
          <p:txBody>
            <a:bodyPr wrap="square" lIns="72000" tIns="45720" rIns="72000" bIns="45720" rtlCol="0" anchor="t" anchorCtr="0">
              <a:spAutoFit/>
            </a:bodyPr>
            <a:lstStyle/>
            <a:p>
              <a:pPr marL="0" marR="0" lvl="0" indent="0" algn="ctr" defTabSz="914400" rtl="1" eaLnBrk="1" fontAlgn="auto" latinLnBrk="0" hangingPunct="1">
                <a:lnSpc>
                  <a:spcPts val="13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Assistant SemiBold" pitchFamily="2" charset="-79"/>
                  <a:ea typeface="Open Sans Light"/>
                  <a:cs typeface="Assistant SemiBold" pitchFamily="2" charset="-79"/>
                </a:rPr>
                <a:t>סמנכ"ל כספים הפעילות הבלטית</a:t>
              </a:r>
            </a:p>
          </p:txBody>
        </p:sp>
        <p:sp>
          <p:nvSpPr>
            <p:cNvPr id="91" name="TextBox 90">
              <a:extLst>
                <a:ext uri="{FF2B5EF4-FFF2-40B4-BE49-F238E27FC236}">
                  <a16:creationId xmlns:a16="http://schemas.microsoft.com/office/drawing/2014/main" id="{A0897513-508A-4C09-8F4A-B8AB40A2E759}"/>
                </a:ext>
              </a:extLst>
            </p:cNvPr>
            <p:cNvSpPr txBox="1"/>
            <p:nvPr/>
          </p:nvSpPr>
          <p:spPr>
            <a:xfrm>
              <a:off x="7519770" y="5423331"/>
              <a:ext cx="1800000" cy="605294"/>
            </a:xfrm>
            <a:prstGeom prst="rect">
              <a:avLst/>
            </a:prstGeom>
            <a:noFill/>
          </p:spPr>
          <p:txBody>
            <a:bodyPr wrap="square" lIns="91440" tIns="45720" rIns="91440" bIns="45720" rtlCol="0" anchor="t">
              <a:spAutoFit/>
            </a:bodyPr>
            <a:lstStyle/>
            <a:p>
              <a:pPr marL="0" marR="0" lvl="0" indent="0" algn="ctr" defTabSz="914400" rtl="1" eaLnBrk="1" fontAlgn="auto" latinLnBrk="0" hangingPunct="1">
                <a:lnSpc>
                  <a:spcPts val="1000"/>
                </a:lnSpc>
                <a:spcBef>
                  <a:spcPts val="0"/>
                </a:spcBef>
                <a:spcAft>
                  <a:spcPts val="0"/>
                </a:spcAft>
                <a:buClrTx/>
                <a:buSzTx/>
                <a:buFontTx/>
                <a:buNone/>
                <a:tabLst/>
                <a:defRPr/>
              </a:pPr>
              <a:r>
                <a:rPr kumimoji="0" lang="he-IL" sz="900" b="0" i="0" u="none" strike="noStrike" kern="1200" cap="none" spc="0" normalizeH="0" baseline="0" noProof="0" dirty="0">
                  <a:ln>
                    <a:noFill/>
                  </a:ln>
                  <a:solidFill>
                    <a:srgbClr val="333333"/>
                  </a:solidFill>
                  <a:effectLst/>
                  <a:uLnTx/>
                  <a:uFillTx/>
                  <a:latin typeface="Assistant" panose="00000500000000000000" pitchFamily="2" charset="-79"/>
                  <a:ea typeface="+mn-ea"/>
                  <a:cs typeface="Assistant" panose="00000500000000000000" pitchFamily="2" charset="-79"/>
                </a:rPr>
                <a:t>בעל ניסיון של כ-20 שנה בענף הבנקאות והפיננסים, מומחיות בניהול פיננסי בעל תואר שני בכלכלה ומנהל עסקים </a:t>
              </a:r>
            </a:p>
          </p:txBody>
        </p:sp>
        <p:sp>
          <p:nvSpPr>
            <p:cNvPr id="114" name="TextBox 113">
              <a:extLst>
                <a:ext uri="{FF2B5EF4-FFF2-40B4-BE49-F238E27FC236}">
                  <a16:creationId xmlns:a16="http://schemas.microsoft.com/office/drawing/2014/main" id="{1E24E923-1AC9-4CFF-BBD9-6E7502400CB2}"/>
                </a:ext>
              </a:extLst>
            </p:cNvPr>
            <p:cNvSpPr txBox="1"/>
            <p:nvPr/>
          </p:nvSpPr>
          <p:spPr>
            <a:xfrm>
              <a:off x="7519770" y="4771254"/>
              <a:ext cx="1800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600" b="1" i="0" u="none" strike="noStrike" kern="1200" cap="none" spc="0" normalizeH="0" baseline="0" noProof="0" dirty="0">
                  <a:ln>
                    <a:noFill/>
                  </a:ln>
                  <a:solidFill>
                    <a:srgbClr val="00AEEF"/>
                  </a:solidFill>
                  <a:effectLst/>
                  <a:uLnTx/>
                  <a:uFillTx/>
                  <a:latin typeface="Calibri Light" panose="020F0302020204030204"/>
                  <a:ea typeface="+mn-ea"/>
                  <a:cs typeface="Assistant" panose="00000500000000000000" pitchFamily="2" charset="-79"/>
                </a:rPr>
                <a:t>סאוליוס גלזיניס</a:t>
              </a:r>
            </a:p>
          </p:txBody>
        </p:sp>
        <p:pic>
          <p:nvPicPr>
            <p:cNvPr id="120" name="Picture 119">
              <a:extLst>
                <a:ext uri="{FF2B5EF4-FFF2-40B4-BE49-F238E27FC236}">
                  <a16:creationId xmlns:a16="http://schemas.microsoft.com/office/drawing/2014/main" id="{614035D8-A9B5-4604-9132-9D3E150FC7FC}"/>
                </a:ext>
              </a:extLst>
            </p:cNvPr>
            <p:cNvPicPr preferRelativeResize="0">
              <a:picLocks/>
            </p:cNvPicPr>
            <p:nvPr/>
          </p:nvPicPr>
          <p:blipFill rotWithShape="1">
            <a:blip r:embed="rId10" cstate="print">
              <a:extLst>
                <a:ext uri="{28A0092B-C50C-407E-A947-70E740481C1C}">
                  <a14:useLocalDpi xmlns:a14="http://schemas.microsoft.com/office/drawing/2010/main" val="0"/>
                </a:ext>
              </a:extLst>
            </a:blip>
            <a:srcRect l="29026" t="7853" r="10383" b="52742"/>
            <a:stretch/>
          </p:blipFill>
          <p:spPr>
            <a:xfrm>
              <a:off x="8005770" y="3861938"/>
              <a:ext cx="828000" cy="828000"/>
            </a:xfrm>
            <a:prstGeom prst="ellipse">
              <a:avLst/>
            </a:prstGeom>
            <a:ln w="6350" cap="rnd">
              <a:solidFill>
                <a:schemeClr val="bg1"/>
              </a:solidFill>
            </a:ln>
            <a:effectLst>
              <a:outerShdw blurRad="88900" dist="88900" dir="8100000" algn="tr" rotWithShape="0">
                <a:prstClr val="black">
                  <a:alpha val="32000"/>
                </a:prstClr>
              </a:outerShdw>
            </a:effectLst>
          </p:spPr>
        </p:pic>
        <p:pic>
          <p:nvPicPr>
            <p:cNvPr id="78" name="Picture 77">
              <a:extLst>
                <a:ext uri="{FF2B5EF4-FFF2-40B4-BE49-F238E27FC236}">
                  <a16:creationId xmlns:a16="http://schemas.microsoft.com/office/drawing/2014/main" id="{17F69566-B006-4E87-AF0E-389B8EEC6116}"/>
                </a:ext>
              </a:extLst>
            </p:cNvPr>
            <p:cNvPicPr preferRelativeResize="0">
              <a:picLocks noChangeArrowheads="1"/>
            </p:cNvPicPr>
            <p:nvPr/>
          </p:nvPicPr>
          <p:blipFill rotWithShape="1">
            <a:blip r:embed="rId11" cstate="print">
              <a:extLst>
                <a:ext uri="{28A0092B-C50C-407E-A947-70E740481C1C}">
                  <a14:useLocalDpi xmlns:a14="http://schemas.microsoft.com/office/drawing/2010/main" val="0"/>
                </a:ext>
              </a:extLst>
            </a:blip>
            <a:srcRect l="4210" t="6835" r="17395" b="34368"/>
            <a:stretch/>
          </p:blipFill>
          <p:spPr bwMode="auto">
            <a:xfrm>
              <a:off x="8005770" y="1477558"/>
              <a:ext cx="828000" cy="828000"/>
            </a:xfrm>
            <a:prstGeom prst="ellipse">
              <a:avLst/>
            </a:prstGeom>
            <a:ln w="6350" cap="rnd">
              <a:solidFill>
                <a:schemeClr val="bg1"/>
              </a:solidFill>
            </a:ln>
            <a:effectLst>
              <a:outerShdw blurRad="88900" dist="88900" dir="8100000" algn="tr" rotWithShape="0">
                <a:prstClr val="black">
                  <a:alpha val="32000"/>
                </a:prstClr>
              </a:outerShdw>
            </a:effectLst>
            <a:extLst>
              <a:ext uri="{909E8E84-426E-40DD-AFC4-6F175D3DCCD1}">
                <a14:hiddenFill xmlns:a14="http://schemas.microsoft.com/office/drawing/2010/main">
                  <a:solidFill>
                    <a:srgbClr val="FFFFFF"/>
                  </a:solidFill>
                </a14:hiddenFill>
              </a:ext>
            </a:extLst>
          </p:spPr>
        </p:pic>
      </p:grpSp>
      <p:grpSp>
        <p:nvGrpSpPr>
          <p:cNvPr id="7" name="Group 6">
            <a:extLst>
              <a:ext uri="{FF2B5EF4-FFF2-40B4-BE49-F238E27FC236}">
                <a16:creationId xmlns:a16="http://schemas.microsoft.com/office/drawing/2014/main" id="{22784C11-FA74-4EA7-A923-493B1A44E6A1}"/>
              </a:ext>
            </a:extLst>
          </p:cNvPr>
          <p:cNvGrpSpPr/>
          <p:nvPr/>
        </p:nvGrpSpPr>
        <p:grpSpPr>
          <a:xfrm>
            <a:off x="5964658" y="1357241"/>
            <a:ext cx="1937979" cy="4392346"/>
            <a:chOff x="5115806" y="1477558"/>
            <a:chExt cx="1937979" cy="4392346"/>
          </a:xfrm>
        </p:grpSpPr>
        <p:sp>
          <p:nvSpPr>
            <p:cNvPr id="70" name="TextBox 69">
              <a:extLst>
                <a:ext uri="{FF2B5EF4-FFF2-40B4-BE49-F238E27FC236}">
                  <a16:creationId xmlns:a16="http://schemas.microsoft.com/office/drawing/2014/main" id="{09E92F89-1120-4A02-BC3A-85CAFAE7108A}"/>
                </a:ext>
              </a:extLst>
            </p:cNvPr>
            <p:cNvSpPr txBox="1"/>
            <p:nvPr/>
          </p:nvSpPr>
          <p:spPr>
            <a:xfrm>
              <a:off x="5253785" y="2672316"/>
              <a:ext cx="1800000" cy="276999"/>
            </a:xfrm>
            <a:prstGeom prst="rect">
              <a:avLst/>
            </a:prstGeom>
            <a:noFill/>
          </p:spPr>
          <p:txBody>
            <a:bodyPr wrap="square" lIns="91440" tIns="45720" rIns="91440" bIns="45720" rtlCol="0" anchor="t" anchorCtr="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Assistant SemiBold" pitchFamily="2" charset="-79"/>
                  <a:ea typeface="Open Sans Light"/>
                  <a:cs typeface="Assistant SemiBold" pitchFamily="2" charset="-79"/>
                </a:rPr>
                <a:t>מנהלת תחום גיוסי הון</a:t>
              </a:r>
            </a:p>
          </p:txBody>
        </p:sp>
        <p:sp>
          <p:nvSpPr>
            <p:cNvPr id="71" name="TextBox 70">
              <a:extLst>
                <a:ext uri="{FF2B5EF4-FFF2-40B4-BE49-F238E27FC236}">
                  <a16:creationId xmlns:a16="http://schemas.microsoft.com/office/drawing/2014/main" id="{B3478111-C4F5-41AA-ACFC-A89728AF0549}"/>
                </a:ext>
              </a:extLst>
            </p:cNvPr>
            <p:cNvSpPr txBox="1"/>
            <p:nvPr/>
          </p:nvSpPr>
          <p:spPr>
            <a:xfrm>
              <a:off x="5253785" y="2911659"/>
              <a:ext cx="1800000" cy="605294"/>
            </a:xfrm>
            <a:prstGeom prst="rect">
              <a:avLst/>
            </a:prstGeom>
            <a:noFill/>
          </p:spPr>
          <p:txBody>
            <a:bodyPr wrap="square" lIns="91440" tIns="45720" rIns="91440" bIns="45720" rtlCol="0" anchor="t">
              <a:spAutoFit/>
            </a:bodyPr>
            <a:lstStyle/>
            <a:p>
              <a:pPr marL="0" marR="0" lvl="0" indent="0" algn="ctr" defTabSz="914400" rtl="1" eaLnBrk="1" fontAlgn="auto" latinLnBrk="0" hangingPunct="1">
                <a:lnSpc>
                  <a:spcPts val="1000"/>
                </a:lnSpc>
                <a:spcBef>
                  <a:spcPts val="0"/>
                </a:spcBef>
                <a:spcAft>
                  <a:spcPts val="0"/>
                </a:spcAft>
                <a:buClrTx/>
                <a:buSzTx/>
                <a:buFontTx/>
                <a:buNone/>
                <a:tabLst/>
                <a:defRPr/>
              </a:pPr>
              <a:r>
                <a:rPr kumimoji="0" lang="he-IL" sz="900" b="0" i="0" u="none" strike="noStrike" kern="1200" cap="none" spc="0" normalizeH="0" baseline="0" noProof="0" dirty="0">
                  <a:ln>
                    <a:noFill/>
                  </a:ln>
                  <a:solidFill>
                    <a:srgbClr val="333333"/>
                  </a:solidFill>
                  <a:effectLst/>
                  <a:uLnTx/>
                  <a:uFillTx/>
                  <a:latin typeface="Assistant" panose="00000500000000000000" pitchFamily="2" charset="-79"/>
                  <a:ea typeface="+mn-ea"/>
                  <a:cs typeface="Assistant" panose="00000500000000000000" pitchFamily="2" charset="-79"/>
                </a:rPr>
                <a:t>בעלת ניסיון בינלאומי של  כ-15 שנה בפיננסים. בעלת תואר שני בהנדסה פיננסית מסורבון פריס ותואר ראשון במימון</a:t>
              </a:r>
            </a:p>
          </p:txBody>
        </p:sp>
        <p:sp>
          <p:nvSpPr>
            <p:cNvPr id="67" name="TextBox 66">
              <a:extLst>
                <a:ext uri="{FF2B5EF4-FFF2-40B4-BE49-F238E27FC236}">
                  <a16:creationId xmlns:a16="http://schemas.microsoft.com/office/drawing/2014/main" id="{36C29E7D-F025-41EB-A92C-3F2B8CE340E3}"/>
                </a:ext>
              </a:extLst>
            </p:cNvPr>
            <p:cNvSpPr txBox="1"/>
            <p:nvPr/>
          </p:nvSpPr>
          <p:spPr>
            <a:xfrm>
              <a:off x="5253785" y="2411892"/>
              <a:ext cx="1800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600" b="1" i="0" u="none" strike="noStrike" kern="1200" cap="none" spc="0" normalizeH="0" baseline="0" noProof="0" dirty="0">
                  <a:ln>
                    <a:noFill/>
                  </a:ln>
                  <a:solidFill>
                    <a:srgbClr val="00AEEF"/>
                  </a:solidFill>
                  <a:effectLst/>
                  <a:uLnTx/>
                  <a:uFillTx/>
                  <a:latin typeface="Assistant" pitchFamily="2" charset="-79"/>
                  <a:cs typeface="Assistant" pitchFamily="2" charset="-79"/>
                </a:rPr>
                <a:t>אנה אטדגי</a:t>
              </a:r>
            </a:p>
          </p:txBody>
        </p:sp>
        <p:pic>
          <p:nvPicPr>
            <p:cNvPr id="66" name="Picture 65">
              <a:extLst>
                <a:ext uri="{FF2B5EF4-FFF2-40B4-BE49-F238E27FC236}">
                  <a16:creationId xmlns:a16="http://schemas.microsoft.com/office/drawing/2014/main" id="{444A4E87-AB12-49BE-97C7-7B52306C93BD}"/>
                </a:ext>
              </a:extLst>
            </p:cNvPr>
            <p:cNvPicPr preferRelativeResize="0">
              <a:picLocks noChangeArrowheads="1"/>
            </p:cNvPicPr>
            <p:nvPr/>
          </p:nvPicPr>
          <p:blipFill rotWithShape="1">
            <a:blip r:embed="rId12" cstate="print">
              <a:extLst>
                <a:ext uri="{28A0092B-C50C-407E-A947-70E740481C1C}">
                  <a14:useLocalDpi xmlns:a14="http://schemas.microsoft.com/office/drawing/2010/main" val="0"/>
                </a:ext>
              </a:extLst>
            </a:blip>
            <a:srcRect l="17949" t="6774" r="14576" b="50000"/>
            <a:stretch/>
          </p:blipFill>
          <p:spPr bwMode="auto">
            <a:xfrm>
              <a:off x="5739785" y="1477558"/>
              <a:ext cx="828000" cy="828000"/>
            </a:xfrm>
            <a:prstGeom prst="ellipse">
              <a:avLst/>
            </a:prstGeom>
            <a:ln w="6350" cap="rnd">
              <a:solidFill>
                <a:schemeClr val="bg1"/>
              </a:solidFill>
            </a:ln>
            <a:effectLst>
              <a:outerShdw blurRad="88900" dist="88900" dir="8100000" algn="tr" rotWithShape="0">
                <a:prstClr val="black">
                  <a:alpha val="32000"/>
                </a:prstClr>
              </a:outerShdw>
            </a:effectLst>
            <a:extLst>
              <a:ext uri="{909E8E84-426E-40DD-AFC4-6F175D3DCCD1}">
                <a14:hiddenFill xmlns:a14="http://schemas.microsoft.com/office/drawing/2010/main">
                  <a:solidFill>
                    <a:srgbClr val="FFFFFF"/>
                  </a:solidFill>
                </a14:hiddenFill>
              </a:ext>
            </a:extLst>
          </p:spPr>
        </p:pic>
        <p:sp>
          <p:nvSpPr>
            <p:cNvPr id="53" name="TextBox 52">
              <a:extLst>
                <a:ext uri="{FF2B5EF4-FFF2-40B4-BE49-F238E27FC236}">
                  <a16:creationId xmlns:a16="http://schemas.microsoft.com/office/drawing/2014/main" id="{D579A117-D1E0-4669-8029-9234CB3E721F}"/>
                </a:ext>
              </a:extLst>
            </p:cNvPr>
            <p:cNvSpPr txBox="1"/>
            <p:nvPr/>
          </p:nvSpPr>
          <p:spPr>
            <a:xfrm>
              <a:off x="5253785" y="5032929"/>
              <a:ext cx="1800000" cy="259045"/>
            </a:xfrm>
            <a:prstGeom prst="rect">
              <a:avLst/>
            </a:prstGeom>
            <a:noFill/>
          </p:spPr>
          <p:txBody>
            <a:bodyPr wrap="square" lIns="72000" tIns="45720" rIns="72000" bIns="45720" rtlCol="0" anchor="t" anchorCtr="0">
              <a:spAutoFit/>
            </a:bodyPr>
            <a:lstStyle/>
            <a:p>
              <a:pPr algn="ctr" rtl="1">
                <a:lnSpc>
                  <a:spcPts val="1300"/>
                </a:lnSpc>
                <a:defRPr/>
              </a:pPr>
              <a:r>
                <a:rPr lang="he-IL" sz="1200" dirty="0">
                  <a:solidFill>
                    <a:prstClr val="black"/>
                  </a:solidFill>
                  <a:latin typeface="Assistant SemiBold" pitchFamily="2" charset="-79"/>
                  <a:ea typeface="Open Sans Light"/>
                  <a:cs typeface="Assistant SemiBold" pitchFamily="2" charset="-79"/>
                </a:rPr>
                <a:t>מנהלת סיכוני אשראי אירופה</a:t>
              </a:r>
            </a:p>
          </p:txBody>
        </p:sp>
        <p:sp>
          <p:nvSpPr>
            <p:cNvPr id="57" name="TextBox 56">
              <a:extLst>
                <a:ext uri="{FF2B5EF4-FFF2-40B4-BE49-F238E27FC236}">
                  <a16:creationId xmlns:a16="http://schemas.microsoft.com/office/drawing/2014/main" id="{5237F5D0-C271-4F8A-859E-74DC758EF141}"/>
                </a:ext>
              </a:extLst>
            </p:cNvPr>
            <p:cNvSpPr txBox="1"/>
            <p:nvPr/>
          </p:nvSpPr>
          <p:spPr>
            <a:xfrm>
              <a:off x="5115806" y="5264610"/>
              <a:ext cx="1937979" cy="605294"/>
            </a:xfrm>
            <a:prstGeom prst="rect">
              <a:avLst/>
            </a:prstGeom>
            <a:noFill/>
          </p:spPr>
          <p:txBody>
            <a:bodyPr wrap="square" lIns="91440" tIns="45720" rIns="91440" bIns="45720" rtlCol="0" anchor="t">
              <a:spAutoFit/>
            </a:bodyPr>
            <a:lstStyle/>
            <a:p>
              <a:pPr algn="ctr">
                <a:lnSpc>
                  <a:spcPts val="1000"/>
                </a:lnSpc>
                <a:defRPr/>
              </a:pPr>
              <a:r>
                <a:rPr lang="he-IL" sz="900" dirty="0">
                  <a:solidFill>
                    <a:srgbClr val="333333"/>
                  </a:solidFill>
                  <a:latin typeface="Assistant" panose="00000500000000000000" pitchFamily="2" charset="-79"/>
                  <a:cs typeface="Assistant" panose="00000500000000000000" pitchFamily="2" charset="-79"/>
                </a:rPr>
                <a:t>בעלת ניסיון של כ-16 שנה כמנהלת סיכוני אשראי, מומחיות בבנקאות, ניהול סיכונים ומוצרי אשראי בעלת תואר ראשון ושני בכלכלה</a:t>
              </a:r>
            </a:p>
          </p:txBody>
        </p:sp>
        <p:sp>
          <p:nvSpPr>
            <p:cNvPr id="60" name="TextBox 59">
              <a:extLst>
                <a:ext uri="{FF2B5EF4-FFF2-40B4-BE49-F238E27FC236}">
                  <a16:creationId xmlns:a16="http://schemas.microsoft.com/office/drawing/2014/main" id="{A5EC41E0-E58E-4137-9EE0-C918372396F8}"/>
                </a:ext>
              </a:extLst>
            </p:cNvPr>
            <p:cNvSpPr txBox="1"/>
            <p:nvPr/>
          </p:nvSpPr>
          <p:spPr>
            <a:xfrm>
              <a:off x="5253785" y="4771254"/>
              <a:ext cx="1800000" cy="338554"/>
            </a:xfrm>
            <a:prstGeom prst="rect">
              <a:avLst/>
            </a:prstGeom>
            <a:noFill/>
          </p:spPr>
          <p:txBody>
            <a:bodyPr wrap="square" rtlCol="0">
              <a:spAutoFit/>
            </a:bodyPr>
            <a:lstStyle/>
            <a:p>
              <a:pPr algn="ctr">
                <a:defRPr/>
              </a:pPr>
              <a:r>
                <a:rPr lang="he-IL" sz="1600" b="1" dirty="0">
                  <a:solidFill>
                    <a:srgbClr val="00AEEF"/>
                  </a:solidFill>
                  <a:latin typeface="Calibri Light" panose="020F0302020204030204"/>
                  <a:cs typeface="Assistant" panose="00000500000000000000" pitchFamily="2" charset="-79"/>
                </a:rPr>
                <a:t>מריאנה רומנובה</a:t>
              </a:r>
            </a:p>
          </p:txBody>
        </p:sp>
        <p:pic>
          <p:nvPicPr>
            <p:cNvPr id="61" name="Picture 60">
              <a:extLst>
                <a:ext uri="{FF2B5EF4-FFF2-40B4-BE49-F238E27FC236}">
                  <a16:creationId xmlns:a16="http://schemas.microsoft.com/office/drawing/2014/main" id="{3094D531-E547-4271-84D9-15A305201E10}"/>
                </a:ext>
              </a:extLst>
            </p:cNvPr>
            <p:cNvPicPr preferRelativeResize="0">
              <a:picLocks/>
            </p:cNvPicPr>
            <p:nvPr/>
          </p:nvPicPr>
          <p:blipFill rotWithShape="1">
            <a:blip r:embed="rId13" cstate="print">
              <a:extLst>
                <a:ext uri="{28A0092B-C50C-407E-A947-70E740481C1C}">
                  <a14:useLocalDpi xmlns:a14="http://schemas.microsoft.com/office/drawing/2010/main" val="0"/>
                </a:ext>
              </a:extLst>
            </a:blip>
            <a:srcRect l="10685" t="11241" r="1460" b="25998"/>
            <a:stretch/>
          </p:blipFill>
          <p:spPr>
            <a:xfrm>
              <a:off x="5739785" y="3861938"/>
              <a:ext cx="828000" cy="828000"/>
            </a:xfrm>
            <a:prstGeom prst="ellipse">
              <a:avLst/>
            </a:prstGeom>
            <a:ln w="6350" cap="rnd">
              <a:solidFill>
                <a:schemeClr val="bg1"/>
              </a:solidFill>
            </a:ln>
            <a:effectLst>
              <a:outerShdw blurRad="88900" dist="88900" dir="8100000" algn="tr" rotWithShape="0">
                <a:prstClr val="black">
                  <a:alpha val="32000"/>
                </a:prstClr>
              </a:outerShdw>
            </a:effectLst>
          </p:spPr>
        </p:pic>
      </p:grpSp>
      <p:sp>
        <p:nvSpPr>
          <p:cNvPr id="73" name="TextBox 59">
            <a:extLst>
              <a:ext uri="{FF2B5EF4-FFF2-40B4-BE49-F238E27FC236}">
                <a16:creationId xmlns:a16="http://schemas.microsoft.com/office/drawing/2014/main" id="{71856A3E-5F28-4394-8547-429322DCAB32}"/>
              </a:ext>
            </a:extLst>
          </p:cNvPr>
          <p:cNvSpPr txBox="1"/>
          <p:nvPr/>
        </p:nvSpPr>
        <p:spPr>
          <a:xfrm>
            <a:off x="2226679" y="4912612"/>
            <a:ext cx="1800000" cy="259045"/>
          </a:xfrm>
          <a:prstGeom prst="rect">
            <a:avLst/>
          </a:prstGeom>
          <a:noFill/>
        </p:spPr>
        <p:txBody>
          <a:bodyPr wrap="square" lIns="91440" tIns="45720" rIns="91440" bIns="45720" rtlCol="0" anchor="t" anchorCtr="0">
            <a:spAutoFit/>
          </a:bodyPr>
          <a:lstStyle/>
          <a:p>
            <a:pPr marL="0" marR="0" lvl="0" indent="0" algn="ctr" defTabSz="914400" rtl="1" eaLnBrk="1" fontAlgn="auto" latinLnBrk="0" hangingPunct="1">
              <a:lnSpc>
                <a:spcPts val="13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Assistant SemiBold" pitchFamily="2" charset="-79"/>
                <a:ea typeface="Open Sans Light"/>
                <a:cs typeface="Assistant SemiBold" pitchFamily="2" charset="-79"/>
              </a:rPr>
              <a:t>מנהלת תפעול</a:t>
            </a:r>
          </a:p>
        </p:txBody>
      </p:sp>
      <p:sp>
        <p:nvSpPr>
          <p:cNvPr id="74" name="TextBox 60">
            <a:extLst>
              <a:ext uri="{FF2B5EF4-FFF2-40B4-BE49-F238E27FC236}">
                <a16:creationId xmlns:a16="http://schemas.microsoft.com/office/drawing/2014/main" id="{35ED8203-7DE9-49EB-8E50-59B8A296B0D2}"/>
              </a:ext>
            </a:extLst>
          </p:cNvPr>
          <p:cNvSpPr txBox="1"/>
          <p:nvPr/>
        </p:nvSpPr>
        <p:spPr>
          <a:xfrm>
            <a:off x="2226679" y="5143888"/>
            <a:ext cx="1800000" cy="605294"/>
          </a:xfrm>
          <a:prstGeom prst="rect">
            <a:avLst/>
          </a:prstGeom>
          <a:noFill/>
        </p:spPr>
        <p:txBody>
          <a:bodyPr wrap="square" lIns="91440" tIns="45720" rIns="91440" bIns="45720" rtlCol="0" anchor="t">
            <a:spAutoFit/>
          </a:bodyPr>
          <a:lstStyle/>
          <a:p>
            <a:pPr algn="ctr">
              <a:lnSpc>
                <a:spcPts val="1000"/>
              </a:lnSpc>
              <a:defRPr/>
            </a:pPr>
            <a:r>
              <a:rPr lang="he-IL" sz="900" dirty="0">
                <a:solidFill>
                  <a:srgbClr val="333333"/>
                </a:solidFill>
                <a:latin typeface="Assistant" panose="00000500000000000000" pitchFamily="2" charset="-79"/>
                <a:cs typeface="Assistant" panose="00000500000000000000" pitchFamily="2" charset="-79"/>
              </a:rPr>
              <a:t>בעלת 20 שנות ניסיון בתחום הביטוח והפיננסים התמחות בניהול מערכי תפעול ושירות</a:t>
            </a:r>
          </a:p>
          <a:p>
            <a:pPr algn="ctr">
              <a:lnSpc>
                <a:spcPts val="1000"/>
              </a:lnSpc>
              <a:defRPr/>
            </a:pPr>
            <a:r>
              <a:rPr lang="he-IL" sz="900" dirty="0">
                <a:solidFill>
                  <a:srgbClr val="333333"/>
                </a:solidFill>
                <a:latin typeface="Assistant" panose="00000500000000000000" pitchFamily="2" charset="-79"/>
                <a:cs typeface="Assistant" panose="00000500000000000000" pitchFamily="2" charset="-79"/>
              </a:rPr>
              <a:t>בעלת תואר ראשון בביטוח</a:t>
            </a:r>
          </a:p>
        </p:txBody>
      </p:sp>
      <p:sp>
        <p:nvSpPr>
          <p:cNvPr id="80" name="TextBox 79">
            <a:extLst>
              <a:ext uri="{FF2B5EF4-FFF2-40B4-BE49-F238E27FC236}">
                <a16:creationId xmlns:a16="http://schemas.microsoft.com/office/drawing/2014/main" id="{44E2E174-523B-486A-AB7A-9B413717CF11}"/>
              </a:ext>
            </a:extLst>
          </p:cNvPr>
          <p:cNvSpPr txBox="1"/>
          <p:nvPr/>
        </p:nvSpPr>
        <p:spPr>
          <a:xfrm>
            <a:off x="2226679" y="4650937"/>
            <a:ext cx="1800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600" b="1" i="0" u="none" strike="noStrike" kern="1200" cap="none" spc="0" normalizeH="0" baseline="0" noProof="0" dirty="0">
                <a:ln>
                  <a:noFill/>
                </a:ln>
                <a:solidFill>
                  <a:srgbClr val="00AEEF"/>
                </a:solidFill>
                <a:effectLst/>
                <a:uLnTx/>
                <a:uFillTx/>
                <a:latin typeface="Calibri Light" panose="020F0302020204030204"/>
                <a:ea typeface="+mn-ea"/>
                <a:cs typeface="Assistant" panose="00000500000000000000" pitchFamily="2" charset="-79"/>
              </a:rPr>
              <a:t>נועה דיק</a:t>
            </a:r>
            <a:endParaRPr kumimoji="0" lang="en-US" sz="1600" b="1" i="0" u="none" strike="noStrike" kern="1200" cap="none" spc="0" normalizeH="0" baseline="0" noProof="0" dirty="0">
              <a:ln>
                <a:noFill/>
              </a:ln>
              <a:solidFill>
                <a:srgbClr val="00AEEF"/>
              </a:solidFill>
              <a:effectLst/>
              <a:uLnTx/>
              <a:uFillTx/>
              <a:latin typeface="Calibri Light" panose="020F0302020204030204"/>
              <a:ea typeface="+mn-ea"/>
              <a:cs typeface="Assistant" panose="00000500000000000000" pitchFamily="2" charset="-79"/>
            </a:endParaRPr>
          </a:p>
        </p:txBody>
      </p:sp>
      <p:pic>
        <p:nvPicPr>
          <p:cNvPr id="81" name="Picture 80">
            <a:extLst>
              <a:ext uri="{FF2B5EF4-FFF2-40B4-BE49-F238E27FC236}">
                <a16:creationId xmlns:a16="http://schemas.microsoft.com/office/drawing/2014/main" id="{CE08174B-9C91-4584-AB0C-A929605D43B8}"/>
              </a:ext>
            </a:extLst>
          </p:cNvPr>
          <p:cNvPicPr preferRelativeResize="0">
            <a:picLocks/>
          </p:cNvPicPr>
          <p:nvPr/>
        </p:nvPicPr>
        <p:blipFill rotWithShape="1">
          <a:blip r:embed="rId14" cstate="print">
            <a:extLst>
              <a:ext uri="{28A0092B-C50C-407E-A947-70E740481C1C}">
                <a14:useLocalDpi xmlns:a14="http://schemas.microsoft.com/office/drawing/2010/main" val="0"/>
              </a:ext>
            </a:extLst>
          </a:blip>
          <a:srcRect l="-6001" t="13476" r="-7345" b="-5"/>
          <a:stretch/>
        </p:blipFill>
        <p:spPr>
          <a:xfrm>
            <a:off x="2712679" y="3741621"/>
            <a:ext cx="828000" cy="828000"/>
          </a:xfrm>
          <a:prstGeom prst="ellipse">
            <a:avLst/>
          </a:prstGeom>
          <a:ln w="6350" cap="rnd">
            <a:solidFill>
              <a:schemeClr val="bg1"/>
            </a:solidFill>
          </a:ln>
          <a:effectLst>
            <a:outerShdw blurRad="88900" dist="88900" dir="8100000" algn="tr" rotWithShape="0">
              <a:prstClr val="black">
                <a:alpha val="32000"/>
              </a:prstClr>
            </a:outerShdw>
          </a:effectLst>
        </p:spPr>
      </p:pic>
    </p:spTree>
    <p:extLst>
      <p:ext uri="{BB962C8B-B14F-4D97-AF65-F5344CB8AC3E}">
        <p14:creationId xmlns:p14="http://schemas.microsoft.com/office/powerpoint/2010/main" val="3266856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Arc 71">
            <a:extLst>
              <a:ext uri="{FF2B5EF4-FFF2-40B4-BE49-F238E27FC236}">
                <a16:creationId xmlns:a16="http://schemas.microsoft.com/office/drawing/2014/main" id="{C0AA2D9B-E4CA-4D29-8738-01882A6B2EF0}"/>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73" name="Oval 72">
            <a:extLst>
              <a:ext uri="{FF2B5EF4-FFF2-40B4-BE49-F238E27FC236}">
                <a16:creationId xmlns:a16="http://schemas.microsoft.com/office/drawing/2014/main" id="{7E691FF8-FA48-4C3D-AF49-70535DC239AE}"/>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4" name="Arc 73">
            <a:extLst>
              <a:ext uri="{FF2B5EF4-FFF2-40B4-BE49-F238E27FC236}">
                <a16:creationId xmlns:a16="http://schemas.microsoft.com/office/drawing/2014/main" id="{27D9E5F2-652F-4B55-B81E-BD201E44D9BD}"/>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grpSp>
        <p:nvGrpSpPr>
          <p:cNvPr id="9" name="Group 8">
            <a:extLst>
              <a:ext uri="{FF2B5EF4-FFF2-40B4-BE49-F238E27FC236}">
                <a16:creationId xmlns:a16="http://schemas.microsoft.com/office/drawing/2014/main" id="{A0CC009E-5E74-49D7-A060-09CC1E8E018E}"/>
              </a:ext>
            </a:extLst>
          </p:cNvPr>
          <p:cNvGrpSpPr/>
          <p:nvPr/>
        </p:nvGrpSpPr>
        <p:grpSpPr>
          <a:xfrm>
            <a:off x="-2578333" y="0"/>
            <a:ext cx="9228925" cy="6877588"/>
            <a:chOff x="-13063" y="1092866"/>
            <a:chExt cx="6668831" cy="4969752"/>
          </a:xfrm>
        </p:grpSpPr>
        <p:sp>
          <p:nvSpPr>
            <p:cNvPr id="60" name="Freeform: Shape 59">
              <a:extLst>
                <a:ext uri="{FF2B5EF4-FFF2-40B4-BE49-F238E27FC236}">
                  <a16:creationId xmlns:a16="http://schemas.microsoft.com/office/drawing/2014/main" id="{08487240-E500-48D8-89BF-AC0FEF6CE202}"/>
                </a:ext>
              </a:extLst>
            </p:cNvPr>
            <p:cNvSpPr/>
            <p:nvPr/>
          </p:nvSpPr>
          <p:spPr>
            <a:xfrm>
              <a:off x="5522683" y="1098679"/>
              <a:ext cx="1133085" cy="4963929"/>
            </a:xfrm>
            <a:custGeom>
              <a:avLst/>
              <a:gdLst>
                <a:gd name="connsiteX0" fmla="*/ 0 w 854878"/>
                <a:gd name="connsiteY0" fmla="*/ 0 h 3745132"/>
                <a:gd name="connsiteX1" fmla="*/ 127075 w 854878"/>
                <a:gd name="connsiteY1" fmla="*/ 115494 h 3745132"/>
                <a:gd name="connsiteX2" fmla="*/ 854878 w 854878"/>
                <a:gd name="connsiteY2" fmla="*/ 1872566 h 3745132"/>
                <a:gd name="connsiteX3" fmla="*/ 127075 w 854878"/>
                <a:gd name="connsiteY3" fmla="*/ 3629639 h 3745132"/>
                <a:gd name="connsiteX4" fmla="*/ 0 w 854878"/>
                <a:gd name="connsiteY4" fmla="*/ 3745132 h 3745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878" h="3745132">
                  <a:moveTo>
                    <a:pt x="0" y="0"/>
                  </a:moveTo>
                  <a:lnTo>
                    <a:pt x="127075" y="115494"/>
                  </a:lnTo>
                  <a:cubicBezTo>
                    <a:pt x="576749" y="565168"/>
                    <a:pt x="854878" y="1186387"/>
                    <a:pt x="854878" y="1872566"/>
                  </a:cubicBezTo>
                  <a:cubicBezTo>
                    <a:pt x="854878" y="2558746"/>
                    <a:pt x="576749" y="3179965"/>
                    <a:pt x="127075" y="3629639"/>
                  </a:cubicBezTo>
                  <a:lnTo>
                    <a:pt x="0" y="3745132"/>
                  </a:lnTo>
                  <a:close/>
                </a:path>
              </a:pathLst>
            </a:custGeom>
            <a:solidFill>
              <a:srgbClr val="00AEE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he-IL"/>
            </a:p>
          </p:txBody>
        </p:sp>
        <p:sp>
          <p:nvSpPr>
            <p:cNvPr id="5" name="Rectangle 4">
              <a:extLst>
                <a:ext uri="{FF2B5EF4-FFF2-40B4-BE49-F238E27FC236}">
                  <a16:creationId xmlns:a16="http://schemas.microsoft.com/office/drawing/2014/main" id="{21C47965-F239-4AB2-AFA8-B076099C3A30}"/>
                </a:ext>
              </a:extLst>
            </p:cNvPr>
            <p:cNvSpPr/>
            <p:nvPr/>
          </p:nvSpPr>
          <p:spPr>
            <a:xfrm>
              <a:off x="-13063" y="1092866"/>
              <a:ext cx="5540055" cy="4969752"/>
            </a:xfrm>
            <a:prstGeom prst="rect">
              <a:avLst/>
            </a:prstGeom>
            <a:solidFill>
              <a:srgbClr val="00AEE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29" name="Rectangle 28">
            <a:extLst>
              <a:ext uri="{FF2B5EF4-FFF2-40B4-BE49-F238E27FC236}">
                <a16:creationId xmlns:a16="http://schemas.microsoft.com/office/drawing/2014/main" id="{3AEB1552-B133-4FC0-B2D3-FA5C9E17A384}"/>
              </a:ext>
            </a:extLst>
          </p:cNvPr>
          <p:cNvSpPr/>
          <p:nvPr/>
        </p:nvSpPr>
        <p:spPr>
          <a:xfrm>
            <a:off x="-41135" y="6857954"/>
            <a:ext cx="12709358" cy="101419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42" name="Oval 41">
            <a:extLst>
              <a:ext uri="{FF2B5EF4-FFF2-40B4-BE49-F238E27FC236}">
                <a16:creationId xmlns:a16="http://schemas.microsoft.com/office/drawing/2014/main" id="{1AA4DA79-D4BD-42AC-A44A-36DD887383F8}"/>
              </a:ext>
            </a:extLst>
          </p:cNvPr>
          <p:cNvSpPr/>
          <p:nvPr/>
        </p:nvSpPr>
        <p:spPr>
          <a:xfrm>
            <a:off x="-5506907" y="-675952"/>
            <a:ext cx="941770" cy="941769"/>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45" name="Oval 44">
            <a:extLst>
              <a:ext uri="{FF2B5EF4-FFF2-40B4-BE49-F238E27FC236}">
                <a16:creationId xmlns:a16="http://schemas.microsoft.com/office/drawing/2014/main" id="{49BA56F3-1431-4FA4-BC78-8C285E1D770A}"/>
              </a:ext>
            </a:extLst>
          </p:cNvPr>
          <p:cNvSpPr/>
          <p:nvPr/>
        </p:nvSpPr>
        <p:spPr>
          <a:xfrm>
            <a:off x="-9209581" y="-1444727"/>
            <a:ext cx="941770" cy="941769"/>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61" name="Oval 60">
            <a:extLst>
              <a:ext uri="{FF2B5EF4-FFF2-40B4-BE49-F238E27FC236}">
                <a16:creationId xmlns:a16="http://schemas.microsoft.com/office/drawing/2014/main" id="{1C34AEFF-9B54-4AE8-8C15-7371E099F6F5}"/>
              </a:ext>
            </a:extLst>
          </p:cNvPr>
          <p:cNvSpPr/>
          <p:nvPr/>
        </p:nvSpPr>
        <p:spPr>
          <a:xfrm>
            <a:off x="17342540" y="7484928"/>
            <a:ext cx="499057" cy="499056"/>
          </a:xfrm>
          <a:prstGeom prst="ellipse">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64" name="Oval 63">
            <a:extLst>
              <a:ext uri="{FF2B5EF4-FFF2-40B4-BE49-F238E27FC236}">
                <a16:creationId xmlns:a16="http://schemas.microsoft.com/office/drawing/2014/main" id="{CE3F5D87-8A3E-4146-869C-EADBC79EE4D1}"/>
              </a:ext>
            </a:extLst>
          </p:cNvPr>
          <p:cNvSpPr/>
          <p:nvPr/>
        </p:nvSpPr>
        <p:spPr>
          <a:xfrm>
            <a:off x="15565088" y="10151543"/>
            <a:ext cx="499057" cy="499056"/>
          </a:xfrm>
          <a:prstGeom prst="ellipse">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8" name="Oval 77">
            <a:extLst>
              <a:ext uri="{FF2B5EF4-FFF2-40B4-BE49-F238E27FC236}">
                <a16:creationId xmlns:a16="http://schemas.microsoft.com/office/drawing/2014/main" id="{2E3C6CA2-ECBE-4F3B-AD26-C720A78F1224}"/>
              </a:ext>
            </a:extLst>
          </p:cNvPr>
          <p:cNvSpPr/>
          <p:nvPr/>
        </p:nvSpPr>
        <p:spPr>
          <a:xfrm>
            <a:off x="3789299" y="9305444"/>
            <a:ext cx="499057" cy="499056"/>
          </a:xfrm>
          <a:prstGeom prst="ellipse">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7" name="Oval 36">
            <a:extLst>
              <a:ext uri="{FF2B5EF4-FFF2-40B4-BE49-F238E27FC236}">
                <a16:creationId xmlns:a16="http://schemas.microsoft.com/office/drawing/2014/main" id="{4DA2C30C-3682-4BBD-BD93-9CAF7436F39D}"/>
              </a:ext>
            </a:extLst>
          </p:cNvPr>
          <p:cNvSpPr/>
          <p:nvPr/>
        </p:nvSpPr>
        <p:spPr>
          <a:xfrm>
            <a:off x="4191957" y="1781470"/>
            <a:ext cx="3785052" cy="3785048"/>
          </a:xfrm>
          <a:prstGeom prst="ellipse">
            <a:avLst/>
          </a:prstGeom>
          <a:solidFill>
            <a:srgbClr val="25A6DF">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2" name="Rectangle 51">
            <a:extLst>
              <a:ext uri="{FF2B5EF4-FFF2-40B4-BE49-F238E27FC236}">
                <a16:creationId xmlns:a16="http://schemas.microsoft.com/office/drawing/2014/main" id="{FA0BD858-6E0E-41CD-B1B0-A8444E621F76}"/>
              </a:ext>
            </a:extLst>
          </p:cNvPr>
          <p:cNvSpPr/>
          <p:nvPr/>
        </p:nvSpPr>
        <p:spPr>
          <a:xfrm>
            <a:off x="-41135" y="-800954"/>
            <a:ext cx="12709358" cy="79438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a:t>
            </a: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32" name="Oval 35">
            <a:extLst>
              <a:ext uri="{FF2B5EF4-FFF2-40B4-BE49-F238E27FC236}">
                <a16:creationId xmlns:a16="http://schemas.microsoft.com/office/drawing/2014/main" id="{217A0D7D-D733-42B4-9E40-FE74FA9D320C}"/>
              </a:ext>
            </a:extLst>
          </p:cNvPr>
          <p:cNvSpPr/>
          <p:nvPr/>
        </p:nvSpPr>
        <p:spPr>
          <a:xfrm>
            <a:off x="4332548" y="1922061"/>
            <a:ext cx="3503870" cy="3503866"/>
          </a:xfrm>
          <a:prstGeom prst="ellipse">
            <a:avLst/>
          </a:prstGeom>
          <a:solidFill>
            <a:schemeClr val="tx1">
              <a:lumMod val="85000"/>
              <a:lumOff val="15000"/>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69" name="Freeform: Shape 68">
            <a:extLst>
              <a:ext uri="{FF2B5EF4-FFF2-40B4-BE49-F238E27FC236}">
                <a16:creationId xmlns:a16="http://schemas.microsoft.com/office/drawing/2014/main" id="{6D40ACB2-59E3-4829-9A17-17D756B9A179}"/>
              </a:ext>
            </a:extLst>
          </p:cNvPr>
          <p:cNvSpPr/>
          <p:nvPr/>
        </p:nvSpPr>
        <p:spPr>
          <a:xfrm>
            <a:off x="5475684" y="3102170"/>
            <a:ext cx="1209383" cy="1114932"/>
          </a:xfrm>
          <a:custGeom>
            <a:avLst/>
            <a:gdLst>
              <a:gd name="connsiteX0" fmla="*/ 2090154 w 4262204"/>
              <a:gd name="connsiteY0" fmla="*/ 832756 h 3929334"/>
              <a:gd name="connsiteX1" fmla="*/ 1976423 w 4262204"/>
              <a:gd name="connsiteY1" fmla="*/ 844184 h 3929334"/>
              <a:gd name="connsiteX2" fmla="*/ 1891077 w 4262204"/>
              <a:gd name="connsiteY2" fmla="*/ 882276 h 3929334"/>
              <a:gd name="connsiteX3" fmla="*/ 2014524 w 4262204"/>
              <a:gd name="connsiteY3" fmla="*/ 954652 h 3929334"/>
              <a:gd name="connsiteX4" fmla="*/ 2833692 w 4262204"/>
              <a:gd name="connsiteY4" fmla="*/ 1187015 h 3929334"/>
              <a:gd name="connsiteX5" fmla="*/ 3290902 w 4262204"/>
              <a:gd name="connsiteY5" fmla="*/ 2080662 h 3929334"/>
              <a:gd name="connsiteX6" fmla="*/ 3048581 w 4262204"/>
              <a:gd name="connsiteY6" fmla="*/ 2851651 h 3929334"/>
              <a:gd name="connsiteX7" fmla="*/ 2052625 w 4262204"/>
              <a:gd name="connsiteY7" fmla="*/ 3316378 h 3929334"/>
              <a:gd name="connsiteX8" fmla="*/ 1240314 w 4262204"/>
              <a:gd name="connsiteY8" fmla="*/ 2785370 h 3929334"/>
              <a:gd name="connsiteX9" fmla="*/ 1061240 w 4262204"/>
              <a:gd name="connsiteY9" fmla="*/ 2004477 h 3929334"/>
              <a:gd name="connsiteX10" fmla="*/ 1338614 w 4262204"/>
              <a:gd name="connsiteY10" fmla="*/ 1481088 h 3929334"/>
              <a:gd name="connsiteX11" fmla="*/ 1614465 w 4262204"/>
              <a:gd name="connsiteY11" fmla="*/ 1394999 h 3929334"/>
              <a:gd name="connsiteX12" fmla="*/ 1731053 w 4262204"/>
              <a:gd name="connsiteY12" fmla="*/ 1452138 h 3929334"/>
              <a:gd name="connsiteX13" fmla="*/ 1738673 w 4262204"/>
              <a:gd name="connsiteY13" fmla="*/ 1737831 h 3929334"/>
              <a:gd name="connsiteX14" fmla="*/ 1738673 w 4262204"/>
              <a:gd name="connsiteY14" fmla="*/ 2213985 h 3929334"/>
              <a:gd name="connsiteX15" fmla="*/ 1910127 w 4262204"/>
              <a:gd name="connsiteY15" fmla="*/ 2802893 h 3929334"/>
              <a:gd name="connsiteX16" fmla="*/ 2593657 w 4262204"/>
              <a:gd name="connsiteY16" fmla="*/ 2756420 h 3929334"/>
              <a:gd name="connsiteX17" fmla="*/ 2676717 w 4262204"/>
              <a:gd name="connsiteY17" fmla="*/ 2099708 h 3929334"/>
              <a:gd name="connsiteX18" fmla="*/ 2348287 w 4262204"/>
              <a:gd name="connsiteY18" fmla="*/ 1890962 h 3929334"/>
              <a:gd name="connsiteX19" fmla="*/ 2128826 w 4262204"/>
              <a:gd name="connsiteY19" fmla="*/ 1960290 h 3929334"/>
              <a:gd name="connsiteX20" fmla="*/ 2119682 w 4262204"/>
              <a:gd name="connsiteY20" fmla="*/ 2061616 h 3929334"/>
              <a:gd name="connsiteX21" fmla="*/ 2281230 w 4262204"/>
              <a:gd name="connsiteY21" fmla="*/ 2076091 h 3929334"/>
              <a:gd name="connsiteX22" fmla="*/ 2448873 w 4262204"/>
              <a:gd name="connsiteY22" fmla="*/ 2613955 h 3929334"/>
              <a:gd name="connsiteX23" fmla="*/ 2157783 w 4262204"/>
              <a:gd name="connsiteY23" fmla="*/ 2797560 h 3929334"/>
              <a:gd name="connsiteX24" fmla="*/ 2038908 w 4262204"/>
              <a:gd name="connsiteY24" fmla="*/ 2717566 h 3929334"/>
              <a:gd name="connsiteX25" fmla="*/ 1986329 w 4262204"/>
              <a:gd name="connsiteY25" fmla="*/ 2413589 h 3929334"/>
              <a:gd name="connsiteX26" fmla="*/ 1986329 w 4262204"/>
              <a:gd name="connsiteY26" fmla="*/ 1642600 h 3929334"/>
              <a:gd name="connsiteX27" fmla="*/ 1909365 w 4262204"/>
              <a:gd name="connsiteY27" fmla="*/ 1257105 h 3929334"/>
              <a:gd name="connsiteX28" fmla="*/ 1719623 w 4262204"/>
              <a:gd name="connsiteY28" fmla="*/ 1232726 h 3929334"/>
              <a:gd name="connsiteX29" fmla="*/ 1090959 w 4262204"/>
              <a:gd name="connsiteY29" fmla="*/ 1537465 h 3929334"/>
              <a:gd name="connsiteX30" fmla="*/ 1118391 w 4262204"/>
              <a:gd name="connsiteY30" fmla="*/ 2994878 h 3929334"/>
              <a:gd name="connsiteX31" fmla="*/ 1404910 w 4262204"/>
              <a:gd name="connsiteY31" fmla="*/ 3270667 h 3929334"/>
              <a:gd name="connsiteX32" fmla="*/ 3234513 w 4262204"/>
              <a:gd name="connsiteY32" fmla="*/ 2975832 h 3929334"/>
              <a:gd name="connsiteX33" fmla="*/ 3443306 w 4262204"/>
              <a:gd name="connsiteY33" fmla="*/ 1775923 h 3929334"/>
              <a:gd name="connsiteX34" fmla="*/ 3127069 w 4262204"/>
              <a:gd name="connsiteY34" fmla="*/ 1232726 h 3929334"/>
              <a:gd name="connsiteX35" fmla="*/ 2205028 w 4262204"/>
              <a:gd name="connsiteY35" fmla="*/ 832756 h 3929334"/>
              <a:gd name="connsiteX36" fmla="*/ 2090154 w 4262204"/>
              <a:gd name="connsiteY36" fmla="*/ 832756 h 3929334"/>
              <a:gd name="connsiteX37" fmla="*/ 2152139 w 4262204"/>
              <a:gd name="connsiteY37" fmla="*/ 479940 h 3929334"/>
              <a:gd name="connsiteX38" fmla="*/ 3826139 w 4262204"/>
              <a:gd name="connsiteY38" fmla="*/ 2153940 h 3929334"/>
              <a:gd name="connsiteX39" fmla="*/ 2152139 w 4262204"/>
              <a:gd name="connsiteY39" fmla="*/ 3827940 h 3929334"/>
              <a:gd name="connsiteX40" fmla="*/ 478139 w 4262204"/>
              <a:gd name="connsiteY40" fmla="*/ 2153940 h 3929334"/>
              <a:gd name="connsiteX41" fmla="*/ 2152139 w 4262204"/>
              <a:gd name="connsiteY41" fmla="*/ 479940 h 3929334"/>
              <a:gd name="connsiteX42" fmla="*/ 2168495 w 4262204"/>
              <a:gd name="connsiteY42" fmla="*/ 260477 h 3929334"/>
              <a:gd name="connsiteX43" fmla="*/ 3665932 w 4262204"/>
              <a:gd name="connsiteY43" fmla="*/ 975881 h 3929334"/>
              <a:gd name="connsiteX44" fmla="*/ 3856457 w 4262204"/>
              <a:gd name="connsiteY44" fmla="*/ 3071665 h 3929334"/>
              <a:gd name="connsiteX45" fmla="*/ 3338992 w 4262204"/>
              <a:gd name="connsiteY45" fmla="*/ 3686682 h 3929334"/>
              <a:gd name="connsiteX46" fmla="*/ 3176665 w 4262204"/>
              <a:gd name="connsiteY46" fmla="*/ 3798711 h 3929334"/>
              <a:gd name="connsiteX47" fmla="*/ 3105789 w 4262204"/>
              <a:gd name="connsiteY47" fmla="*/ 3807857 h 3929334"/>
              <a:gd name="connsiteX48" fmla="*/ 3176665 w 4262204"/>
              <a:gd name="connsiteY48" fmla="*/ 3696590 h 3929334"/>
              <a:gd name="connsiteX49" fmla="*/ 3535613 w 4262204"/>
              <a:gd name="connsiteY49" fmla="*/ 3385651 h 3929334"/>
              <a:gd name="connsiteX50" fmla="*/ 3768815 w 4262204"/>
              <a:gd name="connsiteY50" fmla="*/ 1280722 h 3929334"/>
              <a:gd name="connsiteX51" fmla="*/ 3386242 w 4262204"/>
              <a:gd name="connsiteY51" fmla="*/ 805932 h 3929334"/>
              <a:gd name="connsiteX52" fmla="*/ 1281326 w 4262204"/>
              <a:gd name="connsiteY52" fmla="*/ 572728 h 3929334"/>
              <a:gd name="connsiteX53" fmla="*/ 843119 w 4262204"/>
              <a:gd name="connsiteY53" fmla="*/ 918723 h 3929334"/>
              <a:gd name="connsiteX54" fmla="*/ 776054 w 4262204"/>
              <a:gd name="connsiteY54" fmla="*/ 880618 h 3929334"/>
              <a:gd name="connsiteX55" fmla="*/ 919329 w 4262204"/>
              <a:gd name="connsiteY55" fmla="*/ 721338 h 3929334"/>
              <a:gd name="connsiteX56" fmla="*/ 1404786 w 4262204"/>
              <a:gd name="connsiteY56" fmla="*/ 414973 h 3929334"/>
              <a:gd name="connsiteX57" fmla="*/ 2168495 w 4262204"/>
              <a:gd name="connsiteY57" fmla="*/ 260477 h 3929334"/>
              <a:gd name="connsiteX58" fmla="*/ 2197309 w 4262204"/>
              <a:gd name="connsiteY58" fmla="*/ 112 h 3929334"/>
              <a:gd name="connsiteX59" fmla="*/ 3576414 w 4262204"/>
              <a:gd name="connsiteY59" fmla="*/ 510366 h 3929334"/>
              <a:gd name="connsiteX60" fmla="*/ 4262204 w 4262204"/>
              <a:gd name="connsiteY60" fmla="*/ 1575840 h 3929334"/>
              <a:gd name="connsiteX61" fmla="*/ 4160098 w 4262204"/>
              <a:gd name="connsiteY61" fmla="*/ 1461519 h 3929334"/>
              <a:gd name="connsiteX62" fmla="*/ 3954361 w 4262204"/>
              <a:gd name="connsiteY62" fmla="*/ 1042341 h 3929334"/>
              <a:gd name="connsiteX63" fmla="*/ 2595734 w 4262204"/>
              <a:gd name="connsiteY63" fmla="*/ 101096 h 3929334"/>
              <a:gd name="connsiteX64" fmla="*/ 366916 w 4262204"/>
              <a:gd name="connsiteY64" fmla="*/ 1071302 h 3929334"/>
              <a:gd name="connsiteX65" fmla="*/ 417208 w 4262204"/>
              <a:gd name="connsiteY65" fmla="*/ 3347820 h 3929334"/>
              <a:gd name="connsiteX66" fmla="*/ 699906 w 4262204"/>
              <a:gd name="connsiteY66" fmla="*/ 3681638 h 3929334"/>
              <a:gd name="connsiteX67" fmla="*/ 928503 w 4262204"/>
              <a:gd name="connsiteY67" fmla="*/ 3872173 h 3929334"/>
              <a:gd name="connsiteX68" fmla="*/ 909453 w 4262204"/>
              <a:gd name="connsiteY68" fmla="*/ 3929334 h 3929334"/>
              <a:gd name="connsiteX69" fmla="*/ 766961 w 4262204"/>
              <a:gd name="connsiteY69" fmla="*/ 3834829 h 3929334"/>
              <a:gd name="connsiteX70" fmla="*/ 469785 w 4262204"/>
              <a:gd name="connsiteY70" fmla="*/ 3529210 h 3929334"/>
              <a:gd name="connsiteX71" fmla="*/ 40785 w 4262204"/>
              <a:gd name="connsiteY71" fmla="*/ 1738177 h 3929334"/>
              <a:gd name="connsiteX72" fmla="*/ 304433 w 4262204"/>
              <a:gd name="connsiteY72" fmla="*/ 1052249 h 3929334"/>
              <a:gd name="connsiteX73" fmla="*/ 805060 w 4262204"/>
              <a:gd name="connsiteY73" fmla="*/ 475308 h 3929334"/>
              <a:gd name="connsiteX74" fmla="*/ 2197309 w 4262204"/>
              <a:gd name="connsiteY74" fmla="*/ 112 h 392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62204" h="3929334">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solidFill>
            <a:schemeClr val="tx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43" name="Partial Circle 42">
            <a:extLst>
              <a:ext uri="{FF2B5EF4-FFF2-40B4-BE49-F238E27FC236}">
                <a16:creationId xmlns:a16="http://schemas.microsoft.com/office/drawing/2014/main" id="{B8F54FA8-765C-48E4-81C0-70F7A06934FD}"/>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47" name="Rectangle 46">
            <a:extLst>
              <a:ext uri="{FF2B5EF4-FFF2-40B4-BE49-F238E27FC236}">
                <a16:creationId xmlns:a16="http://schemas.microsoft.com/office/drawing/2014/main" id="{B47DBE04-8334-40E6-B381-CC62C8D50BD5}"/>
              </a:ext>
            </a:extLst>
          </p:cNvPr>
          <p:cNvSpPr/>
          <p:nvPr/>
        </p:nvSpPr>
        <p:spPr>
          <a:xfrm>
            <a:off x="12205063"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0" name="TextBox 28">
            <a:extLst>
              <a:ext uri="{FF2B5EF4-FFF2-40B4-BE49-F238E27FC236}">
                <a16:creationId xmlns:a16="http://schemas.microsoft.com/office/drawing/2014/main" id="{0A5D6BEF-45C0-4EA8-8120-0CF26191D44E}"/>
              </a:ext>
            </a:extLst>
          </p:cNvPr>
          <p:cNvSpPr txBox="1"/>
          <p:nvPr/>
        </p:nvSpPr>
        <p:spPr>
          <a:xfrm>
            <a:off x="5683991" y="253642"/>
            <a:ext cx="5908372" cy="646331"/>
          </a:xfrm>
          <a:prstGeom prst="rect">
            <a:avLst/>
          </a:prstGeom>
          <a:noFill/>
        </p:spPr>
        <p:txBody>
          <a:bodyPr wrap="square" rtlCol="0">
            <a:spAutoFit/>
          </a:bodyPr>
          <a:lstStyle/>
          <a:p>
            <a:pPr algn="r">
              <a:defRPr/>
            </a:pPr>
            <a:r>
              <a:rPr lang="he-IL" sz="3600" dirty="0">
                <a:solidFill>
                  <a:srgbClr val="041634"/>
                </a:solidFill>
                <a:latin typeface="Assistant ExtraBold" pitchFamily="2" charset="-79"/>
                <a:cs typeface="Assistant ExtraBold" pitchFamily="2" charset="-79"/>
              </a:rPr>
              <a:t>פעילות אשראי צרכני מגוונת</a:t>
            </a:r>
            <a:endParaRPr lang="en-US" sz="3600" dirty="0">
              <a:solidFill>
                <a:srgbClr val="041634"/>
              </a:solidFill>
              <a:latin typeface="Assistant ExtraBold" pitchFamily="2" charset="-79"/>
              <a:cs typeface="Assistant ExtraBold" pitchFamily="2" charset="-79"/>
            </a:endParaRPr>
          </a:p>
        </p:txBody>
      </p:sp>
      <p:sp>
        <p:nvSpPr>
          <p:cNvPr id="75" name="Rectangle 74">
            <a:extLst>
              <a:ext uri="{FF2B5EF4-FFF2-40B4-BE49-F238E27FC236}">
                <a16:creationId xmlns:a16="http://schemas.microsoft.com/office/drawing/2014/main" id="{272F3F49-6C78-415C-B737-44751B01DC36}"/>
              </a:ext>
            </a:extLst>
          </p:cNvPr>
          <p:cNvSpPr/>
          <p:nvPr/>
        </p:nvSpPr>
        <p:spPr>
          <a:xfrm>
            <a:off x="-2774225" y="-46591"/>
            <a:ext cx="2822224"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1" name="Slide Number Placeholder 5">
            <a:extLst>
              <a:ext uri="{FF2B5EF4-FFF2-40B4-BE49-F238E27FC236}">
                <a16:creationId xmlns:a16="http://schemas.microsoft.com/office/drawing/2014/main" id="{317DA0FE-DB6C-4968-8269-1FB51BED599D}"/>
              </a:ext>
            </a:extLst>
          </p:cNvPr>
          <p:cNvSpPr>
            <a:spLocks noGrp="1"/>
          </p:cNvSpPr>
          <p:nvPr>
            <p:ph type="sldNum" sz="quarter" idx="12"/>
          </p:nvPr>
        </p:nvSpPr>
        <p:spPr>
          <a:xfrm>
            <a:off x="11578255" y="6380935"/>
            <a:ext cx="488795" cy="365125"/>
          </a:xfrm>
        </p:spPr>
        <p:txBody>
          <a:bodyPr/>
          <a:lstStyle>
            <a:lvl1pPr>
              <a:defRPr>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kumimoji="0" lang="he-IL" sz="1100" b="0" i="0" u="none" strike="noStrike" kern="1200" cap="none" spc="0" normalizeH="0" baseline="0" noProof="0" smtClean="0">
                <a:ln>
                  <a:noFill/>
                </a:ln>
                <a:solidFill>
                  <a:prstClr val="black">
                    <a:lumMod val="75000"/>
                    <a:lumOff val="25000"/>
                  </a:prstClr>
                </a:solidFill>
                <a:effectLst/>
                <a:uLnTx/>
                <a:uFillTx/>
                <a:latin typeface="Assistant SemiBold" pitchFamily="2" charset="-79"/>
                <a:ea typeface="+mn-ea"/>
                <a:cs typeface="Assistant SemiBold" pitchFamily="2" charset="-79"/>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grpSp>
        <p:nvGrpSpPr>
          <p:cNvPr id="8" name="Group 7">
            <a:extLst>
              <a:ext uri="{FF2B5EF4-FFF2-40B4-BE49-F238E27FC236}">
                <a16:creationId xmlns:a16="http://schemas.microsoft.com/office/drawing/2014/main" id="{3A33F781-8354-4BA8-B9C1-3A77F9D2C424}"/>
              </a:ext>
            </a:extLst>
          </p:cNvPr>
          <p:cNvGrpSpPr/>
          <p:nvPr/>
        </p:nvGrpSpPr>
        <p:grpSpPr>
          <a:xfrm>
            <a:off x="7254630" y="1286331"/>
            <a:ext cx="4323415" cy="3557481"/>
            <a:chOff x="7254630" y="1286331"/>
            <a:chExt cx="4323415" cy="3557481"/>
          </a:xfrm>
        </p:grpSpPr>
        <p:grpSp>
          <p:nvGrpSpPr>
            <p:cNvPr id="22" name="Group 21">
              <a:extLst>
                <a:ext uri="{FF2B5EF4-FFF2-40B4-BE49-F238E27FC236}">
                  <a16:creationId xmlns:a16="http://schemas.microsoft.com/office/drawing/2014/main" id="{78A70F45-33EA-41EB-93E9-FD94AE08689F}"/>
                </a:ext>
              </a:extLst>
            </p:cNvPr>
            <p:cNvGrpSpPr/>
            <p:nvPr/>
          </p:nvGrpSpPr>
          <p:grpSpPr>
            <a:xfrm>
              <a:off x="7254630" y="2467812"/>
              <a:ext cx="3125060" cy="2376000"/>
              <a:chOff x="7102231" y="2385750"/>
              <a:chExt cx="3125060" cy="2376000"/>
            </a:xfrm>
          </p:grpSpPr>
          <p:grpSp>
            <p:nvGrpSpPr>
              <p:cNvPr id="4" name="Group 3">
                <a:extLst>
                  <a:ext uri="{FF2B5EF4-FFF2-40B4-BE49-F238E27FC236}">
                    <a16:creationId xmlns:a16="http://schemas.microsoft.com/office/drawing/2014/main" id="{E7BD034B-EABF-4918-BBB2-5A6B6A5C479E}"/>
                  </a:ext>
                </a:extLst>
              </p:cNvPr>
              <p:cNvGrpSpPr/>
              <p:nvPr/>
            </p:nvGrpSpPr>
            <p:grpSpPr>
              <a:xfrm>
                <a:off x="7102231" y="2385750"/>
                <a:ext cx="2901240" cy="2376000"/>
                <a:chOff x="6969879" y="2530134"/>
                <a:chExt cx="2901240" cy="2376000"/>
              </a:xfrm>
            </p:grpSpPr>
            <p:sp>
              <p:nvSpPr>
                <p:cNvPr id="36" name="Oval 35">
                  <a:extLst>
                    <a:ext uri="{FF2B5EF4-FFF2-40B4-BE49-F238E27FC236}">
                      <a16:creationId xmlns:a16="http://schemas.microsoft.com/office/drawing/2014/main" id="{02410D96-6CBC-4624-9DFF-66C2723456D8}"/>
                    </a:ext>
                  </a:extLst>
                </p:cNvPr>
                <p:cNvSpPr/>
                <p:nvPr/>
              </p:nvSpPr>
              <p:spPr>
                <a:xfrm>
                  <a:off x="7439015" y="2644814"/>
                  <a:ext cx="2182708" cy="2182706"/>
                </a:xfrm>
                <a:prstGeom prst="ellipse">
                  <a:avLst/>
                </a:prstGeom>
                <a:solidFill>
                  <a:srgbClr val="00AC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4104" name="Picture 8" descr="Give money  free icon">
                  <a:extLst>
                    <a:ext uri="{FF2B5EF4-FFF2-40B4-BE49-F238E27FC236}">
                      <a16:creationId xmlns:a16="http://schemas.microsoft.com/office/drawing/2014/main" id="{119166B1-61E2-403C-A4D7-0D89518648F0}"/>
                    </a:ext>
                  </a:extLst>
                </p:cNvPr>
                <p:cNvPicPr>
                  <a:picLocks noChangeAspect="1" noChangeArrowheads="1"/>
                </p:cNvPicPr>
                <p:nvPr/>
              </p:nvPicPr>
              <p:blipFill>
                <a:blip r:embed="rId2" cstate="print">
                  <a:alphaModFix amt="35000"/>
                  <a:extLst>
                    <a:ext uri="{28A0092B-C50C-407E-A947-70E740481C1C}">
                      <a14:useLocalDpi xmlns:a14="http://schemas.microsoft.com/office/drawing/2010/main" val="0"/>
                    </a:ext>
                  </a:extLst>
                </a:blip>
                <a:srcRect/>
                <a:stretch>
                  <a:fillRect/>
                </a:stretch>
              </p:blipFill>
              <p:spPr bwMode="auto">
                <a:xfrm>
                  <a:off x="8336059" y="2910637"/>
                  <a:ext cx="499596" cy="499596"/>
                </a:xfrm>
                <a:prstGeom prst="rect">
                  <a:avLst/>
                </a:prstGeom>
                <a:extLst>
                  <a:ext uri="{909E8E84-426E-40DD-AFC4-6F175D3DCCD1}">
                    <a14:hiddenFill xmlns:a14="http://schemas.microsoft.com/office/drawing/2010/main">
                      <a:solidFill>
                        <a:srgbClr val="FFFFFF"/>
                      </a:solidFill>
                    </a14:hiddenFill>
                  </a:ext>
                </a:extLst>
              </p:spPr>
            </p:pic>
            <p:sp>
              <p:nvSpPr>
                <p:cNvPr id="85" name="TextBox 10">
                  <a:extLst>
                    <a:ext uri="{FF2B5EF4-FFF2-40B4-BE49-F238E27FC236}">
                      <a16:creationId xmlns:a16="http://schemas.microsoft.com/office/drawing/2014/main" id="{C54F0B82-F286-4B5F-AC65-DD4FF44EFA98}"/>
                    </a:ext>
                  </a:extLst>
                </p:cNvPr>
                <p:cNvSpPr txBox="1">
                  <a:spLocks noChangeArrowheads="1"/>
                </p:cNvSpPr>
                <p:nvPr/>
              </p:nvSpPr>
              <p:spPr bwMode="auto">
                <a:xfrm>
                  <a:off x="6969879" y="3531005"/>
                  <a:ext cx="2901240" cy="788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Roboto" panose="02000000000000000000" pitchFamily="2" charset="0"/>
                    </a:defRPr>
                  </a:lvl1pPr>
                  <a:lvl2pPr marL="742950" indent="-285750">
                    <a:defRPr>
                      <a:solidFill>
                        <a:schemeClr val="tx1"/>
                      </a:solidFill>
                      <a:latin typeface="Roboto" panose="02000000000000000000" pitchFamily="2" charset="0"/>
                    </a:defRPr>
                  </a:lvl2pPr>
                  <a:lvl3pPr marL="1143000" indent="-228600">
                    <a:defRPr>
                      <a:solidFill>
                        <a:schemeClr val="tx1"/>
                      </a:solidFill>
                      <a:latin typeface="Roboto" panose="02000000000000000000" pitchFamily="2" charset="0"/>
                    </a:defRPr>
                  </a:lvl3pPr>
                  <a:lvl4pPr marL="1600200" indent="-228600">
                    <a:defRPr>
                      <a:solidFill>
                        <a:schemeClr val="tx1"/>
                      </a:solidFill>
                      <a:latin typeface="Roboto" panose="02000000000000000000" pitchFamily="2" charset="0"/>
                    </a:defRPr>
                  </a:lvl4pPr>
                  <a:lvl5pPr marL="2057400" indent="-228600">
                    <a:defRPr>
                      <a:solidFill>
                        <a:schemeClr val="tx1"/>
                      </a:solidFill>
                      <a:latin typeface="Roboto" panose="02000000000000000000" pitchFamily="2" charset="0"/>
                    </a:defRPr>
                  </a:lvl5pPr>
                  <a:lvl6pPr marL="2514600" indent="-228600" fontAlgn="base">
                    <a:spcBef>
                      <a:spcPct val="0"/>
                    </a:spcBef>
                    <a:spcAft>
                      <a:spcPct val="0"/>
                    </a:spcAft>
                    <a:defRPr>
                      <a:solidFill>
                        <a:schemeClr val="tx1"/>
                      </a:solidFill>
                      <a:latin typeface="Roboto" panose="02000000000000000000" pitchFamily="2" charset="0"/>
                    </a:defRPr>
                  </a:lvl6pPr>
                  <a:lvl7pPr marL="2971800" indent="-228600" fontAlgn="base">
                    <a:spcBef>
                      <a:spcPct val="0"/>
                    </a:spcBef>
                    <a:spcAft>
                      <a:spcPct val="0"/>
                    </a:spcAft>
                    <a:defRPr>
                      <a:solidFill>
                        <a:schemeClr val="tx1"/>
                      </a:solidFill>
                      <a:latin typeface="Roboto" panose="02000000000000000000" pitchFamily="2" charset="0"/>
                    </a:defRPr>
                  </a:lvl7pPr>
                  <a:lvl8pPr marL="3429000" indent="-228600" fontAlgn="base">
                    <a:spcBef>
                      <a:spcPct val="0"/>
                    </a:spcBef>
                    <a:spcAft>
                      <a:spcPct val="0"/>
                    </a:spcAft>
                    <a:defRPr>
                      <a:solidFill>
                        <a:schemeClr val="tx1"/>
                      </a:solidFill>
                      <a:latin typeface="Roboto" panose="02000000000000000000" pitchFamily="2" charset="0"/>
                    </a:defRPr>
                  </a:lvl8pPr>
                  <a:lvl9pPr marL="3886200" indent="-228600" fontAlgn="base">
                    <a:spcBef>
                      <a:spcPct val="0"/>
                    </a:spcBef>
                    <a:spcAft>
                      <a:spcPct val="0"/>
                    </a:spcAft>
                    <a:defRPr>
                      <a:solidFill>
                        <a:schemeClr val="tx1"/>
                      </a:solidFill>
                      <a:latin typeface="Roboto" panose="02000000000000000000" pitchFamily="2" charset="0"/>
                    </a:defRPr>
                  </a:lvl9pPr>
                </a:lstStyle>
                <a:p>
                  <a:pPr marL="0" marR="0" lvl="0" indent="0" algn="ctr" defTabSz="914400" rtl="1" eaLnBrk="1" fontAlgn="auto" latinLnBrk="0" hangingPunct="1">
                    <a:lnSpc>
                      <a:spcPts val="2800"/>
                    </a:lnSpc>
                    <a:spcBef>
                      <a:spcPts val="0"/>
                    </a:spcBef>
                    <a:spcAft>
                      <a:spcPts val="0"/>
                    </a:spcAft>
                    <a:buClrTx/>
                    <a:buSzTx/>
                    <a:buFontTx/>
                    <a:buNone/>
                    <a:tabLst/>
                    <a:defRPr/>
                  </a:pPr>
                  <a:r>
                    <a:rPr kumimoji="0" lang="he-IL" altLang="en-US" sz="3600" b="1" i="0" u="none" strike="noStrike" kern="1200" cap="none" spc="0" normalizeH="0" baseline="0" noProof="0" dirty="0">
                      <a:ln>
                        <a:noFill/>
                      </a:ln>
                      <a:solidFill>
                        <a:prstClr val="white"/>
                      </a:solidFill>
                      <a:effectLst/>
                      <a:uLnTx/>
                      <a:uFillTx/>
                      <a:latin typeface="Assistant" pitchFamily="2" charset="-79"/>
                      <a:ea typeface="Times New Roman" panose="02020603050405020304" pitchFamily="18" charset="0"/>
                      <a:cs typeface="Assistant" pitchFamily="2" charset="-79"/>
                    </a:rPr>
                    <a:t>משקיעים</a:t>
                  </a:r>
                  <a:r>
                    <a:rPr kumimoji="0" lang="he-IL" altLang="en-US" sz="3200" b="0" i="0" u="none" strike="noStrike" kern="1200" cap="none" spc="0" normalizeH="0" baseline="0" noProof="0" dirty="0">
                      <a:ln>
                        <a:noFill/>
                      </a:ln>
                      <a:solidFill>
                        <a:prstClr val="white"/>
                      </a:solidFill>
                      <a:effectLst/>
                      <a:uLnTx/>
                      <a:uFillTx/>
                      <a:latin typeface="Assistant" pitchFamily="2" charset="-79"/>
                      <a:ea typeface="Times New Roman" panose="02020603050405020304" pitchFamily="18" charset="0"/>
                      <a:cs typeface="Assistant" pitchFamily="2" charset="-79"/>
                    </a:rPr>
                    <a:t> </a:t>
                  </a:r>
                  <a:r>
                    <a:rPr kumimoji="0" lang="he-IL" altLang="en-US" sz="2400" b="0" i="0" u="none" strike="noStrike" kern="1200" cap="none" spc="0" normalizeH="0" baseline="0" noProof="0" dirty="0">
                      <a:ln>
                        <a:noFill/>
                      </a:ln>
                      <a:solidFill>
                        <a:prstClr val="white"/>
                      </a:solidFill>
                      <a:effectLst/>
                      <a:uLnTx/>
                      <a:uFillTx/>
                      <a:latin typeface="Assistant" pitchFamily="2" charset="-79"/>
                      <a:ea typeface="Times New Roman" panose="02020603050405020304" pitchFamily="18" charset="0"/>
                      <a:cs typeface="Assistant" pitchFamily="2" charset="-79"/>
                      <a:sym typeface="Wingdings" panose="05000000000000000000" pitchFamily="2" charset="2"/>
                    </a:rPr>
                    <a:t></a:t>
                  </a:r>
                  <a:r>
                    <a:rPr kumimoji="0" lang="he-IL" altLang="en-US" sz="3200" b="0" i="0" u="none" strike="noStrike" kern="1200" cap="none" spc="0" normalizeH="0" baseline="0" noProof="0" dirty="0">
                      <a:ln>
                        <a:noFill/>
                      </a:ln>
                      <a:solidFill>
                        <a:prstClr val="white"/>
                      </a:solidFill>
                      <a:effectLst/>
                      <a:uLnTx/>
                      <a:uFillTx/>
                      <a:latin typeface="Assistant" pitchFamily="2" charset="-79"/>
                      <a:ea typeface="Times New Roman" panose="02020603050405020304" pitchFamily="18" charset="0"/>
                      <a:cs typeface="Assistant" pitchFamily="2" charset="-79"/>
                    </a:rPr>
                    <a:t> </a:t>
                  </a:r>
                </a:p>
                <a:p>
                  <a:pPr marL="0" marR="0" lvl="0" indent="0" algn="ctr" defTabSz="914400" rtl="0" eaLnBrk="1" fontAlgn="auto" latinLnBrk="0" hangingPunct="1">
                    <a:lnSpc>
                      <a:spcPts val="2800"/>
                    </a:lnSpc>
                    <a:spcBef>
                      <a:spcPts val="0"/>
                    </a:spcBef>
                    <a:spcAft>
                      <a:spcPts val="0"/>
                    </a:spcAft>
                    <a:buClrTx/>
                    <a:buSzTx/>
                    <a:buFontTx/>
                    <a:buNone/>
                    <a:tabLst/>
                    <a:defRPr/>
                  </a:pPr>
                  <a:r>
                    <a:rPr kumimoji="0" lang="he-IL" altLang="en-US" sz="2000" b="0" i="0" u="none" strike="noStrike" kern="1200" cap="none" spc="0" normalizeH="0" baseline="0" noProof="0" dirty="0">
                      <a:ln>
                        <a:noFill/>
                      </a:ln>
                      <a:solidFill>
                        <a:prstClr val="white"/>
                      </a:solidFill>
                      <a:effectLst/>
                      <a:uLnTx/>
                      <a:uFillTx/>
                      <a:latin typeface="Assistant" pitchFamily="2" charset="-79"/>
                      <a:ea typeface="+mn-ea"/>
                      <a:cs typeface="Assistant" pitchFamily="2" charset="-79"/>
                    </a:rPr>
                    <a:t>מימון / הלוואה</a:t>
                  </a:r>
                  <a:endParaRPr kumimoji="0" lang="id-ID" altLang="en-US" sz="2000" b="0" i="0" u="none" strike="noStrike" kern="1200" cap="none" spc="0" normalizeH="0" baseline="0" noProof="0" dirty="0">
                    <a:ln>
                      <a:noFill/>
                    </a:ln>
                    <a:solidFill>
                      <a:prstClr val="white"/>
                    </a:solidFill>
                    <a:effectLst/>
                    <a:uLnTx/>
                    <a:uFillTx/>
                    <a:latin typeface="Assistant" pitchFamily="2" charset="-79"/>
                    <a:ea typeface="+mn-ea"/>
                    <a:cs typeface="Assistant" pitchFamily="2" charset="-79"/>
                  </a:endParaRPr>
                </a:p>
              </p:txBody>
            </p:sp>
            <p:sp>
              <p:nvSpPr>
                <p:cNvPr id="2" name="Arc 1">
                  <a:extLst>
                    <a:ext uri="{FF2B5EF4-FFF2-40B4-BE49-F238E27FC236}">
                      <a16:creationId xmlns:a16="http://schemas.microsoft.com/office/drawing/2014/main" id="{22C7CB3E-4E97-4E9D-A0DB-380BE586826A}"/>
                    </a:ext>
                  </a:extLst>
                </p:cNvPr>
                <p:cNvSpPr/>
                <p:nvPr/>
              </p:nvSpPr>
              <p:spPr>
                <a:xfrm>
                  <a:off x="7344409" y="2530134"/>
                  <a:ext cx="2376000" cy="2376000"/>
                </a:xfrm>
                <a:prstGeom prst="arc">
                  <a:avLst>
                    <a:gd name="adj1" fmla="val 16977976"/>
                    <a:gd name="adj2" fmla="val 7953272"/>
                  </a:avLst>
                </a:prstGeom>
                <a:ln w="9525">
                  <a:solidFill>
                    <a:srgbClr val="25A6DF">
                      <a:alpha val="94000"/>
                    </a:srgbClr>
                  </a:solidFill>
                  <a:headEnd type="arrow"/>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grpSp>
          <p:cxnSp>
            <p:nvCxnSpPr>
              <p:cNvPr id="67" name="מחבר חץ ישר 57">
                <a:extLst>
                  <a:ext uri="{FF2B5EF4-FFF2-40B4-BE49-F238E27FC236}">
                    <a16:creationId xmlns:a16="http://schemas.microsoft.com/office/drawing/2014/main" id="{29707017-64B8-40D8-8DBB-C2285E60E0F1}"/>
                  </a:ext>
                </a:extLst>
              </p:cNvPr>
              <p:cNvCxnSpPr>
                <a:cxnSpLocks/>
              </p:cNvCxnSpPr>
              <p:nvPr/>
            </p:nvCxnSpPr>
            <p:spPr>
              <a:xfrm flipH="1" flipV="1">
                <a:off x="9661116" y="4209373"/>
                <a:ext cx="566175" cy="388000"/>
              </a:xfrm>
              <a:prstGeom prst="straightConnector1">
                <a:avLst/>
              </a:prstGeom>
              <a:ln>
                <a:solidFill>
                  <a:srgbClr val="008EC0"/>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36BB022C-7734-4E2C-A452-74E53D9DBD56}"/>
                </a:ext>
              </a:extLst>
            </p:cNvPr>
            <p:cNvGrpSpPr/>
            <p:nvPr/>
          </p:nvGrpSpPr>
          <p:grpSpPr>
            <a:xfrm>
              <a:off x="7630836" y="1286331"/>
              <a:ext cx="3947209" cy="3557481"/>
              <a:chOff x="7476761" y="1204269"/>
              <a:chExt cx="3947209" cy="3557481"/>
            </a:xfrm>
          </p:grpSpPr>
          <p:grpSp>
            <p:nvGrpSpPr>
              <p:cNvPr id="77" name="Group 76">
                <a:extLst>
                  <a:ext uri="{FF2B5EF4-FFF2-40B4-BE49-F238E27FC236}">
                    <a16:creationId xmlns:a16="http://schemas.microsoft.com/office/drawing/2014/main" id="{EC49439E-A7EC-431C-8D77-EB9AE41820F7}"/>
                  </a:ext>
                </a:extLst>
              </p:cNvPr>
              <p:cNvGrpSpPr/>
              <p:nvPr/>
            </p:nvGrpSpPr>
            <p:grpSpPr>
              <a:xfrm>
                <a:off x="7476761" y="2385750"/>
                <a:ext cx="2415327" cy="2376000"/>
                <a:chOff x="7344409" y="2530134"/>
                <a:chExt cx="2415327" cy="2376000"/>
              </a:xfrm>
            </p:grpSpPr>
            <p:sp>
              <p:nvSpPr>
                <p:cNvPr id="87" name="Oval 86">
                  <a:extLst>
                    <a:ext uri="{FF2B5EF4-FFF2-40B4-BE49-F238E27FC236}">
                      <a16:creationId xmlns:a16="http://schemas.microsoft.com/office/drawing/2014/main" id="{85E28903-9E52-4D4A-BD68-081D0C47649F}"/>
                    </a:ext>
                  </a:extLst>
                </p:cNvPr>
                <p:cNvSpPr/>
                <p:nvPr/>
              </p:nvSpPr>
              <p:spPr>
                <a:xfrm>
                  <a:off x="7439015" y="2644814"/>
                  <a:ext cx="2182708" cy="2182706"/>
                </a:xfrm>
                <a:prstGeom prst="ellipse">
                  <a:avLst/>
                </a:prstGeom>
                <a:solidFill>
                  <a:srgbClr val="00AC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88" name="Picture 8" descr="Give money  free icon">
                  <a:extLst>
                    <a:ext uri="{FF2B5EF4-FFF2-40B4-BE49-F238E27FC236}">
                      <a16:creationId xmlns:a16="http://schemas.microsoft.com/office/drawing/2014/main" id="{BB6400F0-9586-452D-B42F-64D59216AC72}"/>
                    </a:ext>
                  </a:extLst>
                </p:cNvPr>
                <p:cNvPicPr>
                  <a:picLocks noChangeAspect="1" noChangeArrowheads="1"/>
                </p:cNvPicPr>
                <p:nvPr/>
              </p:nvPicPr>
              <p:blipFill>
                <a:blip r:embed="rId2" cstate="print">
                  <a:alphaModFix amt="35000"/>
                  <a:extLst>
                    <a:ext uri="{28A0092B-C50C-407E-A947-70E740481C1C}">
                      <a14:useLocalDpi xmlns:a14="http://schemas.microsoft.com/office/drawing/2010/main" val="0"/>
                    </a:ext>
                  </a:extLst>
                </a:blip>
                <a:srcRect/>
                <a:stretch>
                  <a:fillRect/>
                </a:stretch>
              </p:blipFill>
              <p:spPr bwMode="auto">
                <a:xfrm>
                  <a:off x="8268257" y="2821874"/>
                  <a:ext cx="499596" cy="499596"/>
                </a:xfrm>
                <a:prstGeom prst="rect">
                  <a:avLst/>
                </a:prstGeom>
                <a:extLst>
                  <a:ext uri="{909E8E84-426E-40DD-AFC4-6F175D3DCCD1}">
                    <a14:hiddenFill xmlns:a14="http://schemas.microsoft.com/office/drawing/2010/main">
                      <a:solidFill>
                        <a:srgbClr val="FFFFFF"/>
                      </a:solidFill>
                    </a14:hiddenFill>
                  </a:ext>
                </a:extLst>
              </p:spPr>
            </p:pic>
            <p:sp>
              <p:nvSpPr>
                <p:cNvPr id="89" name="TextBox 10">
                  <a:extLst>
                    <a:ext uri="{FF2B5EF4-FFF2-40B4-BE49-F238E27FC236}">
                      <a16:creationId xmlns:a16="http://schemas.microsoft.com/office/drawing/2014/main" id="{4317988A-1E4F-4974-8665-69CDCD07EAB9}"/>
                    </a:ext>
                  </a:extLst>
                </p:cNvPr>
                <p:cNvSpPr txBox="1">
                  <a:spLocks noChangeArrowheads="1"/>
                </p:cNvSpPr>
                <p:nvPr/>
              </p:nvSpPr>
              <p:spPr bwMode="auto">
                <a:xfrm>
                  <a:off x="7467321" y="3372823"/>
                  <a:ext cx="2292415" cy="887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Roboto" panose="02000000000000000000" pitchFamily="2" charset="0"/>
                    </a:defRPr>
                  </a:lvl1pPr>
                  <a:lvl2pPr marL="742950" indent="-285750">
                    <a:defRPr>
                      <a:solidFill>
                        <a:schemeClr val="tx1"/>
                      </a:solidFill>
                      <a:latin typeface="Roboto" panose="02000000000000000000" pitchFamily="2" charset="0"/>
                    </a:defRPr>
                  </a:lvl2pPr>
                  <a:lvl3pPr marL="1143000" indent="-228600">
                    <a:defRPr>
                      <a:solidFill>
                        <a:schemeClr val="tx1"/>
                      </a:solidFill>
                      <a:latin typeface="Roboto" panose="02000000000000000000" pitchFamily="2" charset="0"/>
                    </a:defRPr>
                  </a:lvl3pPr>
                  <a:lvl4pPr marL="1600200" indent="-228600">
                    <a:defRPr>
                      <a:solidFill>
                        <a:schemeClr val="tx1"/>
                      </a:solidFill>
                      <a:latin typeface="Roboto" panose="02000000000000000000" pitchFamily="2" charset="0"/>
                    </a:defRPr>
                  </a:lvl4pPr>
                  <a:lvl5pPr marL="2057400" indent="-228600">
                    <a:defRPr>
                      <a:solidFill>
                        <a:schemeClr val="tx1"/>
                      </a:solidFill>
                      <a:latin typeface="Roboto" panose="02000000000000000000" pitchFamily="2" charset="0"/>
                    </a:defRPr>
                  </a:lvl5pPr>
                  <a:lvl6pPr marL="2514600" indent="-228600" fontAlgn="base">
                    <a:spcBef>
                      <a:spcPct val="0"/>
                    </a:spcBef>
                    <a:spcAft>
                      <a:spcPct val="0"/>
                    </a:spcAft>
                    <a:defRPr>
                      <a:solidFill>
                        <a:schemeClr val="tx1"/>
                      </a:solidFill>
                      <a:latin typeface="Roboto" panose="02000000000000000000" pitchFamily="2" charset="0"/>
                    </a:defRPr>
                  </a:lvl6pPr>
                  <a:lvl7pPr marL="2971800" indent="-228600" fontAlgn="base">
                    <a:spcBef>
                      <a:spcPct val="0"/>
                    </a:spcBef>
                    <a:spcAft>
                      <a:spcPct val="0"/>
                    </a:spcAft>
                    <a:defRPr>
                      <a:solidFill>
                        <a:schemeClr val="tx1"/>
                      </a:solidFill>
                      <a:latin typeface="Roboto" panose="02000000000000000000" pitchFamily="2" charset="0"/>
                    </a:defRPr>
                  </a:lvl7pPr>
                  <a:lvl8pPr marL="3429000" indent="-228600" fontAlgn="base">
                    <a:spcBef>
                      <a:spcPct val="0"/>
                    </a:spcBef>
                    <a:spcAft>
                      <a:spcPct val="0"/>
                    </a:spcAft>
                    <a:defRPr>
                      <a:solidFill>
                        <a:schemeClr val="tx1"/>
                      </a:solidFill>
                      <a:latin typeface="Roboto" panose="02000000000000000000" pitchFamily="2" charset="0"/>
                    </a:defRPr>
                  </a:lvl8pPr>
                  <a:lvl9pPr marL="3886200" indent="-228600" fontAlgn="base">
                    <a:spcBef>
                      <a:spcPct val="0"/>
                    </a:spcBef>
                    <a:spcAft>
                      <a:spcPct val="0"/>
                    </a:spcAft>
                    <a:defRPr>
                      <a:solidFill>
                        <a:schemeClr val="tx1"/>
                      </a:solidFill>
                      <a:latin typeface="Roboto" panose="02000000000000000000" pitchFamily="2" charset="0"/>
                    </a:defRPr>
                  </a:lvl9pPr>
                </a:lstStyle>
                <a:p>
                  <a:pPr marL="0" marR="0" lvl="0" indent="0" algn="ctr" defTabSz="914400" rtl="1" eaLnBrk="1" fontAlgn="auto" latinLnBrk="0" hangingPunct="1">
                    <a:lnSpc>
                      <a:spcPts val="3000"/>
                    </a:lnSpc>
                    <a:spcBef>
                      <a:spcPts val="0"/>
                    </a:spcBef>
                    <a:spcAft>
                      <a:spcPts val="0"/>
                    </a:spcAft>
                    <a:buClrTx/>
                    <a:buSzTx/>
                    <a:buFontTx/>
                    <a:buNone/>
                    <a:tabLst/>
                    <a:defRPr/>
                  </a:pPr>
                  <a:r>
                    <a:rPr kumimoji="0" lang="he-IL" altLang="en-US" sz="3600" b="1" i="0" u="none" strike="noStrike" kern="1200" cap="none" spc="0" normalizeH="0" baseline="0" noProof="0" dirty="0">
                      <a:ln>
                        <a:noFill/>
                      </a:ln>
                      <a:solidFill>
                        <a:prstClr val="white"/>
                      </a:solidFill>
                      <a:effectLst/>
                      <a:uLnTx/>
                      <a:uFillTx/>
                      <a:latin typeface="Assistant" pitchFamily="2" charset="-79"/>
                      <a:ea typeface="Times New Roman" panose="02020603050405020304" pitchFamily="18" charset="0"/>
                      <a:cs typeface="Assistant" pitchFamily="2" charset="-79"/>
                    </a:rPr>
                    <a:t>מקורות מימון</a:t>
                  </a:r>
                  <a:endParaRPr kumimoji="0" lang="he-IL" altLang="en-US" sz="3200" b="0" i="0" u="none" strike="noStrike" kern="1200" cap="none" spc="0" normalizeH="0" baseline="0" noProof="0" dirty="0">
                    <a:ln>
                      <a:noFill/>
                    </a:ln>
                    <a:solidFill>
                      <a:prstClr val="white"/>
                    </a:solidFill>
                    <a:effectLst/>
                    <a:uLnTx/>
                    <a:uFillTx/>
                    <a:latin typeface="Assistant" pitchFamily="2" charset="-79"/>
                    <a:ea typeface="Times New Roman" panose="02020603050405020304" pitchFamily="18" charset="0"/>
                    <a:cs typeface="Assistant" pitchFamily="2" charset="-79"/>
                  </a:endParaRPr>
                </a:p>
              </p:txBody>
            </p:sp>
            <p:sp>
              <p:nvSpPr>
                <p:cNvPr id="90" name="Arc 89">
                  <a:extLst>
                    <a:ext uri="{FF2B5EF4-FFF2-40B4-BE49-F238E27FC236}">
                      <a16:creationId xmlns:a16="http://schemas.microsoft.com/office/drawing/2014/main" id="{D42A256C-86B1-4EBF-A8B0-6767E814AB75}"/>
                    </a:ext>
                  </a:extLst>
                </p:cNvPr>
                <p:cNvSpPr/>
                <p:nvPr/>
              </p:nvSpPr>
              <p:spPr>
                <a:xfrm>
                  <a:off x="7344409" y="2530134"/>
                  <a:ext cx="2376000" cy="2376000"/>
                </a:xfrm>
                <a:prstGeom prst="arc">
                  <a:avLst>
                    <a:gd name="adj1" fmla="val 16977976"/>
                    <a:gd name="adj2" fmla="val 7953272"/>
                  </a:avLst>
                </a:prstGeom>
                <a:ln w="9525">
                  <a:solidFill>
                    <a:srgbClr val="25A6DF">
                      <a:alpha val="94000"/>
                    </a:srgbClr>
                  </a:solidFill>
                  <a:headEnd type="arrow"/>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grpSp>
          <p:sp>
            <p:nvSpPr>
              <p:cNvPr id="79" name="מלבן 47">
                <a:extLst>
                  <a:ext uri="{FF2B5EF4-FFF2-40B4-BE49-F238E27FC236}">
                    <a16:creationId xmlns:a16="http://schemas.microsoft.com/office/drawing/2014/main" id="{F5D7A956-0E23-4911-812F-2BA383BE9A0B}"/>
                  </a:ext>
                </a:extLst>
              </p:cNvPr>
              <p:cNvSpPr/>
              <p:nvPr/>
            </p:nvSpPr>
            <p:spPr>
              <a:xfrm>
                <a:off x="9411453" y="1204269"/>
                <a:ext cx="900000" cy="900000"/>
              </a:xfrm>
              <a:prstGeom prst="ellipse">
                <a:avLst/>
              </a:prstGeom>
              <a:solidFill>
                <a:srgbClr val="0CB2F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400" b="0" i="0" u="none" strike="noStrike" kern="1200" cap="none" spc="0" normalizeH="0" baseline="0" noProof="0" dirty="0">
                    <a:ln>
                      <a:noFill/>
                    </a:ln>
                    <a:solidFill>
                      <a:prstClr val="white"/>
                    </a:solidFill>
                    <a:effectLst/>
                    <a:uLnTx/>
                    <a:uFillTx/>
                    <a:latin typeface="Assistant SemiBold" pitchFamily="2" charset="-79"/>
                    <a:ea typeface="+mn-ea"/>
                    <a:cs typeface="Assistant SemiBold" pitchFamily="2" charset="-79"/>
                  </a:rPr>
                  <a:t>קווי אשראי בנקאיים</a:t>
                </a:r>
                <a:endParaRPr kumimoji="0" lang="en-IL" sz="1400" b="0" i="0" u="none" strike="noStrike" kern="1200" cap="none" spc="0" normalizeH="0" baseline="0" noProof="0" dirty="0">
                  <a:ln>
                    <a:noFill/>
                  </a:ln>
                  <a:solidFill>
                    <a:prstClr val="white"/>
                  </a:solidFill>
                  <a:effectLst/>
                  <a:uLnTx/>
                  <a:uFillTx/>
                  <a:latin typeface="Assistant SemiBold" pitchFamily="2" charset="-79"/>
                  <a:ea typeface="+mn-ea"/>
                  <a:cs typeface="Assistant SemiBold" pitchFamily="2" charset="-79"/>
                </a:endParaRPr>
              </a:p>
            </p:txBody>
          </p:sp>
          <p:sp>
            <p:nvSpPr>
              <p:cNvPr id="80" name="מלבן 50">
                <a:extLst>
                  <a:ext uri="{FF2B5EF4-FFF2-40B4-BE49-F238E27FC236}">
                    <a16:creationId xmlns:a16="http://schemas.microsoft.com/office/drawing/2014/main" id="{63CC2012-7C56-487D-9B6F-169A1D8DB7A0}"/>
                  </a:ext>
                </a:extLst>
              </p:cNvPr>
              <p:cNvSpPr/>
              <p:nvPr/>
            </p:nvSpPr>
            <p:spPr>
              <a:xfrm>
                <a:off x="10523970" y="3151599"/>
                <a:ext cx="900000" cy="900000"/>
              </a:xfrm>
              <a:prstGeom prst="ellipse">
                <a:avLst/>
              </a:prstGeom>
              <a:solidFill>
                <a:srgbClr val="0CB2F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400" b="0" i="0" u="none" strike="noStrike" kern="1200" cap="none" spc="0" normalizeH="0" baseline="0" noProof="0" dirty="0">
                    <a:ln>
                      <a:noFill/>
                    </a:ln>
                    <a:solidFill>
                      <a:prstClr val="white"/>
                    </a:solidFill>
                    <a:effectLst/>
                    <a:uLnTx/>
                    <a:uFillTx/>
                    <a:latin typeface="Assistant SemiBold" pitchFamily="2" charset="-79"/>
                    <a:ea typeface="+mn-ea"/>
                    <a:cs typeface="Assistant SemiBold" pitchFamily="2" charset="-79"/>
                  </a:rPr>
                  <a:t>גופים מוסדיים</a:t>
                </a:r>
                <a:endParaRPr kumimoji="0" lang="en-IL" sz="1400" b="0" i="0" u="none" strike="noStrike" kern="1200" cap="none" spc="0" normalizeH="0" baseline="0" noProof="0" dirty="0">
                  <a:ln>
                    <a:noFill/>
                  </a:ln>
                  <a:solidFill>
                    <a:prstClr val="white"/>
                  </a:solidFill>
                  <a:effectLst/>
                  <a:uLnTx/>
                  <a:uFillTx/>
                  <a:latin typeface="Assistant SemiBold" pitchFamily="2" charset="-79"/>
                  <a:ea typeface="+mn-ea"/>
                  <a:cs typeface="Assistant SemiBold" pitchFamily="2" charset="-79"/>
                </a:endParaRPr>
              </a:p>
            </p:txBody>
          </p:sp>
          <p:sp>
            <p:nvSpPr>
              <p:cNvPr id="81" name="מלבן 52">
                <a:extLst>
                  <a:ext uri="{FF2B5EF4-FFF2-40B4-BE49-F238E27FC236}">
                    <a16:creationId xmlns:a16="http://schemas.microsoft.com/office/drawing/2014/main" id="{A38D035D-90E2-4D16-8449-966950A2BF8A}"/>
                  </a:ext>
                </a:extLst>
              </p:cNvPr>
              <p:cNvSpPr/>
              <p:nvPr/>
            </p:nvSpPr>
            <p:spPr>
              <a:xfrm>
                <a:off x="10360120" y="1963891"/>
                <a:ext cx="900000" cy="900000"/>
              </a:xfrm>
              <a:prstGeom prst="ellipse">
                <a:avLst/>
              </a:prstGeom>
              <a:solidFill>
                <a:srgbClr val="0CB2F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400" b="0" i="0" u="none" strike="noStrike" kern="1200" cap="none" spc="0" normalizeH="0" baseline="0" noProof="0" dirty="0">
                    <a:ln>
                      <a:noFill/>
                    </a:ln>
                    <a:solidFill>
                      <a:prstClr val="white"/>
                    </a:solidFill>
                    <a:effectLst/>
                    <a:uLnTx/>
                    <a:uFillTx/>
                    <a:latin typeface="Assistant SemiBold" pitchFamily="2" charset="-79"/>
                    <a:ea typeface="+mn-ea"/>
                    <a:cs typeface="Assistant SemiBold" pitchFamily="2" charset="-79"/>
                  </a:rPr>
                  <a:t>משקיעים פרטיים )</a:t>
                </a:r>
                <a:r>
                  <a:rPr kumimoji="0" lang="en-US" sz="1400" b="0" i="0" u="none" strike="noStrike" kern="1200" cap="none" spc="0" normalizeH="0" baseline="0" noProof="0" dirty="0">
                    <a:ln>
                      <a:noFill/>
                    </a:ln>
                    <a:solidFill>
                      <a:prstClr val="white"/>
                    </a:solidFill>
                    <a:effectLst/>
                    <a:uLnTx/>
                    <a:uFillTx/>
                    <a:latin typeface="Assistant SemiBold" pitchFamily="2" charset="-79"/>
                    <a:ea typeface="+mn-ea"/>
                    <a:cs typeface="Assistant SemiBold" pitchFamily="2" charset="-79"/>
                  </a:rPr>
                  <a:t>P2P</a:t>
                </a:r>
                <a:r>
                  <a:rPr kumimoji="0" lang="he-IL" sz="1400" b="0" i="0" u="none" strike="noStrike" kern="1200" cap="none" spc="0" normalizeH="0" baseline="0" noProof="0" dirty="0">
                    <a:ln>
                      <a:noFill/>
                    </a:ln>
                    <a:solidFill>
                      <a:prstClr val="white"/>
                    </a:solidFill>
                    <a:effectLst/>
                    <a:uLnTx/>
                    <a:uFillTx/>
                    <a:latin typeface="Assistant SemiBold" pitchFamily="2" charset="-79"/>
                    <a:ea typeface="+mn-ea"/>
                    <a:cs typeface="Assistant SemiBold" pitchFamily="2" charset="-79"/>
                  </a:rPr>
                  <a:t>(</a:t>
                </a:r>
                <a:endParaRPr kumimoji="0" lang="en-IL" sz="1400" b="0" i="0" u="none" strike="noStrike" kern="1200" cap="none" spc="0" normalizeH="0" baseline="0" noProof="0" dirty="0">
                  <a:ln>
                    <a:noFill/>
                  </a:ln>
                  <a:solidFill>
                    <a:prstClr val="white"/>
                  </a:solidFill>
                  <a:effectLst/>
                  <a:uLnTx/>
                  <a:uFillTx/>
                  <a:latin typeface="Assistant SemiBold" pitchFamily="2" charset="-79"/>
                  <a:ea typeface="+mn-ea"/>
                  <a:cs typeface="Assistant SemiBold" pitchFamily="2" charset="-79"/>
                </a:endParaRPr>
              </a:p>
            </p:txBody>
          </p:sp>
          <p:grpSp>
            <p:nvGrpSpPr>
              <p:cNvPr id="82" name="Group 81">
                <a:extLst>
                  <a:ext uri="{FF2B5EF4-FFF2-40B4-BE49-F238E27FC236}">
                    <a16:creationId xmlns:a16="http://schemas.microsoft.com/office/drawing/2014/main" id="{3BB54DBF-66B5-4B11-BCCA-A6081C306368}"/>
                  </a:ext>
                </a:extLst>
              </p:cNvPr>
              <p:cNvGrpSpPr/>
              <p:nvPr/>
            </p:nvGrpSpPr>
            <p:grpSpPr>
              <a:xfrm flipH="1">
                <a:off x="9702603" y="2588198"/>
                <a:ext cx="821367" cy="1013401"/>
                <a:chOff x="8993118" y="2588198"/>
                <a:chExt cx="821367" cy="1013401"/>
              </a:xfrm>
            </p:grpSpPr>
            <p:cxnSp>
              <p:nvCxnSpPr>
                <p:cNvPr id="83" name="מחבר חץ ישר 16">
                  <a:extLst>
                    <a:ext uri="{FF2B5EF4-FFF2-40B4-BE49-F238E27FC236}">
                      <a16:creationId xmlns:a16="http://schemas.microsoft.com/office/drawing/2014/main" id="{8A9DE14B-3786-40D7-91BC-799457CD639A}"/>
                    </a:ext>
                  </a:extLst>
                </p:cNvPr>
                <p:cNvCxnSpPr>
                  <a:cxnSpLocks/>
                  <a:stCxn id="80" idx="2"/>
                </p:cNvCxnSpPr>
                <p:nvPr/>
              </p:nvCxnSpPr>
              <p:spPr>
                <a:xfrm flipV="1">
                  <a:off x="8993118" y="3598746"/>
                  <a:ext cx="691767" cy="2853"/>
                </a:xfrm>
                <a:prstGeom prst="straightConnector1">
                  <a:avLst/>
                </a:prstGeom>
                <a:ln>
                  <a:solidFill>
                    <a:srgbClr val="008EC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6" name="מחבר חץ ישר 58">
                  <a:extLst>
                    <a:ext uri="{FF2B5EF4-FFF2-40B4-BE49-F238E27FC236}">
                      <a16:creationId xmlns:a16="http://schemas.microsoft.com/office/drawing/2014/main" id="{5B937CC5-965C-4C60-B8C7-0DF1BAA2C175}"/>
                    </a:ext>
                  </a:extLst>
                </p:cNvPr>
                <p:cNvCxnSpPr>
                  <a:cxnSpLocks/>
                </p:cNvCxnSpPr>
                <p:nvPr/>
              </p:nvCxnSpPr>
              <p:spPr>
                <a:xfrm>
                  <a:off x="9170578" y="2588198"/>
                  <a:ext cx="643907" cy="484512"/>
                </a:xfrm>
                <a:prstGeom prst="straightConnector1">
                  <a:avLst/>
                </a:prstGeom>
                <a:ln>
                  <a:solidFill>
                    <a:srgbClr val="008EC0"/>
                  </a:solidFill>
                  <a:prstDash val="dash"/>
                  <a:tailEnd type="triangle"/>
                </a:ln>
              </p:spPr>
              <p:style>
                <a:lnRef idx="1">
                  <a:schemeClr val="accent1"/>
                </a:lnRef>
                <a:fillRef idx="0">
                  <a:schemeClr val="accent1"/>
                </a:fillRef>
                <a:effectRef idx="0">
                  <a:schemeClr val="accent1"/>
                </a:effectRef>
                <a:fontRef idx="minor">
                  <a:schemeClr val="tx1"/>
                </a:fontRef>
              </p:style>
            </p:cxnSp>
          </p:grpSp>
        </p:grpSp>
        <p:sp>
          <p:nvSpPr>
            <p:cNvPr id="70" name="TextBox 69">
              <a:extLst>
                <a:ext uri="{FF2B5EF4-FFF2-40B4-BE49-F238E27FC236}">
                  <a16:creationId xmlns:a16="http://schemas.microsoft.com/office/drawing/2014/main" id="{68096D4C-6600-4F6A-9297-2A4B16BF46DB}"/>
                </a:ext>
              </a:extLst>
            </p:cNvPr>
            <p:cNvSpPr txBox="1"/>
            <p:nvPr/>
          </p:nvSpPr>
          <p:spPr>
            <a:xfrm>
              <a:off x="7785367" y="3528752"/>
              <a:ext cx="353070" cy="461665"/>
            </a:xfrm>
            <a:prstGeom prst="rect">
              <a:avLst/>
            </a:prstGeom>
            <a:noFill/>
          </p:spPr>
          <p:txBody>
            <a:bodyPr wrap="square">
              <a:spAutoFit/>
            </a:bodyPr>
            <a:lstStyle/>
            <a:p>
              <a:r>
                <a:rPr kumimoji="0" lang="he-IL" altLang="en-US" sz="2400" b="0" i="0" u="none" strike="noStrike" kern="1200" cap="none" spc="0" normalizeH="0" baseline="0" noProof="0" dirty="0">
                  <a:ln>
                    <a:noFill/>
                  </a:ln>
                  <a:solidFill>
                    <a:prstClr val="white"/>
                  </a:solidFill>
                  <a:effectLst/>
                  <a:uLnTx/>
                  <a:uFillTx/>
                  <a:latin typeface="Assistant" pitchFamily="2" charset="-79"/>
                  <a:ea typeface="Times New Roman" panose="02020603050405020304" pitchFamily="18" charset="0"/>
                  <a:cs typeface="Assistant" pitchFamily="2" charset="-79"/>
                  <a:sym typeface="Wingdings" panose="05000000000000000000" pitchFamily="2" charset="2"/>
                </a:rPr>
                <a:t></a:t>
              </a:r>
              <a:endParaRPr lang="he-IL" sz="2400" dirty="0"/>
            </a:p>
          </p:txBody>
        </p:sp>
      </p:grpSp>
      <p:grpSp>
        <p:nvGrpSpPr>
          <p:cNvPr id="10" name="Group 9">
            <a:extLst>
              <a:ext uri="{FF2B5EF4-FFF2-40B4-BE49-F238E27FC236}">
                <a16:creationId xmlns:a16="http://schemas.microsoft.com/office/drawing/2014/main" id="{1EBFB6E9-747D-4302-9BBA-79019A332777}"/>
              </a:ext>
            </a:extLst>
          </p:cNvPr>
          <p:cNvGrpSpPr/>
          <p:nvPr/>
        </p:nvGrpSpPr>
        <p:grpSpPr>
          <a:xfrm>
            <a:off x="954727" y="2022051"/>
            <a:ext cx="3597779" cy="3212341"/>
            <a:chOff x="954727" y="2022051"/>
            <a:chExt cx="3597779" cy="3212341"/>
          </a:xfrm>
        </p:grpSpPr>
        <p:grpSp>
          <p:nvGrpSpPr>
            <p:cNvPr id="23" name="Group 22">
              <a:extLst>
                <a:ext uri="{FF2B5EF4-FFF2-40B4-BE49-F238E27FC236}">
                  <a16:creationId xmlns:a16="http://schemas.microsoft.com/office/drawing/2014/main" id="{26B1E22F-CAEB-4E0F-8EB3-21D53BE065DE}"/>
                </a:ext>
              </a:extLst>
            </p:cNvPr>
            <p:cNvGrpSpPr/>
            <p:nvPr/>
          </p:nvGrpSpPr>
          <p:grpSpPr>
            <a:xfrm>
              <a:off x="954727" y="2022051"/>
              <a:ext cx="3597779" cy="3212341"/>
              <a:chOff x="580823" y="1939989"/>
              <a:chExt cx="3597779" cy="3212341"/>
            </a:xfrm>
          </p:grpSpPr>
          <p:grpSp>
            <p:nvGrpSpPr>
              <p:cNvPr id="6" name="Group 5">
                <a:extLst>
                  <a:ext uri="{FF2B5EF4-FFF2-40B4-BE49-F238E27FC236}">
                    <a16:creationId xmlns:a16="http://schemas.microsoft.com/office/drawing/2014/main" id="{C299D8CE-9ACA-4B6A-91A3-756378258AEA}"/>
                  </a:ext>
                </a:extLst>
              </p:cNvPr>
              <p:cNvGrpSpPr/>
              <p:nvPr/>
            </p:nvGrpSpPr>
            <p:grpSpPr>
              <a:xfrm>
                <a:off x="1779534" y="2374027"/>
                <a:ext cx="2399068" cy="2399066"/>
                <a:chOff x="814446" y="2523934"/>
                <a:chExt cx="2399068" cy="2399066"/>
              </a:xfrm>
            </p:grpSpPr>
            <p:sp>
              <p:nvSpPr>
                <p:cNvPr id="38" name="Oval 37">
                  <a:extLst>
                    <a:ext uri="{FF2B5EF4-FFF2-40B4-BE49-F238E27FC236}">
                      <a16:creationId xmlns:a16="http://schemas.microsoft.com/office/drawing/2014/main" id="{B9581EBB-AD3C-4ECF-B3F5-3CF9F95FA04C}"/>
                    </a:ext>
                  </a:extLst>
                </p:cNvPr>
                <p:cNvSpPr/>
                <p:nvPr/>
              </p:nvSpPr>
              <p:spPr>
                <a:xfrm>
                  <a:off x="942500" y="2644814"/>
                  <a:ext cx="2182708" cy="2182706"/>
                </a:xfrm>
                <a:prstGeom prst="ellipse">
                  <a:avLst/>
                </a:prstGeom>
                <a:solidFill>
                  <a:srgbClr val="0063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4098" name="Picture 2">
                  <a:extLst>
                    <a:ext uri="{FF2B5EF4-FFF2-40B4-BE49-F238E27FC236}">
                      <a16:creationId xmlns:a16="http://schemas.microsoft.com/office/drawing/2014/main" id="{CC21B23C-EECD-43DE-BAF7-E136331A7EAC}"/>
                    </a:ext>
                  </a:extLst>
                </p:cNvPr>
                <p:cNvPicPr>
                  <a:picLocks noChangeAspect="1" noChangeArrowheads="1"/>
                </p:cNvPicPr>
                <p:nvPr/>
              </p:nvPicPr>
              <p:blipFill>
                <a:blip r:embed="rId3">
                  <a:lum bright="70000" contrast="-70000"/>
                  <a:alphaModFix/>
                  <a:extLst>
                    <a:ext uri="{28A0092B-C50C-407E-A947-70E740481C1C}">
                      <a14:useLocalDpi xmlns:a14="http://schemas.microsoft.com/office/drawing/2010/main" val="0"/>
                    </a:ext>
                  </a:extLst>
                </a:blip>
                <a:srcRect/>
                <a:stretch/>
              </p:blipFill>
              <p:spPr bwMode="auto">
                <a:xfrm>
                  <a:off x="1873311" y="2839829"/>
                  <a:ext cx="435918" cy="435918"/>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10">
                  <a:extLst>
                    <a:ext uri="{FF2B5EF4-FFF2-40B4-BE49-F238E27FC236}">
                      <a16:creationId xmlns:a16="http://schemas.microsoft.com/office/drawing/2014/main" id="{897B4EF5-C625-48AC-BDFB-5FD9D2D7C05A}"/>
                    </a:ext>
                  </a:extLst>
                </p:cNvPr>
                <p:cNvSpPr txBox="1">
                  <a:spLocks noChangeArrowheads="1"/>
                </p:cNvSpPr>
                <p:nvPr/>
              </p:nvSpPr>
              <p:spPr bwMode="auto">
                <a:xfrm>
                  <a:off x="1226394" y="3378346"/>
                  <a:ext cx="1818051" cy="1241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Roboto" panose="02000000000000000000" pitchFamily="2" charset="0"/>
                    </a:defRPr>
                  </a:lvl1pPr>
                  <a:lvl2pPr marL="742950" indent="-285750">
                    <a:defRPr>
                      <a:solidFill>
                        <a:schemeClr val="tx1"/>
                      </a:solidFill>
                      <a:latin typeface="Roboto" panose="02000000000000000000" pitchFamily="2" charset="0"/>
                    </a:defRPr>
                  </a:lvl2pPr>
                  <a:lvl3pPr marL="1143000" indent="-228600">
                    <a:defRPr>
                      <a:solidFill>
                        <a:schemeClr val="tx1"/>
                      </a:solidFill>
                      <a:latin typeface="Roboto" panose="02000000000000000000" pitchFamily="2" charset="0"/>
                    </a:defRPr>
                  </a:lvl3pPr>
                  <a:lvl4pPr marL="1600200" indent="-228600">
                    <a:defRPr>
                      <a:solidFill>
                        <a:schemeClr val="tx1"/>
                      </a:solidFill>
                      <a:latin typeface="Roboto" panose="02000000000000000000" pitchFamily="2" charset="0"/>
                    </a:defRPr>
                  </a:lvl4pPr>
                  <a:lvl5pPr marL="2057400" indent="-228600">
                    <a:defRPr>
                      <a:solidFill>
                        <a:schemeClr val="tx1"/>
                      </a:solidFill>
                      <a:latin typeface="Roboto" panose="02000000000000000000" pitchFamily="2" charset="0"/>
                    </a:defRPr>
                  </a:lvl5pPr>
                  <a:lvl6pPr marL="2514600" indent="-228600" fontAlgn="base">
                    <a:spcBef>
                      <a:spcPct val="0"/>
                    </a:spcBef>
                    <a:spcAft>
                      <a:spcPct val="0"/>
                    </a:spcAft>
                    <a:defRPr>
                      <a:solidFill>
                        <a:schemeClr val="tx1"/>
                      </a:solidFill>
                      <a:latin typeface="Roboto" panose="02000000000000000000" pitchFamily="2" charset="0"/>
                    </a:defRPr>
                  </a:lvl6pPr>
                  <a:lvl7pPr marL="2971800" indent="-228600" fontAlgn="base">
                    <a:spcBef>
                      <a:spcPct val="0"/>
                    </a:spcBef>
                    <a:spcAft>
                      <a:spcPct val="0"/>
                    </a:spcAft>
                    <a:defRPr>
                      <a:solidFill>
                        <a:schemeClr val="tx1"/>
                      </a:solidFill>
                      <a:latin typeface="Roboto" panose="02000000000000000000" pitchFamily="2" charset="0"/>
                    </a:defRPr>
                  </a:lvl7pPr>
                  <a:lvl8pPr marL="3429000" indent="-228600" fontAlgn="base">
                    <a:spcBef>
                      <a:spcPct val="0"/>
                    </a:spcBef>
                    <a:spcAft>
                      <a:spcPct val="0"/>
                    </a:spcAft>
                    <a:defRPr>
                      <a:solidFill>
                        <a:schemeClr val="tx1"/>
                      </a:solidFill>
                      <a:latin typeface="Roboto" panose="02000000000000000000" pitchFamily="2" charset="0"/>
                    </a:defRPr>
                  </a:lvl8pPr>
                  <a:lvl9pPr marL="3886200" indent="-228600" fontAlgn="base">
                    <a:spcBef>
                      <a:spcPct val="0"/>
                    </a:spcBef>
                    <a:spcAft>
                      <a:spcPct val="0"/>
                    </a:spcAft>
                    <a:defRPr>
                      <a:solidFill>
                        <a:schemeClr val="tx1"/>
                      </a:solidFill>
                      <a:latin typeface="Roboto" panose="02000000000000000000" pitchFamily="2" charset="0"/>
                    </a:defRPr>
                  </a:lvl9pPr>
                </a:lstStyle>
                <a:p>
                  <a:pPr marL="0" marR="0" lvl="0" indent="0" algn="ctr" defTabSz="914400" rtl="1" eaLnBrk="1" fontAlgn="auto" latinLnBrk="0" hangingPunct="1">
                    <a:lnSpc>
                      <a:spcPts val="3000"/>
                    </a:lnSpc>
                    <a:spcBef>
                      <a:spcPts val="0"/>
                    </a:spcBef>
                    <a:spcAft>
                      <a:spcPts val="0"/>
                    </a:spcAft>
                    <a:buClrTx/>
                    <a:buSzTx/>
                    <a:buFontTx/>
                    <a:buNone/>
                    <a:tabLst/>
                    <a:defRPr/>
                  </a:pPr>
                  <a:r>
                    <a:rPr kumimoji="0" lang="he-IL" altLang="en-US" sz="3600" b="1" i="0" u="none" strike="noStrike" kern="1200" cap="none" spc="0" normalizeH="0" baseline="0" noProof="0" dirty="0">
                      <a:ln>
                        <a:noFill/>
                      </a:ln>
                      <a:solidFill>
                        <a:prstClr val="white"/>
                      </a:solidFill>
                      <a:effectLst/>
                      <a:uLnTx/>
                      <a:uFillTx/>
                      <a:latin typeface="Assistant" pitchFamily="2" charset="-79"/>
                      <a:ea typeface="Times New Roman" panose="02020603050405020304" pitchFamily="18" charset="0"/>
                      <a:cs typeface="Assistant" pitchFamily="2" charset="-79"/>
                    </a:rPr>
                    <a:t>מקבלי אשראי</a:t>
                  </a:r>
                  <a:endParaRPr kumimoji="0" lang="he-IL" altLang="en-US" sz="3200" b="0" i="0" u="none" strike="noStrike" kern="1200" cap="none" spc="0" normalizeH="0" baseline="0" noProof="0" dirty="0">
                    <a:ln>
                      <a:noFill/>
                    </a:ln>
                    <a:solidFill>
                      <a:prstClr val="white"/>
                    </a:solidFill>
                    <a:effectLst/>
                    <a:uLnTx/>
                    <a:uFillTx/>
                    <a:latin typeface="Assistant" pitchFamily="2" charset="-79"/>
                    <a:ea typeface="Times New Roman" panose="02020603050405020304" pitchFamily="18" charset="0"/>
                    <a:cs typeface="Assistant" pitchFamily="2" charset="-79"/>
                  </a:endParaRPr>
                </a:p>
              </p:txBody>
            </p:sp>
            <p:sp>
              <p:nvSpPr>
                <p:cNvPr id="55" name="Arc 54">
                  <a:extLst>
                    <a:ext uri="{FF2B5EF4-FFF2-40B4-BE49-F238E27FC236}">
                      <a16:creationId xmlns:a16="http://schemas.microsoft.com/office/drawing/2014/main" id="{E0B6EC04-6B12-4527-9648-AD68BA39A6E1}"/>
                    </a:ext>
                  </a:extLst>
                </p:cNvPr>
                <p:cNvSpPr/>
                <p:nvPr/>
              </p:nvSpPr>
              <p:spPr>
                <a:xfrm>
                  <a:off x="814446" y="2523934"/>
                  <a:ext cx="2399068" cy="2399066"/>
                </a:xfrm>
                <a:prstGeom prst="arc">
                  <a:avLst>
                    <a:gd name="adj1" fmla="val 16535089"/>
                    <a:gd name="adj2" fmla="val 7953272"/>
                  </a:avLst>
                </a:prstGeom>
                <a:ln w="9525">
                  <a:solidFill>
                    <a:srgbClr val="008EC0">
                      <a:alpha val="51000"/>
                    </a:srgbClr>
                  </a:solidFill>
                  <a:headEnd type="arrow"/>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grpSp>
          <p:sp>
            <p:nvSpPr>
              <p:cNvPr id="48" name="מלבן 47">
                <a:extLst>
                  <a:ext uri="{FF2B5EF4-FFF2-40B4-BE49-F238E27FC236}">
                    <a16:creationId xmlns:a16="http://schemas.microsoft.com/office/drawing/2014/main" id="{398D2717-3BF6-42A1-B950-1493578A0306}"/>
                  </a:ext>
                </a:extLst>
              </p:cNvPr>
              <p:cNvSpPr/>
              <p:nvPr/>
            </p:nvSpPr>
            <p:spPr>
              <a:xfrm>
                <a:off x="767758" y="1939989"/>
                <a:ext cx="900000" cy="900000"/>
              </a:xfrm>
              <a:prstGeom prst="ellipse">
                <a:avLst/>
              </a:prstGeom>
              <a:solidFill>
                <a:srgbClr val="006386">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ssistant" pitchFamily="2" charset="-79"/>
                    <a:ea typeface="+mn-ea"/>
                    <a:cs typeface="Assistant" pitchFamily="2" charset="-79"/>
                  </a:rPr>
                  <a:t>Blender Car</a:t>
                </a:r>
                <a:endParaRPr kumimoji="0" lang="en-IL" sz="1400" b="0" i="0" u="none" strike="noStrike" kern="1200" cap="none" spc="0" normalizeH="0" baseline="0" noProof="0" dirty="0">
                  <a:ln>
                    <a:noFill/>
                  </a:ln>
                  <a:solidFill>
                    <a:prstClr val="white"/>
                  </a:solidFill>
                  <a:effectLst/>
                  <a:uLnTx/>
                  <a:uFillTx/>
                  <a:latin typeface="Assistant" pitchFamily="2" charset="-79"/>
                  <a:ea typeface="+mn-ea"/>
                  <a:cs typeface="Assistant" pitchFamily="2" charset="-79"/>
                </a:endParaRPr>
              </a:p>
            </p:txBody>
          </p:sp>
          <p:sp>
            <p:nvSpPr>
              <p:cNvPr id="51" name="מלבן 50">
                <a:extLst>
                  <a:ext uri="{FF2B5EF4-FFF2-40B4-BE49-F238E27FC236}">
                    <a16:creationId xmlns:a16="http://schemas.microsoft.com/office/drawing/2014/main" id="{7197A0A5-2FE5-43B9-ACEB-DCE32BB9355E}"/>
                  </a:ext>
                </a:extLst>
              </p:cNvPr>
              <p:cNvSpPr/>
              <p:nvPr/>
            </p:nvSpPr>
            <p:spPr>
              <a:xfrm>
                <a:off x="781302" y="4252330"/>
                <a:ext cx="900000" cy="900000"/>
              </a:xfrm>
              <a:prstGeom prst="ellipse">
                <a:avLst/>
              </a:prstGeom>
              <a:solidFill>
                <a:srgbClr val="006386">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ssistant" pitchFamily="2" charset="-79"/>
                    <a:ea typeface="+mn-ea"/>
                    <a:cs typeface="Assistant" pitchFamily="2" charset="-79"/>
                  </a:rPr>
                  <a:t>Blender Loan</a:t>
                </a:r>
                <a:endParaRPr kumimoji="0" lang="en-IL" sz="1400" b="0" i="0" u="none" strike="noStrike" kern="1200" cap="none" spc="0" normalizeH="0" baseline="0" noProof="0" dirty="0">
                  <a:ln>
                    <a:noFill/>
                  </a:ln>
                  <a:solidFill>
                    <a:prstClr val="white"/>
                  </a:solidFill>
                  <a:effectLst/>
                  <a:uLnTx/>
                  <a:uFillTx/>
                  <a:latin typeface="Assistant" pitchFamily="2" charset="-79"/>
                  <a:ea typeface="+mn-ea"/>
                  <a:cs typeface="Assistant" pitchFamily="2" charset="-79"/>
                </a:endParaRPr>
              </a:p>
            </p:txBody>
          </p:sp>
          <p:sp>
            <p:nvSpPr>
              <p:cNvPr id="53" name="מלבן 52">
                <a:extLst>
                  <a:ext uri="{FF2B5EF4-FFF2-40B4-BE49-F238E27FC236}">
                    <a16:creationId xmlns:a16="http://schemas.microsoft.com/office/drawing/2014/main" id="{B9906890-DA18-4FA6-B30B-46BFD3DF6C7E}"/>
                  </a:ext>
                </a:extLst>
              </p:cNvPr>
              <p:cNvSpPr/>
              <p:nvPr/>
            </p:nvSpPr>
            <p:spPr>
              <a:xfrm>
                <a:off x="580823" y="3076609"/>
                <a:ext cx="900000" cy="900000"/>
              </a:xfrm>
              <a:prstGeom prst="ellipse">
                <a:avLst/>
              </a:prstGeom>
              <a:solidFill>
                <a:srgbClr val="006386">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ssistant" pitchFamily="2" charset="-79"/>
                    <a:ea typeface="+mn-ea"/>
                    <a:cs typeface="Assistant" pitchFamily="2" charset="-79"/>
                  </a:rPr>
                  <a:t>Blender Pay</a:t>
                </a:r>
                <a:endParaRPr kumimoji="0" lang="en-IL" sz="1400" b="0" i="0" u="none" strike="noStrike" kern="1200" cap="none" spc="0" normalizeH="0" baseline="0" noProof="0" dirty="0">
                  <a:ln>
                    <a:noFill/>
                  </a:ln>
                  <a:solidFill>
                    <a:prstClr val="white"/>
                  </a:solidFill>
                  <a:effectLst/>
                  <a:uLnTx/>
                  <a:uFillTx/>
                  <a:latin typeface="Assistant" pitchFamily="2" charset="-79"/>
                  <a:ea typeface="+mn-ea"/>
                  <a:cs typeface="Assistant" pitchFamily="2" charset="-79"/>
                </a:endParaRPr>
              </a:p>
            </p:txBody>
          </p:sp>
          <p:cxnSp>
            <p:nvCxnSpPr>
              <p:cNvPr id="17" name="מחבר חץ ישר 16">
                <a:extLst>
                  <a:ext uri="{FF2B5EF4-FFF2-40B4-BE49-F238E27FC236}">
                    <a16:creationId xmlns:a16="http://schemas.microsoft.com/office/drawing/2014/main" id="{981E4E44-20F4-410B-AF26-9659A82DC2D5}"/>
                  </a:ext>
                </a:extLst>
              </p:cNvPr>
              <p:cNvCxnSpPr>
                <a:cxnSpLocks/>
              </p:cNvCxnSpPr>
              <p:nvPr/>
            </p:nvCxnSpPr>
            <p:spPr>
              <a:xfrm flipH="1" flipV="1">
                <a:off x="1550819" y="3565709"/>
                <a:ext cx="707243" cy="1"/>
              </a:xfrm>
              <a:prstGeom prst="straightConnector1">
                <a:avLst/>
              </a:prstGeom>
              <a:ln>
                <a:solidFill>
                  <a:srgbClr val="19446C"/>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8" name="מחבר חץ ישר 57">
                <a:extLst>
                  <a:ext uri="{FF2B5EF4-FFF2-40B4-BE49-F238E27FC236}">
                    <a16:creationId xmlns:a16="http://schemas.microsoft.com/office/drawing/2014/main" id="{1A0DA163-D29B-4BD6-941C-0C61EAFED8B4}"/>
                  </a:ext>
                </a:extLst>
              </p:cNvPr>
              <p:cNvCxnSpPr>
                <a:cxnSpLocks/>
              </p:cNvCxnSpPr>
              <p:nvPr/>
            </p:nvCxnSpPr>
            <p:spPr>
              <a:xfrm flipH="1">
                <a:off x="1720841" y="3736167"/>
                <a:ext cx="563560" cy="562749"/>
              </a:xfrm>
              <a:prstGeom prst="straightConnector1">
                <a:avLst/>
              </a:prstGeom>
              <a:ln>
                <a:solidFill>
                  <a:srgbClr val="19446C"/>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9" name="מחבר חץ ישר 58">
                <a:extLst>
                  <a:ext uri="{FF2B5EF4-FFF2-40B4-BE49-F238E27FC236}">
                    <a16:creationId xmlns:a16="http://schemas.microsoft.com/office/drawing/2014/main" id="{DB82D3B4-1A95-46F5-A724-D79DFA10E78C}"/>
                  </a:ext>
                </a:extLst>
              </p:cNvPr>
              <p:cNvCxnSpPr>
                <a:cxnSpLocks/>
              </p:cNvCxnSpPr>
              <p:nvPr/>
            </p:nvCxnSpPr>
            <p:spPr>
              <a:xfrm flipH="1" flipV="1">
                <a:off x="1667758" y="2790889"/>
                <a:ext cx="656182" cy="607137"/>
              </a:xfrm>
              <a:prstGeom prst="straightConnector1">
                <a:avLst/>
              </a:prstGeom>
              <a:ln>
                <a:solidFill>
                  <a:srgbClr val="19446C"/>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71" name="TextBox 70">
              <a:extLst>
                <a:ext uri="{FF2B5EF4-FFF2-40B4-BE49-F238E27FC236}">
                  <a16:creationId xmlns:a16="http://schemas.microsoft.com/office/drawing/2014/main" id="{77865EDC-8054-40A7-981D-DAFBCA50FD10}"/>
                </a:ext>
              </a:extLst>
            </p:cNvPr>
            <p:cNvSpPr txBox="1"/>
            <p:nvPr/>
          </p:nvSpPr>
          <p:spPr>
            <a:xfrm>
              <a:off x="2324623" y="3437489"/>
              <a:ext cx="353070" cy="461665"/>
            </a:xfrm>
            <a:prstGeom prst="rect">
              <a:avLst/>
            </a:prstGeom>
            <a:noFill/>
          </p:spPr>
          <p:txBody>
            <a:bodyPr wrap="square">
              <a:spAutoFit/>
            </a:bodyPr>
            <a:lstStyle/>
            <a:p>
              <a:r>
                <a:rPr kumimoji="0" lang="he-IL" altLang="en-US" sz="2400" b="0" i="0" u="none" strike="noStrike" kern="1200" cap="none" spc="0" normalizeH="0" baseline="0" noProof="0" dirty="0">
                  <a:ln>
                    <a:noFill/>
                  </a:ln>
                  <a:solidFill>
                    <a:prstClr val="white"/>
                  </a:solidFill>
                  <a:effectLst/>
                  <a:uLnTx/>
                  <a:uFillTx/>
                  <a:latin typeface="Assistant" pitchFamily="2" charset="-79"/>
                  <a:ea typeface="Times New Roman" panose="02020603050405020304" pitchFamily="18" charset="0"/>
                  <a:cs typeface="Assistant" pitchFamily="2" charset="-79"/>
                  <a:sym typeface="Wingdings" panose="05000000000000000000" pitchFamily="2" charset="2"/>
                </a:rPr>
                <a:t></a:t>
              </a:r>
              <a:endParaRPr lang="he-IL" sz="2400" dirty="0"/>
            </a:p>
          </p:txBody>
        </p:sp>
      </p:grpSp>
      <p:sp>
        <p:nvSpPr>
          <p:cNvPr id="92" name="מלבן 47">
            <a:extLst>
              <a:ext uri="{FF2B5EF4-FFF2-40B4-BE49-F238E27FC236}">
                <a16:creationId xmlns:a16="http://schemas.microsoft.com/office/drawing/2014/main" id="{20C98A3C-B7BB-40AE-A5BD-7065A39ADB69}"/>
              </a:ext>
            </a:extLst>
          </p:cNvPr>
          <p:cNvSpPr/>
          <p:nvPr/>
        </p:nvSpPr>
        <p:spPr>
          <a:xfrm>
            <a:off x="10393550" y="4451952"/>
            <a:ext cx="900000" cy="935999"/>
          </a:xfrm>
          <a:prstGeom prst="ellipse">
            <a:avLst/>
          </a:prstGeom>
          <a:solidFill>
            <a:srgbClr val="0CB2F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e-IL" sz="1400" dirty="0">
                <a:solidFill>
                  <a:prstClr val="white"/>
                </a:solidFill>
                <a:latin typeface="Assistant SemiBold" pitchFamily="2" charset="-79"/>
                <a:cs typeface="Assistant SemiBold" pitchFamily="2" charset="-79"/>
              </a:rPr>
              <a:t>אג"ח סחירות </a:t>
            </a:r>
            <a:r>
              <a:rPr lang="he-IL" sz="1200" dirty="0">
                <a:solidFill>
                  <a:prstClr val="white"/>
                </a:solidFill>
                <a:latin typeface="Assistant SemiBold" pitchFamily="2" charset="-79"/>
                <a:cs typeface="Assistant SemiBold" pitchFamily="2" charset="-79"/>
              </a:rPr>
              <a:t>(בבחינה)</a:t>
            </a:r>
            <a:endParaRPr kumimoji="0" lang="en-IL" sz="1200" b="0" i="0" u="none" strike="noStrike" kern="1200" cap="none" spc="0" normalizeH="0" baseline="0" noProof="0" dirty="0">
              <a:ln>
                <a:noFill/>
              </a:ln>
              <a:solidFill>
                <a:prstClr val="white"/>
              </a:solidFill>
              <a:effectLst/>
              <a:uLnTx/>
              <a:uFillTx/>
              <a:latin typeface="Assistant SemiBold" pitchFamily="2" charset="-79"/>
              <a:ea typeface="+mn-ea"/>
              <a:cs typeface="Assistant SemiBold" pitchFamily="2" charset="-79"/>
            </a:endParaRPr>
          </a:p>
        </p:txBody>
      </p:sp>
      <p:cxnSp>
        <p:nvCxnSpPr>
          <p:cNvPr id="93" name="מחבר חץ ישר 58">
            <a:extLst>
              <a:ext uri="{FF2B5EF4-FFF2-40B4-BE49-F238E27FC236}">
                <a16:creationId xmlns:a16="http://schemas.microsoft.com/office/drawing/2014/main" id="{735020DE-4D7D-4F16-AAE8-93ABF3386723}"/>
              </a:ext>
            </a:extLst>
          </p:cNvPr>
          <p:cNvCxnSpPr>
            <a:cxnSpLocks/>
          </p:cNvCxnSpPr>
          <p:nvPr/>
        </p:nvCxnSpPr>
        <p:spPr>
          <a:xfrm flipH="1">
            <a:off x="9402417" y="2095259"/>
            <a:ext cx="367930" cy="575001"/>
          </a:xfrm>
          <a:prstGeom prst="straightConnector1">
            <a:avLst/>
          </a:prstGeom>
          <a:ln>
            <a:solidFill>
              <a:srgbClr val="008EC0"/>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026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500"/>
                                        <p:tgtEl>
                                          <p:spTgt spid="8"/>
                                        </p:tgtEl>
                                      </p:cBhvr>
                                    </p:animEffect>
                                  </p:childTnLst>
                                </p:cTn>
                              </p:par>
                              <p:par>
                                <p:cTn id="8" presetID="35" presetClass="path" presetSubtype="0" accel="50000" decel="50000" fill="hold" nodeType="withEffect">
                                  <p:stCondLst>
                                    <p:cond delay="0"/>
                                  </p:stCondLst>
                                  <p:childTnLst>
                                    <p:animMotion origin="layout" path="M 0.09271 -0.00764 L -1.25E-6 3.7037E-7 " pathEditMode="relative" rAng="0" ptsTypes="AA">
                                      <p:cBhvr>
                                        <p:cTn id="9" dur="1500" fill="hold"/>
                                        <p:tgtEl>
                                          <p:spTgt spid="8"/>
                                        </p:tgtEl>
                                        <p:attrNameLst>
                                          <p:attrName>ppt_x</p:attrName>
                                          <p:attrName>ppt_y</p:attrName>
                                        </p:attrNameLst>
                                      </p:cBhvr>
                                      <p:rCtr x="-4635" y="370"/>
                                    </p:animMotion>
                                  </p:childTnLst>
                                </p:cTn>
                              </p:par>
                              <p:par>
                                <p:cTn id="10" presetID="10" presetClass="entr" presetSubtype="0" fill="hold" nodeType="withEffect">
                                  <p:stCondLst>
                                    <p:cond delay="50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500"/>
                                        <p:tgtEl>
                                          <p:spTgt spid="10"/>
                                        </p:tgtEl>
                                      </p:cBhvr>
                                    </p:animEffect>
                                  </p:childTnLst>
                                </p:cTn>
                              </p:par>
                              <p:par>
                                <p:cTn id="13" presetID="35" presetClass="path" presetSubtype="0" accel="50000" decel="50000" fill="hold" nodeType="withEffect">
                                  <p:stCondLst>
                                    <p:cond delay="500"/>
                                  </p:stCondLst>
                                  <p:childTnLst>
                                    <p:animMotion origin="layout" path="M 0.09271 -0.00764 L -4.375E-6 4.81481E-6 " pathEditMode="relative" rAng="0" ptsTypes="AA">
                                      <p:cBhvr>
                                        <p:cTn id="14" dur="1500" fill="hold"/>
                                        <p:tgtEl>
                                          <p:spTgt spid="10"/>
                                        </p:tgtEl>
                                        <p:attrNameLst>
                                          <p:attrName>ppt_x</p:attrName>
                                          <p:attrName>ppt_y</p:attrName>
                                        </p:attrNameLst>
                                      </p:cBhvr>
                                      <p:rCtr x="-4635" y="3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val 32">
            <a:extLst>
              <a:ext uri="{FF2B5EF4-FFF2-40B4-BE49-F238E27FC236}">
                <a16:creationId xmlns:a16="http://schemas.microsoft.com/office/drawing/2014/main" id="{375DA287-1F54-49F0-96A9-58EACF784DD1}"/>
              </a:ext>
            </a:extLst>
          </p:cNvPr>
          <p:cNvSpPr/>
          <p:nvPr/>
        </p:nvSpPr>
        <p:spPr>
          <a:xfrm>
            <a:off x="729649" y="-1079304"/>
            <a:ext cx="9567662" cy="9567654"/>
          </a:xfrm>
          <a:prstGeom prst="ellipse">
            <a:avLst/>
          </a:prstGeom>
          <a:solidFill>
            <a:srgbClr val="009ED6">
              <a:alpha val="35000"/>
            </a:srgb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44" name="Arc 43">
            <a:extLst>
              <a:ext uri="{FF2B5EF4-FFF2-40B4-BE49-F238E27FC236}">
                <a16:creationId xmlns:a16="http://schemas.microsoft.com/office/drawing/2014/main" id="{D23E8847-06FD-455F-BF0A-00445C32A0EB}"/>
              </a:ext>
            </a:extLst>
          </p:cNvPr>
          <p:cNvSpPr/>
          <p:nvPr/>
        </p:nvSpPr>
        <p:spPr>
          <a:xfrm>
            <a:off x="752985" y="-1079304"/>
            <a:ext cx="9316416" cy="9316410"/>
          </a:xfrm>
          <a:prstGeom prst="arc">
            <a:avLst>
              <a:gd name="adj1" fmla="val 66652"/>
              <a:gd name="adj2" fmla="val 11763085"/>
            </a:avLst>
          </a:prstGeom>
          <a:noFill/>
          <a:ln w="9525">
            <a:gradFill>
              <a:gsLst>
                <a:gs pos="0">
                  <a:schemeClr val="bg1"/>
                </a:gs>
                <a:gs pos="100000">
                  <a:srgbClr val="006CB7"/>
                </a:gs>
              </a:gsLst>
              <a:lin ang="9600000" scaled="0"/>
            </a:gradFill>
            <a:headEnd type="none"/>
            <a:tailEnd type="arrow"/>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34" name="Arc 33">
            <a:extLst>
              <a:ext uri="{FF2B5EF4-FFF2-40B4-BE49-F238E27FC236}">
                <a16:creationId xmlns:a16="http://schemas.microsoft.com/office/drawing/2014/main" id="{F9E7E9E7-E81A-4BDA-B853-3C0068963AA8}"/>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35" name="Oval 34">
            <a:extLst>
              <a:ext uri="{FF2B5EF4-FFF2-40B4-BE49-F238E27FC236}">
                <a16:creationId xmlns:a16="http://schemas.microsoft.com/office/drawing/2014/main" id="{38558675-D366-4956-9068-B06CE098D936}"/>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6" name="Arc 35">
            <a:extLst>
              <a:ext uri="{FF2B5EF4-FFF2-40B4-BE49-F238E27FC236}">
                <a16:creationId xmlns:a16="http://schemas.microsoft.com/office/drawing/2014/main" id="{02C78C6A-223F-433E-A5DC-53A876F0C715}"/>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37" name="Partial Circle 36">
            <a:extLst>
              <a:ext uri="{FF2B5EF4-FFF2-40B4-BE49-F238E27FC236}">
                <a16:creationId xmlns:a16="http://schemas.microsoft.com/office/drawing/2014/main" id="{EEFBB0E6-676D-445A-8DAA-780A330F4E17}"/>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pic>
        <p:nvPicPr>
          <p:cNvPr id="8" name="Picture 7">
            <a:extLst>
              <a:ext uri="{FF2B5EF4-FFF2-40B4-BE49-F238E27FC236}">
                <a16:creationId xmlns:a16="http://schemas.microsoft.com/office/drawing/2014/main" id="{5B0B1F84-13BC-487C-8FD9-E899A42B6E81}"/>
              </a:ext>
            </a:extLst>
          </p:cNvPr>
          <p:cNvPicPr>
            <a:picLocks noChangeAspect="1"/>
          </p:cNvPicPr>
          <p:nvPr/>
        </p:nvPicPr>
        <p:blipFill>
          <a:blip r:embed="rId3">
            <a:lum bright="70000" contrast="-70000"/>
          </a:blip>
          <a:stretch>
            <a:fillRect/>
          </a:stretch>
        </p:blipFill>
        <p:spPr>
          <a:xfrm>
            <a:off x="4186532" y="1546317"/>
            <a:ext cx="4011516" cy="3999323"/>
          </a:xfrm>
          <a:prstGeom prst="rect">
            <a:avLst/>
          </a:prstGeom>
        </p:spPr>
      </p:pic>
      <p:sp>
        <p:nvSpPr>
          <p:cNvPr id="17" name="תיבת טקסט 82">
            <a:extLst>
              <a:ext uri="{FF2B5EF4-FFF2-40B4-BE49-F238E27FC236}">
                <a16:creationId xmlns:a16="http://schemas.microsoft.com/office/drawing/2014/main" id="{2F563246-42A6-4642-BE69-927454109257}"/>
              </a:ext>
            </a:extLst>
          </p:cNvPr>
          <p:cNvSpPr txBox="1"/>
          <p:nvPr/>
        </p:nvSpPr>
        <p:spPr>
          <a:xfrm>
            <a:off x="3049594" y="5994924"/>
            <a:ext cx="2810318" cy="598049"/>
          </a:xfrm>
          <a:prstGeom prst="rect">
            <a:avLst/>
          </a:prstGeom>
          <a:noFill/>
        </p:spPr>
        <p:txBody>
          <a:bodyPr wrap="square" rtlCol="1" anchor="ctr">
            <a:spAutoFit/>
          </a:bodyPr>
          <a:lstStyle/>
          <a:p>
            <a:pPr marL="0" marR="0" lvl="0" indent="0" algn="r" defTabSz="914400" rtl="0" eaLnBrk="1" fontAlgn="auto" latinLnBrk="0" hangingPunct="1">
              <a:lnSpc>
                <a:spcPts val="1300"/>
              </a:lnSpc>
              <a:spcBef>
                <a:spcPts val="0"/>
              </a:spcBef>
              <a:spcAft>
                <a:spcPts val="0"/>
              </a:spcAft>
              <a:buClrTx/>
              <a:buSzTx/>
              <a:buFontTx/>
              <a:buNone/>
              <a:tabLst/>
              <a:defRPr/>
            </a:pPr>
            <a:r>
              <a:rPr kumimoji="0" lang="he-IL" sz="1400" b="0" i="0" u="none" strike="noStrike" kern="1200" cap="none" spc="0" normalizeH="0" baseline="0" noProof="0" dirty="0">
                <a:ln>
                  <a:noFill/>
                </a:ln>
                <a:solidFill>
                  <a:prstClr val="black">
                    <a:lumMod val="85000"/>
                    <a:lumOff val="15000"/>
                  </a:prstClr>
                </a:solidFill>
                <a:effectLst/>
                <a:uLnTx/>
                <a:uFillTx/>
                <a:latin typeface="Assistant" pitchFamily="2" charset="-79"/>
                <a:ea typeface="+mn-ea"/>
                <a:cs typeface="Assistant" pitchFamily="2" charset="-79"/>
              </a:rPr>
              <a:t>פלטפורמה דיגיטלית</a:t>
            </a:r>
            <a:br>
              <a:rPr kumimoji="0" lang="he-IL" sz="1400" b="0" i="0" u="none" strike="noStrike" kern="1200" cap="none" spc="0" normalizeH="0" baseline="0" noProof="0" dirty="0">
                <a:ln>
                  <a:noFill/>
                </a:ln>
                <a:solidFill>
                  <a:prstClr val="black">
                    <a:lumMod val="85000"/>
                    <a:lumOff val="15000"/>
                  </a:prstClr>
                </a:solidFill>
                <a:effectLst/>
                <a:uLnTx/>
                <a:uFillTx/>
                <a:latin typeface="Assistant" pitchFamily="2" charset="-79"/>
                <a:ea typeface="+mn-ea"/>
                <a:cs typeface="Assistant" pitchFamily="2" charset="-79"/>
              </a:rPr>
            </a:br>
            <a:r>
              <a:rPr kumimoji="0" lang="he-IL" sz="1400" b="0" i="0" u="none" strike="noStrike" kern="1200" cap="none" spc="0" normalizeH="0" baseline="0" noProof="0" dirty="0">
                <a:ln>
                  <a:noFill/>
                </a:ln>
                <a:solidFill>
                  <a:prstClr val="black">
                    <a:lumMod val="85000"/>
                    <a:lumOff val="15000"/>
                  </a:prstClr>
                </a:solidFill>
                <a:effectLst/>
                <a:uLnTx/>
                <a:uFillTx/>
                <a:latin typeface="Assistant" pitchFamily="2" charset="-79"/>
                <a:ea typeface="+mn-ea"/>
                <a:cs typeface="Assistant" pitchFamily="2" charset="-79"/>
              </a:rPr>
              <a:t>מתקדמת, נגישה ופשוטה</a:t>
            </a:r>
            <a:br>
              <a:rPr kumimoji="0" lang="he-IL" sz="1400" b="0" i="0" u="none" strike="noStrike" kern="1200" cap="none" spc="0" normalizeH="0" baseline="0" noProof="0" dirty="0">
                <a:ln>
                  <a:noFill/>
                </a:ln>
                <a:solidFill>
                  <a:prstClr val="black">
                    <a:lumMod val="85000"/>
                    <a:lumOff val="15000"/>
                  </a:prstClr>
                </a:solidFill>
                <a:effectLst/>
                <a:uLnTx/>
                <a:uFillTx/>
                <a:latin typeface="Assistant" pitchFamily="2" charset="-79"/>
                <a:ea typeface="+mn-ea"/>
                <a:cs typeface="Assistant" pitchFamily="2" charset="-79"/>
              </a:rPr>
            </a:br>
            <a:r>
              <a:rPr kumimoji="0" lang="he-IL" sz="1400" b="0" i="0" u="none" strike="noStrike" kern="1200" cap="none" spc="0" normalizeH="0" baseline="0" noProof="0" dirty="0">
                <a:ln>
                  <a:noFill/>
                </a:ln>
                <a:solidFill>
                  <a:prstClr val="black">
                    <a:lumMod val="85000"/>
                    <a:lumOff val="15000"/>
                  </a:prstClr>
                </a:solidFill>
                <a:effectLst/>
                <a:uLnTx/>
                <a:uFillTx/>
                <a:latin typeface="Assistant" pitchFamily="2" charset="-79"/>
                <a:ea typeface="+mn-ea"/>
                <a:cs typeface="Assistant" pitchFamily="2" charset="-79"/>
              </a:rPr>
              <a:t>ללא טפסים או ניירת</a:t>
            </a:r>
            <a:endParaRPr kumimoji="0" lang="en-US" sz="1400" b="0" i="0" u="none" strike="noStrike" kern="1200" cap="none" spc="0" normalizeH="0" baseline="0" noProof="0" dirty="0">
              <a:ln>
                <a:noFill/>
              </a:ln>
              <a:solidFill>
                <a:prstClr val="black">
                  <a:lumMod val="85000"/>
                  <a:lumOff val="15000"/>
                </a:prstClr>
              </a:solidFill>
              <a:effectLst/>
              <a:uLnTx/>
              <a:uFillTx/>
              <a:latin typeface="Assistant" pitchFamily="2" charset="-79"/>
              <a:ea typeface="+mn-ea"/>
              <a:cs typeface="Assistant" pitchFamily="2" charset="-79"/>
            </a:endParaRPr>
          </a:p>
        </p:txBody>
      </p:sp>
      <p:sp>
        <p:nvSpPr>
          <p:cNvPr id="19" name="תיבת טקסט 18">
            <a:extLst>
              <a:ext uri="{FF2B5EF4-FFF2-40B4-BE49-F238E27FC236}">
                <a16:creationId xmlns:a16="http://schemas.microsoft.com/office/drawing/2014/main" id="{CDA967C3-59B1-4B12-8203-2B78F889BC58}"/>
              </a:ext>
            </a:extLst>
          </p:cNvPr>
          <p:cNvSpPr txBox="1"/>
          <p:nvPr/>
        </p:nvSpPr>
        <p:spPr>
          <a:xfrm>
            <a:off x="4572880" y="5774674"/>
            <a:ext cx="1287032" cy="307777"/>
          </a:xfrm>
          <a:prstGeom prst="rect">
            <a:avLst/>
          </a:prstGeom>
          <a:noFill/>
        </p:spPr>
        <p:txBody>
          <a:bodyPr wrap="square" rtlCol="1" anchor="t">
            <a:sp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he-IL" sz="1400" b="1" i="0" u="none" strike="noStrike" kern="1200" cap="none" spc="0" normalizeH="0" baseline="0" noProof="0" dirty="0">
                <a:ln>
                  <a:noFill/>
                </a:ln>
                <a:solidFill>
                  <a:prstClr val="black"/>
                </a:solidFill>
                <a:effectLst/>
                <a:uLnTx/>
                <a:uFillTx/>
                <a:latin typeface="Assistant ExtraBold" pitchFamily="2" charset="-79"/>
                <a:cs typeface="Assistant ExtraBold" pitchFamily="2" charset="-79"/>
              </a:rPr>
              <a:t>דיגיטלי</a:t>
            </a:r>
          </a:p>
        </p:txBody>
      </p:sp>
      <p:sp>
        <p:nvSpPr>
          <p:cNvPr id="38" name="תיבת טקסט 37">
            <a:extLst>
              <a:ext uri="{FF2B5EF4-FFF2-40B4-BE49-F238E27FC236}">
                <a16:creationId xmlns:a16="http://schemas.microsoft.com/office/drawing/2014/main" id="{AF260A69-7A49-4E87-AC6E-15AFB6211FF6}"/>
              </a:ext>
            </a:extLst>
          </p:cNvPr>
          <p:cNvSpPr txBox="1"/>
          <p:nvPr/>
        </p:nvSpPr>
        <p:spPr>
          <a:xfrm>
            <a:off x="6471845" y="6208659"/>
            <a:ext cx="5144127" cy="246221"/>
          </a:xfrm>
          <a:prstGeom prst="rect">
            <a:avLst/>
          </a:prstGeom>
          <a:noFill/>
        </p:spPr>
        <p:txBody>
          <a:bodyPr wrap="square" rtlCol="1">
            <a:spAutoFit/>
          </a:bodyPr>
          <a:lstStyle/>
          <a:p>
            <a:pPr marL="103187" marR="0" lvl="0" algn="r" defTabSz="914400" rtl="1" eaLnBrk="1" fontAlgn="auto" latinLnBrk="0" hangingPunct="1">
              <a:lnSpc>
                <a:spcPct val="100000"/>
              </a:lnSpc>
              <a:spcBef>
                <a:spcPts val="0"/>
              </a:spcBef>
              <a:spcAft>
                <a:spcPts val="0"/>
              </a:spcAft>
              <a:buClrTx/>
              <a:buSzTx/>
              <a:tabLst/>
              <a:defRPr/>
            </a:pPr>
            <a:r>
              <a:rPr kumimoji="0" lang="he-IL" sz="1000" b="0" i="0" u="none" strike="noStrike" kern="1200" cap="none" spc="0" normalizeH="0" baseline="0" noProof="0" dirty="0">
                <a:ln>
                  <a:noFill/>
                </a:ln>
                <a:solidFill>
                  <a:prstClr val="black"/>
                </a:solidFill>
                <a:effectLst/>
                <a:uLnTx/>
                <a:uFillTx/>
                <a:latin typeface="Assistant Light" pitchFamily="2" charset="-79"/>
                <a:cs typeface="Assistant Light" pitchFamily="2" charset="-79"/>
              </a:rPr>
              <a:t>*פרק זמן מינימלי</a:t>
            </a:r>
          </a:p>
        </p:txBody>
      </p:sp>
      <p:sp>
        <p:nvSpPr>
          <p:cNvPr id="39" name="מציין מיקום תוכן 3">
            <a:extLst>
              <a:ext uri="{FF2B5EF4-FFF2-40B4-BE49-F238E27FC236}">
                <a16:creationId xmlns:a16="http://schemas.microsoft.com/office/drawing/2014/main" id="{63977DBD-D73C-4887-B16C-E72D30767D0C}"/>
              </a:ext>
            </a:extLst>
          </p:cNvPr>
          <p:cNvSpPr txBox="1">
            <a:spLocks/>
          </p:cNvSpPr>
          <p:nvPr/>
        </p:nvSpPr>
        <p:spPr>
          <a:xfrm>
            <a:off x="4893320" y="2782444"/>
            <a:ext cx="2594286" cy="1441992"/>
          </a:xfrm>
          <a:prstGeom prst="rect">
            <a:avLst/>
          </a:prstGeom>
          <a:noFill/>
        </p:spPr>
        <p:txBody>
          <a:bodyPr anchor="t"/>
          <a:lstStyle>
            <a:lvl1pPr marL="180000" indent="-180000" algn="r" defTabSz="914400" rtl="1" eaLnBrk="1" latinLnBrk="0" hangingPunct="1">
              <a:lnSpc>
                <a:spcPct val="100000"/>
              </a:lnSpc>
              <a:spcBef>
                <a:spcPts val="0"/>
              </a:spcBef>
              <a:spcAft>
                <a:spcPts val="600"/>
              </a:spcAft>
              <a:buClr>
                <a:srgbClr val="2E75B6"/>
              </a:buClr>
              <a:buFont typeface="Wingdings" panose="05000000000000000000" pitchFamily="2" charset="2"/>
              <a:buChar char="§"/>
              <a:defRPr sz="1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360000" indent="-180000" algn="r" defTabSz="914400" rtl="1" eaLnBrk="1" latinLnBrk="0" hangingPunct="1">
              <a:lnSpc>
                <a:spcPct val="100000"/>
              </a:lnSpc>
              <a:spcBef>
                <a:spcPts val="0"/>
              </a:spcBef>
              <a:spcAft>
                <a:spcPts val="600"/>
              </a:spcAft>
              <a:buClr>
                <a:srgbClr val="2E75B6"/>
              </a:buClr>
              <a:buFont typeface="Wingdings" panose="05000000000000000000" pitchFamily="2" charset="2"/>
              <a:buChar char="§"/>
              <a:defRPr sz="1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540000" indent="-180000" algn="r" defTabSz="914400" rtl="1" eaLnBrk="1" latinLnBrk="0" hangingPunct="1">
              <a:lnSpc>
                <a:spcPct val="100000"/>
              </a:lnSpc>
              <a:spcBef>
                <a:spcPts val="0"/>
              </a:spcBef>
              <a:spcAft>
                <a:spcPts val="600"/>
              </a:spcAft>
              <a:buClr>
                <a:srgbClr val="2E75B6"/>
              </a:buClr>
              <a:buFont typeface="Wingdings" panose="05000000000000000000" pitchFamily="2" charset="2"/>
              <a:buChar char="§"/>
              <a:defRPr sz="1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720000" indent="-180000" algn="r" defTabSz="914400" rtl="1" eaLnBrk="1" latinLnBrk="0" hangingPunct="1">
              <a:lnSpc>
                <a:spcPct val="100000"/>
              </a:lnSpc>
              <a:spcBef>
                <a:spcPts val="0"/>
              </a:spcBef>
              <a:spcAft>
                <a:spcPts val="600"/>
              </a:spcAft>
              <a:buClr>
                <a:srgbClr val="2E75B6"/>
              </a:buClr>
              <a:buFont typeface="Wingdings" panose="05000000000000000000" pitchFamily="2" charset="2"/>
              <a:buChar char="§"/>
              <a:defRPr sz="11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r" defTabSz="914400" rtl="1" eaLnBrk="1" latinLnBrk="0" hangingPunct="1">
              <a:lnSpc>
                <a:spcPct val="100000"/>
              </a:lnSpc>
              <a:spcBef>
                <a:spcPts val="0"/>
              </a:spcBef>
              <a:spcAft>
                <a:spcPts val="600"/>
              </a:spcAft>
              <a:buFont typeface="Wingdings" panose="05000000000000000000" pitchFamily="2" charset="2"/>
              <a:buChar char="§"/>
              <a:defRPr sz="16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1" eaLnBrk="1" fontAlgn="auto" latinLnBrk="0" hangingPunct="1">
              <a:lnSpc>
                <a:spcPts val="2100"/>
              </a:lnSpc>
              <a:spcBef>
                <a:spcPts val="0"/>
              </a:spcBef>
              <a:spcAft>
                <a:spcPts val="0"/>
              </a:spcAft>
              <a:buClr>
                <a:srgbClr val="2E75B6"/>
              </a:buClr>
              <a:buSzTx/>
              <a:buFont typeface="Wingdings" panose="05000000000000000000" pitchFamily="2" charset="2"/>
              <a:buNone/>
              <a:tabLst/>
              <a:defRPr/>
            </a:pPr>
            <a:r>
              <a:rPr kumimoji="0" lang="en-US" altLang="en-US" sz="1600" b="0" i="0" u="none" strike="noStrike" kern="1200" cap="none" spc="0" normalizeH="0" baseline="0" noProof="0" dirty="0">
                <a:ln>
                  <a:noFill/>
                </a:ln>
                <a:solidFill>
                  <a:prstClr val="black">
                    <a:lumMod val="85000"/>
                    <a:lumOff val="15000"/>
                  </a:prstClr>
                </a:solidFill>
                <a:effectLst/>
                <a:uLnTx/>
                <a:uFillTx/>
                <a:latin typeface="Assistant SemiBold" pitchFamily="2" charset="-79"/>
                <a:ea typeface="+mn-ea"/>
                <a:cs typeface="Assistant SemiBold" pitchFamily="2" charset="-79"/>
              </a:rPr>
              <a:t>Rating2.0™ </a:t>
            </a:r>
            <a:r>
              <a:rPr kumimoji="0" lang="he-IL" altLang="en-US" sz="1600" b="0" i="0" u="none" strike="noStrike" kern="1200" cap="none" spc="0" normalizeH="0" baseline="0" noProof="0" dirty="0">
                <a:ln>
                  <a:noFill/>
                </a:ln>
                <a:solidFill>
                  <a:prstClr val="black">
                    <a:lumMod val="85000"/>
                    <a:lumOff val="15000"/>
                  </a:prstClr>
                </a:solidFill>
                <a:effectLst/>
                <a:uLnTx/>
                <a:uFillTx/>
                <a:latin typeface="Assistant SemiBold" pitchFamily="2" charset="-79"/>
                <a:ea typeface="+mn-ea"/>
                <a:cs typeface="Assistant SemiBold" pitchFamily="2" charset="-79"/>
              </a:rPr>
              <a:t> </a:t>
            </a:r>
          </a:p>
          <a:p>
            <a:pPr marL="0" marR="0" lvl="0" indent="0" algn="ctr" defTabSz="914400" rtl="1" eaLnBrk="1" fontAlgn="auto" latinLnBrk="0" hangingPunct="1">
              <a:lnSpc>
                <a:spcPts val="2100"/>
              </a:lnSpc>
              <a:spcBef>
                <a:spcPts val="0"/>
              </a:spcBef>
              <a:spcAft>
                <a:spcPts val="0"/>
              </a:spcAft>
              <a:buClr>
                <a:srgbClr val="2E75B6"/>
              </a:buClr>
              <a:buSzTx/>
              <a:buFont typeface="Wingdings" panose="05000000000000000000" pitchFamily="2" charset="2"/>
              <a:buNone/>
              <a:tabLst/>
              <a:defRPr/>
            </a:pPr>
            <a:r>
              <a:rPr kumimoji="0" lang="he-IL" altLang="en-US" sz="1600" b="0" i="0" u="none" strike="noStrike" kern="1200" cap="none" spc="0" normalizeH="0" baseline="0" noProof="0" dirty="0">
                <a:ln>
                  <a:noFill/>
                </a:ln>
                <a:solidFill>
                  <a:prstClr val="black">
                    <a:lumMod val="85000"/>
                    <a:lumOff val="15000"/>
                  </a:prstClr>
                </a:solidFill>
                <a:effectLst/>
                <a:uLnTx/>
                <a:uFillTx/>
                <a:latin typeface="Assistant SemiBold" pitchFamily="2" charset="-79"/>
                <a:ea typeface="+mn-ea"/>
                <a:cs typeface="Assistant SemiBold" pitchFamily="2" charset="-79"/>
              </a:rPr>
              <a:t>מערכת חיתום ודירוג אשראי ייחודית פרי פיתוח בלנדר, מ</a:t>
            </a:r>
            <a:r>
              <a:rPr kumimoji="0" lang="he-IL" sz="1600" b="0" i="0" u="none" strike="noStrike" kern="1200" cap="none" spc="0" normalizeH="0" baseline="0" noProof="0" dirty="0">
                <a:ln>
                  <a:noFill/>
                </a:ln>
                <a:solidFill>
                  <a:prstClr val="black">
                    <a:lumMod val="85000"/>
                    <a:lumOff val="15000"/>
                  </a:prstClr>
                </a:solidFill>
                <a:effectLst/>
                <a:uLnTx/>
                <a:uFillTx/>
                <a:latin typeface="Assistant SemiBold" pitchFamily="2" charset="-79"/>
                <a:ea typeface="+mn-ea"/>
                <a:cs typeface="Assistant SemiBold" pitchFamily="2" charset="-79"/>
              </a:rPr>
              <a:t>אפשר ללקוח לקבל אשראי דיגיטלי באופן מהיר ומדויק</a:t>
            </a:r>
            <a:endParaRPr kumimoji="0" lang="he-IL" sz="1600" b="0" i="0" u="none" strike="noStrike" kern="1200" cap="none" spc="-50" normalizeH="0" baseline="0" noProof="0" dirty="0">
              <a:ln>
                <a:noFill/>
              </a:ln>
              <a:solidFill>
                <a:prstClr val="black">
                  <a:lumMod val="85000"/>
                  <a:lumOff val="15000"/>
                </a:prstClr>
              </a:solidFill>
              <a:effectLst/>
              <a:uLnTx/>
              <a:uFillTx/>
              <a:latin typeface="Assistant SemiBold" pitchFamily="2" charset="-79"/>
              <a:ea typeface="+mn-ea"/>
              <a:cs typeface="Assistant SemiBold" pitchFamily="2" charset="-79"/>
            </a:endParaRPr>
          </a:p>
        </p:txBody>
      </p:sp>
      <p:cxnSp>
        <p:nvCxnSpPr>
          <p:cNvPr id="9" name="Straight Arrow Connector 8">
            <a:extLst>
              <a:ext uri="{FF2B5EF4-FFF2-40B4-BE49-F238E27FC236}">
                <a16:creationId xmlns:a16="http://schemas.microsoft.com/office/drawing/2014/main" id="{2E1403F9-6CE3-44BC-8D95-D36B170CA1B5}"/>
              </a:ext>
            </a:extLst>
          </p:cNvPr>
          <p:cNvCxnSpPr>
            <a:cxnSpLocks/>
          </p:cNvCxnSpPr>
          <p:nvPr/>
        </p:nvCxnSpPr>
        <p:spPr>
          <a:xfrm flipV="1">
            <a:off x="7102630" y="1743342"/>
            <a:ext cx="328926" cy="478943"/>
          </a:xfrm>
          <a:prstGeom prst="straightConnector1">
            <a:avLst/>
          </a:prstGeom>
          <a:ln>
            <a:solidFill>
              <a:srgbClr val="555555"/>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8C854EDA-F613-4430-A9BC-48BDF3DFB79D}"/>
              </a:ext>
            </a:extLst>
          </p:cNvPr>
          <p:cNvCxnSpPr>
            <a:cxnSpLocks/>
          </p:cNvCxnSpPr>
          <p:nvPr/>
        </p:nvCxnSpPr>
        <p:spPr>
          <a:xfrm flipV="1">
            <a:off x="4130054" y="4052091"/>
            <a:ext cx="627707" cy="172345"/>
          </a:xfrm>
          <a:prstGeom prst="straightConnector1">
            <a:avLst/>
          </a:prstGeom>
          <a:ln>
            <a:solidFill>
              <a:srgbClr val="555555"/>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pic>
        <p:nvPicPr>
          <p:cNvPr id="2052" name="Picture 4" descr="Digitalization  free icon">
            <a:extLst>
              <a:ext uri="{FF2B5EF4-FFF2-40B4-BE49-F238E27FC236}">
                <a16:creationId xmlns:a16="http://schemas.microsoft.com/office/drawing/2014/main" id="{10551816-A74D-468B-BEDA-8380FC04E71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93572" y="4174139"/>
            <a:ext cx="520851" cy="520851"/>
          </a:xfrm>
          <a:prstGeom prst="rect">
            <a:avLst/>
          </a:prstGeom>
          <a:noFill/>
          <a:extLst>
            <a:ext uri="{909E8E84-426E-40DD-AFC4-6F175D3DCCD1}">
              <a14:hiddenFill xmlns:a14="http://schemas.microsoft.com/office/drawing/2010/main">
                <a:solidFill>
                  <a:srgbClr val="FFFFFF"/>
                </a:solidFill>
              </a14:hiddenFill>
            </a:ext>
          </a:extLst>
        </p:spPr>
      </p:pic>
      <p:cxnSp>
        <p:nvCxnSpPr>
          <p:cNvPr id="74" name="Straight Arrow Connector 73">
            <a:extLst>
              <a:ext uri="{FF2B5EF4-FFF2-40B4-BE49-F238E27FC236}">
                <a16:creationId xmlns:a16="http://schemas.microsoft.com/office/drawing/2014/main" id="{F4C466B0-997B-41A0-8322-00F4E9D0185A}"/>
              </a:ext>
            </a:extLst>
          </p:cNvPr>
          <p:cNvCxnSpPr>
            <a:cxnSpLocks/>
          </p:cNvCxnSpPr>
          <p:nvPr/>
        </p:nvCxnSpPr>
        <p:spPr>
          <a:xfrm flipH="1" flipV="1">
            <a:off x="4939264" y="1761830"/>
            <a:ext cx="382055" cy="517338"/>
          </a:xfrm>
          <a:prstGeom prst="straightConnector1">
            <a:avLst/>
          </a:prstGeom>
          <a:ln>
            <a:solidFill>
              <a:srgbClr val="555555"/>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F96D6B58-4B0F-4E25-A9B6-7FD77E6F5C57}"/>
              </a:ext>
            </a:extLst>
          </p:cNvPr>
          <p:cNvCxnSpPr>
            <a:cxnSpLocks/>
          </p:cNvCxnSpPr>
          <p:nvPr/>
        </p:nvCxnSpPr>
        <p:spPr>
          <a:xfrm flipH="1" flipV="1">
            <a:off x="7661125" y="4040661"/>
            <a:ext cx="763288" cy="294117"/>
          </a:xfrm>
          <a:prstGeom prst="straightConnector1">
            <a:avLst/>
          </a:prstGeom>
          <a:ln>
            <a:solidFill>
              <a:srgbClr val="555555"/>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12" name="תיבת טקסט 11">
            <a:extLst>
              <a:ext uri="{FF2B5EF4-FFF2-40B4-BE49-F238E27FC236}">
                <a16:creationId xmlns:a16="http://schemas.microsoft.com/office/drawing/2014/main" id="{1C7F4EFF-AA55-4848-8E5F-B871BB7B0B93}"/>
              </a:ext>
            </a:extLst>
          </p:cNvPr>
          <p:cNvSpPr txBox="1"/>
          <p:nvPr/>
        </p:nvSpPr>
        <p:spPr>
          <a:xfrm>
            <a:off x="7982106" y="1408719"/>
            <a:ext cx="1513338" cy="764761"/>
          </a:xfrm>
          <a:prstGeom prst="rect">
            <a:avLst/>
          </a:prstGeom>
          <a:noFill/>
        </p:spPr>
        <p:txBody>
          <a:bodyPr wrap="square" rtlCol="1" anchor="ctr">
            <a:spAutoFit/>
          </a:bodyPr>
          <a:lstStyle/>
          <a:p>
            <a:pPr marL="0" marR="0" lvl="0" indent="0" algn="r" defTabSz="914400" rtl="0" eaLnBrk="1" fontAlgn="auto" latinLnBrk="0" hangingPunct="1">
              <a:lnSpc>
                <a:spcPts val="1300"/>
              </a:lnSpc>
              <a:spcBef>
                <a:spcPts val="0"/>
              </a:spcBef>
              <a:spcAft>
                <a:spcPts val="0"/>
              </a:spcAft>
              <a:buClrTx/>
              <a:buSzTx/>
              <a:buFontTx/>
              <a:buNone/>
              <a:tabLst/>
              <a:defRPr/>
            </a:pPr>
            <a:r>
              <a:rPr kumimoji="0" lang="he-IL" sz="1400" b="0" i="0" u="none" strike="noStrike" kern="1200" cap="none" spc="0" normalizeH="0" baseline="0" noProof="0" dirty="0">
                <a:ln>
                  <a:noFill/>
                </a:ln>
                <a:solidFill>
                  <a:prstClr val="black">
                    <a:lumMod val="85000"/>
                    <a:lumOff val="15000"/>
                  </a:prstClr>
                </a:solidFill>
                <a:effectLst/>
                <a:uLnTx/>
                <a:uFillTx/>
                <a:latin typeface="Assistant" pitchFamily="2" charset="-79"/>
                <a:ea typeface="+mn-ea"/>
                <a:cs typeface="Assistant" pitchFamily="2" charset="-79"/>
              </a:rPr>
              <a:t>מיפוי רחב לחיזוי</a:t>
            </a:r>
            <a:br>
              <a:rPr kumimoji="0" lang="he-IL" sz="1400" b="0" i="0" u="none" strike="noStrike" kern="1200" cap="none" spc="0" normalizeH="0" baseline="0" noProof="0" dirty="0">
                <a:ln>
                  <a:noFill/>
                </a:ln>
                <a:solidFill>
                  <a:prstClr val="black">
                    <a:lumMod val="85000"/>
                    <a:lumOff val="15000"/>
                  </a:prstClr>
                </a:solidFill>
                <a:effectLst/>
                <a:uLnTx/>
                <a:uFillTx/>
                <a:latin typeface="Assistant" pitchFamily="2" charset="-79"/>
                <a:ea typeface="+mn-ea"/>
                <a:cs typeface="Assistant" pitchFamily="2" charset="-79"/>
              </a:rPr>
            </a:br>
            <a:r>
              <a:rPr kumimoji="0" lang="he-IL" sz="1400" b="0" i="0" u="none" strike="noStrike" kern="1200" cap="none" spc="0" normalizeH="0" baseline="0" noProof="0" dirty="0">
                <a:ln>
                  <a:noFill/>
                </a:ln>
                <a:solidFill>
                  <a:prstClr val="black">
                    <a:lumMod val="85000"/>
                    <a:lumOff val="15000"/>
                  </a:prstClr>
                </a:solidFill>
                <a:effectLst/>
                <a:uLnTx/>
                <a:uFillTx/>
                <a:latin typeface="Assistant" pitchFamily="2" charset="-79"/>
                <a:ea typeface="+mn-ea"/>
                <a:cs typeface="Assistant" pitchFamily="2" charset="-79"/>
              </a:rPr>
              <a:t>וניהול סיכוני אשראי ממגוון</a:t>
            </a:r>
            <a:br>
              <a:rPr kumimoji="0" lang="he-IL" sz="1400" b="0" i="0" u="none" strike="noStrike" kern="1200" cap="none" spc="0" normalizeH="0" baseline="0" noProof="0" dirty="0">
                <a:ln>
                  <a:noFill/>
                </a:ln>
                <a:solidFill>
                  <a:prstClr val="black">
                    <a:lumMod val="85000"/>
                    <a:lumOff val="15000"/>
                  </a:prstClr>
                </a:solidFill>
                <a:effectLst/>
                <a:uLnTx/>
                <a:uFillTx/>
                <a:latin typeface="Assistant" pitchFamily="2" charset="-79"/>
                <a:ea typeface="+mn-ea"/>
                <a:cs typeface="Assistant" pitchFamily="2" charset="-79"/>
              </a:rPr>
            </a:br>
            <a:r>
              <a:rPr kumimoji="0" lang="he-IL" sz="1400" b="0" i="0" u="none" strike="noStrike" kern="1200" cap="none" spc="0" normalizeH="0" baseline="0" noProof="0" dirty="0">
                <a:ln>
                  <a:noFill/>
                </a:ln>
                <a:solidFill>
                  <a:prstClr val="black">
                    <a:lumMod val="85000"/>
                    <a:lumOff val="15000"/>
                  </a:prstClr>
                </a:solidFill>
                <a:effectLst/>
                <a:uLnTx/>
                <a:uFillTx/>
                <a:latin typeface="Assistant" pitchFamily="2" charset="-79"/>
                <a:ea typeface="+mn-ea"/>
                <a:cs typeface="Assistant" pitchFamily="2" charset="-79"/>
              </a:rPr>
              <a:t>מקורות מידע</a:t>
            </a:r>
            <a:endParaRPr kumimoji="0" lang="en-US" sz="1400" b="1" i="0" u="none" strike="noStrike" kern="1200" cap="none" spc="0" normalizeH="0" baseline="0" noProof="0" dirty="0">
              <a:ln>
                <a:noFill/>
              </a:ln>
              <a:solidFill>
                <a:prstClr val="black">
                  <a:lumMod val="85000"/>
                  <a:lumOff val="15000"/>
                </a:prstClr>
              </a:solidFill>
              <a:effectLst/>
              <a:uLnTx/>
              <a:uFillTx/>
              <a:latin typeface="Assistant" pitchFamily="2" charset="-79"/>
              <a:ea typeface="+mn-ea"/>
              <a:cs typeface="Assistant" pitchFamily="2" charset="-79"/>
            </a:endParaRPr>
          </a:p>
        </p:txBody>
      </p:sp>
      <p:sp>
        <p:nvSpPr>
          <p:cNvPr id="20" name="תיבת טקסט 19">
            <a:extLst>
              <a:ext uri="{FF2B5EF4-FFF2-40B4-BE49-F238E27FC236}">
                <a16:creationId xmlns:a16="http://schemas.microsoft.com/office/drawing/2014/main" id="{0FB41EF0-EA86-47C7-8E06-42BB5935701A}"/>
              </a:ext>
            </a:extLst>
          </p:cNvPr>
          <p:cNvSpPr txBox="1"/>
          <p:nvPr/>
        </p:nvSpPr>
        <p:spPr>
          <a:xfrm>
            <a:off x="8023893" y="1140836"/>
            <a:ext cx="1513338" cy="307777"/>
          </a:xfrm>
          <a:prstGeom prst="rect">
            <a:avLst/>
          </a:prstGeom>
          <a:noFill/>
        </p:spPr>
        <p:txBody>
          <a:bodyPr wrap="square" rtlCol="1" anchor="t">
            <a:sp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he-IL" sz="1400" b="1" i="0" u="none" strike="noStrike" kern="1200" cap="none" spc="0" normalizeH="0" baseline="0" noProof="0" dirty="0">
                <a:ln>
                  <a:noFill/>
                </a:ln>
                <a:solidFill>
                  <a:prstClr val="black"/>
                </a:solidFill>
                <a:effectLst/>
                <a:uLnTx/>
                <a:uFillTx/>
                <a:latin typeface="Assistant ExtraBold" pitchFamily="2" charset="-79"/>
                <a:cs typeface="Assistant ExtraBold" pitchFamily="2" charset="-79"/>
              </a:rPr>
              <a:t>מערכות ביג דאטה</a:t>
            </a:r>
            <a:endParaRPr kumimoji="0" lang="he-IL" sz="1000" b="0" i="0" u="none" strike="noStrike" kern="1200" cap="none" spc="0" normalizeH="0" baseline="0" noProof="0" dirty="0">
              <a:ln>
                <a:noFill/>
              </a:ln>
              <a:solidFill>
                <a:prstClr val="black"/>
              </a:solidFill>
              <a:effectLst/>
              <a:uLnTx/>
              <a:uFillTx/>
              <a:latin typeface="Assistant ExtraBold" pitchFamily="2" charset="-79"/>
              <a:cs typeface="Assistant ExtraBold" pitchFamily="2" charset="-79"/>
            </a:endParaRPr>
          </a:p>
        </p:txBody>
      </p:sp>
      <p:pic>
        <p:nvPicPr>
          <p:cNvPr id="2050" name="Picture 2" descr="Big data  premium icon">
            <a:extLst>
              <a:ext uri="{FF2B5EF4-FFF2-40B4-BE49-F238E27FC236}">
                <a16:creationId xmlns:a16="http://schemas.microsoft.com/office/drawing/2014/main" id="{D061A01B-1964-4B2E-BD90-E0402FDAB73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8900000">
            <a:off x="7417219" y="1320829"/>
            <a:ext cx="402637" cy="402637"/>
          </a:xfrm>
          <a:prstGeom prst="rect">
            <a:avLst/>
          </a:prstGeom>
          <a:noFill/>
          <a:extLst>
            <a:ext uri="{909E8E84-426E-40DD-AFC4-6F175D3DCCD1}">
              <a14:hiddenFill xmlns:a14="http://schemas.microsoft.com/office/drawing/2010/main">
                <a:solidFill>
                  <a:srgbClr val="FFFFFF"/>
                </a:solidFill>
              </a14:hiddenFill>
            </a:ext>
          </a:extLst>
        </p:spPr>
      </p:pic>
      <p:grpSp>
        <p:nvGrpSpPr>
          <p:cNvPr id="72" name="Group 71">
            <a:extLst>
              <a:ext uri="{FF2B5EF4-FFF2-40B4-BE49-F238E27FC236}">
                <a16:creationId xmlns:a16="http://schemas.microsoft.com/office/drawing/2014/main" id="{875D32AA-8FAE-4320-A424-C7537D44E794}"/>
              </a:ext>
            </a:extLst>
          </p:cNvPr>
          <p:cNvGrpSpPr/>
          <p:nvPr/>
        </p:nvGrpSpPr>
        <p:grpSpPr>
          <a:xfrm>
            <a:off x="4652134" y="1972411"/>
            <a:ext cx="3127920" cy="3127918"/>
            <a:chOff x="4429732" y="2196983"/>
            <a:chExt cx="3308028" cy="3308027"/>
          </a:xfrm>
          <a:effectLst>
            <a:outerShdw blurRad="88900" dist="88900" dir="8100000" algn="tr" rotWithShape="0">
              <a:prstClr val="black">
                <a:alpha val="40000"/>
              </a:prstClr>
            </a:outerShdw>
          </a:effectLst>
        </p:grpSpPr>
        <p:sp>
          <p:nvSpPr>
            <p:cNvPr id="76" name="Block Arc 75">
              <a:extLst>
                <a:ext uri="{FF2B5EF4-FFF2-40B4-BE49-F238E27FC236}">
                  <a16:creationId xmlns:a16="http://schemas.microsoft.com/office/drawing/2014/main" id="{1E7F49F7-403C-4763-870A-4CDA0F74AF9F}"/>
                </a:ext>
              </a:extLst>
            </p:cNvPr>
            <p:cNvSpPr/>
            <p:nvPr/>
          </p:nvSpPr>
          <p:spPr>
            <a:xfrm>
              <a:off x="4429732" y="2196983"/>
              <a:ext cx="3308027" cy="3308027"/>
            </a:xfrm>
            <a:prstGeom prst="blockArc">
              <a:avLst>
                <a:gd name="adj1" fmla="val 10800000"/>
                <a:gd name="adj2" fmla="val 16187492"/>
                <a:gd name="adj3" fmla="val 5702"/>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7" name="Block Arc 76">
              <a:extLst>
                <a:ext uri="{FF2B5EF4-FFF2-40B4-BE49-F238E27FC236}">
                  <a16:creationId xmlns:a16="http://schemas.microsoft.com/office/drawing/2014/main" id="{42487D8C-29DE-4C45-95D1-07A0AA4EFB17}"/>
                </a:ext>
              </a:extLst>
            </p:cNvPr>
            <p:cNvSpPr/>
            <p:nvPr/>
          </p:nvSpPr>
          <p:spPr>
            <a:xfrm flipH="1">
              <a:off x="4429732" y="2196983"/>
              <a:ext cx="3308027" cy="3308027"/>
            </a:xfrm>
            <a:prstGeom prst="blockArc">
              <a:avLst>
                <a:gd name="adj1" fmla="val 10800000"/>
                <a:gd name="adj2" fmla="val 16187492"/>
                <a:gd name="adj3" fmla="val 5702"/>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8" name="Block Arc 77">
              <a:extLst>
                <a:ext uri="{FF2B5EF4-FFF2-40B4-BE49-F238E27FC236}">
                  <a16:creationId xmlns:a16="http://schemas.microsoft.com/office/drawing/2014/main" id="{9D361A73-EED4-4A65-ADE2-6EDE59BF6C79}"/>
                </a:ext>
              </a:extLst>
            </p:cNvPr>
            <p:cNvSpPr/>
            <p:nvPr/>
          </p:nvSpPr>
          <p:spPr>
            <a:xfrm rot="10800000">
              <a:off x="4429733" y="2196983"/>
              <a:ext cx="3308027" cy="3308027"/>
            </a:xfrm>
            <a:prstGeom prst="blockArc">
              <a:avLst>
                <a:gd name="adj1" fmla="val 10800000"/>
                <a:gd name="adj2" fmla="val 16187492"/>
                <a:gd name="adj3" fmla="val 5702"/>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9" name="Block Arc 78">
              <a:extLst>
                <a:ext uri="{FF2B5EF4-FFF2-40B4-BE49-F238E27FC236}">
                  <a16:creationId xmlns:a16="http://schemas.microsoft.com/office/drawing/2014/main" id="{19DF1DBF-B5D9-4863-8CD9-9BC51194734A}"/>
                </a:ext>
              </a:extLst>
            </p:cNvPr>
            <p:cNvSpPr/>
            <p:nvPr/>
          </p:nvSpPr>
          <p:spPr>
            <a:xfrm rot="10800000" flipH="1">
              <a:off x="4429733" y="2196983"/>
              <a:ext cx="3308027" cy="3308027"/>
            </a:xfrm>
            <a:prstGeom prst="blockArc">
              <a:avLst>
                <a:gd name="adj1" fmla="val 10800000"/>
                <a:gd name="adj2" fmla="val 16187492"/>
                <a:gd name="adj3" fmla="val 5702"/>
              </a:avLst>
            </a:prstGeom>
            <a:solidFill>
              <a:srgbClr val="006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sp>
        <p:nvSpPr>
          <p:cNvPr id="18" name="תיבת טקסט 17">
            <a:extLst>
              <a:ext uri="{FF2B5EF4-FFF2-40B4-BE49-F238E27FC236}">
                <a16:creationId xmlns:a16="http://schemas.microsoft.com/office/drawing/2014/main" id="{1DBA4623-218D-4F0E-8975-0A6BCA9AECF7}"/>
              </a:ext>
            </a:extLst>
          </p:cNvPr>
          <p:cNvSpPr txBox="1"/>
          <p:nvPr/>
        </p:nvSpPr>
        <p:spPr>
          <a:xfrm>
            <a:off x="1727677" y="4479378"/>
            <a:ext cx="1758321" cy="598049"/>
          </a:xfrm>
          <a:prstGeom prst="rect">
            <a:avLst/>
          </a:prstGeom>
          <a:noFill/>
        </p:spPr>
        <p:txBody>
          <a:bodyPr wrap="square" rtlCol="1" anchor="ctr">
            <a:spAutoFit/>
          </a:bodyPr>
          <a:lstStyle/>
          <a:p>
            <a:pPr marL="0" marR="0" lvl="0" indent="0" algn="r" defTabSz="914400" rtl="0" eaLnBrk="1" fontAlgn="auto" latinLnBrk="0" hangingPunct="1">
              <a:lnSpc>
                <a:spcPts val="1300"/>
              </a:lnSpc>
              <a:spcBef>
                <a:spcPts val="0"/>
              </a:spcBef>
              <a:spcAft>
                <a:spcPts val="0"/>
              </a:spcAft>
              <a:buClrTx/>
              <a:buSzTx/>
              <a:buFontTx/>
              <a:buNone/>
              <a:tabLst/>
              <a:defRPr/>
            </a:pPr>
            <a:r>
              <a:rPr kumimoji="0" lang="he-IL" sz="1400" b="0" i="0" u="none" strike="noStrike" kern="1200" cap="none" spc="0" normalizeH="0" baseline="0" noProof="0" dirty="0">
                <a:ln>
                  <a:noFill/>
                </a:ln>
                <a:solidFill>
                  <a:prstClr val="black">
                    <a:lumMod val="85000"/>
                    <a:lumOff val="15000"/>
                  </a:prstClr>
                </a:solidFill>
                <a:effectLst/>
                <a:uLnTx/>
                <a:uFillTx/>
                <a:latin typeface="Assistant" pitchFamily="2" charset="-79"/>
                <a:ea typeface="+mn-ea"/>
                <a:cs typeface="Assistant" pitchFamily="2" charset="-79"/>
              </a:rPr>
              <a:t>מודל רב </a:t>
            </a:r>
            <a:r>
              <a:rPr kumimoji="0" lang="he-IL" sz="1400" b="0" i="0" u="none" strike="noStrike" kern="1200" cap="none" spc="0" normalizeH="0" baseline="0" noProof="0" dirty="0" err="1">
                <a:ln>
                  <a:noFill/>
                </a:ln>
                <a:solidFill>
                  <a:prstClr val="black">
                    <a:lumMod val="85000"/>
                    <a:lumOff val="15000"/>
                  </a:prstClr>
                </a:solidFill>
                <a:effectLst/>
                <a:uLnTx/>
                <a:uFillTx/>
                <a:latin typeface="Assistant" pitchFamily="2" charset="-79"/>
                <a:ea typeface="+mn-ea"/>
                <a:cs typeface="Assistant" pitchFamily="2" charset="-79"/>
              </a:rPr>
              <a:t>מימדי</a:t>
            </a:r>
            <a:br>
              <a:rPr kumimoji="0" lang="he-IL" sz="1400" b="0" i="0" u="none" strike="noStrike" kern="1200" cap="none" spc="0" normalizeH="0" baseline="0" noProof="0" dirty="0">
                <a:ln>
                  <a:noFill/>
                </a:ln>
                <a:solidFill>
                  <a:prstClr val="black">
                    <a:lumMod val="85000"/>
                    <a:lumOff val="15000"/>
                  </a:prstClr>
                </a:solidFill>
                <a:effectLst/>
                <a:uLnTx/>
                <a:uFillTx/>
                <a:latin typeface="Assistant" pitchFamily="2" charset="-79"/>
                <a:ea typeface="+mn-ea"/>
                <a:cs typeface="Assistant" pitchFamily="2" charset="-79"/>
              </a:rPr>
            </a:br>
            <a:r>
              <a:rPr kumimoji="0" lang="he-IL" sz="1400" b="0" i="0" u="none" strike="noStrike" kern="1200" cap="none" spc="0" normalizeH="0" baseline="0" noProof="0" dirty="0">
                <a:ln>
                  <a:noFill/>
                </a:ln>
                <a:solidFill>
                  <a:prstClr val="black">
                    <a:lumMod val="85000"/>
                    <a:lumOff val="15000"/>
                  </a:prstClr>
                </a:solidFill>
                <a:effectLst/>
                <a:uLnTx/>
                <a:uFillTx/>
                <a:latin typeface="Assistant" pitchFamily="2" charset="-79"/>
                <a:ea typeface="+mn-ea"/>
                <a:cs typeface="Assistant" pitchFamily="2" charset="-79"/>
              </a:rPr>
              <a:t>למניעת הונאות והערכת</a:t>
            </a:r>
            <a:br>
              <a:rPr kumimoji="0" lang="he-IL" sz="1400" b="0" i="0" u="none" strike="noStrike" kern="1200" cap="none" spc="0" normalizeH="0" baseline="0" noProof="0" dirty="0">
                <a:ln>
                  <a:noFill/>
                </a:ln>
                <a:solidFill>
                  <a:prstClr val="black">
                    <a:lumMod val="85000"/>
                    <a:lumOff val="15000"/>
                  </a:prstClr>
                </a:solidFill>
                <a:effectLst/>
                <a:uLnTx/>
                <a:uFillTx/>
                <a:latin typeface="Assistant" pitchFamily="2" charset="-79"/>
                <a:ea typeface="+mn-ea"/>
                <a:cs typeface="Assistant" pitchFamily="2" charset="-79"/>
              </a:rPr>
            </a:br>
            <a:r>
              <a:rPr kumimoji="0" lang="he-IL" sz="1400" b="0" i="0" u="none" strike="noStrike" kern="1200" cap="none" spc="0" normalizeH="0" baseline="0" noProof="0" dirty="0">
                <a:ln>
                  <a:noFill/>
                </a:ln>
                <a:solidFill>
                  <a:prstClr val="black">
                    <a:lumMod val="85000"/>
                    <a:lumOff val="15000"/>
                  </a:prstClr>
                </a:solidFill>
                <a:effectLst/>
                <a:uLnTx/>
                <a:uFillTx/>
                <a:latin typeface="Assistant" pitchFamily="2" charset="-79"/>
                <a:ea typeface="+mn-ea"/>
                <a:cs typeface="Assistant" pitchFamily="2" charset="-79"/>
              </a:rPr>
              <a:t>סיכוני האשראי</a:t>
            </a:r>
          </a:p>
        </p:txBody>
      </p:sp>
      <p:sp>
        <p:nvSpPr>
          <p:cNvPr id="21" name="תיבת טקסט 20">
            <a:extLst>
              <a:ext uri="{FF2B5EF4-FFF2-40B4-BE49-F238E27FC236}">
                <a16:creationId xmlns:a16="http://schemas.microsoft.com/office/drawing/2014/main" id="{2175737D-F51C-42F3-8DCF-15FEE4C7BAD5}"/>
              </a:ext>
            </a:extLst>
          </p:cNvPr>
          <p:cNvSpPr txBox="1"/>
          <p:nvPr/>
        </p:nvSpPr>
        <p:spPr>
          <a:xfrm>
            <a:off x="2159477" y="4205599"/>
            <a:ext cx="1326521" cy="307777"/>
          </a:xfrm>
          <a:prstGeom prst="rect">
            <a:avLst/>
          </a:prstGeom>
          <a:noFill/>
        </p:spPr>
        <p:txBody>
          <a:bodyPr wrap="square" rtlCol="1" anchor="t">
            <a:sp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he-IL" sz="1400" b="1" i="0" u="none" strike="noStrike" kern="1200" cap="none" spc="0" normalizeH="0" baseline="0" noProof="0" dirty="0">
                <a:ln>
                  <a:noFill/>
                </a:ln>
                <a:solidFill>
                  <a:prstClr val="black"/>
                </a:solidFill>
                <a:effectLst/>
                <a:uLnTx/>
                <a:uFillTx/>
                <a:latin typeface="Assistant ExtraBold" pitchFamily="2" charset="-79"/>
                <a:cs typeface="Assistant ExtraBold" pitchFamily="2" charset="-79"/>
              </a:rPr>
              <a:t>מניעת הונאות</a:t>
            </a:r>
          </a:p>
        </p:txBody>
      </p:sp>
      <p:sp>
        <p:nvSpPr>
          <p:cNvPr id="22" name="תיבת טקסט 21">
            <a:extLst>
              <a:ext uri="{FF2B5EF4-FFF2-40B4-BE49-F238E27FC236}">
                <a16:creationId xmlns:a16="http://schemas.microsoft.com/office/drawing/2014/main" id="{17A611B4-CE9A-4C7E-A72C-B4BD4FE109AA}"/>
              </a:ext>
            </a:extLst>
          </p:cNvPr>
          <p:cNvSpPr txBox="1"/>
          <p:nvPr/>
        </p:nvSpPr>
        <p:spPr>
          <a:xfrm>
            <a:off x="2243484" y="1478367"/>
            <a:ext cx="2149865" cy="598049"/>
          </a:xfrm>
          <a:prstGeom prst="rect">
            <a:avLst/>
          </a:prstGeom>
          <a:noFill/>
        </p:spPr>
        <p:txBody>
          <a:bodyPr wrap="square" rtlCol="1" anchor="ctr">
            <a:spAutoFit/>
          </a:bodyPr>
          <a:lstStyle/>
          <a:p>
            <a:pPr lvl="0" algn="r" rtl="1">
              <a:lnSpc>
                <a:spcPts val="1300"/>
              </a:lnSpc>
              <a:defRPr/>
            </a:pPr>
            <a:r>
              <a:rPr kumimoji="0" lang="he-IL" sz="1400" b="0" i="0" u="none" strike="noStrike" kern="1200" cap="none" spc="0" normalizeH="0" baseline="0" noProof="0" dirty="0">
                <a:ln>
                  <a:noFill/>
                </a:ln>
                <a:solidFill>
                  <a:prstClr val="black">
                    <a:lumMod val="85000"/>
                    <a:lumOff val="15000"/>
                  </a:prstClr>
                </a:solidFill>
                <a:effectLst/>
                <a:uLnTx/>
                <a:uFillTx/>
                <a:latin typeface="Assistant" pitchFamily="2" charset="-79"/>
                <a:ea typeface="+mn-ea"/>
                <a:cs typeface="Assistant" pitchFamily="2" charset="-79"/>
              </a:rPr>
              <a:t>הערכת סיכון האשראי</a:t>
            </a:r>
            <a:br>
              <a:rPr kumimoji="0" lang="he-IL" sz="1400" b="0" i="0" u="none" strike="noStrike" kern="1200" cap="none" spc="0" normalizeH="0" baseline="0" noProof="0" dirty="0">
                <a:ln>
                  <a:noFill/>
                </a:ln>
                <a:solidFill>
                  <a:prstClr val="black">
                    <a:lumMod val="85000"/>
                    <a:lumOff val="15000"/>
                  </a:prstClr>
                </a:solidFill>
                <a:effectLst/>
                <a:uLnTx/>
                <a:uFillTx/>
                <a:latin typeface="Assistant" pitchFamily="2" charset="-79"/>
                <a:ea typeface="+mn-ea"/>
                <a:cs typeface="Assistant" pitchFamily="2" charset="-79"/>
              </a:rPr>
            </a:br>
            <a:r>
              <a:rPr kumimoji="0" lang="he-IL" sz="1400" b="0" i="0" u="none" strike="noStrike" kern="1200" cap="none" spc="0" normalizeH="0" baseline="0" noProof="0" dirty="0">
                <a:ln>
                  <a:noFill/>
                </a:ln>
                <a:solidFill>
                  <a:prstClr val="black">
                    <a:lumMod val="85000"/>
                    <a:lumOff val="15000"/>
                  </a:prstClr>
                </a:solidFill>
                <a:effectLst/>
                <a:uLnTx/>
                <a:uFillTx/>
                <a:latin typeface="Assistant" pitchFamily="2" charset="-79"/>
                <a:ea typeface="+mn-ea"/>
                <a:cs typeface="Assistant" pitchFamily="2" charset="-79"/>
              </a:rPr>
              <a:t>תוך כ-17 </a:t>
            </a:r>
            <a:r>
              <a:rPr lang="he-IL" sz="1400" dirty="0">
                <a:solidFill>
                  <a:prstClr val="black">
                    <a:lumMod val="85000"/>
                    <a:lumOff val="15000"/>
                  </a:prstClr>
                </a:solidFill>
                <a:latin typeface="Assistant" pitchFamily="2" charset="-79"/>
                <a:cs typeface="Assistant" pitchFamily="2" charset="-79"/>
              </a:rPr>
              <a:t>שניות* </a:t>
            </a:r>
            <a:r>
              <a:rPr kumimoji="0" lang="he-IL" sz="1400" b="0" i="0" u="none" strike="noStrike" kern="1200" cap="none" spc="0" normalizeH="0" baseline="0" noProof="0" dirty="0">
                <a:ln>
                  <a:noFill/>
                </a:ln>
                <a:solidFill>
                  <a:prstClr val="black">
                    <a:lumMod val="85000"/>
                    <a:lumOff val="15000"/>
                  </a:prstClr>
                </a:solidFill>
                <a:effectLst/>
                <a:uLnTx/>
                <a:uFillTx/>
                <a:latin typeface="Assistant" pitchFamily="2" charset="-79"/>
                <a:ea typeface="+mn-ea"/>
                <a:cs typeface="Assistant" pitchFamily="2" charset="-79"/>
              </a:rPr>
              <a:t>ללא היכרות</a:t>
            </a:r>
            <a:br>
              <a:rPr kumimoji="0" lang="he-IL" sz="1400" b="0" i="0" u="none" strike="noStrike" kern="1200" cap="none" spc="0" normalizeH="0" baseline="0" noProof="0" dirty="0">
                <a:ln>
                  <a:noFill/>
                </a:ln>
                <a:solidFill>
                  <a:prstClr val="black">
                    <a:lumMod val="85000"/>
                    <a:lumOff val="15000"/>
                  </a:prstClr>
                </a:solidFill>
                <a:effectLst/>
                <a:uLnTx/>
                <a:uFillTx/>
                <a:latin typeface="Assistant" pitchFamily="2" charset="-79"/>
                <a:ea typeface="+mn-ea"/>
                <a:cs typeface="Assistant" pitchFamily="2" charset="-79"/>
              </a:rPr>
            </a:br>
            <a:r>
              <a:rPr kumimoji="0" lang="he-IL" sz="1400" b="0" i="0" u="none" strike="noStrike" kern="1200" cap="none" spc="0" normalizeH="0" baseline="0" noProof="0" dirty="0">
                <a:ln>
                  <a:noFill/>
                </a:ln>
                <a:solidFill>
                  <a:prstClr val="black">
                    <a:lumMod val="85000"/>
                    <a:lumOff val="15000"/>
                  </a:prstClr>
                </a:solidFill>
                <a:effectLst/>
                <a:uLnTx/>
                <a:uFillTx/>
                <a:latin typeface="Assistant" pitchFamily="2" charset="-79"/>
                <a:ea typeface="+mn-ea"/>
                <a:cs typeface="Assistant" pitchFamily="2" charset="-79"/>
              </a:rPr>
              <a:t>מוקדמת עם הלקוח</a:t>
            </a:r>
            <a:endParaRPr kumimoji="0" lang="en-US" sz="1400" b="0" i="0" u="none" strike="noStrike" kern="1200" cap="none" spc="0" normalizeH="0" baseline="0" noProof="0" dirty="0">
              <a:ln>
                <a:noFill/>
              </a:ln>
              <a:solidFill>
                <a:prstClr val="black">
                  <a:lumMod val="85000"/>
                  <a:lumOff val="15000"/>
                </a:prstClr>
              </a:solidFill>
              <a:effectLst/>
              <a:uLnTx/>
              <a:uFillTx/>
              <a:latin typeface="Assistant" pitchFamily="2" charset="-79"/>
              <a:ea typeface="+mn-ea"/>
              <a:cs typeface="Assistant" pitchFamily="2" charset="-79"/>
            </a:endParaRPr>
          </a:p>
        </p:txBody>
      </p:sp>
      <p:sp>
        <p:nvSpPr>
          <p:cNvPr id="23" name="תיבת טקסט 22">
            <a:extLst>
              <a:ext uri="{FF2B5EF4-FFF2-40B4-BE49-F238E27FC236}">
                <a16:creationId xmlns:a16="http://schemas.microsoft.com/office/drawing/2014/main" id="{176482D8-9257-4C2A-A963-9675AC48105C}"/>
              </a:ext>
            </a:extLst>
          </p:cNvPr>
          <p:cNvSpPr txBox="1"/>
          <p:nvPr/>
        </p:nvSpPr>
        <p:spPr>
          <a:xfrm>
            <a:off x="2880426" y="1209048"/>
            <a:ext cx="1512923" cy="307777"/>
          </a:xfrm>
          <a:prstGeom prst="rect">
            <a:avLst/>
          </a:prstGeom>
          <a:noFill/>
        </p:spPr>
        <p:txBody>
          <a:bodyPr wrap="square" rtlCol="1" anchor="t">
            <a:sp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he-IL" sz="1400" b="1" i="0" u="none" strike="noStrike" kern="1200" cap="none" spc="0" normalizeH="0" baseline="0" noProof="0" dirty="0">
                <a:ln>
                  <a:noFill/>
                </a:ln>
                <a:solidFill>
                  <a:prstClr val="black"/>
                </a:solidFill>
                <a:effectLst/>
                <a:uLnTx/>
                <a:uFillTx/>
                <a:latin typeface="Assistant ExtraBold" pitchFamily="2" charset="-79"/>
                <a:cs typeface="Assistant ExtraBold" pitchFamily="2" charset="-79"/>
              </a:rPr>
              <a:t>חיתום מהיר</a:t>
            </a:r>
          </a:p>
        </p:txBody>
      </p:sp>
      <p:pic>
        <p:nvPicPr>
          <p:cNvPr id="3074" name="Picture 2" descr="Back in time  free icon">
            <a:extLst>
              <a:ext uri="{FF2B5EF4-FFF2-40B4-BE49-F238E27FC236}">
                <a16:creationId xmlns:a16="http://schemas.microsoft.com/office/drawing/2014/main" id="{697777AB-4EB5-40AE-A2A4-6F6735ABFEC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69741" y="1345804"/>
            <a:ext cx="442387" cy="44238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acker  premium icon">
            <a:extLst>
              <a:ext uri="{FF2B5EF4-FFF2-40B4-BE49-F238E27FC236}">
                <a16:creationId xmlns:a16="http://schemas.microsoft.com/office/drawing/2014/main" id="{7140D4EE-3B1C-441B-BDF6-346B3A66385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23483" y="4103261"/>
            <a:ext cx="540000" cy="5400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4C56D1E7-092F-47B9-98E3-FA7B5474DF8D}"/>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 name="TextBox 28">
            <a:extLst>
              <a:ext uri="{FF2B5EF4-FFF2-40B4-BE49-F238E27FC236}">
                <a16:creationId xmlns:a16="http://schemas.microsoft.com/office/drawing/2014/main" id="{22ABC6CF-E9F1-42A6-95D4-0F028C93917E}"/>
              </a:ext>
            </a:extLst>
          </p:cNvPr>
          <p:cNvSpPr txBox="1"/>
          <p:nvPr/>
        </p:nvSpPr>
        <p:spPr>
          <a:xfrm>
            <a:off x="2122599" y="253642"/>
            <a:ext cx="9525375" cy="646331"/>
          </a:xfrm>
          <a:prstGeom prst="rect">
            <a:avLst/>
          </a:prstGeom>
          <a:noFill/>
        </p:spPr>
        <p:txBody>
          <a:bodyPr wrap="square" rtlCol="0">
            <a:spAutoFit/>
          </a:bodyPr>
          <a:lstStyle/>
          <a:p>
            <a:pPr algn="r">
              <a:defRPr/>
            </a:pPr>
            <a:r>
              <a:rPr lang="he-IL" sz="3600" dirty="0">
                <a:solidFill>
                  <a:srgbClr val="041634"/>
                </a:solidFill>
                <a:latin typeface="Assistant ExtraBold" pitchFamily="2" charset="-79"/>
                <a:cs typeface="Assistant ExtraBold" pitchFamily="2" charset="-79"/>
              </a:rPr>
              <a:t>פלטפורמה טכנולוגית ייחודית - חיתום מהיר ומדויק</a:t>
            </a:r>
            <a:endParaRPr lang="en-US" sz="3600" dirty="0">
              <a:solidFill>
                <a:srgbClr val="041634"/>
              </a:solidFill>
              <a:latin typeface="Assistant ExtraBold" pitchFamily="2" charset="-79"/>
              <a:cs typeface="Assistant ExtraBold" pitchFamily="2" charset="-79"/>
            </a:endParaRPr>
          </a:p>
        </p:txBody>
      </p:sp>
      <p:sp>
        <p:nvSpPr>
          <p:cNvPr id="40" name="Rectangle 39">
            <a:extLst>
              <a:ext uri="{FF2B5EF4-FFF2-40B4-BE49-F238E27FC236}">
                <a16:creationId xmlns:a16="http://schemas.microsoft.com/office/drawing/2014/main" id="{1D15D2BC-808C-47F8-AA9D-4AAD8D901025}"/>
              </a:ext>
            </a:extLst>
          </p:cNvPr>
          <p:cNvSpPr/>
          <p:nvPr/>
        </p:nvSpPr>
        <p:spPr>
          <a:xfrm>
            <a:off x="-666206" y="-1410020"/>
            <a:ext cx="13455501" cy="139706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1" name="Rectangle 40">
            <a:extLst>
              <a:ext uri="{FF2B5EF4-FFF2-40B4-BE49-F238E27FC236}">
                <a16:creationId xmlns:a16="http://schemas.microsoft.com/office/drawing/2014/main" id="{A18CD03C-CD9E-42F5-9159-1A867E469581}"/>
              </a:ext>
            </a:extLst>
          </p:cNvPr>
          <p:cNvSpPr/>
          <p:nvPr/>
        </p:nvSpPr>
        <p:spPr>
          <a:xfrm>
            <a:off x="-666206" y="6858000"/>
            <a:ext cx="13455501" cy="165513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42" name="Picture 41">
            <a:extLst>
              <a:ext uri="{FF2B5EF4-FFF2-40B4-BE49-F238E27FC236}">
                <a16:creationId xmlns:a16="http://schemas.microsoft.com/office/drawing/2014/main" id="{3BDC2C6D-11F6-4AB5-BA91-2444EE465E0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6117" t="15243" r="35628" b="46409"/>
          <a:stretch/>
        </p:blipFill>
        <p:spPr>
          <a:xfrm>
            <a:off x="311682" y="6233686"/>
            <a:ext cx="475066" cy="436576"/>
          </a:xfrm>
          <a:prstGeom prst="rect">
            <a:avLst/>
          </a:prstGeom>
          <a:effectLst/>
        </p:spPr>
      </p:pic>
      <p:pic>
        <p:nvPicPr>
          <p:cNvPr id="43" name="Picture 42">
            <a:extLst>
              <a:ext uri="{FF2B5EF4-FFF2-40B4-BE49-F238E27FC236}">
                <a16:creationId xmlns:a16="http://schemas.microsoft.com/office/drawing/2014/main" id="{2B99E18E-D8BE-4F37-843E-A4A8A725B319}"/>
              </a:ext>
            </a:extLst>
          </p:cNvPr>
          <p:cNvPicPr>
            <a:picLocks noChangeAspect="1"/>
          </p:cNvPicPr>
          <p:nvPr/>
        </p:nvPicPr>
        <p:blipFill>
          <a:blip r:embed="rId9" cstate="print">
            <a:biLevel thresh="75000"/>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86748" y="6364723"/>
            <a:ext cx="692103" cy="288154"/>
          </a:xfrm>
          <a:prstGeom prst="rect">
            <a:avLst/>
          </a:prstGeom>
          <a:effectLst/>
        </p:spPr>
      </p:pic>
      <p:sp>
        <p:nvSpPr>
          <p:cNvPr id="45" name="Oval 44">
            <a:extLst>
              <a:ext uri="{FF2B5EF4-FFF2-40B4-BE49-F238E27FC236}">
                <a16:creationId xmlns:a16="http://schemas.microsoft.com/office/drawing/2014/main" id="{77E9C44F-9E4F-4E71-8E1D-2ED4A36920AA}"/>
              </a:ext>
            </a:extLst>
          </p:cNvPr>
          <p:cNvSpPr/>
          <p:nvPr/>
        </p:nvSpPr>
        <p:spPr>
          <a:xfrm>
            <a:off x="765565" y="4226778"/>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7" name="Arc 46">
            <a:extLst>
              <a:ext uri="{FF2B5EF4-FFF2-40B4-BE49-F238E27FC236}">
                <a16:creationId xmlns:a16="http://schemas.microsoft.com/office/drawing/2014/main" id="{757810EC-EA8F-461C-A968-B97F2247CC48}"/>
              </a:ext>
            </a:extLst>
          </p:cNvPr>
          <p:cNvSpPr/>
          <p:nvPr/>
        </p:nvSpPr>
        <p:spPr>
          <a:xfrm>
            <a:off x="941507" y="-890782"/>
            <a:ext cx="8939372" cy="8939366"/>
          </a:xfrm>
          <a:prstGeom prst="arc">
            <a:avLst>
              <a:gd name="adj1" fmla="val 9561653"/>
              <a:gd name="adj2" fmla="val 14312218"/>
            </a:avLst>
          </a:prstGeom>
          <a:noFill/>
          <a:ln w="9525">
            <a:gradFill>
              <a:gsLst>
                <a:gs pos="0">
                  <a:schemeClr val="bg1"/>
                </a:gs>
                <a:gs pos="100000">
                  <a:srgbClr val="006CB7"/>
                </a:gs>
              </a:gsLst>
              <a:lin ang="9600000" scaled="0"/>
            </a:gradFill>
            <a:headEnd type="none"/>
            <a:tailEnd type="arrow"/>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48" name="Rectangle 47">
            <a:extLst>
              <a:ext uri="{FF2B5EF4-FFF2-40B4-BE49-F238E27FC236}">
                <a16:creationId xmlns:a16="http://schemas.microsoft.com/office/drawing/2014/main" id="{E03CB7C8-0610-4CD9-8A88-40953B8C43B0}"/>
              </a:ext>
            </a:extLst>
          </p:cNvPr>
          <p:cNvSpPr/>
          <p:nvPr/>
        </p:nvSpPr>
        <p:spPr>
          <a:xfrm>
            <a:off x="10057588" y="6451974"/>
            <a:ext cx="1493580" cy="248273"/>
          </a:xfrm>
          <a:prstGeom prst="rect">
            <a:avLst/>
          </a:prstGeom>
          <a:effectLst/>
        </p:spPr>
        <p:txBody>
          <a:bodyPr wrap="square" lIns="91440" tIns="45720" rIns="91440" bIns="45720" anchor="t">
            <a:spAutoFit/>
          </a:bodyPr>
          <a:lstStyle/>
          <a:p>
            <a:pPr algn="r" rtl="1">
              <a:lnSpc>
                <a:spcPts val="1200"/>
              </a:lnSpc>
            </a:pPr>
            <a:r>
              <a:rPr lang="he-IL" sz="1200" dirty="0">
                <a:solidFill>
                  <a:srgbClr val="00AEEF"/>
                </a:solidFill>
                <a:latin typeface="Assistant Light" pitchFamily="2" charset="-79"/>
                <a:cs typeface="Assistant Light" pitchFamily="2" charset="-79"/>
              </a:rPr>
              <a:t>סיכום שנה </a:t>
            </a:r>
            <a:r>
              <a:rPr lang="he-IL" sz="1100" dirty="0">
                <a:solidFill>
                  <a:srgbClr val="00AEEF"/>
                </a:solidFill>
                <a:latin typeface="Assistant Light" pitchFamily="2" charset="-79"/>
                <a:cs typeface="Assistant Light" pitchFamily="2" charset="-79"/>
              </a:rPr>
              <a:t>2021</a:t>
            </a:r>
            <a:endParaRPr lang="he-IL" sz="1200" spc="150" dirty="0">
              <a:solidFill>
                <a:srgbClr val="00AEEF"/>
              </a:solidFill>
              <a:latin typeface="Assistant Light" pitchFamily="2" charset="-79"/>
              <a:cs typeface="Assistant Light" pitchFamily="2" charset="-79"/>
            </a:endParaRPr>
          </a:p>
        </p:txBody>
      </p:sp>
      <p:cxnSp>
        <p:nvCxnSpPr>
          <p:cNvPr id="49" name="Straight Connector 48">
            <a:extLst>
              <a:ext uri="{FF2B5EF4-FFF2-40B4-BE49-F238E27FC236}">
                <a16:creationId xmlns:a16="http://schemas.microsoft.com/office/drawing/2014/main" id="{98D1DB99-96DB-41F4-AE59-44BD91A1FAA2}"/>
              </a:ext>
            </a:extLst>
          </p:cNvPr>
          <p:cNvCxnSpPr>
            <a:cxnSpLocks/>
          </p:cNvCxnSpPr>
          <p:nvPr/>
        </p:nvCxnSpPr>
        <p:spPr>
          <a:xfrm>
            <a:off x="11551168" y="6442780"/>
            <a:ext cx="0" cy="211388"/>
          </a:xfrm>
          <a:prstGeom prst="line">
            <a:avLst/>
          </a:prstGeom>
          <a:ln>
            <a:solidFill>
              <a:srgbClr val="00AEEF"/>
            </a:solidFill>
          </a:ln>
        </p:spPr>
        <p:style>
          <a:lnRef idx="1">
            <a:schemeClr val="accent1"/>
          </a:lnRef>
          <a:fillRef idx="0">
            <a:schemeClr val="accent1"/>
          </a:fillRef>
          <a:effectRef idx="0">
            <a:schemeClr val="accent1"/>
          </a:effectRef>
          <a:fontRef idx="minor">
            <a:schemeClr val="tx1"/>
          </a:fontRef>
        </p:style>
      </p:cxnSp>
      <p:sp>
        <p:nvSpPr>
          <p:cNvPr id="50" name="Slide Number Placeholder 5">
            <a:extLst>
              <a:ext uri="{FF2B5EF4-FFF2-40B4-BE49-F238E27FC236}">
                <a16:creationId xmlns:a16="http://schemas.microsoft.com/office/drawing/2014/main" id="{BA47B9FF-FEC4-47CF-8D80-1878B96F723C}"/>
              </a:ext>
            </a:extLst>
          </p:cNvPr>
          <p:cNvSpPr>
            <a:spLocks noGrp="1"/>
          </p:cNvSpPr>
          <p:nvPr>
            <p:ph type="sldNum" sz="quarter" idx="12"/>
          </p:nvPr>
        </p:nvSpPr>
        <p:spPr>
          <a:xfrm>
            <a:off x="11578255" y="6380935"/>
            <a:ext cx="488795" cy="365125"/>
          </a:xfrm>
        </p:spPr>
        <p:txBody>
          <a:bodyPr/>
          <a:lstStyle>
            <a:lvl1pPr>
              <a:defRPr>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kumimoji="0" lang="he-IL" sz="1100" b="0" i="0" u="none" strike="noStrike" kern="1200" cap="none" spc="0" normalizeH="0" baseline="0" noProof="0" smtClean="0">
                <a:ln>
                  <a:noFill/>
                </a:ln>
                <a:solidFill>
                  <a:prstClr val="black">
                    <a:lumMod val="75000"/>
                    <a:lumOff val="25000"/>
                  </a:prstClr>
                </a:solidFill>
                <a:effectLst/>
                <a:uLnTx/>
                <a:uFillTx/>
                <a:latin typeface="Assistant SemiBold" pitchFamily="2" charset="-79"/>
                <a:ea typeface="+mn-ea"/>
                <a:cs typeface="Assistant SemiBold" pitchFamily="2" charset="-79"/>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46" name="תיבת טקסט 82">
            <a:extLst>
              <a:ext uri="{FF2B5EF4-FFF2-40B4-BE49-F238E27FC236}">
                <a16:creationId xmlns:a16="http://schemas.microsoft.com/office/drawing/2014/main" id="{2200C077-9C8E-4368-9181-C85C5B80A761}"/>
              </a:ext>
            </a:extLst>
          </p:cNvPr>
          <p:cNvSpPr txBox="1"/>
          <p:nvPr/>
        </p:nvSpPr>
        <p:spPr>
          <a:xfrm>
            <a:off x="9038153" y="4554465"/>
            <a:ext cx="2359174" cy="931473"/>
          </a:xfrm>
          <a:prstGeom prst="rect">
            <a:avLst/>
          </a:prstGeom>
          <a:noFill/>
        </p:spPr>
        <p:txBody>
          <a:bodyPr wrap="square" rtlCol="1" anchor="ctr">
            <a:spAutoFit/>
          </a:bodyPr>
          <a:lstStyle/>
          <a:p>
            <a:pPr marL="0" marR="0" lvl="0" indent="0" algn="r" defTabSz="914400" rtl="1" eaLnBrk="1" fontAlgn="auto" latinLnBrk="0" hangingPunct="1">
              <a:lnSpc>
                <a:spcPts val="1300"/>
              </a:lnSpc>
              <a:spcBef>
                <a:spcPts val="0"/>
              </a:spcBef>
              <a:spcAft>
                <a:spcPts val="0"/>
              </a:spcAft>
              <a:buClrTx/>
              <a:buSzTx/>
              <a:buFontTx/>
              <a:buNone/>
              <a:tabLst/>
              <a:defRPr/>
            </a:pPr>
            <a:r>
              <a:rPr kumimoji="0" lang="he-IL" sz="1400" b="0" i="0" u="none" strike="noStrike" kern="1200" cap="none" spc="0" normalizeH="0" baseline="0" noProof="0" dirty="0">
                <a:ln>
                  <a:noFill/>
                </a:ln>
                <a:solidFill>
                  <a:prstClr val="black">
                    <a:lumMod val="85000"/>
                    <a:lumOff val="15000"/>
                  </a:prstClr>
                </a:solidFill>
                <a:effectLst/>
                <a:uLnTx/>
                <a:uFillTx/>
                <a:latin typeface="Assistant" pitchFamily="2" charset="-79"/>
                <a:ea typeface="+mn-ea"/>
                <a:cs typeface="Assistant" pitchFamily="2" charset="-79"/>
              </a:rPr>
              <a:t>מערכת פיננסית י</a:t>
            </a:r>
            <a:r>
              <a:rPr lang="he-IL" sz="1400" dirty="0">
                <a:solidFill>
                  <a:prstClr val="black">
                    <a:lumMod val="85000"/>
                    <a:lumOff val="15000"/>
                  </a:prstClr>
                </a:solidFill>
                <a:latin typeface="Assistant" pitchFamily="2" charset="-79"/>
                <a:cs typeface="Assistant" pitchFamily="2" charset="-79"/>
              </a:rPr>
              <a:t>י</a:t>
            </a:r>
            <a:r>
              <a:rPr kumimoji="0" lang="he-IL" sz="1400" b="0" i="0" u="none" strike="noStrike" kern="1200" cap="none" spc="0" normalizeH="0" baseline="0" noProof="0" dirty="0">
                <a:ln>
                  <a:noFill/>
                </a:ln>
                <a:solidFill>
                  <a:prstClr val="black">
                    <a:lumMod val="85000"/>
                    <a:lumOff val="15000"/>
                  </a:prstClr>
                </a:solidFill>
                <a:effectLst/>
                <a:uLnTx/>
                <a:uFillTx/>
                <a:latin typeface="Assistant" pitchFamily="2" charset="-79"/>
                <a:ea typeface="+mn-ea"/>
                <a:cs typeface="Assistant" pitchFamily="2" charset="-79"/>
              </a:rPr>
              <a:t>חודית שנבנתה על בסיס </a:t>
            </a:r>
            <a:r>
              <a:rPr kumimoji="0" lang="en-US" sz="1400" b="0" i="0" u="none" strike="noStrike" kern="1200" cap="none" spc="0" normalizeH="0" baseline="0" noProof="0" dirty="0">
                <a:ln>
                  <a:noFill/>
                </a:ln>
                <a:solidFill>
                  <a:prstClr val="black">
                    <a:lumMod val="85000"/>
                    <a:lumOff val="15000"/>
                  </a:prstClr>
                </a:solidFill>
                <a:effectLst/>
                <a:uLnTx/>
                <a:uFillTx/>
                <a:latin typeface="Assistant" pitchFamily="2" charset="-79"/>
                <a:ea typeface="+mn-ea"/>
                <a:cs typeface="Assistant" pitchFamily="2" charset="-79"/>
              </a:rPr>
              <a:t>Salesforce</a:t>
            </a:r>
            <a:r>
              <a:rPr kumimoji="0" lang="en-GB" sz="1400" b="0" i="0" u="none" strike="noStrike" kern="1200" cap="none" spc="0" normalizeH="0" baseline="0" noProof="0" dirty="0">
                <a:ln>
                  <a:noFill/>
                </a:ln>
                <a:solidFill>
                  <a:prstClr val="black">
                    <a:lumMod val="85000"/>
                    <a:lumOff val="15000"/>
                  </a:prstClr>
                </a:solidFill>
                <a:effectLst/>
                <a:uLnTx/>
                <a:uFillTx/>
                <a:latin typeface="Assistant" pitchFamily="2" charset="-79"/>
                <a:ea typeface="+mn-ea"/>
                <a:cs typeface="Assistant" pitchFamily="2" charset="-79"/>
              </a:rPr>
              <a:t> </a:t>
            </a:r>
            <a:r>
              <a:rPr kumimoji="0" lang="he-IL" sz="1400" b="0" i="0" u="none" strike="noStrike" kern="1200" cap="none" spc="0" normalizeH="0" baseline="0" noProof="0" dirty="0">
                <a:ln>
                  <a:noFill/>
                </a:ln>
                <a:solidFill>
                  <a:prstClr val="black">
                    <a:lumMod val="85000"/>
                    <a:lumOff val="15000"/>
                  </a:prstClr>
                </a:solidFill>
                <a:effectLst/>
                <a:uLnTx/>
                <a:uFillTx/>
                <a:latin typeface="Assistant" pitchFamily="2" charset="-79"/>
                <a:ea typeface="+mn-ea"/>
                <a:cs typeface="Assistant" pitchFamily="2" charset="-79"/>
              </a:rPr>
              <a:t> משפר את תהליכי העבודה ויכולת התממשקות</a:t>
            </a:r>
            <a:r>
              <a:rPr lang="he-IL" sz="1400" dirty="0">
                <a:solidFill>
                  <a:prstClr val="black">
                    <a:lumMod val="85000"/>
                    <a:lumOff val="15000"/>
                  </a:prstClr>
                </a:solidFill>
                <a:latin typeface="Assistant" pitchFamily="2" charset="-79"/>
                <a:cs typeface="Assistant" pitchFamily="2" charset="-79"/>
              </a:rPr>
              <a:t> למאגרי נתונים </a:t>
            </a:r>
            <a:r>
              <a:rPr kumimoji="0" lang="he-IL" sz="1400" b="0" i="0" u="none" strike="noStrike" kern="1200" cap="none" spc="0" normalizeH="0" baseline="0" noProof="0" dirty="0">
                <a:ln>
                  <a:noFill/>
                </a:ln>
                <a:solidFill>
                  <a:prstClr val="black">
                    <a:lumMod val="85000"/>
                    <a:lumOff val="15000"/>
                  </a:prstClr>
                </a:solidFill>
                <a:effectLst/>
                <a:uLnTx/>
                <a:uFillTx/>
                <a:latin typeface="Assistant" pitchFamily="2" charset="-79"/>
                <a:ea typeface="+mn-ea"/>
                <a:cs typeface="Assistant" pitchFamily="2" charset="-79"/>
              </a:rPr>
              <a:t>באופן משמעותי</a:t>
            </a:r>
            <a:endParaRPr kumimoji="0" lang="en-US" sz="1400" b="0" i="0" u="none" strike="noStrike" kern="1200" cap="none" spc="0" normalizeH="0" baseline="0" noProof="0" dirty="0">
              <a:ln>
                <a:noFill/>
              </a:ln>
              <a:solidFill>
                <a:prstClr val="black">
                  <a:lumMod val="85000"/>
                  <a:lumOff val="15000"/>
                </a:prstClr>
              </a:solidFill>
              <a:effectLst/>
              <a:uLnTx/>
              <a:uFillTx/>
              <a:latin typeface="Assistant" pitchFamily="2" charset="-79"/>
              <a:ea typeface="+mn-ea"/>
              <a:cs typeface="Assistant" pitchFamily="2" charset="-79"/>
            </a:endParaRPr>
          </a:p>
        </p:txBody>
      </p:sp>
      <p:sp>
        <p:nvSpPr>
          <p:cNvPr id="51" name="תיבת טקסט 18">
            <a:extLst>
              <a:ext uri="{FF2B5EF4-FFF2-40B4-BE49-F238E27FC236}">
                <a16:creationId xmlns:a16="http://schemas.microsoft.com/office/drawing/2014/main" id="{0909C8D8-7A38-4467-9FA4-7F03DA6C1980}"/>
              </a:ext>
            </a:extLst>
          </p:cNvPr>
          <p:cNvSpPr txBox="1"/>
          <p:nvPr/>
        </p:nvSpPr>
        <p:spPr>
          <a:xfrm>
            <a:off x="9199378" y="4103261"/>
            <a:ext cx="2173908" cy="523220"/>
          </a:xfrm>
          <a:prstGeom prst="rect">
            <a:avLst/>
          </a:prstGeom>
          <a:noFill/>
        </p:spPr>
        <p:txBody>
          <a:bodyPr wrap="square" rtlCol="1" anchor="t">
            <a:sp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he-IL" sz="1400" b="1" i="0" u="none" strike="noStrike" kern="1200" cap="none" spc="0" normalizeH="0" baseline="0" noProof="0" dirty="0">
                <a:ln>
                  <a:noFill/>
                </a:ln>
                <a:solidFill>
                  <a:prstClr val="black"/>
                </a:solidFill>
                <a:effectLst/>
                <a:uLnTx/>
                <a:uFillTx/>
                <a:latin typeface="Assistant ExtraBold" pitchFamily="2" charset="-79"/>
                <a:cs typeface="Assistant ExtraBold" pitchFamily="2" charset="-79"/>
              </a:rPr>
              <a:t>ארכיטרקטורה אינטגרלית ומאובטחת</a:t>
            </a:r>
          </a:p>
        </p:txBody>
      </p:sp>
      <p:pic>
        <p:nvPicPr>
          <p:cNvPr id="52" name="Picture 4" descr="Digitalization  free icon">
            <a:extLst>
              <a:ext uri="{FF2B5EF4-FFF2-40B4-BE49-F238E27FC236}">
                <a16:creationId xmlns:a16="http://schemas.microsoft.com/office/drawing/2014/main" id="{150B58CD-2502-4938-820C-DD5E2287A13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23908" y="5893796"/>
            <a:ext cx="520851" cy="520851"/>
          </a:xfrm>
          <a:prstGeom prst="rect">
            <a:avLst/>
          </a:prstGeom>
          <a:noFill/>
          <a:extLst>
            <a:ext uri="{909E8E84-426E-40DD-AFC4-6F175D3DCCD1}">
              <a14:hiddenFill xmlns:a14="http://schemas.microsoft.com/office/drawing/2010/main">
                <a:solidFill>
                  <a:srgbClr val="FFFFFF"/>
                </a:solidFill>
              </a14:hiddenFill>
            </a:ext>
          </a:extLst>
        </p:spPr>
      </p:pic>
      <p:cxnSp>
        <p:nvCxnSpPr>
          <p:cNvPr id="53" name="Straight Arrow Connector 74">
            <a:extLst>
              <a:ext uri="{FF2B5EF4-FFF2-40B4-BE49-F238E27FC236}">
                <a16:creationId xmlns:a16="http://schemas.microsoft.com/office/drawing/2014/main" id="{2C640467-9F79-4A46-A829-703CF8C87898}"/>
              </a:ext>
            </a:extLst>
          </p:cNvPr>
          <p:cNvCxnSpPr>
            <a:cxnSpLocks/>
          </p:cNvCxnSpPr>
          <p:nvPr/>
        </p:nvCxnSpPr>
        <p:spPr>
          <a:xfrm flipH="1" flipV="1">
            <a:off x="6179874" y="5097726"/>
            <a:ext cx="20486" cy="630577"/>
          </a:xfrm>
          <a:prstGeom prst="straightConnector1">
            <a:avLst/>
          </a:prstGeom>
          <a:ln>
            <a:solidFill>
              <a:srgbClr val="555555"/>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507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10800000">
                                      <p:cBhvr>
                                        <p:cTn id="6" dur="5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Arc 46">
            <a:extLst>
              <a:ext uri="{FF2B5EF4-FFF2-40B4-BE49-F238E27FC236}">
                <a16:creationId xmlns:a16="http://schemas.microsoft.com/office/drawing/2014/main" id="{75F1ADA3-EB8D-4457-9781-048E8CF1D608}"/>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49" name="Oval 48">
            <a:extLst>
              <a:ext uri="{FF2B5EF4-FFF2-40B4-BE49-F238E27FC236}">
                <a16:creationId xmlns:a16="http://schemas.microsoft.com/office/drawing/2014/main" id="{86BDFA28-C433-4DDE-B7E1-755CF5747C8D}"/>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0" name="Arc 49">
            <a:extLst>
              <a:ext uri="{FF2B5EF4-FFF2-40B4-BE49-F238E27FC236}">
                <a16:creationId xmlns:a16="http://schemas.microsoft.com/office/drawing/2014/main" id="{213AB831-27FA-4115-8686-96E5A4EA6A25}"/>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51" name="Partial Circle 50">
            <a:extLst>
              <a:ext uri="{FF2B5EF4-FFF2-40B4-BE49-F238E27FC236}">
                <a16:creationId xmlns:a16="http://schemas.microsoft.com/office/drawing/2014/main" id="{BCC1A4D9-EBE0-4E53-A750-13A710AF6D36}"/>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52" name="Rectangle 51">
            <a:extLst>
              <a:ext uri="{FF2B5EF4-FFF2-40B4-BE49-F238E27FC236}">
                <a16:creationId xmlns:a16="http://schemas.microsoft.com/office/drawing/2014/main" id="{F3EE8C12-51CB-48D0-BCA7-0D4E6E18536A}"/>
              </a:ext>
            </a:extLst>
          </p:cNvPr>
          <p:cNvSpPr/>
          <p:nvPr/>
        </p:nvSpPr>
        <p:spPr>
          <a:xfrm>
            <a:off x="12192000" y="-973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6" name="TextBox 28">
            <a:extLst>
              <a:ext uri="{FF2B5EF4-FFF2-40B4-BE49-F238E27FC236}">
                <a16:creationId xmlns:a16="http://schemas.microsoft.com/office/drawing/2014/main" id="{45C29FCA-7415-4758-A728-38BA4DDA75B8}"/>
              </a:ext>
            </a:extLst>
          </p:cNvPr>
          <p:cNvSpPr txBox="1"/>
          <p:nvPr/>
        </p:nvSpPr>
        <p:spPr>
          <a:xfrm>
            <a:off x="3716032" y="253642"/>
            <a:ext cx="7793436" cy="646331"/>
          </a:xfrm>
          <a:prstGeom prst="rect">
            <a:avLst/>
          </a:prstGeom>
          <a:noFill/>
        </p:spPr>
        <p:txBody>
          <a:bodyPr wrap="square" rtlCol="0">
            <a:spAutoFit/>
          </a:bodyPr>
          <a:lstStyle/>
          <a:p>
            <a:pPr algn="r">
              <a:defRPr/>
            </a:pPr>
            <a:r>
              <a:rPr lang="he-IL" sz="3600" dirty="0">
                <a:solidFill>
                  <a:srgbClr val="041634"/>
                </a:solidFill>
                <a:latin typeface="Assistant ExtraBold" pitchFamily="2" charset="-79"/>
                <a:cs typeface="Assistant ExtraBold" pitchFamily="2" charset="-79"/>
              </a:rPr>
              <a:t>הליך חיתום מהיר ושמרני</a:t>
            </a:r>
          </a:p>
        </p:txBody>
      </p:sp>
      <p:sp>
        <p:nvSpPr>
          <p:cNvPr id="152" name="Rectangle 151">
            <a:extLst>
              <a:ext uri="{FF2B5EF4-FFF2-40B4-BE49-F238E27FC236}">
                <a16:creationId xmlns:a16="http://schemas.microsoft.com/office/drawing/2014/main" id="{C3ABDCF4-4E0F-430C-92F5-3959563224C4}"/>
              </a:ext>
            </a:extLst>
          </p:cNvPr>
          <p:cNvSpPr/>
          <p:nvPr/>
        </p:nvSpPr>
        <p:spPr>
          <a:xfrm>
            <a:off x="-705068" y="6963611"/>
            <a:ext cx="13455501" cy="165513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3" name="Slide Number Placeholder 5">
            <a:extLst>
              <a:ext uri="{FF2B5EF4-FFF2-40B4-BE49-F238E27FC236}">
                <a16:creationId xmlns:a16="http://schemas.microsoft.com/office/drawing/2014/main" id="{54076507-B660-44C1-AC9F-A28DF7167A3D}"/>
              </a:ext>
            </a:extLst>
          </p:cNvPr>
          <p:cNvSpPr>
            <a:spLocks noGrp="1"/>
          </p:cNvSpPr>
          <p:nvPr>
            <p:ph type="sldNum" sz="quarter" idx="12"/>
          </p:nvPr>
        </p:nvSpPr>
        <p:spPr>
          <a:xfrm>
            <a:off x="11578255" y="6380935"/>
            <a:ext cx="488795" cy="365125"/>
          </a:xfrm>
        </p:spPr>
        <p:txBody>
          <a:bodyPr/>
          <a:lstStyle>
            <a:lvl1pPr>
              <a:defRPr>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kumimoji="0" lang="he-IL" sz="1100" b="0" i="0" u="none" strike="noStrike" kern="1200" cap="none" spc="0" normalizeH="0" baseline="0" noProof="0" smtClean="0">
                <a:ln>
                  <a:noFill/>
                </a:ln>
                <a:solidFill>
                  <a:prstClr val="black">
                    <a:lumMod val="75000"/>
                    <a:lumOff val="25000"/>
                  </a:prstClr>
                </a:solidFill>
                <a:effectLst/>
                <a:uLnTx/>
                <a:uFillTx/>
                <a:latin typeface="Assistant SemiBold" pitchFamily="2" charset="-79"/>
                <a:ea typeface="+mn-ea"/>
                <a:cs typeface="Assistant SemiBold" pitchFamily="2" charset="-79"/>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grpSp>
        <p:nvGrpSpPr>
          <p:cNvPr id="7" name="קבוצה 6">
            <a:extLst>
              <a:ext uri="{FF2B5EF4-FFF2-40B4-BE49-F238E27FC236}">
                <a16:creationId xmlns:a16="http://schemas.microsoft.com/office/drawing/2014/main" id="{4DD76224-F1FB-4C09-97FC-8E5521BFDD39}"/>
              </a:ext>
            </a:extLst>
          </p:cNvPr>
          <p:cNvGrpSpPr/>
          <p:nvPr/>
        </p:nvGrpSpPr>
        <p:grpSpPr>
          <a:xfrm>
            <a:off x="693473" y="1961454"/>
            <a:ext cx="10805055" cy="3297984"/>
            <a:chOff x="717322" y="1961454"/>
            <a:chExt cx="10805055" cy="3297984"/>
          </a:xfrm>
        </p:grpSpPr>
        <p:grpSp>
          <p:nvGrpSpPr>
            <p:cNvPr id="6" name="קבוצה 5">
              <a:extLst>
                <a:ext uri="{FF2B5EF4-FFF2-40B4-BE49-F238E27FC236}">
                  <a16:creationId xmlns:a16="http://schemas.microsoft.com/office/drawing/2014/main" id="{7BA9CE15-5067-47BC-99A5-975FFFE45C55}"/>
                </a:ext>
              </a:extLst>
            </p:cNvPr>
            <p:cNvGrpSpPr/>
            <p:nvPr/>
          </p:nvGrpSpPr>
          <p:grpSpPr>
            <a:xfrm>
              <a:off x="717322" y="1961454"/>
              <a:ext cx="1636458" cy="3272339"/>
              <a:chOff x="1553905" y="1961454"/>
              <a:chExt cx="1636458" cy="3272339"/>
            </a:xfrm>
          </p:grpSpPr>
          <p:sp>
            <p:nvSpPr>
              <p:cNvPr id="90" name="Rectangle 89">
                <a:extLst>
                  <a:ext uri="{FF2B5EF4-FFF2-40B4-BE49-F238E27FC236}">
                    <a16:creationId xmlns:a16="http://schemas.microsoft.com/office/drawing/2014/main" id="{F7354AF0-F7AD-4F47-A561-D369E484B408}"/>
                  </a:ext>
                </a:extLst>
              </p:cNvPr>
              <p:cNvSpPr/>
              <p:nvPr/>
            </p:nvSpPr>
            <p:spPr>
              <a:xfrm>
                <a:off x="1570363" y="2117042"/>
                <a:ext cx="1603542" cy="3011511"/>
              </a:xfrm>
              <a:prstGeom prst="rect">
                <a:avLst/>
              </a:prstGeom>
              <a:solidFill>
                <a:srgbClr val="00638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2" name="TextBox 120">
                <a:extLst>
                  <a:ext uri="{FF2B5EF4-FFF2-40B4-BE49-F238E27FC236}">
                    <a16:creationId xmlns:a16="http://schemas.microsoft.com/office/drawing/2014/main" id="{274B8AD5-1A58-447D-B0ED-29CA9C543530}"/>
                  </a:ext>
                </a:extLst>
              </p:cNvPr>
              <p:cNvSpPr txBox="1"/>
              <p:nvPr/>
            </p:nvSpPr>
            <p:spPr>
              <a:xfrm>
                <a:off x="1553905" y="2728081"/>
                <a:ext cx="1620000" cy="1692000"/>
              </a:xfrm>
              <a:prstGeom prst="rect">
                <a:avLst/>
              </a:prstGeom>
              <a:noFill/>
            </p:spPr>
            <p:txBody>
              <a:bodyPr wrap="square" rtlCol="0" anchor="ctr" anchorCtr="0">
                <a:noAutofit/>
              </a:bodyPr>
              <a:lstStyle/>
              <a:p>
                <a:pPr indent="0" algn="ctr" rtl="1">
                  <a:buFontTx/>
                  <a:buNone/>
                  <a:defRPr/>
                </a:pPr>
                <a:r>
                  <a:rPr lang="he-IL" sz="1600" dirty="0">
                    <a:solidFill>
                      <a:schemeClr val="bg1"/>
                    </a:solidFill>
                    <a:latin typeface="Assistant SemiBold" pitchFamily="2" charset="-79"/>
                    <a:cs typeface="Assistant SemiBold" pitchFamily="2" charset="-79"/>
                  </a:rPr>
                  <a:t>אישור ההלוואה ב- 30 שניות</a:t>
                </a:r>
              </a:p>
            </p:txBody>
          </p:sp>
          <p:cxnSp>
            <p:nvCxnSpPr>
              <p:cNvPr id="84" name="Straight Connector 83">
                <a:extLst>
                  <a:ext uri="{FF2B5EF4-FFF2-40B4-BE49-F238E27FC236}">
                    <a16:creationId xmlns:a16="http://schemas.microsoft.com/office/drawing/2014/main" id="{057E7D8C-958D-49D8-8BB3-08EEF054B34C}"/>
                  </a:ext>
                </a:extLst>
              </p:cNvPr>
              <p:cNvCxnSpPr>
                <a:cxnSpLocks/>
              </p:cNvCxnSpPr>
              <p:nvPr/>
            </p:nvCxnSpPr>
            <p:spPr>
              <a:xfrm>
                <a:off x="1570363" y="1961454"/>
                <a:ext cx="1620000" cy="0"/>
              </a:xfrm>
              <a:prstGeom prst="line">
                <a:avLst/>
              </a:prstGeom>
              <a:ln w="9525">
                <a:solidFill>
                  <a:srgbClr val="009ED6"/>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9315F93B-417F-45D9-99AC-C2D7508B63B9}"/>
                  </a:ext>
                </a:extLst>
              </p:cNvPr>
              <p:cNvCxnSpPr>
                <a:cxnSpLocks/>
              </p:cNvCxnSpPr>
              <p:nvPr/>
            </p:nvCxnSpPr>
            <p:spPr>
              <a:xfrm>
                <a:off x="1560915" y="5233793"/>
                <a:ext cx="1620000" cy="0"/>
              </a:xfrm>
              <a:prstGeom prst="line">
                <a:avLst/>
              </a:prstGeom>
              <a:ln w="9525">
                <a:solidFill>
                  <a:srgbClr val="009ED6"/>
                </a:solidFill>
              </a:ln>
            </p:spPr>
            <p:style>
              <a:lnRef idx="1">
                <a:schemeClr val="accent1"/>
              </a:lnRef>
              <a:fillRef idx="0">
                <a:schemeClr val="accent1"/>
              </a:fillRef>
              <a:effectRef idx="0">
                <a:schemeClr val="accent1"/>
              </a:effectRef>
              <a:fontRef idx="minor">
                <a:schemeClr val="tx1"/>
              </a:fontRef>
            </p:style>
          </p:cxnSp>
          <p:sp>
            <p:nvSpPr>
              <p:cNvPr id="87" name="Oval 116">
                <a:extLst>
                  <a:ext uri="{FF2B5EF4-FFF2-40B4-BE49-F238E27FC236}">
                    <a16:creationId xmlns:a16="http://schemas.microsoft.com/office/drawing/2014/main" id="{D70AFDCD-B983-498B-A16D-DD1EF0507C9A}"/>
                  </a:ext>
                </a:extLst>
              </p:cNvPr>
              <p:cNvSpPr/>
              <p:nvPr/>
            </p:nvSpPr>
            <p:spPr>
              <a:xfrm>
                <a:off x="1919198" y="2278904"/>
                <a:ext cx="936000" cy="936000"/>
              </a:xfrm>
              <a:prstGeom prst="ellipse">
                <a:avLst/>
              </a:prstGeom>
              <a:gradFill flip="none" rotWithShape="1">
                <a:gsLst>
                  <a:gs pos="0">
                    <a:schemeClr val="bg1"/>
                  </a:gs>
                  <a:gs pos="100000">
                    <a:srgbClr val="00AEEF"/>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latin typeface="Calibri" panose="020F0502020204030204"/>
                  <a:cs typeface="Arial" panose="020B0604020202020204" pitchFamily="34" charset="0"/>
                </a:endParaRPr>
              </a:p>
            </p:txBody>
          </p:sp>
          <p:pic>
            <p:nvPicPr>
              <p:cNvPr id="88" name="Picture 10" descr="Credit card  free icon">
                <a:extLst>
                  <a:ext uri="{FF2B5EF4-FFF2-40B4-BE49-F238E27FC236}">
                    <a16:creationId xmlns:a16="http://schemas.microsoft.com/office/drawing/2014/main" id="{06FD2F0B-13DD-4DAA-ADD8-3DB2998F1C3A}"/>
                  </a:ext>
                </a:extLst>
              </p:cNvPr>
              <p:cNvPicPr>
                <a:picLocks noChangeAspect="1" noChangeArrowheads="1"/>
              </p:cNvPicPr>
              <p:nvPr/>
            </p:nvPicPr>
            <p:blipFill>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2167250" y="2523729"/>
                <a:ext cx="439896" cy="43989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קבוצה 4">
              <a:extLst>
                <a:ext uri="{FF2B5EF4-FFF2-40B4-BE49-F238E27FC236}">
                  <a16:creationId xmlns:a16="http://schemas.microsoft.com/office/drawing/2014/main" id="{B35F03B8-DE31-4138-A5A2-EF94D2A14C6D}"/>
                </a:ext>
              </a:extLst>
            </p:cNvPr>
            <p:cNvGrpSpPr/>
            <p:nvPr/>
          </p:nvGrpSpPr>
          <p:grpSpPr>
            <a:xfrm>
              <a:off x="4386848" y="1986155"/>
              <a:ext cx="7135529" cy="3273283"/>
              <a:chOff x="3382307" y="1960510"/>
              <a:chExt cx="7135529" cy="3273283"/>
            </a:xfrm>
          </p:grpSpPr>
          <p:sp>
            <p:nvSpPr>
              <p:cNvPr id="94" name="Rectangle 93">
                <a:extLst>
                  <a:ext uri="{FF2B5EF4-FFF2-40B4-BE49-F238E27FC236}">
                    <a16:creationId xmlns:a16="http://schemas.microsoft.com/office/drawing/2014/main" id="{DCBFBCBC-7CCF-4719-BE36-8D1018AF64C0}"/>
                  </a:ext>
                </a:extLst>
              </p:cNvPr>
              <p:cNvSpPr/>
              <p:nvPr/>
            </p:nvSpPr>
            <p:spPr>
              <a:xfrm>
                <a:off x="8897836" y="2117042"/>
                <a:ext cx="1603542" cy="3011391"/>
              </a:xfrm>
              <a:prstGeom prst="rect">
                <a:avLst/>
              </a:prstGeom>
              <a:solidFill>
                <a:srgbClr val="00638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9" name="TextBox 117">
                <a:extLst>
                  <a:ext uri="{FF2B5EF4-FFF2-40B4-BE49-F238E27FC236}">
                    <a16:creationId xmlns:a16="http://schemas.microsoft.com/office/drawing/2014/main" id="{FCD1FB42-6BF0-4976-8E45-AB5CDA1BC2B7}"/>
                  </a:ext>
                </a:extLst>
              </p:cNvPr>
              <p:cNvSpPr txBox="1"/>
              <p:nvPr/>
            </p:nvSpPr>
            <p:spPr>
              <a:xfrm>
                <a:off x="8888388" y="3315456"/>
                <a:ext cx="1620000" cy="1021853"/>
              </a:xfrm>
              <a:prstGeom prst="rect">
                <a:avLst/>
              </a:prstGeom>
              <a:noFill/>
            </p:spPr>
            <p:txBody>
              <a:bodyPr wrap="square" rtlCol="0" anchor="ctr" anchorCtr="0">
                <a:noAutofit/>
              </a:bodyPr>
              <a:lstStyle/>
              <a:p>
                <a:pPr algn="ctr" rtl="1">
                  <a:defRPr/>
                </a:pPr>
                <a:r>
                  <a:rPr lang="he-IL" sz="1600" dirty="0">
                    <a:solidFill>
                      <a:schemeClr val="bg1"/>
                    </a:solidFill>
                    <a:latin typeface="Assistant SemiBold" pitchFamily="2" charset="-79"/>
                    <a:cs typeface="Assistant SemiBold" pitchFamily="2" charset="-79"/>
                  </a:rPr>
                  <a:t>בדיקת הלקוח במערכת הטכנולוגית של בלנדר</a:t>
                </a:r>
                <a:endParaRPr lang="en-US" sz="1600" dirty="0">
                  <a:solidFill>
                    <a:schemeClr val="bg1"/>
                  </a:solidFill>
                  <a:latin typeface="Assistant SemiBold" pitchFamily="2" charset="-79"/>
                  <a:cs typeface="Assistant SemiBold" pitchFamily="2" charset="-79"/>
                </a:endParaRPr>
              </a:p>
            </p:txBody>
          </p:sp>
          <p:cxnSp>
            <p:nvCxnSpPr>
              <p:cNvPr id="18" name="Straight Connector 17">
                <a:extLst>
                  <a:ext uri="{FF2B5EF4-FFF2-40B4-BE49-F238E27FC236}">
                    <a16:creationId xmlns:a16="http://schemas.microsoft.com/office/drawing/2014/main" id="{214B6C27-83C5-49E8-A874-BC3A02A457EF}"/>
                  </a:ext>
                </a:extLst>
              </p:cNvPr>
              <p:cNvCxnSpPr>
                <a:cxnSpLocks/>
              </p:cNvCxnSpPr>
              <p:nvPr/>
            </p:nvCxnSpPr>
            <p:spPr>
              <a:xfrm>
                <a:off x="8897836" y="1960510"/>
                <a:ext cx="1620000" cy="0"/>
              </a:xfrm>
              <a:prstGeom prst="line">
                <a:avLst/>
              </a:prstGeom>
              <a:ln w="9525">
                <a:solidFill>
                  <a:srgbClr val="009ED6"/>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DD069E0-B3BE-487C-A81D-E5D91560BC2B}"/>
                  </a:ext>
                </a:extLst>
              </p:cNvPr>
              <p:cNvCxnSpPr>
                <a:cxnSpLocks/>
              </p:cNvCxnSpPr>
              <p:nvPr/>
            </p:nvCxnSpPr>
            <p:spPr>
              <a:xfrm>
                <a:off x="8888388" y="5233673"/>
                <a:ext cx="1620000" cy="0"/>
              </a:xfrm>
              <a:prstGeom prst="line">
                <a:avLst/>
              </a:prstGeom>
              <a:ln w="9525">
                <a:solidFill>
                  <a:srgbClr val="009ED6"/>
                </a:solidFill>
              </a:ln>
            </p:spPr>
            <p:style>
              <a:lnRef idx="1">
                <a:schemeClr val="accent1"/>
              </a:lnRef>
              <a:fillRef idx="0">
                <a:schemeClr val="accent1"/>
              </a:fillRef>
              <a:effectRef idx="0">
                <a:schemeClr val="accent1"/>
              </a:effectRef>
              <a:fontRef idx="minor">
                <a:schemeClr val="tx1"/>
              </a:fontRef>
            </p:style>
          </p:cxnSp>
          <p:sp>
            <p:nvSpPr>
              <p:cNvPr id="93" name="Rectangle 92">
                <a:extLst>
                  <a:ext uri="{FF2B5EF4-FFF2-40B4-BE49-F238E27FC236}">
                    <a16:creationId xmlns:a16="http://schemas.microsoft.com/office/drawing/2014/main" id="{BAB524E8-C386-4B44-B05B-86DD0C888823}"/>
                  </a:ext>
                </a:extLst>
              </p:cNvPr>
              <p:cNvSpPr/>
              <p:nvPr/>
            </p:nvSpPr>
            <p:spPr>
              <a:xfrm>
                <a:off x="7034539" y="2117042"/>
                <a:ext cx="1603542" cy="3011511"/>
              </a:xfrm>
              <a:prstGeom prst="rect">
                <a:avLst/>
              </a:prstGeom>
              <a:solidFill>
                <a:srgbClr val="00638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75" name="Straight Connector 74">
                <a:extLst>
                  <a:ext uri="{FF2B5EF4-FFF2-40B4-BE49-F238E27FC236}">
                    <a16:creationId xmlns:a16="http://schemas.microsoft.com/office/drawing/2014/main" id="{2593F62C-9108-4113-8B0D-30D177F17889}"/>
                  </a:ext>
                </a:extLst>
              </p:cNvPr>
              <p:cNvCxnSpPr>
                <a:cxnSpLocks/>
              </p:cNvCxnSpPr>
              <p:nvPr/>
            </p:nvCxnSpPr>
            <p:spPr>
              <a:xfrm>
                <a:off x="7034539" y="1960510"/>
                <a:ext cx="1620000" cy="0"/>
              </a:xfrm>
              <a:prstGeom prst="line">
                <a:avLst/>
              </a:prstGeom>
              <a:ln w="9525">
                <a:solidFill>
                  <a:srgbClr val="009ED6"/>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DF2BBB1-41BA-4602-B6CA-E2FDE41E0B7D}"/>
                  </a:ext>
                </a:extLst>
              </p:cNvPr>
              <p:cNvCxnSpPr>
                <a:cxnSpLocks/>
              </p:cNvCxnSpPr>
              <p:nvPr/>
            </p:nvCxnSpPr>
            <p:spPr>
              <a:xfrm>
                <a:off x="7025091" y="5233793"/>
                <a:ext cx="1620000" cy="0"/>
              </a:xfrm>
              <a:prstGeom prst="line">
                <a:avLst/>
              </a:prstGeom>
              <a:ln w="9525">
                <a:solidFill>
                  <a:srgbClr val="009ED6"/>
                </a:solidFill>
              </a:ln>
            </p:spPr>
            <p:style>
              <a:lnRef idx="1">
                <a:schemeClr val="accent1"/>
              </a:lnRef>
              <a:fillRef idx="0">
                <a:schemeClr val="accent1"/>
              </a:fillRef>
              <a:effectRef idx="0">
                <a:schemeClr val="accent1"/>
              </a:effectRef>
              <a:fontRef idx="minor">
                <a:schemeClr val="tx1"/>
              </a:fontRef>
            </p:style>
          </p:cxnSp>
          <p:sp>
            <p:nvSpPr>
              <p:cNvPr id="92" name="Rectangle 91">
                <a:extLst>
                  <a:ext uri="{FF2B5EF4-FFF2-40B4-BE49-F238E27FC236}">
                    <a16:creationId xmlns:a16="http://schemas.microsoft.com/office/drawing/2014/main" id="{8ACEB1B6-B2DE-4244-87F5-ABEAAF22D1A1}"/>
                  </a:ext>
                </a:extLst>
              </p:cNvPr>
              <p:cNvSpPr/>
              <p:nvPr/>
            </p:nvSpPr>
            <p:spPr>
              <a:xfrm>
                <a:off x="5213147" y="2117042"/>
                <a:ext cx="1603542" cy="3011511"/>
              </a:xfrm>
              <a:prstGeom prst="rect">
                <a:avLst/>
              </a:prstGeom>
              <a:solidFill>
                <a:srgbClr val="00638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1" name="TextBox 119">
                <a:extLst>
                  <a:ext uri="{FF2B5EF4-FFF2-40B4-BE49-F238E27FC236}">
                    <a16:creationId xmlns:a16="http://schemas.microsoft.com/office/drawing/2014/main" id="{DBED72D6-C45B-4BB7-8EB5-BAAD5D25D68D}"/>
                  </a:ext>
                </a:extLst>
              </p:cNvPr>
              <p:cNvSpPr txBox="1"/>
              <p:nvPr/>
            </p:nvSpPr>
            <p:spPr>
              <a:xfrm>
                <a:off x="5198115" y="2849574"/>
                <a:ext cx="1620000" cy="1692000"/>
              </a:xfrm>
              <a:prstGeom prst="rect">
                <a:avLst/>
              </a:prstGeom>
              <a:noFill/>
            </p:spPr>
            <p:txBody>
              <a:bodyPr wrap="square" rtlCol="0" anchor="ctr" anchorCtr="0">
                <a:noAutofit/>
              </a:bodyPr>
              <a:lstStyle/>
              <a:p>
                <a:pPr algn="ctr" rtl="1">
                  <a:defRPr/>
                </a:pPr>
                <a:r>
                  <a:rPr lang="he-IL" sz="1600" dirty="0">
                    <a:solidFill>
                      <a:schemeClr val="bg1"/>
                    </a:solidFill>
                    <a:latin typeface="Assistant SemiBold" pitchFamily="2" charset="-79"/>
                    <a:cs typeface="Assistant SemiBold" pitchFamily="2" charset="-79"/>
                  </a:rPr>
                  <a:t>דירוג הלקוח וגובה הלוואה מירבי	</a:t>
                </a:r>
              </a:p>
            </p:txBody>
          </p:sp>
          <p:cxnSp>
            <p:nvCxnSpPr>
              <p:cNvPr id="78" name="Straight Connector 77">
                <a:extLst>
                  <a:ext uri="{FF2B5EF4-FFF2-40B4-BE49-F238E27FC236}">
                    <a16:creationId xmlns:a16="http://schemas.microsoft.com/office/drawing/2014/main" id="{6546E90A-DB9E-481D-AAA4-D1BABE57AD78}"/>
                  </a:ext>
                </a:extLst>
              </p:cNvPr>
              <p:cNvCxnSpPr>
                <a:cxnSpLocks/>
              </p:cNvCxnSpPr>
              <p:nvPr/>
            </p:nvCxnSpPr>
            <p:spPr>
              <a:xfrm>
                <a:off x="5213147" y="1960510"/>
                <a:ext cx="1620000" cy="0"/>
              </a:xfrm>
              <a:prstGeom prst="line">
                <a:avLst/>
              </a:prstGeom>
              <a:ln w="9525">
                <a:solidFill>
                  <a:srgbClr val="009ED6"/>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36F942E-9DBE-45F2-922B-0E43345DDDE5}"/>
                  </a:ext>
                </a:extLst>
              </p:cNvPr>
              <p:cNvCxnSpPr>
                <a:cxnSpLocks/>
              </p:cNvCxnSpPr>
              <p:nvPr/>
            </p:nvCxnSpPr>
            <p:spPr>
              <a:xfrm>
                <a:off x="5203699" y="5233793"/>
                <a:ext cx="1620000" cy="0"/>
              </a:xfrm>
              <a:prstGeom prst="line">
                <a:avLst/>
              </a:prstGeom>
              <a:ln w="9525">
                <a:solidFill>
                  <a:srgbClr val="009ED6"/>
                </a:solidFill>
              </a:ln>
            </p:spPr>
            <p:style>
              <a:lnRef idx="1">
                <a:schemeClr val="accent1"/>
              </a:lnRef>
              <a:fillRef idx="0">
                <a:schemeClr val="accent1"/>
              </a:fillRef>
              <a:effectRef idx="0">
                <a:schemeClr val="accent1"/>
              </a:effectRef>
              <a:fontRef idx="minor">
                <a:schemeClr val="tx1"/>
              </a:fontRef>
            </p:style>
          </p:cxnSp>
          <p:sp>
            <p:nvSpPr>
              <p:cNvPr id="64" name="TextBox 122">
                <a:extLst>
                  <a:ext uri="{FF2B5EF4-FFF2-40B4-BE49-F238E27FC236}">
                    <a16:creationId xmlns:a16="http://schemas.microsoft.com/office/drawing/2014/main" id="{E7455A88-952D-486D-8093-78376CA45930}"/>
                  </a:ext>
                </a:extLst>
              </p:cNvPr>
              <p:cNvSpPr txBox="1"/>
              <p:nvPr/>
            </p:nvSpPr>
            <p:spPr>
              <a:xfrm>
                <a:off x="7041457" y="2966778"/>
                <a:ext cx="1620000" cy="1692000"/>
              </a:xfrm>
              <a:prstGeom prst="rect">
                <a:avLst/>
              </a:prstGeom>
              <a:noFill/>
            </p:spPr>
            <p:txBody>
              <a:bodyPr wrap="square" rtlCol="0" anchor="ctr" anchorCtr="0">
                <a:noAutofit/>
              </a:bodyPr>
              <a:lstStyle/>
              <a:p>
                <a:pPr algn="ctr" rtl="1">
                  <a:defRPr/>
                </a:pPr>
                <a:r>
                  <a:rPr lang="he-IL" sz="1600" dirty="0">
                    <a:solidFill>
                      <a:schemeClr val="bg1"/>
                    </a:solidFill>
                    <a:latin typeface="Assistant SemiBold" pitchFamily="2" charset="-79"/>
                    <a:cs typeface="Assistant SemiBold" pitchFamily="2" charset="-79"/>
                  </a:rPr>
                  <a:t>הפעלת מודל אוטומטי לבחינת נתוני דוח האשראי של הלקוח</a:t>
                </a:r>
              </a:p>
            </p:txBody>
          </p:sp>
          <p:sp>
            <p:nvSpPr>
              <p:cNvPr id="97" name="Oval 116">
                <a:extLst>
                  <a:ext uri="{FF2B5EF4-FFF2-40B4-BE49-F238E27FC236}">
                    <a16:creationId xmlns:a16="http://schemas.microsoft.com/office/drawing/2014/main" id="{F08ED3D4-4552-45EA-B7E1-72C857070971}"/>
                  </a:ext>
                </a:extLst>
              </p:cNvPr>
              <p:cNvSpPr/>
              <p:nvPr/>
            </p:nvSpPr>
            <p:spPr>
              <a:xfrm>
                <a:off x="7352850" y="2286560"/>
                <a:ext cx="936000" cy="936000"/>
              </a:xfrm>
              <a:prstGeom prst="ellipse">
                <a:avLst/>
              </a:prstGeom>
              <a:gradFill flip="none" rotWithShape="1">
                <a:gsLst>
                  <a:gs pos="0">
                    <a:schemeClr val="bg1"/>
                  </a:gs>
                  <a:gs pos="100000">
                    <a:srgbClr val="00AEEF"/>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latin typeface="Calibri" panose="020F0502020204030204"/>
                  <a:cs typeface="Arial" panose="020B0604020202020204" pitchFamily="34" charset="0"/>
                </a:endParaRPr>
              </a:p>
            </p:txBody>
          </p:sp>
          <p:grpSp>
            <p:nvGrpSpPr>
              <p:cNvPr id="4" name="קבוצה 3">
                <a:extLst>
                  <a:ext uri="{FF2B5EF4-FFF2-40B4-BE49-F238E27FC236}">
                    <a16:creationId xmlns:a16="http://schemas.microsoft.com/office/drawing/2014/main" id="{4CD4B91D-31BD-46FB-9F44-7EACE46C2493}"/>
                  </a:ext>
                </a:extLst>
              </p:cNvPr>
              <p:cNvGrpSpPr/>
              <p:nvPr/>
            </p:nvGrpSpPr>
            <p:grpSpPr>
              <a:xfrm>
                <a:off x="3382307" y="1961728"/>
                <a:ext cx="1653886" cy="3272065"/>
                <a:chOff x="3382307" y="1961728"/>
                <a:chExt cx="1653886" cy="3272065"/>
              </a:xfrm>
            </p:grpSpPr>
            <p:sp>
              <p:nvSpPr>
                <p:cNvPr id="91" name="Rectangle 90">
                  <a:extLst>
                    <a:ext uri="{FF2B5EF4-FFF2-40B4-BE49-F238E27FC236}">
                      <a16:creationId xmlns:a16="http://schemas.microsoft.com/office/drawing/2014/main" id="{F12BE48E-6A73-4AB5-9302-216E7FE5EF7B}"/>
                    </a:ext>
                  </a:extLst>
                </p:cNvPr>
                <p:cNvSpPr/>
                <p:nvPr/>
              </p:nvSpPr>
              <p:spPr>
                <a:xfrm>
                  <a:off x="3391755" y="2117042"/>
                  <a:ext cx="1603542" cy="3011511"/>
                </a:xfrm>
                <a:prstGeom prst="rect">
                  <a:avLst/>
                </a:prstGeom>
                <a:solidFill>
                  <a:srgbClr val="00638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0" name="TextBox 118">
                  <a:extLst>
                    <a:ext uri="{FF2B5EF4-FFF2-40B4-BE49-F238E27FC236}">
                      <a16:creationId xmlns:a16="http://schemas.microsoft.com/office/drawing/2014/main" id="{0239B6BE-4694-426B-9FCF-B0D65725442F}"/>
                    </a:ext>
                  </a:extLst>
                </p:cNvPr>
                <p:cNvSpPr txBox="1"/>
                <p:nvPr/>
              </p:nvSpPr>
              <p:spPr>
                <a:xfrm>
                  <a:off x="3400836" y="2849370"/>
                  <a:ext cx="1609493" cy="1692000"/>
                </a:xfrm>
                <a:prstGeom prst="rect">
                  <a:avLst/>
                </a:prstGeom>
                <a:noFill/>
              </p:spPr>
              <p:txBody>
                <a:bodyPr wrap="square" lIns="91440" tIns="45720" rIns="91440" bIns="45720" rtlCol="0" anchor="ctr" anchorCtr="0">
                  <a:noAutofit/>
                </a:bodyPr>
                <a:lstStyle/>
                <a:p>
                  <a:pPr algn="ctr" rtl="1">
                    <a:defRPr/>
                  </a:pPr>
                  <a:r>
                    <a:rPr lang="he-IL" sz="1600" dirty="0">
                      <a:solidFill>
                        <a:schemeClr val="bg1"/>
                      </a:solidFill>
                      <a:latin typeface="Assistant SemiBold" pitchFamily="2" charset="-79"/>
                      <a:cs typeface="Assistant SemiBold" pitchFamily="2" charset="-79"/>
                    </a:rPr>
                    <a:t>אימות וזיהוי הלקוח באמצעים מתקדמים	</a:t>
                  </a:r>
                </a:p>
              </p:txBody>
            </p:sp>
            <p:cxnSp>
              <p:nvCxnSpPr>
                <p:cNvPr id="81" name="Straight Connector 80">
                  <a:extLst>
                    <a:ext uri="{FF2B5EF4-FFF2-40B4-BE49-F238E27FC236}">
                      <a16:creationId xmlns:a16="http://schemas.microsoft.com/office/drawing/2014/main" id="{C608CF41-3CED-4A46-A6E1-D8BD6F859CF0}"/>
                    </a:ext>
                  </a:extLst>
                </p:cNvPr>
                <p:cNvCxnSpPr>
                  <a:cxnSpLocks/>
                </p:cNvCxnSpPr>
                <p:nvPr/>
              </p:nvCxnSpPr>
              <p:spPr>
                <a:xfrm>
                  <a:off x="3416193" y="1961728"/>
                  <a:ext cx="1620000" cy="0"/>
                </a:xfrm>
                <a:prstGeom prst="line">
                  <a:avLst/>
                </a:prstGeom>
                <a:ln w="9525">
                  <a:solidFill>
                    <a:srgbClr val="009ED6"/>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5DADDD45-B461-4CC5-989A-AB7640141BFD}"/>
                    </a:ext>
                  </a:extLst>
                </p:cNvPr>
                <p:cNvCxnSpPr>
                  <a:cxnSpLocks/>
                </p:cNvCxnSpPr>
                <p:nvPr/>
              </p:nvCxnSpPr>
              <p:spPr>
                <a:xfrm>
                  <a:off x="3382307" y="5233793"/>
                  <a:ext cx="1620000" cy="0"/>
                </a:xfrm>
                <a:prstGeom prst="line">
                  <a:avLst/>
                </a:prstGeom>
                <a:ln w="9525">
                  <a:solidFill>
                    <a:srgbClr val="009ED6"/>
                  </a:solidFill>
                </a:ln>
              </p:spPr>
              <p:style>
                <a:lnRef idx="1">
                  <a:schemeClr val="accent1"/>
                </a:lnRef>
                <a:fillRef idx="0">
                  <a:schemeClr val="accent1"/>
                </a:fillRef>
                <a:effectRef idx="0">
                  <a:schemeClr val="accent1"/>
                </a:effectRef>
                <a:fontRef idx="minor">
                  <a:schemeClr val="tx1"/>
                </a:fontRef>
              </p:style>
            </p:cxnSp>
            <p:sp>
              <p:nvSpPr>
                <p:cNvPr id="98" name="TextBox 70">
                  <a:extLst>
                    <a:ext uri="{FF2B5EF4-FFF2-40B4-BE49-F238E27FC236}">
                      <a16:creationId xmlns:a16="http://schemas.microsoft.com/office/drawing/2014/main" id="{E9C3AD20-296D-4C5A-BA60-8980E1AD2E61}"/>
                    </a:ext>
                  </a:extLst>
                </p:cNvPr>
                <p:cNvSpPr txBox="1"/>
                <p:nvPr/>
              </p:nvSpPr>
              <p:spPr>
                <a:xfrm>
                  <a:off x="3799345" y="2350514"/>
                  <a:ext cx="524973" cy="461662"/>
                </a:xfrm>
                <a:prstGeom prst="rect">
                  <a:avLst/>
                </a:prstGeom>
                <a:noFill/>
              </p:spPr>
              <p:txBody>
                <a:bodyPr wrap="square">
                  <a:spAutoFit/>
                </a:bodyPr>
                <a:lstStyle/>
                <a:p>
                  <a:r>
                    <a:rPr kumimoji="0" lang="he-IL" altLang="en-US" sz="2400" b="0" i="0" u="none" strike="noStrike" kern="1200" cap="none" spc="0" normalizeH="0" baseline="0" noProof="0" dirty="0">
                      <a:ln>
                        <a:noFill/>
                      </a:ln>
                      <a:effectLst/>
                      <a:uLnTx/>
                      <a:uFillTx/>
                      <a:latin typeface="Assistant" pitchFamily="2" charset="-79"/>
                      <a:ea typeface="Times New Roman" panose="02020603050405020304" pitchFamily="18" charset="0"/>
                      <a:cs typeface="Assistant" pitchFamily="2" charset="-79"/>
                      <a:sym typeface="Wingdings" panose="05000000000000000000" pitchFamily="2" charset="2"/>
                    </a:rPr>
                    <a:t></a:t>
                  </a:r>
                  <a:endParaRPr lang="he-IL" sz="2400" dirty="0"/>
                </a:p>
              </p:txBody>
            </p:sp>
            <p:sp>
              <p:nvSpPr>
                <p:cNvPr id="99" name="Oval 116">
                  <a:extLst>
                    <a:ext uri="{FF2B5EF4-FFF2-40B4-BE49-F238E27FC236}">
                      <a16:creationId xmlns:a16="http://schemas.microsoft.com/office/drawing/2014/main" id="{8F5C089B-D352-4842-BD18-A65E5DAD2003}"/>
                    </a:ext>
                  </a:extLst>
                </p:cNvPr>
                <p:cNvSpPr/>
                <p:nvPr/>
              </p:nvSpPr>
              <p:spPr>
                <a:xfrm>
                  <a:off x="3724307" y="2274495"/>
                  <a:ext cx="936000" cy="936000"/>
                </a:xfrm>
                <a:prstGeom prst="ellipse">
                  <a:avLst/>
                </a:prstGeom>
                <a:gradFill flip="none" rotWithShape="1">
                  <a:gsLst>
                    <a:gs pos="0">
                      <a:schemeClr val="bg1"/>
                    </a:gs>
                    <a:gs pos="100000">
                      <a:srgbClr val="00AEEF"/>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latin typeface="Calibri" panose="020F0502020204030204"/>
                    <a:cs typeface="Arial" panose="020B0604020202020204" pitchFamily="34" charset="0"/>
                  </a:endParaRPr>
                </a:p>
              </p:txBody>
            </p:sp>
            <p:sp>
              <p:nvSpPr>
                <p:cNvPr id="100" name="TextBox 70">
                  <a:extLst>
                    <a:ext uri="{FF2B5EF4-FFF2-40B4-BE49-F238E27FC236}">
                      <a16:creationId xmlns:a16="http://schemas.microsoft.com/office/drawing/2014/main" id="{DDA3BA23-F475-48C1-AAD6-0EF4BE828B75}"/>
                    </a:ext>
                  </a:extLst>
                </p:cNvPr>
                <p:cNvSpPr txBox="1"/>
                <p:nvPr/>
              </p:nvSpPr>
              <p:spPr>
                <a:xfrm>
                  <a:off x="3943095" y="2512029"/>
                  <a:ext cx="524973" cy="461662"/>
                </a:xfrm>
                <a:prstGeom prst="rect">
                  <a:avLst/>
                </a:prstGeom>
                <a:noFill/>
              </p:spPr>
              <p:txBody>
                <a:bodyPr wrap="square">
                  <a:spAutoFit/>
                </a:bodyPr>
                <a:lstStyle/>
                <a:p>
                  <a:r>
                    <a:rPr kumimoji="0" lang="he-IL" altLang="en-US" sz="2400" b="0" i="0" u="none" strike="noStrike" kern="1200" cap="none" spc="0" normalizeH="0" baseline="0" noProof="0" dirty="0">
                      <a:ln>
                        <a:noFill/>
                      </a:ln>
                      <a:effectLst/>
                      <a:uLnTx/>
                      <a:uFillTx/>
                      <a:latin typeface="Assistant" pitchFamily="2" charset="-79"/>
                      <a:ea typeface="Times New Roman" panose="02020603050405020304" pitchFamily="18" charset="0"/>
                      <a:cs typeface="Assistant" pitchFamily="2" charset="-79"/>
                      <a:sym typeface="Wingdings" panose="05000000000000000000" pitchFamily="2" charset="2"/>
                    </a:rPr>
                    <a:t></a:t>
                  </a:r>
                  <a:endParaRPr lang="he-IL" sz="2400" dirty="0"/>
                </a:p>
              </p:txBody>
            </p:sp>
          </p:grpSp>
          <p:sp>
            <p:nvSpPr>
              <p:cNvPr id="101" name="Oval 116">
                <a:extLst>
                  <a:ext uri="{FF2B5EF4-FFF2-40B4-BE49-F238E27FC236}">
                    <a16:creationId xmlns:a16="http://schemas.microsoft.com/office/drawing/2014/main" id="{431226F8-D80F-4CD3-B134-0118FCE3DEFF}"/>
                  </a:ext>
                </a:extLst>
              </p:cNvPr>
              <p:cNvSpPr/>
              <p:nvPr/>
            </p:nvSpPr>
            <p:spPr>
              <a:xfrm>
                <a:off x="5549494" y="2278904"/>
                <a:ext cx="936000" cy="936000"/>
              </a:xfrm>
              <a:prstGeom prst="ellipse">
                <a:avLst/>
              </a:prstGeom>
              <a:gradFill flip="none" rotWithShape="1">
                <a:gsLst>
                  <a:gs pos="0">
                    <a:schemeClr val="bg1"/>
                  </a:gs>
                  <a:gs pos="100000">
                    <a:srgbClr val="00AEEF"/>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latin typeface="Calibri" panose="020F0502020204030204"/>
                  <a:cs typeface="Arial" panose="020B0604020202020204" pitchFamily="34" charset="0"/>
                </a:endParaRPr>
              </a:p>
            </p:txBody>
          </p:sp>
          <p:sp>
            <p:nvSpPr>
              <p:cNvPr id="103" name="TextBox 70">
                <a:extLst>
                  <a:ext uri="{FF2B5EF4-FFF2-40B4-BE49-F238E27FC236}">
                    <a16:creationId xmlns:a16="http://schemas.microsoft.com/office/drawing/2014/main" id="{B9F12A20-2D9E-4183-B5B0-C7359F25BB95}"/>
                  </a:ext>
                </a:extLst>
              </p:cNvPr>
              <p:cNvSpPr txBox="1"/>
              <p:nvPr/>
            </p:nvSpPr>
            <p:spPr>
              <a:xfrm>
                <a:off x="5761191" y="2523729"/>
                <a:ext cx="524973" cy="461662"/>
              </a:xfrm>
              <a:prstGeom prst="rect">
                <a:avLst/>
              </a:prstGeom>
              <a:noFill/>
            </p:spPr>
            <p:txBody>
              <a:bodyPr wrap="square">
                <a:spAutoFit/>
              </a:bodyPr>
              <a:lstStyle/>
              <a:p>
                <a:r>
                  <a:rPr kumimoji="0" lang="he-IL" altLang="en-US" sz="2400" b="0" i="0" u="none" strike="noStrike" kern="1200" cap="none" spc="0" normalizeH="0" baseline="0" noProof="0" dirty="0">
                    <a:ln>
                      <a:noFill/>
                    </a:ln>
                    <a:effectLst/>
                    <a:uLnTx/>
                    <a:uFillTx/>
                    <a:latin typeface="Assistant" pitchFamily="2" charset="-79"/>
                    <a:ea typeface="Times New Roman" panose="02020603050405020304" pitchFamily="18" charset="0"/>
                    <a:cs typeface="Assistant" pitchFamily="2" charset="-79"/>
                    <a:sym typeface="Wingdings" panose="05000000000000000000" pitchFamily="2" charset="2"/>
                  </a:rPr>
                  <a:t></a:t>
                </a:r>
                <a:endParaRPr lang="he-IL" sz="2400" dirty="0"/>
              </a:p>
            </p:txBody>
          </p:sp>
          <p:sp>
            <p:nvSpPr>
              <p:cNvPr id="89" name="Oval 116">
                <a:extLst>
                  <a:ext uri="{FF2B5EF4-FFF2-40B4-BE49-F238E27FC236}">
                    <a16:creationId xmlns:a16="http://schemas.microsoft.com/office/drawing/2014/main" id="{C620D25F-16F9-4701-946F-5F2FE1F1A275}"/>
                  </a:ext>
                </a:extLst>
              </p:cNvPr>
              <p:cNvSpPr/>
              <p:nvPr/>
            </p:nvSpPr>
            <p:spPr>
              <a:xfrm>
                <a:off x="9224619" y="2268806"/>
                <a:ext cx="936000" cy="936000"/>
              </a:xfrm>
              <a:prstGeom prst="ellipse">
                <a:avLst/>
              </a:prstGeom>
              <a:gradFill flip="none" rotWithShape="1">
                <a:gsLst>
                  <a:gs pos="0">
                    <a:schemeClr val="bg1"/>
                  </a:gs>
                  <a:gs pos="100000">
                    <a:srgbClr val="00AEEF"/>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latin typeface="Calibri" panose="020F0502020204030204"/>
                  <a:cs typeface="Arial" panose="020B0604020202020204" pitchFamily="34" charset="0"/>
                </a:endParaRPr>
              </a:p>
            </p:txBody>
          </p:sp>
          <p:sp>
            <p:nvSpPr>
              <p:cNvPr id="66" name="TextBox 70">
                <a:extLst>
                  <a:ext uri="{FF2B5EF4-FFF2-40B4-BE49-F238E27FC236}">
                    <a16:creationId xmlns:a16="http://schemas.microsoft.com/office/drawing/2014/main" id="{4C097445-7B8E-43EF-B13E-6BD467CF25F8}"/>
                  </a:ext>
                </a:extLst>
              </p:cNvPr>
              <p:cNvSpPr txBox="1"/>
              <p:nvPr/>
            </p:nvSpPr>
            <p:spPr>
              <a:xfrm>
                <a:off x="7572604" y="2529889"/>
                <a:ext cx="524973" cy="461662"/>
              </a:xfrm>
              <a:prstGeom prst="rect">
                <a:avLst/>
              </a:prstGeom>
              <a:noFill/>
            </p:spPr>
            <p:txBody>
              <a:bodyPr wrap="square">
                <a:spAutoFit/>
              </a:bodyPr>
              <a:lstStyle/>
              <a:p>
                <a:r>
                  <a:rPr kumimoji="0" lang="he-IL" altLang="en-US" sz="2400" b="0" i="0" u="none" strike="noStrike" kern="1200" cap="none" spc="0" normalizeH="0" baseline="0" noProof="0" dirty="0">
                    <a:ln>
                      <a:noFill/>
                    </a:ln>
                    <a:effectLst/>
                    <a:uLnTx/>
                    <a:uFillTx/>
                    <a:latin typeface="Assistant" pitchFamily="2" charset="-79"/>
                    <a:ea typeface="Times New Roman" panose="02020603050405020304" pitchFamily="18" charset="0"/>
                    <a:cs typeface="Assistant" pitchFamily="2" charset="-79"/>
                    <a:sym typeface="Wingdings" panose="05000000000000000000" pitchFamily="2" charset="2"/>
                  </a:rPr>
                  <a:t></a:t>
                </a:r>
                <a:endParaRPr lang="he-IL" sz="2400" dirty="0"/>
              </a:p>
            </p:txBody>
          </p:sp>
          <p:sp>
            <p:nvSpPr>
              <p:cNvPr id="105" name="TextBox 70">
                <a:extLst>
                  <a:ext uri="{FF2B5EF4-FFF2-40B4-BE49-F238E27FC236}">
                    <a16:creationId xmlns:a16="http://schemas.microsoft.com/office/drawing/2014/main" id="{048052E5-ED60-45CF-B13D-F406B9760709}"/>
                  </a:ext>
                </a:extLst>
              </p:cNvPr>
              <p:cNvSpPr txBox="1"/>
              <p:nvPr/>
            </p:nvSpPr>
            <p:spPr>
              <a:xfrm>
                <a:off x="9430132" y="2523729"/>
                <a:ext cx="524973" cy="461662"/>
              </a:xfrm>
              <a:prstGeom prst="rect">
                <a:avLst/>
              </a:prstGeom>
              <a:noFill/>
            </p:spPr>
            <p:txBody>
              <a:bodyPr wrap="square">
                <a:spAutoFit/>
              </a:bodyPr>
              <a:lstStyle/>
              <a:p>
                <a:r>
                  <a:rPr kumimoji="0" lang="he-IL" altLang="en-US" sz="2400" b="0" i="0" u="none" strike="noStrike" kern="1200" cap="none" spc="0" normalizeH="0" baseline="0" noProof="0" dirty="0">
                    <a:ln>
                      <a:noFill/>
                    </a:ln>
                    <a:effectLst/>
                    <a:uLnTx/>
                    <a:uFillTx/>
                    <a:latin typeface="Assistant" pitchFamily="2" charset="-79"/>
                    <a:ea typeface="Times New Roman" panose="02020603050405020304" pitchFamily="18" charset="0"/>
                    <a:cs typeface="Assistant" pitchFamily="2" charset="-79"/>
                    <a:sym typeface="Wingdings" panose="05000000000000000000" pitchFamily="2" charset="2"/>
                  </a:rPr>
                  <a:t></a:t>
                </a:r>
                <a:endParaRPr lang="he-IL" sz="2400" dirty="0"/>
              </a:p>
            </p:txBody>
          </p:sp>
        </p:grpSp>
        <p:grpSp>
          <p:nvGrpSpPr>
            <p:cNvPr id="115" name="קבוצה 114">
              <a:extLst>
                <a:ext uri="{FF2B5EF4-FFF2-40B4-BE49-F238E27FC236}">
                  <a16:creationId xmlns:a16="http://schemas.microsoft.com/office/drawing/2014/main" id="{0CB0ED2C-4C58-499F-BB0F-CCE38515224F}"/>
                </a:ext>
              </a:extLst>
            </p:cNvPr>
            <p:cNvGrpSpPr/>
            <p:nvPr/>
          </p:nvGrpSpPr>
          <p:grpSpPr>
            <a:xfrm>
              <a:off x="2571263" y="1961728"/>
              <a:ext cx="1653886" cy="3272065"/>
              <a:chOff x="3382307" y="1961728"/>
              <a:chExt cx="1653886" cy="3272065"/>
            </a:xfrm>
          </p:grpSpPr>
          <p:sp>
            <p:nvSpPr>
              <p:cNvPr id="116" name="Rectangle 90">
                <a:extLst>
                  <a:ext uri="{FF2B5EF4-FFF2-40B4-BE49-F238E27FC236}">
                    <a16:creationId xmlns:a16="http://schemas.microsoft.com/office/drawing/2014/main" id="{04966F07-7272-48C0-B51B-DE287D51BD6C}"/>
                  </a:ext>
                </a:extLst>
              </p:cNvPr>
              <p:cNvSpPr/>
              <p:nvPr/>
            </p:nvSpPr>
            <p:spPr>
              <a:xfrm>
                <a:off x="3391755" y="2117042"/>
                <a:ext cx="1603542" cy="3011511"/>
              </a:xfrm>
              <a:prstGeom prst="rect">
                <a:avLst/>
              </a:prstGeom>
              <a:solidFill>
                <a:srgbClr val="00638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7" name="TextBox 118">
                <a:extLst>
                  <a:ext uri="{FF2B5EF4-FFF2-40B4-BE49-F238E27FC236}">
                    <a16:creationId xmlns:a16="http://schemas.microsoft.com/office/drawing/2014/main" id="{0AFEC120-77A4-48E0-955A-FB65F48FCBF0}"/>
                  </a:ext>
                </a:extLst>
              </p:cNvPr>
              <p:cNvSpPr txBox="1"/>
              <p:nvPr/>
            </p:nvSpPr>
            <p:spPr>
              <a:xfrm>
                <a:off x="3400836" y="2849370"/>
                <a:ext cx="1609493" cy="1692000"/>
              </a:xfrm>
              <a:prstGeom prst="rect">
                <a:avLst/>
              </a:prstGeom>
              <a:noFill/>
            </p:spPr>
            <p:txBody>
              <a:bodyPr wrap="square" lIns="91440" tIns="45720" rIns="91440" bIns="45720" rtlCol="0" anchor="ctr" anchorCtr="0">
                <a:noAutofit/>
              </a:bodyPr>
              <a:lstStyle/>
              <a:p>
                <a:pPr algn="ctr" rtl="1">
                  <a:defRPr/>
                </a:pPr>
                <a:r>
                  <a:rPr lang="he-IL" sz="1600" dirty="0">
                    <a:solidFill>
                      <a:schemeClr val="bg1"/>
                    </a:solidFill>
                    <a:latin typeface="Assistant SemiBold" pitchFamily="2" charset="-79"/>
                    <a:cs typeface="Assistant SemiBold" pitchFamily="2" charset="-79"/>
                  </a:rPr>
                  <a:t>שיערוך וחיתום הבטוחה</a:t>
                </a:r>
              </a:p>
              <a:p>
                <a:pPr algn="ctr" rtl="1">
                  <a:defRPr/>
                </a:pPr>
                <a:r>
                  <a:rPr lang="he-IL" sz="1600" dirty="0">
                    <a:solidFill>
                      <a:schemeClr val="bg1"/>
                    </a:solidFill>
                    <a:latin typeface="Assistant SemiBold" pitchFamily="2" charset="-79"/>
                    <a:cs typeface="Assistant SemiBold" pitchFamily="2" charset="-79"/>
                  </a:rPr>
                  <a:t>(רכב \ נדל"ן)</a:t>
                </a:r>
              </a:p>
            </p:txBody>
          </p:sp>
          <p:cxnSp>
            <p:nvCxnSpPr>
              <p:cNvPr id="118" name="Straight Connector 80">
                <a:extLst>
                  <a:ext uri="{FF2B5EF4-FFF2-40B4-BE49-F238E27FC236}">
                    <a16:creationId xmlns:a16="http://schemas.microsoft.com/office/drawing/2014/main" id="{6F7A0973-EFB3-4524-849D-B15267A97FD3}"/>
                  </a:ext>
                </a:extLst>
              </p:cNvPr>
              <p:cNvCxnSpPr>
                <a:cxnSpLocks/>
              </p:cNvCxnSpPr>
              <p:nvPr/>
            </p:nvCxnSpPr>
            <p:spPr>
              <a:xfrm>
                <a:off x="3416193" y="1961728"/>
                <a:ext cx="1620000" cy="0"/>
              </a:xfrm>
              <a:prstGeom prst="line">
                <a:avLst/>
              </a:prstGeom>
              <a:ln w="9525">
                <a:solidFill>
                  <a:srgbClr val="009ED6"/>
                </a:solidFill>
              </a:ln>
            </p:spPr>
            <p:style>
              <a:lnRef idx="1">
                <a:schemeClr val="accent1"/>
              </a:lnRef>
              <a:fillRef idx="0">
                <a:schemeClr val="accent1"/>
              </a:fillRef>
              <a:effectRef idx="0">
                <a:schemeClr val="accent1"/>
              </a:effectRef>
              <a:fontRef idx="minor">
                <a:schemeClr val="tx1"/>
              </a:fontRef>
            </p:style>
          </p:cxnSp>
          <p:cxnSp>
            <p:nvCxnSpPr>
              <p:cNvPr id="119" name="Straight Connector 81">
                <a:extLst>
                  <a:ext uri="{FF2B5EF4-FFF2-40B4-BE49-F238E27FC236}">
                    <a16:creationId xmlns:a16="http://schemas.microsoft.com/office/drawing/2014/main" id="{8A4ABB20-F74B-4999-8E86-357D05BBBD42}"/>
                  </a:ext>
                </a:extLst>
              </p:cNvPr>
              <p:cNvCxnSpPr>
                <a:cxnSpLocks/>
              </p:cNvCxnSpPr>
              <p:nvPr/>
            </p:nvCxnSpPr>
            <p:spPr>
              <a:xfrm>
                <a:off x="3382307" y="5233793"/>
                <a:ext cx="1620000" cy="0"/>
              </a:xfrm>
              <a:prstGeom prst="line">
                <a:avLst/>
              </a:prstGeom>
              <a:ln w="9525">
                <a:solidFill>
                  <a:srgbClr val="009ED6"/>
                </a:solidFill>
              </a:ln>
            </p:spPr>
            <p:style>
              <a:lnRef idx="1">
                <a:schemeClr val="accent1"/>
              </a:lnRef>
              <a:fillRef idx="0">
                <a:schemeClr val="accent1"/>
              </a:fillRef>
              <a:effectRef idx="0">
                <a:schemeClr val="accent1"/>
              </a:effectRef>
              <a:fontRef idx="minor">
                <a:schemeClr val="tx1"/>
              </a:fontRef>
            </p:style>
          </p:cxnSp>
          <p:sp>
            <p:nvSpPr>
              <p:cNvPr id="120" name="TextBox 70">
                <a:extLst>
                  <a:ext uri="{FF2B5EF4-FFF2-40B4-BE49-F238E27FC236}">
                    <a16:creationId xmlns:a16="http://schemas.microsoft.com/office/drawing/2014/main" id="{58EDFEFA-2340-4AD0-B3A0-9C0018240DDD}"/>
                  </a:ext>
                </a:extLst>
              </p:cNvPr>
              <p:cNvSpPr txBox="1"/>
              <p:nvPr/>
            </p:nvSpPr>
            <p:spPr>
              <a:xfrm>
                <a:off x="3799345" y="2350514"/>
                <a:ext cx="524973" cy="461662"/>
              </a:xfrm>
              <a:prstGeom prst="rect">
                <a:avLst/>
              </a:prstGeom>
              <a:noFill/>
            </p:spPr>
            <p:txBody>
              <a:bodyPr wrap="square">
                <a:spAutoFit/>
              </a:bodyPr>
              <a:lstStyle/>
              <a:p>
                <a:r>
                  <a:rPr kumimoji="0" lang="he-IL" altLang="en-US" sz="2400" b="0" i="0" u="none" strike="noStrike" kern="1200" cap="none" spc="0" normalizeH="0" baseline="0" noProof="0" dirty="0">
                    <a:ln>
                      <a:noFill/>
                    </a:ln>
                    <a:effectLst/>
                    <a:uLnTx/>
                    <a:uFillTx/>
                    <a:latin typeface="Assistant" pitchFamily="2" charset="-79"/>
                    <a:ea typeface="Times New Roman" panose="02020603050405020304" pitchFamily="18" charset="0"/>
                    <a:cs typeface="Assistant" pitchFamily="2" charset="-79"/>
                    <a:sym typeface="Wingdings" panose="05000000000000000000" pitchFamily="2" charset="2"/>
                  </a:rPr>
                  <a:t></a:t>
                </a:r>
                <a:endParaRPr lang="he-IL" sz="2400" dirty="0"/>
              </a:p>
            </p:txBody>
          </p:sp>
          <p:sp>
            <p:nvSpPr>
              <p:cNvPr id="121" name="Oval 116">
                <a:extLst>
                  <a:ext uri="{FF2B5EF4-FFF2-40B4-BE49-F238E27FC236}">
                    <a16:creationId xmlns:a16="http://schemas.microsoft.com/office/drawing/2014/main" id="{DD16518D-D64B-4298-91E3-163CCBE4DF22}"/>
                  </a:ext>
                </a:extLst>
              </p:cNvPr>
              <p:cNvSpPr/>
              <p:nvPr/>
            </p:nvSpPr>
            <p:spPr>
              <a:xfrm>
                <a:off x="3724307" y="2274495"/>
                <a:ext cx="936000" cy="936000"/>
              </a:xfrm>
              <a:prstGeom prst="ellipse">
                <a:avLst/>
              </a:prstGeom>
              <a:gradFill flip="none" rotWithShape="1">
                <a:gsLst>
                  <a:gs pos="0">
                    <a:schemeClr val="bg1"/>
                  </a:gs>
                  <a:gs pos="100000">
                    <a:srgbClr val="00AEEF"/>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latin typeface="Calibri" panose="020F0502020204030204"/>
                  <a:cs typeface="Arial" panose="020B0604020202020204" pitchFamily="34" charset="0"/>
                </a:endParaRPr>
              </a:p>
            </p:txBody>
          </p:sp>
          <p:sp>
            <p:nvSpPr>
              <p:cNvPr id="122" name="TextBox 70">
                <a:extLst>
                  <a:ext uri="{FF2B5EF4-FFF2-40B4-BE49-F238E27FC236}">
                    <a16:creationId xmlns:a16="http://schemas.microsoft.com/office/drawing/2014/main" id="{E3F9A9BA-61E3-4BD5-9D67-5F5BF4E2CFD8}"/>
                  </a:ext>
                </a:extLst>
              </p:cNvPr>
              <p:cNvSpPr txBox="1"/>
              <p:nvPr/>
            </p:nvSpPr>
            <p:spPr>
              <a:xfrm>
                <a:off x="3943095" y="2512029"/>
                <a:ext cx="524973" cy="461662"/>
              </a:xfrm>
              <a:prstGeom prst="rect">
                <a:avLst/>
              </a:prstGeom>
              <a:noFill/>
            </p:spPr>
            <p:txBody>
              <a:bodyPr wrap="square">
                <a:spAutoFit/>
              </a:bodyPr>
              <a:lstStyle/>
              <a:p>
                <a:r>
                  <a:rPr kumimoji="0" lang="he-IL" altLang="en-US" sz="2400" b="0" i="0" u="none" strike="noStrike" kern="1200" cap="none" spc="0" normalizeH="0" baseline="0" noProof="0" dirty="0">
                    <a:ln>
                      <a:noFill/>
                    </a:ln>
                    <a:effectLst/>
                    <a:uLnTx/>
                    <a:uFillTx/>
                    <a:latin typeface="Assistant" pitchFamily="2" charset="-79"/>
                    <a:ea typeface="Times New Roman" panose="02020603050405020304" pitchFamily="18" charset="0"/>
                    <a:cs typeface="Assistant" pitchFamily="2" charset="-79"/>
                    <a:sym typeface="Wingdings" panose="05000000000000000000" pitchFamily="2" charset="2"/>
                  </a:rPr>
                  <a:t></a:t>
                </a:r>
                <a:endParaRPr lang="he-IL" sz="2400" dirty="0"/>
              </a:p>
            </p:txBody>
          </p:sp>
        </p:grpSp>
      </p:grpSp>
    </p:spTree>
    <p:extLst>
      <p:ext uri="{BB962C8B-B14F-4D97-AF65-F5344CB8AC3E}">
        <p14:creationId xmlns:p14="http://schemas.microsoft.com/office/powerpoint/2010/main" val="2520023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c 3">
            <a:extLst>
              <a:ext uri="{FF2B5EF4-FFF2-40B4-BE49-F238E27FC236}">
                <a16:creationId xmlns:a16="http://schemas.microsoft.com/office/drawing/2014/main" id="{8B9BCC4E-3801-47C8-A53E-A637BBB8691B}"/>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 name="Oval 4">
            <a:extLst>
              <a:ext uri="{FF2B5EF4-FFF2-40B4-BE49-F238E27FC236}">
                <a16:creationId xmlns:a16="http://schemas.microsoft.com/office/drawing/2014/main" id="{A0C2F928-9C07-4DDF-B8D2-7C77CABF583B}"/>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6" name="Arc 5">
            <a:extLst>
              <a:ext uri="{FF2B5EF4-FFF2-40B4-BE49-F238E27FC236}">
                <a16:creationId xmlns:a16="http://schemas.microsoft.com/office/drawing/2014/main" id="{85FEAC33-D81C-415B-B429-3EB843E602D5}"/>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7" name="Partial Circle 6">
            <a:extLst>
              <a:ext uri="{FF2B5EF4-FFF2-40B4-BE49-F238E27FC236}">
                <a16:creationId xmlns:a16="http://schemas.microsoft.com/office/drawing/2014/main" id="{66A5A8DE-44EA-4D1D-91FE-CA379FF185F4}"/>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8" name="Rectangle 7">
            <a:extLst>
              <a:ext uri="{FF2B5EF4-FFF2-40B4-BE49-F238E27FC236}">
                <a16:creationId xmlns:a16="http://schemas.microsoft.com/office/drawing/2014/main" id="{A5963AF2-99E4-4C30-8EA5-FA30EBD8D39F}"/>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 name="Slide Number Placeholder 5">
            <a:extLst>
              <a:ext uri="{FF2B5EF4-FFF2-40B4-BE49-F238E27FC236}">
                <a16:creationId xmlns:a16="http://schemas.microsoft.com/office/drawing/2014/main" id="{DA382848-08C9-43B2-ACBD-3FB702CA6AB7}"/>
              </a:ext>
            </a:extLst>
          </p:cNvPr>
          <p:cNvSpPr>
            <a:spLocks noGrp="1"/>
          </p:cNvSpPr>
          <p:nvPr>
            <p:ph type="sldNum" sz="quarter" idx="12"/>
          </p:nvPr>
        </p:nvSpPr>
        <p:spPr>
          <a:xfrm>
            <a:off x="11578255" y="6380935"/>
            <a:ext cx="488795" cy="365125"/>
          </a:xfrm>
        </p:spPr>
        <p:txBody>
          <a:bodyPr/>
          <a:lstStyle>
            <a:lvl1pPr>
              <a:defRPr>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kumimoji="0" lang="he-IL" sz="1100" b="0" i="0" u="none" strike="noStrike" kern="1200" cap="none" spc="0" normalizeH="0" baseline="0" noProof="0" smtClean="0">
                <a:ln>
                  <a:noFill/>
                </a:ln>
                <a:solidFill>
                  <a:prstClr val="black">
                    <a:lumMod val="75000"/>
                    <a:lumOff val="25000"/>
                  </a:prstClr>
                </a:solidFill>
                <a:effectLst/>
                <a:uLnTx/>
                <a:uFillTx/>
                <a:latin typeface="Assistant SemiBold" pitchFamily="2" charset="-79"/>
                <a:ea typeface="+mn-ea"/>
                <a:cs typeface="Assistant SemiBold" pitchFamily="2" charset="-79"/>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10" name="TextBox 28">
            <a:extLst>
              <a:ext uri="{FF2B5EF4-FFF2-40B4-BE49-F238E27FC236}">
                <a16:creationId xmlns:a16="http://schemas.microsoft.com/office/drawing/2014/main" id="{E8B18177-CE79-4B48-89C2-5FA0B0FFBE13}"/>
              </a:ext>
            </a:extLst>
          </p:cNvPr>
          <p:cNvSpPr txBox="1"/>
          <p:nvPr/>
        </p:nvSpPr>
        <p:spPr>
          <a:xfrm>
            <a:off x="5739602" y="253642"/>
            <a:ext cx="5908372" cy="646331"/>
          </a:xfrm>
          <a:prstGeom prst="rect">
            <a:avLst/>
          </a:prstGeom>
          <a:noFill/>
        </p:spPr>
        <p:txBody>
          <a:bodyPr wrap="square" rtlCol="0">
            <a:spAutoFit/>
          </a:bodyPr>
          <a:lstStyle/>
          <a:p>
            <a:pPr marR="0" lvl="0" indent="0" algn="r" fontAlgn="auto">
              <a:lnSpc>
                <a:spcPct val="100000"/>
              </a:lnSpc>
              <a:spcBef>
                <a:spcPts val="0"/>
              </a:spcBef>
              <a:spcAft>
                <a:spcPts val="0"/>
              </a:spcAft>
              <a:buClrTx/>
              <a:buSzTx/>
              <a:buFontTx/>
              <a:buNone/>
              <a:tabLst/>
              <a:defRPr/>
            </a:pPr>
            <a:r>
              <a:rPr lang="he-IL" sz="3600" dirty="0">
                <a:solidFill>
                  <a:srgbClr val="041634"/>
                </a:solidFill>
                <a:latin typeface="Assistant ExtraBold" pitchFamily="2" charset="-79"/>
                <a:cs typeface="Assistant ExtraBold" pitchFamily="2" charset="-79"/>
              </a:rPr>
              <a:t>ניהול סיכונים קפדני</a:t>
            </a:r>
            <a:endParaRPr lang="en-US" sz="3600" dirty="0">
              <a:solidFill>
                <a:srgbClr val="041634"/>
              </a:solidFill>
              <a:latin typeface="Assistant ExtraBold" pitchFamily="2" charset="-79"/>
              <a:cs typeface="Assistant ExtraBold" pitchFamily="2" charset="-79"/>
            </a:endParaRPr>
          </a:p>
        </p:txBody>
      </p:sp>
      <p:sp>
        <p:nvSpPr>
          <p:cNvPr id="13" name="Rectangle 12">
            <a:extLst>
              <a:ext uri="{FF2B5EF4-FFF2-40B4-BE49-F238E27FC236}">
                <a16:creationId xmlns:a16="http://schemas.microsoft.com/office/drawing/2014/main" id="{A3A3A009-F96D-4006-8D2A-65FF56E80B0F}"/>
              </a:ext>
            </a:extLst>
          </p:cNvPr>
          <p:cNvSpPr/>
          <p:nvPr/>
        </p:nvSpPr>
        <p:spPr>
          <a:xfrm>
            <a:off x="-2666512" y="-902367"/>
            <a:ext cx="2743918" cy="794877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7" name="TextBox 26">
            <a:extLst>
              <a:ext uri="{FF2B5EF4-FFF2-40B4-BE49-F238E27FC236}">
                <a16:creationId xmlns:a16="http://schemas.microsoft.com/office/drawing/2014/main" id="{1233166D-B765-40BC-9279-5E1E279B4771}"/>
              </a:ext>
            </a:extLst>
          </p:cNvPr>
          <p:cNvSpPr txBox="1"/>
          <p:nvPr/>
        </p:nvSpPr>
        <p:spPr>
          <a:xfrm>
            <a:off x="2682028" y="5815754"/>
            <a:ext cx="6827944" cy="400110"/>
          </a:xfrm>
          <a:prstGeom prst="rect">
            <a:avLst/>
          </a:prstGeom>
          <a:noFill/>
        </p:spPr>
        <p:txBody>
          <a:bodyPr wrap="square" rtlCol="0">
            <a:spAutoFit/>
          </a:bodyPr>
          <a:lstStyle/>
          <a:p>
            <a:pPr algn="ctr" rtl="1"/>
            <a:r>
              <a:rPr lang="he-IL" sz="2000" dirty="0">
                <a:latin typeface="Assistant SemiBold" panose="00000700000000000000" pitchFamily="2" charset="-79"/>
                <a:cs typeface="Assistant SemiBold" panose="00000700000000000000" pitchFamily="2" charset="-79"/>
              </a:rPr>
              <a:t>יכולת ניהול סיכונים מוכחת לאורך 7 שנות פעילות החברה</a:t>
            </a:r>
          </a:p>
        </p:txBody>
      </p:sp>
      <p:sp>
        <p:nvSpPr>
          <p:cNvPr id="17" name="תיבת טקסט 23">
            <a:extLst>
              <a:ext uri="{FF2B5EF4-FFF2-40B4-BE49-F238E27FC236}">
                <a16:creationId xmlns:a16="http://schemas.microsoft.com/office/drawing/2014/main" id="{D1172D39-F7B8-46B7-B302-183E6CCEE310}"/>
              </a:ext>
            </a:extLst>
          </p:cNvPr>
          <p:cNvSpPr txBox="1"/>
          <p:nvPr/>
        </p:nvSpPr>
        <p:spPr>
          <a:xfrm>
            <a:off x="6843188" y="1538472"/>
            <a:ext cx="3775236" cy="426646"/>
          </a:xfrm>
          <a:prstGeom prst="rect">
            <a:avLst/>
          </a:prstGeom>
          <a:noFill/>
        </p:spPr>
        <p:txBody>
          <a:bodyPr wrap="square" tIns="72000">
            <a:spAutoFit/>
          </a:bodyPr>
          <a:lstStyle/>
          <a:p>
            <a:pPr algn="ctr" rtl="0">
              <a:defRPr b="0" i="0" u="none" strike="noStrike" kern="1200" baseline="0">
                <a:solidFill>
                  <a:prstClr val="black">
                    <a:lumMod val="65000"/>
                    <a:lumOff val="35000"/>
                  </a:prstClr>
                </a:solidFill>
                <a:effectLst/>
                <a:latin typeface="+mn-lt"/>
                <a:ea typeface="+mn-ea"/>
                <a:cs typeface="+mn-cs"/>
              </a:defRPr>
            </a:pPr>
            <a:r>
              <a:rPr lang="he-IL" sz="2000" b="1" dirty="0">
                <a:solidFill>
                  <a:prstClr val="black">
                    <a:lumMod val="65000"/>
                    <a:lumOff val="35000"/>
                  </a:prstClr>
                </a:solidFill>
                <a:latin typeface="Assistant" pitchFamily="2" charset="-79"/>
                <a:cs typeface="Assistant" pitchFamily="2" charset="-79"/>
              </a:rPr>
              <a:t>ישראל</a:t>
            </a:r>
          </a:p>
        </p:txBody>
      </p:sp>
      <p:sp>
        <p:nvSpPr>
          <p:cNvPr id="19" name="תיבת טקסט 23">
            <a:extLst>
              <a:ext uri="{FF2B5EF4-FFF2-40B4-BE49-F238E27FC236}">
                <a16:creationId xmlns:a16="http://schemas.microsoft.com/office/drawing/2014/main" id="{E255017C-B467-4702-B869-0335F36D1293}"/>
              </a:ext>
            </a:extLst>
          </p:cNvPr>
          <p:cNvSpPr txBox="1"/>
          <p:nvPr/>
        </p:nvSpPr>
        <p:spPr>
          <a:xfrm>
            <a:off x="1611830" y="1538472"/>
            <a:ext cx="3775236" cy="426646"/>
          </a:xfrm>
          <a:prstGeom prst="rect">
            <a:avLst/>
          </a:prstGeom>
          <a:noFill/>
        </p:spPr>
        <p:txBody>
          <a:bodyPr wrap="square" tIns="72000">
            <a:spAutoFit/>
          </a:bodyPr>
          <a:lstStyle/>
          <a:p>
            <a:pPr algn="ctr" rtl="0">
              <a:defRPr b="0" i="0" u="none" strike="noStrike" kern="1200" baseline="0">
                <a:solidFill>
                  <a:prstClr val="black">
                    <a:lumMod val="65000"/>
                    <a:lumOff val="35000"/>
                  </a:prstClr>
                </a:solidFill>
                <a:effectLst/>
                <a:latin typeface="+mn-lt"/>
                <a:ea typeface="+mn-ea"/>
                <a:cs typeface="+mn-cs"/>
              </a:defRPr>
            </a:pPr>
            <a:r>
              <a:rPr lang="he-IL" sz="2000" b="1" dirty="0">
                <a:solidFill>
                  <a:prstClr val="black">
                    <a:lumMod val="65000"/>
                    <a:lumOff val="35000"/>
                  </a:prstClr>
                </a:solidFill>
                <a:latin typeface="Assistant" pitchFamily="2" charset="-79"/>
                <a:cs typeface="Assistant" pitchFamily="2" charset="-79"/>
              </a:rPr>
              <a:t>אירופה</a:t>
            </a:r>
          </a:p>
        </p:txBody>
      </p:sp>
      <p:sp>
        <p:nvSpPr>
          <p:cNvPr id="28" name="TextBox 26">
            <a:extLst>
              <a:ext uri="{FF2B5EF4-FFF2-40B4-BE49-F238E27FC236}">
                <a16:creationId xmlns:a16="http://schemas.microsoft.com/office/drawing/2014/main" id="{0490E29D-E86D-4A70-9035-6DD59AFD4EBA}"/>
              </a:ext>
            </a:extLst>
          </p:cNvPr>
          <p:cNvSpPr txBox="1"/>
          <p:nvPr/>
        </p:nvSpPr>
        <p:spPr>
          <a:xfrm>
            <a:off x="4882090" y="828692"/>
            <a:ext cx="6827944" cy="461665"/>
          </a:xfrm>
          <a:prstGeom prst="rect">
            <a:avLst/>
          </a:prstGeom>
          <a:noFill/>
        </p:spPr>
        <p:txBody>
          <a:bodyPr wrap="square" rtlCol="0">
            <a:spAutoFit/>
          </a:bodyPr>
          <a:lstStyle/>
          <a:p>
            <a:pPr algn="r" rtl="0">
              <a:defRPr b="0" i="0" u="none" strike="noStrike" kern="1200" baseline="0">
                <a:solidFill>
                  <a:prstClr val="black">
                    <a:lumMod val="65000"/>
                    <a:lumOff val="35000"/>
                  </a:prstClr>
                </a:solidFill>
                <a:effectLst/>
                <a:latin typeface="+mn-lt"/>
                <a:ea typeface="+mn-ea"/>
                <a:cs typeface="+mn-cs"/>
              </a:defRPr>
            </a:pPr>
            <a:r>
              <a:rPr lang="en-US" sz="2400" dirty="0">
                <a:solidFill>
                  <a:schemeClr val="tx1">
                    <a:lumMod val="95000"/>
                    <a:lumOff val="5000"/>
                  </a:schemeClr>
                </a:solidFill>
                <a:latin typeface="Assistant SemiBold" panose="00000700000000000000" pitchFamily="2" charset="-79"/>
                <a:cs typeface="Assistant SemiBold" panose="00000700000000000000" pitchFamily="2" charset="-79"/>
              </a:rPr>
              <a:t>APR </a:t>
            </a:r>
            <a:r>
              <a:rPr lang="he-IL" sz="2400" dirty="0">
                <a:solidFill>
                  <a:schemeClr val="tx1">
                    <a:lumMod val="95000"/>
                    <a:lumOff val="5000"/>
                  </a:schemeClr>
                </a:solidFill>
                <a:latin typeface="Assistant SemiBold" panose="00000700000000000000" pitchFamily="2" charset="-79"/>
                <a:cs typeface="Assistant SemiBold" panose="00000700000000000000" pitchFamily="2" charset="-79"/>
              </a:rPr>
              <a:t> אחוזי כשל לעומת ריבית שנתית</a:t>
            </a:r>
            <a:endParaRPr lang="en-US" sz="2400" dirty="0">
              <a:solidFill>
                <a:schemeClr val="tx1">
                  <a:lumMod val="95000"/>
                  <a:lumOff val="5000"/>
                </a:schemeClr>
              </a:solidFill>
              <a:latin typeface="Assistant SemiBold" panose="00000700000000000000" pitchFamily="2" charset="-79"/>
              <a:cs typeface="Assistant SemiBold" panose="00000700000000000000" pitchFamily="2" charset="-79"/>
            </a:endParaRPr>
          </a:p>
        </p:txBody>
      </p:sp>
      <p:sp>
        <p:nvSpPr>
          <p:cNvPr id="18" name="תיבת טקסט 17">
            <a:extLst>
              <a:ext uri="{FF2B5EF4-FFF2-40B4-BE49-F238E27FC236}">
                <a16:creationId xmlns:a16="http://schemas.microsoft.com/office/drawing/2014/main" id="{7F06E33E-897B-4780-B339-ACAC4531559B}"/>
              </a:ext>
            </a:extLst>
          </p:cNvPr>
          <p:cNvSpPr txBox="1"/>
          <p:nvPr/>
        </p:nvSpPr>
        <p:spPr>
          <a:xfrm>
            <a:off x="4114800" y="6108739"/>
            <a:ext cx="7463455" cy="400110"/>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000" dirty="0">
                <a:solidFill>
                  <a:srgbClr val="000000"/>
                </a:solidFill>
                <a:latin typeface="Assistant Light" panose="00000400000000000000" pitchFamily="2" charset="-79"/>
                <a:cs typeface="Assistant Light" panose="00000400000000000000" pitchFamily="2" charset="-79"/>
              </a:rPr>
              <a:t>נתונים לא מבוקרים נכונים ל31 בדצמבר 2021</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000" dirty="0">
                <a:solidFill>
                  <a:srgbClr val="000000"/>
                </a:solidFill>
                <a:latin typeface="Assistant Light" panose="00000400000000000000" pitchFamily="2" charset="-79"/>
                <a:cs typeface="Assistant Light" panose="00000400000000000000" pitchFamily="2" charset="-79"/>
              </a:rPr>
              <a:t>טווח הכשל בישראל המוערך למהלך עסקים רגיל הינו בין 2.3% ל 3.6% לשנת 2021, עבור שנת 2020 הינו בין 2.3% ל3.4% כמפורט בדוח התקופתי לשנת 2020.</a:t>
            </a:r>
            <a:endParaRPr lang="en-IL" sz="1000" dirty="0">
              <a:solidFill>
                <a:srgbClr val="000000"/>
              </a:solidFill>
              <a:latin typeface="Assistant Light" panose="00000400000000000000" pitchFamily="2" charset="-79"/>
              <a:cs typeface="Assistant Light" panose="00000400000000000000" pitchFamily="2" charset="-79"/>
            </a:endParaRPr>
          </a:p>
        </p:txBody>
      </p:sp>
      <p:graphicFrame>
        <p:nvGraphicFramePr>
          <p:cNvPr id="3" name="Object 2">
            <a:extLst>
              <a:ext uri="{FF2B5EF4-FFF2-40B4-BE49-F238E27FC236}">
                <a16:creationId xmlns:a16="http://schemas.microsoft.com/office/drawing/2014/main" id="{431CA1DA-5EC7-44D3-BAB8-E6BC05A69789}"/>
              </a:ext>
            </a:extLst>
          </p:cNvPr>
          <p:cNvGraphicFramePr>
            <a:graphicFrameLocks noChangeAspect="1"/>
          </p:cNvGraphicFramePr>
          <p:nvPr>
            <p:extLst>
              <p:ext uri="{D42A27DB-BD31-4B8C-83A1-F6EECF244321}">
                <p14:modId xmlns:p14="http://schemas.microsoft.com/office/powerpoint/2010/main" val="3309402689"/>
              </p:ext>
            </p:extLst>
          </p:nvPr>
        </p:nvGraphicFramePr>
        <p:xfrm>
          <a:off x="6808270" y="2355502"/>
          <a:ext cx="3771900" cy="3295650"/>
        </p:xfrm>
        <a:graphic>
          <a:graphicData uri="http://schemas.openxmlformats.org/presentationml/2006/ole">
            <mc:AlternateContent xmlns:mc="http://schemas.openxmlformats.org/markup-compatibility/2006">
              <mc:Choice xmlns:v="urn:schemas-microsoft-com:vml" Requires="v">
                <p:oleObj spid="_x0000_s2056" name="Bitmap Image" r:id="rId3" imgW="3772080" imgH="3295800" progId="Paint.Picture">
                  <p:embed/>
                </p:oleObj>
              </mc:Choice>
              <mc:Fallback>
                <p:oleObj name="Bitmap Image" r:id="rId3" imgW="3772080" imgH="3295800" progId="Paint.Picture">
                  <p:embed/>
                  <p:pic>
                    <p:nvPicPr>
                      <p:cNvPr id="0" name=""/>
                      <p:cNvPicPr/>
                      <p:nvPr/>
                    </p:nvPicPr>
                    <p:blipFill>
                      <a:blip r:embed="rId4"/>
                      <a:stretch>
                        <a:fillRect/>
                      </a:stretch>
                    </p:blipFill>
                    <p:spPr>
                      <a:xfrm>
                        <a:off x="6808270" y="2355502"/>
                        <a:ext cx="3771900" cy="3295650"/>
                      </a:xfrm>
                      <a:prstGeom prst="rect">
                        <a:avLst/>
                      </a:prstGeom>
                    </p:spPr>
                  </p:pic>
                </p:oleObj>
              </mc:Fallback>
            </mc:AlternateContent>
          </a:graphicData>
        </a:graphic>
      </p:graphicFrame>
      <p:sp>
        <p:nvSpPr>
          <p:cNvPr id="22" name="TextBox 21">
            <a:extLst>
              <a:ext uri="{FF2B5EF4-FFF2-40B4-BE49-F238E27FC236}">
                <a16:creationId xmlns:a16="http://schemas.microsoft.com/office/drawing/2014/main" id="{18C4417F-5FA0-487D-BB39-6D561D4E4073}"/>
              </a:ext>
            </a:extLst>
          </p:cNvPr>
          <p:cNvSpPr txBox="1"/>
          <p:nvPr/>
        </p:nvSpPr>
        <p:spPr>
          <a:xfrm>
            <a:off x="7856754" y="2238079"/>
            <a:ext cx="837034" cy="338554"/>
          </a:xfrm>
          <a:prstGeom prst="rect">
            <a:avLst/>
          </a:prstGeom>
          <a:noFill/>
        </p:spPr>
        <p:txBody>
          <a:bodyPr wrap="square">
            <a:spAutoFit/>
          </a:bodyPr>
          <a:lstStyle/>
          <a:p>
            <a:r>
              <a:rPr lang="en-US" sz="1600" dirty="0">
                <a:latin typeface="Assistant SemiBold" panose="00000700000000000000" pitchFamily="2" charset="-79"/>
                <a:cs typeface="Assistant SemiBold" panose="00000700000000000000" pitchFamily="2" charset="-79"/>
              </a:rPr>
              <a:t>11.7%</a:t>
            </a:r>
            <a:endParaRPr lang="en-US" sz="1600" dirty="0"/>
          </a:p>
        </p:txBody>
      </p:sp>
      <p:sp>
        <p:nvSpPr>
          <p:cNvPr id="23" name="TextBox 22">
            <a:extLst>
              <a:ext uri="{FF2B5EF4-FFF2-40B4-BE49-F238E27FC236}">
                <a16:creationId xmlns:a16="http://schemas.microsoft.com/office/drawing/2014/main" id="{E837C88C-8F44-42BB-B324-A6E61CB68362}"/>
              </a:ext>
            </a:extLst>
          </p:cNvPr>
          <p:cNvSpPr txBox="1"/>
          <p:nvPr/>
        </p:nvSpPr>
        <p:spPr>
          <a:xfrm>
            <a:off x="9516960" y="2253428"/>
            <a:ext cx="837034" cy="338554"/>
          </a:xfrm>
          <a:prstGeom prst="rect">
            <a:avLst/>
          </a:prstGeom>
          <a:noFill/>
        </p:spPr>
        <p:txBody>
          <a:bodyPr wrap="square">
            <a:spAutoFit/>
          </a:bodyPr>
          <a:lstStyle/>
          <a:p>
            <a:r>
              <a:rPr lang="en-US" sz="1600" dirty="0">
                <a:latin typeface="Assistant SemiBold" panose="00000700000000000000" pitchFamily="2" charset="-79"/>
                <a:cs typeface="Assistant SemiBold" panose="00000700000000000000" pitchFamily="2" charset="-79"/>
              </a:rPr>
              <a:t>11.6%</a:t>
            </a:r>
            <a:endParaRPr lang="en-US" sz="1600" dirty="0"/>
          </a:p>
        </p:txBody>
      </p:sp>
      <p:sp>
        <p:nvSpPr>
          <p:cNvPr id="24" name="TextBox 23">
            <a:extLst>
              <a:ext uri="{FF2B5EF4-FFF2-40B4-BE49-F238E27FC236}">
                <a16:creationId xmlns:a16="http://schemas.microsoft.com/office/drawing/2014/main" id="{C6BD7C15-0D80-455E-97C9-E5C126CC0675}"/>
              </a:ext>
            </a:extLst>
          </p:cNvPr>
          <p:cNvSpPr txBox="1"/>
          <p:nvPr/>
        </p:nvSpPr>
        <p:spPr>
          <a:xfrm>
            <a:off x="8875929" y="4009729"/>
            <a:ext cx="837034" cy="338554"/>
          </a:xfrm>
          <a:prstGeom prst="rect">
            <a:avLst/>
          </a:prstGeom>
          <a:noFill/>
        </p:spPr>
        <p:txBody>
          <a:bodyPr wrap="square">
            <a:spAutoFit/>
          </a:bodyPr>
          <a:lstStyle/>
          <a:p>
            <a:r>
              <a:rPr lang="en-US" sz="1600" dirty="0">
                <a:latin typeface="Assistant SemiBold" panose="00000700000000000000" pitchFamily="2" charset="-79"/>
                <a:cs typeface="Assistant SemiBold" panose="00000700000000000000" pitchFamily="2" charset="-79"/>
              </a:rPr>
              <a:t>2.3%</a:t>
            </a:r>
            <a:endParaRPr lang="en-US" sz="1600" dirty="0"/>
          </a:p>
        </p:txBody>
      </p:sp>
      <p:sp>
        <p:nvSpPr>
          <p:cNvPr id="25" name="TextBox 24">
            <a:extLst>
              <a:ext uri="{FF2B5EF4-FFF2-40B4-BE49-F238E27FC236}">
                <a16:creationId xmlns:a16="http://schemas.microsoft.com/office/drawing/2014/main" id="{E84A004F-232E-4921-AB44-D7BCD51FC35F}"/>
              </a:ext>
            </a:extLst>
          </p:cNvPr>
          <p:cNvSpPr txBox="1"/>
          <p:nvPr/>
        </p:nvSpPr>
        <p:spPr>
          <a:xfrm>
            <a:off x="7218579" y="3981154"/>
            <a:ext cx="837034" cy="338554"/>
          </a:xfrm>
          <a:prstGeom prst="rect">
            <a:avLst/>
          </a:prstGeom>
          <a:noFill/>
        </p:spPr>
        <p:txBody>
          <a:bodyPr wrap="square">
            <a:spAutoFit/>
          </a:bodyPr>
          <a:lstStyle/>
          <a:p>
            <a:r>
              <a:rPr lang="en-US" sz="1600" dirty="0">
                <a:latin typeface="Assistant SemiBold" panose="00000700000000000000" pitchFamily="2" charset="-79"/>
                <a:cs typeface="Assistant SemiBold" panose="00000700000000000000" pitchFamily="2" charset="-79"/>
              </a:rPr>
              <a:t>2.3%</a:t>
            </a:r>
            <a:endParaRPr lang="en-US" sz="1600" dirty="0"/>
          </a:p>
        </p:txBody>
      </p:sp>
      <p:sp>
        <p:nvSpPr>
          <p:cNvPr id="26" name="TextBox 25">
            <a:extLst>
              <a:ext uri="{FF2B5EF4-FFF2-40B4-BE49-F238E27FC236}">
                <a16:creationId xmlns:a16="http://schemas.microsoft.com/office/drawing/2014/main" id="{579770BA-0466-4CD3-8AD3-DD173A70750E}"/>
              </a:ext>
            </a:extLst>
          </p:cNvPr>
          <p:cNvSpPr txBox="1"/>
          <p:nvPr/>
        </p:nvSpPr>
        <p:spPr>
          <a:xfrm>
            <a:off x="9314079" y="5143352"/>
            <a:ext cx="837034" cy="276999"/>
          </a:xfrm>
          <a:prstGeom prst="rect">
            <a:avLst/>
          </a:prstGeom>
          <a:noFill/>
        </p:spPr>
        <p:txBody>
          <a:bodyPr wrap="square">
            <a:spAutoFit/>
          </a:bodyPr>
          <a:lstStyle/>
          <a:p>
            <a:r>
              <a:rPr lang="he-IL" sz="1200" dirty="0">
                <a:latin typeface="Assistant SemiBold" panose="00000700000000000000" pitchFamily="2" charset="-79"/>
                <a:cs typeface="Assistant SemiBold" panose="00000700000000000000" pitchFamily="2" charset="-79"/>
              </a:rPr>
              <a:t>כשל %</a:t>
            </a:r>
            <a:endParaRPr lang="en-US" sz="1200" dirty="0"/>
          </a:p>
        </p:txBody>
      </p:sp>
      <p:graphicFrame>
        <p:nvGraphicFramePr>
          <p:cNvPr id="21" name="Object 20">
            <a:extLst>
              <a:ext uri="{FF2B5EF4-FFF2-40B4-BE49-F238E27FC236}">
                <a16:creationId xmlns:a16="http://schemas.microsoft.com/office/drawing/2014/main" id="{3136C188-5868-4E1E-BB00-56CB458A0115}"/>
              </a:ext>
            </a:extLst>
          </p:cNvPr>
          <p:cNvGraphicFramePr>
            <a:graphicFrameLocks noChangeAspect="1"/>
          </p:cNvGraphicFramePr>
          <p:nvPr>
            <p:extLst>
              <p:ext uri="{D42A27DB-BD31-4B8C-83A1-F6EECF244321}">
                <p14:modId xmlns:p14="http://schemas.microsoft.com/office/powerpoint/2010/main" val="1689585016"/>
              </p:ext>
            </p:extLst>
          </p:nvPr>
        </p:nvGraphicFramePr>
        <p:xfrm>
          <a:off x="1792624" y="1923135"/>
          <a:ext cx="3781425" cy="3552825"/>
        </p:xfrm>
        <a:graphic>
          <a:graphicData uri="http://schemas.openxmlformats.org/presentationml/2006/ole">
            <mc:AlternateContent xmlns:mc="http://schemas.openxmlformats.org/markup-compatibility/2006">
              <mc:Choice xmlns:v="urn:schemas-microsoft-com:vml" Requires="v">
                <p:oleObj spid="_x0000_s2057" name="Bitmap Image" r:id="rId5" imgW="3781440" imgH="3552840" progId="Paint.Picture">
                  <p:embed/>
                </p:oleObj>
              </mc:Choice>
              <mc:Fallback>
                <p:oleObj name="Bitmap Image" r:id="rId5" imgW="3781440" imgH="3552840" progId="Paint.Picture">
                  <p:embed/>
                  <p:pic>
                    <p:nvPicPr>
                      <p:cNvPr id="0" name=""/>
                      <p:cNvPicPr/>
                      <p:nvPr/>
                    </p:nvPicPr>
                    <p:blipFill>
                      <a:blip r:embed="rId6"/>
                      <a:stretch>
                        <a:fillRect/>
                      </a:stretch>
                    </p:blipFill>
                    <p:spPr>
                      <a:xfrm>
                        <a:off x="1792624" y="1923135"/>
                        <a:ext cx="3781425" cy="3552825"/>
                      </a:xfrm>
                      <a:prstGeom prst="rect">
                        <a:avLst/>
                      </a:prstGeom>
                    </p:spPr>
                  </p:pic>
                </p:oleObj>
              </mc:Fallback>
            </mc:AlternateContent>
          </a:graphicData>
        </a:graphic>
      </p:graphicFrame>
      <p:sp>
        <p:nvSpPr>
          <p:cNvPr id="36" name="TextBox 35">
            <a:extLst>
              <a:ext uri="{FF2B5EF4-FFF2-40B4-BE49-F238E27FC236}">
                <a16:creationId xmlns:a16="http://schemas.microsoft.com/office/drawing/2014/main" id="{C6C369E8-EB6C-4CE9-9C09-D776C41AB8A7}"/>
              </a:ext>
            </a:extLst>
          </p:cNvPr>
          <p:cNvSpPr txBox="1"/>
          <p:nvPr/>
        </p:nvSpPr>
        <p:spPr>
          <a:xfrm>
            <a:off x="2902918" y="2021177"/>
            <a:ext cx="837034" cy="338554"/>
          </a:xfrm>
          <a:prstGeom prst="rect">
            <a:avLst/>
          </a:prstGeom>
          <a:noFill/>
        </p:spPr>
        <p:txBody>
          <a:bodyPr wrap="square">
            <a:spAutoFit/>
          </a:bodyPr>
          <a:lstStyle/>
          <a:p>
            <a:r>
              <a:rPr lang="he-IL" sz="1600" dirty="0">
                <a:latin typeface="Assistant SemiBold" panose="00000700000000000000" pitchFamily="2" charset="-79"/>
                <a:cs typeface="Assistant SemiBold" panose="00000700000000000000" pitchFamily="2" charset="-79"/>
              </a:rPr>
              <a:t>19%</a:t>
            </a:r>
            <a:endParaRPr lang="en-US" sz="1600" dirty="0"/>
          </a:p>
        </p:txBody>
      </p:sp>
      <p:sp>
        <p:nvSpPr>
          <p:cNvPr id="37" name="TextBox 36">
            <a:extLst>
              <a:ext uri="{FF2B5EF4-FFF2-40B4-BE49-F238E27FC236}">
                <a16:creationId xmlns:a16="http://schemas.microsoft.com/office/drawing/2014/main" id="{19B54CF6-AC98-4CB8-92D9-847E1489628E}"/>
              </a:ext>
            </a:extLst>
          </p:cNvPr>
          <p:cNvSpPr txBox="1"/>
          <p:nvPr/>
        </p:nvSpPr>
        <p:spPr>
          <a:xfrm>
            <a:off x="4639324" y="2236551"/>
            <a:ext cx="837034" cy="338554"/>
          </a:xfrm>
          <a:prstGeom prst="rect">
            <a:avLst/>
          </a:prstGeom>
          <a:noFill/>
        </p:spPr>
        <p:txBody>
          <a:bodyPr wrap="square">
            <a:spAutoFit/>
          </a:bodyPr>
          <a:lstStyle/>
          <a:p>
            <a:r>
              <a:rPr lang="he-IL" sz="1600" dirty="0">
                <a:latin typeface="Assistant SemiBold" panose="00000700000000000000" pitchFamily="2" charset="-79"/>
                <a:cs typeface="Assistant SemiBold" panose="00000700000000000000" pitchFamily="2" charset="-79"/>
              </a:rPr>
              <a:t>18%</a:t>
            </a:r>
            <a:endParaRPr lang="en-US" sz="1600" dirty="0"/>
          </a:p>
        </p:txBody>
      </p:sp>
      <p:sp>
        <p:nvSpPr>
          <p:cNvPr id="38" name="TextBox 37">
            <a:extLst>
              <a:ext uri="{FF2B5EF4-FFF2-40B4-BE49-F238E27FC236}">
                <a16:creationId xmlns:a16="http://schemas.microsoft.com/office/drawing/2014/main" id="{3E5675B7-A80E-4250-BF6B-49B5F3E6F63F}"/>
              </a:ext>
            </a:extLst>
          </p:cNvPr>
          <p:cNvSpPr txBox="1"/>
          <p:nvPr/>
        </p:nvSpPr>
        <p:spPr>
          <a:xfrm>
            <a:off x="3903043" y="4278602"/>
            <a:ext cx="837034" cy="338554"/>
          </a:xfrm>
          <a:prstGeom prst="rect">
            <a:avLst/>
          </a:prstGeom>
          <a:noFill/>
        </p:spPr>
        <p:txBody>
          <a:bodyPr wrap="square">
            <a:spAutoFit/>
          </a:bodyPr>
          <a:lstStyle/>
          <a:p>
            <a:r>
              <a:rPr lang="he-IL" sz="1600" dirty="0">
                <a:latin typeface="Assistant SemiBold" panose="00000700000000000000" pitchFamily="2" charset="-79"/>
                <a:cs typeface="Assistant SemiBold" panose="00000700000000000000" pitchFamily="2" charset="-79"/>
              </a:rPr>
              <a:t>1.4%</a:t>
            </a:r>
            <a:endParaRPr lang="en-US" sz="1600" dirty="0"/>
          </a:p>
        </p:txBody>
      </p:sp>
      <p:sp>
        <p:nvSpPr>
          <p:cNvPr id="39" name="TextBox 38">
            <a:extLst>
              <a:ext uri="{FF2B5EF4-FFF2-40B4-BE49-F238E27FC236}">
                <a16:creationId xmlns:a16="http://schemas.microsoft.com/office/drawing/2014/main" id="{B824F223-402B-427C-86AA-1E062A5D91F6}"/>
              </a:ext>
            </a:extLst>
          </p:cNvPr>
          <p:cNvSpPr txBox="1"/>
          <p:nvPr/>
        </p:nvSpPr>
        <p:spPr>
          <a:xfrm>
            <a:off x="2150443" y="4050002"/>
            <a:ext cx="837034" cy="338554"/>
          </a:xfrm>
          <a:prstGeom prst="rect">
            <a:avLst/>
          </a:prstGeom>
          <a:noFill/>
        </p:spPr>
        <p:txBody>
          <a:bodyPr wrap="square">
            <a:spAutoFit/>
          </a:bodyPr>
          <a:lstStyle/>
          <a:p>
            <a:r>
              <a:rPr lang="he-IL" sz="1600" dirty="0">
                <a:latin typeface="Assistant SemiBold" panose="00000700000000000000" pitchFamily="2" charset="-79"/>
                <a:cs typeface="Assistant SemiBold" panose="00000700000000000000" pitchFamily="2" charset="-79"/>
              </a:rPr>
              <a:t>3.5%</a:t>
            </a:r>
            <a:endParaRPr lang="en-US" sz="1600" dirty="0"/>
          </a:p>
        </p:txBody>
      </p:sp>
      <p:sp>
        <p:nvSpPr>
          <p:cNvPr id="40" name="TextBox 39">
            <a:extLst>
              <a:ext uri="{FF2B5EF4-FFF2-40B4-BE49-F238E27FC236}">
                <a16:creationId xmlns:a16="http://schemas.microsoft.com/office/drawing/2014/main" id="{CA499803-D7D8-4EC6-A419-701260DB64ED}"/>
              </a:ext>
            </a:extLst>
          </p:cNvPr>
          <p:cNvSpPr txBox="1"/>
          <p:nvPr/>
        </p:nvSpPr>
        <p:spPr>
          <a:xfrm>
            <a:off x="3778701" y="5150607"/>
            <a:ext cx="2031549" cy="276999"/>
          </a:xfrm>
          <a:prstGeom prst="rect">
            <a:avLst/>
          </a:prstGeom>
          <a:noFill/>
        </p:spPr>
        <p:txBody>
          <a:bodyPr wrap="square">
            <a:spAutoFit/>
          </a:bodyPr>
          <a:lstStyle/>
          <a:p>
            <a:r>
              <a:rPr lang="he-IL" sz="1200" dirty="0">
                <a:latin typeface="Assistant SemiBold" panose="00000700000000000000" pitchFamily="2" charset="-79"/>
                <a:cs typeface="Assistant SemiBold" panose="00000700000000000000" pitchFamily="2" charset="-79"/>
              </a:rPr>
              <a:t>הפרשות ליתרת תיק אשראי %</a:t>
            </a:r>
            <a:endParaRPr lang="en-US" sz="1200" dirty="0"/>
          </a:p>
        </p:txBody>
      </p:sp>
      <p:sp>
        <p:nvSpPr>
          <p:cNvPr id="41" name="TextBox 40">
            <a:extLst>
              <a:ext uri="{FF2B5EF4-FFF2-40B4-BE49-F238E27FC236}">
                <a16:creationId xmlns:a16="http://schemas.microsoft.com/office/drawing/2014/main" id="{F43ED5F0-2002-4EB2-95AE-0F8DDD3B3869}"/>
              </a:ext>
            </a:extLst>
          </p:cNvPr>
          <p:cNvSpPr txBox="1"/>
          <p:nvPr/>
        </p:nvSpPr>
        <p:spPr>
          <a:xfrm>
            <a:off x="2274268" y="5155050"/>
            <a:ext cx="1298104" cy="276999"/>
          </a:xfrm>
          <a:prstGeom prst="rect">
            <a:avLst/>
          </a:prstGeom>
          <a:noFill/>
        </p:spPr>
        <p:txBody>
          <a:bodyPr wrap="square">
            <a:spAutoFit/>
          </a:bodyPr>
          <a:lstStyle/>
          <a:p>
            <a:pPr algn="l" rtl="1"/>
            <a:r>
              <a:rPr lang="he-IL" sz="1200" dirty="0">
                <a:latin typeface="Assistant SemiBold" panose="00000700000000000000" pitchFamily="2" charset="-79"/>
                <a:cs typeface="Assistant SemiBold" panose="00000700000000000000" pitchFamily="2" charset="-79"/>
              </a:rPr>
              <a:t>ריבית שנתית </a:t>
            </a:r>
            <a:r>
              <a:rPr lang="en-US" sz="1200" dirty="0">
                <a:latin typeface="Assistant SemiBold" panose="00000700000000000000" pitchFamily="2" charset="-79"/>
                <a:cs typeface="Assistant SemiBold" panose="00000700000000000000" pitchFamily="2" charset="-79"/>
              </a:rPr>
              <a:t>APR</a:t>
            </a:r>
            <a:endParaRPr lang="en-US" sz="1200" dirty="0"/>
          </a:p>
        </p:txBody>
      </p:sp>
      <p:sp>
        <p:nvSpPr>
          <p:cNvPr id="43" name="TextBox 42">
            <a:extLst>
              <a:ext uri="{FF2B5EF4-FFF2-40B4-BE49-F238E27FC236}">
                <a16:creationId xmlns:a16="http://schemas.microsoft.com/office/drawing/2014/main" id="{F816EED1-0025-4AE5-A0BD-B185D8AE9A2E}"/>
              </a:ext>
            </a:extLst>
          </p:cNvPr>
          <p:cNvSpPr txBox="1"/>
          <p:nvPr/>
        </p:nvSpPr>
        <p:spPr>
          <a:xfrm>
            <a:off x="7827343" y="5145525"/>
            <a:ext cx="1298104" cy="276999"/>
          </a:xfrm>
          <a:prstGeom prst="rect">
            <a:avLst/>
          </a:prstGeom>
          <a:noFill/>
        </p:spPr>
        <p:txBody>
          <a:bodyPr wrap="square">
            <a:spAutoFit/>
          </a:bodyPr>
          <a:lstStyle/>
          <a:p>
            <a:pPr algn="l" rtl="1"/>
            <a:r>
              <a:rPr lang="he-IL" sz="1200" dirty="0">
                <a:latin typeface="Assistant SemiBold" panose="00000700000000000000" pitchFamily="2" charset="-79"/>
                <a:cs typeface="Assistant SemiBold" panose="00000700000000000000" pitchFamily="2" charset="-79"/>
              </a:rPr>
              <a:t>ריבית שנתית </a:t>
            </a:r>
            <a:r>
              <a:rPr lang="en-US" sz="1200" dirty="0">
                <a:latin typeface="Assistant SemiBold" panose="00000700000000000000" pitchFamily="2" charset="-79"/>
                <a:cs typeface="Assistant SemiBold" panose="00000700000000000000" pitchFamily="2" charset="-79"/>
              </a:rPr>
              <a:t>APR</a:t>
            </a:r>
            <a:endParaRPr lang="en-US" sz="1200" dirty="0"/>
          </a:p>
        </p:txBody>
      </p:sp>
    </p:spTree>
    <p:extLst>
      <p:ext uri="{BB962C8B-B14F-4D97-AF65-F5344CB8AC3E}">
        <p14:creationId xmlns:p14="http://schemas.microsoft.com/office/powerpoint/2010/main" val="946898326"/>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A6FDF46DAD2D74197038D5D93FC0139" ma:contentTypeVersion="14" ma:contentTypeDescription="Create a new document." ma:contentTypeScope="" ma:versionID="d43aac9e51385cadad45a607cab4f322">
  <xsd:schema xmlns:xsd="http://www.w3.org/2001/XMLSchema" xmlns:xs="http://www.w3.org/2001/XMLSchema" xmlns:p="http://schemas.microsoft.com/office/2006/metadata/properties" xmlns:ns3="612b2c2a-81c4-4c26-adae-64cf58fbf3b6" xmlns:ns4="3041938f-541e-499b-97b8-eec75f1a6517" targetNamespace="http://schemas.microsoft.com/office/2006/metadata/properties" ma:root="true" ma:fieldsID="9ad4adb4e8d93907c970dc04eb196c93" ns3:_="" ns4:_="">
    <xsd:import namespace="612b2c2a-81c4-4c26-adae-64cf58fbf3b6"/>
    <xsd:import namespace="3041938f-541e-499b-97b8-eec75f1a651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LengthInSeconds"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2b2c2a-81c4-4c26-adae-64cf58fbf3b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41938f-541e-499b-97b8-eec75f1a651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BFC6839-B4A9-4861-B5FD-3DBA7D36956B}">
  <ds:schemaRefs>
    <ds:schemaRef ds:uri="http://schemas.microsoft.com/sharepoint/v3/contenttype/forms"/>
  </ds:schemaRefs>
</ds:datastoreItem>
</file>

<file path=customXml/itemProps2.xml><?xml version="1.0" encoding="utf-8"?>
<ds:datastoreItem xmlns:ds="http://schemas.openxmlformats.org/officeDocument/2006/customXml" ds:itemID="{C3876A84-3D58-496F-AC72-BDE6F9D4AC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2b2c2a-81c4-4c26-adae-64cf58fbf3b6"/>
    <ds:schemaRef ds:uri="3041938f-541e-499b-97b8-eec75f1a65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ABA75B1-DB40-41C9-811C-B5E9C67A14FF}">
  <ds:schemaRefs>
    <ds:schemaRef ds:uri="http://schemas.microsoft.com/office/infopath/2007/PartnerControls"/>
    <ds:schemaRef ds:uri="http://schemas.microsoft.com/office/2006/metadata/properties"/>
    <ds:schemaRef ds:uri="http://schemas.microsoft.com/office/2006/documentManagement/types"/>
    <ds:schemaRef ds:uri="http://schemas.openxmlformats.org/package/2006/metadata/core-properties"/>
    <ds:schemaRef ds:uri="http://purl.org/dc/dcmitype/"/>
    <ds:schemaRef ds:uri="612b2c2a-81c4-4c26-adae-64cf58fbf3b6"/>
    <ds:schemaRef ds:uri="http://purl.org/dc/elements/1.1/"/>
    <ds:schemaRef ds:uri="http://purl.org/dc/terms/"/>
    <ds:schemaRef ds:uri="3041938f-541e-499b-97b8-eec75f1a651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26653</TotalTime>
  <Words>2712</Words>
  <Application>Microsoft Office PowerPoint</Application>
  <PresentationFormat>מסך רחב</PresentationFormat>
  <Paragraphs>465</Paragraphs>
  <Slides>29</Slides>
  <Notes>17</Notes>
  <HiddenSlides>0</HiddenSlides>
  <MMClips>0</MMClips>
  <ScaleCrop>false</ScaleCrop>
  <HeadingPairs>
    <vt:vector size="8" baseType="variant">
      <vt:variant>
        <vt:lpstr>גופנים בשימוש</vt:lpstr>
      </vt:variant>
      <vt:variant>
        <vt:i4>8</vt:i4>
      </vt:variant>
      <vt:variant>
        <vt:lpstr>ערכת נושא</vt:lpstr>
      </vt:variant>
      <vt:variant>
        <vt:i4>4</vt:i4>
      </vt:variant>
      <vt:variant>
        <vt:lpstr>שרתי OLE מוטבעים</vt:lpstr>
      </vt:variant>
      <vt:variant>
        <vt:i4>1</vt:i4>
      </vt:variant>
      <vt:variant>
        <vt:lpstr>כותרות שקופיות</vt:lpstr>
      </vt:variant>
      <vt:variant>
        <vt:i4>29</vt:i4>
      </vt:variant>
    </vt:vector>
  </HeadingPairs>
  <TitlesOfParts>
    <vt:vector size="42" baseType="lpstr">
      <vt:lpstr>Calibri</vt:lpstr>
      <vt:lpstr>Assistant ExtraBold</vt:lpstr>
      <vt:lpstr>Assistant SemiBold</vt:lpstr>
      <vt:lpstr>Wingdings</vt:lpstr>
      <vt:lpstr>Assistant Light</vt:lpstr>
      <vt:lpstr>Calibri Light</vt:lpstr>
      <vt:lpstr>Assistant</vt:lpstr>
      <vt:lpstr>Arial</vt:lpstr>
      <vt:lpstr>ערכת נושא Office</vt:lpstr>
      <vt:lpstr>Custom Design</vt:lpstr>
      <vt:lpstr>1_Custom Design</vt:lpstr>
      <vt:lpstr>1_ערכת נושא Office</vt:lpstr>
      <vt:lpstr>Bitmap Image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avihai eliasi</dc:creator>
  <cp:lastModifiedBy>Reut Gilady</cp:lastModifiedBy>
  <cp:revision>494</cp:revision>
  <dcterms:created xsi:type="dcterms:W3CDTF">2021-05-27T10:35:19Z</dcterms:created>
  <dcterms:modified xsi:type="dcterms:W3CDTF">2022-02-28T08:12:33Z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0x010100EA6FDF46DAD2D74197038D5D93FC0139</vt:lpwstr>
  </property>
</Properties>
</file>