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 id="2147483660" r:id="rId5"/>
  </p:sldMasterIdLst>
  <p:notesMasterIdLst>
    <p:notesMasterId r:id="rId65"/>
  </p:notesMasterIdLst>
  <p:sldIdLst>
    <p:sldId id="408" r:id="rId6"/>
    <p:sldId id="548" r:id="rId7"/>
    <p:sldId id="261" r:id="rId8"/>
    <p:sldId id="370" r:id="rId9"/>
    <p:sldId id="553" r:id="rId10"/>
    <p:sldId id="599" r:id="rId11"/>
    <p:sldId id="563" r:id="rId12"/>
    <p:sldId id="443" r:id="rId13"/>
    <p:sldId id="493" r:id="rId14"/>
    <p:sldId id="555" r:id="rId15"/>
    <p:sldId id="554" r:id="rId16"/>
    <p:sldId id="506" r:id="rId17"/>
    <p:sldId id="565" r:id="rId18"/>
    <p:sldId id="566" r:id="rId19"/>
    <p:sldId id="568" r:id="rId20"/>
    <p:sldId id="569" r:id="rId21"/>
    <p:sldId id="570" r:id="rId22"/>
    <p:sldId id="605" r:id="rId23"/>
    <p:sldId id="602" r:id="rId24"/>
    <p:sldId id="487" r:id="rId25"/>
    <p:sldId id="562" r:id="rId26"/>
    <p:sldId id="556" r:id="rId27"/>
    <p:sldId id="606" r:id="rId28"/>
    <p:sldId id="564" r:id="rId29"/>
    <p:sldId id="559" r:id="rId30"/>
    <p:sldId id="600" r:id="rId31"/>
    <p:sldId id="601" r:id="rId32"/>
    <p:sldId id="573" r:id="rId33"/>
    <p:sldId id="574" r:id="rId34"/>
    <p:sldId id="576" r:id="rId35"/>
    <p:sldId id="577" r:id="rId36"/>
    <p:sldId id="578" r:id="rId37"/>
    <p:sldId id="579" r:id="rId38"/>
    <p:sldId id="580" r:id="rId39"/>
    <p:sldId id="581" r:id="rId40"/>
    <p:sldId id="583" r:id="rId41"/>
    <p:sldId id="582" r:id="rId42"/>
    <p:sldId id="585" r:id="rId43"/>
    <p:sldId id="586" r:id="rId44"/>
    <p:sldId id="587" r:id="rId45"/>
    <p:sldId id="588" r:id="rId46"/>
    <p:sldId id="589" r:id="rId47"/>
    <p:sldId id="593" r:id="rId48"/>
    <p:sldId id="594" r:id="rId49"/>
    <p:sldId id="595" r:id="rId50"/>
    <p:sldId id="596" r:id="rId51"/>
    <p:sldId id="590" r:id="rId52"/>
    <p:sldId id="591" r:id="rId53"/>
    <p:sldId id="592" r:id="rId54"/>
    <p:sldId id="411" r:id="rId55"/>
    <p:sldId id="514" r:id="rId56"/>
    <p:sldId id="608" r:id="rId57"/>
    <p:sldId id="549" r:id="rId58"/>
    <p:sldId id="513" r:id="rId59"/>
    <p:sldId id="609" r:id="rId60"/>
    <p:sldId id="355" r:id="rId61"/>
    <p:sldId id="477" r:id="rId62"/>
    <p:sldId id="481" r:id="rId63"/>
    <p:sldId id="482"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0CC16-C721-AECF-4C5B-3CD2860388E3}" name="Alona Tsirulnikov" initials="AT" userId="S::alonat@cet.ac.il::4bbafd77-0cd3-4d60-af1e-94ad4b8daf4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l Mishaan Spiegel" initials="TS" lastIdx="41" clrIdx="6">
    <p:extLst>
      <p:ext uri="{19B8F6BF-5375-455C-9EA6-DF929625EA0E}">
        <p15:presenceInfo xmlns:p15="http://schemas.microsoft.com/office/powerpoint/2012/main" userId="S::talm@cet.ac.il::3b49d4d9-3b89-4d06-aedf-35a2972b16e6" providerId="AD"/>
      </p:ext>
    </p:extLst>
  </p:cmAuthor>
  <p:cmAuthor id="1" name="Shimrit Slonim Franco" initials="SSF" lastIdx="9" clrIdx="0"/>
  <p:cmAuthor id="8" name="Sharon Brand Martin" initials="SBM" lastIdx="57" clrIdx="7">
    <p:extLst>
      <p:ext uri="{19B8F6BF-5375-455C-9EA6-DF929625EA0E}">
        <p15:presenceInfo xmlns:p15="http://schemas.microsoft.com/office/powerpoint/2012/main" userId="S-1-5-21-606772748-477572614-688488514-15397" providerId="AD"/>
      </p:ext>
    </p:extLst>
  </p:cmAuthor>
  <p:cmAuthor id="2" name="Alona Tsirulnikov" initials="AT" lastIdx="212" clrIdx="1"/>
  <p:cmAuthor id="9" name="Netanel Katzir" initials="NK" lastIdx="12" clrIdx="8">
    <p:extLst>
      <p:ext uri="{19B8F6BF-5375-455C-9EA6-DF929625EA0E}">
        <p15:presenceInfo xmlns:p15="http://schemas.microsoft.com/office/powerpoint/2012/main" userId="S-1-5-21-606772748-477572614-688488514-18822" providerId="AD"/>
      </p:ext>
    </p:extLst>
  </p:cmAuthor>
  <p:cmAuthor id="3" name="shimrit slonim" initials="ss" lastIdx="2" clrIdx="2"/>
  <p:cmAuthor id="10" name="‏‏משתמש Windows" initials="‏W" lastIdx="9" clrIdx="9">
    <p:extLst>
      <p:ext uri="{19B8F6BF-5375-455C-9EA6-DF929625EA0E}">
        <p15:presenceInfo xmlns:p15="http://schemas.microsoft.com/office/powerpoint/2012/main" userId="‏‏משתמש Windows" providerId="None"/>
      </p:ext>
    </p:extLst>
  </p:cmAuthor>
  <p:cmAuthor id="4" name="Shimrit Slonim Franco" initials="SSF [2]" lastIdx="2" clrIdx="3"/>
  <p:cmAuthor id="11" name="Sharon Brand Martin" initials="SBM [2]" lastIdx="2" clrIdx="10">
    <p:extLst>
      <p:ext uri="{19B8F6BF-5375-455C-9EA6-DF929625EA0E}">
        <p15:presenceInfo xmlns:p15="http://schemas.microsoft.com/office/powerpoint/2012/main" userId="S::SharonB@cet.ac.il::a0fb36f2-726f-461a-8261-94a57a32e8c3" providerId="AD"/>
      </p:ext>
    </p:extLst>
  </p:cmAuthor>
  <p:cmAuthor id="5" name="ofer raz" initials="or" lastIdx="5" clrIdx="4"/>
  <p:cmAuthor id="6" name="Reoute Diamant" initials="RD" lastIdx="169" clrIdx="5">
    <p:extLst>
      <p:ext uri="{19B8F6BF-5375-455C-9EA6-DF929625EA0E}">
        <p15:presenceInfo xmlns:p15="http://schemas.microsoft.com/office/powerpoint/2012/main" userId="S-1-5-21-606772748-477572614-688488514-174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88D"/>
    <a:srgbClr val="4978A6"/>
    <a:srgbClr val="DBE5F1"/>
    <a:srgbClr val="8FB6DF"/>
    <a:srgbClr val="C7DAEF"/>
    <a:srgbClr val="EC1C3C"/>
    <a:srgbClr val="F9BC25"/>
    <a:srgbClr val="A5A5A5"/>
    <a:srgbClr val="FCDCE1"/>
    <a:srgbClr val="F698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CFEF03-9CA9-41E6-8644-FF539C4F0976}" v="17" dt="2022-04-28T13:57:08.699"/>
    <p1510:client id="{A5220B00-AD99-440E-9187-D54900D511F9}" v="157" dt="2022-04-28T12:09:08.1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סגנון ביניים 4 - הדגשה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סגנון ביניים 4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סגנון ביניים 1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706" autoAdjust="0"/>
    <p:restoredTop sz="84915" autoAdjust="0"/>
  </p:normalViewPr>
  <p:slideViewPr>
    <p:cSldViewPr snapToGrid="0">
      <p:cViewPr varScale="1">
        <p:scale>
          <a:sx n="61" d="100"/>
          <a:sy n="61" d="100"/>
        </p:scale>
        <p:origin x="724"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on Brand Martin" userId="a0fb36f2-726f-461a-8261-94a57a32e8c3" providerId="ADAL" clId="{76BDDBDF-BFD4-448B-B9DE-820402F39C0E}"/>
    <pc:docChg chg="undo custSel addSld delSld modSld sldOrd">
      <pc:chgData name="Sharon Brand Martin" userId="a0fb36f2-726f-461a-8261-94a57a32e8c3" providerId="ADAL" clId="{76BDDBDF-BFD4-448B-B9DE-820402F39C0E}" dt="2022-04-06T07:12:28.825" v="4233" actId="14734"/>
      <pc:docMkLst>
        <pc:docMk/>
      </pc:docMkLst>
      <pc:sldChg chg="add modTransition">
        <pc:chgData name="Sharon Brand Martin" userId="a0fb36f2-726f-461a-8261-94a57a32e8c3" providerId="ADAL" clId="{76BDDBDF-BFD4-448B-B9DE-820402F39C0E}" dt="2022-03-27T09:17:34.513" v="133"/>
        <pc:sldMkLst>
          <pc:docMk/>
          <pc:sldMk cId="3385509769" sldId="261"/>
        </pc:sldMkLst>
      </pc:sldChg>
      <pc:sldChg chg="add modTransition">
        <pc:chgData name="Sharon Brand Martin" userId="a0fb36f2-726f-461a-8261-94a57a32e8c3" providerId="ADAL" clId="{76BDDBDF-BFD4-448B-B9DE-820402F39C0E}" dt="2022-03-27T09:17:34.513" v="133"/>
        <pc:sldMkLst>
          <pc:docMk/>
          <pc:sldMk cId="1786504378" sldId="293"/>
        </pc:sldMkLst>
      </pc:sldChg>
      <pc:sldChg chg="addSp delSp modSp ord">
        <pc:chgData name="Sharon Brand Martin" userId="a0fb36f2-726f-461a-8261-94a57a32e8c3" providerId="ADAL" clId="{76BDDBDF-BFD4-448B-B9DE-820402F39C0E}" dt="2022-03-27T09:19:04.045" v="135"/>
        <pc:sldMkLst>
          <pc:docMk/>
          <pc:sldMk cId="121924030" sldId="370"/>
        </pc:sldMkLst>
        <pc:spChg chg="mod">
          <ac:chgData name="Sharon Brand Martin" userId="a0fb36f2-726f-461a-8261-94a57a32e8c3" providerId="ADAL" clId="{76BDDBDF-BFD4-448B-B9DE-820402F39C0E}" dt="2022-03-27T09:06:27.525" v="97" actId="1035"/>
          <ac:spMkLst>
            <pc:docMk/>
            <pc:sldMk cId="121924030" sldId="370"/>
            <ac:spMk id="6" creationId="{53E05EDB-E3A9-4AE9-BD2C-3E658605C89F}"/>
          </ac:spMkLst>
        </pc:spChg>
        <pc:picChg chg="add del">
          <ac:chgData name="Sharon Brand Martin" userId="a0fb36f2-726f-461a-8261-94a57a32e8c3" providerId="ADAL" clId="{76BDDBDF-BFD4-448B-B9DE-820402F39C0E}" dt="2022-03-27T09:04:04.148" v="4"/>
          <ac:picMkLst>
            <pc:docMk/>
            <pc:sldMk cId="121924030" sldId="370"/>
            <ac:picMk id="3" creationId="{60BF98C4-2D11-47EF-9B8B-84BE3EF5D4E8}"/>
          </ac:picMkLst>
        </pc:picChg>
      </pc:sldChg>
      <pc:sldChg chg="add modTransition">
        <pc:chgData name="Sharon Brand Martin" userId="a0fb36f2-726f-461a-8261-94a57a32e8c3" providerId="ADAL" clId="{76BDDBDF-BFD4-448B-B9DE-820402F39C0E}" dt="2022-03-27T09:17:15.934" v="132"/>
        <pc:sldMkLst>
          <pc:docMk/>
          <pc:sldMk cId="59942858" sldId="411"/>
        </pc:sldMkLst>
      </pc:sldChg>
      <pc:sldChg chg="add modTransition">
        <pc:chgData name="Sharon Brand Martin" userId="a0fb36f2-726f-461a-8261-94a57a32e8c3" providerId="ADAL" clId="{76BDDBDF-BFD4-448B-B9DE-820402F39C0E}" dt="2022-03-27T09:17:34.513" v="133"/>
        <pc:sldMkLst>
          <pc:docMk/>
          <pc:sldMk cId="1279698162" sldId="428"/>
        </pc:sldMkLst>
      </pc:sldChg>
      <pc:sldChg chg="addSp modSp ord">
        <pc:chgData name="Sharon Brand Martin" userId="a0fb36f2-726f-461a-8261-94a57a32e8c3" providerId="ADAL" clId="{76BDDBDF-BFD4-448B-B9DE-820402F39C0E}" dt="2022-04-04T12:02:37.603" v="3419" actId="20577"/>
        <pc:sldMkLst>
          <pc:docMk/>
          <pc:sldMk cId="2857755175" sldId="493"/>
        </pc:sldMkLst>
        <pc:spChg chg="mod">
          <ac:chgData name="Sharon Brand Martin" userId="a0fb36f2-726f-461a-8261-94a57a32e8c3" providerId="ADAL" clId="{76BDDBDF-BFD4-448B-B9DE-820402F39C0E}" dt="2022-04-03T09:50:00.672" v="521" actId="1076"/>
          <ac:spMkLst>
            <pc:docMk/>
            <pc:sldMk cId="2857755175" sldId="493"/>
            <ac:spMk id="3" creationId="{0A0AB3B4-4CE4-4774-A76A-BD33A10455B9}"/>
          </ac:spMkLst>
        </pc:spChg>
        <pc:spChg chg="add mod">
          <ac:chgData name="Sharon Brand Martin" userId="a0fb36f2-726f-461a-8261-94a57a32e8c3" providerId="ADAL" clId="{76BDDBDF-BFD4-448B-B9DE-820402F39C0E}" dt="2022-04-03T09:49:47.020" v="520" actId="14100"/>
          <ac:spMkLst>
            <pc:docMk/>
            <pc:sldMk cId="2857755175" sldId="493"/>
            <ac:spMk id="5" creationId="{732C951A-E4AE-4EA3-A80B-8471E0CAB23D}"/>
          </ac:spMkLst>
        </pc:spChg>
        <pc:spChg chg="mod">
          <ac:chgData name="Sharon Brand Martin" userId="a0fb36f2-726f-461a-8261-94a57a32e8c3" providerId="ADAL" clId="{76BDDBDF-BFD4-448B-B9DE-820402F39C0E}" dt="2022-04-04T12:02:37.603" v="3419" actId="20577"/>
          <ac:spMkLst>
            <pc:docMk/>
            <pc:sldMk cId="2857755175" sldId="493"/>
            <ac:spMk id="7" creationId="{8E119168-BA42-49CC-AB16-00628F05D854}"/>
          </ac:spMkLst>
        </pc:spChg>
        <pc:cxnChg chg="add mod">
          <ac:chgData name="Sharon Brand Martin" userId="a0fb36f2-726f-461a-8261-94a57a32e8c3" providerId="ADAL" clId="{76BDDBDF-BFD4-448B-B9DE-820402F39C0E}" dt="2022-04-03T10:19:47.541" v="924" actId="1038"/>
          <ac:cxnSpMkLst>
            <pc:docMk/>
            <pc:sldMk cId="2857755175" sldId="493"/>
            <ac:cxnSpMk id="10" creationId="{96F6DFCC-847C-4839-85C6-11DCD690D1D7}"/>
          </ac:cxnSpMkLst>
        </pc:cxnChg>
      </pc:sldChg>
      <pc:sldChg chg="addSp delSp modSp addCm delCm modCm">
        <pc:chgData name="Sharon Brand Martin" userId="a0fb36f2-726f-461a-8261-94a57a32e8c3" providerId="ADAL" clId="{76BDDBDF-BFD4-448B-B9DE-820402F39C0E}" dt="2022-04-05T08:12:57.901" v="4182" actId="20577"/>
        <pc:sldMkLst>
          <pc:docMk/>
          <pc:sldMk cId="2661109858" sldId="506"/>
        </pc:sldMkLst>
        <pc:spChg chg="add mod">
          <ac:chgData name="Sharon Brand Martin" userId="a0fb36f2-726f-461a-8261-94a57a32e8c3" providerId="ADAL" clId="{76BDDBDF-BFD4-448B-B9DE-820402F39C0E}" dt="2022-04-04T12:10:47.953" v="3609" actId="20577"/>
          <ac:spMkLst>
            <pc:docMk/>
            <pc:sldMk cId="2661109858" sldId="506"/>
            <ac:spMk id="3" creationId="{04CB3D70-ECD5-4600-82BE-41BDE4B6AE20}"/>
          </ac:spMkLst>
        </pc:spChg>
        <pc:spChg chg="add del">
          <ac:chgData name="Sharon Brand Martin" userId="a0fb36f2-726f-461a-8261-94a57a32e8c3" providerId="ADAL" clId="{76BDDBDF-BFD4-448B-B9DE-820402F39C0E}" dt="2022-04-03T11:34:41.965" v="2509"/>
          <ac:spMkLst>
            <pc:docMk/>
            <pc:sldMk cId="2661109858" sldId="506"/>
            <ac:spMk id="3" creationId="{7BE55C00-7744-4176-8280-2A73C8680BC5}"/>
          </ac:spMkLst>
        </pc:spChg>
        <pc:spChg chg="del mod">
          <ac:chgData name="Sharon Brand Martin" userId="a0fb36f2-726f-461a-8261-94a57a32e8c3" providerId="ADAL" clId="{76BDDBDF-BFD4-448B-B9DE-820402F39C0E}" dt="2022-04-04T09:18:44.065" v="2646" actId="478"/>
          <ac:spMkLst>
            <pc:docMk/>
            <pc:sldMk cId="2661109858" sldId="506"/>
            <ac:spMk id="4" creationId="{3A922E58-8837-41D4-9387-C0410DC1B44E}"/>
          </ac:spMkLst>
        </pc:spChg>
        <pc:spChg chg="add mod">
          <ac:chgData name="Sharon Brand Martin" userId="a0fb36f2-726f-461a-8261-94a57a32e8c3" providerId="ADAL" clId="{76BDDBDF-BFD4-448B-B9DE-820402F39C0E}" dt="2022-04-05T08:12:57.901" v="4182" actId="20577"/>
          <ac:spMkLst>
            <pc:docMk/>
            <pc:sldMk cId="2661109858" sldId="506"/>
            <ac:spMk id="5" creationId="{1A498ADB-72CC-4AD5-98B9-DB2B4206BE6E}"/>
          </ac:spMkLst>
        </pc:spChg>
        <pc:spChg chg="mod">
          <ac:chgData name="Sharon Brand Martin" userId="a0fb36f2-726f-461a-8261-94a57a32e8c3" providerId="ADAL" clId="{76BDDBDF-BFD4-448B-B9DE-820402F39C0E}" dt="2022-04-04T09:23:33.657" v="2716" actId="20577"/>
          <ac:spMkLst>
            <pc:docMk/>
            <pc:sldMk cId="2661109858" sldId="506"/>
            <ac:spMk id="6" creationId="{71AC1DE8-4FD0-43CF-8F42-3F7F1246AC19}"/>
          </ac:spMkLst>
        </pc:spChg>
        <pc:spChg chg="add mod ord">
          <ac:chgData name="Sharon Brand Martin" userId="a0fb36f2-726f-461a-8261-94a57a32e8c3" providerId="ADAL" clId="{76BDDBDF-BFD4-448B-B9DE-820402F39C0E}" dt="2022-04-04T09:21:45.278" v="2683" actId="14100"/>
          <ac:spMkLst>
            <pc:docMk/>
            <pc:sldMk cId="2661109858" sldId="506"/>
            <ac:spMk id="7" creationId="{CB0E8BE5-D3AB-4585-A046-F5FE7FC9C31C}"/>
          </ac:spMkLst>
        </pc:spChg>
      </pc:sldChg>
      <pc:sldChg chg="add modTransition">
        <pc:chgData name="Sharon Brand Martin" userId="a0fb36f2-726f-461a-8261-94a57a32e8c3" providerId="ADAL" clId="{76BDDBDF-BFD4-448B-B9DE-820402F39C0E}" dt="2022-03-27T09:17:15.934" v="132"/>
        <pc:sldMkLst>
          <pc:docMk/>
          <pc:sldMk cId="818136065" sldId="514"/>
        </pc:sldMkLst>
      </pc:sldChg>
      <pc:sldChg chg="add modTransition">
        <pc:chgData name="Sharon Brand Martin" userId="a0fb36f2-726f-461a-8261-94a57a32e8c3" providerId="ADAL" clId="{76BDDBDF-BFD4-448B-B9DE-820402F39C0E}" dt="2022-03-27T09:17:15.934" v="132"/>
        <pc:sldMkLst>
          <pc:docMk/>
          <pc:sldMk cId="1191372009" sldId="545"/>
        </pc:sldMkLst>
      </pc:sldChg>
      <pc:sldChg chg="add">
        <pc:chgData name="Sharon Brand Martin" userId="a0fb36f2-726f-461a-8261-94a57a32e8c3" providerId="ADAL" clId="{76BDDBDF-BFD4-448B-B9DE-820402F39C0E}" dt="2022-03-27T09:13:35.588" v="130"/>
        <pc:sldMkLst>
          <pc:docMk/>
          <pc:sldMk cId="2258310093" sldId="548"/>
        </pc:sldMkLst>
      </pc:sldChg>
      <pc:sldChg chg="add modTransition">
        <pc:chgData name="Sharon Brand Martin" userId="a0fb36f2-726f-461a-8261-94a57a32e8c3" providerId="ADAL" clId="{76BDDBDF-BFD4-448B-B9DE-820402F39C0E}" dt="2022-03-27T09:17:15.934" v="132"/>
        <pc:sldMkLst>
          <pc:docMk/>
          <pc:sldMk cId="474371619" sldId="549"/>
        </pc:sldMkLst>
      </pc:sldChg>
      <pc:sldChg chg="add">
        <pc:chgData name="Sharon Brand Martin" userId="a0fb36f2-726f-461a-8261-94a57a32e8c3" providerId="ADAL" clId="{76BDDBDF-BFD4-448B-B9DE-820402F39C0E}" dt="2022-03-27T09:13:35.588" v="130"/>
        <pc:sldMkLst>
          <pc:docMk/>
          <pc:sldMk cId="349638235" sldId="551"/>
        </pc:sldMkLst>
      </pc:sldChg>
      <pc:sldChg chg="addSp delSp modSp">
        <pc:chgData name="Sharon Brand Martin" userId="a0fb36f2-726f-461a-8261-94a57a32e8c3" providerId="ADAL" clId="{76BDDBDF-BFD4-448B-B9DE-820402F39C0E}" dt="2022-04-03T10:22:39.449" v="1008" actId="20577"/>
        <pc:sldMkLst>
          <pc:docMk/>
          <pc:sldMk cId="2006616550" sldId="554"/>
        </pc:sldMkLst>
        <pc:spChg chg="add del">
          <ac:chgData name="Sharon Brand Martin" userId="a0fb36f2-726f-461a-8261-94a57a32e8c3" providerId="ADAL" clId="{76BDDBDF-BFD4-448B-B9DE-820402F39C0E}" dt="2022-04-03T10:20:28.794" v="969"/>
          <ac:spMkLst>
            <pc:docMk/>
            <pc:sldMk cId="2006616550" sldId="554"/>
            <ac:spMk id="4" creationId="{285B559C-CD86-45E0-B304-D721D58EEA9F}"/>
          </ac:spMkLst>
        </pc:spChg>
        <pc:spChg chg="add mod">
          <ac:chgData name="Sharon Brand Martin" userId="a0fb36f2-726f-461a-8261-94a57a32e8c3" providerId="ADAL" clId="{76BDDBDF-BFD4-448B-B9DE-820402F39C0E}" dt="2022-04-03T10:22:39.449" v="1008" actId="20577"/>
          <ac:spMkLst>
            <pc:docMk/>
            <pc:sldMk cId="2006616550" sldId="554"/>
            <ac:spMk id="5" creationId="{586717BC-1B54-4F41-984A-B18D3ADB0556}"/>
          </ac:spMkLst>
        </pc:spChg>
        <pc:spChg chg="mod">
          <ac:chgData name="Sharon Brand Martin" userId="a0fb36f2-726f-461a-8261-94a57a32e8c3" providerId="ADAL" clId="{76BDDBDF-BFD4-448B-B9DE-820402F39C0E}" dt="2022-04-03T10:21:15.556" v="977" actId="20577"/>
          <ac:spMkLst>
            <pc:docMk/>
            <pc:sldMk cId="2006616550" sldId="554"/>
            <ac:spMk id="8" creationId="{62583C00-42F8-4A93-9823-99E5057E0230}"/>
          </ac:spMkLst>
        </pc:spChg>
        <pc:spChg chg="add mod">
          <ac:chgData name="Sharon Brand Martin" userId="a0fb36f2-726f-461a-8261-94a57a32e8c3" providerId="ADAL" clId="{76BDDBDF-BFD4-448B-B9DE-820402F39C0E}" dt="2022-04-03T10:14:52.693" v="832" actId="14100"/>
          <ac:spMkLst>
            <pc:docMk/>
            <pc:sldMk cId="2006616550" sldId="554"/>
            <ac:spMk id="21" creationId="{39A5AAA7-60DE-4B48-A739-3A829E6C721F}"/>
          </ac:spMkLst>
        </pc:spChg>
        <pc:cxnChg chg="add mod">
          <ac:chgData name="Sharon Brand Martin" userId="a0fb36f2-726f-461a-8261-94a57a32e8c3" providerId="ADAL" clId="{76BDDBDF-BFD4-448B-B9DE-820402F39C0E}" dt="2022-04-03T10:19:56.440" v="965" actId="1037"/>
          <ac:cxnSpMkLst>
            <pc:docMk/>
            <pc:sldMk cId="2006616550" sldId="554"/>
            <ac:cxnSpMk id="22" creationId="{768901DB-5DF3-4D3D-A328-036486762DEF}"/>
          </ac:cxnSpMkLst>
        </pc:cxnChg>
      </pc:sldChg>
      <pc:sldChg chg="addSp delSp modSp">
        <pc:chgData name="Sharon Brand Martin" userId="a0fb36f2-726f-461a-8261-94a57a32e8c3" providerId="ADAL" clId="{76BDDBDF-BFD4-448B-B9DE-820402F39C0E}" dt="2022-04-03T10:19:08.306" v="867" actId="208"/>
        <pc:sldMkLst>
          <pc:docMk/>
          <pc:sldMk cId="3389507333" sldId="555"/>
        </pc:sldMkLst>
        <pc:spChg chg="add del">
          <ac:chgData name="Sharon Brand Martin" userId="a0fb36f2-726f-461a-8261-94a57a32e8c3" providerId="ADAL" clId="{76BDDBDF-BFD4-448B-B9DE-820402F39C0E}" dt="2022-04-03T09:53:42.739" v="562"/>
          <ac:spMkLst>
            <pc:docMk/>
            <pc:sldMk cId="3389507333" sldId="555"/>
            <ac:spMk id="3" creationId="{4B345FB4-0B3B-4153-B8B7-56DB23E4F3BD}"/>
          </ac:spMkLst>
        </pc:spChg>
        <pc:spChg chg="add mod">
          <ac:chgData name="Sharon Brand Martin" userId="a0fb36f2-726f-461a-8261-94a57a32e8c3" providerId="ADAL" clId="{76BDDBDF-BFD4-448B-B9DE-820402F39C0E}" dt="2022-04-03T09:56:43.656" v="653" actId="1076"/>
          <ac:spMkLst>
            <pc:docMk/>
            <pc:sldMk cId="3389507333" sldId="555"/>
            <ac:spMk id="4" creationId="{D3CDCB70-925C-4436-A53E-54CB8907A9D7}"/>
          </ac:spMkLst>
        </pc:spChg>
        <pc:spChg chg="del mod">
          <ac:chgData name="Sharon Brand Martin" userId="a0fb36f2-726f-461a-8261-94a57a32e8c3" providerId="ADAL" clId="{76BDDBDF-BFD4-448B-B9DE-820402F39C0E}" dt="2022-04-03T09:54:13.285" v="571" actId="478"/>
          <ac:spMkLst>
            <pc:docMk/>
            <pc:sldMk cId="3389507333" sldId="555"/>
            <ac:spMk id="6" creationId="{9CF360AE-7F59-46A0-9AAE-F236E7C0FCE5}"/>
          </ac:spMkLst>
        </pc:spChg>
        <pc:spChg chg="mod">
          <ac:chgData name="Sharon Brand Martin" userId="a0fb36f2-726f-461a-8261-94a57a32e8c3" providerId="ADAL" clId="{76BDDBDF-BFD4-448B-B9DE-820402F39C0E}" dt="2022-04-03T10:00:29.072" v="675" actId="20577"/>
          <ac:spMkLst>
            <pc:docMk/>
            <pc:sldMk cId="3389507333" sldId="555"/>
            <ac:spMk id="7" creationId="{8E119168-BA42-49CC-AB16-00628F05D854}"/>
          </ac:spMkLst>
        </pc:spChg>
        <pc:spChg chg="add del mod">
          <ac:chgData name="Sharon Brand Martin" userId="a0fb36f2-726f-461a-8261-94a57a32e8c3" providerId="ADAL" clId="{76BDDBDF-BFD4-448B-B9DE-820402F39C0E}" dt="2022-04-03T09:56:53.803" v="654" actId="14100"/>
          <ac:spMkLst>
            <pc:docMk/>
            <pc:sldMk cId="3389507333" sldId="555"/>
            <ac:spMk id="8" creationId="{1BFE9520-E03A-4066-B3B8-4D75C7A7A25E}"/>
          </ac:spMkLst>
        </pc:spChg>
        <pc:graphicFrameChg chg="mod">
          <ac:chgData name="Sharon Brand Martin" userId="a0fb36f2-726f-461a-8261-94a57a32e8c3" providerId="ADAL" clId="{76BDDBDF-BFD4-448B-B9DE-820402F39C0E}" dt="2022-04-03T09:56:40.174" v="652" actId="1076"/>
          <ac:graphicFrameMkLst>
            <pc:docMk/>
            <pc:sldMk cId="3389507333" sldId="555"/>
            <ac:graphicFrameMk id="9" creationId="{EC9D9848-5FC9-45B7-A8BC-638E8101C2EC}"/>
          </ac:graphicFrameMkLst>
        </pc:graphicFrameChg>
        <pc:cxnChg chg="add mod">
          <ac:chgData name="Sharon Brand Martin" userId="a0fb36f2-726f-461a-8261-94a57a32e8c3" providerId="ADAL" clId="{76BDDBDF-BFD4-448B-B9DE-820402F39C0E}" dt="2022-04-03T10:19:08.306" v="867" actId="208"/>
          <ac:cxnSpMkLst>
            <pc:docMk/>
            <pc:sldMk cId="3389507333" sldId="555"/>
            <ac:cxnSpMk id="10" creationId="{65D9F0ED-65E9-4456-8366-D6F61E6BFD8E}"/>
          </ac:cxnSpMkLst>
        </pc:cxnChg>
      </pc:sldChg>
      <pc:sldChg chg="addSp modSp">
        <pc:chgData name="Sharon Brand Martin" userId="a0fb36f2-726f-461a-8261-94a57a32e8c3" providerId="ADAL" clId="{76BDDBDF-BFD4-448B-B9DE-820402F39C0E}" dt="2022-04-06T07:12:28.825" v="4233" actId="14734"/>
        <pc:sldMkLst>
          <pc:docMk/>
          <pc:sldMk cId="2505406649" sldId="562"/>
        </pc:sldMkLst>
        <pc:spChg chg="add mod">
          <ac:chgData name="Sharon Brand Martin" userId="a0fb36f2-726f-461a-8261-94a57a32e8c3" providerId="ADAL" clId="{76BDDBDF-BFD4-448B-B9DE-820402F39C0E}" dt="2022-04-06T07:11:26.731" v="4226" actId="14100"/>
          <ac:spMkLst>
            <pc:docMk/>
            <pc:sldMk cId="2505406649" sldId="562"/>
            <ac:spMk id="3" creationId="{27BE1743-34DE-4179-9198-3B7912C55FF1}"/>
          </ac:spMkLst>
        </pc:spChg>
        <pc:spChg chg="mod">
          <ac:chgData name="Sharon Brand Martin" userId="a0fb36f2-726f-461a-8261-94a57a32e8c3" providerId="ADAL" clId="{76BDDBDF-BFD4-448B-B9DE-820402F39C0E}" dt="2022-04-05T08:17:39.155" v="4192" actId="20577"/>
          <ac:spMkLst>
            <pc:docMk/>
            <pc:sldMk cId="2505406649" sldId="562"/>
            <ac:spMk id="4" creationId="{65EBCA4D-848B-425D-A656-BBBB03F809C7}"/>
          </ac:spMkLst>
        </pc:spChg>
        <pc:spChg chg="add mod">
          <ac:chgData name="Sharon Brand Martin" userId="a0fb36f2-726f-461a-8261-94a57a32e8c3" providerId="ADAL" clId="{76BDDBDF-BFD4-448B-B9DE-820402F39C0E}" dt="2022-04-06T07:07:38.177" v="4224" actId="14100"/>
          <ac:spMkLst>
            <pc:docMk/>
            <pc:sldMk cId="2505406649" sldId="562"/>
            <ac:spMk id="8" creationId="{D0EA6FA4-8329-40A3-AAD6-DD72EF7B2D11}"/>
          </ac:spMkLst>
        </pc:spChg>
        <pc:graphicFrameChg chg="mod modGraphic">
          <ac:chgData name="Sharon Brand Martin" userId="a0fb36f2-726f-461a-8261-94a57a32e8c3" providerId="ADAL" clId="{76BDDBDF-BFD4-448B-B9DE-820402F39C0E}" dt="2022-04-06T07:12:28.825" v="4233" actId="14734"/>
          <ac:graphicFrameMkLst>
            <pc:docMk/>
            <pc:sldMk cId="2505406649" sldId="562"/>
            <ac:graphicFrameMk id="7" creationId="{14D325FA-7D19-4F6A-8909-E2D00EDC227F}"/>
          </ac:graphicFrameMkLst>
        </pc:graphicFrameChg>
      </pc:sldChg>
      <pc:sldChg chg="ord">
        <pc:chgData name="Sharon Brand Martin" userId="a0fb36f2-726f-461a-8261-94a57a32e8c3" providerId="ADAL" clId="{76BDDBDF-BFD4-448B-B9DE-820402F39C0E}" dt="2022-03-27T09:08:17.016" v="106"/>
        <pc:sldMkLst>
          <pc:docMk/>
          <pc:sldMk cId="796372652" sldId="565"/>
        </pc:sldMkLst>
      </pc:sldChg>
      <pc:sldChg chg="modSp ord">
        <pc:chgData name="Sharon Brand Martin" userId="a0fb36f2-726f-461a-8261-94a57a32e8c3" providerId="ADAL" clId="{76BDDBDF-BFD4-448B-B9DE-820402F39C0E}" dt="2022-04-04T09:36:56.196" v="2742" actId="20577"/>
        <pc:sldMkLst>
          <pc:docMk/>
          <pc:sldMk cId="3465492392" sldId="566"/>
        </pc:sldMkLst>
        <pc:spChg chg="mod">
          <ac:chgData name="Sharon Brand Martin" userId="a0fb36f2-726f-461a-8261-94a57a32e8c3" providerId="ADAL" clId="{76BDDBDF-BFD4-448B-B9DE-820402F39C0E}" dt="2022-04-04T09:36:56.196" v="2742" actId="20577"/>
          <ac:spMkLst>
            <pc:docMk/>
            <pc:sldMk cId="3465492392" sldId="566"/>
            <ac:spMk id="4" creationId="{65EBCA4D-848B-425D-A656-BBBB03F809C7}"/>
          </ac:spMkLst>
        </pc:spChg>
      </pc:sldChg>
      <pc:sldChg chg="addSp modSp ord">
        <pc:chgData name="Sharon Brand Martin" userId="a0fb36f2-726f-461a-8261-94a57a32e8c3" providerId="ADAL" clId="{76BDDBDF-BFD4-448B-B9DE-820402F39C0E}" dt="2022-04-04T12:02:52.895" v="3420"/>
        <pc:sldMkLst>
          <pc:docMk/>
          <pc:sldMk cId="3557282390" sldId="568"/>
        </pc:sldMkLst>
        <pc:spChg chg="mod">
          <ac:chgData name="Sharon Brand Martin" userId="a0fb36f2-726f-461a-8261-94a57a32e8c3" providerId="ADAL" clId="{76BDDBDF-BFD4-448B-B9DE-820402F39C0E}" dt="2022-04-04T12:02:52.895" v="3420"/>
          <ac:spMkLst>
            <pc:docMk/>
            <pc:sldMk cId="3557282390" sldId="568"/>
            <ac:spMk id="7" creationId="{8E119168-BA42-49CC-AB16-00628F05D854}"/>
          </ac:spMkLst>
        </pc:spChg>
        <pc:spChg chg="add mod">
          <ac:chgData name="Sharon Brand Martin" userId="a0fb36f2-726f-461a-8261-94a57a32e8c3" providerId="ADAL" clId="{76BDDBDF-BFD4-448B-B9DE-820402F39C0E}" dt="2022-04-04T12:02:06.958" v="3417" actId="14100"/>
          <ac:spMkLst>
            <pc:docMk/>
            <pc:sldMk cId="3557282390" sldId="568"/>
            <ac:spMk id="11" creationId="{3D01F776-2015-43D8-8E87-5883EB7A2615}"/>
          </ac:spMkLst>
        </pc:spChg>
        <pc:cxnChg chg="add mod">
          <ac:chgData name="Sharon Brand Martin" userId="a0fb36f2-726f-461a-8261-94a57a32e8c3" providerId="ADAL" clId="{76BDDBDF-BFD4-448B-B9DE-820402F39C0E}" dt="2022-04-04T09:46:50.253" v="2834" actId="1038"/>
          <ac:cxnSpMkLst>
            <pc:docMk/>
            <pc:sldMk cId="3557282390" sldId="568"/>
            <ac:cxnSpMk id="12" creationId="{D5A9C9D3-E477-4D0D-9FB7-F1013A85B869}"/>
          </ac:cxnSpMkLst>
        </pc:cxnChg>
      </pc:sldChg>
      <pc:sldChg chg="addSp delSp modSp ord">
        <pc:chgData name="Sharon Brand Martin" userId="a0fb36f2-726f-461a-8261-94a57a32e8c3" providerId="ADAL" clId="{76BDDBDF-BFD4-448B-B9DE-820402F39C0E}" dt="2022-04-04T11:54:26.570" v="3316" actId="14100"/>
        <pc:sldMkLst>
          <pc:docMk/>
          <pc:sldMk cId="1020494356" sldId="569"/>
        </pc:sldMkLst>
        <pc:spChg chg="add del mod">
          <ac:chgData name="Sharon Brand Martin" userId="a0fb36f2-726f-461a-8261-94a57a32e8c3" providerId="ADAL" clId="{76BDDBDF-BFD4-448B-B9DE-820402F39C0E}" dt="2022-04-04T11:47:13.154" v="3124"/>
          <ac:spMkLst>
            <pc:docMk/>
            <pc:sldMk cId="1020494356" sldId="569"/>
            <ac:spMk id="3" creationId="{D4D9D83B-C98B-498F-B408-8CAD239D597E}"/>
          </ac:spMkLst>
        </pc:spChg>
        <pc:spChg chg="mod">
          <ac:chgData name="Sharon Brand Martin" userId="a0fb36f2-726f-461a-8261-94a57a32e8c3" providerId="ADAL" clId="{76BDDBDF-BFD4-448B-B9DE-820402F39C0E}" dt="2022-04-04T11:54:20.130" v="3315" actId="1037"/>
          <ac:spMkLst>
            <pc:docMk/>
            <pc:sldMk cId="1020494356" sldId="569"/>
            <ac:spMk id="7" creationId="{8E119168-BA42-49CC-AB16-00628F05D854}"/>
          </ac:spMkLst>
        </pc:spChg>
        <pc:spChg chg="add mod">
          <ac:chgData name="Sharon Brand Martin" userId="a0fb36f2-726f-461a-8261-94a57a32e8c3" providerId="ADAL" clId="{76BDDBDF-BFD4-448B-B9DE-820402F39C0E}" dt="2022-04-04T11:54:08.894" v="3304" actId="14100"/>
          <ac:spMkLst>
            <pc:docMk/>
            <pc:sldMk cId="1020494356" sldId="569"/>
            <ac:spMk id="8" creationId="{281073A4-3D5C-4BE2-B568-0C6B333AD023}"/>
          </ac:spMkLst>
        </pc:spChg>
        <pc:graphicFrameChg chg="mod">
          <ac:chgData name="Sharon Brand Martin" userId="a0fb36f2-726f-461a-8261-94a57a32e8c3" providerId="ADAL" clId="{76BDDBDF-BFD4-448B-B9DE-820402F39C0E}" dt="2022-04-04T11:54:26.570" v="3316" actId="14100"/>
          <ac:graphicFrameMkLst>
            <pc:docMk/>
            <pc:sldMk cId="1020494356" sldId="569"/>
            <ac:graphicFrameMk id="10" creationId="{DF4C9663-1042-4859-9E14-7C01490F7C3A}"/>
          </ac:graphicFrameMkLst>
        </pc:graphicFrameChg>
        <pc:graphicFrameChg chg="add del mod">
          <ac:chgData name="Sharon Brand Martin" userId="a0fb36f2-726f-461a-8261-94a57a32e8c3" providerId="ADAL" clId="{76BDDBDF-BFD4-448B-B9DE-820402F39C0E}" dt="2022-04-04T11:47:08.942" v="3110" actId="478"/>
          <ac:graphicFrameMkLst>
            <pc:docMk/>
            <pc:sldMk cId="1020494356" sldId="569"/>
            <ac:graphicFrameMk id="11" creationId="{F9AC066A-F558-4818-8758-46C370D59A25}"/>
          </ac:graphicFrameMkLst>
        </pc:graphicFrameChg>
        <pc:cxnChg chg="add mod">
          <ac:chgData name="Sharon Brand Martin" userId="a0fb36f2-726f-461a-8261-94a57a32e8c3" providerId="ADAL" clId="{76BDDBDF-BFD4-448B-B9DE-820402F39C0E}" dt="2022-04-04T09:46:55.993" v="2880" actId="1038"/>
          <ac:cxnSpMkLst>
            <pc:docMk/>
            <pc:sldMk cId="1020494356" sldId="569"/>
            <ac:cxnSpMk id="9" creationId="{7FE75140-C456-4A79-A32A-B8EA88A49436}"/>
          </ac:cxnSpMkLst>
        </pc:cxnChg>
      </pc:sldChg>
      <pc:sldChg chg="addSp delSp modSp ord">
        <pc:chgData name="Sharon Brand Martin" userId="a0fb36f2-726f-461a-8261-94a57a32e8c3" providerId="ADAL" clId="{76BDDBDF-BFD4-448B-B9DE-820402F39C0E}" dt="2022-04-04T12:00:28.231" v="3414" actId="20577"/>
        <pc:sldMkLst>
          <pc:docMk/>
          <pc:sldMk cId="3276056535" sldId="570"/>
        </pc:sldMkLst>
        <pc:spChg chg="mod">
          <ac:chgData name="Sharon Brand Martin" userId="a0fb36f2-726f-461a-8261-94a57a32e8c3" providerId="ADAL" clId="{76BDDBDF-BFD4-448B-B9DE-820402F39C0E}" dt="2022-04-04T12:00:28.231" v="3414" actId="20577"/>
          <ac:spMkLst>
            <pc:docMk/>
            <pc:sldMk cId="3276056535" sldId="570"/>
            <ac:spMk id="7" creationId="{8E119168-BA42-49CC-AB16-00628F05D854}"/>
          </ac:spMkLst>
        </pc:spChg>
        <pc:spChg chg="add mod">
          <ac:chgData name="Sharon Brand Martin" userId="a0fb36f2-726f-461a-8261-94a57a32e8c3" providerId="ADAL" clId="{76BDDBDF-BFD4-448B-B9DE-820402F39C0E}" dt="2022-04-04T11:57:26.364" v="3332" actId="14100"/>
          <ac:spMkLst>
            <pc:docMk/>
            <pc:sldMk cId="3276056535" sldId="570"/>
            <ac:spMk id="24" creationId="{2E01ABF5-16BC-451C-8658-FA3E1A538151}"/>
          </ac:spMkLst>
        </pc:spChg>
        <pc:spChg chg="add del mod">
          <ac:chgData name="Sharon Brand Martin" userId="a0fb36f2-726f-461a-8261-94a57a32e8c3" providerId="ADAL" clId="{76BDDBDF-BFD4-448B-B9DE-820402F39C0E}" dt="2022-04-04T09:46:38.231" v="2791" actId="478"/>
          <ac:spMkLst>
            <pc:docMk/>
            <pc:sldMk cId="3276056535" sldId="570"/>
            <ac:spMk id="25" creationId="{EB3D41FB-F683-4E39-8AFD-B2C9FBC35BD3}"/>
          </ac:spMkLst>
        </pc:spChg>
        <pc:picChg chg="ord">
          <ac:chgData name="Sharon Brand Martin" userId="a0fb36f2-726f-461a-8261-94a57a32e8c3" providerId="ADAL" clId="{76BDDBDF-BFD4-448B-B9DE-820402F39C0E}" dt="2022-04-04T11:57:41.427" v="3375" actId="166"/>
          <ac:picMkLst>
            <pc:docMk/>
            <pc:sldMk cId="3276056535" sldId="570"/>
            <ac:picMk id="5" creationId="{50E78D60-47D5-40FB-9305-3F68645A3AF7}"/>
          </ac:picMkLst>
        </pc:picChg>
        <pc:cxnChg chg="add mod">
          <ac:chgData name="Sharon Brand Martin" userId="a0fb36f2-726f-461a-8261-94a57a32e8c3" providerId="ADAL" clId="{76BDDBDF-BFD4-448B-B9DE-820402F39C0E}" dt="2022-04-04T11:57:35.578" v="3374" actId="1037"/>
          <ac:cxnSpMkLst>
            <pc:docMk/>
            <pc:sldMk cId="3276056535" sldId="570"/>
            <ac:cxnSpMk id="26" creationId="{D0C72881-31D8-44CC-88C7-740171820D59}"/>
          </ac:cxnSpMkLst>
        </pc:cxnChg>
      </pc:sldChg>
      <pc:sldChg chg="modSp add">
        <pc:chgData name="Sharon Brand Martin" userId="a0fb36f2-726f-461a-8261-94a57a32e8c3" providerId="ADAL" clId="{76BDDBDF-BFD4-448B-B9DE-820402F39C0E}" dt="2022-03-27T09:07:42.021" v="105" actId="20577"/>
        <pc:sldMkLst>
          <pc:docMk/>
          <pc:sldMk cId="2060893332" sldId="601"/>
        </pc:sldMkLst>
        <pc:spChg chg="mod">
          <ac:chgData name="Sharon Brand Martin" userId="a0fb36f2-726f-461a-8261-94a57a32e8c3" providerId="ADAL" clId="{76BDDBDF-BFD4-448B-B9DE-820402F39C0E}" dt="2022-03-27T09:07:42.021" v="105" actId="20577"/>
          <ac:spMkLst>
            <pc:docMk/>
            <pc:sldMk cId="2060893332" sldId="601"/>
            <ac:spMk id="17" creationId="{00000000-0000-0000-0000-000000000000}"/>
          </ac:spMkLst>
        </pc:spChg>
      </pc:sldChg>
      <pc:sldChg chg="modSp add ord">
        <pc:chgData name="Sharon Brand Martin" userId="a0fb36f2-726f-461a-8261-94a57a32e8c3" providerId="ADAL" clId="{76BDDBDF-BFD4-448B-B9DE-820402F39C0E}" dt="2022-03-27T09:09:10.831" v="129" actId="20577"/>
        <pc:sldMkLst>
          <pc:docMk/>
          <pc:sldMk cId="2403109676" sldId="602"/>
        </pc:sldMkLst>
        <pc:spChg chg="mod">
          <ac:chgData name="Sharon Brand Martin" userId="a0fb36f2-726f-461a-8261-94a57a32e8c3" providerId="ADAL" clId="{76BDDBDF-BFD4-448B-B9DE-820402F39C0E}" dt="2022-03-27T09:09:10.831" v="129" actId="20577"/>
          <ac:spMkLst>
            <pc:docMk/>
            <pc:sldMk cId="2403109676" sldId="602"/>
            <ac:spMk id="17" creationId="{00000000-0000-0000-0000-000000000000}"/>
          </ac:spMkLst>
        </pc:spChg>
      </pc:sldChg>
      <pc:sldChg chg="modSp add modTransition">
        <pc:chgData name="Sharon Brand Martin" userId="a0fb36f2-726f-461a-8261-94a57a32e8c3" providerId="ADAL" clId="{76BDDBDF-BFD4-448B-B9DE-820402F39C0E}" dt="2022-03-27T09:19:24.184" v="137" actId="20577"/>
        <pc:sldMkLst>
          <pc:docMk/>
          <pc:sldMk cId="899262244" sldId="603"/>
        </pc:sldMkLst>
        <pc:spChg chg="mod">
          <ac:chgData name="Sharon Brand Martin" userId="a0fb36f2-726f-461a-8261-94a57a32e8c3" providerId="ADAL" clId="{76BDDBDF-BFD4-448B-B9DE-820402F39C0E}" dt="2022-03-27T09:19:24.184" v="137" actId="20577"/>
          <ac:spMkLst>
            <pc:docMk/>
            <pc:sldMk cId="899262244" sldId="603"/>
            <ac:spMk id="3" creationId="{00000000-0000-0000-0000-000000000000}"/>
          </ac:spMkLst>
        </pc:spChg>
      </pc:sldChg>
      <pc:sldChg chg="add modTransition">
        <pc:chgData name="Sharon Brand Martin" userId="a0fb36f2-726f-461a-8261-94a57a32e8c3" providerId="ADAL" clId="{76BDDBDF-BFD4-448B-B9DE-820402F39C0E}" dt="2022-03-27T09:17:42.013" v="134"/>
        <pc:sldMkLst>
          <pc:docMk/>
          <pc:sldMk cId="342842586" sldId="604"/>
        </pc:sldMkLst>
      </pc:sldChg>
      <pc:sldChg chg="addSp delSp modSp add ord modCm">
        <pc:chgData name="Sharon Brand Martin" userId="a0fb36f2-726f-461a-8261-94a57a32e8c3" providerId="ADAL" clId="{76BDDBDF-BFD4-448B-B9DE-820402F39C0E}" dt="2022-04-04T12:15:35.959" v="3650"/>
        <pc:sldMkLst>
          <pc:docMk/>
          <pc:sldMk cId="3839972003" sldId="605"/>
        </pc:sldMkLst>
        <pc:spChg chg="mod">
          <ac:chgData name="Sharon Brand Martin" userId="a0fb36f2-726f-461a-8261-94a57a32e8c3" providerId="ADAL" clId="{76BDDBDF-BFD4-448B-B9DE-820402F39C0E}" dt="2022-04-04T12:14:01.261" v="3645" actId="20577"/>
          <ac:spMkLst>
            <pc:docMk/>
            <pc:sldMk cId="3839972003" sldId="605"/>
            <ac:spMk id="3" creationId="{04CB3D70-ECD5-4600-82BE-41BDE4B6AE20}"/>
          </ac:spMkLst>
        </pc:spChg>
        <pc:spChg chg="mod">
          <ac:chgData name="Sharon Brand Martin" userId="a0fb36f2-726f-461a-8261-94a57a32e8c3" providerId="ADAL" clId="{76BDDBDF-BFD4-448B-B9DE-820402F39C0E}" dt="2022-04-04T12:15:14.226" v="3649" actId="12"/>
          <ac:spMkLst>
            <pc:docMk/>
            <pc:sldMk cId="3839972003" sldId="605"/>
            <ac:spMk id="5" creationId="{1A498ADB-72CC-4AD5-98B9-DB2B4206BE6E}"/>
          </ac:spMkLst>
        </pc:spChg>
        <pc:spChg chg="mod">
          <ac:chgData name="Sharon Brand Martin" userId="a0fb36f2-726f-461a-8261-94a57a32e8c3" providerId="ADAL" clId="{76BDDBDF-BFD4-448B-B9DE-820402F39C0E}" dt="2022-04-04T12:07:18.389" v="3535" actId="20577"/>
          <ac:spMkLst>
            <pc:docMk/>
            <pc:sldMk cId="3839972003" sldId="605"/>
            <ac:spMk id="6" creationId="{71AC1DE8-4FD0-43CF-8F42-3F7F1246AC19}"/>
          </ac:spMkLst>
        </pc:spChg>
        <pc:spChg chg="mod">
          <ac:chgData name="Sharon Brand Martin" userId="a0fb36f2-726f-461a-8261-94a57a32e8c3" providerId="ADAL" clId="{76BDDBDF-BFD4-448B-B9DE-820402F39C0E}" dt="2022-04-04T12:15:02.083" v="3648" actId="14100"/>
          <ac:spMkLst>
            <pc:docMk/>
            <pc:sldMk cId="3839972003" sldId="605"/>
            <ac:spMk id="7" creationId="{CB0E8BE5-D3AB-4585-A046-F5FE7FC9C31C}"/>
          </ac:spMkLst>
        </pc:spChg>
        <pc:spChg chg="add del mod">
          <ac:chgData name="Sharon Brand Martin" userId="a0fb36f2-726f-461a-8261-94a57a32e8c3" providerId="ADAL" clId="{76BDDBDF-BFD4-448B-B9DE-820402F39C0E}" dt="2022-04-04T12:10:17.916" v="3604" actId="478"/>
          <ac:spMkLst>
            <pc:docMk/>
            <pc:sldMk cId="3839972003" sldId="605"/>
            <ac:spMk id="8" creationId="{8D795AF9-086F-4D81-9EFB-143D6C399B20}"/>
          </ac:spMkLst>
        </pc:spChg>
      </pc:sldChg>
    </pc:docChg>
  </pc:docChgLst>
  <pc:docChgLst>
    <pc:chgData name="Sharon Brand Martin" userId="S::sharonb@cet.ac.il::a0fb36f2-726f-461a-8261-94a57a32e8c3" providerId="AD" clId="Web-{9704DF7C-7FA9-C52F-1D6B-807CE5A3F883}"/>
    <pc:docChg chg="modSld">
      <pc:chgData name="Sharon Brand Martin" userId="S::sharonb@cet.ac.il::a0fb36f2-726f-461a-8261-94a57a32e8c3" providerId="AD" clId="Web-{9704DF7C-7FA9-C52F-1D6B-807CE5A3F883}" dt="2022-03-27T08:47:49.272" v="54"/>
      <pc:docMkLst>
        <pc:docMk/>
      </pc:docMkLst>
      <pc:sldChg chg="addSp modSp delCm">
        <pc:chgData name="Sharon Brand Martin" userId="S::sharonb@cet.ac.il::a0fb36f2-726f-461a-8261-94a57a32e8c3" providerId="AD" clId="Web-{9704DF7C-7FA9-C52F-1D6B-807CE5A3F883}" dt="2022-03-27T08:46:59.115" v="50"/>
        <pc:sldMkLst>
          <pc:docMk/>
          <pc:sldMk cId="2160381458" sldId="355"/>
        </pc:sldMkLst>
        <pc:spChg chg="add mod">
          <ac:chgData name="Sharon Brand Martin" userId="S::sharonb@cet.ac.il::a0fb36f2-726f-461a-8261-94a57a32e8c3" providerId="AD" clId="Web-{9704DF7C-7FA9-C52F-1D6B-807CE5A3F883}" dt="2022-03-27T08:46:56.161" v="48" actId="20577"/>
          <ac:spMkLst>
            <pc:docMk/>
            <pc:sldMk cId="2160381458" sldId="355"/>
            <ac:spMk id="4" creationId="{E51DEC4E-2EE7-8E83-F85F-831C43F86ED5}"/>
          </ac:spMkLst>
        </pc:spChg>
      </pc:sldChg>
      <pc:sldChg chg="modSp delCm">
        <pc:chgData name="Sharon Brand Martin" userId="S::sharonb@cet.ac.il::a0fb36f2-726f-461a-8261-94a57a32e8c3" providerId="AD" clId="Web-{9704DF7C-7FA9-C52F-1D6B-807CE5A3F883}" dt="2022-03-27T08:47:39.803" v="52"/>
        <pc:sldMkLst>
          <pc:docMk/>
          <pc:sldMk cId="121924030" sldId="370"/>
        </pc:sldMkLst>
        <pc:spChg chg="mod">
          <ac:chgData name="Sharon Brand Martin" userId="S::sharonb@cet.ac.il::a0fb36f2-726f-461a-8261-94a57a32e8c3" providerId="AD" clId="Web-{9704DF7C-7FA9-C52F-1D6B-807CE5A3F883}" dt="2022-03-27T08:44:26.908" v="26" actId="20577"/>
          <ac:spMkLst>
            <pc:docMk/>
            <pc:sldMk cId="121924030" sldId="370"/>
            <ac:spMk id="6" creationId="{53E05EDB-E3A9-4AE9-BD2C-3E658605C89F}"/>
          </ac:spMkLst>
        </pc:spChg>
      </pc:sldChg>
      <pc:sldChg chg="delSp delCm">
        <pc:chgData name="Sharon Brand Martin" userId="S::sharonb@cet.ac.il::a0fb36f2-726f-461a-8261-94a57a32e8c3" providerId="AD" clId="Web-{9704DF7C-7FA9-C52F-1D6B-807CE5A3F883}" dt="2022-03-27T08:47:49.272" v="54"/>
        <pc:sldMkLst>
          <pc:docMk/>
          <pc:sldMk cId="3120382268" sldId="408"/>
        </pc:sldMkLst>
        <pc:picChg chg="del">
          <ac:chgData name="Sharon Brand Martin" userId="S::sharonb@cet.ac.il::a0fb36f2-726f-461a-8261-94a57a32e8c3" providerId="AD" clId="Web-{9704DF7C-7FA9-C52F-1D6B-807CE5A3F883}" dt="2022-03-27T08:43:38.501" v="0"/>
          <ac:picMkLst>
            <pc:docMk/>
            <pc:sldMk cId="3120382268" sldId="408"/>
            <ac:picMk id="5" creationId="{5E51633B-767C-42F5-914C-B36F354C1B51}"/>
          </ac:picMkLst>
        </pc:picChg>
      </pc:sldChg>
      <pc:sldChg chg="modSp delCm">
        <pc:chgData name="Sharon Brand Martin" userId="S::sharonb@cet.ac.il::a0fb36f2-726f-461a-8261-94a57a32e8c3" providerId="AD" clId="Web-{9704DF7C-7FA9-C52F-1D6B-807CE5A3F883}" dt="2022-03-27T08:47:23.303" v="51"/>
        <pc:sldMkLst>
          <pc:docMk/>
          <pc:sldMk cId="2661109858" sldId="506"/>
        </pc:sldMkLst>
        <pc:spChg chg="mod">
          <ac:chgData name="Sharon Brand Martin" userId="S::sharonb@cet.ac.il::a0fb36f2-726f-461a-8261-94a57a32e8c3" providerId="AD" clId="Web-{9704DF7C-7FA9-C52F-1D6B-807CE5A3F883}" dt="2022-03-27T08:44:52.237" v="31" actId="20577"/>
          <ac:spMkLst>
            <pc:docMk/>
            <pc:sldMk cId="2661109858" sldId="506"/>
            <ac:spMk id="4" creationId="{3A922E58-8837-41D4-9387-C0410DC1B44E}"/>
          </ac:spMkLst>
        </pc:spChg>
      </pc:sldChg>
      <pc:sldChg chg="delCm">
        <pc:chgData name="Sharon Brand Martin" userId="S::sharonb@cet.ac.il::a0fb36f2-726f-461a-8261-94a57a32e8c3" providerId="AD" clId="Web-{9704DF7C-7FA9-C52F-1D6B-807CE5A3F883}" dt="2022-03-27T08:47:46.225" v="53"/>
        <pc:sldMkLst>
          <pc:docMk/>
          <pc:sldMk cId="2973802897" sldId="553"/>
        </pc:sldMkLst>
      </pc:sldChg>
    </pc:docChg>
  </pc:docChgLst>
  <pc:docChgLst>
    <pc:chgData name="Alona Tsirulnikov" userId="S::alonat@cet.ac.il::4bbafd77-0cd3-4d60-af1e-94ad4b8daf43" providerId="AD" clId="Web-{A557B4FF-7C9A-EA6C-1E05-4785E6AD0FE1}"/>
    <pc:docChg chg="mod modSld">
      <pc:chgData name="Alona Tsirulnikov" userId="S::alonat@cet.ac.il::4bbafd77-0cd3-4d60-af1e-94ad4b8daf43" providerId="AD" clId="Web-{A557B4FF-7C9A-EA6C-1E05-4785E6AD0FE1}" dt="2022-03-17T15:05:22.320" v="14" actId="1076"/>
      <pc:docMkLst>
        <pc:docMk/>
      </pc:docMkLst>
      <pc:sldChg chg="addCm">
        <pc:chgData name="Alona Tsirulnikov" userId="S::alonat@cet.ac.il::4bbafd77-0cd3-4d60-af1e-94ad4b8daf43" providerId="AD" clId="Web-{A557B4FF-7C9A-EA6C-1E05-4785E6AD0FE1}" dt="2022-03-17T14:31:54.829" v="8"/>
        <pc:sldMkLst>
          <pc:docMk/>
          <pc:sldMk cId="2160381458" sldId="355"/>
        </pc:sldMkLst>
      </pc:sldChg>
      <pc:sldChg chg="addCm">
        <pc:chgData name="Alona Tsirulnikov" userId="S::alonat@cet.ac.il::4bbafd77-0cd3-4d60-af1e-94ad4b8daf43" providerId="AD" clId="Web-{A557B4FF-7C9A-EA6C-1E05-4785E6AD0FE1}" dt="2022-03-17T14:34:07.364" v="10"/>
        <pc:sldMkLst>
          <pc:docMk/>
          <pc:sldMk cId="121924030" sldId="370"/>
        </pc:sldMkLst>
      </pc:sldChg>
      <pc:sldChg chg="modSp addCm">
        <pc:chgData name="Alona Tsirulnikov" userId="S::alonat@cet.ac.il::4bbafd77-0cd3-4d60-af1e-94ad4b8daf43" providerId="AD" clId="Web-{A557B4FF-7C9A-EA6C-1E05-4785E6AD0FE1}" dt="2022-03-17T14:25:51.257" v="6" actId="20577"/>
        <pc:sldMkLst>
          <pc:docMk/>
          <pc:sldMk cId="3120382268" sldId="408"/>
        </pc:sldMkLst>
        <pc:spChg chg="mod">
          <ac:chgData name="Alona Tsirulnikov" userId="S::alonat@cet.ac.il::4bbafd77-0cd3-4d60-af1e-94ad4b8daf43" providerId="AD" clId="Web-{A557B4FF-7C9A-EA6C-1E05-4785E6AD0FE1}" dt="2022-03-17T14:25:51.257" v="6" actId="20577"/>
          <ac:spMkLst>
            <pc:docMk/>
            <pc:sldMk cId="3120382268" sldId="408"/>
            <ac:spMk id="28" creationId="{00000000-0000-0000-0000-000000000000}"/>
          </ac:spMkLst>
        </pc:spChg>
      </pc:sldChg>
      <pc:sldChg chg="addCm">
        <pc:chgData name="Alona Tsirulnikov" userId="S::alonat@cet.ac.il::4bbafd77-0cd3-4d60-af1e-94ad4b8daf43" providerId="AD" clId="Web-{A557B4FF-7C9A-EA6C-1E05-4785E6AD0FE1}" dt="2022-03-17T14:35:03.928" v="11"/>
        <pc:sldMkLst>
          <pc:docMk/>
          <pc:sldMk cId="2661109858" sldId="506"/>
        </pc:sldMkLst>
      </pc:sldChg>
      <pc:sldChg chg="addCm">
        <pc:chgData name="Alona Tsirulnikov" userId="S::alonat@cet.ac.il::4bbafd77-0cd3-4d60-af1e-94ad4b8daf43" providerId="AD" clId="Web-{A557B4FF-7C9A-EA6C-1E05-4785E6AD0FE1}" dt="2022-03-17T14:33:07.284" v="9"/>
        <pc:sldMkLst>
          <pc:docMk/>
          <pc:sldMk cId="2973802897" sldId="553"/>
        </pc:sldMkLst>
      </pc:sldChg>
      <pc:sldChg chg="modSp">
        <pc:chgData name="Alona Tsirulnikov" userId="S::alonat@cet.ac.il::4bbafd77-0cd3-4d60-af1e-94ad4b8daf43" providerId="AD" clId="Web-{A557B4FF-7C9A-EA6C-1E05-4785E6AD0FE1}" dt="2022-03-17T15:05:22.320" v="14" actId="1076"/>
        <pc:sldMkLst>
          <pc:docMk/>
          <pc:sldMk cId="2105002287" sldId="574"/>
        </pc:sldMkLst>
        <pc:spChg chg="mod">
          <ac:chgData name="Alona Tsirulnikov" userId="S::alonat@cet.ac.il::4bbafd77-0cd3-4d60-af1e-94ad4b8daf43" providerId="AD" clId="Web-{A557B4FF-7C9A-EA6C-1E05-4785E6AD0FE1}" dt="2022-03-17T15:05:22.320" v="14" actId="1076"/>
          <ac:spMkLst>
            <pc:docMk/>
            <pc:sldMk cId="2105002287" sldId="574"/>
            <ac:spMk id="17" creationId="{00000000-0000-0000-0000-000000000000}"/>
          </ac:spMkLst>
        </pc:spChg>
      </pc:sldChg>
      <pc:sldChg chg="addSp delSp">
        <pc:chgData name="Alona Tsirulnikov" userId="S::alonat@cet.ac.il::4bbafd77-0cd3-4d60-af1e-94ad4b8daf43" providerId="AD" clId="Web-{A557B4FF-7C9A-EA6C-1E05-4785E6AD0FE1}" dt="2022-03-17T14:42:19.580" v="13"/>
        <pc:sldMkLst>
          <pc:docMk/>
          <pc:sldMk cId="1869150153" sldId="583"/>
        </pc:sldMkLst>
        <pc:picChg chg="add del">
          <ac:chgData name="Alona Tsirulnikov" userId="S::alonat@cet.ac.il::4bbafd77-0cd3-4d60-af1e-94ad4b8daf43" providerId="AD" clId="Web-{A557B4FF-7C9A-EA6C-1E05-4785E6AD0FE1}" dt="2022-03-17T14:42:19.580" v="13"/>
          <ac:picMkLst>
            <pc:docMk/>
            <pc:sldMk cId="1869150153" sldId="583"/>
            <ac:picMk id="16" creationId="{5D99AD83-79EB-4119-AE26-8A2E12EAE16B}"/>
          </ac:picMkLst>
        </pc:picChg>
      </pc:sldChg>
    </pc:docChg>
  </pc:docChgLst>
  <pc:docChgLst>
    <pc:chgData name="Sharon Brand Martin" userId="a0fb36f2-726f-461a-8261-94a57a32e8c3" providerId="ADAL" clId="{B7C25764-649C-4937-AC9F-4AC418ABD36B}"/>
    <pc:docChg chg="undo custSel addSld delSld modSld sldOrd">
      <pc:chgData name="Sharon Brand Martin" userId="a0fb36f2-726f-461a-8261-94a57a32e8c3" providerId="ADAL" clId="{B7C25764-649C-4937-AC9F-4AC418ABD36B}" dt="2022-03-16T13:54:14.555" v="82" actId="2696"/>
      <pc:docMkLst>
        <pc:docMk/>
      </pc:docMkLst>
      <pc:sldChg chg="modSp">
        <pc:chgData name="Sharon Brand Martin" userId="a0fb36f2-726f-461a-8261-94a57a32e8c3" providerId="ADAL" clId="{B7C25764-649C-4937-AC9F-4AC418ABD36B}" dt="2022-03-16T13:51:55.491" v="52" actId="20577"/>
        <pc:sldMkLst>
          <pc:docMk/>
          <pc:sldMk cId="3120382268" sldId="408"/>
        </pc:sldMkLst>
        <pc:spChg chg="mod">
          <ac:chgData name="Sharon Brand Martin" userId="a0fb36f2-726f-461a-8261-94a57a32e8c3" providerId="ADAL" clId="{B7C25764-649C-4937-AC9F-4AC418ABD36B}" dt="2022-03-16T13:51:55.491" v="52" actId="20577"/>
          <ac:spMkLst>
            <pc:docMk/>
            <pc:sldMk cId="3120382268" sldId="408"/>
            <ac:spMk id="3" creationId="{00000000-0000-0000-0000-000000000000}"/>
          </ac:spMkLst>
        </pc:spChg>
      </pc:sldChg>
      <pc:sldChg chg="addSp delSp ord">
        <pc:chgData name="Sharon Brand Martin" userId="a0fb36f2-726f-461a-8261-94a57a32e8c3" providerId="ADAL" clId="{B7C25764-649C-4937-AC9F-4AC418ABD36B}" dt="2022-03-16T13:51:12.962" v="47"/>
        <pc:sldMkLst>
          <pc:docMk/>
          <pc:sldMk cId="2973802897" sldId="553"/>
        </pc:sldMkLst>
        <pc:spChg chg="add">
          <ac:chgData name="Sharon Brand Martin" userId="a0fb36f2-726f-461a-8261-94a57a32e8c3" providerId="ADAL" clId="{B7C25764-649C-4937-AC9F-4AC418ABD36B}" dt="2022-03-16T13:51:12.962" v="47"/>
          <ac:spMkLst>
            <pc:docMk/>
            <pc:sldMk cId="2973802897" sldId="553"/>
            <ac:spMk id="5" creationId="{D7D9E8BE-73EA-466F-AF14-8D3F63EE3027}"/>
          </ac:spMkLst>
        </pc:spChg>
        <pc:spChg chg="add">
          <ac:chgData name="Sharon Brand Martin" userId="a0fb36f2-726f-461a-8261-94a57a32e8c3" providerId="ADAL" clId="{B7C25764-649C-4937-AC9F-4AC418ABD36B}" dt="2022-03-16T13:51:12.962" v="47"/>
          <ac:spMkLst>
            <pc:docMk/>
            <pc:sldMk cId="2973802897" sldId="553"/>
            <ac:spMk id="6" creationId="{B42DCB58-051E-447F-B3CC-FC25E988A26D}"/>
          </ac:spMkLst>
        </pc:spChg>
        <pc:spChg chg="add">
          <ac:chgData name="Sharon Brand Martin" userId="a0fb36f2-726f-461a-8261-94a57a32e8c3" providerId="ADAL" clId="{B7C25764-649C-4937-AC9F-4AC418ABD36B}" dt="2022-03-16T13:51:12.962" v="47"/>
          <ac:spMkLst>
            <pc:docMk/>
            <pc:sldMk cId="2973802897" sldId="553"/>
            <ac:spMk id="7" creationId="{9D4A9410-A377-4A0E-8EA8-DA48109484B0}"/>
          </ac:spMkLst>
        </pc:spChg>
        <pc:spChg chg="del">
          <ac:chgData name="Sharon Brand Martin" userId="a0fb36f2-726f-461a-8261-94a57a32e8c3" providerId="ADAL" clId="{B7C25764-649C-4937-AC9F-4AC418ABD36B}" dt="2022-03-16T13:51:02.005" v="46" actId="478"/>
          <ac:spMkLst>
            <pc:docMk/>
            <pc:sldMk cId="2973802897" sldId="553"/>
            <ac:spMk id="17" creationId="{00000000-0000-0000-0000-000000000000}"/>
          </ac:spMkLst>
        </pc:spChg>
      </pc:sldChg>
      <pc:sldChg chg="add modTransition">
        <pc:chgData name="Sharon Brand Martin" userId="a0fb36f2-726f-461a-8261-94a57a32e8c3" providerId="ADAL" clId="{B7C25764-649C-4937-AC9F-4AC418ABD36B}" dt="2022-03-16T13:52:52.507" v="78"/>
        <pc:sldMkLst>
          <pc:docMk/>
          <pc:sldMk cId="982945432" sldId="572"/>
        </pc:sldMkLst>
      </pc:sldChg>
      <pc:sldChg chg="add">
        <pc:chgData name="Sharon Brand Martin" userId="a0fb36f2-726f-461a-8261-94a57a32e8c3" providerId="ADAL" clId="{B7C25764-649C-4937-AC9F-4AC418ABD36B}" dt="2022-03-16T13:45:55.730" v="0"/>
        <pc:sldMkLst>
          <pc:docMk/>
          <pc:sldMk cId="2839339812" sldId="573"/>
        </pc:sldMkLst>
      </pc:sldChg>
      <pc:sldChg chg="add">
        <pc:chgData name="Sharon Brand Martin" userId="a0fb36f2-726f-461a-8261-94a57a32e8c3" providerId="ADAL" clId="{B7C25764-649C-4937-AC9F-4AC418ABD36B}" dt="2022-03-16T13:45:55.730" v="0"/>
        <pc:sldMkLst>
          <pc:docMk/>
          <pc:sldMk cId="2105002287" sldId="574"/>
        </pc:sldMkLst>
      </pc:sldChg>
      <pc:sldChg chg="add">
        <pc:chgData name="Sharon Brand Martin" userId="a0fb36f2-726f-461a-8261-94a57a32e8c3" providerId="ADAL" clId="{B7C25764-649C-4937-AC9F-4AC418ABD36B}" dt="2022-03-16T13:45:55.730" v="0"/>
        <pc:sldMkLst>
          <pc:docMk/>
          <pc:sldMk cId="4072551842" sldId="576"/>
        </pc:sldMkLst>
      </pc:sldChg>
      <pc:sldChg chg="add">
        <pc:chgData name="Sharon Brand Martin" userId="a0fb36f2-726f-461a-8261-94a57a32e8c3" providerId="ADAL" clId="{B7C25764-649C-4937-AC9F-4AC418ABD36B}" dt="2022-03-16T13:45:55.730" v="0"/>
        <pc:sldMkLst>
          <pc:docMk/>
          <pc:sldMk cId="1167523101" sldId="577"/>
        </pc:sldMkLst>
      </pc:sldChg>
      <pc:sldChg chg="add">
        <pc:chgData name="Sharon Brand Martin" userId="a0fb36f2-726f-461a-8261-94a57a32e8c3" providerId="ADAL" clId="{B7C25764-649C-4937-AC9F-4AC418ABD36B}" dt="2022-03-16T13:45:55.730" v="0"/>
        <pc:sldMkLst>
          <pc:docMk/>
          <pc:sldMk cId="4092624648" sldId="578"/>
        </pc:sldMkLst>
      </pc:sldChg>
      <pc:sldChg chg="add">
        <pc:chgData name="Sharon Brand Martin" userId="a0fb36f2-726f-461a-8261-94a57a32e8c3" providerId="ADAL" clId="{B7C25764-649C-4937-AC9F-4AC418ABD36B}" dt="2022-03-16T13:45:55.730" v="0"/>
        <pc:sldMkLst>
          <pc:docMk/>
          <pc:sldMk cId="2654951511" sldId="579"/>
        </pc:sldMkLst>
      </pc:sldChg>
      <pc:sldChg chg="add">
        <pc:chgData name="Sharon Brand Martin" userId="a0fb36f2-726f-461a-8261-94a57a32e8c3" providerId="ADAL" clId="{B7C25764-649C-4937-AC9F-4AC418ABD36B}" dt="2022-03-16T13:45:55.730" v="0"/>
        <pc:sldMkLst>
          <pc:docMk/>
          <pc:sldMk cId="2231688658" sldId="580"/>
        </pc:sldMkLst>
      </pc:sldChg>
      <pc:sldChg chg="add">
        <pc:chgData name="Sharon Brand Martin" userId="a0fb36f2-726f-461a-8261-94a57a32e8c3" providerId="ADAL" clId="{B7C25764-649C-4937-AC9F-4AC418ABD36B}" dt="2022-03-16T13:45:55.730" v="0"/>
        <pc:sldMkLst>
          <pc:docMk/>
          <pc:sldMk cId="4138589335" sldId="581"/>
        </pc:sldMkLst>
      </pc:sldChg>
      <pc:sldChg chg="add">
        <pc:chgData name="Sharon Brand Martin" userId="a0fb36f2-726f-461a-8261-94a57a32e8c3" providerId="ADAL" clId="{B7C25764-649C-4937-AC9F-4AC418ABD36B}" dt="2022-03-16T13:45:55.730" v="0"/>
        <pc:sldMkLst>
          <pc:docMk/>
          <pc:sldMk cId="2079608549" sldId="582"/>
        </pc:sldMkLst>
      </pc:sldChg>
      <pc:sldChg chg="add">
        <pc:chgData name="Sharon Brand Martin" userId="a0fb36f2-726f-461a-8261-94a57a32e8c3" providerId="ADAL" clId="{B7C25764-649C-4937-AC9F-4AC418ABD36B}" dt="2022-03-16T13:45:55.730" v="0"/>
        <pc:sldMkLst>
          <pc:docMk/>
          <pc:sldMk cId="1869150153" sldId="583"/>
        </pc:sldMkLst>
      </pc:sldChg>
      <pc:sldChg chg="add">
        <pc:chgData name="Sharon Brand Martin" userId="a0fb36f2-726f-461a-8261-94a57a32e8c3" providerId="ADAL" clId="{B7C25764-649C-4937-AC9F-4AC418ABD36B}" dt="2022-03-16T13:45:55.730" v="0"/>
        <pc:sldMkLst>
          <pc:docMk/>
          <pc:sldMk cId="3605136709" sldId="585"/>
        </pc:sldMkLst>
      </pc:sldChg>
      <pc:sldChg chg="add">
        <pc:chgData name="Sharon Brand Martin" userId="a0fb36f2-726f-461a-8261-94a57a32e8c3" providerId="ADAL" clId="{B7C25764-649C-4937-AC9F-4AC418ABD36B}" dt="2022-03-16T13:45:55.730" v="0"/>
        <pc:sldMkLst>
          <pc:docMk/>
          <pc:sldMk cId="843618259" sldId="586"/>
        </pc:sldMkLst>
      </pc:sldChg>
      <pc:sldChg chg="add">
        <pc:chgData name="Sharon Brand Martin" userId="a0fb36f2-726f-461a-8261-94a57a32e8c3" providerId="ADAL" clId="{B7C25764-649C-4937-AC9F-4AC418ABD36B}" dt="2022-03-16T13:45:55.730" v="0"/>
        <pc:sldMkLst>
          <pc:docMk/>
          <pc:sldMk cId="1812448987" sldId="587"/>
        </pc:sldMkLst>
      </pc:sldChg>
      <pc:sldChg chg="add">
        <pc:chgData name="Sharon Brand Martin" userId="a0fb36f2-726f-461a-8261-94a57a32e8c3" providerId="ADAL" clId="{B7C25764-649C-4937-AC9F-4AC418ABD36B}" dt="2022-03-16T13:45:55.730" v="0"/>
        <pc:sldMkLst>
          <pc:docMk/>
          <pc:sldMk cId="2265269330" sldId="588"/>
        </pc:sldMkLst>
      </pc:sldChg>
      <pc:sldChg chg="add">
        <pc:chgData name="Sharon Brand Martin" userId="a0fb36f2-726f-461a-8261-94a57a32e8c3" providerId="ADAL" clId="{B7C25764-649C-4937-AC9F-4AC418ABD36B}" dt="2022-03-16T13:45:55.730" v="0"/>
        <pc:sldMkLst>
          <pc:docMk/>
          <pc:sldMk cId="2924078501" sldId="589"/>
        </pc:sldMkLst>
      </pc:sldChg>
      <pc:sldChg chg="add">
        <pc:chgData name="Sharon Brand Martin" userId="a0fb36f2-726f-461a-8261-94a57a32e8c3" providerId="ADAL" clId="{B7C25764-649C-4937-AC9F-4AC418ABD36B}" dt="2022-03-16T13:45:55.730" v="0"/>
        <pc:sldMkLst>
          <pc:docMk/>
          <pc:sldMk cId="2483910621" sldId="590"/>
        </pc:sldMkLst>
      </pc:sldChg>
      <pc:sldChg chg="add">
        <pc:chgData name="Sharon Brand Martin" userId="a0fb36f2-726f-461a-8261-94a57a32e8c3" providerId="ADAL" clId="{B7C25764-649C-4937-AC9F-4AC418ABD36B}" dt="2022-03-16T13:45:55.730" v="0"/>
        <pc:sldMkLst>
          <pc:docMk/>
          <pc:sldMk cId="3768973809" sldId="591"/>
        </pc:sldMkLst>
      </pc:sldChg>
      <pc:sldChg chg="add">
        <pc:chgData name="Sharon Brand Martin" userId="a0fb36f2-726f-461a-8261-94a57a32e8c3" providerId="ADAL" clId="{B7C25764-649C-4937-AC9F-4AC418ABD36B}" dt="2022-03-16T13:45:55.730" v="0"/>
        <pc:sldMkLst>
          <pc:docMk/>
          <pc:sldMk cId="2398573023" sldId="592"/>
        </pc:sldMkLst>
      </pc:sldChg>
      <pc:sldChg chg="add">
        <pc:chgData name="Sharon Brand Martin" userId="a0fb36f2-726f-461a-8261-94a57a32e8c3" providerId="ADAL" clId="{B7C25764-649C-4937-AC9F-4AC418ABD36B}" dt="2022-03-16T13:45:55.730" v="0"/>
        <pc:sldMkLst>
          <pc:docMk/>
          <pc:sldMk cId="1160412428" sldId="593"/>
        </pc:sldMkLst>
      </pc:sldChg>
      <pc:sldChg chg="add">
        <pc:chgData name="Sharon Brand Martin" userId="a0fb36f2-726f-461a-8261-94a57a32e8c3" providerId="ADAL" clId="{B7C25764-649C-4937-AC9F-4AC418ABD36B}" dt="2022-03-16T13:45:55.730" v="0"/>
        <pc:sldMkLst>
          <pc:docMk/>
          <pc:sldMk cId="2768835301" sldId="594"/>
        </pc:sldMkLst>
      </pc:sldChg>
      <pc:sldChg chg="add">
        <pc:chgData name="Sharon Brand Martin" userId="a0fb36f2-726f-461a-8261-94a57a32e8c3" providerId="ADAL" clId="{B7C25764-649C-4937-AC9F-4AC418ABD36B}" dt="2022-03-16T13:45:55.730" v="0"/>
        <pc:sldMkLst>
          <pc:docMk/>
          <pc:sldMk cId="2058056026" sldId="595"/>
        </pc:sldMkLst>
      </pc:sldChg>
      <pc:sldChg chg="add">
        <pc:chgData name="Sharon Brand Martin" userId="a0fb36f2-726f-461a-8261-94a57a32e8c3" providerId="ADAL" clId="{B7C25764-649C-4937-AC9F-4AC418ABD36B}" dt="2022-03-16T13:45:55.730" v="0"/>
        <pc:sldMkLst>
          <pc:docMk/>
          <pc:sldMk cId="483769174" sldId="596"/>
        </pc:sldMkLst>
      </pc:sldChg>
      <pc:sldChg chg="add">
        <pc:chgData name="Sharon Brand Martin" userId="a0fb36f2-726f-461a-8261-94a57a32e8c3" providerId="ADAL" clId="{B7C25764-649C-4937-AC9F-4AC418ABD36B}" dt="2022-03-16T13:50:58.279" v="44"/>
        <pc:sldMkLst>
          <pc:docMk/>
          <pc:sldMk cId="2710385328" sldId="599"/>
        </pc:sldMkLst>
      </pc:sldChg>
      <pc:sldChg chg="addSp delSp modSp add ord">
        <pc:chgData name="Sharon Brand Martin" userId="a0fb36f2-726f-461a-8261-94a57a32e8c3" providerId="ADAL" clId="{B7C25764-649C-4937-AC9F-4AC418ABD36B}" dt="2022-03-16T13:53:22.570" v="80" actId="478"/>
        <pc:sldMkLst>
          <pc:docMk/>
          <pc:sldMk cId="543618154" sldId="600"/>
        </pc:sldMkLst>
        <pc:spChg chg="del">
          <ac:chgData name="Sharon Brand Martin" userId="a0fb36f2-726f-461a-8261-94a57a32e8c3" providerId="ADAL" clId="{B7C25764-649C-4937-AC9F-4AC418ABD36B}" dt="2022-03-16T13:53:22.570" v="80" actId="478"/>
          <ac:spMkLst>
            <pc:docMk/>
            <pc:sldMk cId="543618154" sldId="600"/>
            <ac:spMk id="3" creationId="{00000000-0000-0000-0000-000000000000}"/>
          </ac:spMkLst>
        </pc:spChg>
        <pc:spChg chg="mod">
          <ac:chgData name="Sharon Brand Martin" userId="a0fb36f2-726f-461a-8261-94a57a32e8c3" providerId="ADAL" clId="{B7C25764-649C-4937-AC9F-4AC418ABD36B}" dt="2022-03-16T13:52:42.682" v="76" actId="20577"/>
          <ac:spMkLst>
            <pc:docMk/>
            <pc:sldMk cId="543618154" sldId="600"/>
            <ac:spMk id="6" creationId="{B42DCB58-051E-447F-B3CC-FC25E988A26D}"/>
          </ac:spMkLst>
        </pc:spChg>
        <pc:spChg chg="add">
          <ac:chgData name="Sharon Brand Martin" userId="a0fb36f2-726f-461a-8261-94a57a32e8c3" providerId="ADAL" clId="{B7C25764-649C-4937-AC9F-4AC418ABD36B}" dt="2022-03-16T13:53:18.053" v="79"/>
          <ac:spMkLst>
            <pc:docMk/>
            <pc:sldMk cId="543618154" sldId="600"/>
            <ac:spMk id="10" creationId="{0C949E4C-62C5-4D84-818D-7ADB647F9245}"/>
          </ac:spMkLst>
        </pc:spChg>
        <pc:spChg chg="add">
          <ac:chgData name="Sharon Brand Martin" userId="a0fb36f2-726f-461a-8261-94a57a32e8c3" providerId="ADAL" clId="{B7C25764-649C-4937-AC9F-4AC418ABD36B}" dt="2022-03-16T13:53:18.053" v="79"/>
          <ac:spMkLst>
            <pc:docMk/>
            <pc:sldMk cId="543618154" sldId="600"/>
            <ac:spMk id="11" creationId="{EE0C02FD-6786-40F7-A4B0-18908E6ED139}"/>
          </ac:spMkLst>
        </pc:spChg>
        <pc:picChg chg="add">
          <ac:chgData name="Sharon Brand Martin" userId="a0fb36f2-726f-461a-8261-94a57a32e8c3" providerId="ADAL" clId="{B7C25764-649C-4937-AC9F-4AC418ABD36B}" dt="2022-03-16T13:53:18.053" v="79"/>
          <ac:picMkLst>
            <pc:docMk/>
            <pc:sldMk cId="543618154" sldId="600"/>
            <ac:picMk id="8" creationId="{A0644FDC-387C-4402-AA9A-DBFA72E5A5F9}"/>
          </ac:picMkLst>
        </pc:picChg>
        <pc:picChg chg="add">
          <ac:chgData name="Sharon Brand Martin" userId="a0fb36f2-726f-461a-8261-94a57a32e8c3" providerId="ADAL" clId="{B7C25764-649C-4937-AC9F-4AC418ABD36B}" dt="2022-03-16T13:53:18.053" v="79"/>
          <ac:picMkLst>
            <pc:docMk/>
            <pc:sldMk cId="543618154" sldId="600"/>
            <ac:picMk id="9" creationId="{D2912512-4C91-4DDA-BC78-5953765FF398}"/>
          </ac:picMkLst>
        </pc:picChg>
      </pc:sldChg>
    </pc:docChg>
  </pc:docChgLst>
  <pc:docChgLst>
    <pc:chgData name="Alona Tsirulnikov" userId="4bbafd77-0cd3-4d60-af1e-94ad4b8daf43" providerId="ADAL" clId="{2ACFEF03-9CA9-41E6-8644-FF539C4F0976}"/>
    <pc:docChg chg="undo custSel delSld modSld sldOrd modShowInfo">
      <pc:chgData name="Alona Tsirulnikov" userId="4bbafd77-0cd3-4d60-af1e-94ad4b8daf43" providerId="ADAL" clId="{2ACFEF03-9CA9-41E6-8644-FF539C4F0976}" dt="2022-04-28T14:19:45.624" v="4615" actId="1038"/>
      <pc:docMkLst>
        <pc:docMk/>
      </pc:docMkLst>
      <pc:sldChg chg="modSp mod modShow">
        <pc:chgData name="Alona Tsirulnikov" userId="4bbafd77-0cd3-4d60-af1e-94ad4b8daf43" providerId="ADAL" clId="{2ACFEF03-9CA9-41E6-8644-FF539C4F0976}" dt="2022-04-28T14:00:26.223" v="4100" actId="20577"/>
        <pc:sldMkLst>
          <pc:docMk/>
          <pc:sldMk cId="3385509769" sldId="261"/>
        </pc:sldMkLst>
        <pc:graphicFrameChg chg="modGraphic">
          <ac:chgData name="Alona Tsirulnikov" userId="4bbafd77-0cd3-4d60-af1e-94ad4b8daf43" providerId="ADAL" clId="{2ACFEF03-9CA9-41E6-8644-FF539C4F0976}" dt="2022-04-25T07:04:05.638" v="1246" actId="207"/>
          <ac:graphicFrameMkLst>
            <pc:docMk/>
            <pc:sldMk cId="3385509769" sldId="261"/>
            <ac:graphicFrameMk id="4" creationId="{00000000-0000-0000-0000-000000000000}"/>
          </ac:graphicFrameMkLst>
        </pc:graphicFrameChg>
        <pc:graphicFrameChg chg="mod modGraphic">
          <ac:chgData name="Alona Tsirulnikov" userId="4bbafd77-0cd3-4d60-af1e-94ad4b8daf43" providerId="ADAL" clId="{2ACFEF03-9CA9-41E6-8644-FF539C4F0976}" dt="2022-04-28T14:00:26.223" v="4100" actId="20577"/>
          <ac:graphicFrameMkLst>
            <pc:docMk/>
            <pc:sldMk cId="3385509769" sldId="261"/>
            <ac:graphicFrameMk id="5" creationId="{495DFA77-A285-4B66-A585-DC01601D480C}"/>
          </ac:graphicFrameMkLst>
        </pc:graphicFrameChg>
      </pc:sldChg>
      <pc:sldChg chg="del">
        <pc:chgData name="Alona Tsirulnikov" userId="4bbafd77-0cd3-4d60-af1e-94ad4b8daf43" providerId="ADAL" clId="{2ACFEF03-9CA9-41E6-8644-FF539C4F0976}" dt="2022-04-25T06:24:59.518" v="402" actId="47"/>
        <pc:sldMkLst>
          <pc:docMk/>
          <pc:sldMk cId="1786504378" sldId="293"/>
        </pc:sldMkLst>
      </pc:sldChg>
      <pc:sldChg chg="addSp delSp modSp mod">
        <pc:chgData name="Alona Tsirulnikov" userId="4bbafd77-0cd3-4d60-af1e-94ad4b8daf43" providerId="ADAL" clId="{2ACFEF03-9CA9-41E6-8644-FF539C4F0976}" dt="2022-04-25T19:06:31.104" v="2849" actId="20577"/>
        <pc:sldMkLst>
          <pc:docMk/>
          <pc:sldMk cId="2160381458" sldId="355"/>
        </pc:sldMkLst>
        <pc:spChg chg="del">
          <ac:chgData name="Alona Tsirulnikov" userId="4bbafd77-0cd3-4d60-af1e-94ad4b8daf43" providerId="ADAL" clId="{2ACFEF03-9CA9-41E6-8644-FF539C4F0976}" dt="2022-04-25T06:46:27.964" v="993" actId="478"/>
          <ac:spMkLst>
            <pc:docMk/>
            <pc:sldMk cId="2160381458" sldId="355"/>
            <ac:spMk id="3" creationId="{D8EF5DC2-758D-4AC3-B934-2DD9B470B160}"/>
          </ac:spMkLst>
        </pc:spChg>
        <pc:spChg chg="add mod">
          <ac:chgData name="Alona Tsirulnikov" userId="4bbafd77-0cd3-4d60-af1e-94ad4b8daf43" providerId="ADAL" clId="{2ACFEF03-9CA9-41E6-8644-FF539C4F0976}" dt="2022-04-25T19:06:31.104" v="2849" actId="20577"/>
          <ac:spMkLst>
            <pc:docMk/>
            <pc:sldMk cId="2160381458" sldId="355"/>
            <ac:spMk id="4" creationId="{1FF48195-34C3-4397-A7B2-545E97005581}"/>
          </ac:spMkLst>
        </pc:spChg>
        <pc:spChg chg="del">
          <ac:chgData name="Alona Tsirulnikov" userId="4bbafd77-0cd3-4d60-af1e-94ad4b8daf43" providerId="ADAL" clId="{2ACFEF03-9CA9-41E6-8644-FF539C4F0976}" dt="2022-04-25T06:46:21.713" v="992" actId="478"/>
          <ac:spMkLst>
            <pc:docMk/>
            <pc:sldMk cId="2160381458" sldId="355"/>
            <ac:spMk id="4" creationId="{E51DEC4E-2EE7-8E83-F85F-831C43F86ED5}"/>
          </ac:spMkLst>
        </pc:spChg>
        <pc:spChg chg="mod">
          <ac:chgData name="Alona Tsirulnikov" userId="4bbafd77-0cd3-4d60-af1e-94ad4b8daf43" providerId="ADAL" clId="{2ACFEF03-9CA9-41E6-8644-FF539C4F0976}" dt="2022-04-25T06:46:18.026" v="991" actId="20577"/>
          <ac:spMkLst>
            <pc:docMk/>
            <pc:sldMk cId="2160381458" sldId="355"/>
            <ac:spMk id="17" creationId="{00000000-0000-0000-0000-000000000000}"/>
          </ac:spMkLst>
        </pc:spChg>
        <pc:graphicFrameChg chg="del">
          <ac:chgData name="Alona Tsirulnikov" userId="4bbafd77-0cd3-4d60-af1e-94ad4b8daf43" providerId="ADAL" clId="{2ACFEF03-9CA9-41E6-8644-FF539C4F0976}" dt="2022-04-25T06:46:27.964" v="993" actId="478"/>
          <ac:graphicFrameMkLst>
            <pc:docMk/>
            <pc:sldMk cId="2160381458" sldId="355"/>
            <ac:graphicFrameMk id="5" creationId="{885B6ACC-E26D-4C44-A444-D439F837E811}"/>
          </ac:graphicFrameMkLst>
        </pc:graphicFrameChg>
        <pc:graphicFrameChg chg="del">
          <ac:chgData name="Alona Tsirulnikov" userId="4bbafd77-0cd3-4d60-af1e-94ad4b8daf43" providerId="ADAL" clId="{2ACFEF03-9CA9-41E6-8644-FF539C4F0976}" dt="2022-04-25T06:46:27.964" v="993" actId="478"/>
          <ac:graphicFrameMkLst>
            <pc:docMk/>
            <pc:sldMk cId="2160381458" sldId="355"/>
            <ac:graphicFrameMk id="6" creationId="{35EAB50F-6C8B-4E03-A98D-092329BF5773}"/>
          </ac:graphicFrameMkLst>
        </pc:graphicFrameChg>
      </pc:sldChg>
      <pc:sldChg chg="modSp mod ord">
        <pc:chgData name="Alona Tsirulnikov" userId="4bbafd77-0cd3-4d60-af1e-94ad4b8daf43" providerId="ADAL" clId="{2ACFEF03-9CA9-41E6-8644-FF539C4F0976}" dt="2022-04-28T13:21:32.087" v="3055" actId="20577"/>
        <pc:sldMkLst>
          <pc:docMk/>
          <pc:sldMk cId="121924030" sldId="370"/>
        </pc:sldMkLst>
        <pc:spChg chg="mod">
          <ac:chgData name="Alona Tsirulnikov" userId="4bbafd77-0cd3-4d60-af1e-94ad4b8daf43" providerId="ADAL" clId="{2ACFEF03-9CA9-41E6-8644-FF539C4F0976}" dt="2022-04-28T13:14:35.683" v="2880" actId="1076"/>
          <ac:spMkLst>
            <pc:docMk/>
            <pc:sldMk cId="121924030" sldId="370"/>
            <ac:spMk id="5" creationId="{1765D93B-92D0-4972-9840-43829E1CCE43}"/>
          </ac:spMkLst>
        </pc:spChg>
        <pc:spChg chg="mod">
          <ac:chgData name="Alona Tsirulnikov" userId="4bbafd77-0cd3-4d60-af1e-94ad4b8daf43" providerId="ADAL" clId="{2ACFEF03-9CA9-41E6-8644-FF539C4F0976}" dt="2022-04-28T13:21:32.087" v="3055" actId="20577"/>
          <ac:spMkLst>
            <pc:docMk/>
            <pc:sldMk cId="121924030" sldId="370"/>
            <ac:spMk id="6" creationId="{53E05EDB-E3A9-4AE9-BD2C-3E658605C89F}"/>
          </ac:spMkLst>
        </pc:spChg>
        <pc:spChg chg="mod">
          <ac:chgData name="Alona Tsirulnikov" userId="4bbafd77-0cd3-4d60-af1e-94ad4b8daf43" providerId="ADAL" clId="{2ACFEF03-9CA9-41E6-8644-FF539C4F0976}" dt="2022-04-28T13:14:29.088" v="2879" actId="1076"/>
          <ac:spMkLst>
            <pc:docMk/>
            <pc:sldMk cId="121924030" sldId="370"/>
            <ac:spMk id="7" creationId="{8EC2CD69-DFF5-4DE3-9058-58F3325CD5DF}"/>
          </ac:spMkLst>
        </pc:spChg>
        <pc:spChg chg="mod">
          <ac:chgData name="Alona Tsirulnikov" userId="4bbafd77-0cd3-4d60-af1e-94ad4b8daf43" providerId="ADAL" clId="{2ACFEF03-9CA9-41E6-8644-FF539C4F0976}" dt="2022-04-28T13:20:11.398" v="2971" actId="20577"/>
          <ac:spMkLst>
            <pc:docMk/>
            <pc:sldMk cId="121924030" sldId="370"/>
            <ac:spMk id="17" creationId="{00000000-0000-0000-0000-000000000000}"/>
          </ac:spMkLst>
        </pc:spChg>
      </pc:sldChg>
      <pc:sldChg chg="modSp mod">
        <pc:chgData name="Alona Tsirulnikov" userId="4bbafd77-0cd3-4d60-af1e-94ad4b8daf43" providerId="ADAL" clId="{2ACFEF03-9CA9-41E6-8644-FF539C4F0976}" dt="2022-04-25T06:25:45.456" v="413" actId="20577"/>
        <pc:sldMkLst>
          <pc:docMk/>
          <pc:sldMk cId="3120382268" sldId="408"/>
        </pc:sldMkLst>
        <pc:spChg chg="mod">
          <ac:chgData name="Alona Tsirulnikov" userId="4bbafd77-0cd3-4d60-af1e-94ad4b8daf43" providerId="ADAL" clId="{2ACFEF03-9CA9-41E6-8644-FF539C4F0976}" dt="2022-04-25T06:25:45.456" v="413" actId="20577"/>
          <ac:spMkLst>
            <pc:docMk/>
            <pc:sldMk cId="3120382268" sldId="408"/>
            <ac:spMk id="3" creationId="{00000000-0000-0000-0000-000000000000}"/>
          </ac:spMkLst>
        </pc:spChg>
      </pc:sldChg>
      <pc:sldChg chg="del">
        <pc:chgData name="Alona Tsirulnikov" userId="4bbafd77-0cd3-4d60-af1e-94ad4b8daf43" providerId="ADAL" clId="{2ACFEF03-9CA9-41E6-8644-FF539C4F0976}" dt="2022-04-25T06:25:26.092" v="403" actId="47"/>
        <pc:sldMkLst>
          <pc:docMk/>
          <pc:sldMk cId="1279698162" sldId="428"/>
        </pc:sldMkLst>
      </pc:sldChg>
      <pc:sldChg chg="modSp mod">
        <pc:chgData name="Alona Tsirulnikov" userId="4bbafd77-0cd3-4d60-af1e-94ad4b8daf43" providerId="ADAL" clId="{2ACFEF03-9CA9-41E6-8644-FF539C4F0976}" dt="2022-04-03T20:17:07.954" v="69" actId="1036"/>
        <pc:sldMkLst>
          <pc:docMk/>
          <pc:sldMk cId="2857755175" sldId="493"/>
        </pc:sldMkLst>
        <pc:spChg chg="mod">
          <ac:chgData name="Alona Tsirulnikov" userId="4bbafd77-0cd3-4d60-af1e-94ad4b8daf43" providerId="ADAL" clId="{2ACFEF03-9CA9-41E6-8644-FF539C4F0976}" dt="2022-04-03T20:17:07.954" v="69" actId="1036"/>
          <ac:spMkLst>
            <pc:docMk/>
            <pc:sldMk cId="2857755175" sldId="493"/>
            <ac:spMk id="3" creationId="{0A0AB3B4-4CE4-4774-A76A-BD33A10455B9}"/>
          </ac:spMkLst>
        </pc:spChg>
        <pc:spChg chg="mod">
          <ac:chgData name="Alona Tsirulnikov" userId="4bbafd77-0cd3-4d60-af1e-94ad4b8daf43" providerId="ADAL" clId="{2ACFEF03-9CA9-41E6-8644-FF539C4F0976}" dt="2022-04-03T20:16:54.793" v="62" actId="14100"/>
          <ac:spMkLst>
            <pc:docMk/>
            <pc:sldMk cId="2857755175" sldId="493"/>
            <ac:spMk id="5" creationId="{732C951A-E4AE-4EA3-A80B-8471E0CAB23D}"/>
          </ac:spMkLst>
        </pc:spChg>
        <pc:spChg chg="mod">
          <ac:chgData name="Alona Tsirulnikov" userId="4bbafd77-0cd3-4d60-af1e-94ad4b8daf43" providerId="ADAL" clId="{2ACFEF03-9CA9-41E6-8644-FF539C4F0976}" dt="2022-04-03T20:16:49.875" v="61" actId="1076"/>
          <ac:spMkLst>
            <pc:docMk/>
            <pc:sldMk cId="2857755175" sldId="493"/>
            <ac:spMk id="7" creationId="{8E119168-BA42-49CC-AB16-00628F05D854}"/>
          </ac:spMkLst>
        </pc:spChg>
        <pc:graphicFrameChg chg="mod">
          <ac:chgData name="Alona Tsirulnikov" userId="4bbafd77-0cd3-4d60-af1e-94ad4b8daf43" providerId="ADAL" clId="{2ACFEF03-9CA9-41E6-8644-FF539C4F0976}" dt="2022-04-03T20:16:42.750" v="60" actId="1038"/>
          <ac:graphicFrameMkLst>
            <pc:docMk/>
            <pc:sldMk cId="2857755175" sldId="493"/>
            <ac:graphicFrameMk id="11" creationId="{A35B0E70-43BA-43AE-A20A-F8ADC43247F5}"/>
          </ac:graphicFrameMkLst>
        </pc:graphicFrameChg>
        <pc:graphicFrameChg chg="mod">
          <ac:chgData name="Alona Tsirulnikov" userId="4bbafd77-0cd3-4d60-af1e-94ad4b8daf43" providerId="ADAL" clId="{2ACFEF03-9CA9-41E6-8644-FF539C4F0976}" dt="2022-04-03T20:16:42.750" v="60" actId="1038"/>
          <ac:graphicFrameMkLst>
            <pc:docMk/>
            <pc:sldMk cId="2857755175" sldId="493"/>
            <ac:graphicFrameMk id="12" creationId="{9D305E4E-001B-41F3-9575-94C0F8E9FC37}"/>
          </ac:graphicFrameMkLst>
        </pc:graphicFrameChg>
        <pc:cxnChg chg="mod">
          <ac:chgData name="Alona Tsirulnikov" userId="4bbafd77-0cd3-4d60-af1e-94ad4b8daf43" providerId="ADAL" clId="{2ACFEF03-9CA9-41E6-8644-FF539C4F0976}" dt="2022-04-03T20:16:34.899" v="49" actId="1038"/>
          <ac:cxnSpMkLst>
            <pc:docMk/>
            <pc:sldMk cId="2857755175" sldId="493"/>
            <ac:cxnSpMk id="10" creationId="{96F6DFCC-847C-4839-85C6-11DCD690D1D7}"/>
          </ac:cxnSpMkLst>
        </pc:cxnChg>
      </pc:sldChg>
      <pc:sldChg chg="modSp mod delCm">
        <pc:chgData name="Alona Tsirulnikov" userId="4bbafd77-0cd3-4d60-af1e-94ad4b8daf43" providerId="ADAL" clId="{2ACFEF03-9CA9-41E6-8644-FF539C4F0976}" dt="2022-04-25T17:42:49.539" v="1948" actId="20577"/>
        <pc:sldMkLst>
          <pc:docMk/>
          <pc:sldMk cId="2661109858" sldId="506"/>
        </pc:sldMkLst>
        <pc:spChg chg="mod">
          <ac:chgData name="Alona Tsirulnikov" userId="4bbafd77-0cd3-4d60-af1e-94ad4b8daf43" providerId="ADAL" clId="{2ACFEF03-9CA9-41E6-8644-FF539C4F0976}" dt="2022-04-25T17:42:49.539" v="1948" actId="20577"/>
          <ac:spMkLst>
            <pc:docMk/>
            <pc:sldMk cId="2661109858" sldId="506"/>
            <ac:spMk id="3" creationId="{04CB3D70-ECD5-4600-82BE-41BDE4B6AE20}"/>
          </ac:spMkLst>
        </pc:spChg>
        <pc:spChg chg="mod">
          <ac:chgData name="Alona Tsirulnikov" userId="4bbafd77-0cd3-4d60-af1e-94ad4b8daf43" providerId="ADAL" clId="{2ACFEF03-9CA9-41E6-8644-FF539C4F0976}" dt="2022-04-25T16:37:59.349" v="1805" actId="14100"/>
          <ac:spMkLst>
            <pc:docMk/>
            <pc:sldMk cId="2661109858" sldId="506"/>
            <ac:spMk id="5" creationId="{1A498ADB-72CC-4AD5-98B9-DB2B4206BE6E}"/>
          </ac:spMkLst>
        </pc:spChg>
        <pc:spChg chg="mod">
          <ac:chgData name="Alona Tsirulnikov" userId="4bbafd77-0cd3-4d60-af1e-94ad4b8daf43" providerId="ADAL" clId="{2ACFEF03-9CA9-41E6-8644-FF539C4F0976}" dt="2022-04-25T16:37:23.620" v="1804" actId="14100"/>
          <ac:spMkLst>
            <pc:docMk/>
            <pc:sldMk cId="2661109858" sldId="506"/>
            <ac:spMk id="7" creationId="{CB0E8BE5-D3AB-4585-A046-F5FE7FC9C31C}"/>
          </ac:spMkLst>
        </pc:spChg>
      </pc:sldChg>
      <pc:sldChg chg="modSp mod modShow">
        <pc:chgData name="Alona Tsirulnikov" userId="4bbafd77-0cd3-4d60-af1e-94ad4b8daf43" providerId="ADAL" clId="{2ACFEF03-9CA9-41E6-8644-FF539C4F0976}" dt="2022-04-28T14:19:45.624" v="4615" actId="1038"/>
        <pc:sldMkLst>
          <pc:docMk/>
          <pc:sldMk cId="818136065" sldId="514"/>
        </pc:sldMkLst>
        <pc:spChg chg="mod">
          <ac:chgData name="Alona Tsirulnikov" userId="4bbafd77-0cd3-4d60-af1e-94ad4b8daf43" providerId="ADAL" clId="{2ACFEF03-9CA9-41E6-8644-FF539C4F0976}" dt="2022-04-28T14:19:45.624" v="4615" actId="1038"/>
          <ac:spMkLst>
            <pc:docMk/>
            <pc:sldMk cId="818136065" sldId="514"/>
            <ac:spMk id="5" creationId="{CC9D06EF-7B60-4321-8A61-DCECF5A3A021}"/>
          </ac:spMkLst>
        </pc:spChg>
        <pc:spChg chg="mod">
          <ac:chgData name="Alona Tsirulnikov" userId="4bbafd77-0cd3-4d60-af1e-94ad4b8daf43" providerId="ADAL" clId="{2ACFEF03-9CA9-41E6-8644-FF539C4F0976}" dt="2022-04-25T06:53:34.538" v="1070" actId="1076"/>
          <ac:spMkLst>
            <pc:docMk/>
            <pc:sldMk cId="818136065" sldId="514"/>
            <ac:spMk id="6" creationId="{36F36A8E-C842-4044-971D-8B5181FE75C0}"/>
          </ac:spMkLst>
        </pc:spChg>
      </pc:sldChg>
      <pc:sldChg chg="del">
        <pc:chgData name="Alona Tsirulnikov" userId="4bbafd77-0cd3-4d60-af1e-94ad4b8daf43" providerId="ADAL" clId="{2ACFEF03-9CA9-41E6-8644-FF539C4F0976}" dt="2022-04-25T07:08:20.420" v="1368" actId="47"/>
        <pc:sldMkLst>
          <pc:docMk/>
          <pc:sldMk cId="1191372009" sldId="545"/>
        </pc:sldMkLst>
      </pc:sldChg>
      <pc:sldChg chg="addSp delSp modSp mod">
        <pc:chgData name="Alona Tsirulnikov" userId="4bbafd77-0cd3-4d60-af1e-94ad4b8daf43" providerId="ADAL" clId="{2ACFEF03-9CA9-41E6-8644-FF539C4F0976}" dt="2022-04-25T06:18:26.130" v="290" actId="164"/>
        <pc:sldMkLst>
          <pc:docMk/>
          <pc:sldMk cId="2258310093" sldId="548"/>
        </pc:sldMkLst>
        <pc:spChg chg="add mod">
          <ac:chgData name="Alona Tsirulnikov" userId="4bbafd77-0cd3-4d60-af1e-94ad4b8daf43" providerId="ADAL" clId="{2ACFEF03-9CA9-41E6-8644-FF539C4F0976}" dt="2022-04-25T06:18:26.130" v="290" actId="164"/>
          <ac:spMkLst>
            <pc:docMk/>
            <pc:sldMk cId="2258310093" sldId="548"/>
            <ac:spMk id="14" creationId="{6970D314-F529-4061-ACC5-5509AF9B8EDF}"/>
          </ac:spMkLst>
        </pc:spChg>
        <pc:spChg chg="mod topLvl">
          <ac:chgData name="Alona Tsirulnikov" userId="4bbafd77-0cd3-4d60-af1e-94ad4b8daf43" providerId="ADAL" clId="{2ACFEF03-9CA9-41E6-8644-FF539C4F0976}" dt="2022-04-25T06:18:21.242" v="289" actId="164"/>
          <ac:spMkLst>
            <pc:docMk/>
            <pc:sldMk cId="2258310093" sldId="548"/>
            <ac:spMk id="25" creationId="{BF2A0EF3-49B1-4F7D-89D8-908F97894891}"/>
          </ac:spMkLst>
        </pc:spChg>
        <pc:grpChg chg="add mod">
          <ac:chgData name="Alona Tsirulnikov" userId="4bbafd77-0cd3-4d60-af1e-94ad4b8daf43" providerId="ADAL" clId="{2ACFEF03-9CA9-41E6-8644-FF539C4F0976}" dt="2022-04-25T06:18:21.242" v="289" actId="164"/>
          <ac:grpSpMkLst>
            <pc:docMk/>
            <pc:sldMk cId="2258310093" sldId="548"/>
            <ac:grpSpMk id="3" creationId="{AA195042-D717-410F-85E6-97FBF7312DA9}"/>
          </ac:grpSpMkLst>
        </pc:grpChg>
        <pc:grpChg chg="mod">
          <ac:chgData name="Alona Tsirulnikov" userId="4bbafd77-0cd3-4d60-af1e-94ad4b8daf43" providerId="ADAL" clId="{2ACFEF03-9CA9-41E6-8644-FF539C4F0976}" dt="2022-04-25T06:17:00.543" v="246" actId="1035"/>
          <ac:grpSpMkLst>
            <pc:docMk/>
            <pc:sldMk cId="2258310093" sldId="548"/>
            <ac:grpSpMk id="5" creationId="{00000000-0000-0000-0000-000000000000}"/>
          </ac:grpSpMkLst>
        </pc:grpChg>
        <pc:grpChg chg="del">
          <ac:chgData name="Alona Tsirulnikov" userId="4bbafd77-0cd3-4d60-af1e-94ad4b8daf43" providerId="ADAL" clId="{2ACFEF03-9CA9-41E6-8644-FF539C4F0976}" dt="2022-04-03T20:08:08.522" v="0" actId="478"/>
          <ac:grpSpMkLst>
            <pc:docMk/>
            <pc:sldMk cId="2258310093" sldId="548"/>
            <ac:grpSpMk id="6" creationId="{00000000-0000-0000-0000-000000000000}"/>
          </ac:grpSpMkLst>
        </pc:grpChg>
        <pc:grpChg chg="add mod">
          <ac:chgData name="Alona Tsirulnikov" userId="4bbafd77-0cd3-4d60-af1e-94ad4b8daf43" providerId="ADAL" clId="{2ACFEF03-9CA9-41E6-8644-FF539C4F0976}" dt="2022-04-25T06:18:26.130" v="290" actId="164"/>
          <ac:grpSpMkLst>
            <pc:docMk/>
            <pc:sldMk cId="2258310093" sldId="548"/>
            <ac:grpSpMk id="6" creationId="{0AC51489-3FA8-4729-8A18-B195CD4CD230}"/>
          </ac:grpSpMkLst>
        </pc:grpChg>
        <pc:grpChg chg="mod">
          <ac:chgData name="Alona Tsirulnikov" userId="4bbafd77-0cd3-4d60-af1e-94ad4b8daf43" providerId="ADAL" clId="{2ACFEF03-9CA9-41E6-8644-FF539C4F0976}" dt="2022-04-25T06:17:00.543" v="246" actId="1035"/>
          <ac:grpSpMkLst>
            <pc:docMk/>
            <pc:sldMk cId="2258310093" sldId="548"/>
            <ac:grpSpMk id="7" creationId="{00000000-0000-0000-0000-000000000000}"/>
          </ac:grpSpMkLst>
        </pc:grpChg>
        <pc:grpChg chg="del mod">
          <ac:chgData name="Alona Tsirulnikov" userId="4bbafd77-0cd3-4d60-af1e-94ad4b8daf43" providerId="ADAL" clId="{2ACFEF03-9CA9-41E6-8644-FF539C4F0976}" dt="2022-04-25T06:17:19.327" v="248" actId="165"/>
          <ac:grpSpMkLst>
            <pc:docMk/>
            <pc:sldMk cId="2258310093" sldId="548"/>
            <ac:grpSpMk id="8" creationId="{00000000-0000-0000-0000-000000000000}"/>
          </ac:grpSpMkLst>
        </pc:grpChg>
        <pc:grpChg chg="del">
          <ac:chgData name="Alona Tsirulnikov" userId="4bbafd77-0cd3-4d60-af1e-94ad4b8daf43" providerId="ADAL" clId="{2ACFEF03-9CA9-41E6-8644-FF539C4F0976}" dt="2022-04-03T20:08:11.741" v="1" actId="478"/>
          <ac:grpSpMkLst>
            <pc:docMk/>
            <pc:sldMk cId="2258310093" sldId="548"/>
            <ac:grpSpMk id="16" creationId="{6E4B3351-95A3-4DF9-84ED-D6858BE14B6E}"/>
          </ac:grpSpMkLst>
        </pc:grpChg>
        <pc:picChg chg="add mod">
          <ac:chgData name="Alona Tsirulnikov" userId="4bbafd77-0cd3-4d60-af1e-94ad4b8daf43" providerId="ADAL" clId="{2ACFEF03-9CA9-41E6-8644-FF539C4F0976}" dt="2022-04-25T06:18:26.130" v="290" actId="164"/>
          <ac:picMkLst>
            <pc:docMk/>
            <pc:sldMk cId="2258310093" sldId="548"/>
            <ac:picMk id="13" creationId="{C73C984A-103F-4855-83C8-8C6C5E53DDB8}"/>
          </ac:picMkLst>
        </pc:picChg>
        <pc:picChg chg="mod topLvl">
          <ac:chgData name="Alona Tsirulnikov" userId="4bbafd77-0cd3-4d60-af1e-94ad4b8daf43" providerId="ADAL" clId="{2ACFEF03-9CA9-41E6-8644-FF539C4F0976}" dt="2022-04-25T06:18:21.242" v="289" actId="164"/>
          <ac:picMkLst>
            <pc:docMk/>
            <pc:sldMk cId="2258310093" sldId="548"/>
            <ac:picMk id="24" creationId="{C800FCC4-0901-43E9-9122-0ADE2921CE86}"/>
          </ac:picMkLst>
        </pc:picChg>
      </pc:sldChg>
      <pc:sldChg chg="addSp delSp modSp mod modShow">
        <pc:chgData name="Alona Tsirulnikov" userId="4bbafd77-0cd3-4d60-af1e-94ad4b8daf43" providerId="ADAL" clId="{2ACFEF03-9CA9-41E6-8644-FF539C4F0976}" dt="2022-04-28T14:02:51.220" v="4167" actId="1038"/>
        <pc:sldMkLst>
          <pc:docMk/>
          <pc:sldMk cId="474371619" sldId="549"/>
        </pc:sldMkLst>
        <pc:spChg chg="mod">
          <ac:chgData name="Alona Tsirulnikov" userId="4bbafd77-0cd3-4d60-af1e-94ad4b8daf43" providerId="ADAL" clId="{2ACFEF03-9CA9-41E6-8644-FF539C4F0976}" dt="2022-04-28T14:02:51.220" v="4167" actId="1038"/>
          <ac:spMkLst>
            <pc:docMk/>
            <pc:sldMk cId="474371619" sldId="549"/>
            <ac:spMk id="6" creationId="{917AE435-5CCB-405B-8CBF-FCC15D06AFD9}"/>
          </ac:spMkLst>
        </pc:spChg>
        <pc:spChg chg="mod">
          <ac:chgData name="Alona Tsirulnikov" userId="4bbafd77-0cd3-4d60-af1e-94ad4b8daf43" providerId="ADAL" clId="{2ACFEF03-9CA9-41E6-8644-FF539C4F0976}" dt="2022-04-25T19:06:12.052" v="2817" actId="14100"/>
          <ac:spMkLst>
            <pc:docMk/>
            <pc:sldMk cId="474371619" sldId="549"/>
            <ac:spMk id="8" creationId="{416A8606-4922-4ED5-B5C8-61F371B4E629}"/>
          </ac:spMkLst>
        </pc:spChg>
        <pc:spChg chg="add del mod">
          <ac:chgData name="Alona Tsirulnikov" userId="4bbafd77-0cd3-4d60-af1e-94ad4b8daf43" providerId="ADAL" clId="{2ACFEF03-9CA9-41E6-8644-FF539C4F0976}" dt="2022-04-28T13:43:03.621" v="3773" actId="478"/>
          <ac:spMkLst>
            <pc:docMk/>
            <pc:sldMk cId="474371619" sldId="549"/>
            <ac:spMk id="9" creationId="{946A0545-5771-472D-9F3A-E487F825D2D4}"/>
          </ac:spMkLst>
        </pc:spChg>
      </pc:sldChg>
      <pc:sldChg chg="addSp delSp modSp mod">
        <pc:chgData name="Alona Tsirulnikov" userId="4bbafd77-0cd3-4d60-af1e-94ad4b8daf43" providerId="ADAL" clId="{2ACFEF03-9CA9-41E6-8644-FF539C4F0976}" dt="2022-04-25T17:47:10.295" v="2264" actId="20577"/>
        <pc:sldMkLst>
          <pc:docMk/>
          <pc:sldMk cId="349638235" sldId="551"/>
        </pc:sldMkLst>
        <pc:spChg chg="mod">
          <ac:chgData name="Alona Tsirulnikov" userId="4bbafd77-0cd3-4d60-af1e-94ad4b8daf43" providerId="ADAL" clId="{2ACFEF03-9CA9-41E6-8644-FF539C4F0976}" dt="2022-04-25T17:47:10.295" v="2264" actId="20577"/>
          <ac:spMkLst>
            <pc:docMk/>
            <pc:sldMk cId="349638235" sldId="551"/>
            <ac:spMk id="3" creationId="{ED89C623-E389-4796-AB43-53A763413259}"/>
          </ac:spMkLst>
        </pc:spChg>
        <pc:spChg chg="add mod">
          <ac:chgData name="Alona Tsirulnikov" userId="4bbafd77-0cd3-4d60-af1e-94ad4b8daf43" providerId="ADAL" clId="{2ACFEF03-9CA9-41E6-8644-FF539C4F0976}" dt="2022-04-25T14:02:21.379" v="1787"/>
          <ac:spMkLst>
            <pc:docMk/>
            <pc:sldMk cId="349638235" sldId="551"/>
            <ac:spMk id="5" creationId="{BEA277A5-2C0F-44E3-A5D9-32FF08148EE1}"/>
          </ac:spMkLst>
        </pc:spChg>
        <pc:spChg chg="mod">
          <ac:chgData name="Alona Tsirulnikov" userId="4bbafd77-0cd3-4d60-af1e-94ad4b8daf43" providerId="ADAL" clId="{2ACFEF03-9CA9-41E6-8644-FF539C4F0976}" dt="2022-04-25T06:29:04.069" v="552" actId="20577"/>
          <ac:spMkLst>
            <pc:docMk/>
            <pc:sldMk cId="349638235" sldId="551"/>
            <ac:spMk id="7" creationId="{0D2C6763-F111-4C2E-BF45-2166B38C014E}"/>
          </ac:spMkLst>
        </pc:spChg>
        <pc:graphicFrameChg chg="add mod modGraphic">
          <ac:chgData name="Alona Tsirulnikov" userId="4bbafd77-0cd3-4d60-af1e-94ad4b8daf43" providerId="ADAL" clId="{2ACFEF03-9CA9-41E6-8644-FF539C4F0976}" dt="2022-04-25T14:03:44.994" v="1802" actId="121"/>
          <ac:graphicFrameMkLst>
            <pc:docMk/>
            <pc:sldMk cId="349638235" sldId="551"/>
            <ac:graphicFrameMk id="4" creationId="{3B680BD7-874E-49F9-89B8-0E6B9B598E52}"/>
          </ac:graphicFrameMkLst>
        </pc:graphicFrameChg>
        <pc:graphicFrameChg chg="del modGraphic">
          <ac:chgData name="Alona Tsirulnikov" userId="4bbafd77-0cd3-4d60-af1e-94ad4b8daf43" providerId="ADAL" clId="{2ACFEF03-9CA9-41E6-8644-FF539C4F0976}" dt="2022-04-25T06:29:09.993" v="553" actId="478"/>
          <ac:graphicFrameMkLst>
            <pc:docMk/>
            <pc:sldMk cId="349638235" sldId="551"/>
            <ac:graphicFrameMk id="4" creationId="{3EBD101C-BF8C-4414-920C-B37047F6FBDA}"/>
          </ac:graphicFrameMkLst>
        </pc:graphicFrameChg>
      </pc:sldChg>
      <pc:sldChg chg="modSp mod">
        <pc:chgData name="Alona Tsirulnikov" userId="4bbafd77-0cd3-4d60-af1e-94ad4b8daf43" providerId="ADAL" clId="{2ACFEF03-9CA9-41E6-8644-FF539C4F0976}" dt="2022-04-25T06:34:16.008" v="968" actId="1038"/>
        <pc:sldMkLst>
          <pc:docMk/>
          <pc:sldMk cId="2973802897" sldId="553"/>
        </pc:sldMkLst>
        <pc:picChg chg="mod">
          <ac:chgData name="Alona Tsirulnikov" userId="4bbafd77-0cd3-4d60-af1e-94ad4b8daf43" providerId="ADAL" clId="{2ACFEF03-9CA9-41E6-8644-FF539C4F0976}" dt="2022-04-25T06:34:16.008" v="968" actId="1038"/>
          <ac:picMkLst>
            <pc:docMk/>
            <pc:sldMk cId="2973802897" sldId="553"/>
            <ac:picMk id="9" creationId="{7FC37E4C-387F-46C0-AC0F-0931F4DF2699}"/>
          </ac:picMkLst>
        </pc:picChg>
      </pc:sldChg>
      <pc:sldChg chg="modSp mod">
        <pc:chgData name="Alona Tsirulnikov" userId="4bbafd77-0cd3-4d60-af1e-94ad4b8daf43" providerId="ADAL" clId="{2ACFEF03-9CA9-41E6-8644-FF539C4F0976}" dt="2022-04-03T20:50:14.237" v="116" actId="14100"/>
        <pc:sldMkLst>
          <pc:docMk/>
          <pc:sldMk cId="2006616550" sldId="554"/>
        </pc:sldMkLst>
        <pc:spChg chg="mod">
          <ac:chgData name="Alona Tsirulnikov" userId="4bbafd77-0cd3-4d60-af1e-94ad4b8daf43" providerId="ADAL" clId="{2ACFEF03-9CA9-41E6-8644-FF539C4F0976}" dt="2022-04-03T20:50:02.853" v="114" actId="1037"/>
          <ac:spMkLst>
            <pc:docMk/>
            <pc:sldMk cId="2006616550" sldId="554"/>
            <ac:spMk id="5" creationId="{586717BC-1B54-4F41-984A-B18D3ADB0556}"/>
          </ac:spMkLst>
        </pc:spChg>
        <pc:spChg chg="mod">
          <ac:chgData name="Alona Tsirulnikov" userId="4bbafd77-0cd3-4d60-af1e-94ad4b8daf43" providerId="ADAL" clId="{2ACFEF03-9CA9-41E6-8644-FF539C4F0976}" dt="2022-04-03T20:50:14.237" v="116" actId="14100"/>
          <ac:spMkLst>
            <pc:docMk/>
            <pc:sldMk cId="2006616550" sldId="554"/>
            <ac:spMk id="8" creationId="{62583C00-42F8-4A93-9823-99E5057E0230}"/>
          </ac:spMkLst>
        </pc:spChg>
        <pc:spChg chg="mod">
          <ac:chgData name="Alona Tsirulnikov" userId="4bbafd77-0cd3-4d60-af1e-94ad4b8daf43" providerId="ADAL" clId="{2ACFEF03-9CA9-41E6-8644-FF539C4F0976}" dt="2022-04-03T20:49:51.565" v="95" actId="14100"/>
          <ac:spMkLst>
            <pc:docMk/>
            <pc:sldMk cId="2006616550" sldId="554"/>
            <ac:spMk id="21" creationId="{39A5AAA7-60DE-4B48-A739-3A829E6C721F}"/>
          </ac:spMkLst>
        </pc:spChg>
        <pc:grpChg chg="mod">
          <ac:chgData name="Alona Tsirulnikov" userId="4bbafd77-0cd3-4d60-af1e-94ad4b8daf43" providerId="ADAL" clId="{2ACFEF03-9CA9-41E6-8644-FF539C4F0976}" dt="2022-04-03T20:49:47.949" v="94" actId="1037"/>
          <ac:grpSpMkLst>
            <pc:docMk/>
            <pc:sldMk cId="2006616550" sldId="554"/>
            <ac:grpSpMk id="3" creationId="{9E8C5CAA-17B6-451A-8781-6FB0483F3912}"/>
          </ac:grpSpMkLst>
        </pc:grpChg>
        <pc:cxnChg chg="mod">
          <ac:chgData name="Alona Tsirulnikov" userId="4bbafd77-0cd3-4d60-af1e-94ad4b8daf43" providerId="ADAL" clId="{2ACFEF03-9CA9-41E6-8644-FF539C4F0976}" dt="2022-04-03T20:49:47.949" v="94" actId="1037"/>
          <ac:cxnSpMkLst>
            <pc:docMk/>
            <pc:sldMk cId="2006616550" sldId="554"/>
            <ac:cxnSpMk id="22" creationId="{768901DB-5DF3-4D3D-A328-036486762DEF}"/>
          </ac:cxnSpMkLst>
        </pc:cxnChg>
      </pc:sldChg>
      <pc:sldChg chg="modSp mod">
        <pc:chgData name="Alona Tsirulnikov" userId="4bbafd77-0cd3-4d60-af1e-94ad4b8daf43" providerId="ADAL" clId="{2ACFEF03-9CA9-41E6-8644-FF539C4F0976}" dt="2022-04-03T20:16:16.444" v="22" actId="1076"/>
        <pc:sldMkLst>
          <pc:docMk/>
          <pc:sldMk cId="3389507333" sldId="555"/>
        </pc:sldMkLst>
        <pc:spChg chg="mod">
          <ac:chgData name="Alona Tsirulnikov" userId="4bbafd77-0cd3-4d60-af1e-94ad4b8daf43" providerId="ADAL" clId="{2ACFEF03-9CA9-41E6-8644-FF539C4F0976}" dt="2022-04-03T20:16:16.444" v="22" actId="1076"/>
          <ac:spMkLst>
            <pc:docMk/>
            <pc:sldMk cId="3389507333" sldId="555"/>
            <ac:spMk id="7" creationId="{8E119168-BA42-49CC-AB16-00628F05D854}"/>
          </ac:spMkLst>
        </pc:spChg>
        <pc:spChg chg="mod">
          <ac:chgData name="Alona Tsirulnikov" userId="4bbafd77-0cd3-4d60-af1e-94ad4b8daf43" providerId="ADAL" clId="{2ACFEF03-9CA9-41E6-8644-FF539C4F0976}" dt="2022-04-03T20:16:04.723" v="21" actId="14100"/>
          <ac:spMkLst>
            <pc:docMk/>
            <pc:sldMk cId="3389507333" sldId="555"/>
            <ac:spMk id="8" creationId="{1BFE9520-E03A-4066-B3B8-4D75C7A7A25E}"/>
          </ac:spMkLst>
        </pc:spChg>
        <pc:cxnChg chg="mod">
          <ac:chgData name="Alona Tsirulnikov" userId="4bbafd77-0cd3-4d60-af1e-94ad4b8daf43" providerId="ADAL" clId="{2ACFEF03-9CA9-41E6-8644-FF539C4F0976}" dt="2022-04-03T20:15:57.588" v="20" actId="1037"/>
          <ac:cxnSpMkLst>
            <pc:docMk/>
            <pc:sldMk cId="3389507333" sldId="555"/>
            <ac:cxnSpMk id="10" creationId="{65D9F0ED-65E9-4456-8366-D6F61E6BFD8E}"/>
          </ac:cxnSpMkLst>
        </pc:cxnChg>
      </pc:sldChg>
      <pc:sldChg chg="modSp mod">
        <pc:chgData name="Alona Tsirulnikov" userId="4bbafd77-0cd3-4d60-af1e-94ad4b8daf43" providerId="ADAL" clId="{2ACFEF03-9CA9-41E6-8644-FF539C4F0976}" dt="2022-04-25T06:48:30.552" v="1010" actId="14100"/>
        <pc:sldMkLst>
          <pc:docMk/>
          <pc:sldMk cId="320257514" sldId="556"/>
        </pc:sldMkLst>
        <pc:spChg chg="mod">
          <ac:chgData name="Alona Tsirulnikov" userId="4bbafd77-0cd3-4d60-af1e-94ad4b8daf43" providerId="ADAL" clId="{2ACFEF03-9CA9-41E6-8644-FF539C4F0976}" dt="2022-04-25T06:48:30.552" v="1010" actId="14100"/>
          <ac:spMkLst>
            <pc:docMk/>
            <pc:sldMk cId="320257514" sldId="556"/>
            <ac:spMk id="15" creationId="{92F524B0-BD30-4B6E-ACC5-F8B1AEDFD8BB}"/>
          </ac:spMkLst>
        </pc:spChg>
        <pc:spChg chg="mod">
          <ac:chgData name="Alona Tsirulnikov" userId="4bbafd77-0cd3-4d60-af1e-94ad4b8daf43" providerId="ADAL" clId="{2ACFEF03-9CA9-41E6-8644-FF539C4F0976}" dt="2022-04-25T06:48:05.245" v="1008" actId="14100"/>
          <ac:spMkLst>
            <pc:docMk/>
            <pc:sldMk cId="320257514" sldId="556"/>
            <ac:spMk id="19" creationId="{0418E755-C5BB-4B17-9C3D-E9D163057BA7}"/>
          </ac:spMkLst>
        </pc:spChg>
      </pc:sldChg>
      <pc:sldChg chg="modSp mod">
        <pc:chgData name="Alona Tsirulnikov" userId="4bbafd77-0cd3-4d60-af1e-94ad4b8daf43" providerId="ADAL" clId="{2ACFEF03-9CA9-41E6-8644-FF539C4F0976}" dt="2022-04-25T06:52:03.476" v="1069" actId="20577"/>
        <pc:sldMkLst>
          <pc:docMk/>
          <pc:sldMk cId="4239976744" sldId="559"/>
        </pc:sldMkLst>
        <pc:spChg chg="mod">
          <ac:chgData name="Alona Tsirulnikov" userId="4bbafd77-0cd3-4d60-af1e-94ad4b8daf43" providerId="ADAL" clId="{2ACFEF03-9CA9-41E6-8644-FF539C4F0976}" dt="2022-04-25T06:52:03.476" v="1069" actId="20577"/>
          <ac:spMkLst>
            <pc:docMk/>
            <pc:sldMk cId="4239976744" sldId="559"/>
            <ac:spMk id="8" creationId="{84413D53-8497-46E0-BCA3-B6A49E8DCC98}"/>
          </ac:spMkLst>
        </pc:spChg>
      </pc:sldChg>
      <pc:sldChg chg="modSp mod">
        <pc:chgData name="Alona Tsirulnikov" userId="4bbafd77-0cd3-4d60-af1e-94ad4b8daf43" providerId="ADAL" clId="{2ACFEF03-9CA9-41E6-8644-FF539C4F0976}" dt="2022-04-25T06:51:04.401" v="1063" actId="1076"/>
        <pc:sldMkLst>
          <pc:docMk/>
          <pc:sldMk cId="2830440922" sldId="564"/>
        </pc:sldMkLst>
        <pc:spChg chg="mod">
          <ac:chgData name="Alona Tsirulnikov" userId="4bbafd77-0cd3-4d60-af1e-94ad4b8daf43" providerId="ADAL" clId="{2ACFEF03-9CA9-41E6-8644-FF539C4F0976}" dt="2022-04-25T06:51:04.401" v="1063" actId="1076"/>
          <ac:spMkLst>
            <pc:docMk/>
            <pc:sldMk cId="2830440922" sldId="564"/>
            <ac:spMk id="7" creationId="{8E119168-BA42-49CC-AB16-00628F05D854}"/>
          </ac:spMkLst>
        </pc:spChg>
      </pc:sldChg>
      <pc:sldChg chg="addSp modSp mod">
        <pc:chgData name="Alona Tsirulnikov" userId="4bbafd77-0cd3-4d60-af1e-94ad4b8daf43" providerId="ADAL" clId="{2ACFEF03-9CA9-41E6-8644-FF539C4F0976}" dt="2022-04-25T07:01:06.378" v="1165" actId="20577"/>
        <pc:sldMkLst>
          <pc:docMk/>
          <pc:sldMk cId="2265269330" sldId="588"/>
        </pc:sldMkLst>
        <pc:spChg chg="add mod">
          <ac:chgData name="Alona Tsirulnikov" userId="4bbafd77-0cd3-4d60-af1e-94ad4b8daf43" providerId="ADAL" clId="{2ACFEF03-9CA9-41E6-8644-FF539C4F0976}" dt="2022-04-25T07:01:06.378" v="1165" actId="20577"/>
          <ac:spMkLst>
            <pc:docMk/>
            <pc:sldMk cId="2265269330" sldId="588"/>
            <ac:spMk id="13" creationId="{2ADC6ED5-951C-4A35-AB74-F74392CF67D5}"/>
          </ac:spMkLst>
        </pc:spChg>
      </pc:sldChg>
      <pc:sldChg chg="addSp modSp mod">
        <pc:chgData name="Alona Tsirulnikov" userId="4bbafd77-0cd3-4d60-af1e-94ad4b8daf43" providerId="ADAL" clId="{2ACFEF03-9CA9-41E6-8644-FF539C4F0976}" dt="2022-04-25T07:02:46.795" v="1245" actId="20577"/>
        <pc:sldMkLst>
          <pc:docMk/>
          <pc:sldMk cId="2398573023" sldId="592"/>
        </pc:sldMkLst>
        <pc:spChg chg="mod">
          <ac:chgData name="Alona Tsirulnikov" userId="4bbafd77-0cd3-4d60-af1e-94ad4b8daf43" providerId="ADAL" clId="{2ACFEF03-9CA9-41E6-8644-FF539C4F0976}" dt="2022-04-25T07:02:00.757" v="1166" actId="14100"/>
          <ac:spMkLst>
            <pc:docMk/>
            <pc:sldMk cId="2398573023" sldId="592"/>
            <ac:spMk id="7" creationId="{5E99DBBD-9311-437C-B8AC-D86FBDD83C94}"/>
          </ac:spMkLst>
        </pc:spChg>
        <pc:spChg chg="add mod">
          <ac:chgData name="Alona Tsirulnikov" userId="4bbafd77-0cd3-4d60-af1e-94ad4b8daf43" providerId="ADAL" clId="{2ACFEF03-9CA9-41E6-8644-FF539C4F0976}" dt="2022-04-25T07:02:46.795" v="1245" actId="20577"/>
          <ac:spMkLst>
            <pc:docMk/>
            <pc:sldMk cId="2398573023" sldId="592"/>
            <ac:spMk id="9" creationId="{A9F6F6CC-901A-4F3B-A44D-D8589F25CED8}"/>
          </ac:spMkLst>
        </pc:spChg>
      </pc:sldChg>
      <pc:sldChg chg="del">
        <pc:chgData name="Alona Tsirulnikov" userId="4bbafd77-0cd3-4d60-af1e-94ad4b8daf43" providerId="ADAL" clId="{2ACFEF03-9CA9-41E6-8644-FF539C4F0976}" dt="2022-04-25T06:24:42.698" v="401" actId="47"/>
        <pc:sldMkLst>
          <pc:docMk/>
          <pc:sldMk cId="899262244" sldId="603"/>
        </pc:sldMkLst>
      </pc:sldChg>
      <pc:sldChg chg="ord">
        <pc:chgData name="Alona Tsirulnikov" userId="4bbafd77-0cd3-4d60-af1e-94ad4b8daf43" providerId="ADAL" clId="{2ACFEF03-9CA9-41E6-8644-FF539C4F0976}" dt="2022-04-25T06:45:51.120" v="970"/>
        <pc:sldMkLst>
          <pc:docMk/>
          <pc:sldMk cId="342842586" sldId="604"/>
        </pc:sldMkLst>
      </pc:sldChg>
      <pc:sldChg chg="addSp delSp modSp mod delCm">
        <pc:chgData name="Alona Tsirulnikov" userId="4bbafd77-0cd3-4d60-af1e-94ad4b8daf43" providerId="ADAL" clId="{2ACFEF03-9CA9-41E6-8644-FF539C4F0976}" dt="2022-04-28T13:28:23.508" v="3104" actId="20577"/>
        <pc:sldMkLst>
          <pc:docMk/>
          <pc:sldMk cId="3839972003" sldId="605"/>
        </pc:sldMkLst>
        <pc:spChg chg="mod">
          <ac:chgData name="Alona Tsirulnikov" userId="4bbafd77-0cd3-4d60-af1e-94ad4b8daf43" providerId="ADAL" clId="{2ACFEF03-9CA9-41E6-8644-FF539C4F0976}" dt="2022-04-28T13:28:23.508" v="3104" actId="20577"/>
          <ac:spMkLst>
            <pc:docMk/>
            <pc:sldMk cId="3839972003" sldId="605"/>
            <ac:spMk id="7" creationId="{CB0E8BE5-D3AB-4585-A046-F5FE7FC9C31C}"/>
          </ac:spMkLst>
        </pc:spChg>
        <pc:spChg chg="add del mod">
          <ac:chgData name="Alona Tsirulnikov" userId="4bbafd77-0cd3-4d60-af1e-94ad4b8daf43" providerId="ADAL" clId="{2ACFEF03-9CA9-41E6-8644-FF539C4F0976}" dt="2022-04-28T13:23:22.562" v="3069" actId="478"/>
          <ac:spMkLst>
            <pc:docMk/>
            <pc:sldMk cId="3839972003" sldId="605"/>
            <ac:spMk id="8" creationId="{206D0133-3D76-42A4-AF8B-D23012F9A3B1}"/>
          </ac:spMkLst>
        </pc:spChg>
      </pc:sldChg>
      <pc:sldChg chg="modSp mod">
        <pc:chgData name="Alona Tsirulnikov" userId="4bbafd77-0cd3-4d60-af1e-94ad4b8daf43" providerId="ADAL" clId="{2ACFEF03-9CA9-41E6-8644-FF539C4F0976}" dt="2022-04-25T06:50:25.517" v="1061" actId="20577"/>
        <pc:sldMkLst>
          <pc:docMk/>
          <pc:sldMk cId="2327240264" sldId="606"/>
        </pc:sldMkLst>
        <pc:spChg chg="mod">
          <ac:chgData name="Alona Tsirulnikov" userId="4bbafd77-0cd3-4d60-af1e-94ad4b8daf43" providerId="ADAL" clId="{2ACFEF03-9CA9-41E6-8644-FF539C4F0976}" dt="2022-04-25T06:50:25.517" v="1061" actId="20577"/>
          <ac:spMkLst>
            <pc:docMk/>
            <pc:sldMk cId="2327240264" sldId="606"/>
            <ac:spMk id="9" creationId="{3E8D0F0F-E983-49B5-ABE4-AE4566E80E9E}"/>
          </ac:spMkLst>
        </pc:spChg>
        <pc:spChg chg="mod">
          <ac:chgData name="Alona Tsirulnikov" userId="4bbafd77-0cd3-4d60-af1e-94ad4b8daf43" providerId="ADAL" clId="{2ACFEF03-9CA9-41E6-8644-FF539C4F0976}" dt="2022-04-25T06:50:12.882" v="1060" actId="1037"/>
          <ac:spMkLst>
            <pc:docMk/>
            <pc:sldMk cId="2327240264" sldId="606"/>
            <ac:spMk id="10" creationId="{689E2B65-7AD4-4474-BBD1-5C94124659D7}"/>
          </ac:spMkLst>
        </pc:spChg>
        <pc:spChg chg="mod">
          <ac:chgData name="Alona Tsirulnikov" userId="4bbafd77-0cd3-4d60-af1e-94ad4b8daf43" providerId="ADAL" clId="{2ACFEF03-9CA9-41E6-8644-FF539C4F0976}" dt="2022-04-25T06:50:12.882" v="1060" actId="1037"/>
          <ac:spMkLst>
            <pc:docMk/>
            <pc:sldMk cId="2327240264" sldId="606"/>
            <ac:spMk id="11" creationId="{136E61FD-50EE-42E5-9DAA-0D9327D6B904}"/>
          </ac:spMkLst>
        </pc:spChg>
        <pc:spChg chg="mod">
          <ac:chgData name="Alona Tsirulnikov" userId="4bbafd77-0cd3-4d60-af1e-94ad4b8daf43" providerId="ADAL" clId="{2ACFEF03-9CA9-41E6-8644-FF539C4F0976}" dt="2022-04-25T06:49:06.154" v="1011" actId="20577"/>
          <ac:spMkLst>
            <pc:docMk/>
            <pc:sldMk cId="2327240264" sldId="606"/>
            <ac:spMk id="16" creationId="{247691CE-B283-41C1-8298-D5C6CA4F723E}"/>
          </ac:spMkLst>
        </pc:spChg>
        <pc:graphicFrameChg chg="mod">
          <ac:chgData name="Alona Tsirulnikov" userId="4bbafd77-0cd3-4d60-af1e-94ad4b8daf43" providerId="ADAL" clId="{2ACFEF03-9CA9-41E6-8644-FF539C4F0976}" dt="2022-04-25T06:49:54.104" v="1046" actId="14100"/>
          <ac:graphicFrameMkLst>
            <pc:docMk/>
            <pc:sldMk cId="2327240264" sldId="606"/>
            <ac:graphicFrameMk id="12" creationId="{A5864083-A17C-40FD-AC4A-CBE831D55D71}"/>
          </ac:graphicFrameMkLst>
        </pc:graphicFrameChg>
      </pc:sldChg>
      <pc:sldChg chg="delSp modSp mod ord">
        <pc:chgData name="Alona Tsirulnikov" userId="4bbafd77-0cd3-4d60-af1e-94ad4b8daf43" providerId="ADAL" clId="{2ACFEF03-9CA9-41E6-8644-FF539C4F0976}" dt="2022-04-25T06:46:07.421" v="971" actId="478"/>
        <pc:sldMkLst>
          <pc:docMk/>
          <pc:sldMk cId="989481228" sldId="607"/>
        </pc:sldMkLst>
        <pc:spChg chg="del mod">
          <ac:chgData name="Alona Tsirulnikov" userId="4bbafd77-0cd3-4d60-af1e-94ad4b8daf43" providerId="ADAL" clId="{2ACFEF03-9CA9-41E6-8644-FF539C4F0976}" dt="2022-04-25T06:46:07.421" v="971" actId="478"/>
          <ac:spMkLst>
            <pc:docMk/>
            <pc:sldMk cId="989481228" sldId="607"/>
            <ac:spMk id="7" creationId="{F99EFB55-537D-4D42-912A-82E04102F046}"/>
          </ac:spMkLst>
        </pc:spChg>
      </pc:sldChg>
      <pc:sldChg chg="modSp mod">
        <pc:chgData name="Alona Tsirulnikov" userId="4bbafd77-0cd3-4d60-af1e-94ad4b8daf43" providerId="ADAL" clId="{2ACFEF03-9CA9-41E6-8644-FF539C4F0976}" dt="2022-04-28T14:02:21.704" v="4133" actId="1037"/>
        <pc:sldMkLst>
          <pc:docMk/>
          <pc:sldMk cId="2769346624" sldId="608"/>
        </pc:sldMkLst>
        <pc:spChg chg="mod">
          <ac:chgData name="Alona Tsirulnikov" userId="4bbafd77-0cd3-4d60-af1e-94ad4b8daf43" providerId="ADAL" clId="{2ACFEF03-9CA9-41E6-8644-FF539C4F0976}" dt="2022-04-28T14:02:21.704" v="4133" actId="1037"/>
          <ac:spMkLst>
            <pc:docMk/>
            <pc:sldMk cId="2769346624" sldId="608"/>
            <ac:spMk id="7" creationId="{B90FC9E5-8C9F-4BA5-93A2-3270ABA4D5A9}"/>
          </ac:spMkLst>
        </pc:spChg>
      </pc:sldChg>
      <pc:sldChg chg="modSp del mod ord modShow">
        <pc:chgData name="Alona Tsirulnikov" userId="4bbafd77-0cd3-4d60-af1e-94ad4b8daf43" providerId="ADAL" clId="{2ACFEF03-9CA9-41E6-8644-FF539C4F0976}" dt="2022-04-28T13:59:30.215" v="4098" actId="47"/>
        <pc:sldMkLst>
          <pc:docMk/>
          <pc:sldMk cId="3281998669" sldId="609"/>
        </pc:sldMkLst>
        <pc:spChg chg="mod">
          <ac:chgData name="Alona Tsirulnikov" userId="4bbafd77-0cd3-4d60-af1e-94ad4b8daf43" providerId="ADAL" clId="{2ACFEF03-9CA9-41E6-8644-FF539C4F0976}" dt="2022-04-28T13:11:07.477" v="2856" actId="20577"/>
          <ac:spMkLst>
            <pc:docMk/>
            <pc:sldMk cId="3281998669" sldId="609"/>
            <ac:spMk id="8" creationId="{4FC6896D-D93B-4874-978D-90F903D47826}"/>
          </ac:spMkLst>
        </pc:spChg>
      </pc:sldChg>
      <pc:sldChg chg="del">
        <pc:chgData name="Alona Tsirulnikov" userId="4bbafd77-0cd3-4d60-af1e-94ad4b8daf43" providerId="ADAL" clId="{2ACFEF03-9CA9-41E6-8644-FF539C4F0976}" dt="2022-04-28T13:43:25.474" v="3774" actId="47"/>
        <pc:sldMkLst>
          <pc:docMk/>
          <pc:sldMk cId="2945698157" sldId="610"/>
        </pc:sldMkLst>
      </pc:sldChg>
    </pc:docChg>
  </pc:docChgLst>
  <pc:docChgLst>
    <pc:chgData name="Sharon Brand Martin" userId="a0fb36f2-726f-461a-8261-94a57a32e8c3" providerId="ADAL" clId="{A5220B00-AD99-440E-9187-D54900D511F9}"/>
    <pc:docChg chg="undo redo custSel addSld delSld modSld sldOrd">
      <pc:chgData name="Sharon Brand Martin" userId="a0fb36f2-726f-461a-8261-94a57a32e8c3" providerId="ADAL" clId="{A5220B00-AD99-440E-9187-D54900D511F9}" dt="2022-04-28T14:35:06.950" v="9924" actId="20577"/>
      <pc:docMkLst>
        <pc:docMk/>
      </pc:docMkLst>
      <pc:sldChg chg="addSp delSp modSp mod">
        <pc:chgData name="Sharon Brand Martin" userId="a0fb36f2-726f-461a-8261-94a57a32e8c3" providerId="ADAL" clId="{A5220B00-AD99-440E-9187-D54900D511F9}" dt="2022-04-28T14:35:06.950" v="9924" actId="20577"/>
        <pc:sldMkLst>
          <pc:docMk/>
          <pc:sldMk cId="3385509769" sldId="261"/>
        </pc:sldMkLst>
        <pc:graphicFrameChg chg="del">
          <ac:chgData name="Sharon Brand Martin" userId="a0fb36f2-726f-461a-8261-94a57a32e8c3" providerId="ADAL" clId="{A5220B00-AD99-440E-9187-D54900D511F9}" dt="2022-04-28T12:09:00.939" v="9919" actId="478"/>
          <ac:graphicFrameMkLst>
            <pc:docMk/>
            <pc:sldMk cId="3385509769" sldId="261"/>
            <ac:graphicFrameMk id="4" creationId="{00000000-0000-0000-0000-000000000000}"/>
          </ac:graphicFrameMkLst>
        </pc:graphicFrameChg>
        <pc:graphicFrameChg chg="add mod modGraphic">
          <ac:chgData name="Sharon Brand Martin" userId="a0fb36f2-726f-461a-8261-94a57a32e8c3" providerId="ADAL" clId="{A5220B00-AD99-440E-9187-D54900D511F9}" dt="2022-04-28T14:35:06.950" v="9924" actId="20577"/>
          <ac:graphicFrameMkLst>
            <pc:docMk/>
            <pc:sldMk cId="3385509769" sldId="261"/>
            <ac:graphicFrameMk id="5" creationId="{495DFA77-A285-4B66-A585-DC01601D480C}"/>
          </ac:graphicFrameMkLst>
        </pc:graphicFrameChg>
      </pc:sldChg>
      <pc:sldChg chg="addSp modSp mod ord">
        <pc:chgData name="Sharon Brand Martin" userId="a0fb36f2-726f-461a-8261-94a57a32e8c3" providerId="ADAL" clId="{A5220B00-AD99-440E-9187-D54900D511F9}" dt="2022-04-24T08:22:46.182" v="7141" actId="20577"/>
        <pc:sldMkLst>
          <pc:docMk/>
          <pc:sldMk cId="1786504378" sldId="293"/>
        </pc:sldMkLst>
        <pc:spChg chg="add mod">
          <ac:chgData name="Sharon Brand Martin" userId="a0fb36f2-726f-461a-8261-94a57a32e8c3" providerId="ADAL" clId="{A5220B00-AD99-440E-9187-D54900D511F9}" dt="2022-04-24T08:22:46.182" v="7141" actId="20577"/>
          <ac:spMkLst>
            <pc:docMk/>
            <pc:sldMk cId="1786504378" sldId="293"/>
            <ac:spMk id="5" creationId="{BFDEF725-5E4C-4582-A870-ACD9E7314411}"/>
          </ac:spMkLst>
        </pc:spChg>
      </pc:sldChg>
      <pc:sldChg chg="modSp del mod">
        <pc:chgData name="Sharon Brand Martin" userId="a0fb36f2-726f-461a-8261-94a57a32e8c3" providerId="ADAL" clId="{A5220B00-AD99-440E-9187-D54900D511F9}" dt="2022-04-28T08:49:20.794" v="9784" actId="2696"/>
        <pc:sldMkLst>
          <pc:docMk/>
          <pc:sldMk cId="2160381458" sldId="355"/>
        </pc:sldMkLst>
        <pc:spChg chg="mod">
          <ac:chgData name="Sharon Brand Martin" userId="a0fb36f2-726f-461a-8261-94a57a32e8c3" providerId="ADAL" clId="{A5220B00-AD99-440E-9187-D54900D511F9}" dt="2022-04-24T07:39:23.206" v="7012" actId="20577"/>
          <ac:spMkLst>
            <pc:docMk/>
            <pc:sldMk cId="2160381458" sldId="355"/>
            <ac:spMk id="4" creationId="{E51DEC4E-2EE7-8E83-F85F-831C43F86ED5}"/>
          </ac:spMkLst>
        </pc:spChg>
      </pc:sldChg>
      <pc:sldChg chg="addSp modSp mod">
        <pc:chgData name="Sharon Brand Martin" userId="a0fb36f2-726f-461a-8261-94a57a32e8c3" providerId="ADAL" clId="{A5220B00-AD99-440E-9187-D54900D511F9}" dt="2022-04-24T08:44:26.520" v="8141" actId="12"/>
        <pc:sldMkLst>
          <pc:docMk/>
          <pc:sldMk cId="121924030" sldId="370"/>
        </pc:sldMkLst>
        <pc:spChg chg="mod">
          <ac:chgData name="Sharon Brand Martin" userId="a0fb36f2-726f-461a-8261-94a57a32e8c3" providerId="ADAL" clId="{A5220B00-AD99-440E-9187-D54900D511F9}" dt="2022-04-24T08:44:26.520" v="8141" actId="12"/>
          <ac:spMkLst>
            <pc:docMk/>
            <pc:sldMk cId="121924030" sldId="370"/>
            <ac:spMk id="6" creationId="{53E05EDB-E3A9-4AE9-BD2C-3E658605C89F}"/>
          </ac:spMkLst>
        </pc:spChg>
        <pc:spChg chg="add mod">
          <ac:chgData name="Sharon Brand Martin" userId="a0fb36f2-726f-461a-8261-94a57a32e8c3" providerId="ADAL" clId="{A5220B00-AD99-440E-9187-D54900D511F9}" dt="2022-04-24T06:55:31.977" v="5100" actId="14100"/>
          <ac:spMkLst>
            <pc:docMk/>
            <pc:sldMk cId="121924030" sldId="370"/>
            <ac:spMk id="7" creationId="{8EC2CD69-DFF5-4DE3-9058-58F3325CD5DF}"/>
          </ac:spMkLst>
        </pc:spChg>
      </pc:sldChg>
      <pc:sldChg chg="addSp delSp modSp mod">
        <pc:chgData name="Sharon Brand Martin" userId="a0fb36f2-726f-461a-8261-94a57a32e8c3" providerId="ADAL" clId="{A5220B00-AD99-440E-9187-D54900D511F9}" dt="2022-04-24T08:19:57.082" v="7055" actId="13926"/>
        <pc:sldMkLst>
          <pc:docMk/>
          <pc:sldMk cId="3120382268" sldId="408"/>
        </pc:sldMkLst>
        <pc:spChg chg="mod">
          <ac:chgData name="Sharon Brand Martin" userId="a0fb36f2-726f-461a-8261-94a57a32e8c3" providerId="ADAL" clId="{A5220B00-AD99-440E-9187-D54900D511F9}" dt="2022-04-24T08:19:57.082" v="7055" actId="13926"/>
          <ac:spMkLst>
            <pc:docMk/>
            <pc:sldMk cId="3120382268" sldId="408"/>
            <ac:spMk id="3" creationId="{00000000-0000-0000-0000-000000000000}"/>
          </ac:spMkLst>
        </pc:spChg>
        <pc:spChg chg="mod">
          <ac:chgData name="Sharon Brand Martin" userId="a0fb36f2-726f-461a-8261-94a57a32e8c3" providerId="ADAL" clId="{A5220B00-AD99-440E-9187-D54900D511F9}" dt="2022-04-24T08:19:50.010" v="7054" actId="20577"/>
          <ac:spMkLst>
            <pc:docMk/>
            <pc:sldMk cId="3120382268" sldId="408"/>
            <ac:spMk id="28" creationId="{00000000-0000-0000-0000-000000000000}"/>
          </ac:spMkLst>
        </pc:spChg>
        <pc:picChg chg="add mod">
          <ac:chgData name="Sharon Brand Martin" userId="a0fb36f2-726f-461a-8261-94a57a32e8c3" providerId="ADAL" clId="{A5220B00-AD99-440E-9187-D54900D511F9}" dt="2022-04-24T08:12:00.908" v="7046" actId="1366"/>
          <ac:picMkLst>
            <pc:docMk/>
            <pc:sldMk cId="3120382268" sldId="408"/>
            <ac:picMk id="4" creationId="{9FB82CB0-D8F7-432A-A575-A43AE506F6AC}"/>
          </ac:picMkLst>
        </pc:picChg>
        <pc:picChg chg="add mod">
          <ac:chgData name="Sharon Brand Martin" userId="a0fb36f2-726f-461a-8261-94a57a32e8c3" providerId="ADAL" clId="{A5220B00-AD99-440E-9187-D54900D511F9}" dt="2022-04-24T08:12:00.908" v="7046" actId="1366"/>
          <ac:picMkLst>
            <pc:docMk/>
            <pc:sldMk cId="3120382268" sldId="408"/>
            <ac:picMk id="6" creationId="{F3563C59-CFA4-4BBC-991A-65732D6246EF}"/>
          </ac:picMkLst>
        </pc:picChg>
        <pc:picChg chg="add del mod">
          <ac:chgData name="Sharon Brand Martin" userId="a0fb36f2-726f-461a-8261-94a57a32e8c3" providerId="ADAL" clId="{A5220B00-AD99-440E-9187-D54900D511F9}" dt="2022-04-24T08:09:49.246" v="7025" actId="478"/>
          <ac:picMkLst>
            <pc:docMk/>
            <pc:sldMk cId="3120382268" sldId="408"/>
            <ac:picMk id="12" creationId="{45918624-5596-4A92-9844-633DE615A058}"/>
          </ac:picMkLst>
        </pc:picChg>
        <pc:picChg chg="add mod">
          <ac:chgData name="Sharon Brand Martin" userId="a0fb36f2-726f-461a-8261-94a57a32e8c3" providerId="ADAL" clId="{A5220B00-AD99-440E-9187-D54900D511F9}" dt="2022-04-24T08:12:05.891" v="7049" actId="1035"/>
          <ac:picMkLst>
            <pc:docMk/>
            <pc:sldMk cId="3120382268" sldId="408"/>
            <ac:picMk id="17" creationId="{462C90D0-0F6E-4C3B-A619-21362824EB45}"/>
          </ac:picMkLst>
        </pc:picChg>
        <pc:picChg chg="add mod">
          <ac:chgData name="Sharon Brand Martin" userId="a0fb36f2-726f-461a-8261-94a57a32e8c3" providerId="ADAL" clId="{A5220B00-AD99-440E-9187-D54900D511F9}" dt="2022-04-24T08:12:00.908" v="7046" actId="1366"/>
          <ac:picMkLst>
            <pc:docMk/>
            <pc:sldMk cId="3120382268" sldId="408"/>
            <ac:picMk id="20" creationId="{D134B08F-C6CB-4864-8B4E-8A7A8D8D4B9F}"/>
          </ac:picMkLst>
        </pc:picChg>
      </pc:sldChg>
      <pc:sldChg chg="mod modShow">
        <pc:chgData name="Sharon Brand Martin" userId="a0fb36f2-726f-461a-8261-94a57a32e8c3" providerId="ADAL" clId="{A5220B00-AD99-440E-9187-D54900D511F9}" dt="2022-04-24T07:10:17.966" v="5619" actId="729"/>
        <pc:sldMkLst>
          <pc:docMk/>
          <pc:sldMk cId="59942858" sldId="411"/>
        </pc:sldMkLst>
      </pc:sldChg>
      <pc:sldChg chg="addSp modSp mod ord">
        <pc:chgData name="Sharon Brand Martin" userId="a0fb36f2-726f-461a-8261-94a57a32e8c3" providerId="ADAL" clId="{A5220B00-AD99-440E-9187-D54900D511F9}" dt="2022-04-24T07:01:09.843" v="5451" actId="207"/>
        <pc:sldMkLst>
          <pc:docMk/>
          <pc:sldMk cId="1279698162" sldId="428"/>
        </pc:sldMkLst>
        <pc:spChg chg="add mod">
          <ac:chgData name="Sharon Brand Martin" userId="a0fb36f2-726f-461a-8261-94a57a32e8c3" providerId="ADAL" clId="{A5220B00-AD99-440E-9187-D54900D511F9}" dt="2022-04-24T07:01:09.843" v="5451" actId="207"/>
          <ac:spMkLst>
            <pc:docMk/>
            <pc:sldMk cId="1279698162" sldId="428"/>
            <ac:spMk id="5" creationId="{9BC8111D-FE80-4F3B-B696-28206B202FC2}"/>
          </ac:spMkLst>
        </pc:spChg>
      </pc:sldChg>
      <pc:sldChg chg="delSp modSp add mod">
        <pc:chgData name="Sharon Brand Martin" userId="a0fb36f2-726f-461a-8261-94a57a32e8c3" providerId="ADAL" clId="{A5220B00-AD99-440E-9187-D54900D511F9}" dt="2022-04-28T08:35:14.135" v="9564" actId="2711"/>
        <pc:sldMkLst>
          <pc:docMk/>
          <pc:sldMk cId="1898613410" sldId="477"/>
        </pc:sldMkLst>
        <pc:spChg chg="mod">
          <ac:chgData name="Sharon Brand Martin" userId="a0fb36f2-726f-461a-8261-94a57a32e8c3" providerId="ADAL" clId="{A5220B00-AD99-440E-9187-D54900D511F9}" dt="2022-04-28T08:35:14.135" v="9564" actId="2711"/>
          <ac:spMkLst>
            <pc:docMk/>
            <pc:sldMk cId="1898613410" sldId="477"/>
            <ac:spMk id="8" creationId="{CA1FD1EF-B061-42D4-9379-FE621CB282F7}"/>
          </ac:spMkLst>
        </pc:spChg>
        <pc:spChg chg="del mod">
          <ac:chgData name="Sharon Brand Martin" userId="a0fb36f2-726f-461a-8261-94a57a32e8c3" providerId="ADAL" clId="{A5220B00-AD99-440E-9187-D54900D511F9}" dt="2022-04-28T08:34:50.575" v="9563" actId="478"/>
          <ac:spMkLst>
            <pc:docMk/>
            <pc:sldMk cId="1898613410" sldId="477"/>
            <ac:spMk id="11" creationId="{7F03A339-F5FD-4B73-8187-DAD720F802AF}"/>
          </ac:spMkLst>
        </pc:spChg>
        <pc:spChg chg="mod">
          <ac:chgData name="Sharon Brand Martin" userId="a0fb36f2-726f-461a-8261-94a57a32e8c3" providerId="ADAL" clId="{A5220B00-AD99-440E-9187-D54900D511F9}" dt="2022-04-28T08:32:47.367" v="9551" actId="20577"/>
          <ac:spMkLst>
            <pc:docMk/>
            <pc:sldMk cId="1898613410" sldId="477"/>
            <ac:spMk id="17" creationId="{00000000-0000-0000-0000-000000000000}"/>
          </ac:spMkLst>
        </pc:spChg>
        <pc:graphicFrameChg chg="modGraphic">
          <ac:chgData name="Sharon Brand Martin" userId="a0fb36f2-726f-461a-8261-94a57a32e8c3" providerId="ADAL" clId="{A5220B00-AD99-440E-9187-D54900D511F9}" dt="2022-04-28T08:33:16.302" v="9555" actId="113"/>
          <ac:graphicFrameMkLst>
            <pc:docMk/>
            <pc:sldMk cId="1898613410" sldId="477"/>
            <ac:graphicFrameMk id="7" creationId="{3BFDE16B-82AB-4BD8-9008-57234AAD701E}"/>
          </ac:graphicFrameMkLst>
        </pc:graphicFrameChg>
      </pc:sldChg>
      <pc:sldChg chg="addSp delSp modSp add mod">
        <pc:chgData name="Sharon Brand Martin" userId="a0fb36f2-726f-461a-8261-94a57a32e8c3" providerId="ADAL" clId="{A5220B00-AD99-440E-9187-D54900D511F9}" dt="2022-04-28T08:49:35.795" v="9785" actId="113"/>
        <pc:sldMkLst>
          <pc:docMk/>
          <pc:sldMk cId="1829850286" sldId="481"/>
        </pc:sldMkLst>
        <pc:spChg chg="mod">
          <ac:chgData name="Sharon Brand Martin" userId="a0fb36f2-726f-461a-8261-94a57a32e8c3" providerId="ADAL" clId="{A5220B00-AD99-440E-9187-D54900D511F9}" dt="2022-04-28T08:35:47.837" v="9573" actId="20577"/>
          <ac:spMkLst>
            <pc:docMk/>
            <pc:sldMk cId="1829850286" sldId="481"/>
            <ac:spMk id="6" creationId="{DE113117-F455-4437-A905-9C2D04DBA912}"/>
          </ac:spMkLst>
        </pc:spChg>
        <pc:graphicFrameChg chg="del modGraphic">
          <ac:chgData name="Sharon Brand Martin" userId="a0fb36f2-726f-461a-8261-94a57a32e8c3" providerId="ADAL" clId="{A5220B00-AD99-440E-9187-D54900D511F9}" dt="2022-04-28T08:36:15.859" v="9575" actId="478"/>
          <ac:graphicFrameMkLst>
            <pc:docMk/>
            <pc:sldMk cId="1829850286" sldId="481"/>
            <ac:graphicFrameMk id="3" creationId="{E74C4C0C-C0A1-46E2-B1C0-CF80CEA43D0D}"/>
          </ac:graphicFrameMkLst>
        </pc:graphicFrameChg>
        <pc:graphicFrameChg chg="add del mod">
          <ac:chgData name="Sharon Brand Martin" userId="a0fb36f2-726f-461a-8261-94a57a32e8c3" providerId="ADAL" clId="{A5220B00-AD99-440E-9187-D54900D511F9}" dt="2022-04-28T08:36:47.040" v="9578" actId="478"/>
          <ac:graphicFrameMkLst>
            <pc:docMk/>
            <pc:sldMk cId="1829850286" sldId="481"/>
            <ac:graphicFrameMk id="4" creationId="{89DCC891-768B-447A-9836-78F83FBFD26F}"/>
          </ac:graphicFrameMkLst>
        </pc:graphicFrameChg>
        <pc:graphicFrameChg chg="add mod modGraphic">
          <ac:chgData name="Sharon Brand Martin" userId="a0fb36f2-726f-461a-8261-94a57a32e8c3" providerId="ADAL" clId="{A5220B00-AD99-440E-9187-D54900D511F9}" dt="2022-04-28T08:49:35.795" v="9785" actId="113"/>
          <ac:graphicFrameMkLst>
            <pc:docMk/>
            <pc:sldMk cId="1829850286" sldId="481"/>
            <ac:graphicFrameMk id="7" creationId="{25BDE178-27A8-4DAA-A476-A65BFA1F0229}"/>
          </ac:graphicFrameMkLst>
        </pc:graphicFrameChg>
      </pc:sldChg>
      <pc:sldChg chg="addSp delSp modSp add mod">
        <pc:chgData name="Sharon Brand Martin" userId="a0fb36f2-726f-461a-8261-94a57a32e8c3" providerId="ADAL" clId="{A5220B00-AD99-440E-9187-D54900D511F9}" dt="2022-04-28T08:50:47.035" v="9790" actId="798"/>
        <pc:sldMkLst>
          <pc:docMk/>
          <pc:sldMk cId="234148882" sldId="482"/>
        </pc:sldMkLst>
        <pc:spChg chg="mod">
          <ac:chgData name="Sharon Brand Martin" userId="a0fb36f2-726f-461a-8261-94a57a32e8c3" providerId="ADAL" clId="{A5220B00-AD99-440E-9187-D54900D511F9}" dt="2022-04-28T08:41:02.884" v="9676" actId="20577"/>
          <ac:spMkLst>
            <pc:docMk/>
            <pc:sldMk cId="234148882" sldId="482"/>
            <ac:spMk id="6" creationId="{C2CBB5D8-F182-42FC-AD67-7F5A42C7F068}"/>
          </ac:spMkLst>
        </pc:spChg>
        <pc:graphicFrameChg chg="del">
          <ac:chgData name="Sharon Brand Martin" userId="a0fb36f2-726f-461a-8261-94a57a32e8c3" providerId="ADAL" clId="{A5220B00-AD99-440E-9187-D54900D511F9}" dt="2022-04-28T08:41:15.066" v="9677" actId="478"/>
          <ac:graphicFrameMkLst>
            <pc:docMk/>
            <pc:sldMk cId="234148882" sldId="482"/>
            <ac:graphicFrameMk id="3" creationId="{E74C4C0C-C0A1-46E2-B1C0-CF80CEA43D0D}"/>
          </ac:graphicFrameMkLst>
        </pc:graphicFrameChg>
        <pc:graphicFrameChg chg="add mod modGraphic">
          <ac:chgData name="Sharon Brand Martin" userId="a0fb36f2-726f-461a-8261-94a57a32e8c3" providerId="ADAL" clId="{A5220B00-AD99-440E-9187-D54900D511F9}" dt="2022-04-28T08:50:47.035" v="9790" actId="798"/>
          <ac:graphicFrameMkLst>
            <pc:docMk/>
            <pc:sldMk cId="234148882" sldId="482"/>
            <ac:graphicFrameMk id="4" creationId="{C1958D76-8C90-456D-8D92-3206EC58E039}"/>
          </ac:graphicFrameMkLst>
        </pc:graphicFrameChg>
      </pc:sldChg>
      <pc:sldChg chg="modSp mod">
        <pc:chgData name="Sharon Brand Martin" userId="a0fb36f2-726f-461a-8261-94a57a32e8c3" providerId="ADAL" clId="{A5220B00-AD99-440E-9187-D54900D511F9}" dt="2022-04-24T07:09:35.839" v="5618" actId="20577"/>
        <pc:sldMkLst>
          <pc:docMk/>
          <pc:sldMk cId="3192444330" sldId="487"/>
        </pc:sldMkLst>
        <pc:spChg chg="mod">
          <ac:chgData name="Sharon Brand Martin" userId="a0fb36f2-726f-461a-8261-94a57a32e8c3" providerId="ADAL" clId="{A5220B00-AD99-440E-9187-D54900D511F9}" dt="2022-04-24T07:09:35.839" v="5618" actId="20577"/>
          <ac:spMkLst>
            <pc:docMk/>
            <pc:sldMk cId="3192444330" sldId="487"/>
            <ac:spMk id="8" creationId="{32339A19-2883-480B-9451-81BCF354AF87}"/>
          </ac:spMkLst>
        </pc:spChg>
        <pc:picChg chg="mod">
          <ac:chgData name="Sharon Brand Martin" userId="a0fb36f2-726f-461a-8261-94a57a32e8c3" providerId="ADAL" clId="{A5220B00-AD99-440E-9187-D54900D511F9}" dt="2022-04-24T07:08:45.537" v="5557" actId="14100"/>
          <ac:picMkLst>
            <pc:docMk/>
            <pc:sldMk cId="3192444330" sldId="487"/>
            <ac:picMk id="6" creationId="{0E339B70-E27A-443B-B36A-D50BE700891B}"/>
          </ac:picMkLst>
        </pc:picChg>
        <pc:picChg chg="mod">
          <ac:chgData name="Sharon Brand Martin" userId="a0fb36f2-726f-461a-8261-94a57a32e8c3" providerId="ADAL" clId="{A5220B00-AD99-440E-9187-D54900D511F9}" dt="2022-04-24T07:08:45.537" v="5557" actId="14100"/>
          <ac:picMkLst>
            <pc:docMk/>
            <pc:sldMk cId="3192444330" sldId="487"/>
            <ac:picMk id="11" creationId="{41D2E31B-2745-48A1-8F04-5DA7D73A9E1A}"/>
          </ac:picMkLst>
        </pc:picChg>
        <pc:picChg chg="mod">
          <ac:chgData name="Sharon Brand Martin" userId="a0fb36f2-726f-461a-8261-94a57a32e8c3" providerId="ADAL" clId="{A5220B00-AD99-440E-9187-D54900D511F9}" dt="2022-04-24T07:09:01.372" v="5577" actId="1037"/>
          <ac:picMkLst>
            <pc:docMk/>
            <pc:sldMk cId="3192444330" sldId="487"/>
            <ac:picMk id="14" creationId="{13BA1181-D686-4B88-A865-164A3F2A0664}"/>
          </ac:picMkLst>
        </pc:picChg>
      </pc:sldChg>
      <pc:sldChg chg="modSp mod modCm">
        <pc:chgData name="Sharon Brand Martin" userId="a0fb36f2-726f-461a-8261-94a57a32e8c3" providerId="ADAL" clId="{A5220B00-AD99-440E-9187-D54900D511F9}" dt="2022-04-24T06:39:34.039" v="4721"/>
        <pc:sldMkLst>
          <pc:docMk/>
          <pc:sldMk cId="2661109858" sldId="506"/>
        </pc:sldMkLst>
        <pc:spChg chg="mod">
          <ac:chgData name="Sharon Brand Martin" userId="a0fb36f2-726f-461a-8261-94a57a32e8c3" providerId="ADAL" clId="{A5220B00-AD99-440E-9187-D54900D511F9}" dt="2022-04-24T06:38:48.931" v="4720" actId="20577"/>
          <ac:spMkLst>
            <pc:docMk/>
            <pc:sldMk cId="2661109858" sldId="506"/>
            <ac:spMk id="3" creationId="{04CB3D70-ECD5-4600-82BE-41BDE4B6AE20}"/>
          </ac:spMkLst>
        </pc:spChg>
        <pc:spChg chg="mod">
          <ac:chgData name="Sharon Brand Martin" userId="a0fb36f2-726f-461a-8261-94a57a32e8c3" providerId="ADAL" clId="{A5220B00-AD99-440E-9187-D54900D511F9}" dt="2022-04-24T06:38:10.783" v="4715" actId="14100"/>
          <ac:spMkLst>
            <pc:docMk/>
            <pc:sldMk cId="2661109858" sldId="506"/>
            <ac:spMk id="5" creationId="{1A498ADB-72CC-4AD5-98B9-DB2B4206BE6E}"/>
          </ac:spMkLst>
        </pc:spChg>
        <pc:spChg chg="mod">
          <ac:chgData name="Sharon Brand Martin" userId="a0fb36f2-726f-461a-8261-94a57a32e8c3" providerId="ADAL" clId="{A5220B00-AD99-440E-9187-D54900D511F9}" dt="2022-04-24T06:37:57.542" v="4714" actId="14100"/>
          <ac:spMkLst>
            <pc:docMk/>
            <pc:sldMk cId="2661109858" sldId="506"/>
            <ac:spMk id="7" creationId="{CB0E8BE5-D3AB-4585-A046-F5FE7FC9C31C}"/>
          </ac:spMkLst>
        </pc:spChg>
      </pc:sldChg>
      <pc:sldChg chg="addSp delSp modSp mod modShow">
        <pc:chgData name="Sharon Brand Martin" userId="a0fb36f2-726f-461a-8261-94a57a32e8c3" providerId="ADAL" clId="{A5220B00-AD99-440E-9187-D54900D511F9}" dt="2022-04-28T08:07:58.356" v="9529" actId="729"/>
        <pc:sldMkLst>
          <pc:docMk/>
          <pc:sldMk cId="818136065" sldId="514"/>
        </pc:sldMkLst>
        <pc:spChg chg="mod">
          <ac:chgData name="Sharon Brand Martin" userId="a0fb36f2-726f-461a-8261-94a57a32e8c3" providerId="ADAL" clId="{A5220B00-AD99-440E-9187-D54900D511F9}" dt="2022-04-28T08:01:38.333" v="9510" actId="20577"/>
          <ac:spMkLst>
            <pc:docMk/>
            <pc:sldMk cId="818136065" sldId="514"/>
            <ac:spMk id="5" creationId="{CC9D06EF-7B60-4321-8A61-DCECF5A3A021}"/>
          </ac:spMkLst>
        </pc:spChg>
        <pc:spChg chg="add del mod">
          <ac:chgData name="Sharon Brand Martin" userId="a0fb36f2-726f-461a-8261-94a57a32e8c3" providerId="ADAL" clId="{A5220B00-AD99-440E-9187-D54900D511F9}" dt="2022-04-28T07:58:48.882" v="9384" actId="478"/>
          <ac:spMkLst>
            <pc:docMk/>
            <pc:sldMk cId="818136065" sldId="514"/>
            <ac:spMk id="6" creationId="{36F36A8E-C842-4044-971D-8B5181FE75C0}"/>
          </ac:spMkLst>
        </pc:spChg>
      </pc:sldChg>
      <pc:sldChg chg="modSp mod modShow">
        <pc:chgData name="Sharon Brand Martin" userId="a0fb36f2-726f-461a-8261-94a57a32e8c3" providerId="ADAL" clId="{A5220B00-AD99-440E-9187-D54900D511F9}" dt="2022-04-24T07:38:13.744" v="7011" actId="13926"/>
        <pc:sldMkLst>
          <pc:docMk/>
          <pc:sldMk cId="1191372009" sldId="545"/>
        </pc:sldMkLst>
        <pc:spChg chg="mod">
          <ac:chgData name="Sharon Brand Martin" userId="a0fb36f2-726f-461a-8261-94a57a32e8c3" providerId="ADAL" clId="{A5220B00-AD99-440E-9187-D54900D511F9}" dt="2022-04-24T07:38:13.744" v="7011" actId="13926"/>
          <ac:spMkLst>
            <pc:docMk/>
            <pc:sldMk cId="1191372009" sldId="545"/>
            <ac:spMk id="5" creationId="{CC9D06EF-7B60-4321-8A61-DCECF5A3A021}"/>
          </ac:spMkLst>
        </pc:spChg>
      </pc:sldChg>
      <pc:sldChg chg="modSp mod">
        <pc:chgData name="Sharon Brand Martin" userId="a0fb36f2-726f-461a-8261-94a57a32e8c3" providerId="ADAL" clId="{A5220B00-AD99-440E-9187-D54900D511F9}" dt="2022-04-24T08:21:01.652" v="7130" actId="1036"/>
        <pc:sldMkLst>
          <pc:docMk/>
          <pc:sldMk cId="2258310093" sldId="548"/>
        </pc:sldMkLst>
        <pc:grpChg chg="mod">
          <ac:chgData name="Sharon Brand Martin" userId="a0fb36f2-726f-461a-8261-94a57a32e8c3" providerId="ADAL" clId="{A5220B00-AD99-440E-9187-D54900D511F9}" dt="2022-04-24T08:21:01.652" v="7130" actId="1036"/>
          <ac:grpSpMkLst>
            <pc:docMk/>
            <pc:sldMk cId="2258310093" sldId="548"/>
            <ac:grpSpMk id="5" creationId="{00000000-0000-0000-0000-000000000000}"/>
          </ac:grpSpMkLst>
        </pc:grpChg>
        <pc:grpChg chg="mod">
          <ac:chgData name="Sharon Brand Martin" userId="a0fb36f2-726f-461a-8261-94a57a32e8c3" providerId="ADAL" clId="{A5220B00-AD99-440E-9187-D54900D511F9}" dt="2022-04-24T08:21:01.652" v="7130" actId="1036"/>
          <ac:grpSpMkLst>
            <pc:docMk/>
            <pc:sldMk cId="2258310093" sldId="548"/>
            <ac:grpSpMk id="7" creationId="{00000000-0000-0000-0000-000000000000}"/>
          </ac:grpSpMkLst>
        </pc:grpChg>
        <pc:grpChg chg="mod">
          <ac:chgData name="Sharon Brand Martin" userId="a0fb36f2-726f-461a-8261-94a57a32e8c3" providerId="ADAL" clId="{A5220B00-AD99-440E-9187-D54900D511F9}" dt="2022-04-24T08:21:01.652" v="7130" actId="1036"/>
          <ac:grpSpMkLst>
            <pc:docMk/>
            <pc:sldMk cId="2258310093" sldId="548"/>
            <ac:grpSpMk id="8" creationId="{00000000-0000-0000-0000-000000000000}"/>
          </ac:grpSpMkLst>
        </pc:grpChg>
      </pc:sldChg>
      <pc:sldChg chg="addSp delSp modSp mod ord">
        <pc:chgData name="Sharon Brand Martin" userId="a0fb36f2-726f-461a-8261-94a57a32e8c3" providerId="ADAL" clId="{A5220B00-AD99-440E-9187-D54900D511F9}" dt="2022-04-28T11:52:37.185" v="9916"/>
        <pc:sldMkLst>
          <pc:docMk/>
          <pc:sldMk cId="474371619" sldId="549"/>
        </pc:sldMkLst>
        <pc:spChg chg="mod">
          <ac:chgData name="Sharon Brand Martin" userId="a0fb36f2-726f-461a-8261-94a57a32e8c3" providerId="ADAL" clId="{A5220B00-AD99-440E-9187-D54900D511F9}" dt="2022-04-28T11:34:53.136" v="9831" actId="20577"/>
          <ac:spMkLst>
            <pc:docMk/>
            <pc:sldMk cId="474371619" sldId="549"/>
            <ac:spMk id="4" creationId="{830BA871-1550-47BD-9FB9-FB682BFF4199}"/>
          </ac:spMkLst>
        </pc:spChg>
        <pc:spChg chg="mod">
          <ac:chgData name="Sharon Brand Martin" userId="a0fb36f2-726f-461a-8261-94a57a32e8c3" providerId="ADAL" clId="{A5220B00-AD99-440E-9187-D54900D511F9}" dt="2022-04-28T11:34:37.772" v="9824" actId="12"/>
          <ac:spMkLst>
            <pc:docMk/>
            <pc:sldMk cId="474371619" sldId="549"/>
            <ac:spMk id="6" creationId="{917AE435-5CCB-405B-8CBF-FCC15D06AFD9}"/>
          </ac:spMkLst>
        </pc:spChg>
        <pc:spChg chg="del">
          <ac:chgData name="Sharon Brand Martin" userId="a0fb36f2-726f-461a-8261-94a57a32e8c3" providerId="ADAL" clId="{A5220B00-AD99-440E-9187-D54900D511F9}" dt="2022-04-28T08:01:51.758" v="9511" actId="478"/>
          <ac:spMkLst>
            <pc:docMk/>
            <pc:sldMk cId="474371619" sldId="549"/>
            <ac:spMk id="7" creationId="{4EB39DF7-498A-4792-BA3A-E916E188D100}"/>
          </ac:spMkLst>
        </pc:spChg>
        <pc:spChg chg="add del mod">
          <ac:chgData name="Sharon Brand Martin" userId="a0fb36f2-726f-461a-8261-94a57a32e8c3" providerId="ADAL" clId="{A5220B00-AD99-440E-9187-D54900D511F9}" dt="2022-04-28T07:26:41.319" v="9197" actId="478"/>
          <ac:spMkLst>
            <pc:docMk/>
            <pc:sldMk cId="474371619" sldId="549"/>
            <ac:spMk id="8" creationId="{416A8606-4922-4ED5-B5C8-61F371B4E629}"/>
          </ac:spMkLst>
        </pc:spChg>
      </pc:sldChg>
      <pc:sldChg chg="addSp modSp del mod ord">
        <pc:chgData name="Sharon Brand Martin" userId="a0fb36f2-726f-461a-8261-94a57a32e8c3" providerId="ADAL" clId="{A5220B00-AD99-440E-9187-D54900D511F9}" dt="2022-04-28T11:33:06.529" v="9817" actId="2696"/>
        <pc:sldMkLst>
          <pc:docMk/>
          <pc:sldMk cId="349638235" sldId="551"/>
        </pc:sldMkLst>
        <pc:spChg chg="add mod">
          <ac:chgData name="Sharon Brand Martin" userId="a0fb36f2-726f-461a-8261-94a57a32e8c3" providerId="ADAL" clId="{A5220B00-AD99-440E-9187-D54900D511F9}" dt="2022-04-24T07:01:16.678" v="5453" actId="14100"/>
          <ac:spMkLst>
            <pc:docMk/>
            <pc:sldMk cId="349638235" sldId="551"/>
            <ac:spMk id="3" creationId="{ED89C623-E389-4796-AB43-53A763413259}"/>
          </ac:spMkLst>
        </pc:spChg>
      </pc:sldChg>
      <pc:sldChg chg="addSp modSp mod ord">
        <pc:chgData name="Sharon Brand Martin" userId="a0fb36f2-726f-461a-8261-94a57a32e8c3" providerId="ADAL" clId="{A5220B00-AD99-440E-9187-D54900D511F9}" dt="2022-04-24T08:41:40.718" v="8006" actId="1035"/>
        <pc:sldMkLst>
          <pc:docMk/>
          <pc:sldMk cId="2973802897" sldId="553"/>
        </pc:sldMkLst>
        <pc:picChg chg="add mod">
          <ac:chgData name="Sharon Brand Martin" userId="a0fb36f2-726f-461a-8261-94a57a32e8c3" providerId="ADAL" clId="{A5220B00-AD99-440E-9187-D54900D511F9}" dt="2022-04-24T08:41:31.291" v="7986" actId="1036"/>
          <ac:picMkLst>
            <pc:docMk/>
            <pc:sldMk cId="2973802897" sldId="553"/>
            <ac:picMk id="8" creationId="{BE59970E-9604-4816-A117-4B5ABB8B0F8C}"/>
          </ac:picMkLst>
        </pc:picChg>
        <pc:picChg chg="add mod ord">
          <ac:chgData name="Sharon Brand Martin" userId="a0fb36f2-726f-461a-8261-94a57a32e8c3" providerId="ADAL" clId="{A5220B00-AD99-440E-9187-D54900D511F9}" dt="2022-04-24T08:41:40.718" v="8006" actId="1035"/>
          <ac:picMkLst>
            <pc:docMk/>
            <pc:sldMk cId="2973802897" sldId="553"/>
            <ac:picMk id="9" creationId="{7FC37E4C-387F-46C0-AC0F-0931F4DF2699}"/>
          </ac:picMkLst>
        </pc:picChg>
        <pc:picChg chg="add mod">
          <ac:chgData name="Sharon Brand Martin" userId="a0fb36f2-726f-461a-8261-94a57a32e8c3" providerId="ADAL" clId="{A5220B00-AD99-440E-9187-D54900D511F9}" dt="2022-04-24T08:41:35.852" v="7999" actId="1036"/>
          <ac:picMkLst>
            <pc:docMk/>
            <pc:sldMk cId="2973802897" sldId="553"/>
            <ac:picMk id="10" creationId="{6062550A-E716-449F-BCF3-49A1F8A01C5C}"/>
          </ac:picMkLst>
        </pc:picChg>
      </pc:sldChg>
      <pc:sldChg chg="modSp mod">
        <pc:chgData name="Sharon Brand Martin" userId="a0fb36f2-726f-461a-8261-94a57a32e8c3" providerId="ADAL" clId="{A5220B00-AD99-440E-9187-D54900D511F9}" dt="2022-04-14T09:39:02.809" v="861" actId="20577"/>
        <pc:sldMkLst>
          <pc:docMk/>
          <pc:sldMk cId="2006616550" sldId="554"/>
        </pc:sldMkLst>
        <pc:spChg chg="mod">
          <ac:chgData name="Sharon Brand Martin" userId="a0fb36f2-726f-461a-8261-94a57a32e8c3" providerId="ADAL" clId="{A5220B00-AD99-440E-9187-D54900D511F9}" dt="2022-04-14T09:39:02.809" v="861" actId="20577"/>
          <ac:spMkLst>
            <pc:docMk/>
            <pc:sldMk cId="2006616550" sldId="554"/>
            <ac:spMk id="21" creationId="{39A5AAA7-60DE-4B48-A739-3A829E6C721F}"/>
          </ac:spMkLst>
        </pc:spChg>
      </pc:sldChg>
      <pc:sldChg chg="addSp delSp modSp mod">
        <pc:chgData name="Sharon Brand Martin" userId="a0fb36f2-726f-461a-8261-94a57a32e8c3" providerId="ADAL" clId="{A5220B00-AD99-440E-9187-D54900D511F9}" dt="2022-04-17T11:16:45.216" v="1889" actId="1038"/>
        <pc:sldMkLst>
          <pc:docMk/>
          <pc:sldMk cId="320257514" sldId="556"/>
        </pc:sldMkLst>
        <pc:spChg chg="del mod">
          <ac:chgData name="Sharon Brand Martin" userId="a0fb36f2-726f-461a-8261-94a57a32e8c3" providerId="ADAL" clId="{A5220B00-AD99-440E-9187-D54900D511F9}" dt="2022-04-17T09:39:12.758" v="1325" actId="478"/>
          <ac:spMkLst>
            <pc:docMk/>
            <pc:sldMk cId="320257514" sldId="556"/>
            <ac:spMk id="3" creationId="{5E2C5076-9C1A-4749-8F1D-8842EEFC6E48}"/>
          </ac:spMkLst>
        </pc:spChg>
        <pc:spChg chg="del mod">
          <ac:chgData name="Sharon Brand Martin" userId="a0fb36f2-726f-461a-8261-94a57a32e8c3" providerId="ADAL" clId="{A5220B00-AD99-440E-9187-D54900D511F9}" dt="2022-04-17T09:39:10.175" v="1324" actId="478"/>
          <ac:spMkLst>
            <pc:docMk/>
            <pc:sldMk cId="320257514" sldId="556"/>
            <ac:spMk id="5" creationId="{86A424AD-3549-4509-85E1-EC7DDD5C78D4}"/>
          </ac:spMkLst>
        </pc:spChg>
        <pc:spChg chg="mod">
          <ac:chgData name="Sharon Brand Martin" userId="a0fb36f2-726f-461a-8261-94a57a32e8c3" providerId="ADAL" clId="{A5220B00-AD99-440E-9187-D54900D511F9}" dt="2022-04-17T09:54:14.088" v="1400" actId="14100"/>
          <ac:spMkLst>
            <pc:docMk/>
            <pc:sldMk cId="320257514" sldId="556"/>
            <ac:spMk id="7" creationId="{8E119168-BA42-49CC-AB16-00628F05D854}"/>
          </ac:spMkLst>
        </pc:spChg>
        <pc:spChg chg="add mod">
          <ac:chgData name="Sharon Brand Martin" userId="a0fb36f2-726f-461a-8261-94a57a32e8c3" providerId="ADAL" clId="{A5220B00-AD99-440E-9187-D54900D511F9}" dt="2022-04-17T09:56:36.272" v="1426" actId="14100"/>
          <ac:spMkLst>
            <pc:docMk/>
            <pc:sldMk cId="320257514" sldId="556"/>
            <ac:spMk id="8" creationId="{AD5C10E6-B4FA-452D-968E-7B0A0A4661D6}"/>
          </ac:spMkLst>
        </pc:spChg>
        <pc:spChg chg="add del">
          <ac:chgData name="Sharon Brand Martin" userId="a0fb36f2-726f-461a-8261-94a57a32e8c3" providerId="ADAL" clId="{A5220B00-AD99-440E-9187-D54900D511F9}" dt="2022-04-17T09:15:59.841" v="954" actId="22"/>
          <ac:spMkLst>
            <pc:docMk/>
            <pc:sldMk cId="320257514" sldId="556"/>
            <ac:spMk id="9" creationId="{EB30C4FD-26DC-4CCC-A4CA-A92DFB06C2F3}"/>
          </ac:spMkLst>
        </pc:spChg>
        <pc:spChg chg="add mod">
          <ac:chgData name="Sharon Brand Martin" userId="a0fb36f2-726f-461a-8261-94a57a32e8c3" providerId="ADAL" clId="{A5220B00-AD99-440E-9187-D54900D511F9}" dt="2022-04-17T11:16:30.551" v="1882" actId="14100"/>
          <ac:spMkLst>
            <pc:docMk/>
            <pc:sldMk cId="320257514" sldId="556"/>
            <ac:spMk id="11" creationId="{186A3694-5DAE-4046-ADE6-FC3BBE6190B0}"/>
          </ac:spMkLst>
        </pc:spChg>
        <pc:spChg chg="add del">
          <ac:chgData name="Sharon Brand Martin" userId="a0fb36f2-726f-461a-8261-94a57a32e8c3" providerId="ADAL" clId="{A5220B00-AD99-440E-9187-D54900D511F9}" dt="2022-04-17T09:50:29.242" v="1367" actId="22"/>
          <ac:spMkLst>
            <pc:docMk/>
            <pc:sldMk cId="320257514" sldId="556"/>
            <ac:spMk id="13" creationId="{95B2926A-69F0-4728-91DC-328700B4F6F3}"/>
          </ac:spMkLst>
        </pc:spChg>
        <pc:spChg chg="add mod">
          <ac:chgData name="Sharon Brand Martin" userId="a0fb36f2-726f-461a-8261-94a57a32e8c3" providerId="ADAL" clId="{A5220B00-AD99-440E-9187-D54900D511F9}" dt="2022-04-17T09:57:14.696" v="1504" actId="14100"/>
          <ac:spMkLst>
            <pc:docMk/>
            <pc:sldMk cId="320257514" sldId="556"/>
            <ac:spMk id="15" creationId="{92F524B0-BD30-4B6E-ACC5-F8B1AEDFD8BB}"/>
          </ac:spMkLst>
        </pc:spChg>
        <pc:spChg chg="add del">
          <ac:chgData name="Sharon Brand Martin" userId="a0fb36f2-726f-461a-8261-94a57a32e8c3" providerId="ADAL" clId="{A5220B00-AD99-440E-9187-D54900D511F9}" dt="2022-04-17T09:52:16.558" v="1386" actId="22"/>
          <ac:spMkLst>
            <pc:docMk/>
            <pc:sldMk cId="320257514" sldId="556"/>
            <ac:spMk id="18" creationId="{294D7BDD-D544-46BB-9C89-51FBE174EE51}"/>
          </ac:spMkLst>
        </pc:spChg>
        <pc:spChg chg="add mod">
          <ac:chgData name="Sharon Brand Martin" userId="a0fb36f2-726f-461a-8261-94a57a32e8c3" providerId="ADAL" clId="{A5220B00-AD99-440E-9187-D54900D511F9}" dt="2022-04-17T11:16:45.216" v="1889" actId="1038"/>
          <ac:spMkLst>
            <pc:docMk/>
            <pc:sldMk cId="320257514" sldId="556"/>
            <ac:spMk id="19" creationId="{0418E755-C5BB-4B17-9C3D-E9D163057BA7}"/>
          </ac:spMkLst>
        </pc:spChg>
        <pc:graphicFrameChg chg="del mod">
          <ac:chgData name="Sharon Brand Martin" userId="a0fb36f2-726f-461a-8261-94a57a32e8c3" providerId="ADAL" clId="{A5220B00-AD99-440E-9187-D54900D511F9}" dt="2022-04-14T08:38:15.290" v="616" actId="478"/>
          <ac:graphicFrameMkLst>
            <pc:docMk/>
            <pc:sldMk cId="320257514" sldId="556"/>
            <ac:graphicFrameMk id="9" creationId="{646C95F5-842C-4843-9AAC-E36749085F48}"/>
          </ac:graphicFrameMkLst>
        </pc:graphicFrameChg>
        <pc:graphicFrameChg chg="del mod">
          <ac:chgData name="Sharon Brand Martin" userId="a0fb36f2-726f-461a-8261-94a57a32e8c3" providerId="ADAL" clId="{A5220B00-AD99-440E-9187-D54900D511F9}" dt="2022-04-14T08:39:07.336" v="619" actId="478"/>
          <ac:graphicFrameMkLst>
            <pc:docMk/>
            <pc:sldMk cId="320257514" sldId="556"/>
            <ac:graphicFrameMk id="10" creationId="{BF74D06B-957F-48B9-85C5-0061A7C056F2}"/>
          </ac:graphicFrameMkLst>
        </pc:graphicFrameChg>
        <pc:graphicFrameChg chg="del mod">
          <ac:chgData name="Sharon Brand Martin" userId="a0fb36f2-726f-461a-8261-94a57a32e8c3" providerId="ADAL" clId="{A5220B00-AD99-440E-9187-D54900D511F9}" dt="2022-04-14T08:39:04.725" v="618" actId="478"/>
          <ac:graphicFrameMkLst>
            <pc:docMk/>
            <pc:sldMk cId="320257514" sldId="556"/>
            <ac:graphicFrameMk id="13" creationId="{B8C6BA8A-67DC-421C-886B-8CE38A2CF41F}"/>
          </ac:graphicFrameMkLst>
        </pc:graphicFrameChg>
        <pc:graphicFrameChg chg="add del mod">
          <ac:chgData name="Sharon Brand Martin" userId="a0fb36f2-726f-461a-8261-94a57a32e8c3" providerId="ADAL" clId="{A5220B00-AD99-440E-9187-D54900D511F9}" dt="2022-04-17T11:13:52.623" v="1834" actId="478"/>
          <ac:graphicFrameMkLst>
            <pc:docMk/>
            <pc:sldMk cId="320257514" sldId="556"/>
            <ac:graphicFrameMk id="21" creationId="{AA440145-33B0-4D63-A16E-F01DD5D6E10B}"/>
          </ac:graphicFrameMkLst>
        </pc:graphicFrameChg>
        <pc:graphicFrameChg chg="add mod">
          <ac:chgData name="Sharon Brand Martin" userId="a0fb36f2-726f-461a-8261-94a57a32e8c3" providerId="ADAL" clId="{A5220B00-AD99-440E-9187-D54900D511F9}" dt="2022-04-17T11:15:20.318" v="1874"/>
          <ac:graphicFrameMkLst>
            <pc:docMk/>
            <pc:sldMk cId="320257514" sldId="556"/>
            <ac:graphicFrameMk id="22" creationId="{0FD2B1E7-A90D-485E-8042-DA005D44BB99}"/>
          </ac:graphicFrameMkLst>
        </pc:graphicFrameChg>
        <pc:cxnChg chg="add mod ord">
          <ac:chgData name="Sharon Brand Martin" userId="a0fb36f2-726f-461a-8261-94a57a32e8c3" providerId="ADAL" clId="{A5220B00-AD99-440E-9187-D54900D511F9}" dt="2022-04-17T09:57:00.271" v="1503" actId="167"/>
          <ac:cxnSpMkLst>
            <pc:docMk/>
            <pc:sldMk cId="320257514" sldId="556"/>
            <ac:cxnSpMk id="20" creationId="{56975C90-5344-4BE7-B35A-17286012F259}"/>
          </ac:cxnSpMkLst>
        </pc:cxnChg>
      </pc:sldChg>
      <pc:sldChg chg="addSp delSp modSp mod">
        <pc:chgData name="Sharon Brand Martin" userId="a0fb36f2-726f-461a-8261-94a57a32e8c3" providerId="ADAL" clId="{A5220B00-AD99-440E-9187-D54900D511F9}" dt="2022-04-24T06:43:54.113" v="4724" actId="20577"/>
        <pc:sldMkLst>
          <pc:docMk/>
          <pc:sldMk cId="4239976744" sldId="559"/>
        </pc:sldMkLst>
        <pc:spChg chg="del mod">
          <ac:chgData name="Sharon Brand Martin" userId="a0fb36f2-726f-461a-8261-94a57a32e8c3" providerId="ADAL" clId="{A5220B00-AD99-440E-9187-D54900D511F9}" dt="2022-04-17T12:07:20.342" v="2989" actId="478"/>
          <ac:spMkLst>
            <pc:docMk/>
            <pc:sldMk cId="4239976744" sldId="559"/>
            <ac:spMk id="4" creationId="{3A922E58-8837-41D4-9387-C0410DC1B44E}"/>
          </ac:spMkLst>
        </pc:spChg>
        <pc:spChg chg="mod">
          <ac:chgData name="Sharon Brand Martin" userId="a0fb36f2-726f-461a-8261-94a57a32e8c3" providerId="ADAL" clId="{A5220B00-AD99-440E-9187-D54900D511F9}" dt="2022-04-17T12:25:41.836" v="3398" actId="20577"/>
          <ac:spMkLst>
            <pc:docMk/>
            <pc:sldMk cId="4239976744" sldId="559"/>
            <ac:spMk id="6" creationId="{71AC1DE8-4FD0-43CF-8F42-3F7F1246AC19}"/>
          </ac:spMkLst>
        </pc:spChg>
        <pc:spChg chg="add del mod">
          <ac:chgData name="Sharon Brand Martin" userId="a0fb36f2-726f-461a-8261-94a57a32e8c3" providerId="ADAL" clId="{A5220B00-AD99-440E-9187-D54900D511F9}" dt="2022-04-17T11:49:03.591" v="2396"/>
          <ac:spMkLst>
            <pc:docMk/>
            <pc:sldMk cId="4239976744" sldId="559"/>
            <ac:spMk id="7" creationId="{49F83962-9D64-4AEC-89B3-445BADC12CFA}"/>
          </ac:spMkLst>
        </pc:spChg>
        <pc:spChg chg="add del mod">
          <ac:chgData name="Sharon Brand Martin" userId="a0fb36f2-726f-461a-8261-94a57a32e8c3" providerId="ADAL" clId="{A5220B00-AD99-440E-9187-D54900D511F9}" dt="2022-04-13T11:50:05.457" v="219" actId="478"/>
          <ac:spMkLst>
            <pc:docMk/>
            <pc:sldMk cId="4239976744" sldId="559"/>
            <ac:spMk id="7" creationId="{7B2A8761-7D0A-4839-9CAC-9257DA77D176}"/>
          </ac:spMkLst>
        </pc:spChg>
        <pc:spChg chg="add mod">
          <ac:chgData name="Sharon Brand Martin" userId="a0fb36f2-726f-461a-8261-94a57a32e8c3" providerId="ADAL" clId="{A5220B00-AD99-440E-9187-D54900D511F9}" dt="2022-04-24T06:43:54.113" v="4724" actId="20577"/>
          <ac:spMkLst>
            <pc:docMk/>
            <pc:sldMk cId="4239976744" sldId="559"/>
            <ac:spMk id="8" creationId="{84413D53-8497-46E0-BCA3-B6A49E8DCC98}"/>
          </ac:spMkLst>
        </pc:spChg>
        <pc:spChg chg="add mod">
          <ac:chgData name="Sharon Brand Martin" userId="a0fb36f2-726f-461a-8261-94a57a32e8c3" providerId="ADAL" clId="{A5220B00-AD99-440E-9187-D54900D511F9}" dt="2022-04-17T12:27:14.197" v="3416" actId="14100"/>
          <ac:spMkLst>
            <pc:docMk/>
            <pc:sldMk cId="4239976744" sldId="559"/>
            <ac:spMk id="9" creationId="{51EC4548-8EF0-406E-92B9-B2CB033EA4F8}"/>
          </ac:spMkLst>
        </pc:spChg>
        <pc:spChg chg="add mod">
          <ac:chgData name="Sharon Brand Martin" userId="a0fb36f2-726f-461a-8261-94a57a32e8c3" providerId="ADAL" clId="{A5220B00-AD99-440E-9187-D54900D511F9}" dt="2022-04-17T12:29:00.249" v="3424" actId="20577"/>
          <ac:spMkLst>
            <pc:docMk/>
            <pc:sldMk cId="4239976744" sldId="559"/>
            <ac:spMk id="10" creationId="{ACB014B7-D543-4ED4-B531-DDB529C3421F}"/>
          </ac:spMkLst>
        </pc:spChg>
      </pc:sldChg>
      <pc:sldChg chg="modSp del mod">
        <pc:chgData name="Sharon Brand Martin" userId="a0fb36f2-726f-461a-8261-94a57a32e8c3" providerId="ADAL" clId="{A5220B00-AD99-440E-9187-D54900D511F9}" dt="2022-04-17T11:18:40.414" v="1918" actId="2696"/>
        <pc:sldMkLst>
          <pc:docMk/>
          <pc:sldMk cId="1614461030" sldId="560"/>
        </pc:sldMkLst>
        <pc:spChg chg="mod">
          <ac:chgData name="Sharon Brand Martin" userId="a0fb36f2-726f-461a-8261-94a57a32e8c3" providerId="ADAL" clId="{A5220B00-AD99-440E-9187-D54900D511F9}" dt="2022-04-17T09:47:12.560" v="1335" actId="21"/>
          <ac:spMkLst>
            <pc:docMk/>
            <pc:sldMk cId="1614461030" sldId="560"/>
            <ac:spMk id="7" creationId="{8E119168-BA42-49CC-AB16-00628F05D854}"/>
          </ac:spMkLst>
        </pc:spChg>
      </pc:sldChg>
      <pc:sldChg chg="addSp modSp mod ord">
        <pc:chgData name="Sharon Brand Martin" userId="a0fb36f2-726f-461a-8261-94a57a32e8c3" providerId="ADAL" clId="{A5220B00-AD99-440E-9187-D54900D511F9}" dt="2022-04-17T11:43:07.893" v="2326" actId="1038"/>
        <pc:sldMkLst>
          <pc:docMk/>
          <pc:sldMk cId="2830440922" sldId="564"/>
        </pc:sldMkLst>
        <pc:spChg chg="add mod">
          <ac:chgData name="Sharon Brand Martin" userId="a0fb36f2-726f-461a-8261-94a57a32e8c3" providerId="ADAL" clId="{A5220B00-AD99-440E-9187-D54900D511F9}" dt="2022-04-17T11:42:07.746" v="2275" actId="1076"/>
          <ac:spMkLst>
            <pc:docMk/>
            <pc:sldMk cId="2830440922" sldId="564"/>
            <ac:spMk id="3" creationId="{08E66008-FA52-490C-9917-DC4BE889EE45}"/>
          </ac:spMkLst>
        </pc:spChg>
        <pc:spChg chg="mod">
          <ac:chgData name="Sharon Brand Martin" userId="a0fb36f2-726f-461a-8261-94a57a32e8c3" providerId="ADAL" clId="{A5220B00-AD99-440E-9187-D54900D511F9}" dt="2022-04-17T11:42:24.547" v="2276" actId="14100"/>
          <ac:spMkLst>
            <pc:docMk/>
            <pc:sldMk cId="2830440922" sldId="564"/>
            <ac:spMk id="7" creationId="{8E119168-BA42-49CC-AB16-00628F05D854}"/>
          </ac:spMkLst>
        </pc:spChg>
        <pc:spChg chg="add mod">
          <ac:chgData name="Sharon Brand Martin" userId="a0fb36f2-726f-461a-8261-94a57a32e8c3" providerId="ADAL" clId="{A5220B00-AD99-440E-9187-D54900D511F9}" dt="2022-04-17T11:42:31.044" v="2277" actId="14100"/>
          <ac:spMkLst>
            <pc:docMk/>
            <pc:sldMk cId="2830440922" sldId="564"/>
            <ac:spMk id="8" creationId="{9409650B-E30C-4E69-9537-C6FEC6F03114}"/>
          </ac:spMkLst>
        </pc:spChg>
        <pc:spChg chg="add mod">
          <ac:chgData name="Sharon Brand Martin" userId="a0fb36f2-726f-461a-8261-94a57a32e8c3" providerId="ADAL" clId="{A5220B00-AD99-440E-9187-D54900D511F9}" dt="2022-04-17T11:41:33.844" v="2267" actId="1076"/>
          <ac:spMkLst>
            <pc:docMk/>
            <pc:sldMk cId="2830440922" sldId="564"/>
            <ac:spMk id="10" creationId="{56282E5F-4A43-40CF-B139-762EC29B11D1}"/>
          </ac:spMkLst>
        </pc:spChg>
        <pc:spChg chg="mod">
          <ac:chgData name="Sharon Brand Martin" userId="a0fb36f2-726f-461a-8261-94a57a32e8c3" providerId="ADAL" clId="{A5220B00-AD99-440E-9187-D54900D511F9}" dt="2022-04-17T11:20:15.578" v="1983" actId="1038"/>
          <ac:spMkLst>
            <pc:docMk/>
            <pc:sldMk cId="2830440922" sldId="564"/>
            <ac:spMk id="26" creationId="{CA76F5F7-A4E8-4AB3-B595-4F8B9E30AD39}"/>
          </ac:spMkLst>
        </pc:spChg>
        <pc:spChg chg="mod">
          <ac:chgData name="Sharon Brand Martin" userId="a0fb36f2-726f-461a-8261-94a57a32e8c3" providerId="ADAL" clId="{A5220B00-AD99-440E-9187-D54900D511F9}" dt="2022-04-17T11:43:07.893" v="2326" actId="1038"/>
          <ac:spMkLst>
            <pc:docMk/>
            <pc:sldMk cId="2830440922" sldId="564"/>
            <ac:spMk id="27" creationId="{F8B396E7-0D3B-42A8-BC28-CB30B5BFB147}"/>
          </ac:spMkLst>
        </pc:spChg>
        <pc:graphicFrameChg chg="mod modGraphic">
          <ac:chgData name="Sharon Brand Martin" userId="a0fb36f2-726f-461a-8261-94a57a32e8c3" providerId="ADAL" clId="{A5220B00-AD99-440E-9187-D54900D511F9}" dt="2022-04-17T11:38:22.849" v="2041" actId="20577"/>
          <ac:graphicFrameMkLst>
            <pc:docMk/>
            <pc:sldMk cId="2830440922" sldId="564"/>
            <ac:graphicFrameMk id="4" creationId="{FF966B45-86F6-4065-8AC2-1738F9999366}"/>
          </ac:graphicFrameMkLst>
        </pc:graphicFrameChg>
        <pc:cxnChg chg="add mod">
          <ac:chgData name="Sharon Brand Martin" userId="a0fb36f2-726f-461a-8261-94a57a32e8c3" providerId="ADAL" clId="{A5220B00-AD99-440E-9187-D54900D511F9}" dt="2022-04-17T11:42:47.839" v="2312" actId="1037"/>
          <ac:cxnSpMkLst>
            <pc:docMk/>
            <pc:sldMk cId="2830440922" sldId="564"/>
            <ac:cxnSpMk id="11" creationId="{144FB9A1-4D07-4882-876F-0FEE2DE672D7}"/>
          </ac:cxnSpMkLst>
        </pc:cxnChg>
      </pc:sldChg>
      <pc:sldChg chg="modSp mod">
        <pc:chgData name="Sharon Brand Martin" userId="a0fb36f2-726f-461a-8261-94a57a32e8c3" providerId="ADAL" clId="{A5220B00-AD99-440E-9187-D54900D511F9}" dt="2022-04-14T09:38:38.264" v="852" actId="20577"/>
        <pc:sldMkLst>
          <pc:docMk/>
          <pc:sldMk cId="3276056535" sldId="570"/>
        </pc:sldMkLst>
        <pc:spChg chg="mod">
          <ac:chgData name="Sharon Brand Martin" userId="a0fb36f2-726f-461a-8261-94a57a32e8c3" providerId="ADAL" clId="{A5220B00-AD99-440E-9187-D54900D511F9}" dt="2022-04-14T09:38:38.264" v="852" actId="20577"/>
          <ac:spMkLst>
            <pc:docMk/>
            <pc:sldMk cId="3276056535" sldId="570"/>
            <ac:spMk id="24" creationId="{2E01ABF5-16BC-451C-8658-FA3E1A538151}"/>
          </ac:spMkLst>
        </pc:spChg>
      </pc:sldChg>
      <pc:sldChg chg="del">
        <pc:chgData name="Sharon Brand Martin" userId="a0fb36f2-726f-461a-8261-94a57a32e8c3" providerId="ADAL" clId="{A5220B00-AD99-440E-9187-D54900D511F9}" dt="2022-04-24T06:44:08.761" v="4725" actId="2696"/>
        <pc:sldMkLst>
          <pc:docMk/>
          <pc:sldMk cId="982945432" sldId="572"/>
        </pc:sldMkLst>
      </pc:sldChg>
      <pc:sldChg chg="modSp mod">
        <pc:chgData name="Sharon Brand Martin" userId="a0fb36f2-726f-461a-8261-94a57a32e8c3" providerId="ADAL" clId="{A5220B00-AD99-440E-9187-D54900D511F9}" dt="2022-04-26T06:09:11.718" v="8188" actId="113"/>
        <pc:sldMkLst>
          <pc:docMk/>
          <pc:sldMk cId="2839339812" sldId="573"/>
        </pc:sldMkLst>
        <pc:spChg chg="mod">
          <ac:chgData name="Sharon Brand Martin" userId="a0fb36f2-726f-461a-8261-94a57a32e8c3" providerId="ADAL" clId="{A5220B00-AD99-440E-9187-D54900D511F9}" dt="2022-04-26T06:09:11.718" v="8188" actId="113"/>
          <ac:spMkLst>
            <pc:docMk/>
            <pc:sldMk cId="2839339812" sldId="573"/>
            <ac:spMk id="6" creationId="{53E05EDB-E3A9-4AE9-BD2C-3E658605C89F}"/>
          </ac:spMkLst>
        </pc:spChg>
      </pc:sldChg>
      <pc:sldChg chg="ord">
        <pc:chgData name="Sharon Brand Martin" userId="a0fb36f2-726f-461a-8261-94a57a32e8c3" providerId="ADAL" clId="{A5220B00-AD99-440E-9187-D54900D511F9}" dt="2022-04-17T12:32:17.003" v="3431"/>
        <pc:sldMkLst>
          <pc:docMk/>
          <pc:sldMk cId="1869150153" sldId="583"/>
        </pc:sldMkLst>
      </pc:sldChg>
      <pc:sldChg chg="delSp modSp mod">
        <pc:chgData name="Sharon Brand Martin" userId="a0fb36f2-726f-461a-8261-94a57a32e8c3" providerId="ADAL" clId="{A5220B00-AD99-440E-9187-D54900D511F9}" dt="2022-04-26T06:09:22.946" v="8189" actId="478"/>
        <pc:sldMkLst>
          <pc:docMk/>
          <pc:sldMk cId="2265269330" sldId="588"/>
        </pc:sldMkLst>
        <pc:spChg chg="del mod">
          <ac:chgData name="Sharon Brand Martin" userId="a0fb36f2-726f-461a-8261-94a57a32e8c3" providerId="ADAL" clId="{A5220B00-AD99-440E-9187-D54900D511F9}" dt="2022-04-26T06:09:22.946" v="8189" actId="478"/>
          <ac:spMkLst>
            <pc:docMk/>
            <pc:sldMk cId="2265269330" sldId="588"/>
            <ac:spMk id="13" creationId="{2ADC6ED5-951C-4A35-AB74-F74392CF67D5}"/>
          </ac:spMkLst>
        </pc:spChg>
      </pc:sldChg>
      <pc:sldChg chg="delSp mod">
        <pc:chgData name="Sharon Brand Martin" userId="a0fb36f2-726f-461a-8261-94a57a32e8c3" providerId="ADAL" clId="{A5220B00-AD99-440E-9187-D54900D511F9}" dt="2022-04-26T06:10:06.711" v="8191" actId="478"/>
        <pc:sldMkLst>
          <pc:docMk/>
          <pc:sldMk cId="2398573023" sldId="592"/>
        </pc:sldMkLst>
        <pc:spChg chg="del">
          <ac:chgData name="Sharon Brand Martin" userId="a0fb36f2-726f-461a-8261-94a57a32e8c3" providerId="ADAL" clId="{A5220B00-AD99-440E-9187-D54900D511F9}" dt="2022-04-26T06:10:06.711" v="8191" actId="478"/>
          <ac:spMkLst>
            <pc:docMk/>
            <pc:sldMk cId="2398573023" sldId="592"/>
            <ac:spMk id="9" creationId="{A9F6F6CC-901A-4F3B-A44D-D8589F25CED8}"/>
          </ac:spMkLst>
        </pc:spChg>
      </pc:sldChg>
      <pc:sldChg chg="modSp mod">
        <pc:chgData name="Sharon Brand Martin" userId="a0fb36f2-726f-461a-8261-94a57a32e8c3" providerId="ADAL" clId="{A5220B00-AD99-440E-9187-D54900D511F9}" dt="2022-04-26T06:10:00.987" v="8190" actId="113"/>
        <pc:sldMkLst>
          <pc:docMk/>
          <pc:sldMk cId="2768835301" sldId="594"/>
        </pc:sldMkLst>
        <pc:spChg chg="mod">
          <ac:chgData name="Sharon Brand Martin" userId="a0fb36f2-726f-461a-8261-94a57a32e8c3" providerId="ADAL" clId="{A5220B00-AD99-440E-9187-D54900D511F9}" dt="2022-04-26T06:10:00.987" v="8190" actId="113"/>
          <ac:spMkLst>
            <pc:docMk/>
            <pc:sldMk cId="2768835301" sldId="594"/>
            <ac:spMk id="6" creationId="{53E05EDB-E3A9-4AE9-BD2C-3E658605C89F}"/>
          </ac:spMkLst>
        </pc:spChg>
      </pc:sldChg>
      <pc:sldChg chg="addSp modSp mod ord">
        <pc:chgData name="Sharon Brand Martin" userId="a0fb36f2-726f-461a-8261-94a57a32e8c3" providerId="ADAL" clId="{A5220B00-AD99-440E-9187-D54900D511F9}" dt="2022-04-24T08:22:29.699" v="7139" actId="20577"/>
        <pc:sldMkLst>
          <pc:docMk/>
          <pc:sldMk cId="899262244" sldId="603"/>
        </pc:sldMkLst>
        <pc:spChg chg="add mod">
          <ac:chgData name="Sharon Brand Martin" userId="a0fb36f2-726f-461a-8261-94a57a32e8c3" providerId="ADAL" clId="{A5220B00-AD99-440E-9187-D54900D511F9}" dt="2022-04-24T08:22:29.699" v="7139" actId="20577"/>
          <ac:spMkLst>
            <pc:docMk/>
            <pc:sldMk cId="899262244" sldId="603"/>
            <ac:spMk id="5" creationId="{96FC427E-1271-4384-94B3-41D08B908BE4}"/>
          </ac:spMkLst>
        </pc:spChg>
      </pc:sldChg>
      <pc:sldChg chg="mod ord modShow">
        <pc:chgData name="Sharon Brand Martin" userId="a0fb36f2-726f-461a-8261-94a57a32e8c3" providerId="ADAL" clId="{A5220B00-AD99-440E-9187-D54900D511F9}" dt="2022-04-24T06:58:08.719" v="5203" actId="729"/>
        <pc:sldMkLst>
          <pc:docMk/>
          <pc:sldMk cId="342842586" sldId="604"/>
        </pc:sldMkLst>
      </pc:sldChg>
      <pc:sldChg chg="modSp mod ord">
        <pc:chgData name="Sharon Brand Martin" userId="a0fb36f2-726f-461a-8261-94a57a32e8c3" providerId="ADAL" clId="{A5220B00-AD99-440E-9187-D54900D511F9}" dt="2022-04-28T11:43:05.627" v="9882"/>
        <pc:sldMkLst>
          <pc:docMk/>
          <pc:sldMk cId="3839972003" sldId="605"/>
        </pc:sldMkLst>
        <pc:spChg chg="mod">
          <ac:chgData name="Sharon Brand Martin" userId="a0fb36f2-726f-461a-8261-94a57a32e8c3" providerId="ADAL" clId="{A5220B00-AD99-440E-9187-D54900D511F9}" dt="2022-04-28T11:22:51.205" v="9808" actId="20577"/>
          <ac:spMkLst>
            <pc:docMk/>
            <pc:sldMk cId="3839972003" sldId="605"/>
            <ac:spMk id="7" creationId="{CB0E8BE5-D3AB-4585-A046-F5FE7FC9C31C}"/>
          </ac:spMkLst>
        </pc:spChg>
      </pc:sldChg>
      <pc:sldChg chg="addSp delSp modSp add mod addCm delCm modCm">
        <pc:chgData name="Sharon Brand Martin" userId="a0fb36f2-726f-461a-8261-94a57a32e8c3" providerId="ADAL" clId="{A5220B00-AD99-440E-9187-D54900D511F9}" dt="2022-04-17T12:41:07.586" v="3432" actId="1592"/>
        <pc:sldMkLst>
          <pc:docMk/>
          <pc:sldMk cId="2327240264" sldId="606"/>
        </pc:sldMkLst>
        <pc:spChg chg="del mod">
          <ac:chgData name="Sharon Brand Martin" userId="a0fb36f2-726f-461a-8261-94a57a32e8c3" providerId="ADAL" clId="{A5220B00-AD99-440E-9187-D54900D511F9}" dt="2022-04-17T10:48:30.431" v="1690" actId="478"/>
          <ac:spMkLst>
            <pc:docMk/>
            <pc:sldMk cId="2327240264" sldId="606"/>
            <ac:spMk id="3" creationId="{5E2C5076-9C1A-4749-8F1D-8842EEFC6E48}"/>
          </ac:spMkLst>
        </pc:spChg>
        <pc:spChg chg="del">
          <ac:chgData name="Sharon Brand Martin" userId="a0fb36f2-726f-461a-8261-94a57a32e8c3" providerId="ADAL" clId="{A5220B00-AD99-440E-9187-D54900D511F9}" dt="2022-04-17T10:47:41.691" v="1679" actId="478"/>
          <ac:spMkLst>
            <pc:docMk/>
            <pc:sldMk cId="2327240264" sldId="606"/>
            <ac:spMk id="5" creationId="{86A424AD-3549-4509-85E1-EC7DDD5C78D4}"/>
          </ac:spMkLst>
        </pc:spChg>
        <pc:spChg chg="mod">
          <ac:chgData name="Sharon Brand Martin" userId="a0fb36f2-726f-461a-8261-94a57a32e8c3" providerId="ADAL" clId="{A5220B00-AD99-440E-9187-D54900D511F9}" dt="2022-04-17T11:02:49.554" v="1831" actId="20577"/>
          <ac:spMkLst>
            <pc:docMk/>
            <pc:sldMk cId="2327240264" sldId="606"/>
            <ac:spMk id="7" creationId="{8E119168-BA42-49CC-AB16-00628F05D854}"/>
          </ac:spMkLst>
        </pc:spChg>
        <pc:spChg chg="mod">
          <ac:chgData name="Sharon Brand Martin" userId="a0fb36f2-726f-461a-8261-94a57a32e8c3" providerId="ADAL" clId="{A5220B00-AD99-440E-9187-D54900D511F9}" dt="2022-04-17T10:03:56.270" v="1609" actId="14100"/>
          <ac:spMkLst>
            <pc:docMk/>
            <pc:sldMk cId="2327240264" sldId="606"/>
            <ac:spMk id="8" creationId="{AD5C10E6-B4FA-452D-968E-7B0A0A4661D6}"/>
          </ac:spMkLst>
        </pc:spChg>
        <pc:spChg chg="add mod">
          <ac:chgData name="Sharon Brand Martin" userId="a0fb36f2-726f-461a-8261-94a57a32e8c3" providerId="ADAL" clId="{A5220B00-AD99-440E-9187-D54900D511F9}" dt="2022-04-17T10:03:38.688" v="1607" actId="1076"/>
          <ac:spMkLst>
            <pc:docMk/>
            <pc:sldMk cId="2327240264" sldId="606"/>
            <ac:spMk id="9" creationId="{3E8D0F0F-E983-49B5-ABE4-AE4566E80E9E}"/>
          </ac:spMkLst>
        </pc:spChg>
        <pc:spChg chg="add mod">
          <ac:chgData name="Sharon Brand Martin" userId="a0fb36f2-726f-461a-8261-94a57a32e8c3" providerId="ADAL" clId="{A5220B00-AD99-440E-9187-D54900D511F9}" dt="2022-04-17T10:03:42.180" v="1608" actId="1076"/>
          <ac:spMkLst>
            <pc:docMk/>
            <pc:sldMk cId="2327240264" sldId="606"/>
            <ac:spMk id="10" creationId="{689E2B65-7AD4-4474-BBD1-5C94124659D7}"/>
          </ac:spMkLst>
        </pc:spChg>
        <pc:spChg chg="add mod">
          <ac:chgData name="Sharon Brand Martin" userId="a0fb36f2-726f-461a-8261-94a57a32e8c3" providerId="ADAL" clId="{A5220B00-AD99-440E-9187-D54900D511F9}" dt="2022-04-17T10:47:49.003" v="1682" actId="1076"/>
          <ac:spMkLst>
            <pc:docMk/>
            <pc:sldMk cId="2327240264" sldId="606"/>
            <ac:spMk id="11" creationId="{136E61FD-50EE-42E5-9DAA-0D9327D6B904}"/>
          </ac:spMkLst>
        </pc:spChg>
        <pc:spChg chg="add del mod">
          <ac:chgData name="Sharon Brand Martin" userId="a0fb36f2-726f-461a-8261-94a57a32e8c3" providerId="ADAL" clId="{A5220B00-AD99-440E-9187-D54900D511F9}" dt="2022-04-17T10:48:56.948" v="1692"/>
          <ac:spMkLst>
            <pc:docMk/>
            <pc:sldMk cId="2327240264" sldId="606"/>
            <ac:spMk id="13" creationId="{904CD710-7200-4861-A1DA-2793C80BF04D}"/>
          </ac:spMkLst>
        </pc:spChg>
        <pc:spChg chg="add mod">
          <ac:chgData name="Sharon Brand Martin" userId="a0fb36f2-726f-461a-8261-94a57a32e8c3" providerId="ADAL" clId="{A5220B00-AD99-440E-9187-D54900D511F9}" dt="2022-04-17T10:51:07.184" v="1723" actId="1076"/>
          <ac:spMkLst>
            <pc:docMk/>
            <pc:sldMk cId="2327240264" sldId="606"/>
            <ac:spMk id="16" creationId="{247691CE-B283-41C1-8298-D5C6CA4F723E}"/>
          </ac:spMkLst>
        </pc:spChg>
        <pc:graphicFrameChg chg="add mod modGraphic">
          <ac:chgData name="Sharon Brand Martin" userId="a0fb36f2-726f-461a-8261-94a57a32e8c3" providerId="ADAL" clId="{A5220B00-AD99-440E-9187-D54900D511F9}" dt="2022-04-17T11:01:54.323" v="1818" actId="2061"/>
          <ac:graphicFrameMkLst>
            <pc:docMk/>
            <pc:sldMk cId="2327240264" sldId="606"/>
            <ac:graphicFrameMk id="4" creationId="{A4515648-1268-4DE6-BEAE-8F23BDA189F1}"/>
          </ac:graphicFrameMkLst>
        </pc:graphicFrameChg>
        <pc:graphicFrameChg chg="add del mod">
          <ac:chgData name="Sharon Brand Martin" userId="a0fb36f2-726f-461a-8261-94a57a32e8c3" providerId="ADAL" clId="{A5220B00-AD99-440E-9187-D54900D511F9}" dt="2022-04-17T10:48:56.948" v="1692"/>
          <ac:graphicFrameMkLst>
            <pc:docMk/>
            <pc:sldMk cId="2327240264" sldId="606"/>
            <ac:graphicFrameMk id="6" creationId="{DA8D017C-0D75-4A8B-8106-E13332343D9B}"/>
          </ac:graphicFrameMkLst>
        </pc:graphicFrameChg>
        <pc:graphicFrameChg chg="add mod">
          <ac:chgData name="Sharon Brand Martin" userId="a0fb36f2-726f-461a-8261-94a57a32e8c3" providerId="ADAL" clId="{A5220B00-AD99-440E-9187-D54900D511F9}" dt="2022-04-17T11:01:03.278" v="1815" actId="404"/>
          <ac:graphicFrameMkLst>
            <pc:docMk/>
            <pc:sldMk cId="2327240264" sldId="606"/>
            <ac:graphicFrameMk id="12" creationId="{A5864083-A17C-40FD-AC4A-CBE831D55D71}"/>
          </ac:graphicFrameMkLst>
        </pc:graphicFrameChg>
        <pc:cxnChg chg="add del mod">
          <ac:chgData name="Sharon Brand Martin" userId="a0fb36f2-726f-461a-8261-94a57a32e8c3" providerId="ADAL" clId="{A5220B00-AD99-440E-9187-D54900D511F9}" dt="2022-04-17T11:18:27.932" v="1917" actId="478"/>
          <ac:cxnSpMkLst>
            <pc:docMk/>
            <pc:sldMk cId="2327240264" sldId="606"/>
            <ac:cxnSpMk id="18" creationId="{CC2D395E-947F-40E0-9D94-E785DE10AD33}"/>
          </ac:cxnSpMkLst>
        </pc:cxnChg>
      </pc:sldChg>
      <pc:sldChg chg="addSp modSp add mod">
        <pc:chgData name="Sharon Brand Martin" userId="a0fb36f2-726f-461a-8261-94a57a32e8c3" providerId="ADAL" clId="{A5220B00-AD99-440E-9187-D54900D511F9}" dt="2022-04-24T08:39:25.046" v="7953" actId="20577"/>
        <pc:sldMkLst>
          <pc:docMk/>
          <pc:sldMk cId="989481228" sldId="607"/>
        </pc:sldMkLst>
        <pc:spChg chg="add mod">
          <ac:chgData name="Sharon Brand Martin" userId="a0fb36f2-726f-461a-8261-94a57a32e8c3" providerId="ADAL" clId="{A5220B00-AD99-440E-9187-D54900D511F9}" dt="2022-04-24T08:39:25.046" v="7953" actId="20577"/>
          <ac:spMkLst>
            <pc:docMk/>
            <pc:sldMk cId="989481228" sldId="607"/>
            <ac:spMk id="7" creationId="{F99EFB55-537D-4D42-912A-82E04102F046}"/>
          </ac:spMkLst>
        </pc:spChg>
        <pc:spChg chg="mod">
          <ac:chgData name="Sharon Brand Martin" userId="a0fb36f2-726f-461a-8261-94a57a32e8c3" providerId="ADAL" clId="{A5220B00-AD99-440E-9187-D54900D511F9}" dt="2022-04-24T08:31:44.865" v="7248" actId="20577"/>
          <ac:spMkLst>
            <pc:docMk/>
            <pc:sldMk cId="989481228" sldId="607"/>
            <ac:spMk id="17" creationId="{00000000-0000-0000-0000-000000000000}"/>
          </ac:spMkLst>
        </pc:spChg>
        <pc:graphicFrameChg chg="mod modGraphic">
          <ac:chgData name="Sharon Brand Martin" userId="a0fb36f2-726f-461a-8261-94a57a32e8c3" providerId="ADAL" clId="{A5220B00-AD99-440E-9187-D54900D511F9}" dt="2022-04-24T08:28:27.130" v="7225" actId="1035"/>
          <ac:graphicFrameMkLst>
            <pc:docMk/>
            <pc:sldMk cId="989481228" sldId="607"/>
            <ac:graphicFrameMk id="5" creationId="{885B6ACC-E26D-4C44-A444-D439F837E811}"/>
          </ac:graphicFrameMkLst>
        </pc:graphicFrameChg>
        <pc:graphicFrameChg chg="mod modGraphic">
          <ac:chgData name="Sharon Brand Martin" userId="a0fb36f2-726f-461a-8261-94a57a32e8c3" providerId="ADAL" clId="{A5220B00-AD99-440E-9187-D54900D511F9}" dt="2022-04-24T08:26:10.156" v="7206" actId="14100"/>
          <ac:graphicFrameMkLst>
            <pc:docMk/>
            <pc:sldMk cId="989481228" sldId="607"/>
            <ac:graphicFrameMk id="6" creationId="{35EAB50F-6C8B-4E03-A98D-092329BF5773}"/>
          </ac:graphicFrameMkLst>
        </pc:graphicFrameChg>
      </pc:sldChg>
      <pc:sldChg chg="addSp delSp modSp add mod modShow">
        <pc:chgData name="Sharon Brand Martin" userId="a0fb36f2-726f-461a-8261-94a57a32e8c3" providerId="ADAL" clId="{A5220B00-AD99-440E-9187-D54900D511F9}" dt="2022-04-28T08:06:41.206" v="9528" actId="1076"/>
        <pc:sldMkLst>
          <pc:docMk/>
          <pc:sldMk cId="2769346624" sldId="608"/>
        </pc:sldMkLst>
        <pc:spChg chg="del mod">
          <ac:chgData name="Sharon Brand Martin" userId="a0fb36f2-726f-461a-8261-94a57a32e8c3" providerId="ADAL" clId="{A5220B00-AD99-440E-9187-D54900D511F9}" dt="2022-04-26T06:13:22.395" v="8196" actId="478"/>
          <ac:spMkLst>
            <pc:docMk/>
            <pc:sldMk cId="2769346624" sldId="608"/>
            <ac:spMk id="5" creationId="{CC9D06EF-7B60-4321-8A61-DCECF5A3A021}"/>
          </ac:spMkLst>
        </pc:spChg>
        <pc:spChg chg="del">
          <ac:chgData name="Sharon Brand Martin" userId="a0fb36f2-726f-461a-8261-94a57a32e8c3" providerId="ADAL" clId="{A5220B00-AD99-440E-9187-D54900D511F9}" dt="2022-04-26T06:13:15.650" v="8194" actId="478"/>
          <ac:spMkLst>
            <pc:docMk/>
            <pc:sldMk cId="2769346624" sldId="608"/>
            <ac:spMk id="6" creationId="{36F36A8E-C842-4044-971D-8B5181FE75C0}"/>
          </ac:spMkLst>
        </pc:spChg>
        <pc:spChg chg="add mod">
          <ac:chgData name="Sharon Brand Martin" userId="a0fb36f2-726f-461a-8261-94a57a32e8c3" providerId="ADAL" clId="{A5220B00-AD99-440E-9187-D54900D511F9}" dt="2022-04-28T08:06:41.206" v="9528" actId="1076"/>
          <ac:spMkLst>
            <pc:docMk/>
            <pc:sldMk cId="2769346624" sldId="608"/>
            <ac:spMk id="7" creationId="{B90FC9E5-8C9F-4BA5-93A2-3270ABA4D5A9}"/>
          </ac:spMkLst>
        </pc:spChg>
      </pc:sldChg>
      <pc:sldChg chg="addSp delSp modSp add mod">
        <pc:chgData name="Sharon Brand Martin" userId="a0fb36f2-726f-461a-8261-94a57a32e8c3" providerId="ADAL" clId="{A5220B00-AD99-440E-9187-D54900D511F9}" dt="2022-04-28T11:52:24.885" v="9914" actId="20577"/>
        <pc:sldMkLst>
          <pc:docMk/>
          <pc:sldMk cId="3281998669" sldId="609"/>
        </pc:sldMkLst>
        <pc:spChg chg="del">
          <ac:chgData name="Sharon Brand Martin" userId="a0fb36f2-726f-461a-8261-94a57a32e8c3" providerId="ADAL" clId="{A5220B00-AD99-440E-9187-D54900D511F9}" dt="2022-04-28T11:23:44.524" v="9809" actId="478"/>
          <ac:spMkLst>
            <pc:docMk/>
            <pc:sldMk cId="3281998669" sldId="609"/>
            <ac:spMk id="3" creationId="{ED89C623-E389-4796-AB43-53A763413259}"/>
          </ac:spMkLst>
        </pc:spChg>
        <pc:spChg chg="del">
          <ac:chgData name="Sharon Brand Martin" userId="a0fb36f2-726f-461a-8261-94a57a32e8c3" providerId="ADAL" clId="{A5220B00-AD99-440E-9187-D54900D511F9}" dt="2022-04-28T11:44:34.392" v="9884" actId="478"/>
          <ac:spMkLst>
            <pc:docMk/>
            <pc:sldMk cId="3281998669" sldId="609"/>
            <ac:spMk id="5" creationId="{BEA277A5-2C0F-44E3-A5D9-32FF08148EE1}"/>
          </ac:spMkLst>
        </pc:spChg>
        <pc:spChg chg="add mod">
          <ac:chgData name="Sharon Brand Martin" userId="a0fb36f2-726f-461a-8261-94a57a32e8c3" providerId="ADAL" clId="{A5220B00-AD99-440E-9187-D54900D511F9}" dt="2022-04-28T11:52:24.885" v="9914" actId="20577"/>
          <ac:spMkLst>
            <pc:docMk/>
            <pc:sldMk cId="3281998669" sldId="609"/>
            <ac:spMk id="8" creationId="{4FC6896D-D93B-4874-978D-90F903D47826}"/>
          </ac:spMkLst>
        </pc:spChg>
        <pc:graphicFrameChg chg="del mod modGraphic">
          <ac:chgData name="Sharon Brand Martin" userId="a0fb36f2-726f-461a-8261-94a57a32e8c3" providerId="ADAL" clId="{A5220B00-AD99-440E-9187-D54900D511F9}" dt="2022-04-28T11:45:09.351" v="9893" actId="478"/>
          <ac:graphicFrameMkLst>
            <pc:docMk/>
            <pc:sldMk cId="3281998669" sldId="609"/>
            <ac:graphicFrameMk id="4" creationId="{3B680BD7-874E-49F9-89B8-0E6B9B598E52}"/>
          </ac:graphicFrameMkLst>
        </pc:graphicFrameChg>
        <pc:picChg chg="add mod">
          <ac:chgData name="Sharon Brand Martin" userId="a0fb36f2-726f-461a-8261-94a57a32e8c3" providerId="ADAL" clId="{A5220B00-AD99-440E-9187-D54900D511F9}" dt="2022-04-28T11:47:37.680" v="9903" actId="1076"/>
          <ac:picMkLst>
            <pc:docMk/>
            <pc:sldMk cId="3281998669" sldId="609"/>
            <ac:picMk id="9" creationId="{6BB13653-4B31-4764-A19B-85F633030577}"/>
          </ac:picMkLst>
        </pc:picChg>
        <pc:picChg chg="add mod">
          <ac:chgData name="Sharon Brand Martin" userId="a0fb36f2-726f-461a-8261-94a57a32e8c3" providerId="ADAL" clId="{A5220B00-AD99-440E-9187-D54900D511F9}" dt="2022-04-28T11:47:37.680" v="9903" actId="1076"/>
          <ac:picMkLst>
            <pc:docMk/>
            <pc:sldMk cId="3281998669" sldId="609"/>
            <ac:picMk id="10" creationId="{EDD05A26-DCEA-4FDA-90B5-00C796A33347}"/>
          </ac:picMkLst>
        </pc:picChg>
        <pc:picChg chg="add mod">
          <ac:chgData name="Sharon Brand Martin" userId="a0fb36f2-726f-461a-8261-94a57a32e8c3" providerId="ADAL" clId="{A5220B00-AD99-440E-9187-D54900D511F9}" dt="2022-04-28T11:47:37.680" v="9903" actId="1076"/>
          <ac:picMkLst>
            <pc:docMk/>
            <pc:sldMk cId="3281998669" sldId="609"/>
            <ac:picMk id="11" creationId="{6CC7A3E5-D997-4D41-BCD9-919529A10E25}"/>
          </ac:picMkLst>
        </pc:picChg>
        <pc:picChg chg="add mod">
          <ac:chgData name="Sharon Brand Martin" userId="a0fb36f2-726f-461a-8261-94a57a32e8c3" providerId="ADAL" clId="{A5220B00-AD99-440E-9187-D54900D511F9}" dt="2022-04-28T11:47:37.680" v="9903" actId="1076"/>
          <ac:picMkLst>
            <pc:docMk/>
            <pc:sldMk cId="3281998669" sldId="609"/>
            <ac:picMk id="12" creationId="{323E368A-ECDF-45DE-9A9D-8F3E9F4A5DAD}"/>
          </ac:picMkLst>
        </pc:picChg>
      </pc:sldChg>
      <pc:sldChg chg="addSp delSp modSp add mod ord">
        <pc:chgData name="Sharon Brand Martin" userId="a0fb36f2-726f-461a-8261-94a57a32e8c3" providerId="ADAL" clId="{A5220B00-AD99-440E-9187-D54900D511F9}" dt="2022-04-28T11:52:46.010" v="9918"/>
        <pc:sldMkLst>
          <pc:docMk/>
          <pc:sldMk cId="2945698157" sldId="610"/>
        </pc:sldMkLst>
        <pc:spChg chg="mod">
          <ac:chgData name="Sharon Brand Martin" userId="a0fb36f2-726f-461a-8261-94a57a32e8c3" providerId="ADAL" clId="{A5220B00-AD99-440E-9187-D54900D511F9}" dt="2022-04-28T11:35:00.612" v="9840" actId="20577"/>
          <ac:spMkLst>
            <pc:docMk/>
            <pc:sldMk cId="2945698157" sldId="610"/>
            <ac:spMk id="4" creationId="{830BA871-1550-47BD-9FB9-FB682BFF4199}"/>
          </ac:spMkLst>
        </pc:spChg>
        <pc:spChg chg="add mod">
          <ac:chgData name="Sharon Brand Martin" userId="a0fb36f2-726f-461a-8261-94a57a32e8c3" providerId="ADAL" clId="{A5220B00-AD99-440E-9187-D54900D511F9}" dt="2022-04-28T11:34:21.197" v="9823" actId="1076"/>
          <ac:spMkLst>
            <pc:docMk/>
            <pc:sldMk cId="2945698157" sldId="610"/>
            <ac:spMk id="5" creationId="{372719D3-6477-4632-BAFD-9E4F5ED06DF6}"/>
          </ac:spMkLst>
        </pc:spChg>
        <pc:spChg chg="del mod">
          <ac:chgData name="Sharon Brand Martin" userId="a0fb36f2-726f-461a-8261-94a57a32e8c3" providerId="ADAL" clId="{A5220B00-AD99-440E-9187-D54900D511F9}" dt="2022-04-28T11:34:17.720" v="9821" actId="478"/>
          <ac:spMkLst>
            <pc:docMk/>
            <pc:sldMk cId="2945698157" sldId="610"/>
            <ac:spMk id="6" creationId="{917AE435-5CCB-405B-8CBF-FCC15D06AFD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504;&#1497;&#1497;&#1501;%20&#1497;&#1508;&#1493;/observations_Gan%20Hashnaim%20Jaffa_2021041911172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504;&#1497;&#1497;&#1501;%20&#1497;&#1508;&#1493;/observations_Gan%20Hashnaim%20Jaffa_20210419111722.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504;&#1497;&#1497;&#1501;%20&#1497;&#1508;&#1493;/observations_Gan%20Hashnaim%20Jaffa_202104191117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493;&#1496;&#1512;&#1514;/&#1490;&#1503;%20&#1492;&#1513;&#1493;&#1496;&#1512;&#1514;11-19.7%20&#1504;&#1514;&#1493;&#1504;&#1497;%20&#1488;&#1508;&#1500;&#1497;&#1511;&#1510;&#1497;&#1492;.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493;&#1496;&#1512;&#1514;/&#1490;&#1503;%20&#1492;&#1513;&#1493;&#1496;&#1512;&#1514;11-19.7%20&#1504;&#1514;&#1493;&#1504;&#1497;%20&#1488;&#1508;&#1500;&#1497;&#1511;&#1510;&#1497;&#149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493;&#1496;&#1512;&#1514;/&#1490;&#1503;%20&#1492;&#1513;&#1493;&#1496;&#1512;&#1514;11-19.7%20&#1504;&#1514;&#1493;&#1504;&#1497;%20&#1488;&#1508;&#1500;&#1497;&#1511;&#1510;&#1497;&#1492;.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9;&#1512;&#1501;%20&#1492;&#1514;&#1497;&#1502;&#1504;&#1497;&#1501;/&#1499;&#1512;&#1501;%20&#1492;&#1514;&#1497;&#1502;&#1504;&#1497;&#1501;_&#1488;&#1495;&#1512;&#1497;%20&#1492;&#1514;&#1506;&#1512;&#1489;&#1493;&#1514;/&#1499;&#1512;&#1501;%20&#1492;&#1514;&#1497;&#1502;&#1504;&#1497;&#1501;%20-%20&#1500;&#1488;&#1495;&#1512;%20&#1492;&#1514;&#1506;&#1512;&#1489;&#1493;&#1514;%20202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9;&#1512;&#1501;%20&#1492;&#1514;&#1497;&#1502;&#1504;&#1497;&#1501;/&#1499;&#1512;&#1501;%20&#1492;&#1514;&#1497;&#1502;&#1504;&#1497;&#1501;_&#1488;&#1495;&#1512;&#1497;%20&#1492;&#1514;&#1506;&#1512;&#1489;&#1493;&#1514;/&#1499;&#1512;&#1501;%20&#1492;&#1514;&#1497;&#1502;&#1504;&#1497;&#1501;%20-%20&#1500;&#1488;&#1495;&#1512;%20&#1492;&#1514;&#1506;&#1512;&#1489;&#1493;&#1514;%20202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'גרפים- דוח ביניים'!$C$52</c:f>
              <c:strCache>
                <c:ptCount val="1"/>
                <c:pt idx="0">
                  <c:v>נשים</c:v>
                </c:pt>
              </c:strCache>
            </c:strRef>
          </c:tx>
          <c:spPr>
            <a:solidFill>
              <a:srgbClr val="FFC000"/>
            </a:solidFill>
            <a:ln>
              <a:noFill/>
            </a:ln>
            <a:effectLst/>
          </c:spPr>
          <c:cat>
            <c:multiLvlStrRef>
              <c:f>'גרפים- דוח ביניים'!$A$53:$B$75</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ביניים'!$C$53:$C$75</c:f>
              <c:numCache>
                <c:formatCode>General</c:formatCode>
                <c:ptCount val="23"/>
                <c:pt idx="0">
                  <c:v>1</c:v>
                </c:pt>
                <c:pt idx="1">
                  <c:v>2</c:v>
                </c:pt>
                <c:pt idx="2">
                  <c:v>6</c:v>
                </c:pt>
                <c:pt idx="3">
                  <c:v>4</c:v>
                </c:pt>
                <c:pt idx="4">
                  <c:v>7</c:v>
                </c:pt>
                <c:pt idx="5">
                  <c:v>10</c:v>
                </c:pt>
                <c:pt idx="6">
                  <c:v>16</c:v>
                </c:pt>
                <c:pt idx="7">
                  <c:v>12</c:v>
                </c:pt>
                <c:pt idx="8">
                  <c:v>10</c:v>
                </c:pt>
                <c:pt idx="9">
                  <c:v>4</c:v>
                </c:pt>
                <c:pt idx="10">
                  <c:v>2</c:v>
                </c:pt>
                <c:pt idx="11">
                  <c:v>2</c:v>
                </c:pt>
                <c:pt idx="12">
                  <c:v>4</c:v>
                </c:pt>
                <c:pt idx="13">
                  <c:v>8</c:v>
                </c:pt>
                <c:pt idx="14">
                  <c:v>6</c:v>
                </c:pt>
                <c:pt idx="15">
                  <c:v>0</c:v>
                </c:pt>
                <c:pt idx="16">
                  <c:v>3</c:v>
                </c:pt>
                <c:pt idx="17">
                  <c:v>0</c:v>
                </c:pt>
                <c:pt idx="18">
                  <c:v>2</c:v>
                </c:pt>
                <c:pt idx="19">
                  <c:v>1</c:v>
                </c:pt>
                <c:pt idx="20">
                  <c:v>4</c:v>
                </c:pt>
                <c:pt idx="21">
                  <c:v>5</c:v>
                </c:pt>
                <c:pt idx="22">
                  <c:v>4</c:v>
                </c:pt>
              </c:numCache>
            </c:numRef>
          </c:val>
          <c:extLst>
            <c:ext xmlns:c16="http://schemas.microsoft.com/office/drawing/2014/chart" uri="{C3380CC4-5D6E-409C-BE32-E72D297353CC}">
              <c16:uniqueId val="{00000000-BE80-4FB5-8209-A129DDCBFA60}"/>
            </c:ext>
          </c:extLst>
        </c:ser>
        <c:ser>
          <c:idx val="1"/>
          <c:order val="1"/>
          <c:tx>
            <c:strRef>
              <c:f>'גרפים- דוח ביניים'!$D$52</c:f>
              <c:strCache>
                <c:ptCount val="1"/>
                <c:pt idx="0">
                  <c:v>גברים</c:v>
                </c:pt>
              </c:strCache>
            </c:strRef>
          </c:tx>
          <c:spPr>
            <a:solidFill>
              <a:srgbClr val="4978A6"/>
            </a:solidFill>
            <a:ln>
              <a:noFill/>
            </a:ln>
            <a:effectLst/>
          </c:spPr>
          <c:cat>
            <c:multiLvlStrRef>
              <c:f>'גרפים- דוח ביניים'!$A$53:$B$75</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ביניים'!$D$53:$D$75</c:f>
              <c:numCache>
                <c:formatCode>General</c:formatCode>
                <c:ptCount val="23"/>
                <c:pt idx="0">
                  <c:v>4</c:v>
                </c:pt>
                <c:pt idx="1">
                  <c:v>2</c:v>
                </c:pt>
                <c:pt idx="2">
                  <c:v>10</c:v>
                </c:pt>
                <c:pt idx="3">
                  <c:v>3</c:v>
                </c:pt>
                <c:pt idx="4">
                  <c:v>8</c:v>
                </c:pt>
                <c:pt idx="5">
                  <c:v>12</c:v>
                </c:pt>
                <c:pt idx="6">
                  <c:v>11</c:v>
                </c:pt>
                <c:pt idx="7">
                  <c:v>12</c:v>
                </c:pt>
                <c:pt idx="8">
                  <c:v>12</c:v>
                </c:pt>
                <c:pt idx="9">
                  <c:v>13</c:v>
                </c:pt>
                <c:pt idx="10">
                  <c:v>15</c:v>
                </c:pt>
                <c:pt idx="11">
                  <c:v>11</c:v>
                </c:pt>
                <c:pt idx="12">
                  <c:v>24</c:v>
                </c:pt>
                <c:pt idx="13">
                  <c:v>26</c:v>
                </c:pt>
                <c:pt idx="14">
                  <c:v>12</c:v>
                </c:pt>
                <c:pt idx="15">
                  <c:v>13</c:v>
                </c:pt>
                <c:pt idx="16">
                  <c:v>11</c:v>
                </c:pt>
                <c:pt idx="17">
                  <c:v>7</c:v>
                </c:pt>
                <c:pt idx="18">
                  <c:v>16</c:v>
                </c:pt>
                <c:pt idx="19">
                  <c:v>10</c:v>
                </c:pt>
                <c:pt idx="20">
                  <c:v>11</c:v>
                </c:pt>
                <c:pt idx="21">
                  <c:v>13</c:v>
                </c:pt>
                <c:pt idx="22">
                  <c:v>11</c:v>
                </c:pt>
              </c:numCache>
            </c:numRef>
          </c:val>
          <c:extLst>
            <c:ext xmlns:c16="http://schemas.microsoft.com/office/drawing/2014/chart" uri="{C3380CC4-5D6E-409C-BE32-E72D297353CC}">
              <c16:uniqueId val="{00000001-BE80-4FB5-8209-A129DDCBFA60}"/>
            </c:ext>
          </c:extLst>
        </c:ser>
        <c:ser>
          <c:idx val="2"/>
          <c:order val="2"/>
          <c:tx>
            <c:strRef>
              <c:f>'גרפים- דוח ביניים'!$E$52</c:f>
              <c:strCache>
                <c:ptCount val="1"/>
                <c:pt idx="0">
                  <c:v>לא ידוע</c:v>
                </c:pt>
              </c:strCache>
            </c:strRef>
          </c:tx>
          <c:spPr>
            <a:pattFill prst="ltUpDiag">
              <a:fgClr>
                <a:srgbClr val="4978A6"/>
              </a:fgClr>
              <a:bgClr>
                <a:schemeClr val="bg1"/>
              </a:bgClr>
            </a:pattFill>
            <a:ln>
              <a:solidFill>
                <a:srgbClr val="4978A6"/>
              </a:solidFill>
            </a:ln>
            <a:effectLst/>
          </c:spPr>
          <c:cat>
            <c:multiLvlStrRef>
              <c:f>'גרפים- דוח ביניים'!$A$53:$B$75</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ביניים'!$E$53:$E$75</c:f>
              <c:numCache>
                <c:formatCode>General</c:formatCode>
                <c:ptCount val="23"/>
                <c:pt idx="0">
                  <c:v>0</c:v>
                </c:pt>
                <c:pt idx="1">
                  <c:v>0</c:v>
                </c:pt>
                <c:pt idx="2">
                  <c:v>0</c:v>
                </c:pt>
                <c:pt idx="3">
                  <c:v>1</c:v>
                </c:pt>
                <c:pt idx="4">
                  <c:v>1</c:v>
                </c:pt>
                <c:pt idx="5">
                  <c:v>9</c:v>
                </c:pt>
                <c:pt idx="6">
                  <c:v>5</c:v>
                </c:pt>
                <c:pt idx="7">
                  <c:v>5</c:v>
                </c:pt>
                <c:pt idx="8">
                  <c:v>9</c:v>
                </c:pt>
                <c:pt idx="9">
                  <c:v>0</c:v>
                </c:pt>
                <c:pt idx="10">
                  <c:v>0</c:v>
                </c:pt>
                <c:pt idx="11">
                  <c:v>0</c:v>
                </c:pt>
                <c:pt idx="12">
                  <c:v>1</c:v>
                </c:pt>
                <c:pt idx="13">
                  <c:v>0</c:v>
                </c:pt>
                <c:pt idx="14">
                  <c:v>0</c:v>
                </c:pt>
                <c:pt idx="15">
                  <c:v>0</c:v>
                </c:pt>
                <c:pt idx="16">
                  <c:v>0</c:v>
                </c:pt>
                <c:pt idx="17">
                  <c:v>0</c:v>
                </c:pt>
                <c:pt idx="18">
                  <c:v>0</c:v>
                </c:pt>
                <c:pt idx="19">
                  <c:v>0</c:v>
                </c:pt>
                <c:pt idx="20">
                  <c:v>0</c:v>
                </c:pt>
                <c:pt idx="21">
                  <c:v>0</c:v>
                </c:pt>
                <c:pt idx="22">
                  <c:v>0</c:v>
                </c:pt>
              </c:numCache>
            </c:numRef>
          </c:val>
          <c:extLst>
            <c:ext xmlns:c16="http://schemas.microsoft.com/office/drawing/2014/chart" uri="{C3380CC4-5D6E-409C-BE32-E72D297353CC}">
              <c16:uniqueId val="{00000002-BE80-4FB5-8209-A129DDCBFA60}"/>
            </c:ext>
          </c:extLst>
        </c:ser>
        <c:dLbls>
          <c:showLegendKey val="0"/>
          <c:showVal val="0"/>
          <c:showCatName val="0"/>
          <c:showSerName val="0"/>
          <c:showPercent val="0"/>
          <c:showBubbleSize val="0"/>
        </c:dLbls>
        <c:axId val="508115976"/>
        <c:axId val="507203488"/>
      </c:areaChart>
      <c:catAx>
        <c:axId val="508115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07203488"/>
        <c:crosses val="autoZero"/>
        <c:auto val="1"/>
        <c:lblAlgn val="ctr"/>
        <c:lblOffset val="100"/>
        <c:noMultiLvlLbl val="0"/>
      </c:catAx>
      <c:valAx>
        <c:axId val="5072034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08115976"/>
        <c:crosses val="autoZero"/>
        <c:crossBetween val="midCat"/>
      </c:valAx>
      <c:spPr>
        <a:noFill/>
        <a:ln>
          <a:noFill/>
        </a:ln>
        <a:effectLst/>
      </c:spPr>
    </c:plotArea>
    <c:legend>
      <c:legendPos val="b"/>
      <c:layout>
        <c:manualLayout>
          <c:xMode val="edge"/>
          <c:yMode val="edge"/>
          <c:x val="0.3529784660632368"/>
          <c:y val="0.89835814457924901"/>
          <c:w val="0.29404306787352658"/>
          <c:h val="7.962516850566678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698A5"/>
              </a:solidFill>
              <a:ln w="19050">
                <a:solidFill>
                  <a:schemeClr val="lt1"/>
                </a:solidFill>
              </a:ln>
              <a:effectLst/>
            </c:spPr>
            <c:extLst>
              <c:ext xmlns:c16="http://schemas.microsoft.com/office/drawing/2014/chart" uri="{C3380CC4-5D6E-409C-BE32-E72D297353CC}">
                <c16:uniqueId val="{00000001-3AA8-4313-8D2C-B01047DE93BD}"/>
              </c:ext>
            </c:extLst>
          </c:dPt>
          <c:dPt>
            <c:idx val="1"/>
            <c:bubble3D val="0"/>
            <c:spPr>
              <a:solidFill>
                <a:srgbClr val="F9BC25"/>
              </a:solidFill>
              <a:ln w="19050">
                <a:solidFill>
                  <a:schemeClr val="lt1"/>
                </a:solidFill>
              </a:ln>
              <a:effectLst/>
            </c:spPr>
            <c:extLst>
              <c:ext xmlns:c16="http://schemas.microsoft.com/office/drawing/2014/chart" uri="{C3380CC4-5D6E-409C-BE32-E72D297353CC}">
                <c16:uniqueId val="{00000003-3AA8-4313-8D2C-B01047DE93BD}"/>
              </c:ext>
            </c:extLst>
          </c:dPt>
          <c:dPt>
            <c:idx val="2"/>
            <c:bubble3D val="0"/>
            <c:spPr>
              <a:solidFill>
                <a:srgbClr val="90B6DD"/>
              </a:solidFill>
              <a:ln w="19050">
                <a:solidFill>
                  <a:schemeClr val="lt1"/>
                </a:solidFill>
              </a:ln>
              <a:effectLst/>
            </c:spPr>
            <c:extLst>
              <c:ext xmlns:c16="http://schemas.microsoft.com/office/drawing/2014/chart" uri="{C3380CC4-5D6E-409C-BE32-E72D297353CC}">
                <c16:uniqueId val="{00000005-3AA8-4313-8D2C-B01047DE93BD}"/>
              </c:ext>
            </c:extLst>
          </c:dPt>
          <c:dLbls>
            <c:dLbl>
              <c:idx val="1"/>
              <c:layout>
                <c:manualLayout>
                  <c:x val="6.2773301896631356E-2"/>
                  <c:y val="-0.2553843802829008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AA8-4313-8D2C-B01047DE93B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לידה עד 3</c:v>
                </c:pt>
                <c:pt idx="1">
                  <c:v>גיל 3-6</c:v>
                </c:pt>
                <c:pt idx="2">
                  <c:v>מעל גיל 6</c:v>
                </c:pt>
              </c:strCache>
            </c:strRef>
          </c:cat>
          <c:val>
            <c:numRef>
              <c:f>Sheet1!$B$2:$B$4</c:f>
              <c:numCache>
                <c:formatCode>0%</c:formatCode>
                <c:ptCount val="3"/>
                <c:pt idx="0">
                  <c:v>0.1</c:v>
                </c:pt>
                <c:pt idx="1">
                  <c:v>0.85</c:v>
                </c:pt>
                <c:pt idx="2">
                  <c:v>0.05</c:v>
                </c:pt>
              </c:numCache>
            </c:numRef>
          </c:val>
          <c:extLst>
            <c:ext xmlns:c16="http://schemas.microsoft.com/office/drawing/2014/chart" uri="{C3380CC4-5D6E-409C-BE32-E72D297353CC}">
              <c16:uniqueId val="{00000006-3AA8-4313-8D2C-B01047DE93BD}"/>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698A5"/>
              </a:solidFill>
              <a:ln w="19050">
                <a:solidFill>
                  <a:schemeClr val="lt1"/>
                </a:solidFill>
              </a:ln>
              <a:effectLst/>
            </c:spPr>
            <c:extLst>
              <c:ext xmlns:c16="http://schemas.microsoft.com/office/drawing/2014/chart" uri="{C3380CC4-5D6E-409C-BE32-E72D297353CC}">
                <c16:uniqueId val="{00000001-D287-4A6D-BE75-117AD1DDD403}"/>
              </c:ext>
            </c:extLst>
          </c:dPt>
          <c:dPt>
            <c:idx val="1"/>
            <c:bubble3D val="0"/>
            <c:spPr>
              <a:solidFill>
                <a:srgbClr val="F9BC25"/>
              </a:solidFill>
              <a:ln w="19050">
                <a:solidFill>
                  <a:schemeClr val="lt1"/>
                </a:solidFill>
              </a:ln>
              <a:effectLst/>
            </c:spPr>
            <c:extLst>
              <c:ext xmlns:c16="http://schemas.microsoft.com/office/drawing/2014/chart" uri="{C3380CC4-5D6E-409C-BE32-E72D297353CC}">
                <c16:uniqueId val="{00000003-D287-4A6D-BE75-117AD1DDD403}"/>
              </c:ext>
            </c:extLst>
          </c:dPt>
          <c:dPt>
            <c:idx val="2"/>
            <c:bubble3D val="0"/>
            <c:spPr>
              <a:solidFill>
                <a:srgbClr val="90B6DD"/>
              </a:solidFill>
              <a:ln w="19050">
                <a:solidFill>
                  <a:schemeClr val="lt1"/>
                </a:solidFill>
              </a:ln>
              <a:effectLst/>
            </c:spPr>
            <c:extLst>
              <c:ext xmlns:c16="http://schemas.microsoft.com/office/drawing/2014/chart" uri="{C3380CC4-5D6E-409C-BE32-E72D297353CC}">
                <c16:uniqueId val="{00000005-D287-4A6D-BE75-117AD1DDD403}"/>
              </c:ext>
            </c:extLst>
          </c:dPt>
          <c:dLbls>
            <c:dLbl>
              <c:idx val="2"/>
              <c:delete val="1"/>
              <c:extLst>
                <c:ext xmlns:c15="http://schemas.microsoft.com/office/drawing/2012/chart" uri="{CE6537A1-D6FC-4f65-9D91-7224C49458BB}"/>
                <c:ext xmlns:c16="http://schemas.microsoft.com/office/drawing/2014/chart" uri="{C3380CC4-5D6E-409C-BE32-E72D297353CC}">
                  <c16:uniqueId val="{00000005-D287-4A6D-BE75-117AD1DDD40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לידה עד 3</c:v>
                </c:pt>
                <c:pt idx="1">
                  <c:v>גיל 3-6</c:v>
                </c:pt>
                <c:pt idx="2">
                  <c:v>מעל גיל 6</c:v>
                </c:pt>
              </c:strCache>
            </c:strRef>
          </c:cat>
          <c:val>
            <c:numRef>
              <c:f>Sheet1!$B$2:$B$4</c:f>
              <c:numCache>
                <c:formatCode>0%</c:formatCode>
                <c:ptCount val="3"/>
                <c:pt idx="0">
                  <c:v>0.8</c:v>
                </c:pt>
                <c:pt idx="1">
                  <c:v>0.2</c:v>
                </c:pt>
                <c:pt idx="2">
                  <c:v>0</c:v>
                </c:pt>
              </c:numCache>
            </c:numRef>
          </c:val>
          <c:extLst>
            <c:ext xmlns:c16="http://schemas.microsoft.com/office/drawing/2014/chart" uri="{C3380CC4-5D6E-409C-BE32-E72D297353CC}">
              <c16:uniqueId val="{00000006-D287-4A6D-BE75-117AD1DDD40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698A5"/>
              </a:solidFill>
              <a:ln w="19050">
                <a:solidFill>
                  <a:schemeClr val="lt1"/>
                </a:solidFill>
              </a:ln>
              <a:effectLst/>
            </c:spPr>
            <c:extLst>
              <c:ext xmlns:c16="http://schemas.microsoft.com/office/drawing/2014/chart" uri="{C3380CC4-5D6E-409C-BE32-E72D297353CC}">
                <c16:uniqueId val="{00000001-D287-4A6D-BE75-117AD1DDD403}"/>
              </c:ext>
            </c:extLst>
          </c:dPt>
          <c:dPt>
            <c:idx val="1"/>
            <c:bubble3D val="0"/>
            <c:spPr>
              <a:solidFill>
                <a:srgbClr val="F9BC25"/>
              </a:solidFill>
              <a:ln w="19050">
                <a:solidFill>
                  <a:schemeClr val="lt1"/>
                </a:solidFill>
              </a:ln>
              <a:effectLst/>
            </c:spPr>
            <c:extLst>
              <c:ext xmlns:c16="http://schemas.microsoft.com/office/drawing/2014/chart" uri="{C3380CC4-5D6E-409C-BE32-E72D297353CC}">
                <c16:uniqueId val="{00000003-D287-4A6D-BE75-117AD1DDD403}"/>
              </c:ext>
            </c:extLst>
          </c:dPt>
          <c:dPt>
            <c:idx val="2"/>
            <c:bubble3D val="0"/>
            <c:spPr>
              <a:solidFill>
                <a:srgbClr val="90B6DD"/>
              </a:solidFill>
              <a:ln w="19050">
                <a:solidFill>
                  <a:schemeClr val="lt1"/>
                </a:solidFill>
              </a:ln>
              <a:effectLst/>
            </c:spPr>
            <c:extLst>
              <c:ext xmlns:c16="http://schemas.microsoft.com/office/drawing/2014/chart" uri="{C3380CC4-5D6E-409C-BE32-E72D297353CC}">
                <c16:uniqueId val="{00000005-D287-4A6D-BE75-117AD1DDD4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לידה עד 3</c:v>
                </c:pt>
                <c:pt idx="1">
                  <c:v>גיל 3-6</c:v>
                </c:pt>
                <c:pt idx="2">
                  <c:v>מעל גיל 6</c:v>
                </c:pt>
              </c:strCache>
            </c:strRef>
          </c:cat>
          <c:val>
            <c:numRef>
              <c:f>Sheet1!$B$2:$B$4</c:f>
              <c:numCache>
                <c:formatCode>0%</c:formatCode>
                <c:ptCount val="3"/>
                <c:pt idx="0">
                  <c:v>0.1</c:v>
                </c:pt>
                <c:pt idx="1">
                  <c:v>0.35</c:v>
                </c:pt>
                <c:pt idx="2">
                  <c:v>0.55000000000000004</c:v>
                </c:pt>
              </c:numCache>
            </c:numRef>
          </c:val>
          <c:extLst>
            <c:ext xmlns:c16="http://schemas.microsoft.com/office/drawing/2014/chart" uri="{C3380CC4-5D6E-409C-BE32-E72D297353CC}">
              <c16:uniqueId val="{00000006-D287-4A6D-BE75-117AD1DDD40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he-IL" sz="1200" b="1" dirty="0"/>
              <a:t>שהייה – גיל ומגדר</a:t>
            </a:r>
          </a:p>
          <a:p>
            <a:pPr>
              <a:defRPr sz="1200" b="1"/>
            </a:pPr>
            <a:r>
              <a:rPr lang="en-US" sz="1200" b="1" dirty="0"/>
              <a:t>N=411</a:t>
            </a:r>
            <a:endParaRPr lang="he-IL"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'גרפים- דוח ביניים'!$C$79</c:f>
              <c:strCache>
                <c:ptCount val="1"/>
                <c:pt idx="0">
                  <c:v>לידה עד 5</c:v>
                </c:pt>
              </c:strCache>
            </c:strRef>
          </c:tx>
          <c:spPr>
            <a:solidFill>
              <a:srgbClr val="F698A5"/>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ביניים'!$C$80:$C$102</c:f>
              <c:numCache>
                <c:formatCode>General</c:formatCode>
                <c:ptCount val="23"/>
                <c:pt idx="0">
                  <c:v>1</c:v>
                </c:pt>
                <c:pt idx="1">
                  <c:v>1</c:v>
                </c:pt>
                <c:pt idx="2">
                  <c:v>9</c:v>
                </c:pt>
                <c:pt idx="3">
                  <c:v>2</c:v>
                </c:pt>
                <c:pt idx="4">
                  <c:v>6</c:v>
                </c:pt>
                <c:pt idx="5">
                  <c:v>18</c:v>
                </c:pt>
                <c:pt idx="6">
                  <c:v>15</c:v>
                </c:pt>
                <c:pt idx="7">
                  <c:v>14</c:v>
                </c:pt>
                <c:pt idx="8">
                  <c:v>19</c:v>
                </c:pt>
                <c:pt idx="9">
                  <c:v>0</c:v>
                </c:pt>
                <c:pt idx="10">
                  <c:v>0</c:v>
                </c:pt>
                <c:pt idx="11">
                  <c:v>0</c:v>
                </c:pt>
                <c:pt idx="12">
                  <c:v>2</c:v>
                </c:pt>
                <c:pt idx="13">
                  <c:v>4</c:v>
                </c:pt>
                <c:pt idx="14">
                  <c:v>0</c:v>
                </c:pt>
                <c:pt idx="15">
                  <c:v>0</c:v>
                </c:pt>
                <c:pt idx="16">
                  <c:v>0</c:v>
                </c:pt>
                <c:pt idx="17">
                  <c:v>0</c:v>
                </c:pt>
                <c:pt idx="18">
                  <c:v>0</c:v>
                </c:pt>
                <c:pt idx="19">
                  <c:v>0</c:v>
                </c:pt>
                <c:pt idx="20">
                  <c:v>0</c:v>
                </c:pt>
                <c:pt idx="21">
                  <c:v>0</c:v>
                </c:pt>
                <c:pt idx="22">
                  <c:v>0</c:v>
                </c:pt>
              </c:numCache>
            </c:numRef>
          </c:val>
          <c:extLst>
            <c:ext xmlns:c16="http://schemas.microsoft.com/office/drawing/2014/chart" uri="{C3380CC4-5D6E-409C-BE32-E72D297353CC}">
              <c16:uniqueId val="{00000000-C9BC-4021-B9DE-4C9C979F2C16}"/>
            </c:ext>
          </c:extLst>
        </c:ser>
        <c:ser>
          <c:idx val="1"/>
          <c:order val="1"/>
          <c:tx>
            <c:strRef>
              <c:f>'גרפים- דוח ביניים'!$D$79</c:f>
              <c:strCache>
                <c:ptCount val="1"/>
                <c:pt idx="0">
                  <c:v>ילדים 5-14</c:v>
                </c:pt>
              </c:strCache>
            </c:strRef>
          </c:tx>
          <c:spPr>
            <a:solidFill>
              <a:srgbClr val="EC1C3C"/>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ביניים'!$D$80:$D$102</c:f>
              <c:numCache>
                <c:formatCode>General</c:formatCode>
                <c:ptCount val="23"/>
                <c:pt idx="0">
                  <c:v>0</c:v>
                </c:pt>
                <c:pt idx="1">
                  <c:v>0</c:v>
                </c:pt>
                <c:pt idx="2">
                  <c:v>0</c:v>
                </c:pt>
                <c:pt idx="3">
                  <c:v>2</c:v>
                </c:pt>
                <c:pt idx="4">
                  <c:v>4</c:v>
                </c:pt>
                <c:pt idx="5">
                  <c:v>0</c:v>
                </c:pt>
                <c:pt idx="6">
                  <c:v>4</c:v>
                </c:pt>
                <c:pt idx="7">
                  <c:v>1</c:v>
                </c:pt>
                <c:pt idx="8">
                  <c:v>0</c:v>
                </c:pt>
                <c:pt idx="9">
                  <c:v>2</c:v>
                </c:pt>
                <c:pt idx="10">
                  <c:v>2</c:v>
                </c:pt>
                <c:pt idx="11">
                  <c:v>1</c:v>
                </c:pt>
                <c:pt idx="12">
                  <c:v>10</c:v>
                </c:pt>
                <c:pt idx="13">
                  <c:v>13</c:v>
                </c:pt>
                <c:pt idx="14">
                  <c:v>6</c:v>
                </c:pt>
                <c:pt idx="15">
                  <c:v>2</c:v>
                </c:pt>
                <c:pt idx="16">
                  <c:v>5</c:v>
                </c:pt>
                <c:pt idx="17">
                  <c:v>0</c:v>
                </c:pt>
                <c:pt idx="18">
                  <c:v>10</c:v>
                </c:pt>
                <c:pt idx="19">
                  <c:v>6</c:v>
                </c:pt>
                <c:pt idx="20">
                  <c:v>10</c:v>
                </c:pt>
                <c:pt idx="21">
                  <c:v>11</c:v>
                </c:pt>
                <c:pt idx="22">
                  <c:v>12</c:v>
                </c:pt>
              </c:numCache>
            </c:numRef>
          </c:val>
          <c:extLst>
            <c:ext xmlns:c16="http://schemas.microsoft.com/office/drawing/2014/chart" uri="{C3380CC4-5D6E-409C-BE32-E72D297353CC}">
              <c16:uniqueId val="{00000001-C9BC-4021-B9DE-4C9C979F2C16}"/>
            </c:ext>
          </c:extLst>
        </c:ser>
        <c:ser>
          <c:idx val="2"/>
          <c:order val="2"/>
          <c:tx>
            <c:strRef>
              <c:f>'גרפים- דוח ביניים'!$E$79</c:f>
              <c:strCache>
                <c:ptCount val="1"/>
                <c:pt idx="0">
                  <c:v>15-24</c:v>
                </c:pt>
              </c:strCache>
            </c:strRef>
          </c:tx>
          <c:spPr>
            <a:solidFill>
              <a:srgbClr val="BEBFC2"/>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ביניים'!$E$80:$E$102</c:f>
              <c:numCache>
                <c:formatCode>General</c:formatCode>
                <c:ptCount val="23"/>
                <c:pt idx="0">
                  <c:v>0</c:v>
                </c:pt>
                <c:pt idx="1">
                  <c:v>0</c:v>
                </c:pt>
                <c:pt idx="2">
                  <c:v>0</c:v>
                </c:pt>
                <c:pt idx="3">
                  <c:v>0</c:v>
                </c:pt>
                <c:pt idx="4">
                  <c:v>0</c:v>
                </c:pt>
                <c:pt idx="5">
                  <c:v>0</c:v>
                </c:pt>
                <c:pt idx="6">
                  <c:v>0</c:v>
                </c:pt>
                <c:pt idx="7">
                  <c:v>1</c:v>
                </c:pt>
                <c:pt idx="8">
                  <c:v>1</c:v>
                </c:pt>
                <c:pt idx="9">
                  <c:v>9</c:v>
                </c:pt>
                <c:pt idx="10">
                  <c:v>6</c:v>
                </c:pt>
                <c:pt idx="11">
                  <c:v>4</c:v>
                </c:pt>
                <c:pt idx="12">
                  <c:v>7</c:v>
                </c:pt>
                <c:pt idx="13">
                  <c:v>5</c:v>
                </c:pt>
                <c:pt idx="14">
                  <c:v>0</c:v>
                </c:pt>
                <c:pt idx="15">
                  <c:v>4</c:v>
                </c:pt>
                <c:pt idx="16">
                  <c:v>0</c:v>
                </c:pt>
                <c:pt idx="17">
                  <c:v>0</c:v>
                </c:pt>
                <c:pt idx="18">
                  <c:v>3</c:v>
                </c:pt>
                <c:pt idx="19">
                  <c:v>0</c:v>
                </c:pt>
                <c:pt idx="20">
                  <c:v>3</c:v>
                </c:pt>
                <c:pt idx="21">
                  <c:v>3</c:v>
                </c:pt>
                <c:pt idx="22">
                  <c:v>0</c:v>
                </c:pt>
              </c:numCache>
            </c:numRef>
          </c:val>
          <c:extLst>
            <c:ext xmlns:c16="http://schemas.microsoft.com/office/drawing/2014/chart" uri="{C3380CC4-5D6E-409C-BE32-E72D297353CC}">
              <c16:uniqueId val="{00000002-C9BC-4021-B9DE-4C9C979F2C16}"/>
            </c:ext>
          </c:extLst>
        </c:ser>
        <c:ser>
          <c:idx val="3"/>
          <c:order val="3"/>
          <c:tx>
            <c:strRef>
              <c:f>'גרפים- דוח ביניים'!$F$79</c:f>
              <c:strCache>
                <c:ptCount val="1"/>
                <c:pt idx="0">
                  <c:v>25-64</c:v>
                </c:pt>
              </c:strCache>
            </c:strRef>
          </c:tx>
          <c:spPr>
            <a:solidFill>
              <a:srgbClr val="F7E88D"/>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ביניים'!$F$80:$F$102</c:f>
              <c:numCache>
                <c:formatCode>General</c:formatCode>
                <c:ptCount val="23"/>
                <c:pt idx="0">
                  <c:v>3</c:v>
                </c:pt>
                <c:pt idx="1">
                  <c:v>1</c:v>
                </c:pt>
                <c:pt idx="2">
                  <c:v>6</c:v>
                </c:pt>
                <c:pt idx="3">
                  <c:v>2</c:v>
                </c:pt>
                <c:pt idx="4">
                  <c:v>4</c:v>
                </c:pt>
                <c:pt idx="5">
                  <c:v>11</c:v>
                </c:pt>
                <c:pt idx="6">
                  <c:v>13</c:v>
                </c:pt>
                <c:pt idx="7">
                  <c:v>11</c:v>
                </c:pt>
                <c:pt idx="8">
                  <c:v>9</c:v>
                </c:pt>
                <c:pt idx="9">
                  <c:v>6</c:v>
                </c:pt>
                <c:pt idx="10">
                  <c:v>7</c:v>
                </c:pt>
                <c:pt idx="11">
                  <c:v>8</c:v>
                </c:pt>
                <c:pt idx="12">
                  <c:v>10</c:v>
                </c:pt>
                <c:pt idx="13">
                  <c:v>12</c:v>
                </c:pt>
                <c:pt idx="14">
                  <c:v>12</c:v>
                </c:pt>
                <c:pt idx="15">
                  <c:v>7</c:v>
                </c:pt>
                <c:pt idx="16">
                  <c:v>9</c:v>
                </c:pt>
                <c:pt idx="17">
                  <c:v>7</c:v>
                </c:pt>
                <c:pt idx="18">
                  <c:v>5</c:v>
                </c:pt>
                <c:pt idx="19">
                  <c:v>5</c:v>
                </c:pt>
                <c:pt idx="20">
                  <c:v>2</c:v>
                </c:pt>
                <c:pt idx="21">
                  <c:v>4</c:v>
                </c:pt>
                <c:pt idx="22">
                  <c:v>3</c:v>
                </c:pt>
              </c:numCache>
            </c:numRef>
          </c:val>
          <c:extLst>
            <c:ext xmlns:c16="http://schemas.microsoft.com/office/drawing/2014/chart" uri="{C3380CC4-5D6E-409C-BE32-E72D297353CC}">
              <c16:uniqueId val="{00000003-C9BC-4021-B9DE-4C9C979F2C16}"/>
            </c:ext>
          </c:extLst>
        </c:ser>
        <c:ser>
          <c:idx val="4"/>
          <c:order val="4"/>
          <c:tx>
            <c:strRef>
              <c:f>'גרפים- דוח ביניים'!$G$79</c:f>
              <c:strCache>
                <c:ptCount val="1"/>
                <c:pt idx="0">
                  <c:v>65+</c:v>
                </c:pt>
              </c:strCache>
            </c:strRef>
          </c:tx>
          <c:spPr>
            <a:solidFill>
              <a:srgbClr val="4978A6"/>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ביניים'!$G$80:$G$102</c:f>
              <c:numCache>
                <c:formatCode>General</c:formatCode>
                <c:ptCount val="23"/>
                <c:pt idx="0">
                  <c:v>1</c:v>
                </c:pt>
                <c:pt idx="1">
                  <c:v>2</c:v>
                </c:pt>
                <c:pt idx="2">
                  <c:v>1</c:v>
                </c:pt>
                <c:pt idx="3">
                  <c:v>2</c:v>
                </c:pt>
                <c:pt idx="4">
                  <c:v>2</c:v>
                </c:pt>
                <c:pt idx="5">
                  <c:v>2</c:v>
                </c:pt>
                <c:pt idx="6">
                  <c:v>0</c:v>
                </c:pt>
                <c:pt idx="7">
                  <c:v>2</c:v>
                </c:pt>
                <c:pt idx="8">
                  <c:v>2</c:v>
                </c:pt>
                <c:pt idx="9">
                  <c:v>0</c:v>
                </c:pt>
                <c:pt idx="10">
                  <c:v>2</c:v>
                </c:pt>
                <c:pt idx="11">
                  <c:v>0</c:v>
                </c:pt>
                <c:pt idx="12">
                  <c:v>0</c:v>
                </c:pt>
                <c:pt idx="13">
                  <c:v>0</c:v>
                </c:pt>
                <c:pt idx="14">
                  <c:v>0</c:v>
                </c:pt>
                <c:pt idx="15">
                  <c:v>0</c:v>
                </c:pt>
                <c:pt idx="16">
                  <c:v>0</c:v>
                </c:pt>
                <c:pt idx="17">
                  <c:v>0</c:v>
                </c:pt>
                <c:pt idx="18">
                  <c:v>0</c:v>
                </c:pt>
                <c:pt idx="19">
                  <c:v>0</c:v>
                </c:pt>
                <c:pt idx="20">
                  <c:v>0</c:v>
                </c:pt>
                <c:pt idx="21">
                  <c:v>0</c:v>
                </c:pt>
                <c:pt idx="22">
                  <c:v>0</c:v>
                </c:pt>
              </c:numCache>
            </c:numRef>
          </c:val>
          <c:extLst>
            <c:ext xmlns:c16="http://schemas.microsoft.com/office/drawing/2014/chart" uri="{C3380CC4-5D6E-409C-BE32-E72D297353CC}">
              <c16:uniqueId val="{00000004-C9BC-4021-B9DE-4C9C979F2C16}"/>
            </c:ext>
          </c:extLst>
        </c:ser>
        <c:dLbls>
          <c:showLegendKey val="0"/>
          <c:showVal val="0"/>
          <c:showCatName val="0"/>
          <c:showSerName val="0"/>
          <c:showPercent val="0"/>
          <c:showBubbleSize val="0"/>
        </c:dLbls>
        <c:axId val="508115976"/>
        <c:axId val="507203488"/>
      </c:areaChart>
      <c:catAx>
        <c:axId val="508115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07203488"/>
        <c:crosses val="autoZero"/>
        <c:auto val="1"/>
        <c:lblAlgn val="ctr"/>
        <c:lblOffset val="100"/>
        <c:noMultiLvlLbl val="0"/>
      </c:catAx>
      <c:valAx>
        <c:axId val="5072034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08115976"/>
        <c:crosses val="autoZero"/>
        <c:crossBetween val="midCat"/>
      </c:valAx>
      <c:spPr>
        <a:noFill/>
        <a:ln>
          <a:noFill/>
        </a:ln>
        <a:effectLst/>
      </c:spPr>
    </c:plotArea>
    <c:legend>
      <c:legendPos val="b"/>
      <c:layout>
        <c:manualLayout>
          <c:xMode val="edge"/>
          <c:yMode val="edge"/>
          <c:x val="0.21523965747216584"/>
          <c:y val="0.90354740556198232"/>
          <c:w val="0.56952049805774607"/>
          <c:h val="7.555995562206105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he-IL" sz="1200" b="1" dirty="0"/>
              <a:t>שהייה – הרכב קבוצות (מעל 5 משתתפים)</a:t>
            </a:r>
            <a:endParaRPr lang="he-IL" sz="1100" b="1" dirty="0"/>
          </a:p>
        </c:rich>
      </c:tx>
      <c:layout>
        <c:manualLayout>
          <c:xMode val="edge"/>
          <c:yMode val="edge"/>
          <c:x val="0.24737547109036082"/>
          <c:y val="1.555660649259448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016587122246657"/>
          <c:y val="0.10462395270287821"/>
          <c:w val="0.651378687965815"/>
          <c:h val="0.83819962985420526"/>
        </c:manualLayout>
      </c:layout>
      <c:barChart>
        <c:barDir val="bar"/>
        <c:grouping val="stacked"/>
        <c:varyColors val="0"/>
        <c:ser>
          <c:idx val="0"/>
          <c:order val="0"/>
          <c:tx>
            <c:strRef>
              <c:f>'גרפים- דוח ביניים'!$B$240</c:f>
              <c:strCache>
                <c:ptCount val="1"/>
                <c:pt idx="0">
                  <c:v>לידה עד 5</c:v>
                </c:pt>
              </c:strCache>
            </c:strRef>
          </c:tx>
          <c:spPr>
            <a:solidFill>
              <a:srgbClr val="F698A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ביניים'!$B$241:$B$251</c:f>
              <c:numCache>
                <c:formatCode>General</c:formatCode>
                <c:ptCount val="11"/>
                <c:pt idx="7">
                  <c:v>14</c:v>
                </c:pt>
                <c:pt idx="8">
                  <c:v>15</c:v>
                </c:pt>
                <c:pt idx="9">
                  <c:v>18</c:v>
                </c:pt>
                <c:pt idx="10">
                  <c:v>19</c:v>
                </c:pt>
              </c:numCache>
            </c:numRef>
          </c:val>
          <c:extLst>
            <c:ext xmlns:c16="http://schemas.microsoft.com/office/drawing/2014/chart" uri="{C3380CC4-5D6E-409C-BE32-E72D297353CC}">
              <c16:uniqueId val="{00000000-234D-4693-B158-184892A0CB4A}"/>
            </c:ext>
          </c:extLst>
        </c:ser>
        <c:ser>
          <c:idx val="1"/>
          <c:order val="1"/>
          <c:tx>
            <c:strRef>
              <c:f>'גרפים- דוח ביניים'!$C$240</c:f>
              <c:strCache>
                <c:ptCount val="1"/>
                <c:pt idx="0">
                  <c:v>ילדים 5-14</c:v>
                </c:pt>
              </c:strCache>
            </c:strRef>
          </c:tx>
          <c:spPr>
            <a:solidFill>
              <a:srgbClr val="EC1C3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ביניים'!$C$241:$C$251</c:f>
              <c:numCache>
                <c:formatCode>General</c:formatCode>
                <c:ptCount val="11"/>
                <c:pt idx="1">
                  <c:v>6</c:v>
                </c:pt>
                <c:pt idx="2">
                  <c:v>7</c:v>
                </c:pt>
                <c:pt idx="3">
                  <c:v>8</c:v>
                </c:pt>
                <c:pt idx="4">
                  <c:v>5</c:v>
                </c:pt>
                <c:pt idx="5">
                  <c:v>9</c:v>
                </c:pt>
                <c:pt idx="6">
                  <c:v>6</c:v>
                </c:pt>
              </c:numCache>
            </c:numRef>
          </c:val>
          <c:extLst>
            <c:ext xmlns:c16="http://schemas.microsoft.com/office/drawing/2014/chart" uri="{C3380CC4-5D6E-409C-BE32-E72D297353CC}">
              <c16:uniqueId val="{00000001-234D-4693-B158-184892A0CB4A}"/>
            </c:ext>
          </c:extLst>
        </c:ser>
        <c:ser>
          <c:idx val="2"/>
          <c:order val="2"/>
          <c:tx>
            <c:strRef>
              <c:f>'גרפים- דוח ביניים'!$D$240</c:f>
              <c:strCache>
                <c:ptCount val="1"/>
                <c:pt idx="0">
                  <c:v>15-24</c:v>
                </c:pt>
              </c:strCache>
            </c:strRef>
          </c:tx>
          <c:spPr>
            <a:solidFill>
              <a:srgbClr val="BEBFC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ביניים'!$D$241:$D$251</c:f>
              <c:numCache>
                <c:formatCode>General</c:formatCode>
                <c:ptCount val="11"/>
                <c:pt idx="10">
                  <c:v>1</c:v>
                </c:pt>
              </c:numCache>
            </c:numRef>
          </c:val>
          <c:extLst>
            <c:ext xmlns:c16="http://schemas.microsoft.com/office/drawing/2014/chart" uri="{C3380CC4-5D6E-409C-BE32-E72D297353CC}">
              <c16:uniqueId val="{00000002-234D-4693-B158-184892A0CB4A}"/>
            </c:ext>
          </c:extLst>
        </c:ser>
        <c:ser>
          <c:idx val="3"/>
          <c:order val="3"/>
          <c:tx>
            <c:strRef>
              <c:f>'גרפים- דוח ביניים'!$E$240</c:f>
              <c:strCache>
                <c:ptCount val="1"/>
                <c:pt idx="0">
                  <c:v>25-64</c:v>
                </c:pt>
              </c:strCache>
            </c:strRef>
          </c:tx>
          <c:spPr>
            <a:solidFill>
              <a:srgbClr val="F7E8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ביניים'!$E$241:$E$251</c:f>
              <c:numCache>
                <c:formatCode>General</c:formatCode>
                <c:ptCount val="11"/>
                <c:pt idx="0">
                  <c:v>6</c:v>
                </c:pt>
                <c:pt idx="4">
                  <c:v>3</c:v>
                </c:pt>
                <c:pt idx="6">
                  <c:v>4</c:v>
                </c:pt>
                <c:pt idx="7">
                  <c:v>4</c:v>
                </c:pt>
                <c:pt idx="8">
                  <c:v>4</c:v>
                </c:pt>
                <c:pt idx="9">
                  <c:v>4</c:v>
                </c:pt>
                <c:pt idx="10">
                  <c:v>2</c:v>
                </c:pt>
              </c:numCache>
            </c:numRef>
          </c:val>
          <c:extLst>
            <c:ext xmlns:c16="http://schemas.microsoft.com/office/drawing/2014/chart" uri="{C3380CC4-5D6E-409C-BE32-E72D297353CC}">
              <c16:uniqueId val="{00000003-234D-4693-B158-184892A0CB4A}"/>
            </c:ext>
          </c:extLst>
        </c:ser>
        <c:ser>
          <c:idx val="4"/>
          <c:order val="4"/>
          <c:tx>
            <c:strRef>
              <c:f>'גרפים- דוח ביניים'!$F$240</c:f>
              <c:strCache>
                <c:ptCount val="1"/>
                <c:pt idx="0">
                  <c:v>65+</c:v>
                </c:pt>
              </c:strCache>
            </c:strRef>
          </c:tx>
          <c:spPr>
            <a:solidFill>
              <a:srgbClr val="4978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ביניים'!$F$241:$F$251</c:f>
              <c:numCache>
                <c:formatCode>General</c:formatCode>
                <c:ptCount val="11"/>
              </c:numCache>
            </c:numRef>
          </c:val>
          <c:extLst>
            <c:ext xmlns:c16="http://schemas.microsoft.com/office/drawing/2014/chart" uri="{C3380CC4-5D6E-409C-BE32-E72D297353CC}">
              <c16:uniqueId val="{00000004-234D-4693-B158-184892A0CB4A}"/>
            </c:ext>
          </c:extLst>
        </c:ser>
        <c:dLbls>
          <c:dLblPos val="ctr"/>
          <c:showLegendKey val="0"/>
          <c:showVal val="1"/>
          <c:showCatName val="0"/>
          <c:showSerName val="0"/>
          <c:showPercent val="0"/>
          <c:showBubbleSize val="0"/>
        </c:dLbls>
        <c:gapWidth val="50"/>
        <c:overlap val="100"/>
        <c:axId val="500380472"/>
        <c:axId val="500378176"/>
      </c:barChart>
      <c:catAx>
        <c:axId val="500380472"/>
        <c:scaling>
          <c:orientation val="minMax"/>
        </c:scaling>
        <c:delete val="0"/>
        <c:axPos val="r"/>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378176"/>
        <c:crosses val="autoZero"/>
        <c:auto val="1"/>
        <c:lblAlgn val="ctr"/>
        <c:lblOffset val="100"/>
        <c:noMultiLvlLbl val="0"/>
      </c:catAx>
      <c:valAx>
        <c:axId val="500378176"/>
        <c:scaling>
          <c:orientation val="maxMin"/>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380472"/>
        <c:crosses val="autoZero"/>
        <c:crossBetween val="between"/>
      </c:valAx>
      <c:spPr>
        <a:noFill/>
        <a:ln>
          <a:noFill/>
        </a:ln>
        <a:effectLst/>
      </c:spPr>
    </c:plotArea>
    <c:legend>
      <c:legendPos val="l"/>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4.7748449756850879E-2"/>
          <c:y val="0.47758265687548468"/>
          <c:w val="0.20098195129129198"/>
          <c:h val="0.268390958609366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he-IL" sz="1200" b="1"/>
              <a:t>היקף שוהים ממוצע לשעה - לפי</a:t>
            </a:r>
            <a:r>
              <a:rPr lang="he-IL" sz="1200" b="1" baseline="0"/>
              <a:t> גיל</a:t>
            </a:r>
            <a:endParaRPr lang="en-US" sz="1200" b="1"/>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355124067493211E-2"/>
          <c:y val="8.5196536720174049E-2"/>
          <c:w val="0.85728960885025685"/>
          <c:h val="0.7248323619384458"/>
        </c:manualLayout>
      </c:layout>
      <c:areaChart>
        <c:grouping val="stacked"/>
        <c:varyColors val="0"/>
        <c:ser>
          <c:idx val="0"/>
          <c:order val="0"/>
          <c:tx>
            <c:strRef>
              <c:f>גרפים!$J$29</c:f>
              <c:strCache>
                <c:ptCount val="1"/>
                <c:pt idx="0">
                  <c:v>לידה עד 5</c:v>
                </c:pt>
              </c:strCache>
            </c:strRef>
          </c:tx>
          <c:spPr>
            <a:solidFill>
              <a:srgbClr val="F698A5"/>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גרפים!$J$30:$J$36</c:f>
              <c:numCache>
                <c:formatCode>General</c:formatCode>
                <c:ptCount val="7"/>
                <c:pt idx="0">
                  <c:v>2</c:v>
                </c:pt>
                <c:pt idx="1">
                  <c:v>1</c:v>
                </c:pt>
                <c:pt idx="2">
                  <c:v>4</c:v>
                </c:pt>
                <c:pt idx="4">
                  <c:v>1.5</c:v>
                </c:pt>
                <c:pt idx="5">
                  <c:v>4</c:v>
                </c:pt>
                <c:pt idx="6">
                  <c:v>2.5</c:v>
                </c:pt>
              </c:numCache>
            </c:numRef>
          </c:val>
          <c:extLst>
            <c:ext xmlns:c16="http://schemas.microsoft.com/office/drawing/2014/chart" uri="{C3380CC4-5D6E-409C-BE32-E72D297353CC}">
              <c16:uniqueId val="{00000000-78A9-438A-8602-45E67AEDCAB5}"/>
            </c:ext>
          </c:extLst>
        </c:ser>
        <c:ser>
          <c:idx val="1"/>
          <c:order val="1"/>
          <c:tx>
            <c:strRef>
              <c:f>גרפים!$K$29</c:f>
              <c:strCache>
                <c:ptCount val="1"/>
                <c:pt idx="0">
                  <c:v>ילדים 5-14</c:v>
                </c:pt>
              </c:strCache>
            </c:strRef>
          </c:tx>
          <c:spPr>
            <a:solidFill>
              <a:srgbClr val="EC1C3C"/>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גרפים!$K$30:$K$36</c:f>
              <c:numCache>
                <c:formatCode>General</c:formatCode>
                <c:ptCount val="7"/>
                <c:pt idx="0">
                  <c:v>2</c:v>
                </c:pt>
                <c:pt idx="1">
                  <c:v>1.5</c:v>
                </c:pt>
                <c:pt idx="2">
                  <c:v>1.5</c:v>
                </c:pt>
                <c:pt idx="4">
                  <c:v>3</c:v>
                </c:pt>
                <c:pt idx="5">
                  <c:v>3.5</c:v>
                </c:pt>
                <c:pt idx="6">
                  <c:v>12</c:v>
                </c:pt>
              </c:numCache>
            </c:numRef>
          </c:val>
          <c:extLst>
            <c:ext xmlns:c16="http://schemas.microsoft.com/office/drawing/2014/chart" uri="{C3380CC4-5D6E-409C-BE32-E72D297353CC}">
              <c16:uniqueId val="{00000001-78A9-438A-8602-45E67AEDCAB5}"/>
            </c:ext>
          </c:extLst>
        </c:ser>
        <c:ser>
          <c:idx val="2"/>
          <c:order val="2"/>
          <c:tx>
            <c:strRef>
              <c:f>גרפים!$L$29</c:f>
              <c:strCache>
                <c:ptCount val="1"/>
                <c:pt idx="0">
                  <c:v>15-24</c:v>
                </c:pt>
              </c:strCache>
            </c:strRef>
          </c:tx>
          <c:spPr>
            <a:solidFill>
              <a:srgbClr val="BEBFC2"/>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גרפים!$L$30:$L$36</c:f>
              <c:numCache>
                <c:formatCode>General</c:formatCode>
                <c:ptCount val="7"/>
                <c:pt idx="1">
                  <c:v>1</c:v>
                </c:pt>
                <c:pt idx="2">
                  <c:v>2</c:v>
                </c:pt>
                <c:pt idx="4">
                  <c:v>2</c:v>
                </c:pt>
                <c:pt idx="6">
                  <c:v>1</c:v>
                </c:pt>
              </c:numCache>
            </c:numRef>
          </c:val>
          <c:extLst>
            <c:ext xmlns:c16="http://schemas.microsoft.com/office/drawing/2014/chart" uri="{C3380CC4-5D6E-409C-BE32-E72D297353CC}">
              <c16:uniqueId val="{00000002-78A9-438A-8602-45E67AEDCAB5}"/>
            </c:ext>
          </c:extLst>
        </c:ser>
        <c:ser>
          <c:idx val="3"/>
          <c:order val="3"/>
          <c:tx>
            <c:strRef>
              <c:f>גרפים!$M$29</c:f>
              <c:strCache>
                <c:ptCount val="1"/>
                <c:pt idx="0">
                  <c:v>25-64</c:v>
                </c:pt>
              </c:strCache>
            </c:strRef>
          </c:tx>
          <c:spPr>
            <a:solidFill>
              <a:srgbClr val="F7E88D"/>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גרפים!$M$30:$M$36</c:f>
              <c:numCache>
                <c:formatCode>General</c:formatCode>
                <c:ptCount val="7"/>
                <c:pt idx="0">
                  <c:v>3.5</c:v>
                </c:pt>
                <c:pt idx="1">
                  <c:v>1.5</c:v>
                </c:pt>
                <c:pt idx="2">
                  <c:v>1</c:v>
                </c:pt>
                <c:pt idx="4">
                  <c:v>2.5</c:v>
                </c:pt>
                <c:pt idx="5">
                  <c:v>2.5</c:v>
                </c:pt>
                <c:pt idx="6">
                  <c:v>11</c:v>
                </c:pt>
              </c:numCache>
            </c:numRef>
          </c:val>
          <c:extLst>
            <c:ext xmlns:c16="http://schemas.microsoft.com/office/drawing/2014/chart" uri="{C3380CC4-5D6E-409C-BE32-E72D297353CC}">
              <c16:uniqueId val="{00000003-78A9-438A-8602-45E67AEDCAB5}"/>
            </c:ext>
          </c:extLst>
        </c:ser>
        <c:ser>
          <c:idx val="4"/>
          <c:order val="4"/>
          <c:tx>
            <c:strRef>
              <c:f>גרפים!$N$29</c:f>
              <c:strCache>
                <c:ptCount val="1"/>
                <c:pt idx="0">
                  <c:v>65+</c:v>
                </c:pt>
              </c:strCache>
            </c:strRef>
          </c:tx>
          <c:spPr>
            <a:solidFill>
              <a:srgbClr val="4978A6"/>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גרפים!$N$30:$N$36</c:f>
              <c:numCache>
                <c:formatCode>General</c:formatCode>
                <c:ptCount val="7"/>
                <c:pt idx="1">
                  <c:v>1</c:v>
                </c:pt>
                <c:pt idx="4">
                  <c:v>1</c:v>
                </c:pt>
                <c:pt idx="5">
                  <c:v>1.5</c:v>
                </c:pt>
                <c:pt idx="6">
                  <c:v>3.5</c:v>
                </c:pt>
              </c:numCache>
            </c:numRef>
          </c:val>
          <c:extLst>
            <c:ext xmlns:c16="http://schemas.microsoft.com/office/drawing/2014/chart" uri="{C3380CC4-5D6E-409C-BE32-E72D297353CC}">
              <c16:uniqueId val="{00000004-78A9-438A-8602-45E67AEDCAB5}"/>
            </c:ext>
          </c:extLst>
        </c:ser>
        <c:dLbls>
          <c:showLegendKey val="0"/>
          <c:showVal val="0"/>
          <c:showCatName val="0"/>
          <c:showSerName val="0"/>
          <c:showPercent val="0"/>
          <c:showBubbleSize val="0"/>
        </c:dLbls>
        <c:axId val="1662179375"/>
        <c:axId val="1674892559"/>
      </c:areaChart>
      <c:catAx>
        <c:axId val="1662179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4892559"/>
        <c:crosses val="autoZero"/>
        <c:auto val="1"/>
        <c:lblAlgn val="ctr"/>
        <c:lblOffset val="100"/>
        <c:noMultiLvlLbl val="0"/>
      </c:catAx>
      <c:valAx>
        <c:axId val="167489255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62179375"/>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he-IL" sz="1200" b="1"/>
              <a:t>גיל השוהים באזורי הגינה</a:t>
            </a:r>
          </a:p>
          <a:p>
            <a:pPr>
              <a:defRPr sz="1200" b="1"/>
            </a:pPr>
            <a:r>
              <a:rPr lang="en-US" sz="1200" b="1"/>
              <a:t>N=119</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גרפים!$B$98</c:f>
              <c:strCache>
                <c:ptCount val="1"/>
                <c:pt idx="0">
                  <c:v>לידה עד 5</c:v>
                </c:pt>
              </c:strCache>
            </c:strRef>
          </c:tx>
          <c:spPr>
            <a:solidFill>
              <a:srgbClr val="F698A5"/>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גרפים!$B$99:$B$102</c:f>
              <c:numCache>
                <c:formatCode>General</c:formatCode>
                <c:ptCount val="4"/>
                <c:pt idx="0">
                  <c:v>17</c:v>
                </c:pt>
                <c:pt idx="1">
                  <c:v>1</c:v>
                </c:pt>
                <c:pt idx="3">
                  <c:v>5</c:v>
                </c:pt>
              </c:numCache>
            </c:numRef>
          </c:val>
          <c:extLst>
            <c:ext xmlns:c16="http://schemas.microsoft.com/office/drawing/2014/chart" uri="{C3380CC4-5D6E-409C-BE32-E72D297353CC}">
              <c16:uniqueId val="{00000000-B0B2-4DBE-9B7B-2A8EB59156FE}"/>
            </c:ext>
          </c:extLst>
        </c:ser>
        <c:ser>
          <c:idx val="1"/>
          <c:order val="1"/>
          <c:tx>
            <c:strRef>
              <c:f>גרפים!$C$98</c:f>
              <c:strCache>
                <c:ptCount val="1"/>
                <c:pt idx="0">
                  <c:v>ילדים 5-14</c:v>
                </c:pt>
              </c:strCache>
            </c:strRef>
          </c:tx>
          <c:spPr>
            <a:solidFill>
              <a:srgbClr val="EC1C3C"/>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גרפים!$C$99:$C$102</c:f>
              <c:numCache>
                <c:formatCode>General</c:formatCode>
                <c:ptCount val="4"/>
                <c:pt idx="0">
                  <c:v>29</c:v>
                </c:pt>
                <c:pt idx="1">
                  <c:v>4</c:v>
                </c:pt>
              </c:numCache>
            </c:numRef>
          </c:val>
          <c:extLst>
            <c:ext xmlns:c16="http://schemas.microsoft.com/office/drawing/2014/chart" uri="{C3380CC4-5D6E-409C-BE32-E72D297353CC}">
              <c16:uniqueId val="{00000001-B0B2-4DBE-9B7B-2A8EB59156FE}"/>
            </c:ext>
          </c:extLst>
        </c:ser>
        <c:ser>
          <c:idx val="2"/>
          <c:order val="2"/>
          <c:tx>
            <c:strRef>
              <c:f>גרפים!$D$98</c:f>
              <c:strCache>
                <c:ptCount val="1"/>
                <c:pt idx="0">
                  <c:v>15-24</c:v>
                </c:pt>
              </c:strCache>
            </c:strRef>
          </c:tx>
          <c:spPr>
            <a:solidFill>
              <a:srgbClr val="BEBFC2"/>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גרפים!$D$99:$D$102</c:f>
              <c:numCache>
                <c:formatCode>General</c:formatCode>
                <c:ptCount val="4"/>
                <c:pt idx="0">
                  <c:v>3</c:v>
                </c:pt>
                <c:pt idx="1">
                  <c:v>1</c:v>
                </c:pt>
                <c:pt idx="2">
                  <c:v>4</c:v>
                </c:pt>
              </c:numCache>
            </c:numRef>
          </c:val>
          <c:extLst>
            <c:ext xmlns:c16="http://schemas.microsoft.com/office/drawing/2014/chart" uri="{C3380CC4-5D6E-409C-BE32-E72D297353CC}">
              <c16:uniqueId val="{00000002-B0B2-4DBE-9B7B-2A8EB59156FE}"/>
            </c:ext>
          </c:extLst>
        </c:ser>
        <c:ser>
          <c:idx val="3"/>
          <c:order val="3"/>
          <c:tx>
            <c:strRef>
              <c:f>גרפים!$E$98</c:f>
              <c:strCache>
                <c:ptCount val="1"/>
                <c:pt idx="0">
                  <c:v>25-64</c:v>
                </c:pt>
              </c:strCache>
            </c:strRef>
          </c:tx>
          <c:spPr>
            <a:solidFill>
              <a:srgbClr val="F7E88D"/>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גרפים!$E$99:$E$102</c:f>
              <c:numCache>
                <c:formatCode>General</c:formatCode>
                <c:ptCount val="4"/>
                <c:pt idx="0">
                  <c:v>33</c:v>
                </c:pt>
                <c:pt idx="1">
                  <c:v>4</c:v>
                </c:pt>
                <c:pt idx="2">
                  <c:v>6</c:v>
                </c:pt>
              </c:numCache>
            </c:numRef>
          </c:val>
          <c:extLst>
            <c:ext xmlns:c16="http://schemas.microsoft.com/office/drawing/2014/chart" uri="{C3380CC4-5D6E-409C-BE32-E72D297353CC}">
              <c16:uniqueId val="{00000003-B0B2-4DBE-9B7B-2A8EB59156FE}"/>
            </c:ext>
          </c:extLst>
        </c:ser>
        <c:ser>
          <c:idx val="4"/>
          <c:order val="4"/>
          <c:tx>
            <c:strRef>
              <c:f>גרפים!$F$98</c:f>
              <c:strCache>
                <c:ptCount val="1"/>
                <c:pt idx="0">
                  <c:v>65+</c:v>
                </c:pt>
              </c:strCache>
            </c:strRef>
          </c:tx>
          <c:spPr>
            <a:solidFill>
              <a:srgbClr val="4978A6"/>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גרפים!$F$99:$F$102</c:f>
              <c:numCache>
                <c:formatCode>General</c:formatCode>
                <c:ptCount val="4"/>
                <c:pt idx="0">
                  <c:v>10</c:v>
                </c:pt>
                <c:pt idx="1">
                  <c:v>2</c:v>
                </c:pt>
              </c:numCache>
            </c:numRef>
          </c:val>
          <c:extLst>
            <c:ext xmlns:c16="http://schemas.microsoft.com/office/drawing/2014/chart" uri="{C3380CC4-5D6E-409C-BE32-E72D297353CC}">
              <c16:uniqueId val="{00000004-B0B2-4DBE-9B7B-2A8EB59156FE}"/>
            </c:ext>
          </c:extLst>
        </c:ser>
        <c:dLbls>
          <c:showLegendKey val="0"/>
          <c:showVal val="0"/>
          <c:showCatName val="0"/>
          <c:showSerName val="0"/>
          <c:showPercent val="0"/>
          <c:showBubbleSize val="0"/>
        </c:dLbls>
        <c:gapWidth val="155"/>
        <c:overlap val="27"/>
        <c:axId val="1776305007"/>
        <c:axId val="1671198847"/>
      </c:barChart>
      <c:catAx>
        <c:axId val="1776305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1198847"/>
        <c:crosses val="autoZero"/>
        <c:auto val="1"/>
        <c:lblAlgn val="ctr"/>
        <c:lblOffset val="100"/>
        <c:noMultiLvlLbl val="0"/>
      </c:catAx>
      <c:valAx>
        <c:axId val="167119884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6305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he-IL" sz="1200" b="1" dirty="0"/>
              <a:t>הרכבי קבוצות* השוהים באזורי הגינה</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tx>
            <c:strRef>
              <c:f>גרפים!$B$107</c:f>
              <c:strCache>
                <c:ptCount val="1"/>
                <c:pt idx="0">
                  <c:v>חמישיה</c:v>
                </c:pt>
              </c:strCache>
            </c:strRef>
          </c:tx>
          <c:spPr>
            <a:solidFill>
              <a:srgbClr val="EC1C3C">
                <a:alpha val="75000"/>
              </a:srgbClr>
            </a:solidFill>
            <a:ln>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גרפים!$B$108:$B$111</c:f>
              <c:numCache>
                <c:formatCode>General</c:formatCode>
                <c:ptCount val="4"/>
                <c:pt idx="3">
                  <c:v>1</c:v>
                </c:pt>
              </c:numCache>
            </c:numRef>
          </c:yVal>
          <c:bubbleSize>
            <c:numRef>
              <c:f>גרפים!$C$108:$C$111</c:f>
              <c:numCache>
                <c:formatCode>General</c:formatCode>
                <c:ptCount val="4"/>
                <c:pt idx="3">
                  <c:v>5</c:v>
                </c:pt>
              </c:numCache>
            </c:numRef>
          </c:bubbleSize>
          <c:bubble3D val="0"/>
          <c:extLst>
            <c:ext xmlns:c16="http://schemas.microsoft.com/office/drawing/2014/chart" uri="{C3380CC4-5D6E-409C-BE32-E72D297353CC}">
              <c16:uniqueId val="{00000000-40A6-467E-8DC2-040217FD284D}"/>
            </c:ext>
          </c:extLst>
        </c:ser>
        <c:ser>
          <c:idx val="1"/>
          <c:order val="1"/>
          <c:tx>
            <c:strRef>
              <c:f>גרפים!$D$107</c:f>
              <c:strCache>
                <c:ptCount val="1"/>
                <c:pt idx="0">
                  <c:v>רביעיות</c:v>
                </c:pt>
              </c:strCache>
            </c:strRef>
          </c:tx>
          <c:spPr>
            <a:solidFill>
              <a:srgbClr val="F9BC25">
                <a:alpha val="75000"/>
              </a:srgbClr>
            </a:solidFill>
            <a:ln w="25400">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גרפים!$D$108:$D$111</c:f>
              <c:numCache>
                <c:formatCode>General</c:formatCode>
                <c:ptCount val="4"/>
                <c:pt idx="0">
                  <c:v>8</c:v>
                </c:pt>
              </c:numCache>
            </c:numRef>
          </c:yVal>
          <c:bubbleSize>
            <c:numRef>
              <c:f>גרפים!$E$108:$E$111</c:f>
              <c:numCache>
                <c:formatCode>General</c:formatCode>
                <c:ptCount val="4"/>
                <c:pt idx="0">
                  <c:v>4</c:v>
                </c:pt>
              </c:numCache>
            </c:numRef>
          </c:bubbleSize>
          <c:bubble3D val="0"/>
          <c:extLst>
            <c:ext xmlns:c16="http://schemas.microsoft.com/office/drawing/2014/chart" uri="{C3380CC4-5D6E-409C-BE32-E72D297353CC}">
              <c16:uniqueId val="{00000001-40A6-467E-8DC2-040217FD284D}"/>
            </c:ext>
          </c:extLst>
        </c:ser>
        <c:ser>
          <c:idx val="2"/>
          <c:order val="2"/>
          <c:tx>
            <c:strRef>
              <c:f>גרפים!$F$107</c:f>
              <c:strCache>
                <c:ptCount val="1"/>
                <c:pt idx="0">
                  <c:v>שלישיות</c:v>
                </c:pt>
              </c:strCache>
            </c:strRef>
          </c:tx>
          <c:spPr>
            <a:solidFill>
              <a:srgbClr val="4978A6">
                <a:alpha val="75000"/>
              </a:srgbClr>
            </a:solidFill>
            <a:ln w="25400">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גרפים!$F$108:$F$111</c:f>
              <c:numCache>
                <c:formatCode>General</c:formatCode>
                <c:ptCount val="4"/>
                <c:pt idx="0">
                  <c:v>5</c:v>
                </c:pt>
                <c:pt idx="1">
                  <c:v>1</c:v>
                </c:pt>
              </c:numCache>
            </c:numRef>
          </c:yVal>
          <c:bubbleSize>
            <c:numRef>
              <c:f>גרפים!$G$108:$G$111</c:f>
              <c:numCache>
                <c:formatCode>General</c:formatCode>
                <c:ptCount val="4"/>
                <c:pt idx="0">
                  <c:v>3</c:v>
                </c:pt>
                <c:pt idx="1">
                  <c:v>3</c:v>
                </c:pt>
              </c:numCache>
            </c:numRef>
          </c:bubbleSize>
          <c:bubble3D val="0"/>
          <c:extLst>
            <c:ext xmlns:c16="http://schemas.microsoft.com/office/drawing/2014/chart" uri="{C3380CC4-5D6E-409C-BE32-E72D297353CC}">
              <c16:uniqueId val="{00000002-40A6-467E-8DC2-040217FD284D}"/>
            </c:ext>
          </c:extLst>
        </c:ser>
        <c:ser>
          <c:idx val="3"/>
          <c:order val="3"/>
          <c:tx>
            <c:strRef>
              <c:f>גרפים!$H$107</c:f>
              <c:strCache>
                <c:ptCount val="1"/>
                <c:pt idx="0">
                  <c:v>זוגות</c:v>
                </c:pt>
              </c:strCache>
            </c:strRef>
          </c:tx>
          <c:spPr>
            <a:solidFill>
              <a:srgbClr val="F698A5">
                <a:alpha val="75000"/>
              </a:srgbClr>
            </a:solidFill>
            <a:ln w="25400">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גרפים!$H$108:$H$111</c:f>
              <c:numCache>
                <c:formatCode>General</c:formatCode>
                <c:ptCount val="4"/>
                <c:pt idx="0">
                  <c:v>16</c:v>
                </c:pt>
                <c:pt idx="1">
                  <c:v>3</c:v>
                </c:pt>
                <c:pt idx="2">
                  <c:v>3</c:v>
                </c:pt>
              </c:numCache>
            </c:numRef>
          </c:yVal>
          <c:bubbleSize>
            <c:numRef>
              <c:f>גרפים!$I$108:$I$111</c:f>
              <c:numCache>
                <c:formatCode>General</c:formatCode>
                <c:ptCount val="4"/>
                <c:pt idx="0">
                  <c:v>2</c:v>
                </c:pt>
                <c:pt idx="1">
                  <c:v>2</c:v>
                </c:pt>
                <c:pt idx="2">
                  <c:v>2</c:v>
                </c:pt>
              </c:numCache>
            </c:numRef>
          </c:bubbleSize>
          <c:bubble3D val="0"/>
          <c:extLst>
            <c:ext xmlns:c16="http://schemas.microsoft.com/office/drawing/2014/chart" uri="{C3380CC4-5D6E-409C-BE32-E72D297353CC}">
              <c16:uniqueId val="{00000003-40A6-467E-8DC2-040217FD284D}"/>
            </c:ext>
          </c:extLst>
        </c:ser>
        <c:ser>
          <c:idx val="4"/>
          <c:order val="4"/>
          <c:tx>
            <c:strRef>
              <c:f>גרפים!$J$107</c:f>
              <c:strCache>
                <c:ptCount val="1"/>
                <c:pt idx="0">
                  <c:v>יחידים</c:v>
                </c:pt>
              </c:strCache>
            </c:strRef>
          </c:tx>
          <c:spPr>
            <a:solidFill>
              <a:srgbClr val="A5A5A5">
                <a:alpha val="75000"/>
              </a:srgbClr>
            </a:solidFill>
            <a:ln w="25400">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גרפים!$J$108:$J$111</c:f>
              <c:numCache>
                <c:formatCode>General</c:formatCode>
                <c:ptCount val="4"/>
                <c:pt idx="0">
                  <c:v>13</c:v>
                </c:pt>
                <c:pt idx="1">
                  <c:v>3</c:v>
                </c:pt>
                <c:pt idx="2">
                  <c:v>4</c:v>
                </c:pt>
              </c:numCache>
            </c:numRef>
          </c:yVal>
          <c:bubbleSize>
            <c:numRef>
              <c:f>גרפים!$K$108:$K$111</c:f>
              <c:numCache>
                <c:formatCode>General</c:formatCode>
                <c:ptCount val="4"/>
                <c:pt idx="0">
                  <c:v>1</c:v>
                </c:pt>
                <c:pt idx="1">
                  <c:v>1</c:v>
                </c:pt>
                <c:pt idx="2">
                  <c:v>1</c:v>
                </c:pt>
              </c:numCache>
            </c:numRef>
          </c:bubbleSize>
          <c:bubble3D val="0"/>
          <c:extLst>
            <c:ext xmlns:c16="http://schemas.microsoft.com/office/drawing/2014/chart" uri="{C3380CC4-5D6E-409C-BE32-E72D297353CC}">
              <c16:uniqueId val="{00000004-40A6-467E-8DC2-040217FD284D}"/>
            </c:ext>
          </c:extLst>
        </c:ser>
        <c:dLbls>
          <c:showLegendKey val="0"/>
          <c:showVal val="0"/>
          <c:showCatName val="0"/>
          <c:showSerName val="0"/>
          <c:showPercent val="0"/>
          <c:showBubbleSize val="0"/>
        </c:dLbls>
        <c:bubbleScale val="100"/>
        <c:showNegBubbles val="0"/>
        <c:axId val="1438916784"/>
        <c:axId val="1427359120"/>
      </c:bubbleChart>
      <c:valAx>
        <c:axId val="1438916784"/>
        <c:scaling>
          <c:orientation val="minMax"/>
        </c:scaling>
        <c:delete val="1"/>
        <c:axPos val="b"/>
        <c:numFmt formatCode="General" sourceLinked="0"/>
        <c:majorTickMark val="out"/>
        <c:minorTickMark val="none"/>
        <c:tickLblPos val="nextTo"/>
        <c:crossAx val="1427359120"/>
        <c:crosses val="autoZero"/>
        <c:crossBetween val="midCat"/>
        <c:majorUnit val="1"/>
      </c:valAx>
      <c:valAx>
        <c:axId val="1427359120"/>
        <c:scaling>
          <c:orientation val="minMax"/>
          <c:min val="-2"/>
        </c:scaling>
        <c:delete val="0"/>
        <c:axPos val="l"/>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438916784"/>
        <c:crosses val="autoZero"/>
        <c:crossBetween val="midCat"/>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e-IL"/>
              <a:t>סך השוהים</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גרפים!$H$316</c:f>
              <c:strCache>
                <c:ptCount val="1"/>
                <c:pt idx="0">
                  <c:v>דרום לפני
N=232</c:v>
                </c:pt>
              </c:strCache>
            </c:strRef>
          </c:tx>
          <c:spPr>
            <a:pattFill prst="dkUpDiag">
              <a:fgClr>
                <a:srgbClr val="EC1C3C"/>
              </a:fgClr>
              <a:bgClr>
                <a:schemeClr val="bg1"/>
              </a:bgClr>
            </a:pattFill>
            <a:ln>
              <a:noFill/>
            </a:ln>
            <a:effectLst/>
          </c:spPr>
          <c:cat>
            <c:multiLvlStrRef>
              <c:f>גרפים!$F$317:$G$333</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גרפים!$H$317:$H$333</c:f>
              <c:numCache>
                <c:formatCode>General</c:formatCode>
                <c:ptCount val="17"/>
                <c:pt idx="0">
                  <c:v>2</c:v>
                </c:pt>
                <c:pt idx="1">
                  <c:v>4</c:v>
                </c:pt>
                <c:pt idx="3">
                  <c:v>7</c:v>
                </c:pt>
                <c:pt idx="4">
                  <c:v>7</c:v>
                </c:pt>
                <c:pt idx="5">
                  <c:v>8</c:v>
                </c:pt>
                <c:pt idx="6">
                  <c:v>3</c:v>
                </c:pt>
                <c:pt idx="7">
                  <c:v>5</c:v>
                </c:pt>
                <c:pt idx="8">
                  <c:v>6</c:v>
                </c:pt>
                <c:pt idx="9">
                  <c:v>4</c:v>
                </c:pt>
                <c:pt idx="10">
                  <c:v>5</c:v>
                </c:pt>
                <c:pt idx="11">
                  <c:v>26</c:v>
                </c:pt>
                <c:pt idx="12">
                  <c:v>17</c:v>
                </c:pt>
                <c:pt idx="13">
                  <c:v>23</c:v>
                </c:pt>
                <c:pt idx="14">
                  <c:v>47</c:v>
                </c:pt>
                <c:pt idx="15">
                  <c:v>29</c:v>
                </c:pt>
                <c:pt idx="16">
                  <c:v>39</c:v>
                </c:pt>
              </c:numCache>
            </c:numRef>
          </c:val>
          <c:extLst>
            <c:ext xmlns:c16="http://schemas.microsoft.com/office/drawing/2014/chart" uri="{C3380CC4-5D6E-409C-BE32-E72D297353CC}">
              <c16:uniqueId val="{00000000-3201-4BC7-9243-FD28EF333259}"/>
            </c:ext>
          </c:extLst>
        </c:ser>
        <c:ser>
          <c:idx val="1"/>
          <c:order val="1"/>
          <c:tx>
            <c:strRef>
              <c:f>גרפים!$I$316</c:f>
              <c:strCache>
                <c:ptCount val="1"/>
                <c:pt idx="0">
                  <c:v>דרום אחרי
N=93</c:v>
                </c:pt>
              </c:strCache>
            </c:strRef>
          </c:tx>
          <c:spPr>
            <a:solidFill>
              <a:srgbClr val="EC1C3C"/>
            </a:solidFill>
            <a:ln>
              <a:noFill/>
            </a:ln>
            <a:effectLst/>
          </c:spPr>
          <c:cat>
            <c:multiLvlStrRef>
              <c:f>גרפים!$F$317:$G$333</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גרפים!$I$317:$I$333</c:f>
              <c:numCache>
                <c:formatCode>General</c:formatCode>
                <c:ptCount val="17"/>
                <c:pt idx="0">
                  <c:v>2</c:v>
                </c:pt>
                <c:pt idx="1">
                  <c:v>4</c:v>
                </c:pt>
                <c:pt idx="3">
                  <c:v>4</c:v>
                </c:pt>
                <c:pt idx="4">
                  <c:v>7</c:v>
                </c:pt>
                <c:pt idx="5">
                  <c:v>3</c:v>
                </c:pt>
                <c:pt idx="6">
                  <c:v>2</c:v>
                </c:pt>
                <c:pt idx="7">
                  <c:v>3</c:v>
                </c:pt>
                <c:pt idx="8">
                  <c:v>3</c:v>
                </c:pt>
                <c:pt idx="9">
                  <c:v>2</c:v>
                </c:pt>
                <c:pt idx="10">
                  <c:v>1</c:v>
                </c:pt>
                <c:pt idx="11">
                  <c:v>4</c:v>
                </c:pt>
                <c:pt idx="12">
                  <c:v>13</c:v>
                </c:pt>
                <c:pt idx="13">
                  <c:v>16</c:v>
                </c:pt>
                <c:pt idx="14">
                  <c:v>25</c:v>
                </c:pt>
                <c:pt idx="15">
                  <c:v>2</c:v>
                </c:pt>
                <c:pt idx="16">
                  <c:v>2</c:v>
                </c:pt>
              </c:numCache>
            </c:numRef>
          </c:val>
          <c:extLst>
            <c:ext xmlns:c16="http://schemas.microsoft.com/office/drawing/2014/chart" uri="{C3380CC4-5D6E-409C-BE32-E72D297353CC}">
              <c16:uniqueId val="{00000001-3201-4BC7-9243-FD28EF333259}"/>
            </c:ext>
          </c:extLst>
        </c:ser>
        <c:ser>
          <c:idx val="2"/>
          <c:order val="2"/>
          <c:tx>
            <c:strRef>
              <c:f>גרפים!$J$316</c:f>
              <c:strCache>
                <c:ptCount val="1"/>
                <c:pt idx="0">
                  <c:v>צפון לפני
N=219</c:v>
                </c:pt>
              </c:strCache>
            </c:strRef>
          </c:tx>
          <c:spPr>
            <a:pattFill prst="dkUpDiag">
              <a:fgClr>
                <a:srgbClr val="4978A6"/>
              </a:fgClr>
              <a:bgClr>
                <a:schemeClr val="bg1"/>
              </a:bgClr>
            </a:pattFill>
            <a:ln>
              <a:noFill/>
            </a:ln>
            <a:effectLst/>
          </c:spPr>
          <c:cat>
            <c:multiLvlStrRef>
              <c:f>גרפים!$F$317:$G$333</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גרפים!$J$317:$J$333</c:f>
              <c:numCache>
                <c:formatCode>General</c:formatCode>
                <c:ptCount val="17"/>
                <c:pt idx="0">
                  <c:v>4</c:v>
                </c:pt>
                <c:pt idx="1">
                  <c:v>6</c:v>
                </c:pt>
                <c:pt idx="2">
                  <c:v>3</c:v>
                </c:pt>
                <c:pt idx="3">
                  <c:v>11</c:v>
                </c:pt>
                <c:pt idx="4">
                  <c:v>9</c:v>
                </c:pt>
                <c:pt idx="5">
                  <c:v>10</c:v>
                </c:pt>
                <c:pt idx="6">
                  <c:v>13</c:v>
                </c:pt>
                <c:pt idx="7">
                  <c:v>8</c:v>
                </c:pt>
                <c:pt idx="8">
                  <c:v>5</c:v>
                </c:pt>
                <c:pt idx="9">
                  <c:v>4</c:v>
                </c:pt>
                <c:pt idx="10">
                  <c:v>2</c:v>
                </c:pt>
                <c:pt idx="11">
                  <c:v>12</c:v>
                </c:pt>
                <c:pt idx="12">
                  <c:v>12</c:v>
                </c:pt>
                <c:pt idx="13">
                  <c:v>22</c:v>
                </c:pt>
                <c:pt idx="14">
                  <c:v>25</c:v>
                </c:pt>
                <c:pt idx="15">
                  <c:v>36</c:v>
                </c:pt>
                <c:pt idx="16">
                  <c:v>37</c:v>
                </c:pt>
              </c:numCache>
            </c:numRef>
          </c:val>
          <c:extLst>
            <c:ext xmlns:c16="http://schemas.microsoft.com/office/drawing/2014/chart" uri="{C3380CC4-5D6E-409C-BE32-E72D297353CC}">
              <c16:uniqueId val="{00000002-3201-4BC7-9243-FD28EF333259}"/>
            </c:ext>
          </c:extLst>
        </c:ser>
        <c:ser>
          <c:idx val="3"/>
          <c:order val="3"/>
          <c:tx>
            <c:strRef>
              <c:f>גרפים!$K$316</c:f>
              <c:strCache>
                <c:ptCount val="1"/>
                <c:pt idx="0">
                  <c:v>צפון אחרי
N=111</c:v>
                </c:pt>
              </c:strCache>
            </c:strRef>
          </c:tx>
          <c:spPr>
            <a:solidFill>
              <a:srgbClr val="4978A6"/>
            </a:solidFill>
            <a:ln>
              <a:noFill/>
            </a:ln>
            <a:effectLst/>
          </c:spPr>
          <c:cat>
            <c:multiLvlStrRef>
              <c:f>גרפים!$F$317:$G$333</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גרפים!$K$317:$K$333</c:f>
              <c:numCache>
                <c:formatCode>General</c:formatCode>
                <c:ptCount val="17"/>
                <c:pt idx="0">
                  <c:v>2</c:v>
                </c:pt>
                <c:pt idx="1">
                  <c:v>6</c:v>
                </c:pt>
                <c:pt idx="3">
                  <c:v>16</c:v>
                </c:pt>
                <c:pt idx="4">
                  <c:v>14</c:v>
                </c:pt>
                <c:pt idx="5">
                  <c:v>14</c:v>
                </c:pt>
                <c:pt idx="6">
                  <c:v>31</c:v>
                </c:pt>
                <c:pt idx="7">
                  <c:v>2</c:v>
                </c:pt>
                <c:pt idx="8">
                  <c:v>1</c:v>
                </c:pt>
                <c:pt idx="9">
                  <c:v>1</c:v>
                </c:pt>
                <c:pt idx="10">
                  <c:v>3</c:v>
                </c:pt>
                <c:pt idx="11">
                  <c:v>2</c:v>
                </c:pt>
                <c:pt idx="12">
                  <c:v>3</c:v>
                </c:pt>
                <c:pt idx="13">
                  <c:v>6</c:v>
                </c:pt>
                <c:pt idx="14">
                  <c:v>4</c:v>
                </c:pt>
                <c:pt idx="15">
                  <c:v>3</c:v>
                </c:pt>
                <c:pt idx="16">
                  <c:v>3</c:v>
                </c:pt>
              </c:numCache>
            </c:numRef>
          </c:val>
          <c:extLst>
            <c:ext xmlns:c16="http://schemas.microsoft.com/office/drawing/2014/chart" uri="{C3380CC4-5D6E-409C-BE32-E72D297353CC}">
              <c16:uniqueId val="{00000003-3201-4BC7-9243-FD28EF333259}"/>
            </c:ext>
          </c:extLst>
        </c:ser>
        <c:dLbls>
          <c:showLegendKey val="0"/>
          <c:showVal val="0"/>
          <c:showCatName val="0"/>
          <c:showSerName val="0"/>
          <c:showPercent val="0"/>
          <c:showBubbleSize val="0"/>
        </c:dLbls>
        <c:axId val="649446064"/>
        <c:axId val="256768432"/>
      </c:areaChart>
      <c:catAx>
        <c:axId val="6494460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56768432"/>
        <c:crosses val="autoZero"/>
        <c:auto val="1"/>
        <c:lblAlgn val="ctr"/>
        <c:lblOffset val="100"/>
        <c:noMultiLvlLbl val="0"/>
      </c:catAx>
      <c:valAx>
        <c:axId val="2567684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94460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e-IL" dirty="0"/>
              <a:t>סך</a:t>
            </a:r>
            <a:r>
              <a:rPr lang="he-IL" baseline="0" dirty="0"/>
              <a:t> העוברים</a:t>
            </a:r>
            <a:endParaRPr lang="he-IL"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גרפים!$C$229</c:f>
              <c:strCache>
                <c:ptCount val="1"/>
                <c:pt idx="0">
                  <c:v>דרום לפני
N=1883</c:v>
                </c:pt>
              </c:strCache>
            </c:strRef>
          </c:tx>
          <c:spPr>
            <a:ln w="28575" cap="rnd">
              <a:solidFill>
                <a:srgbClr val="EC1C3C"/>
              </a:solidFill>
              <a:prstDash val="sysDash"/>
              <a:round/>
            </a:ln>
            <a:effectLst/>
          </c:spPr>
          <c:marker>
            <c:symbol val="none"/>
          </c:marker>
          <c:cat>
            <c:multiLvlStrRef>
              <c:f>גרפים!$A$230:$B$246</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גרפים!$C$230:$C$246</c:f>
              <c:numCache>
                <c:formatCode>General</c:formatCode>
                <c:ptCount val="17"/>
                <c:pt idx="0">
                  <c:v>42</c:v>
                </c:pt>
                <c:pt idx="1">
                  <c:v>54</c:v>
                </c:pt>
                <c:pt idx="3">
                  <c:v>82</c:v>
                </c:pt>
                <c:pt idx="4">
                  <c:v>58</c:v>
                </c:pt>
                <c:pt idx="5">
                  <c:v>61</c:v>
                </c:pt>
                <c:pt idx="6">
                  <c:v>67</c:v>
                </c:pt>
                <c:pt idx="7">
                  <c:v>69</c:v>
                </c:pt>
                <c:pt idx="8">
                  <c:v>136</c:v>
                </c:pt>
                <c:pt idx="9">
                  <c:v>116</c:v>
                </c:pt>
                <c:pt idx="10">
                  <c:v>101</c:v>
                </c:pt>
                <c:pt idx="11">
                  <c:v>187</c:v>
                </c:pt>
                <c:pt idx="12">
                  <c:v>163</c:v>
                </c:pt>
                <c:pt idx="13">
                  <c:v>185</c:v>
                </c:pt>
                <c:pt idx="14">
                  <c:v>201</c:v>
                </c:pt>
                <c:pt idx="15">
                  <c:v>202</c:v>
                </c:pt>
                <c:pt idx="16">
                  <c:v>159</c:v>
                </c:pt>
              </c:numCache>
            </c:numRef>
          </c:val>
          <c:smooth val="0"/>
          <c:extLst>
            <c:ext xmlns:c16="http://schemas.microsoft.com/office/drawing/2014/chart" uri="{C3380CC4-5D6E-409C-BE32-E72D297353CC}">
              <c16:uniqueId val="{00000000-7784-4EED-978F-8C5BB1D86BAE}"/>
            </c:ext>
          </c:extLst>
        </c:ser>
        <c:ser>
          <c:idx val="1"/>
          <c:order val="1"/>
          <c:tx>
            <c:strRef>
              <c:f>גרפים!$D$229</c:f>
              <c:strCache>
                <c:ptCount val="1"/>
                <c:pt idx="0">
                  <c:v>דרום אחרי
N=1298</c:v>
                </c:pt>
              </c:strCache>
            </c:strRef>
          </c:tx>
          <c:spPr>
            <a:ln w="28575" cap="rnd">
              <a:solidFill>
                <a:srgbClr val="EC1C3C"/>
              </a:solidFill>
              <a:prstDash val="solid"/>
              <a:round/>
            </a:ln>
            <a:effectLst/>
          </c:spPr>
          <c:marker>
            <c:symbol val="none"/>
          </c:marker>
          <c:cat>
            <c:multiLvlStrRef>
              <c:f>גרפים!$A$230:$B$246</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גרפים!$D$230:$D$246</c:f>
              <c:numCache>
                <c:formatCode>General</c:formatCode>
                <c:ptCount val="17"/>
                <c:pt idx="0">
                  <c:v>30</c:v>
                </c:pt>
                <c:pt idx="1">
                  <c:v>52</c:v>
                </c:pt>
                <c:pt idx="3">
                  <c:v>53</c:v>
                </c:pt>
                <c:pt idx="4">
                  <c:v>40</c:v>
                </c:pt>
                <c:pt idx="5">
                  <c:v>71</c:v>
                </c:pt>
                <c:pt idx="6">
                  <c:v>54</c:v>
                </c:pt>
                <c:pt idx="7">
                  <c:v>51</c:v>
                </c:pt>
                <c:pt idx="8">
                  <c:v>51</c:v>
                </c:pt>
                <c:pt idx="9">
                  <c:v>38</c:v>
                </c:pt>
                <c:pt idx="10">
                  <c:v>36</c:v>
                </c:pt>
                <c:pt idx="11">
                  <c:v>99</c:v>
                </c:pt>
                <c:pt idx="12">
                  <c:v>147</c:v>
                </c:pt>
                <c:pt idx="13">
                  <c:v>149</c:v>
                </c:pt>
                <c:pt idx="14">
                  <c:v>181</c:v>
                </c:pt>
                <c:pt idx="15">
                  <c:v>126</c:v>
                </c:pt>
                <c:pt idx="16">
                  <c:v>120</c:v>
                </c:pt>
              </c:numCache>
            </c:numRef>
          </c:val>
          <c:smooth val="0"/>
          <c:extLst>
            <c:ext xmlns:c16="http://schemas.microsoft.com/office/drawing/2014/chart" uri="{C3380CC4-5D6E-409C-BE32-E72D297353CC}">
              <c16:uniqueId val="{00000001-7784-4EED-978F-8C5BB1D86BAE}"/>
            </c:ext>
          </c:extLst>
        </c:ser>
        <c:ser>
          <c:idx val="2"/>
          <c:order val="2"/>
          <c:tx>
            <c:strRef>
              <c:f>גרפים!$E$229</c:f>
              <c:strCache>
                <c:ptCount val="1"/>
                <c:pt idx="0">
                  <c:v>צפון לפני
N=2485</c:v>
                </c:pt>
              </c:strCache>
            </c:strRef>
          </c:tx>
          <c:spPr>
            <a:ln w="28575" cap="rnd">
              <a:solidFill>
                <a:srgbClr val="4978A6"/>
              </a:solidFill>
              <a:prstDash val="sysDash"/>
              <a:round/>
            </a:ln>
            <a:effectLst/>
          </c:spPr>
          <c:marker>
            <c:symbol val="none"/>
          </c:marker>
          <c:cat>
            <c:multiLvlStrRef>
              <c:f>גרפים!$A$230:$B$246</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גרפים!$E$230:$E$246</c:f>
              <c:numCache>
                <c:formatCode>General</c:formatCode>
                <c:ptCount val="17"/>
                <c:pt idx="0">
                  <c:v>56</c:v>
                </c:pt>
                <c:pt idx="1">
                  <c:v>97</c:v>
                </c:pt>
                <c:pt idx="2">
                  <c:v>14</c:v>
                </c:pt>
                <c:pt idx="3">
                  <c:v>93</c:v>
                </c:pt>
                <c:pt idx="4">
                  <c:v>64</c:v>
                </c:pt>
                <c:pt idx="5">
                  <c:v>82</c:v>
                </c:pt>
                <c:pt idx="6">
                  <c:v>94</c:v>
                </c:pt>
                <c:pt idx="7">
                  <c:v>125</c:v>
                </c:pt>
                <c:pt idx="8">
                  <c:v>84</c:v>
                </c:pt>
                <c:pt idx="9">
                  <c:v>87</c:v>
                </c:pt>
                <c:pt idx="10">
                  <c:v>61</c:v>
                </c:pt>
                <c:pt idx="11">
                  <c:v>143</c:v>
                </c:pt>
                <c:pt idx="12">
                  <c:v>203</c:v>
                </c:pt>
                <c:pt idx="13">
                  <c:v>258</c:v>
                </c:pt>
                <c:pt idx="14">
                  <c:v>318</c:v>
                </c:pt>
                <c:pt idx="15">
                  <c:v>348</c:v>
                </c:pt>
                <c:pt idx="16">
                  <c:v>358</c:v>
                </c:pt>
              </c:numCache>
            </c:numRef>
          </c:val>
          <c:smooth val="0"/>
          <c:extLst>
            <c:ext xmlns:c16="http://schemas.microsoft.com/office/drawing/2014/chart" uri="{C3380CC4-5D6E-409C-BE32-E72D297353CC}">
              <c16:uniqueId val="{00000002-7784-4EED-978F-8C5BB1D86BAE}"/>
            </c:ext>
          </c:extLst>
        </c:ser>
        <c:ser>
          <c:idx val="3"/>
          <c:order val="3"/>
          <c:tx>
            <c:strRef>
              <c:f>גרפים!$F$229</c:f>
              <c:strCache>
                <c:ptCount val="1"/>
                <c:pt idx="0">
                  <c:v>צפון אחרי
N=1036</c:v>
                </c:pt>
              </c:strCache>
            </c:strRef>
          </c:tx>
          <c:spPr>
            <a:ln w="28575" cap="rnd">
              <a:solidFill>
                <a:srgbClr val="4978A6"/>
              </a:solidFill>
              <a:round/>
            </a:ln>
            <a:effectLst/>
          </c:spPr>
          <c:marker>
            <c:symbol val="none"/>
          </c:marker>
          <c:cat>
            <c:multiLvlStrRef>
              <c:f>גרפים!$A$230:$B$246</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גרפים!$F$230:$F$246</c:f>
              <c:numCache>
                <c:formatCode>General</c:formatCode>
                <c:ptCount val="17"/>
                <c:pt idx="0">
                  <c:v>40</c:v>
                </c:pt>
                <c:pt idx="1">
                  <c:v>48</c:v>
                </c:pt>
                <c:pt idx="3">
                  <c:v>49</c:v>
                </c:pt>
                <c:pt idx="4">
                  <c:v>61</c:v>
                </c:pt>
                <c:pt idx="5">
                  <c:v>64</c:v>
                </c:pt>
                <c:pt idx="6">
                  <c:v>70</c:v>
                </c:pt>
                <c:pt idx="7">
                  <c:v>40</c:v>
                </c:pt>
                <c:pt idx="8">
                  <c:v>23</c:v>
                </c:pt>
                <c:pt idx="9">
                  <c:v>20</c:v>
                </c:pt>
                <c:pt idx="10">
                  <c:v>36</c:v>
                </c:pt>
                <c:pt idx="11">
                  <c:v>118</c:v>
                </c:pt>
                <c:pt idx="12">
                  <c:v>90</c:v>
                </c:pt>
                <c:pt idx="13">
                  <c:v>60</c:v>
                </c:pt>
                <c:pt idx="14">
                  <c:v>119</c:v>
                </c:pt>
                <c:pt idx="15">
                  <c:v>88</c:v>
                </c:pt>
                <c:pt idx="16">
                  <c:v>110</c:v>
                </c:pt>
              </c:numCache>
            </c:numRef>
          </c:val>
          <c:smooth val="0"/>
          <c:extLst>
            <c:ext xmlns:c16="http://schemas.microsoft.com/office/drawing/2014/chart" uri="{C3380CC4-5D6E-409C-BE32-E72D297353CC}">
              <c16:uniqueId val="{00000003-7784-4EED-978F-8C5BB1D86BAE}"/>
            </c:ext>
          </c:extLst>
        </c:ser>
        <c:dLbls>
          <c:showLegendKey val="0"/>
          <c:showVal val="0"/>
          <c:showCatName val="0"/>
          <c:showSerName val="0"/>
          <c:showPercent val="0"/>
          <c:showBubbleSize val="0"/>
        </c:dLbls>
        <c:smooth val="0"/>
        <c:axId val="574365760"/>
        <c:axId val="511631536"/>
      </c:lineChart>
      <c:catAx>
        <c:axId val="57436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11631536"/>
        <c:crosses val="autoZero"/>
        <c:auto val="1"/>
        <c:lblAlgn val="ctr"/>
        <c:lblOffset val="100"/>
        <c:noMultiLvlLbl val="0"/>
      </c:catAx>
      <c:valAx>
        <c:axId val="5116315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4365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698A5"/>
              </a:solidFill>
              <a:ln w="19050">
                <a:solidFill>
                  <a:schemeClr val="lt1"/>
                </a:solidFill>
              </a:ln>
              <a:effectLst/>
            </c:spPr>
            <c:extLst>
              <c:ext xmlns:c16="http://schemas.microsoft.com/office/drawing/2014/chart" uri="{C3380CC4-5D6E-409C-BE32-E72D297353CC}">
                <c16:uniqueId val="{00000001-9291-4713-9C46-18B4FD1FDAA8}"/>
              </c:ext>
            </c:extLst>
          </c:dPt>
          <c:dPt>
            <c:idx val="1"/>
            <c:bubble3D val="0"/>
            <c:spPr>
              <a:solidFill>
                <a:srgbClr val="F9BC25"/>
              </a:solidFill>
              <a:ln w="19050">
                <a:solidFill>
                  <a:schemeClr val="lt1"/>
                </a:solidFill>
              </a:ln>
              <a:effectLst/>
            </c:spPr>
            <c:extLst>
              <c:ext xmlns:c16="http://schemas.microsoft.com/office/drawing/2014/chart" uri="{C3380CC4-5D6E-409C-BE32-E72D297353CC}">
                <c16:uniqueId val="{00000003-9291-4713-9C46-18B4FD1FDAA8}"/>
              </c:ext>
            </c:extLst>
          </c:dPt>
          <c:dPt>
            <c:idx val="2"/>
            <c:bubble3D val="0"/>
            <c:spPr>
              <a:solidFill>
                <a:srgbClr val="90B6DD"/>
              </a:solidFill>
              <a:ln w="19050">
                <a:solidFill>
                  <a:schemeClr val="lt1"/>
                </a:solidFill>
              </a:ln>
              <a:effectLst/>
            </c:spPr>
            <c:extLst>
              <c:ext xmlns:c16="http://schemas.microsoft.com/office/drawing/2014/chart" uri="{C3380CC4-5D6E-409C-BE32-E72D297353CC}">
                <c16:uniqueId val="{00000005-9291-4713-9C46-18B4FD1FDAA8}"/>
              </c:ext>
            </c:extLst>
          </c:dPt>
          <c:dLbls>
            <c:dLbl>
              <c:idx val="0"/>
              <c:layout>
                <c:manualLayout>
                  <c:x val="-0.15872740952636363"/>
                  <c:y val="0.2125355775016475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91-4713-9C46-18B4FD1FDAA8}"/>
                </c:ext>
              </c:extLst>
            </c:dLbl>
            <c:dLbl>
              <c:idx val="1"/>
              <c:layout>
                <c:manualLayout>
                  <c:x val="-1.1826010518631143E-2"/>
                  <c:y val="-0.2201208679955301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91-4713-9C46-18B4FD1FDAA8}"/>
                </c:ext>
              </c:extLst>
            </c:dLbl>
            <c:dLbl>
              <c:idx val="2"/>
              <c:layout>
                <c:manualLayout>
                  <c:x val="0.17055342004499471"/>
                  <c:y val="0.2125355775016475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291-4713-9C46-18B4FD1FDAA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לידה עד 3</c:v>
                </c:pt>
                <c:pt idx="1">
                  <c:v>גיל 3-6</c:v>
                </c:pt>
                <c:pt idx="2">
                  <c:v>מעל גיל 6</c:v>
                </c:pt>
              </c:strCache>
            </c:strRef>
          </c:cat>
          <c:val>
            <c:numRef>
              <c:f>Sheet1!$B$2:$B$4</c:f>
              <c:numCache>
                <c:formatCode>0%</c:formatCode>
                <c:ptCount val="3"/>
                <c:pt idx="0">
                  <c:v>0.2</c:v>
                </c:pt>
                <c:pt idx="1">
                  <c:v>0.6</c:v>
                </c:pt>
                <c:pt idx="2">
                  <c:v>0.2</c:v>
                </c:pt>
              </c:numCache>
            </c:numRef>
          </c:val>
          <c:extLst>
            <c:ext xmlns:c16="http://schemas.microsoft.com/office/drawing/2014/chart" uri="{C3380CC4-5D6E-409C-BE32-E72D297353CC}">
              <c16:uniqueId val="{00000006-9291-4713-9C46-18B4FD1FDAA8}"/>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0.25282</cdr:x>
      <cdr:y>0.04999</cdr:y>
    </cdr:from>
    <cdr:to>
      <cdr:x>0.25282</cdr:x>
      <cdr:y>0.67791</cdr:y>
    </cdr:to>
    <cdr:cxnSp macro="">
      <cdr:nvCxnSpPr>
        <cdr:cNvPr id="3" name="מחבר ישר 2">
          <a:extLst xmlns:a="http://schemas.openxmlformats.org/drawingml/2006/main">
            <a:ext uri="{FF2B5EF4-FFF2-40B4-BE49-F238E27FC236}">
              <a16:creationId xmlns:a16="http://schemas.microsoft.com/office/drawing/2014/main" id="{A00727ED-0702-4E80-AA85-54A2C81C7C37}"/>
            </a:ext>
          </a:extLst>
        </cdr:cNvPr>
        <cdr:cNvCxnSpPr/>
      </cdr:nvCxnSpPr>
      <cdr:spPr>
        <a:xfrm xmlns:a="http://schemas.openxmlformats.org/drawingml/2006/main" flipH="1" flipV="1">
          <a:off x="1352000" y="144176"/>
          <a:ext cx="1" cy="1811044"/>
        </a:xfrm>
        <a:prstGeom xmlns:a="http://schemas.openxmlformats.org/drawingml/2006/main" prst="line">
          <a:avLst/>
        </a:prstGeom>
        <a:ln xmlns:a="http://schemas.openxmlformats.org/drawingml/2006/main" w="28575">
          <a:solidFill>
            <a:schemeClr val="bg1">
              <a:lumMod val="65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0.25367</cdr:x>
      <cdr:y>0.17084</cdr:y>
    </cdr:from>
    <cdr:to>
      <cdr:x>0.25367</cdr:x>
      <cdr:y>0.67592</cdr:y>
    </cdr:to>
    <cdr:cxnSp macro="">
      <cdr:nvCxnSpPr>
        <cdr:cNvPr id="3" name="מחבר ישר 2">
          <a:extLst xmlns:a="http://schemas.openxmlformats.org/drawingml/2006/main">
            <a:ext uri="{FF2B5EF4-FFF2-40B4-BE49-F238E27FC236}">
              <a16:creationId xmlns:a16="http://schemas.microsoft.com/office/drawing/2014/main" id="{2CB6B3AF-B354-4F75-AFA9-6234A0CF5817}"/>
            </a:ext>
          </a:extLst>
        </cdr:cNvPr>
        <cdr:cNvCxnSpPr/>
      </cdr:nvCxnSpPr>
      <cdr:spPr>
        <a:xfrm xmlns:a="http://schemas.openxmlformats.org/drawingml/2006/main" flipV="1">
          <a:off x="1356540" y="519250"/>
          <a:ext cx="0" cy="1535117"/>
        </a:xfrm>
        <a:prstGeom xmlns:a="http://schemas.openxmlformats.org/drawingml/2006/main" prst="line">
          <a:avLst/>
        </a:prstGeom>
        <a:ln xmlns:a="http://schemas.openxmlformats.org/drawingml/2006/main" w="28575">
          <a:solidFill>
            <a:schemeClr val="bg1">
              <a:lumMod val="65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0.35843</cdr:x>
      <cdr:y>0.58506</cdr:y>
    </cdr:from>
    <cdr:to>
      <cdr:x>0.64157</cdr:x>
      <cdr:y>0.80828</cdr:y>
    </cdr:to>
    <cdr:sp macro="" textlink="">
      <cdr:nvSpPr>
        <cdr:cNvPr id="2" name="Rectangle 1">
          <a:extLst xmlns:a="http://schemas.openxmlformats.org/drawingml/2006/main">
            <a:ext uri="{FF2B5EF4-FFF2-40B4-BE49-F238E27FC236}">
              <a16:creationId xmlns:a16="http://schemas.microsoft.com/office/drawing/2014/main" id="{1178FE16-A2BC-402F-AACA-865AB2AC3F5D}"/>
            </a:ext>
          </a:extLst>
        </cdr:cNvPr>
        <cdr:cNvSpPr/>
      </cdr:nvSpPr>
      <cdr:spPr>
        <a:xfrm xmlns:a="http://schemas.openxmlformats.org/drawingml/2006/main">
          <a:off x="1760146" y="2228807"/>
          <a:ext cx="1390451" cy="850392"/>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he-IL"/>
        </a:p>
      </cdr:txBody>
    </cdr:sp>
  </cdr:relSizeAnchor>
</c:userShapes>
</file>

<file path=ppt/drawings/drawing4.xml><?xml version="1.0" encoding="utf-8"?>
<c:userShapes xmlns:c="http://schemas.openxmlformats.org/drawingml/2006/chart">
  <cdr:relSizeAnchor xmlns:cdr="http://schemas.openxmlformats.org/drawingml/2006/chartDrawing">
    <cdr:from>
      <cdr:x>0.17197</cdr:x>
      <cdr:y>0.73734</cdr:y>
    </cdr:from>
    <cdr:to>
      <cdr:x>0.30607</cdr:x>
      <cdr:y>0.89855</cdr:y>
    </cdr:to>
    <cdr:sp macro="" textlink="">
      <cdr:nvSpPr>
        <cdr:cNvPr id="2" name="Rectangle 1"/>
        <cdr:cNvSpPr/>
      </cdr:nvSpPr>
      <cdr:spPr>
        <a:xfrm xmlns:a="http://schemas.openxmlformats.org/drawingml/2006/main">
          <a:off x="983723" y="2107460"/>
          <a:ext cx="767105" cy="46074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he-IL" sz="900" dirty="0">
              <a:solidFill>
                <a:sysClr val="windowText" lastClr="000000"/>
              </a:solidFill>
            </a:rPr>
            <a:t>מתקני המשחק</a:t>
          </a:r>
        </a:p>
      </cdr:txBody>
    </cdr:sp>
  </cdr:relSizeAnchor>
  <cdr:relSizeAnchor xmlns:cdr="http://schemas.openxmlformats.org/drawingml/2006/chartDrawing">
    <cdr:from>
      <cdr:x>0.36164</cdr:x>
      <cdr:y>0.82098</cdr:y>
    </cdr:from>
    <cdr:to>
      <cdr:x>0.47598</cdr:x>
      <cdr:y>0.87193</cdr:y>
    </cdr:to>
    <cdr:sp macro="" textlink="">
      <cdr:nvSpPr>
        <cdr:cNvPr id="3" name="Rectangle 2"/>
        <cdr:cNvSpPr/>
      </cdr:nvSpPr>
      <cdr:spPr>
        <a:xfrm xmlns:a="http://schemas.openxmlformats.org/drawingml/2006/main">
          <a:off x="2068697" y="2346504"/>
          <a:ext cx="654061" cy="14562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he-IL" sz="900">
              <a:solidFill>
                <a:sysClr val="windowText" lastClr="000000"/>
              </a:solidFill>
            </a:rPr>
            <a:t>העיגול</a:t>
          </a:r>
        </a:p>
      </cdr:txBody>
    </cdr:sp>
  </cdr:relSizeAnchor>
  <cdr:relSizeAnchor xmlns:cdr="http://schemas.openxmlformats.org/drawingml/2006/chartDrawing">
    <cdr:from>
      <cdr:x>0.55013</cdr:x>
      <cdr:y>0.82529</cdr:y>
    </cdr:from>
    <cdr:to>
      <cdr:x>0.66446</cdr:x>
      <cdr:y>0.87624</cdr:y>
    </cdr:to>
    <cdr:sp macro="" textlink="">
      <cdr:nvSpPr>
        <cdr:cNvPr id="4" name="Rectangle 3"/>
        <cdr:cNvSpPr/>
      </cdr:nvSpPr>
      <cdr:spPr>
        <a:xfrm xmlns:a="http://schemas.openxmlformats.org/drawingml/2006/main">
          <a:off x="3146912" y="2358822"/>
          <a:ext cx="654004" cy="14562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he-IL" sz="900" dirty="0">
              <a:solidFill>
                <a:sysClr val="windowText" lastClr="000000"/>
              </a:solidFill>
            </a:rPr>
            <a:t>החורשה</a:t>
          </a:r>
        </a:p>
      </cdr:txBody>
    </cdr:sp>
  </cdr:relSizeAnchor>
  <cdr:relSizeAnchor xmlns:cdr="http://schemas.openxmlformats.org/drawingml/2006/chartDrawing">
    <cdr:from>
      <cdr:x>0.73353</cdr:x>
      <cdr:y>0.83775</cdr:y>
    </cdr:from>
    <cdr:to>
      <cdr:x>0.84786</cdr:x>
      <cdr:y>0.8887</cdr:y>
    </cdr:to>
    <cdr:sp macro="" textlink="">
      <cdr:nvSpPr>
        <cdr:cNvPr id="5" name="Rectangle 4"/>
        <cdr:cNvSpPr/>
      </cdr:nvSpPr>
      <cdr:spPr>
        <a:xfrm xmlns:a="http://schemas.openxmlformats.org/drawingml/2006/main">
          <a:off x="4196038" y="2394435"/>
          <a:ext cx="654004" cy="14562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he-IL" sz="900" dirty="0">
              <a:solidFill>
                <a:sysClr val="windowText" lastClr="000000"/>
              </a:solidFill>
            </a:rPr>
            <a:t>אנדרטה</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4AA2456-E9B1-4D7F-B3C7-7289AEB4E5B5}" type="datetimeFigureOut">
              <a:rPr lang="en-US" smtClean="0"/>
              <a:t>4/29/2022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37E0950-7630-4B72-A91E-FC6ABBB00A8C}" type="slidenum">
              <a:rPr lang="en-US" smtClean="0"/>
              <a:t>‹#›</a:t>
            </a:fld>
            <a:endParaRPr lang="en-US"/>
          </a:p>
        </p:txBody>
      </p:sp>
    </p:spTree>
    <p:extLst>
      <p:ext uri="{BB962C8B-B14F-4D97-AF65-F5344CB8AC3E}">
        <p14:creationId xmlns:p14="http://schemas.microsoft.com/office/powerpoint/2010/main" val="334695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a:t>
            </a:fld>
            <a:endParaRPr lang="en-US" dirty="0"/>
          </a:p>
        </p:txBody>
      </p:sp>
    </p:spTree>
    <p:extLst>
      <p:ext uri="{BB962C8B-B14F-4D97-AF65-F5344CB8AC3E}">
        <p14:creationId xmlns:p14="http://schemas.microsoft.com/office/powerpoint/2010/main" val="2154243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10</a:t>
            </a:fld>
            <a:endParaRPr lang="en-US"/>
          </a:p>
        </p:txBody>
      </p:sp>
    </p:spTree>
    <p:extLst>
      <p:ext uri="{BB962C8B-B14F-4D97-AF65-F5344CB8AC3E}">
        <p14:creationId xmlns:p14="http://schemas.microsoft.com/office/powerpoint/2010/main" val="3243092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11</a:t>
            </a:fld>
            <a:endParaRPr lang="en-US"/>
          </a:p>
        </p:txBody>
      </p:sp>
    </p:spTree>
    <p:extLst>
      <p:ext uri="{BB962C8B-B14F-4D97-AF65-F5344CB8AC3E}">
        <p14:creationId xmlns:p14="http://schemas.microsoft.com/office/powerpoint/2010/main" val="3890956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12</a:t>
            </a:fld>
            <a:endParaRPr lang="en-US"/>
          </a:p>
        </p:txBody>
      </p:sp>
    </p:spTree>
    <p:extLst>
      <p:ext uri="{BB962C8B-B14F-4D97-AF65-F5344CB8AC3E}">
        <p14:creationId xmlns:p14="http://schemas.microsoft.com/office/powerpoint/2010/main" val="462683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13</a:t>
            </a:fld>
            <a:endParaRPr lang="en-US"/>
          </a:p>
        </p:txBody>
      </p:sp>
    </p:spTree>
    <p:extLst>
      <p:ext uri="{BB962C8B-B14F-4D97-AF65-F5344CB8AC3E}">
        <p14:creationId xmlns:p14="http://schemas.microsoft.com/office/powerpoint/2010/main" val="4218977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14</a:t>
            </a:fld>
            <a:endParaRPr lang="en-US"/>
          </a:p>
        </p:txBody>
      </p:sp>
    </p:spTree>
    <p:extLst>
      <p:ext uri="{BB962C8B-B14F-4D97-AF65-F5344CB8AC3E}">
        <p14:creationId xmlns:p14="http://schemas.microsoft.com/office/powerpoint/2010/main" val="3134132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15</a:t>
            </a:fld>
            <a:endParaRPr lang="en-US"/>
          </a:p>
        </p:txBody>
      </p:sp>
    </p:spTree>
    <p:extLst>
      <p:ext uri="{BB962C8B-B14F-4D97-AF65-F5344CB8AC3E}">
        <p14:creationId xmlns:p14="http://schemas.microsoft.com/office/powerpoint/2010/main" val="143493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16</a:t>
            </a:fld>
            <a:endParaRPr lang="en-US"/>
          </a:p>
        </p:txBody>
      </p:sp>
    </p:spTree>
    <p:extLst>
      <p:ext uri="{BB962C8B-B14F-4D97-AF65-F5344CB8AC3E}">
        <p14:creationId xmlns:p14="http://schemas.microsoft.com/office/powerpoint/2010/main" val="1307309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17</a:t>
            </a:fld>
            <a:endParaRPr lang="en-US"/>
          </a:p>
        </p:txBody>
      </p:sp>
    </p:spTree>
    <p:extLst>
      <p:ext uri="{BB962C8B-B14F-4D97-AF65-F5344CB8AC3E}">
        <p14:creationId xmlns:p14="http://schemas.microsoft.com/office/powerpoint/2010/main" val="586163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18</a:t>
            </a:fld>
            <a:endParaRPr lang="en-US"/>
          </a:p>
        </p:txBody>
      </p:sp>
    </p:spTree>
    <p:extLst>
      <p:ext uri="{BB962C8B-B14F-4D97-AF65-F5344CB8AC3E}">
        <p14:creationId xmlns:p14="http://schemas.microsoft.com/office/powerpoint/2010/main" val="91461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19</a:t>
            </a:fld>
            <a:endParaRPr lang="en-US"/>
          </a:p>
        </p:txBody>
      </p:sp>
    </p:spTree>
    <p:extLst>
      <p:ext uri="{BB962C8B-B14F-4D97-AF65-F5344CB8AC3E}">
        <p14:creationId xmlns:p14="http://schemas.microsoft.com/office/powerpoint/2010/main" val="2185308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a:t>
            </a:fld>
            <a:endParaRPr lang="en-US" dirty="0"/>
          </a:p>
        </p:txBody>
      </p:sp>
    </p:spTree>
    <p:extLst>
      <p:ext uri="{BB962C8B-B14F-4D97-AF65-F5344CB8AC3E}">
        <p14:creationId xmlns:p14="http://schemas.microsoft.com/office/powerpoint/2010/main" val="3694440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20</a:t>
            </a:fld>
            <a:endParaRPr lang="en-US"/>
          </a:p>
        </p:txBody>
      </p:sp>
    </p:spTree>
    <p:extLst>
      <p:ext uri="{BB962C8B-B14F-4D97-AF65-F5344CB8AC3E}">
        <p14:creationId xmlns:p14="http://schemas.microsoft.com/office/powerpoint/2010/main" val="373033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21</a:t>
            </a:fld>
            <a:endParaRPr lang="en-US"/>
          </a:p>
        </p:txBody>
      </p:sp>
    </p:spTree>
    <p:extLst>
      <p:ext uri="{BB962C8B-B14F-4D97-AF65-F5344CB8AC3E}">
        <p14:creationId xmlns:p14="http://schemas.microsoft.com/office/powerpoint/2010/main" val="2190875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22</a:t>
            </a:fld>
            <a:endParaRPr lang="en-US"/>
          </a:p>
        </p:txBody>
      </p:sp>
    </p:spTree>
    <p:extLst>
      <p:ext uri="{BB962C8B-B14F-4D97-AF65-F5344CB8AC3E}">
        <p14:creationId xmlns:p14="http://schemas.microsoft.com/office/powerpoint/2010/main" val="1771900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23</a:t>
            </a:fld>
            <a:endParaRPr lang="en-US"/>
          </a:p>
        </p:txBody>
      </p:sp>
    </p:spTree>
    <p:extLst>
      <p:ext uri="{BB962C8B-B14F-4D97-AF65-F5344CB8AC3E}">
        <p14:creationId xmlns:p14="http://schemas.microsoft.com/office/powerpoint/2010/main" val="3825086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24</a:t>
            </a:fld>
            <a:endParaRPr lang="en-US"/>
          </a:p>
        </p:txBody>
      </p:sp>
    </p:spTree>
    <p:extLst>
      <p:ext uri="{BB962C8B-B14F-4D97-AF65-F5344CB8AC3E}">
        <p14:creationId xmlns:p14="http://schemas.microsoft.com/office/powerpoint/2010/main" val="1290402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25</a:t>
            </a:fld>
            <a:endParaRPr lang="en-US"/>
          </a:p>
        </p:txBody>
      </p:sp>
    </p:spTree>
    <p:extLst>
      <p:ext uri="{BB962C8B-B14F-4D97-AF65-F5344CB8AC3E}">
        <p14:creationId xmlns:p14="http://schemas.microsoft.com/office/powerpoint/2010/main" val="2767076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26</a:t>
            </a:fld>
            <a:endParaRPr lang="en-US"/>
          </a:p>
        </p:txBody>
      </p:sp>
    </p:spTree>
    <p:extLst>
      <p:ext uri="{BB962C8B-B14F-4D97-AF65-F5344CB8AC3E}">
        <p14:creationId xmlns:p14="http://schemas.microsoft.com/office/powerpoint/2010/main" val="3964267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27</a:t>
            </a:fld>
            <a:endParaRPr lang="en-US"/>
          </a:p>
        </p:txBody>
      </p:sp>
    </p:spTree>
    <p:extLst>
      <p:ext uri="{BB962C8B-B14F-4D97-AF65-F5344CB8AC3E}">
        <p14:creationId xmlns:p14="http://schemas.microsoft.com/office/powerpoint/2010/main" val="1431989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28</a:t>
            </a:fld>
            <a:endParaRPr lang="en-US"/>
          </a:p>
        </p:txBody>
      </p:sp>
    </p:spTree>
    <p:extLst>
      <p:ext uri="{BB962C8B-B14F-4D97-AF65-F5344CB8AC3E}">
        <p14:creationId xmlns:p14="http://schemas.microsoft.com/office/powerpoint/2010/main" val="3164887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29</a:t>
            </a:fld>
            <a:endParaRPr lang="en-US"/>
          </a:p>
        </p:txBody>
      </p:sp>
    </p:spTree>
    <p:extLst>
      <p:ext uri="{BB962C8B-B14F-4D97-AF65-F5344CB8AC3E}">
        <p14:creationId xmlns:p14="http://schemas.microsoft.com/office/powerpoint/2010/main" val="578177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3</a:t>
            </a:fld>
            <a:endParaRPr lang="en-US" dirty="0"/>
          </a:p>
        </p:txBody>
      </p:sp>
    </p:spTree>
    <p:extLst>
      <p:ext uri="{BB962C8B-B14F-4D97-AF65-F5344CB8AC3E}">
        <p14:creationId xmlns:p14="http://schemas.microsoft.com/office/powerpoint/2010/main" val="287378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30</a:t>
            </a:fld>
            <a:endParaRPr lang="en-US"/>
          </a:p>
        </p:txBody>
      </p:sp>
    </p:spTree>
    <p:extLst>
      <p:ext uri="{BB962C8B-B14F-4D97-AF65-F5344CB8AC3E}">
        <p14:creationId xmlns:p14="http://schemas.microsoft.com/office/powerpoint/2010/main" val="2265581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31</a:t>
            </a:fld>
            <a:endParaRPr lang="en-US"/>
          </a:p>
        </p:txBody>
      </p:sp>
    </p:spTree>
    <p:extLst>
      <p:ext uri="{BB962C8B-B14F-4D97-AF65-F5344CB8AC3E}">
        <p14:creationId xmlns:p14="http://schemas.microsoft.com/office/powerpoint/2010/main" val="4271756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32</a:t>
            </a:fld>
            <a:endParaRPr lang="en-US"/>
          </a:p>
        </p:txBody>
      </p:sp>
    </p:spTree>
    <p:extLst>
      <p:ext uri="{BB962C8B-B14F-4D97-AF65-F5344CB8AC3E}">
        <p14:creationId xmlns:p14="http://schemas.microsoft.com/office/powerpoint/2010/main" val="3037715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33</a:t>
            </a:fld>
            <a:endParaRPr lang="en-US"/>
          </a:p>
        </p:txBody>
      </p:sp>
    </p:spTree>
    <p:extLst>
      <p:ext uri="{BB962C8B-B14F-4D97-AF65-F5344CB8AC3E}">
        <p14:creationId xmlns:p14="http://schemas.microsoft.com/office/powerpoint/2010/main" val="3058782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34</a:t>
            </a:fld>
            <a:endParaRPr lang="en-US"/>
          </a:p>
        </p:txBody>
      </p:sp>
    </p:spTree>
    <p:extLst>
      <p:ext uri="{BB962C8B-B14F-4D97-AF65-F5344CB8AC3E}">
        <p14:creationId xmlns:p14="http://schemas.microsoft.com/office/powerpoint/2010/main" val="190575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35</a:t>
            </a:fld>
            <a:endParaRPr lang="en-US"/>
          </a:p>
        </p:txBody>
      </p:sp>
    </p:spTree>
    <p:extLst>
      <p:ext uri="{BB962C8B-B14F-4D97-AF65-F5344CB8AC3E}">
        <p14:creationId xmlns:p14="http://schemas.microsoft.com/office/powerpoint/2010/main" val="1328013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36</a:t>
            </a:fld>
            <a:endParaRPr lang="en-US"/>
          </a:p>
        </p:txBody>
      </p:sp>
    </p:spTree>
    <p:extLst>
      <p:ext uri="{BB962C8B-B14F-4D97-AF65-F5344CB8AC3E}">
        <p14:creationId xmlns:p14="http://schemas.microsoft.com/office/powerpoint/2010/main" val="4006132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37</a:t>
            </a:fld>
            <a:endParaRPr lang="en-US"/>
          </a:p>
        </p:txBody>
      </p:sp>
    </p:spTree>
    <p:extLst>
      <p:ext uri="{BB962C8B-B14F-4D97-AF65-F5344CB8AC3E}">
        <p14:creationId xmlns:p14="http://schemas.microsoft.com/office/powerpoint/2010/main" val="1853227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38</a:t>
            </a:fld>
            <a:endParaRPr lang="en-US"/>
          </a:p>
        </p:txBody>
      </p:sp>
    </p:spTree>
    <p:extLst>
      <p:ext uri="{BB962C8B-B14F-4D97-AF65-F5344CB8AC3E}">
        <p14:creationId xmlns:p14="http://schemas.microsoft.com/office/powerpoint/2010/main" val="22899857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39</a:t>
            </a:fld>
            <a:endParaRPr lang="en-US"/>
          </a:p>
        </p:txBody>
      </p:sp>
    </p:spTree>
    <p:extLst>
      <p:ext uri="{BB962C8B-B14F-4D97-AF65-F5344CB8AC3E}">
        <p14:creationId xmlns:p14="http://schemas.microsoft.com/office/powerpoint/2010/main" val="4285006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4</a:t>
            </a:fld>
            <a:endParaRPr lang="en-US" dirty="0"/>
          </a:p>
        </p:txBody>
      </p:sp>
    </p:spTree>
    <p:extLst>
      <p:ext uri="{BB962C8B-B14F-4D97-AF65-F5344CB8AC3E}">
        <p14:creationId xmlns:p14="http://schemas.microsoft.com/office/powerpoint/2010/main" val="3164887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40</a:t>
            </a:fld>
            <a:endParaRPr lang="en-US"/>
          </a:p>
        </p:txBody>
      </p:sp>
    </p:spTree>
    <p:extLst>
      <p:ext uri="{BB962C8B-B14F-4D97-AF65-F5344CB8AC3E}">
        <p14:creationId xmlns:p14="http://schemas.microsoft.com/office/powerpoint/2010/main" val="2618206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41</a:t>
            </a:fld>
            <a:endParaRPr lang="en-US"/>
          </a:p>
        </p:txBody>
      </p:sp>
    </p:spTree>
    <p:extLst>
      <p:ext uri="{BB962C8B-B14F-4D97-AF65-F5344CB8AC3E}">
        <p14:creationId xmlns:p14="http://schemas.microsoft.com/office/powerpoint/2010/main" val="2139342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42</a:t>
            </a:fld>
            <a:endParaRPr lang="en-US"/>
          </a:p>
        </p:txBody>
      </p:sp>
    </p:spTree>
    <p:extLst>
      <p:ext uri="{BB962C8B-B14F-4D97-AF65-F5344CB8AC3E}">
        <p14:creationId xmlns:p14="http://schemas.microsoft.com/office/powerpoint/2010/main" val="3632641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43</a:t>
            </a:fld>
            <a:endParaRPr lang="en-US"/>
          </a:p>
        </p:txBody>
      </p:sp>
    </p:spTree>
    <p:extLst>
      <p:ext uri="{BB962C8B-B14F-4D97-AF65-F5344CB8AC3E}">
        <p14:creationId xmlns:p14="http://schemas.microsoft.com/office/powerpoint/2010/main" val="3497367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44</a:t>
            </a:fld>
            <a:endParaRPr lang="en-US"/>
          </a:p>
        </p:txBody>
      </p:sp>
    </p:spTree>
    <p:extLst>
      <p:ext uri="{BB962C8B-B14F-4D97-AF65-F5344CB8AC3E}">
        <p14:creationId xmlns:p14="http://schemas.microsoft.com/office/powerpoint/2010/main" val="38297673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45</a:t>
            </a:fld>
            <a:endParaRPr lang="en-US"/>
          </a:p>
        </p:txBody>
      </p:sp>
    </p:spTree>
    <p:extLst>
      <p:ext uri="{BB962C8B-B14F-4D97-AF65-F5344CB8AC3E}">
        <p14:creationId xmlns:p14="http://schemas.microsoft.com/office/powerpoint/2010/main" val="3669702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46</a:t>
            </a:fld>
            <a:endParaRPr lang="en-US"/>
          </a:p>
        </p:txBody>
      </p:sp>
    </p:spTree>
    <p:extLst>
      <p:ext uri="{BB962C8B-B14F-4D97-AF65-F5344CB8AC3E}">
        <p14:creationId xmlns:p14="http://schemas.microsoft.com/office/powerpoint/2010/main" val="18743908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47</a:t>
            </a:fld>
            <a:endParaRPr lang="en-US"/>
          </a:p>
        </p:txBody>
      </p:sp>
    </p:spTree>
    <p:extLst>
      <p:ext uri="{BB962C8B-B14F-4D97-AF65-F5344CB8AC3E}">
        <p14:creationId xmlns:p14="http://schemas.microsoft.com/office/powerpoint/2010/main" val="1230026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48</a:t>
            </a:fld>
            <a:endParaRPr lang="en-US"/>
          </a:p>
        </p:txBody>
      </p:sp>
    </p:spTree>
    <p:extLst>
      <p:ext uri="{BB962C8B-B14F-4D97-AF65-F5344CB8AC3E}">
        <p14:creationId xmlns:p14="http://schemas.microsoft.com/office/powerpoint/2010/main" val="41673841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49</a:t>
            </a:fld>
            <a:endParaRPr lang="en-US"/>
          </a:p>
        </p:txBody>
      </p:sp>
    </p:spTree>
    <p:extLst>
      <p:ext uri="{BB962C8B-B14F-4D97-AF65-F5344CB8AC3E}">
        <p14:creationId xmlns:p14="http://schemas.microsoft.com/office/powerpoint/2010/main" val="1526981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5</a:t>
            </a:fld>
            <a:endParaRPr lang="en-US"/>
          </a:p>
        </p:txBody>
      </p:sp>
    </p:spTree>
    <p:extLst>
      <p:ext uri="{BB962C8B-B14F-4D97-AF65-F5344CB8AC3E}">
        <p14:creationId xmlns:p14="http://schemas.microsoft.com/office/powerpoint/2010/main" val="35191554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50</a:t>
            </a:fld>
            <a:endParaRPr lang="en-US"/>
          </a:p>
        </p:txBody>
      </p:sp>
    </p:spTree>
    <p:extLst>
      <p:ext uri="{BB962C8B-B14F-4D97-AF65-F5344CB8AC3E}">
        <p14:creationId xmlns:p14="http://schemas.microsoft.com/office/powerpoint/2010/main" val="42649401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51</a:t>
            </a:fld>
            <a:endParaRPr lang="en-US"/>
          </a:p>
        </p:txBody>
      </p:sp>
    </p:spTree>
    <p:extLst>
      <p:ext uri="{BB962C8B-B14F-4D97-AF65-F5344CB8AC3E}">
        <p14:creationId xmlns:p14="http://schemas.microsoft.com/office/powerpoint/2010/main" val="807063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52</a:t>
            </a:fld>
            <a:endParaRPr lang="en-US"/>
          </a:p>
        </p:txBody>
      </p:sp>
    </p:spTree>
    <p:extLst>
      <p:ext uri="{BB962C8B-B14F-4D97-AF65-F5344CB8AC3E}">
        <p14:creationId xmlns:p14="http://schemas.microsoft.com/office/powerpoint/2010/main" val="16084857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53</a:t>
            </a:fld>
            <a:endParaRPr lang="en-US"/>
          </a:p>
        </p:txBody>
      </p:sp>
    </p:spTree>
    <p:extLst>
      <p:ext uri="{BB962C8B-B14F-4D97-AF65-F5344CB8AC3E}">
        <p14:creationId xmlns:p14="http://schemas.microsoft.com/office/powerpoint/2010/main" val="42129426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54</a:t>
            </a:fld>
            <a:endParaRPr lang="en-US"/>
          </a:p>
        </p:txBody>
      </p:sp>
    </p:spTree>
    <p:extLst>
      <p:ext uri="{BB962C8B-B14F-4D97-AF65-F5344CB8AC3E}">
        <p14:creationId xmlns:p14="http://schemas.microsoft.com/office/powerpoint/2010/main" val="24732708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937E0950-7630-4B72-A91E-FC6ABBB00A8C}" type="slidenum">
              <a:rPr lang="en-US" smtClean="0"/>
              <a:t>56</a:t>
            </a:fld>
            <a:endParaRPr lang="en-US"/>
          </a:p>
        </p:txBody>
      </p:sp>
    </p:spTree>
    <p:extLst>
      <p:ext uri="{BB962C8B-B14F-4D97-AF65-F5344CB8AC3E}">
        <p14:creationId xmlns:p14="http://schemas.microsoft.com/office/powerpoint/2010/main" val="19884985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57</a:t>
            </a:fld>
            <a:endParaRPr lang="en-US"/>
          </a:p>
        </p:txBody>
      </p:sp>
    </p:spTree>
    <p:extLst>
      <p:ext uri="{BB962C8B-B14F-4D97-AF65-F5344CB8AC3E}">
        <p14:creationId xmlns:p14="http://schemas.microsoft.com/office/powerpoint/2010/main" val="35427479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58</a:t>
            </a:fld>
            <a:endParaRPr lang="en-US"/>
          </a:p>
        </p:txBody>
      </p:sp>
    </p:spTree>
    <p:extLst>
      <p:ext uri="{BB962C8B-B14F-4D97-AF65-F5344CB8AC3E}">
        <p14:creationId xmlns:p14="http://schemas.microsoft.com/office/powerpoint/2010/main" val="28974139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59</a:t>
            </a:fld>
            <a:endParaRPr lang="en-US"/>
          </a:p>
        </p:txBody>
      </p:sp>
    </p:spTree>
    <p:extLst>
      <p:ext uri="{BB962C8B-B14F-4D97-AF65-F5344CB8AC3E}">
        <p14:creationId xmlns:p14="http://schemas.microsoft.com/office/powerpoint/2010/main" val="3099119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6</a:t>
            </a:fld>
            <a:endParaRPr lang="en-US"/>
          </a:p>
        </p:txBody>
      </p:sp>
    </p:spTree>
    <p:extLst>
      <p:ext uri="{BB962C8B-B14F-4D97-AF65-F5344CB8AC3E}">
        <p14:creationId xmlns:p14="http://schemas.microsoft.com/office/powerpoint/2010/main" val="467225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7</a:t>
            </a:fld>
            <a:endParaRPr lang="en-US"/>
          </a:p>
        </p:txBody>
      </p:sp>
    </p:spTree>
    <p:extLst>
      <p:ext uri="{BB962C8B-B14F-4D97-AF65-F5344CB8AC3E}">
        <p14:creationId xmlns:p14="http://schemas.microsoft.com/office/powerpoint/2010/main" val="2509460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8</a:t>
            </a:fld>
            <a:endParaRPr lang="en-US"/>
          </a:p>
        </p:txBody>
      </p:sp>
    </p:spTree>
    <p:extLst>
      <p:ext uri="{BB962C8B-B14F-4D97-AF65-F5344CB8AC3E}">
        <p14:creationId xmlns:p14="http://schemas.microsoft.com/office/powerpoint/2010/main" val="578177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9</a:t>
            </a:fld>
            <a:endParaRPr lang="en-US"/>
          </a:p>
        </p:txBody>
      </p:sp>
    </p:spTree>
    <p:extLst>
      <p:ext uri="{BB962C8B-B14F-4D97-AF65-F5344CB8AC3E}">
        <p14:creationId xmlns:p14="http://schemas.microsoft.com/office/powerpoint/2010/main" val="226558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9FC992-AF5B-4D59-9D90-6A8F9D412563}" type="datetime1">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3950696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F77D4-166E-48D9-A3CA-8B0A879C5474}" type="datetime1">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345595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9BB745-6BDD-4D37-8B69-ED3B432C141A}" type="datetime1">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423726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3635CD-D618-4EB1-964F-030AA1383326}" type="datetime1">
              <a:rPr lang="en-US" smtClean="0"/>
              <a:t>4/29/2022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594807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7B53F5-C931-41C5-9280-267697094343}" type="datetime1">
              <a:rPr lang="en-US" smtClean="0"/>
              <a:t>4/29/2022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359774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821033-706E-43AA-94C6-BBF503A0CF4D}" type="datetime1">
              <a:rPr lang="en-US" smtClean="0"/>
              <a:t>4/29/2022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969011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BD1946-85EE-49AD-8A74-0C6EFB88D725}" type="datetime1">
              <a:rPr lang="en-US" smtClean="0"/>
              <a:t>4/29/2022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2425108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372F003-9096-4EC0-BA3D-391C28B14389}" type="datetime1">
              <a:rPr lang="en-US" smtClean="0"/>
              <a:t>4/29/2022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177123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CA00E47-E9AE-4E2B-99C9-78926CA065FE}" type="datetime1">
              <a:rPr lang="en-US" smtClean="0"/>
              <a:t>4/29/2022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094935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EC36759-85E7-445E-A9DF-B6C766204F5A}" type="datetime1">
              <a:rPr lang="en-US" smtClean="0"/>
              <a:t>4/29/2022</a:t>
            </a:fld>
            <a:endParaRPr lang="en-US"/>
          </a:p>
        </p:txBody>
      </p:sp>
      <p:sp>
        <p:nvSpPr>
          <p:cNvPr id="4" name="Slide Number Placeholder 3"/>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090770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AB0491D-EF4C-42F2-A425-B198861576F2}" type="datetime1">
              <a:rPr lang="en-US" smtClean="0"/>
              <a:t>4/29/2022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954894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158B67-E16B-4FF9-84B5-FAD9510B0DD8}" type="datetime1">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3631714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C78787E-D425-4CAC-9240-D893A290CE6F}" type="datetime1">
              <a:rPr lang="en-US" smtClean="0"/>
              <a:t>4/29/2022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5658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916E8CD-72A0-4A5A-81D5-FDE579735042}" type="datetime1">
              <a:rPr lang="en-US" smtClean="0"/>
              <a:t>4/29/2022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469702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5CFF85-3B0F-466A-A87E-48458BCD5333}" type="datetime1">
              <a:rPr lang="en-US" smtClean="0"/>
              <a:t>4/29/2022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0046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0BC201-8936-48B8-97BB-668116EDFF90}" type="datetime1">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243783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98E30B-E174-4FB1-A7C0-9C53DF7E44BD}" type="datetime1">
              <a:rPr lang="en-US" smtClean="0"/>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2390895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1C9466-9D77-474F-B312-726298696D52}" type="datetime1">
              <a:rPr lang="en-US" smtClean="0"/>
              <a:t>4/29/2022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835171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57F69-8AAE-4A3A-A9D1-0B1CD2B039DF}" type="datetime1">
              <a:rPr lang="en-US" smtClean="0"/>
              <a:t>4/29/2022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4132477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F845CD-DA5F-4BD4-BD2B-299822222C8A}" type="datetime1">
              <a:rPr lang="en-US" smtClean="0"/>
              <a:t>4/29/2022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3680040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306660-596A-4449-8081-172EC7248888}" type="datetime1">
              <a:rPr lang="en-US" smtClean="0"/>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123636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A04647-7884-4116-905A-28C4B76EF37B}" type="datetime1">
              <a:rPr lang="en-US" smtClean="0"/>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4236224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6914F-C768-4286-84F8-347F79655982}" type="datetime1">
              <a:rPr lang="en-US" smtClean="0"/>
              <a:t>4/29/2022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E0DA88-D2F3-4C8D-A6CB-6A2B1F716DE8}" type="slidenum">
              <a:rPr lang="en-US" smtClean="0"/>
              <a:t>‹#›</a:t>
            </a:fld>
            <a:endParaRPr lang="en-US"/>
          </a:p>
        </p:txBody>
      </p:sp>
    </p:spTree>
    <p:extLst>
      <p:ext uri="{BB962C8B-B14F-4D97-AF65-F5344CB8AC3E}">
        <p14:creationId xmlns:p14="http://schemas.microsoft.com/office/powerpoint/2010/main" val="3508828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53910" y="6440809"/>
            <a:ext cx="10683087" cy="561315"/>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l="83639"/>
          <a:stretch/>
        </p:blipFill>
        <p:spPr>
          <a:xfrm>
            <a:off x="10402430" y="5839735"/>
            <a:ext cx="1112539" cy="1633728"/>
          </a:xfrm>
          <a:prstGeom prst="rect">
            <a:avLst/>
          </a:prstGeom>
        </p:spPr>
      </p:pic>
      <p:sp>
        <p:nvSpPr>
          <p:cNvPr id="8" name="Rectangle 7"/>
          <p:cNvSpPr/>
          <p:nvPr userDrawn="1"/>
        </p:nvSpPr>
        <p:spPr>
          <a:xfrm>
            <a:off x="11647141" y="6258247"/>
            <a:ext cx="307817" cy="3892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1353048" y="6285406"/>
            <a:ext cx="638122"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F2736200-3204-44C4-A5EC-985817706BA3}" type="slidenum">
              <a:rPr lang="en-US" smtClean="0"/>
              <a:pPr/>
              <a:t>‹#›</a:t>
            </a:fld>
            <a:endParaRPr lang="en-US"/>
          </a:p>
        </p:txBody>
      </p:sp>
      <p:sp>
        <p:nvSpPr>
          <p:cNvPr id="10" name="TextBox 9"/>
          <p:cNvSpPr txBox="1"/>
          <p:nvPr userDrawn="1"/>
        </p:nvSpPr>
        <p:spPr>
          <a:xfrm>
            <a:off x="4106640" y="6488223"/>
            <a:ext cx="6554709" cy="246221"/>
          </a:xfrm>
          <a:prstGeom prst="rect">
            <a:avLst/>
          </a:prstGeom>
          <a:noFill/>
        </p:spPr>
        <p:txBody>
          <a:bodyPr wrap="square" rtlCol="0">
            <a:spAutoFit/>
          </a:bodyPr>
          <a:lstStyle/>
          <a:p>
            <a:pPr algn="r"/>
            <a:r>
              <a:rPr lang="he-IL" sz="1000">
                <a:latin typeface="Almoni Neue DL 4.0 AAA Light" panose="00000400000000000000" pitchFamily="50" charset="-79"/>
                <a:cs typeface="Almoni Neue DL 4.0 AAA Light" panose="00000400000000000000" pitchFamily="50" charset="-79"/>
              </a:rPr>
              <a:t>היחידה להערכת </a:t>
            </a:r>
            <a:r>
              <a:rPr lang="he-IL" sz="1000" err="1">
                <a:latin typeface="Almoni Neue DL 4.0 AAA Light" panose="00000400000000000000" pitchFamily="50" charset="-79"/>
                <a:cs typeface="Almoni Neue DL 4.0 AAA Light" panose="00000400000000000000" pitchFamily="50" charset="-79"/>
              </a:rPr>
              <a:t>תוכניות</a:t>
            </a:r>
            <a:r>
              <a:rPr lang="he-IL" sz="1000">
                <a:latin typeface="Almoni Neue DL 4.0 AAA Light" panose="00000400000000000000" pitchFamily="50" charset="-79"/>
                <a:cs typeface="Almoni Neue DL 4.0 AAA Light" panose="00000400000000000000" pitchFamily="50" charset="-79"/>
              </a:rPr>
              <a:t> במטח מציעה מגוון כלים ושירותים התומכים ביוזמות חברתיות וחינוכיות ומסייעים להצלחתן</a:t>
            </a:r>
            <a:endParaRPr lang="en-US" sz="1000">
              <a:latin typeface="Almoni Neue DL 4.0 AAA Light" panose="00000400000000000000" pitchFamily="50" charset="-79"/>
              <a:cs typeface="Almoni Neue DL 4.0 AAA Light" panose="00000400000000000000" pitchFamily="50" charset="-79"/>
            </a:endParaRPr>
          </a:p>
        </p:txBody>
      </p:sp>
    </p:spTree>
    <p:extLst>
      <p:ext uri="{BB962C8B-B14F-4D97-AF65-F5344CB8AC3E}">
        <p14:creationId xmlns:p14="http://schemas.microsoft.com/office/powerpoint/2010/main" val="3749925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www.cet.ac.il/"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1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30.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ysm5Ib2nae4" TargetMode="External"/><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chart" Target="../charts/char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hyperlink" Target="https://drive.google.com/file/d/1r-GpVY-MTyGtMf3ejp_uoOT3iCKRJJds/view" TargetMode="External"/><Relationship Id="rId2" Type="http://schemas.openxmlformats.org/officeDocument/2006/relationships/notesSlide" Target="../notesSlides/notesSlide43.xml"/><Relationship Id="rId1" Type="http://schemas.openxmlformats.org/officeDocument/2006/relationships/slideLayout" Target="../slideLayouts/slideLayout18.xml"/><Relationship Id="rId5" Type="http://schemas.openxmlformats.org/officeDocument/2006/relationships/image" Target="../media/image51.jpe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230841" y="6112369"/>
            <a:ext cx="6854687" cy="246221"/>
          </a:xfrm>
          <a:prstGeom prst="rect">
            <a:avLst/>
          </a:prstGeom>
          <a:noFill/>
        </p:spPr>
        <p:txBody>
          <a:bodyPr wrap="square" rtlCol="0">
            <a:spAutoFit/>
          </a:bodyPr>
          <a:lstStyle/>
          <a:p>
            <a:r>
              <a:rPr lang="en-US" sz="1000" dirty="0">
                <a:solidFill>
                  <a:schemeClr val="tx1">
                    <a:lumMod val="50000"/>
                    <a:lumOff val="50000"/>
                  </a:schemeClr>
                </a:solidFill>
                <a:latin typeface="Almoni Neue DL 4.0 AAA" panose="00000500000000000000" pitchFamily="50" charset="-79"/>
                <a:cs typeface="Almoni Neue DL 4.0 AAA" panose="00000500000000000000" pitchFamily="50" charset="-79"/>
                <a:hlinkClick r:id="rId3"/>
              </a:rPr>
              <a:t>www.cet.ac.il</a:t>
            </a:r>
            <a:r>
              <a:rPr lang="en-US" sz="1000" dirty="0">
                <a:solidFill>
                  <a:schemeClr val="tx1">
                    <a:lumMod val="50000"/>
                    <a:lumOff val="50000"/>
                  </a:schemeClr>
                </a:solidFill>
                <a:latin typeface="Almoni Neue DL 4.0 AAA" panose="00000500000000000000" pitchFamily="50" charset="-79"/>
                <a:cs typeface="Almoni Neue DL 4.0 AAA" panose="00000500000000000000" pitchFamily="50" charset="-79"/>
              </a:rPr>
              <a:t> </a:t>
            </a:r>
            <a:r>
              <a:rPr lang="he-IL" sz="1000">
                <a:solidFill>
                  <a:schemeClr val="tx1">
                    <a:lumMod val="50000"/>
                    <a:lumOff val="50000"/>
                  </a:schemeClr>
                </a:solidFill>
                <a:latin typeface="Almoni Neue DL 4.0 AAA" panose="00000500000000000000" pitchFamily="50" charset="-79"/>
                <a:cs typeface="Almoni Neue DL 4.0 AAA" panose="00000500000000000000" pitchFamily="50" charset="-79"/>
              </a:rPr>
              <a:t>המרכז לטכנולוגיה חינוכית, חברה לתועלת הציבור, רח' </a:t>
            </a:r>
            <a:r>
              <a:rPr lang="he-IL" sz="1000" err="1">
                <a:solidFill>
                  <a:schemeClr val="tx1">
                    <a:lumMod val="50000"/>
                    <a:lumOff val="50000"/>
                  </a:schemeClr>
                </a:solidFill>
                <a:latin typeface="Almoni Neue DL 4.0 AAA" panose="00000500000000000000" pitchFamily="50" charset="-79"/>
                <a:cs typeface="Almoni Neue DL 4.0 AAA" panose="00000500000000000000" pitchFamily="50" charset="-79"/>
              </a:rPr>
              <a:t>קלאוזנר</a:t>
            </a:r>
            <a:r>
              <a:rPr lang="he-IL" sz="1000">
                <a:solidFill>
                  <a:schemeClr val="tx1">
                    <a:lumMod val="50000"/>
                    <a:lumOff val="50000"/>
                  </a:schemeClr>
                </a:solidFill>
                <a:latin typeface="Almoni Neue DL 4.0 AAA" panose="00000500000000000000" pitchFamily="50" charset="-79"/>
                <a:cs typeface="Almoni Neue DL 4.0 AAA" panose="00000500000000000000" pitchFamily="50" charset="-79"/>
              </a:rPr>
              <a:t> 16 תל-אביב, טל' 03-6460163 </a:t>
            </a:r>
            <a:endParaRPr lang="en-US" sz="1000" dirty="0">
              <a:solidFill>
                <a:schemeClr val="tx1">
                  <a:lumMod val="50000"/>
                  <a:lumOff val="50000"/>
                </a:schemeClr>
              </a:solidFill>
              <a:latin typeface="Almoni Neue DL 4.0 AAA" panose="00000500000000000000" pitchFamily="50" charset="-79"/>
              <a:cs typeface="Almoni Neue DL 4.0 AAA" panose="00000500000000000000" pitchFamily="50" charset="-79"/>
            </a:endParaRPr>
          </a:p>
        </p:txBody>
      </p:sp>
      <p:sp>
        <p:nvSpPr>
          <p:cNvPr id="19" name="Rectangle 18"/>
          <p:cNvSpPr/>
          <p:nvPr/>
        </p:nvSpPr>
        <p:spPr>
          <a:xfrm>
            <a:off x="577671" y="-32864"/>
            <a:ext cx="5880878" cy="5948147"/>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86288 w 6011501"/>
              <a:gd name="connsiteY2" fmla="*/ 4663759 h 4722439"/>
              <a:gd name="connsiteX3" fmla="*/ 0 w 6011501"/>
              <a:gd name="connsiteY3" fmla="*/ 4722439 h 4722439"/>
              <a:gd name="connsiteX4" fmla="*/ 0 w 6011501"/>
              <a:gd name="connsiteY4" fmla="*/ 0 h 4722439"/>
              <a:gd name="connsiteX0" fmla="*/ 0 w 6011501"/>
              <a:gd name="connsiteY0" fmla="*/ 0 h 4722439"/>
              <a:gd name="connsiteX1" fmla="*/ 6011501 w 6011501"/>
              <a:gd name="connsiteY1" fmla="*/ 0 h 4722439"/>
              <a:gd name="connsiteX2" fmla="*/ 5508866 w 6011501"/>
              <a:gd name="connsiteY2" fmla="*/ 4641308 h 4722439"/>
              <a:gd name="connsiteX3" fmla="*/ 0 w 6011501"/>
              <a:gd name="connsiteY3" fmla="*/ 4722439 h 4722439"/>
              <a:gd name="connsiteX4" fmla="*/ 0 w 6011501"/>
              <a:gd name="connsiteY4" fmla="*/ 0 h 4722439"/>
              <a:gd name="connsiteX0" fmla="*/ 0 w 6011501"/>
              <a:gd name="connsiteY0" fmla="*/ 0 h 4722439"/>
              <a:gd name="connsiteX1" fmla="*/ 6011501 w 6011501"/>
              <a:gd name="connsiteY1" fmla="*/ 0 h 4722439"/>
              <a:gd name="connsiteX2" fmla="*/ 5508866 w 6011501"/>
              <a:gd name="connsiteY2" fmla="*/ 4624070 h 4722439"/>
              <a:gd name="connsiteX3" fmla="*/ 0 w 6011501"/>
              <a:gd name="connsiteY3" fmla="*/ 4722439 h 4722439"/>
              <a:gd name="connsiteX4" fmla="*/ 0 w 6011501"/>
              <a:gd name="connsiteY4" fmla="*/ 0 h 4722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722439">
                <a:moveTo>
                  <a:pt x="0" y="0"/>
                </a:moveTo>
                <a:lnTo>
                  <a:pt x="6011501" y="0"/>
                </a:lnTo>
                <a:lnTo>
                  <a:pt x="5508866" y="4624070"/>
                </a:lnTo>
                <a:lnTo>
                  <a:pt x="0" y="4722439"/>
                </a:lnTo>
                <a:lnTo>
                  <a:pt x="0" y="0"/>
                </a:lnTo>
                <a:close/>
              </a:path>
            </a:pathLst>
          </a:custGeom>
          <a:solidFill>
            <a:srgbClr val="EC1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8"/>
          <p:cNvSpPr/>
          <p:nvPr/>
        </p:nvSpPr>
        <p:spPr>
          <a:xfrm>
            <a:off x="-1" y="91232"/>
            <a:ext cx="6201625" cy="5824051"/>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63711 w 6011501"/>
              <a:gd name="connsiteY2" fmla="*/ 4663759 h 4722439"/>
              <a:gd name="connsiteX3" fmla="*/ 0 w 6011501"/>
              <a:gd name="connsiteY3" fmla="*/ 4722439 h 4722439"/>
              <a:gd name="connsiteX4" fmla="*/ 0 w 6011501"/>
              <a:gd name="connsiteY4" fmla="*/ 0 h 4722439"/>
              <a:gd name="connsiteX0" fmla="*/ 0 w 6011501"/>
              <a:gd name="connsiteY0" fmla="*/ 0 h 4880484"/>
              <a:gd name="connsiteX1" fmla="*/ 6011501 w 6011501"/>
              <a:gd name="connsiteY1" fmla="*/ 0 h 4880484"/>
              <a:gd name="connsiteX2" fmla="*/ 5463711 w 6011501"/>
              <a:gd name="connsiteY2" fmla="*/ 4663759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52422 w 6011501"/>
              <a:gd name="connsiteY2" fmla="*/ 470901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2204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04673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555370 w 6011501"/>
              <a:gd name="connsiteY2" fmla="*/ 4721645 h 4880484"/>
              <a:gd name="connsiteX3" fmla="*/ 0 w 6011501"/>
              <a:gd name="connsiteY3" fmla="*/ 4880484 h 4880484"/>
              <a:gd name="connsiteX4" fmla="*/ 0 w 6011501"/>
              <a:gd name="connsiteY4" fmla="*/ 0 h 488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880484">
                <a:moveTo>
                  <a:pt x="0" y="0"/>
                </a:moveTo>
                <a:lnTo>
                  <a:pt x="6011501" y="0"/>
                </a:lnTo>
                <a:lnTo>
                  <a:pt x="5555370" y="4721645"/>
                </a:lnTo>
                <a:lnTo>
                  <a:pt x="0" y="4880484"/>
                </a:lnTo>
                <a:lnTo>
                  <a:pt x="0" y="0"/>
                </a:lnTo>
                <a:close/>
              </a:path>
            </a:pathLst>
          </a:cu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28926" b="28712"/>
          <a:stretch/>
        </p:blipFill>
        <p:spPr>
          <a:xfrm>
            <a:off x="10925032" y="5977109"/>
            <a:ext cx="942503" cy="39804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2456" y="5960548"/>
            <a:ext cx="1117561" cy="564741"/>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24102" t="14557" r="35656" b="18161"/>
          <a:stretch/>
        </p:blipFill>
        <p:spPr>
          <a:xfrm>
            <a:off x="272976" y="5936942"/>
            <a:ext cx="607088" cy="607781"/>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14481" t="29143" r="21913" b="33350"/>
          <a:stretch/>
        </p:blipFill>
        <p:spPr>
          <a:xfrm>
            <a:off x="2482263" y="6095037"/>
            <a:ext cx="1210950" cy="326924"/>
          </a:xfrm>
          <a:prstGeom prst="rect">
            <a:avLst/>
          </a:prstGeom>
        </p:spPr>
      </p:pic>
      <p:sp>
        <p:nvSpPr>
          <p:cNvPr id="28" name="כותרת משנה 2"/>
          <p:cNvSpPr>
            <a:spLocks noGrp="1"/>
          </p:cNvSpPr>
          <p:nvPr>
            <p:ph type="subTitle" idx="1"/>
          </p:nvPr>
        </p:nvSpPr>
        <p:spPr>
          <a:xfrm>
            <a:off x="2164813" y="5169349"/>
            <a:ext cx="1825379" cy="467548"/>
          </a:xfrm>
        </p:spPr>
        <p:txBody>
          <a:bodyPr vert="horz" lIns="91440" tIns="45720" rIns="91440" bIns="45720" rtlCol="0" anchor="t">
            <a:normAutofit/>
          </a:bodyPr>
          <a:lstStyle/>
          <a:p>
            <a:r>
              <a:rPr lang="he-IL" sz="1800" dirty="0">
                <a:solidFill>
                  <a:schemeClr val="bg1"/>
                </a:solidFill>
                <a:latin typeface="Tahoma"/>
                <a:ea typeface="Tahoma"/>
                <a:cs typeface="Tahoma"/>
              </a:rPr>
              <a:t>אפריל 2022</a:t>
            </a:r>
            <a:endParaRPr lang="he-IL" dirty="0">
              <a:solidFill>
                <a:schemeClr val="bg1"/>
              </a:solidFill>
            </a:endParaRPr>
          </a:p>
        </p:txBody>
      </p:sp>
      <p:sp>
        <p:nvSpPr>
          <p:cNvPr id="3" name="Rectangle 2"/>
          <p:cNvSpPr/>
          <p:nvPr/>
        </p:nvSpPr>
        <p:spPr>
          <a:xfrm>
            <a:off x="125698" y="384111"/>
            <a:ext cx="5970302" cy="4555093"/>
          </a:xfrm>
          <a:prstGeom prst="rect">
            <a:avLst/>
          </a:prstGeom>
        </p:spPr>
        <p:txBody>
          <a:bodyPr wrap="square">
            <a:spAutoFit/>
          </a:bodyPr>
          <a:lstStyle/>
          <a:p>
            <a:pPr algn="ctr" rtl="1"/>
            <a:r>
              <a:rPr lang="he-IL" sz="5000" b="1" dirty="0">
                <a:solidFill>
                  <a:srgbClr val="EC1C3C"/>
                </a:solidFill>
                <a:latin typeface="Tahoma" pitchFamily="34" charset="0"/>
                <a:ea typeface="Tahoma" pitchFamily="34" charset="0"/>
                <a:cs typeface="Tahoma" pitchFamily="34" charset="0"/>
              </a:rPr>
              <a:t>דוח מסכם</a:t>
            </a:r>
            <a:br>
              <a:rPr lang="en-US" sz="5000" b="1" dirty="0">
                <a:solidFill>
                  <a:srgbClr val="EC1C3C"/>
                </a:solidFill>
                <a:latin typeface="Tahoma" pitchFamily="34" charset="0"/>
                <a:ea typeface="Tahoma" pitchFamily="34" charset="0"/>
                <a:cs typeface="Tahoma" pitchFamily="34" charset="0"/>
              </a:rPr>
            </a:br>
            <a:r>
              <a:rPr lang="he-IL" sz="5000" b="1" dirty="0">
                <a:solidFill>
                  <a:srgbClr val="EC1C3C"/>
                </a:solidFill>
                <a:latin typeface="Tahoma" pitchFamily="34" charset="0"/>
                <a:ea typeface="Tahoma" pitchFamily="34" charset="0"/>
                <a:cs typeface="Tahoma" pitchFamily="34" charset="0"/>
              </a:rPr>
              <a:t>תחומי ניידות ומרחב ציבורי</a:t>
            </a:r>
          </a:p>
          <a:p>
            <a:pPr algn="ctr" rtl="1"/>
            <a:r>
              <a:rPr lang="he-IL" sz="5000" b="1" dirty="0">
                <a:solidFill>
                  <a:srgbClr val="EC1C3C"/>
                </a:solidFill>
                <a:latin typeface="Tahoma" pitchFamily="34" charset="0"/>
                <a:ea typeface="Tahoma" pitchFamily="34" charset="0"/>
                <a:cs typeface="Tahoma" pitchFamily="34" charset="0"/>
              </a:rPr>
              <a:t>לשנת 2021</a:t>
            </a:r>
            <a:br>
              <a:rPr lang="he-IL" sz="4000" b="1" dirty="0">
                <a:solidFill>
                  <a:srgbClr val="EC1C3C"/>
                </a:solidFill>
                <a:latin typeface="Tahoma" panose="020B0604030504040204" pitchFamily="34" charset="0"/>
                <a:ea typeface="Tahoma" panose="020B0604030504040204" pitchFamily="34" charset="0"/>
                <a:cs typeface="Tahoma" panose="020B0604030504040204" pitchFamily="34" charset="0"/>
              </a:rPr>
            </a:br>
            <a:r>
              <a:rPr lang="he-IL" sz="3000" b="1" dirty="0">
                <a:solidFill>
                  <a:srgbClr val="EC1C3C"/>
                </a:solidFill>
                <a:latin typeface="Tahoma" panose="020B0604030504040204" pitchFamily="34" charset="0"/>
                <a:ea typeface="Tahoma" panose="020B0604030504040204" pitchFamily="34" charset="0"/>
                <a:cs typeface="Tahoma" panose="020B0604030504040204" pitchFamily="34" charset="0"/>
              </a:rPr>
              <a:t> </a:t>
            </a:r>
            <a:br>
              <a:rPr lang="en-US" sz="3000" b="1" dirty="0">
                <a:solidFill>
                  <a:srgbClr val="EC1C3C"/>
                </a:solidFill>
                <a:latin typeface="Tahoma" panose="020B0604030504040204" pitchFamily="34" charset="0"/>
                <a:ea typeface="Tahoma" panose="020B0604030504040204" pitchFamily="34" charset="0"/>
                <a:cs typeface="Tahoma" panose="020B0604030504040204" pitchFamily="34" charset="0"/>
              </a:rPr>
            </a:br>
            <a:r>
              <a:rPr lang="he-IL" sz="3000" b="1" dirty="0">
                <a:solidFill>
                  <a:srgbClr val="EC1C3C"/>
                </a:solidFill>
                <a:latin typeface="Tahoma" panose="020B0604030504040204" pitchFamily="34" charset="0"/>
                <a:ea typeface="Tahoma" panose="020B0604030504040204" pitchFamily="34" charset="0"/>
                <a:cs typeface="Tahoma" panose="020B0604030504040204" pitchFamily="34" charset="0"/>
              </a:rPr>
              <a:t>  מוגש כחלק מהערכת שלב ב' של תוכנית </a:t>
            </a:r>
            <a:r>
              <a:rPr lang="en-US" sz="3000" b="1" dirty="0">
                <a:solidFill>
                  <a:srgbClr val="EC1C3C"/>
                </a:solidFill>
                <a:latin typeface="Tahoma" panose="020B0604030504040204" pitchFamily="34" charset="0"/>
                <a:ea typeface="Tahoma" panose="020B0604030504040204" pitchFamily="34" charset="0"/>
                <a:cs typeface="Tahoma" panose="020B0604030504040204" pitchFamily="34" charset="0"/>
              </a:rPr>
              <a:t>Urban95 TLV</a:t>
            </a:r>
          </a:p>
        </p:txBody>
      </p:sp>
      <p:sp>
        <p:nvSpPr>
          <p:cNvPr id="24" name="Rectangle 23"/>
          <p:cNvSpPr/>
          <p:nvPr/>
        </p:nvSpPr>
        <p:spPr>
          <a:xfrm>
            <a:off x="49356" y="-32864"/>
            <a:ext cx="604657" cy="2327671"/>
          </a:xfrm>
          <a:prstGeom prst="re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outdoor, ground, tree, sidewalk&#10;&#10;Description automatically generated">
            <a:extLst>
              <a:ext uri="{FF2B5EF4-FFF2-40B4-BE49-F238E27FC236}">
                <a16:creationId xmlns:a16="http://schemas.microsoft.com/office/drawing/2014/main" id="{9FB82CB0-D8F7-432A-A575-A43AE506F6AC}"/>
              </a:ext>
            </a:extLst>
          </p:cNvPr>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a:off x="6277966" y="2754129"/>
            <a:ext cx="2301104" cy="3068138"/>
          </a:xfrm>
          <a:prstGeom prst="rect">
            <a:avLst/>
          </a:prstGeom>
        </p:spPr>
      </p:pic>
      <p:pic>
        <p:nvPicPr>
          <p:cNvPr id="6" name="Picture 5" descr="Benches in a park&#10;&#10;Description automatically generated with medium confidence">
            <a:extLst>
              <a:ext uri="{FF2B5EF4-FFF2-40B4-BE49-F238E27FC236}">
                <a16:creationId xmlns:a16="http://schemas.microsoft.com/office/drawing/2014/main" id="{F3563C59-CFA4-4BBC-991A-65732D6246EF}"/>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8677240" y="3084151"/>
            <a:ext cx="3210794" cy="2408095"/>
          </a:xfrm>
          <a:prstGeom prst="rect">
            <a:avLst/>
          </a:prstGeom>
        </p:spPr>
      </p:pic>
      <p:pic>
        <p:nvPicPr>
          <p:cNvPr id="17" name="Picture 16">
            <a:extLst>
              <a:ext uri="{FF2B5EF4-FFF2-40B4-BE49-F238E27FC236}">
                <a16:creationId xmlns:a16="http://schemas.microsoft.com/office/drawing/2014/main" id="{462C90D0-0F6E-4C3B-A619-21362824EB45}"/>
              </a:ext>
            </a:extLst>
          </p:cNvPr>
          <p:cNvPicPr>
            <a:picLocks noChangeAspect="1"/>
          </p:cNvPicPr>
          <p:nvPr/>
        </p:nvPicPr>
        <p:blipFill>
          <a:blip r:embed="rId10" cstate="print">
            <a:grayscl/>
            <a:extLst>
              <a:ext uri="{28A0092B-C50C-407E-A947-70E740481C1C}">
                <a14:useLocalDpi xmlns:a14="http://schemas.microsoft.com/office/drawing/2010/main" val="0"/>
              </a:ext>
            </a:extLst>
          </a:blip>
          <a:stretch>
            <a:fillRect/>
          </a:stretch>
        </p:blipFill>
        <p:spPr>
          <a:xfrm>
            <a:off x="6728939" y="191083"/>
            <a:ext cx="1850131" cy="2466841"/>
          </a:xfrm>
          <a:prstGeom prst="rect">
            <a:avLst/>
          </a:prstGeom>
        </p:spPr>
      </p:pic>
      <p:pic>
        <p:nvPicPr>
          <p:cNvPr id="20" name="Picture 19">
            <a:extLst>
              <a:ext uri="{FF2B5EF4-FFF2-40B4-BE49-F238E27FC236}">
                <a16:creationId xmlns:a16="http://schemas.microsoft.com/office/drawing/2014/main" id="{D134B08F-C6CB-4864-8B4E-8A7A8D8D4B9F}"/>
              </a:ext>
            </a:extLst>
          </p:cNvPr>
          <p:cNvPicPr>
            <a:picLocks noChangeAspect="1"/>
          </p:cNvPicPr>
          <p:nvPr/>
        </p:nvPicPr>
        <p:blipFill>
          <a:blip r:embed="rId11" cstate="print">
            <a:grayscl/>
            <a:extLst>
              <a:ext uri="{28A0092B-C50C-407E-A947-70E740481C1C}">
                <a14:useLocalDpi xmlns:a14="http://schemas.microsoft.com/office/drawing/2010/main" val="0"/>
              </a:ext>
            </a:extLst>
          </a:blip>
          <a:stretch>
            <a:fillRect/>
          </a:stretch>
        </p:blipFill>
        <p:spPr>
          <a:xfrm>
            <a:off x="8697740" y="617682"/>
            <a:ext cx="3169795" cy="2377346"/>
          </a:xfrm>
          <a:prstGeom prst="rect">
            <a:avLst/>
          </a:prstGeom>
        </p:spPr>
      </p:pic>
    </p:spTree>
    <p:extLst>
      <p:ext uri="{BB962C8B-B14F-4D97-AF65-F5344CB8AC3E}">
        <p14:creationId xmlns:p14="http://schemas.microsoft.com/office/powerpoint/2010/main" val="3120382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10</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גן השניים</a:t>
            </a:r>
          </a:p>
        </p:txBody>
      </p:sp>
      <p:sp>
        <p:nvSpPr>
          <p:cNvPr id="7" name="Rectangle 6">
            <a:extLst>
              <a:ext uri="{FF2B5EF4-FFF2-40B4-BE49-F238E27FC236}">
                <a16:creationId xmlns:a16="http://schemas.microsoft.com/office/drawing/2014/main" id="{8E119168-BA42-49CC-AB16-00628F05D854}"/>
              </a:ext>
            </a:extLst>
          </p:cNvPr>
          <p:cNvSpPr/>
          <p:nvPr/>
        </p:nvSpPr>
        <p:spPr>
          <a:xfrm>
            <a:off x="4764098" y="758983"/>
            <a:ext cx="7146466" cy="5410007"/>
          </a:xfrm>
          <a:prstGeom prst="rect">
            <a:avLst/>
          </a:prstGeom>
        </p:spPr>
        <p:txBody>
          <a:bodyPr wrap="square">
            <a:spAutoFit/>
          </a:bodyPr>
          <a:lstStyle/>
          <a:p>
            <a:pPr algn="r" rtl="1">
              <a:lnSpc>
                <a:spcPct val="150000"/>
              </a:lnSpc>
              <a:buClr>
                <a:srgbClr val="EC1C3C"/>
              </a:buClr>
            </a:pPr>
            <a:r>
              <a:rPr lang="he-IL" sz="1400" b="1" dirty="0">
                <a:latin typeface="Tahoma" panose="020B0604030504040204" pitchFamily="34" charset="0"/>
                <a:ea typeface="Tahoma" panose="020B0604030504040204" pitchFamily="34" charset="0"/>
                <a:cs typeface="Tahoma" panose="020B0604030504040204" pitchFamily="34" charset="0"/>
              </a:rPr>
              <a:t>פעילויות עיקריות</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לרוב, הילדים נכחו בגינה ללא ליווי, וניכרת היכרות בקרב כלל הילדים והנוער, </a:t>
            </a:r>
            <a:br>
              <a:rPr lang="en-US" sz="1200" dirty="0">
                <a:latin typeface="Tahoma" panose="020B0604030504040204" pitchFamily="34" charset="0"/>
                <a:ea typeface="Tahoma" panose="020B0604030504040204" pitchFamily="34" charset="0"/>
                <a:cs typeface="Tahoma" panose="020B0604030504040204" pitchFamily="34" charset="0"/>
              </a:rPr>
            </a:br>
            <a:r>
              <a:rPr lang="he-IL" sz="1200" dirty="0">
                <a:latin typeface="Tahoma" panose="020B0604030504040204" pitchFamily="34" charset="0"/>
                <a:ea typeface="Tahoma" panose="020B0604030504040204" pitchFamily="34" charset="0"/>
                <a:cs typeface="Tahoma" panose="020B0604030504040204" pitchFamily="34" charset="0"/>
              </a:rPr>
              <a:t>למשל, קבוצה של כ- 15 ילדים חלקו 3-4 זוגות אופניים.</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היונים מושכות תשומת לב רבה בקרב המבקרים והאכלתן מהווה אטרקציה.</a:t>
            </a:r>
            <a:br>
              <a:rPr lang="en-US" sz="1200" dirty="0">
                <a:latin typeface="Tahoma" panose="020B0604030504040204" pitchFamily="34" charset="0"/>
                <a:ea typeface="Tahoma" panose="020B0604030504040204" pitchFamily="34" charset="0"/>
                <a:cs typeface="Tahoma" panose="020B0604030504040204" pitchFamily="34" charset="0"/>
              </a:rPr>
            </a:br>
            <a:r>
              <a:rPr lang="he-IL" sz="1200" dirty="0">
                <a:latin typeface="Tahoma" panose="020B0604030504040204" pitchFamily="34" charset="0"/>
                <a:ea typeface="Tahoma" panose="020B0604030504040204" pitchFamily="34" charset="0"/>
                <a:cs typeface="Tahoma" panose="020B0604030504040204" pitchFamily="34" charset="0"/>
              </a:rPr>
              <a:t>עלו הצעות להעמיד מתקן להאכלת יונים בתשלום סמלי.</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עיקר הפעילות שנצפתה בגינה הייתה משחק (45%). השוהים נצפו משוחחים (16%), משגיחים על ילדיהם (12%), חלק מהמבקרים בגינה הביאו עימם שתיה/אוכל (8%).</a:t>
            </a:r>
          </a:p>
          <a:p>
            <a:pPr lvl="0" algn="r" rtl="1">
              <a:lnSpc>
                <a:spcPct val="150000"/>
              </a:lnSpc>
              <a:buClr>
                <a:srgbClr val="EC1C3C"/>
              </a:buClr>
            </a:pPr>
            <a:r>
              <a:rPr lang="he-IL" sz="1400" b="1" dirty="0">
                <a:solidFill>
                  <a:prstClr val="black"/>
                </a:solidFill>
                <a:latin typeface="Tahoma" panose="020B0604030504040204" pitchFamily="34" charset="0"/>
                <a:ea typeface="Tahoma" panose="020B0604030504040204" pitchFamily="34" charset="0"/>
                <a:cs typeface="Tahoma" panose="020B0604030504040204" pitchFamily="34" charset="0"/>
              </a:rPr>
              <a:t>סוגי המשחק:</a:t>
            </a:r>
          </a:p>
          <a:p>
            <a:pPr marL="285750" lvl="1"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מתקני המשחק נראו מוזנחים ולא בטיחותיים, ילדים שיחקו ורכבו על אופניים בשטח המתקנים. </a:t>
            </a:r>
          </a:p>
          <a:p>
            <a:pPr marL="285750" lvl="1"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ילדים בגילי 10-5 שיחקו במרחב הפתוח במחבואים, תופסת, טיפוס על מעקה המדרגות ורכיבה על אופניים.</a:t>
            </a:r>
          </a:p>
          <a:p>
            <a:pPr marL="285750" lvl="1"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ילדי השכונה שהגיעו בחבורות תפסו עצמם כ"בוגרים מדי" למתקנים וחברו לבני הנוער הצעירים במשחק חופשי ותחרויות, ומרדף אחר יונים.</a:t>
            </a:r>
          </a:p>
          <a:p>
            <a:pPr marL="285750" lvl="1"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פעוטות ותינוקות שיחקו בעיקר במתקנים בהשגחת הורים</a:t>
            </a:r>
            <a:r>
              <a:rPr lang="en-US" sz="1200" dirty="0">
                <a:latin typeface="Tahoma" panose="020B0604030504040204" pitchFamily="34" charset="0"/>
                <a:ea typeface="Tahoma" panose="020B0604030504040204" pitchFamily="34" charset="0"/>
                <a:cs typeface="Tahoma" panose="020B0604030504040204" pitchFamily="34" charset="0"/>
              </a:rPr>
              <a:t>;</a:t>
            </a:r>
            <a:r>
              <a:rPr lang="he-IL" sz="1200" dirty="0">
                <a:latin typeface="Tahoma" panose="020B0604030504040204" pitchFamily="34" charset="0"/>
                <a:ea typeface="Tahoma" panose="020B0604030504040204" pitchFamily="34" charset="0"/>
                <a:cs typeface="Tahoma" panose="020B0604030504040204" pitchFamily="34" charset="0"/>
              </a:rPr>
              <a:t> ילדים עם מטפלות או סבים שיחקו יותר במרחב וחקרו את הסביבה (מים, בוץ, צמחייה). </a:t>
            </a:r>
          </a:p>
          <a:p>
            <a:pPr marL="285750" lvl="1"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נצפה הבדל בסוג המשחק בין ילדים יהודים ששיחקו באלמנטים הקיימים במרחב ונהנו מטיפוס, ריצה וחפירה בחול, לעומת ילדים ערבים שעשו יותר שימוש באביזרים מהבית כגון כדור, אופניים ובלוני מים.</a:t>
            </a:r>
          </a:p>
          <a:p>
            <a:pPr algn="r" rtl="1">
              <a:lnSpc>
                <a:spcPct val="150000"/>
              </a:lnSpc>
              <a:buClr>
                <a:srgbClr val="EC1C3C"/>
              </a:buClr>
            </a:pPr>
            <a:endParaRPr lang="he-IL" sz="12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תרשים 3">
            <a:extLst>
              <a:ext uri="{FF2B5EF4-FFF2-40B4-BE49-F238E27FC236}">
                <a16:creationId xmlns:a16="http://schemas.microsoft.com/office/drawing/2014/main" id="{EC9D9848-5FC9-45B7-A8BC-638E8101C2EC}"/>
              </a:ext>
            </a:extLst>
          </p:cNvPr>
          <p:cNvGraphicFramePr>
            <a:graphicFrameLocks/>
          </p:cNvGraphicFramePr>
          <p:nvPr>
            <p:extLst>
              <p:ext uri="{D42A27DB-BD31-4B8C-83A1-F6EECF244321}">
                <p14:modId xmlns:p14="http://schemas.microsoft.com/office/powerpoint/2010/main" val="356401419"/>
              </p:ext>
            </p:extLst>
          </p:nvPr>
        </p:nvGraphicFramePr>
        <p:xfrm>
          <a:off x="397812" y="687023"/>
          <a:ext cx="3955186" cy="385476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1BFE9520-E03A-4066-B3B8-4D75C7A7A25E}"/>
              </a:ext>
            </a:extLst>
          </p:cNvPr>
          <p:cNvSpPr/>
          <p:nvPr/>
        </p:nvSpPr>
        <p:spPr>
          <a:xfrm>
            <a:off x="4482663" y="389651"/>
            <a:ext cx="7709337" cy="369332"/>
          </a:xfrm>
          <a:prstGeom prst="rect">
            <a:avLst/>
          </a:prstGeom>
          <a:solidFill>
            <a:srgbClr val="4978A6"/>
          </a:solidFill>
          <a:ln>
            <a:noFill/>
          </a:ln>
        </p:spPr>
        <p:txBody>
          <a:bodyPr wrap="square">
            <a:spAutoFit/>
          </a:bodyPr>
          <a:lstStyle/>
          <a:p>
            <a:pPr algn="ctr"/>
            <a:r>
              <a:rPr lang="he-IL" b="1" dirty="0">
                <a:solidFill>
                  <a:schemeClr val="bg1"/>
                </a:solidFill>
                <a:latin typeface="Tahoma" panose="020B0604030504040204" pitchFamily="34" charset="0"/>
                <a:ea typeface="Tahoma" panose="020B0604030504040204" pitchFamily="34" charset="0"/>
                <a:cs typeface="Tahoma" panose="020B0604030504040204" pitchFamily="34" charset="0"/>
              </a:rPr>
              <a:t>אינטראקציה ומשחק משותף הורה-ילד</a:t>
            </a:r>
            <a:endParaRPr lang="he-IL" dirty="0">
              <a:solidFill>
                <a:schemeClr val="bg1"/>
              </a:solidFill>
            </a:endParaRPr>
          </a:p>
        </p:txBody>
      </p:sp>
      <p:sp>
        <p:nvSpPr>
          <p:cNvPr id="4" name="Rectangle 3">
            <a:extLst>
              <a:ext uri="{FF2B5EF4-FFF2-40B4-BE49-F238E27FC236}">
                <a16:creationId xmlns:a16="http://schemas.microsoft.com/office/drawing/2014/main" id="{D3CDCB70-925C-4436-A53E-54CB8907A9D7}"/>
              </a:ext>
            </a:extLst>
          </p:cNvPr>
          <p:cNvSpPr/>
          <p:nvPr/>
        </p:nvSpPr>
        <p:spPr>
          <a:xfrm>
            <a:off x="190573" y="4541784"/>
            <a:ext cx="4162425" cy="1439689"/>
          </a:xfrm>
          <a:prstGeom prst="rect">
            <a:avLst/>
          </a:prstGeom>
        </p:spPr>
        <p:txBody>
          <a:bodyPr wrap="square">
            <a:spAutoFit/>
          </a:bodyPr>
          <a:lstStyle/>
          <a:p>
            <a:pPr lvl="0" algn="r" rtl="1">
              <a:lnSpc>
                <a:spcPct val="150000"/>
              </a:lnSpc>
              <a:buClr>
                <a:srgbClr val="EC1C3C"/>
              </a:buClr>
            </a:pP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קבוצות של מעל 5 מבקרים הורכבו לרוב מנוכחות של 4-2 מבוגרים וקבוצת ילדים. </a:t>
            </a:r>
            <a:b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מגיל לידה עד 5 שהו בקבוצות גדולות (כ-20-15), וילדים בגילי 5-14 התקבצו יחד בקבוצות של 6-5 ילדים בליווי מבוגרים, או בקבוצות של 10-6 ילדים ללא ליווי כלל. </a:t>
            </a:r>
          </a:p>
        </p:txBody>
      </p:sp>
      <p:cxnSp>
        <p:nvCxnSpPr>
          <p:cNvPr id="10" name="Straight Connector 9">
            <a:extLst>
              <a:ext uri="{FF2B5EF4-FFF2-40B4-BE49-F238E27FC236}">
                <a16:creationId xmlns:a16="http://schemas.microsoft.com/office/drawing/2014/main" id="{65D9F0ED-65E9-4456-8366-D6F61E6BFD8E}"/>
              </a:ext>
            </a:extLst>
          </p:cNvPr>
          <p:cNvCxnSpPr>
            <a:cxnSpLocks/>
          </p:cNvCxnSpPr>
          <p:nvPr/>
        </p:nvCxnSpPr>
        <p:spPr>
          <a:xfrm>
            <a:off x="4482663"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507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11</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גן השניים</a:t>
            </a:r>
          </a:p>
        </p:txBody>
      </p:sp>
      <p:sp>
        <p:nvSpPr>
          <p:cNvPr id="8" name="Rectangle 7">
            <a:extLst>
              <a:ext uri="{FF2B5EF4-FFF2-40B4-BE49-F238E27FC236}">
                <a16:creationId xmlns:a16="http://schemas.microsoft.com/office/drawing/2014/main" id="{62583C00-42F8-4A93-9823-99E5057E0230}"/>
              </a:ext>
            </a:extLst>
          </p:cNvPr>
          <p:cNvSpPr/>
          <p:nvPr/>
        </p:nvSpPr>
        <p:spPr>
          <a:xfrm>
            <a:off x="6096000" y="795740"/>
            <a:ext cx="5665076" cy="5056064"/>
          </a:xfrm>
          <a:prstGeom prst="rect">
            <a:avLst/>
          </a:prstGeom>
        </p:spPr>
        <p:txBody>
          <a:bodyPr wrap="square">
            <a:spAutoFit/>
          </a:bodyPr>
          <a:lstStyle/>
          <a:p>
            <a:pPr algn="r" rtl="1">
              <a:spcAft>
                <a:spcPts val="600"/>
              </a:spcAft>
            </a:pPr>
            <a:r>
              <a:rPr lang="he-IL" sz="1400" b="1" dirty="0">
                <a:latin typeface="Tahoma" panose="020B0604030504040204" pitchFamily="34" charset="0"/>
                <a:ea typeface="Tahoma" panose="020B0604030504040204" pitchFamily="34" charset="0"/>
                <a:cs typeface="Tahoma" panose="020B0604030504040204" pitchFamily="34" charset="0"/>
              </a:rPr>
              <a:t>תנאי השטח בגינה</a:t>
            </a:r>
            <a:endParaRPr lang="en-US" sz="1400" b="1" dirty="0">
              <a:latin typeface="Tahoma" panose="020B0604030504040204" pitchFamily="34" charset="0"/>
              <a:ea typeface="Tahoma" panose="020B0604030504040204" pitchFamily="34" charset="0"/>
              <a:cs typeface="Tahoma" panose="020B0604030504040204" pitchFamily="34" charset="0"/>
            </a:endParaRPr>
          </a:p>
          <a:p>
            <a:pPr marL="285750" lvl="0" indent="-285750" algn="r" rtl="1">
              <a:lnSpc>
                <a:spcPct val="150000"/>
              </a:lnSpc>
              <a:spcAft>
                <a:spcPts val="0"/>
              </a:spcAft>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מדיווחי מרואיינים עלה כי: </a:t>
            </a:r>
          </a:p>
          <a:p>
            <a:pPr marL="285750" indent="-285750" algn="r" rtl="1">
              <a:lnSpc>
                <a:spcPct val="150000"/>
              </a:lnSpc>
              <a:buClr>
                <a:srgbClr val="EC1C3C"/>
              </a:buClr>
              <a:buFont typeface="Wingdings" panose="05000000000000000000" pitchFamily="2" charset="2"/>
              <a:buChar char="§"/>
            </a:pPr>
            <a:r>
              <a:rPr lang="he-IL" sz="1200" dirty="0">
                <a:latin typeface="Tahoma" panose="020B0604030504040204" pitchFamily="34" charset="0"/>
                <a:ea typeface="Tahoma" panose="020B0604030504040204" pitchFamily="34" charset="0"/>
                <a:cs typeface="Tahoma" panose="020B0604030504040204" pitchFamily="34" charset="0"/>
              </a:rPr>
              <a:t>הגינה נחווית כמרחב ירוק ומוצל היטב עם אלמנטים של טבע, אך מרחביה אינם מנוצלים בצורה מיטבית וחסרים אמצעים בסיסיים כדי להנעים את השהות בה. כמו כן, לא נצפו מבקרים שישבו על המדשאות. </a:t>
            </a:r>
          </a:p>
          <a:p>
            <a:pPr marL="285750" indent="-285750" algn="r" rtl="1">
              <a:lnSpc>
                <a:spcPct val="150000"/>
              </a:lnSpc>
              <a:buClr>
                <a:srgbClr val="EC1C3C"/>
              </a:buClr>
              <a:buFont typeface="Wingdings" panose="05000000000000000000" pitchFamily="2" charset="2"/>
              <a:buChar char="§"/>
            </a:pPr>
            <a:r>
              <a:rPr lang="he-IL" sz="1200" dirty="0">
                <a:latin typeface="Tahoma" panose="020B0604030504040204" pitchFamily="34" charset="0"/>
                <a:ea typeface="Tahoma" panose="020B0604030504040204" pitchFamily="34" charset="0"/>
                <a:cs typeface="Tahoma" panose="020B0604030504040204" pitchFamily="34" charset="0"/>
              </a:rPr>
              <a:t>קיים חשש המעיב על תחושת הביטחון בגינה, הן בשל התשתית הדלה שהיא מציעה והן בעקבות נוכחות של קבוצות חברתיות המזוהות כמהוות סיכון.</a:t>
            </a:r>
          </a:p>
          <a:p>
            <a:pPr marL="285750" lvl="0" indent="-285750" algn="r" rtl="1">
              <a:lnSpc>
                <a:spcPct val="150000"/>
              </a:lnSpc>
              <a:spcAft>
                <a:spcPts val="0"/>
              </a:spcAft>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נצפו מקרים של רוכבי אופניים בשטח מתקני המשחקים, ושל רוכבי אופנוע ואופניים בשטח הולכי רגל.</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lvl="0" indent="-285750" algn="r" rtl="1">
              <a:lnSpc>
                <a:spcPct val="150000"/>
              </a:lnSpc>
              <a:spcAft>
                <a:spcPts val="0"/>
              </a:spcAft>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מתקני המשחקים ישנים ורעועים, אינם מאתגרים לילדים גדולים, ולתחושת המרואיינים הם אינם בטיחותיים לשימוש. </a:t>
            </a:r>
          </a:p>
          <a:p>
            <a:pPr marL="285750" lvl="0" indent="-285750" algn="r" rtl="1">
              <a:lnSpc>
                <a:spcPct val="150000"/>
              </a:lnSpc>
              <a:spcAft>
                <a:spcPts val="0"/>
              </a:spcAft>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אין גישה לשירותים ומתקני שתייה ראויים; לאורך התצפית נצפו ילדים עושים צורכיהם בין השיחים.</a:t>
            </a:r>
          </a:p>
          <a:p>
            <a:pPr marL="285750" lvl="0" indent="-285750" algn="r" rtl="1">
              <a:lnSpc>
                <a:spcPct val="150000"/>
              </a:lnSpc>
              <a:spcAft>
                <a:spcPts val="0"/>
              </a:spcAft>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המעברים בין המפלסים בשטח הגינה אינם מונגשים לבעלי מוגבלויות ולעגלות.</a:t>
            </a:r>
          </a:p>
          <a:p>
            <a:pPr marL="285750" lvl="0" indent="-285750" algn="r" rtl="1">
              <a:lnSpc>
                <a:spcPct val="150000"/>
              </a:lnSpc>
              <a:spcAft>
                <a:spcPts val="0"/>
              </a:spcAft>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נצפו מתגי חשמל חשופים ומסוכנים בעמודי תאורה. </a:t>
            </a:r>
          </a:p>
          <a:p>
            <a:pPr marL="285750" lvl="0" indent="-285750" algn="r" rtl="1">
              <a:lnSpc>
                <a:spcPct val="150000"/>
              </a:lnSpc>
              <a:spcAft>
                <a:spcPts val="0"/>
              </a:spcAft>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מיעוט פחי אשפה ביחס לגודל המרחב ולמיקום מוקדי השהייה; אשפה רבה מושלכת על הקרקע.</a:t>
            </a:r>
          </a:p>
        </p:txBody>
      </p:sp>
      <p:grpSp>
        <p:nvGrpSpPr>
          <p:cNvPr id="3" name="Group 2">
            <a:extLst>
              <a:ext uri="{FF2B5EF4-FFF2-40B4-BE49-F238E27FC236}">
                <a16:creationId xmlns:a16="http://schemas.microsoft.com/office/drawing/2014/main" id="{9E8C5CAA-17B6-451A-8781-6FB0483F3912}"/>
              </a:ext>
            </a:extLst>
          </p:cNvPr>
          <p:cNvGrpSpPr/>
          <p:nvPr/>
        </p:nvGrpSpPr>
        <p:grpSpPr>
          <a:xfrm>
            <a:off x="92101" y="326205"/>
            <a:ext cx="1926963" cy="6024618"/>
            <a:chOff x="407405" y="326205"/>
            <a:chExt cx="1926963" cy="6024618"/>
          </a:xfrm>
        </p:grpSpPr>
        <p:sp>
          <p:nvSpPr>
            <p:cNvPr id="13" name="Rectangle 12">
              <a:extLst>
                <a:ext uri="{FF2B5EF4-FFF2-40B4-BE49-F238E27FC236}">
                  <a16:creationId xmlns:a16="http://schemas.microsoft.com/office/drawing/2014/main" id="{5FCF0DA7-60C0-4247-BAB8-F82B008A2706}"/>
                </a:ext>
              </a:extLst>
            </p:cNvPr>
            <p:cNvSpPr/>
            <p:nvPr/>
          </p:nvSpPr>
          <p:spPr>
            <a:xfrm>
              <a:off x="642789" y="2250786"/>
              <a:ext cx="1512000" cy="972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b="1" dirty="0">
                  <a:latin typeface="Calibri" panose="020F0502020204030204" pitchFamily="34" charset="0"/>
                  <a:cs typeface="Calibri" panose="020F0502020204030204" pitchFamily="34" charset="0"/>
                </a:rPr>
                <a:t>ניקיון ותחזוקה</a:t>
              </a:r>
            </a:p>
            <a:p>
              <a:pPr algn="ctr" rtl="1"/>
              <a:r>
                <a:rPr lang="he-IL" sz="3600" b="1" dirty="0">
                  <a:solidFill>
                    <a:prstClr val="white"/>
                  </a:solidFill>
                  <a:latin typeface="Calibri" panose="020F0502020204030204" pitchFamily="34" charset="0"/>
                  <a:cs typeface="Calibri" panose="020F0502020204030204" pitchFamily="34" charset="0"/>
                </a:rPr>
                <a:t>4.4</a:t>
              </a:r>
              <a:r>
                <a:rPr lang="he-IL" sz="4000" dirty="0">
                  <a:solidFill>
                    <a:prstClr val="white"/>
                  </a:solidFill>
                  <a:latin typeface="Calibri" panose="020F0502020204030204" pitchFamily="34" charset="0"/>
                  <a:cs typeface="Calibri" panose="020F0502020204030204" pitchFamily="34" charset="0"/>
                </a:rPr>
                <a:t> </a:t>
              </a:r>
              <a:r>
                <a:rPr lang="en-US" dirty="0">
                  <a:solidFill>
                    <a:prstClr val="white"/>
                  </a:solidFill>
                  <a:latin typeface="Calibri" panose="020F0502020204030204" pitchFamily="34" charset="0"/>
                  <a:cs typeface="Calibri" panose="020F0502020204030204" pitchFamily="34" charset="0"/>
                </a:rPr>
                <a:t> </a:t>
              </a:r>
            </a:p>
          </p:txBody>
        </p:sp>
        <p:sp>
          <p:nvSpPr>
            <p:cNvPr id="14" name="Rectangle 13">
              <a:extLst>
                <a:ext uri="{FF2B5EF4-FFF2-40B4-BE49-F238E27FC236}">
                  <a16:creationId xmlns:a16="http://schemas.microsoft.com/office/drawing/2014/main" id="{02307653-3703-43B0-BCA8-3406C68C53B1}"/>
                </a:ext>
              </a:extLst>
            </p:cNvPr>
            <p:cNvSpPr/>
            <p:nvPr/>
          </p:nvSpPr>
          <p:spPr>
            <a:xfrm>
              <a:off x="650017" y="5378823"/>
              <a:ext cx="1512000" cy="972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b="1" dirty="0">
                  <a:latin typeface="Calibri" panose="020F0502020204030204" pitchFamily="34" charset="0"/>
                  <a:cs typeface="Calibri" panose="020F0502020204030204" pitchFamily="34" charset="0"/>
                </a:rPr>
                <a:t>מקומות ישיבה</a:t>
              </a:r>
            </a:p>
            <a:p>
              <a:pPr algn="ctr" rtl="1"/>
              <a:r>
                <a:rPr lang="he-IL" sz="3600" b="1" dirty="0">
                  <a:solidFill>
                    <a:prstClr val="white"/>
                  </a:solidFill>
                  <a:latin typeface="Calibri" panose="020F0502020204030204" pitchFamily="34" charset="0"/>
                  <a:cs typeface="Calibri" panose="020F0502020204030204" pitchFamily="34" charset="0"/>
                </a:rPr>
                <a:t>2.5</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15" name="Rectangle 14">
              <a:extLst>
                <a:ext uri="{FF2B5EF4-FFF2-40B4-BE49-F238E27FC236}">
                  <a16:creationId xmlns:a16="http://schemas.microsoft.com/office/drawing/2014/main" id="{036D2A2A-9895-4C1B-ACA7-BF5008E06B8C}"/>
                </a:ext>
              </a:extLst>
            </p:cNvPr>
            <p:cNvSpPr/>
            <p:nvPr/>
          </p:nvSpPr>
          <p:spPr>
            <a:xfrm>
              <a:off x="642789" y="1208107"/>
              <a:ext cx="1512000" cy="972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b="1" dirty="0">
                  <a:latin typeface="Calibri" panose="020F0502020204030204" pitchFamily="34" charset="0"/>
                  <a:cs typeface="Calibri" panose="020F0502020204030204" pitchFamily="34" charset="0"/>
                </a:rPr>
                <a:t>צל</a:t>
              </a:r>
            </a:p>
            <a:p>
              <a:pPr algn="ctr" rtl="1"/>
              <a:r>
                <a:rPr lang="he-IL" sz="3600" b="1" dirty="0">
                  <a:solidFill>
                    <a:prstClr val="white"/>
                  </a:solidFill>
                  <a:latin typeface="Calibri" panose="020F0502020204030204" pitchFamily="34" charset="0"/>
                  <a:cs typeface="Calibri" panose="020F0502020204030204" pitchFamily="34" charset="0"/>
                </a:rPr>
                <a:t>5.1</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16" name="Rectangle 15">
              <a:extLst>
                <a:ext uri="{FF2B5EF4-FFF2-40B4-BE49-F238E27FC236}">
                  <a16:creationId xmlns:a16="http://schemas.microsoft.com/office/drawing/2014/main" id="{E17E11CA-B3D1-488D-B258-7425E07678AB}"/>
                </a:ext>
              </a:extLst>
            </p:cNvPr>
            <p:cNvSpPr/>
            <p:nvPr/>
          </p:nvSpPr>
          <p:spPr>
            <a:xfrm>
              <a:off x="642789" y="4336144"/>
              <a:ext cx="1512000" cy="972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b="1" dirty="0">
                  <a:latin typeface="Calibri" panose="020F0502020204030204" pitchFamily="34" charset="0"/>
                  <a:cs typeface="Calibri" panose="020F0502020204030204" pitchFamily="34" charset="0"/>
                </a:rPr>
                <a:t>תאורה</a:t>
              </a:r>
            </a:p>
            <a:p>
              <a:pPr algn="ctr" rtl="1"/>
              <a:r>
                <a:rPr lang="he-IL" sz="3600" b="1" dirty="0">
                  <a:solidFill>
                    <a:prstClr val="white"/>
                  </a:solidFill>
                  <a:latin typeface="Calibri" panose="020F0502020204030204" pitchFamily="34" charset="0"/>
                  <a:cs typeface="Calibri" panose="020F0502020204030204" pitchFamily="34" charset="0"/>
                </a:rPr>
                <a:t>3</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18" name="Rectangle 17">
              <a:extLst>
                <a:ext uri="{FF2B5EF4-FFF2-40B4-BE49-F238E27FC236}">
                  <a16:creationId xmlns:a16="http://schemas.microsoft.com/office/drawing/2014/main" id="{F0FE0C02-2991-4FFC-BE64-BC7CA48D2C69}"/>
                </a:ext>
              </a:extLst>
            </p:cNvPr>
            <p:cNvSpPr/>
            <p:nvPr/>
          </p:nvSpPr>
          <p:spPr>
            <a:xfrm>
              <a:off x="642789" y="3293465"/>
              <a:ext cx="1512000" cy="972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b="1" dirty="0">
                  <a:latin typeface="Calibri" panose="020F0502020204030204" pitchFamily="34" charset="0"/>
                  <a:cs typeface="Calibri" panose="020F0502020204030204" pitchFamily="34" charset="0"/>
                </a:rPr>
                <a:t>בטיחותי לילדים</a:t>
              </a:r>
            </a:p>
            <a:p>
              <a:pPr algn="ctr" rtl="1"/>
              <a:r>
                <a:rPr lang="he-IL" sz="3600" b="1" dirty="0">
                  <a:solidFill>
                    <a:prstClr val="white"/>
                  </a:solidFill>
                  <a:latin typeface="Calibri" panose="020F0502020204030204" pitchFamily="34" charset="0"/>
                  <a:cs typeface="Calibri" panose="020F0502020204030204" pitchFamily="34" charset="0"/>
                </a:rPr>
                <a:t>3.1</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19" name="Rectangle 18">
              <a:extLst>
                <a:ext uri="{FF2B5EF4-FFF2-40B4-BE49-F238E27FC236}">
                  <a16:creationId xmlns:a16="http://schemas.microsoft.com/office/drawing/2014/main" id="{9DFDF2D7-750C-4C01-A5DF-ED8477D205B8}"/>
                </a:ext>
              </a:extLst>
            </p:cNvPr>
            <p:cNvSpPr/>
            <p:nvPr/>
          </p:nvSpPr>
          <p:spPr>
            <a:xfrm>
              <a:off x="407405" y="326205"/>
              <a:ext cx="1926963" cy="9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ממוצע ציוני* תצפיות וראיונות</a:t>
              </a: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 </a:t>
              </a:r>
            </a:p>
          </p:txBody>
        </p:sp>
      </p:grpSp>
      <p:sp>
        <p:nvSpPr>
          <p:cNvPr id="20" name="TextBox 19">
            <a:extLst>
              <a:ext uri="{FF2B5EF4-FFF2-40B4-BE49-F238E27FC236}">
                <a16:creationId xmlns:a16="http://schemas.microsoft.com/office/drawing/2014/main" id="{D21C2058-736C-4861-9B49-5FC3A3AC052F}"/>
              </a:ext>
            </a:extLst>
          </p:cNvPr>
          <p:cNvSpPr txBox="1"/>
          <p:nvPr/>
        </p:nvSpPr>
        <p:spPr>
          <a:xfrm>
            <a:off x="8285355" y="6203643"/>
            <a:ext cx="2651601"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*ציון בין 1 ל- 7 (כש- 1 הכי פחות ו- 7 הכי הרבה) </a:t>
            </a:r>
          </a:p>
        </p:txBody>
      </p:sp>
      <p:sp>
        <p:nvSpPr>
          <p:cNvPr id="21" name="Rectangle 20">
            <a:extLst>
              <a:ext uri="{FF2B5EF4-FFF2-40B4-BE49-F238E27FC236}">
                <a16:creationId xmlns:a16="http://schemas.microsoft.com/office/drawing/2014/main" id="{39A5AAA7-60DE-4B48-A739-3A829E6C721F}"/>
              </a:ext>
            </a:extLst>
          </p:cNvPr>
          <p:cNvSpPr/>
          <p:nvPr/>
        </p:nvSpPr>
        <p:spPr>
          <a:xfrm>
            <a:off x="2446947" y="389650"/>
            <a:ext cx="9745054" cy="369332"/>
          </a:xfrm>
          <a:prstGeom prst="rect">
            <a:avLst/>
          </a:prstGeom>
          <a:solidFill>
            <a:srgbClr val="4978A6"/>
          </a:solidFill>
          <a:ln>
            <a:noFill/>
          </a:ln>
        </p:spPr>
        <p:txBody>
          <a:bodyPr wrap="square">
            <a:spAutoFit/>
          </a:bodyPr>
          <a:lstStyle/>
          <a:p>
            <a:pPr algn="ctr"/>
            <a:r>
              <a:rPr lang="he-IL" b="1" dirty="0">
                <a:solidFill>
                  <a:schemeClr val="bg1"/>
                </a:solidFill>
                <a:latin typeface="Tahoma" panose="020B0604030504040204" pitchFamily="34" charset="0"/>
                <a:ea typeface="Tahoma" panose="020B0604030504040204" pitchFamily="34" charset="0"/>
                <a:cs typeface="Tahoma" panose="020B0604030504040204" pitchFamily="34" charset="0"/>
              </a:rPr>
              <a:t>התאמת התשתיות הפיזיות לגיל הרך ומלוויהם</a:t>
            </a:r>
            <a:endParaRPr lang="he-IL" dirty="0">
              <a:solidFill>
                <a:schemeClr val="bg1"/>
              </a:solidFill>
            </a:endParaRPr>
          </a:p>
        </p:txBody>
      </p:sp>
      <p:cxnSp>
        <p:nvCxnSpPr>
          <p:cNvPr id="22" name="Straight Connector 21">
            <a:extLst>
              <a:ext uri="{FF2B5EF4-FFF2-40B4-BE49-F238E27FC236}">
                <a16:creationId xmlns:a16="http://schemas.microsoft.com/office/drawing/2014/main" id="{768901DB-5DF3-4D3D-A328-036486762DEF}"/>
              </a:ext>
            </a:extLst>
          </p:cNvPr>
          <p:cNvCxnSpPr>
            <a:cxnSpLocks/>
          </p:cNvCxnSpPr>
          <p:nvPr/>
        </p:nvCxnSpPr>
        <p:spPr>
          <a:xfrm>
            <a:off x="2446946"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86717BC-1B54-4F41-984A-B18D3ADB0556}"/>
              </a:ext>
            </a:extLst>
          </p:cNvPr>
          <p:cNvSpPr/>
          <p:nvPr/>
        </p:nvSpPr>
        <p:spPr>
          <a:xfrm>
            <a:off x="2576683" y="758983"/>
            <a:ext cx="3371846" cy="3194016"/>
          </a:xfrm>
          <a:prstGeom prst="rect">
            <a:avLst/>
          </a:prstGeom>
        </p:spPr>
        <p:txBody>
          <a:bodyPr wrap="square">
            <a:spAutoFit/>
          </a:bodyPr>
          <a:lstStyle/>
          <a:p>
            <a:pPr lvl="0" algn="r" rtl="1">
              <a:lnSpc>
                <a:spcPct val="150000"/>
              </a:lnSpc>
              <a:buClr>
                <a:srgbClr val="EC1C3C"/>
              </a:buClr>
            </a:pPr>
            <a:r>
              <a:rPr lang="he-IL" sz="1400" b="1" dirty="0">
                <a:solidFill>
                  <a:prstClr val="black"/>
                </a:solidFill>
                <a:latin typeface="Tahoma" panose="020B0604030504040204" pitchFamily="34" charset="0"/>
                <a:ea typeface="Tahoma" panose="020B0604030504040204" pitchFamily="34" charset="0"/>
                <a:cs typeface="Tahoma" panose="020B0604030504040204" pitchFamily="34" charset="0"/>
              </a:rPr>
              <a:t>חסמים והפרעות לתנועה מחוץ לגינה:</a:t>
            </a:r>
          </a:p>
          <a:p>
            <a:pPr marL="285750" lvl="0" indent="-285750" algn="r" rtl="1">
              <a:lnSpc>
                <a:spcPct val="150000"/>
              </a:lnSpc>
              <a:buClr>
                <a:srgbClr val="EC1C3C"/>
              </a:buClr>
              <a:buFont typeface="Tahoma" panose="020B0604030504040204" pitchFamily="34" charset="0"/>
              <a:buChar char="█"/>
            </a:pP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קיים חניון בסמוך לגינה ללא מעבר חציה.</a:t>
            </a:r>
          </a:p>
          <a:p>
            <a:pPr marL="285750" lvl="0" indent="-285750" algn="r" rtl="1">
              <a:lnSpc>
                <a:spcPct val="150000"/>
              </a:lnSpc>
              <a:buClr>
                <a:srgbClr val="EC1C3C"/>
              </a:buClr>
              <a:buFont typeface="Tahoma" panose="020B0604030504040204" pitchFamily="34" charset="0"/>
              <a:buChar char="█"/>
            </a:pP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אין שבילי אופניים ואין הפרדה בין רוכבים להולכי רגל.</a:t>
            </a:r>
          </a:p>
          <a:p>
            <a:pPr marL="285750" lvl="0" indent="-285750" algn="r" rtl="1">
              <a:lnSpc>
                <a:spcPct val="150000"/>
              </a:lnSpc>
              <a:buClr>
                <a:srgbClr val="EC1C3C"/>
              </a:buClr>
              <a:buFont typeface="Tahoma" panose="020B0604030504040204" pitchFamily="34" charset="0"/>
              <a:buChar char="█"/>
            </a:pP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אבני המדרכה סביב הגינה שבורות או שקועות.</a:t>
            </a:r>
          </a:p>
          <a:p>
            <a:pPr marL="285750" lvl="0" indent="-285750" algn="r" rtl="1">
              <a:lnSpc>
                <a:spcPct val="150000"/>
              </a:lnSpc>
              <a:buClr>
                <a:srgbClr val="EC1C3C"/>
              </a:buClr>
              <a:buFont typeface="Tahoma" panose="020B0604030504040204" pitchFamily="34" charset="0"/>
              <a:buChar char="█"/>
            </a:pP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בחלק מהגישות לגינה המדרכה צרה וחסומה בשל רכבים חונים.</a:t>
            </a:r>
          </a:p>
          <a:p>
            <a:pPr marL="285750" lvl="0" indent="-285750" algn="r" rtl="1">
              <a:lnSpc>
                <a:spcPct val="150000"/>
              </a:lnSpc>
              <a:buClr>
                <a:srgbClr val="EC1C3C"/>
              </a:buClr>
              <a:buFont typeface="Tahoma" panose="020B0604030504040204" pitchFamily="34" charset="0"/>
              <a:buChar char="█"/>
            </a:pP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סימוני מעברי החציה כמעט מחוקים ויש רק שלט אחד שמתריע על מעבר חציה.</a:t>
            </a:r>
          </a:p>
        </p:txBody>
      </p:sp>
    </p:spTree>
    <p:extLst>
      <p:ext uri="{BB962C8B-B14F-4D97-AF65-F5344CB8AC3E}">
        <p14:creationId xmlns:p14="http://schemas.microsoft.com/office/powerpoint/2010/main" val="2006616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12</a:t>
            </a:fld>
            <a:endParaRPr lang="en-US" sz="1400"/>
          </a:p>
        </p:txBody>
      </p:sp>
      <p:sp>
        <p:nvSpPr>
          <p:cNvPr id="6" name="TextBox 5">
            <a:extLst>
              <a:ext uri="{FF2B5EF4-FFF2-40B4-BE49-F238E27FC236}">
                <a16:creationId xmlns:a16="http://schemas.microsoft.com/office/drawing/2014/main" id="{71AC1DE8-4FD0-43CF-8F42-3F7F1246AC19}"/>
              </a:ext>
            </a:extLst>
          </p:cNvPr>
          <p:cNvSpPr txBox="1"/>
          <p:nvPr/>
        </p:nvSpPr>
        <p:spPr>
          <a:xfrm>
            <a:off x="0" y="0"/>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גן השניים – סיכום והמלצות</a:t>
            </a:r>
          </a:p>
        </p:txBody>
      </p:sp>
      <p:sp>
        <p:nvSpPr>
          <p:cNvPr id="7" name="Rectangle 6">
            <a:extLst>
              <a:ext uri="{FF2B5EF4-FFF2-40B4-BE49-F238E27FC236}">
                <a16:creationId xmlns:a16="http://schemas.microsoft.com/office/drawing/2014/main" id="{CB0E8BE5-D3AB-4585-A046-F5FE7FC9C31C}"/>
              </a:ext>
            </a:extLst>
          </p:cNvPr>
          <p:cNvSpPr/>
          <p:nvPr/>
        </p:nvSpPr>
        <p:spPr>
          <a:xfrm>
            <a:off x="1" y="2124074"/>
            <a:ext cx="6202836" cy="4333875"/>
          </a:xfrm>
          <a:prstGeom prst="rect">
            <a:avLst/>
          </a:pr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5" name="Rectangle 4">
            <a:extLst>
              <a:ext uri="{FF2B5EF4-FFF2-40B4-BE49-F238E27FC236}">
                <a16:creationId xmlns:a16="http://schemas.microsoft.com/office/drawing/2014/main" id="{1A498ADB-72CC-4AD5-98B9-DB2B4206BE6E}"/>
              </a:ext>
            </a:extLst>
          </p:cNvPr>
          <p:cNvSpPr/>
          <p:nvPr/>
        </p:nvSpPr>
        <p:spPr>
          <a:xfrm>
            <a:off x="6438900" y="407474"/>
            <a:ext cx="5753100" cy="5403723"/>
          </a:xfrm>
          <a:prstGeom prst="rect">
            <a:avLst/>
          </a:prstGeom>
        </p:spPr>
        <p:txBody>
          <a:bodyPr wrap="square">
            <a:spAutoFit/>
          </a:bodyPr>
          <a:lstStyle/>
          <a:p>
            <a:pPr marL="285750" lvl="0" indent="-285750" algn="r" rtl="1">
              <a:lnSpc>
                <a:spcPct val="150000"/>
              </a:lnSpc>
              <a:buClr>
                <a:srgbClr val="FFC000"/>
              </a:buClr>
              <a:buFont typeface="Tahoma" panose="020B0604030504040204" pitchFamily="34" charset="0"/>
              <a:buChar char="█"/>
            </a:pPr>
            <a:r>
              <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rPr>
              <a:t>הגן ממוקם באזור מרכזי המחבר מספר שכונות ומשמש מקום מפגש קבוע ויומיומי לתושבים</a:t>
            </a:r>
          </a:p>
          <a:p>
            <a:pPr marL="285750" lvl="0" indent="-285750" algn="r" rtl="1">
              <a:lnSpc>
                <a:spcPct val="150000"/>
              </a:lnSpc>
              <a:buClr>
                <a:srgbClr val="FFC000"/>
              </a:buClr>
              <a:buFont typeface="Wingdings" panose="05000000000000000000" pitchFamily="2" charset="2"/>
              <a:buChar char="§"/>
            </a:pP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דרושה תחזוקה תדירה וניקיון של השטח, הספסלים וטיפול בצמחייה.  </a:t>
            </a:r>
          </a:p>
          <a:p>
            <a:pPr marL="285750" lvl="0" indent="-285750" algn="r" rtl="1">
              <a:lnSpc>
                <a:spcPct val="150000"/>
              </a:lnSpc>
              <a:buClr>
                <a:srgbClr val="FFC000"/>
              </a:buClr>
              <a:buFont typeface="Wingdings" panose="05000000000000000000" pitchFamily="2" charset="2"/>
              <a:buChar char="§"/>
            </a:pP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מומלץ להוסיף מקומות ישיבה ברחבי הגינה ובסמוך למתקנים. מרואיינים הציעו להציב שולחנות שישמשו גם לכיבוד וגם כעמדות החתלה. </a:t>
            </a:r>
          </a:p>
          <a:p>
            <a:pPr marL="285750" indent="-285750" algn="r" rtl="1">
              <a:lnSpc>
                <a:spcPct val="150000"/>
              </a:lnSpc>
              <a:buClr>
                <a:srgbClr val="FFC000"/>
              </a:buClr>
              <a:buFont typeface="Tahoma" panose="020B0604030504040204" pitchFamily="34" charset="0"/>
              <a:buChar char="█"/>
            </a:pPr>
            <a:r>
              <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rPr>
              <a:t>הגן משמש כמקום למשחק קהילתי בקרב ילדי השכונה, לרוב ללא ליווי מבוגרים</a:t>
            </a:r>
          </a:p>
          <a:p>
            <a:pPr marL="285750" lvl="0" indent="-285750" algn="r" rtl="1">
              <a:lnSpc>
                <a:spcPct val="150000"/>
              </a:lnSpc>
              <a:buClr>
                <a:srgbClr val="FFC000"/>
              </a:buClr>
              <a:buFont typeface="Wingdings" panose="05000000000000000000" pitchFamily="2" charset="2"/>
              <a:buChar char="§"/>
            </a:pP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הוספת מתקנים: נדנדות מגוונות שיותאמו לטווח גילים רחב, מתקני טיפוס וארגז חול. מרואיינים גם הביעו רצון בתחימת המתקנים למניעת כניסה של רוכבים.</a:t>
            </a:r>
          </a:p>
          <a:p>
            <a:pPr marL="285750" lvl="0" indent="-285750" algn="r" rtl="1">
              <a:lnSpc>
                <a:spcPct val="150000"/>
              </a:lnSpc>
              <a:buClr>
                <a:srgbClr val="FFC000"/>
              </a:buClr>
              <a:buFont typeface="Wingdings" panose="05000000000000000000" pitchFamily="2" charset="2"/>
              <a:buChar char="§"/>
            </a:pP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מרואיינים הביעו חשש בנוגע לבטיחות המקום וציינו כי יש צורך במצלמות אבטחה ופיקוח משטרתי (חשש מפשיעה, בני נוער שמשתכרים, כלבים).</a:t>
            </a:r>
          </a:p>
          <a:p>
            <a:pPr marL="285750" lvl="0" indent="-285750" algn="r" rtl="1">
              <a:lnSpc>
                <a:spcPct val="150000"/>
              </a:lnSpc>
              <a:buClr>
                <a:srgbClr val="FFC000"/>
              </a:buClr>
              <a:buFont typeface="Tahoma" panose="020B0604030504040204" pitchFamily="34" charset="0"/>
              <a:buChar char="█"/>
            </a:pPr>
            <a:r>
              <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rPr>
              <a:t>נצפו מעט עדויות למשחק משותף הורה-ילד בקרב ילדי הגיל הרך ומלוויהם</a:t>
            </a:r>
          </a:p>
          <a:p>
            <a:pPr marL="285750" lvl="0" indent="-285750" algn="r" rtl="1">
              <a:lnSpc>
                <a:spcPct val="150000"/>
              </a:lnSpc>
              <a:buClr>
                <a:srgbClr val="FFC000"/>
              </a:buClr>
              <a:buFont typeface="Wingdings" panose="05000000000000000000" pitchFamily="2" charset="2"/>
              <a:buChar char="§"/>
            </a:pP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שיפור פני הגן והיצע מתקני השהייה בו, לצד שילוב הפעלות יזומות וסדנאות לקהילה, עשויים לתרום לתחושת הביטחון של מלווי הגיל הרך להתמיד בשהייה וכן להעלות את מידת השימוש שלהם בגן בשגרה. </a:t>
            </a:r>
          </a:p>
          <a:p>
            <a:pPr marL="285750" indent="-285750" algn="r" rtl="1">
              <a:lnSpc>
                <a:spcPct val="150000"/>
              </a:lnSpc>
              <a:buClr>
                <a:srgbClr val="FFC000"/>
              </a:buClr>
              <a:buFont typeface="Tahoma" panose="020B0604030504040204" pitchFamily="34" charset="0"/>
              <a:buChar char="█"/>
            </a:pPr>
            <a:r>
              <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rPr>
              <a:t>רוב האוכלוסייה המקומית הפוקדת את הגן מתניידת אליו באמצעות אופניים או ברגל</a:t>
            </a:r>
          </a:p>
        </p:txBody>
      </p:sp>
      <p:sp>
        <p:nvSpPr>
          <p:cNvPr id="3" name="Rectangle 2">
            <a:extLst>
              <a:ext uri="{FF2B5EF4-FFF2-40B4-BE49-F238E27FC236}">
                <a16:creationId xmlns:a16="http://schemas.microsoft.com/office/drawing/2014/main" id="{04CB3D70-ECD5-4600-82BE-41BDE4B6AE20}"/>
              </a:ext>
            </a:extLst>
          </p:cNvPr>
          <p:cNvSpPr/>
          <p:nvPr/>
        </p:nvSpPr>
        <p:spPr>
          <a:xfrm>
            <a:off x="106837" y="407474"/>
            <a:ext cx="6096000" cy="6010171"/>
          </a:xfrm>
          <a:prstGeom prst="rect">
            <a:avLst/>
          </a:prstGeom>
        </p:spPr>
        <p:txBody>
          <a:bodyPr>
            <a:spAutoFit/>
          </a:bodyPr>
          <a:lstStyle/>
          <a:p>
            <a:pPr marL="285750" indent="-285750" algn="r" rtl="1">
              <a:lnSpc>
                <a:spcPct val="150000"/>
              </a:lnSpc>
              <a:buClr>
                <a:srgbClr val="FFC000"/>
              </a:buClr>
              <a:buFont typeface="Tahoma" panose="020B0604030504040204" pitchFamily="34" charset="0"/>
              <a:buChar char="█"/>
            </a:pPr>
            <a:r>
              <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rPr>
              <a:t>התשתיות הפיזיות בגן אינן מותאמות לילדי הגיל הרך ומלוויו במידה מספקת</a:t>
            </a:r>
          </a:p>
          <a:p>
            <a:pPr marL="285750" lvl="0" indent="-285750" algn="r" rtl="1">
              <a:lnSpc>
                <a:spcPct val="150000"/>
              </a:lnSpc>
              <a:buClr>
                <a:srgbClr val="F9BC25"/>
              </a:buClr>
              <a:buFont typeface="Wingdings" panose="05000000000000000000" pitchFamily="2" charset="2"/>
              <a:buChar char="§"/>
            </a:pP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קיים מגוון רחב של חסמים המעיבים על חווית השהייה והתאמתה לילדי הגיל הרך, ובעיקרם: בטיחות מתקנים, ביטחון תנועתי, ביטחון חברתי, ניקיון ואיכות אמצעים שימושיים. </a:t>
            </a:r>
          </a:p>
          <a:p>
            <a:pPr lvl="0" algn="r" rtl="1">
              <a:lnSpc>
                <a:spcPct val="150000"/>
              </a:lnSpc>
              <a:buClr>
                <a:srgbClr val="F9BC25"/>
              </a:buClr>
            </a:pPr>
            <a:endParaRPr lang="he-IL"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r" rtl="1">
              <a:lnSpc>
                <a:spcPct val="150000"/>
              </a:lnSpc>
              <a:buClr>
                <a:srgbClr val="F9BC25"/>
              </a:buClr>
              <a:buFont typeface="Tahoma" panose="020B0604030504040204" pitchFamily="34" charset="0"/>
              <a:buChar char="█"/>
            </a:pPr>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שילוב מדיניות </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Urban95</a:t>
            </a:r>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 בתכנון המרחב הציבורי:</a:t>
            </a:r>
          </a:p>
          <a:p>
            <a:pPr marL="285750" lvl="0" indent="-285750" algn="r" rtl="1">
              <a:lnSpc>
                <a:spcPct val="150000"/>
              </a:lnSpc>
              <a:buClr>
                <a:srgbClr val="FFC000"/>
              </a:buClr>
              <a:buFont typeface="Wingdings" panose="05000000000000000000" pitchFamily="2" charset="2"/>
              <a:buChar char="§"/>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בעקבות הממצאים שנאספו הוחלט על הרחבת ההתערבות תוך הגדלה משמעותית של התקציב עבורה, וגובש שלד ראשוני לתכנון הגינה.</a:t>
            </a:r>
          </a:p>
          <a:p>
            <a:pPr marL="285750" lvl="0" indent="-285750" algn="r" rtl="1">
              <a:lnSpc>
                <a:spcPct val="150000"/>
              </a:lnSpc>
              <a:buClr>
                <a:srgbClr val="FFC000"/>
              </a:buClr>
              <a:buFont typeface="Wingdings" panose="05000000000000000000" pitchFamily="2" charset="2"/>
              <a:buChar char="§"/>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על מנת לרתום את הציבור למהלך, להבטיח מעורבות חיובית, התאמה לצרכים ושימור של ההתערבות המתוכננת, נערך בגן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אירוע שיתוף ציבור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(דצמ' 2021): האירוע נערך בשיתוף חברת </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Oa</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ותוכנן כמפגש חווייתי וחגיגי, כלל 3 תחנות פעילות לבירור עמדות התושבים, כאשר דרכן נאספו מעל 550 התייחסויות בנוגע למתקנים הרצויים, הפעילויות, ותחושות התושבים באשר למתחם. </a:t>
            </a:r>
          </a:p>
          <a:p>
            <a:pPr marL="285750" lvl="0" indent="-285750" algn="r" rtl="1">
              <a:lnSpc>
                <a:spcPct val="150000"/>
              </a:lnSpc>
              <a:buClr>
                <a:srgbClr val="FFC000"/>
              </a:buClr>
              <a:buFont typeface="Wingdings" panose="05000000000000000000" pitchFamily="2" charset="2"/>
              <a:buChar char="§"/>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ההצבעות עובדו לכדי מסקנות תפעוליות.</a:t>
            </a:r>
          </a:p>
          <a:p>
            <a:pPr marL="285750" lvl="0" indent="-285750" algn="r" rtl="1">
              <a:lnSpc>
                <a:spcPct val="150000"/>
              </a:lnSpc>
              <a:buClr>
                <a:srgbClr val="FFC000"/>
              </a:buClr>
              <a:buFont typeface="Wingdings" panose="05000000000000000000" pitchFamily="2" charset="2"/>
              <a:buChar char="§"/>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בהמשך מתוכננות להיערך: קבוצות מיקוד לרתימה ושיתוף התושבים, עיבוד התובנות לכדי תכנון מגובש, עדכון הציבור וביצוע ההתערבות.</a:t>
            </a:r>
          </a:p>
          <a:p>
            <a:pPr marL="285750" lvl="0" indent="-285750" algn="r" rtl="1">
              <a:lnSpc>
                <a:spcPct val="150000"/>
              </a:lnSpc>
              <a:buClr>
                <a:srgbClr val="FFC000"/>
              </a:buClr>
              <a:buFont typeface="Wingdings" panose="05000000000000000000" pitchFamily="2" charset="2"/>
              <a:buChar char="§"/>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כחלק מביצוע ההתערבות ולאחריה, מתוכננת פעילות קהילתית תומכת בגן, על מנת לתחזק את השינוי, לשמר 'בעלות' עבור הקהילה ושימוש חיובי במתחם</a:t>
            </a:r>
          </a:p>
          <a:p>
            <a:pPr marL="285750" lvl="0" indent="-285750" algn="r" rtl="1">
              <a:lnSpc>
                <a:spcPct val="150000"/>
              </a:lnSpc>
              <a:buClr>
                <a:srgbClr val="FFC000"/>
              </a:buClr>
              <a:buFont typeface="Wingdings" panose="05000000000000000000" pitchFamily="2" charset="2"/>
              <a:buChar char="§"/>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תכנון השדרוג המורחב של הגן משלב את עקרונות </a:t>
            </a: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Urban95</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בכל הנוגע למתקני משחק בפרט, ושילוב נקודת המבט של צרכי הגיל הרך בכלל.</a:t>
            </a:r>
            <a:endParaRPr lang="he-IL" sz="1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1109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13</a:t>
            </a:fld>
            <a:endParaRPr lang="en-US" sz="1400"/>
          </a:p>
        </p:txBody>
      </p:sp>
      <p:sp>
        <p:nvSpPr>
          <p:cNvPr id="17" name="TextBox 16"/>
          <p:cNvSpPr txBox="1"/>
          <p:nvPr/>
        </p:nvSpPr>
        <p:spPr>
          <a:xfrm>
            <a:off x="0" y="-21519"/>
            <a:ext cx="12192000" cy="584775"/>
          </a:xfrm>
          <a:prstGeom prst="rect">
            <a:avLst/>
          </a:prstGeom>
          <a:solidFill>
            <a:srgbClr val="EC1C3C"/>
          </a:solidFill>
        </p:spPr>
        <p:txBody>
          <a:bodyPr wrap="square" lIns="91440" tIns="45720" rIns="91440" bIns="45720" rtlCol="0" anchor="t">
            <a:spAutoFit/>
          </a:bodyPr>
          <a:lstStyle/>
          <a:p>
            <a:pPr algn="ctr" rtl="1"/>
            <a:r>
              <a:rPr lang="he-IL" sz="3200" b="1" dirty="0">
                <a:solidFill>
                  <a:schemeClr val="bg1"/>
                </a:solidFill>
                <a:latin typeface="Tahoma" pitchFamily="34" charset="0"/>
                <a:ea typeface="Tahoma" pitchFamily="34" charset="0"/>
                <a:cs typeface="Tahoma" pitchFamily="34" charset="0"/>
              </a:rPr>
              <a:t>גן השוטרת</a:t>
            </a:r>
          </a:p>
        </p:txBody>
      </p:sp>
      <p:sp>
        <p:nvSpPr>
          <p:cNvPr id="8" name="TextBox 7">
            <a:extLst>
              <a:ext uri="{FF2B5EF4-FFF2-40B4-BE49-F238E27FC236}">
                <a16:creationId xmlns:a16="http://schemas.microsoft.com/office/drawing/2014/main" id="{32339A19-2883-480B-9451-81BCF354AF87}"/>
              </a:ext>
            </a:extLst>
          </p:cNvPr>
          <p:cNvSpPr txBox="1"/>
          <p:nvPr/>
        </p:nvSpPr>
        <p:spPr>
          <a:xfrm>
            <a:off x="7557329" y="696401"/>
            <a:ext cx="4041411" cy="5219057"/>
          </a:xfrm>
          <a:prstGeom prst="rect">
            <a:avLst/>
          </a:prstGeom>
          <a:noFill/>
        </p:spPr>
        <p:txBody>
          <a:bodyPr wrap="square" rtlCol="1">
            <a:spAutoFit/>
          </a:bodyPr>
          <a:lstStyle/>
          <a:p>
            <a:pPr algn="r" rtl="1">
              <a:lnSpc>
                <a:spcPct val="150000"/>
              </a:lnSpc>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רקע להתערבות</a:t>
            </a:r>
          </a:p>
          <a:p>
            <a:pPr algn="r" rtl="1">
              <a:lnSpc>
                <a:spcPct val="150000"/>
              </a:lnSpc>
            </a:pPr>
            <a:endParaRPr lang="he-IL" sz="8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F9BC25"/>
              </a:buClr>
              <a:buFont typeface="Tahoma" panose="020B0604030504040204" pitchFamily="34" charset="0"/>
              <a:buChar char="█"/>
            </a:pPr>
            <a:r>
              <a:rPr lang="he-IL" sz="1400" dirty="0">
                <a:latin typeface="Tahoma" panose="020B0604030504040204" pitchFamily="34" charset="0"/>
                <a:ea typeface="Tahoma" panose="020B0604030504040204" pitchFamily="34" charset="0"/>
                <a:cs typeface="Tahoma" panose="020B0604030504040204" pitchFamily="34" charset="0"/>
              </a:rPr>
              <a:t>כחלק ממהלך לשיפור הליכוּת בשכונות עזרא והארגזים - שמטרותיו לשפר את חווית ההתניידות של הורים וילדים ברחבי השכונה, לחבר את התושבים למרחב הציבורי ולחזק אותו בעוגנים קהילתיים - גן השוטרת אופיין כמוקד פוטנציאלי להתערבות.</a:t>
            </a:r>
          </a:p>
          <a:p>
            <a:pPr marL="285750" indent="-285750" algn="r" rtl="1">
              <a:lnSpc>
                <a:spcPct val="150000"/>
              </a:lnSpc>
              <a:buClr>
                <a:srgbClr val="F9BC25"/>
              </a:buClr>
              <a:buFont typeface="Tahoma" panose="020B0604030504040204" pitchFamily="34" charset="0"/>
              <a:buChar char="█"/>
            </a:pPr>
            <a:r>
              <a:rPr lang="he-IL" sz="1400" dirty="0">
                <a:latin typeface="Tahoma" panose="020B0604030504040204" pitchFamily="34" charset="0"/>
                <a:ea typeface="Tahoma" panose="020B0604030504040204" pitchFamily="34" charset="0"/>
                <a:cs typeface="Tahoma" panose="020B0604030504040204" pitchFamily="34" charset="0"/>
              </a:rPr>
              <a:t>רחבת "העיגול" הממוקמת באזור חשוף לשמש בלב הגינה סומנה כנקודה העיקרית לשינוי.</a:t>
            </a:r>
          </a:p>
          <a:p>
            <a:pPr marL="285750" indent="-285750" algn="r" rtl="1">
              <a:lnSpc>
                <a:spcPct val="150000"/>
              </a:lnSpc>
              <a:buClr>
                <a:srgbClr val="F9BC25"/>
              </a:buClr>
              <a:buFont typeface="Tahoma" panose="020B0604030504040204" pitchFamily="34" charset="0"/>
              <a:buChar char="█"/>
            </a:pPr>
            <a:r>
              <a:rPr lang="he-IL" sz="1400" dirty="0">
                <a:latin typeface="Tahoma" panose="020B0604030504040204" pitchFamily="34" charset="0"/>
                <a:ea typeface="Tahoma" panose="020B0604030504040204" pitchFamily="34" charset="0"/>
                <a:cs typeface="Tahoma" panose="020B0604030504040204" pitchFamily="34" charset="0"/>
              </a:rPr>
              <a:t>לקראת ההתערבות בוצע אפיון איכותני וכמותי של תנועת המבקרים בגינה, שימושיהם העיקריים בה, וכן ההזדמנויות והחסמים בדרך למימוש הפוטנציאל הגלום במתחם.</a:t>
            </a:r>
          </a:p>
        </p:txBody>
      </p:sp>
      <p:pic>
        <p:nvPicPr>
          <p:cNvPr id="7" name="Picture 6">
            <a:extLst>
              <a:ext uri="{FF2B5EF4-FFF2-40B4-BE49-F238E27FC236}">
                <a16:creationId xmlns:a16="http://schemas.microsoft.com/office/drawing/2014/main" id="{C52FA594-D11C-44B0-A6EB-0BF3CA623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2911" y="3030279"/>
            <a:ext cx="4627055" cy="3470291"/>
          </a:xfrm>
          <a:prstGeom prst="rect">
            <a:avLst/>
          </a:prstGeom>
        </p:spPr>
      </p:pic>
      <p:pic>
        <p:nvPicPr>
          <p:cNvPr id="4" name="Picture 3">
            <a:extLst>
              <a:ext uri="{FF2B5EF4-FFF2-40B4-BE49-F238E27FC236}">
                <a16:creationId xmlns:a16="http://schemas.microsoft.com/office/drawing/2014/main" id="{913BEC06-5006-4011-B2E2-78490632C6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92" t="860" r="15611" b="26851"/>
          <a:stretch/>
        </p:blipFill>
        <p:spPr>
          <a:xfrm>
            <a:off x="0" y="3385403"/>
            <a:ext cx="4544660" cy="3115167"/>
          </a:xfrm>
          <a:prstGeom prst="rect">
            <a:avLst/>
          </a:prstGeom>
        </p:spPr>
      </p:pic>
      <p:pic>
        <p:nvPicPr>
          <p:cNvPr id="21" name="Picture 20">
            <a:extLst>
              <a:ext uri="{FF2B5EF4-FFF2-40B4-BE49-F238E27FC236}">
                <a16:creationId xmlns:a16="http://schemas.microsoft.com/office/drawing/2014/main" id="{4F65D1A9-25F4-44D2-A12D-CC7709030C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 y="563256"/>
            <a:ext cx="3778196" cy="2833647"/>
          </a:xfrm>
          <a:prstGeom prst="rect">
            <a:avLst/>
          </a:prstGeom>
        </p:spPr>
      </p:pic>
      <p:pic>
        <p:nvPicPr>
          <p:cNvPr id="23" name="Picture 22">
            <a:extLst>
              <a:ext uri="{FF2B5EF4-FFF2-40B4-BE49-F238E27FC236}">
                <a16:creationId xmlns:a16="http://schemas.microsoft.com/office/drawing/2014/main" id="{B42B47B1-A500-49B6-9502-4CA2154A50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134" y="563256"/>
            <a:ext cx="3760832" cy="2820624"/>
          </a:xfrm>
          <a:prstGeom prst="rect">
            <a:avLst/>
          </a:prstGeom>
        </p:spPr>
      </p:pic>
    </p:spTree>
    <p:extLst>
      <p:ext uri="{BB962C8B-B14F-4D97-AF65-F5344CB8AC3E}">
        <p14:creationId xmlns:p14="http://schemas.microsoft.com/office/powerpoint/2010/main" val="796372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14</a:t>
            </a:fld>
            <a:endParaRPr lang="en-US" sz="140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pPr algn="r"/>
            <a:r>
              <a:rPr lang="he-IL" sz="2000" b="1" dirty="0">
                <a:solidFill>
                  <a:schemeClr val="bg1"/>
                </a:solidFill>
                <a:latin typeface="Tahoma" pitchFamily="34" charset="0"/>
                <a:ea typeface="Tahoma" pitchFamily="34" charset="0"/>
                <a:cs typeface="Tahoma" pitchFamily="34" charset="0"/>
              </a:rPr>
              <a:t>גן השוטרת – שיטת מחקר</a:t>
            </a:r>
          </a:p>
        </p:txBody>
      </p:sp>
      <p:sp>
        <p:nvSpPr>
          <p:cNvPr id="4" name="TextBox 3">
            <a:extLst>
              <a:ext uri="{FF2B5EF4-FFF2-40B4-BE49-F238E27FC236}">
                <a16:creationId xmlns:a16="http://schemas.microsoft.com/office/drawing/2014/main" id="{65EBCA4D-848B-425D-A656-BBBB03F809C7}"/>
              </a:ext>
            </a:extLst>
          </p:cNvPr>
          <p:cNvSpPr txBox="1"/>
          <p:nvPr/>
        </p:nvSpPr>
        <p:spPr>
          <a:xfrm>
            <a:off x="599680" y="696632"/>
            <a:ext cx="10992640" cy="3366114"/>
          </a:xfrm>
          <a:prstGeom prst="rect">
            <a:avLst/>
          </a:prstGeom>
          <a:noFill/>
        </p:spPr>
        <p:txBody>
          <a:bodyPr wrap="square" rtlCol="1">
            <a:spAutoFit/>
          </a:bodyPr>
          <a:lstStyle/>
          <a:p>
            <a:pPr algn="r" rtl="1">
              <a:lnSpc>
                <a:spcPct val="150000"/>
              </a:lnSpc>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שיטת המחקר - </a:t>
            </a:r>
            <a:r>
              <a:rPr lang="he-IL" sz="1400" dirty="0">
                <a:latin typeface="Tahoma" panose="020B0604030504040204" pitchFamily="34" charset="0"/>
                <a:ea typeface="Tahoma" panose="020B0604030504040204" pitchFamily="34" charset="0"/>
                <a:cs typeface="Tahoma" panose="020B0604030504040204" pitchFamily="34" charset="0"/>
              </a:rPr>
              <a:t>נערכו 4 תצפיות שטח שכללו: </a:t>
            </a:r>
          </a:p>
          <a:p>
            <a:pPr marL="285750" indent="-285750" algn="r" rtl="1">
              <a:lnSpc>
                <a:spcPct val="150000"/>
              </a:lnSpc>
              <a:buClr>
                <a:srgbClr val="FFC000"/>
              </a:buClr>
              <a:buFontTx/>
              <a:buChar char="█"/>
            </a:pPr>
            <a:r>
              <a:rPr lang="he-IL" sz="1400" dirty="0">
                <a:latin typeface="Tahoma" panose="020B0604030504040204" pitchFamily="34" charset="0"/>
                <a:ea typeface="Tahoma" panose="020B0604030504040204" pitchFamily="34" charset="0"/>
                <a:cs typeface="Tahoma" panose="020B0604030504040204" pitchFamily="34" charset="0"/>
              </a:rPr>
              <a:t>מיפוי בגישת</a:t>
            </a:r>
            <a:r>
              <a:rPr lang="en-US" sz="1400" dirty="0">
                <a:latin typeface="Tahoma" panose="020B0604030504040204" pitchFamily="34" charset="0"/>
                <a:ea typeface="Tahoma" panose="020B0604030504040204" pitchFamily="34" charset="0"/>
                <a:cs typeface="Tahoma" panose="020B0604030504040204" pitchFamily="34" charset="0"/>
              </a:rPr>
              <a:t>XPLORE” </a:t>
            </a:r>
            <a:r>
              <a:rPr lang="he-IL" sz="1400" dirty="0">
                <a:latin typeface="Tahoma" panose="020B0604030504040204" pitchFamily="34" charset="0"/>
                <a:ea typeface="Tahoma" panose="020B0604030504040204" pitchFamily="34" charset="0"/>
                <a:cs typeface="Tahoma" panose="020B0604030504040204" pitchFamily="34" charset="0"/>
              </a:rPr>
              <a:t>" הכולל התייחסות למאפיינים במרחב.</a:t>
            </a:r>
          </a:p>
          <a:p>
            <a:pPr marL="285750" indent="-285750" algn="r" rtl="1">
              <a:lnSpc>
                <a:spcPct val="150000"/>
              </a:lnSpc>
              <a:buClr>
                <a:srgbClr val="FFC000"/>
              </a:buClr>
              <a:buFontTx/>
              <a:buChar char="█"/>
            </a:pPr>
            <a:r>
              <a:rPr lang="he-IL" sz="1400" dirty="0">
                <a:latin typeface="Tahoma" panose="020B0604030504040204" pitchFamily="34" charset="0"/>
                <a:ea typeface="Tahoma" panose="020B0604030504040204" pitchFamily="34" charset="0"/>
                <a:cs typeface="Tahoma" panose="020B0604030504040204" pitchFamily="34" charset="0"/>
              </a:rPr>
              <a:t>תיעוד איכותני של ההתרחשות בזמנים שונים ביום.</a:t>
            </a:r>
          </a:p>
          <a:p>
            <a:pPr marL="285750" indent="-285750" algn="r" rtl="1">
              <a:lnSpc>
                <a:spcPct val="150000"/>
              </a:lnSpc>
              <a:buClr>
                <a:srgbClr val="FFC000"/>
              </a:buClr>
              <a:buFontTx/>
              <a:buChar char="█"/>
            </a:pPr>
            <a:r>
              <a:rPr lang="he-IL" sz="1400" dirty="0">
                <a:latin typeface="Tahoma" panose="020B0604030504040204" pitchFamily="34" charset="0"/>
                <a:ea typeface="Tahoma" panose="020B0604030504040204" pitchFamily="34" charset="0"/>
                <a:cs typeface="Tahoma" panose="020B0604030504040204" pitchFamily="34" charset="0"/>
              </a:rPr>
              <a:t>ראיונות עם 8 מבקרים בגינה.</a:t>
            </a:r>
          </a:p>
          <a:p>
            <a:pPr marL="285750" indent="-285750" algn="r" rtl="1">
              <a:lnSpc>
                <a:spcPct val="150000"/>
              </a:lnSpc>
              <a:buClr>
                <a:srgbClr val="FFC000"/>
              </a:buClr>
              <a:buFontTx/>
              <a:buChar char="█"/>
            </a:pPr>
            <a:r>
              <a:rPr lang="he-IL" sz="1400" dirty="0">
                <a:latin typeface="Tahoma" panose="020B0604030504040204" pitchFamily="34" charset="0"/>
                <a:ea typeface="Tahoma" panose="020B0604030504040204" pitchFamily="34" charset="0"/>
                <a:cs typeface="Tahoma" panose="020B0604030504040204" pitchFamily="34" charset="0"/>
              </a:rPr>
              <a:t>איסוף נתוני תנועה ושהייה באמצעות </a:t>
            </a:r>
            <a:r>
              <a:rPr lang="he-IL" sz="1400" dirty="0">
                <a:latin typeface="Tahoma"/>
                <a:ea typeface="Tahoma"/>
                <a:cs typeface="Tahoma"/>
              </a:rPr>
              <a:t>אפליקציית Public Life של </a:t>
            </a:r>
            <a:r>
              <a:rPr lang="he-IL" sz="1400" dirty="0" err="1">
                <a:latin typeface="Tahoma"/>
                <a:ea typeface="Tahoma"/>
                <a:cs typeface="Tahoma"/>
              </a:rPr>
              <a:t>Gehl</a:t>
            </a:r>
            <a:r>
              <a:rPr lang="he-IL" sz="1400" dirty="0">
                <a:latin typeface="Tahoma"/>
                <a:ea typeface="Tahoma"/>
                <a:cs typeface="Tahoma"/>
              </a:rPr>
              <a:t>: </a:t>
            </a:r>
            <a:r>
              <a:rPr lang="he-IL" sz="1400" dirty="0">
                <a:latin typeface="Tahoma" panose="020B0604030504040204" pitchFamily="34" charset="0"/>
                <a:ea typeface="Tahoma" panose="020B0604030504040204" pitchFamily="34" charset="0"/>
                <a:cs typeface="Tahoma" panose="020B0604030504040204" pitchFamily="34" charset="0"/>
              </a:rPr>
              <a:t>נאספו נתונים על 140 מבקרים, מתוכם</a:t>
            </a:r>
            <a:r>
              <a:rPr lang="en-US" sz="1400" dirty="0">
                <a:latin typeface="Tahoma" panose="020B0604030504040204" pitchFamily="34" charset="0"/>
                <a:ea typeface="Tahoma" panose="020B0604030504040204" pitchFamily="34" charset="0"/>
                <a:cs typeface="Tahoma" panose="020B0604030504040204" pitchFamily="34" charset="0"/>
              </a:rPr>
              <a:t>N=21 </a:t>
            </a:r>
            <a:r>
              <a:rPr lang="he-IL" sz="1400" dirty="0">
                <a:latin typeface="Tahoma" panose="020B0604030504040204" pitchFamily="34" charset="0"/>
                <a:ea typeface="Tahoma" panose="020B0604030504040204" pitchFamily="34" charset="0"/>
                <a:cs typeface="Tahoma" panose="020B0604030504040204" pitchFamily="34" charset="0"/>
              </a:rPr>
              <a:t> עוברים ו- </a:t>
            </a:r>
            <a:r>
              <a:rPr lang="en-US" sz="1400" dirty="0">
                <a:latin typeface="Tahoma" panose="020B0604030504040204" pitchFamily="34" charset="0"/>
                <a:ea typeface="Tahoma" panose="020B0604030504040204" pitchFamily="34" charset="0"/>
                <a:cs typeface="Tahoma" panose="020B0604030504040204" pitchFamily="34" charset="0"/>
              </a:rPr>
              <a:t>N=119</a:t>
            </a:r>
            <a:r>
              <a:rPr lang="he-IL" sz="1400" dirty="0">
                <a:latin typeface="Tahoma" panose="020B0604030504040204" pitchFamily="34" charset="0"/>
                <a:ea typeface="Tahoma" panose="020B0604030504040204" pitchFamily="34" charset="0"/>
                <a:cs typeface="Tahoma" panose="020B0604030504040204" pitchFamily="34" charset="0"/>
              </a:rPr>
              <a:t> שוהים. </a:t>
            </a:r>
            <a:endParaRPr lang="he-IL" sz="1400" dirty="0">
              <a:latin typeface="Tahoma"/>
              <a:ea typeface="Tahoma"/>
              <a:cs typeface="Tahoma"/>
            </a:endParaRPr>
          </a:p>
          <a:p>
            <a:pPr marL="285750" indent="-285750" algn="r" rtl="1">
              <a:lnSpc>
                <a:spcPct val="150000"/>
              </a:lnSpc>
              <a:buClr>
                <a:srgbClr val="FFC000"/>
              </a:buClr>
              <a:buFontTx/>
              <a:buChar char="█"/>
            </a:pPr>
            <a:r>
              <a:rPr lang="he-IL" sz="1400" dirty="0">
                <a:latin typeface="Tahoma"/>
                <a:ea typeface="Tahoma"/>
                <a:cs typeface="Tahoma"/>
              </a:rPr>
              <a:t>מועדי התצפיות:</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gn="r" rtl="1">
              <a:lnSpc>
                <a:spcPct val="150000"/>
              </a:lnSpc>
              <a:buClr>
                <a:srgbClr val="FFC000"/>
              </a:buClr>
              <a:buFont typeface="Wingdings" panose="05000000000000000000" pitchFamily="2" charset="2"/>
              <a:buChar char="§"/>
            </a:pPr>
            <a:r>
              <a:rPr lang="he-IL" sz="1400" dirty="0">
                <a:latin typeface="Tahoma" panose="020B0604030504040204" pitchFamily="34" charset="0"/>
                <a:ea typeface="Tahoma" panose="020B0604030504040204" pitchFamily="34" charset="0"/>
                <a:cs typeface="Tahoma" panose="020B0604030504040204" pitchFamily="34" charset="0"/>
              </a:rPr>
              <a:t>בוקר: 11.7.21 יום א' 11:30-8:30; 16.7.21 יום ו' 12:00-9:00</a:t>
            </a:r>
          </a:p>
          <a:p>
            <a:pPr marL="1200150" lvl="2" indent="-285750" algn="r" rtl="1">
              <a:lnSpc>
                <a:spcPct val="150000"/>
              </a:lnSpc>
              <a:buClr>
                <a:srgbClr val="FFC000"/>
              </a:buClr>
              <a:buFont typeface="Wingdings" panose="05000000000000000000" pitchFamily="2" charset="2"/>
              <a:buChar char="§"/>
            </a:pPr>
            <a:r>
              <a:rPr lang="he-IL" sz="1400" dirty="0">
                <a:latin typeface="Tahoma" panose="020B0604030504040204" pitchFamily="34" charset="0"/>
                <a:ea typeface="Tahoma" panose="020B0604030504040204" pitchFamily="34" charset="0"/>
                <a:cs typeface="Tahoma" panose="020B0604030504040204" pitchFamily="34" charset="0"/>
              </a:rPr>
              <a:t>אחה"צ: 11.7.21 יום א' 19:30-16:30; 19.7.21 יום ב' 19:30-16:30</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algn="r" rtl="1">
              <a:lnSpc>
                <a:spcPct val="150000"/>
              </a:lnSpc>
              <a:buClr>
                <a:srgbClr val="FFC000"/>
              </a:buClr>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מאפייני המרואיינים*</a:t>
            </a:r>
          </a:p>
        </p:txBody>
      </p:sp>
      <p:sp>
        <p:nvSpPr>
          <p:cNvPr id="5" name="Rectangle 1">
            <a:extLst>
              <a:ext uri="{FF2B5EF4-FFF2-40B4-BE49-F238E27FC236}">
                <a16:creationId xmlns:a16="http://schemas.microsoft.com/office/drawing/2014/main" id="{36C10C58-B585-4811-B16B-8F9F0CCB4659}"/>
              </a:ext>
            </a:extLst>
          </p:cNvPr>
          <p:cNvSpPr>
            <a:spLocks noChangeArrowheads="1"/>
          </p:cNvSpPr>
          <p:nvPr/>
        </p:nvSpPr>
        <p:spPr bwMode="auto">
          <a:xfrm>
            <a:off x="85060" y="5185156"/>
            <a:ext cx="11532731" cy="37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r" rtl="1" fontAlgn="base">
              <a:lnSpc>
                <a:spcPct val="150000"/>
              </a:lnSpc>
              <a:spcBef>
                <a:spcPct val="0"/>
              </a:spcBef>
              <a:spcAft>
                <a:spcPct val="0"/>
              </a:spcAft>
              <a:buClr>
                <a:srgbClr val="FFC000"/>
              </a:buClr>
            </a:pPr>
            <a:r>
              <a:rPr lang="he-IL" altLang="he-IL" sz="1400" dirty="0">
                <a:latin typeface="Tahoma" panose="020B0604030504040204" pitchFamily="34" charset="0"/>
                <a:ea typeface="Tahoma" panose="020B0604030504040204" pitchFamily="34" charset="0"/>
                <a:cs typeface="Tahoma" panose="020B0604030504040204" pitchFamily="34" charset="0"/>
              </a:rPr>
              <a:t>המרואיינים ליוו סה"כ 2 תינוקות ו-4 ילדים וילדות בגילי 6-2. כל המרואיינים דיווחו שמגיעים לגינה פעם-מספר פעמים בשבוע, ברגל.</a:t>
            </a:r>
          </a:p>
        </p:txBody>
      </p:sp>
      <p:graphicFrame>
        <p:nvGraphicFramePr>
          <p:cNvPr id="3" name="Table 2">
            <a:extLst>
              <a:ext uri="{FF2B5EF4-FFF2-40B4-BE49-F238E27FC236}">
                <a16:creationId xmlns:a16="http://schemas.microsoft.com/office/drawing/2014/main" id="{AE1A6D01-1B89-4A5F-A01C-2BD03DA21F91}"/>
              </a:ext>
            </a:extLst>
          </p:cNvPr>
          <p:cNvGraphicFramePr>
            <a:graphicFrameLocks noGrp="1"/>
          </p:cNvGraphicFramePr>
          <p:nvPr>
            <p:extLst>
              <p:ext uri="{D42A27DB-BD31-4B8C-83A1-F6EECF244321}">
                <p14:modId xmlns:p14="http://schemas.microsoft.com/office/powerpoint/2010/main" val="3573329864"/>
              </p:ext>
            </p:extLst>
          </p:nvPr>
        </p:nvGraphicFramePr>
        <p:xfrm>
          <a:off x="0" y="4133500"/>
          <a:ext cx="12192000" cy="1051656"/>
        </p:xfrm>
        <a:graphic>
          <a:graphicData uri="http://schemas.openxmlformats.org/drawingml/2006/table">
            <a:tbl>
              <a:tblPr rtl="1" firstRow="1" firstCol="1" bandRow="1">
                <a:tableStyleId>{5C22544A-7EE6-4342-B048-85BDC9FD1C3A}</a:tableStyleId>
              </a:tblPr>
              <a:tblGrid>
                <a:gridCol w="2031584">
                  <a:extLst>
                    <a:ext uri="{9D8B030D-6E8A-4147-A177-3AD203B41FA5}">
                      <a16:colId xmlns:a16="http://schemas.microsoft.com/office/drawing/2014/main" val="1903623498"/>
                    </a:ext>
                  </a:extLst>
                </a:gridCol>
                <a:gridCol w="2032416">
                  <a:extLst>
                    <a:ext uri="{9D8B030D-6E8A-4147-A177-3AD203B41FA5}">
                      <a16:colId xmlns:a16="http://schemas.microsoft.com/office/drawing/2014/main" val="3714304163"/>
                    </a:ext>
                  </a:extLst>
                </a:gridCol>
                <a:gridCol w="2031584">
                  <a:extLst>
                    <a:ext uri="{9D8B030D-6E8A-4147-A177-3AD203B41FA5}">
                      <a16:colId xmlns:a16="http://schemas.microsoft.com/office/drawing/2014/main" val="3567146514"/>
                    </a:ext>
                  </a:extLst>
                </a:gridCol>
                <a:gridCol w="2032416">
                  <a:extLst>
                    <a:ext uri="{9D8B030D-6E8A-4147-A177-3AD203B41FA5}">
                      <a16:colId xmlns:a16="http://schemas.microsoft.com/office/drawing/2014/main" val="131057838"/>
                    </a:ext>
                  </a:extLst>
                </a:gridCol>
                <a:gridCol w="2031584">
                  <a:extLst>
                    <a:ext uri="{9D8B030D-6E8A-4147-A177-3AD203B41FA5}">
                      <a16:colId xmlns:a16="http://schemas.microsoft.com/office/drawing/2014/main" val="3933771416"/>
                    </a:ext>
                  </a:extLst>
                </a:gridCol>
                <a:gridCol w="2032416">
                  <a:extLst>
                    <a:ext uri="{9D8B030D-6E8A-4147-A177-3AD203B41FA5}">
                      <a16:colId xmlns:a16="http://schemas.microsoft.com/office/drawing/2014/main" val="2172081207"/>
                    </a:ext>
                  </a:extLst>
                </a:gridCol>
              </a:tblGrid>
              <a:tr h="196486">
                <a:tc gridSpan="2">
                  <a:txBody>
                    <a:bodyPr/>
                    <a:lstStyle/>
                    <a:p>
                      <a:pPr algn="ctr" rtl="1">
                        <a:spcAft>
                          <a:spcPts val="0"/>
                        </a:spcAft>
                      </a:pPr>
                      <a:r>
                        <a:rPr lang="he-IL" sz="1400" dirty="0">
                          <a:effectLst/>
                          <a:latin typeface="Calibri" panose="020F0502020204030204" pitchFamily="34" charset="0"/>
                          <a:cs typeface="Calibri" panose="020F0502020204030204" pitchFamily="34" charset="0"/>
                        </a:rPr>
                        <a:t>קרבה*</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hMerge="1">
                  <a:txBody>
                    <a:bodyPr/>
                    <a:lstStyle/>
                    <a:p>
                      <a:pPr rtl="1"/>
                      <a:endParaRPr lang="he-IL"/>
                    </a:p>
                  </a:txBody>
                  <a:tcPr/>
                </a:tc>
                <a:tc gridSpan="2">
                  <a:txBody>
                    <a:bodyPr/>
                    <a:lstStyle/>
                    <a:p>
                      <a:pPr algn="ctr" rtl="1">
                        <a:spcAft>
                          <a:spcPts val="0"/>
                        </a:spcAft>
                      </a:pPr>
                      <a:r>
                        <a:rPr lang="he-IL" sz="1400" dirty="0">
                          <a:effectLst/>
                          <a:latin typeface="Calibri" panose="020F0502020204030204" pitchFamily="34" charset="0"/>
                          <a:cs typeface="Calibri" panose="020F0502020204030204" pitchFamily="34" charset="0"/>
                        </a:rPr>
                        <a:t>מגדר (מבוגרים)</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hMerge="1">
                  <a:txBody>
                    <a:bodyPr/>
                    <a:lstStyle/>
                    <a:p>
                      <a:pPr rtl="1"/>
                      <a:endParaRPr lang="he-IL"/>
                    </a:p>
                  </a:txBody>
                  <a:tcPr/>
                </a:tc>
                <a:tc gridSpan="2">
                  <a:txBody>
                    <a:bodyPr/>
                    <a:lstStyle/>
                    <a:p>
                      <a:pPr algn="ctr" rtl="1">
                        <a:spcAft>
                          <a:spcPts val="0"/>
                        </a:spcAft>
                      </a:pPr>
                      <a:r>
                        <a:rPr lang="he-IL" sz="1400" dirty="0">
                          <a:effectLst/>
                          <a:latin typeface="Calibri" panose="020F0502020204030204" pitchFamily="34" charset="0"/>
                          <a:cs typeface="Calibri" panose="020F0502020204030204" pitchFamily="34" charset="0"/>
                        </a:rPr>
                        <a:t>מגורים</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hMerge="1">
                  <a:txBody>
                    <a:bodyPr/>
                    <a:lstStyle/>
                    <a:p>
                      <a:pPr rtl="1"/>
                      <a:endParaRPr lang="he-IL"/>
                    </a:p>
                  </a:txBody>
                  <a:tcPr/>
                </a:tc>
                <a:extLst>
                  <a:ext uri="{0D108BD9-81ED-4DB2-BD59-A6C34878D82A}">
                    <a16:rowId xmlns:a16="http://schemas.microsoft.com/office/drawing/2014/main" val="1402204680"/>
                  </a:ext>
                </a:extLst>
              </a:tr>
              <a:tr h="196486">
                <a:tc>
                  <a:txBody>
                    <a:bodyPr/>
                    <a:lstStyle/>
                    <a:p>
                      <a:pPr algn="r" rtl="1">
                        <a:spcAft>
                          <a:spcPts val="0"/>
                        </a:spcAft>
                      </a:pPr>
                      <a:r>
                        <a:rPr lang="he-IL" sz="1400" b="0" dirty="0">
                          <a:effectLst/>
                          <a:latin typeface="Calibri" panose="020F0502020204030204" pitchFamily="34" charset="0"/>
                          <a:cs typeface="Calibri" panose="020F0502020204030204" pitchFamily="34" charset="0"/>
                        </a:rPr>
                        <a:t>הורה</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b="0" dirty="0">
                          <a:effectLst/>
                          <a:latin typeface="Calibri" panose="020F0502020204030204" pitchFamily="34" charset="0"/>
                          <a:cs typeface="Calibri" panose="020F0502020204030204" pitchFamily="34" charset="0"/>
                        </a:rPr>
                        <a:t>5</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ז</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b="0" dirty="0">
                          <a:effectLst/>
                          <a:latin typeface="Calibri" panose="020F0502020204030204" pitchFamily="34" charset="0"/>
                          <a:cs typeface="Calibri" panose="020F0502020204030204" pitchFamily="34" charset="0"/>
                        </a:rPr>
                        <a:t>3</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בשכונה</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1">
                        <a:spcAft>
                          <a:spcPts val="0"/>
                        </a:spcAft>
                      </a:pPr>
                      <a:r>
                        <a:rPr lang="he-IL" sz="1400" dirty="0">
                          <a:effectLst/>
                          <a:latin typeface="Calibri" panose="020F0502020204030204" pitchFamily="34" charset="0"/>
                          <a:cs typeface="Calibri" panose="020F0502020204030204" pitchFamily="34" charset="0"/>
                        </a:rPr>
                        <a:t>7</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extLst>
                  <a:ext uri="{0D108BD9-81ED-4DB2-BD59-A6C34878D82A}">
                    <a16:rowId xmlns:a16="http://schemas.microsoft.com/office/drawing/2014/main" val="1933034463"/>
                  </a:ext>
                </a:extLst>
              </a:tr>
              <a:tr h="312468">
                <a:tc>
                  <a:txBody>
                    <a:bodyPr/>
                    <a:lstStyle/>
                    <a:p>
                      <a:pPr algn="r" rtl="1">
                        <a:spcAft>
                          <a:spcPts val="0"/>
                        </a:spcAft>
                      </a:pPr>
                      <a:r>
                        <a:rPr lang="he-IL" sz="1400" b="0" dirty="0">
                          <a:effectLst/>
                          <a:latin typeface="Calibri" panose="020F0502020204030204" pitchFamily="34" charset="0"/>
                          <a:cs typeface="Calibri" panose="020F0502020204030204" pitchFamily="34" charset="0"/>
                        </a:rPr>
                        <a:t>דודה</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1">
                        <a:spcAft>
                          <a:spcPts val="0"/>
                        </a:spcAft>
                      </a:pPr>
                      <a:r>
                        <a:rPr lang="he-IL" sz="1400" b="0" dirty="0">
                          <a:effectLst/>
                          <a:latin typeface="Calibri" panose="020F0502020204030204" pitchFamily="34" charset="0"/>
                          <a:cs typeface="Calibri" panose="020F0502020204030204" pitchFamily="34" charset="0"/>
                        </a:rPr>
                        <a:t>1</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נ</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b="0" dirty="0">
                          <a:effectLst/>
                          <a:latin typeface="Calibri" panose="020F0502020204030204" pitchFamily="34" charset="0"/>
                          <a:cs typeface="Calibri" panose="020F0502020204030204" pitchFamily="34" charset="0"/>
                        </a:rPr>
                        <a:t> (אימהות)</a:t>
                      </a:r>
                      <a:r>
                        <a:rPr lang="en-US" sz="1400" b="0" dirty="0">
                          <a:effectLst/>
                          <a:latin typeface="Calibri" panose="020F0502020204030204" pitchFamily="34" charset="0"/>
                          <a:cs typeface="Calibri" panose="020F0502020204030204" pitchFamily="34" charset="0"/>
                        </a:rPr>
                        <a:t>5</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שכונה סמוכה (שפירא)</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1">
                        <a:spcAft>
                          <a:spcPts val="0"/>
                        </a:spcAft>
                      </a:pPr>
                      <a:r>
                        <a:rPr lang="en-US" sz="1400" dirty="0">
                          <a:effectLst/>
                          <a:latin typeface="Calibri" panose="020F0502020204030204" pitchFamily="34" charset="0"/>
                          <a:cs typeface="Calibri" panose="020F0502020204030204" pitchFamily="34" charset="0"/>
                        </a:rPr>
                        <a:t>1</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extLst>
                  <a:ext uri="{0D108BD9-81ED-4DB2-BD59-A6C34878D82A}">
                    <a16:rowId xmlns:a16="http://schemas.microsoft.com/office/drawing/2014/main" val="2605018585"/>
                  </a:ext>
                </a:extLst>
              </a:tr>
              <a:tr h="312468">
                <a:tc>
                  <a:txBody>
                    <a:bodyPr/>
                    <a:lstStyle/>
                    <a:p>
                      <a:pPr algn="r" rtl="1">
                        <a:spcAft>
                          <a:spcPts val="0"/>
                        </a:spcAft>
                      </a:pPr>
                      <a:r>
                        <a:rPr lang="he-IL" sz="1400" b="0" dirty="0">
                          <a:effectLst/>
                          <a:latin typeface="Calibri" panose="020F0502020204030204" pitchFamily="34" charset="0"/>
                          <a:cs typeface="Calibri" panose="020F0502020204030204" pitchFamily="34" charset="0"/>
                        </a:rPr>
                        <a:t>מבקרים ללא ילדים</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b="0" dirty="0">
                          <a:effectLst/>
                          <a:latin typeface="Calibri" panose="020F0502020204030204" pitchFamily="34" charset="0"/>
                          <a:cs typeface="Calibri" panose="020F0502020204030204" pitchFamily="34" charset="0"/>
                        </a:rPr>
                        <a:t>2</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 </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noFill/>
                  </a:tcPr>
                </a:tc>
                <a:tc>
                  <a:txBody>
                    <a:bodyPr/>
                    <a:lstStyle/>
                    <a:p>
                      <a:pPr algn="r" rtl="0">
                        <a:spcAft>
                          <a:spcPts val="0"/>
                        </a:spcAft>
                      </a:pPr>
                      <a:r>
                        <a:rPr lang="en-US" sz="1400" b="0" dirty="0">
                          <a:effectLst/>
                          <a:latin typeface="Calibri" panose="020F0502020204030204" pitchFamily="34" charset="0"/>
                          <a:cs typeface="Calibri" panose="020F0502020204030204" pitchFamily="34" charset="0"/>
                        </a:rPr>
                        <a:t> </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no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 </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noFill/>
                  </a:tcPr>
                </a:tc>
                <a:tc>
                  <a:txBody>
                    <a:bodyPr/>
                    <a:lstStyle/>
                    <a:p>
                      <a:pPr algn="r" rtl="1">
                        <a:spcAft>
                          <a:spcPts val="0"/>
                        </a:spcAft>
                      </a:pPr>
                      <a:r>
                        <a:rPr lang="en-US" sz="1400" dirty="0">
                          <a:effectLst/>
                          <a:latin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noFill/>
                  </a:tcPr>
                </a:tc>
                <a:extLst>
                  <a:ext uri="{0D108BD9-81ED-4DB2-BD59-A6C34878D82A}">
                    <a16:rowId xmlns:a16="http://schemas.microsoft.com/office/drawing/2014/main" val="1724005566"/>
                  </a:ext>
                </a:extLst>
              </a:tr>
            </a:tbl>
          </a:graphicData>
        </a:graphic>
      </p:graphicFrame>
    </p:spTree>
    <p:extLst>
      <p:ext uri="{BB962C8B-B14F-4D97-AF65-F5344CB8AC3E}">
        <p14:creationId xmlns:p14="http://schemas.microsoft.com/office/powerpoint/2010/main" val="3465492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723466" y="2657559"/>
            <a:ext cx="1390428" cy="850372"/>
          </a:xfrm>
        </p:spPr>
        <p:txBody>
          <a:bodyPr/>
          <a:lstStyle/>
          <a:p>
            <a:fld id="{F2736200-3204-44C4-A5EC-985817706BA3}" type="slidenum">
              <a:rPr lang="en-US" sz="1400" dirty="0" smtClean="0"/>
              <a:t>15</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גן השוטרת</a:t>
            </a:r>
          </a:p>
        </p:txBody>
      </p:sp>
      <p:sp>
        <p:nvSpPr>
          <p:cNvPr id="7" name="Rectangle 6">
            <a:extLst>
              <a:ext uri="{FF2B5EF4-FFF2-40B4-BE49-F238E27FC236}">
                <a16:creationId xmlns:a16="http://schemas.microsoft.com/office/drawing/2014/main" id="{8E119168-BA42-49CC-AB16-00628F05D854}"/>
              </a:ext>
            </a:extLst>
          </p:cNvPr>
          <p:cNvSpPr/>
          <p:nvPr/>
        </p:nvSpPr>
        <p:spPr>
          <a:xfrm>
            <a:off x="5326523" y="871074"/>
            <a:ext cx="6781462" cy="4086568"/>
          </a:xfrm>
          <a:prstGeom prst="rect">
            <a:avLst/>
          </a:prstGeom>
        </p:spPr>
        <p:txBody>
          <a:bodyPr wrap="square">
            <a:spAutoFit/>
          </a:bodyPr>
          <a:lstStyle/>
          <a:p>
            <a:pPr algn="r" rtl="1">
              <a:buClr>
                <a:srgbClr val="EC1C3C"/>
              </a:buClr>
            </a:pPr>
            <a:r>
              <a:rPr lang="he-IL" sz="1400" b="1" dirty="0">
                <a:latin typeface="Tahoma" panose="020B0604030504040204" pitchFamily="34" charset="0"/>
                <a:ea typeface="Tahoma" panose="020B0604030504040204" pitchFamily="34" charset="0"/>
                <a:cs typeface="Tahoma" panose="020B0604030504040204" pitchFamily="34" charset="0"/>
              </a:rPr>
              <a:t>הקהל העיקרי הפוקד את הגינה:</a:t>
            </a:r>
            <a:br>
              <a:rPr lang="en-US" sz="1400" b="1" dirty="0">
                <a:latin typeface="Tahoma" panose="020B0604030504040204" pitchFamily="34" charset="0"/>
                <a:ea typeface="Tahoma" panose="020B0604030504040204" pitchFamily="34" charset="0"/>
                <a:cs typeface="Tahoma" panose="020B0604030504040204" pitchFamily="34" charset="0"/>
              </a:rPr>
            </a:b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עומס המבקרים בגינה היה נמוך מאוד ברוב שעות התצפיות. </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בקרב כלל המבקרים, נוכחות הנשים הייתה גבוהה יותר (62%). </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שעות הבוקר היו דלות בנוכחות מבקרים</a:t>
            </a:r>
            <a:r>
              <a:rPr lang="en-US" sz="1200" dirty="0">
                <a:latin typeface="Tahoma" panose="020B0604030504040204" pitchFamily="34" charset="0"/>
                <a:ea typeface="Tahoma" panose="020B0604030504040204" pitchFamily="34" charset="0"/>
                <a:cs typeface="Tahoma" panose="020B0604030504040204" pitchFamily="34" charset="0"/>
              </a:rPr>
              <a:t>;</a:t>
            </a:r>
            <a:r>
              <a:rPr lang="he-IL" sz="1200" dirty="0">
                <a:latin typeface="Tahoma" panose="020B0604030504040204" pitchFamily="34" charset="0"/>
                <a:ea typeface="Tahoma" panose="020B0604030504040204" pitchFamily="34" charset="0"/>
                <a:cs typeface="Tahoma" panose="020B0604030504040204" pitchFamily="34" charset="0"/>
              </a:rPr>
              <a:t> נצפו קבוצות ילדים בגילי 11-4 המתגוררים בסמוך לגינה, ללא ליווי מבוגרים. מדי פעם חלפו באזור רוכבי אופניים או אנשים עם כלביהם. </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שעות אחר הצוהריים היו עמוסות יותר משעות הבוקר</a:t>
            </a:r>
            <a:r>
              <a:rPr lang="en-US" sz="1200" dirty="0">
                <a:latin typeface="Tahoma" panose="020B0604030504040204" pitchFamily="34" charset="0"/>
                <a:ea typeface="Tahoma" panose="020B0604030504040204" pitchFamily="34" charset="0"/>
                <a:cs typeface="Tahoma" panose="020B0604030504040204" pitchFamily="34" charset="0"/>
              </a:rPr>
              <a:t>;</a:t>
            </a:r>
            <a:r>
              <a:rPr lang="he-IL" sz="1200" dirty="0">
                <a:latin typeface="Tahoma" panose="020B0604030504040204" pitchFamily="34" charset="0"/>
                <a:ea typeface="Tahoma" panose="020B0604030504040204" pitchFamily="34" charset="0"/>
                <a:cs typeface="Tahoma" panose="020B0604030504040204" pitchFamily="34" charset="0"/>
              </a:rPr>
              <a:t> נצפו משפחות עם ילדים קטנים ותינוקות, קבוצות ילדים ללא ליווי, מבוגרים שישבו על הספסלים למנוחה, וקשישים בכיסאות גלגלים מלווים במטפלים שיצאו עימם לטיול. </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רוב המבקרים שנצפו משתייכים לאוכלוסיית הישראלים המקומיים. מבקרים מקרב אוכלוסיית מבקשי המקלט נצפו באחוזים נמוכים יותר, ונכחו בעיקר בשעות אחר הצוהריים. נראה כי קיימת מתיחות סביב הנושא</a:t>
            </a:r>
            <a:r>
              <a:rPr lang="en-US" sz="1200" dirty="0">
                <a:latin typeface="Tahoma" panose="020B0604030504040204" pitchFamily="34" charset="0"/>
                <a:ea typeface="Tahoma" panose="020B0604030504040204" pitchFamily="34" charset="0"/>
                <a:cs typeface="Tahoma" panose="020B0604030504040204" pitchFamily="34" charset="0"/>
              </a:rPr>
              <a:t>;</a:t>
            </a:r>
            <a:r>
              <a:rPr lang="he-IL" sz="1200" dirty="0">
                <a:latin typeface="Tahoma" panose="020B0604030504040204" pitchFamily="34" charset="0"/>
                <a:ea typeface="Tahoma" panose="020B0604030504040204" pitchFamily="34" charset="0"/>
                <a:cs typeface="Tahoma" panose="020B0604030504040204" pitchFamily="34" charset="0"/>
              </a:rPr>
              <a:t> אחת המרואיינות ציינה שהיא מרוצה מכך שנוכחות האוכלוסייה הזרה בגינה דלה יחסית, לעומת נוכחות גבוהה יותר בשכונת התקווה.</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איש חסר בית ישן במתקן המשחק בשעות הבוקר. דווח גם כי בשעות הלילה מגיעות לגינה חבורות של צעירים הנוהגים לשתות ולעשן בה.</a:t>
            </a:r>
          </a:p>
        </p:txBody>
      </p:sp>
      <p:sp>
        <p:nvSpPr>
          <p:cNvPr id="3" name="Rectangle 2">
            <a:extLst>
              <a:ext uri="{FF2B5EF4-FFF2-40B4-BE49-F238E27FC236}">
                <a16:creationId xmlns:a16="http://schemas.microsoft.com/office/drawing/2014/main" id="{0A0AB3B4-4CE4-4774-A76A-BD33A10455B9}"/>
              </a:ext>
            </a:extLst>
          </p:cNvPr>
          <p:cNvSpPr/>
          <p:nvPr/>
        </p:nvSpPr>
        <p:spPr>
          <a:xfrm>
            <a:off x="1710783" y="4903320"/>
            <a:ext cx="1683833" cy="1216641"/>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b="1" dirty="0">
                <a:latin typeface="Calibri" panose="020F0502020204030204" pitchFamily="34" charset="0"/>
                <a:cs typeface="Calibri" panose="020F0502020204030204" pitchFamily="34" charset="0"/>
              </a:rPr>
              <a:t>הזדמנויות לשיח </a:t>
            </a:r>
          </a:p>
          <a:p>
            <a:pPr algn="ctr" rtl="1"/>
            <a:r>
              <a:rPr lang="he-IL" b="1" dirty="0">
                <a:latin typeface="Calibri" panose="020F0502020204030204" pitchFamily="34" charset="0"/>
                <a:cs typeface="Calibri" panose="020F0502020204030204" pitchFamily="34" charset="0"/>
              </a:rPr>
              <a:t>ומפגש קהילתי </a:t>
            </a:r>
          </a:p>
          <a:p>
            <a:pPr algn="ctr" rtl="1"/>
            <a:r>
              <a:rPr lang="he-IL" b="1" dirty="0">
                <a:solidFill>
                  <a:prstClr val="white"/>
                </a:solidFill>
                <a:latin typeface="Calibri" panose="020F0502020204030204" pitchFamily="34" charset="0"/>
                <a:cs typeface="Calibri" panose="020F0502020204030204" pitchFamily="34" charset="0"/>
              </a:rPr>
              <a:t>ציון</a:t>
            </a:r>
            <a:r>
              <a:rPr lang="he-IL" sz="1200" b="1" dirty="0">
                <a:solidFill>
                  <a:prstClr val="white"/>
                </a:solidFill>
                <a:latin typeface="Calibri" panose="020F0502020204030204" pitchFamily="34" charset="0"/>
                <a:cs typeface="Calibri" panose="020F0502020204030204" pitchFamily="34" charset="0"/>
              </a:rPr>
              <a:t>*</a:t>
            </a:r>
            <a:r>
              <a:rPr lang="he-IL" b="1" dirty="0">
                <a:solidFill>
                  <a:prstClr val="white"/>
                </a:solidFill>
                <a:latin typeface="Calibri" panose="020F0502020204030204" pitchFamily="34" charset="0"/>
                <a:cs typeface="Calibri" panose="020F0502020204030204" pitchFamily="34" charset="0"/>
              </a:rPr>
              <a:t> </a:t>
            </a:r>
            <a:r>
              <a:rPr lang="he-IL" sz="3600" b="1" dirty="0">
                <a:solidFill>
                  <a:prstClr val="white"/>
                </a:solidFill>
                <a:latin typeface="Calibri" panose="020F0502020204030204" pitchFamily="34" charset="0"/>
                <a:cs typeface="Calibri" panose="020F0502020204030204" pitchFamily="34" charset="0"/>
              </a:rPr>
              <a:t>4.8</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BB5695EB-EB55-4A36-93F8-3D9AA29B361E}"/>
              </a:ext>
            </a:extLst>
          </p:cNvPr>
          <p:cNvSpPr txBox="1"/>
          <p:nvPr/>
        </p:nvSpPr>
        <p:spPr>
          <a:xfrm>
            <a:off x="8285355" y="6203643"/>
            <a:ext cx="2651601"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*ציון בין 1 ל- 7 (כש- 1 הנמוך ביותר ו- 7 הגבוה ביותר) </a:t>
            </a:r>
          </a:p>
        </p:txBody>
      </p:sp>
      <p:grpSp>
        <p:nvGrpSpPr>
          <p:cNvPr id="6" name="Group 5">
            <a:extLst>
              <a:ext uri="{FF2B5EF4-FFF2-40B4-BE49-F238E27FC236}">
                <a16:creationId xmlns:a16="http://schemas.microsoft.com/office/drawing/2014/main" id="{B2F91FE8-EB82-4DDE-AABE-222CFBBD14D2}"/>
              </a:ext>
            </a:extLst>
          </p:cNvPr>
          <p:cNvGrpSpPr/>
          <p:nvPr/>
        </p:nvGrpSpPr>
        <p:grpSpPr>
          <a:xfrm>
            <a:off x="1031" y="653849"/>
            <a:ext cx="4910744" cy="3809568"/>
            <a:chOff x="1031" y="1813479"/>
            <a:chExt cx="4910744" cy="3809568"/>
          </a:xfrm>
        </p:grpSpPr>
        <p:graphicFrame>
          <p:nvGraphicFramePr>
            <p:cNvPr id="9" name="Chart 8">
              <a:extLst>
                <a:ext uri="{FF2B5EF4-FFF2-40B4-BE49-F238E27FC236}">
                  <a16:creationId xmlns:a16="http://schemas.microsoft.com/office/drawing/2014/main" id="{B353C61C-3C8F-4622-A8A5-5B7D17A671E3}"/>
                </a:ext>
              </a:extLst>
            </p:cNvPr>
            <p:cNvGraphicFramePr/>
            <p:nvPr>
              <p:extLst>
                <p:ext uri="{D42A27DB-BD31-4B8C-83A1-F6EECF244321}">
                  <p14:modId xmlns:p14="http://schemas.microsoft.com/office/powerpoint/2010/main" val="2869834860"/>
                </p:ext>
              </p:extLst>
            </p:nvPr>
          </p:nvGraphicFramePr>
          <p:xfrm>
            <a:off x="1031" y="1813479"/>
            <a:ext cx="4910744" cy="3809568"/>
          </p:xfrm>
          <a:graphic>
            <a:graphicData uri="http://schemas.openxmlformats.org/drawingml/2006/chart">
              <c:chart xmlns:c="http://schemas.openxmlformats.org/drawingml/2006/chart" xmlns:r="http://schemas.openxmlformats.org/officeDocument/2006/relationships" r:id="rId3"/>
            </a:graphicData>
          </a:graphic>
        </p:graphicFrame>
        <p:sp>
          <p:nvSpPr>
            <p:cNvPr id="5" name="Sun 4">
              <a:extLst>
                <a:ext uri="{FF2B5EF4-FFF2-40B4-BE49-F238E27FC236}">
                  <a16:creationId xmlns:a16="http://schemas.microsoft.com/office/drawing/2014/main" id="{85A76765-AC63-4C18-852C-F65C4EFC0D24}"/>
                </a:ext>
              </a:extLst>
            </p:cNvPr>
            <p:cNvSpPr/>
            <p:nvPr/>
          </p:nvSpPr>
          <p:spPr>
            <a:xfrm>
              <a:off x="2235200" y="3905250"/>
              <a:ext cx="635000" cy="584200"/>
            </a:xfrm>
            <a:prstGeom prst="sun">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0" name="Slide Number Placeholder 1">
            <a:extLst>
              <a:ext uri="{FF2B5EF4-FFF2-40B4-BE49-F238E27FC236}">
                <a16:creationId xmlns:a16="http://schemas.microsoft.com/office/drawing/2014/main" id="{25333DD5-C81B-4834-9E57-0B7413B24982}"/>
              </a:ext>
            </a:extLst>
          </p:cNvPr>
          <p:cNvSpPr txBox="1">
            <a:spLocks/>
          </p:cNvSpPr>
          <p:nvPr/>
        </p:nvSpPr>
        <p:spPr>
          <a:xfrm>
            <a:off x="11298730" y="6267302"/>
            <a:ext cx="63812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736200-3204-44C4-A5EC-985817706BA3}" type="slidenum">
              <a:rPr lang="en-US" sz="1400" smtClean="0"/>
              <a:pPr/>
              <a:t>15</a:t>
            </a:fld>
            <a:endParaRPr lang="en-US" sz="1400"/>
          </a:p>
        </p:txBody>
      </p:sp>
      <p:sp>
        <p:nvSpPr>
          <p:cNvPr id="11" name="Rectangle 10">
            <a:extLst>
              <a:ext uri="{FF2B5EF4-FFF2-40B4-BE49-F238E27FC236}">
                <a16:creationId xmlns:a16="http://schemas.microsoft.com/office/drawing/2014/main" id="{3D01F776-2015-43D8-8E87-5883EB7A2615}"/>
              </a:ext>
            </a:extLst>
          </p:cNvPr>
          <p:cNvSpPr/>
          <p:nvPr/>
        </p:nvSpPr>
        <p:spPr>
          <a:xfrm>
            <a:off x="5048743" y="389651"/>
            <a:ext cx="7143257" cy="369332"/>
          </a:xfrm>
          <a:prstGeom prst="rect">
            <a:avLst/>
          </a:prstGeom>
          <a:solidFill>
            <a:srgbClr val="4978A6"/>
          </a:solidFill>
          <a:ln>
            <a:noFill/>
          </a:ln>
        </p:spPr>
        <p:txBody>
          <a:bodyPr wrap="square">
            <a:spAutoFit/>
          </a:bodyPr>
          <a:lstStyle/>
          <a:p>
            <a:pPr algn="ctr"/>
            <a:r>
              <a:rPr lang="he-IL" b="1" dirty="0">
                <a:solidFill>
                  <a:schemeClr val="bg1"/>
                </a:solidFill>
                <a:latin typeface="Tahoma" panose="020B0604030504040204" pitchFamily="34" charset="0"/>
                <a:ea typeface="Tahoma" panose="020B0604030504040204" pitchFamily="34" charset="0"/>
                <a:cs typeface="Tahoma" panose="020B0604030504040204" pitchFamily="34" charset="0"/>
              </a:rPr>
              <a:t>שימוש במרחב עירוני מותאם</a:t>
            </a:r>
            <a:endParaRPr lang="he-IL" dirty="0">
              <a:solidFill>
                <a:schemeClr val="bg1"/>
              </a:solidFill>
            </a:endParaRPr>
          </a:p>
        </p:txBody>
      </p:sp>
      <p:cxnSp>
        <p:nvCxnSpPr>
          <p:cNvPr id="12" name="Straight Connector 11">
            <a:extLst>
              <a:ext uri="{FF2B5EF4-FFF2-40B4-BE49-F238E27FC236}">
                <a16:creationId xmlns:a16="http://schemas.microsoft.com/office/drawing/2014/main" id="{D5A9C9D3-E477-4D0D-9FB7-F1013A85B869}"/>
              </a:ext>
            </a:extLst>
          </p:cNvPr>
          <p:cNvCxnSpPr>
            <a:cxnSpLocks/>
          </p:cNvCxnSpPr>
          <p:nvPr/>
        </p:nvCxnSpPr>
        <p:spPr>
          <a:xfrm>
            <a:off x="5048743"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282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16</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גן השוטרת</a:t>
            </a:r>
          </a:p>
        </p:txBody>
      </p:sp>
      <p:sp>
        <p:nvSpPr>
          <p:cNvPr id="7" name="Rectangle 6">
            <a:extLst>
              <a:ext uri="{FF2B5EF4-FFF2-40B4-BE49-F238E27FC236}">
                <a16:creationId xmlns:a16="http://schemas.microsoft.com/office/drawing/2014/main" id="{8E119168-BA42-49CC-AB16-00628F05D854}"/>
              </a:ext>
            </a:extLst>
          </p:cNvPr>
          <p:cNvSpPr/>
          <p:nvPr/>
        </p:nvSpPr>
        <p:spPr>
          <a:xfrm>
            <a:off x="5411547" y="839814"/>
            <a:ext cx="6581177" cy="4086568"/>
          </a:xfrm>
          <a:prstGeom prst="rect">
            <a:avLst/>
          </a:prstGeom>
        </p:spPr>
        <p:txBody>
          <a:bodyPr wrap="square">
            <a:spAutoFit/>
          </a:bodyPr>
          <a:lstStyle/>
          <a:p>
            <a:pPr algn="r" rtl="1">
              <a:buClr>
                <a:srgbClr val="EC1C3C"/>
              </a:buClr>
            </a:pPr>
            <a:r>
              <a:rPr lang="he-IL" sz="1400" b="1" dirty="0">
                <a:latin typeface="Tahoma" panose="020B0604030504040204" pitchFamily="34" charset="0"/>
                <a:ea typeface="Tahoma" panose="020B0604030504040204" pitchFamily="34" charset="0"/>
                <a:cs typeface="Tahoma" panose="020B0604030504040204" pitchFamily="34" charset="0"/>
              </a:rPr>
              <a:t>שהייה באזורי הגינה – פעילויות עיקריות</a:t>
            </a:r>
            <a:br>
              <a:rPr lang="en-US" sz="1400" b="1" dirty="0">
                <a:latin typeface="Tahoma" panose="020B0604030504040204" pitchFamily="34" charset="0"/>
                <a:ea typeface="Tahoma" panose="020B0604030504040204" pitchFamily="34" charset="0"/>
                <a:cs typeface="Tahoma" panose="020B0604030504040204" pitchFamily="34" charset="0"/>
              </a:rPr>
            </a:b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מתקני המשחקים והכושר, והספסלים הסמוכים להם, היו מוקדי השהייה העיקריים בגינה לכל קבוצות הגיל, במגוון הרכבים ובעיקר בזוגות. מבוגרים לרוב נצפו יושבים ומשוחחים, וילדים נצפו משחקים. </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לרוב ההורים ישבו והשקיפו על ילדיהם מהספסלים הסמוכים למתקנים, ושוחחו. </a:t>
            </a:r>
            <a:br>
              <a:rPr lang="en-US" sz="1200" dirty="0">
                <a:latin typeface="Tahoma" panose="020B0604030504040204" pitchFamily="34" charset="0"/>
                <a:ea typeface="Tahoma" panose="020B0604030504040204" pitchFamily="34" charset="0"/>
                <a:cs typeface="Tahoma" panose="020B0604030504040204" pitchFamily="34" charset="0"/>
              </a:rPr>
            </a:br>
            <a:r>
              <a:rPr lang="he-IL" sz="1200" dirty="0">
                <a:latin typeface="Tahoma" panose="020B0604030504040204" pitchFamily="34" charset="0"/>
                <a:ea typeface="Tahoma" panose="020B0604030504040204" pitchFamily="34" charset="0"/>
                <a:cs typeface="Tahoma" panose="020B0604030504040204" pitchFamily="34" charset="0"/>
              </a:rPr>
              <a:t>הורים לילדים קטנים השגיחו מקרוב יותר וליוו אותם על המתקנים.</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לא נצפתה אינטראקציה בין הורים מקומיים להורים המשתייכים לאוכלוסיית מבקשי המקלט.</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נצפו קבוצות ילדים ששיחקו ביניהם באופן עצמאי בתופסת, במתקני הכושר, וברכיבה על אופניים/קורקינט ברחבי הגינה. הילדים שיחקו גם בחומרים מן הסביבה: משחק עם מקל שנמצא על הקרקע, חיפוש ואיסוף עצמים שונים מהקרקע.</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בשאר אזורי הגינה (חורשה, רחבת "העיגול", ומתחם האנדרטה) נצפו מבוגרים ובני נוער שישבו על ספסלים ושוחחו, חלקם השתמשו במכשירים דיגיטליים. ילדים שיחקו בכדורסל או עמדו ושוחחו.  </a:t>
            </a:r>
          </a:p>
        </p:txBody>
      </p:sp>
      <p:sp>
        <p:nvSpPr>
          <p:cNvPr id="4" name="TextBox 3">
            <a:extLst>
              <a:ext uri="{FF2B5EF4-FFF2-40B4-BE49-F238E27FC236}">
                <a16:creationId xmlns:a16="http://schemas.microsoft.com/office/drawing/2014/main" id="{BB5695EB-EB55-4A36-93F8-3D9AA29B361E}"/>
              </a:ext>
            </a:extLst>
          </p:cNvPr>
          <p:cNvSpPr txBox="1"/>
          <p:nvPr/>
        </p:nvSpPr>
        <p:spPr>
          <a:xfrm>
            <a:off x="5225785" y="6021097"/>
            <a:ext cx="5720316" cy="400110"/>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*ציר </a:t>
            </a:r>
            <a:r>
              <a:rPr lang="en-US" sz="1000" dirty="0">
                <a:latin typeface="Calibri" panose="020F0502020204030204" pitchFamily="34" charset="0"/>
                <a:cs typeface="Calibri" panose="020F0502020204030204" pitchFamily="34" charset="0"/>
              </a:rPr>
              <a:t>Y</a:t>
            </a:r>
            <a:r>
              <a:rPr lang="he-IL" sz="1000" dirty="0">
                <a:latin typeface="Calibri" panose="020F0502020204030204" pitchFamily="34" charset="0"/>
                <a:cs typeface="Calibri" panose="020F0502020204030204" pitchFamily="34" charset="0"/>
              </a:rPr>
              <a:t> - גובה הבועות מייצג את כמות הקבוצות שנצפו בהרכב מסוים. </a:t>
            </a:r>
            <a:br>
              <a:rPr lang="en-US" sz="1000" dirty="0">
                <a:latin typeface="Calibri" panose="020F0502020204030204" pitchFamily="34" charset="0"/>
                <a:cs typeface="Calibri" panose="020F0502020204030204" pitchFamily="34" charset="0"/>
              </a:rPr>
            </a:br>
            <a:r>
              <a:rPr lang="he-IL" sz="1000" dirty="0">
                <a:latin typeface="Calibri" panose="020F0502020204030204" pitchFamily="34" charset="0"/>
                <a:cs typeface="Calibri" panose="020F0502020204030204" pitchFamily="34" charset="0"/>
              </a:rPr>
              <a:t>גודל הבועות והצבע שלהן מייצג את מספר הנוכחים בקבוצה כמפורט באינדקס.</a:t>
            </a:r>
          </a:p>
        </p:txBody>
      </p:sp>
      <p:graphicFrame>
        <p:nvGraphicFramePr>
          <p:cNvPr id="10" name="Chart 9">
            <a:extLst>
              <a:ext uri="{FF2B5EF4-FFF2-40B4-BE49-F238E27FC236}">
                <a16:creationId xmlns:a16="http://schemas.microsoft.com/office/drawing/2014/main" id="{DF4C9663-1042-4859-9E14-7C01490F7C3A}"/>
              </a:ext>
            </a:extLst>
          </p:cNvPr>
          <p:cNvGraphicFramePr/>
          <p:nvPr>
            <p:extLst>
              <p:ext uri="{D42A27DB-BD31-4B8C-83A1-F6EECF244321}">
                <p14:modId xmlns:p14="http://schemas.microsoft.com/office/powerpoint/2010/main" val="143485864"/>
              </p:ext>
            </p:extLst>
          </p:nvPr>
        </p:nvGraphicFramePr>
        <p:xfrm>
          <a:off x="-1" y="389651"/>
          <a:ext cx="5225779" cy="29972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F9AC066A-F558-4818-8758-46C370D59A25}"/>
              </a:ext>
            </a:extLst>
          </p:cNvPr>
          <p:cNvGraphicFramePr/>
          <p:nvPr>
            <p:extLst>
              <p:ext uri="{D42A27DB-BD31-4B8C-83A1-F6EECF244321}">
                <p14:modId xmlns:p14="http://schemas.microsoft.com/office/powerpoint/2010/main" val="275408466"/>
              </p:ext>
            </p:extLst>
          </p:nvPr>
        </p:nvGraphicFramePr>
        <p:xfrm>
          <a:off x="0" y="3471089"/>
          <a:ext cx="5720316" cy="2858175"/>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281073A4-3D5C-4BE2-B568-0C6B333AD023}"/>
              </a:ext>
            </a:extLst>
          </p:cNvPr>
          <p:cNvSpPr/>
          <p:nvPr/>
        </p:nvSpPr>
        <p:spPr>
          <a:xfrm>
            <a:off x="5331547" y="389651"/>
            <a:ext cx="6860453" cy="369332"/>
          </a:xfrm>
          <a:prstGeom prst="rect">
            <a:avLst/>
          </a:prstGeom>
          <a:solidFill>
            <a:srgbClr val="4978A6"/>
          </a:solidFill>
          <a:ln>
            <a:noFill/>
          </a:ln>
        </p:spPr>
        <p:txBody>
          <a:bodyPr wrap="square">
            <a:spAutoFit/>
          </a:bodyPr>
          <a:lstStyle/>
          <a:p>
            <a:pPr algn="ctr"/>
            <a:r>
              <a:rPr lang="he-IL" b="1" dirty="0">
                <a:solidFill>
                  <a:schemeClr val="bg1"/>
                </a:solidFill>
                <a:latin typeface="Tahoma" panose="020B0604030504040204" pitchFamily="34" charset="0"/>
                <a:ea typeface="Tahoma" panose="020B0604030504040204" pitchFamily="34" charset="0"/>
                <a:cs typeface="Tahoma" panose="020B0604030504040204" pitchFamily="34" charset="0"/>
              </a:rPr>
              <a:t>אינטראקציה ומשחק משותף הורה-ילד</a:t>
            </a:r>
            <a:endParaRPr lang="he-IL" dirty="0">
              <a:solidFill>
                <a:schemeClr val="bg1"/>
              </a:solidFill>
            </a:endParaRPr>
          </a:p>
        </p:txBody>
      </p:sp>
      <p:cxnSp>
        <p:nvCxnSpPr>
          <p:cNvPr id="9" name="Straight Connector 8">
            <a:extLst>
              <a:ext uri="{FF2B5EF4-FFF2-40B4-BE49-F238E27FC236}">
                <a16:creationId xmlns:a16="http://schemas.microsoft.com/office/drawing/2014/main" id="{7FE75140-C456-4A79-A32A-B8EA88A49436}"/>
              </a:ext>
            </a:extLst>
          </p:cNvPr>
          <p:cNvCxnSpPr>
            <a:cxnSpLocks/>
          </p:cNvCxnSpPr>
          <p:nvPr/>
        </p:nvCxnSpPr>
        <p:spPr>
          <a:xfrm>
            <a:off x="5331547"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494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17</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גן השוטרת</a:t>
            </a:r>
          </a:p>
        </p:txBody>
      </p:sp>
      <p:sp>
        <p:nvSpPr>
          <p:cNvPr id="7" name="Rectangle 6">
            <a:extLst>
              <a:ext uri="{FF2B5EF4-FFF2-40B4-BE49-F238E27FC236}">
                <a16:creationId xmlns:a16="http://schemas.microsoft.com/office/drawing/2014/main" id="{8E119168-BA42-49CC-AB16-00628F05D854}"/>
              </a:ext>
            </a:extLst>
          </p:cNvPr>
          <p:cNvSpPr/>
          <p:nvPr/>
        </p:nvSpPr>
        <p:spPr>
          <a:xfrm>
            <a:off x="3827285" y="789807"/>
            <a:ext cx="8163888" cy="4686732"/>
          </a:xfrm>
          <a:prstGeom prst="rect">
            <a:avLst/>
          </a:prstGeom>
        </p:spPr>
        <p:txBody>
          <a:bodyPr wrap="square">
            <a:spAutoFit/>
          </a:bodyPr>
          <a:lstStyle/>
          <a:p>
            <a:pPr algn="r" rtl="1">
              <a:buClr>
                <a:srgbClr val="EC1C3C"/>
              </a:buClr>
            </a:pPr>
            <a:r>
              <a:rPr lang="he-IL" sz="1400" b="1" dirty="0">
                <a:latin typeface="Tahoma" panose="020B0604030504040204" pitchFamily="34" charset="0"/>
                <a:ea typeface="Tahoma" panose="020B0604030504040204" pitchFamily="34" charset="0"/>
                <a:cs typeface="Tahoma" panose="020B0604030504040204" pitchFamily="34" charset="0"/>
              </a:rPr>
              <a:t>תנאי השטח</a:t>
            </a:r>
            <a:br>
              <a:rPr lang="en-US" sz="1400" b="1" dirty="0">
                <a:latin typeface="Tahoma" panose="020B0604030504040204" pitchFamily="34" charset="0"/>
                <a:ea typeface="Tahoma" panose="020B0604030504040204" pitchFamily="34" charset="0"/>
                <a:cs typeface="Tahoma" panose="020B0604030504040204" pitchFamily="34" charset="0"/>
              </a:rPr>
            </a:b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מתקני המשחק תקינים וממוקמים באזור מוצל. חלק מהמרואיינים ציינו כי יש מקום לחדש אותם.</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אזור חורשת העצים והדשא נעים לשהייה ונקי יחסית. יתר אזורי הגן היו מלוכלכים במידה שהעיבה על חווית השהייה.</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יש פחים ברחבי הגינה, אך יש לכלוך רב שמקורו גם מלשלשת יונים ופירות העצים.</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מספר תרנגולים ותרנגולות הסתובבו ברחבי הגינה. בראיונות דווח כי הם שייכים לתושב שגר סמוך לגינה. עבור חלק מהמבקרים הדבר מהווה מטרד, בעוד שחלקם דיווחו שהילדים נהנים מנוכחותם.</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רחבת "העיגול" חשופה לשמש בכל שעות היום. זהו האזור היחיד שיש בו ברזייה תקינה. הריצוף מבטון מרובה בקעים.</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בתוך הגינה יש שבילי מעבר רחבים, ללא הפרדה לאופניים. עצים הנטועים במרכז השביל מקשים על רצף ונוחות ההליכה, בעיקר עבור בעלי מוגבלות ואלה המתניידים עם עגלת ילדים.</a:t>
            </a:r>
            <a:endParaRPr lang="he-IL"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lgn="r" rtl="1">
              <a:lnSpc>
                <a:spcPct val="150000"/>
              </a:lnSpc>
              <a:buClr>
                <a:srgbClr val="EC1C3C"/>
              </a:buClr>
            </a:pPr>
            <a:r>
              <a:rPr lang="he-IL" sz="1400" b="1" dirty="0">
                <a:solidFill>
                  <a:prstClr val="black"/>
                </a:solidFill>
                <a:latin typeface="Tahoma" panose="020B0604030504040204" pitchFamily="34" charset="0"/>
                <a:ea typeface="Tahoma" panose="020B0604030504040204" pitchFamily="34" charset="0"/>
                <a:cs typeface="Tahoma" panose="020B0604030504040204" pitchFamily="34" charset="0"/>
              </a:rPr>
              <a:t>מחוץ לגינה:</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ניתן להיכנס לגינה מכל כיווניה. ממזרח וממערב המעברים נגישים יחסית ונוחים לכניסה עם עגלות. </a:t>
            </a:r>
            <a:br>
              <a:rPr lang="en-US" sz="1200" dirty="0">
                <a:latin typeface="Tahoma" panose="020B0604030504040204" pitchFamily="34" charset="0"/>
                <a:ea typeface="Tahoma" panose="020B0604030504040204" pitchFamily="34" charset="0"/>
                <a:cs typeface="Tahoma" panose="020B0604030504040204" pitchFamily="34" charset="0"/>
              </a:rPr>
            </a:br>
            <a:r>
              <a:rPr lang="he-IL" sz="1200" dirty="0">
                <a:latin typeface="Tahoma" panose="020B0604030504040204" pitchFamily="34" charset="0"/>
                <a:ea typeface="Tahoma" panose="020B0604030504040204" pitchFamily="34" charset="0"/>
                <a:cs typeface="Tahoma" panose="020B0604030504040204" pitchFamily="34" charset="0"/>
              </a:rPr>
              <a:t>מצפון יש מעבר לא רשמי בין השיחים, מתוך אזור מגורים.</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הרחוב הדרומי לגינה מלוכלך מאוד ומעבר הכניסה חסום על ידי עץ נטוע.</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בדרכי הגישה לגינה יש מקומות בהם המעבר צר מדי ומצריך לרדת עם עגלה לכביש.</a:t>
            </a:r>
          </a:p>
        </p:txBody>
      </p:sp>
      <p:sp>
        <p:nvSpPr>
          <p:cNvPr id="14" name="TextBox 13">
            <a:extLst>
              <a:ext uri="{FF2B5EF4-FFF2-40B4-BE49-F238E27FC236}">
                <a16:creationId xmlns:a16="http://schemas.microsoft.com/office/drawing/2014/main" id="{CFB663FD-961E-4EA8-9E4B-ED0AD2BA513F}"/>
              </a:ext>
            </a:extLst>
          </p:cNvPr>
          <p:cNvSpPr txBox="1"/>
          <p:nvPr/>
        </p:nvSpPr>
        <p:spPr>
          <a:xfrm>
            <a:off x="8285355" y="6203643"/>
            <a:ext cx="2651601"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*ציון בין 1 ל- 7 (כש- 1 הכי פחות ו- 7 הכי הרבה) </a:t>
            </a:r>
          </a:p>
        </p:txBody>
      </p:sp>
      <p:sp>
        <p:nvSpPr>
          <p:cNvPr id="22" name="Rectangle 21">
            <a:extLst>
              <a:ext uri="{FF2B5EF4-FFF2-40B4-BE49-F238E27FC236}">
                <a16:creationId xmlns:a16="http://schemas.microsoft.com/office/drawing/2014/main" id="{DC229FD5-F765-41C5-9C1B-EF303FA7E198}"/>
              </a:ext>
            </a:extLst>
          </p:cNvPr>
          <p:cNvSpPr/>
          <p:nvPr/>
        </p:nvSpPr>
        <p:spPr>
          <a:xfrm>
            <a:off x="0" y="198794"/>
            <a:ext cx="3497127" cy="9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ממוצע ציוני* תצפיות וראיונות</a:t>
            </a: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 </a:t>
            </a:r>
          </a:p>
        </p:txBody>
      </p:sp>
      <p:grpSp>
        <p:nvGrpSpPr>
          <p:cNvPr id="9" name="Group 8">
            <a:extLst>
              <a:ext uri="{FF2B5EF4-FFF2-40B4-BE49-F238E27FC236}">
                <a16:creationId xmlns:a16="http://schemas.microsoft.com/office/drawing/2014/main" id="{143C4697-396D-426B-8BE2-C063098A5797}"/>
              </a:ext>
            </a:extLst>
          </p:cNvPr>
          <p:cNvGrpSpPr/>
          <p:nvPr/>
        </p:nvGrpSpPr>
        <p:grpSpPr>
          <a:xfrm>
            <a:off x="540106" y="911552"/>
            <a:ext cx="1910604" cy="5466945"/>
            <a:chOff x="152004" y="894047"/>
            <a:chExt cx="1910604" cy="5466945"/>
          </a:xfrm>
        </p:grpSpPr>
        <p:sp>
          <p:nvSpPr>
            <p:cNvPr id="16" name="Rectangle 15">
              <a:extLst>
                <a:ext uri="{FF2B5EF4-FFF2-40B4-BE49-F238E27FC236}">
                  <a16:creationId xmlns:a16="http://schemas.microsoft.com/office/drawing/2014/main" id="{CBA0ABB9-38DC-4472-8835-2B82B3D628C2}"/>
                </a:ext>
              </a:extLst>
            </p:cNvPr>
            <p:cNvSpPr/>
            <p:nvPr/>
          </p:nvSpPr>
          <p:spPr>
            <a:xfrm>
              <a:off x="152004" y="5496992"/>
              <a:ext cx="1908000" cy="864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b="1" dirty="0">
                  <a:latin typeface="Calibri" panose="020F0502020204030204" pitchFamily="34" charset="0"/>
                  <a:cs typeface="Calibri" panose="020F0502020204030204" pitchFamily="34" charset="0"/>
                </a:rPr>
                <a:t>ניקיון ותחזוקה</a:t>
              </a:r>
            </a:p>
            <a:p>
              <a:pPr algn="ctr" rtl="1"/>
              <a:r>
                <a:rPr lang="he-IL" sz="3600" b="1" dirty="0">
                  <a:solidFill>
                    <a:prstClr val="white"/>
                  </a:solidFill>
                  <a:latin typeface="Calibri" panose="020F0502020204030204" pitchFamily="34" charset="0"/>
                  <a:cs typeface="Calibri" panose="020F0502020204030204" pitchFamily="34" charset="0"/>
                </a:rPr>
                <a:t>3.3</a:t>
              </a:r>
              <a:r>
                <a:rPr lang="he-IL" sz="4000" dirty="0">
                  <a:solidFill>
                    <a:prstClr val="white"/>
                  </a:solidFill>
                  <a:latin typeface="Calibri" panose="020F0502020204030204" pitchFamily="34" charset="0"/>
                  <a:cs typeface="Calibri" panose="020F0502020204030204" pitchFamily="34" charset="0"/>
                </a:rPr>
                <a:t> </a:t>
              </a:r>
              <a:r>
                <a:rPr lang="en-US" dirty="0">
                  <a:solidFill>
                    <a:prstClr val="white"/>
                  </a:solidFill>
                  <a:latin typeface="Calibri" panose="020F0502020204030204" pitchFamily="34" charset="0"/>
                  <a:cs typeface="Calibri" panose="020F0502020204030204" pitchFamily="34" charset="0"/>
                </a:rPr>
                <a:t> </a:t>
              </a:r>
            </a:p>
          </p:txBody>
        </p:sp>
        <p:sp>
          <p:nvSpPr>
            <p:cNvPr id="18" name="Rectangle 17">
              <a:extLst>
                <a:ext uri="{FF2B5EF4-FFF2-40B4-BE49-F238E27FC236}">
                  <a16:creationId xmlns:a16="http://schemas.microsoft.com/office/drawing/2014/main" id="{579B8EA3-EA7C-4FD4-B4D2-3CDF79B12902}"/>
                </a:ext>
              </a:extLst>
            </p:cNvPr>
            <p:cNvSpPr/>
            <p:nvPr/>
          </p:nvSpPr>
          <p:spPr>
            <a:xfrm>
              <a:off x="152004" y="894047"/>
              <a:ext cx="1908000" cy="864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b="1" dirty="0">
                  <a:latin typeface="Calibri" panose="020F0502020204030204" pitchFamily="34" charset="0"/>
                  <a:cs typeface="Calibri" panose="020F0502020204030204" pitchFamily="34" charset="0"/>
                </a:rPr>
                <a:t>מקומות ישיבה</a:t>
              </a:r>
            </a:p>
            <a:p>
              <a:pPr algn="ctr" rtl="1"/>
              <a:r>
                <a:rPr lang="he-IL" sz="3600" b="1" dirty="0">
                  <a:solidFill>
                    <a:prstClr val="white"/>
                  </a:solidFill>
                  <a:latin typeface="Calibri" panose="020F0502020204030204" pitchFamily="34" charset="0"/>
                  <a:cs typeface="Calibri" panose="020F0502020204030204" pitchFamily="34" charset="0"/>
                </a:rPr>
                <a:t>6.4</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19" name="Rectangle 18">
              <a:extLst>
                <a:ext uri="{FF2B5EF4-FFF2-40B4-BE49-F238E27FC236}">
                  <a16:creationId xmlns:a16="http://schemas.microsoft.com/office/drawing/2014/main" id="{86F2729C-8757-4286-95F5-90DE489E8877}"/>
                </a:ext>
              </a:extLst>
            </p:cNvPr>
            <p:cNvSpPr/>
            <p:nvPr/>
          </p:nvSpPr>
          <p:spPr>
            <a:xfrm>
              <a:off x="152004" y="1814636"/>
              <a:ext cx="1908000" cy="864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b="1" dirty="0">
                  <a:latin typeface="Calibri" panose="020F0502020204030204" pitchFamily="34" charset="0"/>
                  <a:cs typeface="Calibri" panose="020F0502020204030204" pitchFamily="34" charset="0"/>
                </a:rPr>
                <a:t>צל</a:t>
              </a:r>
            </a:p>
            <a:p>
              <a:pPr algn="ctr" rtl="1"/>
              <a:r>
                <a:rPr lang="he-IL" sz="3600" b="1" dirty="0">
                  <a:solidFill>
                    <a:prstClr val="white"/>
                  </a:solidFill>
                  <a:latin typeface="Calibri" panose="020F0502020204030204" pitchFamily="34" charset="0"/>
                  <a:cs typeface="Calibri" panose="020F0502020204030204" pitchFamily="34" charset="0"/>
                </a:rPr>
                <a:t>5.5</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20" name="Rectangle 19">
              <a:extLst>
                <a:ext uri="{FF2B5EF4-FFF2-40B4-BE49-F238E27FC236}">
                  <a16:creationId xmlns:a16="http://schemas.microsoft.com/office/drawing/2014/main" id="{254168ED-EED7-4FB6-B957-8284820CC20F}"/>
                </a:ext>
              </a:extLst>
            </p:cNvPr>
            <p:cNvSpPr/>
            <p:nvPr/>
          </p:nvSpPr>
          <p:spPr>
            <a:xfrm>
              <a:off x="152004" y="3655814"/>
              <a:ext cx="1908000" cy="864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1600" b="1" dirty="0">
                  <a:latin typeface="Calibri" panose="020F0502020204030204" pitchFamily="34" charset="0"/>
                  <a:cs typeface="Calibri" panose="020F0502020204030204" pitchFamily="34" charset="0"/>
                </a:rPr>
                <a:t>נעים ונוח לשהייה</a:t>
              </a:r>
            </a:p>
            <a:p>
              <a:pPr algn="ctr" rtl="1"/>
              <a:r>
                <a:rPr lang="he-IL" sz="3600" b="1" dirty="0">
                  <a:solidFill>
                    <a:prstClr val="white"/>
                  </a:solidFill>
                  <a:latin typeface="Calibri" panose="020F0502020204030204" pitchFamily="34" charset="0"/>
                  <a:cs typeface="Calibri" panose="020F0502020204030204" pitchFamily="34" charset="0"/>
                </a:rPr>
                <a:t>4.6</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21" name="Rectangle 20">
              <a:extLst>
                <a:ext uri="{FF2B5EF4-FFF2-40B4-BE49-F238E27FC236}">
                  <a16:creationId xmlns:a16="http://schemas.microsoft.com/office/drawing/2014/main" id="{E981D0F4-24DD-42B3-B797-349D4501D190}"/>
                </a:ext>
              </a:extLst>
            </p:cNvPr>
            <p:cNvSpPr/>
            <p:nvPr/>
          </p:nvSpPr>
          <p:spPr>
            <a:xfrm>
              <a:off x="152004" y="2735225"/>
              <a:ext cx="1908000" cy="864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b="1" dirty="0">
                  <a:latin typeface="Calibri" panose="020F0502020204030204" pitchFamily="34" charset="0"/>
                  <a:cs typeface="Calibri" panose="020F0502020204030204" pitchFamily="34" charset="0"/>
                </a:rPr>
                <a:t>בטיחותי לילדים</a:t>
              </a:r>
            </a:p>
            <a:p>
              <a:pPr algn="ctr" rtl="1"/>
              <a:r>
                <a:rPr lang="he-IL" sz="3600" b="1" dirty="0">
                  <a:solidFill>
                    <a:prstClr val="white"/>
                  </a:solidFill>
                  <a:latin typeface="Calibri" panose="020F0502020204030204" pitchFamily="34" charset="0"/>
                  <a:cs typeface="Calibri" panose="020F0502020204030204" pitchFamily="34" charset="0"/>
                </a:rPr>
                <a:t>5.1</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23" name="Rectangle 22">
              <a:extLst>
                <a:ext uri="{FF2B5EF4-FFF2-40B4-BE49-F238E27FC236}">
                  <a16:creationId xmlns:a16="http://schemas.microsoft.com/office/drawing/2014/main" id="{1747745E-1E23-479F-8FD8-921AEADB9636}"/>
                </a:ext>
              </a:extLst>
            </p:cNvPr>
            <p:cNvSpPr/>
            <p:nvPr/>
          </p:nvSpPr>
          <p:spPr>
            <a:xfrm>
              <a:off x="154608" y="4576403"/>
              <a:ext cx="1908000" cy="864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1600" b="1" dirty="0">
                  <a:latin typeface="Calibri" panose="020F0502020204030204" pitchFamily="34" charset="0"/>
                  <a:cs typeface="Calibri" panose="020F0502020204030204" pitchFamily="34" charset="0"/>
                </a:rPr>
                <a:t>נוח להליכה והתניידות</a:t>
              </a:r>
            </a:p>
            <a:p>
              <a:pPr algn="ctr" rtl="1"/>
              <a:r>
                <a:rPr lang="he-IL" sz="3600" b="1" dirty="0">
                  <a:solidFill>
                    <a:prstClr val="white"/>
                  </a:solidFill>
                  <a:latin typeface="Calibri" panose="020F0502020204030204" pitchFamily="34" charset="0"/>
                  <a:cs typeface="Calibri" panose="020F0502020204030204" pitchFamily="34" charset="0"/>
                </a:rPr>
                <a:t>4.5</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grpSp>
      <p:pic>
        <p:nvPicPr>
          <p:cNvPr id="8" name="Graphic 7" descr="Chicken">
            <a:extLst>
              <a:ext uri="{FF2B5EF4-FFF2-40B4-BE49-F238E27FC236}">
                <a16:creationId xmlns:a16="http://schemas.microsoft.com/office/drawing/2014/main" id="{AB9D7A2E-F7E1-4B34-B833-BF2A1EC8595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8297" y="3648220"/>
            <a:ext cx="756179" cy="756179"/>
          </a:xfrm>
          <a:prstGeom prst="rect">
            <a:avLst/>
          </a:prstGeom>
        </p:spPr>
      </p:pic>
      <p:sp>
        <p:nvSpPr>
          <p:cNvPr id="24" name="Rectangle 23">
            <a:extLst>
              <a:ext uri="{FF2B5EF4-FFF2-40B4-BE49-F238E27FC236}">
                <a16:creationId xmlns:a16="http://schemas.microsoft.com/office/drawing/2014/main" id="{2E01ABF5-16BC-451C-8658-FA3E1A538151}"/>
              </a:ext>
            </a:extLst>
          </p:cNvPr>
          <p:cNvSpPr/>
          <p:nvPr/>
        </p:nvSpPr>
        <p:spPr>
          <a:xfrm>
            <a:off x="3497127" y="389649"/>
            <a:ext cx="8694873" cy="369332"/>
          </a:xfrm>
          <a:prstGeom prst="rect">
            <a:avLst/>
          </a:prstGeom>
          <a:solidFill>
            <a:srgbClr val="4978A6"/>
          </a:solidFill>
          <a:ln>
            <a:noFill/>
          </a:ln>
        </p:spPr>
        <p:txBody>
          <a:bodyPr wrap="square">
            <a:spAutoFit/>
          </a:bodyPr>
          <a:lstStyle/>
          <a:p>
            <a:pPr algn="ctr"/>
            <a:r>
              <a:rPr lang="he-IL" b="1" dirty="0">
                <a:solidFill>
                  <a:schemeClr val="bg1"/>
                </a:solidFill>
                <a:latin typeface="Tahoma" panose="020B0604030504040204" pitchFamily="34" charset="0"/>
                <a:ea typeface="Tahoma" panose="020B0604030504040204" pitchFamily="34" charset="0"/>
                <a:cs typeface="Tahoma" panose="020B0604030504040204" pitchFamily="34" charset="0"/>
              </a:rPr>
              <a:t>התאמת התשתיות הפיזיות לגיל הרך ומלוויהם</a:t>
            </a:r>
            <a:endParaRPr lang="he-IL" dirty="0">
              <a:solidFill>
                <a:schemeClr val="bg1"/>
              </a:solidFill>
            </a:endParaRPr>
          </a:p>
        </p:txBody>
      </p:sp>
      <p:cxnSp>
        <p:nvCxnSpPr>
          <p:cNvPr id="26" name="Straight Connector 25">
            <a:extLst>
              <a:ext uri="{FF2B5EF4-FFF2-40B4-BE49-F238E27FC236}">
                <a16:creationId xmlns:a16="http://schemas.microsoft.com/office/drawing/2014/main" id="{D0C72881-31D8-44CC-88C7-740171820D59}"/>
              </a:ext>
            </a:extLst>
          </p:cNvPr>
          <p:cNvCxnSpPr>
            <a:cxnSpLocks/>
          </p:cNvCxnSpPr>
          <p:nvPr/>
        </p:nvCxnSpPr>
        <p:spPr>
          <a:xfrm>
            <a:off x="3512172"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pic>
        <p:nvPicPr>
          <p:cNvPr id="5" name="Graphic 4" descr="Rooster">
            <a:extLst>
              <a:ext uri="{FF2B5EF4-FFF2-40B4-BE49-F238E27FC236}">
                <a16:creationId xmlns:a16="http://schemas.microsoft.com/office/drawing/2014/main" id="{50E78D60-47D5-40FB-9305-3F68645A3A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053350" y="3960622"/>
            <a:ext cx="887553" cy="887553"/>
          </a:xfrm>
          <a:prstGeom prst="rect">
            <a:avLst/>
          </a:prstGeom>
        </p:spPr>
      </p:pic>
    </p:spTree>
    <p:extLst>
      <p:ext uri="{BB962C8B-B14F-4D97-AF65-F5344CB8AC3E}">
        <p14:creationId xmlns:p14="http://schemas.microsoft.com/office/powerpoint/2010/main" val="3276056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18</a:t>
            </a:fld>
            <a:endParaRPr lang="en-US" sz="1400"/>
          </a:p>
        </p:txBody>
      </p:sp>
      <p:sp>
        <p:nvSpPr>
          <p:cNvPr id="6" name="TextBox 5">
            <a:extLst>
              <a:ext uri="{FF2B5EF4-FFF2-40B4-BE49-F238E27FC236}">
                <a16:creationId xmlns:a16="http://schemas.microsoft.com/office/drawing/2014/main" id="{71AC1DE8-4FD0-43CF-8F42-3F7F1246AC19}"/>
              </a:ext>
            </a:extLst>
          </p:cNvPr>
          <p:cNvSpPr txBox="1"/>
          <p:nvPr/>
        </p:nvSpPr>
        <p:spPr>
          <a:xfrm>
            <a:off x="0" y="0"/>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גן השוטרת – סיכום והמלצות</a:t>
            </a:r>
          </a:p>
        </p:txBody>
      </p:sp>
      <p:sp>
        <p:nvSpPr>
          <p:cNvPr id="7" name="Rectangle 6">
            <a:extLst>
              <a:ext uri="{FF2B5EF4-FFF2-40B4-BE49-F238E27FC236}">
                <a16:creationId xmlns:a16="http://schemas.microsoft.com/office/drawing/2014/main" id="{CB0E8BE5-D3AB-4585-A046-F5FE7FC9C31C}"/>
              </a:ext>
            </a:extLst>
          </p:cNvPr>
          <p:cNvSpPr/>
          <p:nvPr/>
        </p:nvSpPr>
        <p:spPr>
          <a:xfrm>
            <a:off x="-1" y="4103820"/>
            <a:ext cx="12191999" cy="1577890"/>
          </a:xfrm>
          <a:prstGeom prst="rect">
            <a:avLst/>
          </a:pr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285750" lvl="0" indent="-285750" algn="r" rtl="1">
              <a:lnSpc>
                <a:spcPct val="150000"/>
              </a:lnSpc>
              <a:buClr>
                <a:srgbClr val="F9BC25"/>
              </a:buClr>
              <a:buFont typeface="Tahoma" panose="020B0604030504040204" pitchFamily="34" charset="0"/>
              <a:buChar char="█"/>
            </a:pPr>
            <a:r>
              <a:rPr lang="he-IL" sz="1400" b="1" dirty="0">
                <a:solidFill>
                  <a:prstClr val="white"/>
                </a:solidFill>
                <a:latin typeface="Tahoma" panose="020B0604030504040204" pitchFamily="34" charset="0"/>
                <a:ea typeface="Tahoma" panose="020B0604030504040204" pitchFamily="34" charset="0"/>
                <a:cs typeface="Tahoma" panose="020B0604030504040204" pitchFamily="34" charset="0"/>
              </a:rPr>
              <a:t>שילוב מדיניות </a:t>
            </a:r>
            <a:r>
              <a:rPr lang="en-US" sz="1400" b="1" dirty="0">
                <a:solidFill>
                  <a:prstClr val="white"/>
                </a:solidFill>
                <a:latin typeface="Tahoma" panose="020B0604030504040204" pitchFamily="34" charset="0"/>
                <a:ea typeface="Tahoma" panose="020B0604030504040204" pitchFamily="34" charset="0"/>
                <a:cs typeface="Tahoma" panose="020B0604030504040204" pitchFamily="34" charset="0"/>
              </a:rPr>
              <a:t>Urban95</a:t>
            </a:r>
            <a:r>
              <a:rPr lang="he-IL" sz="1400" b="1" dirty="0">
                <a:solidFill>
                  <a:prstClr val="white"/>
                </a:solidFill>
                <a:latin typeface="Tahoma" panose="020B0604030504040204" pitchFamily="34" charset="0"/>
                <a:ea typeface="Tahoma" panose="020B0604030504040204" pitchFamily="34" charset="0"/>
                <a:cs typeface="Tahoma" panose="020B0604030504040204" pitchFamily="34" charset="0"/>
              </a:rPr>
              <a:t> בתכנון המרחב הציבורי:</a:t>
            </a:r>
          </a:p>
          <a:p>
            <a:pPr marL="285750" indent="-285750" algn="r" rtl="1">
              <a:lnSpc>
                <a:spcPct val="150000"/>
              </a:lnSpc>
              <a:buClr>
                <a:srgbClr val="FFC000"/>
              </a:buClr>
              <a:buFont typeface="Wingdings" panose="05000000000000000000" pitchFamily="2" charset="2"/>
              <a:buChar char="§"/>
            </a:pP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גן השוטרת נבחר כמוקד מרכזי להתערבות, כחלק מפיילוט לקידום הליכוּת בשכונת עזרא והארגזים, בעקבות מהלך </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Urban95</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 למיפוי השכונה ומוקדים מרכזיים בה עבור הורים וילדים. מיפוי זה הוצג לשותפים השונים ונבחנו חלופות לפתרון. </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Urban95</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 הגישו הצעה לתכנון רחבת ההתכנסות והמפגש בגן על מנת להתאים אותו אל הגיל הרך ומשפחותיהם בשכונה. תוצר תכנון זה, עתיד לצאת בפועל רק בהמשך השנה / שנה הבאה עם שדרוג כולל של הגינה, הכולל מעורבות של המרכז הקהילתי הסמוך וגורמים נוספים. יתר ההצעות נדחו בשלב זה בשל סוגיות תחבורה ורישוי. </a:t>
            </a:r>
          </a:p>
        </p:txBody>
      </p:sp>
      <p:sp>
        <p:nvSpPr>
          <p:cNvPr id="5" name="Rectangle 4">
            <a:extLst>
              <a:ext uri="{FF2B5EF4-FFF2-40B4-BE49-F238E27FC236}">
                <a16:creationId xmlns:a16="http://schemas.microsoft.com/office/drawing/2014/main" id="{1A498ADB-72CC-4AD5-98B9-DB2B4206BE6E}"/>
              </a:ext>
            </a:extLst>
          </p:cNvPr>
          <p:cNvSpPr/>
          <p:nvPr/>
        </p:nvSpPr>
        <p:spPr>
          <a:xfrm>
            <a:off x="6495068" y="607499"/>
            <a:ext cx="5696931" cy="3147849"/>
          </a:xfrm>
          <a:prstGeom prst="rect">
            <a:avLst/>
          </a:prstGeom>
        </p:spPr>
        <p:txBody>
          <a:bodyPr wrap="square">
            <a:spAutoFit/>
          </a:bodyPr>
          <a:lstStyle/>
          <a:p>
            <a:pPr marL="285750" lvl="0" indent="-285750" algn="r" rtl="1">
              <a:lnSpc>
                <a:spcPct val="150000"/>
              </a:lnSpc>
              <a:buClr>
                <a:srgbClr val="FFC000"/>
              </a:buClr>
              <a:buFont typeface="Tahoma" panose="020B0604030504040204" pitchFamily="34" charset="0"/>
              <a:buChar char="█"/>
            </a:pPr>
            <a:r>
              <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rPr>
              <a:t>הגינה משמשת בעיקר את אוכלוסיית התושבים המקומית</a:t>
            </a:r>
          </a:p>
          <a:p>
            <a:pPr marL="285750" indent="-285750" algn="r" rtl="1">
              <a:lnSpc>
                <a:spcPct val="150000"/>
              </a:lnSpc>
              <a:buClr>
                <a:srgbClr val="FFC000"/>
              </a:buClr>
              <a:buFont typeface="Wingdings" panose="05000000000000000000" pitchFamily="2" charset="2"/>
              <a:buChar char="§"/>
            </a:pPr>
            <a:r>
              <a:rPr lang="he-IL" sz="1200" dirty="0">
                <a:latin typeface="Tahoma" panose="020B0604030504040204" pitchFamily="34" charset="0"/>
                <a:ea typeface="Tahoma" panose="020B0604030504040204" pitchFamily="34" charset="0"/>
                <a:cs typeface="Tahoma" panose="020B0604030504040204" pitchFamily="34" charset="0"/>
              </a:rPr>
              <a:t>אלמנטים של טבע תורמים לאווירה חיובית בגינה וחשוב לשמרם</a:t>
            </a:r>
            <a:r>
              <a:rPr lang="en-US" sz="1200" dirty="0">
                <a:latin typeface="Tahoma" panose="020B0604030504040204" pitchFamily="34" charset="0"/>
                <a:ea typeface="Tahoma" panose="020B0604030504040204" pitchFamily="34" charset="0"/>
                <a:cs typeface="Tahoma" panose="020B0604030504040204" pitchFamily="34" charset="0"/>
              </a:rPr>
              <a:t>;</a:t>
            </a:r>
            <a:r>
              <a:rPr lang="he-IL" sz="1200" dirty="0">
                <a:latin typeface="Tahoma" panose="020B0604030504040204" pitchFamily="34" charset="0"/>
                <a:ea typeface="Tahoma" panose="020B0604030504040204" pitchFamily="34" charset="0"/>
                <a:cs typeface="Tahoma" panose="020B0604030504040204" pitchFamily="34" charset="0"/>
              </a:rPr>
              <a:t> עם זאת יש להקפיד על תחזוקה שוטפת וסילוק פסולת המהווה מטרד, וכן על התאמת הנגישות למאפיינים הטבעיים (למשל ריצוף מדרכה סביב העצים ולא דרכם). </a:t>
            </a:r>
          </a:p>
          <a:p>
            <a:pPr marL="285750" indent="-285750" algn="r" rtl="1">
              <a:lnSpc>
                <a:spcPct val="150000"/>
              </a:lnSpc>
              <a:buClr>
                <a:srgbClr val="FFC000"/>
              </a:buClr>
              <a:buFont typeface="Wingdings" panose="05000000000000000000" pitchFamily="2" charset="2"/>
              <a:buChar char="§"/>
            </a:pPr>
            <a:r>
              <a:rPr lang="he-IL" sz="1200" dirty="0">
                <a:latin typeface="Tahoma" panose="020B0604030504040204" pitchFamily="34" charset="0"/>
                <a:ea typeface="Tahoma" panose="020B0604030504040204" pitchFamily="34" charset="0"/>
                <a:cs typeface="Tahoma" panose="020B0604030504040204" pitchFamily="34" charset="0"/>
              </a:rPr>
              <a:t>שיפור תנאי השהייה באזורים בהם ניכר פחות שימוש (רחבת "העיגול", רחבת המקלט) עשוי לזמן מבקרים נוספים ולמצות את הפוטנציאל הגלום בכלל המתחם – למשל, השמשת רחבת המקלט כמתחם ישיבה ובילוי, הוצאות המתקן הממוקם ברחבת "העיגול" והפיכת הרחבה למגרש כדורגל/כדורסל/רחבת התכנסות ומשחק.</a:t>
            </a:r>
          </a:p>
          <a:p>
            <a:pPr marL="285750" indent="-285750" algn="r" rtl="1">
              <a:lnSpc>
                <a:spcPct val="150000"/>
              </a:lnSpc>
              <a:buClr>
                <a:srgbClr val="FFC000"/>
              </a:buClr>
              <a:buFont typeface="Wingdings" panose="05000000000000000000" pitchFamily="2" charset="2"/>
              <a:buChar char="§"/>
            </a:pPr>
            <a:r>
              <a:rPr lang="he-IL" sz="1200" dirty="0">
                <a:latin typeface="Tahoma" panose="020B0604030504040204" pitchFamily="34" charset="0"/>
                <a:ea typeface="Tahoma" panose="020B0604030504040204" pitchFamily="34" charset="0"/>
                <a:cs typeface="Tahoma" panose="020B0604030504040204" pitchFamily="34" charset="0"/>
              </a:rPr>
              <a:t>מרואיינם הביעו צורך בהתקנת מצלמות אבטחה תקינות לצורכי הרתעה ואכיפה.</a:t>
            </a:r>
          </a:p>
        </p:txBody>
      </p:sp>
      <p:sp>
        <p:nvSpPr>
          <p:cNvPr id="3" name="Rectangle 2">
            <a:extLst>
              <a:ext uri="{FF2B5EF4-FFF2-40B4-BE49-F238E27FC236}">
                <a16:creationId xmlns:a16="http://schemas.microsoft.com/office/drawing/2014/main" id="{04CB3D70-ECD5-4600-82BE-41BDE4B6AE20}"/>
              </a:ext>
            </a:extLst>
          </p:cNvPr>
          <p:cNvSpPr/>
          <p:nvPr/>
        </p:nvSpPr>
        <p:spPr>
          <a:xfrm>
            <a:off x="106837" y="607499"/>
            <a:ext cx="6096000" cy="3049233"/>
          </a:xfrm>
          <a:prstGeom prst="rect">
            <a:avLst/>
          </a:prstGeom>
        </p:spPr>
        <p:txBody>
          <a:bodyPr>
            <a:spAutoFit/>
          </a:bodyPr>
          <a:lstStyle/>
          <a:p>
            <a:pPr marL="285750" indent="-285750" algn="r" rtl="1">
              <a:lnSpc>
                <a:spcPct val="150000"/>
              </a:lnSpc>
              <a:buClr>
                <a:srgbClr val="FFC000"/>
              </a:buClr>
              <a:buFont typeface="Tahoma" panose="020B0604030504040204" pitchFamily="34" charset="0"/>
              <a:buChar char="█"/>
            </a:pPr>
            <a:r>
              <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rPr>
              <a:t>התשתיות הפיזיות בגן מותאמות חלקית לילדי הגיל הרך ומלוויו</a:t>
            </a:r>
          </a:p>
          <a:p>
            <a:pPr marL="285750" lvl="0" indent="-285750" algn="r" rtl="1">
              <a:lnSpc>
                <a:spcPct val="150000"/>
              </a:lnSpc>
              <a:buClr>
                <a:srgbClr val="F9BC25"/>
              </a:buClr>
              <a:buFont typeface="Wingdings" panose="05000000000000000000" pitchFamily="2" charset="2"/>
              <a:buChar char="§"/>
            </a:pP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המלצות: שיפוץ והוספת מתקנים; הוספת ספסלים; הוספת שירותים לרווחת המבקרים; הוספת ברזייה עם מים קרים</a:t>
            </a: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 שיפור התחזוקה והניקיון בשגרה; שיפוץ דרכי הגישה כדי לאפשר גישה בטוחה ונוחה עם עגלת ילדים/כיסא גלגלים.</a:t>
            </a:r>
          </a:p>
          <a:p>
            <a:pPr marL="285750" lvl="0" indent="-285750" algn="r" rtl="1">
              <a:lnSpc>
                <a:spcPct val="150000"/>
              </a:lnSpc>
              <a:buClr>
                <a:srgbClr val="FFC000"/>
              </a:buClr>
              <a:buFont typeface="Tahoma" panose="020B0604030504040204" pitchFamily="34" charset="0"/>
              <a:buChar char="█"/>
            </a:pPr>
            <a:r>
              <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rPr>
              <a:t>נצפו מעט עדויות למשחק משותף הורה-ילד בקרב ילדי הגיל הרך ומלוויהם</a:t>
            </a:r>
          </a:p>
          <a:p>
            <a:pPr marL="285750" indent="-285750" algn="r" rtl="1">
              <a:lnSpc>
                <a:spcPct val="150000"/>
              </a:lnSpc>
              <a:buClr>
                <a:srgbClr val="FFC000"/>
              </a:buClr>
              <a:buFont typeface="Wingdings" panose="05000000000000000000" pitchFamily="2" charset="2"/>
              <a:buChar char="§"/>
            </a:pPr>
            <a:r>
              <a:rPr lang="he-IL" sz="1200" dirty="0">
                <a:latin typeface="Tahoma" panose="020B0604030504040204" pitchFamily="34" charset="0"/>
                <a:ea typeface="Tahoma" panose="020B0604030504040204" pitchFamily="34" charset="0"/>
                <a:cs typeface="Tahoma" panose="020B0604030504040204" pitchFamily="34" charset="0"/>
              </a:rPr>
              <a:t>אפשר לשקול להוסיף תוכן לגן, למשל על ידי יצירת שלוחת פעילות של המרכז הקהילתי בשטח הגן.</a:t>
            </a:r>
          </a:p>
          <a:p>
            <a:pPr marL="285750" lvl="0" indent="-285750" algn="r" rtl="1">
              <a:lnSpc>
                <a:spcPct val="150000"/>
              </a:lnSpc>
              <a:buClr>
                <a:srgbClr val="FFC000"/>
              </a:buClr>
              <a:buFont typeface="Tahoma" panose="020B0604030504040204" pitchFamily="34" charset="0"/>
              <a:buChar char="█"/>
            </a:pPr>
            <a:r>
              <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rPr>
              <a:t>רוב האוכלוסייה המקומית הפוקדת את הגן מתניידת אליו באמצעות אופניים או ברגל</a:t>
            </a:r>
          </a:p>
        </p:txBody>
      </p:sp>
    </p:spTree>
    <p:extLst>
      <p:ext uri="{BB962C8B-B14F-4D97-AF65-F5344CB8AC3E}">
        <p14:creationId xmlns:p14="http://schemas.microsoft.com/office/powerpoint/2010/main" val="3839972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19</a:t>
            </a:fld>
            <a:endParaRPr lang="en-US" sz="1400"/>
          </a:p>
        </p:txBody>
      </p:sp>
      <p:sp>
        <p:nvSpPr>
          <p:cNvPr id="17" name="TextBox 16"/>
          <p:cNvSpPr txBox="1"/>
          <p:nvPr/>
        </p:nvSpPr>
        <p:spPr>
          <a:xfrm>
            <a:off x="1482131" y="2132948"/>
            <a:ext cx="9227737" cy="730585"/>
          </a:xfrm>
          <a:prstGeom prst="rect">
            <a:avLst/>
          </a:prstGeom>
          <a:solidFill>
            <a:srgbClr val="EC1C3C"/>
          </a:solidFill>
        </p:spPr>
        <p:txBody>
          <a:bodyPr wrap="square" rtlCol="0">
            <a:spAutoFit/>
          </a:bodyPr>
          <a:lstStyle/>
          <a:p>
            <a:pPr algn="ctr" rtl="1">
              <a:lnSpc>
                <a:spcPct val="150000"/>
              </a:lnSpc>
            </a:pPr>
            <a:r>
              <a:rPr lang="he-IL" sz="3200" b="1" dirty="0">
                <a:solidFill>
                  <a:schemeClr val="bg1"/>
                </a:solidFill>
                <a:latin typeface="Tahoma" panose="020B0604030504040204" pitchFamily="34" charset="0"/>
                <a:ea typeface="Tahoma" panose="020B0604030504040204" pitchFamily="34" charset="0"/>
                <a:cs typeface="Tahoma" panose="020B0604030504040204" pitchFamily="34" charset="0"/>
              </a:rPr>
              <a:t>ממצאי תצפיות לפני ולאחר התערבות</a:t>
            </a:r>
          </a:p>
        </p:txBody>
      </p:sp>
      <p:sp>
        <p:nvSpPr>
          <p:cNvPr id="3" name="Rectangle 2"/>
          <p:cNvSpPr/>
          <p:nvPr/>
        </p:nvSpPr>
        <p:spPr>
          <a:xfrm>
            <a:off x="127574" y="869911"/>
            <a:ext cx="11936852" cy="371577"/>
          </a:xfrm>
          <a:prstGeom prst="rect">
            <a:avLst/>
          </a:prstGeom>
        </p:spPr>
        <p:txBody>
          <a:bodyPr wrap="square">
            <a:spAutoFit/>
          </a:bodyPr>
          <a:lstStyle/>
          <a:p>
            <a:pPr algn="r" rtl="1">
              <a:lnSpc>
                <a:spcPct val="150000"/>
              </a:lnSpc>
            </a:pPr>
            <a:r>
              <a:rPr lang="en-US" sz="140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403109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smtClean="0"/>
              <a:t>2</a:t>
            </a:fld>
            <a:endParaRPr lang="en-US" sz="1400" dirty="0"/>
          </a:p>
        </p:txBody>
      </p:sp>
      <p:grpSp>
        <p:nvGrpSpPr>
          <p:cNvPr id="5" name="קבוצה 4"/>
          <p:cNvGrpSpPr/>
          <p:nvPr/>
        </p:nvGrpSpPr>
        <p:grpSpPr>
          <a:xfrm>
            <a:off x="6574155" y="3137314"/>
            <a:ext cx="4271633" cy="1329417"/>
            <a:chOff x="6431280" y="1215298"/>
            <a:chExt cx="4271633" cy="1329417"/>
          </a:xfrm>
        </p:grpSpPr>
        <p:sp>
          <p:nvSpPr>
            <p:cNvPr id="10" name="Rectangle 9"/>
            <p:cNvSpPr/>
            <p:nvPr/>
          </p:nvSpPr>
          <p:spPr>
            <a:xfrm>
              <a:off x="6431280" y="1565162"/>
              <a:ext cx="2985034" cy="646331"/>
            </a:xfrm>
            <a:prstGeom prst="rect">
              <a:avLst/>
            </a:prstGeom>
          </p:spPr>
          <p:txBody>
            <a:bodyPr wrap="square">
              <a:spAutoFit/>
            </a:bodyPr>
            <a:lstStyle/>
            <a:p>
              <a:pPr lvl="0" algn="r">
                <a:defRPr/>
              </a:pPr>
              <a:r>
                <a:rPr lang="he-IL" b="1" dirty="0">
                  <a:latin typeface="Tahoma" pitchFamily="34" charset="0"/>
                  <a:ea typeface="Tahoma" pitchFamily="34" charset="0"/>
                  <a:cs typeface="Tahoma" pitchFamily="34" charset="0"/>
                </a:rPr>
                <a:t>אלונה </a:t>
              </a:r>
              <a:r>
                <a:rPr lang="he-IL" b="1" dirty="0" err="1">
                  <a:latin typeface="Tahoma" pitchFamily="34" charset="0"/>
                  <a:ea typeface="Tahoma" pitchFamily="34" charset="0"/>
                  <a:cs typeface="Tahoma" pitchFamily="34" charset="0"/>
                </a:rPr>
                <a:t>צירולניקוב</a:t>
              </a:r>
              <a:r>
                <a:rPr lang="he-IL" b="1" dirty="0">
                  <a:solidFill>
                    <a:srgbClr val="36636F"/>
                  </a:solidFill>
                  <a:latin typeface="Tahoma" pitchFamily="34" charset="0"/>
                  <a:ea typeface="Tahoma" pitchFamily="34" charset="0"/>
                  <a:cs typeface="Tahoma" pitchFamily="34" charset="0"/>
                </a:rPr>
                <a:t>  </a:t>
              </a:r>
            </a:p>
            <a:p>
              <a:pPr lvl="0" algn="r" rtl="1">
                <a:defRPr/>
              </a:pPr>
              <a:r>
                <a:rPr lang="he-IL" dirty="0">
                  <a:latin typeface="Tahoma" pitchFamily="34" charset="0"/>
                  <a:ea typeface="Tahoma" pitchFamily="34" charset="0"/>
                  <a:cs typeface="Tahoma" pitchFamily="34" charset="0"/>
                </a:rPr>
                <a:t>חוקרת ומעריכת תוכניות</a:t>
              </a:r>
            </a:p>
          </p:txBody>
        </p:sp>
        <p:pic>
          <p:nvPicPr>
            <p:cNvPr id="11" name="תמונה 1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543296" y="1215298"/>
              <a:ext cx="1159617" cy="1329417"/>
            </a:xfrm>
            <a:prstGeom prst="ellipse">
              <a:avLst/>
            </a:prstGeom>
            <a:ln>
              <a:noFill/>
            </a:ln>
            <a:effectLst>
              <a:softEdge rad="112500"/>
            </a:effectLst>
          </p:spPr>
        </p:pic>
      </p:grpSp>
      <p:grpSp>
        <p:nvGrpSpPr>
          <p:cNvPr id="3" name="Group 2">
            <a:extLst>
              <a:ext uri="{FF2B5EF4-FFF2-40B4-BE49-F238E27FC236}">
                <a16:creationId xmlns:a16="http://schemas.microsoft.com/office/drawing/2014/main" id="{AA195042-D717-410F-85E6-97FBF7312DA9}"/>
              </a:ext>
            </a:extLst>
          </p:cNvPr>
          <p:cNvGrpSpPr/>
          <p:nvPr/>
        </p:nvGrpSpPr>
        <p:grpSpPr>
          <a:xfrm>
            <a:off x="788166" y="1609965"/>
            <a:ext cx="5316712" cy="1259217"/>
            <a:chOff x="788166" y="1609965"/>
            <a:chExt cx="5316712" cy="1259217"/>
          </a:xfrm>
        </p:grpSpPr>
        <p:pic>
          <p:nvPicPr>
            <p:cNvPr id="24" name="תמונה 18">
              <a:extLst>
                <a:ext uri="{FF2B5EF4-FFF2-40B4-BE49-F238E27FC236}">
                  <a16:creationId xmlns:a16="http://schemas.microsoft.com/office/drawing/2014/main" id="{C800FCC4-0901-43E9-9122-0ADE2921CE8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1" b="24513"/>
            <a:stretch/>
          </p:blipFill>
          <p:spPr>
            <a:xfrm>
              <a:off x="4899323" y="1609965"/>
              <a:ext cx="1205555" cy="1259217"/>
            </a:xfrm>
            <a:prstGeom prst="ellipse">
              <a:avLst/>
            </a:prstGeom>
            <a:ln>
              <a:noFill/>
            </a:ln>
            <a:effectLst>
              <a:softEdge rad="112500"/>
            </a:effectLst>
          </p:spPr>
        </p:pic>
        <p:sp>
          <p:nvSpPr>
            <p:cNvPr id="25" name="Rectangle 24">
              <a:extLst>
                <a:ext uri="{FF2B5EF4-FFF2-40B4-BE49-F238E27FC236}">
                  <a16:creationId xmlns:a16="http://schemas.microsoft.com/office/drawing/2014/main" id="{BF2A0EF3-49B1-4F7D-89D8-908F97894891}"/>
                </a:ext>
              </a:extLst>
            </p:cNvPr>
            <p:cNvSpPr/>
            <p:nvPr/>
          </p:nvSpPr>
          <p:spPr>
            <a:xfrm>
              <a:off x="788166" y="1916813"/>
              <a:ext cx="4059412" cy="646331"/>
            </a:xfrm>
            <a:prstGeom prst="rect">
              <a:avLst/>
            </a:prstGeom>
          </p:spPr>
          <p:txBody>
            <a:bodyPr wrap="square">
              <a:spAutoFit/>
            </a:bodyPr>
            <a:lstStyle/>
            <a:p>
              <a:pPr lvl="0" algn="r">
                <a:defRPr/>
              </a:pPr>
              <a:r>
                <a:rPr lang="he-IL" b="1" dirty="0">
                  <a:latin typeface="Tahoma" pitchFamily="34" charset="0"/>
                  <a:ea typeface="Tahoma" pitchFamily="34" charset="0"/>
                  <a:cs typeface="Tahoma" pitchFamily="34" charset="0"/>
                </a:rPr>
                <a:t>ד"ר טל משען שפיגל </a:t>
              </a:r>
            </a:p>
            <a:p>
              <a:pPr lvl="0" algn="r">
                <a:defRPr/>
              </a:pPr>
              <a:r>
                <a:rPr lang="he-IL" dirty="0">
                  <a:latin typeface="Tahoma" pitchFamily="34" charset="0"/>
                  <a:ea typeface="Tahoma" pitchFamily="34" charset="0"/>
                  <a:cs typeface="Tahoma" pitchFamily="34" charset="0"/>
                </a:rPr>
                <a:t>מנהלת היחידה להערכת תוכניות</a:t>
              </a:r>
              <a:endParaRPr lang="en-US" dirty="0">
                <a:solidFill>
                  <a:srgbClr val="36636F"/>
                </a:solidFill>
                <a:latin typeface="Tahoma" pitchFamily="34" charset="0"/>
                <a:ea typeface="Tahoma" pitchFamily="34" charset="0"/>
                <a:cs typeface="Tahoma" pitchFamily="34" charset="0"/>
              </a:endParaRPr>
            </a:p>
          </p:txBody>
        </p:sp>
      </p:grpSp>
      <p:sp>
        <p:nvSpPr>
          <p:cNvPr id="12" name="TextBox 11">
            <a:extLst>
              <a:ext uri="{FF2B5EF4-FFF2-40B4-BE49-F238E27FC236}">
                <a16:creationId xmlns:a16="http://schemas.microsoft.com/office/drawing/2014/main" id="{D8628082-3AF0-4124-8DDF-887C234DA15C}"/>
              </a:ext>
            </a:extLst>
          </p:cNvPr>
          <p:cNvSpPr txBox="1"/>
          <p:nvPr/>
        </p:nvSpPr>
        <p:spPr>
          <a:xfrm>
            <a:off x="1" y="0"/>
            <a:ext cx="12192000" cy="400110"/>
          </a:xfrm>
          <a:prstGeom prst="rect">
            <a:avLst/>
          </a:prstGeom>
          <a:solidFill>
            <a:srgbClr val="EC1C3C"/>
          </a:solidFill>
        </p:spPr>
        <p:txBody>
          <a:bodyPr wrap="square" rtlCol="0">
            <a:spAutoFit/>
          </a:bodyPr>
          <a:lstStyle/>
          <a:p>
            <a:pPr algn="r"/>
            <a:r>
              <a:rPr lang="he-IL" sz="2000">
                <a:solidFill>
                  <a:schemeClr val="bg1"/>
                </a:solidFill>
                <a:latin typeface="Tahoma" pitchFamily="34" charset="0"/>
                <a:ea typeface="Tahoma" pitchFamily="34" charset="0"/>
                <a:cs typeface="Tahoma" pitchFamily="34" charset="0"/>
              </a:rPr>
              <a:t>צוות המחקר</a:t>
            </a:r>
          </a:p>
        </p:txBody>
      </p:sp>
      <p:grpSp>
        <p:nvGrpSpPr>
          <p:cNvPr id="7" name="קבוצה 6"/>
          <p:cNvGrpSpPr/>
          <p:nvPr/>
        </p:nvGrpSpPr>
        <p:grpSpPr>
          <a:xfrm>
            <a:off x="5621208" y="1609965"/>
            <a:ext cx="5233458" cy="1285478"/>
            <a:chOff x="5621381" y="3976885"/>
            <a:chExt cx="5233458" cy="1285478"/>
          </a:xfrm>
        </p:grpSpPr>
        <p:pic>
          <p:nvPicPr>
            <p:cNvPr id="4" name="תמונה 3"/>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17863" r="7690"/>
            <a:stretch/>
          </p:blipFill>
          <p:spPr>
            <a:xfrm>
              <a:off x="9646786" y="3976885"/>
              <a:ext cx="1208053" cy="1285478"/>
            </a:xfrm>
            <a:prstGeom prst="ellipse">
              <a:avLst/>
            </a:prstGeom>
            <a:ln>
              <a:noFill/>
            </a:ln>
            <a:effectLst>
              <a:softEdge rad="112500"/>
            </a:effectLst>
          </p:spPr>
        </p:pic>
        <p:sp>
          <p:nvSpPr>
            <p:cNvPr id="17" name="Rectangle 19">
              <a:extLst>
                <a:ext uri="{FF2B5EF4-FFF2-40B4-BE49-F238E27FC236}">
                  <a16:creationId xmlns:a16="http://schemas.microsoft.com/office/drawing/2014/main" id="{1E5A95D6-DE9E-4973-AFC3-380A3B36FF67}"/>
                </a:ext>
              </a:extLst>
            </p:cNvPr>
            <p:cNvSpPr/>
            <p:nvPr/>
          </p:nvSpPr>
          <p:spPr>
            <a:xfrm>
              <a:off x="5621381" y="4327236"/>
              <a:ext cx="3921915" cy="646331"/>
            </a:xfrm>
            <a:prstGeom prst="rect">
              <a:avLst/>
            </a:prstGeom>
          </p:spPr>
          <p:txBody>
            <a:bodyPr wrap="square">
              <a:spAutoFit/>
            </a:bodyPr>
            <a:lstStyle/>
            <a:p>
              <a:pPr lvl="0" algn="r">
                <a:defRPr/>
              </a:pPr>
              <a:r>
                <a:rPr lang="he-IL" b="1" dirty="0">
                  <a:latin typeface="Tahoma" pitchFamily="34" charset="0"/>
                  <a:ea typeface="Tahoma" pitchFamily="34" charset="0"/>
                  <a:cs typeface="Tahoma" pitchFamily="34" charset="0"/>
                </a:rPr>
                <a:t>שרון ברנד מרטין</a:t>
              </a:r>
            </a:p>
            <a:p>
              <a:pPr lvl="0" algn="r">
                <a:defRPr/>
              </a:pPr>
              <a:r>
                <a:rPr lang="he-IL" dirty="0">
                  <a:latin typeface="Tahoma" pitchFamily="34" charset="0"/>
                  <a:ea typeface="Tahoma" pitchFamily="34" charset="0"/>
                  <a:cs typeface="Tahoma" pitchFamily="34" charset="0"/>
                </a:rPr>
                <a:t>חוקרת ומעריכת תוכניות</a:t>
              </a:r>
              <a:endParaRPr lang="en-US" dirty="0">
                <a:latin typeface="Tahoma" pitchFamily="34" charset="0"/>
                <a:ea typeface="Tahoma" pitchFamily="34" charset="0"/>
                <a:cs typeface="Tahoma" pitchFamily="34" charset="0"/>
              </a:endParaRPr>
            </a:p>
          </p:txBody>
        </p:sp>
      </p:grpSp>
      <p:grpSp>
        <p:nvGrpSpPr>
          <p:cNvPr id="6" name="Group 5">
            <a:extLst>
              <a:ext uri="{FF2B5EF4-FFF2-40B4-BE49-F238E27FC236}">
                <a16:creationId xmlns:a16="http://schemas.microsoft.com/office/drawing/2014/main" id="{0AC51489-3FA8-4729-8A18-B195CD4CD230}"/>
              </a:ext>
            </a:extLst>
          </p:cNvPr>
          <p:cNvGrpSpPr/>
          <p:nvPr/>
        </p:nvGrpSpPr>
        <p:grpSpPr>
          <a:xfrm>
            <a:off x="788166" y="3027286"/>
            <a:ext cx="5441163" cy="1330006"/>
            <a:chOff x="788166" y="3027286"/>
            <a:chExt cx="5441163" cy="1330006"/>
          </a:xfrm>
        </p:grpSpPr>
        <p:pic>
          <p:nvPicPr>
            <p:cNvPr id="13" name="Picture 2">
              <a:extLst>
                <a:ext uri="{FF2B5EF4-FFF2-40B4-BE49-F238E27FC236}">
                  <a16:creationId xmlns:a16="http://schemas.microsoft.com/office/drawing/2014/main" id="{C73C984A-103F-4855-83C8-8C6C5E53DDB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99323" y="3027286"/>
              <a:ext cx="1330006" cy="13300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970D314-F529-4061-ACC5-5509AF9B8EDF}"/>
                </a:ext>
              </a:extLst>
            </p:cNvPr>
            <p:cNvSpPr/>
            <p:nvPr/>
          </p:nvSpPr>
          <p:spPr>
            <a:xfrm>
              <a:off x="788166" y="3369123"/>
              <a:ext cx="4059412" cy="646331"/>
            </a:xfrm>
            <a:prstGeom prst="rect">
              <a:avLst/>
            </a:prstGeom>
          </p:spPr>
          <p:txBody>
            <a:bodyPr wrap="square">
              <a:spAutoFit/>
            </a:bodyPr>
            <a:lstStyle/>
            <a:p>
              <a:pPr lvl="0" algn="r">
                <a:defRPr/>
              </a:pPr>
              <a:r>
                <a:rPr lang="he-IL" b="1" dirty="0">
                  <a:latin typeface="Tahoma" pitchFamily="34" charset="0"/>
                  <a:ea typeface="Tahoma" pitchFamily="34" charset="0"/>
                  <a:cs typeface="Tahoma" pitchFamily="34" charset="0"/>
                </a:rPr>
                <a:t>ד"ר חוה ניומן</a:t>
              </a:r>
            </a:p>
            <a:p>
              <a:pPr lvl="0" algn="r">
                <a:defRPr/>
              </a:pPr>
              <a:r>
                <a:rPr lang="he-IL" dirty="0">
                  <a:latin typeface="Tahoma" pitchFamily="34" charset="0"/>
                  <a:ea typeface="Tahoma" pitchFamily="34" charset="0"/>
                  <a:cs typeface="Tahoma" pitchFamily="34" charset="0"/>
                </a:rPr>
                <a:t>ראש מינהלת מדידה והערכה</a:t>
              </a:r>
              <a:endParaRPr lang="en-US" dirty="0">
                <a:solidFill>
                  <a:srgbClr val="36636F"/>
                </a:solidFill>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2258310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20</a:t>
            </a:fld>
            <a:endParaRPr lang="en-US" sz="1400"/>
          </a:p>
        </p:txBody>
      </p:sp>
      <p:sp>
        <p:nvSpPr>
          <p:cNvPr id="17" name="TextBox 16"/>
          <p:cNvSpPr txBox="1"/>
          <p:nvPr/>
        </p:nvSpPr>
        <p:spPr>
          <a:xfrm>
            <a:off x="0" y="-21519"/>
            <a:ext cx="12192000" cy="584775"/>
          </a:xfrm>
          <a:prstGeom prst="rect">
            <a:avLst/>
          </a:prstGeom>
          <a:solidFill>
            <a:srgbClr val="EC1C3C"/>
          </a:solidFill>
        </p:spPr>
        <p:txBody>
          <a:bodyPr wrap="square" lIns="91440" tIns="45720" rIns="91440" bIns="45720" rtlCol="0" anchor="t">
            <a:spAutoFit/>
          </a:bodyPr>
          <a:lstStyle/>
          <a:p>
            <a:pPr algn="ctr" rtl="1"/>
            <a:r>
              <a:rPr lang="he-IL" sz="3200" b="1" dirty="0">
                <a:solidFill>
                  <a:schemeClr val="bg1"/>
                </a:solidFill>
                <a:latin typeface="Tahoma" pitchFamily="34" charset="0"/>
                <a:ea typeface="Tahoma" pitchFamily="34" charset="0"/>
                <a:cs typeface="Tahoma" pitchFamily="34" charset="0"/>
              </a:rPr>
              <a:t>כרם התימנים</a:t>
            </a:r>
          </a:p>
        </p:txBody>
      </p:sp>
      <p:pic>
        <p:nvPicPr>
          <p:cNvPr id="11" name="Picture 10">
            <a:extLst>
              <a:ext uri="{FF2B5EF4-FFF2-40B4-BE49-F238E27FC236}">
                <a16:creationId xmlns:a16="http://schemas.microsoft.com/office/drawing/2014/main" id="{41D2E31B-2745-48A1-8F04-5DA7D73A9E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3256"/>
            <a:ext cx="5819775" cy="4657926"/>
          </a:xfrm>
          <a:prstGeom prst="rect">
            <a:avLst/>
          </a:prstGeom>
        </p:spPr>
      </p:pic>
      <p:pic>
        <p:nvPicPr>
          <p:cNvPr id="14" name="Picture 13">
            <a:extLst>
              <a:ext uri="{FF2B5EF4-FFF2-40B4-BE49-F238E27FC236}">
                <a16:creationId xmlns:a16="http://schemas.microsoft.com/office/drawing/2014/main" id="{13BA1181-D686-4B88-A865-164A3F2A06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6338" y="4107066"/>
            <a:ext cx="2927173" cy="2342798"/>
          </a:xfrm>
          <a:prstGeom prst="rect">
            <a:avLst/>
          </a:prstGeom>
        </p:spPr>
      </p:pic>
      <p:pic>
        <p:nvPicPr>
          <p:cNvPr id="6" name="Picture 5">
            <a:extLst>
              <a:ext uri="{FF2B5EF4-FFF2-40B4-BE49-F238E27FC236}">
                <a16:creationId xmlns:a16="http://schemas.microsoft.com/office/drawing/2014/main" id="{0E339B70-E27A-443B-B36A-D50BE70089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07066"/>
            <a:ext cx="2927173" cy="2342798"/>
          </a:xfrm>
          <a:prstGeom prst="rect">
            <a:avLst/>
          </a:prstGeom>
        </p:spPr>
      </p:pic>
      <p:sp>
        <p:nvSpPr>
          <p:cNvPr id="8" name="TextBox 7">
            <a:extLst>
              <a:ext uri="{FF2B5EF4-FFF2-40B4-BE49-F238E27FC236}">
                <a16:creationId xmlns:a16="http://schemas.microsoft.com/office/drawing/2014/main" id="{32339A19-2883-480B-9451-81BCF354AF87}"/>
              </a:ext>
            </a:extLst>
          </p:cNvPr>
          <p:cNvSpPr txBox="1"/>
          <p:nvPr/>
        </p:nvSpPr>
        <p:spPr>
          <a:xfrm>
            <a:off x="5953125" y="563256"/>
            <a:ext cx="6238875" cy="5265224"/>
          </a:xfrm>
          <a:prstGeom prst="rect">
            <a:avLst/>
          </a:prstGeom>
          <a:noFill/>
        </p:spPr>
        <p:txBody>
          <a:bodyPr wrap="square" rtlCol="1">
            <a:spAutoFit/>
          </a:bodyPr>
          <a:lstStyle/>
          <a:p>
            <a:pPr algn="r" rtl="1">
              <a:lnSpc>
                <a:spcPct val="150000"/>
              </a:lnSpc>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רקע להתערבות</a:t>
            </a:r>
            <a:endParaRPr lang="he-IL" sz="8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F9BC25"/>
              </a:buClr>
              <a:buFont typeface="Tahoma" panose="020B0604030504040204" pitchFamily="34" charset="0"/>
              <a:buChar char="█"/>
            </a:pPr>
            <a:r>
              <a:rPr lang="he-IL" sz="1400" dirty="0">
                <a:latin typeface="Tahoma" panose="020B0604030504040204" pitchFamily="34" charset="0"/>
                <a:ea typeface="Tahoma" panose="020B0604030504040204" pitchFamily="34" charset="0"/>
                <a:cs typeface="Tahoma" panose="020B0604030504040204" pitchFamily="34" charset="0"/>
              </a:rPr>
              <a:t>בשכונת כרם התימנים נבחר מתחם הכולל מספר רחובות, לביצוע התערבות במסגרת תוכנית ליישום שכונה מוטת הולכי רגל. במתחם קיימים מגוון בתי עסק המהווים מוקדי משיכה למבקרים מחוץ לשכונה</a:t>
            </a:r>
            <a:r>
              <a:rPr lang="en-US" sz="1400" dirty="0">
                <a:latin typeface="Tahoma" panose="020B0604030504040204" pitchFamily="34" charset="0"/>
                <a:ea typeface="Tahoma" panose="020B0604030504040204" pitchFamily="34" charset="0"/>
                <a:cs typeface="Tahoma" panose="020B0604030504040204" pitchFamily="34" charset="0"/>
              </a:rPr>
              <a:t>;</a:t>
            </a:r>
            <a:r>
              <a:rPr lang="he-IL" sz="1400" dirty="0">
                <a:latin typeface="Tahoma" panose="020B0604030504040204" pitchFamily="34" charset="0"/>
                <a:ea typeface="Tahoma" panose="020B0604030504040204" pitchFamily="34" charset="0"/>
                <a:cs typeface="Tahoma" panose="020B0604030504040204" pitchFamily="34" charset="0"/>
              </a:rPr>
              <a:t> התנהלותם השוקקת מושפעת ומשפיעה על הלך הרוח בשכונה, ונבחנה האפשרות למציאת פתרונות מיטביים הן לתפקוד שוטף של העסקים והן לרווחת דרי השכונה, בין השאר באמצעות שינויים בהסדרי התנועה במתחם ובתנאי המרחב הציבורי בכללותו.</a:t>
            </a:r>
          </a:p>
          <a:p>
            <a:pPr marL="285750" indent="-285750" algn="r" rtl="1">
              <a:lnSpc>
                <a:spcPct val="150000"/>
              </a:lnSpc>
              <a:buClr>
                <a:srgbClr val="F9BC25"/>
              </a:buClr>
              <a:buFont typeface="Tahoma" panose="020B0604030504040204" pitchFamily="34" charset="0"/>
              <a:buChar char="█"/>
            </a:pPr>
            <a:r>
              <a:rPr lang="he-IL" sz="1400" dirty="0">
                <a:latin typeface="Tahoma" panose="020B0604030504040204" pitchFamily="34" charset="0"/>
                <a:ea typeface="Tahoma" panose="020B0604030504040204" pitchFamily="34" charset="0"/>
                <a:cs typeface="Tahoma" panose="020B0604030504040204" pitchFamily="34" charset="0"/>
              </a:rPr>
              <a:t>במתחם הנבחר ישנם רחובות הפתוחים לתנועת רכבים, ורחובות המכוונים לתנועה רגלית, אשר בפועל משלבים כמה וכמה אמצעי תנועה.</a:t>
            </a:r>
          </a:p>
          <a:p>
            <a:pPr marL="285750" indent="-285750" algn="r" rtl="1">
              <a:lnSpc>
                <a:spcPct val="150000"/>
              </a:lnSpc>
              <a:buClr>
                <a:srgbClr val="F9BC25"/>
              </a:buClr>
              <a:buFont typeface="Tahoma" panose="020B0604030504040204" pitchFamily="34" charset="0"/>
              <a:buChar char="█"/>
            </a:pPr>
            <a:r>
              <a:rPr lang="he-IL" sz="1400" dirty="0">
                <a:latin typeface="Tahoma" panose="020B0604030504040204" pitchFamily="34" charset="0"/>
                <a:ea typeface="Tahoma" panose="020B0604030504040204" pitchFamily="34" charset="0"/>
                <a:cs typeface="Tahoma" panose="020B0604030504040204" pitchFamily="34" charset="0"/>
              </a:rPr>
              <a:t>לקראת ביצוע התערבות, נערך מיפוי של המצב הקיים תוך התמקדות באפיון אמצעי התנועה באזור, קהל המבקרים, תנאי השטח, והשפעות אפשריות של הללו על רווחת דיירי השכונה ומבקריה, וכן על בעלי העסקים באזור. בנוסף נערכו סיורים ומפגשי שיתוף ציבור עם התושבים.</a:t>
            </a:r>
          </a:p>
          <a:p>
            <a:pPr marL="285750" indent="-285750" algn="r" rtl="1">
              <a:lnSpc>
                <a:spcPct val="150000"/>
              </a:lnSpc>
              <a:buClr>
                <a:srgbClr val="F9BC25"/>
              </a:buClr>
              <a:buFont typeface="Tahoma" panose="020B0604030504040204" pitchFamily="34" charset="0"/>
              <a:buChar char="█"/>
            </a:pPr>
            <a:r>
              <a:rPr lang="he-IL" sz="1400" dirty="0">
                <a:latin typeface="Tahoma" panose="020B0604030504040204" pitchFamily="34" charset="0"/>
                <a:ea typeface="Tahoma" panose="020B0604030504040204" pitchFamily="34" charset="0"/>
                <a:cs typeface="Tahoma" panose="020B0604030504040204" pitchFamily="34" charset="0"/>
              </a:rPr>
              <a:t>התערבות כללה סגירת רחובות נבחרים למעבר רכבים, כך שיועדו להליכה בלבד.</a:t>
            </a:r>
          </a:p>
        </p:txBody>
      </p:sp>
    </p:spTree>
    <p:extLst>
      <p:ext uri="{BB962C8B-B14F-4D97-AF65-F5344CB8AC3E}">
        <p14:creationId xmlns:p14="http://schemas.microsoft.com/office/powerpoint/2010/main" val="3192444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21</a:t>
            </a:fld>
            <a:endParaRPr lang="en-US" sz="140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pPr algn="r"/>
            <a:r>
              <a:rPr lang="he-IL" sz="2000" b="1" dirty="0">
                <a:solidFill>
                  <a:schemeClr val="bg1"/>
                </a:solidFill>
                <a:latin typeface="Tahoma" pitchFamily="34" charset="0"/>
                <a:ea typeface="Tahoma" pitchFamily="34" charset="0"/>
                <a:cs typeface="Tahoma" pitchFamily="34" charset="0"/>
              </a:rPr>
              <a:t>כרם התימנים – שיטת מחקר</a:t>
            </a:r>
          </a:p>
        </p:txBody>
      </p:sp>
      <p:sp>
        <p:nvSpPr>
          <p:cNvPr id="4" name="TextBox 3">
            <a:extLst>
              <a:ext uri="{FF2B5EF4-FFF2-40B4-BE49-F238E27FC236}">
                <a16:creationId xmlns:a16="http://schemas.microsoft.com/office/drawing/2014/main" id="{65EBCA4D-848B-425D-A656-BBBB03F809C7}"/>
              </a:ext>
            </a:extLst>
          </p:cNvPr>
          <p:cNvSpPr txBox="1"/>
          <p:nvPr/>
        </p:nvSpPr>
        <p:spPr>
          <a:xfrm>
            <a:off x="599680" y="696632"/>
            <a:ext cx="10992640" cy="2719784"/>
          </a:xfrm>
          <a:prstGeom prst="rect">
            <a:avLst/>
          </a:prstGeom>
          <a:noFill/>
        </p:spPr>
        <p:txBody>
          <a:bodyPr wrap="square" rtlCol="1">
            <a:spAutoFit/>
          </a:bodyPr>
          <a:lstStyle/>
          <a:p>
            <a:pPr algn="r" rtl="1">
              <a:lnSpc>
                <a:spcPct val="150000"/>
              </a:lnSpc>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שיטת המחקר - </a:t>
            </a:r>
            <a:r>
              <a:rPr lang="he-IL" sz="1400" dirty="0">
                <a:latin typeface="Tahoma" panose="020B0604030504040204" pitchFamily="34" charset="0"/>
                <a:ea typeface="Tahoma" panose="020B0604030504040204" pitchFamily="34" charset="0"/>
                <a:cs typeface="Tahoma" panose="020B0604030504040204" pitchFamily="34" charset="0"/>
              </a:rPr>
              <a:t>נערכו תצפיות שטח בהיקף של 40 שעות לפני ההתערבות ו-40 שעות לאחר ההתערבות. התצפיות כללו: </a:t>
            </a:r>
          </a:p>
          <a:p>
            <a:pPr marL="285750" indent="-285750" algn="r" rtl="1">
              <a:lnSpc>
                <a:spcPct val="150000"/>
              </a:lnSpc>
              <a:buClr>
                <a:srgbClr val="FFC000"/>
              </a:buClr>
              <a:buFontTx/>
              <a:buChar char="█"/>
            </a:pPr>
            <a:r>
              <a:rPr lang="he-IL" sz="1400" dirty="0">
                <a:latin typeface="Tahoma" panose="020B0604030504040204" pitchFamily="34" charset="0"/>
                <a:ea typeface="Tahoma" panose="020B0604030504040204" pitchFamily="34" charset="0"/>
                <a:cs typeface="Tahoma" panose="020B0604030504040204" pitchFamily="34" charset="0"/>
              </a:rPr>
              <a:t>מיפוי בגישת</a:t>
            </a:r>
            <a:r>
              <a:rPr lang="en-US" sz="1400" dirty="0">
                <a:latin typeface="Tahoma" panose="020B0604030504040204" pitchFamily="34" charset="0"/>
                <a:ea typeface="Tahoma" panose="020B0604030504040204" pitchFamily="34" charset="0"/>
                <a:cs typeface="Tahoma" panose="020B0604030504040204" pitchFamily="34" charset="0"/>
              </a:rPr>
              <a:t>XPLORE” </a:t>
            </a:r>
            <a:r>
              <a:rPr lang="he-IL" sz="1400" dirty="0">
                <a:latin typeface="Tahoma" panose="020B0604030504040204" pitchFamily="34" charset="0"/>
                <a:ea typeface="Tahoma" panose="020B0604030504040204" pitchFamily="34" charset="0"/>
                <a:cs typeface="Tahoma" panose="020B0604030504040204" pitchFamily="34" charset="0"/>
              </a:rPr>
              <a:t>" הכולל התייחסות למאפיינים במרחב.</a:t>
            </a:r>
          </a:p>
          <a:p>
            <a:pPr marL="285750" indent="-285750" algn="r" rtl="1">
              <a:lnSpc>
                <a:spcPct val="150000"/>
              </a:lnSpc>
              <a:buClr>
                <a:srgbClr val="FFC000"/>
              </a:buClr>
              <a:buFontTx/>
              <a:buChar char="█"/>
            </a:pPr>
            <a:r>
              <a:rPr lang="he-IL" sz="1400" dirty="0">
                <a:latin typeface="Tahoma" panose="020B0604030504040204" pitchFamily="34" charset="0"/>
                <a:ea typeface="Tahoma" panose="020B0604030504040204" pitchFamily="34" charset="0"/>
                <a:cs typeface="Tahoma" panose="020B0604030504040204" pitchFamily="34" charset="0"/>
              </a:rPr>
              <a:t>תיעוד איכותני של ההתרחשות בזמנים שונים ביום.</a:t>
            </a:r>
          </a:p>
          <a:p>
            <a:pPr marL="285750" indent="-285750" algn="r" rtl="1">
              <a:lnSpc>
                <a:spcPct val="150000"/>
              </a:lnSpc>
              <a:buClr>
                <a:srgbClr val="FFC000"/>
              </a:buClr>
              <a:buFontTx/>
              <a:buChar char="█"/>
            </a:pPr>
            <a:r>
              <a:rPr lang="he-IL" sz="1400" dirty="0">
                <a:latin typeface="Tahoma" panose="020B0604030504040204" pitchFamily="34" charset="0"/>
                <a:ea typeface="Tahoma" panose="020B0604030504040204" pitchFamily="34" charset="0"/>
                <a:cs typeface="Tahoma" panose="020B0604030504040204" pitchFamily="34" charset="0"/>
              </a:rPr>
              <a:t>ראיונות עם מבקרים במתחם: 62 לפני ההתערבות, 52 לאחר ההתערבות.</a:t>
            </a:r>
          </a:p>
          <a:p>
            <a:pPr marL="285750" indent="-285750" algn="r" rtl="1">
              <a:lnSpc>
                <a:spcPct val="150000"/>
              </a:lnSpc>
              <a:buClr>
                <a:srgbClr val="FFC000"/>
              </a:buClr>
              <a:buFontTx/>
              <a:buChar char="█"/>
            </a:pPr>
            <a:r>
              <a:rPr lang="he-IL" sz="1400" dirty="0">
                <a:latin typeface="Tahoma" panose="020B0604030504040204" pitchFamily="34" charset="0"/>
                <a:ea typeface="Tahoma" panose="020B0604030504040204" pitchFamily="34" charset="0"/>
                <a:cs typeface="Tahoma" panose="020B0604030504040204" pitchFamily="34" charset="0"/>
              </a:rPr>
              <a:t>איסוף נתוני תנועה ושהייה באמצעות </a:t>
            </a:r>
            <a:r>
              <a:rPr lang="he-IL" sz="1400" dirty="0">
                <a:latin typeface="Tahoma"/>
                <a:ea typeface="Tahoma"/>
                <a:cs typeface="Tahoma"/>
              </a:rPr>
              <a:t>אפליקציית Public Life של Gehl.</a:t>
            </a:r>
          </a:p>
          <a:p>
            <a:pPr marL="285750" indent="-285750" algn="r" rtl="1">
              <a:lnSpc>
                <a:spcPct val="150000"/>
              </a:lnSpc>
              <a:buClr>
                <a:srgbClr val="FFC000"/>
              </a:buClr>
              <a:buFontTx/>
              <a:buChar char="█"/>
            </a:pPr>
            <a:r>
              <a:rPr lang="he-IL" sz="1400" dirty="0">
                <a:latin typeface="Tahoma"/>
                <a:ea typeface="Tahoma"/>
                <a:cs typeface="Tahoma"/>
              </a:rPr>
              <a:t>מועדי התצפיות: </a:t>
            </a:r>
            <a:r>
              <a:rPr lang="he-IL" sz="1400" dirty="0">
                <a:latin typeface="Tahoma" panose="020B0604030504040204" pitchFamily="34" charset="0"/>
                <a:ea typeface="Tahoma" panose="020B0604030504040204" pitchFamily="34" charset="0"/>
                <a:cs typeface="Tahoma" panose="020B0604030504040204" pitchFamily="34" charset="0"/>
              </a:rPr>
              <a:t>ימי חמישי בין השעות 10:00-24:00 וימי שישי בין השעות 10:00-16:00 </a:t>
            </a:r>
          </a:p>
          <a:p>
            <a:pPr algn="r" rtl="1">
              <a:lnSpc>
                <a:spcPct val="150000"/>
              </a:lnSpc>
              <a:buClr>
                <a:srgbClr val="FFC000"/>
              </a:buClr>
            </a:pPr>
            <a:r>
              <a:rPr lang="he-IL" sz="1400" dirty="0">
                <a:latin typeface="Tahoma" panose="020B0604030504040204" pitchFamily="34" charset="0"/>
                <a:ea typeface="Tahoma" panose="020B0604030504040204" pitchFamily="34" charset="0"/>
                <a:cs typeface="Tahoma" panose="020B0604030504040204" pitchFamily="34" charset="0"/>
              </a:rPr>
              <a:t>     במהלך החודשים אפריל-מאי לפני ההתערבות, וספטמבר-אוקטובר לאחר ההתערבות.</a:t>
            </a:r>
          </a:p>
          <a:p>
            <a:pPr algn="r" rtl="1">
              <a:lnSpc>
                <a:spcPct val="150000"/>
              </a:lnSpc>
              <a:buClr>
                <a:srgbClr val="FFC000"/>
              </a:buClr>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מאפייני המרואיינים</a:t>
            </a:r>
          </a:p>
        </p:txBody>
      </p:sp>
      <p:sp>
        <p:nvSpPr>
          <p:cNvPr id="5" name="Rectangle 1">
            <a:extLst>
              <a:ext uri="{FF2B5EF4-FFF2-40B4-BE49-F238E27FC236}">
                <a16:creationId xmlns:a16="http://schemas.microsoft.com/office/drawing/2014/main" id="{36C10C58-B585-4811-B16B-8F9F0CCB4659}"/>
              </a:ext>
            </a:extLst>
          </p:cNvPr>
          <p:cNvSpPr>
            <a:spLocks noChangeArrowheads="1"/>
          </p:cNvSpPr>
          <p:nvPr/>
        </p:nvSpPr>
        <p:spPr bwMode="auto">
          <a:xfrm>
            <a:off x="6440080" y="6144191"/>
            <a:ext cx="451117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r" rtl="1" eaLnBrk="0" fontAlgn="base" hangingPunct="0">
              <a:spcBef>
                <a:spcPct val="0"/>
              </a:spcBef>
              <a:spcAft>
                <a:spcPct val="0"/>
              </a:spcAft>
            </a:pPr>
            <a:r>
              <a:rPr lang="he-IL" altLang="he-IL" sz="1000" dirty="0">
                <a:latin typeface="Calibri" panose="020F0502020204030204" pitchFamily="34" charset="0"/>
                <a:ea typeface="Calibri" panose="020F0502020204030204" pitchFamily="34" charset="0"/>
                <a:cs typeface="Calibri" panose="020F0502020204030204" pitchFamily="34" charset="0"/>
              </a:rPr>
              <a:t>* 3 מרואיינים בלבד נצפו בליווי ילדים, 1 מהם עם תינוק במנשא ו-2 עם סה"כ 3 ילדים בגילי 5-4.</a:t>
            </a:r>
            <a:endParaRPr kumimoji="0" lang="he-IL" altLang="he-I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14D325FA-7D19-4F6A-8909-E2D00EDC227F}"/>
              </a:ext>
            </a:extLst>
          </p:cNvPr>
          <p:cNvGraphicFramePr>
            <a:graphicFrameLocks noGrp="1"/>
          </p:cNvGraphicFramePr>
          <p:nvPr>
            <p:extLst>
              <p:ext uri="{D42A27DB-BD31-4B8C-83A1-F6EECF244321}">
                <p14:modId xmlns:p14="http://schemas.microsoft.com/office/powerpoint/2010/main" val="2111811513"/>
              </p:ext>
            </p:extLst>
          </p:nvPr>
        </p:nvGraphicFramePr>
        <p:xfrm>
          <a:off x="-2" y="3381307"/>
          <a:ext cx="11375475" cy="2266335"/>
        </p:xfrm>
        <a:graphic>
          <a:graphicData uri="http://schemas.openxmlformats.org/drawingml/2006/table">
            <a:tbl>
              <a:tblPr rtl="1" firstRow="1" firstCol="1" bandRow="1">
                <a:tableStyleId>{F5AB1C69-6EDB-4FF4-983F-18BD219EF322}</a:tableStyleId>
              </a:tblPr>
              <a:tblGrid>
                <a:gridCol w="421155">
                  <a:extLst>
                    <a:ext uri="{9D8B030D-6E8A-4147-A177-3AD203B41FA5}">
                      <a16:colId xmlns:a16="http://schemas.microsoft.com/office/drawing/2014/main" val="323102562"/>
                    </a:ext>
                  </a:extLst>
                </a:gridCol>
                <a:gridCol w="2828413">
                  <a:extLst>
                    <a:ext uri="{9D8B030D-6E8A-4147-A177-3AD203B41FA5}">
                      <a16:colId xmlns:a16="http://schemas.microsoft.com/office/drawing/2014/main" val="2281880755"/>
                    </a:ext>
                  </a:extLst>
                </a:gridCol>
                <a:gridCol w="1577426">
                  <a:extLst>
                    <a:ext uri="{9D8B030D-6E8A-4147-A177-3AD203B41FA5}">
                      <a16:colId xmlns:a16="http://schemas.microsoft.com/office/drawing/2014/main" val="3005334350"/>
                    </a:ext>
                  </a:extLst>
                </a:gridCol>
                <a:gridCol w="453124">
                  <a:extLst>
                    <a:ext uri="{9D8B030D-6E8A-4147-A177-3AD203B41FA5}">
                      <a16:colId xmlns:a16="http://schemas.microsoft.com/office/drawing/2014/main" val="1578924148"/>
                    </a:ext>
                  </a:extLst>
                </a:gridCol>
                <a:gridCol w="2277499">
                  <a:extLst>
                    <a:ext uri="{9D8B030D-6E8A-4147-A177-3AD203B41FA5}">
                      <a16:colId xmlns:a16="http://schemas.microsoft.com/office/drawing/2014/main" val="67913869"/>
                    </a:ext>
                  </a:extLst>
                </a:gridCol>
                <a:gridCol w="1480009">
                  <a:extLst>
                    <a:ext uri="{9D8B030D-6E8A-4147-A177-3AD203B41FA5}">
                      <a16:colId xmlns:a16="http://schemas.microsoft.com/office/drawing/2014/main" val="430420664"/>
                    </a:ext>
                  </a:extLst>
                </a:gridCol>
                <a:gridCol w="1450161">
                  <a:extLst>
                    <a:ext uri="{9D8B030D-6E8A-4147-A177-3AD203B41FA5}">
                      <a16:colId xmlns:a16="http://schemas.microsoft.com/office/drawing/2014/main" val="1383703242"/>
                    </a:ext>
                  </a:extLst>
                </a:gridCol>
                <a:gridCol w="887688">
                  <a:extLst>
                    <a:ext uri="{9D8B030D-6E8A-4147-A177-3AD203B41FA5}">
                      <a16:colId xmlns:a16="http://schemas.microsoft.com/office/drawing/2014/main" val="4029347661"/>
                    </a:ext>
                  </a:extLst>
                </a:gridCol>
              </a:tblGrid>
              <a:tr h="92653">
                <a:tc gridSpan="2">
                  <a:txBody>
                    <a:bodyPr/>
                    <a:lstStyle/>
                    <a:p>
                      <a:pPr algn="ctr" rtl="1">
                        <a:spcAft>
                          <a:spcPts val="0"/>
                        </a:spcAft>
                      </a:pPr>
                      <a:r>
                        <a:rPr lang="he-IL" sz="1400" dirty="0">
                          <a:effectLst/>
                          <a:latin typeface="Calibri" panose="020F0502020204030204" pitchFamily="34" charset="0"/>
                          <a:cs typeface="Calibri" panose="020F0502020204030204" pitchFamily="34" charset="0"/>
                        </a:rPr>
                        <a:t>מגדר</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dirty="0">
                          <a:effectLst/>
                          <a:latin typeface="Calibri" panose="020F0502020204030204" pitchFamily="34" charset="0"/>
                          <a:cs typeface="Calibri" panose="020F0502020204030204" pitchFamily="34" charset="0"/>
                        </a:rPr>
                        <a:t>מגורים</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dirty="0">
                          <a:effectLst/>
                          <a:latin typeface="Calibri" panose="020F0502020204030204" pitchFamily="34" charset="0"/>
                          <a:cs typeface="Calibri" panose="020F0502020204030204" pitchFamily="34" charset="0"/>
                        </a:rPr>
                        <a:t>תדירות הגעה</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dirty="0">
                          <a:effectLst/>
                          <a:latin typeface="Calibri" panose="020F0502020204030204" pitchFamily="34" charset="0"/>
                          <a:cs typeface="Calibri" panose="020F0502020204030204" pitchFamily="34" charset="0"/>
                        </a:rPr>
                        <a:t>אופן הגעה</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extLst>
                  <a:ext uri="{0D108BD9-81ED-4DB2-BD59-A6C34878D82A}">
                    <a16:rowId xmlns:a16="http://schemas.microsoft.com/office/drawing/2014/main" val="1251736706"/>
                  </a:ext>
                </a:extLst>
              </a:tr>
              <a:tr h="92653">
                <a:tc>
                  <a:txBody>
                    <a:bodyPr/>
                    <a:lstStyle/>
                    <a:p>
                      <a:pPr marL="0" algn="r" defTabSz="914400" rtl="1" eaLnBrk="1" latinLnBrk="0" hangingPunct="1">
                        <a:spcAft>
                          <a:spcPts val="0"/>
                        </a:spcAft>
                      </a:pPr>
                      <a:r>
                        <a:rPr lang="he-IL" sz="1400" b="0" kern="1200" dirty="0">
                          <a:solidFill>
                            <a:schemeClr val="lt1"/>
                          </a:solidFill>
                          <a:effectLst/>
                          <a:latin typeface="Calibri" panose="020F0502020204030204" pitchFamily="34" charset="0"/>
                          <a:ea typeface="+mn-ea"/>
                          <a:cs typeface="Calibri" panose="020F0502020204030204" pitchFamily="34" charset="0"/>
                        </a:rPr>
                        <a:t>ז</a:t>
                      </a:r>
                      <a:endParaRPr lang="en-US" sz="1400" b="0" kern="1200" dirty="0">
                        <a:solidFill>
                          <a:schemeClr val="lt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60</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בשכונה</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71</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כל יום</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53%</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אופניים</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19</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92653">
                <a:tc>
                  <a:txBody>
                    <a:bodyPr/>
                    <a:lstStyle/>
                    <a:p>
                      <a:pPr marL="0" algn="r" defTabSz="914400" rtl="1" eaLnBrk="1" latinLnBrk="0" hangingPunct="1">
                        <a:spcAft>
                          <a:spcPts val="0"/>
                        </a:spcAft>
                      </a:pPr>
                      <a:r>
                        <a:rPr lang="he-IL" sz="1400" b="0" kern="1200" dirty="0">
                          <a:solidFill>
                            <a:schemeClr val="lt1"/>
                          </a:solidFill>
                          <a:effectLst/>
                          <a:latin typeface="Calibri" panose="020F0502020204030204" pitchFamily="34" charset="0"/>
                          <a:ea typeface="+mn-ea"/>
                          <a:cs typeface="Calibri" panose="020F0502020204030204" pitchFamily="34" charset="0"/>
                        </a:rPr>
                        <a:t>נ</a:t>
                      </a:r>
                      <a:endParaRPr lang="en-US" sz="1400" b="0" kern="1200" dirty="0">
                        <a:solidFill>
                          <a:schemeClr val="lt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40</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מחוץ לשכונה</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29</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2" gridSpan="2">
                  <a:txBody>
                    <a:bodyPr/>
                    <a:lstStyle/>
                    <a:p>
                      <a:pPr marL="0" marR="0" lvl="0" indent="0" algn="r" defTabSz="914400" rtl="1" eaLnBrk="1" fontAlgn="auto" latinLnBrk="0" hangingPunct="1">
                        <a:lnSpc>
                          <a:spcPct val="107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בשישי רק שליש מהמרואיינים דיווחו על ביקור יומי במתחם. ככלל, בקרב מרואייני הצפון אחוז גבוה יותר של מבקרים מדי יום (62%) לעומת המרואיינים בדרום (40%)</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rowSpan="2"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ברגל</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58</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r h="304157">
                <a:tc gridSpan="2">
                  <a:txBody>
                    <a:bodyPr/>
                    <a:lstStyle/>
                    <a:p>
                      <a:pPr algn="r" rtl="1"/>
                      <a:r>
                        <a:rPr lang="he-IL" sz="1400" b="0" kern="1200" dirty="0">
                          <a:solidFill>
                            <a:schemeClr val="dk1"/>
                          </a:solidFill>
                          <a:effectLst/>
                          <a:latin typeface="Calibri" panose="020F0502020204030204" pitchFamily="34" charset="0"/>
                          <a:ea typeface="+mn-ea"/>
                          <a:cs typeface="Calibri" panose="020F0502020204030204" pitchFamily="34" charset="0"/>
                        </a:rPr>
                        <a:t>3 מרואיינים בלבד נצפו בליווי ילדים, 1 מהם עם תינוק במנשא ו-2 עם סה"כ 3 ילדים בגילי 5-4.</a:t>
                      </a:r>
                      <a:endParaRPr lang="en-US" sz="1400" b="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solidFill>
                      <a:schemeClr val="bg1">
                        <a:lumMod val="95000"/>
                      </a:schemeClr>
                    </a:solidFill>
                  </a:tcPr>
                </a:tc>
                <a:tc h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gridSpan="2">
                  <a:txBody>
                    <a:bodyPr/>
                    <a:lstStyle/>
                    <a:p>
                      <a:pPr algn="r" rtl="1">
                        <a:lnSpc>
                          <a:spcPct val="107000"/>
                        </a:lnSpc>
                        <a:spcAft>
                          <a:spcPts val="0"/>
                        </a:spcAft>
                      </a:pPr>
                      <a:r>
                        <a:rPr lang="he-IL" sz="1400" dirty="0">
                          <a:effectLst/>
                          <a:latin typeface="Calibri" panose="020F0502020204030204" pitchFamily="34" charset="0"/>
                          <a:cs typeface="Calibri" panose="020F0502020204030204" pitchFamily="34" charset="0"/>
                        </a:rPr>
                        <a:t>גם בחמישי וגם בשישי הרוב היו תושבי השכונה.</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hMerge="1">
                  <a:txBody>
                    <a:bodyPr/>
                    <a:lstStyle/>
                    <a:p>
                      <a:pPr rtl="1"/>
                      <a:endParaRPr lang="he-IL"/>
                    </a:p>
                  </a:txBody>
                  <a:tcPr/>
                </a:tc>
                <a:tc gridSpan="2" vMerge="1">
                  <a:txBody>
                    <a:bodyPr/>
                    <a:lstStyle/>
                    <a:p>
                      <a:pPr algn="r" rtl="1">
                        <a:spcAft>
                          <a:spcPts val="0"/>
                        </a:spcAft>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hMerge="1" v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a:txBody>
                    <a:bodyPr/>
                    <a:lstStyle/>
                    <a:p>
                      <a:pPr marL="0" marR="0" lvl="0" indent="0" algn="r" defTabSz="914400" rtl="1" eaLnBrk="1" fontAlgn="auto" latinLnBrk="0" hangingPunct="1">
                        <a:lnSpc>
                          <a:spcPct val="107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בודדים דיווחו על הגעה ברכב, בעיקר באזור הדרומי.</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4866679"/>
                  </a:ext>
                </a:extLst>
              </a:tr>
              <a:tr h="263611">
                <a:tc>
                  <a:txBody>
                    <a:bodyPr/>
                    <a:lstStyle/>
                    <a:p>
                      <a:pPr marL="0" algn="r" defTabSz="914400" rtl="1" eaLnBrk="1" latinLnBrk="0" hangingPunct="1">
                        <a:spcAft>
                          <a:spcPts val="0"/>
                        </a:spcAft>
                      </a:pPr>
                      <a:r>
                        <a:rPr lang="he-IL" sz="1400" b="0" kern="1200" dirty="0">
                          <a:solidFill>
                            <a:schemeClr val="lt1"/>
                          </a:solidFill>
                          <a:effectLst/>
                          <a:latin typeface="Calibri" panose="020F0502020204030204" pitchFamily="34" charset="0"/>
                          <a:ea typeface="+mn-ea"/>
                          <a:cs typeface="Calibri" panose="020F0502020204030204" pitchFamily="34" charset="0"/>
                        </a:rPr>
                        <a:t>ז</a:t>
                      </a:r>
                      <a:endParaRPr lang="en-US" sz="1400" b="0" kern="1200" dirty="0">
                        <a:solidFill>
                          <a:schemeClr val="lt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56%</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בשכונה</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62%</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rowSpan="3" gridSpan="2">
                  <a:txBody>
                    <a:bodyPr/>
                    <a:lstStyle/>
                    <a:p>
                      <a:pPr marL="0" marR="0" lvl="0" indent="0" algn="r" defTabSz="914400" rtl="1" eaLnBrk="1" fontAlgn="auto" latinLnBrk="0" hangingPunct="1">
                        <a:lnSpc>
                          <a:spcPct val="107000"/>
                        </a:lnSpc>
                        <a:spcBef>
                          <a:spcPts val="0"/>
                        </a:spcBef>
                        <a:spcAft>
                          <a:spcPts val="0"/>
                        </a:spcAft>
                        <a:buClrTx/>
                        <a:buSzTx/>
                        <a:buFontTx/>
                        <a:buNone/>
                        <a:tabLst/>
                        <a:defRPr/>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rowSpan="3" hMerge="1">
                  <a:txBody>
                    <a:bodyPr/>
                    <a:lstStyle/>
                    <a:p>
                      <a:pPr rtl="1"/>
                      <a:endParaRPr lang="he-IL"/>
                    </a:p>
                  </a:txBody>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אופניים</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10%</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extLst>
                  <a:ext uri="{0D108BD9-81ED-4DB2-BD59-A6C34878D82A}">
                    <a16:rowId xmlns:a16="http://schemas.microsoft.com/office/drawing/2014/main" val="694341456"/>
                  </a:ext>
                </a:extLst>
              </a:tr>
              <a:tr h="226502">
                <a:tc>
                  <a:txBody>
                    <a:bodyPr/>
                    <a:lstStyle/>
                    <a:p>
                      <a:pPr marL="0" algn="r" defTabSz="914400" rtl="1" eaLnBrk="1" latinLnBrk="0" hangingPunct="1">
                        <a:spcAft>
                          <a:spcPts val="0"/>
                        </a:spcAft>
                      </a:pPr>
                      <a:r>
                        <a:rPr lang="he-IL" sz="1400" b="0" kern="1200" dirty="0">
                          <a:solidFill>
                            <a:schemeClr val="lt1"/>
                          </a:solidFill>
                          <a:effectLst/>
                          <a:latin typeface="Calibri" panose="020F0502020204030204" pitchFamily="34" charset="0"/>
                          <a:ea typeface="+mn-ea"/>
                          <a:cs typeface="Calibri" panose="020F0502020204030204" pitchFamily="34" charset="0"/>
                        </a:rPr>
                        <a:t>נ</a:t>
                      </a:r>
                      <a:endParaRPr lang="en-US" sz="1400" b="0" kern="1200" dirty="0">
                        <a:solidFill>
                          <a:schemeClr val="lt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44%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0F0F0"/>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מחוץ לשכונה</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38%</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0F0F0"/>
                    </a:solidFill>
                  </a:tcPr>
                </a:tc>
                <a:tc gridSpan="2" vMerge="1">
                  <a:txBody>
                    <a:bodyPr/>
                    <a:lstStyle/>
                    <a:p>
                      <a:pPr marL="0" marR="0" lvl="0" indent="0" algn="r" defTabSz="914400" rtl="1" eaLnBrk="1" fontAlgn="auto" latinLnBrk="0" hangingPunct="1">
                        <a:lnSpc>
                          <a:spcPct val="107000"/>
                        </a:lnSpc>
                        <a:spcBef>
                          <a:spcPts val="0"/>
                        </a:spcBef>
                        <a:spcAft>
                          <a:spcPts val="0"/>
                        </a:spcAft>
                        <a:buClrTx/>
                        <a:buSzTx/>
                        <a:buFontTx/>
                        <a:buNone/>
                        <a:tabLst/>
                        <a:defRPr/>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hMerge="1" vMerge="1">
                  <a:txBody>
                    <a:bodyPr/>
                    <a:lstStyle/>
                    <a:p>
                      <a:pPr rtl="1"/>
                      <a:endParaRPr lang="he-IL"/>
                    </a:p>
                  </a:txBody>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ברגל</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79%</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0F0F0"/>
                    </a:solidFill>
                  </a:tcPr>
                </a:tc>
                <a:extLst>
                  <a:ext uri="{0D108BD9-81ED-4DB2-BD59-A6C34878D82A}">
                    <a16:rowId xmlns:a16="http://schemas.microsoft.com/office/drawing/2014/main" val="4039108036"/>
                  </a:ext>
                </a:extLst>
              </a:tr>
              <a:tr h="304157">
                <a:tc gridSpan="2">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a:txBody>
                    <a:bodyPr/>
                    <a:lstStyle/>
                    <a:p>
                      <a:pPr rtl="1"/>
                      <a:endParaRPr lang="he-IL"/>
                    </a:p>
                  </a:txBody>
                  <a:tcPr/>
                </a:tc>
                <a:tc gridSpan="2">
                  <a:txBody>
                    <a:bodyPr/>
                    <a:lstStyle/>
                    <a:p>
                      <a:pPr marL="0" algn="r" defTabSz="914400" rtl="1" eaLnBrk="1" latinLnBrk="0" hangingPunct="1">
                        <a:lnSpc>
                          <a:spcPct val="107000"/>
                        </a:lnSpc>
                        <a:spcAft>
                          <a:spcPts val="0"/>
                        </a:spcAft>
                      </a:pPr>
                      <a:r>
                        <a:rPr lang="he-IL" sz="1400" kern="1200" dirty="0">
                          <a:solidFill>
                            <a:schemeClr val="dk1"/>
                          </a:solidFill>
                          <a:effectLst/>
                          <a:latin typeface="Calibri" panose="020F0502020204030204" pitchFamily="34" charset="0"/>
                          <a:ea typeface="+mn-ea"/>
                          <a:cs typeface="Calibri" panose="020F0502020204030204" pitchFamily="34" charset="0"/>
                        </a:rPr>
                        <a:t>בחמישי רוב המרואיינים היו תושבי השכונה, בשישי מחציתם</a:t>
                      </a:r>
                      <a:endParaRPr lang="en-US" sz="140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solidFill>
                      <a:schemeClr val="bg1">
                        <a:lumMod val="95000"/>
                      </a:schemeClr>
                    </a:solidFill>
                  </a:tcPr>
                </a:tc>
                <a:tc hMerge="1">
                  <a:txBody>
                    <a:bodyPr/>
                    <a:lstStyle/>
                    <a:p>
                      <a:pPr rtl="1"/>
                      <a:endParaRPr lang="he-IL"/>
                    </a:p>
                  </a:txBody>
                  <a:tcPr/>
                </a:tc>
                <a:tc gridSpan="2" vMerge="1">
                  <a:txBody>
                    <a:bodyPr/>
                    <a:lstStyle/>
                    <a:p>
                      <a:pPr marL="0" marR="0" lvl="0" indent="0" algn="r" defTabSz="914400" rtl="1" eaLnBrk="1" fontAlgn="auto" latinLnBrk="0" hangingPunct="1">
                        <a:lnSpc>
                          <a:spcPct val="107000"/>
                        </a:lnSpc>
                        <a:spcBef>
                          <a:spcPts val="0"/>
                        </a:spcBef>
                        <a:spcAft>
                          <a:spcPts val="0"/>
                        </a:spcAft>
                        <a:buClrTx/>
                        <a:buSzTx/>
                        <a:buFontTx/>
                        <a:buNone/>
                        <a:tabLst/>
                        <a:defRPr/>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hMerge="1" vMerge="1">
                  <a:txBody>
                    <a:bodyPr/>
                    <a:lstStyle/>
                    <a:p>
                      <a:pPr rtl="1"/>
                      <a:endParaRPr lang="he-IL"/>
                    </a:p>
                  </a:txBody>
                  <a:tcPr/>
                </a:tc>
                <a:tc gridSpan="2">
                  <a:txBody>
                    <a:bodyPr/>
                    <a:lstStyle/>
                    <a:p>
                      <a:pPr marL="0" marR="0" lvl="0" indent="0" algn="r" defTabSz="914400" rtl="1" eaLnBrk="1" fontAlgn="auto" latinLnBrk="0" hangingPunct="1">
                        <a:lnSpc>
                          <a:spcPct val="107000"/>
                        </a:lnSpc>
                        <a:spcBef>
                          <a:spcPts val="0"/>
                        </a:spcBef>
                        <a:spcAft>
                          <a:spcPts val="0"/>
                        </a:spcAft>
                        <a:buClrTx/>
                        <a:buSzTx/>
                        <a:buFontTx/>
                        <a:buNone/>
                        <a:tabLst/>
                        <a:defRPr/>
                      </a:pPr>
                      <a:r>
                        <a:rPr kumimoji="0" lang="he-IL" sz="14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בודדים דיווחו על הגעה ברכב, בעיקר באזור הצפוני</a:t>
                      </a:r>
                      <a:endParaRPr kumimoji="0" lang="en-US" sz="14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endParaRPr>
                    </a:p>
                  </a:txBody>
                  <a:tcPr marL="68580" marR="68580" marT="0" marB="0">
                    <a:solidFill>
                      <a:srgbClr val="F2F2F2"/>
                    </a:solidFill>
                  </a:tcPr>
                </a:tc>
                <a:tc hMerge="1">
                  <a:txBody>
                    <a:bodyPr/>
                    <a:lstStyle/>
                    <a:p>
                      <a:pPr rtl="1"/>
                      <a:endParaRPr lang="he-IL"/>
                    </a:p>
                  </a:txBody>
                  <a:tcPr/>
                </a:tc>
                <a:extLst>
                  <a:ext uri="{0D108BD9-81ED-4DB2-BD59-A6C34878D82A}">
                    <a16:rowId xmlns:a16="http://schemas.microsoft.com/office/drawing/2014/main" val="2285251747"/>
                  </a:ext>
                </a:extLst>
              </a:tr>
            </a:tbl>
          </a:graphicData>
        </a:graphic>
      </p:graphicFrame>
      <p:sp>
        <p:nvSpPr>
          <p:cNvPr id="3" name="Rectangle 2">
            <a:extLst>
              <a:ext uri="{FF2B5EF4-FFF2-40B4-BE49-F238E27FC236}">
                <a16:creationId xmlns:a16="http://schemas.microsoft.com/office/drawing/2014/main" id="{27BE1743-34DE-4179-9198-3B7912C55FF1}"/>
              </a:ext>
            </a:extLst>
          </p:cNvPr>
          <p:cNvSpPr/>
          <p:nvPr/>
        </p:nvSpPr>
        <p:spPr>
          <a:xfrm>
            <a:off x="11378153" y="3381307"/>
            <a:ext cx="813847" cy="1333666"/>
          </a:xfrm>
          <a:prstGeom prst="rect">
            <a:avLst/>
          </a:prstGeom>
          <a:noFill/>
          <a:ln w="28575">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dirty="0">
                <a:solidFill>
                  <a:schemeClr val="tx1"/>
                </a:solidFill>
                <a:latin typeface="Calibri" panose="020F0502020204030204" pitchFamily="34" charset="0"/>
                <a:cs typeface="Calibri" panose="020F0502020204030204" pitchFamily="34" charset="0"/>
              </a:rPr>
              <a:t>לפני</a:t>
            </a:r>
          </a:p>
        </p:txBody>
      </p:sp>
      <p:sp>
        <p:nvSpPr>
          <p:cNvPr id="8" name="Rectangle 7">
            <a:extLst>
              <a:ext uri="{FF2B5EF4-FFF2-40B4-BE49-F238E27FC236}">
                <a16:creationId xmlns:a16="http://schemas.microsoft.com/office/drawing/2014/main" id="{D0EA6FA4-8329-40A3-AAD6-DD72EF7B2D11}"/>
              </a:ext>
            </a:extLst>
          </p:cNvPr>
          <p:cNvSpPr/>
          <p:nvPr/>
        </p:nvSpPr>
        <p:spPr>
          <a:xfrm>
            <a:off x="11375473" y="4714973"/>
            <a:ext cx="813847" cy="932670"/>
          </a:xfrm>
          <a:prstGeom prst="rect">
            <a:avLst/>
          </a:prstGeom>
          <a:noFill/>
          <a:ln w="28575">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dirty="0">
                <a:solidFill>
                  <a:schemeClr val="tx1"/>
                </a:solidFill>
                <a:latin typeface="Calibri" panose="020F0502020204030204" pitchFamily="34" charset="0"/>
                <a:cs typeface="Calibri" panose="020F0502020204030204" pitchFamily="34" charset="0"/>
              </a:rPr>
              <a:t>אחרי</a:t>
            </a:r>
          </a:p>
        </p:txBody>
      </p:sp>
    </p:spTree>
    <p:extLst>
      <p:ext uri="{BB962C8B-B14F-4D97-AF65-F5344CB8AC3E}">
        <p14:creationId xmlns:p14="http://schemas.microsoft.com/office/powerpoint/2010/main" val="2505406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56975C90-5344-4BE7-B35A-17286012F259}"/>
              </a:ext>
            </a:extLst>
          </p:cNvPr>
          <p:cNvCxnSpPr>
            <a:cxnSpLocks/>
          </p:cNvCxnSpPr>
          <p:nvPr/>
        </p:nvCxnSpPr>
        <p:spPr>
          <a:xfrm>
            <a:off x="6264897"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22</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כרם התימנים</a:t>
            </a:r>
          </a:p>
        </p:txBody>
      </p:sp>
      <p:sp>
        <p:nvSpPr>
          <p:cNvPr id="7" name="Rectangle 6">
            <a:extLst>
              <a:ext uri="{FF2B5EF4-FFF2-40B4-BE49-F238E27FC236}">
                <a16:creationId xmlns:a16="http://schemas.microsoft.com/office/drawing/2014/main" id="{8E119168-BA42-49CC-AB16-00628F05D854}"/>
              </a:ext>
            </a:extLst>
          </p:cNvPr>
          <p:cNvSpPr/>
          <p:nvPr/>
        </p:nvSpPr>
        <p:spPr>
          <a:xfrm>
            <a:off x="7267574" y="835598"/>
            <a:ext cx="4924425" cy="5040675"/>
          </a:xfrm>
          <a:prstGeom prst="rect">
            <a:avLst/>
          </a:prstGeom>
        </p:spPr>
        <p:txBody>
          <a:bodyPr wrap="square">
            <a:spAutoFit/>
          </a:bodyPr>
          <a:lstStyle/>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שני הרחובות המרכזיים במתחם היו ונותרו שונים זה מזה באופיים; </a:t>
            </a:r>
            <a:br>
              <a:rPr lang="en-US" sz="1200" dirty="0">
                <a:latin typeface="Tahoma" panose="020B0604030504040204" pitchFamily="34" charset="0"/>
                <a:ea typeface="Tahoma" panose="020B0604030504040204" pitchFamily="34" charset="0"/>
                <a:cs typeface="Tahoma" panose="020B0604030504040204" pitchFamily="34" charset="0"/>
              </a:rPr>
            </a:br>
            <a:r>
              <a:rPr lang="he-IL" sz="1200" dirty="0">
                <a:latin typeface="Tahoma" panose="020B0604030504040204" pitchFamily="34" charset="0"/>
                <a:ea typeface="Tahoma" panose="020B0604030504040204" pitchFamily="34" charset="0"/>
                <a:cs typeface="Tahoma" panose="020B0604030504040204" pitchFamily="34" charset="0"/>
              </a:rPr>
              <a:t>ברחוב קפאח מגוון מסעדות וברים המשמשים יעד למבקרים והופכים את הרחוב לשוקק תנועה, בעוד רחוב כנפי נשרים הוא רחוב מגורים המשמש בעיקר למעבר. </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המבקרים במתחם הם בעיקר מבוגרים בטווח גילים רחב (60-20), בחלוקה מגדרית דומה. </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שעות הבוקר מאופיינות בקהל קבוע הנוהג לבקר בבתי העסק המקומיים</a:t>
            </a:r>
            <a:r>
              <a:rPr lang="en-US" sz="1200" dirty="0">
                <a:latin typeface="Tahoma" panose="020B0604030504040204" pitchFamily="34" charset="0"/>
                <a:ea typeface="Tahoma" panose="020B0604030504040204" pitchFamily="34" charset="0"/>
                <a:cs typeface="Tahoma" panose="020B0604030504040204" pitchFamily="34" charset="0"/>
              </a:rPr>
              <a:t>;</a:t>
            </a:r>
            <a:r>
              <a:rPr lang="he-IL" sz="1200" dirty="0">
                <a:latin typeface="Tahoma" panose="020B0604030504040204" pitchFamily="34" charset="0"/>
                <a:ea typeface="Tahoma" panose="020B0604030504040204" pitchFamily="34" charset="0"/>
                <a:cs typeface="Tahoma" panose="020B0604030504040204" pitchFamily="34" charset="0"/>
              </a:rPr>
              <a:t> בשעות הערב נצפתה תנועה תוססת באזור הברים. בנוסף, רבים מהעוברים באזור נצפו מטיילים עם כלב. </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יום שישי עמוס ושוקק במתחם – סיורים, מבקרים בשוק, בבתי הקפה ובמסעדות. תחלופת המבקרים גבוהה, נראה כי רובם אינם מקרב תושבי השכונה ומגיעים באופן ייעודי. התושבים דיווחו כי העומס מרחיק אותם מהמרחב הציבורי והם נוטים לצמצם את תנועתם ושהייתם בחוץ.</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בתי העסק נוהגים להוציא כיסאות ושולחנות לרחוב על מנת לספק מענה למבקרים הרבים. זליגת בתי העסק לשטח הציבורי לעיתים מקשה על מעבר הולכי רגל ברחוב, בייחוד כאשר מדובר ברחוב שמאפשר גם תנועת רכבים.</a:t>
            </a:r>
          </a:p>
        </p:txBody>
      </p:sp>
      <p:sp>
        <p:nvSpPr>
          <p:cNvPr id="8" name="Rectangle 7">
            <a:extLst>
              <a:ext uri="{FF2B5EF4-FFF2-40B4-BE49-F238E27FC236}">
                <a16:creationId xmlns:a16="http://schemas.microsoft.com/office/drawing/2014/main" id="{AD5C10E6-B4FA-452D-968E-7B0A0A4661D6}"/>
              </a:ext>
            </a:extLst>
          </p:cNvPr>
          <p:cNvSpPr/>
          <p:nvPr/>
        </p:nvSpPr>
        <p:spPr>
          <a:xfrm>
            <a:off x="6276975" y="389651"/>
            <a:ext cx="5915026" cy="369332"/>
          </a:xfrm>
          <a:prstGeom prst="rect">
            <a:avLst/>
          </a:prstGeom>
          <a:solidFill>
            <a:srgbClr val="4978A6"/>
          </a:solidFill>
          <a:ln>
            <a:noFill/>
          </a:ln>
        </p:spPr>
        <p:txBody>
          <a:bodyPr wrap="square">
            <a:spAutoFit/>
          </a:bodyPr>
          <a:lstStyle/>
          <a:p>
            <a:pPr algn="ctr"/>
            <a:r>
              <a:rPr lang="he-IL" b="1" dirty="0">
                <a:solidFill>
                  <a:schemeClr val="bg1"/>
                </a:solidFill>
                <a:latin typeface="Tahoma" panose="020B0604030504040204" pitchFamily="34" charset="0"/>
                <a:ea typeface="Tahoma" panose="020B0604030504040204" pitchFamily="34" charset="0"/>
                <a:cs typeface="Tahoma" panose="020B0604030504040204" pitchFamily="34" charset="0"/>
              </a:rPr>
              <a:t>שימוש במרחב עירוני מותאם</a:t>
            </a:r>
            <a:endParaRPr lang="he-IL" dirty="0">
              <a:solidFill>
                <a:schemeClr val="bg1"/>
              </a:solidFill>
            </a:endParaRPr>
          </a:p>
        </p:txBody>
      </p:sp>
      <p:sp>
        <p:nvSpPr>
          <p:cNvPr id="11" name="TextBox 10">
            <a:extLst>
              <a:ext uri="{FF2B5EF4-FFF2-40B4-BE49-F238E27FC236}">
                <a16:creationId xmlns:a16="http://schemas.microsoft.com/office/drawing/2014/main" id="{186A3694-5DAE-4046-ADE6-FC3BBE6190B0}"/>
              </a:ext>
            </a:extLst>
          </p:cNvPr>
          <p:cNvSpPr txBox="1"/>
          <p:nvPr/>
        </p:nvSpPr>
        <p:spPr>
          <a:xfrm>
            <a:off x="-1" y="4098928"/>
            <a:ext cx="3190457" cy="1664238"/>
          </a:xfrm>
          <a:prstGeom prst="rect">
            <a:avLst/>
          </a:prstGeom>
          <a:solidFill>
            <a:srgbClr val="A5A5A5"/>
          </a:solidFill>
        </p:spPr>
        <p:txBody>
          <a:bodyPr wrap="square">
            <a:spAutoFit/>
          </a:bodyPr>
          <a:lstStyle/>
          <a:p>
            <a:pPr algn="r" rtl="1">
              <a:lnSpc>
                <a:spcPct val="150000"/>
              </a:lnSpc>
              <a:buClr>
                <a:srgbClr val="EC1C3C"/>
              </a:buClr>
              <a:defRPr/>
            </a:pPr>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רק אחוזים בודדים מכלל המבקרים היו תינוקות וילדים עד גיל 14, </a:t>
            </a:r>
            <a:r>
              <a:rPr lang="he-IL" sz="1400" dirty="0">
                <a:solidFill>
                  <a:schemeClr val="bg1"/>
                </a:solidFill>
                <a:latin typeface="Tahoma" panose="020B0604030504040204" pitchFamily="34" charset="0"/>
                <a:ea typeface="Tahoma" panose="020B0604030504040204" pitchFamily="34" charset="0"/>
                <a:cs typeface="Tahoma" panose="020B0604030504040204" pitchFamily="34" charset="0"/>
              </a:rPr>
              <a:t>בשיעור דומה לנצפה לפני ההתערבות.</a:t>
            </a:r>
          </a:p>
          <a:p>
            <a:pPr marR="0" lvl="0" algn="r" defTabSz="914400" rtl="1" eaLnBrk="1" fontAlgn="auto" latinLnBrk="0" hangingPunct="1">
              <a:lnSpc>
                <a:spcPct val="150000"/>
              </a:lnSpc>
              <a:spcBef>
                <a:spcPts val="0"/>
              </a:spcBef>
              <a:spcAft>
                <a:spcPts val="0"/>
              </a:spcAft>
              <a:buClr>
                <a:srgbClr val="EC1C3C"/>
              </a:buClr>
              <a:buSzTx/>
              <a:tabLst/>
              <a:defRPr/>
            </a:pPr>
            <a:r>
              <a:rPr kumimoji="0" lang="he-IL" sz="140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נוכחות ילדים, תינוקות ופעוטות הייתה נמוכה והתרכזה בעיקר בימי שישי.</a:t>
            </a:r>
          </a:p>
        </p:txBody>
      </p:sp>
      <p:sp>
        <p:nvSpPr>
          <p:cNvPr id="15" name="TextBox 14">
            <a:extLst>
              <a:ext uri="{FF2B5EF4-FFF2-40B4-BE49-F238E27FC236}">
                <a16:creationId xmlns:a16="http://schemas.microsoft.com/office/drawing/2014/main" id="{92F524B0-BD30-4B6E-ACC5-F8B1AEDFD8BB}"/>
              </a:ext>
            </a:extLst>
          </p:cNvPr>
          <p:cNvSpPr txBox="1"/>
          <p:nvPr/>
        </p:nvSpPr>
        <p:spPr>
          <a:xfrm>
            <a:off x="3364637" y="4078100"/>
            <a:ext cx="3902937" cy="1993687"/>
          </a:xfrm>
          <a:prstGeom prst="rect">
            <a:avLst/>
          </a:prstGeom>
          <a:solidFill>
            <a:srgbClr val="F7E88D"/>
          </a:solidFill>
        </p:spPr>
        <p:txBody>
          <a:bodyPr wrap="square">
            <a:spAutoFit/>
          </a:bodyPr>
          <a:lstStyle>
            <a:defPPr>
              <a:defRPr lang="en-US"/>
            </a:defPPr>
            <a:lvl1pPr marR="0" lvl="0" algn="r" rtl="1" fontAlgn="auto">
              <a:lnSpc>
                <a:spcPct val="150000"/>
              </a:lnSpc>
              <a:spcBef>
                <a:spcPts val="0"/>
              </a:spcBef>
              <a:spcAft>
                <a:spcPts val="0"/>
              </a:spcAft>
              <a:buClr>
                <a:srgbClr val="EC1C3C"/>
              </a:buClr>
              <a:buSzTx/>
              <a:tabLst/>
              <a:defRPr kumimoji="0" sz="1200" b="0" i="0" u="none" strike="noStrike" cap="none" spc="0" normalizeH="0" baseline="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lvl1pPr>
          </a:lstStyle>
          <a:p>
            <a:r>
              <a:rPr lang="he-IL" dirty="0"/>
              <a:t>בזכות סגירת הרחובות לתנועת רכבים, והסדרת המרחב המיועד להצבת שולחנות וכיסאות, נראה כי התרחבה הפעילות המסחרית בשכונה. הדבר בולט בעיקר באזור הדרום, שם נסגרו לתנועה סמטאות רבות יותר, ובהיותו אזור שוקק בתי קפה ומסעדות, הפעילות העיקרית שתועדה בתצפיות בקרב השוהים היא אכילה ושתייה במסגרת ישיבה בבתי עסק.</a:t>
            </a:r>
          </a:p>
        </p:txBody>
      </p:sp>
      <p:sp>
        <p:nvSpPr>
          <p:cNvPr id="19" name="TextBox 18">
            <a:extLst>
              <a:ext uri="{FF2B5EF4-FFF2-40B4-BE49-F238E27FC236}">
                <a16:creationId xmlns:a16="http://schemas.microsoft.com/office/drawing/2014/main" id="{0418E755-C5BB-4B17-9C3D-E9D163057BA7}"/>
              </a:ext>
            </a:extLst>
          </p:cNvPr>
          <p:cNvSpPr txBox="1"/>
          <p:nvPr/>
        </p:nvSpPr>
        <p:spPr>
          <a:xfrm>
            <a:off x="4982712" y="1476217"/>
            <a:ext cx="2284862" cy="1716688"/>
          </a:xfrm>
          <a:prstGeom prst="rect">
            <a:avLst/>
          </a:prstGeom>
          <a:solidFill>
            <a:srgbClr val="F7E88D"/>
          </a:solidFill>
        </p:spPr>
        <p:txBody>
          <a:bodyPr wrap="square">
            <a:spAutoFit/>
          </a:bodyPr>
          <a:lstStyle/>
          <a:p>
            <a:pPr marR="0" lvl="0" algn="r" defTabSz="914400" rtl="1" eaLnBrk="1" fontAlgn="auto" latinLnBrk="0" hangingPunct="1">
              <a:lnSpc>
                <a:spcPct val="150000"/>
              </a:lnSpc>
              <a:spcBef>
                <a:spcPts val="0"/>
              </a:spcBef>
              <a:spcAft>
                <a:spcPts val="0"/>
              </a:spcAft>
              <a:buClr>
                <a:srgbClr val="EC1C3C"/>
              </a:buClr>
              <a:buSzTx/>
              <a:tabLst/>
              <a:defRPr/>
            </a:pP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לא ניכר שינוי משמעותי באפיון קהל המבקרים לעומת לפני ההתערבות. </a:t>
            </a:r>
            <a:b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גם בתצפיות אחרי ההתערבות, כמעט לא נצפו מבקרים עם ילדים, בכל מועדי התצפיות.</a:t>
            </a:r>
          </a:p>
        </p:txBody>
      </p:sp>
      <p:graphicFrame>
        <p:nvGraphicFramePr>
          <p:cNvPr id="22" name="Chart 21">
            <a:extLst>
              <a:ext uri="{FF2B5EF4-FFF2-40B4-BE49-F238E27FC236}">
                <a16:creationId xmlns:a16="http://schemas.microsoft.com/office/drawing/2014/main" id="{0FD2B1E7-A90D-485E-8042-DA005D44BB99}"/>
              </a:ext>
            </a:extLst>
          </p:cNvPr>
          <p:cNvGraphicFramePr/>
          <p:nvPr>
            <p:extLst>
              <p:ext uri="{D42A27DB-BD31-4B8C-83A1-F6EECF244321}">
                <p14:modId xmlns:p14="http://schemas.microsoft.com/office/powerpoint/2010/main" val="4206166271"/>
              </p:ext>
            </p:extLst>
          </p:nvPr>
        </p:nvGraphicFramePr>
        <p:xfrm>
          <a:off x="-107313" y="408701"/>
          <a:ext cx="5226658" cy="36706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0257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23</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כרם התימנים</a:t>
            </a:r>
          </a:p>
        </p:txBody>
      </p:sp>
      <p:sp>
        <p:nvSpPr>
          <p:cNvPr id="7" name="Rectangle 6">
            <a:extLst>
              <a:ext uri="{FF2B5EF4-FFF2-40B4-BE49-F238E27FC236}">
                <a16:creationId xmlns:a16="http://schemas.microsoft.com/office/drawing/2014/main" id="{8E119168-BA42-49CC-AB16-00628F05D854}"/>
              </a:ext>
            </a:extLst>
          </p:cNvPr>
          <p:cNvSpPr/>
          <p:nvPr/>
        </p:nvSpPr>
        <p:spPr>
          <a:xfrm>
            <a:off x="8870550" y="864749"/>
            <a:ext cx="3288694" cy="4763676"/>
          </a:xfrm>
          <a:prstGeom prst="rect">
            <a:avLst/>
          </a:prstGeom>
        </p:spPr>
        <p:txBody>
          <a:bodyPr wrap="square">
            <a:spAutoFit/>
          </a:bodyPr>
          <a:lstStyle/>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גם לפני ההתערבות וגם אחריה, רוב התנועה במתחם היא רגלית (75% לאחר ההתערבות). </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לפני ההתערבות ניכר כי עירוב סוגי ההתניידות - הולכי רגל, רוכבים ונהגים ברכבים - ערער את ביטחונם של הולכי הרגל ורוכבי האופניים, והקשה על תנועת הרכבים. בנוסף המרואיינים דיווחו על הפרעות תנועה באזור המגורים בשל כניסת משאיות מסחריות לפריקה וטעינה ברחובות הצרים.</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האזור מואר למדי בערב, ועם זאת, לפני ההתערבות נצפו הרבה מכוניות חונות החוסמות את המעברים, מה שערער את תחושת הביטחון וצמצם את מרחב ההליכה.</a:t>
            </a:r>
          </a:p>
          <a:p>
            <a:pPr algn="r" rtl="1">
              <a:lnSpc>
                <a:spcPct val="150000"/>
              </a:lnSpc>
              <a:buClr>
                <a:srgbClr val="EC1C3C"/>
              </a:buClr>
            </a:pP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AD5C10E6-B4FA-452D-968E-7B0A0A4661D6}"/>
              </a:ext>
            </a:extLst>
          </p:cNvPr>
          <p:cNvSpPr/>
          <p:nvPr/>
        </p:nvSpPr>
        <p:spPr>
          <a:xfrm>
            <a:off x="5048250" y="389651"/>
            <a:ext cx="7143750" cy="369332"/>
          </a:xfrm>
          <a:prstGeom prst="rect">
            <a:avLst/>
          </a:prstGeom>
          <a:solidFill>
            <a:srgbClr val="4978A6"/>
          </a:solidFill>
          <a:ln>
            <a:noFill/>
          </a:ln>
        </p:spPr>
        <p:txBody>
          <a:bodyPr wrap="square">
            <a:spAutoFit/>
          </a:bodyPr>
          <a:lstStyle/>
          <a:p>
            <a:pPr algn="ctr"/>
            <a:r>
              <a:rPr lang="he-IL" b="1" dirty="0">
                <a:solidFill>
                  <a:schemeClr val="bg1"/>
                </a:solidFill>
                <a:latin typeface="Tahoma" panose="020B0604030504040204" pitchFamily="34" charset="0"/>
                <a:ea typeface="Tahoma" panose="020B0604030504040204" pitchFamily="34" charset="0"/>
                <a:cs typeface="Tahoma" panose="020B0604030504040204" pitchFamily="34" charset="0"/>
              </a:rPr>
              <a:t>התניידות ברגל, באופניים או בתחבורה ציבורית, במקום ברכב</a:t>
            </a:r>
            <a:endParaRPr lang="he-IL" dirty="0">
              <a:solidFill>
                <a:schemeClr val="bg1"/>
              </a:solidFill>
            </a:endParaRPr>
          </a:p>
        </p:txBody>
      </p:sp>
      <p:sp>
        <p:nvSpPr>
          <p:cNvPr id="9" name="TextBox 8">
            <a:extLst>
              <a:ext uri="{FF2B5EF4-FFF2-40B4-BE49-F238E27FC236}">
                <a16:creationId xmlns:a16="http://schemas.microsoft.com/office/drawing/2014/main" id="{3E8D0F0F-E983-49B5-ABE4-AE4566E80E9E}"/>
              </a:ext>
            </a:extLst>
          </p:cNvPr>
          <p:cNvSpPr txBox="1"/>
          <p:nvPr/>
        </p:nvSpPr>
        <p:spPr>
          <a:xfrm>
            <a:off x="5340353" y="2155157"/>
            <a:ext cx="3296067" cy="2824684"/>
          </a:xfrm>
          <a:prstGeom prst="rect">
            <a:avLst/>
          </a:prstGeom>
          <a:solidFill>
            <a:srgbClr val="F7E88D"/>
          </a:solidFill>
        </p:spPr>
        <p:txBody>
          <a:bodyPr wrap="square">
            <a:spAutoFit/>
          </a:bodyPr>
          <a:lstStyle/>
          <a:p>
            <a:pPr algn="r" rtl="1">
              <a:lnSpc>
                <a:spcPct val="150000"/>
              </a:lnSpc>
              <a:buClr>
                <a:srgbClr val="EC1C3C"/>
              </a:buClr>
            </a:pPr>
            <a:r>
              <a:rPr lang="he-IL" sz="1200" dirty="0">
                <a:latin typeface="Tahoma" panose="020B0604030504040204" pitchFamily="34" charset="0"/>
                <a:ea typeface="Tahoma" panose="020B0604030504040204" pitchFamily="34" charset="0"/>
                <a:cs typeface="Tahoma" panose="020B0604030504040204" pitchFamily="34" charset="0"/>
              </a:rPr>
              <a:t>סגירת הרחובות </a:t>
            </a:r>
            <a:r>
              <a:rPr lang="he-IL" sz="1200" b="1" dirty="0">
                <a:latin typeface="Tahoma" panose="020B0604030504040204" pitchFamily="34" charset="0"/>
                <a:ea typeface="Tahoma" panose="020B0604030504040204" pitchFamily="34" charset="0"/>
                <a:cs typeface="Tahoma" panose="020B0604030504040204" pitchFamily="34" charset="0"/>
              </a:rPr>
              <a:t>צמצמה את החיכוך בין רכבים להולכי הרגל</a:t>
            </a:r>
            <a:r>
              <a:rPr lang="he-IL" sz="1200" dirty="0">
                <a:latin typeface="Tahoma" panose="020B0604030504040204" pitchFamily="34" charset="0"/>
                <a:ea typeface="Tahoma" panose="020B0604030504040204" pitchFamily="34" charset="0"/>
                <a:cs typeface="Tahoma" panose="020B0604030504040204" pitchFamily="34" charset="0"/>
              </a:rPr>
              <a:t>, וניכר כי באזורים המטופלים הדבר היטיב עם האווירה במרחב ועם הרעש. </a:t>
            </a:r>
            <a:br>
              <a:rPr lang="en-US" sz="1200" dirty="0">
                <a:latin typeface="Tahoma" panose="020B0604030504040204" pitchFamily="34" charset="0"/>
                <a:ea typeface="Tahoma" panose="020B0604030504040204" pitchFamily="34" charset="0"/>
                <a:cs typeface="Tahoma" panose="020B0604030504040204" pitchFamily="34" charset="0"/>
              </a:rPr>
            </a:br>
            <a:r>
              <a:rPr lang="he-IL" sz="1200" dirty="0">
                <a:latin typeface="Tahoma" panose="020B0604030504040204" pitchFamily="34" charset="0"/>
                <a:ea typeface="Tahoma" panose="020B0604030504040204" pitchFamily="34" charset="0"/>
                <a:cs typeface="Tahoma" panose="020B0604030504040204" pitchFamily="34" charset="0"/>
              </a:rPr>
              <a:t>מן הראיונות עלה כי </a:t>
            </a:r>
            <a:r>
              <a:rPr lang="he-IL" sz="1200" b="1" dirty="0">
                <a:latin typeface="Tahoma" panose="020B0604030504040204" pitchFamily="34" charset="0"/>
                <a:ea typeface="Tahoma" panose="020B0604030504040204" pitchFamily="34" charset="0"/>
                <a:cs typeface="Tahoma" panose="020B0604030504040204" pitchFamily="34" charset="0"/>
              </a:rPr>
              <a:t>תושבי השכונה חשים שיפור באיכות התנועה במרחב</a:t>
            </a:r>
            <a:r>
              <a:rPr lang="he-IL" sz="1200" dirty="0">
                <a:latin typeface="Tahoma" panose="020B0604030504040204" pitchFamily="34" charset="0"/>
                <a:ea typeface="Tahoma" panose="020B0604030504040204" pitchFamily="34" charset="0"/>
                <a:cs typeface="Tahoma" panose="020B0604030504040204" pitchFamily="34" charset="0"/>
              </a:rPr>
              <a:t>, חלקם הביעו צורך בסגירת שטח נרחב יותר. </a:t>
            </a:r>
            <a:br>
              <a:rPr lang="en-US" sz="1200" dirty="0">
                <a:latin typeface="Tahoma" panose="020B0604030504040204" pitchFamily="34" charset="0"/>
                <a:ea typeface="Tahoma" panose="020B0604030504040204" pitchFamily="34" charset="0"/>
                <a:cs typeface="Tahoma" panose="020B0604030504040204" pitchFamily="34" charset="0"/>
              </a:rPr>
            </a:br>
            <a:r>
              <a:rPr lang="he-IL" sz="1200" dirty="0">
                <a:latin typeface="Tahoma" panose="020B0604030504040204" pitchFamily="34" charset="0"/>
                <a:ea typeface="Tahoma" panose="020B0604030504040204" pitchFamily="34" charset="0"/>
                <a:cs typeface="Tahoma" panose="020B0604030504040204" pitchFamily="34" charset="0"/>
              </a:rPr>
              <a:t>לצד זאת, עדיין נצפו רוכבי אופנוע שהפריעו למעבר (בעיקר שליחים), ורכבים חוצים דרך רחובות סגורים.</a:t>
            </a:r>
          </a:p>
        </p:txBody>
      </p:sp>
      <p:sp>
        <p:nvSpPr>
          <p:cNvPr id="10" name="TextBox 9">
            <a:extLst>
              <a:ext uri="{FF2B5EF4-FFF2-40B4-BE49-F238E27FC236}">
                <a16:creationId xmlns:a16="http://schemas.microsoft.com/office/drawing/2014/main" id="{689E2B65-7AD4-4474-BBD1-5C94124659D7}"/>
              </a:ext>
            </a:extLst>
          </p:cNvPr>
          <p:cNvSpPr txBox="1"/>
          <p:nvPr/>
        </p:nvSpPr>
        <p:spPr>
          <a:xfrm>
            <a:off x="5340353" y="5123530"/>
            <a:ext cx="3296067" cy="608693"/>
          </a:xfrm>
          <a:prstGeom prst="rect">
            <a:avLst/>
          </a:prstGeom>
          <a:solidFill>
            <a:srgbClr val="F7E88D"/>
          </a:solidFill>
        </p:spPr>
        <p:txBody>
          <a:bodyPr wrap="square">
            <a:spAutoFit/>
          </a:bodyPr>
          <a:lstStyle/>
          <a:p>
            <a:pPr algn="r" rtl="1">
              <a:lnSpc>
                <a:spcPct val="150000"/>
              </a:lnSpc>
              <a:buClr>
                <a:srgbClr val="EC1C3C"/>
              </a:buClr>
            </a:pPr>
            <a:r>
              <a:rPr lang="he-IL" sz="1200" dirty="0">
                <a:latin typeface="Tahoma" panose="020B0604030504040204" pitchFamily="34" charset="0"/>
                <a:ea typeface="Tahoma" panose="020B0604030504040204" pitchFamily="34" charset="0"/>
                <a:cs typeface="Tahoma" panose="020B0604030504040204" pitchFamily="34" charset="0"/>
              </a:rPr>
              <a:t>לאחר ההתערבות נצפו </a:t>
            </a:r>
            <a:r>
              <a:rPr lang="he-IL" sz="1200" b="1" dirty="0">
                <a:latin typeface="Tahoma" panose="020B0604030504040204" pitchFamily="34" charset="0"/>
                <a:ea typeface="Tahoma" panose="020B0604030504040204" pitchFamily="34" charset="0"/>
                <a:cs typeface="Tahoma" panose="020B0604030504040204" pitchFamily="34" charset="0"/>
              </a:rPr>
              <a:t>פחות רכבים חונים </a:t>
            </a:r>
            <a:r>
              <a:rPr lang="he-IL" sz="1200" dirty="0">
                <a:latin typeface="Tahoma" panose="020B0604030504040204" pitchFamily="34" charset="0"/>
                <a:ea typeface="Tahoma" panose="020B0604030504040204" pitchFamily="34" charset="0"/>
                <a:cs typeface="Tahoma" panose="020B0604030504040204" pitchFamily="34" charset="0"/>
              </a:rPr>
              <a:t>וניכר שיפור בנושא.</a:t>
            </a:r>
          </a:p>
        </p:txBody>
      </p:sp>
      <p:sp>
        <p:nvSpPr>
          <p:cNvPr id="11" name="TextBox 10">
            <a:extLst>
              <a:ext uri="{FF2B5EF4-FFF2-40B4-BE49-F238E27FC236}">
                <a16:creationId xmlns:a16="http://schemas.microsoft.com/office/drawing/2014/main" id="{136E61FD-50EE-42E5-9DAA-0D9327D6B904}"/>
              </a:ext>
            </a:extLst>
          </p:cNvPr>
          <p:cNvSpPr txBox="1"/>
          <p:nvPr/>
        </p:nvSpPr>
        <p:spPr>
          <a:xfrm>
            <a:off x="5340353" y="864749"/>
            <a:ext cx="3296067" cy="1162691"/>
          </a:xfrm>
          <a:prstGeom prst="rect">
            <a:avLst/>
          </a:prstGeom>
          <a:solidFill>
            <a:srgbClr val="F7E88D"/>
          </a:solidFill>
        </p:spPr>
        <p:txBody>
          <a:bodyPr wrap="square">
            <a:spAutoFit/>
          </a:bodyPr>
          <a:lstStyle/>
          <a:p>
            <a:pPr algn="r" rtl="1">
              <a:lnSpc>
                <a:spcPct val="150000"/>
              </a:lnSpc>
              <a:buClr>
                <a:srgbClr val="EC1C3C"/>
              </a:buClr>
            </a:pPr>
            <a:r>
              <a:rPr lang="he-IL" sz="1200" dirty="0">
                <a:latin typeface="Tahoma" panose="020B0604030504040204" pitchFamily="34" charset="0"/>
                <a:ea typeface="Tahoma" panose="020B0604030504040204" pitchFamily="34" charset="0"/>
                <a:cs typeface="Tahoma" panose="020B0604030504040204" pitchFamily="34" charset="0"/>
              </a:rPr>
              <a:t>לאחר ההתערבות חלה עלייה בשיעור רוכבי האופניים (17%) וכן </a:t>
            </a:r>
            <a:r>
              <a:rPr lang="he-IL" sz="1200" b="1" dirty="0">
                <a:latin typeface="Tahoma" panose="020B0604030504040204" pitchFamily="34" charset="0"/>
                <a:ea typeface="Tahoma" panose="020B0604030504040204" pitchFamily="34" charset="0"/>
                <a:cs typeface="Tahoma" panose="020B0604030504040204" pitchFamily="34" charset="0"/>
              </a:rPr>
              <a:t>עלייה בשיעור הנשים הרוכבות </a:t>
            </a:r>
            <a:r>
              <a:rPr lang="he-IL" sz="1200" dirty="0">
                <a:latin typeface="Tahoma" panose="020B0604030504040204" pitchFamily="34" charset="0"/>
                <a:ea typeface="Tahoma" panose="020B0604030504040204" pitchFamily="34" charset="0"/>
                <a:cs typeface="Tahoma" panose="020B0604030504040204" pitchFamily="34" charset="0"/>
              </a:rPr>
              <a:t>(26% מכלל הרוכבים, לעומת 20% לפני ההתערבות). </a:t>
            </a:r>
          </a:p>
        </p:txBody>
      </p:sp>
      <p:graphicFrame>
        <p:nvGraphicFramePr>
          <p:cNvPr id="4" name="Table 3">
            <a:extLst>
              <a:ext uri="{FF2B5EF4-FFF2-40B4-BE49-F238E27FC236}">
                <a16:creationId xmlns:a16="http://schemas.microsoft.com/office/drawing/2014/main" id="{A4515648-1268-4DE6-BEAE-8F23BDA189F1}"/>
              </a:ext>
            </a:extLst>
          </p:cNvPr>
          <p:cNvGraphicFramePr>
            <a:graphicFrameLocks noGrp="1"/>
          </p:cNvGraphicFramePr>
          <p:nvPr>
            <p:extLst>
              <p:ext uri="{D42A27DB-BD31-4B8C-83A1-F6EECF244321}">
                <p14:modId xmlns:p14="http://schemas.microsoft.com/office/powerpoint/2010/main" val="174202562"/>
              </p:ext>
            </p:extLst>
          </p:nvPr>
        </p:nvGraphicFramePr>
        <p:xfrm>
          <a:off x="44520" y="428402"/>
          <a:ext cx="4431144" cy="1929788"/>
        </p:xfrm>
        <a:graphic>
          <a:graphicData uri="http://schemas.openxmlformats.org/drawingml/2006/table">
            <a:tbl>
              <a:tblPr rtl="1" firstRow="1" firstCol="1" bandRow="1">
                <a:tableStyleId>{5C22544A-7EE6-4342-B048-85BDC9FD1C3A}</a:tableStyleId>
              </a:tblPr>
              <a:tblGrid>
                <a:gridCol w="886110">
                  <a:extLst>
                    <a:ext uri="{9D8B030D-6E8A-4147-A177-3AD203B41FA5}">
                      <a16:colId xmlns:a16="http://schemas.microsoft.com/office/drawing/2014/main" val="3595963417"/>
                    </a:ext>
                  </a:extLst>
                </a:gridCol>
                <a:gridCol w="886407">
                  <a:extLst>
                    <a:ext uri="{9D8B030D-6E8A-4147-A177-3AD203B41FA5}">
                      <a16:colId xmlns:a16="http://schemas.microsoft.com/office/drawing/2014/main" val="3242755919"/>
                    </a:ext>
                  </a:extLst>
                </a:gridCol>
                <a:gridCol w="886110">
                  <a:extLst>
                    <a:ext uri="{9D8B030D-6E8A-4147-A177-3AD203B41FA5}">
                      <a16:colId xmlns:a16="http://schemas.microsoft.com/office/drawing/2014/main" val="2458540003"/>
                    </a:ext>
                  </a:extLst>
                </a:gridCol>
                <a:gridCol w="886110">
                  <a:extLst>
                    <a:ext uri="{9D8B030D-6E8A-4147-A177-3AD203B41FA5}">
                      <a16:colId xmlns:a16="http://schemas.microsoft.com/office/drawing/2014/main" val="568065585"/>
                    </a:ext>
                  </a:extLst>
                </a:gridCol>
                <a:gridCol w="886407">
                  <a:extLst>
                    <a:ext uri="{9D8B030D-6E8A-4147-A177-3AD203B41FA5}">
                      <a16:colId xmlns:a16="http://schemas.microsoft.com/office/drawing/2014/main" val="4095416871"/>
                    </a:ext>
                  </a:extLst>
                </a:gridCol>
              </a:tblGrid>
              <a:tr h="545439">
                <a:tc>
                  <a:txBody>
                    <a:bodyPr/>
                    <a:lstStyle/>
                    <a:p>
                      <a:pPr algn="r" rtl="0"/>
                      <a:r>
                        <a:rPr lang="he-IL" sz="900" dirty="0">
                          <a:effectLst/>
                          <a:latin typeface="Calibri" panose="020F0502020204030204" pitchFamily="34" charset="0"/>
                          <a:cs typeface="Calibri" panose="020F0502020204030204" pitchFamily="34" charset="0"/>
                        </a:rPr>
                        <a:t>אחוז מתוך סך העוברים באזור</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1"/>
                      <a:r>
                        <a:rPr lang="he-IL" sz="1100" dirty="0">
                          <a:effectLst/>
                          <a:latin typeface="Calibri" panose="020F0502020204030204" pitchFamily="34" charset="0"/>
                          <a:cs typeface="Calibri" panose="020F0502020204030204" pitchFamily="34" charset="0"/>
                        </a:rPr>
                        <a:t>דרום לפני</a:t>
                      </a:r>
                    </a:p>
                    <a:p>
                      <a:pPr algn="r" rtl="1"/>
                      <a:r>
                        <a:rPr lang="en-US" sz="1100" dirty="0">
                          <a:effectLst/>
                          <a:latin typeface="Calibri" panose="020F0502020204030204" pitchFamily="34" charset="0"/>
                          <a:ea typeface="Times New Roman" panose="02020603050405020304" pitchFamily="18" charset="0"/>
                          <a:cs typeface="Calibri" panose="020F0502020204030204" pitchFamily="34" charset="0"/>
                        </a:rPr>
                        <a:t>N=1883</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r" rtl="1"/>
                      <a:r>
                        <a:rPr lang="he-IL" sz="1100" dirty="0">
                          <a:effectLst/>
                          <a:latin typeface="Calibri" panose="020F0502020204030204" pitchFamily="34" charset="0"/>
                          <a:cs typeface="Calibri" panose="020F0502020204030204" pitchFamily="34" charset="0"/>
                        </a:rPr>
                        <a:t>דרום אחרי</a:t>
                      </a:r>
                      <a:endParaRPr lang="en-US" sz="1100" dirty="0">
                        <a:effectLst/>
                        <a:latin typeface="Calibri" panose="020F0502020204030204" pitchFamily="34" charset="0"/>
                        <a:cs typeface="Calibri" panose="020F0502020204030204" pitchFamily="34" charset="0"/>
                      </a:endParaRPr>
                    </a:p>
                    <a:p>
                      <a:pPr algn="r" rtl="1"/>
                      <a:r>
                        <a:rPr lang="en-US" sz="1100" dirty="0">
                          <a:effectLst/>
                          <a:latin typeface="Calibri" panose="020F0502020204030204" pitchFamily="34" charset="0"/>
                          <a:ea typeface="Times New Roman" panose="02020603050405020304" pitchFamily="18" charset="0"/>
                          <a:cs typeface="Calibri" panose="020F0502020204030204" pitchFamily="34" charset="0"/>
                        </a:rPr>
                        <a:t>N=1298</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r" rtl="1"/>
                      <a:r>
                        <a:rPr lang="he-IL" sz="1100" dirty="0">
                          <a:effectLst/>
                          <a:latin typeface="Calibri" panose="020F0502020204030204" pitchFamily="34" charset="0"/>
                          <a:cs typeface="Calibri" panose="020F0502020204030204" pitchFamily="34" charset="0"/>
                        </a:rPr>
                        <a:t>צפון לפני</a:t>
                      </a:r>
                      <a:endParaRPr lang="en-US" sz="1100" dirty="0">
                        <a:effectLst/>
                        <a:latin typeface="Calibri" panose="020F0502020204030204" pitchFamily="34" charset="0"/>
                        <a:cs typeface="Calibri" panose="020F0502020204030204" pitchFamily="34" charset="0"/>
                      </a:endParaRPr>
                    </a:p>
                    <a:p>
                      <a:pPr algn="r" rtl="1"/>
                      <a:r>
                        <a:rPr lang="en-US" sz="1100" dirty="0">
                          <a:effectLst/>
                          <a:latin typeface="Calibri" panose="020F0502020204030204" pitchFamily="34" charset="0"/>
                          <a:ea typeface="Times New Roman" panose="02020603050405020304" pitchFamily="18" charset="0"/>
                          <a:cs typeface="Calibri" panose="020F0502020204030204" pitchFamily="34" charset="0"/>
                        </a:rPr>
                        <a:t>N=2485</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r" rtl="1"/>
                      <a:r>
                        <a:rPr lang="he-IL" sz="1100" dirty="0">
                          <a:effectLst/>
                          <a:latin typeface="Calibri" panose="020F0502020204030204" pitchFamily="34" charset="0"/>
                          <a:cs typeface="Calibri" panose="020F0502020204030204" pitchFamily="34" charset="0"/>
                        </a:rPr>
                        <a:t>צפון אחרי</a:t>
                      </a:r>
                      <a:endParaRPr lang="en-US" sz="1100" dirty="0">
                        <a:effectLst/>
                        <a:latin typeface="Calibri" panose="020F0502020204030204" pitchFamily="34" charset="0"/>
                        <a:cs typeface="Calibri" panose="020F0502020204030204" pitchFamily="34" charset="0"/>
                      </a:endParaRPr>
                    </a:p>
                    <a:p>
                      <a:pPr algn="r" rtl="1"/>
                      <a:r>
                        <a:rPr lang="en-US" sz="1100" dirty="0">
                          <a:effectLst/>
                          <a:latin typeface="Calibri" panose="020F0502020204030204" pitchFamily="34" charset="0"/>
                          <a:ea typeface="Times New Roman" panose="02020603050405020304" pitchFamily="18" charset="0"/>
                          <a:cs typeface="Calibri" panose="020F0502020204030204" pitchFamily="34" charset="0"/>
                        </a:rPr>
                        <a:t>N=1036</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extLst>
                  <a:ext uri="{0D108BD9-81ED-4DB2-BD59-A6C34878D82A}">
                    <a16:rowId xmlns:a16="http://schemas.microsoft.com/office/drawing/2014/main" val="2557615750"/>
                  </a:ext>
                </a:extLst>
              </a:tr>
              <a:tr h="333323">
                <a:tc>
                  <a:txBody>
                    <a:bodyPr/>
                    <a:lstStyle/>
                    <a:p>
                      <a:pPr algn="r" rtl="0"/>
                      <a:r>
                        <a:rPr lang="he-IL" sz="1100" dirty="0">
                          <a:effectLst/>
                          <a:latin typeface="Calibri" panose="020F0502020204030204" pitchFamily="34" charset="0"/>
                          <a:cs typeface="Calibri" panose="020F0502020204030204" pitchFamily="34" charset="0"/>
                        </a:rPr>
                        <a:t>הולכי רגל</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ctr" rtl="1"/>
                      <a:r>
                        <a:rPr lang="en-US" sz="1400" b="1" dirty="0">
                          <a:effectLst/>
                          <a:latin typeface="Calibri" panose="020F0502020204030204" pitchFamily="34" charset="0"/>
                          <a:cs typeface="Calibri" panose="020F0502020204030204" pitchFamily="34" charset="0"/>
                        </a:rPr>
                        <a:t>82%</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CDCE1"/>
                    </a:solidFill>
                  </a:tcPr>
                </a:tc>
                <a:tc>
                  <a:txBody>
                    <a:bodyPr/>
                    <a:lstStyle/>
                    <a:p>
                      <a:pPr algn="ctr" rtl="0"/>
                      <a:r>
                        <a:rPr lang="en-US" sz="1400" b="1" dirty="0">
                          <a:effectLst/>
                          <a:latin typeface="Calibri" panose="020F0502020204030204" pitchFamily="34" charset="0"/>
                          <a:cs typeface="Calibri" panose="020F0502020204030204" pitchFamily="34" charset="0"/>
                        </a:rPr>
                        <a:t>78%</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698A5"/>
                    </a:solidFill>
                  </a:tcPr>
                </a:tc>
                <a:tc>
                  <a:txBody>
                    <a:bodyPr/>
                    <a:lstStyle/>
                    <a:p>
                      <a:pPr algn="ctr" rtl="1"/>
                      <a:r>
                        <a:rPr lang="en-US" sz="1400" b="1" dirty="0">
                          <a:effectLst/>
                          <a:latin typeface="Calibri" panose="020F0502020204030204" pitchFamily="34" charset="0"/>
                          <a:cs typeface="Calibri" panose="020F0502020204030204" pitchFamily="34" charset="0"/>
                        </a:rPr>
                        <a:t>82%</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C7DAEF"/>
                    </a:solidFill>
                  </a:tcPr>
                </a:tc>
                <a:tc>
                  <a:txBody>
                    <a:bodyPr/>
                    <a:lstStyle/>
                    <a:p>
                      <a:pPr algn="ctr" rtl="0"/>
                      <a:r>
                        <a:rPr lang="en-US" sz="1400" b="1" dirty="0">
                          <a:effectLst/>
                          <a:latin typeface="Calibri" panose="020F0502020204030204" pitchFamily="34" charset="0"/>
                          <a:cs typeface="Calibri" panose="020F0502020204030204" pitchFamily="34" charset="0"/>
                        </a:rPr>
                        <a:t>73%</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8FB6DF"/>
                    </a:solidFill>
                  </a:tcPr>
                </a:tc>
                <a:extLst>
                  <a:ext uri="{0D108BD9-81ED-4DB2-BD59-A6C34878D82A}">
                    <a16:rowId xmlns:a16="http://schemas.microsoft.com/office/drawing/2014/main" val="4118742069"/>
                  </a:ext>
                </a:extLst>
              </a:tr>
              <a:tr h="384380">
                <a:tc>
                  <a:txBody>
                    <a:bodyPr/>
                    <a:lstStyle/>
                    <a:p>
                      <a:pPr algn="just" rtl="1"/>
                      <a:r>
                        <a:rPr lang="he-IL" sz="1100" dirty="0">
                          <a:effectLst/>
                          <a:latin typeface="Calibri" panose="020F0502020204030204" pitchFamily="34" charset="0"/>
                          <a:cs typeface="Calibri" panose="020F0502020204030204" pitchFamily="34" charset="0"/>
                        </a:rPr>
                        <a:t>אופניים וקורקינטים</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ctr" rtl="0"/>
                      <a:r>
                        <a:rPr lang="en-US" sz="1400" b="1" dirty="0">
                          <a:effectLst/>
                          <a:latin typeface="Calibri" panose="020F0502020204030204" pitchFamily="34" charset="0"/>
                          <a:cs typeface="Calibri" panose="020F0502020204030204" pitchFamily="34" charset="0"/>
                        </a:rPr>
                        <a:t>11%</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CDCE1"/>
                    </a:solidFill>
                  </a:tcPr>
                </a:tc>
                <a:tc>
                  <a:txBody>
                    <a:bodyPr/>
                    <a:lstStyle/>
                    <a:p>
                      <a:pPr algn="ctr" rtl="0"/>
                      <a:r>
                        <a:rPr lang="en-US" sz="1400" b="1" dirty="0">
                          <a:effectLst/>
                          <a:latin typeface="Calibri" panose="020F0502020204030204" pitchFamily="34" charset="0"/>
                          <a:cs typeface="Calibri" panose="020F0502020204030204" pitchFamily="34" charset="0"/>
                        </a:rPr>
                        <a:t>16%</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698A5"/>
                    </a:solidFill>
                  </a:tcPr>
                </a:tc>
                <a:tc>
                  <a:txBody>
                    <a:bodyPr/>
                    <a:lstStyle/>
                    <a:p>
                      <a:pPr algn="ctr" rtl="0"/>
                      <a:r>
                        <a:rPr lang="en-US" sz="1400" b="1" dirty="0">
                          <a:effectLst/>
                          <a:latin typeface="Calibri" panose="020F0502020204030204" pitchFamily="34" charset="0"/>
                          <a:cs typeface="Calibri" panose="020F0502020204030204" pitchFamily="34" charset="0"/>
                        </a:rPr>
                        <a:t>10%</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C7DAEF"/>
                    </a:solidFill>
                  </a:tcPr>
                </a:tc>
                <a:tc>
                  <a:txBody>
                    <a:bodyPr/>
                    <a:lstStyle/>
                    <a:p>
                      <a:pPr algn="ctr" rtl="0"/>
                      <a:r>
                        <a:rPr lang="en-US" sz="1400" b="1" dirty="0">
                          <a:effectLst/>
                          <a:latin typeface="Calibri" panose="020F0502020204030204" pitchFamily="34" charset="0"/>
                          <a:cs typeface="Calibri" panose="020F0502020204030204" pitchFamily="34" charset="0"/>
                        </a:rPr>
                        <a:t>18%</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8FB6DF"/>
                    </a:solidFill>
                  </a:tcPr>
                </a:tc>
                <a:extLst>
                  <a:ext uri="{0D108BD9-81ED-4DB2-BD59-A6C34878D82A}">
                    <a16:rowId xmlns:a16="http://schemas.microsoft.com/office/drawing/2014/main" val="711038723"/>
                  </a:ext>
                </a:extLst>
              </a:tr>
              <a:tr h="333323">
                <a:tc>
                  <a:txBody>
                    <a:bodyPr/>
                    <a:lstStyle/>
                    <a:p>
                      <a:pPr algn="just" rtl="1"/>
                      <a:r>
                        <a:rPr lang="he-IL" sz="1100" dirty="0">
                          <a:effectLst/>
                          <a:latin typeface="Calibri" panose="020F0502020204030204" pitchFamily="34" charset="0"/>
                          <a:cs typeface="Calibri" panose="020F0502020204030204" pitchFamily="34" charset="0"/>
                        </a:rPr>
                        <a:t>אופנוע</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ctr" rtl="0"/>
                      <a:r>
                        <a:rPr lang="en-US" sz="1400" b="1" dirty="0">
                          <a:effectLst/>
                          <a:latin typeface="Calibri" panose="020F0502020204030204" pitchFamily="34" charset="0"/>
                          <a:cs typeface="Calibri" panose="020F0502020204030204" pitchFamily="34" charset="0"/>
                        </a:rPr>
                        <a:t>4%</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CDCE1"/>
                    </a:solidFill>
                  </a:tcPr>
                </a:tc>
                <a:tc>
                  <a:txBody>
                    <a:bodyPr/>
                    <a:lstStyle/>
                    <a:p>
                      <a:pPr algn="ctr" rtl="0"/>
                      <a:r>
                        <a:rPr lang="en-US" sz="1400" b="1" dirty="0">
                          <a:effectLst/>
                          <a:latin typeface="Calibri" panose="020F0502020204030204" pitchFamily="34" charset="0"/>
                          <a:cs typeface="Calibri" panose="020F0502020204030204" pitchFamily="34" charset="0"/>
                        </a:rPr>
                        <a:t>5%</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698A5"/>
                    </a:solidFill>
                  </a:tcPr>
                </a:tc>
                <a:tc>
                  <a:txBody>
                    <a:bodyPr/>
                    <a:lstStyle/>
                    <a:p>
                      <a:pPr algn="ctr" rtl="0"/>
                      <a:r>
                        <a:rPr lang="en-US" sz="1400" b="1" dirty="0">
                          <a:effectLst/>
                          <a:latin typeface="Calibri" panose="020F0502020204030204" pitchFamily="34" charset="0"/>
                          <a:cs typeface="Calibri" panose="020F0502020204030204" pitchFamily="34" charset="0"/>
                        </a:rPr>
                        <a:t>4%</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C7DAEF"/>
                    </a:solidFill>
                  </a:tcPr>
                </a:tc>
                <a:tc>
                  <a:txBody>
                    <a:bodyPr/>
                    <a:lstStyle/>
                    <a:p>
                      <a:pPr algn="ctr" rtl="0"/>
                      <a:r>
                        <a:rPr lang="en-US" sz="1400" b="1" dirty="0">
                          <a:effectLst/>
                          <a:latin typeface="Calibri" panose="020F0502020204030204" pitchFamily="34" charset="0"/>
                          <a:cs typeface="Calibri" panose="020F0502020204030204" pitchFamily="34" charset="0"/>
                        </a:rPr>
                        <a:t>6%</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8FB6DF"/>
                    </a:solidFill>
                  </a:tcPr>
                </a:tc>
                <a:extLst>
                  <a:ext uri="{0D108BD9-81ED-4DB2-BD59-A6C34878D82A}">
                    <a16:rowId xmlns:a16="http://schemas.microsoft.com/office/drawing/2014/main" val="2099645019"/>
                  </a:ext>
                </a:extLst>
              </a:tr>
              <a:tr h="333323">
                <a:tc>
                  <a:txBody>
                    <a:bodyPr/>
                    <a:lstStyle/>
                    <a:p>
                      <a:pPr algn="just" rtl="1"/>
                      <a:r>
                        <a:rPr lang="he-IL" sz="1100" dirty="0">
                          <a:effectLst/>
                          <a:latin typeface="Calibri" panose="020F0502020204030204" pitchFamily="34" charset="0"/>
                          <a:cs typeface="Calibri" panose="020F0502020204030204" pitchFamily="34" charset="0"/>
                        </a:rPr>
                        <a:t>רכב</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ctr" rtl="0"/>
                      <a:r>
                        <a:rPr lang="en-US" sz="1400" b="1" dirty="0">
                          <a:effectLst/>
                          <a:latin typeface="Calibri" panose="020F0502020204030204" pitchFamily="34" charset="0"/>
                          <a:cs typeface="Calibri" panose="020F0502020204030204" pitchFamily="34" charset="0"/>
                        </a:rPr>
                        <a:t>3%</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CDCE1"/>
                    </a:solidFill>
                  </a:tcPr>
                </a:tc>
                <a:tc>
                  <a:txBody>
                    <a:bodyPr/>
                    <a:lstStyle/>
                    <a:p>
                      <a:pPr algn="ctr" rtl="0"/>
                      <a:r>
                        <a:rPr lang="en-US" sz="1400" b="1" dirty="0">
                          <a:effectLst/>
                          <a:latin typeface="Calibri" panose="020F0502020204030204" pitchFamily="34" charset="0"/>
                          <a:cs typeface="Calibri" panose="020F0502020204030204" pitchFamily="34" charset="0"/>
                        </a:rPr>
                        <a:t>2%</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698A5"/>
                    </a:solidFill>
                  </a:tcPr>
                </a:tc>
                <a:tc>
                  <a:txBody>
                    <a:bodyPr/>
                    <a:lstStyle/>
                    <a:p>
                      <a:pPr algn="ctr" rtl="0"/>
                      <a:r>
                        <a:rPr lang="en-US" sz="1400" b="1" dirty="0">
                          <a:effectLst/>
                          <a:latin typeface="Calibri" panose="020F0502020204030204" pitchFamily="34" charset="0"/>
                          <a:cs typeface="Calibri" panose="020F0502020204030204" pitchFamily="34" charset="0"/>
                        </a:rPr>
                        <a:t>3%</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C7DAEF"/>
                    </a:solidFill>
                  </a:tcPr>
                </a:tc>
                <a:tc>
                  <a:txBody>
                    <a:bodyPr/>
                    <a:lstStyle/>
                    <a:p>
                      <a:pPr algn="ctr" rtl="0"/>
                      <a:r>
                        <a:rPr lang="en-US" sz="1400" b="1" dirty="0">
                          <a:effectLst/>
                          <a:latin typeface="Calibri" panose="020F0502020204030204" pitchFamily="34" charset="0"/>
                          <a:cs typeface="Calibri" panose="020F0502020204030204" pitchFamily="34" charset="0"/>
                        </a:rPr>
                        <a:t>2%</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8FB6DF"/>
                    </a:solidFill>
                  </a:tcPr>
                </a:tc>
                <a:extLst>
                  <a:ext uri="{0D108BD9-81ED-4DB2-BD59-A6C34878D82A}">
                    <a16:rowId xmlns:a16="http://schemas.microsoft.com/office/drawing/2014/main" val="365704839"/>
                  </a:ext>
                </a:extLst>
              </a:tr>
            </a:tbl>
          </a:graphicData>
        </a:graphic>
      </p:graphicFrame>
      <p:graphicFrame>
        <p:nvGraphicFramePr>
          <p:cNvPr id="12" name="Chart 11">
            <a:extLst>
              <a:ext uri="{FF2B5EF4-FFF2-40B4-BE49-F238E27FC236}">
                <a16:creationId xmlns:a16="http://schemas.microsoft.com/office/drawing/2014/main" id="{A5864083-A17C-40FD-AC4A-CBE831D55D71}"/>
              </a:ext>
            </a:extLst>
          </p:cNvPr>
          <p:cNvGraphicFramePr/>
          <p:nvPr>
            <p:extLst>
              <p:ext uri="{D42A27DB-BD31-4B8C-83A1-F6EECF244321}">
                <p14:modId xmlns:p14="http://schemas.microsoft.com/office/powerpoint/2010/main" val="2496469738"/>
              </p:ext>
            </p:extLst>
          </p:nvPr>
        </p:nvGraphicFramePr>
        <p:xfrm>
          <a:off x="-38099" y="2441179"/>
          <a:ext cx="5373579" cy="402717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247691CE-B283-41C1-8298-D5C6CA4F723E}"/>
              </a:ext>
            </a:extLst>
          </p:cNvPr>
          <p:cNvSpPr txBox="1"/>
          <p:nvPr/>
        </p:nvSpPr>
        <p:spPr>
          <a:xfrm>
            <a:off x="4933949" y="5942033"/>
            <a:ext cx="6018539" cy="507831"/>
          </a:xfrm>
          <a:prstGeom prst="rect">
            <a:avLst/>
          </a:prstGeom>
          <a:noFill/>
        </p:spPr>
        <p:txBody>
          <a:bodyPr wrap="square">
            <a:spAutoFit/>
          </a:bodyPr>
          <a:lstStyle/>
          <a:p>
            <a:pPr algn="r" rtl="1"/>
            <a:r>
              <a:rPr lang="he-IL" sz="900" dirty="0">
                <a:latin typeface="Tahoma" panose="020B0604030504040204" pitchFamily="34" charset="0"/>
                <a:ea typeface="Tahoma" panose="020B0604030504040204" pitchFamily="34" charset="0"/>
                <a:cs typeface="Tahoma" panose="020B0604030504040204" pitchFamily="34" charset="0"/>
              </a:rPr>
              <a:t>ככלל, בתצפיות שלאחר ההתערבות נצפו פחות עוברים במתחם לעומת היקף העוברים בתצפיות שלפני ההתערבות. </a:t>
            </a:r>
            <a:endParaRPr lang="en-US" sz="900" dirty="0">
              <a:latin typeface="Tahoma" panose="020B0604030504040204" pitchFamily="34" charset="0"/>
              <a:ea typeface="Tahoma" panose="020B0604030504040204" pitchFamily="34" charset="0"/>
              <a:cs typeface="Tahoma" panose="020B0604030504040204" pitchFamily="34" charset="0"/>
            </a:endParaRPr>
          </a:p>
          <a:p>
            <a:pPr algn="r" rtl="1"/>
            <a:r>
              <a:rPr lang="he-IL" sz="900" dirty="0">
                <a:latin typeface="Tahoma" panose="020B0604030504040204" pitchFamily="34" charset="0"/>
                <a:ea typeface="Tahoma" panose="020B0604030504040204" pitchFamily="34" charset="0"/>
                <a:cs typeface="Tahoma" panose="020B0604030504040204" pitchFamily="34" charset="0"/>
              </a:rPr>
              <a:t>התצפיות נערכו בימי חול בין חגי תשרי 2021, כאשר תחלואת הקורונה הייתה בדעיכה והשמיים היו פתוחים לטיסות. ייתכן שתנאים אלו השפיעו על היקף המבקרים באזורי התצפית.</a:t>
            </a:r>
          </a:p>
        </p:txBody>
      </p:sp>
    </p:spTree>
    <p:extLst>
      <p:ext uri="{BB962C8B-B14F-4D97-AF65-F5344CB8AC3E}">
        <p14:creationId xmlns:p14="http://schemas.microsoft.com/office/powerpoint/2010/main" val="2327240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24</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כרם התימנים</a:t>
            </a:r>
          </a:p>
        </p:txBody>
      </p:sp>
      <p:sp>
        <p:nvSpPr>
          <p:cNvPr id="7" name="Rectangle 6">
            <a:extLst>
              <a:ext uri="{FF2B5EF4-FFF2-40B4-BE49-F238E27FC236}">
                <a16:creationId xmlns:a16="http://schemas.microsoft.com/office/drawing/2014/main" id="{8E119168-BA42-49CC-AB16-00628F05D854}"/>
              </a:ext>
            </a:extLst>
          </p:cNvPr>
          <p:cNvSpPr/>
          <p:nvPr/>
        </p:nvSpPr>
        <p:spPr>
          <a:xfrm>
            <a:off x="6005458" y="1004591"/>
            <a:ext cx="5772150" cy="4809843"/>
          </a:xfrm>
          <a:prstGeom prst="rect">
            <a:avLst/>
          </a:prstGeom>
        </p:spPr>
        <p:txBody>
          <a:bodyPr wrap="square">
            <a:spAutoFit/>
          </a:bodyPr>
          <a:lstStyle/>
          <a:p>
            <a:pPr algn="r" rtl="1">
              <a:lnSpc>
                <a:spcPct val="150000"/>
              </a:lnSpc>
              <a:buClr>
                <a:srgbClr val="EC1C3C"/>
              </a:buClr>
            </a:pPr>
            <a:r>
              <a:rPr lang="he-IL" sz="1400" b="1" dirty="0">
                <a:latin typeface="Tahoma" panose="020B0604030504040204" pitchFamily="34" charset="0"/>
                <a:ea typeface="Tahoma" panose="020B0604030504040204" pitchFamily="34" charset="0"/>
                <a:cs typeface="Tahoma" panose="020B0604030504040204" pitchFamily="34" charset="0"/>
              </a:rPr>
              <a:t>תנאי המרחב הציבורי</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המרחב הציבורי מחוץ לבתי העסק מאופיין כצנוע ונטול אמצעים שימושיים, צמחייה, מוקדי שהייה מותאמים לילדים, פחים ותחזוקה כללית לרווחת הציבור .</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ככלל, אין מתקני ישיבה המזמנים שהייה בלתי פורמלית כגון ספסלים ציבוריים. נצפו מעט אנשים יושבים על מדרכות או אדניות הבתים.</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בשעות הבוקר האזור אינו מוצל דיו ואי אפשר לשהות במרחב לאורך זמן באופן בלתי פורמלי.</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תוצר לוואי של ההתחדשות השכונתית מתבטא במוקדי רעש וחסימה בעקבות עבודות בנייה ושיפוצים.</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בשעות הערב והלילה יש ריבוי מוקדי רעש מהברים והמועדונים הסמוכים, מה שמהווה מטרד לדרי השכונה, לדברי המרואיינים.</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מרואיינים דיווחו על חשש מגניבת אופניים בהיעדר מתקנים בטוחים לחניה והיעדר אכיפה באזור.</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בדומה לנצפה לפני התערבות, קיימת במרחב תחושת הזנחה בכל הנוגע לתחזוקה תברואתית</a:t>
            </a:r>
            <a:r>
              <a:rPr lang="en-US" sz="1200" dirty="0">
                <a:latin typeface="Tahoma" panose="020B0604030504040204" pitchFamily="34" charset="0"/>
                <a:ea typeface="Tahoma" panose="020B0604030504040204" pitchFamily="34" charset="0"/>
                <a:cs typeface="Tahoma" panose="020B0604030504040204" pitchFamily="34" charset="0"/>
              </a:rPr>
              <a:t>;</a:t>
            </a:r>
            <a:r>
              <a:rPr lang="he-IL" sz="1200" dirty="0">
                <a:latin typeface="Tahoma" panose="020B0604030504040204" pitchFamily="34" charset="0"/>
                <a:ea typeface="Tahoma" panose="020B0604030504040204" pitchFamily="34" charset="0"/>
                <a:cs typeface="Tahoma" panose="020B0604030504040204" pitchFamily="34" charset="0"/>
              </a:rPr>
              <a:t> פסולת בע"ח, היעדר פחי זבל קטנים למעט "צפרדעים" הצוברים זבל רב ומפיקים ריח רע.</a:t>
            </a:r>
          </a:p>
          <a:p>
            <a:pPr marL="285750" indent="-285750" algn="r" rtl="1">
              <a:lnSpc>
                <a:spcPct val="150000"/>
              </a:lnSpc>
              <a:buClr>
                <a:srgbClr val="EC1C3C"/>
              </a:buClr>
              <a:buFont typeface="Tahoma" panose="020B0604030504040204" pitchFamily="34" charset="0"/>
              <a:buChar char="█"/>
            </a:pP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27" name="TextBox 26">
            <a:extLst>
              <a:ext uri="{FF2B5EF4-FFF2-40B4-BE49-F238E27FC236}">
                <a16:creationId xmlns:a16="http://schemas.microsoft.com/office/drawing/2014/main" id="{F8B396E7-0D3B-42A8-BC28-CB30B5BFB147}"/>
              </a:ext>
            </a:extLst>
          </p:cNvPr>
          <p:cNvSpPr txBox="1"/>
          <p:nvPr/>
        </p:nvSpPr>
        <p:spPr>
          <a:xfrm>
            <a:off x="3129927" y="6222131"/>
            <a:ext cx="2651601"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*ציון בין 1 ל- 7 (כש- 1 הכי פחות ו- 7 הכי הרבה) </a:t>
            </a:r>
          </a:p>
        </p:txBody>
      </p:sp>
      <p:graphicFrame>
        <p:nvGraphicFramePr>
          <p:cNvPr id="4" name="Table 3">
            <a:extLst>
              <a:ext uri="{FF2B5EF4-FFF2-40B4-BE49-F238E27FC236}">
                <a16:creationId xmlns:a16="http://schemas.microsoft.com/office/drawing/2014/main" id="{FF966B45-86F6-4065-8AC2-1738F9999366}"/>
              </a:ext>
            </a:extLst>
          </p:cNvPr>
          <p:cNvGraphicFramePr>
            <a:graphicFrameLocks noGrp="1"/>
          </p:cNvGraphicFramePr>
          <p:nvPr>
            <p:extLst>
              <p:ext uri="{D42A27DB-BD31-4B8C-83A1-F6EECF244321}">
                <p14:modId xmlns:p14="http://schemas.microsoft.com/office/powerpoint/2010/main" val="3157946001"/>
              </p:ext>
            </p:extLst>
          </p:nvPr>
        </p:nvGraphicFramePr>
        <p:xfrm>
          <a:off x="36073" y="822620"/>
          <a:ext cx="3468070" cy="5456484"/>
        </p:xfrm>
        <a:graphic>
          <a:graphicData uri="http://schemas.openxmlformats.org/drawingml/2006/table">
            <a:tbl>
              <a:tblPr rtl="1" firstRow="1" bandRow="1">
                <a:tableStyleId>{5C22544A-7EE6-4342-B048-85BDC9FD1C3A}</a:tableStyleId>
              </a:tblPr>
              <a:tblGrid>
                <a:gridCol w="1734035">
                  <a:extLst>
                    <a:ext uri="{9D8B030D-6E8A-4147-A177-3AD203B41FA5}">
                      <a16:colId xmlns:a16="http://schemas.microsoft.com/office/drawing/2014/main" val="1638521817"/>
                    </a:ext>
                  </a:extLst>
                </a:gridCol>
                <a:gridCol w="1734035">
                  <a:extLst>
                    <a:ext uri="{9D8B030D-6E8A-4147-A177-3AD203B41FA5}">
                      <a16:colId xmlns:a16="http://schemas.microsoft.com/office/drawing/2014/main" val="2350788571"/>
                    </a:ext>
                  </a:extLst>
                </a:gridCol>
              </a:tblGrid>
              <a:tr h="387612">
                <a:tc>
                  <a:txBody>
                    <a:bodyPr/>
                    <a:lstStyle/>
                    <a:p>
                      <a:pPr algn="ctr" rtl="1"/>
                      <a:r>
                        <a:rPr lang="he-IL" sz="1600" b="1" dirty="0">
                          <a:solidFill>
                            <a:schemeClr val="tx1"/>
                          </a:solidFill>
                          <a:latin typeface="Calibri" panose="020F0502020204030204" pitchFamily="34" charset="0"/>
                          <a:cs typeface="Calibri" panose="020F0502020204030204" pitchFamily="34" charset="0"/>
                        </a:rPr>
                        <a:t>צפון</a:t>
                      </a:r>
                    </a:p>
                  </a:txBody>
                  <a:tcPr anchor="b">
                    <a:solidFill>
                      <a:schemeClr val="bg1"/>
                    </a:solidFill>
                  </a:tcPr>
                </a:tc>
                <a:tc>
                  <a:txBody>
                    <a:bodyPr/>
                    <a:lstStyle/>
                    <a:p>
                      <a:pPr algn="ctr" rtl="1"/>
                      <a:r>
                        <a:rPr lang="he-IL" sz="1600" b="1" dirty="0">
                          <a:solidFill>
                            <a:schemeClr val="tx1"/>
                          </a:solidFill>
                          <a:latin typeface="Calibri" panose="020F0502020204030204" pitchFamily="34" charset="0"/>
                          <a:cs typeface="Calibri" panose="020F0502020204030204" pitchFamily="34" charset="0"/>
                        </a:rPr>
                        <a:t>דרום</a:t>
                      </a:r>
                    </a:p>
                  </a:txBody>
                  <a:tcPr anchor="b">
                    <a:solidFill>
                      <a:schemeClr val="bg1"/>
                    </a:solidFill>
                  </a:tcPr>
                </a:tc>
                <a:extLst>
                  <a:ext uri="{0D108BD9-81ED-4DB2-BD59-A6C34878D82A}">
                    <a16:rowId xmlns:a16="http://schemas.microsoft.com/office/drawing/2014/main" val="1293183153"/>
                  </a:ext>
                </a:extLst>
              </a:tr>
              <a:tr h="387612">
                <a:tc gridSpan="2">
                  <a:txBody>
                    <a:bodyPr/>
                    <a:lstStyle/>
                    <a:p>
                      <a:pPr algn="ctr" rtl="1"/>
                      <a:r>
                        <a:rPr lang="he-IL" b="1">
                          <a:solidFill>
                            <a:schemeClr val="bg1"/>
                          </a:solidFill>
                          <a:latin typeface="Calibri" panose="020F0502020204030204" pitchFamily="34" charset="0"/>
                          <a:cs typeface="Calibri" panose="020F0502020204030204" pitchFamily="34" charset="0"/>
                        </a:rPr>
                        <a:t>חווית שהייה</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3619639953"/>
                  </a:ext>
                </a:extLst>
              </a:tr>
              <a:tr h="441760">
                <a:tc>
                  <a:txBody>
                    <a:bodyPr/>
                    <a:lstStyle/>
                    <a:p>
                      <a:pPr algn="ctr" rtl="1"/>
                      <a:r>
                        <a:rPr lang="he-IL" sz="2400" b="1">
                          <a:solidFill>
                            <a:schemeClr val="bg1"/>
                          </a:solidFill>
                          <a:latin typeface="Calibri" panose="020F0502020204030204" pitchFamily="34" charset="0"/>
                          <a:cs typeface="Calibri" panose="020F0502020204030204" pitchFamily="34" charset="0"/>
                        </a:rPr>
                        <a:t>4.6</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tc>
                  <a:txBody>
                    <a:bodyPr/>
                    <a:lstStyle/>
                    <a:p>
                      <a:pPr algn="ctr" rtl="1"/>
                      <a:r>
                        <a:rPr lang="he-IL" sz="2400" b="1">
                          <a:solidFill>
                            <a:schemeClr val="bg1"/>
                          </a:solidFill>
                          <a:latin typeface="Calibri" panose="020F0502020204030204" pitchFamily="34" charset="0"/>
                          <a:cs typeface="Calibri" panose="020F0502020204030204" pitchFamily="34" charset="0"/>
                        </a:rPr>
                        <a:t>4.3</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extLst>
                  <a:ext uri="{0D108BD9-81ED-4DB2-BD59-A6C34878D82A}">
                    <a16:rowId xmlns:a16="http://schemas.microsoft.com/office/drawing/2014/main" val="4267856640"/>
                  </a:ext>
                </a:extLst>
              </a:tr>
              <a:tr h="387612">
                <a:tc gridSpan="2">
                  <a:txBody>
                    <a:bodyPr/>
                    <a:lstStyle/>
                    <a:p>
                      <a:pPr algn="ctr" rtl="1"/>
                      <a:r>
                        <a:rPr lang="he-IL" b="1" dirty="0">
                          <a:solidFill>
                            <a:schemeClr val="bg1"/>
                          </a:solidFill>
                          <a:latin typeface="Calibri" panose="020F0502020204030204" pitchFamily="34" charset="0"/>
                          <a:cs typeface="Calibri" panose="020F0502020204030204" pitchFamily="34" charset="0"/>
                        </a:rPr>
                        <a:t>תחושת ביטחון</a:t>
                      </a: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251727355"/>
                  </a:ext>
                </a:extLst>
              </a:tr>
              <a:tr h="441760">
                <a:tc>
                  <a:txBody>
                    <a:bodyPr/>
                    <a:lstStyle/>
                    <a:p>
                      <a:pPr algn="ctr" rtl="1"/>
                      <a:r>
                        <a:rPr lang="he-IL" sz="2400" b="1">
                          <a:solidFill>
                            <a:schemeClr val="bg1"/>
                          </a:solidFill>
                          <a:latin typeface="Calibri" panose="020F0502020204030204" pitchFamily="34" charset="0"/>
                          <a:cs typeface="Calibri" panose="020F0502020204030204" pitchFamily="34" charset="0"/>
                        </a:rPr>
                        <a:t>6</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tc>
                  <a:txBody>
                    <a:bodyPr/>
                    <a:lstStyle/>
                    <a:p>
                      <a:pPr algn="ctr" rtl="1"/>
                      <a:r>
                        <a:rPr lang="he-IL" sz="2400" b="1">
                          <a:solidFill>
                            <a:schemeClr val="bg1"/>
                          </a:solidFill>
                          <a:latin typeface="Calibri" panose="020F0502020204030204" pitchFamily="34" charset="0"/>
                          <a:cs typeface="Calibri" panose="020F0502020204030204" pitchFamily="34" charset="0"/>
                        </a:rPr>
                        <a:t>5.2</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extLst>
                  <a:ext uri="{0D108BD9-81ED-4DB2-BD59-A6C34878D82A}">
                    <a16:rowId xmlns:a16="http://schemas.microsoft.com/office/drawing/2014/main" val="2167574559"/>
                  </a:ext>
                </a:extLst>
              </a:tr>
              <a:tr h="387612">
                <a:tc gridSpan="2">
                  <a:txBody>
                    <a:bodyPr/>
                    <a:lstStyle/>
                    <a:p>
                      <a:pPr algn="ctr" rtl="1"/>
                      <a:r>
                        <a:rPr lang="he-IL" b="1">
                          <a:solidFill>
                            <a:schemeClr val="bg1"/>
                          </a:solidFill>
                          <a:latin typeface="Calibri" panose="020F0502020204030204" pitchFamily="34" charset="0"/>
                          <a:cs typeface="Calibri" panose="020F0502020204030204" pitchFamily="34" charset="0"/>
                        </a:rPr>
                        <a:t>נוח להליכה</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2544939624"/>
                  </a:ext>
                </a:extLst>
              </a:tr>
              <a:tr h="441760">
                <a:tc>
                  <a:txBody>
                    <a:bodyPr/>
                    <a:lstStyle/>
                    <a:p>
                      <a:pPr algn="ctr" rtl="1"/>
                      <a:r>
                        <a:rPr lang="he-IL" sz="2400" b="1">
                          <a:solidFill>
                            <a:schemeClr val="bg1"/>
                          </a:solidFill>
                          <a:latin typeface="Calibri" panose="020F0502020204030204" pitchFamily="34" charset="0"/>
                          <a:cs typeface="Calibri" panose="020F0502020204030204" pitchFamily="34" charset="0"/>
                        </a:rPr>
                        <a:t>4.9</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tc>
                  <a:txBody>
                    <a:bodyPr/>
                    <a:lstStyle/>
                    <a:p>
                      <a:pPr algn="ctr" rtl="1"/>
                      <a:r>
                        <a:rPr lang="he-IL" sz="2400" b="1">
                          <a:solidFill>
                            <a:schemeClr val="bg1"/>
                          </a:solidFill>
                          <a:latin typeface="Calibri" panose="020F0502020204030204" pitchFamily="34" charset="0"/>
                          <a:cs typeface="Calibri" panose="020F0502020204030204" pitchFamily="34" charset="0"/>
                        </a:rPr>
                        <a:t>4.6</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extLst>
                  <a:ext uri="{0D108BD9-81ED-4DB2-BD59-A6C34878D82A}">
                    <a16:rowId xmlns:a16="http://schemas.microsoft.com/office/drawing/2014/main" val="3703902674"/>
                  </a:ext>
                </a:extLst>
              </a:tr>
              <a:tr h="387612">
                <a:tc gridSpan="2">
                  <a:txBody>
                    <a:bodyPr/>
                    <a:lstStyle/>
                    <a:p>
                      <a:pPr algn="ctr" rtl="1"/>
                      <a:r>
                        <a:rPr lang="he-IL" b="1" dirty="0">
                          <a:solidFill>
                            <a:schemeClr val="bg1"/>
                          </a:solidFill>
                          <a:latin typeface="Calibri" panose="020F0502020204030204" pitchFamily="34" charset="0"/>
                          <a:cs typeface="Calibri" panose="020F0502020204030204" pitchFamily="34" charset="0"/>
                        </a:rPr>
                        <a:t>ניקיון ותחזוקה</a:t>
                      </a: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496579995"/>
                  </a:ext>
                </a:extLst>
              </a:tr>
              <a:tr h="441760">
                <a:tc>
                  <a:txBody>
                    <a:bodyPr/>
                    <a:lstStyle/>
                    <a:p>
                      <a:pPr algn="ctr" rtl="1"/>
                      <a:r>
                        <a:rPr lang="he-IL" sz="2400" b="1">
                          <a:solidFill>
                            <a:schemeClr val="bg1"/>
                          </a:solidFill>
                          <a:latin typeface="Calibri" panose="020F0502020204030204" pitchFamily="34" charset="0"/>
                          <a:cs typeface="Calibri" panose="020F0502020204030204" pitchFamily="34" charset="0"/>
                        </a:rPr>
                        <a:t>3.9</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tc>
                  <a:txBody>
                    <a:bodyPr/>
                    <a:lstStyle/>
                    <a:p>
                      <a:pPr algn="ctr" rtl="1"/>
                      <a:r>
                        <a:rPr lang="he-IL" sz="2400" b="1">
                          <a:solidFill>
                            <a:schemeClr val="bg1"/>
                          </a:solidFill>
                          <a:latin typeface="Calibri" panose="020F0502020204030204" pitchFamily="34" charset="0"/>
                          <a:cs typeface="Calibri" panose="020F0502020204030204" pitchFamily="34" charset="0"/>
                        </a:rPr>
                        <a:t>3.5</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extLst>
                  <a:ext uri="{0D108BD9-81ED-4DB2-BD59-A6C34878D82A}">
                    <a16:rowId xmlns:a16="http://schemas.microsoft.com/office/drawing/2014/main" val="3524019055"/>
                  </a:ext>
                </a:extLst>
              </a:tr>
              <a:tr h="387612">
                <a:tc gridSpan="2">
                  <a:txBody>
                    <a:bodyPr/>
                    <a:lstStyle/>
                    <a:p>
                      <a:pPr algn="ctr" rtl="1"/>
                      <a:r>
                        <a:rPr lang="he-IL" b="1" dirty="0">
                          <a:solidFill>
                            <a:schemeClr val="bg1"/>
                          </a:solidFill>
                          <a:latin typeface="Calibri" panose="020F0502020204030204" pitchFamily="34" charset="0"/>
                          <a:cs typeface="Calibri" panose="020F0502020204030204" pitchFamily="34" charset="0"/>
                        </a:rPr>
                        <a:t>הגנה מאופניים ורכבים</a:t>
                      </a: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293237710"/>
                  </a:ext>
                </a:extLst>
              </a:tr>
              <a:tr h="441760">
                <a:tc>
                  <a:txBody>
                    <a:bodyPr/>
                    <a:lstStyle/>
                    <a:p>
                      <a:pPr algn="ctr" rtl="1"/>
                      <a:r>
                        <a:rPr lang="he-IL" sz="2400" b="1" dirty="0">
                          <a:solidFill>
                            <a:schemeClr val="bg1"/>
                          </a:solidFill>
                          <a:latin typeface="Calibri" panose="020F0502020204030204" pitchFamily="34" charset="0"/>
                          <a:cs typeface="Calibri" panose="020F0502020204030204" pitchFamily="34" charset="0"/>
                        </a:rPr>
                        <a:t>3.4</a:t>
                      </a:r>
                    </a:p>
                  </a:txBody>
                  <a:tcPr>
                    <a:solidFill>
                      <a:srgbClr val="BEBFC2"/>
                    </a:solidFill>
                  </a:tcPr>
                </a:tc>
                <a:tc>
                  <a:txBody>
                    <a:bodyPr/>
                    <a:lstStyle/>
                    <a:p>
                      <a:pPr algn="ctr" rtl="1"/>
                      <a:r>
                        <a:rPr lang="he-IL" sz="2400" b="1" dirty="0">
                          <a:solidFill>
                            <a:schemeClr val="bg1"/>
                          </a:solidFill>
                          <a:latin typeface="Calibri" panose="020F0502020204030204" pitchFamily="34" charset="0"/>
                          <a:cs typeface="Calibri" panose="020F0502020204030204" pitchFamily="34" charset="0"/>
                        </a:rPr>
                        <a:t>3.1</a:t>
                      </a:r>
                    </a:p>
                  </a:txBody>
                  <a:tcPr>
                    <a:solidFill>
                      <a:srgbClr val="BEBFC2"/>
                    </a:solidFill>
                  </a:tcPr>
                </a:tc>
                <a:extLst>
                  <a:ext uri="{0D108BD9-81ED-4DB2-BD59-A6C34878D82A}">
                    <a16:rowId xmlns:a16="http://schemas.microsoft.com/office/drawing/2014/main" val="86148703"/>
                  </a:ext>
                </a:extLst>
              </a:tr>
              <a:tr h="387612">
                <a:tc gridSpan="2">
                  <a:txBody>
                    <a:bodyPr/>
                    <a:lstStyle/>
                    <a:p>
                      <a:pPr algn="ctr" rtl="1"/>
                      <a:r>
                        <a:rPr lang="he-IL" b="1" dirty="0">
                          <a:solidFill>
                            <a:schemeClr val="bg1"/>
                          </a:solidFill>
                          <a:latin typeface="Calibri" panose="020F0502020204030204" pitchFamily="34" charset="0"/>
                          <a:cs typeface="Calibri" panose="020F0502020204030204" pitchFamily="34" charset="0"/>
                        </a:rPr>
                        <a:t>מקומות ישיבה</a:t>
                      </a: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3654986723"/>
                  </a:ext>
                </a:extLst>
              </a:tr>
              <a:tr h="441760">
                <a:tc>
                  <a:txBody>
                    <a:bodyPr/>
                    <a:lstStyle/>
                    <a:p>
                      <a:pPr algn="ctr" rtl="1"/>
                      <a:r>
                        <a:rPr lang="he-IL" sz="2400" b="1">
                          <a:solidFill>
                            <a:schemeClr val="bg1"/>
                          </a:solidFill>
                          <a:latin typeface="Calibri" panose="020F0502020204030204" pitchFamily="34" charset="0"/>
                          <a:cs typeface="Calibri" panose="020F0502020204030204" pitchFamily="34" charset="0"/>
                        </a:rPr>
                        <a:t>2.7</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tc>
                  <a:txBody>
                    <a:bodyPr/>
                    <a:lstStyle/>
                    <a:p>
                      <a:pPr algn="ctr" rtl="1"/>
                      <a:r>
                        <a:rPr lang="he-IL" sz="2400" b="1">
                          <a:solidFill>
                            <a:schemeClr val="bg1"/>
                          </a:solidFill>
                          <a:latin typeface="Calibri" panose="020F0502020204030204" pitchFamily="34" charset="0"/>
                          <a:cs typeface="Calibri" panose="020F0502020204030204" pitchFamily="34" charset="0"/>
                        </a:rPr>
                        <a:t>2.7</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extLst>
                  <a:ext uri="{0D108BD9-81ED-4DB2-BD59-A6C34878D82A}">
                    <a16:rowId xmlns:a16="http://schemas.microsoft.com/office/drawing/2014/main" val="508923874"/>
                  </a:ext>
                </a:extLst>
              </a:tr>
            </a:tbl>
          </a:graphicData>
        </a:graphic>
      </p:graphicFrame>
      <p:sp>
        <p:nvSpPr>
          <p:cNvPr id="26" name="Rectangle 25">
            <a:extLst>
              <a:ext uri="{FF2B5EF4-FFF2-40B4-BE49-F238E27FC236}">
                <a16:creationId xmlns:a16="http://schemas.microsoft.com/office/drawing/2014/main" id="{CA76F5F7-A4E8-4AB3-B595-4F8B9E30AD39}"/>
              </a:ext>
            </a:extLst>
          </p:cNvPr>
          <p:cNvSpPr/>
          <p:nvPr/>
        </p:nvSpPr>
        <p:spPr>
          <a:xfrm>
            <a:off x="136328" y="474849"/>
            <a:ext cx="3267560"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ממוצע ציוני* תצפיות וראיונות</a:t>
            </a: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 </a:t>
            </a:r>
          </a:p>
        </p:txBody>
      </p:sp>
      <p:sp>
        <p:nvSpPr>
          <p:cNvPr id="8" name="Rectangle 7">
            <a:extLst>
              <a:ext uri="{FF2B5EF4-FFF2-40B4-BE49-F238E27FC236}">
                <a16:creationId xmlns:a16="http://schemas.microsoft.com/office/drawing/2014/main" id="{9409650B-E30C-4E69-9537-C6FEC6F03114}"/>
              </a:ext>
            </a:extLst>
          </p:cNvPr>
          <p:cNvSpPr/>
          <p:nvPr/>
        </p:nvSpPr>
        <p:spPr>
          <a:xfrm>
            <a:off x="5724525" y="389648"/>
            <a:ext cx="6467475" cy="369332"/>
          </a:xfrm>
          <a:prstGeom prst="rect">
            <a:avLst/>
          </a:prstGeom>
          <a:solidFill>
            <a:srgbClr val="4978A6"/>
          </a:solidFill>
          <a:ln>
            <a:noFill/>
          </a:ln>
        </p:spPr>
        <p:txBody>
          <a:bodyPr wrap="square">
            <a:spAutoFit/>
          </a:bodyPr>
          <a:lstStyle/>
          <a:p>
            <a:pPr algn="ctr"/>
            <a:r>
              <a:rPr lang="he-IL" b="1" dirty="0">
                <a:solidFill>
                  <a:schemeClr val="bg1"/>
                </a:solidFill>
                <a:latin typeface="Tahoma" panose="020B0604030504040204" pitchFamily="34" charset="0"/>
                <a:ea typeface="Tahoma" panose="020B0604030504040204" pitchFamily="34" charset="0"/>
                <a:cs typeface="Tahoma" panose="020B0604030504040204" pitchFamily="34" charset="0"/>
              </a:rPr>
              <a:t>התאמת התשתיות הפיזיות לגיל הרך ומלוויהם</a:t>
            </a:r>
            <a:endParaRPr lang="he-IL" dirty="0">
              <a:solidFill>
                <a:schemeClr val="bg1"/>
              </a:solidFill>
            </a:endParaRPr>
          </a:p>
        </p:txBody>
      </p:sp>
      <p:sp>
        <p:nvSpPr>
          <p:cNvPr id="3" name="Arrow: Up 2">
            <a:extLst>
              <a:ext uri="{FF2B5EF4-FFF2-40B4-BE49-F238E27FC236}">
                <a16:creationId xmlns:a16="http://schemas.microsoft.com/office/drawing/2014/main" id="{08E66008-FA52-490C-9917-DC4BE889EE45}"/>
              </a:ext>
            </a:extLst>
          </p:cNvPr>
          <p:cNvSpPr/>
          <p:nvPr/>
        </p:nvSpPr>
        <p:spPr>
          <a:xfrm>
            <a:off x="3134875" y="2171401"/>
            <a:ext cx="269013" cy="514290"/>
          </a:xfrm>
          <a:prstGeom prst="upArrow">
            <a:avLst>
              <a:gd name="adj1" fmla="val 45507"/>
              <a:gd name="adj2" fmla="val 74785"/>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a:extLst>
              <a:ext uri="{FF2B5EF4-FFF2-40B4-BE49-F238E27FC236}">
                <a16:creationId xmlns:a16="http://schemas.microsoft.com/office/drawing/2014/main" id="{56282E5F-4A43-40CF-B139-762EC29B11D1}"/>
              </a:ext>
            </a:extLst>
          </p:cNvPr>
          <p:cNvSpPr txBox="1"/>
          <p:nvPr/>
        </p:nvSpPr>
        <p:spPr>
          <a:xfrm>
            <a:off x="3554028" y="2073114"/>
            <a:ext cx="2029882" cy="1015663"/>
          </a:xfrm>
          <a:prstGeom prst="rect">
            <a:avLst/>
          </a:prstGeom>
          <a:solidFill>
            <a:srgbClr val="F7E88D"/>
          </a:solidFill>
        </p:spPr>
        <p:txBody>
          <a:bodyPr wrap="square" rtlCol="1">
            <a:spAutoFit/>
          </a:bodyPr>
          <a:lstStyle/>
          <a:p>
            <a:pPr algn="r" rtl="1"/>
            <a:r>
              <a:rPr lang="he-IL" sz="1200" dirty="0">
                <a:latin typeface="Tahoma" panose="020B0604030504040204" pitchFamily="34" charset="0"/>
                <a:ea typeface="Tahoma" panose="020B0604030504040204" pitchFamily="34" charset="0"/>
                <a:cs typeface="Tahoma" panose="020B0604030504040204" pitchFamily="34" charset="0"/>
              </a:rPr>
              <a:t>לאחר ההתערבות חל שיפור קל בהערכות מדד תחושת הביטחון. בשאר המדדים לא חלו שינויים משמעותיים</a:t>
            </a:r>
          </a:p>
        </p:txBody>
      </p:sp>
      <p:cxnSp>
        <p:nvCxnSpPr>
          <p:cNvPr id="11" name="Straight Connector 10">
            <a:extLst>
              <a:ext uri="{FF2B5EF4-FFF2-40B4-BE49-F238E27FC236}">
                <a16:creationId xmlns:a16="http://schemas.microsoft.com/office/drawing/2014/main" id="{144FB9A1-4D07-4882-876F-0FEE2DE672D7}"/>
              </a:ext>
            </a:extLst>
          </p:cNvPr>
          <p:cNvCxnSpPr>
            <a:cxnSpLocks/>
          </p:cNvCxnSpPr>
          <p:nvPr/>
        </p:nvCxnSpPr>
        <p:spPr>
          <a:xfrm>
            <a:off x="5731497"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440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25</a:t>
            </a:fld>
            <a:endParaRPr lang="en-US" sz="1400"/>
          </a:p>
        </p:txBody>
      </p:sp>
      <p:sp>
        <p:nvSpPr>
          <p:cNvPr id="6" name="TextBox 5">
            <a:extLst>
              <a:ext uri="{FF2B5EF4-FFF2-40B4-BE49-F238E27FC236}">
                <a16:creationId xmlns:a16="http://schemas.microsoft.com/office/drawing/2014/main" id="{71AC1DE8-4FD0-43CF-8F42-3F7F1246AC19}"/>
              </a:ext>
            </a:extLst>
          </p:cNvPr>
          <p:cNvSpPr txBox="1"/>
          <p:nvPr/>
        </p:nvSpPr>
        <p:spPr>
          <a:xfrm>
            <a:off x="0" y="0"/>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כרם התימנים – סיכום והמלצות</a:t>
            </a:r>
          </a:p>
        </p:txBody>
      </p:sp>
      <p:sp>
        <p:nvSpPr>
          <p:cNvPr id="8" name="TextBox 7">
            <a:extLst>
              <a:ext uri="{FF2B5EF4-FFF2-40B4-BE49-F238E27FC236}">
                <a16:creationId xmlns:a16="http://schemas.microsoft.com/office/drawing/2014/main" id="{84413D53-8497-46E0-BCA3-B6A49E8DCC98}"/>
              </a:ext>
            </a:extLst>
          </p:cNvPr>
          <p:cNvSpPr txBox="1"/>
          <p:nvPr/>
        </p:nvSpPr>
        <p:spPr>
          <a:xfrm>
            <a:off x="0" y="3544942"/>
            <a:ext cx="5903843" cy="2722360"/>
          </a:xfrm>
          <a:prstGeom prst="rect">
            <a:avLst/>
          </a:prstGeom>
          <a:solidFill>
            <a:srgbClr val="4978A6"/>
          </a:solidFill>
        </p:spPr>
        <p:txBody>
          <a:bodyPr wrap="square">
            <a:spAutoFit/>
          </a:bodyPr>
          <a:lstStyle/>
          <a:p>
            <a:pPr algn="r" rtl="1">
              <a:lnSpc>
                <a:spcPct val="150000"/>
              </a:lnSpc>
            </a:pPr>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לסיכום</a:t>
            </a:r>
            <a:r>
              <a:rPr lang="he-IL" sz="1400" dirty="0">
                <a:solidFill>
                  <a:schemeClr val="bg1"/>
                </a:solidFill>
                <a:latin typeface="Tahoma" panose="020B0604030504040204" pitchFamily="34" charset="0"/>
                <a:ea typeface="Tahoma" panose="020B0604030504040204" pitchFamily="34" charset="0"/>
                <a:cs typeface="Tahoma" panose="020B0604030504040204" pitchFamily="34" charset="0"/>
              </a:rPr>
              <a:t>, נראה כי השינוי בדמות סגירת רחובות השכונה לתנועת רכבים, מתקבל באהדה בקרב תושבי השכונה והמבקרים בה, והם מברכים עליו. עם זאת, הן לדברי המרואיינים והן מממצאי התצפיות, נראה כי השינוי טרם ניכר באופן ברור בהרגלי התנועה והשהייה של המבקרים, ובכלל זאת בנוכחות ילדים ותינוקות. על מנת לבסס את המהלך ולקדם הליכוּת בטוחה ברחבי שכונת כרם התימנים, יש להוסיף ולשפר את תנאי המרחב הציבורי ולהתאימו לשהייה ולא רק למעבר. בנוסף, חשוב לאכוף את איסור כניסת הכלים הממונעים.</a:t>
            </a:r>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51EC4548-8EF0-406E-92B9-B2CB033EA4F8}"/>
              </a:ext>
            </a:extLst>
          </p:cNvPr>
          <p:cNvSpPr/>
          <p:nvPr/>
        </p:nvSpPr>
        <p:spPr>
          <a:xfrm>
            <a:off x="6096000" y="398838"/>
            <a:ext cx="6065042" cy="5179175"/>
          </a:xfrm>
          <a:prstGeom prst="rect">
            <a:avLst/>
          </a:prstGeom>
        </p:spPr>
        <p:txBody>
          <a:bodyPr wrap="square">
            <a:spAutoFit/>
          </a:bodyPr>
          <a:lstStyle/>
          <a:p>
            <a:pPr marL="285750" lvl="0" indent="-285750" algn="r" rtl="1">
              <a:lnSpc>
                <a:spcPct val="150000"/>
              </a:lnSpc>
              <a:buClr>
                <a:srgbClr val="FFC000"/>
              </a:buClr>
              <a:buFont typeface="Tahoma" panose="020B0604030504040204" pitchFamily="34" charset="0"/>
              <a:buChar char="█"/>
            </a:pPr>
            <a:r>
              <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rPr>
              <a:t>המתחם משמש את תושבי השכונה למעבר ושהייה באופן יומיומי</a:t>
            </a:r>
          </a:p>
          <a:p>
            <a:pPr marL="285750" indent="-285750" algn="r" rtl="1">
              <a:lnSpc>
                <a:spcPct val="150000"/>
              </a:lnSpc>
              <a:buClr>
                <a:srgbClr val="FFC000"/>
              </a:buClr>
              <a:buFont typeface="Wingdings" panose="05000000000000000000" pitchFamily="2" charset="2"/>
              <a:buChar char="§"/>
            </a:pPr>
            <a:r>
              <a:rPr lang="he-IL" sz="1200" dirty="0">
                <a:latin typeface="Tahoma" panose="020B0604030504040204" pitchFamily="34" charset="0"/>
                <a:ea typeface="Tahoma" panose="020B0604030504040204" pitchFamily="34" charset="0"/>
                <a:cs typeface="Tahoma" panose="020B0604030504040204" pitchFamily="34" charset="0"/>
              </a:rPr>
              <a:t>עמדותיהם של התושבים באשר לשינויים בשכונה משקפות תמונה מורכבת: הם מביעים צורך בשיפור של תנאי המרחב ולצד זאת מסתייגים מהשפעות אפשריות של שינויים על </a:t>
            </a:r>
            <a:r>
              <a:rPr lang="he-IL" sz="1200" dirty="0" err="1">
                <a:latin typeface="Tahoma" panose="020B0604030504040204" pitchFamily="34" charset="0"/>
                <a:ea typeface="Tahoma" panose="020B0604030504040204" pitchFamily="34" charset="0"/>
                <a:cs typeface="Tahoma" panose="020B0604030504040204" pitchFamily="34" charset="0"/>
              </a:rPr>
              <a:t>ציביון</a:t>
            </a:r>
            <a:r>
              <a:rPr lang="he-IL" sz="1200" dirty="0">
                <a:latin typeface="Tahoma" panose="020B0604030504040204" pitchFamily="34" charset="0"/>
                <a:ea typeface="Tahoma" panose="020B0604030504040204" pitchFamily="34" charset="0"/>
                <a:cs typeface="Tahoma" panose="020B0604030504040204" pitchFamily="34" charset="0"/>
              </a:rPr>
              <a:t> השכונה ואופי המבקרים בה, וחוששים </a:t>
            </a:r>
            <a:r>
              <a:rPr lang="he-IL" sz="1200" dirty="0" err="1">
                <a:latin typeface="Tahoma" panose="020B0604030504040204" pitchFamily="34" charset="0"/>
                <a:ea typeface="Tahoma" panose="020B0604030504040204" pitchFamily="34" charset="0"/>
                <a:cs typeface="Tahoma" panose="020B0604030504040204" pitchFamily="34" charset="0"/>
              </a:rPr>
              <a:t>מג'נטריפיקציה</a:t>
            </a:r>
            <a:r>
              <a:rPr lang="he-IL" sz="1200" dirty="0">
                <a:latin typeface="Tahoma" panose="020B0604030504040204" pitchFamily="34" charset="0"/>
                <a:ea typeface="Tahoma" panose="020B0604030504040204" pitchFamily="34" charset="0"/>
                <a:cs typeface="Tahoma" panose="020B0604030504040204" pitchFamily="34" charset="0"/>
              </a:rPr>
              <a:t>. </a:t>
            </a:r>
          </a:p>
          <a:p>
            <a:pPr marL="285750" indent="-285750" algn="r" rtl="1">
              <a:lnSpc>
                <a:spcPct val="150000"/>
              </a:lnSpc>
              <a:buClr>
                <a:srgbClr val="FFC000"/>
              </a:buClr>
              <a:buFont typeface="Wingdings" panose="05000000000000000000" pitchFamily="2" charset="2"/>
              <a:buChar char="§"/>
            </a:pPr>
            <a:r>
              <a:rPr lang="he-IL" sz="1200" dirty="0">
                <a:latin typeface="Tahoma" panose="020B0604030504040204" pitchFamily="34" charset="0"/>
                <a:ea typeface="Tahoma" panose="020B0604030504040204" pitchFamily="34" charset="0"/>
                <a:cs typeface="Tahoma" panose="020B0604030504040204" pitchFamily="34" charset="0"/>
              </a:rPr>
              <a:t>ניכר צורך בשיפור וטיפוח של המרחב הציבורי על ידי הוספת אמצעים שימושיים: מתקני ישיבה, צל וצמחיה, מוקדי שהייה וגינות משחק, פחי אשפה, מתקני חנייה לאופניים.</a:t>
            </a:r>
          </a:p>
          <a:p>
            <a:pPr marL="285750" indent="-285750" algn="r" rtl="1">
              <a:lnSpc>
                <a:spcPct val="150000"/>
              </a:lnSpc>
              <a:buClr>
                <a:srgbClr val="FFC000"/>
              </a:buClr>
              <a:buFont typeface="Wingdings" panose="05000000000000000000" pitchFamily="2" charset="2"/>
              <a:buChar char="§"/>
            </a:pPr>
            <a:r>
              <a:rPr lang="he-IL" sz="1200" dirty="0">
                <a:latin typeface="Tahoma" panose="020B0604030504040204" pitchFamily="34" charset="0"/>
                <a:ea typeface="Tahoma" panose="020B0604030504040204" pitchFamily="34" charset="0"/>
                <a:cs typeface="Tahoma" panose="020B0604030504040204" pitchFamily="34" charset="0"/>
              </a:rPr>
              <a:t>מגדלי כלבים תושבי השכונה הצהירו על יחסי קהילה וידידות ביניהם. עלה צורך מצדם בהוספת מוקדים לאיסוף פסולת, וגינות משחק לכלבים.</a:t>
            </a:r>
          </a:p>
          <a:p>
            <a:pPr marL="285750" lvl="0" indent="-285750" algn="r" rtl="1">
              <a:lnSpc>
                <a:spcPct val="150000"/>
              </a:lnSpc>
              <a:buClr>
                <a:srgbClr val="FFC000"/>
              </a:buClr>
              <a:buFont typeface="Tahoma" panose="020B0604030504040204" pitchFamily="34" charset="0"/>
              <a:buChar char="█"/>
            </a:pPr>
            <a:r>
              <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rPr>
              <a:t>המתחם מהווה מוקד משיכה למבקרים חיצוניים, בעקבות קרבתו לשוק, וההיצע המגוון של מסעדות, בתי קפה וברים בסביבתו</a:t>
            </a:r>
          </a:p>
          <a:p>
            <a:pPr marL="285750" indent="-285750" algn="r" rtl="1">
              <a:lnSpc>
                <a:spcPct val="150000"/>
              </a:lnSpc>
              <a:buClr>
                <a:srgbClr val="FFC000"/>
              </a:buClr>
              <a:buFont typeface="Wingdings" panose="05000000000000000000" pitchFamily="2" charset="2"/>
              <a:buChar char="§"/>
            </a:pPr>
            <a:r>
              <a:rPr lang="he-IL" sz="1200" dirty="0">
                <a:latin typeface="Tahoma" panose="020B0604030504040204" pitchFamily="34" charset="0"/>
                <a:ea typeface="Tahoma" panose="020B0604030504040204" pitchFamily="34" charset="0"/>
                <a:cs typeface="Tahoma" panose="020B0604030504040204" pitchFamily="34" charset="0"/>
              </a:rPr>
              <a:t>חשוב להסדיר מול בתי העסק את סוגיית המרחב הציבורי וטווח השימוש בשטח הרחוב לאירוח לקוחות, לשם איזון מיטבי בין צרכי העסק ולקוחותיו לנוחות ובטיחות התנועה ברחוב. בנוסף חשוב שתפעולם יתנהל באופן המתחשב בדיירי השכונה מבחינת רעש וסילוק פסולת.</a:t>
            </a:r>
          </a:p>
          <a:p>
            <a:pPr marL="285750" indent="-285750" algn="r" rtl="1">
              <a:lnSpc>
                <a:spcPct val="150000"/>
              </a:lnSpc>
              <a:buClr>
                <a:srgbClr val="FFC000"/>
              </a:buClr>
              <a:buFont typeface="Wingdings" panose="05000000000000000000" pitchFamily="2" charset="2"/>
              <a:buChar char="§"/>
            </a:pPr>
            <a:r>
              <a:rPr lang="he-IL" sz="1200" dirty="0">
                <a:latin typeface="Tahoma" panose="020B0604030504040204" pitchFamily="34" charset="0"/>
                <a:ea typeface="Tahoma" panose="020B0604030504040204" pitchFamily="34" charset="0"/>
                <a:cs typeface="Tahoma" panose="020B0604030504040204" pitchFamily="34" charset="0"/>
              </a:rPr>
              <a:t>היעדר הצללה משפיע על היצע השטח החיצוני שעסקים יכולים לספק ללקוחותיהם בזמנים מסוימים ביום. פתרונות הצללה ייטיבו עם עוברי אורח וגם עם לקוחות המסעדות.</a:t>
            </a:r>
          </a:p>
        </p:txBody>
      </p:sp>
      <p:sp>
        <p:nvSpPr>
          <p:cNvPr id="10" name="TextBox 9">
            <a:extLst>
              <a:ext uri="{FF2B5EF4-FFF2-40B4-BE49-F238E27FC236}">
                <a16:creationId xmlns:a16="http://schemas.microsoft.com/office/drawing/2014/main" id="{ACB014B7-D543-4ED4-B531-DDB529C3421F}"/>
              </a:ext>
            </a:extLst>
          </p:cNvPr>
          <p:cNvSpPr txBox="1"/>
          <p:nvPr/>
        </p:nvSpPr>
        <p:spPr>
          <a:xfrm>
            <a:off x="0" y="408136"/>
            <a:ext cx="5977667" cy="3286349"/>
          </a:xfrm>
          <a:prstGeom prst="rect">
            <a:avLst/>
          </a:prstGeom>
          <a:noFill/>
        </p:spPr>
        <p:txBody>
          <a:bodyPr wrap="square">
            <a:spAutoFit/>
          </a:bodyPr>
          <a:lstStyle/>
          <a:p>
            <a:pPr marL="285750" marR="0" lvl="0" indent="-285750" algn="r" defTabSz="914400" rtl="1" eaLnBrk="1" fontAlgn="auto" latinLnBrk="0" hangingPunct="1">
              <a:lnSpc>
                <a:spcPct val="150000"/>
              </a:lnSpc>
              <a:spcBef>
                <a:spcPts val="0"/>
              </a:spcBef>
              <a:spcAft>
                <a:spcPts val="0"/>
              </a:spcAft>
              <a:buClr>
                <a:srgbClr val="FFC000"/>
              </a:buClr>
              <a:buSzTx/>
              <a:buFont typeface="Tahoma" panose="020B0604030504040204" pitchFamily="34" charset="0"/>
              <a:buChar char="█"/>
              <a:tabLst/>
              <a:defRPr/>
            </a:pPr>
            <a:r>
              <a:rPr kumimoji="0" lang="he-IL" sz="14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התושבים והמבקרים מתניידים בשכונה בעיקר ברגל, וניכר כי באזורים המטופלים חל שיפור באיכות התנועה במרחב </a:t>
            </a:r>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r" defTabSz="914400" rtl="1"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התושבים הביעו שביעות רצון מסגירת הרחובות, אך לצד זאת, עדיין נצפו ודווח על אופנועים ורכבים החוצים דרך הרחובות הסגורים.</a:t>
            </a:r>
          </a:p>
          <a:p>
            <a:pPr marL="285750" marR="0" lvl="0" indent="-285750" algn="r" defTabSz="914400" rtl="1"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עלה צורך בהקצאת מרחבי חנייה רבים יותר- מרואיינים דיווחו על עומס מתמיד בחניון.</a:t>
            </a:r>
          </a:p>
          <a:p>
            <a:pPr marL="285750" indent="-285750" algn="r" rtl="1">
              <a:lnSpc>
                <a:spcPct val="150000"/>
              </a:lnSpc>
              <a:buClr>
                <a:srgbClr val="FFC000"/>
              </a:buClr>
              <a:buFont typeface="Tahoma" panose="020B0604030504040204" pitchFamily="34" charset="0"/>
              <a:buChar char="█"/>
            </a:pPr>
            <a:r>
              <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rPr>
              <a:t>התשתיות הפיזיות במתחם אינן מותאמות לילדי הגיל הרך ומלוויו</a:t>
            </a:r>
          </a:p>
          <a:p>
            <a:pPr marL="285750" lvl="0" indent="-285750" algn="r" rtl="1">
              <a:lnSpc>
                <a:spcPct val="150000"/>
              </a:lnSpc>
              <a:buClr>
                <a:srgbClr val="F9BC25"/>
              </a:buClr>
              <a:buFont typeface="Wingdings" panose="05000000000000000000" pitchFamily="2" charset="2"/>
              <a:buChar char="§"/>
            </a:pP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כלל ההמלצות לשיפור תנאי המרחב עשויות לקדם נוכחות גבוהה יותר של משפחות עם ילדים.</a:t>
            </a:r>
          </a:p>
          <a:p>
            <a:pPr marL="285750" marR="0" lvl="0" indent="-285750" algn="r" defTabSz="914400" rtl="1"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39976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26</a:t>
            </a:fld>
            <a:endParaRPr lang="en-US" sz="1400"/>
          </a:p>
        </p:txBody>
      </p:sp>
      <p:sp>
        <p:nvSpPr>
          <p:cNvPr id="5" name="Rectangle 18">
            <a:extLst>
              <a:ext uri="{FF2B5EF4-FFF2-40B4-BE49-F238E27FC236}">
                <a16:creationId xmlns:a16="http://schemas.microsoft.com/office/drawing/2014/main" id="{D7D9E8BE-73EA-466F-AF14-8D3F63EE3027}"/>
              </a:ext>
            </a:extLst>
          </p:cNvPr>
          <p:cNvSpPr/>
          <p:nvPr/>
        </p:nvSpPr>
        <p:spPr>
          <a:xfrm>
            <a:off x="-1" y="91232"/>
            <a:ext cx="6201625" cy="5824051"/>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63711 w 6011501"/>
              <a:gd name="connsiteY2" fmla="*/ 4663759 h 4722439"/>
              <a:gd name="connsiteX3" fmla="*/ 0 w 6011501"/>
              <a:gd name="connsiteY3" fmla="*/ 4722439 h 4722439"/>
              <a:gd name="connsiteX4" fmla="*/ 0 w 6011501"/>
              <a:gd name="connsiteY4" fmla="*/ 0 h 4722439"/>
              <a:gd name="connsiteX0" fmla="*/ 0 w 6011501"/>
              <a:gd name="connsiteY0" fmla="*/ 0 h 4880484"/>
              <a:gd name="connsiteX1" fmla="*/ 6011501 w 6011501"/>
              <a:gd name="connsiteY1" fmla="*/ 0 h 4880484"/>
              <a:gd name="connsiteX2" fmla="*/ 5463711 w 6011501"/>
              <a:gd name="connsiteY2" fmla="*/ 4663759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52422 w 6011501"/>
              <a:gd name="connsiteY2" fmla="*/ 470901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2204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04673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555370 w 6011501"/>
              <a:gd name="connsiteY2" fmla="*/ 4721645 h 4880484"/>
              <a:gd name="connsiteX3" fmla="*/ 0 w 6011501"/>
              <a:gd name="connsiteY3" fmla="*/ 4880484 h 4880484"/>
              <a:gd name="connsiteX4" fmla="*/ 0 w 6011501"/>
              <a:gd name="connsiteY4" fmla="*/ 0 h 488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880484">
                <a:moveTo>
                  <a:pt x="0" y="0"/>
                </a:moveTo>
                <a:lnTo>
                  <a:pt x="6011501" y="0"/>
                </a:lnTo>
                <a:lnTo>
                  <a:pt x="5555370" y="4721645"/>
                </a:lnTo>
                <a:lnTo>
                  <a:pt x="0" y="4880484"/>
                </a:lnTo>
                <a:lnTo>
                  <a:pt x="0" y="0"/>
                </a:lnTo>
                <a:close/>
              </a:path>
            </a:pathLst>
          </a:cu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E88D"/>
              </a:solidFill>
            </a:endParaRPr>
          </a:p>
        </p:txBody>
      </p:sp>
      <p:sp>
        <p:nvSpPr>
          <p:cNvPr id="6" name="Rectangle 5">
            <a:extLst>
              <a:ext uri="{FF2B5EF4-FFF2-40B4-BE49-F238E27FC236}">
                <a16:creationId xmlns:a16="http://schemas.microsoft.com/office/drawing/2014/main" id="{B42DCB58-051E-447F-B3CC-FC25E988A26D}"/>
              </a:ext>
            </a:extLst>
          </p:cNvPr>
          <p:cNvSpPr/>
          <p:nvPr/>
        </p:nvSpPr>
        <p:spPr>
          <a:xfrm>
            <a:off x="274347" y="2012163"/>
            <a:ext cx="5970302" cy="2092881"/>
          </a:xfrm>
          <a:prstGeom prst="rect">
            <a:avLst/>
          </a:prstGeom>
        </p:spPr>
        <p:txBody>
          <a:bodyPr wrap="square">
            <a:spAutoFit/>
          </a:bodyPr>
          <a:lstStyle/>
          <a:p>
            <a:pPr algn="ctr" rtl="1"/>
            <a:r>
              <a:rPr lang="he-IL" sz="5000" b="1" dirty="0">
                <a:solidFill>
                  <a:srgbClr val="F7E88D"/>
                </a:solidFill>
                <a:latin typeface="Tahoma" pitchFamily="34" charset="0"/>
                <a:ea typeface="Tahoma" pitchFamily="34" charset="0"/>
                <a:cs typeface="Tahoma" pitchFamily="34" charset="0"/>
              </a:rPr>
              <a:t>פעילויות במרחב הציבורי</a:t>
            </a:r>
            <a:br>
              <a:rPr lang="he-IL" sz="4000" b="1" dirty="0">
                <a:solidFill>
                  <a:srgbClr val="EC1C3C"/>
                </a:solidFill>
                <a:latin typeface="Tahoma" panose="020B0604030504040204" pitchFamily="34" charset="0"/>
                <a:ea typeface="Tahoma" panose="020B0604030504040204" pitchFamily="34" charset="0"/>
                <a:cs typeface="Tahoma" panose="020B0604030504040204" pitchFamily="34" charset="0"/>
              </a:rPr>
            </a:br>
            <a:endParaRPr lang="en-US" sz="3000" b="1" dirty="0">
              <a:solidFill>
                <a:srgbClr val="EC1C3C"/>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9D4A9410-A377-4A0E-8EA8-DA48109484B0}"/>
              </a:ext>
            </a:extLst>
          </p:cNvPr>
          <p:cNvSpPr/>
          <p:nvPr/>
        </p:nvSpPr>
        <p:spPr>
          <a:xfrm>
            <a:off x="49356" y="-32864"/>
            <a:ext cx="604657" cy="2327671"/>
          </a:xfrm>
          <a:prstGeom prst="rect">
            <a:avLst/>
          </a:prstGeom>
          <a:solidFill>
            <a:srgbClr val="EC1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0644FDC-387C-4402-AA9A-DBFA72E5A5F9}"/>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rot="16200000">
            <a:off x="7826542" y="-350678"/>
            <a:ext cx="2874802" cy="3833068"/>
          </a:xfrm>
          <a:prstGeom prst="rect">
            <a:avLst/>
          </a:prstGeom>
        </p:spPr>
      </p:pic>
      <p:pic>
        <p:nvPicPr>
          <p:cNvPr id="9" name="Picture 8">
            <a:extLst>
              <a:ext uri="{FF2B5EF4-FFF2-40B4-BE49-F238E27FC236}">
                <a16:creationId xmlns:a16="http://schemas.microsoft.com/office/drawing/2014/main" id="{D2912512-4C91-4DDA-BC78-5953765FF398}"/>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7347407" y="3050006"/>
            <a:ext cx="3833070" cy="2874802"/>
          </a:xfrm>
          <a:prstGeom prst="rect">
            <a:avLst/>
          </a:prstGeom>
        </p:spPr>
      </p:pic>
      <p:sp>
        <p:nvSpPr>
          <p:cNvPr id="10" name="Rectangle 9">
            <a:extLst>
              <a:ext uri="{FF2B5EF4-FFF2-40B4-BE49-F238E27FC236}">
                <a16:creationId xmlns:a16="http://schemas.microsoft.com/office/drawing/2014/main" id="{0C949E4C-62C5-4D84-818D-7ADB647F9245}"/>
              </a:ext>
            </a:extLst>
          </p:cNvPr>
          <p:cNvSpPr/>
          <p:nvPr/>
        </p:nvSpPr>
        <p:spPr>
          <a:xfrm>
            <a:off x="9632002" y="2161145"/>
            <a:ext cx="2515727" cy="707886"/>
          </a:xfrm>
          <a:prstGeom prst="rect">
            <a:avLst/>
          </a:prstGeom>
          <a:solidFill>
            <a:srgbClr val="F9BC25"/>
          </a:solidFill>
          <a:ln>
            <a:noFill/>
          </a:ln>
        </p:spPr>
        <p:txBody>
          <a:bodyPr wrap="square">
            <a:spAutoFit/>
          </a:bodyPr>
          <a:lstStyle/>
          <a:p>
            <a:r>
              <a:rPr lang="he-IL" sz="4000" b="1" dirty="0">
                <a:solidFill>
                  <a:schemeClr val="bg1"/>
                </a:solidFill>
                <a:latin typeface="Tahoma" pitchFamily="34" charset="0"/>
                <a:ea typeface="Tahoma" pitchFamily="34" charset="0"/>
                <a:cs typeface="Tahoma" pitchFamily="34" charset="0"/>
              </a:rPr>
              <a:t>משחקוטו</a:t>
            </a:r>
            <a:endParaRPr lang="he-IL" sz="4000" dirty="0">
              <a:solidFill>
                <a:schemeClr val="bg1"/>
              </a:solidFill>
            </a:endParaRPr>
          </a:p>
        </p:txBody>
      </p:sp>
      <p:sp>
        <p:nvSpPr>
          <p:cNvPr id="11" name="Rectangle 10">
            <a:extLst>
              <a:ext uri="{FF2B5EF4-FFF2-40B4-BE49-F238E27FC236}">
                <a16:creationId xmlns:a16="http://schemas.microsoft.com/office/drawing/2014/main" id="{EE0C02FD-6786-40F7-A4B0-18908E6ED139}"/>
              </a:ext>
            </a:extLst>
          </p:cNvPr>
          <p:cNvSpPr/>
          <p:nvPr/>
        </p:nvSpPr>
        <p:spPr>
          <a:xfrm>
            <a:off x="6547973" y="3179442"/>
            <a:ext cx="3204428" cy="707886"/>
          </a:xfrm>
          <a:prstGeom prst="rect">
            <a:avLst/>
          </a:prstGeom>
          <a:solidFill>
            <a:srgbClr val="F9BC25"/>
          </a:solidFill>
          <a:ln>
            <a:noFill/>
          </a:ln>
        </p:spPr>
        <p:txBody>
          <a:bodyPr wrap="square">
            <a:spAutoFit/>
          </a:bodyPr>
          <a:lstStyle/>
          <a:p>
            <a:pPr algn="ctr"/>
            <a:r>
              <a:rPr lang="he-IL" sz="4000" b="1" dirty="0">
                <a:solidFill>
                  <a:schemeClr val="bg1"/>
                </a:solidFill>
                <a:latin typeface="Tahoma" pitchFamily="34" charset="0"/>
                <a:ea typeface="Tahoma" pitchFamily="34" charset="0"/>
                <a:cs typeface="Tahoma" pitchFamily="34" charset="0"/>
              </a:rPr>
              <a:t>רחוב משחק</a:t>
            </a:r>
          </a:p>
        </p:txBody>
      </p:sp>
    </p:spTree>
    <p:extLst>
      <p:ext uri="{BB962C8B-B14F-4D97-AF65-F5344CB8AC3E}">
        <p14:creationId xmlns:p14="http://schemas.microsoft.com/office/powerpoint/2010/main" val="543618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27</a:t>
            </a:fld>
            <a:endParaRPr lang="en-US" sz="1400"/>
          </a:p>
        </p:txBody>
      </p:sp>
      <p:sp>
        <p:nvSpPr>
          <p:cNvPr id="17" name="TextBox 16"/>
          <p:cNvSpPr txBox="1"/>
          <p:nvPr/>
        </p:nvSpPr>
        <p:spPr>
          <a:xfrm>
            <a:off x="3035810" y="2541690"/>
            <a:ext cx="6120380" cy="730585"/>
          </a:xfrm>
          <a:prstGeom prst="rect">
            <a:avLst/>
          </a:prstGeom>
          <a:solidFill>
            <a:srgbClr val="EC1C3C"/>
          </a:solidFill>
        </p:spPr>
        <p:txBody>
          <a:bodyPr wrap="square" rtlCol="0">
            <a:spAutoFit/>
          </a:bodyPr>
          <a:lstStyle/>
          <a:p>
            <a:pPr algn="ctr" rtl="1">
              <a:lnSpc>
                <a:spcPct val="150000"/>
              </a:lnSpc>
            </a:pPr>
            <a:r>
              <a:rPr lang="he-IL" sz="3200" b="1" dirty="0">
                <a:solidFill>
                  <a:schemeClr val="bg1"/>
                </a:solidFill>
                <a:latin typeface="Tahoma" panose="020B0604030504040204" pitchFamily="34" charset="0"/>
                <a:ea typeface="Tahoma" panose="020B0604030504040204" pitchFamily="34" charset="0"/>
                <a:cs typeface="Tahoma" panose="020B0604030504040204" pitchFamily="34" charset="0"/>
              </a:rPr>
              <a:t>משחקוטו</a:t>
            </a:r>
          </a:p>
        </p:txBody>
      </p:sp>
    </p:spTree>
    <p:extLst>
      <p:ext uri="{BB962C8B-B14F-4D97-AF65-F5344CB8AC3E}">
        <p14:creationId xmlns:p14="http://schemas.microsoft.com/office/powerpoint/2010/main" val="2060893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28</a:t>
            </a:fld>
            <a:endParaRPr lang="en-US" sz="1400"/>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משחקוטו - רקע</a:t>
            </a:r>
          </a:p>
        </p:txBody>
      </p:sp>
      <p:sp>
        <p:nvSpPr>
          <p:cNvPr id="6" name="Rectangle 5">
            <a:extLst>
              <a:ext uri="{FF2B5EF4-FFF2-40B4-BE49-F238E27FC236}">
                <a16:creationId xmlns:a16="http://schemas.microsoft.com/office/drawing/2014/main" id="{53E05EDB-E3A9-4AE9-BD2C-3E658605C89F}"/>
              </a:ext>
            </a:extLst>
          </p:cNvPr>
          <p:cNvSpPr/>
          <p:nvPr/>
        </p:nvSpPr>
        <p:spPr>
          <a:xfrm>
            <a:off x="4488110" y="687505"/>
            <a:ext cx="7073913" cy="5219057"/>
          </a:xfrm>
          <a:prstGeom prst="rect">
            <a:avLst/>
          </a:prstGeom>
          <a:noFill/>
        </p:spPr>
        <p:txBody>
          <a:bodyPr wrap="square" lIns="91440" tIns="45720" rIns="91440" bIns="45720" anchor="t">
            <a:spAutoFit/>
          </a:bodyPr>
          <a:lstStyle/>
          <a:p>
            <a:pPr marL="285750" indent="-285750" algn="r" rtl="1">
              <a:lnSpc>
                <a:spcPct val="150000"/>
              </a:lnSpc>
              <a:buClr>
                <a:srgbClr val="FFC000"/>
              </a:buClr>
              <a:buFontTx/>
              <a:buChar char="█"/>
              <a:defRPr/>
            </a:pPr>
            <a:r>
              <a:rPr lang="he-IL" sz="1400" dirty="0">
                <a:latin typeface="Tahoma" panose="020B0604030504040204" pitchFamily="34" charset="0"/>
                <a:ea typeface="Tahoma" panose="020B0604030504040204" pitchFamily="34" charset="0"/>
                <a:cs typeface="Tahoma" panose="020B0604030504040204" pitchFamily="34" charset="0"/>
              </a:rPr>
              <a:t>משחקוטו הושק במתכונת פיילוט במרכז העיר ביולי 2019 כחלק מפיתוח מענים לגיל הרך ומלוויו במרחב הציבורי. </a:t>
            </a:r>
            <a:br>
              <a:rPr lang="en-US" sz="1400" dirty="0">
                <a:latin typeface="Tahoma" panose="020B0604030504040204" pitchFamily="34" charset="0"/>
                <a:ea typeface="Tahoma" panose="020B0604030504040204" pitchFamily="34" charset="0"/>
                <a:cs typeface="Tahoma" panose="020B0604030504040204" pitchFamily="34" charset="0"/>
              </a:rPr>
            </a:br>
            <a:r>
              <a:rPr lang="he-IL" sz="1400" dirty="0">
                <a:latin typeface="Tahoma" panose="020B0604030504040204" pitchFamily="34" charset="0"/>
                <a:ea typeface="Tahoma" panose="020B0604030504040204" pitchFamily="34" charset="0"/>
                <a:cs typeface="Tahoma" panose="020B0604030504040204" pitchFamily="34" charset="0"/>
              </a:rPr>
              <a:t>ביולי-אוגוסט 2021 החל סבב של 14 פעילויות בשעות אחר הצוהריים בגינות ציבוריות ברחבי יפו בשיתוף מינהל קהילה, המישלמה ליפו ותוכנית </a:t>
            </a:r>
            <a:r>
              <a:rPr lang="en-US" sz="1400" dirty="0">
                <a:latin typeface="Tahoma" pitchFamily="34" charset="0"/>
                <a:ea typeface="Tahoma" pitchFamily="34" charset="0"/>
                <a:cs typeface="Tahoma" pitchFamily="34" charset="0"/>
              </a:rPr>
              <a:t>Urban95</a:t>
            </a:r>
            <a:r>
              <a:rPr lang="he-IL" sz="1400" dirty="0">
                <a:latin typeface="Tahoma" pitchFamily="34" charset="0"/>
                <a:ea typeface="Tahoma" pitchFamily="34" charset="0"/>
                <a:cs typeface="Tahoma" pitchFamily="34" charset="0"/>
              </a:rPr>
              <a:t>. </a:t>
            </a:r>
            <a:br>
              <a:rPr lang="en-US" sz="1400" dirty="0">
                <a:latin typeface="Tahoma" pitchFamily="34" charset="0"/>
                <a:ea typeface="Tahoma" pitchFamily="34" charset="0"/>
                <a:cs typeface="Tahoma" pitchFamily="34" charset="0"/>
              </a:rPr>
            </a:br>
            <a:r>
              <a:rPr lang="he-IL" sz="1400" dirty="0">
                <a:latin typeface="Tahoma" pitchFamily="34" charset="0"/>
                <a:ea typeface="Tahoma" pitchFamily="34" charset="0"/>
                <a:cs typeface="Tahoma" pitchFamily="34" charset="0"/>
              </a:rPr>
              <a:t>במקביל נערכו 32 פעילויות משחקוטו בגינות ציבוריות במרכז העיר.</a:t>
            </a:r>
          </a:p>
          <a:p>
            <a:pPr marL="285750" indent="-285750" algn="r" rtl="1">
              <a:lnSpc>
                <a:spcPct val="150000"/>
              </a:lnSpc>
              <a:buClr>
                <a:srgbClr val="FFC000"/>
              </a:buClr>
              <a:buFontTx/>
              <a:buChar char="█"/>
              <a:defRPr/>
            </a:pPr>
            <a:r>
              <a:rPr lang="he-IL" sz="1400" dirty="0">
                <a:latin typeface="Tahoma" pitchFamily="34" charset="0"/>
                <a:ea typeface="Tahoma" pitchFamily="34" charset="0"/>
                <a:cs typeface="Tahoma" pitchFamily="34" charset="0"/>
              </a:rPr>
              <a:t>מתכונת הפעילות נסובה סביב "רכב משחקים" – רכב ממותג ומעוצב ובו מגוון אביזרים להקמת תחנות פעילות שונות ברחבי הגינה. </a:t>
            </a:r>
          </a:p>
          <a:p>
            <a:pPr marL="742950" lvl="1" indent="-285750" algn="r" rtl="1">
              <a:lnSpc>
                <a:spcPct val="150000"/>
              </a:lnSpc>
              <a:buClr>
                <a:srgbClr val="F9BC25"/>
              </a:buClr>
              <a:buFont typeface="Wingdings" panose="05000000000000000000" pitchFamily="2" charset="2"/>
              <a:buChar char="§"/>
              <a:defRPr/>
            </a:pPr>
            <a:r>
              <a:rPr lang="he-IL" sz="1400" dirty="0">
                <a:latin typeface="Tahoma" pitchFamily="34" charset="0"/>
                <a:ea typeface="Tahoma" pitchFamily="34" charset="0"/>
                <a:cs typeface="Tahoma" pitchFamily="34" charset="0"/>
              </a:rPr>
              <a:t>ביפו: ההפעלה המקצועית בוצעה ע"י "שלי חופש – סדנאות חינוך סביבתי" וכללה צוות של שני מדריכים דוברי עברית. אליהם צוותו מדריכות צעירות דוברות ערבית/אמהרית שגויסו והוכשרו מטעם המישלמה ליפו.</a:t>
            </a:r>
          </a:p>
          <a:p>
            <a:pPr marL="742950" lvl="1" indent="-285750" algn="r" rtl="1">
              <a:lnSpc>
                <a:spcPct val="150000"/>
              </a:lnSpc>
              <a:buClr>
                <a:srgbClr val="F9BC25"/>
              </a:buClr>
              <a:buFont typeface="Wingdings" panose="05000000000000000000" pitchFamily="2" charset="2"/>
              <a:buChar char="§"/>
              <a:defRPr/>
            </a:pPr>
            <a:r>
              <a:rPr lang="he-IL" sz="1400" dirty="0">
                <a:latin typeface="Tahoma" pitchFamily="34" charset="0"/>
                <a:ea typeface="Tahoma" pitchFamily="34" charset="0"/>
                <a:cs typeface="Tahoma" pitchFamily="34" charset="0"/>
              </a:rPr>
              <a:t>במרכז העיר: לצורך הנחיית הפעילות גויסו מטעם מינהל קהילה סטודנטים מתחומי מדעי החברה/עב' סוציאלית.</a:t>
            </a:r>
          </a:p>
          <a:p>
            <a:pPr marL="285750" lvl="0" indent="-285750" algn="r" rtl="1">
              <a:lnSpc>
                <a:spcPct val="150000"/>
              </a:lnSpc>
              <a:buClr>
                <a:srgbClr val="FFC000"/>
              </a:buClr>
              <a:buFontTx/>
              <a:buChar char="█"/>
              <a:defRPr/>
            </a:pPr>
            <a:r>
              <a:rPr lang="he-IL" sz="1400" b="1" dirty="0">
                <a:solidFill>
                  <a:prstClr val="black"/>
                </a:solidFill>
                <a:latin typeface="Tahoma" pitchFamily="34" charset="0"/>
                <a:ea typeface="Tahoma" pitchFamily="34" charset="0"/>
                <a:cs typeface="Tahoma" pitchFamily="34" charset="0"/>
              </a:rPr>
              <a:t>לאור הביקוש הגבוה והאפקט החיובי שחוללה הפעילות, הקונספט אומץ ברחבי העיר </a:t>
            </a:r>
            <a:r>
              <a:rPr lang="he-IL" sz="1400" dirty="0">
                <a:solidFill>
                  <a:prstClr val="black"/>
                </a:solidFill>
                <a:latin typeface="Tahoma" pitchFamily="34" charset="0"/>
                <a:ea typeface="Tahoma" pitchFamily="34" charset="0"/>
                <a:cs typeface="Tahoma" pitchFamily="34" charset="0"/>
              </a:rPr>
              <a:t>והורחב גם למספר פעילויות שהתקיימו בדרום העיר. כמו כן, הפעילות תוקצבה על ידי מינהל קהילה תרבות וספורט, יחד עם המישלמה ליפו, במטרה להטמיע את המודל ולהמשיך את הפעילות גם במהלך שנת 2022. </a:t>
            </a:r>
            <a:endParaRPr lang="he-IL"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2BA2B8E8-28B1-4894-85AB-8F4526125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308"/>
          <a:stretch/>
        </p:blipFill>
        <p:spPr>
          <a:xfrm>
            <a:off x="0" y="3129094"/>
            <a:ext cx="4116198" cy="2738052"/>
          </a:xfrm>
          <a:prstGeom prst="rect">
            <a:avLst/>
          </a:prstGeom>
        </p:spPr>
      </p:pic>
      <p:pic>
        <p:nvPicPr>
          <p:cNvPr id="8" name="Picture 7">
            <a:extLst>
              <a:ext uri="{FF2B5EF4-FFF2-40B4-BE49-F238E27FC236}">
                <a16:creationId xmlns:a16="http://schemas.microsoft.com/office/drawing/2014/main" id="{3DAAFF3B-8E61-4F0C-9A34-D1E875C92E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308"/>
          <a:stretch/>
        </p:blipFill>
        <p:spPr>
          <a:xfrm>
            <a:off x="0" y="391043"/>
            <a:ext cx="4116198" cy="2738051"/>
          </a:xfrm>
          <a:prstGeom prst="rect">
            <a:avLst/>
          </a:prstGeom>
        </p:spPr>
      </p:pic>
    </p:spTree>
    <p:extLst>
      <p:ext uri="{BB962C8B-B14F-4D97-AF65-F5344CB8AC3E}">
        <p14:creationId xmlns:p14="http://schemas.microsoft.com/office/powerpoint/2010/main" val="2839339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29</a:t>
            </a:fld>
            <a:endParaRPr lang="en-US" sz="1400"/>
          </a:p>
        </p:txBody>
      </p:sp>
      <p:sp>
        <p:nvSpPr>
          <p:cNvPr id="17" name="TextBox 16"/>
          <p:cNvSpPr txBox="1"/>
          <p:nvPr/>
        </p:nvSpPr>
        <p:spPr>
          <a:xfrm>
            <a:off x="0" y="-12492"/>
            <a:ext cx="12192000" cy="400110"/>
          </a:xfrm>
          <a:prstGeom prst="rect">
            <a:avLst/>
          </a:prstGeom>
          <a:solidFill>
            <a:srgbClr val="EC1C3C"/>
          </a:solidFill>
        </p:spPr>
        <p:txBody>
          <a:bodyPr wrap="square" rtlCol="0">
            <a:spAutoFit/>
          </a:bodyPr>
          <a:lstStyle/>
          <a:p>
            <a:pPr algn="r"/>
            <a:r>
              <a:rPr lang="he-IL" sz="2000" b="1">
                <a:solidFill>
                  <a:schemeClr val="bg1"/>
                </a:solidFill>
                <a:latin typeface="Tahoma" pitchFamily="34" charset="0"/>
                <a:ea typeface="Tahoma" pitchFamily="34" charset="0"/>
                <a:cs typeface="Tahoma" pitchFamily="34" charset="0"/>
              </a:rPr>
              <a:t>משחקוטו - שיטת מחקר</a:t>
            </a:r>
          </a:p>
        </p:txBody>
      </p:sp>
      <p:sp>
        <p:nvSpPr>
          <p:cNvPr id="4" name="TextBox 3">
            <a:extLst>
              <a:ext uri="{FF2B5EF4-FFF2-40B4-BE49-F238E27FC236}">
                <a16:creationId xmlns:a16="http://schemas.microsoft.com/office/drawing/2014/main" id="{65EBCA4D-848B-425D-A656-BBBB03F809C7}"/>
              </a:ext>
            </a:extLst>
          </p:cNvPr>
          <p:cNvSpPr txBox="1"/>
          <p:nvPr/>
        </p:nvSpPr>
        <p:spPr>
          <a:xfrm>
            <a:off x="156118" y="381569"/>
            <a:ext cx="11794150" cy="4012445"/>
          </a:xfrm>
          <a:prstGeom prst="rect">
            <a:avLst/>
          </a:prstGeom>
          <a:noFill/>
        </p:spPr>
        <p:txBody>
          <a:bodyPr wrap="square" rtlCol="1">
            <a:spAutoFit/>
          </a:bodyPr>
          <a:lstStyle/>
          <a:p>
            <a:pPr algn="r" rtl="1">
              <a:lnSpc>
                <a:spcPct val="150000"/>
              </a:lnSpc>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שיטת המחקר </a:t>
            </a:r>
          </a:p>
          <a:p>
            <a:pPr marL="285750" indent="-285750" algn="r" rtl="1">
              <a:lnSpc>
                <a:spcPct val="150000"/>
              </a:lnSpc>
              <a:buClr>
                <a:srgbClr val="F9BC25"/>
              </a:buClr>
              <a:buFont typeface="Tahoma" panose="020B0604030504040204" pitchFamily="34" charset="0"/>
              <a:buChar char="█"/>
            </a:pPr>
            <a:r>
              <a:rPr lang="he-IL" sz="1400" dirty="0">
                <a:latin typeface="Tahoma" panose="020B0604030504040204" pitchFamily="34" charset="0"/>
                <a:ea typeface="Tahoma" panose="020B0604030504040204" pitchFamily="34" charset="0"/>
                <a:cs typeface="Tahoma" panose="020B0604030504040204" pitchFamily="34" charset="0"/>
              </a:rPr>
              <a:t>נערכו 3 תצפיות שטח שכללו: </a:t>
            </a:r>
          </a:p>
          <a:p>
            <a:pPr marL="285750" indent="-285750" algn="r" rtl="1">
              <a:lnSpc>
                <a:spcPct val="150000"/>
              </a:lnSpc>
              <a:buClr>
                <a:srgbClr val="F9BC25"/>
              </a:buClr>
              <a:buFont typeface="Wingdings" panose="05000000000000000000" pitchFamily="2" charset="2"/>
              <a:buChar char="§"/>
            </a:pPr>
            <a:r>
              <a:rPr lang="he-IL" sz="1400" dirty="0">
                <a:latin typeface="Tahoma" panose="020B0604030504040204" pitchFamily="34" charset="0"/>
                <a:ea typeface="Tahoma" panose="020B0604030504040204" pitchFamily="34" charset="0"/>
                <a:cs typeface="Tahoma" panose="020B0604030504040204" pitchFamily="34" charset="0"/>
              </a:rPr>
              <a:t>תיעוד איכותני של ההתרחשות בדגש על תנאי המרחב, מאפייני הפעילות, הדרכה, מאפייני משתתפים והתנהגותם, כולל שיחות עם צוות ההדרכה</a:t>
            </a:r>
          </a:p>
          <a:p>
            <a:pPr marL="285750" indent="-285750" algn="r" rtl="1">
              <a:lnSpc>
                <a:spcPct val="150000"/>
              </a:lnSpc>
              <a:buClr>
                <a:srgbClr val="F9BC25"/>
              </a:buClr>
              <a:buFont typeface="Wingdings" panose="05000000000000000000" pitchFamily="2" charset="2"/>
              <a:buChar char="§"/>
            </a:pPr>
            <a:r>
              <a:rPr lang="he-IL" sz="1400" dirty="0">
                <a:latin typeface="Tahoma" panose="020B0604030504040204" pitchFamily="34" charset="0"/>
                <a:ea typeface="Tahoma" panose="020B0604030504040204" pitchFamily="34" charset="0"/>
                <a:cs typeface="Tahoma" panose="020B0604030504040204" pitchFamily="34" charset="0"/>
              </a:rPr>
              <a:t>ראיונות עם </a:t>
            </a:r>
            <a:r>
              <a:rPr lang="en-US" sz="1400" dirty="0">
                <a:latin typeface="Tahoma" panose="020B0604030504040204" pitchFamily="34" charset="0"/>
                <a:ea typeface="Tahoma" panose="020B0604030504040204" pitchFamily="34" charset="0"/>
                <a:cs typeface="Tahoma" panose="020B0604030504040204" pitchFamily="34" charset="0"/>
              </a:rPr>
              <a:t>22</a:t>
            </a:r>
            <a:r>
              <a:rPr lang="he-IL" sz="1400" dirty="0">
                <a:latin typeface="Tahoma" panose="020B0604030504040204" pitchFamily="34" charset="0"/>
                <a:ea typeface="Tahoma" panose="020B0604030504040204" pitchFamily="34" charset="0"/>
                <a:cs typeface="Tahoma" panose="020B0604030504040204" pitchFamily="34" charset="0"/>
              </a:rPr>
              <a:t> משתתפים</a:t>
            </a:r>
          </a:p>
          <a:p>
            <a:pPr algn="r" rtl="1">
              <a:lnSpc>
                <a:spcPct val="150000"/>
              </a:lnSpc>
            </a:pPr>
            <a:r>
              <a:rPr lang="he-IL" sz="1400" dirty="0">
                <a:latin typeface="Tahoma"/>
                <a:ea typeface="Tahoma"/>
                <a:cs typeface="Tahoma"/>
              </a:rPr>
              <a:t>	מועדים ומיקום התצפיות:</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gn="r" rtl="1">
              <a:lnSpc>
                <a:spcPct val="150000"/>
              </a:lnSpc>
              <a:buClr>
                <a:srgbClr val="FFC000"/>
              </a:buClr>
              <a:buFont typeface="Wingdings" panose="05000000000000000000" pitchFamily="2" charset="2"/>
              <a:buChar char="§"/>
            </a:pPr>
            <a:r>
              <a:rPr lang="he-IL" sz="1400" dirty="0">
                <a:latin typeface="Tahoma" panose="020B0604030504040204" pitchFamily="34" charset="0"/>
                <a:ea typeface="Tahoma" panose="020B0604030504040204" pitchFamily="34" charset="0"/>
                <a:cs typeface="Tahoma" panose="020B0604030504040204" pitchFamily="34" charset="0"/>
              </a:rPr>
              <a:t>יפו – כרם </a:t>
            </a:r>
            <a:r>
              <a:rPr lang="he-IL" sz="1400" dirty="0" err="1">
                <a:latin typeface="Tahoma" panose="020B0604030504040204" pitchFamily="34" charset="0"/>
                <a:ea typeface="Tahoma" panose="020B0604030504040204" pitchFamily="34" charset="0"/>
                <a:cs typeface="Tahoma" panose="020B0604030504040204" pitchFamily="34" charset="0"/>
              </a:rPr>
              <a:t>אלדלק</a:t>
            </a:r>
            <a:r>
              <a:rPr lang="he-IL" sz="1400" dirty="0">
                <a:latin typeface="Tahoma" panose="020B0604030504040204" pitchFamily="34" charset="0"/>
                <a:ea typeface="Tahoma" panose="020B0604030504040204" pitchFamily="34" charset="0"/>
                <a:cs typeface="Tahoma" panose="020B0604030504040204" pitchFamily="34" charset="0"/>
              </a:rPr>
              <a:t> יום ראשון 1.8.21 בשעות 16:30-19:30</a:t>
            </a:r>
          </a:p>
          <a:p>
            <a:pPr marL="1200150" lvl="2" indent="-285750" algn="r" rtl="1">
              <a:lnSpc>
                <a:spcPct val="150000"/>
              </a:lnSpc>
              <a:buClr>
                <a:srgbClr val="FFC000"/>
              </a:buClr>
              <a:buFont typeface="Wingdings" panose="05000000000000000000" pitchFamily="2" charset="2"/>
              <a:buChar char="§"/>
            </a:pPr>
            <a:r>
              <a:rPr lang="he-IL" sz="1400" dirty="0">
                <a:latin typeface="Tahoma" panose="020B0604030504040204" pitchFamily="34" charset="0"/>
                <a:ea typeface="Tahoma" panose="020B0604030504040204" pitchFamily="34" charset="0"/>
                <a:cs typeface="Tahoma" panose="020B0604030504040204" pitchFamily="34" charset="0"/>
              </a:rPr>
              <a:t>יפו – הפארק האדום (בני ברית) יום ראשון 8.1.21 בשעות 16:30-19:30</a:t>
            </a:r>
          </a:p>
          <a:p>
            <a:pPr marL="1200150" lvl="2" indent="-285750" algn="r" rtl="1">
              <a:lnSpc>
                <a:spcPct val="150000"/>
              </a:lnSpc>
              <a:buClr>
                <a:srgbClr val="FFC000"/>
              </a:buClr>
              <a:buFont typeface="Wingdings" panose="05000000000000000000" pitchFamily="2" charset="2"/>
              <a:buChar char="§"/>
            </a:pPr>
            <a:r>
              <a:rPr lang="he-IL" sz="1400" dirty="0">
                <a:latin typeface="Tahoma" panose="020B0604030504040204" pitchFamily="34" charset="0"/>
                <a:ea typeface="Tahoma" panose="020B0604030504040204" pitchFamily="34" charset="0"/>
                <a:cs typeface="Tahoma" panose="020B0604030504040204" pitchFamily="34" charset="0"/>
              </a:rPr>
              <a:t>מרכז – גינת משה כהן יום שישי 12.8.21 בשעות 16:00-19:00 </a:t>
            </a:r>
          </a:p>
          <a:p>
            <a:pPr marL="285750" lvl="0" indent="-285750" algn="r" rtl="1">
              <a:lnSpc>
                <a:spcPct val="150000"/>
              </a:lnSpc>
              <a:buClr>
                <a:srgbClr val="F9BC25"/>
              </a:buClr>
              <a:buFont typeface="Tahoma" panose="020B0604030504040204" pitchFamily="34" charset="0"/>
              <a:buChar cha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ראיון אישי עם יועצת מקצועית ומדריכת הורים מטעם המישלמה ליפו</a:t>
            </a:r>
          </a:p>
          <a:p>
            <a:pPr marL="285750" lvl="0" indent="-285750" algn="r" rtl="1">
              <a:lnSpc>
                <a:spcPct val="150000"/>
              </a:lnSpc>
              <a:buClr>
                <a:srgbClr val="F9BC25"/>
              </a:buClr>
              <a:buFont typeface="Tahoma" panose="020B0604030504040204" pitchFamily="34" charset="0"/>
              <a:buChar cha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עיון בפרסומים שנאספו מהרשת החברתית אודות הפעילות, באמצעות ניטור של חברת 'סן סיטי'</a:t>
            </a:r>
          </a:p>
          <a:p>
            <a:pPr lvl="0" algn="r" rtl="1">
              <a:lnSpc>
                <a:spcPct val="150000"/>
              </a:lnSpc>
              <a:buClr>
                <a:srgbClr val="F9BC25"/>
              </a:buClr>
            </a:pPr>
            <a:endParaRPr lang="he-IL"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r" rtl="1">
              <a:lnSpc>
                <a:spcPct val="150000"/>
              </a:lnSpc>
              <a:buClr>
                <a:srgbClr val="FFC000"/>
              </a:buClr>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מאפייני המרואיינים בתצפיות</a:t>
            </a:r>
          </a:p>
        </p:txBody>
      </p:sp>
      <p:graphicFrame>
        <p:nvGraphicFramePr>
          <p:cNvPr id="3" name="Table 2">
            <a:extLst>
              <a:ext uri="{FF2B5EF4-FFF2-40B4-BE49-F238E27FC236}">
                <a16:creationId xmlns:a16="http://schemas.microsoft.com/office/drawing/2014/main" id="{1E351876-B8DA-4B9C-829B-86791C8896EF}"/>
              </a:ext>
            </a:extLst>
          </p:cNvPr>
          <p:cNvGraphicFramePr>
            <a:graphicFrameLocks noGrp="1"/>
          </p:cNvGraphicFramePr>
          <p:nvPr/>
        </p:nvGraphicFramePr>
        <p:xfrm>
          <a:off x="635533" y="4416418"/>
          <a:ext cx="11247789" cy="1146853"/>
        </p:xfrm>
        <a:graphic>
          <a:graphicData uri="http://schemas.openxmlformats.org/drawingml/2006/table">
            <a:tbl>
              <a:tblPr rtl="1" firstRow="1" firstCol="1" bandRow="1">
                <a:tableStyleId>{F5AB1C69-6EDB-4FF4-983F-18BD219EF322}</a:tableStyleId>
              </a:tblPr>
              <a:tblGrid>
                <a:gridCol w="1236773">
                  <a:extLst>
                    <a:ext uri="{9D8B030D-6E8A-4147-A177-3AD203B41FA5}">
                      <a16:colId xmlns:a16="http://schemas.microsoft.com/office/drawing/2014/main" val="1889433376"/>
                    </a:ext>
                  </a:extLst>
                </a:gridCol>
                <a:gridCol w="1236773">
                  <a:extLst>
                    <a:ext uri="{9D8B030D-6E8A-4147-A177-3AD203B41FA5}">
                      <a16:colId xmlns:a16="http://schemas.microsoft.com/office/drawing/2014/main" val="995772904"/>
                    </a:ext>
                  </a:extLst>
                </a:gridCol>
                <a:gridCol w="779534">
                  <a:extLst>
                    <a:ext uri="{9D8B030D-6E8A-4147-A177-3AD203B41FA5}">
                      <a16:colId xmlns:a16="http://schemas.microsoft.com/office/drawing/2014/main" val="3424591260"/>
                    </a:ext>
                  </a:extLst>
                </a:gridCol>
                <a:gridCol w="360727">
                  <a:extLst>
                    <a:ext uri="{9D8B030D-6E8A-4147-A177-3AD203B41FA5}">
                      <a16:colId xmlns:a16="http://schemas.microsoft.com/office/drawing/2014/main" val="323102562"/>
                    </a:ext>
                  </a:extLst>
                </a:gridCol>
                <a:gridCol w="713064">
                  <a:extLst>
                    <a:ext uri="{9D8B030D-6E8A-4147-A177-3AD203B41FA5}">
                      <a16:colId xmlns:a16="http://schemas.microsoft.com/office/drawing/2014/main" val="2281880755"/>
                    </a:ext>
                  </a:extLst>
                </a:gridCol>
                <a:gridCol w="1317071">
                  <a:extLst>
                    <a:ext uri="{9D8B030D-6E8A-4147-A177-3AD203B41FA5}">
                      <a16:colId xmlns:a16="http://schemas.microsoft.com/office/drawing/2014/main" val="3005334350"/>
                    </a:ext>
                  </a:extLst>
                </a:gridCol>
                <a:gridCol w="1652631">
                  <a:extLst>
                    <a:ext uri="{9D8B030D-6E8A-4147-A177-3AD203B41FA5}">
                      <a16:colId xmlns:a16="http://schemas.microsoft.com/office/drawing/2014/main" val="1578924148"/>
                    </a:ext>
                  </a:extLst>
                </a:gridCol>
                <a:gridCol w="629175">
                  <a:extLst>
                    <a:ext uri="{9D8B030D-6E8A-4147-A177-3AD203B41FA5}">
                      <a16:colId xmlns:a16="http://schemas.microsoft.com/office/drawing/2014/main" val="1383703242"/>
                    </a:ext>
                  </a:extLst>
                </a:gridCol>
                <a:gridCol w="805343">
                  <a:extLst>
                    <a:ext uri="{9D8B030D-6E8A-4147-A177-3AD203B41FA5}">
                      <a16:colId xmlns:a16="http://schemas.microsoft.com/office/drawing/2014/main" val="4029347661"/>
                    </a:ext>
                  </a:extLst>
                </a:gridCol>
                <a:gridCol w="1140903">
                  <a:extLst>
                    <a:ext uri="{9D8B030D-6E8A-4147-A177-3AD203B41FA5}">
                      <a16:colId xmlns:a16="http://schemas.microsoft.com/office/drawing/2014/main" val="333862990"/>
                    </a:ext>
                  </a:extLst>
                </a:gridCol>
                <a:gridCol w="1375795">
                  <a:extLst>
                    <a:ext uri="{9D8B030D-6E8A-4147-A177-3AD203B41FA5}">
                      <a16:colId xmlns:a16="http://schemas.microsoft.com/office/drawing/2014/main" val="3324706757"/>
                    </a:ext>
                  </a:extLst>
                </a:gridCol>
              </a:tblGrid>
              <a:tr h="230579">
                <a:tc>
                  <a:txBody>
                    <a:bodyPr/>
                    <a:lstStyle/>
                    <a:p>
                      <a:pPr algn="ctr" rtl="1">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gridSpan="2">
                  <a:txBody>
                    <a:bodyPr/>
                    <a:lstStyle/>
                    <a:p>
                      <a:pPr algn="ctr" rtl="1">
                        <a:spcAft>
                          <a:spcPts val="0"/>
                        </a:spcAft>
                      </a:pPr>
                      <a:r>
                        <a:rPr lang="he-IL" sz="1400">
                          <a:effectLst/>
                          <a:latin typeface="Calibri" panose="020F0502020204030204" pitchFamily="34" charset="0"/>
                          <a:cs typeface="Calibri" panose="020F0502020204030204" pitchFamily="34" charset="0"/>
                        </a:rPr>
                        <a:t>קרבה*</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a:effectLst/>
                          <a:latin typeface="Calibri" panose="020F0502020204030204" pitchFamily="34" charset="0"/>
                          <a:cs typeface="Calibri" panose="020F0502020204030204" pitchFamily="34" charset="0"/>
                        </a:rPr>
                        <a:t>מגדר מבוגרים</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a:effectLst/>
                          <a:latin typeface="Calibri" panose="020F0502020204030204" pitchFamily="34" charset="0"/>
                          <a:cs typeface="Calibri" panose="020F0502020204030204" pitchFamily="34" charset="0"/>
                        </a:rPr>
                        <a:t>מגורים</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a:effectLst/>
                          <a:latin typeface="Calibri" panose="020F0502020204030204" pitchFamily="34" charset="0"/>
                          <a:cs typeface="Calibri" panose="020F0502020204030204" pitchFamily="34" charset="0"/>
                        </a:rPr>
                        <a:t>אופן הגעה</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a:effectLst/>
                          <a:latin typeface="Calibri" panose="020F0502020204030204" pitchFamily="34" charset="0"/>
                          <a:cs typeface="Calibri" panose="020F0502020204030204" pitchFamily="34" charset="0"/>
                        </a:rPr>
                        <a:t>הגעה לפעילות</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extLst>
                  <a:ext uri="{0D108BD9-81ED-4DB2-BD59-A6C34878D82A}">
                    <a16:rowId xmlns:a16="http://schemas.microsoft.com/office/drawing/2014/main" val="1251736706"/>
                  </a:ext>
                </a:extLst>
              </a:tr>
              <a:tr h="222851">
                <a:tc rowSpan="4">
                  <a:txBody>
                    <a:bodyPr/>
                    <a:lstStyle/>
                    <a:p>
                      <a:pPr algn="ctr" rtl="1">
                        <a:spcAft>
                          <a:spcPts val="0"/>
                        </a:spcAft>
                      </a:pPr>
                      <a:r>
                        <a:rPr lang="he-IL" sz="2800" b="1">
                          <a:effectLst/>
                          <a:latin typeface="Calibri" panose="020F0502020204030204" pitchFamily="34" charset="0"/>
                          <a:ea typeface="Times New Roman" panose="02020603050405020304" pitchFamily="18" charset="0"/>
                          <a:cs typeface="Calibri" panose="020F0502020204030204" pitchFamily="34" charset="0"/>
                        </a:rPr>
                        <a:t>יפו</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r" rtl="1">
                        <a:spcAft>
                          <a:spcPts val="0"/>
                        </a:spcAft>
                      </a:pPr>
                      <a:r>
                        <a:rPr lang="he-IL" sz="1400" b="0">
                          <a:effectLst/>
                          <a:latin typeface="Calibri" panose="020F0502020204030204" pitchFamily="34" charset="0"/>
                          <a:cs typeface="Calibri" panose="020F0502020204030204" pitchFamily="34" charset="0"/>
                        </a:rPr>
                        <a:t>הורה</a:t>
                      </a: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a:effectLst/>
                          <a:latin typeface="Calibri" panose="020F0502020204030204" pitchFamily="34" charset="0"/>
                          <a:cs typeface="Calibri" panose="020F0502020204030204" pitchFamily="34" charset="0"/>
                        </a:rPr>
                        <a:t>10</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he-IL" sz="1400" b="0" kern="1200">
                          <a:solidFill>
                            <a:schemeClr val="lt1"/>
                          </a:solidFill>
                          <a:effectLst/>
                          <a:latin typeface="Calibri" panose="020F0502020204030204" pitchFamily="34" charset="0"/>
                          <a:ea typeface="+mn-ea"/>
                          <a:cs typeface="Calibri" panose="020F0502020204030204" pitchFamily="34" charset="0"/>
                        </a:rPr>
                        <a:t>ז</a:t>
                      </a:r>
                      <a:endParaRPr lang="en-US" sz="1400" b="0" kern="1200">
                        <a:solidFill>
                          <a:schemeClr val="lt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a:effectLst/>
                          <a:latin typeface="Calibri" panose="020F0502020204030204" pitchFamily="34" charset="0"/>
                          <a:cs typeface="Calibri" panose="020F0502020204030204" pitchFamily="34" charset="0"/>
                        </a:rPr>
                        <a:t>1</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a:solidFill>
                            <a:schemeClr val="bg1"/>
                          </a:solidFill>
                          <a:effectLst/>
                          <a:latin typeface="Calibri" panose="020F0502020204030204" pitchFamily="34" charset="0"/>
                          <a:cs typeface="Calibri" panose="020F0502020204030204" pitchFamily="34" charset="0"/>
                        </a:rPr>
                        <a:t>בשכונה</a:t>
                      </a:r>
                      <a:endParaRPr lang="en-US" sz="1600" b="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a:effectLst/>
                          <a:latin typeface="Calibri" panose="020F0502020204030204" pitchFamily="34" charset="0"/>
                          <a:cs typeface="Calibri" panose="020F0502020204030204" pitchFamily="34" charset="0"/>
                        </a:rPr>
                        <a:t>11</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a:solidFill>
                            <a:schemeClr val="bg1"/>
                          </a:solidFill>
                          <a:effectLst/>
                          <a:latin typeface="Calibri" panose="020F0502020204030204" pitchFamily="34" charset="0"/>
                          <a:cs typeface="Calibri" panose="020F0502020204030204" pitchFamily="34" charset="0"/>
                        </a:rPr>
                        <a:t>ברגל</a:t>
                      </a:r>
                      <a:endParaRPr lang="en-US" sz="1600" b="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11</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a:solidFill>
                            <a:schemeClr val="bg1"/>
                          </a:solidFill>
                          <a:effectLst/>
                          <a:latin typeface="Calibri" panose="020F0502020204030204" pitchFamily="34" charset="0"/>
                          <a:cs typeface="Calibri" panose="020F0502020204030204" pitchFamily="34" charset="0"/>
                        </a:rPr>
                        <a:t>מכוון</a:t>
                      </a:r>
                      <a:endPar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a:effectLst/>
                          <a:latin typeface="Calibri" panose="020F0502020204030204" pitchFamily="34" charset="0"/>
                          <a:cs typeface="Calibri" panose="020F0502020204030204" pitchFamily="34" charset="0"/>
                        </a:rPr>
                        <a:t>11</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222851">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he-IL" sz="1400" b="0">
                          <a:effectLst/>
                          <a:latin typeface="Calibri" panose="020F0502020204030204" pitchFamily="34" charset="0"/>
                          <a:cs typeface="Calibri" panose="020F0502020204030204" pitchFamily="34" charset="0"/>
                        </a:rPr>
                        <a:t>סבים</a:t>
                      </a: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a:effectLst/>
                          <a:latin typeface="Calibri" panose="020F0502020204030204" pitchFamily="34" charset="0"/>
                          <a:cs typeface="Calibri" panose="020F0502020204030204" pitchFamily="34" charset="0"/>
                        </a:rPr>
                        <a:t>1</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he-IL" sz="1400" b="0" kern="1200">
                          <a:solidFill>
                            <a:schemeClr val="lt1"/>
                          </a:solidFill>
                          <a:effectLst/>
                          <a:latin typeface="Calibri" panose="020F0502020204030204" pitchFamily="34" charset="0"/>
                          <a:ea typeface="+mn-ea"/>
                          <a:cs typeface="Calibri" panose="020F0502020204030204" pitchFamily="34" charset="0"/>
                        </a:rPr>
                        <a:t>נ</a:t>
                      </a:r>
                      <a:endParaRPr lang="en-US" sz="1400" b="0" kern="1200">
                        <a:solidFill>
                          <a:schemeClr val="lt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a:effectLst/>
                          <a:latin typeface="Calibri" panose="020F0502020204030204" pitchFamily="34" charset="0"/>
                          <a:cs typeface="Calibri" panose="020F0502020204030204" pitchFamily="34" charset="0"/>
                        </a:rPr>
                        <a:t>13</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a:solidFill>
                            <a:schemeClr val="bg1"/>
                          </a:solidFill>
                          <a:effectLst/>
                          <a:latin typeface="Calibri" panose="020F0502020204030204" pitchFamily="34" charset="0"/>
                          <a:cs typeface="Calibri" panose="020F0502020204030204" pitchFamily="34" charset="0"/>
                        </a:rPr>
                        <a:t>מחוץ לשכונה</a:t>
                      </a:r>
                      <a:endParaRPr lang="en-US" sz="1600" b="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a:effectLst/>
                          <a:latin typeface="Calibri" panose="020F0502020204030204" pitchFamily="34" charset="0"/>
                          <a:cs typeface="Calibri" panose="020F0502020204030204" pitchFamily="34" charset="0"/>
                        </a:rPr>
                        <a:t>5</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ברכב</a:t>
                      </a:r>
                      <a:endParaRPr lang="en-US" sz="1600" b="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a:effectLst/>
                          <a:latin typeface="Calibri" panose="020F0502020204030204" pitchFamily="34" charset="0"/>
                          <a:cs typeface="Calibri" panose="020F0502020204030204" pitchFamily="34" charset="0"/>
                        </a:rPr>
                        <a:t>5</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a:solidFill>
                            <a:schemeClr val="bg1"/>
                          </a:solidFill>
                          <a:effectLst/>
                          <a:latin typeface="Calibri" panose="020F0502020204030204" pitchFamily="34" charset="0"/>
                          <a:cs typeface="Calibri" panose="020F0502020204030204" pitchFamily="34" charset="0"/>
                        </a:rPr>
                        <a:t>מקרי</a:t>
                      </a:r>
                      <a:endPar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a:effectLst/>
                          <a:latin typeface="Calibri" panose="020F0502020204030204" pitchFamily="34" charset="0"/>
                          <a:cs typeface="Calibri" panose="020F0502020204030204" pitchFamily="34" charset="0"/>
                        </a:rPr>
                        <a:t>5</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r h="229217">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he-IL" sz="1400" b="0">
                          <a:effectLst/>
                          <a:latin typeface="Calibri" panose="020F0502020204030204" pitchFamily="34" charset="0"/>
                          <a:ea typeface="Times New Roman" panose="02020603050405020304" pitchFamily="18" charset="0"/>
                          <a:cs typeface="Calibri" panose="020F0502020204030204" pitchFamily="34" charset="0"/>
                        </a:rPr>
                        <a:t>אחים גדולים</a:t>
                      </a: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he-IL" sz="1400">
                          <a:effectLst/>
                          <a:latin typeface="Calibri" panose="020F0502020204030204" pitchFamily="34" charset="0"/>
                          <a:cs typeface="Calibri" panose="020F0502020204030204" pitchFamily="34" charset="0"/>
                        </a:rPr>
                        <a:t>2</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2" gridSpan="2">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rowSpan="2" h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rowSpan="2" gridSpan="4">
                  <a:txBody>
                    <a:bodyPr/>
                    <a:lstStyle/>
                    <a:p>
                      <a:pPr algn="r" rtl="1">
                        <a:lnSpc>
                          <a:spcPct val="107000"/>
                        </a:lnSpc>
                        <a:spcAft>
                          <a:spcPts val="0"/>
                        </a:spcAft>
                      </a:pPr>
                      <a:r>
                        <a:rPr lang="he-IL" sz="1400" dirty="0">
                          <a:effectLst/>
                          <a:latin typeface="Calibri" panose="020F0502020204030204" pitchFamily="34" charset="0"/>
                          <a:cs typeface="Calibri" panose="020F0502020204030204" pitchFamily="34" charset="0"/>
                        </a:rPr>
                        <a:t>בכרם </a:t>
                      </a:r>
                      <a:r>
                        <a:rPr lang="he-IL" sz="1400" dirty="0" err="1">
                          <a:effectLst/>
                          <a:latin typeface="Calibri" panose="020F0502020204030204" pitchFamily="34" charset="0"/>
                          <a:cs typeface="Calibri" panose="020F0502020204030204" pitchFamily="34" charset="0"/>
                        </a:rPr>
                        <a:t>אלדלק</a:t>
                      </a:r>
                      <a:r>
                        <a:rPr lang="he-IL" sz="1400" dirty="0">
                          <a:effectLst/>
                          <a:latin typeface="Calibri" panose="020F0502020204030204" pitchFamily="34" charset="0"/>
                          <a:cs typeface="Calibri" panose="020F0502020204030204" pitchFamily="34" charset="0"/>
                        </a:rPr>
                        <a:t> כל המרואיינים היו תושבי השכונה והגיעו ברגל, בפארק האדום </a:t>
                      </a:r>
                      <a:r>
                        <a:rPr lang="he-IL" sz="1400" dirty="0" err="1">
                          <a:effectLst/>
                          <a:latin typeface="Calibri" panose="020F0502020204030204" pitchFamily="34" charset="0"/>
                          <a:cs typeface="Calibri" panose="020F0502020204030204" pitchFamily="34" charset="0"/>
                        </a:rPr>
                        <a:t>אוכ</a:t>
                      </a:r>
                      <a:r>
                        <a:rPr lang="he-IL" sz="1400" dirty="0">
                          <a:effectLst/>
                          <a:latin typeface="Calibri" panose="020F0502020204030204" pitchFamily="34" charset="0"/>
                          <a:cs typeface="Calibri" panose="020F0502020204030204" pitchFamily="34" charset="0"/>
                        </a:rPr>
                        <a:t>' מעורבת, הגיעו ברכב מחוץ לשכונה.</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rowSpan="2" hMerge="1">
                  <a:txBody>
                    <a:bodyPr/>
                    <a:lstStyle/>
                    <a:p>
                      <a:pPr rtl="1"/>
                      <a:endParaRPr lang="he-IL"/>
                    </a:p>
                  </a:txBody>
                  <a:tcPr/>
                </a:tc>
                <a:tc rowSpan="2" hMerge="1">
                  <a:txBody>
                    <a:bodyPr/>
                    <a:lstStyle/>
                    <a:p>
                      <a:pPr algn="r" rtl="1">
                        <a:spcAft>
                          <a:spcPts val="0"/>
                        </a:spcAft>
                      </a:pPr>
                      <a:endParaRPr lang="en-US" sz="140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rowSpan="2" hMerge="1">
                  <a:txBody>
                    <a:bodyPr/>
                    <a:lstStyle/>
                    <a:p>
                      <a:pPr algn="r" rtl="0">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2" gridSpan="2">
                  <a:txBody>
                    <a:bodyPr/>
                    <a:lstStyle/>
                    <a:p>
                      <a:pPr algn="r" rtl="1">
                        <a:lnSpc>
                          <a:spcPct val="107000"/>
                        </a:lnSpc>
                        <a:spcAft>
                          <a:spcPts val="0"/>
                        </a:spcAft>
                      </a:pPr>
                      <a:r>
                        <a:rPr lang="he-IL" sz="1400">
                          <a:effectLst/>
                          <a:latin typeface="Calibri" panose="020F0502020204030204" pitchFamily="34" charset="0"/>
                          <a:cs typeface="Calibri" panose="020F0502020204030204" pitchFamily="34" charset="0"/>
                        </a:rPr>
                        <a:t>בכרם </a:t>
                      </a:r>
                      <a:r>
                        <a:rPr lang="he-IL" sz="1400" err="1">
                          <a:effectLst/>
                          <a:latin typeface="Calibri" panose="020F0502020204030204" pitchFamily="34" charset="0"/>
                          <a:cs typeface="Calibri" panose="020F0502020204030204" pitchFamily="34" charset="0"/>
                        </a:rPr>
                        <a:t>אלדלק</a:t>
                      </a:r>
                      <a:r>
                        <a:rPr lang="he-IL" sz="1400">
                          <a:effectLst/>
                          <a:latin typeface="Calibri" panose="020F0502020204030204" pitchFamily="34" charset="0"/>
                          <a:cs typeface="Calibri" panose="020F0502020204030204" pitchFamily="34" charset="0"/>
                        </a:rPr>
                        <a:t> רוב המרואיינים הגיעו באופן מכוון.</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rowSpan="2" hMerge="1">
                  <a:txBody>
                    <a:bodyPr/>
                    <a:lstStyle/>
                    <a:p>
                      <a:pPr rtl="1"/>
                      <a:endParaRPr lang="he-IL"/>
                    </a:p>
                  </a:txBody>
                  <a:tcPr/>
                </a:tc>
                <a:extLst>
                  <a:ext uri="{0D108BD9-81ED-4DB2-BD59-A6C34878D82A}">
                    <a16:rowId xmlns:a16="http://schemas.microsoft.com/office/drawing/2014/main" val="3044866679"/>
                  </a:ext>
                </a:extLst>
              </a:tr>
              <a:tr h="228094">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he-IL" sz="1400" b="0">
                          <a:effectLst/>
                          <a:latin typeface="Calibri" panose="020F0502020204030204" pitchFamily="34" charset="0"/>
                          <a:cs typeface="Calibri" panose="020F0502020204030204" pitchFamily="34" charset="0"/>
                        </a:rPr>
                        <a:t>ילדים</a:t>
                      </a: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he-IL" sz="1400" dirty="0">
                          <a:effectLst/>
                          <a:latin typeface="Calibri" panose="020F0502020204030204" pitchFamily="34" charset="0"/>
                          <a:cs typeface="Calibri" panose="020F0502020204030204" pitchFamily="34" charset="0"/>
                        </a:rPr>
                        <a:t>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v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gridSpan="4" vMerge="1">
                  <a:txBody>
                    <a:bodyPr/>
                    <a:lstStyle/>
                    <a:p>
                      <a:pPr rtl="1"/>
                      <a:endParaRPr lang="he-IL"/>
                    </a:p>
                  </a:txBody>
                  <a:tcPr/>
                </a:tc>
                <a:tc hMerge="1" vMerge="1">
                  <a:txBody>
                    <a:bodyPr/>
                    <a:lstStyle/>
                    <a:p>
                      <a:pPr rtl="1"/>
                      <a:endParaRPr lang="he-IL"/>
                    </a:p>
                  </a:txBody>
                  <a:tcPr/>
                </a:tc>
                <a:tc hMerge="1" vMerge="1">
                  <a:txBody>
                    <a:bodyPr/>
                    <a:lstStyle/>
                    <a:p>
                      <a:pPr algn="r" rtl="1">
                        <a:spcAft>
                          <a:spcPts val="0"/>
                        </a:spcAft>
                      </a:pPr>
                      <a:endParaRPr lang="en-US" sz="1600" b="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hMerge="1" vMerge="1">
                  <a:txBody>
                    <a:bodyPr/>
                    <a:lstStyle/>
                    <a:p>
                      <a:pPr algn="r" rtl="0">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he-IL"/>
                    </a:p>
                  </a:txBody>
                  <a:tcPr/>
                </a:tc>
                <a:tc hMerge="1" vMerge="1">
                  <a:txBody>
                    <a:bodyPr/>
                    <a:lstStyle/>
                    <a:p>
                      <a:pPr rtl="1"/>
                      <a:endParaRPr lang="he-IL"/>
                    </a:p>
                  </a:txBody>
                  <a:tcPr/>
                </a:tc>
                <a:extLst>
                  <a:ext uri="{0D108BD9-81ED-4DB2-BD59-A6C34878D82A}">
                    <a16:rowId xmlns:a16="http://schemas.microsoft.com/office/drawing/2014/main" val="2666345337"/>
                  </a:ext>
                </a:extLst>
              </a:tr>
            </a:tbl>
          </a:graphicData>
        </a:graphic>
      </p:graphicFrame>
      <p:sp>
        <p:nvSpPr>
          <p:cNvPr id="5" name="Rectangle 1">
            <a:extLst>
              <a:ext uri="{FF2B5EF4-FFF2-40B4-BE49-F238E27FC236}">
                <a16:creationId xmlns:a16="http://schemas.microsoft.com/office/drawing/2014/main" id="{36C10C58-B585-4811-B16B-8F9F0CCB4659}"/>
              </a:ext>
            </a:extLst>
          </p:cNvPr>
          <p:cNvSpPr>
            <a:spLocks noChangeArrowheads="1"/>
          </p:cNvSpPr>
          <p:nvPr/>
        </p:nvSpPr>
        <p:spPr bwMode="auto">
          <a:xfrm>
            <a:off x="5852677" y="6167341"/>
            <a:ext cx="50994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he-IL" altLang="he-IL"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המרואיינים ליוו כ-30 ילדים ותינוקות</a:t>
            </a:r>
            <a:r>
              <a:rPr lang="he-IL" altLang="he-IL" sz="1000" dirty="0">
                <a:latin typeface="Calibri" panose="020F0502020204030204" pitchFamily="34" charset="0"/>
                <a:ea typeface="Calibri" panose="020F0502020204030204" pitchFamily="34" charset="0"/>
                <a:cs typeface="Calibri" panose="020F0502020204030204" pitchFamily="34" charset="0"/>
              </a:rPr>
              <a:t> </a:t>
            </a:r>
            <a:r>
              <a:rPr kumimoji="0" lang="he-IL" altLang="he-IL"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בגילי לידה עד 8 באזור יפו, ו-7 ילדים בגילי חצי שנה עד 5 באזור המרכז</a:t>
            </a:r>
            <a:endParaRPr kumimoji="0" lang="he-IL" altLang="he-I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54919DF9-DB54-43A0-8C7C-11EBD9D87B60}"/>
              </a:ext>
            </a:extLst>
          </p:cNvPr>
          <p:cNvGraphicFramePr>
            <a:graphicFrameLocks noGrp="1"/>
          </p:cNvGraphicFramePr>
          <p:nvPr/>
        </p:nvGraphicFramePr>
        <p:xfrm>
          <a:off x="635533" y="5561545"/>
          <a:ext cx="11247789" cy="466691"/>
        </p:xfrm>
        <a:graphic>
          <a:graphicData uri="http://schemas.openxmlformats.org/drawingml/2006/table">
            <a:tbl>
              <a:tblPr rtl="1" firstCol="1" bandRow="1">
                <a:tableStyleId>{F5AB1C69-6EDB-4FF4-983F-18BD219EF322}</a:tableStyleId>
              </a:tblPr>
              <a:tblGrid>
                <a:gridCol w="1236773">
                  <a:extLst>
                    <a:ext uri="{9D8B030D-6E8A-4147-A177-3AD203B41FA5}">
                      <a16:colId xmlns:a16="http://schemas.microsoft.com/office/drawing/2014/main" val="1889433376"/>
                    </a:ext>
                  </a:extLst>
                </a:gridCol>
                <a:gridCol w="1236773">
                  <a:extLst>
                    <a:ext uri="{9D8B030D-6E8A-4147-A177-3AD203B41FA5}">
                      <a16:colId xmlns:a16="http://schemas.microsoft.com/office/drawing/2014/main" val="995772904"/>
                    </a:ext>
                  </a:extLst>
                </a:gridCol>
                <a:gridCol w="779534">
                  <a:extLst>
                    <a:ext uri="{9D8B030D-6E8A-4147-A177-3AD203B41FA5}">
                      <a16:colId xmlns:a16="http://schemas.microsoft.com/office/drawing/2014/main" val="3424591260"/>
                    </a:ext>
                  </a:extLst>
                </a:gridCol>
                <a:gridCol w="360727">
                  <a:extLst>
                    <a:ext uri="{9D8B030D-6E8A-4147-A177-3AD203B41FA5}">
                      <a16:colId xmlns:a16="http://schemas.microsoft.com/office/drawing/2014/main" val="323102562"/>
                    </a:ext>
                  </a:extLst>
                </a:gridCol>
                <a:gridCol w="713064">
                  <a:extLst>
                    <a:ext uri="{9D8B030D-6E8A-4147-A177-3AD203B41FA5}">
                      <a16:colId xmlns:a16="http://schemas.microsoft.com/office/drawing/2014/main" val="2281880755"/>
                    </a:ext>
                  </a:extLst>
                </a:gridCol>
                <a:gridCol w="1317071">
                  <a:extLst>
                    <a:ext uri="{9D8B030D-6E8A-4147-A177-3AD203B41FA5}">
                      <a16:colId xmlns:a16="http://schemas.microsoft.com/office/drawing/2014/main" val="3005334350"/>
                    </a:ext>
                  </a:extLst>
                </a:gridCol>
                <a:gridCol w="1652631">
                  <a:extLst>
                    <a:ext uri="{9D8B030D-6E8A-4147-A177-3AD203B41FA5}">
                      <a16:colId xmlns:a16="http://schemas.microsoft.com/office/drawing/2014/main" val="1578924148"/>
                    </a:ext>
                  </a:extLst>
                </a:gridCol>
                <a:gridCol w="629175">
                  <a:extLst>
                    <a:ext uri="{9D8B030D-6E8A-4147-A177-3AD203B41FA5}">
                      <a16:colId xmlns:a16="http://schemas.microsoft.com/office/drawing/2014/main" val="1383703242"/>
                    </a:ext>
                  </a:extLst>
                </a:gridCol>
                <a:gridCol w="805343">
                  <a:extLst>
                    <a:ext uri="{9D8B030D-6E8A-4147-A177-3AD203B41FA5}">
                      <a16:colId xmlns:a16="http://schemas.microsoft.com/office/drawing/2014/main" val="4029347661"/>
                    </a:ext>
                  </a:extLst>
                </a:gridCol>
                <a:gridCol w="1140903">
                  <a:extLst>
                    <a:ext uri="{9D8B030D-6E8A-4147-A177-3AD203B41FA5}">
                      <a16:colId xmlns:a16="http://schemas.microsoft.com/office/drawing/2014/main" val="333862990"/>
                    </a:ext>
                  </a:extLst>
                </a:gridCol>
                <a:gridCol w="1375795">
                  <a:extLst>
                    <a:ext uri="{9D8B030D-6E8A-4147-A177-3AD203B41FA5}">
                      <a16:colId xmlns:a16="http://schemas.microsoft.com/office/drawing/2014/main" val="3324706757"/>
                    </a:ext>
                  </a:extLst>
                </a:gridCol>
              </a:tblGrid>
              <a:tr h="222851">
                <a:tc rowSpan="2">
                  <a:txBody>
                    <a:bodyPr/>
                    <a:lstStyle/>
                    <a:p>
                      <a:pPr algn="ctr" rtl="1">
                        <a:spcAft>
                          <a:spcPts val="0"/>
                        </a:spcAft>
                      </a:pPr>
                      <a:r>
                        <a:rPr lang="he-IL" sz="2800" b="1" dirty="0">
                          <a:effectLst/>
                          <a:latin typeface="Calibri" panose="020F0502020204030204" pitchFamily="34" charset="0"/>
                          <a:ea typeface="Times New Roman" panose="02020603050405020304" pitchFamily="18" charset="0"/>
                          <a:cs typeface="Calibri" panose="020F0502020204030204" pitchFamily="34" charset="0"/>
                        </a:rPr>
                        <a:t>מרכז</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0" algn="r" defTabSz="914400" rtl="1" eaLnBrk="1" latinLnBrk="0" hangingPunct="1">
                        <a:spcAft>
                          <a:spcPts val="0"/>
                        </a:spcAft>
                      </a:pPr>
                      <a:r>
                        <a:rPr lang="he-IL" sz="1400" b="0" kern="1200">
                          <a:solidFill>
                            <a:schemeClr val="dk1"/>
                          </a:solidFill>
                          <a:effectLst/>
                          <a:latin typeface="Calibri" panose="020F0502020204030204" pitchFamily="34" charset="0"/>
                          <a:ea typeface="+mn-ea"/>
                          <a:cs typeface="Calibri" panose="020F0502020204030204" pitchFamily="34" charset="0"/>
                        </a:rPr>
                        <a:t>הורה</a:t>
                      </a:r>
                      <a:endParaRPr lang="en-US" sz="1400" b="0" kern="120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tc>
                <a:tc>
                  <a:txBody>
                    <a:bodyPr/>
                    <a:lstStyle/>
                    <a:p>
                      <a:pPr marL="0" algn="r" defTabSz="914400" rtl="1" eaLnBrk="1" latinLnBrk="0" hangingPunct="1">
                        <a:spcAft>
                          <a:spcPts val="0"/>
                        </a:spcAft>
                      </a:pPr>
                      <a:r>
                        <a:rPr lang="en-US" sz="1400" b="0" kern="1200">
                          <a:solidFill>
                            <a:schemeClr val="dk1"/>
                          </a:solidFill>
                          <a:effectLst/>
                          <a:latin typeface="Calibri" panose="020F0502020204030204" pitchFamily="34" charset="0"/>
                          <a:ea typeface="+mn-ea"/>
                          <a:cs typeface="Calibri" panose="020F0502020204030204" pitchFamily="34" charset="0"/>
                        </a:rPr>
                        <a:t>5</a:t>
                      </a: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he-IL" sz="1400" b="0" kern="1200">
                          <a:solidFill>
                            <a:schemeClr val="bg1"/>
                          </a:solidFill>
                          <a:effectLst/>
                          <a:latin typeface="Calibri" panose="020F0502020204030204" pitchFamily="34" charset="0"/>
                          <a:ea typeface="+mn-ea"/>
                          <a:cs typeface="Calibri" panose="020F0502020204030204" pitchFamily="34" charset="0"/>
                        </a:rPr>
                        <a:t>ז</a:t>
                      </a:r>
                      <a:endParaRPr lang="en-US" sz="1400" b="0" kern="120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marL="0" algn="r" defTabSz="914400" rtl="1" eaLnBrk="1" latinLnBrk="0" hangingPunct="1">
                        <a:spcAft>
                          <a:spcPts val="0"/>
                        </a:spcAft>
                      </a:pPr>
                      <a:r>
                        <a:rPr lang="en-US" sz="1400" b="0" kern="1200" dirty="0">
                          <a:solidFill>
                            <a:schemeClr val="dk1"/>
                          </a:solidFill>
                          <a:effectLst/>
                          <a:latin typeface="Calibri" panose="020F0502020204030204" pitchFamily="34" charset="0"/>
                          <a:ea typeface="+mn-ea"/>
                          <a:cs typeface="Calibri" panose="020F0502020204030204" pitchFamily="34" charset="0"/>
                        </a:rPr>
                        <a:t>2</a:t>
                      </a: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he-IL" sz="1400" b="0" kern="1200">
                          <a:solidFill>
                            <a:schemeClr val="bg1"/>
                          </a:solidFill>
                          <a:effectLst/>
                          <a:latin typeface="Calibri" panose="020F0502020204030204" pitchFamily="34" charset="0"/>
                          <a:ea typeface="+mn-ea"/>
                          <a:cs typeface="Calibri" panose="020F0502020204030204" pitchFamily="34" charset="0"/>
                        </a:rPr>
                        <a:t>בשכונה</a:t>
                      </a:r>
                      <a:endParaRPr lang="en-US" sz="1400" b="0" kern="120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marL="0" algn="r" defTabSz="914400" rtl="1" eaLnBrk="1" latinLnBrk="0" hangingPunct="1">
                        <a:spcAft>
                          <a:spcPts val="0"/>
                        </a:spcAft>
                      </a:pPr>
                      <a:r>
                        <a:rPr lang="he-IL" sz="1400" b="0" kern="1200" dirty="0">
                          <a:solidFill>
                            <a:schemeClr val="dk1"/>
                          </a:solidFill>
                          <a:effectLst/>
                          <a:latin typeface="Calibri" panose="020F0502020204030204" pitchFamily="34" charset="0"/>
                          <a:ea typeface="+mn-ea"/>
                          <a:cs typeface="Calibri" panose="020F0502020204030204" pitchFamily="34" charset="0"/>
                        </a:rPr>
                        <a:t>6</a:t>
                      </a:r>
                      <a:endParaRPr lang="en-US" sz="1400" b="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he-IL" sz="1400" b="0" kern="1200">
                          <a:solidFill>
                            <a:schemeClr val="bg1"/>
                          </a:solidFill>
                          <a:effectLst/>
                          <a:latin typeface="Calibri" panose="020F0502020204030204" pitchFamily="34" charset="0"/>
                          <a:ea typeface="+mn-ea"/>
                          <a:cs typeface="Calibri" panose="020F0502020204030204" pitchFamily="34" charset="0"/>
                        </a:rPr>
                        <a:t>ברגל</a:t>
                      </a:r>
                      <a:endParaRPr lang="en-US" sz="1400" b="0" kern="120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marL="0" algn="r" defTabSz="914400" rtl="1" eaLnBrk="1" latinLnBrk="0" hangingPunct="1">
                        <a:spcAft>
                          <a:spcPts val="0"/>
                        </a:spcAft>
                      </a:pPr>
                      <a:r>
                        <a:rPr lang="he-IL" sz="1400" b="0" kern="1200">
                          <a:solidFill>
                            <a:schemeClr val="dk1"/>
                          </a:solidFill>
                          <a:effectLst/>
                          <a:latin typeface="Calibri" panose="020F0502020204030204" pitchFamily="34" charset="0"/>
                          <a:ea typeface="+mn-ea"/>
                          <a:cs typeface="Calibri" panose="020F0502020204030204" pitchFamily="34" charset="0"/>
                        </a:rPr>
                        <a:t>6</a:t>
                      </a:r>
                      <a:endParaRPr lang="en-US" sz="1400" b="0" kern="120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he-IL" sz="1400" b="0" kern="1200">
                          <a:solidFill>
                            <a:schemeClr val="bg1"/>
                          </a:solidFill>
                          <a:effectLst/>
                          <a:latin typeface="Calibri" panose="020F0502020204030204" pitchFamily="34" charset="0"/>
                          <a:ea typeface="+mn-ea"/>
                          <a:cs typeface="Calibri" panose="020F0502020204030204" pitchFamily="34" charset="0"/>
                        </a:rPr>
                        <a:t>מכוון</a:t>
                      </a:r>
                      <a:endParaRPr lang="en-US" sz="1400" b="0" kern="120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marL="0" algn="r" defTabSz="914400" rtl="1" eaLnBrk="1" latinLnBrk="0" hangingPunct="1">
                        <a:spcAft>
                          <a:spcPts val="0"/>
                        </a:spcAft>
                      </a:pPr>
                      <a:r>
                        <a:rPr lang="he-IL" sz="1400" b="0" kern="1200">
                          <a:solidFill>
                            <a:schemeClr val="dk1"/>
                          </a:solidFill>
                          <a:effectLst/>
                          <a:latin typeface="Calibri" panose="020F0502020204030204" pitchFamily="34" charset="0"/>
                          <a:ea typeface="+mn-ea"/>
                          <a:cs typeface="Calibri" panose="020F0502020204030204" pitchFamily="34" charset="0"/>
                        </a:rPr>
                        <a:t>1</a:t>
                      </a:r>
                      <a:endParaRPr lang="en-US" sz="1400" b="0" kern="120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222851">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he-IL" sz="1400" b="0">
                          <a:effectLst/>
                          <a:latin typeface="Calibri" panose="020F0502020204030204" pitchFamily="34" charset="0"/>
                          <a:cs typeface="Calibri" panose="020F0502020204030204" pitchFamily="34" charset="0"/>
                        </a:rPr>
                        <a:t>סבים</a:t>
                      </a: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1</a:t>
                      </a: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he-IL" sz="1400" b="0" kern="1200" dirty="0">
                          <a:solidFill>
                            <a:schemeClr val="lt1"/>
                          </a:solidFill>
                          <a:effectLst/>
                          <a:latin typeface="Calibri" panose="020F0502020204030204" pitchFamily="34" charset="0"/>
                          <a:ea typeface="+mn-ea"/>
                          <a:cs typeface="Calibri" panose="020F0502020204030204" pitchFamily="34" charset="0"/>
                        </a:rPr>
                        <a:t>נ</a:t>
                      </a:r>
                      <a:endParaRPr lang="en-US" sz="1400" b="0" kern="1200" dirty="0">
                        <a:solidFill>
                          <a:schemeClr val="lt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4</a:t>
                      </a:r>
                    </a:p>
                  </a:txBody>
                  <a:tcPr marL="68580" marR="68580" marT="0" marB="0" anchor="b">
                    <a:solidFill>
                      <a:schemeClr val="bg1">
                        <a:lumMod val="95000"/>
                      </a:schemeClr>
                    </a:solidFill>
                  </a:tcPr>
                </a:tc>
                <a:tc gridSpan="2">
                  <a:txBody>
                    <a:bodyPr/>
                    <a:lstStyle/>
                    <a:p>
                      <a:pPr algn="r" rtl="1">
                        <a:spcAft>
                          <a:spcPts val="0"/>
                        </a:spcAft>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a:txBody>
                    <a:bodyPr/>
                    <a:lstStyle/>
                    <a:p>
                      <a:pPr algn="r" rtl="1">
                        <a:spcAft>
                          <a:spcPts val="0"/>
                        </a:spcAft>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a:solidFill>
                            <a:schemeClr val="bg1"/>
                          </a:solidFill>
                          <a:effectLst/>
                          <a:latin typeface="Calibri" panose="020F0502020204030204" pitchFamily="34" charset="0"/>
                          <a:cs typeface="Calibri" panose="020F0502020204030204" pitchFamily="34" charset="0"/>
                        </a:rPr>
                        <a:t>מקרי</a:t>
                      </a:r>
                      <a:endPar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5</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bl>
          </a:graphicData>
        </a:graphic>
      </p:graphicFrame>
    </p:spTree>
    <p:extLst>
      <p:ext uri="{BB962C8B-B14F-4D97-AF65-F5344CB8AC3E}">
        <p14:creationId xmlns:p14="http://schemas.microsoft.com/office/powerpoint/2010/main" val="210500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a:t>
            </a:fld>
            <a:endParaRPr lang="en-US" sz="1400" dirty="0"/>
          </a:p>
        </p:txBody>
      </p:sp>
      <p:sp>
        <p:nvSpPr>
          <p:cNvPr id="17" name="TextBox 16"/>
          <p:cNvSpPr txBox="1"/>
          <p:nvPr/>
        </p:nvSpPr>
        <p:spPr>
          <a:xfrm>
            <a:off x="0" y="0"/>
            <a:ext cx="12182740"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תוכן עניינים</a:t>
            </a:r>
          </a:p>
        </p:txBody>
      </p:sp>
      <p:graphicFrame>
        <p:nvGraphicFramePr>
          <p:cNvPr id="5" name="טבלה 3">
            <a:extLst>
              <a:ext uri="{FF2B5EF4-FFF2-40B4-BE49-F238E27FC236}">
                <a16:creationId xmlns:a16="http://schemas.microsoft.com/office/drawing/2014/main" id="{495DFA77-A285-4B66-A585-DC01601D480C}"/>
              </a:ext>
            </a:extLst>
          </p:cNvPr>
          <p:cNvGraphicFramePr>
            <a:graphicFrameLocks noGrp="1"/>
          </p:cNvGraphicFramePr>
          <p:nvPr>
            <p:extLst>
              <p:ext uri="{D42A27DB-BD31-4B8C-83A1-F6EECF244321}">
                <p14:modId xmlns:p14="http://schemas.microsoft.com/office/powerpoint/2010/main" val="556367027"/>
              </p:ext>
            </p:extLst>
          </p:nvPr>
        </p:nvGraphicFramePr>
        <p:xfrm>
          <a:off x="782258" y="810022"/>
          <a:ext cx="10075881" cy="4321436"/>
        </p:xfrm>
        <a:graphic>
          <a:graphicData uri="http://schemas.openxmlformats.org/drawingml/2006/table">
            <a:tbl>
              <a:tblPr rtl="1" firstRow="1" bandRow="1">
                <a:tableStyleId>{2D5ABB26-0587-4C30-8999-92F81FD0307C}</a:tableStyleId>
              </a:tblPr>
              <a:tblGrid>
                <a:gridCol w="9118672">
                  <a:extLst>
                    <a:ext uri="{9D8B030D-6E8A-4147-A177-3AD203B41FA5}">
                      <a16:colId xmlns:a16="http://schemas.microsoft.com/office/drawing/2014/main" val="3471558985"/>
                    </a:ext>
                  </a:extLst>
                </a:gridCol>
                <a:gridCol w="957209">
                  <a:extLst>
                    <a:ext uri="{9D8B030D-6E8A-4147-A177-3AD203B41FA5}">
                      <a16:colId xmlns:a16="http://schemas.microsoft.com/office/drawing/2014/main" val="2516456985"/>
                    </a:ext>
                  </a:extLst>
                </a:gridCol>
              </a:tblGrid>
              <a:tr h="172522">
                <a:tc>
                  <a:txBody>
                    <a:bodyPr/>
                    <a:lstStyle/>
                    <a:p>
                      <a:pPr algn="r" rtl="1">
                        <a:lnSpc>
                          <a:spcPct val="150000"/>
                        </a:lnSpc>
                      </a:pPr>
                      <a:r>
                        <a:rPr lang="he-IL" sz="1100" b="1" kern="1200" dirty="0">
                          <a:solidFill>
                            <a:schemeClr val="tx1"/>
                          </a:solidFill>
                          <a:latin typeface="Tahoma"/>
                          <a:ea typeface="Tahoma"/>
                          <a:cs typeface="Tahoma"/>
                        </a:rPr>
                        <a:t>סיכום פעולות ותפוקות לשנת 2021 בתחומי ניידות ומרחב ציבורי </a:t>
                      </a:r>
                      <a:r>
                        <a:rPr lang="he-IL" sz="1100" b="1" dirty="0">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a:lnSpc>
                          <a:spcPct val="150000"/>
                        </a:lnSpc>
                      </a:pPr>
                      <a:r>
                        <a:rPr lang="en-US" sz="1100" b="1" dirty="0">
                          <a:latin typeface="Tahoma"/>
                          <a:ea typeface="Tahoma"/>
                          <a:cs typeface="Tahoma"/>
                        </a:rPr>
                        <a:t>4</a:t>
                      </a:r>
                      <a:endParaRPr lang="he-IL" sz="1100" b="1">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452756"/>
                  </a:ext>
                </a:extLst>
              </a:tr>
              <a:tr h="172522">
                <a:tc>
                  <a:txBody>
                    <a:bodyPr/>
                    <a:lstStyle/>
                    <a:p>
                      <a:pPr algn="r" rtl="1">
                        <a:lnSpc>
                          <a:spcPct val="150000"/>
                        </a:lnSpc>
                      </a:pPr>
                      <a:r>
                        <a:rPr lang="he-IL" sz="1100" b="1" dirty="0">
                          <a:latin typeface="Tahoma"/>
                          <a:ea typeface="Tahoma"/>
                          <a:cs typeface="Tahoma"/>
                        </a:rPr>
                        <a:t>גינות ומרחבים עירוניים</a:t>
                      </a:r>
                      <a:r>
                        <a:rPr lang="he-IL" sz="1100" b="1" kern="1200" dirty="0">
                          <a:solidFill>
                            <a:schemeClr val="tx1"/>
                          </a:solidFill>
                          <a:latin typeface="Tahoma"/>
                          <a:ea typeface="Tahoma"/>
                          <a:cs typeface="Tahoma"/>
                        </a:rPr>
                        <a:t>....................................................................................................................................................................</a:t>
                      </a:r>
                      <a:endParaRPr lang="he-IL" sz="1100" b="1" dirty="0">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a:lnSpc>
                          <a:spcPct val="150000"/>
                        </a:lnSpc>
                      </a:pPr>
                      <a:r>
                        <a:rPr lang="he-IL" sz="1100" b="1" dirty="0">
                          <a:latin typeface="Tahoma"/>
                          <a:ea typeface="Tahoma"/>
                          <a:cs typeface="Tahoma"/>
                        </a:rPr>
                        <a:t>5-25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269790"/>
                  </a:ext>
                </a:extLst>
              </a:tr>
              <a:tr h="172522">
                <a:tc>
                  <a:txBody>
                    <a:bodyPr/>
                    <a:lstStyle/>
                    <a:p>
                      <a:pPr algn="r" rtl="1">
                        <a:lnSpc>
                          <a:spcPct val="150000"/>
                        </a:lnSpc>
                      </a:pPr>
                      <a:r>
                        <a:rPr lang="he-IL" sz="1100" b="0" kern="1200" dirty="0">
                          <a:solidFill>
                            <a:schemeClr val="tx1"/>
                          </a:solidFill>
                          <a:latin typeface="Tahoma"/>
                          <a:ea typeface="Tahoma"/>
                          <a:cs typeface="Tahoma"/>
                        </a:rPr>
                        <a:t>ממצאי תצפיות מקדימות לקראת התערבויות מתוכננות...................................................................................................................................</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a:lnSpc>
                          <a:spcPct val="150000"/>
                        </a:lnSpc>
                      </a:pPr>
                      <a:r>
                        <a:rPr lang="he-IL" sz="1100" b="0" dirty="0">
                          <a:solidFill>
                            <a:schemeClr val="tx1"/>
                          </a:solidFill>
                          <a:latin typeface="Tahoma"/>
                          <a:ea typeface="Tahoma"/>
                          <a:cs typeface="Tahoma"/>
                        </a:rPr>
                        <a:t>6-18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6394090"/>
                  </a:ext>
                </a:extLst>
              </a:tr>
              <a:tr h="172522">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100" b="0" kern="1200" dirty="0">
                          <a:solidFill>
                            <a:schemeClr val="tx1"/>
                          </a:solidFill>
                          <a:latin typeface="Tahoma"/>
                          <a:ea typeface="Tahoma"/>
                          <a:cs typeface="Tahoma"/>
                        </a:rPr>
                        <a:t>          גן השניים........................................................................................................................................................................................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a:lnSpc>
                          <a:spcPct val="150000"/>
                        </a:lnSpc>
                      </a:pPr>
                      <a:r>
                        <a:rPr lang="he-IL" sz="1100" b="0" dirty="0">
                          <a:latin typeface="Tahoma"/>
                          <a:ea typeface="Tahoma"/>
                          <a:cs typeface="Tahoma"/>
                        </a:rPr>
                        <a:t>7-12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3465975"/>
                  </a:ext>
                </a:extLst>
              </a:tr>
              <a:tr h="172522">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100" b="0" kern="1200" dirty="0">
                          <a:solidFill>
                            <a:schemeClr val="tx1"/>
                          </a:solidFill>
                          <a:latin typeface="Tahoma"/>
                          <a:ea typeface="Tahoma"/>
                          <a:cs typeface="Tahoma"/>
                        </a:rPr>
                        <a:t>          גן השוטרת......................................................................................................................................................................................</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he-IL" sz="1100" b="0" dirty="0">
                          <a:latin typeface="Tahoma"/>
                          <a:ea typeface="Tahoma"/>
                          <a:cs typeface="Tahoma"/>
                        </a:rPr>
                        <a:t>13-18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3516792"/>
                  </a:ext>
                </a:extLst>
              </a:tr>
              <a:tr h="261588">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100" b="0" kern="1200" baseline="0" noProof="0" dirty="0">
                          <a:solidFill>
                            <a:schemeClr val="tx1"/>
                          </a:solidFill>
                          <a:latin typeface="Tahoma"/>
                          <a:ea typeface="Tahoma"/>
                          <a:cs typeface="Tahoma"/>
                        </a:rPr>
                        <a:t>ממצאי תצפיות לפני ואחרי התערבות</a:t>
                      </a:r>
                      <a:r>
                        <a:rPr lang="he-IL" sz="1100" b="0" kern="1200" dirty="0">
                          <a:solidFill>
                            <a:schemeClr val="tx1"/>
                          </a:solidFill>
                          <a:latin typeface="Tahoma"/>
                          <a:ea typeface="Tahoma"/>
                          <a:cs typeface="Tahoma"/>
                        </a:rPr>
                        <a:t>............................................................................................................................................................</a:t>
                      </a:r>
                      <a:endParaRPr lang="he-IL" sz="1100" b="0" kern="1200" baseline="0" noProof="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a:lnSpc>
                          <a:spcPct val="150000"/>
                        </a:lnSpc>
                      </a:pPr>
                      <a:r>
                        <a:rPr lang="he-IL" sz="1100" b="0" dirty="0">
                          <a:latin typeface="Tahoma"/>
                          <a:ea typeface="Tahoma"/>
                          <a:cs typeface="Tahoma"/>
                        </a:rPr>
                        <a:t>19-25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0460564"/>
                  </a:ext>
                </a:extLst>
              </a:tr>
              <a:tr h="195087">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100" b="0" kern="1200" baseline="0" dirty="0">
                          <a:solidFill>
                            <a:schemeClr val="tx1"/>
                          </a:solidFill>
                          <a:latin typeface="Tahoma"/>
                          <a:ea typeface="Tahoma"/>
                          <a:cs typeface="Tahoma"/>
                        </a:rPr>
                        <a:t>          כרם התימנים</a:t>
                      </a:r>
                      <a:r>
                        <a:rPr lang="he-IL" sz="1100" b="0" kern="1200" dirty="0">
                          <a:solidFill>
                            <a:schemeClr val="tx1"/>
                          </a:solidFill>
                          <a:latin typeface="Tahoma"/>
                          <a:ea typeface="Tahoma"/>
                          <a:cs typeface="Tahoma"/>
                        </a:rPr>
                        <a:t>..................................................................................................................................................................................</a:t>
                      </a:r>
                      <a:endParaRPr lang="he-IL" sz="1100" b="0" kern="1200" baseline="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a:lnSpc>
                          <a:spcPct val="150000"/>
                        </a:lnSpc>
                      </a:pPr>
                      <a:r>
                        <a:rPr lang="he-IL" sz="1100" b="0" dirty="0">
                          <a:latin typeface="Tahoma"/>
                          <a:ea typeface="Tahoma"/>
                          <a:cs typeface="Tahoma"/>
                        </a:rPr>
                        <a:t>20-25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4666884"/>
                  </a:ext>
                </a:extLst>
              </a:tr>
              <a:tr h="172522">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100" b="1" kern="1200" baseline="0" dirty="0">
                          <a:solidFill>
                            <a:schemeClr val="tx1"/>
                          </a:solidFill>
                          <a:latin typeface="Tahoma"/>
                          <a:ea typeface="Tahoma"/>
                          <a:cs typeface="Tahoma"/>
                        </a:rPr>
                        <a:t>פעילויות במרחב הציבורי</a:t>
                      </a:r>
                      <a:r>
                        <a:rPr lang="he-IL" sz="1100" b="1" kern="1200" dirty="0">
                          <a:solidFill>
                            <a:schemeClr val="tx1"/>
                          </a:solidFill>
                          <a:latin typeface="Tahoma"/>
                          <a:ea typeface="Tahoma"/>
                          <a:cs typeface="Tahoma"/>
                        </a:rPr>
                        <a:t>..................................................................................................................................................................</a:t>
                      </a:r>
                      <a:endParaRPr lang="he-IL" sz="1100" b="1" kern="1200" baseline="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a:lnSpc>
                          <a:spcPct val="150000"/>
                        </a:lnSpc>
                      </a:pPr>
                      <a:r>
                        <a:rPr lang="he-IL" sz="1100" b="1" dirty="0">
                          <a:latin typeface="Tahoma"/>
                          <a:ea typeface="Tahoma"/>
                          <a:cs typeface="Tahoma"/>
                        </a:rPr>
                        <a:t>26-49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3656617"/>
                  </a:ext>
                </a:extLst>
              </a:tr>
              <a:tr h="172522">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100" b="0" dirty="0">
                          <a:latin typeface="Tahoma"/>
                          <a:ea typeface="Tahoma"/>
                          <a:cs typeface="Tahoma"/>
                        </a:rPr>
                        <a:t>משחקוטו</a:t>
                      </a:r>
                      <a:r>
                        <a:rPr lang="he-IL" sz="1100" b="0" kern="1200" dirty="0">
                          <a:solidFill>
                            <a:schemeClr val="tx1"/>
                          </a:solidFill>
                          <a:latin typeface="Tahoma"/>
                          <a:ea typeface="Tahoma"/>
                          <a:cs typeface="Tahoma"/>
                        </a:rPr>
                        <a:t>...................................................................................................................................................................................................</a:t>
                      </a:r>
                      <a:endParaRPr lang="he-IL" sz="1100" b="0" dirty="0">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a:lnSpc>
                          <a:spcPct val="150000"/>
                        </a:lnSpc>
                      </a:pPr>
                      <a:r>
                        <a:rPr lang="he-IL" sz="1100" b="0" dirty="0">
                          <a:latin typeface="Tahoma"/>
                          <a:ea typeface="Tahoma"/>
                          <a:cs typeface="Tahoma"/>
                        </a:rPr>
                        <a:t>27-41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2897731"/>
                  </a:ext>
                </a:extLst>
              </a:tr>
              <a:tr h="172522">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100" b="1" dirty="0">
                          <a:latin typeface="Tahoma"/>
                          <a:ea typeface="Tahoma"/>
                          <a:cs typeface="Tahoma"/>
                        </a:rPr>
                        <a:t>            </a:t>
                      </a:r>
                      <a:r>
                        <a:rPr lang="he-IL" sz="1100" b="0" dirty="0">
                          <a:latin typeface="Tahoma"/>
                          <a:ea typeface="Tahoma"/>
                          <a:cs typeface="Tahoma"/>
                        </a:rPr>
                        <a:t>משחקוטו</a:t>
                      </a:r>
                      <a:r>
                        <a:rPr lang="he-IL" sz="1100" b="1" dirty="0">
                          <a:latin typeface="Tahoma"/>
                          <a:ea typeface="Tahoma"/>
                          <a:cs typeface="Tahoma"/>
                        </a:rPr>
                        <a:t> </a:t>
                      </a:r>
                      <a:r>
                        <a:rPr lang="he-IL" sz="1100" b="0" dirty="0">
                          <a:latin typeface="Tahoma"/>
                          <a:ea typeface="Tahoma"/>
                          <a:cs typeface="Tahoma"/>
                        </a:rPr>
                        <a:t>יפו</a:t>
                      </a:r>
                      <a:r>
                        <a:rPr lang="he-IL" sz="1100" b="0" kern="1200" dirty="0">
                          <a:solidFill>
                            <a:schemeClr val="tx1"/>
                          </a:solidFill>
                          <a:latin typeface="Tahoma"/>
                          <a:ea typeface="Tahoma"/>
                          <a:cs typeface="Tahoma"/>
                        </a:rPr>
                        <a:t>..................................................................................................................................................................................</a:t>
                      </a:r>
                      <a:endParaRPr lang="he-IL" sz="1100" b="0" dirty="0">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a:lnSpc>
                          <a:spcPct val="150000"/>
                        </a:lnSpc>
                      </a:pPr>
                      <a:r>
                        <a:rPr lang="he-IL" sz="1100" b="0" dirty="0">
                          <a:latin typeface="Tahoma"/>
                          <a:ea typeface="Tahoma"/>
                          <a:cs typeface="Tahoma"/>
                        </a:rPr>
                        <a:t>30-37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330963"/>
                  </a:ext>
                </a:extLst>
              </a:tr>
              <a:tr h="172522">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100" b="0" kern="1200" dirty="0">
                          <a:solidFill>
                            <a:schemeClr val="tx1"/>
                          </a:solidFill>
                          <a:latin typeface="Tahoma"/>
                          <a:ea typeface="Tahoma"/>
                          <a:cs typeface="Tahoma"/>
                        </a:rPr>
                        <a:t>            משחקוטו מרכז..............................................................................................................................................................................</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a:lnSpc>
                          <a:spcPct val="150000"/>
                        </a:lnSpc>
                      </a:pPr>
                      <a:r>
                        <a:rPr lang="he-IL" sz="1100" b="0" dirty="0">
                          <a:latin typeface="Tahoma"/>
                          <a:ea typeface="Tahoma"/>
                          <a:cs typeface="Tahoma"/>
                        </a:rPr>
                        <a:t>38-41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8804156"/>
                  </a:ext>
                </a:extLst>
              </a:tr>
              <a:tr h="172522">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100" b="0" kern="1200" dirty="0">
                          <a:solidFill>
                            <a:schemeClr val="tx1"/>
                          </a:solidFill>
                          <a:latin typeface="Tahoma"/>
                          <a:ea typeface="Tahoma"/>
                          <a:cs typeface="Tahoma"/>
                        </a:rPr>
                        <a:t>רחוב משחק...............................................................................................................................................................................................</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a:lnSpc>
                          <a:spcPct val="150000"/>
                        </a:lnSpc>
                      </a:pPr>
                      <a:r>
                        <a:rPr lang="he-IL" sz="1100" b="0" dirty="0">
                          <a:latin typeface="Tahoma"/>
                          <a:ea typeface="Tahoma"/>
                          <a:cs typeface="Tahoma"/>
                        </a:rPr>
                        <a:t>42-49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6406597"/>
                  </a:ext>
                </a:extLst>
              </a:tr>
              <a:tr h="172522">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1100" b="1" kern="1200" dirty="0">
                          <a:solidFill>
                            <a:schemeClr val="tx1"/>
                          </a:solidFill>
                          <a:latin typeface="Tahoma"/>
                          <a:ea typeface="Tahoma"/>
                          <a:cs typeface="Tahoma"/>
                        </a:rPr>
                        <a:t>סיכום ומסקנות.................................................................................................................................................................................</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a:lnSpc>
                          <a:spcPct val="150000"/>
                        </a:lnSpc>
                      </a:pPr>
                      <a:r>
                        <a:rPr lang="he-IL" sz="1100" b="1" dirty="0">
                          <a:latin typeface="Tahoma"/>
                          <a:ea typeface="Tahoma"/>
                          <a:cs typeface="Tahoma"/>
                        </a:rPr>
                        <a:t>50-53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0206869"/>
                  </a:ext>
                </a:extLst>
              </a:tr>
              <a:tr h="172522">
                <a:tc>
                  <a:txBody>
                    <a:bodyPr/>
                    <a:lstStyle/>
                    <a:p>
                      <a:pPr algn="r" rtl="1">
                        <a:lnSpc>
                          <a:spcPct val="150000"/>
                        </a:lnSpc>
                      </a:pPr>
                      <a:r>
                        <a:rPr lang="he-IL" sz="1100" b="1" kern="1200" dirty="0">
                          <a:solidFill>
                            <a:schemeClr val="tx1"/>
                          </a:solidFill>
                          <a:latin typeface="Tahoma"/>
                          <a:ea typeface="Tahoma"/>
                          <a:cs typeface="Tahoma"/>
                        </a:rPr>
                        <a:t>נספחים............................................................................................................................................................................................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a:lnSpc>
                          <a:spcPct val="150000"/>
                        </a:lnSpc>
                      </a:pPr>
                      <a:r>
                        <a:rPr lang="he-IL" sz="1100" b="1">
                          <a:solidFill>
                            <a:schemeClr val="tx1"/>
                          </a:solidFill>
                          <a:latin typeface="Tahoma"/>
                          <a:ea typeface="Tahoma"/>
                          <a:cs typeface="Tahoma"/>
                        </a:rPr>
                        <a:t>54-59</a:t>
                      </a:r>
                      <a:endParaRPr lang="he-IL" sz="1100" b="1"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73223"/>
                  </a:ext>
                </a:extLst>
              </a:tr>
            </a:tbl>
          </a:graphicData>
        </a:graphic>
      </p:graphicFrame>
    </p:spTree>
    <p:extLst>
      <p:ext uri="{BB962C8B-B14F-4D97-AF65-F5344CB8AC3E}">
        <p14:creationId xmlns:p14="http://schemas.microsoft.com/office/powerpoint/2010/main" val="3385509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Extract 2">
            <a:extLst>
              <a:ext uri="{FF2B5EF4-FFF2-40B4-BE49-F238E27FC236}">
                <a16:creationId xmlns:a16="http://schemas.microsoft.com/office/drawing/2014/main" id="{5CA65E5E-74FF-4E5F-A8E9-535890D2B303}"/>
              </a:ext>
            </a:extLst>
          </p:cNvPr>
          <p:cNvSpPr/>
          <p:nvPr/>
        </p:nvSpPr>
        <p:spPr>
          <a:xfrm>
            <a:off x="-63877" y="3768219"/>
            <a:ext cx="4716463" cy="2263050"/>
          </a:xfrm>
          <a:prstGeom prst="flowChartExtra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L-Shape 21">
            <a:extLst>
              <a:ext uri="{FF2B5EF4-FFF2-40B4-BE49-F238E27FC236}">
                <a16:creationId xmlns:a16="http://schemas.microsoft.com/office/drawing/2014/main" id="{9D5636C5-9205-4C1C-89C8-E012C15C6908}"/>
              </a:ext>
            </a:extLst>
          </p:cNvPr>
          <p:cNvSpPr/>
          <p:nvPr/>
        </p:nvSpPr>
        <p:spPr>
          <a:xfrm>
            <a:off x="8706750" y="389652"/>
            <a:ext cx="3496401" cy="1185926"/>
          </a:xfrm>
          <a:prstGeom prst="corner">
            <a:avLst>
              <a:gd name="adj1" fmla="val 66900"/>
              <a:gd name="adj2" fmla="val 294825"/>
            </a:avLst>
          </a:pr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a:p>
        </p:txBody>
      </p:sp>
      <p:sp>
        <p:nvSpPr>
          <p:cNvPr id="21" name="Oval 20">
            <a:extLst>
              <a:ext uri="{FF2B5EF4-FFF2-40B4-BE49-F238E27FC236}">
                <a16:creationId xmlns:a16="http://schemas.microsoft.com/office/drawing/2014/main" id="{3055C8AF-6C7F-479E-A317-3887632566C9}"/>
              </a:ext>
            </a:extLst>
          </p:cNvPr>
          <p:cNvSpPr/>
          <p:nvPr/>
        </p:nvSpPr>
        <p:spPr>
          <a:xfrm>
            <a:off x="8069715" y="1788561"/>
            <a:ext cx="4639112" cy="4679787"/>
          </a:xfrm>
          <a:prstGeom prst="ellipse">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Cross 19">
            <a:extLst>
              <a:ext uri="{FF2B5EF4-FFF2-40B4-BE49-F238E27FC236}">
                <a16:creationId xmlns:a16="http://schemas.microsoft.com/office/drawing/2014/main" id="{35824E19-3FDA-4593-9100-B5CCA66EB1A2}"/>
              </a:ext>
            </a:extLst>
          </p:cNvPr>
          <p:cNvSpPr/>
          <p:nvPr/>
        </p:nvSpPr>
        <p:spPr>
          <a:xfrm>
            <a:off x="4286774" y="3119086"/>
            <a:ext cx="4535667" cy="3330777"/>
          </a:xfrm>
          <a:prstGeom prst="plus">
            <a:avLst>
              <a:gd name="adj" fmla="val 25756"/>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Arrow: Pentagon 18">
            <a:extLst>
              <a:ext uri="{FF2B5EF4-FFF2-40B4-BE49-F238E27FC236}">
                <a16:creationId xmlns:a16="http://schemas.microsoft.com/office/drawing/2014/main" id="{668D76FE-F76B-4E9B-BC7E-0EEFF7339BC8}"/>
              </a:ext>
            </a:extLst>
          </p:cNvPr>
          <p:cNvSpPr/>
          <p:nvPr/>
        </p:nvSpPr>
        <p:spPr>
          <a:xfrm>
            <a:off x="5137454" y="846609"/>
            <a:ext cx="3620720" cy="2127878"/>
          </a:xfrm>
          <a:prstGeom prst="homePlate">
            <a:avLst/>
          </a:prstGeom>
          <a:solidFill>
            <a:srgbClr val="F69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30</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משחקוטו במספרים</a:t>
            </a:r>
            <a:r>
              <a:rPr lang="he-IL" sz="1400" b="1" dirty="0">
                <a:solidFill>
                  <a:schemeClr val="bg1"/>
                </a:solidFill>
                <a:latin typeface="Tahoma" pitchFamily="34" charset="0"/>
                <a:ea typeface="Tahoma" pitchFamily="34" charset="0"/>
                <a:cs typeface="Tahoma" pitchFamily="34" charset="0"/>
              </a:rPr>
              <a:t>*</a:t>
            </a:r>
            <a:r>
              <a:rPr lang="he-IL" sz="2000" b="1" dirty="0">
                <a:solidFill>
                  <a:schemeClr val="bg1"/>
                </a:solidFill>
                <a:latin typeface="Tahoma" pitchFamily="34" charset="0"/>
                <a:ea typeface="Tahoma" pitchFamily="34" charset="0"/>
                <a:cs typeface="Tahoma" pitchFamily="34" charset="0"/>
              </a:rPr>
              <a:t> - יפו</a:t>
            </a:r>
          </a:p>
        </p:txBody>
      </p:sp>
      <p:graphicFrame>
        <p:nvGraphicFramePr>
          <p:cNvPr id="6" name="Table 5">
            <a:extLst>
              <a:ext uri="{FF2B5EF4-FFF2-40B4-BE49-F238E27FC236}">
                <a16:creationId xmlns:a16="http://schemas.microsoft.com/office/drawing/2014/main" id="{C6C176BA-AC14-4BE0-9201-94BF41B98621}"/>
              </a:ext>
            </a:extLst>
          </p:cNvPr>
          <p:cNvGraphicFramePr>
            <a:graphicFrameLocks noGrp="1"/>
          </p:cNvGraphicFramePr>
          <p:nvPr/>
        </p:nvGraphicFramePr>
        <p:xfrm>
          <a:off x="11317" y="-34283"/>
          <a:ext cx="4438169" cy="4719320"/>
        </p:xfrm>
        <a:graphic>
          <a:graphicData uri="http://schemas.openxmlformats.org/drawingml/2006/table">
            <a:tbl>
              <a:tblPr rtl="1" firstRow="1" bandRow="1">
                <a:tableStyleId>{5940675A-B579-460E-94D1-54222C63F5DA}</a:tableStyleId>
              </a:tblPr>
              <a:tblGrid>
                <a:gridCol w="824722">
                  <a:extLst>
                    <a:ext uri="{9D8B030D-6E8A-4147-A177-3AD203B41FA5}">
                      <a16:colId xmlns:a16="http://schemas.microsoft.com/office/drawing/2014/main" val="2463096716"/>
                    </a:ext>
                  </a:extLst>
                </a:gridCol>
                <a:gridCol w="2306723">
                  <a:extLst>
                    <a:ext uri="{9D8B030D-6E8A-4147-A177-3AD203B41FA5}">
                      <a16:colId xmlns:a16="http://schemas.microsoft.com/office/drawing/2014/main" val="851655369"/>
                    </a:ext>
                  </a:extLst>
                </a:gridCol>
                <a:gridCol w="1306724">
                  <a:extLst>
                    <a:ext uri="{9D8B030D-6E8A-4147-A177-3AD203B41FA5}">
                      <a16:colId xmlns:a16="http://schemas.microsoft.com/office/drawing/2014/main" val="4263549685"/>
                    </a:ext>
                  </a:extLst>
                </a:gridCol>
              </a:tblGrid>
              <a:tr h="370840">
                <a:tc>
                  <a:txBody>
                    <a:bodyPr/>
                    <a:lstStyle/>
                    <a:p>
                      <a:pPr algn="r" rtl="1"/>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מספר מפגשים</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מיקום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היקף משתתפים חדשים</a:t>
                      </a:r>
                      <a:r>
                        <a:rPr lang="he-IL" sz="105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r" rtl="1"/>
                      <a:r>
                        <a:rPr lang="he-IL" sz="1200">
                          <a:latin typeface="Tahoma" panose="020B0604030504040204" pitchFamily="34" charset="0"/>
                          <a:ea typeface="Tahoma" panose="020B0604030504040204" pitchFamily="34" charset="0"/>
                          <a:cs typeface="Tahoma" panose="020B0604030504040204" pitchFamily="34" charset="0"/>
                        </a:rPr>
                        <a:t>(ילדים והורים)</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3958057"/>
                  </a:ext>
                </a:extLst>
              </a:tr>
              <a:tr h="370840">
                <a:tc>
                  <a:txBody>
                    <a:bodyPr/>
                    <a:lstStyle/>
                    <a:p>
                      <a:pPr algn="r" rtl="1"/>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גן השניים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50-60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0637254"/>
                  </a:ext>
                </a:extLst>
              </a:tr>
              <a:tr h="370840">
                <a:tc>
                  <a:txBody>
                    <a:bodyPr/>
                    <a:lstStyle/>
                    <a:p>
                      <a:pPr algn="r" rtl="1"/>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גינת בריקנר (בית רק"ע)</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50-60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218166"/>
                  </a:ext>
                </a:extLst>
              </a:tr>
              <a:tr h="370840">
                <a:tc>
                  <a:txBody>
                    <a:bodyPr/>
                    <a:lstStyle/>
                    <a:p>
                      <a:pPr algn="r" rtl="1"/>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אבו-דין</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50-60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4111144"/>
                  </a:ext>
                </a:extLst>
              </a:tr>
              <a:tr h="370840">
                <a:tc>
                  <a:txBody>
                    <a:bodyPr/>
                    <a:lstStyle/>
                    <a:p>
                      <a:pPr algn="r" rtl="1"/>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הפארק האדום (בני ברית)</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75-80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8977415"/>
                  </a:ext>
                </a:extLst>
              </a:tr>
              <a:tr h="370840">
                <a:tc>
                  <a:txBody>
                    <a:bodyPr/>
                    <a:lstStyle/>
                    <a:p>
                      <a:pPr algn="r" rtl="1"/>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מתחם </a:t>
                      </a:r>
                      <a:r>
                        <a:rPr lang="he-IL" sz="1200" err="1">
                          <a:solidFill>
                            <a:schemeClr val="bg1"/>
                          </a:solidFill>
                          <a:latin typeface="Tahoma" panose="020B0604030504040204" pitchFamily="34" charset="0"/>
                          <a:ea typeface="Tahoma" panose="020B0604030504040204" pitchFamily="34" charset="0"/>
                          <a:cs typeface="Tahoma" panose="020B0604030504040204" pitchFamily="34" charset="0"/>
                        </a:rPr>
                        <a:t>ירחיאני</a:t>
                      </a:r>
                      <a:endParaRPr lang="he-IL" sz="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50-60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5394375"/>
                  </a:ext>
                </a:extLst>
              </a:tr>
              <a:tr h="370840">
                <a:tc>
                  <a:txBody>
                    <a:bodyPr/>
                    <a:lstStyle/>
                    <a:p>
                      <a:pPr algn="r" rtl="1"/>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פרדס דכה</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15-20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0749198"/>
                  </a:ext>
                </a:extLst>
              </a:tr>
              <a:tr h="370840">
                <a:tc>
                  <a:txBody>
                    <a:bodyPr/>
                    <a:lstStyle/>
                    <a:p>
                      <a:pPr algn="r" rtl="1"/>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קרם אלדלק</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55-65</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0624855"/>
                  </a:ext>
                </a:extLst>
              </a:tr>
              <a:tr h="370840">
                <a:tc>
                  <a:txBody>
                    <a:bodyPr/>
                    <a:lstStyle/>
                    <a:p>
                      <a:pPr algn="r" rtl="1"/>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מנדל</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25-30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2369407"/>
                  </a:ext>
                </a:extLst>
              </a:tr>
              <a:tr h="370840">
                <a:tc>
                  <a:txBody>
                    <a:bodyPr/>
                    <a:lstStyle/>
                    <a:p>
                      <a:pPr algn="r" rtl="1"/>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גינת הדולפין</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30-40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4009638"/>
                  </a:ext>
                </a:extLst>
              </a:tr>
              <a:tr h="370840">
                <a:tc>
                  <a:txBody>
                    <a:bodyPr/>
                    <a:lstStyle/>
                    <a:p>
                      <a:pPr algn="r" rtl="1"/>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גינת מגן אברהם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25-30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7783839"/>
                  </a:ext>
                </a:extLst>
              </a:tr>
              <a:tr h="370840">
                <a:tc>
                  <a:txBody>
                    <a:bodyPr/>
                    <a:lstStyle/>
                    <a:p>
                      <a:pPr algn="r" rtl="1"/>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a:solidFill>
                            <a:schemeClr val="bg1"/>
                          </a:solidFill>
                          <a:latin typeface="Tahoma" panose="020B0604030504040204" pitchFamily="34" charset="0"/>
                          <a:ea typeface="Tahoma" panose="020B0604030504040204" pitchFamily="34" charset="0"/>
                          <a:cs typeface="Tahoma" panose="020B0604030504040204" pitchFamily="34" charset="0"/>
                        </a:rPr>
                        <a:t>גינת שם הגדולים (מול המסגד)</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A5A5A5"/>
                    </a:solidFill>
                  </a:tcPr>
                </a:tc>
                <a:tc>
                  <a:txBody>
                    <a:bodyPr/>
                    <a:lstStyle/>
                    <a:p>
                      <a:pPr algn="r" rtl="1"/>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55-65</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17810181"/>
                  </a:ext>
                </a:extLst>
              </a:tr>
            </a:tbl>
          </a:graphicData>
        </a:graphic>
      </p:graphicFrame>
      <p:sp>
        <p:nvSpPr>
          <p:cNvPr id="9" name="TextBox 8">
            <a:extLst>
              <a:ext uri="{FF2B5EF4-FFF2-40B4-BE49-F238E27FC236}">
                <a16:creationId xmlns:a16="http://schemas.microsoft.com/office/drawing/2014/main" id="{D661A11F-22A3-42D3-A9EF-FFB1027D79F9}"/>
              </a:ext>
            </a:extLst>
          </p:cNvPr>
          <p:cNvSpPr txBox="1"/>
          <p:nvPr/>
        </p:nvSpPr>
        <p:spPr>
          <a:xfrm>
            <a:off x="-266977" y="6049754"/>
            <a:ext cx="3027867" cy="400110"/>
          </a:xfrm>
          <a:prstGeom prst="rect">
            <a:avLst/>
          </a:prstGeom>
          <a:noFill/>
        </p:spPr>
        <p:txBody>
          <a:bodyPr wrap="square" rtlCol="1">
            <a:spAutoFit/>
          </a:bodyPr>
          <a:lstStyle/>
          <a:p>
            <a:pPr algn="r" rtl="1"/>
            <a:r>
              <a:rPr lang="he-IL" sz="1000">
                <a:latin typeface="Calibri" panose="020F0502020204030204" pitchFamily="34" charset="0"/>
                <a:cs typeface="Calibri" panose="020F0502020204030204" pitchFamily="34" charset="0"/>
              </a:rPr>
              <a:t>*הנתונים נמסרו מטעם המישלמה</a:t>
            </a:r>
          </a:p>
          <a:p>
            <a:pPr algn="r" rtl="1"/>
            <a:r>
              <a:rPr lang="he-IL" sz="1000">
                <a:latin typeface="Calibri" panose="020F0502020204030204" pitchFamily="34" charset="0"/>
                <a:cs typeface="Calibri" panose="020F0502020204030204" pitchFamily="34" charset="0"/>
              </a:rPr>
              <a:t>** מבקרים שחזרו לאותה פעילות לא נספרו בשנית</a:t>
            </a:r>
          </a:p>
        </p:txBody>
      </p:sp>
      <p:sp>
        <p:nvSpPr>
          <p:cNvPr id="8" name="TextBox 7">
            <a:extLst>
              <a:ext uri="{FF2B5EF4-FFF2-40B4-BE49-F238E27FC236}">
                <a16:creationId xmlns:a16="http://schemas.microsoft.com/office/drawing/2014/main" id="{68CD32AF-FECC-45CC-96A3-F218EDEE68EC}"/>
              </a:ext>
            </a:extLst>
          </p:cNvPr>
          <p:cNvSpPr txBox="1"/>
          <p:nvPr/>
        </p:nvSpPr>
        <p:spPr>
          <a:xfrm>
            <a:off x="7308740" y="1233671"/>
            <a:ext cx="918061" cy="1200329"/>
          </a:xfrm>
          <a:prstGeom prst="rect">
            <a:avLst/>
          </a:prstGeom>
          <a:noFill/>
        </p:spPr>
        <p:txBody>
          <a:bodyPr wrap="square" rtlCol="1">
            <a:spAutoFit/>
          </a:bodyPr>
          <a:lstStyle/>
          <a:p>
            <a:pPr algn="r" rtl="1"/>
            <a:r>
              <a:rPr lang="he-IL" sz="7200">
                <a:latin typeface="Tahoma" panose="020B0604030504040204" pitchFamily="34" charset="0"/>
                <a:ea typeface="Tahoma" panose="020B0604030504040204" pitchFamily="34" charset="0"/>
                <a:cs typeface="Tahoma" panose="020B0604030504040204" pitchFamily="34" charset="0"/>
              </a:rPr>
              <a:t>1</a:t>
            </a:r>
          </a:p>
        </p:txBody>
      </p:sp>
      <p:sp>
        <p:nvSpPr>
          <p:cNvPr id="11" name="TextBox 10">
            <a:extLst>
              <a:ext uri="{FF2B5EF4-FFF2-40B4-BE49-F238E27FC236}">
                <a16:creationId xmlns:a16="http://schemas.microsoft.com/office/drawing/2014/main" id="{2B5B1361-D885-4FE4-95B1-AB6F1C22941A}"/>
              </a:ext>
            </a:extLst>
          </p:cNvPr>
          <p:cNvSpPr txBox="1"/>
          <p:nvPr/>
        </p:nvSpPr>
        <p:spPr>
          <a:xfrm>
            <a:off x="5499245" y="1181321"/>
            <a:ext cx="1999363" cy="1384995"/>
          </a:xfrm>
          <a:prstGeom prst="rect">
            <a:avLst/>
          </a:prstGeom>
          <a:noFill/>
        </p:spPr>
        <p:txBody>
          <a:bodyPr wrap="square" rtlCol="1">
            <a:spAutoFit/>
          </a:bodyPr>
          <a:lstStyle/>
          <a:p>
            <a:pPr algn="r" rtl="1"/>
            <a:r>
              <a:rPr lang="he-IL" sz="2800" dirty="0">
                <a:latin typeface="Tahoma" panose="020B0604030504040204" pitchFamily="34" charset="0"/>
                <a:ea typeface="Tahoma" panose="020B0604030504040204" pitchFamily="34" charset="0"/>
                <a:cs typeface="Tahoma" panose="020B0604030504040204" pitchFamily="34" charset="0"/>
                <a:hlinkClick r:id="rId3"/>
              </a:rPr>
              <a:t>אוטו ממותג </a:t>
            </a:r>
            <a:r>
              <a:rPr lang="he-IL" sz="2800">
                <a:latin typeface="Tahoma" panose="020B0604030504040204" pitchFamily="34" charset="0"/>
                <a:ea typeface="Tahoma" panose="020B0604030504040204" pitchFamily="34" charset="0"/>
                <a:cs typeface="Tahoma" panose="020B0604030504040204" pitchFamily="34" charset="0"/>
              </a:rPr>
              <a:t>בעברית ובערבית</a:t>
            </a:r>
          </a:p>
        </p:txBody>
      </p:sp>
      <p:graphicFrame>
        <p:nvGraphicFramePr>
          <p:cNvPr id="10" name="Table 9">
            <a:extLst>
              <a:ext uri="{FF2B5EF4-FFF2-40B4-BE49-F238E27FC236}">
                <a16:creationId xmlns:a16="http://schemas.microsoft.com/office/drawing/2014/main" id="{5798FF0C-6107-49FD-BD9B-B1E1996BC6EF}"/>
              </a:ext>
            </a:extLst>
          </p:cNvPr>
          <p:cNvGraphicFramePr>
            <a:graphicFrameLocks noGrp="1"/>
          </p:cNvGraphicFramePr>
          <p:nvPr/>
        </p:nvGraphicFramePr>
        <p:xfrm>
          <a:off x="8907707" y="2007260"/>
          <a:ext cx="3198204" cy="4175960"/>
        </p:xfrm>
        <a:graphic>
          <a:graphicData uri="http://schemas.openxmlformats.org/drawingml/2006/table">
            <a:tbl>
              <a:tblPr rtl="1" firstRow="1" bandRow="1">
                <a:tableStyleId>{5940675A-B579-460E-94D1-54222C63F5DA}</a:tableStyleId>
              </a:tblPr>
              <a:tblGrid>
                <a:gridCol w="464431">
                  <a:extLst>
                    <a:ext uri="{9D8B030D-6E8A-4147-A177-3AD203B41FA5}">
                      <a16:colId xmlns:a16="http://schemas.microsoft.com/office/drawing/2014/main" val="2728032805"/>
                    </a:ext>
                  </a:extLst>
                </a:gridCol>
                <a:gridCol w="1667705">
                  <a:extLst>
                    <a:ext uri="{9D8B030D-6E8A-4147-A177-3AD203B41FA5}">
                      <a16:colId xmlns:a16="http://schemas.microsoft.com/office/drawing/2014/main" val="4216608279"/>
                    </a:ext>
                  </a:extLst>
                </a:gridCol>
                <a:gridCol w="1066068">
                  <a:extLst>
                    <a:ext uri="{9D8B030D-6E8A-4147-A177-3AD203B41FA5}">
                      <a16:colId xmlns:a16="http://schemas.microsoft.com/office/drawing/2014/main" val="640971910"/>
                    </a:ext>
                  </a:extLst>
                </a:gridCol>
              </a:tblGrid>
              <a:tr h="835192">
                <a:tc gridSpan="3">
                  <a:txBody>
                    <a:bodyPr/>
                    <a:lstStyle/>
                    <a:p>
                      <a:pPr algn="ctr" rtl="1"/>
                      <a:r>
                        <a:rPr lang="he-IL" sz="2000">
                          <a:latin typeface="Tahoma" panose="020B0604030504040204" pitchFamily="34" charset="0"/>
                          <a:ea typeface="Tahoma" panose="020B0604030504040204" pitchFamily="34" charset="0"/>
                          <a:cs typeface="Tahoma" panose="020B0604030504040204" pitchFamily="34" charset="0"/>
                        </a:rPr>
                        <a:t>אנשי הצוות</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tc h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241777490"/>
                  </a:ext>
                </a:extLst>
              </a:tr>
              <a:tr h="835192">
                <a:tc>
                  <a:txBody>
                    <a:bodyPr/>
                    <a:lstStyle/>
                    <a:p>
                      <a:pPr algn="r" rtl="1"/>
                      <a:r>
                        <a:rPr lang="he-IL" sz="2400" b="1">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he-IL" sz="1400">
                          <a:latin typeface="Tahoma" panose="020B0604030504040204" pitchFamily="34" charset="0"/>
                          <a:ea typeface="Tahoma" panose="020B0604030504040204" pitchFamily="34" charset="0"/>
                          <a:cs typeface="Tahoma" panose="020B0604030504040204" pitchFamily="34" charset="0"/>
                        </a:rPr>
                        <a:t>מפעילים מטעם "שלי חופש"</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he-IL" sz="1400">
                          <a:latin typeface="Tahoma" panose="020B0604030504040204" pitchFamily="34" charset="0"/>
                          <a:ea typeface="Tahoma" panose="020B0604030504040204" pitchFamily="34" charset="0"/>
                          <a:cs typeface="Tahoma" panose="020B0604030504040204" pitchFamily="34" charset="0"/>
                        </a:rPr>
                        <a:t>דוברי עברית</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34645516"/>
                  </a:ext>
                </a:extLst>
              </a:tr>
              <a:tr h="835192">
                <a:tc>
                  <a:txBody>
                    <a:bodyPr/>
                    <a:lstStyle/>
                    <a:p>
                      <a:pPr algn="r" rtl="1"/>
                      <a:r>
                        <a:rPr lang="he-IL" sz="2400" b="1">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he-IL" sz="1400">
                          <a:latin typeface="Tahoma" panose="020B0604030504040204" pitchFamily="34" charset="0"/>
                          <a:ea typeface="Tahoma" panose="020B0604030504040204" pitchFamily="34" charset="0"/>
                          <a:cs typeface="Tahoma" panose="020B0604030504040204" pitchFamily="34" charset="0"/>
                        </a:rPr>
                        <a:t>מדריכות צעירות</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he-IL" sz="1400">
                          <a:latin typeface="Tahoma" panose="020B0604030504040204" pitchFamily="34" charset="0"/>
                          <a:ea typeface="Tahoma" panose="020B0604030504040204" pitchFamily="34" charset="0"/>
                          <a:cs typeface="Tahoma" panose="020B0604030504040204" pitchFamily="34" charset="0"/>
                        </a:rPr>
                        <a:t>דוברות אמהרית</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1661209"/>
                  </a:ext>
                </a:extLst>
              </a:tr>
              <a:tr h="835192">
                <a:tc>
                  <a:txBody>
                    <a:bodyPr/>
                    <a:lstStyle/>
                    <a:p>
                      <a:pPr algn="r" rtl="1"/>
                      <a:r>
                        <a:rPr lang="he-IL" sz="2400" b="1">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he-IL" sz="1400">
                          <a:latin typeface="Tahoma" panose="020B0604030504040204" pitchFamily="34" charset="0"/>
                          <a:ea typeface="Tahoma" panose="020B0604030504040204" pitchFamily="34" charset="0"/>
                          <a:cs typeface="Tahoma" panose="020B0604030504040204" pitchFamily="34" charset="0"/>
                        </a:rPr>
                        <a:t>מדריכות צעירות</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he-IL" sz="1400">
                          <a:latin typeface="Tahoma" panose="020B0604030504040204" pitchFamily="34" charset="0"/>
                          <a:ea typeface="Tahoma" panose="020B0604030504040204" pitchFamily="34" charset="0"/>
                          <a:cs typeface="Tahoma" panose="020B0604030504040204" pitchFamily="34" charset="0"/>
                        </a:rPr>
                        <a:t>דוברות ערבית</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75590500"/>
                  </a:ext>
                </a:extLst>
              </a:tr>
              <a:tr h="835192">
                <a:tc>
                  <a:txBody>
                    <a:bodyPr/>
                    <a:lstStyle/>
                    <a:p>
                      <a:pPr algn="r" rtl="1"/>
                      <a:r>
                        <a:rPr lang="he-IL" sz="2400" b="1">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he-IL" sz="1400">
                          <a:latin typeface="Tahoma" panose="020B0604030504040204" pitchFamily="34" charset="0"/>
                          <a:ea typeface="Tahoma" panose="020B0604030504040204" pitchFamily="34" charset="0"/>
                          <a:cs typeface="Tahoma" panose="020B0604030504040204" pitchFamily="34" charset="0"/>
                        </a:rPr>
                        <a:t>מדריכת הורים ויועצת</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he-IL" sz="1400" dirty="0">
                          <a:latin typeface="Tahoma" panose="020B0604030504040204" pitchFamily="34" charset="0"/>
                          <a:ea typeface="Tahoma" panose="020B0604030504040204" pitchFamily="34" charset="0"/>
                          <a:cs typeface="Tahoma" panose="020B0604030504040204" pitchFamily="34" charset="0"/>
                        </a:rPr>
                        <a:t>דוברת ערבית ועברית</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473604"/>
                  </a:ext>
                </a:extLst>
              </a:tr>
            </a:tbl>
          </a:graphicData>
        </a:graphic>
      </p:graphicFrame>
      <p:sp>
        <p:nvSpPr>
          <p:cNvPr id="13" name="TextBox 12">
            <a:extLst>
              <a:ext uri="{FF2B5EF4-FFF2-40B4-BE49-F238E27FC236}">
                <a16:creationId xmlns:a16="http://schemas.microsoft.com/office/drawing/2014/main" id="{A1900FCD-AC5B-484F-B73D-66F723E1B9E6}"/>
              </a:ext>
            </a:extLst>
          </p:cNvPr>
          <p:cNvSpPr txBox="1"/>
          <p:nvPr/>
        </p:nvSpPr>
        <p:spPr>
          <a:xfrm>
            <a:off x="8692154" y="751782"/>
            <a:ext cx="2120637" cy="800219"/>
          </a:xfrm>
          <a:prstGeom prst="rect">
            <a:avLst/>
          </a:prstGeom>
          <a:noFill/>
        </p:spPr>
        <p:txBody>
          <a:bodyPr wrap="square" rtlCol="1">
            <a:spAutoFit/>
          </a:bodyPr>
          <a:lstStyle/>
          <a:p>
            <a:pPr algn="r" rtl="1"/>
            <a:r>
              <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rPr>
              <a:t>שנה עד 8</a:t>
            </a:r>
          </a:p>
          <a:p>
            <a:pPr algn="r" rtl="1"/>
            <a:r>
              <a:rPr lang="he-IL" sz="1050" dirty="0">
                <a:solidFill>
                  <a:schemeClr val="bg1"/>
                </a:solidFill>
                <a:latin typeface="Tahoma" panose="020B0604030504040204" pitchFamily="34" charset="0"/>
                <a:ea typeface="Tahoma" panose="020B0604030504040204" pitchFamily="34" charset="0"/>
                <a:cs typeface="Tahoma" panose="020B0604030504040204" pitchFamily="34" charset="0"/>
              </a:rPr>
              <a:t>נכחו ילדים עד גיל 14 אך בטווח הבוגר היו מעטים בלבד</a:t>
            </a:r>
          </a:p>
        </p:txBody>
      </p:sp>
      <p:sp>
        <p:nvSpPr>
          <p:cNvPr id="14" name="TextBox 13">
            <a:extLst>
              <a:ext uri="{FF2B5EF4-FFF2-40B4-BE49-F238E27FC236}">
                <a16:creationId xmlns:a16="http://schemas.microsoft.com/office/drawing/2014/main" id="{965C0766-C7FE-434F-86B1-379558794937}"/>
              </a:ext>
            </a:extLst>
          </p:cNvPr>
          <p:cNvSpPr txBox="1"/>
          <p:nvPr/>
        </p:nvSpPr>
        <p:spPr>
          <a:xfrm>
            <a:off x="10809346" y="813308"/>
            <a:ext cx="1134934" cy="707886"/>
          </a:xfrm>
          <a:prstGeom prst="rect">
            <a:avLst/>
          </a:prstGeom>
          <a:noFill/>
        </p:spPr>
        <p:txBody>
          <a:bodyPr wrap="square" rtlCol="1">
            <a:spAutoFit/>
          </a:bodyPr>
          <a:lstStyle/>
          <a:p>
            <a:pPr algn="r" rtl="1"/>
            <a:r>
              <a:rPr lang="he-IL" sz="2000" dirty="0">
                <a:solidFill>
                  <a:schemeClr val="bg1"/>
                </a:solidFill>
                <a:latin typeface="Tahoma" panose="020B0604030504040204" pitchFamily="34" charset="0"/>
                <a:ea typeface="Tahoma" panose="020B0604030504040204" pitchFamily="34" charset="0"/>
                <a:cs typeface="Tahoma" panose="020B0604030504040204" pitchFamily="34" charset="0"/>
              </a:rPr>
              <a:t>גילי הילדים</a:t>
            </a:r>
          </a:p>
        </p:txBody>
      </p:sp>
      <p:graphicFrame>
        <p:nvGraphicFramePr>
          <p:cNvPr id="12" name="Table 11">
            <a:extLst>
              <a:ext uri="{FF2B5EF4-FFF2-40B4-BE49-F238E27FC236}">
                <a16:creationId xmlns:a16="http://schemas.microsoft.com/office/drawing/2014/main" id="{08239F50-9B26-4028-A9E7-34FC32878791}"/>
              </a:ext>
            </a:extLst>
          </p:cNvPr>
          <p:cNvGraphicFramePr>
            <a:graphicFrameLocks noGrp="1"/>
          </p:cNvGraphicFramePr>
          <p:nvPr/>
        </p:nvGraphicFramePr>
        <p:xfrm>
          <a:off x="4716485" y="4095240"/>
          <a:ext cx="3362112" cy="2263050"/>
        </p:xfrm>
        <a:graphic>
          <a:graphicData uri="http://schemas.openxmlformats.org/drawingml/2006/table">
            <a:tbl>
              <a:tblPr rtl="1" firstRow="1" bandRow="1">
                <a:tableStyleId>{5940675A-B579-460E-94D1-54222C63F5DA}</a:tableStyleId>
              </a:tblPr>
              <a:tblGrid>
                <a:gridCol w="1120704">
                  <a:extLst>
                    <a:ext uri="{9D8B030D-6E8A-4147-A177-3AD203B41FA5}">
                      <a16:colId xmlns:a16="http://schemas.microsoft.com/office/drawing/2014/main" val="1475530603"/>
                    </a:ext>
                  </a:extLst>
                </a:gridCol>
                <a:gridCol w="1120704">
                  <a:extLst>
                    <a:ext uri="{9D8B030D-6E8A-4147-A177-3AD203B41FA5}">
                      <a16:colId xmlns:a16="http://schemas.microsoft.com/office/drawing/2014/main" val="507049006"/>
                    </a:ext>
                  </a:extLst>
                </a:gridCol>
                <a:gridCol w="1120704">
                  <a:extLst>
                    <a:ext uri="{9D8B030D-6E8A-4147-A177-3AD203B41FA5}">
                      <a16:colId xmlns:a16="http://schemas.microsoft.com/office/drawing/2014/main" val="4141382963"/>
                    </a:ext>
                  </a:extLst>
                </a:gridCol>
              </a:tblGrid>
              <a:tr h="774369">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אוכלוסייה יהודית</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יוצאי אתיופיה</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2">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דתיים</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4193303"/>
                  </a:ext>
                </a:extLst>
              </a:tr>
              <a:tr h="291913">
                <a:tc rowSpan="3">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אוכלוסייה ערבית</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2">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מוסלמים</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923866763"/>
                  </a:ext>
                </a:extLst>
              </a:tr>
              <a:tr h="412067">
                <a:tc vMerge="1">
                  <a:txBody>
                    <a:bodyPr/>
                    <a:lstStyle/>
                    <a:p>
                      <a:pPr rtl="1"/>
                      <a:endParaRPr lang="he-IL"/>
                    </a:p>
                  </a:txBody>
                  <a:tcPr/>
                </a:tc>
                <a:tc vMerge="1">
                  <a:txBody>
                    <a:bodyPr/>
                    <a:lstStyle/>
                    <a:p>
                      <a:pPr rtl="1"/>
                      <a:endParaRPr lang="he-IL"/>
                    </a:p>
                  </a:txBody>
                  <a:tcPr/>
                </a:tc>
                <a:tc rowSpan="2">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חילוניים</a:t>
                      </a:r>
                    </a:p>
                    <a:p>
                      <a:pPr algn="r" rtl="1"/>
                      <a:endParaRPr lang="he-IL" sz="1400" b="1">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56325667"/>
                  </a:ext>
                </a:extLst>
              </a:tr>
              <a:tr h="784701">
                <a:tc v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נוצרים</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4084662677"/>
                  </a:ext>
                </a:extLst>
              </a:tr>
            </a:tbl>
          </a:graphicData>
        </a:graphic>
      </p:graphicFrame>
      <p:sp>
        <p:nvSpPr>
          <p:cNvPr id="16" name="TextBox 15">
            <a:extLst>
              <a:ext uri="{FF2B5EF4-FFF2-40B4-BE49-F238E27FC236}">
                <a16:creationId xmlns:a16="http://schemas.microsoft.com/office/drawing/2014/main" id="{C546AEDA-B3F2-48ED-8253-3190C4AB4AAF}"/>
              </a:ext>
            </a:extLst>
          </p:cNvPr>
          <p:cNvSpPr txBox="1"/>
          <p:nvPr/>
        </p:nvSpPr>
        <p:spPr>
          <a:xfrm>
            <a:off x="5588726" y="3546043"/>
            <a:ext cx="1999364" cy="400110"/>
          </a:xfrm>
          <a:prstGeom prst="rect">
            <a:avLst/>
          </a:prstGeom>
          <a:noFill/>
        </p:spPr>
        <p:txBody>
          <a:bodyPr wrap="square" rtlCol="1">
            <a:spAutoFit/>
          </a:bodyPr>
          <a:lstStyle/>
          <a:p>
            <a:pPr algn="r" rtl="1"/>
            <a:r>
              <a:rPr lang="he-IL" sz="2000">
                <a:solidFill>
                  <a:schemeClr val="bg1"/>
                </a:solidFill>
                <a:latin typeface="Tahoma" panose="020B0604030504040204" pitchFamily="34" charset="0"/>
                <a:ea typeface="Tahoma" panose="020B0604030504040204" pitchFamily="34" charset="0"/>
                <a:cs typeface="Tahoma" panose="020B0604030504040204" pitchFamily="34" charset="0"/>
              </a:rPr>
              <a:t>מגוון קהילתי</a:t>
            </a:r>
          </a:p>
        </p:txBody>
      </p:sp>
      <p:sp>
        <p:nvSpPr>
          <p:cNvPr id="18" name="TextBox 17">
            <a:extLst>
              <a:ext uri="{FF2B5EF4-FFF2-40B4-BE49-F238E27FC236}">
                <a16:creationId xmlns:a16="http://schemas.microsoft.com/office/drawing/2014/main" id="{F72AF8D8-52A7-470D-AA91-7BA2AC76A0E3}"/>
              </a:ext>
            </a:extLst>
          </p:cNvPr>
          <p:cNvSpPr txBox="1"/>
          <p:nvPr/>
        </p:nvSpPr>
        <p:spPr>
          <a:xfrm>
            <a:off x="2164300" y="4980227"/>
            <a:ext cx="1313862" cy="707886"/>
          </a:xfrm>
          <a:prstGeom prst="rect">
            <a:avLst/>
          </a:prstGeom>
          <a:noFill/>
        </p:spPr>
        <p:txBody>
          <a:bodyPr wrap="square" rtlCol="1">
            <a:spAutoFit/>
          </a:bodyPr>
          <a:lstStyle/>
          <a:p>
            <a:pPr algn="r" rtl="1"/>
            <a:r>
              <a:rPr lang="he-IL" sz="2000">
                <a:latin typeface="Tahoma" panose="020B0604030504040204" pitchFamily="34" charset="0"/>
                <a:ea typeface="Tahoma" panose="020B0604030504040204" pitchFamily="34" charset="0"/>
                <a:cs typeface="Tahoma" panose="020B0604030504040204" pitchFamily="34" charset="0"/>
              </a:rPr>
              <a:t>תקופת הפעילות</a:t>
            </a:r>
          </a:p>
        </p:txBody>
      </p:sp>
      <p:sp>
        <p:nvSpPr>
          <p:cNvPr id="23" name="TextBox 22">
            <a:extLst>
              <a:ext uri="{FF2B5EF4-FFF2-40B4-BE49-F238E27FC236}">
                <a16:creationId xmlns:a16="http://schemas.microsoft.com/office/drawing/2014/main" id="{7A200F75-BE9C-4CA4-A541-7F3E1D042428}"/>
              </a:ext>
            </a:extLst>
          </p:cNvPr>
          <p:cNvSpPr txBox="1"/>
          <p:nvPr/>
        </p:nvSpPr>
        <p:spPr>
          <a:xfrm>
            <a:off x="878038" y="4750868"/>
            <a:ext cx="1313862" cy="1200329"/>
          </a:xfrm>
          <a:prstGeom prst="rect">
            <a:avLst/>
          </a:prstGeom>
          <a:noFill/>
        </p:spPr>
        <p:txBody>
          <a:bodyPr wrap="square" rtlCol="1">
            <a:spAutoFit/>
          </a:bodyPr>
          <a:lstStyle/>
          <a:p>
            <a:pPr algn="r" rtl="1"/>
            <a:r>
              <a:rPr lang="he-IL" sz="2400" b="1">
                <a:latin typeface="Tahoma" panose="020B0604030504040204" pitchFamily="34" charset="0"/>
                <a:ea typeface="Tahoma" panose="020B0604030504040204" pitchFamily="34" charset="0"/>
                <a:cs typeface="Tahoma" panose="020B0604030504040204" pitchFamily="34" charset="0"/>
              </a:rPr>
              <a:t>יולי-אוגוסט 2021</a:t>
            </a:r>
          </a:p>
        </p:txBody>
      </p:sp>
    </p:spTree>
    <p:extLst>
      <p:ext uri="{BB962C8B-B14F-4D97-AF65-F5344CB8AC3E}">
        <p14:creationId xmlns:p14="http://schemas.microsoft.com/office/powerpoint/2010/main" val="4072551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31</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משחקוטו - יפו</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nvGraphicFramePr>
        <p:xfrm>
          <a:off x="3543300" y="389649"/>
          <a:ext cx="8648699" cy="5716193"/>
        </p:xfrm>
        <a:graphic>
          <a:graphicData uri="http://schemas.openxmlformats.org/drawingml/2006/table">
            <a:tbl>
              <a:tblPr rtl="1" firstRow="1" bandRow="1">
                <a:tableStyleId>{2D5ABB26-0587-4C30-8999-92F81FD0307C}</a:tableStyleId>
              </a:tblPr>
              <a:tblGrid>
                <a:gridCol w="1353014">
                  <a:extLst>
                    <a:ext uri="{9D8B030D-6E8A-4147-A177-3AD203B41FA5}">
                      <a16:colId xmlns:a16="http://schemas.microsoft.com/office/drawing/2014/main" val="851805883"/>
                    </a:ext>
                  </a:extLst>
                </a:gridCol>
                <a:gridCol w="3813717">
                  <a:extLst>
                    <a:ext uri="{9D8B030D-6E8A-4147-A177-3AD203B41FA5}">
                      <a16:colId xmlns:a16="http://schemas.microsoft.com/office/drawing/2014/main" val="60637984"/>
                    </a:ext>
                  </a:extLst>
                </a:gridCol>
                <a:gridCol w="3481968">
                  <a:extLst>
                    <a:ext uri="{9D8B030D-6E8A-4147-A177-3AD203B41FA5}">
                      <a16:colId xmlns:a16="http://schemas.microsoft.com/office/drawing/2014/main" val="1289128960"/>
                    </a:ext>
                  </a:extLst>
                </a:gridCol>
              </a:tblGrid>
              <a:tr h="651562">
                <a:tc>
                  <a:txBody>
                    <a:bodyPr/>
                    <a:lstStyle/>
                    <a:p>
                      <a:pPr algn="r" rtl="1"/>
                      <a:endParaRPr lang="he-IL" sz="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כרם אלדלק </a:t>
                      </a:r>
                    </a:p>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הפארק האדום </a:t>
                      </a:r>
                    </a:p>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381312">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דמוגרפיה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200" dirty="0">
                          <a:latin typeface="Tahoma" panose="020B0604030504040204" pitchFamily="34" charset="0"/>
                          <a:ea typeface="Tahoma" panose="020B0604030504040204" pitchFamily="34" charset="0"/>
                          <a:cs typeface="Tahoma" panose="020B0604030504040204" pitchFamily="34" charset="0"/>
                        </a:rPr>
                        <a:t>רוב המלווים: נשים, אימהות</a:t>
                      </a:r>
                    </a:p>
                    <a:p>
                      <a:pPr algn="r" rtl="1"/>
                      <a:r>
                        <a:rPr lang="he-IL" sz="1200" dirty="0">
                          <a:latin typeface="Tahoma" panose="020B0604030504040204" pitchFamily="34" charset="0"/>
                          <a:ea typeface="Tahoma" panose="020B0604030504040204" pitchFamily="34" charset="0"/>
                          <a:cs typeface="Tahoma" panose="020B0604030504040204" pitchFamily="34" charset="0"/>
                        </a:rPr>
                        <a:t>רוב המבקרים שהו במתחם </a:t>
                      </a:r>
                    </a:p>
                    <a:p>
                      <a:pPr algn="r" rtl="1"/>
                      <a:r>
                        <a:rPr lang="he-IL" sz="1200" dirty="0">
                          <a:latin typeface="Tahoma" panose="020B0604030504040204" pitchFamily="34" charset="0"/>
                          <a:ea typeface="Tahoma" panose="020B0604030504040204" pitchFamily="34" charset="0"/>
                          <a:cs typeface="Tahoma" panose="020B0604030504040204" pitchFamily="34" charset="0"/>
                        </a:rPr>
                        <a:t>בין שעה לשעתיים</a:t>
                      </a:r>
                    </a:p>
                    <a:p>
                      <a:pPr algn="r" rtl="1"/>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r>
                        <a:rPr lang="he-IL" sz="1200" dirty="0">
                          <a:latin typeface="Tahoma" panose="020B0604030504040204" pitchFamily="34" charset="0"/>
                          <a:ea typeface="Tahoma" panose="020B0604030504040204" pitchFamily="34" charset="0"/>
                          <a:cs typeface="Tahoma" panose="020B0604030504040204" pitchFamily="34" charset="0"/>
                        </a:rPr>
                        <a:t>גילי הילדים המשתתפים: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he-IL" sz="1200" dirty="0">
                          <a:latin typeface="Tahoma" panose="020B0604030504040204" pitchFamily="34" charset="0"/>
                          <a:ea typeface="Tahoma" panose="020B0604030504040204" pitchFamily="34" charset="0"/>
                          <a:cs typeface="Tahoma" panose="020B0604030504040204" pitchFamily="34" charset="0"/>
                        </a:rPr>
                        <a:t>רוב המלווים: נשים, אימהות</a:t>
                      </a:r>
                    </a:p>
                    <a:p>
                      <a:pPr algn="r" rtl="1"/>
                      <a:r>
                        <a:rPr lang="he-IL" sz="1200" dirty="0">
                          <a:latin typeface="Tahoma" panose="020B0604030504040204" pitchFamily="34" charset="0"/>
                          <a:ea typeface="Tahoma" panose="020B0604030504040204" pitchFamily="34" charset="0"/>
                          <a:cs typeface="Tahoma" panose="020B0604030504040204" pitchFamily="34" charset="0"/>
                        </a:rPr>
                        <a:t>רוב המבקרים שהו במתחם </a:t>
                      </a:r>
                    </a:p>
                    <a:p>
                      <a:pPr algn="r" rtl="1"/>
                      <a:r>
                        <a:rPr lang="he-IL" sz="1200" dirty="0">
                          <a:latin typeface="Tahoma" panose="020B0604030504040204" pitchFamily="34" charset="0"/>
                          <a:ea typeface="Tahoma" panose="020B0604030504040204" pitchFamily="34" charset="0"/>
                          <a:cs typeface="Tahoma" panose="020B0604030504040204" pitchFamily="34" charset="0"/>
                        </a:rPr>
                        <a:t>בין חצי שעה לשעה</a:t>
                      </a:r>
                    </a:p>
                    <a:p>
                      <a:pPr algn="r" rtl="1"/>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r>
                        <a:rPr lang="he-IL" sz="1200" dirty="0">
                          <a:latin typeface="Tahoma" panose="020B0604030504040204" pitchFamily="34" charset="0"/>
                          <a:ea typeface="Tahoma" panose="020B0604030504040204" pitchFamily="34" charset="0"/>
                          <a:cs typeface="Tahoma" panose="020B0604030504040204" pitchFamily="34" charset="0"/>
                        </a:rPr>
                        <a:t>גילי הילדים המשתתפים: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6085747"/>
                  </a:ext>
                </a:extLst>
              </a:tr>
              <a:tr h="2484150">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קהילה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הפעילות השתלבה עם </a:t>
                      </a:r>
                      <a:r>
                        <a:rPr lang="he-IL" sz="1200" b="1" dirty="0">
                          <a:latin typeface="Tahoma" panose="020B0604030504040204" pitchFamily="34" charset="0"/>
                          <a:ea typeface="Tahoma" panose="020B0604030504040204" pitchFamily="34" charset="0"/>
                          <a:cs typeface="Tahoma" panose="020B0604030504040204" pitchFamily="34" charset="0"/>
                        </a:rPr>
                        <a:t>ההתכנסות הקהילתית השגרתית </a:t>
                      </a:r>
                      <a:r>
                        <a:rPr lang="he-IL" sz="1200" dirty="0">
                          <a:latin typeface="Tahoma" panose="020B0604030504040204" pitchFamily="34" charset="0"/>
                          <a:ea typeface="Tahoma" panose="020B0604030504040204" pitchFamily="34" charset="0"/>
                          <a:cs typeface="Tahoma" panose="020B0604030504040204" pitchFamily="34" charset="0"/>
                        </a:rPr>
                        <a:t>של תושבי השכונה. לדברי המרואיינים, רוב הנוכחים מגיעים לגינה עם ילדיהם באופן יומיומי ומכירים ביניהם.</a:t>
                      </a:r>
                    </a:p>
                    <a:p>
                      <a:pPr marL="171450" indent="-171450" algn="r" rtl="1">
                        <a:lnSpc>
                          <a:spcPct val="100000"/>
                        </a:lnSpc>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נצפתה </a:t>
                      </a:r>
                      <a:r>
                        <a:rPr lang="he-IL" sz="1200" b="1" dirty="0">
                          <a:latin typeface="Tahoma" panose="020B0604030504040204" pitchFamily="34" charset="0"/>
                          <a:ea typeface="Tahoma" panose="020B0604030504040204" pitchFamily="34" charset="0"/>
                          <a:cs typeface="Tahoma" panose="020B0604030504040204" pitchFamily="34" charset="0"/>
                        </a:rPr>
                        <a:t>אינטראקציה גבוהה בין הילדים</a:t>
                      </a:r>
                      <a:r>
                        <a:rPr lang="he-IL" sz="1200" dirty="0">
                          <a:latin typeface="Tahoma" panose="020B0604030504040204" pitchFamily="34" charset="0"/>
                          <a:ea typeface="Tahoma" panose="020B0604030504040204" pitchFamily="34" charset="0"/>
                          <a:cs typeface="Tahoma" panose="020B0604030504040204" pitchFamily="34" charset="0"/>
                        </a:rPr>
                        <a:t>, הם הרבו במשחק פיזי ובילוי אנרגטי וניכרת היכרות בין רובם.</a:t>
                      </a:r>
                    </a:p>
                    <a:p>
                      <a:pPr marL="171450" indent="-171450" algn="r" rtl="1">
                        <a:lnSpc>
                          <a:spcPct val="100000"/>
                        </a:lnSpc>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רוב המשתתפים השתייכו לאוכלוסייה הערבית, ידעו על קיום הפעילות באמצעות ערוצי המידע הקהילתיים, ושהו במקום למשך כל הפעילות. </a:t>
                      </a:r>
                    </a:p>
                    <a:p>
                      <a:pPr marL="171450" indent="-171450" algn="r" rtl="1">
                        <a:lnSpc>
                          <a:spcPct val="100000"/>
                        </a:lnSpc>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מעט משפחות המשתייכות לקהילה היהודית עברו באזור והתעניינו, אך נשארו לזמן קצר בלבד.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לאורך הפעילות נצפתה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תחלופה בקרב המשתתפים</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שהשתייכו לקבוצות אוכלוסייה מגוונות (</a:t>
                      </a:r>
                      <a:r>
                        <a:rPr lang="he-IL" sz="1200" kern="1200" dirty="0" err="1">
                          <a:solidFill>
                            <a:schemeClr val="tx1"/>
                          </a:solidFill>
                          <a:latin typeface="Tahoma" panose="020B0604030504040204" pitchFamily="34" charset="0"/>
                          <a:ea typeface="Tahoma" panose="020B0604030504040204" pitchFamily="34" charset="0"/>
                          <a:cs typeface="Tahoma" panose="020B0604030504040204" pitchFamily="34" charset="0"/>
                        </a:rPr>
                        <a:t>אוכ</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ערבית, יהודית, דוברי רוסית ואמהרית).</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נראה כי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אף קבוצת אוכלוסייה לא התמידה בנוכחות כשהיוותה מיעוט</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כאשר רוב המשתתפים היו מקרב האוכלוסייה הערבית, ילדים מקרב האוכלוסייה היהודית לא מצאו עצמם וזנחו את הפעילות</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כשהיה רוב מקרב האוכלוסייה היהודית, אימהות ממוצא ערבי נטו לעזוב את המקום.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152829"/>
                  </a:ext>
                </a:extLst>
              </a:tr>
              <a:tr h="348555">
                <a:tc>
                  <a:txBody>
                    <a:bodyPr/>
                    <a:lstStyle/>
                    <a:p>
                      <a:pPr algn="r" rtl="1">
                        <a:lnSpc>
                          <a:spcPct val="150000"/>
                        </a:lnSpc>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עידוד קהילתיות*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611117946"/>
                  </a:ext>
                </a:extLst>
              </a:tr>
              <a:tr h="41008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אינטראקציה בין הילדים*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109213351"/>
                  </a:ext>
                </a:extLst>
              </a:tr>
              <a:tr h="41008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צורך בהתאווררות*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157583557"/>
                  </a:ext>
                </a:extLst>
              </a:tr>
            </a:tbl>
          </a:graphicData>
        </a:graphic>
      </p:graphicFrame>
      <p:sp>
        <p:nvSpPr>
          <p:cNvPr id="3" name="TextBox 2">
            <a:extLst>
              <a:ext uri="{FF2B5EF4-FFF2-40B4-BE49-F238E27FC236}">
                <a16:creationId xmlns:a16="http://schemas.microsoft.com/office/drawing/2014/main" id="{0BF54807-476F-4ECE-B018-32DBB7409D53}"/>
              </a:ext>
            </a:extLst>
          </p:cNvPr>
          <p:cNvSpPr txBox="1"/>
          <p:nvPr/>
        </p:nvSpPr>
        <p:spPr>
          <a:xfrm>
            <a:off x="209149" y="390320"/>
            <a:ext cx="3167011" cy="5278368"/>
          </a:xfrm>
          <a:prstGeom prst="rect">
            <a:avLst/>
          </a:prstGeom>
          <a:solidFill>
            <a:srgbClr val="F7E88D"/>
          </a:solidFill>
        </p:spPr>
        <p:txBody>
          <a:bodyPr wrap="square" rtlCol="1">
            <a:spAutoFit/>
          </a:bodyPr>
          <a:lstStyle/>
          <a:p>
            <a:pPr algn="r" rtl="1"/>
            <a:r>
              <a:rPr lang="he-IL" sz="1200" b="1" dirty="0">
                <a:latin typeface="Tahoma" panose="020B0604030504040204" pitchFamily="34" charset="0"/>
                <a:ea typeface="Tahoma" panose="020B0604030504040204" pitchFamily="34" charset="0"/>
                <a:cs typeface="Tahoma" panose="020B0604030504040204" pitchFamily="34" charset="0"/>
              </a:rPr>
              <a:t>מדריכת ההורים </a:t>
            </a:r>
            <a:r>
              <a:rPr lang="he-IL" sz="1200" dirty="0">
                <a:latin typeface="Tahoma" panose="020B0604030504040204" pitchFamily="34" charset="0"/>
                <a:ea typeface="Tahoma" panose="020B0604030504040204" pitchFamily="34" charset="0"/>
                <a:cs typeface="Tahoma" panose="020B0604030504040204" pitchFamily="34" charset="0"/>
              </a:rPr>
              <a:t>נכחה ב-10 מפגשים של משחקוטו ברחבי יפו. </a:t>
            </a:r>
            <a:br>
              <a:rPr lang="en-US" sz="1200" dirty="0">
                <a:latin typeface="Tahoma" panose="020B0604030504040204" pitchFamily="34" charset="0"/>
                <a:ea typeface="Tahoma" panose="020B0604030504040204" pitchFamily="34" charset="0"/>
                <a:cs typeface="Tahoma" panose="020B0604030504040204" pitchFamily="34" charset="0"/>
              </a:rPr>
            </a:br>
            <a:r>
              <a:rPr lang="he-IL" sz="1200" dirty="0">
                <a:latin typeface="Tahoma" panose="020B0604030504040204" pitchFamily="34" charset="0"/>
                <a:ea typeface="Tahoma" panose="020B0604030504040204" pitchFamily="34" charset="0"/>
                <a:cs typeface="Tahoma" panose="020B0604030504040204" pitchFamily="34" charset="0"/>
              </a:rPr>
              <a:t>היא אפיינה את הקהל שפגשה:</a:t>
            </a:r>
          </a:p>
          <a:p>
            <a:pPr algn="r" rtl="1"/>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בעיקר </a:t>
            </a:r>
            <a:r>
              <a:rPr lang="he-IL" sz="1200" b="1" dirty="0">
                <a:latin typeface="Tahoma" panose="020B0604030504040204" pitchFamily="34" charset="0"/>
                <a:ea typeface="Tahoma" panose="020B0604030504040204" pitchFamily="34" charset="0"/>
                <a:cs typeface="Tahoma" panose="020B0604030504040204" pitchFamily="34" charset="0"/>
              </a:rPr>
              <a:t>אוכלוסייה מוחלשת </a:t>
            </a:r>
            <a:r>
              <a:rPr lang="he-IL" sz="1200" dirty="0">
                <a:latin typeface="Tahoma" panose="020B0604030504040204" pitchFamily="34" charset="0"/>
                <a:ea typeface="Tahoma" panose="020B0604030504040204" pitchFamily="34" charset="0"/>
                <a:cs typeface="Tahoma" panose="020B0604030504040204" pitchFamily="34" charset="0"/>
              </a:rPr>
              <a:t>מבחינה סוציו-דמוגרפית, לרוב </a:t>
            </a:r>
            <a:r>
              <a:rPr lang="he-IL" sz="1200" b="1" dirty="0">
                <a:latin typeface="Tahoma" panose="020B0604030504040204" pitchFamily="34" charset="0"/>
                <a:ea typeface="Tahoma" panose="020B0604030504040204" pitchFamily="34" charset="0"/>
                <a:cs typeface="Tahoma" panose="020B0604030504040204" pitchFamily="34" charset="0"/>
              </a:rPr>
              <a:t>דוברי ערבית</a:t>
            </a:r>
            <a:r>
              <a:rPr lang="he-IL" sz="1200" dirty="0">
                <a:latin typeface="Tahoma" panose="020B0604030504040204" pitchFamily="34" charset="0"/>
                <a:ea typeface="Tahoma" panose="020B0604030504040204" pitchFamily="34" charset="0"/>
                <a:cs typeface="Tahoma" panose="020B0604030504040204" pitchFamily="34" charset="0"/>
              </a:rPr>
              <a:t>. </a:t>
            </a:r>
            <a:br>
              <a:rPr lang="en-US" sz="1200" dirty="0">
                <a:latin typeface="Tahoma" panose="020B0604030504040204" pitchFamily="34" charset="0"/>
                <a:ea typeface="Tahoma" panose="020B0604030504040204" pitchFamily="34" charset="0"/>
                <a:cs typeface="Tahoma" panose="020B0604030504040204" pitchFamily="34" charset="0"/>
              </a:rPr>
            </a:br>
            <a:r>
              <a:rPr lang="he-IL" sz="1200" dirty="0">
                <a:latin typeface="Tahoma" panose="020B0604030504040204" pitchFamily="34" charset="0"/>
                <a:ea typeface="Tahoma" panose="020B0604030504040204" pitchFamily="34" charset="0"/>
                <a:cs typeface="Tahoma" panose="020B0604030504040204" pitchFamily="34" charset="0"/>
              </a:rPr>
              <a:t>רק במפגש אחד נתקלה באוכלוסייה מעורבת מבחינה אתנית וסוציו-דמוגרפית.</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לרוב, המבקרים הגיעו לפעילות הקרובה לביתם, כמעט לא נצפו </a:t>
            </a:r>
            <a:r>
              <a:rPr lang="he-IL" sz="1200" b="1" dirty="0">
                <a:latin typeface="Tahoma" panose="020B0604030504040204" pitchFamily="34" charset="0"/>
                <a:ea typeface="Tahoma" panose="020B0604030504040204" pitchFamily="34" charset="0"/>
                <a:cs typeface="Tahoma" panose="020B0604030504040204" pitchFamily="34" charset="0"/>
              </a:rPr>
              <a:t>משתתפים חוזרים</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הורים שזקוקים להכוונה: בעקבות משבר הקורונה חלה עלייה בהיענות להדרכות הורים (סדנאות מקוונות, מפגשים בביה"ס) לסיוע בהתמודדות עם משברים עם הילדים. </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בפנייה פומבית לאימהות הן הגיבו במבוכה, אבל כאשר יצרה </a:t>
            </a:r>
            <a:r>
              <a:rPr lang="he-IL" sz="1200" b="1" dirty="0">
                <a:latin typeface="Tahoma" panose="020B0604030504040204" pitchFamily="34" charset="0"/>
                <a:ea typeface="Tahoma" panose="020B0604030504040204" pitchFamily="34" charset="0"/>
                <a:cs typeface="Tahoma" panose="020B0604030504040204" pitchFamily="34" charset="0"/>
              </a:rPr>
              <a:t>קשר פרטני וישיר</a:t>
            </a:r>
            <a:r>
              <a:rPr lang="he-IL" sz="1200" dirty="0">
                <a:latin typeface="Tahoma" panose="020B0604030504040204" pitchFamily="34" charset="0"/>
                <a:ea typeface="Tahoma" panose="020B0604030504040204" pitchFamily="34" charset="0"/>
                <a:cs typeface="Tahoma" panose="020B0604030504040204" pitchFamily="34" charset="0"/>
              </a:rPr>
              <a:t> הן גילו רצון לקבלת ייעוץ. </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קיום הפעילויות עודד אימהות לצאת מהבית יחד עם ילדיהם, בעוד שבשגרה רבות מהן נשארות בבית כשהילדים יוצאים ומבלים לבדם בחבורות. </a:t>
            </a:r>
            <a:br>
              <a:rPr lang="en-US" sz="1200" dirty="0">
                <a:latin typeface="Tahoma" panose="020B0604030504040204" pitchFamily="34" charset="0"/>
                <a:ea typeface="Tahoma" panose="020B0604030504040204" pitchFamily="34" charset="0"/>
                <a:cs typeface="Tahoma" panose="020B0604030504040204" pitchFamily="34" charset="0"/>
              </a:rPr>
            </a:br>
            <a:r>
              <a:rPr lang="he-IL" sz="1200" b="1" dirty="0">
                <a:latin typeface="Tahoma" panose="020B0604030504040204" pitchFamily="34" charset="0"/>
                <a:ea typeface="Tahoma" panose="020B0604030504040204" pitchFamily="34" charset="0"/>
                <a:cs typeface="Tahoma" panose="020B0604030504040204" pitchFamily="34" charset="0"/>
              </a:rPr>
              <a:t>עצם היציאה מהבית והנוכחות המשותפת בגינה מהווה הישג משמעותי והזדמנות לשינוי</a:t>
            </a:r>
            <a:r>
              <a:rPr lang="he-IL" sz="1200" dirty="0">
                <a:latin typeface="Tahoma" panose="020B0604030504040204" pitchFamily="34" charset="0"/>
                <a:ea typeface="Tahoma" panose="020B0604030504040204" pitchFamily="34" charset="0"/>
                <a:cs typeface="Tahoma" panose="020B0604030504040204" pitchFamily="34" charset="0"/>
              </a:rPr>
              <a:t>. </a:t>
            </a:r>
          </a:p>
        </p:txBody>
      </p:sp>
      <p:grpSp>
        <p:nvGrpSpPr>
          <p:cNvPr id="4" name="Group 3">
            <a:extLst>
              <a:ext uri="{FF2B5EF4-FFF2-40B4-BE49-F238E27FC236}">
                <a16:creationId xmlns:a16="http://schemas.microsoft.com/office/drawing/2014/main" id="{64D61C31-96C6-4EB8-837D-E3B2F696AB16}"/>
              </a:ext>
            </a:extLst>
          </p:cNvPr>
          <p:cNvGrpSpPr/>
          <p:nvPr/>
        </p:nvGrpSpPr>
        <p:grpSpPr>
          <a:xfrm>
            <a:off x="11023559" y="1586273"/>
            <a:ext cx="972259" cy="577081"/>
            <a:chOff x="11055223" y="1968658"/>
            <a:chExt cx="972259" cy="577081"/>
          </a:xfrm>
        </p:grpSpPr>
        <p:sp>
          <p:nvSpPr>
            <p:cNvPr id="7" name="TextBox 6">
              <a:extLst>
                <a:ext uri="{FF2B5EF4-FFF2-40B4-BE49-F238E27FC236}">
                  <a16:creationId xmlns:a16="http://schemas.microsoft.com/office/drawing/2014/main" id="{1987F127-EEA5-4555-A108-A441BDD3E3CC}"/>
                </a:ext>
              </a:extLst>
            </p:cNvPr>
            <p:cNvSpPr txBox="1"/>
            <p:nvPr/>
          </p:nvSpPr>
          <p:spPr>
            <a:xfrm>
              <a:off x="11102922" y="1968658"/>
              <a:ext cx="924560" cy="577081"/>
            </a:xfrm>
            <a:prstGeom prst="rect">
              <a:avLst/>
            </a:prstGeom>
            <a:noFill/>
          </p:spPr>
          <p:txBody>
            <a:bodyPr wrap="square" rtlCol="1">
              <a:spAutoFit/>
            </a:bodyPr>
            <a:lstStyle/>
            <a:p>
              <a:pPr algn="r" rtl="1"/>
              <a:r>
                <a:rPr lang="he-IL" sz="1050" dirty="0">
                  <a:solidFill>
                    <a:schemeClr val="bg1"/>
                  </a:solidFill>
                </a:rPr>
                <a:t>לידה עד 3</a:t>
              </a:r>
            </a:p>
            <a:p>
              <a:pPr algn="r" rtl="1"/>
              <a:r>
                <a:rPr lang="he-IL" sz="1050" dirty="0">
                  <a:solidFill>
                    <a:schemeClr val="bg1"/>
                  </a:solidFill>
                </a:rPr>
                <a:t>גיל 3-6</a:t>
              </a:r>
            </a:p>
            <a:p>
              <a:pPr algn="r" rtl="1"/>
              <a:r>
                <a:rPr lang="he-IL" sz="1050" dirty="0">
                  <a:solidFill>
                    <a:schemeClr val="bg1"/>
                  </a:solidFill>
                </a:rPr>
                <a:t>מעל גיל 6</a:t>
              </a:r>
            </a:p>
          </p:txBody>
        </p:sp>
        <p:sp>
          <p:nvSpPr>
            <p:cNvPr id="8" name="Oval 7">
              <a:extLst>
                <a:ext uri="{FF2B5EF4-FFF2-40B4-BE49-F238E27FC236}">
                  <a16:creationId xmlns:a16="http://schemas.microsoft.com/office/drawing/2014/main" id="{ED45B012-B997-4BDA-8D9E-6FDC165B7CE5}"/>
                </a:ext>
              </a:extLst>
            </p:cNvPr>
            <p:cNvSpPr/>
            <p:nvPr/>
          </p:nvSpPr>
          <p:spPr>
            <a:xfrm>
              <a:off x="11055223" y="2009298"/>
              <a:ext cx="236638" cy="220822"/>
            </a:xfrm>
            <a:prstGeom prst="ellipse">
              <a:avLst/>
            </a:prstGeom>
            <a:solidFill>
              <a:srgbClr val="F69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Oval 8">
              <a:extLst>
                <a:ext uri="{FF2B5EF4-FFF2-40B4-BE49-F238E27FC236}">
                  <a16:creationId xmlns:a16="http://schemas.microsoft.com/office/drawing/2014/main" id="{AA494856-3667-404C-9481-490206F91BAF}"/>
                </a:ext>
              </a:extLst>
            </p:cNvPr>
            <p:cNvSpPr/>
            <p:nvPr/>
          </p:nvSpPr>
          <p:spPr>
            <a:xfrm>
              <a:off x="11222363" y="2146787"/>
              <a:ext cx="236638" cy="220822"/>
            </a:xfrm>
            <a:prstGeom prst="ellipse">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Oval 9">
              <a:extLst>
                <a:ext uri="{FF2B5EF4-FFF2-40B4-BE49-F238E27FC236}">
                  <a16:creationId xmlns:a16="http://schemas.microsoft.com/office/drawing/2014/main" id="{AC527676-5DA4-407B-BA07-942A3118EE71}"/>
                </a:ext>
              </a:extLst>
            </p:cNvPr>
            <p:cNvSpPr/>
            <p:nvPr/>
          </p:nvSpPr>
          <p:spPr>
            <a:xfrm>
              <a:off x="11055223" y="2314900"/>
              <a:ext cx="236638" cy="220822"/>
            </a:xfrm>
            <a:prstGeom prst="ellipse">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aphicFrame>
        <p:nvGraphicFramePr>
          <p:cNvPr id="11" name="Chart 10">
            <a:extLst>
              <a:ext uri="{FF2B5EF4-FFF2-40B4-BE49-F238E27FC236}">
                <a16:creationId xmlns:a16="http://schemas.microsoft.com/office/drawing/2014/main" id="{C71F905D-81CB-4223-BF18-142F36D1689A}"/>
              </a:ext>
            </a:extLst>
          </p:cNvPr>
          <p:cNvGraphicFramePr/>
          <p:nvPr/>
        </p:nvGraphicFramePr>
        <p:xfrm>
          <a:off x="6860389" y="748665"/>
          <a:ext cx="2147808" cy="16752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7AB963DF-B486-499C-9320-EA1DF7C13C4C}"/>
              </a:ext>
            </a:extLst>
          </p:cNvPr>
          <p:cNvGraphicFramePr/>
          <p:nvPr/>
        </p:nvGraphicFramePr>
        <p:xfrm>
          <a:off x="3221377" y="746079"/>
          <a:ext cx="2147808" cy="1675216"/>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C878F79E-1240-46E4-AD37-9B2E7F0BF98C}"/>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Tree>
    <p:extLst>
      <p:ext uri="{BB962C8B-B14F-4D97-AF65-F5344CB8AC3E}">
        <p14:creationId xmlns:p14="http://schemas.microsoft.com/office/powerpoint/2010/main" val="1167523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32</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משחקוטו - יפו</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nvGraphicFramePr>
        <p:xfrm>
          <a:off x="3381374" y="389648"/>
          <a:ext cx="8810625" cy="4797758"/>
        </p:xfrm>
        <a:graphic>
          <a:graphicData uri="http://schemas.openxmlformats.org/drawingml/2006/table">
            <a:tbl>
              <a:tblPr rtl="1" firstRow="1" bandRow="1">
                <a:tableStyleId>{2D5ABB26-0587-4C30-8999-92F81FD0307C}</a:tableStyleId>
              </a:tblPr>
              <a:tblGrid>
                <a:gridCol w="1204055">
                  <a:extLst>
                    <a:ext uri="{9D8B030D-6E8A-4147-A177-3AD203B41FA5}">
                      <a16:colId xmlns:a16="http://schemas.microsoft.com/office/drawing/2014/main" val="851805883"/>
                    </a:ext>
                  </a:extLst>
                </a:gridCol>
                <a:gridCol w="3745949">
                  <a:extLst>
                    <a:ext uri="{9D8B030D-6E8A-4147-A177-3AD203B41FA5}">
                      <a16:colId xmlns:a16="http://schemas.microsoft.com/office/drawing/2014/main" val="60637984"/>
                    </a:ext>
                  </a:extLst>
                </a:gridCol>
                <a:gridCol w="3860621">
                  <a:extLst>
                    <a:ext uri="{9D8B030D-6E8A-4147-A177-3AD203B41FA5}">
                      <a16:colId xmlns:a16="http://schemas.microsoft.com/office/drawing/2014/main" val="1289128960"/>
                    </a:ext>
                  </a:extLst>
                </a:gridCol>
              </a:tblGrid>
              <a:tr h="624212">
                <a:tc>
                  <a:txBody>
                    <a:bodyPr/>
                    <a:lstStyle/>
                    <a:p>
                      <a:pPr algn="r" rtl="1"/>
                      <a:endParaRPr lang="he-IL" sz="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כרם אלדלק </a:t>
                      </a:r>
                    </a:p>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הפארק האדום </a:t>
                      </a:r>
                    </a:p>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469594">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סביבה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ברחבה שבה התקיימה הפעילות לא היו מקומות ישיבה ונכחו בה בעיקר ילדים. </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מיעוט המבוגרים שישבו בקרבת התחנות ישבו על ארגזי הציוד המשמשים לתחנה. </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הרחבה היי</a:t>
                      </a:r>
                      <a:r>
                        <a:rPr lang="he-IL" sz="1200" dirty="0">
                          <a:latin typeface="Tahoma" panose="020B0604030504040204" pitchFamily="34" charset="0"/>
                          <a:ea typeface="Tahoma" panose="020B0604030504040204" pitchFamily="34" charset="0"/>
                          <a:cs typeface="Tahoma" panose="020B0604030504040204" pitchFamily="34" charset="0"/>
                        </a:rPr>
                        <a:t>תה סמוכה לכביש ללא גידור, פחים, ברזייה או שירותים.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הפעילות נערכה בחלקת דשא מוצלת, בקרבת מקור מים (שאפשר מילוי חוזר בתחנות הרלוונטיות), סמוך למרכז הקהילתי שבו היו שירותים נגישים. </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לא היו מקומות ישיבה או מתקני משחק, המלווים הביאו כיסאות מתקפלים </a:t>
                      </a:r>
                      <a:r>
                        <a:rPr lang="he-IL" sz="1200" dirty="0">
                          <a:latin typeface="Tahoma" panose="020B0604030504040204" pitchFamily="34" charset="0"/>
                          <a:ea typeface="Tahoma" panose="020B0604030504040204" pitchFamily="34" charset="0"/>
                          <a:cs typeface="Tahoma" panose="020B0604030504040204" pitchFamily="34" charset="0"/>
                        </a:rPr>
                        <a:t>או ישבו על ארגזי הפעילות והמחצלות.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0022968"/>
                  </a:ext>
                </a:extLst>
              </a:tr>
              <a:tr h="423226">
                <a:tc>
                  <a:txBody>
                    <a:bodyPr/>
                    <a:lstStyle/>
                    <a:p>
                      <a:pPr algn="r" rtl="1"/>
                      <a:br>
                        <a:rPr lang="en-US" sz="800" b="1">
                          <a:solidFill>
                            <a:schemeClr val="bg1"/>
                          </a:solidFill>
                          <a:latin typeface="Tahoma" panose="020B0604030504040204" pitchFamily="34" charset="0"/>
                          <a:ea typeface="Tahoma" panose="020B0604030504040204" pitchFamily="34" charset="0"/>
                          <a:cs typeface="Tahoma" panose="020B0604030504040204" pitchFamily="34" charset="0"/>
                        </a:rPr>
                      </a:b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ניקיון ותחזוקה*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a:solidFill>
                            <a:srgbClr val="F7E88D"/>
                          </a:solidFill>
                          <a:latin typeface="Tahoma" panose="020B0604030504040204" pitchFamily="34" charset="0"/>
                          <a:ea typeface="Tahoma" panose="020B0604030504040204" pitchFamily="34" charset="0"/>
                          <a:cs typeface="Tahoma" panose="020B060403050404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a:solidFill>
                            <a:srgbClr val="F7E88D"/>
                          </a:solidFill>
                          <a:latin typeface="Tahoma" panose="020B0604030504040204" pitchFamily="34" charset="0"/>
                          <a:ea typeface="Tahoma" panose="020B0604030504040204" pitchFamily="34" charset="0"/>
                          <a:cs typeface="Tahoma" panose="020B060403050404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389122650"/>
                  </a:ext>
                </a:extLst>
              </a:tr>
              <a:tr h="36257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מים ושירותים*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817299143"/>
                  </a:ext>
                </a:extLst>
              </a:tr>
              <a:tr h="36257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צל*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87570959"/>
                  </a:ext>
                </a:extLst>
              </a:tr>
              <a:tr h="35233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בטיחות לילדים*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615042771"/>
                  </a:ext>
                </a:extLst>
              </a:tr>
              <a:tr h="36257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נוחות ישיבה*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1387046"/>
                  </a:ext>
                </a:extLst>
              </a:tr>
              <a:tr h="36257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נוחות הגעה*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392643846"/>
                  </a:ext>
                </a:extLst>
              </a:tr>
              <a:tr h="434198">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התאמה לכמות המשתתפים*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782686138"/>
                  </a:ext>
                </a:extLst>
              </a:tr>
            </a:tbl>
          </a:graphicData>
        </a:graphic>
      </p:graphicFrame>
      <p:sp>
        <p:nvSpPr>
          <p:cNvPr id="11" name="TextBox 10">
            <a:extLst>
              <a:ext uri="{FF2B5EF4-FFF2-40B4-BE49-F238E27FC236}">
                <a16:creationId xmlns:a16="http://schemas.microsoft.com/office/drawing/2014/main" id="{1B39D5F7-AE1C-4B47-843E-616BFA5DB730}"/>
              </a:ext>
            </a:extLst>
          </p:cNvPr>
          <p:cNvSpPr txBox="1"/>
          <p:nvPr/>
        </p:nvSpPr>
        <p:spPr>
          <a:xfrm>
            <a:off x="278447" y="389648"/>
            <a:ext cx="2824480" cy="4124206"/>
          </a:xfrm>
          <a:prstGeom prst="rect">
            <a:avLst/>
          </a:prstGeom>
          <a:solidFill>
            <a:srgbClr val="90B6DD"/>
          </a:solidFill>
        </p:spPr>
        <p:txBody>
          <a:bodyPr wrap="square" rtlCol="1">
            <a:spAutoFit/>
          </a:bodyPr>
          <a:lstStyle/>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מניטור השיח במדיה חברתית, באמצעות מערכת </a:t>
            </a:r>
            <a:r>
              <a:rPr lang="en-US" sz="1200" b="1" dirty="0" err="1">
                <a:latin typeface="Tahoma" panose="020B0604030504040204" pitchFamily="34" charset="0"/>
                <a:ea typeface="Tahoma" panose="020B0604030504040204" pitchFamily="34" charset="0"/>
                <a:cs typeface="Tahoma" panose="020B0604030504040204" pitchFamily="34" charset="0"/>
              </a:rPr>
              <a:t>Zencity</a:t>
            </a:r>
            <a:r>
              <a:rPr lang="he-IL" sz="1200" dirty="0">
                <a:latin typeface="Tahoma" panose="020B0604030504040204" pitchFamily="34" charset="0"/>
                <a:ea typeface="Tahoma" panose="020B0604030504040204" pitchFamily="34" charset="0"/>
                <a:cs typeface="Tahoma" panose="020B0604030504040204" pitchFamily="34" charset="0"/>
              </a:rPr>
              <a:t> עולה כי במועד הסמוך לפעילויות, השיח על משחקוטו ביפו בפייסבוק כלל פרסומים בודדים מטעם המישלמה ליפו (4) ובית רק"ע (3), שזכו ללייקים ושיתופים בודדים וכמעט ללא תגובות. </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עד סוף ינואר 2022 נאספו כ-50 אזכורים לפעילות משחקוטו בפייסבוק. כולם היו ממקורות פורמליים, כמחציתם פורסמו מטעם המרכזים הקהילתיים ביפו (בעיקר המישלמה ובית רק"ע) וגרפו כ-100 אינטראקציות - בעיקר לייקים ושיתופים.</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בנוסף מהשיחות עם המשתתפים במהלך התצפיות עולה כי כשליש מהמרואיינים דיווחו כי שמעו על הפעילות דרך פרסומי המישלמה וקבוצות ה- </a:t>
            </a:r>
            <a:r>
              <a:rPr lang="en-US" sz="1200" dirty="0">
                <a:latin typeface="Tahoma" panose="020B0604030504040204" pitchFamily="34" charset="0"/>
                <a:ea typeface="Tahoma" panose="020B0604030504040204" pitchFamily="34" charset="0"/>
                <a:cs typeface="Tahoma" panose="020B0604030504040204" pitchFamily="34" charset="0"/>
              </a:rPr>
              <a:t>WhatsApp</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A21E91CF-54F9-4BE2-92C2-424A26CF605B}"/>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Tree>
    <p:extLst>
      <p:ext uri="{BB962C8B-B14F-4D97-AF65-F5344CB8AC3E}">
        <p14:creationId xmlns:p14="http://schemas.microsoft.com/office/powerpoint/2010/main" val="4092624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33</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משחקוטו - יפו</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nvGraphicFramePr>
        <p:xfrm>
          <a:off x="2763519" y="389651"/>
          <a:ext cx="9428482" cy="5702998"/>
        </p:xfrm>
        <a:graphic>
          <a:graphicData uri="http://schemas.openxmlformats.org/drawingml/2006/table">
            <a:tbl>
              <a:tblPr rtl="1" firstRow="1" bandRow="1">
                <a:tableStyleId>{2D5ABB26-0587-4C30-8999-92F81FD0307C}</a:tableStyleId>
              </a:tblPr>
              <a:tblGrid>
                <a:gridCol w="1222376">
                  <a:extLst>
                    <a:ext uri="{9D8B030D-6E8A-4147-A177-3AD203B41FA5}">
                      <a16:colId xmlns:a16="http://schemas.microsoft.com/office/drawing/2014/main" val="851805883"/>
                    </a:ext>
                  </a:extLst>
                </a:gridCol>
                <a:gridCol w="4040505">
                  <a:extLst>
                    <a:ext uri="{9D8B030D-6E8A-4147-A177-3AD203B41FA5}">
                      <a16:colId xmlns:a16="http://schemas.microsoft.com/office/drawing/2014/main" val="60637984"/>
                    </a:ext>
                  </a:extLst>
                </a:gridCol>
                <a:gridCol w="4165601">
                  <a:extLst>
                    <a:ext uri="{9D8B030D-6E8A-4147-A177-3AD203B41FA5}">
                      <a16:colId xmlns:a16="http://schemas.microsoft.com/office/drawing/2014/main" val="1289128960"/>
                    </a:ext>
                  </a:extLst>
                </a:gridCol>
              </a:tblGrid>
              <a:tr h="644274">
                <a:tc>
                  <a:txBody>
                    <a:bodyPr/>
                    <a:lstStyle/>
                    <a:p>
                      <a:pPr algn="r" rtl="1"/>
                      <a:endParaRPr lang="he-IL" sz="12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כרם אלדלק </a:t>
                      </a:r>
                    </a:p>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הפארק האדום </a:t>
                      </a:r>
                    </a:p>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823575">
                <a:tc rowSpan="2">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הדרכה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gridSpan="2">
                  <a:txBody>
                    <a:bodyPr/>
                    <a:lstStyle/>
                    <a:p>
                      <a:pPr marL="0" indent="0" algn="r" defTabSz="914400" rtl="1" eaLnBrk="1" latinLnBrk="0" hangingPunct="1">
                        <a:spcBef>
                          <a:spcPts val="600"/>
                        </a:spcBef>
                        <a:buClr>
                          <a:srgbClr val="EC1C3C"/>
                        </a:buClr>
                        <a:buFont typeface="Tahoma" panose="020B0604030504040204" pitchFamily="34" charset="0"/>
                        <a:buNone/>
                      </a:pP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צוות ההדרכה היה זהה בשתי התצפיות, ובהתרשמותם התייחסו גם למפגשים קודמים בהם נכחו:</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err="1">
                          <a:solidFill>
                            <a:schemeClr val="tx1"/>
                          </a:solidFill>
                          <a:latin typeface="Tahoma" panose="020B0604030504040204" pitchFamily="34" charset="0"/>
                          <a:ea typeface="Tahoma" panose="020B0604030504040204" pitchFamily="34" charset="0"/>
                          <a:cs typeface="Tahoma" panose="020B0604030504040204" pitchFamily="34" charset="0"/>
                        </a:rPr>
                        <a:t>המד"צית</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קיבלה מהמישלמה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כלים מועילים </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לקראת ההדרכה בפעילות, למשל: התמודדות עם קונפליקטים בין ילדים, רתימה להשתתפות והתגברות על הפרעות. לדבריה היא הייתה שמחה להעמיק את הידע בכל הנוגע לזיהוי השפה הרגשית המתאימה לתקשורת משמעותית עם ילדים.</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המדריכים התייחסו ל</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פערי השפה והתרבות </a:t>
                      </a:r>
                      <a:r>
                        <a:rPr lang="he-IL" sz="1200" b="0" kern="1200" dirty="0">
                          <a:solidFill>
                            <a:schemeClr val="tx1"/>
                          </a:solidFill>
                          <a:latin typeface="Tahoma" panose="020B0604030504040204" pitchFamily="34" charset="0"/>
                          <a:ea typeface="Tahoma" panose="020B0604030504040204" pitchFamily="34" charset="0"/>
                          <a:cs typeface="Tahoma" panose="020B0604030504040204" pitchFamily="34" charset="0"/>
                        </a:rPr>
                        <a:t>שהשפיעו מאוד על התקשורת עם המשתתפים, וגם לאחר ליווי של רכזת הגיל הרך הקהילתית נחווה קושי בעקבות מ</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חסום השפה. הסיוע של מדריכות צעירות דוברות השפה היה חיוני, אחת מהן הוסיפה כי ילדים נטו להתעלם כאשר פנו אליהם בשפה שונה (למשל ביחס לילדים ממוצא ערבי/אתיופי). </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לדברי </a:t>
                      </a:r>
                      <a:r>
                        <a:rPr lang="he-IL" sz="1200" kern="1200" dirty="0" err="1">
                          <a:solidFill>
                            <a:schemeClr val="tx1"/>
                          </a:solidFill>
                          <a:latin typeface="Tahoma" panose="020B0604030504040204" pitchFamily="34" charset="0"/>
                          <a:ea typeface="Tahoma" panose="020B0604030504040204" pitchFamily="34" charset="0"/>
                          <a:cs typeface="Tahoma" panose="020B0604030504040204" pitchFamily="34" charset="0"/>
                        </a:rPr>
                        <a:t>המד"צית</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ניכר הבדל באופן המשחק, במידת האנרגיות וההשתוללות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בקרב ילדים ממוצא אתני שונה</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עם זאת, התרשמה כי בנים נוטים להתפרע יותר ולהפריע למשחק הבנות, זאת ללא הבדל במוצא האתני.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r" rtl="1"/>
                      <a:endParaRPr lang="he-IL" sz="120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152829"/>
                  </a:ext>
                </a:extLst>
              </a:tr>
              <a:tr h="2708432">
                <a:tc vMerge="1">
                  <a:txBody>
                    <a:bodyPr/>
                    <a:lstStyle/>
                    <a:p>
                      <a:pPr algn="r" rtl="1"/>
                      <a:endParaRPr lang="he-IL" sz="12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5A5A5"/>
                    </a:solidFill>
                  </a:tcPr>
                </a:tc>
                <a:tc>
                  <a:txBody>
                    <a:bodyPr/>
                    <a:lstStyle/>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המדריכים דוברי העברית התמקדו בתחנות ספציפיות ונתנו הסבר מקדים לילדים. </a:t>
                      </a:r>
                      <a:r>
                        <a:rPr lang="he-IL" sz="1200" kern="1200" dirty="0" err="1">
                          <a:solidFill>
                            <a:schemeClr val="tx1"/>
                          </a:solidFill>
                          <a:latin typeface="Tahoma" panose="020B0604030504040204" pitchFamily="34" charset="0"/>
                          <a:ea typeface="Tahoma" panose="020B0604030504040204" pitchFamily="34" charset="0"/>
                          <a:cs typeface="Tahoma" panose="020B0604030504040204" pitchFamily="34" charset="0"/>
                        </a:rPr>
                        <a:t>המד"ציות</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היו דינמיות בין התחנות.</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הילדים למדו את הפעילויות תוך כדי תחלופה דרך חיקוי ואלתור.</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מדריכה דוברת עברית תקשרה עם הילדים בהבעות פנים ומשחק, המדריך הכיר מעט מילים בערבית.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המדריכים לא יצרו קשר עם האימהות המלוות </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(רובן ישבו רחוק מהפעילות). האינטראקציה הייתה דלה גם מול האימהות המעטות שכן חברו לילדיהן.</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בפעילות נכחה מדריכת הורים ששוחחה עם האימהות, אך לא נצפתה מעורבות שלה ברחבי הפעילות או בקשר עם מדריכים.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צוות ההדרכה היה אקטיבי, המדריכים ניתבו את המשתתפים בין התחנות והיו בתקשורת עם </a:t>
                      </a:r>
                      <a:r>
                        <a:rPr lang="he-IL" sz="1200" kern="1200" dirty="0" err="1">
                          <a:solidFill>
                            <a:schemeClr val="tx1"/>
                          </a:solidFill>
                          <a:latin typeface="Tahoma" panose="020B0604030504040204" pitchFamily="34" charset="0"/>
                          <a:ea typeface="Tahoma" panose="020B0604030504040204" pitchFamily="34" charset="0"/>
                          <a:cs typeface="Tahoma" panose="020B0604030504040204" pitchFamily="34" charset="0"/>
                        </a:rPr>
                        <a:t>המד"ציות</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הצוות לא שינה באופן משמעותי את התנהלותו בנוגע למסגור והנחיית הפעילות. עם זאת,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בהיעדר המחסום השפתי</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המדריכים דוברי העברית פנו יותר להורים, תקשרו יותר עם הילדים ונראה כי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יכלו לבטא באופן מופגן יותר את מקצועיותם </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מבחינה תוכנית, בהיבטים של עידוד משחק משותף והעברת מסרים משמעותיים בנוגע לפעילות. </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ההורים הביעו התעניינות ותקשרו עם הצוות מיוזמתם.</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0022968"/>
                  </a:ext>
                </a:extLst>
              </a:tr>
              <a:tr h="38433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ציוד עזר*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553572169"/>
                  </a:ext>
                </a:extLst>
              </a:tr>
            </a:tbl>
          </a:graphicData>
        </a:graphic>
      </p:graphicFrame>
      <p:sp>
        <p:nvSpPr>
          <p:cNvPr id="6" name="TextBox 5">
            <a:extLst>
              <a:ext uri="{FF2B5EF4-FFF2-40B4-BE49-F238E27FC236}">
                <a16:creationId xmlns:a16="http://schemas.microsoft.com/office/drawing/2014/main" id="{0DA9AF4E-4590-41BA-BD4A-821F4D25C492}"/>
              </a:ext>
            </a:extLst>
          </p:cNvPr>
          <p:cNvSpPr txBox="1"/>
          <p:nvPr/>
        </p:nvSpPr>
        <p:spPr>
          <a:xfrm>
            <a:off x="174660" y="389650"/>
            <a:ext cx="2414427" cy="5709255"/>
          </a:xfrm>
          <a:prstGeom prst="rect">
            <a:avLst/>
          </a:prstGeom>
          <a:solidFill>
            <a:srgbClr val="F7E88D"/>
          </a:solidFill>
        </p:spPr>
        <p:txBody>
          <a:bodyPr wrap="square" rtlCol="1">
            <a:spAutoFit/>
          </a:bodyPr>
          <a:lstStyle/>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מדריכת ההורים סיפרה שנערך מפגש בינה לבין צוות ההדרכה לאחר שהחל סבב הפעילויות, ובו הוצפו קשיים בנוגע </a:t>
            </a:r>
            <a:r>
              <a:rPr lang="he-IL" sz="1200" b="1" dirty="0">
                <a:latin typeface="Tahoma" panose="020B0604030504040204" pitchFamily="34" charset="0"/>
                <a:ea typeface="Tahoma" panose="020B0604030504040204" pitchFamily="34" charset="0"/>
                <a:cs typeface="Tahoma" panose="020B0604030504040204" pitchFamily="34" charset="0"/>
              </a:rPr>
              <a:t>לגיוס ההורים </a:t>
            </a:r>
            <a:r>
              <a:rPr lang="he-IL" sz="1200" dirty="0">
                <a:latin typeface="Tahoma" panose="020B0604030504040204" pitchFamily="34" charset="0"/>
                <a:ea typeface="Tahoma" panose="020B0604030504040204" pitchFamily="34" charset="0"/>
                <a:cs typeface="Tahoma" panose="020B0604030504040204" pitchFamily="34" charset="0"/>
              </a:rPr>
              <a:t>להשתתפות. </a:t>
            </a:r>
            <a:br>
              <a:rPr lang="en-US" sz="1200" dirty="0">
                <a:latin typeface="Tahoma" panose="020B0604030504040204" pitchFamily="34" charset="0"/>
                <a:ea typeface="Tahoma" panose="020B0604030504040204" pitchFamily="34" charset="0"/>
                <a:cs typeface="Tahoma" panose="020B0604030504040204" pitchFamily="34" charset="0"/>
              </a:rPr>
            </a:br>
            <a:r>
              <a:rPr lang="he-IL" sz="1200" dirty="0">
                <a:latin typeface="Tahoma" panose="020B0604030504040204" pitchFamily="34" charset="0"/>
                <a:ea typeface="Tahoma" panose="020B0604030504040204" pitchFamily="34" charset="0"/>
                <a:cs typeface="Tahoma" panose="020B0604030504040204" pitchFamily="34" charset="0"/>
              </a:rPr>
              <a:t>לתחושתה יכלה לסייע </a:t>
            </a:r>
            <a:r>
              <a:rPr lang="he-IL" sz="1200" b="1" dirty="0">
                <a:latin typeface="Tahoma" panose="020B0604030504040204" pitchFamily="34" charset="0"/>
                <a:ea typeface="Tahoma" panose="020B0604030504040204" pitchFamily="34" charset="0"/>
                <a:cs typeface="Tahoma" panose="020B0604030504040204" pitchFamily="34" charset="0"/>
              </a:rPr>
              <a:t>בהכנה מקדימה</a:t>
            </a:r>
            <a:r>
              <a:rPr lang="he-IL" sz="1200" dirty="0">
                <a:latin typeface="Tahoma" panose="020B0604030504040204" pitchFamily="34" charset="0"/>
                <a:ea typeface="Tahoma" panose="020B0604030504040204" pitchFamily="34" charset="0"/>
                <a:cs typeface="Tahoma" panose="020B0604030504040204" pitchFamily="34" charset="0"/>
              </a:rPr>
              <a:t> לפני שהחלו הפעילויות, ו/או לשלב מפגשים עמה באופן תדיר יותר, על מנת לייעץ וללוות את הצוות. </a:t>
            </a:r>
            <a:br>
              <a:rPr lang="en-US" sz="1200" dirty="0">
                <a:latin typeface="Tahoma" panose="020B0604030504040204" pitchFamily="34" charset="0"/>
                <a:ea typeface="Tahoma" panose="020B0604030504040204" pitchFamily="34" charset="0"/>
                <a:cs typeface="Tahoma" panose="020B0604030504040204" pitchFamily="34" charset="0"/>
              </a:rPr>
            </a:br>
            <a:r>
              <a:rPr lang="he-IL" sz="1200" dirty="0">
                <a:latin typeface="Tahoma" panose="020B0604030504040204" pitchFamily="34" charset="0"/>
                <a:ea typeface="Tahoma" panose="020B0604030504040204" pitchFamily="34" charset="0"/>
                <a:cs typeface="Tahoma" panose="020B0604030504040204" pitchFamily="34" charset="0"/>
              </a:rPr>
              <a:t>המנחה פנה אליה לעזרה בתיווך גם מבחינה שפתית וגם תרבותית, והם שיתפו פעולה היטב והגיעו להישגים מוצלחים. מלבדו, שאר צוות ההדרכה לא נעזרו בה כלל. </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להתרשמותה, המדריכות הצעירות סייעו </a:t>
            </a:r>
            <a:r>
              <a:rPr lang="he-IL" sz="1200" b="1" dirty="0">
                <a:latin typeface="Tahoma" panose="020B0604030504040204" pitchFamily="34" charset="0"/>
                <a:ea typeface="Tahoma" panose="020B0604030504040204" pitchFamily="34" charset="0"/>
                <a:cs typeface="Tahoma" panose="020B0604030504040204" pitchFamily="34" charset="0"/>
              </a:rPr>
              <a:t>בארגון</a:t>
            </a:r>
            <a:r>
              <a:rPr lang="he-IL" sz="1200" dirty="0">
                <a:latin typeface="Tahoma" panose="020B0604030504040204" pitchFamily="34" charset="0"/>
                <a:ea typeface="Tahoma" panose="020B0604030504040204" pitchFamily="34" charset="0"/>
                <a:cs typeface="Tahoma" panose="020B0604030504040204" pitchFamily="34" charset="0"/>
              </a:rPr>
              <a:t> סביבת הפעילות ובתקשורת עם ילדים, אך לא היו להן כלים לפנות להורים ולהשפיע באופן משמעותי על השתתפותם. בנוסף, הבחינה כי מדריכות דוברות אמהרית התקשו לתקשר עם ילדים דוברי ערבית, שהיו רוב המשתתפים במרבית הפעילויות.</a:t>
            </a:r>
          </a:p>
        </p:txBody>
      </p:sp>
      <p:sp>
        <p:nvSpPr>
          <p:cNvPr id="8" name="TextBox 7">
            <a:extLst>
              <a:ext uri="{FF2B5EF4-FFF2-40B4-BE49-F238E27FC236}">
                <a16:creationId xmlns:a16="http://schemas.microsoft.com/office/drawing/2014/main" id="{D7F53BED-1D67-4B13-9632-E900FFF28D82}"/>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Tree>
    <p:extLst>
      <p:ext uri="{BB962C8B-B14F-4D97-AF65-F5344CB8AC3E}">
        <p14:creationId xmlns:p14="http://schemas.microsoft.com/office/powerpoint/2010/main" val="2654951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34</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משחקוטו - יפו</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nvGraphicFramePr>
        <p:xfrm>
          <a:off x="3381375" y="389650"/>
          <a:ext cx="8810625" cy="5534901"/>
        </p:xfrm>
        <a:graphic>
          <a:graphicData uri="http://schemas.openxmlformats.org/drawingml/2006/table">
            <a:tbl>
              <a:tblPr rtl="1" firstRow="1" bandRow="1">
                <a:tableStyleId>{2D5ABB26-0587-4C30-8999-92F81FD0307C}</a:tableStyleId>
              </a:tblPr>
              <a:tblGrid>
                <a:gridCol w="1134414">
                  <a:extLst>
                    <a:ext uri="{9D8B030D-6E8A-4147-A177-3AD203B41FA5}">
                      <a16:colId xmlns:a16="http://schemas.microsoft.com/office/drawing/2014/main" val="851805883"/>
                    </a:ext>
                  </a:extLst>
                </a:gridCol>
                <a:gridCol w="3762478">
                  <a:extLst>
                    <a:ext uri="{9D8B030D-6E8A-4147-A177-3AD203B41FA5}">
                      <a16:colId xmlns:a16="http://schemas.microsoft.com/office/drawing/2014/main" val="60637984"/>
                    </a:ext>
                  </a:extLst>
                </a:gridCol>
                <a:gridCol w="3913733">
                  <a:extLst>
                    <a:ext uri="{9D8B030D-6E8A-4147-A177-3AD203B41FA5}">
                      <a16:colId xmlns:a16="http://schemas.microsoft.com/office/drawing/2014/main" val="1289128960"/>
                    </a:ext>
                  </a:extLst>
                </a:gridCol>
              </a:tblGrid>
              <a:tr h="759718">
                <a:tc>
                  <a:txBody>
                    <a:bodyPr/>
                    <a:lstStyle/>
                    <a:p>
                      <a:pPr marL="0" algn="r" defTabSz="914400" rtl="1" eaLnBrk="1" latinLnBrk="0" hangingPunct="1"/>
                      <a:endParaRPr lang="he-IL" sz="1400" b="1" kern="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כרם אלדלק </a:t>
                      </a:r>
                    </a:p>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הפארק האדום </a:t>
                      </a:r>
                    </a:p>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3973725">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משחק משותף מלווה-ילד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באזור הפעילות נכחו בעיקר ילדים,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האימהות ישבו באזור מרוחק </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ומדי פעם ילדים ניגשו אליהן. מיעוט מהאימהות, בעיקר צעירות לילדים עד גיל 4 שיחקו עם ילדיהן בפעילות. נראה כי חברותיהן הבוגרות והמנוסות יותר מעט לעגו להן על כך. </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לדברי המדריכים, ההורים מהאוכלוסייה הערבית לרוב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ראו בצוות ההדרכה כמשגיחים </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עבור הילדים והם נטו להיות פחות מעורבים בפעילויות, דבר אשר לצד המחסום השפתי, הקשה לגייסם להשתתפות. לעומת זאת, הורים ממוצא אתיופי ובכלל מהאוכלוסייה היהודית נטו להיות מעורבים יותר. </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בראיונות היו הורים שהביעו שביעות רצון מעצם קיום הפעילות, שאפשרה להתאוורר ולשנות שגרה, וחלקם נהנו לשחרר את הילדים להשגחה חיצונית. </a:t>
                      </a:r>
                      <a:b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בנוסף היו שהביעו הערכה על ההזדמנות לשחק עם הילדים ולבלות במסגרת מובנית תוך התנסות בחוויה חדשה.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נצפתה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מעורבות גבוהה של ההורים </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וקיום משחק משותף, כל ההורים שהו בקרבת שטח הפעילות והשגיחו מקרוב על ילדיהם, חלקם שיחקו עימם באופן פעיל.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ההורים הרבו לצלם את ילדיהם ולתעד את המתרחש בפעילות.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הורים רבים גילו עניין בחומרי הציוד ובאופי המשחק, וניכר כי נהנו להשתתף באופן פעיל בתחנות, לשחק באביזרים ולהתנסות בבניה ותכנון בהתאם לאופי התחנה.</a:t>
                      </a: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152829"/>
                  </a:ext>
                </a:extLst>
              </a:tr>
              <a:tr h="801458">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a:solidFill>
                            <a:schemeClr val="bg1"/>
                          </a:solidFill>
                          <a:latin typeface="Tahoma" panose="020B0604030504040204" pitchFamily="34" charset="0"/>
                          <a:ea typeface="Tahoma" panose="020B0604030504040204" pitchFamily="34" charset="0"/>
                          <a:cs typeface="Tahoma" panose="020B0604030504040204" pitchFamily="34" charset="0"/>
                        </a:rPr>
                        <a:t>חיזוק הקשר ומשחק משותף*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66276411"/>
                  </a:ext>
                </a:extLst>
              </a:tr>
            </a:tbl>
          </a:graphicData>
        </a:graphic>
      </p:graphicFrame>
      <p:sp>
        <p:nvSpPr>
          <p:cNvPr id="7" name="TextBox 6">
            <a:extLst>
              <a:ext uri="{FF2B5EF4-FFF2-40B4-BE49-F238E27FC236}">
                <a16:creationId xmlns:a16="http://schemas.microsoft.com/office/drawing/2014/main" id="{C5B5C62C-5819-4FA4-9E72-B91D45B3189F}"/>
              </a:ext>
            </a:extLst>
          </p:cNvPr>
          <p:cNvSpPr txBox="1"/>
          <p:nvPr/>
        </p:nvSpPr>
        <p:spPr>
          <a:xfrm>
            <a:off x="227875" y="391509"/>
            <a:ext cx="2925626" cy="5220603"/>
          </a:xfrm>
          <a:prstGeom prst="rect">
            <a:avLst/>
          </a:prstGeom>
          <a:solidFill>
            <a:srgbClr val="F7E88D"/>
          </a:solidFill>
        </p:spPr>
        <p:txBody>
          <a:bodyPr wrap="square" rtlCol="1">
            <a:spAutoFit/>
          </a:bodyPr>
          <a:lstStyle/>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מדריכת ההורים תיארה מודעות נמוכה בקרב המבקרים לעקרון המשחק המשותף. לדבריה האימהות נוהגות לשבת להשגיח מרחוק </a:t>
            </a:r>
            <a:r>
              <a:rPr lang="he-IL" sz="1200" b="1" dirty="0">
                <a:latin typeface="Tahoma" panose="020B0604030504040204" pitchFamily="34" charset="0"/>
                <a:ea typeface="Tahoma" panose="020B0604030504040204" pitchFamily="34" charset="0"/>
                <a:cs typeface="Tahoma" panose="020B0604030504040204" pitchFamily="34" charset="0"/>
              </a:rPr>
              <a:t>ולא מודעות לאפשרות ולערך שבמשחק משותף עם ילדיהן</a:t>
            </a:r>
            <a:r>
              <a:rPr lang="he-IL" sz="1200" dirty="0">
                <a:latin typeface="Tahoma" panose="020B0604030504040204" pitchFamily="34" charset="0"/>
                <a:ea typeface="Tahoma" panose="020B0604030504040204" pitchFamily="34" charset="0"/>
                <a:cs typeface="Tahoma" panose="020B0604030504040204" pitchFamily="34" charset="0"/>
              </a:rPr>
              <a:t>: </a:t>
            </a:r>
            <a:r>
              <a:rPr lang="he-IL" sz="1200" i="1" dirty="0">
                <a:latin typeface="Tahoma" panose="020B0604030504040204" pitchFamily="34" charset="0"/>
                <a:ea typeface="Tahoma" panose="020B0604030504040204" pitchFamily="34" charset="0"/>
                <a:cs typeface="Tahoma" panose="020B0604030504040204" pitchFamily="34" charset="0"/>
              </a:rPr>
              <a:t>"הן אומרות 'הוא יודע לשחק לבד, הנה אני יושבת ומסתכלת'". </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להתרשמותה, הפעילות מובנית היטב ומתאימה להגשמת מטרותיה בקרב האוכלוסייה ביפו, בדגש על הזדמנות למשחק משותף בין הורים לילדים ככלי לחיזוק הקשר. עם זאת המליצה לערוך </a:t>
            </a:r>
            <a:r>
              <a:rPr lang="he-IL" sz="1200" b="1" dirty="0">
                <a:latin typeface="Tahoma" panose="020B0604030504040204" pitchFamily="34" charset="0"/>
                <a:ea typeface="Tahoma" panose="020B0604030504040204" pitchFamily="34" charset="0"/>
                <a:cs typeface="Tahoma" panose="020B0604030504040204" pitchFamily="34" charset="0"/>
              </a:rPr>
              <a:t>מפגשי הכנה מקדימים</a:t>
            </a:r>
            <a:r>
              <a:rPr lang="he-IL" sz="1200" dirty="0">
                <a:latin typeface="Tahoma" panose="020B0604030504040204" pitchFamily="34" charset="0"/>
                <a:ea typeface="Tahoma" panose="020B0604030504040204" pitchFamily="34" charset="0"/>
                <a:cs typeface="Tahoma" panose="020B0604030504040204" pitchFamily="34" charset="0"/>
              </a:rPr>
              <a:t> </a:t>
            </a:r>
            <a:r>
              <a:rPr lang="he-IL" sz="1200" b="1" dirty="0">
                <a:latin typeface="Tahoma" panose="020B0604030504040204" pitchFamily="34" charset="0"/>
                <a:ea typeface="Tahoma" panose="020B0604030504040204" pitchFamily="34" charset="0"/>
                <a:cs typeface="Tahoma" panose="020B0604030504040204" pitchFamily="34" charset="0"/>
              </a:rPr>
              <a:t>להורים</a:t>
            </a:r>
            <a:r>
              <a:rPr lang="he-IL" sz="1200" dirty="0">
                <a:latin typeface="Tahoma" panose="020B0604030504040204" pitchFamily="34" charset="0"/>
                <a:ea typeface="Tahoma" panose="020B0604030504040204" pitchFamily="34" charset="0"/>
                <a:cs typeface="Tahoma" panose="020B0604030504040204" pitchFamily="34" charset="0"/>
              </a:rPr>
              <a:t> ולהטמיע את המודעות לנושא עוד בטרם יוצאים לשטח, ללמד כלים למשחק עם הילדים ולדבר על חשיבות העניין.</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לדבריה, נהגה להקדים הגעתה לשטח וליזום שיחות עם הורים לפני שהחלה הפעילות, להציע </a:t>
            </a:r>
            <a:r>
              <a:rPr lang="he-IL" sz="1200" b="1" dirty="0">
                <a:latin typeface="Tahoma" panose="020B0604030504040204" pitchFamily="34" charset="0"/>
                <a:ea typeface="Tahoma" panose="020B0604030504040204" pitchFamily="34" charset="0"/>
                <a:cs typeface="Tahoma" panose="020B0604030504040204" pitchFamily="34" charset="0"/>
              </a:rPr>
              <a:t>אוזן קשבת </a:t>
            </a:r>
            <a:r>
              <a:rPr lang="he-IL" sz="1200" dirty="0">
                <a:latin typeface="Tahoma" panose="020B0604030504040204" pitchFamily="34" charset="0"/>
                <a:ea typeface="Tahoma" panose="020B0604030504040204" pitchFamily="34" charset="0"/>
                <a:cs typeface="Tahoma" panose="020B0604030504040204" pitchFamily="34" charset="0"/>
              </a:rPr>
              <a:t>ולפתוח בשיחות על אתגרי ההורות, ותוך כך גם </a:t>
            </a:r>
            <a:r>
              <a:rPr lang="he-IL" sz="1200" b="1" dirty="0">
                <a:latin typeface="Tahoma" panose="020B0604030504040204" pitchFamily="34" charset="0"/>
                <a:ea typeface="Tahoma" panose="020B0604030504040204" pitchFamily="34" charset="0"/>
                <a:cs typeface="Tahoma" panose="020B0604030504040204" pitchFamily="34" charset="0"/>
              </a:rPr>
              <a:t>לגייסם להתנסות פעילה </a:t>
            </a:r>
            <a:r>
              <a:rPr lang="he-IL" sz="1200" dirty="0">
                <a:latin typeface="Tahoma" panose="020B0604030504040204" pitchFamily="34" charset="0"/>
                <a:ea typeface="Tahoma" panose="020B0604030504040204" pitchFamily="34" charset="0"/>
                <a:cs typeface="Tahoma" panose="020B0604030504040204" pitchFamily="34" charset="0"/>
              </a:rPr>
              <a:t>באירוע: </a:t>
            </a:r>
            <a:r>
              <a:rPr lang="he-IL" sz="1200" i="1" dirty="0">
                <a:latin typeface="Tahoma" panose="020B0604030504040204" pitchFamily="34" charset="0"/>
                <a:ea typeface="Tahoma" panose="020B0604030504040204" pitchFamily="34" charset="0"/>
                <a:cs typeface="Tahoma" panose="020B0604030504040204" pitchFamily="34" charset="0"/>
              </a:rPr>
              <a:t>"התחלתי לדבר ולאט לאט הצטרפו עוד אימהות ונוצר לנו מעגל של שיחה.. שאלו מתי אגיע שוב"</a:t>
            </a:r>
          </a:p>
        </p:txBody>
      </p:sp>
      <p:sp>
        <p:nvSpPr>
          <p:cNvPr id="8" name="TextBox 7">
            <a:extLst>
              <a:ext uri="{FF2B5EF4-FFF2-40B4-BE49-F238E27FC236}">
                <a16:creationId xmlns:a16="http://schemas.microsoft.com/office/drawing/2014/main" id="{183C64CD-597B-41EC-9E52-B5C870C7B881}"/>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Tree>
    <p:extLst>
      <p:ext uri="{BB962C8B-B14F-4D97-AF65-F5344CB8AC3E}">
        <p14:creationId xmlns:p14="http://schemas.microsoft.com/office/powerpoint/2010/main" val="2231688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35</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משחקוטו - יפו</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nvGraphicFramePr>
        <p:xfrm>
          <a:off x="3221983" y="389648"/>
          <a:ext cx="8970470" cy="5610648"/>
        </p:xfrm>
        <a:graphic>
          <a:graphicData uri="http://schemas.openxmlformats.org/drawingml/2006/table">
            <a:tbl>
              <a:tblPr rtl="1" firstRow="1" bandRow="1">
                <a:tableStyleId>{2D5ABB26-0587-4C30-8999-92F81FD0307C}</a:tableStyleId>
              </a:tblPr>
              <a:tblGrid>
                <a:gridCol w="1293725">
                  <a:extLst>
                    <a:ext uri="{9D8B030D-6E8A-4147-A177-3AD203B41FA5}">
                      <a16:colId xmlns:a16="http://schemas.microsoft.com/office/drawing/2014/main" val="851805883"/>
                    </a:ext>
                  </a:extLst>
                </a:gridCol>
                <a:gridCol w="3717764">
                  <a:extLst>
                    <a:ext uri="{9D8B030D-6E8A-4147-A177-3AD203B41FA5}">
                      <a16:colId xmlns:a16="http://schemas.microsoft.com/office/drawing/2014/main" val="60637984"/>
                    </a:ext>
                  </a:extLst>
                </a:gridCol>
                <a:gridCol w="3958981">
                  <a:extLst>
                    <a:ext uri="{9D8B030D-6E8A-4147-A177-3AD203B41FA5}">
                      <a16:colId xmlns:a16="http://schemas.microsoft.com/office/drawing/2014/main" val="1289128960"/>
                    </a:ext>
                  </a:extLst>
                </a:gridCol>
              </a:tblGrid>
              <a:tr h="707029">
                <a:tc>
                  <a:txBody>
                    <a:bodyPr/>
                    <a:lstStyle/>
                    <a:p>
                      <a:pPr marL="0" algn="r" defTabSz="914400" rtl="1" eaLnBrk="1" latinLnBrk="0" hangingPunct="1"/>
                      <a:endParaRPr lang="he-IL" sz="1400" b="1" kern="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כרם אלדלק </a:t>
                      </a:r>
                    </a:p>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הפארק האדום </a:t>
                      </a:r>
                    </a:p>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3954825">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התנהלות המשתתפים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בראיונות עלו רשמים חיוביים מכל התחנות</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בחלקן נצפה עומס גבוה לאורך זמן (כיור כלים, בועות סבון, כדורים), בעוד שניכר מיצוי מהיר באחרות (שיט סירות, בנייה מצינורות, קוביות).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משחקי המים היו מבוקשים מאוד ונוצרה מעט השתוללות סביבם, שהתמתנה לבקשת המדריך. </a:t>
                      </a:r>
                      <a:b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חלק מהאימהות היו פחות מרוצות מכך שהילדים נרטבו והתלכלכו.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לעיתים הילדים השתמשו בחפצי הפעילות כדי להכות אחד את השני (כמשחק), לקחו אביזרים מחוץ לרחבה כדי להראות לאימהות והחזירו.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בראיונות עלה כי נדרשה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יותר הכוונה וסיוע </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של המדריכים בתפעול התחנות.</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לדברי </a:t>
                      </a:r>
                      <a:r>
                        <a:rPr lang="he-IL" sz="1200" kern="1200" dirty="0" err="1">
                          <a:solidFill>
                            <a:schemeClr val="tx1"/>
                          </a:solidFill>
                          <a:latin typeface="Tahoma" panose="020B0604030504040204" pitchFamily="34" charset="0"/>
                          <a:ea typeface="Tahoma" panose="020B0604030504040204" pitchFamily="34" charset="0"/>
                          <a:cs typeface="Tahoma" panose="020B0604030504040204" pitchFamily="34" charset="0"/>
                        </a:rPr>
                        <a:t>מד"צית</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ניכר ביקוש להוסיף תחנה המאפשרת משחק כדורגל (ילדים הקימו שער מחפצי הפעילות) ופאזלים.</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בתום הפעילות, הילדים שהשתתפו עזרו למדריכים באיסוף הציוד.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בקרב המרואיינים נרשמה הסכמה גורפת על הצלחת תחנת בועות הסבון. עם זאת, חלקם ציינו כי יש מקום לתחנות המשלבות מים ומותאמות לילדים גדולים יותר. בנוסף דווח שנהנו בתחנת הסירות, ודיווחים מעטים יותר על הרכבת הצינורות, הקוביות והכדורים.</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ככלל, המרואיינים הביעו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שביעות רצון על החוויה הלא שגרתית, וההזדמנות לילדים לשחק במשהו חדש</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האימהות הקפידו לתווך לילדיהם את החשיבות של שמירה על הציוד והחזרתו.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איסוף וקיפול הציוד נעשה בהדרגתיות ואפשר לילדים לעבור בין התחנות ולמצוא משחקים חלופיים ויצירתיים באמצעות הציוד שנשאר. </a:t>
                      </a:r>
                    </a:p>
                    <a:p>
                      <a:pPr algn="r" rtl="1"/>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0022968"/>
                  </a:ext>
                </a:extLst>
              </a:tr>
              <a:tr h="51906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עידוד יצירתיות*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9615874"/>
                  </a:ext>
                </a:extLst>
              </a:tr>
              <a:tr h="42973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רעיונות חדשים*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212874410"/>
                  </a:ext>
                </a:extLst>
              </a:tr>
            </a:tbl>
          </a:graphicData>
        </a:graphic>
      </p:graphicFrame>
      <p:sp>
        <p:nvSpPr>
          <p:cNvPr id="6" name="TextBox 5">
            <a:extLst>
              <a:ext uri="{FF2B5EF4-FFF2-40B4-BE49-F238E27FC236}">
                <a16:creationId xmlns:a16="http://schemas.microsoft.com/office/drawing/2014/main" id="{33A26BED-3F1D-40FF-8007-2D78D98AA8A8}"/>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pic>
        <p:nvPicPr>
          <p:cNvPr id="7" name="Picture 6">
            <a:extLst>
              <a:ext uri="{FF2B5EF4-FFF2-40B4-BE49-F238E27FC236}">
                <a16:creationId xmlns:a16="http://schemas.microsoft.com/office/drawing/2014/main" id="{EDFACADF-710F-4CC9-AB82-E1B5E5AB68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29" y="389648"/>
            <a:ext cx="3169795" cy="2377346"/>
          </a:xfrm>
          <a:prstGeom prst="rect">
            <a:avLst/>
          </a:prstGeom>
        </p:spPr>
      </p:pic>
      <p:pic>
        <p:nvPicPr>
          <p:cNvPr id="8" name="Picture 7">
            <a:extLst>
              <a:ext uri="{FF2B5EF4-FFF2-40B4-BE49-F238E27FC236}">
                <a16:creationId xmlns:a16="http://schemas.microsoft.com/office/drawing/2014/main" id="{58373916-85DB-48A7-AA3A-C9BF153E0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47958" y="2527951"/>
            <a:ext cx="2377347" cy="3169796"/>
          </a:xfrm>
          <a:prstGeom prst="rect">
            <a:avLst/>
          </a:prstGeom>
        </p:spPr>
      </p:pic>
      <p:sp>
        <p:nvSpPr>
          <p:cNvPr id="10" name="TextBox 9">
            <a:extLst>
              <a:ext uri="{FF2B5EF4-FFF2-40B4-BE49-F238E27FC236}">
                <a16:creationId xmlns:a16="http://schemas.microsoft.com/office/drawing/2014/main" id="{35FAC474-820B-45B2-BF12-528F6830E789}"/>
              </a:ext>
            </a:extLst>
          </p:cNvPr>
          <p:cNvSpPr txBox="1"/>
          <p:nvPr/>
        </p:nvSpPr>
        <p:spPr>
          <a:xfrm>
            <a:off x="2115458" y="2717114"/>
            <a:ext cx="1134595"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כרם </a:t>
            </a:r>
            <a:r>
              <a:rPr lang="he-IL" sz="1000" dirty="0" err="1">
                <a:latin typeface="Calibri" panose="020F0502020204030204" pitchFamily="34" charset="0"/>
                <a:cs typeface="Calibri" panose="020F0502020204030204" pitchFamily="34" charset="0"/>
              </a:rPr>
              <a:t>אלדלק</a:t>
            </a:r>
            <a:endParaRPr lang="he-IL" sz="1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80717D36-9482-4BD3-AB4F-8CF0791824D9}"/>
              </a:ext>
            </a:extLst>
          </p:cNvPr>
          <p:cNvSpPr txBox="1"/>
          <p:nvPr/>
        </p:nvSpPr>
        <p:spPr>
          <a:xfrm>
            <a:off x="2115458" y="5258679"/>
            <a:ext cx="1134595"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הפארק האדום</a:t>
            </a:r>
          </a:p>
        </p:txBody>
      </p:sp>
    </p:spTree>
    <p:extLst>
      <p:ext uri="{BB962C8B-B14F-4D97-AF65-F5344CB8AC3E}">
        <p14:creationId xmlns:p14="http://schemas.microsoft.com/office/powerpoint/2010/main" val="4138589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F08499-5EFF-41B4-A240-ADFFF7B996B4}"/>
              </a:ext>
            </a:extLst>
          </p:cNvPr>
          <p:cNvSpPr/>
          <p:nvPr/>
        </p:nvSpPr>
        <p:spPr>
          <a:xfrm>
            <a:off x="5504580" y="-1720"/>
            <a:ext cx="6687420" cy="5826797"/>
          </a:xfrm>
          <a:prstGeom prst="rect">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Picture 7">
            <a:extLst>
              <a:ext uri="{FF2B5EF4-FFF2-40B4-BE49-F238E27FC236}">
                <a16:creationId xmlns:a16="http://schemas.microsoft.com/office/drawing/2014/main" id="{7E00C14F-3D6A-43E7-A8C4-4A0B870FD4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2395" y="3627213"/>
            <a:ext cx="2930485" cy="2197864"/>
          </a:xfrm>
          <a:prstGeom prst="rect">
            <a:avLst/>
          </a:prstGeom>
        </p:spPr>
      </p:pic>
      <p:pic>
        <p:nvPicPr>
          <p:cNvPr id="14" name="Picture 13">
            <a:extLst>
              <a:ext uri="{FF2B5EF4-FFF2-40B4-BE49-F238E27FC236}">
                <a16:creationId xmlns:a16="http://schemas.microsoft.com/office/drawing/2014/main" id="{3E6C6573-2487-450F-A8D7-940841D3E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447" y="520256"/>
            <a:ext cx="1930938" cy="1448204"/>
          </a:xfrm>
          <a:prstGeom prst="rect">
            <a:avLst/>
          </a:prstGeom>
        </p:spPr>
      </p:pic>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36</a:t>
            </a:fld>
            <a:endParaRPr lang="en-US" sz="1400"/>
          </a:p>
        </p:txBody>
      </p:sp>
      <p:pic>
        <p:nvPicPr>
          <p:cNvPr id="4" name="Picture 3">
            <a:extLst>
              <a:ext uri="{FF2B5EF4-FFF2-40B4-BE49-F238E27FC236}">
                <a16:creationId xmlns:a16="http://schemas.microsoft.com/office/drawing/2014/main" id="{F61BAFCD-A129-4476-A41F-DC2F264B2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552" y="1840451"/>
            <a:ext cx="2279328" cy="1709496"/>
          </a:xfrm>
          <a:prstGeom prst="rect">
            <a:avLst/>
          </a:prstGeom>
        </p:spPr>
      </p:pic>
      <p:pic>
        <p:nvPicPr>
          <p:cNvPr id="5" name="Picture 4">
            <a:extLst>
              <a:ext uri="{FF2B5EF4-FFF2-40B4-BE49-F238E27FC236}">
                <a16:creationId xmlns:a16="http://schemas.microsoft.com/office/drawing/2014/main" id="{01E38B31-29DA-4315-82B8-A2D18EF120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4580" y="520256"/>
            <a:ext cx="2272269" cy="3029691"/>
          </a:xfrm>
          <a:prstGeom prst="rect">
            <a:avLst/>
          </a:prstGeom>
        </p:spPr>
      </p:pic>
      <p:sp>
        <p:nvSpPr>
          <p:cNvPr id="6" name="TextBox 5">
            <a:extLst>
              <a:ext uri="{FF2B5EF4-FFF2-40B4-BE49-F238E27FC236}">
                <a16:creationId xmlns:a16="http://schemas.microsoft.com/office/drawing/2014/main" id="{54F63FCF-FF79-44AC-84D9-5E046A7B3C25}"/>
              </a:ext>
            </a:extLst>
          </p:cNvPr>
          <p:cNvSpPr txBox="1"/>
          <p:nvPr/>
        </p:nvSpPr>
        <p:spPr>
          <a:xfrm>
            <a:off x="8175153" y="1402042"/>
            <a:ext cx="1636989" cy="369332"/>
          </a:xfrm>
          <a:prstGeom prst="rect">
            <a:avLst/>
          </a:prstGeom>
          <a:solidFill>
            <a:srgbClr val="4978A6"/>
          </a:solidFill>
        </p:spPr>
        <p:txBody>
          <a:bodyPr wrap="square" rtlCol="0" anchor="ctr">
            <a:spAutoFit/>
          </a:bodyPr>
          <a:lstStyle/>
          <a:p>
            <a:pPr algn="ctr" rtl="1"/>
            <a:r>
              <a:rPr lang="he-IL" b="1" dirty="0">
                <a:solidFill>
                  <a:schemeClr val="bg1"/>
                </a:solidFill>
                <a:latin typeface="Tahoma" panose="020B0604030504040204" pitchFamily="34" charset="0"/>
                <a:ea typeface="Tahoma" panose="020B0604030504040204" pitchFamily="34" charset="0"/>
                <a:cs typeface="Tahoma" panose="020B0604030504040204" pitchFamily="34" charset="0"/>
              </a:rPr>
              <a:t>כרם </a:t>
            </a:r>
            <a:r>
              <a:rPr lang="he-IL" b="1" dirty="0" err="1">
                <a:solidFill>
                  <a:schemeClr val="bg1"/>
                </a:solidFill>
                <a:latin typeface="Tahoma" panose="020B0604030504040204" pitchFamily="34" charset="0"/>
                <a:ea typeface="Tahoma" panose="020B0604030504040204" pitchFamily="34" charset="0"/>
                <a:cs typeface="Tahoma" panose="020B0604030504040204" pitchFamily="34" charset="0"/>
              </a:rPr>
              <a:t>אלדלק</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E271FBDC-0DE1-42FA-8490-522E305509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0447" y="2040075"/>
            <a:ext cx="1924049" cy="2565399"/>
          </a:xfrm>
          <a:prstGeom prst="rect">
            <a:avLst/>
          </a:prstGeom>
        </p:spPr>
      </p:pic>
      <p:pic>
        <p:nvPicPr>
          <p:cNvPr id="15" name="Picture 14">
            <a:extLst>
              <a:ext uri="{FF2B5EF4-FFF2-40B4-BE49-F238E27FC236}">
                <a16:creationId xmlns:a16="http://schemas.microsoft.com/office/drawing/2014/main" id="{76DC9534-72C4-4022-BA95-2473E91560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4580" y="3627214"/>
            <a:ext cx="1648398" cy="2197864"/>
          </a:xfrm>
          <a:prstGeom prst="rect">
            <a:avLst/>
          </a:prstGeom>
        </p:spPr>
      </p:pic>
      <p:pic>
        <p:nvPicPr>
          <p:cNvPr id="13" name="Picture 12">
            <a:extLst>
              <a:ext uri="{FF2B5EF4-FFF2-40B4-BE49-F238E27FC236}">
                <a16:creationId xmlns:a16="http://schemas.microsoft.com/office/drawing/2014/main" id="{1B510AB2-71EC-4829-9798-8BCC967F5D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5952" y="414532"/>
            <a:ext cx="2132423" cy="1599317"/>
          </a:xfrm>
          <a:prstGeom prst="rect">
            <a:avLst/>
          </a:prstGeom>
        </p:spPr>
      </p:pic>
      <p:pic>
        <p:nvPicPr>
          <p:cNvPr id="16" name="Picture 15">
            <a:extLst>
              <a:ext uri="{FF2B5EF4-FFF2-40B4-BE49-F238E27FC236}">
                <a16:creationId xmlns:a16="http://schemas.microsoft.com/office/drawing/2014/main" id="{5D99AD83-79EB-4119-AE26-8A2E12EAE1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19231" y="414532"/>
            <a:ext cx="2548621" cy="1911465"/>
          </a:xfrm>
          <a:prstGeom prst="rect">
            <a:avLst/>
          </a:prstGeom>
        </p:spPr>
      </p:pic>
      <p:pic>
        <p:nvPicPr>
          <p:cNvPr id="17" name="Picture 16">
            <a:extLst>
              <a:ext uri="{FF2B5EF4-FFF2-40B4-BE49-F238E27FC236}">
                <a16:creationId xmlns:a16="http://schemas.microsoft.com/office/drawing/2014/main" id="{7E0BE5C0-8F1C-4452-846B-12432E1374C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0568" y="2431725"/>
            <a:ext cx="2545014" cy="3393352"/>
          </a:xfrm>
          <a:prstGeom prst="rect">
            <a:avLst/>
          </a:prstGeom>
        </p:spPr>
      </p:pic>
      <p:sp>
        <p:nvSpPr>
          <p:cNvPr id="18" name="TextBox 17">
            <a:extLst>
              <a:ext uri="{FF2B5EF4-FFF2-40B4-BE49-F238E27FC236}">
                <a16:creationId xmlns:a16="http://schemas.microsoft.com/office/drawing/2014/main" id="{100A41D2-D8BA-4A96-90F3-A3102F7DE38C}"/>
              </a:ext>
            </a:extLst>
          </p:cNvPr>
          <p:cNvSpPr txBox="1"/>
          <p:nvPr/>
        </p:nvSpPr>
        <p:spPr>
          <a:xfrm>
            <a:off x="687307" y="2108559"/>
            <a:ext cx="1636989" cy="646331"/>
          </a:xfrm>
          <a:prstGeom prst="rect">
            <a:avLst/>
          </a:prstGeom>
          <a:solidFill>
            <a:srgbClr val="4978A6"/>
          </a:solidFill>
        </p:spPr>
        <p:txBody>
          <a:bodyPr wrap="square" rtlCol="0" anchor="ctr">
            <a:spAutoFit/>
          </a:bodyPr>
          <a:lstStyle/>
          <a:p>
            <a:pPr algn="ctr" rtl="1"/>
            <a:r>
              <a:rPr lang="he-IL" b="1" dirty="0">
                <a:solidFill>
                  <a:schemeClr val="bg1"/>
                </a:solidFill>
                <a:latin typeface="Tahoma" panose="020B0604030504040204" pitchFamily="34" charset="0"/>
                <a:ea typeface="Tahoma" panose="020B0604030504040204" pitchFamily="34" charset="0"/>
                <a:cs typeface="Tahoma" panose="020B0604030504040204" pitchFamily="34" charset="0"/>
              </a:rPr>
              <a:t>הפארק האדום</a:t>
            </a:r>
          </a:p>
        </p:txBody>
      </p:sp>
    </p:spTree>
    <p:extLst>
      <p:ext uri="{BB962C8B-B14F-4D97-AF65-F5344CB8AC3E}">
        <p14:creationId xmlns:p14="http://schemas.microsoft.com/office/powerpoint/2010/main" val="1869150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37</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סיכום משחקוטו - יפו</a:t>
            </a:r>
          </a:p>
        </p:txBody>
      </p:sp>
      <p:sp>
        <p:nvSpPr>
          <p:cNvPr id="7" name="Rectangle 6">
            <a:extLst>
              <a:ext uri="{FF2B5EF4-FFF2-40B4-BE49-F238E27FC236}">
                <a16:creationId xmlns:a16="http://schemas.microsoft.com/office/drawing/2014/main" id="{5E99DBBD-9311-437C-B8AC-D86FBDD83C94}"/>
              </a:ext>
            </a:extLst>
          </p:cNvPr>
          <p:cNvSpPr/>
          <p:nvPr/>
        </p:nvSpPr>
        <p:spPr>
          <a:xfrm>
            <a:off x="650240" y="1375312"/>
            <a:ext cx="10972800" cy="4743671"/>
          </a:xfrm>
          <a:prstGeom prst="rect">
            <a:avLst/>
          </a:prstGeom>
          <a:solidFill>
            <a:schemeClr val="bg1"/>
          </a:solidFill>
        </p:spPr>
        <p:txBody>
          <a:bodyPr wrap="square">
            <a:spAutoFit/>
          </a:bodyPr>
          <a:lstStyle/>
          <a:p>
            <a:pPr algn="r" rtl="1">
              <a:buClr>
                <a:srgbClr val="EC1C3C"/>
              </a:buClr>
            </a:pPr>
            <a:r>
              <a:rPr lang="he-IL" sz="1200" b="1" dirty="0">
                <a:solidFill>
                  <a:srgbClr val="4978A6"/>
                </a:solidFill>
                <a:latin typeface="Tahoma" panose="020B0604030504040204" pitchFamily="34" charset="0"/>
                <a:ea typeface="Tahoma" panose="020B0604030504040204" pitchFamily="34" charset="0"/>
                <a:cs typeface="Tahoma" panose="020B0604030504040204" pitchFamily="34" charset="0"/>
              </a:rPr>
              <a:t>תובנות והמלצות להמשך פעילות</a:t>
            </a:r>
            <a:br>
              <a:rPr lang="en-US" sz="1200" b="1" dirty="0">
                <a:latin typeface="Tahoma" panose="020B0604030504040204" pitchFamily="34" charset="0"/>
                <a:ea typeface="Tahoma" panose="020B0604030504040204" pitchFamily="34" charset="0"/>
                <a:cs typeface="Tahoma" panose="020B0604030504040204" pitchFamily="34" charset="0"/>
              </a:rPr>
            </a:br>
            <a:endParaRPr lang="he-IL" sz="1200" b="1" dirty="0">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היכולת של הצוות לתקשר עם המשתתפים בשפת האם שלהם היא בעלת חשיבות רבה לקיום האינטראקציה עימם, ובגיוס שיתוף הפעולה שלהם.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מומלץ להקצות תנאים בסיסיים לשהייה של מלווים במרחב הפעילות, כגון מקומות ישיבה, על מנת לעודד קרבה פיזית למתרחש ומעורבות שלהם.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מומלץ לשלב ליווי פעיל של יועצת ומדריכת הורים בהכשרת הצוות, על מנת לסייע בגישור על חסמים תרבותיים, ולאפשר מתן כלים אפקטיביים לחברי הצוות בהתאם לרקע המקצועי שלהם, או בהיעדרו (למשל בקרב מדריכים צעירים).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על מנת לקדם שינוי משמעותי בהיבטים של השתתפות מלווים ומשחק משותף עם הילדים למטרות חיזוק הקשר ההורי, יש חשיבות למהלך מובנה, ממושך ותהליכי. פעילות משחקוטו היא הזדמנות ליישם ולתרגל עקרונות אלו, ומומלץ לשלב ליווי אקטיבי של ההורים והילדים בלמידה של העקרונות גם בסדנאות מקדימות וגם במהלך הפעילות:</a:t>
            </a:r>
          </a:p>
          <a:p>
            <a:pPr marL="742950" lvl="1"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מומלץ להעצים את מעורבות מדריכת ההורים במהלך הפעילות, באמצעות שיחות פרטניות וכינוס של ההורים בתחילת הפעילות, </a:t>
            </a:r>
            <a:r>
              <a:rPr lang="he-IL" sz="1100" dirty="0" err="1">
                <a:latin typeface="Tahoma" panose="020B0604030504040204" pitchFamily="34" charset="0"/>
                <a:ea typeface="Tahoma" panose="020B0604030504040204" pitchFamily="34" charset="0"/>
                <a:cs typeface="Tahoma" panose="020B0604030504040204" pitchFamily="34" charset="0"/>
              </a:rPr>
              <a:t>להנגשת</a:t>
            </a:r>
            <a:r>
              <a:rPr lang="he-IL" sz="1100" dirty="0">
                <a:latin typeface="Tahoma" panose="020B0604030504040204" pitchFamily="34" charset="0"/>
                <a:ea typeface="Tahoma" panose="020B0604030504040204" pitchFamily="34" charset="0"/>
                <a:cs typeface="Tahoma" panose="020B0604030504040204" pitchFamily="34" charset="0"/>
              </a:rPr>
              <a:t> מידע מקצועי על משחק משותף, ותכנים הוריים שיחברו את המלווים לפעילות. השתלבותה המקצועית של מדריכת ההורים משמעותית בהסרת חסמים להשתתפות, מתוך הזדהות תרבותית ובהיותה דמות מקומית ומוכרת מן הקהילה. </a:t>
            </a:r>
          </a:p>
          <a:p>
            <a:pPr marL="742950" lvl="1"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חשוב שכלל הצוות יגלה רגישות ויתגייס לעודד ולחזק את השתתפותם של הורים פעילים, בייחוד כאשר הם מהווים מיעוט מקרב המלווים הנוכחים.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לדברי מדריכת ההורים, הסדנאות המקוונות לאימהות שנערכו בעבר הותירו רושם חיובי, וניכר מצד המשתתפות רצון להמשכיות. לטענתה המפתח לגשר על החסמים להשתתפות, הנובעים בין השאר מחוסר פניות ומודעות, הוא לכוון את הפנייה לאימהות בדגש על </a:t>
            </a:r>
            <a:r>
              <a:rPr lang="he-IL" sz="1100" b="1" dirty="0">
                <a:latin typeface="Tahoma" panose="020B0604030504040204" pitchFamily="34" charset="0"/>
                <a:ea typeface="Tahoma" panose="020B0604030504040204" pitchFamily="34" charset="0"/>
                <a:cs typeface="Tahoma" panose="020B0604030504040204" pitchFamily="34" charset="0"/>
              </a:rPr>
              <a:t>העצמה שלהן ועבורן</a:t>
            </a:r>
            <a:r>
              <a:rPr lang="he-IL" sz="1100" dirty="0">
                <a:latin typeface="Tahoma" panose="020B0604030504040204" pitchFamily="34" charset="0"/>
                <a:ea typeface="Tahoma" panose="020B0604030504040204" pitchFamily="34" charset="0"/>
                <a:cs typeface="Tahoma" panose="020B0604030504040204" pitchFamily="34" charset="0"/>
              </a:rPr>
              <a:t>, ומשם בעקיפין להגיע לשיח על הילדים.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פרסום הפעילויות דרך קבוצות </a:t>
            </a:r>
            <a:r>
              <a:rPr lang="en-US" sz="1100" dirty="0">
                <a:latin typeface="Tahoma" panose="020B0604030504040204" pitchFamily="34" charset="0"/>
                <a:ea typeface="Tahoma" panose="020B0604030504040204" pitchFamily="34" charset="0"/>
                <a:cs typeface="Tahoma" panose="020B0604030504040204" pitchFamily="34" charset="0"/>
              </a:rPr>
              <a:t>WhatsApp</a:t>
            </a:r>
            <a:r>
              <a:rPr lang="he-IL" sz="1100" dirty="0">
                <a:latin typeface="Tahoma" panose="020B0604030504040204" pitchFamily="34" charset="0"/>
                <a:ea typeface="Tahoma" panose="020B0604030504040204" pitchFamily="34" charset="0"/>
                <a:cs typeface="Tahoma" panose="020B0604030504040204" pitchFamily="34" charset="0"/>
              </a:rPr>
              <a:t> וקהילות </a:t>
            </a:r>
            <a:r>
              <a:rPr lang="en-US" sz="1100" dirty="0">
                <a:latin typeface="Tahoma" panose="020B0604030504040204" pitchFamily="34" charset="0"/>
                <a:ea typeface="Tahoma" panose="020B0604030504040204" pitchFamily="34" charset="0"/>
                <a:cs typeface="Tahoma" panose="020B0604030504040204" pitchFamily="34" charset="0"/>
              </a:rPr>
              <a:t>Facebook</a:t>
            </a:r>
            <a:r>
              <a:rPr lang="he-IL" sz="1100" dirty="0">
                <a:latin typeface="Tahoma" panose="020B0604030504040204" pitchFamily="34" charset="0"/>
                <a:ea typeface="Tahoma" panose="020B0604030504040204" pitchFamily="34" charset="0"/>
                <a:cs typeface="Tahoma" panose="020B0604030504040204" pitchFamily="34" charset="0"/>
              </a:rPr>
              <a:t> מועיל במידה מסוימת על מנת ליידע ולגייס משתתפים להגיע למרחב הציבורי, אך אינו גורף הרבה תגובות ושיתופים להפצת המסר. בנוסף, לדברי מדריכת ההורים, הפרסום הציבורי אינו נתפס אישי מספיק ועל מנת לרתום תושבים להשתתפות ממושכת </a:t>
            </a:r>
            <a:r>
              <a:rPr lang="he-IL" sz="1100" u="sng" dirty="0">
                <a:latin typeface="Tahoma" panose="020B0604030504040204" pitchFamily="34" charset="0"/>
                <a:ea typeface="Tahoma" panose="020B0604030504040204" pitchFamily="34" charset="0"/>
                <a:cs typeface="Tahoma" panose="020B0604030504040204" pitchFamily="34" charset="0"/>
              </a:rPr>
              <a:t>בסדנאות עומק </a:t>
            </a:r>
            <a:r>
              <a:rPr lang="he-IL" sz="1100" dirty="0">
                <a:latin typeface="Tahoma" panose="020B0604030504040204" pitchFamily="34" charset="0"/>
                <a:ea typeface="Tahoma" panose="020B0604030504040204" pitchFamily="34" charset="0"/>
                <a:cs typeface="Tahoma" panose="020B0604030504040204" pitchFamily="34" charset="0"/>
              </a:rPr>
              <a:t>יש לייצר פניות ישירות ולגייס פרטנית אנשים מהקהילה. </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יש מקום להעמיק את הדגש על ההיבט הסביבתי והשימוש בחומרים ממוחזרים, וכן על האפשרויות היצירתיות למצוא היבטים משחקיים באלמנטים פשוטים משגרת היומיום.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במידת האפשר מומלץ לקשר בין ההיבט הסביבתי שמקדמת הפעילות ליחס המשתתפים לסביבה המקומית ולמרחב הפעילות.</a:t>
            </a:r>
          </a:p>
        </p:txBody>
      </p:sp>
      <p:sp>
        <p:nvSpPr>
          <p:cNvPr id="10" name="TextBox 9">
            <a:extLst>
              <a:ext uri="{FF2B5EF4-FFF2-40B4-BE49-F238E27FC236}">
                <a16:creationId xmlns:a16="http://schemas.microsoft.com/office/drawing/2014/main" id="{C44CCFE3-2575-43F3-9D0A-F24C52CD5CFE}"/>
              </a:ext>
            </a:extLst>
          </p:cNvPr>
          <p:cNvSpPr txBox="1"/>
          <p:nvPr/>
        </p:nvSpPr>
        <p:spPr>
          <a:xfrm>
            <a:off x="0" y="387954"/>
            <a:ext cx="12192000" cy="883062"/>
          </a:xfrm>
          <a:prstGeom prst="rect">
            <a:avLst/>
          </a:prstGeom>
          <a:solidFill>
            <a:srgbClr val="4978A6"/>
          </a:solidFill>
        </p:spPr>
        <p:txBody>
          <a:bodyPr wrap="square" rtlCol="1">
            <a:spAutoFit/>
          </a:bodyPr>
          <a:lstStyle/>
          <a:p>
            <a:pPr algn="r" rtl="1">
              <a:lnSpc>
                <a:spcPct val="150000"/>
              </a:lnSpc>
              <a:buClr>
                <a:srgbClr val="EC1C3C"/>
              </a:buClr>
            </a:pPr>
            <a:r>
              <a:rPr lang="he-IL" sz="1200" b="1">
                <a:solidFill>
                  <a:schemeClr val="bg1"/>
                </a:solidFill>
                <a:latin typeface="Tahoma" panose="020B0604030504040204" pitchFamily="34" charset="0"/>
                <a:ea typeface="Tahoma" panose="020B0604030504040204" pitchFamily="34" charset="0"/>
                <a:cs typeface="Tahoma" panose="020B0604030504040204" pitchFamily="34" charset="0"/>
              </a:rPr>
              <a:t>סבב הפעילויות זכה להיענות גבוהה בקרב התושבים ברחבי יפו, וחשף תושבים רבים שאינם מעורים בכך לשירותי הקהילה.</a:t>
            </a:r>
          </a:p>
          <a:p>
            <a:pPr algn="r" rtl="1">
              <a:lnSpc>
                <a:spcPct val="150000"/>
              </a:lnSpc>
              <a:buClr>
                <a:srgbClr val="EC1C3C"/>
              </a:buClr>
            </a:pPr>
            <a:r>
              <a:rPr lang="he-IL" sz="1200" b="1">
                <a:solidFill>
                  <a:schemeClr val="bg1"/>
                </a:solidFill>
                <a:latin typeface="Tahoma" panose="020B0604030504040204" pitchFamily="34" charset="0"/>
                <a:ea typeface="Tahoma" panose="020B0604030504040204" pitchFamily="34" charset="0"/>
                <a:cs typeface="Tahoma" panose="020B0604030504040204" pitchFamily="34" charset="0"/>
              </a:rPr>
              <a:t>המשתתפים הביעו הערכה, שביעות רצון גבוהה ונכונות להשתתף בפעילויות נוספות.</a:t>
            </a:r>
          </a:p>
          <a:p>
            <a:pPr algn="r" rtl="1">
              <a:lnSpc>
                <a:spcPct val="150000"/>
              </a:lnSpc>
              <a:buClr>
                <a:srgbClr val="EC1C3C"/>
              </a:buClr>
            </a:pPr>
            <a:r>
              <a:rPr lang="he-IL" sz="1200" b="1">
                <a:solidFill>
                  <a:schemeClr val="bg1"/>
                </a:solidFill>
                <a:latin typeface="Tahoma" panose="020B0604030504040204" pitchFamily="34" charset="0"/>
                <a:ea typeface="Tahoma" panose="020B0604030504040204" pitchFamily="34" charset="0"/>
                <a:cs typeface="Tahoma" panose="020B0604030504040204" pitchFamily="34" charset="0"/>
              </a:rPr>
              <a:t>קיום הפעילויות סיפק למשפחות הזדמנות להתכנסות קהילתית במרחב הציבורי, ושהייה של ההורים בנוכחות ילדיהם בזמן משחק. </a:t>
            </a:r>
          </a:p>
        </p:txBody>
      </p:sp>
    </p:spTree>
    <p:extLst>
      <p:ext uri="{BB962C8B-B14F-4D97-AF65-F5344CB8AC3E}">
        <p14:creationId xmlns:p14="http://schemas.microsoft.com/office/powerpoint/2010/main" val="2079608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38</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משחקוטו - מרכז</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nvGraphicFramePr>
        <p:xfrm>
          <a:off x="0" y="389651"/>
          <a:ext cx="12192001" cy="4954962"/>
        </p:xfrm>
        <a:graphic>
          <a:graphicData uri="http://schemas.openxmlformats.org/drawingml/2006/table">
            <a:tbl>
              <a:tblPr rtl="1" firstRow="1" bandRow="1">
                <a:tableStyleId>{2D5ABB26-0587-4C30-8999-92F81FD0307C}</a:tableStyleId>
              </a:tblPr>
              <a:tblGrid>
                <a:gridCol w="2941120">
                  <a:extLst>
                    <a:ext uri="{9D8B030D-6E8A-4147-A177-3AD203B41FA5}">
                      <a16:colId xmlns:a16="http://schemas.microsoft.com/office/drawing/2014/main" val="851805883"/>
                    </a:ext>
                  </a:extLst>
                </a:gridCol>
                <a:gridCol w="9250881">
                  <a:extLst>
                    <a:ext uri="{9D8B030D-6E8A-4147-A177-3AD203B41FA5}">
                      <a16:colId xmlns:a16="http://schemas.microsoft.com/office/drawing/2014/main" val="60637984"/>
                    </a:ext>
                  </a:extLst>
                </a:gridCol>
              </a:tblGrid>
              <a:tr h="523444">
                <a:tc>
                  <a:txBody>
                    <a:bodyPr/>
                    <a:lstStyle/>
                    <a:p>
                      <a:pPr algn="r" rtl="1"/>
                      <a:endParaRPr lang="he-IL" sz="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גינת משה כהן</a:t>
                      </a: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12/8/21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751098">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דמוגרפיה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200" dirty="0">
                          <a:latin typeface="Tahoma" panose="020B0604030504040204" pitchFamily="34" charset="0"/>
                          <a:ea typeface="Tahoma" panose="020B0604030504040204" pitchFamily="34" charset="0"/>
                          <a:cs typeface="Tahoma" panose="020B0604030504040204" pitchFamily="34" charset="0"/>
                        </a:rPr>
                        <a:t>רוב המלווים: נשים, אימהות. למרות שהנוכחות הנשית עדיין דומיננטית,                       גילי הילדים המשתתפים:</a:t>
                      </a:r>
                    </a:p>
                    <a:p>
                      <a:pPr algn="r" rtl="1"/>
                      <a:r>
                        <a:rPr lang="he-IL" sz="1200" dirty="0">
                          <a:latin typeface="Tahoma" panose="020B0604030504040204" pitchFamily="34" charset="0"/>
                          <a:ea typeface="Tahoma" panose="020B0604030504040204" pitchFamily="34" charset="0"/>
                          <a:cs typeface="Tahoma" panose="020B0604030504040204" pitchFamily="34" charset="0"/>
                        </a:rPr>
                        <a:t>נצפו יותר גברים (אבות) מאשר בתצפיות ביפו.</a:t>
                      </a:r>
                      <a:br>
                        <a:rPr lang="en-US" sz="1200" dirty="0">
                          <a:latin typeface="Tahoma" panose="020B0604030504040204" pitchFamily="34" charset="0"/>
                          <a:ea typeface="Tahoma" panose="020B0604030504040204" pitchFamily="34" charset="0"/>
                          <a:cs typeface="Tahoma" panose="020B0604030504040204" pitchFamily="34" charset="0"/>
                        </a:rPr>
                      </a:br>
                      <a:r>
                        <a:rPr lang="he-IL" sz="1200" dirty="0">
                          <a:latin typeface="Tahoma" panose="020B0604030504040204" pitchFamily="34" charset="0"/>
                          <a:ea typeface="Tahoma" panose="020B0604030504040204" pitchFamily="34" charset="0"/>
                          <a:cs typeface="Tahoma" panose="020B0604030504040204" pitchFamily="34" charset="0"/>
                        </a:rPr>
                        <a:t>רוב המבקרים שהו במתחם בין חצי שעה לשעה.</a:t>
                      </a:r>
                    </a:p>
                    <a:p>
                      <a:pPr algn="r" rtl="1"/>
                      <a:endParaRPr lang="en-US" sz="1200" dirty="0">
                        <a:latin typeface="Tahoma" panose="020B0604030504040204" pitchFamily="34" charset="0"/>
                        <a:ea typeface="Tahoma" panose="020B0604030504040204" pitchFamily="34" charset="0"/>
                        <a:cs typeface="Tahoma" panose="020B0604030504040204" pitchFamily="34" charset="0"/>
                      </a:endParaRPr>
                    </a:p>
                    <a:p>
                      <a:pPr algn="r" rtl="1"/>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6085747"/>
                  </a:ext>
                </a:extLst>
              </a:tr>
              <a:tr h="2461982">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קהילה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הפעילות השתלבה </a:t>
                      </a:r>
                      <a:r>
                        <a:rPr lang="he-IL" sz="1200" b="1" dirty="0">
                          <a:latin typeface="Tahoma" panose="020B0604030504040204" pitchFamily="34" charset="0"/>
                          <a:ea typeface="Tahoma" panose="020B0604030504040204" pitchFamily="34" charset="0"/>
                          <a:cs typeface="Tahoma" panose="020B0604030504040204" pitchFamily="34" charset="0"/>
                        </a:rPr>
                        <a:t>בשגרת אחר הצוהריים </a:t>
                      </a:r>
                      <a:r>
                        <a:rPr lang="he-IL" sz="1200" dirty="0">
                          <a:latin typeface="Tahoma" panose="020B0604030504040204" pitchFamily="34" charset="0"/>
                          <a:ea typeface="Tahoma" panose="020B0604030504040204" pitchFamily="34" charset="0"/>
                          <a:cs typeface="Tahoma" panose="020B0604030504040204" pitchFamily="34" charset="0"/>
                        </a:rPr>
                        <a:t>של תושבי השכונה. לצד הפעילות התרחש מפגש יום הולדת של קבוצת חברים ששיחקו יחד והשתלבו גם בתחנות הפעילות. בתחילה הנוכחות הייתה דלה, ועלתה כשמזג האוויר נהיה נעים יותר.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כל המרואיינים הם תושבי השכונה, רובם הגיעו לפעילות </a:t>
                      </a:r>
                      <a:r>
                        <a:rPr lang="he-IL" sz="1200" b="1" dirty="0">
                          <a:latin typeface="Tahoma" panose="020B0604030504040204" pitchFamily="34" charset="0"/>
                          <a:ea typeface="Tahoma" panose="020B0604030504040204" pitchFamily="34" charset="0"/>
                          <a:cs typeface="Tahoma" panose="020B0604030504040204" pitchFamily="34" charset="0"/>
                        </a:rPr>
                        <a:t>באופן מקרי</a:t>
                      </a:r>
                      <a:r>
                        <a:rPr lang="he-IL" sz="1200" dirty="0">
                          <a:latin typeface="Tahoma" panose="020B0604030504040204" pitchFamily="34" charset="0"/>
                          <a:ea typeface="Tahoma" panose="020B0604030504040204" pitchFamily="34" charset="0"/>
                          <a:cs typeface="Tahoma" panose="020B0604030504040204" pitchFamily="34" charset="0"/>
                        </a:rPr>
                        <a:t>, חלקם נתקלו בפרסום מקדים אך לא ידעו שהפעילות תוכננה לאותו יום.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הורים וילדים שהגיעו יחד שוחחו ושיחקו ביניהם, נצפו משתתפות שעדכנו את חברותיהן מהשכונה על הפעילות והזמינו אותן להצטרף. לא נצפו אינטראקציות מחוץ להרכבים שהגיעו יחד מראש.</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בקרב המרואיינים דווח על צריכה מעטה של שירותי המרכזים הקהילתיים- אחת הזכירה משחקייה אזורית ואחת דיווחה על השתתפות בסדנאות הורים בזום בזמן הקורונה.</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המדריכים, אשר גויסו במיוחד לסבב הפעילויות באזור המרכז, אפיינו את קהל המשתתפים שפגשו כהומוגני מבחינה סוציו-דמוגרפית.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152829"/>
                  </a:ext>
                </a:extLst>
              </a:tr>
              <a:tr h="289850">
                <a:tc>
                  <a:txBody>
                    <a:bodyPr/>
                    <a:lstStyle/>
                    <a:p>
                      <a:pPr algn="r" rtl="1">
                        <a:lnSpc>
                          <a:spcPct val="150000"/>
                        </a:lnSpc>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עידוד קהילתיות*</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611117946"/>
                  </a:ext>
                </a:extLst>
              </a:tr>
              <a:tr h="329448">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אינטראקציה בין הילדים*</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109213351"/>
                  </a:ext>
                </a:extLst>
              </a:tr>
              <a:tr h="329448">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צורך בהתאווררות*</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157583557"/>
                  </a:ext>
                </a:extLst>
              </a:tr>
            </a:tbl>
          </a:graphicData>
        </a:graphic>
      </p:graphicFrame>
      <p:grpSp>
        <p:nvGrpSpPr>
          <p:cNvPr id="6" name="Group 5">
            <a:extLst>
              <a:ext uri="{FF2B5EF4-FFF2-40B4-BE49-F238E27FC236}">
                <a16:creationId xmlns:a16="http://schemas.microsoft.com/office/drawing/2014/main" id="{F1DF7D4E-A239-434D-8C3C-67A5E107426C}"/>
              </a:ext>
            </a:extLst>
          </p:cNvPr>
          <p:cNvGrpSpPr/>
          <p:nvPr/>
        </p:nvGrpSpPr>
        <p:grpSpPr>
          <a:xfrm>
            <a:off x="9409912" y="1224846"/>
            <a:ext cx="972259" cy="577081"/>
            <a:chOff x="11055223" y="1968658"/>
            <a:chExt cx="972259" cy="577081"/>
          </a:xfrm>
        </p:grpSpPr>
        <p:sp>
          <p:nvSpPr>
            <p:cNvPr id="7" name="TextBox 6">
              <a:extLst>
                <a:ext uri="{FF2B5EF4-FFF2-40B4-BE49-F238E27FC236}">
                  <a16:creationId xmlns:a16="http://schemas.microsoft.com/office/drawing/2014/main" id="{3B3FDA5E-A438-4927-AD76-5B5C8303E88B}"/>
                </a:ext>
              </a:extLst>
            </p:cNvPr>
            <p:cNvSpPr txBox="1"/>
            <p:nvPr/>
          </p:nvSpPr>
          <p:spPr>
            <a:xfrm>
              <a:off x="11102922" y="1968658"/>
              <a:ext cx="924560" cy="577081"/>
            </a:xfrm>
            <a:prstGeom prst="rect">
              <a:avLst/>
            </a:prstGeom>
            <a:noFill/>
          </p:spPr>
          <p:txBody>
            <a:bodyPr wrap="square" rtlCol="1">
              <a:spAutoFit/>
            </a:bodyPr>
            <a:lstStyle/>
            <a:p>
              <a:pPr algn="r" rtl="1"/>
              <a:r>
                <a:rPr lang="he-IL" sz="1050" dirty="0">
                  <a:solidFill>
                    <a:schemeClr val="bg1"/>
                  </a:solidFill>
                </a:rPr>
                <a:t>לידה עד 3</a:t>
              </a:r>
            </a:p>
            <a:p>
              <a:pPr algn="r" rtl="1"/>
              <a:r>
                <a:rPr lang="he-IL" sz="1050" dirty="0">
                  <a:solidFill>
                    <a:schemeClr val="bg1"/>
                  </a:solidFill>
                </a:rPr>
                <a:t>גיל 3-6</a:t>
              </a:r>
            </a:p>
            <a:p>
              <a:pPr algn="r" rtl="1"/>
              <a:r>
                <a:rPr lang="he-IL" sz="1050" dirty="0">
                  <a:solidFill>
                    <a:schemeClr val="bg1"/>
                  </a:solidFill>
                </a:rPr>
                <a:t>מעל גיל 6</a:t>
              </a:r>
            </a:p>
          </p:txBody>
        </p:sp>
        <p:sp>
          <p:nvSpPr>
            <p:cNvPr id="8" name="Oval 7">
              <a:extLst>
                <a:ext uri="{FF2B5EF4-FFF2-40B4-BE49-F238E27FC236}">
                  <a16:creationId xmlns:a16="http://schemas.microsoft.com/office/drawing/2014/main" id="{A08567BB-E2F1-4259-886F-022B4A85F831}"/>
                </a:ext>
              </a:extLst>
            </p:cNvPr>
            <p:cNvSpPr/>
            <p:nvPr/>
          </p:nvSpPr>
          <p:spPr>
            <a:xfrm>
              <a:off x="11055223" y="2009298"/>
              <a:ext cx="236638" cy="220822"/>
            </a:xfrm>
            <a:prstGeom prst="ellipse">
              <a:avLst/>
            </a:prstGeom>
            <a:solidFill>
              <a:srgbClr val="F69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Oval 8">
              <a:extLst>
                <a:ext uri="{FF2B5EF4-FFF2-40B4-BE49-F238E27FC236}">
                  <a16:creationId xmlns:a16="http://schemas.microsoft.com/office/drawing/2014/main" id="{F9D55F1D-B7E6-4FCB-B92D-6E6FF4CEC5DD}"/>
                </a:ext>
              </a:extLst>
            </p:cNvPr>
            <p:cNvSpPr/>
            <p:nvPr/>
          </p:nvSpPr>
          <p:spPr>
            <a:xfrm>
              <a:off x="11222363" y="2146787"/>
              <a:ext cx="236638" cy="220822"/>
            </a:xfrm>
            <a:prstGeom prst="ellipse">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Oval 9">
              <a:extLst>
                <a:ext uri="{FF2B5EF4-FFF2-40B4-BE49-F238E27FC236}">
                  <a16:creationId xmlns:a16="http://schemas.microsoft.com/office/drawing/2014/main" id="{174851D9-6C18-4399-8C71-16C0876FC1F1}"/>
                </a:ext>
              </a:extLst>
            </p:cNvPr>
            <p:cNvSpPr/>
            <p:nvPr/>
          </p:nvSpPr>
          <p:spPr>
            <a:xfrm>
              <a:off x="11055223" y="2314900"/>
              <a:ext cx="236638" cy="220822"/>
            </a:xfrm>
            <a:prstGeom prst="ellipse">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aphicFrame>
        <p:nvGraphicFramePr>
          <p:cNvPr id="11" name="Chart 10">
            <a:extLst>
              <a:ext uri="{FF2B5EF4-FFF2-40B4-BE49-F238E27FC236}">
                <a16:creationId xmlns:a16="http://schemas.microsoft.com/office/drawing/2014/main" id="{B928F3B7-9D1A-439E-9385-7AAC592D206C}"/>
              </a:ext>
            </a:extLst>
          </p:cNvPr>
          <p:cNvGraphicFramePr/>
          <p:nvPr/>
        </p:nvGraphicFramePr>
        <p:xfrm>
          <a:off x="-248438" y="343695"/>
          <a:ext cx="2147808" cy="1675216"/>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24EA21F8-A515-4691-9CA9-389DF5289383}"/>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Tree>
    <p:extLst>
      <p:ext uri="{BB962C8B-B14F-4D97-AF65-F5344CB8AC3E}">
        <p14:creationId xmlns:p14="http://schemas.microsoft.com/office/powerpoint/2010/main" val="3605136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39</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משחקוטו - מרכז</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nvGraphicFramePr>
        <p:xfrm>
          <a:off x="0" y="389649"/>
          <a:ext cx="12192000" cy="4080453"/>
        </p:xfrm>
        <a:graphic>
          <a:graphicData uri="http://schemas.openxmlformats.org/drawingml/2006/table">
            <a:tbl>
              <a:tblPr rtl="1" firstRow="1" bandRow="1">
                <a:tableStyleId>{2D5ABB26-0587-4C30-8999-92F81FD0307C}</a:tableStyleId>
              </a:tblPr>
              <a:tblGrid>
                <a:gridCol w="2965622">
                  <a:extLst>
                    <a:ext uri="{9D8B030D-6E8A-4147-A177-3AD203B41FA5}">
                      <a16:colId xmlns:a16="http://schemas.microsoft.com/office/drawing/2014/main" val="851805883"/>
                    </a:ext>
                  </a:extLst>
                </a:gridCol>
                <a:gridCol w="9226378">
                  <a:extLst>
                    <a:ext uri="{9D8B030D-6E8A-4147-A177-3AD203B41FA5}">
                      <a16:colId xmlns:a16="http://schemas.microsoft.com/office/drawing/2014/main" val="60637984"/>
                    </a:ext>
                  </a:extLst>
                </a:gridCol>
              </a:tblGrid>
              <a:tr h="476446">
                <a:tc>
                  <a:txBody>
                    <a:bodyPr/>
                    <a:lstStyle/>
                    <a:p>
                      <a:pPr algn="r" rtl="1"/>
                      <a:endParaRPr lang="he-IL" sz="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גינת משה כהן</a:t>
                      </a: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12/8/21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300160">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סביבה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ציוד הפעילות נפרס באזור מוצל ברחבת גינת המשחקים, באזור הנדנדות המרוצף במשטח גומי, ובסמוך לחלקת אדמה מוצלת עם עצים. הקרבה לנדנדות אפשרה להורים שהגיעו עם יותר מילד אחד להיעזר בנדנדות להפעלת הילדים. חשוב לציין כי הקרבה לנדנדות הייתה מבוקרת ובטיחותית נוכח מיעוט המבקרים, אולם במצב של עומס גבוה המיקום עלול היה להיות בעייתי.</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המלווים ישבו לצד ילדיהם על המחצלות ובספסלים הסמוכים לרחבה.</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יש ברזייה צמודה לרחבת הפעילות, אין שירותים. ביום הפעילות היה חם, הגינה ממוקמת בין בניינים ולכן לא היה מעבר אוויר להקלה בעומס החום. </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0022968"/>
                  </a:ext>
                </a:extLst>
              </a:tr>
              <a:tr h="328147">
                <a:tc>
                  <a:txBody>
                    <a:bodyPr/>
                    <a:lstStyle/>
                    <a:p>
                      <a:pPr algn="r" rtl="1"/>
                      <a:br>
                        <a:rPr lang="en-US" sz="800" b="1">
                          <a:solidFill>
                            <a:schemeClr val="bg1"/>
                          </a:solidFill>
                          <a:latin typeface="Tahoma" panose="020B0604030504040204" pitchFamily="34" charset="0"/>
                          <a:ea typeface="Tahoma" panose="020B0604030504040204" pitchFamily="34" charset="0"/>
                          <a:cs typeface="Tahoma" panose="020B0604030504040204" pitchFamily="34" charset="0"/>
                        </a:rPr>
                      </a:b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ניקיון ותחזוקה*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dirty="0">
                          <a:solidFill>
                            <a:srgbClr val="F7E88D"/>
                          </a:solidFill>
                          <a:latin typeface="Tahoma" panose="020B0604030504040204" pitchFamily="34" charset="0"/>
                          <a:ea typeface="Tahoma" panose="020B0604030504040204" pitchFamily="34" charset="0"/>
                          <a:cs typeface="Tahoma" panose="020B060403050404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389122650"/>
                  </a:ext>
                </a:extLst>
              </a:tr>
              <a:tr h="27674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מים ושירותים*</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817299143"/>
                  </a:ext>
                </a:extLst>
              </a:tr>
              <a:tr h="27674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צל*</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87570959"/>
                  </a:ext>
                </a:extLst>
              </a:tr>
              <a:tr h="273456">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בטיחות לילדים*</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615042771"/>
                  </a:ext>
                </a:extLst>
              </a:tr>
              <a:tr h="27674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נוחות ישיבה*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1387046"/>
                  </a:ext>
                </a:extLst>
              </a:tr>
              <a:tr h="27674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נוחות הגעה*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392643846"/>
                  </a:ext>
                </a:extLst>
              </a:tr>
              <a:tr h="331413">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התאמה לכמות המשתתפים*</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782686138"/>
                  </a:ext>
                </a:extLst>
              </a:tr>
            </a:tbl>
          </a:graphicData>
        </a:graphic>
      </p:graphicFrame>
      <p:sp>
        <p:nvSpPr>
          <p:cNvPr id="11" name="TextBox 10">
            <a:extLst>
              <a:ext uri="{FF2B5EF4-FFF2-40B4-BE49-F238E27FC236}">
                <a16:creationId xmlns:a16="http://schemas.microsoft.com/office/drawing/2014/main" id="{1B39D5F7-AE1C-4B47-843E-616BFA5DB730}"/>
              </a:ext>
            </a:extLst>
          </p:cNvPr>
          <p:cNvSpPr txBox="1"/>
          <p:nvPr/>
        </p:nvSpPr>
        <p:spPr>
          <a:xfrm>
            <a:off x="624468" y="4855998"/>
            <a:ext cx="10069551" cy="907941"/>
          </a:xfrm>
          <a:prstGeom prst="rect">
            <a:avLst/>
          </a:prstGeom>
          <a:solidFill>
            <a:srgbClr val="90B6DD"/>
          </a:solidFill>
        </p:spPr>
        <p:txBody>
          <a:bodyPr wrap="square" rtlCol="1">
            <a:spAutoFit/>
          </a:bodyPr>
          <a:lstStyle/>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מניטור השיח במדיה חברתית, באמצעות מערכת </a:t>
            </a:r>
            <a:r>
              <a:rPr lang="en-US" sz="1200" b="1" dirty="0" err="1">
                <a:latin typeface="Tahoma" panose="020B0604030504040204" pitchFamily="34" charset="0"/>
                <a:ea typeface="Tahoma" panose="020B0604030504040204" pitchFamily="34" charset="0"/>
                <a:cs typeface="Tahoma" panose="020B0604030504040204" pitchFamily="34" charset="0"/>
              </a:rPr>
              <a:t>Zencity</a:t>
            </a:r>
            <a:r>
              <a:rPr lang="he-IL" sz="1200" dirty="0">
                <a:latin typeface="Tahoma" panose="020B0604030504040204" pitchFamily="34" charset="0"/>
                <a:ea typeface="Tahoma" panose="020B0604030504040204" pitchFamily="34" charset="0"/>
                <a:cs typeface="Tahoma" panose="020B0604030504040204" pitchFamily="34" charset="0"/>
              </a:rPr>
              <a:t> עולה כי עד סוף ינואר 2022 נאספו כ-50 אזכורים לפעילות משחקוטו בפייסבוק. כולם היו ממקורות פורמליים (עמודים עירוניים ומרכזים קהילתיים), קרוב ל20% פורסמו מטעם עמודי שירות קהילתי מאזור המרכז, וכ-20% מטעם עמודי שירות מאזור הדרום. הפרסומים עוררו אינטראקציות בודדות בכל פעם, בעיקר </a:t>
            </a:r>
            <a:r>
              <a:rPr lang="he-IL" sz="1200" dirty="0" err="1">
                <a:latin typeface="Tahoma" panose="020B0604030504040204" pitchFamily="34" charset="0"/>
                <a:ea typeface="Tahoma" panose="020B0604030504040204" pitchFamily="34" charset="0"/>
                <a:cs typeface="Tahoma" panose="020B0604030504040204" pitchFamily="34" charset="0"/>
              </a:rPr>
              <a:t>לייקים</a:t>
            </a:r>
            <a:r>
              <a:rPr lang="he-IL" sz="1200" dirty="0">
                <a:latin typeface="Tahoma" panose="020B0604030504040204" pitchFamily="34" charset="0"/>
                <a:ea typeface="Tahoma" panose="020B0604030504040204" pitchFamily="34" charset="0"/>
                <a:cs typeface="Tahoma" panose="020B0604030504040204" pitchFamily="34" charset="0"/>
              </a:rPr>
              <a:t> ושיתופים.</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מהשיחות עם המשתתפים במהלך התצפיות עולה כי מרואיינים בודדים בפעילות שנצפתה שמעו על הפעילות דרך דיגיתל.</a:t>
            </a:r>
            <a:endParaRPr lang="he-IL" sz="11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7DC6810E-D167-4594-A1EB-942FBDCD605C}"/>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Tree>
    <p:extLst>
      <p:ext uri="{BB962C8B-B14F-4D97-AF65-F5344CB8AC3E}">
        <p14:creationId xmlns:p14="http://schemas.microsoft.com/office/powerpoint/2010/main" val="843618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a:t>
            </a:fld>
            <a:endParaRPr lang="en-US" sz="1400" dirty="0"/>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r" rtl="1"/>
            <a:r>
              <a:rPr lang="he-IL" sz="2000" b="1" u="sng" dirty="0">
                <a:solidFill>
                  <a:schemeClr val="bg1"/>
                </a:solidFill>
                <a:latin typeface="Tahoma" pitchFamily="34" charset="0"/>
                <a:ea typeface="Tahoma" pitchFamily="34" charset="0"/>
                <a:cs typeface="Tahoma" pitchFamily="34" charset="0"/>
              </a:rPr>
              <a:t>ניידות ומרחב ציבורי </a:t>
            </a:r>
            <a:r>
              <a:rPr lang="he-IL" sz="2000" dirty="0">
                <a:solidFill>
                  <a:schemeClr val="bg1"/>
                </a:solidFill>
                <a:latin typeface="Tahoma" pitchFamily="34" charset="0"/>
                <a:ea typeface="Tahoma" pitchFamily="34" charset="0"/>
                <a:cs typeface="Tahoma" pitchFamily="34" charset="0"/>
              </a:rPr>
              <a:t>– סיכום פעולות, תפוקות והערכה מעצבת ומלווה לשנת 2021</a:t>
            </a:r>
            <a:r>
              <a:rPr lang="he-IL" sz="2000" b="1" dirty="0">
                <a:solidFill>
                  <a:schemeClr val="bg1"/>
                </a:solidFill>
                <a:latin typeface="Tahoma" pitchFamily="34" charset="0"/>
                <a:ea typeface="Tahoma" pitchFamily="34" charset="0"/>
                <a:cs typeface="Tahoma" pitchFamily="34" charset="0"/>
              </a:rPr>
              <a:t> </a:t>
            </a:r>
          </a:p>
        </p:txBody>
      </p:sp>
      <p:sp>
        <p:nvSpPr>
          <p:cNvPr id="5" name="Rectangle 4">
            <a:extLst>
              <a:ext uri="{FF2B5EF4-FFF2-40B4-BE49-F238E27FC236}">
                <a16:creationId xmlns:a16="http://schemas.microsoft.com/office/drawing/2014/main" id="{1765D93B-92D0-4972-9840-43829E1CCE43}"/>
              </a:ext>
            </a:extLst>
          </p:cNvPr>
          <p:cNvSpPr/>
          <p:nvPr/>
        </p:nvSpPr>
        <p:spPr>
          <a:xfrm>
            <a:off x="849548" y="6172865"/>
            <a:ext cx="10090484" cy="246221"/>
          </a:xfrm>
          <a:prstGeom prst="rect">
            <a:avLst/>
          </a:prstGeom>
        </p:spPr>
        <p:txBody>
          <a:bodyPr wrap="square">
            <a:spAutoFit/>
          </a:bodyPr>
          <a:lstStyle/>
          <a:p>
            <a:pPr algn="r" rtl="1"/>
            <a:r>
              <a:rPr lang="he-IL" sz="1000" dirty="0">
                <a:latin typeface="Tahoma" pitchFamily="34" charset="0"/>
                <a:ea typeface="Tahoma" pitchFamily="34" charset="0"/>
                <a:cs typeface="Tahoma" pitchFamily="34" charset="0"/>
              </a:rPr>
              <a:t>*כלי המסייע בעריכת תצפיות שטח לצורך מדידת שימושים ואפיון המשתמשים בסביבה העירונית (</a:t>
            </a:r>
            <a:r>
              <a:rPr lang="en-US" sz="1000" dirty="0">
                <a:latin typeface="Tahoma" pitchFamily="34" charset="0"/>
                <a:ea typeface="Tahoma" pitchFamily="34" charset="0"/>
                <a:cs typeface="Tahoma" pitchFamily="34" charset="0"/>
              </a:rPr>
              <a:t>The Public Life App</a:t>
            </a:r>
            <a:r>
              <a:rPr lang="he-IL" sz="1000" dirty="0">
                <a:latin typeface="Tahoma" pitchFamily="34" charset="0"/>
                <a:ea typeface="Tahoma" pitchFamily="34" charset="0"/>
                <a:cs typeface="Tahoma" pitchFamily="34" charset="0"/>
              </a:rPr>
              <a:t>)</a:t>
            </a:r>
            <a:endParaRPr lang="he-IL" sz="1000" dirty="0"/>
          </a:p>
        </p:txBody>
      </p:sp>
      <p:sp>
        <p:nvSpPr>
          <p:cNvPr id="6" name="Rectangle 5">
            <a:extLst>
              <a:ext uri="{FF2B5EF4-FFF2-40B4-BE49-F238E27FC236}">
                <a16:creationId xmlns:a16="http://schemas.microsoft.com/office/drawing/2014/main" id="{53E05EDB-E3A9-4AE9-BD2C-3E658605C89F}"/>
              </a:ext>
            </a:extLst>
          </p:cNvPr>
          <p:cNvSpPr/>
          <p:nvPr/>
        </p:nvSpPr>
        <p:spPr>
          <a:xfrm>
            <a:off x="7004483" y="582771"/>
            <a:ext cx="4919878" cy="5219057"/>
          </a:xfrm>
          <a:prstGeom prst="rect">
            <a:avLst/>
          </a:prstGeom>
          <a:solidFill>
            <a:srgbClr val="F7E88D"/>
          </a:solidFill>
        </p:spPr>
        <p:txBody>
          <a:bodyPr wrap="square" lIns="91440" tIns="45720" rIns="91440" bIns="45720" anchor="t">
            <a:spAutoFit/>
          </a:bodyPr>
          <a:lstStyle/>
          <a:p>
            <a:pPr marL="285750" indent="-285750" algn="r" rtl="1">
              <a:lnSpc>
                <a:spcPct val="150000"/>
              </a:lnSpc>
              <a:buClr>
                <a:srgbClr val="4978A6"/>
              </a:buClr>
              <a:buFontTx/>
              <a:buChar char="█"/>
              <a:defRPr/>
            </a:pPr>
            <a:r>
              <a:rPr lang="he-IL" sz="1400" dirty="0">
                <a:latin typeface="Tahoma" pitchFamily="34" charset="0"/>
                <a:ea typeface="Tahoma" pitchFamily="34" charset="0"/>
                <a:cs typeface="Tahoma" pitchFamily="34" charset="0"/>
              </a:rPr>
              <a:t>בעקבות הפעילות הענפה של </a:t>
            </a:r>
            <a:r>
              <a:rPr lang="en-US" sz="1400" dirty="0">
                <a:latin typeface="Tahoma" panose="020B0604030504040204" pitchFamily="34" charset="0"/>
                <a:ea typeface="Tahoma" panose="020B0604030504040204" pitchFamily="34" charset="0"/>
                <a:cs typeface="Tahoma" panose="020B0604030504040204" pitchFamily="34" charset="0"/>
              </a:rPr>
              <a:t>Urban95</a:t>
            </a:r>
            <a:r>
              <a:rPr lang="he-IL" sz="1400" dirty="0">
                <a:latin typeface="Tahoma" panose="020B0604030504040204" pitchFamily="34" charset="0"/>
                <a:ea typeface="Tahoma" panose="020B0604030504040204" pitchFamily="34" charset="0"/>
                <a:cs typeface="Tahoma" panose="020B0604030504040204" pitchFamily="34" charset="0"/>
              </a:rPr>
              <a:t> בשנת 2020 בתחומי המרחב הציבורי והניידות, במהלכה בוצעו מספר התערבויות נקודתיות לשיפוץ המרחב הציבורי ולשיפור הניידות בסביבה העירונית, הוחלט להגדיל את היקף הפעילות בשנת 2021 לקנה מידה נרחב יותר – ברמת השכונה וברמה עירונית (</a:t>
            </a:r>
            <a:r>
              <a:rPr lang="en-US" sz="1400" dirty="0">
                <a:latin typeface="Tahoma" panose="020B0604030504040204" pitchFamily="34" charset="0"/>
                <a:ea typeface="Tahoma" panose="020B0604030504040204" pitchFamily="34" charset="0"/>
                <a:cs typeface="Tahoma" panose="020B0604030504040204" pitchFamily="34" charset="0"/>
              </a:rPr>
              <a:t>Scalability</a:t>
            </a:r>
            <a:r>
              <a:rPr lang="he-IL" sz="1400" dirty="0">
                <a:latin typeface="Tahoma" panose="020B0604030504040204" pitchFamily="34" charset="0"/>
                <a:ea typeface="Tahoma" panose="020B0604030504040204" pitchFamily="34" charset="0"/>
                <a:cs typeface="Tahoma" panose="020B0604030504040204" pitchFamily="34" charset="0"/>
              </a:rPr>
              <a:t>), אשר לוו במערך הערכה מעצבת ומלווה – תצפיות לפני ואחרי התערבות.</a:t>
            </a:r>
          </a:p>
          <a:p>
            <a:pPr marL="285750" indent="-285750" algn="r" rtl="1">
              <a:lnSpc>
                <a:spcPct val="150000"/>
              </a:lnSpc>
              <a:buClr>
                <a:srgbClr val="4978A6"/>
              </a:buClr>
              <a:buFontTx/>
              <a:buChar char="█"/>
              <a:defRPr/>
            </a:pPr>
            <a:r>
              <a:rPr lang="he-IL" sz="1400" u="sng" dirty="0">
                <a:latin typeface="Tahoma" panose="020B0604030504040204" pitchFamily="34" charset="0"/>
                <a:ea typeface="Tahoma" panose="020B0604030504040204" pitchFamily="34" charset="0"/>
                <a:cs typeface="Tahoma" panose="020B0604030504040204" pitchFamily="34" charset="0"/>
              </a:rPr>
              <a:t>משחקוטו ו-'רחוב משחק': </a:t>
            </a:r>
            <a:r>
              <a:rPr lang="he-IL" sz="1400" dirty="0">
                <a:latin typeface="Tahoma" panose="020B0604030504040204" pitchFamily="34" charset="0"/>
                <a:ea typeface="Tahoma" panose="020B0604030504040204" pitchFamily="34" charset="0"/>
                <a:cs typeface="Tahoma" panose="020B0604030504040204" pitchFamily="34" charset="0"/>
              </a:rPr>
              <a:t>על מנת לקדם שימושיות מותאמת במרחב הציבורי, ולהנגישו לאוכלוסיית הגיל הרך ומלוויו, תוכננו מערכי פעילות ליישום בשטחים ציבוריים - גינות ורחובות מותאמים – שניתנים לשכפול ומימוש ברחבי העיר.</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4978A6"/>
              </a:buClr>
              <a:buFontTx/>
              <a:buChar char="█"/>
              <a:defRPr/>
            </a:pPr>
            <a:r>
              <a:rPr lang="he-IL" sz="1400" dirty="0">
                <a:latin typeface="Tahoma" panose="020B0604030504040204" pitchFamily="34" charset="0"/>
                <a:ea typeface="Tahoma" panose="020B0604030504040204" pitchFamily="34" charset="0"/>
                <a:cs typeface="Tahoma" panose="020B0604030504040204" pitchFamily="34" charset="0"/>
              </a:rPr>
              <a:t>בעקבות שיתוף הפעולה המוצלח עם </a:t>
            </a:r>
            <a:r>
              <a:rPr lang="en-US" sz="1400" dirty="0">
                <a:latin typeface="Tahoma" panose="020B0604030504040204" pitchFamily="34" charset="0"/>
                <a:ea typeface="Tahoma" panose="020B0604030504040204" pitchFamily="34" charset="0"/>
                <a:cs typeface="Tahoma" panose="020B0604030504040204" pitchFamily="34" charset="0"/>
              </a:rPr>
              <a:t>Gehl Architects</a:t>
            </a:r>
            <a:r>
              <a:rPr lang="he-IL" sz="1400" dirty="0">
                <a:latin typeface="Tahoma" panose="020B0604030504040204" pitchFamily="34" charset="0"/>
                <a:ea typeface="Tahoma" panose="020B0604030504040204" pitchFamily="34" charset="0"/>
                <a:cs typeface="Tahoma" panose="020B0604030504040204" pitchFamily="34" charset="0"/>
              </a:rPr>
              <a:t>, הוטמע הכלי </a:t>
            </a:r>
            <a:r>
              <a:rPr lang="en-US" sz="1400" dirty="0">
                <a:latin typeface="Tahoma" pitchFamily="34" charset="0"/>
                <a:ea typeface="Tahoma" pitchFamily="34" charset="0"/>
                <a:cs typeface="Tahoma" pitchFamily="34" charset="0"/>
              </a:rPr>
              <a:t>Public Life App</a:t>
            </a:r>
            <a:r>
              <a:rPr lang="he-IL" sz="1400" dirty="0">
                <a:latin typeface="Tahoma" pitchFamily="34" charset="0"/>
                <a:ea typeface="Tahoma" pitchFamily="34" charset="0"/>
                <a:cs typeface="Tahoma" pitchFamily="34" charset="0"/>
              </a:rPr>
              <a:t>* בעבודת המדידה השוטפת. הכלי משמש את התצפיתנים לאיסוף נתונים במסגרת תצפיות שטח לפני ואחרי התערבויות.</a:t>
            </a:r>
          </a:p>
        </p:txBody>
      </p:sp>
      <p:sp>
        <p:nvSpPr>
          <p:cNvPr id="7" name="TextBox 6">
            <a:extLst>
              <a:ext uri="{FF2B5EF4-FFF2-40B4-BE49-F238E27FC236}">
                <a16:creationId xmlns:a16="http://schemas.microsoft.com/office/drawing/2014/main" id="{8EC2CD69-DFF5-4DE3-9058-58F3325CD5DF}"/>
              </a:ext>
            </a:extLst>
          </p:cNvPr>
          <p:cNvSpPr txBox="1"/>
          <p:nvPr/>
        </p:nvSpPr>
        <p:spPr>
          <a:xfrm>
            <a:off x="177552" y="438914"/>
            <a:ext cx="6658253" cy="5542223"/>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
                <a:srgbClr val="EC1C3C"/>
              </a:buClr>
              <a:buSzTx/>
              <a:buFontTx/>
              <a:buNone/>
              <a:tabLst/>
              <a:defRPr/>
            </a:pPr>
            <a:r>
              <a:rPr kumimoji="0" lang="he-IL" sz="14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התערבויות מתוכננות – תצפיות לפני התערבות שיוצגו בדוח:</a:t>
            </a:r>
          </a:p>
          <a:p>
            <a:pPr marL="285750" marR="0" lvl="0" indent="-285750" algn="r" defTabSz="914400" rtl="1" eaLnBrk="1" fontAlgn="auto" latinLnBrk="0" hangingPunct="1">
              <a:lnSpc>
                <a:spcPct val="150000"/>
              </a:lnSpc>
              <a:spcBef>
                <a:spcPts val="0"/>
              </a:spcBef>
              <a:spcAft>
                <a:spcPts val="0"/>
              </a:spcAft>
              <a:buClr>
                <a:srgbClr val="EC1C3C"/>
              </a:buClr>
              <a:buSzPct val="90000"/>
              <a:buFont typeface="Tahoma" panose="020B0604030504040204" pitchFamily="34" charset="0"/>
              <a:buChar char="█"/>
              <a:tabLst/>
              <a:defRPr/>
            </a:pPr>
            <a:r>
              <a:rPr kumimoji="0" lang="he-IL"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גן השניים ביפו - </a:t>
            </a:r>
            <a:r>
              <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המשך פיתוח </a:t>
            </a:r>
            <a:r>
              <a:rPr kumimoji="0" lang="he-IL"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מרחבים ציבוריים המותאמים גיל רך: </a:t>
            </a:r>
            <a:r>
              <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קידום תוכנית אדריכלית לשיפוץ הגן והתאמתו לשימוש של ילדי הגיל הרך, מלוויהם וכלל הציבור.</a:t>
            </a:r>
          </a:p>
          <a:p>
            <a:pPr marL="285750" marR="0" lvl="0" indent="-285750" algn="r" defTabSz="914400" rtl="1" eaLnBrk="1" fontAlgn="auto" latinLnBrk="0" hangingPunct="1">
              <a:lnSpc>
                <a:spcPct val="150000"/>
              </a:lnSpc>
              <a:spcBef>
                <a:spcPts val="0"/>
              </a:spcBef>
              <a:spcAft>
                <a:spcPts val="0"/>
              </a:spcAft>
              <a:buClr>
                <a:srgbClr val="EC1C3C"/>
              </a:buClr>
              <a:buSzPct val="90000"/>
              <a:buFont typeface="Tahoma" panose="020B0604030504040204" pitchFamily="34" charset="0"/>
              <a:buChar char="█"/>
              <a:tabLst/>
              <a:defRPr/>
            </a:pPr>
            <a:r>
              <a:rPr kumimoji="0" lang="he-IL"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גן השוטרת – </a:t>
            </a:r>
            <a:r>
              <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התערבות נקודתית במסגרת מערך נרחב של </a:t>
            </a:r>
            <a:r>
              <a:rPr kumimoji="0" lang="he-IL"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קידום הליכוּת בשכונות עזרא והארגזים </a:t>
            </a:r>
            <a:r>
              <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שיפור הניידות ברחבי השכונה: בעקבות תהליך שיתוף ציבור ייעודי בהובלת מינהל קהילה ותוכנית </a:t>
            </a: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Urban95</a:t>
            </a:r>
            <a:r>
              <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ומיפוי שבילי הליכה מרכזיים, מתוכננת התערבות פיזית ברחבי השכונות (טיפול בחסמים) בשילוב שיפוץ מרחב הגן והתאמתו לצרכי התושבים, כולל פעילות קהילתית לגיל הרך.</a:t>
            </a:r>
          </a:p>
          <a:p>
            <a:pPr marL="0" marR="0" lvl="0" indent="0" algn="r" defTabSz="914400" rtl="1" eaLnBrk="1" fontAlgn="auto" latinLnBrk="0" hangingPunct="1">
              <a:lnSpc>
                <a:spcPct val="150000"/>
              </a:lnSpc>
              <a:spcBef>
                <a:spcPts val="0"/>
              </a:spcBef>
              <a:spcAft>
                <a:spcPts val="0"/>
              </a:spcAft>
              <a:buClr>
                <a:srgbClr val="EC1C3C"/>
              </a:buClr>
              <a:buSzPct val="90000"/>
              <a:buFontTx/>
              <a:buNone/>
              <a:tabLst/>
              <a:defRPr/>
            </a:pPr>
            <a:r>
              <a:rPr kumimoji="0" lang="he-IL" sz="14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התערבות שבוצעה – תצפיות שנערכו לפני ואחרי התערבות, שיוצגו בדוח:</a:t>
            </a:r>
          </a:p>
          <a:p>
            <a:pPr marL="285750" marR="0" lvl="0" indent="-285750" algn="r" defTabSz="914400" rtl="1" eaLnBrk="1" fontAlgn="auto" latinLnBrk="0" hangingPunct="1">
              <a:lnSpc>
                <a:spcPct val="150000"/>
              </a:lnSpc>
              <a:spcBef>
                <a:spcPts val="0"/>
              </a:spcBef>
              <a:spcAft>
                <a:spcPts val="0"/>
              </a:spcAft>
              <a:buClr>
                <a:srgbClr val="EC1C3C"/>
              </a:buClr>
              <a:buSzPct val="90000"/>
              <a:buFont typeface="Tahoma" panose="020B0604030504040204" pitchFamily="34" charset="0"/>
              <a:buChar char="█"/>
              <a:tabLst/>
              <a:defRPr/>
            </a:pPr>
            <a:r>
              <a:rPr kumimoji="0" lang="he-IL" sz="1400" b="1" i="0" u="none" strike="noStrike" kern="1200" cap="none" spc="0" normalizeH="0" baseline="0" noProof="0" dirty="0">
                <a:ln>
                  <a:noFill/>
                </a:ln>
                <a:solidFill>
                  <a:prstClr val="black"/>
                </a:solidFill>
                <a:effectLst/>
                <a:uLnTx/>
                <a:uFillTx/>
                <a:latin typeface="Tahoma"/>
                <a:ea typeface="Tahoma"/>
                <a:cs typeface="Tahoma"/>
              </a:rPr>
              <a:t>רחובות מוטי הליכה בכרם התימנים - </a:t>
            </a:r>
            <a:r>
              <a:rPr kumimoji="0" lang="he-IL" sz="1400" b="0" i="0" u="none" strike="noStrike" kern="1200" cap="none" spc="0" normalizeH="0" baseline="0" noProof="0" dirty="0">
                <a:ln>
                  <a:noFill/>
                </a:ln>
                <a:solidFill>
                  <a:prstClr val="black"/>
                </a:solidFill>
                <a:effectLst/>
                <a:uLnTx/>
                <a:uFillTx/>
                <a:latin typeface="Tahoma"/>
                <a:ea typeface="Tahoma"/>
                <a:cs typeface="Tahoma"/>
              </a:rPr>
              <a:t>המשך ביצוע התערבויות בגישת </a:t>
            </a:r>
            <a:r>
              <a:rPr kumimoji="0" lang="he-IL" sz="1400" b="1" i="0" u="none" strike="noStrike" kern="1200" cap="none" spc="0" normalizeH="0" baseline="0" noProof="0" dirty="0">
                <a:ln>
                  <a:noFill/>
                </a:ln>
                <a:solidFill>
                  <a:prstClr val="black"/>
                </a:solidFill>
                <a:effectLst/>
                <a:uLnTx/>
                <a:uFillTx/>
                <a:latin typeface="Tahoma"/>
                <a:ea typeface="Tahoma"/>
                <a:cs typeface="Tahoma"/>
              </a:rPr>
              <a:t>עירוניוּת טקטית</a:t>
            </a:r>
            <a:r>
              <a:rPr kumimoji="0" lang="he-IL" sz="1400" b="0" i="0" u="none" strike="noStrike" kern="1200" cap="none" spc="0" normalizeH="0" baseline="0" noProof="0" dirty="0">
                <a:ln>
                  <a:noFill/>
                </a:ln>
                <a:solidFill>
                  <a:prstClr val="black"/>
                </a:solidFill>
                <a:effectLst/>
                <a:uLnTx/>
                <a:uFillTx/>
                <a:latin typeface="Tahoma"/>
                <a:ea typeface="Tahoma"/>
                <a:cs typeface="Tahoma"/>
              </a:rPr>
              <a:t>: לאחר הדגמת פוטנציאל ההצלחה בפיילוט המדרחובים, נמשך שיתוף הפעולה בין תוכנית </a:t>
            </a:r>
            <a:r>
              <a:rPr kumimoji="0" lang="en-US" sz="1400" b="0" i="0" u="none" strike="noStrike" kern="1200" cap="none" spc="0" normalizeH="0" baseline="0" noProof="0" dirty="0">
                <a:ln>
                  <a:noFill/>
                </a:ln>
                <a:solidFill>
                  <a:prstClr val="black"/>
                </a:solidFill>
                <a:effectLst/>
                <a:uLnTx/>
                <a:uFillTx/>
                <a:latin typeface="Tahoma"/>
                <a:ea typeface="Tahoma"/>
                <a:cs typeface="Tahoma"/>
              </a:rPr>
              <a:t>Urban95</a:t>
            </a:r>
            <a:r>
              <a:rPr kumimoji="0" lang="he-IL" sz="1400" b="0" i="0" u="none" strike="noStrike" kern="1200" cap="none" spc="0" normalizeH="0" baseline="0" noProof="0" dirty="0">
                <a:ln>
                  <a:noFill/>
                </a:ln>
                <a:solidFill>
                  <a:prstClr val="black"/>
                </a:solidFill>
                <a:effectLst/>
                <a:uLnTx/>
                <a:uFillTx/>
                <a:latin typeface="Tahoma"/>
                <a:ea typeface="Tahoma"/>
                <a:cs typeface="Tahoma"/>
              </a:rPr>
              <a:t> למינהל תחבורה, במסגרתו פועלים לסגירת רחובות נבחרים לתנועת רכבים והתאמת המרחב הציבורי למבקרים הולכי רגל. </a:t>
            </a:r>
          </a:p>
          <a:p>
            <a:pPr algn="r" rtl="1">
              <a:lnSpc>
                <a:spcPct val="150000"/>
              </a:lnSpc>
              <a:buClr>
                <a:srgbClr val="EC1C3C"/>
              </a:buClr>
              <a:buSzPct val="90000"/>
              <a:defRPr/>
            </a:pPr>
            <a:r>
              <a:rPr kumimoji="0" lang="he-IL" sz="14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בנוסף יוצגו בדוח ממצאים עיקריים מהערכת פעילויות במרחב הציבורי: </a:t>
            </a:r>
            <a:endParaRPr kumimoji="0" lang="he-IL" sz="1400" b="0" i="0" u="none" strike="noStrike" kern="1200" cap="none" spc="0" normalizeH="0" baseline="0" noProof="0" dirty="0">
              <a:ln>
                <a:noFill/>
              </a:ln>
              <a:solidFill>
                <a:prstClr val="black"/>
              </a:solidFill>
              <a:effectLst/>
              <a:uLnTx/>
              <a:uFillTx/>
              <a:latin typeface="Tahoma"/>
              <a:ea typeface="Tahoma"/>
              <a:cs typeface="Tahoma"/>
            </a:endParaRPr>
          </a:p>
          <a:p>
            <a:pPr marL="285750" indent="-285750" algn="r" rtl="1">
              <a:lnSpc>
                <a:spcPct val="150000"/>
              </a:lnSpc>
              <a:buClr>
                <a:srgbClr val="EC1C3C"/>
              </a:buClr>
              <a:buSzPct val="90000"/>
              <a:buFont typeface="Tahoma" panose="020B0604030504040204" pitchFamily="34" charset="0"/>
              <a:buChar char="█"/>
              <a:defRPr/>
            </a:pPr>
            <a:r>
              <a:rPr lang="he-IL" sz="1400" b="1" dirty="0">
                <a:solidFill>
                  <a:prstClr val="black"/>
                </a:solidFill>
                <a:latin typeface="Tahoma"/>
                <a:ea typeface="Tahoma"/>
                <a:cs typeface="Tahoma"/>
              </a:rPr>
              <a:t>משחקוטו ורחוב משחק</a:t>
            </a:r>
          </a:p>
        </p:txBody>
      </p:sp>
    </p:spTree>
    <p:extLst>
      <p:ext uri="{BB962C8B-B14F-4D97-AF65-F5344CB8AC3E}">
        <p14:creationId xmlns:p14="http://schemas.microsoft.com/office/powerpoint/2010/main" val="121924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40</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משחקוטו - מרכז</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nvGraphicFramePr>
        <p:xfrm>
          <a:off x="0" y="389651"/>
          <a:ext cx="12192001" cy="5886181"/>
        </p:xfrm>
        <a:graphic>
          <a:graphicData uri="http://schemas.openxmlformats.org/drawingml/2006/table">
            <a:tbl>
              <a:tblPr rtl="1" firstRow="1" bandRow="1">
                <a:tableStyleId>{2D5ABB26-0587-4C30-8999-92F81FD0307C}</a:tableStyleId>
              </a:tblPr>
              <a:tblGrid>
                <a:gridCol w="2831759">
                  <a:extLst>
                    <a:ext uri="{9D8B030D-6E8A-4147-A177-3AD203B41FA5}">
                      <a16:colId xmlns:a16="http://schemas.microsoft.com/office/drawing/2014/main" val="851805883"/>
                    </a:ext>
                  </a:extLst>
                </a:gridCol>
                <a:gridCol w="9360242">
                  <a:extLst>
                    <a:ext uri="{9D8B030D-6E8A-4147-A177-3AD203B41FA5}">
                      <a16:colId xmlns:a16="http://schemas.microsoft.com/office/drawing/2014/main" val="60637984"/>
                    </a:ext>
                  </a:extLst>
                </a:gridCol>
              </a:tblGrid>
              <a:tr h="478440">
                <a:tc>
                  <a:txBody>
                    <a:bodyPr/>
                    <a:lstStyle/>
                    <a:p>
                      <a:pPr algn="r" rtl="1"/>
                      <a:endParaRPr lang="he-IL" sz="120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גינת משה כהן</a:t>
                      </a: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12/8/21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405621">
                <a:tc>
                  <a:txBody>
                    <a:bodyPr/>
                    <a:lstStyle/>
                    <a:p>
                      <a:pPr marL="0" algn="r" defTabSz="914400" rtl="1" eaLnBrk="1" latinLnBrk="0" hangingPunct="1"/>
                      <a:r>
                        <a:rPr lang="he-IL" sz="1400" b="1" kern="1200" dirty="0">
                          <a:solidFill>
                            <a:schemeClr val="bg1"/>
                          </a:solidFill>
                          <a:latin typeface="Tahoma" panose="020B0604030504040204" pitchFamily="34" charset="0"/>
                          <a:ea typeface="Tahoma" panose="020B0604030504040204" pitchFamily="34" charset="0"/>
                          <a:cs typeface="Tahoma" panose="020B0604030504040204" pitchFamily="34" charset="0"/>
                        </a:rPr>
                        <a:t>הדרכה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5A5A5"/>
                    </a:solidFill>
                  </a:tcPr>
                </a:tc>
                <a:tc>
                  <a:txBody>
                    <a:bodyPr/>
                    <a:lstStyle/>
                    <a:p>
                      <a:pPr marL="171450" indent="-171450" algn="r" defTabSz="914400" rtl="1" eaLnBrk="1" latinLnBrk="0" hangingPunct="1">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ההדרכה הייתה מאורגנת, ברורה ומקצועית. המדריכים הסבירו על האפשרויות השונות להתנסות באביזרי הפעילות, הציעו התאמות לשימוש בהתאם לגיל, עודדו מעבר בין התחנות והתנסות יצירתית, ולרוב תקשרו ישירות עם הילדים. </a:t>
                      </a:r>
                    </a:p>
                    <a:p>
                      <a:pPr marL="171450" indent="-171450" algn="r" defTabSz="914400" rtl="1" eaLnBrk="1" latinLnBrk="0" hangingPunct="1">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לא ניכר צורך להתערב ולעודד את ההורים למשחק משותף, מאחר שהם היו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פעילים ומעורבים מיוזמתם</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עם זאת המדריכים היו מסבירי פנים וקשובים לנוכחות ההורית.</a:t>
                      </a:r>
                    </a:p>
                    <a:p>
                      <a:pPr marL="171450" marR="0" lvl="0" indent="-17145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לדברי המדריכים, ההכשרה הזריזה שהם קיבלו עסקה בעיקר בהיבטים תפעוליים של האוטו: פריקה ואריזה של האביזרים וכו'. שניהם מגיעים מרקע של עבודה עם ילדים ומיומנים בכך. לדבריהם הם נקטו בגישה המאפשרת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התנסות חווייתית ואלתור יצירתי</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ופחות נהגו לתקן ולהדריך את הילדים לשימוש מוגדר באביזרים.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0022968"/>
                  </a:ext>
                </a:extLst>
              </a:tr>
              <a:tr h="28143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ציוד עזר*</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553572169"/>
                  </a:ext>
                </a:extLst>
              </a:tr>
              <a:tr h="281435">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משחק משותף מלווה-ילד</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r" defTabSz="914400" rtl="1" eaLnBrk="1" latinLnBrk="0" hangingPunct="1">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נצפה משחק משותף בין הורים לילדיהם ברוב ההרכבים שנכחו בפעילות. ניכר כי המשתתפים, הילדים והמבוגרים כאחד, נהנו מהפעילות והפגינו מעורבות גבוהה.</a:t>
                      </a:r>
                    </a:p>
                    <a:p>
                      <a:pPr marL="171450" indent="-171450" algn="r" defTabSz="914400" rtl="1" eaLnBrk="1" latinLnBrk="0" hangingPunct="1">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לדברי המרואיינים,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אביזרי הפעילות זימנו אינטראקציה קרובה וממושכת </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עם ילדיהם באופן שאינם חווים במשחק שגרתי בגינת משחקים. הם נהנו להקדיש תשומת לב לילדיהם ולגוון בשגרת המשחק.</a:t>
                      </a:r>
                    </a:p>
                    <a:p>
                      <a:pPr marL="171450" indent="-171450" algn="r" defTabSz="914400" rtl="1" eaLnBrk="1" latinLnBrk="0" hangingPunct="1">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להתרשמות המדריכים, רוב ההורים בפעילויות בהן נכחו עד כה נהגו לשחק עם הילדים והפגינו מעורבות גבוהה בפעילות.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083698"/>
                  </a:ext>
                </a:extLst>
              </a:tr>
              <a:tr h="28143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חיזוק הקשר ומשחק משותף*</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410882722"/>
                  </a:ext>
                </a:extLst>
              </a:tr>
              <a:tr h="281435">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התנהלות המשתתפים</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marR="0" lvl="0" indent="-17145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התנהלות המבקרים בגינה הייתה דינמית סביב אביזרי הפעילות ומתקני המשחק הקיימים. נצפה שימוש ומשחק באביזרי הפעילות גם מחוץ למתחם הפעילות המוגדר, המשתתפים נהנו מהמשחקים והחזירו אותם למקומם בתום השימוש.</a:t>
                      </a:r>
                    </a:p>
                    <a:p>
                      <a:pPr marL="171450" marR="0" lvl="0" indent="-17145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בקרב הילדים אופיין משחק יצירתי וחופשי, רוב הילדים שיחקו וחקרו את האביזרים באופן עצמאי ולצד מלוויהם, ופחות שיחקו כקבוצה עם ילדים אחרים.</a:t>
                      </a:r>
                    </a:p>
                    <a:p>
                      <a:pPr marL="171450" marR="0" lvl="0" indent="-17145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נראה כי ילדים בגילי 4+ פחות מצאו עניין באביזרי הפעילות.</a:t>
                      </a:r>
                    </a:p>
                    <a:p>
                      <a:pPr marL="171450" marR="0" lvl="0" indent="-17145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רוב המרואיינים דיווחו כי ילדיהם נהנו ממשחקי הכדור השונים, המחבט והכדורעף.</a:t>
                      </a:r>
                    </a:p>
                    <a:p>
                      <a:pPr marL="171450" marR="0" lvl="0" indent="-17145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לדברי המדריכים, אחד הפידבקים הבולטים שקיבלו ממשתתפים בסבב הפעילויות באזור המרכז היה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רצונם להמשכיות</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להתרשמותם חלק מהמשתתפים התאכזבו שהפעילות נעה בין גינות ולא חוזרת לאותו המקום. לצד זאת, בהנחיית המדריכים, חלק מהמשתתפים החלו לעקוב אחר מיקומי הפעילויות </a:t>
                      </a:r>
                      <a:r>
                        <a:rPr lang="he-IL" sz="1200" kern="1200" dirty="0" err="1">
                          <a:solidFill>
                            <a:schemeClr val="tx1"/>
                          </a:solidFill>
                          <a:latin typeface="Tahoma" panose="020B0604030504040204" pitchFamily="34" charset="0"/>
                          <a:ea typeface="Tahoma" panose="020B0604030504040204" pitchFamily="34" charset="0"/>
                          <a:cs typeface="Tahoma" panose="020B0604030504040204" pitchFamily="34" charset="0"/>
                        </a:rPr>
                        <a:t>בדיגיתל</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ונדדו בין הגינות.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110186"/>
                  </a:ext>
                </a:extLst>
              </a:tr>
              <a:tr h="28143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עידוד יצירתיות*</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537415295"/>
                  </a:ext>
                </a:extLst>
              </a:tr>
              <a:tr h="28143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רעיונות חדשים*</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855115983"/>
                  </a:ext>
                </a:extLst>
              </a:tr>
            </a:tbl>
          </a:graphicData>
        </a:graphic>
      </p:graphicFrame>
      <p:sp>
        <p:nvSpPr>
          <p:cNvPr id="7" name="TextBox 6">
            <a:extLst>
              <a:ext uri="{FF2B5EF4-FFF2-40B4-BE49-F238E27FC236}">
                <a16:creationId xmlns:a16="http://schemas.microsoft.com/office/drawing/2014/main" id="{5E19B8B6-07CD-4B4C-B84B-BA067F21DE08}"/>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Tree>
    <p:extLst>
      <p:ext uri="{BB962C8B-B14F-4D97-AF65-F5344CB8AC3E}">
        <p14:creationId xmlns:p14="http://schemas.microsoft.com/office/powerpoint/2010/main" val="1812448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41</a:t>
            </a:fld>
            <a:endParaRPr lang="en-US" sz="1400"/>
          </a:p>
        </p:txBody>
      </p:sp>
      <p:sp>
        <p:nvSpPr>
          <p:cNvPr id="17" name="TextBox 16"/>
          <p:cNvSpPr txBox="1"/>
          <p:nvPr/>
        </p:nvSpPr>
        <p:spPr>
          <a:xfrm>
            <a:off x="40640" y="0"/>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סיכום משחקוטו - מרכז</a:t>
            </a:r>
          </a:p>
        </p:txBody>
      </p:sp>
      <p:sp>
        <p:nvSpPr>
          <p:cNvPr id="7" name="Rectangle 6">
            <a:extLst>
              <a:ext uri="{FF2B5EF4-FFF2-40B4-BE49-F238E27FC236}">
                <a16:creationId xmlns:a16="http://schemas.microsoft.com/office/drawing/2014/main" id="{5E99DBBD-9311-437C-B8AC-D86FBDD83C94}"/>
              </a:ext>
            </a:extLst>
          </p:cNvPr>
          <p:cNvSpPr/>
          <p:nvPr/>
        </p:nvSpPr>
        <p:spPr>
          <a:xfrm>
            <a:off x="7391400" y="560607"/>
            <a:ext cx="4107356" cy="4997587"/>
          </a:xfrm>
          <a:prstGeom prst="rect">
            <a:avLst/>
          </a:prstGeom>
          <a:solidFill>
            <a:schemeClr val="bg1"/>
          </a:solidFill>
        </p:spPr>
        <p:txBody>
          <a:bodyPr wrap="square">
            <a:spAutoFit/>
          </a:bodyPr>
          <a:lstStyle/>
          <a:p>
            <a:pPr algn="r" rtl="1">
              <a:buClr>
                <a:srgbClr val="EC1C3C"/>
              </a:buClr>
            </a:pPr>
            <a:r>
              <a:rPr lang="he-IL" sz="1200" b="1" dirty="0">
                <a:solidFill>
                  <a:srgbClr val="4978A6"/>
                </a:solidFill>
                <a:latin typeface="Tahoma" panose="020B0604030504040204" pitchFamily="34" charset="0"/>
                <a:ea typeface="Tahoma" panose="020B0604030504040204" pitchFamily="34" charset="0"/>
                <a:cs typeface="Tahoma" panose="020B0604030504040204" pitchFamily="34" charset="0"/>
              </a:rPr>
              <a:t>תובנות והמלצות להמשך פעילות</a:t>
            </a:r>
            <a:br>
              <a:rPr lang="en-US" sz="1200" b="1" dirty="0">
                <a:latin typeface="Tahoma" panose="020B0604030504040204" pitchFamily="34" charset="0"/>
                <a:ea typeface="Tahoma" panose="020B0604030504040204" pitchFamily="34" charset="0"/>
                <a:cs typeface="Tahoma" panose="020B0604030504040204" pitchFamily="34" charset="0"/>
              </a:rPr>
            </a:br>
            <a:endParaRPr lang="he-IL" sz="1200" b="1" dirty="0">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מתכונת הפעילות הכוללת פיזור אביזרים בתחנות, והדרכה דינמית הקשובה להתרחשות ולתגובת המשתתפים, מזמנת </a:t>
            </a:r>
            <a:r>
              <a:rPr lang="he-IL" sz="1100" b="1" dirty="0">
                <a:latin typeface="Tahoma" panose="020B0604030504040204" pitchFamily="34" charset="0"/>
                <a:ea typeface="Tahoma" panose="020B0604030504040204" pitchFamily="34" charset="0"/>
                <a:cs typeface="Tahoma" panose="020B0604030504040204" pitchFamily="34" charset="0"/>
              </a:rPr>
              <a:t>הצטרפות ספונטנית של משתתפים ומשתלבת בהתכנסות הקהילתית הטבעית</a:t>
            </a:r>
            <a:r>
              <a:rPr lang="he-IL" sz="1100" dirty="0">
                <a:latin typeface="Tahoma" panose="020B0604030504040204" pitchFamily="34" charset="0"/>
                <a:ea typeface="Tahoma" panose="020B0604030504040204" pitchFamily="34" charset="0"/>
                <a:cs typeface="Tahoma" panose="020B0604030504040204" pitchFamily="34" charset="0"/>
              </a:rPr>
              <a:t> המתרחשת במרחב הציבורי. חשוב לשמר את אופי הפעילות המשתלב במרחב ללא תביעת בעלות עליו, באופן מזמין (ולא מדיר) כלפי כלל באי הגינה.</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קיים צורך </a:t>
            </a:r>
            <a:r>
              <a:rPr lang="he-IL" sz="1100" b="1" dirty="0">
                <a:latin typeface="Tahoma" panose="020B0604030504040204" pitchFamily="34" charset="0"/>
                <a:ea typeface="Tahoma" panose="020B0604030504040204" pitchFamily="34" charset="0"/>
                <a:cs typeface="Tahoma" panose="020B0604030504040204" pitchFamily="34" charset="0"/>
              </a:rPr>
              <a:t>בהפצה נרחבת יותר </a:t>
            </a:r>
            <a:r>
              <a:rPr lang="he-IL" sz="1100" dirty="0">
                <a:latin typeface="Tahoma" panose="020B0604030504040204" pitchFamily="34" charset="0"/>
                <a:ea typeface="Tahoma" panose="020B0604030504040204" pitchFamily="34" charset="0"/>
                <a:cs typeface="Tahoma" panose="020B0604030504040204" pitchFamily="34" charset="0"/>
              </a:rPr>
              <a:t>של הפעילות על מנת לחשוף יותר תושבים לקיומה, עם זאת יש ערך לוויסות עומס המשתתפים </a:t>
            </a:r>
            <a:r>
              <a:rPr lang="he-IL" sz="1100" b="1" dirty="0">
                <a:latin typeface="Tahoma" panose="020B0604030504040204" pitchFamily="34" charset="0"/>
                <a:ea typeface="Tahoma" panose="020B0604030504040204" pitchFamily="34" charset="0"/>
                <a:cs typeface="Tahoma" panose="020B0604030504040204" pitchFamily="34" charset="0"/>
              </a:rPr>
              <a:t>ושמירה על אינטימיות שכונתית-קהילתית. </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בקרב המשתתפים תושבי אזור המרכז, עלה רצון </a:t>
            </a:r>
            <a:r>
              <a:rPr lang="he-IL" sz="1100" b="1" dirty="0">
                <a:latin typeface="Tahoma" panose="020B0604030504040204" pitchFamily="34" charset="0"/>
                <a:ea typeface="Tahoma" panose="020B0604030504040204" pitchFamily="34" charset="0"/>
                <a:cs typeface="Tahoma" panose="020B0604030504040204" pitchFamily="34" charset="0"/>
              </a:rPr>
              <a:t>להמשכיות והפעלה חוזרת באותם המקומות</a:t>
            </a:r>
            <a:r>
              <a:rPr lang="he-IL" sz="1100" dirty="0">
                <a:latin typeface="Tahoma" panose="020B0604030504040204" pitchFamily="34" charset="0"/>
                <a:ea typeface="Tahoma" panose="020B0604030504040204" pitchFamily="34" charset="0"/>
                <a:cs typeface="Tahoma" panose="020B0604030504040204" pitchFamily="34" charset="0"/>
              </a:rPr>
              <a:t>. חלקם התרצו כאשר נחשפו ליעדים הנוספים אליהם צפויה הפעילות להגיע. ניתן לשלב במקום הפעילות שילוט המזמין לפעילויות הבאות עם פירוט 2-3 המועדים הקרובים ביותר, לטובת המשתתפים שאינם מתעדכנים באופן שוטף באמצעים הדיגיטליים.</a:t>
            </a:r>
          </a:p>
        </p:txBody>
      </p:sp>
      <p:pic>
        <p:nvPicPr>
          <p:cNvPr id="5" name="Picture 4">
            <a:extLst>
              <a:ext uri="{FF2B5EF4-FFF2-40B4-BE49-F238E27FC236}">
                <a16:creationId xmlns:a16="http://schemas.microsoft.com/office/drawing/2014/main" id="{ED332E27-FE00-49E6-9F6A-042E73D04B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81" y="404531"/>
            <a:ext cx="2167198" cy="1625399"/>
          </a:xfrm>
          <a:prstGeom prst="rect">
            <a:avLst/>
          </a:prstGeom>
        </p:spPr>
      </p:pic>
      <p:pic>
        <p:nvPicPr>
          <p:cNvPr id="6" name="Picture 5">
            <a:extLst>
              <a:ext uri="{FF2B5EF4-FFF2-40B4-BE49-F238E27FC236}">
                <a16:creationId xmlns:a16="http://schemas.microsoft.com/office/drawing/2014/main" id="{9A687085-9140-48CD-AE41-3A26C5E8F1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9286" y="400110"/>
            <a:ext cx="2400220" cy="1800165"/>
          </a:xfrm>
          <a:prstGeom prst="rect">
            <a:avLst/>
          </a:prstGeom>
        </p:spPr>
      </p:pic>
      <p:pic>
        <p:nvPicPr>
          <p:cNvPr id="8" name="Picture 7">
            <a:extLst>
              <a:ext uri="{FF2B5EF4-FFF2-40B4-BE49-F238E27FC236}">
                <a16:creationId xmlns:a16="http://schemas.microsoft.com/office/drawing/2014/main" id="{27ACADBB-273E-4134-8CD0-9A033B475A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4575" y="2286568"/>
            <a:ext cx="2366472" cy="3155297"/>
          </a:xfrm>
          <a:prstGeom prst="rect">
            <a:avLst/>
          </a:prstGeom>
        </p:spPr>
      </p:pic>
      <p:pic>
        <p:nvPicPr>
          <p:cNvPr id="9" name="Picture 8">
            <a:extLst>
              <a:ext uri="{FF2B5EF4-FFF2-40B4-BE49-F238E27FC236}">
                <a16:creationId xmlns:a16="http://schemas.microsoft.com/office/drawing/2014/main" id="{EC0B155E-EEC8-4AE1-8C26-D14AEB2024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1730" y="2923853"/>
            <a:ext cx="1869131" cy="2492174"/>
          </a:xfrm>
          <a:prstGeom prst="rect">
            <a:avLst/>
          </a:prstGeom>
        </p:spPr>
      </p:pic>
      <p:pic>
        <p:nvPicPr>
          <p:cNvPr id="10" name="Picture 9">
            <a:extLst>
              <a:ext uri="{FF2B5EF4-FFF2-40B4-BE49-F238E27FC236}">
                <a16:creationId xmlns:a16="http://schemas.microsoft.com/office/drawing/2014/main" id="{0E0E3F15-3DA0-4ED7-B8DF-7F29079C59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1550" y="400111"/>
            <a:ext cx="1844204" cy="2458939"/>
          </a:xfrm>
          <a:prstGeom prst="rect">
            <a:avLst/>
          </a:prstGeom>
        </p:spPr>
      </p:pic>
      <p:pic>
        <p:nvPicPr>
          <p:cNvPr id="11" name="Picture 10">
            <a:extLst>
              <a:ext uri="{FF2B5EF4-FFF2-40B4-BE49-F238E27FC236}">
                <a16:creationId xmlns:a16="http://schemas.microsoft.com/office/drawing/2014/main" id="{C8B97778-3F02-447C-BD1E-669455A17F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91" y="2102342"/>
            <a:ext cx="2167198" cy="1625399"/>
          </a:xfrm>
          <a:prstGeom prst="rect">
            <a:avLst/>
          </a:prstGeom>
        </p:spPr>
      </p:pic>
      <p:pic>
        <p:nvPicPr>
          <p:cNvPr id="12" name="Picture 11">
            <a:extLst>
              <a:ext uri="{FF2B5EF4-FFF2-40B4-BE49-F238E27FC236}">
                <a16:creationId xmlns:a16="http://schemas.microsoft.com/office/drawing/2014/main" id="{034B7BB1-EBE3-42B7-ABD6-9753A988D7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881" y="3790628"/>
            <a:ext cx="2167198" cy="1625399"/>
          </a:xfrm>
          <a:prstGeom prst="rect">
            <a:avLst/>
          </a:prstGeom>
        </p:spPr>
      </p:pic>
    </p:spTree>
    <p:extLst>
      <p:ext uri="{BB962C8B-B14F-4D97-AF65-F5344CB8AC3E}">
        <p14:creationId xmlns:p14="http://schemas.microsoft.com/office/powerpoint/2010/main" val="2265269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42</a:t>
            </a:fld>
            <a:endParaRPr lang="en-US" sz="1400"/>
          </a:p>
        </p:txBody>
      </p:sp>
      <p:sp>
        <p:nvSpPr>
          <p:cNvPr id="17" name="TextBox 16"/>
          <p:cNvSpPr txBox="1"/>
          <p:nvPr/>
        </p:nvSpPr>
        <p:spPr>
          <a:xfrm>
            <a:off x="3035810" y="2541690"/>
            <a:ext cx="6120380" cy="730585"/>
          </a:xfrm>
          <a:prstGeom prst="rect">
            <a:avLst/>
          </a:prstGeom>
          <a:solidFill>
            <a:srgbClr val="EC1C3C"/>
          </a:solidFill>
        </p:spPr>
        <p:txBody>
          <a:bodyPr wrap="square" rtlCol="0">
            <a:spAutoFit/>
          </a:bodyPr>
          <a:lstStyle/>
          <a:p>
            <a:pPr algn="ctr" rtl="1">
              <a:lnSpc>
                <a:spcPct val="150000"/>
              </a:lnSpc>
            </a:pPr>
            <a:r>
              <a:rPr lang="he-IL" sz="3200" b="1" dirty="0">
                <a:solidFill>
                  <a:schemeClr val="bg1"/>
                </a:solidFill>
                <a:latin typeface="Tahoma" panose="020B0604030504040204" pitchFamily="34" charset="0"/>
                <a:ea typeface="Tahoma" panose="020B0604030504040204" pitchFamily="34" charset="0"/>
                <a:cs typeface="Tahoma" panose="020B0604030504040204" pitchFamily="34" charset="0"/>
              </a:rPr>
              <a:t>רחוב משחק</a:t>
            </a:r>
          </a:p>
        </p:txBody>
      </p:sp>
    </p:spTree>
    <p:extLst>
      <p:ext uri="{BB962C8B-B14F-4D97-AF65-F5344CB8AC3E}">
        <p14:creationId xmlns:p14="http://schemas.microsoft.com/office/powerpoint/2010/main" val="2924078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43</a:t>
            </a:fld>
            <a:endParaRPr lang="en-US" sz="1400"/>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רחוב משחק - רקע</a:t>
            </a:r>
          </a:p>
        </p:txBody>
      </p:sp>
      <p:sp>
        <p:nvSpPr>
          <p:cNvPr id="6" name="Rectangle 5">
            <a:extLst>
              <a:ext uri="{FF2B5EF4-FFF2-40B4-BE49-F238E27FC236}">
                <a16:creationId xmlns:a16="http://schemas.microsoft.com/office/drawing/2014/main" id="{53E05EDB-E3A9-4AE9-BD2C-3E658605C89F}"/>
              </a:ext>
            </a:extLst>
          </p:cNvPr>
          <p:cNvSpPr/>
          <p:nvPr/>
        </p:nvSpPr>
        <p:spPr>
          <a:xfrm>
            <a:off x="6096000" y="683548"/>
            <a:ext cx="5770820" cy="5219057"/>
          </a:xfrm>
          <a:prstGeom prst="rect">
            <a:avLst/>
          </a:prstGeom>
          <a:noFill/>
        </p:spPr>
        <p:txBody>
          <a:bodyPr wrap="square" lIns="91440" tIns="45720" rIns="91440" bIns="45720" anchor="t">
            <a:spAutoFit/>
          </a:bodyPr>
          <a:lstStyle/>
          <a:p>
            <a:pPr marL="285750" indent="-285750" algn="r" rtl="1">
              <a:lnSpc>
                <a:spcPct val="150000"/>
              </a:lnSpc>
              <a:buClr>
                <a:srgbClr val="FFC000"/>
              </a:buClr>
              <a:buFontTx/>
              <a:buChar char="█"/>
              <a:defRPr/>
            </a:pPr>
            <a:r>
              <a:rPr lang="he-IL" sz="1400" dirty="0">
                <a:latin typeface="Tahoma" panose="020B0604030504040204" pitchFamily="34" charset="0"/>
                <a:ea typeface="Tahoma" panose="020B0604030504040204" pitchFamily="34" charset="0"/>
                <a:cs typeface="Tahoma" panose="020B0604030504040204" pitchFamily="34" charset="0"/>
              </a:rPr>
              <a:t>'רחוב משחק' הושק ביולי 2021 כחלק מפיתוח מענים לגיל הרך ומלוויו במרחב הציבורי. היוזמה קודמה בשיתוף מינהל קהילה, תוכנית </a:t>
            </a:r>
            <a:r>
              <a:rPr lang="en-US" sz="1400" dirty="0">
                <a:latin typeface="Tahoma" panose="020B0604030504040204" pitchFamily="34" charset="0"/>
                <a:ea typeface="Tahoma" panose="020B0604030504040204" pitchFamily="34" charset="0"/>
                <a:cs typeface="Tahoma" panose="020B0604030504040204" pitchFamily="34" charset="0"/>
              </a:rPr>
              <a:t>Urban95</a:t>
            </a:r>
            <a:r>
              <a:rPr lang="he-IL" sz="1400" dirty="0">
                <a:latin typeface="Tahoma" panose="020B0604030504040204" pitchFamily="34" charset="0"/>
                <a:ea typeface="Tahoma" panose="020B0604030504040204" pitchFamily="34" charset="0"/>
                <a:cs typeface="Tahoma" panose="020B0604030504040204" pitchFamily="34" charset="0"/>
              </a:rPr>
              <a:t> וגורמי עירייה (תחבורה, תברואה, פיקוח, מאור, שפ"ע) שסייעו </a:t>
            </a:r>
            <a:r>
              <a:rPr lang="he-IL" sz="1400" dirty="0" err="1">
                <a:latin typeface="Tahoma" panose="020B0604030504040204" pitchFamily="34" charset="0"/>
                <a:ea typeface="Tahoma" panose="020B0604030504040204" pitchFamily="34" charset="0"/>
                <a:cs typeface="Tahoma" panose="020B0604030504040204" pitchFamily="34" charset="0"/>
              </a:rPr>
              <a:t>בהנגשת</a:t>
            </a:r>
            <a:r>
              <a:rPr lang="he-IL" sz="1400" dirty="0">
                <a:latin typeface="Tahoma" panose="020B0604030504040204" pitchFamily="34" charset="0"/>
                <a:ea typeface="Tahoma" panose="020B0604030504040204" pitchFamily="34" charset="0"/>
                <a:cs typeface="Tahoma" panose="020B0604030504040204" pitchFamily="34" charset="0"/>
              </a:rPr>
              <a:t> התשתית הפיזית. </a:t>
            </a:r>
          </a:p>
          <a:p>
            <a:pPr marL="285750" indent="-285750" algn="r" rtl="1">
              <a:lnSpc>
                <a:spcPct val="150000"/>
              </a:lnSpc>
              <a:buClr>
                <a:srgbClr val="FFC000"/>
              </a:buClr>
              <a:buFontTx/>
              <a:buChar char="█"/>
              <a:defRPr/>
            </a:pPr>
            <a:r>
              <a:rPr lang="he-IL" sz="1400" dirty="0">
                <a:latin typeface="Tahoma" panose="020B0604030504040204" pitchFamily="34" charset="0"/>
                <a:ea typeface="Tahoma" panose="020B0604030504040204" pitchFamily="34" charset="0"/>
                <a:cs typeface="Tahoma" panose="020B0604030504040204" pitchFamily="34" charset="0"/>
              </a:rPr>
              <a:t>מתכונת הפעילות כוללת סגירת מקטע רחוב לתנועת רכבים והפיכתו </a:t>
            </a:r>
            <a:r>
              <a:rPr lang="he-IL" sz="1400" dirty="0">
                <a:latin typeface="Tahoma" panose="020B0604030504040204" pitchFamily="34" charset="0"/>
                <a:ea typeface="Tahoma" panose="020B0604030504040204" pitchFamily="34" charset="0"/>
                <a:cs typeface="Tahoma" panose="020B0604030504040204" pitchFamily="34" charset="0"/>
                <a:hlinkClick r:id="rId3"/>
              </a:rPr>
              <a:t>למוקד שהייה </a:t>
            </a:r>
            <a:r>
              <a:rPr lang="he-IL" sz="1400" dirty="0">
                <a:latin typeface="Tahoma" panose="020B0604030504040204" pitchFamily="34" charset="0"/>
                <a:ea typeface="Tahoma" panose="020B0604030504040204" pitchFamily="34" charset="0"/>
                <a:cs typeface="Tahoma" panose="020B0604030504040204" pitchFamily="34" charset="0"/>
              </a:rPr>
              <a:t>באמצעות הצבת תחנות פעילות ומוקדי ישיבה. למשל: מחצלות, פופים, פעילויות עם בועות סבון, משחקים מעץ, חישוקים, בלונים ועוד. האירוע שנצפה לווה במוזיקה והסתיים במופע להטוטי קרקס.</a:t>
            </a:r>
          </a:p>
          <a:p>
            <a:pPr marL="285750" indent="-285750" algn="r" rtl="1">
              <a:lnSpc>
                <a:spcPct val="150000"/>
              </a:lnSpc>
              <a:buClr>
                <a:srgbClr val="FFC000"/>
              </a:buClr>
              <a:buFontTx/>
              <a:buChar char="█"/>
              <a:defRPr/>
            </a:pPr>
            <a:r>
              <a:rPr lang="he-IL" sz="1400" dirty="0">
                <a:latin typeface="Tahoma" panose="020B0604030504040204" pitchFamily="34" charset="0"/>
                <a:ea typeface="Tahoma" panose="020B0604030504040204" pitchFamily="34" charset="0"/>
                <a:cs typeface="Tahoma" panose="020B0604030504040204" pitchFamily="34" charset="0"/>
              </a:rPr>
              <a:t>סבב הפעילות החל בשכונת נווה שאנן בדרום העיר, בשיתוף עם פרויקט גינת הרציפים* במטרה לספק מענה לילדים ומלוויהם, בעיקר מקרב אוכלוסיית מבקשי המקלט. הפעילות נערכה במקטע רחוב גטו ורשה וחזרה באותה מתכונת אחת לחודש, ברצף מתמיד עד כה. </a:t>
            </a:r>
          </a:p>
          <a:p>
            <a:pPr marL="285750" indent="-285750" algn="r" rtl="1">
              <a:lnSpc>
                <a:spcPct val="150000"/>
              </a:lnSpc>
              <a:buClr>
                <a:srgbClr val="FFC000"/>
              </a:buClr>
              <a:buFontTx/>
              <a:buChar char="█"/>
              <a:defRPr/>
            </a:pPr>
            <a:r>
              <a:rPr lang="he-IL" sz="1400" dirty="0">
                <a:latin typeface="Tahoma" panose="020B0604030504040204" pitchFamily="34" charset="0"/>
                <a:ea typeface="Tahoma" panose="020B0604030504040204" pitchFamily="34" charset="0"/>
                <a:cs typeface="Tahoma" panose="020B0604030504040204" pitchFamily="34" charset="0"/>
              </a:rPr>
              <a:t>צוות מדריכים קהילתיים מפרויקט גינת הרציפים תפעלו את התחנות, בנוסף הופעלה תחנת משחקי עץ ע"י מפעילה מחברת "שחקו". </a:t>
            </a:r>
          </a:p>
        </p:txBody>
      </p:sp>
      <p:sp>
        <p:nvSpPr>
          <p:cNvPr id="9" name="TextBox 8">
            <a:extLst>
              <a:ext uri="{FF2B5EF4-FFF2-40B4-BE49-F238E27FC236}">
                <a16:creationId xmlns:a16="http://schemas.microsoft.com/office/drawing/2014/main" id="{AFDBA8B6-ABBF-4585-9771-DFEB2595AFB0}"/>
              </a:ext>
            </a:extLst>
          </p:cNvPr>
          <p:cNvSpPr txBox="1"/>
          <p:nvPr/>
        </p:nvSpPr>
        <p:spPr>
          <a:xfrm>
            <a:off x="128586" y="3053146"/>
            <a:ext cx="5770820" cy="3385542"/>
          </a:xfrm>
          <a:prstGeom prst="rect">
            <a:avLst/>
          </a:prstGeom>
          <a:solidFill>
            <a:srgbClr val="F7E88D"/>
          </a:solidFill>
        </p:spPr>
        <p:txBody>
          <a:bodyPr wrap="square" rtlCol="1">
            <a:spAutoFit/>
          </a:bodyPr>
          <a:lstStyle/>
          <a:p>
            <a:pPr algn="r" rtl="1">
              <a:spcBef>
                <a:spcPts val="600"/>
              </a:spcBef>
              <a:buClr>
                <a:srgbClr val="EC1C3C"/>
              </a:buClr>
            </a:pPr>
            <a:r>
              <a:rPr lang="he-IL" sz="1400" b="1" dirty="0">
                <a:latin typeface="Tahoma" panose="020B0604030504040204" pitchFamily="34" charset="0"/>
                <a:ea typeface="Tahoma" panose="020B0604030504040204" pitchFamily="34" charset="0"/>
                <a:cs typeface="Tahoma" panose="020B0604030504040204" pitchFamily="34" charset="0"/>
              </a:rPr>
              <a:t>*פרויקט גינת הרציפים</a:t>
            </a:r>
            <a:r>
              <a:rPr lang="he-IL" sz="1200" dirty="0">
                <a:latin typeface="Tahoma" panose="020B0604030504040204" pitchFamily="34" charset="0"/>
                <a:ea typeface="Tahoma" panose="020B0604030504040204" pitchFamily="34" charset="0"/>
                <a:cs typeface="Tahoma" panose="020B0604030504040204" pitchFamily="34" charset="0"/>
              </a:rPr>
              <a:t> – מתוך ראיון עם מנהלת הפרויקט</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גינת הרציפים היא גינה ציבורית גדולה הממוקמת בסמוך לתחנה המרכזית הישנה. המתחם מאופיין באווירה לא בטוחה ובתופעות של סחר בסמים, זנות ופשע, אשר החמירו אף יותר בזמן משבר הקורונה.</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בהיעדר מרחב ראוי לשהייה ובעקבות האיום הנוכח בגינה, ילדי השכונה נוטים לחפש מענה במרחבים חלופיים כגון חניונים, כבישים ומתחמים אחרים. המשפחות מקרב מבקשי המקלט בשכונה הן לרוב משפחות קשות יום, ההורים עובדים עד מאוחר וילדים נצפו משוטטים במרחבים השונים עד שעות הערב המאוחרות. </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פרויקט גינת הרציפים פועל בשכונת נווה שאנן מ- 2021, בשיתוף מינהל קהילה וארגון מסיל"ה, במטרה לקדם סביבת חיים בטוחה יותר וליצור מקום ראוי לשהייה במרחב הציבורי עבור ילדים והורים תושבי השכונה, ובעיקר בקרב המתגוררים בסמוך לגינה וחווים את המציאות הקשה שבה ביתר שאת.</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הפרויקט פועל במגוון ערוצים לפיתוח ושיפור אזור הגינה, ובמקביל צמח הרעיון להפעיל 'רחוב משחק' במטרה להכשיר מרחבים נוספים בשכונה לטובת שהייה מיטיבה ובטוחה עבור ילדים ומשפחותיהם.</a:t>
            </a:r>
          </a:p>
        </p:txBody>
      </p:sp>
      <p:pic>
        <p:nvPicPr>
          <p:cNvPr id="7" name="Picture 6">
            <a:extLst>
              <a:ext uri="{FF2B5EF4-FFF2-40B4-BE49-F238E27FC236}">
                <a16:creationId xmlns:a16="http://schemas.microsoft.com/office/drawing/2014/main" id="{1E586F8F-B2CA-464B-8DD4-57DDCA34D2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586" y="535416"/>
            <a:ext cx="3343275" cy="2507456"/>
          </a:xfrm>
          <a:prstGeom prst="rect">
            <a:avLst/>
          </a:prstGeom>
        </p:spPr>
      </p:pic>
      <p:pic>
        <p:nvPicPr>
          <p:cNvPr id="11" name="Picture 10">
            <a:extLst>
              <a:ext uri="{FF2B5EF4-FFF2-40B4-BE49-F238E27FC236}">
                <a16:creationId xmlns:a16="http://schemas.microsoft.com/office/drawing/2014/main" id="{9A21A0B2-0891-4C21-84FC-7388FD5638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5211" y="535416"/>
            <a:ext cx="1881189" cy="2508252"/>
          </a:xfrm>
          <a:prstGeom prst="rect">
            <a:avLst/>
          </a:prstGeom>
        </p:spPr>
      </p:pic>
    </p:spTree>
    <p:extLst>
      <p:ext uri="{BB962C8B-B14F-4D97-AF65-F5344CB8AC3E}">
        <p14:creationId xmlns:p14="http://schemas.microsoft.com/office/powerpoint/2010/main" val="1160412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44</a:t>
            </a:fld>
            <a:endParaRPr lang="en-US" sz="1400"/>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רחוב משחק - רקע</a:t>
            </a:r>
          </a:p>
        </p:txBody>
      </p:sp>
      <p:sp>
        <p:nvSpPr>
          <p:cNvPr id="6" name="Rectangle 5">
            <a:extLst>
              <a:ext uri="{FF2B5EF4-FFF2-40B4-BE49-F238E27FC236}">
                <a16:creationId xmlns:a16="http://schemas.microsoft.com/office/drawing/2014/main" id="{53E05EDB-E3A9-4AE9-BD2C-3E658605C89F}"/>
              </a:ext>
            </a:extLst>
          </p:cNvPr>
          <p:cNvSpPr/>
          <p:nvPr/>
        </p:nvSpPr>
        <p:spPr>
          <a:xfrm>
            <a:off x="6275692" y="690777"/>
            <a:ext cx="5321577" cy="4895892"/>
          </a:xfrm>
          <a:prstGeom prst="rect">
            <a:avLst/>
          </a:prstGeom>
          <a:noFill/>
        </p:spPr>
        <p:txBody>
          <a:bodyPr wrap="square" lIns="91440" tIns="45720" rIns="91440" bIns="45720" anchor="t">
            <a:spAutoFit/>
          </a:bodyPr>
          <a:lstStyle/>
          <a:p>
            <a:pPr marL="285750" indent="-285750" algn="r" rtl="1">
              <a:lnSpc>
                <a:spcPct val="150000"/>
              </a:lnSpc>
              <a:buClr>
                <a:srgbClr val="FFC000"/>
              </a:buClr>
              <a:buFontTx/>
              <a:buChar char="█"/>
              <a:defRPr/>
            </a:pPr>
            <a:r>
              <a:rPr lang="he-IL" sz="1400" dirty="0">
                <a:solidFill>
                  <a:prstClr val="black"/>
                </a:solidFill>
                <a:latin typeface="Tahoma" pitchFamily="34" charset="0"/>
                <a:ea typeface="Tahoma" pitchFamily="34" charset="0"/>
                <a:cs typeface="Tahoma" pitchFamily="34" charset="0"/>
              </a:rPr>
              <a:t>בעקבות הביקוש הגבוה וההתקבלות החיובית של הפעילות, צוות </a:t>
            </a:r>
            <a:r>
              <a:rPr lang="en-US" sz="1400" dirty="0">
                <a:solidFill>
                  <a:prstClr val="black"/>
                </a:solidFill>
                <a:latin typeface="Tahoma" pitchFamily="34" charset="0"/>
                <a:ea typeface="Tahoma" pitchFamily="34" charset="0"/>
                <a:cs typeface="Tahoma" pitchFamily="34" charset="0"/>
              </a:rPr>
              <a:t>Urban95</a:t>
            </a:r>
            <a:r>
              <a:rPr lang="he-IL" sz="1400" dirty="0">
                <a:solidFill>
                  <a:prstClr val="black"/>
                </a:solidFill>
                <a:latin typeface="Tahoma" pitchFamily="34" charset="0"/>
                <a:ea typeface="Tahoma" pitchFamily="34" charset="0"/>
                <a:cs typeface="Tahoma" pitchFamily="34" charset="0"/>
              </a:rPr>
              <a:t> פיתח מדריך למשתמש שמפרט באופן נגיש ופשוט כיצד לקדם יוזמה מסוג זה בכל שכונה, דרך המרכז הקהילתי. </a:t>
            </a:r>
            <a:r>
              <a:rPr lang="he-IL" sz="1400" b="1" dirty="0">
                <a:solidFill>
                  <a:prstClr val="black"/>
                </a:solidFill>
                <a:latin typeface="Tahoma" pitchFamily="34" charset="0"/>
                <a:ea typeface="Tahoma" pitchFamily="34" charset="0"/>
                <a:cs typeface="Tahoma" pitchFamily="34" charset="0"/>
              </a:rPr>
              <a:t>הקונספט אומץ ברחבי העיר והורחב גם למספר פעילויות שהתקיימו ומתוכננות עוד להתקיים בדרום ובמרכז העיר. </a:t>
            </a:r>
            <a:r>
              <a:rPr lang="he-IL" sz="1400" dirty="0">
                <a:solidFill>
                  <a:prstClr val="black"/>
                </a:solidFill>
                <a:latin typeface="Tahoma" pitchFamily="34" charset="0"/>
                <a:ea typeface="Tahoma" pitchFamily="34" charset="0"/>
                <a:cs typeface="Tahoma" pitchFamily="34" charset="0"/>
              </a:rPr>
              <a:t>בנווה שאנן, לאור הצלחת הפיילוט, הפעילות הוטמעה באופן קבוע והפכה לאירוע חוזר, אחת לחודש, בתקצוב מינהל קהילה, תרבות וספורט. </a:t>
            </a:r>
          </a:p>
          <a:p>
            <a:pPr marL="285750" indent="-285750" algn="r" rtl="1">
              <a:lnSpc>
                <a:spcPct val="150000"/>
              </a:lnSpc>
              <a:buClr>
                <a:srgbClr val="FFC000"/>
              </a:buClr>
              <a:buFontTx/>
              <a:buChar char="█"/>
              <a:defRPr/>
            </a:pPr>
            <a:r>
              <a:rPr lang="he-IL" sz="1400" dirty="0">
                <a:solidFill>
                  <a:prstClr val="black"/>
                </a:solidFill>
                <a:latin typeface="Tahoma" pitchFamily="34" charset="0"/>
                <a:ea typeface="Tahoma" pitchFamily="34" charset="0"/>
                <a:cs typeface="Tahoma" pitchFamily="34" charset="0"/>
              </a:rPr>
              <a:t>קונספט 'רחוב משחק' הינו יוזמה מוכרת ברחבי העולם, ואיכויותיו נחקרות ומתוקפות במגוון מחקרים. בין היתר, מתקיימים וובינרים בנושא המהווים השראה לצוותים המקומיים ומקדמים פיתוח פרקטיקות מותאמות ליישום בפועל. צוות </a:t>
            </a:r>
            <a:r>
              <a:rPr lang="en-US" sz="1400" dirty="0">
                <a:solidFill>
                  <a:prstClr val="black"/>
                </a:solidFill>
                <a:latin typeface="Tahoma" pitchFamily="34" charset="0"/>
                <a:ea typeface="Tahoma" pitchFamily="34" charset="0"/>
                <a:cs typeface="Tahoma" pitchFamily="34" charset="0"/>
              </a:rPr>
              <a:t>Urban95</a:t>
            </a:r>
            <a:r>
              <a:rPr lang="he-IL" sz="1400" dirty="0">
                <a:solidFill>
                  <a:prstClr val="black"/>
                </a:solidFill>
                <a:latin typeface="Tahoma" pitchFamily="34" charset="0"/>
                <a:ea typeface="Tahoma" pitchFamily="34" charset="0"/>
                <a:cs typeface="Tahoma" pitchFamily="34" charset="0"/>
              </a:rPr>
              <a:t> בתל אביב-יפו השתתף בוובינר</a:t>
            </a:r>
            <a:r>
              <a:rPr lang="en-US" sz="1400" dirty="0">
                <a:solidFill>
                  <a:prstClr val="black"/>
                </a:solidFill>
                <a:latin typeface="Tahoma" pitchFamily="34" charset="0"/>
                <a:ea typeface="Tahoma" pitchFamily="34" charset="0"/>
                <a:cs typeface="Tahoma" pitchFamily="34" charset="0"/>
              </a:rPr>
              <a:t>Impact of Play Streets - Physical Activity and Public Health</a:t>
            </a:r>
            <a:r>
              <a:rPr lang="he-IL" sz="1400" dirty="0">
                <a:solidFill>
                  <a:prstClr val="black"/>
                </a:solidFill>
                <a:latin typeface="Tahoma" pitchFamily="34" charset="0"/>
                <a:ea typeface="Tahoma" pitchFamily="34" charset="0"/>
                <a:cs typeface="Tahoma" pitchFamily="34" charset="0"/>
              </a:rPr>
              <a:t> ונתרם רבות מהתכנים שעלו בו.</a:t>
            </a:r>
            <a:endParaRPr lang="he-IL" sz="14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628B2276-D2F2-489E-BF33-5282F1293488}"/>
              </a:ext>
            </a:extLst>
          </p:cNvPr>
          <p:cNvPicPr>
            <a:picLocks noChangeAspect="1"/>
          </p:cNvPicPr>
          <p:nvPr/>
        </p:nvPicPr>
        <p:blipFill>
          <a:blip r:embed="rId3"/>
          <a:stretch>
            <a:fillRect/>
          </a:stretch>
        </p:blipFill>
        <p:spPr>
          <a:xfrm>
            <a:off x="640861" y="717611"/>
            <a:ext cx="5321577" cy="4780525"/>
          </a:xfrm>
          <a:prstGeom prst="rect">
            <a:avLst/>
          </a:prstGeom>
          <a:ln w="28575">
            <a:solidFill>
              <a:srgbClr val="A5A5A5"/>
            </a:solidFill>
            <a:prstDash val="dash"/>
          </a:ln>
        </p:spPr>
      </p:pic>
      <p:sp>
        <p:nvSpPr>
          <p:cNvPr id="8" name="TextBox 7">
            <a:extLst>
              <a:ext uri="{FF2B5EF4-FFF2-40B4-BE49-F238E27FC236}">
                <a16:creationId xmlns:a16="http://schemas.microsoft.com/office/drawing/2014/main" id="{C0942D65-B4D0-492A-8564-9C73F2865173}"/>
              </a:ext>
            </a:extLst>
          </p:cNvPr>
          <p:cNvSpPr txBox="1"/>
          <p:nvPr/>
        </p:nvSpPr>
        <p:spPr>
          <a:xfrm>
            <a:off x="3619940" y="5548011"/>
            <a:ext cx="2438400"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מתוך המדריך למשתמש – </a:t>
            </a:r>
            <a:r>
              <a:rPr lang="en-US" sz="1000" dirty="0">
                <a:latin typeface="Calibri" panose="020F0502020204030204" pitchFamily="34" charset="0"/>
                <a:cs typeface="Calibri" panose="020F0502020204030204" pitchFamily="34" charset="0"/>
              </a:rPr>
              <a:t>Urban95</a:t>
            </a:r>
            <a:r>
              <a:rPr lang="he-IL" sz="1000" dirty="0">
                <a:latin typeface="Calibri" panose="020F0502020204030204" pitchFamily="34" charset="0"/>
                <a:cs typeface="Calibri" panose="020F0502020204030204" pitchFamily="34" charset="0"/>
              </a:rPr>
              <a:t> תל אביב-יפו</a:t>
            </a:r>
          </a:p>
        </p:txBody>
      </p:sp>
    </p:spTree>
    <p:extLst>
      <p:ext uri="{BB962C8B-B14F-4D97-AF65-F5344CB8AC3E}">
        <p14:creationId xmlns:p14="http://schemas.microsoft.com/office/powerpoint/2010/main" val="2768835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45</a:t>
            </a:fld>
            <a:endParaRPr lang="en-US" sz="140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pPr algn="r"/>
            <a:r>
              <a:rPr lang="he-IL" sz="2000" b="1" dirty="0">
                <a:solidFill>
                  <a:schemeClr val="bg1"/>
                </a:solidFill>
                <a:latin typeface="Tahoma" pitchFamily="34" charset="0"/>
                <a:ea typeface="Tahoma" pitchFamily="34" charset="0"/>
                <a:cs typeface="Tahoma" pitchFamily="34" charset="0"/>
              </a:rPr>
              <a:t>רחוב משחק - שיטת מחקר</a:t>
            </a:r>
          </a:p>
        </p:txBody>
      </p:sp>
      <p:sp>
        <p:nvSpPr>
          <p:cNvPr id="4" name="TextBox 3">
            <a:extLst>
              <a:ext uri="{FF2B5EF4-FFF2-40B4-BE49-F238E27FC236}">
                <a16:creationId xmlns:a16="http://schemas.microsoft.com/office/drawing/2014/main" id="{65EBCA4D-848B-425D-A656-BBBB03F809C7}"/>
              </a:ext>
            </a:extLst>
          </p:cNvPr>
          <p:cNvSpPr txBox="1"/>
          <p:nvPr/>
        </p:nvSpPr>
        <p:spPr>
          <a:xfrm>
            <a:off x="646771" y="705650"/>
            <a:ext cx="10929465" cy="3720057"/>
          </a:xfrm>
          <a:prstGeom prst="rect">
            <a:avLst/>
          </a:prstGeom>
          <a:noFill/>
        </p:spPr>
        <p:txBody>
          <a:bodyPr wrap="square" rtlCol="1">
            <a:spAutoFit/>
          </a:bodyPr>
          <a:lstStyle/>
          <a:p>
            <a:pPr algn="r" rtl="1">
              <a:lnSpc>
                <a:spcPct val="150000"/>
              </a:lnSpc>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שיטת המחקר </a:t>
            </a:r>
          </a:p>
          <a:p>
            <a:pPr marL="285750" indent="-285750" algn="r" rtl="1">
              <a:lnSpc>
                <a:spcPct val="150000"/>
              </a:lnSpc>
              <a:buClr>
                <a:srgbClr val="F9BC25"/>
              </a:buClr>
              <a:buFont typeface="Tahoma" panose="020B0604030504040204" pitchFamily="34" charset="0"/>
              <a:buChar char="█"/>
            </a:pPr>
            <a:r>
              <a:rPr lang="he-IL" sz="1400" dirty="0">
                <a:latin typeface="Tahoma" panose="020B0604030504040204" pitchFamily="34" charset="0"/>
                <a:ea typeface="Tahoma" panose="020B0604030504040204" pitchFamily="34" charset="0"/>
                <a:cs typeface="Tahoma" panose="020B0604030504040204" pitchFamily="34" charset="0"/>
              </a:rPr>
              <a:t>נערכה תצפית שטח אחת בתאריך 30.9.21 בשעות אחה"צ, התצפית כללה: </a:t>
            </a:r>
          </a:p>
          <a:p>
            <a:pPr marL="742950" lvl="1" indent="-285750" algn="r" rtl="1">
              <a:buClr>
                <a:srgbClr val="F9BC25"/>
              </a:buClr>
              <a:buFont typeface="Wingdings" panose="05000000000000000000" pitchFamily="2" charset="2"/>
              <a:buChar char="§"/>
            </a:pPr>
            <a:r>
              <a:rPr lang="he-IL" sz="1400" dirty="0">
                <a:latin typeface="Tahoma" panose="020B0604030504040204" pitchFamily="34" charset="0"/>
                <a:ea typeface="Tahoma" panose="020B0604030504040204" pitchFamily="34" charset="0"/>
                <a:cs typeface="Tahoma" panose="020B0604030504040204" pitchFamily="34" charset="0"/>
              </a:rPr>
              <a:t>תיעוד איכותני של ההתרחשות בדגש על תנאי המרחב, מאפייני הפעילות, הדרכה, מאפייני המשתתפים והתנהגותם, כולל שיחות עם צוות ההדרכה ועם מגשר מהקהילה</a:t>
            </a:r>
          </a:p>
          <a:p>
            <a:pPr marL="742950" lvl="1" indent="-285750" algn="r" rtl="1">
              <a:lnSpc>
                <a:spcPct val="150000"/>
              </a:lnSpc>
              <a:buClr>
                <a:srgbClr val="F9BC25"/>
              </a:buClr>
              <a:buFont typeface="Wingdings" panose="05000000000000000000" pitchFamily="2" charset="2"/>
              <a:buChar char="§"/>
            </a:pPr>
            <a:r>
              <a:rPr lang="he-IL" sz="1400" dirty="0">
                <a:latin typeface="Tahoma" panose="020B0604030504040204" pitchFamily="34" charset="0"/>
                <a:ea typeface="Tahoma" panose="020B0604030504040204" pitchFamily="34" charset="0"/>
                <a:cs typeface="Tahoma" panose="020B0604030504040204" pitchFamily="34" charset="0"/>
              </a:rPr>
              <a:t>ראיונות עם 7 משתתפות</a:t>
            </a:r>
          </a:p>
          <a:p>
            <a:pPr marL="285750" indent="-285750" algn="r" rtl="1">
              <a:lnSpc>
                <a:spcPct val="150000"/>
              </a:lnSpc>
              <a:buClr>
                <a:srgbClr val="F9BC25"/>
              </a:buClr>
              <a:buFont typeface="Tahoma" panose="020B0604030504040204" pitchFamily="34" charset="0"/>
              <a:buChar cha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ראיון אישי עם מנהלת פרויקט גינת הרציפים בשכונת נווה שאנן. </a:t>
            </a:r>
          </a:p>
          <a:p>
            <a:pPr marL="285750" indent="-285750" algn="r" rtl="1">
              <a:lnSpc>
                <a:spcPct val="150000"/>
              </a:lnSpc>
              <a:buClr>
                <a:srgbClr val="F9BC25"/>
              </a:buClr>
              <a:buFont typeface="Tahoma" panose="020B0604030504040204" pitchFamily="34" charset="0"/>
              <a:buChar cha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עיון בתיעוד שיחה של צוות </a:t>
            </a: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Urban95</a:t>
            </a: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 עם מנהל מרחב דרום-מערב, מינהל קהילה תרבות וספורט.</a:t>
            </a:r>
          </a:p>
          <a:p>
            <a:pPr marL="285750" indent="-285750" algn="r" rtl="1">
              <a:lnSpc>
                <a:spcPct val="150000"/>
              </a:lnSpc>
              <a:buClr>
                <a:srgbClr val="F9BC25"/>
              </a:buClr>
              <a:buFont typeface="Tahoma" panose="020B0604030504040204" pitchFamily="34" charset="0"/>
              <a:buChar cha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במהלך שנת 2022 מתוכנן מערך תצפיות ברחבי העיר, בהתאם לפיזור והיקפי הפעילויות. </a:t>
            </a:r>
            <a:b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במסגרת זו כבר התקיימה תצפית ראשונה על פעילות משחק רחוב בשכונת נווה עופר (מרחב דרום מזרח) ב 27.2.21.</a:t>
            </a:r>
            <a:b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הדיווח על כלל התצפיות שיתקיימו במהלך 2022 בכל רחבי העיר יוגשו בדוח אינטגרטיבי במסגרת הערכת 2022.</a:t>
            </a:r>
          </a:p>
          <a:p>
            <a:pPr marL="285750" indent="-285750" algn="r" rtl="1">
              <a:buClr>
                <a:srgbClr val="F9BC25"/>
              </a:buClr>
              <a:buFont typeface="Tahoma" panose="020B0604030504040204" pitchFamily="34" charset="0"/>
              <a:buChar char="█"/>
            </a:pP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algn="r" rtl="1">
              <a:lnSpc>
                <a:spcPct val="150000"/>
              </a:lnSpc>
              <a:buClr>
                <a:srgbClr val="FFC000"/>
              </a:buClr>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מאפייני המרואיינים בתצפיות</a:t>
            </a:r>
          </a:p>
        </p:txBody>
      </p:sp>
      <p:graphicFrame>
        <p:nvGraphicFramePr>
          <p:cNvPr id="3" name="Table 2">
            <a:extLst>
              <a:ext uri="{FF2B5EF4-FFF2-40B4-BE49-F238E27FC236}">
                <a16:creationId xmlns:a16="http://schemas.microsoft.com/office/drawing/2014/main" id="{1E351876-B8DA-4B9C-829B-86791C8896EF}"/>
              </a:ext>
            </a:extLst>
          </p:cNvPr>
          <p:cNvGraphicFramePr>
            <a:graphicFrameLocks noGrp="1"/>
          </p:cNvGraphicFramePr>
          <p:nvPr/>
        </p:nvGraphicFramePr>
        <p:xfrm>
          <a:off x="622707" y="4376045"/>
          <a:ext cx="10957770" cy="1542982"/>
        </p:xfrm>
        <a:graphic>
          <a:graphicData uri="http://schemas.openxmlformats.org/drawingml/2006/table">
            <a:tbl>
              <a:tblPr rtl="1" firstRow="1" firstCol="1" bandRow="1">
                <a:tableStyleId>{F5AB1C69-6EDB-4FF4-983F-18BD219EF322}</a:tableStyleId>
              </a:tblPr>
              <a:tblGrid>
                <a:gridCol w="1204883">
                  <a:extLst>
                    <a:ext uri="{9D8B030D-6E8A-4147-A177-3AD203B41FA5}">
                      <a16:colId xmlns:a16="http://schemas.microsoft.com/office/drawing/2014/main" val="1889433376"/>
                    </a:ext>
                  </a:extLst>
                </a:gridCol>
                <a:gridCol w="1204883">
                  <a:extLst>
                    <a:ext uri="{9D8B030D-6E8A-4147-A177-3AD203B41FA5}">
                      <a16:colId xmlns:a16="http://schemas.microsoft.com/office/drawing/2014/main" val="995772904"/>
                    </a:ext>
                  </a:extLst>
                </a:gridCol>
                <a:gridCol w="759434">
                  <a:extLst>
                    <a:ext uri="{9D8B030D-6E8A-4147-A177-3AD203B41FA5}">
                      <a16:colId xmlns:a16="http://schemas.microsoft.com/office/drawing/2014/main" val="3424591260"/>
                    </a:ext>
                  </a:extLst>
                </a:gridCol>
                <a:gridCol w="351426">
                  <a:extLst>
                    <a:ext uri="{9D8B030D-6E8A-4147-A177-3AD203B41FA5}">
                      <a16:colId xmlns:a16="http://schemas.microsoft.com/office/drawing/2014/main" val="323102562"/>
                    </a:ext>
                  </a:extLst>
                </a:gridCol>
                <a:gridCol w="694678">
                  <a:extLst>
                    <a:ext uri="{9D8B030D-6E8A-4147-A177-3AD203B41FA5}">
                      <a16:colId xmlns:a16="http://schemas.microsoft.com/office/drawing/2014/main" val="2281880755"/>
                    </a:ext>
                  </a:extLst>
                </a:gridCol>
                <a:gridCol w="1283111">
                  <a:extLst>
                    <a:ext uri="{9D8B030D-6E8A-4147-A177-3AD203B41FA5}">
                      <a16:colId xmlns:a16="http://schemas.microsoft.com/office/drawing/2014/main" val="3005334350"/>
                    </a:ext>
                  </a:extLst>
                </a:gridCol>
                <a:gridCol w="1610019">
                  <a:extLst>
                    <a:ext uri="{9D8B030D-6E8A-4147-A177-3AD203B41FA5}">
                      <a16:colId xmlns:a16="http://schemas.microsoft.com/office/drawing/2014/main" val="1578924148"/>
                    </a:ext>
                  </a:extLst>
                </a:gridCol>
                <a:gridCol w="840236">
                  <a:extLst>
                    <a:ext uri="{9D8B030D-6E8A-4147-A177-3AD203B41FA5}">
                      <a16:colId xmlns:a16="http://schemas.microsoft.com/office/drawing/2014/main" val="1383703242"/>
                    </a:ext>
                  </a:extLst>
                </a:gridCol>
                <a:gridCol w="557294">
                  <a:extLst>
                    <a:ext uri="{9D8B030D-6E8A-4147-A177-3AD203B41FA5}">
                      <a16:colId xmlns:a16="http://schemas.microsoft.com/office/drawing/2014/main" val="4029347661"/>
                    </a:ext>
                  </a:extLst>
                </a:gridCol>
                <a:gridCol w="1111485">
                  <a:extLst>
                    <a:ext uri="{9D8B030D-6E8A-4147-A177-3AD203B41FA5}">
                      <a16:colId xmlns:a16="http://schemas.microsoft.com/office/drawing/2014/main" val="333862990"/>
                    </a:ext>
                  </a:extLst>
                </a:gridCol>
                <a:gridCol w="1340321">
                  <a:extLst>
                    <a:ext uri="{9D8B030D-6E8A-4147-A177-3AD203B41FA5}">
                      <a16:colId xmlns:a16="http://schemas.microsoft.com/office/drawing/2014/main" val="3324706757"/>
                    </a:ext>
                  </a:extLst>
                </a:gridCol>
              </a:tblGrid>
              <a:tr h="230579">
                <a:tc>
                  <a:txBody>
                    <a:bodyPr/>
                    <a:lstStyle/>
                    <a:p>
                      <a:pPr algn="ctr" rtl="1">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gridSpan="2">
                  <a:txBody>
                    <a:bodyPr/>
                    <a:lstStyle/>
                    <a:p>
                      <a:pPr algn="ctr" rtl="1">
                        <a:spcAft>
                          <a:spcPts val="0"/>
                        </a:spcAft>
                      </a:pPr>
                      <a:r>
                        <a:rPr lang="he-IL" sz="1400" dirty="0">
                          <a:effectLst/>
                          <a:latin typeface="Calibri" panose="020F0502020204030204" pitchFamily="34" charset="0"/>
                          <a:cs typeface="Calibri" panose="020F0502020204030204" pitchFamily="34" charset="0"/>
                        </a:rPr>
                        <a:t>קרבה</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a:effectLst/>
                          <a:latin typeface="Calibri" panose="020F0502020204030204" pitchFamily="34" charset="0"/>
                          <a:cs typeface="Calibri" panose="020F0502020204030204" pitchFamily="34" charset="0"/>
                        </a:rPr>
                        <a:t>מגדר מבוגרים</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a:effectLst/>
                          <a:latin typeface="Calibri" panose="020F0502020204030204" pitchFamily="34" charset="0"/>
                          <a:cs typeface="Calibri" panose="020F0502020204030204" pitchFamily="34" charset="0"/>
                        </a:rPr>
                        <a:t>מגורים</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a:effectLst/>
                          <a:latin typeface="Calibri" panose="020F0502020204030204" pitchFamily="34" charset="0"/>
                          <a:cs typeface="Calibri" panose="020F0502020204030204" pitchFamily="34" charset="0"/>
                        </a:rPr>
                        <a:t>אופן הגעה</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a:effectLst/>
                          <a:latin typeface="Calibri" panose="020F0502020204030204" pitchFamily="34" charset="0"/>
                          <a:cs typeface="Calibri" panose="020F0502020204030204" pitchFamily="34" charset="0"/>
                        </a:rPr>
                        <a:t>הגעה לפעילות</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extLst>
                  <a:ext uri="{0D108BD9-81ED-4DB2-BD59-A6C34878D82A}">
                    <a16:rowId xmlns:a16="http://schemas.microsoft.com/office/drawing/2014/main" val="1251736706"/>
                  </a:ext>
                </a:extLst>
              </a:tr>
              <a:tr h="222851">
                <a:tc rowSpan="3">
                  <a:txBody>
                    <a:bodyPr/>
                    <a:lstStyle/>
                    <a:p>
                      <a:pPr algn="ctr" rtl="1">
                        <a:spcAft>
                          <a:spcPts val="0"/>
                        </a:spcAft>
                      </a:pPr>
                      <a:r>
                        <a:rPr lang="he-IL" sz="1600" b="1" dirty="0">
                          <a:effectLst/>
                          <a:latin typeface="Calibri" panose="020F0502020204030204" pitchFamily="34" charset="0"/>
                          <a:ea typeface="Times New Roman" panose="02020603050405020304" pitchFamily="18" charset="0"/>
                          <a:cs typeface="Calibri" panose="020F0502020204030204" pitchFamily="34" charset="0"/>
                        </a:rPr>
                        <a:t>דרום – נווה שאנן</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הורה</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6</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he-IL" sz="1400" b="0" kern="1200" dirty="0">
                          <a:solidFill>
                            <a:schemeClr val="lt1"/>
                          </a:solidFill>
                          <a:effectLst/>
                          <a:latin typeface="Calibri" panose="020F0502020204030204" pitchFamily="34" charset="0"/>
                          <a:ea typeface="+mn-ea"/>
                          <a:cs typeface="Calibri" panose="020F0502020204030204" pitchFamily="34" charset="0"/>
                        </a:rPr>
                        <a:t>נ</a:t>
                      </a:r>
                      <a:endParaRPr lang="en-US" sz="1400" b="0" kern="1200" dirty="0">
                        <a:solidFill>
                          <a:schemeClr val="lt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7</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a:solidFill>
                            <a:schemeClr val="bg1"/>
                          </a:solidFill>
                          <a:effectLst/>
                          <a:latin typeface="Calibri" panose="020F0502020204030204" pitchFamily="34" charset="0"/>
                          <a:cs typeface="Calibri" panose="020F0502020204030204" pitchFamily="34" charset="0"/>
                        </a:rPr>
                        <a:t>בשכונה</a:t>
                      </a:r>
                      <a:endParaRPr lang="en-US" sz="1600" b="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7</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a:solidFill>
                            <a:schemeClr val="bg1"/>
                          </a:solidFill>
                          <a:effectLst/>
                          <a:latin typeface="Calibri" panose="020F0502020204030204" pitchFamily="34" charset="0"/>
                          <a:cs typeface="Calibri" panose="020F0502020204030204" pitchFamily="34" charset="0"/>
                        </a:rPr>
                        <a:t>ברגל</a:t>
                      </a:r>
                      <a:endParaRPr lang="en-US" sz="1600" b="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6</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a:solidFill>
                            <a:schemeClr val="bg1"/>
                          </a:solidFill>
                          <a:effectLst/>
                          <a:latin typeface="Calibri" panose="020F0502020204030204" pitchFamily="34" charset="0"/>
                          <a:cs typeface="Calibri" panose="020F0502020204030204" pitchFamily="34" charset="0"/>
                        </a:rPr>
                        <a:t>מכוון</a:t>
                      </a:r>
                      <a:endPar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6</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222851">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אחים גדולים</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4">
                  <a:txBody>
                    <a:bodyPr/>
                    <a:lstStyle/>
                    <a:p>
                      <a:pPr marL="0" algn="r" defTabSz="914400" rtl="1" eaLnBrk="1" latinLnBrk="0" hangingPunct="1">
                        <a:spcAft>
                          <a:spcPts val="0"/>
                        </a:spcAft>
                      </a:pPr>
                      <a:endParaRPr lang="en-US" sz="1400" b="0" kern="1200" dirty="0">
                        <a:solidFill>
                          <a:schemeClr val="lt1"/>
                        </a:solidFill>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hMerge="1">
                  <a:txBody>
                    <a:bodyPr/>
                    <a:lstStyle/>
                    <a:p>
                      <a:pPr algn="r" rtl="1">
                        <a:spcAft>
                          <a:spcPts val="0"/>
                        </a:spcAft>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he-IL" sz="14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באופניים</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ea typeface="Times New Roman" panose="02020603050405020304" pitchFamily="18" charset="0"/>
                          <a:cs typeface="Calibri" panose="020F0502020204030204" pitchFamily="34" charset="0"/>
                        </a:rPr>
                        <a:t>1</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a:solidFill>
                            <a:schemeClr val="bg1"/>
                          </a:solidFill>
                          <a:effectLst/>
                          <a:latin typeface="Calibri" panose="020F0502020204030204" pitchFamily="34" charset="0"/>
                          <a:cs typeface="Calibri" panose="020F0502020204030204" pitchFamily="34" charset="0"/>
                        </a:rPr>
                        <a:t>מקרי</a:t>
                      </a:r>
                      <a:endPar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r h="457311">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gridSpan="10">
                  <a:txBody>
                    <a:bodyPr/>
                    <a:lstStyle/>
                    <a:p>
                      <a:pPr algn="r" rtl="1">
                        <a:spcAft>
                          <a:spcPts val="0"/>
                        </a:spcAft>
                      </a:pPr>
                      <a:r>
                        <a:rPr lang="he-IL" sz="1400" b="0" dirty="0">
                          <a:effectLst/>
                          <a:latin typeface="Calibri" panose="020F0502020204030204" pitchFamily="34" charset="0"/>
                          <a:ea typeface="Times New Roman" panose="02020603050405020304" pitchFamily="18" charset="0"/>
                          <a:cs typeface="Calibri" panose="020F0502020204030204" pitchFamily="34" charset="0"/>
                        </a:rPr>
                        <a:t>- 6 אימהות, מתוכן 5 יוצאות אפריקה (שיחה באנגלית) וישראלית מקומית (בעברית), ואחות בת 25 ממוצא אסייתי (שיחה באנגלית)</a:t>
                      </a:r>
                    </a:p>
                    <a:p>
                      <a:pPr marL="0" indent="0" algn="r" rtl="1">
                        <a:spcAft>
                          <a:spcPts val="0"/>
                        </a:spcAft>
                        <a:buFontTx/>
                        <a:buNone/>
                      </a:pPr>
                      <a:r>
                        <a:rPr lang="he-IL" sz="1400" b="0" dirty="0">
                          <a:effectLst/>
                          <a:latin typeface="Calibri" panose="020F0502020204030204" pitchFamily="34" charset="0"/>
                          <a:ea typeface="Times New Roman" panose="02020603050405020304" pitchFamily="18" charset="0"/>
                          <a:cs typeface="Calibri" panose="020F0502020204030204" pitchFamily="34" charset="0"/>
                        </a:rPr>
                        <a:t>- כולן, למעט האמא הישראלית המקומית, הגיעו לפעילות באופן מכוון ומודע. הן קיבלו על כך הודעות ממסיל"ה בוואטסאפ וממנהלת פרויקט גינת הרציפים </a:t>
                      </a:r>
                    </a:p>
                    <a:p>
                      <a:pPr marL="0" indent="0" algn="r" rtl="1">
                        <a:spcAft>
                          <a:spcPts val="0"/>
                        </a:spcAft>
                        <a:buFontTx/>
                        <a:buNone/>
                      </a:pPr>
                      <a:r>
                        <a:rPr lang="he-IL" sz="1400" b="0" dirty="0">
                          <a:effectLst/>
                          <a:latin typeface="Calibri" panose="020F0502020204030204" pitchFamily="34" charset="0"/>
                          <a:ea typeface="Times New Roman" panose="02020603050405020304" pitchFamily="18" charset="0"/>
                          <a:cs typeface="Calibri" panose="020F0502020204030204" pitchFamily="34" charset="0"/>
                        </a:rPr>
                        <a:t>- המרואיינות ליוו 16 ילדים ותינוקות בגילי שנה עד 10</a:t>
                      </a:r>
                    </a:p>
                    <a:p>
                      <a:pPr algn="r" rtl="1">
                        <a:spcAft>
                          <a:spcPts val="0"/>
                        </a:spcAft>
                      </a:pPr>
                      <a:endParaRPr lang="en-US" sz="14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h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a:txBody>
                    <a:bodyPr/>
                    <a:lstStyle/>
                    <a:p>
                      <a:pPr algn="r" rtl="1">
                        <a:lnSpc>
                          <a:spcPct val="107000"/>
                        </a:lnSpc>
                        <a:spcAft>
                          <a:spcPts val="0"/>
                        </a:spcAft>
                      </a:pP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hMerge="1">
                  <a:txBody>
                    <a:bodyPr/>
                    <a:lstStyle/>
                    <a:p>
                      <a:pPr rtl="1"/>
                      <a:endParaRPr lang="he-IL"/>
                    </a:p>
                  </a:txBody>
                  <a:tcPr/>
                </a:tc>
                <a:tc hMerge="1">
                  <a:txBody>
                    <a:bodyPr/>
                    <a:lstStyle/>
                    <a:p>
                      <a:pPr algn="r" rtl="1">
                        <a:spcAft>
                          <a:spcPts val="0"/>
                        </a:spcAft>
                      </a:pPr>
                      <a:endParaRPr lang="en-US" sz="140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hMerge="1">
                  <a:txBody>
                    <a:bodyPr/>
                    <a:lstStyle/>
                    <a:p>
                      <a:pPr algn="r" rtl="0">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hMerge="1">
                  <a:txBody>
                    <a:bodyPr/>
                    <a:lstStyle/>
                    <a:p>
                      <a:pPr algn="r" rtl="1">
                        <a:lnSpc>
                          <a:spcPct val="107000"/>
                        </a:lnSpc>
                        <a:spcAft>
                          <a:spcPts val="0"/>
                        </a:spcAft>
                      </a:pP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hMerge="1">
                  <a:txBody>
                    <a:bodyPr/>
                    <a:lstStyle/>
                    <a:p>
                      <a:pPr rtl="1"/>
                      <a:endParaRPr lang="he-IL"/>
                    </a:p>
                  </a:txBody>
                  <a:tcPr/>
                </a:tc>
                <a:extLst>
                  <a:ext uri="{0D108BD9-81ED-4DB2-BD59-A6C34878D82A}">
                    <a16:rowId xmlns:a16="http://schemas.microsoft.com/office/drawing/2014/main" val="3044866679"/>
                  </a:ext>
                </a:extLst>
              </a:tr>
            </a:tbl>
          </a:graphicData>
        </a:graphic>
      </p:graphicFrame>
    </p:spTree>
    <p:extLst>
      <p:ext uri="{BB962C8B-B14F-4D97-AF65-F5344CB8AC3E}">
        <p14:creationId xmlns:p14="http://schemas.microsoft.com/office/powerpoint/2010/main" val="2058056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46</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רחוב משחק</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nvGraphicFramePr>
        <p:xfrm>
          <a:off x="4505324" y="389651"/>
          <a:ext cx="7686676" cy="5720104"/>
        </p:xfrm>
        <a:graphic>
          <a:graphicData uri="http://schemas.openxmlformats.org/drawingml/2006/table">
            <a:tbl>
              <a:tblPr rtl="1" firstRow="1" bandRow="1">
                <a:tableStyleId>{2D5ABB26-0587-4C30-8999-92F81FD0307C}</a:tableStyleId>
              </a:tblPr>
              <a:tblGrid>
                <a:gridCol w="1854284">
                  <a:extLst>
                    <a:ext uri="{9D8B030D-6E8A-4147-A177-3AD203B41FA5}">
                      <a16:colId xmlns:a16="http://schemas.microsoft.com/office/drawing/2014/main" val="851805883"/>
                    </a:ext>
                  </a:extLst>
                </a:gridCol>
                <a:gridCol w="5832392">
                  <a:extLst>
                    <a:ext uri="{9D8B030D-6E8A-4147-A177-3AD203B41FA5}">
                      <a16:colId xmlns:a16="http://schemas.microsoft.com/office/drawing/2014/main" val="60637984"/>
                    </a:ext>
                  </a:extLst>
                </a:gridCol>
              </a:tblGrid>
              <a:tr h="619125">
                <a:tc>
                  <a:txBody>
                    <a:bodyPr/>
                    <a:lstStyle/>
                    <a:p>
                      <a:pPr algn="r" rtl="1"/>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נווה שאנן</a:t>
                      </a: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30/9/21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189699">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דמוגרפיה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200" dirty="0">
                          <a:latin typeface="Tahoma" panose="020B0604030504040204" pitchFamily="34" charset="0"/>
                          <a:ea typeface="Tahoma" panose="020B0604030504040204" pitchFamily="34" charset="0"/>
                          <a:cs typeface="Tahoma" panose="020B0604030504040204" pitchFamily="34" charset="0"/>
                        </a:rPr>
                        <a:t>רוב המלווים: נשים, אימהות.                  גילי הילדים המשתתפים:</a:t>
                      </a:r>
                    </a:p>
                    <a:p>
                      <a:pPr algn="r" rtl="1"/>
                      <a:r>
                        <a:rPr lang="he-IL" sz="1200" dirty="0">
                          <a:latin typeface="Tahoma" panose="020B0604030504040204" pitchFamily="34" charset="0"/>
                          <a:ea typeface="Tahoma" panose="020B0604030504040204" pitchFamily="34" charset="0"/>
                          <a:cs typeface="Tahoma" panose="020B0604030504040204" pitchFamily="34" charset="0"/>
                        </a:rPr>
                        <a:t>נצפה יחס של כ- 1:5 בין ילדים </a:t>
                      </a:r>
                    </a:p>
                    <a:p>
                      <a:pPr algn="r" rtl="1"/>
                      <a:r>
                        <a:rPr lang="he-IL" sz="1200" dirty="0">
                          <a:latin typeface="Tahoma" panose="020B0604030504040204" pitchFamily="34" charset="0"/>
                          <a:ea typeface="Tahoma" panose="020B0604030504040204" pitchFamily="34" charset="0"/>
                          <a:cs typeface="Tahoma" panose="020B0604030504040204" pitchFamily="34" charset="0"/>
                        </a:rPr>
                        <a:t>למבוגרים, רוב האימהות הגיעו עם לפחות 3 ילדים </a:t>
                      </a:r>
                    </a:p>
                    <a:p>
                      <a:pPr algn="r" rtl="1"/>
                      <a:r>
                        <a:rPr lang="he-IL" sz="1200" dirty="0">
                          <a:latin typeface="Tahoma" panose="020B0604030504040204" pitchFamily="34" charset="0"/>
                          <a:ea typeface="Tahoma" panose="020B0604030504040204" pitchFamily="34" charset="0"/>
                          <a:cs typeface="Tahoma" panose="020B0604030504040204" pitchFamily="34" charset="0"/>
                        </a:rPr>
                        <a:t>ונצפו ילדים שהגיעו ללא ליווי</a:t>
                      </a:r>
                    </a:p>
                    <a:p>
                      <a:pPr algn="r" rtl="1"/>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r>
                        <a:rPr lang="he-IL" sz="1200" dirty="0">
                          <a:latin typeface="Tahoma" panose="020B0604030504040204" pitchFamily="34" charset="0"/>
                          <a:ea typeface="Tahoma" panose="020B0604030504040204" pitchFamily="34" charset="0"/>
                          <a:cs typeface="Tahoma" panose="020B0604030504040204" pitchFamily="34" charset="0"/>
                        </a:rPr>
                        <a:t>רוב המבקרים שהו במתחם בין שעה לשעתיים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6085747"/>
                  </a:ext>
                </a:extLst>
              </a:tr>
              <a:tr h="2912012">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קהילה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רוב המשתתפים היו מקרב אוכלוסיית מבקשי המקלט יוצאי אפריקה, בנוסף נצפו הרכבים בודדים ממוצאים שונים.</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בין האימהות כמעט לא נצפתה אינטראקציה, חלק מהאימהות הזמינו חברות שגרות בשכונה להצטרף.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לדברי המרואיינות, ההגעה לפעילות היא עבור הילדים. הן מצדן לא הביעו עניין בהרחבת מעגל החברים ובהיכרויות חדשות.</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חלק מהילדים הגיעו לאירוע עם תיקים ובגדי בי"ס, ונראה כי הפעילות סיפקה להם מענה לשהייה מיד לאחר המסגרת ללא מעבר בביתם.</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ההתכנסות למופע הקרקס תרמה לאווירה מגבשת וקהילתית. בשונה משאר הפעילות, נצפו אימהות זרות ששוחחו ביניהן, ילדים הוציאו אוכל מתיקי ביה"ס ושרתה תחושת בטיחות ונינוחות.</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נצפו הורים עם ילדים שעמדו מחוץ לאירוע והיססו להיכנס עד שהוזמנו ע"י המדריכים.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152829"/>
                  </a:ext>
                </a:extLst>
              </a:tr>
              <a:tr h="286703">
                <a:tc>
                  <a:txBody>
                    <a:bodyPr/>
                    <a:lstStyle/>
                    <a:p>
                      <a:pPr algn="r" rtl="1">
                        <a:lnSpc>
                          <a:spcPct val="150000"/>
                        </a:lnSpc>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עידוד קהילתיות*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611117946"/>
                  </a:ext>
                </a:extLst>
              </a:tr>
              <a:tr h="249574">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אינטראקציה בין הילדים*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en-US"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endPar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109213351"/>
                  </a:ext>
                </a:extLst>
              </a:tr>
              <a:tr h="389668">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צורך בהתאווררות*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157583557"/>
                  </a:ext>
                </a:extLst>
              </a:tr>
            </a:tbl>
          </a:graphicData>
        </a:graphic>
      </p:graphicFrame>
      <p:grpSp>
        <p:nvGrpSpPr>
          <p:cNvPr id="6" name="Group 5">
            <a:extLst>
              <a:ext uri="{FF2B5EF4-FFF2-40B4-BE49-F238E27FC236}">
                <a16:creationId xmlns:a16="http://schemas.microsoft.com/office/drawing/2014/main" id="{F1DF7D4E-A239-434D-8C3C-67A5E107426C}"/>
              </a:ext>
            </a:extLst>
          </p:cNvPr>
          <p:cNvGrpSpPr/>
          <p:nvPr/>
        </p:nvGrpSpPr>
        <p:grpSpPr>
          <a:xfrm>
            <a:off x="10478265" y="1520121"/>
            <a:ext cx="972259" cy="577081"/>
            <a:chOff x="11055223" y="1968658"/>
            <a:chExt cx="972259" cy="577081"/>
          </a:xfrm>
        </p:grpSpPr>
        <p:sp>
          <p:nvSpPr>
            <p:cNvPr id="7" name="TextBox 6">
              <a:extLst>
                <a:ext uri="{FF2B5EF4-FFF2-40B4-BE49-F238E27FC236}">
                  <a16:creationId xmlns:a16="http://schemas.microsoft.com/office/drawing/2014/main" id="{3B3FDA5E-A438-4927-AD76-5B5C8303E88B}"/>
                </a:ext>
              </a:extLst>
            </p:cNvPr>
            <p:cNvSpPr txBox="1"/>
            <p:nvPr/>
          </p:nvSpPr>
          <p:spPr>
            <a:xfrm>
              <a:off x="11102922" y="1968658"/>
              <a:ext cx="924560" cy="577081"/>
            </a:xfrm>
            <a:prstGeom prst="rect">
              <a:avLst/>
            </a:prstGeom>
            <a:noFill/>
          </p:spPr>
          <p:txBody>
            <a:bodyPr wrap="square" rtlCol="1">
              <a:spAutoFit/>
            </a:bodyPr>
            <a:lstStyle/>
            <a:p>
              <a:pPr algn="r" rtl="1"/>
              <a:r>
                <a:rPr lang="he-IL" sz="1050" dirty="0">
                  <a:solidFill>
                    <a:schemeClr val="bg1"/>
                  </a:solidFill>
                </a:rPr>
                <a:t>לידה עד 3</a:t>
              </a:r>
            </a:p>
            <a:p>
              <a:pPr algn="r" rtl="1"/>
              <a:r>
                <a:rPr lang="he-IL" sz="1050" dirty="0">
                  <a:solidFill>
                    <a:schemeClr val="bg1"/>
                  </a:solidFill>
                </a:rPr>
                <a:t>גיל 3-6</a:t>
              </a:r>
            </a:p>
            <a:p>
              <a:pPr algn="r" rtl="1"/>
              <a:r>
                <a:rPr lang="he-IL" sz="1050" dirty="0">
                  <a:solidFill>
                    <a:schemeClr val="bg1"/>
                  </a:solidFill>
                </a:rPr>
                <a:t>מעל גיל 6</a:t>
              </a:r>
            </a:p>
          </p:txBody>
        </p:sp>
        <p:sp>
          <p:nvSpPr>
            <p:cNvPr id="8" name="Oval 7">
              <a:extLst>
                <a:ext uri="{FF2B5EF4-FFF2-40B4-BE49-F238E27FC236}">
                  <a16:creationId xmlns:a16="http://schemas.microsoft.com/office/drawing/2014/main" id="{A08567BB-E2F1-4259-886F-022B4A85F831}"/>
                </a:ext>
              </a:extLst>
            </p:cNvPr>
            <p:cNvSpPr/>
            <p:nvPr/>
          </p:nvSpPr>
          <p:spPr>
            <a:xfrm>
              <a:off x="11055223" y="2009298"/>
              <a:ext cx="236638" cy="220822"/>
            </a:xfrm>
            <a:prstGeom prst="ellipse">
              <a:avLst/>
            </a:prstGeom>
            <a:solidFill>
              <a:srgbClr val="F69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Oval 8">
              <a:extLst>
                <a:ext uri="{FF2B5EF4-FFF2-40B4-BE49-F238E27FC236}">
                  <a16:creationId xmlns:a16="http://schemas.microsoft.com/office/drawing/2014/main" id="{F9D55F1D-B7E6-4FCB-B92D-6E6FF4CEC5DD}"/>
                </a:ext>
              </a:extLst>
            </p:cNvPr>
            <p:cNvSpPr/>
            <p:nvPr/>
          </p:nvSpPr>
          <p:spPr>
            <a:xfrm>
              <a:off x="11222363" y="2146787"/>
              <a:ext cx="236638" cy="220822"/>
            </a:xfrm>
            <a:prstGeom prst="ellipse">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Oval 9">
              <a:extLst>
                <a:ext uri="{FF2B5EF4-FFF2-40B4-BE49-F238E27FC236}">
                  <a16:creationId xmlns:a16="http://schemas.microsoft.com/office/drawing/2014/main" id="{174851D9-6C18-4399-8C71-16C0876FC1F1}"/>
                </a:ext>
              </a:extLst>
            </p:cNvPr>
            <p:cNvSpPr/>
            <p:nvPr/>
          </p:nvSpPr>
          <p:spPr>
            <a:xfrm>
              <a:off x="11055223" y="2314900"/>
              <a:ext cx="236638" cy="220822"/>
            </a:xfrm>
            <a:prstGeom prst="ellipse">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aphicFrame>
        <p:nvGraphicFramePr>
          <p:cNvPr id="11" name="Chart 10">
            <a:extLst>
              <a:ext uri="{FF2B5EF4-FFF2-40B4-BE49-F238E27FC236}">
                <a16:creationId xmlns:a16="http://schemas.microsoft.com/office/drawing/2014/main" id="{B928F3B7-9D1A-439E-9385-7AAC592D206C}"/>
              </a:ext>
            </a:extLst>
          </p:cNvPr>
          <p:cNvGraphicFramePr/>
          <p:nvPr/>
        </p:nvGraphicFramePr>
        <p:xfrm>
          <a:off x="4066387" y="607662"/>
          <a:ext cx="2147808" cy="1675216"/>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24EA21F8-A515-4691-9CA9-389DF5289383}"/>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
        <p:nvSpPr>
          <p:cNvPr id="14" name="TextBox 13">
            <a:extLst>
              <a:ext uri="{FF2B5EF4-FFF2-40B4-BE49-F238E27FC236}">
                <a16:creationId xmlns:a16="http://schemas.microsoft.com/office/drawing/2014/main" id="{0DD45F6B-195C-4885-B4F5-4F9A958181DB}"/>
              </a:ext>
            </a:extLst>
          </p:cNvPr>
          <p:cNvSpPr txBox="1"/>
          <p:nvPr/>
        </p:nvSpPr>
        <p:spPr>
          <a:xfrm>
            <a:off x="286415" y="389651"/>
            <a:ext cx="3932496" cy="5386090"/>
          </a:xfrm>
          <a:prstGeom prst="rect">
            <a:avLst/>
          </a:prstGeom>
          <a:solidFill>
            <a:srgbClr val="F7E88D"/>
          </a:solidFill>
        </p:spPr>
        <p:txBody>
          <a:bodyPr wrap="square" rtlCol="1">
            <a:spAutoFit/>
          </a:bodyPr>
          <a:lstStyle/>
          <a:p>
            <a:pPr algn="r" rtl="1">
              <a:spcBef>
                <a:spcPts val="600"/>
              </a:spcBef>
              <a:buClr>
                <a:srgbClr val="EC1C3C"/>
              </a:buClr>
            </a:pPr>
            <a:r>
              <a:rPr lang="he-IL" sz="1200" dirty="0">
                <a:latin typeface="Tahoma" panose="020B0604030504040204" pitchFamily="34" charset="0"/>
                <a:ea typeface="Tahoma" panose="020B0604030504040204" pitchFamily="34" charset="0"/>
                <a:cs typeface="Tahoma" panose="020B0604030504040204" pitchFamily="34" charset="0"/>
              </a:rPr>
              <a:t>באירוע נכח איש קשר המגשר בין הגופים העירוניים והחברתיים לאנשי הקהילה, גם כחלק משגרת הפעילות בגינת הרציפים. מדבריו ומדברי מנהלת הפרויקט:</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הפעילות חדשה ומרעננת בנוף המקומי, והאוכלוסייה המקומית לא תמיד מבינים שהאירוע נועד עבורם. האירוע הוגדר פתוח לכולם ונעשו מאמצי שיווק מקדימים (צוות הפרויקט, בתיה"ס, מסיל"ה) וגם בשטח כדי להזמין תושבים מהשכונה.</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ניכר צורך לערב את ההורים בהכוונת העתיד של הילדים ולהעלות מודעות: המשפחות מרובות ילדים, ההורים עובדים עד שעות מאוחרות והילדים נוטים להסתובב באופן עצמאי ומסוכן ברחובות. להורים אין את הידע, המודעות או הזמן להיות מעורבים ולהשקיע בילדים מבחינה התפתחותית. </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הפעילות מהווה זרוע המשך לפעילות השגרתית בגינת הרציפים, וניכרת תרומתה בהגברת הנוכחות של הפרויקט ושיתוף הפעולה המקומי: </a:t>
            </a:r>
            <a:r>
              <a:rPr lang="he-IL" sz="1200" i="1" dirty="0">
                <a:latin typeface="Tahoma" panose="020B0604030504040204" pitchFamily="34" charset="0"/>
                <a:ea typeface="Tahoma" panose="020B0604030504040204" pitchFamily="34" charset="0"/>
                <a:cs typeface="Tahoma" panose="020B0604030504040204" pitchFamily="34" charset="0"/>
              </a:rPr>
              <a:t>"אנחנו הרבה יותר מורגשים ומכירים את הקהילה, הקשר עם בתיה"ס והגופים האחרים נהיה חזק יותר, אנחנו עושים אירועים שהם קהילתיים יותר עכשיו ולאו דווקא רק במסגרת 'הגינה'".</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אתגר בולט שנוכח גם בפעילות בגינת הרציפים הוא הנחלת הרגלים של </a:t>
            </a:r>
            <a:r>
              <a:rPr lang="he-IL" sz="1200" b="1" dirty="0">
                <a:latin typeface="Tahoma" panose="020B0604030504040204" pitchFamily="34" charset="0"/>
                <a:ea typeface="Tahoma" panose="020B0604030504040204" pitchFamily="34" charset="0"/>
                <a:cs typeface="Tahoma" panose="020B0604030504040204" pitchFamily="34" charset="0"/>
              </a:rPr>
              <a:t>הגעה מוקדמת </a:t>
            </a:r>
            <a:r>
              <a:rPr lang="he-IL" sz="1200" dirty="0">
                <a:latin typeface="Tahoma" panose="020B0604030504040204" pitchFamily="34" charset="0"/>
                <a:ea typeface="Tahoma" panose="020B0604030504040204" pitchFamily="34" charset="0"/>
                <a:cs typeface="Tahoma" panose="020B0604030504040204" pitchFamily="34" charset="0"/>
              </a:rPr>
              <a:t>וקיום פעילויות בשעות אחה"צ. הנטייה של התושבים היא להגיע בשעות מאוחרות מאלו שהוגדרו, ולהישאר עד שעות הערב – הסוגיה מטופלת בעבודה הסברתית במסגרת המקצועית של ארגון מסילה.</a:t>
            </a:r>
          </a:p>
        </p:txBody>
      </p:sp>
    </p:spTree>
    <p:extLst>
      <p:ext uri="{BB962C8B-B14F-4D97-AF65-F5344CB8AC3E}">
        <p14:creationId xmlns:p14="http://schemas.microsoft.com/office/powerpoint/2010/main" val="483769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47</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רחוב משחק</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nvGraphicFramePr>
        <p:xfrm>
          <a:off x="0" y="389649"/>
          <a:ext cx="12191999" cy="5561752"/>
        </p:xfrm>
        <a:graphic>
          <a:graphicData uri="http://schemas.openxmlformats.org/drawingml/2006/table">
            <a:tbl>
              <a:tblPr rtl="1" firstRow="1" bandRow="1">
                <a:tableStyleId>{2D5ABB26-0587-4C30-8999-92F81FD0307C}</a:tableStyleId>
              </a:tblPr>
              <a:tblGrid>
                <a:gridCol w="2434682">
                  <a:extLst>
                    <a:ext uri="{9D8B030D-6E8A-4147-A177-3AD203B41FA5}">
                      <a16:colId xmlns:a16="http://schemas.microsoft.com/office/drawing/2014/main" val="851805883"/>
                    </a:ext>
                  </a:extLst>
                </a:gridCol>
                <a:gridCol w="3606398">
                  <a:extLst>
                    <a:ext uri="{9D8B030D-6E8A-4147-A177-3AD203B41FA5}">
                      <a16:colId xmlns:a16="http://schemas.microsoft.com/office/drawing/2014/main" val="60637984"/>
                    </a:ext>
                  </a:extLst>
                </a:gridCol>
                <a:gridCol w="3075460">
                  <a:extLst>
                    <a:ext uri="{9D8B030D-6E8A-4147-A177-3AD203B41FA5}">
                      <a16:colId xmlns:a16="http://schemas.microsoft.com/office/drawing/2014/main" val="4008249060"/>
                    </a:ext>
                  </a:extLst>
                </a:gridCol>
                <a:gridCol w="3075459">
                  <a:extLst>
                    <a:ext uri="{9D8B030D-6E8A-4147-A177-3AD203B41FA5}">
                      <a16:colId xmlns:a16="http://schemas.microsoft.com/office/drawing/2014/main" val="1077588495"/>
                    </a:ext>
                  </a:extLst>
                </a:gridCol>
              </a:tblGrid>
              <a:tr h="531099">
                <a:tc>
                  <a:txBody>
                    <a:bodyPr/>
                    <a:lstStyle/>
                    <a:p>
                      <a:pPr algn="r" rtl="1"/>
                      <a:endParaRPr lang="he-IL" sz="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gridSpan="3">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נווה שאנן</a:t>
                      </a: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30/9/21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380329988"/>
                  </a:ext>
                </a:extLst>
              </a:tr>
              <a:tr h="2327277">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סביבה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gridSpan="3">
                  <a:txBody>
                    <a:bodyPr/>
                    <a:lstStyle/>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הרחוב נסגר משני צדדיו והותר מעבר לעגלות ואופניים. הרחוב מוצל ומואר במידה רצויה.</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נפרסו מחצלות ופופים ברחבי הרחוב והוצבו כיסאות למלווים לאורך המדרכות, אך חלק מההורים בחרו לשבת על המדרכות.</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התחנות היו מגוונות והתאימו לטווח גיל רחב: בועות סבון, צורות בבלונים, חישוקים, אמנות לחימה ועוד. בחלקן נהנו לשחק ילדים בגילים שונים, באופן שונה.</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הצעות לשיפור מצד המרואיינות:</a:t>
                      </a:r>
                    </a:p>
                    <a:p>
                      <a:pPr marL="628650" lvl="1" indent="-171450" algn="r" defTabSz="914400" rtl="1" eaLnBrk="1" latinLnBrk="0" hangingPunct="1">
                        <a:spcBef>
                          <a:spcPts val="600"/>
                        </a:spcBef>
                        <a:buClr>
                          <a:srgbClr val="EC1C3C"/>
                        </a:buClr>
                        <a:buFont typeface="Wingdings" panose="05000000000000000000" pitchFamily="2" charset="2"/>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הוספת פעילויות "שקטות" לילדים פחות אנרגטיים</a:t>
                      </a:r>
                    </a:p>
                    <a:p>
                      <a:pPr marL="628650" lvl="1" indent="-171450" algn="r" defTabSz="914400" rtl="1" eaLnBrk="1" latinLnBrk="0" hangingPunct="1">
                        <a:spcBef>
                          <a:spcPts val="600"/>
                        </a:spcBef>
                        <a:buClr>
                          <a:srgbClr val="EC1C3C"/>
                        </a:buClr>
                        <a:buFont typeface="Wingdings" panose="05000000000000000000" pitchFamily="2" charset="2"/>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בידול תחנות לפעוטות</a:t>
                      </a:r>
                    </a:p>
                    <a:p>
                      <a:pPr marL="628650" lvl="1" indent="-171450" algn="r" defTabSz="914400" rtl="1" eaLnBrk="1" latinLnBrk="0" hangingPunct="1">
                        <a:spcBef>
                          <a:spcPts val="600"/>
                        </a:spcBef>
                        <a:buClr>
                          <a:srgbClr val="EC1C3C"/>
                        </a:buClr>
                        <a:buFont typeface="Wingdings" panose="05000000000000000000" pitchFamily="2" charset="2"/>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הוספת פעילות להורים</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נצפה שלט בודד בעברית המודיע על סגירת הרחוב. דווח ע"י הצוות שהאירוע פורסם בבתיה"ס ובסיוע השירות הסוציאלי.</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660022968"/>
                  </a:ext>
                </a:extLst>
              </a:tr>
              <a:tr h="374894">
                <a:tc>
                  <a:txBody>
                    <a:bodyPr/>
                    <a:lstStyle/>
                    <a:p>
                      <a:pPr algn="r" rtl="1"/>
                      <a:r>
                        <a:rPr lang="he-IL" sz="1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ניקיון ותחזוקה*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dirty="0">
                          <a:solidFill>
                            <a:srgbClr val="F7E88D"/>
                          </a:solidFill>
                          <a:latin typeface="Tahoma" panose="020B0604030504040204" pitchFamily="34" charset="0"/>
                          <a:ea typeface="Tahoma" panose="020B0604030504040204" pitchFamily="34" charset="0"/>
                          <a:cs typeface="Tahoma" panose="020B060403050404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rPr>
                        <a:t>נוחות הגעה*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389122650"/>
                  </a:ext>
                </a:extLst>
              </a:tr>
              <a:tr h="31241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צל/תאורה*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rPr>
                        <a:t>התאמה לכמות המשתתפים*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87570959"/>
                  </a:ext>
                </a:extLst>
              </a:tr>
              <a:tr h="31241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בטיחות לילדים*</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rPr>
                        <a:t>התאמה לילדים בגילים שונים*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615042771"/>
                  </a:ext>
                </a:extLst>
              </a:tr>
              <a:tr h="31241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נוחות שהייה למלווים*</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rPr>
                        <a:t>משך הפעילות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kumimoji="0" lang="he-IL" sz="1200" b="1" i="0" u="none" strike="noStrike" kern="1200" cap="none" spc="0" normalizeH="0" baseline="0" noProof="0" dirty="0">
                          <a:ln>
                            <a:noFill/>
                          </a:ln>
                          <a:solidFill>
                            <a:srgbClr val="F7E88D"/>
                          </a:solidFill>
                          <a:effectLst/>
                          <a:uLnTx/>
                          <a:uFillTx/>
                          <a:latin typeface="Tahoma" panose="020B0604030504040204" pitchFamily="34" charset="0"/>
                          <a:ea typeface="Tahoma" panose="020B0604030504040204" pitchFamily="34" charset="0"/>
                          <a:cs typeface="Tahoma" panose="020B0604030504040204" pitchFamily="34" charset="0"/>
                        </a:rPr>
                        <a:t>הרוב מרוצות, חלק הציעו להאריך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1387046"/>
                  </a:ext>
                </a:extLst>
              </a:tr>
              <a:tr h="31241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הדרכה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gridSpan="3">
                  <a:txBody>
                    <a:bodyPr/>
                    <a:lstStyle/>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המדריכים היו מאוד נגישים וחברותיים עם הקהל, שיחקו עם הילדים, חיזקו ואתגרו אותם, והיה ניכר שהם נהנים בעצמם ומסורים לחוויה.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לא נצפתה הנחייה מובנית או חלוקה ברורה של תחנות בין המדריכים, הם עברו בין התחנות.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נראה כי המדריכים מכירים חלק גדול מהילדים המשתתפים ונצפו ביטויים ליחסים חמים עימם, לא נצפו פניות להורים.</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ניכר כי בין המדריכים עצמם יש קשרים חברותיים שתורמים לאווירה חיובית כללית באירוע.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rtl="1"/>
                      <a:endParaRPr lang="he-IL"/>
                    </a:p>
                  </a:txBody>
                  <a:tcPr/>
                </a:tc>
                <a:tc hMerge="1">
                  <a:txBody>
                    <a:bodyPr/>
                    <a:lstStyle/>
                    <a:p>
                      <a:pPr rtl="1"/>
                      <a:endParaRPr lang="he-IL" dirty="0"/>
                    </a:p>
                  </a:txBody>
                  <a:tcPr/>
                </a:tc>
                <a:extLst>
                  <a:ext uri="{0D108BD9-81ED-4DB2-BD59-A6C34878D82A}">
                    <a16:rowId xmlns:a16="http://schemas.microsoft.com/office/drawing/2014/main" val="2392643846"/>
                  </a:ext>
                </a:extLst>
              </a:tr>
              <a:tr h="33968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ציוד עזר*</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gridSpan="3">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782686138"/>
                  </a:ext>
                </a:extLst>
              </a:tr>
            </a:tbl>
          </a:graphicData>
        </a:graphic>
      </p:graphicFrame>
      <p:sp>
        <p:nvSpPr>
          <p:cNvPr id="8" name="TextBox 7">
            <a:extLst>
              <a:ext uri="{FF2B5EF4-FFF2-40B4-BE49-F238E27FC236}">
                <a16:creationId xmlns:a16="http://schemas.microsoft.com/office/drawing/2014/main" id="{7DC6810E-D167-4594-A1EB-942FBDCD605C}"/>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Tree>
    <p:extLst>
      <p:ext uri="{BB962C8B-B14F-4D97-AF65-F5344CB8AC3E}">
        <p14:creationId xmlns:p14="http://schemas.microsoft.com/office/powerpoint/2010/main" val="2483910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48</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רחוב משחק</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nvGraphicFramePr>
        <p:xfrm>
          <a:off x="5391816" y="389652"/>
          <a:ext cx="6800186" cy="5649199"/>
        </p:xfrm>
        <a:graphic>
          <a:graphicData uri="http://schemas.openxmlformats.org/drawingml/2006/table">
            <a:tbl>
              <a:tblPr rtl="1" firstRow="1" bandRow="1">
                <a:tableStyleId>{2D5ABB26-0587-4C30-8999-92F81FD0307C}</a:tableStyleId>
              </a:tblPr>
              <a:tblGrid>
                <a:gridCol w="1579435">
                  <a:extLst>
                    <a:ext uri="{9D8B030D-6E8A-4147-A177-3AD203B41FA5}">
                      <a16:colId xmlns:a16="http://schemas.microsoft.com/office/drawing/2014/main" val="851805883"/>
                    </a:ext>
                  </a:extLst>
                </a:gridCol>
                <a:gridCol w="5220751">
                  <a:extLst>
                    <a:ext uri="{9D8B030D-6E8A-4147-A177-3AD203B41FA5}">
                      <a16:colId xmlns:a16="http://schemas.microsoft.com/office/drawing/2014/main" val="60637984"/>
                    </a:ext>
                  </a:extLst>
                </a:gridCol>
              </a:tblGrid>
              <a:tr h="659981">
                <a:tc>
                  <a:txBody>
                    <a:bodyPr/>
                    <a:lstStyle/>
                    <a:p>
                      <a:pPr algn="r" rtl="1"/>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נווה שאנן</a:t>
                      </a: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30/9/21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597146">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משחק משותף מלווה-ילד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רוב האימהות היו פסיביות וישבו בצד, התחנה היחידה שבה נצפתה השתתפות אימהות הייתה בועות הסבון.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083698"/>
                  </a:ext>
                </a:extLst>
              </a:tr>
              <a:tr h="39665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חיזוק הקשר ומשחק משותף*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410882722"/>
                  </a:ext>
                </a:extLst>
              </a:tr>
              <a:tr h="39665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גיוון בשגרת המשחק של הילדים*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875822619"/>
                  </a:ext>
                </a:extLst>
              </a:tr>
              <a:tr h="2822324">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התנהלות המשתתפים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כל הילדים היו מעורבים ושיחקו בשיתוף פעולה, הקפידו לשמור על הציוד ולעשות בו שימוש מותאם.</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התרומה העיקרית הנתפסת בקרב מרואיינות: </a:t>
                      </a:r>
                    </a:p>
                    <a:p>
                      <a:pPr marL="628650" lvl="1" indent="-171450" algn="r" defTabSz="914400" rtl="1" eaLnBrk="1" latinLnBrk="0" hangingPunct="1">
                        <a:spcBef>
                          <a:spcPts val="600"/>
                        </a:spcBef>
                        <a:buClr>
                          <a:srgbClr val="EC1C3C"/>
                        </a:buClr>
                        <a:buFont typeface="Wingdings" panose="05000000000000000000" pitchFamily="2" charset="2"/>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הזדמנות למשחק במקום בטוח וחשיפה לאפשרויות משחק שאינן זמינות בשגרה</a:t>
                      </a:r>
                    </a:p>
                    <a:p>
                      <a:pPr marL="628650" lvl="1" indent="-171450" algn="r" defTabSz="914400" rtl="1" eaLnBrk="1" latinLnBrk="0" hangingPunct="1">
                        <a:spcBef>
                          <a:spcPts val="600"/>
                        </a:spcBef>
                        <a:buClr>
                          <a:srgbClr val="EC1C3C"/>
                        </a:buClr>
                        <a:buFont typeface="Wingdings" panose="05000000000000000000" pitchFamily="2" charset="2"/>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אינטראקציה חיוביות וחיזוק הקשר בין הילדים (לבין עצמם)</a:t>
                      </a:r>
                    </a:p>
                    <a:p>
                      <a:pPr marL="628650" lvl="1" indent="-171450" algn="r" defTabSz="914400" rtl="1" eaLnBrk="1" latinLnBrk="0" hangingPunct="1">
                        <a:spcBef>
                          <a:spcPts val="600"/>
                        </a:spcBef>
                        <a:buClr>
                          <a:srgbClr val="EC1C3C"/>
                        </a:buClr>
                        <a:buFont typeface="Wingdings" panose="05000000000000000000" pitchFamily="2" charset="2"/>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שינוי מרענן בנוף השכונה</a:t>
                      </a:r>
                    </a:p>
                    <a:p>
                      <a:pPr marL="628650" lvl="1" indent="-171450" algn="r" defTabSz="914400" rtl="1" eaLnBrk="1" latinLnBrk="0" hangingPunct="1">
                        <a:spcBef>
                          <a:spcPts val="600"/>
                        </a:spcBef>
                        <a:buClr>
                          <a:srgbClr val="EC1C3C"/>
                        </a:buClr>
                        <a:buFont typeface="Wingdings" panose="05000000000000000000" pitchFamily="2" charset="2"/>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הזדמנות למפגש חברתי וזמן משפחתי משותף</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ניכר רצונם של המשתתפים למצות את האירוע עד תום, ורבים נשארו ברחבה עד שהתחנות קופלו.</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המרואיינות ציינו שאם הרחוב ייסגר לצמיתות לצורך פעילות מסוג זה הן ימשיכו להגיע.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110186"/>
                  </a:ext>
                </a:extLst>
              </a:tr>
              <a:tr h="388223">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עידוד יצירתיות*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537415295"/>
                  </a:ext>
                </a:extLst>
              </a:tr>
              <a:tr h="388223">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רעיונות חדשים*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855115983"/>
                  </a:ext>
                </a:extLst>
              </a:tr>
            </a:tbl>
          </a:graphicData>
        </a:graphic>
      </p:graphicFrame>
      <p:sp>
        <p:nvSpPr>
          <p:cNvPr id="7" name="TextBox 6">
            <a:extLst>
              <a:ext uri="{FF2B5EF4-FFF2-40B4-BE49-F238E27FC236}">
                <a16:creationId xmlns:a16="http://schemas.microsoft.com/office/drawing/2014/main" id="{5E19B8B6-07CD-4B4C-B84B-BA067F21DE08}"/>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
        <p:nvSpPr>
          <p:cNvPr id="6" name="TextBox 5">
            <a:extLst>
              <a:ext uri="{FF2B5EF4-FFF2-40B4-BE49-F238E27FC236}">
                <a16:creationId xmlns:a16="http://schemas.microsoft.com/office/drawing/2014/main" id="{7C348C31-EC8F-4C3A-9A97-6A2DA591FFF1}"/>
              </a:ext>
            </a:extLst>
          </p:cNvPr>
          <p:cNvSpPr txBox="1"/>
          <p:nvPr/>
        </p:nvSpPr>
        <p:spPr>
          <a:xfrm>
            <a:off x="297034" y="400803"/>
            <a:ext cx="4763926" cy="6017032"/>
          </a:xfrm>
          <a:prstGeom prst="rect">
            <a:avLst/>
          </a:prstGeom>
          <a:solidFill>
            <a:srgbClr val="F7E88D"/>
          </a:solidFill>
        </p:spPr>
        <p:txBody>
          <a:bodyPr wrap="square" rtlCol="1">
            <a:spAutoFit/>
          </a:bodyPr>
          <a:lstStyle/>
          <a:p>
            <a:pPr marL="171450" indent="-171450" algn="r" rtl="1">
              <a:spcBef>
                <a:spcPts val="600"/>
              </a:spcBef>
              <a:buClr>
                <a:srgbClr val="EC1C3C"/>
              </a:buClr>
              <a:buFont typeface="Tahoma" panose="020B0604030504040204" pitchFamily="34" charset="0"/>
              <a:buChar char="█"/>
            </a:pPr>
            <a:r>
              <a:rPr lang="he-IL" sz="1200" b="1" dirty="0">
                <a:latin typeface="Tahoma" panose="020B0604030504040204" pitchFamily="34" charset="0"/>
                <a:ea typeface="Tahoma" panose="020B0604030504040204" pitchFamily="34" charset="0"/>
                <a:cs typeface="Tahoma" panose="020B0604030504040204" pitchFamily="34" charset="0"/>
              </a:rPr>
              <a:t>נוכחות ההורים </a:t>
            </a:r>
            <a:r>
              <a:rPr lang="he-IL" sz="1200" dirty="0">
                <a:latin typeface="Tahoma" panose="020B0604030504040204" pitchFamily="34" charset="0"/>
                <a:ea typeface="Tahoma" panose="020B0604030504040204" pitchFamily="34" charset="0"/>
                <a:cs typeface="Tahoma" panose="020B0604030504040204" pitchFamily="34" charset="0"/>
              </a:rPr>
              <a:t>בפעילויות הוגדרה כיעד בניהול הפרויקט. מנהלת הפרויקט דיווחה על עליה בנוכחותם ממפגש למפגש, וככלל ציינה כי המשתתפים התמידו וחזרו למפגשים לאורך התקופה (אחת לחודש).</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לדבריה, התפיסות בקרב אנשי הקהילה לגבי פעילויות ציבוריות הן מורכבות, וקיימת רגישות גבוהה סביב </a:t>
            </a:r>
            <a:r>
              <a:rPr lang="he-IL" sz="1200" b="1" dirty="0">
                <a:latin typeface="Tahoma" panose="020B0604030504040204" pitchFamily="34" charset="0"/>
                <a:ea typeface="Tahoma" panose="020B0604030504040204" pitchFamily="34" charset="0"/>
                <a:cs typeface="Tahoma" panose="020B0604030504040204" pitchFamily="34" charset="0"/>
              </a:rPr>
              <a:t>בניית אמון וביסוס תחושת שייכות</a:t>
            </a:r>
            <a:r>
              <a:rPr lang="he-IL" sz="1200" dirty="0">
                <a:latin typeface="Tahoma" panose="020B0604030504040204" pitchFamily="34" charset="0"/>
                <a:ea typeface="Tahoma" panose="020B0604030504040204" pitchFamily="34" charset="0"/>
                <a:cs typeface="Tahoma" panose="020B0604030504040204" pitchFamily="34" charset="0"/>
              </a:rPr>
              <a:t>. בפעילויות הראשונות דווח על רתיעה להצטרף וצורך בחיזוק ההזמנה המפורשת - המבקרים לא הבינו שהפעילות פתוחה ונגישה עבורם. כמו כן, כאשר הפרסום כלל חלוקה ישירה של עלונים ברחובות הייתה היענות גבוהה יותר.</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להתרשמותה, מגוון המשחקים והאתגרים שהתחנות כללו עבור הילדים יצרו עניין ועיסוק שהשפיע לטובה על התנהגותם: </a:t>
            </a:r>
            <a:r>
              <a:rPr lang="he-IL" sz="1200" i="1" dirty="0">
                <a:latin typeface="Tahoma" panose="020B0604030504040204" pitchFamily="34" charset="0"/>
                <a:ea typeface="Tahoma" panose="020B0604030504040204" pitchFamily="34" charset="0"/>
                <a:cs typeface="Tahoma" panose="020B0604030504040204" pitchFamily="34" charset="0"/>
              </a:rPr>
              <a:t>"יש משהו הרבה יותר מוחזק סביב הדבר הזה, שמציעים להם משהו איכותי, מותאם, מאתגר...אווירה טובה, מוסיקה.. פחות עולים מקרים קיצוניים של ענייני משמעת". </a:t>
            </a:r>
            <a:r>
              <a:rPr lang="he-IL" sz="1200" dirty="0">
                <a:latin typeface="Tahoma" panose="020B0604030504040204" pitchFamily="34" charset="0"/>
                <a:ea typeface="Tahoma" panose="020B0604030504040204" pitchFamily="34" charset="0"/>
                <a:cs typeface="Tahoma" panose="020B0604030504040204" pitchFamily="34" charset="0"/>
              </a:rPr>
              <a:t>בנוסף, לטענתה יש חשיבות רבה לשלב באירוע 'פעילות שיא' בדומה למופע הקרקס, שמכנסת את כל המשתתפים ומעצימה את החיבור שלהם לחוויה.</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מטרות נוספות שהוגדרו הן לחזק בקרב הורים מסרים של אפשרות להנאה מבילוי משותף עם הילדים, ושהפעילות היא משפחתית ופתוחה לנוכחותם. בניגוד למתח ולדריכות הנדרשים ממלווים בגינת לוינסקי, רחוב המשחק מאפשר מרחב בטוח להשתתפות פעילה.</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בשלב זה, ההדרכה והאינטראקציה של הצוות ממוקדת כלפי הילדים, זאת בהתאם לכלים הקיימים כיום ברשות הצוות. יש מקום למצוא דרך לחבר את ההורים ולעבוד מולם באופן מקצועי על חיבור ומעורבות (דרך מסיל"ה או בהכשרות ממוקדות).</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בנוסף, לדבריה יש מקום לפתח דרכים לשילוב ההורים בעשייה הקהילתית, תוך תשומת לב יתרה למורכבות המאפיינת את שגרת יומם: </a:t>
            </a:r>
            <a:r>
              <a:rPr lang="he-IL" sz="1200" i="1" dirty="0">
                <a:latin typeface="Tahoma" panose="020B0604030504040204" pitchFamily="34" charset="0"/>
                <a:ea typeface="Tahoma" panose="020B0604030504040204" pitchFamily="34" charset="0"/>
                <a:cs typeface="Tahoma" panose="020B0604030504040204" pitchFamily="34" charset="0"/>
              </a:rPr>
              <a:t>"החיים שלהם מאוד הישרדותיים.. צריך קודם ליצור משהו מבוסס ורק אז לרתום אותם לקחת חלק".</a:t>
            </a:r>
          </a:p>
        </p:txBody>
      </p:sp>
    </p:spTree>
    <p:extLst>
      <p:ext uri="{BB962C8B-B14F-4D97-AF65-F5344CB8AC3E}">
        <p14:creationId xmlns:p14="http://schemas.microsoft.com/office/powerpoint/2010/main" val="3768973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49</a:t>
            </a:fld>
            <a:endParaRPr lang="en-US" sz="1400"/>
          </a:p>
        </p:txBody>
      </p:sp>
      <p:sp>
        <p:nvSpPr>
          <p:cNvPr id="17" name="TextBox 16"/>
          <p:cNvSpPr txBox="1"/>
          <p:nvPr/>
        </p:nvSpPr>
        <p:spPr>
          <a:xfrm>
            <a:off x="7187" y="0"/>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סיכום רחוב משחק</a:t>
            </a:r>
          </a:p>
        </p:txBody>
      </p:sp>
      <p:sp>
        <p:nvSpPr>
          <p:cNvPr id="7" name="Rectangle 6">
            <a:extLst>
              <a:ext uri="{FF2B5EF4-FFF2-40B4-BE49-F238E27FC236}">
                <a16:creationId xmlns:a16="http://schemas.microsoft.com/office/drawing/2014/main" id="{5E99DBBD-9311-437C-B8AC-D86FBDD83C94}"/>
              </a:ext>
            </a:extLst>
          </p:cNvPr>
          <p:cNvSpPr/>
          <p:nvPr/>
        </p:nvSpPr>
        <p:spPr>
          <a:xfrm>
            <a:off x="5317725" y="485666"/>
            <a:ext cx="6457964" cy="5413085"/>
          </a:xfrm>
          <a:prstGeom prst="rect">
            <a:avLst/>
          </a:prstGeom>
          <a:solidFill>
            <a:schemeClr val="bg1"/>
          </a:solidFill>
        </p:spPr>
        <p:txBody>
          <a:bodyPr wrap="square">
            <a:spAutoFit/>
          </a:bodyPr>
          <a:lstStyle/>
          <a:p>
            <a:pPr algn="r" rtl="1">
              <a:lnSpc>
                <a:spcPct val="150000"/>
              </a:lnSpc>
              <a:buClr>
                <a:srgbClr val="EC1C3C"/>
              </a:buClr>
            </a:pPr>
            <a:r>
              <a:rPr lang="he-IL" sz="1200" b="1" dirty="0">
                <a:solidFill>
                  <a:srgbClr val="4978A6"/>
                </a:solidFill>
                <a:latin typeface="Tahoma" panose="020B0604030504040204" pitchFamily="34" charset="0"/>
                <a:ea typeface="Tahoma" panose="020B0604030504040204" pitchFamily="34" charset="0"/>
                <a:cs typeface="Tahoma" panose="020B0604030504040204" pitchFamily="34" charset="0"/>
              </a:rPr>
              <a:t>תובנות והמלצות להמשך פעילות</a:t>
            </a:r>
            <a:endParaRPr lang="he-IL" sz="1200" b="1" dirty="0">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הפעילות מהווה שינוי מרענן לחוויית השהות במרחב הציבורי בשגרה, משרה אוירה חיובית ותורמת לתחושת הביטחון בקרב המשתתפים.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הפעילות מהווה הזדמנות חווייתית לילדים לשחק במרחב בטוח עם בני גילם, עם מגוון משחקים שאינם נגישים להם בשגרה, ובהתאמה רב גילית.</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מומלץ לייעד תחנות מסוימות לפעוטות וקטנטנים במיוחד, על מנת לאפשר להם לשחק בבטחה. ייתכן שבמתקנים ייעודיים תהיה מעורבות גבוהה יותר של מלווים והם יתרמו לקידום משחק משותף</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האימהות הביעו שביעות רצון גבוהה על האפשרות של ילדיהם לשחק באופן חופשי, לרוב הן נטו להשגיח מהצד ופחות היו מעורבות ופעילות במשחקים.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האימהות ציינו כי הגיעו למען הילדים ולא ממניעים קהילתיים.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צוות ההדרכה הפגינו מעורבות ומסירות רבה, וניכר כי הם בעלי מוטיבציה גבוהה לתרום ולהיטיב עם הקהילה. נצפו אינטראקציות חיוביות עם הילדים, לא נצפו כמעט אינטראקציות עם האימהות.</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מומלץ להמשיך ולשלב עבודה עם גורמים מקצועיים המעורים במורכבת המאפיינת את הקהילה, על מנת לחזק את המסרים ולהרחיב את המודעות בקרב הורים לחשיבות מעורבותם בפעילויות עם הילדים.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אי הבנות באשר לייעוד האירוע גרמו לעוברי אורח להסס להצטרף. מומלץ לפרסם בסביבת האירוע הזמנות מפורשות להצטרפות. הפעילות היזומה של הצוות לגייס משתתפים בשטח תרמה. להצטרפות רבה, בנוסף עלה כי פרסום מקדים באמצעות פנייה ישירה ופרונטלית תורם להיענות</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מצוות הפרויקט עלתה נכונות להתרחב לנקודות נוספות על מנת להגדיל את היקף המענה. לאוכלוסיית השכונה, בנוסף יש מקום להמשיך ולפתח כלים עצמאיים לפעילויות (למשל ערכה מודולרית) כדי לצמצם תלות בספקים ולנתב את העלויות לטובת אלמנטים מועילים נוספים.</a:t>
            </a:r>
          </a:p>
        </p:txBody>
      </p:sp>
      <p:pic>
        <p:nvPicPr>
          <p:cNvPr id="4" name="Picture 3">
            <a:extLst>
              <a:ext uri="{FF2B5EF4-FFF2-40B4-BE49-F238E27FC236}">
                <a16:creationId xmlns:a16="http://schemas.microsoft.com/office/drawing/2014/main" id="{520C4F5C-D302-4EB3-944F-DF83C29C8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12" y="1616337"/>
            <a:ext cx="2476500" cy="1857375"/>
          </a:xfrm>
          <a:prstGeom prst="rect">
            <a:avLst/>
          </a:prstGeom>
        </p:spPr>
      </p:pic>
      <p:pic>
        <p:nvPicPr>
          <p:cNvPr id="14" name="Picture 13">
            <a:extLst>
              <a:ext uri="{FF2B5EF4-FFF2-40B4-BE49-F238E27FC236}">
                <a16:creationId xmlns:a16="http://schemas.microsoft.com/office/drawing/2014/main" id="{19966865-5B96-4EE1-A7C0-A6EB6CABB1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03073" y="3275813"/>
            <a:ext cx="1857376" cy="2476502"/>
          </a:xfrm>
          <a:prstGeom prst="rect">
            <a:avLst/>
          </a:prstGeom>
        </p:spPr>
      </p:pic>
      <p:pic>
        <p:nvPicPr>
          <p:cNvPr id="21" name="Picture 20">
            <a:extLst>
              <a:ext uri="{FF2B5EF4-FFF2-40B4-BE49-F238E27FC236}">
                <a16:creationId xmlns:a16="http://schemas.microsoft.com/office/drawing/2014/main" id="{E91AEA8F-41EC-46A7-A6A2-45CAEF8C4C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5969" y="3585376"/>
            <a:ext cx="2471913" cy="1853935"/>
          </a:xfrm>
          <a:prstGeom prst="rect">
            <a:avLst/>
          </a:prstGeom>
        </p:spPr>
      </p:pic>
      <p:pic>
        <p:nvPicPr>
          <p:cNvPr id="23" name="Picture 22">
            <a:extLst>
              <a:ext uri="{FF2B5EF4-FFF2-40B4-BE49-F238E27FC236}">
                <a16:creationId xmlns:a16="http://schemas.microsoft.com/office/drawing/2014/main" id="{C07BB593-6E44-4650-A878-E92F215BB5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5968" y="1619777"/>
            <a:ext cx="2471914" cy="1853935"/>
          </a:xfrm>
          <a:prstGeom prst="rect">
            <a:avLst/>
          </a:prstGeom>
        </p:spPr>
      </p:pic>
    </p:spTree>
    <p:extLst>
      <p:ext uri="{BB962C8B-B14F-4D97-AF65-F5344CB8AC3E}">
        <p14:creationId xmlns:p14="http://schemas.microsoft.com/office/powerpoint/2010/main" val="2398573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a:t>
            </a:fld>
            <a:endParaRPr lang="en-US" sz="1400"/>
          </a:p>
        </p:txBody>
      </p:sp>
      <p:sp>
        <p:nvSpPr>
          <p:cNvPr id="3" name="Rectangle 2"/>
          <p:cNvSpPr/>
          <p:nvPr/>
        </p:nvSpPr>
        <p:spPr>
          <a:xfrm>
            <a:off x="127574" y="869911"/>
            <a:ext cx="11936852" cy="371577"/>
          </a:xfrm>
          <a:prstGeom prst="rect">
            <a:avLst/>
          </a:prstGeom>
        </p:spPr>
        <p:txBody>
          <a:bodyPr wrap="square">
            <a:spAutoFit/>
          </a:bodyPr>
          <a:lstStyle/>
          <a:p>
            <a:pPr algn="r" rtl="1">
              <a:lnSpc>
                <a:spcPct val="150000"/>
              </a:lnSpc>
            </a:pPr>
            <a:r>
              <a:rPr lang="en-US" sz="1400">
                <a:latin typeface="Tahoma" panose="020B0604030504040204" pitchFamily="34" charset="0"/>
                <a:ea typeface="Tahoma" panose="020B0604030504040204" pitchFamily="34" charset="0"/>
                <a:cs typeface="Tahoma" panose="020B0604030504040204" pitchFamily="34" charset="0"/>
              </a:rPr>
              <a:t> </a:t>
            </a:r>
          </a:p>
        </p:txBody>
      </p:sp>
      <p:sp>
        <p:nvSpPr>
          <p:cNvPr id="5" name="Rectangle 18">
            <a:extLst>
              <a:ext uri="{FF2B5EF4-FFF2-40B4-BE49-F238E27FC236}">
                <a16:creationId xmlns:a16="http://schemas.microsoft.com/office/drawing/2014/main" id="{D7D9E8BE-73EA-466F-AF14-8D3F63EE3027}"/>
              </a:ext>
            </a:extLst>
          </p:cNvPr>
          <p:cNvSpPr/>
          <p:nvPr/>
        </p:nvSpPr>
        <p:spPr>
          <a:xfrm>
            <a:off x="-1" y="91232"/>
            <a:ext cx="6201625" cy="5824051"/>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63711 w 6011501"/>
              <a:gd name="connsiteY2" fmla="*/ 4663759 h 4722439"/>
              <a:gd name="connsiteX3" fmla="*/ 0 w 6011501"/>
              <a:gd name="connsiteY3" fmla="*/ 4722439 h 4722439"/>
              <a:gd name="connsiteX4" fmla="*/ 0 w 6011501"/>
              <a:gd name="connsiteY4" fmla="*/ 0 h 4722439"/>
              <a:gd name="connsiteX0" fmla="*/ 0 w 6011501"/>
              <a:gd name="connsiteY0" fmla="*/ 0 h 4880484"/>
              <a:gd name="connsiteX1" fmla="*/ 6011501 w 6011501"/>
              <a:gd name="connsiteY1" fmla="*/ 0 h 4880484"/>
              <a:gd name="connsiteX2" fmla="*/ 5463711 w 6011501"/>
              <a:gd name="connsiteY2" fmla="*/ 4663759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52422 w 6011501"/>
              <a:gd name="connsiteY2" fmla="*/ 470901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2204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04673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555370 w 6011501"/>
              <a:gd name="connsiteY2" fmla="*/ 4721645 h 4880484"/>
              <a:gd name="connsiteX3" fmla="*/ 0 w 6011501"/>
              <a:gd name="connsiteY3" fmla="*/ 4880484 h 4880484"/>
              <a:gd name="connsiteX4" fmla="*/ 0 w 6011501"/>
              <a:gd name="connsiteY4" fmla="*/ 0 h 488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880484">
                <a:moveTo>
                  <a:pt x="0" y="0"/>
                </a:moveTo>
                <a:lnTo>
                  <a:pt x="6011501" y="0"/>
                </a:lnTo>
                <a:lnTo>
                  <a:pt x="5555370" y="4721645"/>
                </a:lnTo>
                <a:lnTo>
                  <a:pt x="0" y="4880484"/>
                </a:lnTo>
                <a:lnTo>
                  <a:pt x="0" y="0"/>
                </a:lnTo>
                <a:close/>
              </a:path>
            </a:pathLst>
          </a:cu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E88D"/>
              </a:solidFill>
            </a:endParaRPr>
          </a:p>
        </p:txBody>
      </p:sp>
      <p:sp>
        <p:nvSpPr>
          <p:cNvPr id="6" name="Rectangle 5">
            <a:extLst>
              <a:ext uri="{FF2B5EF4-FFF2-40B4-BE49-F238E27FC236}">
                <a16:creationId xmlns:a16="http://schemas.microsoft.com/office/drawing/2014/main" id="{B42DCB58-051E-447F-B3CC-FC25E988A26D}"/>
              </a:ext>
            </a:extLst>
          </p:cNvPr>
          <p:cNvSpPr/>
          <p:nvPr/>
        </p:nvSpPr>
        <p:spPr>
          <a:xfrm>
            <a:off x="274347" y="2012163"/>
            <a:ext cx="5970302" cy="2092881"/>
          </a:xfrm>
          <a:prstGeom prst="rect">
            <a:avLst/>
          </a:prstGeom>
        </p:spPr>
        <p:txBody>
          <a:bodyPr wrap="square">
            <a:spAutoFit/>
          </a:bodyPr>
          <a:lstStyle/>
          <a:p>
            <a:pPr algn="ctr" rtl="1"/>
            <a:r>
              <a:rPr lang="he-IL" sz="5000" b="1" dirty="0">
                <a:solidFill>
                  <a:srgbClr val="F7E88D"/>
                </a:solidFill>
                <a:latin typeface="Tahoma" pitchFamily="34" charset="0"/>
                <a:ea typeface="Tahoma" pitchFamily="34" charset="0"/>
                <a:cs typeface="Tahoma" pitchFamily="34" charset="0"/>
              </a:rPr>
              <a:t>גינות ומרחבים עירוניים</a:t>
            </a:r>
            <a:br>
              <a:rPr lang="he-IL" sz="4000" b="1" dirty="0">
                <a:solidFill>
                  <a:srgbClr val="EC1C3C"/>
                </a:solidFill>
                <a:latin typeface="Tahoma" panose="020B0604030504040204" pitchFamily="34" charset="0"/>
                <a:ea typeface="Tahoma" panose="020B0604030504040204" pitchFamily="34" charset="0"/>
                <a:cs typeface="Tahoma" panose="020B0604030504040204" pitchFamily="34" charset="0"/>
              </a:rPr>
            </a:br>
            <a:endParaRPr lang="en-US" sz="3000" b="1" dirty="0">
              <a:solidFill>
                <a:srgbClr val="EC1C3C"/>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9D4A9410-A377-4A0E-8EA8-DA48109484B0}"/>
              </a:ext>
            </a:extLst>
          </p:cNvPr>
          <p:cNvSpPr/>
          <p:nvPr/>
        </p:nvSpPr>
        <p:spPr>
          <a:xfrm>
            <a:off x="49356" y="-32864"/>
            <a:ext cx="604657" cy="2327671"/>
          </a:xfrm>
          <a:prstGeom prst="rect">
            <a:avLst/>
          </a:prstGeom>
          <a:solidFill>
            <a:srgbClr val="EC1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E59970E-9604-4816-A117-4B5ABB8B0F8C}"/>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t="7843" r="14947" b="40483"/>
          <a:stretch/>
        </p:blipFill>
        <p:spPr>
          <a:xfrm>
            <a:off x="6994585" y="3441016"/>
            <a:ext cx="5069841" cy="2310169"/>
          </a:xfrm>
          <a:prstGeom prst="rect">
            <a:avLst/>
          </a:prstGeom>
        </p:spPr>
      </p:pic>
      <p:pic>
        <p:nvPicPr>
          <p:cNvPr id="10" name="Picture 9">
            <a:extLst>
              <a:ext uri="{FF2B5EF4-FFF2-40B4-BE49-F238E27FC236}">
                <a16:creationId xmlns:a16="http://schemas.microsoft.com/office/drawing/2014/main" id="{6062550A-E716-449F-BCF3-49A1F8A01C5C}"/>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8195545" y="193818"/>
            <a:ext cx="3868881" cy="3096505"/>
          </a:xfrm>
          <a:prstGeom prst="rect">
            <a:avLst/>
          </a:prstGeom>
        </p:spPr>
      </p:pic>
      <p:pic>
        <p:nvPicPr>
          <p:cNvPr id="9" name="Picture 8">
            <a:extLst>
              <a:ext uri="{FF2B5EF4-FFF2-40B4-BE49-F238E27FC236}">
                <a16:creationId xmlns:a16="http://schemas.microsoft.com/office/drawing/2014/main" id="{7FC37E4C-387F-46C0-AC0F-0931F4DF2699}"/>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6182980" y="1426925"/>
            <a:ext cx="2790508" cy="2092881"/>
          </a:xfrm>
          <a:prstGeom prst="rect">
            <a:avLst/>
          </a:prstGeom>
          <a:ln w="76200">
            <a:solidFill>
              <a:schemeClr val="bg1"/>
            </a:solidFill>
          </a:ln>
        </p:spPr>
      </p:pic>
    </p:spTree>
    <p:extLst>
      <p:ext uri="{BB962C8B-B14F-4D97-AF65-F5344CB8AC3E}">
        <p14:creationId xmlns:p14="http://schemas.microsoft.com/office/powerpoint/2010/main" val="2973802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50</a:t>
            </a:fld>
            <a:endParaRPr lang="en-US" sz="1400"/>
          </a:p>
        </p:txBody>
      </p:sp>
      <p:sp>
        <p:nvSpPr>
          <p:cNvPr id="6" name="TextBox 5"/>
          <p:cNvSpPr txBox="1"/>
          <p:nvPr/>
        </p:nvSpPr>
        <p:spPr>
          <a:xfrm>
            <a:off x="3685308" y="1894222"/>
            <a:ext cx="5255597" cy="1938992"/>
          </a:xfrm>
          <a:prstGeom prst="rect">
            <a:avLst/>
          </a:prstGeom>
          <a:solidFill>
            <a:srgbClr val="EC1C3C"/>
          </a:solidFill>
        </p:spPr>
        <p:txBody>
          <a:bodyPr wrap="square" rtlCol="0">
            <a:spAutoFit/>
          </a:bodyPr>
          <a:lstStyle/>
          <a:p>
            <a:pPr algn="ctr" rtl="1"/>
            <a:r>
              <a:rPr lang="he-IL" sz="6000" b="1">
                <a:solidFill>
                  <a:schemeClr val="bg1"/>
                </a:solidFill>
                <a:latin typeface="Tahoma" pitchFamily="34" charset="0"/>
                <a:ea typeface="Tahoma" pitchFamily="34" charset="0"/>
                <a:cs typeface="Tahoma" pitchFamily="34" charset="0"/>
              </a:rPr>
              <a:t>סיכום ומסקנות</a:t>
            </a:r>
          </a:p>
        </p:txBody>
      </p:sp>
    </p:spTree>
    <p:extLst>
      <p:ext uri="{BB962C8B-B14F-4D97-AF65-F5344CB8AC3E}">
        <p14:creationId xmlns:p14="http://schemas.microsoft.com/office/powerpoint/2010/main" val="59942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51</a:t>
            </a:fld>
            <a:endParaRPr lang="en-US" sz="1400"/>
          </a:p>
        </p:txBody>
      </p:sp>
      <p:sp>
        <p:nvSpPr>
          <p:cNvPr id="4" name="TextBox 3">
            <a:extLst>
              <a:ext uri="{FF2B5EF4-FFF2-40B4-BE49-F238E27FC236}">
                <a16:creationId xmlns:a16="http://schemas.microsoft.com/office/drawing/2014/main" id="{830BA871-1550-47BD-9FB9-FB682BFF4199}"/>
              </a:ext>
            </a:extLst>
          </p:cNvPr>
          <p:cNvSpPr txBox="1"/>
          <p:nvPr/>
        </p:nvSpPr>
        <p:spPr>
          <a:xfrm>
            <a:off x="0" y="4111"/>
            <a:ext cx="12192000" cy="400110"/>
          </a:xfrm>
          <a:prstGeom prst="rect">
            <a:avLst/>
          </a:prstGeom>
          <a:solidFill>
            <a:srgbClr val="EC1C3C"/>
          </a:solidFill>
        </p:spPr>
        <p:txBody>
          <a:bodyPr wrap="square" rtlCol="0">
            <a:spAutoFit/>
          </a:bodyPr>
          <a:lstStyle/>
          <a:p>
            <a:pPr algn="r"/>
            <a:r>
              <a:rPr lang="he-IL" sz="2000" b="1" dirty="0">
                <a:solidFill>
                  <a:schemeClr val="bg1"/>
                </a:solidFill>
                <a:latin typeface="Tahoma" pitchFamily="34" charset="0"/>
                <a:ea typeface="Tahoma" pitchFamily="34" charset="0"/>
                <a:cs typeface="Tahoma" pitchFamily="34" charset="0"/>
              </a:rPr>
              <a:t>סיכום</a:t>
            </a:r>
          </a:p>
        </p:txBody>
      </p:sp>
      <p:sp>
        <p:nvSpPr>
          <p:cNvPr id="5" name="TextBox 4">
            <a:extLst>
              <a:ext uri="{FF2B5EF4-FFF2-40B4-BE49-F238E27FC236}">
                <a16:creationId xmlns:a16="http://schemas.microsoft.com/office/drawing/2014/main" id="{CC9D06EF-7B60-4321-8A61-DCECF5A3A021}"/>
              </a:ext>
            </a:extLst>
          </p:cNvPr>
          <p:cNvSpPr txBox="1"/>
          <p:nvPr/>
        </p:nvSpPr>
        <p:spPr>
          <a:xfrm>
            <a:off x="387566" y="692327"/>
            <a:ext cx="11394859" cy="5126724"/>
          </a:xfrm>
          <a:prstGeom prst="rect">
            <a:avLst/>
          </a:prstGeom>
          <a:noFill/>
        </p:spPr>
        <p:txBody>
          <a:bodyPr wrap="square" rtlCol="1">
            <a:spAutoFit/>
          </a:bodyPr>
          <a:lstStyle/>
          <a:p>
            <a:pPr algn="ctr" rtl="1">
              <a:lnSpc>
                <a:spcPct val="150000"/>
              </a:lnSpc>
              <a:defRPr/>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בשנת 2021 התרחבה פעילות </a:t>
            </a: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Urban95</a:t>
            </a: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 בתחומי המרחב הציבורי והניידות, לקנה מידה כלל עירוני (</a:t>
            </a: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Scalability</a:t>
            </a: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 – תוך נגיעה באוכלוסיות קצה שונות – תושבי יפו, מבקשי מקלט ושכונות הדרום. </a:t>
            </a:r>
          </a:p>
          <a:p>
            <a:pPr algn="ctr" rtl="1">
              <a:lnSpc>
                <a:spcPct val="150000"/>
              </a:lnSpc>
              <a:defRPr/>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זאת לצד הטמעת נקודת המבט של הגיל הרך במדיניות העירונית ובמהלכים עירוניים אסטרטגיים (</a:t>
            </a: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Sustainability</a:t>
            </a: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a:t>
            </a:r>
          </a:p>
          <a:p>
            <a:pPr algn="r" rtl="1">
              <a:lnSpc>
                <a:spcPct val="150000"/>
              </a:lnSpc>
              <a:defRPr/>
            </a:pPr>
            <a:r>
              <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rPr>
              <a:t>מדיניות </a:t>
            </a:r>
            <a:r>
              <a:rPr lang="en-US" sz="1600" b="1" dirty="0">
                <a:solidFill>
                  <a:srgbClr val="FFC000"/>
                </a:solidFill>
                <a:latin typeface="Tahoma" panose="020B0604030504040204" pitchFamily="34" charset="0"/>
                <a:ea typeface="Tahoma" panose="020B0604030504040204" pitchFamily="34" charset="0"/>
                <a:cs typeface="Tahoma" panose="020B0604030504040204" pitchFamily="34" charset="0"/>
              </a:rPr>
              <a:t>Urban95</a:t>
            </a:r>
            <a:r>
              <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rPr>
              <a:t> משולבת בתכנון המרחב העירוני</a:t>
            </a:r>
          </a:p>
          <a:p>
            <a:pPr marL="285750" indent="-285750" algn="r" rtl="1">
              <a:lnSpc>
                <a:spcPct val="150000"/>
              </a:lnSpc>
              <a:buClr>
                <a:srgbClr val="EC1C3C"/>
              </a:buClr>
              <a:buFont typeface="Tahoma" panose="020B0604030504040204" pitchFamily="34" charset="0"/>
              <a:buChar char="█"/>
              <a:defRPr/>
            </a:pPr>
            <a:r>
              <a:rPr lang="he-IL" sz="1400" dirty="0">
                <a:latin typeface="Tahoma" pitchFamily="34" charset="0"/>
                <a:ea typeface="Tahoma" pitchFamily="34" charset="0"/>
                <a:cs typeface="Tahoma" pitchFamily="34" charset="0"/>
              </a:rPr>
              <a:t>עקרונות </a:t>
            </a:r>
            <a:r>
              <a:rPr lang="en-US" sz="1400" dirty="0">
                <a:latin typeface="Tahoma" pitchFamily="34" charset="0"/>
                <a:ea typeface="Tahoma" pitchFamily="34" charset="0"/>
                <a:cs typeface="Tahoma" pitchFamily="34" charset="0"/>
              </a:rPr>
              <a:t>Urban95</a:t>
            </a:r>
            <a:r>
              <a:rPr lang="he-IL" sz="1400" dirty="0">
                <a:latin typeface="Tahoma" pitchFamily="34" charset="0"/>
                <a:ea typeface="Tahoma" pitchFamily="34" charset="0"/>
                <a:cs typeface="Tahoma" pitchFamily="34" charset="0"/>
              </a:rPr>
              <a:t> לעיצוב הסביבה העירונית, המתחשבים בצורכי הגיל הרך ומלוויהם, משולבים בתהליכי תכנון ביחידות השונות, ובאים לידי ביטוי במגוון תוכניות עירוניות אסטרטגיות (חזון התחבורה, קידום רכיבה והליכוּת) ובהקצאת משאבים.</a:t>
            </a:r>
          </a:p>
          <a:p>
            <a:pPr marL="285750" indent="-285750" algn="r" rtl="1">
              <a:lnSpc>
                <a:spcPct val="150000"/>
              </a:lnSpc>
              <a:buClr>
                <a:srgbClr val="EC1C3C"/>
              </a:buClr>
              <a:buFont typeface="Tahoma" panose="020B0604030504040204" pitchFamily="34" charset="0"/>
              <a:buChar char="█"/>
              <a:defRP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rPr>
              <a:t>יישום פיילוטים להדגמת פוטנציאל הצלחה, לקראת הרחבת ההתערבויות בקנה מידה רחב: הפיילוטים לפעילויות משחקוטו ו-'משחק רחוב' חוללו השפעה מיידית על המשתתפים, ושימשו כהתנסות מועילה ומלמדת לקראת הרחבת הפעילויות והתאמתן לפריסה כלל עירונית. </a:t>
            </a:r>
          </a:p>
          <a:p>
            <a:pPr marL="285750" indent="-285750" algn="r" rtl="1">
              <a:lnSpc>
                <a:spcPct val="150000"/>
              </a:lnSpc>
              <a:buClr>
                <a:srgbClr val="EC1C3C"/>
              </a:buClr>
              <a:buFont typeface="Tahoma" panose="020B0604030504040204" pitchFamily="34" charset="0"/>
              <a:buChar char="█"/>
              <a:defRPr/>
            </a:pPr>
            <a:r>
              <a:rPr lang="he-IL" sz="1400" dirty="0">
                <a:latin typeface="Tahoma" panose="020B0604030504040204" pitchFamily="34" charset="0"/>
                <a:ea typeface="Tahoma" panose="020B0604030504040204" pitchFamily="34" charset="0"/>
                <a:cs typeface="Tahoma" panose="020B0604030504040204" pitchFamily="34" charset="0"/>
              </a:rPr>
              <a:t>פעולות מבוססות נתונים: מיפוי צרכים באמצעות איסוף מידע מקדים ושיתוף הציבור לפני ההתערבות (למשל בגן השניים, גן השוטרת); איסוף נתונים לפני ואחרי ההתערבות כדי למדוד את ההשפעה של יישום הפרויקטים (למשל בכרם התימנים).</a:t>
            </a:r>
            <a:endParaRPr lang="he-IL" sz="14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algn="r" rtl="1">
              <a:lnSpc>
                <a:spcPct val="150000"/>
              </a:lnSpc>
              <a:defRPr/>
            </a:pPr>
            <a:r>
              <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rPr>
              <a:t>תשתיות פיזיות מותאמות לילדי גיל הרך ומלוויהם</a:t>
            </a:r>
          </a:p>
          <a:p>
            <a:pPr marL="285750" indent="-285750" algn="r" rtl="1">
              <a:lnSpc>
                <a:spcPct val="150000"/>
              </a:lnSpc>
              <a:buClr>
                <a:srgbClr val="EC1C3C"/>
              </a:buClr>
              <a:buFont typeface="Tahoma" panose="020B0604030504040204" pitchFamily="34" charset="0"/>
              <a:buChar char="█"/>
              <a:defRP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rPr>
              <a:t>ההתערבויות המתוכננות והפעילויות המוצעות נועדו </a:t>
            </a:r>
            <a:r>
              <a:rPr lang="he-IL" sz="1400" dirty="0" err="1">
                <a:solidFill>
                  <a:prstClr val="black"/>
                </a:solidFill>
                <a:latin typeface="Tahoma" panose="020B0604030504040204" pitchFamily="34" charset="0"/>
                <a:ea typeface="Tahoma" panose="020B0604030504040204" pitchFamily="34" charset="0"/>
                <a:cs typeface="Tahoma" panose="020B0604030504040204" pitchFamily="34" charset="0"/>
                <a:sym typeface="Varela Round"/>
              </a:rPr>
              <a:t>להנגיש</a:t>
            </a: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rPr>
              <a:t> את המרחב הציבורי למעבר ושהייה נוחים ומיטיבים עבור ילדי הגיל הרך ומלוויהם, ובהתאמה לצורכיהם.</a:t>
            </a:r>
          </a:p>
          <a:p>
            <a:pPr marL="285750" indent="-285750" algn="r" rtl="1">
              <a:lnSpc>
                <a:spcPct val="150000"/>
              </a:lnSpc>
              <a:buClr>
                <a:srgbClr val="EC1C3C"/>
              </a:buClr>
              <a:buFont typeface="Tahoma" panose="020B0604030504040204" pitchFamily="34" charset="0"/>
              <a:buChar char="█"/>
              <a:defRP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rPr>
              <a:t>בכלל המוקדים, איסוף הנתונים במסגרת ההערכה המעצבת והמלווה, כָּלל בחינה של התאמת התשתיות המקומיות למעבר ו/או שהיית ילדי הגיל הרך ומלוויהם. מידת ההתאמה של המרחב נלקח בחשבון בעת בחירת מיקומים לקיום פעילויות לגיל הרך ומלוויהם.</a:t>
            </a:r>
            <a:endParaRPr lang="he-IL" sz="1400"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8136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52</a:t>
            </a:fld>
            <a:endParaRPr lang="en-US" sz="1400"/>
          </a:p>
        </p:txBody>
      </p:sp>
      <p:sp>
        <p:nvSpPr>
          <p:cNvPr id="4" name="TextBox 3">
            <a:extLst>
              <a:ext uri="{FF2B5EF4-FFF2-40B4-BE49-F238E27FC236}">
                <a16:creationId xmlns:a16="http://schemas.microsoft.com/office/drawing/2014/main" id="{830BA871-1550-47BD-9FB9-FB682BFF4199}"/>
              </a:ext>
            </a:extLst>
          </p:cNvPr>
          <p:cNvSpPr txBox="1"/>
          <p:nvPr/>
        </p:nvSpPr>
        <p:spPr>
          <a:xfrm>
            <a:off x="0" y="4111"/>
            <a:ext cx="12192000" cy="400110"/>
          </a:xfrm>
          <a:prstGeom prst="rect">
            <a:avLst/>
          </a:prstGeom>
          <a:solidFill>
            <a:srgbClr val="EC1C3C"/>
          </a:solidFill>
        </p:spPr>
        <p:txBody>
          <a:bodyPr wrap="square" rtlCol="0">
            <a:spAutoFit/>
          </a:bodyPr>
          <a:lstStyle/>
          <a:p>
            <a:pPr algn="r"/>
            <a:r>
              <a:rPr lang="he-IL" sz="2000" b="1" dirty="0">
                <a:solidFill>
                  <a:schemeClr val="bg1"/>
                </a:solidFill>
                <a:latin typeface="Tahoma" pitchFamily="34" charset="0"/>
                <a:ea typeface="Tahoma" pitchFamily="34" charset="0"/>
                <a:cs typeface="Tahoma" pitchFamily="34" charset="0"/>
              </a:rPr>
              <a:t>סיכום</a:t>
            </a:r>
          </a:p>
        </p:txBody>
      </p:sp>
      <p:sp>
        <p:nvSpPr>
          <p:cNvPr id="7" name="TextBox 6">
            <a:extLst>
              <a:ext uri="{FF2B5EF4-FFF2-40B4-BE49-F238E27FC236}">
                <a16:creationId xmlns:a16="http://schemas.microsoft.com/office/drawing/2014/main" id="{B90FC9E5-8C9F-4BA5-93A2-3270ABA4D5A9}"/>
              </a:ext>
            </a:extLst>
          </p:cNvPr>
          <p:cNvSpPr txBox="1"/>
          <p:nvPr/>
        </p:nvSpPr>
        <p:spPr>
          <a:xfrm>
            <a:off x="514350" y="550627"/>
            <a:ext cx="11081496" cy="5357557"/>
          </a:xfrm>
          <a:prstGeom prst="rect">
            <a:avLst/>
          </a:prstGeom>
          <a:noFill/>
        </p:spPr>
        <p:txBody>
          <a:bodyPr wrap="square" rtlCol="1">
            <a:spAutoFit/>
          </a:bodyPr>
          <a:lstStyle/>
          <a:p>
            <a:pPr lvl="0" algn="r" rtl="1">
              <a:lnSpc>
                <a:spcPct val="150000"/>
              </a:lnSpc>
              <a:buClr>
                <a:srgbClr val="EC1C3C"/>
              </a:buClr>
              <a:defRPr/>
            </a:pPr>
            <a:r>
              <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rPr>
              <a:t>שימוש במרחב עירוני מותאם</a:t>
            </a:r>
          </a:p>
          <a:p>
            <a:pPr marL="285750" indent="-285750" algn="r" rtl="1">
              <a:lnSpc>
                <a:spcPct val="150000"/>
              </a:lnSpc>
              <a:buClr>
                <a:srgbClr val="EC1C3C"/>
              </a:buClr>
              <a:buSzPct val="90000"/>
              <a:buFont typeface="Tahoma" panose="020B0604030504040204" pitchFamily="34" charset="0"/>
              <a:buChar char="█"/>
              <a:defRPr/>
            </a:pPr>
            <a:r>
              <a:rPr lang="he-IL" sz="1400" dirty="0">
                <a:latin typeface="Tahoma" panose="020B0604030504040204" pitchFamily="34" charset="0"/>
                <a:ea typeface="Tahoma" panose="020B0604030504040204" pitchFamily="34" charset="0"/>
                <a:cs typeface="Tahoma" panose="020B0604030504040204" pitchFamily="34" charset="0"/>
              </a:rPr>
              <a:t>ההתערבויות שהותאמו לגיל הרך ומלוויהם </a:t>
            </a:r>
            <a:r>
              <a:rPr lang="he-IL" sz="1400" b="1" dirty="0">
                <a:latin typeface="Tahoma" panose="020B0604030504040204" pitchFamily="34" charset="0"/>
                <a:ea typeface="Tahoma" panose="020B0604030504040204" pitchFamily="34" charset="0"/>
                <a:cs typeface="Tahoma" panose="020B0604030504040204" pitchFamily="34" charset="0"/>
              </a:rPr>
              <a:t>צפויות לספק מענה עבור כלל הציבור. </a:t>
            </a:r>
            <a:r>
              <a:rPr lang="he-IL" sz="1400" dirty="0">
                <a:latin typeface="Tahoma" panose="020B0604030504040204" pitchFamily="34" charset="0"/>
                <a:ea typeface="Tahoma" panose="020B0604030504040204" pitchFamily="34" charset="0"/>
                <a:cs typeface="Tahoma" panose="020B0604030504040204" pitchFamily="34" charset="0"/>
              </a:rPr>
              <a:t>הדבר מתבטא בעמדות התושבים בנוגע למצב הקיים והצרכים שהעלו לשיפור התנאים הסביבתיים במוקדים השונים.</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EC1C3C"/>
              </a:buClr>
              <a:buSzPct val="90000"/>
              <a:buFont typeface="Tahoma" panose="020B0604030504040204" pitchFamily="34" charset="0"/>
              <a:buChar char="█"/>
              <a:defRPr/>
            </a:pPr>
            <a:r>
              <a:rPr lang="he-IL" sz="1400" dirty="0">
                <a:latin typeface="Tahoma" panose="020B0604030504040204" pitchFamily="34" charset="0"/>
                <a:ea typeface="Tahoma" panose="020B0604030504040204" pitchFamily="34" charset="0"/>
                <a:cs typeface="Tahoma" panose="020B0604030504040204" pitchFamily="34" charset="0"/>
              </a:rPr>
              <a:t>פעילויות קהילתיות לגיל הרך ומלוויו במרחב הציבורי תורמות ליישום שימושיות חיובית של תושבי הקהילה במתחמים השונים, מחזקות תחושות של הזדהות וחיבור לסביבת המגורים, ומספקות מענה להורים וילדיהם בשעות הפנאי.</a:t>
            </a:r>
            <a:endParaRPr lang="he-IL" sz="14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lvl="0" algn="r" rtl="1">
              <a:lnSpc>
                <a:spcPct val="150000"/>
              </a:lnSpc>
              <a:defRPr/>
            </a:pPr>
            <a:r>
              <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rPr>
              <a:t>התניידות ברגל, באופניים או בתחבורה ציבורית, במקום ברכב</a:t>
            </a:r>
          </a:p>
          <a:p>
            <a:pPr marL="285750" lvl="0" indent="-285750" algn="r" rtl="1">
              <a:lnSpc>
                <a:spcPct val="150000"/>
              </a:lnSpc>
              <a:buClr>
                <a:srgbClr val="EC1C3C"/>
              </a:buClr>
              <a:buFont typeface="Tahoma" panose="020B0604030504040204" pitchFamily="34" charset="0"/>
              <a:buChar char="█"/>
              <a:defRP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ביצוע התערבויות לתעדוף מעבר רגלי במרחב העירוני ומתן מענה בטיחותי למוקדים המאופיינים במגוון אמצעי תנועה, למשל בכרם התימנים. </a:t>
            </a:r>
            <a:endParaRPr lang="he-IL"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r" rtl="1">
              <a:lnSpc>
                <a:spcPct val="150000"/>
              </a:lnSpc>
              <a:buClr>
                <a:srgbClr val="EC1C3C"/>
              </a:buClr>
              <a:buFont typeface="Tahoma" panose="020B0604030504040204" pitchFamily="34" charset="0"/>
              <a:buChar char="█"/>
              <a:defRP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מבנה הפעילויות (משחקוטו ורחוב משחק) מודולרי וגמיש, ניתן לשכפול והתאמה לקהלים שונים, ומאפשר הפעלה במגוון מוקדים ברחבי העיר, כך שהפעילות תהיה נגישה לתושבים במרחק הליכה/רכיבה סביר. ולראייה, במרבית הפעילויות, התושבים מגיעים ברגל ומתוך השכונה.</a:t>
            </a:r>
          </a:p>
          <a:p>
            <a:pPr algn="r" rtl="1">
              <a:lnSpc>
                <a:spcPct val="150000"/>
              </a:lnSpc>
              <a:buClr>
                <a:srgbClr val="EC1C3C"/>
              </a:buClr>
              <a:defRPr/>
            </a:pPr>
            <a:r>
              <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rPr>
              <a:t>אינטראקציה ומשחק משותף הורה-ילד במרחב העירוני</a:t>
            </a:r>
          </a:p>
          <a:p>
            <a:pPr marL="285750" indent="-285750" algn="r" rtl="1">
              <a:lnSpc>
                <a:spcPct val="150000"/>
              </a:lnSpc>
              <a:buClr>
                <a:srgbClr val="EC1C3C"/>
              </a:buClr>
              <a:buFontTx/>
              <a:buChar char="█"/>
              <a:defRPr/>
            </a:pPr>
            <a:r>
              <a:rPr lang="he-IL" sz="1400" dirty="0">
                <a:latin typeface="Tahoma"/>
                <a:ea typeface="Tahoma"/>
                <a:cs typeface="Tahoma"/>
              </a:rPr>
              <a:t>הפעילויות הקהילתיות במרחב הציבורי (משחקוטו ורחוב משחק) מזמנות משחק משותף ואינטראקציות חיוביות בין הורים לילדיהם. </a:t>
            </a:r>
            <a:br>
              <a:rPr lang="en-US" sz="1400" dirty="0">
                <a:latin typeface="Tahoma"/>
                <a:ea typeface="Tahoma"/>
                <a:cs typeface="Tahoma"/>
              </a:rPr>
            </a:br>
            <a:r>
              <a:rPr lang="he-IL" sz="1400" dirty="0">
                <a:latin typeface="Tahoma"/>
                <a:ea typeface="Tahoma"/>
                <a:cs typeface="Tahoma"/>
              </a:rPr>
              <a:t>התאמה נקודתית לאוכלוסיות מקומיות עשויה לקדם שינוי תפיסתי והתנהגותי, ולחשוף הורים להזדמנויות חווייתיות שלא הכירו ושיכולות לתרום להתפתחות ילדיהם</a:t>
            </a:r>
            <a:r>
              <a:rPr lang="he-IL" sz="1400" dirty="0">
                <a:latin typeface="Tahoma" panose="020B0604030504040204" pitchFamily="34" charset="0"/>
                <a:ea typeface="Tahoma" panose="020B0604030504040204" pitchFamily="34" charset="0"/>
                <a:cs typeface="Tahoma" panose="020B0604030504040204" pitchFamily="34" charset="0"/>
              </a:rPr>
              <a:t>. </a:t>
            </a:r>
          </a:p>
          <a:p>
            <a:pPr marL="285750" indent="-285750" algn="r" rtl="1">
              <a:lnSpc>
                <a:spcPct val="150000"/>
              </a:lnSpc>
              <a:buClr>
                <a:srgbClr val="EC1C3C"/>
              </a:buClr>
              <a:buFontTx/>
              <a:buChar char="█"/>
              <a:defRPr/>
            </a:pPr>
            <a:r>
              <a:rPr lang="he-IL" sz="1400" dirty="0">
                <a:latin typeface="Tahoma"/>
                <a:ea typeface="Tahoma"/>
                <a:cs typeface="Tahoma"/>
              </a:rPr>
              <a:t>ההתערבויות המתוכננות בגן השניים ובגן השוטרת יספקו תנאים מיטיבים למשחק ול</a:t>
            </a:r>
            <a:r>
              <a:rPr lang="he-IL" sz="1400" dirty="0">
                <a:latin typeface="Tahoma" panose="020B0604030504040204" pitchFamily="34" charset="0"/>
                <a:ea typeface="Tahoma" panose="020B0604030504040204" pitchFamily="34" charset="0"/>
                <a:cs typeface="Tahoma" panose="020B0604030504040204" pitchFamily="34" charset="0"/>
              </a:rPr>
              <a:t>אינטראקציות משפחתיות וקהילתיות. </a:t>
            </a:r>
            <a:endParaRPr lang="he-IL" sz="14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endParaRPr>
          </a:p>
        </p:txBody>
      </p:sp>
    </p:spTree>
    <p:extLst>
      <p:ext uri="{BB962C8B-B14F-4D97-AF65-F5344CB8AC3E}">
        <p14:creationId xmlns:p14="http://schemas.microsoft.com/office/powerpoint/2010/main" val="27693466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53</a:t>
            </a:fld>
            <a:endParaRPr lang="en-US" sz="1400"/>
          </a:p>
        </p:txBody>
      </p:sp>
      <p:sp>
        <p:nvSpPr>
          <p:cNvPr id="4" name="TextBox 3">
            <a:extLst>
              <a:ext uri="{FF2B5EF4-FFF2-40B4-BE49-F238E27FC236}">
                <a16:creationId xmlns:a16="http://schemas.microsoft.com/office/drawing/2014/main" id="{830BA871-1550-47BD-9FB9-FB682BFF4199}"/>
              </a:ext>
            </a:extLst>
          </p:cNvPr>
          <p:cNvSpPr txBox="1"/>
          <p:nvPr/>
        </p:nvSpPr>
        <p:spPr>
          <a:xfrm>
            <a:off x="0" y="-3978"/>
            <a:ext cx="12192000" cy="400110"/>
          </a:xfrm>
          <a:prstGeom prst="rect">
            <a:avLst/>
          </a:prstGeom>
          <a:solidFill>
            <a:srgbClr val="EC1C3C"/>
          </a:solidFill>
        </p:spPr>
        <p:txBody>
          <a:bodyPr wrap="square" rtlCol="0">
            <a:spAutoFit/>
          </a:bodyPr>
          <a:lstStyle/>
          <a:p>
            <a:pPr algn="r"/>
            <a:r>
              <a:rPr lang="he-IL" sz="2000" b="1" dirty="0">
                <a:solidFill>
                  <a:schemeClr val="bg1"/>
                </a:solidFill>
                <a:latin typeface="Tahoma" pitchFamily="34" charset="0"/>
                <a:ea typeface="Tahoma" pitchFamily="34" charset="0"/>
                <a:cs typeface="Tahoma" pitchFamily="34" charset="0"/>
              </a:rPr>
              <a:t>מבט לעתיד - 2022</a:t>
            </a:r>
          </a:p>
        </p:txBody>
      </p:sp>
      <p:sp>
        <p:nvSpPr>
          <p:cNvPr id="6" name="TextBox 5">
            <a:extLst>
              <a:ext uri="{FF2B5EF4-FFF2-40B4-BE49-F238E27FC236}">
                <a16:creationId xmlns:a16="http://schemas.microsoft.com/office/drawing/2014/main" id="{917AE435-5CCB-405B-8CBF-FCC15D06AFD9}"/>
              </a:ext>
            </a:extLst>
          </p:cNvPr>
          <p:cNvSpPr txBox="1"/>
          <p:nvPr/>
        </p:nvSpPr>
        <p:spPr>
          <a:xfrm>
            <a:off x="238125" y="708088"/>
            <a:ext cx="11431814" cy="5080558"/>
          </a:xfrm>
          <a:prstGeom prst="rect">
            <a:avLst/>
          </a:prstGeom>
          <a:noFill/>
        </p:spPr>
        <p:txBody>
          <a:bodyPr wrap="square">
            <a:spAutoFit/>
          </a:bodyPr>
          <a:lstStyle/>
          <a:p>
            <a:pPr lvl="0" algn="r" rtl="1">
              <a:lnSpc>
                <a:spcPct val="150000"/>
              </a:lnSpc>
              <a:buClr>
                <a:srgbClr val="EC1C3C"/>
              </a:buClr>
              <a:defRPr/>
            </a:pPr>
            <a:r>
              <a:rPr lang="he-IL" b="1" dirty="0">
                <a:solidFill>
                  <a:srgbClr val="4978A6"/>
                </a:solidFill>
                <a:latin typeface="Tahoma" panose="020B0604030504040204" pitchFamily="34" charset="0"/>
                <a:ea typeface="Tahoma" panose="020B0604030504040204" pitchFamily="34" charset="0"/>
                <a:cs typeface="Tahoma" panose="020B0604030504040204" pitchFamily="34" charset="0"/>
              </a:rPr>
              <a:t>התערבויות מתוכננות בתחומי ניידות ומרחב ציבורי, כחלק מאג'נדה עירונית לקידום הליכוּת ועיר בריאה:</a:t>
            </a:r>
          </a:p>
          <a:p>
            <a:pPr marL="285750" indent="-285750" algn="r" rtl="1">
              <a:lnSpc>
                <a:spcPct val="150000"/>
              </a:lnSpc>
              <a:buClr>
                <a:srgbClr val="F9BC25"/>
              </a:buClr>
              <a:buSzPct val="90000"/>
              <a:buFont typeface="Tahoma" panose="020B0604030504040204" pitchFamily="34" charset="0"/>
              <a:buChar char="█"/>
              <a:defRPr/>
            </a:pPr>
            <a:r>
              <a:rPr lang="he-IL" sz="1400" dirty="0">
                <a:latin typeface="Tahoma" panose="020B0604030504040204" pitchFamily="34" charset="0"/>
                <a:ea typeface="Tahoma" panose="020B0604030504040204" pitchFamily="34" charset="0"/>
                <a:cs typeface="Tahoma" panose="020B0604030504040204" pitchFamily="34" charset="0"/>
              </a:rPr>
              <a:t>צוות </a:t>
            </a:r>
            <a:r>
              <a:rPr lang="en-US" sz="1400" dirty="0">
                <a:latin typeface="Tahoma" panose="020B0604030504040204" pitchFamily="34" charset="0"/>
                <a:ea typeface="Tahoma" panose="020B0604030504040204" pitchFamily="34" charset="0"/>
                <a:cs typeface="Tahoma" panose="020B0604030504040204" pitchFamily="34" charset="0"/>
              </a:rPr>
              <a:t>Urban95</a:t>
            </a:r>
            <a:r>
              <a:rPr lang="he-IL" sz="1400" dirty="0">
                <a:latin typeface="Tahoma" panose="020B0604030504040204" pitchFamily="34" charset="0"/>
                <a:ea typeface="Tahoma" panose="020B0604030504040204" pitchFamily="34" charset="0"/>
                <a:cs typeface="Tahoma" panose="020B0604030504040204" pitchFamily="34" charset="0"/>
              </a:rPr>
              <a:t> שותף בצוות המוביל של ה</a:t>
            </a:r>
            <a:r>
              <a:rPr lang="he-IL" sz="1400" b="1" dirty="0">
                <a:latin typeface="Tahoma" panose="020B0604030504040204" pitchFamily="34" charset="0"/>
                <a:ea typeface="Tahoma" panose="020B0604030504040204" pitchFamily="34" charset="0"/>
                <a:cs typeface="Tahoma" panose="020B0604030504040204" pitchFamily="34" charset="0"/>
              </a:rPr>
              <a:t>מהלך העירוני לקידום ושיפור הליכוּת בעיר</a:t>
            </a:r>
            <a:r>
              <a:rPr lang="he-IL" sz="1400" dirty="0">
                <a:latin typeface="Tahoma" panose="020B0604030504040204" pitchFamily="34" charset="0"/>
                <a:ea typeface="Tahoma" panose="020B0604030504040204" pitchFamily="34" charset="0"/>
                <a:cs typeface="Tahoma" panose="020B0604030504040204" pitchFamily="34" charset="0"/>
              </a:rPr>
              <a:t>. המהלך כולל 2 ימי עיון ויום סיורים, בהם צוות </a:t>
            </a:r>
            <a:r>
              <a:rPr lang="en-US" sz="1400" dirty="0">
                <a:latin typeface="Tahoma" panose="020B0604030504040204" pitchFamily="34" charset="0"/>
                <a:ea typeface="Tahoma" panose="020B0604030504040204" pitchFamily="34" charset="0"/>
                <a:cs typeface="Tahoma" panose="020B0604030504040204" pitchFamily="34" charset="0"/>
              </a:rPr>
              <a:t>Urban95</a:t>
            </a:r>
            <a:r>
              <a:rPr lang="he-IL" sz="1400" dirty="0">
                <a:latin typeface="Tahoma" panose="020B0604030504040204" pitchFamily="34" charset="0"/>
                <a:ea typeface="Tahoma" panose="020B0604030504040204" pitchFamily="34" charset="0"/>
                <a:cs typeface="Tahoma" panose="020B0604030504040204" pitchFamily="34" charset="0"/>
              </a:rPr>
              <a:t> יובילו שולחנות דיון, ישלבו כלי אמפתיה כדי לספק חוויית הליכה של הורים וילדים ועוד.</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F9BC25"/>
              </a:buClr>
              <a:buSzPct val="90000"/>
              <a:buFont typeface="Tahoma" panose="020B0604030504040204" pitchFamily="34" charset="0"/>
              <a:buChar char="█"/>
              <a:defRPr/>
            </a:pPr>
            <a:r>
              <a:rPr lang="he-IL" sz="1400" dirty="0">
                <a:latin typeface="Tahoma" panose="020B0604030504040204" pitchFamily="34" charset="0"/>
                <a:ea typeface="Tahoma" panose="020B0604030504040204" pitchFamily="34" charset="0"/>
                <a:cs typeface="Tahoma" panose="020B0604030504040204" pitchFamily="34" charset="0"/>
              </a:rPr>
              <a:t>קידום מהלך עיר בריאה לילדים (תכנון והובלת </a:t>
            </a:r>
            <a:r>
              <a:rPr lang="he-IL" sz="1400" b="1" dirty="0">
                <a:latin typeface="Tahoma" panose="020B0604030504040204" pitchFamily="34" charset="0"/>
                <a:ea typeface="Tahoma" panose="020B0604030504040204" pitchFamily="34" charset="0"/>
                <a:cs typeface="Tahoma" panose="020B0604030504040204" pitchFamily="34" charset="0"/>
              </a:rPr>
              <a:t>כנס עיר בריאה</a:t>
            </a:r>
            <a:r>
              <a:rPr lang="he-IL" sz="1400" dirty="0">
                <a:latin typeface="Tahoma" panose="020B0604030504040204" pitchFamily="34" charset="0"/>
                <a:ea typeface="Tahoma" panose="020B0604030504040204" pitchFamily="34" charset="0"/>
                <a:cs typeface="Tahoma" panose="020B0604030504040204" pitchFamily="34" charset="0"/>
              </a:rPr>
              <a:t>) – אשר מחבר בין עולמות התכנון, סביבה ובריאות הציבור. </a:t>
            </a:r>
            <a:br>
              <a:rPr lang="en-US" sz="1400" dirty="0">
                <a:latin typeface="Tahoma" panose="020B0604030504040204" pitchFamily="34" charset="0"/>
                <a:ea typeface="Tahoma" panose="020B0604030504040204" pitchFamily="34" charset="0"/>
                <a:cs typeface="Tahoma" panose="020B0604030504040204" pitchFamily="34" charset="0"/>
              </a:rPr>
            </a:br>
            <a:r>
              <a:rPr lang="he-IL" sz="1400" dirty="0">
                <a:latin typeface="Tahoma" panose="020B0604030504040204" pitchFamily="34" charset="0"/>
                <a:ea typeface="Tahoma" panose="020B0604030504040204" pitchFamily="34" charset="0"/>
                <a:cs typeface="Tahoma" panose="020B0604030504040204" pitchFamily="34" charset="0"/>
              </a:rPr>
              <a:t>מהלך זה כולל שני עוגנים מרכזיים: כנס פנים עירוני שמטרתו העלאת מודעות וגיבוש יוזמות ארוכות טווח, ושבוע יוזמות לציבור הכוללות פעילויות ותוכן בנושא עירוניות, בריאות וילדים.</a:t>
            </a:r>
          </a:p>
          <a:p>
            <a:pPr marL="285750" indent="-285750" algn="r" rtl="1">
              <a:lnSpc>
                <a:spcPct val="150000"/>
              </a:lnSpc>
              <a:buClr>
                <a:srgbClr val="F9BC25"/>
              </a:buClr>
              <a:buSzPct val="90000"/>
              <a:buFont typeface="Tahoma" panose="020B0604030504040204" pitchFamily="34" charset="0"/>
              <a:buChar char="█"/>
              <a:defRPr/>
            </a:pPr>
            <a:r>
              <a:rPr lang="he-IL" sz="1400" dirty="0">
                <a:latin typeface="Tahoma" panose="020B0604030504040204" pitchFamily="34" charset="0"/>
                <a:ea typeface="Tahoma" panose="020B0604030504040204" pitchFamily="34" charset="0"/>
                <a:cs typeface="Tahoma" panose="020B0604030504040204" pitchFamily="34" charset="0"/>
              </a:rPr>
              <a:t>המשך פיתוח </a:t>
            </a:r>
            <a:r>
              <a:rPr lang="he-IL" sz="1400" b="1" dirty="0">
                <a:latin typeface="Tahoma" panose="020B0604030504040204" pitchFamily="34" charset="0"/>
                <a:ea typeface="Tahoma" panose="020B0604030504040204" pitchFamily="34" charset="0"/>
                <a:cs typeface="Tahoma" panose="020B0604030504040204" pitchFamily="34" charset="0"/>
              </a:rPr>
              <a:t>מרחבים ציבוריים מותאמי גיל רך – גן השניים ביפו: </a:t>
            </a:r>
            <a:r>
              <a:rPr lang="he-IL" sz="1400" dirty="0">
                <a:latin typeface="Tahoma" panose="020B0604030504040204" pitchFamily="34" charset="0"/>
                <a:ea typeface="Tahoma" panose="020B0604030504040204" pitchFamily="34" charset="0"/>
                <a:cs typeface="Tahoma" panose="020B0604030504040204" pitchFamily="34" charset="0"/>
              </a:rPr>
              <a:t>לאחר איסוף נתונים על צורכי התושבים ואופני השימוש, תוכנית </a:t>
            </a:r>
            <a:r>
              <a:rPr lang="en-US" sz="1400" dirty="0">
                <a:latin typeface="Tahoma" panose="020B0604030504040204" pitchFamily="34" charset="0"/>
                <a:ea typeface="Tahoma" panose="020B0604030504040204" pitchFamily="34" charset="0"/>
                <a:cs typeface="Tahoma" panose="020B0604030504040204" pitchFamily="34" charset="0"/>
              </a:rPr>
              <a:t>Urban95</a:t>
            </a:r>
            <a:r>
              <a:rPr lang="he-IL" sz="1400" dirty="0">
                <a:latin typeface="Tahoma" panose="020B0604030504040204" pitchFamily="34" charset="0"/>
                <a:ea typeface="Tahoma" panose="020B0604030504040204" pitchFamily="34" charset="0"/>
                <a:cs typeface="Tahoma" panose="020B0604030504040204" pitchFamily="34" charset="0"/>
              </a:rPr>
              <a:t> מקדמת תוכנית לשיפוץ הפארק והתאמתו לשימוש של ילדי הגיל הרך, מלוויהם וכלל הציבור.</a:t>
            </a:r>
          </a:p>
          <a:p>
            <a:pPr marL="285750" indent="-285750" algn="r" rtl="1">
              <a:lnSpc>
                <a:spcPct val="150000"/>
              </a:lnSpc>
              <a:buClr>
                <a:srgbClr val="F9BC25"/>
              </a:buClr>
              <a:buSzPct val="90000"/>
              <a:buFont typeface="Tahoma" panose="020B0604030504040204" pitchFamily="34" charset="0"/>
              <a:buChar char="█"/>
              <a:defRPr/>
            </a:pPr>
            <a:r>
              <a:rPr lang="he-IL" sz="1400" b="1" dirty="0">
                <a:latin typeface="Tahoma" panose="020B0604030504040204" pitchFamily="34" charset="0"/>
                <a:ea typeface="Tahoma" panose="020B0604030504040204" pitchFamily="34" charset="0"/>
                <a:cs typeface="Tahoma" panose="020B0604030504040204" pitchFamily="34" charset="0"/>
              </a:rPr>
              <a:t>משחקוטו</a:t>
            </a:r>
            <a:r>
              <a:rPr lang="he-IL" sz="1400" dirty="0">
                <a:latin typeface="Tahoma" panose="020B0604030504040204" pitchFamily="34" charset="0"/>
                <a:ea typeface="Tahoma" panose="020B0604030504040204" pitchFamily="34" charset="0"/>
                <a:cs typeface="Tahoma" panose="020B0604030504040204" pitchFamily="34" charset="0"/>
              </a:rPr>
              <a:t> - המשך פיתוח מודל ליישום בפריסה כלל עירונית, כחלק מתוכנית </a:t>
            </a:r>
            <a:r>
              <a:rPr lang="he-IL" sz="1400" dirty="0" err="1">
                <a:latin typeface="Tahoma" panose="020B0604030504040204" pitchFamily="34" charset="0"/>
                <a:ea typeface="Tahoma" panose="020B0604030504040204" pitchFamily="34" charset="0"/>
                <a:cs typeface="Tahoma" panose="020B0604030504040204" pitchFamily="34" charset="0"/>
              </a:rPr>
              <a:t>להנגשת</a:t>
            </a:r>
            <a:r>
              <a:rPr lang="he-IL" sz="1400" dirty="0">
                <a:latin typeface="Tahoma" panose="020B0604030504040204" pitchFamily="34" charset="0"/>
                <a:ea typeface="Tahoma" panose="020B0604030504040204" pitchFamily="34" charset="0"/>
                <a:cs typeface="Tahoma" panose="020B0604030504040204" pitchFamily="34" charset="0"/>
              </a:rPr>
              <a:t> משחק במרחב הציבורי.</a:t>
            </a:r>
          </a:p>
          <a:p>
            <a:pPr marL="285750" indent="-285750" algn="r" rtl="1">
              <a:lnSpc>
                <a:spcPct val="150000"/>
              </a:lnSpc>
              <a:buClr>
                <a:srgbClr val="F9BC25"/>
              </a:buClr>
              <a:buSzPct val="90000"/>
              <a:buFont typeface="Tahoma" panose="020B0604030504040204" pitchFamily="34" charset="0"/>
              <a:buChar char="█"/>
              <a:defRPr/>
            </a:pPr>
            <a:r>
              <a:rPr lang="he-IL" sz="1400" b="1" dirty="0">
                <a:latin typeface="Tahoma" panose="020B0604030504040204" pitchFamily="34" charset="0"/>
                <a:ea typeface="Tahoma" panose="020B0604030504040204" pitchFamily="34" charset="0"/>
                <a:cs typeface="Tahoma" panose="020B0604030504040204" pitchFamily="34" charset="0"/>
              </a:rPr>
              <a:t>רחוב משחק </a:t>
            </a:r>
            <a:r>
              <a:rPr lang="he-IL" sz="1400" dirty="0">
                <a:latin typeface="Tahoma" panose="020B0604030504040204" pitchFamily="34" charset="0"/>
                <a:ea typeface="Tahoma" panose="020B0604030504040204" pitchFamily="34" charset="0"/>
                <a:cs typeface="Tahoma" panose="020B0604030504040204" pitchFamily="34" charset="0"/>
              </a:rPr>
              <a:t>– הטמעה כמנגנון קבוע במספר שכונות ברחבי העיר, איתור קהילות לתיחזוק המשכיות באופן בר קיימא, פיתוח ערכה מודולרית עם ציוד מותאם.</a:t>
            </a:r>
          </a:p>
          <a:p>
            <a:pPr marL="285750" indent="-285750" algn="r" rtl="1">
              <a:lnSpc>
                <a:spcPct val="150000"/>
              </a:lnSpc>
              <a:buClr>
                <a:srgbClr val="F9BC25"/>
              </a:buClr>
              <a:buSzPct val="90000"/>
              <a:buFont typeface="Tahoma" panose="020B0604030504040204" pitchFamily="34" charset="0"/>
              <a:buChar char="█"/>
              <a:defRPr/>
            </a:pPr>
            <a:r>
              <a:rPr lang="he-IL" sz="1400" b="1" dirty="0">
                <a:latin typeface="Tahoma" panose="020B0604030504040204" pitchFamily="34" charset="0"/>
                <a:ea typeface="Tahoma" panose="020B0604030504040204" pitchFamily="34" charset="0"/>
                <a:cs typeface="Tahoma" panose="020B0604030504040204" pitchFamily="34" charset="0"/>
              </a:rPr>
              <a:t>רחוב בית ספר </a:t>
            </a:r>
            <a:r>
              <a:rPr lang="he-IL" sz="1400" dirty="0">
                <a:latin typeface="Tahoma" panose="020B0604030504040204" pitchFamily="34" charset="0"/>
                <a:ea typeface="Tahoma" panose="020B0604030504040204" pitchFamily="34" charset="0"/>
                <a:cs typeface="Tahoma" panose="020B0604030504040204" pitchFamily="34" charset="0"/>
              </a:rPr>
              <a:t>– פיילוט סגירת רחובות סביב מוסדות חינוך לקידום הליכוּת, בשילוב עבודה קהילתית להעלאת המודעות ורתימת התושבים.</a:t>
            </a:r>
          </a:p>
          <a:p>
            <a:pPr marL="285750" indent="-285750" algn="r" rtl="1">
              <a:lnSpc>
                <a:spcPct val="150000"/>
              </a:lnSpc>
              <a:buClr>
                <a:srgbClr val="F9BC25"/>
              </a:buClr>
              <a:buSzPct val="90000"/>
              <a:buFont typeface="Tahoma" panose="020B0604030504040204" pitchFamily="34" charset="0"/>
              <a:buChar char="█"/>
              <a:defRPr/>
            </a:pPr>
            <a:r>
              <a:rPr lang="he-IL" sz="1400" b="1" dirty="0">
                <a:latin typeface="Tahoma" panose="020B0604030504040204" pitchFamily="34" charset="0"/>
                <a:ea typeface="Tahoma" panose="020B0604030504040204" pitchFamily="34" charset="0"/>
                <a:cs typeface="Tahoma" panose="020B0604030504040204" pitchFamily="34" charset="0"/>
              </a:rPr>
              <a:t>ניטור זיהום אויר </a:t>
            </a:r>
            <a:r>
              <a:rPr lang="he-IL" sz="1400" dirty="0">
                <a:latin typeface="Tahoma" panose="020B0604030504040204" pitchFamily="34" charset="0"/>
                <a:ea typeface="Tahoma" panose="020B0604030504040204" pitchFamily="34" charset="0"/>
                <a:cs typeface="Tahoma" panose="020B0604030504040204" pitchFamily="34" charset="0"/>
              </a:rPr>
              <a:t>ומדידת השפעות – שילוב המדידה בפרויקטים המתוכננים.</a:t>
            </a:r>
          </a:p>
          <a:p>
            <a:pPr marL="285750" indent="-285750" algn="r" rtl="1">
              <a:lnSpc>
                <a:spcPct val="150000"/>
              </a:lnSpc>
              <a:buClr>
                <a:srgbClr val="F9BC25"/>
              </a:buClr>
              <a:buSzPct val="90000"/>
              <a:buFont typeface="Tahoma" panose="020B0604030504040204" pitchFamily="34" charset="0"/>
              <a:buChar char="█"/>
              <a:defRPr/>
            </a:pPr>
            <a:r>
              <a:rPr lang="he-IL" sz="1400" dirty="0">
                <a:latin typeface="Tahoma" panose="020B0604030504040204" pitchFamily="34" charset="0"/>
                <a:ea typeface="Tahoma" panose="020B0604030504040204" pitchFamily="34" charset="0"/>
                <a:cs typeface="Tahoma" panose="020B0604030504040204" pitchFamily="34" charset="0"/>
              </a:rPr>
              <a:t>המשך הטמעת עקרונות תכנון מרחב ציבורי מיטיב להורים וילדים באמצעות </a:t>
            </a:r>
            <a:r>
              <a:rPr lang="he-IL" sz="1400" b="1" dirty="0">
                <a:latin typeface="Tahoma" panose="020B0604030504040204" pitchFamily="34" charset="0"/>
                <a:ea typeface="Tahoma" panose="020B0604030504040204" pitchFamily="34" charset="0"/>
                <a:cs typeface="Tahoma" panose="020B0604030504040204" pitchFamily="34" charset="0"/>
              </a:rPr>
              <a:t>ניסוח מסמכי מדיניות </a:t>
            </a:r>
            <a:r>
              <a:rPr lang="he-IL" sz="1400" dirty="0">
                <a:latin typeface="Tahoma" panose="020B0604030504040204" pitchFamily="34" charset="0"/>
                <a:ea typeface="Tahoma" panose="020B0604030504040204" pitchFamily="34" charset="0"/>
                <a:cs typeface="Tahoma" panose="020B0604030504040204" pitchFamily="34" charset="0"/>
              </a:rPr>
              <a:t>לתכנון עירוני ותכנון גינות.</a:t>
            </a:r>
          </a:p>
        </p:txBody>
      </p:sp>
    </p:spTree>
    <p:extLst>
      <p:ext uri="{BB962C8B-B14F-4D97-AF65-F5344CB8AC3E}">
        <p14:creationId xmlns:p14="http://schemas.microsoft.com/office/powerpoint/2010/main" val="4743716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54</a:t>
            </a:fld>
            <a:endParaRPr lang="en-US" sz="1400"/>
          </a:p>
        </p:txBody>
      </p:sp>
      <p:sp>
        <p:nvSpPr>
          <p:cNvPr id="6" name="TextBox 5"/>
          <p:cNvSpPr txBox="1"/>
          <p:nvPr/>
        </p:nvSpPr>
        <p:spPr>
          <a:xfrm>
            <a:off x="4274726" y="2531531"/>
            <a:ext cx="3169889" cy="1015663"/>
          </a:xfrm>
          <a:prstGeom prst="rect">
            <a:avLst/>
          </a:prstGeom>
          <a:solidFill>
            <a:srgbClr val="EC1C3C"/>
          </a:solidFill>
        </p:spPr>
        <p:txBody>
          <a:bodyPr wrap="square" rtlCol="0">
            <a:spAutoFit/>
          </a:bodyPr>
          <a:lstStyle/>
          <a:p>
            <a:pPr algn="ctr" rtl="1"/>
            <a:r>
              <a:rPr lang="he-IL" sz="6000" b="1">
                <a:solidFill>
                  <a:schemeClr val="bg1"/>
                </a:solidFill>
                <a:latin typeface="Tahoma" pitchFamily="34" charset="0"/>
                <a:ea typeface="Tahoma" pitchFamily="34" charset="0"/>
                <a:cs typeface="Tahoma" pitchFamily="34" charset="0"/>
              </a:rPr>
              <a:t>נספחים</a:t>
            </a:r>
          </a:p>
        </p:txBody>
      </p:sp>
    </p:spTree>
    <p:extLst>
      <p:ext uri="{BB962C8B-B14F-4D97-AF65-F5344CB8AC3E}">
        <p14:creationId xmlns:p14="http://schemas.microsoft.com/office/powerpoint/2010/main" val="4108853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55</a:t>
            </a:fld>
            <a:endParaRPr lang="en-US" sz="1400" dirty="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Urban Space and Mobility - Logic Model, Mapping of Tools and Indicators </a:t>
            </a:r>
            <a:endParaRPr lang="he-IL" sz="2000" b="1" dirty="0">
              <a:solidFill>
                <a:schemeClr val="bg1"/>
              </a:solidFill>
              <a:latin typeface="Tahoma" pitchFamily="34" charset="0"/>
              <a:ea typeface="Tahoma" pitchFamily="34" charset="0"/>
              <a:cs typeface="Tahoma" pitchFamily="34" charset="0"/>
            </a:endParaRPr>
          </a:p>
        </p:txBody>
      </p:sp>
      <p:sp>
        <p:nvSpPr>
          <p:cNvPr id="3" name="Rectangle 2">
            <a:extLst>
              <a:ext uri="{FF2B5EF4-FFF2-40B4-BE49-F238E27FC236}">
                <a16:creationId xmlns:a16="http://schemas.microsoft.com/office/drawing/2014/main" id="{D8EF5DC2-758D-4AC3-B934-2DD9B470B160}"/>
              </a:ext>
            </a:extLst>
          </p:cNvPr>
          <p:cNvSpPr/>
          <p:nvPr/>
        </p:nvSpPr>
        <p:spPr>
          <a:xfrm>
            <a:off x="169384" y="6178427"/>
            <a:ext cx="10765046" cy="261610"/>
          </a:xfrm>
          <a:prstGeom prst="rect">
            <a:avLst/>
          </a:prstGeom>
        </p:spPr>
        <p:txBody>
          <a:bodyPr wrap="square">
            <a:spAutoFit/>
          </a:bodyPr>
          <a:lstStyle/>
          <a:p>
            <a:r>
              <a:rPr lang="en-US" sz="1100" dirty="0"/>
              <a:t>*Collection and measurement of output evaluations is carried out on an ongoing basis by the Urban95 staff of the Tel Aviv - Jaffa municipality.</a:t>
            </a:r>
          </a:p>
        </p:txBody>
      </p:sp>
      <p:graphicFrame>
        <p:nvGraphicFramePr>
          <p:cNvPr id="4" name="טבלה 3"/>
          <p:cNvGraphicFramePr>
            <a:graphicFrameLocks noGrp="1"/>
          </p:cNvGraphicFramePr>
          <p:nvPr/>
        </p:nvGraphicFramePr>
        <p:xfrm>
          <a:off x="170120" y="485030"/>
          <a:ext cx="11766732" cy="4117650"/>
        </p:xfrm>
        <a:graphic>
          <a:graphicData uri="http://schemas.openxmlformats.org/drawingml/2006/table">
            <a:tbl>
              <a:tblPr rtl="1" firstRow="1" bandRow="1">
                <a:tableStyleId>{5C22544A-7EE6-4342-B048-85BDC9FD1C3A}</a:tableStyleId>
              </a:tblPr>
              <a:tblGrid>
                <a:gridCol w="2254506">
                  <a:extLst>
                    <a:ext uri="{9D8B030D-6E8A-4147-A177-3AD203B41FA5}">
                      <a16:colId xmlns:a16="http://schemas.microsoft.com/office/drawing/2014/main" val="4201805878"/>
                    </a:ext>
                  </a:extLst>
                </a:gridCol>
                <a:gridCol w="2543967">
                  <a:extLst>
                    <a:ext uri="{9D8B030D-6E8A-4147-A177-3AD203B41FA5}">
                      <a16:colId xmlns:a16="http://schemas.microsoft.com/office/drawing/2014/main" val="116840251"/>
                    </a:ext>
                  </a:extLst>
                </a:gridCol>
                <a:gridCol w="3052290">
                  <a:extLst>
                    <a:ext uri="{9D8B030D-6E8A-4147-A177-3AD203B41FA5}">
                      <a16:colId xmlns:a16="http://schemas.microsoft.com/office/drawing/2014/main" val="2504916236"/>
                    </a:ext>
                  </a:extLst>
                </a:gridCol>
                <a:gridCol w="3915969">
                  <a:extLst>
                    <a:ext uri="{9D8B030D-6E8A-4147-A177-3AD203B41FA5}">
                      <a16:colId xmlns:a16="http://schemas.microsoft.com/office/drawing/2014/main" val="839495781"/>
                    </a:ext>
                  </a:extLst>
                </a:gridCol>
              </a:tblGrid>
              <a:tr h="451789">
                <a:tc>
                  <a:txBody>
                    <a:bodyPr/>
                    <a:lstStyle/>
                    <a:p>
                      <a:pPr algn="ctr" rtl="1">
                        <a:lnSpc>
                          <a:spcPct val="115000"/>
                        </a:lnSpc>
                        <a:spcAft>
                          <a:spcPts val="0"/>
                        </a:spcAft>
                      </a:pPr>
                      <a:r>
                        <a:rPr lang="en-US" sz="1200" dirty="0">
                          <a:effectLst/>
                        </a:rPr>
                        <a:t>Mid-Term results </a:t>
                      </a:r>
                      <a:br>
                        <a:rPr lang="en-US" sz="1200" dirty="0">
                          <a:effectLst/>
                        </a:rPr>
                      </a:br>
                      <a:r>
                        <a:rPr lang="en-US" sz="1200" dirty="0">
                          <a:effectLst/>
                        </a:rPr>
                        <a:t>(3-5 Years)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tc>
                  <a:txBody>
                    <a:bodyPr/>
                    <a:lstStyle/>
                    <a:p>
                      <a:pPr algn="ctr" rtl="1">
                        <a:lnSpc>
                          <a:spcPct val="115000"/>
                        </a:lnSpc>
                        <a:spcAft>
                          <a:spcPts val="0"/>
                        </a:spcAft>
                      </a:pPr>
                      <a:r>
                        <a:rPr lang="en-US" sz="1200" dirty="0">
                          <a:effectLst/>
                        </a:rPr>
                        <a:t>Short Term results (End of Phase II)</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tc>
                  <a:txBody>
                    <a:bodyPr/>
                    <a:lstStyle/>
                    <a:p>
                      <a:pPr algn="ctr" rtl="1">
                        <a:lnSpc>
                          <a:spcPct val="115000"/>
                        </a:lnSpc>
                        <a:spcAft>
                          <a:spcPts val="0"/>
                        </a:spcAft>
                      </a:pPr>
                      <a:r>
                        <a:rPr lang="en-US" sz="1200" dirty="0">
                          <a:effectLst/>
                        </a:rPr>
                        <a:t>Outputs*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ctr" rtl="1">
                        <a:lnSpc>
                          <a:spcPct val="115000"/>
                        </a:lnSpc>
                        <a:spcAft>
                          <a:spcPts val="0"/>
                        </a:spcAft>
                      </a:pPr>
                      <a:r>
                        <a:rPr lang="en-US" sz="1200" dirty="0">
                          <a:effectLst/>
                        </a:rPr>
                        <a:t>Actions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extLst>
                  <a:ext uri="{0D108BD9-81ED-4DB2-BD59-A6C34878D82A}">
                    <a16:rowId xmlns:a16="http://schemas.microsoft.com/office/drawing/2014/main" val="1939731934"/>
                  </a:ext>
                </a:extLst>
              </a:tr>
              <a:tr h="3643813">
                <a:tc>
                  <a:txBody>
                    <a:bodyPr/>
                    <a:lstStyle/>
                    <a:p>
                      <a:pPr algn="l" rtl="0">
                        <a:lnSpc>
                          <a:spcPct val="115000"/>
                        </a:lnSpc>
                        <a:spcAft>
                          <a:spcPts val="0"/>
                        </a:spcAft>
                      </a:pPr>
                      <a:r>
                        <a:rPr lang="en-US" sz="1200" dirty="0">
                          <a:effectLst/>
                        </a:rPr>
                        <a:t>Caregivers and their children spending time daily in adjusted urban spaces, contributing to their development</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Caregivers and their children moving around safe and accessible urban spaces</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Caregiver and children perspectives incorporated into planning of public spaces, making them suitable for young children (playgrounds, accessible sidewalks, public transportation, shade, clear air, green spaces)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tc>
                  <a:txBody>
                    <a:bodyPr/>
                    <a:lstStyle/>
                    <a:p>
                      <a:pPr algn="l" rtl="0">
                        <a:lnSpc>
                          <a:spcPct val="115000"/>
                        </a:lnSpc>
                        <a:spcAft>
                          <a:spcPts val="0"/>
                        </a:spcAft>
                      </a:pPr>
                      <a:r>
                        <a:rPr lang="en-US" sz="1200" dirty="0">
                          <a:effectLst/>
                        </a:rPr>
                        <a:t> # of infrastructures renovated &amp; fitted for the use of caregivers and their children</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Increase in frequency of parent-child joint walking / riding on designated walkways / paths in their neighborhoods</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 of caregivers moving around urban spaces designed in accordance with Urban95 principles</a:t>
                      </a:r>
                    </a:p>
                    <a:p>
                      <a:pPr algn="l" rtl="0">
                        <a:lnSpc>
                          <a:spcPct val="115000"/>
                        </a:lnSpc>
                        <a:spcBef>
                          <a:spcPts val="1200"/>
                        </a:spcBef>
                        <a:spcAft>
                          <a:spcPts val="0"/>
                        </a:spcAft>
                      </a:pPr>
                      <a:r>
                        <a:rPr lang="en-US" sz="1200" dirty="0">
                          <a:effectLst/>
                        </a:rPr>
                        <a:t># of caregivers using accessibility solutions in public spaces (walkability interventions)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tc>
                  <a:txBody>
                    <a:bodyPr/>
                    <a:lstStyle/>
                    <a:p>
                      <a:pPr algn="l" rtl="0">
                        <a:lnSpc>
                          <a:spcPct val="115000"/>
                        </a:lnSpc>
                        <a:spcAft>
                          <a:spcPts val="0"/>
                        </a:spcAft>
                      </a:pPr>
                      <a:r>
                        <a:rPr lang="en-US" sz="1200" dirty="0">
                          <a:effectLst/>
                        </a:rPr>
                        <a:t> # of pilots’ implementation</a:t>
                      </a:r>
                    </a:p>
                    <a:p>
                      <a:pPr algn="l" rtl="0">
                        <a:lnSpc>
                          <a:spcPct val="115000"/>
                        </a:lnSpc>
                        <a:spcBef>
                          <a:spcPts val="1200"/>
                        </a:spcBef>
                        <a:spcAft>
                          <a:spcPts val="0"/>
                        </a:spcAft>
                      </a:pPr>
                      <a:r>
                        <a:rPr lang="en-US" sz="1200" dirty="0">
                          <a:effectLst/>
                        </a:rPr>
                        <a:t>Integration of caregivers and children's perspectives into urban planning principles regarding mobility (such as the strategic urban bicycle program, walkability promotion)</a:t>
                      </a:r>
                    </a:p>
                    <a:p>
                      <a:pPr algn="l" rtl="0">
                        <a:lnSpc>
                          <a:spcPct val="115000"/>
                        </a:lnSpc>
                        <a:spcBef>
                          <a:spcPts val="1200"/>
                        </a:spcBef>
                        <a:spcAft>
                          <a:spcPts val="0"/>
                        </a:spcAft>
                      </a:pPr>
                      <a:r>
                        <a:rPr lang="en-US" sz="1200" dirty="0">
                          <a:effectLst/>
                        </a:rPr>
                        <a:t># of caregivers walking/riding daily with their children on designated walkways/paths</a:t>
                      </a:r>
                    </a:p>
                    <a:p>
                      <a:pPr algn="l" rtl="0">
                        <a:lnSpc>
                          <a:spcPct val="115000"/>
                        </a:lnSpc>
                        <a:spcBef>
                          <a:spcPts val="1200"/>
                        </a:spcBef>
                        <a:spcAft>
                          <a:spcPts val="0"/>
                        </a:spcAft>
                      </a:pPr>
                      <a:r>
                        <a:rPr lang="en-US" sz="1200" dirty="0">
                          <a:effectLst/>
                        </a:rPr>
                        <a:t># of caregivers and their children moving around in an urban public space designed in accordance with Urban95 principles</a:t>
                      </a:r>
                    </a:p>
                    <a:p>
                      <a:pPr algn="l" rtl="0">
                        <a:lnSpc>
                          <a:spcPct val="115000"/>
                        </a:lnSpc>
                        <a:spcBef>
                          <a:spcPts val="1200"/>
                        </a:spcBef>
                        <a:spcAft>
                          <a:spcPts val="0"/>
                        </a:spcAft>
                      </a:pPr>
                      <a:r>
                        <a:rPr lang="en-US" sz="1200" dirty="0">
                          <a:effectLst/>
                        </a:rPr>
                        <a:t># of parent-child interactions and joint play of children and their caregivers in urban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l" rtl="0">
                        <a:lnSpc>
                          <a:spcPct val="115000"/>
                        </a:lnSpc>
                        <a:spcAft>
                          <a:spcPts val="0"/>
                        </a:spcAft>
                      </a:pPr>
                      <a:r>
                        <a:rPr lang="en-US" sz="1200" dirty="0">
                          <a:effectLst/>
                        </a:rPr>
                        <a:t>Mapping the neighborhoods’ physical spaces to adjust them to the suitable and accessible use and needs of caregivers and their children  </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Promoting urban infrastructure investments for optimal, safe and suitable mobility of caregivers and their children via foot and/or bicycle (daycares entry, wide sidewalks, accessible buildings, roads, intersections, crosswalks, walkway markings)</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Promoting urban investments to adjust urban spaces for use and stay of caregivers and their children (shade, nature, accessible bus stations, public transport, heat and air pollution reduction)</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Initiation of mobility and urban spaces pilots and recruitment of partners for implementation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extLst>
                  <a:ext uri="{0D108BD9-81ED-4DB2-BD59-A6C34878D82A}">
                    <a16:rowId xmlns:a16="http://schemas.microsoft.com/office/drawing/2014/main" val="4104225206"/>
                  </a:ext>
                </a:extLst>
              </a:tr>
            </a:tbl>
          </a:graphicData>
        </a:graphic>
      </p:graphicFrame>
      <p:graphicFrame>
        <p:nvGraphicFramePr>
          <p:cNvPr id="7" name="טבלה 6"/>
          <p:cNvGraphicFramePr>
            <a:graphicFrameLocks noGrp="1"/>
          </p:cNvGraphicFramePr>
          <p:nvPr/>
        </p:nvGraphicFramePr>
        <p:xfrm>
          <a:off x="170120" y="4700561"/>
          <a:ext cx="11766732" cy="1305392"/>
        </p:xfrm>
        <a:graphic>
          <a:graphicData uri="http://schemas.openxmlformats.org/drawingml/2006/table">
            <a:tbl>
              <a:tblPr firstRow="1" bandRow="1">
                <a:tableStyleId>{5C22544A-7EE6-4342-B048-85BDC9FD1C3A}</a:tableStyleId>
              </a:tblPr>
              <a:tblGrid>
                <a:gridCol w="5126907">
                  <a:extLst>
                    <a:ext uri="{9D8B030D-6E8A-4147-A177-3AD203B41FA5}">
                      <a16:colId xmlns:a16="http://schemas.microsoft.com/office/drawing/2014/main" val="2038800125"/>
                    </a:ext>
                  </a:extLst>
                </a:gridCol>
                <a:gridCol w="2570434">
                  <a:extLst>
                    <a:ext uri="{9D8B030D-6E8A-4147-A177-3AD203B41FA5}">
                      <a16:colId xmlns:a16="http://schemas.microsoft.com/office/drawing/2014/main" val="2387473360"/>
                    </a:ext>
                  </a:extLst>
                </a:gridCol>
                <a:gridCol w="1819747">
                  <a:extLst>
                    <a:ext uri="{9D8B030D-6E8A-4147-A177-3AD203B41FA5}">
                      <a16:colId xmlns:a16="http://schemas.microsoft.com/office/drawing/2014/main" val="2667950633"/>
                    </a:ext>
                  </a:extLst>
                </a:gridCol>
                <a:gridCol w="2249644">
                  <a:extLst>
                    <a:ext uri="{9D8B030D-6E8A-4147-A177-3AD203B41FA5}">
                      <a16:colId xmlns:a16="http://schemas.microsoft.com/office/drawing/2014/main" val="2296088236"/>
                    </a:ext>
                  </a:extLst>
                </a:gridCol>
              </a:tblGrid>
              <a:tr h="206417">
                <a:tc>
                  <a:txBody>
                    <a:bodyPr/>
                    <a:lstStyle/>
                    <a:p>
                      <a:pPr algn="ctr" rtl="1">
                        <a:lnSpc>
                          <a:spcPct val="115000"/>
                        </a:lnSpc>
                        <a:spcAft>
                          <a:spcPts val="0"/>
                        </a:spcAft>
                      </a:pPr>
                      <a:r>
                        <a:rPr lang="en-US" sz="1200" dirty="0">
                          <a:effectLst/>
                        </a:rPr>
                        <a:t>Indicator/ Tool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 Retrospective Review </a:t>
                      </a:r>
                      <a:r>
                        <a:rPr lang="he-IL" sz="1200" dirty="0">
                          <a:effectLst/>
                        </a:rPr>
                        <a:t>&amp;</a:t>
                      </a:r>
                      <a:r>
                        <a:rPr lang="en-US" sz="1200" dirty="0">
                          <a:effectLst/>
                        </a:rPr>
                        <a:t>Data Analysis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0">
                        <a:lnSpc>
                          <a:spcPct val="115000"/>
                        </a:lnSpc>
                        <a:spcAft>
                          <a:spcPts val="0"/>
                        </a:spcAft>
                      </a:pPr>
                      <a:r>
                        <a:rPr lang="en-US" sz="1200" dirty="0">
                          <a:effectLst/>
                        </a:rPr>
                        <a:t>In-depth Interviews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Field Observations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71819323"/>
                  </a:ext>
                </a:extLst>
              </a:tr>
              <a:tr h="219795">
                <a:tc>
                  <a:txBody>
                    <a:bodyPr/>
                    <a:lstStyle/>
                    <a:p>
                      <a:pPr algn="l" rtl="1">
                        <a:lnSpc>
                          <a:spcPct val="115000"/>
                        </a:lnSpc>
                        <a:spcAft>
                          <a:spcPts val="0"/>
                        </a:spcAft>
                      </a:pPr>
                      <a:r>
                        <a:rPr lang="en-US" sz="1200" dirty="0">
                          <a:effectLst/>
                        </a:rPr>
                        <a:t>Physical infrastructures suitable for young children and their caregivers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60190334"/>
                  </a:ext>
                </a:extLst>
              </a:tr>
              <a:tr h="219795">
                <a:tc>
                  <a:txBody>
                    <a:bodyPr/>
                    <a:lstStyle/>
                    <a:p>
                      <a:pPr algn="l" rtl="0">
                        <a:lnSpc>
                          <a:spcPct val="115000"/>
                        </a:lnSpc>
                        <a:spcAft>
                          <a:spcPts val="0"/>
                        </a:spcAft>
                      </a:pPr>
                      <a:r>
                        <a:rPr lang="en-US" sz="1200" dirty="0">
                          <a:effectLst/>
                        </a:rPr>
                        <a:t>Frequency of walking, bicycling or use of public transit instead of private car</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20720508"/>
                  </a:ext>
                </a:extLst>
              </a:tr>
              <a:tr h="219795">
                <a:tc>
                  <a:txBody>
                    <a:bodyPr/>
                    <a:lstStyle/>
                    <a:p>
                      <a:pPr algn="l" rtl="0">
                        <a:lnSpc>
                          <a:spcPct val="115000"/>
                        </a:lnSpc>
                        <a:spcAft>
                          <a:spcPts val="0"/>
                        </a:spcAft>
                      </a:pPr>
                      <a:r>
                        <a:rPr lang="en-US" sz="1200" dirty="0">
                          <a:effectLst/>
                        </a:rPr>
                        <a:t>Use of suitable urban spaces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34355330"/>
                  </a:ext>
                </a:extLst>
              </a:tr>
              <a:tr h="219795">
                <a:tc>
                  <a:txBody>
                    <a:bodyPr/>
                    <a:lstStyle/>
                    <a:p>
                      <a:pPr algn="l" rtl="0">
                        <a:lnSpc>
                          <a:spcPct val="115000"/>
                        </a:lnSpc>
                        <a:spcAft>
                          <a:spcPts val="0"/>
                        </a:spcAft>
                      </a:pPr>
                      <a:r>
                        <a:rPr lang="en-US" sz="1200" dirty="0">
                          <a:effectLst/>
                        </a:rPr>
                        <a:t>parent-child Interactions and joint play in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63124131"/>
                  </a:ext>
                </a:extLst>
              </a:tr>
              <a:tr h="219795">
                <a:tc>
                  <a:txBody>
                    <a:bodyPr/>
                    <a:lstStyle/>
                    <a:p>
                      <a:pPr algn="l" rtl="0">
                        <a:lnSpc>
                          <a:spcPct val="115000"/>
                        </a:lnSpc>
                        <a:spcAft>
                          <a:spcPts val="0"/>
                        </a:spcAft>
                      </a:pPr>
                      <a:r>
                        <a:rPr lang="en-US" sz="1200" dirty="0">
                          <a:effectLst/>
                        </a:rPr>
                        <a:t>Urban95 principles are integrated into urban planning protocols for public space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58512339"/>
                  </a:ext>
                </a:extLst>
              </a:tr>
            </a:tbl>
          </a:graphicData>
        </a:graphic>
      </p:graphicFrame>
      <p:sp>
        <p:nvSpPr>
          <p:cNvPr id="8" name="Rectangle 7">
            <a:extLst>
              <a:ext uri="{FF2B5EF4-FFF2-40B4-BE49-F238E27FC236}">
                <a16:creationId xmlns:a16="http://schemas.microsoft.com/office/drawing/2014/main" id="{295FB50F-0D94-45B4-A2D9-82682D190A00}"/>
              </a:ext>
            </a:extLst>
          </p:cNvPr>
          <p:cNvSpPr/>
          <p:nvPr/>
        </p:nvSpPr>
        <p:spPr>
          <a:xfrm>
            <a:off x="4727275" y="6505302"/>
            <a:ext cx="5940725" cy="352697"/>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2878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smtClean="0"/>
              <a:t>56</a:t>
            </a:fld>
            <a:endParaRPr lang="en-US" sz="1400"/>
          </a:p>
        </p:txBody>
      </p:sp>
      <p:sp>
        <p:nvSpPr>
          <p:cNvPr id="3" name="Rectangle 2"/>
          <p:cNvSpPr/>
          <p:nvPr/>
        </p:nvSpPr>
        <p:spPr>
          <a:xfrm>
            <a:off x="1318437" y="1177185"/>
            <a:ext cx="9691947" cy="504305"/>
          </a:xfrm>
          <a:prstGeom prst="rect">
            <a:avLst/>
          </a:prstGeom>
        </p:spPr>
        <p:txBody>
          <a:bodyPr wrap="square" anchor="t">
            <a:spAutoFit/>
          </a:bodyPr>
          <a:lstStyle/>
          <a:p>
            <a:pPr algn="r" rtl="1">
              <a:lnSpc>
                <a:spcPts val="1200"/>
              </a:lnSpc>
            </a:pPr>
            <a:endParaRPr lang="he-IL" sz="1400">
              <a:latin typeface="Tahoma" pitchFamily="34" charset="0"/>
              <a:ea typeface="Tahoma" pitchFamily="34" charset="0"/>
              <a:cs typeface="Tahoma" pitchFamily="34" charset="0"/>
            </a:endParaRPr>
          </a:p>
          <a:p>
            <a:pPr marL="285750" indent="-285750" algn="r" rtl="1">
              <a:lnSpc>
                <a:spcPts val="2300"/>
              </a:lnSpc>
              <a:buFont typeface="Arial" panose="020B0604020202020204" pitchFamily="34" charset="0"/>
              <a:buChar char="•"/>
            </a:pPr>
            <a:endParaRPr lang="he-IL" sz="1400">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97404753-3257-407D-ACD2-8624FF42BB7E}"/>
              </a:ext>
            </a:extLst>
          </p:cNvPr>
          <p:cNvGraphicFramePr>
            <a:graphicFrameLocks noGrp="1"/>
          </p:cNvGraphicFramePr>
          <p:nvPr>
            <p:extLst>
              <p:ext uri="{D42A27DB-BD31-4B8C-83A1-F6EECF244321}">
                <p14:modId xmlns:p14="http://schemas.microsoft.com/office/powerpoint/2010/main" val="2860305161"/>
              </p:ext>
            </p:extLst>
          </p:nvPr>
        </p:nvGraphicFramePr>
        <p:xfrm>
          <a:off x="1" y="585718"/>
          <a:ext cx="12191998" cy="3501417"/>
        </p:xfrm>
        <a:graphic>
          <a:graphicData uri="http://schemas.openxmlformats.org/drawingml/2006/table">
            <a:tbl>
              <a:tblPr rtl="1" firstRow="1" bandRow="1">
                <a:tableStyleId>{5C22544A-7EE6-4342-B048-85BDC9FD1C3A}</a:tableStyleId>
              </a:tblPr>
              <a:tblGrid>
                <a:gridCol w="1397875">
                  <a:extLst>
                    <a:ext uri="{9D8B030D-6E8A-4147-A177-3AD203B41FA5}">
                      <a16:colId xmlns:a16="http://schemas.microsoft.com/office/drawing/2014/main" val="3202692128"/>
                    </a:ext>
                  </a:extLst>
                </a:gridCol>
                <a:gridCol w="1629103">
                  <a:extLst>
                    <a:ext uri="{9D8B030D-6E8A-4147-A177-3AD203B41FA5}">
                      <a16:colId xmlns:a16="http://schemas.microsoft.com/office/drawing/2014/main" val="2434963596"/>
                    </a:ext>
                  </a:extLst>
                </a:gridCol>
                <a:gridCol w="3678621">
                  <a:extLst>
                    <a:ext uri="{9D8B030D-6E8A-4147-A177-3AD203B41FA5}">
                      <a16:colId xmlns:a16="http://schemas.microsoft.com/office/drawing/2014/main" val="3678736356"/>
                    </a:ext>
                  </a:extLst>
                </a:gridCol>
                <a:gridCol w="2249214">
                  <a:extLst>
                    <a:ext uri="{9D8B030D-6E8A-4147-A177-3AD203B41FA5}">
                      <a16:colId xmlns:a16="http://schemas.microsoft.com/office/drawing/2014/main" val="3720840280"/>
                    </a:ext>
                  </a:extLst>
                </a:gridCol>
                <a:gridCol w="3237185">
                  <a:extLst>
                    <a:ext uri="{9D8B030D-6E8A-4147-A177-3AD203B41FA5}">
                      <a16:colId xmlns:a16="http://schemas.microsoft.com/office/drawing/2014/main" val="1425389029"/>
                    </a:ext>
                  </a:extLst>
                </a:gridCol>
              </a:tblGrid>
              <a:tr h="466405">
                <a:tc>
                  <a:txBody>
                    <a:bodyPr/>
                    <a:lstStyle/>
                    <a:p>
                      <a:pPr marL="0" marR="0" algn="ctr" rtl="1">
                        <a:lnSpc>
                          <a:spcPct val="115000"/>
                        </a:lnSpc>
                        <a:spcBef>
                          <a:spcPts val="0"/>
                        </a:spcBef>
                        <a:spcAft>
                          <a:spcPts val="0"/>
                        </a:spcAft>
                      </a:pPr>
                      <a:r>
                        <a:rPr lang="en-US" sz="1200">
                          <a:effectLst/>
                        </a:rPr>
                        <a:t>Long Term Results (5-10 Years)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ctr" rtl="1">
                        <a:lnSpc>
                          <a:spcPct val="115000"/>
                        </a:lnSpc>
                        <a:spcBef>
                          <a:spcPts val="0"/>
                        </a:spcBef>
                        <a:spcAft>
                          <a:spcPts val="0"/>
                        </a:spcAft>
                      </a:pPr>
                      <a:r>
                        <a:rPr lang="en-US" sz="1200">
                          <a:effectLst/>
                        </a:rPr>
                        <a:t>Mid-Term results </a:t>
                      </a:r>
                      <a:br>
                        <a:rPr lang="en-US" sz="1200">
                          <a:effectLst/>
                        </a:rPr>
                      </a:br>
                      <a:r>
                        <a:rPr lang="en-US" sz="1200">
                          <a:effectLst/>
                        </a:rPr>
                        <a:t>(3-5 Years)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ctr" rtl="1">
                        <a:lnSpc>
                          <a:spcPct val="115000"/>
                        </a:lnSpc>
                        <a:spcBef>
                          <a:spcPts val="0"/>
                        </a:spcBef>
                        <a:spcAft>
                          <a:spcPts val="0"/>
                        </a:spcAft>
                      </a:pPr>
                      <a:r>
                        <a:rPr lang="en-US" sz="1200">
                          <a:effectLst/>
                        </a:rPr>
                        <a:t>Short Term results (End of Phase II)</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ctr" rtl="1">
                        <a:lnSpc>
                          <a:spcPct val="115000"/>
                        </a:lnSpc>
                        <a:spcBef>
                          <a:spcPts val="0"/>
                        </a:spcBef>
                        <a:spcAft>
                          <a:spcPts val="0"/>
                        </a:spcAft>
                      </a:pPr>
                      <a:r>
                        <a:rPr lang="en-US" sz="1200">
                          <a:effectLst/>
                        </a:rPr>
                        <a:t>Outputs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lgn="ctr" rtl="1">
                        <a:lnSpc>
                          <a:spcPct val="115000"/>
                        </a:lnSpc>
                        <a:spcBef>
                          <a:spcPts val="0"/>
                        </a:spcBef>
                        <a:spcAft>
                          <a:spcPts val="0"/>
                        </a:spcAft>
                      </a:pPr>
                      <a:r>
                        <a:rPr lang="en-US" sz="1200">
                          <a:effectLst/>
                        </a:rPr>
                        <a:t>Actions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extLst>
                  <a:ext uri="{0D108BD9-81ED-4DB2-BD59-A6C34878D82A}">
                    <a16:rowId xmlns:a16="http://schemas.microsoft.com/office/drawing/2014/main" val="3279225739"/>
                  </a:ext>
                </a:extLst>
              </a:tr>
              <a:tr h="3025890">
                <a:tc>
                  <a:txBody>
                    <a:bodyPr/>
                    <a:lstStyle/>
                    <a:p>
                      <a:pPr marL="0" marR="0" algn="l" rtl="0">
                        <a:lnSpc>
                          <a:spcPct val="115000"/>
                        </a:lnSpc>
                        <a:spcBef>
                          <a:spcPts val="0"/>
                        </a:spcBef>
                        <a:spcAft>
                          <a:spcPts val="1000"/>
                        </a:spcAft>
                      </a:pPr>
                      <a:r>
                        <a:rPr lang="en-US" sz="1200" dirty="0">
                          <a:effectLst/>
                        </a:rPr>
                        <a:t> # of families living an approximate  10-15-minute walk from the playgrounds and green spaces</a:t>
                      </a:r>
                      <a:endParaRPr lang="en-US" sz="1100" dirty="0">
                        <a:effectLst/>
                      </a:endParaRPr>
                    </a:p>
                    <a:p>
                      <a:pPr marL="0" marR="0" algn="l" rtl="0">
                        <a:lnSpc>
                          <a:spcPct val="115000"/>
                        </a:lnSpc>
                        <a:spcBef>
                          <a:spcPts val="0"/>
                        </a:spcBef>
                        <a:spcAft>
                          <a:spcPts val="1000"/>
                        </a:spcAft>
                      </a:pPr>
                      <a:r>
                        <a:rPr lang="en-US" sz="1200" dirty="0">
                          <a:effectLst/>
                        </a:rPr>
                        <a:t>Strengthening the child-parent relationship and parental behaviors in public spaces (joint play and communication)</a:t>
                      </a:r>
                      <a:r>
                        <a:rPr lang="he-IL" sz="12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l" rtl="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a:effectLst/>
                        </a:rPr>
                        <a:t># of caregivers spending time with their children daily in public spaces (informal, playgrounds, ‘green’) reading, playing together</a:t>
                      </a:r>
                      <a:endParaRPr lang="en-US" sz="1100">
                        <a:effectLst/>
                      </a:endParaRPr>
                    </a:p>
                    <a:p>
                      <a:pPr marL="0" marR="0" algn="l" rtl="0">
                        <a:lnSpc>
                          <a:spcPct val="115000"/>
                        </a:lnSpc>
                        <a:spcBef>
                          <a:spcPts val="120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a:effectLst/>
                        </a:rPr>
                        <a:t># of children spending each day socializing with other children their age in public spaces (informal, playground, ‘green spaces’)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l" rtl="0">
                        <a:lnSpc>
                          <a:spcPct val="115000"/>
                        </a:lnSpc>
                        <a:spcBef>
                          <a:spcPts val="0"/>
                        </a:spcBef>
                        <a:spcAft>
                          <a:spcPts val="1000"/>
                        </a:spcAft>
                      </a:pPr>
                      <a:r>
                        <a:rPr lang="en-US" sz="1200" dirty="0">
                          <a:effectLst/>
                        </a:rPr>
                        <a:t># of caregivers and children satisfied with playgrounds (in terms of accessibility, various facilities, level of safety and options for play)  </a:t>
                      </a:r>
                      <a:endParaRPr lang="en-US" sz="1100" dirty="0">
                        <a:effectLst/>
                      </a:endParaRPr>
                    </a:p>
                    <a:p>
                      <a:pPr marL="0" marR="0" algn="l" rtl="0">
                        <a:lnSpc>
                          <a:spcPct val="115000"/>
                        </a:lnSpc>
                        <a:spcBef>
                          <a:spcPts val="0"/>
                        </a:spcBef>
                        <a:spcAft>
                          <a:spcPts val="1000"/>
                        </a:spcAft>
                      </a:pPr>
                      <a:r>
                        <a:rPr lang="en-US" sz="1200" dirty="0">
                          <a:effectLst/>
                        </a:rPr>
                        <a:t># of caregivers and children using the adjusted public spaces (such as pedestrian zones, avenues and game warehouses)</a:t>
                      </a:r>
                      <a:endParaRPr lang="en-US" sz="1100" dirty="0">
                        <a:effectLst/>
                      </a:endParaRPr>
                    </a:p>
                    <a:p>
                      <a:pPr marL="0" marR="0" algn="l" rtl="0">
                        <a:lnSpc>
                          <a:spcPct val="115000"/>
                        </a:lnSpc>
                        <a:spcBef>
                          <a:spcPts val="0"/>
                        </a:spcBef>
                        <a:spcAft>
                          <a:spcPts val="1000"/>
                        </a:spcAft>
                      </a:pPr>
                      <a:r>
                        <a:rPr lang="en-US" sz="1200" dirty="0">
                          <a:effectLst/>
                        </a:rPr>
                        <a:t># of Increase in duration and frequency of parent-child play interactions in playgrounds and public spaces</a:t>
                      </a:r>
                      <a:endParaRPr lang="en-US" sz="1100" dirty="0">
                        <a:effectLst/>
                      </a:endParaRPr>
                    </a:p>
                    <a:p>
                      <a:pPr marL="0" marR="0" algn="l" rtl="0">
                        <a:lnSpc>
                          <a:spcPct val="115000"/>
                        </a:lnSpc>
                        <a:spcBef>
                          <a:spcPts val="0"/>
                        </a:spcBef>
                        <a:spcAft>
                          <a:spcPts val="0"/>
                        </a:spcAft>
                      </a:pPr>
                      <a:r>
                        <a:rPr lang="en-US" sz="1200" dirty="0">
                          <a:effectLst/>
                        </a:rPr>
                        <a:t># of Increase in the distribution of playgrounds in different neighborhoods around the city, built in accordance with Urban95 principles (specifically southern neighborhoods and Jaffa)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l" rtl="0">
                        <a:lnSpc>
                          <a:spcPct val="115000"/>
                        </a:lnSpc>
                        <a:spcBef>
                          <a:spcPts val="0"/>
                        </a:spcBef>
                        <a:spcAft>
                          <a:spcPts val="1000"/>
                        </a:spcAft>
                      </a:pPr>
                      <a:r>
                        <a:rPr lang="en-US" sz="1200" dirty="0">
                          <a:effectLst/>
                        </a:rPr>
                        <a:t>stakeholders and urban partners are recruited to address the issues at hand </a:t>
                      </a:r>
                      <a:endParaRPr lang="en-US" sz="1100" dirty="0">
                        <a:effectLst/>
                      </a:endParaRPr>
                    </a:p>
                    <a:p>
                      <a:pPr marL="0" marR="0" algn="l" rtl="0">
                        <a:lnSpc>
                          <a:spcPct val="115000"/>
                        </a:lnSpc>
                        <a:spcBef>
                          <a:spcPts val="0"/>
                        </a:spcBef>
                        <a:spcAft>
                          <a:spcPts val="1000"/>
                        </a:spcAft>
                      </a:pPr>
                      <a:r>
                        <a:rPr lang="en-US" sz="1200" dirty="0">
                          <a:effectLst/>
                        </a:rPr>
                        <a:t># of Playgrounds developed/ renewed all over the city (including southern neighborhoods and Jaffa) in accordance with Urban95 principles</a:t>
                      </a:r>
                      <a:endParaRPr lang="en-US" sz="1100" dirty="0">
                        <a:effectLst/>
                      </a:endParaRPr>
                    </a:p>
                    <a:p>
                      <a:pPr marL="0" marR="0" algn="l" rtl="0">
                        <a:lnSpc>
                          <a:spcPct val="115000"/>
                        </a:lnSpc>
                        <a:spcBef>
                          <a:spcPts val="0"/>
                        </a:spcBef>
                        <a:spcAft>
                          <a:spcPts val="1000"/>
                        </a:spcAft>
                      </a:pPr>
                      <a:r>
                        <a:rPr lang="en-US" sz="1200" dirty="0">
                          <a:effectLst/>
                        </a:rPr>
                        <a:t>Increase in number of children and caregivers visiting and spending time at playgrounds, informal public spaces and ‘green’ urban areas near their homes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lgn="l" rtl="0">
                        <a:lnSpc>
                          <a:spcPct val="115000"/>
                        </a:lnSpc>
                        <a:spcBef>
                          <a:spcPts val="0"/>
                        </a:spcBef>
                        <a:spcAft>
                          <a:spcPts val="1000"/>
                        </a:spcAft>
                      </a:pPr>
                      <a:r>
                        <a:rPr lang="en-US" sz="1200" dirty="0">
                          <a:effectLst/>
                        </a:rPr>
                        <a:t>Establish principles for building playgrounds, based on field research, international knowledge and public participation surveys (include developing elements, in walking distance, suitable for various age groups)</a:t>
                      </a:r>
                      <a:endParaRPr lang="en-US" sz="1100" dirty="0">
                        <a:effectLst/>
                      </a:endParaRPr>
                    </a:p>
                    <a:p>
                      <a:pPr marL="0" marR="0" algn="l" rtl="0">
                        <a:lnSpc>
                          <a:spcPct val="115000"/>
                        </a:lnSpc>
                        <a:spcBef>
                          <a:spcPts val="0"/>
                        </a:spcBef>
                        <a:spcAft>
                          <a:spcPts val="1000"/>
                        </a:spcAft>
                      </a:pPr>
                      <a:r>
                        <a:rPr lang="en-US" sz="1200" dirty="0">
                          <a:effectLst/>
                        </a:rPr>
                        <a:t>Initiate development / renewal of playgrounds across the city, in accordance with Urban95 principles, including onboarding collaborations for implementation</a:t>
                      </a:r>
                      <a:endParaRPr lang="en-US" sz="1100" dirty="0">
                        <a:effectLst/>
                      </a:endParaRPr>
                    </a:p>
                    <a:p>
                      <a:pPr marL="0" marR="0" algn="l" rtl="0">
                        <a:lnSpc>
                          <a:spcPct val="115000"/>
                        </a:lnSpc>
                        <a:spcBef>
                          <a:spcPts val="0"/>
                        </a:spcBef>
                        <a:spcAft>
                          <a:spcPts val="0"/>
                        </a:spcAft>
                      </a:pPr>
                      <a:r>
                        <a:rPr lang="en-US" sz="1200" dirty="0">
                          <a:effectLst/>
                        </a:rPr>
                        <a:t>Map potential interventions in informal public spaces (to adjust for children and their caregivers) and initiate pilots (</a:t>
                      </a:r>
                      <a:r>
                        <a:rPr lang="en-US" sz="1200" dirty="0" err="1">
                          <a:effectLst/>
                        </a:rPr>
                        <a:t>e.g</a:t>
                      </a:r>
                      <a:r>
                        <a:rPr lang="en-US" sz="1200" dirty="0">
                          <a:effectLst/>
                        </a:rPr>
                        <a:t> pedestrian zones)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extLst>
                  <a:ext uri="{0D108BD9-81ED-4DB2-BD59-A6C34878D82A}">
                    <a16:rowId xmlns:a16="http://schemas.microsoft.com/office/drawing/2014/main" val="3704296591"/>
                  </a:ext>
                </a:extLst>
              </a:tr>
            </a:tbl>
          </a:graphicData>
        </a:graphic>
      </p:graphicFrame>
      <p:sp>
        <p:nvSpPr>
          <p:cNvPr id="7" name="Rectangle 6">
            <a:extLst>
              <a:ext uri="{FF2B5EF4-FFF2-40B4-BE49-F238E27FC236}">
                <a16:creationId xmlns:a16="http://schemas.microsoft.com/office/drawing/2014/main" id="{50D2AB48-7EF0-49D6-B115-568E84049888}"/>
              </a:ext>
            </a:extLst>
          </p:cNvPr>
          <p:cNvSpPr/>
          <p:nvPr/>
        </p:nvSpPr>
        <p:spPr>
          <a:xfrm>
            <a:off x="4920343" y="6472936"/>
            <a:ext cx="5715000" cy="276207"/>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B12CD42-68E6-4D8F-9837-BBCC5FE0E526}"/>
              </a:ext>
            </a:extLst>
          </p:cNvPr>
          <p:cNvSpPr txBox="1"/>
          <p:nvPr/>
        </p:nvSpPr>
        <p:spPr>
          <a:xfrm>
            <a:off x="0"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Public Space &amp; Playgrounds - Logic Model, Mapping of Tools and Indicators </a:t>
            </a:r>
            <a:endParaRPr lang="he-IL" sz="2000" b="1" dirty="0">
              <a:solidFill>
                <a:schemeClr val="bg1"/>
              </a:solidFill>
              <a:latin typeface="Tahoma" pitchFamily="34" charset="0"/>
              <a:ea typeface="Tahoma" pitchFamily="34" charset="0"/>
              <a:cs typeface="Tahoma" pitchFamily="34" charset="0"/>
            </a:endParaRPr>
          </a:p>
        </p:txBody>
      </p:sp>
      <p:sp>
        <p:nvSpPr>
          <p:cNvPr id="13" name="Rectangle 12">
            <a:extLst>
              <a:ext uri="{FF2B5EF4-FFF2-40B4-BE49-F238E27FC236}">
                <a16:creationId xmlns:a16="http://schemas.microsoft.com/office/drawing/2014/main" id="{801C13D2-B854-45B0-9095-793A52303F61}"/>
              </a:ext>
            </a:extLst>
          </p:cNvPr>
          <p:cNvSpPr/>
          <p:nvPr/>
        </p:nvSpPr>
        <p:spPr>
          <a:xfrm>
            <a:off x="169384" y="6178427"/>
            <a:ext cx="10765046" cy="261610"/>
          </a:xfrm>
          <a:prstGeom prst="rect">
            <a:avLst/>
          </a:prstGeom>
        </p:spPr>
        <p:txBody>
          <a:bodyPr wrap="square">
            <a:spAutoFit/>
          </a:bodyPr>
          <a:lstStyle/>
          <a:p>
            <a:r>
              <a:rPr lang="en-US" sz="1100" dirty="0"/>
              <a:t>*Collection and measurement of output evaluations is carried out on an ongoing basis by the Urban95 staff of the Tel Aviv - Jaffa municipality.</a:t>
            </a:r>
          </a:p>
        </p:txBody>
      </p:sp>
      <p:graphicFrame>
        <p:nvGraphicFramePr>
          <p:cNvPr id="14" name="טבלה 6">
            <a:extLst>
              <a:ext uri="{FF2B5EF4-FFF2-40B4-BE49-F238E27FC236}">
                <a16:creationId xmlns:a16="http://schemas.microsoft.com/office/drawing/2014/main" id="{C6607882-FD3F-4095-9022-20F0BC97F1DE}"/>
              </a:ext>
            </a:extLst>
          </p:cNvPr>
          <p:cNvGraphicFramePr>
            <a:graphicFrameLocks noGrp="1"/>
          </p:cNvGraphicFramePr>
          <p:nvPr>
            <p:extLst>
              <p:ext uri="{D42A27DB-BD31-4B8C-83A1-F6EECF244321}">
                <p14:modId xmlns:p14="http://schemas.microsoft.com/office/powerpoint/2010/main" val="2533200606"/>
              </p:ext>
            </p:extLst>
          </p:nvPr>
        </p:nvGraphicFramePr>
        <p:xfrm>
          <a:off x="169384" y="4283705"/>
          <a:ext cx="11766732" cy="1744982"/>
        </p:xfrm>
        <a:graphic>
          <a:graphicData uri="http://schemas.openxmlformats.org/drawingml/2006/table">
            <a:tbl>
              <a:tblPr firstRow="1" bandRow="1">
                <a:tableStyleId>{5C22544A-7EE6-4342-B048-85BDC9FD1C3A}</a:tableStyleId>
              </a:tblPr>
              <a:tblGrid>
                <a:gridCol w="5126907">
                  <a:extLst>
                    <a:ext uri="{9D8B030D-6E8A-4147-A177-3AD203B41FA5}">
                      <a16:colId xmlns:a16="http://schemas.microsoft.com/office/drawing/2014/main" val="2038800125"/>
                    </a:ext>
                  </a:extLst>
                </a:gridCol>
                <a:gridCol w="2570434">
                  <a:extLst>
                    <a:ext uri="{9D8B030D-6E8A-4147-A177-3AD203B41FA5}">
                      <a16:colId xmlns:a16="http://schemas.microsoft.com/office/drawing/2014/main" val="2387473360"/>
                    </a:ext>
                  </a:extLst>
                </a:gridCol>
                <a:gridCol w="1819747">
                  <a:extLst>
                    <a:ext uri="{9D8B030D-6E8A-4147-A177-3AD203B41FA5}">
                      <a16:colId xmlns:a16="http://schemas.microsoft.com/office/drawing/2014/main" val="2667950633"/>
                    </a:ext>
                  </a:extLst>
                </a:gridCol>
                <a:gridCol w="2249644">
                  <a:extLst>
                    <a:ext uri="{9D8B030D-6E8A-4147-A177-3AD203B41FA5}">
                      <a16:colId xmlns:a16="http://schemas.microsoft.com/office/drawing/2014/main" val="2296088236"/>
                    </a:ext>
                  </a:extLst>
                </a:gridCol>
              </a:tblGrid>
              <a:tr h="206417">
                <a:tc>
                  <a:txBody>
                    <a:bodyPr/>
                    <a:lstStyle/>
                    <a:p>
                      <a:pPr algn="ctr" rtl="1">
                        <a:lnSpc>
                          <a:spcPct val="115000"/>
                        </a:lnSpc>
                        <a:spcAft>
                          <a:spcPts val="0"/>
                        </a:spcAft>
                      </a:pPr>
                      <a:r>
                        <a:rPr lang="en-US" sz="1200" dirty="0">
                          <a:effectLst/>
                        </a:rPr>
                        <a:t>Indicator/ Tool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 Retrospective Review </a:t>
                      </a:r>
                      <a:r>
                        <a:rPr lang="he-IL" sz="1200" dirty="0">
                          <a:effectLst/>
                        </a:rPr>
                        <a:t>&amp;</a:t>
                      </a:r>
                      <a:r>
                        <a:rPr lang="en-US" sz="1200" dirty="0">
                          <a:effectLst/>
                        </a:rPr>
                        <a:t>Data Analysis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0">
                        <a:lnSpc>
                          <a:spcPct val="115000"/>
                        </a:lnSpc>
                        <a:spcAft>
                          <a:spcPts val="0"/>
                        </a:spcAft>
                      </a:pPr>
                      <a:r>
                        <a:rPr lang="en-US" sz="1200" dirty="0">
                          <a:effectLst/>
                        </a:rPr>
                        <a:t>In-depth Interviews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Field Observations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71819323"/>
                  </a:ext>
                </a:extLst>
              </a:tr>
              <a:tr h="219795">
                <a:tc>
                  <a:txBody>
                    <a:bodyPr/>
                    <a:lstStyle/>
                    <a:p>
                      <a:pPr algn="l" rtl="1">
                        <a:lnSpc>
                          <a:spcPct val="115000"/>
                        </a:lnSpc>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City-cross distribution of playgrounds &amp; adjusted public spaces</a:t>
                      </a: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60190334"/>
                  </a:ext>
                </a:extLst>
              </a:tr>
              <a:tr h="219795">
                <a:tc>
                  <a:txBody>
                    <a:bodyPr/>
                    <a:lstStyle/>
                    <a:p>
                      <a:pPr algn="l" rtl="0">
                        <a:lnSpc>
                          <a:spcPct val="115000"/>
                        </a:lnSpc>
                        <a:spcAft>
                          <a:spcPts val="0"/>
                        </a:spcAft>
                      </a:pPr>
                      <a:r>
                        <a:rPr lang="en-US" sz="1200" dirty="0">
                          <a:effectLst/>
                        </a:rPr>
                        <a:t>Playgrounds within walking distance from home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20720508"/>
                  </a:ext>
                </a:extLst>
              </a:tr>
              <a:tr h="219795">
                <a:tc>
                  <a:txBody>
                    <a:bodyPr/>
                    <a:lstStyle/>
                    <a:p>
                      <a:pPr algn="l" rtl="0">
                        <a:lnSpc>
                          <a:spcPct val="115000"/>
                        </a:lnSpc>
                        <a:spcAft>
                          <a:spcPts val="0"/>
                        </a:spcAft>
                      </a:pPr>
                      <a:r>
                        <a:rPr lang="en-US" sz="1200" dirty="0">
                          <a:effectLst/>
                        </a:rPr>
                        <a:t>Caregivers &amp; children use playgrounds &amp;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34355330"/>
                  </a:ext>
                </a:extLst>
              </a:tr>
              <a:tr h="219795">
                <a:tc>
                  <a:txBody>
                    <a:bodyPr/>
                    <a:lstStyle/>
                    <a:p>
                      <a:pPr algn="l" rtl="0">
                        <a:lnSpc>
                          <a:spcPct val="115000"/>
                        </a:lnSpc>
                        <a:spcAft>
                          <a:spcPts val="0"/>
                        </a:spcAft>
                      </a:pPr>
                      <a:r>
                        <a:rPr lang="en-US" sz="1200" dirty="0">
                          <a:effectLst/>
                        </a:rPr>
                        <a:t>Satisfaction from playgrounds’ facilities &amp; the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63124131"/>
                  </a:ext>
                </a:extLst>
              </a:tr>
              <a:tr h="219795">
                <a:tc>
                  <a:txBody>
                    <a:bodyPr/>
                    <a:lstStyle/>
                    <a:p>
                      <a:pPr algn="l" rtl="0">
                        <a:lnSpc>
                          <a:spcPct val="115000"/>
                        </a:lnSpc>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Social interaction &amp; joint play (caregiver-child, children of different ages)</a:t>
                      </a: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58512339"/>
                  </a:ext>
                </a:extLst>
              </a:tr>
              <a:tr h="219795">
                <a:tc>
                  <a:txBody>
                    <a:bodyPr/>
                    <a:lstStyle/>
                    <a:p>
                      <a:pPr algn="l" rtl="0">
                        <a:lnSpc>
                          <a:spcPct val="115000"/>
                        </a:lnSpc>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Strengthening caregiver-child relationship</a:t>
                      </a: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90895250"/>
                  </a:ext>
                </a:extLst>
              </a:tr>
              <a:tr h="219795">
                <a:tc>
                  <a:txBody>
                    <a:bodyPr/>
                    <a:lstStyle/>
                    <a:p>
                      <a:pPr algn="l" rtl="0">
                        <a:lnSpc>
                          <a:spcPct val="115000"/>
                        </a:lnSpc>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Implementing positive parental behaviors</a:t>
                      </a: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00526306"/>
                  </a:ext>
                </a:extLst>
              </a:tr>
            </a:tbl>
          </a:graphicData>
        </a:graphic>
      </p:graphicFrame>
    </p:spTree>
    <p:extLst>
      <p:ext uri="{BB962C8B-B14F-4D97-AF65-F5344CB8AC3E}">
        <p14:creationId xmlns:p14="http://schemas.microsoft.com/office/powerpoint/2010/main" val="21603814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57</a:t>
            </a:fld>
            <a:endParaRPr lang="en-US" sz="1400"/>
          </a:p>
        </p:txBody>
      </p:sp>
      <p:sp>
        <p:nvSpPr>
          <p:cNvPr id="17" name="TextBox 16"/>
          <p:cNvSpPr txBox="1"/>
          <p:nvPr/>
        </p:nvSpPr>
        <p:spPr>
          <a:xfrm>
            <a:off x="1" y="-1"/>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מחוון תצפית ניידות/ מרחב ציבורי לדוגמה- רחוב משחק</a:t>
            </a:r>
          </a:p>
        </p:txBody>
      </p:sp>
      <p:sp>
        <p:nvSpPr>
          <p:cNvPr id="5" name="TextBox 4">
            <a:extLst>
              <a:ext uri="{FF2B5EF4-FFF2-40B4-BE49-F238E27FC236}">
                <a16:creationId xmlns:a16="http://schemas.microsoft.com/office/drawing/2014/main" id="{319FDA69-4B85-4008-B2DE-AAE19577AE6F}"/>
              </a:ext>
            </a:extLst>
          </p:cNvPr>
          <p:cNvSpPr txBox="1"/>
          <p:nvPr/>
        </p:nvSpPr>
        <p:spPr>
          <a:xfrm>
            <a:off x="414678" y="864699"/>
            <a:ext cx="11362643" cy="380682"/>
          </a:xfrm>
          <a:prstGeom prst="rect">
            <a:avLst/>
          </a:prstGeom>
          <a:noFill/>
        </p:spPr>
        <p:txBody>
          <a:bodyPr wrap="square" rtlCol="1">
            <a:spAutoFit/>
          </a:bodyPr>
          <a:lstStyle/>
          <a:p>
            <a:pPr algn="r" rtl="1">
              <a:lnSpc>
                <a:spcPct val="150000"/>
              </a:lnSpc>
            </a:pPr>
            <a:endParaRPr lang="he-IL" sz="1400"/>
          </a:p>
        </p:txBody>
      </p:sp>
      <p:sp>
        <p:nvSpPr>
          <p:cNvPr id="6" name="Rectangle 5">
            <a:extLst>
              <a:ext uri="{FF2B5EF4-FFF2-40B4-BE49-F238E27FC236}">
                <a16:creationId xmlns:a16="http://schemas.microsoft.com/office/drawing/2014/main" id="{635C3E32-6AD3-4B6B-A685-40782C6F8FC0}"/>
              </a:ext>
            </a:extLst>
          </p:cNvPr>
          <p:cNvSpPr/>
          <p:nvPr/>
        </p:nvSpPr>
        <p:spPr>
          <a:xfrm>
            <a:off x="3999292" y="941536"/>
            <a:ext cx="5019323" cy="369332"/>
          </a:xfrm>
          <a:prstGeom prst="rect">
            <a:avLst/>
          </a:prstGeom>
        </p:spPr>
        <p:txBody>
          <a:bodyPr wrap="none">
            <a:spAutoFit/>
          </a:bodyPr>
          <a:lstStyle/>
          <a:p>
            <a:pPr algn="ctr" rtl="1">
              <a:spcAft>
                <a:spcPts val="0"/>
              </a:spcAft>
            </a:pPr>
            <a:r>
              <a:rPr lang="he-IL" b="1">
                <a:latin typeface="Times New Roman" panose="02020603050405020304" pitchFamily="18" charset="0"/>
                <a:ea typeface="Calibri" panose="020F0502020204030204" pitchFamily="34" charset="0"/>
                <a:cs typeface="Calibri" panose="020F0502020204030204" pitchFamily="34" charset="0"/>
              </a:rPr>
              <a:t>מיזם "</a:t>
            </a:r>
            <a:r>
              <a:rPr lang="en-US" b="1">
                <a:latin typeface="Calibri" panose="020F0502020204030204" pitchFamily="34" charset="0"/>
                <a:ea typeface="Calibri" panose="020F0502020204030204" pitchFamily="34" charset="0"/>
              </a:rPr>
              <a:t>Urban 95</a:t>
            </a:r>
            <a:r>
              <a:rPr lang="he-IL" b="1">
                <a:latin typeface="Times New Roman" panose="02020603050405020304" pitchFamily="18" charset="0"/>
                <a:ea typeface="Calibri" panose="020F0502020204030204" pitchFamily="34" charset="0"/>
                <a:cs typeface="Calibri" panose="020F0502020204030204" pitchFamily="34" charset="0"/>
              </a:rPr>
              <a:t>" - מחוון תצפית על מרחב ציבורי ועירוני</a:t>
            </a:r>
            <a:endParaRPr lang="en-US">
              <a:latin typeface="Times New Roman" panose="02020603050405020304" pitchFamily="18" charset="0"/>
              <a:ea typeface="Calibri" panose="020F0502020204030204" pitchFamily="34" charset="0"/>
            </a:endParaRPr>
          </a:p>
        </p:txBody>
      </p:sp>
      <p:graphicFrame>
        <p:nvGraphicFramePr>
          <p:cNvPr id="7" name="Table 6">
            <a:extLst>
              <a:ext uri="{FF2B5EF4-FFF2-40B4-BE49-F238E27FC236}">
                <a16:creationId xmlns:a16="http://schemas.microsoft.com/office/drawing/2014/main" id="{3BFDE16B-82AB-4BD8-9008-57234AAD701E}"/>
              </a:ext>
            </a:extLst>
          </p:cNvPr>
          <p:cNvGraphicFramePr>
            <a:graphicFrameLocks noGrp="1"/>
          </p:cNvGraphicFramePr>
          <p:nvPr>
            <p:extLst>
              <p:ext uri="{D42A27DB-BD31-4B8C-83A1-F6EECF244321}">
                <p14:modId xmlns:p14="http://schemas.microsoft.com/office/powerpoint/2010/main" val="3600652371"/>
              </p:ext>
            </p:extLst>
          </p:nvPr>
        </p:nvGraphicFramePr>
        <p:xfrm>
          <a:off x="470970" y="1387705"/>
          <a:ext cx="11203113" cy="300968"/>
        </p:xfrm>
        <a:graphic>
          <a:graphicData uri="http://schemas.openxmlformats.org/drawingml/2006/table">
            <a:tbl>
              <a:tblPr rtl="1" firstRow="1" firstCol="1" bandRow="1"/>
              <a:tblGrid>
                <a:gridCol w="2231660">
                  <a:extLst>
                    <a:ext uri="{9D8B030D-6E8A-4147-A177-3AD203B41FA5}">
                      <a16:colId xmlns:a16="http://schemas.microsoft.com/office/drawing/2014/main" val="2394737297"/>
                    </a:ext>
                  </a:extLst>
                </a:gridCol>
                <a:gridCol w="2621527">
                  <a:extLst>
                    <a:ext uri="{9D8B030D-6E8A-4147-A177-3AD203B41FA5}">
                      <a16:colId xmlns:a16="http://schemas.microsoft.com/office/drawing/2014/main" val="4256302578"/>
                    </a:ext>
                  </a:extLst>
                </a:gridCol>
                <a:gridCol w="2751485">
                  <a:extLst>
                    <a:ext uri="{9D8B030D-6E8A-4147-A177-3AD203B41FA5}">
                      <a16:colId xmlns:a16="http://schemas.microsoft.com/office/drawing/2014/main" val="1446869308"/>
                    </a:ext>
                  </a:extLst>
                </a:gridCol>
                <a:gridCol w="3598441">
                  <a:extLst>
                    <a:ext uri="{9D8B030D-6E8A-4147-A177-3AD203B41FA5}">
                      <a16:colId xmlns:a16="http://schemas.microsoft.com/office/drawing/2014/main" val="1291824049"/>
                    </a:ext>
                  </a:extLst>
                </a:gridCol>
              </a:tblGrid>
              <a:tr h="300968">
                <a:tc>
                  <a:txBody>
                    <a:bodyPr/>
                    <a:lstStyle/>
                    <a:p>
                      <a:pPr algn="r" rtl="1">
                        <a:spcAft>
                          <a:spcPts val="0"/>
                        </a:spcAft>
                      </a:pPr>
                      <a:r>
                        <a:rPr lang="he-IL" sz="1400">
                          <a:effectLst/>
                          <a:latin typeface="Times New Roman" panose="02020603050405020304" pitchFamily="18" charset="0"/>
                          <a:ea typeface="Calibri" panose="020F0502020204030204" pitchFamily="34" charset="0"/>
                          <a:cs typeface="Calibri" panose="020F0502020204030204" pitchFamily="34" charset="0"/>
                        </a:rPr>
                        <a:t>תצפיתן/ית: </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50000"/>
                        </a:lnSpc>
                        <a:spcAft>
                          <a:spcPts val="0"/>
                        </a:spcAft>
                      </a:pPr>
                      <a:r>
                        <a:rPr lang="he-IL" sz="1400" dirty="0">
                          <a:effectLst/>
                          <a:latin typeface="Times New Roman" panose="02020603050405020304" pitchFamily="18" charset="0"/>
                          <a:ea typeface="Calibri" panose="020F0502020204030204" pitchFamily="34" charset="0"/>
                          <a:cs typeface="Calibri" panose="020F0502020204030204" pitchFamily="34" charset="0"/>
                        </a:rPr>
                        <a:t>תאריך ושעות תצפית: </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50000"/>
                        </a:lnSpc>
                        <a:spcAft>
                          <a:spcPts val="0"/>
                        </a:spcAft>
                      </a:pPr>
                      <a:r>
                        <a:rPr lang="he-IL" sz="1400" dirty="0">
                          <a:effectLst/>
                          <a:latin typeface="Times New Roman" panose="02020603050405020304" pitchFamily="18" charset="0"/>
                          <a:ea typeface="Calibri" panose="020F0502020204030204" pitchFamily="34" charset="0"/>
                          <a:cs typeface="Calibri" panose="020F0502020204030204" pitchFamily="34" charset="0"/>
                        </a:rPr>
                        <a:t>שם הפעילות:</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50000"/>
                        </a:lnSpc>
                        <a:spcAft>
                          <a:spcPts val="0"/>
                        </a:spcAft>
                      </a:pPr>
                      <a:r>
                        <a:rPr lang="he-IL" sz="1400" b="0" dirty="0">
                          <a:effectLst/>
                          <a:latin typeface="Times New Roman" panose="02020603050405020304" pitchFamily="18" charset="0"/>
                          <a:ea typeface="Calibri" panose="020F0502020204030204" pitchFamily="34" charset="0"/>
                          <a:cs typeface="Calibri" panose="020F0502020204030204" pitchFamily="34" charset="0"/>
                        </a:rPr>
                        <a:t>מיקום הפעילות:</a:t>
                      </a:r>
                      <a:endParaRPr lang="en-US" sz="1400" b="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2313289"/>
                  </a:ext>
                </a:extLst>
              </a:tr>
            </a:tbl>
          </a:graphicData>
        </a:graphic>
      </p:graphicFrame>
      <p:sp>
        <p:nvSpPr>
          <p:cNvPr id="8" name="Rectangle 7">
            <a:extLst>
              <a:ext uri="{FF2B5EF4-FFF2-40B4-BE49-F238E27FC236}">
                <a16:creationId xmlns:a16="http://schemas.microsoft.com/office/drawing/2014/main" id="{CA1FD1EF-B061-42D4-9379-FE621CB282F7}"/>
              </a:ext>
            </a:extLst>
          </p:cNvPr>
          <p:cNvSpPr/>
          <p:nvPr/>
        </p:nvSpPr>
        <p:spPr>
          <a:xfrm>
            <a:off x="722671" y="1813173"/>
            <a:ext cx="10951412" cy="3539430"/>
          </a:xfrm>
          <a:prstGeom prst="rect">
            <a:avLst/>
          </a:prstGeom>
        </p:spPr>
        <p:txBody>
          <a:bodyPr wrap="square">
            <a:spAutoFit/>
          </a:bodyPr>
          <a:lstStyle/>
          <a:p>
            <a:pPr algn="r" rtl="1">
              <a:spcAft>
                <a:spcPts val="0"/>
              </a:spcAft>
            </a:pPr>
            <a:r>
              <a:rPr lang="he-IL" sz="1400" u="sng" dirty="0">
                <a:latin typeface="Calibri" panose="020F0502020204030204" pitchFamily="34" charset="0"/>
                <a:ea typeface="Calibri" panose="020F0502020204030204" pitchFamily="34" charset="0"/>
                <a:cs typeface="Calibri" panose="020F0502020204030204" pitchFamily="34" charset="0"/>
              </a:rPr>
              <a:t>הנחיות כלליות:</a:t>
            </a:r>
            <a:endParaRPr lang="en-US" sz="1400" dirty="0">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0"/>
              </a:spcAft>
              <a:buFont typeface="Symbol" panose="05050102010706020507" pitchFamily="18" charset="2"/>
              <a:buChar char=""/>
            </a:pPr>
            <a:r>
              <a:rPr lang="he-IL" sz="1400" dirty="0">
                <a:effectLst/>
                <a:latin typeface="Calibri" panose="020F0502020204030204" pitchFamily="34" charset="0"/>
                <a:ea typeface="Calibri" panose="020F0502020204030204" pitchFamily="34" charset="0"/>
                <a:cs typeface="Calibri" panose="020F0502020204030204" pitchFamily="34" charset="0"/>
              </a:rPr>
              <a:t>משך תצפית כולל – 3 שעות. יש להתבונן בהתנהלות המפעילים, התנהגות ואינטראקציות של מבוגרים בינם לבין עצמם ועם ילדים (ובין הילדים), בהתאם למחוון התצפית, ולתעד את התרשמותכם לפי הקריטריונים השונים.</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0"/>
              </a:spcAft>
              <a:buFont typeface="Symbol" panose="05050102010706020507" pitchFamily="18" charset="2"/>
              <a:buChar char=""/>
            </a:pPr>
            <a:r>
              <a:rPr lang="he-IL" sz="1400" dirty="0">
                <a:effectLst/>
                <a:latin typeface="Calibri" panose="020F0502020204030204" pitchFamily="34" charset="0"/>
                <a:ea typeface="Calibri" panose="020F0502020204030204" pitchFamily="34" charset="0"/>
                <a:cs typeface="Calibri" panose="020F0502020204030204" pitchFamily="34" charset="0"/>
              </a:rPr>
              <a:t>יש לתעד בתמונות את אזור ההתרחשות ואת המשתתפים – במרחב הציבורי</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0"/>
              </a:spcAft>
              <a:buFont typeface="Symbol" panose="05050102010706020507" pitchFamily="18" charset="2"/>
              <a:buChar char=""/>
            </a:pPr>
            <a:r>
              <a:rPr lang="he-IL" sz="1400" dirty="0">
                <a:effectLst/>
                <a:latin typeface="Calibri" panose="020F0502020204030204" pitchFamily="34" charset="0"/>
                <a:ea typeface="Calibri" panose="020F0502020204030204" pitchFamily="34" charset="0"/>
                <a:cs typeface="Calibri" panose="020F0502020204030204" pitchFamily="34" charset="0"/>
              </a:rPr>
              <a:t>במהלך התצפית יש לפנות ל- 10 הורים/משפחות/מבוגרים מלווים לשם שיחה קצרה (ראיון), לפי המחוון בעמוד האחרון</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0"/>
              </a:spcAft>
              <a:buFont typeface="Symbol" panose="05050102010706020507" pitchFamily="18" charset="2"/>
              <a:buChar char=""/>
            </a:pPr>
            <a:r>
              <a:rPr lang="he-IL" sz="1400" dirty="0">
                <a:effectLst/>
                <a:latin typeface="Calibri" panose="020F0502020204030204" pitchFamily="34" charset="0"/>
                <a:ea typeface="Calibri" panose="020F0502020204030204" pitchFamily="34" charset="0"/>
                <a:cs typeface="Calibri" panose="020F0502020204030204" pitchFamily="34" charset="0"/>
              </a:rPr>
              <a:t>במידת האפשר יש ליזום </a:t>
            </a:r>
            <a:r>
              <a:rPr lang="he-IL" sz="1400" b="1" dirty="0">
                <a:effectLst/>
                <a:latin typeface="Calibri" panose="020F0502020204030204" pitchFamily="34" charset="0"/>
                <a:ea typeface="Calibri" panose="020F0502020204030204" pitchFamily="34" charset="0"/>
                <a:cs typeface="Calibri" panose="020F0502020204030204" pitchFamily="34" charset="0"/>
              </a:rPr>
              <a:t>שיחות עם צוות המפעילים</a:t>
            </a:r>
            <a:r>
              <a:rPr lang="he-IL" sz="1400" dirty="0">
                <a:effectLst/>
                <a:latin typeface="Calibri" panose="020F0502020204030204" pitchFamily="34" charset="0"/>
                <a:ea typeface="Calibri" panose="020F0502020204030204" pitchFamily="34" charset="0"/>
                <a:cs typeface="Calibri" panose="020F0502020204030204" pitchFamily="34" charset="0"/>
              </a:rPr>
              <a:t> (1-2 שיחות):</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dirty="0">
                <a:effectLst/>
                <a:latin typeface="Calibri" panose="020F0502020204030204" pitchFamily="34" charset="0"/>
                <a:ea typeface="Calibri" panose="020F0502020204030204" pitchFamily="34" charset="0"/>
                <a:cs typeface="Calibri" panose="020F0502020204030204" pitchFamily="34" charset="0"/>
              </a:rPr>
              <a:t>מי הם? (צוות מהמרכז הקהילתי, תושבים, חברת הפעלה חיצונית..) מה תפקידם בפעילות?</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dirty="0">
                <a:effectLst/>
                <a:latin typeface="Calibri" panose="020F0502020204030204" pitchFamily="34" charset="0"/>
                <a:ea typeface="Calibri" panose="020F0502020204030204" pitchFamily="34" charset="0"/>
                <a:cs typeface="Calibri" panose="020F0502020204030204" pitchFamily="34" charset="0"/>
              </a:rPr>
              <a:t>מה דעתם על הפעילות? האם מתאימה לאוכלוסייה הנוכחית?</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dirty="0">
                <a:effectLst/>
                <a:latin typeface="Calibri" panose="020F0502020204030204" pitchFamily="34" charset="0"/>
                <a:ea typeface="Calibri" panose="020F0502020204030204" pitchFamily="34" charset="0"/>
                <a:cs typeface="Calibri" panose="020F0502020204030204" pitchFamily="34" charset="0"/>
              </a:rPr>
              <a:t>לבקש שינסו לאפיין את הקהל שהגיע לפעילות, מה לדעתם ההורים מצפים/מעוניינים לקבל בהגיעם לפעילות הזו?</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dirty="0">
                <a:effectLst/>
                <a:latin typeface="Calibri" panose="020F0502020204030204" pitchFamily="34" charset="0"/>
                <a:ea typeface="Calibri" panose="020F0502020204030204" pitchFamily="34" charset="0"/>
                <a:cs typeface="Calibri" panose="020F0502020204030204" pitchFamily="34" charset="0"/>
              </a:rPr>
              <a:t>מה מידת שיתוף הפעולה של המשתתפים?</a:t>
            </a:r>
            <a:r>
              <a:rPr lang="he-IL" sz="1400" b="1" dirty="0">
                <a:effectLst/>
                <a:latin typeface="Calibri" panose="020F0502020204030204" pitchFamily="34" charset="0"/>
                <a:ea typeface="Calibri" panose="020F0502020204030204" pitchFamily="34" charset="0"/>
                <a:cs typeface="Calibri" panose="020F0502020204030204" pitchFamily="34" charset="0"/>
              </a:rPr>
              <a:t> </a:t>
            </a:r>
            <a:r>
              <a:rPr lang="he-IL" sz="1400" dirty="0">
                <a:effectLst/>
                <a:latin typeface="Calibri" panose="020F0502020204030204" pitchFamily="34" charset="0"/>
                <a:ea typeface="Calibri" panose="020F0502020204030204" pitchFamily="34" charset="0"/>
                <a:cs typeface="Calibri" panose="020F0502020204030204" pitchFamily="34" charset="0"/>
              </a:rPr>
              <a:t>בהתייחסות גם למבוגרים וגם לילדים</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dirty="0">
                <a:effectLst/>
                <a:latin typeface="Calibri" panose="020F0502020204030204" pitchFamily="34" charset="0"/>
                <a:ea typeface="Calibri" panose="020F0502020204030204" pitchFamily="34" charset="0"/>
                <a:cs typeface="Calibri" panose="020F0502020204030204" pitchFamily="34" charset="0"/>
              </a:rPr>
              <a:t>מה ניתן לשפר בפעילויות הבאות בסבב?</a:t>
            </a:r>
            <a:r>
              <a:rPr lang="he-IL" sz="1400" b="1" dirty="0">
                <a:effectLst/>
                <a:latin typeface="Calibri" panose="020F0502020204030204" pitchFamily="34" charset="0"/>
                <a:ea typeface="Calibri" panose="020F0502020204030204" pitchFamily="34" charset="0"/>
                <a:cs typeface="Calibri" panose="020F0502020204030204" pitchFamily="34" charset="0"/>
              </a:rPr>
              <a:t> </a:t>
            </a:r>
            <a:r>
              <a:rPr lang="he-IL" sz="1400" dirty="0">
                <a:effectLst/>
                <a:latin typeface="Calibri" panose="020F0502020204030204" pitchFamily="34" charset="0"/>
                <a:ea typeface="Calibri" panose="020F0502020204030204" pitchFamily="34" charset="0"/>
                <a:cs typeface="Calibri" panose="020F0502020204030204" pitchFamily="34" charset="0"/>
              </a:rPr>
              <a:t>(בהיבטים של התנהלות/תוכן/שיווק/תפעול/הכנה למנחים)</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dirty="0">
                <a:effectLst/>
                <a:latin typeface="Calibri" panose="020F0502020204030204" pitchFamily="34" charset="0"/>
                <a:ea typeface="Calibri" panose="020F0502020204030204" pitchFamily="34" charset="0"/>
                <a:cs typeface="Calibri" panose="020F0502020204030204" pitchFamily="34" charset="0"/>
              </a:rPr>
              <a:t>איך ניתן לייצר קיימות קהילתית לפעילות?</a:t>
            </a:r>
            <a:endParaRPr lang="he-IL" sz="1400" u="sng" dirty="0">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dirty="0">
                <a:effectLst/>
                <a:latin typeface="Calibri" panose="020F0502020204030204" pitchFamily="34" charset="0"/>
                <a:ea typeface="Calibri" panose="020F0502020204030204" pitchFamily="34" charset="0"/>
                <a:cs typeface="Calibri" panose="020F0502020204030204" pitchFamily="34" charset="0"/>
              </a:rPr>
              <a:t>לציין כי מעבר להתייחסותם לפעילות הנוכחית מוזמנים לשתף ברשמים גם מפעילויות קודמות בסבב הנוכחי</a:t>
            </a:r>
          </a:p>
          <a:p>
            <a:r>
              <a:rPr lang="he-IL" sz="1400" dirty="0">
                <a:latin typeface="Calibri" panose="020F0502020204030204" pitchFamily="34" charset="0"/>
                <a:ea typeface="Calibri" panose="020F0502020204030204" pitchFamily="34" charset="0"/>
                <a:cs typeface="Calibri" panose="020F0502020204030204" pitchFamily="34" charset="0"/>
              </a:rPr>
              <a:t> </a:t>
            </a:r>
            <a:endParaRPr lang="en-US" sz="1400" dirty="0">
              <a:latin typeface="Calibri" panose="020F0502020204030204" pitchFamily="34" charset="0"/>
              <a:ea typeface="Calibri" panose="020F0502020204030204" pitchFamily="34" charset="0"/>
              <a:cs typeface="Calibri" panose="020F0502020204030204" pitchFamily="34" charset="0"/>
            </a:endParaRPr>
          </a:p>
          <a:p>
            <a:pPr algn="ctr" rtl="1">
              <a:spcAft>
                <a:spcPts val="0"/>
              </a:spcAft>
            </a:pPr>
            <a:r>
              <a:rPr lang="he-IL" sz="1400" dirty="0">
                <a:latin typeface="Calibri" panose="020F0502020204030204" pitchFamily="34" charset="0"/>
                <a:ea typeface="Calibri" panose="020F0502020204030204" pitchFamily="34" charset="0"/>
                <a:cs typeface="Calibri" panose="020F0502020204030204" pitchFamily="34" charset="0"/>
              </a:rPr>
              <a:t>תודה ובהצלחה!</a:t>
            </a:r>
            <a:endParaRPr lang="en-US" sz="1400" dirty="0">
              <a:latin typeface="Calibri" panose="020F0502020204030204" pitchFamily="34" charset="0"/>
              <a:ea typeface="Calibri" panose="020F0502020204030204" pitchFamily="34" charset="0"/>
              <a:cs typeface="Calibri" panose="020F0502020204030204" pitchFamily="34" charset="0"/>
            </a:endParaRPr>
          </a:p>
          <a:p>
            <a:pPr rtl="1"/>
            <a:r>
              <a:rPr lang="he-IL" sz="1400" dirty="0">
                <a:latin typeface="Calibri" panose="020F0502020204030204" pitchFamily="34" charset="0"/>
                <a:ea typeface="Calibri" panose="020F0502020204030204" pitchFamily="34" charset="0"/>
                <a:cs typeface="Calibri" panose="020F0502020204030204" pitchFamily="34" charset="0"/>
              </a:rPr>
              <a:t>צוות הערכת </a:t>
            </a:r>
            <a:r>
              <a:rPr lang="en-US" sz="1400" dirty="0">
                <a:latin typeface="Calibri" panose="020F0502020204030204" pitchFamily="34" charset="0"/>
                <a:ea typeface="Calibri" panose="020F0502020204030204" pitchFamily="34" charset="0"/>
                <a:cs typeface="Calibri" panose="020F0502020204030204" pitchFamily="34" charset="0"/>
              </a:rPr>
              <a:t>Urban 95</a:t>
            </a:r>
            <a:r>
              <a:rPr lang="he-IL" sz="1400" dirty="0">
                <a:latin typeface="Calibri" panose="020F0502020204030204" pitchFamily="34" charset="0"/>
                <a:ea typeface="Calibri" panose="020F0502020204030204" pitchFamily="34" charset="0"/>
                <a:cs typeface="Calibri" panose="020F0502020204030204" pitchFamily="34" charset="0"/>
              </a:rPr>
              <a:t>, מטח</a:t>
            </a:r>
            <a:endParaRPr lang="he-IL"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613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58</a:t>
            </a:fld>
            <a:endParaRPr lang="en-US" sz="1400"/>
          </a:p>
        </p:txBody>
      </p:sp>
      <p:sp>
        <p:nvSpPr>
          <p:cNvPr id="5" name="TextBox 4">
            <a:extLst>
              <a:ext uri="{FF2B5EF4-FFF2-40B4-BE49-F238E27FC236}">
                <a16:creationId xmlns:a16="http://schemas.microsoft.com/office/drawing/2014/main" id="{319FDA69-4B85-4008-B2DE-AAE19577AE6F}"/>
              </a:ext>
            </a:extLst>
          </p:cNvPr>
          <p:cNvSpPr txBox="1"/>
          <p:nvPr/>
        </p:nvSpPr>
        <p:spPr>
          <a:xfrm>
            <a:off x="414678" y="864699"/>
            <a:ext cx="11362643" cy="380682"/>
          </a:xfrm>
          <a:prstGeom prst="rect">
            <a:avLst/>
          </a:prstGeom>
          <a:noFill/>
        </p:spPr>
        <p:txBody>
          <a:bodyPr wrap="square" rtlCol="1">
            <a:spAutoFit/>
          </a:bodyPr>
          <a:lstStyle/>
          <a:p>
            <a:pPr algn="r" rtl="1">
              <a:lnSpc>
                <a:spcPct val="150000"/>
              </a:lnSpc>
            </a:pPr>
            <a:endParaRPr lang="he-IL" sz="1400"/>
          </a:p>
        </p:txBody>
      </p:sp>
      <p:sp>
        <p:nvSpPr>
          <p:cNvPr id="6" name="TextBox 5">
            <a:extLst>
              <a:ext uri="{FF2B5EF4-FFF2-40B4-BE49-F238E27FC236}">
                <a16:creationId xmlns:a16="http://schemas.microsoft.com/office/drawing/2014/main" id="{DE113117-F455-4437-A905-9C2D04DBA912}"/>
              </a:ext>
            </a:extLst>
          </p:cNvPr>
          <p:cNvSpPr txBox="1"/>
          <p:nvPr/>
        </p:nvSpPr>
        <p:spPr>
          <a:xfrm>
            <a:off x="1" y="-1"/>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מחוון תצפית ניידות/ מרחב ציבורי לדוגמה- רחוב משחק</a:t>
            </a:r>
          </a:p>
        </p:txBody>
      </p:sp>
      <p:graphicFrame>
        <p:nvGraphicFramePr>
          <p:cNvPr id="7" name="Table 6">
            <a:extLst>
              <a:ext uri="{FF2B5EF4-FFF2-40B4-BE49-F238E27FC236}">
                <a16:creationId xmlns:a16="http://schemas.microsoft.com/office/drawing/2014/main" id="{25BDE178-27A8-4DAA-A476-A65BFA1F0229}"/>
              </a:ext>
            </a:extLst>
          </p:cNvPr>
          <p:cNvGraphicFramePr>
            <a:graphicFrameLocks noGrp="1"/>
          </p:cNvGraphicFramePr>
          <p:nvPr>
            <p:extLst>
              <p:ext uri="{D42A27DB-BD31-4B8C-83A1-F6EECF244321}">
                <p14:modId xmlns:p14="http://schemas.microsoft.com/office/powerpoint/2010/main" val="3242401160"/>
              </p:ext>
            </p:extLst>
          </p:nvPr>
        </p:nvGraphicFramePr>
        <p:xfrm>
          <a:off x="1" y="400109"/>
          <a:ext cx="12191998" cy="6537369"/>
        </p:xfrm>
        <a:graphic>
          <a:graphicData uri="http://schemas.openxmlformats.org/drawingml/2006/table">
            <a:tbl>
              <a:tblPr rtl="1" firstRow="1" firstCol="1" bandRow="1">
                <a:tableStyleId>{5C22544A-7EE6-4342-B048-85BDC9FD1C3A}</a:tableStyleId>
              </a:tblPr>
              <a:tblGrid>
                <a:gridCol w="2476107">
                  <a:extLst>
                    <a:ext uri="{9D8B030D-6E8A-4147-A177-3AD203B41FA5}">
                      <a16:colId xmlns:a16="http://schemas.microsoft.com/office/drawing/2014/main" val="2697299554"/>
                    </a:ext>
                  </a:extLst>
                </a:gridCol>
                <a:gridCol w="6336961">
                  <a:extLst>
                    <a:ext uri="{9D8B030D-6E8A-4147-A177-3AD203B41FA5}">
                      <a16:colId xmlns:a16="http://schemas.microsoft.com/office/drawing/2014/main" val="1912343668"/>
                    </a:ext>
                  </a:extLst>
                </a:gridCol>
                <a:gridCol w="3378930">
                  <a:extLst>
                    <a:ext uri="{9D8B030D-6E8A-4147-A177-3AD203B41FA5}">
                      <a16:colId xmlns:a16="http://schemas.microsoft.com/office/drawing/2014/main" val="2543229232"/>
                    </a:ext>
                  </a:extLst>
                </a:gridCol>
              </a:tblGrid>
              <a:tr h="232581">
                <a:tc>
                  <a:txBody>
                    <a:bodyPr/>
                    <a:lstStyle/>
                    <a:p>
                      <a:pPr algn="r" rtl="1"/>
                      <a:r>
                        <a:rPr lang="he-IL" sz="1000" dirty="0">
                          <a:effectLst/>
                        </a:rPr>
                        <a:t>קריטריונים לתצפית</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r" rtl="1"/>
                      <a:r>
                        <a:rPr lang="he-IL" sz="1000" dirty="0">
                          <a:effectLst/>
                        </a:rPr>
                        <a:t>עדויות מתצפית על פעילות (התנהלות המנחה, תיאור התנהגות הילדים והמבוגרים)</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2859563687"/>
                  </a:ext>
                </a:extLst>
              </a:tr>
              <a:tr h="211165">
                <a:tc rowSpan="2">
                  <a:txBody>
                    <a:bodyPr/>
                    <a:lstStyle/>
                    <a:p>
                      <a:pPr algn="r" rtl="1"/>
                      <a:r>
                        <a:rPr lang="he-IL" sz="900" b="0" dirty="0">
                          <a:effectLst/>
                        </a:rPr>
                        <a:t>דמוגרפיה הערכת </a:t>
                      </a:r>
                      <a:r>
                        <a:rPr lang="he-IL" sz="900" b="0" u="sng" dirty="0">
                          <a:effectLst/>
                        </a:rPr>
                        <a:t>כמות</a:t>
                      </a:r>
                      <a:r>
                        <a:rPr lang="he-IL" sz="900" b="0" dirty="0">
                          <a:effectLst/>
                        </a:rPr>
                        <a:t> מבוגרים וילדים, הערכה </a:t>
                      </a:r>
                      <a:r>
                        <a:rPr lang="he-IL" sz="900" b="0" u="sng" dirty="0">
                          <a:effectLst/>
                        </a:rPr>
                        <a:t>באחוזים</a:t>
                      </a:r>
                      <a:r>
                        <a:rPr lang="he-IL" sz="900" b="0" dirty="0">
                          <a:effectLst/>
                        </a:rPr>
                        <a:t> של מאפייני גיל ומגדר</a:t>
                      </a:r>
                      <a:endParaRPr lang="en-US" sz="900" b="0" dirty="0">
                        <a:effectLst/>
                      </a:endParaRPr>
                    </a:p>
                    <a:p>
                      <a:pPr algn="r" rtl="1"/>
                      <a:r>
                        <a:rPr lang="he-IL" sz="900" b="0" dirty="0">
                          <a:effectLst/>
                        </a:rPr>
                        <a:t>הערכה באחוזים עבור כל הרכב מבקרים</a:t>
                      </a:r>
                      <a:endParaRPr lang="en-US" sz="900" b="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a:txBody>
                    <a:bodyPr/>
                    <a:lstStyle/>
                    <a:p>
                      <a:pPr algn="r" rtl="1"/>
                      <a:r>
                        <a:rPr lang="he-IL" sz="900" dirty="0">
                          <a:effectLst/>
                        </a:rPr>
                        <a:t>מבוגרים מס' נוכחים בפעילות/בזמן שיא_____  מגוון אתני (אם יש. לפרט)_______</a:t>
                      </a:r>
                      <a:endParaRPr lang="en-US" sz="900" dirty="0">
                        <a:effectLst/>
                      </a:endParaRPr>
                    </a:p>
                    <a:p>
                      <a:pPr algn="r" rtl="1"/>
                      <a:r>
                        <a:rPr lang="he-IL" sz="900" dirty="0">
                          <a:effectLst/>
                        </a:rPr>
                        <a:t>נשים___ גברים___   </a:t>
                      </a:r>
                      <a:r>
                        <a:rPr lang="he-IL" sz="900" u="sng" dirty="0">
                          <a:effectLst/>
                        </a:rPr>
                        <a:t>קרבה:</a:t>
                      </a:r>
                      <a:r>
                        <a:rPr lang="he-IL" sz="900" dirty="0">
                          <a:effectLst/>
                        </a:rPr>
                        <a:t> הורה___ סבים___ מטפל/ת___ אח/</a:t>
                      </a:r>
                      <a:r>
                        <a:rPr lang="he-IL" sz="900" dirty="0" err="1">
                          <a:effectLst/>
                        </a:rPr>
                        <a:t>ות</a:t>
                      </a:r>
                      <a:r>
                        <a:rPr lang="he-IL" sz="900" dirty="0">
                          <a:effectLst/>
                        </a:rPr>
                        <a:t> גדול/ה___ אחר___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a:txBody>
                    <a:bodyPr/>
                    <a:lstStyle/>
                    <a:p>
                      <a:pPr algn="r" rtl="1"/>
                      <a:r>
                        <a:rPr lang="he-IL" sz="900" dirty="0">
                          <a:effectLst/>
                        </a:rPr>
                        <a:t>ילדים  מס' נוכחים בפעילות/בזמן שיא_____</a:t>
                      </a:r>
                      <a:endParaRPr lang="en-US" sz="900" dirty="0">
                        <a:effectLst/>
                      </a:endParaRPr>
                    </a:p>
                    <a:p>
                      <a:pPr algn="r" rtl="1"/>
                      <a:r>
                        <a:rPr lang="he-IL" sz="900" dirty="0" err="1">
                          <a:effectLst/>
                        </a:rPr>
                        <a:t>בנות___בנים</a:t>
                      </a:r>
                      <a:r>
                        <a:rPr lang="he-IL" sz="900" dirty="0">
                          <a:effectLst/>
                        </a:rPr>
                        <a:t>___     </a:t>
                      </a:r>
                      <a:r>
                        <a:rPr lang="he-IL" sz="900" u="sng" dirty="0">
                          <a:effectLst/>
                        </a:rPr>
                        <a:t> גיל:</a:t>
                      </a:r>
                      <a:r>
                        <a:rPr lang="he-IL" sz="900" dirty="0">
                          <a:effectLst/>
                        </a:rPr>
                        <a:t> </a:t>
                      </a:r>
                      <a:r>
                        <a:rPr lang="en-US" sz="900" dirty="0">
                          <a:effectLst/>
                        </a:rPr>
                        <a:t>0-3</a:t>
                      </a:r>
                      <a:r>
                        <a:rPr lang="he-IL" sz="900" dirty="0">
                          <a:effectLst/>
                        </a:rPr>
                        <a:t>___ </a:t>
                      </a:r>
                      <a:r>
                        <a:rPr lang="en-US" sz="900" dirty="0">
                          <a:effectLst/>
                        </a:rPr>
                        <a:t>3-6</a:t>
                      </a:r>
                      <a:r>
                        <a:rPr lang="he-IL" sz="900" dirty="0">
                          <a:effectLst/>
                        </a:rPr>
                        <a:t>___ </a:t>
                      </a:r>
                      <a:r>
                        <a:rPr lang="en-US" sz="900" dirty="0">
                          <a:effectLst/>
                        </a:rPr>
                        <a:t>6</a:t>
                      </a:r>
                      <a:r>
                        <a:rPr lang="he-IL" sz="900" dirty="0">
                          <a:effectLst/>
                        </a:rPr>
                        <a:t>+___</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extLst>
                  <a:ext uri="{0D108BD9-81ED-4DB2-BD59-A6C34878D82A}">
                    <a16:rowId xmlns:a16="http://schemas.microsoft.com/office/drawing/2014/main" val="358800599"/>
                  </a:ext>
                </a:extLst>
              </a:tr>
              <a:tr h="211165">
                <a:tc vMerge="1">
                  <a:txBody>
                    <a:bodyPr/>
                    <a:lstStyle/>
                    <a:p>
                      <a:pPr rtl="1"/>
                      <a:endParaRPr lang="he-IL"/>
                    </a:p>
                  </a:txBody>
                  <a:tcPr/>
                </a:tc>
                <a:tc gridSpan="2">
                  <a:txBody>
                    <a:bodyPr/>
                    <a:lstStyle/>
                    <a:p>
                      <a:pPr algn="r" rtl="1"/>
                      <a:r>
                        <a:rPr lang="he-IL" sz="900" dirty="0">
                          <a:effectLst/>
                        </a:rPr>
                        <a:t>הרכב:   </a:t>
                      </a:r>
                      <a:r>
                        <a:rPr lang="he-IL" sz="900" u="sng" dirty="0">
                          <a:effectLst/>
                        </a:rPr>
                        <a:t>מבוגר</a:t>
                      </a:r>
                      <a:r>
                        <a:rPr lang="he-IL" sz="900" dirty="0">
                          <a:effectLst/>
                        </a:rPr>
                        <a:t> וילד/ה___   עם 2 ילדים___  3 ילדים+ ___    </a:t>
                      </a:r>
                      <a:r>
                        <a:rPr lang="he-IL" sz="900" u="sng" dirty="0">
                          <a:effectLst/>
                        </a:rPr>
                        <a:t>זוג</a:t>
                      </a:r>
                      <a:r>
                        <a:rPr lang="he-IL" sz="900" dirty="0">
                          <a:effectLst/>
                        </a:rPr>
                        <a:t> וילד/ה___  עם 2 ילדים ___  3 ילדים+ ___    </a:t>
                      </a:r>
                      <a:r>
                        <a:rPr lang="he-IL" sz="900" u="sng" dirty="0">
                          <a:effectLst/>
                        </a:rPr>
                        <a:t>קבוצה</a:t>
                      </a:r>
                      <a:r>
                        <a:rPr lang="he-IL" sz="900" dirty="0">
                          <a:effectLst/>
                        </a:rPr>
                        <a:t> (כמה מבוגרים וכמה ילדים):____________</a:t>
                      </a:r>
                      <a:endParaRPr lang="en-US" sz="900" dirty="0">
                        <a:effectLst/>
                      </a:endParaRPr>
                    </a:p>
                    <a:p>
                      <a:pPr algn="r" rtl="1"/>
                      <a:r>
                        <a:rPr lang="he-IL" sz="900" dirty="0">
                          <a:effectLst/>
                        </a:rPr>
                        <a:t>אופן התניידות:   מבוגר/ים וילד/ים </a:t>
                      </a:r>
                      <a:r>
                        <a:rPr lang="he-IL" sz="900" u="sng" dirty="0">
                          <a:effectLst/>
                        </a:rPr>
                        <a:t>הולכים</a:t>
                      </a:r>
                      <a:r>
                        <a:rPr lang="he-IL" sz="900" dirty="0">
                          <a:effectLst/>
                        </a:rPr>
                        <a:t> ___    מבוגר/ים עם </a:t>
                      </a:r>
                      <a:r>
                        <a:rPr lang="he-IL" sz="900" u="sng" dirty="0">
                          <a:effectLst/>
                        </a:rPr>
                        <a:t>עגלה </a:t>
                      </a:r>
                      <a:r>
                        <a:rPr lang="he-IL" sz="900" dirty="0">
                          <a:effectLst/>
                        </a:rPr>
                        <a:t> ___    מבוגר/ים וילד </a:t>
                      </a:r>
                      <a:r>
                        <a:rPr lang="he-IL" sz="900" u="sng" dirty="0">
                          <a:effectLst/>
                        </a:rPr>
                        <a:t>רכוב</a:t>
                      </a:r>
                      <a:r>
                        <a:rPr lang="he-IL" sz="900" dirty="0">
                          <a:effectLst/>
                        </a:rPr>
                        <a:t> (אופניים, </a:t>
                      </a:r>
                      <a:r>
                        <a:rPr lang="he-IL" sz="900" dirty="0" err="1">
                          <a:effectLst/>
                        </a:rPr>
                        <a:t>בימבה</a:t>
                      </a:r>
                      <a:r>
                        <a:rPr lang="he-IL" sz="900" dirty="0">
                          <a:effectLst/>
                        </a:rPr>
                        <a:t>, קורקינט) ___</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1870252829"/>
                  </a:ext>
                </a:extLst>
              </a:tr>
              <a:tr h="105582">
                <a:tc>
                  <a:txBody>
                    <a:bodyPr/>
                    <a:lstStyle/>
                    <a:p>
                      <a:pPr algn="r" rtl="1"/>
                      <a:r>
                        <a:rPr lang="he-IL" sz="900" b="0">
                          <a:effectLst/>
                        </a:rPr>
                        <a:t>הערכת משך שהייה</a:t>
                      </a:r>
                      <a:endParaRPr lang="en-US" sz="900" b="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r" rtl="1"/>
                      <a:r>
                        <a:rPr lang="he-IL" sz="900" u="sng" dirty="0">
                          <a:effectLst/>
                        </a:rPr>
                        <a:t>עד חצי שעה:</a:t>
                      </a:r>
                      <a:r>
                        <a:rPr lang="he-IL" sz="900" dirty="0">
                          <a:effectLst/>
                        </a:rPr>
                        <a:t> רוב/כמחצית/מיעוט    </a:t>
                      </a:r>
                      <a:r>
                        <a:rPr lang="he-IL" sz="900" u="sng" dirty="0">
                          <a:effectLst/>
                        </a:rPr>
                        <a:t>חצי שעה-שעה:</a:t>
                      </a:r>
                      <a:r>
                        <a:rPr lang="he-IL" sz="900" dirty="0">
                          <a:effectLst/>
                        </a:rPr>
                        <a:t> רוב/כמחצית/מיעוט    </a:t>
                      </a:r>
                      <a:r>
                        <a:rPr lang="he-IL" sz="900" u="sng" dirty="0">
                          <a:effectLst/>
                        </a:rPr>
                        <a:t>שעה-שעתיים:</a:t>
                      </a:r>
                      <a:r>
                        <a:rPr lang="he-IL" sz="900" dirty="0">
                          <a:effectLst/>
                        </a:rPr>
                        <a:t> רוב/כמחצית/מיעוט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2959054136"/>
                  </a:ext>
                </a:extLst>
              </a:tr>
              <a:tr h="1352028">
                <a:tc>
                  <a:txBody>
                    <a:bodyPr/>
                    <a:lstStyle/>
                    <a:p>
                      <a:pPr algn="r" rtl="1"/>
                      <a:r>
                        <a:rPr lang="he-IL" sz="900" b="0" dirty="0">
                          <a:effectLst/>
                        </a:rPr>
                        <a:t>תיאור כללי ומיפוי חסמים</a:t>
                      </a:r>
                      <a:endParaRPr lang="en-US" sz="900" b="0" dirty="0">
                        <a:effectLst/>
                      </a:endParaRPr>
                    </a:p>
                    <a:p>
                      <a:pPr algn="r" rtl="1">
                        <a:spcAft>
                          <a:spcPts val="600"/>
                        </a:spcAft>
                      </a:pPr>
                      <a:r>
                        <a:rPr lang="he-IL" sz="900" b="0" dirty="0">
                          <a:effectLst/>
                        </a:rPr>
                        <a:t>בכל קריטריון: לתת ציון בין 1 (כלל לא/ שלילי מאוד) ל- </a:t>
                      </a:r>
                      <a:r>
                        <a:rPr lang="en-US" sz="900" b="0" dirty="0">
                          <a:effectLst/>
                        </a:rPr>
                        <a:t>7 </a:t>
                      </a:r>
                      <a:r>
                        <a:rPr lang="he-IL" sz="900" b="0" dirty="0">
                          <a:effectLst/>
                        </a:rPr>
                        <a:t>(חיובי/ במידה רבה מאוד) </a:t>
                      </a:r>
                      <a:endParaRPr lang="en-US" sz="900" b="0" dirty="0">
                        <a:effectLst/>
                      </a:endParaRPr>
                    </a:p>
                    <a:p>
                      <a:pPr algn="r" rtl="1">
                        <a:spcAft>
                          <a:spcPts val="600"/>
                        </a:spcAft>
                      </a:pPr>
                      <a:r>
                        <a:rPr lang="he-IL" sz="900" b="0" dirty="0">
                          <a:effectLst/>
                        </a:rPr>
                        <a:t>*האם הוצבו שלטים המזמינים לפעילות/ הכוונה למתחם? האם השילוט מעוצב/ממותג? באיזו שפה?</a:t>
                      </a:r>
                      <a:endParaRPr lang="en-US" sz="900" b="0" dirty="0">
                        <a:effectLst/>
                      </a:endParaRPr>
                    </a:p>
                    <a:p>
                      <a:pPr algn="r" rtl="1">
                        <a:spcAft>
                          <a:spcPts val="600"/>
                        </a:spcAft>
                      </a:pPr>
                      <a:r>
                        <a:rPr lang="he-IL" sz="900" b="0" dirty="0">
                          <a:effectLst/>
                        </a:rPr>
                        <a:t>עבור כל התרחשות יש לציין היקף מקרים שנצפו (כמות) ולתאר בפירוט הכללי</a:t>
                      </a:r>
                      <a:endParaRPr lang="en-US" sz="900" b="0" dirty="0">
                        <a:effectLst/>
                      </a:endParaRPr>
                    </a:p>
                    <a:p>
                      <a:pPr algn="r" rtl="1"/>
                      <a:br>
                        <a:rPr lang="he-IL" sz="900" b="0" dirty="0">
                          <a:effectLst/>
                        </a:rPr>
                      </a:br>
                      <a:r>
                        <a:rPr lang="he-IL" sz="900" b="0" dirty="0">
                          <a:effectLst/>
                        </a:rPr>
                        <a:t>*</a:t>
                      </a:r>
                      <a:r>
                        <a:rPr lang="en-US" sz="900" b="0" dirty="0">
                          <a:effectLst/>
                        </a:rPr>
                        <a:t>* </a:t>
                      </a:r>
                      <a:r>
                        <a:rPr lang="he-IL" sz="900" b="0" dirty="0">
                          <a:effectLst/>
                        </a:rPr>
                        <a:t>שימוש יצירתי שתורם לפעילות ולמשתתפים לא נספר כהפרעה, יש לפרט בתיאור ההתנהלות</a:t>
                      </a:r>
                      <a:endParaRPr lang="en-US" sz="900" b="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r" rtl="1">
                        <a:lnSpc>
                          <a:spcPct val="115000"/>
                        </a:lnSpc>
                      </a:pPr>
                      <a:r>
                        <a:rPr lang="he-IL" sz="900" dirty="0">
                          <a:effectLst/>
                        </a:rPr>
                        <a:t>ציון (7-1) מרחב ציבורי: נוחות הגעה (עם עגלה)___ נוח לפעילות____  צל____ בטיחות (גידור, מרחק מכביש )____ ניקיון _____  איכות ציוד (חפצים ועזרים נלווים)____ התאמה למגוון גילי ילדים_____ נוחות שהייה למבוגרים____ התאמה לכמות משתתפים_____ שילוט ופרסום בסביבת הפעילות</a:t>
                      </a:r>
                      <a:r>
                        <a:rPr lang="en-US" sz="900" dirty="0">
                          <a:effectLst/>
                        </a:rPr>
                        <a:t>*</a:t>
                      </a:r>
                      <a:r>
                        <a:rPr lang="he-IL" sz="900" dirty="0">
                          <a:effectLst/>
                        </a:rPr>
                        <a:t>____ בטוח לתנועת ילדים חופשית____</a:t>
                      </a:r>
                      <a:endParaRPr lang="en-US" sz="900" dirty="0">
                        <a:effectLst/>
                      </a:endParaRPr>
                    </a:p>
                    <a:p>
                      <a:pPr algn="r" rtl="1">
                        <a:lnSpc>
                          <a:spcPct val="115000"/>
                        </a:lnSpc>
                      </a:pPr>
                      <a:r>
                        <a:rPr lang="he-IL" sz="900" dirty="0">
                          <a:effectLst/>
                        </a:rPr>
                        <a:t>תיאור כללי של מרחב הפעילות, </a:t>
                      </a:r>
                      <a:r>
                        <a:rPr lang="he-IL" sz="900" u="sng" dirty="0">
                          <a:effectLst/>
                        </a:rPr>
                        <a:t>פירוט התחנות </a:t>
                      </a:r>
                      <a:r>
                        <a:rPr lang="he-IL" sz="900" dirty="0">
                          <a:effectLst/>
                        </a:rPr>
                        <a:t>(מה מבוקש, מה פחות, </a:t>
                      </a:r>
                      <a:r>
                        <a:rPr lang="he-IL" sz="900" u="sng" dirty="0">
                          <a:effectLst/>
                        </a:rPr>
                        <a:t>מה כלל הנחייה ומה הוצב לשימוש עצמי</a:t>
                      </a:r>
                      <a:r>
                        <a:rPr lang="he-IL" sz="900" dirty="0">
                          <a:effectLst/>
                        </a:rPr>
                        <a:t>), תיאור מילולי שלמדדים לעיל, ונקודות חשובות לציון:</a:t>
                      </a:r>
                      <a:endParaRPr lang="en-US" sz="900" dirty="0">
                        <a:effectLst/>
                      </a:endParaRPr>
                    </a:p>
                    <a:p>
                      <a:pPr algn="r" rtl="1">
                        <a:lnSpc>
                          <a:spcPct val="115000"/>
                        </a:lnSpc>
                      </a:pPr>
                      <a:r>
                        <a:rPr lang="he-IL" sz="900" dirty="0">
                          <a:effectLst/>
                        </a:rPr>
                        <a:t> </a:t>
                      </a:r>
                      <a:endParaRPr lang="en-US" sz="900" dirty="0">
                        <a:effectLst/>
                      </a:endParaRPr>
                    </a:p>
                    <a:p>
                      <a:pPr algn="r" rtl="1">
                        <a:lnSpc>
                          <a:spcPct val="115000"/>
                        </a:lnSpc>
                      </a:pPr>
                      <a:r>
                        <a:rPr lang="he-IL" sz="900" dirty="0">
                          <a:effectLst/>
                        </a:rPr>
                        <a:t> </a:t>
                      </a:r>
                      <a:endParaRPr lang="en-US" sz="900" dirty="0">
                        <a:effectLst/>
                      </a:endParaRPr>
                    </a:p>
                    <a:p>
                      <a:pPr algn="r" rtl="1">
                        <a:lnSpc>
                          <a:spcPct val="115000"/>
                        </a:lnSpc>
                      </a:pPr>
                      <a:r>
                        <a:rPr lang="he-IL" sz="900" dirty="0">
                          <a:effectLst/>
                        </a:rPr>
                        <a:t>היקף הפרעות בפעילות: מענה לטלפון (מדריכים) ___  תקלות בציוד___  שימוש לא מותאם*</a:t>
                      </a:r>
                      <a:r>
                        <a:rPr lang="en-US" sz="900" dirty="0">
                          <a:effectLst/>
                        </a:rPr>
                        <a:t>*</a:t>
                      </a:r>
                      <a:r>
                        <a:rPr lang="he-IL" sz="900" dirty="0">
                          <a:effectLst/>
                        </a:rPr>
                        <a:t> בחפצי הפעילות (</a:t>
                      </a:r>
                      <a:r>
                        <a:rPr lang="he-IL" sz="900" u="sng" dirty="0">
                          <a:effectLst/>
                        </a:rPr>
                        <a:t>שפוגע </a:t>
                      </a:r>
                      <a:r>
                        <a:rPr lang="he-IL" sz="900" dirty="0">
                          <a:effectLst/>
                        </a:rPr>
                        <a:t>בהתנהלות) לפרט:______ אחר, לפרט:______</a:t>
                      </a:r>
                      <a:endParaRPr lang="en-US" sz="900" dirty="0">
                        <a:effectLst/>
                      </a:endParaRPr>
                    </a:p>
                    <a:p>
                      <a:pPr algn="r" rtl="1">
                        <a:lnSpc>
                          <a:spcPct val="115000"/>
                        </a:lnSpc>
                      </a:pPr>
                      <a:r>
                        <a:rPr lang="he-IL" sz="900" dirty="0">
                          <a:effectLst/>
                        </a:rPr>
                        <a:t>מקרב גורמי חוץ במרחב הציבורי: עוברי אורח מכל סוג ______ הפרעות מפעילות מקבילה ______ בטיחות (כלבים, אופניים) ______אחר, לפרט: ______</a:t>
                      </a:r>
                      <a:endParaRPr lang="en-US" sz="900" dirty="0">
                        <a:effectLst/>
                      </a:endParaRPr>
                    </a:p>
                    <a:p>
                      <a:pPr algn="r" rtl="1"/>
                      <a:r>
                        <a:rPr lang="he-IL" sz="900" dirty="0">
                          <a:effectLst/>
                        </a:rPr>
                        <a:t>פירוט כללי:</a:t>
                      </a:r>
                      <a:endParaRPr lang="en-US" sz="900" dirty="0">
                        <a:effectLst/>
                      </a:endParaRPr>
                    </a:p>
                  </a:txBody>
                  <a:tcPr marL="24163" marR="24163" marT="0" marB="0"/>
                </a:tc>
                <a:tc hMerge="1">
                  <a:txBody>
                    <a:bodyPr/>
                    <a:lstStyle/>
                    <a:p>
                      <a:pPr rtl="1"/>
                      <a:endParaRPr lang="he-IL"/>
                    </a:p>
                  </a:txBody>
                  <a:tcPr/>
                </a:tc>
                <a:extLst>
                  <a:ext uri="{0D108BD9-81ED-4DB2-BD59-A6C34878D82A}">
                    <a16:rowId xmlns:a16="http://schemas.microsoft.com/office/drawing/2014/main" val="2678747580"/>
                  </a:ext>
                </a:extLst>
              </a:tr>
              <a:tr h="1193082">
                <a:tc>
                  <a:txBody>
                    <a:bodyPr/>
                    <a:lstStyle/>
                    <a:p>
                      <a:pPr algn="r" rtl="1"/>
                      <a:r>
                        <a:rPr lang="he-IL" sz="900" b="0">
                          <a:effectLst/>
                        </a:rPr>
                        <a:t>התנהלות מפעילים</a:t>
                      </a:r>
                      <a:endParaRPr lang="en-US" sz="900" b="0">
                        <a:effectLst/>
                      </a:endParaRPr>
                    </a:p>
                    <a:p>
                      <a:pPr algn="r" rtl="1">
                        <a:spcAft>
                          <a:spcPts val="600"/>
                        </a:spcAft>
                      </a:pPr>
                      <a:r>
                        <a:rPr lang="he-IL" sz="900" b="0">
                          <a:effectLst/>
                        </a:rPr>
                        <a:t>בכל קריטריון: לתת ציון בין 1 (כלל לא/ שלילי מאוד) ל- </a:t>
                      </a:r>
                      <a:r>
                        <a:rPr lang="en-US" sz="900" b="0">
                          <a:effectLst/>
                        </a:rPr>
                        <a:t>7 </a:t>
                      </a:r>
                      <a:r>
                        <a:rPr lang="he-IL" sz="900" b="0">
                          <a:effectLst/>
                        </a:rPr>
                        <a:t>(חיובי/ במידה רבה מאוד) </a:t>
                      </a:r>
                      <a:endParaRPr lang="en-US" sz="900" b="0">
                        <a:effectLst/>
                      </a:endParaRPr>
                    </a:p>
                    <a:p>
                      <a:pPr algn="r" rtl="1"/>
                      <a:r>
                        <a:rPr lang="he-IL" sz="900" b="0">
                          <a:effectLst/>
                        </a:rPr>
                        <a:t> </a:t>
                      </a:r>
                      <a:endParaRPr lang="en-US" sz="900" b="0">
                        <a:effectLst/>
                      </a:endParaRPr>
                    </a:p>
                    <a:p>
                      <a:pPr algn="r" rtl="1"/>
                      <a:r>
                        <a:rPr lang="he-IL" sz="900" b="0">
                          <a:effectLst/>
                        </a:rPr>
                        <a:t>לתאר ולפרט על אופן ניהול הפעילות והתנהגות המפעילים במהלכה</a:t>
                      </a:r>
                      <a:endParaRPr lang="en-US" sz="900" b="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r" rtl="1">
                        <a:lnSpc>
                          <a:spcPct val="115000"/>
                        </a:lnSpc>
                      </a:pPr>
                      <a:r>
                        <a:rPr lang="he-IL" sz="900" dirty="0">
                          <a:effectLst/>
                        </a:rPr>
                        <a:t>ציון (7-1) הנחייה ברורה ___ התאמה וגמישות (להפרעות, לצרכי המשתתפים, </a:t>
                      </a:r>
                      <a:r>
                        <a:rPr lang="he-IL" sz="900" u="sng" dirty="0">
                          <a:effectLst/>
                        </a:rPr>
                        <a:t>שפה</a:t>
                      </a:r>
                      <a:r>
                        <a:rPr lang="he-IL" sz="900" dirty="0">
                          <a:effectLst/>
                        </a:rPr>
                        <a:t>) ___ עידוד מעבר בין תחנות ___עידוד משחק משותף מלווה-ילד ___</a:t>
                      </a:r>
                      <a:br>
                        <a:rPr lang="he-IL" sz="900" dirty="0">
                          <a:effectLst/>
                        </a:rPr>
                      </a:br>
                      <a:r>
                        <a:rPr lang="he-IL" sz="900" dirty="0">
                          <a:effectLst/>
                        </a:rPr>
                        <a:t>עידוד יצירתיות ____ מתן רעיונות נוספים להורים להפעלת הילדים ____ עידוד תנועה חופשית של ילדים במתחם ____</a:t>
                      </a:r>
                      <a:endParaRPr lang="en-US" sz="900" dirty="0">
                        <a:effectLst/>
                      </a:endParaRPr>
                    </a:p>
                    <a:p>
                      <a:pPr algn="r" rtl="1"/>
                      <a:r>
                        <a:rPr lang="he-IL" sz="900" dirty="0">
                          <a:effectLst/>
                        </a:rPr>
                        <a:t>תיאור התנהלות מפעילים וצוות קהילתי (פירוט ודוגמאות למדדים לעיל, שיתוף הפעולה בין מדריכים, מעורבות בתחנות מודרכות ושאינן מודרכות, אם יש צוות מהמרכז הקהילתי -בין אם מפעילים תחנה או לא - עד כמה נוכחותם בולטת, עד כמה "מתערבבים" בקרב התושבים ומקדמים יצירת קשר לגיוס ושיתוף פעולה? וכל סוגיה ראויה לציון):</a:t>
                      </a:r>
                      <a:endParaRPr lang="en-US" sz="900" dirty="0">
                        <a:effectLst/>
                      </a:endParaRPr>
                    </a:p>
                    <a:p>
                      <a:pPr algn="r" rtl="1"/>
                      <a:r>
                        <a:rPr lang="he-IL" sz="900" dirty="0">
                          <a:effectLst/>
                        </a:rPr>
                        <a:t> </a:t>
                      </a:r>
                      <a:endParaRPr lang="en-US" sz="900" dirty="0">
                        <a:effectLst/>
                      </a:endParaRPr>
                    </a:p>
                    <a:p>
                      <a:pPr algn="r" rtl="1"/>
                      <a:r>
                        <a:rPr lang="he-IL" sz="900" dirty="0">
                          <a:effectLst/>
                        </a:rPr>
                        <a:t> </a:t>
                      </a:r>
                      <a:endParaRPr lang="en-US" sz="900" dirty="0">
                        <a:effectLst/>
                      </a:endParaRPr>
                    </a:p>
                    <a:p>
                      <a:pPr algn="r" rtl="1"/>
                      <a:r>
                        <a:rPr lang="he-IL" sz="900" dirty="0">
                          <a:effectLst/>
                        </a:rPr>
                        <a:t>האם עסקים מקומיים לקחו חלק בתפעול/שיווק/השתתפו בדרך כלשהי באירוע? מי יזם את שיתוף הפעולה (בעלי העסקים, התושבים, המרכז הקהילתי/</a:t>
                      </a:r>
                      <a:r>
                        <a:rPr lang="he-IL" sz="900" dirty="0" err="1">
                          <a:effectLst/>
                        </a:rPr>
                        <a:t>עיקרייה</a:t>
                      </a:r>
                      <a:r>
                        <a:rPr lang="he-IL" sz="900" dirty="0">
                          <a:effectLst/>
                        </a:rPr>
                        <a:t>)?</a:t>
                      </a:r>
                      <a:endParaRPr lang="en-US" sz="900" dirty="0">
                        <a:effectLst/>
                      </a:endParaRPr>
                    </a:p>
                    <a:p>
                      <a:pPr algn="r" rtl="1"/>
                      <a:r>
                        <a:rPr lang="he-IL" sz="900" dirty="0">
                          <a:effectLst/>
                        </a:rPr>
                        <a:t>האם תושבים הפעילו תחנות / לקחו חלק מהתפעול / הביאו ציוד מהבית – האם וכיצד גויסו/ יזמו בעצמם? האם פעילים בעוד ערוצים קהילתיים בשכונה?</a:t>
                      </a:r>
                      <a:endParaRPr lang="en-US" sz="900" dirty="0">
                        <a:effectLst/>
                      </a:endParaRPr>
                    </a:p>
                    <a:p>
                      <a:pPr algn="r" rtl="1"/>
                      <a:r>
                        <a:rPr lang="he-IL" sz="900" dirty="0">
                          <a:effectLst/>
                        </a:rPr>
                        <a:t> </a:t>
                      </a:r>
                      <a:endParaRPr lang="en-US" sz="900" dirty="0">
                        <a:effectLst/>
                      </a:endParaRPr>
                    </a:p>
                    <a:p>
                      <a:pPr algn="r" rtl="1"/>
                      <a:r>
                        <a:rPr lang="he-IL" sz="900" dirty="0">
                          <a:effectLst/>
                        </a:rPr>
                        <a:t> </a:t>
                      </a:r>
                      <a:endParaRPr lang="en-US" sz="900" dirty="0">
                        <a:effectLst/>
                      </a:endParaRPr>
                    </a:p>
                    <a:p>
                      <a:pPr algn="r" rtl="1"/>
                      <a:r>
                        <a:rPr lang="he-IL" sz="9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3966882453"/>
                  </a:ext>
                </a:extLst>
              </a:tr>
              <a:tr h="1358425">
                <a:tc>
                  <a:txBody>
                    <a:bodyPr/>
                    <a:lstStyle/>
                    <a:p>
                      <a:pPr algn="r" rtl="1"/>
                      <a:r>
                        <a:rPr lang="he-IL" sz="900" b="0" dirty="0">
                          <a:effectLst/>
                        </a:rPr>
                        <a:t>התנהלות המשתתפים (מבוגרים וילדים) ואינטראקציות</a:t>
                      </a:r>
                      <a:endParaRPr lang="en-US" sz="900" b="0" dirty="0">
                        <a:effectLst/>
                      </a:endParaRPr>
                    </a:p>
                    <a:p>
                      <a:pPr algn="r" rtl="1">
                        <a:spcAft>
                          <a:spcPts val="600"/>
                        </a:spcAft>
                      </a:pPr>
                      <a:r>
                        <a:rPr lang="he-IL" sz="900" b="0" dirty="0">
                          <a:effectLst/>
                        </a:rPr>
                        <a:t>בכל קריטריון: לתת ציון בין 1 (כלל לא/ שלילי מאוד) ל- </a:t>
                      </a:r>
                      <a:r>
                        <a:rPr lang="en-US" sz="900" b="0" dirty="0">
                          <a:effectLst/>
                        </a:rPr>
                        <a:t>7 </a:t>
                      </a:r>
                      <a:r>
                        <a:rPr lang="he-IL" sz="900" b="0" dirty="0">
                          <a:effectLst/>
                        </a:rPr>
                        <a:t>(חיובי/ במידה רבה מאוד) </a:t>
                      </a:r>
                      <a:endParaRPr lang="en-US" sz="900" b="0" dirty="0">
                        <a:effectLst/>
                      </a:endParaRPr>
                    </a:p>
                    <a:p>
                      <a:pPr algn="r" rtl="1"/>
                      <a:r>
                        <a:rPr lang="he-IL" sz="900" b="0" dirty="0">
                          <a:effectLst/>
                        </a:rPr>
                        <a:t> </a:t>
                      </a:r>
                      <a:endParaRPr lang="en-US" sz="900" b="0" dirty="0">
                        <a:effectLst/>
                      </a:endParaRPr>
                    </a:p>
                    <a:p>
                      <a:pPr algn="r" rtl="1"/>
                      <a:r>
                        <a:rPr lang="he-IL" sz="900" b="0" dirty="0">
                          <a:effectLst/>
                        </a:rPr>
                        <a:t> </a:t>
                      </a:r>
                      <a:endParaRPr lang="en-US" sz="900" b="0" dirty="0">
                        <a:effectLst/>
                      </a:endParaRPr>
                    </a:p>
                    <a:p>
                      <a:pPr algn="r" rtl="1"/>
                      <a:r>
                        <a:rPr lang="he-IL" sz="900" b="0" dirty="0">
                          <a:effectLst/>
                        </a:rPr>
                        <a:t>לתאר ולפרט על התנהגות המשתתפים וכל סוגי האינטראקציות,  כולל התרחשויות בולטות ו/או חריגות מכל סוג</a:t>
                      </a:r>
                      <a:endParaRPr lang="en-US" sz="900" b="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r" rtl="1"/>
                      <a:r>
                        <a:rPr lang="he-IL" sz="900" dirty="0">
                          <a:effectLst/>
                        </a:rPr>
                        <a:t>ציון (7-1) שמירה על הציוד ומתקני המשחק ____ הקשבה למפעילים ____ שיתוף פעולה ומעורבות ____ משחק משותף מבוגר-ילד:____  </a:t>
                      </a:r>
                      <a:br>
                        <a:rPr lang="he-IL" sz="900" dirty="0">
                          <a:effectLst/>
                        </a:rPr>
                      </a:br>
                      <a:r>
                        <a:rPr lang="he-IL" sz="900" dirty="0">
                          <a:effectLst/>
                        </a:rPr>
                        <a:t>אינטראקציית מלווה ילד:</a:t>
                      </a:r>
                      <a:endParaRPr lang="en-US" sz="900" dirty="0">
                        <a:effectLst/>
                      </a:endParaRPr>
                    </a:p>
                    <a:p>
                      <a:pPr algn="r" rtl="1"/>
                      <a:r>
                        <a:rPr lang="he-IL" sz="900" dirty="0">
                          <a:effectLst/>
                        </a:rPr>
                        <a:t>הערכת אחוז ההרכבים </a:t>
                      </a:r>
                      <a:r>
                        <a:rPr lang="he-IL" sz="900" u="sng" dirty="0">
                          <a:effectLst/>
                        </a:rPr>
                        <a:t>שרוב הזמן</a:t>
                      </a:r>
                      <a:r>
                        <a:rPr lang="he-IL" sz="900" dirty="0">
                          <a:effectLst/>
                        </a:rPr>
                        <a:t> מתקיים ביניהם משחק משותף מלווה-ילד : במידה רבה___  במידה בינונית___  במידה נמוכה עד כלל לא (מלווה רק משגיח)</a:t>
                      </a:r>
                      <a:r>
                        <a:rPr lang="en-US" sz="900" dirty="0">
                          <a:effectLst/>
                        </a:rPr>
                        <a:t>___ </a:t>
                      </a:r>
                    </a:p>
                    <a:p>
                      <a:pPr algn="r" rtl="1"/>
                      <a:r>
                        <a:rPr lang="he-IL" sz="900" dirty="0">
                          <a:effectLst/>
                        </a:rPr>
                        <a:t>הערכת אחוז ההרכבים </a:t>
                      </a:r>
                      <a:r>
                        <a:rPr lang="he-IL" sz="900" u="sng" dirty="0">
                          <a:effectLst/>
                        </a:rPr>
                        <a:t>שברוב הזמן</a:t>
                      </a:r>
                      <a:r>
                        <a:rPr lang="he-IL" sz="900" dirty="0">
                          <a:effectLst/>
                        </a:rPr>
                        <a:t> התקשורת (מילולית ופיזית) שמתקיימת ביניהם (מלווה-ילד) היא: חיובית____ ניטרלית____ שלילית</a:t>
                      </a:r>
                      <a:r>
                        <a:rPr lang="en-US" sz="900" dirty="0">
                          <a:effectLst/>
                        </a:rPr>
                        <a:t>____ </a:t>
                      </a:r>
                    </a:p>
                    <a:p>
                      <a:pPr algn="r" rtl="1"/>
                      <a:r>
                        <a:rPr lang="he-IL" sz="900" dirty="0">
                          <a:effectLst/>
                        </a:rPr>
                        <a:t> </a:t>
                      </a:r>
                      <a:endParaRPr lang="en-US" sz="900" dirty="0">
                        <a:effectLst/>
                      </a:endParaRPr>
                    </a:p>
                    <a:p>
                      <a:pPr algn="r" rtl="1"/>
                      <a:r>
                        <a:rPr lang="he-IL" sz="900" dirty="0">
                          <a:effectLst/>
                        </a:rPr>
                        <a:t>קהילתיות:</a:t>
                      </a:r>
                      <a:endParaRPr lang="en-US" sz="900" dirty="0">
                        <a:effectLst/>
                      </a:endParaRPr>
                    </a:p>
                    <a:p>
                      <a:pPr algn="r" rtl="1"/>
                      <a:r>
                        <a:rPr lang="he-IL" sz="900" dirty="0">
                          <a:effectLst/>
                        </a:rPr>
                        <a:t>הערכה באחוזים של משחק משותף בין ילדים- בין אחים/חברים שהגיעו יחד____ בין ילדים שנפגשו במתחם____ אין משחק משותף בין ילדים, רק עם מלווה/לבד___</a:t>
                      </a:r>
                      <a:endParaRPr lang="en-US" sz="900" dirty="0">
                        <a:effectLst/>
                      </a:endParaRPr>
                    </a:p>
                    <a:p>
                      <a:pPr algn="r" rtl="1"/>
                      <a:r>
                        <a:rPr lang="he-IL" sz="900" dirty="0">
                          <a:effectLst/>
                        </a:rPr>
                        <a:t>הערכת אחוז המבקרים שקיימו אינטראקציות בין מבוגרים- בתוך הרכב שהגיע יחד____ בין מבקרים שנפגשו במתחם____ אין </a:t>
                      </a:r>
                      <a:r>
                        <a:rPr lang="he-IL" sz="900" dirty="0" err="1">
                          <a:effectLst/>
                        </a:rPr>
                        <a:t>אינט</a:t>
                      </a:r>
                      <a:r>
                        <a:rPr lang="he-IL" sz="900" dirty="0">
                          <a:effectLst/>
                        </a:rPr>
                        <a:t>' עם מבקרים אחרים____</a:t>
                      </a:r>
                      <a:endParaRPr lang="en-US" sz="900" dirty="0">
                        <a:effectLst/>
                      </a:endParaRPr>
                    </a:p>
                    <a:p>
                      <a:pPr algn="r" rtl="1"/>
                      <a:r>
                        <a:rPr lang="he-IL" sz="900" dirty="0">
                          <a:effectLst/>
                        </a:rPr>
                        <a:t> </a:t>
                      </a:r>
                      <a:endParaRPr lang="en-US" sz="900" dirty="0">
                        <a:effectLst/>
                      </a:endParaRPr>
                    </a:p>
                    <a:p>
                      <a:pPr algn="r" rtl="1"/>
                      <a:r>
                        <a:rPr lang="he-IL" sz="900" dirty="0">
                          <a:effectLst/>
                        </a:rPr>
                        <a:t>חסמים- כמות מקרים שנצפו: מתן טלפון נייד "להעסיק" את הילד___ מבוגר עסוק בטלפון _____ חסמים אחרים, לפרט: ____</a:t>
                      </a:r>
                      <a:endParaRPr lang="en-US" sz="900" dirty="0">
                        <a:effectLst/>
                      </a:endParaRPr>
                    </a:p>
                    <a:p>
                      <a:pPr algn="r" rtl="1"/>
                      <a:r>
                        <a:rPr lang="he-IL" sz="900" dirty="0">
                          <a:effectLst/>
                        </a:rPr>
                        <a:t> </a:t>
                      </a:r>
                      <a:endParaRPr lang="en-US" sz="900" dirty="0">
                        <a:effectLst/>
                      </a:endParaRPr>
                    </a:p>
                    <a:p>
                      <a:pPr algn="r" rtl="1"/>
                      <a:r>
                        <a:rPr lang="he-IL" sz="900" dirty="0">
                          <a:effectLst/>
                        </a:rPr>
                        <a:t>תיאור התנהגות המבוגרים והילדים, תיאור תקשורת ואינטראקציות (פירוט ודוגמאות למדדים לעיל, יחס למדריכים </a:t>
                      </a:r>
                      <a:r>
                        <a:rPr lang="he-IL" sz="900" u="sng" dirty="0">
                          <a:effectLst/>
                        </a:rPr>
                        <a:t>ולצוות הקהילתי</a:t>
                      </a:r>
                      <a:r>
                        <a:rPr lang="he-IL" sz="900" dirty="0">
                          <a:effectLst/>
                        </a:rPr>
                        <a:t>, השתתפות פעילה, עידוד הילדים להשתתף, יחסי הורים-ילדים, משחק משותף בין ילדים להורים ובין ילדים לילדים, אינטראקציות ושיח מבוגרים):</a:t>
                      </a:r>
                      <a:endParaRPr lang="en-US" sz="900" dirty="0">
                        <a:effectLst/>
                      </a:endParaRPr>
                    </a:p>
                    <a:p>
                      <a:pPr algn="r" rtl="1"/>
                      <a:r>
                        <a:rPr lang="he-IL" sz="900" dirty="0">
                          <a:effectLst/>
                        </a:rPr>
                        <a:t>האם מבוגר מערב ומעודד סקרנות כלפי הפעילות אצל הילדים? אם כן, איך? </a:t>
                      </a:r>
                      <a:endParaRPr lang="en-US" sz="900" dirty="0">
                        <a:effectLst/>
                      </a:endParaRPr>
                    </a:p>
                    <a:p>
                      <a:pPr algn="r" rtl="1"/>
                      <a:r>
                        <a:rPr lang="he-IL" sz="900" dirty="0">
                          <a:effectLst/>
                        </a:rPr>
                        <a:t>מה מושך את תשומת לב הילדים? מה מעניין ומעסיק אותם? האם הם מבלים בעיקר בתחנות או במרחב הפתוח? מה הילדים עושים?</a:t>
                      </a:r>
                      <a:endParaRPr lang="en-US" sz="900" dirty="0">
                        <a:effectLst/>
                      </a:endParaRPr>
                    </a:p>
                    <a:p>
                      <a:pPr algn="r" rtl="1"/>
                      <a:endParaRPr lang="he-IL" sz="900" dirty="0">
                        <a:effectLst/>
                      </a:endParaRPr>
                    </a:p>
                    <a:p>
                      <a:pPr algn="r" rtl="1"/>
                      <a:endParaRPr lang="en-US" sz="900" dirty="0">
                        <a:effectLst/>
                      </a:endParaRPr>
                    </a:p>
                    <a:p>
                      <a:pPr algn="r" rtl="1"/>
                      <a:r>
                        <a:rPr lang="he-IL" sz="9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3988790157"/>
                  </a:ext>
                </a:extLst>
              </a:tr>
            </a:tbl>
          </a:graphicData>
        </a:graphic>
      </p:graphicFrame>
    </p:spTree>
    <p:extLst>
      <p:ext uri="{BB962C8B-B14F-4D97-AF65-F5344CB8AC3E}">
        <p14:creationId xmlns:p14="http://schemas.microsoft.com/office/powerpoint/2010/main" val="18298502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59</a:t>
            </a:fld>
            <a:endParaRPr lang="en-US" sz="1400"/>
          </a:p>
        </p:txBody>
      </p:sp>
      <p:sp>
        <p:nvSpPr>
          <p:cNvPr id="5" name="TextBox 4">
            <a:extLst>
              <a:ext uri="{FF2B5EF4-FFF2-40B4-BE49-F238E27FC236}">
                <a16:creationId xmlns:a16="http://schemas.microsoft.com/office/drawing/2014/main" id="{319FDA69-4B85-4008-B2DE-AAE19577AE6F}"/>
              </a:ext>
            </a:extLst>
          </p:cNvPr>
          <p:cNvSpPr txBox="1"/>
          <p:nvPr/>
        </p:nvSpPr>
        <p:spPr>
          <a:xfrm>
            <a:off x="414678" y="864699"/>
            <a:ext cx="11362643" cy="380682"/>
          </a:xfrm>
          <a:prstGeom prst="rect">
            <a:avLst/>
          </a:prstGeom>
          <a:noFill/>
        </p:spPr>
        <p:txBody>
          <a:bodyPr wrap="square" rtlCol="1">
            <a:spAutoFit/>
          </a:bodyPr>
          <a:lstStyle/>
          <a:p>
            <a:pPr algn="r" rtl="1">
              <a:lnSpc>
                <a:spcPct val="150000"/>
              </a:lnSpc>
            </a:pPr>
            <a:endParaRPr lang="he-IL" sz="1400"/>
          </a:p>
        </p:txBody>
      </p:sp>
      <p:sp>
        <p:nvSpPr>
          <p:cNvPr id="6" name="TextBox 5">
            <a:extLst>
              <a:ext uri="{FF2B5EF4-FFF2-40B4-BE49-F238E27FC236}">
                <a16:creationId xmlns:a16="http://schemas.microsoft.com/office/drawing/2014/main" id="{C2CBB5D8-F182-42FC-AD67-7F5A42C7F068}"/>
              </a:ext>
            </a:extLst>
          </p:cNvPr>
          <p:cNvSpPr txBox="1"/>
          <p:nvPr/>
        </p:nvSpPr>
        <p:spPr>
          <a:xfrm>
            <a:off x="1" y="-1"/>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מחוון תצפית ניידות/ מרחב ציבורי לדוגמה- רחוב משחק</a:t>
            </a:r>
          </a:p>
        </p:txBody>
      </p:sp>
      <p:graphicFrame>
        <p:nvGraphicFramePr>
          <p:cNvPr id="4" name="Table 3">
            <a:extLst>
              <a:ext uri="{FF2B5EF4-FFF2-40B4-BE49-F238E27FC236}">
                <a16:creationId xmlns:a16="http://schemas.microsoft.com/office/drawing/2014/main" id="{C1958D76-8C90-456D-8D92-3206EC58E039}"/>
              </a:ext>
            </a:extLst>
          </p:cNvPr>
          <p:cNvGraphicFramePr>
            <a:graphicFrameLocks noGrp="1"/>
          </p:cNvGraphicFramePr>
          <p:nvPr>
            <p:extLst>
              <p:ext uri="{D42A27DB-BD31-4B8C-83A1-F6EECF244321}">
                <p14:modId xmlns:p14="http://schemas.microsoft.com/office/powerpoint/2010/main" val="2560563690"/>
              </p:ext>
            </p:extLst>
          </p:nvPr>
        </p:nvGraphicFramePr>
        <p:xfrm>
          <a:off x="-1" y="400109"/>
          <a:ext cx="12192000" cy="6326260"/>
        </p:xfrm>
        <a:graphic>
          <a:graphicData uri="http://schemas.openxmlformats.org/drawingml/2006/table">
            <a:tbl>
              <a:tblPr rtl="1" firstRow="1" firstCol="1" bandRow="1">
                <a:tableStyleId>{5C22544A-7EE6-4342-B048-85BDC9FD1C3A}</a:tableStyleId>
              </a:tblPr>
              <a:tblGrid>
                <a:gridCol w="208280">
                  <a:extLst>
                    <a:ext uri="{9D8B030D-6E8A-4147-A177-3AD203B41FA5}">
                      <a16:colId xmlns:a16="http://schemas.microsoft.com/office/drawing/2014/main" val="1805640746"/>
                    </a:ext>
                  </a:extLst>
                </a:gridCol>
                <a:gridCol w="2995930">
                  <a:extLst>
                    <a:ext uri="{9D8B030D-6E8A-4147-A177-3AD203B41FA5}">
                      <a16:colId xmlns:a16="http://schemas.microsoft.com/office/drawing/2014/main" val="3315715289"/>
                    </a:ext>
                  </a:extLst>
                </a:gridCol>
                <a:gridCol w="2995930">
                  <a:extLst>
                    <a:ext uri="{9D8B030D-6E8A-4147-A177-3AD203B41FA5}">
                      <a16:colId xmlns:a16="http://schemas.microsoft.com/office/drawing/2014/main" val="1322153199"/>
                    </a:ext>
                  </a:extLst>
                </a:gridCol>
                <a:gridCol w="2995930">
                  <a:extLst>
                    <a:ext uri="{9D8B030D-6E8A-4147-A177-3AD203B41FA5}">
                      <a16:colId xmlns:a16="http://schemas.microsoft.com/office/drawing/2014/main" val="3635742924"/>
                    </a:ext>
                  </a:extLst>
                </a:gridCol>
                <a:gridCol w="2995930">
                  <a:extLst>
                    <a:ext uri="{9D8B030D-6E8A-4147-A177-3AD203B41FA5}">
                      <a16:colId xmlns:a16="http://schemas.microsoft.com/office/drawing/2014/main" val="733262730"/>
                    </a:ext>
                  </a:extLst>
                </a:gridCol>
              </a:tblGrid>
              <a:tr h="205234">
                <a:tc>
                  <a:txBody>
                    <a:bodyPr/>
                    <a:lstStyle/>
                    <a:p>
                      <a:pPr algn="r" rtl="1"/>
                      <a:r>
                        <a:rPr lang="he-IL" sz="800">
                          <a:effectLst/>
                        </a:rPr>
                        <a:t> </a:t>
                      </a:r>
                      <a:endParaRPr lang="en-US" sz="90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gridSpan="4">
                  <a:txBody>
                    <a:bodyPr/>
                    <a:lstStyle/>
                    <a:p>
                      <a:pPr algn="r" rtl="1"/>
                      <a:r>
                        <a:rPr lang="he-IL" sz="1000" dirty="0">
                          <a:effectLst/>
                        </a:rPr>
                        <a:t>מחוון שאלות לשיחות שטח עם הורים/משפחות במהלך התצפית</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525536687"/>
                  </a:ext>
                </a:extLst>
              </a:tr>
              <a:tr h="164634">
                <a:tc rowSpan="11">
                  <a:txBody>
                    <a:bodyPr/>
                    <a:lstStyle/>
                    <a:p>
                      <a:pPr algn="r" rtl="1"/>
                      <a:r>
                        <a:rPr lang="he-IL" sz="8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gridSpan="2">
                  <a:txBody>
                    <a:bodyPr/>
                    <a:lstStyle/>
                    <a:p>
                      <a:pPr algn="r" rtl="1"/>
                      <a:r>
                        <a:rPr lang="he-IL" sz="1000" dirty="0">
                          <a:effectLst/>
                        </a:rPr>
                        <a:t>מבוגר 1  </a:t>
                      </a:r>
                      <a:r>
                        <a:rPr lang="he-IL" sz="1000" u="sng" dirty="0">
                          <a:effectLst/>
                        </a:rPr>
                        <a:t>קרבה</a:t>
                      </a:r>
                      <a:r>
                        <a:rPr lang="he-IL" sz="1000" dirty="0">
                          <a:effectLst/>
                        </a:rPr>
                        <a:t>: הורה/ סבים/ </a:t>
                      </a:r>
                      <a:r>
                        <a:rPr lang="he-IL" sz="1000" dirty="0" err="1">
                          <a:effectLst/>
                        </a:rPr>
                        <a:t>מטפל.ת</a:t>
                      </a:r>
                      <a:r>
                        <a:rPr lang="he-IL" sz="1000" dirty="0">
                          <a:effectLst/>
                        </a:rPr>
                        <a:t>/ אחר,  </a:t>
                      </a:r>
                      <a:r>
                        <a:rPr lang="he-IL" sz="1000" u="sng" dirty="0">
                          <a:effectLst/>
                        </a:rPr>
                        <a:t>מגדר</a:t>
                      </a:r>
                      <a:r>
                        <a:rPr lang="he-IL" sz="1000" dirty="0">
                          <a:effectLst/>
                        </a:rPr>
                        <a:t>: ז/נ,   </a:t>
                      </a:r>
                      <a:r>
                        <a:rPr lang="he-IL" sz="1000" u="sng" dirty="0">
                          <a:effectLst/>
                        </a:rPr>
                        <a:t>גיל:</a:t>
                      </a:r>
                      <a:r>
                        <a:rPr lang="he-IL" sz="1000" dirty="0">
                          <a:effectLst/>
                        </a:rPr>
                        <a:t> ___</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gridSpan="2">
                  <a:txBody>
                    <a:bodyPr/>
                    <a:lstStyle/>
                    <a:p>
                      <a:pPr algn="r" rtl="1"/>
                      <a:r>
                        <a:rPr lang="he-IL" sz="1000">
                          <a:effectLst/>
                        </a:rPr>
                        <a:t>מבוגר 2  </a:t>
                      </a:r>
                      <a:r>
                        <a:rPr lang="he-IL" sz="1000" u="sng">
                          <a:effectLst/>
                        </a:rPr>
                        <a:t>קרבה</a:t>
                      </a:r>
                      <a:r>
                        <a:rPr lang="he-IL" sz="1000">
                          <a:effectLst/>
                        </a:rPr>
                        <a:t>: הורה/ סבים/ מטפל.ת/ אחר,  </a:t>
                      </a:r>
                      <a:r>
                        <a:rPr lang="he-IL" sz="1000" u="sng">
                          <a:effectLst/>
                        </a:rPr>
                        <a:t>מגדר</a:t>
                      </a:r>
                      <a:r>
                        <a:rPr lang="he-IL" sz="1000">
                          <a:effectLst/>
                        </a:rPr>
                        <a:t>: ז/נ,   </a:t>
                      </a:r>
                      <a:r>
                        <a:rPr lang="he-IL" sz="1000" u="sng">
                          <a:effectLst/>
                        </a:rPr>
                        <a:t>גיל:</a:t>
                      </a:r>
                      <a:r>
                        <a:rPr lang="he-IL" sz="1000">
                          <a:effectLst/>
                        </a:rPr>
                        <a:t> ___</a:t>
                      </a:r>
                      <a:endParaRPr lang="en-US" sz="100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extLst>
                  <a:ext uri="{0D108BD9-81ED-4DB2-BD59-A6C34878D82A}">
                    <a16:rowId xmlns:a16="http://schemas.microsoft.com/office/drawing/2014/main" val="289098828"/>
                  </a:ext>
                </a:extLst>
              </a:tr>
              <a:tr h="505726">
                <a:tc vMerge="1">
                  <a:txBody>
                    <a:bodyPr/>
                    <a:lstStyle/>
                    <a:p>
                      <a:pPr rtl="1"/>
                      <a:endParaRPr lang="he-IL" sz="2800" dirty="0"/>
                    </a:p>
                  </a:txBody>
                  <a:tcPr/>
                </a:tc>
                <a:tc>
                  <a:txBody>
                    <a:bodyPr/>
                    <a:lstStyle/>
                    <a:p>
                      <a:pPr algn="r" rtl="1"/>
                      <a:r>
                        <a:rPr lang="he-IL" sz="1000" dirty="0">
                          <a:effectLst/>
                        </a:rPr>
                        <a:t>ילד </a:t>
                      </a:r>
                      <a:r>
                        <a:rPr lang="en-US" sz="1000" dirty="0">
                          <a:effectLst/>
                        </a:rPr>
                        <a:t>1</a:t>
                      </a:r>
                      <a:r>
                        <a:rPr lang="he-IL" sz="1000" dirty="0">
                          <a:effectLst/>
                        </a:rPr>
                        <a:t>   </a:t>
                      </a:r>
                      <a:r>
                        <a:rPr lang="he-IL" sz="1000" u="sng" dirty="0">
                          <a:effectLst/>
                        </a:rPr>
                        <a:t>מגדר:</a:t>
                      </a:r>
                      <a:r>
                        <a:rPr lang="he-IL" sz="1000" dirty="0">
                          <a:effectLst/>
                        </a:rPr>
                        <a:t> ז/נ   </a:t>
                      </a:r>
                      <a:r>
                        <a:rPr lang="he-IL" sz="1000" u="sng" dirty="0">
                          <a:effectLst/>
                        </a:rPr>
                        <a:t>גיל: </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a:txBody>
                    <a:bodyPr/>
                    <a:lstStyle/>
                    <a:p>
                      <a:pPr algn="r" rtl="1"/>
                      <a:r>
                        <a:rPr lang="he-IL" sz="1000" dirty="0">
                          <a:effectLst/>
                        </a:rPr>
                        <a:t>ילד </a:t>
                      </a:r>
                      <a:r>
                        <a:rPr lang="en-US" sz="1000" dirty="0">
                          <a:effectLst/>
                        </a:rPr>
                        <a:t>2</a:t>
                      </a:r>
                      <a:r>
                        <a:rPr lang="he-IL" sz="1000" dirty="0">
                          <a:effectLst/>
                        </a:rPr>
                        <a:t>   </a:t>
                      </a:r>
                      <a:r>
                        <a:rPr lang="he-IL" sz="1000" u="sng" dirty="0">
                          <a:effectLst/>
                        </a:rPr>
                        <a:t>מגדר:</a:t>
                      </a:r>
                      <a:r>
                        <a:rPr lang="he-IL" sz="1000" dirty="0">
                          <a:effectLst/>
                        </a:rPr>
                        <a:t> ז/נ   </a:t>
                      </a:r>
                      <a:r>
                        <a:rPr lang="he-IL" sz="1000" u="sng" dirty="0">
                          <a:effectLst/>
                        </a:rPr>
                        <a:t>גיל:</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a:txBody>
                    <a:bodyPr/>
                    <a:lstStyle/>
                    <a:p>
                      <a:pPr algn="r" rtl="1"/>
                      <a:r>
                        <a:rPr lang="he-IL" sz="1000" dirty="0">
                          <a:effectLst/>
                        </a:rPr>
                        <a:t>ילד </a:t>
                      </a:r>
                      <a:r>
                        <a:rPr lang="en-US" sz="1000" dirty="0">
                          <a:effectLst/>
                        </a:rPr>
                        <a:t>3</a:t>
                      </a:r>
                      <a:r>
                        <a:rPr lang="he-IL" sz="1000" dirty="0">
                          <a:effectLst/>
                        </a:rPr>
                        <a:t>   </a:t>
                      </a:r>
                      <a:r>
                        <a:rPr lang="he-IL" sz="1000" u="sng" dirty="0">
                          <a:effectLst/>
                        </a:rPr>
                        <a:t>מגדר:</a:t>
                      </a:r>
                      <a:r>
                        <a:rPr lang="he-IL" sz="1000" dirty="0">
                          <a:effectLst/>
                        </a:rPr>
                        <a:t> ז/נ   </a:t>
                      </a:r>
                      <a:r>
                        <a:rPr lang="he-IL" sz="1000" u="sng" dirty="0">
                          <a:effectLst/>
                        </a:rPr>
                        <a:t>גיל:</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a:txBody>
                    <a:bodyPr/>
                    <a:lstStyle/>
                    <a:p>
                      <a:pPr algn="r" rtl="1"/>
                      <a:r>
                        <a:rPr lang="he-IL" sz="1050" dirty="0">
                          <a:effectLst/>
                        </a:rPr>
                        <a:t>ילד </a:t>
                      </a:r>
                      <a:r>
                        <a:rPr lang="en-US" sz="1050" dirty="0">
                          <a:effectLst/>
                        </a:rPr>
                        <a:t>4</a:t>
                      </a:r>
                      <a:r>
                        <a:rPr lang="he-IL" sz="1050" dirty="0">
                          <a:effectLst/>
                        </a:rPr>
                        <a:t>   </a:t>
                      </a:r>
                      <a:r>
                        <a:rPr lang="he-IL" sz="1050" u="sng" dirty="0">
                          <a:effectLst/>
                        </a:rPr>
                        <a:t>מגדר:</a:t>
                      </a:r>
                      <a:r>
                        <a:rPr lang="he-IL" sz="1050" dirty="0">
                          <a:effectLst/>
                        </a:rPr>
                        <a:t> ז/נ   </a:t>
                      </a:r>
                      <a:r>
                        <a:rPr lang="he-IL" sz="1050" u="sng" dirty="0">
                          <a:effectLst/>
                        </a:rPr>
                        <a:t>גיל:</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extLst>
                  <a:ext uri="{0D108BD9-81ED-4DB2-BD59-A6C34878D82A}">
                    <a16:rowId xmlns:a16="http://schemas.microsoft.com/office/drawing/2014/main" val="687134424"/>
                  </a:ext>
                </a:extLst>
              </a:tr>
              <a:tr h="505726">
                <a:tc vMerge="1">
                  <a:txBody>
                    <a:bodyPr/>
                    <a:lstStyle/>
                    <a:p>
                      <a:pPr rtl="1"/>
                      <a:endParaRPr lang="he-IL" sz="2800" dirty="0"/>
                    </a:p>
                  </a:txBody>
                  <a:tcPr/>
                </a:tc>
                <a:tc gridSpan="4">
                  <a:txBody>
                    <a:bodyPr/>
                    <a:lstStyle/>
                    <a:p>
                      <a:pPr algn="r" rtl="1">
                        <a:lnSpc>
                          <a:spcPct val="115000"/>
                        </a:lnSpc>
                      </a:pPr>
                      <a:r>
                        <a:rPr lang="he-IL" sz="1000" dirty="0">
                          <a:effectLst/>
                        </a:rPr>
                        <a:t>מגורים: בשכונה/ מחוץ לשכונה – מאיפה?                  האם זו פעם ראשונה שאתם משתתפים בפעילות הזו? _____                      אופן הגעה: ברגל/ אופניים/ רכב/ תחב"צ    </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335830041"/>
                  </a:ext>
                </a:extLst>
              </a:tr>
              <a:tr h="505726">
                <a:tc vMerge="1">
                  <a:txBody>
                    <a:bodyPr/>
                    <a:lstStyle/>
                    <a:p>
                      <a:pPr rtl="1"/>
                      <a:endParaRPr lang="he-IL" sz="2800" dirty="0"/>
                    </a:p>
                  </a:txBody>
                  <a:tcPr/>
                </a:tc>
                <a:tc gridSpan="4">
                  <a:txBody>
                    <a:bodyPr/>
                    <a:lstStyle/>
                    <a:p>
                      <a:pPr algn="r" rtl="1"/>
                      <a:r>
                        <a:rPr lang="he-IL" sz="1000" dirty="0">
                          <a:effectLst/>
                        </a:rPr>
                        <a:t>האם הגעת לפעילות במכוון או באופן מקרי?</a:t>
                      </a:r>
                      <a:endParaRPr lang="en-US" sz="1000" dirty="0">
                        <a:effectLst/>
                      </a:endParaRPr>
                    </a:p>
                    <a:p>
                      <a:pPr algn="r" rtl="1"/>
                      <a:r>
                        <a:rPr lang="he-IL" sz="1000" dirty="0">
                          <a:effectLst/>
                        </a:rPr>
                        <a:t>אם הגיעו במכוון- איפה שמעת על הפעילות? מחבר/ה, וואטסאפ של המרכז הקהילתי/קבוצות וואטסאפ קהילתיות אחרות, רשתות החברתיות, וואטסאפ של הגן, פרסום של </a:t>
                      </a:r>
                      <a:r>
                        <a:rPr lang="he-IL" sz="1000" dirty="0" err="1">
                          <a:effectLst/>
                        </a:rPr>
                        <a:t>העיריייה</a:t>
                      </a:r>
                      <a:r>
                        <a:rPr lang="he-IL" sz="1000" dirty="0">
                          <a:effectLst/>
                        </a:rPr>
                        <a:t>/המרכז הקהילתי, אחר___</a:t>
                      </a:r>
                      <a:endParaRPr lang="en-US" sz="1000" dirty="0">
                        <a:effectLst/>
                      </a:endParaRPr>
                    </a:p>
                    <a:p>
                      <a:pPr algn="r" rtl="1"/>
                      <a:r>
                        <a:rPr lang="he-IL" sz="1000" dirty="0">
                          <a:effectLst/>
                        </a:rPr>
                        <a:t>אם הגיעו במקריות- האם שמעת/ידעת שצפויה להתקיים פעילות כזו? מה גרם לכם לעצור ולהצטרף? (ראיתי חברים, הילדים הבחינו וביקשו, ראיתי פרסום במקום..)</a:t>
                      </a:r>
                      <a:endParaRPr lang="en-US" sz="1000" dirty="0">
                        <a:effectLst/>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643084299"/>
                  </a:ext>
                </a:extLst>
              </a:tr>
              <a:tr h="505726">
                <a:tc vMerge="1">
                  <a:txBody>
                    <a:bodyPr/>
                    <a:lstStyle/>
                    <a:p>
                      <a:pPr rtl="1"/>
                      <a:endParaRPr lang="he-IL" sz="2800" dirty="0"/>
                    </a:p>
                  </a:txBody>
                  <a:tcPr/>
                </a:tc>
                <a:tc gridSpan="4">
                  <a:txBody>
                    <a:bodyPr/>
                    <a:lstStyle/>
                    <a:p>
                      <a:pPr algn="r" rtl="1"/>
                      <a:r>
                        <a:rPr lang="he-IL" sz="1000" dirty="0">
                          <a:effectLst/>
                        </a:rPr>
                        <a:t>איך החוויה עד כה? ממה את/ה נהנית / הילד נהנה? מה היה מוצלח? להתייחס לתחנות ספציפיות וגם באופן כללי- עידוד יצירתיות, עונה על צורך בהתאווררות, מפגש חברתי</a:t>
                      </a:r>
                      <a:endParaRPr lang="en-US" sz="1000" dirty="0">
                        <a:effectLst/>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849970908"/>
                  </a:ext>
                </a:extLst>
              </a:tr>
              <a:tr h="505726">
                <a:tc vMerge="1">
                  <a:txBody>
                    <a:bodyPr/>
                    <a:lstStyle/>
                    <a:p>
                      <a:pPr rtl="1"/>
                      <a:endParaRPr lang="he-IL" sz="2800" dirty="0"/>
                    </a:p>
                  </a:txBody>
                  <a:tcPr/>
                </a:tc>
                <a:tc gridSpan="4">
                  <a:txBody>
                    <a:bodyPr/>
                    <a:lstStyle/>
                    <a:p>
                      <a:pPr algn="r" rtl="1"/>
                      <a:r>
                        <a:rPr lang="he-IL" sz="1000" dirty="0">
                          <a:effectLst/>
                        </a:rPr>
                        <a:t>ממה פחות נהניתם? מה טעון שיפור?  התאמת תוכן לגילי הילדים ולריבוי משתתפים, אביזרים, ארגון</a:t>
                      </a:r>
                      <a:endParaRPr lang="en-US" sz="1000" dirty="0">
                        <a:effectLst/>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835541520"/>
                  </a:ext>
                </a:extLst>
              </a:tr>
              <a:tr h="505726">
                <a:tc vMerge="1">
                  <a:txBody>
                    <a:bodyPr/>
                    <a:lstStyle/>
                    <a:p>
                      <a:pPr rtl="1"/>
                      <a:endParaRPr lang="he-IL" sz="2800" dirty="0"/>
                    </a:p>
                  </a:txBody>
                  <a:tcPr/>
                </a:tc>
                <a:tc gridSpan="4">
                  <a:txBody>
                    <a:bodyPr/>
                    <a:lstStyle/>
                    <a:p>
                      <a:pPr algn="r" rtl="1"/>
                      <a:r>
                        <a:rPr lang="he-IL" sz="1000" dirty="0">
                          <a:effectLst/>
                        </a:rPr>
                        <a:t>מהי תרומה מרכזית של הפעילות עבורך ועבור ילדך/ילדתך? מה "תיקחו אתכם" מפה הביתה? חיזוק קשר </a:t>
                      </a:r>
                      <a:r>
                        <a:rPr lang="he-IL" sz="1000" dirty="0" err="1">
                          <a:effectLst/>
                        </a:rPr>
                        <a:t>ואינטרקציה</a:t>
                      </a:r>
                      <a:r>
                        <a:rPr lang="he-IL" sz="1000" dirty="0">
                          <a:effectLst/>
                        </a:rPr>
                        <a:t> חיובית, רעיונות וכלים חדשים וישימים למשחק משותף</a:t>
                      </a:r>
                      <a:endParaRPr lang="en-US" sz="1000" dirty="0">
                        <a:effectLst/>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870928029"/>
                  </a:ext>
                </a:extLst>
              </a:tr>
              <a:tr h="505726">
                <a:tc vMerge="1">
                  <a:txBody>
                    <a:bodyPr/>
                    <a:lstStyle/>
                    <a:p>
                      <a:pPr rtl="1"/>
                      <a:endParaRPr lang="he-IL" sz="2800" dirty="0"/>
                    </a:p>
                  </a:txBody>
                  <a:tcPr/>
                </a:tc>
                <a:tc gridSpan="4">
                  <a:txBody>
                    <a:bodyPr/>
                    <a:lstStyle/>
                    <a:p>
                      <a:pPr algn="r" rtl="1"/>
                      <a:r>
                        <a:rPr lang="he-IL" sz="1000" dirty="0">
                          <a:effectLst/>
                        </a:rPr>
                        <a:t>סוגיית קהילתיות – האם הפעילות תרמה/עודדה יצירת קשרים חדשים עם הורים אחרים? האם זה היה חלק מהמניעים שלך להגיע לפעילות? </a:t>
                      </a:r>
                      <a:r>
                        <a:rPr lang="he-IL" sz="1000" u="sng" dirty="0">
                          <a:effectLst/>
                        </a:rPr>
                        <a:t>האם הפעילות מקלה באופן כלשהו על הקהילה וכיצד?</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732553291"/>
                  </a:ext>
                </a:extLst>
              </a:tr>
              <a:tr h="505726">
                <a:tc vMerge="1">
                  <a:txBody>
                    <a:bodyPr/>
                    <a:lstStyle/>
                    <a:p>
                      <a:pPr rtl="1"/>
                      <a:endParaRPr lang="he-IL" sz="2800" dirty="0"/>
                    </a:p>
                  </a:txBody>
                  <a:tcPr/>
                </a:tc>
                <a:tc gridSpan="4">
                  <a:txBody>
                    <a:bodyPr/>
                    <a:lstStyle/>
                    <a:p>
                      <a:pPr algn="r" rtl="1"/>
                      <a:r>
                        <a:rPr lang="he-IL" sz="1000" dirty="0">
                          <a:effectLst/>
                        </a:rPr>
                        <a:t>באיזו מידה היית </a:t>
                      </a:r>
                      <a:r>
                        <a:rPr lang="he-IL" sz="1000" dirty="0" err="1">
                          <a:effectLst/>
                        </a:rPr>
                        <a:t>ממליצ</a:t>
                      </a:r>
                      <a:r>
                        <a:rPr lang="he-IL" sz="1000" dirty="0">
                          <a:effectLst/>
                        </a:rPr>
                        <a:t>/ה על הפעילות לאחרים? למה כן/לא?</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689594206"/>
                  </a:ext>
                </a:extLst>
              </a:tr>
              <a:tr h="772398">
                <a:tc vMerge="1">
                  <a:txBody>
                    <a:bodyPr/>
                    <a:lstStyle/>
                    <a:p>
                      <a:pPr rtl="1"/>
                      <a:endParaRPr lang="he-IL" sz="2800" dirty="0"/>
                    </a:p>
                  </a:txBody>
                  <a:tcPr/>
                </a:tc>
                <a:tc gridSpan="4">
                  <a:txBody>
                    <a:bodyPr/>
                    <a:lstStyle/>
                    <a:p>
                      <a:pPr algn="r" rtl="1"/>
                      <a:r>
                        <a:rPr lang="he-IL" sz="1000" dirty="0">
                          <a:effectLst/>
                        </a:rPr>
                        <a:t>באיזו מידה תרצה/תרצי להשתתף בפעילות המשך/ לבוא שוב לפעילות כזו? למה כן/לא? מה ימנע ממך להמשיך?</a:t>
                      </a:r>
                      <a:endParaRPr lang="en-US" sz="1000" dirty="0">
                        <a:effectLst/>
                      </a:endParaRPr>
                    </a:p>
                    <a:p>
                      <a:pPr algn="r" rtl="1"/>
                      <a:r>
                        <a:rPr lang="he-IL" sz="1000" dirty="0">
                          <a:effectLst/>
                        </a:rPr>
                        <a:t> </a:t>
                      </a:r>
                      <a:endParaRPr lang="en-US" sz="1000" dirty="0">
                        <a:effectLst/>
                      </a:endParaRPr>
                    </a:p>
                    <a:p>
                      <a:pPr algn="r" rtl="1"/>
                      <a:r>
                        <a:rPr lang="he-IL" sz="1000" dirty="0">
                          <a:effectLst/>
                        </a:rPr>
                        <a:t>באיזו מידה היית רוצה שפעילות כזו (סגירת הרחוב לטובת הקהילה) תהיה קבועה ובעלת תוכן זהה/ משתנה? האם היית רוצה להציע תוכן אחר לפעילות הזו, ואם כן איזה?</a:t>
                      </a:r>
                      <a:endParaRPr lang="en-US" sz="1000" dirty="0">
                        <a:effectLst/>
                      </a:endParaRPr>
                    </a:p>
                    <a:p>
                      <a:pPr algn="r" rtl="1"/>
                      <a:r>
                        <a:rPr lang="he-IL" sz="1000" dirty="0">
                          <a:effectLst/>
                        </a:rPr>
                        <a:t> </a:t>
                      </a:r>
                      <a:endParaRPr lang="en-US" sz="1000" dirty="0">
                        <a:effectLst/>
                      </a:endParaRPr>
                    </a:p>
                    <a:p>
                      <a:pPr algn="r" rtl="1"/>
                      <a:r>
                        <a:rPr lang="he-IL" sz="1000" dirty="0">
                          <a:effectLst/>
                        </a:rPr>
                        <a:t>האם תרצו לקחת חלק פעיל בהפעלה של דבר כזה בשכונה?</a:t>
                      </a:r>
                      <a:endParaRPr lang="en-US" sz="1000" dirty="0">
                        <a:effectLst/>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806354813"/>
                  </a:ext>
                </a:extLst>
              </a:tr>
              <a:tr h="505726">
                <a:tc vMerge="1">
                  <a:txBody>
                    <a:bodyPr/>
                    <a:lstStyle/>
                    <a:p>
                      <a:pPr rtl="1"/>
                      <a:endParaRPr lang="he-IL" sz="2800" dirty="0"/>
                    </a:p>
                  </a:txBody>
                  <a:tcPr/>
                </a:tc>
                <a:tc gridSpan="4">
                  <a:txBody>
                    <a:bodyPr/>
                    <a:lstStyle/>
                    <a:p>
                      <a:pPr algn="r" rtl="1"/>
                      <a:r>
                        <a:rPr lang="he-IL" sz="1000" dirty="0">
                          <a:effectLst/>
                        </a:rPr>
                        <a:t>איפה אתם מבלים עם הילדים בדרך כלל? איפה הילדים משחקים בדרך כלל?</a:t>
                      </a:r>
                      <a:endParaRPr lang="en-US" sz="1000" dirty="0">
                        <a:effectLst/>
                      </a:endParaRPr>
                    </a:p>
                    <a:p>
                      <a:pPr algn="r" rtl="1"/>
                      <a:r>
                        <a:rPr lang="he-IL" sz="1000" dirty="0">
                          <a:effectLst/>
                        </a:rPr>
                        <a:t> </a:t>
                      </a:r>
                      <a:endParaRPr lang="en-US" sz="1000" dirty="0">
                        <a:effectLst/>
                      </a:endParaRPr>
                    </a:p>
                    <a:p>
                      <a:pPr algn="r" rtl="1"/>
                      <a:r>
                        <a:rPr lang="he-IL" sz="1000" dirty="0">
                          <a:effectLst/>
                        </a:rPr>
                        <a:t>האם השתתפתם בעבר בפעילויות בסגנון כזה מטעם העירייה? </a:t>
                      </a:r>
                      <a:endParaRPr lang="en-US" sz="1000" dirty="0">
                        <a:effectLst/>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355331058"/>
                  </a:ext>
                </a:extLst>
              </a:tr>
              <a:tr h="617283">
                <a:tc>
                  <a:txBody>
                    <a:bodyPr/>
                    <a:lstStyle/>
                    <a:p>
                      <a:pPr algn="r" rtl="1"/>
                      <a:r>
                        <a:rPr lang="he-IL" sz="8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gridSpan="4">
                  <a:txBody>
                    <a:bodyPr/>
                    <a:lstStyle/>
                    <a:p>
                      <a:pPr algn="r" rtl="1">
                        <a:lnSpc>
                          <a:spcPct val="115000"/>
                        </a:lnSpc>
                      </a:pPr>
                      <a:r>
                        <a:rPr lang="he-IL" sz="1000" dirty="0">
                          <a:effectLst/>
                        </a:rPr>
                        <a:t>מתן ציון (1 - הכי פחות ל- </a:t>
                      </a:r>
                      <a:r>
                        <a:rPr lang="en-US" sz="1000" dirty="0">
                          <a:effectLst/>
                        </a:rPr>
                        <a:t>7</a:t>
                      </a:r>
                      <a:r>
                        <a:rPr lang="he-IL" sz="1000" dirty="0">
                          <a:effectLst/>
                        </a:rPr>
                        <a:t> הכי הרבה) למידה בה המרחב בו מתקיימת הפעילות נותן מענה ל: ניקיון </a:t>
                      </a:r>
                      <a:r>
                        <a:rPr lang="he-IL" sz="1000" dirty="0" err="1">
                          <a:effectLst/>
                        </a:rPr>
                        <a:t>ותחזוקה___צל</a:t>
                      </a:r>
                      <a:r>
                        <a:rPr lang="he-IL" sz="1000" dirty="0">
                          <a:effectLst/>
                        </a:rPr>
                        <a:t>/תאורה___ בטיחות לילדים ___ ציוד עזר ____ נוחות הגעה (בכלל ועם עגלה) ____</a:t>
                      </a:r>
                      <a:endParaRPr lang="en-US" sz="1000" dirty="0">
                        <a:effectLst/>
                      </a:endParaRPr>
                    </a:p>
                    <a:p>
                      <a:pPr algn="r" rtl="1"/>
                      <a:r>
                        <a:rPr lang="he-IL" sz="1000" dirty="0">
                          <a:effectLst/>
                        </a:rPr>
                        <a:t>נוחות שהייה למלווים (ישיבה, התמקמות) ____ משך הפעילות (לציין- ארוך/קצר/מוצלח)______ התאמה לכמות המשתתפים (האם עמוס מדי)____</a:t>
                      </a:r>
                      <a:endParaRPr lang="en-US" sz="1000" dirty="0">
                        <a:effectLst/>
                      </a:endParaRPr>
                    </a:p>
                    <a:p>
                      <a:pPr algn="r" rtl="1"/>
                      <a:r>
                        <a:rPr lang="he-IL" sz="1000" dirty="0">
                          <a:effectLst/>
                        </a:rPr>
                        <a:t>מתן ציון (1 - הכי פחות ל- </a:t>
                      </a:r>
                      <a:r>
                        <a:rPr lang="en-US" sz="1000" dirty="0">
                          <a:effectLst/>
                        </a:rPr>
                        <a:t>7</a:t>
                      </a:r>
                      <a:r>
                        <a:rPr lang="he-IL" sz="1000" dirty="0">
                          <a:effectLst/>
                        </a:rPr>
                        <a:t> הכי הרבה) למידה בה תוכן הפעילות נותן מענה ל: חיזוק קשר ומשחק משותף מבוגר-ילד_____ אינטראקציה בין ילדים _____ עידוד קהילתיות ושיח עם אחרים ______ גיוון בשגרת המשחק של הילד</a:t>
                      </a:r>
                      <a:r>
                        <a:rPr lang="en-US" sz="1000" dirty="0">
                          <a:effectLst/>
                        </a:rPr>
                        <a:t>______ </a:t>
                      </a:r>
                      <a:r>
                        <a:rPr lang="he-IL" sz="1000" dirty="0">
                          <a:effectLst/>
                        </a:rPr>
                        <a:t>קיימות אפשרויות לפעילות מגוונת לילדים מגילים שונים (למגיעים עם יותר מילד אחד) </a:t>
                      </a:r>
                      <a:r>
                        <a:rPr lang="en-US" sz="1000" dirty="0">
                          <a:effectLst/>
                        </a:rPr>
                        <a:t>______</a:t>
                      </a:r>
                      <a:r>
                        <a:rPr lang="he-IL" sz="1000" dirty="0">
                          <a:effectLst/>
                        </a:rPr>
                        <a:t>עידוד יצירתיות____ מתן רעיונות חדשים ______ צורך בהתאווררות ______</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533451031"/>
                  </a:ext>
                </a:extLst>
              </a:tr>
            </a:tbl>
          </a:graphicData>
        </a:graphic>
      </p:graphicFrame>
    </p:spTree>
    <p:extLst>
      <p:ext uri="{BB962C8B-B14F-4D97-AF65-F5344CB8AC3E}">
        <p14:creationId xmlns:p14="http://schemas.microsoft.com/office/powerpoint/2010/main" val="234148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6</a:t>
            </a:fld>
            <a:endParaRPr lang="en-US" sz="1400"/>
          </a:p>
        </p:txBody>
      </p:sp>
      <p:sp>
        <p:nvSpPr>
          <p:cNvPr id="17" name="TextBox 16"/>
          <p:cNvSpPr txBox="1"/>
          <p:nvPr/>
        </p:nvSpPr>
        <p:spPr>
          <a:xfrm>
            <a:off x="1482131" y="2132948"/>
            <a:ext cx="9227737" cy="1469248"/>
          </a:xfrm>
          <a:prstGeom prst="rect">
            <a:avLst/>
          </a:prstGeom>
          <a:solidFill>
            <a:srgbClr val="EC1C3C"/>
          </a:solidFill>
        </p:spPr>
        <p:txBody>
          <a:bodyPr wrap="square" rtlCol="0">
            <a:spAutoFit/>
          </a:bodyPr>
          <a:lstStyle/>
          <a:p>
            <a:pPr algn="ctr" rtl="1">
              <a:lnSpc>
                <a:spcPct val="150000"/>
              </a:lnSpc>
            </a:pPr>
            <a:r>
              <a:rPr lang="he-IL" sz="3200" b="1" dirty="0">
                <a:solidFill>
                  <a:schemeClr val="bg1"/>
                </a:solidFill>
                <a:latin typeface="Tahoma" panose="020B0604030504040204" pitchFamily="34" charset="0"/>
                <a:ea typeface="Tahoma" panose="020B0604030504040204" pitchFamily="34" charset="0"/>
                <a:cs typeface="Tahoma" panose="020B0604030504040204" pitchFamily="34" charset="0"/>
              </a:rPr>
              <a:t>ממצאי תצפיות מקדימות</a:t>
            </a:r>
          </a:p>
          <a:p>
            <a:pPr algn="ctr" rtl="1">
              <a:lnSpc>
                <a:spcPct val="150000"/>
              </a:lnSpc>
            </a:pPr>
            <a:r>
              <a:rPr lang="he-IL" sz="3200" b="1" dirty="0">
                <a:solidFill>
                  <a:schemeClr val="bg1"/>
                </a:solidFill>
                <a:latin typeface="Tahoma" panose="020B0604030504040204" pitchFamily="34" charset="0"/>
                <a:ea typeface="Tahoma" panose="020B0604030504040204" pitchFamily="34" charset="0"/>
                <a:cs typeface="Tahoma" panose="020B0604030504040204" pitchFamily="34" charset="0"/>
              </a:rPr>
              <a:t>לקראת התערבויות מתוכננות </a:t>
            </a:r>
          </a:p>
        </p:txBody>
      </p:sp>
      <p:sp>
        <p:nvSpPr>
          <p:cNvPr id="3" name="Rectangle 2"/>
          <p:cNvSpPr/>
          <p:nvPr/>
        </p:nvSpPr>
        <p:spPr>
          <a:xfrm>
            <a:off x="127574" y="869911"/>
            <a:ext cx="11936852" cy="371577"/>
          </a:xfrm>
          <a:prstGeom prst="rect">
            <a:avLst/>
          </a:prstGeom>
        </p:spPr>
        <p:txBody>
          <a:bodyPr wrap="square">
            <a:spAutoFit/>
          </a:bodyPr>
          <a:lstStyle/>
          <a:p>
            <a:pPr algn="r" rtl="1">
              <a:lnSpc>
                <a:spcPct val="150000"/>
              </a:lnSpc>
            </a:pPr>
            <a:r>
              <a:rPr lang="en-US" sz="140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710385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7</a:t>
            </a:fld>
            <a:endParaRPr lang="en-US" sz="1400"/>
          </a:p>
        </p:txBody>
      </p:sp>
      <p:sp>
        <p:nvSpPr>
          <p:cNvPr id="17" name="TextBox 16"/>
          <p:cNvSpPr txBox="1"/>
          <p:nvPr/>
        </p:nvSpPr>
        <p:spPr>
          <a:xfrm>
            <a:off x="0" y="-21519"/>
            <a:ext cx="12192000" cy="584775"/>
          </a:xfrm>
          <a:prstGeom prst="rect">
            <a:avLst/>
          </a:prstGeom>
          <a:solidFill>
            <a:srgbClr val="EC1C3C"/>
          </a:solidFill>
        </p:spPr>
        <p:txBody>
          <a:bodyPr wrap="square" lIns="91440" tIns="45720" rIns="91440" bIns="45720" rtlCol="0" anchor="t">
            <a:spAutoFit/>
          </a:bodyPr>
          <a:lstStyle/>
          <a:p>
            <a:pPr algn="ctr" rtl="1"/>
            <a:r>
              <a:rPr lang="he-IL" sz="3200" b="1" dirty="0">
                <a:solidFill>
                  <a:schemeClr val="bg1"/>
                </a:solidFill>
                <a:latin typeface="Tahoma" pitchFamily="34" charset="0"/>
                <a:ea typeface="Tahoma" pitchFamily="34" charset="0"/>
                <a:cs typeface="Tahoma" pitchFamily="34" charset="0"/>
              </a:rPr>
              <a:t>גן השניים</a:t>
            </a:r>
          </a:p>
        </p:txBody>
      </p:sp>
      <p:sp>
        <p:nvSpPr>
          <p:cNvPr id="3" name="Rectangle 2"/>
          <p:cNvSpPr/>
          <p:nvPr/>
        </p:nvSpPr>
        <p:spPr>
          <a:xfrm>
            <a:off x="127574" y="869911"/>
            <a:ext cx="11936852" cy="371577"/>
          </a:xfrm>
          <a:prstGeom prst="rect">
            <a:avLst/>
          </a:prstGeom>
        </p:spPr>
        <p:txBody>
          <a:bodyPr wrap="square">
            <a:spAutoFit/>
          </a:bodyPr>
          <a:lstStyle/>
          <a:p>
            <a:pPr algn="r" rtl="1">
              <a:lnSpc>
                <a:spcPct val="150000"/>
              </a:lnSpc>
            </a:pPr>
            <a:r>
              <a:rPr lang="en-US" sz="140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a:extLst>
              <a:ext uri="{FF2B5EF4-FFF2-40B4-BE49-F238E27FC236}">
                <a16:creationId xmlns:a16="http://schemas.microsoft.com/office/drawing/2014/main" id="{F5F4BA59-5F79-4106-913B-F1F68EE8F4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43" r="14947" b="40483"/>
          <a:stretch/>
        </p:blipFill>
        <p:spPr>
          <a:xfrm>
            <a:off x="-1" y="554951"/>
            <a:ext cx="5069841" cy="2310169"/>
          </a:xfrm>
          <a:prstGeom prst="rect">
            <a:avLst/>
          </a:prstGeom>
        </p:spPr>
      </p:pic>
      <p:pic>
        <p:nvPicPr>
          <p:cNvPr id="10" name="Picture 9">
            <a:extLst>
              <a:ext uri="{FF2B5EF4-FFF2-40B4-BE49-F238E27FC236}">
                <a16:creationId xmlns:a16="http://schemas.microsoft.com/office/drawing/2014/main" id="{405763C9-1884-458B-84A5-A117C5FBC8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439" r="14830" b="31542"/>
          <a:stretch/>
        </p:blipFill>
        <p:spPr>
          <a:xfrm>
            <a:off x="-2" y="2788808"/>
            <a:ext cx="5069841" cy="2456254"/>
          </a:xfrm>
          <a:prstGeom prst="rect">
            <a:avLst/>
          </a:prstGeom>
        </p:spPr>
      </p:pic>
      <p:pic>
        <p:nvPicPr>
          <p:cNvPr id="13" name="Picture 12">
            <a:extLst>
              <a:ext uri="{FF2B5EF4-FFF2-40B4-BE49-F238E27FC236}">
                <a16:creationId xmlns:a16="http://schemas.microsoft.com/office/drawing/2014/main" id="{45A29813-18F8-49F7-A0CD-AE4F41F911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301"/>
          <a:stretch/>
        </p:blipFill>
        <p:spPr>
          <a:xfrm>
            <a:off x="0" y="4905220"/>
            <a:ext cx="5069839" cy="1544643"/>
          </a:xfrm>
          <a:prstGeom prst="rect">
            <a:avLst/>
          </a:prstGeom>
        </p:spPr>
      </p:pic>
      <p:sp>
        <p:nvSpPr>
          <p:cNvPr id="8" name="TextBox 7">
            <a:extLst>
              <a:ext uri="{FF2B5EF4-FFF2-40B4-BE49-F238E27FC236}">
                <a16:creationId xmlns:a16="http://schemas.microsoft.com/office/drawing/2014/main" id="{31B2EB68-95C2-4388-BE55-68DA016A2187}"/>
              </a:ext>
            </a:extLst>
          </p:cNvPr>
          <p:cNvSpPr txBox="1"/>
          <p:nvPr/>
        </p:nvSpPr>
        <p:spPr>
          <a:xfrm>
            <a:off x="5445760" y="715451"/>
            <a:ext cx="6141551" cy="4665060"/>
          </a:xfrm>
          <a:prstGeom prst="rect">
            <a:avLst/>
          </a:prstGeom>
          <a:noFill/>
        </p:spPr>
        <p:txBody>
          <a:bodyPr wrap="square" rtlCol="1">
            <a:spAutoFit/>
          </a:bodyPr>
          <a:lstStyle/>
          <a:p>
            <a:pPr algn="r" rtl="1">
              <a:lnSpc>
                <a:spcPct val="150000"/>
              </a:lnSpc>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רקע להתערבות</a:t>
            </a:r>
            <a:b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b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F9BC25"/>
              </a:buClr>
              <a:buFont typeface="Tahoma" panose="020B0604030504040204" pitchFamily="34" charset="0"/>
              <a:buChar char="█"/>
            </a:pPr>
            <a:r>
              <a:rPr lang="he-IL" sz="1400" dirty="0">
                <a:latin typeface="Tahoma" panose="020B0604030504040204" pitchFamily="34" charset="0"/>
                <a:ea typeface="Tahoma" panose="020B0604030504040204" pitchFamily="34" charset="0"/>
                <a:cs typeface="Tahoma" panose="020B0604030504040204" pitchFamily="34" charset="0"/>
              </a:rPr>
              <a:t>גן השניים ממוקם באזור מרכזי המחבר בין מספר שכונות ביפו ומהווה מקום מפגש קבוע לתושבים.</a:t>
            </a:r>
          </a:p>
          <a:p>
            <a:pPr marL="285750" indent="-285750" algn="r" rtl="1">
              <a:lnSpc>
                <a:spcPct val="150000"/>
              </a:lnSpc>
              <a:buClr>
                <a:srgbClr val="F9BC25"/>
              </a:buClr>
              <a:buFont typeface="Tahoma" panose="020B0604030504040204" pitchFamily="34" charset="0"/>
              <a:buChar char="█"/>
            </a:pPr>
            <a:r>
              <a:rPr lang="he-IL" sz="1400" dirty="0">
                <a:latin typeface="Tahoma" panose="020B0604030504040204" pitchFamily="34" charset="0"/>
                <a:ea typeface="Tahoma" panose="020B0604030504040204" pitchFamily="34" charset="0"/>
                <a:cs typeface="Tahoma" panose="020B0604030504040204" pitchFamily="34" charset="0"/>
              </a:rPr>
              <a:t>למקום רקע היסטורי ותרבותי חשוב</a:t>
            </a:r>
            <a:r>
              <a:rPr lang="en-US" sz="1400" dirty="0">
                <a:latin typeface="Tahoma" panose="020B0604030504040204" pitchFamily="34" charset="0"/>
                <a:ea typeface="Tahoma" panose="020B0604030504040204" pitchFamily="34" charset="0"/>
                <a:cs typeface="Tahoma" panose="020B0604030504040204" pitchFamily="34" charset="0"/>
              </a:rPr>
              <a:t>;</a:t>
            </a:r>
            <a:r>
              <a:rPr lang="he-IL" sz="1400" dirty="0">
                <a:latin typeface="Tahoma" panose="020B0604030504040204" pitchFamily="34" charset="0"/>
                <a:ea typeface="Tahoma" panose="020B0604030504040204" pitchFamily="34" charset="0"/>
                <a:cs typeface="Tahoma" panose="020B0604030504040204" pitchFamily="34" charset="0"/>
              </a:rPr>
              <a:t> תושבים מקרב האוכלוסייה הערבית חשים חיבור ערכי לגן.</a:t>
            </a:r>
          </a:p>
          <a:p>
            <a:pPr marL="285750" indent="-285750" algn="r" rtl="1">
              <a:lnSpc>
                <a:spcPct val="150000"/>
              </a:lnSpc>
              <a:buClr>
                <a:srgbClr val="F9BC25"/>
              </a:buClr>
              <a:buFont typeface="Tahoma" panose="020B0604030504040204" pitchFamily="34" charset="0"/>
              <a:buChar char="█"/>
            </a:pPr>
            <a:r>
              <a:rPr lang="he-IL" sz="1400" dirty="0">
                <a:latin typeface="Tahoma" panose="020B0604030504040204" pitchFamily="34" charset="0"/>
                <a:ea typeface="Tahoma" panose="020B0604030504040204" pitchFamily="34" charset="0"/>
                <a:cs typeface="Tahoma" panose="020B0604030504040204" pitchFamily="34" charset="0"/>
              </a:rPr>
              <a:t>לצד הפוטנציאל הגלום בגן להוות מוקד נגיש ואיכותי לרווחת כלל התושבים, ובדגש על משפחות לילדים בגיל הרך, העמדה הרווחת בקרב הציבור היא כי הגן אינו מקום בטוח לביקור ושהייה.</a:t>
            </a:r>
          </a:p>
          <a:p>
            <a:pPr marL="285750" indent="-285750" algn="r" rtl="1">
              <a:lnSpc>
                <a:spcPct val="150000"/>
              </a:lnSpc>
              <a:buClr>
                <a:srgbClr val="F9BC25"/>
              </a:buClr>
              <a:buFont typeface="Tahoma" panose="020B0604030504040204" pitchFamily="34" charset="0"/>
              <a:buChar char="█"/>
            </a:pPr>
            <a:r>
              <a:rPr lang="he-IL" sz="1400" dirty="0">
                <a:latin typeface="Tahoma" panose="020B0604030504040204" pitchFamily="34" charset="0"/>
                <a:ea typeface="Tahoma" panose="020B0604030504040204" pitchFamily="34" charset="0"/>
                <a:cs typeface="Tahoma" panose="020B0604030504040204" pitchFamily="34" charset="0"/>
              </a:rPr>
              <a:t>לפיכך, עיריית תל אביב-יפו בוחנת אפשרויות להתערבות בגן כדי לשפר את תנאי המרחב ולעודד שהייה ובילוי בגן בקרב התושבים.</a:t>
            </a:r>
          </a:p>
          <a:p>
            <a:pPr marL="285750" indent="-285750" algn="r" rtl="1">
              <a:lnSpc>
                <a:spcPct val="150000"/>
              </a:lnSpc>
              <a:buClr>
                <a:srgbClr val="F9BC25"/>
              </a:buClr>
              <a:buFont typeface="Tahoma" panose="020B0604030504040204" pitchFamily="34" charset="0"/>
              <a:buChar char="█"/>
            </a:pPr>
            <a:r>
              <a:rPr lang="he-IL" sz="1400" dirty="0">
                <a:latin typeface="Tahoma" panose="020B0604030504040204" pitchFamily="34" charset="0"/>
                <a:ea typeface="Tahoma" panose="020B0604030504040204" pitchFamily="34" charset="0"/>
                <a:cs typeface="Tahoma" panose="020B0604030504040204" pitchFamily="34" charset="0"/>
              </a:rPr>
              <a:t>לצורך כך נערך מיפוי מעמיק לאבחון המצב הקיים, תוך איתור חסמים והזדמנויות וריכוז תובנות שישמשו להתערבות מדויקת ומוצלחת.</a:t>
            </a:r>
          </a:p>
          <a:p>
            <a:pPr marL="285750" indent="-285750" algn="r" rtl="1">
              <a:lnSpc>
                <a:spcPct val="150000"/>
              </a:lnSpc>
              <a:buClr>
                <a:srgbClr val="F9BC25"/>
              </a:buClr>
              <a:buFont typeface="Tahoma" panose="020B0604030504040204" pitchFamily="34" charset="0"/>
              <a:buChar char="█"/>
            </a:pPr>
            <a:endParaRPr lang="he-IL"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55935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8</a:t>
            </a:fld>
            <a:endParaRPr lang="en-US" sz="140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pPr algn="r"/>
            <a:r>
              <a:rPr lang="he-IL" sz="2000" b="1" dirty="0">
                <a:solidFill>
                  <a:schemeClr val="bg1"/>
                </a:solidFill>
                <a:latin typeface="Tahoma" pitchFamily="34" charset="0"/>
                <a:ea typeface="Tahoma" pitchFamily="34" charset="0"/>
                <a:cs typeface="Tahoma" pitchFamily="34" charset="0"/>
              </a:rPr>
              <a:t>גן השניים - שיטת מחקר</a:t>
            </a:r>
          </a:p>
        </p:txBody>
      </p:sp>
      <p:sp>
        <p:nvSpPr>
          <p:cNvPr id="4" name="TextBox 3">
            <a:extLst>
              <a:ext uri="{FF2B5EF4-FFF2-40B4-BE49-F238E27FC236}">
                <a16:creationId xmlns:a16="http://schemas.microsoft.com/office/drawing/2014/main" id="{65EBCA4D-848B-425D-A656-BBBB03F809C7}"/>
              </a:ext>
            </a:extLst>
          </p:cNvPr>
          <p:cNvSpPr txBox="1"/>
          <p:nvPr/>
        </p:nvSpPr>
        <p:spPr>
          <a:xfrm>
            <a:off x="944212" y="515361"/>
            <a:ext cx="10992640" cy="3042949"/>
          </a:xfrm>
          <a:prstGeom prst="rect">
            <a:avLst/>
          </a:prstGeom>
          <a:noFill/>
        </p:spPr>
        <p:txBody>
          <a:bodyPr wrap="square" rtlCol="1">
            <a:spAutoFit/>
          </a:bodyPr>
          <a:lstStyle/>
          <a:p>
            <a:pPr algn="r" rtl="1">
              <a:lnSpc>
                <a:spcPct val="150000"/>
              </a:lnSpc>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שיטת המחקר - </a:t>
            </a:r>
            <a:r>
              <a:rPr lang="he-IL" sz="1400" dirty="0">
                <a:latin typeface="Tahoma" panose="020B0604030504040204" pitchFamily="34" charset="0"/>
                <a:ea typeface="Tahoma" panose="020B0604030504040204" pitchFamily="34" charset="0"/>
                <a:cs typeface="Tahoma" panose="020B0604030504040204" pitchFamily="34" charset="0"/>
              </a:rPr>
              <a:t>נערכו 2 תצפיות שטח שכללו: </a:t>
            </a:r>
          </a:p>
          <a:p>
            <a:pPr marL="2114550" lvl="4" indent="-285750" algn="r" rtl="1">
              <a:lnSpc>
                <a:spcPct val="150000"/>
              </a:lnSpc>
              <a:buClr>
                <a:srgbClr val="FFC000"/>
              </a:buClr>
              <a:buFontTx/>
              <a:buChar char="█"/>
            </a:pPr>
            <a:r>
              <a:rPr lang="he-IL" sz="1400" dirty="0">
                <a:latin typeface="Tahoma" panose="020B0604030504040204" pitchFamily="34" charset="0"/>
                <a:ea typeface="Tahoma" panose="020B0604030504040204" pitchFamily="34" charset="0"/>
                <a:cs typeface="Tahoma" panose="020B0604030504040204" pitchFamily="34" charset="0"/>
              </a:rPr>
              <a:t>מיפוי בגישת</a:t>
            </a:r>
            <a:r>
              <a:rPr lang="en-US" sz="1400" dirty="0">
                <a:latin typeface="Tahoma" panose="020B0604030504040204" pitchFamily="34" charset="0"/>
                <a:ea typeface="Tahoma" panose="020B0604030504040204" pitchFamily="34" charset="0"/>
                <a:cs typeface="Tahoma" panose="020B0604030504040204" pitchFamily="34" charset="0"/>
              </a:rPr>
              <a:t>XPLORE” </a:t>
            </a:r>
            <a:r>
              <a:rPr lang="he-IL" sz="1400" dirty="0">
                <a:latin typeface="Tahoma" panose="020B0604030504040204" pitchFamily="34" charset="0"/>
                <a:ea typeface="Tahoma" panose="020B0604030504040204" pitchFamily="34" charset="0"/>
                <a:cs typeface="Tahoma" panose="020B0604030504040204" pitchFamily="34" charset="0"/>
              </a:rPr>
              <a:t>" הכולל התייחסות למאפיינים במרחב.</a:t>
            </a:r>
          </a:p>
          <a:p>
            <a:pPr marL="2114550" lvl="4" indent="-285750" algn="r" rtl="1">
              <a:lnSpc>
                <a:spcPct val="150000"/>
              </a:lnSpc>
              <a:buClr>
                <a:srgbClr val="FFC000"/>
              </a:buClr>
              <a:buFontTx/>
              <a:buChar char="█"/>
            </a:pPr>
            <a:r>
              <a:rPr lang="he-IL" sz="1400" dirty="0">
                <a:latin typeface="Tahoma" panose="020B0604030504040204" pitchFamily="34" charset="0"/>
                <a:ea typeface="Tahoma" panose="020B0604030504040204" pitchFamily="34" charset="0"/>
                <a:cs typeface="Tahoma" panose="020B0604030504040204" pitchFamily="34" charset="0"/>
              </a:rPr>
              <a:t>תיעוד איכותני של ההתרחשות בדגש על אינטראקציית הורה-ילד ומאפייני משחק, בזמנים שונים ביום.</a:t>
            </a:r>
          </a:p>
          <a:p>
            <a:pPr marL="2114550" lvl="4" indent="-285750" algn="r" rtl="1">
              <a:lnSpc>
                <a:spcPct val="150000"/>
              </a:lnSpc>
              <a:buClr>
                <a:srgbClr val="FFC000"/>
              </a:buClr>
              <a:buFontTx/>
              <a:buChar char="█"/>
            </a:pPr>
            <a:r>
              <a:rPr lang="he-IL" sz="1400" dirty="0">
                <a:latin typeface="Tahoma" panose="020B0604030504040204" pitchFamily="34" charset="0"/>
                <a:ea typeface="Tahoma" panose="020B0604030504040204" pitchFamily="34" charset="0"/>
                <a:cs typeface="Tahoma" panose="020B0604030504040204" pitchFamily="34" charset="0"/>
              </a:rPr>
              <a:t>ראיונות עם 25 מבקרים בגן.</a:t>
            </a:r>
          </a:p>
          <a:p>
            <a:pPr marL="2114550" lvl="4" indent="-285750" algn="r" rtl="1">
              <a:lnSpc>
                <a:spcPct val="150000"/>
              </a:lnSpc>
              <a:buClr>
                <a:srgbClr val="FFC000"/>
              </a:buClr>
              <a:buFontTx/>
              <a:buChar char="█"/>
            </a:pPr>
            <a:r>
              <a:rPr lang="he-IL" sz="1400" dirty="0">
                <a:latin typeface="Tahoma" panose="020B0604030504040204" pitchFamily="34" charset="0"/>
                <a:ea typeface="Tahoma" panose="020B0604030504040204" pitchFamily="34" charset="0"/>
                <a:cs typeface="Tahoma" panose="020B0604030504040204" pitchFamily="34" charset="0"/>
              </a:rPr>
              <a:t>איסוף נתוני תנועה ושהייה באמצעות </a:t>
            </a:r>
            <a:r>
              <a:rPr lang="he-IL" sz="1400" dirty="0">
                <a:latin typeface="Tahoma"/>
                <a:ea typeface="Tahoma"/>
                <a:cs typeface="Tahoma"/>
              </a:rPr>
              <a:t>אפליקציית Public Life של Gehl.</a:t>
            </a:r>
          </a:p>
          <a:p>
            <a:pPr marL="2114550" lvl="4" indent="-285750" algn="r" rtl="1">
              <a:lnSpc>
                <a:spcPct val="150000"/>
              </a:lnSpc>
              <a:buClr>
                <a:srgbClr val="FFC000"/>
              </a:buClr>
              <a:buFontTx/>
              <a:buChar char="█"/>
            </a:pPr>
            <a:r>
              <a:rPr lang="he-IL" sz="1400" dirty="0">
                <a:latin typeface="Tahoma"/>
                <a:ea typeface="Tahoma"/>
                <a:cs typeface="Tahoma"/>
              </a:rPr>
              <a:t>מועדי התצפיות:</a:t>
            </a:r>
            <a:endParaRPr lang="he-IL" sz="1400" dirty="0">
              <a:latin typeface="Tahoma" panose="020B0604030504040204" pitchFamily="34" charset="0"/>
              <a:ea typeface="Tahoma" panose="020B0604030504040204" pitchFamily="34" charset="0"/>
              <a:cs typeface="Tahoma" panose="020B0604030504040204" pitchFamily="34" charset="0"/>
            </a:endParaRPr>
          </a:p>
          <a:p>
            <a:pPr marL="3028950" lvl="6" indent="-285750" algn="r" rtl="1">
              <a:lnSpc>
                <a:spcPct val="150000"/>
              </a:lnSpc>
              <a:buClr>
                <a:srgbClr val="FFC000"/>
              </a:buClr>
              <a:buFont typeface="Wingdings" panose="05000000000000000000" pitchFamily="2" charset="2"/>
              <a:buChar char="§"/>
            </a:pPr>
            <a:r>
              <a:rPr lang="he-IL" sz="1400" dirty="0">
                <a:latin typeface="Tahoma" panose="020B0604030504040204" pitchFamily="34" charset="0"/>
                <a:ea typeface="Tahoma" panose="020B0604030504040204" pitchFamily="34" charset="0"/>
                <a:cs typeface="Tahoma" panose="020B0604030504040204" pitchFamily="34" charset="0"/>
              </a:rPr>
              <a:t>בוקר יום שישי 19.03.2021 בין 13:00-10:00 </a:t>
            </a:r>
          </a:p>
          <a:p>
            <a:pPr marL="3028950" lvl="6" indent="-285750" algn="r" rtl="1">
              <a:lnSpc>
                <a:spcPct val="150000"/>
              </a:lnSpc>
              <a:buClr>
                <a:srgbClr val="FFC000"/>
              </a:buClr>
              <a:buFont typeface="Wingdings" panose="05000000000000000000" pitchFamily="2" charset="2"/>
              <a:buChar char="§"/>
            </a:pPr>
            <a:r>
              <a:rPr lang="he-IL" sz="1400" dirty="0">
                <a:latin typeface="Tahoma" panose="020B0604030504040204" pitchFamily="34" charset="0"/>
                <a:ea typeface="Tahoma" panose="020B0604030504040204" pitchFamily="34" charset="0"/>
                <a:cs typeface="Tahoma" panose="020B0604030504040204" pitchFamily="34" charset="0"/>
              </a:rPr>
              <a:t>בוקר עד ערב יום ראשון 11.04.2021 בין 21:00-09:30 (שעה וחצי הפסקה)</a:t>
            </a:r>
          </a:p>
          <a:p>
            <a:pPr algn="r" rtl="1">
              <a:lnSpc>
                <a:spcPct val="150000"/>
              </a:lnSpc>
              <a:buClr>
                <a:srgbClr val="FFC000"/>
              </a:buClr>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מאפייני המרואיינים</a:t>
            </a:r>
          </a:p>
        </p:txBody>
      </p:sp>
      <p:graphicFrame>
        <p:nvGraphicFramePr>
          <p:cNvPr id="3" name="Table 2">
            <a:extLst>
              <a:ext uri="{FF2B5EF4-FFF2-40B4-BE49-F238E27FC236}">
                <a16:creationId xmlns:a16="http://schemas.microsoft.com/office/drawing/2014/main" id="{1E351876-B8DA-4B9C-829B-86791C8896EF}"/>
              </a:ext>
            </a:extLst>
          </p:cNvPr>
          <p:cNvGraphicFramePr>
            <a:graphicFrameLocks noGrp="1"/>
          </p:cNvGraphicFramePr>
          <p:nvPr>
            <p:extLst>
              <p:ext uri="{D42A27DB-BD31-4B8C-83A1-F6EECF244321}">
                <p14:modId xmlns:p14="http://schemas.microsoft.com/office/powerpoint/2010/main" val="2790692350"/>
              </p:ext>
            </p:extLst>
          </p:nvPr>
        </p:nvGraphicFramePr>
        <p:xfrm>
          <a:off x="-1" y="3714782"/>
          <a:ext cx="12192001" cy="1937039"/>
        </p:xfrm>
        <a:graphic>
          <a:graphicData uri="http://schemas.openxmlformats.org/drawingml/2006/table">
            <a:tbl>
              <a:tblPr rtl="1" firstRow="1" firstCol="1" bandRow="1">
                <a:tableStyleId>{F5AB1C69-6EDB-4FF4-983F-18BD219EF322}</a:tableStyleId>
              </a:tblPr>
              <a:tblGrid>
                <a:gridCol w="1058374">
                  <a:extLst>
                    <a:ext uri="{9D8B030D-6E8A-4147-A177-3AD203B41FA5}">
                      <a16:colId xmlns:a16="http://schemas.microsoft.com/office/drawing/2014/main" val="995772904"/>
                    </a:ext>
                  </a:extLst>
                </a:gridCol>
                <a:gridCol w="1637848">
                  <a:extLst>
                    <a:ext uri="{9D8B030D-6E8A-4147-A177-3AD203B41FA5}">
                      <a16:colId xmlns:a16="http://schemas.microsoft.com/office/drawing/2014/main" val="3424591260"/>
                    </a:ext>
                  </a:extLst>
                </a:gridCol>
                <a:gridCol w="162560">
                  <a:extLst>
                    <a:ext uri="{9D8B030D-6E8A-4147-A177-3AD203B41FA5}">
                      <a16:colId xmlns:a16="http://schemas.microsoft.com/office/drawing/2014/main" val="323102562"/>
                    </a:ext>
                  </a:extLst>
                </a:gridCol>
                <a:gridCol w="941212">
                  <a:extLst>
                    <a:ext uri="{9D8B030D-6E8A-4147-A177-3AD203B41FA5}">
                      <a16:colId xmlns:a16="http://schemas.microsoft.com/office/drawing/2014/main" val="2281880755"/>
                    </a:ext>
                  </a:extLst>
                </a:gridCol>
                <a:gridCol w="1485630">
                  <a:extLst>
                    <a:ext uri="{9D8B030D-6E8A-4147-A177-3AD203B41FA5}">
                      <a16:colId xmlns:a16="http://schemas.microsoft.com/office/drawing/2014/main" val="3005334350"/>
                    </a:ext>
                  </a:extLst>
                </a:gridCol>
                <a:gridCol w="513174">
                  <a:extLst>
                    <a:ext uri="{9D8B030D-6E8A-4147-A177-3AD203B41FA5}">
                      <a16:colId xmlns:a16="http://schemas.microsoft.com/office/drawing/2014/main" val="1578924148"/>
                    </a:ext>
                  </a:extLst>
                </a:gridCol>
                <a:gridCol w="1445793">
                  <a:extLst>
                    <a:ext uri="{9D8B030D-6E8A-4147-A177-3AD203B41FA5}">
                      <a16:colId xmlns:a16="http://schemas.microsoft.com/office/drawing/2014/main" val="67913869"/>
                    </a:ext>
                  </a:extLst>
                </a:gridCol>
                <a:gridCol w="492086">
                  <a:extLst>
                    <a:ext uri="{9D8B030D-6E8A-4147-A177-3AD203B41FA5}">
                      <a16:colId xmlns:a16="http://schemas.microsoft.com/office/drawing/2014/main" val="430420664"/>
                    </a:ext>
                  </a:extLst>
                </a:gridCol>
                <a:gridCol w="667049">
                  <a:extLst>
                    <a:ext uri="{9D8B030D-6E8A-4147-A177-3AD203B41FA5}">
                      <a16:colId xmlns:a16="http://schemas.microsoft.com/office/drawing/2014/main" val="1383703242"/>
                    </a:ext>
                  </a:extLst>
                </a:gridCol>
                <a:gridCol w="488960">
                  <a:extLst>
                    <a:ext uri="{9D8B030D-6E8A-4147-A177-3AD203B41FA5}">
                      <a16:colId xmlns:a16="http://schemas.microsoft.com/office/drawing/2014/main" val="4029347661"/>
                    </a:ext>
                  </a:extLst>
                </a:gridCol>
                <a:gridCol w="984171">
                  <a:extLst>
                    <a:ext uri="{9D8B030D-6E8A-4147-A177-3AD203B41FA5}">
                      <a16:colId xmlns:a16="http://schemas.microsoft.com/office/drawing/2014/main" val="3515681027"/>
                    </a:ext>
                  </a:extLst>
                </a:gridCol>
                <a:gridCol w="702979">
                  <a:extLst>
                    <a:ext uri="{9D8B030D-6E8A-4147-A177-3AD203B41FA5}">
                      <a16:colId xmlns:a16="http://schemas.microsoft.com/office/drawing/2014/main" val="2626247721"/>
                    </a:ext>
                  </a:extLst>
                </a:gridCol>
                <a:gridCol w="912310">
                  <a:extLst>
                    <a:ext uri="{9D8B030D-6E8A-4147-A177-3AD203B41FA5}">
                      <a16:colId xmlns:a16="http://schemas.microsoft.com/office/drawing/2014/main" val="333862990"/>
                    </a:ext>
                  </a:extLst>
                </a:gridCol>
                <a:gridCol w="699855">
                  <a:extLst>
                    <a:ext uri="{9D8B030D-6E8A-4147-A177-3AD203B41FA5}">
                      <a16:colId xmlns:a16="http://schemas.microsoft.com/office/drawing/2014/main" val="3324706757"/>
                    </a:ext>
                  </a:extLst>
                </a:gridCol>
              </a:tblGrid>
              <a:tr h="302949">
                <a:tc gridSpan="2">
                  <a:txBody>
                    <a:bodyPr/>
                    <a:lstStyle/>
                    <a:p>
                      <a:pPr algn="ctr" rtl="1">
                        <a:spcAft>
                          <a:spcPts val="0"/>
                        </a:spcAft>
                      </a:pPr>
                      <a:r>
                        <a:rPr lang="he-IL" sz="1400" dirty="0">
                          <a:effectLst/>
                          <a:latin typeface="Calibri" panose="020F0502020204030204" pitchFamily="34" charset="0"/>
                          <a:cs typeface="Calibri" panose="020F0502020204030204" pitchFamily="34" charset="0"/>
                        </a:rPr>
                        <a:t>קרבה*</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dirty="0">
                          <a:effectLst/>
                          <a:latin typeface="Calibri" panose="020F0502020204030204" pitchFamily="34" charset="0"/>
                          <a:cs typeface="Calibri" panose="020F0502020204030204" pitchFamily="34" charset="0"/>
                        </a:rPr>
                        <a:t>מגדר מבוגרים</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dirty="0">
                          <a:effectLst/>
                          <a:latin typeface="Calibri" panose="020F0502020204030204" pitchFamily="34" charset="0"/>
                          <a:cs typeface="Calibri" panose="020F0502020204030204" pitchFamily="34" charset="0"/>
                        </a:rPr>
                        <a:t>מגורים</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a:effectLst/>
                          <a:latin typeface="Calibri" panose="020F0502020204030204" pitchFamily="34" charset="0"/>
                          <a:cs typeface="Calibri" panose="020F0502020204030204" pitchFamily="34" charset="0"/>
                        </a:rPr>
                        <a:t>תדירות הגעה</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a:effectLst/>
                          <a:latin typeface="Calibri" panose="020F0502020204030204" pitchFamily="34" charset="0"/>
                          <a:cs typeface="Calibri" panose="020F0502020204030204" pitchFamily="34" charset="0"/>
                        </a:rPr>
                        <a:t>אופן הגעה</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dirty="0">
                          <a:effectLst/>
                          <a:latin typeface="Calibri" panose="020F0502020204030204" pitchFamily="34" charset="0"/>
                          <a:cs typeface="Calibri" panose="020F0502020204030204" pitchFamily="34" charset="0"/>
                        </a:rPr>
                        <a:t>זמן שהייה</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dirty="0">
                          <a:effectLst/>
                          <a:latin typeface="Calibri" panose="020F0502020204030204" pitchFamily="34" charset="0"/>
                          <a:cs typeface="Calibri" panose="020F0502020204030204" pitchFamily="34" charset="0"/>
                        </a:rPr>
                        <a:t>מטרת הגעה</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extLst>
                  <a:ext uri="{0D108BD9-81ED-4DB2-BD59-A6C34878D82A}">
                    <a16:rowId xmlns:a16="http://schemas.microsoft.com/office/drawing/2014/main" val="1251736706"/>
                  </a:ext>
                </a:extLst>
              </a:tr>
              <a:tr h="321310">
                <a:tc>
                  <a:txBody>
                    <a:bodyPr/>
                    <a:lstStyle/>
                    <a:p>
                      <a:pPr algn="r" rtl="1">
                        <a:spcAft>
                          <a:spcPts val="0"/>
                        </a:spcAft>
                      </a:pPr>
                      <a:r>
                        <a:rPr lang="he-IL" sz="1400" b="0" dirty="0">
                          <a:effectLst/>
                          <a:latin typeface="Calibri" panose="020F0502020204030204" pitchFamily="34" charset="0"/>
                          <a:cs typeface="Calibri" panose="020F0502020204030204" pitchFamily="34" charset="0"/>
                        </a:rPr>
                        <a:t>הורה</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10</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he-IL" sz="1400" b="0" kern="1200" dirty="0">
                          <a:solidFill>
                            <a:schemeClr val="lt1"/>
                          </a:solidFill>
                          <a:effectLst/>
                          <a:latin typeface="Calibri" panose="020F0502020204030204" pitchFamily="34" charset="0"/>
                          <a:ea typeface="+mn-ea"/>
                          <a:cs typeface="Calibri" panose="020F0502020204030204" pitchFamily="34" charset="0"/>
                        </a:rPr>
                        <a:t>ז</a:t>
                      </a:r>
                      <a:endParaRPr lang="en-US" sz="1400" b="0" kern="1200" dirty="0">
                        <a:solidFill>
                          <a:schemeClr val="lt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43%</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בשכונה</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62%</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כל יום</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36%</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אופניים</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12%</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dirty="0">
                          <a:solidFill>
                            <a:schemeClr val="bg1"/>
                          </a:solidFill>
                          <a:effectLst/>
                          <a:latin typeface="Calibri" panose="020F0502020204030204" pitchFamily="34" charset="0"/>
                          <a:cs typeface="Calibri" panose="020F0502020204030204" pitchFamily="34" charset="0"/>
                        </a:rPr>
                        <a:t>חצי שעה</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28%</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dirty="0">
                          <a:solidFill>
                            <a:schemeClr val="bg1"/>
                          </a:solidFill>
                          <a:effectLst/>
                          <a:latin typeface="Calibri" panose="020F0502020204030204" pitchFamily="34" charset="0"/>
                          <a:cs typeface="Calibri" panose="020F0502020204030204" pitchFamily="34" charset="0"/>
                        </a:rPr>
                        <a:t>ייעודי</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80%</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321310">
                <a:tc>
                  <a:txBody>
                    <a:bodyPr/>
                    <a:lstStyle/>
                    <a:p>
                      <a:pPr algn="r" rtl="1">
                        <a:spcAft>
                          <a:spcPts val="0"/>
                        </a:spcAft>
                      </a:pPr>
                      <a:r>
                        <a:rPr lang="he-IL" sz="1400" b="0" dirty="0">
                          <a:effectLst/>
                          <a:latin typeface="Calibri" panose="020F0502020204030204" pitchFamily="34" charset="0"/>
                          <a:cs typeface="Calibri" panose="020F0502020204030204" pitchFamily="34" charset="0"/>
                        </a:rPr>
                        <a:t>סבים</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he-IL" sz="1400" b="0" kern="1200" dirty="0">
                          <a:solidFill>
                            <a:schemeClr val="lt1"/>
                          </a:solidFill>
                          <a:effectLst/>
                          <a:latin typeface="Calibri" panose="020F0502020204030204" pitchFamily="34" charset="0"/>
                          <a:ea typeface="+mn-ea"/>
                          <a:cs typeface="Calibri" panose="020F0502020204030204" pitchFamily="34" charset="0"/>
                        </a:rPr>
                        <a:t>נ</a:t>
                      </a:r>
                      <a:endParaRPr lang="en-US" sz="1400" b="0" kern="1200" dirty="0">
                        <a:solidFill>
                          <a:schemeClr val="lt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57%</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מחוץ לשכונה</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38%</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כמה פעמים בשבוע</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20%</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ברגל</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64%</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dirty="0">
                          <a:solidFill>
                            <a:schemeClr val="bg1"/>
                          </a:solidFill>
                          <a:effectLst/>
                          <a:latin typeface="Calibri" panose="020F0502020204030204" pitchFamily="34" charset="0"/>
                          <a:cs typeface="Calibri" panose="020F0502020204030204" pitchFamily="34" charset="0"/>
                        </a:rPr>
                        <a:t>שעה</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12%</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dirty="0">
                          <a:solidFill>
                            <a:schemeClr val="bg1"/>
                          </a:solidFill>
                          <a:effectLst/>
                          <a:latin typeface="Calibri" panose="020F0502020204030204" pitchFamily="34" charset="0"/>
                          <a:cs typeface="Calibri" panose="020F0502020204030204" pitchFamily="34" charset="0"/>
                        </a:rPr>
                        <a:t>מזדמן</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20%</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r h="330490">
                <a:tc>
                  <a:txBody>
                    <a:bodyPr/>
                    <a:lstStyle/>
                    <a:p>
                      <a:pPr algn="r" rtl="1">
                        <a:spcAft>
                          <a:spcPts val="0"/>
                        </a:spcAft>
                      </a:pPr>
                      <a:r>
                        <a:rPr lang="he-IL" sz="1400" b="0" dirty="0">
                          <a:effectLst/>
                          <a:latin typeface="Calibri" panose="020F0502020204030204" pitchFamily="34" charset="0"/>
                          <a:cs typeface="Calibri" panose="020F0502020204030204" pitchFamily="34" charset="0"/>
                        </a:rPr>
                        <a:t>מטפלת</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a:effectLst/>
                          <a:latin typeface="Calibri" panose="020F0502020204030204" pitchFamily="34" charset="0"/>
                          <a:cs typeface="Calibri" panose="020F0502020204030204" pitchFamily="34" charset="0"/>
                        </a:rPr>
                        <a:t>4</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3" gridSpan="2">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rowSpan="3" h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rowSpan="3" gridSpan="2">
                  <a:txBody>
                    <a:bodyPr/>
                    <a:lstStyle/>
                    <a:p>
                      <a:pPr algn="r" rtl="1">
                        <a:lnSpc>
                          <a:spcPct val="107000"/>
                        </a:lnSpc>
                        <a:spcAft>
                          <a:spcPts val="0"/>
                        </a:spcAft>
                      </a:pPr>
                      <a:r>
                        <a:rPr lang="he-IL" sz="1400" dirty="0">
                          <a:effectLst/>
                          <a:latin typeface="Calibri" panose="020F0502020204030204" pitchFamily="34" charset="0"/>
                          <a:cs typeface="Calibri" panose="020F0502020204030204" pitchFamily="34" charset="0"/>
                        </a:rPr>
                        <a:t>ביום ראשון רוב המבקרים היו תושבי שכונה</a:t>
                      </a:r>
                      <a:r>
                        <a:rPr lang="en-US" sz="1400" dirty="0">
                          <a:effectLst/>
                          <a:latin typeface="Calibri" panose="020F0502020204030204" pitchFamily="34" charset="0"/>
                          <a:cs typeface="Calibri" panose="020F0502020204030204" pitchFamily="34" charset="0"/>
                        </a:rPr>
                        <a:t>;</a:t>
                      </a:r>
                      <a:r>
                        <a:rPr lang="he-IL" sz="1400" dirty="0">
                          <a:effectLst/>
                          <a:latin typeface="Calibri" panose="020F0502020204030204" pitchFamily="34" charset="0"/>
                          <a:cs typeface="Calibri" panose="020F0502020204030204" pitchFamily="34" charset="0"/>
                        </a:rPr>
                        <a:t> ביום שישי כמחצית היו תושבי שכונה וכמחצית חיצוניים.</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rowSpan="3" hMerge="1">
                  <a:txBody>
                    <a:bodyPr/>
                    <a:lstStyle/>
                    <a:p>
                      <a:pPr rtl="1"/>
                      <a:endParaRPr lang="he-IL"/>
                    </a:p>
                  </a:txBody>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פעם בשבוע</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12%</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קורקינט</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dirty="0">
                          <a:solidFill>
                            <a:schemeClr val="bg1"/>
                          </a:solidFill>
                          <a:effectLst/>
                          <a:latin typeface="Calibri" panose="020F0502020204030204" pitchFamily="34" charset="0"/>
                          <a:cs typeface="Calibri" panose="020F0502020204030204" pitchFamily="34" charset="0"/>
                        </a:rPr>
                        <a:t>שעה וחצי</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24%</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3" gridSpan="2">
                  <a:txBody>
                    <a:bodyPr/>
                    <a:lstStyle/>
                    <a:p>
                      <a:pPr algn="r" rtl="1">
                        <a:lnSpc>
                          <a:spcPct val="107000"/>
                        </a:lnSpc>
                        <a:spcAft>
                          <a:spcPts val="0"/>
                        </a:spcAft>
                      </a:pPr>
                      <a:r>
                        <a:rPr lang="he-IL" sz="1400" dirty="0">
                          <a:effectLst/>
                          <a:latin typeface="Calibri" panose="020F0502020204030204" pitchFamily="34" charset="0"/>
                          <a:cs typeface="Calibri" panose="020F0502020204030204" pitchFamily="34" charset="0"/>
                        </a:rPr>
                        <a:t>ביום ראשון היה מיעוט ביקורים מזדמנים</a:t>
                      </a:r>
                    </a:p>
                    <a:p>
                      <a:pPr algn="r" rtl="1">
                        <a:lnSpc>
                          <a:spcPct val="107000"/>
                        </a:lnSpc>
                        <a:spcAft>
                          <a:spcPts val="0"/>
                        </a:spcAft>
                      </a:pPr>
                      <a:r>
                        <a:rPr lang="he-IL" sz="1400" dirty="0">
                          <a:effectLst/>
                          <a:latin typeface="Calibri" panose="020F0502020204030204" pitchFamily="34" charset="0"/>
                          <a:cs typeface="Calibri" panose="020F0502020204030204" pitchFamily="34" charset="0"/>
                        </a:rPr>
                        <a:t>ביום שישי כ- 40% עברו בסביבה במקרה. </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rowSpan="3" hMerge="1">
                  <a:txBody>
                    <a:bodyPr/>
                    <a:lstStyle/>
                    <a:p>
                      <a:pPr rtl="1"/>
                      <a:endParaRPr lang="he-IL"/>
                    </a:p>
                  </a:txBody>
                  <a:tcPr/>
                </a:tc>
                <a:extLst>
                  <a:ext uri="{0D108BD9-81ED-4DB2-BD59-A6C34878D82A}">
                    <a16:rowId xmlns:a16="http://schemas.microsoft.com/office/drawing/2014/main" val="3044866679"/>
                  </a:ext>
                </a:extLst>
              </a:tr>
              <a:tr h="330490">
                <a:tc>
                  <a:txBody>
                    <a:bodyPr/>
                    <a:lstStyle/>
                    <a:p>
                      <a:pPr algn="r" rtl="1">
                        <a:spcAft>
                          <a:spcPts val="0"/>
                        </a:spcAft>
                      </a:pPr>
                      <a:r>
                        <a:rPr lang="he-IL" sz="1400" b="0" dirty="0">
                          <a:effectLst/>
                          <a:latin typeface="Calibri" panose="020F0502020204030204" pitchFamily="34" charset="0"/>
                          <a:cs typeface="Calibri" panose="020F0502020204030204" pitchFamily="34" charset="0"/>
                        </a:rPr>
                        <a:t>צעירים</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he-IL" sz="1400">
                          <a:effectLst/>
                          <a:latin typeface="Calibri" panose="020F0502020204030204" pitchFamily="34" charset="0"/>
                          <a:cs typeface="Calibri" panose="020F0502020204030204" pitchFamily="34" charset="0"/>
                        </a:rPr>
                        <a:t>2 אחיות וחבורת נערים</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v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he-IL"/>
                    </a:p>
                  </a:txBody>
                  <a:tcPr/>
                </a:tc>
                <a:tc hMerge="1" vMerge="1">
                  <a:txBody>
                    <a:bodyPr/>
                    <a:lstStyle/>
                    <a:p>
                      <a:pPr rtl="1"/>
                      <a:endParaRPr lang="he-IL"/>
                    </a:p>
                  </a:txBody>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מדי פעם</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28%</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רכב</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16%</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dirty="0">
                          <a:solidFill>
                            <a:schemeClr val="bg1"/>
                          </a:solidFill>
                          <a:effectLst/>
                          <a:latin typeface="Calibri" panose="020F0502020204030204" pitchFamily="34" charset="0"/>
                          <a:cs typeface="Calibri" panose="020F0502020204030204" pitchFamily="34" charset="0"/>
                        </a:rPr>
                        <a:t>שעתיים</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12%</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he-IL"/>
                    </a:p>
                  </a:txBody>
                  <a:tcPr/>
                </a:tc>
                <a:tc hMerge="1" vMerge="1">
                  <a:txBody>
                    <a:bodyPr/>
                    <a:lstStyle/>
                    <a:p>
                      <a:pPr rtl="1"/>
                      <a:endParaRPr lang="he-IL"/>
                    </a:p>
                  </a:txBody>
                  <a:tcPr/>
                </a:tc>
                <a:extLst>
                  <a:ext uri="{0D108BD9-81ED-4DB2-BD59-A6C34878D82A}">
                    <a16:rowId xmlns:a16="http://schemas.microsoft.com/office/drawing/2014/main" val="2666345337"/>
                  </a:ext>
                </a:extLst>
              </a:tr>
              <a:tr h="330490">
                <a:tc>
                  <a:txBody>
                    <a:bodyPr/>
                    <a:lstStyle/>
                    <a:p>
                      <a:pPr algn="r" rtl="1">
                        <a:spcAft>
                          <a:spcPts val="0"/>
                        </a:spcAft>
                      </a:pPr>
                      <a:r>
                        <a:rPr lang="he-IL" sz="1400" b="0" dirty="0">
                          <a:effectLst/>
                          <a:latin typeface="Calibri" panose="020F0502020204030204" pitchFamily="34" charset="0"/>
                          <a:cs typeface="Calibri" panose="020F0502020204030204" pitchFamily="34" charset="0"/>
                        </a:rPr>
                        <a:t>עובד תחזוקה</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a:effectLst/>
                          <a:latin typeface="Calibri" panose="020F0502020204030204" pitchFamily="34" charset="0"/>
                          <a:cs typeface="Calibri" panose="020F0502020204030204" pitchFamily="34" charset="0"/>
                        </a:rPr>
                        <a:t>1</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v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he-IL"/>
                    </a:p>
                  </a:txBody>
                  <a:tcPr/>
                </a:tc>
                <a:tc hMerge="1" vMerge="1">
                  <a:txBody>
                    <a:bodyPr/>
                    <a:lstStyle/>
                    <a:p>
                      <a:pPr rtl="1"/>
                      <a:endParaRPr lang="he-IL"/>
                    </a:p>
                  </a:txBody>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כמעט לא</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4%</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dirty="0" err="1">
                          <a:solidFill>
                            <a:schemeClr val="bg1"/>
                          </a:solidFill>
                          <a:effectLst/>
                          <a:latin typeface="Calibri" panose="020F0502020204030204" pitchFamily="34" charset="0"/>
                          <a:cs typeface="Calibri" panose="020F0502020204030204" pitchFamily="34" charset="0"/>
                        </a:rPr>
                        <a:t>תחב"צ</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dirty="0">
                          <a:solidFill>
                            <a:schemeClr val="bg1"/>
                          </a:solidFill>
                          <a:effectLst/>
                          <a:latin typeface="Calibri" panose="020F0502020204030204" pitchFamily="34" charset="0"/>
                          <a:cs typeface="Calibri" panose="020F0502020204030204" pitchFamily="34" charset="0"/>
                        </a:rPr>
                        <a:t>מעל שעתיים</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24%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he-IL"/>
                    </a:p>
                  </a:txBody>
                  <a:tcPr/>
                </a:tc>
                <a:tc hMerge="1" vMerge="1">
                  <a:txBody>
                    <a:bodyPr/>
                    <a:lstStyle/>
                    <a:p>
                      <a:pPr rtl="1"/>
                      <a:endParaRPr lang="he-IL"/>
                    </a:p>
                  </a:txBody>
                  <a:tcPr/>
                </a:tc>
                <a:extLst>
                  <a:ext uri="{0D108BD9-81ED-4DB2-BD59-A6C34878D82A}">
                    <a16:rowId xmlns:a16="http://schemas.microsoft.com/office/drawing/2014/main" val="591050505"/>
                  </a:ext>
                </a:extLst>
              </a:tr>
            </a:tbl>
          </a:graphicData>
        </a:graphic>
      </p:graphicFrame>
      <p:sp>
        <p:nvSpPr>
          <p:cNvPr id="5" name="Rectangle 1">
            <a:extLst>
              <a:ext uri="{FF2B5EF4-FFF2-40B4-BE49-F238E27FC236}">
                <a16:creationId xmlns:a16="http://schemas.microsoft.com/office/drawing/2014/main" id="{36C10C58-B585-4811-B16B-8F9F0CCB4659}"/>
              </a:ext>
            </a:extLst>
          </p:cNvPr>
          <p:cNvSpPr>
            <a:spLocks noChangeArrowheads="1"/>
          </p:cNvSpPr>
          <p:nvPr/>
        </p:nvSpPr>
        <p:spPr bwMode="auto">
          <a:xfrm>
            <a:off x="3706258" y="6167341"/>
            <a:ext cx="724589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he-IL" altLang="he-IL"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המרואיינים ליוו כ-50 ילדים ותינוקות, מתוכם 22 בגיל לידה עד 3, 20 בגילי 8-4 וכ-10 מעל גיל 9. בקרב הילדים ניכר רוב של בנים: זוהו כ-20 בנים וכ-8 בנות.</a:t>
            </a:r>
            <a:endParaRPr kumimoji="0" lang="he-IL" altLang="he-I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932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9</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גן השניים</a:t>
            </a:r>
          </a:p>
        </p:txBody>
      </p:sp>
      <p:sp>
        <p:nvSpPr>
          <p:cNvPr id="7" name="Rectangle 6">
            <a:extLst>
              <a:ext uri="{FF2B5EF4-FFF2-40B4-BE49-F238E27FC236}">
                <a16:creationId xmlns:a16="http://schemas.microsoft.com/office/drawing/2014/main" id="{8E119168-BA42-49CC-AB16-00628F05D854}"/>
              </a:ext>
            </a:extLst>
          </p:cNvPr>
          <p:cNvSpPr/>
          <p:nvPr/>
        </p:nvSpPr>
        <p:spPr>
          <a:xfrm>
            <a:off x="6278607" y="910821"/>
            <a:ext cx="5580120" cy="4086568"/>
          </a:xfrm>
          <a:prstGeom prst="rect">
            <a:avLst/>
          </a:prstGeom>
        </p:spPr>
        <p:txBody>
          <a:bodyPr wrap="square">
            <a:spAutoFit/>
          </a:bodyPr>
          <a:lstStyle/>
          <a:p>
            <a:pPr algn="r" rtl="1">
              <a:buClr>
                <a:srgbClr val="EC1C3C"/>
              </a:buClr>
            </a:pPr>
            <a:r>
              <a:rPr lang="he-IL" sz="1400" b="1" dirty="0">
                <a:latin typeface="Tahoma" panose="020B0604030504040204" pitchFamily="34" charset="0"/>
                <a:ea typeface="Tahoma" panose="020B0604030504040204" pitchFamily="34" charset="0"/>
                <a:cs typeface="Tahoma" panose="020B0604030504040204" pitchFamily="34" charset="0"/>
              </a:rPr>
              <a:t>הקהל העיקרי הפוקד את הגינה:</a:t>
            </a:r>
            <a:br>
              <a:rPr lang="en-US" sz="1400" b="1" dirty="0">
                <a:latin typeface="Tahoma" panose="020B0604030504040204" pitchFamily="34" charset="0"/>
                <a:ea typeface="Tahoma" panose="020B0604030504040204" pitchFamily="34" charset="0"/>
                <a:cs typeface="Tahoma" panose="020B0604030504040204" pitchFamily="34" charset="0"/>
              </a:rPr>
            </a:b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ילדי השכונה, המבלים בה לאורך כל היום.</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מסגרות פורמליות (גן ילדים, קבוצת הורים וילדים מביה"ס האנתרופוסופי).</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מפגש משפחתי ושכונתי רב-דורי. מרואיינים מקרב האוכלוסייה הערבית דיווחו על תחושות של חיבור ערכי והיסטורי כלפי הגן.</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חבורות מתחלפות של נערים שהתכנסו יחד לבלות ולעשן. </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ביום ראשון מסגרות החינוך הנוצריות סגורות – נצפתה נוכחות ערה של ילדים ובני נוער ערבים. בקרב הילדים נצפה רוב בולט של בנים, בגיל 4+, לקראת שעות הערב נצפו יותר ילדים בגיל 9+. לא נצפו הרבה צעירים ללא משפחות בגינה.</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בקרב מבקרים מבוגרים, בבוקר יום ראשון נצפה רוב של נשים, ואילו בשעות הערב נצפו יותר גברים. בבוקר יום שישי נצפתה חלוקה מגדרית מאוזנת.</a:t>
            </a:r>
          </a:p>
          <a:p>
            <a:pPr marL="285750" indent="-285750" algn="r" rtl="1">
              <a:lnSpc>
                <a:spcPct val="150000"/>
              </a:lnSpc>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נצפתה הפרדה בין קבוצות יהודים וערבים בגן והתקיימה אינטראקציה מועטה בלבד ביניהן.</a:t>
            </a:r>
          </a:p>
        </p:txBody>
      </p:sp>
      <p:graphicFrame>
        <p:nvGraphicFramePr>
          <p:cNvPr id="11" name="תרשים 5">
            <a:extLst>
              <a:ext uri="{FF2B5EF4-FFF2-40B4-BE49-F238E27FC236}">
                <a16:creationId xmlns:a16="http://schemas.microsoft.com/office/drawing/2014/main" id="{A35B0E70-43BA-43AE-A20A-F8ADC43247F5}"/>
              </a:ext>
            </a:extLst>
          </p:cNvPr>
          <p:cNvGraphicFramePr>
            <a:graphicFrameLocks/>
          </p:cNvGraphicFramePr>
          <p:nvPr>
            <p:extLst>
              <p:ext uri="{D42A27DB-BD31-4B8C-83A1-F6EECF244321}">
                <p14:modId xmlns:p14="http://schemas.microsoft.com/office/powerpoint/2010/main" val="242988553"/>
              </p:ext>
            </p:extLst>
          </p:nvPr>
        </p:nvGraphicFramePr>
        <p:xfrm>
          <a:off x="207146" y="3555301"/>
          <a:ext cx="5347652" cy="28841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תרשים 6">
            <a:extLst>
              <a:ext uri="{FF2B5EF4-FFF2-40B4-BE49-F238E27FC236}">
                <a16:creationId xmlns:a16="http://schemas.microsoft.com/office/drawing/2014/main" id="{9D305E4E-001B-41F3-9575-94C0F8E9FC37}"/>
              </a:ext>
            </a:extLst>
          </p:cNvPr>
          <p:cNvGraphicFramePr>
            <a:graphicFrameLocks/>
          </p:cNvGraphicFramePr>
          <p:nvPr>
            <p:extLst>
              <p:ext uri="{D42A27DB-BD31-4B8C-83A1-F6EECF244321}">
                <p14:modId xmlns:p14="http://schemas.microsoft.com/office/powerpoint/2010/main" val="1170442188"/>
              </p:ext>
            </p:extLst>
          </p:nvPr>
        </p:nvGraphicFramePr>
        <p:xfrm>
          <a:off x="207145" y="389652"/>
          <a:ext cx="5347653" cy="3039348"/>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a:extLst>
              <a:ext uri="{FF2B5EF4-FFF2-40B4-BE49-F238E27FC236}">
                <a16:creationId xmlns:a16="http://schemas.microsoft.com/office/drawing/2014/main" id="{0A0AB3B4-4CE4-4774-A76A-BD33A10455B9}"/>
              </a:ext>
            </a:extLst>
          </p:cNvPr>
          <p:cNvSpPr/>
          <p:nvPr/>
        </p:nvSpPr>
        <p:spPr>
          <a:xfrm>
            <a:off x="5751131" y="4944962"/>
            <a:ext cx="1683833" cy="1216641"/>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b="1" dirty="0">
                <a:latin typeface="Calibri" panose="020F0502020204030204" pitchFamily="34" charset="0"/>
                <a:cs typeface="Calibri" panose="020F0502020204030204" pitchFamily="34" charset="0"/>
              </a:rPr>
              <a:t>הזדמנויות לשיח </a:t>
            </a:r>
          </a:p>
          <a:p>
            <a:pPr algn="ctr" rtl="1"/>
            <a:r>
              <a:rPr lang="he-IL" b="1" dirty="0">
                <a:latin typeface="Calibri" panose="020F0502020204030204" pitchFamily="34" charset="0"/>
                <a:cs typeface="Calibri" panose="020F0502020204030204" pitchFamily="34" charset="0"/>
              </a:rPr>
              <a:t>ומפגש קהילתי </a:t>
            </a:r>
          </a:p>
          <a:p>
            <a:pPr algn="ctr" rtl="1"/>
            <a:r>
              <a:rPr lang="he-IL" b="1" dirty="0">
                <a:solidFill>
                  <a:prstClr val="white"/>
                </a:solidFill>
                <a:latin typeface="Calibri" panose="020F0502020204030204" pitchFamily="34" charset="0"/>
                <a:cs typeface="Calibri" panose="020F0502020204030204" pitchFamily="34" charset="0"/>
              </a:rPr>
              <a:t>ציון</a:t>
            </a:r>
            <a:r>
              <a:rPr lang="he-IL" sz="1200" b="1" dirty="0">
                <a:solidFill>
                  <a:prstClr val="white"/>
                </a:solidFill>
                <a:latin typeface="Calibri" panose="020F0502020204030204" pitchFamily="34" charset="0"/>
                <a:cs typeface="Calibri" panose="020F0502020204030204" pitchFamily="34" charset="0"/>
              </a:rPr>
              <a:t>*</a:t>
            </a:r>
            <a:r>
              <a:rPr lang="he-IL" b="1" dirty="0">
                <a:solidFill>
                  <a:prstClr val="white"/>
                </a:solidFill>
                <a:latin typeface="Calibri" panose="020F0502020204030204" pitchFamily="34" charset="0"/>
                <a:cs typeface="Calibri" panose="020F0502020204030204" pitchFamily="34" charset="0"/>
              </a:rPr>
              <a:t> </a:t>
            </a:r>
            <a:r>
              <a:rPr lang="he-IL" sz="3600" b="1" dirty="0">
                <a:solidFill>
                  <a:prstClr val="white"/>
                </a:solidFill>
                <a:latin typeface="Calibri" panose="020F0502020204030204" pitchFamily="34" charset="0"/>
                <a:cs typeface="Calibri" panose="020F0502020204030204" pitchFamily="34" charset="0"/>
              </a:rPr>
              <a:t>5.2</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BB5695EB-EB55-4A36-93F8-3D9AA29B361E}"/>
              </a:ext>
            </a:extLst>
          </p:cNvPr>
          <p:cNvSpPr txBox="1"/>
          <p:nvPr/>
        </p:nvSpPr>
        <p:spPr>
          <a:xfrm>
            <a:off x="8285355" y="6203643"/>
            <a:ext cx="2651601"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*ציון בין 1 ל- 7 (כש- 1 הכי פחות ו- 7 הכי הרבה) </a:t>
            </a:r>
          </a:p>
        </p:txBody>
      </p:sp>
      <p:sp>
        <p:nvSpPr>
          <p:cNvPr id="5" name="Rectangle 4">
            <a:extLst>
              <a:ext uri="{FF2B5EF4-FFF2-40B4-BE49-F238E27FC236}">
                <a16:creationId xmlns:a16="http://schemas.microsoft.com/office/drawing/2014/main" id="{732C951A-E4AE-4EA3-A80B-8471E0CAB23D}"/>
              </a:ext>
            </a:extLst>
          </p:cNvPr>
          <p:cNvSpPr/>
          <p:nvPr/>
        </p:nvSpPr>
        <p:spPr>
          <a:xfrm>
            <a:off x="5751131" y="389651"/>
            <a:ext cx="6440869" cy="369332"/>
          </a:xfrm>
          <a:prstGeom prst="rect">
            <a:avLst/>
          </a:prstGeom>
          <a:solidFill>
            <a:srgbClr val="4978A6"/>
          </a:solidFill>
          <a:ln>
            <a:noFill/>
          </a:ln>
        </p:spPr>
        <p:txBody>
          <a:bodyPr wrap="square">
            <a:spAutoFit/>
          </a:bodyPr>
          <a:lstStyle/>
          <a:p>
            <a:pPr algn="ctr"/>
            <a:r>
              <a:rPr lang="he-IL" b="1" dirty="0">
                <a:solidFill>
                  <a:schemeClr val="bg1"/>
                </a:solidFill>
                <a:latin typeface="Tahoma" panose="020B0604030504040204" pitchFamily="34" charset="0"/>
                <a:ea typeface="Tahoma" panose="020B0604030504040204" pitchFamily="34" charset="0"/>
                <a:cs typeface="Tahoma" panose="020B0604030504040204" pitchFamily="34" charset="0"/>
              </a:rPr>
              <a:t>שימוש במרחב עירוני מותאם</a:t>
            </a:r>
            <a:endParaRPr lang="he-IL" dirty="0">
              <a:solidFill>
                <a:schemeClr val="bg1"/>
              </a:solidFill>
            </a:endParaRPr>
          </a:p>
        </p:txBody>
      </p:sp>
      <p:cxnSp>
        <p:nvCxnSpPr>
          <p:cNvPr id="10" name="Straight Connector 9">
            <a:extLst>
              <a:ext uri="{FF2B5EF4-FFF2-40B4-BE49-F238E27FC236}">
                <a16:creationId xmlns:a16="http://schemas.microsoft.com/office/drawing/2014/main" id="{96F6DFCC-847C-4839-85C6-11DCD690D1D7}"/>
              </a:ext>
            </a:extLst>
          </p:cNvPr>
          <p:cNvCxnSpPr>
            <a:cxnSpLocks/>
          </p:cNvCxnSpPr>
          <p:nvPr/>
        </p:nvCxnSpPr>
        <p:spPr>
          <a:xfrm>
            <a:off x="5751131"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755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ba3be25-03aa-45c2-b90f-d8c255107eb7">
      <UserInfo>
        <DisplayName>Shimrit Slonim Franco</DisplayName>
        <AccountId>2392</AccountId>
        <AccountType/>
      </UserInfo>
      <UserInfo>
        <DisplayName>Alona Tsirulnikov</DisplayName>
        <AccountId>366</AccountId>
        <AccountType/>
      </UserInfo>
      <UserInfo>
        <DisplayName>Sharon Brand Martin</DisplayName>
        <AccountId>236</AccountId>
        <AccountType/>
      </UserInfo>
      <UserInfo>
        <DisplayName>Netanel Katzir</DisplayName>
        <AccountId>2606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13" ma:contentTypeDescription="צור מסמך חדש." ma:contentTypeScope="" ma:versionID="c29c5f31b4e519c495af8f1135c4c857">
  <xsd:schema xmlns:xsd="http://www.w3.org/2001/XMLSchema" xmlns:xs="http://www.w3.org/2001/XMLSchema" xmlns:p="http://schemas.microsoft.com/office/2006/metadata/properties" xmlns:ns2="3096e91d-ebd7-4ce5-b2b3-56d74390b557" xmlns:ns3="4ba3be25-03aa-45c2-b90f-d8c255107eb7" targetNamespace="http://schemas.microsoft.com/office/2006/metadata/properties" ma:root="true" ma:fieldsID="46fe6eb16a427a17e7d6cc33b2d2a666" ns2:_="" ns3:_="">
    <xsd:import namespace="3096e91d-ebd7-4ce5-b2b3-56d74390b557"/>
    <xsd:import namespace="4ba3be25-03aa-45c2-b90f-d8c255107eb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ABB023-BCFA-4EEF-B7E6-12D80018A417}">
  <ds:schemaRefs>
    <ds:schemaRef ds:uri="http://schemas.microsoft.com/office/infopath/2007/PartnerControls"/>
    <ds:schemaRef ds:uri="3096e91d-ebd7-4ce5-b2b3-56d74390b557"/>
    <ds:schemaRef ds:uri="http://purl.org/dc/terms/"/>
    <ds:schemaRef ds:uri="http://schemas.microsoft.com/office/2006/documentManagement/types"/>
    <ds:schemaRef ds:uri="4ba3be25-03aa-45c2-b90f-d8c255107eb7"/>
    <ds:schemaRef ds:uri="http://schemas.openxmlformats.org/package/2006/metadata/core-propertie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C3653B81-70FC-4DA4-8A26-1B40E1343FEF}">
  <ds:schemaRefs>
    <ds:schemaRef ds:uri="http://schemas.microsoft.com/sharepoint/v3/contenttype/forms"/>
  </ds:schemaRefs>
</ds:datastoreItem>
</file>

<file path=customXml/itemProps3.xml><?xml version="1.0" encoding="utf-8"?>
<ds:datastoreItem xmlns:ds="http://schemas.openxmlformats.org/officeDocument/2006/customXml" ds:itemID="{FEFABC7A-9EB6-4599-82AA-5B29D0A43A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96e91d-ebd7-4ce5-b2b3-56d74390b557"/>
    <ds:schemaRef ds:uri="4ba3be25-03aa-45c2-b90f-d8c255107e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20914</TotalTime>
  <Words>13839</Words>
  <Application>Microsoft Office PowerPoint</Application>
  <PresentationFormat>Widescreen</PresentationFormat>
  <Paragraphs>1385</Paragraphs>
  <Slides>59</Slides>
  <Notes>58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59</vt:i4>
      </vt:variant>
    </vt:vector>
  </HeadingPairs>
  <TitlesOfParts>
    <vt:vector size="71" baseType="lpstr">
      <vt:lpstr>Almoni Neue DL 4.0 AAA</vt:lpstr>
      <vt:lpstr>Almoni Neue DL 4.0 AAA Light</vt:lpstr>
      <vt:lpstr>Arial</vt:lpstr>
      <vt:lpstr>Calibri</vt:lpstr>
      <vt:lpstr>Calibri Light</vt:lpstr>
      <vt:lpstr>Courier New</vt:lpstr>
      <vt:lpstr>Symbol</vt:lpstr>
      <vt:lpstr>Tahoma</vt:lpstr>
      <vt:lpstr>Times New Roman</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Olya Nesterov</dc:creator>
  <cp:lastModifiedBy>Alona Tsirulnikov</cp:lastModifiedBy>
  <cp:revision>269</cp:revision>
  <cp:lastPrinted>2021-06-10T15:07:05Z</cp:lastPrinted>
  <dcterms:created xsi:type="dcterms:W3CDTF">2020-06-25T07:38:36Z</dcterms:created>
  <dcterms:modified xsi:type="dcterms:W3CDTF">2022-04-30T07:46:17Z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ies>
</file>