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BB_AF648062.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FB_DAAF9882.xml" ContentType="application/vnd.ms-powerpoint.comments+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omments/modernComment_1A8_1FB36B5D.xml" ContentType="application/vnd.ms-powerpoint.comment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omments/modernComment_1F0_736849AA.xml" ContentType="application/vnd.ms-powerpoint.comments+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omments/modernComment_1F1_E0ECE903.xml" ContentType="application/vnd.ms-powerpoint.comment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EF_9ADF0B43.xml" ContentType="application/vnd.ms-powerpoint.comment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omments/modernComment_1EC_7F8D833B.xml" ContentType="application/vnd.ms-powerpoint.comment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F5_CDBBE58B.xml" ContentType="application/vnd.ms-powerpoint.comments+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3"/>
  </p:notesMasterIdLst>
  <p:sldIdLst>
    <p:sldId id="408" r:id="rId6"/>
    <p:sldId id="258" r:id="rId7"/>
    <p:sldId id="261" r:id="rId8"/>
    <p:sldId id="443" r:id="rId9"/>
    <p:sldId id="436" r:id="rId10"/>
    <p:sldId id="427" r:id="rId11"/>
    <p:sldId id="526" r:id="rId12"/>
    <p:sldId id="516" r:id="rId13"/>
    <p:sldId id="507" r:id="rId14"/>
    <p:sldId id="424" r:id="rId15"/>
    <p:sldId id="496" r:id="rId16"/>
    <p:sldId id="497" r:id="rId17"/>
    <p:sldId id="503" r:id="rId18"/>
    <p:sldId id="495" r:id="rId19"/>
    <p:sldId id="492" r:id="rId20"/>
    <p:sldId id="517" r:id="rId21"/>
    <p:sldId id="519" r:id="rId22"/>
    <p:sldId id="520" r:id="rId23"/>
    <p:sldId id="508" r:id="rId24"/>
    <p:sldId id="509" r:id="rId25"/>
    <p:sldId id="514" r:id="rId26"/>
    <p:sldId id="515" r:id="rId27"/>
    <p:sldId id="512" r:id="rId28"/>
    <p:sldId id="504" r:id="rId29"/>
    <p:sldId id="511" r:id="rId30"/>
    <p:sldId id="505" r:id="rId31"/>
    <p:sldId id="510" r:id="rId32"/>
    <p:sldId id="411" r:id="rId33"/>
    <p:sldId id="501" r:id="rId34"/>
    <p:sldId id="355" r:id="rId35"/>
    <p:sldId id="430" r:id="rId36"/>
    <p:sldId id="477" r:id="rId37"/>
    <p:sldId id="421" r:id="rId38"/>
    <p:sldId id="522" r:id="rId39"/>
    <p:sldId id="406" r:id="rId40"/>
    <p:sldId id="489" r:id="rId41"/>
    <p:sldId id="37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A0453870-F037-DD15-03A2-415DDCD8044B}" name="Sharon Brand Martin" initials="SBM" userId="S::sharonb@cet.ac.il::a0fb36f2-726f-461a-8261-94a57a32e8c3" providerId="AD"/>
  <p188:author id="{DD10229C-F1ED-F3C4-D39A-2FF1926A8C6A}" name="Tal Mishaan Spiegel" initials="TS" userId="S::talm@cet.ac.il::3b49d4d9-3b89-4d06-aedf-35a2972b16e6" providerId="AD"/>
  <p188:author id="{32D145CE-3CEA-5153-9B39-BF37DB1552C8}" name="Alona Tsirulnikov" initials="AT" userId="S::AlonaT@cet.ac.il::4bbafd77-0cd3-4d60-af1e-94ad4b8daf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l Mishaan Spiegel" initials="TS" lastIdx="24" clrIdx="6">
    <p:extLst>
      <p:ext uri="{19B8F6BF-5375-455C-9EA6-DF929625EA0E}">
        <p15:presenceInfo xmlns:p15="http://schemas.microsoft.com/office/powerpoint/2012/main" userId="S::talm@cet.ac.il::3b49d4d9-3b89-4d06-aedf-35a2972b16e6" providerId="AD"/>
      </p:ext>
    </p:extLst>
  </p:cmAuthor>
  <p:cmAuthor id="1" name="Shimrit Slonim Franco" initials="SSF" lastIdx="9" clrIdx="0"/>
  <p:cmAuthor id="8" name="Sharon Brand Martin" initials="SBM" lastIdx="100" clrIdx="7">
    <p:extLst>
      <p:ext uri="{19B8F6BF-5375-455C-9EA6-DF929625EA0E}">
        <p15:presenceInfo xmlns:p15="http://schemas.microsoft.com/office/powerpoint/2012/main" userId="S-1-5-21-606772748-477572614-688488514-15397" providerId="AD"/>
      </p:ext>
    </p:extLst>
  </p:cmAuthor>
  <p:cmAuthor id="2" name="Alona Tsirulnikov" initials="AT" lastIdx="199" clrIdx="1"/>
  <p:cmAuthor id="9" name="Netanel Katzir" initials="NK" lastIdx="32" clrIdx="8">
    <p:extLst>
      <p:ext uri="{19B8F6BF-5375-455C-9EA6-DF929625EA0E}">
        <p15:presenceInfo xmlns:p15="http://schemas.microsoft.com/office/powerpoint/2012/main" userId="S::netanelk@cet.ac.il::bf11b2cf-99a0-4b62-9152-0a41d6621128" providerId="AD"/>
      </p:ext>
    </p:extLst>
  </p:cmAuthor>
  <p:cmAuthor id="3" name="shimrit slonim" initials="ss" lastIdx="2" clrIdx="2"/>
  <p:cmAuthor id="10" name="Netanel Katzir" initials="NK [2]" lastIdx="1" clrIdx="9">
    <p:extLst>
      <p:ext uri="{19B8F6BF-5375-455C-9EA6-DF929625EA0E}">
        <p15:presenceInfo xmlns:p15="http://schemas.microsoft.com/office/powerpoint/2012/main" userId="S-1-5-21-606772748-477572614-688488514-18822" providerId="AD"/>
      </p:ext>
    </p:extLst>
  </p:cmAuthor>
  <p:cmAuthor id="4" name="Shimrit Slonim Franco" initials="SSF [2]" lastIdx="2" clrIdx="3"/>
  <p:cmAuthor id="5" name="ofer raz" initials="or" lastIdx="5" clrIdx="4"/>
  <p:cmAuthor id="6" name="Reoute Diamant" initials="RD" lastIdx="50" clrIdx="5">
    <p:extLst>
      <p:ext uri="{19B8F6BF-5375-455C-9EA6-DF929625EA0E}">
        <p15:presenceInfo xmlns:p15="http://schemas.microsoft.com/office/powerpoint/2012/main" userId="S-1-5-21-606772748-477572614-688488514-17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8A6"/>
    <a:srgbClr val="FFC000"/>
    <a:srgbClr val="D2D3D5"/>
    <a:srgbClr val="90B6DE"/>
    <a:srgbClr val="5B9BD5"/>
    <a:srgbClr val="FFF26B"/>
    <a:srgbClr val="EC1C3C"/>
    <a:srgbClr val="F9B5BF"/>
    <a:srgbClr val="F2D834"/>
    <a:srgbClr val="B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1098D-1208-491A-AA2F-A82578EE1AA7}" v="75" dt="2022-06-02T15:08:53.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na Tsirulnikov" userId="4bbafd77-0cd3-4d60-af1e-94ad4b8daf43" providerId="ADAL" clId="{B311098D-1208-491A-AA2F-A82578EE1AA7}"/>
    <pc:docChg chg="undo custSel modSld modMainMaster">
      <pc:chgData name="Alona Tsirulnikov" userId="4bbafd77-0cd3-4d60-af1e-94ad4b8daf43" providerId="ADAL" clId="{B311098D-1208-491A-AA2F-A82578EE1AA7}" dt="2022-06-02T15:10:08.949" v="632" actId="1076"/>
      <pc:docMkLst>
        <pc:docMk/>
      </pc:docMkLst>
      <pc:sldChg chg="addSp delSp modSp mod">
        <pc:chgData name="Alona Tsirulnikov" userId="4bbafd77-0cd3-4d60-af1e-94ad4b8daf43" providerId="ADAL" clId="{B311098D-1208-491A-AA2F-A82578EE1AA7}" dt="2022-06-02T14:55:07.560" v="556" actId="1036"/>
        <pc:sldMkLst>
          <pc:docMk/>
          <pc:sldMk cId="2857995789" sldId="258"/>
        </pc:sldMkLst>
        <pc:spChg chg="del">
          <ac:chgData name="Alona Tsirulnikov" userId="4bbafd77-0cd3-4d60-af1e-94ad4b8daf43" providerId="ADAL" clId="{B311098D-1208-491A-AA2F-A82578EE1AA7}" dt="2022-06-02T14:54:24.319" v="443" actId="478"/>
          <ac:spMkLst>
            <pc:docMk/>
            <pc:sldMk cId="2857995789" sldId="258"/>
            <ac:spMk id="10" creationId="{00000000-0000-0000-0000-000000000000}"/>
          </ac:spMkLst>
        </pc:spChg>
        <pc:spChg chg="mod">
          <ac:chgData name="Alona Tsirulnikov" userId="4bbafd77-0cd3-4d60-af1e-94ad4b8daf43" providerId="ADAL" clId="{B311098D-1208-491A-AA2F-A82578EE1AA7}" dt="2022-06-02T14:54:15.609" v="442" actId="113"/>
          <ac:spMkLst>
            <pc:docMk/>
            <pc:sldMk cId="2857995789" sldId="258"/>
            <ac:spMk id="12" creationId="{D8628082-3AF0-4124-8DDF-887C234DA15C}"/>
          </ac:spMkLst>
        </pc:spChg>
        <pc:spChg chg="add mod">
          <ac:chgData name="Alona Tsirulnikov" userId="4bbafd77-0cd3-4d60-af1e-94ad4b8daf43" providerId="ADAL" clId="{B311098D-1208-491A-AA2F-A82578EE1AA7}" dt="2022-06-02T14:55:07.560" v="556" actId="1036"/>
          <ac:spMkLst>
            <pc:docMk/>
            <pc:sldMk cId="2857995789" sldId="258"/>
            <ac:spMk id="15" creationId="{7A01B92C-44BD-4A6D-D4C7-58063966C481}"/>
          </ac:spMkLst>
        </pc:spChg>
        <pc:spChg chg="del">
          <ac:chgData name="Alona Tsirulnikov" userId="4bbafd77-0cd3-4d60-af1e-94ad4b8daf43" providerId="ADAL" clId="{B311098D-1208-491A-AA2F-A82578EE1AA7}" dt="2022-06-02T14:54:24.319" v="443" actId="478"/>
          <ac:spMkLst>
            <pc:docMk/>
            <pc:sldMk cId="2857995789" sldId="258"/>
            <ac:spMk id="17" creationId="{1E5A95D6-DE9E-4973-AFC3-380A3B36FF67}"/>
          </ac:spMkLst>
        </pc:spChg>
        <pc:spChg chg="add mod">
          <ac:chgData name="Alona Tsirulnikov" userId="4bbafd77-0cd3-4d60-af1e-94ad4b8daf43" providerId="ADAL" clId="{B311098D-1208-491A-AA2F-A82578EE1AA7}" dt="2022-06-02T14:54:42.874" v="465" actId="1035"/>
          <ac:spMkLst>
            <pc:docMk/>
            <pc:sldMk cId="2857995789" sldId="258"/>
            <ac:spMk id="18" creationId="{FB80AF20-A5C5-53D5-73A6-652D40AF458A}"/>
          </ac:spMkLst>
        </pc:spChg>
        <pc:spChg chg="add mod">
          <ac:chgData name="Alona Tsirulnikov" userId="4bbafd77-0cd3-4d60-af1e-94ad4b8daf43" providerId="ADAL" clId="{B311098D-1208-491A-AA2F-A82578EE1AA7}" dt="2022-06-02T14:54:50.306" v="503" actId="1035"/>
          <ac:spMkLst>
            <pc:docMk/>
            <pc:sldMk cId="2857995789" sldId="258"/>
            <ac:spMk id="19" creationId="{CFBAB294-5D09-9D47-0B07-A279F6B44E79}"/>
          </ac:spMkLst>
        </pc:spChg>
        <pc:spChg chg="del">
          <ac:chgData name="Alona Tsirulnikov" userId="4bbafd77-0cd3-4d60-af1e-94ad4b8daf43" providerId="ADAL" clId="{B311098D-1208-491A-AA2F-A82578EE1AA7}" dt="2022-06-02T14:54:24.319" v="443" actId="478"/>
          <ac:spMkLst>
            <pc:docMk/>
            <pc:sldMk cId="2857995789" sldId="258"/>
            <ac:spMk id="21" creationId="{38216F2D-D621-48AA-A1A8-97BC34FC1D56}"/>
          </ac:spMkLst>
        </pc:spChg>
        <pc:spChg chg="add mod">
          <ac:chgData name="Alona Tsirulnikov" userId="4bbafd77-0cd3-4d60-af1e-94ad4b8daf43" providerId="ADAL" clId="{B311098D-1208-491A-AA2F-A82578EE1AA7}" dt="2022-06-02T14:54:50.306" v="503" actId="1035"/>
          <ac:spMkLst>
            <pc:docMk/>
            <pc:sldMk cId="2857995789" sldId="258"/>
            <ac:spMk id="23" creationId="{5B7890FC-89A7-4230-3B7C-7A77ABFEC4A2}"/>
          </ac:spMkLst>
        </pc:spChg>
        <pc:spChg chg="del">
          <ac:chgData name="Alona Tsirulnikov" userId="4bbafd77-0cd3-4d60-af1e-94ad4b8daf43" providerId="ADAL" clId="{B311098D-1208-491A-AA2F-A82578EE1AA7}" dt="2022-06-02T14:54:24.319" v="443" actId="478"/>
          <ac:spMkLst>
            <pc:docMk/>
            <pc:sldMk cId="2857995789" sldId="258"/>
            <ac:spMk id="25" creationId="{BF2A0EF3-49B1-4F7D-89D8-908F97894891}"/>
          </ac:spMkLst>
        </pc:spChg>
        <pc:picChg chg="del">
          <ac:chgData name="Alona Tsirulnikov" userId="4bbafd77-0cd3-4d60-af1e-94ad4b8daf43" providerId="ADAL" clId="{B311098D-1208-491A-AA2F-A82578EE1AA7}" dt="2022-06-02T14:54:24.319" v="443" actId="478"/>
          <ac:picMkLst>
            <pc:docMk/>
            <pc:sldMk cId="2857995789" sldId="258"/>
            <ac:picMk id="4" creationId="{00000000-0000-0000-0000-000000000000}"/>
          </ac:picMkLst>
        </pc:picChg>
        <pc:picChg chg="del">
          <ac:chgData name="Alona Tsirulnikov" userId="4bbafd77-0cd3-4d60-af1e-94ad4b8daf43" providerId="ADAL" clId="{B311098D-1208-491A-AA2F-A82578EE1AA7}" dt="2022-06-02T14:54:24.319" v="443" actId="478"/>
          <ac:picMkLst>
            <pc:docMk/>
            <pc:sldMk cId="2857995789" sldId="258"/>
            <ac:picMk id="11" creationId="{00000000-0000-0000-0000-000000000000}"/>
          </ac:picMkLst>
        </pc:picChg>
        <pc:picChg chg="add mod">
          <ac:chgData name="Alona Tsirulnikov" userId="4bbafd77-0cd3-4d60-af1e-94ad4b8daf43" providerId="ADAL" clId="{B311098D-1208-491A-AA2F-A82578EE1AA7}" dt="2022-06-02T14:54:50.306" v="503" actId="1035"/>
          <ac:picMkLst>
            <pc:docMk/>
            <pc:sldMk cId="2857995789" sldId="258"/>
            <ac:picMk id="13" creationId="{32756C74-87E8-F0DA-DB92-28CB7CADF8EB}"/>
          </ac:picMkLst>
        </pc:picChg>
        <pc:picChg chg="add mod">
          <ac:chgData name="Alona Tsirulnikov" userId="4bbafd77-0cd3-4d60-af1e-94ad4b8daf43" providerId="ADAL" clId="{B311098D-1208-491A-AA2F-A82578EE1AA7}" dt="2022-06-02T14:54:42.874" v="465" actId="1035"/>
          <ac:picMkLst>
            <pc:docMk/>
            <pc:sldMk cId="2857995789" sldId="258"/>
            <ac:picMk id="14" creationId="{3484E2A8-5FE7-4EBC-9971-72808A0DE2F7}"/>
          </ac:picMkLst>
        </pc:picChg>
        <pc:picChg chg="add mod">
          <ac:chgData name="Alona Tsirulnikov" userId="4bbafd77-0cd3-4d60-af1e-94ad4b8daf43" providerId="ADAL" clId="{B311098D-1208-491A-AA2F-A82578EE1AA7}" dt="2022-06-02T14:55:01.840" v="548" actId="1037"/>
          <ac:picMkLst>
            <pc:docMk/>
            <pc:sldMk cId="2857995789" sldId="258"/>
            <ac:picMk id="16" creationId="{0497B5C1-9E53-DF88-8030-1A8768154D02}"/>
          </ac:picMkLst>
        </pc:picChg>
        <pc:picChg chg="add mod">
          <ac:chgData name="Alona Tsirulnikov" userId="4bbafd77-0cd3-4d60-af1e-94ad4b8daf43" providerId="ADAL" clId="{B311098D-1208-491A-AA2F-A82578EE1AA7}" dt="2022-06-02T14:54:50.306" v="503" actId="1035"/>
          <ac:picMkLst>
            <pc:docMk/>
            <pc:sldMk cId="2857995789" sldId="258"/>
            <ac:picMk id="20" creationId="{E9F7C433-7F82-137C-71E7-2FF1ECC8F5FE}"/>
          </ac:picMkLst>
        </pc:picChg>
        <pc:picChg chg="del">
          <ac:chgData name="Alona Tsirulnikov" userId="4bbafd77-0cd3-4d60-af1e-94ad4b8daf43" providerId="ADAL" clId="{B311098D-1208-491A-AA2F-A82578EE1AA7}" dt="2022-06-02T14:54:24.319" v="443" actId="478"/>
          <ac:picMkLst>
            <pc:docMk/>
            <pc:sldMk cId="2857995789" sldId="258"/>
            <ac:picMk id="22" creationId="{858D0A82-99E7-4D28-8B4C-DB35E24E8092}"/>
          </ac:picMkLst>
        </pc:picChg>
        <pc:picChg chg="del">
          <ac:chgData name="Alona Tsirulnikov" userId="4bbafd77-0cd3-4d60-af1e-94ad4b8daf43" providerId="ADAL" clId="{B311098D-1208-491A-AA2F-A82578EE1AA7}" dt="2022-06-02T14:54:24.319" v="443" actId="478"/>
          <ac:picMkLst>
            <pc:docMk/>
            <pc:sldMk cId="2857995789" sldId="258"/>
            <ac:picMk id="24" creationId="{C800FCC4-0901-43E9-9122-0ADE2921CE86}"/>
          </ac:picMkLst>
        </pc:picChg>
      </pc:sldChg>
      <pc:sldChg chg="addSp delSp modSp mod delCm">
        <pc:chgData name="Alona Tsirulnikov" userId="4bbafd77-0cd3-4d60-af1e-94ad4b8daf43" providerId="ADAL" clId="{B311098D-1208-491A-AA2F-A82578EE1AA7}" dt="2022-06-02T14:30:41.391" v="27" actId="113"/>
        <pc:sldMkLst>
          <pc:docMk/>
          <pc:sldMk cId="2160381458" sldId="355"/>
        </pc:sldMkLst>
        <pc:spChg chg="del">
          <ac:chgData name="Alona Tsirulnikov" userId="4bbafd77-0cd3-4d60-af1e-94ad4b8daf43" providerId="ADAL" clId="{B311098D-1208-491A-AA2F-A82578EE1AA7}" dt="2022-06-02T14:30:11.684" v="22" actId="478"/>
          <ac:spMkLst>
            <pc:docMk/>
            <pc:sldMk cId="2160381458" sldId="355"/>
            <ac:spMk id="5" creationId="{00000000-0000-0000-0000-000000000000}"/>
          </ac:spMkLst>
        </pc:spChg>
        <pc:spChg chg="mod">
          <ac:chgData name="Alona Tsirulnikov" userId="4bbafd77-0cd3-4d60-af1e-94ad4b8daf43" providerId="ADAL" clId="{B311098D-1208-491A-AA2F-A82578EE1AA7}" dt="2022-06-02T14:30:41.391" v="27" actId="113"/>
          <ac:spMkLst>
            <pc:docMk/>
            <pc:sldMk cId="2160381458" sldId="355"/>
            <ac:spMk id="7" creationId="{D8628082-3AF0-4124-8DDF-887C234DA15C}"/>
          </ac:spMkLst>
        </pc:spChg>
        <pc:spChg chg="add mod">
          <ac:chgData name="Alona Tsirulnikov" userId="4bbafd77-0cd3-4d60-af1e-94ad4b8daf43" providerId="ADAL" clId="{B311098D-1208-491A-AA2F-A82578EE1AA7}" dt="2022-06-02T14:30:04.681" v="21"/>
          <ac:spMkLst>
            <pc:docMk/>
            <pc:sldMk cId="2160381458" sldId="355"/>
            <ac:spMk id="8" creationId="{84593AC4-C687-10E9-4C83-42A895D6BC51}"/>
          </ac:spMkLst>
        </pc:spChg>
        <pc:graphicFrameChg chg="del">
          <ac:chgData name="Alona Tsirulnikov" userId="4bbafd77-0cd3-4d60-af1e-94ad4b8daf43" providerId="ADAL" clId="{B311098D-1208-491A-AA2F-A82578EE1AA7}" dt="2022-06-02T14:30:03.509" v="20" actId="478"/>
          <ac:graphicFrameMkLst>
            <pc:docMk/>
            <pc:sldMk cId="2160381458" sldId="355"/>
            <ac:graphicFrameMk id="4" creationId="{8699EB14-9D79-4E93-ADE8-58DBD809FE10}"/>
          </ac:graphicFrameMkLst>
        </pc:graphicFrameChg>
        <pc:graphicFrameChg chg="add mod">
          <ac:chgData name="Alona Tsirulnikov" userId="4bbafd77-0cd3-4d60-af1e-94ad4b8daf43" providerId="ADAL" clId="{B311098D-1208-491A-AA2F-A82578EE1AA7}" dt="2022-06-02T14:30:04.681" v="21"/>
          <ac:graphicFrameMkLst>
            <pc:docMk/>
            <pc:sldMk cId="2160381458" sldId="355"/>
            <ac:graphicFrameMk id="9" creationId="{422383FE-8D22-CFAF-D4EF-BE6059F4BD13}"/>
          </ac:graphicFrameMkLst>
        </pc:graphicFrameChg>
      </pc:sldChg>
      <pc:sldChg chg="modSp mod">
        <pc:chgData name="Alona Tsirulnikov" userId="4bbafd77-0cd3-4d60-af1e-94ad4b8daf43" providerId="ADAL" clId="{B311098D-1208-491A-AA2F-A82578EE1AA7}" dt="2022-06-02T15:10:08.949" v="632" actId="1076"/>
        <pc:sldMkLst>
          <pc:docMk/>
          <pc:sldMk cId="1271751967" sldId="377"/>
        </pc:sldMkLst>
        <pc:spChg chg="mod">
          <ac:chgData name="Alona Tsirulnikov" userId="4bbafd77-0cd3-4d60-af1e-94ad4b8daf43" providerId="ADAL" clId="{B311098D-1208-491A-AA2F-A82578EE1AA7}" dt="2022-06-02T15:10:08.949" v="632" actId="1076"/>
          <ac:spMkLst>
            <pc:docMk/>
            <pc:sldMk cId="1271751967" sldId="377"/>
            <ac:spMk id="4" creationId="{00000000-0000-0000-0000-000000000000}"/>
          </ac:spMkLst>
        </pc:spChg>
        <pc:graphicFrameChg chg="mod modGraphic">
          <ac:chgData name="Alona Tsirulnikov" userId="4bbafd77-0cd3-4d60-af1e-94ad4b8daf43" providerId="ADAL" clId="{B311098D-1208-491A-AA2F-A82578EE1AA7}" dt="2022-06-02T15:09:47.911" v="629" actId="1076"/>
          <ac:graphicFrameMkLst>
            <pc:docMk/>
            <pc:sldMk cId="1271751967" sldId="377"/>
            <ac:graphicFrameMk id="8" creationId="{1A3D1310-3D57-4B1B-9007-B2C590B572B2}"/>
          </ac:graphicFrameMkLst>
        </pc:graphicFrameChg>
      </pc:sldChg>
      <pc:sldChg chg="addCm modNotesTx">
        <pc:chgData name="Alona Tsirulnikov" userId="4bbafd77-0cd3-4d60-af1e-94ad4b8daf43" providerId="ADAL" clId="{B311098D-1208-491A-AA2F-A82578EE1AA7}" dt="2022-06-02T15:07:35.178" v="600" actId="6549"/>
        <pc:sldMkLst>
          <pc:docMk/>
          <pc:sldMk cId="531852125" sldId="424"/>
        </pc:sldMkLst>
      </pc:sldChg>
      <pc:sldChg chg="addSp delSp modSp mod delCm">
        <pc:chgData name="Alona Tsirulnikov" userId="4bbafd77-0cd3-4d60-af1e-94ad4b8daf43" providerId="ADAL" clId="{B311098D-1208-491A-AA2F-A82578EE1AA7}" dt="2022-06-02T14:52:08.319" v="424" actId="20577"/>
        <pc:sldMkLst>
          <pc:docMk/>
          <pc:sldMk cId="3690505199" sldId="427"/>
        </pc:sldMkLst>
        <pc:spChg chg="mod">
          <ac:chgData name="Alona Tsirulnikov" userId="4bbafd77-0cd3-4d60-af1e-94ad4b8daf43" providerId="ADAL" clId="{B311098D-1208-491A-AA2F-A82578EE1AA7}" dt="2022-06-02T14:43:06.603" v="208" actId="20577"/>
          <ac:spMkLst>
            <pc:docMk/>
            <pc:sldMk cId="3690505199" sldId="427"/>
            <ac:spMk id="5" creationId="{D8628082-3AF0-4124-8DDF-887C234DA15C}"/>
          </ac:spMkLst>
        </pc:spChg>
        <pc:spChg chg="del mod">
          <ac:chgData name="Alona Tsirulnikov" userId="4bbafd77-0cd3-4d60-af1e-94ad4b8daf43" providerId="ADAL" clId="{B311098D-1208-491A-AA2F-A82578EE1AA7}" dt="2022-06-02T14:39:50.603" v="163" actId="478"/>
          <ac:spMkLst>
            <pc:docMk/>
            <pc:sldMk cId="3690505199" sldId="427"/>
            <ac:spMk id="6" creationId="{00000000-0000-0000-0000-000000000000}"/>
          </ac:spMkLst>
        </pc:spChg>
        <pc:spChg chg="mod">
          <ac:chgData name="Alona Tsirulnikov" userId="4bbafd77-0cd3-4d60-af1e-94ad4b8daf43" providerId="ADAL" clId="{B311098D-1208-491A-AA2F-A82578EE1AA7}" dt="2022-06-02T14:52:08.319" v="424" actId="20577"/>
          <ac:spMkLst>
            <pc:docMk/>
            <pc:sldMk cId="3690505199" sldId="427"/>
            <ac:spMk id="7" creationId="{00000000-0000-0000-0000-000000000000}"/>
          </ac:spMkLst>
        </pc:spChg>
        <pc:spChg chg="add mod">
          <ac:chgData name="Alona Tsirulnikov" userId="4bbafd77-0cd3-4d60-af1e-94ad4b8daf43" providerId="ADAL" clId="{B311098D-1208-491A-AA2F-A82578EE1AA7}" dt="2022-06-02T14:39:46.930" v="161"/>
          <ac:spMkLst>
            <pc:docMk/>
            <pc:sldMk cId="3690505199" sldId="427"/>
            <ac:spMk id="9" creationId="{9240CA7E-DC11-928B-1919-1634AB6D27EE}"/>
          </ac:spMkLst>
        </pc:spChg>
        <pc:graphicFrameChg chg="del mod modGraphic">
          <ac:chgData name="Alona Tsirulnikov" userId="4bbafd77-0cd3-4d60-af1e-94ad4b8daf43" providerId="ADAL" clId="{B311098D-1208-491A-AA2F-A82578EE1AA7}" dt="2022-06-02T14:37:19.362" v="134" actId="478"/>
          <ac:graphicFrameMkLst>
            <pc:docMk/>
            <pc:sldMk cId="3690505199" sldId="427"/>
            <ac:graphicFrameMk id="4" creationId="{00000000-0000-0000-0000-000000000000}"/>
          </ac:graphicFrameMkLst>
        </pc:graphicFrameChg>
        <pc:graphicFrameChg chg="add mod modGraphic">
          <ac:chgData name="Alona Tsirulnikov" userId="4bbafd77-0cd3-4d60-af1e-94ad4b8daf43" providerId="ADAL" clId="{B311098D-1208-491A-AA2F-A82578EE1AA7}" dt="2022-06-02T14:43:27.427" v="210" actId="1076"/>
          <ac:graphicFrameMkLst>
            <pc:docMk/>
            <pc:sldMk cId="3690505199" sldId="427"/>
            <ac:graphicFrameMk id="8" creationId="{2C47EB49-0C03-36D8-4770-89FAAF3BB993}"/>
          </ac:graphicFrameMkLst>
        </pc:graphicFrameChg>
      </pc:sldChg>
      <pc:sldChg chg="modSp mod delCm">
        <pc:chgData name="Alona Tsirulnikov" userId="4bbafd77-0cd3-4d60-af1e-94ad4b8daf43" providerId="ADAL" clId="{B311098D-1208-491A-AA2F-A82578EE1AA7}" dt="2022-06-02T15:01:27.131" v="575" actId="1037"/>
        <pc:sldMkLst>
          <pc:docMk/>
          <pc:sldMk cId="2779618330" sldId="430"/>
        </pc:sldMkLst>
        <pc:spChg chg="mod">
          <ac:chgData name="Alona Tsirulnikov" userId="4bbafd77-0cd3-4d60-af1e-94ad4b8daf43" providerId="ADAL" clId="{B311098D-1208-491A-AA2F-A82578EE1AA7}" dt="2022-06-02T14:58:00.051" v="559" actId="2710"/>
          <ac:spMkLst>
            <pc:docMk/>
            <pc:sldMk cId="2779618330" sldId="430"/>
            <ac:spMk id="3" creationId="{00000000-0000-0000-0000-000000000000}"/>
          </ac:spMkLst>
        </pc:spChg>
        <pc:spChg chg="mod">
          <ac:chgData name="Alona Tsirulnikov" userId="4bbafd77-0cd3-4d60-af1e-94ad4b8daf43" providerId="ADAL" clId="{B311098D-1208-491A-AA2F-A82578EE1AA7}" dt="2022-06-02T14:58:10.321" v="560"/>
          <ac:spMkLst>
            <pc:docMk/>
            <pc:sldMk cId="2779618330" sldId="430"/>
            <ac:spMk id="5" creationId="{D8628082-3AF0-4124-8DDF-887C234DA15C}"/>
          </ac:spMkLst>
        </pc:spChg>
        <pc:spChg chg="mod">
          <ac:chgData name="Alona Tsirulnikov" userId="4bbafd77-0cd3-4d60-af1e-94ad4b8daf43" providerId="ADAL" clId="{B311098D-1208-491A-AA2F-A82578EE1AA7}" dt="2022-06-02T15:01:27.131" v="575" actId="1037"/>
          <ac:spMkLst>
            <pc:docMk/>
            <pc:sldMk cId="2779618330" sldId="430"/>
            <ac:spMk id="6" creationId="{EF69A7B0-3B40-B1EE-683C-D5231EB099D9}"/>
          </ac:spMkLst>
        </pc:spChg>
      </pc:sldChg>
      <pc:sldChg chg="modSp mod addCm">
        <pc:chgData name="Alona Tsirulnikov" userId="4bbafd77-0cd3-4d60-af1e-94ad4b8daf43" providerId="ADAL" clId="{B311098D-1208-491A-AA2F-A82578EE1AA7}" dt="2022-06-02T14:55:39.664" v="557"/>
        <pc:sldMkLst>
          <pc:docMk/>
          <pc:sldMk cId="2942599266" sldId="443"/>
        </pc:sldMkLst>
        <pc:spChg chg="mod">
          <ac:chgData name="Alona Tsirulnikov" userId="4bbafd77-0cd3-4d60-af1e-94ad4b8daf43" providerId="ADAL" clId="{B311098D-1208-491A-AA2F-A82578EE1AA7}" dt="2022-06-02T14:27:21.971" v="18" actId="20577"/>
          <ac:spMkLst>
            <pc:docMk/>
            <pc:sldMk cId="2942599266" sldId="443"/>
            <ac:spMk id="5" creationId="{00000000-0000-0000-0000-000000000000}"/>
          </ac:spMkLst>
        </pc:spChg>
        <pc:spChg chg="mod">
          <ac:chgData name="Alona Tsirulnikov" userId="4bbafd77-0cd3-4d60-af1e-94ad4b8daf43" providerId="ADAL" clId="{B311098D-1208-491A-AA2F-A82578EE1AA7}" dt="2022-06-02T14:27:35.039" v="19" actId="122"/>
          <ac:spMkLst>
            <pc:docMk/>
            <pc:sldMk cId="2942599266" sldId="443"/>
            <ac:spMk id="9" creationId="{2E29EBA3-48DE-4903-B9C1-A137DF50C324}"/>
          </ac:spMkLst>
        </pc:spChg>
      </pc:sldChg>
      <pc:sldChg chg="modNotesTx">
        <pc:chgData name="Alona Tsirulnikov" userId="4bbafd77-0cd3-4d60-af1e-94ad4b8daf43" providerId="ADAL" clId="{B311098D-1208-491A-AA2F-A82578EE1AA7}" dt="2022-06-02T15:07:48.653" v="603" actId="6549"/>
        <pc:sldMkLst>
          <pc:docMk/>
          <pc:sldMk cId="2139980603" sldId="492"/>
        </pc:sldMkLst>
      </pc:sldChg>
      <pc:sldChg chg="modNotesTx">
        <pc:chgData name="Alona Tsirulnikov" userId="4bbafd77-0cd3-4d60-af1e-94ad4b8daf43" providerId="ADAL" clId="{B311098D-1208-491A-AA2F-A82578EE1AA7}" dt="2022-06-02T15:07:45.418" v="602" actId="6549"/>
        <pc:sldMkLst>
          <pc:docMk/>
          <pc:sldMk cId="2598308675" sldId="495"/>
        </pc:sldMkLst>
      </pc:sldChg>
      <pc:sldChg chg="modCm modNotesTx">
        <pc:chgData name="Alona Tsirulnikov" userId="4bbafd77-0cd3-4d60-af1e-94ad4b8daf43" providerId="ADAL" clId="{B311098D-1208-491A-AA2F-A82578EE1AA7}" dt="2022-06-02T15:07:38.989" v="601" actId="6549"/>
        <pc:sldMkLst>
          <pc:docMk/>
          <pc:sldMk cId="1936214442" sldId="496"/>
        </pc:sldMkLst>
      </pc:sldChg>
      <pc:sldChg chg="modNotesTx">
        <pc:chgData name="Alona Tsirulnikov" userId="4bbafd77-0cd3-4d60-af1e-94ad4b8daf43" providerId="ADAL" clId="{B311098D-1208-491A-AA2F-A82578EE1AA7}" dt="2022-06-02T15:07:21.749" v="599" actId="6549"/>
        <pc:sldMkLst>
          <pc:docMk/>
          <pc:sldMk cId="3773622531" sldId="497"/>
        </pc:sldMkLst>
      </pc:sldChg>
      <pc:sldChg chg="addCm">
        <pc:chgData name="Alona Tsirulnikov" userId="4bbafd77-0cd3-4d60-af1e-94ad4b8daf43" providerId="ADAL" clId="{B311098D-1208-491A-AA2F-A82578EE1AA7}" dt="2022-06-02T14:53:24.458" v="427"/>
        <pc:sldMkLst>
          <pc:docMk/>
          <pc:sldMk cId="3668940930" sldId="507"/>
        </pc:sldMkLst>
      </pc:sldChg>
      <pc:sldMasterChg chg="addSp delSp modSp mod">
        <pc:chgData name="Alona Tsirulnikov" userId="4bbafd77-0cd3-4d60-af1e-94ad4b8daf43" providerId="ADAL" clId="{B311098D-1208-491A-AA2F-A82578EE1AA7}" dt="2022-06-02T15:06:10.912" v="598" actId="1035"/>
        <pc:sldMasterMkLst>
          <pc:docMk/>
          <pc:sldMasterMk cId="3749925241" sldId="2147483660"/>
        </pc:sldMasterMkLst>
        <pc:spChg chg="del">
          <ac:chgData name="Alona Tsirulnikov" userId="4bbafd77-0cd3-4d60-af1e-94ad4b8daf43" providerId="ADAL" clId="{B311098D-1208-491A-AA2F-A82578EE1AA7}" dt="2022-06-02T15:05:56.481" v="578" actId="478"/>
          <ac:spMkLst>
            <pc:docMk/>
            <pc:sldMasterMk cId="3749925241" sldId="2147483660"/>
            <ac:spMk id="10" creationId="{00000000-0000-0000-0000-000000000000}"/>
          </ac:spMkLst>
        </pc:spChg>
        <pc:spChg chg="add mod">
          <ac:chgData name="Alona Tsirulnikov" userId="4bbafd77-0cd3-4d60-af1e-94ad4b8daf43" providerId="ADAL" clId="{B311098D-1208-491A-AA2F-A82578EE1AA7}" dt="2022-06-02T15:06:10.912" v="598" actId="1035"/>
          <ac:spMkLst>
            <pc:docMk/>
            <pc:sldMasterMk cId="3749925241" sldId="2147483660"/>
            <ac:spMk id="11" creationId="{AC35AAEA-3F29-FD4F-EFAD-DF8D62AF2EEB}"/>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cet365.sharepoint.com/sites/portal/evaluation/nihul/urban%2095/&#1504;&#1514;&#1493;&#1504;&#1497;&#1501;%20&#1493;&#1506;&#1497;&#1489;&#1493;&#1491;&#1497;&#1501;/&#1502;&#1513;&#1493;&#1489;&#1497;&#1501;%20&#1504;&#1502;&#1500;&#1492;/2021/&#1506;&#1497;&#1489;&#1493;&#1491;%20&#1502;&#1513;&#1493;&#1489;&#1497;&#1501;%202021-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'גרפים וטבלאות'!$A$254</c:f>
              <c:strCache>
                <c:ptCount val="1"/>
                <c:pt idx="0">
                  <c:v>סדנאות</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וטבלאות'!$B$253:$E$253</c:f>
              <c:strCache>
                <c:ptCount val="4"/>
                <c:pt idx="0">
                  <c:v>צפון</c:v>
                </c:pt>
                <c:pt idx="1">
                  <c:v>מרכז</c:v>
                </c:pt>
                <c:pt idx="2">
                  <c:v>דרום</c:v>
                </c:pt>
                <c:pt idx="3">
                  <c:v>יפו</c:v>
                </c:pt>
              </c:strCache>
            </c:strRef>
          </c:cat>
          <c:val>
            <c:numRef>
              <c:f>'גרפים וטבלאות'!$B$254:$E$254</c:f>
              <c:numCache>
                <c:formatCode>General</c:formatCode>
                <c:ptCount val="4"/>
                <c:pt idx="0">
                  <c:v>36</c:v>
                </c:pt>
                <c:pt idx="1">
                  <c:v>24</c:v>
                </c:pt>
                <c:pt idx="2">
                  <c:v>31</c:v>
                </c:pt>
                <c:pt idx="3">
                  <c:v>40</c:v>
                </c:pt>
              </c:numCache>
            </c:numRef>
          </c:val>
          <c:extLst>
            <c:ext xmlns:c16="http://schemas.microsoft.com/office/drawing/2014/chart" uri="{C3380CC4-5D6E-409C-BE32-E72D297353CC}">
              <c16:uniqueId val="{00000000-27CF-4E33-A953-67EDE4CBF61E}"/>
            </c:ext>
          </c:extLst>
        </c:ser>
        <c:ser>
          <c:idx val="1"/>
          <c:order val="1"/>
          <c:tx>
            <c:strRef>
              <c:f>'גרפים וטבלאות'!$A$255</c:f>
              <c:strCache>
                <c:ptCount val="1"/>
                <c:pt idx="0">
                  <c:v>הדרכות קריאה בספריות</c:v>
                </c:pt>
              </c:strCache>
            </c:strRef>
          </c:tx>
          <c:spPr>
            <a:solidFill>
              <a:srgbClr val="F9B5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וטבלאות'!$B$253:$E$253</c:f>
              <c:strCache>
                <c:ptCount val="4"/>
                <c:pt idx="0">
                  <c:v>צפון</c:v>
                </c:pt>
                <c:pt idx="1">
                  <c:v>מרכז</c:v>
                </c:pt>
                <c:pt idx="2">
                  <c:v>דרום</c:v>
                </c:pt>
                <c:pt idx="3">
                  <c:v>יפו</c:v>
                </c:pt>
              </c:strCache>
            </c:strRef>
          </c:cat>
          <c:val>
            <c:numRef>
              <c:f>'גרפים וטבלאות'!$B$255:$E$255</c:f>
              <c:numCache>
                <c:formatCode>General</c:formatCode>
                <c:ptCount val="4"/>
                <c:pt idx="0">
                  <c:v>6</c:v>
                </c:pt>
                <c:pt idx="1">
                  <c:v>21</c:v>
                </c:pt>
                <c:pt idx="2">
                  <c:v>8</c:v>
                </c:pt>
                <c:pt idx="3">
                  <c:v>6</c:v>
                </c:pt>
              </c:numCache>
            </c:numRef>
          </c:val>
          <c:extLst>
            <c:ext xmlns:c16="http://schemas.microsoft.com/office/drawing/2014/chart" uri="{C3380CC4-5D6E-409C-BE32-E72D297353CC}">
              <c16:uniqueId val="{00000001-27CF-4E33-A953-67EDE4CBF61E}"/>
            </c:ext>
          </c:extLst>
        </c:ser>
        <c:dLbls>
          <c:dLblPos val="ctr"/>
          <c:showLegendKey val="0"/>
          <c:showVal val="1"/>
          <c:showCatName val="0"/>
          <c:showSerName val="0"/>
          <c:showPercent val="0"/>
          <c:showBubbleSize val="0"/>
        </c:dLbls>
        <c:gapWidth val="150"/>
        <c:overlap val="100"/>
        <c:axId val="1708079695"/>
        <c:axId val="1708080527"/>
      </c:barChart>
      <c:catAx>
        <c:axId val="170807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08080527"/>
        <c:crosses val="autoZero"/>
        <c:auto val="1"/>
        <c:lblAlgn val="ctr"/>
        <c:lblOffset val="100"/>
        <c:noMultiLvlLbl val="0"/>
      </c:catAx>
      <c:valAx>
        <c:axId val="170808052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8079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'גרפים וטבלאות'!$X$2</c:f>
              <c:strCache>
                <c:ptCount val="1"/>
                <c:pt idx="0">
                  <c:v>במידה מעטה - כלל לא</c:v>
                </c:pt>
              </c:strCache>
            </c:strRef>
          </c:tx>
          <c:spPr>
            <a:solidFill>
              <a:srgbClr val="FFC000"/>
            </a:solidFill>
            <a:ln>
              <a:noFill/>
            </a:ln>
            <a:effectLst/>
          </c:spPr>
          <c:invertIfNegative val="0"/>
          <c:cat>
            <c:strRef>
              <c:f>'גרפים וטבלאות'!$W$3:$W$26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וטבלאות'!$X$3:$X$26</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0</c:v>
                </c:pt>
                <c:pt idx="18">
                  <c:v>1</c:v>
                </c:pt>
                <c:pt idx="19">
                  <c:v>0</c:v>
                </c:pt>
                <c:pt idx="20">
                  <c:v>3</c:v>
                </c:pt>
                <c:pt idx="21">
                  <c:v>0</c:v>
                </c:pt>
                <c:pt idx="22">
                  <c:v>0</c:v>
                </c:pt>
                <c:pt idx="23">
                  <c:v>1</c:v>
                </c:pt>
              </c:numCache>
            </c:numRef>
          </c:val>
          <c:extLst>
            <c:ext xmlns:c16="http://schemas.microsoft.com/office/drawing/2014/chart" uri="{C3380CC4-5D6E-409C-BE32-E72D297353CC}">
              <c16:uniqueId val="{00000000-763B-4553-B639-777B7CB5EFA8}"/>
            </c:ext>
          </c:extLst>
        </c:ser>
        <c:ser>
          <c:idx val="1"/>
          <c:order val="1"/>
          <c:tx>
            <c:strRef>
              <c:f>'גרפים וטבלאות'!$Y$2</c:f>
              <c:strCache>
                <c:ptCount val="1"/>
                <c:pt idx="0">
                  <c:v>במידה בינונית</c:v>
                </c:pt>
              </c:strCache>
            </c:strRef>
          </c:tx>
          <c:spPr>
            <a:solidFill>
              <a:srgbClr val="FFF26B"/>
            </a:solidFill>
            <a:ln>
              <a:noFill/>
            </a:ln>
            <a:effectLst/>
          </c:spPr>
          <c:invertIfNegative val="0"/>
          <c:cat>
            <c:strRef>
              <c:f>'גרפים וטבלאות'!$W$3:$W$26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וטבלאות'!$Y$3:$Y$26</c:f>
              <c:numCache>
                <c:formatCode>General</c:formatCode>
                <c:ptCount val="24"/>
                <c:pt idx="8">
                  <c:v>2</c:v>
                </c:pt>
                <c:pt idx="10">
                  <c:v>1</c:v>
                </c:pt>
                <c:pt idx="13">
                  <c:v>1</c:v>
                </c:pt>
                <c:pt idx="15">
                  <c:v>2</c:v>
                </c:pt>
                <c:pt idx="18">
                  <c:v>2</c:v>
                </c:pt>
                <c:pt idx="20">
                  <c:v>1</c:v>
                </c:pt>
                <c:pt idx="23">
                  <c:v>1</c:v>
                </c:pt>
              </c:numCache>
            </c:numRef>
          </c:val>
          <c:extLst>
            <c:ext xmlns:c16="http://schemas.microsoft.com/office/drawing/2014/chart" uri="{C3380CC4-5D6E-409C-BE32-E72D297353CC}">
              <c16:uniqueId val="{00000001-763B-4553-B639-777B7CB5EFA8}"/>
            </c:ext>
          </c:extLst>
        </c:ser>
        <c:ser>
          <c:idx val="2"/>
          <c:order val="2"/>
          <c:tx>
            <c:strRef>
              <c:f>'גרפים וטבלאות'!$Z$2</c:f>
              <c:strCache>
                <c:ptCount val="1"/>
                <c:pt idx="0">
                  <c:v>במידה רבה - רבה מאוד</c:v>
                </c:pt>
              </c:strCache>
            </c:strRef>
          </c:tx>
          <c:spPr>
            <a:solidFill>
              <a:srgbClr val="4A78A6"/>
            </a:solidFill>
            <a:ln>
              <a:noFill/>
            </a:ln>
            <a:effectLst/>
          </c:spPr>
          <c:invertIfNegative val="0"/>
          <c:cat>
            <c:strRef>
              <c:f>'גרפים וטבלאות'!$W$3:$W$26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וטבלאות'!$Z$3:$Z$26</c:f>
              <c:numCache>
                <c:formatCode>General</c:formatCode>
                <c:ptCount val="24"/>
                <c:pt idx="0">
                  <c:v>1</c:v>
                </c:pt>
                <c:pt idx="1">
                  <c:v>1</c:v>
                </c:pt>
                <c:pt idx="2">
                  <c:v>1</c:v>
                </c:pt>
                <c:pt idx="3">
                  <c:v>1</c:v>
                </c:pt>
                <c:pt idx="4">
                  <c:v>2</c:v>
                </c:pt>
                <c:pt idx="5">
                  <c:v>2</c:v>
                </c:pt>
                <c:pt idx="6">
                  <c:v>3</c:v>
                </c:pt>
                <c:pt idx="7">
                  <c:v>3</c:v>
                </c:pt>
                <c:pt idx="8">
                  <c:v>1</c:v>
                </c:pt>
                <c:pt idx="9">
                  <c:v>3</c:v>
                </c:pt>
                <c:pt idx="10">
                  <c:v>3</c:v>
                </c:pt>
                <c:pt idx="11">
                  <c:v>4</c:v>
                </c:pt>
                <c:pt idx="12">
                  <c:v>6</c:v>
                </c:pt>
                <c:pt idx="13">
                  <c:v>5</c:v>
                </c:pt>
                <c:pt idx="14">
                  <c:v>8</c:v>
                </c:pt>
                <c:pt idx="15">
                  <c:v>7</c:v>
                </c:pt>
                <c:pt idx="16">
                  <c:v>11</c:v>
                </c:pt>
                <c:pt idx="17">
                  <c:v>12</c:v>
                </c:pt>
                <c:pt idx="18">
                  <c:v>13</c:v>
                </c:pt>
                <c:pt idx="19">
                  <c:v>16</c:v>
                </c:pt>
                <c:pt idx="20">
                  <c:v>16</c:v>
                </c:pt>
                <c:pt idx="21">
                  <c:v>20</c:v>
                </c:pt>
                <c:pt idx="22">
                  <c:v>22</c:v>
                </c:pt>
                <c:pt idx="23">
                  <c:v>36</c:v>
                </c:pt>
              </c:numCache>
            </c:numRef>
          </c:val>
          <c:extLst>
            <c:ext xmlns:c16="http://schemas.microsoft.com/office/drawing/2014/chart" uri="{C3380CC4-5D6E-409C-BE32-E72D297353CC}">
              <c16:uniqueId val="{00000002-763B-4553-B639-777B7CB5EFA8}"/>
            </c:ext>
          </c:extLst>
        </c:ser>
        <c:dLbls>
          <c:showLegendKey val="0"/>
          <c:showVal val="0"/>
          <c:showCatName val="0"/>
          <c:showSerName val="0"/>
          <c:showPercent val="0"/>
          <c:showBubbleSize val="0"/>
        </c:dLbls>
        <c:gapWidth val="40"/>
        <c:overlap val="100"/>
        <c:axId val="852532863"/>
        <c:axId val="852530783"/>
      </c:barChart>
      <c:catAx>
        <c:axId val="852532863"/>
        <c:scaling>
          <c:orientation val="minMax"/>
        </c:scaling>
        <c:delete val="1"/>
        <c:axPos val="r"/>
        <c:numFmt formatCode="General" sourceLinked="1"/>
        <c:majorTickMark val="none"/>
        <c:minorTickMark val="none"/>
        <c:tickLblPos val="nextTo"/>
        <c:crossAx val="852530783"/>
        <c:crosses val="autoZero"/>
        <c:auto val="1"/>
        <c:lblAlgn val="ctr"/>
        <c:lblOffset val="100"/>
        <c:noMultiLvlLbl val="0"/>
      </c:catAx>
      <c:valAx>
        <c:axId val="85253078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5253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'גרפים וטבלאות'!$AI$2</c:f>
              <c:strCache>
                <c:ptCount val="1"/>
                <c:pt idx="0">
                  <c:v>במידה מעטה - כלל לא</c:v>
                </c:pt>
              </c:strCache>
            </c:strRef>
          </c:tx>
          <c:spPr>
            <a:solidFill>
              <a:srgbClr val="FFC000"/>
            </a:solidFill>
            <a:ln>
              <a:noFill/>
            </a:ln>
            <a:effectLst/>
          </c:spPr>
          <c:invertIfNegative val="0"/>
          <c:cat>
            <c:strRef>
              <c:f>'גרפים וטבלאות'!$AH$3:$AH$26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וטבלאות'!$AI$3:$AI$26</c:f>
              <c:numCache>
                <c:formatCode>General</c:formatCode>
                <c:ptCount val="24"/>
                <c:pt idx="8">
                  <c:v>2</c:v>
                </c:pt>
                <c:pt idx="18">
                  <c:v>1</c:v>
                </c:pt>
                <c:pt idx="23">
                  <c:v>1</c:v>
                </c:pt>
              </c:numCache>
            </c:numRef>
          </c:val>
          <c:extLst>
            <c:ext xmlns:c16="http://schemas.microsoft.com/office/drawing/2014/chart" uri="{C3380CC4-5D6E-409C-BE32-E72D297353CC}">
              <c16:uniqueId val="{00000000-57C6-4926-9EDC-9549B0CB2E84}"/>
            </c:ext>
          </c:extLst>
        </c:ser>
        <c:ser>
          <c:idx val="1"/>
          <c:order val="1"/>
          <c:tx>
            <c:strRef>
              <c:f>'גרפים וטבלאות'!$AJ$2</c:f>
              <c:strCache>
                <c:ptCount val="1"/>
                <c:pt idx="0">
                  <c:v>במידה בינונית</c:v>
                </c:pt>
              </c:strCache>
            </c:strRef>
          </c:tx>
          <c:spPr>
            <a:solidFill>
              <a:srgbClr val="FFF26B"/>
            </a:solidFill>
            <a:ln>
              <a:noFill/>
            </a:ln>
            <a:effectLst/>
          </c:spPr>
          <c:invertIfNegative val="0"/>
          <c:cat>
            <c:strRef>
              <c:f>'גרפים וטבלאות'!$AH$3:$AH$26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וטבלאות'!$AJ$3:$AJ$26</c:f>
              <c:numCache>
                <c:formatCode>General</c:formatCode>
                <c:ptCount val="24"/>
                <c:pt idx="5">
                  <c:v>1</c:v>
                </c:pt>
                <c:pt idx="11">
                  <c:v>1</c:v>
                </c:pt>
                <c:pt idx="13">
                  <c:v>2</c:v>
                </c:pt>
                <c:pt idx="15">
                  <c:v>1</c:v>
                </c:pt>
                <c:pt idx="18">
                  <c:v>3</c:v>
                </c:pt>
                <c:pt idx="19">
                  <c:v>1</c:v>
                </c:pt>
                <c:pt idx="20">
                  <c:v>3</c:v>
                </c:pt>
                <c:pt idx="23">
                  <c:v>3</c:v>
                </c:pt>
              </c:numCache>
            </c:numRef>
          </c:val>
          <c:extLst>
            <c:ext xmlns:c16="http://schemas.microsoft.com/office/drawing/2014/chart" uri="{C3380CC4-5D6E-409C-BE32-E72D297353CC}">
              <c16:uniqueId val="{00000001-57C6-4926-9EDC-9549B0CB2E84}"/>
            </c:ext>
          </c:extLst>
        </c:ser>
        <c:ser>
          <c:idx val="2"/>
          <c:order val="2"/>
          <c:tx>
            <c:strRef>
              <c:f>'גרפים וטבלאות'!$AK$2</c:f>
              <c:strCache>
                <c:ptCount val="1"/>
                <c:pt idx="0">
                  <c:v>במידה רבה - רבה מאוד</c:v>
                </c:pt>
              </c:strCache>
            </c:strRef>
          </c:tx>
          <c:spPr>
            <a:solidFill>
              <a:srgbClr val="4A78A6"/>
            </a:solidFill>
            <a:ln>
              <a:noFill/>
            </a:ln>
            <a:effectLst/>
          </c:spPr>
          <c:invertIfNegative val="0"/>
          <c:cat>
            <c:strRef>
              <c:f>'גרפים וטבלאות'!$AH$3:$AH$26</c:f>
              <c:strCache>
                <c:ptCount val="24"/>
                <c:pt idx="0">
                  <c:v>״יחד הורים וילדים״ הסדנה של נאדרה</c:v>
                </c:pt>
                <c:pt idx="1">
                  <c:v>מיינדפולנס/ עם דניאלה</c:v>
                </c:pt>
                <c:pt idx="2">
                  <c:v>משחקוטו - אוטו של משחקים</c:v>
                </c:pt>
                <c:pt idx="3">
                  <c:v>צלילים למתחילים/ עם קרן</c:v>
                </c:pt>
                <c:pt idx="4">
                  <c:v>הורים כותבים / דנית גולד </c:v>
                </c:pt>
                <c:pt idx="5">
                  <c:v>לדבר בשפה משותפת/ עם הילה </c:v>
                </c:pt>
                <c:pt idx="6">
                  <c:v>אמנויות לקטנטנים</c:v>
                </c:pt>
                <c:pt idx="7">
                  <c:v>הורות The Basic / עם נועה</c:v>
                </c:pt>
                <c:pt idx="8">
                  <c:v>משחקי תנועה להורים וילדים / איריס מלכא</c:v>
                </c:pt>
                <c:pt idx="9">
                  <c:v>סדנת בישול לגיל הרך בהדרכת מייסר</c:v>
                </c:pt>
                <c:pt idx="10">
                  <c:v>מדיטציה לנשים בהריון- יעל</c:v>
                </c:pt>
                <c:pt idx="11">
                  <c:v>סדנת יצירה/ לן בוכמן</c:v>
                </c:pt>
                <c:pt idx="12">
                  <c:v>תקשורת רגשית בתנועה "האם וילדה" - הסדנה של מנאל</c:v>
                </c:pt>
                <c:pt idx="13">
                  <c:v>סדנת משחק יצירתי בחומרים מהטבע / מיכל אבולעפיה</c:v>
                </c:pt>
                <c:pt idx="14">
                  <c:v>צלילי עולם/ עם אביה </c:v>
                </c:pt>
                <c:pt idx="15">
                  <c:v>קרנבל החושים / לימור דוידי</c:v>
                </c:pt>
                <c:pt idx="16">
                  <c:v>משחקי דימיון/ עם אנה</c:v>
                </c:pt>
                <c:pt idx="17">
                  <c:v>קונטקידס / עם ליעד</c:v>
                </c:pt>
                <c:pt idx="18">
                  <c:v>לשחק ביחד / מיכל בורג גפן </c:v>
                </c:pt>
                <c:pt idx="19">
                  <c:v>קישקושולוגיה לקטנטנים/ נועה זמיר, איה שטייגמן ואלמוג קידרון</c:v>
                </c:pt>
                <c:pt idx="20">
                  <c:v>אלעד ואורי מציירים את הצלילים / אודי רז ואלעד רוזן</c:v>
                </c:pt>
                <c:pt idx="21">
                  <c:v>סדנת הורות (חסידות גור)</c:v>
                </c:pt>
                <c:pt idx="22">
                  <c:v>מדיטציה עם תינוקות/ עם יעל</c:v>
                </c:pt>
                <c:pt idx="23">
                  <c:v>סדנת קריאה</c:v>
                </c:pt>
              </c:strCache>
            </c:strRef>
          </c:cat>
          <c:val>
            <c:numRef>
              <c:f>'גרפים וטבלאות'!$AK$3:$AK$26</c:f>
              <c:numCache>
                <c:formatCode>General</c:formatCode>
                <c:ptCount val="24"/>
                <c:pt idx="1">
                  <c:v>1</c:v>
                </c:pt>
                <c:pt idx="2">
                  <c:v>1</c:v>
                </c:pt>
                <c:pt idx="3">
                  <c:v>1</c:v>
                </c:pt>
                <c:pt idx="5">
                  <c:v>1</c:v>
                </c:pt>
                <c:pt idx="6">
                  <c:v>3</c:v>
                </c:pt>
                <c:pt idx="7">
                  <c:v>3</c:v>
                </c:pt>
                <c:pt idx="8">
                  <c:v>1</c:v>
                </c:pt>
                <c:pt idx="9">
                  <c:v>2</c:v>
                </c:pt>
                <c:pt idx="10">
                  <c:v>4</c:v>
                </c:pt>
                <c:pt idx="11">
                  <c:v>3</c:v>
                </c:pt>
                <c:pt idx="12">
                  <c:v>6</c:v>
                </c:pt>
                <c:pt idx="13">
                  <c:v>5</c:v>
                </c:pt>
                <c:pt idx="14">
                  <c:v>8</c:v>
                </c:pt>
                <c:pt idx="15">
                  <c:v>4</c:v>
                </c:pt>
                <c:pt idx="16">
                  <c:v>11</c:v>
                </c:pt>
                <c:pt idx="17">
                  <c:v>12</c:v>
                </c:pt>
                <c:pt idx="18">
                  <c:v>12</c:v>
                </c:pt>
                <c:pt idx="19">
                  <c:v>15</c:v>
                </c:pt>
                <c:pt idx="20">
                  <c:v>14</c:v>
                </c:pt>
                <c:pt idx="21">
                  <c:v>20</c:v>
                </c:pt>
                <c:pt idx="22">
                  <c:v>15</c:v>
                </c:pt>
                <c:pt idx="23">
                  <c:v>29</c:v>
                </c:pt>
              </c:numCache>
            </c:numRef>
          </c:val>
          <c:extLst>
            <c:ext xmlns:c16="http://schemas.microsoft.com/office/drawing/2014/chart" uri="{C3380CC4-5D6E-409C-BE32-E72D297353CC}">
              <c16:uniqueId val="{00000002-57C6-4926-9EDC-9549B0CB2E84}"/>
            </c:ext>
          </c:extLst>
        </c:ser>
        <c:dLbls>
          <c:showLegendKey val="0"/>
          <c:showVal val="0"/>
          <c:showCatName val="0"/>
          <c:showSerName val="0"/>
          <c:showPercent val="0"/>
          <c:showBubbleSize val="0"/>
        </c:dLbls>
        <c:gapWidth val="40"/>
        <c:overlap val="100"/>
        <c:axId val="852532863"/>
        <c:axId val="852530783"/>
      </c:barChart>
      <c:catAx>
        <c:axId val="852532863"/>
        <c:scaling>
          <c:orientation val="minMax"/>
        </c:scaling>
        <c:delete val="1"/>
        <c:axPos val="l"/>
        <c:numFmt formatCode="General" sourceLinked="1"/>
        <c:majorTickMark val="none"/>
        <c:minorTickMark val="none"/>
        <c:tickLblPos val="nextTo"/>
        <c:crossAx val="852530783"/>
        <c:crosses val="autoZero"/>
        <c:auto val="1"/>
        <c:lblAlgn val="ctr"/>
        <c:lblOffset val="100"/>
        <c:noMultiLvlLbl val="0"/>
      </c:catAx>
      <c:valAx>
        <c:axId val="8525307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5253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r>
              <a:rPr lang="he-IL" sz="1100" b="1">
                <a:solidFill>
                  <a:schemeClr val="bg1"/>
                </a:solidFill>
              </a:rPr>
              <a:t>מצב תעסוקתי</a:t>
            </a:r>
          </a:p>
          <a:p>
            <a:pPr>
              <a:defRPr sz="1100" b="1" i="0" u="none" strike="noStrike" kern="1200" spc="0" baseline="0">
                <a:solidFill>
                  <a:schemeClr val="bg1"/>
                </a:solidFill>
                <a:latin typeface="+mn-lt"/>
                <a:ea typeface="+mn-ea"/>
                <a:cs typeface="+mn-cs"/>
              </a:defRPr>
            </a:pPr>
            <a:r>
              <a:rPr lang="en-US" sz="1100" b="1">
                <a:solidFill>
                  <a:schemeClr val="bg1"/>
                </a:solidFill>
              </a:rPr>
              <a:t>N=177</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'גרפים וטבלאות'!$B$179</c:f>
              <c:strCache>
                <c:ptCount val="1"/>
                <c:pt idx="0">
                  <c:v>Total</c:v>
                </c:pt>
              </c:strCache>
            </c:strRef>
          </c:tx>
          <c:dPt>
            <c:idx val="0"/>
            <c:bubble3D val="0"/>
            <c:spPr>
              <a:solidFill>
                <a:srgbClr val="EC1C3C"/>
              </a:solidFill>
              <a:ln w="19050">
                <a:solidFill>
                  <a:schemeClr val="lt1"/>
                </a:solidFill>
              </a:ln>
              <a:effectLst/>
            </c:spPr>
            <c:extLst>
              <c:ext xmlns:c16="http://schemas.microsoft.com/office/drawing/2014/chart" uri="{C3380CC4-5D6E-409C-BE32-E72D297353CC}">
                <c16:uniqueId val="{00000001-392A-49F5-8E31-261C9CB11AD0}"/>
              </c:ext>
            </c:extLst>
          </c:dPt>
          <c:dPt>
            <c:idx val="1"/>
            <c:bubble3D val="0"/>
            <c:spPr>
              <a:solidFill>
                <a:srgbClr val="F47C8D"/>
              </a:solidFill>
              <a:ln w="19050">
                <a:solidFill>
                  <a:schemeClr val="lt1"/>
                </a:solidFill>
              </a:ln>
              <a:effectLst/>
            </c:spPr>
            <c:extLst>
              <c:ext xmlns:c16="http://schemas.microsoft.com/office/drawing/2014/chart" uri="{C3380CC4-5D6E-409C-BE32-E72D297353CC}">
                <c16:uniqueId val="{00000003-392A-49F5-8E31-261C9CB11AD0}"/>
              </c:ext>
            </c:extLst>
          </c:dPt>
          <c:dPt>
            <c:idx val="2"/>
            <c:bubble3D val="0"/>
            <c:spPr>
              <a:solidFill>
                <a:srgbClr val="F9B5BF"/>
              </a:solidFill>
              <a:ln w="19050">
                <a:solidFill>
                  <a:schemeClr val="lt1"/>
                </a:solidFill>
              </a:ln>
              <a:effectLst/>
            </c:spPr>
            <c:extLst>
              <c:ext xmlns:c16="http://schemas.microsoft.com/office/drawing/2014/chart" uri="{C3380CC4-5D6E-409C-BE32-E72D297353CC}">
                <c16:uniqueId val="{00000005-392A-49F5-8E31-261C9CB11AD0}"/>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392A-49F5-8E31-261C9CB11AD0}"/>
              </c:ext>
            </c:extLst>
          </c:dPt>
          <c:dPt>
            <c:idx val="4"/>
            <c:bubble3D val="0"/>
            <c:spPr>
              <a:solidFill>
                <a:srgbClr val="FFDB69"/>
              </a:solidFill>
              <a:ln w="19050">
                <a:solidFill>
                  <a:schemeClr val="lt1"/>
                </a:solidFill>
              </a:ln>
              <a:effectLst/>
            </c:spPr>
            <c:extLst>
              <c:ext xmlns:c16="http://schemas.microsoft.com/office/drawing/2014/chart" uri="{C3380CC4-5D6E-409C-BE32-E72D297353CC}">
                <c16:uniqueId val="{00000009-392A-49F5-8E31-261C9CB11AD0}"/>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392A-49F5-8E31-261C9CB11AD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'גרפים וטבלאות'!$A$180:$A$185</c:f>
              <c:strCache>
                <c:ptCount val="6"/>
                <c:pt idx="0">
                  <c:v>בתקופת לידה</c:v>
                </c:pt>
                <c:pt idx="1">
                  <c:v>הורה בבית במשרה מלאה</c:v>
                </c:pt>
                <c:pt idx="2">
                  <c:v>עצמאי</c:v>
                </c:pt>
                <c:pt idx="3">
                  <c:v>שכיר במשרה חלקית</c:v>
                </c:pt>
                <c:pt idx="4">
                  <c:v>שכיר במשרה מלאה</c:v>
                </c:pt>
                <c:pt idx="5">
                  <c:v>אחר</c:v>
                </c:pt>
              </c:strCache>
            </c:strRef>
          </c:cat>
          <c:val>
            <c:numRef>
              <c:f>'גרפים וטבלאות'!$B$180:$B$185</c:f>
              <c:numCache>
                <c:formatCode>0%</c:formatCode>
                <c:ptCount val="6"/>
                <c:pt idx="0">
                  <c:v>0.25423728813559321</c:v>
                </c:pt>
                <c:pt idx="1">
                  <c:v>7.3446327683615822E-2</c:v>
                </c:pt>
                <c:pt idx="2">
                  <c:v>0.13559322033898305</c:v>
                </c:pt>
                <c:pt idx="3">
                  <c:v>0.15819209039548024</c:v>
                </c:pt>
                <c:pt idx="4">
                  <c:v>0.33333333333333331</c:v>
                </c:pt>
                <c:pt idx="5">
                  <c:v>4.519774011299435E-2</c:v>
                </c:pt>
              </c:numCache>
            </c:numRef>
          </c:val>
          <c:extLst>
            <c:ext xmlns:c16="http://schemas.microsoft.com/office/drawing/2014/chart" uri="{C3380CC4-5D6E-409C-BE32-E72D297353CC}">
              <c16:uniqueId val="{0000000C-392A-49F5-8E31-261C9CB11AD0}"/>
            </c:ext>
          </c:extLst>
        </c:ser>
        <c:dLbls>
          <c:dLblPos val="bestFit"/>
          <c:showLegendKey val="0"/>
          <c:showVal val="1"/>
          <c:showCatName val="0"/>
          <c:showSerName val="0"/>
          <c:showPercent val="0"/>
          <c:showBubbleSize val="0"/>
          <c:showLeaderLines val="1"/>
        </c:dLbls>
        <c:firstSliceAng val="360"/>
      </c:pieChart>
      <c:spPr>
        <a:noFill/>
        <a:ln>
          <a:noFill/>
        </a:ln>
        <a:effectLst/>
      </c:spPr>
    </c:plotArea>
    <c:legend>
      <c:legendPos val="l"/>
      <c:layout>
        <c:manualLayout>
          <c:xMode val="edge"/>
          <c:yMode val="edge"/>
          <c:x val="1.8335334499544022E-2"/>
          <c:y val="0.20147353783738478"/>
          <c:w val="0.32511459584062213"/>
          <c:h val="0.752013090436843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0B6DE"/>
              </a:solidFill>
              <a:ln w="19050">
                <a:solidFill>
                  <a:schemeClr val="lt1"/>
                </a:solidFill>
              </a:ln>
              <a:effectLst/>
            </c:spPr>
            <c:extLst>
              <c:ext xmlns:c16="http://schemas.microsoft.com/office/drawing/2014/chart" uri="{C3380CC4-5D6E-409C-BE32-E72D297353CC}">
                <c16:uniqueId val="{00000001-BD10-4916-B6A8-7641CF06BCC0}"/>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BD10-4916-B6A8-7641CF06BCC0}"/>
              </c:ext>
            </c:extLst>
          </c:dPt>
          <c:dPt>
            <c:idx val="2"/>
            <c:bubble3D val="0"/>
            <c:spPr>
              <a:solidFill>
                <a:srgbClr val="D2D3D5"/>
              </a:solidFill>
              <a:ln w="19050">
                <a:solidFill>
                  <a:schemeClr val="lt1"/>
                </a:solidFill>
              </a:ln>
              <a:effectLst/>
            </c:spPr>
            <c:extLst>
              <c:ext xmlns:c16="http://schemas.microsoft.com/office/drawing/2014/chart" uri="{C3380CC4-5D6E-409C-BE32-E72D297353CC}">
                <c16:uniqueId val="{00000005-BD10-4916-B6A8-7641CF06BCC0}"/>
              </c:ext>
            </c:extLst>
          </c:dPt>
          <c:dPt>
            <c:idx val="3"/>
            <c:bubble3D val="0"/>
            <c:spPr>
              <a:solidFill>
                <a:srgbClr val="F2D834"/>
              </a:solidFill>
              <a:ln w="19050">
                <a:solidFill>
                  <a:schemeClr val="lt1"/>
                </a:solidFill>
              </a:ln>
              <a:effectLst/>
            </c:spPr>
            <c:extLst>
              <c:ext xmlns:c16="http://schemas.microsoft.com/office/drawing/2014/chart" uri="{C3380CC4-5D6E-409C-BE32-E72D297353CC}">
                <c16:uniqueId val="{00000007-BD10-4916-B6A8-7641CF06BCC0}"/>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BD10-4916-B6A8-7641CF06BCC0}"/>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BD10-4916-B6A8-7641CF06BCC0}"/>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4A78A6"/>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5-BD10-4916-B6A8-7641CF06BCC0}"/>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4A78A6"/>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7-BD10-4916-B6A8-7641CF06BCC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'גרפים וטבלאות'!$A$149:$A$152</c:f>
              <c:strCache>
                <c:ptCount val="4"/>
                <c:pt idx="0">
                  <c:v>דרום*</c:v>
                </c:pt>
                <c:pt idx="1">
                  <c:v>יפו</c:v>
                </c:pt>
                <c:pt idx="2">
                  <c:v>מרכז</c:v>
                </c:pt>
                <c:pt idx="3">
                  <c:v>צפון**</c:v>
                </c:pt>
              </c:strCache>
            </c:strRef>
          </c:cat>
          <c:val>
            <c:numRef>
              <c:f>'גרפים וטבלאות'!$B$149:$B$152</c:f>
              <c:numCache>
                <c:formatCode>0%</c:formatCode>
                <c:ptCount val="4"/>
                <c:pt idx="0">
                  <c:v>0.16666666666666666</c:v>
                </c:pt>
                <c:pt idx="1">
                  <c:v>0.44736842105263158</c:v>
                </c:pt>
                <c:pt idx="2">
                  <c:v>0.11403508771929824</c:v>
                </c:pt>
                <c:pt idx="3">
                  <c:v>0.27192982456140352</c:v>
                </c:pt>
              </c:numCache>
            </c:numRef>
          </c:val>
          <c:extLst>
            <c:ext xmlns:c16="http://schemas.microsoft.com/office/drawing/2014/chart" uri="{C3380CC4-5D6E-409C-BE32-E72D297353CC}">
              <c16:uniqueId val="{00000008-BD10-4916-B6A8-7641CF06BCC0}"/>
            </c:ext>
          </c:extLst>
        </c:ser>
        <c:dLbls>
          <c:dLblPos val="bestFit"/>
          <c:showLegendKey val="0"/>
          <c:showVal val="1"/>
          <c:showCatName val="0"/>
          <c:showSerName val="0"/>
          <c:showPercent val="0"/>
          <c:showBubbleSize val="0"/>
          <c:showLeaderLines val="1"/>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'גרפים וטבלאות'!$R$47</c:f>
              <c:strCache>
                <c:ptCount val="1"/>
                <c:pt idx="0">
                  <c:v>במידה רבה - רבה מאוד</c:v>
                </c:pt>
              </c:strCache>
            </c:strRef>
          </c:tx>
          <c:spPr>
            <a:solidFill>
              <a:srgbClr val="F7E8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'גרפים וטבלאות'!$P$48:$Q$55</c:f>
              <c:multiLvlStrCache>
                <c:ptCount val="8"/>
                <c:lvl>
                  <c:pt idx="0">
                    <c:v>דרום
N=34</c:v>
                  </c:pt>
                  <c:pt idx="1">
                    <c:v>יפו
N=91</c:v>
                  </c:pt>
                  <c:pt idx="2">
                    <c:v>מרכז
N=24</c:v>
                  </c:pt>
                  <c:pt idx="3">
                    <c:v>צפון
N=62</c:v>
                  </c:pt>
                  <c:pt idx="4">
                    <c:v>דרום
N=37</c:v>
                  </c:pt>
                  <c:pt idx="5">
                    <c:v>יפו
N=82</c:v>
                  </c:pt>
                  <c:pt idx="6">
                    <c:v>מרכז
N=18</c:v>
                  </c:pt>
                  <c:pt idx="7">
                    <c:v>צפון
N=41</c:v>
                  </c:pt>
                </c:lvl>
                <c:lvl>
                  <c:pt idx="0">
                    <c:v>באיזו מידה תהליך הרישום והקשר מול הגורם המארגן היה נוח ופשוט?</c:v>
                  </c:pt>
                  <c:pt idx="4">
                    <c:v>באיזו מידה הסדנה ענתה על ציפיותייך?</c:v>
                  </c:pt>
                </c:lvl>
              </c:multiLvlStrCache>
            </c:multiLvlStrRef>
          </c:cat>
          <c:val>
            <c:numRef>
              <c:f>'גרפים וטבלאות'!$R$48:$R$55</c:f>
              <c:numCache>
                <c:formatCode>0%</c:formatCode>
                <c:ptCount val="8"/>
                <c:pt idx="0">
                  <c:v>0.89189189189189189</c:v>
                </c:pt>
                <c:pt idx="1">
                  <c:v>0.9390243902439025</c:v>
                </c:pt>
                <c:pt idx="2">
                  <c:v>0.94444444444444442</c:v>
                </c:pt>
                <c:pt idx="3">
                  <c:v>0.92682926829268297</c:v>
                </c:pt>
                <c:pt idx="4">
                  <c:v>0.88235294117647056</c:v>
                </c:pt>
                <c:pt idx="5">
                  <c:v>0.81318681318681318</c:v>
                </c:pt>
                <c:pt idx="6">
                  <c:v>0.875</c:v>
                </c:pt>
                <c:pt idx="7">
                  <c:v>0.83870967741935487</c:v>
                </c:pt>
              </c:numCache>
            </c:numRef>
          </c:val>
          <c:extLst>
            <c:ext xmlns:c16="http://schemas.microsoft.com/office/drawing/2014/chart" uri="{C3380CC4-5D6E-409C-BE32-E72D297353CC}">
              <c16:uniqueId val="{00000000-E6E5-41D3-9E7C-635F63A4EB5E}"/>
            </c:ext>
          </c:extLst>
        </c:ser>
        <c:dLbls>
          <c:dLblPos val="outEnd"/>
          <c:showLegendKey val="0"/>
          <c:showVal val="1"/>
          <c:showCatName val="0"/>
          <c:showSerName val="0"/>
          <c:showPercent val="0"/>
          <c:showBubbleSize val="0"/>
        </c:dLbls>
        <c:gapWidth val="50"/>
        <c:overlap val="-43"/>
        <c:axId val="354251359"/>
        <c:axId val="354253439"/>
      </c:barChart>
      <c:catAx>
        <c:axId val="35425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354253439"/>
        <c:crosses val="autoZero"/>
        <c:auto val="1"/>
        <c:lblAlgn val="ctr"/>
        <c:lblOffset val="100"/>
        <c:noMultiLvlLbl val="0"/>
      </c:catAx>
      <c:valAx>
        <c:axId val="3542534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54251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4A78A6"/>
    </a:solid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'גרפים וטבלאות'!$E$81</c:f>
              <c:strCache>
                <c:ptCount val="1"/>
                <c:pt idx="0">
                  <c:v>במידה מעטה-כלל לא</c:v>
                </c:pt>
              </c:strCache>
            </c:strRef>
          </c:tx>
          <c:spPr>
            <a:solidFill>
              <a:srgbClr val="D2D3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137-4645-9A85-45A5DB0DF14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וטבלאות'!$F$80:$M$80</c:f>
              <c:strCache>
                <c:ptCount val="8"/>
                <c:pt idx="0">
                  <c:v>במהלך הסדנה, הרגשתי רגוע/ה ונינוח/ה בעת הבילוי המשותף עם ילדי/ילדתי</c:v>
                </c:pt>
                <c:pt idx="1">
                  <c:v>באיזו מידה את/ה מרגיש/ה שהסדנה תרמה לאינטראקציה חיובית בינך לבין ילדך/ילדתך?</c:v>
                </c:pt>
                <c:pt idx="2">
                  <c:v>באיזו מידה הסדנה הייתה מהנה ועודדה יצירתיות?</c:v>
                </c:pt>
                <c:pt idx="3">
                  <c:v>באיזו מידה העניקה לך הסדנה ידע ו/או כלים חדשים וישימים לשימוש בעתיד עם ילדך/ילדתך?</c:v>
                </c:pt>
                <c:pt idx="4">
                  <c:v>בעקבות הסדנה, הבנתי שאני יכול/ה לתרום להתפתחות ילדיי דרך משחק</c:v>
                </c:pt>
                <c:pt idx="5">
                  <c:v>בעקבות הסדנה, אני מרגיש/ה בטוח/ה יותר ביכולות שלי כהורה</c:v>
                </c:pt>
                <c:pt idx="6">
                  <c:v>באיזו מידה קיבלת רעיונות חדשים למשחק משותף עם ילדיך?</c:v>
                </c:pt>
                <c:pt idx="7">
                  <c:v>בעקבות הסדנה, אני מרגיש/ה שאוכל להתמודד היטב עם משברים בחיי היומיום עם ילדיי</c:v>
                </c:pt>
              </c:strCache>
            </c:strRef>
          </c:cat>
          <c:val>
            <c:numRef>
              <c:f>'גרפים וטבלאות'!$F$81:$M$81</c:f>
              <c:numCache>
                <c:formatCode>0%</c:formatCode>
                <c:ptCount val="8"/>
                <c:pt idx="0">
                  <c:v>8.771929824561403E-3</c:v>
                </c:pt>
                <c:pt idx="1">
                  <c:v>5.9782608695652176E-2</c:v>
                </c:pt>
                <c:pt idx="2">
                  <c:v>0.04</c:v>
                </c:pt>
                <c:pt idx="3">
                  <c:v>0.10952380952380952</c:v>
                </c:pt>
                <c:pt idx="4">
                  <c:v>0.17142857142857143</c:v>
                </c:pt>
                <c:pt idx="5">
                  <c:v>0.16428571428571428</c:v>
                </c:pt>
                <c:pt idx="6">
                  <c:v>0.21333333333333332</c:v>
                </c:pt>
                <c:pt idx="7">
                  <c:v>0.26771653543307089</c:v>
                </c:pt>
              </c:numCache>
            </c:numRef>
          </c:val>
          <c:extLst>
            <c:ext xmlns:c16="http://schemas.microsoft.com/office/drawing/2014/chart" uri="{C3380CC4-5D6E-409C-BE32-E72D297353CC}">
              <c16:uniqueId val="{00000000-193A-445F-A5B9-5973CF555617}"/>
            </c:ext>
          </c:extLst>
        </c:ser>
        <c:ser>
          <c:idx val="1"/>
          <c:order val="1"/>
          <c:tx>
            <c:strRef>
              <c:f>'גרפים וטבלאות'!$E$82</c:f>
              <c:strCache>
                <c:ptCount val="1"/>
                <c:pt idx="0">
                  <c:v>במידה בינונית</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וטבלאות'!$F$80:$M$80</c:f>
              <c:strCache>
                <c:ptCount val="8"/>
                <c:pt idx="0">
                  <c:v>במהלך הסדנה, הרגשתי רגוע/ה ונינוח/ה בעת הבילוי המשותף עם ילדי/ילדתי</c:v>
                </c:pt>
                <c:pt idx="1">
                  <c:v>באיזו מידה את/ה מרגיש/ה שהסדנה תרמה לאינטראקציה חיובית בינך לבין ילדך/ילדתך?</c:v>
                </c:pt>
                <c:pt idx="2">
                  <c:v>באיזו מידה הסדנה הייתה מהנה ועודדה יצירתיות?</c:v>
                </c:pt>
                <c:pt idx="3">
                  <c:v>באיזו מידה העניקה לך הסדנה ידע ו/או כלים חדשים וישימים לשימוש בעתיד עם ילדך/ילדתך?</c:v>
                </c:pt>
                <c:pt idx="4">
                  <c:v>בעקבות הסדנה, הבנתי שאני יכול/ה לתרום להתפתחות ילדיי דרך משחק</c:v>
                </c:pt>
                <c:pt idx="5">
                  <c:v>בעקבות הסדנה, אני מרגיש/ה בטוח/ה יותר ביכולות שלי כהורה</c:v>
                </c:pt>
                <c:pt idx="6">
                  <c:v>באיזו מידה קיבלת רעיונות חדשים למשחק משותף עם ילדיך?</c:v>
                </c:pt>
                <c:pt idx="7">
                  <c:v>בעקבות הסדנה, אני מרגיש/ה שאוכל להתמודד היטב עם משברים בחיי היומיום עם ילדיי</c:v>
                </c:pt>
              </c:strCache>
            </c:strRef>
          </c:cat>
          <c:val>
            <c:numRef>
              <c:f>'גרפים וטבלאות'!$F$82:$M$82</c:f>
              <c:numCache>
                <c:formatCode>0%</c:formatCode>
                <c:ptCount val="8"/>
                <c:pt idx="0">
                  <c:v>7.8947368421052627E-2</c:v>
                </c:pt>
                <c:pt idx="1">
                  <c:v>0.08</c:v>
                </c:pt>
                <c:pt idx="2">
                  <c:v>0.17</c:v>
                </c:pt>
                <c:pt idx="3">
                  <c:v>0.22</c:v>
                </c:pt>
                <c:pt idx="4">
                  <c:v>0.20714285714285716</c:v>
                </c:pt>
                <c:pt idx="5">
                  <c:v>0.22857142857142856</c:v>
                </c:pt>
                <c:pt idx="6">
                  <c:v>0.20666666666666667</c:v>
                </c:pt>
                <c:pt idx="7">
                  <c:v>0.2125984251968504</c:v>
                </c:pt>
              </c:numCache>
            </c:numRef>
          </c:val>
          <c:extLst>
            <c:ext xmlns:c16="http://schemas.microsoft.com/office/drawing/2014/chart" uri="{C3380CC4-5D6E-409C-BE32-E72D297353CC}">
              <c16:uniqueId val="{00000001-193A-445F-A5B9-5973CF555617}"/>
            </c:ext>
          </c:extLst>
        </c:ser>
        <c:ser>
          <c:idx val="2"/>
          <c:order val="2"/>
          <c:tx>
            <c:strRef>
              <c:f>'גרפים וטבלאות'!$E$83</c:f>
              <c:strCache>
                <c:ptCount val="1"/>
                <c:pt idx="0">
                  <c:v>במידה רבה-רבה מאוד</c:v>
                </c:pt>
              </c:strCache>
            </c:strRef>
          </c:tx>
          <c:spPr>
            <a:solidFill>
              <a:srgbClr val="F7E8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וטבלאות'!$F$80:$M$80</c:f>
              <c:strCache>
                <c:ptCount val="8"/>
                <c:pt idx="0">
                  <c:v>במהלך הסדנה, הרגשתי רגוע/ה ונינוח/ה בעת הבילוי המשותף עם ילדי/ילדתי</c:v>
                </c:pt>
                <c:pt idx="1">
                  <c:v>באיזו מידה את/ה מרגיש/ה שהסדנה תרמה לאינטראקציה חיובית בינך לבין ילדך/ילדתך?</c:v>
                </c:pt>
                <c:pt idx="2">
                  <c:v>באיזו מידה הסדנה הייתה מהנה ועודדה יצירתיות?</c:v>
                </c:pt>
                <c:pt idx="3">
                  <c:v>באיזו מידה העניקה לך הסדנה ידע ו/או כלים חדשים וישימים לשימוש בעתיד עם ילדך/ילדתך?</c:v>
                </c:pt>
                <c:pt idx="4">
                  <c:v>בעקבות הסדנה, הבנתי שאני יכול/ה לתרום להתפתחות ילדיי דרך משחק</c:v>
                </c:pt>
                <c:pt idx="5">
                  <c:v>בעקבות הסדנה, אני מרגיש/ה בטוח/ה יותר ביכולות שלי כהורה</c:v>
                </c:pt>
                <c:pt idx="6">
                  <c:v>באיזו מידה קיבלת רעיונות חדשים למשחק משותף עם ילדיך?</c:v>
                </c:pt>
                <c:pt idx="7">
                  <c:v>בעקבות הסדנה, אני מרגיש/ה שאוכל להתמודד היטב עם משברים בחיי היומיום עם ילדיי</c:v>
                </c:pt>
              </c:strCache>
            </c:strRef>
          </c:cat>
          <c:val>
            <c:numRef>
              <c:f>'גרפים וטבלאות'!$F$83:$M$83</c:f>
              <c:numCache>
                <c:formatCode>0%</c:formatCode>
                <c:ptCount val="8"/>
                <c:pt idx="0">
                  <c:v>0.91228070175438591</c:v>
                </c:pt>
                <c:pt idx="1">
                  <c:v>0.85869565217391308</c:v>
                </c:pt>
                <c:pt idx="2">
                  <c:v>0.79629629629629628</c:v>
                </c:pt>
                <c:pt idx="3">
                  <c:v>0.66666666666666674</c:v>
                </c:pt>
                <c:pt idx="4">
                  <c:v>0.62142857142857144</c:v>
                </c:pt>
                <c:pt idx="5">
                  <c:v>0.60714285714285721</c:v>
                </c:pt>
                <c:pt idx="6">
                  <c:v>0.57999999999999996</c:v>
                </c:pt>
                <c:pt idx="7">
                  <c:v>0.51968503937007871</c:v>
                </c:pt>
              </c:numCache>
            </c:numRef>
          </c:val>
          <c:extLst>
            <c:ext xmlns:c16="http://schemas.microsoft.com/office/drawing/2014/chart" uri="{C3380CC4-5D6E-409C-BE32-E72D297353CC}">
              <c16:uniqueId val="{00000002-193A-445F-A5B9-5973CF555617}"/>
            </c:ext>
          </c:extLst>
        </c:ser>
        <c:dLbls>
          <c:dLblPos val="ctr"/>
          <c:showLegendKey val="0"/>
          <c:showVal val="1"/>
          <c:showCatName val="0"/>
          <c:showSerName val="0"/>
          <c:showPercent val="0"/>
          <c:showBubbleSize val="0"/>
        </c:dLbls>
        <c:gapWidth val="50"/>
        <c:overlap val="100"/>
        <c:axId val="978967759"/>
        <c:axId val="978970255"/>
      </c:barChart>
      <c:catAx>
        <c:axId val="97896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978970255"/>
        <c:crosses val="autoZero"/>
        <c:auto val="1"/>
        <c:lblAlgn val="ctr"/>
        <c:lblOffset val="100"/>
        <c:noMultiLvlLbl val="0"/>
      </c:catAx>
      <c:valAx>
        <c:axId val="97897025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D2D3D5"/>
                </a:solidFill>
                <a:latin typeface="+mn-lt"/>
                <a:ea typeface="+mn-ea"/>
                <a:cs typeface="+mn-cs"/>
              </a:defRPr>
            </a:pPr>
            <a:endParaRPr lang="en-US"/>
          </a:p>
        </c:txPr>
        <c:crossAx val="978967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D2D3D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4A78A6"/>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3"/>
          <c:tx>
            <c:strRef>
              <c:f>'גרפים וטבלאות'!$J$67</c:f>
              <c:strCache>
                <c:ptCount val="1"/>
                <c:pt idx="0">
                  <c:v>במידה מעטה-כלל לא</c:v>
                </c:pt>
              </c:strCache>
            </c:strRef>
          </c:tx>
          <c:spPr>
            <a:solidFill>
              <a:srgbClr val="D2D3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9D9A-4453-8518-812415640E4A}"/>
                </c:ext>
              </c:extLst>
            </c:dLbl>
            <c:dLbl>
              <c:idx val="1"/>
              <c:layout>
                <c:manualLayout>
                  <c:x val="1.763888888888888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9A-4453-8518-812415640E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וטבלאות'!$K$63:$P$63</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וטבלאות'!$K$67:$P$67</c:f>
              <c:numCache>
                <c:formatCode>0%</c:formatCode>
                <c:ptCount val="6"/>
                <c:pt idx="0">
                  <c:v>0</c:v>
                </c:pt>
                <c:pt idx="1">
                  <c:v>4.7619047619047616E-2</c:v>
                </c:pt>
                <c:pt idx="2">
                  <c:v>0.23076923076923078</c:v>
                </c:pt>
                <c:pt idx="3">
                  <c:v>6.6666666666666666E-2</c:v>
                </c:pt>
                <c:pt idx="4">
                  <c:v>7.8125E-2</c:v>
                </c:pt>
                <c:pt idx="5">
                  <c:v>3.2258064516129031E-2</c:v>
                </c:pt>
              </c:numCache>
            </c:numRef>
          </c:val>
          <c:extLst>
            <c:ext xmlns:c16="http://schemas.microsoft.com/office/drawing/2014/chart" uri="{C3380CC4-5D6E-409C-BE32-E72D297353CC}">
              <c16:uniqueId val="{00000000-9D9A-4453-8518-812415640E4A}"/>
            </c:ext>
          </c:extLst>
        </c:ser>
        <c:ser>
          <c:idx val="4"/>
          <c:order val="4"/>
          <c:tx>
            <c:strRef>
              <c:f>'גרפים וטבלאות'!$J$68</c:f>
              <c:strCache>
                <c:ptCount val="1"/>
                <c:pt idx="0">
                  <c:v>במידה בינונית</c:v>
                </c:pt>
              </c:strCache>
            </c:strRef>
          </c:tx>
          <c:spPr>
            <a:solidFill>
              <a:schemeClr val="bg1"/>
            </a:solidFill>
            <a:ln>
              <a:noFill/>
            </a:ln>
            <a:effectLst/>
          </c:spPr>
          <c:invertIfNegative val="0"/>
          <c:dLbls>
            <c:dLbl>
              <c:idx val="0"/>
              <c:layout>
                <c:manualLayout>
                  <c:x val="1.0079365079365103E-2"/>
                  <c:y val="-1.2941096505411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9A-4453-8518-812415640E4A}"/>
                </c:ext>
              </c:extLst>
            </c:dLbl>
            <c:dLbl>
              <c:idx val="2"/>
              <c:delete val="1"/>
              <c:extLst>
                <c:ext xmlns:c15="http://schemas.microsoft.com/office/drawing/2012/chart" uri="{CE6537A1-D6FC-4f65-9D91-7224C49458BB}"/>
                <c:ext xmlns:c16="http://schemas.microsoft.com/office/drawing/2014/chart" uri="{C3380CC4-5D6E-409C-BE32-E72D297353CC}">
                  <c16:uniqueId val="{00000007-9D9A-4453-8518-812415640E4A}"/>
                </c:ext>
              </c:extLst>
            </c:dLbl>
            <c:dLbl>
              <c:idx val="5"/>
              <c:layout>
                <c:manualLayout>
                  <c:x val="5.0396825396825393E-3"/>
                  <c:y val="-1.61763706317646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9A-4453-8518-812415640E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וטבלאות'!$K$63:$P$63</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וטבלאות'!$K$68:$P$68</c:f>
              <c:numCache>
                <c:formatCode>0%</c:formatCode>
                <c:ptCount val="6"/>
                <c:pt idx="0">
                  <c:v>2.564102564102564E-2</c:v>
                </c:pt>
                <c:pt idx="1">
                  <c:v>0.19047619047619047</c:v>
                </c:pt>
                <c:pt idx="2">
                  <c:v>0</c:v>
                </c:pt>
                <c:pt idx="3">
                  <c:v>0.26666666666666666</c:v>
                </c:pt>
                <c:pt idx="4">
                  <c:v>6.25E-2</c:v>
                </c:pt>
                <c:pt idx="5">
                  <c:v>9.6774193548387094E-2</c:v>
                </c:pt>
              </c:numCache>
            </c:numRef>
          </c:val>
          <c:extLst>
            <c:ext xmlns:c16="http://schemas.microsoft.com/office/drawing/2014/chart" uri="{C3380CC4-5D6E-409C-BE32-E72D297353CC}">
              <c16:uniqueId val="{00000001-9D9A-4453-8518-812415640E4A}"/>
            </c:ext>
          </c:extLst>
        </c:ser>
        <c:ser>
          <c:idx val="5"/>
          <c:order val="5"/>
          <c:tx>
            <c:strRef>
              <c:f>'גרפים וטבלאות'!$J$69</c:f>
              <c:strCache>
                <c:ptCount val="1"/>
                <c:pt idx="0">
                  <c:v>במידה רבה-רבה מאוד</c:v>
                </c:pt>
              </c:strCache>
            </c:strRef>
          </c:tx>
          <c:spPr>
            <a:solidFill>
              <a:srgbClr val="F7E8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וטבלאות'!$K$63:$P$63</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וטבלאות'!$K$69:$P$69</c:f>
              <c:numCache>
                <c:formatCode>0%</c:formatCode>
                <c:ptCount val="6"/>
                <c:pt idx="0">
                  <c:v>0.97435897435897434</c:v>
                </c:pt>
                <c:pt idx="1">
                  <c:v>0.76190476190476186</c:v>
                </c:pt>
                <c:pt idx="2">
                  <c:v>0.76923076923076927</c:v>
                </c:pt>
                <c:pt idx="3">
                  <c:v>0.66666666666666663</c:v>
                </c:pt>
                <c:pt idx="4">
                  <c:v>0.859375</c:v>
                </c:pt>
                <c:pt idx="5">
                  <c:v>0.87096774193548387</c:v>
                </c:pt>
              </c:numCache>
            </c:numRef>
          </c:val>
          <c:extLst>
            <c:ext xmlns:c16="http://schemas.microsoft.com/office/drawing/2014/chart" uri="{C3380CC4-5D6E-409C-BE32-E72D297353CC}">
              <c16:uniqueId val="{00000002-9D9A-4453-8518-812415640E4A}"/>
            </c:ext>
          </c:extLst>
        </c:ser>
        <c:dLbls>
          <c:dLblPos val="ctr"/>
          <c:showLegendKey val="0"/>
          <c:showVal val="1"/>
          <c:showCatName val="0"/>
          <c:showSerName val="0"/>
          <c:showPercent val="0"/>
          <c:showBubbleSize val="0"/>
        </c:dLbls>
        <c:gapWidth val="50"/>
        <c:overlap val="100"/>
        <c:axId val="723409983"/>
        <c:axId val="723404575"/>
        <c:extLst>
          <c:ext xmlns:c15="http://schemas.microsoft.com/office/drawing/2012/chart" uri="{02D57815-91ED-43cb-92C2-25804820EDAC}">
            <c15:filteredBarSeries>
              <c15:ser>
                <c:idx val="0"/>
                <c:order val="0"/>
                <c:tx>
                  <c:strRef>
                    <c:extLst>
                      <c:ext uri="{02D57815-91ED-43cb-92C2-25804820EDAC}">
                        <c15:formulaRef>
                          <c15:sqref>'גרפים וטבלאות'!$J$64</c15:sqref>
                        </c15:formulaRef>
                      </c:ext>
                    </c:extLst>
                    <c:strCache>
                      <c:ptCount val="1"/>
                      <c:pt idx="0">
                        <c:v>במידה מעטה-כלל לא</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 וטבלאות'!$K$63:$P$63</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c:ext uri="{02D57815-91ED-43cb-92C2-25804820EDAC}">
                        <c15:formulaRef>
                          <c15:sqref>'גרפים וטבלאות'!$K$64:$P$64</c15:sqref>
                        </c15:formulaRef>
                      </c:ext>
                    </c:extLst>
                    <c:numCache>
                      <c:formatCode>General</c:formatCode>
                      <c:ptCount val="6"/>
                      <c:pt idx="0">
                        <c:v>0</c:v>
                      </c:pt>
                      <c:pt idx="1">
                        <c:v>1</c:v>
                      </c:pt>
                      <c:pt idx="2">
                        <c:v>3</c:v>
                      </c:pt>
                      <c:pt idx="3">
                        <c:v>1</c:v>
                      </c:pt>
                      <c:pt idx="4">
                        <c:v>5</c:v>
                      </c:pt>
                      <c:pt idx="5">
                        <c:v>1</c:v>
                      </c:pt>
                    </c:numCache>
                  </c:numRef>
                </c:val>
                <c:extLst>
                  <c:ext xmlns:c16="http://schemas.microsoft.com/office/drawing/2014/chart" uri="{C3380CC4-5D6E-409C-BE32-E72D297353CC}">
                    <c16:uniqueId val="{00000003-9D9A-4453-8518-812415640E4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'גרפים וטבלאות'!$J$65</c15:sqref>
                        </c15:formulaRef>
                      </c:ext>
                    </c:extLst>
                    <c:strCache>
                      <c:ptCount val="1"/>
                      <c:pt idx="0">
                        <c:v>במידה בינונית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וטבלאות'!$K$63:$P$63</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וטבלאות'!$K$65:$P$65</c15:sqref>
                        </c15:formulaRef>
                      </c:ext>
                    </c:extLst>
                    <c:numCache>
                      <c:formatCode>General</c:formatCode>
                      <c:ptCount val="6"/>
                      <c:pt idx="0">
                        <c:v>1</c:v>
                      </c:pt>
                      <c:pt idx="1">
                        <c:v>4</c:v>
                      </c:pt>
                      <c:pt idx="3">
                        <c:v>4</c:v>
                      </c:pt>
                      <c:pt idx="4">
                        <c:v>4</c:v>
                      </c:pt>
                      <c:pt idx="5">
                        <c:v>3</c:v>
                      </c:pt>
                    </c:numCache>
                  </c:numRef>
                </c:val>
                <c:extLst xmlns:c15="http://schemas.microsoft.com/office/drawing/2012/chart">
                  <c:ext xmlns:c16="http://schemas.microsoft.com/office/drawing/2014/chart" uri="{C3380CC4-5D6E-409C-BE32-E72D297353CC}">
                    <c16:uniqueId val="{00000004-9D9A-4453-8518-812415640E4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'גרפים וטבלאות'!$J$66</c15:sqref>
                        </c15:formulaRef>
                      </c:ext>
                    </c:extLst>
                    <c:strCache>
                      <c:ptCount val="1"/>
                      <c:pt idx="0">
                        <c:v>במידה רבה-רבה מאוד</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וטבלאות'!$K$63:$P$63</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וטבלאות'!$K$66:$P$66</c15:sqref>
                        </c15:formulaRef>
                      </c:ext>
                    </c:extLst>
                    <c:numCache>
                      <c:formatCode>General</c:formatCode>
                      <c:ptCount val="6"/>
                      <c:pt idx="0">
                        <c:v>38</c:v>
                      </c:pt>
                      <c:pt idx="1">
                        <c:v>16</c:v>
                      </c:pt>
                      <c:pt idx="2">
                        <c:v>10</c:v>
                      </c:pt>
                      <c:pt idx="3">
                        <c:v>10</c:v>
                      </c:pt>
                      <c:pt idx="4">
                        <c:v>55</c:v>
                      </c:pt>
                      <c:pt idx="5">
                        <c:v>27</c:v>
                      </c:pt>
                    </c:numCache>
                  </c:numRef>
                </c:val>
                <c:extLst xmlns:c15="http://schemas.microsoft.com/office/drawing/2012/chart">
                  <c:ext xmlns:c16="http://schemas.microsoft.com/office/drawing/2014/chart" uri="{C3380CC4-5D6E-409C-BE32-E72D297353CC}">
                    <c16:uniqueId val="{00000005-9D9A-4453-8518-812415640E4A}"/>
                  </c:ext>
                </c:extLst>
              </c15:ser>
            </c15:filteredBarSeries>
          </c:ext>
        </c:extLst>
      </c:barChart>
      <c:catAx>
        <c:axId val="723409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3404575"/>
        <c:crosses val="autoZero"/>
        <c:auto val="1"/>
        <c:lblAlgn val="ctr"/>
        <c:lblOffset val="100"/>
        <c:noMultiLvlLbl val="0"/>
      </c:catAx>
      <c:valAx>
        <c:axId val="723404575"/>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D2D3D5"/>
                </a:solidFill>
                <a:latin typeface="+mn-lt"/>
                <a:ea typeface="+mn-ea"/>
                <a:cs typeface="+mn-cs"/>
              </a:defRPr>
            </a:pPr>
            <a:endParaRPr lang="en-US"/>
          </a:p>
        </c:txPr>
        <c:crossAx val="723409983"/>
        <c:crosses val="autoZero"/>
        <c:crossBetween val="between"/>
      </c:valAx>
      <c:spPr>
        <a:noFill/>
        <a:ln>
          <a:noFill/>
        </a:ln>
        <a:effectLst/>
      </c:spPr>
    </c:plotArea>
    <c:plotVisOnly val="1"/>
    <c:dispBlanksAs val="gap"/>
    <c:showDLblsOverMax val="0"/>
  </c:chart>
  <c:spPr>
    <a:solidFill>
      <a:schemeClr val="bg1">
        <a:lumMod val="50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3"/>
          <c:order val="3"/>
          <c:tx>
            <c:strRef>
              <c:f>'גרפים וטבלאות'!$J$75</c:f>
              <c:strCache>
                <c:ptCount val="1"/>
                <c:pt idx="0">
                  <c:v>במידה מעטה-כלל לא</c:v>
                </c:pt>
              </c:strCache>
            </c:strRef>
          </c:tx>
          <c:spPr>
            <a:solidFill>
              <a:srgbClr val="D2D3D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54DF-4045-AF1C-08E2768CCD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וטבלאות'!$K$71:$P$71</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וטבלאות'!$K$75:$P$75</c:f>
              <c:numCache>
                <c:formatCode>0%</c:formatCode>
                <c:ptCount val="6"/>
                <c:pt idx="0">
                  <c:v>0</c:v>
                </c:pt>
                <c:pt idx="1">
                  <c:v>9.5238095238095233E-2</c:v>
                </c:pt>
                <c:pt idx="2">
                  <c:v>0.2</c:v>
                </c:pt>
                <c:pt idx="3">
                  <c:v>0.2</c:v>
                </c:pt>
                <c:pt idx="4">
                  <c:v>0.16923076923076924</c:v>
                </c:pt>
                <c:pt idx="5">
                  <c:v>0.12903225806451613</c:v>
                </c:pt>
              </c:numCache>
            </c:numRef>
          </c:val>
          <c:extLst>
            <c:ext xmlns:c16="http://schemas.microsoft.com/office/drawing/2014/chart" uri="{C3380CC4-5D6E-409C-BE32-E72D297353CC}">
              <c16:uniqueId val="{00000000-54DF-4045-AF1C-08E2768CCDAA}"/>
            </c:ext>
          </c:extLst>
        </c:ser>
        <c:ser>
          <c:idx val="4"/>
          <c:order val="4"/>
          <c:tx>
            <c:strRef>
              <c:f>'גרפים וטבלאות'!$J$76</c:f>
              <c:strCache>
                <c:ptCount val="1"/>
                <c:pt idx="0">
                  <c:v>במידה בינונית</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וטבלאות'!$K$71:$P$71</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וטבלאות'!$K$76:$P$76</c:f>
              <c:numCache>
                <c:formatCode>0%</c:formatCode>
                <c:ptCount val="6"/>
                <c:pt idx="0">
                  <c:v>5.128205128205128E-2</c:v>
                </c:pt>
                <c:pt idx="1">
                  <c:v>0.14285714285714285</c:v>
                </c:pt>
                <c:pt idx="2">
                  <c:v>6.6666666666666666E-2</c:v>
                </c:pt>
                <c:pt idx="3">
                  <c:v>0.2</c:v>
                </c:pt>
                <c:pt idx="4">
                  <c:v>0.35384615384615387</c:v>
                </c:pt>
                <c:pt idx="5">
                  <c:v>0.32258064516129031</c:v>
                </c:pt>
              </c:numCache>
            </c:numRef>
          </c:val>
          <c:extLst>
            <c:ext xmlns:c16="http://schemas.microsoft.com/office/drawing/2014/chart" uri="{C3380CC4-5D6E-409C-BE32-E72D297353CC}">
              <c16:uniqueId val="{00000001-54DF-4045-AF1C-08E2768CCDAA}"/>
            </c:ext>
          </c:extLst>
        </c:ser>
        <c:ser>
          <c:idx val="5"/>
          <c:order val="5"/>
          <c:tx>
            <c:strRef>
              <c:f>'גרפים וטבלאות'!$J$77</c:f>
              <c:strCache>
                <c:ptCount val="1"/>
                <c:pt idx="0">
                  <c:v>במידה רבה-רבה מאוד</c:v>
                </c:pt>
              </c:strCache>
            </c:strRef>
          </c:tx>
          <c:spPr>
            <a:solidFill>
              <a:srgbClr val="F7E8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וטבלאות'!$K$71:$P$71</c:f>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f>'גרפים וטבלאות'!$K$77:$P$77</c:f>
              <c:numCache>
                <c:formatCode>0%</c:formatCode>
                <c:ptCount val="6"/>
                <c:pt idx="0">
                  <c:v>0.94871794871794868</c:v>
                </c:pt>
                <c:pt idx="1">
                  <c:v>0.76190476190476186</c:v>
                </c:pt>
                <c:pt idx="2">
                  <c:v>0.73333333333333328</c:v>
                </c:pt>
                <c:pt idx="3">
                  <c:v>0.6</c:v>
                </c:pt>
                <c:pt idx="4">
                  <c:v>0.47692307692307695</c:v>
                </c:pt>
                <c:pt idx="5">
                  <c:v>0.54838709677419351</c:v>
                </c:pt>
              </c:numCache>
            </c:numRef>
          </c:val>
          <c:extLst>
            <c:ext xmlns:c16="http://schemas.microsoft.com/office/drawing/2014/chart" uri="{C3380CC4-5D6E-409C-BE32-E72D297353CC}">
              <c16:uniqueId val="{00000002-54DF-4045-AF1C-08E2768CCDAA}"/>
            </c:ext>
          </c:extLst>
        </c:ser>
        <c:dLbls>
          <c:dLblPos val="ctr"/>
          <c:showLegendKey val="0"/>
          <c:showVal val="1"/>
          <c:showCatName val="0"/>
          <c:showSerName val="0"/>
          <c:showPercent val="0"/>
          <c:showBubbleSize val="0"/>
        </c:dLbls>
        <c:gapWidth val="50"/>
        <c:overlap val="100"/>
        <c:axId val="723409983"/>
        <c:axId val="723404575"/>
        <c:extLst>
          <c:ext xmlns:c15="http://schemas.microsoft.com/office/drawing/2012/chart" uri="{02D57815-91ED-43cb-92C2-25804820EDAC}">
            <c15:filteredBarSeries>
              <c15:ser>
                <c:idx val="0"/>
                <c:order val="0"/>
                <c:tx>
                  <c:strRef>
                    <c:extLst>
                      <c:ext uri="{02D57815-91ED-43cb-92C2-25804820EDAC}">
                        <c15:formulaRef>
                          <c15:sqref>'גרפים וטבלאות'!$J$72</c15:sqref>
                        </c15:formulaRef>
                      </c:ext>
                    </c:extLst>
                    <c:strCache>
                      <c:ptCount val="1"/>
                      <c:pt idx="0">
                        <c:v>במידה מעטה-כלל לא</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'גרפים וטבלאות'!$K$71:$P$71</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c:ext uri="{02D57815-91ED-43cb-92C2-25804820EDAC}">
                        <c15:formulaRef>
                          <c15:sqref>'גרפים וטבלאות'!$K$72:$P$72</c15:sqref>
                        </c15:formulaRef>
                      </c:ext>
                    </c:extLst>
                    <c:numCache>
                      <c:formatCode>General</c:formatCode>
                      <c:ptCount val="6"/>
                      <c:pt idx="0">
                        <c:v>0</c:v>
                      </c:pt>
                      <c:pt idx="1">
                        <c:v>2</c:v>
                      </c:pt>
                      <c:pt idx="2">
                        <c:v>3</c:v>
                      </c:pt>
                      <c:pt idx="3">
                        <c:v>3</c:v>
                      </c:pt>
                      <c:pt idx="4">
                        <c:v>11</c:v>
                      </c:pt>
                      <c:pt idx="5">
                        <c:v>4</c:v>
                      </c:pt>
                    </c:numCache>
                  </c:numRef>
                </c:val>
                <c:extLst>
                  <c:ext xmlns:c16="http://schemas.microsoft.com/office/drawing/2014/chart" uri="{C3380CC4-5D6E-409C-BE32-E72D297353CC}">
                    <c16:uniqueId val="{00000003-54DF-4045-AF1C-08E2768CCDA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'גרפים וטבלאות'!$J$73</c15:sqref>
                        </c15:formulaRef>
                      </c:ext>
                    </c:extLst>
                    <c:strCache>
                      <c:ptCount val="1"/>
                      <c:pt idx="0">
                        <c:v>במידה בינונית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וטבלאות'!$K$71:$P$71</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וטבלאות'!$K$73:$P$73</c15:sqref>
                        </c15:formulaRef>
                      </c:ext>
                    </c:extLst>
                    <c:numCache>
                      <c:formatCode>General</c:formatCode>
                      <c:ptCount val="6"/>
                      <c:pt idx="0">
                        <c:v>2</c:v>
                      </c:pt>
                      <c:pt idx="1">
                        <c:v>3</c:v>
                      </c:pt>
                      <c:pt idx="2">
                        <c:v>1</c:v>
                      </c:pt>
                      <c:pt idx="3">
                        <c:v>3</c:v>
                      </c:pt>
                      <c:pt idx="4">
                        <c:v>23</c:v>
                      </c:pt>
                      <c:pt idx="5">
                        <c:v>10</c:v>
                      </c:pt>
                    </c:numCache>
                  </c:numRef>
                </c:val>
                <c:extLst xmlns:c15="http://schemas.microsoft.com/office/drawing/2012/chart">
                  <c:ext xmlns:c16="http://schemas.microsoft.com/office/drawing/2014/chart" uri="{C3380CC4-5D6E-409C-BE32-E72D297353CC}">
                    <c16:uniqueId val="{00000004-54DF-4045-AF1C-08E2768CCDA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'גרפים וטבלאות'!$J$74</c15:sqref>
                        </c15:formulaRef>
                      </c:ext>
                    </c:extLst>
                    <c:strCache>
                      <c:ptCount val="1"/>
                      <c:pt idx="0">
                        <c:v>במידה רבה-רבה מאוד</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'גרפים וטבלאות'!$K$71:$P$71</c15:sqref>
                        </c15:formulaRef>
                      </c:ext>
                    </c:extLst>
                    <c:strCache>
                      <c:ptCount val="6"/>
                      <c:pt idx="0">
                        <c:v>עד 6 חודשים</c:v>
                      </c:pt>
                      <c:pt idx="1">
                        <c:v>7 חודשים עד שנה</c:v>
                      </c:pt>
                      <c:pt idx="2">
                        <c:v>שנה עד שנה וחצי</c:v>
                      </c:pt>
                      <c:pt idx="3">
                        <c:v>שנה וחצי עד שנתיים</c:v>
                      </c:pt>
                      <c:pt idx="4">
                        <c:v>שנתיים עד שלוש</c:v>
                      </c:pt>
                      <c:pt idx="5">
                        <c:v>מעל שלוש</c:v>
                      </c:pt>
                    </c:strCache>
                  </c:strRef>
                </c:cat>
                <c:val>
                  <c:numRef>
                    <c:extLst xmlns:c15="http://schemas.microsoft.com/office/drawing/2012/chart">
                      <c:ext xmlns:c15="http://schemas.microsoft.com/office/drawing/2012/chart" uri="{02D57815-91ED-43cb-92C2-25804820EDAC}">
                        <c15:formulaRef>
                          <c15:sqref>'גרפים וטבלאות'!$K$74:$P$74</c15:sqref>
                        </c15:formulaRef>
                      </c:ext>
                    </c:extLst>
                    <c:numCache>
                      <c:formatCode>General</c:formatCode>
                      <c:ptCount val="6"/>
                      <c:pt idx="0">
                        <c:v>37</c:v>
                      </c:pt>
                      <c:pt idx="1">
                        <c:v>16</c:v>
                      </c:pt>
                      <c:pt idx="2">
                        <c:v>11</c:v>
                      </c:pt>
                      <c:pt idx="3">
                        <c:v>9</c:v>
                      </c:pt>
                      <c:pt idx="4">
                        <c:v>31</c:v>
                      </c:pt>
                      <c:pt idx="5">
                        <c:v>17</c:v>
                      </c:pt>
                    </c:numCache>
                  </c:numRef>
                </c:val>
                <c:extLst xmlns:c15="http://schemas.microsoft.com/office/drawing/2012/chart">
                  <c:ext xmlns:c16="http://schemas.microsoft.com/office/drawing/2014/chart" uri="{C3380CC4-5D6E-409C-BE32-E72D297353CC}">
                    <c16:uniqueId val="{00000005-54DF-4045-AF1C-08E2768CCDAA}"/>
                  </c:ext>
                </c:extLst>
              </c15:ser>
            </c15:filteredBarSeries>
          </c:ext>
        </c:extLst>
      </c:barChart>
      <c:catAx>
        <c:axId val="723409983"/>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3404575"/>
        <c:crosses val="autoZero"/>
        <c:auto val="1"/>
        <c:lblAlgn val="ctr"/>
        <c:lblOffset val="100"/>
        <c:noMultiLvlLbl val="0"/>
      </c:catAx>
      <c:valAx>
        <c:axId val="723404575"/>
        <c:scaling>
          <c:orientation val="maxMin"/>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D2D3D5"/>
                </a:solidFill>
                <a:latin typeface="+mn-lt"/>
                <a:ea typeface="+mn-ea"/>
                <a:cs typeface="+mn-cs"/>
              </a:defRPr>
            </a:pPr>
            <a:endParaRPr lang="en-US"/>
          </a:p>
        </c:txPr>
        <c:crossAx val="723409983"/>
        <c:crosses val="autoZero"/>
        <c:crossBetween val="between"/>
      </c:valAx>
      <c:spPr>
        <a:noFill/>
        <a:ln>
          <a:noFill/>
        </a:ln>
        <a:effectLst/>
      </c:spPr>
    </c:plotArea>
    <c:plotVisOnly val="1"/>
    <c:dispBlanksAs val="gap"/>
    <c:showDLblsOverMax val="0"/>
  </c:chart>
  <c:spPr>
    <a:solidFill>
      <a:schemeClr val="bg1">
        <a:lumMod val="50000"/>
      </a:schemeClr>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'גרפים וטבלאות'!$G$163</c:f>
              <c:strCache>
                <c:ptCount val="1"/>
                <c:pt idx="0">
                  <c:v>יצירת קשרים</c:v>
                </c:pt>
              </c:strCache>
            </c:strRef>
          </c:tx>
          <c:spPr>
            <a:solidFill>
              <a:srgbClr val="4A78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 וטבלאות'!$H$162:$M$162</c:f>
              <c:strCache>
                <c:ptCount val="6"/>
                <c:pt idx="0">
                  <c:v>עד חצי שנה
N=38</c:v>
                </c:pt>
                <c:pt idx="1">
                  <c:v> חצי שנה עד שנה
N=20</c:v>
                </c:pt>
                <c:pt idx="2">
                  <c:v>שנה עד שנה וחצי
N=15</c:v>
                </c:pt>
                <c:pt idx="3">
                  <c:v>שנה וחצי עד שנתיים
N=13</c:v>
                </c:pt>
                <c:pt idx="4">
                  <c:v>שנתיים עד שלוש
N=64</c:v>
                </c:pt>
                <c:pt idx="5">
                  <c:v>מעל שלוש
N=31</c:v>
                </c:pt>
              </c:strCache>
            </c:strRef>
          </c:cat>
          <c:val>
            <c:numRef>
              <c:f>'גרפים וטבלאות'!$H$163:$M$163</c:f>
              <c:numCache>
                <c:formatCode>0%</c:formatCode>
                <c:ptCount val="6"/>
                <c:pt idx="0">
                  <c:v>0.63157894736842102</c:v>
                </c:pt>
                <c:pt idx="1">
                  <c:v>0.45</c:v>
                </c:pt>
                <c:pt idx="2">
                  <c:v>0.53333333333333333</c:v>
                </c:pt>
                <c:pt idx="3">
                  <c:v>0.53846153846153844</c:v>
                </c:pt>
                <c:pt idx="4">
                  <c:v>0.359375</c:v>
                </c:pt>
                <c:pt idx="5">
                  <c:v>0.41935483870967744</c:v>
                </c:pt>
              </c:numCache>
            </c:numRef>
          </c:val>
          <c:extLst>
            <c:ext xmlns:c16="http://schemas.microsoft.com/office/drawing/2014/chart" uri="{C3380CC4-5D6E-409C-BE32-E72D297353CC}">
              <c16:uniqueId val="{00000000-8C1F-4DB9-BB03-24837E9E9014}"/>
            </c:ext>
          </c:extLst>
        </c:ser>
        <c:dLbls>
          <c:dLblPos val="outEnd"/>
          <c:showLegendKey val="0"/>
          <c:showVal val="1"/>
          <c:showCatName val="0"/>
          <c:showSerName val="0"/>
          <c:showPercent val="0"/>
          <c:showBubbleSize val="0"/>
        </c:dLbls>
        <c:gapWidth val="50"/>
        <c:axId val="1045538783"/>
        <c:axId val="1045539199"/>
      </c:barChart>
      <c:catAx>
        <c:axId val="1045538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45539199"/>
        <c:crosses val="autoZero"/>
        <c:auto val="1"/>
        <c:lblAlgn val="ctr"/>
        <c:lblOffset val="100"/>
        <c:noMultiLvlLbl val="0"/>
      </c:catAx>
      <c:valAx>
        <c:axId val="104553919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45538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'גרפים וטבלאות'!$B$237</c:f>
              <c:strCache>
                <c:ptCount val="1"/>
                <c:pt idx="0">
                  <c:v>מרכז קהילתי
27%</c:v>
                </c:pt>
              </c:strCache>
            </c:strRef>
          </c:tx>
          <c:spPr>
            <a:solidFill>
              <a:srgbClr val="EC1C3C"/>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וטבלאות'!$B$238:$B$241</c:f>
              <c:numCache>
                <c:formatCode>General</c:formatCode>
                <c:ptCount val="4"/>
                <c:pt idx="0">
                  <c:v>14</c:v>
                </c:pt>
                <c:pt idx="1">
                  <c:v>38</c:v>
                </c:pt>
                <c:pt idx="2">
                  <c:v>4</c:v>
                </c:pt>
                <c:pt idx="3">
                  <c:v>6</c:v>
                </c:pt>
              </c:numCache>
            </c:numRef>
          </c:val>
          <c:extLst>
            <c:ext xmlns:c16="http://schemas.microsoft.com/office/drawing/2014/chart" uri="{C3380CC4-5D6E-409C-BE32-E72D297353CC}">
              <c16:uniqueId val="{00000000-6B67-4475-A577-FD1FDFC6586C}"/>
            </c:ext>
          </c:extLst>
        </c:ser>
        <c:ser>
          <c:idx val="1"/>
          <c:order val="1"/>
          <c:tx>
            <c:strRef>
              <c:f>'גרפים וטבלאות'!$C$237</c:f>
              <c:strCache>
                <c:ptCount val="1"/>
                <c:pt idx="0">
                  <c:v>חבר/ה שלח/ה
24%</c:v>
                </c:pt>
              </c:strCache>
            </c:strRef>
          </c:tx>
          <c:spPr>
            <a:solidFill>
              <a:srgbClr val="90B6DE"/>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וטבלאות'!$C$238:$C$241</c:f>
              <c:numCache>
                <c:formatCode>General</c:formatCode>
                <c:ptCount val="4"/>
                <c:pt idx="0">
                  <c:v>6</c:v>
                </c:pt>
                <c:pt idx="1">
                  <c:v>27</c:v>
                </c:pt>
                <c:pt idx="2">
                  <c:v>3</c:v>
                </c:pt>
                <c:pt idx="3">
                  <c:v>19</c:v>
                </c:pt>
              </c:numCache>
            </c:numRef>
          </c:val>
          <c:extLst>
            <c:ext xmlns:c16="http://schemas.microsoft.com/office/drawing/2014/chart" uri="{C3380CC4-5D6E-409C-BE32-E72D297353CC}">
              <c16:uniqueId val="{00000001-6B67-4475-A577-FD1FDFC6586C}"/>
            </c:ext>
          </c:extLst>
        </c:ser>
        <c:ser>
          <c:idx val="2"/>
          <c:order val="2"/>
          <c:tx>
            <c:strRef>
              <c:f>'גרפים וטבלאות'!$D$237</c:f>
              <c:strCache>
                <c:ptCount val="1"/>
                <c:pt idx="0">
                  <c:v>דיגיטף
20%</c:v>
                </c:pt>
              </c:strCache>
            </c:strRef>
          </c:tx>
          <c:spPr>
            <a:solidFill>
              <a:srgbClr val="4A78A6"/>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וטבלאות'!$D$238:$D$241</c:f>
              <c:numCache>
                <c:formatCode>General</c:formatCode>
                <c:ptCount val="4"/>
                <c:pt idx="0">
                  <c:v>3</c:v>
                </c:pt>
                <c:pt idx="1">
                  <c:v>13</c:v>
                </c:pt>
                <c:pt idx="2">
                  <c:v>16</c:v>
                </c:pt>
                <c:pt idx="3">
                  <c:v>14</c:v>
                </c:pt>
              </c:numCache>
            </c:numRef>
          </c:val>
          <c:extLst>
            <c:ext xmlns:c16="http://schemas.microsoft.com/office/drawing/2014/chart" uri="{C3380CC4-5D6E-409C-BE32-E72D297353CC}">
              <c16:uniqueId val="{00000002-6B67-4475-A577-FD1FDFC6586C}"/>
            </c:ext>
          </c:extLst>
        </c:ser>
        <c:ser>
          <c:idx val="3"/>
          <c:order val="3"/>
          <c:tx>
            <c:strRef>
              <c:f>'גרפים וטבלאות'!$E$237</c:f>
              <c:strCache>
                <c:ptCount val="1"/>
                <c:pt idx="0">
                  <c:v>וואטסאפ שכונתית
20%</c:v>
                </c:pt>
              </c:strCache>
            </c:strRef>
          </c:tx>
          <c:spPr>
            <a:solidFill>
              <a:srgbClr val="FFC000"/>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וטבלאות'!$E$238:$E$241</c:f>
              <c:numCache>
                <c:formatCode>General</c:formatCode>
                <c:ptCount val="4"/>
                <c:pt idx="0">
                  <c:v>10</c:v>
                </c:pt>
                <c:pt idx="1">
                  <c:v>28</c:v>
                </c:pt>
                <c:pt idx="2">
                  <c:v>1</c:v>
                </c:pt>
                <c:pt idx="3">
                  <c:v>6</c:v>
                </c:pt>
              </c:numCache>
            </c:numRef>
          </c:val>
          <c:extLst>
            <c:ext xmlns:c16="http://schemas.microsoft.com/office/drawing/2014/chart" uri="{C3380CC4-5D6E-409C-BE32-E72D297353CC}">
              <c16:uniqueId val="{00000003-6B67-4475-A577-FD1FDFC6586C}"/>
            </c:ext>
          </c:extLst>
        </c:ser>
        <c:ser>
          <c:idx val="4"/>
          <c:order val="4"/>
          <c:tx>
            <c:strRef>
              <c:f>'גרפים וטבלאות'!$F$237</c:f>
              <c:strCache>
                <c:ptCount val="1"/>
                <c:pt idx="0">
                  <c:v>פייסבוק שכונתית
7%</c:v>
                </c:pt>
              </c:strCache>
            </c:strRef>
          </c:tx>
          <c:spPr>
            <a:solidFill>
              <a:srgbClr val="F9B5BF"/>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וטבלאות'!$F$238:$F$241</c:f>
              <c:numCache>
                <c:formatCode>General</c:formatCode>
                <c:ptCount val="4"/>
                <c:pt idx="0">
                  <c:v>3</c:v>
                </c:pt>
                <c:pt idx="1">
                  <c:v>9</c:v>
                </c:pt>
                <c:pt idx="3">
                  <c:v>3</c:v>
                </c:pt>
              </c:numCache>
            </c:numRef>
          </c:val>
          <c:extLst>
            <c:ext xmlns:c16="http://schemas.microsoft.com/office/drawing/2014/chart" uri="{C3380CC4-5D6E-409C-BE32-E72D297353CC}">
              <c16:uniqueId val="{00000004-6B67-4475-A577-FD1FDFC6586C}"/>
            </c:ext>
          </c:extLst>
        </c:ser>
        <c:ser>
          <c:idx val="5"/>
          <c:order val="5"/>
          <c:tx>
            <c:strRef>
              <c:f>'גרפים וטבלאות'!$G$237</c:f>
              <c:strCache>
                <c:ptCount val="1"/>
                <c:pt idx="0">
                  <c:v>דיגיתל</c:v>
                </c:pt>
              </c:strCache>
            </c:strRef>
          </c:tx>
          <c:spPr>
            <a:solidFill>
              <a:srgbClr val="D2D3D5"/>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וטבלאות'!$G$238:$G$241</c:f>
              <c:numCache>
                <c:formatCode>General</c:formatCode>
                <c:ptCount val="4"/>
                <c:pt idx="0">
                  <c:v>2</c:v>
                </c:pt>
                <c:pt idx="1">
                  <c:v>3</c:v>
                </c:pt>
                <c:pt idx="2">
                  <c:v>3</c:v>
                </c:pt>
                <c:pt idx="3">
                  <c:v>4</c:v>
                </c:pt>
              </c:numCache>
            </c:numRef>
          </c:val>
          <c:extLst>
            <c:ext xmlns:c16="http://schemas.microsoft.com/office/drawing/2014/chart" uri="{C3380CC4-5D6E-409C-BE32-E72D297353CC}">
              <c16:uniqueId val="{00000005-6B67-4475-A577-FD1FDFC6586C}"/>
            </c:ext>
          </c:extLst>
        </c:ser>
        <c:ser>
          <c:idx val="6"/>
          <c:order val="6"/>
          <c:tx>
            <c:strRef>
              <c:f>'גרפים וטבלאות'!$H$237</c:f>
              <c:strCache>
                <c:ptCount val="1"/>
                <c:pt idx="0">
                  <c:v>מסגרת הילדים (גור)</c:v>
                </c:pt>
              </c:strCache>
            </c:strRef>
          </c:tx>
          <c:spPr>
            <a:solidFill>
              <a:schemeClr val="bg1">
                <a:lumMod val="50000"/>
              </a:schemeClr>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וטבלאות'!$H$238:$H$241</c:f>
              <c:numCache>
                <c:formatCode>General</c:formatCode>
                <c:ptCount val="4"/>
                <c:pt idx="3">
                  <c:v>12</c:v>
                </c:pt>
              </c:numCache>
            </c:numRef>
          </c:val>
          <c:extLst>
            <c:ext xmlns:c16="http://schemas.microsoft.com/office/drawing/2014/chart" uri="{C3380CC4-5D6E-409C-BE32-E72D297353CC}">
              <c16:uniqueId val="{00000006-6B67-4475-A577-FD1FDFC6586C}"/>
            </c:ext>
          </c:extLst>
        </c:ser>
        <c:ser>
          <c:idx val="7"/>
          <c:order val="7"/>
          <c:tx>
            <c:strRef>
              <c:f>'גרפים וטבלאות'!$I$237</c:f>
              <c:strCache>
                <c:ptCount val="1"/>
                <c:pt idx="0">
                  <c:v>פרסום בבניין המגורים (גור)</c:v>
                </c:pt>
              </c:strCache>
            </c:strRef>
          </c:tx>
          <c:spPr>
            <a:solidFill>
              <a:schemeClr val="bg1">
                <a:lumMod val="65000"/>
              </a:schemeClr>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וטבלאות'!$I$238:$I$241</c:f>
              <c:numCache>
                <c:formatCode>General</c:formatCode>
                <c:ptCount val="4"/>
                <c:pt idx="3">
                  <c:v>10</c:v>
                </c:pt>
              </c:numCache>
            </c:numRef>
          </c:val>
          <c:extLst>
            <c:ext xmlns:c16="http://schemas.microsoft.com/office/drawing/2014/chart" uri="{C3380CC4-5D6E-409C-BE32-E72D297353CC}">
              <c16:uniqueId val="{00000007-6B67-4475-A577-FD1FDFC6586C}"/>
            </c:ext>
          </c:extLst>
        </c:ser>
        <c:ser>
          <c:idx val="8"/>
          <c:order val="8"/>
          <c:tx>
            <c:strRef>
              <c:f>'גרפים וטבלאות'!$J$237</c:f>
              <c:strCache>
                <c:ptCount val="1"/>
                <c:pt idx="0">
                  <c:v>גן משפחתון</c:v>
                </c:pt>
              </c:strCache>
            </c:strRef>
          </c:tx>
          <c:spPr>
            <a:pattFill prst="dkDnDiag">
              <a:fgClr>
                <a:srgbClr val="90B6DE"/>
              </a:fgClr>
              <a:bgClr>
                <a:schemeClr val="bg1"/>
              </a:bgClr>
            </a:patt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וטבלאות'!$J$238:$J$241</c:f>
              <c:numCache>
                <c:formatCode>General</c:formatCode>
                <c:ptCount val="4"/>
                <c:pt idx="0">
                  <c:v>4</c:v>
                </c:pt>
                <c:pt idx="1">
                  <c:v>1</c:v>
                </c:pt>
              </c:numCache>
            </c:numRef>
          </c:val>
          <c:extLst>
            <c:ext xmlns:c16="http://schemas.microsoft.com/office/drawing/2014/chart" uri="{C3380CC4-5D6E-409C-BE32-E72D297353CC}">
              <c16:uniqueId val="{00000008-6B67-4475-A577-FD1FDFC6586C}"/>
            </c:ext>
          </c:extLst>
        </c:ser>
        <c:ser>
          <c:idx val="9"/>
          <c:order val="9"/>
          <c:tx>
            <c:strRef>
              <c:f>'גרפים וטבלאות'!$K$237</c:f>
              <c:strCache>
                <c:ptCount val="1"/>
                <c:pt idx="0">
                  <c:v>אחר</c:v>
                </c:pt>
              </c:strCache>
            </c:strRef>
          </c:tx>
          <c:spPr>
            <a:solidFill>
              <a:srgbClr val="FFF26B"/>
            </a:solidFill>
            <a:ln>
              <a:noFill/>
            </a:ln>
            <a:effectLst/>
          </c:spPr>
          <c:invertIfNegative val="0"/>
          <c:cat>
            <c:strRef>
              <c:f>'גרפים וטבלאות'!$A$238:$A$241</c:f>
              <c:strCache>
                <c:ptCount val="4"/>
                <c:pt idx="0">
                  <c:v>דרום
N=38</c:v>
                </c:pt>
                <c:pt idx="1">
                  <c:v>יפו
N=102</c:v>
                </c:pt>
                <c:pt idx="2">
                  <c:v>מרכז
N=26</c:v>
                </c:pt>
                <c:pt idx="3">
                  <c:v>צפון
N=62</c:v>
                </c:pt>
              </c:strCache>
            </c:strRef>
          </c:cat>
          <c:val>
            <c:numRef>
              <c:f>'גרפים וטבלאות'!$K$238:$K$241</c:f>
              <c:numCache>
                <c:formatCode>General</c:formatCode>
                <c:ptCount val="4"/>
                <c:pt idx="0">
                  <c:v>2</c:v>
                </c:pt>
                <c:pt idx="1">
                  <c:v>3</c:v>
                </c:pt>
                <c:pt idx="2">
                  <c:v>2</c:v>
                </c:pt>
              </c:numCache>
            </c:numRef>
          </c:val>
          <c:extLst>
            <c:ext xmlns:c16="http://schemas.microsoft.com/office/drawing/2014/chart" uri="{C3380CC4-5D6E-409C-BE32-E72D297353CC}">
              <c16:uniqueId val="{00000009-6B67-4475-A577-FD1FDFC6586C}"/>
            </c:ext>
          </c:extLst>
        </c:ser>
        <c:dLbls>
          <c:showLegendKey val="0"/>
          <c:showVal val="0"/>
          <c:showCatName val="0"/>
          <c:showSerName val="0"/>
          <c:showPercent val="0"/>
          <c:showBubbleSize val="0"/>
        </c:dLbls>
        <c:gapWidth val="50"/>
        <c:overlap val="100"/>
        <c:axId val="1444979935"/>
        <c:axId val="1444977023"/>
      </c:barChart>
      <c:catAx>
        <c:axId val="1444979935"/>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444977023"/>
        <c:crosses val="autoZero"/>
        <c:auto val="1"/>
        <c:lblAlgn val="ctr"/>
        <c:lblOffset val="100"/>
        <c:noMultiLvlLbl val="0"/>
      </c:catAx>
      <c:valAx>
        <c:axId val="144497702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44979935"/>
        <c:crosses val="autoZero"/>
        <c:crossBetween val="between"/>
      </c:valAx>
      <c:spPr>
        <a:noFill/>
        <a:ln>
          <a:noFill/>
        </a:ln>
        <a:effectLst/>
      </c:spPr>
    </c:plotArea>
    <c:legend>
      <c:legendPos val="b"/>
      <c:layout>
        <c:manualLayout>
          <c:xMode val="edge"/>
          <c:yMode val="edge"/>
          <c:x val="4.5919411516496422E-2"/>
          <c:y val="0.58652756581532728"/>
          <c:w val="0.94938303873283347"/>
          <c:h val="0.398439978283822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'גרפים וטבלאות'!$AP$3:$AQ$34</cx:f>
        <cx:lvl ptCount="32">
          <cx:pt idx="0">בית צרנר</cx:pt>
          <cx:pt idx="1">מרכז מנדל</cx:pt>
          <cx:pt idx="2">המרכז הערבי יהודי</cx:pt>
          <cx:pt idx="3">יפו ד (ספרייה)</cx:pt>
          <cx:pt idx="4">המישלמה ביפו</cx:pt>
          <cx:pt idx="5">בית רק"ע</cx:pt>
          <cx:pt idx="6">יפו ג' (ספרייה)</cx:pt>
          <cx:pt idx="7">מנדל (ספרייה)</cx:pt>
          <cx:pt idx="8">לא רלוונטי</cx:pt>
          <cx:pt idx="9">בת ציון</cx:pt>
          <cx:pt idx="10">עמיאל רמבם</cx:pt>
          <cx:pt idx="11">רמת ישראל</cx:pt>
          <cx:pt idx="12">נווה אליעזר (ספרייה)</cx:pt>
          <cx:pt idx="13">נווה עופר (ספרייה)</cx:pt>
          <cx:pt idx="14">מטעם המרחב</cx:pt>
          <cx:pt idx="15">נווה אליעזר</cx:pt>
          <cx:pt idx="16">קריית שלום (ספרייה-בחצר המשפחתון)</cx:pt>
          <cx:pt idx="17">לא רלוונטי</cx:pt>
          <cx:pt idx="18">בית אריאלה (ספרייה)</cx:pt>
          <cx:pt idx="19">מגיד</cx:pt>
          <cx:pt idx="20">מגדל שלום (ספרייה)</cx:pt>
          <cx:pt idx="21">מרכז פליציה בלומנטל (ספרייה)</cx:pt>
          <cx:pt idx="22">לא רלוונטי</cx:pt>
          <cx:pt idx="23">נווה שרת</cx:pt>
          <cx:pt idx="24">קאנטרי ג רוזין</cx:pt>
          <cx:pt idx="25">רמת אביב</cx:pt>
          <cx:pt idx="26">רוזין (ספרייה)</cx:pt>
          <cx:pt idx="27">בית פרנקפורט</cx:pt>
          <cx:pt idx="28">בית קמחי</cx:pt>
          <cx:pt idx="29">קאנטרי ל</cx:pt>
          <cx:pt idx="30">בית פרנקפורט (ספרייה)</cx:pt>
          <cx:pt idx="31">לא רלוונטי</cx:pt>
        </cx:lvl>
        <cx:lvl ptCount="32">
          <cx:pt idx="0">יפו
N=102</cx:pt>
          <cx:pt idx="9">דרום
N=38</cx:pt>
          <cx:pt idx="18">מרכז
N=26</cx:pt>
          <cx:pt idx="23">צפון
N=62</cx:pt>
        </cx:lvl>
      </cx:strDim>
      <cx:numDim type="size">
        <cx:f>'גרפים וטבלאות'!$AR$3:$AR$34</cx:f>
        <cx:lvl ptCount="32" formatCode="General">
          <cx:pt idx="0">58</cx:pt>
          <cx:pt idx="1">13</cx:pt>
          <cx:pt idx="2">6</cx:pt>
          <cx:pt idx="3">6</cx:pt>
          <cx:pt idx="4">3</cx:pt>
          <cx:pt idx="5">2</cx:pt>
          <cx:pt idx="6">1</cx:pt>
          <cx:pt idx="7">1</cx:pt>
          <cx:pt idx="8">12</cx:pt>
          <cx:pt idx="9">9</cx:pt>
          <cx:pt idx="10">9</cx:pt>
          <cx:pt idx="11">3</cx:pt>
          <cx:pt idx="12">3</cx:pt>
          <cx:pt idx="13">3</cx:pt>
          <cx:pt idx="14">1</cx:pt>
          <cx:pt idx="15">1</cx:pt>
          <cx:pt idx="16">1</cx:pt>
          <cx:pt idx="17">8</cx:pt>
          <cx:pt idx="18">13</cx:pt>
          <cx:pt idx="19">9</cx:pt>
          <cx:pt idx="20">1</cx:pt>
          <cx:pt idx="21">1</cx:pt>
          <cx:pt idx="22">2</cx:pt>
          <cx:pt idx="23">20</cx:pt>
          <cx:pt idx="24">15</cx:pt>
          <cx:pt idx="25">7</cx:pt>
          <cx:pt idx="26">6</cx:pt>
          <cx:pt idx="27">4</cx:pt>
          <cx:pt idx="28">3</cx:pt>
          <cx:pt idx="29">2</cx:pt>
          <cx:pt idx="30">1</cx:pt>
          <cx:pt idx="31">4</cx:pt>
        </cx:lvl>
      </cx:numDim>
    </cx:data>
  </cx:chartData>
  <cx:chart>
    <cx:plotArea>
      <cx:plotAreaRegion>
        <cx:series layoutId="treemap" uniqueId="{AA816201-6E89-4C00-8FB6-D82C891F4F0F}">
          <cx:dataPt idx="0">
            <cx:spPr>
              <a:solidFill>
                <a:prstClr val="white">
                  <a:lumMod val="50000"/>
                </a:prstClr>
              </a:solidFill>
            </cx:spPr>
          </cx:dataPt>
          <cx:dataPt idx="10">
            <cx:spPr>
              <a:solidFill>
                <a:srgbClr val="90B6DE"/>
              </a:solidFill>
            </cx:spPr>
          </cx:dataPt>
          <cx:dataPt idx="20">
            <cx:spPr>
              <a:solidFill>
                <a:srgbClr val="D2D3D5"/>
              </a:solidFill>
            </cx:spPr>
          </cx:dataPt>
          <cx:dataPt idx="26">
            <cx:spPr>
              <a:solidFill>
                <a:srgbClr val="F2D834"/>
              </a:solidFill>
            </cx:spPr>
          </cx:dataPt>
          <cx:dataLabels pos="inEnd">
            <cx:visibility seriesName="0" categoryName="1" value="0"/>
            <cx:dataLabel idx="1">
              <cx:txPr>
                <a:bodyPr spcFirstLastPara="1" vertOverflow="ellipsis" horzOverflow="overflow" wrap="square" lIns="0" tIns="0" rIns="0" bIns="0" anchor="ctr" anchorCtr="1"/>
                <a:lstStyle/>
                <a:p>
                  <a:pPr algn="ctr" rtl="0">
                    <a:defRPr sz="3200" b="1"/>
                  </a:pPr>
                  <a:r>
                    <a:rPr lang="en-US" sz="3200" b="1" i="0" u="none" strike="noStrike" baseline="0">
                      <a:solidFill>
                        <a:sysClr val="window" lastClr="FFFFFF"/>
                      </a:solidFill>
                      <a:latin typeface="Calibri" panose="020F0502020204030204"/>
                    </a:rPr>
                    <a:t>בית צרנר</a:t>
                  </a:r>
                </a:p>
              </cx:txPr>
              <cx:visibility seriesName="0" categoryName="1" value="0"/>
            </cx:dataLabel>
            <cx:dataLabel idx="2">
              <cx:txPr>
                <a:bodyPr spcFirstLastPara="1" vertOverflow="ellipsis" horzOverflow="overflow" wrap="square" lIns="0" tIns="0" rIns="0" bIns="0" anchor="ctr" anchorCtr="1"/>
                <a:lstStyle/>
                <a:p>
                  <a:pPr algn="ctr" rtl="0">
                    <a:defRPr sz="2800" b="1"/>
                  </a:pPr>
                  <a:r>
                    <a:rPr lang="en-US" sz="2800" b="1" i="0" u="none" strike="noStrike" baseline="0">
                      <a:solidFill>
                        <a:sysClr val="window" lastClr="FFFFFF"/>
                      </a:solidFill>
                      <a:latin typeface="Calibri" panose="020F0502020204030204"/>
                    </a:rPr>
                    <a:t>מרכז מנדל</a:t>
                  </a:r>
                </a:p>
              </cx:txPr>
              <cx:visibility seriesName="0" categoryName="1" value="0"/>
            </cx:dataLabel>
            <cx:dataLabel idx="3">
              <cx:txPr>
                <a:bodyPr spcFirstLastPara="1" vertOverflow="ellipsis" horzOverflow="overflow" wrap="square" lIns="0" tIns="0" rIns="0" bIns="0" anchor="ctr" anchorCtr="1"/>
                <a:lstStyle/>
                <a:p>
                  <a:pPr algn="ctr" rtl="0">
                    <a:defRPr sz="1600" b="1"/>
                  </a:pPr>
                  <a:r>
                    <a:rPr lang="en-US" sz="1600" b="1" i="0" u="none" strike="noStrike" baseline="0">
                      <a:solidFill>
                        <a:sysClr val="window" lastClr="FFFFFF"/>
                      </a:solidFill>
                      <a:latin typeface="Calibri" panose="020F0502020204030204"/>
                    </a:rPr>
                    <a:t>המרכז הערבי יהודי</a:t>
                  </a:r>
                </a:p>
              </cx:txPr>
              <cx:visibility seriesName="0" categoryName="1" value="0"/>
            </cx:dataLabel>
            <cx:dataLabel idx="4">
              <cx:txPr>
                <a:bodyPr spcFirstLastPara="1" vertOverflow="ellipsis" horzOverflow="overflow" wrap="square" lIns="0" tIns="0" rIns="0" bIns="0" anchor="ctr" anchorCtr="1"/>
                <a:lstStyle/>
                <a:p>
                  <a:pPr algn="ctr" rtl="0">
                    <a:defRPr sz="1400" b="1"/>
                  </a:pPr>
                  <a:r>
                    <a:rPr lang="en-US" sz="1400" b="1" i="0" u="none" strike="noStrike" baseline="0">
                      <a:solidFill>
                        <a:sysClr val="window" lastClr="FFFFFF"/>
                      </a:solidFill>
                      <a:latin typeface="Calibri" panose="020F0502020204030204"/>
                    </a:rPr>
                    <a:t>יפו ד (ספרייה)</a:t>
                  </a:r>
                </a:p>
              </cx:txPr>
              <cx:visibility seriesName="0" categoryName="1" value="0"/>
            </cx:dataLabel>
            <cx:dataLabel idx="5">
              <cx:txPr>
                <a:bodyPr spcFirstLastPara="1" vertOverflow="ellipsis" horzOverflow="overflow" wrap="square" lIns="0" tIns="0" rIns="0" bIns="0" anchor="ctr" anchorCtr="1"/>
                <a:lstStyle/>
                <a:p>
                  <a:pPr algn="ctr" rtl="0">
                    <a:defRPr sz="1100"/>
                  </a:pPr>
                  <a:r>
                    <a:rPr lang="en-US" sz="1100" b="0" i="0" u="none" strike="noStrike" baseline="0">
                      <a:solidFill>
                        <a:prstClr val="white"/>
                      </a:solidFill>
                      <a:latin typeface="Calibri"/>
                    </a:rPr>
                    <a:t>המישלמה ביפו</a:t>
                  </a:r>
                </a:p>
              </cx:txPr>
              <cx:visibility seriesName="0" categoryName="1" value="0"/>
            </cx:dataLabel>
            <cx:dataLabel idx="6">
              <cx:txPr>
                <a:bodyPr spcFirstLastPara="1" vertOverflow="ellipsis" horzOverflow="overflow" wrap="square" lIns="0" tIns="0" rIns="0" bIns="0" anchor="ctr" anchorCtr="1"/>
                <a:lstStyle/>
                <a:p>
                  <a:pPr algn="ctr" rtl="0">
                    <a:defRPr sz="1050"/>
                  </a:pPr>
                  <a:r>
                    <a:rPr lang="en-US" sz="1050" b="0" i="0" u="none" strike="noStrike" baseline="0">
                      <a:solidFill>
                        <a:prstClr val="white"/>
                      </a:solidFill>
                      <a:latin typeface="Calibri"/>
                    </a:rPr>
                    <a:t>בית רק"ע</a:t>
                  </a:r>
                </a:p>
              </cx:txPr>
              <cx:visibility seriesName="0" categoryName="1" value="0"/>
            </cx:dataLabel>
            <cx:dataLabel idx="7">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יפו ג' (ספרייה)</a:t>
                  </a:r>
                </a:p>
              </cx:txPr>
              <cx:visibility seriesName="0" categoryName="1" value="0"/>
            </cx:dataLabel>
            <cx:dataLabel idx="8">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מנדל (ספרייה)</a:t>
                  </a:r>
                </a:p>
              </cx:txPr>
              <cx:visibility seriesName="0" categoryName="1" value="0"/>
            </cx:dataLabel>
            <cx:dataLabel idx="11">
              <cx:txPr>
                <a:bodyPr spcFirstLastPara="1" vertOverflow="ellipsis" horzOverflow="overflow" wrap="square" lIns="0" tIns="0" rIns="0" bIns="0" anchor="ctr" anchorCtr="1"/>
                <a:lstStyle/>
                <a:p>
                  <a:pPr algn="ctr" rtl="0">
                    <a:defRPr sz="2800" b="1"/>
                  </a:pPr>
                  <a:r>
                    <a:rPr lang="en-US" sz="2800" b="1" i="0" u="none" strike="noStrike" baseline="0">
                      <a:solidFill>
                        <a:sysClr val="window" lastClr="FFFFFF"/>
                      </a:solidFill>
                      <a:latin typeface="Calibri" panose="020F0502020204030204"/>
                    </a:rPr>
                    <a:t>בת ציון</a:t>
                  </a:r>
                </a:p>
              </cx:txPr>
              <cx:visibility seriesName="0" categoryName="1" value="0"/>
            </cx:dataLabel>
            <cx:dataLabel idx="12">
              <cx:txPr>
                <a:bodyPr spcFirstLastPara="1" vertOverflow="ellipsis" horzOverflow="overflow" wrap="square" lIns="0" tIns="0" rIns="0" bIns="0" anchor="ctr" anchorCtr="1"/>
                <a:lstStyle/>
                <a:p>
                  <a:pPr algn="ctr" rtl="0">
                    <a:defRPr sz="2400" b="1"/>
                  </a:pPr>
                  <a:r>
                    <a:rPr lang="en-US" sz="2400" b="1" i="0" u="none" strike="noStrike" baseline="0">
                      <a:solidFill>
                        <a:sysClr val="window" lastClr="FFFFFF"/>
                      </a:solidFill>
                      <a:latin typeface="Calibri" panose="020F0502020204030204"/>
                    </a:rPr>
                    <a:t>עמיאל רמבם</a:t>
                  </a:r>
                </a:p>
              </cx:txPr>
              <cx:visibility seriesName="0" categoryName="1" value="0"/>
            </cx:dataLabel>
            <cx:dataLabel idx="13">
              <cx:txPr>
                <a:bodyPr spcFirstLastPara="1" vertOverflow="ellipsis" horzOverflow="overflow" wrap="square" lIns="0" tIns="0" rIns="0" bIns="0" anchor="ctr" anchorCtr="1"/>
                <a:lstStyle/>
                <a:p>
                  <a:pPr algn="ctr" rtl="0">
                    <a:defRPr sz="1100" b="1"/>
                  </a:pPr>
                  <a:r>
                    <a:rPr lang="en-US" sz="1100" b="1" i="0" u="none" strike="noStrike" baseline="0">
                      <a:solidFill>
                        <a:prstClr val="white"/>
                      </a:solidFill>
                      <a:latin typeface="Calibri"/>
                    </a:rPr>
                    <a:t>רמת ישראל</a:t>
                  </a:r>
                </a:p>
              </cx:txPr>
              <cx:visibility seriesName="0" categoryName="1" value="0"/>
            </cx:dataLabel>
            <cx:dataLabel idx="14">
              <cx:txPr>
                <a:bodyPr spcFirstLastPara="1" vertOverflow="ellipsis" horzOverflow="overflow" wrap="square" lIns="0" tIns="0" rIns="0" bIns="0" anchor="ctr" anchorCtr="1"/>
                <a:lstStyle/>
                <a:p>
                  <a:pPr algn="ctr" rtl="0">
                    <a:defRPr sz="1000"/>
                  </a:pPr>
                  <a:r>
                    <a:rPr lang="en-US" sz="1000" b="0" i="0" u="none" strike="noStrike" baseline="0">
                      <a:solidFill>
                        <a:prstClr val="white"/>
                      </a:solidFill>
                      <a:latin typeface="Calibri"/>
                    </a:rPr>
                    <a:t>נווה אליעזר (ספרייה)</a:t>
                  </a:r>
                </a:p>
              </cx:txPr>
              <cx:visibility seriesName="0" categoryName="1" value="0"/>
            </cx:dataLabel>
            <cx:dataLabel idx="15">
              <cx:txPr>
                <a:bodyPr spcFirstLastPara="1" vertOverflow="ellipsis" horzOverflow="overflow" wrap="square" lIns="0" tIns="0" rIns="0" bIns="0" anchor="ctr" anchorCtr="1"/>
                <a:lstStyle/>
                <a:p>
                  <a:pPr algn="ctr" rtl="0">
                    <a:defRPr sz="1050"/>
                  </a:pPr>
                  <a:r>
                    <a:rPr lang="en-US" sz="1050" b="0" i="0" u="none" strike="noStrike" baseline="0">
                      <a:solidFill>
                        <a:prstClr val="white"/>
                      </a:solidFill>
                      <a:latin typeface="Calibri"/>
                    </a:rPr>
                    <a:t>נווה עופר (ספרייה)</a:t>
                  </a:r>
                </a:p>
              </cx:txPr>
              <cx:visibility seriesName="0" categoryName="1" value="0"/>
            </cx:dataLabel>
            <cx:dataLabel idx="16">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מטעם המרחב</a:t>
                  </a:r>
                </a:p>
              </cx:txPr>
              <cx:visibility seriesName="0" categoryName="1" value="0"/>
            </cx:dataLabel>
            <cx:dataLabel idx="17">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a:rPr>
                    <a:t>נווה אליעזר</a:t>
                  </a:r>
                </a:p>
              </cx:txPr>
              <cx:visibility seriesName="0" categoryName="1" value="0"/>
            </cx:dataLabel>
            <cx:dataLabel idx="18">
              <cx:txPr>
                <a:bodyPr spcFirstLastPara="1" vertOverflow="ellipsis" horzOverflow="overflow" wrap="square" lIns="0" tIns="0" rIns="0" bIns="0" anchor="ctr" anchorCtr="1"/>
                <a:lstStyle/>
                <a:p>
                  <a:pPr algn="ctr" rtl="0">
                    <a:defRPr sz="300"/>
                  </a:pPr>
                  <a:r>
                    <a:rPr lang="en-US" sz="300" b="0" i="0" u="none" strike="noStrike" baseline="0">
                      <a:solidFill>
                        <a:prstClr val="white"/>
                      </a:solidFill>
                      <a:latin typeface="Calibri"/>
                    </a:rPr>
                    <a:t>קריית שלום (ספרייה-בחצר המשפחתון)</a:t>
                  </a:r>
                </a:p>
              </cx:txPr>
              <cx:visibility seriesName="0" categoryName="1" value="0"/>
            </cx:dataLabel>
            <cx:dataLabel idx="21">
              <cx:txPr>
                <a:bodyPr spcFirstLastPara="1" vertOverflow="ellipsis" horzOverflow="overflow" wrap="square" lIns="0" tIns="0" rIns="0" bIns="0" anchor="ctr" anchorCtr="1"/>
                <a:lstStyle/>
                <a:p>
                  <a:pPr algn="ctr" rtl="0">
                    <a:defRPr sz="2000" b="1">
                      <a:solidFill>
                        <a:srgbClr val="4A78A6"/>
                      </a:solidFill>
                    </a:defRPr>
                  </a:pPr>
                  <a:r>
                    <a:rPr lang="en-US" sz="2000" b="1" i="0" u="none" strike="noStrike" baseline="0">
                      <a:solidFill>
                        <a:srgbClr val="4A78A6"/>
                      </a:solidFill>
                      <a:latin typeface="Calibri"/>
                    </a:rPr>
                    <a:t>בית אריאלה (ספרייה)</a:t>
                  </a:r>
                </a:p>
              </cx:txPr>
              <cx:visibility seriesName="0" categoryName="1" value="0"/>
            </cx:dataLabel>
            <cx:dataLabel idx="22">
              <cx:txPr>
                <a:bodyPr spcFirstLastPara="1" vertOverflow="ellipsis" horzOverflow="overflow" wrap="square" lIns="0" tIns="0" rIns="0" bIns="0" anchor="ctr" anchorCtr="1"/>
                <a:lstStyle/>
                <a:p>
                  <a:pPr algn="ctr" rtl="0">
                    <a:defRPr sz="3200" b="1">
                      <a:solidFill>
                        <a:srgbClr val="4A78A6"/>
                      </a:solidFill>
                    </a:defRPr>
                  </a:pPr>
                  <a:r>
                    <a:rPr lang="en-US" sz="3200" b="1" i="0" u="none" strike="noStrike" baseline="0">
                      <a:solidFill>
                        <a:srgbClr val="4A78A6"/>
                      </a:solidFill>
                      <a:latin typeface="Calibri"/>
                    </a:rPr>
                    <a:t>מגיד</a:t>
                  </a:r>
                </a:p>
              </cx:txPr>
              <cx:visibility seriesName="0" categoryName="1" value="0"/>
            </cx:dataLabel>
            <cx:dataLabel idx="23">
              <cx:txPr>
                <a:bodyPr spcFirstLastPara="1" vertOverflow="ellipsis" horzOverflow="overflow" wrap="square" lIns="0" tIns="0" rIns="0" bIns="0" anchor="ctr" anchorCtr="1"/>
                <a:lstStyle/>
                <a:p>
                  <a:pPr algn="ctr" rtl="0">
                    <a:defRPr sz="400">
                      <a:solidFill>
                        <a:srgbClr val="4A78A6"/>
                      </a:solidFill>
                    </a:defRPr>
                  </a:pPr>
                  <a:r>
                    <a:rPr lang="en-US" sz="400" b="0" i="0" u="none" strike="noStrike" baseline="0">
                      <a:solidFill>
                        <a:srgbClr val="4A78A6"/>
                      </a:solidFill>
                      <a:latin typeface="Calibri"/>
                    </a:rPr>
                    <a:t>מגדל שלום (ספרייה)</a:t>
                  </a:r>
                </a:p>
              </cx:txPr>
              <cx:visibility seriesName="0" categoryName="1" value="0"/>
            </cx:dataLabel>
            <cx:dataLabel idx="24">
              <cx:txPr>
                <a:bodyPr spcFirstLastPara="1" vertOverflow="ellipsis" horzOverflow="overflow" wrap="square" lIns="0" tIns="0" rIns="0" bIns="0" anchor="ctr" anchorCtr="1"/>
                <a:lstStyle/>
                <a:p>
                  <a:pPr algn="ctr" rtl="0">
                    <a:defRPr sz="400">
                      <a:solidFill>
                        <a:srgbClr val="4A78A6"/>
                      </a:solidFill>
                    </a:defRPr>
                  </a:pPr>
                  <a:r>
                    <a:rPr lang="en-US" sz="400" b="0" i="0" u="none" strike="noStrike" baseline="0">
                      <a:solidFill>
                        <a:srgbClr val="4A78A6"/>
                      </a:solidFill>
                      <a:latin typeface="Calibri"/>
                    </a:rPr>
                    <a:t>מרכז פליציה בלומנטל (ספרייה)</a:t>
                  </a:r>
                </a:p>
              </cx:txPr>
              <cx:visibility seriesName="0" categoryName="1" value="0"/>
            </cx:dataLabel>
            <cx:dataLabel idx="25">
              <cx:txPr>
                <a:bodyPr spcFirstLastPara="1" vertOverflow="ellipsis" horzOverflow="overflow" wrap="square" lIns="0" tIns="0" rIns="0" bIns="0" anchor="ctr" anchorCtr="1"/>
                <a:lstStyle/>
                <a:p>
                  <a:pPr algn="ctr" rtl="0">
                    <a:defRPr>
                      <a:solidFill>
                        <a:srgbClr val="4A78A6"/>
                      </a:solidFill>
                    </a:defRPr>
                  </a:pPr>
                  <a:r>
                    <a:rPr lang="en-US" sz="900" b="0" i="0" u="none" strike="noStrike" baseline="0">
                      <a:solidFill>
                        <a:srgbClr val="4A78A6"/>
                      </a:solidFill>
                      <a:latin typeface="Calibri"/>
                    </a:rPr>
                    <a:t>לא רלוונטי</a:t>
                  </a:r>
                </a:p>
              </cx:txPr>
              <cx:visibility seriesName="0" categoryName="1" value="0"/>
            </cx:dataLabel>
            <cx:dataLabel idx="27">
              <cx:txPr>
                <a:bodyPr spcFirstLastPara="1" vertOverflow="ellipsis" horzOverflow="overflow" wrap="square" lIns="0" tIns="0" rIns="0" bIns="0" anchor="ctr" anchorCtr="1"/>
                <a:lstStyle/>
                <a:p>
                  <a:pPr algn="ctr" rtl="0">
                    <a:defRPr sz="3200" b="1">
                      <a:solidFill>
                        <a:srgbClr val="4A78A6"/>
                      </a:solidFill>
                    </a:defRPr>
                  </a:pPr>
                  <a:r>
                    <a:rPr lang="en-US" sz="3200" b="1" i="0" u="none" strike="noStrike" baseline="0">
                      <a:solidFill>
                        <a:srgbClr val="4A78A6"/>
                      </a:solidFill>
                      <a:latin typeface="Calibri" panose="020F0502020204030204"/>
                    </a:rPr>
                    <a:t>נווה שרת</a:t>
                  </a:r>
                </a:p>
              </cx:txPr>
              <cx:visibility seriesName="0" categoryName="1" value="0"/>
            </cx:dataLabel>
            <cx:dataLabel idx="28">
              <cx:txPr>
                <a:bodyPr spcFirstLastPara="1" vertOverflow="ellipsis" horzOverflow="overflow" wrap="square" lIns="0" tIns="0" rIns="0" bIns="0" anchor="ctr" anchorCtr="1"/>
                <a:lstStyle/>
                <a:p>
                  <a:pPr algn="ctr" rtl="0">
                    <a:defRPr sz="2000" b="1">
                      <a:solidFill>
                        <a:srgbClr val="4A78A6"/>
                      </a:solidFill>
                    </a:defRPr>
                  </a:pPr>
                  <a:r>
                    <a:rPr lang="en-US" sz="2000" b="1" i="0" u="none" strike="noStrike" baseline="0">
                      <a:solidFill>
                        <a:srgbClr val="4A78A6"/>
                      </a:solidFill>
                      <a:latin typeface="Calibri" panose="020F0502020204030204"/>
                    </a:rPr>
                    <a:t>קאנטרי ג רוזין</a:t>
                  </a:r>
                </a:p>
              </cx:txPr>
              <cx:visibility seriesName="0" categoryName="1" value="0"/>
            </cx:dataLabel>
            <cx:dataLabel idx="29">
              <cx:txPr>
                <a:bodyPr spcFirstLastPara="1" vertOverflow="ellipsis" horzOverflow="overflow" wrap="square" lIns="0" tIns="0" rIns="0" bIns="0" anchor="ctr" anchorCtr="1"/>
                <a:lstStyle/>
                <a:p>
                  <a:pPr algn="ctr" rtl="0">
                    <a:defRPr sz="1600" b="1">
                      <a:solidFill>
                        <a:srgbClr val="4A78A6"/>
                      </a:solidFill>
                    </a:defRPr>
                  </a:pPr>
                  <a:r>
                    <a:rPr lang="en-US" sz="1600" b="1" i="0" u="none" strike="noStrike" baseline="0">
                      <a:solidFill>
                        <a:srgbClr val="4A78A6"/>
                      </a:solidFill>
                      <a:latin typeface="Calibri"/>
                    </a:rPr>
                    <a:t>רמת אביב</a:t>
                  </a:r>
                </a:p>
              </cx:txPr>
              <cx:visibility seriesName="0" categoryName="1" value="0"/>
            </cx:dataLabel>
            <cx:dataLabel idx="30">
              <cx:txPr>
                <a:bodyPr spcFirstLastPara="1" vertOverflow="ellipsis" horzOverflow="overflow" wrap="square" lIns="0" tIns="0" rIns="0" bIns="0" anchor="ctr" anchorCtr="1"/>
                <a:lstStyle/>
                <a:p>
                  <a:pPr algn="ctr" rtl="0">
                    <a:defRPr sz="1400" b="1">
                      <a:solidFill>
                        <a:srgbClr val="4A78A6"/>
                      </a:solidFill>
                    </a:defRPr>
                  </a:pPr>
                  <a:r>
                    <a:rPr lang="en-US" sz="1400" b="1" i="0" u="none" strike="noStrike" baseline="0">
                      <a:solidFill>
                        <a:srgbClr val="4A78A6"/>
                      </a:solidFill>
                      <a:latin typeface="Calibri"/>
                    </a:rPr>
                    <a:t>רוזין (ספרייה)</a:t>
                  </a:r>
                </a:p>
              </cx:txPr>
              <cx:visibility seriesName="0" categoryName="1" value="0"/>
            </cx:dataLabel>
            <cx:dataLabel idx="31">
              <cx:txPr>
                <a:bodyPr spcFirstLastPara="1" vertOverflow="ellipsis" horzOverflow="overflow" wrap="square" lIns="0" tIns="0" rIns="0" bIns="0" anchor="ctr" anchorCtr="1"/>
                <a:lstStyle/>
                <a:p>
                  <a:pPr algn="ctr" rtl="0">
                    <a:defRPr sz="1200" b="1">
                      <a:solidFill>
                        <a:srgbClr val="4A78A6"/>
                      </a:solidFill>
                    </a:defRPr>
                  </a:pPr>
                  <a:r>
                    <a:rPr lang="en-US" sz="1200" b="1" i="0" u="none" strike="noStrike" baseline="0">
                      <a:solidFill>
                        <a:srgbClr val="4A78A6"/>
                      </a:solidFill>
                      <a:latin typeface="Calibri"/>
                    </a:rPr>
                    <a:t>בית פרנקפורט</a:t>
                  </a:r>
                </a:p>
              </cx:txPr>
              <cx:visibility seriesName="0" categoryName="1" value="0"/>
            </cx:dataLabel>
            <cx:dataLabel idx="32">
              <cx:txPr>
                <a:bodyPr spcFirstLastPara="1" vertOverflow="ellipsis" horzOverflow="overflow" wrap="square" lIns="0" tIns="0" rIns="0" bIns="0" anchor="ctr" anchorCtr="1"/>
                <a:lstStyle/>
                <a:p>
                  <a:pPr algn="ctr" rtl="0">
                    <a:defRPr sz="1600" b="1">
                      <a:solidFill>
                        <a:srgbClr val="4A78A6"/>
                      </a:solidFill>
                    </a:defRPr>
                  </a:pPr>
                  <a:r>
                    <a:rPr lang="en-US" sz="1600" b="1" i="0" u="none" strike="noStrike" baseline="0">
                      <a:solidFill>
                        <a:srgbClr val="4A78A6"/>
                      </a:solidFill>
                      <a:latin typeface="Calibri"/>
                    </a:rPr>
                    <a:t>בית קמחי</a:t>
                  </a:r>
                </a:p>
              </cx:txPr>
              <cx:visibility seriesName="0" categoryName="1" value="0"/>
            </cx:dataLabel>
            <cx:dataLabel idx="33">
              <cx:txPr>
                <a:bodyPr spcFirstLastPara="1" vertOverflow="ellipsis" horzOverflow="overflow" wrap="square" lIns="0" tIns="0" rIns="0" bIns="0" anchor="ctr" anchorCtr="1"/>
                <a:lstStyle/>
                <a:p>
                  <a:pPr algn="ctr" rtl="0">
                    <a:defRPr sz="1050" b="1">
                      <a:solidFill>
                        <a:srgbClr val="4A78A6"/>
                      </a:solidFill>
                    </a:defRPr>
                  </a:pPr>
                  <a:r>
                    <a:rPr lang="en-US" sz="1050" b="1" i="0" u="none" strike="noStrike" baseline="0">
                      <a:solidFill>
                        <a:srgbClr val="4A78A6"/>
                      </a:solidFill>
                      <a:latin typeface="Calibri"/>
                    </a:rPr>
                    <a:t>קאנטרי ל</a:t>
                  </a:r>
                </a:p>
              </cx:txPr>
              <cx:visibility seriesName="0" categoryName="1" value="0"/>
            </cx:dataLabel>
            <cx:dataLabel idx="34">
              <cx:txPr>
                <a:bodyPr spcFirstLastPara="1" vertOverflow="ellipsis" horzOverflow="overflow" wrap="square" lIns="0" tIns="0" rIns="0" bIns="0" anchor="ctr" anchorCtr="1"/>
                <a:lstStyle/>
                <a:p>
                  <a:pPr algn="ctr" rtl="0">
                    <a:defRPr sz="400">
                      <a:solidFill>
                        <a:srgbClr val="4A78A6"/>
                      </a:solidFill>
                    </a:defRPr>
                  </a:pPr>
                  <a:r>
                    <a:rPr lang="en-US" sz="400" b="0" i="0" u="none" strike="noStrike" baseline="0">
                      <a:solidFill>
                        <a:srgbClr val="4A78A6"/>
                      </a:solidFill>
                      <a:latin typeface="Calibri"/>
                    </a:rPr>
                    <a:t>בית פרנקפורט (ספרייה)</a:t>
                  </a:r>
                </a:p>
              </cx:txPr>
              <cx:visibility seriesName="0" categoryName="1" value="0"/>
            </cx:dataLabel>
            <cx:dataLabel idx="35">
              <cx:txPr>
                <a:bodyPr spcFirstLastPara="1" vertOverflow="ellipsis" horzOverflow="overflow" wrap="square" lIns="0" tIns="0" rIns="0" bIns="0" anchor="ctr" anchorCtr="1"/>
                <a:lstStyle/>
                <a:p>
                  <a:pPr algn="ctr" rtl="0">
                    <a:defRPr>
                      <a:solidFill>
                        <a:srgbClr val="4A78A6"/>
                      </a:solidFill>
                    </a:defRPr>
                  </a:pPr>
                  <a:r>
                    <a:rPr lang="en-US" sz="900" b="0" i="0" u="none" strike="noStrike" baseline="0">
                      <a:solidFill>
                        <a:srgbClr val="4A78A6"/>
                      </a:solidFill>
                      <a:latin typeface="Calibri"/>
                    </a:rPr>
                    <a:t>לא רלוונטי</a:t>
                  </a:r>
                </a:p>
              </cx:txPr>
              <cx:visibility seriesName="0" categoryName="1" value="0"/>
            </cx:dataLabel>
            <cx:dataLabelHidden idx="0"/>
            <cx:dataLabelHidden idx="10"/>
            <cx:dataLabelHidden idx="20"/>
            <cx:dataLabelHidden idx="26"/>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'גרפים וטבלאות'!$AH$63:$AM$63</cx:f>
        <cx:lvl ptCount="6">
          <cx:pt idx="0">עד חצי שנה</cx:pt>
          <cx:pt idx="1">חצי שנה עד שנה</cx:pt>
          <cx:pt idx="2">שנה עד שנה וחצי</cx:pt>
          <cx:pt idx="3">שנה וחצי עד שנתיים</cx:pt>
          <cx:pt idx="4">שנתיים עד שלוש</cx:pt>
          <cx:pt idx="5">מעל שלוש</cx:pt>
        </cx:lvl>
      </cx:strDim>
      <cx:numDim type="val">
        <cx:f>'גרפים וטבלאות'!$AH$64:$AM$64</cx:f>
        <cx:lvl ptCount="6" formatCode="General">
          <cx:pt idx="0">39</cx:pt>
          <cx:pt idx="1">21</cx:pt>
          <cx:pt idx="2">15</cx:pt>
          <cx:pt idx="3">15</cx:pt>
          <cx:pt idx="4">66</cx:pt>
          <cx:pt idx="5">31</cx:pt>
        </cx:lvl>
      </cx:numDim>
    </cx:data>
  </cx:chartData>
  <cx:chart>
    <cx:plotArea>
      <cx:plotAreaRegion>
        <cx:series layoutId="funnel" uniqueId="{785D8737-68DE-4B01-A75A-E94D356BB6B7}">
          <cx:spPr>
            <a:solidFill>
              <a:srgbClr val="4A78A6"/>
            </a:solidFill>
          </cx:spPr>
          <cx:dataLabels>
            <cx:txPr>
              <a:bodyPr spcFirstLastPara="1" vertOverflow="ellipsis" horzOverflow="overflow" wrap="square" lIns="0" tIns="0" rIns="0" bIns="0" anchor="ctr" anchorCtr="1"/>
              <a:lstStyle/>
              <a:p>
                <a:pPr algn="ctr" rtl="0">
                  <a:defRPr sz="1800" b="1">
                    <a:solidFill>
                      <a:schemeClr val="bg1"/>
                    </a:solidFill>
                  </a:defRPr>
                </a:pPr>
                <a:endParaRPr lang="en-US" sz="1800" b="1"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200" b="1"/>
            </a:pPr>
            <a:endParaRPr lang="en-US" sz="1200" b="1" i="0" u="none" strike="noStrike" baseline="0">
              <a:solidFill>
                <a:sysClr val="windowText" lastClr="000000">
                  <a:lumMod val="65000"/>
                  <a:lumOff val="35000"/>
                </a:sys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A8_1FB36B5D.xml><?xml version="1.0" encoding="utf-8"?>
<p188:cmLst xmlns:a="http://schemas.openxmlformats.org/drawingml/2006/main" xmlns:r="http://schemas.openxmlformats.org/officeDocument/2006/relationships" xmlns:p188="http://schemas.microsoft.com/office/powerpoint/2018/8/main">
  <p188:cm id="{CABD4B61-A3EB-4F74-9AAE-A6C92F979494}" authorId="{32D145CE-3CEA-5153-9B39-BF37DB1552C8}" created="2022-06-02T14:53:04.211">
    <pc:sldMkLst xmlns:pc="http://schemas.microsoft.com/office/powerpoint/2013/main/command">
      <pc:docMk/>
      <pc:sldMk cId="531852125" sldId="424"/>
    </pc:sldMkLst>
    <p188:txBody>
      <a:bodyPr/>
      <a:lstStyle/>
      <a:p>
        <a:r>
          <a:rPr lang="en-US"/>
          <a:t>כל חלקי הגרף לא לתרגום</a:t>
        </a:r>
      </a:p>
    </p188:txBody>
  </p188:cm>
</p188:cmLst>
</file>

<file path=ppt/comments/modernComment_1BB_AF648062.xml><?xml version="1.0" encoding="utf-8"?>
<p188:cmLst xmlns:a="http://schemas.openxmlformats.org/drawingml/2006/main" xmlns:r="http://schemas.openxmlformats.org/officeDocument/2006/relationships" xmlns:p188="http://schemas.microsoft.com/office/powerpoint/2018/8/main">
  <p188:cm id="{77FE12D6-7A55-4F14-BBD2-6F4A1A14E9AF}" authorId="{32D145CE-3CEA-5153-9B39-BF37DB1552C8}" created="2022-06-02T14:55:39.498">
    <pc:sldMkLst xmlns:pc="http://schemas.microsoft.com/office/powerpoint/2013/main/command">
      <pc:docMk/>
      <pc:sldMk cId="2942599266" sldId="443"/>
    </pc:sldMkLst>
    <p188:txBody>
      <a:bodyPr/>
      <a:lstStyle/>
      <a:p>
        <a:r>
          <a:rPr lang="en-US"/>
          <a:t>כל חלקי הגרף לא לתרגום</a:t>
        </a:r>
      </a:p>
    </p188:txBody>
  </p188:cm>
</p188:cmLst>
</file>

<file path=ppt/comments/modernComment_1EC_7F8D833B.xml><?xml version="1.0" encoding="utf-8"?>
<p188:cmLst xmlns:a="http://schemas.openxmlformats.org/drawingml/2006/main" xmlns:r="http://schemas.openxmlformats.org/officeDocument/2006/relationships" xmlns:p188="http://schemas.microsoft.com/office/powerpoint/2018/8/main">
  <p188:cm id="{56574B8E-908A-4227-841A-9A4A8C5ED762}" authorId="{32D145CE-3CEA-5153-9B39-BF37DB1552C8}" created="2022-05-30T09:03:50.445">
    <pc:sldMkLst xmlns:pc="http://schemas.microsoft.com/office/powerpoint/2013/main/command">
      <pc:docMk/>
      <pc:sldMk cId="2139980603" sldId="492"/>
    </pc:sldMkLst>
    <p188:txBody>
      <a:bodyPr/>
      <a:lstStyle/>
      <a:p>
        <a:r>
          <a:rPr lang="en-US"/>
          <a:t>כל חלקי הגרף לא לתרגום</a:t>
        </a:r>
      </a:p>
    </p188:txBody>
  </p188:cm>
</p188:cmLst>
</file>

<file path=ppt/comments/modernComment_1EF_9ADF0B43.xml><?xml version="1.0" encoding="utf-8"?>
<p188:cmLst xmlns:a="http://schemas.openxmlformats.org/drawingml/2006/main" xmlns:r="http://schemas.openxmlformats.org/officeDocument/2006/relationships" xmlns:p188="http://schemas.microsoft.com/office/powerpoint/2018/8/main">
  <p188:cm id="{0FBCD573-D11C-49FD-8E7A-C83BC8DA23C7}" authorId="{32D145CE-3CEA-5153-9B39-BF37DB1552C8}" created="2022-05-30T09:02:27.251">
    <pc:sldMkLst xmlns:pc="http://schemas.microsoft.com/office/powerpoint/2013/main/command">
      <pc:docMk/>
      <pc:sldMk cId="2598308675" sldId="495"/>
    </pc:sldMkLst>
    <p188:txBody>
      <a:bodyPr/>
      <a:lstStyle/>
      <a:p>
        <a:r>
          <a:rPr lang="en-US"/>
          <a:t>כל חלקי הגרף לא לתרגום</a:t>
        </a:r>
      </a:p>
    </p188:txBody>
  </p188:cm>
</p188:cmLst>
</file>

<file path=ppt/comments/modernComment_1F0_736849AA.xml><?xml version="1.0" encoding="utf-8"?>
<p188:cmLst xmlns:a="http://schemas.openxmlformats.org/drawingml/2006/main" xmlns:r="http://schemas.openxmlformats.org/officeDocument/2006/relationships" xmlns:p188="http://schemas.microsoft.com/office/powerpoint/2018/8/main">
  <p188:cm id="{5A7CB163-7480-4C3C-B87F-9679053457AC}" authorId="{32D145CE-3CEA-5153-9B39-BF37DB1552C8}" created="2022-05-30T08:50:35.706">
    <pc:sldMkLst xmlns:pc="http://schemas.microsoft.com/office/powerpoint/2013/main/command">
      <pc:docMk/>
      <pc:sldMk cId="1936214442" sldId="496"/>
    </pc:sldMkLst>
    <p188:txBody>
      <a:bodyPr/>
      <a:lstStyle/>
      <a:p>
        <a:r>
          <a:rPr lang="en-US"/>
          <a:t>כל חלקי הגרף לא לתרגום</a:t>
        </a:r>
      </a:p>
    </p188:txBody>
  </p188:cm>
</p188:cmLst>
</file>

<file path=ppt/comments/modernComment_1F1_E0ECE903.xml><?xml version="1.0" encoding="utf-8"?>
<p188:cmLst xmlns:a="http://schemas.openxmlformats.org/drawingml/2006/main" xmlns:r="http://schemas.openxmlformats.org/officeDocument/2006/relationships" xmlns:p188="http://schemas.microsoft.com/office/powerpoint/2018/8/main">
  <p188:cm id="{6B38CC66-59CF-49B9-AF6E-179ACE939DD1}" authorId="{32D145CE-3CEA-5153-9B39-BF37DB1552C8}" created="2022-05-30T08:51:00.519">
    <pc:sldMkLst xmlns:pc="http://schemas.microsoft.com/office/powerpoint/2013/main/command">
      <pc:docMk/>
      <pc:sldMk cId="3773622531" sldId="497"/>
    </pc:sldMkLst>
    <p188:txBody>
      <a:bodyPr/>
      <a:lstStyle/>
      <a:p>
        <a:r>
          <a:rPr lang="en-US"/>
          <a:t>כל חלקי הגרף לא לתרגום</a:t>
        </a:r>
      </a:p>
    </p188:txBody>
  </p188:cm>
</p188:cmLst>
</file>

<file path=ppt/comments/modernComment_1F5_CDBBE58B.xml><?xml version="1.0" encoding="utf-8"?>
<p188:cmLst xmlns:a="http://schemas.openxmlformats.org/drawingml/2006/main" xmlns:r="http://schemas.openxmlformats.org/officeDocument/2006/relationships" xmlns:p188="http://schemas.microsoft.com/office/powerpoint/2018/8/main">
  <p188:cm id="{29792CD6-8033-41F2-9BEA-E0F73895E9BD}" authorId="{32D145CE-3CEA-5153-9B39-BF37DB1552C8}" created="2022-05-30T09:11:54.088">
    <pc:sldMkLst xmlns:pc="http://schemas.microsoft.com/office/powerpoint/2013/main/command">
      <pc:docMk/>
      <pc:sldMk cId="3451643275" sldId="501"/>
    </pc:sldMkLst>
    <p188:txBody>
      <a:bodyPr/>
      <a:lstStyle/>
      <a:p>
        <a:r>
          <a:rPr lang="en-US"/>
          <a:t>כל חלקי הגרף לא לתרגום</a:t>
        </a:r>
      </a:p>
    </p188:txBody>
  </p188:cm>
</p188:cmLst>
</file>

<file path=ppt/comments/modernComment_1FB_DAAF9882.xml><?xml version="1.0" encoding="utf-8"?>
<p188:cmLst xmlns:a="http://schemas.openxmlformats.org/drawingml/2006/main" xmlns:r="http://schemas.openxmlformats.org/officeDocument/2006/relationships" xmlns:p188="http://schemas.microsoft.com/office/powerpoint/2018/8/main">
  <p188:cm id="{A138E200-BF82-4065-AF0F-F1A04C7E23DA}" authorId="{32D145CE-3CEA-5153-9B39-BF37DB1552C8}" created="2022-06-02T14:53:24.229">
    <pc:sldMkLst xmlns:pc="http://schemas.microsoft.com/office/powerpoint/2013/main/command">
      <pc:docMk/>
      <pc:sldMk cId="3668940930" sldId="507"/>
    </pc:sldMkLst>
    <p188:txBody>
      <a:bodyPr/>
      <a:lstStyle/>
      <a:p>
        <a:r>
          <a:rPr lang="en-US"/>
          <a:t>שקף לא לתרגום</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AA2456-E9B1-4D7F-B3C7-7289AEB4E5B5}" type="datetimeFigureOut">
              <a:rPr lang="en-US" smtClean="0"/>
              <a:t>6/2/2022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7E0950-7630-4B72-A91E-FC6ABBB00A8C}" type="slidenum">
              <a:rPr lang="en-US" smtClean="0"/>
              <a:t>‹#›</a:t>
            </a:fld>
            <a:endParaRPr lang="en-US"/>
          </a:p>
        </p:txBody>
      </p:sp>
    </p:spTree>
    <p:extLst>
      <p:ext uri="{BB962C8B-B14F-4D97-AF65-F5344CB8AC3E}">
        <p14:creationId xmlns:p14="http://schemas.microsoft.com/office/powerpoint/2010/main" val="334695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1</a:t>
            </a:fld>
            <a:endParaRPr lang="en-US"/>
          </a:p>
        </p:txBody>
      </p:sp>
    </p:spTree>
    <p:extLst>
      <p:ext uri="{BB962C8B-B14F-4D97-AF65-F5344CB8AC3E}">
        <p14:creationId xmlns:p14="http://schemas.microsoft.com/office/powerpoint/2010/main" val="215424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he-IL" sz="12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11</a:t>
            </a:fld>
            <a:endParaRPr lang="en-US"/>
          </a:p>
        </p:txBody>
      </p:sp>
    </p:spTree>
    <p:extLst>
      <p:ext uri="{BB962C8B-B14F-4D97-AF65-F5344CB8AC3E}">
        <p14:creationId xmlns:p14="http://schemas.microsoft.com/office/powerpoint/2010/main" val="2403400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12</a:t>
            </a:fld>
            <a:endParaRPr lang="en-US"/>
          </a:p>
        </p:txBody>
      </p:sp>
    </p:spTree>
    <p:extLst>
      <p:ext uri="{BB962C8B-B14F-4D97-AF65-F5344CB8AC3E}">
        <p14:creationId xmlns:p14="http://schemas.microsoft.com/office/powerpoint/2010/main" val="65345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13</a:t>
            </a:fld>
            <a:endParaRPr lang="en-US"/>
          </a:p>
        </p:txBody>
      </p:sp>
    </p:spTree>
    <p:extLst>
      <p:ext uri="{BB962C8B-B14F-4D97-AF65-F5344CB8AC3E}">
        <p14:creationId xmlns:p14="http://schemas.microsoft.com/office/powerpoint/2010/main" val="158290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7E0950-7630-4B72-A91E-FC6ABBB00A8C}" type="slidenum">
              <a:rPr lang="en-US" smtClean="0"/>
              <a:t>14</a:t>
            </a:fld>
            <a:endParaRPr lang="en-US"/>
          </a:p>
        </p:txBody>
      </p:sp>
    </p:spTree>
    <p:extLst>
      <p:ext uri="{BB962C8B-B14F-4D97-AF65-F5344CB8AC3E}">
        <p14:creationId xmlns:p14="http://schemas.microsoft.com/office/powerpoint/2010/main" val="343987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dirty="0">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15</a:t>
            </a:fld>
            <a:endParaRPr lang="en-US"/>
          </a:p>
        </p:txBody>
      </p:sp>
    </p:spTree>
    <p:extLst>
      <p:ext uri="{BB962C8B-B14F-4D97-AF65-F5344CB8AC3E}">
        <p14:creationId xmlns:p14="http://schemas.microsoft.com/office/powerpoint/2010/main" val="7446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16</a:t>
            </a:fld>
            <a:endParaRPr lang="en-US"/>
          </a:p>
        </p:txBody>
      </p:sp>
    </p:spTree>
    <p:extLst>
      <p:ext uri="{BB962C8B-B14F-4D97-AF65-F5344CB8AC3E}">
        <p14:creationId xmlns:p14="http://schemas.microsoft.com/office/powerpoint/2010/main" val="355021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מספר שקופית 3"/>
          <p:cNvSpPr>
            <a:spLocks noGrp="1"/>
          </p:cNvSpPr>
          <p:nvPr>
            <p:ph type="sldNum" sz="quarter" idx="10"/>
          </p:nvPr>
        </p:nvSpPr>
        <p:spPr/>
        <p:txBody>
          <a:bodyPr/>
          <a:lstStyle/>
          <a:p>
            <a:fld id="{937E0950-7630-4B72-A91E-FC6ABBB00A8C}" type="slidenum">
              <a:rPr lang="en-US" smtClean="0"/>
              <a:t>18</a:t>
            </a:fld>
            <a:endParaRPr lang="en-US"/>
          </a:p>
        </p:txBody>
      </p:sp>
    </p:spTree>
    <p:extLst>
      <p:ext uri="{BB962C8B-B14F-4D97-AF65-F5344CB8AC3E}">
        <p14:creationId xmlns:p14="http://schemas.microsoft.com/office/powerpoint/2010/main" val="3953288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22</a:t>
            </a:fld>
            <a:endParaRPr lang="en-US"/>
          </a:p>
        </p:txBody>
      </p:sp>
    </p:spTree>
    <p:extLst>
      <p:ext uri="{BB962C8B-B14F-4D97-AF65-F5344CB8AC3E}">
        <p14:creationId xmlns:p14="http://schemas.microsoft.com/office/powerpoint/2010/main" val="88372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23</a:t>
            </a:fld>
            <a:endParaRPr lang="en-US"/>
          </a:p>
        </p:txBody>
      </p:sp>
    </p:spTree>
    <p:extLst>
      <p:ext uri="{BB962C8B-B14F-4D97-AF65-F5344CB8AC3E}">
        <p14:creationId xmlns:p14="http://schemas.microsoft.com/office/powerpoint/2010/main" val="300992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24</a:t>
            </a:fld>
            <a:endParaRPr lang="en-US"/>
          </a:p>
        </p:txBody>
      </p:sp>
    </p:spTree>
    <p:extLst>
      <p:ext uri="{BB962C8B-B14F-4D97-AF65-F5344CB8AC3E}">
        <p14:creationId xmlns:p14="http://schemas.microsoft.com/office/powerpoint/2010/main" val="308449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a:p>
        </p:txBody>
      </p:sp>
    </p:spTree>
    <p:extLst>
      <p:ext uri="{BB962C8B-B14F-4D97-AF65-F5344CB8AC3E}">
        <p14:creationId xmlns:p14="http://schemas.microsoft.com/office/powerpoint/2010/main" val="2872371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25</a:t>
            </a:fld>
            <a:endParaRPr lang="en-US"/>
          </a:p>
        </p:txBody>
      </p:sp>
    </p:spTree>
    <p:extLst>
      <p:ext uri="{BB962C8B-B14F-4D97-AF65-F5344CB8AC3E}">
        <p14:creationId xmlns:p14="http://schemas.microsoft.com/office/powerpoint/2010/main" val="3207427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26</a:t>
            </a:fld>
            <a:endParaRPr lang="en-US"/>
          </a:p>
        </p:txBody>
      </p:sp>
    </p:spTree>
    <p:extLst>
      <p:ext uri="{BB962C8B-B14F-4D97-AF65-F5344CB8AC3E}">
        <p14:creationId xmlns:p14="http://schemas.microsoft.com/office/powerpoint/2010/main" val="2693122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27</a:t>
            </a:fld>
            <a:endParaRPr lang="en-US"/>
          </a:p>
        </p:txBody>
      </p:sp>
    </p:spTree>
    <p:extLst>
      <p:ext uri="{BB962C8B-B14F-4D97-AF65-F5344CB8AC3E}">
        <p14:creationId xmlns:p14="http://schemas.microsoft.com/office/powerpoint/2010/main" val="711993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28</a:t>
            </a:fld>
            <a:endParaRPr lang="en-US"/>
          </a:p>
        </p:txBody>
      </p:sp>
    </p:spTree>
    <p:extLst>
      <p:ext uri="{BB962C8B-B14F-4D97-AF65-F5344CB8AC3E}">
        <p14:creationId xmlns:p14="http://schemas.microsoft.com/office/powerpoint/2010/main" val="4264940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he-IL" sz="120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29</a:t>
            </a:fld>
            <a:endParaRPr lang="en-US"/>
          </a:p>
        </p:txBody>
      </p:sp>
    </p:spTree>
    <p:extLst>
      <p:ext uri="{BB962C8B-B14F-4D97-AF65-F5344CB8AC3E}">
        <p14:creationId xmlns:p14="http://schemas.microsoft.com/office/powerpoint/2010/main" val="1098338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32</a:t>
            </a:fld>
            <a:endParaRPr lang="en-US"/>
          </a:p>
        </p:txBody>
      </p:sp>
    </p:spTree>
    <p:extLst>
      <p:ext uri="{BB962C8B-B14F-4D97-AF65-F5344CB8AC3E}">
        <p14:creationId xmlns:p14="http://schemas.microsoft.com/office/powerpoint/2010/main" val="354274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34</a:t>
            </a:fld>
            <a:endParaRPr lang="en-US"/>
          </a:p>
        </p:txBody>
      </p:sp>
    </p:spTree>
    <p:extLst>
      <p:ext uri="{BB962C8B-B14F-4D97-AF65-F5344CB8AC3E}">
        <p14:creationId xmlns:p14="http://schemas.microsoft.com/office/powerpoint/2010/main" val="270692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3</a:t>
            </a:fld>
            <a:endParaRPr lang="en-US"/>
          </a:p>
        </p:txBody>
      </p:sp>
    </p:spTree>
    <p:extLst>
      <p:ext uri="{BB962C8B-B14F-4D97-AF65-F5344CB8AC3E}">
        <p14:creationId xmlns:p14="http://schemas.microsoft.com/office/powerpoint/2010/main" val="28737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4</a:t>
            </a:fld>
            <a:endParaRPr lang="en-US"/>
          </a:p>
        </p:txBody>
      </p:sp>
    </p:spTree>
    <p:extLst>
      <p:ext uri="{BB962C8B-B14F-4D97-AF65-F5344CB8AC3E}">
        <p14:creationId xmlns:p14="http://schemas.microsoft.com/office/powerpoint/2010/main" val="88052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5</a:t>
            </a:fld>
            <a:endParaRPr lang="en-US"/>
          </a:p>
        </p:txBody>
      </p:sp>
    </p:spTree>
    <p:extLst>
      <p:ext uri="{BB962C8B-B14F-4D97-AF65-F5344CB8AC3E}">
        <p14:creationId xmlns:p14="http://schemas.microsoft.com/office/powerpoint/2010/main" val="12218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6</a:t>
            </a:fld>
            <a:endParaRPr lang="en-US"/>
          </a:p>
        </p:txBody>
      </p:sp>
    </p:spTree>
    <p:extLst>
      <p:ext uri="{BB962C8B-B14F-4D97-AF65-F5344CB8AC3E}">
        <p14:creationId xmlns:p14="http://schemas.microsoft.com/office/powerpoint/2010/main" val="388438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7</a:t>
            </a:fld>
            <a:endParaRPr lang="en-US"/>
          </a:p>
        </p:txBody>
      </p:sp>
    </p:spTree>
    <p:extLst>
      <p:ext uri="{BB962C8B-B14F-4D97-AF65-F5344CB8AC3E}">
        <p14:creationId xmlns:p14="http://schemas.microsoft.com/office/powerpoint/2010/main" val="82663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מספר שקופית 3"/>
          <p:cNvSpPr>
            <a:spLocks noGrp="1"/>
          </p:cNvSpPr>
          <p:nvPr>
            <p:ph type="sldNum" sz="quarter" idx="10"/>
          </p:nvPr>
        </p:nvSpPr>
        <p:spPr/>
        <p:txBody>
          <a:bodyPr/>
          <a:lstStyle/>
          <a:p>
            <a:fld id="{937E0950-7630-4B72-A91E-FC6ABBB00A8C}" type="slidenum">
              <a:rPr lang="en-US" smtClean="0"/>
              <a:t>9</a:t>
            </a:fld>
            <a:endParaRPr lang="en-US"/>
          </a:p>
        </p:txBody>
      </p:sp>
    </p:spTree>
    <p:extLst>
      <p:ext uri="{BB962C8B-B14F-4D97-AF65-F5344CB8AC3E}">
        <p14:creationId xmlns:p14="http://schemas.microsoft.com/office/powerpoint/2010/main" val="169638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1774"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10</a:t>
            </a:fld>
            <a:endParaRPr lang="en-US"/>
          </a:p>
        </p:txBody>
      </p:sp>
    </p:spTree>
    <p:extLst>
      <p:ext uri="{BB962C8B-B14F-4D97-AF65-F5344CB8AC3E}">
        <p14:creationId xmlns:p14="http://schemas.microsoft.com/office/powerpoint/2010/main" val="171604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9FC992-AF5B-4D59-9D90-6A8F9D412563}" type="datetime1">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395069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F77D4-166E-48D9-A3CA-8B0A879C5474}" type="datetime1">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345595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BB745-6BDD-4D37-8B69-ED3B432C141A}" type="datetime1">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423726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3635CD-D618-4EB1-964F-030AA1383326}" type="datetime1">
              <a:rPr lang="en-US" smtClean="0"/>
              <a:t>6/2/2022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1594807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7B53F5-C931-41C5-9280-267697094343}" type="datetime1">
              <a:rPr lang="en-US" smtClean="0"/>
              <a:t>6/2/2022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135977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821033-706E-43AA-94C6-BBF503A0CF4D}" type="datetime1">
              <a:rPr lang="en-US" smtClean="0"/>
              <a:t>6/2/2022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969011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BD1946-85EE-49AD-8A74-0C6EFB88D725}" type="datetime1">
              <a:rPr lang="en-US" smtClean="0"/>
              <a:t>6/2/2022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2425108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372F003-9096-4EC0-BA3D-391C28B14389}" type="datetime1">
              <a:rPr lang="en-US" smtClean="0"/>
              <a:t>6/2/2022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317712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CA00E47-E9AE-4E2B-99C9-78926CA065FE}" type="datetime1">
              <a:rPr lang="en-US" smtClean="0"/>
              <a:t>6/2/2022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309493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EC36759-85E7-445E-A9DF-B6C766204F5A}" type="datetime1">
              <a:rPr lang="en-US" smtClean="0"/>
              <a:t>6/2/2022</a:t>
            </a:fld>
            <a:endParaRPr lang="en-US"/>
          </a:p>
        </p:txBody>
      </p:sp>
      <p:sp>
        <p:nvSpPr>
          <p:cNvPr id="4" name="Slide Number Placeholder 3"/>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309077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AB0491D-EF4C-42F2-A425-B198861576F2}" type="datetime1">
              <a:rPr lang="en-US" smtClean="0"/>
              <a:t>6/2/2022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395489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58B67-E16B-4FF9-84B5-FAD9510B0DD8}" type="datetime1">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363171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78787E-D425-4CAC-9240-D893A290CE6F}" type="datetime1">
              <a:rPr lang="en-US" smtClean="0"/>
              <a:t>6/2/2022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15658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916E8CD-72A0-4A5A-81D5-FDE579735042}" type="datetime1">
              <a:rPr lang="en-US" smtClean="0"/>
              <a:t>6/2/2022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3469702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5CFF85-3B0F-466A-A87E-48458BCD5333}" type="datetime1">
              <a:rPr lang="en-US" smtClean="0"/>
              <a:t>6/2/2022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2736200-3204-44C4-A5EC-985817706BA3}" type="slidenum">
              <a:rPr lang="en-US" smtClean="0"/>
              <a:t>‹#›</a:t>
            </a:fld>
            <a:endParaRPr lang="en-US"/>
          </a:p>
        </p:txBody>
      </p:sp>
    </p:spTree>
    <p:extLst>
      <p:ext uri="{BB962C8B-B14F-4D97-AF65-F5344CB8AC3E}">
        <p14:creationId xmlns:p14="http://schemas.microsoft.com/office/powerpoint/2010/main" val="10046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BC201-8936-48B8-97BB-668116EDFF90}" type="datetime1">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243783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8E30B-E174-4FB1-A7C0-9C53DF7E44BD}" type="datetime1">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239089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1C9466-9D77-474F-B312-726298696D52}" type="datetime1">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83517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457F69-8AAE-4A3A-A9D1-0B1CD2B039DF}" type="datetime1">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413247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845CD-DA5F-4BD4-BD2B-299822222C8A}" type="datetime1">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368004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306660-596A-4449-8081-172EC7248888}" type="datetime1">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123636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A04647-7884-4116-905A-28C4B76EF37B}" type="datetime1">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DA88-D2F3-4C8D-A6CB-6A2B1F716DE8}" type="slidenum">
              <a:rPr lang="en-US" smtClean="0"/>
              <a:t>‹#›</a:t>
            </a:fld>
            <a:endParaRPr lang="en-US"/>
          </a:p>
        </p:txBody>
      </p:sp>
    </p:spTree>
    <p:extLst>
      <p:ext uri="{BB962C8B-B14F-4D97-AF65-F5344CB8AC3E}">
        <p14:creationId xmlns:p14="http://schemas.microsoft.com/office/powerpoint/2010/main" val="423622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6914F-C768-4286-84F8-347F79655982}" type="datetime1">
              <a:rPr lang="en-US" smtClean="0"/>
              <a:t>6/2/2022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DA88-D2F3-4C8D-A6CB-6A2B1F716DE8}" type="slidenum">
              <a:rPr lang="en-US" smtClean="0"/>
              <a:t>‹#›</a:t>
            </a:fld>
            <a:endParaRPr lang="en-US"/>
          </a:p>
        </p:txBody>
      </p:sp>
    </p:spTree>
    <p:extLst>
      <p:ext uri="{BB962C8B-B14F-4D97-AF65-F5344CB8AC3E}">
        <p14:creationId xmlns:p14="http://schemas.microsoft.com/office/powerpoint/2010/main" val="350882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53910" y="6440809"/>
            <a:ext cx="10683087" cy="561315"/>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83639"/>
          <a:stretch/>
        </p:blipFill>
        <p:spPr>
          <a:xfrm>
            <a:off x="10402430" y="5839735"/>
            <a:ext cx="1112539" cy="1633728"/>
          </a:xfrm>
          <a:prstGeom prst="rect">
            <a:avLst/>
          </a:prstGeom>
        </p:spPr>
      </p:pic>
      <p:sp>
        <p:nvSpPr>
          <p:cNvPr id="8" name="Rectangle 7"/>
          <p:cNvSpPr/>
          <p:nvPr userDrawn="1"/>
        </p:nvSpPr>
        <p:spPr>
          <a:xfrm>
            <a:off x="11647141" y="6258247"/>
            <a:ext cx="307817" cy="3892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53048" y="6285406"/>
            <a:ext cx="638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F2736200-3204-44C4-A5EC-985817706BA3}" type="slidenum">
              <a:rPr lang="en-US" smtClean="0"/>
              <a:pPr/>
              <a:t>‹#›</a:t>
            </a:fld>
            <a:endParaRPr lang="en-US"/>
          </a:p>
        </p:txBody>
      </p:sp>
      <p:sp>
        <p:nvSpPr>
          <p:cNvPr id="11" name="TextBox 10">
            <a:extLst>
              <a:ext uri="{FF2B5EF4-FFF2-40B4-BE49-F238E27FC236}">
                <a16:creationId xmlns:a16="http://schemas.microsoft.com/office/drawing/2014/main" id="{AC35AAEA-3F29-FD4F-EFAD-DF8D62AF2EEB}"/>
              </a:ext>
            </a:extLst>
          </p:cNvPr>
          <p:cNvSpPr txBox="1"/>
          <p:nvPr userDrawn="1"/>
        </p:nvSpPr>
        <p:spPr>
          <a:xfrm>
            <a:off x="573698" y="6537086"/>
            <a:ext cx="8842940" cy="249684"/>
          </a:xfrm>
          <a:prstGeom prst="rect">
            <a:avLst/>
          </a:prstGeom>
          <a:noFill/>
        </p:spPr>
        <p:txBody>
          <a:bodyPr wrap="square">
            <a:spAutoFit/>
          </a:bodyPr>
          <a:lstStyle/>
          <a:p>
            <a:pPr marL="0" marR="0">
              <a:lnSpc>
                <a:spcPct val="107000"/>
              </a:lnSpc>
              <a:spcBef>
                <a:spcPts val="0"/>
              </a:spcBef>
              <a:spcAft>
                <a:spcPts val="800"/>
              </a:spcAft>
            </a:pPr>
            <a:r>
              <a:rPr lang="en-US" sz="1000" kern="1200" dirty="0">
                <a:solidFill>
                  <a:schemeClr val="tx1"/>
                </a:solidFill>
                <a:latin typeface="Calibri" panose="020F0502020204030204" pitchFamily="34" charset="0"/>
                <a:ea typeface="+mn-ea"/>
                <a:cs typeface="Almoni Neue DL 4.0 AAA Light" panose="00000400000000000000" pitchFamily="50" charset="-79"/>
              </a:rPr>
              <a:t>The program evaluation unit at CET offers a variety of tools and services that support social and educational initiatives and promotes their success</a:t>
            </a:r>
          </a:p>
        </p:txBody>
      </p:sp>
    </p:spTree>
    <p:extLst>
      <p:ext uri="{BB962C8B-B14F-4D97-AF65-F5344CB8AC3E}">
        <p14:creationId xmlns:p14="http://schemas.microsoft.com/office/powerpoint/2010/main" val="3749925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cet.ac.il/"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A8_1FB36B5D.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F0_736849AA.xm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F1_E0ECE903.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microsoft.com/office/2018/10/relationships/comments" Target="../comments/modernComment_1EF_9ADF0B43.xm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microsoft.com/office/2007/relationships/hdphoto" Target="../media/hdphoto5.wdp"/><Relationship Id="rId11" Type="http://schemas.openxmlformats.org/officeDocument/2006/relationships/chart" Target="../charts/chart8.xml"/><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EC_7F8D833B.xm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F5_CDBBE58B.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chart" Target="../charts/chart11.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BB_AF648062.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1FB_DAAF9882.xml"/><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chart" Target="../charts/chart2.xml"/><Relationship Id="rId5" Type="http://schemas.openxmlformats.org/officeDocument/2006/relationships/image" Target="../media/image13.png"/><Relationship Id="rId10" Type="http://schemas.openxmlformats.org/officeDocument/2006/relationships/image" Target="../media/image15.png"/><Relationship Id="rId4" Type="http://schemas.microsoft.com/office/2014/relationships/chartEx" Target="../charts/chartEx1.xml"/><Relationship Id="rId9" Type="http://schemas.microsoft.com/office/2014/relationships/chartEx" Target="../charts/chartEx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9C70C6-BB09-45C9-BA87-F31B6ECC06CA}"/>
              </a:ext>
            </a:extLst>
          </p:cNvPr>
          <p:cNvSpPr/>
          <p:nvPr/>
        </p:nvSpPr>
        <p:spPr>
          <a:xfrm>
            <a:off x="6940228" y="-162938"/>
            <a:ext cx="5690456" cy="3058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Oval 10">
            <a:extLst>
              <a:ext uri="{FF2B5EF4-FFF2-40B4-BE49-F238E27FC236}">
                <a16:creationId xmlns:a16="http://schemas.microsoft.com/office/drawing/2014/main" id="{0446AEBF-A3C9-4B45-91D0-B2B0B08FD1E6}"/>
              </a:ext>
            </a:extLst>
          </p:cNvPr>
          <p:cNvSpPr/>
          <p:nvPr/>
        </p:nvSpPr>
        <p:spPr>
          <a:xfrm rot="2400697">
            <a:off x="4004522" y="-91939"/>
            <a:ext cx="8593285" cy="6459492"/>
          </a:xfrm>
          <a:custGeom>
            <a:avLst/>
            <a:gdLst>
              <a:gd name="connsiteX0" fmla="*/ 0 w 7080308"/>
              <a:gd name="connsiteY0" fmla="*/ 2827065 h 5654129"/>
              <a:gd name="connsiteX1" fmla="*/ 3540154 w 7080308"/>
              <a:gd name="connsiteY1" fmla="*/ 0 h 5654129"/>
              <a:gd name="connsiteX2" fmla="*/ 7080308 w 7080308"/>
              <a:gd name="connsiteY2" fmla="*/ 2827065 h 5654129"/>
              <a:gd name="connsiteX3" fmla="*/ 3540154 w 7080308"/>
              <a:gd name="connsiteY3" fmla="*/ 5654130 h 5654129"/>
              <a:gd name="connsiteX4" fmla="*/ 0 w 7080308"/>
              <a:gd name="connsiteY4" fmla="*/ 2827065 h 5654129"/>
              <a:gd name="connsiteX0" fmla="*/ 441 w 7080749"/>
              <a:gd name="connsiteY0" fmla="*/ 1010232 h 3837297"/>
              <a:gd name="connsiteX1" fmla="*/ 3364426 w 7080749"/>
              <a:gd name="connsiteY1" fmla="*/ 162969 h 3837297"/>
              <a:gd name="connsiteX2" fmla="*/ 7080749 w 7080749"/>
              <a:gd name="connsiteY2" fmla="*/ 1010232 h 3837297"/>
              <a:gd name="connsiteX3" fmla="*/ 3540595 w 7080749"/>
              <a:gd name="connsiteY3" fmla="*/ 3837297 h 3837297"/>
              <a:gd name="connsiteX4" fmla="*/ 441 w 7080749"/>
              <a:gd name="connsiteY4" fmla="*/ 1010232 h 3837297"/>
              <a:gd name="connsiteX0" fmla="*/ 267 w 7295782"/>
              <a:gd name="connsiteY0" fmla="*/ 1532197 h 3872223"/>
              <a:gd name="connsiteX1" fmla="*/ 3579459 w 7295782"/>
              <a:gd name="connsiteY1" fmla="*/ 195217 h 3872223"/>
              <a:gd name="connsiteX2" fmla="*/ 7295782 w 7295782"/>
              <a:gd name="connsiteY2" fmla="*/ 1042480 h 3872223"/>
              <a:gd name="connsiteX3" fmla="*/ 3755628 w 7295782"/>
              <a:gd name="connsiteY3" fmla="*/ 3869545 h 3872223"/>
              <a:gd name="connsiteX4" fmla="*/ 267 w 7295782"/>
              <a:gd name="connsiteY4" fmla="*/ 1532197 h 3872223"/>
              <a:gd name="connsiteX0" fmla="*/ 285 w 8214791"/>
              <a:gd name="connsiteY0" fmla="*/ 1670272 h 4013430"/>
              <a:gd name="connsiteX1" fmla="*/ 3579477 w 8214791"/>
              <a:gd name="connsiteY1" fmla="*/ 333292 h 4013430"/>
              <a:gd name="connsiteX2" fmla="*/ 8214791 w 8214791"/>
              <a:gd name="connsiteY2" fmla="*/ 935454 h 4013430"/>
              <a:gd name="connsiteX3" fmla="*/ 3755646 w 8214791"/>
              <a:gd name="connsiteY3" fmla="*/ 4007620 h 4013430"/>
              <a:gd name="connsiteX4" fmla="*/ 285 w 8214791"/>
              <a:gd name="connsiteY4" fmla="*/ 1670272 h 4013430"/>
              <a:gd name="connsiteX0" fmla="*/ 2484 w 8216990"/>
              <a:gd name="connsiteY0" fmla="*/ 1951232 h 4294645"/>
              <a:gd name="connsiteX1" fmla="*/ 4309099 w 8216990"/>
              <a:gd name="connsiteY1" fmla="*/ 118216 h 4294645"/>
              <a:gd name="connsiteX2" fmla="*/ 8216990 w 8216990"/>
              <a:gd name="connsiteY2" fmla="*/ 1216414 h 4294645"/>
              <a:gd name="connsiteX3" fmla="*/ 3757845 w 8216990"/>
              <a:gd name="connsiteY3" fmla="*/ 4288580 h 4294645"/>
              <a:gd name="connsiteX4" fmla="*/ 2484 w 8216990"/>
              <a:gd name="connsiteY4" fmla="*/ 1951232 h 429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990" h="4294645">
                <a:moveTo>
                  <a:pt x="2484" y="1951232"/>
                </a:moveTo>
                <a:cubicBezTo>
                  <a:pt x="94360" y="1256171"/>
                  <a:pt x="2940015" y="240686"/>
                  <a:pt x="4309099" y="118216"/>
                </a:cubicBezTo>
                <a:cubicBezTo>
                  <a:pt x="5678183" y="-4254"/>
                  <a:pt x="8216990" y="-344931"/>
                  <a:pt x="8216990" y="1216414"/>
                </a:cubicBezTo>
                <a:cubicBezTo>
                  <a:pt x="8216990" y="2777759"/>
                  <a:pt x="5126929" y="4166110"/>
                  <a:pt x="3757845" y="4288580"/>
                </a:cubicBezTo>
                <a:cubicBezTo>
                  <a:pt x="2388761" y="4411050"/>
                  <a:pt x="-89392" y="2646293"/>
                  <a:pt x="2484" y="195123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p:cNvSpPr txBox="1"/>
          <p:nvPr/>
        </p:nvSpPr>
        <p:spPr>
          <a:xfrm>
            <a:off x="5186596" y="6189655"/>
            <a:ext cx="6854687" cy="246221"/>
          </a:xfrm>
          <a:prstGeom prst="rect">
            <a:avLst/>
          </a:prstGeom>
          <a:noFill/>
        </p:spPr>
        <p:txBody>
          <a:bodyPr wrap="square" rtlCol="0">
            <a:spAutoFit/>
          </a:bodyPr>
          <a:lstStyle/>
          <a:p>
            <a:r>
              <a:rPr lang="en-US" sz="1000">
                <a:solidFill>
                  <a:schemeClr val="tx1">
                    <a:lumMod val="50000"/>
                    <a:lumOff val="50000"/>
                  </a:schemeClr>
                </a:solidFill>
                <a:latin typeface="Almoni Neue DL 4.0 AAA" panose="00000500000000000000" pitchFamily="50" charset="-79"/>
                <a:cs typeface="Almoni Neue DL 4.0 AAA" panose="00000500000000000000" pitchFamily="50" charset="-79"/>
                <a:hlinkClick r:id="rId3"/>
              </a:rPr>
              <a:t>www.cet.ac.il</a:t>
            </a:r>
            <a:r>
              <a:rPr lang="en-US" sz="1000">
                <a:solidFill>
                  <a:schemeClr val="tx1">
                    <a:lumMod val="50000"/>
                    <a:lumOff val="50000"/>
                  </a:schemeClr>
                </a:solidFill>
                <a:latin typeface="Almoni Neue DL 4.0 AAA" panose="00000500000000000000" pitchFamily="50" charset="-79"/>
                <a:cs typeface="Almoni Neue DL 4.0 AAA" panose="00000500000000000000" pitchFamily="50" charset="-79"/>
              </a:rPr>
              <a:t> </a:t>
            </a:r>
            <a:r>
              <a:rPr lang="he-IL" sz="1000">
                <a:solidFill>
                  <a:schemeClr val="tx1">
                    <a:lumMod val="50000"/>
                    <a:lumOff val="50000"/>
                  </a:schemeClr>
                </a:solidFill>
                <a:latin typeface="Almoni Neue DL 4.0 AAA" panose="00000500000000000000" pitchFamily="50" charset="-79"/>
                <a:cs typeface="Almoni Neue DL 4.0 AAA" panose="00000500000000000000" pitchFamily="50" charset="-79"/>
              </a:rPr>
              <a:t>המרכז לטכנולוגיה חינוכית, חברה לתועלת הציבור, רח' </a:t>
            </a:r>
            <a:r>
              <a:rPr lang="he-IL" sz="1000" err="1">
                <a:solidFill>
                  <a:schemeClr val="tx1">
                    <a:lumMod val="50000"/>
                    <a:lumOff val="50000"/>
                  </a:schemeClr>
                </a:solidFill>
                <a:latin typeface="Almoni Neue DL 4.0 AAA" panose="00000500000000000000" pitchFamily="50" charset="-79"/>
                <a:cs typeface="Almoni Neue DL 4.0 AAA" panose="00000500000000000000" pitchFamily="50" charset="-79"/>
              </a:rPr>
              <a:t>קלאוזנר</a:t>
            </a:r>
            <a:r>
              <a:rPr lang="he-IL" sz="1000">
                <a:solidFill>
                  <a:schemeClr val="tx1">
                    <a:lumMod val="50000"/>
                    <a:lumOff val="50000"/>
                  </a:schemeClr>
                </a:solidFill>
                <a:latin typeface="Almoni Neue DL 4.0 AAA" panose="00000500000000000000" pitchFamily="50" charset="-79"/>
                <a:cs typeface="Almoni Neue DL 4.0 AAA" panose="00000500000000000000" pitchFamily="50" charset="-79"/>
              </a:rPr>
              <a:t> 16 תל-אביב, טל' 03-6460163 </a:t>
            </a:r>
            <a:endParaRPr lang="en-US" sz="1000">
              <a:solidFill>
                <a:schemeClr val="tx1">
                  <a:lumMod val="50000"/>
                  <a:lumOff val="50000"/>
                </a:schemeClr>
              </a:solidFill>
              <a:latin typeface="Almoni Neue DL 4.0 AAA" panose="00000500000000000000" pitchFamily="50" charset="-79"/>
              <a:cs typeface="Almoni Neue DL 4.0 AAA" panose="00000500000000000000" pitchFamily="50" charset="-79"/>
            </a:endParaRPr>
          </a:p>
        </p:txBody>
      </p:sp>
      <p:sp>
        <p:nvSpPr>
          <p:cNvPr id="19" name="Rectangle 18"/>
          <p:cNvSpPr/>
          <p:nvPr/>
        </p:nvSpPr>
        <p:spPr>
          <a:xfrm>
            <a:off x="201899" y="-162938"/>
            <a:ext cx="6011501" cy="4862222"/>
          </a:xfrm>
          <a:custGeom>
            <a:avLst/>
            <a:gdLst>
              <a:gd name="connsiteX0" fmla="*/ 0 w 6011501"/>
              <a:gd name="connsiteY0" fmla="*/ 0 h 4722439"/>
              <a:gd name="connsiteX1" fmla="*/ 6011501 w 6011501"/>
              <a:gd name="connsiteY1" fmla="*/ 0 h 4722439"/>
              <a:gd name="connsiteX2" fmla="*/ 6011501 w 6011501"/>
              <a:gd name="connsiteY2" fmla="*/ 4722439 h 4722439"/>
              <a:gd name="connsiteX3" fmla="*/ 0 w 6011501"/>
              <a:gd name="connsiteY3" fmla="*/ 4722439 h 4722439"/>
              <a:gd name="connsiteX4" fmla="*/ 0 w 6011501"/>
              <a:gd name="connsiteY4" fmla="*/ 0 h 4722439"/>
              <a:gd name="connsiteX0" fmla="*/ 0 w 6011501"/>
              <a:gd name="connsiteY0" fmla="*/ 0 h 4731492"/>
              <a:gd name="connsiteX1" fmla="*/ 6011501 w 6011501"/>
              <a:gd name="connsiteY1" fmla="*/ 0 h 4731492"/>
              <a:gd name="connsiteX2" fmla="*/ 5441133 w 6011501"/>
              <a:gd name="connsiteY2" fmla="*/ 4731492 h 4731492"/>
              <a:gd name="connsiteX3" fmla="*/ 0 w 6011501"/>
              <a:gd name="connsiteY3" fmla="*/ 4722439 h 4731492"/>
              <a:gd name="connsiteX4" fmla="*/ 0 w 6011501"/>
              <a:gd name="connsiteY4" fmla="*/ 0 h 4731492"/>
              <a:gd name="connsiteX0" fmla="*/ 0 w 6011501"/>
              <a:gd name="connsiteY0" fmla="*/ 0 h 4722439"/>
              <a:gd name="connsiteX1" fmla="*/ 6011501 w 6011501"/>
              <a:gd name="connsiteY1" fmla="*/ 0 h 4722439"/>
              <a:gd name="connsiteX2" fmla="*/ 5486288 w 6011501"/>
              <a:gd name="connsiteY2" fmla="*/ 4663759 h 4722439"/>
              <a:gd name="connsiteX3" fmla="*/ 0 w 6011501"/>
              <a:gd name="connsiteY3" fmla="*/ 4722439 h 4722439"/>
              <a:gd name="connsiteX4" fmla="*/ 0 w 6011501"/>
              <a:gd name="connsiteY4" fmla="*/ 0 h 4722439"/>
              <a:gd name="connsiteX0" fmla="*/ 0 w 6011501"/>
              <a:gd name="connsiteY0" fmla="*/ 0 h 4722439"/>
              <a:gd name="connsiteX1" fmla="*/ 6011501 w 6011501"/>
              <a:gd name="connsiteY1" fmla="*/ 0 h 4722439"/>
              <a:gd name="connsiteX2" fmla="*/ 5508866 w 6011501"/>
              <a:gd name="connsiteY2" fmla="*/ 4641308 h 4722439"/>
              <a:gd name="connsiteX3" fmla="*/ 0 w 6011501"/>
              <a:gd name="connsiteY3" fmla="*/ 4722439 h 4722439"/>
              <a:gd name="connsiteX4" fmla="*/ 0 w 6011501"/>
              <a:gd name="connsiteY4" fmla="*/ 0 h 4722439"/>
              <a:gd name="connsiteX0" fmla="*/ 0 w 6011501"/>
              <a:gd name="connsiteY0" fmla="*/ 0 h 4722439"/>
              <a:gd name="connsiteX1" fmla="*/ 6011501 w 6011501"/>
              <a:gd name="connsiteY1" fmla="*/ 0 h 4722439"/>
              <a:gd name="connsiteX2" fmla="*/ 5508866 w 6011501"/>
              <a:gd name="connsiteY2" fmla="*/ 4624070 h 4722439"/>
              <a:gd name="connsiteX3" fmla="*/ 0 w 6011501"/>
              <a:gd name="connsiteY3" fmla="*/ 4722439 h 4722439"/>
              <a:gd name="connsiteX4" fmla="*/ 0 w 6011501"/>
              <a:gd name="connsiteY4" fmla="*/ 0 h 4722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501" h="4722439">
                <a:moveTo>
                  <a:pt x="0" y="0"/>
                </a:moveTo>
                <a:lnTo>
                  <a:pt x="6011501" y="0"/>
                </a:lnTo>
                <a:lnTo>
                  <a:pt x="5508866" y="4624070"/>
                </a:lnTo>
                <a:lnTo>
                  <a:pt x="0" y="4722439"/>
                </a:lnTo>
                <a:lnTo>
                  <a:pt x="0" y="0"/>
                </a:lnTo>
                <a:close/>
              </a:path>
            </a:pathLst>
          </a:custGeom>
          <a:solidFill>
            <a:srgbClr val="EC1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p:cNvSpPr/>
          <p:nvPr/>
        </p:nvSpPr>
        <p:spPr>
          <a:xfrm>
            <a:off x="-524929" y="-113972"/>
            <a:ext cx="6641977" cy="4869758"/>
          </a:xfrm>
          <a:custGeom>
            <a:avLst/>
            <a:gdLst>
              <a:gd name="connsiteX0" fmla="*/ 0 w 6011501"/>
              <a:gd name="connsiteY0" fmla="*/ 0 h 4722439"/>
              <a:gd name="connsiteX1" fmla="*/ 6011501 w 6011501"/>
              <a:gd name="connsiteY1" fmla="*/ 0 h 4722439"/>
              <a:gd name="connsiteX2" fmla="*/ 6011501 w 6011501"/>
              <a:gd name="connsiteY2" fmla="*/ 4722439 h 4722439"/>
              <a:gd name="connsiteX3" fmla="*/ 0 w 6011501"/>
              <a:gd name="connsiteY3" fmla="*/ 4722439 h 4722439"/>
              <a:gd name="connsiteX4" fmla="*/ 0 w 6011501"/>
              <a:gd name="connsiteY4" fmla="*/ 0 h 4722439"/>
              <a:gd name="connsiteX0" fmla="*/ 0 w 6011501"/>
              <a:gd name="connsiteY0" fmla="*/ 0 h 4731492"/>
              <a:gd name="connsiteX1" fmla="*/ 6011501 w 6011501"/>
              <a:gd name="connsiteY1" fmla="*/ 0 h 4731492"/>
              <a:gd name="connsiteX2" fmla="*/ 5441133 w 6011501"/>
              <a:gd name="connsiteY2" fmla="*/ 4731492 h 4731492"/>
              <a:gd name="connsiteX3" fmla="*/ 0 w 6011501"/>
              <a:gd name="connsiteY3" fmla="*/ 4722439 h 4731492"/>
              <a:gd name="connsiteX4" fmla="*/ 0 w 6011501"/>
              <a:gd name="connsiteY4" fmla="*/ 0 h 4731492"/>
              <a:gd name="connsiteX0" fmla="*/ 0 w 6011501"/>
              <a:gd name="connsiteY0" fmla="*/ 0 h 4722439"/>
              <a:gd name="connsiteX1" fmla="*/ 6011501 w 6011501"/>
              <a:gd name="connsiteY1" fmla="*/ 0 h 4722439"/>
              <a:gd name="connsiteX2" fmla="*/ 5463711 w 6011501"/>
              <a:gd name="connsiteY2" fmla="*/ 4663759 h 4722439"/>
              <a:gd name="connsiteX3" fmla="*/ 0 w 6011501"/>
              <a:gd name="connsiteY3" fmla="*/ 4722439 h 4722439"/>
              <a:gd name="connsiteX4" fmla="*/ 0 w 6011501"/>
              <a:gd name="connsiteY4" fmla="*/ 0 h 4722439"/>
              <a:gd name="connsiteX0" fmla="*/ 0 w 6011501"/>
              <a:gd name="connsiteY0" fmla="*/ 0 h 4880484"/>
              <a:gd name="connsiteX1" fmla="*/ 6011501 w 6011501"/>
              <a:gd name="connsiteY1" fmla="*/ 0 h 4880484"/>
              <a:gd name="connsiteX2" fmla="*/ 5463711 w 6011501"/>
              <a:gd name="connsiteY2" fmla="*/ 4663759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452422 w 6011501"/>
              <a:gd name="connsiteY2" fmla="*/ 4709015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448088 w 6011501"/>
              <a:gd name="connsiteY2" fmla="*/ 4722045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448088 w 6011501"/>
              <a:gd name="connsiteY2" fmla="*/ 4704673 h 4880484"/>
              <a:gd name="connsiteX3" fmla="*/ 0 w 6011501"/>
              <a:gd name="connsiteY3" fmla="*/ 4880484 h 4880484"/>
              <a:gd name="connsiteX4" fmla="*/ 0 w 6011501"/>
              <a:gd name="connsiteY4" fmla="*/ 0 h 4880484"/>
              <a:gd name="connsiteX0" fmla="*/ 0 w 6011501"/>
              <a:gd name="connsiteY0" fmla="*/ 0 h 4880484"/>
              <a:gd name="connsiteX1" fmla="*/ 6011501 w 6011501"/>
              <a:gd name="connsiteY1" fmla="*/ 0 h 4880484"/>
              <a:gd name="connsiteX2" fmla="*/ 5555370 w 6011501"/>
              <a:gd name="connsiteY2" fmla="*/ 4721645 h 4880484"/>
              <a:gd name="connsiteX3" fmla="*/ 0 w 6011501"/>
              <a:gd name="connsiteY3" fmla="*/ 4880484 h 4880484"/>
              <a:gd name="connsiteX4" fmla="*/ 0 w 6011501"/>
              <a:gd name="connsiteY4" fmla="*/ 0 h 4880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501" h="4880484">
                <a:moveTo>
                  <a:pt x="0" y="0"/>
                </a:moveTo>
                <a:lnTo>
                  <a:pt x="6011501" y="0"/>
                </a:lnTo>
                <a:lnTo>
                  <a:pt x="5555370" y="4721645"/>
                </a:lnTo>
                <a:lnTo>
                  <a:pt x="0" y="4880484"/>
                </a:lnTo>
                <a:lnTo>
                  <a:pt x="0" y="0"/>
                </a:lnTo>
                <a:close/>
              </a:path>
            </a:pathLst>
          </a:custGeom>
          <a:solidFill>
            <a:srgbClr val="90B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488" y="-282815"/>
            <a:ext cx="604657" cy="2327671"/>
          </a:xfrm>
          <a:prstGeom prst="rect">
            <a:avLst/>
          </a:prstGeom>
          <a:solidFill>
            <a:srgbClr val="F7E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28926" b="28712"/>
          <a:stretch/>
        </p:blipFill>
        <p:spPr>
          <a:xfrm>
            <a:off x="10925032" y="6113742"/>
            <a:ext cx="942503" cy="39804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2456" y="6051916"/>
            <a:ext cx="1117561" cy="564741"/>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24102" t="14557" r="35656" b="18161"/>
          <a:stretch/>
        </p:blipFill>
        <p:spPr>
          <a:xfrm>
            <a:off x="274127" y="6008876"/>
            <a:ext cx="607088" cy="607781"/>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14481" t="29143" r="21913" b="33350"/>
          <a:stretch/>
        </p:blipFill>
        <p:spPr>
          <a:xfrm>
            <a:off x="2482263" y="6168299"/>
            <a:ext cx="1210950" cy="326924"/>
          </a:xfrm>
          <a:prstGeom prst="rect">
            <a:avLst/>
          </a:prstGeom>
        </p:spPr>
      </p:pic>
      <p:sp>
        <p:nvSpPr>
          <p:cNvPr id="28" name="כותרת משנה 2"/>
          <p:cNvSpPr>
            <a:spLocks noGrp="1"/>
          </p:cNvSpPr>
          <p:nvPr>
            <p:ph type="subTitle" idx="1"/>
          </p:nvPr>
        </p:nvSpPr>
        <p:spPr>
          <a:xfrm>
            <a:off x="2291452" y="4243189"/>
            <a:ext cx="1825379" cy="467548"/>
          </a:xfrm>
        </p:spPr>
        <p:txBody>
          <a:bodyPr>
            <a:normAutofit/>
          </a:bodyPr>
          <a:lstStyle/>
          <a:p>
            <a:r>
              <a:rPr lang="he-IL" sz="1800">
                <a:solidFill>
                  <a:schemeClr val="bg1"/>
                </a:solidFill>
                <a:latin typeface="Tahoma" pitchFamily="34" charset="0"/>
                <a:ea typeface="Tahoma" pitchFamily="34" charset="0"/>
                <a:cs typeface="Tahoma" pitchFamily="34" charset="0"/>
              </a:rPr>
              <a:t>מאי 2022</a:t>
            </a:r>
          </a:p>
        </p:txBody>
      </p:sp>
      <p:sp>
        <p:nvSpPr>
          <p:cNvPr id="3" name="Rectangle 2"/>
          <p:cNvSpPr/>
          <p:nvPr/>
        </p:nvSpPr>
        <p:spPr>
          <a:xfrm>
            <a:off x="125699" y="384111"/>
            <a:ext cx="5721168" cy="3016210"/>
          </a:xfrm>
          <a:prstGeom prst="rect">
            <a:avLst/>
          </a:prstGeom>
        </p:spPr>
        <p:txBody>
          <a:bodyPr wrap="square">
            <a:spAutoFit/>
          </a:bodyPr>
          <a:lstStyle/>
          <a:p>
            <a:pPr algn="ctr" rtl="1"/>
            <a:r>
              <a:rPr lang="he-IL" sz="5000" b="1">
                <a:solidFill>
                  <a:srgbClr val="FF0000"/>
                </a:solidFill>
                <a:latin typeface="Tahoma" pitchFamily="34" charset="0"/>
                <a:ea typeface="Tahoma" pitchFamily="34" charset="0"/>
                <a:cs typeface="Tahoma" pitchFamily="34" charset="0"/>
              </a:rPr>
              <a:t>הערכת תחום הורות צעירה</a:t>
            </a:r>
            <a:br>
              <a:rPr lang="he-IL" sz="4000" b="1">
                <a:latin typeface="Tahoma" panose="020B0604030504040204" pitchFamily="34" charset="0"/>
                <a:ea typeface="Tahoma" panose="020B0604030504040204" pitchFamily="34" charset="0"/>
                <a:cs typeface="Tahoma" panose="020B0604030504040204" pitchFamily="34" charset="0"/>
              </a:rPr>
            </a:br>
            <a:r>
              <a:rPr lang="he-IL" sz="3000" b="1">
                <a:latin typeface="Tahoma" panose="020B0604030504040204" pitchFamily="34" charset="0"/>
                <a:ea typeface="Tahoma" panose="020B0604030504040204" pitchFamily="34" charset="0"/>
                <a:cs typeface="Tahoma" panose="020B0604030504040204" pitchFamily="34" charset="0"/>
              </a:rPr>
              <a:t> </a:t>
            </a:r>
            <a:br>
              <a:rPr lang="en-US" sz="3000" b="1">
                <a:latin typeface="Tahoma" panose="020B0604030504040204" pitchFamily="34" charset="0"/>
                <a:ea typeface="Tahoma" panose="020B0604030504040204" pitchFamily="34" charset="0"/>
                <a:cs typeface="Tahoma" panose="020B0604030504040204" pitchFamily="34" charset="0"/>
              </a:rPr>
            </a:br>
            <a:r>
              <a:rPr lang="he-IL" sz="3000" b="1">
                <a:latin typeface="Tahoma" panose="020B0604030504040204" pitchFamily="34" charset="0"/>
                <a:ea typeface="Tahoma" panose="020B0604030504040204" pitchFamily="34" charset="0"/>
                <a:cs typeface="Tahoma" panose="020B0604030504040204" pitchFamily="34" charset="0"/>
              </a:rPr>
              <a:t> מוגש כחלק מהערכת שלב ב' של תוכנית </a:t>
            </a:r>
            <a:r>
              <a:rPr lang="en-US" sz="3000" b="1">
                <a:latin typeface="Tahoma" panose="020B0604030504040204" pitchFamily="34" charset="0"/>
                <a:ea typeface="Tahoma" panose="020B0604030504040204" pitchFamily="34" charset="0"/>
                <a:cs typeface="Tahoma" panose="020B0604030504040204" pitchFamily="34" charset="0"/>
              </a:rPr>
              <a:t>Urban95 TLV</a:t>
            </a:r>
          </a:p>
        </p:txBody>
      </p:sp>
      <p:sp>
        <p:nvSpPr>
          <p:cNvPr id="4" name="TextBox 3">
            <a:extLst>
              <a:ext uri="{FF2B5EF4-FFF2-40B4-BE49-F238E27FC236}">
                <a16:creationId xmlns:a16="http://schemas.microsoft.com/office/drawing/2014/main" id="{411C0858-22CD-432A-A1FD-27B481FC7C3E}"/>
              </a:ext>
            </a:extLst>
          </p:cNvPr>
          <p:cNvSpPr txBox="1"/>
          <p:nvPr/>
        </p:nvSpPr>
        <p:spPr>
          <a:xfrm>
            <a:off x="6570922" y="6609279"/>
            <a:ext cx="5633436" cy="246221"/>
          </a:xfrm>
          <a:prstGeom prst="rect">
            <a:avLst/>
          </a:prstGeom>
          <a:noFill/>
        </p:spPr>
        <p:txBody>
          <a:bodyPr wrap="square" rtlCol="0">
            <a:spAutoFit/>
          </a:bodyPr>
          <a:lstStyle/>
          <a:p>
            <a:pPr algn="r" rtl="1"/>
            <a:r>
              <a:rPr lang="he-IL" sz="1000"/>
              <a:t>* הצילומים מתוך אתר עיריית תל אביב-יפו ומעמוד הפייסבוק של המרכז הקהילתי </a:t>
            </a:r>
            <a:r>
              <a:rPr lang="he-IL" sz="1000" err="1"/>
              <a:t>רוזין</a:t>
            </a:r>
            <a:endParaRPr lang="en-US" sz="1000"/>
          </a:p>
        </p:txBody>
      </p:sp>
      <p:pic>
        <p:nvPicPr>
          <p:cNvPr id="16" name="Picture 4">
            <a:extLst>
              <a:ext uri="{FF2B5EF4-FFF2-40B4-BE49-F238E27FC236}">
                <a16:creationId xmlns:a16="http://schemas.microsoft.com/office/drawing/2014/main" id="{F132BE3D-37CB-4F13-9E0E-4544565DAE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1460" y="2551760"/>
            <a:ext cx="3058793" cy="3058793"/>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3F745FAD-F97C-489F-B21A-A71F3D340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003" y="2013150"/>
            <a:ext cx="3185105" cy="3185105"/>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id="{B52AA212-8891-45B6-BD45-CCCDA6A8AF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965" y="94234"/>
            <a:ext cx="4444318" cy="2356414"/>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8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10</a:t>
            </a:fld>
            <a:endParaRPr lang="en-US" sz="140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rtl="1"/>
            <a:r>
              <a:rPr lang="he-IL" sz="2000">
                <a:solidFill>
                  <a:schemeClr val="bg1"/>
                </a:solidFill>
                <a:latin typeface="Tahoma" pitchFamily="34" charset="0"/>
                <a:ea typeface="Tahoma" pitchFamily="34" charset="0"/>
                <a:cs typeface="Tahoma" pitchFamily="34" charset="0"/>
              </a:rPr>
              <a:t>צריכת שירותים ושביעות רצון</a:t>
            </a:r>
          </a:p>
        </p:txBody>
      </p:sp>
      <p:sp>
        <p:nvSpPr>
          <p:cNvPr id="17" name="מלבן 16"/>
          <p:cNvSpPr/>
          <p:nvPr/>
        </p:nvSpPr>
        <p:spPr>
          <a:xfrm>
            <a:off x="6096000" y="589067"/>
            <a:ext cx="5968426" cy="5203669"/>
          </a:xfrm>
          <a:prstGeom prst="rect">
            <a:avLst/>
          </a:prstGeom>
          <a:solidFill>
            <a:schemeClr val="bg1"/>
          </a:solidFill>
        </p:spPr>
        <p:txBody>
          <a:bodyPr wrap="square">
            <a:spAutoFit/>
          </a:bodyPr>
          <a:lstStyle/>
          <a:p>
            <a:pPr marL="285750" indent="-285750" algn="r" rtl="1">
              <a:lnSpc>
                <a:spcPct val="150000"/>
              </a:lnSpc>
              <a:spcBef>
                <a:spcPts val="600"/>
              </a:spcBef>
              <a:buClr>
                <a:srgbClr val="FFC000"/>
              </a:buClr>
              <a:buFont typeface="Tahoma" panose="020B0604030504040204" pitchFamily="34" charset="0"/>
              <a:buChar char="█"/>
            </a:pPr>
            <a:r>
              <a:rPr lang="he-IL" sz="1400" b="1">
                <a:latin typeface="Tahoma" pitchFamily="34" charset="0"/>
                <a:ea typeface="Tahoma" pitchFamily="34" charset="0"/>
                <a:cs typeface="Tahoma" pitchFamily="34" charset="0"/>
              </a:rPr>
              <a:t>שביעות רצון גבוהה </a:t>
            </a:r>
            <a:r>
              <a:rPr lang="he-IL" sz="1400">
                <a:latin typeface="Tahoma" pitchFamily="34" charset="0"/>
                <a:ea typeface="Tahoma" pitchFamily="34" charset="0"/>
                <a:cs typeface="Tahoma" pitchFamily="34" charset="0"/>
              </a:rPr>
              <a:t>(84%) בקרב משתתפי סדנאות סלתא </a:t>
            </a:r>
            <a:r>
              <a:rPr lang="he-IL" sz="1400" b="1">
                <a:latin typeface="Tahoma" pitchFamily="34" charset="0"/>
                <a:ea typeface="Tahoma" pitchFamily="34" charset="0"/>
                <a:cs typeface="Tahoma" pitchFamily="34" charset="0"/>
              </a:rPr>
              <a:t>בכלל האזורים</a:t>
            </a:r>
            <a:r>
              <a:rPr lang="he-IL" sz="1400">
                <a:latin typeface="Tahoma" pitchFamily="34" charset="0"/>
                <a:ea typeface="Tahoma" pitchFamily="34" charset="0"/>
                <a:cs typeface="Tahoma" pitchFamily="34" charset="0"/>
              </a:rPr>
              <a:t>. 88% מהמשיבים העריכו במידה רבה-רבה מאוד כי ימליצו על הסדנה לחבריהם.</a:t>
            </a:r>
          </a:p>
          <a:p>
            <a:pPr marL="285750" indent="-285750" algn="r" rtl="1">
              <a:lnSpc>
                <a:spcPct val="150000"/>
              </a:lnSpc>
              <a:spcBef>
                <a:spcPts val="600"/>
              </a:spcBef>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שביעות רצון גבוהה מאוד (93%) </a:t>
            </a:r>
            <a:r>
              <a:rPr lang="he-IL" sz="1400" b="1">
                <a:latin typeface="Tahoma" pitchFamily="34" charset="0"/>
                <a:ea typeface="Tahoma" pitchFamily="34" charset="0"/>
                <a:cs typeface="Tahoma" pitchFamily="34" charset="0"/>
              </a:rPr>
              <a:t>מתהליך הרישום והקשר מול הגורם המארגן. </a:t>
            </a:r>
          </a:p>
          <a:p>
            <a:pPr marL="285750" indent="-285750" algn="r" rtl="1">
              <a:lnSpc>
                <a:spcPct val="150000"/>
              </a:lnSpc>
              <a:spcBef>
                <a:spcPts val="600"/>
              </a:spcBef>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הסדנאות עצמן* נחוו כמובנות ומאורגנות היטב (90%) - עלייה של </a:t>
            </a:r>
            <a:br>
              <a:rPr lang="en-US" sz="1400">
                <a:latin typeface="Tahoma" pitchFamily="34" charset="0"/>
                <a:ea typeface="Tahoma" pitchFamily="34" charset="0"/>
                <a:cs typeface="Tahoma" pitchFamily="34" charset="0"/>
              </a:rPr>
            </a:br>
            <a:r>
              <a:rPr lang="he-IL" sz="1400">
                <a:latin typeface="Tahoma" pitchFamily="34" charset="0"/>
                <a:ea typeface="Tahoma" pitchFamily="34" charset="0"/>
                <a:cs typeface="Tahoma" pitchFamily="34" charset="0"/>
              </a:rPr>
              <a:t>כ- 10% לעומת אשתקד, והמנחים הוערכו כמקצועיים ומיומנים (93%).</a:t>
            </a:r>
          </a:p>
          <a:p>
            <a:pPr marL="285750" indent="-285750" algn="r" rtl="1">
              <a:lnSpc>
                <a:spcPct val="150000"/>
              </a:lnSpc>
              <a:spcBef>
                <a:spcPts val="600"/>
              </a:spcBef>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82% מהתושבים </a:t>
            </a:r>
            <a:r>
              <a:rPr lang="he-IL" sz="1400" b="1">
                <a:latin typeface="Tahoma" pitchFamily="34" charset="0"/>
                <a:ea typeface="Tahoma" pitchFamily="34" charset="0"/>
                <a:cs typeface="Tahoma" pitchFamily="34" charset="0"/>
              </a:rPr>
              <a:t>השתתפו בפעילויות באזור מגוריהם </a:t>
            </a:r>
            <a:r>
              <a:rPr lang="he-IL" sz="1400">
                <a:latin typeface="Tahoma" pitchFamily="34" charset="0"/>
                <a:ea typeface="Tahoma" pitchFamily="34" charset="0"/>
                <a:cs typeface="Tahoma" pitchFamily="34" charset="0"/>
              </a:rPr>
              <a:t>(</a:t>
            </a:r>
            <a:r>
              <a:rPr lang="en-US" sz="1400">
                <a:latin typeface="Tahoma" pitchFamily="34" charset="0"/>
                <a:ea typeface="Tahoma" pitchFamily="34" charset="0"/>
                <a:cs typeface="Tahoma" pitchFamily="34" charset="0"/>
              </a:rPr>
              <a:t>N=50</a:t>
            </a:r>
            <a:r>
              <a:rPr lang="he-IL" sz="1400">
                <a:latin typeface="Tahoma" pitchFamily="34" charset="0"/>
                <a:ea typeface="Tahoma" pitchFamily="34" charset="0"/>
                <a:cs typeface="Tahoma" pitchFamily="34" charset="0"/>
              </a:rPr>
              <a:t>). </a:t>
            </a:r>
            <a:br>
              <a:rPr lang="en-US" sz="1400">
                <a:latin typeface="Tahoma" pitchFamily="34" charset="0"/>
                <a:ea typeface="Tahoma" pitchFamily="34" charset="0"/>
                <a:cs typeface="Tahoma" pitchFamily="34" charset="0"/>
              </a:rPr>
            </a:br>
            <a:r>
              <a:rPr lang="he-IL" sz="1400">
                <a:latin typeface="Tahoma" pitchFamily="34" charset="0"/>
                <a:ea typeface="Tahoma" pitchFamily="34" charset="0"/>
                <a:cs typeface="Tahoma" pitchFamily="34" charset="0"/>
              </a:rPr>
              <a:t>באשר ל18% הנותרים: </a:t>
            </a:r>
            <a:r>
              <a:rPr lang="he-IL" sz="1400" u="sng">
                <a:latin typeface="Tahoma" pitchFamily="34" charset="0"/>
                <a:ea typeface="Tahoma" pitchFamily="34" charset="0"/>
                <a:cs typeface="Tahoma" pitchFamily="34" charset="0"/>
              </a:rPr>
              <a:t>תושבי הדרום </a:t>
            </a:r>
            <a:r>
              <a:rPr lang="he-IL" sz="1400">
                <a:latin typeface="Tahoma" pitchFamily="34" charset="0"/>
                <a:ea typeface="Tahoma" pitchFamily="34" charset="0"/>
                <a:cs typeface="Tahoma" pitchFamily="34" charset="0"/>
              </a:rPr>
              <a:t>השתתפו בפעילויות בדרום </a:t>
            </a:r>
            <a:br>
              <a:rPr lang="en-US" sz="1400">
                <a:latin typeface="Tahoma" pitchFamily="34" charset="0"/>
                <a:ea typeface="Tahoma" pitchFamily="34" charset="0"/>
                <a:cs typeface="Tahoma" pitchFamily="34" charset="0"/>
              </a:rPr>
            </a:br>
            <a:r>
              <a:rPr lang="he-IL" sz="1400">
                <a:latin typeface="Tahoma" pitchFamily="34" charset="0"/>
                <a:ea typeface="Tahoma" pitchFamily="34" charset="0"/>
                <a:cs typeface="Tahoma" pitchFamily="34" charset="0"/>
              </a:rPr>
              <a:t>וביפו, </a:t>
            </a:r>
            <a:r>
              <a:rPr lang="he-IL" sz="1400" u="sng">
                <a:latin typeface="Tahoma" pitchFamily="34" charset="0"/>
                <a:ea typeface="Tahoma" pitchFamily="34" charset="0"/>
                <a:cs typeface="Tahoma" pitchFamily="34" charset="0"/>
              </a:rPr>
              <a:t>תושבי הצפון </a:t>
            </a:r>
            <a:r>
              <a:rPr lang="he-IL" sz="1400">
                <a:latin typeface="Tahoma" pitchFamily="34" charset="0"/>
                <a:ea typeface="Tahoma" pitchFamily="34" charset="0"/>
                <a:cs typeface="Tahoma" pitchFamily="34" charset="0"/>
              </a:rPr>
              <a:t>השתתפו בפעילויות בצפון ובמרכז, </a:t>
            </a:r>
            <a:br>
              <a:rPr lang="en-US" sz="1400">
                <a:latin typeface="Tahoma" pitchFamily="34" charset="0"/>
                <a:ea typeface="Tahoma" pitchFamily="34" charset="0"/>
                <a:cs typeface="Tahoma" pitchFamily="34" charset="0"/>
              </a:rPr>
            </a:br>
            <a:r>
              <a:rPr lang="he-IL" sz="1400" u="sng">
                <a:latin typeface="Tahoma" pitchFamily="34" charset="0"/>
                <a:ea typeface="Tahoma" pitchFamily="34" charset="0"/>
                <a:cs typeface="Tahoma" pitchFamily="34" charset="0"/>
              </a:rPr>
              <a:t>ותושבי המרכז </a:t>
            </a:r>
            <a:r>
              <a:rPr lang="he-IL" sz="1400">
                <a:latin typeface="Tahoma" pitchFamily="34" charset="0"/>
                <a:ea typeface="Tahoma" pitchFamily="34" charset="0"/>
                <a:cs typeface="Tahoma" pitchFamily="34" charset="0"/>
              </a:rPr>
              <a:t>השתתפו בפעילויות בכל רחבי העיר. </a:t>
            </a:r>
            <a:br>
              <a:rPr lang="en-US" sz="1400">
                <a:latin typeface="Tahoma" pitchFamily="34" charset="0"/>
                <a:ea typeface="Tahoma" pitchFamily="34" charset="0"/>
                <a:cs typeface="Tahoma" pitchFamily="34" charset="0"/>
              </a:rPr>
            </a:br>
            <a:r>
              <a:rPr lang="he-IL" sz="1400" u="sng">
                <a:latin typeface="Tahoma" pitchFamily="34" charset="0"/>
                <a:ea typeface="Tahoma" pitchFamily="34" charset="0"/>
                <a:cs typeface="Tahoma" pitchFamily="34" charset="0"/>
              </a:rPr>
              <a:t>תושבי יפו </a:t>
            </a:r>
            <a:r>
              <a:rPr lang="he-IL" sz="1400">
                <a:latin typeface="Tahoma" pitchFamily="34" charset="0"/>
                <a:ea typeface="Tahoma" pitchFamily="34" charset="0"/>
                <a:cs typeface="Tahoma" pitchFamily="34" charset="0"/>
              </a:rPr>
              <a:t>השתתפו רק בפעילויות באזור יפו, בעוד שהמרכזים ביפו סיפקו מענה גם עבור תושבי הדרום והמרכז.</a:t>
            </a:r>
          </a:p>
          <a:p>
            <a:pPr marL="285750" indent="-285750" algn="r" rtl="1">
              <a:lnSpc>
                <a:spcPct val="150000"/>
              </a:lnSpc>
              <a:spcBef>
                <a:spcPts val="600"/>
              </a:spcBef>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כמחצית ממשתתפי סדנאות הקריאה בספריות דיווחו כי לפני הסדנה לא ידעו ששירותי הספרייה נגישים לתושבים ללא עלות.</a:t>
            </a:r>
          </a:p>
        </p:txBody>
      </p:sp>
      <p:graphicFrame>
        <p:nvGraphicFramePr>
          <p:cNvPr id="12" name="Chart 11">
            <a:extLst>
              <a:ext uri="{FF2B5EF4-FFF2-40B4-BE49-F238E27FC236}">
                <a16:creationId xmlns:a16="http://schemas.microsoft.com/office/drawing/2014/main" id="{8BDC3CD5-BA28-4FBE-AC2A-D97CA376390E}"/>
              </a:ext>
            </a:extLst>
          </p:cNvPr>
          <p:cNvGraphicFramePr>
            <a:graphicFrameLocks/>
          </p:cNvGraphicFramePr>
          <p:nvPr>
            <p:extLst>
              <p:ext uri="{D42A27DB-BD31-4B8C-83A1-F6EECF244321}">
                <p14:modId xmlns:p14="http://schemas.microsoft.com/office/powerpoint/2010/main" val="4085490964"/>
              </p:ext>
            </p:extLst>
          </p:nvPr>
        </p:nvGraphicFramePr>
        <p:xfrm>
          <a:off x="1" y="400109"/>
          <a:ext cx="6194322" cy="32669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A25B7FCD-50B9-4035-9374-C81A779E731B}"/>
              </a:ext>
            </a:extLst>
          </p:cNvPr>
          <p:cNvSpPr/>
          <p:nvPr/>
        </p:nvSpPr>
        <p:spPr>
          <a:xfrm>
            <a:off x="-4958" y="3667098"/>
            <a:ext cx="6199217" cy="2790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a:extLst>
              <a:ext uri="{FF2B5EF4-FFF2-40B4-BE49-F238E27FC236}">
                <a16:creationId xmlns:a16="http://schemas.microsoft.com/office/drawing/2014/main" id="{0867974F-8D89-473C-A33A-0662D98E58E9}"/>
              </a:ext>
            </a:extLst>
          </p:cNvPr>
          <p:cNvSpPr txBox="1"/>
          <p:nvPr/>
        </p:nvSpPr>
        <p:spPr>
          <a:xfrm>
            <a:off x="-84344" y="3726647"/>
            <a:ext cx="6278603" cy="2501519"/>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100" i="0" u="none" strike="noStrike" kern="1200" cap="none" spc="0" normalizeH="0" baseline="0" noProof="0">
                <a:ln>
                  <a:noFill/>
                </a:ln>
                <a:effectLst/>
                <a:uLnTx/>
                <a:uFillTx/>
                <a:latin typeface="Tahoma" pitchFamily="34" charset="0"/>
                <a:ea typeface="Tahoma" pitchFamily="34" charset="0"/>
                <a:cs typeface="Tahoma" pitchFamily="34" charset="0"/>
              </a:rPr>
              <a:t>מנתוני סקר העיר* עלה כי הורים לילדים בגיל לידה עד 3 הביעו שביעות רצון גבוהה באשר </a:t>
            </a:r>
            <a:r>
              <a:rPr lang="he-IL" sz="1100">
                <a:latin typeface="Tahoma" pitchFamily="34" charset="0"/>
                <a:ea typeface="Tahoma" pitchFamily="34" charset="0"/>
                <a:cs typeface="Tahoma" pitchFamily="34" charset="0"/>
              </a:rPr>
              <a:t>ל-</a:t>
            </a:r>
            <a:r>
              <a:rPr kumimoji="0" lang="he-IL" sz="1100" i="0" u="none" strike="noStrike" kern="1200" cap="none" spc="0" normalizeH="0" baseline="0" noProof="0">
                <a:ln>
                  <a:noFill/>
                </a:ln>
                <a:effectLst/>
                <a:uLnTx/>
                <a:uFillTx/>
                <a:latin typeface="Tahoma" pitchFamily="34" charset="0"/>
                <a:ea typeface="Tahoma" pitchFamily="34" charset="0"/>
                <a:cs typeface="Tahoma" pitchFamily="34" charset="0"/>
              </a:rPr>
              <a:t>:</a:t>
            </a:r>
          </a:p>
          <a:p>
            <a:pPr marL="171450" marR="0" lvl="0" indent="-171450" algn="r" defTabSz="914400" rtl="1"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המגורים בעיר ובשכונה</a:t>
            </a:r>
          </a:p>
          <a:p>
            <a:pPr marL="171450" marR="0" lvl="0" indent="-171450" algn="r" defTabSz="914400" rtl="1"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lang="he-IL" sz="1200" b="1">
                <a:solidFill>
                  <a:prstClr val="black"/>
                </a:solidFill>
                <a:latin typeface="Tahoma" pitchFamily="34" charset="0"/>
                <a:ea typeface="Tahoma" pitchFamily="34" charset="0"/>
                <a:cs typeface="Tahoma" pitchFamily="34" charset="0"/>
              </a:rPr>
              <a:t>תפקוד העירייה ומידת האמון בה</a:t>
            </a:r>
          </a:p>
          <a:p>
            <a:pPr marL="171450" marR="0" lvl="0" indent="-171450" algn="r" defTabSz="914400" rtl="1"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he-IL" sz="1200" b="1" i="0" u="none" strike="noStrike" kern="1200" cap="none" spc="0" normalizeH="0" baseline="0" noProof="0" err="1">
                <a:ln>
                  <a:noFill/>
                </a:ln>
                <a:solidFill>
                  <a:prstClr val="black"/>
                </a:solidFill>
                <a:effectLst/>
                <a:uLnTx/>
                <a:uFillTx/>
                <a:latin typeface="Tahoma" pitchFamily="34" charset="0"/>
                <a:ea typeface="Tahoma" pitchFamily="34" charset="0"/>
                <a:cs typeface="Tahoma" pitchFamily="34" charset="0"/>
              </a:rPr>
              <a:t>שירותיות</a:t>
            </a: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וקשב העירייה כלפי התושבים:</a:t>
            </a:r>
            <a:r>
              <a:rPr lang="he-IL" sz="1200" b="1">
                <a:solidFill>
                  <a:prstClr val="black"/>
                </a:solidFill>
                <a:latin typeface="Tahoma" pitchFamily="34" charset="0"/>
                <a:ea typeface="Tahoma" pitchFamily="34" charset="0"/>
                <a:cs typeface="Tahoma" pitchFamily="34" charset="0"/>
              </a:rPr>
              <a:t> רגישות לדעות הציבור, פתרון בעיות ונגישות השירות</a:t>
            </a:r>
          </a:p>
          <a:p>
            <a:pPr marR="0" lvl="0" algn="r" defTabSz="914400" rtl="1" eaLnBrk="1" fontAlgn="auto" latinLnBrk="0" hangingPunct="1">
              <a:lnSpc>
                <a:spcPct val="150000"/>
              </a:lnSpc>
              <a:spcBef>
                <a:spcPts val="0"/>
              </a:spcBef>
              <a:spcAft>
                <a:spcPts val="0"/>
              </a:spcAft>
              <a:buClr>
                <a:prstClr val="white"/>
              </a:buClr>
              <a:buSzTx/>
              <a:tabLst/>
              <a:defRPr/>
            </a:pPr>
            <a:endPar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a:p>
            <a:pPr marR="0" lvl="0" algn="r" defTabSz="914400" rtl="1" eaLnBrk="1" fontAlgn="auto" latinLnBrk="0" hangingPunct="1">
              <a:lnSpc>
                <a:spcPct val="150000"/>
              </a:lnSpc>
              <a:spcBef>
                <a:spcPts val="0"/>
              </a:spcBef>
              <a:spcAft>
                <a:spcPts val="0"/>
              </a:spcAft>
              <a:buClr>
                <a:prstClr val="white"/>
              </a:buClr>
              <a:buSzTx/>
              <a:tabLst/>
              <a:defRPr/>
            </a:pPr>
            <a:r>
              <a:rPr kumimoji="0" lang="he-IL" sz="1100" i="0" u="none" strike="noStrike" kern="1200" cap="none" spc="0" normalizeH="0" baseline="0" noProof="0">
                <a:ln>
                  <a:noFill/>
                </a:ln>
                <a:effectLst/>
                <a:uLnTx/>
                <a:uFillTx/>
                <a:latin typeface="Tahoma" pitchFamily="34" charset="0"/>
                <a:ea typeface="Tahoma" pitchFamily="34" charset="0"/>
                <a:cs typeface="Tahoma" pitchFamily="34" charset="0"/>
              </a:rPr>
              <a:t>בנוסף דווח על:</a:t>
            </a:r>
          </a:p>
          <a:p>
            <a:pPr marL="171450" marR="0" lvl="0" indent="-171450" algn="r" defTabSz="914400" rtl="1"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צריכת שירותי רווחה במידה רבה</a:t>
            </a:r>
          </a:p>
          <a:p>
            <a:pPr marL="171450" marR="0" lvl="0" indent="-171450" algn="r" defTabSz="914400" rtl="1"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נושא יוקר המחייה מעסיק ומטריד במיוחד</a:t>
            </a:r>
            <a:endParaRPr kumimoji="0" lang="he-IL" sz="1100" i="0" u="none" strike="noStrike" kern="1200" cap="none" spc="0" normalizeH="0" baseline="0" noProof="0">
              <a:ln>
                <a:noFill/>
              </a:ln>
              <a:effectLst/>
              <a:uLnTx/>
              <a:uFillTx/>
              <a:latin typeface="Tahoma" pitchFamily="34" charset="0"/>
              <a:ea typeface="Tahoma" pitchFamily="34" charset="0"/>
              <a:cs typeface="Tahoma" pitchFamily="34" charset="0"/>
            </a:endParaRPr>
          </a:p>
        </p:txBody>
      </p:sp>
      <p:sp>
        <p:nvSpPr>
          <p:cNvPr id="14" name="TextBox 13"/>
          <p:cNvSpPr txBox="1"/>
          <p:nvPr/>
        </p:nvSpPr>
        <p:spPr>
          <a:xfrm>
            <a:off x="-168688" y="6250593"/>
            <a:ext cx="2807054" cy="230832"/>
          </a:xfrm>
          <a:prstGeom prst="rect">
            <a:avLst/>
          </a:prstGeom>
          <a:noFill/>
        </p:spPr>
        <p:txBody>
          <a:bodyPr wrap="square" rtlCol="1">
            <a:spAutoFit/>
          </a:bodyPr>
          <a:lstStyle/>
          <a:p>
            <a:pPr algn="r" rtl="1"/>
            <a:r>
              <a:rPr lang="he-IL" sz="900">
                <a:latin typeface="Tahoma" pitchFamily="34" charset="0"/>
                <a:ea typeface="Tahoma" pitchFamily="34" charset="0"/>
                <a:cs typeface="Tahoma" pitchFamily="34" charset="0"/>
              </a:rPr>
              <a:t>*נתוני הסקר כפי שהתקבלו מעיריית תל אביב-יפו</a:t>
            </a:r>
          </a:p>
        </p:txBody>
      </p:sp>
      <p:sp>
        <p:nvSpPr>
          <p:cNvPr id="10" name="TextBox 9">
            <a:extLst>
              <a:ext uri="{FF2B5EF4-FFF2-40B4-BE49-F238E27FC236}">
                <a16:creationId xmlns:a16="http://schemas.microsoft.com/office/drawing/2014/main" id="{0A5954F1-072C-4959-BEB2-D9D6EB589057}"/>
              </a:ext>
            </a:extLst>
          </p:cNvPr>
          <p:cNvSpPr txBox="1"/>
          <p:nvPr/>
        </p:nvSpPr>
        <p:spPr>
          <a:xfrm>
            <a:off x="8267701" y="6191701"/>
            <a:ext cx="2659282" cy="230832"/>
          </a:xfrm>
          <a:prstGeom prst="rect">
            <a:avLst/>
          </a:prstGeom>
          <a:noFill/>
        </p:spPr>
        <p:txBody>
          <a:bodyPr wrap="square" rtlCol="1">
            <a:spAutoFit/>
          </a:bodyPr>
          <a:lstStyle/>
          <a:p>
            <a:pPr algn="r" rtl="1"/>
            <a:r>
              <a:rPr lang="he-IL" sz="900">
                <a:solidFill>
                  <a:schemeClr val="tx1">
                    <a:lumMod val="75000"/>
                    <a:lumOff val="25000"/>
                  </a:schemeClr>
                </a:solidFill>
                <a:latin typeface="Tahoma" pitchFamily="34" charset="0"/>
                <a:ea typeface="Tahoma" pitchFamily="34" charset="0"/>
                <a:cs typeface="Tahoma" pitchFamily="34" charset="0"/>
              </a:rPr>
              <a:t>*הרחבה עם פירוט הסדנאות מצורפת בנספחים</a:t>
            </a:r>
          </a:p>
        </p:txBody>
      </p:sp>
    </p:spTree>
    <p:extLst>
      <p:ext uri="{BB962C8B-B14F-4D97-AF65-F5344CB8AC3E}">
        <p14:creationId xmlns:p14="http://schemas.microsoft.com/office/powerpoint/2010/main" val="53185212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11</a:t>
            </a:fld>
            <a:endParaRPr lang="en-US" sz="140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rtl="1"/>
            <a:r>
              <a:rPr lang="he-IL" sz="2000">
                <a:solidFill>
                  <a:schemeClr val="bg1"/>
                </a:solidFill>
                <a:latin typeface="Tahoma" pitchFamily="34" charset="0"/>
                <a:ea typeface="Tahoma" pitchFamily="34" charset="0"/>
                <a:cs typeface="Tahoma" pitchFamily="34" charset="0"/>
              </a:rPr>
              <a:t>רכישת כלים וחוויה הורית</a:t>
            </a:r>
          </a:p>
        </p:txBody>
      </p:sp>
      <p:sp>
        <p:nvSpPr>
          <p:cNvPr id="17" name="מלבן 16"/>
          <p:cNvSpPr/>
          <p:nvPr/>
        </p:nvSpPr>
        <p:spPr>
          <a:xfrm>
            <a:off x="7257434" y="566128"/>
            <a:ext cx="4717322" cy="5372946"/>
          </a:xfrm>
          <a:prstGeom prst="rect">
            <a:avLst/>
          </a:prstGeom>
          <a:solidFill>
            <a:schemeClr val="bg1"/>
          </a:solidFill>
        </p:spPr>
        <p:txBody>
          <a:bodyPr wrap="square">
            <a:spAutoFit/>
          </a:bodyPr>
          <a:lstStyle/>
          <a:p>
            <a:pPr marL="285750" indent="-285750" algn="r" rtl="1">
              <a:lnSpc>
                <a:spcPct val="150000"/>
              </a:lnSpc>
              <a:spcBef>
                <a:spcPts val="600"/>
              </a:spcBef>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הערכות המשתתפים גבוהות במיוחד בנוגע </a:t>
            </a:r>
            <a:r>
              <a:rPr lang="he-IL" sz="1400" b="1">
                <a:latin typeface="Tahoma" pitchFamily="34" charset="0"/>
                <a:ea typeface="Tahoma" pitchFamily="34" charset="0"/>
                <a:cs typeface="Tahoma" pitchFamily="34" charset="0"/>
              </a:rPr>
              <a:t>לאיכות החוויה המיידית:</a:t>
            </a:r>
            <a:r>
              <a:rPr lang="he-IL" sz="1400">
                <a:latin typeface="Tahoma" pitchFamily="34" charset="0"/>
                <a:ea typeface="Tahoma" pitchFamily="34" charset="0"/>
                <a:cs typeface="Tahoma" pitchFamily="34" charset="0"/>
              </a:rPr>
              <a:t> הנאה, אינטראקציה חיובית, יצירתיות. </a:t>
            </a:r>
          </a:p>
          <a:p>
            <a:pPr marL="285750" indent="-285750" algn="r" rtl="1">
              <a:lnSpc>
                <a:spcPct val="150000"/>
              </a:lnSpc>
              <a:spcBef>
                <a:spcPts val="600"/>
              </a:spcBef>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ההערכות מתונות יותר ביחס לרכישת כלים, </a:t>
            </a:r>
            <a:r>
              <a:rPr lang="he-IL" sz="1400" b="1">
                <a:latin typeface="Tahoma" pitchFamily="34" charset="0"/>
                <a:ea typeface="Tahoma" pitchFamily="34" charset="0"/>
                <a:cs typeface="Tahoma" pitchFamily="34" charset="0"/>
              </a:rPr>
              <a:t>יכולות יישום מחוץ למסגרת הסדנה</a:t>
            </a:r>
            <a:r>
              <a:rPr lang="he-IL" sz="1400">
                <a:latin typeface="Tahoma" pitchFamily="34" charset="0"/>
                <a:ea typeface="Tahoma" pitchFamily="34" charset="0"/>
                <a:cs typeface="Tahoma" pitchFamily="34" charset="0"/>
              </a:rPr>
              <a:t>, ותחושות הנוגעות למסוגלות הורית.</a:t>
            </a:r>
          </a:p>
          <a:p>
            <a:pPr marL="285750" indent="-285750" algn="r" rtl="1">
              <a:lnSpc>
                <a:spcPct val="150000"/>
              </a:lnSpc>
              <a:spcBef>
                <a:spcPts val="600"/>
              </a:spcBef>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במענה לשאלה פתוחה ביחס להערות נוספות (</a:t>
            </a:r>
            <a:r>
              <a:rPr lang="en-US" sz="1400">
                <a:latin typeface="Tahoma" pitchFamily="34" charset="0"/>
                <a:ea typeface="Tahoma" pitchFamily="34" charset="0"/>
                <a:cs typeface="Tahoma" pitchFamily="34" charset="0"/>
              </a:rPr>
              <a:t>N=75</a:t>
            </a:r>
            <a:r>
              <a:rPr lang="he-IL" sz="1400">
                <a:latin typeface="Tahoma" pitchFamily="34" charset="0"/>
                <a:ea typeface="Tahoma" pitchFamily="34" charset="0"/>
                <a:cs typeface="Tahoma" pitchFamily="34" charset="0"/>
              </a:rPr>
              <a:t>): </a:t>
            </a:r>
            <a:br>
              <a:rPr lang="en-US" sz="1400">
                <a:latin typeface="Tahoma" pitchFamily="34" charset="0"/>
                <a:ea typeface="Tahoma" pitchFamily="34" charset="0"/>
                <a:cs typeface="Tahoma" pitchFamily="34" charset="0"/>
              </a:rPr>
            </a:br>
            <a:r>
              <a:rPr lang="he-IL" sz="1400">
                <a:latin typeface="Tahoma" pitchFamily="34" charset="0"/>
                <a:ea typeface="Tahoma" pitchFamily="34" charset="0"/>
                <a:cs typeface="Tahoma" pitchFamily="34" charset="0"/>
              </a:rPr>
              <a:t>כ-40% מהמשיבים ציינו שהפיקו הנאה מההשתתפות, וחשו שהסדנה תרמה והעשירה אותם. </a:t>
            </a:r>
            <a:br>
              <a:rPr lang="en-US" sz="1400">
                <a:latin typeface="Tahoma" pitchFamily="34" charset="0"/>
                <a:ea typeface="Tahoma" pitchFamily="34" charset="0"/>
                <a:cs typeface="Tahoma" pitchFamily="34" charset="0"/>
              </a:rPr>
            </a:br>
            <a:r>
              <a:rPr lang="he-IL" sz="1400">
                <a:latin typeface="Tahoma" pitchFamily="34" charset="0"/>
                <a:ea typeface="Tahoma" pitchFamily="34" charset="0"/>
                <a:cs typeface="Tahoma" pitchFamily="34" charset="0"/>
              </a:rPr>
              <a:t>כרבע מהמשיבים העלו הצעות על מנת למקסם את תועלת הסדנאות: </a:t>
            </a:r>
            <a:r>
              <a:rPr lang="he-IL" sz="1400" b="1">
                <a:latin typeface="Tahoma" pitchFamily="34" charset="0"/>
                <a:ea typeface="Tahoma" pitchFamily="34" charset="0"/>
                <a:cs typeface="Tahoma" pitchFamily="34" charset="0"/>
              </a:rPr>
              <a:t>הוספת מפגשים </a:t>
            </a:r>
            <a:r>
              <a:rPr lang="he-IL" sz="1400">
                <a:latin typeface="Tahoma" pitchFamily="34" charset="0"/>
                <a:ea typeface="Tahoma" pitchFamily="34" charset="0"/>
                <a:cs typeface="Tahoma" pitchFamily="34" charset="0"/>
              </a:rPr>
              <a:t>כדי לאפשר את העמקת התהליך שנעשה בהן, שילוב </a:t>
            </a:r>
            <a:r>
              <a:rPr lang="he-IL" sz="1400" b="1">
                <a:latin typeface="Tahoma" pitchFamily="34" charset="0"/>
                <a:ea typeface="Tahoma" pitchFamily="34" charset="0"/>
                <a:cs typeface="Tahoma" pitchFamily="34" charset="0"/>
              </a:rPr>
              <a:t>שיחות עומק </a:t>
            </a:r>
            <a:r>
              <a:rPr lang="he-IL" sz="1400">
                <a:latin typeface="Tahoma" pitchFamily="34" charset="0"/>
                <a:ea typeface="Tahoma" pitchFamily="34" charset="0"/>
                <a:cs typeface="Tahoma" pitchFamily="34" charset="0"/>
              </a:rPr>
              <a:t>לשיקוף החוויה בסדנה, </a:t>
            </a:r>
            <a:r>
              <a:rPr lang="he-IL" sz="1400" b="1">
                <a:latin typeface="Tahoma" pitchFamily="34" charset="0"/>
                <a:ea typeface="Tahoma" pitchFamily="34" charset="0"/>
                <a:cs typeface="Tahoma" pitchFamily="34" charset="0"/>
              </a:rPr>
              <a:t>והרחבת היצע </a:t>
            </a:r>
            <a:r>
              <a:rPr lang="he-IL" sz="1400">
                <a:latin typeface="Tahoma" pitchFamily="34" charset="0"/>
                <a:ea typeface="Tahoma" pitchFamily="34" charset="0"/>
                <a:cs typeface="Tahoma" pitchFamily="34" charset="0"/>
              </a:rPr>
              <a:t>הסדנאות. </a:t>
            </a:r>
            <a:br>
              <a:rPr lang="en-US" sz="1400">
                <a:latin typeface="Tahoma" pitchFamily="34" charset="0"/>
                <a:ea typeface="Tahoma" pitchFamily="34" charset="0"/>
                <a:cs typeface="Tahoma" pitchFamily="34" charset="0"/>
              </a:rPr>
            </a:br>
            <a:r>
              <a:rPr lang="he-IL" sz="1400">
                <a:latin typeface="Tahoma" pitchFamily="34" charset="0"/>
                <a:ea typeface="Tahoma" pitchFamily="34" charset="0"/>
                <a:cs typeface="Tahoma" pitchFamily="34" charset="0"/>
              </a:rPr>
              <a:t>כ- 10% דיווחו שההשתתפות בסדנה חיזקה את ביטחונם כהורים, העניקה להם מרחב מאפשר, תרפויטי ומכיל ולימדה אותם תוכן חדש.</a:t>
            </a:r>
          </a:p>
        </p:txBody>
      </p:sp>
      <p:graphicFrame>
        <p:nvGraphicFramePr>
          <p:cNvPr id="8" name="Chart 7">
            <a:extLst>
              <a:ext uri="{FF2B5EF4-FFF2-40B4-BE49-F238E27FC236}">
                <a16:creationId xmlns:a16="http://schemas.microsoft.com/office/drawing/2014/main" id="{DCCFC18A-022F-4FC1-B721-155AADE611A5}"/>
              </a:ext>
            </a:extLst>
          </p:cNvPr>
          <p:cNvGraphicFramePr>
            <a:graphicFrameLocks/>
          </p:cNvGraphicFramePr>
          <p:nvPr>
            <p:extLst>
              <p:ext uri="{D42A27DB-BD31-4B8C-83A1-F6EECF244321}">
                <p14:modId xmlns:p14="http://schemas.microsoft.com/office/powerpoint/2010/main" val="4168577591"/>
              </p:ext>
            </p:extLst>
          </p:nvPr>
        </p:nvGraphicFramePr>
        <p:xfrm>
          <a:off x="0" y="400111"/>
          <a:ext cx="7239699" cy="604975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B3240E2-E56A-419A-92BB-03BCD78CF1D0}"/>
              </a:ext>
            </a:extLst>
          </p:cNvPr>
          <p:cNvSpPr txBox="1"/>
          <p:nvPr/>
        </p:nvSpPr>
        <p:spPr>
          <a:xfrm>
            <a:off x="584790" y="341128"/>
            <a:ext cx="584791" cy="261610"/>
          </a:xfrm>
          <a:prstGeom prst="rect">
            <a:avLst/>
          </a:prstGeom>
          <a:noFill/>
        </p:spPr>
        <p:txBody>
          <a:bodyPr wrap="square" rtlCol="1">
            <a:spAutoFit/>
          </a:bodyPr>
          <a:lstStyle/>
          <a:p>
            <a:r>
              <a:rPr lang="en-US" sz="1050">
                <a:solidFill>
                  <a:schemeClr val="bg1"/>
                </a:solidFill>
              </a:rPr>
              <a:t>N=114</a:t>
            </a:r>
            <a:endParaRPr lang="he-IL" sz="1050">
              <a:solidFill>
                <a:schemeClr val="bg1"/>
              </a:solidFill>
            </a:endParaRPr>
          </a:p>
        </p:txBody>
      </p:sp>
      <p:sp>
        <p:nvSpPr>
          <p:cNvPr id="9" name="TextBox 8">
            <a:extLst>
              <a:ext uri="{FF2B5EF4-FFF2-40B4-BE49-F238E27FC236}">
                <a16:creationId xmlns:a16="http://schemas.microsoft.com/office/drawing/2014/main" id="{0E1B91E9-C39D-4A3C-B3B7-F6BCD67CBA81}"/>
              </a:ext>
            </a:extLst>
          </p:cNvPr>
          <p:cNvSpPr txBox="1"/>
          <p:nvPr/>
        </p:nvSpPr>
        <p:spPr>
          <a:xfrm>
            <a:off x="1396415" y="334033"/>
            <a:ext cx="584791" cy="261610"/>
          </a:xfrm>
          <a:prstGeom prst="rect">
            <a:avLst/>
          </a:prstGeom>
          <a:noFill/>
        </p:spPr>
        <p:txBody>
          <a:bodyPr wrap="square" rtlCol="1">
            <a:spAutoFit/>
          </a:bodyPr>
          <a:lstStyle/>
          <a:p>
            <a:r>
              <a:rPr lang="en-US" sz="1050">
                <a:solidFill>
                  <a:schemeClr val="bg1"/>
                </a:solidFill>
              </a:rPr>
              <a:t>N=184</a:t>
            </a:r>
            <a:endParaRPr lang="he-IL" sz="1050">
              <a:solidFill>
                <a:schemeClr val="bg1"/>
              </a:solidFill>
            </a:endParaRPr>
          </a:p>
        </p:txBody>
      </p:sp>
      <p:sp>
        <p:nvSpPr>
          <p:cNvPr id="10" name="TextBox 9">
            <a:extLst>
              <a:ext uri="{FF2B5EF4-FFF2-40B4-BE49-F238E27FC236}">
                <a16:creationId xmlns:a16="http://schemas.microsoft.com/office/drawing/2014/main" id="{4A7A6A9F-B322-4661-80C5-698114417BCD}"/>
              </a:ext>
            </a:extLst>
          </p:cNvPr>
          <p:cNvSpPr txBox="1"/>
          <p:nvPr/>
        </p:nvSpPr>
        <p:spPr>
          <a:xfrm>
            <a:off x="2229307" y="337571"/>
            <a:ext cx="584791" cy="261610"/>
          </a:xfrm>
          <a:prstGeom prst="rect">
            <a:avLst/>
          </a:prstGeom>
          <a:noFill/>
        </p:spPr>
        <p:txBody>
          <a:bodyPr wrap="square" rtlCol="1">
            <a:spAutoFit/>
          </a:bodyPr>
          <a:lstStyle/>
          <a:p>
            <a:r>
              <a:rPr lang="en-US" sz="1050">
                <a:solidFill>
                  <a:schemeClr val="bg1"/>
                </a:solidFill>
              </a:rPr>
              <a:t>N=162</a:t>
            </a:r>
            <a:endParaRPr lang="he-IL" sz="1050">
              <a:solidFill>
                <a:schemeClr val="bg1"/>
              </a:solidFill>
            </a:endParaRPr>
          </a:p>
        </p:txBody>
      </p:sp>
      <p:sp>
        <p:nvSpPr>
          <p:cNvPr id="11" name="TextBox 10">
            <a:extLst>
              <a:ext uri="{FF2B5EF4-FFF2-40B4-BE49-F238E27FC236}">
                <a16:creationId xmlns:a16="http://schemas.microsoft.com/office/drawing/2014/main" id="{57135E11-1B61-43DB-8722-86527A73C9AF}"/>
              </a:ext>
            </a:extLst>
          </p:cNvPr>
          <p:cNvSpPr txBox="1"/>
          <p:nvPr/>
        </p:nvSpPr>
        <p:spPr>
          <a:xfrm>
            <a:off x="3069274" y="337571"/>
            <a:ext cx="584791" cy="261610"/>
          </a:xfrm>
          <a:prstGeom prst="rect">
            <a:avLst/>
          </a:prstGeom>
          <a:noFill/>
        </p:spPr>
        <p:txBody>
          <a:bodyPr wrap="square" rtlCol="1">
            <a:spAutoFit/>
          </a:bodyPr>
          <a:lstStyle/>
          <a:p>
            <a:r>
              <a:rPr lang="en-US" sz="1050">
                <a:solidFill>
                  <a:schemeClr val="bg1"/>
                </a:solidFill>
              </a:rPr>
              <a:t>N=210</a:t>
            </a:r>
            <a:endParaRPr lang="he-IL" sz="1050">
              <a:solidFill>
                <a:schemeClr val="bg1"/>
              </a:solidFill>
            </a:endParaRPr>
          </a:p>
        </p:txBody>
      </p:sp>
      <p:sp>
        <p:nvSpPr>
          <p:cNvPr id="12" name="TextBox 11">
            <a:extLst>
              <a:ext uri="{FF2B5EF4-FFF2-40B4-BE49-F238E27FC236}">
                <a16:creationId xmlns:a16="http://schemas.microsoft.com/office/drawing/2014/main" id="{19FB0666-7EB0-4A45-9E81-01EEF2661D6A}"/>
              </a:ext>
            </a:extLst>
          </p:cNvPr>
          <p:cNvSpPr txBox="1"/>
          <p:nvPr/>
        </p:nvSpPr>
        <p:spPr>
          <a:xfrm>
            <a:off x="3902160" y="341109"/>
            <a:ext cx="584791" cy="261610"/>
          </a:xfrm>
          <a:prstGeom prst="rect">
            <a:avLst/>
          </a:prstGeom>
          <a:noFill/>
        </p:spPr>
        <p:txBody>
          <a:bodyPr wrap="square" rtlCol="1">
            <a:spAutoFit/>
          </a:bodyPr>
          <a:lstStyle/>
          <a:p>
            <a:r>
              <a:rPr lang="en-US" sz="1050">
                <a:solidFill>
                  <a:schemeClr val="bg1"/>
                </a:solidFill>
              </a:rPr>
              <a:t>N=140</a:t>
            </a:r>
            <a:endParaRPr lang="he-IL" sz="1050">
              <a:solidFill>
                <a:schemeClr val="bg1"/>
              </a:solidFill>
            </a:endParaRPr>
          </a:p>
        </p:txBody>
      </p:sp>
      <p:sp>
        <p:nvSpPr>
          <p:cNvPr id="13" name="TextBox 12">
            <a:extLst>
              <a:ext uri="{FF2B5EF4-FFF2-40B4-BE49-F238E27FC236}">
                <a16:creationId xmlns:a16="http://schemas.microsoft.com/office/drawing/2014/main" id="{B6B92A0F-05AB-4E40-BA23-8A000A187E38}"/>
              </a:ext>
            </a:extLst>
          </p:cNvPr>
          <p:cNvSpPr txBox="1"/>
          <p:nvPr/>
        </p:nvSpPr>
        <p:spPr>
          <a:xfrm>
            <a:off x="4735058" y="334014"/>
            <a:ext cx="584791" cy="261610"/>
          </a:xfrm>
          <a:prstGeom prst="rect">
            <a:avLst/>
          </a:prstGeom>
          <a:noFill/>
        </p:spPr>
        <p:txBody>
          <a:bodyPr wrap="square" rtlCol="1">
            <a:spAutoFit/>
          </a:bodyPr>
          <a:lstStyle/>
          <a:p>
            <a:r>
              <a:rPr lang="en-US" sz="1050">
                <a:solidFill>
                  <a:schemeClr val="bg1"/>
                </a:solidFill>
              </a:rPr>
              <a:t>N=140</a:t>
            </a:r>
            <a:endParaRPr lang="he-IL" sz="1050">
              <a:solidFill>
                <a:schemeClr val="bg1"/>
              </a:solidFill>
            </a:endParaRPr>
          </a:p>
        </p:txBody>
      </p:sp>
      <p:sp>
        <p:nvSpPr>
          <p:cNvPr id="15" name="TextBox 14">
            <a:extLst>
              <a:ext uri="{FF2B5EF4-FFF2-40B4-BE49-F238E27FC236}">
                <a16:creationId xmlns:a16="http://schemas.microsoft.com/office/drawing/2014/main" id="{7CF72322-FE93-4256-B2D6-840C594DE8E2}"/>
              </a:ext>
            </a:extLst>
          </p:cNvPr>
          <p:cNvSpPr txBox="1"/>
          <p:nvPr/>
        </p:nvSpPr>
        <p:spPr>
          <a:xfrm>
            <a:off x="5546686" y="337552"/>
            <a:ext cx="584791" cy="261610"/>
          </a:xfrm>
          <a:prstGeom prst="rect">
            <a:avLst/>
          </a:prstGeom>
          <a:noFill/>
        </p:spPr>
        <p:txBody>
          <a:bodyPr wrap="square" rtlCol="1">
            <a:spAutoFit/>
          </a:bodyPr>
          <a:lstStyle/>
          <a:p>
            <a:r>
              <a:rPr lang="en-US" sz="1050">
                <a:solidFill>
                  <a:schemeClr val="bg1"/>
                </a:solidFill>
              </a:rPr>
              <a:t>N=150</a:t>
            </a:r>
            <a:endParaRPr lang="he-IL" sz="1050">
              <a:solidFill>
                <a:schemeClr val="bg1"/>
              </a:solidFill>
            </a:endParaRPr>
          </a:p>
        </p:txBody>
      </p:sp>
      <p:sp>
        <p:nvSpPr>
          <p:cNvPr id="16" name="TextBox 15">
            <a:extLst>
              <a:ext uri="{FF2B5EF4-FFF2-40B4-BE49-F238E27FC236}">
                <a16:creationId xmlns:a16="http://schemas.microsoft.com/office/drawing/2014/main" id="{3D35FDCF-EA9D-44DD-A1E7-61BD8D9AA679}"/>
              </a:ext>
            </a:extLst>
          </p:cNvPr>
          <p:cNvSpPr txBox="1"/>
          <p:nvPr/>
        </p:nvSpPr>
        <p:spPr>
          <a:xfrm>
            <a:off x="6390212" y="341090"/>
            <a:ext cx="584791" cy="261610"/>
          </a:xfrm>
          <a:prstGeom prst="rect">
            <a:avLst/>
          </a:prstGeom>
          <a:noFill/>
        </p:spPr>
        <p:txBody>
          <a:bodyPr wrap="square" rtlCol="1">
            <a:spAutoFit/>
          </a:bodyPr>
          <a:lstStyle/>
          <a:p>
            <a:r>
              <a:rPr lang="en-US" sz="1050">
                <a:solidFill>
                  <a:schemeClr val="bg1"/>
                </a:solidFill>
              </a:rPr>
              <a:t>N=127</a:t>
            </a:r>
            <a:endParaRPr lang="he-IL" sz="1050">
              <a:solidFill>
                <a:schemeClr val="bg1"/>
              </a:solidFill>
            </a:endParaRPr>
          </a:p>
        </p:txBody>
      </p:sp>
    </p:spTree>
    <p:extLst>
      <p:ext uri="{BB962C8B-B14F-4D97-AF65-F5344CB8AC3E}">
        <p14:creationId xmlns:p14="http://schemas.microsoft.com/office/powerpoint/2010/main" val="193621444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12</a:t>
            </a:fld>
            <a:endParaRPr lang="en-US" sz="140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rtl="1"/>
            <a:r>
              <a:rPr lang="he-IL" sz="2000">
                <a:solidFill>
                  <a:schemeClr val="bg1"/>
                </a:solidFill>
                <a:latin typeface="Tahoma" pitchFamily="34" charset="0"/>
                <a:ea typeface="Tahoma" pitchFamily="34" charset="0"/>
                <a:cs typeface="Tahoma" pitchFamily="34" charset="0"/>
              </a:rPr>
              <a:t>רכישת כלים וחוויה הורית</a:t>
            </a:r>
          </a:p>
        </p:txBody>
      </p:sp>
      <p:sp>
        <p:nvSpPr>
          <p:cNvPr id="17" name="מלבן 16"/>
          <p:cNvSpPr/>
          <p:nvPr/>
        </p:nvSpPr>
        <p:spPr>
          <a:xfrm>
            <a:off x="4882896" y="4827735"/>
            <a:ext cx="4818366" cy="1017907"/>
          </a:xfrm>
          <a:prstGeom prst="rect">
            <a:avLst/>
          </a:prstGeom>
          <a:solidFill>
            <a:srgbClr val="90B6DE"/>
          </a:solidFill>
        </p:spPr>
        <p:txBody>
          <a:bodyPr wrap="square">
            <a:spAutoFit/>
          </a:bodyPr>
          <a:lstStyle/>
          <a:p>
            <a:pPr algn="r" rtl="1">
              <a:lnSpc>
                <a:spcPct val="150000"/>
              </a:lnSpc>
            </a:pPr>
            <a:r>
              <a:rPr lang="he-IL" sz="1400" b="1">
                <a:solidFill>
                  <a:schemeClr val="bg1"/>
                </a:solidFill>
                <a:latin typeface="Tahoma" pitchFamily="34" charset="0"/>
                <a:ea typeface="Tahoma" pitchFamily="34" charset="0"/>
                <a:cs typeface="Tahoma" pitchFamily="34" charset="0"/>
              </a:rPr>
              <a:t>תרומת הסדנה לאינטראקציה חיובית עם הילדים הייתה גבוהה יותר בקרב הורים לילדים בגילי לידה עד 6 חודשים </a:t>
            </a:r>
            <a:r>
              <a:rPr lang="he-IL" sz="1400">
                <a:solidFill>
                  <a:schemeClr val="bg1"/>
                </a:solidFill>
                <a:latin typeface="Tahoma" pitchFamily="34" charset="0"/>
                <a:ea typeface="Tahoma" pitchFamily="34" charset="0"/>
                <a:cs typeface="Tahoma" pitchFamily="34" charset="0"/>
              </a:rPr>
              <a:t>(97%)</a:t>
            </a:r>
            <a:r>
              <a:rPr lang="he-IL" sz="1400" b="1">
                <a:solidFill>
                  <a:schemeClr val="bg1"/>
                </a:solidFill>
                <a:latin typeface="Tahoma" pitchFamily="34" charset="0"/>
                <a:ea typeface="Tahoma" pitchFamily="34" charset="0"/>
                <a:cs typeface="Tahoma" pitchFamily="34" charset="0"/>
              </a:rPr>
              <a:t> ומעל גיל שנתיים </a:t>
            </a:r>
            <a:r>
              <a:rPr lang="he-IL" sz="1400">
                <a:solidFill>
                  <a:schemeClr val="bg1"/>
                </a:solidFill>
                <a:latin typeface="Tahoma" pitchFamily="34" charset="0"/>
                <a:ea typeface="Tahoma" pitchFamily="34" charset="0"/>
                <a:cs typeface="Tahoma" pitchFamily="34" charset="0"/>
              </a:rPr>
              <a:t>(86%)</a:t>
            </a:r>
          </a:p>
        </p:txBody>
      </p:sp>
      <p:grpSp>
        <p:nvGrpSpPr>
          <p:cNvPr id="13" name="Group 12">
            <a:extLst>
              <a:ext uri="{FF2B5EF4-FFF2-40B4-BE49-F238E27FC236}">
                <a16:creationId xmlns:a16="http://schemas.microsoft.com/office/drawing/2014/main" id="{0BC8393C-0FF0-4696-886C-B4B2A6A8EF35}"/>
              </a:ext>
            </a:extLst>
          </p:cNvPr>
          <p:cNvGrpSpPr/>
          <p:nvPr/>
        </p:nvGrpSpPr>
        <p:grpSpPr>
          <a:xfrm>
            <a:off x="0" y="400110"/>
            <a:ext cx="9701262" cy="4299730"/>
            <a:chOff x="1185592" y="2053651"/>
            <a:chExt cx="9701262" cy="4299730"/>
          </a:xfrm>
        </p:grpSpPr>
        <p:sp>
          <p:nvSpPr>
            <p:cNvPr id="12" name="Rectangle 11">
              <a:extLst>
                <a:ext uri="{FF2B5EF4-FFF2-40B4-BE49-F238E27FC236}">
                  <a16:creationId xmlns:a16="http://schemas.microsoft.com/office/drawing/2014/main" id="{558F4F86-C948-4994-ACBE-CC42050F9167}"/>
                </a:ext>
              </a:extLst>
            </p:cNvPr>
            <p:cNvSpPr/>
            <p:nvPr/>
          </p:nvSpPr>
          <p:spPr>
            <a:xfrm>
              <a:off x="1185592" y="6038702"/>
              <a:ext cx="9701262" cy="31467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10" name="Chart 9">
              <a:extLst>
                <a:ext uri="{FF2B5EF4-FFF2-40B4-BE49-F238E27FC236}">
                  <a16:creationId xmlns:a16="http://schemas.microsoft.com/office/drawing/2014/main" id="{4A4B4816-D738-4D17-9968-E961022C3A95}"/>
                </a:ext>
              </a:extLst>
            </p:cNvPr>
            <p:cNvGraphicFramePr>
              <a:graphicFrameLocks/>
            </p:cNvGraphicFramePr>
            <p:nvPr>
              <p:extLst>
                <p:ext uri="{D42A27DB-BD31-4B8C-83A1-F6EECF244321}">
                  <p14:modId xmlns:p14="http://schemas.microsoft.com/office/powerpoint/2010/main" val="1743237123"/>
                </p:ext>
              </p:extLst>
            </p:nvPr>
          </p:nvGraphicFramePr>
          <p:xfrm>
            <a:off x="5846854" y="2450592"/>
            <a:ext cx="5040000" cy="35983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8066489F-5CAB-446B-AC2A-2219F8DEE729}"/>
                </a:ext>
              </a:extLst>
            </p:cNvPr>
            <p:cNvGraphicFramePr>
              <a:graphicFrameLocks/>
            </p:cNvGraphicFramePr>
            <p:nvPr>
              <p:extLst>
                <p:ext uri="{D42A27DB-BD31-4B8C-83A1-F6EECF244321}">
                  <p14:modId xmlns:p14="http://schemas.microsoft.com/office/powerpoint/2010/main" val="2072613975"/>
                </p:ext>
              </p:extLst>
            </p:nvPr>
          </p:nvGraphicFramePr>
          <p:xfrm>
            <a:off x="1185592" y="2450592"/>
            <a:ext cx="5040000" cy="3598314"/>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a:extLst>
                <a:ext uri="{FF2B5EF4-FFF2-40B4-BE49-F238E27FC236}">
                  <a16:creationId xmlns:a16="http://schemas.microsoft.com/office/drawing/2014/main" id="{24F7B97C-68B8-459C-BD53-524751C9440B}"/>
                </a:ext>
              </a:extLst>
            </p:cNvPr>
            <p:cNvPicPr>
              <a:picLocks noChangeAspect="1"/>
            </p:cNvPicPr>
            <p:nvPr/>
          </p:nvPicPr>
          <p:blipFill>
            <a:blip r:embed="rId6"/>
            <a:stretch>
              <a:fillRect/>
            </a:stretch>
          </p:blipFill>
          <p:spPr>
            <a:xfrm>
              <a:off x="4279583" y="6038702"/>
              <a:ext cx="3495675" cy="228600"/>
            </a:xfrm>
            <a:prstGeom prst="rect">
              <a:avLst/>
            </a:prstGeom>
          </p:spPr>
        </p:pic>
        <p:sp>
          <p:nvSpPr>
            <p:cNvPr id="6" name="TextBox 5">
              <a:extLst>
                <a:ext uri="{FF2B5EF4-FFF2-40B4-BE49-F238E27FC236}">
                  <a16:creationId xmlns:a16="http://schemas.microsoft.com/office/drawing/2014/main" id="{A489E904-2ED5-4AB5-A2A3-DA0AB31D671C}"/>
                </a:ext>
              </a:extLst>
            </p:cNvPr>
            <p:cNvSpPr txBox="1"/>
            <p:nvPr/>
          </p:nvSpPr>
          <p:spPr>
            <a:xfrm>
              <a:off x="5159262" y="2519483"/>
              <a:ext cx="1736318" cy="3303034"/>
            </a:xfrm>
            <a:prstGeom prst="rect">
              <a:avLst/>
            </a:prstGeom>
            <a:solidFill>
              <a:schemeClr val="bg1">
                <a:lumMod val="50000"/>
              </a:schemeClr>
            </a:solidFill>
          </p:spPr>
          <p:txBody>
            <a:bodyPr wrap="square" rtlCol="1">
              <a:spAutoFit/>
            </a:bodyPr>
            <a:lstStyle/>
            <a:p>
              <a:pPr algn="ctr" rtl="1">
                <a:lnSpc>
                  <a:spcPct val="250000"/>
                </a:lnSpc>
              </a:pPr>
              <a:r>
                <a:rPr lang="he-IL" sz="1400">
                  <a:solidFill>
                    <a:schemeClr val="bg1"/>
                  </a:solidFill>
                  <a:latin typeface="Calibri" panose="020F0502020204030204" pitchFamily="34" charset="0"/>
                  <a:cs typeface="Calibri" panose="020F0502020204030204" pitchFamily="34" charset="0"/>
                </a:rPr>
                <a:t>מעל שלוש</a:t>
              </a:r>
            </a:p>
            <a:p>
              <a:pPr algn="ctr" rtl="1">
                <a:lnSpc>
                  <a:spcPct val="250000"/>
                </a:lnSpc>
              </a:pPr>
              <a:r>
                <a:rPr lang="he-IL" sz="1400">
                  <a:solidFill>
                    <a:schemeClr val="bg1"/>
                  </a:solidFill>
                  <a:latin typeface="Calibri" panose="020F0502020204030204" pitchFamily="34" charset="0"/>
                  <a:cs typeface="Calibri" panose="020F0502020204030204" pitchFamily="34" charset="0"/>
                </a:rPr>
                <a:t>שנתיים עד שלוש</a:t>
              </a:r>
            </a:p>
            <a:p>
              <a:pPr algn="ctr" rtl="1">
                <a:lnSpc>
                  <a:spcPct val="250000"/>
                </a:lnSpc>
              </a:pPr>
              <a:r>
                <a:rPr lang="he-IL" sz="1400">
                  <a:solidFill>
                    <a:schemeClr val="bg1"/>
                  </a:solidFill>
                  <a:latin typeface="Calibri" panose="020F0502020204030204" pitchFamily="34" charset="0"/>
                  <a:cs typeface="Calibri" panose="020F0502020204030204" pitchFamily="34" charset="0"/>
                </a:rPr>
                <a:t>שנה וחצי עד שנתיים</a:t>
              </a:r>
            </a:p>
            <a:p>
              <a:pPr algn="ctr" rtl="1">
                <a:lnSpc>
                  <a:spcPct val="250000"/>
                </a:lnSpc>
              </a:pPr>
              <a:r>
                <a:rPr lang="he-IL" sz="1400">
                  <a:solidFill>
                    <a:schemeClr val="bg1"/>
                  </a:solidFill>
                  <a:latin typeface="Calibri" panose="020F0502020204030204" pitchFamily="34" charset="0"/>
                  <a:cs typeface="Calibri" panose="020F0502020204030204" pitchFamily="34" charset="0"/>
                </a:rPr>
                <a:t>שנה עד שנה וחצי</a:t>
              </a:r>
            </a:p>
            <a:p>
              <a:pPr algn="ctr" rtl="1">
                <a:lnSpc>
                  <a:spcPct val="250000"/>
                </a:lnSpc>
              </a:pPr>
              <a:r>
                <a:rPr lang="he-IL" sz="1400">
                  <a:solidFill>
                    <a:schemeClr val="bg1"/>
                  </a:solidFill>
                  <a:latin typeface="Calibri" panose="020F0502020204030204" pitchFamily="34" charset="0"/>
                  <a:cs typeface="Calibri" panose="020F0502020204030204" pitchFamily="34" charset="0"/>
                </a:rPr>
                <a:t>חצי שנה עד שנה</a:t>
              </a:r>
            </a:p>
            <a:p>
              <a:pPr algn="ctr" rtl="1">
                <a:lnSpc>
                  <a:spcPct val="250000"/>
                </a:lnSpc>
              </a:pPr>
              <a:r>
                <a:rPr lang="he-IL" sz="1400">
                  <a:solidFill>
                    <a:schemeClr val="bg1"/>
                  </a:solidFill>
                  <a:latin typeface="Calibri" panose="020F0502020204030204" pitchFamily="34" charset="0"/>
                  <a:cs typeface="Calibri" panose="020F0502020204030204" pitchFamily="34" charset="0"/>
                </a:rPr>
                <a:t>עד חצי שנה</a:t>
              </a:r>
            </a:p>
          </p:txBody>
        </p:sp>
        <p:sp>
          <p:nvSpPr>
            <p:cNvPr id="15" name="TextBox 14">
              <a:extLst>
                <a:ext uri="{FF2B5EF4-FFF2-40B4-BE49-F238E27FC236}">
                  <a16:creationId xmlns:a16="http://schemas.microsoft.com/office/drawing/2014/main" id="{E679B7F5-E46B-4C79-A057-E133918A4600}"/>
                </a:ext>
              </a:extLst>
            </p:cNvPr>
            <p:cNvSpPr txBox="1"/>
            <p:nvPr/>
          </p:nvSpPr>
          <p:spPr>
            <a:xfrm>
              <a:off x="6983204" y="2063785"/>
              <a:ext cx="3903650" cy="430887"/>
            </a:xfrm>
            <a:prstGeom prst="rect">
              <a:avLst/>
            </a:prstGeom>
            <a:noFill/>
          </p:spPr>
          <p:txBody>
            <a:bodyPr wrap="square" rtlCol="1">
              <a:spAutoFit/>
            </a:bodyPr>
            <a:lstStyle/>
            <a:p>
              <a:pPr algn="ctr" rtl="1"/>
              <a:r>
                <a:rPr lang="he-IL" sz="1100" b="1">
                  <a:solidFill>
                    <a:schemeClr val="tx1">
                      <a:lumMod val="75000"/>
                      <a:lumOff val="25000"/>
                    </a:schemeClr>
                  </a:solidFill>
                  <a:latin typeface="Calibri" panose="020F0502020204030204" pitchFamily="34" charset="0"/>
                  <a:cs typeface="Calibri" panose="020F0502020204030204" pitchFamily="34" charset="0"/>
                </a:rPr>
                <a:t>באיזו מידה את/ה מרגיש/ה שהסדנה תרמה לאינטראקציה חיובית בינך לבין ילדך/ילדתך?</a:t>
              </a:r>
            </a:p>
          </p:txBody>
        </p:sp>
        <p:sp>
          <p:nvSpPr>
            <p:cNvPr id="16" name="TextBox 15">
              <a:extLst>
                <a:ext uri="{FF2B5EF4-FFF2-40B4-BE49-F238E27FC236}">
                  <a16:creationId xmlns:a16="http://schemas.microsoft.com/office/drawing/2014/main" id="{880B0771-888E-42DD-89B4-1EC074B397DE}"/>
                </a:ext>
              </a:extLst>
            </p:cNvPr>
            <p:cNvSpPr txBox="1"/>
            <p:nvPr/>
          </p:nvSpPr>
          <p:spPr>
            <a:xfrm>
              <a:off x="1212975" y="2053651"/>
              <a:ext cx="3995822" cy="430813"/>
            </a:xfrm>
            <a:prstGeom prst="rect">
              <a:avLst/>
            </a:prstGeom>
            <a:noFill/>
          </p:spPr>
          <p:txBody>
            <a:bodyPr wrap="square" rtlCol="1">
              <a:spAutoFit/>
            </a:bodyPr>
            <a:lstStyle/>
            <a:p>
              <a:pPr algn="ctr" rtl="1"/>
              <a:r>
                <a:rPr lang="he-IL" sz="1100" b="1">
                  <a:solidFill>
                    <a:schemeClr val="tx1">
                      <a:lumMod val="75000"/>
                      <a:lumOff val="25000"/>
                    </a:schemeClr>
                  </a:solidFill>
                  <a:latin typeface="Calibri" panose="020F0502020204030204" pitchFamily="34" charset="0"/>
                  <a:cs typeface="Calibri" panose="020F0502020204030204" pitchFamily="34" charset="0"/>
                </a:rPr>
                <a:t>באיזו מידה העניקה לך הסדנה ידע ו/או כלים חדשים וישימים לשימוש בעתיד עם ילדך/ילדתך? </a:t>
              </a:r>
            </a:p>
          </p:txBody>
        </p:sp>
      </p:grpSp>
      <p:sp>
        <p:nvSpPr>
          <p:cNvPr id="19" name="TextBox 18">
            <a:extLst>
              <a:ext uri="{FF2B5EF4-FFF2-40B4-BE49-F238E27FC236}">
                <a16:creationId xmlns:a16="http://schemas.microsoft.com/office/drawing/2014/main" id="{19D033A0-34C7-4D93-92D4-10CC2838B79D}"/>
              </a:ext>
            </a:extLst>
          </p:cNvPr>
          <p:cNvSpPr txBox="1"/>
          <p:nvPr/>
        </p:nvSpPr>
        <p:spPr>
          <a:xfrm>
            <a:off x="9858116" y="615516"/>
            <a:ext cx="2078736" cy="2238562"/>
          </a:xfrm>
          <a:prstGeom prst="rect">
            <a:avLst/>
          </a:prstGeom>
          <a:noFill/>
        </p:spPr>
        <p:txBody>
          <a:bodyPr wrap="square">
            <a:spAutoFit/>
          </a:bodyPr>
          <a:lstStyle/>
          <a:p>
            <a:pPr algn="r" rtl="1">
              <a:lnSpc>
                <a:spcPct val="150000"/>
              </a:lnSpc>
            </a:pPr>
            <a:r>
              <a:rPr lang="he-IL" sz="2400" b="1">
                <a:latin typeface="Tahoma" pitchFamily="34" charset="0"/>
                <a:ea typeface="Tahoma" pitchFamily="34" charset="0"/>
                <a:cs typeface="Tahoma" pitchFamily="34" charset="0"/>
              </a:rPr>
              <a:t>בפילוח לפי </a:t>
            </a:r>
            <a:r>
              <a:rPr lang="he-IL" sz="2400" b="1" u="sng">
                <a:latin typeface="Tahoma" pitchFamily="34" charset="0"/>
                <a:ea typeface="Tahoma" pitchFamily="34" charset="0"/>
                <a:cs typeface="Tahoma" pitchFamily="34" charset="0"/>
              </a:rPr>
              <a:t>גילי הילדים </a:t>
            </a:r>
            <a:r>
              <a:rPr lang="he-IL" sz="2400" b="1">
                <a:latin typeface="Tahoma" pitchFamily="34" charset="0"/>
                <a:ea typeface="Tahoma" pitchFamily="34" charset="0"/>
                <a:cs typeface="Tahoma" pitchFamily="34" charset="0"/>
              </a:rPr>
              <a:t>שהשתתפו בסדנה:</a:t>
            </a:r>
            <a:endParaRPr lang="he-IL" sz="2400" b="1"/>
          </a:p>
        </p:txBody>
      </p:sp>
      <p:sp>
        <p:nvSpPr>
          <p:cNvPr id="21" name="TextBox 20">
            <a:extLst>
              <a:ext uri="{FF2B5EF4-FFF2-40B4-BE49-F238E27FC236}">
                <a16:creationId xmlns:a16="http://schemas.microsoft.com/office/drawing/2014/main" id="{C826DE70-452D-48C8-A197-A4FD5F413ACA}"/>
              </a:ext>
            </a:extLst>
          </p:cNvPr>
          <p:cNvSpPr txBox="1"/>
          <p:nvPr/>
        </p:nvSpPr>
        <p:spPr>
          <a:xfrm>
            <a:off x="0" y="4827735"/>
            <a:ext cx="4745736" cy="1017907"/>
          </a:xfrm>
          <a:prstGeom prst="roundRect">
            <a:avLst>
              <a:gd name="adj" fmla="val 0"/>
            </a:avLst>
          </a:prstGeom>
          <a:solidFill>
            <a:srgbClr val="90B6DE"/>
          </a:solidFill>
        </p:spPr>
        <p:txBody>
          <a:bodyPr wrap="square">
            <a:spAutoFit/>
          </a:bodyPr>
          <a:lstStyle/>
          <a:p>
            <a:pPr algn="r" rtl="1">
              <a:lnSpc>
                <a:spcPct val="150000"/>
              </a:lnSpc>
            </a:pPr>
            <a:r>
              <a:rPr lang="he-IL" sz="1400" b="1">
                <a:solidFill>
                  <a:schemeClr val="bg1"/>
                </a:solidFill>
                <a:latin typeface="Tahoma" pitchFamily="34" charset="0"/>
                <a:ea typeface="Tahoma" pitchFamily="34" charset="0"/>
                <a:cs typeface="Tahoma" pitchFamily="34" charset="0"/>
              </a:rPr>
              <a:t>ככל שגיל הילדים היה צעיר יותר, המלווים רכשו יותר כלים חדשים וישימים לשימוש בעתיד עם ילדיהם</a:t>
            </a:r>
          </a:p>
        </p:txBody>
      </p:sp>
      <p:cxnSp>
        <p:nvCxnSpPr>
          <p:cNvPr id="23" name="Straight Connector 22">
            <a:extLst>
              <a:ext uri="{FF2B5EF4-FFF2-40B4-BE49-F238E27FC236}">
                <a16:creationId xmlns:a16="http://schemas.microsoft.com/office/drawing/2014/main" id="{74E14DFD-EF7D-490B-83B6-58F5F7430DF9}"/>
              </a:ext>
            </a:extLst>
          </p:cNvPr>
          <p:cNvCxnSpPr/>
          <p:nvPr/>
        </p:nvCxnSpPr>
        <p:spPr>
          <a:xfrm flipV="1">
            <a:off x="9701262" y="400110"/>
            <a:ext cx="0" cy="60342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78BD71-774F-4C2A-A466-606CB01C4547}"/>
              </a:ext>
            </a:extLst>
          </p:cNvPr>
          <p:cNvSpPr txBox="1"/>
          <p:nvPr/>
        </p:nvSpPr>
        <p:spPr>
          <a:xfrm>
            <a:off x="4582662" y="1295831"/>
            <a:ext cx="584791" cy="261610"/>
          </a:xfrm>
          <a:prstGeom prst="rect">
            <a:avLst/>
          </a:prstGeom>
          <a:noFill/>
        </p:spPr>
        <p:txBody>
          <a:bodyPr wrap="square" rtlCol="1">
            <a:spAutoFit/>
          </a:bodyPr>
          <a:lstStyle/>
          <a:p>
            <a:r>
              <a:rPr lang="en-US" sz="1050">
                <a:solidFill>
                  <a:schemeClr val="bg1"/>
                </a:solidFill>
              </a:rPr>
              <a:t>N=31</a:t>
            </a:r>
            <a:endParaRPr lang="he-IL" sz="1050">
              <a:solidFill>
                <a:schemeClr val="bg1"/>
              </a:solidFill>
            </a:endParaRPr>
          </a:p>
        </p:txBody>
      </p:sp>
      <p:sp>
        <p:nvSpPr>
          <p:cNvPr id="20" name="TextBox 19">
            <a:extLst>
              <a:ext uri="{FF2B5EF4-FFF2-40B4-BE49-F238E27FC236}">
                <a16:creationId xmlns:a16="http://schemas.microsoft.com/office/drawing/2014/main" id="{CE7722D6-03A1-4819-8817-BE0DC3281E34}"/>
              </a:ext>
            </a:extLst>
          </p:cNvPr>
          <p:cNvSpPr txBox="1"/>
          <p:nvPr/>
        </p:nvSpPr>
        <p:spPr>
          <a:xfrm>
            <a:off x="4852022" y="1833246"/>
            <a:ext cx="584791" cy="261610"/>
          </a:xfrm>
          <a:prstGeom prst="rect">
            <a:avLst/>
          </a:prstGeom>
          <a:noFill/>
        </p:spPr>
        <p:txBody>
          <a:bodyPr wrap="square" rtlCol="1">
            <a:spAutoFit/>
          </a:bodyPr>
          <a:lstStyle/>
          <a:p>
            <a:r>
              <a:rPr lang="en-US" sz="1050">
                <a:solidFill>
                  <a:schemeClr val="bg1"/>
                </a:solidFill>
              </a:rPr>
              <a:t>N=64</a:t>
            </a:r>
            <a:endParaRPr lang="he-IL" sz="1050">
              <a:solidFill>
                <a:schemeClr val="bg1"/>
              </a:solidFill>
            </a:endParaRPr>
          </a:p>
        </p:txBody>
      </p:sp>
      <p:sp>
        <p:nvSpPr>
          <p:cNvPr id="24" name="TextBox 23">
            <a:extLst>
              <a:ext uri="{FF2B5EF4-FFF2-40B4-BE49-F238E27FC236}">
                <a16:creationId xmlns:a16="http://schemas.microsoft.com/office/drawing/2014/main" id="{CDB65840-9F4D-4CDA-A7D8-01DF0703C75E}"/>
              </a:ext>
            </a:extLst>
          </p:cNvPr>
          <p:cNvSpPr txBox="1"/>
          <p:nvPr/>
        </p:nvSpPr>
        <p:spPr>
          <a:xfrm>
            <a:off x="4568482" y="2347144"/>
            <a:ext cx="584791" cy="261610"/>
          </a:xfrm>
          <a:prstGeom prst="rect">
            <a:avLst/>
          </a:prstGeom>
          <a:noFill/>
        </p:spPr>
        <p:txBody>
          <a:bodyPr wrap="square" rtlCol="1">
            <a:spAutoFit/>
          </a:bodyPr>
          <a:lstStyle/>
          <a:p>
            <a:r>
              <a:rPr lang="en-US" sz="1050">
                <a:solidFill>
                  <a:schemeClr val="bg1"/>
                </a:solidFill>
              </a:rPr>
              <a:t>N=15</a:t>
            </a:r>
            <a:endParaRPr lang="he-IL" sz="1050">
              <a:solidFill>
                <a:schemeClr val="bg1"/>
              </a:solidFill>
            </a:endParaRPr>
          </a:p>
        </p:txBody>
      </p:sp>
      <p:sp>
        <p:nvSpPr>
          <p:cNvPr id="25" name="TextBox 24">
            <a:extLst>
              <a:ext uri="{FF2B5EF4-FFF2-40B4-BE49-F238E27FC236}">
                <a16:creationId xmlns:a16="http://schemas.microsoft.com/office/drawing/2014/main" id="{81B5676E-DF1E-46DA-A399-3DBABC77C8B1}"/>
              </a:ext>
            </a:extLst>
          </p:cNvPr>
          <p:cNvSpPr txBox="1"/>
          <p:nvPr/>
        </p:nvSpPr>
        <p:spPr>
          <a:xfrm>
            <a:off x="4840378" y="2913039"/>
            <a:ext cx="584791" cy="261610"/>
          </a:xfrm>
          <a:prstGeom prst="rect">
            <a:avLst/>
          </a:prstGeom>
          <a:noFill/>
        </p:spPr>
        <p:txBody>
          <a:bodyPr wrap="square" rtlCol="1">
            <a:spAutoFit/>
          </a:bodyPr>
          <a:lstStyle/>
          <a:p>
            <a:r>
              <a:rPr lang="en-US" sz="1050">
                <a:solidFill>
                  <a:schemeClr val="bg1"/>
                </a:solidFill>
              </a:rPr>
              <a:t>N=13</a:t>
            </a:r>
            <a:endParaRPr lang="he-IL" sz="1050">
              <a:solidFill>
                <a:schemeClr val="bg1"/>
              </a:solidFill>
            </a:endParaRPr>
          </a:p>
        </p:txBody>
      </p:sp>
      <p:sp>
        <p:nvSpPr>
          <p:cNvPr id="26" name="TextBox 25">
            <a:extLst>
              <a:ext uri="{FF2B5EF4-FFF2-40B4-BE49-F238E27FC236}">
                <a16:creationId xmlns:a16="http://schemas.microsoft.com/office/drawing/2014/main" id="{4A68D355-DC33-400B-89F6-CBB6FB7A1B6F}"/>
              </a:ext>
            </a:extLst>
          </p:cNvPr>
          <p:cNvSpPr txBox="1"/>
          <p:nvPr/>
        </p:nvSpPr>
        <p:spPr>
          <a:xfrm>
            <a:off x="4290266" y="2907142"/>
            <a:ext cx="584791" cy="261610"/>
          </a:xfrm>
          <a:prstGeom prst="rect">
            <a:avLst/>
          </a:prstGeom>
          <a:noFill/>
        </p:spPr>
        <p:txBody>
          <a:bodyPr wrap="square" rtlCol="1">
            <a:spAutoFit/>
          </a:bodyPr>
          <a:lstStyle/>
          <a:p>
            <a:r>
              <a:rPr lang="en-US" sz="1050">
                <a:solidFill>
                  <a:schemeClr val="bg1"/>
                </a:solidFill>
              </a:rPr>
              <a:t>N=15</a:t>
            </a:r>
            <a:endParaRPr lang="he-IL" sz="1050">
              <a:solidFill>
                <a:schemeClr val="bg1"/>
              </a:solidFill>
            </a:endParaRPr>
          </a:p>
        </p:txBody>
      </p:sp>
      <p:sp>
        <p:nvSpPr>
          <p:cNvPr id="27" name="TextBox 26">
            <a:extLst>
              <a:ext uri="{FF2B5EF4-FFF2-40B4-BE49-F238E27FC236}">
                <a16:creationId xmlns:a16="http://schemas.microsoft.com/office/drawing/2014/main" id="{6128C29A-1FF8-42D1-A092-624F1DC97A4D}"/>
              </a:ext>
            </a:extLst>
          </p:cNvPr>
          <p:cNvSpPr txBox="1"/>
          <p:nvPr/>
        </p:nvSpPr>
        <p:spPr>
          <a:xfrm>
            <a:off x="4647793" y="3451636"/>
            <a:ext cx="584791" cy="261610"/>
          </a:xfrm>
          <a:prstGeom prst="rect">
            <a:avLst/>
          </a:prstGeom>
          <a:noFill/>
        </p:spPr>
        <p:txBody>
          <a:bodyPr wrap="square" rtlCol="1">
            <a:spAutoFit/>
          </a:bodyPr>
          <a:lstStyle/>
          <a:p>
            <a:r>
              <a:rPr lang="en-US" sz="1050">
                <a:solidFill>
                  <a:schemeClr val="bg1"/>
                </a:solidFill>
              </a:rPr>
              <a:t>N=21</a:t>
            </a:r>
            <a:endParaRPr lang="he-IL" sz="1050">
              <a:solidFill>
                <a:schemeClr val="bg1"/>
              </a:solidFill>
            </a:endParaRPr>
          </a:p>
        </p:txBody>
      </p:sp>
      <p:sp>
        <p:nvSpPr>
          <p:cNvPr id="28" name="TextBox 27">
            <a:extLst>
              <a:ext uri="{FF2B5EF4-FFF2-40B4-BE49-F238E27FC236}">
                <a16:creationId xmlns:a16="http://schemas.microsoft.com/office/drawing/2014/main" id="{114C9046-E531-4250-92BE-2F4D623483BB}"/>
              </a:ext>
            </a:extLst>
          </p:cNvPr>
          <p:cNvSpPr txBox="1"/>
          <p:nvPr/>
        </p:nvSpPr>
        <p:spPr>
          <a:xfrm>
            <a:off x="4591691" y="3954348"/>
            <a:ext cx="584791" cy="261610"/>
          </a:xfrm>
          <a:prstGeom prst="rect">
            <a:avLst/>
          </a:prstGeom>
          <a:noFill/>
        </p:spPr>
        <p:txBody>
          <a:bodyPr wrap="square" rtlCol="1">
            <a:spAutoFit/>
          </a:bodyPr>
          <a:lstStyle/>
          <a:p>
            <a:r>
              <a:rPr lang="en-US" sz="1050">
                <a:solidFill>
                  <a:schemeClr val="bg1"/>
                </a:solidFill>
              </a:rPr>
              <a:t>N=39</a:t>
            </a:r>
            <a:endParaRPr lang="he-IL" sz="1050">
              <a:solidFill>
                <a:schemeClr val="bg1"/>
              </a:solidFill>
            </a:endParaRPr>
          </a:p>
        </p:txBody>
      </p:sp>
      <p:sp>
        <p:nvSpPr>
          <p:cNvPr id="29" name="TextBox 28">
            <a:extLst>
              <a:ext uri="{FF2B5EF4-FFF2-40B4-BE49-F238E27FC236}">
                <a16:creationId xmlns:a16="http://schemas.microsoft.com/office/drawing/2014/main" id="{E9669467-8E81-4EAD-A8DC-5524BBDCA69A}"/>
              </a:ext>
            </a:extLst>
          </p:cNvPr>
          <p:cNvSpPr txBox="1"/>
          <p:nvPr/>
        </p:nvSpPr>
        <p:spPr>
          <a:xfrm>
            <a:off x="4355838" y="1836784"/>
            <a:ext cx="584791" cy="261610"/>
          </a:xfrm>
          <a:prstGeom prst="rect">
            <a:avLst/>
          </a:prstGeom>
          <a:noFill/>
        </p:spPr>
        <p:txBody>
          <a:bodyPr wrap="square" rtlCol="1">
            <a:spAutoFit/>
          </a:bodyPr>
          <a:lstStyle/>
          <a:p>
            <a:r>
              <a:rPr lang="en-US" sz="1050">
                <a:solidFill>
                  <a:schemeClr val="bg1"/>
                </a:solidFill>
              </a:rPr>
              <a:t>N=65</a:t>
            </a:r>
            <a:endParaRPr lang="he-IL" sz="1050">
              <a:solidFill>
                <a:schemeClr val="bg1"/>
              </a:solidFill>
            </a:endParaRPr>
          </a:p>
        </p:txBody>
      </p:sp>
    </p:spTree>
    <p:extLst>
      <p:ext uri="{BB962C8B-B14F-4D97-AF65-F5344CB8AC3E}">
        <p14:creationId xmlns:p14="http://schemas.microsoft.com/office/powerpoint/2010/main" val="377362253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DB7DF6-34B8-4C66-8773-E3F4C256A9C1}"/>
              </a:ext>
            </a:extLst>
          </p:cNvPr>
          <p:cNvSpPr/>
          <p:nvPr/>
        </p:nvSpPr>
        <p:spPr>
          <a:xfrm>
            <a:off x="34612" y="4994172"/>
            <a:ext cx="11785277" cy="2398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13</a:t>
            </a:fld>
            <a:endParaRPr lang="en-US" sz="140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rtl="1"/>
            <a:r>
              <a:rPr lang="he-IL" sz="2000">
                <a:solidFill>
                  <a:schemeClr val="bg1"/>
                </a:solidFill>
                <a:latin typeface="Tahoma" pitchFamily="34" charset="0"/>
                <a:ea typeface="Tahoma" pitchFamily="34" charset="0"/>
                <a:cs typeface="Tahoma" pitchFamily="34" charset="0"/>
              </a:rPr>
              <a:t>רכישת כלים וחוויה הורית</a:t>
            </a:r>
          </a:p>
        </p:txBody>
      </p:sp>
      <p:sp>
        <p:nvSpPr>
          <p:cNvPr id="15" name="TextBox 14">
            <a:extLst>
              <a:ext uri="{FF2B5EF4-FFF2-40B4-BE49-F238E27FC236}">
                <a16:creationId xmlns:a16="http://schemas.microsoft.com/office/drawing/2014/main" id="{883BCBAB-DC85-4986-ABA6-BD1086797CF8}"/>
              </a:ext>
            </a:extLst>
          </p:cNvPr>
          <p:cNvSpPr txBox="1"/>
          <p:nvPr/>
        </p:nvSpPr>
        <p:spPr>
          <a:xfrm>
            <a:off x="6096000" y="421272"/>
            <a:ext cx="5852984" cy="307777"/>
          </a:xfrm>
          <a:prstGeom prst="rect">
            <a:avLst/>
          </a:prstGeom>
          <a:noFill/>
        </p:spPr>
        <p:txBody>
          <a:bodyPr wrap="square">
            <a:spAutoFit/>
          </a:bodyPr>
          <a:lstStyle/>
          <a:p>
            <a:pPr algn="r" rtl="1"/>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הסוגיות הבולטות שעלו בנוגע לתרומת הסדנה (שאלה פתוחה </a:t>
            </a:r>
            <a:r>
              <a:rPr kumimoji="0" lang="en-US"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N=92</a:t>
            </a: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a:t>
            </a:r>
            <a:endParaRPr lang="he-IL" sz="2400"/>
          </a:p>
        </p:txBody>
      </p:sp>
      <p:sp>
        <p:nvSpPr>
          <p:cNvPr id="55" name="TextBox 54">
            <a:extLst>
              <a:ext uri="{FF2B5EF4-FFF2-40B4-BE49-F238E27FC236}">
                <a16:creationId xmlns:a16="http://schemas.microsoft.com/office/drawing/2014/main" id="{3FF61064-AA39-4BA0-B535-EACF5C5D4D9D}"/>
              </a:ext>
            </a:extLst>
          </p:cNvPr>
          <p:cNvSpPr txBox="1"/>
          <p:nvPr/>
        </p:nvSpPr>
        <p:spPr>
          <a:xfrm>
            <a:off x="5095239" y="5229946"/>
            <a:ext cx="6632957" cy="973408"/>
          </a:xfrm>
          <a:prstGeom prst="rect">
            <a:avLst/>
          </a:prstGeom>
          <a:solidFill>
            <a:schemeClr val="bg1"/>
          </a:solidFill>
        </p:spPr>
        <p:txBody>
          <a:bodyPr wrap="square">
            <a:spAutoFit/>
          </a:bodyPr>
          <a:lstStyle/>
          <a:p>
            <a:pPr marL="171450" marR="0" lvl="0" indent="-171450" algn="r" defTabSz="914400" rtl="1" eaLnBrk="1" fontAlgn="auto" latinLnBrk="0" hangingPunct="1">
              <a:lnSpc>
                <a:spcPct val="150000"/>
              </a:lnSpc>
              <a:spcBef>
                <a:spcPts val="600"/>
              </a:spcBef>
              <a:spcAft>
                <a:spcPts val="0"/>
              </a:spcAft>
              <a:buClr>
                <a:srgbClr val="FFC000"/>
              </a:buClr>
              <a:buSzTx/>
              <a:buFont typeface="Tahoma" panose="020B0604030504040204" pitchFamily="34" charset="0"/>
              <a:buChar char="█"/>
              <a:tabLst/>
              <a:defRPr/>
            </a:pPr>
            <a:r>
              <a:rPr lang="he-IL" sz="1100" b="1">
                <a:solidFill>
                  <a:prstClr val="black"/>
                </a:solidFill>
                <a:latin typeface="Tahoma" pitchFamily="34" charset="0"/>
                <a:ea typeface="Tahoma" pitchFamily="34" charset="0"/>
                <a:cs typeface="Tahoma" pitchFamily="34" charset="0"/>
              </a:rPr>
              <a:t>יצירת</a:t>
            </a:r>
            <a:r>
              <a:rPr kumimoji="0" lang="he-IL" sz="11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והתאמת משחקים משותפים</a:t>
            </a: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קבלת רעיונות למשחק בבית (למשל: </a:t>
            </a:r>
            <a:r>
              <a:rPr kumimoji="0" lang="he-IL" sz="1100" b="0" i="1"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קונטקידס</a:t>
            </a:r>
            <a:r>
              <a:rPr lang="he-IL" sz="1100">
                <a:solidFill>
                  <a:prstClr val="black"/>
                </a:solidFill>
                <a:latin typeface="Tahoma" pitchFamily="34" charset="0"/>
                <a:ea typeface="Tahoma" pitchFamily="34" charset="0"/>
                <a:cs typeface="Tahoma" pitchFamily="34" charset="0"/>
              </a:rPr>
              <a:t>, </a:t>
            </a:r>
            <a:r>
              <a:rPr kumimoji="0" lang="he-IL" sz="1100" b="0" i="1"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לשחק ביחד</a:t>
            </a:r>
            <a:r>
              <a:rPr kumimoji="0" lang="he-IL" sz="1100" b="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a:t>
            </a:r>
            <a:r>
              <a:rPr kumimoji="0" lang="he-IL" sz="1100" b="0" i="1"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p>
          <a:p>
            <a:pPr marL="171450" marR="0" lvl="0" indent="-171450" algn="r" defTabSz="914400" rtl="1" eaLnBrk="1" fontAlgn="auto" latinLnBrk="0" hangingPunct="1">
              <a:lnSpc>
                <a:spcPct val="150000"/>
              </a:lnSpc>
              <a:spcBef>
                <a:spcPts val="600"/>
              </a:spcBef>
              <a:spcAft>
                <a:spcPts val="0"/>
              </a:spcAft>
              <a:buClr>
                <a:srgbClr val="FFC000"/>
              </a:buClr>
              <a:buSzTx/>
              <a:buFont typeface="Tahoma" panose="020B0604030504040204" pitchFamily="34" charset="0"/>
              <a:buChar char="█"/>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כלים </a:t>
            </a:r>
            <a:r>
              <a:rPr kumimoji="0" lang="he-IL" sz="11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להעמקת הקשר הרגשי </a:t>
            </a: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עם ילדיהם, לרבות קרבה ומגע פיזי, ויצירת אווירה חיובית בין בני הבית.</a:t>
            </a:r>
          </a:p>
          <a:p>
            <a:pPr marL="171450" marR="0" lvl="0" indent="-171450" algn="r" defTabSz="914400" rtl="1" eaLnBrk="1" fontAlgn="auto" latinLnBrk="0" hangingPunct="1">
              <a:lnSpc>
                <a:spcPct val="150000"/>
              </a:lnSpc>
              <a:spcBef>
                <a:spcPts val="600"/>
              </a:spcBef>
              <a:spcAft>
                <a:spcPts val="0"/>
              </a:spcAft>
              <a:buClr>
                <a:srgbClr val="FFC000"/>
              </a:buClr>
              <a:buSzTx/>
              <a:buFont typeface="Tahoma" panose="020B0604030504040204" pitchFamily="34" charset="0"/>
              <a:buChar char="█"/>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כלים </a:t>
            </a:r>
            <a:r>
              <a:rPr kumimoji="0" lang="he-IL" sz="11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להצבת גבולות ולהבעת סמכות </a:t>
            </a: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כלפי הילדים, למשל: </a:t>
            </a:r>
            <a:r>
              <a:rPr kumimoji="0" lang="he-IL" sz="1100" b="0" i="1"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סדנת הורות לקהילת חסידות גור</a:t>
            </a:r>
            <a:r>
              <a:rPr kumimoji="0" lang="he-IL" sz="1100" b="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a:t>
            </a: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p>
        </p:txBody>
      </p:sp>
      <p:graphicFrame>
        <p:nvGraphicFramePr>
          <p:cNvPr id="3" name="Table 3">
            <a:extLst>
              <a:ext uri="{FF2B5EF4-FFF2-40B4-BE49-F238E27FC236}">
                <a16:creationId xmlns:a16="http://schemas.microsoft.com/office/drawing/2014/main" id="{F4CA9A06-C4FC-4782-925C-6CC7F2E3C1BB}"/>
              </a:ext>
            </a:extLst>
          </p:cNvPr>
          <p:cNvGraphicFramePr>
            <a:graphicFrameLocks noGrp="1"/>
          </p:cNvGraphicFramePr>
          <p:nvPr>
            <p:extLst>
              <p:ext uri="{D42A27DB-BD31-4B8C-83A1-F6EECF244321}">
                <p14:modId xmlns:p14="http://schemas.microsoft.com/office/powerpoint/2010/main" val="2869814925"/>
              </p:ext>
            </p:extLst>
          </p:nvPr>
        </p:nvGraphicFramePr>
        <p:xfrm>
          <a:off x="87776" y="698938"/>
          <a:ext cx="11785277" cy="4240024"/>
        </p:xfrm>
        <a:graphic>
          <a:graphicData uri="http://schemas.openxmlformats.org/drawingml/2006/table">
            <a:tbl>
              <a:tblPr rtl="1" firstRow="1" bandRow="1">
                <a:tableStyleId>{5940675A-B579-460E-94D1-54222C63F5DA}</a:tableStyleId>
              </a:tblPr>
              <a:tblGrid>
                <a:gridCol w="3462703">
                  <a:extLst>
                    <a:ext uri="{9D8B030D-6E8A-4147-A177-3AD203B41FA5}">
                      <a16:colId xmlns:a16="http://schemas.microsoft.com/office/drawing/2014/main" val="2246295882"/>
                    </a:ext>
                  </a:extLst>
                </a:gridCol>
                <a:gridCol w="765544">
                  <a:extLst>
                    <a:ext uri="{9D8B030D-6E8A-4147-A177-3AD203B41FA5}">
                      <a16:colId xmlns:a16="http://schemas.microsoft.com/office/drawing/2014/main" val="4186205046"/>
                    </a:ext>
                  </a:extLst>
                </a:gridCol>
                <a:gridCol w="7557030">
                  <a:extLst>
                    <a:ext uri="{9D8B030D-6E8A-4147-A177-3AD203B41FA5}">
                      <a16:colId xmlns:a16="http://schemas.microsoft.com/office/drawing/2014/main" val="4065639172"/>
                    </a:ext>
                  </a:extLst>
                </a:gridCol>
              </a:tblGrid>
              <a:tr h="1307228">
                <a:tc>
                  <a:txBody>
                    <a:bodyPr/>
                    <a:lstStyle/>
                    <a:p>
                      <a:pPr algn="r" rtl="1">
                        <a:lnSpc>
                          <a:spcPct val="150000"/>
                        </a:lnSpc>
                      </a:pPr>
                      <a:r>
                        <a:rPr lang="he-IL" sz="1400" b="1">
                          <a:solidFill>
                            <a:schemeClr val="bg1"/>
                          </a:solidFill>
                          <a:latin typeface="Tahoma" pitchFamily="34" charset="0"/>
                          <a:ea typeface="Tahoma" pitchFamily="34" charset="0"/>
                          <a:cs typeface="Tahoma" pitchFamily="34" charset="0"/>
                        </a:rPr>
                        <a:t>רכישת ידע והרחבת נקודות המבט </a:t>
                      </a:r>
                    </a:p>
                    <a:p>
                      <a:pPr algn="r" rtl="1">
                        <a:lnSpc>
                          <a:spcPct val="150000"/>
                        </a:lnSpc>
                      </a:pPr>
                      <a:r>
                        <a:rPr lang="he-IL" sz="1400" b="1">
                          <a:solidFill>
                            <a:schemeClr val="bg1"/>
                          </a:solidFill>
                          <a:latin typeface="Tahoma" pitchFamily="34" charset="0"/>
                          <a:ea typeface="Tahoma" pitchFamily="34" charset="0"/>
                          <a:cs typeface="Tahoma" pitchFamily="34" charset="0"/>
                        </a:rPr>
                        <a:t>בנושאי הורות וחינוך</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2400" b="1">
                          <a:solidFill>
                            <a:srgbClr val="90B6DE"/>
                          </a:solidFill>
                          <a:latin typeface="Calibri" panose="020F0502020204030204" pitchFamily="34" charset="0"/>
                          <a:cs typeface="Calibri" panose="020F0502020204030204" pitchFamily="34" charset="0"/>
                        </a:rPr>
                        <a:t>24%</a:t>
                      </a:r>
                    </a:p>
                  </a:txBody>
                  <a:tcPr>
                    <a:lnL w="12700" cmpd="sng">
                      <a:noFill/>
                    </a:lnL>
                    <a:lnR w="12700" cmpd="sng">
                      <a:noFill/>
                    </a:lnR>
                    <a:lnT w="12700" cmpd="sng">
                      <a:noFill/>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מהמשיבים דיווחו כי תרומת הסדנה הייתה בחשיפה לתכנים ומושגים חדשים. </a:t>
                      </a:r>
                      <a:br>
                        <a:rPr kumimoji="0" lang="en-US"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b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רבים ציינו כי התכנים "פתחו להם את הראש" בהיבטים הקשורים לתחומי החינוך וההורות, וסיפרו כי הם מלווים אותם גם לאחר סיומה (למשל: </a:t>
                      </a:r>
                      <a:r>
                        <a:rPr kumimoji="0" lang="he-IL" sz="1200" b="0" i="1"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סדנת הורות לקהילת חסידות גור</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br>
                        <a:rPr kumimoji="0" lang="en-US"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b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בנוסף, 11% מהמשיבים התמקדו </a:t>
                      </a: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בקבלת כלים לחינוך </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וגידול הילדים, ו-10% הרגישו נתרמים מהאופן בו </a:t>
                      </a: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למדו להכיר את נקודת המבט של הילד שלהם</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תוך חידוד הבנת החוויה הילדית ותחומי העניין של הילד. </a:t>
                      </a:r>
                    </a:p>
                  </a:txBody>
                  <a:tcPr>
                    <a:lnL w="12700" cmpd="sng">
                      <a:noFill/>
                    </a:lnL>
                    <a:lnR w="12700" cmpd="sng">
                      <a:noFill/>
                    </a:lnR>
                    <a:lnT w="12700" cmpd="sng">
                      <a:noFill/>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853586"/>
                  </a:ext>
                </a:extLst>
              </a:tr>
              <a:tr h="80420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a:solidFill>
                            <a:schemeClr val="bg1"/>
                          </a:solidFill>
                          <a:latin typeface="Tahoma" pitchFamily="34" charset="0"/>
                          <a:ea typeface="Tahoma" pitchFamily="34" charset="0"/>
                          <a:cs typeface="Tahoma" pitchFamily="34" charset="0"/>
                        </a:rPr>
                        <a:t>מרחב בטוח לתמיכה רגשית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2400" b="1">
                          <a:solidFill>
                            <a:srgbClr val="90B6DE"/>
                          </a:solidFill>
                          <a:latin typeface="Calibri" panose="020F0502020204030204" pitchFamily="34" charset="0"/>
                          <a:cs typeface="Calibri" panose="020F0502020204030204" pitchFamily="34" charset="0"/>
                        </a:rPr>
                        <a:t>18%</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דיווחו שהסדנה יצרה עבורם מרחב נוסך ביטחון בתקופות שונות של צורך (חופשת לידה, הורות צעירה וקורונה) וציינו שהמפגש זימן חשיפה רגשית, קשב ותמיכה, כמו גם מרחב להתבוננות פנימית (משוב זה עלה בשיעור גבוה במיוחד בקרב משתתפי הסדנה </a:t>
                      </a:r>
                      <a:r>
                        <a:rPr kumimoji="0" lang="he-IL" sz="1200" b="0" i="1"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מדיטציה עם תינוקות</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5268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a:solidFill>
                            <a:schemeClr val="bg1"/>
                          </a:solidFill>
                          <a:latin typeface="Tahoma" pitchFamily="34" charset="0"/>
                          <a:ea typeface="Tahoma" pitchFamily="34" charset="0"/>
                          <a:cs typeface="Tahoma" pitchFamily="34" charset="0"/>
                        </a:rPr>
                        <a:t>הנאת הילדים, תרגול גופני ומשחקיוּת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2400" b="1">
                          <a:solidFill>
                            <a:srgbClr val="90B6DE"/>
                          </a:solidFill>
                          <a:latin typeface="Calibri" panose="020F0502020204030204" pitchFamily="34" charset="0"/>
                          <a:cs typeface="Calibri" panose="020F0502020204030204" pitchFamily="34" charset="0"/>
                        </a:rPr>
                        <a:t>15%</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מהמשיבים ראו בהנאת הילדים מהפעילות בסדנה את התרומה המרכזית שלה, וציינו גם את תרומתה בתרגול פעילות גופנית מהנה המחזקת את הגוף, ובעידודם של הילדים ללמידה המשלבת משחק (למשל: </a:t>
                      </a:r>
                      <a:r>
                        <a:rPr kumimoji="0" lang="he-IL" sz="1200" b="0" i="1"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קונטקידס</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50718"/>
                  </a:ext>
                </a:extLst>
              </a:tr>
              <a:tr h="55268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חוויה יצירתית ורעיונות ליישום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1800" b="1">
                          <a:solidFill>
                            <a:srgbClr val="90B6DE"/>
                          </a:solidFill>
                          <a:latin typeface="Calibri" panose="020F0502020204030204" pitchFamily="34" charset="0"/>
                          <a:cs typeface="Calibri" panose="020F0502020204030204" pitchFamily="34" charset="0"/>
                        </a:rPr>
                        <a:t>13%</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הרגישו נתרמים בעיקר מהמרכיבים היצירתיים שנכללו בסדנאות, בהם פיתוח הדמיון והחושים, קבלת רעיונות למשחקים באמצעים ביתיים, התנסות במשחקים חדשים ועידוד לחשיבה משחקית.</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45510"/>
                  </a:ext>
                </a:extLst>
              </a:tr>
              <a:tr h="33535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a:solidFill>
                            <a:schemeClr val="bg1"/>
                          </a:solidFill>
                          <a:latin typeface="Tahoma" pitchFamily="34" charset="0"/>
                          <a:ea typeface="Tahoma" pitchFamily="34" charset="0"/>
                          <a:cs typeface="Tahoma" pitchFamily="34" charset="0"/>
                        </a:rPr>
                        <a:t>חיזוק הקשר עם הילדים, זמן איכות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1800" b="1">
                          <a:solidFill>
                            <a:srgbClr val="90B6DE"/>
                          </a:solidFill>
                          <a:latin typeface="Calibri" panose="020F0502020204030204" pitchFamily="34" charset="0"/>
                          <a:cs typeface="Calibri" panose="020F0502020204030204" pitchFamily="34" charset="0"/>
                        </a:rPr>
                        <a:t>12%</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ציינו כי תרומתה המרכזית של הסדנה עבורם טמונה בחיזוק הקשר עם ילדיהם ובזמן איכות משותף אותו חלקו.</a:t>
                      </a:r>
                    </a:p>
                  </a:txBody>
                  <a:tcPr>
                    <a:lnL w="12700" cmpd="sng">
                      <a:noFill/>
                    </a:lnL>
                    <a:lnR w="12700" cmpd="sng">
                      <a:noFill/>
                    </a:lnR>
                    <a:lnT w="38100" cap="flat" cmpd="sng" algn="ctr">
                      <a:solidFill>
                        <a:srgbClr val="90B6DE"/>
                      </a:solidFill>
                      <a:prstDash val="solid"/>
                      <a:round/>
                      <a:headEnd type="none" w="med" len="med"/>
                      <a:tailEnd type="none" w="med" len="med"/>
                    </a:lnT>
                    <a:lnB w="38100" cap="flat" cmpd="sng" algn="ctr">
                      <a:solidFill>
                        <a:srgbClr val="90B6D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205075"/>
                  </a:ext>
                </a:extLst>
              </a:tr>
              <a:tr h="33535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a:solidFill>
                            <a:schemeClr val="bg1"/>
                          </a:solidFill>
                          <a:latin typeface="Tahoma" pitchFamily="34" charset="0"/>
                          <a:ea typeface="Tahoma" pitchFamily="34" charset="0"/>
                          <a:cs typeface="Tahoma" pitchFamily="34" charset="0"/>
                        </a:rPr>
                        <a:t>מפגש עם הורים נוספים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algn="r" rtl="1"/>
                      <a:r>
                        <a:rPr lang="he-IL" sz="1800" b="1">
                          <a:solidFill>
                            <a:srgbClr val="90B6DE"/>
                          </a:solidFill>
                          <a:latin typeface="Calibri" panose="020F0502020204030204" pitchFamily="34" charset="0"/>
                          <a:cs typeface="Calibri" panose="020F0502020204030204" pitchFamily="34" charset="0"/>
                        </a:rPr>
                        <a:t>7%</a:t>
                      </a:r>
                    </a:p>
                  </a:txBody>
                  <a:tcPr>
                    <a:lnL w="12700" cmpd="sng">
                      <a:noFill/>
                    </a:lnL>
                    <a:lnR w="12700" cmpd="sng">
                      <a:noFill/>
                    </a:lnR>
                    <a:lnT w="38100" cap="flat" cmpd="sng" algn="ctr">
                      <a:solidFill>
                        <a:srgbClr val="90B6D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ראו במפגש עם הורים נוספים החווים חוויות דומות להם, את התרומה המשמעותית ביותר של הסדנה.</a:t>
                      </a:r>
                    </a:p>
                  </a:txBody>
                  <a:tcPr>
                    <a:lnL w="12700" cmpd="sng">
                      <a:noFill/>
                    </a:lnL>
                    <a:lnR w="12700" cmpd="sng">
                      <a:noFill/>
                    </a:lnR>
                    <a:lnT w="38100" cap="flat" cmpd="sng" algn="ctr">
                      <a:solidFill>
                        <a:srgbClr val="90B6D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4164672"/>
                  </a:ext>
                </a:extLst>
              </a:tr>
            </a:tbl>
          </a:graphicData>
        </a:graphic>
      </p:graphicFrame>
      <p:sp>
        <p:nvSpPr>
          <p:cNvPr id="48" name="TextBox 47">
            <a:extLst>
              <a:ext uri="{FF2B5EF4-FFF2-40B4-BE49-F238E27FC236}">
                <a16:creationId xmlns:a16="http://schemas.microsoft.com/office/drawing/2014/main" id="{43314CD8-042B-4660-ADDC-E129D0234008}"/>
              </a:ext>
            </a:extLst>
          </p:cNvPr>
          <p:cNvSpPr txBox="1"/>
          <p:nvPr/>
        </p:nvSpPr>
        <p:spPr>
          <a:xfrm>
            <a:off x="34612" y="5234332"/>
            <a:ext cx="5058600" cy="976036"/>
          </a:xfrm>
          <a:prstGeom prst="rect">
            <a:avLst/>
          </a:prstGeom>
          <a:noFill/>
        </p:spPr>
        <p:txBody>
          <a:bodyPr wrap="square">
            <a:spAutoFit/>
          </a:bodyPr>
          <a:lstStyle/>
          <a:p>
            <a:pPr marL="171450" marR="0" lvl="0" indent="-171450" algn="r" defTabSz="914400" rtl="1" eaLnBrk="1" fontAlgn="auto" latinLnBrk="0" hangingPunct="1">
              <a:lnSpc>
                <a:spcPct val="150000"/>
              </a:lnSpc>
              <a:spcBef>
                <a:spcPts val="600"/>
              </a:spcBef>
              <a:spcAft>
                <a:spcPts val="0"/>
              </a:spcAft>
              <a:buClr>
                <a:srgbClr val="FFC000"/>
              </a:buClr>
              <a:buSzTx/>
              <a:buFont typeface="Tahoma" panose="020B0604030504040204" pitchFamily="34" charset="0"/>
              <a:buChar char="█"/>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כלים </a:t>
            </a:r>
            <a:r>
              <a:rPr kumimoji="0" lang="he-IL" sz="11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להתבוננות פנימית ורגשית</a:t>
            </a: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חיזוק תחושת הביטחון כהורים.</a:t>
            </a:r>
          </a:p>
          <a:p>
            <a:pPr marL="171450" marR="0" lvl="0" indent="-171450" algn="r" defTabSz="914400" rtl="1" eaLnBrk="1" fontAlgn="auto" latinLnBrk="0" hangingPunct="1">
              <a:lnSpc>
                <a:spcPct val="150000"/>
              </a:lnSpc>
              <a:spcBef>
                <a:spcPts val="600"/>
              </a:spcBef>
              <a:spcAft>
                <a:spcPts val="0"/>
              </a:spcAft>
              <a:buClr>
                <a:srgbClr val="FFC000"/>
              </a:buClr>
              <a:buSzTx/>
              <a:buFont typeface="Tahoma" panose="020B0604030504040204" pitchFamily="34" charset="0"/>
              <a:buChar char="█"/>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כלים </a:t>
            </a:r>
            <a:r>
              <a:rPr kumimoji="0" lang="he-IL" sz="11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להבנה טובה יותר של עולם הילד</a:t>
            </a: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הקשבה לצרכיו ומתן מענה להם.</a:t>
            </a:r>
          </a:p>
          <a:p>
            <a:pPr marL="171450" marR="0" lvl="0" indent="-171450" algn="r" defTabSz="914400" rtl="1" eaLnBrk="1" fontAlgn="auto" latinLnBrk="0" hangingPunct="1">
              <a:lnSpc>
                <a:spcPct val="150000"/>
              </a:lnSpc>
              <a:spcBef>
                <a:spcPts val="600"/>
              </a:spcBef>
              <a:spcAft>
                <a:spcPts val="0"/>
              </a:spcAft>
              <a:buClr>
                <a:srgbClr val="FFC000"/>
              </a:buClr>
              <a:buSzTx/>
              <a:buFont typeface="Tahoma" panose="020B0604030504040204" pitchFamily="34" charset="0"/>
              <a:buChar char="█"/>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כלים </a:t>
            </a:r>
            <a:r>
              <a:rPr kumimoji="0" lang="he-IL" sz="11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לחיזוק הגוף </a:t>
            </a: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ע"</a:t>
            </a:r>
            <a:r>
              <a:rPr lang="he-IL" sz="1100">
                <a:solidFill>
                  <a:prstClr val="black"/>
                </a:solidFill>
                <a:latin typeface="Tahoma" pitchFamily="34" charset="0"/>
                <a:ea typeface="Tahoma" pitchFamily="34" charset="0"/>
                <a:cs typeface="Tahoma" pitchFamily="34" charset="0"/>
              </a:rPr>
              <a:t>י </a:t>
            </a: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שילוב כושר ומשחק, שימוש נכון יותר בגוף ובשרירים.</a:t>
            </a: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2" name="TextBox 51">
            <a:extLst>
              <a:ext uri="{FF2B5EF4-FFF2-40B4-BE49-F238E27FC236}">
                <a16:creationId xmlns:a16="http://schemas.microsoft.com/office/drawing/2014/main" id="{93FABDD3-9D08-4587-A9FA-133159516CD3}"/>
              </a:ext>
            </a:extLst>
          </p:cNvPr>
          <p:cNvSpPr txBox="1"/>
          <p:nvPr/>
        </p:nvSpPr>
        <p:spPr>
          <a:xfrm>
            <a:off x="6350159" y="4958171"/>
            <a:ext cx="5469730" cy="307777"/>
          </a:xfrm>
          <a:prstGeom prst="rect">
            <a:avLst/>
          </a:prstGeom>
          <a:noFill/>
        </p:spPr>
        <p:txBody>
          <a:bodyPr wrap="square">
            <a:spAutoFit/>
          </a:bodyPr>
          <a:lstStyle/>
          <a:p>
            <a:pPr algn="r" rtl="1"/>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הכלים שרכשו המשיבים בסדנאות (שאלה פתוחה </a:t>
            </a:r>
            <a:r>
              <a:rPr kumimoji="0" lang="en-US"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N=36</a:t>
            </a: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a:t>
            </a:r>
            <a:endParaRPr lang="he-IL" sz="2400"/>
          </a:p>
        </p:txBody>
      </p:sp>
    </p:spTree>
    <p:extLst>
      <p:ext uri="{BB962C8B-B14F-4D97-AF65-F5344CB8AC3E}">
        <p14:creationId xmlns:p14="http://schemas.microsoft.com/office/powerpoint/2010/main" val="63893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4E36776-05DE-4319-8F00-F20EAE015932}"/>
              </a:ext>
            </a:extLst>
          </p:cNvPr>
          <p:cNvGrpSpPr/>
          <p:nvPr/>
        </p:nvGrpSpPr>
        <p:grpSpPr>
          <a:xfrm>
            <a:off x="-1587" y="382587"/>
            <a:ext cx="2550708" cy="3604763"/>
            <a:chOff x="2347913" y="712787"/>
            <a:chExt cx="2550708" cy="3604763"/>
          </a:xfrm>
        </p:grpSpPr>
        <p:grpSp>
          <p:nvGrpSpPr>
            <p:cNvPr id="38" name="Group 37">
              <a:extLst>
                <a:ext uri="{FF2B5EF4-FFF2-40B4-BE49-F238E27FC236}">
                  <a16:creationId xmlns:a16="http://schemas.microsoft.com/office/drawing/2014/main" id="{A58C7DE4-5835-464F-A800-FB13EBF90E50}"/>
                </a:ext>
              </a:extLst>
            </p:cNvPr>
            <p:cNvGrpSpPr/>
            <p:nvPr/>
          </p:nvGrpSpPr>
          <p:grpSpPr>
            <a:xfrm>
              <a:off x="2347913" y="712787"/>
              <a:ext cx="2550708" cy="3604763"/>
              <a:chOff x="4763" y="-4763"/>
              <a:chExt cx="2550708" cy="3604763"/>
            </a:xfrm>
          </p:grpSpPr>
          <p:grpSp>
            <p:nvGrpSpPr>
              <p:cNvPr id="53" name="Group 52">
                <a:extLst>
                  <a:ext uri="{FF2B5EF4-FFF2-40B4-BE49-F238E27FC236}">
                    <a16:creationId xmlns:a16="http://schemas.microsoft.com/office/drawing/2014/main" id="{FC2EE31C-F759-49F3-B95C-0766544675B9}"/>
                  </a:ext>
                </a:extLst>
              </p:cNvPr>
              <p:cNvGrpSpPr/>
              <p:nvPr/>
            </p:nvGrpSpPr>
            <p:grpSpPr>
              <a:xfrm>
                <a:off x="5454" y="0"/>
                <a:ext cx="2545155" cy="3600000"/>
                <a:chOff x="5454" y="0"/>
                <a:chExt cx="2545155" cy="3600000"/>
              </a:xfrm>
            </p:grpSpPr>
            <p:pic>
              <p:nvPicPr>
                <p:cNvPr id="57" name="תמונה 15">
                  <a:extLst>
                    <a:ext uri="{FF2B5EF4-FFF2-40B4-BE49-F238E27FC236}">
                      <a16:creationId xmlns:a16="http://schemas.microsoft.com/office/drawing/2014/main" id="{C7B45FDF-0070-450A-9AD4-986C0360E88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4" y="0"/>
                  <a:ext cx="2544548" cy="3599332"/>
                </a:xfrm>
                <a:prstGeom prst="rect">
                  <a:avLst/>
                </a:prstGeom>
                <a:ln>
                  <a:noFill/>
                </a:ln>
              </p:spPr>
            </p:pic>
            <p:pic>
              <p:nvPicPr>
                <p:cNvPr id="58" name="תמונה 15">
                  <a:extLst>
                    <a:ext uri="{FF2B5EF4-FFF2-40B4-BE49-F238E27FC236}">
                      <a16:creationId xmlns:a16="http://schemas.microsoft.com/office/drawing/2014/main" id="{1DC0E24A-FE60-4AA2-ACB3-1F6383FDFB1A}"/>
                    </a:ext>
                  </a:extLst>
                </p:cNvPr>
                <p:cNvPicPr>
                  <a:picLocks noChangeAspect="1"/>
                </p:cNvPicPr>
                <p:nvPr/>
              </p:nvPicPr>
              <p:blipFill>
                <a:blip r:embed="rId5" cstate="print">
                  <a:duotone>
                    <a:prstClr val="black"/>
                    <a:srgbClr val="90B6DE">
                      <a:tint val="45000"/>
                      <a:satMod val="400000"/>
                    </a:srgbClr>
                  </a:duotone>
                  <a:extLst>
                    <a:ext uri="{BEBA8EAE-BF5A-486C-A8C5-ECC9F3942E4B}">
                      <a14:imgProps xmlns:a14="http://schemas.microsoft.com/office/drawing/2010/main">
                        <a14:imgLayer r:embed="rId6">
                          <a14:imgEffect>
                            <a14:backgroundRemoval t="10000" b="90000" l="10000" r="90000">
                              <a14:foregroundMark x1="61424" y1="75927" x2="61424" y2="75927"/>
                              <a14:foregroundMark x1="37559" y1="72551" x2="37559" y2="72551"/>
                              <a14:backgroundMark x1="44523" y1="52075" x2="44523" y2="52075"/>
                              <a14:backgroundMark x1="36385" y1="51965" x2="36385" y2="51965"/>
                              <a14:backgroundMark x1="42254" y1="58107" x2="42254" y2="58107"/>
                              <a14:backgroundMark x1="38263" y1="60930" x2="38263" y2="60930"/>
                              <a14:backgroundMark x1="35368" y1="71666" x2="35368" y2="71666"/>
                              <a14:backgroundMark x1="13772" y1="74765" x2="13772" y2="74765"/>
                              <a14:backgroundMark x1="16745" y1="85556" x2="16745" y2="85556"/>
                            </a14:backgroundRemoval>
                          </a14:imgEffect>
                        </a14:imgLayer>
                      </a14:imgProps>
                    </a:ext>
                    <a:ext uri="{28A0092B-C50C-407E-A947-70E740481C1C}">
                      <a14:useLocalDpi xmlns:a14="http://schemas.microsoft.com/office/drawing/2010/main" val="0"/>
                    </a:ext>
                  </a:extLst>
                </a:blip>
                <a:stretch>
                  <a:fillRect/>
                </a:stretch>
              </p:blipFill>
              <p:spPr>
                <a:xfrm>
                  <a:off x="6061" y="668"/>
                  <a:ext cx="2544548" cy="3599332"/>
                </a:xfrm>
                <a:prstGeom prst="rect">
                  <a:avLst/>
                </a:prstGeom>
              </p:spPr>
            </p:pic>
          </p:grpSp>
          <p:pic>
            <p:nvPicPr>
              <p:cNvPr id="54" name="תמונה 15">
                <a:extLst>
                  <a:ext uri="{FF2B5EF4-FFF2-40B4-BE49-F238E27FC236}">
                    <a16:creationId xmlns:a16="http://schemas.microsoft.com/office/drawing/2014/main" id="{B4CF1E06-3799-4D53-B78B-4435EC294886}"/>
                  </a:ext>
                </a:extLst>
              </p:cNvPr>
              <p:cNvPicPr>
                <a:picLocks noChangeAspect="1"/>
              </p:cNvPicPr>
              <p:nvPr/>
            </p:nvPicPr>
            <p:blipFill>
              <a:blip r:embed="rId7" cstate="print">
                <a:duotone>
                  <a:prstClr val="black"/>
                  <a:srgbClr val="44546A">
                    <a:tint val="45000"/>
                    <a:satMod val="400000"/>
                  </a:srgbClr>
                </a:duotone>
                <a:extLst>
                  <a:ext uri="{BEBA8EAE-BF5A-486C-A8C5-ECC9F3942E4B}">
                    <a14:imgProps xmlns:a14="http://schemas.microsoft.com/office/drawing/2010/main">
                      <a14:imgLayer r:embed="rId8">
                        <a14:imgEffect>
                          <a14:backgroundRemoval t="10000" b="90000" l="10000" r="90000">
                            <a14:foregroundMark x1="23396" y1="76480" x2="23396" y2="76480"/>
                            <a14:backgroundMark x1="36541" y1="61317" x2="36541" y2="61317"/>
                            <a14:backgroundMark x1="38263" y1="61594" x2="38263" y2="61594"/>
                            <a14:backgroundMark x1="42958" y1="64361" x2="42958" y2="64361"/>
                            <a14:backgroundMark x1="34664" y1="71002" x2="34664" y2="71002"/>
                            <a14:backgroundMark x1="39202" y1="70338" x2="39202" y2="70338"/>
                          </a14:backgroundRemoval>
                        </a14:imgEffect>
                      </a14:imgLayer>
                    </a14:imgProps>
                  </a:ext>
                  <a:ext uri="{28A0092B-C50C-407E-A947-70E740481C1C}">
                    <a14:useLocalDpi xmlns:a14="http://schemas.microsoft.com/office/drawing/2010/main" val="0"/>
                  </a:ext>
                </a:extLst>
              </a:blip>
              <a:stretch>
                <a:fillRect/>
              </a:stretch>
            </p:blipFill>
            <p:spPr>
              <a:xfrm>
                <a:off x="10903" y="-668"/>
                <a:ext cx="2544568" cy="3599332"/>
              </a:xfrm>
              <a:prstGeom prst="rect">
                <a:avLst/>
              </a:prstGeom>
            </p:spPr>
          </p:pic>
          <p:pic>
            <p:nvPicPr>
              <p:cNvPr id="55" name="תמונה 15">
                <a:extLst>
                  <a:ext uri="{FF2B5EF4-FFF2-40B4-BE49-F238E27FC236}">
                    <a16:creationId xmlns:a16="http://schemas.microsoft.com/office/drawing/2014/main" id="{AAC9EFF1-A3F5-4601-98C0-FE26AC0978A9}"/>
                  </a:ext>
                </a:extLst>
              </p:cNvPr>
              <p:cNvPicPr>
                <a:picLocks noChangeAspect="1"/>
              </p:cNvPicPr>
              <p:nvPr/>
            </p:nvPicPr>
            <p:blipFill>
              <a:blip r:embed="rId9" cstate="print">
                <a:duotone>
                  <a:prstClr val="black"/>
                  <a:srgbClr val="A5A5A5">
                    <a:tint val="45000"/>
                    <a:satMod val="400000"/>
                  </a:srgbClr>
                </a:duotone>
                <a:extLst>
                  <a:ext uri="{BEBA8EAE-BF5A-486C-A8C5-ECC9F3942E4B}">
                    <a14:imgProps xmlns:a14="http://schemas.microsoft.com/office/drawing/2010/main">
                      <a14:imgLayer r:embed="rId6">
                        <a14:imgEffect>
                          <a14:backgroundRemoval t="10000" b="90000" l="10000" r="90000">
                            <a14:foregroundMark x1="32942" y1="57941" x2="32942" y2="57941"/>
                            <a14:foregroundMark x1="36228" y1="63365" x2="36228" y2="63365"/>
                            <a14:foregroundMark x1="46479" y1="60487" x2="46479" y2="60487"/>
                            <a14:backgroundMark x1="32160" y1="81627" x2="32160" y2="81627"/>
                            <a14:backgroundMark x1="19875" y1="86165" x2="19875" y2="86165"/>
                            <a14:backgroundMark x1="13772" y1="74322" x2="13772" y2="74322"/>
                          </a14:backgroundRemoval>
                        </a14:imgEffect>
                      </a14:imgLayer>
                    </a14:imgProps>
                  </a:ext>
                  <a:ext uri="{28A0092B-C50C-407E-A947-70E740481C1C}">
                    <a14:useLocalDpi xmlns:a14="http://schemas.microsoft.com/office/drawing/2010/main" val="0"/>
                  </a:ext>
                </a:extLst>
              </a:blip>
              <a:stretch>
                <a:fillRect/>
              </a:stretch>
            </p:blipFill>
            <p:spPr>
              <a:xfrm>
                <a:off x="10217" y="-2004"/>
                <a:ext cx="2544548" cy="3599332"/>
              </a:xfrm>
              <a:prstGeom prst="rect">
                <a:avLst/>
              </a:prstGeom>
              <a:ln>
                <a:noFill/>
              </a:ln>
            </p:spPr>
          </p:pic>
          <p:pic>
            <p:nvPicPr>
              <p:cNvPr id="56" name="תמונה 15">
                <a:extLst>
                  <a:ext uri="{FF2B5EF4-FFF2-40B4-BE49-F238E27FC236}">
                    <a16:creationId xmlns:a16="http://schemas.microsoft.com/office/drawing/2014/main" id="{4EE27E00-74FD-4442-ACA5-E0587F8D482C}"/>
                  </a:ext>
                </a:extLst>
              </p:cNvPr>
              <p:cNvPicPr>
                <a:picLocks noChangeAspect="1"/>
              </p:cNvPicPr>
              <p:nvPr/>
            </p:nvPicPr>
            <p:blipFill>
              <a:blip r:embed="rId10" cstate="print">
                <a:duotone>
                  <a:prstClr val="black"/>
                  <a:srgbClr val="FFC000">
                    <a:tint val="45000"/>
                    <a:satMod val="400000"/>
                  </a:srgbClr>
                </a:duotone>
                <a:extLst>
                  <a:ext uri="{BEBA8EAE-BF5A-486C-A8C5-ECC9F3942E4B}">
                    <a14:imgProps xmlns:a14="http://schemas.microsoft.com/office/drawing/2010/main">
                      <a14:imgLayer r:embed="rId6">
                        <a14:imgEffect>
                          <a14:backgroundRemoval t="9906" b="89928" l="9859" r="96166">
                            <a14:foregroundMark x1="47496" y1="34754" x2="47496" y2="34754"/>
                            <a14:foregroundMark x1="71753" y1="34864" x2="71753" y2="34864"/>
                            <a14:foregroundMark x1="84351" y1="31710" x2="84351" y2="31710"/>
                            <a14:foregroundMark x1="79656" y1="27283" x2="79656" y2="27283"/>
                            <a14:foregroundMark x1="74335" y1="29828" x2="74335" y2="29828"/>
                            <a14:foregroundMark x1="69249" y1="32651" x2="69249" y2="32651"/>
                            <a14:foregroundMark x1="77778" y1="34200" x2="77778" y2="34200"/>
                            <a14:foregroundMark x1="92019" y1="32872" x2="92019" y2="32872"/>
                            <a14:foregroundMark x1="96166" y1="30382" x2="96166" y2="30382"/>
                            <a14:backgroundMark x1="39202" y1="51356" x2="39202" y2="51356"/>
                            <a14:backgroundMark x1="46322" y1="50581" x2="46322" y2="50581"/>
                            <a14:backgroundMark x1="52504" y1="48589" x2="52504" y2="48589"/>
                            <a14:backgroundMark x1="34664" y1="47648" x2="34664" y2="47648"/>
                            <a14:backgroundMark x1="13615" y1="74820" x2="13615" y2="74820"/>
                          </a14:backgroundRemoval>
                        </a14:imgEffect>
                      </a14:imgLayer>
                    </a14:imgProps>
                  </a:ext>
                  <a:ext uri="{28A0092B-C50C-407E-A947-70E740481C1C}">
                    <a14:useLocalDpi xmlns:a14="http://schemas.microsoft.com/office/drawing/2010/main" val="0"/>
                  </a:ext>
                </a:extLst>
              </a:blip>
              <a:stretch>
                <a:fillRect/>
              </a:stretch>
            </p:blipFill>
            <p:spPr>
              <a:xfrm>
                <a:off x="4763" y="-4763"/>
                <a:ext cx="2545042" cy="3600000"/>
              </a:xfrm>
              <a:prstGeom prst="rect">
                <a:avLst/>
              </a:prstGeom>
            </p:spPr>
          </p:pic>
        </p:grpSp>
        <p:sp>
          <p:nvSpPr>
            <p:cNvPr id="39" name="Rectangle 38">
              <a:extLst>
                <a:ext uri="{FF2B5EF4-FFF2-40B4-BE49-F238E27FC236}">
                  <a16:creationId xmlns:a16="http://schemas.microsoft.com/office/drawing/2014/main" id="{F9C59DFF-4EAD-4252-85A7-A2E0CD703970}"/>
                </a:ext>
              </a:extLst>
            </p:cNvPr>
            <p:cNvSpPr/>
            <p:nvPr/>
          </p:nvSpPr>
          <p:spPr>
            <a:xfrm>
              <a:off x="3573110" y="1831824"/>
              <a:ext cx="271463" cy="180975"/>
            </a:xfrm>
            <a:prstGeom prst="rect">
              <a:avLst/>
            </a:prstGeom>
            <a:solidFill>
              <a:srgbClr val="FFF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TextBox 39">
              <a:extLst>
                <a:ext uri="{FF2B5EF4-FFF2-40B4-BE49-F238E27FC236}">
                  <a16:creationId xmlns:a16="http://schemas.microsoft.com/office/drawing/2014/main" id="{10857232-A9FF-4A52-82AB-04B2D808085D}"/>
                </a:ext>
              </a:extLst>
            </p:cNvPr>
            <p:cNvSpPr txBox="1"/>
            <p:nvPr/>
          </p:nvSpPr>
          <p:spPr>
            <a:xfrm>
              <a:off x="3728737" y="1714563"/>
              <a:ext cx="517973" cy="415498"/>
            </a:xfrm>
            <a:prstGeom prst="rect">
              <a:avLst/>
            </a:prstGeom>
            <a:solidFill>
              <a:srgbClr val="FFF26B"/>
            </a:solidFill>
          </p:spPr>
          <p:txBody>
            <a:bodyPr wrap="square" rtlCol="1">
              <a:spAutoFit/>
            </a:bodyPr>
            <a:lstStyle/>
            <a:p>
              <a:pPr algn="ctr" rtl="1"/>
              <a:r>
                <a:rPr lang="he-IL" sz="1200" b="1">
                  <a:ln w="3175">
                    <a:noFill/>
                  </a:ln>
                  <a:latin typeface="Calibri" panose="020F0502020204030204" pitchFamily="34" charset="0"/>
                  <a:cs typeface="Calibri" panose="020F0502020204030204" pitchFamily="34" charset="0"/>
                </a:rPr>
                <a:t>34%</a:t>
              </a:r>
            </a:p>
            <a:p>
              <a:pPr algn="ctr" rtl="1"/>
              <a:r>
                <a:rPr lang="en-US" sz="800" b="1">
                  <a:ln w="3175">
                    <a:noFill/>
                  </a:ln>
                  <a:latin typeface="Calibri" panose="020F0502020204030204" pitchFamily="34" charset="0"/>
                  <a:cs typeface="Calibri" panose="020F0502020204030204" pitchFamily="34" charset="0"/>
                </a:rPr>
                <a:t>N=41</a:t>
              </a:r>
              <a:endParaRPr lang="he-IL" sz="800" b="1">
                <a:ln w="3175">
                  <a:noFill/>
                </a:ln>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4DEADDA9-D971-4DAF-AE93-B265C71D3333}"/>
                </a:ext>
              </a:extLst>
            </p:cNvPr>
            <p:cNvSpPr/>
            <p:nvPr/>
          </p:nvSpPr>
          <p:spPr>
            <a:xfrm>
              <a:off x="4234176" y="1781942"/>
              <a:ext cx="271463" cy="180975"/>
            </a:xfrm>
            <a:prstGeom prst="rect">
              <a:avLst/>
            </a:prstGeom>
            <a:solidFill>
              <a:srgbClr val="FFF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Rectangle 41">
              <a:extLst>
                <a:ext uri="{FF2B5EF4-FFF2-40B4-BE49-F238E27FC236}">
                  <a16:creationId xmlns:a16="http://schemas.microsoft.com/office/drawing/2014/main" id="{E9E2C9D6-7B0B-430A-BA1E-28D593E86A50}"/>
                </a:ext>
              </a:extLst>
            </p:cNvPr>
            <p:cNvSpPr/>
            <p:nvPr/>
          </p:nvSpPr>
          <p:spPr>
            <a:xfrm>
              <a:off x="3428827" y="2567640"/>
              <a:ext cx="271463" cy="180975"/>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Rectangle 42">
              <a:extLst>
                <a:ext uri="{FF2B5EF4-FFF2-40B4-BE49-F238E27FC236}">
                  <a16:creationId xmlns:a16="http://schemas.microsoft.com/office/drawing/2014/main" id="{B59AC90F-B77F-4B6F-8DF6-7BB06417C15F}"/>
                </a:ext>
              </a:extLst>
            </p:cNvPr>
            <p:cNvSpPr/>
            <p:nvPr/>
          </p:nvSpPr>
          <p:spPr>
            <a:xfrm>
              <a:off x="3045965" y="2767695"/>
              <a:ext cx="271463" cy="180975"/>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TextBox 44">
              <a:extLst>
                <a:ext uri="{FF2B5EF4-FFF2-40B4-BE49-F238E27FC236}">
                  <a16:creationId xmlns:a16="http://schemas.microsoft.com/office/drawing/2014/main" id="{764F0072-8635-4723-969B-CA1B8B1690F4}"/>
                </a:ext>
              </a:extLst>
            </p:cNvPr>
            <p:cNvSpPr txBox="1"/>
            <p:nvPr/>
          </p:nvSpPr>
          <p:spPr>
            <a:xfrm>
              <a:off x="3144877" y="2458072"/>
              <a:ext cx="475557" cy="400110"/>
            </a:xfrm>
            <a:prstGeom prst="rect">
              <a:avLst/>
            </a:prstGeom>
            <a:solidFill>
              <a:srgbClr val="DCDCDC"/>
            </a:solidFill>
          </p:spPr>
          <p:txBody>
            <a:bodyPr wrap="square" rtlCol="1">
              <a:spAutoFit/>
            </a:bodyPr>
            <a:lstStyle/>
            <a:p>
              <a:pPr algn="ctr" rtl="1"/>
              <a:r>
                <a:rPr lang="he-IL" sz="1200" b="1">
                  <a:ln w="3175">
                    <a:noFill/>
                  </a:ln>
                  <a:latin typeface="Calibri" panose="020F0502020204030204" pitchFamily="34" charset="0"/>
                  <a:cs typeface="Calibri" panose="020F0502020204030204" pitchFamily="34" charset="0"/>
                </a:rPr>
                <a:t>17%</a:t>
              </a:r>
            </a:p>
            <a:p>
              <a:pPr algn="ctr" rtl="1"/>
              <a:r>
                <a:rPr lang="en-US" sz="800" b="1">
                  <a:ln w="3175">
                    <a:noFill/>
                  </a:ln>
                  <a:latin typeface="Calibri" panose="020F0502020204030204" pitchFamily="34" charset="0"/>
                  <a:cs typeface="Calibri" panose="020F0502020204030204" pitchFamily="34" charset="0"/>
                </a:rPr>
                <a:t>N=23</a:t>
              </a:r>
              <a:endParaRPr lang="he-IL" sz="800" b="1">
                <a:ln w="3175">
                  <a:noFill/>
                </a:ln>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799E2DCC-83FE-4414-B394-30F813E48DCE}"/>
                </a:ext>
              </a:extLst>
            </p:cNvPr>
            <p:cNvSpPr/>
            <p:nvPr/>
          </p:nvSpPr>
          <p:spPr>
            <a:xfrm>
              <a:off x="3564558" y="3277554"/>
              <a:ext cx="271463" cy="180975"/>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Rectangle 46">
              <a:extLst>
                <a:ext uri="{FF2B5EF4-FFF2-40B4-BE49-F238E27FC236}">
                  <a16:creationId xmlns:a16="http://schemas.microsoft.com/office/drawing/2014/main" id="{F7E6F208-C47D-46AB-A4BE-92BCFAB366A1}"/>
                </a:ext>
              </a:extLst>
            </p:cNvPr>
            <p:cNvSpPr/>
            <p:nvPr/>
          </p:nvSpPr>
          <p:spPr>
            <a:xfrm>
              <a:off x="3045965" y="3426843"/>
              <a:ext cx="271463" cy="180975"/>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Rectangle 47">
              <a:extLst>
                <a:ext uri="{FF2B5EF4-FFF2-40B4-BE49-F238E27FC236}">
                  <a16:creationId xmlns:a16="http://schemas.microsoft.com/office/drawing/2014/main" id="{BF5C7722-4800-4AE1-86FE-C1D28F6404A9}"/>
                </a:ext>
              </a:extLst>
            </p:cNvPr>
            <p:cNvSpPr/>
            <p:nvPr/>
          </p:nvSpPr>
          <p:spPr>
            <a:xfrm>
              <a:off x="3295546" y="3258293"/>
              <a:ext cx="271463" cy="273308"/>
            </a:xfrm>
            <a:prstGeom prst="rect">
              <a:avLst/>
            </a:prstGeom>
            <a:solidFill>
              <a:srgbClr val="A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a:extLst>
                <a:ext uri="{FF2B5EF4-FFF2-40B4-BE49-F238E27FC236}">
                  <a16:creationId xmlns:a16="http://schemas.microsoft.com/office/drawing/2014/main" id="{39AEFA37-DB19-4E14-ABC9-3B9DC5B307F8}"/>
                </a:ext>
              </a:extLst>
            </p:cNvPr>
            <p:cNvSpPr txBox="1"/>
            <p:nvPr/>
          </p:nvSpPr>
          <p:spPr>
            <a:xfrm>
              <a:off x="3428827" y="3176931"/>
              <a:ext cx="519943" cy="430887"/>
            </a:xfrm>
            <a:prstGeom prst="rect">
              <a:avLst/>
            </a:prstGeom>
            <a:noFill/>
          </p:spPr>
          <p:txBody>
            <a:bodyPr wrap="square" rtlCol="1">
              <a:spAutoFit/>
            </a:bodyPr>
            <a:lstStyle/>
            <a:p>
              <a:pPr algn="ctr" rtl="1"/>
              <a:r>
                <a:rPr lang="he-IL" sz="1400" b="1">
                  <a:ln w="3175">
                    <a:noFill/>
                  </a:ln>
                  <a:latin typeface="Calibri" panose="020F0502020204030204" pitchFamily="34" charset="0"/>
                  <a:cs typeface="Calibri" panose="020F0502020204030204" pitchFamily="34" charset="0"/>
                </a:rPr>
                <a:t>67%</a:t>
              </a:r>
            </a:p>
            <a:p>
              <a:pPr algn="ctr" rtl="1"/>
              <a:r>
                <a:rPr lang="en-US" sz="800" b="1">
                  <a:ln w="3175">
                    <a:noFill/>
                  </a:ln>
                  <a:latin typeface="Calibri" panose="020F0502020204030204" pitchFamily="34" charset="0"/>
                  <a:cs typeface="Calibri" panose="020F0502020204030204" pitchFamily="34" charset="0"/>
                </a:rPr>
                <a:t>N=27</a:t>
              </a:r>
              <a:endParaRPr lang="he-IL" sz="800" b="1">
                <a:ln w="3175">
                  <a:noFill/>
                </a:ln>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66597D01-3A78-46B1-9C90-CBB907BE1FC9}"/>
                </a:ext>
              </a:extLst>
            </p:cNvPr>
            <p:cNvSpPr/>
            <p:nvPr/>
          </p:nvSpPr>
          <p:spPr>
            <a:xfrm>
              <a:off x="2686694" y="3470231"/>
              <a:ext cx="271463" cy="180975"/>
            </a:xfrm>
            <a:prstGeom prst="rect">
              <a:avLst/>
            </a:prstGeom>
            <a:solidFill>
              <a:srgbClr val="BFC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Oval 50">
              <a:extLst>
                <a:ext uri="{FF2B5EF4-FFF2-40B4-BE49-F238E27FC236}">
                  <a16:creationId xmlns:a16="http://schemas.microsoft.com/office/drawing/2014/main" id="{5B196334-81B7-4ED5-A0E2-BBABB93B44BC}"/>
                </a:ext>
              </a:extLst>
            </p:cNvPr>
            <p:cNvSpPr/>
            <p:nvPr/>
          </p:nvSpPr>
          <p:spPr>
            <a:xfrm>
              <a:off x="2669497" y="3661330"/>
              <a:ext cx="189789" cy="224359"/>
            </a:xfrm>
            <a:prstGeom prst="ellipse">
              <a:avLst/>
            </a:prstGeom>
            <a:solidFill>
              <a:srgbClr val="BFC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TextBox 51">
              <a:extLst>
                <a:ext uri="{FF2B5EF4-FFF2-40B4-BE49-F238E27FC236}">
                  <a16:creationId xmlns:a16="http://schemas.microsoft.com/office/drawing/2014/main" id="{21900C7B-CA9E-47AC-BD6A-73C316B60E0A}"/>
                </a:ext>
              </a:extLst>
            </p:cNvPr>
            <p:cNvSpPr txBox="1"/>
            <p:nvPr/>
          </p:nvSpPr>
          <p:spPr>
            <a:xfrm>
              <a:off x="2595250" y="3407763"/>
              <a:ext cx="454350" cy="400110"/>
            </a:xfrm>
            <a:prstGeom prst="rect">
              <a:avLst/>
            </a:prstGeom>
            <a:noFill/>
          </p:spPr>
          <p:txBody>
            <a:bodyPr wrap="square" rtlCol="1">
              <a:spAutoFit/>
            </a:bodyPr>
            <a:lstStyle/>
            <a:p>
              <a:pPr algn="ctr" rtl="1"/>
              <a:r>
                <a:rPr lang="he-IL" sz="1200" b="1">
                  <a:ln w="3175">
                    <a:noFill/>
                  </a:ln>
                  <a:latin typeface="Calibri" panose="020F0502020204030204" pitchFamily="34" charset="0"/>
                  <a:cs typeface="Calibri" panose="020F0502020204030204" pitchFamily="34" charset="0"/>
                </a:rPr>
                <a:t>51%</a:t>
              </a:r>
            </a:p>
            <a:p>
              <a:pPr algn="ctr" rtl="1"/>
              <a:r>
                <a:rPr lang="en-US" sz="800" b="1">
                  <a:ln w="3175">
                    <a:noFill/>
                  </a:ln>
                  <a:latin typeface="Calibri" panose="020F0502020204030204" pitchFamily="34" charset="0"/>
                  <a:cs typeface="Calibri" panose="020F0502020204030204" pitchFamily="34" charset="0"/>
                </a:rPr>
                <a:t>N=87</a:t>
              </a:r>
              <a:endParaRPr lang="he-IL" sz="800" b="1">
                <a:ln w="3175">
                  <a:noFill/>
                </a:ln>
                <a:latin typeface="Calibri" panose="020F0502020204030204" pitchFamily="34" charset="0"/>
                <a:cs typeface="Calibri" panose="020F0502020204030204" pitchFamily="34" charset="0"/>
              </a:endParaRPr>
            </a:p>
          </p:txBody>
        </p:sp>
      </p:grpSp>
      <p:sp>
        <p:nvSpPr>
          <p:cNvPr id="44" name="Rectangle 43">
            <a:extLst>
              <a:ext uri="{FF2B5EF4-FFF2-40B4-BE49-F238E27FC236}">
                <a16:creationId xmlns:a16="http://schemas.microsoft.com/office/drawing/2014/main" id="{6684F563-1CC9-4C9A-B44C-D9EA66B3FB69}"/>
              </a:ext>
            </a:extLst>
          </p:cNvPr>
          <p:cNvSpPr/>
          <p:nvPr/>
        </p:nvSpPr>
        <p:spPr>
          <a:xfrm>
            <a:off x="-2" y="3983791"/>
            <a:ext cx="7217240" cy="24586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14</a:t>
            </a:fld>
            <a:endParaRPr lang="en-US" sz="140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rtl="1"/>
            <a:r>
              <a:rPr lang="he-IL" sz="2000">
                <a:solidFill>
                  <a:schemeClr val="bg1"/>
                </a:solidFill>
                <a:latin typeface="Tahoma" pitchFamily="34" charset="0"/>
                <a:ea typeface="Tahoma" pitchFamily="34" charset="0"/>
                <a:cs typeface="Tahoma" pitchFamily="34" charset="0"/>
              </a:rPr>
              <a:t>קהילתיות</a:t>
            </a:r>
          </a:p>
        </p:txBody>
      </p:sp>
      <p:sp>
        <p:nvSpPr>
          <p:cNvPr id="17" name="מלבן 16"/>
          <p:cNvSpPr/>
          <p:nvPr/>
        </p:nvSpPr>
        <p:spPr>
          <a:xfrm>
            <a:off x="7621951" y="576669"/>
            <a:ext cx="4234517" cy="5126724"/>
          </a:xfrm>
          <a:prstGeom prst="rect">
            <a:avLst/>
          </a:prstGeom>
        </p:spPr>
        <p:txBody>
          <a:bodyPr wrap="square">
            <a:spAutoFit/>
          </a:bodyPr>
          <a:lstStyle/>
          <a:p>
            <a:pPr marL="285750" indent="-285750" algn="r" rtl="1">
              <a:lnSpc>
                <a:spcPct val="150000"/>
              </a:lnSpc>
              <a:spcBef>
                <a:spcPts val="600"/>
              </a:spcBef>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כמחצית מהמשיבים (45%) דיווחו כי בעקבות הסדנה יצרו קשרים חדשים עם משתתפים בסביבת המגורים. </a:t>
            </a:r>
          </a:p>
          <a:p>
            <a:pPr marL="285750" indent="-285750" algn="r" rtl="1">
              <a:lnSpc>
                <a:spcPct val="150000"/>
              </a:lnSpc>
              <a:spcBef>
                <a:spcPts val="600"/>
              </a:spcBef>
              <a:buClr>
                <a:srgbClr val="FFC000"/>
              </a:buClr>
              <a:buFont typeface="Tahoma" panose="020B0604030504040204" pitchFamily="34" charset="0"/>
              <a:buChar char="█"/>
            </a:pPr>
            <a:r>
              <a:rPr lang="he-IL" sz="1400" b="1">
                <a:latin typeface="Tahoma" pitchFamily="34" charset="0"/>
                <a:ea typeface="Tahoma" pitchFamily="34" charset="0"/>
                <a:cs typeface="Tahoma" pitchFamily="34" charset="0"/>
              </a:rPr>
              <a:t>הורים לתינוקות עד גיל חצי שנה דיווחו על יצירת קשרים בהיקף הגבוה ביותר</a:t>
            </a:r>
            <a:r>
              <a:rPr lang="he-IL" sz="1400">
                <a:latin typeface="Tahoma" pitchFamily="34" charset="0"/>
                <a:ea typeface="Tahoma" pitchFamily="34" charset="0"/>
                <a:cs typeface="Tahoma" pitchFamily="34" charset="0"/>
              </a:rPr>
              <a:t>. פעילויות המיועדות למלווים ותינוקות בגיל זה מזמנות יותר אינטראקציה הורית, וכפי שנצפה גם בהערכות משנה קודמת, הורים לתינוקות רכים נוטים יותר לשיתוף וצורך בתמיכה רגשית וחברתית.</a:t>
            </a:r>
          </a:p>
          <a:p>
            <a:pPr marL="285750" indent="-285750" algn="r" rtl="1">
              <a:lnSpc>
                <a:spcPct val="150000"/>
              </a:lnSpc>
              <a:spcBef>
                <a:spcPts val="600"/>
              </a:spcBef>
              <a:buClr>
                <a:srgbClr val="FFC000"/>
              </a:buClr>
              <a:buFont typeface="Tahoma" panose="020B0604030504040204" pitchFamily="34" charset="0"/>
              <a:buChar char="█"/>
            </a:pPr>
            <a:r>
              <a:rPr lang="he-IL" sz="1400" b="1">
                <a:latin typeface="Tahoma" pitchFamily="34" charset="0"/>
                <a:ea typeface="Tahoma" pitchFamily="34" charset="0"/>
                <a:cs typeface="Tahoma" pitchFamily="34" charset="0"/>
              </a:rPr>
              <a:t>ביפו ובשכונות הדרום והמזרח ניכרת נטייה גבוהה יותר לקהילתיות</a:t>
            </a:r>
            <a:r>
              <a:rPr lang="he-IL" sz="1400">
                <a:latin typeface="Tahoma" pitchFamily="34" charset="0"/>
                <a:ea typeface="Tahoma" pitchFamily="34" charset="0"/>
                <a:cs typeface="Tahoma" pitchFamily="34" charset="0"/>
              </a:rPr>
              <a:t>, דיווחי המשיבים על יצירת קשרים בעקבות ההשתתפות בסדנאות היו גבוהים יותר באזורים אלו. </a:t>
            </a:r>
          </a:p>
          <a:p>
            <a:pPr marL="285750" indent="-285750" algn="r" rtl="1">
              <a:lnSpc>
                <a:spcPct val="150000"/>
              </a:lnSpc>
              <a:spcBef>
                <a:spcPts val="600"/>
              </a:spcBef>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לא נצפה קשר בין הנטייה ליצירת קשרים למצב התעסוקתי של המשיבים.</a:t>
            </a:r>
          </a:p>
        </p:txBody>
      </p:sp>
      <p:sp>
        <p:nvSpPr>
          <p:cNvPr id="14" name="TextBox 13"/>
          <p:cNvSpPr txBox="1"/>
          <p:nvPr/>
        </p:nvSpPr>
        <p:spPr>
          <a:xfrm>
            <a:off x="-157686" y="6401629"/>
            <a:ext cx="2807054" cy="230832"/>
          </a:xfrm>
          <a:prstGeom prst="rect">
            <a:avLst/>
          </a:prstGeom>
          <a:noFill/>
        </p:spPr>
        <p:txBody>
          <a:bodyPr wrap="square" rtlCol="1">
            <a:spAutoFit/>
          </a:bodyPr>
          <a:lstStyle/>
          <a:p>
            <a:pPr algn="r" rtl="1"/>
            <a:r>
              <a:rPr lang="he-IL" sz="900">
                <a:latin typeface="Tahoma" pitchFamily="34" charset="0"/>
                <a:ea typeface="Tahoma" pitchFamily="34" charset="0"/>
                <a:cs typeface="Tahoma" pitchFamily="34" charset="0"/>
              </a:rPr>
              <a:t>*נתוני הסקר כפי שהתקבלו מעיריית תל אביב-יפו</a:t>
            </a:r>
          </a:p>
        </p:txBody>
      </p:sp>
      <p:sp>
        <p:nvSpPr>
          <p:cNvPr id="37" name="TextBox 36">
            <a:extLst>
              <a:ext uri="{FF2B5EF4-FFF2-40B4-BE49-F238E27FC236}">
                <a16:creationId xmlns:a16="http://schemas.microsoft.com/office/drawing/2014/main" id="{7FD46C3D-1B56-4A20-8362-E14904F4DFAF}"/>
              </a:ext>
            </a:extLst>
          </p:cNvPr>
          <p:cNvSpPr txBox="1"/>
          <p:nvPr/>
        </p:nvSpPr>
        <p:spPr>
          <a:xfrm>
            <a:off x="-750129" y="3980261"/>
            <a:ext cx="7809683" cy="1416606"/>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100" i="0" u="none" strike="noStrike" kern="1200" cap="none" spc="0" normalizeH="0" baseline="0" noProof="0">
                <a:ln>
                  <a:noFill/>
                </a:ln>
                <a:effectLst/>
                <a:uLnTx/>
                <a:uFillTx/>
                <a:latin typeface="Tahoma" pitchFamily="34" charset="0"/>
                <a:ea typeface="Tahoma" pitchFamily="34" charset="0"/>
                <a:cs typeface="Tahoma" pitchFamily="34" charset="0"/>
              </a:rPr>
              <a:t>מנתוני סקר העיר* עלה כי הורים לילדים בגיל לידה עד 3 העריכו ברמה גבוהה את תחושותיהם בסוגיות הבאות:</a:t>
            </a:r>
          </a:p>
          <a:p>
            <a:pPr marL="171450" marR="0" lvl="0" indent="-171450" algn="r" defTabSz="914400" rtl="1"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lang="he-IL" sz="1200" b="1">
                <a:latin typeface="Tahoma" pitchFamily="34" charset="0"/>
                <a:ea typeface="Tahoma" pitchFamily="34" charset="0"/>
                <a:cs typeface="Tahoma" pitchFamily="34" charset="0"/>
              </a:rPr>
              <a:t>ביטחון אישי באזור המגורים</a:t>
            </a:r>
          </a:p>
          <a:p>
            <a:pPr marL="171450" marR="0" lvl="0" indent="-171450" algn="r" defTabSz="914400" rtl="1"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kumimoji="0" lang="he-IL" sz="1200" b="1" i="0" u="none" strike="noStrike" kern="1200" cap="none" spc="0" normalizeH="0" baseline="0" noProof="0">
                <a:ln>
                  <a:noFill/>
                </a:ln>
                <a:effectLst/>
                <a:uLnTx/>
                <a:uFillTx/>
                <a:latin typeface="Tahoma" pitchFamily="34" charset="0"/>
                <a:ea typeface="Tahoma" pitchFamily="34" charset="0"/>
                <a:cs typeface="Tahoma" pitchFamily="34" charset="0"/>
              </a:rPr>
              <a:t>שייכות חברתית כלפי התושבים ב</a:t>
            </a:r>
            <a:r>
              <a:rPr lang="he-IL" sz="1200" b="1">
                <a:latin typeface="Tahoma" pitchFamily="34" charset="0"/>
                <a:ea typeface="Tahoma" pitchFamily="34" charset="0"/>
                <a:cs typeface="Tahoma" pitchFamily="34" charset="0"/>
              </a:rPr>
              <a:t>אזור המגורים</a:t>
            </a:r>
          </a:p>
          <a:p>
            <a:pPr marL="171450" marR="0" lvl="0" indent="-171450" algn="r" defTabSz="914400" rtl="1"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kumimoji="0" lang="he-IL" sz="1200" b="1" i="0" u="none" strike="noStrike" kern="1200" cap="none" spc="0" normalizeH="0" baseline="0" noProof="0">
                <a:ln>
                  <a:noFill/>
                </a:ln>
                <a:effectLst/>
                <a:uLnTx/>
                <a:uFillTx/>
                <a:latin typeface="Tahoma" pitchFamily="34" charset="0"/>
                <a:ea typeface="Tahoma" pitchFamily="34" charset="0"/>
                <a:cs typeface="Tahoma" pitchFamily="34" charset="0"/>
              </a:rPr>
              <a:t>יכולת השפעה בנושאים קהילתיים ונכונות ליזום ולפעול לקידומם</a:t>
            </a:r>
          </a:p>
          <a:p>
            <a:pPr marL="171450" marR="0" lvl="0" indent="-171450" algn="r" defTabSz="914400" rtl="1" eaLnBrk="1" fontAlgn="auto" latinLnBrk="0" hangingPunct="1">
              <a:lnSpc>
                <a:spcPct val="150000"/>
              </a:lnSpc>
              <a:spcBef>
                <a:spcPts val="0"/>
              </a:spcBef>
              <a:spcAft>
                <a:spcPts val="0"/>
              </a:spcAft>
              <a:buClr>
                <a:schemeClr val="bg1"/>
              </a:buClr>
              <a:buSzTx/>
              <a:buFont typeface="Tahoma" panose="020B0604030504040204" pitchFamily="34" charset="0"/>
              <a:buChar char="█"/>
              <a:tabLst/>
              <a:defRPr/>
            </a:pPr>
            <a:r>
              <a:rPr lang="he-IL" sz="1200" b="1">
                <a:latin typeface="Tahoma" pitchFamily="34" charset="0"/>
                <a:ea typeface="Tahoma" pitchFamily="34" charset="0"/>
                <a:cs typeface="Tahoma" pitchFamily="34" charset="0"/>
              </a:rPr>
              <a:t>השתתפות רבה בתהליכי שיתוף ציבור</a:t>
            </a:r>
          </a:p>
        </p:txBody>
      </p:sp>
      <p:sp>
        <p:nvSpPr>
          <p:cNvPr id="75" name="TextBox 74">
            <a:extLst>
              <a:ext uri="{FF2B5EF4-FFF2-40B4-BE49-F238E27FC236}">
                <a16:creationId xmlns:a16="http://schemas.microsoft.com/office/drawing/2014/main" id="{94EF924E-30DA-4AB1-B126-4297B91019B2}"/>
              </a:ext>
            </a:extLst>
          </p:cNvPr>
          <p:cNvSpPr txBox="1"/>
          <p:nvPr/>
        </p:nvSpPr>
        <p:spPr>
          <a:xfrm>
            <a:off x="5159704" y="5556732"/>
            <a:ext cx="1899849" cy="885692"/>
          </a:xfrm>
          <a:prstGeom prst="rect">
            <a:avLst/>
          </a:prstGeom>
          <a:noFill/>
        </p:spPr>
        <p:txBody>
          <a:bodyPr wrap="square">
            <a:spAutoFit/>
          </a:bodyPr>
          <a:lstStyle/>
          <a:p>
            <a:pPr algn="r" rtl="1">
              <a:lnSpc>
                <a:spcPct val="150000"/>
              </a:lnSpc>
              <a:buClr>
                <a:prstClr val="white"/>
              </a:buClr>
              <a:defRPr/>
            </a:pPr>
            <a:r>
              <a:rPr lang="he-IL" sz="1100">
                <a:latin typeface="Tahoma" pitchFamily="34" charset="0"/>
                <a:ea typeface="Tahoma" pitchFamily="34" charset="0"/>
                <a:cs typeface="Tahoma" pitchFamily="34" charset="0"/>
              </a:rPr>
              <a:t>בנוסף בלטו בדיווחים:</a:t>
            </a:r>
          </a:p>
          <a:p>
            <a:pPr marL="171450" marR="0" lvl="0" indent="-171450" algn="r" defTabSz="914400" rtl="1"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אמביוולנטיות לגבי מעבר דירה</a:t>
            </a:r>
          </a:p>
        </p:txBody>
      </p:sp>
      <p:sp>
        <p:nvSpPr>
          <p:cNvPr id="76" name="TextBox 75">
            <a:extLst>
              <a:ext uri="{FF2B5EF4-FFF2-40B4-BE49-F238E27FC236}">
                <a16:creationId xmlns:a16="http://schemas.microsoft.com/office/drawing/2014/main" id="{55840097-B894-4275-A82E-2F270C71F885}"/>
              </a:ext>
            </a:extLst>
          </p:cNvPr>
          <p:cNvSpPr txBox="1"/>
          <p:nvPr/>
        </p:nvSpPr>
        <p:spPr>
          <a:xfrm>
            <a:off x="3490281" y="5815009"/>
            <a:ext cx="1613173" cy="608693"/>
          </a:xfrm>
          <a:prstGeom prst="rect">
            <a:avLst/>
          </a:prstGeom>
          <a:noFill/>
        </p:spPr>
        <p:txBody>
          <a:bodyPr wrap="square">
            <a:spAutoFit/>
          </a:bodyPr>
          <a:lstStyle/>
          <a:p>
            <a:pPr marL="171450" marR="0" lvl="0" indent="-171450" algn="r" defTabSz="914400" rtl="1"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העדפה להישאר בשכונה/אזור</a:t>
            </a:r>
          </a:p>
        </p:txBody>
      </p:sp>
      <p:sp>
        <p:nvSpPr>
          <p:cNvPr id="78" name="TextBox 77">
            <a:extLst>
              <a:ext uri="{FF2B5EF4-FFF2-40B4-BE49-F238E27FC236}">
                <a16:creationId xmlns:a16="http://schemas.microsoft.com/office/drawing/2014/main" id="{ABF66EFF-2EE4-436B-A415-3679A22E1667}"/>
              </a:ext>
            </a:extLst>
          </p:cNvPr>
          <p:cNvSpPr txBox="1"/>
          <p:nvPr/>
        </p:nvSpPr>
        <p:spPr>
          <a:xfrm>
            <a:off x="1773265" y="5803376"/>
            <a:ext cx="1613173" cy="608693"/>
          </a:xfrm>
          <a:prstGeom prst="rect">
            <a:avLst/>
          </a:prstGeom>
          <a:noFill/>
        </p:spPr>
        <p:txBody>
          <a:bodyPr wrap="square">
            <a:spAutoFit/>
          </a:bodyPr>
          <a:lstStyle/>
          <a:p>
            <a:pPr marL="171450" marR="0" lvl="0" indent="-171450" algn="r" defTabSz="914400" rtl="1" eaLnBrk="1" fontAlgn="auto" latinLnBrk="0" hangingPunct="1">
              <a:lnSpc>
                <a:spcPct val="150000"/>
              </a:lnSpc>
              <a:spcBef>
                <a:spcPts val="0"/>
              </a:spcBef>
              <a:spcAft>
                <a:spcPts val="0"/>
              </a:spcAft>
              <a:buClr>
                <a:prstClr val="white"/>
              </a:buClr>
              <a:buSzTx/>
              <a:buFont typeface="Tahoma" panose="020B0604030504040204" pitchFamily="34" charset="0"/>
              <a:buChar char="█"/>
              <a:tabLst/>
              <a:defRPr/>
            </a:pP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סיבה עיקרית למעבר: חינוך</a:t>
            </a:r>
          </a:p>
        </p:txBody>
      </p:sp>
      <p:sp>
        <p:nvSpPr>
          <p:cNvPr id="9" name="TextBox 8">
            <a:extLst>
              <a:ext uri="{FF2B5EF4-FFF2-40B4-BE49-F238E27FC236}">
                <a16:creationId xmlns:a16="http://schemas.microsoft.com/office/drawing/2014/main" id="{D295CC33-644E-4E1B-81B9-D6C39D14F369}"/>
              </a:ext>
            </a:extLst>
          </p:cNvPr>
          <p:cNvSpPr txBox="1"/>
          <p:nvPr/>
        </p:nvSpPr>
        <p:spPr>
          <a:xfrm>
            <a:off x="2238015" y="414425"/>
            <a:ext cx="4349879" cy="261610"/>
          </a:xfrm>
          <a:prstGeom prst="rect">
            <a:avLst/>
          </a:prstGeom>
          <a:solidFill>
            <a:schemeClr val="bg1"/>
          </a:solidFill>
        </p:spPr>
        <p:txBody>
          <a:bodyPr wrap="square" rtlCol="1">
            <a:spAutoFit/>
          </a:bodyPr>
          <a:lstStyle/>
          <a:p>
            <a:pPr algn="ctr" rtl="1"/>
            <a:r>
              <a:rPr lang="he-IL" sz="1100" b="1">
                <a:solidFill>
                  <a:schemeClr val="tx1">
                    <a:lumMod val="75000"/>
                    <a:lumOff val="25000"/>
                  </a:schemeClr>
                </a:solidFill>
                <a:latin typeface="Calibri" panose="020F0502020204030204" pitchFamily="34" charset="0"/>
                <a:cs typeface="Calibri" panose="020F0502020204030204" pitchFamily="34" charset="0"/>
              </a:rPr>
              <a:t>האם בעקבות הסדנה יצרת קשרים ו/או הכרת הורים/משפחות חדשות בשכונה?</a:t>
            </a:r>
          </a:p>
        </p:txBody>
      </p:sp>
      <p:graphicFrame>
        <p:nvGraphicFramePr>
          <p:cNvPr id="34" name="Chart 33">
            <a:extLst>
              <a:ext uri="{FF2B5EF4-FFF2-40B4-BE49-F238E27FC236}">
                <a16:creationId xmlns:a16="http://schemas.microsoft.com/office/drawing/2014/main" id="{B27AEBD9-ED1C-4E8D-BF0F-A01448E091C8}"/>
              </a:ext>
            </a:extLst>
          </p:cNvPr>
          <p:cNvGraphicFramePr>
            <a:graphicFrameLocks/>
          </p:cNvGraphicFramePr>
          <p:nvPr>
            <p:extLst>
              <p:ext uri="{D42A27DB-BD31-4B8C-83A1-F6EECF244321}">
                <p14:modId xmlns:p14="http://schemas.microsoft.com/office/powerpoint/2010/main" val="2568902423"/>
              </p:ext>
            </p:extLst>
          </p:nvPr>
        </p:nvGraphicFramePr>
        <p:xfrm>
          <a:off x="2439314" y="576669"/>
          <a:ext cx="4715397" cy="3465726"/>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59830867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0BFFADF-D19E-43F9-AAD3-C61D4102191D}"/>
              </a:ext>
            </a:extLst>
          </p:cNvPr>
          <p:cNvSpPr/>
          <p:nvPr/>
        </p:nvSpPr>
        <p:spPr>
          <a:xfrm>
            <a:off x="0" y="323850"/>
            <a:ext cx="6665473" cy="6124575"/>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Rectangle 24">
            <a:extLst>
              <a:ext uri="{FF2B5EF4-FFF2-40B4-BE49-F238E27FC236}">
                <a16:creationId xmlns:a16="http://schemas.microsoft.com/office/drawing/2014/main" id="{CC65C032-95B9-4BFD-BD0B-F2AD0D183EB9}"/>
              </a:ext>
            </a:extLst>
          </p:cNvPr>
          <p:cNvSpPr/>
          <p:nvPr/>
        </p:nvSpPr>
        <p:spPr>
          <a:xfrm>
            <a:off x="337559" y="828735"/>
            <a:ext cx="5853692" cy="4872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D8628082-3AF0-4124-8DDF-887C234DA15C}"/>
              </a:ext>
            </a:extLst>
          </p:cNvPr>
          <p:cNvSpPr txBox="1"/>
          <p:nvPr/>
        </p:nvSpPr>
        <p:spPr>
          <a:xfrm>
            <a:off x="1" y="0"/>
            <a:ext cx="12191999"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שיווק ופרסום</a:t>
            </a:r>
            <a:endParaRPr lang="he-IL" sz="140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15</a:t>
            </a:fld>
            <a:endParaRPr lang="en-US" sz="1400"/>
          </a:p>
        </p:txBody>
      </p:sp>
      <p:sp>
        <p:nvSpPr>
          <p:cNvPr id="6" name="מלבן 5"/>
          <p:cNvSpPr/>
          <p:nvPr/>
        </p:nvSpPr>
        <p:spPr>
          <a:xfrm>
            <a:off x="6797809" y="687561"/>
            <a:ext cx="4834210" cy="4880503"/>
          </a:xfrm>
          <a:prstGeom prst="rect">
            <a:avLst/>
          </a:prstGeom>
        </p:spPr>
        <p:txBody>
          <a:bodyPr wrap="square">
            <a:spAutoFit/>
          </a:bodyPr>
          <a:lstStyle/>
          <a:p>
            <a:pPr marL="171450" indent="-171450" algn="r" rtl="1">
              <a:lnSpc>
                <a:spcPct val="150000"/>
              </a:lnSpc>
              <a:spcAft>
                <a:spcPts val="600"/>
              </a:spcAft>
              <a:buClr>
                <a:srgbClr val="F2D834"/>
              </a:buClr>
              <a:buFont typeface="Tahoma" panose="020B0604030504040204" pitchFamily="34" charset="0"/>
              <a:buChar char="█"/>
            </a:pPr>
            <a:r>
              <a:rPr lang="he-IL" sz="1400">
                <a:latin typeface="Tahoma" pitchFamily="34" charset="0"/>
                <a:ea typeface="Tahoma" pitchFamily="34" charset="0"/>
                <a:cs typeface="Tahoma" pitchFamily="34" charset="0"/>
              </a:rPr>
              <a:t>לפי דיווחי המשיבים, </a:t>
            </a:r>
            <a:r>
              <a:rPr lang="he-IL" sz="1400" u="sng">
                <a:latin typeface="Tahoma" pitchFamily="34" charset="0"/>
                <a:ea typeface="Tahoma" pitchFamily="34" charset="0"/>
                <a:cs typeface="Tahoma" pitchFamily="34" charset="0"/>
              </a:rPr>
              <a:t>המרכזים הקהילתיים </a:t>
            </a:r>
            <a:r>
              <a:rPr lang="he-IL" sz="1400">
                <a:latin typeface="Tahoma" pitchFamily="34" charset="0"/>
                <a:ea typeface="Tahoma" pitchFamily="34" charset="0"/>
                <a:cs typeface="Tahoma" pitchFamily="34" charset="0"/>
              </a:rPr>
              <a:t>היו גורם ההפצה העיקרי דרכו שמעו על הסדנאות (27%), בעיקר באזור </a:t>
            </a:r>
            <a:r>
              <a:rPr lang="he-IL" sz="1400" b="1">
                <a:latin typeface="Tahoma" pitchFamily="34" charset="0"/>
                <a:ea typeface="Tahoma" pitchFamily="34" charset="0"/>
                <a:cs typeface="Tahoma" pitchFamily="34" charset="0"/>
              </a:rPr>
              <a:t>יפו ובדרום</a:t>
            </a:r>
            <a:r>
              <a:rPr lang="he-IL" sz="1400">
                <a:latin typeface="Tahoma" pitchFamily="34" charset="0"/>
                <a:ea typeface="Tahoma" pitchFamily="34" charset="0"/>
                <a:cs typeface="Tahoma" pitchFamily="34" charset="0"/>
              </a:rPr>
              <a:t>.</a:t>
            </a:r>
          </a:p>
          <a:p>
            <a:pPr marL="171450" indent="-171450" algn="r" rtl="1">
              <a:lnSpc>
                <a:spcPct val="150000"/>
              </a:lnSpc>
              <a:spcAft>
                <a:spcPts val="600"/>
              </a:spcAft>
              <a:buClr>
                <a:srgbClr val="F2D834"/>
              </a:buClr>
              <a:buFont typeface="Tahoma" panose="020B0604030504040204" pitchFamily="34" charset="0"/>
              <a:buChar char="█"/>
            </a:pPr>
            <a:r>
              <a:rPr lang="he-IL" sz="1400">
                <a:latin typeface="Tahoma" pitchFamily="34" charset="0"/>
                <a:ea typeface="Tahoma" pitchFamily="34" charset="0"/>
                <a:cs typeface="Tahoma" pitchFamily="34" charset="0"/>
              </a:rPr>
              <a:t>פרסום </a:t>
            </a:r>
            <a:r>
              <a:rPr lang="he-IL" sz="1400" u="sng">
                <a:latin typeface="Tahoma" pitchFamily="34" charset="0"/>
                <a:ea typeface="Tahoma" pitchFamily="34" charset="0"/>
                <a:cs typeface="Tahoma" pitchFamily="34" charset="0"/>
              </a:rPr>
              <a:t>"מפה לאוזן" </a:t>
            </a:r>
            <a:r>
              <a:rPr lang="he-IL" sz="1400">
                <a:latin typeface="Tahoma" pitchFamily="34" charset="0"/>
                <a:ea typeface="Tahoma" pitchFamily="34" charset="0"/>
                <a:cs typeface="Tahoma" pitchFamily="34" charset="0"/>
              </a:rPr>
              <a:t>דרך חברים הניע כרבע מהמשיבים להגיע לפעילות (24%), ורווח בעיקר </a:t>
            </a:r>
            <a:r>
              <a:rPr lang="he-IL" sz="1400" b="1">
                <a:latin typeface="Tahoma" pitchFamily="34" charset="0"/>
                <a:ea typeface="Tahoma" pitchFamily="34" charset="0"/>
                <a:cs typeface="Tahoma" pitchFamily="34" charset="0"/>
              </a:rPr>
              <a:t>ביפו ובצפון העיר</a:t>
            </a:r>
            <a:r>
              <a:rPr lang="he-IL" sz="1400">
                <a:latin typeface="Tahoma" pitchFamily="34" charset="0"/>
                <a:ea typeface="Tahoma" pitchFamily="34" charset="0"/>
                <a:cs typeface="Tahoma" pitchFamily="34" charset="0"/>
              </a:rPr>
              <a:t>.</a:t>
            </a:r>
          </a:p>
          <a:p>
            <a:pPr marL="171450" indent="-171450" algn="r" rtl="1">
              <a:lnSpc>
                <a:spcPct val="150000"/>
              </a:lnSpc>
              <a:spcAft>
                <a:spcPts val="600"/>
              </a:spcAft>
              <a:buClr>
                <a:srgbClr val="F2D834"/>
              </a:buClr>
              <a:buFont typeface="Tahoma" panose="020B0604030504040204" pitchFamily="34" charset="0"/>
              <a:buChar char="█"/>
            </a:pPr>
            <a:r>
              <a:rPr lang="he-IL" sz="1400">
                <a:latin typeface="Tahoma" pitchFamily="34" charset="0"/>
                <a:ea typeface="Tahoma" pitchFamily="34" charset="0"/>
                <a:cs typeface="Tahoma" pitchFamily="34" charset="0"/>
              </a:rPr>
              <a:t>פרסום הסדנאות ע"י </a:t>
            </a:r>
            <a:r>
              <a:rPr lang="he-IL" sz="1400" u="sng">
                <a:latin typeface="Tahoma" pitchFamily="34" charset="0"/>
                <a:ea typeface="Tahoma" pitchFamily="34" charset="0"/>
                <a:cs typeface="Tahoma" pitchFamily="34" charset="0"/>
              </a:rPr>
              <a:t>דיגיטף</a:t>
            </a:r>
            <a:r>
              <a:rPr lang="he-IL" sz="1400">
                <a:latin typeface="Tahoma" pitchFamily="34" charset="0"/>
                <a:ea typeface="Tahoma" pitchFamily="34" charset="0"/>
                <a:cs typeface="Tahoma" pitchFamily="34" charset="0"/>
              </a:rPr>
              <a:t> (20%) היה הגורם המשמעותי ביותר להגעת המשתתפים לסדנאות באזור </a:t>
            </a:r>
            <a:r>
              <a:rPr lang="he-IL" sz="1400" b="1">
                <a:latin typeface="Tahoma" pitchFamily="34" charset="0"/>
                <a:ea typeface="Tahoma" pitchFamily="34" charset="0"/>
                <a:cs typeface="Tahoma" pitchFamily="34" charset="0"/>
              </a:rPr>
              <a:t>המרכז</a:t>
            </a:r>
            <a:r>
              <a:rPr lang="he-IL" sz="1400">
                <a:latin typeface="Tahoma" pitchFamily="34" charset="0"/>
                <a:ea typeface="Tahoma" pitchFamily="34" charset="0"/>
                <a:cs typeface="Tahoma" pitchFamily="34" charset="0"/>
              </a:rPr>
              <a:t>.</a:t>
            </a:r>
          </a:p>
          <a:p>
            <a:pPr marL="171450" indent="-171450" algn="r" rtl="1">
              <a:lnSpc>
                <a:spcPct val="150000"/>
              </a:lnSpc>
              <a:spcAft>
                <a:spcPts val="600"/>
              </a:spcAft>
              <a:buClr>
                <a:srgbClr val="F2D834"/>
              </a:buClr>
              <a:buFont typeface="Tahoma" panose="020B0604030504040204" pitchFamily="34" charset="0"/>
              <a:buChar char="█"/>
            </a:pPr>
            <a:r>
              <a:rPr lang="he-IL" sz="1400">
                <a:latin typeface="Tahoma" pitchFamily="34" charset="0"/>
                <a:ea typeface="Tahoma" pitchFamily="34" charset="0"/>
                <a:cs typeface="Tahoma" pitchFamily="34" charset="0"/>
              </a:rPr>
              <a:t>פרסום דרך </a:t>
            </a:r>
            <a:r>
              <a:rPr lang="he-IL" sz="1400" u="sng">
                <a:latin typeface="Tahoma" pitchFamily="34" charset="0"/>
                <a:ea typeface="Tahoma" pitchFamily="34" charset="0"/>
                <a:cs typeface="Tahoma" pitchFamily="34" charset="0"/>
              </a:rPr>
              <a:t>קבוצות וואטסאפ שכונתיות </a:t>
            </a:r>
            <a:r>
              <a:rPr lang="he-IL" sz="1400">
                <a:latin typeface="Tahoma" pitchFamily="34" charset="0"/>
                <a:ea typeface="Tahoma" pitchFamily="34" charset="0"/>
                <a:cs typeface="Tahoma" pitchFamily="34" charset="0"/>
              </a:rPr>
              <a:t>(20%) בלט בעיקר בקרב המשיבים שהשתתפו בפעילויות </a:t>
            </a:r>
            <a:r>
              <a:rPr lang="he-IL" sz="1400" b="1">
                <a:latin typeface="Tahoma" pitchFamily="34" charset="0"/>
                <a:ea typeface="Tahoma" pitchFamily="34" charset="0"/>
                <a:cs typeface="Tahoma" pitchFamily="34" charset="0"/>
              </a:rPr>
              <a:t>ביפו ובדרום</a:t>
            </a:r>
            <a:r>
              <a:rPr lang="he-IL" sz="1400">
                <a:latin typeface="Tahoma" pitchFamily="34" charset="0"/>
                <a:ea typeface="Tahoma" pitchFamily="34" charset="0"/>
                <a:cs typeface="Tahoma" pitchFamily="34" charset="0"/>
              </a:rPr>
              <a:t>.</a:t>
            </a:r>
          </a:p>
          <a:p>
            <a:pPr marL="171450" indent="-171450" algn="r" rtl="1">
              <a:lnSpc>
                <a:spcPct val="150000"/>
              </a:lnSpc>
              <a:spcAft>
                <a:spcPts val="600"/>
              </a:spcAft>
              <a:buClr>
                <a:srgbClr val="F2D834"/>
              </a:buClr>
              <a:buFont typeface="Tahoma" panose="020B0604030504040204" pitchFamily="34" charset="0"/>
              <a:buChar char="█"/>
            </a:pPr>
            <a:r>
              <a:rPr lang="he-IL" sz="1400">
                <a:latin typeface="Tahoma" pitchFamily="34" charset="0"/>
                <a:ea typeface="Tahoma" pitchFamily="34" charset="0"/>
                <a:cs typeface="Tahoma" pitchFamily="34" charset="0"/>
              </a:rPr>
              <a:t>פעילות ייעודית לקהילה החרדית (חסידות גור) באזור הצפון, פורסמה בעיקר דרך מסגרות הלימוד (תלמוד התורה לבנים וביה"ס לבנות), ובבנייני המגורים.</a:t>
            </a:r>
          </a:p>
        </p:txBody>
      </p:sp>
      <p:grpSp>
        <p:nvGrpSpPr>
          <p:cNvPr id="7" name="Group 6">
            <a:extLst>
              <a:ext uri="{FF2B5EF4-FFF2-40B4-BE49-F238E27FC236}">
                <a16:creationId xmlns:a16="http://schemas.microsoft.com/office/drawing/2014/main" id="{10C7C5AC-8A89-4F86-B330-EE0F367CF66C}"/>
              </a:ext>
            </a:extLst>
          </p:cNvPr>
          <p:cNvGrpSpPr/>
          <p:nvPr/>
        </p:nvGrpSpPr>
        <p:grpSpPr>
          <a:xfrm>
            <a:off x="337560" y="828735"/>
            <a:ext cx="5853690" cy="5070764"/>
            <a:chOff x="461385" y="644236"/>
            <a:chExt cx="5853690" cy="5070764"/>
          </a:xfrm>
        </p:grpSpPr>
        <p:graphicFrame>
          <p:nvGraphicFramePr>
            <p:cNvPr id="9" name="Chart 8">
              <a:extLst>
                <a:ext uri="{FF2B5EF4-FFF2-40B4-BE49-F238E27FC236}">
                  <a16:creationId xmlns:a16="http://schemas.microsoft.com/office/drawing/2014/main" id="{6942A537-661F-4636-9998-C92A93BF9939}"/>
                </a:ext>
              </a:extLst>
            </p:cNvPr>
            <p:cNvGraphicFramePr>
              <a:graphicFrameLocks/>
            </p:cNvGraphicFramePr>
            <p:nvPr>
              <p:extLst>
                <p:ext uri="{D42A27DB-BD31-4B8C-83A1-F6EECF244321}">
                  <p14:modId xmlns:p14="http://schemas.microsoft.com/office/powerpoint/2010/main" val="1946669282"/>
                </p:ext>
              </p:extLst>
            </p:nvPr>
          </p:nvGraphicFramePr>
          <p:xfrm>
            <a:off x="461385" y="645968"/>
            <a:ext cx="5853690" cy="506903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B8388CE-7432-4D60-986F-EAF70D9E064F}"/>
                </a:ext>
              </a:extLst>
            </p:cNvPr>
            <p:cNvSpPr txBox="1"/>
            <p:nvPr/>
          </p:nvSpPr>
          <p:spPr>
            <a:xfrm>
              <a:off x="5324474" y="2886075"/>
              <a:ext cx="476251" cy="276999"/>
            </a:xfrm>
            <a:prstGeom prst="rect">
              <a:avLst/>
            </a:prstGeom>
            <a:noFill/>
          </p:spPr>
          <p:txBody>
            <a:bodyPr wrap="square" rtlCol="1">
              <a:spAutoFit/>
            </a:bodyPr>
            <a:lstStyle/>
            <a:p>
              <a:r>
                <a:rPr lang="he-IL" sz="1200" b="1">
                  <a:solidFill>
                    <a:schemeClr val="bg1"/>
                  </a:solidFill>
                  <a:latin typeface="Calibri" panose="020F0502020204030204" pitchFamily="34" charset="0"/>
                  <a:cs typeface="Calibri" panose="020F0502020204030204" pitchFamily="34" charset="0"/>
                </a:rPr>
                <a:t>37%</a:t>
              </a:r>
            </a:p>
          </p:txBody>
        </p:sp>
        <p:sp>
          <p:nvSpPr>
            <p:cNvPr id="10" name="TextBox 9">
              <a:extLst>
                <a:ext uri="{FF2B5EF4-FFF2-40B4-BE49-F238E27FC236}">
                  <a16:creationId xmlns:a16="http://schemas.microsoft.com/office/drawing/2014/main" id="{DE24E15F-353D-4A1C-A569-8ACD8AB0B323}"/>
                </a:ext>
              </a:extLst>
            </p:cNvPr>
            <p:cNvSpPr txBox="1"/>
            <p:nvPr/>
          </p:nvSpPr>
          <p:spPr>
            <a:xfrm>
              <a:off x="4477761" y="2886074"/>
              <a:ext cx="476251" cy="276999"/>
            </a:xfrm>
            <a:prstGeom prst="rect">
              <a:avLst/>
            </a:prstGeom>
            <a:noFill/>
          </p:spPr>
          <p:txBody>
            <a:bodyPr wrap="square" rtlCol="1">
              <a:spAutoFit/>
            </a:bodyPr>
            <a:lstStyle/>
            <a:p>
              <a:r>
                <a:rPr lang="he-IL" sz="1200" b="1">
                  <a:latin typeface="Calibri" panose="020F0502020204030204" pitchFamily="34" charset="0"/>
                  <a:cs typeface="Calibri" panose="020F0502020204030204" pitchFamily="34" charset="0"/>
                </a:rPr>
                <a:t>26%</a:t>
              </a:r>
            </a:p>
          </p:txBody>
        </p:sp>
        <p:sp>
          <p:nvSpPr>
            <p:cNvPr id="11" name="TextBox 10">
              <a:extLst>
                <a:ext uri="{FF2B5EF4-FFF2-40B4-BE49-F238E27FC236}">
                  <a16:creationId xmlns:a16="http://schemas.microsoft.com/office/drawing/2014/main" id="{CBCD7E92-6BBE-4D59-B01F-056B06A32CF6}"/>
                </a:ext>
              </a:extLst>
            </p:cNvPr>
            <p:cNvSpPr txBox="1"/>
            <p:nvPr/>
          </p:nvSpPr>
          <p:spPr>
            <a:xfrm>
              <a:off x="4839710" y="2247899"/>
              <a:ext cx="476251" cy="276999"/>
            </a:xfrm>
            <a:prstGeom prst="rect">
              <a:avLst/>
            </a:prstGeom>
            <a:noFill/>
          </p:spPr>
          <p:txBody>
            <a:bodyPr wrap="square" rtlCol="1">
              <a:spAutoFit/>
            </a:bodyPr>
            <a:lstStyle/>
            <a:p>
              <a:r>
                <a:rPr lang="he-IL" sz="1200" b="1">
                  <a:solidFill>
                    <a:schemeClr val="bg1"/>
                  </a:solidFill>
                  <a:latin typeface="Calibri" panose="020F0502020204030204" pitchFamily="34" charset="0"/>
                  <a:cs typeface="Calibri" panose="020F0502020204030204" pitchFamily="34" charset="0"/>
                </a:rPr>
                <a:t>37%</a:t>
              </a:r>
            </a:p>
          </p:txBody>
        </p:sp>
        <p:sp>
          <p:nvSpPr>
            <p:cNvPr id="13" name="TextBox 12">
              <a:extLst>
                <a:ext uri="{FF2B5EF4-FFF2-40B4-BE49-F238E27FC236}">
                  <a16:creationId xmlns:a16="http://schemas.microsoft.com/office/drawing/2014/main" id="{4019600A-2A4D-4385-A9C1-D4EAD2E77E56}"/>
                </a:ext>
              </a:extLst>
            </p:cNvPr>
            <p:cNvSpPr txBox="1"/>
            <p:nvPr/>
          </p:nvSpPr>
          <p:spPr>
            <a:xfrm>
              <a:off x="3679686" y="2253047"/>
              <a:ext cx="476251" cy="276999"/>
            </a:xfrm>
            <a:prstGeom prst="rect">
              <a:avLst/>
            </a:prstGeom>
            <a:noFill/>
          </p:spPr>
          <p:txBody>
            <a:bodyPr wrap="square" rtlCol="1">
              <a:spAutoFit/>
            </a:bodyPr>
            <a:lstStyle/>
            <a:p>
              <a:r>
                <a:rPr lang="he-IL" sz="1200" b="1">
                  <a:latin typeface="Calibri" panose="020F0502020204030204" pitchFamily="34" charset="0"/>
                  <a:cs typeface="Calibri" panose="020F0502020204030204" pitchFamily="34" charset="0"/>
                </a:rPr>
                <a:t>26%</a:t>
              </a:r>
            </a:p>
          </p:txBody>
        </p:sp>
        <p:sp>
          <p:nvSpPr>
            <p:cNvPr id="14" name="TextBox 13">
              <a:extLst>
                <a:ext uri="{FF2B5EF4-FFF2-40B4-BE49-F238E27FC236}">
                  <a16:creationId xmlns:a16="http://schemas.microsoft.com/office/drawing/2014/main" id="{9126E624-B983-4F5A-9A35-BC054CC61489}"/>
                </a:ext>
              </a:extLst>
            </p:cNvPr>
            <p:cNvSpPr txBox="1"/>
            <p:nvPr/>
          </p:nvSpPr>
          <p:spPr>
            <a:xfrm>
              <a:off x="2204321" y="2247899"/>
              <a:ext cx="476251" cy="276999"/>
            </a:xfrm>
            <a:prstGeom prst="rect">
              <a:avLst/>
            </a:prstGeom>
            <a:noFill/>
          </p:spPr>
          <p:txBody>
            <a:bodyPr wrap="square" rtlCol="1">
              <a:spAutoFit/>
            </a:bodyPr>
            <a:lstStyle/>
            <a:p>
              <a:r>
                <a:rPr lang="he-IL" sz="1200" b="1">
                  <a:latin typeface="Calibri" panose="020F0502020204030204" pitchFamily="34" charset="0"/>
                  <a:cs typeface="Calibri" panose="020F0502020204030204" pitchFamily="34" charset="0"/>
                </a:rPr>
                <a:t>27%</a:t>
              </a:r>
            </a:p>
          </p:txBody>
        </p:sp>
        <p:sp>
          <p:nvSpPr>
            <p:cNvPr id="15" name="TextBox 14">
              <a:extLst>
                <a:ext uri="{FF2B5EF4-FFF2-40B4-BE49-F238E27FC236}">
                  <a16:creationId xmlns:a16="http://schemas.microsoft.com/office/drawing/2014/main" id="{B8D0BC14-0DCB-4183-A588-9E0C33BA65A6}"/>
                </a:ext>
              </a:extLst>
            </p:cNvPr>
            <p:cNvSpPr txBox="1"/>
            <p:nvPr/>
          </p:nvSpPr>
          <p:spPr>
            <a:xfrm>
              <a:off x="4982587" y="1609724"/>
              <a:ext cx="476251" cy="276999"/>
            </a:xfrm>
            <a:prstGeom prst="rect">
              <a:avLst/>
            </a:prstGeom>
            <a:noFill/>
          </p:spPr>
          <p:txBody>
            <a:bodyPr wrap="square" rtlCol="1">
              <a:spAutoFit/>
            </a:bodyPr>
            <a:lstStyle/>
            <a:p>
              <a:r>
                <a:rPr lang="he-IL" sz="1200" b="1">
                  <a:solidFill>
                    <a:schemeClr val="bg1"/>
                  </a:solidFill>
                  <a:latin typeface="Calibri" panose="020F0502020204030204" pitchFamily="34" charset="0"/>
                  <a:cs typeface="Calibri" panose="020F0502020204030204" pitchFamily="34" charset="0"/>
                </a:rPr>
                <a:t>62%</a:t>
              </a:r>
            </a:p>
          </p:txBody>
        </p:sp>
        <p:sp>
          <p:nvSpPr>
            <p:cNvPr id="16" name="TextBox 15">
              <a:extLst>
                <a:ext uri="{FF2B5EF4-FFF2-40B4-BE49-F238E27FC236}">
                  <a16:creationId xmlns:a16="http://schemas.microsoft.com/office/drawing/2014/main" id="{65863335-152C-44D3-8003-32C6B2E3F7FF}"/>
                </a:ext>
              </a:extLst>
            </p:cNvPr>
            <p:cNvSpPr txBox="1"/>
            <p:nvPr/>
          </p:nvSpPr>
          <p:spPr>
            <a:xfrm>
              <a:off x="4973061" y="967172"/>
              <a:ext cx="476251" cy="276999"/>
            </a:xfrm>
            <a:prstGeom prst="rect">
              <a:avLst/>
            </a:prstGeom>
            <a:noFill/>
          </p:spPr>
          <p:txBody>
            <a:bodyPr wrap="square" rtlCol="1">
              <a:spAutoFit/>
            </a:bodyPr>
            <a:lstStyle/>
            <a:p>
              <a:r>
                <a:rPr lang="he-IL" sz="1200" b="1">
                  <a:latin typeface="Calibri" panose="020F0502020204030204" pitchFamily="34" charset="0"/>
                  <a:cs typeface="Calibri" panose="020F0502020204030204" pitchFamily="34" charset="0"/>
                </a:rPr>
                <a:t>31%</a:t>
              </a:r>
            </a:p>
          </p:txBody>
        </p:sp>
        <p:sp>
          <p:nvSpPr>
            <p:cNvPr id="17" name="TextBox 16">
              <a:extLst>
                <a:ext uri="{FF2B5EF4-FFF2-40B4-BE49-F238E27FC236}">
                  <a16:creationId xmlns:a16="http://schemas.microsoft.com/office/drawing/2014/main" id="{AE14D943-FBAA-4118-898E-CC78BEBA01B7}"/>
                </a:ext>
              </a:extLst>
            </p:cNvPr>
            <p:cNvSpPr txBox="1"/>
            <p:nvPr/>
          </p:nvSpPr>
          <p:spPr>
            <a:xfrm>
              <a:off x="4364474" y="972088"/>
              <a:ext cx="476251" cy="276999"/>
            </a:xfrm>
            <a:prstGeom prst="rect">
              <a:avLst/>
            </a:prstGeom>
            <a:noFill/>
          </p:spPr>
          <p:txBody>
            <a:bodyPr wrap="square" rtlCol="1">
              <a:spAutoFit/>
            </a:bodyPr>
            <a:lstStyle/>
            <a:p>
              <a:r>
                <a:rPr lang="he-IL" sz="1200" b="1">
                  <a:solidFill>
                    <a:schemeClr val="bg1"/>
                  </a:solidFill>
                  <a:latin typeface="Calibri" panose="020F0502020204030204" pitchFamily="34" charset="0"/>
                  <a:cs typeface="Calibri" panose="020F0502020204030204" pitchFamily="34" charset="0"/>
                </a:rPr>
                <a:t>23%</a:t>
              </a:r>
            </a:p>
          </p:txBody>
        </p:sp>
        <p:sp>
          <p:nvSpPr>
            <p:cNvPr id="18" name="TextBox 17">
              <a:extLst>
                <a:ext uri="{FF2B5EF4-FFF2-40B4-BE49-F238E27FC236}">
                  <a16:creationId xmlns:a16="http://schemas.microsoft.com/office/drawing/2014/main" id="{F22FD1F5-16B8-4320-913E-25C24F6643B4}"/>
                </a:ext>
              </a:extLst>
            </p:cNvPr>
            <p:cNvSpPr txBox="1"/>
            <p:nvPr/>
          </p:nvSpPr>
          <p:spPr>
            <a:xfrm>
              <a:off x="2945244" y="2248670"/>
              <a:ext cx="476251" cy="276999"/>
            </a:xfrm>
            <a:prstGeom prst="rect">
              <a:avLst/>
            </a:prstGeom>
            <a:noFill/>
          </p:spPr>
          <p:txBody>
            <a:bodyPr wrap="square" rtlCol="1">
              <a:spAutoFit/>
            </a:bodyPr>
            <a:lstStyle/>
            <a:p>
              <a:r>
                <a:rPr lang="he-IL" sz="1200" b="1">
                  <a:solidFill>
                    <a:schemeClr val="bg1"/>
                  </a:solidFill>
                  <a:latin typeface="Calibri" panose="020F0502020204030204" pitchFamily="34" charset="0"/>
                  <a:cs typeface="Calibri" panose="020F0502020204030204" pitchFamily="34" charset="0"/>
                </a:rPr>
                <a:t>13%</a:t>
              </a:r>
            </a:p>
          </p:txBody>
        </p:sp>
        <p:sp>
          <p:nvSpPr>
            <p:cNvPr id="19" name="TextBox 18">
              <a:extLst>
                <a:ext uri="{FF2B5EF4-FFF2-40B4-BE49-F238E27FC236}">
                  <a16:creationId xmlns:a16="http://schemas.microsoft.com/office/drawing/2014/main" id="{241897C2-8F28-45BD-ADD5-320E66B9FB85}"/>
                </a:ext>
              </a:extLst>
            </p:cNvPr>
            <p:cNvSpPr txBox="1"/>
            <p:nvPr/>
          </p:nvSpPr>
          <p:spPr>
            <a:xfrm>
              <a:off x="3452603" y="967171"/>
              <a:ext cx="476251" cy="276999"/>
            </a:xfrm>
            <a:prstGeom prst="rect">
              <a:avLst/>
            </a:prstGeom>
            <a:noFill/>
          </p:spPr>
          <p:txBody>
            <a:bodyPr wrap="square" rtlCol="1">
              <a:spAutoFit/>
            </a:bodyPr>
            <a:lstStyle/>
            <a:p>
              <a:r>
                <a:rPr lang="he-IL" sz="1200" b="1">
                  <a:solidFill>
                    <a:schemeClr val="bg1"/>
                  </a:solidFill>
                  <a:latin typeface="Calibri" panose="020F0502020204030204" pitchFamily="34" charset="0"/>
                  <a:cs typeface="Calibri" panose="020F0502020204030204" pitchFamily="34" charset="0"/>
                </a:rPr>
                <a:t>19%</a:t>
              </a:r>
            </a:p>
          </p:txBody>
        </p:sp>
        <p:sp>
          <p:nvSpPr>
            <p:cNvPr id="20" name="TextBox 19">
              <a:extLst>
                <a:ext uri="{FF2B5EF4-FFF2-40B4-BE49-F238E27FC236}">
                  <a16:creationId xmlns:a16="http://schemas.microsoft.com/office/drawing/2014/main" id="{4287B7EA-4A5A-48C4-801B-2711B164B71B}"/>
                </a:ext>
              </a:extLst>
            </p:cNvPr>
            <p:cNvSpPr txBox="1"/>
            <p:nvPr/>
          </p:nvSpPr>
          <p:spPr>
            <a:xfrm>
              <a:off x="3051748" y="967170"/>
              <a:ext cx="476251" cy="276999"/>
            </a:xfrm>
            <a:prstGeom prst="rect">
              <a:avLst/>
            </a:prstGeom>
            <a:noFill/>
          </p:spPr>
          <p:txBody>
            <a:bodyPr wrap="square" rtlCol="1">
              <a:spAutoFit/>
            </a:bodyPr>
            <a:lstStyle/>
            <a:p>
              <a:r>
                <a:rPr lang="he-IL" sz="1200" b="1">
                  <a:solidFill>
                    <a:schemeClr val="bg1"/>
                  </a:solidFill>
                  <a:latin typeface="Calibri" panose="020F0502020204030204" pitchFamily="34" charset="0"/>
                  <a:cs typeface="Calibri" panose="020F0502020204030204" pitchFamily="34" charset="0"/>
                </a:rPr>
                <a:t>16%</a:t>
              </a:r>
            </a:p>
          </p:txBody>
        </p:sp>
        <p:sp>
          <p:nvSpPr>
            <p:cNvPr id="21" name="TextBox 20">
              <a:extLst>
                <a:ext uri="{FF2B5EF4-FFF2-40B4-BE49-F238E27FC236}">
                  <a16:creationId xmlns:a16="http://schemas.microsoft.com/office/drawing/2014/main" id="{4F380097-8830-4F90-9D34-06B0FF8B3234}"/>
                </a:ext>
              </a:extLst>
            </p:cNvPr>
            <p:cNvSpPr txBox="1"/>
            <p:nvPr/>
          </p:nvSpPr>
          <p:spPr>
            <a:xfrm>
              <a:off x="3047480" y="644236"/>
              <a:ext cx="810246" cy="261610"/>
            </a:xfrm>
            <a:prstGeom prst="rect">
              <a:avLst/>
            </a:prstGeom>
            <a:noFill/>
            <a:ln>
              <a:noFill/>
            </a:ln>
          </p:spPr>
          <p:txBody>
            <a:bodyPr wrap="square" rtlCol="1">
              <a:spAutoFit/>
            </a:bodyPr>
            <a:lstStyle/>
            <a:p>
              <a:pPr algn="r" rtl="1"/>
              <a:r>
                <a:rPr lang="he-IL" sz="1050" b="1">
                  <a:latin typeface="Calibri" panose="020F0502020204030204" pitchFamily="34" charset="0"/>
                  <a:cs typeface="Calibri" panose="020F0502020204030204" pitchFamily="34" charset="0"/>
                </a:rPr>
                <a:t>חסידות גור</a:t>
              </a:r>
            </a:p>
          </p:txBody>
        </p:sp>
        <p:sp>
          <p:nvSpPr>
            <p:cNvPr id="22" name="TextBox 21">
              <a:extLst>
                <a:ext uri="{FF2B5EF4-FFF2-40B4-BE49-F238E27FC236}">
                  <a16:creationId xmlns:a16="http://schemas.microsoft.com/office/drawing/2014/main" id="{C53507B4-F2A3-4FCB-94EC-818DFA194900}"/>
                </a:ext>
              </a:extLst>
            </p:cNvPr>
            <p:cNvSpPr txBox="1"/>
            <p:nvPr/>
          </p:nvSpPr>
          <p:spPr>
            <a:xfrm>
              <a:off x="4920167" y="2890451"/>
              <a:ext cx="476251" cy="276999"/>
            </a:xfrm>
            <a:prstGeom prst="rect">
              <a:avLst/>
            </a:prstGeom>
            <a:noFill/>
          </p:spPr>
          <p:txBody>
            <a:bodyPr wrap="square" rtlCol="1">
              <a:spAutoFit/>
            </a:bodyPr>
            <a:lstStyle/>
            <a:p>
              <a:r>
                <a:rPr lang="he-IL" sz="1200" b="1">
                  <a:latin typeface="Calibri" panose="020F0502020204030204" pitchFamily="34" charset="0"/>
                  <a:cs typeface="Calibri" panose="020F0502020204030204" pitchFamily="34" charset="0"/>
                </a:rPr>
                <a:t>16%</a:t>
              </a:r>
            </a:p>
          </p:txBody>
        </p:sp>
        <p:sp>
          <p:nvSpPr>
            <p:cNvPr id="23" name="TextBox 22">
              <a:extLst>
                <a:ext uri="{FF2B5EF4-FFF2-40B4-BE49-F238E27FC236}">
                  <a16:creationId xmlns:a16="http://schemas.microsoft.com/office/drawing/2014/main" id="{97FCCBF5-7D2A-4E77-984B-EAF431B13979}"/>
                </a:ext>
              </a:extLst>
            </p:cNvPr>
            <p:cNvSpPr txBox="1"/>
            <p:nvPr/>
          </p:nvSpPr>
          <p:spPr>
            <a:xfrm>
              <a:off x="797963" y="852212"/>
              <a:ext cx="2098849" cy="430887"/>
            </a:xfrm>
            <a:prstGeom prst="rect">
              <a:avLst/>
            </a:prstGeom>
            <a:noFill/>
          </p:spPr>
          <p:txBody>
            <a:bodyPr wrap="square" rtlCol="1">
              <a:spAutoFit/>
            </a:bodyPr>
            <a:lstStyle/>
            <a:p>
              <a:pPr algn="ctr" rtl="1"/>
              <a:r>
                <a:rPr lang="he-IL" sz="1100" b="1">
                  <a:solidFill>
                    <a:schemeClr val="tx1">
                      <a:lumMod val="75000"/>
                      <a:lumOff val="25000"/>
                    </a:schemeClr>
                  </a:solidFill>
                  <a:latin typeface="Calibri" panose="020F0502020204030204" pitchFamily="34" charset="0"/>
                  <a:cs typeface="Calibri" panose="020F0502020204030204" pitchFamily="34" charset="0"/>
                </a:rPr>
                <a:t>איך שמעת על הסדנה/הפעילות? (ניתן לסמן יותר מתשובה אחת) </a:t>
              </a:r>
            </a:p>
          </p:txBody>
        </p:sp>
      </p:grpSp>
    </p:spTree>
    <p:extLst>
      <p:ext uri="{BB962C8B-B14F-4D97-AF65-F5344CB8AC3E}">
        <p14:creationId xmlns:p14="http://schemas.microsoft.com/office/powerpoint/2010/main" val="2139980603"/>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 y="0"/>
            <a:ext cx="12191999"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סיכום - סדנאות סלתא</a:t>
            </a:r>
            <a:endParaRPr lang="he-IL" sz="140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16</a:t>
            </a:fld>
            <a:endParaRPr lang="en-US" sz="1400"/>
          </a:p>
        </p:txBody>
      </p:sp>
      <p:sp>
        <p:nvSpPr>
          <p:cNvPr id="6" name="מלבן 5"/>
          <p:cNvSpPr/>
          <p:nvPr/>
        </p:nvSpPr>
        <p:spPr>
          <a:xfrm>
            <a:off x="4070555" y="506397"/>
            <a:ext cx="7532923" cy="3987951"/>
          </a:xfrm>
          <a:prstGeom prst="rect">
            <a:avLst/>
          </a:prstGeom>
        </p:spPr>
        <p:txBody>
          <a:bodyPr wrap="square">
            <a:spAutoFit/>
          </a:bodyPr>
          <a:lstStyle/>
          <a:p>
            <a:pPr marL="171450" indent="-171450" algn="r" rtl="1">
              <a:lnSpc>
                <a:spcPct val="150000"/>
              </a:lnSpc>
              <a:spcAft>
                <a:spcPts val="600"/>
              </a:spcAft>
              <a:buClr>
                <a:srgbClr val="F2D834"/>
              </a:buClr>
              <a:buFont typeface="Tahoma" panose="020B0604030504040204" pitchFamily="34" charset="0"/>
              <a:buChar char="█"/>
            </a:pPr>
            <a:r>
              <a:rPr lang="he-IL" sz="1400">
                <a:latin typeface="Tahoma" pitchFamily="34" charset="0"/>
                <a:ea typeface="Tahoma" pitchFamily="34" charset="0"/>
                <a:cs typeface="Tahoma" pitchFamily="34" charset="0"/>
              </a:rPr>
              <a:t>הסדנאות ענו על ציפיות המשיבים במידה רבה בכלל האזורים, ואחוזים גבוהים מהם טענו שימליצו על הסדנאות לחבריהם.</a:t>
            </a:r>
          </a:p>
          <a:p>
            <a:pPr marL="171450" indent="-171450" algn="r" rtl="1">
              <a:lnSpc>
                <a:spcPct val="150000"/>
              </a:lnSpc>
              <a:spcAft>
                <a:spcPts val="600"/>
              </a:spcAft>
              <a:buClr>
                <a:srgbClr val="F2D834"/>
              </a:buClr>
              <a:buFont typeface="Tahoma" panose="020B0604030504040204" pitchFamily="34" charset="0"/>
              <a:buChar char="█"/>
            </a:pPr>
            <a:r>
              <a:rPr lang="he-IL" sz="1400">
                <a:latin typeface="Tahoma" pitchFamily="34" charset="0"/>
                <a:ea typeface="Tahoma" pitchFamily="34" charset="0"/>
                <a:cs typeface="Tahoma" pitchFamily="34" charset="0"/>
              </a:rPr>
              <a:t>ההתנהלות הארגונית משביעת רצון, והמשיבים העריכו כי ההנחיה הייתה מקצועית ואיכותית.</a:t>
            </a:r>
          </a:p>
          <a:p>
            <a:pPr marL="171450" indent="-171450" algn="r" rtl="1">
              <a:lnSpc>
                <a:spcPct val="150000"/>
              </a:lnSpc>
              <a:spcAft>
                <a:spcPts val="600"/>
              </a:spcAft>
              <a:buClr>
                <a:srgbClr val="F2D834"/>
              </a:buClr>
              <a:buFont typeface="Tahoma" panose="020B0604030504040204" pitchFamily="34" charset="0"/>
              <a:buChar char="█"/>
            </a:pPr>
            <a:r>
              <a:rPr lang="he-IL" sz="1400">
                <a:latin typeface="Tahoma" pitchFamily="34" charset="0"/>
                <a:ea typeface="Tahoma" pitchFamily="34" charset="0"/>
                <a:cs typeface="Tahoma" pitchFamily="34" charset="0"/>
              </a:rPr>
              <a:t>חווית ההשתתפות בסדנאות הייתה מיטיבה ותורמת, </a:t>
            </a:r>
            <a:r>
              <a:rPr lang="he-IL" sz="1400" b="1">
                <a:latin typeface="Tahoma" pitchFamily="34" charset="0"/>
                <a:ea typeface="Tahoma" pitchFamily="34" charset="0"/>
                <a:cs typeface="Tahoma" pitchFamily="34" charset="0"/>
              </a:rPr>
              <a:t>בעיקר ברמה המיידית </a:t>
            </a:r>
            <a:r>
              <a:rPr lang="he-IL" sz="1400">
                <a:latin typeface="Tahoma" pitchFamily="34" charset="0"/>
                <a:ea typeface="Tahoma" pitchFamily="34" charset="0"/>
                <a:cs typeface="Tahoma" pitchFamily="34" charset="0"/>
              </a:rPr>
              <a:t>- הנאה ואינטראקציה חיובית עם הילדים.</a:t>
            </a:r>
          </a:p>
          <a:p>
            <a:pPr marL="171450" indent="-171450" algn="r" rtl="1">
              <a:lnSpc>
                <a:spcPct val="150000"/>
              </a:lnSpc>
              <a:spcAft>
                <a:spcPts val="600"/>
              </a:spcAft>
              <a:buClr>
                <a:srgbClr val="F2D834"/>
              </a:buClr>
              <a:buFont typeface="Tahoma" panose="020B0604030504040204" pitchFamily="34" charset="0"/>
              <a:buChar char="█"/>
            </a:pPr>
            <a:r>
              <a:rPr lang="he-IL" sz="1400">
                <a:latin typeface="Tahoma" pitchFamily="34" charset="0"/>
                <a:ea typeface="Tahoma" pitchFamily="34" charset="0"/>
                <a:cs typeface="Tahoma" pitchFamily="34" charset="0"/>
              </a:rPr>
              <a:t>בנוסף, </a:t>
            </a:r>
            <a:r>
              <a:rPr lang="he-IL" sz="1400" b="1">
                <a:latin typeface="Tahoma" pitchFamily="34" charset="0"/>
                <a:ea typeface="Tahoma" pitchFamily="34" charset="0"/>
                <a:cs typeface="Tahoma" pitchFamily="34" charset="0"/>
              </a:rPr>
              <a:t>הסדנאות תרמו למשתתפים ברכישת כלים </a:t>
            </a:r>
            <a:r>
              <a:rPr lang="he-IL" sz="1400">
                <a:latin typeface="Tahoma" pitchFamily="34" charset="0"/>
                <a:ea typeface="Tahoma" pitchFamily="34" charset="0"/>
                <a:cs typeface="Tahoma" pitchFamily="34" charset="0"/>
              </a:rPr>
              <a:t>ישימים, רעיונות חדשים למשחק, וחיזוק תחושת המסוגלות ההורית. </a:t>
            </a:r>
          </a:p>
          <a:p>
            <a:pPr marL="742950" lvl="1" indent="-285750" algn="r" rtl="1">
              <a:lnSpc>
                <a:spcPct val="150000"/>
              </a:lnSpc>
              <a:spcAft>
                <a:spcPts val="600"/>
              </a:spcAft>
              <a:buClr>
                <a:srgbClr val="F2D834"/>
              </a:buClr>
              <a:buFont typeface="Wingdings" panose="05000000000000000000" pitchFamily="2" charset="2"/>
              <a:buChar char="§"/>
            </a:pPr>
            <a:r>
              <a:rPr lang="he-IL" sz="1400">
                <a:latin typeface="Tahoma" pitchFamily="34" charset="0"/>
                <a:ea typeface="Tahoma" pitchFamily="34" charset="0"/>
                <a:cs typeface="Tahoma" pitchFamily="34" charset="0"/>
              </a:rPr>
              <a:t>לצורך העמקת התהליכים, היו משיבים שהציעו להאריך את משך הסדנה ולשלב שיח לעיבוד החוויה.</a:t>
            </a:r>
          </a:p>
          <a:p>
            <a:pPr marL="742950" lvl="1" indent="-285750" algn="r" rtl="1">
              <a:lnSpc>
                <a:spcPct val="150000"/>
              </a:lnSpc>
              <a:spcAft>
                <a:spcPts val="600"/>
              </a:spcAft>
              <a:buClr>
                <a:srgbClr val="F2D834"/>
              </a:buClr>
              <a:buFont typeface="Wingdings" panose="05000000000000000000" pitchFamily="2" charset="2"/>
              <a:buChar char="§"/>
            </a:pPr>
            <a:r>
              <a:rPr lang="he-IL" sz="1400">
                <a:latin typeface="Tahoma" pitchFamily="34" charset="0"/>
                <a:ea typeface="Tahoma" pitchFamily="34" charset="0"/>
                <a:cs typeface="Tahoma" pitchFamily="34" charset="0"/>
              </a:rPr>
              <a:t>הורים לתינוקות צעירים יותר נטו להעריך במידה רבה יותר את תרומת הסדנאות ללמידה ולרכישת כלים.</a:t>
            </a:r>
          </a:p>
        </p:txBody>
      </p:sp>
      <p:pic>
        <p:nvPicPr>
          <p:cNvPr id="1026" name="Picture 2">
            <a:extLst>
              <a:ext uri="{FF2B5EF4-FFF2-40B4-BE49-F238E27FC236}">
                <a16:creationId xmlns:a16="http://schemas.microsoft.com/office/drawing/2014/main" id="{E8A577A1-8E96-4A02-A18E-AF5DABC62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2" y="506397"/>
            <a:ext cx="3766656" cy="3766656"/>
          </a:xfrm>
          <a:prstGeom prst="roundRect">
            <a:avLst>
              <a:gd name="adj" fmla="val 4167"/>
            </a:avLst>
          </a:prstGeom>
          <a:solidFill>
            <a:srgbClr val="FFFFFF"/>
          </a:solidFill>
          <a:ln w="76200" cap="sq">
            <a:noFill/>
            <a:miter lim="800000"/>
          </a:ln>
          <a:effectLst/>
        </p:spPr>
      </p:pic>
      <p:sp>
        <p:nvSpPr>
          <p:cNvPr id="10" name="TextBox 9">
            <a:extLst>
              <a:ext uri="{FF2B5EF4-FFF2-40B4-BE49-F238E27FC236}">
                <a16:creationId xmlns:a16="http://schemas.microsoft.com/office/drawing/2014/main" id="{1547F6D7-6613-4F62-83F8-586B6BF6BBDA}"/>
              </a:ext>
            </a:extLst>
          </p:cNvPr>
          <p:cNvSpPr txBox="1"/>
          <p:nvPr/>
        </p:nvSpPr>
        <p:spPr>
          <a:xfrm>
            <a:off x="318781" y="4494023"/>
            <a:ext cx="11284697" cy="1418017"/>
          </a:xfrm>
          <a:prstGeom prst="rect">
            <a:avLst/>
          </a:prstGeom>
          <a:solidFill>
            <a:schemeClr val="bg1"/>
          </a:solidFill>
        </p:spPr>
        <p:txBody>
          <a:bodyPr wrap="square">
            <a:spAutoFit/>
          </a:bodyPr>
          <a:lstStyle/>
          <a:p>
            <a:pPr marL="171450" marR="0" lvl="0" indent="-171450" algn="r" defTabSz="914400" rtl="1" eaLnBrk="1" fontAlgn="auto" latinLnBrk="0" hangingPunct="1">
              <a:lnSpc>
                <a:spcPct val="150000"/>
              </a:lnSpc>
              <a:spcBef>
                <a:spcPts val="0"/>
              </a:spcBef>
              <a:spcAft>
                <a:spcPts val="600"/>
              </a:spcAft>
              <a:buClr>
                <a:srgbClr val="F2D834"/>
              </a:buClr>
              <a:buSzTx/>
              <a:buFont typeface="Tahoma" panose="020B0604030504040204" pitchFamily="34" charset="0"/>
              <a:buChar char="█"/>
              <a:tabLst/>
              <a:defRPr/>
            </a:pP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כמחצית מהמשיבים דיווחו על </a:t>
            </a:r>
            <a:r>
              <a:rPr kumimoji="0" lang="he-IL" sz="14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יצירת קשרים חדשים </a:t>
            </a: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בעקבות ההשתתפות בסדנאות, דיווח זה בלט יותר בקרב הורים לתינוקות עד גיל חצי שנה, ובקרב משתתפים בפעילויות באזור יפו ובשכונות הדרום.</a:t>
            </a:r>
          </a:p>
          <a:p>
            <a:pPr marL="171450" marR="0" lvl="0" indent="-171450" algn="r" defTabSz="914400" rtl="1" eaLnBrk="1" fontAlgn="auto" latinLnBrk="0" hangingPunct="1">
              <a:lnSpc>
                <a:spcPct val="150000"/>
              </a:lnSpc>
              <a:spcBef>
                <a:spcPts val="0"/>
              </a:spcBef>
              <a:spcAft>
                <a:spcPts val="600"/>
              </a:spcAft>
              <a:buClr>
                <a:srgbClr val="F2D834"/>
              </a:buClr>
              <a:buSzTx/>
              <a:buFont typeface="Tahoma" panose="020B0604030504040204" pitchFamily="34" charset="0"/>
              <a:buChar char="█"/>
              <a:tabLst/>
              <a:defRPr/>
            </a:pP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נטייה גבוהה לקהילתיות באזור הדרום וביפו נכחה גם </a:t>
            </a:r>
            <a:r>
              <a:rPr kumimoji="0" lang="he-IL" sz="14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בדרכי ההפצה </a:t>
            </a: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שהניעו משתתפים להגיע לפעילויות: דרך פרסום המרכזים הקהילתיים ובקבוצות </a:t>
            </a:r>
            <a:r>
              <a:rPr kumimoji="0" lang="he-IL" sz="1400" b="0" i="0" u="none" strike="noStrike" kern="1200" cap="none" spc="0" normalizeH="0" baseline="0" noProof="0" err="1">
                <a:ln>
                  <a:noFill/>
                </a:ln>
                <a:solidFill>
                  <a:prstClr val="black"/>
                </a:solidFill>
                <a:effectLst/>
                <a:uLnTx/>
                <a:uFillTx/>
                <a:latin typeface="Tahoma" pitchFamily="34" charset="0"/>
                <a:ea typeface="Tahoma" pitchFamily="34" charset="0"/>
                <a:cs typeface="Tahoma" pitchFamily="34" charset="0"/>
              </a:rPr>
              <a:t>וואטסאפ</a:t>
            </a: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שכונתיות. הגעה בעקבות המלצות חברים בלטה בקרב משתתפי סדנאות באזור יפו ובצפון.</a:t>
            </a:r>
          </a:p>
        </p:txBody>
      </p:sp>
      <p:sp>
        <p:nvSpPr>
          <p:cNvPr id="13" name="TextBox 12">
            <a:extLst>
              <a:ext uri="{FF2B5EF4-FFF2-40B4-BE49-F238E27FC236}">
                <a16:creationId xmlns:a16="http://schemas.microsoft.com/office/drawing/2014/main" id="{0435F91B-B3FF-4402-8730-957E9948B1CC}"/>
              </a:ext>
            </a:extLst>
          </p:cNvPr>
          <p:cNvSpPr txBox="1"/>
          <p:nvPr/>
        </p:nvSpPr>
        <p:spPr>
          <a:xfrm>
            <a:off x="-78142" y="6401595"/>
            <a:ext cx="2036972" cy="230832"/>
          </a:xfrm>
          <a:prstGeom prst="rect">
            <a:avLst/>
          </a:prstGeom>
          <a:noFill/>
        </p:spPr>
        <p:txBody>
          <a:bodyPr wrap="square" rtlCol="1">
            <a:spAutoFit/>
          </a:bodyPr>
          <a:lstStyle/>
          <a:p>
            <a:pPr algn="r" rtl="1"/>
            <a:r>
              <a:rPr lang="he-IL" sz="900">
                <a:latin typeface="Tahoma" pitchFamily="34" charset="0"/>
                <a:ea typeface="Tahoma" pitchFamily="34" charset="0"/>
                <a:cs typeface="Tahoma" pitchFamily="34" charset="0"/>
              </a:rPr>
              <a:t>*התמונה מאתר עיריית תל אביב-יפו</a:t>
            </a:r>
          </a:p>
        </p:txBody>
      </p:sp>
    </p:spTree>
    <p:extLst>
      <p:ext uri="{BB962C8B-B14F-4D97-AF65-F5344CB8AC3E}">
        <p14:creationId xmlns:p14="http://schemas.microsoft.com/office/powerpoint/2010/main" val="167754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17</a:t>
            </a:fld>
            <a:endParaRPr lang="en-US"/>
          </a:p>
        </p:txBody>
      </p:sp>
      <p:sp>
        <p:nvSpPr>
          <p:cNvPr id="3" name="TextBox 2">
            <a:extLst>
              <a:ext uri="{FF2B5EF4-FFF2-40B4-BE49-F238E27FC236}">
                <a16:creationId xmlns:a16="http://schemas.microsoft.com/office/drawing/2014/main" id="{077255D2-7B20-4C25-8F81-300BBE9F74D0}"/>
              </a:ext>
            </a:extLst>
          </p:cNvPr>
          <p:cNvSpPr txBox="1"/>
          <p:nvPr/>
        </p:nvSpPr>
        <p:spPr>
          <a:xfrm>
            <a:off x="2554448" y="2894201"/>
            <a:ext cx="7083105" cy="584775"/>
          </a:xfrm>
          <a:prstGeom prst="rect">
            <a:avLst/>
          </a:prstGeom>
          <a:solidFill>
            <a:srgbClr val="EC1C3C"/>
          </a:solidFill>
        </p:spPr>
        <p:txBody>
          <a:bodyPr wrap="square" rtlCol="0">
            <a:spAutoFit/>
          </a:bodyPr>
          <a:lstStyle/>
          <a:p>
            <a:pPr lvl="0" algn="ctr"/>
            <a:r>
              <a:rPr lang="he-IL" sz="3200" b="1">
                <a:solidFill>
                  <a:prstClr val="white"/>
                </a:solidFill>
                <a:latin typeface="Tahoma" pitchFamily="34" charset="0"/>
                <a:ea typeface="Tahoma" pitchFamily="34" charset="0"/>
                <a:cs typeface="Tahoma" pitchFamily="34" charset="0"/>
              </a:rPr>
              <a:t>משחקיות</a:t>
            </a:r>
            <a:endParaRPr lang="he-IL" sz="2000" b="1">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4177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דמוגרפיה – משחקיות</a:t>
            </a:r>
          </a:p>
        </p:txBody>
      </p:sp>
      <p:sp>
        <p:nvSpPr>
          <p:cNvPr id="3" name="מלבן 2"/>
          <p:cNvSpPr/>
          <p:nvPr/>
        </p:nvSpPr>
        <p:spPr>
          <a:xfrm>
            <a:off x="0" y="400109"/>
            <a:ext cx="6776838" cy="6053444"/>
          </a:xfrm>
          <a:prstGeom prst="rect">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Slide Number Placeholder 1">
            <a:extLst>
              <a:ext uri="{FF2B5EF4-FFF2-40B4-BE49-F238E27FC236}">
                <a16:creationId xmlns:a16="http://schemas.microsoft.com/office/drawing/2014/main" id="{DF37823F-DC44-4134-A58D-93AD45F7F1D9}"/>
              </a:ext>
            </a:extLst>
          </p:cNvPr>
          <p:cNvSpPr>
            <a:spLocks noGrp="1"/>
          </p:cNvSpPr>
          <p:nvPr>
            <p:ph type="sldNum" sz="quarter" idx="12"/>
          </p:nvPr>
        </p:nvSpPr>
        <p:spPr/>
        <p:txBody>
          <a:bodyPr/>
          <a:lstStyle/>
          <a:p>
            <a:fld id="{F2736200-3204-44C4-A5EC-985817706BA3}" type="slidenum">
              <a:rPr lang="en-US" smtClean="0"/>
              <a:t>18</a:t>
            </a:fld>
            <a:endParaRPr lang="en-US"/>
          </a:p>
        </p:txBody>
      </p:sp>
      <p:sp>
        <p:nvSpPr>
          <p:cNvPr id="11" name="TextBox 10"/>
          <p:cNvSpPr txBox="1"/>
          <p:nvPr/>
        </p:nvSpPr>
        <p:spPr>
          <a:xfrm>
            <a:off x="-39814" y="753660"/>
            <a:ext cx="6776838" cy="5078313"/>
          </a:xfrm>
          <a:prstGeom prst="rect">
            <a:avLst/>
          </a:prstGeom>
          <a:noFill/>
        </p:spPr>
        <p:txBody>
          <a:bodyPr wrap="square" rtlCol="1">
            <a:spAutoFit/>
          </a:bodyPr>
          <a:lstStyle/>
          <a:p>
            <a:pPr algn="r" rtl="1"/>
            <a:r>
              <a:rPr lang="he-IL" sz="1600">
                <a:solidFill>
                  <a:schemeClr val="bg1"/>
                </a:solidFill>
                <a:latin typeface="Tahoma" panose="020B0604030504040204" pitchFamily="34" charset="0"/>
                <a:ea typeface="Tahoma" panose="020B0604030504040204" pitchFamily="34" charset="0"/>
                <a:cs typeface="Tahoma" panose="020B0604030504040204" pitchFamily="34" charset="0"/>
              </a:rPr>
              <a:t>בזמן התצפיות נכחו במשחקיות כ-</a:t>
            </a:r>
            <a:r>
              <a:rPr lang="he-IL" sz="1600" b="1">
                <a:solidFill>
                  <a:schemeClr val="bg1"/>
                </a:solidFill>
                <a:latin typeface="Tahoma" panose="020B0604030504040204" pitchFamily="34" charset="0"/>
                <a:ea typeface="Tahoma" panose="020B0604030504040204" pitchFamily="34" charset="0"/>
                <a:cs typeface="Tahoma" panose="020B0604030504040204" pitchFamily="34" charset="0"/>
              </a:rPr>
              <a:t>100</a:t>
            </a:r>
            <a:r>
              <a:rPr lang="he-IL" sz="1600">
                <a:solidFill>
                  <a:schemeClr val="bg1"/>
                </a:solidFill>
                <a:latin typeface="Tahoma" panose="020B0604030504040204" pitchFamily="34" charset="0"/>
                <a:ea typeface="Tahoma" panose="020B0604030504040204" pitchFamily="34" charset="0"/>
                <a:cs typeface="Tahoma" panose="020B0604030504040204" pitchFamily="34" charset="0"/>
              </a:rPr>
              <a:t> מבקרות ומבקרים, לרוב אימהות, שליוו כ-</a:t>
            </a:r>
            <a:r>
              <a:rPr lang="he-IL" sz="1600" b="1">
                <a:solidFill>
                  <a:schemeClr val="bg1"/>
                </a:solidFill>
                <a:latin typeface="Tahoma" panose="020B0604030504040204" pitchFamily="34" charset="0"/>
                <a:ea typeface="Tahoma" panose="020B0604030504040204" pitchFamily="34" charset="0"/>
                <a:cs typeface="Tahoma" panose="020B0604030504040204" pitchFamily="34" charset="0"/>
              </a:rPr>
              <a:t>120</a:t>
            </a:r>
            <a:r>
              <a:rPr lang="he-IL" sz="1600">
                <a:solidFill>
                  <a:schemeClr val="bg1"/>
                </a:solidFill>
                <a:latin typeface="Tahoma" panose="020B0604030504040204" pitchFamily="34" charset="0"/>
                <a:ea typeface="Tahoma" panose="020B0604030504040204" pitchFamily="34" charset="0"/>
                <a:cs typeface="Tahoma" panose="020B0604030504040204" pitchFamily="34" charset="0"/>
              </a:rPr>
              <a:t> ילדים בגילי לידה עד 6 </a:t>
            </a:r>
            <a:r>
              <a:rPr lang="he-IL" sz="1400">
                <a:solidFill>
                  <a:schemeClr val="bg1"/>
                </a:solidFill>
                <a:latin typeface="Tahoma" panose="020B0604030504040204" pitchFamily="34" charset="0"/>
                <a:ea typeface="Tahoma" panose="020B0604030504040204" pitchFamily="34" charset="0"/>
                <a:cs typeface="Tahoma" panose="020B0604030504040204" pitchFamily="34" charset="0"/>
              </a:rPr>
              <a:t>(בהתאם למגבלות הגיל בכל משחקייה)</a:t>
            </a:r>
            <a:endParaRPr lang="he-IL" sz="160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במסגרת התצפיות נערכו ראיונות עם </a:t>
            </a:r>
            <a:r>
              <a:rPr lang="he-IL" sz="4000" b="1">
                <a:solidFill>
                  <a:schemeClr val="bg1"/>
                </a:solidFill>
                <a:latin typeface="Tahoma" panose="020B0604030504040204" pitchFamily="34" charset="0"/>
                <a:ea typeface="Tahoma" panose="020B0604030504040204" pitchFamily="34" charset="0"/>
                <a:cs typeface="Tahoma" panose="020B0604030504040204" pitchFamily="34" charset="0"/>
              </a:rPr>
              <a:t>51</a:t>
            </a:r>
            <a:r>
              <a:rPr lang="he-IL" sz="36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מבקרות ומבקרים, לרוב </a:t>
            </a:r>
            <a:r>
              <a:rPr lang="he-IL" sz="3600">
                <a:solidFill>
                  <a:schemeClr val="bg1"/>
                </a:solidFill>
                <a:latin typeface="Tahoma" panose="020B0604030504040204" pitchFamily="34" charset="0"/>
                <a:ea typeface="Tahoma" panose="020B0604030504040204" pitchFamily="34" charset="0"/>
                <a:cs typeface="Tahoma" panose="020B0604030504040204" pitchFamily="34" charset="0"/>
              </a:rPr>
              <a:t>אימהות</a:t>
            </a:r>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r" rtl="1"/>
            <a:r>
              <a:rPr lang="he-IL" sz="2800" b="1">
                <a:solidFill>
                  <a:schemeClr val="bg1"/>
                </a:solidFill>
                <a:latin typeface="Tahoma" panose="020B0604030504040204" pitchFamily="34" charset="0"/>
                <a:ea typeface="Tahoma" panose="020B0604030504040204" pitchFamily="34" charset="0"/>
                <a:cs typeface="Tahoma" panose="020B0604030504040204" pitchFamily="34" charset="0"/>
              </a:rPr>
              <a:t>13</a:t>
            </a:r>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 מהמרואיינים היו </a:t>
            </a:r>
            <a:r>
              <a:rPr lang="he-IL" sz="2800">
                <a:solidFill>
                  <a:schemeClr val="bg1"/>
                </a:solidFill>
                <a:latin typeface="Tahoma" panose="020B0604030504040204" pitchFamily="34" charset="0"/>
                <a:ea typeface="Tahoma" panose="020B0604030504040204" pitchFamily="34" charset="0"/>
                <a:cs typeface="Tahoma" panose="020B0604030504040204" pitchFamily="34" charset="0"/>
              </a:rPr>
              <a:t>גברים</a:t>
            </a:r>
            <a:endParaRPr lang="he-IL" sz="240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endParaRPr lang="he-IL" sz="240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r>
              <a:rPr lang="he-IL" sz="1600">
                <a:solidFill>
                  <a:schemeClr val="bg1"/>
                </a:solidFill>
                <a:latin typeface="Tahoma" panose="020B0604030504040204" pitchFamily="34" charset="0"/>
                <a:ea typeface="Tahoma" panose="020B0604030504040204" pitchFamily="34" charset="0"/>
                <a:cs typeface="Tahoma" panose="020B0604030504040204" pitchFamily="34" charset="0"/>
              </a:rPr>
              <a:t>במשחקיות הצפון נצפתה נוכחות גבוהה יותר של </a:t>
            </a:r>
            <a:r>
              <a:rPr lang="he-IL" sz="2800">
                <a:solidFill>
                  <a:schemeClr val="bg1"/>
                </a:solidFill>
                <a:latin typeface="Tahoma" panose="020B0604030504040204" pitchFamily="34" charset="0"/>
                <a:ea typeface="Tahoma" panose="020B0604030504040204" pitchFamily="34" charset="0"/>
                <a:cs typeface="Tahoma" panose="020B0604030504040204" pitchFamily="34" charset="0"/>
              </a:rPr>
              <a:t>סבים וסבתות</a:t>
            </a:r>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r" rtl="1"/>
            <a:endParaRPr lang="he-IL" sz="240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כ-</a:t>
            </a:r>
            <a:r>
              <a:rPr lang="he-IL" sz="3600" b="1">
                <a:solidFill>
                  <a:schemeClr val="bg1"/>
                </a:solidFill>
                <a:latin typeface="Tahoma" panose="020B0604030504040204" pitchFamily="34" charset="0"/>
                <a:ea typeface="Tahoma" panose="020B0604030504040204" pitchFamily="34" charset="0"/>
                <a:cs typeface="Tahoma" panose="020B0604030504040204" pitchFamily="34" charset="0"/>
              </a:rPr>
              <a:t>70%</a:t>
            </a:r>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a:solidFill>
                  <a:schemeClr val="bg1"/>
                </a:solidFill>
                <a:latin typeface="Tahoma" panose="020B0604030504040204" pitchFamily="34" charset="0"/>
                <a:ea typeface="Tahoma" panose="020B0604030504040204" pitchFamily="34" charset="0"/>
                <a:cs typeface="Tahoma" panose="020B0604030504040204" pitchFamily="34" charset="0"/>
              </a:rPr>
              <a:t>מהמרואיינים היו </a:t>
            </a:r>
            <a:r>
              <a:rPr lang="he-IL" sz="2800">
                <a:solidFill>
                  <a:schemeClr val="bg1"/>
                </a:solidFill>
                <a:latin typeface="Tahoma" panose="020B0604030504040204" pitchFamily="34" charset="0"/>
                <a:ea typeface="Tahoma" panose="020B0604030504040204" pitchFamily="34" charset="0"/>
                <a:cs typeface="Tahoma" panose="020B0604030504040204" pitchFamily="34" charset="0"/>
              </a:rPr>
              <a:t>תושבי השכונה </a:t>
            </a:r>
            <a:r>
              <a:rPr lang="he-IL" sz="2000">
                <a:solidFill>
                  <a:schemeClr val="bg1"/>
                </a:solidFill>
                <a:latin typeface="Tahoma" panose="020B0604030504040204" pitchFamily="34" charset="0"/>
                <a:ea typeface="Tahoma" panose="020B0604030504040204" pitchFamily="34" charset="0"/>
                <a:cs typeface="Tahoma" panose="020B0604030504040204" pitchFamily="34" charset="0"/>
              </a:rPr>
              <a:t>שבה נמצאת המשחקייה, רובם נוהגים להגיע אליה </a:t>
            </a:r>
            <a:r>
              <a:rPr lang="he-IL" sz="2800">
                <a:solidFill>
                  <a:schemeClr val="bg1"/>
                </a:solidFill>
                <a:latin typeface="Tahoma" panose="020B0604030504040204" pitchFamily="34" charset="0"/>
                <a:ea typeface="Tahoma" panose="020B0604030504040204" pitchFamily="34" charset="0"/>
                <a:cs typeface="Tahoma" panose="020B0604030504040204" pitchFamily="34" charset="0"/>
              </a:rPr>
              <a:t>ברגל</a:t>
            </a:r>
          </a:p>
          <a:p>
            <a:pPr algn="r" rtl="1"/>
            <a:endParaRPr lang="he-IL" sz="280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endParaRPr lang="he-IL" sz="20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D1F5487-71FB-4F90-955B-CA91605CAB13}"/>
              </a:ext>
            </a:extLst>
          </p:cNvPr>
          <p:cNvSpPr txBox="1"/>
          <p:nvPr/>
        </p:nvSpPr>
        <p:spPr>
          <a:xfrm>
            <a:off x="9843965" y="359364"/>
            <a:ext cx="2266030" cy="1341073"/>
          </a:xfrm>
          <a:prstGeom prst="rect">
            <a:avLst/>
          </a:prstGeom>
          <a:noFill/>
        </p:spPr>
        <p:txBody>
          <a:bodyPr wrap="square" rtlCol="1">
            <a:spAutoFit/>
          </a:bodyPr>
          <a:lstStyle/>
          <a:p>
            <a:pPr algn="r" rtl="1">
              <a:lnSpc>
                <a:spcPct val="150000"/>
              </a:lnSpc>
            </a:pPr>
            <a:r>
              <a:rPr lang="he-IL" sz="1400" b="1">
                <a:solidFill>
                  <a:srgbClr val="4A78A6"/>
                </a:solidFill>
                <a:latin typeface="Tahoma" panose="020B0604030504040204" pitchFamily="34" charset="0"/>
                <a:ea typeface="Tahoma" panose="020B0604030504040204" pitchFamily="34" charset="0"/>
                <a:cs typeface="Tahoma" panose="020B0604030504040204" pitchFamily="34" charset="0"/>
              </a:rPr>
              <a:t>במהלך החודשים אוגוסט-אוקטובר 2021 </a:t>
            </a:r>
          </a:p>
          <a:p>
            <a:pPr algn="r" rtl="1">
              <a:lnSpc>
                <a:spcPct val="150000"/>
              </a:lnSpc>
            </a:pPr>
            <a:r>
              <a:rPr lang="he-IL" sz="1400" b="1">
                <a:solidFill>
                  <a:srgbClr val="4A78A6"/>
                </a:solidFill>
                <a:latin typeface="Tahoma" panose="020B0604030504040204" pitchFamily="34" charset="0"/>
                <a:ea typeface="Tahoma" panose="020B0604030504040204" pitchFamily="34" charset="0"/>
                <a:cs typeface="Tahoma" panose="020B0604030504040204" pitchFamily="34" charset="0"/>
              </a:rPr>
              <a:t>נערכו במשחקיות ברחבי העיר</a:t>
            </a:r>
          </a:p>
        </p:txBody>
      </p:sp>
      <p:sp>
        <p:nvSpPr>
          <p:cNvPr id="16" name="TextBox 15">
            <a:extLst>
              <a:ext uri="{FF2B5EF4-FFF2-40B4-BE49-F238E27FC236}">
                <a16:creationId xmlns:a16="http://schemas.microsoft.com/office/drawing/2014/main" id="{9BABCF33-5CB3-4708-9261-207F935E2D70}"/>
              </a:ext>
            </a:extLst>
          </p:cNvPr>
          <p:cNvSpPr txBox="1"/>
          <p:nvPr/>
        </p:nvSpPr>
        <p:spPr>
          <a:xfrm>
            <a:off x="8465326" y="6116347"/>
            <a:ext cx="2459557" cy="369332"/>
          </a:xfrm>
          <a:prstGeom prst="rect">
            <a:avLst/>
          </a:prstGeom>
          <a:noFill/>
        </p:spPr>
        <p:txBody>
          <a:bodyPr wrap="square" rtlCol="1">
            <a:spAutoFit/>
          </a:bodyPr>
          <a:lstStyle/>
          <a:p>
            <a:pPr algn="r" rtl="1"/>
            <a:r>
              <a:rPr lang="he-IL" sz="900">
                <a:solidFill>
                  <a:schemeClr val="tx1">
                    <a:lumMod val="75000"/>
                    <a:lumOff val="25000"/>
                  </a:schemeClr>
                </a:solidFill>
                <a:latin typeface="Tahoma" pitchFamily="34" charset="0"/>
                <a:ea typeface="Tahoma" pitchFamily="34" charset="0"/>
                <a:cs typeface="Tahoma" pitchFamily="34" charset="0"/>
              </a:rPr>
              <a:t>*אזור דרום כולל את שכונות מזרח העיר</a:t>
            </a:r>
          </a:p>
          <a:p>
            <a:pPr algn="r" rtl="1"/>
            <a:r>
              <a:rPr lang="he-IL" sz="900">
                <a:solidFill>
                  <a:schemeClr val="tx1">
                    <a:lumMod val="75000"/>
                    <a:lumOff val="25000"/>
                  </a:schemeClr>
                </a:solidFill>
                <a:latin typeface="Tahoma" pitchFamily="34" charset="0"/>
                <a:ea typeface="Tahoma" pitchFamily="34" charset="0"/>
                <a:cs typeface="Tahoma" pitchFamily="34" charset="0"/>
              </a:rPr>
              <a:t>**שכונות מעבר לירקון</a:t>
            </a:r>
          </a:p>
        </p:txBody>
      </p:sp>
      <p:sp>
        <p:nvSpPr>
          <p:cNvPr id="19" name="TextBox 18">
            <a:extLst>
              <a:ext uri="{FF2B5EF4-FFF2-40B4-BE49-F238E27FC236}">
                <a16:creationId xmlns:a16="http://schemas.microsoft.com/office/drawing/2014/main" id="{DB0305DB-F28A-4E6E-AEE1-AAA73095D5F1}"/>
              </a:ext>
            </a:extLst>
          </p:cNvPr>
          <p:cNvSpPr txBox="1"/>
          <p:nvPr/>
        </p:nvSpPr>
        <p:spPr>
          <a:xfrm>
            <a:off x="8951380" y="868781"/>
            <a:ext cx="1213686" cy="923330"/>
          </a:xfrm>
          <a:prstGeom prst="rect">
            <a:avLst/>
          </a:prstGeom>
          <a:noFill/>
        </p:spPr>
        <p:txBody>
          <a:bodyPr wrap="square">
            <a:spAutoFit/>
          </a:bodyPr>
          <a:lstStyle/>
          <a:p>
            <a:r>
              <a:rPr lang="he-IL" sz="5400" b="1">
                <a:solidFill>
                  <a:srgbClr val="4A78A6"/>
                </a:solidFill>
                <a:latin typeface="Tahoma" panose="020B0604030504040204" pitchFamily="34" charset="0"/>
                <a:ea typeface="Tahoma" panose="020B0604030504040204" pitchFamily="34" charset="0"/>
                <a:cs typeface="Tahoma" panose="020B0604030504040204" pitchFamily="34" charset="0"/>
              </a:rPr>
              <a:t>13</a:t>
            </a:r>
            <a:endParaRPr lang="he-IL" sz="5400">
              <a:solidFill>
                <a:srgbClr val="4A78A6"/>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D06F4213-2B48-4ABB-8949-01B91636E8C9}"/>
              </a:ext>
            </a:extLst>
          </p:cNvPr>
          <p:cNvGraphicFramePr>
            <a:graphicFrameLocks noGrp="1"/>
          </p:cNvGraphicFramePr>
          <p:nvPr>
            <p:extLst>
              <p:ext uri="{D42A27DB-BD31-4B8C-83A1-F6EECF244321}">
                <p14:modId xmlns:p14="http://schemas.microsoft.com/office/powerpoint/2010/main" val="2445860948"/>
              </p:ext>
            </p:extLst>
          </p:nvPr>
        </p:nvGraphicFramePr>
        <p:xfrm>
          <a:off x="7708605" y="1798526"/>
          <a:ext cx="4425111" cy="4287744"/>
        </p:xfrm>
        <a:graphic>
          <a:graphicData uri="http://schemas.openxmlformats.org/drawingml/2006/table">
            <a:tbl>
              <a:tblPr rtl="1">
                <a:tableStyleId>{5940675A-B579-460E-94D1-54222C63F5DA}</a:tableStyleId>
              </a:tblPr>
              <a:tblGrid>
                <a:gridCol w="1309772">
                  <a:extLst>
                    <a:ext uri="{9D8B030D-6E8A-4147-A177-3AD203B41FA5}">
                      <a16:colId xmlns:a16="http://schemas.microsoft.com/office/drawing/2014/main" val="2762368739"/>
                    </a:ext>
                  </a:extLst>
                </a:gridCol>
                <a:gridCol w="3115339">
                  <a:extLst>
                    <a:ext uri="{9D8B030D-6E8A-4147-A177-3AD203B41FA5}">
                      <a16:colId xmlns:a16="http://schemas.microsoft.com/office/drawing/2014/main" val="1202430971"/>
                    </a:ext>
                  </a:extLst>
                </a:gridCol>
              </a:tblGrid>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b="1">
                          <a:solidFill>
                            <a:srgbClr val="4A78A6"/>
                          </a:solidFill>
                          <a:latin typeface="Tahoma" pitchFamily="34" charset="0"/>
                          <a:ea typeface="Tahoma" pitchFamily="34" charset="0"/>
                          <a:cs typeface="Tahoma" pitchFamily="34" charset="0"/>
                        </a:rPr>
                        <a:t>צפון</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834"/>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800" b="1">
                          <a:solidFill>
                            <a:srgbClr val="4A78A6"/>
                          </a:solidFill>
                          <a:latin typeface="Tahoma" pitchFamily="34" charset="0"/>
                          <a:ea typeface="Tahoma" pitchFamily="34" charset="0"/>
                          <a:cs typeface="Tahoma" pitchFamily="34" charset="0"/>
                        </a:rPr>
                        <a:t>קאנטרי ל'</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1800" b="1" err="1">
                          <a:solidFill>
                            <a:srgbClr val="4A78A6"/>
                          </a:solidFill>
                          <a:latin typeface="Tahoma" pitchFamily="34" charset="0"/>
                          <a:ea typeface="Tahoma" pitchFamily="34" charset="0"/>
                          <a:cs typeface="Tahoma" pitchFamily="34" charset="0"/>
                        </a:rPr>
                        <a:t>רוזין</a:t>
                      </a:r>
                      <a:endParaRPr lang="he-IL" sz="1800" b="1">
                        <a:solidFill>
                          <a:srgbClr val="4A78A6"/>
                        </a:solidFill>
                        <a:latin typeface="Tahoma" pitchFamily="34" charset="0"/>
                        <a:ea typeface="Tahoma" pitchFamily="34" charset="0"/>
                        <a:cs typeface="Tahoma" pitchFamily="34" charset="0"/>
                      </a:endParaRP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D834"/>
                    </a:solidFill>
                  </a:tcPr>
                </a:tc>
                <a:extLst>
                  <a:ext uri="{0D108BD9-81ED-4DB2-BD59-A6C34878D82A}">
                    <a16:rowId xmlns:a16="http://schemas.microsoft.com/office/drawing/2014/main" val="3247769905"/>
                  </a:ext>
                </a:extLst>
              </a:tr>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b="1">
                          <a:solidFill>
                            <a:srgbClr val="4A78A6"/>
                          </a:solidFill>
                          <a:latin typeface="Tahoma" pitchFamily="34" charset="0"/>
                          <a:ea typeface="Tahoma" pitchFamily="34" charset="0"/>
                          <a:cs typeface="Tahoma" pitchFamily="34" charset="0"/>
                        </a:rPr>
                        <a:t>מרכז</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600" b="1">
                          <a:solidFill>
                            <a:srgbClr val="4A78A6"/>
                          </a:solidFill>
                          <a:latin typeface="Tahoma" pitchFamily="34" charset="0"/>
                          <a:ea typeface="Tahoma" pitchFamily="34" charset="0"/>
                          <a:cs typeface="Tahoma" pitchFamily="34" charset="0"/>
                        </a:rPr>
                        <a:t>מרחב התפתחותי מסילה</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1800" b="1">
                          <a:solidFill>
                            <a:srgbClr val="4A78A6"/>
                          </a:solidFill>
                          <a:latin typeface="Tahoma" pitchFamily="34" charset="0"/>
                          <a:ea typeface="Tahoma" pitchFamily="34" charset="0"/>
                          <a:cs typeface="Tahoma" pitchFamily="34" charset="0"/>
                        </a:rPr>
                        <a:t>בבלי</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3220639979"/>
                  </a:ext>
                </a:extLst>
              </a:tr>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b="1">
                          <a:solidFill>
                            <a:schemeClr val="bg1"/>
                          </a:solidFill>
                          <a:latin typeface="Tahoma" pitchFamily="34" charset="0"/>
                          <a:ea typeface="Tahoma" pitchFamily="34" charset="0"/>
                          <a:cs typeface="Tahoma" pitchFamily="34" charset="0"/>
                        </a:rPr>
                        <a:t>דרום</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800" b="1">
                          <a:solidFill>
                            <a:schemeClr val="bg1"/>
                          </a:solidFill>
                          <a:latin typeface="Tahoma" pitchFamily="34" charset="0"/>
                          <a:ea typeface="Tahoma" pitchFamily="34" charset="0"/>
                          <a:cs typeface="Tahoma" pitchFamily="34" charset="0"/>
                        </a:rPr>
                        <a:t>אורים</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1800" b="1">
                          <a:solidFill>
                            <a:schemeClr val="bg1"/>
                          </a:solidFill>
                          <a:latin typeface="Tahoma" pitchFamily="34" charset="0"/>
                          <a:ea typeface="Tahoma" pitchFamily="34" charset="0"/>
                          <a:cs typeface="Tahoma" pitchFamily="34" charset="0"/>
                        </a:rPr>
                        <a:t>נווה אליעזר</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extLst>
                  <a:ext uri="{0D108BD9-81ED-4DB2-BD59-A6C34878D82A}">
                    <a16:rowId xmlns:a16="http://schemas.microsoft.com/office/drawing/2014/main" val="2371504820"/>
                  </a:ext>
                </a:extLst>
              </a:tr>
              <a:tr h="107193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יפו</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בני ברית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בית רק"ע</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260733444"/>
                  </a:ext>
                </a:extLst>
              </a:tr>
            </a:tbl>
          </a:graphicData>
        </a:graphic>
      </p:graphicFrame>
      <p:grpSp>
        <p:nvGrpSpPr>
          <p:cNvPr id="21" name="Group 20">
            <a:extLst>
              <a:ext uri="{FF2B5EF4-FFF2-40B4-BE49-F238E27FC236}">
                <a16:creationId xmlns:a16="http://schemas.microsoft.com/office/drawing/2014/main" id="{20C9C91E-F534-44D5-AB8D-CFFBF25C0532}"/>
              </a:ext>
            </a:extLst>
          </p:cNvPr>
          <p:cNvGrpSpPr/>
          <p:nvPr/>
        </p:nvGrpSpPr>
        <p:grpSpPr>
          <a:xfrm>
            <a:off x="8604414" y="1764048"/>
            <a:ext cx="725647" cy="606466"/>
            <a:chOff x="2155286" y="3603703"/>
            <a:chExt cx="725647" cy="606466"/>
          </a:xfrm>
        </p:grpSpPr>
        <p:sp>
          <p:nvSpPr>
            <p:cNvPr id="22" name="Oval 21">
              <a:extLst>
                <a:ext uri="{FF2B5EF4-FFF2-40B4-BE49-F238E27FC236}">
                  <a16:creationId xmlns:a16="http://schemas.microsoft.com/office/drawing/2014/main" id="{103E1325-BD13-4DCA-8B70-899415963C7A}"/>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16">
              <a:extLst>
                <a:ext uri="{FF2B5EF4-FFF2-40B4-BE49-F238E27FC236}">
                  <a16:creationId xmlns:a16="http://schemas.microsoft.com/office/drawing/2014/main" id="{33565020-7359-43DE-9501-B974A769573C}"/>
                </a:ext>
              </a:extLst>
            </p:cNvPr>
            <p:cNvSpPr/>
            <p:nvPr/>
          </p:nvSpPr>
          <p:spPr>
            <a:xfrm>
              <a:off x="2155286"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chemeClr val="bg1"/>
                  </a:solidFill>
                  <a:latin typeface="Tahoma" pitchFamily="34" charset="0"/>
                  <a:ea typeface="Tahoma" pitchFamily="34" charset="0"/>
                  <a:cs typeface="Tahoma" pitchFamily="34" charset="0"/>
                </a:rPr>
                <a:t>בוקר</a:t>
              </a:r>
            </a:p>
          </p:txBody>
        </p:sp>
      </p:grpSp>
      <p:grpSp>
        <p:nvGrpSpPr>
          <p:cNvPr id="24" name="Group 23">
            <a:extLst>
              <a:ext uri="{FF2B5EF4-FFF2-40B4-BE49-F238E27FC236}">
                <a16:creationId xmlns:a16="http://schemas.microsoft.com/office/drawing/2014/main" id="{5863EC47-DB22-45B6-A33A-FEC73D4CCF4A}"/>
              </a:ext>
            </a:extLst>
          </p:cNvPr>
          <p:cNvGrpSpPr/>
          <p:nvPr/>
        </p:nvGrpSpPr>
        <p:grpSpPr>
          <a:xfrm>
            <a:off x="7926860" y="1764048"/>
            <a:ext cx="725647" cy="606466"/>
            <a:chOff x="2179332" y="3603703"/>
            <a:chExt cx="725647" cy="606466"/>
          </a:xfrm>
        </p:grpSpPr>
        <p:sp>
          <p:nvSpPr>
            <p:cNvPr id="25" name="Oval 24">
              <a:extLst>
                <a:ext uri="{FF2B5EF4-FFF2-40B4-BE49-F238E27FC236}">
                  <a16:creationId xmlns:a16="http://schemas.microsoft.com/office/drawing/2014/main" id="{76325358-6537-475A-BE8F-12E549EB0BB7}"/>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16">
              <a:extLst>
                <a:ext uri="{FF2B5EF4-FFF2-40B4-BE49-F238E27FC236}">
                  <a16:creationId xmlns:a16="http://schemas.microsoft.com/office/drawing/2014/main" id="{E3EFC818-02EE-4EC6-B3A1-247E92D85657}"/>
                </a:ext>
              </a:extLst>
            </p:cNvPr>
            <p:cNvSpPr/>
            <p:nvPr/>
          </p:nvSpPr>
          <p:spPr>
            <a:xfrm>
              <a:off x="2179332" y="3707976"/>
              <a:ext cx="725647" cy="331694"/>
            </a:xfrm>
            <a:prstGeom prst="rect">
              <a:avLst/>
            </a:prstGeom>
          </p:spPr>
          <p:txBody>
            <a:bodyPr wrap="square">
              <a:spAutoFit/>
            </a:bodyPr>
            <a:lstStyle/>
            <a:p>
              <a:pPr algn="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אחה"צ</a:t>
              </a:r>
            </a:p>
          </p:txBody>
        </p:sp>
      </p:grpSp>
      <p:grpSp>
        <p:nvGrpSpPr>
          <p:cNvPr id="27" name="Group 26">
            <a:extLst>
              <a:ext uri="{FF2B5EF4-FFF2-40B4-BE49-F238E27FC236}">
                <a16:creationId xmlns:a16="http://schemas.microsoft.com/office/drawing/2014/main" id="{317882DF-5B60-4A11-9324-7852EC3378F3}"/>
              </a:ext>
            </a:extLst>
          </p:cNvPr>
          <p:cNvGrpSpPr/>
          <p:nvPr/>
        </p:nvGrpSpPr>
        <p:grpSpPr>
          <a:xfrm>
            <a:off x="9341611" y="2373651"/>
            <a:ext cx="725647" cy="606466"/>
            <a:chOff x="2155286" y="3603703"/>
            <a:chExt cx="725647" cy="606466"/>
          </a:xfrm>
        </p:grpSpPr>
        <p:sp>
          <p:nvSpPr>
            <p:cNvPr id="28" name="Oval 27">
              <a:extLst>
                <a:ext uri="{FF2B5EF4-FFF2-40B4-BE49-F238E27FC236}">
                  <a16:creationId xmlns:a16="http://schemas.microsoft.com/office/drawing/2014/main" id="{292DE7A9-24F5-4E23-A101-317C7533BB81}"/>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16">
              <a:extLst>
                <a:ext uri="{FF2B5EF4-FFF2-40B4-BE49-F238E27FC236}">
                  <a16:creationId xmlns:a16="http://schemas.microsoft.com/office/drawing/2014/main" id="{756640FB-9F91-4988-8784-726EC17D2B1F}"/>
                </a:ext>
              </a:extLst>
            </p:cNvPr>
            <p:cNvSpPr/>
            <p:nvPr/>
          </p:nvSpPr>
          <p:spPr>
            <a:xfrm>
              <a:off x="2155286"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chemeClr val="bg1"/>
                  </a:solidFill>
                  <a:latin typeface="Tahoma" pitchFamily="34" charset="0"/>
                  <a:ea typeface="Tahoma" pitchFamily="34" charset="0"/>
                  <a:cs typeface="Tahoma" pitchFamily="34" charset="0"/>
                </a:rPr>
                <a:t>בוקר</a:t>
              </a:r>
            </a:p>
          </p:txBody>
        </p:sp>
      </p:grpSp>
      <p:grpSp>
        <p:nvGrpSpPr>
          <p:cNvPr id="30" name="Group 29">
            <a:extLst>
              <a:ext uri="{FF2B5EF4-FFF2-40B4-BE49-F238E27FC236}">
                <a16:creationId xmlns:a16="http://schemas.microsoft.com/office/drawing/2014/main" id="{92C19624-5368-4404-A8B4-A02C0993E430}"/>
              </a:ext>
            </a:extLst>
          </p:cNvPr>
          <p:cNvGrpSpPr/>
          <p:nvPr/>
        </p:nvGrpSpPr>
        <p:grpSpPr>
          <a:xfrm>
            <a:off x="8664057" y="2373651"/>
            <a:ext cx="725647" cy="606466"/>
            <a:chOff x="2179332" y="3603703"/>
            <a:chExt cx="725647" cy="606466"/>
          </a:xfrm>
        </p:grpSpPr>
        <p:sp>
          <p:nvSpPr>
            <p:cNvPr id="31" name="Oval 30">
              <a:extLst>
                <a:ext uri="{FF2B5EF4-FFF2-40B4-BE49-F238E27FC236}">
                  <a16:creationId xmlns:a16="http://schemas.microsoft.com/office/drawing/2014/main" id="{E2B5ED59-58D3-49F4-861D-8480A35FA672}"/>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16">
              <a:extLst>
                <a:ext uri="{FF2B5EF4-FFF2-40B4-BE49-F238E27FC236}">
                  <a16:creationId xmlns:a16="http://schemas.microsoft.com/office/drawing/2014/main" id="{6A80C4B2-8EE1-490B-B3A7-18B65C3996C6}"/>
                </a:ext>
              </a:extLst>
            </p:cNvPr>
            <p:cNvSpPr/>
            <p:nvPr/>
          </p:nvSpPr>
          <p:spPr>
            <a:xfrm>
              <a:off x="2179332" y="3707976"/>
              <a:ext cx="725647" cy="331694"/>
            </a:xfrm>
            <a:prstGeom prst="rect">
              <a:avLst/>
            </a:prstGeom>
          </p:spPr>
          <p:txBody>
            <a:bodyPr wrap="square">
              <a:spAutoFit/>
            </a:bodyPr>
            <a:lstStyle/>
            <a:p>
              <a:pPr algn="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אחה"צ</a:t>
              </a:r>
            </a:p>
          </p:txBody>
        </p:sp>
      </p:grpSp>
      <p:grpSp>
        <p:nvGrpSpPr>
          <p:cNvPr id="33" name="Group 32">
            <a:extLst>
              <a:ext uri="{FF2B5EF4-FFF2-40B4-BE49-F238E27FC236}">
                <a16:creationId xmlns:a16="http://schemas.microsoft.com/office/drawing/2014/main" id="{907CCADA-F9AF-4FF3-920A-D4D9EFAB6B21}"/>
              </a:ext>
            </a:extLst>
          </p:cNvPr>
          <p:cNvGrpSpPr/>
          <p:nvPr/>
        </p:nvGrpSpPr>
        <p:grpSpPr>
          <a:xfrm>
            <a:off x="7452555" y="2898188"/>
            <a:ext cx="725647" cy="606466"/>
            <a:chOff x="2155286" y="3603703"/>
            <a:chExt cx="725647" cy="606466"/>
          </a:xfrm>
        </p:grpSpPr>
        <p:sp>
          <p:nvSpPr>
            <p:cNvPr id="34" name="Oval 33">
              <a:extLst>
                <a:ext uri="{FF2B5EF4-FFF2-40B4-BE49-F238E27FC236}">
                  <a16:creationId xmlns:a16="http://schemas.microsoft.com/office/drawing/2014/main" id="{D94BB8C2-FDD9-4828-9C3E-41289D01BFA1}"/>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לבן 16">
              <a:extLst>
                <a:ext uri="{FF2B5EF4-FFF2-40B4-BE49-F238E27FC236}">
                  <a16:creationId xmlns:a16="http://schemas.microsoft.com/office/drawing/2014/main" id="{EBCCD65D-B1B8-45DE-A558-CD897E3A4B90}"/>
                </a:ext>
              </a:extLst>
            </p:cNvPr>
            <p:cNvSpPr/>
            <p:nvPr/>
          </p:nvSpPr>
          <p:spPr>
            <a:xfrm>
              <a:off x="2155286"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chemeClr val="bg1"/>
                  </a:solidFill>
                  <a:latin typeface="Tahoma" pitchFamily="34" charset="0"/>
                  <a:ea typeface="Tahoma" pitchFamily="34" charset="0"/>
                  <a:cs typeface="Tahoma" pitchFamily="34" charset="0"/>
                </a:rPr>
                <a:t>בוקר</a:t>
              </a:r>
            </a:p>
          </p:txBody>
        </p:sp>
      </p:grpSp>
      <p:grpSp>
        <p:nvGrpSpPr>
          <p:cNvPr id="36" name="Group 35">
            <a:extLst>
              <a:ext uri="{FF2B5EF4-FFF2-40B4-BE49-F238E27FC236}">
                <a16:creationId xmlns:a16="http://schemas.microsoft.com/office/drawing/2014/main" id="{A5CC0D9A-2509-40A5-AF66-DB674E7DC321}"/>
              </a:ext>
            </a:extLst>
          </p:cNvPr>
          <p:cNvGrpSpPr/>
          <p:nvPr/>
        </p:nvGrpSpPr>
        <p:grpSpPr>
          <a:xfrm>
            <a:off x="6775001" y="2898188"/>
            <a:ext cx="725647" cy="606466"/>
            <a:chOff x="2179332" y="3603703"/>
            <a:chExt cx="725647" cy="606466"/>
          </a:xfrm>
        </p:grpSpPr>
        <p:sp>
          <p:nvSpPr>
            <p:cNvPr id="37" name="Oval 36">
              <a:extLst>
                <a:ext uri="{FF2B5EF4-FFF2-40B4-BE49-F238E27FC236}">
                  <a16:creationId xmlns:a16="http://schemas.microsoft.com/office/drawing/2014/main" id="{07889517-2D45-4B46-9082-C13E4AFB8F19}"/>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16">
              <a:extLst>
                <a:ext uri="{FF2B5EF4-FFF2-40B4-BE49-F238E27FC236}">
                  <a16:creationId xmlns:a16="http://schemas.microsoft.com/office/drawing/2014/main" id="{62D8DB1C-56DC-418A-8F36-601A0D0A8D61}"/>
                </a:ext>
              </a:extLst>
            </p:cNvPr>
            <p:cNvSpPr/>
            <p:nvPr/>
          </p:nvSpPr>
          <p:spPr>
            <a:xfrm>
              <a:off x="2179332" y="3707976"/>
              <a:ext cx="725647" cy="331694"/>
            </a:xfrm>
            <a:prstGeom prst="rect">
              <a:avLst/>
            </a:prstGeom>
          </p:spPr>
          <p:txBody>
            <a:bodyPr wrap="square">
              <a:spAutoFit/>
            </a:bodyPr>
            <a:lstStyle/>
            <a:p>
              <a:pPr algn="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אחה"צ</a:t>
              </a:r>
            </a:p>
          </p:txBody>
        </p:sp>
      </p:grpSp>
      <p:grpSp>
        <p:nvGrpSpPr>
          <p:cNvPr id="39" name="Group 38">
            <a:extLst>
              <a:ext uri="{FF2B5EF4-FFF2-40B4-BE49-F238E27FC236}">
                <a16:creationId xmlns:a16="http://schemas.microsoft.com/office/drawing/2014/main" id="{03B5EB6A-F292-42BB-B67E-F71411F36E1B}"/>
              </a:ext>
            </a:extLst>
          </p:cNvPr>
          <p:cNvGrpSpPr/>
          <p:nvPr/>
        </p:nvGrpSpPr>
        <p:grpSpPr>
          <a:xfrm>
            <a:off x="9327435" y="3380201"/>
            <a:ext cx="725647" cy="606466"/>
            <a:chOff x="2155286" y="3603703"/>
            <a:chExt cx="725647" cy="606466"/>
          </a:xfrm>
        </p:grpSpPr>
        <p:sp>
          <p:nvSpPr>
            <p:cNvPr id="40" name="Oval 39">
              <a:extLst>
                <a:ext uri="{FF2B5EF4-FFF2-40B4-BE49-F238E27FC236}">
                  <a16:creationId xmlns:a16="http://schemas.microsoft.com/office/drawing/2014/main" id="{6660F9BE-4584-45C1-B6E1-18525D2B9A5B}"/>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16">
              <a:extLst>
                <a:ext uri="{FF2B5EF4-FFF2-40B4-BE49-F238E27FC236}">
                  <a16:creationId xmlns:a16="http://schemas.microsoft.com/office/drawing/2014/main" id="{6910DE1B-2A47-4262-9A01-B743168EBDA8}"/>
                </a:ext>
              </a:extLst>
            </p:cNvPr>
            <p:cNvSpPr/>
            <p:nvPr/>
          </p:nvSpPr>
          <p:spPr>
            <a:xfrm>
              <a:off x="2155286"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chemeClr val="bg1"/>
                  </a:solidFill>
                  <a:latin typeface="Tahoma" pitchFamily="34" charset="0"/>
                  <a:ea typeface="Tahoma" pitchFamily="34" charset="0"/>
                  <a:cs typeface="Tahoma" pitchFamily="34" charset="0"/>
                </a:rPr>
                <a:t>בוקר</a:t>
              </a:r>
            </a:p>
          </p:txBody>
        </p:sp>
      </p:grpSp>
      <p:grpSp>
        <p:nvGrpSpPr>
          <p:cNvPr id="42" name="Group 41">
            <a:extLst>
              <a:ext uri="{FF2B5EF4-FFF2-40B4-BE49-F238E27FC236}">
                <a16:creationId xmlns:a16="http://schemas.microsoft.com/office/drawing/2014/main" id="{35A9B816-C597-4BB1-B171-B0E75973B1FD}"/>
              </a:ext>
            </a:extLst>
          </p:cNvPr>
          <p:cNvGrpSpPr/>
          <p:nvPr/>
        </p:nvGrpSpPr>
        <p:grpSpPr>
          <a:xfrm>
            <a:off x="8649881" y="3380201"/>
            <a:ext cx="725647" cy="606466"/>
            <a:chOff x="2179332" y="3603703"/>
            <a:chExt cx="725647" cy="606466"/>
          </a:xfrm>
        </p:grpSpPr>
        <p:sp>
          <p:nvSpPr>
            <p:cNvPr id="43" name="Oval 42">
              <a:extLst>
                <a:ext uri="{FF2B5EF4-FFF2-40B4-BE49-F238E27FC236}">
                  <a16:creationId xmlns:a16="http://schemas.microsoft.com/office/drawing/2014/main" id="{49E52328-F18E-454C-A429-96B19BF9E2F8}"/>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16">
              <a:extLst>
                <a:ext uri="{FF2B5EF4-FFF2-40B4-BE49-F238E27FC236}">
                  <a16:creationId xmlns:a16="http://schemas.microsoft.com/office/drawing/2014/main" id="{CFBF8D67-55AA-42E7-A588-AD801A61E090}"/>
                </a:ext>
              </a:extLst>
            </p:cNvPr>
            <p:cNvSpPr/>
            <p:nvPr/>
          </p:nvSpPr>
          <p:spPr>
            <a:xfrm>
              <a:off x="2179332" y="3707976"/>
              <a:ext cx="725647" cy="331694"/>
            </a:xfrm>
            <a:prstGeom prst="rect">
              <a:avLst/>
            </a:prstGeom>
          </p:spPr>
          <p:txBody>
            <a:bodyPr wrap="square">
              <a:spAutoFit/>
            </a:bodyPr>
            <a:lstStyle/>
            <a:p>
              <a:pPr algn="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אחה"צ</a:t>
              </a:r>
            </a:p>
          </p:txBody>
        </p:sp>
      </p:grpSp>
      <p:grpSp>
        <p:nvGrpSpPr>
          <p:cNvPr id="45" name="Group 44">
            <a:extLst>
              <a:ext uri="{FF2B5EF4-FFF2-40B4-BE49-F238E27FC236}">
                <a16:creationId xmlns:a16="http://schemas.microsoft.com/office/drawing/2014/main" id="{A6195042-F0A7-4D98-8A11-1971021F88D2}"/>
              </a:ext>
            </a:extLst>
          </p:cNvPr>
          <p:cNvGrpSpPr/>
          <p:nvPr/>
        </p:nvGrpSpPr>
        <p:grpSpPr>
          <a:xfrm>
            <a:off x="9118334" y="3989800"/>
            <a:ext cx="725647" cy="606466"/>
            <a:chOff x="2155286" y="3603703"/>
            <a:chExt cx="725647" cy="606466"/>
          </a:xfrm>
        </p:grpSpPr>
        <p:sp>
          <p:nvSpPr>
            <p:cNvPr id="46" name="Oval 45">
              <a:extLst>
                <a:ext uri="{FF2B5EF4-FFF2-40B4-BE49-F238E27FC236}">
                  <a16:creationId xmlns:a16="http://schemas.microsoft.com/office/drawing/2014/main" id="{5CA81A7F-1EE9-4C5F-A38C-8907454B5A6A}"/>
                </a:ext>
              </a:extLst>
            </p:cNvPr>
            <p:cNvSpPr/>
            <p:nvPr/>
          </p:nvSpPr>
          <p:spPr>
            <a:xfrm>
              <a:off x="2203379"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16">
              <a:extLst>
                <a:ext uri="{FF2B5EF4-FFF2-40B4-BE49-F238E27FC236}">
                  <a16:creationId xmlns:a16="http://schemas.microsoft.com/office/drawing/2014/main" id="{8EFD46A9-32CC-4BD3-A8FC-E45FC05443CB}"/>
                </a:ext>
              </a:extLst>
            </p:cNvPr>
            <p:cNvSpPr/>
            <p:nvPr/>
          </p:nvSpPr>
          <p:spPr>
            <a:xfrm>
              <a:off x="2155286"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chemeClr val="bg1"/>
                  </a:solidFill>
                  <a:latin typeface="Tahoma" pitchFamily="34" charset="0"/>
                  <a:ea typeface="Tahoma" pitchFamily="34" charset="0"/>
                  <a:cs typeface="Tahoma" pitchFamily="34" charset="0"/>
                </a:rPr>
                <a:t>בוקר</a:t>
              </a:r>
            </a:p>
          </p:txBody>
        </p:sp>
      </p:grpSp>
      <p:grpSp>
        <p:nvGrpSpPr>
          <p:cNvPr id="48" name="Group 47">
            <a:extLst>
              <a:ext uri="{FF2B5EF4-FFF2-40B4-BE49-F238E27FC236}">
                <a16:creationId xmlns:a16="http://schemas.microsoft.com/office/drawing/2014/main" id="{53058273-0289-4B99-B08F-5B95E31BA672}"/>
              </a:ext>
            </a:extLst>
          </p:cNvPr>
          <p:cNvGrpSpPr/>
          <p:nvPr/>
        </p:nvGrpSpPr>
        <p:grpSpPr>
          <a:xfrm>
            <a:off x="8440780" y="3989800"/>
            <a:ext cx="725647" cy="606466"/>
            <a:chOff x="2179332" y="3603703"/>
            <a:chExt cx="725647" cy="606466"/>
          </a:xfrm>
        </p:grpSpPr>
        <p:sp>
          <p:nvSpPr>
            <p:cNvPr id="49" name="Oval 48">
              <a:extLst>
                <a:ext uri="{FF2B5EF4-FFF2-40B4-BE49-F238E27FC236}">
                  <a16:creationId xmlns:a16="http://schemas.microsoft.com/office/drawing/2014/main" id="{2FE3B461-0AED-417E-BBAB-7C7F37730C2C}"/>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16">
              <a:extLst>
                <a:ext uri="{FF2B5EF4-FFF2-40B4-BE49-F238E27FC236}">
                  <a16:creationId xmlns:a16="http://schemas.microsoft.com/office/drawing/2014/main" id="{30196D72-5DD9-44FD-8D89-61459382C39C}"/>
                </a:ext>
              </a:extLst>
            </p:cNvPr>
            <p:cNvSpPr/>
            <p:nvPr/>
          </p:nvSpPr>
          <p:spPr>
            <a:xfrm>
              <a:off x="2179332" y="3707976"/>
              <a:ext cx="725647" cy="331694"/>
            </a:xfrm>
            <a:prstGeom prst="rect">
              <a:avLst/>
            </a:prstGeom>
          </p:spPr>
          <p:txBody>
            <a:bodyPr wrap="square">
              <a:spAutoFit/>
            </a:bodyPr>
            <a:lstStyle/>
            <a:p>
              <a:pPr algn="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אחה"צ</a:t>
              </a:r>
            </a:p>
          </p:txBody>
        </p:sp>
      </p:grpSp>
      <p:grpSp>
        <p:nvGrpSpPr>
          <p:cNvPr id="51" name="Group 50">
            <a:extLst>
              <a:ext uri="{FF2B5EF4-FFF2-40B4-BE49-F238E27FC236}">
                <a16:creationId xmlns:a16="http://schemas.microsoft.com/office/drawing/2014/main" id="{86C06174-DDC3-49A2-89FF-4D318C6DEE48}"/>
              </a:ext>
            </a:extLst>
          </p:cNvPr>
          <p:cNvGrpSpPr/>
          <p:nvPr/>
        </p:nvGrpSpPr>
        <p:grpSpPr>
          <a:xfrm>
            <a:off x="7923301" y="4417607"/>
            <a:ext cx="725647" cy="606466"/>
            <a:chOff x="2179332" y="3603703"/>
            <a:chExt cx="725647" cy="606466"/>
          </a:xfrm>
        </p:grpSpPr>
        <p:sp>
          <p:nvSpPr>
            <p:cNvPr id="52" name="Oval 51">
              <a:extLst>
                <a:ext uri="{FF2B5EF4-FFF2-40B4-BE49-F238E27FC236}">
                  <a16:creationId xmlns:a16="http://schemas.microsoft.com/office/drawing/2014/main" id="{88DC0699-CC87-49DB-A475-582BF3191AD8}"/>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מלבן 16">
              <a:extLst>
                <a:ext uri="{FF2B5EF4-FFF2-40B4-BE49-F238E27FC236}">
                  <a16:creationId xmlns:a16="http://schemas.microsoft.com/office/drawing/2014/main" id="{3F67D834-53F1-4BCC-B415-6A75EAF61FC6}"/>
                </a:ext>
              </a:extLst>
            </p:cNvPr>
            <p:cNvSpPr/>
            <p:nvPr/>
          </p:nvSpPr>
          <p:spPr>
            <a:xfrm>
              <a:off x="2179332" y="3707976"/>
              <a:ext cx="725647" cy="331694"/>
            </a:xfrm>
            <a:prstGeom prst="rect">
              <a:avLst/>
            </a:prstGeom>
          </p:spPr>
          <p:txBody>
            <a:bodyPr wrap="square">
              <a:spAutoFit/>
            </a:bodyPr>
            <a:lstStyle/>
            <a:p>
              <a:pPr algn="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אחה"צ</a:t>
              </a:r>
            </a:p>
          </p:txBody>
        </p:sp>
      </p:grpSp>
      <p:grpSp>
        <p:nvGrpSpPr>
          <p:cNvPr id="54" name="Group 53">
            <a:extLst>
              <a:ext uri="{FF2B5EF4-FFF2-40B4-BE49-F238E27FC236}">
                <a16:creationId xmlns:a16="http://schemas.microsoft.com/office/drawing/2014/main" id="{4DA5FC5F-3DD1-43E4-8E9F-AF23B7BE1DCD}"/>
              </a:ext>
            </a:extLst>
          </p:cNvPr>
          <p:cNvGrpSpPr/>
          <p:nvPr/>
        </p:nvGrpSpPr>
        <p:grpSpPr>
          <a:xfrm>
            <a:off x="8811850" y="5038035"/>
            <a:ext cx="725647" cy="606466"/>
            <a:chOff x="2179332" y="3603703"/>
            <a:chExt cx="725647" cy="606466"/>
          </a:xfrm>
        </p:grpSpPr>
        <p:sp>
          <p:nvSpPr>
            <p:cNvPr id="55" name="Oval 54">
              <a:extLst>
                <a:ext uri="{FF2B5EF4-FFF2-40B4-BE49-F238E27FC236}">
                  <a16:creationId xmlns:a16="http://schemas.microsoft.com/office/drawing/2014/main" id="{F9778450-F38D-4065-BE70-1B3EF149AA97}"/>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מלבן 16">
              <a:extLst>
                <a:ext uri="{FF2B5EF4-FFF2-40B4-BE49-F238E27FC236}">
                  <a16:creationId xmlns:a16="http://schemas.microsoft.com/office/drawing/2014/main" id="{F3FBFB7D-023C-44CE-B54F-BC00FFDF764A}"/>
                </a:ext>
              </a:extLst>
            </p:cNvPr>
            <p:cNvSpPr/>
            <p:nvPr/>
          </p:nvSpPr>
          <p:spPr>
            <a:xfrm>
              <a:off x="2179332" y="3707976"/>
              <a:ext cx="725647" cy="331694"/>
            </a:xfrm>
            <a:prstGeom prst="rect">
              <a:avLst/>
            </a:prstGeom>
          </p:spPr>
          <p:txBody>
            <a:bodyPr wrap="square">
              <a:spAutoFit/>
            </a:bodyPr>
            <a:lstStyle/>
            <a:p>
              <a:pPr algn="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אחה"צ</a:t>
              </a:r>
            </a:p>
          </p:txBody>
        </p:sp>
      </p:grpSp>
      <p:grpSp>
        <p:nvGrpSpPr>
          <p:cNvPr id="57" name="Group 56">
            <a:extLst>
              <a:ext uri="{FF2B5EF4-FFF2-40B4-BE49-F238E27FC236}">
                <a16:creationId xmlns:a16="http://schemas.microsoft.com/office/drawing/2014/main" id="{41589540-C233-42B7-BB10-47786D5EF979}"/>
              </a:ext>
            </a:extLst>
          </p:cNvPr>
          <p:cNvGrpSpPr/>
          <p:nvPr/>
        </p:nvGrpSpPr>
        <p:grpSpPr>
          <a:xfrm>
            <a:off x="8241590" y="5479804"/>
            <a:ext cx="725647" cy="606466"/>
            <a:chOff x="2179332" y="3603703"/>
            <a:chExt cx="725647" cy="606466"/>
          </a:xfrm>
        </p:grpSpPr>
        <p:sp>
          <p:nvSpPr>
            <p:cNvPr id="58" name="Oval 57">
              <a:extLst>
                <a:ext uri="{FF2B5EF4-FFF2-40B4-BE49-F238E27FC236}">
                  <a16:creationId xmlns:a16="http://schemas.microsoft.com/office/drawing/2014/main" id="{696AAC98-BB02-4AD3-9AA4-257DA5E670F3}"/>
                </a:ext>
              </a:extLst>
            </p:cNvPr>
            <p:cNvSpPr/>
            <p:nvPr/>
          </p:nvSpPr>
          <p:spPr>
            <a:xfrm>
              <a:off x="2203379" y="3603703"/>
              <a:ext cx="677554" cy="606466"/>
            </a:xfrm>
            <a:prstGeom prst="ellipse">
              <a:avLst/>
            </a:prstGeom>
            <a:solidFill>
              <a:srgbClr val="F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מלבן 16">
              <a:extLst>
                <a:ext uri="{FF2B5EF4-FFF2-40B4-BE49-F238E27FC236}">
                  <a16:creationId xmlns:a16="http://schemas.microsoft.com/office/drawing/2014/main" id="{85195E96-5291-4EA5-90BD-5261F3DE9833}"/>
                </a:ext>
              </a:extLst>
            </p:cNvPr>
            <p:cNvSpPr/>
            <p:nvPr/>
          </p:nvSpPr>
          <p:spPr>
            <a:xfrm>
              <a:off x="2179332" y="3707976"/>
              <a:ext cx="725647" cy="331694"/>
            </a:xfrm>
            <a:prstGeom prst="rect">
              <a:avLst/>
            </a:prstGeom>
          </p:spPr>
          <p:txBody>
            <a:bodyPr wrap="square">
              <a:spAutoFit/>
            </a:bodyPr>
            <a:lstStyle/>
            <a:p>
              <a:pPr algn="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אחה"צ</a:t>
              </a:r>
            </a:p>
          </p:txBody>
        </p:sp>
      </p:grpSp>
      <p:sp>
        <p:nvSpPr>
          <p:cNvPr id="60" name="TextBox 59">
            <a:extLst>
              <a:ext uri="{FF2B5EF4-FFF2-40B4-BE49-F238E27FC236}">
                <a16:creationId xmlns:a16="http://schemas.microsoft.com/office/drawing/2014/main" id="{68639168-2EA4-40F6-B4B9-59FCF99D5028}"/>
              </a:ext>
            </a:extLst>
          </p:cNvPr>
          <p:cNvSpPr txBox="1"/>
          <p:nvPr/>
        </p:nvSpPr>
        <p:spPr>
          <a:xfrm>
            <a:off x="7101160" y="1018424"/>
            <a:ext cx="1923341" cy="730585"/>
          </a:xfrm>
          <a:prstGeom prst="rect">
            <a:avLst/>
          </a:prstGeom>
          <a:noFill/>
        </p:spPr>
        <p:txBody>
          <a:bodyPr wrap="square">
            <a:spAutoFit/>
          </a:bodyPr>
          <a:lstStyle/>
          <a:p>
            <a:pPr algn="r" rtl="1">
              <a:lnSpc>
                <a:spcPct val="150000"/>
              </a:lnSpc>
            </a:pPr>
            <a:r>
              <a:rPr lang="he-IL" sz="3200" b="1">
                <a:solidFill>
                  <a:srgbClr val="4A78A6"/>
                </a:solidFill>
                <a:latin typeface="Tahoma" panose="020B0604030504040204" pitchFamily="34" charset="0"/>
                <a:ea typeface="Tahoma" panose="020B0604030504040204" pitchFamily="34" charset="0"/>
                <a:cs typeface="Tahoma" panose="020B0604030504040204" pitchFamily="34" charset="0"/>
              </a:rPr>
              <a:t>תצפיות:</a:t>
            </a:r>
          </a:p>
        </p:txBody>
      </p:sp>
    </p:spTree>
    <p:extLst>
      <p:ext uri="{BB962C8B-B14F-4D97-AF65-F5344CB8AC3E}">
        <p14:creationId xmlns:p14="http://schemas.microsoft.com/office/powerpoint/2010/main" val="23230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DB05E7-B522-4C61-81E1-B7C45870C39B}"/>
              </a:ext>
            </a:extLst>
          </p:cNvPr>
          <p:cNvSpPr/>
          <p:nvPr/>
        </p:nvSpPr>
        <p:spPr>
          <a:xfrm>
            <a:off x="-10047" y="3413833"/>
            <a:ext cx="12202048" cy="321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highlight>
                <a:srgbClr val="D2D3D5"/>
              </a:highlight>
            </a:endParaRPr>
          </a:p>
        </p:txBody>
      </p:sp>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19</a:t>
            </a:fld>
            <a:endParaRPr lang="en-US"/>
          </a:p>
        </p:txBody>
      </p:sp>
      <p:sp>
        <p:nvSpPr>
          <p:cNvPr id="4" name="TextBox 3">
            <a:extLst>
              <a:ext uri="{FF2B5EF4-FFF2-40B4-BE49-F238E27FC236}">
                <a16:creationId xmlns:a16="http://schemas.microsoft.com/office/drawing/2014/main" id="{6BCCEC4B-7206-4C90-8C67-D9A7FB963D73}"/>
              </a:ext>
            </a:extLst>
          </p:cNvPr>
          <p:cNvSpPr txBox="1"/>
          <p:nvPr/>
        </p:nvSpPr>
        <p:spPr>
          <a:xfrm>
            <a:off x="-10047" y="0"/>
            <a:ext cx="12192000"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מיפוי מאפייני המשחקיות</a:t>
            </a:r>
            <a:endParaRPr lang="he-IL" sz="1400" b="1">
              <a:solidFill>
                <a:prstClr val="white"/>
              </a:solidFill>
              <a:latin typeface="Tahoma" pitchFamily="34" charset="0"/>
              <a:ea typeface="Tahoma" pitchFamily="34" charset="0"/>
              <a:cs typeface="Tahoma" pitchFamily="34" charset="0"/>
            </a:endParaRPr>
          </a:p>
        </p:txBody>
      </p:sp>
      <p:sp>
        <p:nvSpPr>
          <p:cNvPr id="5" name="מלבן 16">
            <a:extLst>
              <a:ext uri="{FF2B5EF4-FFF2-40B4-BE49-F238E27FC236}">
                <a16:creationId xmlns:a16="http://schemas.microsoft.com/office/drawing/2014/main" id="{6130497F-370F-40E6-9962-4FF7A20526E5}"/>
              </a:ext>
            </a:extLst>
          </p:cNvPr>
          <p:cNvSpPr/>
          <p:nvPr/>
        </p:nvSpPr>
        <p:spPr>
          <a:xfrm>
            <a:off x="224185" y="2780127"/>
            <a:ext cx="11766985" cy="311688"/>
          </a:xfrm>
          <a:prstGeom prst="rect">
            <a:avLst/>
          </a:prstGeom>
        </p:spPr>
        <p:txBody>
          <a:bodyPr wrap="square">
            <a:spAutoFit/>
          </a:bodyPr>
          <a:lstStyle/>
          <a:p>
            <a:pPr algn="r" rtl="1">
              <a:lnSpc>
                <a:spcPct val="150000"/>
              </a:lnSpc>
              <a:spcBef>
                <a:spcPts val="600"/>
              </a:spcBef>
              <a:buClr>
                <a:srgbClr val="FFC000"/>
              </a:buClr>
            </a:pPr>
            <a:r>
              <a:rPr lang="he-IL" sz="1100">
                <a:latin typeface="Tahoma" pitchFamily="34" charset="0"/>
                <a:ea typeface="Tahoma" pitchFamily="34" charset="0"/>
                <a:cs typeface="Tahoma" pitchFamily="34" charset="0"/>
              </a:rPr>
              <a:t>*ישנם מצבים שבהם מרחב המשחקייה משמש כג'מבורי בשעות מסוימות, ומוקצה לפעילות מונחית בשעות אחרות. </a:t>
            </a:r>
          </a:p>
        </p:txBody>
      </p:sp>
      <p:graphicFrame>
        <p:nvGraphicFramePr>
          <p:cNvPr id="6" name="Table 3">
            <a:extLst>
              <a:ext uri="{FF2B5EF4-FFF2-40B4-BE49-F238E27FC236}">
                <a16:creationId xmlns:a16="http://schemas.microsoft.com/office/drawing/2014/main" id="{2A6BF455-2312-4D75-AFDD-E16F27AC5F5A}"/>
              </a:ext>
            </a:extLst>
          </p:cNvPr>
          <p:cNvGraphicFramePr>
            <a:graphicFrameLocks noGrp="1"/>
          </p:cNvGraphicFramePr>
          <p:nvPr>
            <p:extLst>
              <p:ext uri="{D42A27DB-BD31-4B8C-83A1-F6EECF244321}">
                <p14:modId xmlns:p14="http://schemas.microsoft.com/office/powerpoint/2010/main" val="3581015353"/>
              </p:ext>
            </p:extLst>
          </p:nvPr>
        </p:nvGraphicFramePr>
        <p:xfrm>
          <a:off x="125260" y="568591"/>
          <a:ext cx="11957768" cy="2240536"/>
        </p:xfrm>
        <a:graphic>
          <a:graphicData uri="http://schemas.openxmlformats.org/drawingml/2006/table">
            <a:tbl>
              <a:tblPr rtl="1">
                <a:tableStyleId>{5940675A-B579-460E-94D1-54222C63F5DA}</a:tableStyleId>
              </a:tblPr>
              <a:tblGrid>
                <a:gridCol w="5270669">
                  <a:extLst>
                    <a:ext uri="{9D8B030D-6E8A-4147-A177-3AD203B41FA5}">
                      <a16:colId xmlns:a16="http://schemas.microsoft.com/office/drawing/2014/main" val="2246295882"/>
                    </a:ext>
                  </a:extLst>
                </a:gridCol>
                <a:gridCol w="6687099">
                  <a:extLst>
                    <a:ext uri="{9D8B030D-6E8A-4147-A177-3AD203B41FA5}">
                      <a16:colId xmlns:a16="http://schemas.microsoft.com/office/drawing/2014/main" val="4065639172"/>
                    </a:ext>
                  </a:extLst>
                </a:gridCol>
              </a:tblGrid>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a:solidFill>
                            <a:schemeClr val="bg1"/>
                          </a:solidFill>
                          <a:latin typeface="Tahoma" pitchFamily="34" charset="0"/>
                          <a:ea typeface="Tahoma" pitchFamily="34" charset="0"/>
                          <a:cs typeface="Tahoma" pitchFamily="34" charset="0"/>
                        </a:rPr>
                        <a:t>מרחב התפתחותי מודרך </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כולל מעורבות מקצועית מתמדת - פעילויות מובנות,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גורם אקטיבי ונגיש לייעוץ כללי ולליווי מקומי</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33132"/>
                  </a:ext>
                </a:extLst>
              </a:tr>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a:solidFill>
                            <a:schemeClr val="bg1"/>
                          </a:solidFill>
                          <a:latin typeface="Tahoma" pitchFamily="34" charset="0"/>
                          <a:ea typeface="Tahoma" pitchFamily="34" charset="0"/>
                          <a:cs typeface="Tahoma" pitchFamily="34" charset="0"/>
                        </a:rPr>
                        <a:t>משחקייה עם ליווי מקצועי שעתי</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כולל פעילויות מובנות וייעוץ תחום בשעות</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a:solidFill>
                            <a:schemeClr val="bg1"/>
                          </a:solidFill>
                          <a:latin typeface="Tahoma" pitchFamily="34" charset="0"/>
                          <a:ea typeface="Tahoma" pitchFamily="34" charset="0"/>
                          <a:cs typeface="Tahoma" pitchFamily="34" charset="0"/>
                        </a:rPr>
                        <a:t>משחקייה עם נוכחות מקצועית שאינה מובנית </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הגורם המקצועי נגיש לייעוץ כללי וכן מגיב </a:t>
                      </a:r>
                    </a:p>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להתרחשויות ספונטניות במידת הצורך</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50718"/>
                  </a:ext>
                </a:extLst>
              </a:tr>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ג'ימבורי</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lang="he-IL" sz="1100">
                          <a:latin typeface="Tahoma" pitchFamily="34" charset="0"/>
                          <a:ea typeface="Tahoma" pitchFamily="34" charset="0"/>
                          <a:cs typeface="Tahoma" pitchFamily="34" charset="0"/>
                        </a:rPr>
                        <a:t>פתוח למשחק חופשי בהשגחה תפעולית בסיסית</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45510"/>
                  </a:ext>
                </a:extLst>
              </a:tr>
            </a:tbl>
          </a:graphicData>
        </a:graphic>
      </p:graphicFrame>
      <p:grpSp>
        <p:nvGrpSpPr>
          <p:cNvPr id="43" name="Group 42">
            <a:extLst>
              <a:ext uri="{FF2B5EF4-FFF2-40B4-BE49-F238E27FC236}">
                <a16:creationId xmlns:a16="http://schemas.microsoft.com/office/drawing/2014/main" id="{7629B457-F700-40EF-83DD-6F11811A927F}"/>
              </a:ext>
            </a:extLst>
          </p:cNvPr>
          <p:cNvGrpSpPr/>
          <p:nvPr/>
        </p:nvGrpSpPr>
        <p:grpSpPr>
          <a:xfrm>
            <a:off x="2732242" y="500900"/>
            <a:ext cx="708869" cy="606466"/>
            <a:chOff x="2172064" y="3603703"/>
            <a:chExt cx="708869" cy="606466"/>
          </a:xfrm>
        </p:grpSpPr>
        <p:sp>
          <p:nvSpPr>
            <p:cNvPr id="44" name="Oval 43">
              <a:extLst>
                <a:ext uri="{FF2B5EF4-FFF2-40B4-BE49-F238E27FC236}">
                  <a16:creationId xmlns:a16="http://schemas.microsoft.com/office/drawing/2014/main" id="{0C2C3353-5E1D-4DEF-AFEB-517C0F117905}"/>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מלבן 16">
              <a:extLst>
                <a:ext uri="{FF2B5EF4-FFF2-40B4-BE49-F238E27FC236}">
                  <a16:creationId xmlns:a16="http://schemas.microsoft.com/office/drawing/2014/main" id="{16FD5BDE-376D-46B8-9870-F887D92B8FB5}"/>
                </a:ext>
              </a:extLst>
            </p:cNvPr>
            <p:cNvSpPr/>
            <p:nvPr/>
          </p:nvSpPr>
          <p:spPr>
            <a:xfrm>
              <a:off x="2172064"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rgbClr val="4A78A6"/>
                  </a:solidFill>
                  <a:latin typeface="Tahoma" pitchFamily="34" charset="0"/>
                  <a:ea typeface="Tahoma" pitchFamily="34" charset="0"/>
                  <a:cs typeface="Tahoma" pitchFamily="34" charset="0"/>
                </a:rPr>
                <a:t>מרכז</a:t>
              </a:r>
            </a:p>
          </p:txBody>
        </p:sp>
      </p:grpSp>
      <p:grpSp>
        <p:nvGrpSpPr>
          <p:cNvPr id="58" name="Group 57">
            <a:extLst>
              <a:ext uri="{FF2B5EF4-FFF2-40B4-BE49-F238E27FC236}">
                <a16:creationId xmlns:a16="http://schemas.microsoft.com/office/drawing/2014/main" id="{7DC3C920-CC25-4492-9922-46E4BA5D3509}"/>
              </a:ext>
            </a:extLst>
          </p:cNvPr>
          <p:cNvGrpSpPr/>
          <p:nvPr/>
        </p:nvGrpSpPr>
        <p:grpSpPr>
          <a:xfrm>
            <a:off x="2514549" y="1122437"/>
            <a:ext cx="708869" cy="606466"/>
            <a:chOff x="2172064" y="3603703"/>
            <a:chExt cx="708869" cy="606466"/>
          </a:xfrm>
        </p:grpSpPr>
        <p:sp>
          <p:nvSpPr>
            <p:cNvPr id="59" name="Oval 58">
              <a:extLst>
                <a:ext uri="{FF2B5EF4-FFF2-40B4-BE49-F238E27FC236}">
                  <a16:creationId xmlns:a16="http://schemas.microsoft.com/office/drawing/2014/main" id="{BFC469A3-F063-4032-BDA5-F29B6444C2BE}"/>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מלבן 16">
              <a:extLst>
                <a:ext uri="{FF2B5EF4-FFF2-40B4-BE49-F238E27FC236}">
                  <a16:creationId xmlns:a16="http://schemas.microsoft.com/office/drawing/2014/main" id="{A2C0D690-72F8-4D42-82FE-73D791665ED6}"/>
                </a:ext>
              </a:extLst>
            </p:cNvPr>
            <p:cNvSpPr/>
            <p:nvPr/>
          </p:nvSpPr>
          <p:spPr>
            <a:xfrm>
              <a:off x="2172064"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rgbClr val="4A78A6"/>
                  </a:solidFill>
                  <a:latin typeface="Tahoma" pitchFamily="34" charset="0"/>
                  <a:ea typeface="Tahoma" pitchFamily="34" charset="0"/>
                  <a:cs typeface="Tahoma" pitchFamily="34" charset="0"/>
                </a:rPr>
                <a:t>מרכז</a:t>
              </a:r>
            </a:p>
          </p:txBody>
        </p:sp>
      </p:grpSp>
      <p:grpSp>
        <p:nvGrpSpPr>
          <p:cNvPr id="61" name="Group 60">
            <a:extLst>
              <a:ext uri="{FF2B5EF4-FFF2-40B4-BE49-F238E27FC236}">
                <a16:creationId xmlns:a16="http://schemas.microsoft.com/office/drawing/2014/main" id="{DEDD96D5-CA78-4A2F-A0F7-EA7BE7E10777}"/>
              </a:ext>
            </a:extLst>
          </p:cNvPr>
          <p:cNvGrpSpPr/>
          <p:nvPr/>
        </p:nvGrpSpPr>
        <p:grpSpPr>
          <a:xfrm>
            <a:off x="3270391" y="1652193"/>
            <a:ext cx="708869" cy="606466"/>
            <a:chOff x="2172064" y="3603703"/>
            <a:chExt cx="708869" cy="606466"/>
          </a:xfrm>
        </p:grpSpPr>
        <p:sp>
          <p:nvSpPr>
            <p:cNvPr id="62" name="Oval 61">
              <a:extLst>
                <a:ext uri="{FF2B5EF4-FFF2-40B4-BE49-F238E27FC236}">
                  <a16:creationId xmlns:a16="http://schemas.microsoft.com/office/drawing/2014/main" id="{BE0E3689-0377-42B6-8A2D-7F6F64EE96C1}"/>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מלבן 16">
              <a:extLst>
                <a:ext uri="{FF2B5EF4-FFF2-40B4-BE49-F238E27FC236}">
                  <a16:creationId xmlns:a16="http://schemas.microsoft.com/office/drawing/2014/main" id="{12D6F69C-7A77-4004-B091-7DA6D168DAEE}"/>
                </a:ext>
              </a:extLst>
            </p:cNvPr>
            <p:cNvSpPr/>
            <p:nvPr/>
          </p:nvSpPr>
          <p:spPr>
            <a:xfrm>
              <a:off x="2172064"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rgbClr val="4A78A6"/>
                  </a:solidFill>
                  <a:latin typeface="Tahoma" pitchFamily="34" charset="0"/>
                  <a:ea typeface="Tahoma" pitchFamily="34" charset="0"/>
                  <a:cs typeface="Tahoma" pitchFamily="34" charset="0"/>
                </a:rPr>
                <a:t>מרכז</a:t>
              </a:r>
            </a:p>
          </p:txBody>
        </p:sp>
      </p:grpSp>
      <p:grpSp>
        <p:nvGrpSpPr>
          <p:cNvPr id="64" name="Group 63">
            <a:extLst>
              <a:ext uri="{FF2B5EF4-FFF2-40B4-BE49-F238E27FC236}">
                <a16:creationId xmlns:a16="http://schemas.microsoft.com/office/drawing/2014/main" id="{4309F9B9-3A43-4FAC-85C5-1DA938857E80}"/>
              </a:ext>
            </a:extLst>
          </p:cNvPr>
          <p:cNvGrpSpPr/>
          <p:nvPr/>
        </p:nvGrpSpPr>
        <p:grpSpPr>
          <a:xfrm>
            <a:off x="2900299" y="2258659"/>
            <a:ext cx="708869" cy="606466"/>
            <a:chOff x="2172064" y="3603703"/>
            <a:chExt cx="708869" cy="606466"/>
          </a:xfrm>
        </p:grpSpPr>
        <p:sp>
          <p:nvSpPr>
            <p:cNvPr id="65" name="Oval 64">
              <a:extLst>
                <a:ext uri="{FF2B5EF4-FFF2-40B4-BE49-F238E27FC236}">
                  <a16:creationId xmlns:a16="http://schemas.microsoft.com/office/drawing/2014/main" id="{DC60D73B-3D81-4FEC-A193-C709545446EB}"/>
                </a:ext>
              </a:extLst>
            </p:cNvPr>
            <p:cNvSpPr/>
            <p:nvPr/>
          </p:nvSpPr>
          <p:spPr>
            <a:xfrm>
              <a:off x="2203379" y="3603703"/>
              <a:ext cx="677554" cy="606466"/>
            </a:xfrm>
            <a:prstGeom prst="ellipse">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מלבן 16">
              <a:extLst>
                <a:ext uri="{FF2B5EF4-FFF2-40B4-BE49-F238E27FC236}">
                  <a16:creationId xmlns:a16="http://schemas.microsoft.com/office/drawing/2014/main" id="{D71DFBC9-F9EC-493D-AB91-E1A8651B0615}"/>
                </a:ext>
              </a:extLst>
            </p:cNvPr>
            <p:cNvSpPr/>
            <p:nvPr/>
          </p:nvSpPr>
          <p:spPr>
            <a:xfrm>
              <a:off x="2172064"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rgbClr val="4A78A6"/>
                  </a:solidFill>
                  <a:latin typeface="Tahoma" pitchFamily="34" charset="0"/>
                  <a:ea typeface="Tahoma" pitchFamily="34" charset="0"/>
                  <a:cs typeface="Tahoma" pitchFamily="34" charset="0"/>
                </a:rPr>
                <a:t>מרכז</a:t>
              </a:r>
            </a:p>
          </p:txBody>
        </p:sp>
      </p:grpSp>
      <p:grpSp>
        <p:nvGrpSpPr>
          <p:cNvPr id="67" name="Group 66">
            <a:extLst>
              <a:ext uri="{FF2B5EF4-FFF2-40B4-BE49-F238E27FC236}">
                <a16:creationId xmlns:a16="http://schemas.microsoft.com/office/drawing/2014/main" id="{1E13F4B6-9E60-41C4-909F-9A9CBBBFDA4A}"/>
              </a:ext>
            </a:extLst>
          </p:cNvPr>
          <p:cNvGrpSpPr/>
          <p:nvPr/>
        </p:nvGrpSpPr>
        <p:grpSpPr>
          <a:xfrm>
            <a:off x="1796730" y="1107562"/>
            <a:ext cx="725647" cy="606466"/>
            <a:chOff x="2155286" y="3603703"/>
            <a:chExt cx="725647" cy="606466"/>
          </a:xfrm>
        </p:grpSpPr>
        <p:sp>
          <p:nvSpPr>
            <p:cNvPr id="68" name="Oval 67">
              <a:extLst>
                <a:ext uri="{FF2B5EF4-FFF2-40B4-BE49-F238E27FC236}">
                  <a16:creationId xmlns:a16="http://schemas.microsoft.com/office/drawing/2014/main" id="{27BDC204-0BF3-46CF-BF6B-4EB3B61968E4}"/>
                </a:ext>
              </a:extLst>
            </p:cNvPr>
            <p:cNvSpPr/>
            <p:nvPr/>
          </p:nvSpPr>
          <p:spPr>
            <a:xfrm>
              <a:off x="2203379" y="3603703"/>
              <a:ext cx="677554" cy="606466"/>
            </a:xfrm>
            <a:prstGeom prst="ellipse">
              <a:avLst/>
            </a:prstGeom>
            <a:solidFill>
              <a:srgbClr val="F2D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מלבן 16">
              <a:extLst>
                <a:ext uri="{FF2B5EF4-FFF2-40B4-BE49-F238E27FC236}">
                  <a16:creationId xmlns:a16="http://schemas.microsoft.com/office/drawing/2014/main" id="{ADDBBA6C-3008-4786-9FB6-0ED441D4E494}"/>
                </a:ext>
              </a:extLst>
            </p:cNvPr>
            <p:cNvSpPr/>
            <p:nvPr/>
          </p:nvSpPr>
          <p:spPr>
            <a:xfrm>
              <a:off x="2155286"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rgbClr val="4A78A6"/>
                  </a:solidFill>
                  <a:latin typeface="Tahoma" pitchFamily="34" charset="0"/>
                  <a:ea typeface="Tahoma" pitchFamily="34" charset="0"/>
                  <a:cs typeface="Tahoma" pitchFamily="34" charset="0"/>
                </a:rPr>
                <a:t>צפון</a:t>
              </a:r>
            </a:p>
          </p:txBody>
        </p:sp>
      </p:grpSp>
      <p:grpSp>
        <p:nvGrpSpPr>
          <p:cNvPr id="70" name="Group 69">
            <a:extLst>
              <a:ext uri="{FF2B5EF4-FFF2-40B4-BE49-F238E27FC236}">
                <a16:creationId xmlns:a16="http://schemas.microsoft.com/office/drawing/2014/main" id="{9B118981-1376-4553-9734-7232A9B3F5D6}"/>
              </a:ext>
            </a:extLst>
          </p:cNvPr>
          <p:cNvGrpSpPr/>
          <p:nvPr/>
        </p:nvGrpSpPr>
        <p:grpSpPr>
          <a:xfrm>
            <a:off x="2184161" y="2258659"/>
            <a:ext cx="725647" cy="606466"/>
            <a:chOff x="2155286" y="3603703"/>
            <a:chExt cx="725647" cy="606466"/>
          </a:xfrm>
        </p:grpSpPr>
        <p:sp>
          <p:nvSpPr>
            <p:cNvPr id="71" name="Oval 70">
              <a:extLst>
                <a:ext uri="{FF2B5EF4-FFF2-40B4-BE49-F238E27FC236}">
                  <a16:creationId xmlns:a16="http://schemas.microsoft.com/office/drawing/2014/main" id="{9368631A-54A2-4DF1-92C0-B0B5338BF73C}"/>
                </a:ext>
              </a:extLst>
            </p:cNvPr>
            <p:cNvSpPr/>
            <p:nvPr/>
          </p:nvSpPr>
          <p:spPr>
            <a:xfrm>
              <a:off x="2203379" y="3603703"/>
              <a:ext cx="677554" cy="606466"/>
            </a:xfrm>
            <a:prstGeom prst="ellipse">
              <a:avLst/>
            </a:prstGeom>
            <a:solidFill>
              <a:srgbClr val="F2D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מלבן 16">
              <a:extLst>
                <a:ext uri="{FF2B5EF4-FFF2-40B4-BE49-F238E27FC236}">
                  <a16:creationId xmlns:a16="http://schemas.microsoft.com/office/drawing/2014/main" id="{E187D6DC-C9D6-472E-8FED-1FEC559B6809}"/>
                </a:ext>
              </a:extLst>
            </p:cNvPr>
            <p:cNvSpPr/>
            <p:nvPr/>
          </p:nvSpPr>
          <p:spPr>
            <a:xfrm>
              <a:off x="2155286"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rgbClr val="4A78A6"/>
                  </a:solidFill>
                  <a:latin typeface="Tahoma" pitchFamily="34" charset="0"/>
                  <a:ea typeface="Tahoma" pitchFamily="34" charset="0"/>
                  <a:cs typeface="Tahoma" pitchFamily="34" charset="0"/>
                </a:rPr>
                <a:t>צפון</a:t>
              </a:r>
            </a:p>
          </p:txBody>
        </p:sp>
      </p:grpSp>
      <p:grpSp>
        <p:nvGrpSpPr>
          <p:cNvPr id="73" name="Group 72">
            <a:extLst>
              <a:ext uri="{FF2B5EF4-FFF2-40B4-BE49-F238E27FC236}">
                <a16:creationId xmlns:a16="http://schemas.microsoft.com/office/drawing/2014/main" id="{5CF6D821-0AF0-4A33-B8AA-230120123869}"/>
              </a:ext>
            </a:extLst>
          </p:cNvPr>
          <p:cNvGrpSpPr/>
          <p:nvPr/>
        </p:nvGrpSpPr>
        <p:grpSpPr>
          <a:xfrm>
            <a:off x="1149385" y="1104390"/>
            <a:ext cx="677554" cy="606466"/>
            <a:chOff x="2203379" y="3603703"/>
            <a:chExt cx="677554" cy="606466"/>
          </a:xfrm>
          <a:solidFill>
            <a:schemeClr val="bg1">
              <a:lumMod val="50000"/>
            </a:schemeClr>
          </a:solidFill>
        </p:grpSpPr>
        <p:sp>
          <p:nvSpPr>
            <p:cNvPr id="74" name="Oval 73">
              <a:extLst>
                <a:ext uri="{FF2B5EF4-FFF2-40B4-BE49-F238E27FC236}">
                  <a16:creationId xmlns:a16="http://schemas.microsoft.com/office/drawing/2014/main" id="{0903907F-4521-4EAA-AB62-6D50F49DA804}"/>
                </a:ext>
              </a:extLst>
            </p:cNvPr>
            <p:cNvSpPr/>
            <p:nvPr/>
          </p:nvSpPr>
          <p:spPr>
            <a:xfrm>
              <a:off x="2203379" y="3603703"/>
              <a:ext cx="677554" cy="6064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מלבן 16">
              <a:extLst>
                <a:ext uri="{FF2B5EF4-FFF2-40B4-BE49-F238E27FC236}">
                  <a16:creationId xmlns:a16="http://schemas.microsoft.com/office/drawing/2014/main" id="{35D8D5F4-2DD5-4EAF-863E-F53969066BBE}"/>
                </a:ext>
              </a:extLst>
            </p:cNvPr>
            <p:cNvSpPr/>
            <p:nvPr/>
          </p:nvSpPr>
          <p:spPr>
            <a:xfrm>
              <a:off x="2329121" y="3672290"/>
              <a:ext cx="453384" cy="371577"/>
            </a:xfrm>
            <a:prstGeom prst="rect">
              <a:avLst/>
            </a:prstGeom>
            <a:noFill/>
          </p:spPr>
          <p:txBody>
            <a:bodyPr wrap="square">
              <a:spAutoFit/>
            </a:bodyPr>
            <a:lstStyle/>
            <a:p>
              <a:pPr algn="r" rtl="1">
                <a:lnSpc>
                  <a:spcPct val="150000"/>
                </a:lnSpc>
                <a:spcBef>
                  <a:spcPts val="600"/>
                </a:spcBef>
                <a:buClr>
                  <a:srgbClr val="FFC000"/>
                </a:buClr>
              </a:pPr>
              <a:r>
                <a:rPr lang="he-IL" sz="1400" b="1">
                  <a:solidFill>
                    <a:schemeClr val="bg1"/>
                  </a:solidFill>
                  <a:latin typeface="Tahoma" pitchFamily="34" charset="0"/>
                  <a:ea typeface="Tahoma" pitchFamily="34" charset="0"/>
                  <a:cs typeface="Tahoma" pitchFamily="34" charset="0"/>
                </a:rPr>
                <a:t>יפו</a:t>
              </a:r>
            </a:p>
          </p:txBody>
        </p:sp>
      </p:grpSp>
      <p:grpSp>
        <p:nvGrpSpPr>
          <p:cNvPr id="76" name="Group 75">
            <a:extLst>
              <a:ext uri="{FF2B5EF4-FFF2-40B4-BE49-F238E27FC236}">
                <a16:creationId xmlns:a16="http://schemas.microsoft.com/office/drawing/2014/main" id="{7B92C240-63C3-4906-A8C9-2795B2274235}"/>
              </a:ext>
            </a:extLst>
          </p:cNvPr>
          <p:cNvGrpSpPr/>
          <p:nvPr/>
        </p:nvGrpSpPr>
        <p:grpSpPr>
          <a:xfrm>
            <a:off x="1539043" y="2258659"/>
            <a:ext cx="677554" cy="606466"/>
            <a:chOff x="2203379" y="3603703"/>
            <a:chExt cx="677554" cy="606466"/>
          </a:xfrm>
          <a:solidFill>
            <a:schemeClr val="bg1">
              <a:lumMod val="50000"/>
            </a:schemeClr>
          </a:solidFill>
        </p:grpSpPr>
        <p:sp>
          <p:nvSpPr>
            <p:cNvPr id="77" name="Oval 76">
              <a:extLst>
                <a:ext uri="{FF2B5EF4-FFF2-40B4-BE49-F238E27FC236}">
                  <a16:creationId xmlns:a16="http://schemas.microsoft.com/office/drawing/2014/main" id="{A897F682-7E5F-4F10-869B-C3064FC1B8BE}"/>
                </a:ext>
              </a:extLst>
            </p:cNvPr>
            <p:cNvSpPr/>
            <p:nvPr/>
          </p:nvSpPr>
          <p:spPr>
            <a:xfrm>
              <a:off x="2203379" y="3603703"/>
              <a:ext cx="677554" cy="6064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מלבן 16">
              <a:extLst>
                <a:ext uri="{FF2B5EF4-FFF2-40B4-BE49-F238E27FC236}">
                  <a16:creationId xmlns:a16="http://schemas.microsoft.com/office/drawing/2014/main" id="{5154B3DF-E7E2-4009-A104-606BFDFB1271}"/>
                </a:ext>
              </a:extLst>
            </p:cNvPr>
            <p:cNvSpPr/>
            <p:nvPr/>
          </p:nvSpPr>
          <p:spPr>
            <a:xfrm>
              <a:off x="2329121" y="3672290"/>
              <a:ext cx="453384" cy="371577"/>
            </a:xfrm>
            <a:prstGeom prst="rect">
              <a:avLst/>
            </a:prstGeom>
            <a:noFill/>
          </p:spPr>
          <p:txBody>
            <a:bodyPr wrap="square">
              <a:spAutoFit/>
            </a:bodyPr>
            <a:lstStyle/>
            <a:p>
              <a:pPr algn="r" rtl="1">
                <a:lnSpc>
                  <a:spcPct val="150000"/>
                </a:lnSpc>
                <a:spcBef>
                  <a:spcPts val="600"/>
                </a:spcBef>
                <a:buClr>
                  <a:srgbClr val="FFC000"/>
                </a:buClr>
              </a:pPr>
              <a:r>
                <a:rPr lang="he-IL" sz="1400" b="1">
                  <a:solidFill>
                    <a:schemeClr val="bg1"/>
                  </a:solidFill>
                  <a:latin typeface="Tahoma" pitchFamily="34" charset="0"/>
                  <a:ea typeface="Tahoma" pitchFamily="34" charset="0"/>
                  <a:cs typeface="Tahoma" pitchFamily="34" charset="0"/>
                </a:rPr>
                <a:t>יפו</a:t>
              </a:r>
            </a:p>
          </p:txBody>
        </p:sp>
      </p:grpSp>
      <p:grpSp>
        <p:nvGrpSpPr>
          <p:cNvPr id="82" name="Group 81">
            <a:extLst>
              <a:ext uri="{FF2B5EF4-FFF2-40B4-BE49-F238E27FC236}">
                <a16:creationId xmlns:a16="http://schemas.microsoft.com/office/drawing/2014/main" id="{64074284-F265-4588-BDAA-CCF0A9BD4C45}"/>
              </a:ext>
            </a:extLst>
          </p:cNvPr>
          <p:cNvGrpSpPr/>
          <p:nvPr/>
        </p:nvGrpSpPr>
        <p:grpSpPr>
          <a:xfrm>
            <a:off x="409545" y="1104390"/>
            <a:ext cx="725647" cy="606466"/>
            <a:chOff x="2155286" y="3603703"/>
            <a:chExt cx="725647" cy="606466"/>
          </a:xfrm>
        </p:grpSpPr>
        <p:sp>
          <p:nvSpPr>
            <p:cNvPr id="83" name="Oval 82">
              <a:extLst>
                <a:ext uri="{FF2B5EF4-FFF2-40B4-BE49-F238E27FC236}">
                  <a16:creationId xmlns:a16="http://schemas.microsoft.com/office/drawing/2014/main" id="{300578D4-5EEB-4B11-B6AA-BD2BAF59A308}"/>
                </a:ext>
              </a:extLst>
            </p:cNvPr>
            <p:cNvSpPr/>
            <p:nvPr/>
          </p:nvSpPr>
          <p:spPr>
            <a:xfrm>
              <a:off x="2203379" y="3603703"/>
              <a:ext cx="677554" cy="606466"/>
            </a:xfrm>
            <a:prstGeom prst="ellipse">
              <a:avLst/>
            </a:prstGeom>
            <a:solidFill>
              <a:srgbClr val="90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 name="מלבן 16">
              <a:extLst>
                <a:ext uri="{FF2B5EF4-FFF2-40B4-BE49-F238E27FC236}">
                  <a16:creationId xmlns:a16="http://schemas.microsoft.com/office/drawing/2014/main" id="{504B2748-78E0-4016-A876-9581057EFFCC}"/>
                </a:ext>
              </a:extLst>
            </p:cNvPr>
            <p:cNvSpPr/>
            <p:nvPr/>
          </p:nvSpPr>
          <p:spPr>
            <a:xfrm>
              <a:off x="2155286"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chemeClr val="bg1"/>
                  </a:solidFill>
                  <a:latin typeface="Tahoma" pitchFamily="34" charset="0"/>
                  <a:ea typeface="Tahoma" pitchFamily="34" charset="0"/>
                  <a:cs typeface="Tahoma" pitchFamily="34" charset="0"/>
                </a:rPr>
                <a:t>דרום</a:t>
              </a:r>
            </a:p>
          </p:txBody>
        </p:sp>
      </p:grpSp>
      <p:grpSp>
        <p:nvGrpSpPr>
          <p:cNvPr id="85" name="Group 84">
            <a:extLst>
              <a:ext uri="{FF2B5EF4-FFF2-40B4-BE49-F238E27FC236}">
                <a16:creationId xmlns:a16="http://schemas.microsoft.com/office/drawing/2014/main" id="{ADC68CB0-63F7-4CDF-B4AE-D43F4D4B91DB}"/>
              </a:ext>
            </a:extLst>
          </p:cNvPr>
          <p:cNvGrpSpPr/>
          <p:nvPr/>
        </p:nvGrpSpPr>
        <p:grpSpPr>
          <a:xfrm>
            <a:off x="774811" y="2246655"/>
            <a:ext cx="725647" cy="606466"/>
            <a:chOff x="2155286" y="3603703"/>
            <a:chExt cx="725647" cy="606466"/>
          </a:xfrm>
        </p:grpSpPr>
        <p:sp>
          <p:nvSpPr>
            <p:cNvPr id="86" name="Oval 85">
              <a:extLst>
                <a:ext uri="{FF2B5EF4-FFF2-40B4-BE49-F238E27FC236}">
                  <a16:creationId xmlns:a16="http://schemas.microsoft.com/office/drawing/2014/main" id="{7F3C9EEE-AD78-43A3-8FBD-48B9544A0E6B}"/>
                </a:ext>
              </a:extLst>
            </p:cNvPr>
            <p:cNvSpPr/>
            <p:nvPr/>
          </p:nvSpPr>
          <p:spPr>
            <a:xfrm>
              <a:off x="2203379" y="3603703"/>
              <a:ext cx="677554" cy="606466"/>
            </a:xfrm>
            <a:prstGeom prst="ellipse">
              <a:avLst/>
            </a:prstGeom>
            <a:solidFill>
              <a:srgbClr val="90B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 name="מלבן 16">
              <a:extLst>
                <a:ext uri="{FF2B5EF4-FFF2-40B4-BE49-F238E27FC236}">
                  <a16:creationId xmlns:a16="http://schemas.microsoft.com/office/drawing/2014/main" id="{2FCCF66A-107B-4A91-8768-15BA72DCE25E}"/>
                </a:ext>
              </a:extLst>
            </p:cNvPr>
            <p:cNvSpPr/>
            <p:nvPr/>
          </p:nvSpPr>
          <p:spPr>
            <a:xfrm>
              <a:off x="2155286" y="3672290"/>
              <a:ext cx="677553" cy="371577"/>
            </a:xfrm>
            <a:prstGeom prst="rect">
              <a:avLst/>
            </a:prstGeom>
          </p:spPr>
          <p:txBody>
            <a:bodyPr wrap="square">
              <a:spAutoFit/>
            </a:bodyPr>
            <a:lstStyle/>
            <a:p>
              <a:pPr algn="r" rtl="1">
                <a:lnSpc>
                  <a:spcPct val="150000"/>
                </a:lnSpc>
                <a:spcBef>
                  <a:spcPts val="600"/>
                </a:spcBef>
                <a:buClr>
                  <a:srgbClr val="FFC000"/>
                </a:buClr>
              </a:pPr>
              <a:r>
                <a:rPr lang="he-IL" sz="1400" b="1">
                  <a:solidFill>
                    <a:schemeClr val="bg1"/>
                  </a:solidFill>
                  <a:latin typeface="Tahoma" pitchFamily="34" charset="0"/>
                  <a:ea typeface="Tahoma" pitchFamily="34" charset="0"/>
                  <a:cs typeface="Tahoma" pitchFamily="34" charset="0"/>
                </a:rPr>
                <a:t>דרום</a:t>
              </a:r>
            </a:p>
          </p:txBody>
        </p:sp>
      </p:grpSp>
      <p:sp>
        <p:nvSpPr>
          <p:cNvPr id="89" name="TextBox 88">
            <a:extLst>
              <a:ext uri="{FF2B5EF4-FFF2-40B4-BE49-F238E27FC236}">
                <a16:creationId xmlns:a16="http://schemas.microsoft.com/office/drawing/2014/main" id="{8177794D-5BDF-4D8C-AF6C-4B1588F74F08}"/>
              </a:ext>
            </a:extLst>
          </p:cNvPr>
          <p:cNvSpPr txBox="1"/>
          <p:nvPr/>
        </p:nvSpPr>
        <p:spPr>
          <a:xfrm>
            <a:off x="7692704" y="3367689"/>
            <a:ext cx="4063574" cy="2550506"/>
          </a:xfrm>
          <a:prstGeom prst="rect">
            <a:avLst/>
          </a:prstGeom>
          <a:noFill/>
          <a:ln>
            <a:noFill/>
          </a:ln>
        </p:spPr>
        <p:txBody>
          <a:bodyPr wrap="square">
            <a:spAutoFit/>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מאפיינים רוחביים:</a:t>
            </a:r>
          </a:p>
          <a:p>
            <a:pPr marL="285750" marR="0" lvl="0" indent="-285750" algn="r" defTabSz="914400" rtl="1" eaLnBrk="1" fontAlgn="auto" latinLnBrk="0" hangingPunct="1">
              <a:lnSpc>
                <a:spcPct val="150000"/>
              </a:lnSpc>
              <a:spcBef>
                <a:spcPts val="600"/>
              </a:spcBef>
              <a:spcAft>
                <a:spcPts val="0"/>
              </a:spcAft>
              <a:buClr>
                <a:srgbClr val="4A78A6"/>
              </a:buClr>
              <a:buSzTx/>
              <a:buFont typeface="Tahoma" panose="020B0604030504040204" pitchFamily="34" charset="0"/>
              <a:buChar char="█"/>
              <a:tabLst/>
              <a:defRPr/>
            </a:pPr>
            <a:r>
              <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שעות פעילות מוגדרות</a:t>
            </a:r>
          </a:p>
          <a:p>
            <a:pPr marL="285750" marR="0" lvl="0" indent="-285750" algn="r" defTabSz="914400" rtl="1" eaLnBrk="1" fontAlgn="auto" latinLnBrk="0" hangingPunct="1">
              <a:lnSpc>
                <a:spcPct val="150000"/>
              </a:lnSpc>
              <a:spcBef>
                <a:spcPts val="600"/>
              </a:spcBef>
              <a:spcAft>
                <a:spcPts val="0"/>
              </a:spcAft>
              <a:buClr>
                <a:srgbClr val="4A78A6"/>
              </a:buClr>
              <a:buSzTx/>
              <a:buFont typeface="Tahoma" panose="020B0604030504040204" pitchFamily="34" charset="0"/>
              <a:buChar char="█"/>
              <a:tabLst/>
              <a:defRPr/>
            </a:pPr>
            <a:r>
              <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תשלום מלא </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או</a:t>
            </a:r>
            <a:r>
              <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סמלי </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או</a:t>
            </a:r>
            <a:r>
              <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חינם</a:t>
            </a:r>
          </a:p>
          <a:p>
            <a:pPr marL="285750" marR="0" lvl="0" indent="-285750" algn="r" defTabSz="914400" rtl="1" eaLnBrk="1" fontAlgn="auto" latinLnBrk="0" hangingPunct="1">
              <a:lnSpc>
                <a:spcPct val="150000"/>
              </a:lnSpc>
              <a:spcBef>
                <a:spcPts val="600"/>
              </a:spcBef>
              <a:spcAft>
                <a:spcPts val="0"/>
              </a:spcAft>
              <a:buClr>
                <a:srgbClr val="4A78A6"/>
              </a:buClr>
              <a:buSzTx/>
              <a:buFont typeface="Tahoma" panose="020B0604030504040204" pitchFamily="34" charset="0"/>
              <a:buChar char="█"/>
              <a:tabLst/>
              <a:defRPr/>
            </a:pPr>
            <a:r>
              <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הרשמה מראש </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או</a:t>
            </a:r>
            <a:r>
              <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פתוח לקהל</a:t>
            </a:r>
          </a:p>
          <a:p>
            <a:pPr marL="285750" marR="0" lvl="0" indent="-285750" algn="r" defTabSz="914400" rtl="1" eaLnBrk="1" fontAlgn="auto" latinLnBrk="0" hangingPunct="1">
              <a:lnSpc>
                <a:spcPct val="150000"/>
              </a:lnSpc>
              <a:spcBef>
                <a:spcPts val="600"/>
              </a:spcBef>
              <a:spcAft>
                <a:spcPts val="0"/>
              </a:spcAft>
              <a:buClr>
                <a:srgbClr val="4A78A6"/>
              </a:buClr>
              <a:buSzTx/>
              <a:buFont typeface="Tahoma" panose="020B0604030504040204" pitchFamily="34" charset="0"/>
              <a:buChar char="█"/>
              <a:tabLst/>
              <a:defRPr/>
            </a:pPr>
            <a:r>
              <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קבוצות קבועות </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או</a:t>
            </a:r>
            <a:r>
              <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גמיש למצטרפים</a:t>
            </a:r>
          </a:p>
          <a:p>
            <a:pPr marL="285750" marR="0" lvl="0" indent="-285750" algn="r" defTabSz="914400" rtl="1" eaLnBrk="1" fontAlgn="auto" latinLnBrk="0" hangingPunct="1">
              <a:lnSpc>
                <a:spcPct val="150000"/>
              </a:lnSpc>
              <a:spcBef>
                <a:spcPts val="600"/>
              </a:spcBef>
              <a:spcAft>
                <a:spcPts val="0"/>
              </a:spcAft>
              <a:buClr>
                <a:srgbClr val="4A78A6"/>
              </a:buClr>
              <a:buSzTx/>
              <a:buFont typeface="Tahoma" panose="020B0604030504040204" pitchFamily="34" charset="0"/>
              <a:buChar char="█"/>
              <a:tabLst/>
              <a:defRPr/>
            </a:pPr>
            <a:r>
              <a:rPr lang="he-IL" sz="1600">
                <a:solidFill>
                  <a:prstClr val="black"/>
                </a:solidFill>
                <a:latin typeface="Tahoma" pitchFamily="34" charset="0"/>
                <a:ea typeface="Tahoma" pitchFamily="34" charset="0"/>
                <a:cs typeface="Tahoma" pitchFamily="34" charset="0"/>
              </a:rPr>
              <a:t>ייעוד לקבוצות גיל מוגדרות</a:t>
            </a:r>
            <a:endPar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93" name="TextBox 92">
            <a:extLst>
              <a:ext uri="{FF2B5EF4-FFF2-40B4-BE49-F238E27FC236}">
                <a16:creationId xmlns:a16="http://schemas.microsoft.com/office/drawing/2014/main" id="{412405FD-D4FD-4C77-BC2D-5C90690F88E8}"/>
              </a:ext>
            </a:extLst>
          </p:cNvPr>
          <p:cNvSpPr txBox="1"/>
          <p:nvPr/>
        </p:nvSpPr>
        <p:spPr>
          <a:xfrm>
            <a:off x="4608692" y="3367527"/>
            <a:ext cx="3602432" cy="2319674"/>
          </a:xfrm>
          <a:prstGeom prst="rect">
            <a:avLst/>
          </a:prstGeom>
          <a:noFill/>
          <a:ln>
            <a:noFill/>
          </a:ln>
        </p:spPr>
        <p:txBody>
          <a:bodyPr wrap="square">
            <a:spAutoFit/>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סוג ההתערבות המקצועית: </a:t>
            </a:r>
          </a:p>
          <a:p>
            <a:pPr marL="285750" indent="-285750" algn="r" rtl="1">
              <a:lnSpc>
                <a:spcPct val="150000"/>
              </a:lnSpc>
              <a:spcBef>
                <a:spcPts val="600"/>
              </a:spcBef>
              <a:buClr>
                <a:srgbClr val="4A78A6"/>
              </a:buClr>
              <a:buFont typeface="Tahoma" panose="020B0604030504040204" pitchFamily="34" charset="0"/>
              <a:buChar char="█"/>
              <a:defRPr/>
            </a:pPr>
            <a:r>
              <a:rPr lang="he-IL" sz="1600">
                <a:solidFill>
                  <a:prstClr val="black"/>
                </a:solidFill>
                <a:latin typeface="Tahoma" pitchFamily="34" charset="0"/>
                <a:ea typeface="Tahoma" pitchFamily="34" charset="0"/>
                <a:cs typeface="Tahoma" pitchFamily="34" charset="0"/>
              </a:rPr>
              <a:t>מקומית - עידוד והכוונה למשחק משותף, תיווך מצבים בשטח</a:t>
            </a:r>
          </a:p>
          <a:p>
            <a:pPr marL="285750" indent="-285750" algn="r" rtl="1">
              <a:lnSpc>
                <a:spcPct val="150000"/>
              </a:lnSpc>
              <a:spcBef>
                <a:spcPts val="600"/>
              </a:spcBef>
              <a:buClr>
                <a:srgbClr val="4A78A6"/>
              </a:buClr>
              <a:buFont typeface="Tahoma" panose="020B0604030504040204" pitchFamily="34" charset="0"/>
              <a:buChar char="█"/>
              <a:defRPr/>
            </a:pPr>
            <a:r>
              <a:rPr lang="he-IL" sz="1600">
                <a:solidFill>
                  <a:prstClr val="black"/>
                </a:solidFill>
                <a:latin typeface="Tahoma" pitchFamily="34" charset="0"/>
                <a:ea typeface="Tahoma" pitchFamily="34" charset="0"/>
                <a:cs typeface="Tahoma" pitchFamily="34" charset="0"/>
              </a:rPr>
              <a:t>כללית – ייעוץ בנושאי חינוך ואתגרי הורות, ליווי רגשי, הנגשת מידע על התפתחות </a:t>
            </a:r>
            <a:r>
              <a:rPr kumimoji="0" lang="he-IL" sz="16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הילד, שינה, גמילה וכו'.</a:t>
            </a:r>
          </a:p>
        </p:txBody>
      </p:sp>
      <p:sp>
        <p:nvSpPr>
          <p:cNvPr id="94" name="TextBox 93">
            <a:extLst>
              <a:ext uri="{FF2B5EF4-FFF2-40B4-BE49-F238E27FC236}">
                <a16:creationId xmlns:a16="http://schemas.microsoft.com/office/drawing/2014/main" id="{A39EC983-457E-4856-8750-8A1753EC42BD}"/>
              </a:ext>
            </a:extLst>
          </p:cNvPr>
          <p:cNvSpPr txBox="1"/>
          <p:nvPr/>
        </p:nvSpPr>
        <p:spPr>
          <a:xfrm>
            <a:off x="425974" y="3371050"/>
            <a:ext cx="4063575" cy="2765950"/>
          </a:xfrm>
          <a:prstGeom prst="rect">
            <a:avLst/>
          </a:prstGeom>
          <a:noFill/>
          <a:ln>
            <a:noFill/>
          </a:ln>
        </p:spPr>
        <p:txBody>
          <a:bodyPr wrap="square">
            <a:spAutoFit/>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קהל יעד: </a:t>
            </a:r>
          </a:p>
          <a:p>
            <a:pPr marL="285750" indent="-285750" algn="r" rtl="1">
              <a:lnSpc>
                <a:spcPct val="150000"/>
              </a:lnSpc>
              <a:spcBef>
                <a:spcPts val="600"/>
              </a:spcBef>
              <a:buClr>
                <a:srgbClr val="4A78A6"/>
              </a:buClr>
              <a:buFont typeface="Tahoma" panose="020B0604030504040204" pitchFamily="34" charset="0"/>
              <a:buChar char="█"/>
              <a:defRPr/>
            </a:pPr>
            <a:r>
              <a:rPr lang="he-IL" sz="1600">
                <a:solidFill>
                  <a:prstClr val="black"/>
                </a:solidFill>
                <a:latin typeface="Tahoma" pitchFamily="34" charset="0"/>
                <a:ea typeface="Tahoma" pitchFamily="34" charset="0"/>
                <a:cs typeface="Tahoma" pitchFamily="34" charset="0"/>
              </a:rPr>
              <a:t>הורים, סבים וסבתות, מטפלות</a:t>
            </a:r>
          </a:p>
          <a:p>
            <a:pPr marL="285750" indent="-285750" algn="r" rtl="1">
              <a:lnSpc>
                <a:spcPct val="150000"/>
              </a:lnSpc>
              <a:spcBef>
                <a:spcPts val="600"/>
              </a:spcBef>
              <a:buClr>
                <a:srgbClr val="4A78A6"/>
              </a:buClr>
              <a:buFont typeface="Tahoma" panose="020B0604030504040204" pitchFamily="34" charset="0"/>
              <a:buChar char="█"/>
              <a:defRPr/>
            </a:pPr>
            <a:r>
              <a:rPr lang="he-IL" sz="1600">
                <a:solidFill>
                  <a:prstClr val="black"/>
                </a:solidFill>
                <a:latin typeface="Tahoma" pitchFamily="34" charset="0"/>
                <a:ea typeface="Tahoma" pitchFamily="34" charset="0"/>
                <a:cs typeface="Tahoma" pitchFamily="34" charset="0"/>
              </a:rPr>
              <a:t>הצרכנים של ייעוץ מובנה לרוב יהיו הורים ופחות מטפלות</a:t>
            </a:r>
          </a:p>
          <a:p>
            <a:pPr marL="285750" indent="-285750" algn="r" rtl="1">
              <a:lnSpc>
                <a:spcPct val="150000"/>
              </a:lnSpc>
              <a:spcBef>
                <a:spcPts val="600"/>
              </a:spcBef>
              <a:buClr>
                <a:srgbClr val="4A78A6"/>
              </a:buClr>
              <a:buFont typeface="Tahoma" panose="020B0604030504040204" pitchFamily="34" charset="0"/>
              <a:buChar char="█"/>
              <a:defRPr/>
            </a:pPr>
            <a:r>
              <a:rPr lang="he-IL" sz="1600">
                <a:solidFill>
                  <a:prstClr val="black"/>
                </a:solidFill>
                <a:latin typeface="Tahoma" pitchFamily="34" charset="0"/>
                <a:ea typeface="Tahoma" pitchFamily="34" charset="0"/>
                <a:cs typeface="Tahoma" pitchFamily="34" charset="0"/>
              </a:rPr>
              <a:t>אימהות לתינוקות רכים לרוב יגיעו לסדנאות ייעודיות לאחר לידה, מחוץ למרחבי המשחקיות</a:t>
            </a:r>
          </a:p>
        </p:txBody>
      </p:sp>
    </p:spTree>
    <p:extLst>
      <p:ext uri="{BB962C8B-B14F-4D97-AF65-F5344CB8AC3E}">
        <p14:creationId xmlns:p14="http://schemas.microsoft.com/office/powerpoint/2010/main" val="30791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a:t>
            </a:fld>
            <a:endParaRPr lang="en-US" sz="1400"/>
          </a:p>
        </p:txBody>
      </p:sp>
      <p:sp>
        <p:nvSpPr>
          <p:cNvPr id="12" name="TextBox 11">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b="1" dirty="0">
                <a:solidFill>
                  <a:schemeClr val="bg1"/>
                </a:solidFill>
                <a:latin typeface="Tahoma" pitchFamily="34" charset="0"/>
                <a:ea typeface="Tahoma" pitchFamily="34" charset="0"/>
                <a:cs typeface="Tahoma" pitchFamily="34" charset="0"/>
              </a:rPr>
              <a:t>Research Team</a:t>
            </a:r>
            <a:endParaRPr lang="he-IL" sz="2000" b="1" dirty="0">
              <a:solidFill>
                <a:schemeClr val="bg1"/>
              </a:solidFill>
              <a:latin typeface="Tahoma" pitchFamily="34" charset="0"/>
              <a:ea typeface="Tahoma" pitchFamily="34" charset="0"/>
              <a:cs typeface="Tahoma" pitchFamily="34" charset="0"/>
            </a:endParaRPr>
          </a:p>
        </p:txBody>
      </p:sp>
      <p:pic>
        <p:nvPicPr>
          <p:cNvPr id="13" name="תמונה 18">
            <a:extLst>
              <a:ext uri="{FF2B5EF4-FFF2-40B4-BE49-F238E27FC236}">
                <a16:creationId xmlns:a16="http://schemas.microsoft.com/office/drawing/2014/main" id="{32756C74-87E8-F0DA-DB92-28CB7CADF8E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308613" y="3407162"/>
            <a:ext cx="1159617" cy="1329417"/>
          </a:xfrm>
          <a:prstGeom prst="ellipse">
            <a:avLst/>
          </a:prstGeom>
          <a:ln>
            <a:noFill/>
          </a:ln>
          <a:effectLst>
            <a:softEdge rad="112500"/>
          </a:effectLst>
        </p:spPr>
      </p:pic>
      <p:pic>
        <p:nvPicPr>
          <p:cNvPr id="14" name="תמונה 3">
            <a:extLst>
              <a:ext uri="{FF2B5EF4-FFF2-40B4-BE49-F238E27FC236}">
                <a16:creationId xmlns:a16="http://schemas.microsoft.com/office/drawing/2014/main" id="{3484E2A8-5FE7-4EBC-9971-72808A0DE2F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17863" r="7690"/>
          <a:stretch/>
        </p:blipFill>
        <p:spPr>
          <a:xfrm>
            <a:off x="1277378" y="1627814"/>
            <a:ext cx="1208053" cy="1285478"/>
          </a:xfrm>
          <a:prstGeom prst="ellipse">
            <a:avLst/>
          </a:prstGeom>
          <a:ln>
            <a:noFill/>
          </a:ln>
          <a:effectLst>
            <a:softEdge rad="112500"/>
          </a:effectLst>
        </p:spPr>
      </p:pic>
      <p:sp>
        <p:nvSpPr>
          <p:cNvPr id="15" name="TextBox 14">
            <a:extLst>
              <a:ext uri="{FF2B5EF4-FFF2-40B4-BE49-F238E27FC236}">
                <a16:creationId xmlns:a16="http://schemas.microsoft.com/office/drawing/2014/main" id="{7A01B92C-44BD-4A6D-D4C7-58063966C481}"/>
              </a:ext>
            </a:extLst>
          </p:cNvPr>
          <p:cNvSpPr txBox="1"/>
          <p:nvPr/>
        </p:nvSpPr>
        <p:spPr>
          <a:xfrm>
            <a:off x="7421517" y="1973550"/>
            <a:ext cx="3224174" cy="584775"/>
          </a:xfrm>
          <a:prstGeom prst="rect">
            <a:avLst/>
          </a:prstGeom>
        </p:spPr>
        <p:txBody>
          <a:bodyPr wrap="square">
            <a:spAutoFit/>
          </a:bodyPr>
          <a:lstStyle>
            <a:defPPr>
              <a:defRPr lang="en-US"/>
            </a:defPPr>
            <a:lvl1pPr lvl="0" algn="r">
              <a:defRPr sz="1600" b="1">
                <a:latin typeface="Tahoma" pitchFamily="34" charset="0"/>
                <a:ea typeface="Tahoma" pitchFamily="34" charset="0"/>
                <a:cs typeface="Tahoma" pitchFamily="34" charset="0"/>
              </a:defRPr>
            </a:lvl1pPr>
          </a:lstStyle>
          <a:p>
            <a:pPr algn="l"/>
            <a:r>
              <a:rPr lang="en-US" dirty="0"/>
              <a:t>Noit Kadosh </a:t>
            </a:r>
            <a:r>
              <a:rPr lang="en-US" dirty="0" err="1"/>
              <a:t>Maman</a:t>
            </a:r>
            <a:endParaRPr lang="he-IL" dirty="0"/>
          </a:p>
          <a:p>
            <a:pPr algn="l"/>
            <a:r>
              <a:rPr lang="en-US" b="0" dirty="0"/>
              <a:t>Research operations coordinator</a:t>
            </a:r>
            <a:endParaRPr lang="he-IL" b="0" dirty="0"/>
          </a:p>
        </p:txBody>
      </p:sp>
      <p:pic>
        <p:nvPicPr>
          <p:cNvPr id="16" name="Picture 2">
            <a:extLst>
              <a:ext uri="{FF2B5EF4-FFF2-40B4-BE49-F238E27FC236}">
                <a16:creationId xmlns:a16="http://schemas.microsoft.com/office/drawing/2014/main" id="{0497B5C1-9E53-DF88-8030-1A8768154D0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16592" y="1608367"/>
            <a:ext cx="1304925" cy="1304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ctangle 19">
            <a:extLst>
              <a:ext uri="{FF2B5EF4-FFF2-40B4-BE49-F238E27FC236}">
                <a16:creationId xmlns:a16="http://schemas.microsoft.com/office/drawing/2014/main" id="{FB80AF20-A5C5-53D5-73A6-652D40AF458A}"/>
              </a:ext>
            </a:extLst>
          </p:cNvPr>
          <p:cNvSpPr/>
          <p:nvPr/>
        </p:nvSpPr>
        <p:spPr>
          <a:xfrm>
            <a:off x="2602525" y="1946986"/>
            <a:ext cx="4272873" cy="584775"/>
          </a:xfrm>
          <a:prstGeom prst="rect">
            <a:avLst/>
          </a:prstGeom>
        </p:spPr>
        <p:txBody>
          <a:bodyPr wrap="square">
            <a:spAutoFit/>
          </a:bodyPr>
          <a:lstStyle/>
          <a:p>
            <a:pPr lvl="0">
              <a:defRPr/>
            </a:pPr>
            <a:r>
              <a:rPr lang="en-US" sz="1600" b="1" dirty="0">
                <a:latin typeface="Tahoma" pitchFamily="34" charset="0"/>
                <a:ea typeface="Tahoma" pitchFamily="34" charset="0"/>
                <a:cs typeface="Tahoma" pitchFamily="34" charset="0"/>
              </a:rPr>
              <a:t>Sharon Brand Martin</a:t>
            </a:r>
            <a:endParaRPr lang="he-IL" sz="1600" b="1" dirty="0">
              <a:latin typeface="Tahoma" pitchFamily="34" charset="0"/>
              <a:ea typeface="Tahoma" pitchFamily="34" charset="0"/>
              <a:cs typeface="Tahoma" pitchFamily="34" charset="0"/>
            </a:endParaRPr>
          </a:p>
          <a:p>
            <a:pPr lvl="0">
              <a:defRPr/>
            </a:pPr>
            <a:r>
              <a:rPr lang="en-US" sz="1600" dirty="0">
                <a:latin typeface="Tahoma" pitchFamily="34" charset="0"/>
                <a:ea typeface="Tahoma" pitchFamily="34" charset="0"/>
                <a:cs typeface="Tahoma" pitchFamily="34" charset="0"/>
              </a:rPr>
              <a:t>Researcher &amp; Program Evaluator </a:t>
            </a:r>
            <a:endParaRPr lang="en-US" sz="1600" dirty="0">
              <a:solidFill>
                <a:srgbClr val="36636F"/>
              </a:solidFill>
              <a:latin typeface="Tahoma" pitchFamily="34" charset="0"/>
              <a:ea typeface="Tahoma" pitchFamily="34" charset="0"/>
              <a:cs typeface="Tahoma" pitchFamily="34" charset="0"/>
            </a:endParaRPr>
          </a:p>
        </p:txBody>
      </p:sp>
      <p:sp>
        <p:nvSpPr>
          <p:cNvPr id="19" name="Rectangle 9">
            <a:extLst>
              <a:ext uri="{FF2B5EF4-FFF2-40B4-BE49-F238E27FC236}">
                <a16:creationId xmlns:a16="http://schemas.microsoft.com/office/drawing/2014/main" id="{CFBAB294-5D09-9D47-0B07-A279F6B44E79}"/>
              </a:ext>
            </a:extLst>
          </p:cNvPr>
          <p:cNvSpPr/>
          <p:nvPr/>
        </p:nvSpPr>
        <p:spPr>
          <a:xfrm>
            <a:off x="2692372" y="3755590"/>
            <a:ext cx="6096000" cy="584775"/>
          </a:xfrm>
          <a:prstGeom prst="rect">
            <a:avLst/>
          </a:prstGeom>
        </p:spPr>
        <p:txBody>
          <a:bodyPr>
            <a:spAutoFit/>
          </a:bodyPr>
          <a:lstStyle/>
          <a:p>
            <a:pPr lvl="0">
              <a:defRPr/>
            </a:pPr>
            <a:r>
              <a:rPr lang="en-US" sz="1600" b="1" dirty="0">
                <a:latin typeface="Tahoma" pitchFamily="34" charset="0"/>
                <a:ea typeface="Tahoma" pitchFamily="34" charset="0"/>
                <a:cs typeface="Tahoma" pitchFamily="34" charset="0"/>
              </a:rPr>
              <a:t>Alona Tsirulnikov</a:t>
            </a:r>
            <a:endParaRPr lang="he-IL" sz="1600" b="1" dirty="0">
              <a:solidFill>
                <a:srgbClr val="36636F"/>
              </a:solidFill>
              <a:latin typeface="Tahoma" pitchFamily="34" charset="0"/>
              <a:ea typeface="Tahoma" pitchFamily="34" charset="0"/>
              <a:cs typeface="Tahoma" pitchFamily="34" charset="0"/>
            </a:endParaRPr>
          </a:p>
          <a:p>
            <a:pPr lvl="0">
              <a:defRPr/>
            </a:pPr>
            <a:r>
              <a:rPr lang="en-US" sz="1600" dirty="0">
                <a:latin typeface="Tahoma" pitchFamily="34" charset="0"/>
                <a:ea typeface="Tahoma" pitchFamily="34" charset="0"/>
                <a:cs typeface="Tahoma" pitchFamily="34" charset="0"/>
              </a:rPr>
              <a:t>Research Team Lead</a:t>
            </a:r>
            <a:endParaRPr lang="en-US" sz="1600" dirty="0">
              <a:solidFill>
                <a:srgbClr val="36636F"/>
              </a:solidFill>
              <a:latin typeface="Tahoma" pitchFamily="34" charset="0"/>
              <a:ea typeface="Tahoma" pitchFamily="34" charset="0"/>
              <a:cs typeface="Tahoma" pitchFamily="34" charset="0"/>
            </a:endParaRPr>
          </a:p>
        </p:txBody>
      </p:sp>
      <p:pic>
        <p:nvPicPr>
          <p:cNvPr id="20" name="תמונה 18">
            <a:extLst>
              <a:ext uri="{FF2B5EF4-FFF2-40B4-BE49-F238E27FC236}">
                <a16:creationId xmlns:a16="http://schemas.microsoft.com/office/drawing/2014/main" id="{E9F7C433-7F82-137C-71E7-2FF1ECC8F5FE}"/>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1" b="24513"/>
          <a:stretch/>
        </p:blipFill>
        <p:spPr>
          <a:xfrm>
            <a:off x="6169869" y="3418370"/>
            <a:ext cx="1205555" cy="1259217"/>
          </a:xfrm>
          <a:prstGeom prst="ellipse">
            <a:avLst/>
          </a:prstGeom>
          <a:ln>
            <a:noFill/>
          </a:ln>
          <a:effectLst>
            <a:softEdge rad="112500"/>
          </a:effectLst>
        </p:spPr>
      </p:pic>
      <p:sp>
        <p:nvSpPr>
          <p:cNvPr id="23" name="Rectangle 17">
            <a:extLst>
              <a:ext uri="{FF2B5EF4-FFF2-40B4-BE49-F238E27FC236}">
                <a16:creationId xmlns:a16="http://schemas.microsoft.com/office/drawing/2014/main" id="{5B7890FC-89A7-4230-3B7C-7A77ABFEC4A2}"/>
              </a:ext>
            </a:extLst>
          </p:cNvPr>
          <p:cNvSpPr/>
          <p:nvPr/>
        </p:nvSpPr>
        <p:spPr>
          <a:xfrm>
            <a:off x="7426937" y="3755590"/>
            <a:ext cx="3922754" cy="584775"/>
          </a:xfrm>
          <a:prstGeom prst="rect">
            <a:avLst/>
          </a:prstGeom>
        </p:spPr>
        <p:txBody>
          <a:bodyPr wrap="square">
            <a:spAutoFit/>
          </a:bodyPr>
          <a:lstStyle/>
          <a:p>
            <a:pPr lvl="0">
              <a:defRPr/>
            </a:pPr>
            <a:r>
              <a:rPr lang="en-US" sz="1600" b="1" dirty="0">
                <a:latin typeface="Tahoma" pitchFamily="34" charset="0"/>
                <a:ea typeface="Tahoma" pitchFamily="34" charset="0"/>
                <a:cs typeface="Tahoma" pitchFamily="34" charset="0"/>
              </a:rPr>
              <a:t>Dr. Tal Mishaan Spiegel</a:t>
            </a:r>
            <a:endParaRPr lang="he-IL" sz="1600" b="1" dirty="0">
              <a:latin typeface="Tahoma" pitchFamily="34" charset="0"/>
              <a:ea typeface="Tahoma" pitchFamily="34" charset="0"/>
              <a:cs typeface="Tahoma" pitchFamily="34" charset="0"/>
            </a:endParaRPr>
          </a:p>
          <a:p>
            <a:pPr lvl="0">
              <a:defRPr/>
            </a:pPr>
            <a:r>
              <a:rPr lang="en-US" sz="1600" dirty="0">
                <a:latin typeface="Tahoma" pitchFamily="34" charset="0"/>
                <a:ea typeface="Tahoma" pitchFamily="34" charset="0"/>
                <a:cs typeface="Tahoma" pitchFamily="34" charset="0"/>
              </a:rPr>
              <a:t>Head of Program Evaluation Unit of CET</a:t>
            </a:r>
            <a:endParaRPr lang="en-US" sz="1600" dirty="0">
              <a:solidFill>
                <a:srgbClr val="36636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57995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20</a:t>
            </a:fld>
            <a:endParaRPr lang="en-US"/>
          </a:p>
        </p:txBody>
      </p:sp>
      <p:sp>
        <p:nvSpPr>
          <p:cNvPr id="4" name="TextBox 3">
            <a:extLst>
              <a:ext uri="{FF2B5EF4-FFF2-40B4-BE49-F238E27FC236}">
                <a16:creationId xmlns:a16="http://schemas.microsoft.com/office/drawing/2014/main" id="{6BCCEC4B-7206-4C90-8C67-D9A7FB963D73}"/>
              </a:ext>
            </a:extLst>
          </p:cNvPr>
          <p:cNvSpPr txBox="1"/>
          <p:nvPr/>
        </p:nvSpPr>
        <p:spPr>
          <a:xfrm>
            <a:off x="-10047" y="0"/>
            <a:ext cx="12192000"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מיפוי מאפייני המשחקיות</a:t>
            </a:r>
            <a:endParaRPr lang="he-IL" sz="1400">
              <a:solidFill>
                <a:prstClr val="white"/>
              </a:solidFill>
              <a:latin typeface="Tahoma" pitchFamily="34" charset="0"/>
              <a:ea typeface="Tahoma" pitchFamily="34" charset="0"/>
              <a:cs typeface="Tahoma" pitchFamily="34" charset="0"/>
            </a:endParaRPr>
          </a:p>
        </p:txBody>
      </p:sp>
      <p:sp>
        <p:nvSpPr>
          <p:cNvPr id="5" name="מלבן 16">
            <a:extLst>
              <a:ext uri="{FF2B5EF4-FFF2-40B4-BE49-F238E27FC236}">
                <a16:creationId xmlns:a16="http://schemas.microsoft.com/office/drawing/2014/main" id="{6130497F-370F-40E6-9962-4FF7A20526E5}"/>
              </a:ext>
            </a:extLst>
          </p:cNvPr>
          <p:cNvSpPr/>
          <p:nvPr/>
        </p:nvSpPr>
        <p:spPr>
          <a:xfrm>
            <a:off x="117116" y="409081"/>
            <a:ext cx="11957768" cy="331694"/>
          </a:xfrm>
          <a:prstGeom prst="rect">
            <a:avLst/>
          </a:prstGeom>
        </p:spPr>
        <p:txBody>
          <a:bodyPr wrap="square">
            <a:spAutoFit/>
          </a:bodyPr>
          <a:lstStyle/>
          <a:p>
            <a:pPr algn="r" rtl="1">
              <a:lnSpc>
                <a:spcPct val="150000"/>
              </a:lnSpc>
              <a:spcBef>
                <a:spcPts val="600"/>
              </a:spcBef>
              <a:buClr>
                <a:srgbClr val="FFC000"/>
              </a:buClr>
            </a:pPr>
            <a:r>
              <a:rPr lang="he-IL" sz="1200">
                <a:latin typeface="Tahoma" pitchFamily="34" charset="0"/>
                <a:ea typeface="Tahoma" pitchFamily="34" charset="0"/>
                <a:cs typeface="Tahoma" pitchFamily="34" charset="0"/>
              </a:rPr>
              <a:t>בהבחנה גסה נתייחס למשחקייה כמרחב </a:t>
            </a:r>
            <a:r>
              <a:rPr lang="he-IL" sz="1200" u="sng">
                <a:latin typeface="Tahoma" pitchFamily="34" charset="0"/>
                <a:ea typeface="Tahoma" pitchFamily="34" charset="0"/>
                <a:cs typeface="Tahoma" pitchFamily="34" charset="0"/>
              </a:rPr>
              <a:t>הכולל ליווי מקצועי</a:t>
            </a:r>
            <a:r>
              <a:rPr lang="he-IL" sz="1200">
                <a:latin typeface="Tahoma" pitchFamily="34" charset="0"/>
                <a:ea typeface="Tahoma" pitchFamily="34" charset="0"/>
                <a:cs typeface="Tahoma" pitchFamily="34" charset="0"/>
              </a:rPr>
              <a:t> כלשהו, ולג'ימבורי כמרחב חופשי </a:t>
            </a:r>
            <a:r>
              <a:rPr lang="he-IL" sz="1200" u="sng">
                <a:latin typeface="Tahoma" pitchFamily="34" charset="0"/>
                <a:ea typeface="Tahoma" pitchFamily="34" charset="0"/>
                <a:cs typeface="Tahoma" pitchFamily="34" charset="0"/>
              </a:rPr>
              <a:t>בלתי מונחה</a:t>
            </a:r>
            <a:r>
              <a:rPr lang="he-IL" sz="1200">
                <a:latin typeface="Tahoma" pitchFamily="34" charset="0"/>
                <a:ea typeface="Tahoma" pitchFamily="34" charset="0"/>
                <a:cs typeface="Tahoma" pitchFamily="34" charset="0"/>
              </a:rPr>
              <a:t>. המענים העיקריים שמספקים המרחבים (במידה ובאיכות משתנה):</a:t>
            </a:r>
          </a:p>
        </p:txBody>
      </p:sp>
      <p:graphicFrame>
        <p:nvGraphicFramePr>
          <p:cNvPr id="6" name="Table 3">
            <a:extLst>
              <a:ext uri="{FF2B5EF4-FFF2-40B4-BE49-F238E27FC236}">
                <a16:creationId xmlns:a16="http://schemas.microsoft.com/office/drawing/2014/main" id="{2A6BF455-2312-4D75-AFDD-E16F27AC5F5A}"/>
              </a:ext>
            </a:extLst>
          </p:cNvPr>
          <p:cNvGraphicFramePr>
            <a:graphicFrameLocks noGrp="1"/>
          </p:cNvGraphicFramePr>
          <p:nvPr>
            <p:extLst>
              <p:ext uri="{D42A27DB-BD31-4B8C-83A1-F6EECF244321}">
                <p14:modId xmlns:p14="http://schemas.microsoft.com/office/powerpoint/2010/main" val="1672385128"/>
              </p:ext>
            </p:extLst>
          </p:nvPr>
        </p:nvGraphicFramePr>
        <p:xfrm>
          <a:off x="125260" y="977894"/>
          <a:ext cx="11957768" cy="2880616"/>
        </p:xfrm>
        <a:graphic>
          <a:graphicData uri="http://schemas.openxmlformats.org/drawingml/2006/table">
            <a:tbl>
              <a:tblPr rtl="1">
                <a:tableStyleId>{5940675A-B579-460E-94D1-54222C63F5DA}</a:tableStyleId>
              </a:tblPr>
              <a:tblGrid>
                <a:gridCol w="5657061">
                  <a:extLst>
                    <a:ext uri="{9D8B030D-6E8A-4147-A177-3AD203B41FA5}">
                      <a16:colId xmlns:a16="http://schemas.microsoft.com/office/drawing/2014/main" val="2246295882"/>
                    </a:ext>
                  </a:extLst>
                </a:gridCol>
                <a:gridCol w="6300707">
                  <a:extLst>
                    <a:ext uri="{9D8B030D-6E8A-4147-A177-3AD203B41FA5}">
                      <a16:colId xmlns:a16="http://schemas.microsoft.com/office/drawing/2014/main" val="4065639172"/>
                    </a:ext>
                  </a:extLst>
                </a:gridCol>
              </a:tblGrid>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a:solidFill>
                            <a:schemeClr val="bg1"/>
                          </a:solidFill>
                          <a:latin typeface="Tahoma" pitchFamily="34" charset="0"/>
                          <a:ea typeface="Tahoma" pitchFamily="34" charset="0"/>
                          <a:cs typeface="Tahoma" pitchFamily="34" charset="0"/>
                        </a:rPr>
                        <a:t>פיתוח קוגניטיבי – משחקי חשיבה ודמיון, אתגר מחשבתי, מוטוריקה עדינה</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endPar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33132"/>
                  </a:ext>
                </a:extLst>
              </a:tr>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a:solidFill>
                            <a:schemeClr val="bg1"/>
                          </a:solidFill>
                          <a:latin typeface="Tahoma" pitchFamily="34" charset="0"/>
                          <a:ea typeface="Tahoma" pitchFamily="34" charset="0"/>
                          <a:cs typeface="Tahoma" pitchFamily="34" charset="0"/>
                        </a:rPr>
                        <a:t>חיזוק קשר הורה-ילד, משחק משותף</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endPar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a:solidFill>
                            <a:schemeClr val="bg1"/>
                          </a:solidFill>
                          <a:latin typeface="Tahoma" pitchFamily="34" charset="0"/>
                          <a:ea typeface="Tahoma" pitchFamily="34" charset="0"/>
                          <a:cs typeface="Tahoma" pitchFamily="34" charset="0"/>
                        </a:rPr>
                        <a:t>מיומנויות חברתיות, משחק חברתי</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00000"/>
                        </a:lnSpc>
                        <a:spcBef>
                          <a:spcPts val="600"/>
                        </a:spcBef>
                        <a:spcAft>
                          <a:spcPts val="0"/>
                        </a:spcAft>
                        <a:buClr>
                          <a:srgbClr val="FFC000"/>
                        </a:buClr>
                        <a:buSzTx/>
                        <a:buFontTx/>
                        <a:buNone/>
                        <a:tabLst/>
                        <a:defRPr/>
                      </a:pPr>
                      <a:endPar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50718"/>
                  </a:ext>
                </a:extLst>
              </a:tr>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משחק חופשי ועצמאי, פורקן פיזי, מוטוריקה גסה </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endParaRPr lang="he-IL" sz="1100">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45510"/>
                  </a:ext>
                </a:extLst>
              </a:tr>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רווחה להורה - תמיכה, חברה והתאווררות</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lang="he-IL" sz="1100">
                          <a:latin typeface="Tahoma" pitchFamily="34" charset="0"/>
                          <a:ea typeface="Tahoma" pitchFamily="34" charset="0"/>
                          <a:cs typeface="Tahoma" pitchFamily="34" charset="0"/>
                        </a:rPr>
                        <a:t>                            </a:t>
                      </a:r>
                      <a:r>
                        <a:rPr lang="he-IL" sz="1200" b="1">
                          <a:solidFill>
                            <a:srgbClr val="FFC000"/>
                          </a:solidFill>
                          <a:latin typeface="Tahoma" pitchFamily="34" charset="0"/>
                          <a:ea typeface="Tahoma" pitchFamily="34" charset="0"/>
                          <a:cs typeface="Tahoma" pitchFamily="34" charset="0"/>
                        </a:rPr>
                        <a:t>&gt; תמיכה                                          </a:t>
                      </a:r>
                      <a:r>
                        <a:rPr lang="he-IL" sz="1100" b="1">
                          <a:solidFill>
                            <a:srgbClr val="EC1C3C"/>
                          </a:solidFill>
                          <a:latin typeface="Tahoma" pitchFamily="34" charset="0"/>
                          <a:ea typeface="Tahoma" pitchFamily="34" charset="0"/>
                          <a:cs typeface="Tahoma" pitchFamily="34" charset="0"/>
                        </a:rPr>
                        <a:t>&gt; התאווררות</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4A78A6"/>
                      </a:solidFill>
                      <a:prstDash val="solid"/>
                      <a:round/>
                      <a:headEnd type="none" w="med" len="med"/>
                      <a:tailEnd type="none" w="med" len="med"/>
                    </a:lnT>
                    <a:lnB w="76200" cap="flat" cmpd="sng" algn="ctr">
                      <a:solidFill>
                        <a:srgbClr val="4A78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924065"/>
                  </a:ext>
                </a:extLst>
              </a:tr>
            </a:tbl>
          </a:graphicData>
        </a:graphic>
      </p:graphicFrame>
      <p:grpSp>
        <p:nvGrpSpPr>
          <p:cNvPr id="43" name="Group 42">
            <a:extLst>
              <a:ext uri="{FF2B5EF4-FFF2-40B4-BE49-F238E27FC236}">
                <a16:creationId xmlns:a16="http://schemas.microsoft.com/office/drawing/2014/main" id="{7629B457-F700-40EF-83DD-6F11811A927F}"/>
              </a:ext>
            </a:extLst>
          </p:cNvPr>
          <p:cNvGrpSpPr/>
          <p:nvPr/>
        </p:nvGrpSpPr>
        <p:grpSpPr>
          <a:xfrm>
            <a:off x="5009641" y="735791"/>
            <a:ext cx="1262284" cy="1107368"/>
            <a:chOff x="2253088" y="3603703"/>
            <a:chExt cx="724089" cy="606466"/>
          </a:xfrm>
        </p:grpSpPr>
        <p:sp>
          <p:nvSpPr>
            <p:cNvPr id="44" name="Oval 43">
              <a:extLst>
                <a:ext uri="{FF2B5EF4-FFF2-40B4-BE49-F238E27FC236}">
                  <a16:creationId xmlns:a16="http://schemas.microsoft.com/office/drawing/2014/main" id="{0C2C3353-5E1D-4DEF-AFEB-517C0F117905}"/>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45" name="מלבן 16">
              <a:extLst>
                <a:ext uri="{FF2B5EF4-FFF2-40B4-BE49-F238E27FC236}">
                  <a16:creationId xmlns:a16="http://schemas.microsoft.com/office/drawing/2014/main" id="{16FD5BDE-376D-46B8-9870-F887D92B8FB5}"/>
                </a:ext>
              </a:extLst>
            </p:cNvPr>
            <p:cNvSpPr/>
            <p:nvPr/>
          </p:nvSpPr>
          <p:spPr>
            <a:xfrm>
              <a:off x="2253088" y="3747956"/>
              <a:ext cx="724089" cy="247219"/>
            </a:xfrm>
            <a:prstGeom prst="rect">
              <a:avLst/>
            </a:prstGeom>
          </p:spPr>
          <p:txBody>
            <a:bodyPr wrap="square">
              <a:spAutoFit/>
            </a:bodyPr>
            <a:lstStyle/>
            <a:p>
              <a:pPr algn="r" rtl="1">
                <a:lnSpc>
                  <a:spcPct val="150000"/>
                </a:lnSpc>
                <a:spcBef>
                  <a:spcPts val="600"/>
                </a:spcBef>
                <a:buClr>
                  <a:srgbClr val="FFC000"/>
                </a:buClr>
              </a:pPr>
              <a:r>
                <a:rPr lang="he-IL" b="1">
                  <a:solidFill>
                    <a:schemeClr val="bg1"/>
                  </a:solidFill>
                  <a:latin typeface="Tahoma" pitchFamily="34" charset="0"/>
                  <a:ea typeface="Tahoma" pitchFamily="34" charset="0"/>
                  <a:cs typeface="Tahoma" pitchFamily="34" charset="0"/>
                </a:rPr>
                <a:t>משחקייה</a:t>
              </a:r>
            </a:p>
          </p:txBody>
        </p:sp>
      </p:grpSp>
      <p:grpSp>
        <p:nvGrpSpPr>
          <p:cNvPr id="39" name="Group 38">
            <a:extLst>
              <a:ext uri="{FF2B5EF4-FFF2-40B4-BE49-F238E27FC236}">
                <a16:creationId xmlns:a16="http://schemas.microsoft.com/office/drawing/2014/main" id="{D022A636-72C2-49A6-A53B-C48374E4C111}"/>
              </a:ext>
            </a:extLst>
          </p:cNvPr>
          <p:cNvGrpSpPr/>
          <p:nvPr/>
        </p:nvGrpSpPr>
        <p:grpSpPr>
          <a:xfrm>
            <a:off x="3977550" y="1337332"/>
            <a:ext cx="1262284" cy="1107368"/>
            <a:chOff x="2253088" y="3603703"/>
            <a:chExt cx="724089" cy="606466"/>
          </a:xfrm>
        </p:grpSpPr>
        <p:sp>
          <p:nvSpPr>
            <p:cNvPr id="40" name="Oval 39">
              <a:extLst>
                <a:ext uri="{FF2B5EF4-FFF2-40B4-BE49-F238E27FC236}">
                  <a16:creationId xmlns:a16="http://schemas.microsoft.com/office/drawing/2014/main" id="{F7F9C4F8-AE13-4B6F-B6E6-21F9E39FC657}"/>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41" name="מלבן 16">
              <a:extLst>
                <a:ext uri="{FF2B5EF4-FFF2-40B4-BE49-F238E27FC236}">
                  <a16:creationId xmlns:a16="http://schemas.microsoft.com/office/drawing/2014/main" id="{B1E3D03F-F4EB-4342-BC16-319D5087EACE}"/>
                </a:ext>
              </a:extLst>
            </p:cNvPr>
            <p:cNvSpPr/>
            <p:nvPr/>
          </p:nvSpPr>
          <p:spPr>
            <a:xfrm>
              <a:off x="2253088" y="3747956"/>
              <a:ext cx="724089" cy="247219"/>
            </a:xfrm>
            <a:prstGeom prst="rect">
              <a:avLst/>
            </a:prstGeom>
          </p:spPr>
          <p:txBody>
            <a:bodyPr wrap="square">
              <a:spAutoFit/>
            </a:bodyPr>
            <a:lstStyle/>
            <a:p>
              <a:pPr algn="r" rtl="1">
                <a:lnSpc>
                  <a:spcPct val="150000"/>
                </a:lnSpc>
                <a:spcBef>
                  <a:spcPts val="600"/>
                </a:spcBef>
                <a:buClr>
                  <a:srgbClr val="FFC000"/>
                </a:buClr>
              </a:pPr>
              <a:r>
                <a:rPr lang="he-IL" b="1">
                  <a:solidFill>
                    <a:schemeClr val="bg1"/>
                  </a:solidFill>
                  <a:latin typeface="Tahoma" pitchFamily="34" charset="0"/>
                  <a:ea typeface="Tahoma" pitchFamily="34" charset="0"/>
                  <a:cs typeface="Tahoma" pitchFamily="34" charset="0"/>
                </a:rPr>
                <a:t>משחקייה</a:t>
              </a:r>
            </a:p>
          </p:txBody>
        </p:sp>
      </p:grpSp>
      <p:grpSp>
        <p:nvGrpSpPr>
          <p:cNvPr id="42" name="Group 41">
            <a:extLst>
              <a:ext uri="{FF2B5EF4-FFF2-40B4-BE49-F238E27FC236}">
                <a16:creationId xmlns:a16="http://schemas.microsoft.com/office/drawing/2014/main" id="{AE6E14B9-A949-4F9E-9D22-34FE190A194B}"/>
              </a:ext>
            </a:extLst>
          </p:cNvPr>
          <p:cNvGrpSpPr/>
          <p:nvPr/>
        </p:nvGrpSpPr>
        <p:grpSpPr>
          <a:xfrm>
            <a:off x="5050202" y="1901640"/>
            <a:ext cx="1262284" cy="1107368"/>
            <a:chOff x="2253088" y="3603703"/>
            <a:chExt cx="724089" cy="606466"/>
          </a:xfrm>
        </p:grpSpPr>
        <p:sp>
          <p:nvSpPr>
            <p:cNvPr id="46" name="Oval 45">
              <a:extLst>
                <a:ext uri="{FF2B5EF4-FFF2-40B4-BE49-F238E27FC236}">
                  <a16:creationId xmlns:a16="http://schemas.microsoft.com/office/drawing/2014/main" id="{C6CA86B9-FA56-4BDB-8C57-CABD84E70249}"/>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47" name="מלבן 16">
              <a:extLst>
                <a:ext uri="{FF2B5EF4-FFF2-40B4-BE49-F238E27FC236}">
                  <a16:creationId xmlns:a16="http://schemas.microsoft.com/office/drawing/2014/main" id="{0A109E1A-9B6E-4C05-8D2D-E086FEB36381}"/>
                </a:ext>
              </a:extLst>
            </p:cNvPr>
            <p:cNvSpPr/>
            <p:nvPr/>
          </p:nvSpPr>
          <p:spPr>
            <a:xfrm>
              <a:off x="2253088" y="3747956"/>
              <a:ext cx="724089" cy="247219"/>
            </a:xfrm>
            <a:prstGeom prst="rect">
              <a:avLst/>
            </a:prstGeom>
          </p:spPr>
          <p:txBody>
            <a:bodyPr wrap="square">
              <a:spAutoFit/>
            </a:bodyPr>
            <a:lstStyle/>
            <a:p>
              <a:pPr algn="r" rtl="1">
                <a:lnSpc>
                  <a:spcPct val="150000"/>
                </a:lnSpc>
                <a:spcBef>
                  <a:spcPts val="600"/>
                </a:spcBef>
                <a:buClr>
                  <a:srgbClr val="FFC000"/>
                </a:buClr>
              </a:pPr>
              <a:r>
                <a:rPr lang="he-IL" b="1">
                  <a:solidFill>
                    <a:schemeClr val="bg1"/>
                  </a:solidFill>
                  <a:latin typeface="Tahoma" pitchFamily="34" charset="0"/>
                  <a:ea typeface="Tahoma" pitchFamily="34" charset="0"/>
                  <a:cs typeface="Tahoma" pitchFamily="34" charset="0"/>
                </a:rPr>
                <a:t>משחקייה</a:t>
              </a:r>
            </a:p>
          </p:txBody>
        </p:sp>
      </p:grpSp>
      <p:grpSp>
        <p:nvGrpSpPr>
          <p:cNvPr id="48" name="Group 47">
            <a:extLst>
              <a:ext uri="{FF2B5EF4-FFF2-40B4-BE49-F238E27FC236}">
                <a16:creationId xmlns:a16="http://schemas.microsoft.com/office/drawing/2014/main" id="{C240F5F8-DD7E-47DB-958E-171DD2A75DE6}"/>
              </a:ext>
            </a:extLst>
          </p:cNvPr>
          <p:cNvGrpSpPr/>
          <p:nvPr/>
        </p:nvGrpSpPr>
        <p:grpSpPr>
          <a:xfrm>
            <a:off x="1454233" y="2424802"/>
            <a:ext cx="1262284" cy="1107368"/>
            <a:chOff x="2253088" y="3603703"/>
            <a:chExt cx="724089" cy="606466"/>
          </a:xfrm>
        </p:grpSpPr>
        <p:sp>
          <p:nvSpPr>
            <p:cNvPr id="49" name="Oval 48">
              <a:extLst>
                <a:ext uri="{FF2B5EF4-FFF2-40B4-BE49-F238E27FC236}">
                  <a16:creationId xmlns:a16="http://schemas.microsoft.com/office/drawing/2014/main" id="{12FFBBCF-3AE5-4D66-B812-4356E451A3D6}"/>
                </a:ext>
              </a:extLst>
            </p:cNvPr>
            <p:cNvSpPr/>
            <p:nvPr/>
          </p:nvSpPr>
          <p:spPr>
            <a:xfrm>
              <a:off x="2299623"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50" name="מלבן 16">
              <a:extLst>
                <a:ext uri="{FF2B5EF4-FFF2-40B4-BE49-F238E27FC236}">
                  <a16:creationId xmlns:a16="http://schemas.microsoft.com/office/drawing/2014/main" id="{D8E158C8-CF39-4A70-81B0-1168C5B551D1}"/>
                </a:ext>
              </a:extLst>
            </p:cNvPr>
            <p:cNvSpPr/>
            <p:nvPr/>
          </p:nvSpPr>
          <p:spPr>
            <a:xfrm>
              <a:off x="2253088" y="3747956"/>
              <a:ext cx="724089" cy="247219"/>
            </a:xfrm>
            <a:prstGeom prst="rect">
              <a:avLst/>
            </a:prstGeom>
          </p:spPr>
          <p:txBody>
            <a:bodyPr wrap="square">
              <a:spAutoFit/>
            </a:bodyPr>
            <a:lstStyle/>
            <a:p>
              <a:pPr algn="r" rtl="1">
                <a:lnSpc>
                  <a:spcPct val="150000"/>
                </a:lnSpc>
                <a:spcBef>
                  <a:spcPts val="600"/>
                </a:spcBef>
                <a:buClr>
                  <a:srgbClr val="FFC000"/>
                </a:buClr>
              </a:pPr>
              <a:r>
                <a:rPr lang="he-IL" b="1">
                  <a:solidFill>
                    <a:schemeClr val="bg1"/>
                  </a:solidFill>
                  <a:latin typeface="Tahoma" pitchFamily="34" charset="0"/>
                  <a:ea typeface="Tahoma" pitchFamily="34" charset="0"/>
                  <a:cs typeface="Tahoma" pitchFamily="34" charset="0"/>
                </a:rPr>
                <a:t>ג'ימבורי</a:t>
              </a:r>
            </a:p>
          </p:txBody>
        </p:sp>
      </p:grpSp>
      <p:grpSp>
        <p:nvGrpSpPr>
          <p:cNvPr id="51" name="Group 50">
            <a:extLst>
              <a:ext uri="{FF2B5EF4-FFF2-40B4-BE49-F238E27FC236}">
                <a16:creationId xmlns:a16="http://schemas.microsoft.com/office/drawing/2014/main" id="{610E0204-1A58-4A59-ABA9-D33C306F8AAC}"/>
              </a:ext>
            </a:extLst>
          </p:cNvPr>
          <p:cNvGrpSpPr/>
          <p:nvPr/>
        </p:nvGrpSpPr>
        <p:grpSpPr>
          <a:xfrm>
            <a:off x="1651691" y="1573404"/>
            <a:ext cx="799429" cy="685637"/>
            <a:chOff x="2410438" y="3698648"/>
            <a:chExt cx="490075" cy="375499"/>
          </a:xfrm>
        </p:grpSpPr>
        <p:sp>
          <p:nvSpPr>
            <p:cNvPr id="52" name="Oval 51">
              <a:extLst>
                <a:ext uri="{FF2B5EF4-FFF2-40B4-BE49-F238E27FC236}">
                  <a16:creationId xmlns:a16="http://schemas.microsoft.com/office/drawing/2014/main" id="{E3CCF0F8-9AC3-438E-BC96-FA7800CB7E79}"/>
                </a:ext>
              </a:extLst>
            </p:cNvPr>
            <p:cNvSpPr/>
            <p:nvPr/>
          </p:nvSpPr>
          <p:spPr>
            <a:xfrm>
              <a:off x="2456699" y="3698648"/>
              <a:ext cx="438671" cy="375499"/>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53" name="מלבן 16">
              <a:extLst>
                <a:ext uri="{FF2B5EF4-FFF2-40B4-BE49-F238E27FC236}">
                  <a16:creationId xmlns:a16="http://schemas.microsoft.com/office/drawing/2014/main" id="{6404A77E-6C4E-481A-AD55-DA593396A26F}"/>
                </a:ext>
              </a:extLst>
            </p:cNvPr>
            <p:cNvSpPr/>
            <p:nvPr/>
          </p:nvSpPr>
          <p:spPr>
            <a:xfrm>
              <a:off x="2410438" y="3791724"/>
              <a:ext cx="490075" cy="170700"/>
            </a:xfrm>
            <a:prstGeom prst="rect">
              <a:avLst/>
            </a:prstGeom>
          </p:spPr>
          <p:txBody>
            <a:bodyPr wrap="square">
              <a:spAutoFit/>
            </a:bodyPr>
            <a:lstStyle/>
            <a:p>
              <a:pPr algn="r" rtl="1">
                <a:lnSpc>
                  <a:spcPct val="150000"/>
                </a:lnSpc>
                <a:spcBef>
                  <a:spcPts val="600"/>
                </a:spcBef>
                <a:buClr>
                  <a:srgbClr val="FFC000"/>
                </a:buClr>
              </a:pPr>
              <a:r>
                <a:rPr lang="he-IL" sz="1100" b="1">
                  <a:solidFill>
                    <a:schemeClr val="bg1"/>
                  </a:solidFill>
                  <a:latin typeface="Tahoma" pitchFamily="34" charset="0"/>
                  <a:ea typeface="Tahoma" pitchFamily="34" charset="0"/>
                  <a:cs typeface="Tahoma" pitchFamily="34" charset="0"/>
                </a:rPr>
                <a:t>ג'ימבורי</a:t>
              </a:r>
            </a:p>
          </p:txBody>
        </p:sp>
      </p:grpSp>
      <p:grpSp>
        <p:nvGrpSpPr>
          <p:cNvPr id="54" name="Group 53">
            <a:extLst>
              <a:ext uri="{FF2B5EF4-FFF2-40B4-BE49-F238E27FC236}">
                <a16:creationId xmlns:a16="http://schemas.microsoft.com/office/drawing/2014/main" id="{3E6B2A69-EFEE-46FF-8C6F-540E14A3A3E6}"/>
              </a:ext>
            </a:extLst>
          </p:cNvPr>
          <p:cNvGrpSpPr/>
          <p:nvPr/>
        </p:nvGrpSpPr>
        <p:grpSpPr>
          <a:xfrm>
            <a:off x="4542996" y="2725641"/>
            <a:ext cx="799429" cy="685637"/>
            <a:chOff x="2420724" y="3698648"/>
            <a:chExt cx="490075" cy="375499"/>
          </a:xfrm>
        </p:grpSpPr>
        <p:sp>
          <p:nvSpPr>
            <p:cNvPr id="55" name="Oval 54">
              <a:extLst>
                <a:ext uri="{FF2B5EF4-FFF2-40B4-BE49-F238E27FC236}">
                  <a16:creationId xmlns:a16="http://schemas.microsoft.com/office/drawing/2014/main" id="{EC48F2AB-9640-4156-8879-2A66B8F3DEAB}"/>
                </a:ext>
              </a:extLst>
            </p:cNvPr>
            <p:cNvSpPr/>
            <p:nvPr/>
          </p:nvSpPr>
          <p:spPr>
            <a:xfrm>
              <a:off x="2456699" y="3698648"/>
              <a:ext cx="438671" cy="3754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56" name="מלבן 16">
              <a:extLst>
                <a:ext uri="{FF2B5EF4-FFF2-40B4-BE49-F238E27FC236}">
                  <a16:creationId xmlns:a16="http://schemas.microsoft.com/office/drawing/2014/main" id="{95366429-6E5F-4581-A0A5-D5C029A94EF9}"/>
                </a:ext>
              </a:extLst>
            </p:cNvPr>
            <p:cNvSpPr/>
            <p:nvPr/>
          </p:nvSpPr>
          <p:spPr>
            <a:xfrm>
              <a:off x="2420724" y="3787130"/>
              <a:ext cx="490075" cy="165257"/>
            </a:xfrm>
            <a:prstGeom prst="rect">
              <a:avLst/>
            </a:prstGeom>
          </p:spPr>
          <p:txBody>
            <a:bodyPr wrap="square">
              <a:spAutoFit/>
            </a:bodyPr>
            <a:lstStyle/>
            <a:p>
              <a:pPr algn="r" rtl="1">
                <a:lnSpc>
                  <a:spcPct val="150000"/>
                </a:lnSpc>
                <a:spcBef>
                  <a:spcPts val="600"/>
                </a:spcBef>
                <a:buClr>
                  <a:srgbClr val="FFC000"/>
                </a:buClr>
              </a:pPr>
              <a:r>
                <a:rPr lang="he-IL" sz="1050" b="1">
                  <a:solidFill>
                    <a:schemeClr val="bg1"/>
                  </a:solidFill>
                  <a:latin typeface="Tahoma" pitchFamily="34" charset="0"/>
                  <a:ea typeface="Tahoma" pitchFamily="34" charset="0"/>
                  <a:cs typeface="Tahoma" pitchFamily="34" charset="0"/>
                </a:rPr>
                <a:t>משחקייה</a:t>
              </a:r>
            </a:p>
          </p:txBody>
        </p:sp>
      </p:grpSp>
      <p:grpSp>
        <p:nvGrpSpPr>
          <p:cNvPr id="57" name="Group 56">
            <a:extLst>
              <a:ext uri="{FF2B5EF4-FFF2-40B4-BE49-F238E27FC236}">
                <a16:creationId xmlns:a16="http://schemas.microsoft.com/office/drawing/2014/main" id="{49200974-54FE-4772-9885-41E6557D9B6A}"/>
              </a:ext>
            </a:extLst>
          </p:cNvPr>
          <p:cNvGrpSpPr/>
          <p:nvPr/>
        </p:nvGrpSpPr>
        <p:grpSpPr>
          <a:xfrm>
            <a:off x="2106827" y="982994"/>
            <a:ext cx="799429" cy="685637"/>
            <a:chOff x="2410438" y="3698648"/>
            <a:chExt cx="490075" cy="375499"/>
          </a:xfrm>
        </p:grpSpPr>
        <p:sp>
          <p:nvSpPr>
            <p:cNvPr id="79" name="Oval 78">
              <a:extLst>
                <a:ext uri="{FF2B5EF4-FFF2-40B4-BE49-F238E27FC236}">
                  <a16:creationId xmlns:a16="http://schemas.microsoft.com/office/drawing/2014/main" id="{F10DD48C-D512-4203-BCC8-16372A1256A7}"/>
                </a:ext>
              </a:extLst>
            </p:cNvPr>
            <p:cNvSpPr/>
            <p:nvPr/>
          </p:nvSpPr>
          <p:spPr>
            <a:xfrm>
              <a:off x="2456699" y="3698648"/>
              <a:ext cx="438671" cy="375499"/>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80" name="מלבן 16">
              <a:extLst>
                <a:ext uri="{FF2B5EF4-FFF2-40B4-BE49-F238E27FC236}">
                  <a16:creationId xmlns:a16="http://schemas.microsoft.com/office/drawing/2014/main" id="{9B62F59D-7E3E-4486-B5CA-BB2B4120F235}"/>
                </a:ext>
              </a:extLst>
            </p:cNvPr>
            <p:cNvSpPr/>
            <p:nvPr/>
          </p:nvSpPr>
          <p:spPr>
            <a:xfrm>
              <a:off x="2410438" y="3791724"/>
              <a:ext cx="490075" cy="170700"/>
            </a:xfrm>
            <a:prstGeom prst="rect">
              <a:avLst/>
            </a:prstGeom>
          </p:spPr>
          <p:txBody>
            <a:bodyPr wrap="square">
              <a:spAutoFit/>
            </a:bodyPr>
            <a:lstStyle/>
            <a:p>
              <a:pPr algn="r" rtl="1">
                <a:lnSpc>
                  <a:spcPct val="150000"/>
                </a:lnSpc>
                <a:spcBef>
                  <a:spcPts val="600"/>
                </a:spcBef>
                <a:buClr>
                  <a:srgbClr val="FFC000"/>
                </a:buClr>
              </a:pPr>
              <a:r>
                <a:rPr lang="he-IL" sz="1100" b="1">
                  <a:solidFill>
                    <a:schemeClr val="bg1"/>
                  </a:solidFill>
                  <a:latin typeface="Tahoma" pitchFamily="34" charset="0"/>
                  <a:ea typeface="Tahoma" pitchFamily="34" charset="0"/>
                  <a:cs typeface="Tahoma" pitchFamily="34" charset="0"/>
                </a:rPr>
                <a:t>ג'ימבורי</a:t>
              </a:r>
            </a:p>
          </p:txBody>
        </p:sp>
      </p:grpSp>
      <p:grpSp>
        <p:nvGrpSpPr>
          <p:cNvPr id="81" name="Group 80">
            <a:extLst>
              <a:ext uri="{FF2B5EF4-FFF2-40B4-BE49-F238E27FC236}">
                <a16:creationId xmlns:a16="http://schemas.microsoft.com/office/drawing/2014/main" id="{1C7759B6-5A7A-4463-B9AD-D500E7DB9BC4}"/>
              </a:ext>
            </a:extLst>
          </p:cNvPr>
          <p:cNvGrpSpPr/>
          <p:nvPr/>
        </p:nvGrpSpPr>
        <p:grpSpPr>
          <a:xfrm>
            <a:off x="2545812" y="1909435"/>
            <a:ext cx="1262284" cy="1107368"/>
            <a:chOff x="2253088" y="3603703"/>
            <a:chExt cx="724089" cy="606466"/>
          </a:xfrm>
        </p:grpSpPr>
        <p:sp>
          <p:nvSpPr>
            <p:cNvPr id="88" name="Oval 87">
              <a:extLst>
                <a:ext uri="{FF2B5EF4-FFF2-40B4-BE49-F238E27FC236}">
                  <a16:creationId xmlns:a16="http://schemas.microsoft.com/office/drawing/2014/main" id="{67D32552-1DA6-4E52-BFB4-686CF1D2B7B1}"/>
                </a:ext>
              </a:extLst>
            </p:cNvPr>
            <p:cNvSpPr/>
            <p:nvPr/>
          </p:nvSpPr>
          <p:spPr>
            <a:xfrm>
              <a:off x="2299623"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90" name="מלבן 16">
              <a:extLst>
                <a:ext uri="{FF2B5EF4-FFF2-40B4-BE49-F238E27FC236}">
                  <a16:creationId xmlns:a16="http://schemas.microsoft.com/office/drawing/2014/main" id="{55A6C0AF-F55B-4FE6-B94E-FB45E6DCD172}"/>
                </a:ext>
              </a:extLst>
            </p:cNvPr>
            <p:cNvSpPr/>
            <p:nvPr/>
          </p:nvSpPr>
          <p:spPr>
            <a:xfrm>
              <a:off x="2253088" y="3747956"/>
              <a:ext cx="724089" cy="247219"/>
            </a:xfrm>
            <a:prstGeom prst="rect">
              <a:avLst/>
            </a:prstGeom>
          </p:spPr>
          <p:txBody>
            <a:bodyPr wrap="square">
              <a:spAutoFit/>
            </a:bodyPr>
            <a:lstStyle/>
            <a:p>
              <a:pPr algn="r" rtl="1">
                <a:lnSpc>
                  <a:spcPct val="150000"/>
                </a:lnSpc>
                <a:spcBef>
                  <a:spcPts val="600"/>
                </a:spcBef>
                <a:buClr>
                  <a:srgbClr val="FFC000"/>
                </a:buClr>
              </a:pPr>
              <a:r>
                <a:rPr lang="he-IL" b="1">
                  <a:solidFill>
                    <a:schemeClr val="bg1"/>
                  </a:solidFill>
                  <a:latin typeface="Tahoma" pitchFamily="34" charset="0"/>
                  <a:ea typeface="Tahoma" pitchFamily="34" charset="0"/>
                  <a:cs typeface="Tahoma" pitchFamily="34" charset="0"/>
                </a:rPr>
                <a:t>ג'ימבורי</a:t>
              </a:r>
            </a:p>
          </p:txBody>
        </p:sp>
      </p:grpSp>
      <p:sp>
        <p:nvSpPr>
          <p:cNvPr id="91" name="מלבן 16">
            <a:extLst>
              <a:ext uri="{FF2B5EF4-FFF2-40B4-BE49-F238E27FC236}">
                <a16:creationId xmlns:a16="http://schemas.microsoft.com/office/drawing/2014/main" id="{E4B9E389-6C60-4877-B8E8-1835A2CC0275}"/>
              </a:ext>
            </a:extLst>
          </p:cNvPr>
          <p:cNvSpPr/>
          <p:nvPr/>
        </p:nvSpPr>
        <p:spPr>
          <a:xfrm>
            <a:off x="5497033" y="4694580"/>
            <a:ext cx="6396232" cy="1477328"/>
          </a:xfrm>
          <a:prstGeom prst="rect">
            <a:avLst/>
          </a:prstGeom>
          <a:solidFill>
            <a:schemeClr val="bg1"/>
          </a:solidFill>
        </p:spPr>
        <p:txBody>
          <a:bodyPr wrap="square">
            <a:spAutoFit/>
          </a:bodyPr>
          <a:lstStyle/>
          <a:p>
            <a:pPr marL="285750" indent="-285750" algn="r" rtl="1">
              <a:spcBef>
                <a:spcPts val="600"/>
              </a:spcBef>
              <a:spcAft>
                <a:spcPts val="600"/>
              </a:spcAft>
              <a:buClr>
                <a:srgbClr val="4A78A6"/>
              </a:buClr>
              <a:buFont typeface="Tahoma" panose="020B0604030504040204" pitchFamily="34" charset="0"/>
              <a:buChar char="█"/>
              <a:defRPr/>
            </a:pPr>
            <a:r>
              <a:rPr lang="he-IL" sz="1200">
                <a:solidFill>
                  <a:prstClr val="black"/>
                </a:solidFill>
                <a:latin typeface="Tahoma" pitchFamily="34" charset="0"/>
                <a:ea typeface="Tahoma" pitchFamily="34" charset="0"/>
                <a:cs typeface="Tahoma" pitchFamily="34" charset="0"/>
              </a:rPr>
              <a:t>איכות הליווי המקצועי</a:t>
            </a:r>
          </a:p>
          <a:p>
            <a:pPr marL="285750" indent="-285750" algn="r" rtl="1">
              <a:spcBef>
                <a:spcPts val="600"/>
              </a:spcBef>
              <a:spcAft>
                <a:spcPts val="600"/>
              </a:spcAft>
              <a:buClr>
                <a:srgbClr val="4A78A6"/>
              </a:buClr>
              <a:buFont typeface="Tahoma" panose="020B0604030504040204" pitchFamily="34" charset="0"/>
              <a:buChar char="█"/>
              <a:defRPr/>
            </a:pPr>
            <a:r>
              <a:rPr lang="he-IL" sz="1200">
                <a:solidFill>
                  <a:prstClr val="black"/>
                </a:solidFill>
                <a:latin typeface="Tahoma" pitchFamily="34" charset="0"/>
                <a:ea typeface="Tahoma" pitchFamily="34" charset="0"/>
                <a:cs typeface="Tahoma" pitchFamily="34" charset="0"/>
              </a:rPr>
              <a:t>בהיעדר ליווי, יש חשיבות למיומנויות ולפניוּת שיש להורים </a:t>
            </a:r>
            <a:br>
              <a:rPr lang="en-US" sz="1200">
                <a:solidFill>
                  <a:prstClr val="black"/>
                </a:solidFill>
                <a:latin typeface="Tahoma" pitchFamily="34" charset="0"/>
                <a:ea typeface="Tahoma" pitchFamily="34" charset="0"/>
                <a:cs typeface="Tahoma" pitchFamily="34" charset="0"/>
              </a:rPr>
            </a:br>
            <a:r>
              <a:rPr lang="he-IL" sz="1200">
                <a:solidFill>
                  <a:prstClr val="black"/>
                </a:solidFill>
                <a:latin typeface="Tahoma" pitchFamily="34" charset="0"/>
                <a:ea typeface="Tahoma" pitchFamily="34" charset="0"/>
                <a:cs typeface="Tahoma" pitchFamily="34" charset="0"/>
              </a:rPr>
              <a:t>לכוון את החוויה בעצמם</a:t>
            </a:r>
          </a:p>
          <a:p>
            <a:pPr marL="285750" indent="-285750" algn="r" rtl="1">
              <a:spcBef>
                <a:spcPts val="600"/>
              </a:spcBef>
              <a:spcAft>
                <a:spcPts val="600"/>
              </a:spcAft>
              <a:buClr>
                <a:srgbClr val="4A78A6"/>
              </a:buClr>
              <a:buFont typeface="Tahoma" panose="020B0604030504040204" pitchFamily="34" charset="0"/>
              <a:buChar char="█"/>
              <a:defRPr/>
            </a:pPr>
            <a:r>
              <a:rPr lang="he-IL" sz="1200">
                <a:solidFill>
                  <a:prstClr val="black"/>
                </a:solidFill>
                <a:latin typeface="Tahoma" pitchFamily="34" charset="0"/>
                <a:ea typeface="Tahoma" pitchFamily="34" charset="0"/>
                <a:cs typeface="Tahoma" pitchFamily="34" charset="0"/>
              </a:rPr>
              <a:t>המיומנויות הבסיסיות שיש לילדים, והשלב ההתפתחותי שבו הם מצויים</a:t>
            </a:r>
          </a:p>
          <a:p>
            <a:pPr marL="285750" indent="-285750" algn="r" rtl="1">
              <a:spcBef>
                <a:spcPts val="600"/>
              </a:spcBef>
              <a:spcAft>
                <a:spcPts val="600"/>
              </a:spcAft>
              <a:buClr>
                <a:srgbClr val="4A78A6"/>
              </a:buClr>
              <a:buFont typeface="Tahoma" panose="020B0604030504040204" pitchFamily="34" charset="0"/>
              <a:buChar char="█"/>
              <a:defRPr/>
            </a:pPr>
            <a:r>
              <a:rPr lang="he-IL" sz="1200">
                <a:solidFill>
                  <a:prstClr val="black"/>
                </a:solidFill>
                <a:latin typeface="Tahoma" pitchFamily="34" charset="0"/>
                <a:ea typeface="Tahoma" pitchFamily="34" charset="0"/>
                <a:cs typeface="Tahoma" pitchFamily="34" charset="0"/>
              </a:rPr>
              <a:t>איכות המתקנים והתאמתם למענה הרצוי</a:t>
            </a:r>
          </a:p>
        </p:txBody>
      </p:sp>
      <p:grpSp>
        <p:nvGrpSpPr>
          <p:cNvPr id="92" name="Group 91">
            <a:extLst>
              <a:ext uri="{FF2B5EF4-FFF2-40B4-BE49-F238E27FC236}">
                <a16:creationId xmlns:a16="http://schemas.microsoft.com/office/drawing/2014/main" id="{90E77D2E-FE83-4C78-9A4E-2B5650A9E972}"/>
              </a:ext>
            </a:extLst>
          </p:cNvPr>
          <p:cNvGrpSpPr/>
          <p:nvPr/>
        </p:nvGrpSpPr>
        <p:grpSpPr>
          <a:xfrm>
            <a:off x="5052974" y="3088971"/>
            <a:ext cx="1262284" cy="1107368"/>
            <a:chOff x="2253088" y="3603703"/>
            <a:chExt cx="724089" cy="606466"/>
          </a:xfrm>
        </p:grpSpPr>
        <p:sp>
          <p:nvSpPr>
            <p:cNvPr id="95" name="Oval 94">
              <a:extLst>
                <a:ext uri="{FF2B5EF4-FFF2-40B4-BE49-F238E27FC236}">
                  <a16:creationId xmlns:a16="http://schemas.microsoft.com/office/drawing/2014/main" id="{A5FF763D-6C54-427E-840C-BADD02602ECF}"/>
                </a:ext>
              </a:extLst>
            </p:cNvPr>
            <p:cNvSpPr/>
            <p:nvPr/>
          </p:nvSpPr>
          <p:spPr>
            <a:xfrm>
              <a:off x="2299623" y="360370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96" name="מלבן 16">
              <a:extLst>
                <a:ext uri="{FF2B5EF4-FFF2-40B4-BE49-F238E27FC236}">
                  <a16:creationId xmlns:a16="http://schemas.microsoft.com/office/drawing/2014/main" id="{55747D28-BB17-461B-8BF5-E2FC597DE153}"/>
                </a:ext>
              </a:extLst>
            </p:cNvPr>
            <p:cNvSpPr/>
            <p:nvPr/>
          </p:nvSpPr>
          <p:spPr>
            <a:xfrm>
              <a:off x="2253088" y="3747956"/>
              <a:ext cx="724089" cy="247219"/>
            </a:xfrm>
            <a:prstGeom prst="rect">
              <a:avLst/>
            </a:prstGeom>
          </p:spPr>
          <p:txBody>
            <a:bodyPr wrap="square">
              <a:spAutoFit/>
            </a:bodyPr>
            <a:lstStyle/>
            <a:p>
              <a:pPr algn="r" rtl="1">
                <a:lnSpc>
                  <a:spcPct val="150000"/>
                </a:lnSpc>
                <a:spcBef>
                  <a:spcPts val="600"/>
                </a:spcBef>
                <a:buClr>
                  <a:srgbClr val="FFC000"/>
                </a:buClr>
              </a:pPr>
              <a:r>
                <a:rPr lang="he-IL" b="1">
                  <a:solidFill>
                    <a:schemeClr val="bg1"/>
                  </a:solidFill>
                  <a:latin typeface="Tahoma" pitchFamily="34" charset="0"/>
                  <a:ea typeface="Tahoma" pitchFamily="34" charset="0"/>
                  <a:cs typeface="Tahoma" pitchFamily="34" charset="0"/>
                </a:rPr>
                <a:t>משחקייה</a:t>
              </a:r>
            </a:p>
          </p:txBody>
        </p:sp>
      </p:grpSp>
      <p:grpSp>
        <p:nvGrpSpPr>
          <p:cNvPr id="97" name="Group 96">
            <a:extLst>
              <a:ext uri="{FF2B5EF4-FFF2-40B4-BE49-F238E27FC236}">
                <a16:creationId xmlns:a16="http://schemas.microsoft.com/office/drawing/2014/main" id="{70FDC225-2E05-4D07-8D28-C5727BC528A8}"/>
              </a:ext>
            </a:extLst>
          </p:cNvPr>
          <p:cNvGrpSpPr/>
          <p:nvPr/>
        </p:nvGrpSpPr>
        <p:grpSpPr>
          <a:xfrm>
            <a:off x="2498708" y="3096767"/>
            <a:ext cx="1262284" cy="1107368"/>
            <a:chOff x="2253088" y="3603703"/>
            <a:chExt cx="724089" cy="606466"/>
          </a:xfrm>
        </p:grpSpPr>
        <p:sp>
          <p:nvSpPr>
            <p:cNvPr id="98" name="Oval 97">
              <a:extLst>
                <a:ext uri="{FF2B5EF4-FFF2-40B4-BE49-F238E27FC236}">
                  <a16:creationId xmlns:a16="http://schemas.microsoft.com/office/drawing/2014/main" id="{758E3837-D2A5-46FD-8B17-B06D9DFE720A}"/>
                </a:ext>
              </a:extLst>
            </p:cNvPr>
            <p:cNvSpPr/>
            <p:nvPr/>
          </p:nvSpPr>
          <p:spPr>
            <a:xfrm>
              <a:off x="2299623" y="3603703"/>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99" name="מלבן 16">
              <a:extLst>
                <a:ext uri="{FF2B5EF4-FFF2-40B4-BE49-F238E27FC236}">
                  <a16:creationId xmlns:a16="http://schemas.microsoft.com/office/drawing/2014/main" id="{98D76CB4-92DE-47A4-9811-0198F8D9C019}"/>
                </a:ext>
              </a:extLst>
            </p:cNvPr>
            <p:cNvSpPr/>
            <p:nvPr/>
          </p:nvSpPr>
          <p:spPr>
            <a:xfrm>
              <a:off x="2253088" y="3747956"/>
              <a:ext cx="724089" cy="247219"/>
            </a:xfrm>
            <a:prstGeom prst="rect">
              <a:avLst/>
            </a:prstGeom>
          </p:spPr>
          <p:txBody>
            <a:bodyPr wrap="square">
              <a:spAutoFit/>
            </a:bodyPr>
            <a:lstStyle/>
            <a:p>
              <a:pPr algn="r" rtl="1">
                <a:lnSpc>
                  <a:spcPct val="150000"/>
                </a:lnSpc>
                <a:spcBef>
                  <a:spcPts val="600"/>
                </a:spcBef>
                <a:buClr>
                  <a:srgbClr val="FFC000"/>
                </a:buClr>
              </a:pPr>
              <a:r>
                <a:rPr lang="he-IL" b="1">
                  <a:solidFill>
                    <a:schemeClr val="bg1"/>
                  </a:solidFill>
                  <a:latin typeface="Tahoma" pitchFamily="34" charset="0"/>
                  <a:ea typeface="Tahoma" pitchFamily="34" charset="0"/>
                  <a:cs typeface="Tahoma" pitchFamily="34" charset="0"/>
                </a:rPr>
                <a:t>ג'ימבורי</a:t>
              </a:r>
            </a:p>
          </p:txBody>
        </p:sp>
      </p:grpSp>
      <p:sp>
        <p:nvSpPr>
          <p:cNvPr id="101" name="TextBox 100">
            <a:extLst>
              <a:ext uri="{FF2B5EF4-FFF2-40B4-BE49-F238E27FC236}">
                <a16:creationId xmlns:a16="http://schemas.microsoft.com/office/drawing/2014/main" id="{9847253D-6085-46AB-9D79-046765331309}"/>
              </a:ext>
            </a:extLst>
          </p:cNvPr>
          <p:cNvSpPr txBox="1"/>
          <p:nvPr/>
        </p:nvSpPr>
        <p:spPr>
          <a:xfrm>
            <a:off x="200830" y="4612703"/>
            <a:ext cx="6283684" cy="1716688"/>
          </a:xfrm>
          <a:prstGeom prst="rect">
            <a:avLst/>
          </a:prstGeom>
          <a:noFill/>
        </p:spPr>
        <p:txBody>
          <a:bodyPr wrap="square">
            <a:spAutoFit/>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20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נראה כי הורים המגיעים מרקע </a:t>
            </a:r>
            <a:r>
              <a:rPr kumimoji="0" lang="he-IL" sz="1200" i="0" u="sng"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סוציו-אקונומי גבוה</a:t>
            </a:r>
            <a:r>
              <a:rPr kumimoji="0" lang="he-IL" sz="120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נוטים יותר לכוון את ילדיהם למשחקים שהם מאתגרים מחשבתית וכוללים אינטראקציה עימם,</a:t>
            </a:r>
            <a:r>
              <a:rPr lang="he-IL" sz="1200">
                <a:solidFill>
                  <a:prstClr val="black"/>
                </a:solidFill>
                <a:latin typeface="Tahoma" pitchFamily="34" charset="0"/>
                <a:ea typeface="Tahoma" pitchFamily="34" charset="0"/>
                <a:cs typeface="Tahoma" pitchFamily="34" charset="0"/>
              </a:rPr>
              <a:t> </a:t>
            </a:r>
            <a:r>
              <a:rPr kumimoji="0" lang="he-IL" sz="120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בעוד שהורים </a:t>
            </a:r>
            <a:r>
              <a:rPr kumimoji="0" lang="he-IL" sz="1200" i="0" u="sng"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מאוכלוסייה מוחלשת </a:t>
            </a:r>
            <a:r>
              <a:rPr kumimoji="0" lang="he-IL" sz="120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נוטים יותר לחפש עבור ילדיהם מענה למשחק תנועתי חופשי ופורקן אנרגיה עצמאי. </a:t>
            </a:r>
            <a:br>
              <a:rPr kumimoji="0" lang="en-US"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b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ניתן לקשר זאת הן למידת המודעות הקיימת בקרב הורים לצרכים התפתחותיים של הילדים וחשיבות התיווך והמשחק המשותף, והן לפניוּת שלהם (פיזית ורגשית) להיות מעורבים בכך.</a:t>
            </a:r>
          </a:p>
        </p:txBody>
      </p:sp>
      <p:grpSp>
        <p:nvGrpSpPr>
          <p:cNvPr id="8" name="Group 7">
            <a:extLst>
              <a:ext uri="{FF2B5EF4-FFF2-40B4-BE49-F238E27FC236}">
                <a16:creationId xmlns:a16="http://schemas.microsoft.com/office/drawing/2014/main" id="{29D6C6C3-CD96-44B5-AE35-0732C59D1A27}"/>
              </a:ext>
            </a:extLst>
          </p:cNvPr>
          <p:cNvGrpSpPr/>
          <p:nvPr/>
        </p:nvGrpSpPr>
        <p:grpSpPr>
          <a:xfrm>
            <a:off x="-10047" y="4226560"/>
            <a:ext cx="12202048" cy="402340"/>
            <a:chOff x="-10047" y="4035166"/>
            <a:chExt cx="12202048" cy="402340"/>
          </a:xfrm>
        </p:grpSpPr>
        <p:sp>
          <p:nvSpPr>
            <p:cNvPr id="58" name="Rectangle 57">
              <a:extLst>
                <a:ext uri="{FF2B5EF4-FFF2-40B4-BE49-F238E27FC236}">
                  <a16:creationId xmlns:a16="http://schemas.microsoft.com/office/drawing/2014/main" id="{8DB748A1-B9F9-4BC1-B173-86F94A060BEC}"/>
                </a:ext>
              </a:extLst>
            </p:cNvPr>
            <p:cNvSpPr/>
            <p:nvPr/>
          </p:nvSpPr>
          <p:spPr>
            <a:xfrm>
              <a:off x="-10047" y="4115584"/>
              <a:ext cx="12202048" cy="321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highlight>
                  <a:srgbClr val="D2D3D5"/>
                </a:highlight>
              </a:endParaRPr>
            </a:p>
          </p:txBody>
        </p:sp>
        <p:sp>
          <p:nvSpPr>
            <p:cNvPr id="60" name="TextBox 59">
              <a:extLst>
                <a:ext uri="{FF2B5EF4-FFF2-40B4-BE49-F238E27FC236}">
                  <a16:creationId xmlns:a16="http://schemas.microsoft.com/office/drawing/2014/main" id="{809F1A72-9480-4783-9EEC-CD3EB8D6D868}"/>
                </a:ext>
              </a:extLst>
            </p:cNvPr>
            <p:cNvSpPr txBox="1"/>
            <p:nvPr/>
          </p:nvSpPr>
          <p:spPr>
            <a:xfrm>
              <a:off x="5497033" y="4035166"/>
              <a:ext cx="6585995" cy="371577"/>
            </a:xfrm>
            <a:prstGeom prst="rect">
              <a:avLst/>
            </a:prstGeom>
            <a:noFill/>
          </p:spPr>
          <p:txBody>
            <a:bodyPr wrap="square">
              <a:spAutoFit/>
            </a:bodyPr>
            <a:lstStyle/>
            <a:p>
              <a:pPr marL="0" marR="0" lvl="0" indent="0" algn="r" defTabSz="914400" rtl="1" eaLnBrk="1" fontAlgn="auto" latinLnBrk="0" hangingPunct="1">
                <a:lnSpc>
                  <a:spcPct val="150000"/>
                </a:lnSpc>
                <a:spcBef>
                  <a:spcPts val="600"/>
                </a:spcBef>
                <a:spcAft>
                  <a:spcPts val="400"/>
                </a:spcAft>
                <a:buClr>
                  <a:srgbClr val="FFC000"/>
                </a:buClr>
                <a:buSzTx/>
                <a:buFontTx/>
                <a:buNone/>
                <a:tabLst/>
                <a:defRPr/>
              </a:pP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המידה ואיכות המענה שהמרחב יכול לספק מושפעים ממספר גורמים עיקריים:</a:t>
              </a:r>
            </a:p>
          </p:txBody>
        </p:sp>
      </p:grpSp>
    </p:spTree>
    <p:extLst>
      <p:ext uri="{BB962C8B-B14F-4D97-AF65-F5344CB8AC3E}">
        <p14:creationId xmlns:p14="http://schemas.microsoft.com/office/powerpoint/2010/main" val="241120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21</a:t>
            </a:fld>
            <a:endParaRPr lang="en-US"/>
          </a:p>
        </p:txBody>
      </p:sp>
      <p:sp>
        <p:nvSpPr>
          <p:cNvPr id="4" name="TextBox 3">
            <a:extLst>
              <a:ext uri="{FF2B5EF4-FFF2-40B4-BE49-F238E27FC236}">
                <a16:creationId xmlns:a16="http://schemas.microsoft.com/office/drawing/2014/main" id="{6BCCEC4B-7206-4C90-8C67-D9A7FB963D73}"/>
              </a:ext>
            </a:extLst>
          </p:cNvPr>
          <p:cNvSpPr txBox="1"/>
          <p:nvPr/>
        </p:nvSpPr>
        <p:spPr>
          <a:xfrm>
            <a:off x="-10047" y="0"/>
            <a:ext cx="12192000"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עיצוב מרחב המשחקייה</a:t>
            </a:r>
            <a:endParaRPr lang="he-IL" sz="1400">
              <a:solidFill>
                <a:prstClr val="white"/>
              </a:solidFill>
              <a:latin typeface="Tahoma" pitchFamily="34" charset="0"/>
              <a:ea typeface="Tahoma" pitchFamily="34" charset="0"/>
              <a:cs typeface="Tahoma" pitchFamily="34" charset="0"/>
            </a:endParaRPr>
          </a:p>
        </p:txBody>
      </p:sp>
      <p:sp>
        <p:nvSpPr>
          <p:cNvPr id="5" name="מלבן 16">
            <a:extLst>
              <a:ext uri="{FF2B5EF4-FFF2-40B4-BE49-F238E27FC236}">
                <a16:creationId xmlns:a16="http://schemas.microsoft.com/office/drawing/2014/main" id="{6130497F-370F-40E6-9962-4FF7A20526E5}"/>
              </a:ext>
            </a:extLst>
          </p:cNvPr>
          <p:cNvSpPr/>
          <p:nvPr/>
        </p:nvSpPr>
        <p:spPr>
          <a:xfrm>
            <a:off x="7114087" y="665566"/>
            <a:ext cx="4752750" cy="1793633"/>
          </a:xfrm>
          <a:prstGeom prst="rect">
            <a:avLst/>
          </a:prstGeom>
          <a:solidFill>
            <a:srgbClr val="FFC000"/>
          </a:solidFill>
        </p:spPr>
        <p:txBody>
          <a:bodyPr wrap="square">
            <a:spAutoFit/>
          </a:bodyPr>
          <a:lstStyle/>
          <a:p>
            <a:pPr algn="r" rtl="1">
              <a:lnSpc>
                <a:spcPct val="150000"/>
              </a:lnSpc>
              <a:spcBef>
                <a:spcPts val="600"/>
              </a:spcBef>
              <a:buClr>
                <a:srgbClr val="FFC000"/>
              </a:buClr>
            </a:pPr>
            <a:r>
              <a:rPr lang="he-IL" sz="1200">
                <a:latin typeface="Tahoma" pitchFamily="34" charset="0"/>
                <a:ea typeface="Tahoma" pitchFamily="34" charset="0"/>
                <a:cs typeface="Tahoma" pitchFamily="34" charset="0"/>
              </a:rPr>
              <a:t>במסגרת פעילות תוכנית </a:t>
            </a:r>
            <a:r>
              <a:rPr lang="en-US" sz="1200">
                <a:latin typeface="Tahoma" pitchFamily="34" charset="0"/>
                <a:ea typeface="Tahoma" pitchFamily="34" charset="0"/>
                <a:cs typeface="Tahoma" pitchFamily="34" charset="0"/>
              </a:rPr>
              <a:t>Urban95</a:t>
            </a:r>
            <a:r>
              <a:rPr lang="he-IL" sz="1200">
                <a:latin typeface="Tahoma" pitchFamily="34" charset="0"/>
                <a:ea typeface="Tahoma" pitchFamily="34" charset="0"/>
                <a:cs typeface="Tahoma" pitchFamily="34" charset="0"/>
              </a:rPr>
              <a:t> בעיריית תל אביב-יפו פותחה פרוגרמה הכוללת הנחיות תכנוניות למשחקיות עבור הגיל הרך. המסמך מפרט את תפיסת התוכנית וערכי המפתח בנגע למרחבי פעילות ייעודיים לגיל הרך, עקרונות לתכנון ועיצוב, מפרטים ועוד. </a:t>
            </a:r>
          </a:p>
          <a:p>
            <a:pPr algn="r" rtl="1">
              <a:lnSpc>
                <a:spcPct val="150000"/>
              </a:lnSpc>
              <a:spcBef>
                <a:spcPts val="600"/>
              </a:spcBef>
              <a:buClr>
                <a:srgbClr val="FFC000"/>
              </a:buClr>
            </a:pPr>
            <a:r>
              <a:rPr lang="he-IL" sz="1200">
                <a:latin typeface="Tahoma" pitchFamily="34" charset="0"/>
                <a:ea typeface="Tahoma" pitchFamily="34" charset="0"/>
                <a:cs typeface="Tahoma" pitchFamily="34" charset="0"/>
              </a:rPr>
              <a:t>על בסיס המסמך פותח במחוון התצפית פרק להערכת התאמת המרחב הפיזי:</a:t>
            </a:r>
          </a:p>
        </p:txBody>
      </p:sp>
      <p:graphicFrame>
        <p:nvGraphicFramePr>
          <p:cNvPr id="6" name="Table 3">
            <a:extLst>
              <a:ext uri="{FF2B5EF4-FFF2-40B4-BE49-F238E27FC236}">
                <a16:creationId xmlns:a16="http://schemas.microsoft.com/office/drawing/2014/main" id="{2A6BF455-2312-4D75-AFDD-E16F27AC5F5A}"/>
              </a:ext>
            </a:extLst>
          </p:cNvPr>
          <p:cNvGraphicFramePr>
            <a:graphicFrameLocks noGrp="1"/>
          </p:cNvGraphicFramePr>
          <p:nvPr>
            <p:extLst>
              <p:ext uri="{D42A27DB-BD31-4B8C-83A1-F6EECF244321}">
                <p14:modId xmlns:p14="http://schemas.microsoft.com/office/powerpoint/2010/main" val="701798679"/>
              </p:ext>
            </p:extLst>
          </p:nvPr>
        </p:nvGraphicFramePr>
        <p:xfrm>
          <a:off x="7607583" y="2530191"/>
          <a:ext cx="3962981" cy="3561754"/>
        </p:xfrm>
        <a:graphic>
          <a:graphicData uri="http://schemas.openxmlformats.org/drawingml/2006/table">
            <a:tbl>
              <a:tblPr rtl="1">
                <a:tableStyleId>{5940675A-B579-460E-94D1-54222C63F5DA}</a:tableStyleId>
              </a:tblPr>
              <a:tblGrid>
                <a:gridCol w="1820721">
                  <a:extLst>
                    <a:ext uri="{9D8B030D-6E8A-4147-A177-3AD203B41FA5}">
                      <a16:colId xmlns:a16="http://schemas.microsoft.com/office/drawing/2014/main" val="2246295882"/>
                    </a:ext>
                  </a:extLst>
                </a:gridCol>
                <a:gridCol w="2142260">
                  <a:extLst>
                    <a:ext uri="{9D8B030D-6E8A-4147-A177-3AD203B41FA5}">
                      <a16:colId xmlns:a16="http://schemas.microsoft.com/office/drawing/2014/main" val="4065639172"/>
                    </a:ext>
                  </a:extLst>
                </a:gridCol>
              </a:tblGrid>
              <a:tr h="50882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a:solidFill>
                            <a:schemeClr val="bg1"/>
                          </a:solidFill>
                          <a:latin typeface="Tahoma" pitchFamily="34" charset="0"/>
                          <a:ea typeface="Tahoma" pitchFamily="34" charset="0"/>
                          <a:cs typeface="Tahoma" pitchFamily="34" charset="0"/>
                        </a:rPr>
                        <a:t>המידה* שבה המרחב מספק מענה:</a:t>
                      </a:r>
                    </a:p>
                  </a:txBody>
                  <a:tcPr anchor="ctr">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r>
                        <a:rPr kumimoji="0" lang="he-IL" sz="1200" b="0"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ממוצע כללי</a:t>
                      </a:r>
                    </a:p>
                  </a:txBody>
                  <a:tcPr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67233132"/>
                  </a:ext>
                </a:extLst>
              </a:tr>
              <a:tr h="50882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a:solidFill>
                            <a:schemeClr val="bg1"/>
                          </a:solidFill>
                          <a:latin typeface="Tahoma" pitchFamily="34" charset="0"/>
                          <a:ea typeface="Tahoma" pitchFamily="34" charset="0"/>
                          <a:cs typeface="Tahoma" pitchFamily="34" charset="0"/>
                        </a:rPr>
                        <a:t>תנועתי</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6.3</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00541893"/>
                  </a:ext>
                </a:extLst>
              </a:tr>
              <a:tr h="50882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a:solidFill>
                            <a:schemeClr val="bg1"/>
                          </a:solidFill>
                          <a:latin typeface="Tahoma" pitchFamily="34" charset="0"/>
                          <a:ea typeface="Tahoma" pitchFamily="34" charset="0"/>
                          <a:cs typeface="Tahoma" pitchFamily="34" charset="0"/>
                        </a:rPr>
                        <a:t>מוטורי (עדין)</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r>
                        <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5.6</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257650718"/>
                  </a:ext>
                </a:extLst>
              </a:tr>
              <a:tr h="50882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סימבולי</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a:solidFill>
                            <a:schemeClr val="bg1"/>
                          </a:solidFill>
                          <a:latin typeface="Tahoma" pitchFamily="34" charset="0"/>
                          <a:ea typeface="Tahoma" pitchFamily="34" charset="0"/>
                          <a:cs typeface="Tahoma" pitchFamily="34" charset="0"/>
                        </a:rPr>
                        <a:t>4.5</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extLst>
                  <a:ext uri="{0D108BD9-81ED-4DB2-BD59-A6C34878D82A}">
                    <a16:rowId xmlns:a16="http://schemas.microsoft.com/office/drawing/2014/main" val="95580178"/>
                  </a:ext>
                </a:extLst>
              </a:tr>
              <a:tr h="50882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a:ln>
                            <a:noFill/>
                          </a:ln>
                          <a:solidFill>
                            <a:srgbClr val="4A78A6"/>
                          </a:solidFill>
                          <a:effectLst/>
                          <a:uLnTx/>
                          <a:uFillTx/>
                          <a:latin typeface="Tahoma" pitchFamily="34" charset="0"/>
                          <a:ea typeface="Tahoma" pitchFamily="34" charset="0"/>
                          <a:cs typeface="Tahoma" pitchFamily="34" charset="0"/>
                        </a:rPr>
                        <a:t>חושי</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a:solidFill>
                            <a:srgbClr val="4A78A6"/>
                          </a:solidFill>
                          <a:latin typeface="Tahoma" pitchFamily="34" charset="0"/>
                          <a:ea typeface="Tahoma" pitchFamily="34" charset="0"/>
                          <a:cs typeface="Tahoma" pitchFamily="34" charset="0"/>
                        </a:rPr>
                        <a:t>3.8</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extLst>
                  <a:ext uri="{0D108BD9-81ED-4DB2-BD59-A6C34878D82A}">
                    <a16:rowId xmlns:a16="http://schemas.microsoft.com/office/drawing/2014/main" val="1183945510"/>
                  </a:ext>
                </a:extLst>
              </a:tr>
              <a:tr h="50882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a:ln>
                            <a:noFill/>
                          </a:ln>
                          <a:solidFill>
                            <a:srgbClr val="4A78A6"/>
                          </a:solidFill>
                          <a:effectLst/>
                          <a:uLnTx/>
                          <a:uFillTx/>
                          <a:latin typeface="Tahoma" pitchFamily="34" charset="0"/>
                          <a:ea typeface="Tahoma" pitchFamily="34" charset="0"/>
                          <a:cs typeface="Tahoma" pitchFamily="34" charset="0"/>
                        </a:rPr>
                        <a:t>אינטראקטיבי</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a:solidFill>
                            <a:srgbClr val="4A78A6"/>
                          </a:solidFill>
                          <a:latin typeface="Tahoma" pitchFamily="34" charset="0"/>
                          <a:ea typeface="Tahoma" pitchFamily="34" charset="0"/>
                          <a:cs typeface="Tahoma" pitchFamily="34" charset="0"/>
                        </a:rPr>
                        <a:t>3.5</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extLst>
                  <a:ext uri="{0D108BD9-81ED-4DB2-BD59-A6C34878D82A}">
                    <a16:rowId xmlns:a16="http://schemas.microsoft.com/office/drawing/2014/main" val="2039924065"/>
                  </a:ext>
                </a:extLst>
              </a:tr>
              <a:tr h="50882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a:ln>
                            <a:noFill/>
                          </a:ln>
                          <a:solidFill>
                            <a:srgbClr val="4A78A6"/>
                          </a:solidFill>
                          <a:effectLst/>
                          <a:uLnTx/>
                          <a:uFillTx/>
                          <a:latin typeface="Tahoma" pitchFamily="34" charset="0"/>
                          <a:ea typeface="Tahoma" pitchFamily="34" charset="0"/>
                          <a:cs typeface="Tahoma" pitchFamily="34" charset="0"/>
                        </a:rPr>
                        <a:t>אורייני</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FF1"/>
                    </a:solidFill>
                  </a:tcPr>
                </a:tc>
                <a:tc>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r>
                        <a:rPr lang="he-IL" sz="2000" b="1">
                          <a:solidFill>
                            <a:srgbClr val="4A78A6"/>
                          </a:solidFill>
                          <a:latin typeface="Tahoma" pitchFamily="34" charset="0"/>
                          <a:ea typeface="Tahoma" pitchFamily="34" charset="0"/>
                          <a:cs typeface="Tahoma" pitchFamily="34" charset="0"/>
                        </a:rPr>
                        <a:t>2.8</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DFF1"/>
                    </a:solidFill>
                  </a:tcPr>
                </a:tc>
                <a:extLst>
                  <a:ext uri="{0D108BD9-81ED-4DB2-BD59-A6C34878D82A}">
                    <a16:rowId xmlns:a16="http://schemas.microsoft.com/office/drawing/2014/main" val="130527068"/>
                  </a:ext>
                </a:extLst>
              </a:tr>
            </a:tbl>
          </a:graphicData>
        </a:graphic>
      </p:graphicFrame>
      <p:sp>
        <p:nvSpPr>
          <p:cNvPr id="91" name="מלבן 16">
            <a:extLst>
              <a:ext uri="{FF2B5EF4-FFF2-40B4-BE49-F238E27FC236}">
                <a16:creationId xmlns:a16="http://schemas.microsoft.com/office/drawing/2014/main" id="{E4B9E389-6C60-4877-B8E8-1835A2CC0275}"/>
              </a:ext>
            </a:extLst>
          </p:cNvPr>
          <p:cNvSpPr/>
          <p:nvPr/>
        </p:nvSpPr>
        <p:spPr>
          <a:xfrm>
            <a:off x="266410" y="486979"/>
            <a:ext cx="6637214" cy="2932406"/>
          </a:xfrm>
          <a:prstGeom prst="rect">
            <a:avLst/>
          </a:prstGeom>
          <a:noFill/>
        </p:spPr>
        <p:txBody>
          <a:bodyPr wrap="square">
            <a:spAutoFit/>
          </a:bodyPr>
          <a:lstStyle/>
          <a:p>
            <a:pPr marL="171450" indent="-171450" algn="r" rtl="1">
              <a:lnSpc>
                <a:spcPct val="150000"/>
              </a:lnSpc>
              <a:spcBef>
                <a:spcPts val="600"/>
              </a:spcBef>
              <a:buClr>
                <a:srgbClr val="FFC000"/>
              </a:buClr>
              <a:buFont typeface="Tahoma" panose="020B0604030504040204" pitchFamily="34" charset="0"/>
              <a:buChar char="█"/>
            </a:pPr>
            <a:r>
              <a:rPr lang="he-IL" sz="1200">
                <a:latin typeface="Tahoma" pitchFamily="34" charset="0"/>
                <a:ea typeface="Tahoma" pitchFamily="34" charset="0"/>
                <a:cs typeface="Tahoma" pitchFamily="34" charset="0"/>
              </a:rPr>
              <a:t>ברוב הקטגוריות, הממוצע האזורי במרכז ובדרום גבוה יותר מהממוצע הכללי.</a:t>
            </a:r>
          </a:p>
          <a:p>
            <a:pPr marL="171450" indent="-171450" algn="r" rtl="1">
              <a:lnSpc>
                <a:spcPct val="150000"/>
              </a:lnSpc>
              <a:spcBef>
                <a:spcPts val="600"/>
              </a:spcBef>
              <a:buClr>
                <a:srgbClr val="FFC000"/>
              </a:buClr>
              <a:buFont typeface="Tahoma" panose="020B0604030504040204" pitchFamily="34" charset="0"/>
              <a:buChar char="█"/>
            </a:pPr>
            <a:r>
              <a:rPr lang="he-IL" sz="1200">
                <a:latin typeface="Tahoma" pitchFamily="34" charset="0"/>
                <a:ea typeface="Tahoma" pitchFamily="34" charset="0"/>
                <a:cs typeface="Tahoma" pitchFamily="34" charset="0"/>
              </a:rPr>
              <a:t>המשחקיות שנצפו מספקות אמצעים לפיתוח מיומנויות תנועה במרחב וכוללות מתקנים מגוונים לתרגול פעולות מוטוריות שונות, וכן לתרגול מיומנויות מוטוריקה עדינה ופיתוח קשר עין-יד.</a:t>
            </a:r>
          </a:p>
          <a:p>
            <a:pPr marL="171450" indent="-171450" algn="r" rtl="1">
              <a:lnSpc>
                <a:spcPct val="150000"/>
              </a:lnSpc>
              <a:spcBef>
                <a:spcPts val="600"/>
              </a:spcBef>
              <a:buClr>
                <a:srgbClr val="FFC000"/>
              </a:buClr>
              <a:buFont typeface="Tahoma" panose="020B0604030504040204" pitchFamily="34" charset="0"/>
              <a:buChar char="█"/>
            </a:pPr>
            <a:r>
              <a:rPr lang="he-IL" sz="1200">
                <a:latin typeface="Tahoma" pitchFamily="34" charset="0"/>
                <a:ea typeface="Tahoma" pitchFamily="34" charset="0"/>
                <a:cs typeface="Tahoma" pitchFamily="34" charset="0"/>
              </a:rPr>
              <a:t>בנוסף, האביזרים והמתקנים מזמנים במידה רבה משחקי דמיון וחוויה יצירתית וסימבולית.</a:t>
            </a:r>
          </a:p>
          <a:p>
            <a:pPr marL="171450" indent="-171450" algn="r" rtl="1">
              <a:lnSpc>
                <a:spcPct val="150000"/>
              </a:lnSpc>
              <a:spcBef>
                <a:spcPts val="600"/>
              </a:spcBef>
              <a:buClr>
                <a:srgbClr val="FFC000"/>
              </a:buClr>
              <a:buFont typeface="Tahoma" panose="020B0604030504040204" pitchFamily="34" charset="0"/>
              <a:buChar char="█"/>
            </a:pPr>
            <a:r>
              <a:rPr lang="he-IL" sz="1200">
                <a:latin typeface="Tahoma" pitchFamily="34" charset="0"/>
                <a:ea typeface="Tahoma" pitchFamily="34" charset="0"/>
                <a:cs typeface="Tahoma" pitchFamily="34" charset="0"/>
              </a:rPr>
              <a:t>גיוון המרקמים נצפה במידה בינונית, כאשר לרוב המרחבים כוללים מתקנים ואביזרים מפלסטיק, עץ, וריפוד ניילון מותאם למתקנים רכים.</a:t>
            </a:r>
          </a:p>
          <a:p>
            <a:pPr marL="171450" indent="-171450" algn="r" rtl="1">
              <a:lnSpc>
                <a:spcPct val="150000"/>
              </a:lnSpc>
              <a:spcBef>
                <a:spcPts val="600"/>
              </a:spcBef>
              <a:buClr>
                <a:srgbClr val="FFC000"/>
              </a:buClr>
              <a:buFont typeface="Tahoma" panose="020B0604030504040204" pitchFamily="34" charset="0"/>
              <a:buChar char="█"/>
            </a:pPr>
            <a:r>
              <a:rPr lang="he-IL" sz="1200">
                <a:latin typeface="Tahoma" pitchFamily="34" charset="0"/>
                <a:ea typeface="Tahoma" pitchFamily="34" charset="0"/>
                <a:cs typeface="Tahoma" pitchFamily="34" charset="0"/>
              </a:rPr>
              <a:t>אביזרי משחק אינטראקטיביים נצפו במידה בינונית. לרוב משחקים פרטניים היו מרוכזים במדפים/</a:t>
            </a:r>
            <a:r>
              <a:rPr lang="he-IL" sz="1200" err="1">
                <a:latin typeface="Tahoma" pitchFamily="34" charset="0"/>
                <a:ea typeface="Tahoma" pitchFamily="34" charset="0"/>
                <a:cs typeface="Tahoma" pitchFamily="34" charset="0"/>
              </a:rPr>
              <a:t>מיכלי</a:t>
            </a:r>
            <a:r>
              <a:rPr lang="he-IL" sz="1200">
                <a:latin typeface="Tahoma" pitchFamily="34" charset="0"/>
                <a:ea typeface="Tahoma" pitchFamily="34" charset="0"/>
                <a:cs typeface="Tahoma" pitchFamily="34" charset="0"/>
              </a:rPr>
              <a:t> אחסון ולכן המבקרים (והתצפיתנים) לא תמיד נחשפו לכל ההיצע.</a:t>
            </a:r>
          </a:p>
          <a:p>
            <a:pPr marL="171450" indent="-171450" algn="r" rtl="1">
              <a:lnSpc>
                <a:spcPct val="150000"/>
              </a:lnSpc>
              <a:spcBef>
                <a:spcPts val="600"/>
              </a:spcBef>
              <a:buClr>
                <a:srgbClr val="FFC000"/>
              </a:buClr>
              <a:buFont typeface="Tahoma" panose="020B0604030504040204" pitchFamily="34" charset="0"/>
              <a:buChar char="█"/>
            </a:pPr>
            <a:r>
              <a:rPr lang="he-IL" sz="1200">
                <a:latin typeface="Tahoma" pitchFamily="34" charset="0"/>
                <a:ea typeface="Tahoma" pitchFamily="34" charset="0"/>
                <a:cs typeface="Tahoma" pitchFamily="34" charset="0"/>
              </a:rPr>
              <a:t>רוב המרחבים מאפשרים רביצה משותפת לצורך קריאה, אך כמעט לא נצפו ספרים נגישים.</a:t>
            </a:r>
          </a:p>
        </p:txBody>
      </p:sp>
      <p:sp>
        <p:nvSpPr>
          <p:cNvPr id="70" name="TextBox 69">
            <a:extLst>
              <a:ext uri="{FF2B5EF4-FFF2-40B4-BE49-F238E27FC236}">
                <a16:creationId xmlns:a16="http://schemas.microsoft.com/office/drawing/2014/main" id="{05DF283E-8EFC-4770-A106-15A4D354CB7C}"/>
              </a:ext>
            </a:extLst>
          </p:cNvPr>
          <p:cNvSpPr txBox="1"/>
          <p:nvPr/>
        </p:nvSpPr>
        <p:spPr>
          <a:xfrm>
            <a:off x="7759337" y="6203643"/>
            <a:ext cx="3177619" cy="246221"/>
          </a:xfrm>
          <a:prstGeom prst="rect">
            <a:avLst/>
          </a:prstGeom>
          <a:noFill/>
        </p:spPr>
        <p:txBody>
          <a:bodyPr wrap="square" rtlCol="1">
            <a:spAutoFit/>
          </a:bodyPr>
          <a:lstStyle/>
          <a:p>
            <a:pPr algn="r" rtl="1"/>
            <a:r>
              <a:rPr lang="he-IL" sz="1000">
                <a:latin typeface="Calibri" panose="020F0502020204030204" pitchFamily="34" charset="0"/>
                <a:cs typeface="Calibri" panose="020F0502020204030204" pitchFamily="34" charset="0"/>
              </a:rPr>
              <a:t>*ציון בין 1 ל- 7 (כש- 1 = כלל לא, ו- 7 = במידה רבה מאוד) </a:t>
            </a:r>
          </a:p>
        </p:txBody>
      </p:sp>
      <p:pic>
        <p:nvPicPr>
          <p:cNvPr id="71" name="Picture 70">
            <a:extLst>
              <a:ext uri="{FF2B5EF4-FFF2-40B4-BE49-F238E27FC236}">
                <a16:creationId xmlns:a16="http://schemas.microsoft.com/office/drawing/2014/main" id="{17A65FAA-8E02-4153-84CE-7EE05B0F9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1600" y="4144737"/>
            <a:ext cx="3805635" cy="2140669"/>
          </a:xfrm>
          <a:prstGeom prst="ellipse">
            <a:avLst/>
          </a:prstGeom>
          <a:ln w="63500" cap="rnd">
            <a:solidFill>
              <a:schemeClr val="bg1"/>
            </a:solidFill>
          </a:ln>
          <a:effectLst/>
        </p:spPr>
      </p:pic>
      <p:sp>
        <p:nvSpPr>
          <p:cNvPr id="74" name="TextBox 73">
            <a:extLst>
              <a:ext uri="{FF2B5EF4-FFF2-40B4-BE49-F238E27FC236}">
                <a16:creationId xmlns:a16="http://schemas.microsoft.com/office/drawing/2014/main" id="{B1B12F78-49E7-45AB-8CD9-133F3AED422E}"/>
              </a:ext>
            </a:extLst>
          </p:cNvPr>
          <p:cNvSpPr txBox="1"/>
          <p:nvPr/>
        </p:nvSpPr>
        <p:spPr>
          <a:xfrm>
            <a:off x="-21458" y="6438661"/>
            <a:ext cx="3657601" cy="553998"/>
          </a:xfrm>
          <a:prstGeom prst="rect">
            <a:avLst/>
          </a:prstGeom>
          <a:noFill/>
        </p:spPr>
        <p:txBody>
          <a:bodyPr wrap="square" rtlCol="1">
            <a:spAutoFit/>
          </a:bodyPr>
          <a:lstStyle/>
          <a:p>
            <a:pPr algn="r" rtl="1"/>
            <a:r>
              <a:rPr lang="he-IL" sz="1000">
                <a:latin typeface="Calibri" panose="020F0502020204030204" pitchFamily="34" charset="0"/>
                <a:cs typeface="Calibri" panose="020F0502020204030204" pitchFamily="34" charset="0"/>
              </a:rPr>
              <a:t>מימין: משחקיית </a:t>
            </a:r>
            <a:r>
              <a:rPr lang="he-IL" sz="1000" err="1">
                <a:latin typeface="Calibri" panose="020F0502020204030204" pitchFamily="34" charset="0"/>
                <a:cs typeface="Calibri" panose="020F0502020204030204" pitchFamily="34" charset="0"/>
              </a:rPr>
              <a:t>רוזין</a:t>
            </a:r>
            <a:r>
              <a:rPr lang="he-IL" sz="1000">
                <a:latin typeface="Calibri" panose="020F0502020204030204" pitchFamily="34" charset="0"/>
                <a:cs typeface="Calibri" panose="020F0502020204030204" pitchFamily="34" charset="0"/>
              </a:rPr>
              <a:t> – עוצבה בהתאם לפרוגרמת </a:t>
            </a:r>
            <a:r>
              <a:rPr lang="en-US" sz="1000">
                <a:latin typeface="Calibri" panose="020F0502020204030204" pitchFamily="34" charset="0"/>
                <a:cs typeface="Calibri" panose="020F0502020204030204" pitchFamily="34" charset="0"/>
              </a:rPr>
              <a:t>Urban95</a:t>
            </a:r>
            <a:r>
              <a:rPr lang="he-IL" sz="1000">
                <a:latin typeface="Calibri" panose="020F0502020204030204" pitchFamily="34" charset="0"/>
                <a:cs typeface="Calibri" panose="020F0502020204030204" pitchFamily="34" charset="0"/>
              </a:rPr>
              <a:t>, אזור צפון</a:t>
            </a:r>
          </a:p>
          <a:p>
            <a:pPr algn="r" rtl="1"/>
            <a:r>
              <a:rPr lang="he-IL" sz="1000">
                <a:latin typeface="Calibri" panose="020F0502020204030204" pitchFamily="34" charset="0"/>
                <a:cs typeface="Calibri" panose="020F0502020204030204" pitchFamily="34" charset="0"/>
              </a:rPr>
              <a:t>משמאל: משחקיית בית רק"ע, אזור יפו</a:t>
            </a:r>
          </a:p>
          <a:p>
            <a:pPr algn="r" rtl="1"/>
            <a:endParaRPr lang="he-IL" sz="1000">
              <a:latin typeface="Calibri" panose="020F0502020204030204" pitchFamily="34" charset="0"/>
              <a:cs typeface="Calibri" panose="020F0502020204030204" pitchFamily="34" charset="0"/>
            </a:endParaRPr>
          </a:p>
        </p:txBody>
      </p:sp>
      <p:pic>
        <p:nvPicPr>
          <p:cNvPr id="78" name="Picture 77">
            <a:extLst>
              <a:ext uri="{FF2B5EF4-FFF2-40B4-BE49-F238E27FC236}">
                <a16:creationId xmlns:a16="http://schemas.microsoft.com/office/drawing/2014/main" id="{E4B22A8C-32E5-415A-8A81-E6E6A3C62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30" y="3414183"/>
            <a:ext cx="2225563" cy="2967417"/>
          </a:xfrm>
          <a:prstGeom prst="ellipse">
            <a:avLst/>
          </a:prstGeom>
          <a:ln w="63500" cap="rnd">
            <a:solidFill>
              <a:schemeClr val="bg1"/>
            </a:solidFill>
          </a:ln>
          <a:effectLst/>
        </p:spPr>
      </p:pic>
    </p:spTree>
    <p:extLst>
      <p:ext uri="{BB962C8B-B14F-4D97-AF65-F5344CB8AC3E}">
        <p14:creationId xmlns:p14="http://schemas.microsoft.com/office/powerpoint/2010/main" val="2688407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958DB-D56C-42DF-A5FE-92A2A392864F}"/>
              </a:ext>
            </a:extLst>
          </p:cNvPr>
          <p:cNvSpPr/>
          <p:nvPr/>
        </p:nvSpPr>
        <p:spPr>
          <a:xfrm>
            <a:off x="-1" y="551539"/>
            <a:ext cx="12181953" cy="2799549"/>
          </a:xfrm>
          <a:prstGeom prst="rect">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צריכת שירותים ושביעות רצון</a:t>
            </a:r>
            <a:endParaRPr lang="he-IL" sz="1400" b="1">
              <a:solidFill>
                <a:prstClr val="white"/>
              </a:solidFill>
              <a:latin typeface="Tahoma" pitchFamily="34" charset="0"/>
              <a:ea typeface="Tahoma" pitchFamily="34" charset="0"/>
              <a:cs typeface="Tahoma" pitchFamily="34" charset="0"/>
            </a:endParaRPr>
          </a:p>
        </p:txBody>
      </p:sp>
      <p:sp>
        <p:nvSpPr>
          <p:cNvPr id="13" name="TextBox 12">
            <a:extLst>
              <a:ext uri="{FF2B5EF4-FFF2-40B4-BE49-F238E27FC236}">
                <a16:creationId xmlns:a16="http://schemas.microsoft.com/office/drawing/2014/main" id="{6822EBE7-C324-4F0D-A39B-72A0F6DF0D3D}"/>
              </a:ext>
            </a:extLst>
          </p:cNvPr>
          <p:cNvSpPr txBox="1"/>
          <p:nvPr/>
        </p:nvSpPr>
        <p:spPr>
          <a:xfrm>
            <a:off x="8473750" y="576305"/>
            <a:ext cx="3593412" cy="2060885"/>
          </a:xfrm>
          <a:prstGeom prst="rect">
            <a:avLst/>
          </a:prstGeom>
          <a:solidFill>
            <a:srgbClr val="4A78A6"/>
          </a:solidFill>
          <a:ln>
            <a:noFill/>
          </a:ln>
        </p:spPr>
        <p:txBody>
          <a:bodyPr wrap="square">
            <a:spAutoFit/>
          </a:bodyPr>
          <a:lstStyle/>
          <a:p>
            <a:pPr algn="r" rtl="1">
              <a:lnSpc>
                <a:spcPct val="150000"/>
              </a:lnSpc>
            </a:pPr>
            <a:r>
              <a:rPr lang="he-IL" sz="1600">
                <a:solidFill>
                  <a:schemeClr val="bg1"/>
                </a:solidFill>
                <a:latin typeface="Tahoma" pitchFamily="34" charset="0"/>
                <a:ea typeface="Tahoma" pitchFamily="34" charset="0"/>
                <a:cs typeface="Tahoma" pitchFamily="34" charset="0"/>
              </a:rPr>
              <a:t>כחלק ממתחם ה</a:t>
            </a:r>
            <a:r>
              <a:rPr lang="he-IL" sz="1600" noProof="0">
                <a:solidFill>
                  <a:schemeClr val="bg1"/>
                </a:solidFill>
                <a:latin typeface="Tahoma" pitchFamily="34" charset="0"/>
                <a:ea typeface="Tahoma" pitchFamily="34" charset="0"/>
                <a:cs typeface="Tahoma" pitchFamily="34" charset="0"/>
              </a:rPr>
              <a:t>מרכז הקהילתי, המיועד לספק מענה לכלל שכבות האוכלוסייה השכונתית, </a:t>
            </a:r>
            <a:r>
              <a:rPr lang="he-IL" sz="2000" b="1" noProof="0">
                <a:solidFill>
                  <a:schemeClr val="bg1"/>
                </a:solidFill>
                <a:latin typeface="Tahoma" pitchFamily="34" charset="0"/>
                <a:ea typeface="Tahoma" pitchFamily="34" charset="0"/>
                <a:cs typeface="Tahoma" pitchFamily="34" charset="0"/>
              </a:rPr>
              <a:t>המשחקייה מהווה</a:t>
            </a:r>
            <a:r>
              <a:rPr lang="he-IL" sz="2000" b="1">
                <a:solidFill>
                  <a:schemeClr val="bg1"/>
                </a:solidFill>
                <a:latin typeface="Tahoma" pitchFamily="34" charset="0"/>
                <a:ea typeface="Tahoma" pitchFamily="34" charset="0"/>
                <a:cs typeface="Tahoma" pitchFamily="34" charset="0"/>
              </a:rPr>
              <a:t> עוגן מרכזי עבור הגיל הרך.</a:t>
            </a:r>
            <a:endParaRPr lang="he-IL" sz="2000" noProof="0">
              <a:solidFill>
                <a:schemeClr val="bg1"/>
              </a:solidFill>
              <a:latin typeface="Tahoma" pitchFamily="34" charset="0"/>
              <a:ea typeface="Tahoma" pitchFamily="34" charset="0"/>
              <a:cs typeface="Tahoma" pitchFamily="34" charset="0"/>
            </a:endParaRPr>
          </a:p>
        </p:txBody>
      </p:sp>
      <p:graphicFrame>
        <p:nvGraphicFramePr>
          <p:cNvPr id="15" name="Table 3">
            <a:extLst>
              <a:ext uri="{FF2B5EF4-FFF2-40B4-BE49-F238E27FC236}">
                <a16:creationId xmlns:a16="http://schemas.microsoft.com/office/drawing/2014/main" id="{95A7584E-CD98-4F72-895A-861D039855C3}"/>
              </a:ext>
            </a:extLst>
          </p:cNvPr>
          <p:cNvGraphicFramePr>
            <a:graphicFrameLocks noGrp="1"/>
          </p:cNvGraphicFramePr>
          <p:nvPr>
            <p:extLst>
              <p:ext uri="{D42A27DB-BD31-4B8C-83A1-F6EECF244321}">
                <p14:modId xmlns:p14="http://schemas.microsoft.com/office/powerpoint/2010/main" val="2587144564"/>
              </p:ext>
            </p:extLst>
          </p:nvPr>
        </p:nvGraphicFramePr>
        <p:xfrm>
          <a:off x="99517" y="3945392"/>
          <a:ext cx="11928914" cy="1756602"/>
        </p:xfrm>
        <a:graphic>
          <a:graphicData uri="http://schemas.openxmlformats.org/drawingml/2006/table">
            <a:tbl>
              <a:tblPr rtl="1">
                <a:tableStyleId>{5940675A-B579-460E-94D1-54222C63F5DA}</a:tableStyleId>
              </a:tblPr>
              <a:tblGrid>
                <a:gridCol w="2493906">
                  <a:extLst>
                    <a:ext uri="{9D8B030D-6E8A-4147-A177-3AD203B41FA5}">
                      <a16:colId xmlns:a16="http://schemas.microsoft.com/office/drawing/2014/main" val="2246295882"/>
                    </a:ext>
                  </a:extLst>
                </a:gridCol>
                <a:gridCol w="9435008">
                  <a:extLst>
                    <a:ext uri="{9D8B030D-6E8A-4147-A177-3AD203B41FA5}">
                      <a16:colId xmlns:a16="http://schemas.microsoft.com/office/drawing/2014/main" val="4065639172"/>
                    </a:ext>
                  </a:extLst>
                </a:gridCol>
              </a:tblGrid>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a:solidFill>
                            <a:srgbClr val="4A78A6"/>
                          </a:solidFill>
                          <a:latin typeface="Tahoma" pitchFamily="34" charset="0"/>
                          <a:ea typeface="Tahoma" pitchFamily="34" charset="0"/>
                          <a:cs typeface="Tahoma" pitchFamily="34" charset="0"/>
                        </a:rPr>
                        <a:t>רב גיליות</a:t>
                      </a:r>
                    </a:p>
                  </a:txBody>
                  <a:tcPr anchor="ctr">
                    <a:lnL w="76200" cap="flat" cmpd="sng" algn="ctr">
                      <a:solidFill>
                        <a:schemeClr val="bg1"/>
                      </a:solidFill>
                      <a:prstDash val="solid"/>
                      <a:round/>
                      <a:headEnd type="none" w="med" len="med"/>
                      <a:tailEnd type="none" w="med" len="med"/>
                    </a:lnL>
                    <a:lnR w="76200" cap="flat" cmpd="sng" algn="ctr">
                      <a:solidFill>
                        <a:srgbClr val="FFF26B"/>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6B"/>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במשפחות שיש מספר אחים בגילים שונים לא ניתן לקבל </a:t>
                      </a:r>
                    </a:p>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מענה מלא במסגרת מגבלות הגיל החלות על המשחקייה</a:t>
                      </a:r>
                    </a:p>
                  </a:txBody>
                  <a:tcPr anchor="ctr">
                    <a:lnL w="76200" cap="flat" cmpd="sng" algn="ctr">
                      <a:solidFill>
                        <a:srgbClr val="FFF26B"/>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rgbClr val="FFF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33132"/>
                  </a:ext>
                </a:extLst>
              </a:tr>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a:solidFill>
                            <a:srgbClr val="4A78A6"/>
                          </a:solidFill>
                          <a:latin typeface="Tahoma" pitchFamily="34" charset="0"/>
                          <a:ea typeface="Tahoma" pitchFamily="34" charset="0"/>
                          <a:cs typeface="Tahoma" pitchFamily="34" charset="0"/>
                        </a:rPr>
                        <a:t>רעש ועומס</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6B"/>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בייחוד בתקופת הקורונה, נטייה להימנע מבילוי במקומות הומי אדם</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F26B"/>
                      </a:solidFill>
                      <a:prstDash val="solid"/>
                      <a:round/>
                      <a:headEnd type="none" w="med" len="med"/>
                      <a:tailEnd type="none" w="med" len="med"/>
                    </a:lnT>
                    <a:lnB w="76200" cap="flat" cmpd="sng" algn="ctr">
                      <a:solidFill>
                        <a:srgbClr val="FFF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41893"/>
                  </a:ext>
                </a:extLst>
              </a:tr>
              <a:tr h="560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a:solidFill>
                            <a:srgbClr val="4A78A6"/>
                          </a:solidFill>
                          <a:latin typeface="Tahoma" pitchFamily="34" charset="0"/>
                          <a:ea typeface="Tahoma" pitchFamily="34" charset="0"/>
                          <a:cs typeface="Tahoma" pitchFamily="34" charset="0"/>
                        </a:rPr>
                        <a:t>נראוּת אטרקטיבית</a:t>
                      </a:r>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26B"/>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kumimoji="0" lang="he-IL" sz="11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בלאי של ציוד מייצר תחושה של הזנחה ואיכות ירודה</a:t>
                      </a:r>
                    </a:p>
                  </a:txBody>
                  <a:tcPr anchor="ctr">
                    <a:lnL w="12700" cmpd="sng">
                      <a:noFill/>
                    </a:lnL>
                    <a:lnR w="76200" cap="flat" cmpd="sng" algn="ctr">
                      <a:solidFill>
                        <a:schemeClr val="bg1"/>
                      </a:solidFill>
                      <a:prstDash val="solid"/>
                      <a:round/>
                      <a:headEnd type="none" w="med" len="med"/>
                      <a:tailEnd type="none" w="med" len="med"/>
                    </a:lnR>
                    <a:lnT w="76200" cap="flat" cmpd="sng" algn="ctr">
                      <a:solidFill>
                        <a:srgbClr val="FFF26B"/>
                      </a:solidFill>
                      <a:prstDash val="solid"/>
                      <a:round/>
                      <a:headEnd type="none" w="med" len="med"/>
                      <a:tailEnd type="none" w="med" len="med"/>
                    </a:lnT>
                    <a:lnB w="76200" cap="flat" cmpd="sng" algn="ctr">
                      <a:solidFill>
                        <a:srgbClr val="FFF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684657"/>
                  </a:ext>
                </a:extLst>
              </a:tr>
            </a:tbl>
          </a:graphicData>
        </a:graphic>
      </p:graphicFrame>
      <p:sp>
        <p:nvSpPr>
          <p:cNvPr id="16" name="TextBox 15">
            <a:extLst>
              <a:ext uri="{FF2B5EF4-FFF2-40B4-BE49-F238E27FC236}">
                <a16:creationId xmlns:a16="http://schemas.microsoft.com/office/drawing/2014/main" id="{F6AA1E70-CF49-4613-8DC9-316647F855A7}"/>
              </a:ext>
            </a:extLst>
          </p:cNvPr>
          <p:cNvSpPr txBox="1"/>
          <p:nvPr/>
        </p:nvSpPr>
        <p:spPr>
          <a:xfrm>
            <a:off x="6423877" y="3405357"/>
            <a:ext cx="5629275" cy="523220"/>
          </a:xfrm>
          <a:prstGeom prst="rect">
            <a:avLst/>
          </a:prstGeom>
          <a:noFill/>
          <a:ln>
            <a:noFill/>
          </a:ln>
        </p:spPr>
        <p:txBody>
          <a:bodyPr wrap="square">
            <a:spAutoFit/>
          </a:bodyPr>
          <a:lstStyle/>
          <a:p>
            <a:pPr algn="r" rtl="1"/>
            <a:endParaRPr lang="he-IL" sz="1400">
              <a:solidFill>
                <a:prstClr val="black"/>
              </a:solidFill>
              <a:latin typeface="Tahoma" pitchFamily="34" charset="0"/>
              <a:ea typeface="Tahoma" pitchFamily="34" charset="0"/>
              <a:cs typeface="Tahoma" pitchFamily="34" charset="0"/>
            </a:endParaRPr>
          </a:p>
          <a:p>
            <a:pPr algn="r" rtl="1"/>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חסמים עיקריים לצריכת שירותי המשחקיות, ופתרונות אפשריים:</a:t>
            </a:r>
            <a:endParaRPr lang="he-IL" sz="2800"/>
          </a:p>
        </p:txBody>
      </p:sp>
      <p:grpSp>
        <p:nvGrpSpPr>
          <p:cNvPr id="29" name="Group 28">
            <a:extLst>
              <a:ext uri="{FF2B5EF4-FFF2-40B4-BE49-F238E27FC236}">
                <a16:creationId xmlns:a16="http://schemas.microsoft.com/office/drawing/2014/main" id="{94B75A5D-6267-47C4-8E79-83773AACE022}"/>
              </a:ext>
            </a:extLst>
          </p:cNvPr>
          <p:cNvGrpSpPr/>
          <p:nvPr/>
        </p:nvGrpSpPr>
        <p:grpSpPr>
          <a:xfrm>
            <a:off x="4747835" y="3648993"/>
            <a:ext cx="1199749" cy="994991"/>
            <a:chOff x="2253088" y="3708306"/>
            <a:chExt cx="724089" cy="606466"/>
          </a:xfrm>
        </p:grpSpPr>
        <p:sp>
          <p:nvSpPr>
            <p:cNvPr id="30" name="Oval 29">
              <a:extLst>
                <a:ext uri="{FF2B5EF4-FFF2-40B4-BE49-F238E27FC236}">
                  <a16:creationId xmlns:a16="http://schemas.microsoft.com/office/drawing/2014/main" id="{0FEDCE15-CF94-4612-AD59-2B6270EE3C9F}"/>
                </a:ext>
              </a:extLst>
            </p:cNvPr>
            <p:cNvSpPr/>
            <p:nvPr/>
          </p:nvSpPr>
          <p:spPr>
            <a:xfrm>
              <a:off x="2276355" y="3708306"/>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31" name="מלבן 16">
              <a:extLst>
                <a:ext uri="{FF2B5EF4-FFF2-40B4-BE49-F238E27FC236}">
                  <a16:creationId xmlns:a16="http://schemas.microsoft.com/office/drawing/2014/main" id="{0A4960C5-46AD-4B78-8D04-757A82B20AC1}"/>
                </a:ext>
              </a:extLst>
            </p:cNvPr>
            <p:cNvSpPr/>
            <p:nvPr/>
          </p:nvSpPr>
          <p:spPr>
            <a:xfrm>
              <a:off x="2253088" y="3730738"/>
              <a:ext cx="724089" cy="539846"/>
            </a:xfrm>
            <a:prstGeom prst="rect">
              <a:avLst/>
            </a:prstGeom>
          </p:spPr>
          <p:txBody>
            <a:bodyPr wrap="square">
              <a:spAutoFit/>
            </a:bodyPr>
            <a:lstStyle/>
            <a:p>
              <a:pPr algn="ct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פעילויות וחוגים מקבילים</a:t>
              </a:r>
            </a:p>
          </p:txBody>
        </p:sp>
      </p:grpSp>
      <p:grpSp>
        <p:nvGrpSpPr>
          <p:cNvPr id="41" name="Group 40">
            <a:extLst>
              <a:ext uri="{FF2B5EF4-FFF2-40B4-BE49-F238E27FC236}">
                <a16:creationId xmlns:a16="http://schemas.microsoft.com/office/drawing/2014/main" id="{F4D1D862-8E52-4B9F-A4CC-FD3416B7F39D}"/>
              </a:ext>
            </a:extLst>
          </p:cNvPr>
          <p:cNvGrpSpPr/>
          <p:nvPr/>
        </p:nvGrpSpPr>
        <p:grpSpPr>
          <a:xfrm>
            <a:off x="2655873" y="4359046"/>
            <a:ext cx="1181161" cy="974615"/>
            <a:chOff x="2253088" y="3714333"/>
            <a:chExt cx="724089" cy="606466"/>
          </a:xfrm>
        </p:grpSpPr>
        <p:sp>
          <p:nvSpPr>
            <p:cNvPr id="42" name="Oval 41">
              <a:extLst>
                <a:ext uri="{FF2B5EF4-FFF2-40B4-BE49-F238E27FC236}">
                  <a16:creationId xmlns:a16="http://schemas.microsoft.com/office/drawing/2014/main" id="{3653408C-39BF-45EF-B2CC-226B90C1DF2C}"/>
                </a:ext>
              </a:extLst>
            </p:cNvPr>
            <p:cNvSpPr/>
            <p:nvPr/>
          </p:nvSpPr>
          <p:spPr>
            <a:xfrm>
              <a:off x="2272627" y="371433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43" name="מלבן 16">
              <a:extLst>
                <a:ext uri="{FF2B5EF4-FFF2-40B4-BE49-F238E27FC236}">
                  <a16:creationId xmlns:a16="http://schemas.microsoft.com/office/drawing/2014/main" id="{9B824AC2-6FD5-426A-9E8D-B6054C98A2A7}"/>
                </a:ext>
              </a:extLst>
            </p:cNvPr>
            <p:cNvSpPr/>
            <p:nvPr/>
          </p:nvSpPr>
          <p:spPr>
            <a:xfrm>
              <a:off x="2253088" y="3747956"/>
              <a:ext cx="724089" cy="333359"/>
            </a:xfrm>
            <a:prstGeom prst="rect">
              <a:avLst/>
            </a:prstGeom>
          </p:spPr>
          <p:txBody>
            <a:bodyPr wrap="square">
              <a:spAutoFit/>
            </a:bodyPr>
            <a:lstStyle/>
            <a:p>
              <a:pPr algn="ct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הרחבת שעות פעילות</a:t>
              </a:r>
            </a:p>
          </p:txBody>
        </p:sp>
      </p:grpSp>
      <p:grpSp>
        <p:nvGrpSpPr>
          <p:cNvPr id="47" name="Group 46">
            <a:extLst>
              <a:ext uri="{FF2B5EF4-FFF2-40B4-BE49-F238E27FC236}">
                <a16:creationId xmlns:a16="http://schemas.microsoft.com/office/drawing/2014/main" id="{B0EF4CC7-0786-4E0E-A35C-121BBB16E30D}"/>
              </a:ext>
            </a:extLst>
          </p:cNvPr>
          <p:cNvGrpSpPr/>
          <p:nvPr/>
        </p:nvGrpSpPr>
        <p:grpSpPr>
          <a:xfrm>
            <a:off x="3424498" y="5125504"/>
            <a:ext cx="1119931" cy="1011901"/>
            <a:chOff x="2253088" y="3621089"/>
            <a:chExt cx="724089" cy="606466"/>
          </a:xfrm>
        </p:grpSpPr>
        <p:sp>
          <p:nvSpPr>
            <p:cNvPr id="48" name="Oval 47">
              <a:extLst>
                <a:ext uri="{FF2B5EF4-FFF2-40B4-BE49-F238E27FC236}">
                  <a16:creationId xmlns:a16="http://schemas.microsoft.com/office/drawing/2014/main" id="{B93C8041-34C6-4C62-9BA1-E32C36D5D044}"/>
                </a:ext>
              </a:extLst>
            </p:cNvPr>
            <p:cNvSpPr/>
            <p:nvPr/>
          </p:nvSpPr>
          <p:spPr>
            <a:xfrm>
              <a:off x="2260989" y="3621089"/>
              <a:ext cx="677554" cy="606466"/>
            </a:xfrm>
            <a:prstGeom prst="ellipse">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49" name="מלבן 16">
              <a:extLst>
                <a:ext uri="{FF2B5EF4-FFF2-40B4-BE49-F238E27FC236}">
                  <a16:creationId xmlns:a16="http://schemas.microsoft.com/office/drawing/2014/main" id="{5303FEB2-26C7-448B-968C-14597BE9747F}"/>
                </a:ext>
              </a:extLst>
            </p:cNvPr>
            <p:cNvSpPr/>
            <p:nvPr/>
          </p:nvSpPr>
          <p:spPr>
            <a:xfrm>
              <a:off x="2253088" y="3747956"/>
              <a:ext cx="724089" cy="375499"/>
            </a:xfrm>
            <a:prstGeom prst="rect">
              <a:avLst/>
            </a:prstGeom>
          </p:spPr>
          <p:txBody>
            <a:bodyPr wrap="square">
              <a:spAutoFit/>
            </a:bodyPr>
            <a:lstStyle/>
            <a:p>
              <a:pPr algn="ctr" rtl="1">
                <a:spcBef>
                  <a:spcPts val="600"/>
                </a:spcBef>
                <a:buClr>
                  <a:srgbClr val="FFC000"/>
                </a:buClr>
              </a:pPr>
              <a:r>
                <a:rPr lang="he-IL" sz="1200" b="1">
                  <a:solidFill>
                    <a:schemeClr val="bg1"/>
                  </a:solidFill>
                  <a:latin typeface="Tahoma" pitchFamily="34" charset="0"/>
                  <a:ea typeface="Tahoma" pitchFamily="34" charset="0"/>
                  <a:cs typeface="Tahoma" pitchFamily="34" charset="0"/>
                </a:rPr>
                <a:t>אכיפת </a:t>
              </a:r>
            </a:p>
            <a:p>
              <a:pPr algn="ctr" rtl="1">
                <a:spcBef>
                  <a:spcPts val="600"/>
                </a:spcBef>
                <a:buClr>
                  <a:srgbClr val="FFC000"/>
                </a:buClr>
              </a:pPr>
              <a:r>
                <a:rPr lang="he-IL" sz="1200" b="1">
                  <a:solidFill>
                    <a:schemeClr val="bg1"/>
                  </a:solidFill>
                  <a:latin typeface="Tahoma" pitchFamily="34" charset="0"/>
                  <a:ea typeface="Tahoma" pitchFamily="34" charset="0"/>
                  <a:cs typeface="Tahoma" pitchFamily="34" charset="0"/>
                </a:rPr>
                <a:t>ניקיון</a:t>
              </a:r>
            </a:p>
          </p:txBody>
        </p:sp>
      </p:grpSp>
      <p:grpSp>
        <p:nvGrpSpPr>
          <p:cNvPr id="56" name="Group 55">
            <a:extLst>
              <a:ext uri="{FF2B5EF4-FFF2-40B4-BE49-F238E27FC236}">
                <a16:creationId xmlns:a16="http://schemas.microsoft.com/office/drawing/2014/main" id="{CA9F1322-76F4-46F2-84BC-CED91834E07D}"/>
              </a:ext>
            </a:extLst>
          </p:cNvPr>
          <p:cNvGrpSpPr/>
          <p:nvPr/>
        </p:nvGrpSpPr>
        <p:grpSpPr>
          <a:xfrm>
            <a:off x="4073877" y="4378527"/>
            <a:ext cx="1149288" cy="974615"/>
            <a:chOff x="2272627" y="3714333"/>
            <a:chExt cx="704550" cy="606466"/>
          </a:xfrm>
        </p:grpSpPr>
        <p:sp>
          <p:nvSpPr>
            <p:cNvPr id="57" name="Oval 56">
              <a:extLst>
                <a:ext uri="{FF2B5EF4-FFF2-40B4-BE49-F238E27FC236}">
                  <a16:creationId xmlns:a16="http://schemas.microsoft.com/office/drawing/2014/main" id="{C6F24DE7-A50A-40E4-94CF-99B725E20B65}"/>
                </a:ext>
              </a:extLst>
            </p:cNvPr>
            <p:cNvSpPr/>
            <p:nvPr/>
          </p:nvSpPr>
          <p:spPr>
            <a:xfrm>
              <a:off x="2272627" y="371433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58" name="מלבן 16">
              <a:extLst>
                <a:ext uri="{FF2B5EF4-FFF2-40B4-BE49-F238E27FC236}">
                  <a16:creationId xmlns:a16="http://schemas.microsoft.com/office/drawing/2014/main" id="{36F558C9-0272-430C-9CAC-9C62EAB060FF}"/>
                </a:ext>
              </a:extLst>
            </p:cNvPr>
            <p:cNvSpPr/>
            <p:nvPr/>
          </p:nvSpPr>
          <p:spPr>
            <a:xfrm>
              <a:off x="2299623" y="3747955"/>
              <a:ext cx="677554" cy="551133"/>
            </a:xfrm>
            <a:prstGeom prst="rect">
              <a:avLst/>
            </a:prstGeom>
          </p:spPr>
          <p:txBody>
            <a:bodyPr wrap="square">
              <a:spAutoFit/>
            </a:bodyPr>
            <a:lstStyle/>
            <a:p>
              <a:pPr algn="ct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הגבלת כמות נוכחים</a:t>
              </a:r>
            </a:p>
          </p:txBody>
        </p:sp>
      </p:grpSp>
      <p:grpSp>
        <p:nvGrpSpPr>
          <p:cNvPr id="59" name="Group 58">
            <a:extLst>
              <a:ext uri="{FF2B5EF4-FFF2-40B4-BE49-F238E27FC236}">
                <a16:creationId xmlns:a16="http://schemas.microsoft.com/office/drawing/2014/main" id="{7DE88936-1275-4F24-AF33-C2AEA950E5C1}"/>
              </a:ext>
            </a:extLst>
          </p:cNvPr>
          <p:cNvGrpSpPr/>
          <p:nvPr/>
        </p:nvGrpSpPr>
        <p:grpSpPr>
          <a:xfrm>
            <a:off x="4814961" y="5094794"/>
            <a:ext cx="1119931" cy="1011901"/>
            <a:chOff x="2253088" y="3621089"/>
            <a:chExt cx="724089" cy="606466"/>
          </a:xfrm>
        </p:grpSpPr>
        <p:sp>
          <p:nvSpPr>
            <p:cNvPr id="60" name="Oval 59">
              <a:extLst>
                <a:ext uri="{FF2B5EF4-FFF2-40B4-BE49-F238E27FC236}">
                  <a16:creationId xmlns:a16="http://schemas.microsoft.com/office/drawing/2014/main" id="{501F7D2F-08CA-47A5-A2B9-F0DD570D6792}"/>
                </a:ext>
              </a:extLst>
            </p:cNvPr>
            <p:cNvSpPr/>
            <p:nvPr/>
          </p:nvSpPr>
          <p:spPr>
            <a:xfrm>
              <a:off x="2260989" y="3621089"/>
              <a:ext cx="677554" cy="606466"/>
            </a:xfrm>
            <a:prstGeom prst="ellipse">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61" name="מלבן 16">
              <a:extLst>
                <a:ext uri="{FF2B5EF4-FFF2-40B4-BE49-F238E27FC236}">
                  <a16:creationId xmlns:a16="http://schemas.microsoft.com/office/drawing/2014/main" id="{DBB78DDC-BD00-411C-B9C9-08262833CC50}"/>
                </a:ext>
              </a:extLst>
            </p:cNvPr>
            <p:cNvSpPr/>
            <p:nvPr/>
          </p:nvSpPr>
          <p:spPr>
            <a:xfrm>
              <a:off x="2253088" y="3747956"/>
              <a:ext cx="724089" cy="364810"/>
            </a:xfrm>
            <a:prstGeom prst="rect">
              <a:avLst/>
            </a:prstGeom>
          </p:spPr>
          <p:txBody>
            <a:bodyPr wrap="square">
              <a:spAutoFit/>
            </a:bodyPr>
            <a:lstStyle/>
            <a:p>
              <a:pPr algn="ct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תחזוקה תדירה</a:t>
              </a:r>
            </a:p>
          </p:txBody>
        </p:sp>
      </p:grpSp>
      <p:grpSp>
        <p:nvGrpSpPr>
          <p:cNvPr id="62" name="Group 61">
            <a:extLst>
              <a:ext uri="{FF2B5EF4-FFF2-40B4-BE49-F238E27FC236}">
                <a16:creationId xmlns:a16="http://schemas.microsoft.com/office/drawing/2014/main" id="{A39E74B6-9EF6-4487-89E3-2B920F3C2A52}"/>
              </a:ext>
            </a:extLst>
          </p:cNvPr>
          <p:cNvGrpSpPr/>
          <p:nvPr/>
        </p:nvGrpSpPr>
        <p:grpSpPr>
          <a:xfrm>
            <a:off x="2019186" y="5104319"/>
            <a:ext cx="1119931" cy="1011900"/>
            <a:chOff x="2253088" y="3621089"/>
            <a:chExt cx="724089" cy="606466"/>
          </a:xfrm>
        </p:grpSpPr>
        <p:sp>
          <p:nvSpPr>
            <p:cNvPr id="63" name="Oval 62">
              <a:extLst>
                <a:ext uri="{FF2B5EF4-FFF2-40B4-BE49-F238E27FC236}">
                  <a16:creationId xmlns:a16="http://schemas.microsoft.com/office/drawing/2014/main" id="{8A25821D-03B5-441F-A096-EC3FCC6F1656}"/>
                </a:ext>
              </a:extLst>
            </p:cNvPr>
            <p:cNvSpPr/>
            <p:nvPr/>
          </p:nvSpPr>
          <p:spPr>
            <a:xfrm>
              <a:off x="2260989" y="3621089"/>
              <a:ext cx="677554" cy="606466"/>
            </a:xfrm>
            <a:prstGeom prst="ellipse">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64" name="מלבן 16">
              <a:extLst>
                <a:ext uri="{FF2B5EF4-FFF2-40B4-BE49-F238E27FC236}">
                  <a16:creationId xmlns:a16="http://schemas.microsoft.com/office/drawing/2014/main" id="{69E07952-DC5E-4080-9E09-1A25F0967D57}"/>
                </a:ext>
              </a:extLst>
            </p:cNvPr>
            <p:cNvSpPr/>
            <p:nvPr/>
          </p:nvSpPr>
          <p:spPr>
            <a:xfrm>
              <a:off x="2253088" y="3633786"/>
              <a:ext cx="724089" cy="530825"/>
            </a:xfrm>
            <a:prstGeom prst="rect">
              <a:avLst/>
            </a:prstGeom>
          </p:spPr>
          <p:txBody>
            <a:bodyPr wrap="square">
              <a:spAutoFit/>
            </a:bodyPr>
            <a:lstStyle/>
            <a:p>
              <a:pPr algn="ct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גיוון ותחלופת ציוד</a:t>
              </a:r>
            </a:p>
          </p:txBody>
        </p:sp>
      </p:grpSp>
      <p:grpSp>
        <p:nvGrpSpPr>
          <p:cNvPr id="65" name="Group 64">
            <a:extLst>
              <a:ext uri="{FF2B5EF4-FFF2-40B4-BE49-F238E27FC236}">
                <a16:creationId xmlns:a16="http://schemas.microsoft.com/office/drawing/2014/main" id="{7D01AE3E-1EEA-4A21-9402-33827DD19967}"/>
              </a:ext>
            </a:extLst>
          </p:cNvPr>
          <p:cNvGrpSpPr/>
          <p:nvPr/>
        </p:nvGrpSpPr>
        <p:grpSpPr>
          <a:xfrm>
            <a:off x="3345005" y="3648185"/>
            <a:ext cx="1199749" cy="994991"/>
            <a:chOff x="2253088" y="3708306"/>
            <a:chExt cx="724089" cy="606466"/>
          </a:xfrm>
        </p:grpSpPr>
        <p:sp>
          <p:nvSpPr>
            <p:cNvPr id="66" name="Oval 65">
              <a:extLst>
                <a:ext uri="{FF2B5EF4-FFF2-40B4-BE49-F238E27FC236}">
                  <a16:creationId xmlns:a16="http://schemas.microsoft.com/office/drawing/2014/main" id="{2478881B-698F-4636-BB6C-FE8DBF2337FB}"/>
                </a:ext>
              </a:extLst>
            </p:cNvPr>
            <p:cNvSpPr/>
            <p:nvPr/>
          </p:nvSpPr>
          <p:spPr>
            <a:xfrm>
              <a:off x="2276355" y="3708306"/>
              <a:ext cx="677554" cy="606466"/>
            </a:xfrm>
            <a:prstGeom prst="ellipse">
              <a:avLst/>
            </a:prstGeom>
            <a:solidFill>
              <a:srgbClr val="EC1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67" name="מלבן 16">
              <a:extLst>
                <a:ext uri="{FF2B5EF4-FFF2-40B4-BE49-F238E27FC236}">
                  <a16:creationId xmlns:a16="http://schemas.microsoft.com/office/drawing/2014/main" id="{A27FD695-897F-439C-AEE1-CD48A859E1F5}"/>
                </a:ext>
              </a:extLst>
            </p:cNvPr>
            <p:cNvSpPr/>
            <p:nvPr/>
          </p:nvSpPr>
          <p:spPr>
            <a:xfrm>
              <a:off x="2253088" y="3730738"/>
              <a:ext cx="724089" cy="539846"/>
            </a:xfrm>
            <a:prstGeom prst="rect">
              <a:avLst/>
            </a:prstGeom>
          </p:spPr>
          <p:txBody>
            <a:bodyPr wrap="square">
              <a:spAutoFit/>
            </a:bodyPr>
            <a:lstStyle/>
            <a:p>
              <a:pPr algn="ct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חלוקת המרחב לפי גיל</a:t>
              </a:r>
            </a:p>
          </p:txBody>
        </p:sp>
      </p:grpSp>
      <p:grpSp>
        <p:nvGrpSpPr>
          <p:cNvPr id="68" name="Group 67">
            <a:extLst>
              <a:ext uri="{FF2B5EF4-FFF2-40B4-BE49-F238E27FC236}">
                <a16:creationId xmlns:a16="http://schemas.microsoft.com/office/drawing/2014/main" id="{47433F96-7629-4DB7-9849-8D3683E65C97}"/>
              </a:ext>
            </a:extLst>
          </p:cNvPr>
          <p:cNvGrpSpPr/>
          <p:nvPr/>
        </p:nvGrpSpPr>
        <p:grpSpPr>
          <a:xfrm>
            <a:off x="1296760" y="4361652"/>
            <a:ext cx="1181161" cy="974615"/>
            <a:chOff x="2253088" y="3714333"/>
            <a:chExt cx="724089" cy="606466"/>
          </a:xfrm>
        </p:grpSpPr>
        <p:sp>
          <p:nvSpPr>
            <p:cNvPr id="69" name="Oval 68">
              <a:extLst>
                <a:ext uri="{FF2B5EF4-FFF2-40B4-BE49-F238E27FC236}">
                  <a16:creationId xmlns:a16="http://schemas.microsoft.com/office/drawing/2014/main" id="{83AB5DA6-A585-4D05-965B-2031212E60BC}"/>
                </a:ext>
              </a:extLst>
            </p:cNvPr>
            <p:cNvSpPr/>
            <p:nvPr/>
          </p:nvSpPr>
          <p:spPr>
            <a:xfrm>
              <a:off x="2272627" y="3714333"/>
              <a:ext cx="677554" cy="6064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70" name="מלבן 16">
              <a:extLst>
                <a:ext uri="{FF2B5EF4-FFF2-40B4-BE49-F238E27FC236}">
                  <a16:creationId xmlns:a16="http://schemas.microsoft.com/office/drawing/2014/main" id="{31F5C0B8-E535-4742-8CAF-E5E66ABB1BD9}"/>
                </a:ext>
              </a:extLst>
            </p:cNvPr>
            <p:cNvSpPr/>
            <p:nvPr/>
          </p:nvSpPr>
          <p:spPr>
            <a:xfrm>
              <a:off x="2253088" y="3801299"/>
              <a:ext cx="724089" cy="378767"/>
            </a:xfrm>
            <a:prstGeom prst="rect">
              <a:avLst/>
            </a:prstGeom>
          </p:spPr>
          <p:txBody>
            <a:bodyPr wrap="square">
              <a:spAutoFit/>
            </a:bodyPr>
            <a:lstStyle/>
            <a:p>
              <a:pPr algn="ctr" rtl="1">
                <a:lnSpc>
                  <a:spcPct val="150000"/>
                </a:lnSpc>
                <a:spcBef>
                  <a:spcPts val="600"/>
                </a:spcBef>
                <a:buClr>
                  <a:srgbClr val="FFC000"/>
                </a:buClr>
              </a:pPr>
              <a:r>
                <a:rPr lang="he-IL" sz="1200" b="1">
                  <a:solidFill>
                    <a:schemeClr val="bg1"/>
                  </a:solidFill>
                  <a:latin typeface="Tahoma" pitchFamily="34" charset="0"/>
                  <a:ea typeface="Tahoma" pitchFamily="34" charset="0"/>
                  <a:cs typeface="Tahoma" pitchFamily="34" charset="0"/>
                </a:rPr>
                <a:t>הרשמה מוקדמת</a:t>
              </a:r>
            </a:p>
          </p:txBody>
        </p:sp>
      </p:grpSp>
      <p:sp>
        <p:nvSpPr>
          <p:cNvPr id="32" name="TextBox 31">
            <a:extLst>
              <a:ext uri="{FF2B5EF4-FFF2-40B4-BE49-F238E27FC236}">
                <a16:creationId xmlns:a16="http://schemas.microsoft.com/office/drawing/2014/main" id="{DD9F1A64-91EA-4830-AC6F-316F11D56A17}"/>
              </a:ext>
            </a:extLst>
          </p:cNvPr>
          <p:cNvSpPr txBox="1"/>
          <p:nvPr/>
        </p:nvSpPr>
        <p:spPr>
          <a:xfrm>
            <a:off x="3383556" y="564432"/>
            <a:ext cx="5037541" cy="1190069"/>
          </a:xfrm>
          <a:prstGeom prst="rect">
            <a:avLst/>
          </a:prstGeom>
          <a:solidFill>
            <a:srgbClr val="4A78A6"/>
          </a:solid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בשיחה עם הרכזות האגפיות עלה צורך לבסס ולחזק את חשיבות המשחקייה </a:t>
            </a:r>
            <a:r>
              <a:rPr kumimoji="0" lang="he-IL" sz="1600" b="0" i="0" u="none" strike="noStrike" kern="1200" cap="none" spc="0" normalizeH="0" baseline="0" noProof="0" err="1">
                <a:ln>
                  <a:noFill/>
                </a:ln>
                <a:solidFill>
                  <a:prstClr val="white"/>
                </a:solidFill>
                <a:effectLst/>
                <a:uLnTx/>
                <a:uFillTx/>
                <a:latin typeface="Tahoma" pitchFamily="34" charset="0"/>
                <a:ea typeface="Tahoma" pitchFamily="34" charset="0"/>
                <a:cs typeface="Tahoma" pitchFamily="34" charset="0"/>
              </a:rPr>
              <a:t>ככזו</a:t>
            </a:r>
            <a:r>
              <a:rPr kumimoji="0" lang="he-IL" sz="1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 באמצעות הקצאת משאבים מתאימים </a:t>
            </a:r>
            <a:r>
              <a:rPr kumimoji="0" lang="he-IL" sz="1800" b="1" i="0" u="none" strike="noStrike" kern="1200" cap="none" spc="0" normalizeH="0" baseline="0" noProof="0">
                <a:ln>
                  <a:noFill/>
                </a:ln>
                <a:solidFill>
                  <a:srgbClr val="FFF26B"/>
                </a:solidFill>
                <a:effectLst/>
                <a:uLnTx/>
                <a:uFillTx/>
                <a:latin typeface="Tahoma" pitchFamily="34" charset="0"/>
                <a:ea typeface="Tahoma" pitchFamily="34" charset="0"/>
                <a:cs typeface="Tahoma" pitchFamily="34" charset="0"/>
              </a:rPr>
              <a:t>לשיפור המזמינות:</a:t>
            </a:r>
            <a:endParaRPr kumimoji="0" lang="he-IL" sz="1600" b="1" i="0" u="none" strike="noStrike" kern="1200" cap="none" spc="0" normalizeH="0" baseline="0" noProof="0">
              <a:ln>
                <a:noFill/>
              </a:ln>
              <a:solidFill>
                <a:srgbClr val="FFF26B"/>
              </a:solidFill>
              <a:effectLst/>
              <a:uLnTx/>
              <a:uFillTx/>
              <a:latin typeface="Tahoma" pitchFamily="34" charset="0"/>
              <a:ea typeface="Tahoma" pitchFamily="34" charset="0"/>
              <a:cs typeface="Tahoma" pitchFamily="34" charset="0"/>
            </a:endParaRPr>
          </a:p>
        </p:txBody>
      </p:sp>
      <p:sp>
        <p:nvSpPr>
          <p:cNvPr id="33" name="TextBox 32">
            <a:extLst>
              <a:ext uri="{FF2B5EF4-FFF2-40B4-BE49-F238E27FC236}">
                <a16:creationId xmlns:a16="http://schemas.microsoft.com/office/drawing/2014/main" id="{C25B4542-E7A9-444C-AE2D-50BB760845B8}"/>
              </a:ext>
            </a:extLst>
          </p:cNvPr>
          <p:cNvSpPr txBox="1"/>
          <p:nvPr/>
        </p:nvSpPr>
        <p:spPr>
          <a:xfrm>
            <a:off x="2759240" y="1736949"/>
            <a:ext cx="5964016" cy="1519455"/>
          </a:xfrm>
          <a:prstGeom prst="rect">
            <a:avLst/>
          </a:prstGeom>
          <a:solidFill>
            <a:srgbClr val="4A78A6"/>
          </a:solidFill>
        </p:spPr>
        <p:txBody>
          <a:bodyPr wrap="square">
            <a:spAutoFit/>
          </a:bodyPr>
          <a:lstStyle/>
          <a:p>
            <a:pPr marL="285750" marR="0" lvl="0" indent="-285750" algn="r" defTabSz="914400" rtl="1" eaLnBrk="1" fontAlgn="auto" latinLnBrk="0" hangingPunct="1">
              <a:lnSpc>
                <a:spcPct val="150000"/>
              </a:lnSpc>
              <a:spcBef>
                <a:spcPts val="0"/>
              </a:spcBef>
              <a:spcAft>
                <a:spcPts val="0"/>
              </a:spcAft>
              <a:buClr>
                <a:srgbClr val="FFF26B"/>
              </a:buClr>
              <a:buSzTx/>
              <a:buFont typeface="Tahoma" panose="020B0604030504040204" pitchFamily="34" charset="0"/>
              <a:buChar char="█"/>
              <a:tabLst/>
              <a:defRPr/>
            </a:pPr>
            <a:r>
              <a:rPr kumimoji="0" lang="he-IL" sz="1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ברמה המרחבית-חזותית, ובאמצעים השימושיים </a:t>
            </a:r>
            <a:r>
              <a:rPr kumimoji="0" lang="he-IL" sz="1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 עיצוב נעים לשהייה, ריהוט מותאם, פינת קפה, יצירת אווירה ביתית. </a:t>
            </a:r>
          </a:p>
          <a:p>
            <a:pPr marL="285750" marR="0" lvl="0" indent="-285750" algn="r" defTabSz="914400" rtl="1" eaLnBrk="1" fontAlgn="auto" latinLnBrk="0" hangingPunct="1">
              <a:lnSpc>
                <a:spcPct val="150000"/>
              </a:lnSpc>
              <a:spcBef>
                <a:spcPts val="0"/>
              </a:spcBef>
              <a:spcAft>
                <a:spcPts val="0"/>
              </a:spcAft>
              <a:buClr>
                <a:srgbClr val="FFF26B"/>
              </a:buClr>
              <a:buSzTx/>
              <a:buFont typeface="Tahoma" panose="020B0604030504040204" pitchFamily="34" charset="0"/>
              <a:buChar char="█"/>
              <a:tabLst/>
              <a:defRPr/>
            </a:pPr>
            <a:r>
              <a:rPr kumimoji="0" lang="he-IL" sz="1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בשילוב צוות ייעודי ומתאים </a:t>
            </a:r>
            <a:r>
              <a:rPr kumimoji="0" lang="he-IL" sz="1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 הרחבה על כך בדיון על ליווי מקצועי.</a:t>
            </a:r>
            <a:endParaRPr kumimoji="0" lang="he-IL" sz="18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pic>
        <p:nvPicPr>
          <p:cNvPr id="34" name="Picture 33">
            <a:extLst>
              <a:ext uri="{FF2B5EF4-FFF2-40B4-BE49-F238E27FC236}">
                <a16:creationId xmlns:a16="http://schemas.microsoft.com/office/drawing/2014/main" id="{3153D96A-85D1-4DB2-8429-A67979A7A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17" y="172947"/>
            <a:ext cx="2482435" cy="3309570"/>
          </a:xfrm>
          <a:prstGeom prst="ellipse">
            <a:avLst/>
          </a:prstGeom>
          <a:ln w="63500" cap="rnd">
            <a:solidFill>
              <a:schemeClr val="bg1"/>
            </a:solidFill>
          </a:ln>
          <a:effectLst/>
        </p:spPr>
      </p:pic>
      <p:sp>
        <p:nvSpPr>
          <p:cNvPr id="38" name="TextBox 37">
            <a:extLst>
              <a:ext uri="{FF2B5EF4-FFF2-40B4-BE49-F238E27FC236}">
                <a16:creationId xmlns:a16="http://schemas.microsoft.com/office/drawing/2014/main" id="{B5C49E5F-A7FB-448F-A7BC-89B8C7A2BD9B}"/>
              </a:ext>
            </a:extLst>
          </p:cNvPr>
          <p:cNvSpPr txBox="1"/>
          <p:nvPr/>
        </p:nvSpPr>
        <p:spPr>
          <a:xfrm>
            <a:off x="-94932" y="6438832"/>
            <a:ext cx="2114118" cy="24622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בתמונה: משחקיית בית רק"ע, אזור יפו</a:t>
            </a:r>
          </a:p>
        </p:txBody>
      </p:sp>
    </p:spTree>
    <p:extLst>
      <p:ext uri="{BB962C8B-B14F-4D97-AF65-F5344CB8AC3E}">
        <p14:creationId xmlns:p14="http://schemas.microsoft.com/office/powerpoint/2010/main" val="267708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צריכת שירותים ושביעות רצון</a:t>
            </a:r>
            <a:endParaRPr lang="he-IL" sz="1400" b="1">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23</a:t>
            </a:fld>
            <a:endParaRPr lang="en-US" sz="1400"/>
          </a:p>
        </p:txBody>
      </p:sp>
      <p:sp>
        <p:nvSpPr>
          <p:cNvPr id="72" name="מלבן 7">
            <a:extLst>
              <a:ext uri="{FF2B5EF4-FFF2-40B4-BE49-F238E27FC236}">
                <a16:creationId xmlns:a16="http://schemas.microsoft.com/office/drawing/2014/main" id="{4DC2E52A-18D5-453A-94DF-D79BEDBB95F3}"/>
              </a:ext>
            </a:extLst>
          </p:cNvPr>
          <p:cNvSpPr/>
          <p:nvPr/>
        </p:nvSpPr>
        <p:spPr>
          <a:xfrm>
            <a:off x="2993571" y="598900"/>
            <a:ext cx="3157938" cy="3658383"/>
          </a:xfrm>
          <a:prstGeom prst="rect">
            <a:avLst/>
          </a:prstGeom>
          <a:noFill/>
          <a:ln w="76200">
            <a:solidFill>
              <a:srgbClr val="90B6DE"/>
            </a:solidFill>
          </a:ln>
        </p:spPr>
        <p:txBody>
          <a:bodyPr wrap="square">
            <a:spAutoFit/>
          </a:bodyPr>
          <a:lstStyle/>
          <a:p>
            <a:pPr algn="ctr" rtl="1">
              <a:lnSpc>
                <a:spcPct val="150000"/>
              </a:lnSpc>
              <a:buClr>
                <a:srgbClr val="EC1C3C"/>
              </a:buClr>
            </a:pPr>
            <a:r>
              <a:rPr lang="he-IL" b="1">
                <a:latin typeface="Tahoma" pitchFamily="34" charset="0"/>
                <a:ea typeface="Tahoma" pitchFamily="34" charset="0"/>
                <a:cs typeface="Tahoma" pitchFamily="34" charset="0"/>
              </a:rPr>
              <a:t>דרום</a:t>
            </a:r>
            <a:endParaRPr lang="he-IL" sz="1050" b="1">
              <a:latin typeface="Tahoma" pitchFamily="34" charset="0"/>
              <a:ea typeface="Tahoma" pitchFamily="34" charset="0"/>
              <a:cs typeface="Tahoma" pitchFamily="34" charset="0"/>
            </a:endParaRP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קהל יחסית קבוע שמעורה בערוצי העדכון השונים. </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נראה כי פוטנציאל החשיפה </a:t>
            </a:r>
            <a:r>
              <a:rPr lang="he-IL" sz="1050" u="sng">
                <a:latin typeface="Tahoma" pitchFamily="34" charset="0"/>
                <a:ea typeface="Tahoma" pitchFamily="34" charset="0"/>
                <a:cs typeface="Tahoma" pitchFamily="34" charset="0"/>
              </a:rPr>
              <a:t>לקהל חדש</a:t>
            </a:r>
            <a:r>
              <a:rPr lang="he-IL" sz="1050">
                <a:latin typeface="Tahoma" pitchFamily="34" charset="0"/>
                <a:ea typeface="Tahoma" pitchFamily="34" charset="0"/>
                <a:cs typeface="Tahoma" pitchFamily="34" charset="0"/>
              </a:rPr>
              <a:t> לוקה בחסר. חלק מהמבקרות דיווחו שהתקשו למצוא מידע וגילו על שירותי המשחקייה באופן מקרי או לאחר חיפוש רב, לעיתים בהקשר של פרסום פעילויות דיגיטף. </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מומלץ להנכיח את שירותי המשחקיות בשלל אמצעי הפרסום, וכן באופן ויזואלי במתחם המרכז הקהילתי (ומחוץ לו). </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המרחבים נראו והוערכו כמתוחזקים היטב, אך לא היה ניתן לדעת האם ומתי חוטאו והדבר הטריד את המבקרות. </a:t>
            </a:r>
          </a:p>
        </p:txBody>
      </p:sp>
      <p:sp>
        <p:nvSpPr>
          <p:cNvPr id="75" name="מלבן 23">
            <a:extLst>
              <a:ext uri="{FF2B5EF4-FFF2-40B4-BE49-F238E27FC236}">
                <a16:creationId xmlns:a16="http://schemas.microsoft.com/office/drawing/2014/main" id="{7EC8C646-B9A4-4ED6-8E85-F096B307A6AF}"/>
              </a:ext>
            </a:extLst>
          </p:cNvPr>
          <p:cNvSpPr/>
          <p:nvPr/>
        </p:nvSpPr>
        <p:spPr>
          <a:xfrm>
            <a:off x="2993570" y="4393660"/>
            <a:ext cx="3137492" cy="1444370"/>
          </a:xfrm>
          <a:prstGeom prst="rect">
            <a:avLst/>
          </a:prstGeom>
          <a:noFill/>
          <a:ln w="76200">
            <a:solidFill>
              <a:srgbClr val="F2D834"/>
            </a:solidFill>
          </a:ln>
        </p:spPr>
        <p:txBody>
          <a:bodyPr wrap="square">
            <a:spAutoFit/>
          </a:bodyPr>
          <a:lstStyle/>
          <a:p>
            <a:pPr algn="ctr" rtl="1">
              <a:lnSpc>
                <a:spcPct val="150000"/>
              </a:lnSpc>
              <a:buClr>
                <a:srgbClr val="4A78A6"/>
              </a:buClr>
            </a:pPr>
            <a:r>
              <a:rPr lang="he-IL" b="1">
                <a:latin typeface="Tahoma" pitchFamily="34" charset="0"/>
                <a:ea typeface="Tahoma" pitchFamily="34" charset="0"/>
                <a:cs typeface="Tahoma" pitchFamily="34" charset="0"/>
              </a:rPr>
              <a:t>צפון</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ניכרת שביעות רצון גבוהה מהמשחקיות, המתחמים נחווים כמרחבי שהייה נעימים ומתוחזקים היטב.</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חסר מידע לגבי תדירות התחזוקה והניקיון</a:t>
            </a:r>
          </a:p>
        </p:txBody>
      </p:sp>
      <p:sp>
        <p:nvSpPr>
          <p:cNvPr id="78" name="מלבן 21">
            <a:extLst>
              <a:ext uri="{FF2B5EF4-FFF2-40B4-BE49-F238E27FC236}">
                <a16:creationId xmlns:a16="http://schemas.microsoft.com/office/drawing/2014/main" id="{10A4FF31-8F39-46C9-9FF3-B9B982B0195B}"/>
              </a:ext>
            </a:extLst>
          </p:cNvPr>
          <p:cNvSpPr/>
          <p:nvPr/>
        </p:nvSpPr>
        <p:spPr>
          <a:xfrm>
            <a:off x="6256076" y="2465800"/>
            <a:ext cx="5862786" cy="3383362"/>
          </a:xfrm>
          <a:prstGeom prst="rect">
            <a:avLst/>
          </a:prstGeom>
          <a:noFill/>
          <a:ln w="76200">
            <a:solidFill>
              <a:srgbClr val="D2D3D5"/>
            </a:solidFill>
          </a:ln>
        </p:spPr>
        <p:txBody>
          <a:bodyPr wrap="square">
            <a:spAutoFit/>
          </a:bodyPr>
          <a:lstStyle/>
          <a:p>
            <a:pPr algn="ctr" rtl="1">
              <a:lnSpc>
                <a:spcPct val="150000"/>
              </a:lnSpc>
              <a:buClr>
                <a:srgbClr val="EC1C3C"/>
              </a:buClr>
            </a:pPr>
            <a:r>
              <a:rPr lang="he-IL" b="1">
                <a:latin typeface="Tahoma" pitchFamily="34" charset="0"/>
                <a:ea typeface="Tahoma" pitchFamily="34" charset="0"/>
                <a:cs typeface="Tahoma" pitchFamily="34" charset="0"/>
              </a:rPr>
              <a:t>מרכז</a:t>
            </a:r>
            <a:endParaRPr lang="he-IL" sz="1050" b="1">
              <a:latin typeface="Tahoma" pitchFamily="34" charset="0"/>
              <a:ea typeface="Tahoma" pitchFamily="34" charset="0"/>
              <a:cs typeface="Tahoma" pitchFamily="34" charset="0"/>
            </a:endParaRPr>
          </a:p>
          <a:p>
            <a:pPr algn="r" rtl="1">
              <a:lnSpc>
                <a:spcPct val="150000"/>
              </a:lnSpc>
              <a:buClr>
                <a:srgbClr val="4A78A6"/>
              </a:buClr>
            </a:pPr>
            <a:r>
              <a:rPr lang="he-IL" sz="1050">
                <a:latin typeface="Tahoma" pitchFamily="34" charset="0"/>
                <a:ea typeface="Tahoma" pitchFamily="34" charset="0"/>
                <a:cs typeface="Tahoma" pitchFamily="34" charset="0"/>
              </a:rPr>
              <a:t>באזור המרכז נערכו תצפיות בשתי משחקיות שונות באופיין ובייעודן- משחקייה שמתפקדת במתכונת דומה </a:t>
            </a:r>
            <a:r>
              <a:rPr lang="he-IL" sz="1050" err="1">
                <a:latin typeface="Tahoma" pitchFamily="34" charset="0"/>
                <a:ea typeface="Tahoma" pitchFamily="34" charset="0"/>
                <a:cs typeface="Tahoma" pitchFamily="34" charset="0"/>
              </a:rPr>
              <a:t>לג'ימבורי</a:t>
            </a:r>
            <a:r>
              <a:rPr lang="he-IL" sz="1050">
                <a:latin typeface="Tahoma" pitchFamily="34" charset="0"/>
                <a:ea typeface="Tahoma" pitchFamily="34" charset="0"/>
                <a:cs typeface="Tahoma" pitchFamily="34" charset="0"/>
              </a:rPr>
              <a:t> עם השגחה תפעולית, ומרחב התפתחותי מודרך:</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המשחקייה </a:t>
            </a:r>
            <a:r>
              <a:rPr lang="he-IL" sz="1050" u="sng">
                <a:latin typeface="Tahoma" pitchFamily="34" charset="0"/>
                <a:ea typeface="Tahoma" pitchFamily="34" charset="0"/>
                <a:cs typeface="Tahoma" pitchFamily="34" charset="0"/>
              </a:rPr>
              <a:t>במרכז קהילתי בבלי</a:t>
            </a:r>
            <a:r>
              <a:rPr lang="he-IL" sz="1050">
                <a:latin typeface="Tahoma" pitchFamily="34" charset="0"/>
                <a:ea typeface="Tahoma" pitchFamily="34" charset="0"/>
                <a:cs typeface="Tahoma" pitchFamily="34" charset="0"/>
              </a:rPr>
              <a:t> מהווה </a:t>
            </a:r>
            <a:r>
              <a:rPr lang="he-IL" sz="1050" b="1">
                <a:latin typeface="Tahoma" pitchFamily="34" charset="0"/>
                <a:ea typeface="Tahoma" pitchFamily="34" charset="0"/>
                <a:cs typeface="Tahoma" pitchFamily="34" charset="0"/>
              </a:rPr>
              <a:t>מקום להתכנסות שכונתית</a:t>
            </a:r>
            <a:r>
              <a:rPr lang="he-IL" sz="1050">
                <a:latin typeface="Tahoma" pitchFamily="34" charset="0"/>
                <a:ea typeface="Tahoma" pitchFamily="34" charset="0"/>
                <a:cs typeface="Tahoma" pitchFamily="34" charset="0"/>
              </a:rPr>
              <a:t>, המבקרים הקבועים והנוכחות הדומיננטית של מטפלות (בבקרים) מחזקים את התחושה כי המקום שימושי לקהילה השכונתית וממלא פונקציה של מקום מפגש מרכזי ונגיש, סגור וממוזג. </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נראה כי למבקרים </a:t>
            </a:r>
            <a:r>
              <a:rPr lang="he-IL" sz="1050" b="1">
                <a:latin typeface="Tahoma" pitchFamily="34" charset="0"/>
                <a:ea typeface="Tahoma" pitchFamily="34" charset="0"/>
                <a:cs typeface="Tahoma" pitchFamily="34" charset="0"/>
              </a:rPr>
              <a:t>אין ציפיות גבוהות </a:t>
            </a:r>
            <a:r>
              <a:rPr lang="he-IL" sz="1050">
                <a:latin typeface="Tahoma" pitchFamily="34" charset="0"/>
                <a:ea typeface="Tahoma" pitchFamily="34" charset="0"/>
                <a:cs typeface="Tahoma" pitchFamily="34" charset="0"/>
              </a:rPr>
              <a:t>באשר לתנאי השהייה והשירותים המוצעים. </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לעומת זאת, </a:t>
            </a:r>
            <a:r>
              <a:rPr lang="he-IL" sz="1050" u="sng">
                <a:latin typeface="Tahoma" pitchFamily="34" charset="0"/>
                <a:ea typeface="Tahoma" pitchFamily="34" charset="0"/>
                <a:cs typeface="Tahoma" pitchFamily="34" charset="0"/>
              </a:rPr>
              <a:t>המרחב ההתפתחותי במסילה</a:t>
            </a:r>
            <a:r>
              <a:rPr lang="he-IL" sz="1050">
                <a:latin typeface="Tahoma" pitchFamily="34" charset="0"/>
                <a:ea typeface="Tahoma" pitchFamily="34" charset="0"/>
                <a:cs typeface="Tahoma" pitchFamily="34" charset="0"/>
              </a:rPr>
              <a:t> נתפס כאקסקלוסיבי ומהווה יעד להגעה מתוכננת ולשם חוויה מלאה ואיכותית עבור הילדים ומלוויהם. תדירות ההגעה נמוכה יותר, התשלום נתפס כגבוה (למרות זאת המבקרים מגיעים בקביעות), והמבקרים מצפים לחוויה מוקפדת ולתנאים מיטביים. שביעות הרצון גבוהה ואכן ניכר כי המקום מספק תנאים ברמה גבוהה מאוד לילדים. לצד זאת, נראה כי אקסקלוסיביות המקום משפיעה על החוויה הקהילתית ועל הנגישות שלו, והוא מכנס סביבו קהילה מאוד ספציפית של מבקרים. </a:t>
            </a:r>
          </a:p>
        </p:txBody>
      </p:sp>
      <p:sp>
        <p:nvSpPr>
          <p:cNvPr id="81" name="מלבן 4">
            <a:extLst>
              <a:ext uri="{FF2B5EF4-FFF2-40B4-BE49-F238E27FC236}">
                <a16:creationId xmlns:a16="http://schemas.microsoft.com/office/drawing/2014/main" id="{E280F12E-D210-4250-8CA5-BF003993B917}"/>
              </a:ext>
            </a:extLst>
          </p:cNvPr>
          <p:cNvSpPr/>
          <p:nvPr/>
        </p:nvSpPr>
        <p:spPr>
          <a:xfrm>
            <a:off x="82662" y="598900"/>
            <a:ext cx="2806341" cy="5322354"/>
          </a:xfrm>
          <a:prstGeom prst="rect">
            <a:avLst/>
          </a:prstGeom>
          <a:noFill/>
          <a:ln w="76200">
            <a:solidFill>
              <a:schemeClr val="bg1">
                <a:lumMod val="50000"/>
              </a:schemeClr>
            </a:solidFill>
          </a:ln>
        </p:spPr>
        <p:txBody>
          <a:bodyPr wrap="square">
            <a:spAutoFit/>
          </a:bodyPr>
          <a:lstStyle/>
          <a:p>
            <a:pPr algn="ctr" rtl="1">
              <a:lnSpc>
                <a:spcPct val="150000"/>
              </a:lnSpc>
              <a:buClr>
                <a:srgbClr val="EC1C3C"/>
              </a:buClr>
            </a:pPr>
            <a:r>
              <a:rPr lang="he-IL" b="1">
                <a:latin typeface="Tahoma" pitchFamily="34" charset="0"/>
                <a:ea typeface="Tahoma" pitchFamily="34" charset="0"/>
                <a:cs typeface="Tahoma" pitchFamily="34" charset="0"/>
              </a:rPr>
              <a:t>יפו</a:t>
            </a:r>
            <a:endParaRPr lang="he-IL" sz="1050" b="1">
              <a:latin typeface="Tahoma" pitchFamily="34" charset="0"/>
              <a:ea typeface="Tahoma" pitchFamily="34" charset="0"/>
              <a:cs typeface="Tahoma" pitchFamily="34" charset="0"/>
            </a:endParaRP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על פי התצפיות ודיווחי המשגיחות, הקהל שמגיע למשחקיות ביפו מגוון מבחינה אתנית וסוציו-אקונומית, קיימים הבדלים תרבותיים שמתבטאים גם באופני האינטראקציות והמשחק. במשחקיית בני ברית דווח על קהל קבוע וחוזר.</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המרואיינות בבית רק"ע ציינו לטובה את המרחב המאפשר תנועה חופשית, ואת בריכת הכדורים. לשיפור הן הציעו:</a:t>
            </a:r>
          </a:p>
          <a:p>
            <a:pPr marL="171450" indent="-171450" algn="r" rtl="1">
              <a:lnSpc>
                <a:spcPct val="150000"/>
              </a:lnSpc>
              <a:buClr>
                <a:srgbClr val="4A78A6"/>
              </a:buClr>
              <a:buFont typeface="Wingdings" panose="05000000000000000000" pitchFamily="2" charset="2"/>
              <a:buChar char="§"/>
            </a:pPr>
            <a:r>
              <a:rPr lang="he-IL" sz="1050">
                <a:latin typeface="Tahoma" pitchFamily="34" charset="0"/>
                <a:ea typeface="Tahoma" pitchFamily="34" charset="0"/>
                <a:cs typeface="Tahoma" pitchFamily="34" charset="0"/>
              </a:rPr>
              <a:t>להרחיב את שעות הפעילות</a:t>
            </a:r>
          </a:p>
          <a:p>
            <a:pPr marL="171450" indent="-171450" algn="r" rtl="1">
              <a:lnSpc>
                <a:spcPct val="150000"/>
              </a:lnSpc>
              <a:buClr>
                <a:srgbClr val="4A78A6"/>
              </a:buClr>
              <a:buFont typeface="Wingdings" panose="05000000000000000000" pitchFamily="2" charset="2"/>
              <a:buChar char="§"/>
            </a:pPr>
            <a:r>
              <a:rPr lang="he-IL" sz="1050">
                <a:latin typeface="Tahoma" pitchFamily="34" charset="0"/>
                <a:ea typeface="Tahoma" pitchFamily="34" charset="0"/>
                <a:cs typeface="Tahoma" pitchFamily="34" charset="0"/>
              </a:rPr>
              <a:t>להוסיף הפעלות מונחות ושירותי ייעוץ התפתחותי</a:t>
            </a:r>
          </a:p>
          <a:p>
            <a:pPr marL="171450" indent="-171450" algn="r" rtl="1">
              <a:lnSpc>
                <a:spcPct val="150000"/>
              </a:lnSpc>
              <a:buClr>
                <a:srgbClr val="4A78A6"/>
              </a:buClr>
              <a:buFont typeface="Wingdings" panose="05000000000000000000" pitchFamily="2" charset="2"/>
              <a:buChar char="§"/>
            </a:pPr>
            <a:r>
              <a:rPr lang="he-IL" sz="1050">
                <a:latin typeface="Tahoma" pitchFamily="34" charset="0"/>
                <a:ea typeface="Tahoma" pitchFamily="34" charset="0"/>
                <a:cs typeface="Tahoma" pitchFamily="34" charset="0"/>
              </a:rPr>
              <a:t> לשפר את ההתאמה למגוון גילים ע"י הוספת מתקנים ומשחקים שיתאימו לאחים הגדולים. </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בבני ברית דווח על קהל חוזר ועלה צורך לרענן משחקים. למרות הצורך בחידוש, שעלה גם בקרב המרואיינות וגם מצד המשגיחה, ניכר כי הילדים שיחקו באופן יצירתי ונהנו מההיצע הקיים.</a:t>
            </a:r>
          </a:p>
        </p:txBody>
      </p:sp>
      <p:sp>
        <p:nvSpPr>
          <p:cNvPr id="82" name="מלבן 7">
            <a:extLst>
              <a:ext uri="{FF2B5EF4-FFF2-40B4-BE49-F238E27FC236}">
                <a16:creationId xmlns:a16="http://schemas.microsoft.com/office/drawing/2014/main" id="{61B2EE26-D740-4BFF-9D59-F670C01FE118}"/>
              </a:ext>
            </a:extLst>
          </p:cNvPr>
          <p:cNvSpPr/>
          <p:nvPr/>
        </p:nvSpPr>
        <p:spPr>
          <a:xfrm>
            <a:off x="92188" y="589767"/>
            <a:ext cx="2796816" cy="451406"/>
          </a:xfrm>
          <a:prstGeom prst="rect">
            <a:avLst/>
          </a:prstGeom>
          <a:solidFill>
            <a:schemeClr val="bg1">
              <a:lumMod val="50000"/>
            </a:schemeClr>
          </a:solidFill>
          <a:ln w="76200">
            <a:noFill/>
          </a:ln>
        </p:spPr>
        <p:txBody>
          <a:bodyPr wrap="square">
            <a:spAutoFit/>
          </a:bodyPr>
          <a:lstStyle/>
          <a:p>
            <a:pPr algn="ctr" rtl="1">
              <a:lnSpc>
                <a:spcPct val="150000"/>
              </a:lnSpc>
              <a:buClr>
                <a:srgbClr val="4A78A6"/>
              </a:buClr>
            </a:pPr>
            <a:r>
              <a:rPr lang="he-IL" b="1">
                <a:solidFill>
                  <a:schemeClr val="bg1"/>
                </a:solidFill>
                <a:latin typeface="Tahoma" pitchFamily="34" charset="0"/>
                <a:ea typeface="Tahoma" pitchFamily="34" charset="0"/>
                <a:cs typeface="Tahoma" pitchFamily="34" charset="0"/>
              </a:rPr>
              <a:t>יפו</a:t>
            </a:r>
          </a:p>
        </p:txBody>
      </p:sp>
      <p:sp>
        <p:nvSpPr>
          <p:cNvPr id="44" name="מלבן 7">
            <a:extLst>
              <a:ext uri="{FF2B5EF4-FFF2-40B4-BE49-F238E27FC236}">
                <a16:creationId xmlns:a16="http://schemas.microsoft.com/office/drawing/2014/main" id="{D48A7DE7-609A-4C90-A28D-2DC23D34A5A6}"/>
              </a:ext>
            </a:extLst>
          </p:cNvPr>
          <p:cNvSpPr/>
          <p:nvPr/>
        </p:nvSpPr>
        <p:spPr>
          <a:xfrm>
            <a:off x="3003793" y="598900"/>
            <a:ext cx="3137493" cy="451406"/>
          </a:xfrm>
          <a:prstGeom prst="rect">
            <a:avLst/>
          </a:prstGeom>
          <a:solidFill>
            <a:srgbClr val="90B6DE"/>
          </a:solidFill>
          <a:ln w="76200">
            <a:noFill/>
          </a:ln>
        </p:spPr>
        <p:txBody>
          <a:bodyPr wrap="square">
            <a:spAutoFit/>
          </a:bodyPr>
          <a:lstStyle/>
          <a:p>
            <a:pPr algn="ctr" rtl="1">
              <a:lnSpc>
                <a:spcPct val="150000"/>
              </a:lnSpc>
              <a:buClr>
                <a:srgbClr val="4A78A6"/>
              </a:buClr>
            </a:pPr>
            <a:r>
              <a:rPr lang="he-IL" b="1">
                <a:solidFill>
                  <a:schemeClr val="bg1"/>
                </a:solidFill>
                <a:latin typeface="Tahoma" pitchFamily="34" charset="0"/>
                <a:ea typeface="Tahoma" pitchFamily="34" charset="0"/>
                <a:cs typeface="Tahoma" pitchFamily="34" charset="0"/>
              </a:rPr>
              <a:t>דרום</a:t>
            </a:r>
            <a:endParaRPr lang="he-IL" sz="2000" b="1">
              <a:solidFill>
                <a:schemeClr val="bg1"/>
              </a:solidFill>
              <a:latin typeface="Tahoma" pitchFamily="34" charset="0"/>
              <a:ea typeface="Tahoma" pitchFamily="34" charset="0"/>
              <a:cs typeface="Tahoma" pitchFamily="34" charset="0"/>
            </a:endParaRPr>
          </a:p>
        </p:txBody>
      </p:sp>
      <p:sp>
        <p:nvSpPr>
          <p:cNvPr id="46" name="מלבן 7">
            <a:extLst>
              <a:ext uri="{FF2B5EF4-FFF2-40B4-BE49-F238E27FC236}">
                <a16:creationId xmlns:a16="http://schemas.microsoft.com/office/drawing/2014/main" id="{2ABEF927-F5BE-438D-B4D7-AC0B3617544A}"/>
              </a:ext>
            </a:extLst>
          </p:cNvPr>
          <p:cNvSpPr/>
          <p:nvPr/>
        </p:nvSpPr>
        <p:spPr>
          <a:xfrm>
            <a:off x="6255378" y="2472037"/>
            <a:ext cx="5873010" cy="451406"/>
          </a:xfrm>
          <a:prstGeom prst="rect">
            <a:avLst/>
          </a:prstGeom>
          <a:solidFill>
            <a:srgbClr val="D2D3D5"/>
          </a:solidFill>
          <a:ln w="76200">
            <a:noFill/>
          </a:ln>
        </p:spPr>
        <p:txBody>
          <a:bodyPr wrap="square">
            <a:spAutoFit/>
          </a:bodyPr>
          <a:lstStyle/>
          <a:p>
            <a:pPr algn="ctr" rtl="1">
              <a:lnSpc>
                <a:spcPct val="150000"/>
              </a:lnSpc>
              <a:buClr>
                <a:srgbClr val="4A78A6"/>
              </a:buClr>
            </a:pPr>
            <a:r>
              <a:rPr lang="he-IL" b="1">
                <a:solidFill>
                  <a:srgbClr val="4A78A6"/>
                </a:solidFill>
                <a:latin typeface="Tahoma" pitchFamily="34" charset="0"/>
                <a:ea typeface="Tahoma" pitchFamily="34" charset="0"/>
                <a:cs typeface="Tahoma" pitchFamily="34" charset="0"/>
              </a:rPr>
              <a:t>מרכז</a:t>
            </a:r>
            <a:endParaRPr lang="he-IL" sz="2000" b="1">
              <a:solidFill>
                <a:srgbClr val="4A78A6"/>
              </a:solidFill>
              <a:latin typeface="Tahoma" pitchFamily="34" charset="0"/>
              <a:ea typeface="Tahoma" pitchFamily="34" charset="0"/>
              <a:cs typeface="Tahoma" pitchFamily="34" charset="0"/>
            </a:endParaRPr>
          </a:p>
        </p:txBody>
      </p:sp>
      <p:sp>
        <p:nvSpPr>
          <p:cNvPr id="50" name="TextBox 49">
            <a:extLst>
              <a:ext uri="{FF2B5EF4-FFF2-40B4-BE49-F238E27FC236}">
                <a16:creationId xmlns:a16="http://schemas.microsoft.com/office/drawing/2014/main" id="{44241A47-C675-4DAA-8C00-3368ACAF73E2}"/>
              </a:ext>
            </a:extLst>
          </p:cNvPr>
          <p:cNvSpPr txBox="1"/>
          <p:nvPr/>
        </p:nvSpPr>
        <p:spPr>
          <a:xfrm>
            <a:off x="6255378" y="598900"/>
            <a:ext cx="5883621" cy="1716688"/>
          </a:xfrm>
          <a:prstGeom prst="rect">
            <a:avLst/>
          </a:prstGeom>
          <a:solidFill>
            <a:schemeClr val="bg2"/>
          </a:solidFill>
        </p:spPr>
        <p:txBody>
          <a:bodyPr wrap="square">
            <a:spAutoFit/>
          </a:bodyPr>
          <a:lstStyle/>
          <a:p>
            <a:pPr marL="171450" indent="-171450" algn="r" rtl="1">
              <a:lnSpc>
                <a:spcPct val="150000"/>
              </a:lnSpc>
              <a:buClr>
                <a:srgbClr val="4A78A6"/>
              </a:buClr>
              <a:buFont typeface="Tahoma" panose="020B0604030504040204" pitchFamily="34" charset="0"/>
              <a:buChar char="█"/>
            </a:pPr>
            <a:r>
              <a:rPr lang="he-IL" sz="1200" err="1">
                <a:latin typeface="Tahoma" pitchFamily="34" charset="0"/>
                <a:ea typeface="Tahoma" pitchFamily="34" charset="0"/>
                <a:cs typeface="Tahoma" pitchFamily="34" charset="0"/>
              </a:rPr>
              <a:t>ממשובי</a:t>
            </a:r>
            <a:r>
              <a:rPr lang="he-IL" sz="1200">
                <a:latin typeface="Tahoma" pitchFamily="34" charset="0"/>
                <a:ea typeface="Tahoma" pitchFamily="34" charset="0"/>
                <a:cs typeface="Tahoma" pitchFamily="34" charset="0"/>
              </a:rPr>
              <a:t> המבקרים (</a:t>
            </a:r>
            <a:r>
              <a:rPr lang="en-US" sz="1200">
                <a:latin typeface="Tahoma" pitchFamily="34" charset="0"/>
                <a:ea typeface="Tahoma" pitchFamily="34" charset="0"/>
                <a:cs typeface="Tahoma" pitchFamily="34" charset="0"/>
              </a:rPr>
              <a:t>N=9</a:t>
            </a:r>
            <a:r>
              <a:rPr lang="he-IL" sz="1200">
                <a:latin typeface="Tahoma" pitchFamily="34" charset="0"/>
                <a:ea typeface="Tahoma" pitchFamily="34" charset="0"/>
                <a:cs typeface="Tahoma" pitchFamily="34" charset="0"/>
              </a:rPr>
              <a:t>), רובם מאזור הצפון, עלה כי הם מרוצים משעות הפעילות, התנאים הפיזיים במשחקייה והמענה שקיבלו מהצוות בסוגיות תפעוליות ובירורים כלליים. כולם העריכו שימשיכו להגיע למשחקייה וימליצו עליה לחבריהם.  </a:t>
            </a:r>
          </a:p>
          <a:p>
            <a:pPr marL="171450" indent="-171450" algn="r" rtl="1">
              <a:lnSpc>
                <a:spcPct val="150000"/>
              </a:lnSpc>
              <a:buClr>
                <a:srgbClr val="4A78A6"/>
              </a:buClr>
              <a:buFont typeface="Tahoma" panose="020B0604030504040204" pitchFamily="34" charset="0"/>
              <a:buChar char="█"/>
            </a:pPr>
            <a:r>
              <a:rPr lang="he-IL" sz="1200">
                <a:latin typeface="Tahoma" pitchFamily="34" charset="0"/>
                <a:ea typeface="Tahoma" pitchFamily="34" charset="0"/>
                <a:cs typeface="Tahoma" pitchFamily="34" charset="0"/>
              </a:rPr>
              <a:t>מן התצפיות עלה כי חלק מהמבקרים מוטרדים מנושא תדירות הניקיון של מרחב המשחקייה והאביזרים, והיו רוצים לדעת פרטים על </a:t>
            </a:r>
            <a:r>
              <a:rPr lang="he-IL" sz="1200" b="1">
                <a:latin typeface="Tahoma" pitchFamily="34" charset="0"/>
                <a:ea typeface="Tahoma" pitchFamily="34" charset="0"/>
                <a:cs typeface="Tahoma" pitchFamily="34" charset="0"/>
              </a:rPr>
              <a:t>תדירות התחזוקה</a:t>
            </a:r>
            <a:r>
              <a:rPr lang="he-IL" sz="1200">
                <a:latin typeface="Tahoma" pitchFamily="34" charset="0"/>
                <a:ea typeface="Tahoma" pitchFamily="34" charset="0"/>
                <a:cs typeface="Tahoma" pitchFamily="34" charset="0"/>
              </a:rPr>
              <a:t>. </a:t>
            </a:r>
            <a:br>
              <a:rPr lang="en-US" sz="1200">
                <a:latin typeface="Tahoma" pitchFamily="34" charset="0"/>
                <a:ea typeface="Tahoma" pitchFamily="34" charset="0"/>
                <a:cs typeface="Tahoma" pitchFamily="34" charset="0"/>
              </a:rPr>
            </a:br>
            <a:r>
              <a:rPr lang="he-IL" sz="1200" u="sng">
                <a:latin typeface="Tahoma" pitchFamily="34" charset="0"/>
                <a:ea typeface="Tahoma" pitchFamily="34" charset="0"/>
                <a:cs typeface="Tahoma" pitchFamily="34" charset="0"/>
              </a:rPr>
              <a:t>מומלץ לתקשר את המידע בנושא.</a:t>
            </a:r>
          </a:p>
        </p:txBody>
      </p:sp>
      <p:sp>
        <p:nvSpPr>
          <p:cNvPr id="15" name="מלבן 7">
            <a:extLst>
              <a:ext uri="{FF2B5EF4-FFF2-40B4-BE49-F238E27FC236}">
                <a16:creationId xmlns:a16="http://schemas.microsoft.com/office/drawing/2014/main" id="{4EB24FB1-C341-4DA1-B08D-61114CEB805E}"/>
              </a:ext>
            </a:extLst>
          </p:cNvPr>
          <p:cNvSpPr/>
          <p:nvPr/>
        </p:nvSpPr>
        <p:spPr>
          <a:xfrm>
            <a:off x="2993569" y="4393660"/>
            <a:ext cx="3137493" cy="451406"/>
          </a:xfrm>
          <a:prstGeom prst="rect">
            <a:avLst/>
          </a:prstGeom>
          <a:solidFill>
            <a:srgbClr val="F2D834"/>
          </a:solidFill>
          <a:ln w="76200">
            <a:noFill/>
          </a:ln>
        </p:spPr>
        <p:txBody>
          <a:bodyPr wrap="square">
            <a:spAutoFit/>
          </a:bodyPr>
          <a:lstStyle/>
          <a:p>
            <a:pPr algn="ctr" rtl="1">
              <a:lnSpc>
                <a:spcPct val="150000"/>
              </a:lnSpc>
              <a:buClr>
                <a:srgbClr val="4A78A6"/>
              </a:buClr>
            </a:pPr>
            <a:r>
              <a:rPr lang="he-IL" b="1">
                <a:solidFill>
                  <a:srgbClr val="4A78A6"/>
                </a:solidFill>
                <a:latin typeface="Tahoma" pitchFamily="34" charset="0"/>
                <a:ea typeface="Tahoma" pitchFamily="34" charset="0"/>
                <a:cs typeface="Tahoma" pitchFamily="34" charset="0"/>
              </a:rPr>
              <a:t>צפון</a:t>
            </a:r>
            <a:endParaRPr lang="he-IL" sz="2000" b="1">
              <a:solidFill>
                <a:srgbClr val="4A78A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5586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היבטים קהילתיים</a:t>
            </a:r>
            <a:endParaRPr lang="he-IL" sz="1400" b="1">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24</a:t>
            </a:fld>
            <a:endParaRPr lang="en-US" sz="1400"/>
          </a:p>
        </p:txBody>
      </p:sp>
      <p:sp>
        <p:nvSpPr>
          <p:cNvPr id="9" name="TextBox 8">
            <a:extLst>
              <a:ext uri="{FF2B5EF4-FFF2-40B4-BE49-F238E27FC236}">
                <a16:creationId xmlns:a16="http://schemas.microsoft.com/office/drawing/2014/main" id="{926750A0-591D-411B-B5AC-10A2E249557B}"/>
              </a:ext>
            </a:extLst>
          </p:cNvPr>
          <p:cNvSpPr txBox="1"/>
          <p:nvPr/>
        </p:nvSpPr>
        <p:spPr>
          <a:xfrm>
            <a:off x="10047" y="400110"/>
            <a:ext cx="2823559" cy="6154955"/>
          </a:xfrm>
          <a:prstGeom prst="rect">
            <a:avLst/>
          </a:prstGeom>
          <a:solidFill>
            <a:schemeClr val="bg2"/>
          </a:solidFill>
          <a:ln w="76200">
            <a:noFill/>
          </a:ln>
        </p:spPr>
        <p:txBody>
          <a:bodyPr wrap="square">
            <a:spAutoFit/>
          </a:bodyPr>
          <a:lstStyle>
            <a:defPPr>
              <a:defRPr lang="en-US"/>
            </a:defPPr>
            <a:lvl1pPr marL="171450" indent="-171450" algn="r" rtl="1">
              <a:lnSpc>
                <a:spcPct val="150000"/>
              </a:lnSpc>
              <a:buClr>
                <a:srgbClr val="4A78A6"/>
              </a:buClr>
              <a:buFont typeface="Tahoma" panose="020B0604030504040204" pitchFamily="34" charset="0"/>
              <a:buChar char="█"/>
              <a:defRPr sz="1050">
                <a:latin typeface="Tahoma" pitchFamily="34" charset="0"/>
                <a:ea typeface="Tahoma" pitchFamily="34" charset="0"/>
                <a:cs typeface="Tahoma" pitchFamily="34" charset="0"/>
              </a:defRPr>
            </a:lvl1pPr>
          </a:lstStyle>
          <a:p>
            <a:pPr marL="0" indent="0">
              <a:buNone/>
            </a:pPr>
            <a:r>
              <a:rPr lang="he-IL" sz="1200" u="sng"/>
              <a:t>ניטור שיח בנושא משחקיות ע"י </a:t>
            </a:r>
            <a:r>
              <a:rPr lang="en-US" sz="1200" u="sng" err="1"/>
              <a:t>Zencity</a:t>
            </a:r>
            <a:r>
              <a:rPr lang="he-IL" sz="1200" u="sng"/>
              <a:t>:</a:t>
            </a:r>
          </a:p>
          <a:p>
            <a:r>
              <a:rPr lang="he-IL" sz="1200"/>
              <a:t>נוטרו כ-130 פוסטים, רובם המוחלט פורסמו ע"י גורמים רשמיים (עמודי המרכזים הקהילתיים, העירייה, דיגיטף ועוד) </a:t>
            </a:r>
          </a:p>
          <a:p>
            <a:r>
              <a:rPr lang="he-IL" sz="1200"/>
              <a:t>רוב הפוסטים עסקו בפרסום כללי של שירותי העירייה, בין השאר שירותי המשחקיות.</a:t>
            </a:r>
          </a:p>
          <a:p>
            <a:r>
              <a:rPr lang="he-IL" sz="1200"/>
              <a:t>הפרסומים גרפו כ-900 אינטראקציות, כשליש מהן חיוביות והשאר ניטרליות*.</a:t>
            </a:r>
            <a:br>
              <a:rPr lang="en-US" sz="1200"/>
            </a:br>
            <a:endParaRPr lang="he-IL" sz="1200"/>
          </a:p>
          <a:p>
            <a:pPr marL="0" indent="0">
              <a:buNone/>
            </a:pPr>
            <a:r>
              <a:rPr lang="he-IL" sz="1000"/>
              <a:t>* נמצאו תגובות בודדות בנימה שלילית שהתייחסו לקושי במימוש הטבות דיגיטף, התמצאות באתר העירייה ובקשה לאפשר פעילויות במרחבים פתוחים/זום בגלל חששות הקורונה.</a:t>
            </a:r>
          </a:p>
          <a:p>
            <a:pPr marL="0" indent="0">
              <a:buNone/>
            </a:pPr>
            <a:endParaRPr lang="he-IL" sz="1000"/>
          </a:p>
          <a:p>
            <a:pPr marL="0" indent="0">
              <a:buNone/>
            </a:pPr>
            <a:endParaRPr lang="he-IL" sz="1000"/>
          </a:p>
          <a:p>
            <a:pPr marL="0" indent="0">
              <a:buNone/>
            </a:pPr>
            <a:endParaRPr lang="he-IL" sz="1000"/>
          </a:p>
          <a:p>
            <a:pPr marL="0" indent="0">
              <a:buNone/>
            </a:pPr>
            <a:endParaRPr lang="he-IL" sz="1000"/>
          </a:p>
          <a:p>
            <a:pPr marL="0" indent="0">
              <a:buNone/>
            </a:pPr>
            <a:endParaRPr lang="he-IL" sz="1000"/>
          </a:p>
          <a:p>
            <a:pPr marL="0" indent="0">
              <a:buNone/>
            </a:pPr>
            <a:endParaRPr lang="he-IL" sz="1000"/>
          </a:p>
          <a:p>
            <a:pPr marL="0" indent="0">
              <a:buNone/>
            </a:pPr>
            <a:endParaRPr lang="he-IL" sz="1000"/>
          </a:p>
        </p:txBody>
      </p:sp>
      <p:grpSp>
        <p:nvGrpSpPr>
          <p:cNvPr id="3" name="Group 2">
            <a:extLst>
              <a:ext uri="{FF2B5EF4-FFF2-40B4-BE49-F238E27FC236}">
                <a16:creationId xmlns:a16="http://schemas.microsoft.com/office/drawing/2014/main" id="{7A6DFCA0-DC57-426F-8CF0-668259C9B6DD}"/>
              </a:ext>
            </a:extLst>
          </p:cNvPr>
          <p:cNvGrpSpPr/>
          <p:nvPr/>
        </p:nvGrpSpPr>
        <p:grpSpPr>
          <a:xfrm>
            <a:off x="2946099" y="482497"/>
            <a:ext cx="3876247" cy="5079980"/>
            <a:chOff x="69180" y="1357141"/>
            <a:chExt cx="3876247" cy="5079980"/>
          </a:xfrm>
        </p:grpSpPr>
        <p:sp>
          <p:nvSpPr>
            <p:cNvPr id="24" name="מלבן 23"/>
            <p:cNvSpPr/>
            <p:nvPr/>
          </p:nvSpPr>
          <p:spPr>
            <a:xfrm>
              <a:off x="69180" y="1357141"/>
              <a:ext cx="3876247" cy="5079980"/>
            </a:xfrm>
            <a:prstGeom prst="rect">
              <a:avLst/>
            </a:prstGeom>
            <a:noFill/>
            <a:ln w="76200">
              <a:solidFill>
                <a:srgbClr val="F2D834"/>
              </a:solidFill>
            </a:ln>
          </p:spPr>
          <p:txBody>
            <a:bodyPr wrap="square">
              <a:spAutoFit/>
            </a:bodyPr>
            <a:lstStyle/>
            <a:p>
              <a:pPr algn="ctr" rtl="1">
                <a:lnSpc>
                  <a:spcPct val="150000"/>
                </a:lnSpc>
                <a:buClr>
                  <a:srgbClr val="4A78A6"/>
                </a:buClr>
              </a:pPr>
              <a:r>
                <a:rPr lang="he-IL" b="1">
                  <a:latin typeface="Tahoma" pitchFamily="34" charset="0"/>
                  <a:ea typeface="Tahoma" pitchFamily="34" charset="0"/>
                  <a:cs typeface="Tahoma" pitchFamily="34" charset="0"/>
                </a:rPr>
                <a:t>צפון</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שעות הבוקר: </a:t>
              </a:r>
            </a:p>
            <a:p>
              <a:pPr marL="171450" indent="-171450" algn="r" rtl="1">
                <a:lnSpc>
                  <a:spcPct val="150000"/>
                </a:lnSpc>
                <a:buClr>
                  <a:srgbClr val="4A78A6"/>
                </a:buClr>
                <a:buFont typeface="Wingdings" panose="05000000000000000000" pitchFamily="2" charset="2"/>
                <a:buChar char="§"/>
              </a:pPr>
              <a:r>
                <a:rPr lang="he-IL" sz="1050">
                  <a:latin typeface="Tahoma" pitchFamily="34" charset="0"/>
                  <a:ea typeface="Tahoma" pitchFamily="34" charset="0"/>
                  <a:cs typeface="Tahoma" pitchFamily="34" charset="0"/>
                </a:rPr>
                <a:t>שקטות ומרווחות מבחינת עומס.</a:t>
              </a:r>
            </a:p>
            <a:p>
              <a:pPr marL="171450" indent="-171450" algn="r" rtl="1">
                <a:lnSpc>
                  <a:spcPct val="150000"/>
                </a:lnSpc>
                <a:buClr>
                  <a:srgbClr val="4A78A6"/>
                </a:buClr>
                <a:buFont typeface="Wingdings" panose="05000000000000000000" pitchFamily="2" charset="2"/>
                <a:buChar char="§"/>
              </a:pPr>
              <a:r>
                <a:rPr lang="he-IL" sz="1050">
                  <a:latin typeface="Tahoma" pitchFamily="34" charset="0"/>
                  <a:ea typeface="Tahoma" pitchFamily="34" charset="0"/>
                  <a:cs typeface="Tahoma" pitchFamily="34" charset="0"/>
                </a:rPr>
                <a:t>הרכבים מצומצמים (מלווה וילד/ה), פעילויות ייעודיות להרכבים דיאדיים.</a:t>
              </a:r>
            </a:p>
            <a:p>
              <a:pPr marL="171450" indent="-171450" algn="r" rtl="1">
                <a:lnSpc>
                  <a:spcPct val="150000"/>
                </a:lnSpc>
                <a:buClr>
                  <a:srgbClr val="4A78A6"/>
                </a:buClr>
                <a:buFont typeface="Wingdings" panose="05000000000000000000" pitchFamily="2" charset="2"/>
                <a:buChar char="§"/>
              </a:pPr>
              <a:r>
                <a:rPr lang="he-IL" sz="1050" b="1">
                  <a:latin typeface="Tahoma" pitchFamily="34" charset="0"/>
                  <a:ea typeface="Tahoma" pitchFamily="34" charset="0"/>
                  <a:cs typeface="Tahoma" pitchFamily="34" charset="0"/>
                </a:rPr>
                <a:t>יותר הזדמנויות למימוש משחק משותף בין מלווים לילדים.</a:t>
              </a:r>
            </a:p>
            <a:p>
              <a:pPr marL="171450" indent="-171450" algn="r" rtl="1">
                <a:lnSpc>
                  <a:spcPct val="150000"/>
                </a:lnSpc>
                <a:buClr>
                  <a:srgbClr val="4A78A6"/>
                </a:buClr>
                <a:buFont typeface="Wingdings" panose="05000000000000000000" pitchFamily="2" charset="2"/>
                <a:buChar char="§"/>
              </a:pPr>
              <a:r>
                <a:rPr lang="he-IL" sz="1050">
                  <a:latin typeface="Tahoma" pitchFamily="34" charset="0"/>
                  <a:ea typeface="Tahoma" pitchFamily="34" charset="0"/>
                  <a:cs typeface="Tahoma" pitchFamily="34" charset="0"/>
                </a:rPr>
                <a:t>נצפתה נוכחות גבוהה של מלווים מקבוצת הגיל השלישי (סבים וסבתות). הם פחות הביעו עניין במעורבות קהילתית, אך יכולים להיתרם מהפעלות לילדים שישלבו אותם באופן מותאם.</a:t>
              </a:r>
              <a:endParaRPr lang="he-IL" sz="1050" b="1">
                <a:latin typeface="Tahoma" pitchFamily="34" charset="0"/>
                <a:ea typeface="Tahoma" pitchFamily="34" charset="0"/>
                <a:cs typeface="Tahoma" pitchFamily="34" charset="0"/>
              </a:endParaRP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שעות אחה"צ:</a:t>
              </a:r>
            </a:p>
            <a:p>
              <a:pPr marL="171450" indent="-171450" algn="r" rtl="1">
                <a:lnSpc>
                  <a:spcPct val="150000"/>
                </a:lnSpc>
                <a:buClr>
                  <a:srgbClr val="4A78A6"/>
                </a:buClr>
                <a:buFont typeface="Wingdings" panose="05000000000000000000" pitchFamily="2" charset="2"/>
                <a:buChar char="§"/>
              </a:pPr>
              <a:r>
                <a:rPr lang="he-IL" sz="1050">
                  <a:latin typeface="Tahoma" pitchFamily="34" charset="0"/>
                  <a:ea typeface="Tahoma" pitchFamily="34" charset="0"/>
                  <a:cs typeface="Tahoma" pitchFamily="34" charset="0"/>
                </a:rPr>
                <a:t>שעות עמוסות במבקרים. </a:t>
              </a:r>
            </a:p>
            <a:p>
              <a:pPr marL="171450" indent="-171450" algn="r" rtl="1">
                <a:lnSpc>
                  <a:spcPct val="150000"/>
                </a:lnSpc>
                <a:buClr>
                  <a:srgbClr val="4A78A6"/>
                </a:buClr>
                <a:buFont typeface="Wingdings" panose="05000000000000000000" pitchFamily="2" charset="2"/>
                <a:buChar char="§"/>
              </a:pPr>
              <a:r>
                <a:rPr lang="he-IL" sz="1050">
                  <a:latin typeface="Tahoma" pitchFamily="34" charset="0"/>
                  <a:ea typeface="Tahoma" pitchFamily="34" charset="0"/>
                  <a:cs typeface="Tahoma" pitchFamily="34" charset="0"/>
                </a:rPr>
                <a:t>קבוצות של מלווים עם מספר ילדים מטווח גיל רחב.</a:t>
              </a:r>
            </a:p>
            <a:p>
              <a:pPr marL="171450" indent="-171450" algn="r" rtl="1">
                <a:lnSpc>
                  <a:spcPct val="150000"/>
                </a:lnSpc>
                <a:buClr>
                  <a:srgbClr val="4A78A6"/>
                </a:buClr>
                <a:buFont typeface="Wingdings" panose="05000000000000000000" pitchFamily="2" charset="2"/>
                <a:buChar char="§"/>
              </a:pPr>
              <a:r>
                <a:rPr lang="he-IL" sz="1050" b="1">
                  <a:latin typeface="Tahoma" pitchFamily="34" charset="0"/>
                  <a:ea typeface="Tahoma" pitchFamily="34" charset="0"/>
                  <a:cs typeface="Tahoma" pitchFamily="34" charset="0"/>
                </a:rPr>
                <a:t>ההזדמנות הקהילתית באה יותר לידי ביטוי-</a:t>
              </a:r>
              <a:r>
                <a:rPr lang="he-IL" sz="1050">
                  <a:latin typeface="Tahoma" pitchFamily="34" charset="0"/>
                  <a:ea typeface="Tahoma" pitchFamily="34" charset="0"/>
                  <a:cs typeface="Tahoma" pitchFamily="34" charset="0"/>
                </a:rPr>
                <a:t> המלווים (לרוב הורים) נטו יותר לאפשר לילדים משחק עצמאי ועם חברים, נצפתה היכרות בין המבקרים, שיח חברי והגעה משותפת.</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פעילויות שנערכו במרכז הקהילתי קידמו את חשיפת המבקרים לשירותי המשחקייה. </a:t>
              </a:r>
            </a:p>
          </p:txBody>
        </p:sp>
        <p:sp>
          <p:nvSpPr>
            <p:cNvPr id="10" name="מלבן 7">
              <a:extLst>
                <a:ext uri="{FF2B5EF4-FFF2-40B4-BE49-F238E27FC236}">
                  <a16:creationId xmlns:a16="http://schemas.microsoft.com/office/drawing/2014/main" id="{36DE0441-2F41-4FF2-8AA8-359AF3A7B982}"/>
                </a:ext>
              </a:extLst>
            </p:cNvPr>
            <p:cNvSpPr/>
            <p:nvPr/>
          </p:nvSpPr>
          <p:spPr>
            <a:xfrm>
              <a:off x="69180" y="1357141"/>
              <a:ext cx="3876246" cy="451406"/>
            </a:xfrm>
            <a:prstGeom prst="rect">
              <a:avLst/>
            </a:prstGeom>
            <a:solidFill>
              <a:srgbClr val="F2D834"/>
            </a:solidFill>
            <a:ln w="76200">
              <a:noFill/>
            </a:ln>
          </p:spPr>
          <p:txBody>
            <a:bodyPr wrap="square">
              <a:spAutoFit/>
            </a:bodyPr>
            <a:lstStyle/>
            <a:p>
              <a:pPr algn="ctr" rtl="1">
                <a:lnSpc>
                  <a:spcPct val="150000"/>
                </a:lnSpc>
                <a:buClr>
                  <a:srgbClr val="4A78A6"/>
                </a:buClr>
              </a:pPr>
              <a:r>
                <a:rPr lang="he-IL" b="1">
                  <a:solidFill>
                    <a:srgbClr val="4A78A6"/>
                  </a:solidFill>
                  <a:latin typeface="Tahoma" pitchFamily="34" charset="0"/>
                  <a:ea typeface="Tahoma" pitchFamily="34" charset="0"/>
                  <a:cs typeface="Tahoma" pitchFamily="34" charset="0"/>
                </a:rPr>
                <a:t>צפון</a:t>
              </a:r>
            </a:p>
          </p:txBody>
        </p:sp>
      </p:grpSp>
      <p:grpSp>
        <p:nvGrpSpPr>
          <p:cNvPr id="4" name="Group 3">
            <a:extLst>
              <a:ext uri="{FF2B5EF4-FFF2-40B4-BE49-F238E27FC236}">
                <a16:creationId xmlns:a16="http://schemas.microsoft.com/office/drawing/2014/main" id="{51869920-4342-4D8B-83ED-DB91BAC2F25F}"/>
              </a:ext>
            </a:extLst>
          </p:cNvPr>
          <p:cNvGrpSpPr/>
          <p:nvPr/>
        </p:nvGrpSpPr>
        <p:grpSpPr>
          <a:xfrm>
            <a:off x="6969789" y="492022"/>
            <a:ext cx="5124454" cy="2171492"/>
            <a:chOff x="4077758" y="1000088"/>
            <a:chExt cx="5124454" cy="2171492"/>
          </a:xfrm>
        </p:grpSpPr>
        <p:sp>
          <p:nvSpPr>
            <p:cNvPr id="16" name="מלבן 4">
              <a:extLst>
                <a:ext uri="{FF2B5EF4-FFF2-40B4-BE49-F238E27FC236}">
                  <a16:creationId xmlns:a16="http://schemas.microsoft.com/office/drawing/2014/main" id="{817DB83D-6EF3-45DF-A717-BAD7103BDE29}"/>
                </a:ext>
              </a:extLst>
            </p:cNvPr>
            <p:cNvSpPr/>
            <p:nvPr/>
          </p:nvSpPr>
          <p:spPr>
            <a:xfrm>
              <a:off x="4077758" y="1000088"/>
              <a:ext cx="5124454" cy="2171492"/>
            </a:xfrm>
            <a:prstGeom prst="rect">
              <a:avLst/>
            </a:prstGeom>
            <a:noFill/>
            <a:ln w="76200">
              <a:solidFill>
                <a:schemeClr val="bg1">
                  <a:lumMod val="50000"/>
                </a:schemeClr>
              </a:solidFill>
            </a:ln>
          </p:spPr>
          <p:txBody>
            <a:bodyPr wrap="square">
              <a:spAutoFit/>
            </a:bodyPr>
            <a:lstStyle/>
            <a:p>
              <a:pPr algn="ctr" rtl="1">
                <a:lnSpc>
                  <a:spcPct val="150000"/>
                </a:lnSpc>
                <a:buClr>
                  <a:srgbClr val="4A78A6"/>
                </a:buClr>
              </a:pPr>
              <a:r>
                <a:rPr lang="he-IL" b="1">
                  <a:latin typeface="Tahoma" pitchFamily="34" charset="0"/>
                  <a:ea typeface="Tahoma" pitchFamily="34" charset="0"/>
                  <a:cs typeface="Tahoma" pitchFamily="34" charset="0"/>
                </a:rPr>
                <a:t>יפו</a:t>
              </a:r>
              <a:endParaRPr lang="he-IL">
                <a:latin typeface="Tahoma" pitchFamily="34" charset="0"/>
                <a:ea typeface="Tahoma" pitchFamily="34" charset="0"/>
                <a:cs typeface="Tahoma" pitchFamily="34" charset="0"/>
              </a:endParaRP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לדברי המשגיחות, אינטראקציה בין הורים זרים נוצרת בעקבות משחק משותף של הילדים. המבקרות שהתראיינו </a:t>
              </a:r>
              <a:r>
                <a:rPr lang="he-IL" sz="1050" b="1">
                  <a:latin typeface="Tahoma" pitchFamily="34" charset="0"/>
                  <a:ea typeface="Tahoma" pitchFamily="34" charset="0"/>
                  <a:cs typeface="Tahoma" pitchFamily="34" charset="0"/>
                </a:rPr>
                <a:t>לא ציינו את הקהילתיות כמניע </a:t>
              </a:r>
              <a:r>
                <a:rPr lang="he-IL" sz="1050">
                  <a:latin typeface="Tahoma" pitchFamily="34" charset="0"/>
                  <a:ea typeface="Tahoma" pitchFamily="34" charset="0"/>
                  <a:cs typeface="Tahoma" pitchFamily="34" charset="0"/>
                </a:rPr>
                <a:t>להגעה עבורן, אך חלקן ציינו כי החשיפה של הילדים למפגש עם ילדים אחרים חשובה בעיניהן.</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קבוצות </a:t>
              </a:r>
              <a:r>
                <a:rPr lang="he-IL" sz="1050" b="1">
                  <a:latin typeface="Tahoma" pitchFamily="34" charset="0"/>
                  <a:ea typeface="Tahoma" pitchFamily="34" charset="0"/>
                  <a:cs typeface="Tahoma" pitchFamily="34" charset="0"/>
                </a:rPr>
                <a:t>וואטסאפ</a:t>
              </a:r>
              <a:r>
                <a:rPr lang="he-IL" sz="1050">
                  <a:latin typeface="Tahoma" pitchFamily="34" charset="0"/>
                  <a:ea typeface="Tahoma" pitchFamily="34" charset="0"/>
                  <a:cs typeface="Tahoma" pitchFamily="34" charset="0"/>
                </a:rPr>
                <a:t> מהוות אמצעי תקשורת משמעותי </a:t>
              </a:r>
              <a:r>
                <a:rPr lang="he-IL" sz="1050" b="1">
                  <a:latin typeface="Tahoma" pitchFamily="34" charset="0"/>
                  <a:ea typeface="Tahoma" pitchFamily="34" charset="0"/>
                  <a:cs typeface="Tahoma" pitchFamily="34" charset="0"/>
                </a:rPr>
                <a:t>לפרסום והעברת מידע קהילתי:</a:t>
              </a:r>
              <a:r>
                <a:rPr lang="he-IL" sz="1050">
                  <a:latin typeface="Tahoma" pitchFamily="34" charset="0"/>
                  <a:ea typeface="Tahoma" pitchFamily="34" charset="0"/>
                  <a:cs typeface="Tahoma" pitchFamily="34" charset="0"/>
                </a:rPr>
                <a:t> המבקרות מהחברה הערבית דיווחו שהן מסתמכות על עדכונים מקבוצת הוואטסאפ הקהילתית וציינו שהן נוהגות להשתתף בסדנאות ובפעילויות המתקיימות במרחב הפתוח. </a:t>
              </a:r>
            </a:p>
          </p:txBody>
        </p:sp>
        <p:sp>
          <p:nvSpPr>
            <p:cNvPr id="11" name="מלבן 7">
              <a:extLst>
                <a:ext uri="{FF2B5EF4-FFF2-40B4-BE49-F238E27FC236}">
                  <a16:creationId xmlns:a16="http://schemas.microsoft.com/office/drawing/2014/main" id="{24107CB8-C5F9-4A8E-945B-B1E22C947750}"/>
                </a:ext>
              </a:extLst>
            </p:cNvPr>
            <p:cNvSpPr/>
            <p:nvPr/>
          </p:nvSpPr>
          <p:spPr>
            <a:xfrm>
              <a:off x="4105848" y="1000088"/>
              <a:ext cx="5096364" cy="451406"/>
            </a:xfrm>
            <a:prstGeom prst="rect">
              <a:avLst/>
            </a:prstGeom>
            <a:solidFill>
              <a:schemeClr val="bg1">
                <a:lumMod val="50000"/>
              </a:schemeClr>
            </a:solidFill>
            <a:ln w="76200">
              <a:noFill/>
            </a:ln>
          </p:spPr>
          <p:txBody>
            <a:bodyPr wrap="square">
              <a:spAutoFit/>
            </a:bodyPr>
            <a:lstStyle/>
            <a:p>
              <a:pPr algn="ctr" rtl="1">
                <a:lnSpc>
                  <a:spcPct val="150000"/>
                </a:lnSpc>
                <a:buClr>
                  <a:srgbClr val="4A78A6"/>
                </a:buClr>
              </a:pPr>
              <a:r>
                <a:rPr lang="he-IL" b="1">
                  <a:solidFill>
                    <a:schemeClr val="bg1"/>
                  </a:solidFill>
                  <a:latin typeface="Tahoma" pitchFamily="34" charset="0"/>
                  <a:ea typeface="Tahoma" pitchFamily="34" charset="0"/>
                  <a:cs typeface="Tahoma" pitchFamily="34" charset="0"/>
                </a:rPr>
                <a:t>יפו</a:t>
              </a:r>
            </a:p>
          </p:txBody>
        </p:sp>
      </p:grpSp>
      <p:grpSp>
        <p:nvGrpSpPr>
          <p:cNvPr id="5" name="Group 4">
            <a:extLst>
              <a:ext uri="{FF2B5EF4-FFF2-40B4-BE49-F238E27FC236}">
                <a16:creationId xmlns:a16="http://schemas.microsoft.com/office/drawing/2014/main" id="{D5A60524-6DA1-47AB-8C3F-C1EBA2B69213}"/>
              </a:ext>
            </a:extLst>
          </p:cNvPr>
          <p:cNvGrpSpPr/>
          <p:nvPr/>
        </p:nvGrpSpPr>
        <p:grpSpPr>
          <a:xfrm>
            <a:off x="6969787" y="2831096"/>
            <a:ext cx="5124456" cy="2898614"/>
            <a:chOff x="4077756" y="3549603"/>
            <a:chExt cx="5124456" cy="2898614"/>
          </a:xfrm>
        </p:grpSpPr>
        <p:sp>
          <p:nvSpPr>
            <p:cNvPr id="8" name="מלבן 7"/>
            <p:cNvSpPr/>
            <p:nvPr/>
          </p:nvSpPr>
          <p:spPr>
            <a:xfrm>
              <a:off x="4077757" y="3549603"/>
              <a:ext cx="5124455" cy="2898614"/>
            </a:xfrm>
            <a:prstGeom prst="rect">
              <a:avLst/>
            </a:prstGeom>
            <a:noFill/>
            <a:ln w="76200">
              <a:solidFill>
                <a:srgbClr val="90B6DE"/>
              </a:solidFill>
            </a:ln>
          </p:spPr>
          <p:txBody>
            <a:bodyPr wrap="square">
              <a:spAutoFit/>
            </a:bodyPr>
            <a:lstStyle/>
            <a:p>
              <a:pPr algn="ctr" rtl="1">
                <a:lnSpc>
                  <a:spcPct val="150000"/>
                </a:lnSpc>
                <a:buClr>
                  <a:srgbClr val="4A78A6"/>
                </a:buClr>
              </a:pPr>
              <a:r>
                <a:rPr lang="he-IL" b="1">
                  <a:latin typeface="Tahoma" pitchFamily="34" charset="0"/>
                  <a:ea typeface="Tahoma" pitchFamily="34" charset="0"/>
                  <a:cs typeface="Tahoma" pitchFamily="34" charset="0"/>
                </a:rPr>
                <a:t>דרום</a:t>
              </a:r>
              <a:endParaRPr lang="he-IL">
                <a:latin typeface="Tahoma" pitchFamily="34" charset="0"/>
                <a:ea typeface="Tahoma" pitchFamily="34" charset="0"/>
                <a:cs typeface="Tahoma" pitchFamily="34" charset="0"/>
              </a:endParaRP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רוב המלוות שהגיעו עם מספר ילדים או עם פעוטות בוגרים, נהנו מההתרחשות הקהילתית במשחקייה והיו מרוצות מההזדמנות לחשוף את הילדים לאינטראקציות חברתיות, אך העידו ש</a:t>
              </a:r>
              <a:r>
                <a:rPr lang="he-IL" sz="1050" b="1">
                  <a:latin typeface="Tahoma" pitchFamily="34" charset="0"/>
                  <a:ea typeface="Tahoma" pitchFamily="34" charset="0"/>
                  <a:cs typeface="Tahoma" pitchFamily="34" charset="0"/>
                </a:rPr>
                <a:t>יחסי הקהילה אינם מניע להגעתן</a:t>
              </a:r>
              <a:r>
                <a:rPr lang="he-IL" sz="1050">
                  <a:latin typeface="Tahoma" pitchFamily="34" charset="0"/>
                  <a:ea typeface="Tahoma" pitchFamily="34" charset="0"/>
                  <a:cs typeface="Tahoma" pitchFamily="34" charset="0"/>
                </a:rPr>
                <a:t>.</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ניכר קשר בין </a:t>
              </a:r>
              <a:r>
                <a:rPr lang="he-IL" sz="1050" b="1">
                  <a:latin typeface="Tahoma" pitchFamily="34" charset="0"/>
                  <a:ea typeface="Tahoma" pitchFamily="34" charset="0"/>
                  <a:cs typeface="Tahoma" pitchFamily="34" charset="0"/>
                </a:rPr>
                <a:t>גיל התינוקות </a:t>
              </a:r>
              <a:r>
                <a:rPr lang="he-IL" sz="1050">
                  <a:latin typeface="Tahoma" pitchFamily="34" charset="0"/>
                  <a:ea typeface="Tahoma" pitchFamily="34" charset="0"/>
                  <a:cs typeface="Tahoma" pitchFamily="34" charset="0"/>
                </a:rPr>
                <a:t>לבין מניעי המלוות </a:t>
              </a:r>
              <a:r>
                <a:rPr lang="he-IL" sz="1050" b="1">
                  <a:latin typeface="Tahoma" pitchFamily="34" charset="0"/>
                  <a:ea typeface="Tahoma" pitchFamily="34" charset="0"/>
                  <a:cs typeface="Tahoma" pitchFamily="34" charset="0"/>
                </a:rPr>
                <a:t>לקהילתיות</a:t>
              </a:r>
              <a:r>
                <a:rPr lang="he-IL" sz="1050">
                  <a:latin typeface="Tahoma" pitchFamily="34" charset="0"/>
                  <a:ea typeface="Tahoma" pitchFamily="34" charset="0"/>
                  <a:cs typeface="Tahoma" pitchFamily="34" charset="0"/>
                </a:rPr>
                <a:t>: אימהות שמגיעות למשחקייה עם תינוקות רכים מעידות יותר על הגעה ממניעים קהילתיים ומגלות רצון לשיח ולשיתוף. </a:t>
              </a:r>
            </a:p>
            <a:p>
              <a:pPr marL="171450" indent="-171450" algn="r" rtl="1">
                <a:lnSpc>
                  <a:spcPct val="150000"/>
                </a:lnSpc>
                <a:buClr>
                  <a:srgbClr val="4A78A6"/>
                </a:buClr>
                <a:buFont typeface="Tahoma" panose="020B0604030504040204" pitchFamily="34" charset="0"/>
                <a:buChar char="█"/>
              </a:pPr>
              <a:r>
                <a:rPr lang="he-IL" sz="1050">
                  <a:latin typeface="Tahoma" pitchFamily="34" charset="0"/>
                  <a:ea typeface="Tahoma" pitchFamily="34" charset="0"/>
                  <a:cs typeface="Tahoma" pitchFamily="34" charset="0"/>
                </a:rPr>
                <a:t>עוד ניכר כי </a:t>
              </a:r>
              <a:r>
                <a:rPr lang="he-IL" sz="1050" b="1">
                  <a:latin typeface="Tahoma" pitchFamily="34" charset="0"/>
                  <a:ea typeface="Tahoma" pitchFamily="34" charset="0"/>
                  <a:cs typeface="Tahoma" pitchFamily="34" charset="0"/>
                </a:rPr>
                <a:t>נוכחות של משגיחה בעלת רקע מקצועי </a:t>
              </a:r>
              <a:r>
                <a:rPr lang="he-IL" sz="1050">
                  <a:latin typeface="Tahoma" pitchFamily="34" charset="0"/>
                  <a:ea typeface="Tahoma" pitchFamily="34" charset="0"/>
                  <a:cs typeface="Tahoma" pitchFamily="34" charset="0"/>
                </a:rPr>
                <a:t>(מנחת הורים, יועצת) </a:t>
              </a:r>
              <a:r>
                <a:rPr lang="he-IL" sz="1050" b="1">
                  <a:latin typeface="Tahoma" pitchFamily="34" charset="0"/>
                  <a:ea typeface="Tahoma" pitchFamily="34" charset="0"/>
                  <a:cs typeface="Tahoma" pitchFamily="34" charset="0"/>
                </a:rPr>
                <a:t>תורמת לחיבור הקהילתי </a:t>
              </a:r>
              <a:r>
                <a:rPr lang="he-IL" sz="1050">
                  <a:latin typeface="Tahoma" pitchFamily="34" charset="0"/>
                  <a:ea typeface="Tahoma" pitchFamily="34" charset="0"/>
                  <a:cs typeface="Tahoma" pitchFamily="34" charset="0"/>
                </a:rPr>
                <a:t>בכך שהיא מקדמת שיח שיתופי בהיותה נגישה, תגובתית ואקטיבית ביחס למתרחש, והדבר מייצר באופן טבעי חיבורים ופתיחות בין המבקרות.</a:t>
              </a:r>
            </a:p>
          </p:txBody>
        </p:sp>
        <p:sp>
          <p:nvSpPr>
            <p:cNvPr id="14" name="מלבן 7">
              <a:extLst>
                <a:ext uri="{FF2B5EF4-FFF2-40B4-BE49-F238E27FC236}">
                  <a16:creationId xmlns:a16="http://schemas.microsoft.com/office/drawing/2014/main" id="{D1A3FDA8-CC5B-4370-9E31-1F59A193F9FA}"/>
                </a:ext>
              </a:extLst>
            </p:cNvPr>
            <p:cNvSpPr/>
            <p:nvPr/>
          </p:nvSpPr>
          <p:spPr>
            <a:xfrm>
              <a:off x="4077756" y="3549603"/>
              <a:ext cx="5124453" cy="451406"/>
            </a:xfrm>
            <a:prstGeom prst="rect">
              <a:avLst/>
            </a:prstGeom>
            <a:solidFill>
              <a:srgbClr val="90B6DE"/>
            </a:solidFill>
            <a:ln w="76200">
              <a:noFill/>
            </a:ln>
          </p:spPr>
          <p:txBody>
            <a:bodyPr wrap="square">
              <a:spAutoFit/>
            </a:bodyPr>
            <a:lstStyle/>
            <a:p>
              <a:pPr algn="ctr" rtl="1">
                <a:lnSpc>
                  <a:spcPct val="150000"/>
                </a:lnSpc>
                <a:buClr>
                  <a:srgbClr val="4A78A6"/>
                </a:buClr>
              </a:pPr>
              <a:r>
                <a:rPr lang="he-IL" b="1">
                  <a:solidFill>
                    <a:schemeClr val="bg1"/>
                  </a:solidFill>
                  <a:latin typeface="Tahoma" pitchFamily="34" charset="0"/>
                  <a:ea typeface="Tahoma" pitchFamily="34" charset="0"/>
                  <a:cs typeface="Tahoma" pitchFamily="34" charset="0"/>
                </a:rPr>
                <a:t>דרום</a:t>
              </a:r>
            </a:p>
          </p:txBody>
        </p:sp>
      </p:grpSp>
      <p:pic>
        <p:nvPicPr>
          <p:cNvPr id="17" name="Picture 16">
            <a:extLst>
              <a:ext uri="{FF2B5EF4-FFF2-40B4-BE49-F238E27FC236}">
                <a16:creationId xmlns:a16="http://schemas.microsoft.com/office/drawing/2014/main" id="{5024DAE4-5743-4B76-A86F-FE44A84A2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155" y="5316128"/>
            <a:ext cx="2109602" cy="1582015"/>
          </a:xfrm>
          <a:prstGeom prst="ellipse">
            <a:avLst/>
          </a:prstGeom>
          <a:ln w="63500" cap="rnd">
            <a:solidFill>
              <a:schemeClr val="bg1"/>
            </a:solidFill>
          </a:ln>
          <a:effectLst/>
        </p:spPr>
      </p:pic>
      <p:pic>
        <p:nvPicPr>
          <p:cNvPr id="19" name="Picture 18">
            <a:extLst>
              <a:ext uri="{FF2B5EF4-FFF2-40B4-BE49-F238E27FC236}">
                <a16:creationId xmlns:a16="http://schemas.microsoft.com/office/drawing/2014/main" id="{BDC0B4E0-C2E6-49F4-8744-A1F8F6997A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72" y="4864722"/>
            <a:ext cx="2657541" cy="1993278"/>
          </a:xfrm>
          <a:prstGeom prst="ellipse">
            <a:avLst/>
          </a:prstGeom>
          <a:ln w="63500" cap="rnd">
            <a:solidFill>
              <a:schemeClr val="bg1"/>
            </a:solidFill>
          </a:ln>
          <a:effectLst/>
        </p:spPr>
      </p:pic>
      <p:sp>
        <p:nvSpPr>
          <p:cNvPr id="7" name="Heart 6">
            <a:extLst>
              <a:ext uri="{FF2B5EF4-FFF2-40B4-BE49-F238E27FC236}">
                <a16:creationId xmlns:a16="http://schemas.microsoft.com/office/drawing/2014/main" id="{EDFC5C40-D1AB-457F-98BE-A1C9641AD1E3}"/>
              </a:ext>
            </a:extLst>
          </p:cNvPr>
          <p:cNvSpPr/>
          <p:nvPr/>
        </p:nvSpPr>
        <p:spPr>
          <a:xfrm>
            <a:off x="3609616" y="6539712"/>
            <a:ext cx="248009" cy="185430"/>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22">
            <a:extLst>
              <a:ext uri="{FF2B5EF4-FFF2-40B4-BE49-F238E27FC236}">
                <a16:creationId xmlns:a16="http://schemas.microsoft.com/office/drawing/2014/main" id="{0075D878-5D72-4026-BE7C-5410823CFB9C}"/>
              </a:ext>
            </a:extLst>
          </p:cNvPr>
          <p:cNvSpPr txBox="1"/>
          <p:nvPr/>
        </p:nvSpPr>
        <p:spPr>
          <a:xfrm>
            <a:off x="4611757" y="6078429"/>
            <a:ext cx="1884865" cy="553998"/>
          </a:xfrm>
          <a:prstGeom prst="rect">
            <a:avLst/>
          </a:prstGeom>
          <a:noFill/>
        </p:spPr>
        <p:txBody>
          <a:bodyPr wrap="square" rtlCol="1">
            <a:spAutoFit/>
          </a:bodyPr>
          <a:lstStyle/>
          <a:p>
            <a:pPr algn="r" rtl="1"/>
            <a:r>
              <a:rPr lang="he-IL" sz="1000">
                <a:latin typeface="Calibri" panose="020F0502020204030204" pitchFamily="34" charset="0"/>
                <a:cs typeface="Calibri" panose="020F0502020204030204" pitchFamily="34" charset="0"/>
              </a:rPr>
              <a:t>מימין: משחקיית בני ברית, אזור יפו</a:t>
            </a:r>
          </a:p>
          <a:p>
            <a:pPr algn="r" rtl="1"/>
            <a:r>
              <a:rPr lang="he-IL" sz="1000">
                <a:latin typeface="Calibri" panose="020F0502020204030204" pitchFamily="34" charset="0"/>
                <a:cs typeface="Calibri" panose="020F0502020204030204" pitchFamily="34" charset="0"/>
              </a:rPr>
              <a:t>משמאל: משחקיית בבלי, אזור מרכז</a:t>
            </a:r>
          </a:p>
          <a:p>
            <a:pPr algn="r" rtl="1"/>
            <a:endParaRPr lang="he-IL" sz="1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984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53016E-344C-4232-846E-688082FE93E9}"/>
              </a:ext>
            </a:extLst>
          </p:cNvPr>
          <p:cNvSpPr/>
          <p:nvPr/>
        </p:nvSpPr>
        <p:spPr>
          <a:xfrm>
            <a:off x="-130629" y="459326"/>
            <a:ext cx="2786743" cy="256884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a:extLst>
              <a:ext uri="{FF2B5EF4-FFF2-40B4-BE49-F238E27FC236}">
                <a16:creationId xmlns:a16="http://schemas.microsoft.com/office/drawing/2014/main" id="{D8628082-3AF0-4124-8DDF-887C234DA15C}"/>
              </a:ext>
            </a:extLst>
          </p:cNvPr>
          <p:cNvSpPr txBox="1"/>
          <p:nvPr/>
        </p:nvSpPr>
        <p:spPr>
          <a:xfrm>
            <a:off x="586" y="0"/>
            <a:ext cx="12192000"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נוכחות מקצועית במשחקייה – רכישת כלים ויישום מיומנויות הורות</a:t>
            </a:r>
            <a:endParaRPr lang="he-IL" sz="1400" b="1">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25</a:t>
            </a:fld>
            <a:endParaRPr lang="en-US" sz="1400"/>
          </a:p>
        </p:txBody>
      </p:sp>
      <p:sp>
        <p:nvSpPr>
          <p:cNvPr id="9" name="TextBox 8">
            <a:extLst>
              <a:ext uri="{FF2B5EF4-FFF2-40B4-BE49-F238E27FC236}">
                <a16:creationId xmlns:a16="http://schemas.microsoft.com/office/drawing/2014/main" id="{C430C6CF-E586-4E31-9C89-E70C925842BB}"/>
              </a:ext>
            </a:extLst>
          </p:cNvPr>
          <p:cNvSpPr txBox="1"/>
          <p:nvPr/>
        </p:nvSpPr>
        <p:spPr>
          <a:xfrm>
            <a:off x="1889760" y="459326"/>
            <a:ext cx="10223731" cy="2593852"/>
          </a:xfrm>
          <a:prstGeom prst="rect">
            <a:avLst/>
          </a:prstGeom>
          <a:solidFill>
            <a:schemeClr val="bg2"/>
          </a:solidFill>
          <a:ln>
            <a:noFill/>
          </a:ln>
        </p:spPr>
        <p:txBody>
          <a:bodyPr wrap="square">
            <a:spAutoFit/>
          </a:bodyPr>
          <a:lstStyle/>
          <a:p>
            <a:pPr algn="r" rtl="1">
              <a:lnSpc>
                <a:spcPct val="150000"/>
              </a:lnSpc>
            </a:pPr>
            <a:r>
              <a:rPr lang="he-IL" sz="1400">
                <a:latin typeface="Tahoma" pitchFamily="34" charset="0"/>
                <a:ea typeface="Tahoma" pitchFamily="34" charset="0"/>
                <a:cs typeface="Tahoma" pitchFamily="34" charset="0"/>
              </a:rPr>
              <a:t>נוכחות של אנשי צוות בעלי ידע מקצועי בעבודה עם הגיל הרך: </a:t>
            </a:r>
          </a:p>
          <a:p>
            <a:pPr marL="171450" indent="-171450" algn="r" rtl="1">
              <a:lnSpc>
                <a:spcPct val="150000"/>
              </a:lnSpc>
              <a:buClr>
                <a:srgbClr val="4A78A6"/>
              </a:buClr>
              <a:buFont typeface="Tahoma" panose="020B0604030504040204" pitchFamily="34" charset="0"/>
              <a:buChar char="█"/>
            </a:pPr>
            <a:r>
              <a:rPr lang="he-IL" sz="1200">
                <a:latin typeface="Tahoma" pitchFamily="34" charset="0"/>
                <a:ea typeface="Tahoma" pitchFamily="34" charset="0"/>
                <a:cs typeface="Tahoma" pitchFamily="34" charset="0"/>
              </a:rPr>
              <a:t>תורמת לתחושת המבקרים כי המקום מציע ערך מוסף, וחווית השהייה משמעותית </a:t>
            </a:r>
            <a:r>
              <a:rPr lang="he-IL" sz="1200" b="1">
                <a:latin typeface="Tahoma" pitchFamily="34" charset="0"/>
                <a:ea typeface="Tahoma" pitchFamily="34" charset="0"/>
                <a:cs typeface="Tahoma" pitchFamily="34" charset="0"/>
              </a:rPr>
              <a:t>וממוקדת יותר להיבטים החינוכיים ולמבט התפתחותי</a:t>
            </a:r>
            <a:r>
              <a:rPr lang="he-IL" sz="1200">
                <a:latin typeface="Tahoma" pitchFamily="34" charset="0"/>
                <a:ea typeface="Tahoma" pitchFamily="34" charset="0"/>
                <a:cs typeface="Tahoma" pitchFamily="34" charset="0"/>
              </a:rPr>
              <a:t>. </a:t>
            </a:r>
          </a:p>
          <a:p>
            <a:pPr marL="171450" indent="-171450" algn="r" rtl="1">
              <a:lnSpc>
                <a:spcPct val="150000"/>
              </a:lnSpc>
              <a:buClr>
                <a:srgbClr val="4A78A6"/>
              </a:buClr>
              <a:buFont typeface="Tahoma" panose="020B0604030504040204" pitchFamily="34" charset="0"/>
              <a:buChar cha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תורמת </a:t>
            </a:r>
            <a:r>
              <a:rPr kumimoji="0" lang="he-IL" sz="12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לחיבור הקהילתי </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בכך שהיא מקדמת שיח שיתופי בהיותה נגישה, תגובתית ואקטיבית ביחס למתרחש, והדבר מייצר באופן טבעי חיבורים ופתיחות בין המבקרים.</a:t>
            </a:r>
          </a:p>
          <a:p>
            <a:pPr marL="171450" indent="-171450" algn="r" rtl="1">
              <a:lnSpc>
                <a:spcPct val="150000"/>
              </a:lnSpc>
              <a:buClr>
                <a:srgbClr val="4A78A6"/>
              </a:buClr>
              <a:buFont typeface="Tahoma" panose="020B0604030504040204" pitchFamily="34" charset="0"/>
              <a:buChar char="█"/>
            </a:pPr>
            <a:r>
              <a:rPr lang="he-IL" sz="1200">
                <a:latin typeface="Tahoma" pitchFamily="34" charset="0"/>
                <a:ea typeface="Tahoma" pitchFamily="34" charset="0"/>
                <a:cs typeface="Tahoma" pitchFamily="34" charset="0"/>
              </a:rPr>
              <a:t>תורמת</a:t>
            </a:r>
            <a:r>
              <a:rPr lang="he-IL" sz="1200" b="1">
                <a:latin typeface="Tahoma" pitchFamily="34" charset="0"/>
                <a:ea typeface="Tahoma" pitchFamily="34" charset="0"/>
                <a:cs typeface="Tahoma" pitchFamily="34" charset="0"/>
              </a:rPr>
              <a:t> לניהול קהילה </a:t>
            </a:r>
            <a:r>
              <a:rPr lang="he-IL" sz="1200" err="1">
                <a:latin typeface="Tahoma" pitchFamily="34" charset="0"/>
                <a:ea typeface="Tahoma" pitchFamily="34" charset="0"/>
                <a:cs typeface="Tahoma" pitchFamily="34" charset="0"/>
              </a:rPr>
              <a:t>ותיחזוק</a:t>
            </a:r>
            <a:r>
              <a:rPr lang="he-IL" sz="1200">
                <a:latin typeface="Tahoma" pitchFamily="34" charset="0"/>
                <a:ea typeface="Tahoma" pitchFamily="34" charset="0"/>
                <a:cs typeface="Tahoma" pitchFamily="34" charset="0"/>
              </a:rPr>
              <a:t> קשרים אישיים, לצורך עדכונים ותקשורת שוטפת עם המבקרים.</a:t>
            </a:r>
          </a:p>
          <a:p>
            <a:pPr marL="171450" indent="-171450" algn="r" rtl="1">
              <a:lnSpc>
                <a:spcPct val="150000"/>
              </a:lnSpc>
              <a:buClr>
                <a:srgbClr val="4A78A6"/>
              </a:buClr>
              <a:buFont typeface="Tahoma" panose="020B0604030504040204" pitchFamily="34" charset="0"/>
              <a:buChar char="█"/>
            </a:pPr>
            <a:endParaRPr lang="he-IL" sz="1000">
              <a:latin typeface="Tahoma" pitchFamily="34" charset="0"/>
              <a:ea typeface="Tahoma" pitchFamily="34" charset="0"/>
              <a:cs typeface="Tahoma" pitchFamily="34" charset="0"/>
            </a:endParaRPr>
          </a:p>
          <a:p>
            <a:pPr marL="171450" indent="-171450" algn="r" rtl="1">
              <a:lnSpc>
                <a:spcPct val="150000"/>
              </a:lnSpc>
              <a:buClr>
                <a:schemeClr val="bg1"/>
              </a:buClr>
              <a:buFont typeface="Tahoma" panose="020B0604030504040204" pitchFamily="34" charset="0"/>
              <a:buChar char="█"/>
            </a:pPr>
            <a:r>
              <a:rPr lang="he-IL" sz="1200">
                <a:latin typeface="Tahoma" pitchFamily="34" charset="0"/>
                <a:ea typeface="Tahoma" pitchFamily="34" charset="0"/>
                <a:cs typeface="Tahoma" pitchFamily="34" charset="0"/>
              </a:rPr>
              <a:t>לצד זאת, היעדר נוכחות כזו לא תמיד נתפס כחוסר, והאפשרות לקבלת שירותים מלווים מסוג זה אינה נתפסת כהכרח בקרב מבקרים שנוהגים לבלות במשחקייה באופן עצמאי בשגרה. יש מלווים </a:t>
            </a:r>
            <a:r>
              <a:rPr lang="he-IL" sz="1200" b="1">
                <a:latin typeface="Tahoma" pitchFamily="34" charset="0"/>
                <a:ea typeface="Tahoma" pitchFamily="34" charset="0"/>
                <a:cs typeface="Tahoma" pitchFamily="34" charset="0"/>
              </a:rPr>
              <a:t>שאינם מודעים </a:t>
            </a:r>
            <a:r>
              <a:rPr lang="he-IL" sz="1200">
                <a:latin typeface="Tahoma" pitchFamily="34" charset="0"/>
                <a:ea typeface="Tahoma" pitchFamily="34" charset="0"/>
                <a:cs typeface="Tahoma" pitchFamily="34" charset="0"/>
              </a:rPr>
              <a:t>לאפשרות שתהיה נוכחות מקצועית במתחם מסוג זה</a:t>
            </a:r>
            <a:r>
              <a:rPr lang="he-IL" sz="1200" b="1">
                <a:latin typeface="Tahoma" pitchFamily="34" charset="0"/>
                <a:ea typeface="Tahoma" pitchFamily="34" charset="0"/>
                <a:cs typeface="Tahoma" pitchFamily="34" charset="0"/>
              </a:rPr>
              <a:t>, ותפיסתם כלפי </a:t>
            </a:r>
            <a:br>
              <a:rPr lang="en-US" sz="1200" b="1">
                <a:latin typeface="Tahoma" pitchFamily="34" charset="0"/>
                <a:ea typeface="Tahoma" pitchFamily="34" charset="0"/>
                <a:cs typeface="Tahoma" pitchFamily="34" charset="0"/>
              </a:rPr>
            </a:br>
            <a:r>
              <a:rPr lang="he-IL" sz="1200" b="1">
                <a:latin typeface="Tahoma" pitchFamily="34" charset="0"/>
                <a:ea typeface="Tahoma" pitchFamily="34" charset="0"/>
                <a:cs typeface="Tahoma" pitchFamily="34" charset="0"/>
              </a:rPr>
              <a:t>שירותי משחקייה מתמקדת רק במרחב הפיזי</a:t>
            </a:r>
            <a:r>
              <a:rPr lang="he-IL" sz="1200">
                <a:latin typeface="Tahoma" pitchFamily="34" charset="0"/>
                <a:ea typeface="Tahoma" pitchFamily="34" charset="0"/>
                <a:cs typeface="Tahoma" pitchFamily="34" charset="0"/>
              </a:rPr>
              <a:t> (מתכונת ג'מבורי)</a:t>
            </a:r>
          </a:p>
        </p:txBody>
      </p:sp>
      <p:grpSp>
        <p:nvGrpSpPr>
          <p:cNvPr id="7" name="Group 6">
            <a:extLst>
              <a:ext uri="{FF2B5EF4-FFF2-40B4-BE49-F238E27FC236}">
                <a16:creationId xmlns:a16="http://schemas.microsoft.com/office/drawing/2014/main" id="{E7E4B624-1AA0-436C-8D66-3A40A12BE42E}"/>
              </a:ext>
            </a:extLst>
          </p:cNvPr>
          <p:cNvGrpSpPr/>
          <p:nvPr/>
        </p:nvGrpSpPr>
        <p:grpSpPr>
          <a:xfrm>
            <a:off x="4936874" y="3028168"/>
            <a:ext cx="2464680" cy="3140988"/>
            <a:chOff x="9619988" y="3028168"/>
            <a:chExt cx="2464680" cy="3140988"/>
          </a:xfrm>
        </p:grpSpPr>
        <p:sp>
          <p:nvSpPr>
            <p:cNvPr id="8" name="מלבן 7"/>
            <p:cNvSpPr/>
            <p:nvPr/>
          </p:nvSpPr>
          <p:spPr>
            <a:xfrm>
              <a:off x="9619988" y="3028168"/>
              <a:ext cx="2464679" cy="3140988"/>
            </a:xfrm>
            <a:prstGeom prst="rect">
              <a:avLst/>
            </a:prstGeom>
            <a:noFill/>
            <a:ln w="76200">
              <a:solidFill>
                <a:srgbClr val="90B6DE"/>
              </a:solidFill>
            </a:ln>
          </p:spPr>
          <p:txBody>
            <a:bodyPr wrap="square">
              <a:spAutoFit/>
            </a:bodyPr>
            <a:lstStyle/>
            <a:p>
              <a:pPr algn="ctr" rtl="1">
                <a:lnSpc>
                  <a:spcPct val="150000"/>
                </a:lnSpc>
                <a:buClr>
                  <a:srgbClr val="EC1C3C"/>
                </a:buClr>
              </a:pPr>
              <a:r>
                <a:rPr lang="he-IL" b="1">
                  <a:latin typeface="Tahoma" pitchFamily="34" charset="0"/>
                  <a:ea typeface="Tahoma" pitchFamily="34" charset="0"/>
                  <a:cs typeface="Tahoma" pitchFamily="34" charset="0"/>
                </a:rPr>
                <a:t>דרום</a:t>
              </a:r>
              <a:endParaRPr lang="he-IL" sz="1050" b="1">
                <a:latin typeface="Tahoma" pitchFamily="34" charset="0"/>
                <a:ea typeface="Tahoma" pitchFamily="34" charset="0"/>
                <a:cs typeface="Tahoma" pitchFamily="34" charset="0"/>
              </a:endParaRPr>
            </a:p>
            <a:p>
              <a:pPr marL="171450" indent="-171450" algn="r" rtl="1">
                <a:lnSpc>
                  <a:spcPct val="150000"/>
                </a:lnSpc>
                <a:buClr>
                  <a:srgbClr val="EC1C3C"/>
                </a:buClr>
                <a:buFont typeface="Tahoma" panose="020B0604030504040204" pitchFamily="34" charset="0"/>
                <a:buChar char="█"/>
              </a:pPr>
              <a:r>
                <a:rPr lang="he-IL" sz="1050">
                  <a:latin typeface="Tahoma" pitchFamily="34" charset="0"/>
                  <a:ea typeface="Tahoma" pitchFamily="34" charset="0"/>
                  <a:cs typeface="Tahoma" pitchFamily="34" charset="0"/>
                </a:rPr>
                <a:t>נוכחותה של יועצת מקצועית בתחום הגיל הרך תורמת לחוויית שהות מוחזקת יותר, האימהות משוחחות עמה בפתיחות ונוכחותה משרה ביטחון. היא אקטיבית גם כלפי הילדים ומתאימה את המרחב והאביזרים לצורכי הגיל ולכמות המשתתפים. </a:t>
              </a:r>
            </a:p>
            <a:p>
              <a:pPr marL="171450" indent="-171450" algn="r" rtl="1">
                <a:lnSpc>
                  <a:spcPct val="150000"/>
                </a:lnSpc>
                <a:buClr>
                  <a:srgbClr val="EC1C3C"/>
                </a:buClr>
                <a:buFont typeface="Tahoma" panose="020B0604030504040204" pitchFamily="34" charset="0"/>
                <a:buChar char="█"/>
              </a:pPr>
              <a:r>
                <a:rPr lang="he-IL" sz="1050">
                  <a:latin typeface="Tahoma" pitchFamily="34" charset="0"/>
                  <a:ea typeface="Tahoma" pitchFamily="34" charset="0"/>
                  <a:cs typeface="Tahoma" pitchFamily="34" charset="0"/>
                </a:rPr>
                <a:t>במשחקייה שבה אין ייעוץ מקצועי דווח על רצון בכך, והעדפת משחקיות שכן מציעות את השירות. </a:t>
              </a:r>
            </a:p>
          </p:txBody>
        </p:sp>
        <p:sp>
          <p:nvSpPr>
            <p:cNvPr id="15" name="מלבן 7">
              <a:extLst>
                <a:ext uri="{FF2B5EF4-FFF2-40B4-BE49-F238E27FC236}">
                  <a16:creationId xmlns:a16="http://schemas.microsoft.com/office/drawing/2014/main" id="{674CDBD9-A52C-4997-883A-40633DED34E5}"/>
                </a:ext>
              </a:extLst>
            </p:cNvPr>
            <p:cNvSpPr/>
            <p:nvPr/>
          </p:nvSpPr>
          <p:spPr>
            <a:xfrm>
              <a:off x="9619988" y="3044355"/>
              <a:ext cx="2464680" cy="451406"/>
            </a:xfrm>
            <a:prstGeom prst="rect">
              <a:avLst/>
            </a:prstGeom>
            <a:solidFill>
              <a:srgbClr val="90B6DE"/>
            </a:solidFill>
            <a:ln w="76200">
              <a:noFill/>
            </a:ln>
          </p:spPr>
          <p:txBody>
            <a:bodyPr wrap="square">
              <a:spAutoFit/>
            </a:bodyPr>
            <a:lstStyle/>
            <a:p>
              <a:pPr algn="ctr" rtl="1">
                <a:lnSpc>
                  <a:spcPct val="150000"/>
                </a:lnSpc>
                <a:buClr>
                  <a:srgbClr val="4A78A6"/>
                </a:buClr>
              </a:pPr>
              <a:r>
                <a:rPr lang="he-IL" b="1">
                  <a:solidFill>
                    <a:schemeClr val="bg1"/>
                  </a:solidFill>
                  <a:latin typeface="Tahoma" pitchFamily="34" charset="0"/>
                  <a:ea typeface="Tahoma" pitchFamily="34" charset="0"/>
                  <a:cs typeface="Tahoma" pitchFamily="34" charset="0"/>
                </a:rPr>
                <a:t>דרום</a:t>
              </a:r>
              <a:endParaRPr lang="he-IL" sz="2000" b="1">
                <a:solidFill>
                  <a:schemeClr val="bg1"/>
                </a:solidFill>
                <a:latin typeface="Tahoma" pitchFamily="34" charset="0"/>
                <a:ea typeface="Tahoma" pitchFamily="34" charset="0"/>
                <a:cs typeface="Tahoma" pitchFamily="34" charset="0"/>
              </a:endParaRPr>
            </a:p>
          </p:txBody>
        </p:sp>
      </p:grpSp>
      <p:grpSp>
        <p:nvGrpSpPr>
          <p:cNvPr id="5" name="Group 4">
            <a:extLst>
              <a:ext uri="{FF2B5EF4-FFF2-40B4-BE49-F238E27FC236}">
                <a16:creationId xmlns:a16="http://schemas.microsoft.com/office/drawing/2014/main" id="{263FC474-8AAA-42AA-821D-65C32A9B50EC}"/>
              </a:ext>
            </a:extLst>
          </p:cNvPr>
          <p:cNvGrpSpPr/>
          <p:nvPr/>
        </p:nvGrpSpPr>
        <p:grpSpPr>
          <a:xfrm>
            <a:off x="10302991" y="3031703"/>
            <a:ext cx="1825658" cy="2898614"/>
            <a:chOff x="4922214" y="3028168"/>
            <a:chExt cx="1825658" cy="2898614"/>
          </a:xfrm>
        </p:grpSpPr>
        <p:sp>
          <p:nvSpPr>
            <p:cNvPr id="24" name="מלבן 23"/>
            <p:cNvSpPr/>
            <p:nvPr/>
          </p:nvSpPr>
          <p:spPr>
            <a:xfrm>
              <a:off x="4922214" y="3028168"/>
              <a:ext cx="1825658" cy="2898614"/>
            </a:xfrm>
            <a:prstGeom prst="rect">
              <a:avLst/>
            </a:prstGeom>
            <a:noFill/>
            <a:ln w="76200">
              <a:solidFill>
                <a:srgbClr val="F2D834"/>
              </a:solidFill>
            </a:ln>
          </p:spPr>
          <p:txBody>
            <a:bodyPr wrap="square">
              <a:spAutoFit/>
            </a:bodyPr>
            <a:lstStyle/>
            <a:p>
              <a:pPr algn="ctr" rtl="1">
                <a:lnSpc>
                  <a:spcPct val="150000"/>
                </a:lnSpc>
                <a:buClr>
                  <a:srgbClr val="4A78A6"/>
                </a:buClr>
              </a:pPr>
              <a:r>
                <a:rPr lang="he-IL" b="1">
                  <a:latin typeface="Tahoma" pitchFamily="34" charset="0"/>
                  <a:ea typeface="Tahoma" pitchFamily="34" charset="0"/>
                  <a:cs typeface="Tahoma" pitchFamily="34" charset="0"/>
                </a:rPr>
                <a:t>צפון</a:t>
              </a:r>
              <a:endParaRPr lang="he-IL" sz="1050" b="1">
                <a:latin typeface="Tahoma" pitchFamily="34" charset="0"/>
                <a:ea typeface="Tahoma" pitchFamily="34" charset="0"/>
                <a:cs typeface="Tahoma" pitchFamily="34" charset="0"/>
              </a:endParaRPr>
            </a:p>
            <a:p>
              <a:pPr algn="r" rtl="1">
                <a:lnSpc>
                  <a:spcPct val="150000"/>
                </a:lnSpc>
                <a:buClr>
                  <a:srgbClr val="4A78A6"/>
                </a:buClr>
              </a:pPr>
              <a:r>
                <a:rPr lang="he-IL" sz="1050">
                  <a:latin typeface="Tahoma" pitchFamily="34" charset="0"/>
                  <a:ea typeface="Tahoma" pitchFamily="34" charset="0"/>
                  <a:cs typeface="Tahoma" pitchFamily="34" charset="0"/>
                </a:rPr>
                <a:t>תפקיד המשגיחות במשחקיות שנצפו </a:t>
              </a:r>
              <a:r>
                <a:rPr lang="he-IL" sz="1050" b="1">
                  <a:latin typeface="Tahoma" pitchFamily="34" charset="0"/>
                  <a:ea typeface="Tahoma" pitchFamily="34" charset="0"/>
                  <a:cs typeface="Tahoma" pitchFamily="34" charset="0"/>
                </a:rPr>
                <a:t>תחום להיבטים תפעוליים </a:t>
              </a:r>
              <a:r>
                <a:rPr lang="he-IL" sz="1050">
                  <a:latin typeface="Tahoma" pitchFamily="34" charset="0"/>
                  <a:ea typeface="Tahoma" pitchFamily="34" charset="0"/>
                  <a:cs typeface="Tahoma" pitchFamily="34" charset="0"/>
                </a:rPr>
                <a:t>ואינו כולל מעורבות מקצועית בתחום הגיל הרך. עם זאת, נראה כי המשגיחות המבוגרות בעלות מוטיבציה לקחת חלק פעיל בהתרחשות ונוכחותן מורגשת בקרב המבקרים. </a:t>
              </a:r>
            </a:p>
          </p:txBody>
        </p:sp>
        <p:sp>
          <p:nvSpPr>
            <p:cNvPr id="16" name="מלבן 7">
              <a:extLst>
                <a:ext uri="{FF2B5EF4-FFF2-40B4-BE49-F238E27FC236}">
                  <a16:creationId xmlns:a16="http://schemas.microsoft.com/office/drawing/2014/main" id="{4D35B805-3B10-4B40-B820-F80C2ADA8017}"/>
                </a:ext>
              </a:extLst>
            </p:cNvPr>
            <p:cNvSpPr/>
            <p:nvPr/>
          </p:nvSpPr>
          <p:spPr>
            <a:xfrm>
              <a:off x="4922214" y="3044355"/>
              <a:ext cx="1825658" cy="451406"/>
            </a:xfrm>
            <a:prstGeom prst="rect">
              <a:avLst/>
            </a:prstGeom>
            <a:solidFill>
              <a:srgbClr val="F2D834"/>
            </a:solidFill>
            <a:ln w="76200">
              <a:noFill/>
            </a:ln>
          </p:spPr>
          <p:txBody>
            <a:bodyPr wrap="square">
              <a:spAutoFit/>
            </a:bodyPr>
            <a:lstStyle/>
            <a:p>
              <a:pPr algn="ctr" rtl="1">
                <a:lnSpc>
                  <a:spcPct val="150000"/>
                </a:lnSpc>
                <a:buClr>
                  <a:srgbClr val="4A78A6"/>
                </a:buClr>
              </a:pPr>
              <a:r>
                <a:rPr lang="he-IL" b="1">
                  <a:solidFill>
                    <a:srgbClr val="4A78A6"/>
                  </a:solidFill>
                  <a:latin typeface="Tahoma" pitchFamily="34" charset="0"/>
                  <a:ea typeface="Tahoma" pitchFamily="34" charset="0"/>
                  <a:cs typeface="Tahoma" pitchFamily="34" charset="0"/>
                </a:rPr>
                <a:t>צפון</a:t>
              </a:r>
            </a:p>
          </p:txBody>
        </p:sp>
      </p:grpSp>
      <p:grpSp>
        <p:nvGrpSpPr>
          <p:cNvPr id="6" name="Group 5">
            <a:extLst>
              <a:ext uri="{FF2B5EF4-FFF2-40B4-BE49-F238E27FC236}">
                <a16:creationId xmlns:a16="http://schemas.microsoft.com/office/drawing/2014/main" id="{1B559909-26A4-4B75-BD41-E7C181398CD0}"/>
              </a:ext>
            </a:extLst>
          </p:cNvPr>
          <p:cNvGrpSpPr/>
          <p:nvPr/>
        </p:nvGrpSpPr>
        <p:grpSpPr>
          <a:xfrm>
            <a:off x="7522239" y="3028168"/>
            <a:ext cx="2660067" cy="3140988"/>
            <a:chOff x="6853896" y="3028168"/>
            <a:chExt cx="2660067" cy="3140988"/>
          </a:xfrm>
        </p:grpSpPr>
        <p:sp>
          <p:nvSpPr>
            <p:cNvPr id="22" name="מלבן 21"/>
            <p:cNvSpPr/>
            <p:nvPr/>
          </p:nvSpPr>
          <p:spPr>
            <a:xfrm>
              <a:off x="6853897" y="3028168"/>
              <a:ext cx="2660066" cy="3140988"/>
            </a:xfrm>
            <a:prstGeom prst="rect">
              <a:avLst/>
            </a:prstGeom>
            <a:noFill/>
            <a:ln w="76200">
              <a:solidFill>
                <a:srgbClr val="D2D3D5"/>
              </a:solidFill>
            </a:ln>
          </p:spPr>
          <p:txBody>
            <a:bodyPr wrap="square">
              <a:spAutoFit/>
            </a:bodyPr>
            <a:lstStyle/>
            <a:p>
              <a:pPr algn="ctr" rtl="1">
                <a:lnSpc>
                  <a:spcPct val="150000"/>
                </a:lnSpc>
                <a:buClr>
                  <a:srgbClr val="EC1C3C"/>
                </a:buClr>
              </a:pPr>
              <a:r>
                <a:rPr lang="he-IL" b="1">
                  <a:latin typeface="Tahoma" pitchFamily="34" charset="0"/>
                  <a:ea typeface="Tahoma" pitchFamily="34" charset="0"/>
                  <a:cs typeface="Tahoma" pitchFamily="34" charset="0"/>
                </a:rPr>
                <a:t>מרכז</a:t>
              </a:r>
              <a:endParaRPr lang="he-IL" sz="1050" b="1">
                <a:latin typeface="Tahoma" pitchFamily="34" charset="0"/>
                <a:ea typeface="Tahoma" pitchFamily="34" charset="0"/>
                <a:cs typeface="Tahoma" pitchFamily="34" charset="0"/>
              </a:endParaRPr>
            </a:p>
            <a:p>
              <a:pPr marL="171450" indent="-171450" algn="r" rtl="1">
                <a:lnSpc>
                  <a:spcPct val="150000"/>
                </a:lnSpc>
                <a:buClr>
                  <a:srgbClr val="EC1C3C"/>
                </a:buClr>
                <a:buFont typeface="Tahoma" panose="020B0604030504040204" pitchFamily="34" charset="0"/>
                <a:buChar char="█"/>
              </a:pPr>
              <a:r>
                <a:rPr lang="he-IL" sz="1050">
                  <a:latin typeface="Tahoma" pitchFamily="34" charset="0"/>
                  <a:ea typeface="Tahoma" pitchFamily="34" charset="0"/>
                  <a:cs typeface="Tahoma" pitchFamily="34" charset="0"/>
                </a:rPr>
                <a:t>במשחקייה המופעלת במתכונת ג'ימבורי (בבלי), תפיסת המבקרים אינה כוללת איכויות כגון ייעוץ מקצועי, זאת בדומה להסתפקותם של המבקרים בתנאי אבזור בסיסיים.</a:t>
              </a:r>
            </a:p>
            <a:p>
              <a:pPr marL="171450" indent="-171450" algn="r" rtl="1">
                <a:lnSpc>
                  <a:spcPct val="150000"/>
                </a:lnSpc>
                <a:buClr>
                  <a:srgbClr val="EC1C3C"/>
                </a:buClr>
                <a:buFont typeface="Tahoma" panose="020B0604030504040204" pitchFamily="34" charset="0"/>
                <a:buChar char="█"/>
              </a:pPr>
              <a:r>
                <a:rPr lang="he-IL" sz="1050">
                  <a:latin typeface="Tahoma" pitchFamily="34" charset="0"/>
                  <a:ea typeface="Tahoma" pitchFamily="34" charset="0"/>
                  <a:cs typeface="Tahoma" pitchFamily="34" charset="0"/>
                </a:rPr>
                <a:t>אין מדובר בקהל חסר מודעות או שאינו ביקורתי, אלא </a:t>
              </a:r>
              <a:r>
                <a:rPr lang="he-IL" sz="1050" b="1">
                  <a:latin typeface="Tahoma" pitchFamily="34" charset="0"/>
                  <a:ea typeface="Tahoma" pitchFamily="34" charset="0"/>
                  <a:cs typeface="Tahoma" pitchFamily="34" charset="0"/>
                </a:rPr>
                <a:t>בתיאום ציפיות </a:t>
              </a:r>
              <a:r>
                <a:rPr lang="he-IL" sz="1050">
                  <a:latin typeface="Tahoma" pitchFamily="34" charset="0"/>
                  <a:ea typeface="Tahoma" pitchFamily="34" charset="0"/>
                  <a:cs typeface="Tahoma" pitchFamily="34" charset="0"/>
                </a:rPr>
                <a:t>מוגדר באשר לשירותים הקיימים. לאור זאת, סביר מאוד שאם תנאי השהייה ישופרו (מבחינת אבזור ושירותי תוכן וייעוץ) הדבר יתרום לשגשוג צרכני והוקרה.</a:t>
              </a:r>
            </a:p>
          </p:txBody>
        </p:sp>
        <p:sp>
          <p:nvSpPr>
            <p:cNvPr id="17" name="מלבן 7">
              <a:extLst>
                <a:ext uri="{FF2B5EF4-FFF2-40B4-BE49-F238E27FC236}">
                  <a16:creationId xmlns:a16="http://schemas.microsoft.com/office/drawing/2014/main" id="{C3397791-9057-42AC-8F64-67C1AAF4EEFD}"/>
                </a:ext>
              </a:extLst>
            </p:cNvPr>
            <p:cNvSpPr/>
            <p:nvPr/>
          </p:nvSpPr>
          <p:spPr>
            <a:xfrm>
              <a:off x="6853896" y="3044355"/>
              <a:ext cx="2660066" cy="451406"/>
            </a:xfrm>
            <a:prstGeom prst="rect">
              <a:avLst/>
            </a:prstGeom>
            <a:solidFill>
              <a:srgbClr val="D2D3D5"/>
            </a:solidFill>
            <a:ln w="76200">
              <a:noFill/>
            </a:ln>
          </p:spPr>
          <p:txBody>
            <a:bodyPr wrap="square">
              <a:spAutoFit/>
            </a:bodyPr>
            <a:lstStyle/>
            <a:p>
              <a:pPr algn="ctr" rtl="1">
                <a:lnSpc>
                  <a:spcPct val="150000"/>
                </a:lnSpc>
                <a:buClr>
                  <a:srgbClr val="4A78A6"/>
                </a:buClr>
              </a:pPr>
              <a:r>
                <a:rPr lang="he-IL" b="1">
                  <a:solidFill>
                    <a:srgbClr val="4A78A6"/>
                  </a:solidFill>
                  <a:latin typeface="Tahoma" pitchFamily="34" charset="0"/>
                  <a:ea typeface="Tahoma" pitchFamily="34" charset="0"/>
                  <a:cs typeface="Tahoma" pitchFamily="34" charset="0"/>
                </a:rPr>
                <a:t>מרכז</a:t>
              </a:r>
              <a:endParaRPr lang="he-IL" sz="2000" b="1">
                <a:solidFill>
                  <a:srgbClr val="4A78A6"/>
                </a:solidFill>
                <a:latin typeface="Tahoma" pitchFamily="34" charset="0"/>
                <a:ea typeface="Tahoma" pitchFamily="34" charset="0"/>
                <a:cs typeface="Tahoma" pitchFamily="34" charset="0"/>
              </a:endParaRPr>
            </a:p>
          </p:txBody>
        </p:sp>
      </p:grpSp>
      <p:grpSp>
        <p:nvGrpSpPr>
          <p:cNvPr id="3" name="Group 2">
            <a:extLst>
              <a:ext uri="{FF2B5EF4-FFF2-40B4-BE49-F238E27FC236}">
                <a16:creationId xmlns:a16="http://schemas.microsoft.com/office/drawing/2014/main" id="{398A9722-287F-4301-B5F0-945AFF8DF34A}"/>
              </a:ext>
            </a:extLst>
          </p:cNvPr>
          <p:cNvGrpSpPr/>
          <p:nvPr/>
        </p:nvGrpSpPr>
        <p:grpSpPr>
          <a:xfrm>
            <a:off x="71742" y="3034830"/>
            <a:ext cx="4744447" cy="3383362"/>
            <a:chOff x="71742" y="3044355"/>
            <a:chExt cx="4744447" cy="3383362"/>
          </a:xfrm>
        </p:grpSpPr>
        <p:sp>
          <p:nvSpPr>
            <p:cNvPr id="13" name="מלבן 4">
              <a:extLst>
                <a:ext uri="{FF2B5EF4-FFF2-40B4-BE49-F238E27FC236}">
                  <a16:creationId xmlns:a16="http://schemas.microsoft.com/office/drawing/2014/main" id="{13AFC210-83ED-408C-AB44-D7F6A0CE668F}"/>
                </a:ext>
              </a:extLst>
            </p:cNvPr>
            <p:cNvSpPr/>
            <p:nvPr/>
          </p:nvSpPr>
          <p:spPr>
            <a:xfrm>
              <a:off x="92187" y="3044355"/>
              <a:ext cx="4724002" cy="3383362"/>
            </a:xfrm>
            <a:prstGeom prst="rect">
              <a:avLst/>
            </a:prstGeom>
            <a:noFill/>
            <a:ln w="76200">
              <a:solidFill>
                <a:schemeClr val="bg1">
                  <a:lumMod val="50000"/>
                </a:schemeClr>
              </a:solidFill>
            </a:ln>
          </p:spPr>
          <p:txBody>
            <a:bodyPr wrap="square">
              <a:spAutoFit/>
            </a:bodyPr>
            <a:lstStyle/>
            <a:p>
              <a:pPr algn="ctr" rtl="1">
                <a:lnSpc>
                  <a:spcPct val="150000"/>
                </a:lnSpc>
                <a:buClr>
                  <a:srgbClr val="EC1C3C"/>
                </a:buClr>
              </a:pPr>
              <a:r>
                <a:rPr lang="he-IL" b="1">
                  <a:latin typeface="Tahoma" pitchFamily="34" charset="0"/>
                  <a:ea typeface="Tahoma" pitchFamily="34" charset="0"/>
                  <a:cs typeface="Tahoma" pitchFamily="34" charset="0"/>
                </a:rPr>
                <a:t>יפו</a:t>
              </a:r>
              <a:endParaRPr lang="he-IL" sz="1050" b="1">
                <a:latin typeface="Tahoma" pitchFamily="34" charset="0"/>
                <a:ea typeface="Tahoma" pitchFamily="34" charset="0"/>
                <a:cs typeface="Tahoma" pitchFamily="34" charset="0"/>
              </a:endParaRPr>
            </a:p>
            <a:p>
              <a:pPr marL="171450" indent="-171450" algn="r" rtl="1">
                <a:lnSpc>
                  <a:spcPct val="150000"/>
                </a:lnSpc>
                <a:buClr>
                  <a:srgbClr val="EC1C3C"/>
                </a:buClr>
                <a:buFont typeface="Tahoma" panose="020B0604030504040204" pitchFamily="34" charset="0"/>
                <a:buChar char="█"/>
              </a:pPr>
              <a:r>
                <a:rPr lang="he-IL" sz="1050">
                  <a:latin typeface="Tahoma" pitchFamily="34" charset="0"/>
                  <a:ea typeface="Tahoma" pitchFamily="34" charset="0"/>
                  <a:cs typeface="Tahoma" pitchFamily="34" charset="0"/>
                </a:rPr>
                <a:t>המשגיחות היו ללא ניסיון והכשרה פורמליים: משגיחה מבוגרת שהיא אימא מנוסה, המביאה עימה איכויות של גישה נעימה ותואמת לילדים, וביטחון מסוים לפנות להורים, ומשגיחה שהיא נערה צעירה עם ניסיון בהשגחה על ילדים ומשחק עימם.</a:t>
              </a:r>
            </a:p>
            <a:p>
              <a:pPr marL="171450" indent="-171450" algn="r" rtl="1">
                <a:lnSpc>
                  <a:spcPct val="150000"/>
                </a:lnSpc>
                <a:buClr>
                  <a:srgbClr val="EC1C3C"/>
                </a:buClr>
                <a:buFont typeface="Tahoma" panose="020B0604030504040204" pitchFamily="34" charset="0"/>
                <a:buChar char="█"/>
              </a:pPr>
              <a:r>
                <a:rPr lang="he-IL" sz="1050">
                  <a:latin typeface="Tahoma" pitchFamily="34" charset="0"/>
                  <a:ea typeface="Tahoma" pitchFamily="34" charset="0"/>
                  <a:cs typeface="Tahoma" pitchFamily="34" charset="0"/>
                </a:rPr>
                <a:t>לדבריהן, קהל המבקרים מצפה מהן להיות פעילות מול הילדים ולסייע בהשגחה והפעלה שלהם. המשגיחה המבוגרת חווה לעיתים קשיים בשל המחסום השפתי, בעיקר בתקשורת מול ההורים שאופיינה כמסויגת מעט. נראה כי הבדלי השפה והתרבות משפיעים על תחושת הלגיטימציה שלה להביע עמדה מול ההורים מעבר לסיוע תפעולי. לצד זאת, ניכר כי היא נוהגת ברגישות ובסבלנות על מנת לאפשר למבקרים להרגיש בנוח ואף סיפרה שלעיתים מאפשרת לילדים שמבקשים להשאיל משחק הביתה, דבר התורם לתחושת השייכות והחיבור שלהם למקום.</a:t>
              </a:r>
            </a:p>
          </p:txBody>
        </p:sp>
        <p:sp>
          <p:nvSpPr>
            <p:cNvPr id="18" name="מלבן 7">
              <a:extLst>
                <a:ext uri="{FF2B5EF4-FFF2-40B4-BE49-F238E27FC236}">
                  <a16:creationId xmlns:a16="http://schemas.microsoft.com/office/drawing/2014/main" id="{8236F250-5CAB-4524-9916-5FD852F52532}"/>
                </a:ext>
              </a:extLst>
            </p:cNvPr>
            <p:cNvSpPr/>
            <p:nvPr/>
          </p:nvSpPr>
          <p:spPr>
            <a:xfrm>
              <a:off x="71742" y="3044355"/>
              <a:ext cx="4724002" cy="451406"/>
            </a:xfrm>
            <a:prstGeom prst="rect">
              <a:avLst/>
            </a:prstGeom>
            <a:solidFill>
              <a:schemeClr val="bg1">
                <a:lumMod val="50000"/>
              </a:schemeClr>
            </a:solidFill>
            <a:ln w="76200">
              <a:noFill/>
            </a:ln>
          </p:spPr>
          <p:txBody>
            <a:bodyPr wrap="square">
              <a:spAutoFit/>
            </a:bodyPr>
            <a:lstStyle/>
            <a:p>
              <a:pPr algn="ctr" rtl="1">
                <a:lnSpc>
                  <a:spcPct val="150000"/>
                </a:lnSpc>
                <a:buClr>
                  <a:srgbClr val="4A78A6"/>
                </a:buClr>
              </a:pPr>
              <a:r>
                <a:rPr lang="he-IL" b="1">
                  <a:solidFill>
                    <a:schemeClr val="bg1"/>
                  </a:solidFill>
                  <a:latin typeface="Tahoma" pitchFamily="34" charset="0"/>
                  <a:ea typeface="Tahoma" pitchFamily="34" charset="0"/>
                  <a:cs typeface="Tahoma" pitchFamily="34" charset="0"/>
                </a:rPr>
                <a:t>יפו</a:t>
              </a:r>
            </a:p>
          </p:txBody>
        </p:sp>
      </p:grpSp>
      <p:pic>
        <p:nvPicPr>
          <p:cNvPr id="19" name="Picture 18">
            <a:extLst>
              <a:ext uri="{FF2B5EF4-FFF2-40B4-BE49-F238E27FC236}">
                <a16:creationId xmlns:a16="http://schemas.microsoft.com/office/drawing/2014/main" id="{B71C536A-80D7-4B5D-8C7A-C334C033C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7" y="223297"/>
            <a:ext cx="2098403" cy="2797623"/>
          </a:xfrm>
          <a:prstGeom prst="ellipse">
            <a:avLst/>
          </a:prstGeom>
          <a:ln w="63500" cap="rnd">
            <a:solidFill>
              <a:schemeClr val="bg1"/>
            </a:solidFill>
          </a:ln>
          <a:effectLst/>
        </p:spPr>
      </p:pic>
      <p:sp>
        <p:nvSpPr>
          <p:cNvPr id="20" name="TextBox 19">
            <a:extLst>
              <a:ext uri="{FF2B5EF4-FFF2-40B4-BE49-F238E27FC236}">
                <a16:creationId xmlns:a16="http://schemas.microsoft.com/office/drawing/2014/main" id="{9841A901-C727-4A9D-A845-D838B753C69F}"/>
              </a:ext>
            </a:extLst>
          </p:cNvPr>
          <p:cNvSpPr txBox="1"/>
          <p:nvPr/>
        </p:nvSpPr>
        <p:spPr>
          <a:xfrm>
            <a:off x="-10047" y="6446011"/>
            <a:ext cx="1853588" cy="400110"/>
          </a:xfrm>
          <a:prstGeom prst="rect">
            <a:avLst/>
          </a:prstGeom>
          <a:noFill/>
        </p:spPr>
        <p:txBody>
          <a:bodyPr wrap="square" rtlCol="1">
            <a:spAutoFit/>
          </a:bodyPr>
          <a:lstStyle/>
          <a:p>
            <a:pPr algn="r" rtl="1"/>
            <a:r>
              <a:rPr lang="he-IL" sz="1000">
                <a:latin typeface="Calibri" panose="020F0502020204030204" pitchFamily="34" charset="0"/>
                <a:cs typeface="Calibri" panose="020F0502020204030204" pitchFamily="34" charset="0"/>
              </a:rPr>
              <a:t>בתמונה: משחקיית אורים, אזור דרום</a:t>
            </a:r>
          </a:p>
          <a:p>
            <a:pPr algn="r" rtl="1"/>
            <a:endParaRPr lang="he-IL" sz="1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9723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FC3E1E-4473-4561-9171-606033915334}"/>
              </a:ext>
            </a:extLst>
          </p:cNvPr>
          <p:cNvSpPr/>
          <p:nvPr/>
        </p:nvSpPr>
        <p:spPr>
          <a:xfrm>
            <a:off x="-10047" y="1910336"/>
            <a:ext cx="12291529" cy="321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highlight>
                <a:srgbClr val="D2D3D5"/>
              </a:highlight>
            </a:endParaRPr>
          </a:p>
        </p:txBody>
      </p:sp>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נוכחות מקצועית במשחקייה – רכישת כלים ויישום מיומנויות הורות</a:t>
            </a:r>
            <a:endParaRPr lang="he-IL" sz="1400" b="1">
              <a:solidFill>
                <a:prstClr val="white"/>
              </a:solidFill>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C430C6CF-E586-4E31-9C89-E70C925842BB}"/>
              </a:ext>
            </a:extLst>
          </p:cNvPr>
          <p:cNvSpPr txBox="1"/>
          <p:nvPr/>
        </p:nvSpPr>
        <p:spPr>
          <a:xfrm>
            <a:off x="9472415" y="1884922"/>
            <a:ext cx="2493070" cy="1125629"/>
          </a:xfrm>
          <a:prstGeom prst="rect">
            <a:avLst/>
          </a:prstGeom>
          <a:noFill/>
          <a:ln>
            <a:noFill/>
          </a:ln>
        </p:spPr>
        <p:txBody>
          <a:bodyPr wrap="square">
            <a:spAutoFit/>
          </a:bodyPr>
          <a:lstStyle/>
          <a:p>
            <a:pPr algn="r" rtl="1">
              <a:lnSpc>
                <a:spcPct val="150000"/>
              </a:lnSpc>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חסמים בגיוס: </a:t>
            </a:r>
          </a:p>
          <a:p>
            <a:pPr marL="285750" indent="-285750" algn="r" rtl="1">
              <a:lnSpc>
                <a:spcPct val="150000"/>
              </a:lnSpc>
              <a:spcBef>
                <a:spcPts val="600"/>
              </a:spcBef>
              <a:buClr>
                <a:srgbClr val="FFC000"/>
              </a:buClr>
              <a:buFont typeface="Tahoma" panose="020B0604030504040204" pitchFamily="34" charset="0"/>
              <a:buChar char="█"/>
              <a:defRPr/>
            </a:pPr>
            <a:r>
              <a:rPr lang="he-IL" sz="1400">
                <a:solidFill>
                  <a:prstClr val="black"/>
                </a:solidFill>
                <a:latin typeface="Tahoma" pitchFamily="34" charset="0"/>
                <a:ea typeface="Tahoma" pitchFamily="34" charset="0"/>
                <a:cs typeface="Tahoma" pitchFamily="34" charset="0"/>
              </a:rPr>
              <a:t>היקף שעות מצומצם</a:t>
            </a:r>
          </a:p>
          <a:p>
            <a:pPr marL="285750" indent="-285750" algn="r" rtl="1">
              <a:lnSpc>
                <a:spcPct val="150000"/>
              </a:lnSpc>
              <a:spcBef>
                <a:spcPts val="600"/>
              </a:spcBef>
              <a:buClr>
                <a:srgbClr val="FFC000"/>
              </a:buClr>
              <a:buFont typeface="Tahoma" panose="020B0604030504040204" pitchFamily="34" charset="0"/>
              <a:buChar char="█"/>
              <a:defRPr/>
            </a:pPr>
            <a:r>
              <a:rPr lang="he-IL" sz="1400">
                <a:solidFill>
                  <a:prstClr val="black"/>
                </a:solidFill>
                <a:latin typeface="Tahoma" pitchFamily="34" charset="0"/>
                <a:ea typeface="Tahoma" pitchFamily="34" charset="0"/>
                <a:cs typeface="Tahoma" pitchFamily="34" charset="0"/>
              </a:rPr>
              <a:t>שכר נמוך</a:t>
            </a:r>
          </a:p>
        </p:txBody>
      </p:sp>
      <p:sp>
        <p:nvSpPr>
          <p:cNvPr id="4" name="TextBox 3">
            <a:extLst>
              <a:ext uri="{FF2B5EF4-FFF2-40B4-BE49-F238E27FC236}">
                <a16:creationId xmlns:a16="http://schemas.microsoft.com/office/drawing/2014/main" id="{20839B03-FFAB-42F0-9FBB-79D2DF1DC588}"/>
              </a:ext>
            </a:extLst>
          </p:cNvPr>
          <p:cNvSpPr txBox="1"/>
          <p:nvPr/>
        </p:nvSpPr>
        <p:spPr>
          <a:xfrm>
            <a:off x="9303445" y="3517498"/>
            <a:ext cx="2693095" cy="2270686"/>
          </a:xfrm>
          <a:prstGeom prst="rect">
            <a:avLst/>
          </a:prstGeom>
          <a:solidFill>
            <a:schemeClr val="bg2"/>
          </a:solidFill>
        </p:spPr>
        <p:txBody>
          <a:bodyPr wrap="square">
            <a:spAutoFit/>
          </a:bodyPr>
          <a:lstStyle/>
          <a:p>
            <a:pPr algn="r" rtl="1">
              <a:lnSpc>
                <a:spcPct val="150000"/>
              </a:lnSpc>
              <a:buClr>
                <a:srgbClr val="4A78A6"/>
              </a:buClr>
            </a:pPr>
            <a:r>
              <a:rPr lang="he-IL" sz="1200" err="1">
                <a:latin typeface="Tahoma" pitchFamily="34" charset="0"/>
                <a:ea typeface="Tahoma" pitchFamily="34" charset="0"/>
                <a:cs typeface="Tahoma" pitchFamily="34" charset="0"/>
              </a:rPr>
              <a:t>ממשובי</a:t>
            </a:r>
            <a:r>
              <a:rPr lang="he-IL" sz="1200">
                <a:latin typeface="Tahoma" pitchFamily="34" charset="0"/>
                <a:ea typeface="Tahoma" pitchFamily="34" charset="0"/>
                <a:cs typeface="Tahoma" pitchFamily="34" charset="0"/>
              </a:rPr>
              <a:t> המבקרים (</a:t>
            </a:r>
            <a:r>
              <a:rPr lang="en-US" sz="1200">
                <a:latin typeface="Tahoma" pitchFamily="34" charset="0"/>
                <a:ea typeface="Tahoma" pitchFamily="34" charset="0"/>
                <a:cs typeface="Tahoma" pitchFamily="34" charset="0"/>
              </a:rPr>
              <a:t>N=9</a:t>
            </a:r>
            <a:r>
              <a:rPr lang="he-IL" sz="1200">
                <a:latin typeface="Tahoma" pitchFamily="34" charset="0"/>
                <a:ea typeface="Tahoma" pitchFamily="34" charset="0"/>
                <a:cs typeface="Tahoma" pitchFamily="34" charset="0"/>
              </a:rPr>
              <a:t>), רובם מאזור הצפון, עלה כי הבילוי במשחקייה </a:t>
            </a:r>
            <a:r>
              <a:rPr lang="he-IL" sz="1200" b="1">
                <a:latin typeface="Tahoma" pitchFamily="34" charset="0"/>
                <a:ea typeface="Tahoma" pitchFamily="34" charset="0"/>
                <a:cs typeface="Tahoma" pitchFamily="34" charset="0"/>
              </a:rPr>
              <a:t>מהנה ותורם לקשר עם ילדיהם</a:t>
            </a:r>
            <a:r>
              <a:rPr lang="he-IL" sz="1200">
                <a:latin typeface="Tahoma" pitchFamily="34" charset="0"/>
                <a:ea typeface="Tahoma" pitchFamily="34" charset="0"/>
                <a:cs typeface="Tahoma" pitchFamily="34" charset="0"/>
              </a:rPr>
              <a:t> במידה רבה. את תרומת הבילוי במשחקייה </a:t>
            </a:r>
            <a:r>
              <a:rPr lang="he-IL" sz="1200" b="1">
                <a:latin typeface="Tahoma" pitchFamily="34" charset="0"/>
                <a:ea typeface="Tahoma" pitchFamily="34" charset="0"/>
                <a:cs typeface="Tahoma" pitchFamily="34" charset="0"/>
              </a:rPr>
              <a:t>לרכישת ידע וכלים </a:t>
            </a:r>
            <a:r>
              <a:rPr lang="he-IL" sz="1200">
                <a:latin typeface="Tahoma" pitchFamily="34" charset="0"/>
                <a:ea typeface="Tahoma" pitchFamily="34" charset="0"/>
                <a:cs typeface="Tahoma" pitchFamily="34" charset="0"/>
              </a:rPr>
              <a:t>כהורה, </a:t>
            </a:r>
            <a:r>
              <a:rPr lang="he-IL" sz="1200" b="1">
                <a:latin typeface="Tahoma" pitchFamily="34" charset="0"/>
                <a:ea typeface="Tahoma" pitchFamily="34" charset="0"/>
                <a:cs typeface="Tahoma" pitchFamily="34" charset="0"/>
              </a:rPr>
              <a:t>ונכונותם להתייעץ </a:t>
            </a:r>
            <a:r>
              <a:rPr lang="he-IL" sz="1200">
                <a:latin typeface="Tahoma" pitchFamily="34" charset="0"/>
                <a:ea typeface="Tahoma" pitchFamily="34" charset="0"/>
                <a:cs typeface="Tahoma" pitchFamily="34" charset="0"/>
              </a:rPr>
              <a:t>עם הצוות הנוכח בסוגיות הוריות, העריכו במידה בינונית.</a:t>
            </a:r>
          </a:p>
        </p:txBody>
      </p:sp>
      <p:sp>
        <p:nvSpPr>
          <p:cNvPr id="6" name="TextBox 5">
            <a:extLst>
              <a:ext uri="{FF2B5EF4-FFF2-40B4-BE49-F238E27FC236}">
                <a16:creationId xmlns:a16="http://schemas.microsoft.com/office/drawing/2014/main" id="{B902330C-02AC-4272-A9DC-D9D3ED1A4C8B}"/>
              </a:ext>
            </a:extLst>
          </p:cNvPr>
          <p:cNvSpPr txBox="1"/>
          <p:nvPr/>
        </p:nvSpPr>
        <p:spPr>
          <a:xfrm>
            <a:off x="217899" y="571490"/>
            <a:ext cx="11747586" cy="1282402"/>
          </a:xfrm>
          <a:prstGeom prst="rect">
            <a:avLst/>
          </a:prstGeom>
          <a:solidFill>
            <a:srgbClr val="4A78A6"/>
          </a:solidFill>
        </p:spPr>
        <p:txBody>
          <a:bodyPr wrap="square">
            <a:spAutoFit/>
          </a:bodyPr>
          <a:lstStyle/>
          <a:p>
            <a:pPr algn="r" rtl="1">
              <a:lnSpc>
                <a:spcPct val="150000"/>
              </a:lnSpc>
            </a:pPr>
            <a:r>
              <a:rPr lang="he-IL" sz="1800" b="1">
                <a:solidFill>
                  <a:schemeClr val="bg1"/>
                </a:solidFill>
                <a:latin typeface="Tahoma" pitchFamily="34" charset="0"/>
                <a:ea typeface="Tahoma" pitchFamily="34" charset="0"/>
                <a:cs typeface="Tahoma" pitchFamily="34" charset="0"/>
              </a:rPr>
              <a:t>במצב מיטבי, אין עוררין כי דרושה נוכחות מקצועית במשחקייה, שתהיה בעלת </a:t>
            </a:r>
            <a:r>
              <a:rPr kumimoji="0" lang="he-IL" sz="1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ידע והכשרה מקצועית, הכוללים מיומנויות הכלה, איסוף, תמיכה והכוונה של חווית מלווה-ילד במרחב המשחקייה. </a:t>
            </a:r>
          </a:p>
          <a:p>
            <a:pPr algn="r" rtl="1">
              <a:lnSpc>
                <a:spcPct val="150000"/>
              </a:lnSpc>
            </a:pPr>
            <a:r>
              <a:rPr kumimoji="0" lang="he-IL" sz="1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מוטב אם התפקיד יהיה </a:t>
            </a:r>
            <a:r>
              <a:rPr lang="he-IL" sz="1800" b="1">
                <a:solidFill>
                  <a:schemeClr val="bg1"/>
                </a:solidFill>
                <a:latin typeface="Tahoma" pitchFamily="34" charset="0"/>
                <a:ea typeface="Tahoma" pitchFamily="34" charset="0"/>
                <a:cs typeface="Tahoma" pitchFamily="34" charset="0"/>
              </a:rPr>
              <a:t>ייעודי ובלעדי לתחום הגיל הרך ומלוויו.</a:t>
            </a:r>
          </a:p>
        </p:txBody>
      </p:sp>
      <p:sp>
        <p:nvSpPr>
          <p:cNvPr id="10" name="TextBox 9">
            <a:extLst>
              <a:ext uri="{FF2B5EF4-FFF2-40B4-BE49-F238E27FC236}">
                <a16:creationId xmlns:a16="http://schemas.microsoft.com/office/drawing/2014/main" id="{E22EE743-13EA-48E8-AB59-12B9A6E3F26D}"/>
              </a:ext>
            </a:extLst>
          </p:cNvPr>
          <p:cNvSpPr txBox="1"/>
          <p:nvPr/>
        </p:nvSpPr>
        <p:spPr>
          <a:xfrm>
            <a:off x="2636325" y="1899393"/>
            <a:ext cx="6654676" cy="4111062"/>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פתרונות אפשריים:</a:t>
            </a:r>
          </a:p>
          <a:p>
            <a:pPr marL="285750" marR="0" lvl="0" indent="-285750" algn="r" defTabSz="914400" rtl="1" eaLnBrk="1" fontAlgn="auto" latinLnBrk="0" hangingPunct="1">
              <a:lnSpc>
                <a:spcPct val="150000"/>
              </a:lnSpc>
              <a:spcBef>
                <a:spcPts val="600"/>
              </a:spcBef>
              <a:spcAft>
                <a:spcPts val="0"/>
              </a:spcAft>
              <a:buClr>
                <a:srgbClr val="FFC000"/>
              </a:buClr>
              <a:buSzTx/>
              <a:buFont typeface="Tahoma" panose="020B0604030504040204" pitchFamily="34" charset="0"/>
              <a:buChar char="█"/>
              <a:tabLst/>
              <a:defRPr/>
            </a:pP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הכשרות למפעילים קיימים - חיזוק האיכויות שכל אחת מהמשגיחות מביאה עימה, ומתן כלים ישימים לנוכחות פעילה מול הילדים וההורים יתרמו לחוויית השהייה של המבקרים ולמעורבות משמעותית יותר של המשגיחות בפעילות, וכן יקדמו תחושות סיפוק מקצועי בקרב העובדות.</a:t>
            </a:r>
          </a:p>
          <a:p>
            <a:pPr marL="285750" marR="0" lvl="0" indent="-285750" algn="r" defTabSz="914400" rtl="1" eaLnBrk="1" fontAlgn="auto" latinLnBrk="0" hangingPunct="1">
              <a:lnSpc>
                <a:spcPct val="150000"/>
              </a:lnSpc>
              <a:spcBef>
                <a:spcPts val="600"/>
              </a:spcBef>
              <a:spcAft>
                <a:spcPts val="0"/>
              </a:spcAft>
              <a:buClr>
                <a:srgbClr val="FFC000"/>
              </a:buClr>
              <a:buSzTx/>
              <a:buFont typeface="Tahoma" panose="020B0604030504040204" pitchFamily="34" charset="0"/>
              <a:buChar char="█"/>
              <a:tabLst/>
              <a:defRPr/>
            </a:pP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גיוס אנשי מקצוע בתחילת דרכם – סטודנטים להדרכות הורים ולגיל הרך – במתכונת </a:t>
            </a:r>
            <a:r>
              <a:rPr kumimoji="0" lang="he-IL" sz="1400" b="0" i="0" u="none" strike="noStrike" kern="1200" cap="none" spc="0" normalizeH="0" baseline="0" noProof="0" err="1">
                <a:ln>
                  <a:noFill/>
                </a:ln>
                <a:solidFill>
                  <a:prstClr val="black"/>
                </a:solidFill>
                <a:effectLst/>
                <a:uLnTx/>
                <a:uFillTx/>
                <a:latin typeface="Tahoma" pitchFamily="34" charset="0"/>
                <a:ea typeface="Tahoma" pitchFamily="34" charset="0"/>
                <a:cs typeface="Tahoma" pitchFamily="34" charset="0"/>
              </a:rPr>
              <a:t>סטאז</a:t>
            </a: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בשל התנאים הכלכליים הנמוכים, יש לבסס גם תגמול ערכי שיהיה אטרקטיבי להשתלבות.</a:t>
            </a:r>
          </a:p>
          <a:p>
            <a:pPr marL="285750" marR="0" lvl="0" indent="-285750" algn="r" defTabSz="914400" rtl="1" eaLnBrk="1" fontAlgn="auto" latinLnBrk="0" hangingPunct="1">
              <a:lnSpc>
                <a:spcPct val="150000"/>
              </a:lnSpc>
              <a:spcBef>
                <a:spcPts val="600"/>
              </a:spcBef>
              <a:spcAft>
                <a:spcPts val="0"/>
              </a:spcAft>
              <a:buClr>
                <a:srgbClr val="FFC000"/>
              </a:buClr>
              <a:buSzTx/>
              <a:buFont typeface="Tahoma" panose="020B0604030504040204" pitchFamily="34" charset="0"/>
              <a:buChar char="█"/>
              <a:tabLst/>
              <a:defRPr/>
            </a:pP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שילוב דמויות מקצועיות במסגרת זמנים מצומצמת, אפשרות לסבב אזורי/אגפי של מפגשי הנחייה, לצד דמויות בעלות ידע בסיסי ומכוונות מותאמת בשגרה. באופן זה המבקרים ייחשפו לאפשרות לקבל תמיכה מקצועית במתחם המוכר להם.</a:t>
            </a:r>
          </a:p>
        </p:txBody>
      </p:sp>
      <p:pic>
        <p:nvPicPr>
          <p:cNvPr id="11" name="Picture 10">
            <a:extLst>
              <a:ext uri="{FF2B5EF4-FFF2-40B4-BE49-F238E27FC236}">
                <a16:creationId xmlns:a16="http://schemas.microsoft.com/office/drawing/2014/main" id="{356FEF4B-4D58-4905-AAA2-DF137A4A2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86" y="1543620"/>
            <a:ext cx="1763779" cy="2351308"/>
          </a:xfrm>
          <a:prstGeom prst="ellipse">
            <a:avLst/>
          </a:prstGeom>
          <a:ln w="63500" cap="rnd">
            <a:solidFill>
              <a:schemeClr val="bg1"/>
            </a:solidFill>
          </a:ln>
          <a:effectLst/>
        </p:spPr>
      </p:pic>
      <p:sp>
        <p:nvSpPr>
          <p:cNvPr id="15" name="TextBox 14">
            <a:extLst>
              <a:ext uri="{FF2B5EF4-FFF2-40B4-BE49-F238E27FC236}">
                <a16:creationId xmlns:a16="http://schemas.microsoft.com/office/drawing/2014/main" id="{2A20C8FB-6960-4423-A234-79474EFACCC3}"/>
              </a:ext>
            </a:extLst>
          </p:cNvPr>
          <p:cNvSpPr txBox="1"/>
          <p:nvPr/>
        </p:nvSpPr>
        <p:spPr>
          <a:xfrm>
            <a:off x="140886" y="6257276"/>
            <a:ext cx="4357456" cy="400110"/>
          </a:xfrm>
          <a:prstGeom prst="rect">
            <a:avLst/>
          </a:prstGeom>
          <a:noFill/>
        </p:spPr>
        <p:txBody>
          <a:bodyPr wrap="square" rtlCol="1">
            <a:spAutoFit/>
          </a:bodyPr>
          <a:lstStyle/>
          <a:p>
            <a:pPr algn="r" rtl="1"/>
            <a:r>
              <a:rPr lang="he-IL" sz="1000">
                <a:latin typeface="Calibri" panose="020F0502020204030204" pitchFamily="34" charset="0"/>
                <a:cs typeface="Calibri" panose="020F0502020204030204" pitchFamily="34" charset="0"/>
              </a:rPr>
              <a:t>למעלה: משחקיית אורים, אזור דרום</a:t>
            </a:r>
          </a:p>
          <a:p>
            <a:pPr algn="r" rtl="1"/>
            <a:r>
              <a:rPr lang="he-IL" sz="1000">
                <a:latin typeface="Calibri" panose="020F0502020204030204" pitchFamily="34" charset="0"/>
                <a:cs typeface="Calibri" panose="020F0502020204030204" pitchFamily="34" charset="0"/>
              </a:rPr>
              <a:t>למטה: משחקיית נווה אליעזר – עוצבה בהתאם לפרוגרמת </a:t>
            </a:r>
            <a:r>
              <a:rPr lang="en-US" sz="1000">
                <a:latin typeface="Calibri" panose="020F0502020204030204" pitchFamily="34" charset="0"/>
                <a:cs typeface="Calibri" panose="020F0502020204030204" pitchFamily="34" charset="0"/>
              </a:rPr>
              <a:t>Urban95</a:t>
            </a:r>
            <a:r>
              <a:rPr lang="he-IL" sz="1000">
                <a:latin typeface="Calibri" panose="020F0502020204030204" pitchFamily="34" charset="0"/>
                <a:cs typeface="Calibri" panose="020F0502020204030204" pitchFamily="34" charset="0"/>
              </a:rPr>
              <a:t>, אזור דרום</a:t>
            </a:r>
          </a:p>
        </p:txBody>
      </p:sp>
      <p:pic>
        <p:nvPicPr>
          <p:cNvPr id="16" name="Picture 15">
            <a:extLst>
              <a:ext uri="{FF2B5EF4-FFF2-40B4-BE49-F238E27FC236}">
                <a16:creationId xmlns:a16="http://schemas.microsoft.com/office/drawing/2014/main" id="{6432F371-667E-412E-958A-6F45545311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630"/>
          <a:stretch/>
        </p:blipFill>
        <p:spPr>
          <a:xfrm>
            <a:off x="-246397" y="4181352"/>
            <a:ext cx="2882722" cy="2095633"/>
          </a:xfrm>
          <a:prstGeom prst="ellipse">
            <a:avLst/>
          </a:prstGeom>
          <a:ln w="63500" cap="rnd">
            <a:solidFill>
              <a:schemeClr val="bg1"/>
            </a:solidFill>
          </a:ln>
          <a:effectLst/>
        </p:spPr>
      </p:pic>
    </p:spTree>
    <p:extLst>
      <p:ext uri="{BB962C8B-B14F-4D97-AF65-F5344CB8AC3E}">
        <p14:creationId xmlns:p14="http://schemas.microsoft.com/office/powerpoint/2010/main" val="2956991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CD3B2B-E653-4C50-ABA1-7F426B625B81}"/>
              </a:ext>
            </a:extLst>
          </p:cNvPr>
          <p:cNvGrpSpPr/>
          <p:nvPr/>
        </p:nvGrpSpPr>
        <p:grpSpPr>
          <a:xfrm>
            <a:off x="-114301" y="-66675"/>
            <a:ext cx="5762268" cy="6924675"/>
            <a:chOff x="-114301" y="-66675"/>
            <a:chExt cx="5762268" cy="6924675"/>
          </a:xfrm>
        </p:grpSpPr>
        <p:sp>
          <p:nvSpPr>
            <p:cNvPr id="6" name="Moon 5">
              <a:extLst>
                <a:ext uri="{FF2B5EF4-FFF2-40B4-BE49-F238E27FC236}">
                  <a16:creationId xmlns:a16="http://schemas.microsoft.com/office/drawing/2014/main" id="{04647B43-FBF0-4EEF-95C1-3F850EF9CC28}"/>
                </a:ext>
              </a:extLst>
            </p:cNvPr>
            <p:cNvSpPr/>
            <p:nvPr/>
          </p:nvSpPr>
          <p:spPr>
            <a:xfrm>
              <a:off x="447317" y="-66675"/>
              <a:ext cx="5200650" cy="6924675"/>
            </a:xfrm>
            <a:prstGeom prst="moon">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a:extLst>
                <a:ext uri="{FF2B5EF4-FFF2-40B4-BE49-F238E27FC236}">
                  <a16:creationId xmlns:a16="http://schemas.microsoft.com/office/drawing/2014/main" id="{B5899AA8-159A-4A8A-AD8F-132AEE37C123}"/>
                </a:ext>
              </a:extLst>
            </p:cNvPr>
            <p:cNvSpPr/>
            <p:nvPr/>
          </p:nvSpPr>
          <p:spPr>
            <a:xfrm>
              <a:off x="-114301" y="-18838"/>
              <a:ext cx="4848225" cy="418948"/>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a:extLst>
                <a:ext uri="{FF2B5EF4-FFF2-40B4-BE49-F238E27FC236}">
                  <a16:creationId xmlns:a16="http://schemas.microsoft.com/office/drawing/2014/main" id="{C6D42F8A-C800-4210-9F86-80AEEE02734D}"/>
                </a:ext>
              </a:extLst>
            </p:cNvPr>
            <p:cNvSpPr/>
            <p:nvPr/>
          </p:nvSpPr>
          <p:spPr>
            <a:xfrm>
              <a:off x="-114300" y="295275"/>
              <a:ext cx="3495675" cy="1081726"/>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Rectangle 19">
              <a:extLst>
                <a:ext uri="{FF2B5EF4-FFF2-40B4-BE49-F238E27FC236}">
                  <a16:creationId xmlns:a16="http://schemas.microsoft.com/office/drawing/2014/main" id="{859398F2-1CE4-47D2-9F07-C7084EFA2A67}"/>
                </a:ext>
              </a:extLst>
            </p:cNvPr>
            <p:cNvSpPr/>
            <p:nvPr/>
          </p:nvSpPr>
          <p:spPr>
            <a:xfrm>
              <a:off x="-10047" y="1085850"/>
              <a:ext cx="2915172" cy="5638800"/>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Rectangle 20">
              <a:extLst>
                <a:ext uri="{FF2B5EF4-FFF2-40B4-BE49-F238E27FC236}">
                  <a16:creationId xmlns:a16="http://schemas.microsoft.com/office/drawing/2014/main" id="{4AD992AB-A823-49CF-A35B-0C5C64DB5170}"/>
                </a:ext>
              </a:extLst>
            </p:cNvPr>
            <p:cNvSpPr/>
            <p:nvPr/>
          </p:nvSpPr>
          <p:spPr>
            <a:xfrm>
              <a:off x="2552701" y="6267302"/>
              <a:ext cx="723899" cy="457348"/>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2" name="TextBox 11">
            <a:extLst>
              <a:ext uri="{FF2B5EF4-FFF2-40B4-BE49-F238E27FC236}">
                <a16:creationId xmlns:a16="http://schemas.microsoft.com/office/drawing/2014/main" id="{D8628082-3AF0-4124-8DDF-887C234DA15C}"/>
              </a:ext>
            </a:extLst>
          </p:cNvPr>
          <p:cNvSpPr txBox="1"/>
          <p:nvPr/>
        </p:nvSpPr>
        <p:spPr>
          <a:xfrm>
            <a:off x="-10047" y="0"/>
            <a:ext cx="12192000"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סיכום - משחקיות</a:t>
            </a:r>
            <a:endParaRPr lang="he-IL" sz="1400" b="1">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27</a:t>
            </a:fld>
            <a:endParaRPr lang="en-US" sz="1400"/>
          </a:p>
        </p:txBody>
      </p:sp>
      <p:sp>
        <p:nvSpPr>
          <p:cNvPr id="9" name="TextBox 8">
            <a:extLst>
              <a:ext uri="{FF2B5EF4-FFF2-40B4-BE49-F238E27FC236}">
                <a16:creationId xmlns:a16="http://schemas.microsoft.com/office/drawing/2014/main" id="{C430C6CF-E586-4E31-9C89-E70C925842BB}"/>
              </a:ext>
            </a:extLst>
          </p:cNvPr>
          <p:cNvSpPr txBox="1"/>
          <p:nvPr/>
        </p:nvSpPr>
        <p:spPr>
          <a:xfrm>
            <a:off x="4000500" y="511694"/>
            <a:ext cx="7947904" cy="5834611"/>
          </a:xfrm>
          <a:prstGeom prst="rect">
            <a:avLst/>
          </a:prstGeom>
          <a:noFill/>
          <a:ln>
            <a:noFill/>
          </a:ln>
        </p:spPr>
        <p:txBody>
          <a:bodyPr wrap="square">
            <a:spAutoFit/>
          </a:bodyPr>
          <a:lstStyle/>
          <a:p>
            <a:pPr marL="171450" indent="-171450" algn="r" rtl="1">
              <a:lnSpc>
                <a:spcPct val="150000"/>
              </a:lnSpc>
              <a:spcAft>
                <a:spcPts val="600"/>
              </a:spcAft>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המשחקייה מספקת מענה שונה ומגוון עבור מלווים שונים, וחשוב לשמר את מגוון המענים ולאפשר בחירה באם מעוניינים במרחב המספק התערבויות אקטיביות או חופשי לחלוטין.</a:t>
            </a:r>
          </a:p>
          <a:p>
            <a:pPr marL="171450" indent="-171450" algn="r" rtl="1">
              <a:lnSpc>
                <a:spcPct val="150000"/>
              </a:lnSpc>
              <a:spcAft>
                <a:spcPts val="600"/>
              </a:spcAft>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דמות מקצועית תדע לפעול ברגישות כלפי דורשי השירות ולהעניק מרחב חופשי למעוניינים בכך. </a:t>
            </a:r>
          </a:p>
          <a:p>
            <a:pPr marL="171450" indent="-171450" algn="r" rtl="1">
              <a:lnSpc>
                <a:spcPct val="150000"/>
              </a:lnSpc>
              <a:spcAft>
                <a:spcPts val="600"/>
              </a:spcAft>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בהיעדר אפשרות לשלב בכל מתחם נוכחות מקצועית באופן קבוע, חשוב לחשוף את הקהל לאפשרויות הקיימות בזמנים הנתונים על מנת לאפשר בחירה מושכלת ומודעת בשירותים השונים.</a:t>
            </a:r>
          </a:p>
          <a:p>
            <a:pPr marL="171450" indent="-171450" algn="r" rtl="1">
              <a:lnSpc>
                <a:spcPct val="150000"/>
              </a:lnSpc>
              <a:spcAft>
                <a:spcPts val="600"/>
              </a:spcAft>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במקביל מומלץ לפעול להכשרת הצוותים הקיימים על מנת שיהיו מכוונים ומושקעים בהתנהלות מותאמת ותורמת עם ילדי הגיל הרך ומלוויהם.</a:t>
            </a:r>
          </a:p>
          <a:p>
            <a:pPr marL="171450" indent="-171450" algn="r" rtl="1">
              <a:lnSpc>
                <a:spcPct val="150000"/>
              </a:lnSpc>
              <a:spcAft>
                <a:spcPts val="600"/>
              </a:spcAft>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ניתן ומומלץ לשלב פעילויות יזומות במשחקיית המרכז הקהילתי, לשם שבירת שגרה וחשיפת הקהל לאפשרויות המיטיבות שניתן להפיק מהן.</a:t>
            </a:r>
          </a:p>
          <a:p>
            <a:pPr marL="171450" indent="-171450" algn="r" rtl="1">
              <a:lnSpc>
                <a:spcPct val="150000"/>
              </a:lnSpc>
              <a:spcAft>
                <a:spcPts val="600"/>
              </a:spcAft>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שילוב מיטבי של פעילויות מונחות בתחומי המשחקייה יתאים למאפייני המבקרים ולמידת העומס בזמנים השונים.</a:t>
            </a:r>
          </a:p>
          <a:p>
            <a:pPr marL="171450" indent="-171450" algn="r" rtl="1">
              <a:lnSpc>
                <a:spcPct val="150000"/>
              </a:lnSpc>
              <a:spcAft>
                <a:spcPts val="600"/>
              </a:spcAft>
              <a:buClr>
                <a:srgbClr val="FFC000"/>
              </a:buClr>
              <a:buFont typeface="Tahoma" panose="020B0604030504040204" pitchFamily="34" charset="0"/>
              <a:buChar char="█"/>
            </a:pPr>
            <a:r>
              <a:rPr lang="he-IL" sz="1400">
                <a:latin typeface="Tahoma" pitchFamily="34" charset="0"/>
                <a:ea typeface="Tahoma" pitchFamily="34" charset="0"/>
                <a:cs typeface="Tahoma" pitchFamily="34" charset="0"/>
              </a:rPr>
              <a:t>במסגרת קיום פעילויות מובנות במשחקייה, מומלץ להשתמש במתקני המשחקייה ובכך לחשוף את המבקרים לרעיונות יצירתיים למימוש בביקורים עצמאיים.</a:t>
            </a:r>
          </a:p>
          <a:p>
            <a:pPr marL="171450" indent="-171450" algn="r" rtl="1">
              <a:lnSpc>
                <a:spcPct val="150000"/>
              </a:lnSpc>
              <a:spcAft>
                <a:spcPts val="600"/>
              </a:spcAft>
              <a:buClr>
                <a:srgbClr val="FFC000"/>
              </a:buClr>
              <a:buFont typeface="Tahoma" panose="020B0604030504040204" pitchFamily="34" charset="0"/>
              <a:buChar char="█"/>
            </a:pPr>
            <a:r>
              <a:rPr kumimoji="0" lang="he-IL" sz="14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תנאי שהייה מזמינים ונעימים עבור המלווים, בעיקר בזמן פעילות ייעודית/משחק חופשי של הילדים, עשויים לקדם חיבור קהילתי ותחושת שייכות למקום. </a:t>
            </a:r>
            <a:endParaRPr lang="he-IL" sz="1400">
              <a:latin typeface="Tahoma" pitchFamily="34" charset="0"/>
              <a:ea typeface="Tahoma" pitchFamily="34" charset="0"/>
              <a:cs typeface="Tahoma" pitchFamily="34" charset="0"/>
            </a:endParaRPr>
          </a:p>
          <a:p>
            <a:pPr marL="171450" indent="-171450" algn="r" rtl="1">
              <a:lnSpc>
                <a:spcPct val="150000"/>
              </a:lnSpc>
              <a:spcAft>
                <a:spcPts val="600"/>
              </a:spcAft>
              <a:buClr>
                <a:srgbClr val="FFC000"/>
              </a:buClr>
              <a:buFont typeface="Tahoma" panose="020B0604030504040204" pitchFamily="34" charset="0"/>
              <a:buChar char="█"/>
            </a:pPr>
            <a:endParaRPr lang="he-IL" sz="1400">
              <a:latin typeface="Tahoma" pitchFamily="34" charset="0"/>
              <a:ea typeface="Tahoma" pitchFamily="34" charset="0"/>
              <a:cs typeface="Tahoma" pitchFamily="34" charset="0"/>
            </a:endParaRPr>
          </a:p>
        </p:txBody>
      </p:sp>
      <p:pic>
        <p:nvPicPr>
          <p:cNvPr id="17" name="Picture 16">
            <a:extLst>
              <a:ext uri="{FF2B5EF4-FFF2-40B4-BE49-F238E27FC236}">
                <a16:creationId xmlns:a16="http://schemas.microsoft.com/office/drawing/2014/main" id="{A2161F94-3659-4633-885E-C4DFD5146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20" y="2628508"/>
            <a:ext cx="2629258" cy="3505444"/>
          </a:xfrm>
          <a:prstGeom prst="ellipse">
            <a:avLst/>
          </a:prstGeom>
          <a:ln w="63500" cap="rnd">
            <a:solidFill>
              <a:schemeClr val="bg1"/>
            </a:solidFill>
          </a:ln>
          <a:effectLst/>
        </p:spPr>
      </p:pic>
      <p:pic>
        <p:nvPicPr>
          <p:cNvPr id="18" name="Picture 17">
            <a:extLst>
              <a:ext uri="{FF2B5EF4-FFF2-40B4-BE49-F238E27FC236}">
                <a16:creationId xmlns:a16="http://schemas.microsoft.com/office/drawing/2014/main" id="{097E282B-1C8A-4393-A18E-90C90A277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92" y="200055"/>
            <a:ext cx="3759200" cy="2114340"/>
          </a:xfrm>
          <a:prstGeom prst="ellipse">
            <a:avLst/>
          </a:prstGeom>
          <a:ln w="63500" cap="rnd">
            <a:solidFill>
              <a:schemeClr val="bg1"/>
            </a:solidFill>
          </a:ln>
          <a:effectLst/>
        </p:spPr>
      </p:pic>
      <p:sp>
        <p:nvSpPr>
          <p:cNvPr id="19" name="Heart 18">
            <a:extLst>
              <a:ext uri="{FF2B5EF4-FFF2-40B4-BE49-F238E27FC236}">
                <a16:creationId xmlns:a16="http://schemas.microsoft.com/office/drawing/2014/main" id="{32761C2B-4014-44E2-B8F4-94D091523B0D}"/>
              </a:ext>
            </a:extLst>
          </p:cNvPr>
          <p:cNvSpPr/>
          <p:nvPr/>
        </p:nvSpPr>
        <p:spPr>
          <a:xfrm>
            <a:off x="2390417" y="1228725"/>
            <a:ext cx="162284" cy="148276"/>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TextBox 24">
            <a:extLst>
              <a:ext uri="{FF2B5EF4-FFF2-40B4-BE49-F238E27FC236}">
                <a16:creationId xmlns:a16="http://schemas.microsoft.com/office/drawing/2014/main" id="{21AA3D68-2088-4018-8736-59AF27A734E4}"/>
              </a:ext>
            </a:extLst>
          </p:cNvPr>
          <p:cNvSpPr txBox="1"/>
          <p:nvPr/>
        </p:nvSpPr>
        <p:spPr>
          <a:xfrm>
            <a:off x="140886" y="6257276"/>
            <a:ext cx="4357456" cy="400110"/>
          </a:xfrm>
          <a:prstGeom prst="rect">
            <a:avLst/>
          </a:prstGeom>
          <a:noFill/>
        </p:spPr>
        <p:txBody>
          <a:bodyPr wrap="square" rtlCol="1">
            <a:spAutoFit/>
          </a:bodyPr>
          <a:lstStyle/>
          <a:p>
            <a:pPr algn="r" rtl="1"/>
            <a:r>
              <a:rPr lang="he-IL" sz="1000">
                <a:latin typeface="Calibri" panose="020F0502020204030204" pitchFamily="34" charset="0"/>
                <a:cs typeface="Calibri" panose="020F0502020204030204" pitchFamily="34" charset="0"/>
              </a:rPr>
              <a:t>למעלה: משחקיית קאנטרי ל, אזור צפון</a:t>
            </a:r>
          </a:p>
          <a:p>
            <a:pPr algn="r" rtl="1"/>
            <a:r>
              <a:rPr lang="he-IL" sz="1000">
                <a:latin typeface="Calibri" panose="020F0502020204030204" pitchFamily="34" charset="0"/>
                <a:cs typeface="Calibri" panose="020F0502020204030204" pitchFamily="34" charset="0"/>
              </a:rPr>
              <a:t>למטה: משחקיית </a:t>
            </a:r>
            <a:r>
              <a:rPr lang="he-IL" sz="1000" err="1">
                <a:latin typeface="Calibri" panose="020F0502020204030204" pitchFamily="34" charset="0"/>
                <a:cs typeface="Calibri" panose="020F0502020204030204" pitchFamily="34" charset="0"/>
              </a:rPr>
              <a:t>רוזין</a:t>
            </a:r>
            <a:r>
              <a:rPr lang="he-IL" sz="1000">
                <a:latin typeface="Calibri" panose="020F0502020204030204" pitchFamily="34" charset="0"/>
                <a:cs typeface="Calibri" panose="020F0502020204030204" pitchFamily="34" charset="0"/>
              </a:rPr>
              <a:t> – עוצבה בהתאם לפרוגרמת </a:t>
            </a:r>
            <a:r>
              <a:rPr lang="en-US" sz="1000">
                <a:latin typeface="Calibri" panose="020F0502020204030204" pitchFamily="34" charset="0"/>
                <a:cs typeface="Calibri" panose="020F0502020204030204" pitchFamily="34" charset="0"/>
              </a:rPr>
              <a:t>Urban95</a:t>
            </a:r>
            <a:r>
              <a:rPr lang="he-IL" sz="1000">
                <a:latin typeface="Calibri" panose="020F0502020204030204" pitchFamily="34" charset="0"/>
                <a:cs typeface="Calibri" panose="020F0502020204030204" pitchFamily="34" charset="0"/>
              </a:rPr>
              <a:t>, אזור צפון</a:t>
            </a:r>
          </a:p>
        </p:txBody>
      </p:sp>
    </p:spTree>
    <p:extLst>
      <p:ext uri="{BB962C8B-B14F-4D97-AF65-F5344CB8AC3E}">
        <p14:creationId xmlns:p14="http://schemas.microsoft.com/office/powerpoint/2010/main" val="6971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43460" y="6267302"/>
            <a:ext cx="638122" cy="365125"/>
          </a:xfrm>
        </p:spPr>
        <p:txBody>
          <a:bodyPr/>
          <a:lstStyle/>
          <a:p>
            <a:fld id="{F2736200-3204-44C4-A5EC-985817706BA3}" type="slidenum">
              <a:rPr lang="en-US" sz="1400" smtClean="0"/>
              <a:t>28</a:t>
            </a:fld>
            <a:endParaRPr lang="en-US" sz="1400"/>
          </a:p>
        </p:txBody>
      </p:sp>
      <p:sp>
        <p:nvSpPr>
          <p:cNvPr id="6" name="TextBox 5"/>
          <p:cNvSpPr txBox="1"/>
          <p:nvPr/>
        </p:nvSpPr>
        <p:spPr>
          <a:xfrm>
            <a:off x="4274726" y="2531531"/>
            <a:ext cx="3169889" cy="1015663"/>
          </a:xfrm>
          <a:prstGeom prst="rect">
            <a:avLst/>
          </a:prstGeom>
          <a:solidFill>
            <a:srgbClr val="EC1C3C"/>
          </a:solidFill>
        </p:spPr>
        <p:txBody>
          <a:bodyPr wrap="square" rtlCol="0">
            <a:spAutoFit/>
          </a:bodyPr>
          <a:lstStyle/>
          <a:p>
            <a:pPr algn="ctr" rtl="1"/>
            <a:r>
              <a:rPr lang="he-IL" sz="6000" b="1">
                <a:solidFill>
                  <a:schemeClr val="bg1"/>
                </a:solidFill>
                <a:latin typeface="Tahoma" pitchFamily="34" charset="0"/>
                <a:ea typeface="Tahoma" pitchFamily="34" charset="0"/>
                <a:cs typeface="Tahoma" pitchFamily="34" charset="0"/>
              </a:rPr>
              <a:t>נספחים</a:t>
            </a:r>
          </a:p>
        </p:txBody>
      </p:sp>
    </p:spTree>
    <p:extLst>
      <p:ext uri="{BB962C8B-B14F-4D97-AF65-F5344CB8AC3E}">
        <p14:creationId xmlns:p14="http://schemas.microsoft.com/office/powerpoint/2010/main" val="59942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29</a:t>
            </a:fld>
            <a:endParaRPr lang="en-US" sz="140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rtl="1"/>
            <a:r>
              <a:rPr lang="he-IL" sz="2000">
                <a:solidFill>
                  <a:schemeClr val="bg1"/>
                </a:solidFill>
                <a:latin typeface="Tahoma" pitchFamily="34" charset="0"/>
                <a:ea typeface="Tahoma" pitchFamily="34" charset="0"/>
                <a:cs typeface="Tahoma" pitchFamily="34" charset="0"/>
              </a:rPr>
              <a:t>סדנאות סלתא - ארגון הסדנאות ומקצועיות ההנחיה</a:t>
            </a:r>
          </a:p>
        </p:txBody>
      </p:sp>
      <p:sp>
        <p:nvSpPr>
          <p:cNvPr id="17" name="מלבן 16"/>
          <p:cNvSpPr/>
          <p:nvPr/>
        </p:nvSpPr>
        <p:spPr>
          <a:xfrm>
            <a:off x="202058" y="519168"/>
            <a:ext cx="11398064" cy="885692"/>
          </a:xfrm>
          <a:prstGeom prst="rect">
            <a:avLst/>
          </a:prstGeom>
        </p:spPr>
        <p:txBody>
          <a:bodyPr wrap="square">
            <a:spAutoFit/>
          </a:bodyPr>
          <a:lstStyle/>
          <a:p>
            <a:pPr marL="285750" indent="-285750" algn="r" rtl="1">
              <a:lnSpc>
                <a:spcPct val="150000"/>
              </a:lnSpc>
              <a:buClr>
                <a:srgbClr val="FFC000"/>
              </a:buClr>
              <a:buFont typeface="Tahoma" panose="020B0604030504040204" pitchFamily="34" charset="0"/>
              <a:buChar char="█"/>
            </a:pPr>
            <a:r>
              <a:rPr lang="he-IL" sz="1200">
                <a:latin typeface="Tahoma" pitchFamily="34" charset="0"/>
                <a:ea typeface="Tahoma" pitchFamily="34" charset="0"/>
                <a:cs typeface="Tahoma" pitchFamily="34" charset="0"/>
              </a:rPr>
              <a:t>הסדנאות נחוו כמובנות ומאורגנות היטב (90%), והמנחים הוערכו כמקצועיים ומיומנים (93%).</a:t>
            </a:r>
          </a:p>
          <a:p>
            <a:pPr marL="285750" indent="-285750" algn="r" rtl="1">
              <a:lnSpc>
                <a:spcPct val="150000"/>
              </a:lnSpc>
              <a:buClr>
                <a:srgbClr val="FFC000"/>
              </a:buClr>
              <a:buFont typeface="Tahoma" panose="020B0604030504040204" pitchFamily="34" charset="0"/>
              <a:buChar char="█"/>
            </a:pP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בשאלות הפתוחות לבירור תרומת הסדנה והערות המשתתפים, רבים מהמשיבים ציינו שחווית ההנחיה הייתה חיובית מאוד מבחינתם. הם שיבחו את המנחים וציינו שהם: מקצועיים ומיומנים, מכילים, יסודיים, ויצירתיים.</a:t>
            </a:r>
            <a:endParaRPr lang="he-IL" sz="1200">
              <a:latin typeface="Tahoma" pitchFamily="34" charset="0"/>
              <a:ea typeface="Tahoma" pitchFamily="34" charset="0"/>
              <a:cs typeface="Tahoma" pitchFamily="34" charset="0"/>
            </a:endParaRPr>
          </a:p>
        </p:txBody>
      </p:sp>
      <p:graphicFrame>
        <p:nvGraphicFramePr>
          <p:cNvPr id="9" name="Chart 8">
            <a:extLst>
              <a:ext uri="{FF2B5EF4-FFF2-40B4-BE49-F238E27FC236}">
                <a16:creationId xmlns:a16="http://schemas.microsoft.com/office/drawing/2014/main" id="{C16248B0-FEA7-4845-8836-62E412DA66F8}"/>
              </a:ext>
            </a:extLst>
          </p:cNvPr>
          <p:cNvGraphicFramePr>
            <a:graphicFrameLocks/>
          </p:cNvGraphicFramePr>
          <p:nvPr>
            <p:extLst>
              <p:ext uri="{D42A27DB-BD31-4B8C-83A1-F6EECF244321}">
                <p14:modId xmlns:p14="http://schemas.microsoft.com/office/powerpoint/2010/main" val="1279030210"/>
              </p:ext>
            </p:extLst>
          </p:nvPr>
        </p:nvGraphicFramePr>
        <p:xfrm>
          <a:off x="-109058" y="1262616"/>
          <a:ext cx="2283073" cy="52099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58BE6E72-4192-4E93-AEE9-9AE89A559EB5}"/>
              </a:ext>
            </a:extLst>
          </p:cNvPr>
          <p:cNvGraphicFramePr>
            <a:graphicFrameLocks/>
          </p:cNvGraphicFramePr>
          <p:nvPr>
            <p:extLst>
              <p:ext uri="{D42A27DB-BD31-4B8C-83A1-F6EECF244321}">
                <p14:modId xmlns:p14="http://schemas.microsoft.com/office/powerpoint/2010/main" val="1303789333"/>
              </p:ext>
            </p:extLst>
          </p:nvPr>
        </p:nvGraphicFramePr>
        <p:xfrm>
          <a:off x="5226835" y="1278722"/>
          <a:ext cx="2283073" cy="5209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a:extLst>
              <a:ext uri="{FF2B5EF4-FFF2-40B4-BE49-F238E27FC236}">
                <a16:creationId xmlns:a16="http://schemas.microsoft.com/office/drawing/2014/main" id="{C9117CA2-658B-44A1-8EBF-2D424C06E938}"/>
              </a:ext>
            </a:extLst>
          </p:cNvPr>
          <p:cNvGraphicFramePr>
            <a:graphicFrameLocks noGrp="1"/>
          </p:cNvGraphicFramePr>
          <p:nvPr>
            <p:extLst>
              <p:ext uri="{D42A27DB-BD31-4B8C-83A1-F6EECF244321}">
                <p14:modId xmlns:p14="http://schemas.microsoft.com/office/powerpoint/2010/main" val="3906314422"/>
              </p:ext>
            </p:extLst>
          </p:nvPr>
        </p:nvGraphicFramePr>
        <p:xfrm>
          <a:off x="2038393" y="1433222"/>
          <a:ext cx="3323133" cy="4756152"/>
        </p:xfrm>
        <a:graphic>
          <a:graphicData uri="http://schemas.openxmlformats.org/drawingml/2006/table">
            <a:tbl>
              <a:tblPr rtl="1">
                <a:tableStyleId>{5C22544A-7EE6-4342-B048-85BDC9FD1C3A}</a:tableStyleId>
              </a:tblPr>
              <a:tblGrid>
                <a:gridCol w="3323133">
                  <a:extLst>
                    <a:ext uri="{9D8B030D-6E8A-4147-A177-3AD203B41FA5}">
                      <a16:colId xmlns:a16="http://schemas.microsoft.com/office/drawing/2014/main" val="1154425716"/>
                    </a:ext>
                  </a:extLst>
                </a:gridCol>
              </a:tblGrid>
              <a:tr h="198173">
                <a:tc>
                  <a:txBody>
                    <a:bodyPr/>
                    <a:lstStyle/>
                    <a:p>
                      <a:pPr algn="ctr" rtl="1" fontAlgn="b"/>
                      <a:r>
                        <a:rPr lang="he-IL" sz="1050" u="none" strike="noStrike">
                          <a:solidFill>
                            <a:schemeClr val="tx1"/>
                          </a:solidFill>
                          <a:effectLst/>
                        </a:rPr>
                        <a:t>סדנת קריאה</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070748321"/>
                  </a:ext>
                </a:extLst>
              </a:tr>
              <a:tr h="198173">
                <a:tc>
                  <a:txBody>
                    <a:bodyPr/>
                    <a:lstStyle/>
                    <a:p>
                      <a:pPr algn="ctr" rtl="1" fontAlgn="b"/>
                      <a:r>
                        <a:rPr lang="he-IL" sz="1050" u="none" strike="noStrike">
                          <a:solidFill>
                            <a:schemeClr val="tx1"/>
                          </a:solidFill>
                          <a:effectLst/>
                        </a:rPr>
                        <a:t>מדיטציה עם תינוקות / יעל</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73779630"/>
                  </a:ext>
                </a:extLst>
              </a:tr>
              <a:tr h="198173">
                <a:tc>
                  <a:txBody>
                    <a:bodyPr/>
                    <a:lstStyle/>
                    <a:p>
                      <a:pPr algn="ctr" rtl="1" fontAlgn="b"/>
                      <a:r>
                        <a:rPr lang="he-IL" sz="1050" u="none" strike="noStrike">
                          <a:solidFill>
                            <a:schemeClr val="tx1"/>
                          </a:solidFill>
                          <a:effectLst/>
                        </a:rPr>
                        <a:t>סדנת הורות (חסידות גור)</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899126710"/>
                  </a:ext>
                </a:extLst>
              </a:tr>
              <a:tr h="198173">
                <a:tc>
                  <a:txBody>
                    <a:bodyPr/>
                    <a:lstStyle/>
                    <a:p>
                      <a:pPr algn="ctr" rtl="1" fontAlgn="b"/>
                      <a:r>
                        <a:rPr lang="he-IL" sz="1050" u="none" strike="noStrike">
                          <a:solidFill>
                            <a:schemeClr val="tx1"/>
                          </a:solidFill>
                          <a:effectLst/>
                        </a:rPr>
                        <a:t>אלעד ואורי מציירים את הצלילים / אודי רז ואלעד רוזן</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343492619"/>
                  </a:ext>
                </a:extLst>
              </a:tr>
              <a:tr h="198173">
                <a:tc>
                  <a:txBody>
                    <a:bodyPr/>
                    <a:lstStyle/>
                    <a:p>
                      <a:pPr algn="ctr" rtl="1" fontAlgn="b"/>
                      <a:r>
                        <a:rPr lang="he-IL" sz="1050" u="none" strike="noStrike" err="1">
                          <a:solidFill>
                            <a:schemeClr val="tx1"/>
                          </a:solidFill>
                          <a:effectLst/>
                        </a:rPr>
                        <a:t>קישקושולוגיה</a:t>
                      </a:r>
                      <a:r>
                        <a:rPr lang="he-IL" sz="1050" u="none" strike="noStrike">
                          <a:solidFill>
                            <a:schemeClr val="tx1"/>
                          </a:solidFill>
                          <a:effectLst/>
                        </a:rPr>
                        <a:t> לקטנטנים / נועה זמיר, איה </a:t>
                      </a:r>
                      <a:r>
                        <a:rPr lang="he-IL" sz="1050" u="none" strike="noStrike" err="1">
                          <a:solidFill>
                            <a:schemeClr val="tx1"/>
                          </a:solidFill>
                          <a:effectLst/>
                        </a:rPr>
                        <a:t>שטייגמן</a:t>
                      </a:r>
                      <a:r>
                        <a:rPr lang="he-IL" sz="1050" u="none" strike="noStrike">
                          <a:solidFill>
                            <a:schemeClr val="tx1"/>
                          </a:solidFill>
                          <a:effectLst/>
                        </a:rPr>
                        <a:t> ואלמוג </a:t>
                      </a:r>
                      <a:r>
                        <a:rPr lang="he-IL" sz="1050" u="none" strike="noStrike" err="1">
                          <a:solidFill>
                            <a:schemeClr val="tx1"/>
                          </a:solidFill>
                          <a:effectLst/>
                        </a:rPr>
                        <a:t>קידרון</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97037805"/>
                  </a:ext>
                </a:extLst>
              </a:tr>
              <a:tr h="198173">
                <a:tc>
                  <a:txBody>
                    <a:bodyPr/>
                    <a:lstStyle/>
                    <a:p>
                      <a:pPr algn="ctr" rtl="1" fontAlgn="b"/>
                      <a:r>
                        <a:rPr lang="he-IL" sz="1050" u="none" strike="noStrike">
                          <a:solidFill>
                            <a:schemeClr val="tx1"/>
                          </a:solidFill>
                          <a:effectLst/>
                        </a:rPr>
                        <a:t>לשחק ביחד / מיכל בורג גפן </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835687080"/>
                  </a:ext>
                </a:extLst>
              </a:tr>
              <a:tr h="198173">
                <a:tc>
                  <a:txBody>
                    <a:bodyPr/>
                    <a:lstStyle/>
                    <a:p>
                      <a:pPr algn="ctr" rtl="1" fontAlgn="b"/>
                      <a:r>
                        <a:rPr lang="he-IL" sz="1050" u="none" strike="noStrike" err="1">
                          <a:solidFill>
                            <a:schemeClr val="tx1"/>
                          </a:solidFill>
                          <a:effectLst/>
                        </a:rPr>
                        <a:t>קונטקידס</a:t>
                      </a:r>
                      <a:r>
                        <a:rPr lang="he-IL" sz="1050" u="none" strike="noStrike">
                          <a:solidFill>
                            <a:schemeClr val="tx1"/>
                          </a:solidFill>
                          <a:effectLst/>
                        </a:rPr>
                        <a:t> / ליעד</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019604729"/>
                  </a:ext>
                </a:extLst>
              </a:tr>
              <a:tr h="198173">
                <a:tc>
                  <a:txBody>
                    <a:bodyPr/>
                    <a:lstStyle/>
                    <a:p>
                      <a:pPr algn="ctr" rtl="1" fontAlgn="b"/>
                      <a:r>
                        <a:rPr lang="he-IL" sz="1050" u="none" strike="noStrike">
                          <a:solidFill>
                            <a:schemeClr val="tx1"/>
                          </a:solidFill>
                          <a:effectLst/>
                        </a:rPr>
                        <a:t>משחקי </a:t>
                      </a:r>
                      <a:r>
                        <a:rPr lang="he-IL" sz="1050" u="none" strike="noStrike" err="1">
                          <a:solidFill>
                            <a:schemeClr val="tx1"/>
                          </a:solidFill>
                          <a:effectLst/>
                        </a:rPr>
                        <a:t>דימיון</a:t>
                      </a:r>
                      <a:r>
                        <a:rPr lang="he-IL" sz="1050" u="none" strike="noStrike">
                          <a:solidFill>
                            <a:schemeClr val="tx1"/>
                          </a:solidFill>
                          <a:effectLst/>
                        </a:rPr>
                        <a:t>/ אנה</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543092587"/>
                  </a:ext>
                </a:extLst>
              </a:tr>
              <a:tr h="198173">
                <a:tc>
                  <a:txBody>
                    <a:bodyPr/>
                    <a:lstStyle/>
                    <a:p>
                      <a:pPr algn="ctr" rtl="1" fontAlgn="b"/>
                      <a:r>
                        <a:rPr lang="he-IL" sz="1050" u="none" strike="noStrike">
                          <a:solidFill>
                            <a:schemeClr val="tx1"/>
                          </a:solidFill>
                          <a:effectLst/>
                        </a:rPr>
                        <a:t>קרנבל החושים / לימור דוידי</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644990433"/>
                  </a:ext>
                </a:extLst>
              </a:tr>
              <a:tr h="198173">
                <a:tc>
                  <a:txBody>
                    <a:bodyPr/>
                    <a:lstStyle/>
                    <a:p>
                      <a:pPr algn="ctr" rtl="1" fontAlgn="b"/>
                      <a:r>
                        <a:rPr lang="he-IL" sz="1050" u="none" strike="noStrike">
                          <a:solidFill>
                            <a:schemeClr val="tx1"/>
                          </a:solidFill>
                          <a:effectLst/>
                        </a:rPr>
                        <a:t>צלילי עולם/ אביה </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807416057"/>
                  </a:ext>
                </a:extLst>
              </a:tr>
              <a:tr h="198173">
                <a:tc>
                  <a:txBody>
                    <a:bodyPr/>
                    <a:lstStyle/>
                    <a:p>
                      <a:pPr algn="ctr" rtl="1" fontAlgn="b"/>
                      <a:r>
                        <a:rPr lang="he-IL" sz="1050" u="none" strike="noStrike">
                          <a:solidFill>
                            <a:schemeClr val="tx1"/>
                          </a:solidFill>
                          <a:effectLst/>
                        </a:rPr>
                        <a:t>סדנת משחק יצירתי בחומרים מהטבע / מיכל אבולעפיה</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038706919"/>
                  </a:ext>
                </a:extLst>
              </a:tr>
              <a:tr h="198173">
                <a:tc>
                  <a:txBody>
                    <a:bodyPr/>
                    <a:lstStyle/>
                    <a:p>
                      <a:pPr algn="ctr" rtl="1" fontAlgn="b"/>
                      <a:r>
                        <a:rPr lang="he-IL" sz="1050" u="none" strike="noStrike">
                          <a:solidFill>
                            <a:schemeClr val="tx1"/>
                          </a:solidFill>
                          <a:effectLst/>
                        </a:rPr>
                        <a:t>תקשורת רגשית בתנועה "האם וילדה" / </a:t>
                      </a:r>
                      <a:r>
                        <a:rPr lang="he-IL" sz="1050" u="none" strike="noStrike" err="1">
                          <a:solidFill>
                            <a:schemeClr val="tx1"/>
                          </a:solidFill>
                          <a:effectLst/>
                        </a:rPr>
                        <a:t>מנאל</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019148061"/>
                  </a:ext>
                </a:extLst>
              </a:tr>
              <a:tr h="198173">
                <a:tc>
                  <a:txBody>
                    <a:bodyPr/>
                    <a:lstStyle/>
                    <a:p>
                      <a:pPr algn="ctr" rtl="1" fontAlgn="b"/>
                      <a:r>
                        <a:rPr lang="he-IL" sz="1050" u="none" strike="noStrike">
                          <a:solidFill>
                            <a:schemeClr val="tx1"/>
                          </a:solidFill>
                          <a:effectLst/>
                        </a:rPr>
                        <a:t>סדנת יצירה/ לן </a:t>
                      </a:r>
                      <a:r>
                        <a:rPr lang="he-IL" sz="1050" u="none" strike="noStrike" err="1">
                          <a:solidFill>
                            <a:schemeClr val="tx1"/>
                          </a:solidFill>
                          <a:effectLst/>
                        </a:rPr>
                        <a:t>בוכמן</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698322572"/>
                  </a:ext>
                </a:extLst>
              </a:tr>
              <a:tr h="198173">
                <a:tc>
                  <a:txBody>
                    <a:bodyPr/>
                    <a:lstStyle/>
                    <a:p>
                      <a:pPr algn="ctr" rtl="1" fontAlgn="b"/>
                      <a:r>
                        <a:rPr lang="he-IL" sz="1050" u="none" strike="noStrike">
                          <a:solidFill>
                            <a:schemeClr val="tx1"/>
                          </a:solidFill>
                          <a:effectLst/>
                        </a:rPr>
                        <a:t>מדיטציה לנשים בהריון / יעל</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86181192"/>
                  </a:ext>
                </a:extLst>
              </a:tr>
              <a:tr h="198173">
                <a:tc>
                  <a:txBody>
                    <a:bodyPr/>
                    <a:lstStyle/>
                    <a:p>
                      <a:pPr algn="ctr" rtl="1" fontAlgn="b"/>
                      <a:r>
                        <a:rPr lang="he-IL" sz="1050" u="none" strike="noStrike">
                          <a:solidFill>
                            <a:schemeClr val="tx1"/>
                          </a:solidFill>
                          <a:effectLst/>
                        </a:rPr>
                        <a:t>סדנת בישול לגיל הרך / מייסר</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1351381914"/>
                  </a:ext>
                </a:extLst>
              </a:tr>
              <a:tr h="198173">
                <a:tc>
                  <a:txBody>
                    <a:bodyPr/>
                    <a:lstStyle/>
                    <a:p>
                      <a:pPr algn="ctr" rtl="1" fontAlgn="b"/>
                      <a:r>
                        <a:rPr lang="he-IL" sz="1050" u="none" strike="noStrike">
                          <a:solidFill>
                            <a:schemeClr val="tx1"/>
                          </a:solidFill>
                          <a:effectLst/>
                        </a:rPr>
                        <a:t>משחקי תנועה להורים וילדים / איריס מלכא</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177497644"/>
                  </a:ext>
                </a:extLst>
              </a:tr>
              <a:tr h="198173">
                <a:tc>
                  <a:txBody>
                    <a:bodyPr/>
                    <a:lstStyle/>
                    <a:p>
                      <a:pPr algn="ctr" rtl="1" fontAlgn="b"/>
                      <a:r>
                        <a:rPr lang="he-IL" sz="1050" u="none" strike="noStrike">
                          <a:solidFill>
                            <a:schemeClr val="tx1"/>
                          </a:solidFill>
                          <a:effectLst/>
                        </a:rPr>
                        <a:t>הורות </a:t>
                      </a:r>
                      <a:r>
                        <a:rPr lang="en-US" sz="1050" u="none" strike="noStrike">
                          <a:solidFill>
                            <a:schemeClr val="tx1"/>
                          </a:solidFill>
                          <a:effectLst/>
                        </a:rPr>
                        <a:t>The Basic</a:t>
                      </a:r>
                      <a:r>
                        <a:rPr lang="he-IL" sz="1050" u="none" strike="noStrike">
                          <a:solidFill>
                            <a:schemeClr val="tx1"/>
                          </a:solidFill>
                          <a:effectLst/>
                        </a:rPr>
                        <a:t> / נועה</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500551612"/>
                  </a:ext>
                </a:extLst>
              </a:tr>
              <a:tr h="198173">
                <a:tc>
                  <a:txBody>
                    <a:bodyPr/>
                    <a:lstStyle/>
                    <a:p>
                      <a:pPr algn="ctr" rtl="1" fontAlgn="b"/>
                      <a:r>
                        <a:rPr lang="he-IL" sz="1050" u="none" strike="noStrike" err="1">
                          <a:solidFill>
                            <a:schemeClr val="tx1"/>
                          </a:solidFill>
                          <a:effectLst/>
                        </a:rPr>
                        <a:t>אמנויות</a:t>
                      </a:r>
                      <a:r>
                        <a:rPr lang="he-IL" sz="1050" u="none" strike="noStrike">
                          <a:solidFill>
                            <a:schemeClr val="tx1"/>
                          </a:solidFill>
                          <a:effectLst/>
                        </a:rPr>
                        <a:t> לקטנטנים</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782079530"/>
                  </a:ext>
                </a:extLst>
              </a:tr>
              <a:tr h="198173">
                <a:tc>
                  <a:txBody>
                    <a:bodyPr/>
                    <a:lstStyle/>
                    <a:p>
                      <a:pPr algn="ctr" rtl="1" fontAlgn="b"/>
                      <a:r>
                        <a:rPr lang="he-IL" sz="1050" u="none" strike="noStrike">
                          <a:solidFill>
                            <a:schemeClr val="tx1"/>
                          </a:solidFill>
                          <a:effectLst/>
                        </a:rPr>
                        <a:t>לדבר בשפה משותפת / הילה </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1057204616"/>
                  </a:ext>
                </a:extLst>
              </a:tr>
              <a:tr h="198173">
                <a:tc>
                  <a:txBody>
                    <a:bodyPr/>
                    <a:lstStyle/>
                    <a:p>
                      <a:pPr algn="ctr" rtl="1" fontAlgn="b"/>
                      <a:r>
                        <a:rPr lang="he-IL" sz="1050" u="none" strike="noStrike">
                          <a:solidFill>
                            <a:schemeClr val="tx1"/>
                          </a:solidFill>
                          <a:effectLst/>
                        </a:rPr>
                        <a:t>הורים כותבים / דנית גולד </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4241088526"/>
                  </a:ext>
                </a:extLst>
              </a:tr>
              <a:tr h="198173">
                <a:tc>
                  <a:txBody>
                    <a:bodyPr/>
                    <a:lstStyle/>
                    <a:p>
                      <a:pPr algn="ctr" rtl="1" fontAlgn="b"/>
                      <a:r>
                        <a:rPr lang="he-IL" sz="1050" u="none" strike="noStrike">
                          <a:solidFill>
                            <a:schemeClr val="tx1"/>
                          </a:solidFill>
                          <a:effectLst/>
                        </a:rPr>
                        <a:t>צלילים למתחילים / קרן</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1104969242"/>
                  </a:ext>
                </a:extLst>
              </a:tr>
              <a:tr h="198173">
                <a:tc>
                  <a:txBody>
                    <a:bodyPr/>
                    <a:lstStyle/>
                    <a:p>
                      <a:pPr algn="ctr" rtl="1" fontAlgn="b"/>
                      <a:r>
                        <a:rPr lang="he-IL" sz="1050" u="none" strike="noStrike">
                          <a:solidFill>
                            <a:schemeClr val="tx1"/>
                          </a:solidFill>
                          <a:effectLst/>
                        </a:rPr>
                        <a:t>משחקוטו - אוטו של משחקים</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842146922"/>
                  </a:ext>
                </a:extLst>
              </a:tr>
              <a:tr h="198173">
                <a:tc>
                  <a:txBody>
                    <a:bodyPr/>
                    <a:lstStyle/>
                    <a:p>
                      <a:pPr algn="ctr" rtl="1" fontAlgn="b"/>
                      <a:r>
                        <a:rPr lang="he-IL" sz="1050" u="none" strike="noStrike" err="1">
                          <a:solidFill>
                            <a:schemeClr val="tx1"/>
                          </a:solidFill>
                          <a:effectLst/>
                        </a:rPr>
                        <a:t>מיינדפולנס</a:t>
                      </a:r>
                      <a:r>
                        <a:rPr lang="he-IL" sz="1050" u="none" strike="noStrike">
                          <a:solidFill>
                            <a:schemeClr val="tx1"/>
                          </a:solidFill>
                          <a:effectLst/>
                        </a:rPr>
                        <a:t> / דניאלה</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2351912065"/>
                  </a:ext>
                </a:extLst>
              </a:tr>
              <a:tr h="198173">
                <a:tc>
                  <a:txBody>
                    <a:bodyPr/>
                    <a:lstStyle/>
                    <a:p>
                      <a:pPr algn="ctr" rtl="1" fontAlgn="b"/>
                      <a:r>
                        <a:rPr lang="he-IL" sz="1050" u="none" strike="noStrike">
                          <a:solidFill>
                            <a:schemeClr val="tx1"/>
                          </a:solidFill>
                          <a:effectLst/>
                        </a:rPr>
                        <a:t>יחד הורים וילדים / </a:t>
                      </a:r>
                      <a:r>
                        <a:rPr lang="he-IL" sz="1050" u="none" strike="noStrike" err="1">
                          <a:solidFill>
                            <a:schemeClr val="tx1"/>
                          </a:solidFill>
                          <a:effectLst/>
                        </a:rPr>
                        <a:t>נאדרה</a:t>
                      </a:r>
                      <a:endParaRPr lang="he-IL" sz="1050" b="0" i="0" u="none" strike="noStrike">
                        <a:solidFill>
                          <a:schemeClr val="tx1"/>
                        </a:solidFill>
                        <a:effectLst/>
                        <a:latin typeface="Arial" panose="020B0604020202020204" pitchFamily="34" charset="0"/>
                      </a:endParaRPr>
                    </a:p>
                  </a:txBody>
                  <a:tcPr marL="2078" marR="2078" marT="2078" marB="0" anchor="ctr">
                    <a:solidFill>
                      <a:srgbClr val="D2D3D5"/>
                    </a:solidFill>
                  </a:tcPr>
                </a:tc>
                <a:extLst>
                  <a:ext uri="{0D108BD9-81ED-4DB2-BD59-A6C34878D82A}">
                    <a16:rowId xmlns:a16="http://schemas.microsoft.com/office/drawing/2014/main" val="3640649109"/>
                  </a:ext>
                </a:extLst>
              </a:tr>
            </a:tbl>
          </a:graphicData>
        </a:graphic>
      </p:graphicFrame>
      <p:sp>
        <p:nvSpPr>
          <p:cNvPr id="15" name="TextBox 14">
            <a:extLst>
              <a:ext uri="{FF2B5EF4-FFF2-40B4-BE49-F238E27FC236}">
                <a16:creationId xmlns:a16="http://schemas.microsoft.com/office/drawing/2014/main" id="{0AEBE212-02BD-4837-BBA7-783DE94D8A26}"/>
              </a:ext>
            </a:extLst>
          </p:cNvPr>
          <p:cNvSpPr txBox="1"/>
          <p:nvPr/>
        </p:nvSpPr>
        <p:spPr>
          <a:xfrm>
            <a:off x="283487" y="5126024"/>
            <a:ext cx="1293382" cy="938719"/>
          </a:xfrm>
          <a:prstGeom prst="rect">
            <a:avLst/>
          </a:prstGeom>
          <a:noFill/>
        </p:spPr>
        <p:txBody>
          <a:bodyPr wrap="square" rtlCol="1">
            <a:spAutoFit/>
          </a:bodyPr>
          <a:lstStyle/>
          <a:p>
            <a:pPr algn="ctr" rtl="1"/>
            <a:r>
              <a:rPr lang="he-IL" sz="1100" b="1">
                <a:solidFill>
                  <a:schemeClr val="tx1">
                    <a:lumMod val="75000"/>
                    <a:lumOff val="25000"/>
                  </a:schemeClr>
                </a:solidFill>
                <a:latin typeface="Calibri" panose="020F0502020204030204" pitchFamily="34" charset="0"/>
                <a:cs typeface="Calibri" panose="020F0502020204030204" pitchFamily="34" charset="0"/>
              </a:rPr>
              <a:t>באיזו מידה חשת שההנחיה הייתה מקצועית והמנחה הפגין/ה מיומנות?</a:t>
            </a:r>
          </a:p>
          <a:p>
            <a:pPr algn="ctr" rtl="1"/>
            <a:r>
              <a:rPr lang="en-US" sz="1100" b="1">
                <a:solidFill>
                  <a:schemeClr val="tx1">
                    <a:lumMod val="75000"/>
                    <a:lumOff val="25000"/>
                  </a:schemeClr>
                </a:solidFill>
                <a:latin typeface="Calibri" panose="020F0502020204030204" pitchFamily="34" charset="0"/>
                <a:cs typeface="Calibri" panose="020F0502020204030204" pitchFamily="34" charset="0"/>
              </a:rPr>
              <a:t>N=213</a:t>
            </a:r>
            <a:endParaRPr lang="he-IL" sz="1100" b="1">
              <a:solidFill>
                <a:schemeClr val="tx1">
                  <a:lumMod val="75000"/>
                  <a:lumOff val="2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419C463-B5D1-4A99-AE8C-2DF1F68AEA82}"/>
              </a:ext>
            </a:extLst>
          </p:cNvPr>
          <p:cNvSpPr txBox="1"/>
          <p:nvPr/>
        </p:nvSpPr>
        <p:spPr>
          <a:xfrm>
            <a:off x="5638498" y="5126024"/>
            <a:ext cx="1163173" cy="769441"/>
          </a:xfrm>
          <a:prstGeom prst="rect">
            <a:avLst/>
          </a:prstGeom>
          <a:noFill/>
        </p:spPr>
        <p:txBody>
          <a:bodyPr wrap="square" rtlCol="1">
            <a:spAutoFit/>
          </a:bodyPr>
          <a:lstStyle/>
          <a:p>
            <a:pPr algn="ctr" rtl="1"/>
            <a:r>
              <a:rPr lang="he-IL" sz="1100" b="1">
                <a:solidFill>
                  <a:schemeClr val="tx1">
                    <a:lumMod val="75000"/>
                    <a:lumOff val="25000"/>
                  </a:schemeClr>
                </a:solidFill>
                <a:latin typeface="Calibri" panose="020F0502020204030204" pitchFamily="34" charset="0"/>
                <a:cs typeface="Calibri" panose="020F0502020204030204" pitchFamily="34" charset="0"/>
              </a:rPr>
              <a:t>באיזו מידה חשת שהסדנה הייתה מאורגנת ומובנית?</a:t>
            </a:r>
          </a:p>
          <a:p>
            <a:pPr algn="ctr" rtl="1"/>
            <a:r>
              <a:rPr lang="en-US" sz="1100" b="1">
                <a:solidFill>
                  <a:schemeClr val="tx1">
                    <a:lumMod val="75000"/>
                    <a:lumOff val="25000"/>
                  </a:schemeClr>
                </a:solidFill>
                <a:latin typeface="Calibri" panose="020F0502020204030204" pitchFamily="34" charset="0"/>
                <a:cs typeface="Calibri" panose="020F0502020204030204" pitchFamily="34" charset="0"/>
              </a:rPr>
              <a:t>N=190</a:t>
            </a:r>
            <a:endParaRPr lang="he-IL" sz="1100" b="1">
              <a:solidFill>
                <a:schemeClr val="tx1">
                  <a:lumMod val="75000"/>
                  <a:lumOff val="25000"/>
                </a:schemeClr>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30097165-5F47-4E00-A981-A4E03D136F38}"/>
              </a:ext>
            </a:extLst>
          </p:cNvPr>
          <p:cNvGrpSpPr/>
          <p:nvPr/>
        </p:nvGrpSpPr>
        <p:grpSpPr>
          <a:xfrm>
            <a:off x="1885446" y="6242059"/>
            <a:ext cx="3629025" cy="184235"/>
            <a:chOff x="2699179" y="6242059"/>
            <a:chExt cx="3629025" cy="184235"/>
          </a:xfrm>
        </p:grpSpPr>
        <p:sp>
          <p:nvSpPr>
            <p:cNvPr id="6" name="Rectangle 5">
              <a:extLst>
                <a:ext uri="{FF2B5EF4-FFF2-40B4-BE49-F238E27FC236}">
                  <a16:creationId xmlns:a16="http://schemas.microsoft.com/office/drawing/2014/main" id="{AFB8116C-3E88-48F8-BC98-A0AA9FF296F3}"/>
                </a:ext>
              </a:extLst>
            </p:cNvPr>
            <p:cNvSpPr/>
            <p:nvPr/>
          </p:nvSpPr>
          <p:spPr>
            <a:xfrm>
              <a:off x="2699179" y="6245319"/>
              <a:ext cx="3629025"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10">
              <a:extLst>
                <a:ext uri="{FF2B5EF4-FFF2-40B4-BE49-F238E27FC236}">
                  <a16:creationId xmlns:a16="http://schemas.microsoft.com/office/drawing/2014/main" id="{2B98A7D2-CB97-4184-A8CE-EAE30199F741}"/>
                </a:ext>
              </a:extLst>
            </p:cNvPr>
            <p:cNvPicPr>
              <a:picLocks noChangeAspect="1"/>
            </p:cNvPicPr>
            <p:nvPr/>
          </p:nvPicPr>
          <p:blipFill>
            <a:blip r:embed="rId6"/>
            <a:stretch>
              <a:fillRect/>
            </a:stretch>
          </p:blipFill>
          <p:spPr>
            <a:xfrm>
              <a:off x="2768814" y="6242059"/>
              <a:ext cx="3400425" cy="180975"/>
            </a:xfrm>
            <a:prstGeom prst="rect">
              <a:avLst/>
            </a:prstGeom>
          </p:spPr>
        </p:pic>
      </p:grpSp>
      <p:sp>
        <p:nvSpPr>
          <p:cNvPr id="19" name="TextBox 18">
            <a:extLst>
              <a:ext uri="{FF2B5EF4-FFF2-40B4-BE49-F238E27FC236}">
                <a16:creationId xmlns:a16="http://schemas.microsoft.com/office/drawing/2014/main" id="{9E5C13F9-CF35-4724-B1A5-088E7C74D564}"/>
              </a:ext>
            </a:extLst>
          </p:cNvPr>
          <p:cNvSpPr txBox="1"/>
          <p:nvPr/>
        </p:nvSpPr>
        <p:spPr>
          <a:xfrm>
            <a:off x="6830476" y="1380501"/>
            <a:ext cx="4468254" cy="1716688"/>
          </a:xfrm>
          <a:prstGeom prst="rect">
            <a:avLst/>
          </a:prstGeom>
          <a:noFill/>
        </p:spPr>
        <p:txBody>
          <a:bodyPr wrap="square">
            <a:spAutoFit/>
          </a:bodyPr>
          <a:lstStyle/>
          <a:p>
            <a:pPr marR="0" lvl="0" algn="r" defTabSz="914400" rtl="1" eaLnBrk="1" fontAlgn="auto" latinLnBrk="0" hangingPunct="1">
              <a:lnSpc>
                <a:spcPct val="150000"/>
              </a:lnSpc>
              <a:spcAft>
                <a:spcPts val="0"/>
              </a:spcAft>
              <a:buClr>
                <a:srgbClr val="FFC000"/>
              </a:buClr>
              <a:buSzTx/>
              <a:tabLst/>
              <a:defRPr/>
            </a:pPr>
            <a:r>
              <a:rPr lang="he-IL" sz="1200">
                <a:solidFill>
                  <a:prstClr val="black"/>
                </a:solidFill>
                <a:latin typeface="Tahoma" pitchFamily="34" charset="0"/>
                <a:ea typeface="Tahoma" pitchFamily="34" charset="0"/>
                <a:cs typeface="Tahoma" pitchFamily="34" charset="0"/>
              </a:rPr>
              <a:t>התייחסות זו בלטה בעיקר בקרב משתתפי הסדנאות: </a:t>
            </a:r>
            <a:br>
              <a:rPr lang="en-US" sz="1200">
                <a:solidFill>
                  <a:prstClr val="black"/>
                </a:solidFill>
                <a:latin typeface="Tahoma" pitchFamily="34" charset="0"/>
                <a:ea typeface="Tahoma" pitchFamily="34" charset="0"/>
                <a:cs typeface="Tahoma" pitchFamily="34" charset="0"/>
              </a:rPr>
            </a:br>
            <a:r>
              <a:rPr lang="he-IL" sz="1200" i="1">
                <a:solidFill>
                  <a:prstClr val="black"/>
                </a:solidFill>
                <a:latin typeface="Tahoma" pitchFamily="34" charset="0"/>
                <a:ea typeface="Tahoma" pitchFamily="34" charset="0"/>
                <a:cs typeface="Tahoma" pitchFamily="34" charset="0"/>
              </a:rPr>
              <a:t>מדיטציה עם תינוקות/ יעל, צלילי עולם/ אביה, </a:t>
            </a:r>
            <a:br>
              <a:rPr lang="en-US" sz="1200" i="1">
                <a:solidFill>
                  <a:prstClr val="black"/>
                </a:solidFill>
                <a:latin typeface="Tahoma" pitchFamily="34" charset="0"/>
                <a:ea typeface="Tahoma" pitchFamily="34" charset="0"/>
                <a:cs typeface="Tahoma" pitchFamily="34" charset="0"/>
              </a:rPr>
            </a:br>
            <a:r>
              <a:rPr lang="he-IL" sz="1200">
                <a:solidFill>
                  <a:prstClr val="black"/>
                </a:solidFill>
                <a:latin typeface="Tahoma" pitchFamily="34" charset="0"/>
                <a:ea typeface="Tahoma" pitchFamily="34" charset="0"/>
                <a:cs typeface="Tahoma" pitchFamily="34" charset="0"/>
              </a:rPr>
              <a:t>ו-</a:t>
            </a:r>
            <a:r>
              <a:rPr lang="he-IL" sz="1200" i="1">
                <a:solidFill>
                  <a:prstClr val="black"/>
                </a:solidFill>
                <a:latin typeface="Tahoma" pitchFamily="34" charset="0"/>
                <a:ea typeface="Tahoma" pitchFamily="34" charset="0"/>
                <a:cs typeface="Tahoma" pitchFamily="34" charset="0"/>
              </a:rPr>
              <a:t> מציירים את הצלילים / אודי רז ואלעד רוזן. </a:t>
            </a:r>
            <a:br>
              <a:rPr lang="en-US" sz="1200" i="1">
                <a:solidFill>
                  <a:prstClr val="black"/>
                </a:solidFill>
                <a:latin typeface="Tahoma" pitchFamily="34" charset="0"/>
                <a:ea typeface="Tahoma" pitchFamily="34" charset="0"/>
                <a:cs typeface="Tahoma" pitchFamily="34" charset="0"/>
              </a:rPr>
            </a:b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2 משיבים ציינו לשלילה את ההנחייה</a:t>
            </a:r>
            <a:r>
              <a:rPr lang="he-IL" sz="1200">
                <a:solidFill>
                  <a:prstClr val="black"/>
                </a:solidFill>
                <a:latin typeface="Tahoma" pitchFamily="34" charset="0"/>
                <a:ea typeface="Tahoma" pitchFamily="34" charset="0"/>
                <a:cs typeface="Tahoma" pitchFamily="34" charset="0"/>
              </a:rPr>
              <a:t>:</a:t>
            </a:r>
            <a:r>
              <a:rPr kumimoji="0" lang="he-IL" sz="1200" b="0"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אחד חשב שהמנחים לא היו די סבלניים כלפי הילדים, האחר חשב שהמפעילה התעסקה יותר מידי בטלפון כדי לתפעל את השירים שליוו את הסדנה. </a:t>
            </a:r>
          </a:p>
        </p:txBody>
      </p:sp>
      <p:sp>
        <p:nvSpPr>
          <p:cNvPr id="20" name="מלבן 16">
            <a:extLst>
              <a:ext uri="{FF2B5EF4-FFF2-40B4-BE49-F238E27FC236}">
                <a16:creationId xmlns:a16="http://schemas.microsoft.com/office/drawing/2014/main" id="{99B88498-8973-4F39-8851-C00CD1A586E8}"/>
              </a:ext>
            </a:extLst>
          </p:cNvPr>
          <p:cNvSpPr/>
          <p:nvPr/>
        </p:nvSpPr>
        <p:spPr>
          <a:xfrm>
            <a:off x="6983420" y="3035322"/>
            <a:ext cx="4616702" cy="3101683"/>
          </a:xfrm>
          <a:prstGeom prst="rect">
            <a:avLst/>
          </a:prstGeom>
          <a:solidFill>
            <a:schemeClr val="bg1"/>
          </a:solidFill>
        </p:spPr>
        <p:txBody>
          <a:bodyPr wrap="square">
            <a:spAutoFit/>
          </a:bodyPr>
          <a:lstStyle/>
          <a:p>
            <a:pPr marL="285750" indent="-285750" algn="r" rtl="1">
              <a:lnSpc>
                <a:spcPct val="150000"/>
              </a:lnSpc>
              <a:buClr>
                <a:srgbClr val="FFC000"/>
              </a:buClr>
              <a:buFont typeface="Tahoma" panose="020B0604030504040204" pitchFamily="34" charset="0"/>
              <a:buChar char="█"/>
            </a:pPr>
            <a:r>
              <a:rPr lang="he-IL" sz="1200">
                <a:latin typeface="Tahoma" pitchFamily="34" charset="0"/>
                <a:ea typeface="Tahoma" pitchFamily="34" charset="0"/>
                <a:cs typeface="Tahoma" pitchFamily="34" charset="0"/>
              </a:rPr>
              <a:t>הערות נוספות שעלו בקרב משיבים בודדים:</a:t>
            </a:r>
          </a:p>
          <a:p>
            <a:pPr marL="628650" lvl="1" indent="-171450" algn="r" rtl="1">
              <a:lnSpc>
                <a:spcPct val="150000"/>
              </a:lnSpc>
              <a:buClr>
                <a:srgbClr val="FFC000"/>
              </a:buClr>
              <a:buFont typeface="Wingdings" panose="05000000000000000000" pitchFamily="2" charset="2"/>
              <a:buChar char="§"/>
            </a:pPr>
            <a:r>
              <a:rPr lang="he-IL" sz="1200">
                <a:latin typeface="Tahoma" pitchFamily="34" charset="0"/>
                <a:ea typeface="Tahoma" pitchFamily="34" charset="0"/>
                <a:cs typeface="Tahoma" pitchFamily="34" charset="0"/>
              </a:rPr>
              <a:t>מוטב ליצור קבוצות בטווחי גיל מצומצמים יותר לשם התאמה מיטבית של התוכן.</a:t>
            </a:r>
          </a:p>
          <a:p>
            <a:pPr marL="628650" lvl="1" indent="-171450" algn="r" rtl="1">
              <a:lnSpc>
                <a:spcPct val="150000"/>
              </a:lnSpc>
              <a:buClr>
                <a:srgbClr val="FFC000"/>
              </a:buClr>
              <a:buFont typeface="Wingdings" panose="05000000000000000000" pitchFamily="2" charset="2"/>
              <a:buChar char="§"/>
            </a:pPr>
            <a:r>
              <a:rPr lang="he-IL" sz="1200">
                <a:latin typeface="Tahoma" pitchFamily="34" charset="0"/>
                <a:ea typeface="Tahoma" pitchFamily="34" charset="0"/>
                <a:cs typeface="Tahoma" pitchFamily="34" charset="0"/>
              </a:rPr>
              <a:t>בסדנאות שהתרחשו במרחב הציבורי הפתוח עלו תלונות על תנאי מזג האויר, והסחות מגינת המשחקים הסמוכה.</a:t>
            </a:r>
          </a:p>
          <a:p>
            <a:pPr marL="628650" lvl="1" indent="-171450" algn="r" rtl="1">
              <a:lnSpc>
                <a:spcPct val="150000"/>
              </a:lnSpc>
              <a:buClr>
                <a:srgbClr val="FFC000"/>
              </a:buClr>
              <a:buFont typeface="Wingdings" panose="05000000000000000000" pitchFamily="2" charset="2"/>
              <a:buChar char="§"/>
            </a:pPr>
            <a:r>
              <a:rPr lang="he-IL" sz="1200">
                <a:latin typeface="Tahoma" pitchFamily="34" charset="0"/>
                <a:ea typeface="Tahoma" pitchFamily="34" charset="0"/>
                <a:cs typeface="Tahoma" pitchFamily="34" charset="0"/>
              </a:rPr>
              <a:t>משיבים אחדים סברו שתוכן הסדנה היה פשטני ובסיסי.</a:t>
            </a:r>
          </a:p>
          <a:p>
            <a:pPr marL="628650" lvl="1" indent="-171450" algn="r" rtl="1">
              <a:lnSpc>
                <a:spcPct val="150000"/>
              </a:lnSpc>
              <a:buClr>
                <a:srgbClr val="FFC000"/>
              </a:buClr>
              <a:buFont typeface="Wingdings" panose="05000000000000000000" pitchFamily="2" charset="2"/>
              <a:buChar char="§"/>
            </a:pPr>
            <a:r>
              <a:rPr lang="he-IL" sz="1200">
                <a:latin typeface="Tahoma" pitchFamily="34" charset="0"/>
                <a:ea typeface="Tahoma" pitchFamily="34" charset="0"/>
                <a:cs typeface="Tahoma" pitchFamily="34" charset="0"/>
              </a:rPr>
              <a:t>בעת הרישום יש להבהיר האם נדרשת רכישת כרטיס גם למלווה וגם לילד</a:t>
            </a:r>
          </a:p>
          <a:p>
            <a:pPr marL="180000" indent="-171450" algn="r" rtl="1">
              <a:lnSpc>
                <a:spcPct val="150000"/>
              </a:lnSpc>
              <a:buClr>
                <a:srgbClr val="FFC000"/>
              </a:buClr>
              <a:buFont typeface="Tahoma" panose="020B0604030504040204" pitchFamily="34" charset="0"/>
              <a:buChar char="█"/>
            </a:pPr>
            <a:r>
              <a:rPr lang="he-IL" sz="1200">
                <a:solidFill>
                  <a:prstClr val="black"/>
                </a:solidFill>
                <a:latin typeface="Tahoma" pitchFamily="34" charset="0"/>
                <a:ea typeface="Tahoma" pitchFamily="34" charset="0"/>
                <a:cs typeface="Tahoma" pitchFamily="34" charset="0"/>
              </a:rPr>
              <a:t>משתתפי</a:t>
            </a:r>
            <a:r>
              <a:rPr lang="he-IL" sz="1200">
                <a:latin typeface="Tahoma" pitchFamily="34" charset="0"/>
                <a:ea typeface="Tahoma" pitchFamily="34" charset="0"/>
                <a:cs typeface="Tahoma" pitchFamily="34" charset="0"/>
              </a:rPr>
              <a:t> סדנאות הקריאה דיווחו כי בעקבות השתתפותם נחשפו לחשיבות ולערך שבהקראת ספרים לילדים, קיבלו כלים מעשיים ליישום, ורכשו ביטחון ומוטיבציה להקריא לילדיהם.</a:t>
            </a:r>
          </a:p>
        </p:txBody>
      </p:sp>
    </p:spTree>
    <p:extLst>
      <p:ext uri="{BB962C8B-B14F-4D97-AF65-F5344CB8AC3E}">
        <p14:creationId xmlns:p14="http://schemas.microsoft.com/office/powerpoint/2010/main" val="345164327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dirty="0" smtClean="0"/>
              <a:t>3</a:t>
            </a:fld>
            <a:endParaRPr lang="en-US" sz="1400"/>
          </a:p>
        </p:txBody>
      </p:sp>
      <p:sp>
        <p:nvSpPr>
          <p:cNvPr id="17" name="TextBox 16"/>
          <p:cNvSpPr txBox="1"/>
          <p:nvPr/>
        </p:nvSpPr>
        <p:spPr>
          <a:xfrm>
            <a:off x="0" y="0"/>
            <a:ext cx="12182740" cy="400110"/>
          </a:xfrm>
          <a:prstGeom prst="rect">
            <a:avLst/>
          </a:prstGeom>
          <a:solidFill>
            <a:srgbClr val="EC1C3C"/>
          </a:solidFill>
        </p:spPr>
        <p:txBody>
          <a:bodyPr wrap="square" rtlCol="0">
            <a:spAutoFit/>
          </a:bodyPr>
          <a:lstStyle/>
          <a:p>
            <a:pPr algn="r" rtl="1"/>
            <a:r>
              <a:rPr lang="he-IL" sz="2000" b="1">
                <a:solidFill>
                  <a:schemeClr val="bg1"/>
                </a:solidFill>
                <a:latin typeface="Tahoma" pitchFamily="34" charset="0"/>
                <a:ea typeface="Tahoma" pitchFamily="34" charset="0"/>
                <a:cs typeface="Tahoma" pitchFamily="34" charset="0"/>
              </a:rPr>
              <a:t>תוכן עניינים</a:t>
            </a:r>
          </a:p>
        </p:txBody>
      </p:sp>
      <p:graphicFrame>
        <p:nvGraphicFramePr>
          <p:cNvPr id="5" name="טבלה 3">
            <a:extLst>
              <a:ext uri="{FF2B5EF4-FFF2-40B4-BE49-F238E27FC236}">
                <a16:creationId xmlns:a16="http://schemas.microsoft.com/office/drawing/2014/main" id="{495DFA77-A285-4B66-A585-DC01601D480C}"/>
              </a:ext>
            </a:extLst>
          </p:cNvPr>
          <p:cNvGraphicFramePr>
            <a:graphicFrameLocks noGrp="1"/>
          </p:cNvGraphicFramePr>
          <p:nvPr/>
        </p:nvGraphicFramePr>
        <p:xfrm>
          <a:off x="6059553" y="1437020"/>
          <a:ext cx="5436000" cy="3631936"/>
        </p:xfrm>
        <a:graphic>
          <a:graphicData uri="http://schemas.openxmlformats.org/drawingml/2006/table">
            <a:tbl>
              <a:tblPr rtl="1" firstRow="1" bandRow="1">
                <a:tableStyleId>{2D5ABB26-0587-4C30-8999-92F81FD0307C}</a:tableStyleId>
              </a:tblPr>
              <a:tblGrid>
                <a:gridCol w="4727683">
                  <a:extLst>
                    <a:ext uri="{9D8B030D-6E8A-4147-A177-3AD203B41FA5}">
                      <a16:colId xmlns:a16="http://schemas.microsoft.com/office/drawing/2014/main" val="3471558985"/>
                    </a:ext>
                  </a:extLst>
                </a:gridCol>
                <a:gridCol w="708317">
                  <a:extLst>
                    <a:ext uri="{9D8B030D-6E8A-4147-A177-3AD203B41FA5}">
                      <a16:colId xmlns:a16="http://schemas.microsoft.com/office/drawing/2014/main" val="2516456985"/>
                    </a:ext>
                  </a:extLst>
                </a:gridCol>
              </a:tblGrid>
              <a:tr h="330176">
                <a:tc>
                  <a:txBody>
                    <a:bodyPr/>
                    <a:lstStyle/>
                    <a:p>
                      <a:pPr algn="r" rtl="1">
                        <a:lnSpc>
                          <a:spcPct val="150000"/>
                        </a:lnSpc>
                      </a:pPr>
                      <a:r>
                        <a:rPr lang="he-IL" sz="1050" b="1" kern="1200">
                          <a:solidFill>
                            <a:schemeClr val="tx1"/>
                          </a:solidFill>
                          <a:latin typeface="Tahoma"/>
                          <a:ea typeface="Tahoma"/>
                          <a:cs typeface="Tahoma"/>
                        </a:rPr>
                        <a:t>סיכום פעולות ותפוקות לשנת 2021 בתחום הורות צעירה בשנת 2021..</a:t>
                      </a:r>
                      <a:endParaRPr lang="he-IL" sz="1050" b="1">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en-US" sz="1050" b="1">
                          <a:latin typeface="Tahoma"/>
                          <a:ea typeface="Tahoma"/>
                          <a:cs typeface="Tahoma"/>
                        </a:rPr>
                        <a:t>4</a:t>
                      </a:r>
                      <a:endParaRPr lang="he-IL" sz="1050" b="1">
                        <a:latin typeface="Tahoma"/>
                        <a:ea typeface="Tahoma"/>
                        <a:cs typeface="Tahom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9452756"/>
                  </a:ext>
                </a:extLst>
              </a:tr>
              <a:tr h="330176">
                <a:tc>
                  <a:txBody>
                    <a:bodyPr/>
                    <a:lstStyle/>
                    <a:p>
                      <a:pPr algn="r" rtl="1">
                        <a:lnSpc>
                          <a:spcPct val="150000"/>
                        </a:lnSpc>
                      </a:pPr>
                      <a:r>
                        <a:rPr lang="he-IL" sz="1050" b="1">
                          <a:latin typeface="Tahoma"/>
                          <a:ea typeface="Tahoma"/>
                          <a:cs typeface="Tahoma"/>
                        </a:rPr>
                        <a:t>מערך המחקר – פעולות הערכה במהלך 2021 בתחום הורות צעירה.....</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1">
                          <a:latin typeface="Tahoma"/>
                          <a:ea typeface="Tahoma"/>
                          <a:cs typeface="Tahoma"/>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269790"/>
                  </a:ext>
                </a:extLst>
              </a:tr>
              <a:tr h="330176">
                <a:tc>
                  <a:txBody>
                    <a:bodyPr/>
                    <a:lstStyle/>
                    <a:p>
                      <a:pPr algn="r" rtl="1">
                        <a:lnSpc>
                          <a:spcPct val="150000"/>
                        </a:lnSpc>
                      </a:pPr>
                      <a:r>
                        <a:rPr lang="he-IL" sz="1050" b="1" kern="1200">
                          <a:solidFill>
                            <a:schemeClr val="tx1"/>
                          </a:solidFill>
                          <a:latin typeface="Tahoma"/>
                          <a:ea typeface="Tahoma"/>
                          <a:cs typeface="Tahoma"/>
                        </a:rPr>
                        <a:t>מערך המחקר - מיפוי כלים ומדדים.......................................................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1">
                          <a:solidFill>
                            <a:schemeClr val="tx1"/>
                          </a:solidFill>
                          <a:latin typeface="Tahoma"/>
                          <a:ea typeface="Tahoma"/>
                          <a:cs typeface="Tahoma"/>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394090"/>
                  </a:ext>
                </a:extLst>
              </a:tr>
              <a:tr h="330176">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1" kern="1200" baseline="0">
                          <a:solidFill>
                            <a:schemeClr val="tx1"/>
                          </a:solidFill>
                          <a:latin typeface="Tahoma"/>
                          <a:ea typeface="Tahoma"/>
                          <a:cs typeface="Tahoma"/>
                        </a:rPr>
                        <a:t>תקציר ניהולי.........................................................................................</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1">
                          <a:latin typeface="Tahoma"/>
                          <a:ea typeface="Tahoma"/>
                          <a:cs typeface="Tahoma"/>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56617"/>
                  </a:ext>
                </a:extLst>
              </a:tr>
              <a:tr h="330176">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1" kern="1200" baseline="0">
                          <a:solidFill>
                            <a:schemeClr val="tx1"/>
                          </a:solidFill>
                          <a:latin typeface="Tahoma"/>
                          <a:ea typeface="Tahoma"/>
                          <a:cs typeface="Tahoma"/>
                        </a:rPr>
                        <a:t>סדנאות סלתא......................................................................................</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1">
                          <a:latin typeface="Tahoma"/>
                          <a:ea typeface="Tahoma"/>
                          <a:cs typeface="Tahoma"/>
                        </a:rPr>
                        <a:t>16-8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199321"/>
                  </a:ext>
                </a:extLst>
              </a:tr>
              <a:tr h="330176">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a:latin typeface="Tahoma"/>
                          <a:ea typeface="Tahoma"/>
                          <a:cs typeface="Tahoma"/>
                        </a:rPr>
                        <a:t>דמוגרפיה....................................................................................................</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897731"/>
                  </a:ext>
                </a:extLst>
              </a:tr>
              <a:tr h="330176">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a:latin typeface="Tahoma"/>
                          <a:ea typeface="Tahoma"/>
                          <a:cs typeface="Tahoma"/>
                        </a:rPr>
                        <a:t>צריכת שירותים ושביעות רצון.......................................................................</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330963"/>
                  </a:ext>
                </a:extLst>
              </a:tr>
              <a:tr h="330176">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kern="1200">
                          <a:solidFill>
                            <a:schemeClr val="tx1"/>
                          </a:solidFill>
                          <a:latin typeface="Tahoma"/>
                          <a:ea typeface="Tahoma"/>
                          <a:cs typeface="Tahoma"/>
                        </a:rPr>
                        <a:t>רכישת כלים וחוויה הורית.............................................................................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13-11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804156"/>
                  </a:ext>
                </a:extLst>
              </a:tr>
              <a:tr h="330176">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kern="1200">
                          <a:solidFill>
                            <a:schemeClr val="tx1"/>
                          </a:solidFill>
                          <a:latin typeface="Tahoma"/>
                          <a:ea typeface="Tahoma"/>
                          <a:cs typeface="Tahoma"/>
                        </a:rPr>
                        <a:t>קהילתיות....................................................................................................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6406597"/>
                  </a:ext>
                </a:extLst>
              </a:tr>
              <a:tr h="330176">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kern="1200">
                          <a:solidFill>
                            <a:schemeClr val="tx1"/>
                          </a:solidFill>
                          <a:latin typeface="Tahoma"/>
                          <a:ea typeface="Tahoma"/>
                          <a:cs typeface="Tahoma"/>
                        </a:rPr>
                        <a:t>שיווק ופרסום..............................................................................................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0251747"/>
                  </a:ext>
                </a:extLst>
              </a:tr>
              <a:tr h="330176">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kern="1200">
                          <a:solidFill>
                            <a:schemeClr val="tx1"/>
                          </a:solidFill>
                          <a:latin typeface="Tahoma"/>
                          <a:ea typeface="Tahoma"/>
                          <a:cs typeface="Tahoma"/>
                        </a:rPr>
                        <a:t>סיכום – סדנאות סלתא................................................................................</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5360050"/>
                  </a:ext>
                </a:extLst>
              </a:tr>
            </a:tbl>
          </a:graphicData>
        </a:graphic>
      </p:graphicFrame>
      <p:graphicFrame>
        <p:nvGraphicFramePr>
          <p:cNvPr id="3" name="Table 2">
            <a:extLst>
              <a:ext uri="{FF2B5EF4-FFF2-40B4-BE49-F238E27FC236}">
                <a16:creationId xmlns:a16="http://schemas.microsoft.com/office/drawing/2014/main" id="{6580A699-2A92-475C-AF03-269F7385FABE}"/>
              </a:ext>
            </a:extLst>
          </p:cNvPr>
          <p:cNvGraphicFramePr>
            <a:graphicFrameLocks noGrp="1"/>
          </p:cNvGraphicFramePr>
          <p:nvPr/>
        </p:nvGraphicFramePr>
        <p:xfrm>
          <a:off x="553982" y="1448946"/>
          <a:ext cx="5436000" cy="2962845"/>
        </p:xfrm>
        <a:graphic>
          <a:graphicData uri="http://schemas.openxmlformats.org/drawingml/2006/table">
            <a:tbl>
              <a:tblPr rtl="1" firstRow="1" bandRow="1">
                <a:tableStyleId>{2D5ABB26-0587-4C30-8999-92F81FD0307C}</a:tableStyleId>
              </a:tblPr>
              <a:tblGrid>
                <a:gridCol w="4624606">
                  <a:extLst>
                    <a:ext uri="{9D8B030D-6E8A-4147-A177-3AD203B41FA5}">
                      <a16:colId xmlns:a16="http://schemas.microsoft.com/office/drawing/2014/main" val="2528564965"/>
                    </a:ext>
                  </a:extLst>
                </a:gridCol>
                <a:gridCol w="811394">
                  <a:extLst>
                    <a:ext uri="{9D8B030D-6E8A-4147-A177-3AD203B41FA5}">
                      <a16:colId xmlns:a16="http://schemas.microsoft.com/office/drawing/2014/main" val="3214834201"/>
                    </a:ext>
                  </a:extLst>
                </a:gridCol>
              </a:tblGrid>
              <a:tr h="329205">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1" kern="1200">
                          <a:solidFill>
                            <a:schemeClr val="tx1"/>
                          </a:solidFill>
                          <a:latin typeface="Tahoma"/>
                          <a:ea typeface="Tahoma"/>
                          <a:cs typeface="Tahoma"/>
                        </a:rPr>
                        <a:t>משחקיות............................................................................................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1">
                          <a:latin typeface="Tahoma"/>
                          <a:ea typeface="Tahoma"/>
                          <a:cs typeface="Tahoma"/>
                        </a:rPr>
                        <a:t>27-17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575127"/>
                  </a:ext>
                </a:extLst>
              </a:tr>
              <a:tr h="329205">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a:latin typeface="Tahoma"/>
                          <a:ea typeface="Tahoma"/>
                          <a:cs typeface="Tahoma"/>
                        </a:rPr>
                        <a:t>דמוגרפיה.................................................................................................</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5335893"/>
                  </a:ext>
                </a:extLst>
              </a:tr>
              <a:tr h="329205">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a:latin typeface="Tahoma"/>
                          <a:ea typeface="Tahoma"/>
                          <a:cs typeface="Tahoma"/>
                        </a:rPr>
                        <a:t>מיפוי מאפייני המשחקיות...........................................................................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025250"/>
                  </a:ext>
                </a:extLst>
              </a:tr>
              <a:tr h="329205">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kern="1200">
                          <a:solidFill>
                            <a:schemeClr val="tx1"/>
                          </a:solidFill>
                          <a:latin typeface="Tahoma"/>
                          <a:ea typeface="Tahoma"/>
                          <a:cs typeface="Tahoma"/>
                        </a:rPr>
                        <a:t>עיצוב מרחב המשחקייה............................................................................</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1931109"/>
                  </a:ext>
                </a:extLst>
              </a:tr>
              <a:tr h="329205">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a:latin typeface="Tahoma"/>
                          <a:ea typeface="Tahoma"/>
                          <a:cs typeface="Tahoma"/>
                        </a:rPr>
                        <a:t>צריכת שירותים ושביעות רצון.....................................................................</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23-22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22738"/>
                  </a:ext>
                </a:extLst>
              </a:tr>
              <a:tr h="329205">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a:latin typeface="Tahoma"/>
                          <a:ea typeface="Tahoma"/>
                          <a:cs typeface="Tahoma"/>
                        </a:rPr>
                        <a:t>היבטים קהילתיים.....................................................................................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0890841"/>
                  </a:ext>
                </a:extLst>
              </a:tr>
              <a:tr h="329205">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a:latin typeface="Tahoma"/>
                          <a:ea typeface="Tahoma"/>
                          <a:cs typeface="Tahoma"/>
                        </a:rPr>
                        <a:t>נוכחות מקצועית במשחקייה – רכישת כלים ויישום מיומנויות הורות...............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26-25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9681242"/>
                  </a:ext>
                </a:extLst>
              </a:tr>
              <a:tr h="329205">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050" b="0">
                          <a:latin typeface="Tahoma"/>
                          <a:ea typeface="Tahoma"/>
                          <a:cs typeface="Tahoma"/>
                        </a:rPr>
                        <a:t>סיכום – משחקיות.....................................................................................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0">
                          <a:latin typeface="Tahoma"/>
                          <a:ea typeface="Tahoma"/>
                          <a:cs typeface="Tahoma"/>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091108"/>
                  </a:ext>
                </a:extLst>
              </a:tr>
              <a:tr h="329205">
                <a:tc>
                  <a:txBody>
                    <a:bodyPr/>
                    <a:lstStyle/>
                    <a:p>
                      <a:pPr algn="r" rtl="1">
                        <a:lnSpc>
                          <a:spcPct val="150000"/>
                        </a:lnSpc>
                      </a:pPr>
                      <a:r>
                        <a:rPr lang="he-IL" sz="1050" b="1" kern="1200">
                          <a:solidFill>
                            <a:schemeClr val="tx1"/>
                          </a:solidFill>
                          <a:latin typeface="Tahoma"/>
                          <a:ea typeface="Tahoma"/>
                          <a:cs typeface="Tahoma"/>
                        </a:rPr>
                        <a:t>נספחים...............................................................................................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a:lnSpc>
                          <a:spcPct val="150000"/>
                        </a:lnSpc>
                      </a:pPr>
                      <a:r>
                        <a:rPr lang="he-IL" sz="1050" b="1">
                          <a:solidFill>
                            <a:schemeClr val="tx1"/>
                          </a:solidFill>
                          <a:latin typeface="Tahoma"/>
                          <a:ea typeface="Tahoma"/>
                          <a:cs typeface="Tahoma"/>
                        </a:rPr>
                        <a:t>37-28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2851940"/>
                  </a:ext>
                </a:extLst>
              </a:tr>
            </a:tbl>
          </a:graphicData>
        </a:graphic>
      </p:graphicFrame>
    </p:spTree>
    <p:extLst>
      <p:ext uri="{BB962C8B-B14F-4D97-AF65-F5344CB8AC3E}">
        <p14:creationId xmlns:p14="http://schemas.microsoft.com/office/powerpoint/2010/main" val="3385509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30</a:t>
            </a:fld>
            <a:endParaRPr lang="en-US" sz="1400"/>
          </a:p>
        </p:txBody>
      </p:sp>
      <p:sp>
        <p:nvSpPr>
          <p:cNvPr id="3" name="Rectangle 2"/>
          <p:cNvSpPr/>
          <p:nvPr/>
        </p:nvSpPr>
        <p:spPr>
          <a:xfrm>
            <a:off x="1318437" y="1177185"/>
            <a:ext cx="9691947" cy="504305"/>
          </a:xfrm>
          <a:prstGeom prst="rect">
            <a:avLst/>
          </a:prstGeom>
        </p:spPr>
        <p:txBody>
          <a:bodyPr wrap="square" anchor="t">
            <a:spAutoFit/>
          </a:bodyPr>
          <a:lstStyle/>
          <a:p>
            <a:pPr algn="r" rtl="1">
              <a:lnSpc>
                <a:spcPts val="1200"/>
              </a:lnSpc>
            </a:pPr>
            <a:endParaRPr lang="he-IL" sz="1400">
              <a:latin typeface="Tahoma" pitchFamily="34" charset="0"/>
              <a:ea typeface="Tahoma" pitchFamily="34" charset="0"/>
              <a:cs typeface="Tahoma" pitchFamily="34" charset="0"/>
            </a:endParaRPr>
          </a:p>
          <a:p>
            <a:pPr marL="285750" indent="-285750" algn="r" rtl="1">
              <a:lnSpc>
                <a:spcPts val="2300"/>
              </a:lnSpc>
              <a:buFont typeface="Arial" panose="020B0604020202020204" pitchFamily="34" charset="0"/>
              <a:buChar char="•"/>
            </a:pPr>
            <a:endParaRPr lang="he-IL" sz="1400">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D8628082-3AF0-4124-8DDF-887C234DA15C}"/>
              </a:ext>
            </a:extLst>
          </p:cNvPr>
          <p:cNvSpPr txBox="1"/>
          <p:nvPr/>
        </p:nvSpPr>
        <p:spPr>
          <a:xfrm>
            <a:off x="0" y="0"/>
            <a:ext cx="12192000" cy="400110"/>
          </a:xfrm>
          <a:prstGeom prst="rect">
            <a:avLst/>
          </a:prstGeom>
          <a:solidFill>
            <a:srgbClr val="EC1C3C"/>
          </a:solidFill>
        </p:spPr>
        <p:txBody>
          <a:bodyPr wrap="square" rtlCol="0">
            <a:spAutoFit/>
          </a:bodyPr>
          <a:lstStyle/>
          <a:p>
            <a:r>
              <a:rPr lang="en-US" sz="2000" b="1" dirty="0">
                <a:solidFill>
                  <a:schemeClr val="bg1"/>
                </a:solidFill>
              </a:rPr>
              <a:t>Logic Model for Early Parenthood</a:t>
            </a:r>
            <a:endParaRPr lang="he-IL" sz="2000" b="1" dirty="0">
              <a:solidFill>
                <a:schemeClr val="bg1"/>
              </a:solidFill>
            </a:endParaRPr>
          </a:p>
        </p:txBody>
      </p:sp>
      <p:sp>
        <p:nvSpPr>
          <p:cNvPr id="8" name="מלבן 4">
            <a:extLst>
              <a:ext uri="{FF2B5EF4-FFF2-40B4-BE49-F238E27FC236}">
                <a16:creationId xmlns:a16="http://schemas.microsoft.com/office/drawing/2014/main" id="{84593AC4-C687-10E9-4C83-42A895D6BC51}"/>
              </a:ext>
            </a:extLst>
          </p:cNvPr>
          <p:cNvSpPr/>
          <p:nvPr/>
        </p:nvSpPr>
        <p:spPr>
          <a:xfrm>
            <a:off x="0" y="6184682"/>
            <a:ext cx="9897979" cy="276999"/>
          </a:xfrm>
          <a:prstGeom prst="rect">
            <a:avLst/>
          </a:prstGeom>
        </p:spPr>
        <p:txBody>
          <a:bodyPr wrap="square">
            <a:spAutoFit/>
          </a:bodyPr>
          <a:lstStyle/>
          <a:p>
            <a:pPr algn="l"/>
            <a:r>
              <a:rPr lang="en-US" sz="1200" dirty="0">
                <a:latin typeface="Calibri Light" panose="020F0302020204030204" pitchFamily="34" charset="0"/>
                <a:ea typeface="Calibri" panose="020F0502020204030204" pitchFamily="34" charset="0"/>
              </a:rPr>
              <a:t>*Collection and measurement of output evaluations is carried out on an ongoing basis by the Urban95 staff of the Tel Aviv - Jaffa municipality</a:t>
            </a:r>
            <a:endParaRPr lang="he-IL" sz="1200" dirty="0">
              <a:ea typeface="Calibri" panose="020F0502020204030204" pitchFamily="34" charset="0"/>
              <a:cs typeface="Calibri Light" panose="020F0302020204030204" pitchFamily="34" charset="0"/>
            </a:endParaRPr>
          </a:p>
        </p:txBody>
      </p:sp>
      <p:graphicFrame>
        <p:nvGraphicFramePr>
          <p:cNvPr id="9" name="טבלה 5">
            <a:extLst>
              <a:ext uri="{FF2B5EF4-FFF2-40B4-BE49-F238E27FC236}">
                <a16:creationId xmlns:a16="http://schemas.microsoft.com/office/drawing/2014/main" id="{422383FE-8D22-CFAF-D4EF-BE6059F4BD13}"/>
              </a:ext>
            </a:extLst>
          </p:cNvPr>
          <p:cNvGraphicFramePr>
            <a:graphicFrameLocks noGrp="1"/>
          </p:cNvGraphicFramePr>
          <p:nvPr>
            <p:extLst>
              <p:ext uri="{D42A27DB-BD31-4B8C-83A1-F6EECF244321}">
                <p14:modId xmlns:p14="http://schemas.microsoft.com/office/powerpoint/2010/main" val="984340988"/>
              </p:ext>
            </p:extLst>
          </p:nvPr>
        </p:nvGraphicFramePr>
        <p:xfrm>
          <a:off x="57151" y="471133"/>
          <a:ext cx="12077698" cy="5672829"/>
        </p:xfrm>
        <a:graphic>
          <a:graphicData uri="http://schemas.openxmlformats.org/drawingml/2006/table">
            <a:tbl>
              <a:tblPr rtl="1" firstRow="1" bandRow="1">
                <a:tableStyleId>{5C22544A-7EE6-4342-B048-85BDC9FD1C3A}</a:tableStyleId>
              </a:tblPr>
              <a:tblGrid>
                <a:gridCol w="1879291">
                  <a:extLst>
                    <a:ext uri="{9D8B030D-6E8A-4147-A177-3AD203B41FA5}">
                      <a16:colId xmlns:a16="http://schemas.microsoft.com/office/drawing/2014/main" val="2575849739"/>
                    </a:ext>
                  </a:extLst>
                </a:gridCol>
                <a:gridCol w="2739942">
                  <a:extLst>
                    <a:ext uri="{9D8B030D-6E8A-4147-A177-3AD203B41FA5}">
                      <a16:colId xmlns:a16="http://schemas.microsoft.com/office/drawing/2014/main" val="1351628796"/>
                    </a:ext>
                  </a:extLst>
                </a:gridCol>
                <a:gridCol w="2122538">
                  <a:extLst>
                    <a:ext uri="{9D8B030D-6E8A-4147-A177-3AD203B41FA5}">
                      <a16:colId xmlns:a16="http://schemas.microsoft.com/office/drawing/2014/main" val="3095201322"/>
                    </a:ext>
                  </a:extLst>
                </a:gridCol>
                <a:gridCol w="1705371">
                  <a:extLst>
                    <a:ext uri="{9D8B030D-6E8A-4147-A177-3AD203B41FA5}">
                      <a16:colId xmlns:a16="http://schemas.microsoft.com/office/drawing/2014/main" val="4160676535"/>
                    </a:ext>
                  </a:extLst>
                </a:gridCol>
                <a:gridCol w="3630556">
                  <a:extLst>
                    <a:ext uri="{9D8B030D-6E8A-4147-A177-3AD203B41FA5}">
                      <a16:colId xmlns:a16="http://schemas.microsoft.com/office/drawing/2014/main" val="82879513"/>
                    </a:ext>
                  </a:extLst>
                </a:gridCol>
              </a:tblGrid>
              <a:tr h="542174">
                <a:tc>
                  <a:txBody>
                    <a:bodyPr/>
                    <a:lstStyle/>
                    <a:p>
                      <a:pPr algn="ctr" rtl="1">
                        <a:lnSpc>
                          <a:spcPct val="115000"/>
                        </a:lnSpc>
                        <a:spcAft>
                          <a:spcPts val="0"/>
                        </a:spcAft>
                      </a:pPr>
                      <a:r>
                        <a:rPr lang="en-US" sz="1600" dirty="0">
                          <a:effectLst/>
                        </a:rPr>
                        <a:t>Long Term Results (5-10 Years)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ctr" rtl="1">
                        <a:lnSpc>
                          <a:spcPct val="115000"/>
                        </a:lnSpc>
                        <a:spcAft>
                          <a:spcPts val="0"/>
                        </a:spcAft>
                      </a:pPr>
                      <a:r>
                        <a:rPr lang="en-US" sz="1600" dirty="0">
                          <a:effectLst/>
                        </a:rPr>
                        <a:t>Mid-Term results </a:t>
                      </a:r>
                      <a:br>
                        <a:rPr lang="en-US" sz="1600" dirty="0">
                          <a:effectLst/>
                        </a:rPr>
                      </a:br>
                      <a:r>
                        <a:rPr lang="en-US" sz="1600" dirty="0">
                          <a:effectLst/>
                        </a:rPr>
                        <a:t>(3-5 Years)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ctr" rtl="1">
                        <a:lnSpc>
                          <a:spcPct val="115000"/>
                        </a:lnSpc>
                        <a:spcAft>
                          <a:spcPts val="0"/>
                        </a:spcAft>
                      </a:pPr>
                      <a:r>
                        <a:rPr lang="en-US" sz="1600" dirty="0">
                          <a:effectLst/>
                        </a:rPr>
                        <a:t>Short Term results </a:t>
                      </a:r>
                      <a:br>
                        <a:rPr lang="en-US" sz="1600" dirty="0">
                          <a:effectLst/>
                        </a:rPr>
                      </a:br>
                      <a:r>
                        <a:rPr lang="en-US" sz="1600" dirty="0">
                          <a:effectLst/>
                        </a:rPr>
                        <a:t>(End of Phase II)</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ctr" rtl="1">
                        <a:lnSpc>
                          <a:spcPct val="115000"/>
                        </a:lnSpc>
                        <a:spcAft>
                          <a:spcPts val="0"/>
                        </a:spcAft>
                      </a:pPr>
                      <a:r>
                        <a:rPr lang="en-US" sz="1600" dirty="0">
                          <a:effectLst/>
                        </a:rPr>
                        <a:t>Outputs*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rtl="1">
                        <a:lnSpc>
                          <a:spcPct val="115000"/>
                        </a:lnSpc>
                        <a:spcAft>
                          <a:spcPts val="0"/>
                        </a:spcAft>
                      </a:pPr>
                      <a:r>
                        <a:rPr lang="en-US" sz="1600" dirty="0">
                          <a:effectLst/>
                        </a:rPr>
                        <a:t>Actions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extLst>
                  <a:ext uri="{0D108BD9-81ED-4DB2-BD59-A6C34878D82A}">
                    <a16:rowId xmlns:a16="http://schemas.microsoft.com/office/drawing/2014/main" val="3306008899"/>
                  </a:ext>
                </a:extLst>
              </a:tr>
              <a:tr h="5069573">
                <a:tc>
                  <a:txBody>
                    <a:bodyPr/>
                    <a:lstStyle/>
                    <a:p>
                      <a:pPr algn="l" rtl="0">
                        <a:lnSpc>
                          <a:spcPct val="115000"/>
                        </a:lnSpc>
                        <a:spcAft>
                          <a:spcPts val="0"/>
                        </a:spcAft>
                      </a:pPr>
                      <a:r>
                        <a:rPr lang="en-US" sz="1200" dirty="0">
                          <a:effectLst/>
                        </a:rPr>
                        <a:t>All range of services in SALTA community centers, are perceived as providers of professional and qualified assistance and consulting early childhood development</a:t>
                      </a:r>
                    </a:p>
                    <a:p>
                      <a:pPr algn="l" rtl="0">
                        <a:lnSpc>
                          <a:spcPct val="115000"/>
                        </a:lnSpc>
                        <a:spcBef>
                          <a:spcPts val="1200"/>
                        </a:spcBef>
                        <a:spcAft>
                          <a:spcPts val="0"/>
                        </a:spcAft>
                      </a:pPr>
                      <a:r>
                        <a:rPr lang="en-US" sz="1200" dirty="0">
                          <a:effectLst/>
                        </a:rPr>
                        <a:t>Improvement in parental behaviors, sense of parental self-efficacy and wellbeing (including, but not limited to, sense of community, reduction in loneliness)</a:t>
                      </a:r>
                    </a:p>
                    <a:p>
                      <a:pPr algn="l" rtl="0">
                        <a:lnSpc>
                          <a:spcPct val="115000"/>
                        </a:lnSpc>
                        <a:spcBef>
                          <a:spcPts val="1200"/>
                        </a:spcBef>
                        <a:spcAft>
                          <a:spcPts val="0"/>
                        </a:spcAft>
                      </a:pPr>
                      <a:r>
                        <a:rPr lang="en-US" sz="1200" dirty="0">
                          <a:effectLst/>
                        </a:rPr>
                        <a:t>Increase in amount and variety of community and public events focused on caregivers and their children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Services offered to caregivers near their home throughout the city (in each neighborhood: community center services, well-baby clinic, pregnancy and birth communities):</a:t>
                      </a:r>
                    </a:p>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 Provide comprehensive, accessible and suitable service to the local community</a:t>
                      </a:r>
                    </a:p>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 Services consumption by caregivers and their children </a:t>
                      </a:r>
                    </a:p>
                    <a:p>
                      <a:pPr algn="l" rtl="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-Establishment of parental groups and a sense of connectedness to the community </a:t>
                      </a:r>
                    </a:p>
                    <a:p>
                      <a:pPr algn="l" rtl="0">
                        <a:lnSpc>
                          <a:spcPct val="115000"/>
                        </a:lnSpc>
                        <a:spcBef>
                          <a:spcPts val="12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Strengthen parental self-efficacy, and establish best parental practices: Reading stories and joint play in the home and in public spaces</a:t>
                      </a:r>
                    </a:p>
                    <a:p>
                      <a:pPr algn="l" rtl="0">
                        <a:lnSpc>
                          <a:spcPct val="115000"/>
                        </a:lnSpc>
                        <a:spcBef>
                          <a:spcPts val="12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Establishment of independent activation model in all SALTA community centers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l" rtl="0">
                        <a:lnSpc>
                          <a:spcPct val="115000"/>
                        </a:lnSpc>
                        <a:spcAft>
                          <a:spcPts val="0"/>
                        </a:spcAft>
                      </a:pPr>
                      <a:r>
                        <a:rPr lang="en-US" sz="1200" dirty="0">
                          <a:effectLst/>
                        </a:rPr>
                        <a:t># of caregivers satisfied with affordability &amp; accessibility of services (near their homes)</a:t>
                      </a:r>
                    </a:p>
                    <a:p>
                      <a:pPr algn="l" rtl="0">
                        <a:lnSpc>
                          <a:spcPct val="115000"/>
                        </a:lnSpc>
                        <a:spcBef>
                          <a:spcPts val="1200"/>
                        </a:spcBef>
                        <a:spcAft>
                          <a:spcPts val="0"/>
                        </a:spcAft>
                      </a:pPr>
                      <a:r>
                        <a:rPr lang="en-US" sz="1200" dirty="0">
                          <a:effectLst/>
                        </a:rPr>
                        <a:t># of caregivers satisfied with availability, frequency and quality of SALTA services, including staff attitude</a:t>
                      </a:r>
                    </a:p>
                    <a:p>
                      <a:pPr algn="l" rtl="0">
                        <a:lnSpc>
                          <a:spcPct val="115000"/>
                        </a:lnSpc>
                        <a:spcBef>
                          <a:spcPts val="1200"/>
                        </a:spcBef>
                        <a:spcAft>
                          <a:spcPts val="0"/>
                        </a:spcAft>
                      </a:pPr>
                      <a:r>
                        <a:rPr lang="en-US" sz="1200" dirty="0">
                          <a:effectLst/>
                        </a:rPr>
                        <a:t># of caregivers implementing knowledge and tools acquired through SALTA workshops and services, strengthening parent-child relation and parental self-efficacy</a:t>
                      </a:r>
                    </a:p>
                    <a:p>
                      <a:pPr algn="l" rtl="0">
                        <a:lnSpc>
                          <a:spcPct val="115000"/>
                        </a:lnSpc>
                        <a:spcBef>
                          <a:spcPts val="1200"/>
                        </a:spcBef>
                        <a:spcAft>
                          <a:spcPts val="0"/>
                        </a:spcAft>
                      </a:pPr>
                      <a:r>
                        <a:rPr lang="en-US" sz="1200" dirty="0">
                          <a:effectLst/>
                        </a:rPr>
                        <a:t>Caregivers meet neighbors and establish new relations thanks to SALTA workshops</a:t>
                      </a:r>
                    </a:p>
                    <a:p>
                      <a:pPr algn="l" rtl="0">
                        <a:lnSpc>
                          <a:spcPct val="115000"/>
                        </a:lnSpc>
                        <a:spcBef>
                          <a:spcPts val="1200"/>
                        </a:spcBef>
                        <a:spcAft>
                          <a:spcPts val="0"/>
                        </a:spcAft>
                      </a:pPr>
                      <a:r>
                        <a:rPr lang="en-US" sz="1200" dirty="0">
                          <a:effectLst/>
                        </a:rPr>
                        <a:t>Implementation of independent activation models in primary SALTA community centers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tc>
                  <a:txBody>
                    <a:bodyPr/>
                    <a:lstStyle/>
                    <a:p>
                      <a:pPr algn="l" rtl="0">
                        <a:lnSpc>
                          <a:spcPct val="115000"/>
                        </a:lnSpc>
                        <a:spcAft>
                          <a:spcPts val="0"/>
                        </a:spcAft>
                      </a:pPr>
                      <a:r>
                        <a:rPr lang="he-IL" sz="1200" dirty="0">
                          <a:effectLst/>
                        </a:rPr>
                        <a:t> </a:t>
                      </a:r>
                      <a:r>
                        <a:rPr lang="en-US" sz="1200" dirty="0">
                          <a:effectLst/>
                        </a:rPr>
                        <a:t># of caregivers all around the city, and specifically in southern neighborhoods, who are aware and familiar with the various SALTA services</a:t>
                      </a:r>
                    </a:p>
                    <a:p>
                      <a:pPr algn="l" rtl="0">
                        <a:lnSpc>
                          <a:spcPct val="115000"/>
                        </a:lnSpc>
                        <a:spcBef>
                          <a:spcPts val="1200"/>
                        </a:spcBef>
                        <a:spcAft>
                          <a:spcPts val="0"/>
                        </a:spcAft>
                      </a:pPr>
                      <a:r>
                        <a:rPr lang="en-US" sz="1200" dirty="0">
                          <a:effectLst/>
                        </a:rPr>
                        <a:t># of caregivers and their children who use SALTA services (Workshops, playrooms, community well-baby clinics)</a:t>
                      </a:r>
                    </a:p>
                    <a:p>
                      <a:pPr algn="l" rtl="0">
                        <a:lnSpc>
                          <a:spcPct val="115000"/>
                        </a:lnSpc>
                        <a:spcBef>
                          <a:spcPts val="1200"/>
                        </a:spcBef>
                        <a:spcAft>
                          <a:spcPts val="0"/>
                        </a:spcAft>
                      </a:pPr>
                      <a:r>
                        <a:rPr lang="en-US" sz="1200" dirty="0">
                          <a:effectLst/>
                        </a:rPr>
                        <a:t># of caregivers and their children who participate in workshops, acquiring knowledge and tools</a:t>
                      </a:r>
                    </a:p>
                    <a:p>
                      <a:pPr algn="l" rtl="0">
                        <a:lnSpc>
                          <a:spcPct val="115000"/>
                        </a:lnSpc>
                        <a:spcBef>
                          <a:spcPts val="1200"/>
                        </a:spcBef>
                        <a:spcAft>
                          <a:spcPts val="0"/>
                        </a:spcAft>
                      </a:pPr>
                      <a:r>
                        <a:rPr lang="en-US" sz="1200" dirty="0">
                          <a:effectLst/>
                        </a:rPr>
                        <a:t># of participants satisfied with services</a:t>
                      </a:r>
                    </a:p>
                    <a:p>
                      <a:pPr algn="l" rtl="0">
                        <a:lnSpc>
                          <a:spcPct val="115000"/>
                        </a:lnSpc>
                        <a:spcBef>
                          <a:spcPts val="1200"/>
                        </a:spcBef>
                        <a:spcAft>
                          <a:spcPts val="0"/>
                        </a:spcAft>
                      </a:pPr>
                      <a:r>
                        <a:rPr lang="en-US" sz="1200" dirty="0">
                          <a:effectLst/>
                        </a:rPr>
                        <a:t># of new SALTA centers, specifically in southern neighborhoods &amp; Jaffa</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l" rtl="0">
                        <a:lnSpc>
                          <a:spcPct val="115000"/>
                        </a:lnSpc>
                        <a:spcAft>
                          <a:spcPts val="0"/>
                        </a:spcAft>
                      </a:pPr>
                      <a:r>
                        <a:rPr lang="en-US" sz="1200" dirty="0">
                          <a:effectLst/>
                        </a:rPr>
                        <a:t>Range of high-quality content &amp; accessible services near homes to prompt parental knowledge, awareness and best practices development enabling better early childhood development: </a:t>
                      </a:r>
                    </a:p>
                    <a:p>
                      <a:pPr algn="l" rtl="0">
                        <a:lnSpc>
                          <a:spcPct val="115000"/>
                        </a:lnSpc>
                        <a:spcAft>
                          <a:spcPts val="0"/>
                        </a:spcAft>
                      </a:pPr>
                      <a:r>
                        <a:rPr lang="en-US" sz="1200" dirty="0">
                          <a:effectLst/>
                        </a:rPr>
                        <a:t>- Para-medical activities</a:t>
                      </a:r>
                    </a:p>
                    <a:p>
                      <a:pPr algn="l" rtl="0">
                        <a:lnSpc>
                          <a:spcPct val="115000"/>
                        </a:lnSpc>
                        <a:spcAft>
                          <a:spcPts val="0"/>
                        </a:spcAft>
                      </a:pPr>
                      <a:r>
                        <a:rPr lang="en-US" sz="1200" dirty="0">
                          <a:effectLst/>
                        </a:rPr>
                        <a:t>- Leisure and enrichment activities </a:t>
                      </a:r>
                    </a:p>
                    <a:p>
                      <a:pPr algn="l" rtl="0">
                        <a:lnSpc>
                          <a:spcPct val="115000"/>
                        </a:lnSpc>
                        <a:spcAft>
                          <a:spcPts val="0"/>
                        </a:spcAft>
                      </a:pPr>
                      <a:r>
                        <a:rPr lang="en-US" sz="1200" dirty="0">
                          <a:effectLst/>
                        </a:rPr>
                        <a:t>- Workshops for strengthening parent-child relations and building a ‘parental community’ in the neighborhood</a:t>
                      </a:r>
                    </a:p>
                    <a:p>
                      <a:pPr algn="l" rtl="0">
                        <a:lnSpc>
                          <a:spcPct val="115000"/>
                        </a:lnSpc>
                        <a:spcAft>
                          <a:spcPts val="0"/>
                        </a:spcAft>
                      </a:pPr>
                      <a:r>
                        <a:rPr lang="en-US" sz="1200" dirty="0">
                          <a:effectLst/>
                        </a:rPr>
                        <a:t>- Tailoring services and content for specific needs of vulnerable populations </a:t>
                      </a:r>
                    </a:p>
                    <a:p>
                      <a:pPr algn="l" rtl="0">
                        <a:lnSpc>
                          <a:spcPct val="115000"/>
                        </a:lnSpc>
                        <a:spcBef>
                          <a:spcPts val="1200"/>
                        </a:spcBef>
                        <a:spcAft>
                          <a:spcPts val="0"/>
                        </a:spcAft>
                      </a:pPr>
                      <a:r>
                        <a:rPr lang="en-US" sz="1200" dirty="0">
                          <a:effectLst/>
                        </a:rPr>
                        <a:t>Training professionals to provide qualified service for early childhood (Designated coordinator in community center, instructors and operators)</a:t>
                      </a:r>
                    </a:p>
                    <a:p>
                      <a:pPr algn="l" rtl="0">
                        <a:lnSpc>
                          <a:spcPct val="115000"/>
                        </a:lnSpc>
                        <a:spcBef>
                          <a:spcPts val="120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rPr>
                        <a:t>Opening of SALTA community centers all around the city, including fitted content and services (specifically in southern neighborhoods and Jaffa, for asylums, Arabic speakers)</a:t>
                      </a:r>
                    </a:p>
                    <a:p>
                      <a:pPr algn="l" rtl="0">
                        <a:lnSpc>
                          <a:spcPct val="115000"/>
                        </a:lnSpc>
                        <a:spcBef>
                          <a:spcPts val="1200"/>
                        </a:spcBef>
                        <a:spcAft>
                          <a:spcPts val="0"/>
                        </a:spcAft>
                      </a:pPr>
                      <a:r>
                        <a:rPr lang="en-US" sz="1200" dirty="0">
                          <a:effectLst/>
                        </a:rPr>
                        <a:t>Built an independent activation models for SALTA community centers, allowing operation without the support of Urban95 program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8935" marR="58935" marT="29467" marB="29467"/>
                </a:tc>
                <a:extLst>
                  <a:ext uri="{0D108BD9-81ED-4DB2-BD59-A6C34878D82A}">
                    <a16:rowId xmlns:a16="http://schemas.microsoft.com/office/drawing/2014/main" val="659926421"/>
                  </a:ext>
                </a:extLst>
              </a:tr>
            </a:tbl>
          </a:graphicData>
        </a:graphic>
      </p:graphicFrame>
    </p:spTree>
    <p:extLst>
      <p:ext uri="{BB962C8B-B14F-4D97-AF65-F5344CB8AC3E}">
        <p14:creationId xmlns:p14="http://schemas.microsoft.com/office/powerpoint/2010/main" val="216038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31</a:t>
            </a:fld>
            <a:endParaRPr lang="en-US" sz="1400"/>
          </a:p>
        </p:txBody>
      </p:sp>
      <p:sp>
        <p:nvSpPr>
          <p:cNvPr id="3" name="Rectangle 2"/>
          <p:cNvSpPr/>
          <p:nvPr/>
        </p:nvSpPr>
        <p:spPr>
          <a:xfrm>
            <a:off x="210207" y="407258"/>
            <a:ext cx="11376054" cy="3108543"/>
          </a:xfrm>
          <a:prstGeom prst="rect">
            <a:avLst/>
          </a:prstGeom>
        </p:spPr>
        <p:txBody>
          <a:bodyPr wrap="square" anchor="t">
            <a:spAutoFit/>
          </a:bodyPr>
          <a:lstStyle/>
          <a:p>
            <a:r>
              <a:rPr lang="en-US" sz="1400" b="1" i="1" dirty="0"/>
              <a:t>Short Term Evaluation Indicators:</a:t>
            </a:r>
            <a:endParaRPr lang="en-US" sz="1400" dirty="0"/>
          </a:p>
          <a:p>
            <a:r>
              <a:rPr lang="en-US" sz="1400" dirty="0"/>
              <a:t>- </a:t>
            </a:r>
            <a:r>
              <a:rPr lang="en-US" sz="1400" u="sng" dirty="0"/>
              <a:t>Satisfaction with services (geographically and financially)</a:t>
            </a:r>
            <a:r>
              <a:rPr lang="en-US" sz="1400" dirty="0"/>
              <a:t> - Extent of parents or primary caregivers:</a:t>
            </a:r>
          </a:p>
          <a:p>
            <a:pPr lvl="0"/>
            <a:r>
              <a:rPr lang="en-US" sz="1400" dirty="0"/>
              <a:t>Who have used and felt satisfied with a service in the past 30 days, recommending it to others.</a:t>
            </a:r>
          </a:p>
          <a:p>
            <a:pPr lvl="0"/>
            <a:r>
              <a:rPr lang="en-US" sz="1400" dirty="0"/>
              <a:t>Who have expressed satisfaction from the geographical distance of the service from their home.</a:t>
            </a:r>
          </a:p>
          <a:p>
            <a:pPr lvl="0"/>
            <a:r>
              <a:rPr lang="en-US" sz="1400" dirty="0"/>
              <a:t>Who have expressed satisfaction from the cost of the acquired services.</a:t>
            </a:r>
          </a:p>
          <a:p>
            <a:r>
              <a:rPr lang="en-US" sz="1400" dirty="0"/>
              <a:t>- </a:t>
            </a:r>
            <a:r>
              <a:rPr lang="en-US" sz="1400" u="sng" dirty="0"/>
              <a:t>Satisfaction with services availability, frequency and quality </a:t>
            </a:r>
            <a:r>
              <a:rPr lang="en-US" sz="1400" dirty="0"/>
              <a:t>- Extent of parents or primary caregivers:</a:t>
            </a:r>
          </a:p>
          <a:p>
            <a:pPr lvl="0"/>
            <a:r>
              <a:rPr lang="en-US" sz="1400" dirty="0"/>
              <a:t>Highly satisfied from staff: Knowledge, expertise, accessibility and attitude towards participants.</a:t>
            </a:r>
          </a:p>
          <a:p>
            <a:pPr lvl="0"/>
            <a:r>
              <a:rPr lang="en-US" sz="1400" dirty="0"/>
              <a:t>Highly satisfied from services: Variety and quality of content and schedule flexibility.</a:t>
            </a:r>
          </a:p>
          <a:p>
            <a:r>
              <a:rPr lang="en-US" sz="1400" dirty="0"/>
              <a:t>- </a:t>
            </a:r>
            <a:r>
              <a:rPr lang="en-US" sz="1400" u="sng" dirty="0"/>
              <a:t>Parental knowledge and tools, strengthening parent-child relationship and parental self-efficacy</a:t>
            </a:r>
            <a:r>
              <a:rPr lang="en-US" sz="1400" dirty="0"/>
              <a:t> - Extent of parents or primary caregivers, who reported an intent and/or execution of activities and use of tools acquired during the SALTA workshops, regarding their children’s care.</a:t>
            </a:r>
          </a:p>
          <a:p>
            <a:r>
              <a:rPr lang="en-US" sz="1400" dirty="0"/>
              <a:t>- </a:t>
            </a:r>
            <a:r>
              <a:rPr lang="en-US" sz="1400" u="sng" dirty="0"/>
              <a:t>New social ties</a:t>
            </a:r>
            <a:r>
              <a:rPr lang="en-US" sz="1400" dirty="0"/>
              <a:t> - Extent of parents or primary caregivers, who reported meeting new people following their participation in activities and through consumption of services offered by community centers.</a:t>
            </a:r>
          </a:p>
          <a:p>
            <a:r>
              <a:rPr lang="en-US" sz="1400" dirty="0"/>
              <a:t>- </a:t>
            </a:r>
            <a:r>
              <a:rPr lang="en-US" sz="1400" u="sng" dirty="0"/>
              <a:t>Implementation of independent activation model</a:t>
            </a:r>
            <a:r>
              <a:rPr lang="en-US" sz="1400" dirty="0"/>
              <a:t> - Primary community centers independently operate all SALTA workshops, activities and services, without Urban95 program’s assistance.</a:t>
            </a:r>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dirty="0">
                <a:solidFill>
                  <a:prstClr val="white"/>
                </a:solidFill>
                <a:latin typeface="Tahoma" pitchFamily="34" charset="0"/>
                <a:ea typeface="Tahoma" pitchFamily="34" charset="0"/>
                <a:cs typeface="Tahoma" pitchFamily="34" charset="0"/>
              </a:rPr>
              <a:t>Evaluation Indicators </a:t>
            </a:r>
            <a:r>
              <a:rPr lang="he-IL" sz="2000" dirty="0">
                <a:solidFill>
                  <a:prstClr val="white"/>
                </a:solidFill>
                <a:latin typeface="Tahoma" pitchFamily="34" charset="0"/>
                <a:ea typeface="Tahoma" pitchFamily="34" charset="0"/>
                <a:cs typeface="Tahoma" pitchFamily="34" charset="0"/>
              </a:rPr>
              <a:t>-</a:t>
            </a:r>
            <a:r>
              <a:rPr lang="en-US" sz="2000" dirty="0">
                <a:solidFill>
                  <a:prstClr val="white"/>
                </a:solidFill>
                <a:latin typeface="Tahoma" pitchFamily="34" charset="0"/>
                <a:ea typeface="Tahoma" pitchFamily="34" charset="0"/>
                <a:cs typeface="Tahoma" pitchFamily="34" charset="0"/>
              </a:rPr>
              <a:t> Early Parenthood </a:t>
            </a:r>
          </a:p>
        </p:txBody>
      </p:sp>
      <p:sp>
        <p:nvSpPr>
          <p:cNvPr id="6" name="Rectangle 5">
            <a:extLst>
              <a:ext uri="{FF2B5EF4-FFF2-40B4-BE49-F238E27FC236}">
                <a16:creationId xmlns:a16="http://schemas.microsoft.com/office/drawing/2014/main" id="{EF69A7B0-3B40-B1EE-683C-D5231EB099D9}"/>
              </a:ext>
            </a:extLst>
          </p:cNvPr>
          <p:cNvSpPr/>
          <p:nvPr/>
        </p:nvSpPr>
        <p:spPr>
          <a:xfrm>
            <a:off x="200582" y="3429277"/>
            <a:ext cx="11376054" cy="3108543"/>
          </a:xfrm>
          <a:prstGeom prst="rect">
            <a:avLst/>
          </a:prstGeom>
          <a:solidFill>
            <a:schemeClr val="bg1"/>
          </a:solidFill>
        </p:spPr>
        <p:txBody>
          <a:bodyPr wrap="square" anchor="t">
            <a:spAutoFit/>
          </a:bodyPr>
          <a:lstStyle/>
          <a:p>
            <a:pPr marL="0" marR="0" algn="just" rtl="0">
              <a:spcBef>
                <a:spcPts val="1200"/>
              </a:spcBef>
              <a:spcAft>
                <a:spcPts val="0"/>
              </a:spcAft>
            </a:pPr>
            <a:r>
              <a:rPr lang="en-US" sz="1400" b="1" i="1" dirty="0">
                <a:effectLst/>
                <a:latin typeface="Calibri" panose="020F0502020204030204" pitchFamily="34" charset="0"/>
                <a:ea typeface="Calibri" panose="020F0502020204030204" pitchFamily="34" charset="0"/>
                <a:cs typeface="Calibri" panose="020F0502020204030204" pitchFamily="34" charset="0"/>
              </a:rPr>
              <a:t>Mid-Term Evaluation Indicators: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All services for young children provided near the homes, all around the city (in each neighborhood: community center, well-baby clinic, pregnancy and birth community)</a:t>
            </a:r>
            <a:r>
              <a:rPr lang="en-US" sz="1400" dirty="0">
                <a:effectLst/>
                <a:latin typeface="Calibri" panose="020F0502020204030204" pitchFamily="34" charset="0"/>
                <a:ea typeface="Calibri" panose="020F0502020204030204" pitchFamily="34" charset="0"/>
                <a:cs typeface="Calibri" panose="020F0502020204030204" pitchFamily="34" charset="0"/>
              </a:rPr>
              <a:t> – Number of parents or primary caregivers, living near community centers which provide full scope of services (Para-medical content, leisure and enrichment, parental workshops, playrooms and well-baby clinic), in an affordable price.</a:t>
            </a: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The range of content &amp; activities provide comprehensive, accessible and tailored service to neighborhood residents’ needs</a:t>
            </a:r>
            <a:r>
              <a:rPr lang="en-US" sz="1400" dirty="0">
                <a:effectLst/>
                <a:latin typeface="Calibri" panose="020F0502020204030204" pitchFamily="34" charset="0"/>
                <a:ea typeface="Calibri" panose="020F0502020204030204" pitchFamily="34" charset="0"/>
                <a:cs typeface="Calibri" panose="020F0502020204030204" pitchFamily="34" charset="0"/>
              </a:rPr>
              <a:t> - Number of parents or primary caregivers of young children, who have used the services and reported general satisfaction, specifically in vulnerable neighborhoods.</a:t>
            </a: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Establishment of local community</a:t>
            </a:r>
            <a:r>
              <a:rPr lang="en-US" sz="1400" dirty="0">
                <a:effectLst/>
                <a:latin typeface="Calibri" panose="020F0502020204030204" pitchFamily="34" charset="0"/>
                <a:ea typeface="Calibri" panose="020F0502020204030204" pitchFamily="34" charset="0"/>
                <a:cs typeface="Calibri" panose="020F0502020204030204" pitchFamily="34" charset="0"/>
              </a:rPr>
              <a:t> - Extent to which parents or primary caregivers of young child, reported an increase in social support and sense of community, following their participation in activities and consumption of services within their neighborhood community center.</a:t>
            </a:r>
          </a:p>
          <a:p>
            <a:pPr marL="0" marR="0" algn="just" rtl="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Strengthen Parental self-efficacy and best parental practices</a:t>
            </a:r>
            <a:r>
              <a:rPr lang="en-US" sz="1400" dirty="0">
                <a:effectLst/>
                <a:latin typeface="Calibri" panose="020F0502020204030204" pitchFamily="34" charset="0"/>
                <a:ea typeface="Calibri" panose="020F0502020204030204" pitchFamily="34" charset="0"/>
                <a:cs typeface="Calibri" panose="020F0502020204030204" pitchFamily="34" charset="0"/>
              </a:rPr>
              <a:t> - Parents or primary caregivers report:</a:t>
            </a:r>
          </a:p>
          <a:p>
            <a:pPr marL="342900" marR="0" lvl="0" indent="-342900" algn="just" rtl="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Calibri" panose="020F0502020204030204" pitchFamily="34" charset="0"/>
              </a:rPr>
              <a:t>Stronger parental self-efficacy regarding caring for their children &amp; quality of parent-child relationship.</a:t>
            </a:r>
          </a:p>
          <a:p>
            <a:pPr marL="342900" marR="0" lvl="0" indent="-342900" algn="just" rtl="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Calibri" panose="020F0502020204030204" pitchFamily="34" charset="0"/>
              </a:rPr>
              <a:t>Increase in frequency of verbal communication with their children, storytelling and joint reading.</a:t>
            </a:r>
          </a:p>
          <a:p>
            <a:pPr marL="342900" marR="0" lvl="0" indent="-342900" algn="just" rtl="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Calibri" panose="020F0502020204030204" pitchFamily="34" charset="0"/>
              </a:rPr>
              <a:t>Spending more time with their children and frequency of joint play (in public spaces, community centers, homes). </a:t>
            </a:r>
          </a:p>
          <a:p>
            <a:pPr marL="0" marR="0" algn="just" rtl="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u="sng" dirty="0">
                <a:effectLst/>
                <a:latin typeface="Calibri" panose="020F0502020204030204" pitchFamily="34" charset="0"/>
                <a:ea typeface="Calibri" panose="020F0502020204030204" pitchFamily="34" charset="0"/>
                <a:cs typeface="Calibri" panose="020F0502020204030204" pitchFamily="34" charset="0"/>
              </a:rPr>
              <a:t>Establishing Independent activation model (all centers)</a:t>
            </a:r>
            <a:r>
              <a:rPr lang="en-US" sz="1400" dirty="0">
                <a:effectLst/>
                <a:latin typeface="Calibri" panose="020F0502020204030204" pitchFamily="34" charset="0"/>
                <a:ea typeface="Calibri" panose="020F0502020204030204" pitchFamily="34" charset="0"/>
                <a:cs typeface="Calibri" panose="020F0502020204030204" pitchFamily="34" charset="0"/>
              </a:rPr>
              <a:t> – community centers independently operate of all SALTA activities and services, without Urban95 program’s assistance.</a:t>
            </a:r>
          </a:p>
        </p:txBody>
      </p:sp>
    </p:spTree>
    <p:extLst>
      <p:ext uri="{BB962C8B-B14F-4D97-AF65-F5344CB8AC3E}">
        <p14:creationId xmlns:p14="http://schemas.microsoft.com/office/powerpoint/2010/main" val="2779618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dirty="0" smtClean="0"/>
              <a:t>32</a:t>
            </a:fld>
            <a:endParaRPr lang="en-US" sz="1400"/>
          </a:p>
        </p:txBody>
      </p:sp>
      <p:sp>
        <p:nvSpPr>
          <p:cNvPr id="17" name="TextBox 16"/>
          <p:cNvSpPr txBox="1"/>
          <p:nvPr/>
        </p:nvSpPr>
        <p:spPr>
          <a:xfrm>
            <a:off x="1" y="-1"/>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מחוון תצפית על משחקיות בשילוב שיחות עם מבקרים</a:t>
            </a:r>
            <a:endParaRPr lang="he-IL" sz="2000" b="1">
              <a:solidFill>
                <a:schemeClr val="bg1"/>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319FDA69-4B85-4008-B2DE-AAE19577AE6F}"/>
              </a:ext>
            </a:extLst>
          </p:cNvPr>
          <p:cNvSpPr txBox="1"/>
          <p:nvPr/>
        </p:nvSpPr>
        <p:spPr>
          <a:xfrm>
            <a:off x="414678" y="864699"/>
            <a:ext cx="11362643" cy="380682"/>
          </a:xfrm>
          <a:prstGeom prst="rect">
            <a:avLst/>
          </a:prstGeom>
          <a:noFill/>
        </p:spPr>
        <p:txBody>
          <a:bodyPr wrap="square" rtlCol="1">
            <a:spAutoFit/>
          </a:bodyPr>
          <a:lstStyle/>
          <a:p>
            <a:pPr algn="r" rtl="1">
              <a:lnSpc>
                <a:spcPct val="150000"/>
              </a:lnSpc>
            </a:pPr>
            <a:endParaRPr lang="he-IL" sz="1400"/>
          </a:p>
        </p:txBody>
      </p:sp>
      <p:sp>
        <p:nvSpPr>
          <p:cNvPr id="6" name="Rectangle 5">
            <a:extLst>
              <a:ext uri="{FF2B5EF4-FFF2-40B4-BE49-F238E27FC236}">
                <a16:creationId xmlns:a16="http://schemas.microsoft.com/office/drawing/2014/main" id="{635C3E32-6AD3-4B6B-A685-40782C6F8FC0}"/>
              </a:ext>
            </a:extLst>
          </p:cNvPr>
          <p:cNvSpPr/>
          <p:nvPr/>
        </p:nvSpPr>
        <p:spPr>
          <a:xfrm>
            <a:off x="4469773" y="941536"/>
            <a:ext cx="4078361" cy="369332"/>
          </a:xfrm>
          <a:prstGeom prst="rect">
            <a:avLst/>
          </a:prstGeom>
        </p:spPr>
        <p:txBody>
          <a:bodyPr wrap="none">
            <a:spAutoFit/>
          </a:bodyPr>
          <a:lstStyle/>
          <a:p>
            <a:pPr algn="ctr" rtl="1">
              <a:spcAft>
                <a:spcPts val="0"/>
              </a:spcAft>
            </a:pPr>
            <a:r>
              <a:rPr lang="he-IL" b="1">
                <a:latin typeface="Times New Roman" panose="02020603050405020304" pitchFamily="18" charset="0"/>
                <a:ea typeface="Calibri" panose="020F0502020204030204" pitchFamily="34" charset="0"/>
                <a:cs typeface="Calibri" panose="020F0502020204030204" pitchFamily="34" charset="0"/>
              </a:rPr>
              <a:t>מיזם "</a:t>
            </a:r>
            <a:r>
              <a:rPr lang="en-US" b="1">
                <a:latin typeface="Calibri" panose="020F0502020204030204" pitchFamily="34" charset="0"/>
                <a:ea typeface="Calibri" panose="020F0502020204030204" pitchFamily="34" charset="0"/>
              </a:rPr>
              <a:t>Urban95</a:t>
            </a:r>
            <a:r>
              <a:rPr lang="he-IL" b="1">
                <a:latin typeface="Times New Roman" panose="02020603050405020304" pitchFamily="18" charset="0"/>
                <a:ea typeface="Calibri" panose="020F0502020204030204" pitchFamily="34" charset="0"/>
                <a:cs typeface="Calibri" panose="020F0502020204030204" pitchFamily="34" charset="0"/>
              </a:rPr>
              <a:t>" - מחוון תצפית על משחקיות</a:t>
            </a:r>
            <a:endParaRPr lang="en-US">
              <a:latin typeface="Times New Roman" panose="02020603050405020304" pitchFamily="18" charset="0"/>
              <a:ea typeface="Calibri" panose="020F0502020204030204" pitchFamily="34" charset="0"/>
            </a:endParaRPr>
          </a:p>
        </p:txBody>
      </p:sp>
      <p:graphicFrame>
        <p:nvGraphicFramePr>
          <p:cNvPr id="7" name="Table 6">
            <a:extLst>
              <a:ext uri="{FF2B5EF4-FFF2-40B4-BE49-F238E27FC236}">
                <a16:creationId xmlns:a16="http://schemas.microsoft.com/office/drawing/2014/main" id="{3BFDE16B-82AB-4BD8-9008-57234AAD701E}"/>
              </a:ext>
            </a:extLst>
          </p:cNvPr>
          <p:cNvGraphicFramePr>
            <a:graphicFrameLocks noGrp="1"/>
          </p:cNvGraphicFramePr>
          <p:nvPr>
            <p:extLst>
              <p:ext uri="{D42A27DB-BD31-4B8C-83A1-F6EECF244321}">
                <p14:modId xmlns:p14="http://schemas.microsoft.com/office/powerpoint/2010/main" val="2361222764"/>
              </p:ext>
            </p:extLst>
          </p:nvPr>
        </p:nvGraphicFramePr>
        <p:xfrm>
          <a:off x="3222455" y="1387705"/>
          <a:ext cx="8451628" cy="300968"/>
        </p:xfrm>
        <a:graphic>
          <a:graphicData uri="http://schemas.openxmlformats.org/drawingml/2006/table">
            <a:tbl>
              <a:tblPr rtl="1" firstRow="1" firstCol="1" bandRow="1"/>
              <a:tblGrid>
                <a:gridCol w="2231660">
                  <a:extLst>
                    <a:ext uri="{9D8B030D-6E8A-4147-A177-3AD203B41FA5}">
                      <a16:colId xmlns:a16="http://schemas.microsoft.com/office/drawing/2014/main" val="2394737297"/>
                    </a:ext>
                  </a:extLst>
                </a:gridCol>
                <a:gridCol w="2621527">
                  <a:extLst>
                    <a:ext uri="{9D8B030D-6E8A-4147-A177-3AD203B41FA5}">
                      <a16:colId xmlns:a16="http://schemas.microsoft.com/office/drawing/2014/main" val="4256302578"/>
                    </a:ext>
                  </a:extLst>
                </a:gridCol>
                <a:gridCol w="3598441">
                  <a:extLst>
                    <a:ext uri="{9D8B030D-6E8A-4147-A177-3AD203B41FA5}">
                      <a16:colId xmlns:a16="http://schemas.microsoft.com/office/drawing/2014/main" val="1291824049"/>
                    </a:ext>
                  </a:extLst>
                </a:gridCol>
              </a:tblGrid>
              <a:tr h="300968">
                <a:tc>
                  <a:txBody>
                    <a:bodyPr/>
                    <a:lstStyle/>
                    <a:p>
                      <a:pPr algn="r" rtl="1">
                        <a:spcAft>
                          <a:spcPts val="0"/>
                        </a:spcAft>
                      </a:pPr>
                      <a:r>
                        <a:rPr lang="he-IL" sz="1400">
                          <a:effectLst/>
                          <a:latin typeface="Times New Roman" panose="02020603050405020304" pitchFamily="18" charset="0"/>
                          <a:ea typeface="Calibri" panose="020F0502020204030204" pitchFamily="34" charset="0"/>
                          <a:cs typeface="Calibri" panose="020F0502020204030204" pitchFamily="34" charset="0"/>
                        </a:rPr>
                        <a:t>תצפיתן/ית: </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he-IL" sz="1400">
                          <a:effectLst/>
                          <a:latin typeface="Times New Roman" panose="02020603050405020304" pitchFamily="18" charset="0"/>
                          <a:ea typeface="Calibri" panose="020F0502020204030204" pitchFamily="34" charset="0"/>
                          <a:cs typeface="Calibri" panose="020F0502020204030204" pitchFamily="34" charset="0"/>
                        </a:rPr>
                        <a:t>תאריך ושעות תצפית: </a:t>
                      </a:r>
                      <a:endParaRPr lang="en-US" sz="14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he-IL" sz="1400" b="0">
                          <a:effectLst/>
                          <a:latin typeface="Times New Roman" panose="02020603050405020304" pitchFamily="18" charset="0"/>
                          <a:ea typeface="Calibri" panose="020F0502020204030204" pitchFamily="34" charset="0"/>
                          <a:cs typeface="Calibri" panose="020F0502020204030204" pitchFamily="34" charset="0"/>
                        </a:rPr>
                        <a:t>מיקום המשחקייה:</a:t>
                      </a:r>
                      <a:endParaRPr lang="en-US" sz="1400" b="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313289"/>
                  </a:ext>
                </a:extLst>
              </a:tr>
            </a:tbl>
          </a:graphicData>
        </a:graphic>
      </p:graphicFrame>
      <p:sp>
        <p:nvSpPr>
          <p:cNvPr id="8" name="Rectangle 7">
            <a:extLst>
              <a:ext uri="{FF2B5EF4-FFF2-40B4-BE49-F238E27FC236}">
                <a16:creationId xmlns:a16="http://schemas.microsoft.com/office/drawing/2014/main" id="{CA1FD1EF-B061-42D4-9379-FE621CB282F7}"/>
              </a:ext>
            </a:extLst>
          </p:cNvPr>
          <p:cNvSpPr/>
          <p:nvPr/>
        </p:nvSpPr>
        <p:spPr>
          <a:xfrm>
            <a:off x="722671" y="1813173"/>
            <a:ext cx="10951412" cy="3724096"/>
          </a:xfrm>
          <a:prstGeom prst="rect">
            <a:avLst/>
          </a:prstGeom>
        </p:spPr>
        <p:txBody>
          <a:bodyPr wrap="square">
            <a:spAutoFit/>
          </a:bodyPr>
          <a:lstStyle/>
          <a:p>
            <a:pPr algn="r" rtl="1">
              <a:spcAft>
                <a:spcPts val="0"/>
              </a:spcAft>
            </a:pPr>
            <a:r>
              <a:rPr lang="he-IL" sz="1400" u="sng">
                <a:latin typeface="Calibri" panose="020F0502020204030204" pitchFamily="34" charset="0"/>
                <a:ea typeface="Calibri" panose="020F0502020204030204" pitchFamily="34" charset="0"/>
                <a:cs typeface="Calibri" panose="020F0502020204030204" pitchFamily="34" charset="0"/>
              </a:rPr>
              <a:t>הנחיות כלליות:</a:t>
            </a:r>
            <a:endParaRPr lang="en-US" sz="1400">
              <a:latin typeface="Calibri" panose="020F0502020204030204" pitchFamily="34" charset="0"/>
              <a:ea typeface="Calibri" panose="020F0502020204030204" pitchFamily="34" charset="0"/>
              <a:cs typeface="Calibri" panose="020F0502020204030204" pitchFamily="34" charset="0"/>
            </a:endParaRPr>
          </a:p>
          <a:p>
            <a:pPr marL="342900" lvl="0" indent="-342900" algn="r" rtl="1">
              <a:spcAft>
                <a:spcPts val="0"/>
              </a:spcAft>
              <a:buFont typeface="Symbol" panose="05050102010706020507" pitchFamily="18" charset="2"/>
              <a:buChar char=""/>
            </a:pPr>
            <a:r>
              <a:rPr lang="he-IL" sz="1400">
                <a:effectLst/>
                <a:latin typeface="Times New Roman" panose="02020603050405020304" pitchFamily="18" charset="0"/>
                <a:ea typeface="Calibri" panose="020F0502020204030204" pitchFamily="34" charset="0"/>
                <a:cs typeface="Calibri" panose="020F0502020204030204" pitchFamily="34" charset="0"/>
              </a:rPr>
              <a:t>משך תצפית כולל – שעתיים וחצי. יש להתבונן בהתנהלות המנחה/מפעיל/משגיח, התנהגות ואינטראקציות של מבוגרים בינם לבין עצמם ועם ילדים, בהתאם למחוון התצפית, ולתעד את התרשמותכם לפי הקריטריונים השונים.</a:t>
            </a:r>
            <a:endParaRPr lang="en-US" sz="1400">
              <a:effectLst/>
              <a:latin typeface="Times New Roman" panose="02020603050405020304" pitchFamily="18" charset="0"/>
              <a:ea typeface="Calibri" panose="020F0502020204030204" pitchFamily="34" charset="0"/>
            </a:endParaRPr>
          </a:p>
          <a:p>
            <a:pPr marL="342900" lvl="0" indent="-342900" algn="r" rtl="1">
              <a:spcAft>
                <a:spcPts val="0"/>
              </a:spcAft>
              <a:buFont typeface="Symbol" panose="05050102010706020507" pitchFamily="18" charset="2"/>
              <a:buChar char=""/>
            </a:pPr>
            <a:r>
              <a:rPr lang="he-IL" sz="1400">
                <a:effectLst/>
                <a:latin typeface="Times New Roman" panose="02020603050405020304" pitchFamily="18" charset="0"/>
                <a:ea typeface="Calibri" panose="020F0502020204030204" pitchFamily="34" charset="0"/>
                <a:cs typeface="Calibri" panose="020F0502020204030204" pitchFamily="34" charset="0"/>
              </a:rPr>
              <a:t>יש לתעד בתמונות את אזור ההתרחשות ואת המשתתפים </a:t>
            </a:r>
            <a:endParaRPr lang="en-US" sz="1400">
              <a:effectLst/>
              <a:latin typeface="Times New Roman" panose="02020603050405020304" pitchFamily="18" charset="0"/>
              <a:ea typeface="Calibri" panose="020F0502020204030204" pitchFamily="34" charset="0"/>
            </a:endParaRPr>
          </a:p>
          <a:p>
            <a:pPr marL="342900" lvl="0" indent="-342900" algn="r" rtl="1">
              <a:spcAft>
                <a:spcPts val="0"/>
              </a:spcAft>
              <a:buFont typeface="Symbol" panose="05050102010706020507" pitchFamily="18" charset="2"/>
              <a:buChar char=""/>
            </a:pPr>
            <a:r>
              <a:rPr lang="he-IL" sz="1400">
                <a:effectLst/>
                <a:latin typeface="Times New Roman" panose="02020603050405020304" pitchFamily="18" charset="0"/>
                <a:ea typeface="Calibri" panose="020F0502020204030204" pitchFamily="34" charset="0"/>
                <a:cs typeface="Calibri" panose="020F0502020204030204" pitchFamily="34" charset="0"/>
              </a:rPr>
              <a:t>במהלך התצפית יש לפנות ל- 5 הורים/משפחות/מבוגרים מלווים לשם שיחה קצרה (ראיון), לפי המחוון בעמוד האחרון</a:t>
            </a:r>
            <a:endParaRPr lang="en-US" sz="1400">
              <a:effectLst/>
              <a:latin typeface="Times New Roman" panose="02020603050405020304" pitchFamily="18" charset="0"/>
              <a:ea typeface="Calibri" panose="020F0502020204030204" pitchFamily="34" charset="0"/>
            </a:endParaRPr>
          </a:p>
          <a:p>
            <a:pPr marL="342900" lvl="0" indent="-342900" algn="r" rtl="1">
              <a:spcAft>
                <a:spcPts val="0"/>
              </a:spcAft>
              <a:buFont typeface="Symbol" panose="05050102010706020507" pitchFamily="18" charset="2"/>
              <a:buChar char=""/>
            </a:pPr>
            <a:r>
              <a:rPr lang="he-IL" sz="1400">
                <a:effectLst/>
                <a:latin typeface="Times New Roman" panose="02020603050405020304" pitchFamily="18" charset="0"/>
                <a:ea typeface="Calibri" panose="020F0502020204030204" pitchFamily="34" charset="0"/>
                <a:cs typeface="Calibri" panose="020F0502020204030204" pitchFamily="34" charset="0"/>
              </a:rPr>
              <a:t>יש ליזום </a:t>
            </a:r>
            <a:r>
              <a:rPr lang="he-IL" sz="1400" b="1">
                <a:effectLst/>
                <a:latin typeface="Times New Roman" panose="02020603050405020304" pitchFamily="18" charset="0"/>
                <a:ea typeface="Calibri" panose="020F0502020204030204" pitchFamily="34" charset="0"/>
                <a:cs typeface="Calibri" panose="020F0502020204030204" pitchFamily="34" charset="0"/>
              </a:rPr>
              <a:t>שיחות עם הצוות המפעיל</a:t>
            </a:r>
            <a:r>
              <a:rPr lang="he-IL" sz="1400">
                <a:effectLst/>
                <a:latin typeface="Times New Roman" panose="02020603050405020304" pitchFamily="18" charset="0"/>
                <a:ea typeface="Calibri" panose="020F0502020204030204" pitchFamily="34" charset="0"/>
                <a:cs typeface="Calibri" panose="020F0502020204030204" pitchFamily="34" charset="0"/>
              </a:rPr>
              <a:t> – </a:t>
            </a:r>
            <a:endParaRPr lang="en-US" sz="1400">
              <a:effectLst/>
              <a:latin typeface="Times New Roman" panose="02020603050405020304" pitchFamily="18" charset="0"/>
              <a:ea typeface="Calibri" panose="020F0502020204030204" pitchFamily="34" charset="0"/>
            </a:endParaRPr>
          </a:p>
          <a:p>
            <a:pPr marL="742950" lvl="1" indent="-285750" algn="r" rtl="1">
              <a:spcAft>
                <a:spcPts val="0"/>
              </a:spcAft>
              <a:buFont typeface="Courier New" panose="02070309020205020404" pitchFamily="49" charset="0"/>
              <a:buChar char="o"/>
            </a:pPr>
            <a:r>
              <a:rPr lang="he-IL" sz="1400" u="sng">
                <a:effectLst/>
                <a:latin typeface="Times New Roman" panose="02020603050405020304" pitchFamily="18" charset="0"/>
                <a:ea typeface="Calibri" panose="020F0502020204030204" pitchFamily="34" charset="0"/>
                <a:cs typeface="Calibri" panose="020F0502020204030204" pitchFamily="34" charset="0"/>
              </a:rPr>
              <a:t>תפקיד ורקע מקצועי</a:t>
            </a:r>
            <a:endParaRPr lang="en-US" sz="1400">
              <a:effectLst/>
              <a:latin typeface="Times New Roman" panose="02020603050405020304" pitchFamily="18" charset="0"/>
              <a:ea typeface="Calibri" panose="020F0502020204030204" pitchFamily="34" charset="0"/>
            </a:endParaRPr>
          </a:p>
          <a:p>
            <a:pPr marL="742950" lvl="1" indent="-285750" algn="r" rtl="1">
              <a:spcAft>
                <a:spcPts val="0"/>
              </a:spcAft>
              <a:buFont typeface="Courier New" panose="02070309020205020404" pitchFamily="49" charset="0"/>
              <a:buChar char="o"/>
            </a:pPr>
            <a:r>
              <a:rPr lang="he-IL" sz="1400" u="sng">
                <a:effectLst/>
                <a:latin typeface="Times New Roman" panose="02020603050405020304" pitchFamily="18" charset="0"/>
                <a:ea typeface="Calibri" panose="020F0502020204030204" pitchFamily="34" charset="0"/>
                <a:cs typeface="Calibri" panose="020F0502020204030204" pitchFamily="34" charset="0"/>
              </a:rPr>
              <a:t>כיצד רואים את תפקידם במסגרת המשחקייה?</a:t>
            </a:r>
            <a:endParaRPr lang="en-US" sz="1400">
              <a:effectLst/>
              <a:latin typeface="Times New Roman" panose="02020603050405020304" pitchFamily="18" charset="0"/>
              <a:ea typeface="Calibri" panose="020F0502020204030204" pitchFamily="34" charset="0"/>
            </a:endParaRPr>
          </a:p>
          <a:p>
            <a:pPr marL="742950" lvl="1" indent="-285750" algn="r" rtl="1">
              <a:spcAft>
                <a:spcPts val="0"/>
              </a:spcAft>
              <a:buFont typeface="Courier New" panose="02070309020205020404" pitchFamily="49" charset="0"/>
              <a:buChar char="o"/>
            </a:pPr>
            <a:r>
              <a:rPr lang="he-IL" sz="1400" u="sng">
                <a:effectLst/>
                <a:latin typeface="Times New Roman" panose="02020603050405020304" pitchFamily="18" charset="0"/>
                <a:ea typeface="Calibri" panose="020F0502020204030204" pitchFamily="34" charset="0"/>
                <a:cs typeface="Calibri" panose="020F0502020204030204" pitchFamily="34" charset="0"/>
              </a:rPr>
              <a:t>האם מרגישים שקיבלו את הכלים המתאימים לכך? באיזו מסגרת? (הכשרה של אורבן</a:t>
            </a:r>
            <a:r>
              <a:rPr lang="en-US" sz="1400" u="sng">
                <a:effectLst/>
                <a:latin typeface="Calibri" panose="020F0502020204030204" pitchFamily="34" charset="0"/>
                <a:ea typeface="Calibri" panose="020F0502020204030204" pitchFamily="34" charset="0"/>
              </a:rPr>
              <a:t>95</a:t>
            </a:r>
            <a:r>
              <a:rPr lang="he-IL" sz="1400" u="sng">
                <a:effectLst/>
                <a:latin typeface="Times New Roman" panose="02020603050405020304" pitchFamily="18" charset="0"/>
                <a:ea typeface="Calibri" panose="020F0502020204030204" pitchFamily="34" charset="0"/>
                <a:cs typeface="Calibri" panose="020F0502020204030204" pitchFamily="34" charset="0"/>
              </a:rPr>
              <a:t>, הכשרה של המרכז הקהילתי, רקע קודם, כלל לא הייתה הכשרה) </a:t>
            </a:r>
            <a:endParaRPr lang="en-US" sz="1400">
              <a:effectLst/>
              <a:latin typeface="Times New Roman" panose="02020603050405020304" pitchFamily="18" charset="0"/>
              <a:ea typeface="Calibri" panose="020F0502020204030204" pitchFamily="34" charset="0"/>
            </a:endParaRPr>
          </a:p>
          <a:p>
            <a:pPr marL="742950" lvl="1" indent="-285750" algn="r" rtl="1">
              <a:spcAft>
                <a:spcPts val="0"/>
              </a:spcAft>
              <a:buFont typeface="Courier New" panose="02070309020205020404" pitchFamily="49" charset="0"/>
              <a:buChar char="o"/>
            </a:pPr>
            <a:r>
              <a:rPr lang="he-IL" sz="1400" u="sng">
                <a:effectLst/>
                <a:latin typeface="Times New Roman" panose="02020603050405020304" pitchFamily="18" charset="0"/>
                <a:ea typeface="Calibri" panose="020F0502020204030204" pitchFamily="34" charset="0"/>
                <a:cs typeface="Calibri" panose="020F0502020204030204" pitchFamily="34" charset="0"/>
              </a:rPr>
              <a:t>לבקש שינסו לאפיין את הקהל שהגיע, מה לדעתם ההורים/מלווים מצפים/מעוניינים לקבל בהגיעם למשחקייה?</a:t>
            </a:r>
            <a:endParaRPr lang="en-US" sz="1400">
              <a:effectLst/>
              <a:latin typeface="Times New Roman" panose="02020603050405020304" pitchFamily="18" charset="0"/>
              <a:ea typeface="Calibri" panose="020F0502020204030204" pitchFamily="34" charset="0"/>
            </a:endParaRPr>
          </a:p>
          <a:p>
            <a:pPr marL="742950" lvl="1" indent="-285750" algn="r" rtl="1">
              <a:spcAft>
                <a:spcPts val="0"/>
              </a:spcAft>
              <a:buFont typeface="Courier New" panose="02070309020205020404" pitchFamily="49" charset="0"/>
              <a:buChar char="o"/>
            </a:pPr>
            <a:r>
              <a:rPr lang="he-IL" sz="1400" u="sng">
                <a:effectLst/>
                <a:latin typeface="Times New Roman" panose="02020603050405020304" pitchFamily="18" charset="0"/>
                <a:ea typeface="Calibri" panose="020F0502020204030204" pitchFamily="34" charset="0"/>
                <a:cs typeface="Calibri" panose="020F0502020204030204" pitchFamily="34" charset="0"/>
              </a:rPr>
              <a:t>ממה לדעתם המבקרים הכי מרוצים במסגרת הביקור?</a:t>
            </a:r>
            <a:endParaRPr lang="en-US" sz="1400">
              <a:effectLst/>
              <a:latin typeface="Times New Roman" panose="02020603050405020304" pitchFamily="18" charset="0"/>
              <a:ea typeface="Calibri" panose="020F0502020204030204" pitchFamily="34" charset="0"/>
            </a:endParaRPr>
          </a:p>
          <a:p>
            <a:pPr marL="742950" lvl="1" indent="-285750" algn="r" rtl="1">
              <a:spcAft>
                <a:spcPts val="0"/>
              </a:spcAft>
              <a:buFont typeface="Courier New" panose="02070309020205020404" pitchFamily="49" charset="0"/>
              <a:buChar char="o"/>
            </a:pPr>
            <a:r>
              <a:rPr lang="he-IL" sz="1400" u="sng">
                <a:effectLst/>
                <a:latin typeface="Times New Roman" panose="02020603050405020304" pitchFamily="18" charset="0"/>
                <a:ea typeface="Calibri" panose="020F0502020204030204" pitchFamily="34" charset="0"/>
                <a:cs typeface="Calibri" panose="020F0502020204030204" pitchFamily="34" charset="0"/>
              </a:rPr>
              <a:t>מה ניתן לשפר? (בהיבטים של התנהלות ותפעול/עיצוב/היצע אביזרים/שיווק..)</a:t>
            </a:r>
          </a:p>
          <a:p>
            <a:pPr marL="742950" lvl="1" indent="-285750" algn="r" rtl="1">
              <a:spcAft>
                <a:spcPts val="0"/>
              </a:spcAft>
              <a:buFont typeface="Courier New" panose="02070309020205020404" pitchFamily="49" charset="0"/>
              <a:buChar char="o"/>
            </a:pPr>
            <a:r>
              <a:rPr lang="he-IL" sz="1400" u="sng">
                <a:latin typeface="Times New Roman" panose="02020603050405020304" pitchFamily="18" charset="0"/>
                <a:cs typeface="Calibri" panose="020F0502020204030204" pitchFamily="34" charset="0"/>
              </a:rPr>
              <a:t>לציין כי מעבר להתייחסותם ליום הפעילות הנוכחי מוזמנים לשתף ברשמים גם מהשגרה המוכרת להם במקום (כולל לפני תקופת הקורונה)</a:t>
            </a:r>
            <a:endParaRPr lang="en-US" sz="1400" u="sng">
              <a:latin typeface="Times New Roman" panose="02020603050405020304" pitchFamily="18" charset="0"/>
              <a:cs typeface="Calibri" panose="020F0502020204030204" pitchFamily="34" charset="0"/>
            </a:endParaRPr>
          </a:p>
          <a:p>
            <a:endParaRPr lang="he-IL" sz="1200">
              <a:latin typeface="Calibri" panose="020F0502020204030204" pitchFamily="34" charset="0"/>
              <a:ea typeface="Calibri" panose="020F0502020204030204" pitchFamily="34" charset="0"/>
              <a:cs typeface="Arial" panose="020B0604020202020204" pitchFamily="34" charset="0"/>
            </a:endParaRPr>
          </a:p>
          <a:p>
            <a:r>
              <a:rPr lang="he-IL" sz="1400">
                <a:latin typeface="Calibri" panose="020F0502020204030204" pitchFamily="34" charset="0"/>
                <a:ea typeface="Calibri" panose="020F0502020204030204" pitchFamily="34" charset="0"/>
                <a:cs typeface="Calibri" panose="020F0502020204030204" pitchFamily="34" charset="0"/>
              </a:rPr>
              <a:t> </a:t>
            </a:r>
            <a:endParaRPr lang="en-US" sz="1400">
              <a:latin typeface="Calibri" panose="020F0502020204030204" pitchFamily="34" charset="0"/>
              <a:ea typeface="Calibri" panose="020F0502020204030204" pitchFamily="34" charset="0"/>
              <a:cs typeface="Calibri" panose="020F0502020204030204" pitchFamily="34" charset="0"/>
            </a:endParaRPr>
          </a:p>
          <a:p>
            <a:pPr algn="ctr" rtl="1">
              <a:spcAft>
                <a:spcPts val="0"/>
              </a:spcAft>
            </a:pPr>
            <a:r>
              <a:rPr lang="he-IL" sz="1400">
                <a:latin typeface="Calibri" panose="020F0502020204030204" pitchFamily="34" charset="0"/>
                <a:ea typeface="Calibri" panose="020F0502020204030204" pitchFamily="34" charset="0"/>
                <a:cs typeface="Calibri" panose="020F0502020204030204" pitchFamily="34" charset="0"/>
              </a:rPr>
              <a:t>תודה ובהצלחה!</a:t>
            </a:r>
            <a:endParaRPr lang="en-US" sz="1400">
              <a:latin typeface="Calibri" panose="020F0502020204030204" pitchFamily="34" charset="0"/>
              <a:ea typeface="Calibri" panose="020F0502020204030204" pitchFamily="34" charset="0"/>
              <a:cs typeface="Calibri" panose="020F0502020204030204" pitchFamily="34" charset="0"/>
            </a:endParaRPr>
          </a:p>
          <a:p>
            <a:pPr rtl="1"/>
            <a:r>
              <a:rPr lang="he-IL" sz="1400">
                <a:latin typeface="Calibri" panose="020F0502020204030204" pitchFamily="34" charset="0"/>
                <a:ea typeface="Calibri" panose="020F0502020204030204" pitchFamily="34" charset="0"/>
                <a:cs typeface="Calibri" panose="020F0502020204030204" pitchFamily="34" charset="0"/>
              </a:rPr>
              <a:t>צוות הערכת </a:t>
            </a:r>
            <a:r>
              <a:rPr lang="en-US" sz="1400">
                <a:latin typeface="Calibri" panose="020F0502020204030204" pitchFamily="34" charset="0"/>
                <a:ea typeface="Calibri" panose="020F0502020204030204" pitchFamily="34" charset="0"/>
                <a:cs typeface="Calibri" panose="020F0502020204030204" pitchFamily="34" charset="0"/>
              </a:rPr>
              <a:t>Urban95</a:t>
            </a:r>
            <a:r>
              <a:rPr lang="he-IL" sz="1400">
                <a:latin typeface="Calibri" panose="020F0502020204030204" pitchFamily="34" charset="0"/>
                <a:ea typeface="Calibri" panose="020F0502020204030204" pitchFamily="34" charset="0"/>
                <a:cs typeface="Calibri" panose="020F0502020204030204" pitchFamily="34" charset="0"/>
              </a:rPr>
              <a:t>, מטח</a:t>
            </a:r>
            <a:endParaRPr lang="he-IL"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613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521D-386B-40A9-8A49-784BE94FAB3F}"/>
              </a:ext>
            </a:extLst>
          </p:cNvPr>
          <p:cNvSpPr>
            <a:spLocks noGrp="1"/>
          </p:cNvSpPr>
          <p:nvPr>
            <p:ph type="sldNum" sz="quarter" idx="12"/>
          </p:nvPr>
        </p:nvSpPr>
        <p:spPr/>
        <p:txBody>
          <a:bodyPr/>
          <a:lstStyle/>
          <a:p>
            <a:fld id="{F2736200-3204-44C4-A5EC-985817706BA3}" type="slidenum">
              <a:rPr lang="en-US" smtClean="0"/>
              <a:t>33</a:t>
            </a:fld>
            <a:endParaRPr lang="en-US"/>
          </a:p>
        </p:txBody>
      </p:sp>
      <p:graphicFrame>
        <p:nvGraphicFramePr>
          <p:cNvPr id="3" name="טבלה 2"/>
          <p:cNvGraphicFramePr>
            <a:graphicFrameLocks noGrp="1"/>
          </p:cNvGraphicFramePr>
          <p:nvPr>
            <p:extLst>
              <p:ext uri="{D42A27DB-BD31-4B8C-83A1-F6EECF244321}">
                <p14:modId xmlns:p14="http://schemas.microsoft.com/office/powerpoint/2010/main" val="2815303762"/>
              </p:ext>
            </p:extLst>
          </p:nvPr>
        </p:nvGraphicFramePr>
        <p:xfrm>
          <a:off x="-12527" y="363111"/>
          <a:ext cx="12192000" cy="6469806"/>
        </p:xfrm>
        <a:graphic>
          <a:graphicData uri="http://schemas.openxmlformats.org/drawingml/2006/table">
            <a:tbl>
              <a:tblPr rtl="1" firstRow="1" firstCol="1" bandRow="1">
                <a:tableStyleId>{5C22544A-7EE6-4342-B048-85BDC9FD1C3A}</a:tableStyleId>
              </a:tblPr>
              <a:tblGrid>
                <a:gridCol w="2615059">
                  <a:extLst>
                    <a:ext uri="{9D8B030D-6E8A-4147-A177-3AD203B41FA5}">
                      <a16:colId xmlns:a16="http://schemas.microsoft.com/office/drawing/2014/main" val="1018277718"/>
                    </a:ext>
                  </a:extLst>
                </a:gridCol>
                <a:gridCol w="6198010">
                  <a:extLst>
                    <a:ext uri="{9D8B030D-6E8A-4147-A177-3AD203B41FA5}">
                      <a16:colId xmlns:a16="http://schemas.microsoft.com/office/drawing/2014/main" val="3514882748"/>
                    </a:ext>
                  </a:extLst>
                </a:gridCol>
                <a:gridCol w="3378931">
                  <a:extLst>
                    <a:ext uri="{9D8B030D-6E8A-4147-A177-3AD203B41FA5}">
                      <a16:colId xmlns:a16="http://schemas.microsoft.com/office/drawing/2014/main" val="4047122982"/>
                    </a:ext>
                  </a:extLst>
                </a:gridCol>
              </a:tblGrid>
              <a:tr h="179020">
                <a:tc>
                  <a:txBody>
                    <a:bodyPr/>
                    <a:lstStyle/>
                    <a:p>
                      <a:pPr algn="r" rtl="1">
                        <a:spcAft>
                          <a:spcPts val="0"/>
                        </a:spcAft>
                      </a:pPr>
                      <a:r>
                        <a:rPr lang="he-IL" sz="1000">
                          <a:effectLst/>
                        </a:rPr>
                        <a:t>קריטריונים לתצפית</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gridSpan="2">
                  <a:txBody>
                    <a:bodyPr/>
                    <a:lstStyle/>
                    <a:p>
                      <a:pPr algn="r" rtl="1">
                        <a:spcAft>
                          <a:spcPts val="0"/>
                        </a:spcAft>
                      </a:pPr>
                      <a:r>
                        <a:rPr lang="he-IL" sz="1000">
                          <a:effectLst/>
                        </a:rPr>
                        <a:t>עדויות מתצפית על פעילות (התנהלות המנחה, תיאור התנהגות הילדים והמבוגרים)</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789394087"/>
                  </a:ext>
                </a:extLst>
              </a:tr>
              <a:tr h="169957">
                <a:tc rowSpan="2">
                  <a:txBody>
                    <a:bodyPr/>
                    <a:lstStyle/>
                    <a:p>
                      <a:pPr algn="r" rtl="1">
                        <a:spcAft>
                          <a:spcPts val="0"/>
                        </a:spcAft>
                      </a:pPr>
                      <a:r>
                        <a:rPr lang="he-IL" sz="1000">
                          <a:solidFill>
                            <a:schemeClr val="bg1"/>
                          </a:solidFill>
                          <a:effectLst/>
                          <a:latin typeface="Times New Roman" panose="02020603050405020304" pitchFamily="18" charset="0"/>
                          <a:ea typeface="Calibri" panose="020F0502020204030204" pitchFamily="34" charset="0"/>
                          <a:cs typeface="+mn-cs"/>
                        </a:rPr>
                        <a:t>דמוגרפיה </a:t>
                      </a:r>
                      <a:r>
                        <a:rPr lang="he-IL" sz="1000" b="0">
                          <a:solidFill>
                            <a:schemeClr val="bg1"/>
                          </a:solidFill>
                          <a:effectLst/>
                          <a:latin typeface="Times New Roman" panose="02020603050405020304" pitchFamily="18" charset="0"/>
                          <a:ea typeface="Calibri" panose="020F0502020204030204" pitchFamily="34" charset="0"/>
                          <a:cs typeface="+mn-cs"/>
                        </a:rPr>
                        <a:t>הערכת כמות מבוגרים וילדים, הערכה באחוזים של קרבה, גיל ומגדר</a:t>
                      </a:r>
                    </a:p>
                    <a:p>
                      <a:pPr algn="r" rtl="1">
                        <a:spcAft>
                          <a:spcPts val="0"/>
                        </a:spcAft>
                      </a:pPr>
                      <a:r>
                        <a:rPr lang="he-IL" sz="1000" b="0">
                          <a:solidFill>
                            <a:schemeClr val="bg1"/>
                          </a:solidFill>
                          <a:effectLst/>
                          <a:latin typeface="Times New Roman" panose="02020603050405020304" pitchFamily="18" charset="0"/>
                          <a:ea typeface="Calibri" panose="020F0502020204030204" pitchFamily="34" charset="0"/>
                          <a:cs typeface="+mn-cs"/>
                        </a:rPr>
                        <a:t>יש לציין כמות עבור כל הרכב מבקרים</a:t>
                      </a:r>
                    </a:p>
                  </a:txBody>
                  <a:tcPr marL="46910" marR="46910" marT="0" marB="0"/>
                </a:tc>
                <a:tc>
                  <a:txBody>
                    <a:bodyPr/>
                    <a:lstStyle/>
                    <a:p>
                      <a:pPr algn="r" rtl="1">
                        <a:spcAft>
                          <a:spcPts val="0"/>
                        </a:spcAft>
                      </a:pPr>
                      <a:r>
                        <a:rPr lang="he-IL" sz="1000">
                          <a:effectLst/>
                        </a:rPr>
                        <a:t>מבוגרים- כמות בזמן עומס:_____ </a:t>
                      </a:r>
                    </a:p>
                    <a:p>
                      <a:pPr algn="r" rtl="1">
                        <a:spcAft>
                          <a:spcPts val="0"/>
                        </a:spcAft>
                      </a:pPr>
                      <a:r>
                        <a:rPr lang="he-IL" sz="1000">
                          <a:effectLst/>
                        </a:rPr>
                        <a:t> נשים___ גברים___   </a:t>
                      </a:r>
                      <a:r>
                        <a:rPr lang="he-IL" sz="1000" u="sng">
                          <a:effectLst/>
                        </a:rPr>
                        <a:t>קרבה:</a:t>
                      </a:r>
                      <a:r>
                        <a:rPr lang="he-IL" sz="1000">
                          <a:effectLst/>
                        </a:rPr>
                        <a:t> הורה___ סבים___ מטפל/ת___ אח/ות גדול/ה___ אחר___ </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a:txBody>
                    <a:bodyPr/>
                    <a:lstStyle/>
                    <a:p>
                      <a:pPr algn="r" rtl="1">
                        <a:spcAft>
                          <a:spcPts val="0"/>
                        </a:spcAft>
                      </a:pPr>
                      <a:r>
                        <a:rPr lang="he-IL" sz="1000">
                          <a:effectLst/>
                        </a:rPr>
                        <a:t>ילדים- כמות בזמן עומס:_____</a:t>
                      </a:r>
                    </a:p>
                    <a:p>
                      <a:pPr algn="r" rtl="1">
                        <a:spcAft>
                          <a:spcPts val="0"/>
                        </a:spcAft>
                      </a:pPr>
                      <a:r>
                        <a:rPr lang="he-IL" sz="1000">
                          <a:effectLst/>
                        </a:rPr>
                        <a:t> בנות___בנים___     </a:t>
                      </a:r>
                      <a:r>
                        <a:rPr lang="he-IL" sz="1000" u="sng">
                          <a:effectLst/>
                        </a:rPr>
                        <a:t> גיל:</a:t>
                      </a:r>
                      <a:r>
                        <a:rPr lang="he-IL" sz="1000">
                          <a:effectLst/>
                        </a:rPr>
                        <a:t> </a:t>
                      </a:r>
                      <a:r>
                        <a:rPr lang="en-US" sz="1000">
                          <a:effectLst/>
                        </a:rPr>
                        <a:t>0-3</a:t>
                      </a:r>
                      <a:r>
                        <a:rPr lang="he-IL" sz="1000">
                          <a:effectLst/>
                        </a:rPr>
                        <a:t>___ 3-6___ 6+___</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extLst>
                  <a:ext uri="{0D108BD9-81ED-4DB2-BD59-A6C34878D82A}">
                    <a16:rowId xmlns:a16="http://schemas.microsoft.com/office/drawing/2014/main" val="2558849690"/>
                  </a:ext>
                </a:extLst>
              </a:tr>
              <a:tr h="221135">
                <a:tc vMerge="1">
                  <a:txBody>
                    <a:bodyPr/>
                    <a:lstStyle/>
                    <a:p>
                      <a:pPr rtl="1"/>
                      <a:endParaRPr lang="he-IL"/>
                    </a:p>
                  </a:txBody>
                  <a:tcPr/>
                </a:tc>
                <a:tc gridSpan="2">
                  <a:txBody>
                    <a:bodyPr/>
                    <a:lstStyle/>
                    <a:p>
                      <a:pPr algn="r" rtl="1">
                        <a:spcAft>
                          <a:spcPts val="0"/>
                        </a:spcAft>
                      </a:pPr>
                      <a:r>
                        <a:rPr lang="he-IL" sz="1000">
                          <a:effectLst/>
                        </a:rPr>
                        <a:t>הרכב  </a:t>
                      </a:r>
                      <a:r>
                        <a:rPr lang="he-IL" sz="1000" u="sng">
                          <a:effectLst/>
                        </a:rPr>
                        <a:t>מבוגר</a:t>
                      </a:r>
                      <a:r>
                        <a:rPr lang="he-IL" sz="1000">
                          <a:effectLst/>
                        </a:rPr>
                        <a:t> וילד/ה___   עם 2 ילדים___  3 ילדים+ ___  </a:t>
                      </a:r>
                      <a:r>
                        <a:rPr lang="he-IL" sz="1000" u="sng">
                          <a:effectLst/>
                        </a:rPr>
                        <a:t>זוג</a:t>
                      </a:r>
                      <a:r>
                        <a:rPr lang="he-IL" sz="1000">
                          <a:effectLst/>
                        </a:rPr>
                        <a:t> וילד/ה___  עם 2 ילדים ___  3 ילדים+ ___  </a:t>
                      </a:r>
                      <a:r>
                        <a:rPr lang="he-IL" sz="1000" u="sng">
                          <a:effectLst/>
                        </a:rPr>
                        <a:t>קבוצה</a:t>
                      </a:r>
                      <a:r>
                        <a:rPr lang="he-IL" sz="1000">
                          <a:effectLst/>
                        </a:rPr>
                        <a:t> (כמה מבוגרים וכמה ילדים):____________</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3359249622"/>
                  </a:ext>
                </a:extLst>
              </a:tr>
              <a:tr h="229681">
                <a:tc>
                  <a:txBody>
                    <a:bodyPr/>
                    <a:lstStyle/>
                    <a:p>
                      <a:pPr algn="r" rtl="1">
                        <a:spcAft>
                          <a:spcPts val="0"/>
                        </a:spcAft>
                      </a:pPr>
                      <a:r>
                        <a:rPr lang="he-IL" sz="1000" b="1">
                          <a:solidFill>
                            <a:schemeClr val="bg1"/>
                          </a:solidFill>
                          <a:effectLst/>
                          <a:latin typeface="Times New Roman" panose="02020603050405020304" pitchFamily="18" charset="0"/>
                          <a:ea typeface="Calibri" panose="020F0502020204030204" pitchFamily="34" charset="0"/>
                          <a:cs typeface="+mn-cs"/>
                        </a:rPr>
                        <a:t>הערכת משך שהייה</a:t>
                      </a:r>
                    </a:p>
                  </a:txBody>
                  <a:tcPr marL="46910" marR="46910" marT="0" marB="0"/>
                </a:tc>
                <a:tc gridSpan="2">
                  <a:txBody>
                    <a:bodyPr/>
                    <a:lstStyle/>
                    <a:p>
                      <a:pPr algn="r" rtl="1">
                        <a:spcAft>
                          <a:spcPts val="0"/>
                        </a:spcAft>
                      </a:pPr>
                      <a:r>
                        <a:rPr lang="he-IL" sz="1000">
                          <a:effectLst/>
                          <a:latin typeface="Times New Roman" panose="02020603050405020304" pitchFamily="18" charset="0"/>
                          <a:ea typeface="Calibri" panose="020F0502020204030204" pitchFamily="34" charset="0"/>
                          <a:cs typeface="+mn-cs"/>
                        </a:rPr>
                        <a:t>עד חצי שעה: רוב/כמחצית/מיעוט    חצי שעה-שעה: רוב/כמחצית/מיעוט    שעה-שעתיים: רוב/כמחצית/מיעוט </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3911919019"/>
                  </a:ext>
                </a:extLst>
              </a:tr>
              <a:tr h="1485116">
                <a:tc>
                  <a:txBody>
                    <a:bodyPr/>
                    <a:lstStyle/>
                    <a:p>
                      <a:pPr algn="r" rtl="1">
                        <a:spcAft>
                          <a:spcPts val="0"/>
                        </a:spcAft>
                      </a:pPr>
                      <a:r>
                        <a:rPr lang="he-IL" sz="1000">
                          <a:effectLst/>
                        </a:rPr>
                        <a:t>תיאור כללי ומיפוי חסמים</a:t>
                      </a:r>
                      <a:endParaRPr lang="en-US" sz="1000">
                        <a:effectLst/>
                      </a:endParaRPr>
                    </a:p>
                    <a:p>
                      <a:pPr algn="r" rtl="1">
                        <a:spcAft>
                          <a:spcPts val="600"/>
                        </a:spcAft>
                      </a:pPr>
                      <a:r>
                        <a:rPr lang="he-IL" sz="1000" b="0">
                          <a:effectLst/>
                        </a:rPr>
                        <a:t>בכל קריטריון: יש לתת ציון בין 1 ל- 7 (כש- </a:t>
                      </a:r>
                      <a:r>
                        <a:rPr lang="en-US" sz="1000" b="0">
                          <a:effectLst/>
                        </a:rPr>
                        <a:t>1 </a:t>
                      </a:r>
                      <a:r>
                        <a:rPr lang="he-IL" sz="1000" b="0">
                          <a:effectLst/>
                        </a:rPr>
                        <a:t>כלל לא/ שלילי מאוד ו- </a:t>
                      </a:r>
                      <a:r>
                        <a:rPr lang="en-US" sz="1000" b="0">
                          <a:effectLst/>
                        </a:rPr>
                        <a:t>7 </a:t>
                      </a:r>
                      <a:r>
                        <a:rPr lang="he-IL" sz="1000" b="0">
                          <a:effectLst/>
                        </a:rPr>
                        <a:t>חיובי/ במידה רבה מאוד) </a:t>
                      </a:r>
                      <a:endParaRPr lang="en-US" sz="1000" b="0">
                        <a:effectLst/>
                      </a:endParaRPr>
                    </a:p>
                    <a:p>
                      <a:pPr algn="r" rtl="1">
                        <a:spcAft>
                          <a:spcPts val="600"/>
                        </a:spcAft>
                      </a:pPr>
                      <a:endParaRPr lang="he-IL" sz="1000" b="0">
                        <a:effectLst/>
                      </a:endParaRPr>
                    </a:p>
                    <a:p>
                      <a:pPr algn="r" rtl="1">
                        <a:spcAft>
                          <a:spcPts val="600"/>
                        </a:spcAft>
                      </a:pPr>
                      <a:endParaRPr lang="he-IL" sz="1000" b="0">
                        <a:effectLst/>
                      </a:endParaRPr>
                    </a:p>
                    <a:p>
                      <a:pPr algn="r" rtl="1">
                        <a:spcAft>
                          <a:spcPts val="600"/>
                        </a:spcAft>
                      </a:pPr>
                      <a:r>
                        <a:rPr lang="he-IL" sz="1000" b="0">
                          <a:effectLst/>
                        </a:rPr>
                        <a:t>עבור כל התרחשות יש לציין היקף מקרים שנצפו (כמות)</a:t>
                      </a:r>
                      <a:endParaRPr lang="en-US" sz="1000" b="0">
                        <a:effectLst/>
                      </a:endParaRPr>
                    </a:p>
                    <a:p>
                      <a:pPr algn="r" rtl="1">
                        <a:spcAft>
                          <a:spcPts val="600"/>
                        </a:spcAft>
                      </a:pPr>
                      <a:r>
                        <a:rPr lang="he-IL" sz="1000" b="0" i="0">
                          <a:solidFill>
                            <a:schemeClr val="bg1"/>
                          </a:solidFill>
                          <a:effectLst/>
                        </a:rPr>
                        <a:t>* שימוש יצירתי שתורם לחוויה ולמשתתפים לא נספר כהפרעה, יש לפרט בתיאור ההתנהלות</a:t>
                      </a:r>
                      <a:endParaRPr lang="en-US" sz="1000" b="0" i="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gridSpan="2">
                  <a:txBody>
                    <a:bodyPr/>
                    <a:lstStyle/>
                    <a:p>
                      <a:pPr algn="r" rtl="1">
                        <a:spcAft>
                          <a:spcPts val="0"/>
                        </a:spcAft>
                      </a:pPr>
                      <a:r>
                        <a:rPr lang="he-IL" sz="1000">
                          <a:effectLst/>
                        </a:rPr>
                        <a:t> ציון (7-1) למענה של </a:t>
                      </a:r>
                      <a:r>
                        <a:rPr lang="he-IL" sz="1000" b="1">
                          <a:effectLst/>
                        </a:rPr>
                        <a:t>עיצוב המתחם </a:t>
                      </a:r>
                      <a:r>
                        <a:rPr lang="he-IL" sz="1000">
                          <a:effectLst/>
                        </a:rPr>
                        <a:t>על המאפיינים הבאים (בהתאם לפרוגרמה מצ"ב): תנועתי____ מוטורי____ חושי____ אינטראקטיבי____ אורייני____ סימבולי___</a:t>
                      </a:r>
                    </a:p>
                    <a:p>
                      <a:pPr algn="r" rtl="1">
                        <a:spcAft>
                          <a:spcPts val="0"/>
                        </a:spcAft>
                      </a:pPr>
                      <a:r>
                        <a:rPr lang="he-IL" sz="1000">
                          <a:effectLst/>
                        </a:rPr>
                        <a:t>נא לפרט ולהדגים כיצד המענה בא לידי ביטוי בעיצוב, </a:t>
                      </a:r>
                      <a:r>
                        <a:rPr lang="he-IL" sz="1000" b="1">
                          <a:effectLst/>
                        </a:rPr>
                        <a:t>וכיצד ממומש בפועל ע"י המבקרים</a:t>
                      </a:r>
                      <a:r>
                        <a:rPr lang="he-IL" sz="1000">
                          <a:effectLst/>
                        </a:rPr>
                        <a:t>:</a:t>
                      </a:r>
                    </a:p>
                    <a:p>
                      <a:pPr algn="r" rtl="1">
                        <a:spcAft>
                          <a:spcPts val="0"/>
                        </a:spcAft>
                      </a:pPr>
                      <a:endParaRPr lang="he-IL" sz="1000">
                        <a:effectLst/>
                      </a:endParaRPr>
                    </a:p>
                    <a:p>
                      <a:pPr algn="r" rtl="1">
                        <a:spcAft>
                          <a:spcPts val="0"/>
                        </a:spcAft>
                      </a:pPr>
                      <a:r>
                        <a:rPr lang="he-IL" sz="1000" b="1">
                          <a:effectLst/>
                        </a:rPr>
                        <a:t>תנאי שהייה ושירות: </a:t>
                      </a:r>
                      <a:r>
                        <a:rPr lang="he-IL" sz="1000">
                          <a:effectLst/>
                        </a:rPr>
                        <a:t>הנגשה לפעוטות (נגישות עד גובה מטר)___ בטיחות (הרחקת מפגעים מתחת לגובה מטר, פינות חדות, קרקע יציבה ומרופדת לנפילות)___ מרחב פתוח (זווית ראייה רחבה)___ ניקיון ותחזוקה___ אוורור ומיזוג אוויר___ חנייה לעגלות___ שירותים ומרחב החתלה___ מרחב הנקה_____ מתקן שתייה___  איכות הציוד (חפצים ואביזרים במתחם)___ התאמה לכמות המבקרים___ מקומות ישיבה למלווים____ איזון גירויים: צבעוניות רכה____ תאורה נעימה ומותאמת____ מוסיקה מותאמת (אם יש)__ אקוסטיקה איכותית (מיסוך רעשים והד)___</a:t>
                      </a:r>
                    </a:p>
                    <a:p>
                      <a:pPr algn="r" rtl="1">
                        <a:spcAft>
                          <a:spcPts val="0"/>
                        </a:spcAft>
                      </a:pPr>
                      <a:r>
                        <a:rPr lang="he-IL" sz="1000" b="1">
                          <a:effectLst/>
                        </a:rPr>
                        <a:t>תיאור כללי של מרחב הפעילות, פירוט ודוגמאות למדדים לעיל ונקודות חשובות לציון:</a:t>
                      </a:r>
                    </a:p>
                    <a:p>
                      <a:pPr algn="r" rtl="1">
                        <a:spcAft>
                          <a:spcPts val="0"/>
                        </a:spcAft>
                      </a:pPr>
                      <a:endParaRPr lang="he-IL" sz="1000">
                        <a:effectLst/>
                      </a:endParaRPr>
                    </a:p>
                    <a:p>
                      <a:pPr algn="r" rtl="1">
                        <a:spcAft>
                          <a:spcPts val="0"/>
                        </a:spcAft>
                      </a:pPr>
                      <a:r>
                        <a:rPr lang="he-IL" sz="1000">
                          <a:effectLst/>
                        </a:rPr>
                        <a:t>היקף הפרעות/ הסחות דעת: שימוש בטלפון ע"י צוות ___  שימוש לא מותאם* באביזרים ומתקנים (מסוכן, שפוגע בהתנהלות ובחוויה של הנוכחים) לפרט:______ כניסה ושהייה של אנשי צוות באופן שמפריע להתנהלות_____   הפרעות טכניות כגון הפסקת חשמל _______ אחר, לפרט:__________</a:t>
                      </a:r>
                    </a:p>
                  </a:txBody>
                  <a:tcPr marL="46910" marR="46910" marT="0" marB="0"/>
                </a:tc>
                <a:tc hMerge="1">
                  <a:txBody>
                    <a:bodyPr/>
                    <a:lstStyle/>
                    <a:p>
                      <a:pPr rtl="1"/>
                      <a:endParaRPr lang="he-IL"/>
                    </a:p>
                  </a:txBody>
                  <a:tcPr/>
                </a:tc>
                <a:extLst>
                  <a:ext uri="{0D108BD9-81ED-4DB2-BD59-A6C34878D82A}">
                    <a16:rowId xmlns:a16="http://schemas.microsoft.com/office/drawing/2014/main" val="471007397"/>
                  </a:ext>
                </a:extLst>
              </a:tr>
              <a:tr h="963170">
                <a:tc>
                  <a:txBody>
                    <a:bodyPr/>
                    <a:lstStyle/>
                    <a:p>
                      <a:pPr algn="r" rtl="1">
                        <a:spcAft>
                          <a:spcPts val="0"/>
                        </a:spcAft>
                      </a:pPr>
                      <a:r>
                        <a:rPr lang="he-IL" sz="1000">
                          <a:effectLst/>
                        </a:rPr>
                        <a:t>התנהלות צוות המשחקייה</a:t>
                      </a:r>
                      <a:endParaRPr lang="en-US" sz="1000">
                        <a:effectLst/>
                      </a:endParaRPr>
                    </a:p>
                    <a:p>
                      <a:pPr algn="r" rtl="1">
                        <a:spcAft>
                          <a:spcPts val="600"/>
                        </a:spcAft>
                      </a:pPr>
                      <a:r>
                        <a:rPr lang="he-IL" sz="1000" b="0">
                          <a:effectLst/>
                        </a:rPr>
                        <a:t>בכל קריטריון: יש לתת ציון בין 1 ל- 7 (כש- </a:t>
                      </a:r>
                      <a:r>
                        <a:rPr lang="en-US" sz="1000" b="0">
                          <a:effectLst/>
                        </a:rPr>
                        <a:t>1 </a:t>
                      </a:r>
                      <a:r>
                        <a:rPr lang="he-IL" sz="1000" b="0">
                          <a:effectLst/>
                        </a:rPr>
                        <a:t>כלל לא/ שלילי מאוד ו- </a:t>
                      </a:r>
                      <a:r>
                        <a:rPr lang="en-US" sz="1000" b="0">
                          <a:effectLst/>
                        </a:rPr>
                        <a:t>7 </a:t>
                      </a:r>
                      <a:r>
                        <a:rPr lang="he-IL" sz="1000" b="0">
                          <a:effectLst/>
                        </a:rPr>
                        <a:t>חיובי/ במידה רבה מאוד) </a:t>
                      </a:r>
                      <a:endParaRPr lang="en-US" sz="1000" b="0">
                        <a:effectLst/>
                      </a:endParaRPr>
                    </a:p>
                  </a:txBody>
                  <a:tcPr marL="46910" marR="46910" marT="0" marB="0"/>
                </a:tc>
                <a:tc gridSpan="2">
                  <a:txBody>
                    <a:bodyPr/>
                    <a:lstStyle/>
                    <a:p>
                      <a:pPr algn="r" rtl="1">
                        <a:spcAft>
                          <a:spcPts val="0"/>
                        </a:spcAft>
                      </a:pPr>
                      <a:r>
                        <a:rPr lang="he-IL" sz="1000" b="1">
                          <a:effectLst/>
                        </a:rPr>
                        <a:t>כמה אנשי צוות נוכחים במשחקייה? – חלק מתשאול צוות </a:t>
                      </a:r>
                      <a:r>
                        <a:rPr lang="he-IL" sz="1000">
                          <a:effectLst/>
                        </a:rPr>
                        <a:t>(לפרט תפקידים ורקע מקצועי אם ניתן)_________</a:t>
                      </a:r>
                    </a:p>
                    <a:p>
                      <a:pPr algn="r" rtl="1">
                        <a:spcAft>
                          <a:spcPts val="0"/>
                        </a:spcAft>
                      </a:pPr>
                      <a:r>
                        <a:rPr lang="he-IL" sz="1000" u="sng">
                          <a:effectLst/>
                        </a:rPr>
                        <a:t>ציון (7-1) להתנהלות המשגיח/ה העיקרי/ת במשחקיה</a:t>
                      </a:r>
                      <a:r>
                        <a:rPr lang="he-IL" sz="1000">
                          <a:effectLst/>
                        </a:rPr>
                        <a:t>: הפגנת נגישות כלפי המבקרים (פניות, חילופי מבטים ושיח, גישה חיובית ומזמינה)_____ ערנות ותגובתיות למתרחש_______ סיוע בפתרון בעיות וקשיים (אם נצפו)______ עידוד משחק משותף ____ מתן רעיונות להורים להפעלת הילדים ______ </a:t>
                      </a:r>
                    </a:p>
                    <a:p>
                      <a:pPr algn="r" rtl="1">
                        <a:spcAft>
                          <a:spcPts val="0"/>
                        </a:spcAft>
                      </a:pPr>
                      <a:endParaRPr lang="he-IL" sz="1000">
                        <a:effectLst/>
                      </a:endParaRPr>
                    </a:p>
                    <a:p>
                      <a:pPr algn="r" rtl="1">
                        <a:spcAft>
                          <a:spcPts val="0"/>
                        </a:spcAft>
                      </a:pPr>
                      <a:r>
                        <a:rPr lang="he-IL" sz="1000" b="1">
                          <a:effectLst/>
                        </a:rPr>
                        <a:t>תיאור התנהלות הצוות </a:t>
                      </a:r>
                      <a:r>
                        <a:rPr lang="he-IL" sz="1000">
                          <a:effectLst/>
                        </a:rPr>
                        <a:t>(פירוט ודוגמאות למדדים לעיל, דוגמאות למידת הקשר וההיכרות עם המבקרים, וכל סוגיה הראויה לציון):</a:t>
                      </a:r>
                    </a:p>
                    <a:p>
                      <a:pPr algn="r" rtl="1">
                        <a:spcAft>
                          <a:spcPts val="0"/>
                        </a:spcAft>
                      </a:pP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6910" marR="46910" marT="0" marB="0"/>
                </a:tc>
                <a:tc hMerge="1">
                  <a:txBody>
                    <a:bodyPr/>
                    <a:lstStyle/>
                    <a:p>
                      <a:pPr rtl="1"/>
                      <a:endParaRPr lang="he-IL"/>
                    </a:p>
                  </a:txBody>
                  <a:tcPr/>
                </a:tc>
                <a:extLst>
                  <a:ext uri="{0D108BD9-81ED-4DB2-BD59-A6C34878D82A}">
                    <a16:rowId xmlns:a16="http://schemas.microsoft.com/office/drawing/2014/main" val="3329348155"/>
                  </a:ext>
                </a:extLst>
              </a:tr>
              <a:tr h="1304917">
                <a:tc>
                  <a:txBody>
                    <a:bodyPr/>
                    <a:lstStyle/>
                    <a:p>
                      <a:pPr algn="r" rtl="1">
                        <a:spcAft>
                          <a:spcPts val="0"/>
                        </a:spcAft>
                      </a:pPr>
                      <a:r>
                        <a:rPr lang="he-IL" sz="1000">
                          <a:effectLst/>
                        </a:rPr>
                        <a:t>התנהלות מבקרים (מבוגרים וילדים) </a:t>
                      </a:r>
                      <a:r>
                        <a:rPr lang="he-IL" sz="1000" b="0">
                          <a:effectLst/>
                        </a:rPr>
                        <a:t>בכל קריטריון: יש לתת ציון בין 1 ל- 7 (כש- </a:t>
                      </a:r>
                      <a:r>
                        <a:rPr lang="en-US" sz="1000" b="0">
                          <a:effectLst/>
                        </a:rPr>
                        <a:t>1 </a:t>
                      </a:r>
                      <a:r>
                        <a:rPr lang="he-IL" sz="1000" b="0">
                          <a:effectLst/>
                        </a:rPr>
                        <a:t>כלל לא/ שלילי מאוד ו- </a:t>
                      </a:r>
                      <a:r>
                        <a:rPr lang="en-US" sz="1000" b="0">
                          <a:effectLst/>
                        </a:rPr>
                        <a:t>7 </a:t>
                      </a:r>
                      <a:r>
                        <a:rPr lang="he-IL" sz="1000" b="0">
                          <a:effectLst/>
                        </a:rPr>
                        <a:t>חיובי/ במידה רבה מאוד) </a:t>
                      </a:r>
                    </a:p>
                    <a:p>
                      <a:pPr algn="r" rtl="1">
                        <a:spcAft>
                          <a:spcPts val="600"/>
                        </a:spcAft>
                      </a:pPr>
                      <a:r>
                        <a:rPr lang="he-IL" sz="1000" b="0">
                          <a:effectLst/>
                        </a:rPr>
                        <a:t>לתאר ולפרט על התנהגות המשתתפים וכל סוגי האינטראקציות,  כולל התרחשויות בולטות ו/או חריגות מכל סוג</a:t>
                      </a:r>
                    </a:p>
                    <a:p>
                      <a:pPr algn="r" rtl="1">
                        <a:spcAft>
                          <a:spcPts val="600"/>
                        </a:spcAft>
                      </a:pPr>
                      <a:r>
                        <a:rPr lang="he-IL" sz="1000" b="0">
                          <a:effectLst/>
                        </a:rPr>
                        <a:t>-הערכת כמות מבקרים שמשחקים יחד (מבוגר וילד) </a:t>
                      </a:r>
                    </a:p>
                    <a:p>
                      <a:pPr algn="r" rtl="1">
                        <a:spcAft>
                          <a:spcPts val="600"/>
                        </a:spcAft>
                      </a:pPr>
                      <a:r>
                        <a:rPr lang="he-IL" sz="1000" b="0">
                          <a:effectLst/>
                        </a:rPr>
                        <a:t>-מידת שיתוף הפעולה של הילדים עם יוזמות המבוגרים לפעילויות (בתיאור הכללי) </a:t>
                      </a:r>
                    </a:p>
                    <a:p>
                      <a:pPr algn="r" rtl="1">
                        <a:spcAft>
                          <a:spcPts val="600"/>
                        </a:spcAft>
                      </a:pPr>
                      <a:r>
                        <a:rPr lang="he-IL" sz="1000" b="0">
                          <a:effectLst/>
                        </a:rPr>
                        <a:t> </a:t>
                      </a:r>
                    </a:p>
                    <a:p>
                      <a:pPr algn="r" rtl="1">
                        <a:spcAft>
                          <a:spcPts val="600"/>
                        </a:spcAft>
                      </a:pPr>
                      <a:r>
                        <a:rPr lang="he-IL" sz="1000" b="0">
                          <a:effectLst/>
                        </a:rPr>
                        <a:t>תקשורת בין מבוגרים לילדים והבעת רגשות </a:t>
                      </a:r>
                    </a:p>
                    <a:p>
                      <a:pPr algn="r" rtl="1">
                        <a:spcAft>
                          <a:spcPts val="600"/>
                        </a:spcAft>
                      </a:pPr>
                      <a:r>
                        <a:rPr lang="he-IL" sz="1000" b="0">
                          <a:effectLst/>
                        </a:rPr>
                        <a:t>-האם השיח ענייני וממוקד במתרחש?  </a:t>
                      </a:r>
                    </a:p>
                    <a:p>
                      <a:pPr algn="r" rtl="1">
                        <a:spcAft>
                          <a:spcPts val="600"/>
                        </a:spcAft>
                      </a:pPr>
                      <a:r>
                        <a:rPr lang="he-IL" sz="1000" b="0">
                          <a:effectLst/>
                        </a:rPr>
                        <a:t>או שיח כללי ומגוון על נושאים שונים? </a:t>
                      </a:r>
                    </a:p>
                    <a:p>
                      <a:pPr algn="r" rtl="1">
                        <a:spcAft>
                          <a:spcPts val="600"/>
                        </a:spcAft>
                      </a:pPr>
                      <a:r>
                        <a:rPr lang="he-IL" sz="1000" b="0">
                          <a:effectLst/>
                        </a:rPr>
                        <a:t>-הבעת רגשות חיוביות ושליליים</a:t>
                      </a:r>
                    </a:p>
                    <a:p>
                      <a:pPr algn="r" rtl="1">
                        <a:spcAft>
                          <a:spcPts val="600"/>
                        </a:spcAft>
                      </a:pPr>
                      <a:endParaRPr lang="en-US" sz="1000" b="0">
                        <a:effectLst/>
                      </a:endParaRPr>
                    </a:p>
                  </a:txBody>
                  <a:tcPr marL="46910" marR="46910" marT="0" marB="0"/>
                </a:tc>
                <a:tc gridSpan="2">
                  <a:txBody>
                    <a:bodyPr/>
                    <a:lstStyle/>
                    <a:p>
                      <a:pPr algn="r" rtl="1">
                        <a:spcAft>
                          <a:spcPts val="0"/>
                        </a:spcAft>
                      </a:pPr>
                      <a:r>
                        <a:rPr lang="he-IL" sz="1000">
                          <a:effectLst/>
                        </a:rPr>
                        <a:t>ציון (7-1) - התנהלות המבקרים במתחם: שימוש מגוון בהיצע המתקנים___ שמירה על הציוד ומתקני המשחק ____ הקפדה על היגיינה (אכילה והחלפת חיתולים במקום ייעודי, השארת פסולת)___</a:t>
                      </a:r>
                    </a:p>
                    <a:p>
                      <a:pPr algn="r" rtl="1">
                        <a:spcAft>
                          <a:spcPts val="0"/>
                        </a:spcAft>
                      </a:pPr>
                      <a:endParaRPr lang="he-IL" sz="1000">
                        <a:effectLst/>
                      </a:endParaRPr>
                    </a:p>
                    <a:p>
                      <a:pPr algn="r" rtl="1">
                        <a:spcAft>
                          <a:spcPts val="0"/>
                        </a:spcAft>
                      </a:pPr>
                      <a:r>
                        <a:rPr lang="he-IL" sz="1000" b="1">
                          <a:effectLst/>
                        </a:rPr>
                        <a:t>אינטראקציית מלווה ילד:</a:t>
                      </a:r>
                    </a:p>
                    <a:p>
                      <a:pPr algn="r" rtl="1">
                        <a:spcAft>
                          <a:spcPts val="0"/>
                        </a:spcAft>
                      </a:pPr>
                      <a:r>
                        <a:rPr lang="he-IL" sz="1000">
                          <a:effectLst/>
                        </a:rPr>
                        <a:t>הערכה של אחוז ההרכבים שרוב הזמן מתקיים ביניהם </a:t>
                      </a:r>
                      <a:r>
                        <a:rPr lang="he-IL" sz="1000" b="1">
                          <a:effectLst/>
                        </a:rPr>
                        <a:t>משחק משותף מלווה-ילד </a:t>
                      </a:r>
                      <a:r>
                        <a:rPr lang="he-IL" sz="1000">
                          <a:effectLst/>
                        </a:rPr>
                        <a:t>: במידה רבה___  במידה בינונית___  במידה נמוכה עד כלל לא (מלווה רק משגיח)___ </a:t>
                      </a:r>
                    </a:p>
                    <a:p>
                      <a:pPr algn="r" rtl="1">
                        <a:spcAft>
                          <a:spcPts val="0"/>
                        </a:spcAft>
                      </a:pPr>
                      <a:r>
                        <a:rPr lang="he-IL" sz="1000">
                          <a:effectLst/>
                        </a:rPr>
                        <a:t>הערכה של אחוז ההרכבים שברוב הזמן התקשורת (מילולית ופיזית) שמתקיימת ביניהם (מלווה-ילד) היא: חיובית____ ניטרלית____ שלילית____ </a:t>
                      </a:r>
                    </a:p>
                    <a:p>
                      <a:pPr algn="r" rtl="1">
                        <a:spcAft>
                          <a:spcPts val="0"/>
                        </a:spcAft>
                      </a:pPr>
                      <a:r>
                        <a:rPr lang="he-IL" sz="1000" b="1">
                          <a:effectLst/>
                        </a:rPr>
                        <a:t>תיאור של אופי התקשורת ונושאי השיח מלווה-ילד, כולל דוגמאות לביטויי רגשות חיוביים ושליליים של מלווים ושל ילדים:</a:t>
                      </a:r>
                    </a:p>
                    <a:p>
                      <a:pPr algn="r" rtl="1">
                        <a:spcAft>
                          <a:spcPts val="0"/>
                        </a:spcAft>
                      </a:pPr>
                      <a:endParaRPr lang="he-IL" sz="1000">
                        <a:effectLst/>
                      </a:endParaRPr>
                    </a:p>
                    <a:p>
                      <a:pPr algn="r" rtl="1">
                        <a:spcAft>
                          <a:spcPts val="0"/>
                        </a:spcAft>
                      </a:pPr>
                      <a:endParaRPr lang="en-US" sz="1000">
                        <a:effectLst/>
                      </a:endParaRPr>
                    </a:p>
                    <a:p>
                      <a:pPr algn="r" rtl="1">
                        <a:spcAft>
                          <a:spcPts val="0"/>
                        </a:spcAft>
                      </a:pPr>
                      <a:r>
                        <a:rPr lang="he-IL" sz="1000" b="1">
                          <a:effectLst/>
                        </a:rPr>
                        <a:t>קהילתיות:</a:t>
                      </a:r>
                    </a:p>
                    <a:p>
                      <a:pPr algn="r" rtl="1">
                        <a:spcAft>
                          <a:spcPts val="0"/>
                        </a:spcAft>
                      </a:pPr>
                      <a:r>
                        <a:rPr lang="he-IL" sz="1000">
                          <a:effectLst/>
                        </a:rPr>
                        <a:t>הערכה באחוזים של </a:t>
                      </a:r>
                      <a:r>
                        <a:rPr lang="he-IL" sz="1000" b="1">
                          <a:effectLst/>
                        </a:rPr>
                        <a:t>משחק משותף בין ילדים- </a:t>
                      </a:r>
                      <a:r>
                        <a:rPr lang="he-IL" sz="1000">
                          <a:effectLst/>
                        </a:rPr>
                        <a:t>בין אחים/חברים שהגיעו יחד_____ בין ילדים שנפגשו במתחם______ אין משחק משותף בין ילדים, רק עם מלווה/לבד_____</a:t>
                      </a:r>
                    </a:p>
                    <a:p>
                      <a:pPr algn="r" rtl="1">
                        <a:spcAft>
                          <a:spcPts val="0"/>
                        </a:spcAft>
                      </a:pPr>
                      <a:r>
                        <a:rPr lang="he-IL" sz="1000">
                          <a:effectLst/>
                        </a:rPr>
                        <a:t>הערכת אחוז המבקרים שקיימו </a:t>
                      </a:r>
                      <a:r>
                        <a:rPr lang="he-IL" sz="1000" b="1">
                          <a:effectLst/>
                        </a:rPr>
                        <a:t>אינטראקציות בין מבוגרים- </a:t>
                      </a:r>
                      <a:r>
                        <a:rPr lang="he-IL" sz="1000">
                          <a:effectLst/>
                        </a:rPr>
                        <a:t>בתוך הרכב שהגיע יחד____ בין מבקרים שנפגשו במתחם____ אין אינט' עם מבקרים אחרים_____</a:t>
                      </a:r>
                    </a:p>
                    <a:p>
                      <a:pPr algn="r" rtl="1">
                        <a:spcAft>
                          <a:spcPts val="0"/>
                        </a:spcAft>
                      </a:pPr>
                      <a:r>
                        <a:rPr lang="he-IL" sz="1000" b="1">
                          <a:effectLst/>
                        </a:rPr>
                        <a:t>סוג האינטראקציות </a:t>
                      </a:r>
                      <a:r>
                        <a:rPr lang="he-IL" sz="1000">
                          <a:effectLst/>
                        </a:rPr>
                        <a:t>(הערכה באחוזים)- בנושא הילדים_____ על התרחשות נקודתית_____ שיח כללי_____</a:t>
                      </a:r>
                    </a:p>
                    <a:p>
                      <a:pPr algn="r" rtl="1">
                        <a:spcAft>
                          <a:spcPts val="0"/>
                        </a:spcAft>
                      </a:pPr>
                      <a:endParaRPr lang="he-IL" sz="1000">
                        <a:effectLst/>
                      </a:endParaRPr>
                    </a:p>
                    <a:p>
                      <a:pPr algn="r" rtl="1">
                        <a:spcAft>
                          <a:spcPts val="0"/>
                        </a:spcAft>
                      </a:pPr>
                      <a:r>
                        <a:rPr lang="he-IL" sz="1000" b="1">
                          <a:effectLst/>
                        </a:rPr>
                        <a:t>חסמים-</a:t>
                      </a:r>
                      <a:r>
                        <a:rPr lang="he-IL" sz="1000">
                          <a:effectLst/>
                        </a:rPr>
                        <a:t> כמות מקרים שנצפו: מתן טלפון נייד "להעסיק" את הילד___ מבוגר עסוק בטלפון _____ חסמים אחרים, לפרט: ____</a:t>
                      </a:r>
                    </a:p>
                    <a:p>
                      <a:pPr algn="r" rtl="1">
                        <a:spcAft>
                          <a:spcPts val="0"/>
                        </a:spcAft>
                      </a:pPr>
                      <a:endParaRPr lang="he-IL" sz="1000">
                        <a:effectLst/>
                      </a:endParaRPr>
                    </a:p>
                    <a:p>
                      <a:pPr algn="r" rtl="1">
                        <a:spcAft>
                          <a:spcPts val="0"/>
                        </a:spcAft>
                      </a:pPr>
                      <a:r>
                        <a:rPr lang="he-IL" sz="1000" b="1">
                          <a:effectLst/>
                        </a:rPr>
                        <a:t>תיאור התנהגות המבוגרים והילדים, תיאור תקשורת ואינטראקציות </a:t>
                      </a:r>
                      <a:r>
                        <a:rPr lang="he-IL" sz="1000">
                          <a:effectLst/>
                        </a:rPr>
                        <a:t>(פירוט ודוגמאות למדדים לעיל, יחס לצוות, יחסי הורים-ילדים, משחק משותף בין ילדים להורים ובין ילדים לילדים, אינטראקציות ושיח מבוגרים):</a:t>
                      </a:r>
                    </a:p>
                  </a:txBody>
                  <a:tcPr marL="46910" marR="46910" marT="0" marB="0"/>
                </a:tc>
                <a:tc hMerge="1">
                  <a:txBody>
                    <a:bodyPr/>
                    <a:lstStyle/>
                    <a:p>
                      <a:pPr rtl="1"/>
                      <a:endParaRPr lang="he-IL"/>
                    </a:p>
                  </a:txBody>
                  <a:tcPr/>
                </a:tc>
                <a:extLst>
                  <a:ext uri="{0D108BD9-81ED-4DB2-BD59-A6C34878D82A}">
                    <a16:rowId xmlns:a16="http://schemas.microsoft.com/office/drawing/2014/main" val="832517543"/>
                  </a:ext>
                </a:extLst>
              </a:tr>
            </a:tbl>
          </a:graphicData>
        </a:graphic>
      </p:graphicFrame>
      <p:sp>
        <p:nvSpPr>
          <p:cNvPr id="5" name="TextBox 4">
            <a:extLst>
              <a:ext uri="{FF2B5EF4-FFF2-40B4-BE49-F238E27FC236}">
                <a16:creationId xmlns:a16="http://schemas.microsoft.com/office/drawing/2014/main" id="{D8628082-3AF0-4124-8DDF-887C234DA15C}"/>
              </a:ext>
            </a:extLst>
          </p:cNvPr>
          <p:cNvSpPr txBox="1"/>
          <p:nvPr/>
        </p:nvSpPr>
        <p:spPr>
          <a:xfrm>
            <a:off x="-1" y="-24393"/>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מחוון תצפית על משחקיות בשילוב שיחות עם מבקרים</a:t>
            </a:r>
            <a:endParaRPr lang="he-IL" sz="2000" b="1">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5507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dirty="0" smtClean="0"/>
              <a:t>34</a:t>
            </a:fld>
            <a:endParaRPr lang="en-US" sz="1400"/>
          </a:p>
        </p:txBody>
      </p:sp>
      <p:sp>
        <p:nvSpPr>
          <p:cNvPr id="17" name="TextBox 16"/>
          <p:cNvSpPr txBox="1"/>
          <p:nvPr/>
        </p:nvSpPr>
        <p:spPr>
          <a:xfrm>
            <a:off x="1" y="-1"/>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מחוון תצפית על משחקיות בשילוב שיחות עם מבקרים</a:t>
            </a:r>
            <a:endParaRPr lang="he-IL" sz="2000" b="1">
              <a:solidFill>
                <a:schemeClr val="bg1"/>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319FDA69-4B85-4008-B2DE-AAE19577AE6F}"/>
              </a:ext>
            </a:extLst>
          </p:cNvPr>
          <p:cNvSpPr txBox="1"/>
          <p:nvPr/>
        </p:nvSpPr>
        <p:spPr>
          <a:xfrm>
            <a:off x="414678" y="864699"/>
            <a:ext cx="11362643" cy="380682"/>
          </a:xfrm>
          <a:prstGeom prst="rect">
            <a:avLst/>
          </a:prstGeom>
          <a:noFill/>
        </p:spPr>
        <p:txBody>
          <a:bodyPr wrap="square" rtlCol="1">
            <a:spAutoFit/>
          </a:bodyPr>
          <a:lstStyle/>
          <a:p>
            <a:pPr algn="r" rtl="1">
              <a:lnSpc>
                <a:spcPct val="150000"/>
              </a:lnSpc>
            </a:pPr>
            <a:endParaRPr lang="he-IL" sz="1400"/>
          </a:p>
        </p:txBody>
      </p:sp>
      <p:pic>
        <p:nvPicPr>
          <p:cNvPr id="9" name="Picture 8">
            <a:extLst>
              <a:ext uri="{FF2B5EF4-FFF2-40B4-BE49-F238E27FC236}">
                <a16:creationId xmlns:a16="http://schemas.microsoft.com/office/drawing/2014/main" id="{7C3C28D8-2084-40A2-A91D-D62E86CBDCBC}"/>
              </a:ext>
            </a:extLst>
          </p:cNvPr>
          <p:cNvPicPr>
            <a:picLocks noChangeAspect="1"/>
          </p:cNvPicPr>
          <p:nvPr/>
        </p:nvPicPr>
        <p:blipFill>
          <a:blip r:embed="rId3"/>
          <a:stretch>
            <a:fillRect/>
          </a:stretch>
        </p:blipFill>
        <p:spPr>
          <a:xfrm>
            <a:off x="1324093" y="864699"/>
            <a:ext cx="9777730" cy="4524375"/>
          </a:xfrm>
          <a:prstGeom prst="rect">
            <a:avLst/>
          </a:prstGeom>
        </p:spPr>
      </p:pic>
      <p:sp>
        <p:nvSpPr>
          <p:cNvPr id="10" name="Rectangle 9">
            <a:extLst>
              <a:ext uri="{FF2B5EF4-FFF2-40B4-BE49-F238E27FC236}">
                <a16:creationId xmlns:a16="http://schemas.microsoft.com/office/drawing/2014/main" id="{3C897363-7AA5-4A8C-BD05-84AD42C449FC}"/>
              </a:ext>
            </a:extLst>
          </p:cNvPr>
          <p:cNvSpPr/>
          <p:nvPr/>
        </p:nvSpPr>
        <p:spPr>
          <a:xfrm>
            <a:off x="6096000" y="5988199"/>
            <a:ext cx="4800606" cy="461665"/>
          </a:xfrm>
          <a:prstGeom prst="rect">
            <a:avLst/>
          </a:prstGeom>
        </p:spPr>
        <p:txBody>
          <a:bodyPr wrap="square">
            <a:spAutoFit/>
          </a:bodyPr>
          <a:lstStyle/>
          <a:p>
            <a:pPr algn="r" rtl="1">
              <a:spcAft>
                <a:spcPts val="0"/>
              </a:spcAft>
            </a:pPr>
            <a:r>
              <a:rPr lang="he-IL" sz="1200">
                <a:latin typeface="Times New Roman" panose="02020603050405020304" pitchFamily="18" charset="0"/>
                <a:ea typeface="Calibri" panose="020F0502020204030204" pitchFamily="34" charset="0"/>
                <a:cs typeface="Calibri" panose="020F0502020204030204" pitchFamily="34" charset="0"/>
              </a:rPr>
              <a:t>מתוך: </a:t>
            </a:r>
            <a:r>
              <a:rPr lang="he-IL" sz="1200" b="1">
                <a:latin typeface="Times New Roman" panose="02020603050405020304" pitchFamily="18" charset="0"/>
                <a:ea typeface="Calibri" panose="020F0502020204030204" pitchFamily="34" charset="0"/>
                <a:cs typeface="Calibri" panose="020F0502020204030204" pitchFamily="34" charset="0"/>
              </a:rPr>
              <a:t>מסמך משחקיות לגיל הרך – תפיסה, פרוגרמה והנחיות תכנוניות</a:t>
            </a:r>
          </a:p>
          <a:p>
            <a:pPr algn="r" rtl="1">
              <a:spcAft>
                <a:spcPts val="0"/>
              </a:spcAft>
            </a:pPr>
            <a:r>
              <a:rPr lang="en-US" sz="1100">
                <a:latin typeface="Times New Roman" panose="02020603050405020304" pitchFamily="18" charset="0"/>
                <a:ea typeface="Calibri" panose="020F0502020204030204" pitchFamily="34" charset="0"/>
                <a:cs typeface="Calibri" panose="020F0502020204030204" pitchFamily="34" charset="0"/>
              </a:rPr>
              <a:t>Urban95</a:t>
            </a:r>
            <a:r>
              <a:rPr lang="he-IL" sz="1100">
                <a:latin typeface="Times New Roman" panose="02020603050405020304" pitchFamily="18" charset="0"/>
                <a:ea typeface="Calibri" panose="020F0502020204030204" pitchFamily="34" charset="0"/>
                <a:cs typeface="Calibri" panose="020F0502020204030204" pitchFamily="34" charset="0"/>
              </a:rPr>
              <a:t>, מינהל קהילה, תרבות וספורט, מינהל בינוי ותשתיות – עיריית תל אביב יפו</a:t>
            </a:r>
            <a:endParaRPr lang="en-US" sz="110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2435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25A3F-3824-4813-A7D9-137F84601B5D}"/>
              </a:ext>
            </a:extLst>
          </p:cNvPr>
          <p:cNvSpPr>
            <a:spLocks noGrp="1"/>
          </p:cNvSpPr>
          <p:nvPr>
            <p:ph type="sldNum" sz="quarter" idx="12"/>
          </p:nvPr>
        </p:nvSpPr>
        <p:spPr/>
        <p:txBody>
          <a:bodyPr/>
          <a:lstStyle/>
          <a:p>
            <a:fld id="{F2736200-3204-44C4-A5EC-985817706BA3}" type="slidenum">
              <a:rPr lang="en-US" smtClean="0"/>
              <a:t>35</a:t>
            </a:fld>
            <a:endParaRPr lang="en-US"/>
          </a:p>
        </p:txBody>
      </p:sp>
      <p:graphicFrame>
        <p:nvGraphicFramePr>
          <p:cNvPr id="4" name="טבלה 3"/>
          <p:cNvGraphicFramePr>
            <a:graphicFrameLocks noGrp="1"/>
          </p:cNvGraphicFramePr>
          <p:nvPr>
            <p:extLst>
              <p:ext uri="{D42A27DB-BD31-4B8C-83A1-F6EECF244321}">
                <p14:modId xmlns:p14="http://schemas.microsoft.com/office/powerpoint/2010/main" val="3753630647"/>
              </p:ext>
            </p:extLst>
          </p:nvPr>
        </p:nvGraphicFramePr>
        <p:xfrm>
          <a:off x="75699" y="479371"/>
          <a:ext cx="12040599" cy="5797972"/>
        </p:xfrm>
        <a:graphic>
          <a:graphicData uri="http://schemas.openxmlformats.org/drawingml/2006/table">
            <a:tbl>
              <a:tblPr rtl="1" firstRow="1" firstCol="1" bandRow="1">
                <a:tableStyleId>{5C22544A-7EE6-4342-B048-85BDC9FD1C3A}</a:tableStyleId>
              </a:tblPr>
              <a:tblGrid>
                <a:gridCol w="372774">
                  <a:extLst>
                    <a:ext uri="{9D8B030D-6E8A-4147-A177-3AD203B41FA5}">
                      <a16:colId xmlns:a16="http://schemas.microsoft.com/office/drawing/2014/main" val="1861124249"/>
                    </a:ext>
                  </a:extLst>
                </a:gridCol>
                <a:gridCol w="2683972">
                  <a:extLst>
                    <a:ext uri="{9D8B030D-6E8A-4147-A177-3AD203B41FA5}">
                      <a16:colId xmlns:a16="http://schemas.microsoft.com/office/drawing/2014/main" val="3272649061"/>
                    </a:ext>
                  </a:extLst>
                </a:gridCol>
                <a:gridCol w="2910089">
                  <a:extLst>
                    <a:ext uri="{9D8B030D-6E8A-4147-A177-3AD203B41FA5}">
                      <a16:colId xmlns:a16="http://schemas.microsoft.com/office/drawing/2014/main" val="2257391106"/>
                    </a:ext>
                  </a:extLst>
                </a:gridCol>
                <a:gridCol w="2923825">
                  <a:extLst>
                    <a:ext uri="{9D8B030D-6E8A-4147-A177-3AD203B41FA5}">
                      <a16:colId xmlns:a16="http://schemas.microsoft.com/office/drawing/2014/main" val="280985158"/>
                    </a:ext>
                  </a:extLst>
                </a:gridCol>
                <a:gridCol w="3149939">
                  <a:extLst>
                    <a:ext uri="{9D8B030D-6E8A-4147-A177-3AD203B41FA5}">
                      <a16:colId xmlns:a16="http://schemas.microsoft.com/office/drawing/2014/main" val="1254049278"/>
                    </a:ext>
                  </a:extLst>
                </a:gridCol>
              </a:tblGrid>
              <a:tr h="232561">
                <a:tc>
                  <a:txBody>
                    <a:bodyPr/>
                    <a:lstStyle/>
                    <a:p>
                      <a:pPr algn="r" rtl="1">
                        <a:spcAft>
                          <a:spcPts val="0"/>
                        </a:spcAft>
                      </a:pPr>
                      <a:r>
                        <a:rPr lang="he-IL" sz="1050">
                          <a:effectLst/>
                        </a:rPr>
                        <a:t> </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gridSpan="4">
                  <a:txBody>
                    <a:bodyPr/>
                    <a:lstStyle/>
                    <a:p>
                      <a:pPr algn="r" rtl="1">
                        <a:spcAft>
                          <a:spcPts val="0"/>
                        </a:spcAft>
                      </a:pPr>
                      <a:r>
                        <a:rPr lang="he-IL" sz="1050">
                          <a:effectLst/>
                        </a:rPr>
                        <a:t>תשובות -  משפחה </a:t>
                      </a:r>
                      <a:r>
                        <a:rPr lang="en-US" sz="1050">
                          <a:effectLst/>
                        </a:rPr>
                        <a:t>#</a:t>
                      </a:r>
                      <a:r>
                        <a:rPr lang="he-IL" sz="1050">
                          <a:effectLst/>
                        </a:rPr>
                        <a:t> ____________</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732531746"/>
                  </a:ext>
                </a:extLst>
              </a:tr>
              <a:tr h="190621">
                <a:tc rowSpan="11">
                  <a:txBody>
                    <a:bodyPr/>
                    <a:lstStyle/>
                    <a:p>
                      <a:pPr algn="r" rtl="1">
                        <a:spcAft>
                          <a:spcPts val="0"/>
                        </a:spcAft>
                      </a:pPr>
                      <a:r>
                        <a:rPr lang="he-IL" sz="1050">
                          <a:effectLst/>
                        </a:rPr>
                        <a:t> </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gridSpan="2">
                  <a:txBody>
                    <a:bodyPr/>
                    <a:lstStyle/>
                    <a:p>
                      <a:pPr algn="r" rtl="1">
                        <a:spcAft>
                          <a:spcPts val="0"/>
                        </a:spcAft>
                      </a:pPr>
                      <a:r>
                        <a:rPr lang="he-IL" sz="1050">
                          <a:effectLst/>
                        </a:rPr>
                        <a:t>מבוגר 1  </a:t>
                      </a:r>
                      <a:r>
                        <a:rPr lang="he-IL" sz="1050" u="sng">
                          <a:effectLst/>
                        </a:rPr>
                        <a:t>קרבה</a:t>
                      </a:r>
                      <a:r>
                        <a:rPr lang="he-IL" sz="1050">
                          <a:effectLst/>
                        </a:rPr>
                        <a:t>: הורה/ סבים/ מטפל.ת/ אחר,  </a:t>
                      </a:r>
                      <a:r>
                        <a:rPr lang="he-IL" sz="1050" u="sng">
                          <a:effectLst/>
                        </a:rPr>
                        <a:t>מגדר</a:t>
                      </a:r>
                      <a:r>
                        <a:rPr lang="he-IL" sz="1050">
                          <a:effectLst/>
                        </a:rPr>
                        <a:t>: ז/נ,   </a:t>
                      </a:r>
                      <a:r>
                        <a:rPr lang="he-IL" sz="1050" u="sng">
                          <a:effectLst/>
                        </a:rPr>
                        <a:t>גיל:</a:t>
                      </a:r>
                      <a:r>
                        <a:rPr lang="he-IL" sz="1050">
                          <a:effectLst/>
                        </a:rPr>
                        <a:t> ___</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gridSpan="2">
                  <a:txBody>
                    <a:bodyPr/>
                    <a:lstStyle/>
                    <a:p>
                      <a:pPr algn="r" rtl="1">
                        <a:spcAft>
                          <a:spcPts val="0"/>
                        </a:spcAft>
                      </a:pPr>
                      <a:r>
                        <a:rPr lang="he-IL" sz="1050">
                          <a:effectLst/>
                        </a:rPr>
                        <a:t>מבוגר 2  </a:t>
                      </a:r>
                      <a:r>
                        <a:rPr lang="he-IL" sz="1050" u="sng">
                          <a:effectLst/>
                        </a:rPr>
                        <a:t>קרבה</a:t>
                      </a:r>
                      <a:r>
                        <a:rPr lang="he-IL" sz="1050">
                          <a:effectLst/>
                        </a:rPr>
                        <a:t>: הורה/ סבים/ מטפל.ת/ אחר,  </a:t>
                      </a:r>
                      <a:r>
                        <a:rPr lang="he-IL" sz="1050" u="sng">
                          <a:effectLst/>
                        </a:rPr>
                        <a:t>מגדר</a:t>
                      </a:r>
                      <a:r>
                        <a:rPr lang="he-IL" sz="1050">
                          <a:effectLst/>
                        </a:rPr>
                        <a:t>: ז/נ,   </a:t>
                      </a:r>
                      <a:r>
                        <a:rPr lang="he-IL" sz="1050" u="sng">
                          <a:effectLst/>
                        </a:rPr>
                        <a:t>גיל:</a:t>
                      </a:r>
                      <a:r>
                        <a:rPr lang="he-IL" sz="1050">
                          <a:effectLst/>
                        </a:rPr>
                        <a:t> ___</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extLst>
                  <a:ext uri="{0D108BD9-81ED-4DB2-BD59-A6C34878D82A}">
                    <a16:rowId xmlns:a16="http://schemas.microsoft.com/office/drawing/2014/main" val="2173474782"/>
                  </a:ext>
                </a:extLst>
              </a:tr>
              <a:tr h="316484">
                <a:tc vMerge="1">
                  <a:txBody>
                    <a:bodyPr/>
                    <a:lstStyle/>
                    <a:p>
                      <a:pPr rtl="1"/>
                      <a:endParaRPr lang="he-IL"/>
                    </a:p>
                  </a:txBody>
                  <a:tcPr/>
                </a:tc>
                <a:tc>
                  <a:txBody>
                    <a:bodyPr/>
                    <a:lstStyle/>
                    <a:p>
                      <a:pPr algn="r" rtl="1">
                        <a:spcAft>
                          <a:spcPts val="0"/>
                        </a:spcAft>
                      </a:pPr>
                      <a:r>
                        <a:rPr lang="he-IL" sz="1050">
                          <a:effectLst/>
                        </a:rPr>
                        <a:t>ילד </a:t>
                      </a:r>
                      <a:r>
                        <a:rPr lang="en-US" sz="1050">
                          <a:effectLst/>
                        </a:rPr>
                        <a:t>1</a:t>
                      </a:r>
                      <a:r>
                        <a:rPr lang="he-IL" sz="1050">
                          <a:effectLst/>
                        </a:rPr>
                        <a:t>   </a:t>
                      </a:r>
                      <a:r>
                        <a:rPr lang="he-IL" sz="1050" u="sng">
                          <a:effectLst/>
                        </a:rPr>
                        <a:t>מגדר:</a:t>
                      </a:r>
                      <a:r>
                        <a:rPr lang="he-IL" sz="1050">
                          <a:effectLst/>
                        </a:rPr>
                        <a:t> ז/נ   </a:t>
                      </a:r>
                      <a:r>
                        <a:rPr lang="he-IL" sz="1050" u="sng">
                          <a:effectLst/>
                        </a:rPr>
                        <a:t>גיל:</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a:txBody>
                    <a:bodyPr/>
                    <a:lstStyle/>
                    <a:p>
                      <a:pPr algn="r" rtl="1">
                        <a:spcAft>
                          <a:spcPts val="0"/>
                        </a:spcAft>
                      </a:pPr>
                      <a:r>
                        <a:rPr lang="he-IL" sz="1050">
                          <a:effectLst/>
                        </a:rPr>
                        <a:t>ילד </a:t>
                      </a:r>
                      <a:r>
                        <a:rPr lang="en-US" sz="1050">
                          <a:effectLst/>
                        </a:rPr>
                        <a:t>2</a:t>
                      </a:r>
                      <a:r>
                        <a:rPr lang="he-IL" sz="1050">
                          <a:effectLst/>
                        </a:rPr>
                        <a:t>   </a:t>
                      </a:r>
                      <a:r>
                        <a:rPr lang="he-IL" sz="1050" u="sng">
                          <a:effectLst/>
                        </a:rPr>
                        <a:t>מגדר:</a:t>
                      </a:r>
                      <a:r>
                        <a:rPr lang="he-IL" sz="1050">
                          <a:effectLst/>
                        </a:rPr>
                        <a:t> ז/נ   </a:t>
                      </a:r>
                      <a:r>
                        <a:rPr lang="he-IL" sz="1050" u="sng">
                          <a:effectLst/>
                        </a:rPr>
                        <a:t>גיל:</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a:txBody>
                    <a:bodyPr/>
                    <a:lstStyle/>
                    <a:p>
                      <a:pPr algn="r" rtl="1">
                        <a:spcAft>
                          <a:spcPts val="0"/>
                        </a:spcAft>
                      </a:pPr>
                      <a:r>
                        <a:rPr lang="he-IL" sz="1050">
                          <a:effectLst/>
                        </a:rPr>
                        <a:t>ילד </a:t>
                      </a:r>
                      <a:r>
                        <a:rPr lang="en-US" sz="1050">
                          <a:effectLst/>
                        </a:rPr>
                        <a:t>3</a:t>
                      </a:r>
                      <a:r>
                        <a:rPr lang="he-IL" sz="1050">
                          <a:effectLst/>
                        </a:rPr>
                        <a:t>   </a:t>
                      </a:r>
                      <a:r>
                        <a:rPr lang="he-IL" sz="1050" u="sng">
                          <a:effectLst/>
                        </a:rPr>
                        <a:t>מגדר:</a:t>
                      </a:r>
                      <a:r>
                        <a:rPr lang="he-IL" sz="1050">
                          <a:effectLst/>
                        </a:rPr>
                        <a:t> ז/נ   </a:t>
                      </a:r>
                      <a:r>
                        <a:rPr lang="he-IL" sz="1050" u="sng">
                          <a:effectLst/>
                        </a:rPr>
                        <a:t>גיל:</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a:txBody>
                    <a:bodyPr/>
                    <a:lstStyle/>
                    <a:p>
                      <a:pPr algn="r" rtl="1">
                        <a:spcAft>
                          <a:spcPts val="0"/>
                        </a:spcAft>
                      </a:pPr>
                      <a:r>
                        <a:rPr lang="he-IL" sz="1050">
                          <a:effectLst/>
                        </a:rPr>
                        <a:t>ילד </a:t>
                      </a:r>
                      <a:r>
                        <a:rPr lang="en-US" sz="1050">
                          <a:effectLst/>
                        </a:rPr>
                        <a:t>4</a:t>
                      </a:r>
                      <a:r>
                        <a:rPr lang="he-IL" sz="1050">
                          <a:effectLst/>
                        </a:rPr>
                        <a:t>   </a:t>
                      </a:r>
                      <a:r>
                        <a:rPr lang="he-IL" sz="1050" u="sng">
                          <a:effectLst/>
                        </a:rPr>
                        <a:t>מגדר:</a:t>
                      </a:r>
                      <a:r>
                        <a:rPr lang="he-IL" sz="1050">
                          <a:effectLst/>
                        </a:rPr>
                        <a:t> ז/נ   </a:t>
                      </a:r>
                      <a:r>
                        <a:rPr lang="he-IL" sz="1050" u="sng">
                          <a:effectLst/>
                        </a:rPr>
                        <a:t>גיל:</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extLst>
                  <a:ext uri="{0D108BD9-81ED-4DB2-BD59-A6C34878D82A}">
                    <a16:rowId xmlns:a16="http://schemas.microsoft.com/office/drawing/2014/main" val="2015270952"/>
                  </a:ext>
                </a:extLst>
              </a:tr>
              <a:tr h="295040">
                <a:tc vMerge="1">
                  <a:txBody>
                    <a:bodyPr/>
                    <a:lstStyle/>
                    <a:p>
                      <a:pPr rtl="1"/>
                      <a:endParaRPr lang="he-IL"/>
                    </a:p>
                  </a:txBody>
                  <a:tcPr/>
                </a:tc>
                <a:tc gridSpan="4">
                  <a:txBody>
                    <a:bodyPr/>
                    <a:lstStyle/>
                    <a:p>
                      <a:pPr algn="r" rtl="1">
                        <a:lnSpc>
                          <a:spcPct val="115000"/>
                        </a:lnSpc>
                        <a:spcAft>
                          <a:spcPts val="0"/>
                        </a:spcAft>
                      </a:pPr>
                      <a:r>
                        <a:rPr lang="he-IL" sz="1050" b="1">
                          <a:effectLst/>
                        </a:rPr>
                        <a:t>מגורים: </a:t>
                      </a:r>
                      <a:r>
                        <a:rPr lang="he-IL" sz="1050">
                          <a:effectLst/>
                        </a:rPr>
                        <a:t>בשכונה/ מחוץ לשכונה            </a:t>
                      </a:r>
                      <a:r>
                        <a:rPr lang="he-IL" sz="1050" b="1">
                          <a:effectLst/>
                        </a:rPr>
                        <a:t>תדירות הגעה: </a:t>
                      </a:r>
                      <a:r>
                        <a:rPr lang="he-IL" sz="1050">
                          <a:effectLst/>
                        </a:rPr>
                        <a:t>כל יום/כמה פעמים בשבוע/פעם בשבוע/פחות               </a:t>
                      </a:r>
                      <a:r>
                        <a:rPr lang="he-IL" sz="1050" b="1">
                          <a:effectLst/>
                        </a:rPr>
                        <a:t>אופן הגעה: </a:t>
                      </a:r>
                      <a:r>
                        <a:rPr lang="he-IL" sz="1050">
                          <a:effectLst/>
                        </a:rPr>
                        <a:t>ברגל/ אופניים/ רכב/ תחב"צ         </a:t>
                      </a:r>
                      <a:r>
                        <a:rPr lang="he-IL" sz="1050" b="1">
                          <a:effectLst/>
                        </a:rPr>
                        <a:t>זמן שהייה, עד</a:t>
                      </a:r>
                      <a:r>
                        <a:rPr lang="he-IL" sz="1050">
                          <a:effectLst/>
                        </a:rPr>
                        <a:t>: חצי שעה/ שעה / שעה וחצי/ שעתיים/ מעל שעתיים </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746158373"/>
                  </a:ext>
                </a:extLst>
              </a:tr>
              <a:tr h="641392">
                <a:tc vMerge="1">
                  <a:txBody>
                    <a:bodyPr/>
                    <a:lstStyle/>
                    <a:p>
                      <a:pPr rtl="1"/>
                      <a:endParaRPr lang="he-IL"/>
                    </a:p>
                  </a:txBody>
                  <a:tcPr/>
                </a:tc>
                <a:tc gridSpan="4">
                  <a:txBody>
                    <a:bodyPr/>
                    <a:lstStyle/>
                    <a:p>
                      <a:pPr algn="r" rtl="1">
                        <a:spcAft>
                          <a:spcPts val="0"/>
                        </a:spcAft>
                      </a:pPr>
                      <a:r>
                        <a:rPr lang="he-IL" sz="1050">
                          <a:effectLst/>
                        </a:rPr>
                        <a:t>איך היה הביקור במשחקיה היום? מה עשיתם?  במה שיחקתם? עם מי שיחקתם? (לא להקראה – הילד לבד, עם אחיו, עם חבריו/ילדים אחרים, עם מבוגר) </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932604869"/>
                  </a:ext>
                </a:extLst>
              </a:tr>
              <a:tr h="641392">
                <a:tc vMerge="1">
                  <a:txBody>
                    <a:bodyPr/>
                    <a:lstStyle/>
                    <a:p>
                      <a:pPr rtl="1"/>
                      <a:endParaRPr lang="he-IL"/>
                    </a:p>
                  </a:txBody>
                  <a:tcPr/>
                </a:tc>
                <a:tc gridSpan="4">
                  <a:txBody>
                    <a:bodyPr/>
                    <a:lstStyle/>
                    <a:p>
                      <a:pPr algn="r" rtl="1">
                        <a:spcAft>
                          <a:spcPts val="0"/>
                        </a:spcAft>
                      </a:pPr>
                      <a:r>
                        <a:rPr lang="he-IL" sz="1050">
                          <a:effectLst/>
                        </a:rPr>
                        <a:t>מאיזה מתקן הכי נהניתם ולמה? מה למדתם? (לא להקראה – היה כיף, מעניין, מחדש, מועיל, מעשיר, מלמד)</a:t>
                      </a:r>
                    </a:p>
                    <a:p>
                      <a:pPr algn="r" rtl="1">
                        <a:spcAft>
                          <a:spcPts val="0"/>
                        </a:spcAft>
                      </a:pPr>
                      <a:endParaRPr lang="he-IL" sz="1050">
                        <a:effectLst/>
                      </a:endParaRPr>
                    </a:p>
                    <a:p>
                      <a:pPr algn="r" rtl="1">
                        <a:spcAft>
                          <a:spcPts val="0"/>
                        </a:spcAft>
                      </a:pPr>
                      <a:r>
                        <a:rPr lang="he-IL" sz="1050">
                          <a:effectLst/>
                        </a:rPr>
                        <a:t>אם מדובר במשחקייה משופצת- </a:t>
                      </a:r>
                    </a:p>
                    <a:p>
                      <a:pPr algn="r" rtl="1">
                        <a:spcAft>
                          <a:spcPts val="0"/>
                        </a:spcAft>
                      </a:pPr>
                      <a:r>
                        <a:rPr lang="he-IL" sz="1050">
                          <a:effectLst/>
                        </a:rPr>
                        <a:t>האם הגעתם למשחקיה גם לפני השיפוץ או רק אחריו? אם הגעת בעבר – מה היה פה קודם ומה השתנה?</a:t>
                      </a:r>
                    </a:p>
                    <a:p>
                      <a:pPr algn="r" rtl="1">
                        <a:spcAft>
                          <a:spcPts val="0"/>
                        </a:spcAft>
                      </a:pPr>
                      <a:endParaRPr lang="he-IL" sz="1050">
                        <a:effectLst/>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554553638"/>
                  </a:ext>
                </a:extLst>
              </a:tr>
              <a:tr h="938926">
                <a:tc vMerge="1">
                  <a:txBody>
                    <a:bodyPr/>
                    <a:lstStyle/>
                    <a:p>
                      <a:pPr rtl="1"/>
                      <a:endParaRPr lang="he-IL"/>
                    </a:p>
                  </a:txBody>
                  <a:tcPr/>
                </a:tc>
                <a:tc gridSpan="4">
                  <a:txBody>
                    <a:bodyPr/>
                    <a:lstStyle/>
                    <a:p>
                      <a:pPr algn="r" rtl="1">
                        <a:spcAft>
                          <a:spcPts val="0"/>
                        </a:spcAft>
                      </a:pPr>
                      <a:r>
                        <a:rPr lang="he-IL" sz="1050">
                          <a:effectLst/>
                        </a:rPr>
                        <a:t>אם עולה בשאלת תדירות שמדובר בביקור ראשון/מהראשונים- איך שמעתם על המקום? מחבר/ה, וואטסאפ של המרכז הקהילתי/קבוצות וואטסאפ קהילתיות אחרות, רשתות החברתיות, וואטסאפ של הגן, פרסום של העיריייה/המרכז הקהילתי, אחר___</a:t>
                      </a:r>
                    </a:p>
                    <a:p>
                      <a:pPr algn="r" rtl="1">
                        <a:spcAft>
                          <a:spcPts val="0"/>
                        </a:spcAft>
                      </a:pPr>
                      <a:r>
                        <a:rPr lang="he-IL" sz="1050">
                          <a:effectLst/>
                        </a:rPr>
                        <a:t>תפעול – האם נזקקת לעזרה בקבלת מידע ובתיאומים לפני הביקור? – זמינות לברורים, קבלת כל המידע המקדים הנחוץ</a:t>
                      </a: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822885638"/>
                  </a:ext>
                </a:extLst>
              </a:tr>
              <a:tr h="312975">
                <a:tc vMerge="1">
                  <a:txBody>
                    <a:bodyPr/>
                    <a:lstStyle/>
                    <a:p>
                      <a:pPr rtl="1"/>
                      <a:endParaRPr lang="he-IL"/>
                    </a:p>
                  </a:txBody>
                  <a:tcPr/>
                </a:tc>
                <a:tc gridSpan="4">
                  <a:txBody>
                    <a:bodyPr/>
                    <a:lstStyle/>
                    <a:p>
                      <a:pPr algn="r" rtl="1">
                        <a:spcAft>
                          <a:spcPts val="0"/>
                        </a:spcAft>
                      </a:pPr>
                      <a:r>
                        <a:rPr lang="he-IL" sz="1050">
                          <a:effectLst/>
                        </a:rPr>
                        <a:t>האם יש משהו שהיית משנה במשחקיה כיום? (לא להקראה – התנהלות צוות, גיוון מתקנים, היצע צעצועים, אמצעים שימושיים, שירותים, החתלה...) </a:t>
                      </a:r>
                      <a:endParaRPr lang="en-US" sz="1050">
                        <a:effectLst/>
                      </a:endParaRPr>
                    </a:p>
                    <a:p>
                      <a:pPr algn="r" rtl="1">
                        <a:spcAft>
                          <a:spcPts val="0"/>
                        </a:spcAft>
                      </a:pPr>
                      <a:endParaRPr lang="en-US" sz="1050">
                        <a:effectLst/>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466457326"/>
                  </a:ext>
                </a:extLst>
              </a:tr>
              <a:tr h="256558">
                <a:tc vMerge="1">
                  <a:txBody>
                    <a:bodyPr/>
                    <a:lstStyle/>
                    <a:p>
                      <a:pPr rtl="1"/>
                      <a:endParaRPr lang="he-IL"/>
                    </a:p>
                  </a:txBody>
                  <a:tcPr/>
                </a:tc>
                <a:tc gridSpan="4">
                  <a:txBody>
                    <a:bodyPr/>
                    <a:lstStyle/>
                    <a:p>
                      <a:pPr algn="r" rtl="1">
                        <a:spcAft>
                          <a:spcPts val="0"/>
                        </a:spcAft>
                      </a:pPr>
                      <a:r>
                        <a:rPr lang="he-IL" sz="1050">
                          <a:effectLst/>
                        </a:rPr>
                        <a:t>סוגיית קהילתיות – האם הביקור במשחקיה תרם/מעודד יצירת קשרים חדשים עם הורים אחרים? האם נושא זה היה חלק מהמניעים שלך להגיע?</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544988415"/>
                  </a:ext>
                </a:extLst>
              </a:tr>
              <a:tr h="312975">
                <a:tc vMerge="1">
                  <a:txBody>
                    <a:bodyPr/>
                    <a:lstStyle/>
                    <a:p>
                      <a:pPr rtl="1"/>
                      <a:endParaRPr lang="he-IL"/>
                    </a:p>
                  </a:txBody>
                  <a:tcPr/>
                </a:tc>
                <a:tc gridSpan="4">
                  <a:txBody>
                    <a:bodyPr/>
                    <a:lstStyle/>
                    <a:p>
                      <a:pPr algn="r" rtl="1">
                        <a:spcAft>
                          <a:spcPts val="0"/>
                        </a:spcAft>
                      </a:pPr>
                      <a:r>
                        <a:rPr lang="he-IL" sz="1050">
                          <a:effectLst/>
                        </a:rPr>
                        <a:t>האם נעזרת בצוות הנוכח במקום? לצרכים לוגיסטיים, או לייעוץ בסוגיות אחרות, הוריות? (לא להקראה- ניסיון לברר האם נדרש והתקבל מענה ותמיכה לסוגיות הוריות, רעיונות למשחק, פתרון בעיות) </a:t>
                      </a:r>
                    </a:p>
                    <a:p>
                      <a:pPr algn="r" rtl="1">
                        <a:spcAft>
                          <a:spcPts val="0"/>
                        </a:spcAft>
                      </a:pPr>
                      <a:endParaRPr lang="he-IL"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098706901"/>
                  </a:ext>
                </a:extLst>
              </a:tr>
              <a:tr h="316954">
                <a:tc vMerge="1">
                  <a:txBody>
                    <a:bodyPr/>
                    <a:lstStyle/>
                    <a:p>
                      <a:pPr rtl="1"/>
                      <a:endParaRPr lang="he-IL"/>
                    </a:p>
                  </a:txBody>
                  <a:tcPr/>
                </a:tc>
                <a:tc gridSpan="4">
                  <a:txBody>
                    <a:bodyPr/>
                    <a:lstStyle/>
                    <a:p>
                      <a:pPr algn="r" rtl="1">
                        <a:spcAft>
                          <a:spcPts val="0"/>
                        </a:spcAft>
                      </a:pPr>
                      <a:r>
                        <a:rPr lang="he-IL" sz="1050">
                          <a:effectLst/>
                        </a:rPr>
                        <a:t>האם תגיעו לפה שוב? למה כן/לא? מה ימנע ממך להמשיך? </a:t>
                      </a:r>
                      <a:endParaRPr lang="en-US" sz="1050">
                        <a:effectLst/>
                      </a:endParaRPr>
                    </a:p>
                    <a:p>
                      <a:pPr algn="r" rtl="1">
                        <a:spcAft>
                          <a:spcPts val="0"/>
                        </a:spcAft>
                      </a:pPr>
                      <a:r>
                        <a:rPr lang="he-IL" sz="1050">
                          <a:effectLst/>
                        </a:rPr>
                        <a:t> </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368439589"/>
                  </a:ext>
                </a:extLst>
              </a:tr>
              <a:tr h="365596">
                <a:tc vMerge="1">
                  <a:txBody>
                    <a:bodyPr/>
                    <a:lstStyle/>
                    <a:p>
                      <a:pPr rtl="1"/>
                      <a:endParaRPr lang="he-IL"/>
                    </a:p>
                  </a:txBody>
                  <a:tcPr/>
                </a:tc>
                <a:tc gridSpan="4">
                  <a:txBody>
                    <a:bodyPr/>
                    <a:lstStyle/>
                    <a:p>
                      <a:pPr algn="r" rtl="1">
                        <a:spcAft>
                          <a:spcPts val="0"/>
                        </a:spcAft>
                      </a:pPr>
                      <a:r>
                        <a:rPr lang="he-IL" sz="1050">
                          <a:effectLst/>
                        </a:rPr>
                        <a:t>האם את/ה נוטה לבקר במרכז הקהילתי הסמוך? (לביתך/ למיקום המשחקייה) עבורך או עבור ילדיך? באילו שירותים ומתקנים אתם משתמשים? מה חסר וצריך להוסיף?</a:t>
                      </a:r>
                      <a:r>
                        <a:rPr lang="he-IL" sz="1050" u="none" strike="noStrike">
                          <a:effectLst/>
                        </a:rPr>
                        <a:t>  </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664024718"/>
                  </a:ext>
                </a:extLst>
              </a:tr>
              <a:tr h="800574">
                <a:tc>
                  <a:txBody>
                    <a:bodyPr/>
                    <a:lstStyle/>
                    <a:p>
                      <a:pPr algn="r" rtl="1">
                        <a:spcAft>
                          <a:spcPts val="0"/>
                        </a:spcAft>
                      </a:pPr>
                      <a:r>
                        <a:rPr lang="he-IL" sz="1050">
                          <a:effectLst/>
                        </a:rPr>
                        <a:t> </a:t>
                      </a:r>
                      <a:endParaRPr lang="en-US" sz="1050">
                        <a:effectLst/>
                        <a:latin typeface="Times New Roman" panose="02020603050405020304" pitchFamily="18" charset="0"/>
                        <a:ea typeface="Calibri" panose="020F0502020204030204" pitchFamily="34" charset="0"/>
                        <a:cs typeface="Arial" panose="020B0604020202020204" pitchFamily="34" charset="0"/>
                      </a:endParaRPr>
                    </a:p>
                  </a:txBody>
                  <a:tcPr marL="25294" marR="25294" marT="0" marB="0"/>
                </a:tc>
                <a:tc gridSpan="4">
                  <a:txBody>
                    <a:bodyPr/>
                    <a:lstStyle/>
                    <a:p>
                      <a:pPr algn="r" rtl="1">
                        <a:lnSpc>
                          <a:spcPct val="115000"/>
                        </a:lnSpc>
                        <a:spcAft>
                          <a:spcPts val="0"/>
                        </a:spcAft>
                      </a:pPr>
                      <a:r>
                        <a:rPr lang="he-IL" sz="1050">
                          <a:effectLst/>
                        </a:rPr>
                        <a:t>מתן ציון בין 1 ל- 7 (כש- 1 הכי פחות ו- 7 הכי הרבה) למידה בה מרחב המשחקייה נותן מענה ל: </a:t>
                      </a:r>
                    </a:p>
                    <a:p>
                      <a:pPr algn="r" rtl="1">
                        <a:lnSpc>
                          <a:spcPct val="115000"/>
                        </a:lnSpc>
                        <a:spcAft>
                          <a:spcPts val="0"/>
                        </a:spcAft>
                      </a:pPr>
                      <a:r>
                        <a:rPr lang="he-IL" sz="1050">
                          <a:effectLst/>
                        </a:rPr>
                        <a:t>בטיחות לילדים (הרחקת מפגעים מתחת לגובה מטר, פינות חדות, קרקע יציבה ומרופדת לנפילות)____ מרחב פתוח המספק זווית ראייה רחבה____ ניקיון ותחזוקה______ אוורור ומיזוג אוויר_____ אמצעים שימושיים (</a:t>
                      </a:r>
                      <a:r>
                        <a:rPr lang="en-US" sz="1050">
                          <a:effectLst/>
                        </a:rPr>
                        <a:t>facilities- </a:t>
                      </a:r>
                      <a:r>
                        <a:rPr lang="he-IL" sz="1050">
                          <a:effectLst/>
                        </a:rPr>
                        <a:t>שירותים , החתלה, הנקה, מתקן שתייה)_______  איכות הציוד (חפצים ואביזרים במתחם)_____  אקלים נעים ונוח לשהייה______ התאמה לכמות המבקרים_____ נוחות הגעה וחנייה לעגלות_____ הזדמנויות לשיח ומפגש קהילתי_____ חיזוק קשר ומשחק משותף מבוגר-ילד_____ אינטראקציה בין ילדים _____ גיוון בשגרת המשחק של הילד______ קיימות אפשרויות לפעילות מגוונת לילדים מגילאים שונים (למגיעים עם יותר מילד אחד) ______</a:t>
                      </a:r>
                    </a:p>
                  </a:txBody>
                  <a:tcPr marL="25294" marR="25294" marT="0" marB="0"/>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613001503"/>
                  </a:ext>
                </a:extLst>
              </a:tr>
            </a:tbl>
          </a:graphicData>
        </a:graphic>
      </p:graphicFrame>
      <p:sp>
        <p:nvSpPr>
          <p:cNvPr id="5" name="TextBox 4">
            <a:extLst>
              <a:ext uri="{FF2B5EF4-FFF2-40B4-BE49-F238E27FC236}">
                <a16:creationId xmlns:a16="http://schemas.microsoft.com/office/drawing/2014/main" id="{EB41124D-455E-4A77-8D1B-8D03B319197F}"/>
              </a:ext>
            </a:extLst>
          </p:cNvPr>
          <p:cNvSpPr txBox="1"/>
          <p:nvPr/>
        </p:nvSpPr>
        <p:spPr>
          <a:xfrm>
            <a:off x="-1" y="-24393"/>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מחוון תצפית על משחקיות בשילוב שיחות עם מבקרים</a:t>
            </a:r>
            <a:endParaRPr lang="he-IL" sz="2000" b="1">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94063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4ADEB-BDB7-4CC8-A15D-EB62B8AD39F1}"/>
              </a:ext>
            </a:extLst>
          </p:cNvPr>
          <p:cNvSpPr>
            <a:spLocks noGrp="1"/>
          </p:cNvSpPr>
          <p:nvPr>
            <p:ph type="sldNum" sz="quarter" idx="12"/>
          </p:nvPr>
        </p:nvSpPr>
        <p:spPr/>
        <p:txBody>
          <a:bodyPr/>
          <a:lstStyle/>
          <a:p>
            <a:fld id="{F2736200-3204-44C4-A5EC-985817706BA3}" type="slidenum">
              <a:rPr lang="en-US" smtClean="0"/>
              <a:t>36</a:t>
            </a:fld>
            <a:endParaRPr lang="en-US"/>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מתווה לקבוצות שיח עם רכזות אגפיות בנושא המשחקיות</a:t>
            </a:r>
          </a:p>
        </p:txBody>
      </p:sp>
      <p:sp>
        <p:nvSpPr>
          <p:cNvPr id="4" name="Rectangle 1">
            <a:extLst>
              <a:ext uri="{FF2B5EF4-FFF2-40B4-BE49-F238E27FC236}">
                <a16:creationId xmlns:a16="http://schemas.microsoft.com/office/drawing/2014/main" id="{5981FB09-187E-43CF-A104-E8EE72D3088C}"/>
              </a:ext>
            </a:extLst>
          </p:cNvPr>
          <p:cNvSpPr>
            <a:spLocks noChangeArrowheads="1"/>
          </p:cNvSpPr>
          <p:nvPr/>
        </p:nvSpPr>
        <p:spPr bwMode="auto">
          <a:xfrm>
            <a:off x="557049" y="570302"/>
            <a:ext cx="11030980" cy="55912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he-IL" altLang="he-IL" sz="1200" b="1"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מועד ומקום:</a:t>
            </a:r>
            <a:r>
              <a:rPr kumimoji="0" lang="he-IL" altLang="he-IL" sz="1200" b="0"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יום שני, ה- 05.07.2020 בשעה: 12:00, דרך לינק </a:t>
            </a:r>
            <a:r>
              <a:rPr kumimoji="0" lang="en-US" altLang="he-IL" sz="1200" b="0"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ZOOM </a:t>
            </a:r>
            <a:r>
              <a:rPr kumimoji="0" lang="he-IL" altLang="he-IL" sz="1200" b="0"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יישלח בהמשך.  </a:t>
            </a:r>
            <a:r>
              <a:rPr kumimoji="0" lang="he-IL" altLang="he-IL" sz="1200" b="1"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משתתפים: </a:t>
            </a:r>
            <a:r>
              <a:rPr kumimoji="0" lang="he-IL" altLang="he-IL" sz="1200" b="0"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4 רכזות אגפיות – רננה, קרין, מור ונסרה</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he-IL" altLang="he-IL" sz="1200" b="0"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he-IL" altLang="he-IL" sz="1200" b="1" i="0" u="none" strike="noStrike" cap="none" normalizeH="0" baseline="0">
                <a:ln>
                  <a:noFill/>
                </a:ln>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הצגה עצמית, מטרות מחקר</a:t>
            </a:r>
            <a:r>
              <a:rPr kumimoji="0" lang="he-IL" altLang="he-IL" sz="1200" b="0" i="0" u="none" strike="noStrike" cap="none" normalizeH="0" baseline="0">
                <a:ln>
                  <a:noFill/>
                </a:ln>
                <a:solidFill>
                  <a:srgbClr val="000000"/>
                </a:solidFill>
                <a:effectLst/>
                <a:latin typeface="David" panose="020E0502060401010101" pitchFamily="34" charset="-79"/>
                <a:ea typeface="Times New Roman" panose="02020603050405020304" pitchFamily="18" charset="0"/>
                <a:cs typeface="David" panose="020E0502060401010101" pitchFamily="34" charset="-79"/>
              </a:rPr>
              <a:t>: </a:t>
            </a:r>
            <a:r>
              <a:rPr kumimoji="0" lang="he-IL" altLang="he-IL" sz="1200" b="0"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אנחנו במטח (המרכז לטכנולוגיה חינוכית) מלווים את אורבן95 במחקר מדידה והערכה, עם חלקכן דיברנו בשלבים השונים של המחקר וכעת אנחנו שמים זרקור על מערך המשחקיות בעיר, באמצעות תצפיות ובשיחה הזו. המטרה בתצפיות היא להתרשם באופן ישיר מהשימוש של ההורים והילדים במשחקיה, לשוחח עם ההורים ועם הצוות, לראות ולשמוע מה עובד טוב וללמוד מה כדאי לאמץ למקומות אחרים ומה עוד צריך ואפשר לשפר כדי להפוך את השהות במשחקיה למיטבית.</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he-IL" altLang="he-IL" sz="1200" b="1" i="0" u="none" strike="noStrike" cap="none" normalizeH="0" baseline="0">
                <a:ln>
                  <a:noFill/>
                </a:ln>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מטרת המפגש</a:t>
            </a:r>
            <a:r>
              <a:rPr kumimoji="0" lang="he-IL" altLang="he-IL" sz="1200" b="0" i="0" u="none" strike="noStrike" cap="none" normalizeH="0" baseline="0">
                <a:ln>
                  <a:noFill/>
                </a:ln>
                <a:solidFill>
                  <a:srgbClr val="000000"/>
                </a:solidFill>
                <a:effectLst/>
                <a:latin typeface="David" panose="020E0502060401010101" pitchFamily="34" charset="-79"/>
                <a:ea typeface="Times New Roman" panose="02020603050405020304" pitchFamily="18" charset="0"/>
                <a:cs typeface="David" panose="020E0502060401010101" pitchFamily="34" charset="-79"/>
              </a:rPr>
              <a:t>: היא לשמוע את תובנות שלכם בנושא, בתור מי שמכירות את השטח ואת התושבים, באופן ספציפי סביב נושא המשחקיות והמרחבים ההתפתחותיים לגיל הרך</a:t>
            </a:r>
            <a:r>
              <a:rPr kumimoji="0" lang="he-IL" altLang="he-IL" sz="900" b="0" i="0" u="none" strike="noStrike" cap="none" normalizeH="0" baseline="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he-IL" altLang="he-IL" sz="1200" b="0" i="0" u="none" strike="noStrike" cap="none" normalizeH="0" baseline="0">
                <a:ln>
                  <a:noFill/>
                </a:ln>
                <a:solidFill>
                  <a:srgbClr val="000000"/>
                </a:solidFill>
                <a:effectLst/>
                <a:latin typeface="David" panose="020E0502060401010101" pitchFamily="34" charset="-79"/>
                <a:ea typeface="Times New Roman" panose="02020603050405020304" pitchFamily="18" charset="0"/>
                <a:cs typeface="David" panose="020E0502060401010101" pitchFamily="34" charset="-79"/>
              </a:rPr>
              <a:t> </a:t>
            </a:r>
            <a:r>
              <a:rPr kumimoji="0" lang="he-IL" altLang="he-IL" sz="1200" b="0"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he-IL" altLang="he-IL" sz="1200" b="1" i="0" u="sng" strike="noStrike" cap="none" normalizeH="0" baseline="0">
                <a:ln>
                  <a:noFill/>
                </a:ln>
                <a:solidFill>
                  <a:srgbClr val="000000"/>
                </a:solidFill>
                <a:effectLst/>
                <a:latin typeface="David" panose="020E0502060401010101" pitchFamily="34" charset="-79"/>
                <a:ea typeface="Times New Roman" panose="02020603050405020304" pitchFamily="18" charset="0"/>
                <a:cs typeface="David" panose="020E0502060401010101" pitchFamily="34" charset="-79"/>
              </a:rPr>
              <a:t>סבב היכרות</a:t>
            </a:r>
            <a:r>
              <a:rPr kumimoji="0" lang="he-IL" altLang="he-IL" sz="1200" b="1" i="0" u="sng"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ושאלות כלליות – </a:t>
            </a:r>
            <a:r>
              <a:rPr kumimoji="0" lang="he-IL" altLang="he-IL" sz="1200" b="0" i="0" u="none" strike="noStrike" cap="none" normalizeH="0" baseline="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כל משתתפת אומרת: שם, תפקיד, וותק, תחומי אחריות בהקשר של המשחקיות. איזו פינה במשחקייה את הכי אוהבת ולמה?</a:t>
            </a:r>
            <a:endParaRPr kumimoji="0" lang="he-IL" altLang="he-IL" sz="1200" b="0" i="0" u="none" strike="noStrike" cap="none" normalizeH="0" baseline="0">
              <a:ln>
                <a:noFill/>
              </a:ln>
              <a:solidFill>
                <a:schemeClr val="tx1"/>
              </a:solidFill>
              <a:effectLst/>
              <a:latin typeface="David" panose="020E0502060401010101" pitchFamily="34" charset="-79"/>
              <a:cs typeface="David" panose="020E0502060401010101" pitchFamily="34" charset="-79"/>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endParaRPr kumimoji="0" lang="en-US" altLang="he-IL" sz="800" b="0" i="0" u="none" strike="noStrike" cap="none" normalizeH="0" baseline="0">
              <a:ln>
                <a:noFill/>
              </a:ln>
              <a:solidFill>
                <a:schemeClr val="tx1"/>
              </a:solidFill>
              <a:effectLst/>
            </a:endParaRPr>
          </a:p>
          <a:p>
            <a:pPr marL="0" marR="0" lvl="0" indent="0" algn="r" defTabSz="914400" rtl="1" eaLnBrk="0" fontAlgn="base" latinLnBrk="0" hangingPunct="0">
              <a:lnSpc>
                <a:spcPct val="100000"/>
              </a:lnSpc>
              <a:spcBef>
                <a:spcPct val="0"/>
              </a:spcBef>
              <a:spcAft>
                <a:spcPts val="200"/>
              </a:spcAft>
              <a:buClrTx/>
              <a:buSzTx/>
              <a:buFontTx/>
              <a:buChar char="•"/>
              <a:tabLst>
                <a:tab pos="457200" algn="l"/>
              </a:tabLst>
            </a:pP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איך ואיפה ממוקמות המשחקיות במערך הארגוני הכולל של השירותים הקהילתיים? האם תמיד בניהול המרכזים הקהילתיים? האם יש ערוץ ניהול נפרד? ובאיזו מידה אתן מעורבות בערוץ הזה?</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ts val="200"/>
              </a:spcAft>
              <a:buClrTx/>
              <a:buSzTx/>
              <a:buFontTx/>
              <a:buChar char="•"/>
              <a:tabLst>
                <a:tab pos="457200" algn="l"/>
              </a:tabLst>
            </a:pP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אילו סוגי משחקיות יש? (פתוחה, הרשמה מראש, מודרכת)? האם יש תוכנית עבודה שנתית / רב שנתית (בשגרה)? גם מבחינת לוחות זמנים, וגם בהתאם למתכונת הפעילות. האם יש התאמה של פעילות לתקופות בשנה? מחזוריות? האם מנסים לקדם נושאים לגיל הרך בקרב התושבים? למה דווקא אותם וכיצד מבצעים זאת? </a:t>
            </a:r>
            <a:b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למנחה: מסוגלות הורית, קשר הורה-ילד, משחק משותף, התפתחות הילד, קריאה וסיפור, קהילתיות. מה המצב הקיים בקרב התושבים?</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ts val="200"/>
              </a:spcAft>
              <a:buClrTx/>
              <a:buSzTx/>
              <a:buFontTx/>
              <a:buChar char="•"/>
              <a:tabLst>
                <a:tab pos="457200" algn="l"/>
              </a:tabLst>
            </a:pP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אנשי צוות – מי הם נותני השירותים שמפעילים את המשחקיות?</a:t>
            </a: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להבדיל בין מפעיל/ה קבוע/ה, מחליפים, מידת מעורבות ואחריות רכזת גיל רך/חוגים של המרכז הקהילתי</a:t>
            </a:r>
            <a:b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עבור כל אחד/ת – </a:t>
            </a: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מה הרקע הנדרש לביצוע התפקיד, האם ואילו הכשרות הם מקבלים לביצוע תפקידם</a:t>
            </a:r>
            <a:b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תארו את </a:t>
            </a:r>
            <a:r>
              <a:rPr kumimoji="0" lang="he-IL" altLang="he-IL" sz="1200" b="1"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האינטראקציה בין מפעילי/אחראי המשחקיות לתושבים</a:t>
            </a: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מה מצופה מהם (על ידי המנהל/ על ידי ההורים) לעומת מה קורה בפועל </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ts val="200"/>
              </a:spcAft>
              <a:buClrTx/>
              <a:buSzTx/>
              <a:buFontTx/>
              <a:buChar char="•"/>
              <a:tabLst>
                <a:tab pos="457200" algn="l"/>
              </a:tabLst>
            </a:pP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אפיינו את המשתתפים – סוציודמוגרפית (סוג האוכ' שמגיעה </a:t>
            </a:r>
            <a:r>
              <a:rPr kumimoji="0" lang="he-IL" altLang="he-IL" sz="1200" b="1"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ומי בולט בהיעדרו</a:t>
            </a: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באיזה הרכב </a:t>
            </a: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(הורים לבד, הורה/זוג עם ילד, סבים, מטפלת)</a:t>
            </a: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גילי הילדים? באילו שעות? קבועים/מזדמנים? משך ביקור ממוצע? </a:t>
            </a:r>
            <a:r>
              <a:rPr kumimoji="0" lang="he-IL" altLang="he-IL" sz="1200" b="0"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למנחה:</a:t>
            </a: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הבדלים בין קבוצות האוכ' (אתנית, תרבותית, סוציואקונומי), מה חשוב להם, מה מטריד אותם</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ts val="200"/>
              </a:spcAft>
              <a:buClrTx/>
              <a:buSzTx/>
              <a:buFontTx/>
              <a:buChar char="•"/>
              <a:tabLst>
                <a:tab pos="457200" algn="l"/>
              </a:tabLst>
            </a:pP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איזה אלמנטים/מאפיינים במשחקיות אתן מוצאות כחיוניים במיוחד? מה הכי מושך את התושבים? מה הכי מבוקש ולמה? איך יודעים? </a:t>
            </a:r>
            <a:b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he-IL" altLang="he-IL" sz="1200" b="0"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למנחה: </a:t>
            </a: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להתייחס לא רק למתקנים, אלא גם למאפיינים כגון מיקום, עיצוב חלל, עלות, רמת ניקיון, נוכחות איש צוות מקצועי, התאמה לרב גיליות/ייעודי לגיל רך, מאפייני פרוגרמת משחקיית אורבן95, שירותיות הצוות ועוד</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ts val="200"/>
              </a:spcAft>
              <a:buClrTx/>
              <a:buSzTx/>
              <a:buFontTx/>
              <a:buChar char="•"/>
              <a:tabLst>
                <a:tab pos="457200" algn="l"/>
              </a:tabLst>
            </a:pP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מה הם החסמים העיקריים המונעים מהורים לילדים בגיל הרך להגיע למשחקיות? עד כמה אתן יודעות מה התושבים חושבים על המשחקיות (מתחם, אבזור, צוות)?</a:t>
            </a:r>
            <a:b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מודעות (פרסום), נכונות ורצון (זמן פנוי, אנרגיה), התאמה לאוכלוסייה (עלות, שעות), הרשמה מראש כחסם. האם נערך בעבר מחקר מיפוי צרכים בקרב התושבים/תהליך שיתוף ציבור? משובים על המבחר הקיים? בחינת שביעות רצון בקרב משתתפים? האם נערכו שינויים בהתאם לביקוש מהשטח/ בעקבות הפידבקים שהתקבלו?</a:t>
            </a: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מה שונה?</a:t>
            </a:r>
            <a:endParaRPr kumimoji="0" lang="en-US" altLang="he-IL" sz="1200" b="0" i="0" u="none" strike="noStrike" cap="none" normalizeH="0" baseline="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ts val="200"/>
              </a:spcAft>
              <a:buClrTx/>
              <a:buSzTx/>
              <a:buFontTx/>
              <a:buChar char="•"/>
              <a:tabLst>
                <a:tab pos="457200" algn="l"/>
              </a:tabLst>
            </a:pP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כיצד שירותי המשחקייה משווקים ומפורסמים? מי אחראי על זה? </a:t>
            </a:r>
            <a:br>
              <a:rPr kumimoji="0" lang="en-US"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he-IL" altLang="he-IL" sz="1200" b="0"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למנחה:</a:t>
            </a: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האם משחקיות מסוימות משווקות בהיקף שונה מאחרות? מיפוי פלטפורמות </a:t>
            </a:r>
            <a:r>
              <a:rPr kumimoji="0" lang="en-US"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offline &amp; online</a:t>
            </a:r>
            <a:r>
              <a:rPr kumimoji="0" lang="he-IL" altLang="he-IL"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פה לאוזן, רתימת שותפים (אנשי מקצוע – גננות ויועצות, תושבים – סוכני שינוי ומובילי קהילה)</a:t>
            </a:r>
            <a:endParaRPr kumimoji="0" lang="en-US" altLang="he-IL" sz="1200" b="0" i="0" u="none" strike="noStrike" cap="none" normalizeH="0" baseline="0">
              <a:ln>
                <a:noFill/>
              </a:ln>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ts val="200"/>
              </a:spcAft>
              <a:buClrTx/>
              <a:buSzTx/>
              <a:buFontTx/>
              <a:buChar char="•"/>
              <a:tabLst>
                <a:tab pos="457200" algn="l"/>
              </a:tabLst>
            </a:pPr>
            <a:r>
              <a:rPr kumimoji="0" lang="he-IL" altLang="he-IL" sz="1200" b="1" i="0" u="none" strike="noStrike" cap="none" normalizeH="0" baseline="0">
                <a:ln>
                  <a:noFill/>
                </a:ln>
                <a:effectLst/>
                <a:latin typeface="Calibri" panose="020F0502020204030204" pitchFamily="34" charset="0"/>
                <a:ea typeface="Times New Roman" panose="02020603050405020304" pitchFamily="18" charset="0"/>
                <a:cs typeface="Calibri" panose="020F0502020204030204" pitchFamily="34" charset="0"/>
              </a:rPr>
              <a:t>מה ניתן לעשות על מנת לעודד ולהעלות את שיעורי ההשתתפות וצריכת השירותים במשחקיות? מה צריך שיקרה בעירייה/מנהל קהילה/גורמים נוספים שעשויים להשפיע?</a:t>
            </a:r>
            <a:endParaRPr kumimoji="0" lang="en-US" altLang="he-IL" sz="1200" b="0" i="0" u="none" strike="noStrike" cap="none" normalizeH="0" baseline="0">
              <a:ln>
                <a:noFill/>
              </a:ln>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ts val="200"/>
              </a:spcAft>
              <a:buClrTx/>
              <a:buSzTx/>
              <a:buFontTx/>
              <a:buChar char="•"/>
              <a:tabLst>
                <a:tab pos="457200" algn="l"/>
              </a:tabLst>
            </a:pPr>
            <a:r>
              <a:rPr kumimoji="0" lang="he-IL" altLang="he-IL"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האם יש דברים נוספים לומר בנושא, שלא עלו בשיחה?</a:t>
            </a:r>
            <a:endParaRPr kumimoji="0" lang="he-IL" altLang="he-IL"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274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4ADEB-BDB7-4CC8-A15D-EB62B8AD39F1}"/>
              </a:ext>
            </a:extLst>
          </p:cNvPr>
          <p:cNvSpPr>
            <a:spLocks noGrp="1"/>
          </p:cNvSpPr>
          <p:nvPr>
            <p:ph type="sldNum" sz="quarter" idx="12"/>
          </p:nvPr>
        </p:nvSpPr>
        <p:spPr/>
        <p:txBody>
          <a:bodyPr/>
          <a:lstStyle/>
          <a:p>
            <a:fld id="{F2736200-3204-44C4-A5EC-985817706BA3}" type="slidenum">
              <a:rPr lang="en-US" smtClean="0"/>
              <a:t>37</a:t>
            </a:fld>
            <a:endParaRPr lang="en-US"/>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שאלון משוב למשתתפי סדנאות קריאה בספרייה*</a:t>
            </a:r>
          </a:p>
        </p:txBody>
      </p:sp>
      <p:graphicFrame>
        <p:nvGraphicFramePr>
          <p:cNvPr id="8" name="Table 7">
            <a:extLst>
              <a:ext uri="{FF2B5EF4-FFF2-40B4-BE49-F238E27FC236}">
                <a16:creationId xmlns:a16="http://schemas.microsoft.com/office/drawing/2014/main" id="{1A3D1310-3D57-4B1B-9007-B2C590B572B2}"/>
              </a:ext>
            </a:extLst>
          </p:cNvPr>
          <p:cNvGraphicFramePr>
            <a:graphicFrameLocks noGrp="1"/>
          </p:cNvGraphicFramePr>
          <p:nvPr>
            <p:extLst>
              <p:ext uri="{D42A27DB-BD31-4B8C-83A1-F6EECF244321}">
                <p14:modId xmlns:p14="http://schemas.microsoft.com/office/powerpoint/2010/main" val="3899459574"/>
              </p:ext>
            </p:extLst>
          </p:nvPr>
        </p:nvGraphicFramePr>
        <p:xfrm>
          <a:off x="50207" y="530916"/>
          <a:ext cx="12091586" cy="5184669"/>
        </p:xfrm>
        <a:graphic>
          <a:graphicData uri="http://schemas.openxmlformats.org/drawingml/2006/table">
            <a:tbl>
              <a:tblPr rtl="1">
                <a:tableStyleId>{5C22544A-7EE6-4342-B048-85BDC9FD1C3A}</a:tableStyleId>
              </a:tblPr>
              <a:tblGrid>
                <a:gridCol w="6045793">
                  <a:extLst>
                    <a:ext uri="{9D8B030D-6E8A-4147-A177-3AD203B41FA5}">
                      <a16:colId xmlns:a16="http://schemas.microsoft.com/office/drawing/2014/main" val="1909513245"/>
                    </a:ext>
                  </a:extLst>
                </a:gridCol>
                <a:gridCol w="6045793">
                  <a:extLst>
                    <a:ext uri="{9D8B030D-6E8A-4147-A177-3AD203B41FA5}">
                      <a16:colId xmlns:a16="http://schemas.microsoft.com/office/drawing/2014/main" val="957640186"/>
                    </a:ext>
                  </a:extLst>
                </a:gridCol>
              </a:tblGrid>
              <a:tr h="166179">
                <a:tc rowSpan="5">
                  <a:txBody>
                    <a:bodyPr/>
                    <a:lstStyle/>
                    <a:p>
                      <a:pPr algn="r" rtl="1" fontAlgn="t"/>
                      <a:r>
                        <a:rPr lang="he-IL" sz="1100" u="none" strike="noStrike">
                          <a:solidFill>
                            <a:schemeClr val="bg1"/>
                          </a:solidFill>
                          <a:effectLst/>
                        </a:rPr>
                        <a:t>דמוגרפיה ופרטים טכניים</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היכן התקיימה הסדנה? </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4252698641"/>
                  </a:ext>
                </a:extLst>
              </a:tr>
              <a:tr h="166179">
                <a:tc vMerge="1">
                  <a:txBody>
                    <a:bodyPr/>
                    <a:lstStyle/>
                    <a:p>
                      <a:pPr rtl="1"/>
                      <a:endParaRPr lang="he-IL"/>
                    </a:p>
                  </a:txBody>
                  <a:tcPr/>
                </a:tc>
                <a:tc>
                  <a:txBody>
                    <a:bodyPr/>
                    <a:lstStyle/>
                    <a:p>
                      <a:pPr algn="r" rtl="1" fontAlgn="t"/>
                      <a:r>
                        <a:rPr lang="he-IL" sz="1100" u="none" strike="noStrike">
                          <a:effectLst/>
                        </a:rPr>
                        <a:t>באזור:</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82899288"/>
                  </a:ext>
                </a:extLst>
              </a:tr>
              <a:tr h="0">
                <a:tc vMerge="1">
                  <a:txBody>
                    <a:bodyPr/>
                    <a:lstStyle/>
                    <a:p>
                      <a:pPr rtl="1"/>
                      <a:endParaRPr lang="he-IL"/>
                    </a:p>
                  </a:txBody>
                  <a:tcPr/>
                </a:tc>
                <a:tc>
                  <a:txBody>
                    <a:bodyPr/>
                    <a:lstStyle/>
                    <a:p>
                      <a:pPr algn="r" rtl="1" fontAlgn="t"/>
                      <a:r>
                        <a:rPr lang="he-IL" sz="1100" u="none" strike="noStrike">
                          <a:effectLst/>
                        </a:rPr>
                        <a:t>מטעם איזו ספרייה התקיימה הסדנה?</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159735522"/>
                  </a:ext>
                </a:extLst>
              </a:tr>
              <a:tr h="0">
                <a:tc vMerge="1">
                  <a:txBody>
                    <a:bodyPr/>
                    <a:lstStyle/>
                    <a:p>
                      <a:pPr rtl="1"/>
                      <a:endParaRPr lang="he-IL"/>
                    </a:p>
                  </a:txBody>
                  <a:tcPr/>
                </a:tc>
                <a:tc>
                  <a:txBody>
                    <a:bodyPr/>
                    <a:lstStyle/>
                    <a:p>
                      <a:pPr algn="r" rtl="1" fontAlgn="t"/>
                      <a:r>
                        <a:rPr lang="he-IL" sz="1100" u="none" strike="noStrike">
                          <a:effectLst/>
                        </a:rPr>
                        <a:t>שם המנחה:</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970551167"/>
                  </a:ext>
                </a:extLst>
              </a:tr>
              <a:tr h="150213">
                <a:tc vMerge="1">
                  <a:txBody>
                    <a:bodyPr/>
                    <a:lstStyle/>
                    <a:p>
                      <a:pPr rtl="1"/>
                      <a:endParaRPr lang="he-IL"/>
                    </a:p>
                  </a:txBody>
                  <a:tcPr/>
                </a:tc>
                <a:tc>
                  <a:txBody>
                    <a:bodyPr/>
                    <a:lstStyle/>
                    <a:p>
                      <a:pPr algn="r" rtl="1" fontAlgn="t"/>
                      <a:r>
                        <a:rPr lang="he-IL" sz="1100" u="none" strike="noStrike">
                          <a:effectLst/>
                        </a:rPr>
                        <a:t>איך שמעת על הסדנה/הפעילות? (ניתן לסמן יותר מתשובה אחת)</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3241595972"/>
                  </a:ext>
                </a:extLst>
              </a:tr>
              <a:tr h="166179">
                <a:tc rowSpan="4">
                  <a:txBody>
                    <a:bodyPr/>
                    <a:lstStyle/>
                    <a:p>
                      <a:pPr algn="r" rtl="1" fontAlgn="t"/>
                      <a:r>
                        <a:rPr lang="he-IL" sz="1100" u="none" strike="noStrike">
                          <a:solidFill>
                            <a:schemeClr val="bg1"/>
                          </a:solidFill>
                          <a:effectLst/>
                        </a:rPr>
                        <a:t>שביעות רצון כללית, כולל פורמט, תנאים פיזיים ועוד</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באיזו מידה תהליך הרישום והקשר מול הגורם המארגן היה נוח ופשוט?</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670365362"/>
                  </a:ext>
                </a:extLst>
              </a:tr>
              <a:tr h="180799">
                <a:tc vMerge="1">
                  <a:txBody>
                    <a:bodyPr/>
                    <a:lstStyle/>
                    <a:p>
                      <a:pPr rtl="1"/>
                      <a:endParaRPr lang="he-IL"/>
                    </a:p>
                  </a:txBody>
                  <a:tcPr/>
                </a:tc>
                <a:tc>
                  <a:txBody>
                    <a:bodyPr/>
                    <a:lstStyle/>
                    <a:p>
                      <a:pPr algn="r" rtl="1" fontAlgn="t"/>
                      <a:r>
                        <a:rPr lang="he-IL" sz="1100" u="none" strike="noStrike">
                          <a:effectLst/>
                        </a:rPr>
                        <a:t>באיזו מידה התנאים הפיזיים והסביבתיים היו נוחים עבורך ועבור ילדך/ילדתך?</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33820535"/>
                  </a:ext>
                </a:extLst>
              </a:tr>
              <a:tr h="180799">
                <a:tc vMerge="1">
                  <a:txBody>
                    <a:bodyPr/>
                    <a:lstStyle/>
                    <a:p>
                      <a:pPr rtl="1"/>
                      <a:endParaRPr lang="he-IL"/>
                    </a:p>
                  </a:txBody>
                  <a:tcPr/>
                </a:tc>
                <a:tc>
                  <a:txBody>
                    <a:bodyPr/>
                    <a:lstStyle/>
                    <a:p>
                      <a:pPr algn="r" rtl="1" fontAlgn="t"/>
                      <a:r>
                        <a:rPr lang="he-IL" sz="1100" u="none" strike="noStrike">
                          <a:effectLst/>
                        </a:rPr>
                        <a:t>באיזו מידה לדעתך, פלטפורמת </a:t>
                      </a:r>
                      <a:r>
                        <a:rPr lang="en-US" sz="1100" u="none" strike="noStrike">
                          <a:effectLst/>
                        </a:rPr>
                        <a:t>ZOOM </a:t>
                      </a:r>
                      <a:r>
                        <a:rPr lang="he-IL" sz="1100" u="none" strike="noStrike">
                          <a:effectLst/>
                        </a:rPr>
                        <a:t>מתאימה לקיום סדנאות מסוג זה?</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389463069"/>
                  </a:ext>
                </a:extLst>
              </a:tr>
              <a:tr h="166179">
                <a:tc vMerge="1">
                  <a:txBody>
                    <a:bodyPr/>
                    <a:lstStyle/>
                    <a:p>
                      <a:pPr rtl="1"/>
                      <a:endParaRPr lang="he-IL"/>
                    </a:p>
                  </a:txBody>
                  <a:tcPr/>
                </a:tc>
                <a:tc>
                  <a:txBody>
                    <a:bodyPr/>
                    <a:lstStyle/>
                    <a:p>
                      <a:pPr algn="r" rtl="1" fontAlgn="t"/>
                      <a:r>
                        <a:rPr lang="he-IL" sz="1100" u="none" strike="noStrike">
                          <a:effectLst/>
                        </a:rPr>
                        <a:t>באיזו מידה חשת שהסדנה הייתה מאורגנת ומובנית?</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819831962"/>
                  </a:ext>
                </a:extLst>
              </a:tr>
              <a:tr h="201700">
                <a:tc>
                  <a:txBody>
                    <a:bodyPr/>
                    <a:lstStyle/>
                    <a:p>
                      <a:pPr algn="r" rtl="0" fontAlgn="t"/>
                      <a:r>
                        <a:rPr lang="he-IL" sz="1100" u="none" strike="noStrike">
                          <a:solidFill>
                            <a:schemeClr val="bg1"/>
                          </a:solidFill>
                          <a:effectLst/>
                        </a:rPr>
                        <a:t> </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באיזו תדירות את/ה נוהג/ת לקרוא סיפור לילדיך?</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20225124"/>
                  </a:ext>
                </a:extLst>
              </a:tr>
              <a:tr h="166179">
                <a:tc>
                  <a:txBody>
                    <a:bodyPr/>
                    <a:lstStyle/>
                    <a:p>
                      <a:pPr algn="r" rtl="1" fontAlgn="t"/>
                      <a:r>
                        <a:rPr lang="he-IL" sz="1100" u="none" strike="noStrike">
                          <a:solidFill>
                            <a:schemeClr val="bg1"/>
                          </a:solidFill>
                          <a:effectLst/>
                        </a:rPr>
                        <a:t>איכות </a:t>
                      </a:r>
                      <a:r>
                        <a:rPr lang="he-IL" sz="1100" u="none" strike="noStrike" err="1">
                          <a:solidFill>
                            <a:schemeClr val="bg1"/>
                          </a:solidFill>
                          <a:effectLst/>
                        </a:rPr>
                        <a:t>ההנחייה</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באיזו מידה חשת שההנחיה הייתה מקצועית והמנחה הפגין/ה מיומנות?</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229119078"/>
                  </a:ext>
                </a:extLst>
              </a:tr>
              <a:tr h="166179">
                <a:tc rowSpan="2">
                  <a:txBody>
                    <a:bodyPr/>
                    <a:lstStyle/>
                    <a:p>
                      <a:pPr algn="r" rtl="1" fontAlgn="t"/>
                      <a:r>
                        <a:rPr lang="he-IL" sz="1100" u="none" strike="noStrike">
                          <a:solidFill>
                            <a:schemeClr val="bg1"/>
                          </a:solidFill>
                          <a:effectLst/>
                        </a:rPr>
                        <a:t>שביעות רצון מהתוכן</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באיזו מידה הסדנה ענתה על ציפיותייך?</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3645667835"/>
                  </a:ext>
                </a:extLst>
              </a:tr>
              <a:tr h="166179">
                <a:tc vMerge="1">
                  <a:txBody>
                    <a:bodyPr/>
                    <a:lstStyle/>
                    <a:p>
                      <a:pPr rtl="1"/>
                      <a:endParaRPr lang="he-IL"/>
                    </a:p>
                  </a:txBody>
                  <a:tcPr/>
                </a:tc>
                <a:tc>
                  <a:txBody>
                    <a:bodyPr/>
                    <a:lstStyle/>
                    <a:p>
                      <a:pPr algn="r" rtl="1" fontAlgn="t"/>
                      <a:r>
                        <a:rPr lang="he-IL" sz="1100" u="none" strike="noStrike">
                          <a:effectLst/>
                        </a:rPr>
                        <a:t>אנא פרט/י, באיזה אופן תרמה לך הסדנה?</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30682266"/>
                  </a:ext>
                </a:extLst>
              </a:tr>
              <a:tr h="166179">
                <a:tc gridSpan="2">
                  <a:txBody>
                    <a:bodyPr/>
                    <a:lstStyle/>
                    <a:p>
                      <a:pPr algn="r" rtl="1" fontAlgn="t"/>
                      <a:r>
                        <a:rPr lang="he-IL" sz="1100" b="1" u="none" strike="noStrike" dirty="0">
                          <a:solidFill>
                            <a:schemeClr val="bg1"/>
                          </a:solidFill>
                          <a:effectLst/>
                        </a:rPr>
                        <a:t>באיזו מידה את/ה מסכימ/ה עם ההיגדים הבאים:</a:t>
                      </a:r>
                      <a:endParaRPr lang="he-IL" sz="1100" b="1" i="0" u="none" strike="noStrike" dirty="0">
                        <a:solidFill>
                          <a:schemeClr val="bg1"/>
                        </a:solidFill>
                        <a:effectLst/>
                        <a:latin typeface="Arial" panose="020B0604020202020204" pitchFamily="34" charset="0"/>
                      </a:endParaRPr>
                    </a:p>
                  </a:txBody>
                  <a:tcPr marL="1049" marR="1049" marT="1049" marB="0">
                    <a:solidFill>
                      <a:srgbClr val="5B9BD5"/>
                    </a:solidFill>
                  </a:tcPr>
                </a:tc>
                <a:tc hMerge="1">
                  <a:txBody>
                    <a:bodyPr/>
                    <a:lstStyle/>
                    <a:p>
                      <a:pPr rtl="1"/>
                      <a:endParaRPr lang="he-IL"/>
                    </a:p>
                  </a:txBody>
                  <a:tcPr/>
                </a:tc>
                <a:extLst>
                  <a:ext uri="{0D108BD9-81ED-4DB2-BD59-A6C34878D82A}">
                    <a16:rowId xmlns:a16="http://schemas.microsoft.com/office/drawing/2014/main" val="123888148"/>
                  </a:ext>
                </a:extLst>
              </a:tr>
              <a:tr h="166179">
                <a:tc>
                  <a:txBody>
                    <a:bodyPr/>
                    <a:lstStyle/>
                    <a:p>
                      <a:pPr algn="r" rtl="1" fontAlgn="t"/>
                      <a:r>
                        <a:rPr lang="he-IL" sz="1100" u="none" strike="noStrike">
                          <a:solidFill>
                            <a:schemeClr val="bg1"/>
                          </a:solidFill>
                          <a:effectLst/>
                        </a:rPr>
                        <a:t>חופש מובנה</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הסדנה הייתה מהנה ועודדה יצירתיות</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86805904"/>
                  </a:ext>
                </a:extLst>
              </a:tr>
              <a:tr h="166179">
                <a:tc>
                  <a:txBody>
                    <a:bodyPr/>
                    <a:lstStyle/>
                    <a:p>
                      <a:pPr algn="r" rtl="1" fontAlgn="t"/>
                      <a:r>
                        <a:rPr lang="he-IL" sz="1100" u="none" strike="noStrike">
                          <a:solidFill>
                            <a:schemeClr val="bg1"/>
                          </a:solidFill>
                          <a:effectLst/>
                        </a:rPr>
                        <a:t>קשר הורה ילד (רגשי)</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אני מרגיש/ה שהסדנה תרמה לאינטראקציה חיובית ביני לבין ילדי/ילדתי</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739198894"/>
                  </a:ext>
                </a:extLst>
              </a:tr>
              <a:tr h="166179">
                <a:tc>
                  <a:txBody>
                    <a:bodyPr/>
                    <a:lstStyle/>
                    <a:p>
                      <a:pPr algn="r" rtl="1" fontAlgn="t"/>
                      <a:r>
                        <a:rPr lang="he-IL" sz="1100" u="none" strike="noStrike">
                          <a:solidFill>
                            <a:schemeClr val="bg1"/>
                          </a:solidFill>
                          <a:effectLst/>
                        </a:rPr>
                        <a:t>ידע </a:t>
                      </a:r>
                      <a:r>
                        <a:rPr lang="he-IL" sz="1100" u="none" strike="noStrike" err="1">
                          <a:solidFill>
                            <a:schemeClr val="bg1"/>
                          </a:solidFill>
                          <a:effectLst/>
                        </a:rPr>
                        <a:t>ופרקטיקות</a:t>
                      </a:r>
                      <a:r>
                        <a:rPr lang="he-IL" sz="1100" u="none" strike="noStrike">
                          <a:solidFill>
                            <a:schemeClr val="bg1"/>
                          </a:solidFill>
                          <a:effectLst/>
                        </a:rPr>
                        <a:t> הוריות</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במהלך הסדנה רכשתי ידע ו/או כלים חדשים וישימים לשימוש בעתיד עם ילדי/ילדתי</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602627891"/>
                  </a:ext>
                </a:extLst>
              </a:tr>
              <a:tr h="0">
                <a:tc>
                  <a:txBody>
                    <a:bodyPr/>
                    <a:lstStyle/>
                    <a:p>
                      <a:pPr algn="r" rtl="1" fontAlgn="t"/>
                      <a:r>
                        <a:rPr lang="he-IL" sz="1100" u="none" strike="noStrike" dirty="0">
                          <a:solidFill>
                            <a:schemeClr val="bg1"/>
                          </a:solidFill>
                          <a:effectLst/>
                        </a:rPr>
                        <a:t>מסוגלות הורית + רווחת ההורה (</a:t>
                      </a:r>
                      <a:r>
                        <a:rPr lang="en-US" sz="1100" u="none" strike="noStrike" dirty="0">
                          <a:solidFill>
                            <a:schemeClr val="bg1"/>
                          </a:solidFill>
                          <a:effectLst/>
                        </a:rPr>
                        <a:t>WELLBEING) </a:t>
                      </a:r>
                      <a:r>
                        <a:rPr lang="he-IL" sz="1100" u="none" strike="noStrike" dirty="0">
                          <a:solidFill>
                            <a:schemeClr val="bg1"/>
                          </a:solidFill>
                          <a:effectLst/>
                        </a:rPr>
                        <a:t> והעצמת חוויית הורות )</a:t>
                      </a:r>
                      <a:endParaRPr lang="he-IL" sz="1100" b="0" i="0" u="none" strike="noStrike" dirty="0">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dirty="0">
                          <a:effectLst/>
                        </a:rPr>
                        <a:t>בעקבות הסדנה, הבנתי שאפשר להפוך את זמן הקריאה עם ילדיי לזמן משמעותי</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605332188"/>
                  </a:ext>
                </a:extLst>
              </a:tr>
              <a:tr h="166179">
                <a:tc rowSpan="2">
                  <a:txBody>
                    <a:bodyPr/>
                    <a:lstStyle/>
                    <a:p>
                      <a:pPr algn="r" rtl="1" fontAlgn="t"/>
                      <a:r>
                        <a:rPr lang="he-IL" sz="1100" u="none" strike="noStrike">
                          <a:solidFill>
                            <a:schemeClr val="bg1"/>
                          </a:solidFill>
                          <a:effectLst/>
                        </a:rPr>
                        <a:t>משחק משותף הורה ילד</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במהלך הסדנה חשתי בשינוי במידת העניין שגילה ילדי כלפי קריאת ספרים</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460607144"/>
                  </a:ext>
                </a:extLst>
              </a:tr>
              <a:tr h="166179">
                <a:tc vMerge="1">
                  <a:txBody>
                    <a:bodyPr/>
                    <a:lstStyle/>
                    <a:p>
                      <a:pPr rtl="1"/>
                      <a:endParaRPr lang="he-IL"/>
                    </a:p>
                  </a:txBody>
                  <a:tcPr/>
                </a:tc>
                <a:tc>
                  <a:txBody>
                    <a:bodyPr/>
                    <a:lstStyle/>
                    <a:p>
                      <a:pPr algn="r" rtl="1" fontAlgn="t"/>
                      <a:r>
                        <a:rPr lang="he-IL" sz="1100" u="none" strike="noStrike">
                          <a:effectLst/>
                        </a:rPr>
                        <a:t>בעקבות הסדנה, אני </a:t>
                      </a:r>
                      <a:r>
                        <a:rPr lang="he-IL" sz="1100" u="none" strike="noStrike" err="1">
                          <a:effectLst/>
                        </a:rPr>
                        <a:t>מתכוונ</a:t>
                      </a:r>
                      <a:r>
                        <a:rPr lang="he-IL" sz="1100" u="none" strike="noStrike">
                          <a:effectLst/>
                        </a:rPr>
                        <a:t>/ת לקרוא יותר עם ילדי (מבחינת זמן הקריאה/ כמות הספרים)</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53243699"/>
                  </a:ext>
                </a:extLst>
              </a:tr>
              <a:tr h="166179">
                <a:tc rowSpan="2">
                  <a:txBody>
                    <a:bodyPr/>
                    <a:lstStyle/>
                    <a:p>
                      <a:pPr algn="ctr" rtl="1" fontAlgn="t"/>
                      <a:r>
                        <a:rPr lang="he-IL" sz="1100" u="none" strike="noStrike">
                          <a:solidFill>
                            <a:schemeClr val="bg1"/>
                          </a:solidFill>
                          <a:effectLst/>
                        </a:rPr>
                        <a:t>קהילתיות</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האם בעקבות הפעילות יצרת קשרים ו/או הכרת הורים/משפחות חדשות בשכונה?</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155515108"/>
                  </a:ext>
                </a:extLst>
              </a:tr>
              <a:tr h="166179">
                <a:tc vMerge="1">
                  <a:txBody>
                    <a:bodyPr/>
                    <a:lstStyle/>
                    <a:p>
                      <a:pPr rtl="1"/>
                      <a:endParaRPr lang="he-IL"/>
                    </a:p>
                  </a:txBody>
                  <a:tcPr/>
                </a:tc>
                <a:tc>
                  <a:txBody>
                    <a:bodyPr/>
                    <a:lstStyle/>
                    <a:p>
                      <a:pPr algn="r" rtl="1" fontAlgn="t"/>
                      <a:r>
                        <a:rPr lang="he-IL" sz="1100" u="none" strike="noStrike">
                          <a:effectLst/>
                        </a:rPr>
                        <a:t>באיזו מידה היית </a:t>
                      </a:r>
                      <a:r>
                        <a:rPr lang="he-IL" sz="1100" u="none" strike="noStrike" err="1">
                          <a:effectLst/>
                        </a:rPr>
                        <a:t>ממליצ</a:t>
                      </a:r>
                      <a:r>
                        <a:rPr lang="he-IL" sz="1100" u="none" strike="noStrike">
                          <a:effectLst/>
                        </a:rPr>
                        <a:t>/ה על הסדנה לאחרים?</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253011759"/>
                  </a:ext>
                </a:extLst>
              </a:tr>
              <a:tr h="331325">
                <a:tc>
                  <a:txBody>
                    <a:bodyPr/>
                    <a:lstStyle/>
                    <a:p>
                      <a:pPr algn="r" rtl="0" fontAlgn="t"/>
                      <a:r>
                        <a:rPr lang="he-IL" sz="1100" u="none" strike="noStrike">
                          <a:solidFill>
                            <a:schemeClr val="bg1"/>
                          </a:solidFill>
                          <a:effectLst/>
                        </a:rPr>
                        <a:t> </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a:effectLst/>
                        </a:rPr>
                        <a:t>הערות נוספות – נשמח לשמוע את דעתך! </a:t>
                      </a:r>
                      <a:br>
                        <a:rPr lang="he-IL" sz="1100" u="none" strike="noStrike">
                          <a:effectLst/>
                        </a:rPr>
                      </a:br>
                      <a:r>
                        <a:rPr lang="he-IL" sz="1100" u="none" strike="noStrike">
                          <a:effectLst/>
                        </a:rPr>
                        <a:t>(ממה הכי נהנת, ממה פחות נהנת, וכל דבר נוסף שתרצה/י לספר לנו כדי שנוכל להשתפר בעתיד):</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971144950"/>
                  </a:ext>
                </a:extLst>
              </a:tr>
              <a:tr h="99099">
                <a:tc rowSpan="6">
                  <a:txBody>
                    <a:bodyPr/>
                    <a:lstStyle/>
                    <a:p>
                      <a:pPr algn="ctr" rtl="1" fontAlgn="t"/>
                      <a:r>
                        <a:rPr lang="he-IL" sz="1100" u="none" strike="noStrike">
                          <a:solidFill>
                            <a:schemeClr val="bg1"/>
                          </a:solidFill>
                          <a:effectLst/>
                        </a:rPr>
                        <a:t>המשך דמוגרפיה</a:t>
                      </a:r>
                      <a:endParaRPr lang="he-IL" sz="1100" b="0" i="0" u="none" strike="noStrike">
                        <a:solidFill>
                          <a:schemeClr val="bg1"/>
                        </a:solidFill>
                        <a:effectLst/>
                        <a:latin typeface="Arial" panose="020B0604020202020204" pitchFamily="34" charset="0"/>
                      </a:endParaRPr>
                    </a:p>
                  </a:txBody>
                  <a:tcPr marL="1049" marR="1049" marT="1049" marB="0">
                    <a:solidFill>
                      <a:srgbClr val="5B9BD5"/>
                    </a:solidFill>
                  </a:tcPr>
                </a:tc>
                <a:tc>
                  <a:txBody>
                    <a:bodyPr/>
                    <a:lstStyle/>
                    <a:p>
                      <a:pPr algn="r" rtl="1" fontAlgn="t"/>
                      <a:r>
                        <a:rPr lang="he-IL" sz="1100" u="none" strike="noStrike" dirty="0">
                          <a:effectLst/>
                        </a:rPr>
                        <a:t>קרבתך לילד/ה :</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158860950"/>
                  </a:ext>
                </a:extLst>
              </a:tr>
              <a:tr h="0">
                <a:tc vMerge="1">
                  <a:txBody>
                    <a:bodyPr/>
                    <a:lstStyle/>
                    <a:p>
                      <a:pPr rtl="1"/>
                      <a:endParaRPr lang="he-IL"/>
                    </a:p>
                  </a:txBody>
                  <a:tcPr/>
                </a:tc>
                <a:tc>
                  <a:txBody>
                    <a:bodyPr/>
                    <a:lstStyle/>
                    <a:p>
                      <a:pPr algn="r" rtl="1" fontAlgn="t"/>
                      <a:r>
                        <a:rPr lang="he-IL" sz="1100" u="none" strike="noStrike" dirty="0">
                          <a:effectLst/>
                        </a:rPr>
                        <a:t>גיל הילד/ה שהשתתפו בפעילות? (ניתן לסמן יותר מתשובה אחת):</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3495637392"/>
                  </a:ext>
                </a:extLst>
              </a:tr>
              <a:tr h="70730">
                <a:tc vMerge="1">
                  <a:txBody>
                    <a:bodyPr/>
                    <a:lstStyle/>
                    <a:p>
                      <a:pPr rtl="1"/>
                      <a:endParaRPr lang="he-IL"/>
                    </a:p>
                  </a:txBody>
                  <a:tcPr/>
                </a:tc>
                <a:tc>
                  <a:txBody>
                    <a:bodyPr/>
                    <a:lstStyle/>
                    <a:p>
                      <a:pPr algn="r" rtl="1" fontAlgn="t"/>
                      <a:r>
                        <a:rPr lang="he-IL" sz="1100" u="none" strike="noStrike">
                          <a:effectLst/>
                        </a:rPr>
                        <a:t>את/ה כרגע ב - :</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84407110"/>
                  </a:ext>
                </a:extLst>
              </a:tr>
              <a:tr h="198751">
                <a:tc vMerge="1">
                  <a:txBody>
                    <a:bodyPr/>
                    <a:lstStyle/>
                    <a:p>
                      <a:pPr rtl="1"/>
                      <a:endParaRPr lang="he-IL"/>
                    </a:p>
                  </a:txBody>
                  <a:tcPr/>
                </a:tc>
                <a:tc>
                  <a:txBody>
                    <a:bodyPr/>
                    <a:lstStyle/>
                    <a:p>
                      <a:pPr algn="r" rtl="1" fontAlgn="t"/>
                      <a:r>
                        <a:rPr lang="he-IL" sz="1100" u="none" strike="noStrike">
                          <a:effectLst/>
                        </a:rPr>
                        <a:t>באיזו תדירות את/ה מבקר/ת בספרייה העירונית?:</a:t>
                      </a:r>
                      <a:endParaRPr lang="he-IL" sz="1100" b="0" i="0" u="none" strike="noStrike">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2521463872"/>
                  </a:ext>
                </a:extLst>
              </a:tr>
              <a:tr h="0">
                <a:tc vMerge="1">
                  <a:txBody>
                    <a:bodyPr/>
                    <a:lstStyle/>
                    <a:p>
                      <a:pPr rtl="1"/>
                      <a:endParaRPr lang="he-IL"/>
                    </a:p>
                  </a:txBody>
                  <a:tcPr/>
                </a:tc>
                <a:tc>
                  <a:txBody>
                    <a:bodyPr/>
                    <a:lstStyle/>
                    <a:p>
                      <a:pPr algn="r" rtl="1" fontAlgn="t"/>
                      <a:r>
                        <a:rPr lang="he-IL" sz="1100" u="none" strike="noStrike" dirty="0">
                          <a:effectLst/>
                        </a:rPr>
                        <a:t>האם את/ה מודע/ת לשירותי הספרייה המוצעים לתושבי ותושבות העיר ללא עלות?</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56588160"/>
                  </a:ext>
                </a:extLst>
              </a:tr>
              <a:tr h="206444">
                <a:tc vMerge="1">
                  <a:txBody>
                    <a:bodyPr/>
                    <a:lstStyle/>
                    <a:p>
                      <a:pPr rtl="1"/>
                      <a:endParaRPr lang="he-IL"/>
                    </a:p>
                  </a:txBody>
                  <a:tcPr/>
                </a:tc>
                <a:tc>
                  <a:txBody>
                    <a:bodyPr/>
                    <a:lstStyle/>
                    <a:p>
                      <a:pPr algn="r" rtl="1" fontAlgn="t"/>
                      <a:r>
                        <a:rPr lang="he-IL" sz="1100" u="none" strike="noStrike" dirty="0">
                          <a:effectLst/>
                        </a:rPr>
                        <a:t>אזור מגורים</a:t>
                      </a:r>
                      <a:endParaRPr lang="he-IL" sz="1100" b="0" i="0" u="none" strike="noStrike" dirty="0">
                        <a:solidFill>
                          <a:srgbClr val="000000"/>
                        </a:solidFill>
                        <a:effectLst/>
                        <a:latin typeface="Arial" panose="020B0604020202020204" pitchFamily="34" charset="0"/>
                      </a:endParaRPr>
                    </a:p>
                  </a:txBody>
                  <a:tcPr marL="1049" marR="1049" marT="1049" marB="0"/>
                </a:tc>
                <a:extLst>
                  <a:ext uri="{0D108BD9-81ED-4DB2-BD59-A6C34878D82A}">
                    <a16:rowId xmlns:a16="http://schemas.microsoft.com/office/drawing/2014/main" val="1813574172"/>
                  </a:ext>
                </a:extLst>
              </a:tr>
            </a:tbl>
          </a:graphicData>
        </a:graphic>
      </p:graphicFrame>
      <p:sp>
        <p:nvSpPr>
          <p:cNvPr id="4" name="TextBox 3"/>
          <p:cNvSpPr txBox="1"/>
          <p:nvPr/>
        </p:nvSpPr>
        <p:spPr>
          <a:xfrm>
            <a:off x="3553906" y="5943331"/>
            <a:ext cx="7456671" cy="261610"/>
          </a:xfrm>
          <a:prstGeom prst="rect">
            <a:avLst/>
          </a:prstGeom>
          <a:noFill/>
        </p:spPr>
        <p:txBody>
          <a:bodyPr wrap="square" rtlCol="1">
            <a:spAutoFit/>
          </a:bodyPr>
          <a:lstStyle/>
          <a:p>
            <a:pPr algn="r" rtl="1"/>
            <a:r>
              <a:rPr lang="he-IL" sz="1100" dirty="0">
                <a:latin typeface="Tahoma" panose="020B0604030504040204" pitchFamily="34" charset="0"/>
                <a:ea typeface="Tahoma" panose="020B0604030504040204" pitchFamily="34" charset="0"/>
                <a:cs typeface="Tahoma" panose="020B0604030504040204" pitchFamily="34" charset="0"/>
              </a:rPr>
              <a:t>*חלק מהשאלות הוסרו לצורך שיפור חווית המענה. מצורף הנוסח המלא שעבר למשיבים לאורך רוב תקופת המחקר.</a:t>
            </a:r>
          </a:p>
        </p:txBody>
      </p:sp>
    </p:spTree>
    <p:extLst>
      <p:ext uri="{BB962C8B-B14F-4D97-AF65-F5344CB8AC3E}">
        <p14:creationId xmlns:p14="http://schemas.microsoft.com/office/powerpoint/2010/main" val="127175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4</a:t>
            </a:fld>
            <a:endParaRPr lang="en-US" sz="1400"/>
          </a:p>
        </p:txBody>
      </p:sp>
      <p:sp>
        <p:nvSpPr>
          <p:cNvPr id="12" name="TextBox 11">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סיכום הפעולות והתפוקות* בתחום הורות צעירה בשנת 2021</a:t>
            </a:r>
          </a:p>
        </p:txBody>
      </p:sp>
      <p:sp>
        <p:nvSpPr>
          <p:cNvPr id="11" name="מלבן 10"/>
          <p:cNvSpPr/>
          <p:nvPr/>
        </p:nvSpPr>
        <p:spPr>
          <a:xfrm>
            <a:off x="466354" y="698102"/>
            <a:ext cx="3767378" cy="584775"/>
          </a:xfrm>
          <a:prstGeom prst="rect">
            <a:avLst/>
          </a:prstGeom>
        </p:spPr>
        <p:txBody>
          <a:bodyPr wrap="none">
            <a:spAutoFit/>
          </a:bodyPr>
          <a:lstStyle/>
          <a:p>
            <a:pPr algn="ctr" rtl="1"/>
            <a:r>
              <a:rPr lang="he-IL" sz="1600" b="1">
                <a:solidFill>
                  <a:srgbClr val="4A78A6"/>
                </a:solidFill>
                <a:latin typeface="Tahoma" panose="020B0604030504040204" pitchFamily="34" charset="0"/>
                <a:ea typeface="Tahoma" panose="020B0604030504040204" pitchFamily="34" charset="0"/>
                <a:cs typeface="Tahoma" panose="020B0604030504040204" pitchFamily="34" charset="0"/>
              </a:rPr>
              <a:t>היקף הפעילויות במרכזים קהילתיים</a:t>
            </a:r>
            <a:br>
              <a:rPr lang="en-US" sz="1600" b="1">
                <a:solidFill>
                  <a:srgbClr val="4A78A6"/>
                </a:solidFill>
                <a:latin typeface="Tahoma" panose="020B0604030504040204" pitchFamily="34" charset="0"/>
                <a:ea typeface="Tahoma" panose="020B0604030504040204" pitchFamily="34" charset="0"/>
                <a:cs typeface="Tahoma" panose="020B0604030504040204" pitchFamily="34" charset="0"/>
              </a:rPr>
            </a:br>
            <a:r>
              <a:rPr lang="he-IL" sz="1600" b="1">
                <a:solidFill>
                  <a:srgbClr val="4A78A6"/>
                </a:solidFill>
                <a:latin typeface="Tahoma" panose="020B0604030504040204" pitchFamily="34" charset="0"/>
                <a:ea typeface="Tahoma" panose="020B0604030504040204" pitchFamily="34" charset="0"/>
                <a:cs typeface="Tahoma" panose="020B0604030504040204" pitchFamily="34" charset="0"/>
              </a:rPr>
              <a:t>ובספריות במהלך 2021</a:t>
            </a:r>
            <a:endParaRPr lang="he-IL" sz="1600" b="1">
              <a:solidFill>
                <a:srgbClr val="4A78A6"/>
              </a:solidFill>
            </a:endParaRPr>
          </a:p>
        </p:txBody>
      </p:sp>
      <p:sp>
        <p:nvSpPr>
          <p:cNvPr id="5" name="מלבן 4"/>
          <p:cNvSpPr/>
          <p:nvPr/>
        </p:nvSpPr>
        <p:spPr>
          <a:xfrm>
            <a:off x="4537218" y="576790"/>
            <a:ext cx="7399634" cy="4049507"/>
          </a:xfrm>
          <a:prstGeom prst="rect">
            <a:avLst/>
          </a:prstGeom>
        </p:spPr>
        <p:txBody>
          <a:bodyPr wrap="square" lIns="91440" tIns="45720" rIns="91440" bIns="45720" anchor="t">
            <a:spAutoFit/>
          </a:bodyPr>
          <a:lstStyle/>
          <a:p>
            <a:pPr algn="r" rtl="1" fontAlgn="base">
              <a:lnSpc>
                <a:spcPct val="150000"/>
              </a:lnSpc>
              <a:spcAft>
                <a:spcPts val="600"/>
              </a:spcAft>
            </a:pPr>
            <a:r>
              <a:rPr lang="he-IL" sz="1600" b="1" dirty="0">
                <a:solidFill>
                  <a:srgbClr val="4A78A6"/>
                </a:solidFill>
                <a:latin typeface="Tahoma"/>
                <a:ea typeface="Tahoma"/>
                <a:cs typeface="Tahoma"/>
              </a:rPr>
              <a:t>במהלך שנת 2021:</a:t>
            </a:r>
          </a:p>
          <a:p>
            <a:pPr marL="171450" indent="-171450" algn="r" rtl="1" fontAlgn="base">
              <a:lnSpc>
                <a:spcPct val="150000"/>
              </a:lnSpc>
              <a:buClr>
                <a:srgbClr val="F2D834"/>
              </a:buClr>
              <a:buFont typeface="Tahoma" panose="020B0604030504040204" pitchFamily="34" charset="0"/>
              <a:buChar char="█"/>
            </a:pPr>
            <a:r>
              <a:rPr lang="he-IL" sz="1400" dirty="0">
                <a:latin typeface="Tahoma"/>
                <a:ea typeface="Tahoma"/>
                <a:cs typeface="Tahoma"/>
              </a:rPr>
              <a:t>פיתוח מענה למשבר הקורונה ומבצע שומר חומות: סדנאות מקוונות חד פעמיות (כולל פעילויות מכילות לילדים עם מוגבלויות), מיתוג והדפסת ערכות משחק ומדבקות.</a:t>
            </a:r>
          </a:p>
          <a:p>
            <a:pPr marL="171450" indent="-171450" algn="r" rtl="1" fontAlgn="base">
              <a:lnSpc>
                <a:spcPct val="150000"/>
              </a:lnSpc>
              <a:buClr>
                <a:srgbClr val="F2D834"/>
              </a:buClr>
              <a:buFont typeface="Tahoma" panose="020B0604030504040204" pitchFamily="34" charset="0"/>
              <a:buChar char="█"/>
            </a:pPr>
            <a:r>
              <a:rPr lang="he-IL" sz="1400" dirty="0">
                <a:latin typeface="Tahoma"/>
                <a:ea typeface="Tahoma"/>
                <a:cs typeface="Tahoma"/>
              </a:rPr>
              <a:t>פיתוח תוכנית הדרכת הורים לקהילה החרדית.</a:t>
            </a:r>
          </a:p>
          <a:p>
            <a:pPr marL="171450" indent="-171450" algn="r" rtl="1" fontAlgn="base">
              <a:lnSpc>
                <a:spcPct val="150000"/>
              </a:lnSpc>
              <a:buClr>
                <a:srgbClr val="F2D834"/>
              </a:buClr>
              <a:buFont typeface="Tahoma" panose="020B0604030504040204" pitchFamily="34" charset="0"/>
              <a:buChar char="█"/>
            </a:pPr>
            <a:r>
              <a:rPr lang="he-IL" sz="1400" dirty="0">
                <a:latin typeface="Tahoma"/>
                <a:ea typeface="Tahoma"/>
                <a:cs typeface="Tahoma"/>
              </a:rPr>
              <a:t>הכשרת רכזות ומפעילים בנושאי הגיל הרך, הכשרה ייעודית להדרכות קריאה בספריות.</a:t>
            </a:r>
          </a:p>
          <a:p>
            <a:pPr marL="171450" indent="-171450" algn="r" rtl="1" fontAlgn="base">
              <a:lnSpc>
                <a:spcPct val="150000"/>
              </a:lnSpc>
              <a:buClr>
                <a:srgbClr val="F2D834"/>
              </a:buClr>
              <a:buFont typeface="Tahoma" panose="020B0604030504040204" pitchFamily="34" charset="0"/>
              <a:buChar char="█"/>
            </a:pPr>
            <a:r>
              <a:rPr lang="he-IL" sz="1400" dirty="0">
                <a:latin typeface="Tahoma"/>
                <a:ea typeface="Tahoma"/>
                <a:cs typeface="Tahoma"/>
              </a:rPr>
              <a:t>התנעה למודל עבודה אגפי – מינוי רכזות גיל רך להובלת הפעילות בכל אחד מאגפי העיר.</a:t>
            </a:r>
          </a:p>
          <a:p>
            <a:pPr marL="171450" indent="-171450" algn="r" rtl="1" fontAlgn="base">
              <a:lnSpc>
                <a:spcPct val="150000"/>
              </a:lnSpc>
              <a:buClr>
                <a:srgbClr val="F2D834"/>
              </a:buClr>
              <a:buFont typeface="Tahoma" panose="020B0604030504040204" pitchFamily="34" charset="0"/>
              <a:buChar char="█"/>
            </a:pPr>
            <a:r>
              <a:rPr lang="he-IL" sz="1400" dirty="0">
                <a:latin typeface="Tahoma"/>
                <a:ea typeface="Tahoma"/>
                <a:cs typeface="Tahoma"/>
              </a:rPr>
              <a:t>בשנת 2021, בין היתר בזכות המעבר למודל האגפי, התרחבה פעילות סלתא מ- 14 ל- 24 מרכזים קהילתיים ברחבי העיר. באזורים בהם אין מרכז קהילתי, ניתן מענה ע"י האגף- אם בפעילות במרחב הציבורי או במבנים אחרים שנותנים מענה.</a:t>
            </a:r>
          </a:p>
          <a:p>
            <a:pPr marL="171450" indent="-171450" algn="r" rtl="1" fontAlgn="base">
              <a:lnSpc>
                <a:spcPct val="150000"/>
              </a:lnSpc>
              <a:buClr>
                <a:srgbClr val="F2D834"/>
              </a:buClr>
              <a:buFont typeface="Tahoma" panose="020B0604030504040204" pitchFamily="34" charset="0"/>
              <a:buChar char="█"/>
            </a:pPr>
            <a:r>
              <a:rPr lang="he-IL" sz="1400" dirty="0">
                <a:latin typeface="Tahoma"/>
                <a:ea typeface="Tahoma"/>
                <a:cs typeface="Tahoma"/>
              </a:rPr>
              <a:t>בנוסף, באגף הספריות החלו להסתייע במערך פעילויות סלתא, בנוסף להדרכות הקריאה, ולהפעיל אותן במספר מוקדים.</a:t>
            </a:r>
          </a:p>
          <a:p>
            <a:pPr marL="171450" indent="-171450" algn="r" rtl="1">
              <a:lnSpc>
                <a:spcPct val="150000"/>
              </a:lnSpc>
              <a:buClr>
                <a:srgbClr val="F2D834"/>
              </a:buClr>
              <a:buFont typeface="Tahoma" panose="020B0604030504040204" pitchFamily="34" charset="0"/>
              <a:buChar char="█"/>
            </a:pPr>
            <a:r>
              <a:rPr lang="he-IL" sz="1400" dirty="0">
                <a:latin typeface="Tahoma"/>
                <a:ea typeface="Tahoma"/>
                <a:cs typeface="Tahoma"/>
              </a:rPr>
              <a:t>במהלך 2021, שופצו/נבנו 4 משחקיות ברחבי העיר, על-פי הפרוגרמה של </a:t>
            </a:r>
            <a:r>
              <a:rPr lang="en-US" sz="1400" dirty="0">
                <a:latin typeface="Tahoma"/>
                <a:ea typeface="Tahoma"/>
                <a:cs typeface="Tahoma"/>
              </a:rPr>
              <a:t>Urban95</a:t>
            </a:r>
            <a:r>
              <a:rPr lang="he-IL" sz="1400" dirty="0">
                <a:latin typeface="Tahoma"/>
                <a:ea typeface="Tahoma"/>
                <a:cs typeface="Tahoma"/>
              </a:rPr>
              <a:t>.</a:t>
            </a:r>
            <a:endParaRPr lang="he-IL" sz="1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096000" y="6197004"/>
            <a:ext cx="4890019" cy="246221"/>
          </a:xfrm>
          <a:prstGeom prst="rect">
            <a:avLst/>
          </a:prstGeom>
          <a:noFill/>
        </p:spPr>
        <p:txBody>
          <a:bodyPr wrap="square" rtlCol="1">
            <a:spAutoFit/>
          </a:bodyPr>
          <a:lstStyle/>
          <a:p>
            <a:pPr algn="r" rtl="1"/>
            <a:r>
              <a:rPr lang="he-IL" sz="1000">
                <a:latin typeface="Tahoma" pitchFamily="34" charset="0"/>
                <a:ea typeface="Tahoma" pitchFamily="34" charset="0"/>
                <a:cs typeface="Tahoma" pitchFamily="34" charset="0"/>
              </a:rPr>
              <a:t>* לפי נתונים שנמסרו ע"י צוות </a:t>
            </a:r>
            <a:r>
              <a:rPr lang="en-US" sz="1000">
                <a:latin typeface="Tahoma" pitchFamily="34" charset="0"/>
                <a:ea typeface="Tahoma" pitchFamily="34" charset="0"/>
                <a:cs typeface="Tahoma" pitchFamily="34" charset="0"/>
              </a:rPr>
              <a:t>Urban95</a:t>
            </a:r>
            <a:r>
              <a:rPr lang="he-IL" sz="1000">
                <a:latin typeface="Tahoma" pitchFamily="34" charset="0"/>
                <a:ea typeface="Tahoma" pitchFamily="34" charset="0"/>
                <a:cs typeface="Tahoma" pitchFamily="34" charset="0"/>
              </a:rPr>
              <a:t> בעיריית תל אביב-יפו, מינהל קהילה</a:t>
            </a:r>
          </a:p>
        </p:txBody>
      </p:sp>
      <p:sp>
        <p:nvSpPr>
          <p:cNvPr id="9" name="TextBox 8">
            <a:extLst>
              <a:ext uri="{FF2B5EF4-FFF2-40B4-BE49-F238E27FC236}">
                <a16:creationId xmlns:a16="http://schemas.microsoft.com/office/drawing/2014/main" id="{2E29EBA3-48DE-4903-B9C1-A137DF50C324}"/>
              </a:ext>
            </a:extLst>
          </p:cNvPr>
          <p:cNvSpPr txBox="1"/>
          <p:nvPr/>
        </p:nvSpPr>
        <p:spPr>
          <a:xfrm>
            <a:off x="324099" y="4802977"/>
            <a:ext cx="11502135" cy="1282402"/>
          </a:xfrm>
          <a:prstGeom prst="rect">
            <a:avLst/>
          </a:prstGeom>
          <a:solidFill>
            <a:srgbClr val="4A78A6"/>
          </a:solidFill>
        </p:spPr>
        <p:txBody>
          <a:bodyPr wrap="square">
            <a:spAutoFit/>
          </a:bodyPr>
          <a:lstStyle/>
          <a:p>
            <a:pPr algn="ctr" rtl="1" fontAlgn="base">
              <a:lnSpc>
                <a:spcPct val="150000"/>
              </a:lnSpc>
              <a:buClr>
                <a:srgbClr val="F2D834"/>
              </a:buClr>
            </a:pPr>
            <a:r>
              <a:rPr lang="he-IL" sz="1800" b="1" dirty="0">
                <a:solidFill>
                  <a:schemeClr val="bg1"/>
                </a:solidFill>
                <a:latin typeface="Tahoma" panose="020B0604030504040204" pitchFamily="34" charset="0"/>
                <a:ea typeface="Tahoma" panose="020B0604030504040204" pitchFamily="34" charset="0"/>
                <a:cs typeface="Tahoma" panose="020B0604030504040204" pitchFamily="34" charset="0"/>
              </a:rPr>
              <a:t>ניתן לראות שבעקבות חיזוק המודל האגפי ועבודת הרכזות האגפיות, שילוב הסדנאות בשגרת הפעילות גדל ביותר במהלך השנה, מרכזים חדשים הכירו את סדנאות סלתא והתושבים נהנו מפעילויות איכותיות במחיר מסובסד.</a:t>
            </a:r>
          </a:p>
        </p:txBody>
      </p:sp>
      <p:graphicFrame>
        <p:nvGraphicFramePr>
          <p:cNvPr id="10" name="Chart 9">
            <a:extLst>
              <a:ext uri="{FF2B5EF4-FFF2-40B4-BE49-F238E27FC236}">
                <a16:creationId xmlns:a16="http://schemas.microsoft.com/office/drawing/2014/main" id="{40592C01-A009-4303-A3AA-78E7C127D66A}"/>
              </a:ext>
            </a:extLst>
          </p:cNvPr>
          <p:cNvGraphicFramePr>
            <a:graphicFrameLocks/>
          </p:cNvGraphicFramePr>
          <p:nvPr>
            <p:extLst>
              <p:ext uri="{D42A27DB-BD31-4B8C-83A1-F6EECF244321}">
                <p14:modId xmlns:p14="http://schemas.microsoft.com/office/powerpoint/2010/main" val="3219634475"/>
              </p:ext>
            </p:extLst>
          </p:nvPr>
        </p:nvGraphicFramePr>
        <p:xfrm>
          <a:off x="60868" y="1282877"/>
          <a:ext cx="4578350" cy="275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259926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5</a:t>
            </a:fld>
            <a:endParaRPr lang="en-US" sz="1400"/>
          </a:p>
        </p:txBody>
      </p:sp>
      <p:sp>
        <p:nvSpPr>
          <p:cNvPr id="4" name="TextBox 3"/>
          <p:cNvSpPr txBox="1"/>
          <p:nvPr/>
        </p:nvSpPr>
        <p:spPr>
          <a:xfrm>
            <a:off x="4044099" y="6144191"/>
            <a:ext cx="6890994" cy="246221"/>
          </a:xfrm>
          <a:prstGeom prst="rect">
            <a:avLst/>
          </a:prstGeom>
          <a:noFill/>
        </p:spPr>
        <p:txBody>
          <a:bodyPr wrap="square" rtlCol="1">
            <a:spAutoFit/>
          </a:bodyPr>
          <a:lstStyle/>
          <a:p>
            <a:pPr algn="r" rtl="1"/>
            <a:r>
              <a:rPr lang="he-IL" sz="1000">
                <a:latin typeface="Tahoma" pitchFamily="34" charset="0"/>
                <a:ea typeface="Tahoma" pitchFamily="34" charset="0"/>
                <a:cs typeface="Tahoma" pitchFamily="34" charset="0"/>
              </a:rPr>
              <a:t>*דוגמאות למתווים המלאים לכלי המחקר מצורפים בנספחים.</a:t>
            </a:r>
          </a:p>
        </p:txBody>
      </p:sp>
      <p:sp>
        <p:nvSpPr>
          <p:cNvPr id="6" name="TextBox 5">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מערך המחקר – פעולות הערכה במהלך 2021 בתחום הורות צעירה</a:t>
            </a:r>
          </a:p>
        </p:txBody>
      </p:sp>
      <p:sp>
        <p:nvSpPr>
          <p:cNvPr id="8" name="Rectangle 7">
            <a:extLst>
              <a:ext uri="{FF2B5EF4-FFF2-40B4-BE49-F238E27FC236}">
                <a16:creationId xmlns:a16="http://schemas.microsoft.com/office/drawing/2014/main" id="{2AEB040B-0127-4AD3-8BCF-3A46827F3522}"/>
              </a:ext>
            </a:extLst>
          </p:cNvPr>
          <p:cNvSpPr/>
          <p:nvPr/>
        </p:nvSpPr>
        <p:spPr>
          <a:xfrm>
            <a:off x="1185502" y="684711"/>
            <a:ext cx="9820995" cy="5174878"/>
          </a:xfrm>
          <a:prstGeom prst="rect">
            <a:avLst/>
          </a:prstGeom>
        </p:spPr>
        <p:txBody>
          <a:bodyPr wrap="square" lIns="91440" tIns="45720" rIns="91440" bIns="45720" anchor="t">
            <a:spAutoFit/>
          </a:bodyPr>
          <a:lstStyle/>
          <a:p>
            <a:pPr algn="r" rtl="1">
              <a:lnSpc>
                <a:spcPct val="150000"/>
              </a:lnSpc>
            </a:pPr>
            <a:r>
              <a:rPr lang="he-IL" sz="1400">
                <a:latin typeface="Tahoma"/>
                <a:ea typeface="Tahoma"/>
                <a:cs typeface="Tahoma"/>
              </a:rPr>
              <a:t>המחקר נערך בין החודשים ינואר 2021 עד מרץ 2022 וכלל*:</a:t>
            </a:r>
          </a:p>
          <a:p>
            <a:pPr algn="r" rtl="1">
              <a:lnSpc>
                <a:spcPct val="150000"/>
              </a:lnSpc>
            </a:pPr>
            <a:endParaRPr lang="he-IL" sz="1000">
              <a:latin typeface="Tahoma"/>
              <a:ea typeface="Tahoma"/>
              <a:cs typeface="Tahoma"/>
            </a:endParaRPr>
          </a:p>
          <a:p>
            <a:pPr algn="r" rtl="1">
              <a:lnSpc>
                <a:spcPct val="150000"/>
              </a:lnSpc>
            </a:pPr>
            <a:r>
              <a:rPr lang="he-IL" sz="1400" b="1">
                <a:solidFill>
                  <a:srgbClr val="4978A6"/>
                </a:solidFill>
                <a:latin typeface="Tahoma" pitchFamily="34" charset="0"/>
                <a:ea typeface="Tahoma" pitchFamily="34" charset="0"/>
                <a:cs typeface="Tahoma" pitchFamily="34" charset="0"/>
              </a:rPr>
              <a:t>סקרים – הערכה מעצבת מתמשכת: </a:t>
            </a:r>
          </a:p>
          <a:p>
            <a:pPr marL="285750" indent="-285750" algn="r" rtl="1">
              <a:lnSpc>
                <a:spcPct val="150000"/>
              </a:lnSpc>
              <a:buClr>
                <a:srgbClr val="FFC000"/>
              </a:buClr>
              <a:buFontTx/>
              <a:buChar char="█"/>
            </a:pPr>
            <a:r>
              <a:rPr lang="he-IL" sz="1400">
                <a:latin typeface="Tahoma" panose="020B0604030504040204" pitchFamily="34" charset="0"/>
                <a:ea typeface="Tahoma" panose="020B0604030504040204" pitchFamily="34" charset="0"/>
                <a:cs typeface="Tahoma" panose="020B0604030504040204" pitchFamily="34" charset="0"/>
              </a:rPr>
              <a:t>סקר למשתתפי סדנאות סלתא במרכזים הקהילתיים ולהדרכות קריאה בספריות (</a:t>
            </a:r>
            <a:r>
              <a:rPr lang="en-US" sz="1400">
                <a:latin typeface="Tahoma" panose="020B0604030504040204" pitchFamily="34" charset="0"/>
                <a:ea typeface="Tahoma" panose="020B0604030504040204" pitchFamily="34" charset="0"/>
                <a:cs typeface="Tahoma" panose="020B0604030504040204" pitchFamily="34" charset="0"/>
              </a:rPr>
              <a:t>N=228</a:t>
            </a:r>
            <a:r>
              <a:rPr lang="he-IL" sz="1400">
                <a:latin typeface="Tahoma" panose="020B0604030504040204" pitchFamily="34" charset="0"/>
                <a:ea typeface="Tahoma" panose="020B0604030504040204" pitchFamily="34" charset="0"/>
                <a:cs typeface="Tahoma" panose="020B0604030504040204" pitchFamily="34" charset="0"/>
              </a:rPr>
              <a:t>).</a:t>
            </a:r>
          </a:p>
          <a:p>
            <a:pPr marL="285750" indent="-285750" algn="r" rtl="1">
              <a:lnSpc>
                <a:spcPct val="150000"/>
              </a:lnSpc>
              <a:buClr>
                <a:srgbClr val="FFC000"/>
              </a:buClr>
              <a:buFontTx/>
              <a:buChar char="█"/>
            </a:pPr>
            <a:r>
              <a:rPr lang="he-IL" sz="1400">
                <a:latin typeface="Tahoma" panose="020B0604030504040204" pitchFamily="34" charset="0"/>
                <a:ea typeface="Tahoma" panose="020B0604030504040204" pitchFamily="34" charset="0"/>
                <a:cs typeface="Tahoma" panose="020B0604030504040204" pitchFamily="34" charset="0"/>
              </a:rPr>
              <a:t>סקר </a:t>
            </a:r>
            <a:r>
              <a:rPr lang="he-IL" sz="1400">
                <a:latin typeface="Tahoma"/>
                <a:ea typeface="Tahoma"/>
                <a:cs typeface="Tahoma"/>
              </a:rPr>
              <a:t>למבקרים במשחקיות (</a:t>
            </a:r>
            <a:r>
              <a:rPr lang="en-US" sz="1400">
                <a:latin typeface="Tahoma"/>
                <a:ea typeface="Tahoma"/>
                <a:cs typeface="Tahoma"/>
              </a:rPr>
              <a:t>N=9</a:t>
            </a:r>
            <a:r>
              <a:rPr lang="he-IL" sz="1400">
                <a:latin typeface="Tahoma"/>
                <a:ea typeface="Tahoma"/>
                <a:cs typeface="Tahoma"/>
              </a:rPr>
              <a:t>).</a:t>
            </a:r>
          </a:p>
          <a:p>
            <a:pPr marL="285750" indent="-285750" algn="r" rtl="1">
              <a:lnSpc>
                <a:spcPct val="150000"/>
              </a:lnSpc>
              <a:buClr>
                <a:srgbClr val="FFC000"/>
              </a:buClr>
              <a:buFontTx/>
              <a:buChar char="█"/>
            </a:pPr>
            <a:r>
              <a:rPr lang="he-IL" sz="1400">
                <a:latin typeface="Tahoma"/>
                <a:ea typeface="Tahoma"/>
                <a:cs typeface="Tahoma"/>
              </a:rPr>
              <a:t>הסקרים הופצו באמצעות קישור ששותף ע"י מנחי הסדנאות/מפעילי המשחקיות.</a:t>
            </a:r>
          </a:p>
          <a:p>
            <a:pPr algn="r" rtl="1">
              <a:lnSpc>
                <a:spcPct val="150000"/>
              </a:lnSpc>
              <a:buClr>
                <a:srgbClr val="FFC000"/>
              </a:buClr>
            </a:pPr>
            <a:endParaRPr lang="he-IL" sz="1000">
              <a:latin typeface="Tahoma"/>
              <a:ea typeface="Tahoma"/>
              <a:cs typeface="Tahoma"/>
            </a:endParaRPr>
          </a:p>
          <a:p>
            <a:pPr algn="r" rtl="1">
              <a:lnSpc>
                <a:spcPct val="150000"/>
              </a:lnSpc>
            </a:pPr>
            <a:r>
              <a:rPr lang="he-IL" sz="1400" b="1">
                <a:solidFill>
                  <a:srgbClr val="4978A6"/>
                </a:solidFill>
                <a:latin typeface="Tahoma" pitchFamily="34" charset="0"/>
                <a:ea typeface="Tahoma" pitchFamily="34" charset="0"/>
                <a:cs typeface="Tahoma" pitchFamily="34" charset="0"/>
              </a:rPr>
              <a:t>הערכת עומק – מיפוי משחקיות בפריסה עירונית:</a:t>
            </a:r>
          </a:p>
          <a:p>
            <a:pPr marL="285750" indent="-285750" algn="r" rtl="1">
              <a:lnSpc>
                <a:spcPct val="150000"/>
              </a:lnSpc>
              <a:buClr>
                <a:srgbClr val="FFC000"/>
              </a:buClr>
              <a:buFontTx/>
              <a:buChar char="█"/>
            </a:pPr>
            <a:r>
              <a:rPr lang="he-IL" sz="1400">
                <a:latin typeface="Tahoma" panose="020B0604030504040204" pitchFamily="34" charset="0"/>
                <a:ea typeface="Tahoma" panose="020B0604030504040204" pitchFamily="34" charset="0"/>
                <a:cs typeface="Tahoma" panose="020B0604030504040204" pitchFamily="34" charset="0"/>
              </a:rPr>
              <a:t>תיעוד איכותני של ההתרחשות במשחקייה בדגש על אינטראקציית הורה-ילד ומאפייני משחק, בזמנים שונים ביום.</a:t>
            </a:r>
          </a:p>
          <a:p>
            <a:pPr marL="285750" indent="-285750" algn="r" rtl="1">
              <a:lnSpc>
                <a:spcPct val="150000"/>
              </a:lnSpc>
              <a:buClr>
                <a:srgbClr val="FFC000"/>
              </a:buClr>
              <a:buFontTx/>
              <a:buChar char="█"/>
            </a:pPr>
            <a:r>
              <a:rPr lang="he-IL" sz="1400">
                <a:latin typeface="Tahoma"/>
                <a:ea typeface="Tahoma"/>
                <a:cs typeface="Tahoma"/>
              </a:rPr>
              <a:t>בוצעו 13 </a:t>
            </a:r>
            <a:r>
              <a:rPr lang="he-IL" sz="1400" b="1">
                <a:latin typeface="Tahoma"/>
                <a:ea typeface="Tahoma"/>
                <a:cs typeface="Tahoma"/>
              </a:rPr>
              <a:t>תצפיות</a:t>
            </a:r>
            <a:r>
              <a:rPr lang="he-IL" sz="1400">
                <a:latin typeface="Tahoma"/>
                <a:ea typeface="Tahoma"/>
                <a:cs typeface="Tahoma"/>
              </a:rPr>
              <a:t> בפריסה אזורית, בשעות פעילות הבוקר ואחה"צ.</a:t>
            </a:r>
          </a:p>
          <a:p>
            <a:pPr marL="285750" indent="-285750" algn="r" rtl="1">
              <a:lnSpc>
                <a:spcPct val="150000"/>
              </a:lnSpc>
              <a:buClr>
                <a:srgbClr val="FFC000"/>
              </a:buClr>
              <a:buFontTx/>
              <a:buChar char="█"/>
            </a:pPr>
            <a:r>
              <a:rPr lang="he-IL" sz="1400">
                <a:latin typeface="Tahoma"/>
                <a:ea typeface="Tahoma"/>
                <a:cs typeface="Tahoma"/>
              </a:rPr>
              <a:t>במהלך התצפיות בוצעו 51 </a:t>
            </a:r>
            <a:r>
              <a:rPr lang="he-IL" sz="1400" b="1">
                <a:latin typeface="Tahoma"/>
                <a:ea typeface="Tahoma"/>
                <a:cs typeface="Tahoma"/>
              </a:rPr>
              <a:t>ראיונות</a:t>
            </a:r>
            <a:r>
              <a:rPr lang="he-IL" sz="1400">
                <a:latin typeface="Tahoma"/>
                <a:ea typeface="Tahoma"/>
                <a:cs typeface="Tahoma"/>
              </a:rPr>
              <a:t> עם מבקרים.</a:t>
            </a:r>
          </a:p>
          <a:p>
            <a:pPr marL="285750" indent="-285750" algn="r" rtl="1">
              <a:lnSpc>
                <a:spcPct val="150000"/>
              </a:lnSpc>
              <a:buClr>
                <a:srgbClr val="FFC000"/>
              </a:buClr>
              <a:buFontTx/>
              <a:buChar char="█"/>
            </a:pPr>
            <a:r>
              <a:rPr lang="he-IL" sz="1400" b="1">
                <a:latin typeface="Tahoma"/>
                <a:ea typeface="Tahoma"/>
                <a:cs typeface="Tahoma"/>
              </a:rPr>
              <a:t>קבוצת שיח: </a:t>
            </a:r>
            <a:r>
              <a:rPr lang="he-IL" sz="1400">
                <a:latin typeface="Tahoma"/>
                <a:ea typeface="Tahoma"/>
                <a:cs typeface="Tahoma"/>
              </a:rPr>
              <a:t>שיחה משותפת בנושא המשחקיות עם 4 רכזות אגפיות מכל אזורי העיר. </a:t>
            </a:r>
          </a:p>
          <a:p>
            <a:pPr marL="285750" marR="0" lvl="0" indent="-285750" algn="r" defTabSz="914400" rtl="1" eaLnBrk="1" fontAlgn="auto" latinLnBrk="0" hangingPunct="1">
              <a:lnSpc>
                <a:spcPct val="150000"/>
              </a:lnSpc>
              <a:spcBef>
                <a:spcPts val="0"/>
              </a:spcBef>
              <a:spcAft>
                <a:spcPts val="0"/>
              </a:spcAft>
              <a:buClr>
                <a:srgbClr val="FFC000"/>
              </a:buClr>
              <a:buSzTx/>
              <a:buFontTx/>
              <a:buChar char="█"/>
              <a:tabLst/>
              <a:defRPr/>
            </a:pPr>
            <a:r>
              <a:rPr kumimoji="0" lang="he-IL" sz="1400" b="1" i="0" u="none" strike="noStrike" kern="1200" cap="none" spc="0" normalizeH="0" baseline="0" noProof="0">
                <a:ln>
                  <a:noFill/>
                </a:ln>
                <a:solidFill>
                  <a:prstClr val="black"/>
                </a:solidFill>
                <a:effectLst/>
                <a:uLnTx/>
                <a:uFillTx/>
                <a:latin typeface="Tahoma"/>
                <a:ea typeface="Tahoma"/>
                <a:cs typeface="Tahoma"/>
              </a:rPr>
              <a:t>ניטור שיח ברשת: </a:t>
            </a:r>
            <a:r>
              <a:rPr kumimoji="0" lang="he-IL" sz="1400" b="0" i="0" u="none" strike="noStrike" kern="1200" cap="none" spc="0" normalizeH="0" baseline="0" noProof="0">
                <a:ln>
                  <a:noFill/>
                </a:ln>
                <a:solidFill>
                  <a:prstClr val="black"/>
                </a:solidFill>
                <a:effectLst/>
                <a:uLnTx/>
                <a:uFillTx/>
                <a:latin typeface="Tahoma"/>
                <a:ea typeface="Tahoma"/>
                <a:cs typeface="Tahoma"/>
              </a:rPr>
              <a:t>עיון בנתוני שיח גולשים בנושא משחקיות, שנוטרו ונותחו ע"י חברת </a:t>
            </a:r>
            <a:r>
              <a:rPr kumimoji="0" lang="en-US" sz="1400" b="0" i="0" u="none" strike="noStrike" kern="1200" cap="none" spc="0" normalizeH="0" baseline="0" noProof="0" err="1">
                <a:ln>
                  <a:noFill/>
                </a:ln>
                <a:solidFill>
                  <a:prstClr val="black"/>
                </a:solidFill>
                <a:effectLst/>
                <a:uLnTx/>
                <a:uFillTx/>
                <a:latin typeface="Tahoma"/>
                <a:ea typeface="Tahoma"/>
                <a:cs typeface="Tahoma"/>
              </a:rPr>
              <a:t>Zencity</a:t>
            </a:r>
            <a:r>
              <a:rPr kumimoji="0" lang="he-IL" sz="1400" b="0" i="0" u="none" strike="noStrike" kern="1200" cap="none" spc="0" normalizeH="0" baseline="0" noProof="0">
                <a:ln>
                  <a:noFill/>
                </a:ln>
                <a:solidFill>
                  <a:prstClr val="black"/>
                </a:solidFill>
                <a:effectLst/>
                <a:uLnTx/>
                <a:uFillTx/>
                <a:latin typeface="Tahoma"/>
                <a:ea typeface="Tahoma"/>
                <a:cs typeface="Tahoma"/>
              </a:rPr>
              <a:t>.</a:t>
            </a:r>
          </a:p>
          <a:p>
            <a:pPr marR="0" lvl="0" algn="r" defTabSz="914400" rtl="1" eaLnBrk="1" fontAlgn="auto" latinLnBrk="0" hangingPunct="1">
              <a:lnSpc>
                <a:spcPct val="150000"/>
              </a:lnSpc>
              <a:spcBef>
                <a:spcPts val="0"/>
              </a:spcBef>
              <a:spcAft>
                <a:spcPts val="0"/>
              </a:spcAft>
              <a:buClr>
                <a:srgbClr val="FFC000"/>
              </a:buClr>
              <a:buSzTx/>
              <a:tabLst/>
              <a:defRPr/>
            </a:pPr>
            <a:endParaRPr lang="he-IL" sz="900">
              <a:latin typeface="Tahoma"/>
              <a:ea typeface="Tahoma"/>
              <a:cs typeface="Tahoma"/>
            </a:endParaRPr>
          </a:p>
          <a:p>
            <a:pPr marL="0" marR="0" lvl="0" indent="0" algn="r" defTabSz="914400" rtl="1" eaLnBrk="1" fontAlgn="auto" latinLnBrk="0" hangingPunct="1">
              <a:lnSpc>
                <a:spcPct val="150000"/>
              </a:lnSpc>
              <a:buClr>
                <a:srgbClr val="FFC000"/>
              </a:buClr>
              <a:buSzTx/>
              <a:buFontTx/>
              <a:buNone/>
              <a:tabLst/>
              <a:defRPr/>
            </a:pPr>
            <a:r>
              <a:rPr kumimoji="0" lang="he-IL" sz="1400" b="1" i="0" u="none" strike="noStrike" kern="1200" cap="none" spc="0" normalizeH="0" baseline="0" noProof="0">
                <a:ln>
                  <a:noFill/>
                </a:ln>
                <a:solidFill>
                  <a:srgbClr val="4978A6"/>
                </a:solidFill>
                <a:effectLst/>
                <a:uLnTx/>
                <a:uFillTx/>
                <a:latin typeface="Tahoma"/>
                <a:ea typeface="Tahoma"/>
                <a:cs typeface="Tahoma"/>
              </a:rPr>
              <a:t>ניתוח נתוני סקר העיר 2021:</a:t>
            </a:r>
          </a:p>
          <a:p>
            <a:pPr marL="285750" marR="0" lvl="0" indent="-285750" algn="r" defTabSz="914400" rtl="1" eaLnBrk="1" fontAlgn="auto" latinLnBrk="0" hangingPunct="1">
              <a:lnSpc>
                <a:spcPct val="150000"/>
              </a:lnSpc>
              <a:buClr>
                <a:srgbClr val="FFC000"/>
              </a:buClr>
              <a:buSzTx/>
              <a:buFontTx/>
              <a:buChar char="█"/>
              <a:tabLst/>
              <a:defRPr/>
            </a:pPr>
            <a:r>
              <a:rPr kumimoji="0" lang="he-IL" sz="1400" b="0" i="0" u="none" strike="noStrike" kern="1200" cap="none" spc="0" normalizeH="0" baseline="0" noProof="0">
                <a:ln>
                  <a:noFill/>
                </a:ln>
                <a:solidFill>
                  <a:prstClr val="black"/>
                </a:solidFill>
                <a:effectLst/>
                <a:uLnTx/>
                <a:uFillTx/>
                <a:latin typeface="Tahoma"/>
                <a:ea typeface="Tahoma"/>
                <a:cs typeface="Tahoma"/>
              </a:rPr>
              <a:t>נתוני סקר העיר מספטמבר 2021 נמסרו ע"י העירייה, וכללו פילוח לפי אזור </a:t>
            </a:r>
            <a:r>
              <a:rPr kumimoji="0" lang="he-IL" sz="1400" b="0" i="0" u="none" strike="noStrike" kern="1200" cap="none" spc="0" normalizeH="0" baseline="0" noProof="0" err="1">
                <a:ln>
                  <a:noFill/>
                </a:ln>
                <a:solidFill>
                  <a:prstClr val="black"/>
                </a:solidFill>
                <a:effectLst/>
                <a:uLnTx/>
                <a:uFillTx/>
                <a:latin typeface="Tahoma"/>
                <a:ea typeface="Tahoma"/>
                <a:cs typeface="Tahoma"/>
              </a:rPr>
              <a:t>ג"ג</a:t>
            </a:r>
            <a:r>
              <a:rPr kumimoji="0" lang="he-IL" sz="1400" b="0" i="0" u="none" strike="noStrike" kern="1200" cap="none" spc="0" normalizeH="0" baseline="0" noProof="0">
                <a:ln>
                  <a:noFill/>
                </a:ln>
                <a:solidFill>
                  <a:prstClr val="black"/>
                </a:solidFill>
                <a:effectLst/>
                <a:uLnTx/>
                <a:uFillTx/>
                <a:latin typeface="Tahoma"/>
                <a:ea typeface="Tahoma"/>
                <a:cs typeface="Tahoma"/>
              </a:rPr>
              <a:t> ובקרב הורים לילדים בגיל לידה עד 3.</a:t>
            </a:r>
          </a:p>
          <a:p>
            <a:pPr algn="r" rtl="1">
              <a:lnSpc>
                <a:spcPct val="150000"/>
              </a:lnSpc>
              <a:buClr>
                <a:srgbClr val="FFC000"/>
              </a:buClr>
            </a:pPr>
            <a:endParaRPr lang="he-IL" sz="6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4872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6</a:t>
            </a:fld>
            <a:endParaRPr lang="en-US" sz="1400"/>
          </a:p>
        </p:txBody>
      </p:sp>
      <p:sp>
        <p:nvSpPr>
          <p:cNvPr id="5" name="TextBox 4">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r>
              <a:rPr lang="en-US" sz="2000" b="1" dirty="0">
                <a:solidFill>
                  <a:schemeClr val="bg1"/>
                </a:solidFill>
                <a:latin typeface="Tahoma" pitchFamily="34" charset="0"/>
                <a:ea typeface="Tahoma" pitchFamily="34" charset="0"/>
                <a:cs typeface="Tahoma" pitchFamily="34" charset="0"/>
              </a:rPr>
              <a:t>Mapping of Tools and Indicators </a:t>
            </a:r>
            <a:r>
              <a:rPr lang="en-US" sz="2000" dirty="0">
                <a:solidFill>
                  <a:schemeClr val="bg1"/>
                </a:solidFill>
                <a:latin typeface="Tahoma" pitchFamily="34" charset="0"/>
                <a:ea typeface="Tahoma" pitchFamily="34" charset="0"/>
                <a:cs typeface="Tahoma" pitchFamily="34" charset="0"/>
              </a:rPr>
              <a:t>– What Tool Measures which Indicator*</a:t>
            </a:r>
          </a:p>
        </p:txBody>
      </p:sp>
      <p:sp>
        <p:nvSpPr>
          <p:cNvPr id="7" name="TextBox 6"/>
          <p:cNvSpPr txBox="1"/>
          <p:nvPr/>
        </p:nvSpPr>
        <p:spPr>
          <a:xfrm>
            <a:off x="594894" y="4748966"/>
            <a:ext cx="11022897" cy="1150123"/>
          </a:xfrm>
          <a:prstGeom prst="rect">
            <a:avLst/>
          </a:prstGeom>
          <a:solidFill>
            <a:srgbClr val="F2D834"/>
          </a:solidFill>
        </p:spPr>
        <p:txBody>
          <a:bodyPr wrap="square" rtlCol="1">
            <a:spAutoFit/>
          </a:bodyPr>
          <a:lstStyle/>
          <a:p>
            <a:pPr algn="l">
              <a:lnSpc>
                <a:spcPct val="150000"/>
              </a:lnSpc>
            </a:pPr>
            <a:r>
              <a:rPr lang="en-US" sz="1600" dirty="0">
                <a:latin typeface="Tahoma" pitchFamily="34" charset="0"/>
                <a:ea typeface="Tahoma" pitchFamily="34" charset="0"/>
                <a:cs typeface="Tahoma" pitchFamily="34" charset="0"/>
              </a:rPr>
              <a:t>All parental issues will be included under - </a:t>
            </a:r>
            <a:r>
              <a:rPr lang="en-US" sz="1600" i="1" dirty="0">
                <a:latin typeface="Tahoma" pitchFamily="34" charset="0"/>
                <a:ea typeface="Tahoma" pitchFamily="34" charset="0"/>
                <a:cs typeface="Tahoma" pitchFamily="34" charset="0"/>
              </a:rPr>
              <a:t>“Acquiring and Implementation of Knowledge and Tools”.</a:t>
            </a:r>
          </a:p>
          <a:p>
            <a:pPr algn="l">
              <a:lnSpc>
                <a:spcPct val="150000"/>
              </a:lnSpc>
            </a:pPr>
            <a:r>
              <a:rPr lang="en-US" sz="1600" dirty="0">
                <a:latin typeface="Tahoma" pitchFamily="34" charset="0"/>
                <a:ea typeface="Tahoma" pitchFamily="34" charset="0"/>
                <a:cs typeface="Tahoma" pitchFamily="34" charset="0"/>
              </a:rPr>
              <a:t>Some of the tools were implemented as part of the evaluation actions that will be report in periodic reports – Reading Advancing Pilot in Jaffa and Professionals Training Evaluation.</a:t>
            </a:r>
            <a:endParaRPr lang="he-IL" sz="1600" dirty="0">
              <a:latin typeface="Tahoma" pitchFamily="34" charset="0"/>
              <a:ea typeface="Tahoma" pitchFamily="34" charset="0"/>
              <a:cs typeface="Tahoma" pitchFamily="34" charset="0"/>
            </a:endParaRPr>
          </a:p>
        </p:txBody>
      </p:sp>
      <p:graphicFrame>
        <p:nvGraphicFramePr>
          <p:cNvPr id="8" name="טבלה 2">
            <a:extLst>
              <a:ext uri="{FF2B5EF4-FFF2-40B4-BE49-F238E27FC236}">
                <a16:creationId xmlns:a16="http://schemas.microsoft.com/office/drawing/2014/main" id="{2C47EB49-0C03-36D8-4770-89FAAF3BB993}"/>
              </a:ext>
            </a:extLst>
          </p:cNvPr>
          <p:cNvGraphicFramePr>
            <a:graphicFrameLocks noGrp="1"/>
          </p:cNvGraphicFramePr>
          <p:nvPr>
            <p:extLst>
              <p:ext uri="{D42A27DB-BD31-4B8C-83A1-F6EECF244321}">
                <p14:modId xmlns:p14="http://schemas.microsoft.com/office/powerpoint/2010/main" val="4057075662"/>
              </p:ext>
            </p:extLst>
          </p:nvPr>
        </p:nvGraphicFramePr>
        <p:xfrm>
          <a:off x="611211" y="796329"/>
          <a:ext cx="10990262" cy="3556418"/>
        </p:xfrm>
        <a:graphic>
          <a:graphicData uri="http://schemas.openxmlformats.org/drawingml/2006/table">
            <a:tbl>
              <a:tblPr firstRow="1" bandRow="1">
                <a:tableStyleId>{5C22544A-7EE6-4342-B048-85BDC9FD1C3A}</a:tableStyleId>
              </a:tblPr>
              <a:tblGrid>
                <a:gridCol w="4546167">
                  <a:extLst>
                    <a:ext uri="{9D8B030D-6E8A-4147-A177-3AD203B41FA5}">
                      <a16:colId xmlns:a16="http://schemas.microsoft.com/office/drawing/2014/main" val="1219770898"/>
                    </a:ext>
                  </a:extLst>
                </a:gridCol>
                <a:gridCol w="914400">
                  <a:extLst>
                    <a:ext uri="{9D8B030D-6E8A-4147-A177-3AD203B41FA5}">
                      <a16:colId xmlns:a16="http://schemas.microsoft.com/office/drawing/2014/main" val="297257600"/>
                    </a:ext>
                  </a:extLst>
                </a:gridCol>
                <a:gridCol w="1725105">
                  <a:extLst>
                    <a:ext uri="{9D8B030D-6E8A-4147-A177-3AD203B41FA5}">
                      <a16:colId xmlns:a16="http://schemas.microsoft.com/office/drawing/2014/main" val="3629382624"/>
                    </a:ext>
                  </a:extLst>
                </a:gridCol>
                <a:gridCol w="1178351">
                  <a:extLst>
                    <a:ext uri="{9D8B030D-6E8A-4147-A177-3AD203B41FA5}">
                      <a16:colId xmlns:a16="http://schemas.microsoft.com/office/drawing/2014/main" val="3314650714"/>
                    </a:ext>
                  </a:extLst>
                </a:gridCol>
                <a:gridCol w="754144">
                  <a:extLst>
                    <a:ext uri="{9D8B030D-6E8A-4147-A177-3AD203B41FA5}">
                      <a16:colId xmlns:a16="http://schemas.microsoft.com/office/drawing/2014/main" val="3838673758"/>
                    </a:ext>
                  </a:extLst>
                </a:gridCol>
                <a:gridCol w="876693">
                  <a:extLst>
                    <a:ext uri="{9D8B030D-6E8A-4147-A177-3AD203B41FA5}">
                      <a16:colId xmlns:a16="http://schemas.microsoft.com/office/drawing/2014/main" val="523646388"/>
                    </a:ext>
                  </a:extLst>
                </a:gridCol>
                <a:gridCol w="995402">
                  <a:extLst>
                    <a:ext uri="{9D8B030D-6E8A-4147-A177-3AD203B41FA5}">
                      <a16:colId xmlns:a16="http://schemas.microsoft.com/office/drawing/2014/main" val="3312127153"/>
                    </a:ext>
                  </a:extLst>
                </a:gridCol>
              </a:tblGrid>
              <a:tr h="744018">
                <a:tc>
                  <a:txBody>
                    <a:bodyPr/>
                    <a:lstStyle/>
                    <a:p>
                      <a:pPr algn="ctr" rtl="1">
                        <a:lnSpc>
                          <a:spcPct val="115000"/>
                        </a:lnSpc>
                        <a:spcAft>
                          <a:spcPts val="0"/>
                        </a:spcAft>
                      </a:pPr>
                      <a:r>
                        <a:rPr lang="he-IL" sz="12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Indicator*/ Tool</a:t>
                      </a:r>
                    </a:p>
                  </a:txBody>
                  <a:tcPr marL="68580" marR="68580" marT="0" marB="0"/>
                </a:tc>
                <a:tc>
                  <a:txBody>
                    <a:bodyPr/>
                    <a:lstStyle/>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City Survey</a:t>
                      </a:r>
                    </a:p>
                  </a:txBody>
                  <a:tcPr marL="68580" marR="68580" marT="0" marB="0"/>
                </a:tc>
                <a:tc>
                  <a:txBody>
                    <a:bodyPr/>
                    <a:lstStyle/>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In-depth Interviews</a:t>
                      </a:r>
                      <a:br>
                        <a:rPr lang="en-US" sz="1200" dirty="0">
                          <a:effectLst/>
                          <a:latin typeface="Tahoma" panose="020B0604030504040204" pitchFamily="34" charset="0"/>
                          <a:ea typeface="Tahoma" panose="020B0604030504040204" pitchFamily="34" charset="0"/>
                          <a:cs typeface="Tahoma" panose="020B0604030504040204" pitchFamily="34" charset="0"/>
                        </a:rPr>
                      </a:br>
                      <a:r>
                        <a:rPr lang="en-US" sz="1100" b="0" dirty="0">
                          <a:effectLst/>
                          <a:latin typeface="Tahoma" panose="020B0604030504040204" pitchFamily="34" charset="0"/>
                          <a:ea typeface="Tahoma" panose="020B0604030504040204" pitchFamily="34" charset="0"/>
                          <a:cs typeface="Tahoma" panose="020B0604030504040204" pitchFamily="34" charset="0"/>
                        </a:rPr>
                        <a:t>with various stakeholders</a:t>
                      </a:r>
                      <a:r>
                        <a:rPr lang="en-US" sz="1100" dirty="0">
                          <a:effectLst/>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0">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Field Observations</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p>
                      <a:pPr algn="ctr" rtl="0">
                        <a:lnSpc>
                          <a:spcPct val="115000"/>
                        </a:lnSpc>
                        <a:spcAft>
                          <a:spcPts val="0"/>
                        </a:spcAft>
                      </a:pPr>
                      <a:r>
                        <a:rPr lang="en-US" sz="1100" b="0" dirty="0">
                          <a:effectLst/>
                          <a:latin typeface="Tahoma" panose="020B0604030504040204" pitchFamily="34" charset="0"/>
                          <a:ea typeface="Tahoma" panose="020B0604030504040204" pitchFamily="34" charset="0"/>
                          <a:cs typeface="Tahoma" panose="020B0604030504040204" pitchFamily="34" charset="0"/>
                        </a:rPr>
                        <a:t>With participants</a:t>
                      </a:r>
                    </a:p>
                  </a:txBody>
                  <a:tcPr marL="68580" marR="68580" marT="0" marB="0"/>
                </a:tc>
                <a:tc>
                  <a:txBody>
                    <a:bodyPr/>
                    <a:lstStyle/>
                    <a:p>
                      <a:pPr algn="ctr" rtl="1">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Focus Groups </a:t>
                      </a:r>
                    </a:p>
                  </a:txBody>
                  <a:tcPr marL="68580" marR="68580" marT="0" marB="0"/>
                </a:tc>
                <a:tc>
                  <a:txBody>
                    <a:bodyPr/>
                    <a:lstStyle/>
                    <a:p>
                      <a:pPr algn="ctr" rtl="1">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Activities Feedback Surveys</a:t>
                      </a:r>
                    </a:p>
                  </a:txBody>
                  <a:tcPr marL="68580" marR="68580" marT="0" marB="0"/>
                </a:tc>
                <a:tc>
                  <a:txBody>
                    <a:bodyPr/>
                    <a:lstStyle/>
                    <a:p>
                      <a:pPr algn="ctr" rtl="1">
                        <a:lnSpc>
                          <a:spcPct val="115000"/>
                        </a:lnSpc>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Caregivers’ Surveys </a:t>
                      </a:r>
                    </a:p>
                  </a:txBody>
                  <a:tcPr marL="68580" marR="68580" marT="0" marB="0"/>
                </a:tc>
                <a:extLst>
                  <a:ext uri="{0D108BD9-81ED-4DB2-BD59-A6C34878D82A}">
                    <a16:rowId xmlns:a16="http://schemas.microsoft.com/office/drawing/2014/main" val="4225114346"/>
                  </a:ext>
                </a:extLst>
              </a:tr>
              <a:tr h="187367">
                <a:tc>
                  <a:txBody>
                    <a:bodyPr/>
                    <a:lstStyle/>
                    <a:p>
                      <a:pPr algn="l" rtl="1">
                        <a:lnSpc>
                          <a:spcPct val="115000"/>
                        </a:lnSpc>
                        <a:spcAft>
                          <a:spcPts val="0"/>
                        </a:spcAft>
                      </a:pPr>
                      <a:r>
                        <a:rPr lang="en-US" sz="1400" dirty="0">
                          <a:effectLst/>
                        </a:rPr>
                        <a:t>Service utilization &amp; satisfaction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latin typeface="Calibri" panose="020F0502020204030204" pitchFamily="34" charset="0"/>
                          <a:cs typeface="Calibri" panose="020F0502020204030204" pitchFamily="34" charset="0"/>
                        </a:rPr>
                        <a:t>V</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5479384"/>
                  </a:ext>
                </a:extLst>
              </a:tr>
              <a:tr h="142208">
                <a:tc>
                  <a:txBody>
                    <a:bodyPr/>
                    <a:lstStyle/>
                    <a:p>
                      <a:pPr algn="l" rtl="0">
                        <a:lnSpc>
                          <a:spcPct val="115000"/>
                        </a:lnSpc>
                        <a:spcAft>
                          <a:spcPts val="0"/>
                        </a:spcAft>
                      </a:pPr>
                      <a:r>
                        <a:rPr lang="en-US" sz="1400" dirty="0">
                          <a:effectLst/>
                        </a:rPr>
                        <a:t>Availability of all community center services near the home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a:effectLst/>
                          <a:latin typeface="Calibri" panose="020F0502020204030204" pitchFamily="34" charset="0"/>
                          <a:cs typeface="Calibri" panose="020F0502020204030204" pitchFamily="34" charset="0"/>
                        </a:rPr>
                        <a:t>V</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a:effectLst/>
                          <a:latin typeface="Calibri" panose="020F0502020204030204" pitchFamily="34" charset="0"/>
                          <a:cs typeface="Calibri" panose="020F0502020204030204" pitchFamily="34" charset="0"/>
                        </a:rPr>
                        <a:t>V</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41805687"/>
                  </a:ext>
                </a:extLst>
              </a:tr>
              <a:tr h="181890">
                <a:tc>
                  <a:txBody>
                    <a:bodyPr/>
                    <a:lstStyle/>
                    <a:p>
                      <a:pPr algn="l" rtl="0">
                        <a:lnSpc>
                          <a:spcPct val="115000"/>
                        </a:lnSpc>
                        <a:spcAft>
                          <a:spcPts val="0"/>
                        </a:spcAft>
                      </a:pPr>
                      <a:r>
                        <a:rPr lang="en-US" sz="1400" dirty="0">
                          <a:effectLst/>
                        </a:rPr>
                        <a:t>Satisfaction with operation and staff of community centers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a:effectLst/>
                          <a:latin typeface="Calibri" panose="020F0502020204030204" pitchFamily="34" charset="0"/>
                          <a:cs typeface="Calibri" panose="020F0502020204030204" pitchFamily="34" charset="0"/>
                        </a:rPr>
                        <a:t>V</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04336707"/>
                  </a:ext>
                </a:extLst>
              </a:tr>
              <a:tr h="210954">
                <a:tc>
                  <a:txBody>
                    <a:bodyPr/>
                    <a:lstStyle/>
                    <a:p>
                      <a:pPr algn="l" rtl="0">
                        <a:lnSpc>
                          <a:spcPct val="115000"/>
                        </a:lnSpc>
                        <a:spcAft>
                          <a:spcPts val="0"/>
                        </a:spcAft>
                      </a:pPr>
                      <a:r>
                        <a:rPr lang="en-US" sz="1400" dirty="0">
                          <a:effectLst/>
                        </a:rPr>
                        <a:t>Extent of activities &amp; designated events for caregivers &amp; young children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a:effectLst/>
                          <a:latin typeface="Calibri" panose="020F0502020204030204" pitchFamily="34" charset="0"/>
                          <a:cs typeface="Calibri" panose="020F0502020204030204" pitchFamily="34" charset="0"/>
                        </a:rPr>
                        <a:t>V</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68407840"/>
                  </a:ext>
                </a:extLst>
              </a:tr>
              <a:tr h="187394">
                <a:tc>
                  <a:txBody>
                    <a:bodyPr/>
                    <a:lstStyle/>
                    <a:p>
                      <a:pPr algn="l" rtl="0">
                        <a:lnSpc>
                          <a:spcPct val="115000"/>
                        </a:lnSpc>
                        <a:spcAft>
                          <a:spcPts val="0"/>
                        </a:spcAft>
                      </a:pPr>
                      <a:r>
                        <a:rPr lang="en-US" sz="1400" dirty="0">
                          <a:effectLst/>
                        </a:rPr>
                        <a:t>Acquire and Implement of parental knowledge and tools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4095968"/>
                  </a:ext>
                </a:extLst>
              </a:tr>
              <a:tr h="173261">
                <a:tc>
                  <a:txBody>
                    <a:bodyPr/>
                    <a:lstStyle/>
                    <a:p>
                      <a:pPr algn="l" rtl="0">
                        <a:lnSpc>
                          <a:spcPct val="115000"/>
                        </a:lnSpc>
                        <a:spcAft>
                          <a:spcPts val="0"/>
                        </a:spcAft>
                      </a:pPr>
                      <a:r>
                        <a:rPr lang="en-US" sz="1400" dirty="0">
                          <a:effectLst/>
                        </a:rPr>
                        <a:t>Implement of advancing parental practices (joint play)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a:effectLst/>
                          <a:latin typeface="Calibri" panose="020F0502020204030204" pitchFamily="34" charset="0"/>
                          <a:cs typeface="Calibri" panose="020F0502020204030204" pitchFamily="34" charset="0"/>
                        </a:rPr>
                        <a:t>V</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39558"/>
                  </a:ext>
                </a:extLst>
              </a:tr>
              <a:tr h="168554">
                <a:tc>
                  <a:txBody>
                    <a:bodyPr/>
                    <a:lstStyle/>
                    <a:p>
                      <a:pPr algn="l" rtl="0">
                        <a:lnSpc>
                          <a:spcPct val="115000"/>
                        </a:lnSpc>
                        <a:spcAft>
                          <a:spcPts val="0"/>
                        </a:spcAft>
                      </a:pPr>
                      <a:r>
                        <a:rPr lang="en-US" sz="1400" dirty="0">
                          <a:effectLst/>
                        </a:rPr>
                        <a:t>Strengthen parental perceptions and parent-child relationships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3192826"/>
                  </a:ext>
                </a:extLst>
              </a:tr>
              <a:tr h="210981">
                <a:tc>
                  <a:txBody>
                    <a:bodyPr/>
                    <a:lstStyle/>
                    <a:p>
                      <a:pPr algn="l" rtl="0">
                        <a:lnSpc>
                          <a:spcPct val="115000"/>
                        </a:lnSpc>
                        <a:spcAft>
                          <a:spcPts val="0"/>
                        </a:spcAft>
                      </a:pPr>
                      <a:r>
                        <a:rPr lang="en-US" sz="1400" dirty="0">
                          <a:effectLst/>
                        </a:rPr>
                        <a:t>Improved in sense of parental wellbeing and self-efficacy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a:effectLst/>
                          <a:latin typeface="Calibri" panose="020F0502020204030204" pitchFamily="34" charset="0"/>
                          <a:cs typeface="Calibri" panose="020F0502020204030204" pitchFamily="34" charset="0"/>
                        </a:rPr>
                        <a:t>V</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6021380"/>
                  </a:ext>
                </a:extLst>
              </a:tr>
              <a:tr h="243122">
                <a:tc>
                  <a:txBody>
                    <a:bodyPr/>
                    <a:lstStyle/>
                    <a:p>
                      <a:pPr algn="l" rtl="0">
                        <a:lnSpc>
                          <a:spcPct val="115000"/>
                        </a:lnSpc>
                        <a:spcAft>
                          <a:spcPts val="0"/>
                        </a:spcAft>
                      </a:pPr>
                      <a:r>
                        <a:rPr lang="en-US" sz="1400" dirty="0">
                          <a:effectLst/>
                        </a:rPr>
                        <a:t>Community &amp; social belonging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6828524"/>
                  </a:ext>
                </a:extLst>
              </a:tr>
              <a:tr h="216668">
                <a:tc>
                  <a:txBody>
                    <a:bodyPr/>
                    <a:lstStyle/>
                    <a:p>
                      <a:pPr algn="l" rtl="0">
                        <a:lnSpc>
                          <a:spcPct val="115000"/>
                        </a:lnSpc>
                        <a:spcAft>
                          <a:spcPts val="0"/>
                        </a:spcAft>
                      </a:pPr>
                      <a:r>
                        <a:rPr lang="en-US" sz="1400" dirty="0">
                          <a:effectLst/>
                        </a:rPr>
                        <a:t>Independent activation model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400" dirty="0">
                          <a:effectLst/>
                          <a:latin typeface="Calibri" panose="020F0502020204030204" pitchFamily="34" charset="0"/>
                          <a:cs typeface="Calibri" panose="020F0502020204030204" pitchFamily="34" charset="0"/>
                        </a:rPr>
                        <a:t>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he-IL"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15000"/>
                        </a:lnSpc>
                        <a:spcAft>
                          <a:spcPts val="0"/>
                        </a:spcAft>
                      </a:pPr>
                      <a:r>
                        <a:rPr lang="en-US" sz="1200" dirty="0">
                          <a:effectLst/>
                        </a:rPr>
                        <a:t>V</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he-IL"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1050116"/>
                  </a:ext>
                </a:extLst>
              </a:tr>
            </a:tbl>
          </a:graphicData>
        </a:graphic>
      </p:graphicFrame>
      <p:sp>
        <p:nvSpPr>
          <p:cNvPr id="9" name="TextBox 8">
            <a:extLst>
              <a:ext uri="{FF2B5EF4-FFF2-40B4-BE49-F238E27FC236}">
                <a16:creationId xmlns:a16="http://schemas.microsoft.com/office/drawing/2014/main" id="{9240CA7E-DC11-928B-1919-1634AB6D27EE}"/>
              </a:ext>
            </a:extLst>
          </p:cNvPr>
          <p:cNvSpPr txBox="1"/>
          <p:nvPr/>
        </p:nvSpPr>
        <p:spPr>
          <a:xfrm>
            <a:off x="619919" y="6157692"/>
            <a:ext cx="6890994" cy="246221"/>
          </a:xfrm>
          <a:prstGeom prst="rect">
            <a:avLst/>
          </a:prstGeom>
          <a:noFill/>
        </p:spPr>
        <p:txBody>
          <a:bodyPr wrap="square" rtlCol="1">
            <a:spAutoFit/>
          </a:bodyPr>
          <a:lstStyle/>
          <a:p>
            <a:pPr algn="l"/>
            <a:r>
              <a:rPr lang="en-US" sz="1000" dirty="0">
                <a:latin typeface="Tahoma" pitchFamily="34" charset="0"/>
                <a:ea typeface="Tahoma" pitchFamily="34" charset="0"/>
                <a:cs typeface="Tahoma" pitchFamily="34" charset="0"/>
              </a:rPr>
              <a:t>* Evaluation indictors definitions provided at the appendix</a:t>
            </a:r>
            <a:endParaRPr lang="he-IL" sz="1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9050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628082-3AF0-4124-8DDF-887C234DA15C}"/>
              </a:ext>
            </a:extLst>
          </p:cNvPr>
          <p:cNvSpPr txBox="1"/>
          <p:nvPr/>
        </p:nvSpPr>
        <p:spPr>
          <a:xfrm>
            <a:off x="1" y="0"/>
            <a:ext cx="12191999" cy="400110"/>
          </a:xfrm>
          <a:prstGeom prst="rect">
            <a:avLst/>
          </a:prstGeom>
          <a:solidFill>
            <a:srgbClr val="EC1C3C"/>
          </a:solidFill>
        </p:spPr>
        <p:txBody>
          <a:bodyPr wrap="square" rtlCol="0">
            <a:spAutoFit/>
          </a:bodyPr>
          <a:lstStyle/>
          <a:p>
            <a:pPr lvl="0" algn="r"/>
            <a:r>
              <a:rPr lang="he-IL" sz="2000">
                <a:solidFill>
                  <a:prstClr val="white"/>
                </a:solidFill>
                <a:latin typeface="Tahoma" pitchFamily="34" charset="0"/>
                <a:ea typeface="Tahoma" pitchFamily="34" charset="0"/>
                <a:cs typeface="Tahoma" pitchFamily="34" charset="0"/>
              </a:rPr>
              <a:t>תקציר ניהולי</a:t>
            </a:r>
            <a:endParaRPr lang="he-IL" sz="1400">
              <a:solidFill>
                <a:prstClr val="white"/>
              </a:solidFill>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7</a:t>
            </a:fld>
            <a:endParaRPr lang="en-US" sz="1400"/>
          </a:p>
        </p:txBody>
      </p:sp>
      <p:sp>
        <p:nvSpPr>
          <p:cNvPr id="8" name="TextBox 7">
            <a:extLst>
              <a:ext uri="{FF2B5EF4-FFF2-40B4-BE49-F238E27FC236}">
                <a16:creationId xmlns:a16="http://schemas.microsoft.com/office/drawing/2014/main" id="{B8BF7AAB-EC60-415A-9554-739789C66BF9}"/>
              </a:ext>
            </a:extLst>
          </p:cNvPr>
          <p:cNvSpPr txBox="1"/>
          <p:nvPr/>
        </p:nvSpPr>
        <p:spPr>
          <a:xfrm>
            <a:off x="691116" y="6155374"/>
            <a:ext cx="10271822" cy="246221"/>
          </a:xfrm>
          <a:prstGeom prst="rect">
            <a:avLst/>
          </a:prstGeom>
          <a:noFill/>
        </p:spPr>
        <p:txBody>
          <a:bodyPr wrap="square" rtlCol="1">
            <a:spAutoFit/>
          </a:bodyPr>
          <a:lstStyle/>
          <a:p>
            <a:pPr algn="r" rtl="1"/>
            <a:r>
              <a:rPr lang="he-IL" sz="1000">
                <a:latin typeface="Calibri" panose="020F0502020204030204" pitchFamily="34" charset="0"/>
                <a:cs typeface="Calibri" panose="020F0502020204030204" pitchFamily="34" charset="0"/>
              </a:rPr>
              <a:t>*דיווחים על הערכות הפרויקטים משחקוטו, רחוב משחק והתערבות בגן השניים נמסרו במסגרת דוח הערכת תחום ניידות ומרחב ציבורי. דיווחים על הערכת מערך ההכשרות ופרויקט קידום קריאה ביפו יימסרו כדוחות ביניים</a:t>
            </a:r>
          </a:p>
        </p:txBody>
      </p:sp>
      <p:graphicFrame>
        <p:nvGraphicFramePr>
          <p:cNvPr id="7" name="Table 3">
            <a:extLst>
              <a:ext uri="{FF2B5EF4-FFF2-40B4-BE49-F238E27FC236}">
                <a16:creationId xmlns:a16="http://schemas.microsoft.com/office/drawing/2014/main" id="{A2BF9401-DB73-4BE8-94F7-F04C72344BD6}"/>
              </a:ext>
            </a:extLst>
          </p:cNvPr>
          <p:cNvGraphicFramePr>
            <a:graphicFrameLocks noGrp="1"/>
          </p:cNvGraphicFramePr>
          <p:nvPr>
            <p:extLst>
              <p:ext uri="{D42A27DB-BD31-4B8C-83A1-F6EECF244321}">
                <p14:modId xmlns:p14="http://schemas.microsoft.com/office/powerpoint/2010/main" val="3454548638"/>
              </p:ext>
            </p:extLst>
          </p:nvPr>
        </p:nvGraphicFramePr>
        <p:xfrm>
          <a:off x="67341" y="470969"/>
          <a:ext cx="12057318" cy="5671429"/>
        </p:xfrm>
        <a:graphic>
          <a:graphicData uri="http://schemas.openxmlformats.org/drawingml/2006/table">
            <a:tbl>
              <a:tblPr rtl="1">
                <a:tableStyleId>{5940675A-B579-460E-94D1-54222C63F5DA}</a:tableStyleId>
              </a:tblPr>
              <a:tblGrid>
                <a:gridCol w="2194078">
                  <a:extLst>
                    <a:ext uri="{9D8B030D-6E8A-4147-A177-3AD203B41FA5}">
                      <a16:colId xmlns:a16="http://schemas.microsoft.com/office/drawing/2014/main" val="2246295882"/>
                    </a:ext>
                  </a:extLst>
                </a:gridCol>
                <a:gridCol w="1825028">
                  <a:extLst>
                    <a:ext uri="{9D8B030D-6E8A-4147-A177-3AD203B41FA5}">
                      <a16:colId xmlns:a16="http://schemas.microsoft.com/office/drawing/2014/main" val="2626237188"/>
                    </a:ext>
                  </a:extLst>
                </a:gridCol>
                <a:gridCol w="2009553">
                  <a:extLst>
                    <a:ext uri="{9D8B030D-6E8A-4147-A177-3AD203B41FA5}">
                      <a16:colId xmlns:a16="http://schemas.microsoft.com/office/drawing/2014/main" val="471529113"/>
                    </a:ext>
                  </a:extLst>
                </a:gridCol>
                <a:gridCol w="2009553">
                  <a:extLst>
                    <a:ext uri="{9D8B030D-6E8A-4147-A177-3AD203B41FA5}">
                      <a16:colId xmlns:a16="http://schemas.microsoft.com/office/drawing/2014/main" val="2142730385"/>
                    </a:ext>
                  </a:extLst>
                </a:gridCol>
                <a:gridCol w="2009553">
                  <a:extLst>
                    <a:ext uri="{9D8B030D-6E8A-4147-A177-3AD203B41FA5}">
                      <a16:colId xmlns:a16="http://schemas.microsoft.com/office/drawing/2014/main" val="676891432"/>
                    </a:ext>
                  </a:extLst>
                </a:gridCol>
                <a:gridCol w="2009553">
                  <a:extLst>
                    <a:ext uri="{9D8B030D-6E8A-4147-A177-3AD203B41FA5}">
                      <a16:colId xmlns:a16="http://schemas.microsoft.com/office/drawing/2014/main" val="4065639172"/>
                    </a:ext>
                  </a:extLst>
                </a:gridCol>
              </a:tblGrid>
              <a:tr h="455108">
                <a:tc gridSpan="6">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400" b="0">
                          <a:solidFill>
                            <a:schemeClr val="bg1"/>
                          </a:solidFill>
                          <a:latin typeface="Tahoma"/>
                          <a:ea typeface="Tahoma"/>
                          <a:cs typeface="Tahoma"/>
                        </a:rPr>
                        <a:t>ככלל, ביחס לשנה שעברה ניכרת </a:t>
                      </a:r>
                      <a:r>
                        <a:rPr lang="he-IL" sz="1400" b="1">
                          <a:solidFill>
                            <a:schemeClr val="bg1"/>
                          </a:solidFill>
                          <a:latin typeface="Tahoma"/>
                          <a:ea typeface="Tahoma"/>
                          <a:cs typeface="Tahoma"/>
                        </a:rPr>
                        <a:t>יציבות בהערכות המשיבים </a:t>
                      </a:r>
                      <a:r>
                        <a:rPr lang="he-IL" sz="1400" b="0">
                          <a:solidFill>
                            <a:schemeClr val="bg1"/>
                          </a:solidFill>
                          <a:latin typeface="Tahoma"/>
                          <a:ea typeface="Tahoma"/>
                          <a:cs typeface="Tahoma"/>
                        </a:rPr>
                        <a:t>את חווייתם בסדנאות סלתא. המגמה הגבוהה נשמרה ואך חלה עלייה בחלק מהמדדים.</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00541893"/>
                  </a:ext>
                </a:extLst>
              </a:tr>
              <a:tr h="829904">
                <a:tc gridSpan="6">
                  <a:txBody>
                    <a:bodyPr/>
                    <a:lstStyle/>
                    <a:p>
                      <a:pPr marL="0" marR="0" lvl="0" indent="0" algn="r" rtl="1" eaLnBrk="1" fontAlgn="auto" latinLnBrk="0" hangingPunct="1">
                        <a:lnSpc>
                          <a:spcPct val="150000"/>
                        </a:lnSpc>
                        <a:spcBef>
                          <a:spcPts val="0"/>
                        </a:spcBef>
                        <a:spcAft>
                          <a:spcPts val="0"/>
                        </a:spcAft>
                        <a:buClrTx/>
                        <a:buSzTx/>
                        <a:buFontTx/>
                        <a:buNone/>
                      </a:pPr>
                      <a:r>
                        <a:rPr lang="he-IL" sz="1400">
                          <a:solidFill>
                            <a:schemeClr val="bg1"/>
                          </a:solidFill>
                          <a:latin typeface="Tahoma"/>
                          <a:ea typeface="Tahoma"/>
                          <a:cs typeface="Tahoma"/>
                        </a:rPr>
                        <a:t>נראה כי </a:t>
                      </a:r>
                      <a:r>
                        <a:rPr lang="he-IL" sz="1400" b="1">
                          <a:solidFill>
                            <a:schemeClr val="bg1"/>
                          </a:solidFill>
                          <a:latin typeface="Tahoma"/>
                          <a:ea typeface="Tahoma"/>
                          <a:cs typeface="Tahoma"/>
                        </a:rPr>
                        <a:t>הסדנאות עומדות בקריטריונים </a:t>
                      </a:r>
                      <a:r>
                        <a:rPr lang="he-IL" sz="1400">
                          <a:solidFill>
                            <a:schemeClr val="bg1"/>
                          </a:solidFill>
                          <a:latin typeface="Tahoma"/>
                          <a:ea typeface="Tahoma"/>
                          <a:cs typeface="Tahoma"/>
                        </a:rPr>
                        <a:t>המנחים לפיתוחן. כחלק ממהלך </a:t>
                      </a:r>
                      <a:r>
                        <a:rPr lang="he-IL" sz="1400" b="1">
                          <a:solidFill>
                            <a:schemeClr val="bg1"/>
                          </a:solidFill>
                          <a:latin typeface="Tahoma"/>
                          <a:ea typeface="Tahoma"/>
                          <a:cs typeface="Tahoma"/>
                        </a:rPr>
                        <a:t>הטמעה של תפיסות מקצועיות ביחס לתוכן ודרכי הנחיית קבוצות </a:t>
                      </a:r>
                      <a:r>
                        <a:rPr lang="he-IL" sz="1400">
                          <a:solidFill>
                            <a:schemeClr val="bg1"/>
                          </a:solidFill>
                          <a:latin typeface="Tahoma"/>
                          <a:ea typeface="Tahoma"/>
                          <a:cs typeface="Tahoma"/>
                        </a:rPr>
                        <a:t>לגיל הרך ומלוויו, נערכה סדרת מפגשי הכשרה* עבור מפעילי סדנאות ורכזות הגיל הרך. </a:t>
                      </a:r>
                      <a:endParaRPr lang="he-IL" sz="1400">
                        <a:solidFill>
                          <a:schemeClr val="bg1"/>
                        </a:solidFill>
                        <a:latin typeface="Tahoma" pitchFamily="34" charset="0"/>
                        <a:ea typeface="Tahoma" pitchFamily="34" charset="0"/>
                        <a:cs typeface="Tahoma"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00000"/>
                        </a:lnSpc>
                        <a:spcBef>
                          <a:spcPts val="600"/>
                        </a:spcBef>
                        <a:spcAft>
                          <a:spcPts val="0"/>
                        </a:spcAft>
                        <a:buClr>
                          <a:srgbClr val="FFC000"/>
                        </a:buClr>
                        <a:buSzTx/>
                        <a:buFontTx/>
                        <a:buNone/>
                        <a:tabLst/>
                        <a:defRPr/>
                      </a:pPr>
                      <a:endParaRPr kumimoji="0" lang="he-IL" sz="20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extLst>
                  <a:ext uri="{0D108BD9-81ED-4DB2-BD59-A6C34878D82A}">
                    <a16:rowId xmlns:a16="http://schemas.microsoft.com/office/drawing/2014/main" val="3257650718"/>
                  </a:ext>
                </a:extLst>
              </a:tr>
              <a:tr h="455108">
                <a:tc gridSpan="6">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400" b="1">
                          <a:solidFill>
                            <a:schemeClr val="bg1"/>
                          </a:solidFill>
                          <a:latin typeface="Tahoma"/>
                          <a:ea typeface="Tahoma"/>
                          <a:cs typeface="Tahoma"/>
                        </a:rPr>
                        <a:t>מודל הפעלה אגפי:</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2000" b="1">
                        <a:solidFill>
                          <a:schemeClr val="bg1"/>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B6DE"/>
                    </a:solidFill>
                  </a:tcPr>
                </a:tc>
                <a:extLst>
                  <a:ext uri="{0D108BD9-81ED-4DB2-BD59-A6C34878D82A}">
                    <a16:rowId xmlns:a16="http://schemas.microsoft.com/office/drawing/2014/main" val="95580178"/>
                  </a:ext>
                </a:extLst>
              </a:tr>
              <a:tr h="2923246">
                <a:tc>
                  <a:txBody>
                    <a:bodyPr/>
                    <a:lstStyle/>
                    <a:p>
                      <a:pPr marL="0" marR="0" lvl="0" indent="0" algn="r" rtl="1" eaLnBrk="1" fontAlgn="auto" latinLnBrk="0" hangingPunct="1">
                        <a:lnSpc>
                          <a:spcPct val="150000"/>
                        </a:lnSpc>
                        <a:spcBef>
                          <a:spcPts val="0"/>
                        </a:spcBef>
                        <a:spcAft>
                          <a:spcPts val="0"/>
                        </a:spcAft>
                        <a:buClrTx/>
                        <a:buSzTx/>
                        <a:buFontTx/>
                        <a:buNone/>
                      </a:pPr>
                      <a:r>
                        <a:rPr lang="he-IL" sz="1200">
                          <a:solidFill>
                            <a:schemeClr val="tx1"/>
                          </a:solidFill>
                          <a:latin typeface="Tahoma"/>
                          <a:ea typeface="Tahoma"/>
                          <a:cs typeface="Tahoma"/>
                        </a:rPr>
                        <a:t>כחלק מיישום ההמלצות לקידום מודל הפעלה עצמאי למרכזים הקהילתיים בפריסה אזורית, פועלות כיום רכזות אגפיות שמתוות את פעילות המרכזים הקהילתיים ושירותיהם מתוך ראייה מקצועית הלוקחת בחשבון את צורכי הגיל הרך ומלוויו. </a:t>
                      </a:r>
                      <a:endParaRPr lang="he-IL" sz="1200">
                        <a:solidFill>
                          <a:schemeClr val="tx1"/>
                        </a:solidFill>
                        <a:latin typeface="Tahoma" pitchFamily="34" charset="0"/>
                        <a:ea typeface="Tahoma" pitchFamily="34" charset="0"/>
                        <a:cs typeface="Tahoma"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lang="he-IL" sz="1200">
                          <a:solidFill>
                            <a:schemeClr val="tx1"/>
                          </a:solidFill>
                          <a:latin typeface="Tahoma"/>
                          <a:ea typeface="Tahoma"/>
                          <a:cs typeface="Tahoma"/>
                        </a:rPr>
                        <a:t>שימוש המרכזים בהיצע פעילויות סלתא גדל באופן משמעותי, ופעילות סלתא התרחבה מ-14 ל-24 מרכזים קהילתיים ברחבי העיר.</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r" rtl="1" eaLnBrk="1" fontAlgn="auto" latinLnBrk="0" hangingPunct="1">
                        <a:lnSpc>
                          <a:spcPct val="150000"/>
                        </a:lnSpc>
                        <a:spcBef>
                          <a:spcPts val="600"/>
                        </a:spcBef>
                        <a:spcAft>
                          <a:spcPts val="0"/>
                        </a:spcAft>
                        <a:buClr>
                          <a:srgbClr val="FFC000"/>
                        </a:buClr>
                        <a:buSzTx/>
                        <a:buFontTx/>
                        <a:buNone/>
                      </a:pPr>
                      <a:r>
                        <a:rPr lang="he-IL" sz="1200">
                          <a:solidFill>
                            <a:schemeClr val="tx1"/>
                          </a:solidFill>
                          <a:latin typeface="Tahoma"/>
                          <a:ea typeface="Tahoma"/>
                          <a:cs typeface="Tahoma"/>
                        </a:rPr>
                        <a:t>ניכר שיפור בשיווק פעילות המרכזים הקהילתיים – יותר משיבים דיווחו על הגעה לפעילויות בעקבות פרסום של המרכז הקהילתי.  </a:t>
                      </a:r>
                      <a:endParaRPr lang="he-IL" sz="1200">
                        <a:solidFill>
                          <a:schemeClr val="tx1"/>
                        </a:solidFill>
                        <a:latin typeface="Tahoma" pitchFamily="34" charset="0"/>
                        <a:ea typeface="Tahoma" pitchFamily="34" charset="0"/>
                        <a:cs typeface="Tahoma"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r" rtl="1" eaLnBrk="1" fontAlgn="auto" latinLnBrk="0" hangingPunct="1">
                        <a:lnSpc>
                          <a:spcPct val="150000"/>
                        </a:lnSpc>
                        <a:spcBef>
                          <a:spcPts val="600"/>
                        </a:spcBef>
                        <a:spcAft>
                          <a:spcPts val="0"/>
                        </a:spcAft>
                        <a:buClr>
                          <a:srgbClr val="FFC000"/>
                        </a:buClr>
                        <a:buSzTx/>
                        <a:buFontTx/>
                        <a:buNone/>
                      </a:pPr>
                      <a:r>
                        <a:rPr lang="he-IL" sz="1200">
                          <a:solidFill>
                            <a:schemeClr val="tx1"/>
                          </a:solidFill>
                          <a:latin typeface="Tahoma"/>
                          <a:ea typeface="Tahoma"/>
                          <a:cs typeface="Tahoma"/>
                        </a:rPr>
                        <a:t>שיפור המענה מבחינת מרחבי פעילות: מרכזים, ספריות, שטחים ציבוריים. </a:t>
                      </a:r>
                      <a:endParaRPr lang="he-IL" sz="1200">
                        <a:solidFill>
                          <a:schemeClr val="tx1"/>
                        </a:solidFill>
                        <a:latin typeface="Tahoma" pitchFamily="34" charset="0"/>
                        <a:ea typeface="Tahoma" pitchFamily="34" charset="0"/>
                        <a:cs typeface="Tahoma" pitchFamily="34" charset="0"/>
                      </a:endParaRPr>
                    </a:p>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endParaRPr lang="he-IL" sz="1200" b="1">
                        <a:solidFill>
                          <a:schemeClr val="tx1"/>
                        </a:solidFill>
                        <a:latin typeface="Tahoma" pitchFamily="34" charset="0"/>
                        <a:ea typeface="Tahoma" pitchFamily="34" charset="0"/>
                        <a:cs typeface="Tahoma"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lang="he-IL" sz="1200">
                          <a:solidFill>
                            <a:schemeClr val="tx1"/>
                          </a:solidFill>
                          <a:latin typeface="Tahoma"/>
                          <a:ea typeface="Tahoma"/>
                          <a:cs typeface="Tahoma"/>
                        </a:rPr>
                        <a:t>העמקה והתאמת מענה לאוכלוסיות יעד: קהילה חרדית (פעילות ייעודית לחסידות גור), קהילה ערבית* (פרויקט קידום קריאה ביפו, משחקוטו), מבקשי מקלט* (רחוב משחק).</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tc>
                  <a:txBody>
                    <a:bodyPr/>
                    <a:lstStyle/>
                    <a:p>
                      <a:pPr marL="0" marR="0" lvl="0" indent="0" algn="r" defTabSz="914400" rtl="1" eaLnBrk="1" fontAlgn="auto" latinLnBrk="0" hangingPunct="1">
                        <a:lnSpc>
                          <a:spcPct val="150000"/>
                        </a:lnSpc>
                        <a:spcBef>
                          <a:spcPts val="600"/>
                        </a:spcBef>
                        <a:spcAft>
                          <a:spcPts val="0"/>
                        </a:spcAft>
                        <a:buClr>
                          <a:srgbClr val="FFC000"/>
                        </a:buClr>
                        <a:buSzTx/>
                        <a:buFontTx/>
                        <a:buNone/>
                        <a:tabLst/>
                        <a:defRPr/>
                      </a:pPr>
                      <a:r>
                        <a:rPr lang="he-IL" sz="1200">
                          <a:solidFill>
                            <a:schemeClr val="tx1"/>
                          </a:solidFill>
                          <a:latin typeface="Tahoma"/>
                          <a:ea typeface="Tahoma"/>
                          <a:cs typeface="Tahoma"/>
                        </a:rPr>
                        <a:t>המשך יישום פרקטיקות שיתוף ציבור (גן השניים ביפו*, רחוב משחק בנווה עופר).</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3D5"/>
                    </a:solidFill>
                  </a:tcPr>
                </a:tc>
                <a:extLst>
                  <a:ext uri="{0D108BD9-81ED-4DB2-BD59-A6C34878D82A}">
                    <a16:rowId xmlns:a16="http://schemas.microsoft.com/office/drawing/2014/main" val="1183945510"/>
                  </a:ext>
                </a:extLst>
              </a:tr>
              <a:tr h="829904">
                <a:tc gridSpan="6">
                  <a:txBody>
                    <a:bodyPr/>
                    <a:lstStyle/>
                    <a:p>
                      <a:pPr marL="0" marR="0" lvl="0" indent="0" algn="r" rtl="1" eaLnBrk="1" fontAlgn="auto" latinLnBrk="0" hangingPunct="1">
                        <a:lnSpc>
                          <a:spcPct val="150000"/>
                        </a:lnSpc>
                        <a:spcBef>
                          <a:spcPts val="0"/>
                        </a:spcBef>
                        <a:spcAft>
                          <a:spcPts val="0"/>
                        </a:spcAft>
                        <a:buClrTx/>
                        <a:buSzTx/>
                        <a:buFontTx/>
                        <a:buNone/>
                      </a:pPr>
                      <a:r>
                        <a:rPr lang="he-IL" sz="1400">
                          <a:solidFill>
                            <a:schemeClr val="bg1"/>
                          </a:solidFill>
                          <a:latin typeface="Tahoma"/>
                          <a:ea typeface="Tahoma"/>
                          <a:cs typeface="Tahoma"/>
                        </a:rPr>
                        <a:t>לאור זיהוי </a:t>
                      </a:r>
                      <a:r>
                        <a:rPr lang="he-IL" sz="1400" b="1">
                          <a:solidFill>
                            <a:schemeClr val="bg1"/>
                          </a:solidFill>
                          <a:latin typeface="Tahoma"/>
                          <a:ea typeface="Tahoma"/>
                          <a:cs typeface="Tahoma"/>
                        </a:rPr>
                        <a:t>המשחקיות כעוגן מרכזי עבור הגיל הרך ומלוויו </a:t>
                      </a:r>
                      <a:r>
                        <a:rPr lang="he-IL" sz="1400">
                          <a:solidFill>
                            <a:schemeClr val="bg1"/>
                          </a:solidFill>
                          <a:latin typeface="Tahoma"/>
                          <a:ea typeface="Tahoma"/>
                          <a:cs typeface="Tahoma"/>
                        </a:rPr>
                        <a:t>במסגרת שירותי המרכזים הקהילתיים, בוצעה הערכת עומק על הפעילות ונותבו משאבים לפיתוח ושיפור שירותי המשחקיות. לאור תובנות ההערכה, מתוכנן פיילוט של שילוב מנחה מקצועית אשר תלווה את הפעילות השוטפת במשחקייה נבחרת.</a:t>
                      </a:r>
                      <a:endParaRPr lang="he-IL" sz="1400">
                        <a:solidFill>
                          <a:schemeClr val="bg1"/>
                        </a:solidFill>
                        <a:latin typeface="Tahoma" pitchFamily="34" charset="0"/>
                        <a:ea typeface="Tahoma" pitchFamily="34" charset="0"/>
                        <a:cs typeface="Tahoma"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78A6"/>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tc hMerge="1">
                  <a:txBody>
                    <a:bodyPr/>
                    <a:lstStyle/>
                    <a:p>
                      <a:pPr marL="0" marR="0" lvl="0" indent="0" algn="ctr" defTabSz="914400" rtl="1" eaLnBrk="1" fontAlgn="auto" latinLnBrk="0" hangingPunct="1">
                        <a:lnSpc>
                          <a:spcPct val="150000"/>
                        </a:lnSpc>
                        <a:spcBef>
                          <a:spcPts val="600"/>
                        </a:spcBef>
                        <a:spcAft>
                          <a:spcPts val="0"/>
                        </a:spcAft>
                        <a:buClr>
                          <a:srgbClr val="FFC000"/>
                        </a:buClr>
                        <a:buSzTx/>
                        <a:buFontTx/>
                        <a:buNone/>
                        <a:tabLst/>
                        <a:defRPr/>
                      </a:pPr>
                      <a:endParaRPr lang="he-IL" sz="1600" b="1">
                        <a:solidFill>
                          <a:srgbClr val="4A78A6"/>
                        </a:solidFill>
                        <a:latin typeface="Tahoma" pitchFamily="34" charset="0"/>
                        <a:ea typeface="Tahoma" pitchFamily="34" charset="0"/>
                        <a:cs typeface="Tahoma" pitchFamily="34" charset="0"/>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E8"/>
                    </a:solidFill>
                  </a:tcPr>
                </a:tc>
                <a:extLst>
                  <a:ext uri="{0D108BD9-81ED-4DB2-BD59-A6C34878D82A}">
                    <a16:rowId xmlns:a16="http://schemas.microsoft.com/office/drawing/2014/main" val="2039924065"/>
                  </a:ext>
                </a:extLst>
              </a:tr>
            </a:tbl>
          </a:graphicData>
        </a:graphic>
      </p:graphicFrame>
    </p:spTree>
    <p:extLst>
      <p:ext uri="{BB962C8B-B14F-4D97-AF65-F5344CB8AC3E}">
        <p14:creationId xmlns:p14="http://schemas.microsoft.com/office/powerpoint/2010/main" val="291106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341106-6144-4268-849F-5E09264B9CCA}"/>
              </a:ext>
            </a:extLst>
          </p:cNvPr>
          <p:cNvSpPr>
            <a:spLocks noGrp="1"/>
          </p:cNvSpPr>
          <p:nvPr>
            <p:ph type="sldNum" sz="quarter" idx="12"/>
          </p:nvPr>
        </p:nvSpPr>
        <p:spPr/>
        <p:txBody>
          <a:bodyPr/>
          <a:lstStyle/>
          <a:p>
            <a:fld id="{F2736200-3204-44C4-A5EC-985817706BA3}" type="slidenum">
              <a:rPr lang="en-US" smtClean="0"/>
              <a:t>8</a:t>
            </a:fld>
            <a:endParaRPr lang="en-US"/>
          </a:p>
        </p:txBody>
      </p:sp>
      <p:sp>
        <p:nvSpPr>
          <p:cNvPr id="3" name="TextBox 2">
            <a:extLst>
              <a:ext uri="{FF2B5EF4-FFF2-40B4-BE49-F238E27FC236}">
                <a16:creationId xmlns:a16="http://schemas.microsoft.com/office/drawing/2014/main" id="{077255D2-7B20-4C25-8F81-300BBE9F74D0}"/>
              </a:ext>
            </a:extLst>
          </p:cNvPr>
          <p:cNvSpPr txBox="1"/>
          <p:nvPr/>
        </p:nvSpPr>
        <p:spPr>
          <a:xfrm>
            <a:off x="2554448" y="2894201"/>
            <a:ext cx="7083105" cy="584775"/>
          </a:xfrm>
          <a:prstGeom prst="rect">
            <a:avLst/>
          </a:prstGeom>
          <a:solidFill>
            <a:srgbClr val="EC1C3C"/>
          </a:solidFill>
        </p:spPr>
        <p:txBody>
          <a:bodyPr wrap="square" rtlCol="0">
            <a:spAutoFit/>
          </a:bodyPr>
          <a:lstStyle/>
          <a:p>
            <a:pPr lvl="0" algn="ctr"/>
            <a:r>
              <a:rPr lang="he-IL" sz="3200" b="1">
                <a:solidFill>
                  <a:prstClr val="white"/>
                </a:solidFill>
                <a:latin typeface="Tahoma" pitchFamily="34" charset="0"/>
                <a:ea typeface="Tahoma" pitchFamily="34" charset="0"/>
                <a:cs typeface="Tahoma" pitchFamily="34" charset="0"/>
              </a:rPr>
              <a:t>סדנאות סלתא</a:t>
            </a:r>
            <a:endParaRPr lang="he-IL" sz="2000" b="1">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8235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8628082-3AF0-4124-8DDF-887C234DA15C}"/>
              </a:ext>
            </a:extLst>
          </p:cNvPr>
          <p:cNvSpPr txBox="1"/>
          <p:nvPr/>
        </p:nvSpPr>
        <p:spPr>
          <a:xfrm>
            <a:off x="1" y="0"/>
            <a:ext cx="12192000" cy="400110"/>
          </a:xfrm>
          <a:prstGeom prst="rect">
            <a:avLst/>
          </a:prstGeom>
          <a:solidFill>
            <a:srgbClr val="EC1C3C"/>
          </a:solidFill>
        </p:spPr>
        <p:txBody>
          <a:bodyPr wrap="square" rtlCol="0">
            <a:spAutoFit/>
          </a:bodyPr>
          <a:lstStyle/>
          <a:p>
            <a:pPr algn="r"/>
            <a:r>
              <a:rPr lang="he-IL" sz="2000">
                <a:solidFill>
                  <a:schemeClr val="bg1"/>
                </a:solidFill>
                <a:latin typeface="Tahoma" pitchFamily="34" charset="0"/>
                <a:ea typeface="Tahoma" pitchFamily="34" charset="0"/>
                <a:cs typeface="Tahoma" pitchFamily="34" charset="0"/>
              </a:rPr>
              <a:t>דמוגרפיה – סדנאות סלתא 2021</a:t>
            </a:r>
          </a:p>
        </p:txBody>
      </p:sp>
      <p:sp>
        <p:nvSpPr>
          <p:cNvPr id="3" name="מלבן 2"/>
          <p:cNvSpPr/>
          <p:nvPr/>
        </p:nvSpPr>
        <p:spPr>
          <a:xfrm>
            <a:off x="0" y="400109"/>
            <a:ext cx="4155910" cy="6053444"/>
          </a:xfrm>
          <a:prstGeom prst="rect">
            <a:avLst/>
          </a:prstGeom>
          <a:solidFill>
            <a:srgbClr val="4A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Slide Number Placeholder 1">
            <a:extLst>
              <a:ext uri="{FF2B5EF4-FFF2-40B4-BE49-F238E27FC236}">
                <a16:creationId xmlns:a16="http://schemas.microsoft.com/office/drawing/2014/main" id="{DF37823F-DC44-4134-A58D-93AD45F7F1D9}"/>
              </a:ext>
            </a:extLst>
          </p:cNvPr>
          <p:cNvSpPr>
            <a:spLocks noGrp="1"/>
          </p:cNvSpPr>
          <p:nvPr>
            <p:ph type="sldNum" sz="quarter" idx="12"/>
          </p:nvPr>
        </p:nvSpPr>
        <p:spPr/>
        <p:txBody>
          <a:bodyPr/>
          <a:lstStyle/>
          <a:p>
            <a:fld id="{F2736200-3204-44C4-A5EC-985817706BA3}" type="slidenum">
              <a:rPr lang="en-US" smtClean="0"/>
              <a:t>9</a:t>
            </a:fld>
            <a:endParaRPr lang="en-US"/>
          </a:p>
        </p:txBody>
      </p:sp>
      <p:sp>
        <p:nvSpPr>
          <p:cNvPr id="11" name="TextBox 10"/>
          <p:cNvSpPr txBox="1"/>
          <p:nvPr/>
        </p:nvSpPr>
        <p:spPr>
          <a:xfrm>
            <a:off x="82005" y="372596"/>
            <a:ext cx="3991897" cy="3724096"/>
          </a:xfrm>
          <a:prstGeom prst="rect">
            <a:avLst/>
          </a:prstGeom>
          <a:noFill/>
        </p:spPr>
        <p:txBody>
          <a:bodyPr wrap="square" rtlCol="1">
            <a:spAutoFit/>
          </a:bodyPr>
          <a:lstStyle/>
          <a:p>
            <a:pPr algn="r" rtl="1"/>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אוכלוסיית המחקר מונה </a:t>
            </a:r>
            <a:r>
              <a:rPr lang="he-IL" sz="3600" b="1">
                <a:solidFill>
                  <a:schemeClr val="bg1"/>
                </a:solidFill>
                <a:latin typeface="Tahoma" panose="020B0604030504040204" pitchFamily="34" charset="0"/>
                <a:ea typeface="Tahoma" panose="020B0604030504040204" pitchFamily="34" charset="0"/>
                <a:cs typeface="Tahoma" panose="020B0604030504040204" pitchFamily="34" charset="0"/>
              </a:rPr>
              <a:t>228</a:t>
            </a:r>
            <a:r>
              <a:rPr lang="he-IL" sz="3600">
                <a:solidFill>
                  <a:schemeClr val="bg1"/>
                </a:solidFill>
                <a:latin typeface="Tahoma" panose="020B0604030504040204" pitchFamily="34" charset="0"/>
                <a:ea typeface="Tahoma" panose="020B0604030504040204" pitchFamily="34" charset="0"/>
                <a:cs typeface="Tahoma" panose="020B0604030504040204" pitchFamily="34" charset="0"/>
              </a:rPr>
              <a:t> משתתפים</a:t>
            </a:r>
            <a:r>
              <a:rPr lang="he-IL" sz="2000">
                <a:solidFill>
                  <a:schemeClr val="bg1"/>
                </a:solidFill>
                <a:latin typeface="Tahoma" panose="020B0604030504040204" pitchFamily="34" charset="0"/>
                <a:ea typeface="Tahoma" panose="020B0604030504040204" pitchFamily="34" charset="0"/>
                <a:cs typeface="Tahoma" panose="020B0604030504040204" pitchFamily="34" charset="0"/>
              </a:rPr>
              <a:t>*</a:t>
            </a:r>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 שהשיבו על הסקר, רובם </a:t>
            </a:r>
            <a:r>
              <a:rPr lang="he-IL" sz="3600">
                <a:solidFill>
                  <a:schemeClr val="bg1"/>
                </a:solidFill>
                <a:latin typeface="Tahoma" panose="020B0604030504040204" pitchFamily="34" charset="0"/>
                <a:ea typeface="Tahoma" panose="020B0604030504040204" pitchFamily="34" charset="0"/>
                <a:cs typeface="Tahoma" panose="020B0604030504040204" pitchFamily="34" charset="0"/>
              </a:rPr>
              <a:t>הורים</a:t>
            </a:r>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 בגילי 40-30</a:t>
            </a:r>
          </a:p>
          <a:p>
            <a:pPr algn="r" rtl="1"/>
            <a:r>
              <a:rPr lang="he-IL" sz="2400">
                <a:solidFill>
                  <a:schemeClr val="bg1"/>
                </a:solidFill>
                <a:latin typeface="Tahoma" panose="020B0604030504040204" pitchFamily="34" charset="0"/>
                <a:ea typeface="Tahoma" panose="020B0604030504040204" pitchFamily="34" charset="0"/>
                <a:cs typeface="Tahoma" panose="020B0604030504040204" pitchFamily="34" charset="0"/>
              </a:rPr>
              <a:t>מתוכם, </a:t>
            </a:r>
            <a:r>
              <a:rPr lang="he-IL" sz="3600">
                <a:solidFill>
                  <a:schemeClr val="bg1"/>
                </a:solidFill>
                <a:latin typeface="Tahoma" panose="020B0604030504040204" pitchFamily="34" charset="0"/>
                <a:ea typeface="Tahoma" panose="020B0604030504040204" pitchFamily="34" charset="0"/>
                <a:cs typeface="Tahoma" panose="020B0604030504040204" pitchFamily="34" charset="0"/>
              </a:rPr>
              <a:t>כ-</a:t>
            </a:r>
            <a:r>
              <a:rPr lang="he-IL" sz="3600" b="1">
                <a:solidFill>
                  <a:schemeClr val="bg1"/>
                </a:solidFill>
                <a:latin typeface="Tahoma" panose="020B0604030504040204" pitchFamily="34" charset="0"/>
                <a:ea typeface="Tahoma" panose="020B0604030504040204" pitchFamily="34" charset="0"/>
                <a:cs typeface="Tahoma" panose="020B0604030504040204" pitchFamily="34" charset="0"/>
              </a:rPr>
              <a:t>90%</a:t>
            </a:r>
            <a:r>
              <a:rPr lang="en-US" sz="360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3600">
                <a:solidFill>
                  <a:schemeClr val="bg1"/>
                </a:solidFill>
                <a:latin typeface="Tahoma" panose="020B0604030504040204" pitchFamily="34" charset="0"/>
                <a:ea typeface="Tahoma" panose="020B0604030504040204" pitchFamily="34" charset="0"/>
                <a:cs typeface="Tahoma" panose="020B0604030504040204" pitchFamily="34" charset="0"/>
              </a:rPr>
              <a:t>נשים </a:t>
            </a:r>
          </a:p>
          <a:p>
            <a:pPr algn="r" rtl="1"/>
            <a:r>
              <a:rPr lang="he-IL" sz="2800" b="1">
                <a:solidFill>
                  <a:schemeClr val="bg1"/>
                </a:solidFill>
                <a:latin typeface="Tahoma" panose="020B0604030504040204" pitchFamily="34" charset="0"/>
                <a:ea typeface="Tahoma" panose="020B0604030504040204" pitchFamily="34" charset="0"/>
                <a:cs typeface="Tahoma" panose="020B0604030504040204" pitchFamily="34" charset="0"/>
              </a:rPr>
              <a:t>94%</a:t>
            </a:r>
            <a:r>
              <a:rPr lang="he-IL" sz="2000">
                <a:solidFill>
                  <a:schemeClr val="bg1"/>
                </a:solidFill>
                <a:latin typeface="Tahoma" panose="020B0604030504040204" pitchFamily="34" charset="0"/>
                <a:ea typeface="Tahoma" panose="020B0604030504040204" pitchFamily="34" charset="0"/>
                <a:cs typeface="Tahoma" panose="020B0604030504040204" pitchFamily="34" charset="0"/>
              </a:rPr>
              <a:t> הגיעו לפעילות עם ילד/ה אחד/אחת</a:t>
            </a:r>
          </a:p>
          <a:p>
            <a:pPr algn="r" rtl="1"/>
            <a:endParaRPr lang="he-IL" sz="100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endParaRPr lang="he-IL" sz="100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a:r>
              <a:rPr lang="he-IL" sz="900">
                <a:solidFill>
                  <a:schemeClr val="bg1"/>
                </a:solidFill>
                <a:latin typeface="Tahoma" panose="020B0604030504040204" pitchFamily="34" charset="0"/>
                <a:ea typeface="Tahoma" panose="020B0604030504040204" pitchFamily="34" charset="0"/>
                <a:cs typeface="Tahoma" panose="020B0604030504040204" pitchFamily="34" charset="0"/>
              </a:rPr>
              <a:t>*לא כולל משיבי סקר העיר</a:t>
            </a:r>
          </a:p>
        </p:txBody>
      </p:sp>
      <p:sp>
        <p:nvSpPr>
          <p:cNvPr id="13" name="TextBox 12"/>
          <p:cNvSpPr txBox="1"/>
          <p:nvPr/>
        </p:nvSpPr>
        <p:spPr>
          <a:xfrm>
            <a:off x="7647265" y="800218"/>
            <a:ext cx="971372" cy="830997"/>
          </a:xfrm>
          <a:prstGeom prst="rect">
            <a:avLst/>
          </a:prstGeom>
          <a:noFill/>
        </p:spPr>
        <p:txBody>
          <a:bodyPr wrap="square" rtlCol="1">
            <a:spAutoFit/>
          </a:bodyPr>
          <a:lstStyle/>
          <a:p>
            <a:pPr algn="ctr" rtl="1"/>
            <a:r>
              <a:rPr lang="he-IL" sz="1600" b="1">
                <a:solidFill>
                  <a:srgbClr val="EC1C3C"/>
                </a:solidFill>
                <a:latin typeface="Arial" panose="020B0604020202020204" pitchFamily="34" charset="0"/>
                <a:ea typeface="Tahoma" panose="020B0604030504040204" pitchFamily="34" charset="0"/>
                <a:cs typeface="Arial" panose="020B0604020202020204" pitchFamily="34" charset="0"/>
              </a:rPr>
              <a:t>גילי הילדים בסדנאות</a:t>
            </a:r>
          </a:p>
        </p:txBody>
      </p:sp>
      <mc:AlternateContent xmlns:mc="http://schemas.openxmlformats.org/markup-compatibility/2006" xmlns:cx1="http://schemas.microsoft.com/office/drawing/2015/9/8/chartex">
        <mc:Choice Requires="cx1">
          <p:graphicFrame>
            <p:nvGraphicFramePr>
              <p:cNvPr id="14" name="Chart 13">
                <a:extLst>
                  <a:ext uri="{FF2B5EF4-FFF2-40B4-BE49-F238E27FC236}">
                    <a16:creationId xmlns:a16="http://schemas.microsoft.com/office/drawing/2014/main" id="{076C5880-2FEB-4405-B481-003F6BD3F34D}"/>
                  </a:ext>
                </a:extLst>
              </p:cNvPr>
              <p:cNvGraphicFramePr/>
              <p:nvPr>
                <p:extLst>
                  <p:ext uri="{D42A27DB-BD31-4B8C-83A1-F6EECF244321}">
                    <p14:modId xmlns:p14="http://schemas.microsoft.com/office/powerpoint/2010/main" val="450670350"/>
                  </p:ext>
                </p:extLst>
              </p:nvPr>
            </p:nvGraphicFramePr>
            <p:xfrm>
              <a:off x="4237915" y="2360113"/>
              <a:ext cx="7919706" cy="369766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4" name="Chart 13">
                <a:extLst>
                  <a:ext uri="{FF2B5EF4-FFF2-40B4-BE49-F238E27FC236}">
                    <a16:creationId xmlns:a16="http://schemas.microsoft.com/office/drawing/2014/main" id="{076C5880-2FEB-4405-B481-003F6BD3F34D}"/>
                  </a:ext>
                </a:extLst>
              </p:cNvPr>
              <p:cNvPicPr>
                <a:picLocks noGrp="1" noRot="1" noChangeAspect="1" noMove="1" noResize="1" noEditPoints="1" noAdjustHandles="1" noChangeArrowheads="1" noChangeShapeType="1"/>
              </p:cNvPicPr>
              <p:nvPr/>
            </p:nvPicPr>
            <p:blipFill>
              <a:blip r:embed="rId5"/>
              <a:stretch>
                <a:fillRect/>
              </a:stretch>
            </p:blipFill>
            <p:spPr>
              <a:xfrm>
                <a:off x="4237915" y="2360113"/>
                <a:ext cx="7919706" cy="3697669"/>
              </a:xfrm>
              <a:prstGeom prst="rect">
                <a:avLst/>
              </a:prstGeom>
            </p:spPr>
          </p:pic>
        </mc:Fallback>
      </mc:AlternateContent>
      <p:graphicFrame>
        <p:nvGraphicFramePr>
          <p:cNvPr id="17" name="Chart 16">
            <a:extLst>
              <a:ext uri="{FF2B5EF4-FFF2-40B4-BE49-F238E27FC236}">
                <a16:creationId xmlns:a16="http://schemas.microsoft.com/office/drawing/2014/main" id="{A8940696-FE2A-4AAF-8213-44609A41B974}"/>
              </a:ext>
            </a:extLst>
          </p:cNvPr>
          <p:cNvGraphicFramePr>
            <a:graphicFrameLocks/>
          </p:cNvGraphicFramePr>
          <p:nvPr>
            <p:extLst>
              <p:ext uri="{D42A27DB-BD31-4B8C-83A1-F6EECF244321}">
                <p14:modId xmlns:p14="http://schemas.microsoft.com/office/powerpoint/2010/main" val="3293023560"/>
              </p:ext>
            </p:extLst>
          </p:nvPr>
        </p:nvGraphicFramePr>
        <p:xfrm>
          <a:off x="0" y="4103328"/>
          <a:ext cx="4155910" cy="254720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7D1F5487-71FB-4F90-955B-CA91605CAB13}"/>
              </a:ext>
            </a:extLst>
          </p:cNvPr>
          <p:cNvSpPr txBox="1"/>
          <p:nvPr/>
        </p:nvSpPr>
        <p:spPr>
          <a:xfrm>
            <a:off x="10414469" y="1638458"/>
            <a:ext cx="1714005" cy="738664"/>
          </a:xfrm>
          <a:prstGeom prst="rect">
            <a:avLst/>
          </a:prstGeom>
          <a:noFill/>
        </p:spPr>
        <p:txBody>
          <a:bodyPr wrap="square" rtlCol="1">
            <a:spAutoFit/>
          </a:bodyPr>
          <a:lstStyle/>
          <a:p>
            <a:pPr algn="r" rtl="1"/>
            <a:r>
              <a:rPr lang="he-IL" b="1">
                <a:solidFill>
                  <a:srgbClr val="EC1C3C"/>
                </a:solidFill>
                <a:latin typeface="Tahoma" panose="020B0604030504040204" pitchFamily="34" charset="0"/>
                <a:ea typeface="Tahoma" panose="020B0604030504040204" pitchFamily="34" charset="0"/>
                <a:cs typeface="Tahoma" panose="020B0604030504040204" pitchFamily="34" charset="0"/>
              </a:rPr>
              <a:t>סוגי סדנאות </a:t>
            </a:r>
          </a:p>
          <a:p>
            <a:pPr algn="r" rtl="1"/>
            <a:r>
              <a:rPr lang="he-IL" sz="1200" b="1">
                <a:solidFill>
                  <a:srgbClr val="EC1C3C"/>
                </a:solidFill>
                <a:latin typeface="Tahoma" panose="020B0604030504040204" pitchFamily="34" charset="0"/>
                <a:ea typeface="Tahoma" panose="020B0604030504040204" pitchFamily="34" charset="0"/>
                <a:cs typeface="Tahoma" panose="020B0604030504040204" pitchFamily="34" charset="0"/>
              </a:rPr>
              <a:t>נערכו במרכזים קהילתיים/ספריות:</a:t>
            </a:r>
          </a:p>
        </p:txBody>
      </p:sp>
      <p:graphicFrame>
        <p:nvGraphicFramePr>
          <p:cNvPr id="12" name="Chart 11">
            <a:extLst>
              <a:ext uri="{FF2B5EF4-FFF2-40B4-BE49-F238E27FC236}">
                <a16:creationId xmlns:a16="http://schemas.microsoft.com/office/drawing/2014/main" id="{AA45DDAC-62EE-40A4-91C7-D568131842CF}"/>
              </a:ext>
            </a:extLst>
          </p:cNvPr>
          <p:cNvGraphicFramePr>
            <a:graphicFrameLocks/>
          </p:cNvGraphicFramePr>
          <p:nvPr>
            <p:extLst>
              <p:ext uri="{D42A27DB-BD31-4B8C-83A1-F6EECF244321}">
                <p14:modId xmlns:p14="http://schemas.microsoft.com/office/powerpoint/2010/main" val="2218761072"/>
              </p:ext>
            </p:extLst>
          </p:nvPr>
        </p:nvGraphicFramePr>
        <p:xfrm>
          <a:off x="8219673" y="286103"/>
          <a:ext cx="2916959" cy="2220191"/>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a:extLst>
              <a:ext uri="{FF2B5EF4-FFF2-40B4-BE49-F238E27FC236}">
                <a16:creationId xmlns:a16="http://schemas.microsoft.com/office/drawing/2014/main" id="{9BABCF33-5CB3-4708-9261-207F935E2D70}"/>
              </a:ext>
            </a:extLst>
          </p:cNvPr>
          <p:cNvSpPr txBox="1"/>
          <p:nvPr/>
        </p:nvSpPr>
        <p:spPr>
          <a:xfrm>
            <a:off x="6759744" y="6028210"/>
            <a:ext cx="4240483" cy="461665"/>
          </a:xfrm>
          <a:prstGeom prst="rect">
            <a:avLst/>
          </a:prstGeom>
          <a:noFill/>
        </p:spPr>
        <p:txBody>
          <a:bodyPr wrap="square" rtlCol="1">
            <a:spAutoFit/>
          </a:bodyPr>
          <a:lstStyle/>
          <a:p>
            <a:pPr algn="r" rtl="1"/>
            <a:r>
              <a:rPr lang="he-IL" sz="800">
                <a:solidFill>
                  <a:schemeClr val="tx1">
                    <a:lumMod val="75000"/>
                    <a:lumOff val="25000"/>
                  </a:schemeClr>
                </a:solidFill>
                <a:latin typeface="Tahoma" pitchFamily="34" charset="0"/>
                <a:ea typeface="Tahoma" pitchFamily="34" charset="0"/>
                <a:cs typeface="Tahoma" pitchFamily="34" charset="0"/>
              </a:rPr>
              <a:t>הקטגוריה </a:t>
            </a:r>
            <a:r>
              <a:rPr lang="he-IL" sz="800" i="1">
                <a:solidFill>
                  <a:schemeClr val="tx1">
                    <a:lumMod val="75000"/>
                    <a:lumOff val="25000"/>
                  </a:schemeClr>
                </a:solidFill>
                <a:latin typeface="Tahoma" pitchFamily="34" charset="0"/>
                <a:ea typeface="Tahoma" pitchFamily="34" charset="0"/>
                <a:cs typeface="Tahoma" pitchFamily="34" charset="0"/>
              </a:rPr>
              <a:t>לא רלוונטי </a:t>
            </a:r>
            <a:r>
              <a:rPr lang="he-IL" sz="800">
                <a:solidFill>
                  <a:schemeClr val="tx1">
                    <a:lumMod val="75000"/>
                    <a:lumOff val="25000"/>
                  </a:schemeClr>
                </a:solidFill>
                <a:latin typeface="Tahoma" pitchFamily="34" charset="0"/>
                <a:ea typeface="Tahoma" pitchFamily="34" charset="0"/>
                <a:cs typeface="Tahoma" pitchFamily="34" charset="0"/>
              </a:rPr>
              <a:t>מייצגת פעילויות במרחב הציבורי/מיקום לא ידוע</a:t>
            </a:r>
          </a:p>
          <a:p>
            <a:pPr algn="r" rtl="1"/>
            <a:endParaRPr lang="he-IL" sz="800">
              <a:solidFill>
                <a:schemeClr val="tx1">
                  <a:lumMod val="75000"/>
                  <a:lumOff val="25000"/>
                </a:schemeClr>
              </a:solidFill>
              <a:latin typeface="Tahoma" pitchFamily="34" charset="0"/>
              <a:ea typeface="Tahoma" pitchFamily="34" charset="0"/>
              <a:cs typeface="Tahoma" pitchFamily="34" charset="0"/>
            </a:endParaRPr>
          </a:p>
          <a:p>
            <a:pPr algn="r" rtl="1"/>
            <a:r>
              <a:rPr lang="he-IL" sz="800">
                <a:solidFill>
                  <a:schemeClr val="tx1">
                    <a:lumMod val="75000"/>
                    <a:lumOff val="25000"/>
                  </a:schemeClr>
                </a:solidFill>
                <a:latin typeface="Tahoma" pitchFamily="34" charset="0"/>
                <a:ea typeface="Tahoma" pitchFamily="34" charset="0"/>
                <a:cs typeface="Tahoma" pitchFamily="34" charset="0"/>
              </a:rPr>
              <a:t>*אזור דרום כולל את שכונות מזרח העיר **שכונות מעבר לירקון</a:t>
            </a:r>
          </a:p>
        </p:txBody>
      </p:sp>
      <p:pic>
        <p:nvPicPr>
          <p:cNvPr id="5" name="Picture 4">
            <a:extLst>
              <a:ext uri="{FF2B5EF4-FFF2-40B4-BE49-F238E27FC236}">
                <a16:creationId xmlns:a16="http://schemas.microsoft.com/office/drawing/2014/main" id="{E35E2908-315A-4A67-9FB0-AC69F125B6AA}"/>
              </a:ext>
            </a:extLst>
          </p:cNvPr>
          <p:cNvPicPr>
            <a:picLocks noChangeAspect="1"/>
          </p:cNvPicPr>
          <p:nvPr/>
        </p:nvPicPr>
        <p:blipFill>
          <a:blip r:embed="rId8"/>
          <a:stretch>
            <a:fillRect/>
          </a:stretch>
        </p:blipFill>
        <p:spPr>
          <a:xfrm>
            <a:off x="4303442" y="6028210"/>
            <a:ext cx="2390775" cy="371475"/>
          </a:xfrm>
          <a:prstGeom prst="rect">
            <a:avLst/>
          </a:prstGeom>
        </p:spPr>
      </p:pic>
      <p:sp>
        <p:nvSpPr>
          <p:cNvPr id="19" name="TextBox 18">
            <a:extLst>
              <a:ext uri="{FF2B5EF4-FFF2-40B4-BE49-F238E27FC236}">
                <a16:creationId xmlns:a16="http://schemas.microsoft.com/office/drawing/2014/main" id="{DB0305DB-F28A-4E6E-AEE1-AAA73095D5F1}"/>
              </a:ext>
            </a:extLst>
          </p:cNvPr>
          <p:cNvSpPr txBox="1"/>
          <p:nvPr/>
        </p:nvSpPr>
        <p:spPr>
          <a:xfrm>
            <a:off x="11371861" y="1098031"/>
            <a:ext cx="775426" cy="923330"/>
          </a:xfrm>
          <a:prstGeom prst="rect">
            <a:avLst/>
          </a:prstGeom>
          <a:noFill/>
        </p:spPr>
        <p:txBody>
          <a:bodyPr wrap="square">
            <a:spAutoFit/>
          </a:bodyPr>
          <a:lstStyle/>
          <a:p>
            <a:r>
              <a:rPr lang="he-IL" sz="3600" b="1">
                <a:solidFill>
                  <a:srgbClr val="EC1C3C"/>
                </a:solidFill>
                <a:latin typeface="Tahoma" panose="020B0604030504040204" pitchFamily="34" charset="0"/>
                <a:ea typeface="Tahoma" panose="020B0604030504040204" pitchFamily="34" charset="0"/>
                <a:cs typeface="Tahoma" panose="020B0604030504040204" pitchFamily="34" charset="0"/>
              </a:rPr>
              <a:t>26</a:t>
            </a:r>
            <a:r>
              <a:rPr lang="he-IL" b="1">
                <a:solidFill>
                  <a:srgbClr val="EC1C3C"/>
                </a:solidFill>
                <a:latin typeface="Tahoma" panose="020B0604030504040204" pitchFamily="34" charset="0"/>
                <a:ea typeface="Tahoma" panose="020B0604030504040204" pitchFamily="34" charset="0"/>
                <a:cs typeface="Tahoma" panose="020B0604030504040204" pitchFamily="34" charset="0"/>
              </a:rPr>
              <a:t> </a:t>
            </a:r>
            <a:endParaRPr lang="he-IL" sz="3600">
              <a:solidFill>
                <a:srgbClr val="EC1C3C"/>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6428AC0B-886F-4826-BAF2-77070D0BCC7C}"/>
              </a:ext>
            </a:extLst>
          </p:cNvPr>
          <p:cNvSpPr txBox="1"/>
          <p:nvPr/>
        </p:nvSpPr>
        <p:spPr>
          <a:xfrm>
            <a:off x="9393481" y="2234644"/>
            <a:ext cx="634153" cy="246221"/>
          </a:xfrm>
          <a:prstGeom prst="rect">
            <a:avLst/>
          </a:prstGeom>
          <a:noFill/>
        </p:spPr>
        <p:txBody>
          <a:bodyPr wrap="square" rtlCol="1">
            <a:spAutoFit/>
          </a:bodyPr>
          <a:lstStyle/>
          <a:p>
            <a:pPr algn="r" rtl="1"/>
            <a:r>
              <a:rPr lang="en-US" sz="1000" b="1">
                <a:solidFill>
                  <a:schemeClr val="tx1">
                    <a:lumMod val="75000"/>
                    <a:lumOff val="25000"/>
                  </a:schemeClr>
                </a:solidFill>
                <a:latin typeface="Tahoma" pitchFamily="34" charset="0"/>
                <a:ea typeface="Tahoma" pitchFamily="34" charset="0"/>
                <a:cs typeface="Tahoma" pitchFamily="34" charset="0"/>
              </a:rPr>
              <a:t>N=228</a:t>
            </a:r>
            <a:endParaRPr lang="he-IL" sz="1000" b="1">
              <a:solidFill>
                <a:schemeClr val="tx1">
                  <a:lumMod val="75000"/>
                  <a:lumOff val="25000"/>
                </a:schemeClr>
              </a:solidFill>
              <a:latin typeface="Tahoma" pitchFamily="34" charset="0"/>
              <a:ea typeface="Tahoma" pitchFamily="34" charset="0"/>
              <a:cs typeface="Tahoma" pitchFamily="34" charset="0"/>
            </a:endParaRPr>
          </a:p>
        </p:txBody>
      </p:sp>
      <mc:AlternateContent xmlns:mc="http://schemas.openxmlformats.org/markup-compatibility/2006" xmlns:cx2="http://schemas.microsoft.com/office/drawing/2015/10/21/chartex">
        <mc:Choice Requires="cx2">
          <p:graphicFrame>
            <p:nvGraphicFramePr>
              <p:cNvPr id="21" name="Chart 20">
                <a:extLst>
                  <a:ext uri="{FF2B5EF4-FFF2-40B4-BE49-F238E27FC236}">
                    <a16:creationId xmlns:a16="http://schemas.microsoft.com/office/drawing/2014/main" id="{A73BEAC3-203D-4F3D-A927-861AE02E9D59}"/>
                  </a:ext>
                </a:extLst>
              </p:cNvPr>
              <p:cNvGraphicFramePr/>
              <p:nvPr>
                <p:extLst>
                  <p:ext uri="{D42A27DB-BD31-4B8C-83A1-F6EECF244321}">
                    <p14:modId xmlns:p14="http://schemas.microsoft.com/office/powerpoint/2010/main" val="1488135557"/>
                  </p:ext>
                </p:extLst>
              </p:nvPr>
            </p:nvGraphicFramePr>
            <p:xfrm>
              <a:off x="4147071" y="354149"/>
              <a:ext cx="4260265" cy="2126716"/>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21" name="Chart 20">
                <a:extLst>
                  <a:ext uri="{FF2B5EF4-FFF2-40B4-BE49-F238E27FC236}">
                    <a16:creationId xmlns:a16="http://schemas.microsoft.com/office/drawing/2014/main" id="{A73BEAC3-203D-4F3D-A927-861AE02E9D59}"/>
                  </a:ext>
                </a:extLst>
              </p:cNvPr>
              <p:cNvPicPr>
                <a:picLocks noGrp="1" noRot="1" noChangeAspect="1" noMove="1" noResize="1" noEditPoints="1" noAdjustHandles="1" noChangeArrowheads="1" noChangeShapeType="1"/>
              </p:cNvPicPr>
              <p:nvPr/>
            </p:nvPicPr>
            <p:blipFill>
              <a:blip r:embed="rId10"/>
              <a:stretch>
                <a:fillRect/>
              </a:stretch>
            </p:blipFill>
            <p:spPr>
              <a:xfrm>
                <a:off x="4147071" y="354149"/>
                <a:ext cx="4260265" cy="2126716"/>
              </a:xfrm>
              <a:prstGeom prst="rect">
                <a:avLst/>
              </a:prstGeom>
            </p:spPr>
          </p:pic>
        </mc:Fallback>
      </mc:AlternateContent>
    </p:spTree>
    <p:extLst>
      <p:ext uri="{BB962C8B-B14F-4D97-AF65-F5344CB8AC3E}">
        <p14:creationId xmlns:p14="http://schemas.microsoft.com/office/powerpoint/2010/main" val="366894093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0" ma:contentTypeDescription="צור מסמך חדש." ma:contentTypeScope="" ma:versionID="54b1a9084b8fde23907f9b447bf6e0b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19c77e7efc1634fecc00fa0d6d2a0779"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ba3be25-03aa-45c2-b90f-d8c255107eb7">
      <UserInfo>
        <DisplayName>Shimrit Slonim Franco</DisplayName>
        <AccountId>2392</AccountId>
        <AccountType/>
      </UserInfo>
      <UserInfo>
        <DisplayName>Alona Tsirulnikov</DisplayName>
        <AccountId>366</AccountId>
        <AccountType/>
      </UserInfo>
    </SharedWithUsers>
    <lcf76f155ced4ddcb4097134ff3c332f xmlns="3096e91d-ebd7-4ce5-b2b3-56d74390b557">
      <Terms xmlns="http://schemas.microsoft.com/office/infopath/2007/PartnerControls"/>
    </lcf76f155ced4ddcb4097134ff3c332f>
    <TaxCatchAll xmlns="66206a12-aca6-4383-82db-f7b25037d731" xsi:nil="true"/>
  </documentManagement>
</p:properties>
</file>

<file path=customXml/itemProps1.xml><?xml version="1.0" encoding="utf-8"?>
<ds:datastoreItem xmlns:ds="http://schemas.openxmlformats.org/officeDocument/2006/customXml" ds:itemID="{CCC52B97-831A-42C2-A1F2-345DD11A4E2A}">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653B81-70FC-4DA4-8A26-1B40E1343FEF}">
  <ds:schemaRefs>
    <ds:schemaRef ds:uri="http://schemas.microsoft.com/sharepoint/v3/contenttype/forms"/>
  </ds:schemaRefs>
</ds:datastoreItem>
</file>

<file path=customXml/itemProps3.xml><?xml version="1.0" encoding="utf-8"?>
<ds:datastoreItem xmlns:ds="http://schemas.openxmlformats.org/officeDocument/2006/customXml" ds:itemID="{DDABB023-BCFA-4EEF-B7E6-12D80018A417}">
  <ds:schemaRefs>
    <ds:schemaRef ds:uri="3096e91d-ebd7-4ce5-b2b3-56d74390b557"/>
    <ds:schemaRef ds:uri="http://purl.org/dc/elements/1.1/"/>
    <ds:schemaRef ds:uri="http://schemas.microsoft.com/office/2006/metadata/properties"/>
    <ds:schemaRef ds:uri="66206a12-aca6-4383-82db-f7b25037d73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4ba3be25-03aa-45c2-b90f-d8c255107e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141</TotalTime>
  <Words>9264</Words>
  <Application>Microsoft Office PowerPoint</Application>
  <PresentationFormat>Widescreen</PresentationFormat>
  <Paragraphs>906</Paragraphs>
  <Slides>37</Slides>
  <Notes>26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Almoni Neue DL 4.0 AAA</vt:lpstr>
      <vt:lpstr>Arial</vt:lpstr>
      <vt:lpstr>Calibri</vt:lpstr>
      <vt:lpstr>Calibri Light</vt:lpstr>
      <vt:lpstr>Courier New</vt:lpstr>
      <vt:lpstr>David</vt:lpstr>
      <vt:lpstr>Segoe UI</vt:lpstr>
      <vt:lpstr>Symbol</vt:lpstr>
      <vt:lpstr>Tahoma</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Olya Nesterov</dc:creator>
  <cp:lastModifiedBy>Alona Tsirulnikov</cp:lastModifiedBy>
  <cp:revision>1</cp:revision>
  <cp:lastPrinted>2020-12-01T13:41:45Z</cp:lastPrinted>
  <dcterms:created xsi:type="dcterms:W3CDTF">2020-06-25T07:38:36Z</dcterms:created>
  <dcterms:modified xsi:type="dcterms:W3CDTF">2022-06-02T15:10:09Z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ediaServiceImageTags">
    <vt:lpwstr/>
  </property>
</Properties>
</file>