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2_ED006552.xml" ContentType="application/vnd.ms-powerpoint.comments+xml"/>
  <Override PartName="/ppt/notesSlides/notesSlide2.xml" ContentType="application/vnd.openxmlformats-officedocument.presentationml.notesSlide+xml"/>
  <Override PartName="/ppt/comments/modernComment_140_47ED9C62.xml" ContentType="application/vnd.ms-powerpoint.comments+xml"/>
  <Override PartName="/ppt/notesSlides/notesSlide3.xml" ContentType="application/vnd.openxmlformats-officedocument.presentationml.notesSlide+xml"/>
  <Override PartName="/ppt/comments/modernComment_186_DA2175CA.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291_BB6D7EE5.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omments/modernComment_2DA_46F57C19.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omments/modernComment_2CD_84149B37.xml" ContentType="application/vnd.ms-powerpoint.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2D1_F2326625.xml" ContentType="application/vnd.ms-powerpoint.comment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omments/modernComment_2D2_29A9F027.xml" ContentType="application/vnd.ms-powerpoint.comment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omments/modernComment_2D4_B7195E56.xml" ContentType="application/vnd.ms-powerpoint.comment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2D3_FC650992.xml" ContentType="application/vnd.ms-powerpoint.comment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28F_468B2781.xml" ContentType="application/vnd.ms-powerpoint.comments+xml"/>
  <Override PartName="/ppt/notesSlides/notesSlide18.xml" ContentType="application/vnd.openxmlformats-officedocument.presentationml.notesSlide+xml"/>
  <Override PartName="/ppt/comments/modernComment_2DB_7A6831E5.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2A8_77433AB5.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648" r:id="rId4"/>
  </p:sldMasterIdLst>
  <p:notesMasterIdLst>
    <p:notesMasterId r:id="rId28"/>
  </p:notesMasterIdLst>
  <p:handoutMasterIdLst>
    <p:handoutMasterId r:id="rId29"/>
  </p:handoutMasterIdLst>
  <p:sldIdLst>
    <p:sldId id="258" r:id="rId5"/>
    <p:sldId id="320" r:id="rId6"/>
    <p:sldId id="390" r:id="rId7"/>
    <p:sldId id="653" r:id="rId8"/>
    <p:sldId id="657" r:id="rId9"/>
    <p:sldId id="730" r:id="rId10"/>
    <p:sldId id="717" r:id="rId11"/>
    <p:sldId id="720" r:id="rId12"/>
    <p:sldId id="719" r:id="rId13"/>
    <p:sldId id="721" r:id="rId14"/>
    <p:sldId id="722" r:id="rId15"/>
    <p:sldId id="724" r:id="rId16"/>
    <p:sldId id="726" r:id="rId17"/>
    <p:sldId id="723" r:id="rId18"/>
    <p:sldId id="725" r:id="rId19"/>
    <p:sldId id="727" r:id="rId20"/>
    <p:sldId id="655" r:id="rId21"/>
    <p:sldId id="731" r:id="rId22"/>
    <p:sldId id="714" r:id="rId23"/>
    <p:sldId id="715" r:id="rId24"/>
    <p:sldId id="684" r:id="rId25"/>
    <p:sldId id="729" r:id="rId26"/>
    <p:sldId id="680" r:id="rId27"/>
  </p:sldIdLst>
  <p:sldSz cx="12192000" cy="6858000"/>
  <p:notesSz cx="7010400" cy="92964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0CC16-C721-AECF-4C5B-3CD2860388E3}" name="Alona Tsirulnikov" initials="AT" userId="S::alonat@cet.ac.il::4bbafd77-0cd3-4d60-af1e-94ad4b8daf43" providerId="AD"/>
  <p188:author id="{C14B6895-27AD-58B3-B4A0-4CE36647677E}" name="Tasneem Masri" initials="TM" userId="S::TasneemM@cet.ac.il::c9f7b723-5d18-4e7f-880f-1f101a54cd58" providerId="AD"/>
  <p188:author id="{DD10229C-F1ED-F3C4-D39A-2FF1926A8C6A}" name="Tal Mishaan Spiegel" initials="TMS" userId="S::talm@cet.ac.il::3b49d4d9-3b89-4d06-aedf-35a2972b16e6" providerId="AD"/>
  <p188:author id="{FB3328A0-F013-F3B3-C99A-9FFA353D1EA3}" name="Tal Mishaan Spiegel" initials="TMS" userId="S::TalM@cet.ac.il::3b49d4d9-3b89-4d06-aedf-35a2972b16e6" providerId="AD"/>
  <p188:author id="{32D145CE-3CEA-5153-9B39-BF37DB1552C8}" name="Alona Tsirulnikov" initials="AT" userId="S::AlonaT@cet.ac.il::4bbafd77-0cd3-4d60-af1e-94ad4b8daf43" providerId="AD"/>
  <p188:author id="{1D7B81D6-9D3D-E923-EA06-B05BF7599A32}" name="Reoute Diamant" initials="RD" userId="S::ReouteD@cet.ac.il::be6a48ef-9416-48fa-89ef-aeff849bcc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imrit Slonim Franco" initials="SSF" lastIdx="2" clrIdx="0">
    <p:extLst>
      <p:ext uri="{19B8F6BF-5375-455C-9EA6-DF929625EA0E}">
        <p15:presenceInfo xmlns:p15="http://schemas.microsoft.com/office/powerpoint/2012/main" userId="S-1-5-21-606772748-477572614-688488514-18817" providerId="AD"/>
      </p:ext>
    </p:extLst>
  </p:cmAuthor>
  <p:cmAuthor id="2" name="Shimrit Slonim Franco" initials="SF" lastIdx="1" clrIdx="1">
    <p:extLst>
      <p:ext uri="{19B8F6BF-5375-455C-9EA6-DF929625EA0E}">
        <p15:presenceInfo xmlns:p15="http://schemas.microsoft.com/office/powerpoint/2012/main" userId="S::shimrits@cet.ac.il::9e9607ab-c139-44fc-b39b-884e37ca43d9" providerId="AD"/>
      </p:ext>
    </p:extLst>
  </p:cmAuthor>
  <p:cmAuthor id="3" name="Alona Tsirulnikov" initials="AT" lastIdx="2" clrIdx="2">
    <p:extLst>
      <p:ext uri="{19B8F6BF-5375-455C-9EA6-DF929625EA0E}">
        <p15:presenceInfo xmlns:p15="http://schemas.microsoft.com/office/powerpoint/2012/main" userId="S::alonat@cet.ac.il::4bbafd77-0cd3-4d60-af1e-94ad4b8daf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36F"/>
    <a:srgbClr val="FFDC72"/>
    <a:srgbClr val="D9D9D9"/>
    <a:srgbClr val="9AB1B7"/>
    <a:srgbClr val="B4DE86"/>
    <a:srgbClr val="C8E7A7"/>
    <a:srgbClr val="7ABB33"/>
    <a:srgbClr val="A6D86E"/>
    <a:srgbClr val="DFF1CB"/>
    <a:srgbClr val="EBF6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E462EF-6096-47B7-B5FF-7CB4DCCE4283}" v="152" dt="2022-06-21T13:47:52.1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סגנון ביניים 1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101" d="100"/>
          <a:sy n="101" d="100"/>
        </p:scale>
        <p:origin x="144"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502;&#1502;&#1510;&#1488;&#1497;&#1501;%20&#1490;&#1493;&#1500;&#1502;&#1497;&#1497;&#1501;%20-%20&#1502;&#1513;&#1493;&#1489;&#1497;%20&#1492;&#1499;&#1513;&#1512;&#1493;&#1514;%20&#1502;&#1511;&#1510;&#1493;&#1506;&#1497;&#1493;&#1514;%20&#1496;&#1497;&#1512;&#149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et365-my.sharepoint.com/personal/reouted_cet_ac_il/Documents/Desktop/&#1502;&#1502;&#1510;&#1488;&#1497;&#1501;%20&#1490;&#1493;&#1500;&#1502;&#1497;&#1497;&#1501;%20-%20&#1502;&#1513;&#1493;&#1489;&#1497;%20&#1492;&#1499;&#1513;&#1512;&#1493;&#1514;%20&#1502;&#1511;&#1510;&#1493;&#1506;&#1497;&#1493;&#1514;%20&#1489;&#1497;&#1514;%20&#1513;&#1502;&#1513;.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he-IL" b="1" dirty="0"/>
              <a:t>שביעות רצון מההכשרות במידה רבה-רבה מאוד (5-4) </a:t>
            </a:r>
            <a:br>
              <a:rPr lang="en-US" b="1" dirty="0"/>
            </a:br>
            <a:r>
              <a:rPr lang="he-IL" b="1" dirty="0"/>
              <a:t>(</a:t>
            </a:r>
            <a:r>
              <a:rPr lang="en-US" b="1" dirty="0"/>
              <a:t>N=36</a:t>
            </a:r>
            <a:r>
              <a:rPr lang="he-IL" b="1" dirty="0"/>
              <a:t>)</a:t>
            </a:r>
          </a:p>
        </c:rich>
      </c:tx>
      <c:layout>
        <c:manualLayout>
          <c:xMode val="edge"/>
          <c:yMode val="edge"/>
          <c:x val="0.19197800534713128"/>
          <c:y val="4.204795708306878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title>
    <c:autoTitleDeleted val="0"/>
    <c:plotArea>
      <c:layout>
        <c:manualLayout>
          <c:layoutTarget val="inner"/>
          <c:xMode val="edge"/>
          <c:yMode val="edge"/>
          <c:x val="0"/>
          <c:y val="0.17036400898619089"/>
          <c:w val="0.43229451341181768"/>
          <c:h val="0.7819444444444444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'שביעות רצון'!$A$1:$A$5</c:f>
              <c:strCache>
                <c:ptCount val="5"/>
                <c:pt idx="0">
                  <c:v>האם משך ההכשרה (מס' המפגשים/ משך המפגש) היה מספק בעיניך?</c:v>
                </c:pt>
                <c:pt idx="1">
                  <c:v>באיזו מידה תמליץ/תמליצי על ההכשרה לאחרים?</c:v>
                </c:pt>
                <c:pt idx="2">
                  <c:v>באיזו מידה חומרי העזר תרמו להבנת הנושא ותכני ההכשרה?</c:v>
                </c:pt>
                <c:pt idx="3">
                  <c:v>באיזו מידה פורמט ההכשרה (סיור/ יום עיון/ הרצאה / ובינר) היה מוצלח בעיניך?</c:v>
                </c:pt>
                <c:pt idx="4">
                  <c:v>באיזו מידה צוות ההנחייה העביר את התכנים בצורה בהירה ומובנת?</c:v>
                </c:pt>
              </c:strCache>
            </c:strRef>
          </c:cat>
          <c:val>
            <c:numRef>
              <c:f>'שביעות רצון'!$B$1:$B$5</c:f>
              <c:numCache>
                <c:formatCode>0%</c:formatCode>
                <c:ptCount val="5"/>
                <c:pt idx="0">
                  <c:v>0.69</c:v>
                </c:pt>
                <c:pt idx="1">
                  <c:v>0.72</c:v>
                </c:pt>
                <c:pt idx="2">
                  <c:v>0.81</c:v>
                </c:pt>
                <c:pt idx="3">
                  <c:v>0.92</c:v>
                </c:pt>
                <c:pt idx="4">
                  <c:v>0.94</c:v>
                </c:pt>
              </c:numCache>
            </c:numRef>
          </c:val>
          <c:extLst>
            <c:ext xmlns:c16="http://schemas.microsoft.com/office/drawing/2014/chart" uri="{C3380CC4-5D6E-409C-BE32-E72D297353CC}">
              <c16:uniqueId val="{00000004-11FB-4BCE-8C10-1F0D4AC2B548}"/>
            </c:ext>
          </c:extLst>
        </c:ser>
        <c:dLbls>
          <c:dLblPos val="outEnd"/>
          <c:showLegendKey val="0"/>
          <c:showVal val="1"/>
          <c:showCatName val="0"/>
          <c:showSerName val="0"/>
          <c:showPercent val="0"/>
          <c:showBubbleSize val="0"/>
        </c:dLbls>
        <c:gapWidth val="182"/>
        <c:axId val="1920341951"/>
        <c:axId val="1920340287"/>
      </c:barChart>
      <c:catAx>
        <c:axId val="19203419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crossAx val="1920340287"/>
        <c:crosses val="autoZero"/>
        <c:auto val="1"/>
        <c:lblAlgn val="ctr"/>
        <c:lblOffset val="100"/>
        <c:noMultiLvlLbl val="0"/>
      </c:catAx>
      <c:valAx>
        <c:axId val="1920340287"/>
        <c:scaling>
          <c:orientation val="minMax"/>
        </c:scaling>
        <c:delete val="1"/>
        <c:axPos val="b"/>
        <c:numFmt formatCode="0%" sourceLinked="1"/>
        <c:majorTickMark val="out"/>
        <c:minorTickMark val="none"/>
        <c:tickLblPos val="nextTo"/>
        <c:crossAx val="19203419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he-I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400" dirty="0">
                <a:effectLst/>
              </a:rPr>
              <a:t>You know your colleagues better as a result of the training</a:t>
            </a:r>
            <a:endParaRPr lang="he-IL" sz="1400" dirty="0">
              <a:effectLst/>
            </a:endParaRPr>
          </a:p>
        </c:rich>
      </c:tx>
      <c:layout>
        <c:manualLayout>
          <c:xMode val="edge"/>
          <c:yMode val="edge"/>
          <c:x val="0.13559998065910675"/>
          <c:y val="2.160114489469696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title>
    <c:autoTitleDeleted val="0"/>
    <c:plotArea>
      <c:layout>
        <c:manualLayout>
          <c:layoutTarget val="inner"/>
          <c:xMode val="edge"/>
          <c:yMode val="edge"/>
          <c:x val="0.1380781737079371"/>
          <c:y val="0.11605937967635023"/>
          <c:w val="0.61156750978286079"/>
          <c:h val="0.72165864683581216"/>
        </c:manualLayout>
      </c:layout>
      <c:barChart>
        <c:barDir val="col"/>
        <c:grouping val="stacked"/>
        <c:varyColors val="0"/>
        <c:ser>
          <c:idx val="0"/>
          <c:order val="0"/>
          <c:tx>
            <c:strRef>
              <c:f>'למידת עמיתים '!$B$7</c:f>
              <c:strCache>
                <c:ptCount val="1"/>
                <c:pt idx="0">
                  <c:v>כלל לא</c:v>
                </c:pt>
              </c:strCache>
            </c:strRef>
          </c:tx>
          <c:spPr>
            <a:solidFill>
              <a:schemeClr val="accent5">
                <a:tint val="54000"/>
              </a:schemeClr>
            </a:solidFill>
            <a:ln>
              <a:noFill/>
            </a:ln>
            <a:effectLst/>
          </c:spPr>
          <c:invertIfNegative val="0"/>
          <c:dLbls>
            <c:delete val="1"/>
          </c:dLbls>
          <c:cat>
            <c:strRef>
              <c:f>'למידת עמיתים '!$C$6:$D$6</c:f>
              <c:strCache>
                <c:ptCount val="2"/>
                <c:pt idx="0">
                  <c:v>טירה N=22</c:v>
                </c:pt>
                <c:pt idx="1">
                  <c:v>בית שמש N=14</c:v>
                </c:pt>
              </c:strCache>
            </c:strRef>
          </c:cat>
          <c:val>
            <c:numRef>
              <c:f>'למידת עמיתים '!$C$7:$D$7</c:f>
              <c:numCache>
                <c:formatCode>0%</c:formatCode>
                <c:ptCount val="2"/>
                <c:pt idx="0">
                  <c:v>0</c:v>
                </c:pt>
                <c:pt idx="1">
                  <c:v>0</c:v>
                </c:pt>
              </c:numCache>
            </c:numRef>
          </c:val>
          <c:extLst>
            <c:ext xmlns:c16="http://schemas.microsoft.com/office/drawing/2014/chart" uri="{C3380CC4-5D6E-409C-BE32-E72D297353CC}">
              <c16:uniqueId val="{00000000-E9A0-4619-A37C-E8274BD98D60}"/>
            </c:ext>
          </c:extLst>
        </c:ser>
        <c:ser>
          <c:idx val="1"/>
          <c:order val="1"/>
          <c:tx>
            <c:strRef>
              <c:f>'למידת עמיתים '!$B$8</c:f>
              <c:strCache>
                <c:ptCount val="1"/>
                <c:pt idx="0">
                  <c:v>במידה מועטה</c:v>
                </c:pt>
              </c:strCache>
            </c:strRef>
          </c:tx>
          <c:spPr>
            <a:solidFill>
              <a:schemeClr val="accent5">
                <a:tint val="77000"/>
              </a:schemeClr>
            </a:solidFill>
            <a:ln>
              <a:noFill/>
            </a:ln>
            <a:effectLst/>
          </c:spPr>
          <c:invertIfNegative val="0"/>
          <c:dLbls>
            <c:dLbl>
              <c:idx val="1"/>
              <c:layout>
                <c:manualLayout>
                  <c:x val="3.7628196915127535E-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A7-4C7D-8ADA-F71BA9965B22}"/>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'!$C$6:$D$6</c:f>
              <c:strCache>
                <c:ptCount val="2"/>
                <c:pt idx="0">
                  <c:v>טירה N=22</c:v>
                </c:pt>
                <c:pt idx="1">
                  <c:v>בית שמש N=14</c:v>
                </c:pt>
              </c:strCache>
            </c:strRef>
          </c:cat>
          <c:val>
            <c:numRef>
              <c:f>'למידת עמיתים '!$C$8:$D$8</c:f>
              <c:numCache>
                <c:formatCode>0%</c:formatCode>
                <c:ptCount val="2"/>
                <c:pt idx="0">
                  <c:v>0.13600000000000001</c:v>
                </c:pt>
                <c:pt idx="1">
                  <c:v>7.0999999999999994E-2</c:v>
                </c:pt>
              </c:numCache>
            </c:numRef>
          </c:val>
          <c:extLst>
            <c:ext xmlns:c16="http://schemas.microsoft.com/office/drawing/2014/chart" uri="{C3380CC4-5D6E-409C-BE32-E72D297353CC}">
              <c16:uniqueId val="{00000001-E9A0-4619-A37C-E8274BD98D60}"/>
            </c:ext>
          </c:extLst>
        </c:ser>
        <c:ser>
          <c:idx val="2"/>
          <c:order val="2"/>
          <c:tx>
            <c:strRef>
              <c:f>'למידת עמיתים '!$B$9</c:f>
              <c:strCache>
                <c:ptCount val="1"/>
                <c:pt idx="0">
                  <c:v>במידה בינונית</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'!$C$6:$D$6</c:f>
              <c:strCache>
                <c:ptCount val="2"/>
                <c:pt idx="0">
                  <c:v>טירה N=22</c:v>
                </c:pt>
                <c:pt idx="1">
                  <c:v>בית שמש N=14</c:v>
                </c:pt>
              </c:strCache>
            </c:strRef>
          </c:cat>
          <c:val>
            <c:numRef>
              <c:f>'למידת עמיתים '!$C$9:$D$9</c:f>
              <c:numCache>
                <c:formatCode>0%</c:formatCode>
                <c:ptCount val="2"/>
                <c:pt idx="0">
                  <c:v>0.318</c:v>
                </c:pt>
                <c:pt idx="1">
                  <c:v>0.28599999999999998</c:v>
                </c:pt>
              </c:numCache>
            </c:numRef>
          </c:val>
          <c:extLst>
            <c:ext xmlns:c16="http://schemas.microsoft.com/office/drawing/2014/chart" uri="{C3380CC4-5D6E-409C-BE32-E72D297353CC}">
              <c16:uniqueId val="{00000002-E9A0-4619-A37C-E8274BD98D60}"/>
            </c:ext>
          </c:extLst>
        </c:ser>
        <c:ser>
          <c:idx val="3"/>
          <c:order val="3"/>
          <c:tx>
            <c:strRef>
              <c:f>'למידת עמיתים '!$B$10</c:f>
              <c:strCache>
                <c:ptCount val="1"/>
                <c:pt idx="0">
                  <c:v>במידה רבה</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'!$C$6:$D$6</c:f>
              <c:strCache>
                <c:ptCount val="2"/>
                <c:pt idx="0">
                  <c:v>טירה N=22</c:v>
                </c:pt>
                <c:pt idx="1">
                  <c:v>בית שמש N=14</c:v>
                </c:pt>
              </c:strCache>
            </c:strRef>
          </c:cat>
          <c:val>
            <c:numRef>
              <c:f>'למידת עמיתים '!$C$10:$D$10</c:f>
              <c:numCache>
                <c:formatCode>0%</c:formatCode>
                <c:ptCount val="2"/>
                <c:pt idx="0">
                  <c:v>0.27300000000000002</c:v>
                </c:pt>
                <c:pt idx="1">
                  <c:v>0.42899999999999999</c:v>
                </c:pt>
              </c:numCache>
            </c:numRef>
          </c:val>
          <c:extLst>
            <c:ext xmlns:c16="http://schemas.microsoft.com/office/drawing/2014/chart" uri="{C3380CC4-5D6E-409C-BE32-E72D297353CC}">
              <c16:uniqueId val="{00000003-E9A0-4619-A37C-E8274BD98D60}"/>
            </c:ext>
          </c:extLst>
        </c:ser>
        <c:ser>
          <c:idx val="4"/>
          <c:order val="4"/>
          <c:tx>
            <c:strRef>
              <c:f>'למידת עמיתים '!$B$11</c:f>
              <c:strCache>
                <c:ptCount val="1"/>
                <c:pt idx="0">
                  <c:v>במידה רבה מאוד</c:v>
                </c:pt>
              </c:strCache>
            </c:strRef>
          </c:tx>
          <c:spPr>
            <a:solidFill>
              <a:schemeClr val="accent5">
                <a:shade val="53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'!$C$6:$D$6</c:f>
              <c:strCache>
                <c:ptCount val="2"/>
                <c:pt idx="0">
                  <c:v>טירה N=22</c:v>
                </c:pt>
                <c:pt idx="1">
                  <c:v>בית שמש N=14</c:v>
                </c:pt>
              </c:strCache>
            </c:strRef>
          </c:cat>
          <c:val>
            <c:numRef>
              <c:f>'למידת עמיתים '!$C$11:$D$11</c:f>
              <c:numCache>
                <c:formatCode>0%</c:formatCode>
                <c:ptCount val="2"/>
                <c:pt idx="0">
                  <c:v>0.13600000000000001</c:v>
                </c:pt>
                <c:pt idx="1">
                  <c:v>7.0999999999999994E-2</c:v>
                </c:pt>
              </c:numCache>
            </c:numRef>
          </c:val>
          <c:extLst>
            <c:ext xmlns:c16="http://schemas.microsoft.com/office/drawing/2014/chart" uri="{C3380CC4-5D6E-409C-BE32-E72D297353CC}">
              <c16:uniqueId val="{00000004-E9A0-4619-A37C-E8274BD98D60}"/>
            </c:ext>
          </c:extLst>
        </c:ser>
        <c:dLbls>
          <c:showLegendKey val="0"/>
          <c:showVal val="1"/>
          <c:showCatName val="0"/>
          <c:showSerName val="0"/>
          <c:showPercent val="0"/>
          <c:showBubbleSize val="0"/>
        </c:dLbls>
        <c:gapWidth val="150"/>
        <c:overlap val="100"/>
        <c:axId val="394679408"/>
        <c:axId val="394681488"/>
      </c:barChart>
      <c:catAx>
        <c:axId val="394679408"/>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crossAx val="394681488"/>
        <c:crosses val="autoZero"/>
        <c:auto val="1"/>
        <c:lblAlgn val="ctr"/>
        <c:lblOffset val="100"/>
        <c:noMultiLvlLbl val="0"/>
      </c:catAx>
      <c:valAx>
        <c:axId val="394681488"/>
        <c:scaling>
          <c:orientation val="minMax"/>
        </c:scaling>
        <c:delete val="1"/>
        <c:axPos val="r"/>
        <c:majorGridlines>
          <c:spPr>
            <a:ln w="9525" cap="flat" cmpd="sng" algn="ctr">
              <a:noFill/>
              <a:round/>
            </a:ln>
            <a:effectLst/>
          </c:spPr>
        </c:majorGridlines>
        <c:numFmt formatCode="0%" sourceLinked="1"/>
        <c:majorTickMark val="none"/>
        <c:minorTickMark val="none"/>
        <c:tickLblPos val="nextTo"/>
        <c:crossAx val="394679408"/>
        <c:crosses val="autoZero"/>
        <c:crossBetween val="between"/>
      </c:valAx>
      <c:spPr>
        <a:noFill/>
        <a:ln w="25400">
          <a:noFill/>
        </a:ln>
        <a:effectLst/>
      </c:spPr>
    </c:plotArea>
    <c:legend>
      <c:legendPos val="b"/>
      <c:layout>
        <c:manualLayout>
          <c:xMode val="edge"/>
          <c:yMode val="edge"/>
          <c:x val="0.72283070152317064"/>
          <c:y val="0.38249640519529648"/>
          <c:w val="0.21026636436173265"/>
          <c:h val="0.3823555725340932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he-I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he-IL" b="1"/>
              <a:t>באיזו מידה שיתפת עמיתים  שלא השתתפו בהכשרה, במה שלמדת מההכשרה?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title>
    <c:autoTitleDeleted val="0"/>
    <c:plotArea>
      <c:layout>
        <c:manualLayout>
          <c:layoutTarget val="inner"/>
          <c:xMode val="edge"/>
          <c:yMode val="edge"/>
          <c:x val="8.611111111111111E-2"/>
          <c:y val="0.18148148148148149"/>
          <c:w val="0.71111111111111114"/>
          <c:h val="0.66375546806649177"/>
        </c:manualLayout>
      </c:layout>
      <c:barChart>
        <c:barDir val="col"/>
        <c:grouping val="stacked"/>
        <c:varyColors val="0"/>
        <c:ser>
          <c:idx val="0"/>
          <c:order val="0"/>
          <c:tx>
            <c:strRef>
              <c:f>'למידת עמיתים '!$B$14</c:f>
              <c:strCache>
                <c:ptCount val="1"/>
                <c:pt idx="0">
                  <c:v>כלל לא</c:v>
                </c:pt>
              </c:strCache>
            </c:strRef>
          </c:tx>
          <c:spPr>
            <a:solidFill>
              <a:schemeClr val="accent5">
                <a:tint val="54000"/>
              </a:schemeClr>
            </a:solidFill>
            <a:ln>
              <a:noFill/>
            </a:ln>
            <a:effectLst/>
          </c:spPr>
          <c:invertIfNegative val="0"/>
          <c:dLbls>
            <c:dLbl>
              <c:idx val="1"/>
              <c:layout>
                <c:manualLayout>
                  <c:x val="2.5462668816039986E-17"/>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D1-4504-884E-5A4D68F5307F}"/>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'!$C$13:$D$13</c:f>
              <c:strCache>
                <c:ptCount val="2"/>
                <c:pt idx="0">
                  <c:v>טירה N=22</c:v>
                </c:pt>
                <c:pt idx="1">
                  <c:v>בית שמש N=14</c:v>
                </c:pt>
              </c:strCache>
            </c:strRef>
          </c:cat>
          <c:val>
            <c:numRef>
              <c:f>'למידת עמיתים '!$C$14:$D$14</c:f>
              <c:numCache>
                <c:formatCode>0%</c:formatCode>
                <c:ptCount val="2"/>
                <c:pt idx="0">
                  <c:v>0.27300000000000002</c:v>
                </c:pt>
                <c:pt idx="1">
                  <c:v>7.0999999999999994E-2</c:v>
                </c:pt>
              </c:numCache>
            </c:numRef>
          </c:val>
          <c:extLst>
            <c:ext xmlns:c16="http://schemas.microsoft.com/office/drawing/2014/chart" uri="{C3380CC4-5D6E-409C-BE32-E72D297353CC}">
              <c16:uniqueId val="{00000000-83E2-4B7C-BA7B-3717F2C4DD04}"/>
            </c:ext>
          </c:extLst>
        </c:ser>
        <c:ser>
          <c:idx val="1"/>
          <c:order val="1"/>
          <c:tx>
            <c:strRef>
              <c:f>'למידת עמיתים '!$B$15</c:f>
              <c:strCache>
                <c:ptCount val="1"/>
                <c:pt idx="0">
                  <c:v>לא רלוונטי</c:v>
                </c:pt>
              </c:strCache>
            </c:strRef>
          </c:tx>
          <c:spPr>
            <a:solidFill>
              <a:schemeClr val="accent5">
                <a:tint val="77000"/>
              </a:schemeClr>
            </a:solidFill>
            <a:ln>
              <a:noFill/>
            </a:ln>
            <a:effectLst/>
          </c:spPr>
          <c:invertIfNegative val="0"/>
          <c:dLbls>
            <c:dLbl>
              <c:idx val="1"/>
              <c:layout>
                <c:manualLayout>
                  <c:x val="2.7782152230971129E-3"/>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D1-4504-884E-5A4D68F5307F}"/>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'!$C$13:$D$13</c:f>
              <c:strCache>
                <c:ptCount val="2"/>
                <c:pt idx="0">
                  <c:v>טירה N=22</c:v>
                </c:pt>
                <c:pt idx="1">
                  <c:v>בית שמש N=14</c:v>
                </c:pt>
              </c:strCache>
            </c:strRef>
          </c:cat>
          <c:val>
            <c:numRef>
              <c:f>'למידת עמיתים '!$C$15:$D$15</c:f>
              <c:numCache>
                <c:formatCode>0%</c:formatCode>
                <c:ptCount val="2"/>
                <c:pt idx="0">
                  <c:v>0.13600000000000001</c:v>
                </c:pt>
                <c:pt idx="1">
                  <c:v>0.214</c:v>
                </c:pt>
              </c:numCache>
            </c:numRef>
          </c:val>
          <c:extLst>
            <c:ext xmlns:c16="http://schemas.microsoft.com/office/drawing/2014/chart" uri="{C3380CC4-5D6E-409C-BE32-E72D297353CC}">
              <c16:uniqueId val="{00000001-83E2-4B7C-BA7B-3717F2C4DD04}"/>
            </c:ext>
          </c:extLst>
        </c:ser>
        <c:ser>
          <c:idx val="2"/>
          <c:order val="2"/>
          <c:tx>
            <c:strRef>
              <c:f>'למידת עמיתים '!$B$16</c:f>
              <c:strCache>
                <c:ptCount val="1"/>
                <c:pt idx="0">
                  <c:v>במידה בינונית</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'!$C$13:$D$13</c:f>
              <c:strCache>
                <c:ptCount val="2"/>
                <c:pt idx="0">
                  <c:v>טירה N=22</c:v>
                </c:pt>
                <c:pt idx="1">
                  <c:v>בית שמש N=14</c:v>
                </c:pt>
              </c:strCache>
            </c:strRef>
          </c:cat>
          <c:val>
            <c:numRef>
              <c:f>'למידת עמיתים '!$C$16:$D$16</c:f>
              <c:numCache>
                <c:formatCode>0%</c:formatCode>
                <c:ptCount val="2"/>
                <c:pt idx="0">
                  <c:v>0.22700000000000001</c:v>
                </c:pt>
                <c:pt idx="1">
                  <c:v>0.42899999999999999</c:v>
                </c:pt>
              </c:numCache>
            </c:numRef>
          </c:val>
          <c:extLst>
            <c:ext xmlns:c16="http://schemas.microsoft.com/office/drawing/2014/chart" uri="{C3380CC4-5D6E-409C-BE32-E72D297353CC}">
              <c16:uniqueId val="{00000002-83E2-4B7C-BA7B-3717F2C4DD04}"/>
            </c:ext>
          </c:extLst>
        </c:ser>
        <c:ser>
          <c:idx val="3"/>
          <c:order val="3"/>
          <c:tx>
            <c:strRef>
              <c:f>'למידת עמיתים '!$B$17</c:f>
              <c:strCache>
                <c:ptCount val="1"/>
                <c:pt idx="0">
                  <c:v>במידה רבה</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'!$C$13:$D$13</c:f>
              <c:strCache>
                <c:ptCount val="2"/>
                <c:pt idx="0">
                  <c:v>טירה N=22</c:v>
                </c:pt>
                <c:pt idx="1">
                  <c:v>בית שמש N=14</c:v>
                </c:pt>
              </c:strCache>
            </c:strRef>
          </c:cat>
          <c:val>
            <c:numRef>
              <c:f>'למידת עמיתים '!$C$17:$D$17</c:f>
              <c:numCache>
                <c:formatCode>0%</c:formatCode>
                <c:ptCount val="2"/>
                <c:pt idx="0">
                  <c:v>0.182</c:v>
                </c:pt>
                <c:pt idx="1">
                  <c:v>0.14299999999999999</c:v>
                </c:pt>
              </c:numCache>
            </c:numRef>
          </c:val>
          <c:extLst>
            <c:ext xmlns:c16="http://schemas.microsoft.com/office/drawing/2014/chart" uri="{C3380CC4-5D6E-409C-BE32-E72D297353CC}">
              <c16:uniqueId val="{00000003-83E2-4B7C-BA7B-3717F2C4DD04}"/>
            </c:ext>
          </c:extLst>
        </c:ser>
        <c:ser>
          <c:idx val="4"/>
          <c:order val="4"/>
          <c:tx>
            <c:strRef>
              <c:f>'למידת עמיתים '!$B$18</c:f>
              <c:strCache>
                <c:ptCount val="1"/>
                <c:pt idx="0">
                  <c:v>במידה רבה מאוד</c:v>
                </c:pt>
              </c:strCache>
            </c:strRef>
          </c:tx>
          <c:spPr>
            <a:solidFill>
              <a:schemeClr val="accent5">
                <a:shade val="53000"/>
              </a:schemeClr>
            </a:solidFill>
            <a:ln>
              <a:noFill/>
            </a:ln>
            <a:effectLst/>
          </c:spPr>
          <c:invertIfNegative val="0"/>
          <c:dLbls>
            <c:dLbl>
              <c:idx val="0"/>
              <c:layout>
                <c:manualLayout>
                  <c:x val="-1.3888670166229222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3E2-4B7C-BA7B-3717F2C4DD04}"/>
                </c:ext>
              </c:extLst>
            </c:dLbl>
            <c:dLbl>
              <c:idx val="1"/>
              <c:delete val="1"/>
              <c:extLst>
                <c:ext xmlns:c15="http://schemas.microsoft.com/office/drawing/2012/chart" uri="{CE6537A1-D6FC-4f65-9D91-7224C49458BB}"/>
                <c:ext xmlns:c16="http://schemas.microsoft.com/office/drawing/2014/chart" uri="{C3380CC4-5D6E-409C-BE32-E72D297353CC}">
                  <c16:uniqueId val="{00000006-83E2-4B7C-BA7B-3717F2C4DD04}"/>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'!$C$13:$D$13</c:f>
              <c:strCache>
                <c:ptCount val="2"/>
                <c:pt idx="0">
                  <c:v>טירה N=22</c:v>
                </c:pt>
                <c:pt idx="1">
                  <c:v>בית שמש N=14</c:v>
                </c:pt>
              </c:strCache>
            </c:strRef>
          </c:cat>
          <c:val>
            <c:numRef>
              <c:f>'למידת עמיתים '!$C$18:$D$18</c:f>
              <c:numCache>
                <c:formatCode>0%</c:formatCode>
                <c:ptCount val="2"/>
                <c:pt idx="0">
                  <c:v>4.4999999999999998E-2</c:v>
                </c:pt>
                <c:pt idx="1">
                  <c:v>0</c:v>
                </c:pt>
              </c:numCache>
            </c:numRef>
          </c:val>
          <c:extLst>
            <c:ext xmlns:c16="http://schemas.microsoft.com/office/drawing/2014/chart" uri="{C3380CC4-5D6E-409C-BE32-E72D297353CC}">
              <c16:uniqueId val="{00000004-83E2-4B7C-BA7B-3717F2C4DD04}"/>
            </c:ext>
          </c:extLst>
        </c:ser>
        <c:dLbls>
          <c:showLegendKey val="0"/>
          <c:showVal val="1"/>
          <c:showCatName val="0"/>
          <c:showSerName val="0"/>
          <c:showPercent val="0"/>
          <c:showBubbleSize val="0"/>
        </c:dLbls>
        <c:gapWidth val="150"/>
        <c:overlap val="100"/>
        <c:axId val="726026688"/>
        <c:axId val="726032928"/>
      </c:barChart>
      <c:catAx>
        <c:axId val="726026688"/>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crossAx val="726032928"/>
        <c:crosses val="autoZero"/>
        <c:auto val="1"/>
        <c:lblAlgn val="ctr"/>
        <c:lblOffset val="100"/>
        <c:noMultiLvlLbl val="0"/>
      </c:catAx>
      <c:valAx>
        <c:axId val="726032928"/>
        <c:scaling>
          <c:orientation val="minMax"/>
        </c:scaling>
        <c:delete val="1"/>
        <c:axPos val="r"/>
        <c:numFmt formatCode="0%" sourceLinked="1"/>
        <c:majorTickMark val="none"/>
        <c:minorTickMark val="none"/>
        <c:tickLblPos val="nextTo"/>
        <c:crossAx val="726026688"/>
        <c:crosses val="autoZero"/>
        <c:crossBetween val="between"/>
      </c:valAx>
      <c:spPr>
        <a:noFill/>
        <a:ln>
          <a:noFill/>
        </a:ln>
        <a:effectLst/>
      </c:spPr>
    </c:plotArea>
    <c:legend>
      <c:legendPos val="b"/>
      <c:layout>
        <c:manualLayout>
          <c:xMode val="edge"/>
          <c:yMode val="edge"/>
          <c:x val="0.78611111111111109"/>
          <c:y val="0.34950422863808689"/>
          <c:w val="0.20277777777777778"/>
          <c:h val="0.414384660250802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Training</a:t>
            </a:r>
            <a:r>
              <a:rPr lang="en-US" b="1" baseline="0" dirty="0"/>
              <a:t> Contribution – </a:t>
            </a:r>
            <a:r>
              <a:rPr lang="en-US" b="1" baseline="0" dirty="0" err="1"/>
              <a:t>Tira</a:t>
            </a:r>
            <a:r>
              <a:rPr lang="en-US" b="1" baseline="0" dirty="0"/>
              <a:t> (n=19)</a:t>
            </a:r>
          </a:p>
          <a:p>
            <a:pPr>
              <a:defRPr b="1"/>
            </a:pPr>
            <a:r>
              <a:rPr lang="en-US" sz="1200" b="0" baseline="0" dirty="0"/>
              <a:t>Multi-Optional Question </a:t>
            </a:r>
            <a:endParaRPr lang="en-US" sz="1200" b="0" dirty="0"/>
          </a:p>
        </c:rich>
      </c:tx>
      <c:layout>
        <c:manualLayout>
          <c:xMode val="edge"/>
          <c:yMode val="edge"/>
          <c:x val="0.32252212944838571"/>
          <c:y val="8.154308029408226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התפלגויות!$M$67:$M$75</c:f>
              <c:strCache>
                <c:ptCount val="9"/>
                <c:pt idx="0">
                  <c:v>I'm more knowledgeable of EC &amp; caregivers need</c:v>
                </c:pt>
                <c:pt idx="1">
                  <c:v>I'm motivated to implement Urban95 ideas</c:v>
                </c:pt>
                <c:pt idx="2">
                  <c:v>The training inspired me to think of new Urban95 ideas</c:v>
                </c:pt>
                <c:pt idx="3">
                  <c:v>I’ve met with professional colleagues &amp; learned from them</c:v>
                </c:pt>
                <c:pt idx="4">
                  <c:v>I’ve acquired new knowledge in my areas of occupation</c:v>
                </c:pt>
                <c:pt idx="5">
                  <c:v>I more knowledgable  of Urban95 and its local &amp; global impact</c:v>
                </c:pt>
                <c:pt idx="6">
                  <c:v>I’ve made new professional / business / social contacts</c:v>
                </c:pt>
                <c:pt idx="7">
                  <c:v>I’ve acquired tools to implement in my work </c:v>
                </c:pt>
                <c:pt idx="8">
                  <c:v>Other </c:v>
                </c:pt>
              </c:strCache>
            </c:strRef>
          </c:cat>
          <c:val>
            <c:numRef>
              <c:f>התפלגויות!$N$67:$N$75</c:f>
              <c:numCache>
                <c:formatCode>0%</c:formatCode>
                <c:ptCount val="9"/>
                <c:pt idx="0">
                  <c:v>0.74</c:v>
                </c:pt>
                <c:pt idx="1">
                  <c:v>0.57999999999999996</c:v>
                </c:pt>
                <c:pt idx="2">
                  <c:v>0.57999999999999996</c:v>
                </c:pt>
                <c:pt idx="3">
                  <c:v>0.57999999999999996</c:v>
                </c:pt>
                <c:pt idx="4">
                  <c:v>0.47</c:v>
                </c:pt>
                <c:pt idx="5">
                  <c:v>0.42</c:v>
                </c:pt>
                <c:pt idx="6">
                  <c:v>0.26</c:v>
                </c:pt>
                <c:pt idx="7">
                  <c:v>0.21</c:v>
                </c:pt>
                <c:pt idx="8">
                  <c:v>0.05</c:v>
                </c:pt>
              </c:numCache>
            </c:numRef>
          </c:val>
          <c:extLst>
            <c:ext xmlns:c16="http://schemas.microsoft.com/office/drawing/2014/chart" uri="{C3380CC4-5D6E-409C-BE32-E72D297353CC}">
              <c16:uniqueId val="{00000000-F8A7-4363-9353-866E99CBFAEA}"/>
            </c:ext>
          </c:extLst>
        </c:ser>
        <c:dLbls>
          <c:showLegendKey val="0"/>
          <c:showVal val="0"/>
          <c:showCatName val="0"/>
          <c:showSerName val="0"/>
          <c:showPercent val="0"/>
          <c:showBubbleSize val="0"/>
        </c:dLbls>
        <c:gapWidth val="182"/>
        <c:axId val="446552536"/>
        <c:axId val="446553520"/>
      </c:barChart>
      <c:catAx>
        <c:axId val="446552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446553520"/>
        <c:crosses val="autoZero"/>
        <c:auto val="1"/>
        <c:lblAlgn val="ctr"/>
        <c:lblOffset val="100"/>
        <c:noMultiLvlLbl val="0"/>
      </c:catAx>
      <c:valAx>
        <c:axId val="446553520"/>
        <c:scaling>
          <c:orientation val="minMax"/>
        </c:scaling>
        <c:delete val="1"/>
        <c:axPos val="l"/>
        <c:numFmt formatCode="0%" sourceLinked="1"/>
        <c:majorTickMark val="none"/>
        <c:minorTickMark val="none"/>
        <c:tickLblPos val="nextTo"/>
        <c:crossAx val="446552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201139446819573E-3"/>
          <c:y val="0.16712962148766938"/>
          <c:w val="0.98857470220417321"/>
          <c:h val="0.6775776465441819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'הכשרות בית שמש'!$B$54:$B$61</c:f>
              <c:strCache>
                <c:ptCount val="8"/>
                <c:pt idx="0">
                  <c:v>קיבלתי מוטיבציה ליישום רעיונות נוספים, ברוח תוכנית Urban95</c:v>
                </c:pt>
                <c:pt idx="1">
                  <c:v>רכשתי כלים פרקטיים ליישום בעבודתי</c:v>
                </c:pt>
                <c:pt idx="2">
                  <c:v>יצרתי קשרים מקצועיים / עסקיים / חברתיים חדשים</c:v>
                </c:pt>
                <c:pt idx="3">
                  <c:v>ההכשרה עוררה בי השראה וחשבתי על רעיונות חדשים ליישום, ברוח תוכנית Urban95</c:v>
                </c:pt>
                <c:pt idx="4">
                  <c:v>קיבלתי ידע מקצועי חדש בתחומי העיסוק שלי</c:v>
                </c:pt>
                <c:pt idx="5">
                  <c:v> העמקתי את הידע שלי אודות צורכי הגיל הרך ומלוויהם</c:v>
                </c:pt>
                <c:pt idx="6">
                  <c:v>הרחבתי את ידיעותיי ביחס לתוכנית Urban95 והשפעותיה בישראל ובעולם</c:v>
                </c:pt>
                <c:pt idx="7">
                  <c:v>נפגשתי עם עמיתים למקצוע ולמדתי מהם</c:v>
                </c:pt>
              </c:strCache>
              <c:extLst/>
            </c:strRef>
          </c:cat>
          <c:val>
            <c:numRef>
              <c:f>'הכשרות בית שמש'!$C$54:$C$61</c:f>
              <c:numCache>
                <c:formatCode>###0%</c:formatCode>
                <c:ptCount val="8"/>
                <c:pt idx="0" formatCode="0%">
                  <c:v>0.21</c:v>
                </c:pt>
                <c:pt idx="1">
                  <c:v>0.21052631578947367</c:v>
                </c:pt>
                <c:pt idx="2">
                  <c:v>0.21</c:v>
                </c:pt>
                <c:pt idx="3">
                  <c:v>0.28999999999999998</c:v>
                </c:pt>
                <c:pt idx="4">
                  <c:v>0.28999999999999998</c:v>
                </c:pt>
                <c:pt idx="5">
                  <c:v>0.5</c:v>
                </c:pt>
                <c:pt idx="6">
                  <c:v>0.5</c:v>
                </c:pt>
                <c:pt idx="7">
                  <c:v>0.5</c:v>
                </c:pt>
              </c:numCache>
            </c:numRef>
          </c:val>
          <c:extLst>
            <c:ext xmlns:c16="http://schemas.microsoft.com/office/drawing/2014/chart" uri="{C3380CC4-5D6E-409C-BE32-E72D297353CC}">
              <c16:uniqueId val="{00000000-A792-49D8-934B-B7F8A15E8C66}"/>
            </c:ext>
          </c:extLst>
        </c:ser>
        <c:dLbls>
          <c:showLegendKey val="0"/>
          <c:showVal val="0"/>
          <c:showCatName val="0"/>
          <c:showSerName val="0"/>
          <c:showPercent val="0"/>
          <c:showBubbleSize val="0"/>
        </c:dLbls>
        <c:gapWidth val="219"/>
        <c:overlap val="-27"/>
        <c:axId val="16893968"/>
        <c:axId val="16889808"/>
      </c:barChart>
      <c:catAx>
        <c:axId val="1689396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e-IL"/>
          </a:p>
        </c:txPr>
        <c:crossAx val="16889808"/>
        <c:crosses val="autoZero"/>
        <c:auto val="1"/>
        <c:lblAlgn val="ctr"/>
        <c:lblOffset val="100"/>
        <c:noMultiLvlLbl val="0"/>
      </c:catAx>
      <c:valAx>
        <c:axId val="16889808"/>
        <c:scaling>
          <c:orientation val="minMax"/>
          <c:max val="1"/>
        </c:scaling>
        <c:delete val="1"/>
        <c:axPos val="r"/>
        <c:numFmt formatCode="0%" sourceLinked="1"/>
        <c:majorTickMark val="none"/>
        <c:minorTickMark val="none"/>
        <c:tickLblPos val="nextTo"/>
        <c:crossAx val="16893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r>
              <a:rPr lang="he-IL" b="1" dirty="0">
                <a:solidFill>
                  <a:schemeClr val="tx1"/>
                </a:solidFill>
              </a:rPr>
              <a:t>התרומה המקצועית של ההכשרות במידה רבה-רבה מאוד (5-4) </a:t>
            </a:r>
            <a:r>
              <a:rPr lang="en-US" b="1" dirty="0">
                <a:solidFill>
                  <a:schemeClr val="tx1"/>
                </a:solidFill>
              </a:rPr>
              <a:t>N=36</a:t>
            </a:r>
            <a:endParaRPr lang="he-IL" b="1" dirty="0">
              <a:solidFill>
                <a:schemeClr val="tx1"/>
              </a:solidFill>
            </a:endParaRPr>
          </a:p>
        </c:rich>
      </c:tx>
      <c:layout>
        <c:manualLayout>
          <c:xMode val="edge"/>
          <c:yMode val="edge"/>
          <c:x val="0.10372168306952481"/>
          <c:y val="7.262169797810154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he-IL"/>
        </a:p>
      </c:txPr>
    </c:title>
    <c:autoTitleDeleted val="0"/>
    <c:plotArea>
      <c:layout>
        <c:manualLayout>
          <c:layoutTarget val="inner"/>
          <c:xMode val="edge"/>
          <c:yMode val="edge"/>
          <c:x val="0"/>
          <c:y val="0.21684534251251131"/>
          <c:w val="0.33516891118178088"/>
          <c:h val="0.65458220192719707"/>
        </c:manualLayout>
      </c:layout>
      <c:barChart>
        <c:barDir val="bar"/>
        <c:grouping val="clustered"/>
        <c:varyColors val="0"/>
        <c:ser>
          <c:idx val="0"/>
          <c:order val="0"/>
          <c:spPr>
            <a:solidFill>
              <a:schemeClr val="bg1">
                <a:lumMod val="50000"/>
              </a:schemeClr>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A140-4B28-B519-A5787178F9CE}"/>
              </c:ext>
            </c:extLst>
          </c:dPt>
          <c:dPt>
            <c:idx val="1"/>
            <c:invertIfNegative val="0"/>
            <c:bubble3D val="0"/>
            <c:spPr>
              <a:solidFill>
                <a:srgbClr val="FFDC72"/>
              </a:solidFill>
              <a:ln>
                <a:noFill/>
              </a:ln>
              <a:effectLst/>
            </c:spPr>
            <c:extLst>
              <c:ext xmlns:c16="http://schemas.microsoft.com/office/drawing/2014/chart" uri="{C3380CC4-5D6E-409C-BE32-E72D297353CC}">
                <c16:uniqueId val="{00000002-476F-47B4-9624-0F222149B9B3}"/>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476F-47B4-9624-0F222149B9B3}"/>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4-A140-4B28-B519-A5787178F9CE}"/>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'תרומה לעבודה היומיומית'!$J$3:$J$7</c:f>
              <c:strCache>
                <c:ptCount val="4"/>
                <c:pt idx="0">
                  <c:v>באיזו מידה השתמשת בחומרי העזר, אם היו, לאחר ההכשרה?</c:v>
                </c:pt>
                <c:pt idx="1">
                  <c:v>באיזו מידה ההכשרה סיפקה עבורך ידע חדש, הרלוונטי לעבודתך? </c:v>
                </c:pt>
                <c:pt idx="2">
                  <c:v>באיזו מידה ההכשרה סיפקה עבורך פרקטיקות ו/או כלים מעשיים שתוכל/י להשתמש בהם בעבודתך?</c:v>
                </c:pt>
                <c:pt idx="3">
                  <c:v>באיזו מידה להערכתך הכלים והידע שרכשת ישמשו אותך בעבודתך בפועל, בחצי השנה הקרובה?</c:v>
                </c:pt>
              </c:strCache>
            </c:strRef>
          </c:cat>
          <c:val>
            <c:numRef>
              <c:f>'תרומה לעבודה היומיומית'!$K$3:$K$7</c:f>
              <c:numCache>
                <c:formatCode>0%</c:formatCode>
                <c:ptCount val="4"/>
                <c:pt idx="0">
                  <c:v>0.28000000000000003</c:v>
                </c:pt>
                <c:pt idx="1">
                  <c:v>0.33</c:v>
                </c:pt>
                <c:pt idx="2">
                  <c:v>0.33</c:v>
                </c:pt>
                <c:pt idx="3">
                  <c:v>0.57999999999999996</c:v>
                </c:pt>
              </c:numCache>
            </c:numRef>
          </c:val>
          <c:extLst>
            <c:ext xmlns:c16="http://schemas.microsoft.com/office/drawing/2014/chart" uri="{C3380CC4-5D6E-409C-BE32-E72D297353CC}">
              <c16:uniqueId val="{00000005-FB1F-4715-9D04-8E6B443EEADC}"/>
            </c:ext>
          </c:extLst>
        </c:ser>
        <c:dLbls>
          <c:showLegendKey val="0"/>
          <c:showVal val="0"/>
          <c:showCatName val="0"/>
          <c:showSerName val="0"/>
          <c:showPercent val="0"/>
          <c:showBubbleSize val="0"/>
        </c:dLbls>
        <c:gapWidth val="100"/>
        <c:axId val="1915227359"/>
        <c:axId val="1915226111"/>
      </c:barChart>
      <c:catAx>
        <c:axId val="19152273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crossAx val="1915226111"/>
        <c:crosses val="autoZero"/>
        <c:auto val="1"/>
        <c:lblAlgn val="ctr"/>
        <c:lblOffset val="100"/>
        <c:noMultiLvlLbl val="0"/>
      </c:catAx>
      <c:valAx>
        <c:axId val="1915226111"/>
        <c:scaling>
          <c:orientation val="minMax"/>
          <c:max val="1"/>
          <c:min val="0"/>
        </c:scaling>
        <c:delete val="1"/>
        <c:axPos val="b"/>
        <c:numFmt formatCode="0%" sourceLinked="1"/>
        <c:majorTickMark val="out"/>
        <c:minorTickMark val="none"/>
        <c:tickLblPos val="nextTo"/>
        <c:crossAx val="1915227359"/>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he-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30077523424106428"/>
          <c:w val="0.78236899148503458"/>
          <c:h val="0.56148283112718356"/>
        </c:manualLayout>
      </c:layout>
      <c:barChart>
        <c:barDir val="col"/>
        <c:grouping val="percentStacked"/>
        <c:varyColors val="0"/>
        <c:ser>
          <c:idx val="0"/>
          <c:order val="0"/>
          <c:tx>
            <c:strRef>
              <c:f>'תרומה לעבודה היומיומית'!$E$19</c:f>
              <c:strCache>
                <c:ptCount val="1"/>
                <c:pt idx="0">
                  <c:v>כלל לא</c:v>
                </c:pt>
              </c:strCache>
            </c:strRef>
          </c:tx>
          <c:spPr>
            <a:solidFill>
              <a:schemeClr val="accent4">
                <a:lumMod val="20000"/>
                <a:lumOff val="8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extLst>
                <c:ext xmlns:c16="http://schemas.microsoft.com/office/drawing/2014/chart" uri="{C3380CC4-5D6E-409C-BE32-E72D297353CC}">
                  <c16:uniqueId val="{0000001C-46F0-4138-A45A-6CB73EDB3229}"/>
                </c:ext>
              </c:extLst>
            </c:dLbl>
            <c:dLbl>
              <c:idx val="1"/>
              <c:delete val="1"/>
              <c:extLst>
                <c:ext xmlns:c15="http://schemas.microsoft.com/office/drawing/2012/chart" uri="{CE6537A1-D6FC-4f65-9D91-7224C49458BB}"/>
                <c:ext xmlns:c16="http://schemas.microsoft.com/office/drawing/2014/chart" uri="{C3380CC4-5D6E-409C-BE32-E72D297353CC}">
                  <c16:uniqueId val="{00000007-0394-4922-992E-06A40E734861}"/>
                </c:ext>
              </c:extLst>
            </c:dLbl>
            <c:dLbl>
              <c:idx val="2"/>
              <c:delete val="1"/>
              <c:extLst>
                <c:ext xmlns:c15="http://schemas.microsoft.com/office/drawing/2012/chart" uri="{CE6537A1-D6FC-4f65-9D91-7224C49458BB}"/>
                <c:ext xmlns:c16="http://schemas.microsoft.com/office/drawing/2014/chart" uri="{C3380CC4-5D6E-409C-BE32-E72D297353CC}">
                  <c16:uniqueId val="{00000008-0394-4922-992E-06A40E734861}"/>
                </c:ext>
              </c:extLst>
            </c:dLbl>
            <c:dLbl>
              <c:idx val="3"/>
              <c:layout>
                <c:manualLayout>
                  <c:x val="1.899302601097385E-17"/>
                  <c:y val="-1.6773958363601304E-2"/>
                </c:manualLayout>
              </c:layout>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0394-4922-992E-06A40E73486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'תרומה לעבודה היומיומית'!$C$20:$C$23</c:f>
              <c:strCache>
                <c:ptCount val="3"/>
                <c:pt idx="0">
                  <c:v>באיזו מידה ההכשרה סיפקה עבורך ידע חדש, הרלוונטי לעבודתך? </c:v>
                </c:pt>
                <c:pt idx="2">
                  <c:v>באיזו מידה ההכשרה סיפקה עבורך פרקטיקות ו/או כלים מעשיים שתוכל/י להשתמש בהם בעבודתך?</c:v>
                </c:pt>
              </c:strCache>
              <c:extLst/>
            </c:strRef>
          </c:cat>
          <c:val>
            <c:numRef>
              <c:f>'תרומה לעבודה היומיומית'!$E$20:$E$23</c:f>
              <c:numCache>
                <c:formatCode>0%</c:formatCode>
                <c:ptCount val="4"/>
                <c:pt idx="0">
                  <c:v>0.09</c:v>
                </c:pt>
                <c:pt idx="1">
                  <c:v>0</c:v>
                </c:pt>
                <c:pt idx="2">
                  <c:v>0</c:v>
                </c:pt>
                <c:pt idx="3">
                  <c:v>0</c:v>
                </c:pt>
              </c:numCache>
            </c:numRef>
          </c:val>
          <c:extLst>
            <c:ext xmlns:c16="http://schemas.microsoft.com/office/drawing/2014/chart" uri="{C3380CC4-5D6E-409C-BE32-E72D297353CC}">
              <c16:uniqueId val="{00000000-0394-4922-992E-06A40E734861}"/>
            </c:ext>
          </c:extLst>
        </c:ser>
        <c:ser>
          <c:idx val="1"/>
          <c:order val="1"/>
          <c:tx>
            <c:strRef>
              <c:f>'תרומה לעבודה היומיומית'!$F$19</c:f>
              <c:strCache>
                <c:ptCount val="1"/>
                <c:pt idx="0">
                  <c:v>במידה מועטה</c:v>
                </c:pt>
              </c:strCache>
            </c:strRef>
          </c:tx>
          <c:spPr>
            <a:solidFill>
              <a:schemeClr val="accent3">
                <a:tint val="77000"/>
              </a:schemeClr>
            </a:solidFill>
            <a:ln>
              <a:noFill/>
            </a:ln>
            <a:effectLst/>
          </c:spPr>
          <c:invertIfNegative val="0"/>
          <c:dPt>
            <c:idx val="0"/>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D-AB56-4E79-B510-4C23476D5D5E}"/>
              </c:ext>
            </c:extLst>
          </c:dPt>
          <c:dPt>
            <c:idx val="1"/>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E-AB56-4E79-B510-4C23476D5D5E}"/>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6-AB56-4E79-B510-4C23476D5D5E}"/>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0-AB56-4E79-B510-4C23476D5D5E}"/>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extLst>
                <c:ext xmlns:c16="http://schemas.microsoft.com/office/drawing/2014/chart" uri="{C3380CC4-5D6E-409C-BE32-E72D297353CC}">
                  <c16:uniqueId val="{0000000D-AB56-4E79-B510-4C23476D5D5E}"/>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extLst>
                <c:ext xmlns:c16="http://schemas.microsoft.com/office/drawing/2014/chart" uri="{C3380CC4-5D6E-409C-BE32-E72D297353CC}">
                  <c16:uniqueId val="{0000000E-AB56-4E79-B510-4C23476D5D5E}"/>
                </c:ext>
              </c:extLst>
            </c:dLbl>
            <c:dLbl>
              <c:idx val="3"/>
              <c:delete val="1"/>
              <c:extLst>
                <c:ext xmlns:c15="http://schemas.microsoft.com/office/drawing/2012/chart" uri="{CE6537A1-D6FC-4f65-9D91-7224C49458BB}"/>
                <c:ext xmlns:c16="http://schemas.microsoft.com/office/drawing/2014/chart" uri="{C3380CC4-5D6E-409C-BE32-E72D297353CC}">
                  <c16:uniqueId val="{00000000-AB56-4E79-B510-4C23476D5D5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'תרומה לעבודה היומיומית'!$C$20:$C$23</c:f>
              <c:strCache>
                <c:ptCount val="3"/>
                <c:pt idx="0">
                  <c:v>באיזו מידה ההכשרה סיפקה עבורך ידע חדש, הרלוונטי לעבודתך? </c:v>
                </c:pt>
                <c:pt idx="2">
                  <c:v>באיזו מידה ההכשרה סיפקה עבורך פרקטיקות ו/או כלים מעשיים שתוכל/י להשתמש בהם בעבודתך?</c:v>
                </c:pt>
              </c:strCache>
              <c:extLst/>
            </c:strRef>
          </c:cat>
          <c:val>
            <c:numRef>
              <c:f>'תרומה לעבודה היומיומית'!$F$20:$F$23</c:f>
              <c:numCache>
                <c:formatCode>0%</c:formatCode>
                <c:ptCount val="4"/>
                <c:pt idx="0">
                  <c:v>0.09</c:v>
                </c:pt>
                <c:pt idx="1">
                  <c:v>0.08</c:v>
                </c:pt>
                <c:pt idx="2">
                  <c:v>0.14000000000000001</c:v>
                </c:pt>
                <c:pt idx="3">
                  <c:v>0.08</c:v>
                </c:pt>
              </c:numCache>
            </c:numRef>
          </c:val>
          <c:extLst>
            <c:ext xmlns:c16="http://schemas.microsoft.com/office/drawing/2014/chart" uri="{C3380CC4-5D6E-409C-BE32-E72D297353CC}">
              <c16:uniqueId val="{00000001-0394-4922-992E-06A40E734861}"/>
            </c:ext>
          </c:extLst>
        </c:ser>
        <c:ser>
          <c:idx val="2"/>
          <c:order val="2"/>
          <c:tx>
            <c:strRef>
              <c:f>'תרומה לעבודה היומיומית'!$G$19</c:f>
              <c:strCache>
                <c:ptCount val="1"/>
                <c:pt idx="0">
                  <c:v>במידה בינונית</c:v>
                </c:pt>
              </c:strCache>
            </c:strRef>
          </c:tx>
          <c:spPr>
            <a:solidFill>
              <a:schemeClr val="accent3"/>
            </a:solidFill>
            <a:ln>
              <a:noFill/>
            </a:ln>
            <a:effectLst/>
          </c:spPr>
          <c:invertIfNegative val="0"/>
          <c:dPt>
            <c:idx val="0"/>
            <c:invertIfNegative val="0"/>
            <c:bubble3D val="0"/>
            <c:spPr>
              <a:solidFill>
                <a:srgbClr val="FFDC72"/>
              </a:solidFill>
              <a:ln>
                <a:noFill/>
              </a:ln>
              <a:effectLst/>
            </c:spPr>
            <c:extLst>
              <c:ext xmlns:c16="http://schemas.microsoft.com/office/drawing/2014/chart" uri="{C3380CC4-5D6E-409C-BE32-E72D297353CC}">
                <c16:uniqueId val="{0000000B-AB56-4E79-B510-4C23476D5D5E}"/>
              </c:ext>
            </c:extLst>
          </c:dPt>
          <c:dPt>
            <c:idx val="1"/>
            <c:invertIfNegative val="0"/>
            <c:bubble3D val="0"/>
            <c:spPr>
              <a:solidFill>
                <a:srgbClr val="FFDC72"/>
              </a:solidFill>
              <a:ln>
                <a:noFill/>
              </a:ln>
              <a:effectLst/>
            </c:spPr>
            <c:extLst>
              <c:ext xmlns:c16="http://schemas.microsoft.com/office/drawing/2014/chart" uri="{C3380CC4-5D6E-409C-BE32-E72D297353CC}">
                <c16:uniqueId val="{0000000C-AB56-4E79-B510-4C23476D5D5E}"/>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4-AB56-4E79-B510-4C23476D5D5E}"/>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AB56-4E79-B510-4C23476D5D5E}"/>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extLst>
                <c:ext xmlns:c16="http://schemas.microsoft.com/office/drawing/2014/chart" uri="{C3380CC4-5D6E-409C-BE32-E72D297353CC}">
                  <c16:uniqueId val="{0000000B-AB56-4E79-B510-4C23476D5D5E}"/>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extLst>
                <c:ext xmlns:c16="http://schemas.microsoft.com/office/drawing/2014/chart" uri="{C3380CC4-5D6E-409C-BE32-E72D297353CC}">
                  <c16:uniqueId val="{0000000C-AB56-4E79-B510-4C23476D5D5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'תרומה לעבודה היומיומית'!$C$20:$C$23</c:f>
              <c:strCache>
                <c:ptCount val="3"/>
                <c:pt idx="0">
                  <c:v>באיזו מידה ההכשרה סיפקה עבורך ידע חדש, הרלוונטי לעבודתך? </c:v>
                </c:pt>
                <c:pt idx="2">
                  <c:v>באיזו מידה ההכשרה סיפקה עבורך פרקטיקות ו/או כלים מעשיים שתוכל/י להשתמש בהם בעבודתך?</c:v>
                </c:pt>
              </c:strCache>
              <c:extLst/>
            </c:strRef>
          </c:cat>
          <c:val>
            <c:numRef>
              <c:f>'תרומה לעבודה היומיומית'!$G$20:$G$23</c:f>
              <c:numCache>
                <c:formatCode>0%</c:formatCode>
                <c:ptCount val="4"/>
                <c:pt idx="0">
                  <c:v>0.318</c:v>
                </c:pt>
                <c:pt idx="1">
                  <c:v>0.84</c:v>
                </c:pt>
                <c:pt idx="2">
                  <c:v>0.36399999999999999</c:v>
                </c:pt>
                <c:pt idx="3">
                  <c:v>0.84</c:v>
                </c:pt>
              </c:numCache>
            </c:numRef>
          </c:val>
          <c:extLst>
            <c:ext xmlns:c16="http://schemas.microsoft.com/office/drawing/2014/chart" uri="{C3380CC4-5D6E-409C-BE32-E72D297353CC}">
              <c16:uniqueId val="{00000002-0394-4922-992E-06A40E734861}"/>
            </c:ext>
          </c:extLst>
        </c:ser>
        <c:ser>
          <c:idx val="3"/>
          <c:order val="3"/>
          <c:tx>
            <c:strRef>
              <c:f>'תרומה לעבודה היומיומית'!$H$19</c:f>
              <c:strCache>
                <c:ptCount val="1"/>
                <c:pt idx="0">
                  <c:v>במידה רבה</c:v>
                </c:pt>
              </c:strCache>
            </c:strRef>
          </c:tx>
          <c:spPr>
            <a:solidFill>
              <a:schemeClr val="accent3">
                <a:shade val="76000"/>
              </a:schemeClr>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A-AB56-4E79-B510-4C23476D5D5E}"/>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9-AB56-4E79-B510-4C23476D5D5E}"/>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2-AB56-4E79-B510-4C23476D5D5E}"/>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03-AB56-4E79-B510-4C23476D5D5E}"/>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extLst>
                <c:ext xmlns:c16="http://schemas.microsoft.com/office/drawing/2014/chart" uri="{C3380CC4-5D6E-409C-BE32-E72D297353CC}">
                  <c16:uniqueId val="{0000000A-AB56-4E79-B510-4C23476D5D5E}"/>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extLst>
                <c:ext xmlns:c16="http://schemas.microsoft.com/office/drawing/2014/chart" uri="{C3380CC4-5D6E-409C-BE32-E72D297353CC}">
                  <c16:uniqueId val="{00000009-AB56-4E79-B510-4C23476D5D5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'תרומה לעבודה היומיומית'!$C$20:$C$23</c:f>
              <c:strCache>
                <c:ptCount val="3"/>
                <c:pt idx="0">
                  <c:v>באיזו מידה ההכשרה סיפקה עבורך ידע חדש, הרלוונטי לעבודתך? </c:v>
                </c:pt>
                <c:pt idx="2">
                  <c:v>באיזו מידה ההכשרה סיפקה עבורך פרקטיקות ו/או כלים מעשיים שתוכל/י להשתמש בהם בעבודתך?</c:v>
                </c:pt>
              </c:strCache>
              <c:extLst/>
            </c:strRef>
          </c:cat>
          <c:val>
            <c:numRef>
              <c:f>'תרומה לעבודה היומיומית'!$H$20:$H$23</c:f>
              <c:numCache>
                <c:formatCode>0%</c:formatCode>
                <c:ptCount val="4"/>
                <c:pt idx="0">
                  <c:v>0.22700000000000001</c:v>
                </c:pt>
                <c:pt idx="1">
                  <c:v>0.08</c:v>
                </c:pt>
                <c:pt idx="2">
                  <c:v>0.36399999999999999</c:v>
                </c:pt>
                <c:pt idx="3">
                  <c:v>0.08</c:v>
                </c:pt>
              </c:numCache>
            </c:numRef>
          </c:val>
          <c:extLst>
            <c:ext xmlns:c16="http://schemas.microsoft.com/office/drawing/2014/chart" uri="{C3380CC4-5D6E-409C-BE32-E72D297353CC}">
              <c16:uniqueId val="{00000003-0394-4922-992E-06A40E734861}"/>
            </c:ext>
          </c:extLst>
        </c:ser>
        <c:ser>
          <c:idx val="4"/>
          <c:order val="4"/>
          <c:tx>
            <c:strRef>
              <c:f>'תרומה לעבודה היומיומית'!$I$19</c:f>
              <c:strCache>
                <c:ptCount val="1"/>
                <c:pt idx="0">
                  <c:v>במידה רבה מאוד</c:v>
                </c:pt>
              </c:strCache>
            </c:strRef>
          </c:tx>
          <c:spPr>
            <a:solidFill>
              <a:schemeClr val="accent3">
                <a:shade val="53000"/>
              </a:schemeClr>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8-AB56-4E79-B510-4C23476D5D5E}"/>
              </c:ext>
            </c:extLst>
          </c:dPt>
          <c:dPt>
            <c:idx val="2"/>
            <c:invertIfNegative val="0"/>
            <c:bubble3D val="0"/>
            <c:spPr>
              <a:solidFill>
                <a:schemeClr val="accent2">
                  <a:lumMod val="50000"/>
                </a:schemeClr>
              </a:solidFill>
              <a:ln>
                <a:noFill/>
              </a:ln>
              <a:effectLst/>
            </c:spPr>
            <c:extLst>
              <c:ext xmlns:c16="http://schemas.microsoft.com/office/drawing/2014/chart" uri="{C3380CC4-5D6E-409C-BE32-E72D297353CC}">
                <c16:uniqueId val="{00000001-AB56-4E79-B510-4C23476D5D5E}"/>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he-IL"/>
                </a:p>
              </c:txPr>
              <c:showLegendKey val="0"/>
              <c:showVal val="1"/>
              <c:showCatName val="0"/>
              <c:showSerName val="0"/>
              <c:showPercent val="0"/>
              <c:showBubbleSize val="0"/>
              <c:extLst>
                <c:ext xmlns:c16="http://schemas.microsoft.com/office/drawing/2014/chart" uri="{C3380CC4-5D6E-409C-BE32-E72D297353CC}">
                  <c16:uniqueId val="{00000008-AB56-4E79-B510-4C23476D5D5E}"/>
                </c:ext>
              </c:extLst>
            </c:dLbl>
            <c:dLbl>
              <c:idx val="3"/>
              <c:delete val="1"/>
              <c:extLst>
                <c:ext xmlns:c15="http://schemas.microsoft.com/office/drawing/2012/chart" uri="{CE6537A1-D6FC-4f65-9D91-7224C49458BB}"/>
                <c:ext xmlns:c16="http://schemas.microsoft.com/office/drawing/2014/chart" uri="{C3380CC4-5D6E-409C-BE32-E72D297353CC}">
                  <c16:uniqueId val="{0000000C-0394-4922-992E-06A40E73486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'תרומה לעבודה היומיומית'!$C$20:$C$23</c:f>
              <c:strCache>
                <c:ptCount val="3"/>
                <c:pt idx="0">
                  <c:v>באיזו מידה ההכשרה סיפקה עבורך ידע חדש, הרלוונטי לעבודתך? </c:v>
                </c:pt>
                <c:pt idx="2">
                  <c:v>באיזו מידה ההכשרה סיפקה עבורך פרקטיקות ו/או כלים מעשיים שתוכל/י להשתמש בהם בעבודתך?</c:v>
                </c:pt>
              </c:strCache>
              <c:extLst/>
            </c:strRef>
          </c:cat>
          <c:val>
            <c:numRef>
              <c:f>'תרומה לעבודה היומיומית'!$I$20:$I$23</c:f>
              <c:numCache>
                <c:formatCode>General</c:formatCode>
                <c:ptCount val="4"/>
                <c:pt idx="0" formatCode="0%">
                  <c:v>0.27300000000000002</c:v>
                </c:pt>
                <c:pt idx="2" formatCode="0%">
                  <c:v>0.13600000000000001</c:v>
                </c:pt>
                <c:pt idx="3" formatCode="0%">
                  <c:v>0</c:v>
                </c:pt>
              </c:numCache>
            </c:numRef>
          </c:val>
          <c:extLst>
            <c:ext xmlns:c16="http://schemas.microsoft.com/office/drawing/2014/chart" uri="{C3380CC4-5D6E-409C-BE32-E72D297353CC}">
              <c16:uniqueId val="{00000004-0394-4922-992E-06A40E734861}"/>
            </c:ext>
          </c:extLst>
        </c:ser>
        <c:dLbls>
          <c:showLegendKey val="0"/>
          <c:showVal val="1"/>
          <c:showCatName val="0"/>
          <c:showSerName val="0"/>
          <c:showPercent val="0"/>
          <c:showBubbleSize val="0"/>
        </c:dLbls>
        <c:gapWidth val="150"/>
        <c:overlap val="100"/>
        <c:axId val="1057563871"/>
        <c:axId val="1057563039"/>
      </c:barChart>
      <c:catAx>
        <c:axId val="1057563871"/>
        <c:scaling>
          <c:orientation val="maxMin"/>
        </c:scaling>
        <c:delete val="1"/>
        <c:axPos val="b"/>
        <c:numFmt formatCode="General" sourceLinked="1"/>
        <c:majorTickMark val="none"/>
        <c:minorTickMark val="none"/>
        <c:tickLblPos val="nextTo"/>
        <c:crossAx val="1057563039"/>
        <c:crosses val="autoZero"/>
        <c:auto val="1"/>
        <c:lblAlgn val="ctr"/>
        <c:lblOffset val="100"/>
        <c:noMultiLvlLbl val="0"/>
      </c:catAx>
      <c:valAx>
        <c:axId val="1057563039"/>
        <c:scaling>
          <c:orientation val="minMax"/>
        </c:scaling>
        <c:delete val="1"/>
        <c:axPos val="r"/>
        <c:majorGridlines>
          <c:spPr>
            <a:ln w="9525" cap="flat" cmpd="sng" algn="ctr">
              <a:noFill/>
              <a:round/>
            </a:ln>
            <a:effectLst/>
          </c:spPr>
        </c:majorGridlines>
        <c:numFmt formatCode="0%" sourceLinked="1"/>
        <c:majorTickMark val="none"/>
        <c:minorTickMark val="none"/>
        <c:tickLblPos val="nextTo"/>
        <c:crossAx val="1057563871"/>
        <c:crosses val="autoZero"/>
        <c:crossBetween val="between"/>
      </c:valAx>
      <c:spPr>
        <a:noFill/>
        <a:ln w="25400">
          <a:noFill/>
        </a:ln>
        <a:effectLst/>
      </c:spPr>
    </c:plotArea>
    <c:legend>
      <c:legendPos val="b"/>
      <c:layout>
        <c:manualLayout>
          <c:xMode val="edge"/>
          <c:yMode val="edge"/>
          <c:x val="0.75278057227226158"/>
          <c:y val="0.41723801586525894"/>
          <c:w val="0.15530267390903135"/>
          <c:h val="0.354364729252462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400" dirty="0">
                <a:effectLst/>
              </a:rPr>
              <a:t>Following the training, you have a better understanding of the need to integrate EC needs and content in your professional work</a:t>
            </a:r>
            <a:endParaRPr lang="he-IL" sz="1400" dirty="0">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title>
    <c:autoTitleDeleted val="0"/>
    <c:plotArea>
      <c:layout>
        <c:manualLayout>
          <c:layoutTarget val="inner"/>
          <c:xMode val="edge"/>
          <c:yMode val="edge"/>
          <c:x val="8.3333333333333329E-2"/>
          <c:y val="0.22361111111111112"/>
          <c:w val="0.6333333333333333"/>
          <c:h val="0.62623432487605712"/>
        </c:manualLayout>
      </c:layout>
      <c:barChart>
        <c:barDir val="col"/>
        <c:grouping val="stacked"/>
        <c:varyColors val="0"/>
        <c:ser>
          <c:idx val="0"/>
          <c:order val="0"/>
          <c:tx>
            <c:strRef>
              <c:f>'מודעות לצרכים ומענים'!$K$13</c:f>
              <c:strCache>
                <c:ptCount val="1"/>
                <c:pt idx="0">
                  <c:v>כלל לא</c:v>
                </c:pt>
              </c:strCache>
            </c:strRef>
          </c:tx>
          <c:spPr>
            <a:solidFill>
              <a:schemeClr val="accent5">
                <a:tint val="54000"/>
              </a:schemeClr>
            </a:solidFill>
            <a:ln>
              <a:noFill/>
            </a:ln>
            <a:effectLst/>
          </c:spPr>
          <c:invertIfNegative val="0"/>
          <c:dLbls>
            <c:delete val="1"/>
          </c:dLbls>
          <c:cat>
            <c:strRef>
              <c:f>'מודעות לצרכים ומענים'!$L$12:$M$12</c:f>
              <c:strCache>
                <c:ptCount val="2"/>
                <c:pt idx="0">
                  <c:v>טירה N=22</c:v>
                </c:pt>
                <c:pt idx="1">
                  <c:v>בית שמש N=14</c:v>
                </c:pt>
              </c:strCache>
            </c:strRef>
          </c:cat>
          <c:val>
            <c:numRef>
              <c:f>'מודעות לצרכים ומענים'!$L$13:$M$13</c:f>
              <c:numCache>
                <c:formatCode>0%</c:formatCode>
                <c:ptCount val="2"/>
                <c:pt idx="0">
                  <c:v>0</c:v>
                </c:pt>
                <c:pt idx="1">
                  <c:v>0</c:v>
                </c:pt>
              </c:numCache>
            </c:numRef>
          </c:val>
          <c:extLst>
            <c:ext xmlns:c16="http://schemas.microsoft.com/office/drawing/2014/chart" uri="{C3380CC4-5D6E-409C-BE32-E72D297353CC}">
              <c16:uniqueId val="{00000000-486F-432D-A9F3-EB271756AF84}"/>
            </c:ext>
          </c:extLst>
        </c:ser>
        <c:ser>
          <c:idx val="1"/>
          <c:order val="1"/>
          <c:tx>
            <c:strRef>
              <c:f>'מודעות לצרכים ומענים'!$K$14</c:f>
              <c:strCache>
                <c:ptCount val="1"/>
                <c:pt idx="0">
                  <c:v>במידה מועטה</c:v>
                </c:pt>
              </c:strCache>
            </c:strRef>
          </c:tx>
          <c:spPr>
            <a:solidFill>
              <a:schemeClr val="accent5">
                <a:tint val="77000"/>
              </a:schemeClr>
            </a:solidFill>
            <a:ln>
              <a:noFill/>
            </a:ln>
            <a:effectLst/>
          </c:spPr>
          <c:invertIfNegative val="0"/>
          <c:dLbls>
            <c:delete val="1"/>
          </c:dLbls>
          <c:cat>
            <c:strRef>
              <c:f>'מודעות לצרכים ומענים'!$L$12:$M$12</c:f>
              <c:strCache>
                <c:ptCount val="2"/>
                <c:pt idx="0">
                  <c:v>טירה N=22</c:v>
                </c:pt>
                <c:pt idx="1">
                  <c:v>בית שמש N=14</c:v>
                </c:pt>
              </c:strCache>
            </c:strRef>
          </c:cat>
          <c:val>
            <c:numRef>
              <c:f>'מודעות לצרכים ומענים'!$L$14:$M$14</c:f>
              <c:numCache>
                <c:formatCode>0%</c:formatCode>
                <c:ptCount val="2"/>
                <c:pt idx="0">
                  <c:v>0</c:v>
                </c:pt>
                <c:pt idx="1">
                  <c:v>0</c:v>
                </c:pt>
              </c:numCache>
            </c:numRef>
          </c:val>
          <c:extLst>
            <c:ext xmlns:c16="http://schemas.microsoft.com/office/drawing/2014/chart" uri="{C3380CC4-5D6E-409C-BE32-E72D297353CC}">
              <c16:uniqueId val="{00000001-486F-432D-A9F3-EB271756AF84}"/>
            </c:ext>
          </c:extLst>
        </c:ser>
        <c:ser>
          <c:idx val="2"/>
          <c:order val="2"/>
          <c:tx>
            <c:strRef>
              <c:f>'מודעות לצרכים ומענים'!$K$15</c:f>
              <c:strCache>
                <c:ptCount val="1"/>
                <c:pt idx="0">
                  <c:v>במידה בינונית</c:v>
                </c:pt>
              </c:strCache>
            </c:strRef>
          </c:tx>
          <c:spPr>
            <a:solidFill>
              <a:schemeClr val="accent5"/>
            </a:solidFill>
            <a:ln>
              <a:noFill/>
            </a:ln>
            <a:effectLst/>
          </c:spPr>
          <c:invertIfNegative val="0"/>
          <c:dLbls>
            <c:dLbl>
              <c:idx val="0"/>
              <c:layout>
                <c:manualLayout>
                  <c:x val="-5.5555555555555558E-3"/>
                  <c:y val="-2.3148148148148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BB-494F-B8DF-C8838BA93F52}"/>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'מודעות לצרכים ומענים'!$L$12:$M$12</c:f>
              <c:strCache>
                <c:ptCount val="2"/>
                <c:pt idx="0">
                  <c:v>טירה N=22</c:v>
                </c:pt>
                <c:pt idx="1">
                  <c:v>בית שמש N=14</c:v>
                </c:pt>
              </c:strCache>
            </c:strRef>
          </c:cat>
          <c:val>
            <c:numRef>
              <c:f>'מודעות לצרכים ומענים'!$L$15:$M$15</c:f>
              <c:numCache>
                <c:formatCode>0%</c:formatCode>
                <c:ptCount val="2"/>
                <c:pt idx="0">
                  <c:v>4.4999999999999998E-2</c:v>
                </c:pt>
                <c:pt idx="1">
                  <c:v>0.42899999999999999</c:v>
                </c:pt>
              </c:numCache>
            </c:numRef>
          </c:val>
          <c:extLst>
            <c:ext xmlns:c16="http://schemas.microsoft.com/office/drawing/2014/chart" uri="{C3380CC4-5D6E-409C-BE32-E72D297353CC}">
              <c16:uniqueId val="{00000002-486F-432D-A9F3-EB271756AF84}"/>
            </c:ext>
          </c:extLst>
        </c:ser>
        <c:ser>
          <c:idx val="3"/>
          <c:order val="3"/>
          <c:tx>
            <c:strRef>
              <c:f>'מודעות לצרכים ומענים'!$K$16</c:f>
              <c:strCache>
                <c:ptCount val="1"/>
                <c:pt idx="0">
                  <c:v>במידה רבה</c:v>
                </c:pt>
              </c:strCache>
            </c:strRef>
          </c:tx>
          <c:spPr>
            <a:solidFill>
              <a:schemeClr val="accent5">
                <a:shade val="76000"/>
              </a:schemeClr>
            </a:solidFill>
            <a:ln>
              <a:noFill/>
            </a:ln>
            <a:effectLst/>
          </c:spPr>
          <c:invertIfNegative val="0"/>
          <c:dLbls>
            <c:dLbl>
              <c:idx val="0"/>
              <c:layout>
                <c:manualLayout>
                  <c:x val="0"/>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BB-494F-B8DF-C8838BA93F52}"/>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'מודעות לצרכים ומענים'!$L$12:$M$12</c:f>
              <c:strCache>
                <c:ptCount val="2"/>
                <c:pt idx="0">
                  <c:v>טירה N=22</c:v>
                </c:pt>
                <c:pt idx="1">
                  <c:v>בית שמש N=14</c:v>
                </c:pt>
              </c:strCache>
            </c:strRef>
          </c:cat>
          <c:val>
            <c:numRef>
              <c:f>'מודעות לצרכים ומענים'!$L$16:$M$16</c:f>
              <c:numCache>
                <c:formatCode>0%</c:formatCode>
                <c:ptCount val="2"/>
                <c:pt idx="0">
                  <c:v>0.5</c:v>
                </c:pt>
                <c:pt idx="1">
                  <c:v>0.28599999999999998</c:v>
                </c:pt>
              </c:numCache>
            </c:numRef>
          </c:val>
          <c:extLst>
            <c:ext xmlns:c16="http://schemas.microsoft.com/office/drawing/2014/chart" uri="{C3380CC4-5D6E-409C-BE32-E72D297353CC}">
              <c16:uniqueId val="{00000003-486F-432D-A9F3-EB271756AF84}"/>
            </c:ext>
          </c:extLst>
        </c:ser>
        <c:ser>
          <c:idx val="4"/>
          <c:order val="4"/>
          <c:tx>
            <c:strRef>
              <c:f>'מודעות לצרכים ומענים'!$K$17</c:f>
              <c:strCache>
                <c:ptCount val="1"/>
                <c:pt idx="0">
                  <c:v>במידה רבה מאוד</c:v>
                </c:pt>
              </c:strCache>
            </c:strRef>
          </c:tx>
          <c:spPr>
            <a:solidFill>
              <a:schemeClr val="accent5">
                <a:shade val="53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'מודעות לצרכים ומענים'!$L$12:$M$12</c:f>
              <c:strCache>
                <c:ptCount val="2"/>
                <c:pt idx="0">
                  <c:v>טירה N=22</c:v>
                </c:pt>
                <c:pt idx="1">
                  <c:v>בית שמש N=14</c:v>
                </c:pt>
              </c:strCache>
            </c:strRef>
          </c:cat>
          <c:val>
            <c:numRef>
              <c:f>'מודעות לצרכים ומענים'!$L$17:$M$17</c:f>
              <c:numCache>
                <c:formatCode>0%</c:formatCode>
                <c:ptCount val="2"/>
                <c:pt idx="0">
                  <c:v>0.40899999999999997</c:v>
                </c:pt>
                <c:pt idx="1">
                  <c:v>0.14299999999999999</c:v>
                </c:pt>
              </c:numCache>
            </c:numRef>
          </c:val>
          <c:extLst>
            <c:ext xmlns:c16="http://schemas.microsoft.com/office/drawing/2014/chart" uri="{C3380CC4-5D6E-409C-BE32-E72D297353CC}">
              <c16:uniqueId val="{00000004-486F-432D-A9F3-EB271756AF84}"/>
            </c:ext>
          </c:extLst>
        </c:ser>
        <c:dLbls>
          <c:showLegendKey val="0"/>
          <c:showVal val="1"/>
          <c:showCatName val="0"/>
          <c:showSerName val="0"/>
          <c:showPercent val="0"/>
          <c:showBubbleSize val="0"/>
        </c:dLbls>
        <c:gapWidth val="150"/>
        <c:overlap val="100"/>
        <c:axId val="1644466703"/>
        <c:axId val="1644467119"/>
      </c:barChart>
      <c:catAx>
        <c:axId val="1644466703"/>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crossAx val="1644467119"/>
        <c:crosses val="autoZero"/>
        <c:auto val="1"/>
        <c:lblAlgn val="ctr"/>
        <c:lblOffset val="100"/>
        <c:noMultiLvlLbl val="0"/>
      </c:catAx>
      <c:valAx>
        <c:axId val="1644467119"/>
        <c:scaling>
          <c:orientation val="minMax"/>
        </c:scaling>
        <c:delete val="1"/>
        <c:axPos val="r"/>
        <c:majorGridlines>
          <c:spPr>
            <a:ln w="9525" cap="flat" cmpd="sng" algn="ctr">
              <a:noFill/>
              <a:round/>
            </a:ln>
            <a:effectLst/>
          </c:spPr>
        </c:majorGridlines>
        <c:numFmt formatCode="0%" sourceLinked="1"/>
        <c:majorTickMark val="none"/>
        <c:minorTickMark val="none"/>
        <c:tickLblPos val="nextTo"/>
        <c:crossAx val="1644466703"/>
        <c:crosses val="autoZero"/>
        <c:crossBetween val="between"/>
      </c:valAx>
      <c:spPr>
        <a:noFill/>
        <a:ln>
          <a:noFill/>
        </a:ln>
        <a:effectLst/>
      </c:spPr>
    </c:plotArea>
    <c:legend>
      <c:legendPos val="b"/>
      <c:layout>
        <c:manualLayout>
          <c:xMode val="edge"/>
          <c:yMode val="edge"/>
          <c:x val="0.7583333333333333"/>
          <c:y val="0.39580052493438311"/>
          <c:w val="0.2388888888888889"/>
          <c:h val="0.4207181393992416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he-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he-IL" b="1"/>
              <a:t>באיזו מידה לדעתך המרחב הציבורי ו/או השירותים המוניציפליים בעיר בה את/ה עובד/ת מותאמים לגיל הרך ומלוויו כיום?</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title>
    <c:autoTitleDeleted val="0"/>
    <c:plotArea>
      <c:layout>
        <c:manualLayout>
          <c:layoutTarget val="inner"/>
          <c:xMode val="edge"/>
          <c:yMode val="edge"/>
          <c:x val="0.11666666666666667"/>
          <c:y val="0.28432888597258676"/>
          <c:w val="0.60833333333333328"/>
          <c:h val="0.60955198308544767"/>
        </c:manualLayout>
      </c:layout>
      <c:barChart>
        <c:barDir val="col"/>
        <c:grouping val="stacked"/>
        <c:varyColors val="0"/>
        <c:ser>
          <c:idx val="0"/>
          <c:order val="0"/>
          <c:tx>
            <c:strRef>
              <c:f>'מודעות לצרכים ומענים'!$K$6</c:f>
              <c:strCache>
                <c:ptCount val="1"/>
                <c:pt idx="0">
                  <c:v>כלל לא</c:v>
                </c:pt>
              </c:strCache>
            </c:strRef>
          </c:tx>
          <c:spPr>
            <a:solidFill>
              <a:schemeClr val="accent5">
                <a:tint val="58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6E20-47C7-A583-02557901A8D1}"/>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'מודעות לצרכים ומענים'!$L$5:$M$5</c:f>
              <c:strCache>
                <c:ptCount val="2"/>
                <c:pt idx="0">
                  <c:v>טירה N=22</c:v>
                </c:pt>
                <c:pt idx="1">
                  <c:v>בית שמש N=14</c:v>
                </c:pt>
              </c:strCache>
            </c:strRef>
          </c:cat>
          <c:val>
            <c:numRef>
              <c:f>'מודעות לצרכים ומענים'!$L$6:$M$6</c:f>
              <c:numCache>
                <c:formatCode>0%</c:formatCode>
                <c:ptCount val="2"/>
                <c:pt idx="0">
                  <c:v>0.36399999999999999</c:v>
                </c:pt>
                <c:pt idx="1">
                  <c:v>0</c:v>
                </c:pt>
              </c:numCache>
            </c:numRef>
          </c:val>
          <c:extLst>
            <c:ext xmlns:c16="http://schemas.microsoft.com/office/drawing/2014/chart" uri="{C3380CC4-5D6E-409C-BE32-E72D297353CC}">
              <c16:uniqueId val="{00000000-6E20-47C7-A583-02557901A8D1}"/>
            </c:ext>
          </c:extLst>
        </c:ser>
        <c:ser>
          <c:idx val="1"/>
          <c:order val="1"/>
          <c:tx>
            <c:strRef>
              <c:f>'מודעות לצרכים ומענים'!$K$7</c:f>
              <c:strCache>
                <c:ptCount val="1"/>
                <c:pt idx="0">
                  <c:v>במידה מועטה</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'מודעות לצרכים ומענים'!$L$5:$M$5</c:f>
              <c:strCache>
                <c:ptCount val="2"/>
                <c:pt idx="0">
                  <c:v>טירה N=22</c:v>
                </c:pt>
                <c:pt idx="1">
                  <c:v>בית שמש N=14</c:v>
                </c:pt>
              </c:strCache>
            </c:strRef>
          </c:cat>
          <c:val>
            <c:numRef>
              <c:f>'מודעות לצרכים ומענים'!$L$7:$M$7</c:f>
              <c:numCache>
                <c:formatCode>0%</c:formatCode>
                <c:ptCount val="2"/>
                <c:pt idx="0">
                  <c:v>0.45500000000000002</c:v>
                </c:pt>
                <c:pt idx="1">
                  <c:v>0.35699999999999998</c:v>
                </c:pt>
              </c:numCache>
            </c:numRef>
          </c:val>
          <c:extLst>
            <c:ext xmlns:c16="http://schemas.microsoft.com/office/drawing/2014/chart" uri="{C3380CC4-5D6E-409C-BE32-E72D297353CC}">
              <c16:uniqueId val="{00000001-6E20-47C7-A583-02557901A8D1}"/>
            </c:ext>
          </c:extLst>
        </c:ser>
        <c:ser>
          <c:idx val="2"/>
          <c:order val="2"/>
          <c:tx>
            <c:strRef>
              <c:f>'מודעות לצרכים ומענים'!$K$8</c:f>
              <c:strCache>
                <c:ptCount val="1"/>
                <c:pt idx="0">
                  <c:v>במידה בינונית</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'מודעות לצרכים ומענים'!$L$5:$M$5</c:f>
              <c:strCache>
                <c:ptCount val="2"/>
                <c:pt idx="0">
                  <c:v>טירה N=22</c:v>
                </c:pt>
                <c:pt idx="1">
                  <c:v>בית שמש N=14</c:v>
                </c:pt>
              </c:strCache>
            </c:strRef>
          </c:cat>
          <c:val>
            <c:numRef>
              <c:f>'מודעות לצרכים ומענים'!$L$8:$M$8</c:f>
              <c:numCache>
                <c:formatCode>0%</c:formatCode>
                <c:ptCount val="2"/>
                <c:pt idx="0">
                  <c:v>4.4999999999999998E-2</c:v>
                </c:pt>
                <c:pt idx="1">
                  <c:v>0.5</c:v>
                </c:pt>
              </c:numCache>
            </c:numRef>
          </c:val>
          <c:extLst>
            <c:ext xmlns:c16="http://schemas.microsoft.com/office/drawing/2014/chart" uri="{C3380CC4-5D6E-409C-BE32-E72D297353CC}">
              <c16:uniqueId val="{00000002-6E20-47C7-A583-02557901A8D1}"/>
            </c:ext>
          </c:extLst>
        </c:ser>
        <c:ser>
          <c:idx val="3"/>
          <c:order val="3"/>
          <c:tx>
            <c:strRef>
              <c:f>'מודעות לצרכים ומענים'!$K$9</c:f>
              <c:strCache>
                <c:ptCount val="1"/>
                <c:pt idx="0">
                  <c:v>במידה רבה</c:v>
                </c:pt>
              </c:strCache>
            </c:strRef>
          </c:tx>
          <c:spPr>
            <a:solidFill>
              <a:schemeClr val="accent5">
                <a:shade val="58000"/>
              </a:schemeClr>
            </a:solidFill>
            <a:ln>
              <a:noFill/>
            </a:ln>
            <a:effectLst/>
          </c:spPr>
          <c:invertIfNegative val="0"/>
          <c:dLbls>
            <c:dLbl>
              <c:idx val="0"/>
              <c:layout>
                <c:manualLayout>
                  <c:x val="4.3744531933508311E-7"/>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E20-47C7-A583-02557901A8D1}"/>
                </c:ext>
              </c:extLst>
            </c:dLbl>
            <c:dLbl>
              <c:idx val="1"/>
              <c:delete val="1"/>
              <c:extLst>
                <c:ext xmlns:c15="http://schemas.microsoft.com/office/drawing/2012/chart" uri="{CE6537A1-D6FC-4f65-9D91-7224C49458BB}"/>
                <c:ext xmlns:c16="http://schemas.microsoft.com/office/drawing/2014/chart" uri="{C3380CC4-5D6E-409C-BE32-E72D297353CC}">
                  <c16:uniqueId val="{00000005-6E20-47C7-A583-02557901A8D1}"/>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'מודעות לצרכים ומענים'!$L$5:$M$5</c:f>
              <c:strCache>
                <c:ptCount val="2"/>
                <c:pt idx="0">
                  <c:v>טירה N=22</c:v>
                </c:pt>
                <c:pt idx="1">
                  <c:v>בית שמש N=14</c:v>
                </c:pt>
              </c:strCache>
            </c:strRef>
          </c:cat>
          <c:val>
            <c:numRef>
              <c:f>'מודעות לצרכים ומענים'!$L$9:$M$9</c:f>
              <c:numCache>
                <c:formatCode>0%</c:formatCode>
                <c:ptCount val="2"/>
                <c:pt idx="0">
                  <c:v>9.0999999999999998E-2</c:v>
                </c:pt>
                <c:pt idx="1">
                  <c:v>0</c:v>
                </c:pt>
              </c:numCache>
            </c:numRef>
          </c:val>
          <c:extLst>
            <c:ext xmlns:c16="http://schemas.microsoft.com/office/drawing/2014/chart" uri="{C3380CC4-5D6E-409C-BE32-E72D297353CC}">
              <c16:uniqueId val="{00000003-6E20-47C7-A583-02557901A8D1}"/>
            </c:ext>
          </c:extLst>
        </c:ser>
        <c:dLbls>
          <c:showLegendKey val="0"/>
          <c:showVal val="1"/>
          <c:showCatName val="0"/>
          <c:showSerName val="0"/>
          <c:showPercent val="0"/>
          <c:showBubbleSize val="0"/>
        </c:dLbls>
        <c:gapWidth val="150"/>
        <c:overlap val="100"/>
        <c:axId val="1377963327"/>
        <c:axId val="1377962079"/>
      </c:barChart>
      <c:catAx>
        <c:axId val="1377963327"/>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crossAx val="1377962079"/>
        <c:crosses val="autoZero"/>
        <c:auto val="1"/>
        <c:lblAlgn val="ctr"/>
        <c:lblOffset val="100"/>
        <c:noMultiLvlLbl val="0"/>
      </c:catAx>
      <c:valAx>
        <c:axId val="1377962079"/>
        <c:scaling>
          <c:orientation val="minMax"/>
        </c:scaling>
        <c:delete val="1"/>
        <c:axPos val="r"/>
        <c:majorGridlines>
          <c:spPr>
            <a:ln w="9525" cap="flat" cmpd="sng" algn="ctr">
              <a:noFill/>
              <a:round/>
            </a:ln>
            <a:effectLst/>
          </c:spPr>
        </c:majorGridlines>
        <c:numFmt formatCode="0%" sourceLinked="1"/>
        <c:majorTickMark val="none"/>
        <c:minorTickMark val="none"/>
        <c:tickLblPos val="nextTo"/>
        <c:crossAx val="1377963327"/>
        <c:crosses val="autoZero"/>
        <c:crossBetween val="between"/>
      </c:valAx>
      <c:spPr>
        <a:noFill/>
        <a:ln>
          <a:noFill/>
        </a:ln>
        <a:effectLst/>
      </c:spPr>
    </c:plotArea>
    <c:legend>
      <c:legendPos val="b"/>
      <c:layout>
        <c:manualLayout>
          <c:xMode val="edge"/>
          <c:yMode val="edge"/>
          <c:x val="0.78333333333333333"/>
          <c:y val="0.46063174394867307"/>
          <c:w val="0.19444444444444445"/>
          <c:h val="0.386590478273549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he-I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400" dirty="0">
                <a:effectLst/>
              </a:rPr>
              <a:t>The training open you to new possibilities for working together on joint areas with new officials</a:t>
            </a:r>
            <a:endParaRPr lang="he-IL" sz="1400" dirty="0">
              <a:effectLst/>
            </a:endParaRPr>
          </a:p>
        </c:rich>
      </c:tx>
      <c:layout>
        <c:manualLayout>
          <c:xMode val="edge"/>
          <c:yMode val="edge"/>
          <c:x val="0.12378797559142567"/>
          <c:y val="7.163585456444218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title>
    <c:autoTitleDeleted val="0"/>
    <c:plotArea>
      <c:layout>
        <c:manualLayout>
          <c:layoutTarget val="inner"/>
          <c:xMode val="edge"/>
          <c:yMode val="edge"/>
          <c:x val="7.5530967454647532E-2"/>
          <c:y val="0.24629089045489169"/>
          <c:w val="0.66538313963823636"/>
          <c:h val="0.54416120780145871"/>
        </c:manualLayout>
      </c:layout>
      <c:barChart>
        <c:barDir val="col"/>
        <c:grouping val="stacked"/>
        <c:varyColors val="0"/>
        <c:ser>
          <c:idx val="0"/>
          <c:order val="0"/>
          <c:tx>
            <c:strRef>
              <c:f>'רתימת שותפים ומנגנוני שיתוף פעו'!$A$10</c:f>
              <c:strCache>
                <c:ptCount val="1"/>
                <c:pt idx="0">
                  <c:v>כלל לא</c:v>
                </c:pt>
              </c:strCache>
            </c:strRef>
          </c:tx>
          <c:spPr>
            <a:solidFill>
              <a:schemeClr val="accent5">
                <a:tint val="54000"/>
              </a:schemeClr>
            </a:solidFill>
            <a:ln>
              <a:noFill/>
            </a:ln>
            <a:effectLst/>
          </c:spPr>
          <c:invertIfNegative val="0"/>
          <c:dLbls>
            <c:delete val="1"/>
          </c:dLbls>
          <c:cat>
            <c:strRef>
              <c:f>'רתימת שותפים ומנגנוני שיתוף פעו'!$B$9:$C$9</c:f>
              <c:strCache>
                <c:ptCount val="2"/>
                <c:pt idx="0">
                  <c:v>טירה N=22</c:v>
                </c:pt>
                <c:pt idx="1">
                  <c:v>בית שמש N=14</c:v>
                </c:pt>
              </c:strCache>
            </c:strRef>
          </c:cat>
          <c:val>
            <c:numRef>
              <c:f>'רתימת שותפים ומנגנוני שיתוף פעו'!$B$10:$C$10</c:f>
              <c:numCache>
                <c:formatCode>0%</c:formatCode>
                <c:ptCount val="2"/>
                <c:pt idx="0">
                  <c:v>0</c:v>
                </c:pt>
                <c:pt idx="1">
                  <c:v>0</c:v>
                </c:pt>
              </c:numCache>
            </c:numRef>
          </c:val>
          <c:extLst>
            <c:ext xmlns:c16="http://schemas.microsoft.com/office/drawing/2014/chart" uri="{C3380CC4-5D6E-409C-BE32-E72D297353CC}">
              <c16:uniqueId val="{00000000-78BA-4C3C-A106-D52FC574B1E2}"/>
            </c:ext>
          </c:extLst>
        </c:ser>
        <c:ser>
          <c:idx val="1"/>
          <c:order val="1"/>
          <c:tx>
            <c:strRef>
              <c:f>'רתימת שותפים ומנגנוני שיתוף פעו'!$A$11</c:f>
              <c:strCache>
                <c:ptCount val="1"/>
                <c:pt idx="0">
                  <c:v>במידה מועטה</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'רתימת שותפים ומנגנוני שיתוף פעו'!$B$9:$C$9</c:f>
              <c:strCache>
                <c:ptCount val="2"/>
                <c:pt idx="0">
                  <c:v>טירה N=22</c:v>
                </c:pt>
                <c:pt idx="1">
                  <c:v>בית שמש N=14</c:v>
                </c:pt>
              </c:strCache>
            </c:strRef>
          </c:cat>
          <c:val>
            <c:numRef>
              <c:f>'רתימת שותפים ומנגנוני שיתוף פעו'!$B$11:$C$11</c:f>
              <c:numCache>
                <c:formatCode>0%</c:formatCode>
                <c:ptCount val="2"/>
                <c:pt idx="0">
                  <c:v>0.182</c:v>
                </c:pt>
                <c:pt idx="1">
                  <c:v>0.14299999999999999</c:v>
                </c:pt>
              </c:numCache>
            </c:numRef>
          </c:val>
          <c:extLst>
            <c:ext xmlns:c16="http://schemas.microsoft.com/office/drawing/2014/chart" uri="{C3380CC4-5D6E-409C-BE32-E72D297353CC}">
              <c16:uniqueId val="{00000001-78BA-4C3C-A106-D52FC574B1E2}"/>
            </c:ext>
          </c:extLst>
        </c:ser>
        <c:ser>
          <c:idx val="2"/>
          <c:order val="2"/>
          <c:tx>
            <c:strRef>
              <c:f>'רתימת שותפים ומנגנוני שיתוף פעו'!$A$12</c:f>
              <c:strCache>
                <c:ptCount val="1"/>
                <c:pt idx="0">
                  <c:v>במידה בינונית</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'רתימת שותפים ומנגנוני שיתוף פעו'!$B$9:$C$9</c:f>
              <c:strCache>
                <c:ptCount val="2"/>
                <c:pt idx="0">
                  <c:v>טירה N=22</c:v>
                </c:pt>
                <c:pt idx="1">
                  <c:v>בית שמש N=14</c:v>
                </c:pt>
              </c:strCache>
            </c:strRef>
          </c:cat>
          <c:val>
            <c:numRef>
              <c:f>'רתימת שותפים ומנגנוני שיתוף פעו'!$B$12:$C$12</c:f>
              <c:numCache>
                <c:formatCode>0%</c:formatCode>
                <c:ptCount val="2"/>
                <c:pt idx="0">
                  <c:v>0.36399999999999999</c:v>
                </c:pt>
                <c:pt idx="1">
                  <c:v>0.57099999999999995</c:v>
                </c:pt>
              </c:numCache>
            </c:numRef>
          </c:val>
          <c:extLst>
            <c:ext xmlns:c16="http://schemas.microsoft.com/office/drawing/2014/chart" uri="{C3380CC4-5D6E-409C-BE32-E72D297353CC}">
              <c16:uniqueId val="{00000002-78BA-4C3C-A106-D52FC574B1E2}"/>
            </c:ext>
          </c:extLst>
        </c:ser>
        <c:ser>
          <c:idx val="3"/>
          <c:order val="3"/>
          <c:tx>
            <c:strRef>
              <c:f>'רתימת שותפים ומנגנוני שיתוף פעו'!$A$13</c:f>
              <c:strCache>
                <c:ptCount val="1"/>
                <c:pt idx="0">
                  <c:v>במידה רבה</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'רתימת שותפים ומנגנוני שיתוף פעו'!$B$9:$C$9</c:f>
              <c:strCache>
                <c:ptCount val="2"/>
                <c:pt idx="0">
                  <c:v>טירה N=22</c:v>
                </c:pt>
                <c:pt idx="1">
                  <c:v>בית שמש N=14</c:v>
                </c:pt>
              </c:strCache>
            </c:strRef>
          </c:cat>
          <c:val>
            <c:numRef>
              <c:f>'רתימת שותפים ומנגנוני שיתוף פעו'!$B$13:$C$13</c:f>
              <c:numCache>
                <c:formatCode>0%</c:formatCode>
                <c:ptCount val="2"/>
                <c:pt idx="0">
                  <c:v>0.22700000000000001</c:v>
                </c:pt>
                <c:pt idx="1">
                  <c:v>0.14299999999999999</c:v>
                </c:pt>
              </c:numCache>
            </c:numRef>
          </c:val>
          <c:extLst>
            <c:ext xmlns:c16="http://schemas.microsoft.com/office/drawing/2014/chart" uri="{C3380CC4-5D6E-409C-BE32-E72D297353CC}">
              <c16:uniqueId val="{00000003-78BA-4C3C-A106-D52FC574B1E2}"/>
            </c:ext>
          </c:extLst>
        </c:ser>
        <c:ser>
          <c:idx val="4"/>
          <c:order val="4"/>
          <c:tx>
            <c:strRef>
              <c:f>'רתימת שותפים ומנגנוני שיתוף פעו'!$A$14</c:f>
              <c:strCache>
                <c:ptCount val="1"/>
                <c:pt idx="0">
                  <c:v>במידה רבה מאוד</c:v>
                </c:pt>
              </c:strCache>
            </c:strRef>
          </c:tx>
          <c:spPr>
            <a:solidFill>
              <a:schemeClr val="accent5">
                <a:shade val="53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78BA-4C3C-A106-D52FC574B1E2}"/>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'רתימת שותפים ומנגנוני שיתוף פעו'!$B$9:$C$9</c:f>
              <c:strCache>
                <c:ptCount val="2"/>
                <c:pt idx="0">
                  <c:v>טירה N=22</c:v>
                </c:pt>
                <c:pt idx="1">
                  <c:v>בית שמש N=14</c:v>
                </c:pt>
              </c:strCache>
            </c:strRef>
          </c:cat>
          <c:val>
            <c:numRef>
              <c:f>'רתימת שותפים ומנגנוני שיתוף פעו'!$B$14:$C$14</c:f>
              <c:numCache>
                <c:formatCode>0%</c:formatCode>
                <c:ptCount val="2"/>
                <c:pt idx="0">
                  <c:v>9.0999999999999998E-2</c:v>
                </c:pt>
                <c:pt idx="1">
                  <c:v>0</c:v>
                </c:pt>
              </c:numCache>
            </c:numRef>
          </c:val>
          <c:extLst>
            <c:ext xmlns:c16="http://schemas.microsoft.com/office/drawing/2014/chart" uri="{C3380CC4-5D6E-409C-BE32-E72D297353CC}">
              <c16:uniqueId val="{00000005-78BA-4C3C-A106-D52FC574B1E2}"/>
            </c:ext>
          </c:extLst>
        </c:ser>
        <c:dLbls>
          <c:showLegendKey val="0"/>
          <c:showVal val="1"/>
          <c:showCatName val="0"/>
          <c:showSerName val="0"/>
          <c:showPercent val="0"/>
          <c:showBubbleSize val="0"/>
        </c:dLbls>
        <c:gapWidth val="150"/>
        <c:overlap val="100"/>
        <c:axId val="556786832"/>
        <c:axId val="556787248"/>
      </c:barChart>
      <c:catAx>
        <c:axId val="556786832"/>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crossAx val="556787248"/>
        <c:crosses val="autoZero"/>
        <c:auto val="1"/>
        <c:lblAlgn val="ctr"/>
        <c:lblOffset val="100"/>
        <c:noMultiLvlLbl val="0"/>
      </c:catAx>
      <c:valAx>
        <c:axId val="556787248"/>
        <c:scaling>
          <c:orientation val="minMax"/>
        </c:scaling>
        <c:delete val="1"/>
        <c:axPos val="r"/>
        <c:numFmt formatCode="0%" sourceLinked="1"/>
        <c:majorTickMark val="none"/>
        <c:minorTickMark val="none"/>
        <c:tickLblPos val="nextTo"/>
        <c:crossAx val="556786832"/>
        <c:crosses val="autoZero"/>
        <c:crossBetween val="between"/>
      </c:valAx>
      <c:spPr>
        <a:noFill/>
        <a:ln w="25400">
          <a:noFill/>
        </a:ln>
        <a:effectLst/>
      </c:spPr>
    </c:plotArea>
    <c:legend>
      <c:legendPos val="b"/>
      <c:layout>
        <c:manualLayout>
          <c:xMode val="edge"/>
          <c:yMode val="edge"/>
          <c:x val="0.74132442212682681"/>
          <c:y val="0.37742613744414444"/>
          <c:w val="0.19419394439384693"/>
          <c:h val="0.337285884808901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he-I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400" dirty="0">
                <a:effectLst/>
              </a:rPr>
              <a:t>The training helped you understand how to implement the EC content in your professional work</a:t>
            </a:r>
            <a:endParaRPr lang="he-IL" sz="1400" dirty="0">
              <a:effectLst/>
            </a:endParaRPr>
          </a:p>
        </c:rich>
      </c:tx>
      <c:layout>
        <c:manualLayout>
          <c:xMode val="edge"/>
          <c:yMode val="edge"/>
          <c:x val="0.1255939449529398"/>
          <c:y val="4.684421503736187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title>
    <c:autoTitleDeleted val="0"/>
    <c:plotArea>
      <c:layout>
        <c:manualLayout>
          <c:layoutTarget val="inner"/>
          <c:xMode val="edge"/>
          <c:yMode val="edge"/>
          <c:x val="0.13523653575520989"/>
          <c:y val="0.1509722222222222"/>
          <c:w val="0.60149089757567187"/>
          <c:h val="0.74053988043161267"/>
        </c:manualLayout>
      </c:layout>
      <c:barChart>
        <c:barDir val="col"/>
        <c:grouping val="stacked"/>
        <c:varyColors val="0"/>
        <c:ser>
          <c:idx val="0"/>
          <c:order val="0"/>
          <c:tx>
            <c:strRef>
              <c:f>'שילוב נקודת המבט '!$A$3</c:f>
              <c:strCache>
                <c:ptCount val="1"/>
                <c:pt idx="0">
                  <c:v>כלל לא</c:v>
                </c:pt>
              </c:strCache>
            </c:strRef>
          </c:tx>
          <c:spPr>
            <a:solidFill>
              <a:schemeClr val="accent5">
                <a:tint val="54000"/>
              </a:schemeClr>
            </a:solidFill>
            <a:ln>
              <a:noFill/>
            </a:ln>
            <a:effectLst/>
          </c:spPr>
          <c:invertIfNegative val="0"/>
          <c:dLbls>
            <c:delete val="1"/>
          </c:dLbls>
          <c:cat>
            <c:strRef>
              <c:f>'שילוב נקודת המבט '!$B$2:$C$2</c:f>
              <c:strCache>
                <c:ptCount val="2"/>
                <c:pt idx="0">
                  <c:v>טירה N=22</c:v>
                </c:pt>
                <c:pt idx="1">
                  <c:v>בית שמש N=14</c:v>
                </c:pt>
              </c:strCache>
            </c:strRef>
          </c:cat>
          <c:val>
            <c:numRef>
              <c:f>'שילוב נקודת המבט '!$B$3:$C$3</c:f>
              <c:numCache>
                <c:formatCode>0%</c:formatCode>
                <c:ptCount val="2"/>
                <c:pt idx="0">
                  <c:v>0</c:v>
                </c:pt>
                <c:pt idx="1">
                  <c:v>0</c:v>
                </c:pt>
              </c:numCache>
            </c:numRef>
          </c:val>
          <c:extLst>
            <c:ext xmlns:c16="http://schemas.microsoft.com/office/drawing/2014/chart" uri="{C3380CC4-5D6E-409C-BE32-E72D297353CC}">
              <c16:uniqueId val="{00000000-F59D-4788-9556-A002B24B2C87}"/>
            </c:ext>
          </c:extLst>
        </c:ser>
        <c:ser>
          <c:idx val="1"/>
          <c:order val="1"/>
          <c:tx>
            <c:strRef>
              <c:f>'שילוב נקודת המבט '!$A$4</c:f>
              <c:strCache>
                <c:ptCount val="1"/>
                <c:pt idx="0">
                  <c:v>במידה מועטה</c:v>
                </c:pt>
              </c:strCache>
            </c:strRef>
          </c:tx>
          <c:spPr>
            <a:solidFill>
              <a:schemeClr val="accent5">
                <a:tint val="77000"/>
              </a:schemeClr>
            </a:solidFill>
            <a:ln>
              <a:noFill/>
            </a:ln>
            <a:effectLst/>
          </c:spPr>
          <c:invertIfNegative val="0"/>
          <c:dLbls>
            <c:dLbl>
              <c:idx val="0"/>
              <c:layout>
                <c:manualLayout>
                  <c:x val="5.5561885548728093E-3"/>
                  <c:y val="-1.2361084629422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9D-4788-9556-A002B24B2C87}"/>
                </c:ext>
              </c:extLst>
            </c:dLbl>
            <c:dLbl>
              <c:idx val="1"/>
              <c:layout>
                <c:manualLayout>
                  <c:x val="5.7160473456390941E-7"/>
                  <c:y val="-1.08102034701605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9D-4788-9556-A002B24B2C87}"/>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'שילוב נקודת המבט '!$B$2:$C$2</c:f>
              <c:strCache>
                <c:ptCount val="2"/>
                <c:pt idx="0">
                  <c:v>טירה N=22</c:v>
                </c:pt>
                <c:pt idx="1">
                  <c:v>בית שמש N=14</c:v>
                </c:pt>
              </c:strCache>
            </c:strRef>
          </c:cat>
          <c:val>
            <c:numRef>
              <c:f>'שילוב נקודת המבט '!$B$4:$C$4</c:f>
              <c:numCache>
                <c:formatCode>0%</c:formatCode>
                <c:ptCount val="2"/>
                <c:pt idx="0">
                  <c:v>4.4999999999999998E-2</c:v>
                </c:pt>
                <c:pt idx="1">
                  <c:v>7.0999999999999994E-2</c:v>
                </c:pt>
              </c:numCache>
            </c:numRef>
          </c:val>
          <c:extLst>
            <c:ext xmlns:c16="http://schemas.microsoft.com/office/drawing/2014/chart" uri="{C3380CC4-5D6E-409C-BE32-E72D297353CC}">
              <c16:uniqueId val="{00000003-F59D-4788-9556-A002B24B2C87}"/>
            </c:ext>
          </c:extLst>
        </c:ser>
        <c:ser>
          <c:idx val="2"/>
          <c:order val="2"/>
          <c:tx>
            <c:strRef>
              <c:f>'שילוב נקודת המבט '!$A$5</c:f>
              <c:strCache>
                <c:ptCount val="1"/>
                <c:pt idx="0">
                  <c:v>במידה בינונית</c:v>
                </c:pt>
              </c:strCache>
            </c:strRef>
          </c:tx>
          <c:spPr>
            <a:solidFill>
              <a:schemeClr val="accent5"/>
            </a:solidFill>
            <a:ln>
              <a:noFill/>
            </a:ln>
            <a:effectLst/>
          </c:spPr>
          <c:invertIfNegative val="0"/>
          <c:dLbls>
            <c:dLbl>
              <c:idx val="0"/>
              <c:layout>
                <c:manualLayout>
                  <c:x val="0"/>
                  <c:y val="-2.16204069403208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78-4EBE-A458-B696727AD7E7}"/>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'שילוב נקודת המבט '!$B$2:$C$2</c:f>
              <c:strCache>
                <c:ptCount val="2"/>
                <c:pt idx="0">
                  <c:v>טירה N=22</c:v>
                </c:pt>
                <c:pt idx="1">
                  <c:v>בית שמש N=14</c:v>
                </c:pt>
              </c:strCache>
            </c:strRef>
          </c:cat>
          <c:val>
            <c:numRef>
              <c:f>'שילוב נקודת המבט '!$B$5:$C$5</c:f>
              <c:numCache>
                <c:formatCode>0%</c:formatCode>
                <c:ptCount val="2"/>
                <c:pt idx="0">
                  <c:v>0.22700000000000001</c:v>
                </c:pt>
                <c:pt idx="1">
                  <c:v>0.42899999999999999</c:v>
                </c:pt>
              </c:numCache>
            </c:numRef>
          </c:val>
          <c:extLst>
            <c:ext xmlns:c16="http://schemas.microsoft.com/office/drawing/2014/chart" uri="{C3380CC4-5D6E-409C-BE32-E72D297353CC}">
              <c16:uniqueId val="{00000004-F59D-4788-9556-A002B24B2C87}"/>
            </c:ext>
          </c:extLst>
        </c:ser>
        <c:ser>
          <c:idx val="3"/>
          <c:order val="3"/>
          <c:tx>
            <c:strRef>
              <c:f>'שילוב נקודת המבט '!$A$6</c:f>
              <c:strCache>
                <c:ptCount val="1"/>
                <c:pt idx="0">
                  <c:v>במידה רבה</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'שילוב נקודת המבט '!$B$2:$C$2</c:f>
              <c:strCache>
                <c:ptCount val="2"/>
                <c:pt idx="0">
                  <c:v>טירה N=22</c:v>
                </c:pt>
                <c:pt idx="1">
                  <c:v>בית שמש N=14</c:v>
                </c:pt>
              </c:strCache>
            </c:strRef>
          </c:cat>
          <c:val>
            <c:numRef>
              <c:f>'שילוב נקודת המבט '!$B$6:$C$6</c:f>
              <c:numCache>
                <c:formatCode>0%</c:formatCode>
                <c:ptCount val="2"/>
                <c:pt idx="0">
                  <c:v>0.54500000000000004</c:v>
                </c:pt>
                <c:pt idx="1">
                  <c:v>0.28599999999999998</c:v>
                </c:pt>
              </c:numCache>
            </c:numRef>
          </c:val>
          <c:extLst>
            <c:ext xmlns:c16="http://schemas.microsoft.com/office/drawing/2014/chart" uri="{C3380CC4-5D6E-409C-BE32-E72D297353CC}">
              <c16:uniqueId val="{00000005-F59D-4788-9556-A002B24B2C87}"/>
            </c:ext>
          </c:extLst>
        </c:ser>
        <c:ser>
          <c:idx val="4"/>
          <c:order val="4"/>
          <c:tx>
            <c:strRef>
              <c:f>'שילוב נקודת המבט '!$A$7</c:f>
              <c:strCache>
                <c:ptCount val="1"/>
                <c:pt idx="0">
                  <c:v>במידה רבה מאוד</c:v>
                </c:pt>
              </c:strCache>
            </c:strRef>
          </c:tx>
          <c:spPr>
            <a:solidFill>
              <a:schemeClr val="accent5">
                <a:shade val="53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'שילוב נקודת המבט '!$B$2:$C$2</c:f>
              <c:strCache>
                <c:ptCount val="2"/>
                <c:pt idx="0">
                  <c:v>טירה N=22</c:v>
                </c:pt>
                <c:pt idx="1">
                  <c:v>בית שמש N=14</c:v>
                </c:pt>
              </c:strCache>
            </c:strRef>
          </c:cat>
          <c:val>
            <c:numRef>
              <c:f>'שילוב נקודת המבט '!$B$7:$C$7</c:f>
              <c:numCache>
                <c:formatCode>0%</c:formatCode>
                <c:ptCount val="2"/>
                <c:pt idx="0">
                  <c:v>0.13600000000000001</c:v>
                </c:pt>
                <c:pt idx="1">
                  <c:v>7.0999999999999994E-2</c:v>
                </c:pt>
              </c:numCache>
            </c:numRef>
          </c:val>
          <c:extLst>
            <c:ext xmlns:c16="http://schemas.microsoft.com/office/drawing/2014/chart" uri="{C3380CC4-5D6E-409C-BE32-E72D297353CC}">
              <c16:uniqueId val="{00000006-F59D-4788-9556-A002B24B2C87}"/>
            </c:ext>
          </c:extLst>
        </c:ser>
        <c:dLbls>
          <c:showLegendKey val="0"/>
          <c:showVal val="1"/>
          <c:showCatName val="0"/>
          <c:showSerName val="0"/>
          <c:showPercent val="0"/>
          <c:showBubbleSize val="0"/>
        </c:dLbls>
        <c:gapWidth val="150"/>
        <c:overlap val="100"/>
        <c:axId val="557104288"/>
        <c:axId val="557102624"/>
      </c:barChart>
      <c:catAx>
        <c:axId val="557104288"/>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crossAx val="557102624"/>
        <c:crosses val="autoZero"/>
        <c:auto val="1"/>
        <c:lblAlgn val="ctr"/>
        <c:lblOffset val="100"/>
        <c:noMultiLvlLbl val="0"/>
      </c:catAx>
      <c:valAx>
        <c:axId val="557102624"/>
        <c:scaling>
          <c:orientation val="minMax"/>
        </c:scaling>
        <c:delete val="1"/>
        <c:axPos val="r"/>
        <c:majorGridlines>
          <c:spPr>
            <a:ln w="9525" cap="flat" cmpd="sng" algn="ctr">
              <a:noFill/>
              <a:round/>
            </a:ln>
            <a:effectLst/>
          </c:spPr>
        </c:majorGridlines>
        <c:numFmt formatCode="0%" sourceLinked="1"/>
        <c:majorTickMark val="none"/>
        <c:minorTickMark val="none"/>
        <c:tickLblPos val="nextTo"/>
        <c:crossAx val="557104288"/>
        <c:crosses val="autoZero"/>
        <c:crossBetween val="between"/>
      </c:valAx>
      <c:spPr>
        <a:noFill/>
        <a:ln>
          <a:noFill/>
        </a:ln>
        <a:effectLst/>
      </c:spPr>
    </c:plotArea>
    <c:legend>
      <c:legendPos val="b"/>
      <c:layout>
        <c:manualLayout>
          <c:xMode val="edge"/>
          <c:yMode val="edge"/>
          <c:x val="0.72656334847577797"/>
          <c:y val="0.39523891400866179"/>
          <c:w val="0.21536161049252894"/>
          <c:h val="0.36349351728270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5">
  <a:schemeClr val="accent5"/>
</cs:colorStyle>
</file>

<file path=ppt/charts/colors1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3">
  <a:schemeClr val="accent3"/>
</cs:colorStyle>
</file>

<file path=ppt/charts/colors6.xml><?xml version="1.0" encoding="utf-8"?>
<cs:colorStyle xmlns:cs="http://schemas.microsoft.com/office/drawing/2012/chartStyle" xmlns:a="http://schemas.openxmlformats.org/drawingml/2006/main" meth="withinLinearReversed" id="25">
  <a:schemeClr val="accent5"/>
</cs:colorStyle>
</file>

<file path=ppt/charts/colors7.xml><?xml version="1.0" encoding="utf-8"?>
<cs:colorStyle xmlns:cs="http://schemas.microsoft.com/office/drawing/2012/chartStyle" xmlns:a="http://schemas.openxmlformats.org/drawingml/2006/main" meth="withinLinearReversed" id="25">
  <a:schemeClr val="accent5"/>
</cs:colorStyle>
</file>

<file path=ppt/charts/colors8.xml><?xml version="1.0" encoding="utf-8"?>
<cs:colorStyle xmlns:cs="http://schemas.microsoft.com/office/drawing/2012/chartStyle" xmlns:a="http://schemas.openxmlformats.org/drawingml/2006/main" meth="withinLinearReversed" id="25">
  <a:schemeClr val="accent5"/>
</cs:colorStyle>
</file>

<file path=ppt/charts/colors9.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2_ED006552.xml><?xml version="1.0" encoding="utf-8"?>
<p188:cmLst xmlns:a="http://schemas.openxmlformats.org/drawingml/2006/main" xmlns:r="http://schemas.openxmlformats.org/officeDocument/2006/relationships" xmlns:p188="http://schemas.microsoft.com/office/powerpoint/2018/8/main">
  <p188:cm id="{0E1242C6-E67B-4CDD-AEBF-06D4754AAD08}" authorId="{32D145CE-3CEA-5153-9B39-BF37DB1552C8}" created="2022-06-21T09:54:18.573">
    <ac:deMkLst xmlns:ac="http://schemas.microsoft.com/office/drawing/2013/main/command">
      <pc:docMk xmlns:pc="http://schemas.microsoft.com/office/powerpoint/2013/main/command"/>
      <pc:sldMk xmlns:pc="http://schemas.microsoft.com/office/powerpoint/2013/main/command" cId="3976226130" sldId="258"/>
      <ac:spMk id="30" creationId="{0E2574B9-F5CA-4ACF-9D63-BA9C1916B8C6}"/>
    </ac:deMkLst>
    <p188:txBody>
      <a:bodyPr/>
      <a:lstStyle/>
      <a:p>
        <a:r>
          <a:rPr lang="he-IL"/>
          <a:t>שקף לא לתרגום</a:t>
        </a:r>
      </a:p>
    </p188:txBody>
  </p188:cm>
</p188:cmLst>
</file>

<file path=ppt/comments/modernComment_140_47ED9C62.xml><?xml version="1.0" encoding="utf-8"?>
<p188:cmLst xmlns:a="http://schemas.openxmlformats.org/drawingml/2006/main" xmlns:r="http://schemas.openxmlformats.org/officeDocument/2006/relationships" xmlns:p188="http://schemas.microsoft.com/office/powerpoint/2018/8/main">
  <p188:cm id="{90BCA84B-3B42-4612-894F-F4C55166F445}" authorId="{32D145CE-3CEA-5153-9B39-BF37DB1552C8}" created="2022-06-21T11:11:25.927">
    <pc:sldMkLst xmlns:pc="http://schemas.microsoft.com/office/powerpoint/2013/main/command">
      <pc:docMk/>
      <pc:sldMk cId="1206754402" sldId="320"/>
    </pc:sldMkLst>
    <p188:txBody>
      <a:bodyPr/>
      <a:lstStyle/>
      <a:p>
        <a:r>
          <a:rPr lang="he-IL"/>
          <a:t>שקף לא לתרגום</a:t>
        </a:r>
      </a:p>
    </p188:txBody>
  </p188:cm>
</p188:cmLst>
</file>

<file path=ppt/comments/modernComment_186_DA2175CA.xml><?xml version="1.0" encoding="utf-8"?>
<p188:cmLst xmlns:a="http://schemas.openxmlformats.org/drawingml/2006/main" xmlns:r="http://schemas.openxmlformats.org/officeDocument/2006/relationships" xmlns:p188="http://schemas.microsoft.com/office/powerpoint/2018/8/main">
  <p188:cm id="{DB092AFD-526B-4A71-94AF-C1CA07181ED2}" authorId="{32D145CE-3CEA-5153-9B39-BF37DB1552C8}" created="2022-06-21T12:49:44.350">
    <ac:deMkLst xmlns:ac="http://schemas.microsoft.com/office/drawing/2013/main/command">
      <pc:docMk xmlns:pc="http://schemas.microsoft.com/office/powerpoint/2013/main/command"/>
      <pc:sldMk xmlns:pc="http://schemas.microsoft.com/office/powerpoint/2013/main/command" cId="3659625930" sldId="390"/>
      <ac:spMk id="3" creationId="{00000000-0000-0000-0000-000000000000}"/>
    </ac:deMkLst>
    <p188:txBody>
      <a:bodyPr/>
      <a:lstStyle/>
      <a:p>
        <a:r>
          <a:rPr lang="he-IL"/>
          <a:t>שקף לא לתרגום</a:t>
        </a:r>
      </a:p>
    </p188:txBody>
  </p188:cm>
</p188:cmLst>
</file>

<file path=ppt/comments/modernComment_28F_468B2781.xml><?xml version="1.0" encoding="utf-8"?>
<p188:cmLst xmlns:a="http://schemas.openxmlformats.org/drawingml/2006/main" xmlns:r="http://schemas.openxmlformats.org/officeDocument/2006/relationships" xmlns:p188="http://schemas.microsoft.com/office/powerpoint/2018/8/main">
  <p188:cm id="{C2291398-B6EA-480D-954C-90586245F5A8}" authorId="{32D145CE-3CEA-5153-9B39-BF37DB1552C8}" created="2022-06-20T12:39:22.896">
    <pc:sldMkLst xmlns:pc="http://schemas.microsoft.com/office/powerpoint/2013/main/command">
      <pc:docMk/>
      <pc:sldMk cId="1183524737" sldId="655"/>
    </pc:sldMkLst>
    <p188:txBody>
      <a:bodyPr/>
      <a:lstStyle/>
      <a:p>
        <a:r>
          <a:rPr lang="en-US"/>
          <a:t>להכניס באנגלית</a:t>
        </a:r>
      </a:p>
    </p188:txBody>
  </p188:cm>
</p188:cmLst>
</file>

<file path=ppt/comments/modernComment_291_BB6D7EE5.xml><?xml version="1.0" encoding="utf-8"?>
<p188:cmLst xmlns:a="http://schemas.openxmlformats.org/drawingml/2006/main" xmlns:r="http://schemas.openxmlformats.org/officeDocument/2006/relationships" xmlns:p188="http://schemas.microsoft.com/office/powerpoint/2018/8/main">
  <p188:cm id="{8D462DD9-2FF6-4624-BB40-9E9C821B7703}" authorId="{32D145CE-3CEA-5153-9B39-BF37DB1552C8}" created="2022-06-21T13:01:11.876">
    <pc:sldMkLst xmlns:pc="http://schemas.microsoft.com/office/powerpoint/2013/main/command">
      <pc:docMk/>
      <pc:sldMk cId="3144515301" sldId="657"/>
    </pc:sldMkLst>
    <p188:txBody>
      <a:bodyPr/>
      <a:lstStyle/>
      <a:p>
        <a:r>
          <a:rPr lang="he-IL"/>
          <a:t>כל חלקי הגרף לא לתרגום</a:t>
        </a:r>
      </a:p>
    </p188:txBody>
  </p188:cm>
</p188:cmLst>
</file>

<file path=ppt/comments/modernComment_2A8_77433AB5.xml><?xml version="1.0" encoding="utf-8"?>
<p188:cmLst xmlns:a="http://schemas.openxmlformats.org/drawingml/2006/main" xmlns:r="http://schemas.openxmlformats.org/officeDocument/2006/relationships" xmlns:p188="http://schemas.microsoft.com/office/powerpoint/2018/8/main">
  <p188:cm id="{5842C88B-0A38-4E8E-B13F-21C58CE25390}" authorId="{32D145CE-3CEA-5153-9B39-BF37DB1552C8}" created="2022-06-21T12:42:31.259">
    <pc:sldMkLst xmlns:pc="http://schemas.microsoft.com/office/powerpoint/2013/main/command">
      <pc:docMk/>
      <pc:sldMk cId="2000894645" sldId="680"/>
    </pc:sldMkLst>
    <p188:txBody>
      <a:bodyPr/>
      <a:lstStyle/>
      <a:p>
        <a:r>
          <a:rPr lang="he-IL"/>
          <a:t>שקף לא לתרגום</a:t>
        </a:r>
      </a:p>
    </p188:txBody>
  </p188:cm>
</p188:cmLst>
</file>

<file path=ppt/comments/modernComment_2CD_84149B37.xml><?xml version="1.0" encoding="utf-8"?>
<p188:cmLst xmlns:a="http://schemas.openxmlformats.org/drawingml/2006/main" xmlns:r="http://schemas.openxmlformats.org/officeDocument/2006/relationships" xmlns:p188="http://schemas.microsoft.com/office/powerpoint/2018/8/main">
  <p188:cm id="{FF470B4C-960C-4124-8BC5-493A8D96B0D1}" authorId="{32D145CE-3CEA-5153-9B39-BF37DB1552C8}" created="2022-06-21T13:01:32.190">
    <pc:sldMkLst xmlns:pc="http://schemas.microsoft.com/office/powerpoint/2013/main/command">
      <pc:docMk/>
      <pc:sldMk cId="2215942967" sldId="717"/>
    </pc:sldMkLst>
    <p188:txBody>
      <a:bodyPr/>
      <a:lstStyle/>
      <a:p>
        <a:r>
          <a:rPr lang="he-IL"/>
          <a:t>כל חלקי הגרפים לא לתרגום</a:t>
        </a:r>
      </a:p>
    </p188:txBody>
  </p188:cm>
</p188:cmLst>
</file>

<file path=ppt/comments/modernComment_2D1_F2326625.xml><?xml version="1.0" encoding="utf-8"?>
<p188:cmLst xmlns:a="http://schemas.openxmlformats.org/drawingml/2006/main" xmlns:r="http://schemas.openxmlformats.org/officeDocument/2006/relationships" xmlns:p188="http://schemas.microsoft.com/office/powerpoint/2018/8/main">
  <p188:cm id="{EB651BB2-87CE-4589-AB89-81B2933F4534}" authorId="{32D145CE-3CEA-5153-9B39-BF37DB1552C8}" created="2022-06-21T13:03:09.346">
    <ac:deMkLst xmlns:ac="http://schemas.microsoft.com/office/drawing/2013/main/command">
      <pc:docMk xmlns:pc="http://schemas.microsoft.com/office/powerpoint/2013/main/command"/>
      <pc:sldMk xmlns:pc="http://schemas.microsoft.com/office/powerpoint/2013/main/command" cId="4063389221" sldId="721"/>
      <ac:spMk id="5" creationId="{903256E4-F2B4-4E3A-955B-4BB082A41C07}"/>
    </ac:deMkLst>
    <p188:txBody>
      <a:bodyPr/>
      <a:lstStyle/>
      <a:p>
        <a:r>
          <a:rPr lang="he-IL"/>
          <a:t>כל חלקי הגרפים לא לתרגום</a:t>
        </a:r>
      </a:p>
    </p188:txBody>
  </p188:cm>
</p188:cmLst>
</file>

<file path=ppt/comments/modernComment_2D2_29A9F027.xml><?xml version="1.0" encoding="utf-8"?>
<p188:cmLst xmlns:a="http://schemas.openxmlformats.org/drawingml/2006/main" xmlns:r="http://schemas.openxmlformats.org/officeDocument/2006/relationships" xmlns:p188="http://schemas.microsoft.com/office/powerpoint/2018/8/main">
  <p188:cm id="{9D5589E7-12A5-4D04-A7A0-35AF47A7C8F9}" authorId="{32D145CE-3CEA-5153-9B39-BF37DB1552C8}" created="2022-06-21T13:04:35.918">
    <pc:sldMkLst xmlns:pc="http://schemas.microsoft.com/office/powerpoint/2013/main/command">
      <pc:docMk/>
      <pc:sldMk cId="699002919" sldId="722"/>
    </pc:sldMkLst>
    <p188:txBody>
      <a:bodyPr/>
      <a:lstStyle/>
      <a:p>
        <a:r>
          <a:rPr lang="he-IL"/>
          <a:t>כל חלקי הגרף לא לתרגום</a:t>
        </a:r>
      </a:p>
    </p188:txBody>
  </p188:cm>
</p188:cmLst>
</file>

<file path=ppt/comments/modernComment_2D3_FC650992.xml><?xml version="1.0" encoding="utf-8"?>
<p188:cmLst xmlns:a="http://schemas.openxmlformats.org/drawingml/2006/main" xmlns:r="http://schemas.openxmlformats.org/officeDocument/2006/relationships" xmlns:p188="http://schemas.microsoft.com/office/powerpoint/2018/8/main">
  <p188:cm id="{7787C61A-97D6-46F1-9A90-91E9F6088D81}" authorId="{32D145CE-3CEA-5153-9B39-BF37DB1552C8}" created="2022-06-21T13:11:03.057">
    <ac:deMkLst xmlns:ac="http://schemas.microsoft.com/office/drawing/2013/main/command">
      <pc:docMk xmlns:pc="http://schemas.microsoft.com/office/powerpoint/2013/main/command"/>
      <pc:sldMk xmlns:pc="http://schemas.microsoft.com/office/powerpoint/2013/main/command" cId="4234480018" sldId="723"/>
      <ac:spMk id="13" creationId="{F64AA87F-CDE3-455D-961E-1DD00F55307A}"/>
    </ac:deMkLst>
    <p188:txBody>
      <a:bodyPr/>
      <a:lstStyle/>
      <a:p>
        <a:r>
          <a:rPr lang="he-IL"/>
          <a:t>כל חלקי הגרפים לא לתרגום</a:t>
        </a:r>
      </a:p>
    </p188:txBody>
  </p188:cm>
</p188:cmLst>
</file>

<file path=ppt/comments/modernComment_2D4_B7195E56.xml><?xml version="1.0" encoding="utf-8"?>
<p188:cmLst xmlns:a="http://schemas.openxmlformats.org/drawingml/2006/main" xmlns:r="http://schemas.openxmlformats.org/officeDocument/2006/relationships" xmlns:p188="http://schemas.microsoft.com/office/powerpoint/2018/8/main">
  <p188:cm id="{DC3E6EFE-AD82-4C9A-B0DC-6881E0885B1A}" authorId="{32D145CE-3CEA-5153-9B39-BF37DB1552C8}" created="2022-06-21T13:07:27.651">
    <pc:sldMkLst xmlns:pc="http://schemas.microsoft.com/office/powerpoint/2013/main/command">
      <pc:docMk/>
      <pc:sldMk cId="3071893078" sldId="724"/>
    </pc:sldMkLst>
    <p188:txBody>
      <a:bodyPr/>
      <a:lstStyle/>
      <a:p>
        <a:r>
          <a:rPr lang="he-IL"/>
          <a:t>כל חלקי הגרף לא לתרגום</a:t>
        </a:r>
      </a:p>
    </p188:txBody>
  </p188:cm>
</p188:cmLst>
</file>

<file path=ppt/comments/modernComment_2DA_46F57C19.xml><?xml version="1.0" encoding="utf-8"?>
<p188:cmLst xmlns:a="http://schemas.openxmlformats.org/drawingml/2006/main" xmlns:r="http://schemas.openxmlformats.org/officeDocument/2006/relationships" xmlns:p188="http://schemas.microsoft.com/office/powerpoint/2018/8/main">
  <p188:cm id="{03ABA32E-F340-4982-9A8A-15668E301FF9}" authorId="{32D145CE-3CEA-5153-9B39-BF37DB1552C8}" created="2022-06-20T12:33:30.911">
    <pc:sldMkLst xmlns:pc="http://schemas.microsoft.com/office/powerpoint/2013/main/command">
      <pc:docMk/>
      <pc:sldMk cId="4217744445" sldId="670"/>
    </pc:sldMkLst>
    <p188:txBody>
      <a:bodyPr/>
      <a:lstStyle/>
      <a:p>
        <a:r>
          <a:rPr lang="he-IL"/>
          <a:t>שקף לא לתרגום</a:t>
        </a:r>
      </a:p>
    </p188:txBody>
  </p188:cm>
</p188:cmLst>
</file>

<file path=ppt/comments/modernComment_2DB_7A6831E5.xml><?xml version="1.0" encoding="utf-8"?>
<p188:cmLst xmlns:a="http://schemas.openxmlformats.org/drawingml/2006/main" xmlns:r="http://schemas.openxmlformats.org/officeDocument/2006/relationships" xmlns:p188="http://schemas.microsoft.com/office/powerpoint/2018/8/main">
  <p188:cm id="{050BDF06-20A0-4CF6-8AF6-0BCFB795B7C0}" authorId="{32D145CE-3CEA-5153-9B39-BF37DB1552C8}" created="2022-06-20T12:39:33.631">
    <pc:sldMkLst xmlns:pc="http://schemas.microsoft.com/office/powerpoint/2013/main/command">
      <pc:docMk/>
      <pc:sldMk cId="1442425778" sldId="728"/>
    </pc:sldMkLst>
    <p188:txBody>
      <a:bodyPr/>
      <a:lstStyle/>
      <a:p>
        <a:r>
          <a:rPr lang="en-US"/>
          <a:t>להכניס באנגלית</a:t>
        </a:r>
      </a:p>
    </p188:txBody>
  </p188:cm>
</p188:cmLst>
</file>

<file path=ppt/drawings/drawing1.xml><?xml version="1.0" encoding="utf-8"?>
<c:userShapes xmlns:c="http://schemas.openxmlformats.org/drawingml/2006/chart">
  <cdr:relSizeAnchor xmlns:cdr="http://schemas.openxmlformats.org/drawingml/2006/chartDrawing">
    <cdr:from>
      <cdr:x>0.23639</cdr:x>
      <cdr:y>0.06397</cdr:y>
    </cdr:from>
    <cdr:to>
      <cdr:x>0.76361</cdr:x>
      <cdr:y>0.22482</cdr:y>
    </cdr:to>
    <cdr:sp macro="" textlink="">
      <cdr:nvSpPr>
        <cdr:cNvPr id="2" name="TextBox 13">
          <a:extLst xmlns:a="http://schemas.openxmlformats.org/drawingml/2006/main">
            <a:ext uri="{FF2B5EF4-FFF2-40B4-BE49-F238E27FC236}">
              <a16:creationId xmlns:a16="http://schemas.microsoft.com/office/drawing/2014/main" id="{6BF501AB-B2BD-7829-066E-D64BDC447290}"/>
            </a:ext>
          </a:extLst>
        </cdr:cNvPr>
        <cdr:cNvSpPr txBox="1"/>
      </cdr:nvSpPr>
      <cdr:spPr>
        <a:xfrm xmlns:a="http://schemas.openxmlformats.org/drawingml/2006/main">
          <a:off x="1600898" y="195841"/>
          <a:ext cx="3570479" cy="492443"/>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rtl="0">
            <a:defRPr sz="1400" b="1" i="0" u="none" strike="noStrike" kern="1200" spc="0" baseline="0">
              <a:solidFill>
                <a:prstClr val="black">
                  <a:lumMod val="65000"/>
                  <a:lumOff val="35000"/>
                </a:prstClr>
              </a:solidFill>
              <a:latin typeface="+mn-lt"/>
              <a:ea typeface="+mn-ea"/>
              <a:cs typeface="+mn-cs"/>
            </a:defRPr>
          </a:pPr>
          <a:r>
            <a:rPr lang="en-US" b="1" dirty="0"/>
            <a:t>Training Contribution – Beit Shemesh (n=14)</a:t>
          </a:r>
        </a:p>
        <a:p xmlns:a="http://schemas.openxmlformats.org/drawingml/2006/main">
          <a:pPr algn="ctr" rtl="0">
            <a:defRPr sz="1400" b="1" i="0" u="none" strike="noStrike" kern="1200" spc="0" baseline="0">
              <a:solidFill>
                <a:prstClr val="black">
                  <a:lumMod val="65000"/>
                  <a:lumOff val="35000"/>
                </a:prstClr>
              </a:solidFill>
              <a:latin typeface="+mn-lt"/>
              <a:ea typeface="+mn-ea"/>
              <a:cs typeface="+mn-cs"/>
            </a:defRPr>
          </a:pPr>
          <a:r>
            <a:rPr lang="en-US" sz="1200" dirty="0"/>
            <a:t>Multi-Optional Question </a:t>
          </a:r>
        </a:p>
      </cdr:txBody>
    </cdr:sp>
  </cdr:relSizeAnchor>
</c:userShapes>
</file>

<file path=ppt/drawings/drawing2.xml><?xml version="1.0" encoding="utf-8"?>
<c:userShapes xmlns:c="http://schemas.openxmlformats.org/drawingml/2006/chart">
  <cdr:relSizeAnchor xmlns:cdr="http://schemas.openxmlformats.org/drawingml/2006/chartDrawing">
    <cdr:from>
      <cdr:x>0.60677</cdr:x>
      <cdr:y>0.84523</cdr:y>
    </cdr:from>
    <cdr:to>
      <cdr:x>0.76074</cdr:x>
      <cdr:y>1</cdr:y>
    </cdr:to>
    <cdr:sp macro="" textlink="">
      <cdr:nvSpPr>
        <cdr:cNvPr id="2" name="תיבת טקסט 1">
          <a:extLst xmlns:a="http://schemas.openxmlformats.org/drawingml/2006/main">
            <a:ext uri="{FF2B5EF4-FFF2-40B4-BE49-F238E27FC236}">
              <a16:creationId xmlns:a16="http://schemas.microsoft.com/office/drawing/2014/main" id="{E1A139BF-C96A-4C53-A68F-42CC9714E048}"/>
            </a:ext>
          </a:extLst>
        </cdr:cNvPr>
        <cdr:cNvSpPr txBox="1"/>
      </cdr:nvSpPr>
      <cdr:spPr>
        <a:xfrm xmlns:a="http://schemas.openxmlformats.org/drawingml/2006/main">
          <a:off x="4024156" y="2559768"/>
          <a:ext cx="1021143" cy="468736"/>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rtl="1"/>
          <a:r>
            <a:rPr lang="he-IL" sz="1200" b="1" dirty="0">
              <a:solidFill>
                <a:schemeClr val="bg2">
                  <a:lumMod val="25000"/>
                </a:schemeClr>
              </a:solidFill>
              <a:latin typeface="Calibri" panose="020F0502020204030204" pitchFamily="34" charset="0"/>
              <a:cs typeface="Calibri" panose="020F0502020204030204" pitchFamily="34" charset="0"/>
            </a:rPr>
            <a:t>טירה</a:t>
          </a:r>
          <a:br>
            <a:rPr lang="en-US" sz="1200" b="1" dirty="0">
              <a:solidFill>
                <a:schemeClr val="bg2">
                  <a:lumMod val="25000"/>
                </a:schemeClr>
              </a:solidFill>
              <a:latin typeface="Calibri" panose="020F0502020204030204" pitchFamily="34" charset="0"/>
              <a:cs typeface="Calibri" panose="020F0502020204030204" pitchFamily="34" charset="0"/>
            </a:rPr>
          </a:br>
          <a:r>
            <a:rPr lang="en-US" sz="1200" b="1" dirty="0">
              <a:solidFill>
                <a:schemeClr val="bg2">
                  <a:lumMod val="25000"/>
                </a:schemeClr>
              </a:solidFill>
              <a:latin typeface="Calibri" panose="020F0502020204030204" pitchFamily="34" charset="0"/>
              <a:cs typeface="Calibri" panose="020F0502020204030204" pitchFamily="34" charset="0"/>
            </a:rPr>
            <a:t>N=22 </a:t>
          </a:r>
          <a:endParaRPr lang="he-IL" sz="1200" b="1" dirty="0">
            <a:solidFill>
              <a:schemeClr val="bg2">
                <a:lumMod val="25000"/>
              </a:schemeClr>
            </a:solidFill>
            <a:latin typeface="Calibri" panose="020F0502020204030204" pitchFamily="34" charset="0"/>
            <a:cs typeface="Calibri" panose="020F0502020204030204" pitchFamily="34" charset="0"/>
          </a:endParaRPr>
        </a:p>
        <a:p xmlns:a="http://schemas.openxmlformats.org/drawingml/2006/main">
          <a:pPr rtl="1"/>
          <a:r>
            <a:rPr lang="en-US" sz="1200" b="1" dirty="0">
              <a:latin typeface="Calibri" panose="020F0502020204030204" pitchFamily="34" charset="0"/>
              <a:cs typeface="Calibri" panose="020F0502020204030204" pitchFamily="34" charset="0"/>
            </a:rPr>
            <a:t> </a:t>
          </a:r>
          <a:endParaRPr lang="he-IL" sz="1200" b="1"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0.24129</cdr:x>
      <cdr:y>0.84183</cdr:y>
    </cdr:from>
    <cdr:to>
      <cdr:x>0.3495</cdr:x>
      <cdr:y>0.95968</cdr:y>
    </cdr:to>
    <cdr:sp macro="" textlink="">
      <cdr:nvSpPr>
        <cdr:cNvPr id="3" name="תיבת טקסט 1">
          <a:extLst xmlns:a="http://schemas.openxmlformats.org/drawingml/2006/main">
            <a:ext uri="{FF2B5EF4-FFF2-40B4-BE49-F238E27FC236}">
              <a16:creationId xmlns:a16="http://schemas.microsoft.com/office/drawing/2014/main" id="{B11E7BB1-C3AD-4B07-A0BE-36F08E502BA0}"/>
            </a:ext>
          </a:extLst>
        </cdr:cNvPr>
        <cdr:cNvSpPr txBox="1"/>
      </cdr:nvSpPr>
      <cdr:spPr>
        <a:xfrm xmlns:a="http://schemas.openxmlformats.org/drawingml/2006/main">
          <a:off x="1600280" y="2549472"/>
          <a:ext cx="717644" cy="356909"/>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r>
            <a:rPr lang="he-IL" sz="1200" b="1" dirty="0">
              <a:solidFill>
                <a:schemeClr val="bg2">
                  <a:lumMod val="25000"/>
                </a:schemeClr>
              </a:solidFill>
              <a:latin typeface="Calibri" panose="020F0502020204030204" pitchFamily="34" charset="0"/>
              <a:cs typeface="Calibri" panose="020F0502020204030204" pitchFamily="34" charset="0"/>
            </a:rPr>
            <a:t>טירה</a:t>
          </a:r>
          <a:br>
            <a:rPr lang="en-US" sz="1200" b="1" dirty="0">
              <a:solidFill>
                <a:schemeClr val="bg2">
                  <a:lumMod val="25000"/>
                </a:schemeClr>
              </a:solidFill>
              <a:latin typeface="Calibri" panose="020F0502020204030204" pitchFamily="34" charset="0"/>
              <a:cs typeface="Calibri" panose="020F0502020204030204" pitchFamily="34" charset="0"/>
            </a:rPr>
          </a:br>
          <a:r>
            <a:rPr lang="en-US" sz="1200" b="1" dirty="0">
              <a:solidFill>
                <a:schemeClr val="bg2">
                  <a:lumMod val="25000"/>
                </a:schemeClr>
              </a:solidFill>
              <a:latin typeface="Calibri" panose="020F0502020204030204" pitchFamily="34" charset="0"/>
              <a:cs typeface="Calibri" panose="020F0502020204030204" pitchFamily="34" charset="0"/>
            </a:rPr>
            <a:t>   N=22 </a:t>
          </a:r>
          <a:endParaRPr lang="he-IL" sz="1200" b="1" dirty="0">
            <a:solidFill>
              <a:schemeClr val="bg2">
                <a:lumMod val="25000"/>
              </a:schemeClr>
            </a:solidFill>
            <a:latin typeface="Calibri" panose="020F0502020204030204" pitchFamily="34" charset="0"/>
            <a:cs typeface="Calibri" panose="020F0502020204030204" pitchFamily="34" charset="0"/>
          </a:endParaRPr>
        </a:p>
        <a:p xmlns:a="http://schemas.openxmlformats.org/drawingml/2006/main">
          <a:pPr algn="ctr" rtl="1"/>
          <a:r>
            <a:rPr lang="en-US" sz="1200" b="1" dirty="0">
              <a:latin typeface="Calibri" panose="020F0502020204030204" pitchFamily="34" charset="0"/>
              <a:cs typeface="Calibri" panose="020F0502020204030204" pitchFamily="34" charset="0"/>
            </a:rPr>
            <a:t> </a:t>
          </a:r>
          <a:endParaRPr lang="he-IL" sz="1200" b="1"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0.42794</cdr:x>
      <cdr:y>0.84891</cdr:y>
    </cdr:from>
    <cdr:to>
      <cdr:x>0.54504</cdr:x>
      <cdr:y>0.9416</cdr:y>
    </cdr:to>
    <cdr:sp macro="" textlink="">
      <cdr:nvSpPr>
        <cdr:cNvPr id="4" name="תיבת טקסט 1">
          <a:extLst xmlns:a="http://schemas.openxmlformats.org/drawingml/2006/main">
            <a:ext uri="{FF2B5EF4-FFF2-40B4-BE49-F238E27FC236}">
              <a16:creationId xmlns:a16="http://schemas.microsoft.com/office/drawing/2014/main" id="{B11E7BB1-C3AD-4B07-A0BE-36F08E502BA0}"/>
            </a:ext>
          </a:extLst>
        </cdr:cNvPr>
        <cdr:cNvSpPr txBox="1"/>
      </cdr:nvSpPr>
      <cdr:spPr>
        <a:xfrm xmlns:a="http://schemas.openxmlformats.org/drawingml/2006/main">
          <a:off x="2838140" y="2570916"/>
          <a:ext cx="776630" cy="280712"/>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r>
            <a:rPr lang="he-IL" sz="1200" b="1" dirty="0">
              <a:solidFill>
                <a:schemeClr val="bg2">
                  <a:lumMod val="25000"/>
                </a:schemeClr>
              </a:solidFill>
              <a:latin typeface="Calibri" panose="020F0502020204030204" pitchFamily="34" charset="0"/>
              <a:cs typeface="Calibri" panose="020F0502020204030204" pitchFamily="34" charset="0"/>
            </a:rPr>
            <a:t>בית שמש</a:t>
          </a:r>
          <a:br>
            <a:rPr lang="en-US" sz="1200" b="1" dirty="0">
              <a:solidFill>
                <a:schemeClr val="bg2">
                  <a:lumMod val="25000"/>
                </a:schemeClr>
              </a:solidFill>
              <a:latin typeface="Calibri" panose="020F0502020204030204" pitchFamily="34" charset="0"/>
              <a:cs typeface="Calibri" panose="020F0502020204030204" pitchFamily="34" charset="0"/>
            </a:rPr>
          </a:br>
          <a:r>
            <a:rPr lang="en-US" sz="1200" b="1" dirty="0">
              <a:solidFill>
                <a:schemeClr val="bg2">
                  <a:lumMod val="25000"/>
                </a:schemeClr>
              </a:solidFill>
              <a:latin typeface="Calibri" panose="020F0502020204030204" pitchFamily="34" charset="0"/>
              <a:cs typeface="Calibri" panose="020F0502020204030204" pitchFamily="34" charset="0"/>
            </a:rPr>
            <a:t>   N=13 </a:t>
          </a:r>
          <a:endParaRPr lang="he-IL" sz="1200" b="1" dirty="0">
            <a:solidFill>
              <a:schemeClr val="bg2">
                <a:lumMod val="25000"/>
              </a:schemeClr>
            </a:solidFill>
            <a:latin typeface="Calibri" panose="020F0502020204030204" pitchFamily="34" charset="0"/>
            <a:cs typeface="Calibri" panose="020F0502020204030204" pitchFamily="34" charset="0"/>
          </a:endParaRPr>
        </a:p>
        <a:p xmlns:a="http://schemas.openxmlformats.org/drawingml/2006/main">
          <a:pPr algn="ctr" rtl="1"/>
          <a:r>
            <a:rPr lang="en-US" sz="1200" b="1" dirty="0">
              <a:latin typeface="Calibri" panose="020F0502020204030204" pitchFamily="34" charset="0"/>
              <a:cs typeface="Calibri" panose="020F0502020204030204" pitchFamily="34" charset="0"/>
            </a:rPr>
            <a:t> </a:t>
          </a:r>
          <a:endParaRPr lang="he-IL" sz="1200" b="1"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cdr:x>
      <cdr:y>0.85261</cdr:y>
    </cdr:from>
    <cdr:to>
      <cdr:x>0.14696</cdr:x>
      <cdr:y>0.9453</cdr:y>
    </cdr:to>
    <cdr:sp macro="" textlink="">
      <cdr:nvSpPr>
        <cdr:cNvPr id="5" name="תיבת טקסט 1">
          <a:extLst xmlns:a="http://schemas.openxmlformats.org/drawingml/2006/main">
            <a:ext uri="{FF2B5EF4-FFF2-40B4-BE49-F238E27FC236}">
              <a16:creationId xmlns:a16="http://schemas.microsoft.com/office/drawing/2014/main" id="{0941A810-0C11-4404-99B2-D88F899FF37C}"/>
            </a:ext>
          </a:extLst>
        </cdr:cNvPr>
        <cdr:cNvSpPr txBox="1"/>
      </cdr:nvSpPr>
      <cdr:spPr>
        <a:xfrm xmlns:a="http://schemas.openxmlformats.org/drawingml/2006/main">
          <a:off x="0" y="2582127"/>
          <a:ext cx="974639" cy="280712"/>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1"/>
          <a:r>
            <a:rPr lang="he-IL" sz="1200" b="1" dirty="0">
              <a:solidFill>
                <a:schemeClr val="bg2">
                  <a:lumMod val="25000"/>
                </a:schemeClr>
              </a:solidFill>
              <a:latin typeface="Calibri" panose="020F0502020204030204" pitchFamily="34" charset="0"/>
              <a:cs typeface="Calibri" panose="020F0502020204030204" pitchFamily="34" charset="0"/>
            </a:rPr>
            <a:t>בית שמש</a:t>
          </a:r>
          <a:br>
            <a:rPr lang="en-US" sz="1200" b="1" dirty="0">
              <a:solidFill>
                <a:schemeClr val="bg2">
                  <a:lumMod val="25000"/>
                </a:schemeClr>
              </a:solidFill>
              <a:latin typeface="Calibri" panose="020F0502020204030204" pitchFamily="34" charset="0"/>
              <a:cs typeface="Calibri" panose="020F0502020204030204" pitchFamily="34" charset="0"/>
            </a:rPr>
          </a:br>
          <a:r>
            <a:rPr lang="he-IL" sz="1200" b="1" dirty="0">
              <a:solidFill>
                <a:schemeClr val="bg2">
                  <a:lumMod val="25000"/>
                </a:schemeClr>
              </a:solidFill>
              <a:latin typeface="Calibri" panose="020F0502020204030204" pitchFamily="34" charset="0"/>
              <a:cs typeface="Calibri" panose="020F0502020204030204" pitchFamily="34" charset="0"/>
            </a:rPr>
            <a:t> </a:t>
          </a:r>
          <a:r>
            <a:rPr lang="en-US" sz="1200" b="1" dirty="0">
              <a:solidFill>
                <a:schemeClr val="bg2">
                  <a:lumMod val="25000"/>
                </a:schemeClr>
              </a:solidFill>
              <a:latin typeface="Calibri" panose="020F0502020204030204" pitchFamily="34" charset="0"/>
              <a:cs typeface="Calibri" panose="020F0502020204030204" pitchFamily="34" charset="0"/>
            </a:rPr>
            <a:t>   N=13 </a:t>
          </a:r>
          <a:endParaRPr lang="he-IL" sz="1200" b="1" dirty="0">
            <a:solidFill>
              <a:schemeClr val="bg2">
                <a:lumMod val="25000"/>
              </a:schemeClr>
            </a:solidFill>
            <a:latin typeface="Calibri" panose="020F0502020204030204" pitchFamily="34" charset="0"/>
            <a:cs typeface="Calibri" panose="020F0502020204030204" pitchFamily="34" charset="0"/>
          </a:endParaRPr>
        </a:p>
        <a:p xmlns:a="http://schemas.openxmlformats.org/drawingml/2006/main">
          <a:pPr rtl="1"/>
          <a:r>
            <a:rPr lang="en-US" sz="1200" b="1" dirty="0">
              <a:latin typeface="Calibri" panose="020F0502020204030204" pitchFamily="34" charset="0"/>
              <a:cs typeface="Calibri" panose="020F0502020204030204" pitchFamily="34" charset="0"/>
            </a:rPr>
            <a:t> </a:t>
          </a:r>
          <a:endParaRPr lang="he-IL" sz="1200" b="1" dirty="0">
            <a:latin typeface="Calibri" panose="020F0502020204030204" pitchFamily="34" charset="0"/>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DE943F-4AA5-4D49-9022-969DD2AB3F9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r">
              <a:defRPr sz="1200"/>
            </a:lvl1pPr>
          </a:lstStyle>
          <a:p>
            <a:endParaRPr lang="he-IL"/>
          </a:p>
        </p:txBody>
      </p:sp>
      <p:sp>
        <p:nvSpPr>
          <p:cNvPr id="3" name="Date Placeholder 2">
            <a:extLst>
              <a:ext uri="{FF2B5EF4-FFF2-40B4-BE49-F238E27FC236}">
                <a16:creationId xmlns:a16="http://schemas.microsoft.com/office/drawing/2014/main" id="{7F8FDBF6-6A27-4B37-86B2-6AD92517156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l">
              <a:defRPr sz="1200"/>
            </a:lvl1pPr>
          </a:lstStyle>
          <a:p>
            <a:fld id="{A41E4979-9028-4A0F-B383-38083DBC9900}" type="datetimeFigureOut">
              <a:rPr lang="he-IL" smtClean="0"/>
              <a:t>כ"ב/סיון/תשפ"ב</a:t>
            </a:fld>
            <a:endParaRPr lang="he-IL"/>
          </a:p>
        </p:txBody>
      </p:sp>
      <p:sp>
        <p:nvSpPr>
          <p:cNvPr id="4" name="Footer Placeholder 3">
            <a:extLst>
              <a:ext uri="{FF2B5EF4-FFF2-40B4-BE49-F238E27FC236}">
                <a16:creationId xmlns:a16="http://schemas.microsoft.com/office/drawing/2014/main" id="{1BB4E224-C798-480E-9644-C3A3E19E297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r">
              <a:defRPr sz="1200"/>
            </a:lvl1pPr>
          </a:lstStyle>
          <a:p>
            <a:endParaRPr lang="he-IL"/>
          </a:p>
        </p:txBody>
      </p:sp>
      <p:sp>
        <p:nvSpPr>
          <p:cNvPr id="5" name="Slide Number Placeholder 4">
            <a:extLst>
              <a:ext uri="{FF2B5EF4-FFF2-40B4-BE49-F238E27FC236}">
                <a16:creationId xmlns:a16="http://schemas.microsoft.com/office/drawing/2014/main" id="{BC664178-CEDA-46F4-B5A8-675DA206E68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l">
              <a:defRPr sz="1200"/>
            </a:lvl1pPr>
          </a:lstStyle>
          <a:p>
            <a:fld id="{FCF7DE61-DF8B-4BF3-A0D9-04CA72390EDD}" type="slidenum">
              <a:rPr lang="he-IL" smtClean="0"/>
              <a:t>‹#›</a:t>
            </a:fld>
            <a:endParaRPr lang="he-IL"/>
          </a:p>
        </p:txBody>
      </p:sp>
    </p:spTree>
    <p:extLst>
      <p:ext uri="{BB962C8B-B14F-4D97-AF65-F5344CB8AC3E}">
        <p14:creationId xmlns:p14="http://schemas.microsoft.com/office/powerpoint/2010/main" val="3083749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r">
              <a:defRPr sz="1200"/>
            </a:lvl1pPr>
          </a:lstStyle>
          <a:p>
            <a:endParaRPr lang="he-I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l">
              <a:defRPr sz="1200"/>
            </a:lvl1pPr>
          </a:lstStyle>
          <a:p>
            <a:fld id="{8FCB7351-3695-4B34-BD16-7CEA73C1ACEA}" type="datetimeFigureOut">
              <a:rPr lang="he-IL" smtClean="0"/>
              <a:t>כ"ב/סיון/תשפ"ב</a:t>
            </a:fld>
            <a:endParaRPr lang="he-I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he-I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r">
              <a:defRPr sz="1200"/>
            </a:lvl1pPr>
          </a:lstStyle>
          <a:p>
            <a:endParaRPr lang="he-I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l">
              <a:defRPr sz="1200"/>
            </a:lvl1pPr>
          </a:lstStyle>
          <a:p>
            <a:fld id="{280EF0F0-FBE1-4FA8-80B3-11666AFBA521}" type="slidenum">
              <a:rPr lang="he-IL" smtClean="0"/>
              <a:t>‹#›</a:t>
            </a:fld>
            <a:endParaRPr lang="he-IL"/>
          </a:p>
        </p:txBody>
      </p:sp>
    </p:spTree>
    <p:extLst>
      <p:ext uri="{BB962C8B-B14F-4D97-AF65-F5344CB8AC3E}">
        <p14:creationId xmlns:p14="http://schemas.microsoft.com/office/powerpoint/2010/main" val="40628276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a:p>
        </p:txBody>
      </p:sp>
      <p:sp>
        <p:nvSpPr>
          <p:cNvPr id="4" name="מציין מיקום של כותרת עליונה 3"/>
          <p:cNvSpPr>
            <a:spLocks noGrp="1"/>
          </p:cNvSpPr>
          <p:nvPr>
            <p:ph type="hdr" sz="quarter" idx="10"/>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385C5E3-89C5-4A23-9E5F-BA1AEA4DA736}" type="slidenum">
              <a:rPr lang="he-IL" smtClean="0"/>
              <a:t>1</a:t>
            </a:fld>
            <a:endParaRPr lang="he-IL"/>
          </a:p>
        </p:txBody>
      </p:sp>
    </p:spTree>
    <p:extLst>
      <p:ext uri="{BB962C8B-B14F-4D97-AF65-F5344CB8AC3E}">
        <p14:creationId xmlns:p14="http://schemas.microsoft.com/office/powerpoint/2010/main" val="530208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374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475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33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038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100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08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486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fld id="{937E0950-7630-4B72-A91E-FC6ABBB00A8C}" type="slidenum">
              <a:rPr lang="en-US" smtClean="0"/>
              <a:t>17</a:t>
            </a:fld>
            <a:endParaRPr lang="en-US"/>
          </a:p>
        </p:txBody>
      </p:sp>
    </p:spTree>
    <p:extLst>
      <p:ext uri="{BB962C8B-B14F-4D97-AF65-F5344CB8AC3E}">
        <p14:creationId xmlns:p14="http://schemas.microsoft.com/office/powerpoint/2010/main" val="1328769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fld id="{937E0950-7630-4B72-A91E-FC6ABBB00A8C}" type="slidenum">
              <a:rPr lang="en-US" smtClean="0"/>
              <a:t>18</a:t>
            </a:fld>
            <a:endParaRPr lang="en-US"/>
          </a:p>
        </p:txBody>
      </p:sp>
    </p:spTree>
    <p:extLst>
      <p:ext uri="{BB962C8B-B14F-4D97-AF65-F5344CB8AC3E}">
        <p14:creationId xmlns:p14="http://schemas.microsoft.com/office/powerpoint/2010/main" val="3876204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a:p>
        </p:txBody>
      </p:sp>
      <p:sp>
        <p:nvSpPr>
          <p:cNvPr id="4" name="Slide Number Placeholder 3"/>
          <p:cNvSpPr>
            <a:spLocks noGrp="1"/>
          </p:cNvSpPr>
          <p:nvPr>
            <p:ph type="sldNum" sz="quarter" idx="5"/>
          </p:nvPr>
        </p:nvSpPr>
        <p:spPr/>
        <p:txBody>
          <a:bodyPr/>
          <a:lstStyle/>
          <a:p>
            <a:pPr defTabSz="931774">
              <a:defRPr/>
            </a:pPr>
            <a:fld id="{937E0950-7630-4B72-A91E-FC6ABBB00A8C}" type="slidenum">
              <a:rPr lang="en-US">
                <a:solidFill>
                  <a:prstClr val="black"/>
                </a:solidFill>
                <a:latin typeface="Calibri" panose="020F0502020204030204"/>
              </a:rPr>
              <a:pPr defTabSz="93177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191074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a:p>
        </p:txBody>
      </p:sp>
      <p:sp>
        <p:nvSpPr>
          <p:cNvPr id="4" name="מציין מיקום של כותרת עליונה 3"/>
          <p:cNvSpPr>
            <a:spLocks noGrp="1"/>
          </p:cNvSpPr>
          <p:nvPr>
            <p:ph type="hdr" sz="quarter" idx="10"/>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385C5E3-89C5-4A23-9E5F-BA1AEA4DA736}" type="slidenum">
              <a:rPr lang="he-IL" smtClean="0"/>
              <a:t>2</a:t>
            </a:fld>
            <a:endParaRPr lang="he-IL"/>
          </a:p>
        </p:txBody>
      </p:sp>
    </p:spTree>
    <p:extLst>
      <p:ext uri="{BB962C8B-B14F-4D97-AF65-F5344CB8AC3E}">
        <p14:creationId xmlns:p14="http://schemas.microsoft.com/office/powerpoint/2010/main" val="2597130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a:p>
        </p:txBody>
      </p:sp>
      <p:sp>
        <p:nvSpPr>
          <p:cNvPr id="4" name="Slide Number Placeholder 3"/>
          <p:cNvSpPr>
            <a:spLocks noGrp="1"/>
          </p:cNvSpPr>
          <p:nvPr>
            <p:ph type="sldNum" sz="quarter" idx="5"/>
          </p:nvPr>
        </p:nvSpPr>
        <p:spPr/>
        <p:txBody>
          <a:bodyPr/>
          <a:lstStyle/>
          <a:p>
            <a:pPr defTabSz="931774">
              <a:defRPr/>
            </a:pPr>
            <a:fld id="{937E0950-7630-4B72-A91E-FC6ABBB00A8C}" type="slidenum">
              <a:rPr lang="en-US">
                <a:solidFill>
                  <a:prstClr val="black"/>
                </a:solidFill>
                <a:latin typeface="Calibri" panose="020F0502020204030204"/>
              </a:rPr>
              <a:pPr defTabSz="931774">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632939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a:p>
        </p:txBody>
      </p:sp>
      <p:sp>
        <p:nvSpPr>
          <p:cNvPr id="4" name="Slide Number Placeholder 3"/>
          <p:cNvSpPr>
            <a:spLocks noGrp="1"/>
          </p:cNvSpPr>
          <p:nvPr>
            <p:ph type="sldNum" sz="quarter" idx="5"/>
          </p:nvPr>
        </p:nvSpPr>
        <p:spPr/>
        <p:txBody>
          <a:bodyPr/>
          <a:lstStyle/>
          <a:p>
            <a:fld id="{937E0950-7630-4B72-A91E-FC6ABBB00A8C}" type="slidenum">
              <a:rPr lang="en-US" smtClean="0"/>
              <a:t>21</a:t>
            </a:fld>
            <a:endParaRPr lang="en-US"/>
          </a:p>
        </p:txBody>
      </p:sp>
    </p:spTree>
    <p:extLst>
      <p:ext uri="{BB962C8B-B14F-4D97-AF65-F5344CB8AC3E}">
        <p14:creationId xmlns:p14="http://schemas.microsoft.com/office/powerpoint/2010/main" val="2945390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a:p>
        </p:txBody>
      </p:sp>
      <p:sp>
        <p:nvSpPr>
          <p:cNvPr id="4" name="Slide Number Placeholder 3"/>
          <p:cNvSpPr>
            <a:spLocks noGrp="1"/>
          </p:cNvSpPr>
          <p:nvPr>
            <p:ph type="sldNum" sz="quarter" idx="5"/>
          </p:nvPr>
        </p:nvSpPr>
        <p:spPr/>
        <p:txBody>
          <a:bodyPr/>
          <a:lstStyle/>
          <a:p>
            <a:fld id="{937E0950-7630-4B72-A91E-FC6ABBB00A8C}" type="slidenum">
              <a:rPr lang="en-US" smtClean="0"/>
              <a:t>22</a:t>
            </a:fld>
            <a:endParaRPr lang="en-US"/>
          </a:p>
        </p:txBody>
      </p:sp>
    </p:spTree>
    <p:extLst>
      <p:ext uri="{BB962C8B-B14F-4D97-AF65-F5344CB8AC3E}">
        <p14:creationId xmlns:p14="http://schemas.microsoft.com/office/powerpoint/2010/main" val="2518516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447675" y="1262063"/>
            <a:ext cx="6053138" cy="34051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94874" y="4856814"/>
            <a:ext cx="5558988" cy="3973758"/>
          </a:xfrm>
          <a:prstGeom prst="rect">
            <a:avLst/>
          </a:prstGeom>
          <a:noFill/>
          <a:ln>
            <a:noFill/>
          </a:ln>
        </p:spPr>
        <p:txBody>
          <a:bodyPr spcFirstLastPara="1" wrap="square" lIns="93162" tIns="46568" rIns="93162" bIns="46568" anchor="t" anchorCtr="0">
            <a:noAutofit/>
          </a:bodyPr>
          <a:lstStyle/>
          <a:p>
            <a:endParaRPr/>
          </a:p>
        </p:txBody>
      </p:sp>
      <p:sp>
        <p:nvSpPr>
          <p:cNvPr id="103" name="Google Shape;103;p1:notes"/>
          <p:cNvSpPr txBox="1">
            <a:spLocks noGrp="1"/>
          </p:cNvSpPr>
          <p:nvPr>
            <p:ph type="sldNum" idx="12"/>
          </p:nvPr>
        </p:nvSpPr>
        <p:spPr>
          <a:xfrm>
            <a:off x="3936009" y="9585728"/>
            <a:ext cx="3011118" cy="506356"/>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iw-IL"/>
              <a:pPr algn="r" rtl="0"/>
              <a:t>23</a:t>
            </a:fld>
            <a:endParaRPr/>
          </a:p>
        </p:txBody>
      </p:sp>
    </p:spTree>
    <p:extLst>
      <p:ext uri="{BB962C8B-B14F-4D97-AF65-F5344CB8AC3E}">
        <p14:creationId xmlns:p14="http://schemas.microsoft.com/office/powerpoint/2010/main" val="344491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fld id="{937E0950-7630-4B72-A91E-FC6ABBB00A8C}" type="slidenum">
              <a:rPr lang="en-US" smtClean="0"/>
              <a:t>3</a:t>
            </a:fld>
            <a:endParaRPr lang="en-US"/>
          </a:p>
        </p:txBody>
      </p:sp>
    </p:spTree>
    <p:extLst>
      <p:ext uri="{BB962C8B-B14F-4D97-AF65-F5344CB8AC3E}">
        <p14:creationId xmlns:p14="http://schemas.microsoft.com/office/powerpoint/2010/main" val="3049933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447675" y="1262063"/>
            <a:ext cx="6053138" cy="34051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94874" y="4856814"/>
            <a:ext cx="5558988" cy="3973758"/>
          </a:xfrm>
          <a:prstGeom prst="rect">
            <a:avLst/>
          </a:prstGeom>
          <a:noFill/>
          <a:ln>
            <a:noFill/>
          </a:ln>
        </p:spPr>
        <p:txBody>
          <a:bodyPr spcFirstLastPara="1" wrap="square" lIns="93162" tIns="46568" rIns="93162" bIns="46568" anchor="t" anchorCtr="0">
            <a:noAutofit/>
          </a:bodyPr>
          <a:lstStyle/>
          <a:p>
            <a:endParaRPr/>
          </a:p>
        </p:txBody>
      </p:sp>
      <p:sp>
        <p:nvSpPr>
          <p:cNvPr id="103" name="Google Shape;103;p1:notes"/>
          <p:cNvSpPr txBox="1">
            <a:spLocks noGrp="1"/>
          </p:cNvSpPr>
          <p:nvPr>
            <p:ph type="sldNum" idx="12"/>
          </p:nvPr>
        </p:nvSpPr>
        <p:spPr>
          <a:xfrm>
            <a:off x="3936009" y="9585728"/>
            <a:ext cx="3011118" cy="506356"/>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iw-IL"/>
              <a:pPr algn="r" rtl="0"/>
              <a:t>4</a:t>
            </a:fld>
            <a:endParaRPr/>
          </a:p>
        </p:txBody>
      </p:sp>
    </p:spTree>
    <p:extLst>
      <p:ext uri="{BB962C8B-B14F-4D97-AF65-F5344CB8AC3E}">
        <p14:creationId xmlns:p14="http://schemas.microsoft.com/office/powerpoint/2010/main" val="684376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fld id="{937E0950-7630-4B72-A91E-FC6ABBB00A8C}" type="slidenum">
              <a:rPr lang="en-US" smtClean="0"/>
              <a:t>5</a:t>
            </a:fld>
            <a:endParaRPr lang="en-US"/>
          </a:p>
        </p:txBody>
      </p:sp>
    </p:spTree>
    <p:extLst>
      <p:ext uri="{BB962C8B-B14F-4D97-AF65-F5344CB8AC3E}">
        <p14:creationId xmlns:p14="http://schemas.microsoft.com/office/powerpoint/2010/main" val="2474483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7443" rtl="1"/>
            <a:endParaRPr lang="he-IL" dirty="0"/>
          </a:p>
        </p:txBody>
      </p:sp>
      <p:sp>
        <p:nvSpPr>
          <p:cNvPr id="4" name="Slide Number Placeholder 3"/>
          <p:cNvSpPr>
            <a:spLocks noGrp="1"/>
          </p:cNvSpPr>
          <p:nvPr>
            <p:ph type="sldNum" sz="quarter" idx="5"/>
          </p:nvPr>
        </p:nvSpPr>
        <p:spPr/>
        <p:txBody>
          <a:bodyPr/>
          <a:lstStyle/>
          <a:p>
            <a:fld id="{937E0950-7630-4B72-A91E-FC6ABBB00A8C}" type="slidenum">
              <a:rPr lang="en-US" smtClean="0"/>
              <a:t>6</a:t>
            </a:fld>
            <a:endParaRPr lang="en-US"/>
          </a:p>
        </p:txBody>
      </p:sp>
    </p:spTree>
    <p:extLst>
      <p:ext uri="{BB962C8B-B14F-4D97-AF65-F5344CB8AC3E}">
        <p14:creationId xmlns:p14="http://schemas.microsoft.com/office/powerpoint/2010/main" val="3930103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986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883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265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8A3BA864-CBF3-4BA7-A5FF-AF8C8FB6476C}" type="datetime8">
              <a:rPr lang="he-IL" smtClean="0"/>
              <a:t>21 יוני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91964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B4598CFB-5F6B-46C5-B0E9-8606F42A9C63}" type="datetime8">
              <a:rPr lang="he-IL" smtClean="0"/>
              <a:t>21 יוני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63043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4215C41-AF7C-4533-BF80-9B91E6F9AA61}" type="datetime8">
              <a:rPr lang="he-IL" smtClean="0"/>
              <a:t>21 יוני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60412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2048DDC1-D380-45B0-BCA0-963052317ACC}" type="datetime8">
              <a:rPr lang="he-IL" smtClean="0"/>
              <a:t>21 יוני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23992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632B81D0-5BA0-4EE9-8462-DFAEA3C3364A}" type="datetime8">
              <a:rPr lang="he-IL" smtClean="0"/>
              <a:t>21 יוני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29126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355AE30E-6A74-4B44-ACCE-93389B19577C}" type="datetime8">
              <a:rPr lang="he-IL" smtClean="0"/>
              <a:t>21 יוני 22</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10665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48828D37-3BC3-49E2-9B6E-AA3E49152A08}" type="datetime8">
              <a:rPr lang="he-IL" smtClean="0"/>
              <a:t>21 יוני 22</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408741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FAB7D7F2-C66C-4BCE-9CD0-AE4065EEA5D4}" type="datetime8">
              <a:rPr lang="he-IL" smtClean="0"/>
              <a:t>21 יוני 22</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9520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A8606E6-71FD-43C0-ABC7-30E7BCD8069F}" type="datetime8">
              <a:rPr lang="he-IL" smtClean="0"/>
              <a:t>21 יוני 22</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96066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ACEBAEB-9DD4-48E0-B1DD-F2DCF6C107C2}" type="datetime8">
              <a:rPr lang="he-IL" smtClean="0"/>
              <a:t>21 יוני 22</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578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C496306-4841-4BBA-9748-02233F45205C}" type="datetime8">
              <a:rPr lang="he-IL" smtClean="0"/>
              <a:t>21 יוני 22</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09346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3D32661-FF80-4BE4-BD26-2BB349EF55FF}" type="datetime8">
              <a:rPr lang="he-IL" smtClean="0"/>
              <a:t>21 יוני 22</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99E282D-D310-42D8-B8FF-78ED45A44D81}" type="slidenum">
              <a:rPr lang="he-IL" smtClean="0"/>
              <a:t>‹#›</a:t>
            </a:fld>
            <a:endParaRPr lang="he-IL"/>
          </a:p>
        </p:txBody>
      </p:sp>
    </p:spTree>
    <p:extLst>
      <p:ext uri="{BB962C8B-B14F-4D97-AF65-F5344CB8AC3E}">
        <p14:creationId xmlns:p14="http://schemas.microsoft.com/office/powerpoint/2010/main" val="2995896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18/10/relationships/comments" Target="../comments/modernComment_102_ED006552.xm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2D1_F2326625.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2D2_29A9F027.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2D4_B7195E56.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2D3_FC650992.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28F_468B278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2DB_7A6831E5.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microsoft.com/office/2018/10/relationships/comments" Target="../comments/modernComment_140_47ED9C62.xm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2A8_77433AB5.xm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86_DA2175CA.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18/10/relationships/comments" Target="../comments/modernComment_291_BB6D7EE5.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microsoft.com/office/2018/10/relationships/comments" Target="../comments/modernComment_2DA_46F57C19.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2CD_84149B37.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5232BC51-533E-43CF-AC59-668D57EEAB3E}"/>
              </a:ext>
            </a:extLst>
          </p:cNvPr>
          <p:cNvPicPr>
            <a:picLocks noChangeAspect="1"/>
          </p:cNvPicPr>
          <p:nvPr/>
        </p:nvPicPr>
        <p:blipFill>
          <a:blip r:embed="rId4">
            <a:grayscl/>
          </a:blip>
          <a:stretch>
            <a:fillRect/>
          </a:stretch>
        </p:blipFill>
        <p:spPr>
          <a:xfrm>
            <a:off x="-220080" y="-1294684"/>
            <a:ext cx="6386762" cy="4834879"/>
          </a:xfrm>
          <a:prstGeom prst="rect">
            <a:avLst/>
          </a:prstGeom>
        </p:spPr>
      </p:pic>
      <p:pic>
        <p:nvPicPr>
          <p:cNvPr id="20" name="תמונה 19">
            <a:extLst>
              <a:ext uri="{FF2B5EF4-FFF2-40B4-BE49-F238E27FC236}">
                <a16:creationId xmlns:a16="http://schemas.microsoft.com/office/drawing/2014/main" id="{EFF6DD1B-6599-4D8B-8FD2-716BC265D52A}"/>
              </a:ext>
            </a:extLst>
          </p:cNvPr>
          <p:cNvPicPr>
            <a:picLocks noChangeAspect="1"/>
          </p:cNvPicPr>
          <p:nvPr/>
        </p:nvPicPr>
        <p:blipFill rotWithShape="1">
          <a:blip r:embed="rId5">
            <a:grayscl/>
          </a:blip>
          <a:srcRect t="31714"/>
          <a:stretch/>
        </p:blipFill>
        <p:spPr>
          <a:xfrm>
            <a:off x="-220080" y="3083183"/>
            <a:ext cx="8253045" cy="3518148"/>
          </a:xfrm>
          <a:prstGeom prst="rect">
            <a:avLst/>
          </a:prstGeom>
        </p:spPr>
      </p:pic>
      <p:sp>
        <p:nvSpPr>
          <p:cNvPr id="11" name="מלבן מעוגל 10"/>
          <p:cNvSpPr/>
          <p:nvPr/>
        </p:nvSpPr>
        <p:spPr>
          <a:xfrm rot="4329447">
            <a:off x="6485617" y="241591"/>
            <a:ext cx="5891601" cy="5891601"/>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מעוגל 1"/>
          <p:cNvSpPr/>
          <p:nvPr/>
        </p:nvSpPr>
        <p:spPr>
          <a:xfrm rot="4329447">
            <a:off x="6566525" y="-91109"/>
            <a:ext cx="5764962" cy="5764962"/>
          </a:xfrm>
          <a:prstGeom prst="roundRect">
            <a:avLst/>
          </a:prstGeom>
          <a:solidFill>
            <a:srgbClr val="25586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p:nvSpPr>
        <p:spPr>
          <a:xfrm rot="4329447">
            <a:off x="6848692" y="92002"/>
            <a:ext cx="5764962" cy="576496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657757" y="1060816"/>
            <a:ext cx="5453708" cy="3483005"/>
          </a:xfrm>
          <a:prstGeom prst="rect">
            <a:avLst/>
          </a:prstGeom>
        </p:spPr>
        <p:txBody>
          <a:bodyPr wrap="square" lIns="91440" tIns="45720" rIns="91440" bIns="45720" anchor="t">
            <a:spAutoFit/>
          </a:bodyPr>
          <a:lstStyle/>
          <a:p>
            <a:pPr algn="ctr" rtl="1">
              <a:spcBef>
                <a:spcPts val="1000"/>
              </a:spcBef>
            </a:pPr>
            <a:r>
              <a:rPr lang="en-US" sz="4800" b="1" dirty="0">
                <a:solidFill>
                  <a:schemeClr val="bg1"/>
                </a:solidFill>
                <a:latin typeface="Segoe UI" panose="020B0502040204020203" pitchFamily="34" charset="0"/>
                <a:ea typeface="Tahoma" panose="020B0604030504040204" pitchFamily="34" charset="0"/>
                <a:cs typeface="Segoe UI" panose="020B0502040204020203" pitchFamily="34" charset="0"/>
              </a:rPr>
              <a:t>Professional Trainings Report –Beit Shemesh </a:t>
            </a:r>
            <a:br>
              <a:rPr lang="en-US" sz="4800" b="1" dirty="0">
                <a:solidFill>
                  <a:schemeClr val="bg1"/>
                </a:solidFill>
                <a:latin typeface="Segoe UI" panose="020B0502040204020203" pitchFamily="34" charset="0"/>
                <a:ea typeface="Tahoma" panose="020B0604030504040204" pitchFamily="34" charset="0"/>
                <a:cs typeface="Segoe UI" panose="020B0502040204020203" pitchFamily="34" charset="0"/>
              </a:rPr>
            </a:br>
            <a:r>
              <a:rPr lang="en-US" sz="4800" b="1" dirty="0">
                <a:solidFill>
                  <a:schemeClr val="bg1"/>
                </a:solidFill>
                <a:latin typeface="Segoe UI" panose="020B0502040204020203" pitchFamily="34" charset="0"/>
                <a:ea typeface="Tahoma" panose="020B0604030504040204" pitchFamily="34" charset="0"/>
                <a:cs typeface="Segoe UI" panose="020B0502040204020203" pitchFamily="34" charset="0"/>
              </a:rPr>
              <a:t>&amp; </a:t>
            </a:r>
            <a:r>
              <a:rPr lang="en-US" sz="4800" b="1" dirty="0" err="1">
                <a:solidFill>
                  <a:schemeClr val="bg1"/>
                </a:solidFill>
                <a:latin typeface="Segoe UI" panose="020B0502040204020203" pitchFamily="34" charset="0"/>
                <a:ea typeface="Tahoma" panose="020B0604030504040204" pitchFamily="34" charset="0"/>
                <a:cs typeface="Segoe UI" panose="020B0502040204020203" pitchFamily="34" charset="0"/>
              </a:rPr>
              <a:t>Tira</a:t>
            </a:r>
            <a:r>
              <a:rPr lang="en-US" sz="4800" b="1" dirty="0">
                <a:solidFill>
                  <a:schemeClr val="bg1"/>
                </a:solidFill>
                <a:latin typeface="Segoe UI" panose="020B0502040204020203" pitchFamily="34" charset="0"/>
                <a:ea typeface="Tahoma" panose="020B0604030504040204" pitchFamily="34" charset="0"/>
                <a:cs typeface="Segoe UI" panose="020B0502040204020203" pitchFamily="34" charset="0"/>
              </a:rPr>
              <a:t> </a:t>
            </a:r>
            <a:endParaRPr lang="he-IL" sz="4800" b="1" dirty="0">
              <a:solidFill>
                <a:schemeClr val="bg1"/>
              </a:solidFill>
              <a:latin typeface="Segoe UI" panose="020B0502040204020203" pitchFamily="34" charset="0"/>
              <a:ea typeface="Tahoma" panose="020B0604030504040204" pitchFamily="34" charset="0"/>
              <a:cs typeface="Segoe UI" panose="020B0502040204020203" pitchFamily="34" charset="0"/>
            </a:endParaRPr>
          </a:p>
          <a:p>
            <a:pPr algn="ctr">
              <a:spcBef>
                <a:spcPts val="1000"/>
              </a:spcBef>
            </a:pPr>
            <a:r>
              <a:rPr lang="en-US" sz="2000" dirty="0">
                <a:solidFill>
                  <a:schemeClr val="bg1"/>
                </a:solidFill>
                <a:latin typeface="Segoe UI"/>
                <a:ea typeface="Tahoma"/>
                <a:cs typeface="Segoe UI"/>
              </a:rPr>
              <a:t>June 2022</a:t>
            </a:r>
            <a:endParaRPr lang="he-IL" sz="2000" dirty="0">
              <a:solidFill>
                <a:schemeClr val="bg1"/>
              </a:solidFill>
              <a:latin typeface="Segoe UI"/>
              <a:ea typeface="Tahoma"/>
              <a:cs typeface="Segoe UI"/>
            </a:endParaRPr>
          </a:p>
        </p:txBody>
      </p:sp>
      <p:grpSp>
        <p:nvGrpSpPr>
          <p:cNvPr id="27" name="Group 26">
            <a:extLst>
              <a:ext uri="{FF2B5EF4-FFF2-40B4-BE49-F238E27FC236}">
                <a16:creationId xmlns:a16="http://schemas.microsoft.com/office/drawing/2014/main" id="{84D03AFD-BA4B-47BD-9358-C1102574F075}"/>
              </a:ext>
            </a:extLst>
          </p:cNvPr>
          <p:cNvGrpSpPr/>
          <p:nvPr/>
        </p:nvGrpSpPr>
        <p:grpSpPr>
          <a:xfrm>
            <a:off x="-113663" y="6268004"/>
            <a:ext cx="8146628" cy="594107"/>
            <a:chOff x="-116958" y="6457504"/>
            <a:chExt cx="8146628" cy="594107"/>
          </a:xfrm>
        </p:grpSpPr>
        <p:sp>
          <p:nvSpPr>
            <p:cNvPr id="28" name="Rectangle: Rounded Corners 27">
              <a:extLst>
                <a:ext uri="{FF2B5EF4-FFF2-40B4-BE49-F238E27FC236}">
                  <a16:creationId xmlns:a16="http://schemas.microsoft.com/office/drawing/2014/main" id="{E1DF3481-E3F9-40B5-B1E5-F5E4C63AC59E}"/>
                </a:ext>
              </a:extLst>
            </p:cNvPr>
            <p:cNvSpPr/>
            <p:nvPr/>
          </p:nvSpPr>
          <p:spPr>
            <a:xfrm>
              <a:off x="-116958" y="6528391"/>
              <a:ext cx="7973116"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Rectangle: Rounded Corners 28">
              <a:extLst>
                <a:ext uri="{FF2B5EF4-FFF2-40B4-BE49-F238E27FC236}">
                  <a16:creationId xmlns:a16="http://schemas.microsoft.com/office/drawing/2014/main" id="{38E446F3-211A-4960-BDF8-EF79A4AF8809}"/>
                </a:ext>
              </a:extLst>
            </p:cNvPr>
            <p:cNvSpPr/>
            <p:nvPr/>
          </p:nvSpPr>
          <p:spPr>
            <a:xfrm>
              <a:off x="-74426" y="6457504"/>
              <a:ext cx="8104096"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TextBox 29">
              <a:extLst>
                <a:ext uri="{FF2B5EF4-FFF2-40B4-BE49-F238E27FC236}">
                  <a16:creationId xmlns:a16="http://schemas.microsoft.com/office/drawing/2014/main" id="{0E2574B9-F5CA-4ACF-9D63-BA9C1916B8C6}"/>
                </a:ext>
              </a:extLst>
            </p:cNvPr>
            <p:cNvSpPr txBox="1"/>
            <p:nvPr/>
          </p:nvSpPr>
          <p:spPr>
            <a:xfrm>
              <a:off x="-15753" y="6633215"/>
              <a:ext cx="7973116" cy="261610"/>
            </a:xfrm>
            <a:prstGeom prst="rect">
              <a:avLst/>
            </a:prstGeom>
            <a:noFill/>
          </p:spPr>
          <p:txBody>
            <a:bodyPr wrap="square" rtlCol="1">
              <a:spAutoFit/>
            </a:bodyPr>
            <a:lstStyle/>
            <a:p>
              <a:pPr algn="l" rtl="0"/>
              <a:r>
                <a:rPr lang="en-US" sz="1050" dirty="0">
                  <a:solidFill>
                    <a:schemeClr val="bg1">
                      <a:lumMod val="50000"/>
                    </a:schemeClr>
                  </a:solidFill>
                  <a:latin typeface="Calibri" panose="020F0502020204030204" pitchFamily="34" charset="0"/>
                  <a:cs typeface="Calibri" panose="020F0502020204030204" pitchFamily="34" charset="0"/>
                </a:rPr>
                <a:t>The</a:t>
              </a:r>
              <a:r>
                <a:rPr lang="en-GB" sz="1050" dirty="0">
                  <a:solidFill>
                    <a:schemeClr val="bg1">
                      <a:lumMod val="50000"/>
                    </a:schemeClr>
                  </a:solidFill>
                  <a:latin typeface="Calibri" panose="020F0502020204030204" pitchFamily="34" charset="0"/>
                  <a:cs typeface="Calibri" panose="020F0502020204030204" pitchFamily="34" charset="0"/>
                </a:rPr>
                <a:t> CET’s</a:t>
              </a:r>
              <a:r>
                <a:rPr lang="en-US" sz="105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50" dirty="0">
                <a:solidFill>
                  <a:schemeClr val="bg1">
                    <a:lumMod val="50000"/>
                  </a:schemeClr>
                </a:solidFill>
                <a:latin typeface="Calibri" panose="020F0502020204030204" pitchFamily="34" charset="0"/>
                <a:cs typeface="Calibri" panose="020F0502020204030204" pitchFamily="34" charset="0"/>
              </a:endParaRPr>
            </a:p>
          </p:txBody>
        </p:sp>
      </p:grpSp>
      <p:sp>
        <p:nvSpPr>
          <p:cNvPr id="21" name="TextBox 20">
            <a:extLst>
              <a:ext uri="{FF2B5EF4-FFF2-40B4-BE49-F238E27FC236}">
                <a16:creationId xmlns:a16="http://schemas.microsoft.com/office/drawing/2014/main" id="{66D1B4D4-AB9A-4A06-B049-EAFCD7F63F85}"/>
              </a:ext>
            </a:extLst>
          </p:cNvPr>
          <p:cNvSpPr txBox="1"/>
          <p:nvPr/>
        </p:nvSpPr>
        <p:spPr>
          <a:xfrm>
            <a:off x="10851504" y="6580833"/>
            <a:ext cx="803425" cy="215444"/>
          </a:xfrm>
          <a:prstGeom prst="rect">
            <a:avLst/>
          </a:prstGeom>
          <a:noFill/>
        </p:spPr>
        <p:txBody>
          <a:bodyPr wrap="none" rtlCol="1">
            <a:spAutoFit/>
          </a:bodyPr>
          <a:lstStyle/>
          <a:p>
            <a:r>
              <a:rPr lang="he-IL" sz="800">
                <a:solidFill>
                  <a:schemeClr val="bg1"/>
                </a:solidFill>
                <a:latin typeface="Tahoma" panose="020B0604030504040204" pitchFamily="34" charset="0"/>
                <a:ea typeface="Tahoma" panose="020B0604030504040204" pitchFamily="34" charset="0"/>
                <a:cs typeface="Tahoma" panose="020B0604030504040204" pitchFamily="34" charset="0"/>
              </a:rPr>
              <a:t>צילום: "מסע"</a:t>
            </a:r>
          </a:p>
        </p:txBody>
      </p:sp>
      <p:pic>
        <p:nvPicPr>
          <p:cNvPr id="22" name="Picture 21">
            <a:extLst>
              <a:ext uri="{FF2B5EF4-FFF2-40B4-BE49-F238E27FC236}">
                <a16:creationId xmlns:a16="http://schemas.microsoft.com/office/drawing/2014/main" id="{3D49642C-36AE-4FA2-BEE2-1BF6DE66AD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18882" y="6456112"/>
            <a:ext cx="996329" cy="305510"/>
          </a:xfrm>
          <a:prstGeom prst="rect">
            <a:avLst/>
          </a:prstGeom>
        </p:spPr>
      </p:pic>
      <p:pic>
        <p:nvPicPr>
          <p:cNvPr id="23" name="Picture 4" descr="https://westeurope1-mediap.svc.ms/transform/thumbnail?provider=spo&amp;inputFormat=png&amp;cs=fFNQTw&amp;docid=https%3A%2F%2Fcet365.sharepoint.com%3A443%2F_api%2Fv2.0%2Fdrives%2Fb!2wHxPgjkP0ysVFtsv2YxNyW-o0uqA8JFuQ_YwlUQfrcd6ZYw1-vlTLKzVtdDkLVX%2Fitems%2F01GQLBMVY2TSVRJLQYBRHZYZ6G6RQST3WC%3Fversion%3DPublished&amp;access_token=eyJ0eXAiOiJKV1QiLCJhbGciOiJub25lIn0.eyJhdWQiOiIwMDAwMDAwMy0wMDAwLTBmZjEtY2UwMC0wMDAwMDAwMDAwMDAvY2V0MzY1LnNoYXJlcG9pbnQuY29tQDg5NTQ5OTI5LWMzZjQtNDcxNi04ZWY0LTBiMmQ0NzVjMmQ1MCIsImlzcyI6IjAwMDAwMDAzLTAwMDAtMGZmMS1jZTAwLTAwMDAwMDAwMDAwMCIsIm5iZiI6IjE2MTA5ODIwMDAiLCJleHAiOiIxNjExMDAzNjAwIiwiZW5kcG9pbnR1cmwiOiIzNGE5SG5vYmF5TGsxQTQ1Rnh2Y1VGWkNXckRhdHBiYWt3bnhZekZhMldRPSIsImVuZHBvaW50dXJsTGVuZ3RoIjoiMTEzIiwiaXNsb29wYmFjayI6IlRydWUiLCJ2ZXIiOiJoYXNoZWRwcm9vZnRva2VuIiwic2l0ZWlkIjoiTTJWbU1UQXhaR0l0WlRRd09DMDBZek5tTFdGak5UUXROV0kyWTJKbU5qWXpNVE0zIiwic2lnbmluX3N0YXRlIjoiW1wia21zaVwiXSIsIm5hbWVpZCI6IjAjLmZ8bWVtYmVyc2hpcHxzaGltcml0c0BjZXQuYWMuaWwiLCJuaWkiOiJtaWNyb3NvZnQuc2hhcmVwb2ludCIsImlzdXNlciI6InRydWUiLCJjYWNoZWtleSI6IjBoLmZ8bWVtYmVyc2hpcHwxMDAzMjAwMDU0ODhkNzYwQGxpdmUuY29tIiwidHQiOiIwIiwidXNlUGVyc2lzdGVudENvb2tpZSI6IjMifQ.d3o1a3Fsb3loUytUM1J5VWczc3NQK0Q2WE54TFNlRmJkRUJiQ0h5RXAyYz0&amp;encodeFailures=1&amp;srcWidth=&amp;srcHeight=&amp;width=496&amp;height=297&amp;action=Access">
            <a:extLst>
              <a:ext uri="{FF2B5EF4-FFF2-40B4-BE49-F238E27FC236}">
                <a16:creationId xmlns:a16="http://schemas.microsoft.com/office/drawing/2014/main" id="{4DFA9EBE-D88D-41A6-BA43-81C24090068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4839" t="16728" r="36226" b="19001"/>
          <a:stretch/>
        </p:blipFill>
        <p:spPr bwMode="auto">
          <a:xfrm>
            <a:off x="11298291" y="5491478"/>
            <a:ext cx="889591" cy="87930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s://westeurope1-mediap.svc.ms/transform/thumbnail?provider=spo&amp;inputFormat=png&amp;cs=fFNQTw&amp;docid=https%3A%2F%2Fcet365.sharepoint.com%3A443%2F_api%2Fv2.0%2Fdrives%2Fb!2wHxPgjkP0ysVFtsv2YxNyW-o0uqA8JFuQ_YwlUQfrcd6ZYw1-vlTLKzVtdDkLVX%2Fitems%2F01GQLBMV4Y45AL73IKCBAJKNHWMEYT2TW5%3Fversion%3DPublished&amp;access_token=eyJ0eXAiOiJKV1QiLCJhbGciOiJub25lIn0.eyJhdWQiOiIwMDAwMDAwMy0wMDAwLTBmZjEtY2UwMC0wMDAwMDAwMDAwMDAvY2V0MzY1LnNoYXJlcG9pbnQuY29tQDg5NTQ5OTI5LWMzZjQtNDcxNi04ZWY0LTBiMmQ0NzVjMmQ1MCIsImlzcyI6IjAwMDAwMDAzLTAwMDAtMGZmMS1jZTAwLTAwMDAwMDAwMDAwMCIsIm5iZiI6IjE2MTA5ODIwMDAiLCJleHAiOiIxNjExMDAzNjAwIiwiZW5kcG9pbnR1cmwiOiIzNGE5SG5vYmF5TGsxQTQ1Rnh2Y1VGWkNXckRhdHBiYWt3bnhZekZhMldRPSIsImVuZHBvaW50dXJsTGVuZ3RoIjoiMTEzIiwiaXNsb29wYmFjayI6IlRydWUiLCJ2ZXIiOiJoYXNoZWRwcm9vZnRva2VuIiwic2l0ZWlkIjoiTTJWbU1UQXhaR0l0WlRRd09DMDBZek5tTFdGak5UUXROV0kyWTJKbU5qWXpNVE0zIiwic2lnbmluX3N0YXRlIjoiW1wia21zaVwiXSIsIm5hbWVpZCI6IjAjLmZ8bWVtYmVyc2hpcHxzaGltcml0c0BjZXQuYWMuaWwiLCJuaWkiOiJtaWNyb3NvZnQuc2hhcmVwb2ludCIsImlzdXNlciI6InRydWUiLCJjYWNoZWtleSI6IjBoLmZ8bWVtYmVyc2hpcHwxMDAzMjAwMDU0ODhkNzYwQGxpdmUuY29tIiwidHQiOiIwIiwidXNlUGVyc2lzdGVudENvb2tpZSI6IjMifQ.d3o1a3Fsb3loUytUM1J5VWczc3NQK0Q2WE54TFNlRmJkRUJiQ0h5RXAyYz0&amp;encodeFailures=1&amp;srcWidth=&amp;srcHeight=&amp;width=498&amp;height=228&amp;action=Access">
            <a:extLst>
              <a:ext uri="{FF2B5EF4-FFF2-40B4-BE49-F238E27FC236}">
                <a16:creationId xmlns:a16="http://schemas.microsoft.com/office/drawing/2014/main" id="{1DBAE475-63F4-4C1C-A304-319DEFEC7F0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526" t="30056" r="22199" b="43315"/>
          <a:stretch/>
        </p:blipFill>
        <p:spPr bwMode="auto">
          <a:xfrm>
            <a:off x="10247904" y="6020227"/>
            <a:ext cx="1207200" cy="2326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DA10E769-95BF-4BF6-BA3D-46193B534248}"/>
              </a:ext>
            </a:extLst>
          </p:cNvPr>
          <p:cNvPicPr>
            <a:picLocks noChangeAspect="1"/>
          </p:cNvPicPr>
          <p:nvPr/>
        </p:nvPicPr>
        <p:blipFill>
          <a:blip r:embed="rId9"/>
          <a:stretch>
            <a:fillRect/>
          </a:stretch>
        </p:blipFill>
        <p:spPr>
          <a:xfrm>
            <a:off x="9812951" y="6403176"/>
            <a:ext cx="1081950" cy="425149"/>
          </a:xfrm>
          <a:prstGeom prst="rect">
            <a:avLst/>
          </a:prstGeom>
        </p:spPr>
      </p:pic>
      <p:pic>
        <p:nvPicPr>
          <p:cNvPr id="1026" name="Picture 2" descr="נווה שמיר - לגור בטבע. לחיות בעיר.">
            <a:extLst>
              <a:ext uri="{FF2B5EF4-FFF2-40B4-BE49-F238E27FC236}">
                <a16:creationId xmlns:a16="http://schemas.microsoft.com/office/drawing/2014/main" id="{41A9F566-39C1-A077-0841-7A4D54B850C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9939" r="20074"/>
          <a:stretch/>
        </p:blipFill>
        <p:spPr bwMode="auto">
          <a:xfrm>
            <a:off x="11542079" y="6312910"/>
            <a:ext cx="443394" cy="523220"/>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27483EFF-28BD-4AC6-AC3B-CC8D32AE9289}"/>
              </a:ext>
            </a:extLst>
          </p:cNvPr>
          <p:cNvPicPr>
            <a:picLocks noChangeAspect="1"/>
          </p:cNvPicPr>
          <p:nvPr/>
        </p:nvPicPr>
        <p:blipFill>
          <a:blip r:embed="rId11"/>
          <a:stretch>
            <a:fillRect/>
          </a:stretch>
        </p:blipFill>
        <p:spPr>
          <a:xfrm>
            <a:off x="10925172" y="6345074"/>
            <a:ext cx="443395" cy="483251"/>
          </a:xfrm>
          <a:prstGeom prst="rect">
            <a:avLst/>
          </a:prstGeom>
        </p:spPr>
      </p:pic>
    </p:spTree>
    <p:extLst>
      <p:ext uri="{BB962C8B-B14F-4D97-AF65-F5344CB8AC3E}">
        <p14:creationId xmlns:p14="http://schemas.microsoft.com/office/powerpoint/2010/main" val="3976226130"/>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378693"/>
          </a:xfrm>
          <a:prstGeom prst="rect">
            <a:avLst/>
          </a:prstGeom>
          <a:solidFill>
            <a:srgbClr val="36636F"/>
          </a:solidFill>
        </p:spPr>
        <p:txBody>
          <a:bodyPr wrap="square" rtlCol="0">
            <a:spAutoFit/>
          </a:bodyPr>
          <a:lstStyle/>
          <a:p>
            <a:pPr algn="l" rtl="0">
              <a:lnSpc>
                <a:spcPct val="115000"/>
              </a:lnSpc>
              <a:spcAft>
                <a:spcPts val="1000"/>
              </a:spcAft>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Awareness of potential planning solutions to improve the public space for young children &amp; caregivers</a:t>
            </a: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597091" cy="594107"/>
            <a:chOff x="-116958" y="6457504"/>
            <a:chExt cx="10597091"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155919" y="6604873"/>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5318026" y="815494"/>
            <a:ext cx="6211290" cy="5217134"/>
          </a:xfrm>
          <a:prstGeom prst="rect">
            <a:avLst/>
          </a:prstGeom>
          <a:noFill/>
        </p:spPr>
        <p:txBody>
          <a:bodyPr wrap="square" rtlCol="1">
            <a:spAutoFit/>
          </a:bodyPr>
          <a:lstStyle/>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כשני שליש ממשתתפי ההכשרות סבורים כי המרחב הציבורי ו/או השירותים המוניציפליים בעיר </a:t>
            </a:r>
            <a:r>
              <a:rPr lang="he-IL" sz="1600" b="1" dirty="0">
                <a:solidFill>
                  <a:prstClr val="black"/>
                </a:solidFill>
                <a:latin typeface="Segoe UI" panose="020B0502040204020203" pitchFamily="34" charset="0"/>
                <a:ea typeface="Tahoma" panose="020B0604030504040204" pitchFamily="34" charset="0"/>
                <a:cs typeface="Segoe UI" panose="020B0502040204020203" pitchFamily="34" charset="0"/>
              </a:rPr>
              <a:t>אינם</a:t>
            </a: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 מותאמים לגיל הרך ומלוויו כיום. </a:t>
            </a:r>
            <a:b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בסוגיה זו, עלו הבדלים ניכרים בין הצוותים – </a:t>
            </a:r>
            <a:b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82% מצוות טירה (</a:t>
            </a: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n=22</a:t>
            </a: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 חושבים שהמרחב לא מותאם או מותאם במידה מועטה, לעומת 36% מצוות בית שמש (</a:t>
            </a: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n=14</a:t>
            </a: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 שחושבים שהמרחב הציבורי בעיר מותאם לגיל הרך במידה מועטה.</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מעל 70% ממשתתפי ההכשרות חשים כי ההכשרות חידדו בעיניהם את הצורך בשילוב צרכי ותכני הגיל הרך במסגרת עבודתם המקצועית במידה רבה עד רבה מאוד.</a:t>
            </a:r>
            <a:b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נמצאו הבדלים משמעותיים בין הצוותים העירוניים - 91% מצוות טירה (</a:t>
            </a: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n=22</a:t>
            </a: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 למול 43% מצוות בית שמש (</a:t>
            </a: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n=14</a:t>
            </a: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12" name="תרשים 11">
            <a:extLst>
              <a:ext uri="{FF2B5EF4-FFF2-40B4-BE49-F238E27FC236}">
                <a16:creationId xmlns:a16="http://schemas.microsoft.com/office/drawing/2014/main" id="{EADC5B0D-8CCB-4576-ACF5-6047493E2C85}"/>
              </a:ext>
            </a:extLst>
          </p:cNvPr>
          <p:cNvGraphicFramePr>
            <a:graphicFrameLocks/>
          </p:cNvGraphicFramePr>
          <p:nvPr>
            <p:extLst>
              <p:ext uri="{D42A27DB-BD31-4B8C-83A1-F6EECF244321}">
                <p14:modId xmlns:p14="http://schemas.microsoft.com/office/powerpoint/2010/main" val="2030410512"/>
              </p:ext>
            </p:extLst>
          </p:nvPr>
        </p:nvGraphicFramePr>
        <p:xfrm>
          <a:off x="662684" y="3704423"/>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תרשים 12">
            <a:extLst>
              <a:ext uri="{FF2B5EF4-FFF2-40B4-BE49-F238E27FC236}">
                <a16:creationId xmlns:a16="http://schemas.microsoft.com/office/drawing/2014/main" id="{EA36AA90-C04F-4932-BBFB-8E04B4D68E5C}"/>
              </a:ext>
            </a:extLst>
          </p:cNvPr>
          <p:cNvGraphicFramePr>
            <a:graphicFrameLocks/>
          </p:cNvGraphicFramePr>
          <p:nvPr>
            <p:extLst>
              <p:ext uri="{D42A27DB-BD31-4B8C-83A1-F6EECF244321}">
                <p14:modId xmlns:p14="http://schemas.microsoft.com/office/powerpoint/2010/main" val="2948223792"/>
              </p:ext>
            </p:extLst>
          </p:nvPr>
        </p:nvGraphicFramePr>
        <p:xfrm>
          <a:off x="570803" y="680861"/>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63389221"/>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378693"/>
          </a:xfrm>
          <a:prstGeom prst="rect">
            <a:avLst/>
          </a:prstGeom>
          <a:solidFill>
            <a:srgbClr val="36636F"/>
          </a:solidFill>
        </p:spPr>
        <p:txBody>
          <a:bodyPr wrap="square" rtlCol="0">
            <a:spAutoFit/>
          </a:bodyPr>
          <a:lstStyle/>
          <a:p>
            <a:pPr algn="l" rtl="0">
              <a:lnSpc>
                <a:spcPct val="115000"/>
              </a:lnSpc>
              <a:spcAft>
                <a:spcPts val="1000"/>
              </a:spcAft>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Partners’ onboarding, establishing inter-administrative and cross-sectional collaboration mechanisms</a:t>
            </a: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650055" cy="594107"/>
            <a:chOff x="-116958" y="6457504"/>
            <a:chExt cx="10650055"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208883" y="6592217"/>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5370990" y="1368897"/>
            <a:ext cx="6146307" cy="3739806"/>
          </a:xfrm>
          <a:prstGeom prst="rect">
            <a:avLst/>
          </a:prstGeom>
          <a:noFill/>
        </p:spPr>
        <p:txBody>
          <a:bodyPr wrap="square" rtlCol="1">
            <a:spAutoFit/>
          </a:bodyPr>
          <a:lstStyle/>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כרבע ממשתתפי ההכשרות דיווחו כי ההכשרות תרמו להם ביצירת קשרים מקצועיים/ עסקיים/ חברתיים חדשים*, כאשר 27% מצוות טירה (</a:t>
            </a: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n=22</a:t>
            </a: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 ו- 21% מצוות בית שמש (</a:t>
            </a: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n=14</a:t>
            </a: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 דיווחו על תרומה זו. </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בנוסף, כרבע מכלל המשתתפים דיווחו כי ההכשרות פתחו בפניהם הזדמנויות חדשות לממשקי עבודה משותפים עם גורמים חדשים, במידה רבה עד רבה מאוד. </a:t>
            </a:r>
            <a:b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גם כאן, עלו הבדלים בולטים בין צוות טירה (32%, </a:t>
            </a: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n=22</a:t>
            </a: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 לבין צוות בית שמש (14%, </a:t>
            </a: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n=14</a:t>
            </a: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13" name="תרשים 12">
            <a:extLst>
              <a:ext uri="{FF2B5EF4-FFF2-40B4-BE49-F238E27FC236}">
                <a16:creationId xmlns:a16="http://schemas.microsoft.com/office/drawing/2014/main" id="{04847C34-8E43-4E4E-9C76-7C54996D780C}"/>
              </a:ext>
            </a:extLst>
          </p:cNvPr>
          <p:cNvGraphicFramePr>
            <a:graphicFrameLocks/>
          </p:cNvGraphicFramePr>
          <p:nvPr>
            <p:extLst>
              <p:ext uri="{D42A27DB-BD31-4B8C-83A1-F6EECF244321}">
                <p14:modId xmlns:p14="http://schemas.microsoft.com/office/powerpoint/2010/main" val="3202612045"/>
              </p:ext>
            </p:extLst>
          </p:nvPr>
        </p:nvGraphicFramePr>
        <p:xfrm>
          <a:off x="674703" y="1309852"/>
          <a:ext cx="4545288" cy="3722996"/>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6972E701-96C1-42E8-B8CA-AB49C8FC0936}"/>
              </a:ext>
            </a:extLst>
          </p:cNvPr>
          <p:cNvSpPr txBox="1"/>
          <p:nvPr/>
        </p:nvSpPr>
        <p:spPr>
          <a:xfrm>
            <a:off x="0" y="6203643"/>
            <a:ext cx="7723573" cy="246221"/>
          </a:xfrm>
          <a:prstGeom prst="rect">
            <a:avLst/>
          </a:prstGeom>
          <a:noFill/>
        </p:spPr>
        <p:txBody>
          <a:bodyPr wrap="square">
            <a:spAutoFit/>
          </a:bodyPr>
          <a:lstStyle/>
          <a:p>
            <a:pPr algn="l" rtl="0"/>
            <a:r>
              <a:rPr lang="en-US" sz="1000" dirty="0"/>
              <a:t>What was the main trainings’ contribution? (multi optional question) I’ve made new professional / business / social contacts</a:t>
            </a:r>
            <a:endParaRPr lang="he-IL" sz="1000" dirty="0"/>
          </a:p>
        </p:txBody>
      </p:sp>
    </p:spTree>
    <p:extLst>
      <p:ext uri="{BB962C8B-B14F-4D97-AF65-F5344CB8AC3E}">
        <p14:creationId xmlns:p14="http://schemas.microsoft.com/office/powerpoint/2010/main" val="699002919"/>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378693"/>
          </a:xfrm>
          <a:prstGeom prst="rect">
            <a:avLst/>
          </a:prstGeom>
          <a:solidFill>
            <a:srgbClr val="36636F"/>
          </a:solidFill>
        </p:spPr>
        <p:txBody>
          <a:bodyPr wrap="square" rtlCol="0">
            <a:spAutoFit/>
          </a:bodyPr>
          <a:lstStyle/>
          <a:p>
            <a:pPr algn="l" rtl="0">
              <a:lnSpc>
                <a:spcPct val="115000"/>
              </a:lnSpc>
              <a:spcAft>
                <a:spcPts val="1000"/>
              </a:spcAft>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Considering young children &amp; caregivers’ POV when designing public spaces for their use</a:t>
            </a: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543271" cy="594107"/>
            <a:chOff x="-116958" y="6457504"/>
            <a:chExt cx="10543271"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102099" y="6611389"/>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4560491" y="1044089"/>
            <a:ext cx="7057300" cy="4478470"/>
          </a:xfrm>
          <a:prstGeom prst="rect">
            <a:avLst/>
          </a:prstGeom>
          <a:noFill/>
        </p:spPr>
        <p:txBody>
          <a:bodyPr wrap="square" rtlCol="1">
            <a:spAutoFit/>
          </a:bodyPr>
          <a:lstStyle/>
          <a:p>
            <a:pPr marL="285750" indent="-285750">
              <a:lnSpc>
                <a:spcPct val="150000"/>
              </a:lnSpc>
              <a:buFont typeface="Arial" panose="020B0604020202020204" pitchFamily="34" charset="0"/>
              <a:buChar char="•"/>
              <a:defRPr/>
            </a:pP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כמחצית מהמשתתפים דיווחו כי ההכשרה סייעה להם, במידה רבה עד רבה מאוד, </a:t>
            </a:r>
            <a:r>
              <a:rPr kumimoji="0" lang="he-IL" sz="16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להבין </a:t>
            </a: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כיצד ניתן ליישם את תכני הגיל הרך במסגרת עבודתם המקצועית. </a:t>
            </a:r>
            <a:b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b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גם כאן, </a:t>
            </a: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ישנם הבדלים ניכרים</a:t>
            </a: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בין צוות טירה (68%, </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n=22</a:t>
            </a: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למול צוות בית שמש (36%</a:t>
            </a: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n=14</a:t>
            </a: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t>
            </a: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כמחצית מהמשתתפים דיווחו כי תרומת ההכשרות באה לידי ביטוי בקבלת מוטיבציה ליישום רעיונות, ברוח תוכנית </a:t>
            </a:r>
            <a:r>
              <a:rPr lang="fr-FR" sz="1600" dirty="0">
                <a:solidFill>
                  <a:prstClr val="black"/>
                </a:solidFill>
                <a:latin typeface="Segoe UI" panose="020B0502040204020203" pitchFamily="34" charset="0"/>
                <a:ea typeface="Tahoma" panose="020B0604030504040204" pitchFamily="34" charset="0"/>
                <a:cs typeface="Segoe UI" panose="020B0502040204020203" pitchFamily="34" charset="0"/>
              </a:rPr>
              <a:t>Urban95</a:t>
            </a: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 לטובת ילדי הגיל הרך ומלוויהם*, כאשר שיעור גבוה יותר של צוות טירה דיווחו על תרומה זו של ההכשרות, בהשוואה לצוות בית שמש (59% מול 21%). </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בנוסף, מחצית מבין המשתתפים דיווחו כי ההכשרות עוררו בהם השראה והובילו למחשבה על רעיונות חדשים ליישום, ברוח תוכנית </a:t>
            </a:r>
            <a:r>
              <a:rPr lang="fr-FR" sz="1600" dirty="0">
                <a:solidFill>
                  <a:prstClr val="black"/>
                </a:solidFill>
                <a:latin typeface="Segoe UI" panose="020B0502040204020203" pitchFamily="34" charset="0"/>
                <a:ea typeface="Tahoma" panose="020B0604030504040204" pitchFamily="34" charset="0"/>
                <a:cs typeface="Segoe UI" panose="020B0502040204020203" pitchFamily="34" charset="0"/>
              </a:rPr>
              <a:t>Urban95</a:t>
            </a: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 </a:t>
            </a:r>
            <a:b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גם כאן, שיעור גבוה יותר של מקרב צוות טירה דיווחו על תרומה זו של ההכשרות, בהשוואה לצוות בית שמש (64% מול 29%). </a:t>
            </a:r>
          </a:p>
        </p:txBody>
      </p:sp>
      <p:graphicFrame>
        <p:nvGraphicFramePr>
          <p:cNvPr id="14" name="תרשים 13">
            <a:extLst>
              <a:ext uri="{FF2B5EF4-FFF2-40B4-BE49-F238E27FC236}">
                <a16:creationId xmlns:a16="http://schemas.microsoft.com/office/drawing/2014/main" id="{AF80A2D3-BEAF-4479-A7EF-E7B4750EC74D}"/>
              </a:ext>
            </a:extLst>
          </p:cNvPr>
          <p:cNvGraphicFramePr>
            <a:graphicFrameLocks/>
          </p:cNvGraphicFramePr>
          <p:nvPr>
            <p:extLst>
              <p:ext uri="{D42A27DB-BD31-4B8C-83A1-F6EECF244321}">
                <p14:modId xmlns:p14="http://schemas.microsoft.com/office/powerpoint/2010/main" val="3129474893"/>
              </p:ext>
            </p:extLst>
          </p:nvPr>
        </p:nvGraphicFramePr>
        <p:xfrm>
          <a:off x="-284086" y="1475419"/>
          <a:ext cx="4749555" cy="352444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1B28865F-4A36-49FC-82A1-F6BBBF81DF04}"/>
              </a:ext>
            </a:extLst>
          </p:cNvPr>
          <p:cNvSpPr txBox="1"/>
          <p:nvPr/>
        </p:nvSpPr>
        <p:spPr>
          <a:xfrm>
            <a:off x="26695" y="6200559"/>
            <a:ext cx="7120149" cy="246221"/>
          </a:xfrm>
          <a:prstGeom prst="rect">
            <a:avLst/>
          </a:prstGeom>
          <a:noFill/>
        </p:spPr>
        <p:txBody>
          <a:bodyPr wrap="square">
            <a:spAutoFit/>
          </a:bodyPr>
          <a:lstStyle/>
          <a:p>
            <a:pPr algn="l" rtl="0"/>
            <a:r>
              <a:rPr lang="en-US" sz="1000" dirty="0"/>
              <a:t>**What was the main trainings’ contribution? (multi optional question) The training inspired me to think of new Urban95 ideas</a:t>
            </a:r>
            <a:endParaRPr lang="he-IL" sz="1000" dirty="0"/>
          </a:p>
        </p:txBody>
      </p:sp>
      <p:sp>
        <p:nvSpPr>
          <p:cNvPr id="15" name="TextBox 14">
            <a:extLst>
              <a:ext uri="{FF2B5EF4-FFF2-40B4-BE49-F238E27FC236}">
                <a16:creationId xmlns:a16="http://schemas.microsoft.com/office/drawing/2014/main" id="{0555A03B-5E3C-4F4E-9E28-302293ABDA0C}"/>
              </a:ext>
            </a:extLst>
          </p:cNvPr>
          <p:cNvSpPr txBox="1"/>
          <p:nvPr/>
        </p:nvSpPr>
        <p:spPr>
          <a:xfrm>
            <a:off x="26695" y="6014563"/>
            <a:ext cx="7120149" cy="400110"/>
          </a:xfrm>
          <a:prstGeom prst="rect">
            <a:avLst/>
          </a:prstGeom>
          <a:noFill/>
        </p:spPr>
        <p:txBody>
          <a:bodyPr wrap="square">
            <a:spAutoFit/>
          </a:bodyPr>
          <a:lstStyle/>
          <a:p>
            <a:pPr algn="l" rtl="0"/>
            <a:r>
              <a:rPr lang="en-US" sz="1000" dirty="0"/>
              <a:t>*What was the main trainings’ contribution? (multi optional question) I’m motivated to implement Urban95 ideas</a:t>
            </a:r>
            <a:endParaRPr lang="he-IL" sz="1000" dirty="0"/>
          </a:p>
          <a:p>
            <a:pPr algn="l" rtl="0"/>
            <a:endParaRPr lang="he-IL" sz="1000" dirty="0"/>
          </a:p>
        </p:txBody>
      </p:sp>
    </p:spTree>
    <p:extLst>
      <p:ext uri="{BB962C8B-B14F-4D97-AF65-F5344CB8AC3E}">
        <p14:creationId xmlns:p14="http://schemas.microsoft.com/office/powerpoint/2010/main" val="3071893078"/>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578782" cy="594107"/>
            <a:chOff x="-116958" y="6457504"/>
            <a:chExt cx="10578782"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137610" y="6596003"/>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590192" y="865812"/>
            <a:ext cx="11011616" cy="4847802"/>
          </a:xfrm>
          <a:prstGeom prst="rect">
            <a:avLst/>
          </a:prstGeom>
          <a:noFill/>
        </p:spPr>
        <p:txBody>
          <a:bodyPr wrap="square" rtlCol="1">
            <a:spAutoFit/>
          </a:bodyPr>
          <a:lstStyle/>
          <a:p>
            <a:pPr marR="0" lvl="0" algn="r" defTabSz="914400" rtl="1" eaLnBrk="1" fontAlgn="auto" latinLnBrk="0" hangingPunct="1">
              <a:lnSpc>
                <a:spcPct val="150000"/>
              </a:lnSpc>
              <a:spcBef>
                <a:spcPts val="0"/>
              </a:spcBef>
              <a:spcAft>
                <a:spcPts val="0"/>
              </a:spcAft>
              <a:buClrTx/>
              <a:buSzTx/>
              <a:tabLst/>
              <a:defRPr/>
            </a:pP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בעקבות ההכשרות, צוותי בית שמש וטירה הציעו מספר הצעות לפעולה להתאמת המרחב העירוני לגיל הרך ומלוויו:</a:t>
            </a:r>
          </a:p>
          <a:p>
            <a:pPr marR="0" lvl="0" algn="r" defTabSz="914400" rtl="1"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r" defTabSz="914400" rtl="1"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r" defTabSz="914400" rtl="1"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r" defTabSz="914400" rtl="1"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r" defTabSz="914400" rtl="1"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r" defTabSz="914400" rtl="1"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r" defTabSz="914400" rtl="1"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r" defTabSz="914400" rtl="1"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r" defTabSz="914400" rtl="1"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r" defTabSz="914400" rtl="1"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indent="-285750">
              <a:lnSpc>
                <a:spcPct val="150000"/>
              </a:lnSpc>
              <a:buFont typeface="Arial" panose="020B0604020202020204" pitchFamily="34" charset="0"/>
              <a:buChar char="•"/>
              <a:defRPr/>
            </a:pP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משתתפי ההכשרות ציינו כי יש לשלב את נקודת המבט של הגיל הרך בתכנון מוסדות ציבוריים ומבני ציבור (כמו מתנ"סים ומשחקיות), בתכנון גינות ציבוריות וגם בהתאמת השירותים והתכנים לגיל הרך ומלוויו (שירותי העשרה להורים וילדים). </a:t>
            </a:r>
          </a:p>
        </p:txBody>
      </p:sp>
      <p:sp>
        <p:nvSpPr>
          <p:cNvPr id="10" name="Rectangle: Rounded Corners 9">
            <a:extLst>
              <a:ext uri="{FF2B5EF4-FFF2-40B4-BE49-F238E27FC236}">
                <a16:creationId xmlns:a16="http://schemas.microsoft.com/office/drawing/2014/main" id="{C6AA3926-3EEC-453A-9144-E698D3848D9F}"/>
              </a:ext>
            </a:extLst>
          </p:cNvPr>
          <p:cNvSpPr/>
          <p:nvPr/>
        </p:nvSpPr>
        <p:spPr>
          <a:xfrm>
            <a:off x="7504264" y="1557517"/>
            <a:ext cx="4097544" cy="1142813"/>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Rectangle 2">
            <a:extLst>
              <a:ext uri="{FF2B5EF4-FFF2-40B4-BE49-F238E27FC236}">
                <a16:creationId xmlns:a16="http://schemas.microsoft.com/office/drawing/2014/main" id="{1DEF5C23-801F-40C8-B40D-1AC66CF2AD3C}"/>
              </a:ext>
            </a:extLst>
          </p:cNvPr>
          <p:cNvSpPr/>
          <p:nvPr/>
        </p:nvSpPr>
        <p:spPr>
          <a:xfrm>
            <a:off x="7504264" y="1557517"/>
            <a:ext cx="4011400" cy="1119730"/>
          </a:xfrm>
          <a:prstGeom prst="rect">
            <a:avLst/>
          </a:prstGeom>
        </p:spPr>
        <p:txBody>
          <a:bodyPr wrap="square">
            <a:spAutoFit/>
          </a:bodyPr>
          <a:lstStyle/>
          <a:p>
            <a:pPr>
              <a:lnSpc>
                <a:spcPct val="150000"/>
              </a:lnSpc>
              <a:defRPr/>
            </a:pPr>
            <a:r>
              <a:rPr lang="he-IL" sz="1200" b="1" dirty="0">
                <a:solidFill>
                  <a:srgbClr val="36636F"/>
                </a:solidFill>
                <a:latin typeface="Segoe UI" panose="020B0502040204020203" pitchFamily="34" charset="0"/>
                <a:ea typeface="Tahoma" panose="020B0604030504040204" pitchFamily="34" charset="0"/>
                <a:cs typeface="Segoe UI" panose="020B0502040204020203" pitchFamily="34" charset="0"/>
              </a:rPr>
              <a:t>עבודה תכנונית: </a:t>
            </a:r>
          </a:p>
          <a:p>
            <a:pPr>
              <a:lnSpc>
                <a:spcPct val="150000"/>
              </a:lnSpc>
              <a:defRPr/>
            </a:pPr>
            <a:r>
              <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rPr>
              <a:t>"לשלב התייחסות לנושא כבר בשלב התכנון הסטטוטורי" </a:t>
            </a:r>
            <a:b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br>
            <a:r>
              <a:rPr lang="he-IL" sz="1000" dirty="0">
                <a:solidFill>
                  <a:srgbClr val="36636F"/>
                </a:solidFill>
                <a:latin typeface="Segoe UI" panose="020B0502040204020203" pitchFamily="34" charset="0"/>
                <a:ea typeface="Tahoma" panose="020B0604030504040204" pitchFamily="34" charset="0"/>
                <a:cs typeface="Segoe UI" panose="020B0502040204020203" pitchFamily="34" charset="0"/>
              </a:rPr>
              <a:t>(צוות בית שמש) </a:t>
            </a:r>
          </a:p>
          <a:p>
            <a:pPr>
              <a:lnSpc>
                <a:spcPct val="150000"/>
              </a:lnSpc>
              <a:defRPr/>
            </a:pPr>
            <a:r>
              <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rPr>
              <a:t>"בכל תכנון פיזי לשלב את התפיסה של </a:t>
            </a: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 “Urban95</a:t>
            </a:r>
            <a:r>
              <a:rPr lang="he-IL" sz="1000" dirty="0">
                <a:solidFill>
                  <a:srgbClr val="36636F"/>
                </a:solidFill>
                <a:latin typeface="Segoe UI" panose="020B0502040204020203" pitchFamily="34" charset="0"/>
                <a:ea typeface="Tahoma" panose="020B0604030504040204" pitchFamily="34" charset="0"/>
                <a:cs typeface="Segoe UI" panose="020B0502040204020203" pitchFamily="34" charset="0"/>
              </a:rPr>
              <a:t>(צוות טירה)</a:t>
            </a:r>
          </a:p>
        </p:txBody>
      </p:sp>
      <p:sp>
        <p:nvSpPr>
          <p:cNvPr id="13" name="Rectangle: Rounded Corners 12">
            <a:extLst>
              <a:ext uri="{FF2B5EF4-FFF2-40B4-BE49-F238E27FC236}">
                <a16:creationId xmlns:a16="http://schemas.microsoft.com/office/drawing/2014/main" id="{9D063030-9C30-40E8-B144-7F67F437D002}"/>
              </a:ext>
            </a:extLst>
          </p:cNvPr>
          <p:cNvSpPr/>
          <p:nvPr/>
        </p:nvSpPr>
        <p:spPr>
          <a:xfrm>
            <a:off x="590192" y="1526124"/>
            <a:ext cx="5505808" cy="1190617"/>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5" name="Rectangle 2">
            <a:extLst>
              <a:ext uri="{FF2B5EF4-FFF2-40B4-BE49-F238E27FC236}">
                <a16:creationId xmlns:a16="http://schemas.microsoft.com/office/drawing/2014/main" id="{A230FCF6-A5BF-48C6-8715-A7ABCF8FBDA0}"/>
              </a:ext>
            </a:extLst>
          </p:cNvPr>
          <p:cNvSpPr/>
          <p:nvPr/>
        </p:nvSpPr>
        <p:spPr>
          <a:xfrm>
            <a:off x="738480" y="1543880"/>
            <a:ext cx="5229962" cy="1165897"/>
          </a:xfrm>
          <a:prstGeom prst="rect">
            <a:avLst/>
          </a:prstGeom>
        </p:spPr>
        <p:txBody>
          <a:bodyPr wrap="square">
            <a:spAutoFit/>
          </a:bodyPr>
          <a:lstStyle/>
          <a:p>
            <a:pPr>
              <a:lnSpc>
                <a:spcPct val="150000"/>
              </a:lnSpc>
              <a:defRPr/>
            </a:pPr>
            <a:r>
              <a:rPr lang="he-IL" sz="1200" b="1" dirty="0">
                <a:solidFill>
                  <a:srgbClr val="36636F"/>
                </a:solidFill>
                <a:latin typeface="Segoe UI" panose="020B0502040204020203" pitchFamily="34" charset="0"/>
                <a:ea typeface="Tahoma" panose="020B0604030504040204" pitchFamily="34" charset="0"/>
                <a:cs typeface="Segoe UI" panose="020B0502040204020203" pitchFamily="34" charset="0"/>
              </a:rPr>
              <a:t>עבודת תשתית </a:t>
            </a:r>
            <a:r>
              <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rPr>
              <a:t>על מנת להתאים את המרחב הציבורי לילדי הגיל הרך והוריהם:  </a:t>
            </a:r>
          </a:p>
          <a:p>
            <a:pPr>
              <a:lnSpc>
                <a:spcPct val="150000"/>
              </a:lnSpc>
              <a:defRPr/>
            </a:pPr>
            <a:r>
              <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rPr>
              <a:t>"עבודה על התאמת והנגשת המרחב הציבורי למשל הכשרת מדרכות להליכה, לנטוע יותר עצים במרחב הציבורי" </a:t>
            </a:r>
            <a:r>
              <a:rPr lang="he-IL" sz="1000" dirty="0">
                <a:solidFill>
                  <a:srgbClr val="36636F"/>
                </a:solidFill>
                <a:latin typeface="Segoe UI" panose="020B0502040204020203" pitchFamily="34" charset="0"/>
                <a:ea typeface="Tahoma" panose="020B0604030504040204" pitchFamily="34" charset="0"/>
                <a:cs typeface="Segoe UI" panose="020B0502040204020203" pitchFamily="34" charset="0"/>
              </a:rPr>
              <a:t>(צוות טירה) </a:t>
            </a:r>
          </a:p>
          <a:p>
            <a:pPr>
              <a:lnSpc>
                <a:spcPct val="150000"/>
              </a:lnSpc>
              <a:defRPr/>
            </a:pPr>
            <a:r>
              <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rPr>
              <a:t>"להגדיל את המרחבים המותאמים לפעילות של הגיל הרך" </a:t>
            </a:r>
            <a:r>
              <a:rPr lang="he-IL" sz="1000" dirty="0">
                <a:solidFill>
                  <a:srgbClr val="36636F"/>
                </a:solidFill>
                <a:latin typeface="Segoe UI" panose="020B0502040204020203" pitchFamily="34" charset="0"/>
                <a:ea typeface="Tahoma" panose="020B0604030504040204" pitchFamily="34" charset="0"/>
                <a:cs typeface="Segoe UI" panose="020B0502040204020203" pitchFamily="34" charset="0"/>
              </a:rPr>
              <a:t>(צוות בית שמש)</a:t>
            </a:r>
            <a:endPar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p:txBody>
      </p:sp>
      <p:sp>
        <p:nvSpPr>
          <p:cNvPr id="16" name="Rectangle: Rounded Corners 15">
            <a:extLst>
              <a:ext uri="{FF2B5EF4-FFF2-40B4-BE49-F238E27FC236}">
                <a16:creationId xmlns:a16="http://schemas.microsoft.com/office/drawing/2014/main" id="{01A00578-716A-4BE1-BE14-FA94E5826C39}"/>
              </a:ext>
            </a:extLst>
          </p:cNvPr>
          <p:cNvSpPr/>
          <p:nvPr/>
        </p:nvSpPr>
        <p:spPr>
          <a:xfrm>
            <a:off x="605883" y="3046687"/>
            <a:ext cx="5505808" cy="1551945"/>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7" name="Rectangle 2">
            <a:extLst>
              <a:ext uri="{FF2B5EF4-FFF2-40B4-BE49-F238E27FC236}">
                <a16:creationId xmlns:a16="http://schemas.microsoft.com/office/drawing/2014/main" id="{45E77207-05C1-45A3-92A2-F9FA8128CE85}"/>
              </a:ext>
            </a:extLst>
          </p:cNvPr>
          <p:cNvSpPr/>
          <p:nvPr/>
        </p:nvSpPr>
        <p:spPr>
          <a:xfrm>
            <a:off x="614761" y="3046687"/>
            <a:ext cx="5419664" cy="1442896"/>
          </a:xfrm>
          <a:prstGeom prst="rect">
            <a:avLst/>
          </a:prstGeom>
        </p:spPr>
        <p:txBody>
          <a:bodyPr wrap="square">
            <a:spAutoFit/>
          </a:bodyPr>
          <a:lstStyle/>
          <a:p>
            <a:pPr>
              <a:lnSpc>
                <a:spcPct val="150000"/>
              </a:lnSpc>
              <a:defRPr/>
            </a:pPr>
            <a:r>
              <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rPr>
              <a:t>שיטת עבודה המשלבת </a:t>
            </a:r>
            <a:r>
              <a:rPr lang="he-IL" sz="1200" b="1" dirty="0">
                <a:solidFill>
                  <a:srgbClr val="36636F"/>
                </a:solidFill>
                <a:latin typeface="Segoe UI" panose="020B0502040204020203" pitchFamily="34" charset="0"/>
                <a:ea typeface="Tahoma" panose="020B0604030504040204" pitchFamily="34" charset="0"/>
                <a:cs typeface="Segoe UI" panose="020B0502040204020203" pitchFamily="34" charset="0"/>
              </a:rPr>
              <a:t>עירוניות טקטית </a:t>
            </a:r>
            <a:r>
              <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rPr>
              <a:t>בשלב הראשוני:</a:t>
            </a:r>
            <a:endParaRPr lang="he-IL" sz="1200" b="1"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nSpc>
                <a:spcPct val="150000"/>
              </a:lnSpc>
              <a:defRPr/>
            </a:pPr>
            <a:r>
              <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rPr>
              <a:t>"עירוניות טקטית מאפשרת עבודה מהירה. ביום העיון הציגו שיטת עבודה שנשענת </a:t>
            </a:r>
            <a:b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br>
            <a:r>
              <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rPr>
              <a:t>על </a:t>
            </a:r>
            <a:r>
              <a:rPr lang="he-IL" sz="1200" dirty="0" err="1">
                <a:solidFill>
                  <a:srgbClr val="36636F"/>
                </a:solidFill>
                <a:latin typeface="Segoe UI" panose="020B0502040204020203" pitchFamily="34" charset="0"/>
                <a:ea typeface="Tahoma" panose="020B0604030504040204" pitchFamily="34" charset="0"/>
                <a:cs typeface="Segoe UI" panose="020B0502040204020203" pitchFamily="34" charset="0"/>
              </a:rPr>
              <a:t>פיילוטים</a:t>
            </a:r>
            <a:r>
              <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rPr>
              <a:t>, שבעיני היא חכמה ומאפשרת מרחב פעולה בזמן קצר" </a:t>
            </a:r>
            <a:r>
              <a:rPr lang="he-IL" sz="1000" dirty="0">
                <a:solidFill>
                  <a:srgbClr val="36636F"/>
                </a:solidFill>
                <a:latin typeface="Segoe UI" panose="020B0502040204020203" pitchFamily="34" charset="0"/>
                <a:ea typeface="Tahoma" panose="020B0604030504040204" pitchFamily="34" charset="0"/>
                <a:cs typeface="Segoe UI" panose="020B0502040204020203" pitchFamily="34" charset="0"/>
              </a:rPr>
              <a:t>(צוות בית שמש) </a:t>
            </a:r>
          </a:p>
          <a:p>
            <a:pPr>
              <a:lnSpc>
                <a:spcPct val="150000"/>
              </a:lnSpc>
              <a:defRPr/>
            </a:pPr>
            <a:r>
              <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rPr>
              <a:t>"סגירת רחובות קטנים בעיר, להתחיל לחשוב על מוקדים שכונתיים וליצור בהם עניין" </a:t>
            </a:r>
            <a:r>
              <a:rPr lang="he-IL" sz="1050" dirty="0">
                <a:solidFill>
                  <a:srgbClr val="36636F"/>
                </a:solidFill>
                <a:latin typeface="Segoe UI" panose="020B0502040204020203" pitchFamily="34" charset="0"/>
                <a:ea typeface="Tahoma" panose="020B0604030504040204" pitchFamily="34" charset="0"/>
                <a:cs typeface="Segoe UI" panose="020B0502040204020203" pitchFamily="34" charset="0"/>
              </a:rPr>
              <a:t>(צוות טירה)</a:t>
            </a:r>
            <a:endPar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p:txBody>
      </p:sp>
      <p:sp>
        <p:nvSpPr>
          <p:cNvPr id="18" name="Rectangle: Rounded Corners 17">
            <a:extLst>
              <a:ext uri="{FF2B5EF4-FFF2-40B4-BE49-F238E27FC236}">
                <a16:creationId xmlns:a16="http://schemas.microsoft.com/office/drawing/2014/main" id="{978DC479-93A3-4C57-9B37-438B0CA62B37}"/>
              </a:ext>
            </a:extLst>
          </p:cNvPr>
          <p:cNvSpPr/>
          <p:nvPr/>
        </p:nvSpPr>
        <p:spPr>
          <a:xfrm>
            <a:off x="6800295" y="3035347"/>
            <a:ext cx="4785822" cy="1563285"/>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9" name="Rectangle 2">
            <a:extLst>
              <a:ext uri="{FF2B5EF4-FFF2-40B4-BE49-F238E27FC236}">
                <a16:creationId xmlns:a16="http://schemas.microsoft.com/office/drawing/2014/main" id="{10760714-9205-4F15-8460-3EEE1690B63B}"/>
              </a:ext>
            </a:extLst>
          </p:cNvPr>
          <p:cNvSpPr/>
          <p:nvPr/>
        </p:nvSpPr>
        <p:spPr>
          <a:xfrm>
            <a:off x="6868684" y="3035347"/>
            <a:ext cx="4618283" cy="1442896"/>
          </a:xfrm>
          <a:prstGeom prst="rect">
            <a:avLst/>
          </a:prstGeom>
        </p:spPr>
        <p:txBody>
          <a:bodyPr wrap="square">
            <a:spAutoFit/>
          </a:bodyPr>
          <a:lstStyle/>
          <a:p>
            <a:pPr>
              <a:lnSpc>
                <a:spcPct val="150000"/>
              </a:lnSpc>
              <a:defRPr/>
            </a:pPr>
            <a:r>
              <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rPr>
              <a:t>על העבודה להסתמך על </a:t>
            </a:r>
            <a:r>
              <a:rPr lang="he-IL" sz="1200" b="1" dirty="0">
                <a:solidFill>
                  <a:srgbClr val="36636F"/>
                </a:solidFill>
                <a:latin typeface="Segoe UI" panose="020B0502040204020203" pitchFamily="34" charset="0"/>
                <a:ea typeface="Tahoma" panose="020B0604030504040204" pitchFamily="34" charset="0"/>
                <a:cs typeface="Segoe UI" panose="020B0502040204020203" pitchFamily="34" charset="0"/>
              </a:rPr>
              <a:t>שיתוף פעולה בין אנשי הרשות והתושבים</a:t>
            </a:r>
            <a:r>
              <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rPr>
              <a:t>: </a:t>
            </a:r>
          </a:p>
          <a:p>
            <a:pPr>
              <a:lnSpc>
                <a:spcPct val="150000"/>
              </a:lnSpc>
              <a:defRPr/>
            </a:pPr>
            <a:r>
              <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rPr>
              <a:t>"מיתוג תחום התאמת המרחב העירוני לגיל הרך ומלוויו בקרב אנשי הרשות והתושבים. זה צריך להגיע גם מלמטה למעלה וגם מלמעלה" </a:t>
            </a:r>
            <a:r>
              <a:rPr lang="he-IL" sz="1000" dirty="0">
                <a:solidFill>
                  <a:srgbClr val="36636F"/>
                </a:solidFill>
                <a:latin typeface="Segoe UI" panose="020B0502040204020203" pitchFamily="34" charset="0"/>
                <a:ea typeface="Tahoma" panose="020B0604030504040204" pitchFamily="34" charset="0"/>
                <a:cs typeface="Segoe UI" panose="020B0502040204020203" pitchFamily="34" charset="0"/>
              </a:rPr>
              <a:t>(צוות בית שמש) </a:t>
            </a:r>
          </a:p>
          <a:p>
            <a:pPr>
              <a:lnSpc>
                <a:spcPct val="150000"/>
              </a:lnSpc>
              <a:defRPr/>
            </a:pPr>
            <a:r>
              <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rPr>
              <a:t>"גיוס אנשי מקצוע והורים לשותפות" </a:t>
            </a:r>
            <a:r>
              <a:rPr lang="he-IL" sz="1000" dirty="0">
                <a:solidFill>
                  <a:srgbClr val="36636F"/>
                </a:solidFill>
                <a:latin typeface="Segoe UI" panose="020B0502040204020203" pitchFamily="34" charset="0"/>
                <a:ea typeface="Tahoma" panose="020B0604030504040204" pitchFamily="34" charset="0"/>
                <a:cs typeface="Segoe UI" panose="020B0502040204020203" pitchFamily="34" charset="0"/>
              </a:rPr>
              <a:t>(צוות טירה)</a:t>
            </a:r>
            <a:endPar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p:txBody>
      </p:sp>
      <p:sp>
        <p:nvSpPr>
          <p:cNvPr id="20" name="TextBox 19">
            <a:extLst>
              <a:ext uri="{FF2B5EF4-FFF2-40B4-BE49-F238E27FC236}">
                <a16:creationId xmlns:a16="http://schemas.microsoft.com/office/drawing/2014/main" id="{1E3386E8-0D69-4AEC-AF94-A5D8DC940218}"/>
              </a:ext>
            </a:extLst>
          </p:cNvPr>
          <p:cNvSpPr txBox="1"/>
          <p:nvPr/>
        </p:nvSpPr>
        <p:spPr>
          <a:xfrm>
            <a:off x="0" y="390"/>
            <a:ext cx="12192000" cy="378693"/>
          </a:xfrm>
          <a:prstGeom prst="rect">
            <a:avLst/>
          </a:prstGeom>
          <a:solidFill>
            <a:srgbClr val="36636F"/>
          </a:solidFill>
        </p:spPr>
        <p:txBody>
          <a:bodyPr wrap="square" rtlCol="0">
            <a:spAutoFit/>
          </a:bodyPr>
          <a:lstStyle/>
          <a:p>
            <a:pPr algn="l" rtl="0">
              <a:lnSpc>
                <a:spcPct val="115000"/>
              </a:lnSpc>
              <a:spcAft>
                <a:spcPts val="1000"/>
              </a:spcAft>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Considering young children &amp; caregivers’ POV when designing public spaces for their use</a:t>
            </a:r>
          </a:p>
        </p:txBody>
      </p:sp>
    </p:spTree>
    <p:extLst>
      <p:ext uri="{BB962C8B-B14F-4D97-AF65-F5344CB8AC3E}">
        <p14:creationId xmlns:p14="http://schemas.microsoft.com/office/powerpoint/2010/main" val="3841180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378693"/>
          </a:xfrm>
          <a:prstGeom prst="rect">
            <a:avLst/>
          </a:prstGeom>
          <a:solidFill>
            <a:srgbClr val="36636F"/>
          </a:solidFill>
        </p:spPr>
        <p:txBody>
          <a:bodyPr wrap="square" rtlCol="0">
            <a:spAutoFit/>
          </a:bodyPr>
          <a:lstStyle/>
          <a:p>
            <a:pPr algn="l" rtl="0">
              <a:lnSpc>
                <a:spcPct val="115000"/>
              </a:lnSpc>
              <a:spcAft>
                <a:spcPts val="1000"/>
              </a:spcAft>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Peer-learning among municipalities and build environment creators</a:t>
            </a: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499135" cy="594107"/>
            <a:chOff x="-116958" y="6457504"/>
            <a:chExt cx="10499135"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57963" y="6632427"/>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5388751" y="671219"/>
            <a:ext cx="6206267" cy="5217134"/>
          </a:xfrm>
          <a:prstGeom prst="rect">
            <a:avLst/>
          </a:prstGeom>
          <a:noFill/>
        </p:spPr>
        <p:txBody>
          <a:bodyPr wrap="square" rtlCol="1">
            <a:spAutoFit/>
          </a:bodyPr>
          <a:lstStyle/>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כמחצית מבין המשתתפים ציינו כי ההכשרות העמיקו את היכרותם עם עמיתיהם במידה רבה עד רבה מאוד. צוות בית שמש דיווחו על היבט זה במידה רבה יותר בהשוואה לצוות טירה (50% מול 41%).</a:t>
            </a:r>
          </a:p>
          <a:p>
            <a:pPr marR="0" lvl="0" algn="r" defTabSz="914400" rtl="1"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indent="-285750">
              <a:lnSpc>
                <a:spcPct val="150000"/>
              </a:lnSpc>
              <a:buFont typeface="Arial" panose="020B0604020202020204" pitchFamily="34" charset="0"/>
              <a:buChar char="•"/>
              <a:defRPr/>
            </a:pP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בנוסף, כמחצית מבין המשתתפים דיווחו כי תרומת ההכשרות הייתה בפגישות עם עמיתים ומההפריה ההדדית*. שיעור גבוה יותר של צוות טירה (59%, </a:t>
            </a: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n=22</a:t>
            </a: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 דיווחו על תרומה זו של ההכשרות, בהשוואה לצוות בית שמש (50%, </a:t>
            </a: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n=14</a:t>
            </a: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 </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r" defTabSz="914400" rtl="1"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לבסוף, חמישית מבין המשתתפים העידו כי הם שיתפו את עמיתיהם שלא השתתפו בהכשרות במה שהם למדו במהלכן במידה רבה עד רבה מאוד. צוות טירה דיווחו על כך במידה רבה יותר בהשוואה לצוות בית שמש (23% מול 14%).</a:t>
            </a:r>
          </a:p>
        </p:txBody>
      </p:sp>
      <p:graphicFrame>
        <p:nvGraphicFramePr>
          <p:cNvPr id="14" name="תרשים 13">
            <a:extLst>
              <a:ext uri="{FF2B5EF4-FFF2-40B4-BE49-F238E27FC236}">
                <a16:creationId xmlns:a16="http://schemas.microsoft.com/office/drawing/2014/main" id="{0E8E30C3-1F74-4B06-B826-D2093B57B5CA}"/>
              </a:ext>
            </a:extLst>
          </p:cNvPr>
          <p:cNvGraphicFramePr>
            <a:graphicFrameLocks/>
          </p:cNvGraphicFramePr>
          <p:nvPr>
            <p:extLst>
              <p:ext uri="{D42A27DB-BD31-4B8C-83A1-F6EECF244321}">
                <p14:modId xmlns:p14="http://schemas.microsoft.com/office/powerpoint/2010/main" val="205994826"/>
              </p:ext>
            </p:extLst>
          </p:nvPr>
        </p:nvGraphicFramePr>
        <p:xfrm>
          <a:off x="162674" y="489342"/>
          <a:ext cx="5315163" cy="29396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תרשים 14">
            <a:extLst>
              <a:ext uri="{FF2B5EF4-FFF2-40B4-BE49-F238E27FC236}">
                <a16:creationId xmlns:a16="http://schemas.microsoft.com/office/drawing/2014/main" id="{8B9FC73D-5145-4A3D-BAE8-9EC6F067285C}"/>
              </a:ext>
            </a:extLst>
          </p:cNvPr>
          <p:cNvGraphicFramePr>
            <a:graphicFrameLocks/>
          </p:cNvGraphicFramePr>
          <p:nvPr>
            <p:extLst>
              <p:ext uri="{D42A27DB-BD31-4B8C-83A1-F6EECF244321}">
                <p14:modId xmlns:p14="http://schemas.microsoft.com/office/powerpoint/2010/main" val="3192376154"/>
              </p:ext>
            </p:extLst>
          </p:nvPr>
        </p:nvGraphicFramePr>
        <p:xfrm>
          <a:off x="489713" y="342500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F64AA87F-CDE3-455D-961E-1DD00F55307A}"/>
              </a:ext>
            </a:extLst>
          </p:cNvPr>
          <p:cNvSpPr txBox="1"/>
          <p:nvPr/>
        </p:nvSpPr>
        <p:spPr>
          <a:xfrm>
            <a:off x="0" y="6203643"/>
            <a:ext cx="7723573" cy="400110"/>
          </a:xfrm>
          <a:prstGeom prst="rect">
            <a:avLst/>
          </a:prstGeom>
          <a:noFill/>
        </p:spPr>
        <p:txBody>
          <a:bodyPr wrap="square">
            <a:spAutoFit/>
          </a:bodyPr>
          <a:lstStyle/>
          <a:p>
            <a:pPr algn="l" rtl="0"/>
            <a:r>
              <a:rPr lang="en-US" sz="1000" dirty="0"/>
              <a:t>What was the main trainings’ contribution? (multi optional question) I’ve met with professional colleagues &amp; learned from them</a:t>
            </a:r>
            <a:endParaRPr lang="he-IL" sz="1000" dirty="0"/>
          </a:p>
          <a:p>
            <a:pPr algn="l" rtl="0"/>
            <a:endParaRPr lang="he-IL" sz="1000" dirty="0"/>
          </a:p>
        </p:txBody>
      </p:sp>
    </p:spTree>
    <p:extLst>
      <p:ext uri="{BB962C8B-B14F-4D97-AF65-F5344CB8AC3E}">
        <p14:creationId xmlns:p14="http://schemas.microsoft.com/office/powerpoint/2010/main" val="4234480018"/>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378693"/>
          </a:xfrm>
          <a:prstGeom prst="rect">
            <a:avLst/>
          </a:prstGeom>
          <a:solidFill>
            <a:srgbClr val="36636F"/>
          </a:solidFill>
        </p:spPr>
        <p:txBody>
          <a:bodyPr wrap="square" rtlCol="0">
            <a:spAutoFit/>
          </a:bodyPr>
          <a:lstStyle/>
          <a:p>
            <a:pPr algn="l" rtl="0">
              <a:lnSpc>
                <a:spcPct val="115000"/>
              </a:lnSpc>
              <a:spcAft>
                <a:spcPts val="1000"/>
              </a:spcAft>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Urban95 program in anchor municipalities is a "success story," with echoes in other municipalities</a:t>
            </a: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543271" cy="594107"/>
            <a:chOff x="-116958" y="6457504"/>
            <a:chExt cx="10543271"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102099" y="6596003"/>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5415377" y="1729019"/>
            <a:ext cx="6175777" cy="3001143"/>
          </a:xfrm>
          <a:prstGeom prst="rect">
            <a:avLst/>
          </a:prstGeom>
          <a:noFill/>
        </p:spPr>
        <p:txBody>
          <a:bodyPr wrap="square" rtlCol="1">
            <a:spAutoFit/>
          </a:bodyPr>
          <a:lstStyle/>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כמחצית ממשתתפי ההכשרות דיווחו כי ההכשרות סייעו להם להרחיב את ידיעותיהם ביחס לתוכנית</a:t>
            </a:r>
            <a:r>
              <a:rPr lang="fr-FR" sz="1600" dirty="0">
                <a:solidFill>
                  <a:prstClr val="black"/>
                </a:solidFill>
                <a:latin typeface="Segoe UI" panose="020B0502040204020203" pitchFamily="34" charset="0"/>
                <a:ea typeface="Tahoma" panose="020B0604030504040204" pitchFamily="34" charset="0"/>
                <a:cs typeface="Segoe UI" panose="020B0502040204020203" pitchFamily="34" charset="0"/>
              </a:rPr>
              <a:t>Urban95 </a:t>
            </a: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 והשפעותיה בישראל ובעולם* (41% מצוות טירה ו-50% מצוות בית שמש). </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בנוסף, מהשאלות הפתוחות עלו כי משתתפי ההכשרות </a:t>
            </a: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שמחו על ההיכרות והלמידה מערי </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Urban95</a:t>
            </a: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אחרות וציינו כי ההרצאות היו ברמה גבוהה ועוררו השראה.</a:t>
            </a:r>
          </a:p>
          <a:p>
            <a:pPr marL="285750" indent="-285750">
              <a:lnSpc>
                <a:spcPct val="150000"/>
              </a:lnSpc>
              <a:buFont typeface="Arial" panose="020B0604020202020204" pitchFamily="34" charset="0"/>
              <a:buChar char="•"/>
              <a:defRPr/>
            </a:pP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משתתפי צוות טירה ביקשו לקיים סיורים/ימי עיון בערים סמוכות בעלות אופי דומה.  </a:t>
            </a:r>
          </a:p>
        </p:txBody>
      </p:sp>
      <p:sp>
        <p:nvSpPr>
          <p:cNvPr id="12" name="Rectangle: Rounded Corners 9">
            <a:extLst>
              <a:ext uri="{FF2B5EF4-FFF2-40B4-BE49-F238E27FC236}">
                <a16:creationId xmlns:a16="http://schemas.microsoft.com/office/drawing/2014/main" id="{266D7261-54FE-4B2A-BE43-E8F4833EB224}"/>
              </a:ext>
            </a:extLst>
          </p:cNvPr>
          <p:cNvSpPr/>
          <p:nvPr/>
        </p:nvSpPr>
        <p:spPr>
          <a:xfrm>
            <a:off x="600846" y="1132081"/>
            <a:ext cx="4157586" cy="4345370"/>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200" b="1"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מדברי צוות טירה</a:t>
            </a:r>
            <a:r>
              <a:rPr kumimoji="0" lang="he-IL"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"היציאה מהעיר עם הגורמים המקצועיים השונים הייתה מבורכת והגענו למקומות מעניינים ורלוונטיים מאוד"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"הייתה הרצאה ברמה גבוהה מאד" </a:t>
            </a:r>
          </a:p>
          <a:p>
            <a:pPr marL="0" marR="0" lvl="0" indent="0" algn="r" defTabSz="914400" rtl="1" eaLnBrk="1" fontAlgn="auto" latinLnBrk="0" hangingPunct="1">
              <a:lnSpc>
                <a:spcPct val="150000"/>
              </a:lnSpc>
              <a:spcBef>
                <a:spcPts val="0"/>
              </a:spcBef>
              <a:spcAft>
                <a:spcPts val="0"/>
              </a:spcAft>
              <a:buClrTx/>
              <a:buSzTx/>
              <a:buFontTx/>
              <a:buNone/>
              <a:tabLst/>
              <a:defRPr/>
            </a:pPr>
            <a:r>
              <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rPr>
              <a:t>"מומלץ לקיים הכשרות ברשויות שקרובות יותר לטירה מבחינת אופי האוכלוסייה, גודל, ומעמד סוציואקונומי"</a:t>
            </a:r>
          </a:p>
          <a:p>
            <a:pPr>
              <a:lnSpc>
                <a:spcPct val="150000"/>
              </a:lnSpc>
              <a:defRPr/>
            </a:pPr>
            <a:endPar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nSpc>
                <a:spcPct val="150000"/>
              </a:lnSpc>
              <a:defRPr/>
            </a:pPr>
            <a:endPar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nSpc>
                <a:spcPct val="150000"/>
              </a:lnSpc>
              <a:defRPr/>
            </a:pPr>
            <a:r>
              <a:rPr kumimoji="0" lang="he-IL" sz="1200" b="1"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מדברי צוות בית שמש:</a:t>
            </a:r>
            <a:endPar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nSpc>
                <a:spcPct val="150000"/>
              </a:lnSpc>
              <a:defRPr/>
            </a:pPr>
            <a:r>
              <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rPr>
              <a:t>"היכרות עם ערים נוספות החיות ומקדמות את התהליך" </a:t>
            </a:r>
            <a:r>
              <a:rPr kumimoji="0" lang="he-IL"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"החלקים התאורטיים היו מעניינים... מעוררי השראה"</a:t>
            </a:r>
          </a:p>
        </p:txBody>
      </p:sp>
      <p:sp>
        <p:nvSpPr>
          <p:cNvPr id="14" name="TextBox 13">
            <a:extLst>
              <a:ext uri="{FF2B5EF4-FFF2-40B4-BE49-F238E27FC236}">
                <a16:creationId xmlns:a16="http://schemas.microsoft.com/office/drawing/2014/main" id="{75168A7E-05EE-47AC-A990-EB3A88041550}"/>
              </a:ext>
            </a:extLst>
          </p:cNvPr>
          <p:cNvSpPr txBox="1"/>
          <p:nvPr/>
        </p:nvSpPr>
        <p:spPr>
          <a:xfrm>
            <a:off x="0" y="6203643"/>
            <a:ext cx="9712171" cy="246221"/>
          </a:xfrm>
          <a:prstGeom prst="rect">
            <a:avLst/>
          </a:prstGeom>
          <a:noFill/>
        </p:spPr>
        <p:txBody>
          <a:bodyPr wrap="square">
            <a:spAutoFit/>
          </a:bodyPr>
          <a:lstStyle/>
          <a:p>
            <a:pPr algn="l" rtl="0"/>
            <a:r>
              <a:rPr lang="en-US" sz="1000" dirty="0"/>
              <a:t>What was the main trainings’ contribution? (multi optional question) I’m more knowledgeable of Urban95 and its local &amp; global impact</a:t>
            </a:r>
            <a:endParaRPr lang="he-IL" sz="1000" dirty="0"/>
          </a:p>
        </p:txBody>
      </p:sp>
    </p:spTree>
    <p:extLst>
      <p:ext uri="{BB962C8B-B14F-4D97-AF65-F5344CB8AC3E}">
        <p14:creationId xmlns:p14="http://schemas.microsoft.com/office/powerpoint/2010/main" val="3000262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5D06FC4D-FB47-4F8A-85D8-F7AA5A8C3BEC}"/>
              </a:ext>
            </a:extLst>
          </p:cNvPr>
          <p:cNvSpPr/>
          <p:nvPr/>
        </p:nvSpPr>
        <p:spPr>
          <a:xfrm>
            <a:off x="426128" y="4528828"/>
            <a:ext cx="11156273" cy="1645927"/>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lvl="0" algn="ctr" defTabSz="914400" rtl="1" eaLnBrk="1" fontAlgn="auto" latinLnBrk="0" hangingPunct="1">
              <a:lnSpc>
                <a:spcPct val="100000"/>
              </a:lnSpc>
              <a:spcBef>
                <a:spcPts val="0"/>
              </a:spcBef>
              <a:spcAft>
                <a:spcPts val="0"/>
              </a:spcAft>
              <a:buClrTx/>
              <a:buSzTx/>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a:t>
            </a:r>
            <a:r>
              <a:rPr lang="en-US" sz="2000" b="1" dirty="0" err="1">
                <a:solidFill>
                  <a:prstClr val="white"/>
                </a:solidFill>
                <a:latin typeface="Tahoma" panose="020B0604030504040204" pitchFamily="34" charset="0"/>
                <a:ea typeface="Tahoma" panose="020B0604030504040204" pitchFamily="34" charset="0"/>
                <a:cs typeface="Tahoma" panose="020B0604030504040204" pitchFamily="34" charset="0"/>
              </a:rPr>
              <a:t>ummary</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324214" cy="594107"/>
            <a:chOff x="-116958" y="6457504"/>
            <a:chExt cx="10324214"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164243" y="6596003"/>
              <a:ext cx="9950863"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319596" y="683245"/>
            <a:ext cx="11262805" cy="5678799"/>
          </a:xfrm>
          <a:prstGeom prst="rect">
            <a:avLst/>
          </a:prstGeom>
          <a:noFill/>
        </p:spPr>
        <p:txBody>
          <a:bodyPr wrap="square" rtlCol="1">
            <a:spAutoFit/>
          </a:bodyPr>
          <a:lstStyle/>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נרשמה שביעות רצון גבוהה של משתתפי ההכשרות (היבטים תוכניים וטכניים) אשר גם תרמו לעבודתם המקצועית היום יומית.</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מרבית משתתפי ההכשרות דיווחו כי הם נתרמו בהעמקת הידע לצורכי הגיל הרך ובמודעות לצרכים ולמענים התכנוניים לטובת שיפור המרחב הציבורי עבור הגיל הרך ומלוויו.</a:t>
            </a:r>
          </a:p>
          <a:p>
            <a:pPr marL="285750" indent="-285750">
              <a:lnSpc>
                <a:spcPct val="150000"/>
              </a:lnSpc>
              <a:buFont typeface="Arial" panose="020B0604020202020204" pitchFamily="34" charset="0"/>
              <a:buChar char="•"/>
              <a:defRPr/>
            </a:pP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משתתפי ההכשרות דיווחו כי ההכשרות סייעו להם להרחיב את ידיעותיהם ביחס לתוכנית</a:t>
            </a:r>
            <a:r>
              <a:rPr lang="fr-FR" sz="1600" dirty="0">
                <a:solidFill>
                  <a:prstClr val="black"/>
                </a:solidFill>
                <a:latin typeface="Segoe UI" panose="020B0502040204020203" pitchFamily="34" charset="0"/>
                <a:ea typeface="Tahoma" panose="020B0604030504040204" pitchFamily="34" charset="0"/>
                <a:cs typeface="Segoe UI" panose="020B0502040204020203" pitchFamily="34" charset="0"/>
              </a:rPr>
              <a:t>Urban95 </a:t>
            </a: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 והשפעותיה בישראל ובעולם וציינו לטובה את </a:t>
            </a: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ההיכרות והלמידה מערי </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Urban</a:t>
            </a: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אחרות.</a:t>
            </a: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indent="-285750">
              <a:lnSpc>
                <a:spcPct val="150000"/>
              </a:lnSpc>
              <a:buFont typeface="Arial" panose="020B0604020202020204" pitchFamily="34" charset="0"/>
              <a:buChar char="•"/>
              <a:defRPr/>
            </a:pP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בנוסף, </a:t>
            </a: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כמחצית מהמשתתפים דיווחו כי ההכשרה הקנתה להם כלים ליישום תכני הגיל הרך במסגרת עבודתם המקצועית ונתנה להם </a:t>
            </a: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מוטיבציה ליישום רעיונות והשראה לרעיונות חדשים, ברוח תוכנית </a:t>
            </a:r>
            <a:r>
              <a:rPr lang="fr-FR" sz="1600" dirty="0">
                <a:solidFill>
                  <a:prstClr val="black"/>
                </a:solidFill>
                <a:latin typeface="Segoe UI" panose="020B0502040204020203" pitchFamily="34" charset="0"/>
                <a:ea typeface="Tahoma" panose="020B0604030504040204" pitchFamily="34" charset="0"/>
                <a:cs typeface="Segoe UI" panose="020B0502040204020203" pitchFamily="34" charset="0"/>
              </a:rPr>
              <a:t>Urban95</a:t>
            </a: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 לטובת ילדי הגיל הרך ומלוויהם. </a:t>
            </a:r>
            <a:b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עם זאת, </a:t>
            </a: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המשתתפים ציינו את הצורך בקבלת כלים יישומיים נוספים, בהכשרות עתידיות.</a:t>
            </a: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כמחצית מבין המשתתפים דיווחו כי ההכשרות העמיקו את היכרותם עם עמיתיהם ותרמו ללמידת עמיתים והפריה הדדית. </a:t>
            </a:r>
          </a:p>
          <a:p>
            <a:pPr marL="285750" indent="-285750">
              <a:lnSpc>
                <a:spcPct val="150000"/>
              </a:lnSpc>
              <a:buFont typeface="Arial" panose="020B0604020202020204" pitchFamily="34" charset="0"/>
              <a:buChar char="•"/>
              <a:defRPr/>
            </a:pP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רבע מהמשתתפים סבורים כי ההכשרות פתחו בפניהם הזדמנויות ליצירת קשרים מקצועיים ולממשקי עבודה עם גורמים חדשים.</a:t>
            </a:r>
          </a:p>
          <a:p>
            <a:pPr>
              <a:lnSpc>
                <a:spcPct val="150000"/>
              </a:lnSpc>
              <a:spcBef>
                <a:spcPts val="1200"/>
              </a:spcBef>
              <a:defRPr/>
            </a:pP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   בכלל היבטי ההכשרות, ניכר כי צוות טירה נתרמו באופן משמעותי יותר, בהשוואה לצוות בית שמש. זאת לאור השתתפות צוות </a:t>
            </a:r>
            <a:b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   טירה ב-2 הכשרות בלעדיות, בנוסף ל-2 הכשרות משותפות לצוותי שתי ערי העוגן (היחידות בהן השתתפו צוות בית שמש).</a:t>
            </a:r>
          </a:p>
          <a:p>
            <a:pPr>
              <a:lnSpc>
                <a:spcPct val="150000"/>
              </a:lnSpc>
              <a:spcBef>
                <a:spcPts val="1200"/>
              </a:spcBef>
              <a:defRPr/>
            </a:pP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   בהתאם, נראה שכדאי וחשוב להמשיך עם הכשרות הצוותים, בדגש על התאמת תוכן ההכשרות למאפיינים הספציפיים ולצרכים </a:t>
            </a:r>
            <a:b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   הייחודיים של כל אחת מהערים. </a:t>
            </a:r>
          </a:p>
        </p:txBody>
      </p:sp>
    </p:spTree>
    <p:extLst>
      <p:ext uri="{BB962C8B-B14F-4D97-AF65-F5344CB8AC3E}">
        <p14:creationId xmlns:p14="http://schemas.microsoft.com/office/powerpoint/2010/main" val="1902058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459803"/>
            <a:ext cx="638122" cy="365125"/>
          </a:xfrm>
        </p:spPr>
        <p:txBody>
          <a:bodyPr/>
          <a:lstStyle/>
          <a:p>
            <a:fld id="{F2736200-3204-44C4-A5EC-985817706BA3}" type="slidenum">
              <a:rPr lang="en-US" sz="1400" smtClean="0"/>
              <a:t>17</a:t>
            </a:fld>
            <a:endParaRPr lang="en-US" sz="1400"/>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defPPr>
              <a:defRPr lang="he-IL"/>
            </a:defPPr>
            <a:lvl1pPr>
              <a:defRPr sz="2400" b="1">
                <a:solidFill>
                  <a:schemeClr val="bg1"/>
                </a:solidFill>
                <a:latin typeface="Tahoma" pitchFamily="34" charset="0"/>
                <a:ea typeface="Tahoma" pitchFamily="34" charset="0"/>
                <a:cs typeface="Tahoma" pitchFamily="34" charset="0"/>
              </a:defRPr>
            </a:lvl1pPr>
          </a:lstStyle>
          <a:p>
            <a:pPr algn="l" rtl="0"/>
            <a:r>
              <a:rPr lang="en-US" sz="2000" dirty="0"/>
              <a:t>Appendix A: Urban95 IL Primary Evaluation Model – For Anchor Municipalities</a:t>
            </a:r>
            <a:endParaRPr lang="he-IL" sz="2000" dirty="0"/>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324214" cy="594107"/>
            <a:chOff x="-116958" y="6457504"/>
            <a:chExt cx="10324214"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a:extLst>
                <a:ext uri="{FF2B5EF4-FFF2-40B4-BE49-F238E27FC236}">
                  <a16:creationId xmlns:a16="http://schemas.microsoft.com/office/drawing/2014/main" id="{C0C06322-3A8C-401C-AD9B-A073914FD7A9}"/>
                </a:ext>
              </a:extLst>
            </p:cNvPr>
            <p:cNvSpPr txBox="1"/>
            <p:nvPr/>
          </p:nvSpPr>
          <p:spPr>
            <a:xfrm>
              <a:off x="124711" y="6632814"/>
              <a:ext cx="9743189"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3" name="Rectangle 4">
            <a:extLst>
              <a:ext uri="{FF2B5EF4-FFF2-40B4-BE49-F238E27FC236}">
                <a16:creationId xmlns:a16="http://schemas.microsoft.com/office/drawing/2014/main" id="{1C73276B-0F9F-E3B9-23F8-7FC5CC10842B}"/>
              </a:ext>
            </a:extLst>
          </p:cNvPr>
          <p:cNvSpPr>
            <a:spLocks noChangeArrowheads="1"/>
          </p:cNvSpPr>
          <p:nvPr/>
        </p:nvSpPr>
        <p:spPr bwMode="auto">
          <a:xfrm>
            <a:off x="4276725" y="1806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4" name="Table 13">
            <a:extLst>
              <a:ext uri="{FF2B5EF4-FFF2-40B4-BE49-F238E27FC236}">
                <a16:creationId xmlns:a16="http://schemas.microsoft.com/office/drawing/2014/main" id="{B7501187-54BD-4116-8D83-1FFA48DF73B6}"/>
              </a:ext>
            </a:extLst>
          </p:cNvPr>
          <p:cNvGraphicFramePr>
            <a:graphicFrameLocks noGrp="1"/>
          </p:cNvGraphicFramePr>
          <p:nvPr>
            <p:extLst>
              <p:ext uri="{D42A27DB-BD31-4B8C-83A1-F6EECF244321}">
                <p14:modId xmlns:p14="http://schemas.microsoft.com/office/powerpoint/2010/main" val="736516567"/>
              </p:ext>
            </p:extLst>
          </p:nvPr>
        </p:nvGraphicFramePr>
        <p:xfrm>
          <a:off x="24255" y="532942"/>
          <a:ext cx="12143489" cy="5792661"/>
        </p:xfrm>
        <a:graphic>
          <a:graphicData uri="http://schemas.openxmlformats.org/drawingml/2006/table">
            <a:tbl>
              <a:tblPr firstRow="1" bandRow="1"/>
              <a:tblGrid>
                <a:gridCol w="952430">
                  <a:extLst>
                    <a:ext uri="{9D8B030D-6E8A-4147-A177-3AD203B41FA5}">
                      <a16:colId xmlns:a16="http://schemas.microsoft.com/office/drawing/2014/main" val="2890409890"/>
                    </a:ext>
                  </a:extLst>
                </a:gridCol>
                <a:gridCol w="745970">
                  <a:extLst>
                    <a:ext uri="{9D8B030D-6E8A-4147-A177-3AD203B41FA5}">
                      <a16:colId xmlns:a16="http://schemas.microsoft.com/office/drawing/2014/main" val="841733698"/>
                    </a:ext>
                  </a:extLst>
                </a:gridCol>
                <a:gridCol w="2983881">
                  <a:extLst>
                    <a:ext uri="{9D8B030D-6E8A-4147-A177-3AD203B41FA5}">
                      <a16:colId xmlns:a16="http://schemas.microsoft.com/office/drawing/2014/main" val="2880569128"/>
                    </a:ext>
                  </a:extLst>
                </a:gridCol>
                <a:gridCol w="1898835">
                  <a:extLst>
                    <a:ext uri="{9D8B030D-6E8A-4147-A177-3AD203B41FA5}">
                      <a16:colId xmlns:a16="http://schemas.microsoft.com/office/drawing/2014/main" val="1791060420"/>
                    </a:ext>
                  </a:extLst>
                </a:gridCol>
                <a:gridCol w="3119510">
                  <a:extLst>
                    <a:ext uri="{9D8B030D-6E8A-4147-A177-3AD203B41FA5}">
                      <a16:colId xmlns:a16="http://schemas.microsoft.com/office/drawing/2014/main" val="828548545"/>
                    </a:ext>
                  </a:extLst>
                </a:gridCol>
                <a:gridCol w="1424124">
                  <a:extLst>
                    <a:ext uri="{9D8B030D-6E8A-4147-A177-3AD203B41FA5}">
                      <a16:colId xmlns:a16="http://schemas.microsoft.com/office/drawing/2014/main" val="2258100156"/>
                    </a:ext>
                  </a:extLst>
                </a:gridCol>
                <a:gridCol w="1018739">
                  <a:extLst>
                    <a:ext uri="{9D8B030D-6E8A-4147-A177-3AD203B41FA5}">
                      <a16:colId xmlns:a16="http://schemas.microsoft.com/office/drawing/2014/main" val="2623958077"/>
                    </a:ext>
                  </a:extLst>
                </a:gridCol>
              </a:tblGrid>
              <a:tr h="0">
                <a:tc>
                  <a:txBody>
                    <a:bodyPr/>
                    <a:lstStyle/>
                    <a:p>
                      <a:pPr algn="ctr" rtl="0">
                        <a:lnSpc>
                          <a:spcPct val="115000"/>
                        </a:lnSpc>
                        <a:spcAft>
                          <a:spcPts val="100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Target Audience</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Inputs</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Actions</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he-IL" sz="1000" b="1">
                          <a:solidFill>
                            <a:srgbClr val="FFFFFF"/>
                          </a:solidFill>
                          <a:effectLst/>
                          <a:latin typeface="Calibri" panose="020F0502020204030204" pitchFamily="34" charset="0"/>
                          <a:ea typeface="Calibri" panose="020F0502020204030204" pitchFamily="34" charset="0"/>
                          <a:cs typeface="Tahoma" panose="020B0604030504040204" pitchFamily="34" charset="0"/>
                        </a:rPr>
                        <a:t> </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Outputs</a:t>
                      </a:r>
                      <a:r>
                        <a:rPr lang="en-US" sz="1000" baseline="3000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Short and Mid-Term results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(up to 3 years from program’s onset)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Long Term Results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(5-10 Years)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Impact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64A2"/>
                    </a:solidFill>
                  </a:tcPr>
                </a:tc>
                <a:extLst>
                  <a:ext uri="{0D108BD9-81ED-4DB2-BD59-A6C34878D82A}">
                    <a16:rowId xmlns:a16="http://schemas.microsoft.com/office/drawing/2014/main" val="1006017390"/>
                  </a:ext>
                </a:extLst>
              </a:tr>
              <a:tr h="3965470">
                <a:tc>
                  <a:txBody>
                    <a:bodyPr/>
                    <a:lstStyle/>
                    <a:p>
                      <a:pPr algn="l" rtl="0">
                        <a:lnSpc>
                          <a:spcPct val="115000"/>
                        </a:lnSpc>
                        <a:spcAft>
                          <a:spcPts val="1000"/>
                        </a:spcAft>
                      </a:pPr>
                      <a:r>
                        <a:rPr lang="he-IL" sz="1000" b="1">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he-IL" sz="1000" b="1">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he-IL" sz="1000" b="1">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Officials &amp; decision-makers in the municipalities &amp; government offices</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Academics, professionals, and build environment creators (BEC)</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ILGBC staff</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Consultants and experts</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Urban95 program administrator in the anchor municipality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 partners (outside &amp; within the anchor municipality)</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Pilots’ budgeting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International knowledge from BvLF</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Accumulated knowledge and experience from the ILGBC, Urban95 TLV, and national committee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Assessment &amp; evaluation resources</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Participate in meetings with anchor municipalities to promote early childhood development (ECD) in the different administrations.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Train and accompany the programs’ administrators in the anchor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Learn each anchor municipality agenda and strategic outline regarding early childhood to identify possible integrations with the Urban95 program.</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Engage stakeholders &amp; partners from anchor municipalities to take part in interventions implementation.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 and conduct trainings &amp; seminars for officials in anchor municipalities to provide knowledge &amp; tools and raise awareness for ECD's importance.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Map potential interventions in public spaces and mobility domains in the anchor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Identify opportunities and map the needs of young children &amp; caregivers to provide them with enriching content to support the interventions in the urban environment in anchor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Initiate pilots in the urban environment of anchor municipalities, including accompanying contents.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Promote inter-administrative collaboration to create models for cooperation between different municipal units.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Build a website for data collection &amp; retention to share professional knowledge on facilitating holistic municipal policies for build environment adjustments for young children </a:t>
                      </a:r>
                      <a:r>
                        <a:rPr lang="he-IL"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&amp;</a:t>
                      </a: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caregivers.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Hold professional events for BEC on urban planning that considers the needs of young children </a:t>
                      </a:r>
                      <a:r>
                        <a:rPr lang="he-IL"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&amp;</a:t>
                      </a: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caregivers.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Anchor municipality's program manager actively participates in strategic meetings to promote young children &amp; caregivers’ needs in the different municipal units.</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Key stakeholders &amp; BEC participate in professional trainings &amp; seminars.</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High satisfaction of trainings &amp; seminars’ participants.</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Effective engagement of key stakeholders and establishment of inter-administrative collaborations.</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Openness, willingness, and capability of municipal officials for pilots' implementation.</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Sharing internal &amp; external knowledge among municipal officials and from the municipality outwards.</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Pilots' implementation in the public space &amp; mobility domains, including accompanying contents, to scale.</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program’s website is operated as a professional knowledge base regarding early childhood, based on models developed in the program.</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program’s website gets exposure and users' traffic.</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Municipal officials are knowledgeable, understand early childhood needs, and are capable of matching potential responses to these needs.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BEC that participated in ILGBC events are conscious of needs and potential planning solutions for improving the public space for young children &amp; caregivers.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Urban95 action models &amp; collaboration mechanisms (between anchor municipalities' officials and external partners advancing ECD) are embedded in the work routine.</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Early childhood is on the anchor municipalities' agenda: re-thinking positions and budget allocation for ECD, using collaboration mechanisms, new management practices, and pooling resources efforts.</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Young children &amp; caregivers’ POV is considered when planning and designing public spaces (playgrounds, sidewalks, public transportation, shade, clean air, green lungs) – in the short term.</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Increase in the number of public spaces &amp; urban infrastructures, designed and adjusted for young children &amp; caregivers’ use, according to the Urban95 principles in anchor municipalities – in the short/ mid-term.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In-scale projects are executed in all municipalities, adjusting the built environment for a safe and accessible stay, use, and mobility of young children &amp; caregivers – in the mid-term.</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Anchor municipalities are a source for peer learning to other municipalities and BEC.</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The nationwide expansion program municipalities are collaborating with municipal &amp; inter-municipal entities while using the program’s website as a professional source of knowledge when deciding on ECD.</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 sustainability: Urban95 is established as a guiding principle for urban planning for early childhood.</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urban planning of anchor municipalities, based on Urban95 principles, is recognized as a “success story” and echoes in other municipalities.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Young children &amp; caregivers’ POV is considered in public space planning and promotes mobility and accessibility in local municipalities nationwide.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program's website is updated, municipalities and BEC nationwide regularly learn how to implement interventions according to Urban95 principles.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municipalities seek funding sources and act independently to advance young children.</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municipalities operate in light of a long-term planning vision, including ECD needs, while making data-driven decisions.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ctr" rtl="0">
                        <a:lnSpc>
                          <a:spcPct val="115000"/>
                        </a:lnSpc>
                        <a:spcAft>
                          <a:spcPts val="600"/>
                        </a:spcAft>
                      </a:pPr>
                      <a:r>
                        <a:rPr lang="en-US" sz="1000" b="1"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600"/>
                        </a:spcAft>
                      </a:pP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Policies to advance urban environment suitable for optimal early childhood development, properly and sustainably embedded throughout all municipal departments, working in full coordination and collaboration.</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600"/>
                        </a:spcAft>
                      </a:pPr>
                      <a:r>
                        <a:rPr lang="en-US" sz="1000" b="1"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600"/>
                        </a:spcAft>
                      </a:pP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supportive urban and communal environment, enabling equal opportunities in early childhood development and parental wellbeing.</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CCC0D9"/>
                    </a:solidFill>
                  </a:tcPr>
                </a:tc>
                <a:extLst>
                  <a:ext uri="{0D108BD9-81ED-4DB2-BD59-A6C34878D82A}">
                    <a16:rowId xmlns:a16="http://schemas.microsoft.com/office/drawing/2014/main" val="3180981082"/>
                  </a:ext>
                </a:extLst>
              </a:tr>
            </a:tbl>
          </a:graphicData>
        </a:graphic>
      </p:graphicFrame>
      <p:sp>
        <p:nvSpPr>
          <p:cNvPr id="15" name="Rectangle 4">
            <a:extLst>
              <a:ext uri="{FF2B5EF4-FFF2-40B4-BE49-F238E27FC236}">
                <a16:creationId xmlns:a16="http://schemas.microsoft.com/office/drawing/2014/main" id="{7646A5BD-F42E-4795-86AB-29EF9ADE697D}"/>
              </a:ext>
            </a:extLst>
          </p:cNvPr>
          <p:cNvSpPr>
            <a:spLocks noChangeArrowheads="1"/>
          </p:cNvSpPr>
          <p:nvPr/>
        </p:nvSpPr>
        <p:spPr bwMode="auto">
          <a:xfrm>
            <a:off x="2162175" y="1809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he-IL" sz="1800" b="0" i="0" u="none" strike="noStrike" cap="none" normalizeH="0" baseline="0">
                <a:ln>
                  <a:noFill/>
                </a:ln>
                <a:solidFill>
                  <a:schemeClr val="tx1"/>
                </a:solidFill>
                <a:effectLst/>
                <a:latin typeface="Arial" panose="020B0604020202020204" pitchFamily="34" charset="0"/>
              </a:rPr>
            </a:br>
            <a:endParaRPr kumimoji="0" lang="en-US" altLang="he-I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3524737"/>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18</a:t>
            </a:fld>
            <a:endParaRPr lang="en-US" sz="1400"/>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defPPr>
              <a:defRPr lang="he-IL"/>
            </a:defPPr>
            <a:lvl1pPr>
              <a:defRPr sz="2400" b="1">
                <a:solidFill>
                  <a:schemeClr val="bg1"/>
                </a:solidFill>
                <a:latin typeface="Tahoma" pitchFamily="34" charset="0"/>
                <a:ea typeface="Tahoma" pitchFamily="34" charset="0"/>
                <a:cs typeface="Tahoma" pitchFamily="34" charset="0"/>
              </a:defRPr>
            </a:lvl1pPr>
          </a:lstStyle>
          <a:p>
            <a:pPr algn="l" rtl="0"/>
            <a:r>
              <a:rPr lang="en-US" sz="2000" dirty="0"/>
              <a:t>Appendix B: Mapping Evaluation and Research Tools and Indicators</a:t>
            </a:r>
            <a:endParaRPr lang="he-IL" sz="2000" dirty="0"/>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324214" cy="594107"/>
            <a:chOff x="-116958" y="6457504"/>
            <a:chExt cx="10324214"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a:extLst>
                <a:ext uri="{FF2B5EF4-FFF2-40B4-BE49-F238E27FC236}">
                  <a16:creationId xmlns:a16="http://schemas.microsoft.com/office/drawing/2014/main" id="{C0C06322-3A8C-401C-AD9B-A073914FD7A9}"/>
                </a:ext>
              </a:extLst>
            </p:cNvPr>
            <p:cNvSpPr txBox="1"/>
            <p:nvPr/>
          </p:nvSpPr>
          <p:spPr>
            <a:xfrm>
              <a:off x="180981" y="6596003"/>
              <a:ext cx="9610719"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graphicFrame>
        <p:nvGraphicFramePr>
          <p:cNvPr id="4" name="Table 3">
            <a:extLst>
              <a:ext uri="{FF2B5EF4-FFF2-40B4-BE49-F238E27FC236}">
                <a16:creationId xmlns:a16="http://schemas.microsoft.com/office/drawing/2014/main" id="{59947368-0FE1-44B0-B218-FD7548B348D4}"/>
              </a:ext>
            </a:extLst>
          </p:cNvPr>
          <p:cNvGraphicFramePr>
            <a:graphicFrameLocks noGrp="1"/>
          </p:cNvGraphicFramePr>
          <p:nvPr>
            <p:extLst>
              <p:ext uri="{D42A27DB-BD31-4B8C-83A1-F6EECF244321}">
                <p14:modId xmlns:p14="http://schemas.microsoft.com/office/powerpoint/2010/main" val="3442775603"/>
              </p:ext>
            </p:extLst>
          </p:nvPr>
        </p:nvGraphicFramePr>
        <p:xfrm>
          <a:off x="701298" y="704276"/>
          <a:ext cx="10916493" cy="5424526"/>
        </p:xfrm>
        <a:graphic>
          <a:graphicData uri="http://schemas.openxmlformats.org/drawingml/2006/table">
            <a:tbl>
              <a:tblPr firstRow="1" bandRow="1"/>
              <a:tblGrid>
                <a:gridCol w="4525220">
                  <a:extLst>
                    <a:ext uri="{9D8B030D-6E8A-4147-A177-3AD203B41FA5}">
                      <a16:colId xmlns:a16="http://schemas.microsoft.com/office/drawing/2014/main" val="837352415"/>
                    </a:ext>
                  </a:extLst>
                </a:gridCol>
                <a:gridCol w="1543050">
                  <a:extLst>
                    <a:ext uri="{9D8B030D-6E8A-4147-A177-3AD203B41FA5}">
                      <a16:colId xmlns:a16="http://schemas.microsoft.com/office/drawing/2014/main" val="1491184145"/>
                    </a:ext>
                  </a:extLst>
                </a:gridCol>
                <a:gridCol w="1257300">
                  <a:extLst>
                    <a:ext uri="{9D8B030D-6E8A-4147-A177-3AD203B41FA5}">
                      <a16:colId xmlns:a16="http://schemas.microsoft.com/office/drawing/2014/main" val="3746134110"/>
                    </a:ext>
                  </a:extLst>
                </a:gridCol>
                <a:gridCol w="1038225">
                  <a:extLst>
                    <a:ext uri="{9D8B030D-6E8A-4147-A177-3AD203B41FA5}">
                      <a16:colId xmlns:a16="http://schemas.microsoft.com/office/drawing/2014/main" val="3273003274"/>
                    </a:ext>
                  </a:extLst>
                </a:gridCol>
                <a:gridCol w="733425">
                  <a:extLst>
                    <a:ext uri="{9D8B030D-6E8A-4147-A177-3AD203B41FA5}">
                      <a16:colId xmlns:a16="http://schemas.microsoft.com/office/drawing/2014/main" val="1047308907"/>
                    </a:ext>
                  </a:extLst>
                </a:gridCol>
                <a:gridCol w="1000125">
                  <a:extLst>
                    <a:ext uri="{9D8B030D-6E8A-4147-A177-3AD203B41FA5}">
                      <a16:colId xmlns:a16="http://schemas.microsoft.com/office/drawing/2014/main" val="3139754068"/>
                    </a:ext>
                  </a:extLst>
                </a:gridCol>
                <a:gridCol w="819148">
                  <a:extLst>
                    <a:ext uri="{9D8B030D-6E8A-4147-A177-3AD203B41FA5}">
                      <a16:colId xmlns:a16="http://schemas.microsoft.com/office/drawing/2014/main" val="620202156"/>
                    </a:ext>
                  </a:extLst>
                </a:gridCol>
              </a:tblGrid>
              <a:tr h="364195">
                <a:tc>
                  <a:txBody>
                    <a:bodyPr/>
                    <a:lstStyle/>
                    <a:p>
                      <a:pPr algn="ctr" rtl="1">
                        <a:lnSpc>
                          <a:spcPct val="115000"/>
                        </a:lnSpc>
                        <a:spcAft>
                          <a:spcPts val="1000"/>
                        </a:spcAft>
                      </a:pPr>
                      <a:r>
                        <a:rPr lang="he-IL" sz="1100" b="1" dirty="0">
                          <a:effectLst/>
                          <a:latin typeface="Calibri" panose="020F0502020204030204" pitchFamily="34" charset="0"/>
                          <a:ea typeface="Calibri" panose="020F0502020204030204" pitchFamily="34" charset="0"/>
                          <a:cs typeface="Calibri Light" panose="020F030202020403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en-US" sz="105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Indicator/ Tool</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a:noFill/>
                    </a:lnL>
                    <a:lnR w="19050" cap="flat" cmpd="sng" algn="ctr">
                      <a:solidFill>
                        <a:srgbClr val="4F81BD"/>
                      </a:solidFill>
                      <a:prstDash val="solid"/>
                      <a:round/>
                      <a:headEnd type="none" w="med" len="med"/>
                      <a:tailEnd type="none" w="med" len="med"/>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Data Review </a:t>
                      </a:r>
                      <a:r>
                        <a:rPr lang="he-IL"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&amp; </a:t>
                      </a: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Analysis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a:noFill/>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In-depth Interviews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a:noFill/>
                    </a:lnL>
                    <a:lnR>
                      <a:noFill/>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Field Observations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a:noFill/>
                    </a:lnL>
                    <a:lnR>
                      <a:noFill/>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Focus Groups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a:noFill/>
                    </a:lnL>
                    <a:lnR w="12700" cap="flat" cmpd="sng" algn="ctr">
                      <a:solidFill>
                        <a:schemeClr val="tx1"/>
                      </a:solidFill>
                      <a:prstDash val="solid"/>
                      <a:round/>
                      <a:headEnd type="none" w="med" len="med"/>
                      <a:tailEnd type="none" w="med" len="med"/>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Activities Feedback Surveys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Caregivers’ Surveys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a:noFill/>
                    </a:lnR>
                    <a:lnT>
                      <a:noFill/>
                    </a:lnT>
                    <a:lnB w="19050" cap="flat" cmpd="sng"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560050298"/>
                  </a:ext>
                </a:extLst>
              </a:tr>
              <a:tr h="116559">
                <a:tc gridSpan="7">
                  <a:txBody>
                    <a:bodyPr/>
                    <a:lstStyle/>
                    <a:p>
                      <a:pPr algn="ctr" rtl="0">
                        <a:lnSpc>
                          <a:spcPct val="115000"/>
                        </a:lnSpc>
                        <a:spcAft>
                          <a:spcPts val="1000"/>
                        </a:spcAft>
                      </a:pPr>
                      <a:r>
                        <a:rPr lang="en-US" sz="105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Target Audience: Municipal and Governmental Officials, Academics, Professionals, and Build Environment Creators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hMerge="1">
                  <a:txBody>
                    <a:bodyPr/>
                    <a:lstStyle/>
                    <a:p>
                      <a:pPr rtl="1"/>
                      <a:endParaRPr lang="he-IL"/>
                    </a:p>
                  </a:txBody>
                  <a:tcPr>
                    <a:lnL w="12700" cap="flat" cmpd="sng" algn="ctr">
                      <a:solidFill>
                        <a:srgbClr val="95B3D7"/>
                      </a:solidFill>
                      <a:prstDash val="solid"/>
                      <a:round/>
                      <a:headEnd type="none" w="med" len="med"/>
                      <a:tailEnd type="none" w="med" len="med"/>
                    </a:lnL>
                    <a:lnT w="19050" cap="flat" cmpd="sng" algn="ctr">
                      <a:solidFill>
                        <a:srgbClr val="4F81BD"/>
                      </a:solidFill>
                      <a:prstDash val="solid"/>
                      <a:round/>
                      <a:headEnd type="none" w="med" len="med"/>
                      <a:tailEnd type="none" w="med" len="med"/>
                    </a:lnT>
                  </a:tcPr>
                </a:tc>
                <a:tc hMerge="1">
                  <a:txBody>
                    <a:bodyPr/>
                    <a:lstStyle/>
                    <a:p>
                      <a:pPr rtl="1"/>
                      <a:endParaRPr lang="he-IL"/>
                    </a:p>
                  </a:txBody>
                  <a:tcPr>
                    <a:lnL w="12700" cap="flat" cmpd="sng" algn="ctr">
                      <a:solidFill>
                        <a:srgbClr val="95B3D7"/>
                      </a:solidFill>
                      <a:prstDash val="solid"/>
                      <a:round/>
                      <a:headEnd type="none" w="med" len="med"/>
                      <a:tailEnd type="none" w="med" len="med"/>
                    </a:lnL>
                    <a:lnT w="19050" cap="flat" cmpd="sng" algn="ctr">
                      <a:solidFill>
                        <a:srgbClr val="4F81BD"/>
                      </a:solidFill>
                      <a:prstDash val="solid"/>
                      <a:round/>
                      <a:headEnd type="none" w="med" len="med"/>
                      <a:tailEnd type="none" w="med" len="med"/>
                    </a:lnT>
                  </a:tcPr>
                </a:tc>
                <a:tc hMerge="1">
                  <a:txBody>
                    <a:bodyPr/>
                    <a:lstStyle/>
                    <a:p>
                      <a:pPr rtl="1"/>
                      <a:endParaRPr lang="he-IL"/>
                    </a:p>
                  </a:txBody>
                  <a:tcPr>
                    <a:lnL w="12700" cap="flat" cmpd="sng" algn="ctr">
                      <a:solidFill>
                        <a:srgbClr val="95B3D7"/>
                      </a:solidFill>
                      <a:prstDash val="solid"/>
                      <a:round/>
                      <a:headEnd type="none" w="med" len="med"/>
                      <a:tailEnd type="none" w="med" len="med"/>
                    </a:lnL>
                    <a:lnT w="19050" cap="flat" cmpd="sng" algn="ctr">
                      <a:solidFill>
                        <a:srgbClr val="4F81BD"/>
                      </a:solidFill>
                      <a:prstDash val="solid"/>
                      <a:round/>
                      <a:headEnd type="none" w="med" len="med"/>
                      <a:tailEnd type="none" w="med" len="med"/>
                    </a:lnT>
                  </a:tcPr>
                </a:tc>
                <a:tc hMerge="1">
                  <a:txBody>
                    <a:bodyPr/>
                    <a:lstStyle/>
                    <a:p>
                      <a:pPr rtl="1"/>
                      <a:endParaRPr lang="he-IL"/>
                    </a:p>
                  </a:txBody>
                  <a:tcPr>
                    <a:lnL w="12700" cap="flat" cmpd="sng" algn="ctr">
                      <a:solidFill>
                        <a:srgbClr val="95B3D7"/>
                      </a:solidFill>
                      <a:prstDash val="solid"/>
                      <a:round/>
                      <a:headEnd type="none" w="med" len="med"/>
                      <a:tailEnd type="none" w="med" len="med"/>
                    </a:lnL>
                    <a:lnT w="19050" cap="flat" cmpd="sng" algn="ctr">
                      <a:solidFill>
                        <a:srgbClr val="4F81BD"/>
                      </a:solidFill>
                      <a:prstDash val="solid"/>
                      <a:round/>
                      <a:headEnd type="none" w="med" len="med"/>
                      <a:tailEnd type="none" w="med" len="med"/>
                    </a:lnT>
                  </a:tcPr>
                </a:tc>
                <a:tc hMerge="1">
                  <a:txBody>
                    <a:bodyPr/>
                    <a:lstStyle/>
                    <a:p>
                      <a:pPr rtl="1"/>
                      <a:endParaRPr lang="he-IL"/>
                    </a:p>
                  </a:txBody>
                  <a:tcPr>
                    <a:lnL w="12700" cap="flat" cmpd="sng" algn="ctr">
                      <a:solidFill>
                        <a:srgbClr val="95B3D7"/>
                      </a:solidFill>
                      <a:prstDash val="solid"/>
                      <a:round/>
                      <a:headEnd type="none" w="med" len="med"/>
                      <a:tailEnd type="none" w="med" len="med"/>
                    </a:lnL>
                    <a:lnT w="19050" cap="flat" cmpd="sng" algn="ctr">
                      <a:solidFill>
                        <a:srgbClr val="4F81BD"/>
                      </a:solidFill>
                      <a:prstDash val="solid"/>
                      <a:round/>
                      <a:headEnd type="none" w="med" len="med"/>
                      <a:tailEnd type="none" w="med" len="med"/>
                    </a:lnT>
                  </a:tcPr>
                </a:tc>
                <a:tc hMerge="1">
                  <a:txBody>
                    <a:bodyPr/>
                    <a:lstStyle/>
                    <a:p>
                      <a:pPr algn="ctr" rtl="0">
                        <a:lnSpc>
                          <a:spcPct val="115000"/>
                        </a:lnSpc>
                        <a:spcAft>
                          <a:spcPts val="1000"/>
                        </a:spcAft>
                      </a:pP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2653857589"/>
                  </a:ext>
                </a:extLst>
              </a:tr>
              <a:tr h="127162">
                <a:tc>
                  <a:txBody>
                    <a:bodyPr/>
                    <a:lstStyle/>
                    <a:p>
                      <a:pPr algn="l" rtl="0">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Knowledge in and understanding of early childhood needs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V</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722601116"/>
                  </a:ext>
                </a:extLst>
              </a:tr>
              <a:tr h="240377">
                <a:tc>
                  <a:txBody>
                    <a:bodyPr/>
                    <a:lstStyle/>
                    <a:p>
                      <a:pPr algn="l"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Awareness of needs &amp; potential planning solutions to improve the public space for young children &amp; caregivers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1809598246"/>
                  </a:ext>
                </a:extLst>
              </a:tr>
              <a:tr h="127162">
                <a:tc>
                  <a:txBody>
                    <a:bodyPr/>
                    <a:lstStyle/>
                    <a:p>
                      <a:pPr algn="l"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Developing potential solutions to early childhood needs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63023998"/>
                  </a:ext>
                </a:extLst>
              </a:tr>
              <a:tr h="240377">
                <a:tc>
                  <a:txBody>
                    <a:bodyPr/>
                    <a:lstStyle/>
                    <a:p>
                      <a:pPr algn="l"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Partners’ onboarding, establishing inter-administrative and cross-sectional collaboration mechanisms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2964004794"/>
                  </a:ext>
                </a:extLst>
              </a:tr>
              <a:tr h="240377">
                <a:tc>
                  <a:txBody>
                    <a:bodyPr/>
                    <a:lstStyle/>
                    <a:p>
                      <a:pPr algn="l" rtl="0">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Professional knowledge database on early childhood, for decision making</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282130205"/>
                  </a:ext>
                </a:extLst>
              </a:tr>
              <a:tr h="240377">
                <a:tc>
                  <a:txBody>
                    <a:bodyPr/>
                    <a:lstStyle/>
                    <a:p>
                      <a:pPr algn="l"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Peer-learning among municipalities and build environment creators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731830575"/>
                  </a:ext>
                </a:extLst>
              </a:tr>
              <a:tr h="240377">
                <a:tc>
                  <a:txBody>
                    <a:bodyPr/>
                    <a:lstStyle/>
                    <a:p>
                      <a:pPr algn="l" rtl="0">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Considering young children &amp; caregivers’ POV when designing public spaces for their use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386694245"/>
                  </a:ext>
                </a:extLst>
              </a:tr>
              <a:tr h="240377">
                <a:tc>
                  <a:txBody>
                    <a:bodyPr/>
                    <a:lstStyle/>
                    <a:p>
                      <a:pPr algn="l" rtl="0">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Implementing pilots in anchor municipalities on a municipal scale</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1358494218"/>
                  </a:ext>
                </a:extLst>
              </a:tr>
              <a:tr h="364195">
                <a:tc>
                  <a:txBody>
                    <a:bodyPr/>
                    <a:lstStyle/>
                    <a:p>
                      <a:pPr algn="l" rtl="0">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Build environment &amp; public spaces suitable for safe and accessible stay, use, and mobility of young children and caregivers on a municipal scale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144578646"/>
                  </a:ext>
                </a:extLst>
              </a:tr>
              <a:tr h="240377">
                <a:tc>
                  <a:txBody>
                    <a:bodyPr/>
                    <a:lstStyle/>
                    <a:p>
                      <a:pPr algn="l"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Urban95 program in anchor municipalities is a "success story," with echoes in other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345631407"/>
                  </a:ext>
                </a:extLst>
              </a:tr>
              <a:tr h="240377">
                <a:tc>
                  <a:txBody>
                    <a:bodyPr/>
                    <a:lstStyle/>
                    <a:p>
                      <a:pPr algn="l" rtl="0">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Urban95 is established as a guiding principle and as a municipal standard for urban planning for early childhood</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464779172"/>
                  </a:ext>
                </a:extLst>
              </a:tr>
              <a:tr h="240377">
                <a:tc>
                  <a:txBody>
                    <a:bodyPr/>
                    <a:lstStyle/>
                    <a:p>
                      <a:pPr algn="l" rtl="0">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All municipalities act independently to advance young children needs</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637908222"/>
                  </a:ext>
                </a:extLst>
              </a:tr>
              <a:tr h="240377">
                <a:tc>
                  <a:txBody>
                    <a:bodyPr/>
                    <a:lstStyle/>
                    <a:p>
                      <a:pPr algn="l" rtl="0">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Guiding principles for a pro-ECD policy are sustainably embedded in anchor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330032775"/>
                  </a:ext>
                </a:extLst>
              </a:tr>
              <a:tr h="127162">
                <a:tc>
                  <a:txBody>
                    <a:bodyPr/>
                    <a:lstStyle/>
                    <a:p>
                      <a:pPr algn="l" rtl="0">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Long-term &amp; data-driven urban planning, considering ECD</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3799804163"/>
                  </a:ext>
                </a:extLst>
              </a:tr>
              <a:tr h="240377">
                <a:tc>
                  <a:txBody>
                    <a:bodyPr/>
                    <a:lstStyle/>
                    <a:p>
                      <a:pPr algn="l" rtl="0">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Municipalities &amp; BEC nationwide regularly use the program’s website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50788557"/>
                  </a:ext>
                </a:extLst>
              </a:tr>
              <a:tr h="240377">
                <a:tc>
                  <a:txBody>
                    <a:bodyPr/>
                    <a:lstStyle/>
                    <a:p>
                      <a:pPr algn="l"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Scope of municipal investment in urban infrastructure benefiting young children</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2952147822"/>
                  </a:ext>
                </a:extLst>
              </a:tr>
              <a:tr h="240377">
                <a:tc>
                  <a:txBody>
                    <a:bodyPr/>
                    <a:lstStyle/>
                    <a:p>
                      <a:pPr algn="l" rtl="0">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Urban environments &amp; public spaces are suitable for young children &amp; caregivers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he-IL" sz="1050" dirty="0">
                          <a:effectLst/>
                          <a:latin typeface="Calibri" panose="020F0502020204030204" pitchFamily="34" charset="0"/>
                          <a:ea typeface="Calibri" panose="020F0502020204030204" pitchFamily="34" charset="0"/>
                          <a:cs typeface="Calibri Light" panose="020F030202020403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V</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V</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V</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V</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969572894"/>
                  </a:ext>
                </a:extLst>
              </a:tr>
            </a:tbl>
          </a:graphicData>
        </a:graphic>
      </p:graphicFrame>
    </p:spTree>
    <p:extLst>
      <p:ext uri="{BB962C8B-B14F-4D97-AF65-F5344CB8AC3E}">
        <p14:creationId xmlns:p14="http://schemas.microsoft.com/office/powerpoint/2010/main" val="2053648869"/>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 name="TextBox 16"/>
          <p:cNvSpPr txBox="1"/>
          <p:nvPr/>
        </p:nvSpPr>
        <p:spPr>
          <a:xfrm>
            <a:off x="0" y="-10458"/>
            <a:ext cx="12192000" cy="461665"/>
          </a:xfrm>
          <a:prstGeom prst="rect">
            <a:avLst/>
          </a:prstGeom>
          <a:solidFill>
            <a:srgbClr val="36636F"/>
          </a:solid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נספח ג' - שאלון הכשרות צוות</a:t>
            </a:r>
          </a:p>
        </p:txBody>
      </p:sp>
      <p:grpSp>
        <p:nvGrpSpPr>
          <p:cNvPr id="8" name="Group 7">
            <a:extLst>
              <a:ext uri="{FF2B5EF4-FFF2-40B4-BE49-F238E27FC236}">
                <a16:creationId xmlns:a16="http://schemas.microsoft.com/office/drawing/2014/main" id="{9E1435BE-89E2-4FE4-9A34-F6D512A38533}"/>
              </a:ext>
            </a:extLst>
          </p:cNvPr>
          <p:cNvGrpSpPr/>
          <p:nvPr/>
        </p:nvGrpSpPr>
        <p:grpSpPr>
          <a:xfrm>
            <a:off x="-116958" y="6457504"/>
            <a:ext cx="10324214" cy="594107"/>
            <a:chOff x="-116958" y="6457504"/>
            <a:chExt cx="10324214" cy="594107"/>
          </a:xfrm>
        </p:grpSpPr>
        <p:sp>
          <p:nvSpPr>
            <p:cNvPr id="9" name="Rectangle: Rounded Corners 8">
              <a:extLst>
                <a:ext uri="{FF2B5EF4-FFF2-40B4-BE49-F238E27FC236}">
                  <a16:creationId xmlns:a16="http://schemas.microsoft.com/office/drawing/2014/main" id="{1701BE10-3D38-430C-8974-B137DC5F86BC}"/>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347DA93B-70EF-421E-95EF-D3BC7E19681C}"/>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2" name="TextBox 11">
              <a:extLst>
                <a:ext uri="{FF2B5EF4-FFF2-40B4-BE49-F238E27FC236}">
                  <a16:creationId xmlns:a16="http://schemas.microsoft.com/office/drawing/2014/main" id="{147C4D0B-CF65-48AC-BD36-D8A2BAA0AB30}"/>
                </a:ext>
              </a:extLst>
            </p:cNvPr>
            <p:cNvSpPr txBox="1"/>
            <p:nvPr/>
          </p:nvSpPr>
          <p:spPr>
            <a:xfrm>
              <a:off x="137609" y="6596003"/>
              <a:ext cx="9911913"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E7A026A4-2882-477E-9BC6-67420BA089AD}"/>
              </a:ext>
            </a:extLst>
          </p:cNvPr>
          <p:cNvSpPr txBox="1"/>
          <p:nvPr/>
        </p:nvSpPr>
        <p:spPr>
          <a:xfrm>
            <a:off x="8126431" y="727765"/>
            <a:ext cx="3524853" cy="5262979"/>
          </a:xfrm>
          <a:prstGeom prst="rect">
            <a:avLst/>
          </a:prstGeom>
          <a:noFill/>
        </p:spPr>
        <p:txBody>
          <a:bodyPr wrap="square">
            <a:spAutoFit/>
          </a:bodyPr>
          <a:lstStyle/>
          <a:p>
            <a:pPr marR="0" lvl="0" algn="r" defTabSz="914400" rtl="1" eaLnBrk="1" fontAlgn="auto" latinLnBrk="0" hangingPunct="1">
              <a:lnSpc>
                <a:spcPct val="100000"/>
              </a:lnSpc>
              <a:spcBef>
                <a:spcPts val="0"/>
              </a:spcBef>
              <a:spcAft>
                <a:spcPts val="0"/>
              </a:spcAft>
              <a:buClrTx/>
              <a:buSzTx/>
              <a:tabLst/>
              <a:defRPr/>
            </a:pPr>
            <a:r>
              <a:rPr kumimoji="0" lang="he-IL" sz="1400" b="1" i="0" u="none" strike="noStrike" kern="1200" cap="none" spc="0" normalizeH="0" baseline="0" noProof="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 במסגרת איזה תפקיד הגעת להכשרה? יש לציין תפקיד וארגון</a:t>
            </a:r>
            <a:endParaRPr kumimoji="0" lang="he-IL" sz="1400" b="1" i="0" u="none" strike="noStrike" kern="1200" cap="none" spc="0" normalizeH="0" baseline="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r" defTabSz="914400" rtl="1" eaLnBrk="1" fontAlgn="auto" latinLnBrk="0" hangingPunct="1">
              <a:lnSpc>
                <a:spcPct val="100000"/>
              </a:lnSpc>
              <a:spcBef>
                <a:spcPts val="0"/>
              </a:spcBef>
              <a:spcAft>
                <a:spcPts val="0"/>
              </a:spcAft>
              <a:buClrTx/>
              <a:buSzTx/>
              <a:tabLst/>
              <a:defRPr/>
            </a:pP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   </a:t>
            </a:r>
            <a:r>
              <a:rPr kumimoji="0" lang="he-IL" sz="1400" i="0" u="none" strike="noStrike" kern="1200" cap="none" spc="0" normalizeH="0" baseline="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פתוח</a:t>
            </a:r>
          </a:p>
          <a:p>
            <a:pPr marR="0" lvl="0" algn="r" defTabSz="914400" rtl="1" eaLnBrk="1" fontAlgn="auto" latinLnBrk="0" hangingPunct="1">
              <a:lnSpc>
                <a:spcPct val="100000"/>
              </a:lnSpc>
              <a:spcBef>
                <a:spcPts val="0"/>
              </a:spcBef>
              <a:spcAft>
                <a:spcPts val="0"/>
              </a:spcAft>
              <a:buClrTx/>
              <a:buSzTx/>
              <a:tabLst/>
              <a:defRPr/>
            </a:pPr>
            <a:endParaRPr kumimoji="0" lang="he-IL" sz="1400" i="0" u="none" strike="noStrike" kern="1200" cap="none" spc="0" normalizeH="0" baseline="0" noProof="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2. וותק בתחום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1">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פתוח</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3. מגדר</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   אישה/גבר</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400" i="0" u="none" strike="noStrike" kern="1200" cap="none" spc="0" normalizeH="0" baseline="0" noProof="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1">
                <a:solidFill>
                  <a:prstClr val="black"/>
                </a:solidFill>
                <a:latin typeface="Segoe UI" panose="020B0502040204020203" pitchFamily="34" charset="0"/>
                <a:ea typeface="Tahoma" panose="020B0604030504040204" pitchFamily="34" charset="0"/>
                <a:cs typeface="Segoe UI" panose="020B0502040204020203" pitchFamily="34" charset="0"/>
              </a:rPr>
              <a:t>4. באיזו הכשרה השתתפת?</a:t>
            </a:r>
          </a:p>
          <a:p>
            <a:pPr>
              <a:defRPr/>
            </a:pP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א- יום סיור לצוות עיריית טירה (15.07.2021) במרכזי גיל רך בחולון ובנמל תל אביב</a:t>
            </a:r>
          </a:p>
          <a:p>
            <a:pPr>
              <a:defRPr/>
            </a:pP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ב- הדרכת ניידות ושהייה במרחב הציבורי</a:t>
            </a:r>
          </a:p>
          <a:p>
            <a:pPr>
              <a:defRPr/>
            </a:pP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ג- יום עיון בנושא הליכה ניידות ושהייה במרחב הציבורי</a:t>
            </a:r>
          </a:p>
          <a:p>
            <a:pPr>
              <a:defRPr/>
            </a:pP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ד- יום עיון בתל אביב-יפו, בנושא גני משחקים  והמרחב הציבורי.</a:t>
            </a:r>
          </a:p>
          <a:p>
            <a:pPr>
              <a:defRPr/>
            </a:pPr>
            <a:endParaRPr lang="he-IL" sz="140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defRPr/>
            </a:pPr>
            <a:r>
              <a:rPr lang="he-IL" sz="1400" b="1">
                <a:solidFill>
                  <a:prstClr val="black"/>
                </a:solidFill>
                <a:latin typeface="Segoe UI" panose="020B0502040204020203" pitchFamily="34" charset="0"/>
                <a:ea typeface="Tahoma" panose="020B0604030504040204" pitchFamily="34" charset="0"/>
                <a:cs typeface="Segoe UI" panose="020B0502040204020203" pitchFamily="34" charset="0"/>
              </a:rPr>
              <a:t>5. האם הנוכחות בהכשרה הוגדרה כחובה או כרשות מתוקף תפקידך?</a:t>
            </a:r>
          </a:p>
          <a:p>
            <a:pPr marL="342900" indent="-342900">
              <a:buFont typeface="+mj-cs"/>
              <a:buAutoNum type="hebrew2Minus"/>
              <a:defRPr/>
            </a:pP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רשות</a:t>
            </a:r>
          </a:p>
          <a:p>
            <a:pPr marL="342900" indent="-342900">
              <a:buFont typeface="+mj-cs"/>
              <a:buAutoNum type="hebrew2Minus"/>
              <a:defRPr/>
            </a:pP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חובה</a:t>
            </a:r>
          </a:p>
          <a:p>
            <a:pPr>
              <a:defRPr/>
            </a:pPr>
            <a:endParaRPr lang="he-IL" sz="140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16" name="TextBox 15">
            <a:extLst>
              <a:ext uri="{FF2B5EF4-FFF2-40B4-BE49-F238E27FC236}">
                <a16:creationId xmlns:a16="http://schemas.microsoft.com/office/drawing/2014/main" id="{FB3FB6E0-54B6-42A9-A829-3F7409DE12A6}"/>
              </a:ext>
            </a:extLst>
          </p:cNvPr>
          <p:cNvSpPr txBox="1"/>
          <p:nvPr/>
        </p:nvSpPr>
        <p:spPr>
          <a:xfrm>
            <a:off x="4279769" y="709701"/>
            <a:ext cx="3734972" cy="5909310"/>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6. באיזה חלק של המפגש השתתפת?</a:t>
            </a:r>
          </a:p>
          <a:p>
            <a:pPr marL="342900" marR="0" lvl="0" indent="-342900" algn="r" defTabSz="914400" rtl="1" eaLnBrk="1" fontAlgn="auto" latinLnBrk="0" hangingPunct="1">
              <a:lnSpc>
                <a:spcPct val="100000"/>
              </a:lnSpc>
              <a:spcBef>
                <a:spcPts val="0"/>
              </a:spcBef>
              <a:spcAft>
                <a:spcPts val="0"/>
              </a:spcAft>
              <a:buClrTx/>
              <a:buSzTx/>
              <a:buFont typeface="+mj-cs"/>
              <a:buAutoNum type="hebrew2Minus"/>
              <a:tabLst/>
              <a:defRPr/>
            </a:pPr>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השתתפתי בכל המפגש</a:t>
            </a:r>
          </a:p>
          <a:p>
            <a:pPr marL="342900" marR="0" lvl="0" indent="-342900" algn="r" defTabSz="914400" rtl="1" eaLnBrk="1" fontAlgn="auto" latinLnBrk="0" hangingPunct="1">
              <a:lnSpc>
                <a:spcPct val="100000"/>
              </a:lnSpc>
              <a:spcBef>
                <a:spcPts val="0"/>
              </a:spcBef>
              <a:spcAft>
                <a:spcPts val="0"/>
              </a:spcAft>
              <a:buClrTx/>
              <a:buSzTx/>
              <a:buFont typeface="+mj-cs"/>
              <a:buAutoNum type="hebrew2Minus"/>
              <a:tabLst/>
              <a:defRPr/>
            </a:pP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השתתפתי חלקית</a:t>
            </a:r>
          </a:p>
          <a:p>
            <a:pPr marR="0" lvl="0" algn="r" defTabSz="914400" rtl="1" eaLnBrk="1" fontAlgn="auto" latinLnBrk="0" hangingPunct="1">
              <a:lnSpc>
                <a:spcPct val="100000"/>
              </a:lnSpc>
              <a:spcBef>
                <a:spcPts val="0"/>
              </a:spcBef>
              <a:spcAft>
                <a:spcPts val="0"/>
              </a:spcAft>
              <a:buClrTx/>
              <a:buSzTx/>
              <a:tabLst/>
              <a:defRPr/>
            </a:pPr>
            <a:endPar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7. האם הכרת או שמעת על תוכנית</a:t>
            </a:r>
            <a:r>
              <a:rPr kumimoji="0" lang="fr-FR"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Urban95 </a:t>
            </a:r>
            <a:r>
              <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טרם השתתפותך בהכשרה?</a:t>
            </a:r>
          </a:p>
          <a:p>
            <a:pPr marL="342900" marR="0" lvl="0" indent="-342900" algn="r" defTabSz="914400" rtl="1" eaLnBrk="1" fontAlgn="auto" latinLnBrk="0" hangingPunct="1">
              <a:lnSpc>
                <a:spcPct val="100000"/>
              </a:lnSpc>
              <a:spcBef>
                <a:spcPts val="0"/>
              </a:spcBef>
              <a:spcAft>
                <a:spcPts val="0"/>
              </a:spcAft>
              <a:buClrTx/>
              <a:buSzTx/>
              <a:buFont typeface="+mj-cs"/>
              <a:buAutoNum type="hebrew2Minus"/>
              <a:tabLst/>
              <a:defRPr/>
            </a:pPr>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לא שמעתי בכלל</a:t>
            </a:r>
          </a:p>
          <a:p>
            <a:pPr marL="342900" marR="0" lvl="0" indent="-342900" algn="r" defTabSz="914400" rtl="1" eaLnBrk="1" fontAlgn="auto" latinLnBrk="0" hangingPunct="1">
              <a:lnSpc>
                <a:spcPct val="100000"/>
              </a:lnSpc>
              <a:spcBef>
                <a:spcPts val="0"/>
              </a:spcBef>
              <a:spcAft>
                <a:spcPts val="0"/>
              </a:spcAft>
              <a:buClrTx/>
              <a:buSzTx/>
              <a:buFont typeface="+mj-cs"/>
              <a:buAutoNum type="hebrew2Minus"/>
              <a:tabLst/>
              <a:defRPr/>
            </a:pPr>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שמעתי את השם, אבל לא מכיר/ה את התוכנית</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342900" marR="0" lvl="0" indent="-342900" algn="r" defTabSz="914400" rtl="1" eaLnBrk="1" fontAlgn="auto" latinLnBrk="0" hangingPunct="1">
              <a:lnSpc>
                <a:spcPct val="100000"/>
              </a:lnSpc>
              <a:spcBef>
                <a:spcPts val="0"/>
              </a:spcBef>
              <a:spcAft>
                <a:spcPts val="0"/>
              </a:spcAft>
              <a:buClrTx/>
              <a:buSzTx/>
              <a:buFont typeface="+mj-cs"/>
              <a:buAutoNum type="hebrew2Minus"/>
              <a:tabLst/>
              <a:defRPr/>
            </a:pPr>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שמעתי ומכיר/ה את התוכנית</a:t>
            </a:r>
          </a:p>
          <a:p>
            <a:pPr marL="342900" marR="0" lvl="0" indent="-342900" algn="r" defTabSz="914400" rtl="1" eaLnBrk="1" fontAlgn="auto" latinLnBrk="0" hangingPunct="1">
              <a:lnSpc>
                <a:spcPct val="100000"/>
              </a:lnSpc>
              <a:spcBef>
                <a:spcPts val="0"/>
              </a:spcBef>
              <a:spcAft>
                <a:spcPts val="0"/>
              </a:spcAft>
              <a:buClrTx/>
              <a:buSzTx/>
              <a:buFont typeface="+mj-cs"/>
              <a:buAutoNum type="hebrew2Minus"/>
              <a:tabLst/>
              <a:defRPr/>
            </a:pPr>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אני חלק מצוות התוכנית/אני שותף/ה של התוכנית</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r" defTabSz="914400" rtl="1" eaLnBrk="1" fontAlgn="auto" latinLnBrk="0" hangingPunct="1">
              <a:lnSpc>
                <a:spcPct val="100000"/>
              </a:lnSpc>
              <a:spcBef>
                <a:spcPts val="0"/>
              </a:spcBef>
              <a:spcAft>
                <a:spcPts val="0"/>
              </a:spcAft>
              <a:buClrTx/>
              <a:buSzTx/>
              <a:tabLst/>
              <a:defRPr/>
            </a:pP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r" defTabSz="914400" rtl="1" eaLnBrk="1" fontAlgn="auto" latinLnBrk="0" hangingPunct="1">
              <a:lnSpc>
                <a:spcPct val="100000"/>
              </a:lnSpc>
              <a:spcBef>
                <a:spcPts val="0"/>
              </a:spcBef>
              <a:spcAft>
                <a:spcPts val="0"/>
              </a:spcAft>
              <a:buClrTx/>
              <a:buSzTx/>
              <a:tabLst/>
              <a:defRPr/>
            </a:pPr>
            <a:r>
              <a:rPr lang="he-IL" sz="1400" b="1" dirty="0">
                <a:solidFill>
                  <a:prstClr val="black"/>
                </a:solidFill>
                <a:latin typeface="Segoe UI" panose="020B0502040204020203" pitchFamily="34" charset="0"/>
                <a:ea typeface="Tahoma" panose="020B0604030504040204" pitchFamily="34" charset="0"/>
                <a:cs typeface="Segoe UI" panose="020B0502040204020203" pitchFamily="34" charset="0"/>
              </a:rPr>
              <a:t>8. האם משך ההכשרה (מס' המפגשים/ משך המפגש) היה מספק בעיניך?</a:t>
            </a:r>
          </a:p>
          <a:p>
            <a:pPr marL="342900" marR="0" lvl="0" indent="-342900" algn="r" defTabSz="914400" rtl="1" eaLnBrk="1" fontAlgn="auto" latinLnBrk="0" hangingPunct="1">
              <a:lnSpc>
                <a:spcPct val="100000"/>
              </a:lnSpc>
              <a:spcBef>
                <a:spcPts val="0"/>
              </a:spcBef>
              <a:spcAft>
                <a:spcPts val="0"/>
              </a:spcAft>
              <a:buClrTx/>
              <a:buSzTx/>
              <a:buAutoNum type="hebrew2Minus"/>
              <a:tabLst/>
              <a:defRPr/>
            </a:pPr>
            <a:r>
              <a:rPr kumimoji="0" lang="he-IL" sz="14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הכשרה הייתה קצרה מדי</a:t>
            </a:r>
          </a:p>
          <a:p>
            <a:pPr marL="342900" marR="0" lvl="0" indent="-342900" algn="r" defTabSz="914400" rtl="1" eaLnBrk="1" fontAlgn="auto" latinLnBrk="0" hangingPunct="1">
              <a:lnSpc>
                <a:spcPct val="100000"/>
              </a:lnSpc>
              <a:spcBef>
                <a:spcPts val="0"/>
              </a:spcBef>
              <a:spcAft>
                <a:spcPts val="0"/>
              </a:spcAft>
              <a:buClrTx/>
              <a:buSzTx/>
              <a:buAutoNum type="hebrew2Minus"/>
              <a:tabLst/>
              <a:defRPr/>
            </a:pPr>
            <a:r>
              <a:rPr kumimoji="0" lang="he-IL" sz="14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הכשרה הייתה ארוכה מדי</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342900" marR="0" lvl="0" indent="-342900" algn="r" defTabSz="914400" rtl="1" eaLnBrk="1" fontAlgn="auto" latinLnBrk="0" hangingPunct="1">
              <a:lnSpc>
                <a:spcPct val="100000"/>
              </a:lnSpc>
              <a:spcBef>
                <a:spcPts val="0"/>
              </a:spcBef>
              <a:spcAft>
                <a:spcPts val="0"/>
              </a:spcAft>
              <a:buClrTx/>
              <a:buSzTx/>
              <a:buAutoNum type="hebrew2Minus"/>
              <a:tabLst/>
              <a:defRPr/>
            </a:pPr>
            <a:r>
              <a:rPr kumimoji="0" lang="he-IL" sz="14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הכשרה הייתה באורך מתאים</a:t>
            </a:r>
          </a:p>
          <a:p>
            <a:pPr marL="342900" marR="0" lvl="0" indent="-342900" algn="r" defTabSz="914400" rtl="1" eaLnBrk="1" fontAlgn="auto" latinLnBrk="0" hangingPunct="1">
              <a:lnSpc>
                <a:spcPct val="100000"/>
              </a:lnSpc>
              <a:spcBef>
                <a:spcPts val="0"/>
              </a:spcBef>
              <a:spcAft>
                <a:spcPts val="0"/>
              </a:spcAft>
              <a:buClrTx/>
              <a:buSzTx/>
              <a:buAutoNum type="hebrew2Minus"/>
              <a:tabLst/>
              <a:defRPr/>
            </a:pP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r" defTabSz="914400" rtl="1" eaLnBrk="1" fontAlgn="auto" latinLnBrk="0" hangingPunct="1">
              <a:lnSpc>
                <a:spcPct val="100000"/>
              </a:lnSpc>
              <a:spcBef>
                <a:spcPts val="0"/>
              </a:spcBef>
              <a:spcAft>
                <a:spcPts val="0"/>
              </a:spcAft>
              <a:buClrTx/>
              <a:buSzTx/>
              <a:tabLst/>
              <a:defRPr/>
            </a:pPr>
            <a:r>
              <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9. באיזו מידה פורמט ההכשרה (סיור/ יום עיון/ הרצאה / </a:t>
            </a:r>
            <a:r>
              <a:rPr kumimoji="0" lang="he-IL" sz="1400" b="1" i="0" u="none" strike="noStrike" kern="1200" cap="none" spc="0" normalizeH="0" baseline="0" noProof="0" dirty="0" err="1">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ובינר</a:t>
            </a:r>
            <a:r>
              <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היה מוצלח בעיניך?</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
        <p:nvSpPr>
          <p:cNvPr id="13" name="TextBox 12">
            <a:extLst>
              <a:ext uri="{FF2B5EF4-FFF2-40B4-BE49-F238E27FC236}">
                <a16:creationId xmlns:a16="http://schemas.microsoft.com/office/drawing/2014/main" id="{339800B1-9B8B-E78E-F34F-E7EF0403E8B6}"/>
              </a:ext>
            </a:extLst>
          </p:cNvPr>
          <p:cNvSpPr txBox="1"/>
          <p:nvPr/>
        </p:nvSpPr>
        <p:spPr>
          <a:xfrm>
            <a:off x="530941" y="768725"/>
            <a:ext cx="3635298" cy="5262979"/>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10. באיזו מידה צוות ההנחיה העביר את התכנים בצורה בהירה ומובנת?</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11. באיזו מידה חומרי העזר תרמו להבנת הנושא ותכני ההכשרה?</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f. Not relevant</a:t>
            </a:r>
            <a:endParaRPr lang="he-IL" sz="1400" dirty="0">
              <a:latin typeface="Segoe UI" panose="020B0502040204020203" pitchFamily="34" charset="0"/>
              <a:ea typeface="Tahoma" panose="020B0604030504040204" pitchFamily="34" charset="0"/>
              <a:cs typeface="Segoe UI" panose="020B0502040204020203" pitchFamily="34" charset="0"/>
            </a:endParaRPr>
          </a:p>
          <a:p>
            <a:endParaRPr lang="he-IL" sz="1400" dirty="0">
              <a:latin typeface="Segoe UI" panose="020B0502040204020203" pitchFamily="34" charset="0"/>
              <a:ea typeface="Tahoma" panose="020B0604030504040204" pitchFamily="34" charset="0"/>
              <a:cs typeface="Segoe UI" panose="020B0502040204020203" pitchFamily="34" charset="0"/>
            </a:endParaRPr>
          </a:p>
          <a:p>
            <a:r>
              <a:rPr lang="he-IL" sz="1400" b="1" dirty="0">
                <a:latin typeface="Segoe UI" panose="020B0502040204020203" pitchFamily="34" charset="0"/>
                <a:ea typeface="Tahoma" panose="020B0604030504040204" pitchFamily="34" charset="0"/>
                <a:cs typeface="Segoe UI" panose="020B0502040204020203" pitchFamily="34" charset="0"/>
              </a:rPr>
              <a:t>12. באיזו מידה השתמשת בחומרי העזר, אם היו, לאחר ההכשרה? </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835254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A74186DE-BE0A-4932-9F3A-607044140A40}"/>
              </a:ext>
            </a:extLst>
          </p:cNvPr>
          <p:cNvSpPr txBox="1"/>
          <p:nvPr/>
        </p:nvSpPr>
        <p:spPr>
          <a:xfrm>
            <a:off x="1" y="0"/>
            <a:ext cx="12191999" cy="461665"/>
          </a:xfrm>
          <a:prstGeom prst="rect">
            <a:avLst/>
          </a:prstGeom>
          <a:solidFill>
            <a:srgbClr val="36636F"/>
          </a:solidFill>
        </p:spPr>
        <p:txBody>
          <a:bodyPr wrap="square" rtlCol="0">
            <a:spAutoFit/>
          </a:bodyPr>
          <a:lstStyle/>
          <a:p>
            <a:pPr algn="l" rtl="0"/>
            <a:r>
              <a:rPr lang="en-US" sz="2400" b="1" dirty="0">
                <a:solidFill>
                  <a:schemeClr val="bg1"/>
                </a:solidFill>
                <a:latin typeface="Tahoma" pitchFamily="34" charset="0"/>
                <a:ea typeface="Tahoma" pitchFamily="34" charset="0"/>
                <a:cs typeface="Tahoma" pitchFamily="34" charset="0"/>
              </a:rPr>
              <a:t>Research Team</a:t>
            </a:r>
            <a:endParaRPr lang="he-IL" sz="2400" b="1" dirty="0">
              <a:solidFill>
                <a:schemeClr val="bg1"/>
              </a:solidFill>
              <a:latin typeface="Tahoma" pitchFamily="34" charset="0"/>
              <a:ea typeface="Tahoma" pitchFamily="34" charset="0"/>
              <a:cs typeface="Tahoma" pitchFamily="34" charset="0"/>
            </a:endParaRPr>
          </a:p>
        </p:txBody>
      </p:sp>
      <p:grpSp>
        <p:nvGrpSpPr>
          <p:cNvPr id="7" name="Group 6">
            <a:extLst>
              <a:ext uri="{FF2B5EF4-FFF2-40B4-BE49-F238E27FC236}">
                <a16:creationId xmlns:a16="http://schemas.microsoft.com/office/drawing/2014/main" id="{30DF32BB-AE32-4ACB-B1EC-3863E9E3C689}"/>
              </a:ext>
            </a:extLst>
          </p:cNvPr>
          <p:cNvGrpSpPr/>
          <p:nvPr/>
        </p:nvGrpSpPr>
        <p:grpSpPr>
          <a:xfrm>
            <a:off x="-116958" y="6457504"/>
            <a:ext cx="10631672" cy="594107"/>
            <a:chOff x="-116958" y="6457504"/>
            <a:chExt cx="10631672" cy="594107"/>
          </a:xfrm>
        </p:grpSpPr>
        <p:sp>
          <p:nvSpPr>
            <p:cNvPr id="5" name="Rectangle: Rounded Corners 4">
              <a:extLst>
                <a:ext uri="{FF2B5EF4-FFF2-40B4-BE49-F238E27FC236}">
                  <a16:creationId xmlns:a16="http://schemas.microsoft.com/office/drawing/2014/main" id="{5AA7CD3C-7038-4AE8-967E-916CC134800F}"/>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Rectangle: Rounded Corners 43">
              <a:extLst>
                <a:ext uri="{FF2B5EF4-FFF2-40B4-BE49-F238E27FC236}">
                  <a16:creationId xmlns:a16="http://schemas.microsoft.com/office/drawing/2014/main" id="{3A878C1F-FC6A-4CEF-A4C2-14509FBD95CB}"/>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a:extLst>
                <a:ext uri="{FF2B5EF4-FFF2-40B4-BE49-F238E27FC236}">
                  <a16:creationId xmlns:a16="http://schemas.microsoft.com/office/drawing/2014/main" id="{3D12A121-6EC3-4D5E-BE8F-0CF89238959E}"/>
                </a:ext>
              </a:extLst>
            </p:cNvPr>
            <p:cNvSpPr txBox="1"/>
            <p:nvPr/>
          </p:nvSpPr>
          <p:spPr>
            <a:xfrm>
              <a:off x="190500" y="6608644"/>
              <a:ext cx="10324214" cy="261610"/>
            </a:xfrm>
            <a:prstGeom prst="rect">
              <a:avLst/>
            </a:prstGeom>
            <a:noFill/>
          </p:spPr>
          <p:txBody>
            <a:bodyPr wrap="square" rtlCol="1">
              <a:spAutoFit/>
            </a:bodyPr>
            <a:lstStyle/>
            <a:p>
              <a:pPr algn="l" rtl="0"/>
              <a:r>
                <a:rPr lang="en-US" sz="1050" dirty="0">
                  <a:solidFill>
                    <a:schemeClr val="bg1">
                      <a:lumMod val="50000"/>
                    </a:schemeClr>
                  </a:solidFill>
                  <a:latin typeface="Calibri" panose="020F0502020204030204" pitchFamily="34" charset="0"/>
                  <a:cs typeface="Calibri" panose="020F0502020204030204" pitchFamily="34" charset="0"/>
                </a:rPr>
                <a:t>The</a:t>
              </a:r>
              <a:r>
                <a:rPr lang="en-GB" sz="1050" dirty="0">
                  <a:solidFill>
                    <a:schemeClr val="bg1">
                      <a:lumMod val="50000"/>
                    </a:schemeClr>
                  </a:solidFill>
                  <a:latin typeface="Calibri" panose="020F0502020204030204" pitchFamily="34" charset="0"/>
                  <a:cs typeface="Calibri" panose="020F0502020204030204" pitchFamily="34" charset="0"/>
                </a:rPr>
                <a:t> CET’s</a:t>
              </a:r>
              <a:r>
                <a:rPr lang="en-US" sz="105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50" dirty="0">
                <a:solidFill>
                  <a:schemeClr val="bg1">
                    <a:lumMod val="50000"/>
                  </a:schemeClr>
                </a:solidFill>
                <a:latin typeface="Calibri" panose="020F0502020204030204" pitchFamily="34" charset="0"/>
                <a:cs typeface="Calibri" panose="020F0502020204030204" pitchFamily="34" charset="0"/>
              </a:endParaRPr>
            </a:p>
          </p:txBody>
        </p:sp>
      </p:grpSp>
      <p:sp>
        <p:nvSpPr>
          <p:cNvPr id="2" name="Slide Number Placeholder 1">
            <a:extLst>
              <a:ext uri="{FF2B5EF4-FFF2-40B4-BE49-F238E27FC236}">
                <a16:creationId xmlns:a16="http://schemas.microsoft.com/office/drawing/2014/main" id="{BBA704F2-AD65-457D-B2ED-E358499ECC68}"/>
              </a:ext>
            </a:extLst>
          </p:cNvPr>
          <p:cNvSpPr>
            <a:spLocks noGrp="1"/>
          </p:cNvSpPr>
          <p:nvPr>
            <p:ph type="sldNum" sz="quarter" idx="12"/>
          </p:nvPr>
        </p:nvSpPr>
        <p:spPr/>
        <p:txBody>
          <a:bodyPr/>
          <a:lstStyle/>
          <a:p>
            <a:fld id="{199E282D-D310-42D8-B8FF-78ED45A44D81}" type="slidenum">
              <a:rPr lang="he-IL" smtClean="0"/>
              <a:t>2</a:t>
            </a:fld>
            <a:endParaRPr lang="he-IL"/>
          </a:p>
        </p:txBody>
      </p:sp>
      <p:pic>
        <p:nvPicPr>
          <p:cNvPr id="22" name="Picture 2">
            <a:extLst>
              <a:ext uri="{FF2B5EF4-FFF2-40B4-BE49-F238E27FC236}">
                <a16:creationId xmlns:a16="http://schemas.microsoft.com/office/drawing/2014/main" id="{23469B72-5053-451F-95AC-B6A504BBF325}"/>
              </a:ext>
            </a:extLst>
          </p:cNvPr>
          <p:cNvPicPr>
            <a:picLocks noChangeAspect="1"/>
          </p:cNvPicPr>
          <p:nvPr/>
        </p:nvPicPr>
        <p:blipFill rotWithShape="1">
          <a:blip r:embed="rId4"/>
          <a:srcRect b="33430"/>
          <a:stretch/>
        </p:blipFill>
        <p:spPr>
          <a:xfrm>
            <a:off x="1648872" y="1648958"/>
            <a:ext cx="1720200" cy="1398209"/>
          </a:xfrm>
          <a:prstGeom prst="ellipse">
            <a:avLst/>
          </a:prstGeom>
          <a:ln>
            <a:noFill/>
          </a:ln>
          <a:effectLst>
            <a:outerShdw blurRad="50800" dist="50800" dir="5400000" algn="ctr" rotWithShape="0">
              <a:schemeClr val="bg1"/>
            </a:outerShdw>
            <a:softEdge rad="112500"/>
          </a:effectLst>
        </p:spPr>
      </p:pic>
      <p:sp>
        <p:nvSpPr>
          <p:cNvPr id="18" name="TextBox 17">
            <a:extLst>
              <a:ext uri="{FF2B5EF4-FFF2-40B4-BE49-F238E27FC236}">
                <a16:creationId xmlns:a16="http://schemas.microsoft.com/office/drawing/2014/main" id="{1DD46864-B5B9-4106-A93F-5B0E65122998}"/>
              </a:ext>
            </a:extLst>
          </p:cNvPr>
          <p:cNvSpPr txBox="1"/>
          <p:nvPr/>
        </p:nvSpPr>
        <p:spPr>
          <a:xfrm>
            <a:off x="8436216" y="4126972"/>
            <a:ext cx="2551479" cy="738664"/>
          </a:xfrm>
          <a:prstGeom prst="rect">
            <a:avLst/>
          </a:prstGeom>
          <a:noFill/>
        </p:spPr>
        <p:txBody>
          <a:bodyPr wrap="square" rtlCol="1">
            <a:spAutoFit/>
          </a:bodyPr>
          <a:lstStyle/>
          <a:p>
            <a:pPr algn="l" rtl="0"/>
            <a:r>
              <a:rPr lang="en-GB" sz="1400" b="1" dirty="0">
                <a:solidFill>
                  <a:schemeClr val="tx1">
                    <a:lumMod val="75000"/>
                    <a:lumOff val="25000"/>
                  </a:schemeClr>
                </a:solidFill>
                <a:latin typeface="Segoe UI" panose="020B0502040204020203" pitchFamily="34" charset="0"/>
                <a:ea typeface="Tahoma"/>
                <a:cs typeface="Segoe UI" panose="020B0502040204020203" pitchFamily="34" charset="0"/>
              </a:rPr>
              <a:t>Hava Newman, </a:t>
            </a:r>
            <a:r>
              <a:rPr lang="en-GB" sz="1400" b="1" dirty="0" err="1">
                <a:solidFill>
                  <a:schemeClr val="tx1">
                    <a:lumMod val="75000"/>
                    <a:lumOff val="25000"/>
                  </a:schemeClr>
                </a:solidFill>
                <a:latin typeface="Segoe UI" panose="020B0502040204020203" pitchFamily="34" charset="0"/>
                <a:ea typeface="Tahoma"/>
                <a:cs typeface="Segoe UI" panose="020B0502040204020203" pitchFamily="34" charset="0"/>
              </a:rPr>
              <a:t>Phd</a:t>
            </a:r>
            <a:endParaRPr lang="he-IL" sz="1400" b="1" dirty="0">
              <a:solidFill>
                <a:schemeClr val="tx1">
                  <a:lumMod val="75000"/>
                  <a:lumOff val="25000"/>
                </a:schemeClr>
              </a:solidFill>
              <a:latin typeface="Segoe UI" panose="020B0502040204020203" pitchFamily="34" charset="0"/>
              <a:ea typeface="Tahoma"/>
              <a:cs typeface="Segoe UI" panose="020B0502040204020203" pitchFamily="34" charset="0"/>
            </a:endParaRPr>
          </a:p>
          <a:p>
            <a:pPr algn="l" rtl="0"/>
            <a:r>
              <a:rPr lang="en-US" sz="1400" dirty="0">
                <a:solidFill>
                  <a:schemeClr val="tx1">
                    <a:lumMod val="75000"/>
                    <a:lumOff val="25000"/>
                  </a:schemeClr>
                </a:solidFill>
                <a:latin typeface="Segoe UI" panose="020B0502040204020203" pitchFamily="34" charset="0"/>
                <a:ea typeface="Tahoma"/>
                <a:cs typeface="Segoe UI" panose="020B0502040204020203" pitchFamily="34" charset="0"/>
              </a:rPr>
              <a:t>Head of Measurement &amp; Evaluation Administration</a:t>
            </a:r>
            <a:endParaRPr lang="he-IL" sz="1400" dirty="0">
              <a:solidFill>
                <a:schemeClr val="tx1">
                  <a:lumMod val="75000"/>
                  <a:lumOff val="25000"/>
                </a:schemeClr>
              </a:solidFill>
              <a:latin typeface="Segoe UI" panose="020B0502040204020203" pitchFamily="34" charset="0"/>
              <a:ea typeface="Tahoma"/>
              <a:cs typeface="Segoe UI" panose="020B0502040204020203" pitchFamily="34" charset="0"/>
            </a:endParaRPr>
          </a:p>
        </p:txBody>
      </p:sp>
      <p:pic>
        <p:nvPicPr>
          <p:cNvPr id="19" name="Picture 18">
            <a:extLst>
              <a:ext uri="{FF2B5EF4-FFF2-40B4-BE49-F238E27FC236}">
                <a16:creationId xmlns:a16="http://schemas.microsoft.com/office/drawing/2014/main" id="{14EAFEFA-4685-45D7-A8FE-60B0C5DD0F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9805" y="3811031"/>
            <a:ext cx="1649196" cy="1398209"/>
          </a:xfrm>
          <a:prstGeom prst="rect">
            <a:avLst/>
          </a:prstGeom>
        </p:spPr>
      </p:pic>
      <p:pic>
        <p:nvPicPr>
          <p:cNvPr id="23" name="Picture 5">
            <a:extLst>
              <a:ext uri="{FF2B5EF4-FFF2-40B4-BE49-F238E27FC236}">
                <a16:creationId xmlns:a16="http://schemas.microsoft.com/office/drawing/2014/main" id="{FAA74DFA-BCE0-4839-952B-8EE41B9FF33C}"/>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1834641" y="3934136"/>
            <a:ext cx="1120293" cy="1152000"/>
          </a:xfrm>
          <a:prstGeom prst="ellipse">
            <a:avLst/>
          </a:prstGeom>
          <a:ln w="12700" cap="rnd">
            <a:noFill/>
          </a:ln>
          <a:effectLst/>
        </p:spPr>
      </p:pic>
      <p:sp>
        <p:nvSpPr>
          <p:cNvPr id="24" name="Rectangle 23">
            <a:extLst>
              <a:ext uri="{FF2B5EF4-FFF2-40B4-BE49-F238E27FC236}">
                <a16:creationId xmlns:a16="http://schemas.microsoft.com/office/drawing/2014/main" id="{E4D3B3C5-91F5-46C2-B0B5-618B3024B3D0}"/>
              </a:ext>
            </a:extLst>
          </p:cNvPr>
          <p:cNvSpPr/>
          <p:nvPr/>
        </p:nvSpPr>
        <p:spPr>
          <a:xfrm>
            <a:off x="3369072" y="4184782"/>
            <a:ext cx="2278957" cy="738664"/>
          </a:xfrm>
          <a:prstGeom prst="rect">
            <a:avLst/>
          </a:prstGeom>
        </p:spPr>
        <p:txBody>
          <a:bodyPr wrap="none">
            <a:spAutoFit/>
          </a:bodyPr>
          <a:lstStyle/>
          <a:p>
            <a:pPr algn="l" rtl="0"/>
            <a:r>
              <a:rPr lang="en-US" sz="1400" b="1" dirty="0">
                <a:solidFill>
                  <a:schemeClr val="tx1">
                    <a:lumMod val="75000"/>
                    <a:lumOff val="25000"/>
                  </a:schemeClr>
                </a:solidFill>
                <a:latin typeface="Segoe UI" panose="020B0502040204020203" pitchFamily="34" charset="0"/>
                <a:ea typeface="Tahoma"/>
                <a:cs typeface="Segoe UI" panose="020B0502040204020203" pitchFamily="34" charset="0"/>
              </a:rPr>
              <a:t>Tal Mishaan Spiegel, </a:t>
            </a:r>
            <a:r>
              <a:rPr lang="en-US" sz="1400" b="1" dirty="0" err="1">
                <a:solidFill>
                  <a:schemeClr val="tx1">
                    <a:lumMod val="75000"/>
                    <a:lumOff val="25000"/>
                  </a:schemeClr>
                </a:solidFill>
                <a:latin typeface="Segoe UI" panose="020B0502040204020203" pitchFamily="34" charset="0"/>
                <a:ea typeface="Tahoma"/>
                <a:cs typeface="Segoe UI" panose="020B0502040204020203" pitchFamily="34" charset="0"/>
              </a:rPr>
              <a:t>Phd</a:t>
            </a:r>
            <a:endParaRPr lang="en-US" sz="1400" b="1" dirty="0">
              <a:solidFill>
                <a:schemeClr val="tx1">
                  <a:lumMod val="75000"/>
                  <a:lumOff val="25000"/>
                </a:schemeClr>
              </a:solidFill>
              <a:latin typeface="Segoe UI" panose="020B0502040204020203" pitchFamily="34" charset="0"/>
              <a:ea typeface="Tahoma"/>
              <a:cs typeface="Segoe UI" panose="020B0502040204020203" pitchFamily="34" charset="0"/>
            </a:endParaRPr>
          </a:p>
          <a:p>
            <a:pPr algn="l" rtl="0"/>
            <a:r>
              <a:rPr lang="en-US" sz="1400" dirty="0">
                <a:solidFill>
                  <a:schemeClr val="tx1">
                    <a:lumMod val="75000"/>
                    <a:lumOff val="25000"/>
                  </a:schemeClr>
                </a:solidFill>
                <a:latin typeface="Segoe UI" panose="020B0502040204020203" pitchFamily="34" charset="0"/>
                <a:ea typeface="Tahoma"/>
                <a:cs typeface="Segoe UI" panose="020B0502040204020203" pitchFamily="34" charset="0"/>
              </a:rPr>
              <a:t>Director of the Program</a:t>
            </a:r>
          </a:p>
          <a:p>
            <a:pPr algn="l" rtl="0"/>
            <a:r>
              <a:rPr lang="en-US" sz="1400" dirty="0">
                <a:solidFill>
                  <a:schemeClr val="tx1">
                    <a:lumMod val="75000"/>
                    <a:lumOff val="25000"/>
                  </a:schemeClr>
                </a:solidFill>
                <a:latin typeface="Segoe UI" panose="020B0502040204020203" pitchFamily="34" charset="0"/>
                <a:ea typeface="Tahoma"/>
                <a:cs typeface="Segoe UI" panose="020B0502040204020203" pitchFamily="34" charset="0"/>
              </a:rPr>
              <a:t>Evaluation Unit</a:t>
            </a:r>
            <a:endParaRPr lang="he-IL" sz="1400" dirty="0">
              <a:solidFill>
                <a:schemeClr val="tx1">
                  <a:lumMod val="75000"/>
                  <a:lumOff val="25000"/>
                </a:schemeClr>
              </a:solidFill>
              <a:latin typeface="Segoe UI" panose="020B0502040204020203" pitchFamily="34" charset="0"/>
              <a:ea typeface="Tahoma"/>
              <a:cs typeface="Segoe UI" panose="020B0502040204020203" pitchFamily="34" charset="0"/>
            </a:endParaRPr>
          </a:p>
        </p:txBody>
      </p:sp>
      <p:sp>
        <p:nvSpPr>
          <p:cNvPr id="25" name="TextBox 24">
            <a:extLst>
              <a:ext uri="{FF2B5EF4-FFF2-40B4-BE49-F238E27FC236}">
                <a16:creationId xmlns:a16="http://schemas.microsoft.com/office/drawing/2014/main" id="{88C6AC1A-9203-4141-B4A3-CB048B51EA62}"/>
              </a:ext>
            </a:extLst>
          </p:cNvPr>
          <p:cNvSpPr txBox="1"/>
          <p:nvPr/>
        </p:nvSpPr>
        <p:spPr>
          <a:xfrm>
            <a:off x="8436216" y="1922372"/>
            <a:ext cx="1970283" cy="738664"/>
          </a:xfrm>
          <a:prstGeom prst="rect">
            <a:avLst/>
          </a:prstGeom>
          <a:noFill/>
        </p:spPr>
        <p:txBody>
          <a:bodyPr wrap="none" rtlCol="1">
            <a:spAutoFit/>
          </a:bodyPr>
          <a:lstStyle/>
          <a:p>
            <a:pPr algn="l" rtl="0"/>
            <a:r>
              <a:rPr lang="en-US" sz="1400" b="1" dirty="0">
                <a:solidFill>
                  <a:schemeClr val="tx1">
                    <a:lumMod val="75000"/>
                    <a:lumOff val="25000"/>
                  </a:schemeClr>
                </a:solidFill>
                <a:latin typeface="Segoe UI" panose="020B0502040204020203" pitchFamily="34" charset="0"/>
                <a:ea typeface="Tahoma"/>
                <a:cs typeface="Segoe UI" panose="020B0502040204020203" pitchFamily="34" charset="0"/>
              </a:rPr>
              <a:t>Alona </a:t>
            </a:r>
            <a:r>
              <a:rPr lang="en-US" sz="1400" b="1" dirty="0" err="1">
                <a:solidFill>
                  <a:schemeClr val="tx1">
                    <a:lumMod val="75000"/>
                    <a:lumOff val="25000"/>
                  </a:schemeClr>
                </a:solidFill>
                <a:latin typeface="Segoe UI" panose="020B0502040204020203" pitchFamily="34" charset="0"/>
                <a:ea typeface="Tahoma"/>
                <a:cs typeface="Segoe UI" panose="020B0502040204020203" pitchFamily="34" charset="0"/>
              </a:rPr>
              <a:t>Tsirulnikov</a:t>
            </a:r>
            <a:endParaRPr lang="he-IL" sz="1400" b="1" dirty="0">
              <a:solidFill>
                <a:schemeClr val="tx1">
                  <a:lumMod val="75000"/>
                  <a:lumOff val="25000"/>
                </a:schemeClr>
              </a:solidFill>
              <a:latin typeface="Segoe UI" panose="020B0502040204020203" pitchFamily="34" charset="0"/>
              <a:ea typeface="Tahoma"/>
              <a:cs typeface="Segoe UI" panose="020B0502040204020203" pitchFamily="34" charset="0"/>
            </a:endParaRPr>
          </a:p>
          <a:p>
            <a:pPr algn="l" rtl="0"/>
            <a:r>
              <a:rPr lang="en-US" sz="1400" dirty="0">
                <a:solidFill>
                  <a:schemeClr val="tx1">
                    <a:lumMod val="75000"/>
                    <a:lumOff val="25000"/>
                  </a:schemeClr>
                </a:solidFill>
                <a:latin typeface="Segoe UI" panose="020B0502040204020203" pitchFamily="34" charset="0"/>
                <a:ea typeface="Tahoma"/>
                <a:cs typeface="Segoe UI" panose="020B0502040204020203" pitchFamily="34" charset="0"/>
              </a:rPr>
              <a:t>Researcher &amp; Program</a:t>
            </a:r>
          </a:p>
          <a:p>
            <a:pPr algn="l" rtl="0"/>
            <a:r>
              <a:rPr lang="en-US" sz="1400" dirty="0">
                <a:solidFill>
                  <a:schemeClr val="tx1">
                    <a:lumMod val="75000"/>
                    <a:lumOff val="25000"/>
                  </a:schemeClr>
                </a:solidFill>
                <a:latin typeface="Segoe UI" panose="020B0502040204020203" pitchFamily="34" charset="0"/>
                <a:ea typeface="Tahoma"/>
                <a:cs typeface="Segoe UI" panose="020B0502040204020203" pitchFamily="34" charset="0"/>
              </a:rPr>
              <a:t>Evaluator </a:t>
            </a:r>
            <a:endParaRPr lang="he-IL" sz="1400" dirty="0">
              <a:solidFill>
                <a:schemeClr val="tx1">
                  <a:lumMod val="75000"/>
                  <a:lumOff val="25000"/>
                </a:schemeClr>
              </a:solidFill>
              <a:latin typeface="Segoe UI" panose="020B0502040204020203" pitchFamily="34" charset="0"/>
              <a:ea typeface="Tahoma"/>
              <a:cs typeface="Segoe UI" panose="020B0502040204020203" pitchFamily="34" charset="0"/>
            </a:endParaRPr>
          </a:p>
        </p:txBody>
      </p:sp>
      <p:pic>
        <p:nvPicPr>
          <p:cNvPr id="28" name="Picture 5">
            <a:extLst>
              <a:ext uri="{FF2B5EF4-FFF2-40B4-BE49-F238E27FC236}">
                <a16:creationId xmlns:a16="http://schemas.microsoft.com/office/drawing/2014/main" id="{2FBCAAA1-99BF-4A9C-91FD-549F487745DD}"/>
              </a:ext>
            </a:extLst>
          </p:cNvPr>
          <p:cNvPicPr>
            <a:picLocks/>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6982851" y="1583982"/>
            <a:ext cx="1077647" cy="1173292"/>
          </a:xfrm>
          <a:prstGeom prst="ellipse">
            <a:avLst/>
          </a:prstGeom>
          <a:ln w="12700" cap="rnd">
            <a:noFill/>
          </a:ln>
          <a:effectLst/>
        </p:spPr>
      </p:pic>
      <p:sp>
        <p:nvSpPr>
          <p:cNvPr id="29" name="TextBox 28">
            <a:extLst>
              <a:ext uri="{FF2B5EF4-FFF2-40B4-BE49-F238E27FC236}">
                <a16:creationId xmlns:a16="http://schemas.microsoft.com/office/drawing/2014/main" id="{CAC94C09-4EC2-404F-B9FB-14E115E88CCD}"/>
              </a:ext>
            </a:extLst>
          </p:cNvPr>
          <p:cNvSpPr txBox="1"/>
          <p:nvPr/>
        </p:nvSpPr>
        <p:spPr>
          <a:xfrm>
            <a:off x="3322073" y="1953891"/>
            <a:ext cx="1970283" cy="738664"/>
          </a:xfrm>
          <a:prstGeom prst="rect">
            <a:avLst/>
          </a:prstGeom>
          <a:noFill/>
        </p:spPr>
        <p:txBody>
          <a:bodyPr wrap="none" rtlCol="1">
            <a:spAutoFit/>
          </a:bodyPr>
          <a:lstStyle/>
          <a:p>
            <a:pPr algn="l" rtl="0"/>
            <a:r>
              <a:rPr lang="en-US" sz="1400" b="1" dirty="0">
                <a:solidFill>
                  <a:schemeClr val="tx1">
                    <a:lumMod val="75000"/>
                    <a:lumOff val="25000"/>
                  </a:schemeClr>
                </a:solidFill>
                <a:latin typeface="Segoe UI" panose="020B0502040204020203" pitchFamily="34" charset="0"/>
                <a:ea typeface="Tahoma"/>
                <a:cs typeface="Segoe UI" panose="020B0502040204020203" pitchFamily="34" charset="0"/>
              </a:rPr>
              <a:t>Reoute Diamond</a:t>
            </a:r>
            <a:endParaRPr lang="he-IL" sz="1400" b="1" dirty="0">
              <a:solidFill>
                <a:schemeClr val="tx1">
                  <a:lumMod val="75000"/>
                  <a:lumOff val="25000"/>
                </a:schemeClr>
              </a:solidFill>
              <a:latin typeface="Segoe UI" panose="020B0502040204020203" pitchFamily="34" charset="0"/>
              <a:ea typeface="Tahoma"/>
              <a:cs typeface="Segoe UI" panose="020B0502040204020203" pitchFamily="34" charset="0"/>
            </a:endParaRPr>
          </a:p>
          <a:p>
            <a:pPr algn="l" rtl="0"/>
            <a:r>
              <a:rPr lang="en-US" sz="1400" dirty="0">
                <a:solidFill>
                  <a:schemeClr val="tx1">
                    <a:lumMod val="75000"/>
                    <a:lumOff val="25000"/>
                  </a:schemeClr>
                </a:solidFill>
                <a:latin typeface="Segoe UI" panose="020B0502040204020203" pitchFamily="34" charset="0"/>
                <a:ea typeface="Tahoma"/>
                <a:cs typeface="Segoe UI" panose="020B0502040204020203" pitchFamily="34" charset="0"/>
              </a:rPr>
              <a:t>Researcher &amp; Program</a:t>
            </a:r>
          </a:p>
          <a:p>
            <a:pPr algn="l" rtl="0"/>
            <a:r>
              <a:rPr lang="en-US" sz="1400" dirty="0">
                <a:solidFill>
                  <a:schemeClr val="tx1">
                    <a:lumMod val="75000"/>
                    <a:lumOff val="25000"/>
                  </a:schemeClr>
                </a:solidFill>
                <a:latin typeface="Segoe UI" panose="020B0502040204020203" pitchFamily="34" charset="0"/>
                <a:ea typeface="Tahoma"/>
                <a:cs typeface="Segoe UI" panose="020B0502040204020203" pitchFamily="34" charset="0"/>
              </a:rPr>
              <a:t>Evaluator </a:t>
            </a:r>
            <a:endParaRPr lang="he-IL" sz="1400" dirty="0">
              <a:solidFill>
                <a:schemeClr val="tx1">
                  <a:lumMod val="75000"/>
                  <a:lumOff val="25000"/>
                </a:schemeClr>
              </a:solidFill>
              <a:latin typeface="Segoe UI" panose="020B0502040204020203" pitchFamily="34" charset="0"/>
              <a:ea typeface="Tahoma"/>
              <a:cs typeface="Segoe UI" panose="020B0502040204020203" pitchFamily="34" charset="0"/>
            </a:endParaRPr>
          </a:p>
        </p:txBody>
      </p:sp>
    </p:spTree>
    <p:extLst>
      <p:ext uri="{BB962C8B-B14F-4D97-AF65-F5344CB8AC3E}">
        <p14:creationId xmlns:p14="http://schemas.microsoft.com/office/powerpoint/2010/main" val="1206754402"/>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 name="TextBox 16"/>
          <p:cNvSpPr txBox="1"/>
          <p:nvPr/>
        </p:nvSpPr>
        <p:spPr>
          <a:xfrm>
            <a:off x="0" y="-10458"/>
            <a:ext cx="12192000" cy="461665"/>
          </a:xfrm>
          <a:prstGeom prst="rect">
            <a:avLst/>
          </a:prstGeom>
          <a:solidFill>
            <a:srgbClr val="36636F"/>
          </a:solid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נספח ג' – שאלון הכשרות צוות</a:t>
            </a:r>
          </a:p>
        </p:txBody>
      </p:sp>
      <p:grpSp>
        <p:nvGrpSpPr>
          <p:cNvPr id="8" name="Group 7">
            <a:extLst>
              <a:ext uri="{FF2B5EF4-FFF2-40B4-BE49-F238E27FC236}">
                <a16:creationId xmlns:a16="http://schemas.microsoft.com/office/drawing/2014/main" id="{9E1435BE-89E2-4FE4-9A34-F6D512A38533}"/>
              </a:ext>
            </a:extLst>
          </p:cNvPr>
          <p:cNvGrpSpPr/>
          <p:nvPr/>
        </p:nvGrpSpPr>
        <p:grpSpPr>
          <a:xfrm>
            <a:off x="-116958" y="6457504"/>
            <a:ext cx="10324214" cy="594107"/>
            <a:chOff x="-116958" y="6457504"/>
            <a:chExt cx="10324214" cy="594107"/>
          </a:xfrm>
        </p:grpSpPr>
        <p:sp>
          <p:nvSpPr>
            <p:cNvPr id="9" name="Rectangle: Rounded Corners 8">
              <a:extLst>
                <a:ext uri="{FF2B5EF4-FFF2-40B4-BE49-F238E27FC236}">
                  <a16:creationId xmlns:a16="http://schemas.microsoft.com/office/drawing/2014/main" id="{1701BE10-3D38-430C-8974-B137DC5F86BC}"/>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347DA93B-70EF-421E-95EF-D3BC7E19681C}"/>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2" name="TextBox 11">
              <a:extLst>
                <a:ext uri="{FF2B5EF4-FFF2-40B4-BE49-F238E27FC236}">
                  <a16:creationId xmlns:a16="http://schemas.microsoft.com/office/drawing/2014/main" id="{147C4D0B-CF65-48AC-BD36-D8A2BAA0AB30}"/>
                </a:ext>
              </a:extLst>
            </p:cNvPr>
            <p:cNvSpPr txBox="1"/>
            <p:nvPr/>
          </p:nvSpPr>
          <p:spPr>
            <a:xfrm>
              <a:off x="146487" y="6592987"/>
              <a:ext cx="9752115"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20" name="TextBox 19">
            <a:extLst>
              <a:ext uri="{FF2B5EF4-FFF2-40B4-BE49-F238E27FC236}">
                <a16:creationId xmlns:a16="http://schemas.microsoft.com/office/drawing/2014/main" id="{0E432127-E968-4C8F-86E9-EDA706106CAF}"/>
              </a:ext>
            </a:extLst>
          </p:cNvPr>
          <p:cNvSpPr txBox="1"/>
          <p:nvPr/>
        </p:nvSpPr>
        <p:spPr>
          <a:xfrm>
            <a:off x="3997055" y="838254"/>
            <a:ext cx="3577206" cy="483209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15. באיזו מידה ההכשרה סיפקה עבורך </a:t>
            </a:r>
            <a:r>
              <a:rPr kumimoji="0" lang="he-IL" sz="1400" b="1" i="0" u="none" strike="noStrike" kern="1200" cap="none" spc="0" normalizeH="0" baseline="0" noProof="0" dirty="0" err="1">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פרקטיקות</a:t>
            </a:r>
            <a:r>
              <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ו/או כלים מעשיים שתוכל/י להשתמש בהם בעבודתך?</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16. אילו </a:t>
            </a:r>
            <a:r>
              <a:rPr kumimoji="0" lang="he-IL" sz="1400" b="1" i="0" u="none" strike="noStrike" kern="1200" cap="none" spc="0" normalizeH="0" baseline="0" noProof="0" dirty="0" err="1">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פרקטיקות</a:t>
            </a:r>
            <a:r>
              <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ו/או כלים מעשיים חדשים קיבלת בהכשרה?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    פתוח</a:t>
            </a:r>
            <a:endParaRPr kumimoji="0" lang="he-IL" sz="14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17. To what extent, you believe the tools and knowledge you acquired will serve you in performing your job over the next 6 months?</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
        <p:nvSpPr>
          <p:cNvPr id="14" name="TextBox 13">
            <a:extLst>
              <a:ext uri="{FF2B5EF4-FFF2-40B4-BE49-F238E27FC236}">
                <a16:creationId xmlns:a16="http://schemas.microsoft.com/office/drawing/2014/main" id="{8C6F1D6C-C3D8-B864-6F01-BB5E5AD69D72}"/>
              </a:ext>
            </a:extLst>
          </p:cNvPr>
          <p:cNvSpPr txBox="1"/>
          <p:nvPr/>
        </p:nvSpPr>
        <p:spPr>
          <a:xfrm>
            <a:off x="7701698" y="812899"/>
            <a:ext cx="3987539" cy="523220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13. במה ההכשרה תרמה לך?</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(יש לסמן את כל התשובות הרלוונטיות) </a:t>
            </a:r>
          </a:p>
          <a:p>
            <a:pPr algn="l" rtl="0"/>
            <a:r>
              <a:rPr lang="en-US" sz="1400" dirty="0"/>
              <a:t>- I’ve acquired new knowledge in my areas of occupation</a:t>
            </a:r>
            <a:endParaRPr lang="he-IL" sz="1400" dirty="0"/>
          </a:p>
          <a:p>
            <a:pPr algn="l" rtl="0"/>
            <a:r>
              <a:rPr lang="en-US" sz="1400" dirty="0"/>
              <a:t>- I’m more knowledgeable of EC &amp; caregivers’ needs</a:t>
            </a:r>
            <a:endParaRPr lang="he-IL" sz="1400" dirty="0"/>
          </a:p>
          <a:p>
            <a:pPr algn="l" rtl="0"/>
            <a:r>
              <a:rPr lang="en-US" sz="1400" dirty="0"/>
              <a:t>- I’ve acquired tools to implement in my work</a:t>
            </a:r>
            <a:endParaRPr lang="he-IL" sz="1400" dirty="0"/>
          </a:p>
          <a:p>
            <a:pPr algn="l" rtl="0"/>
            <a:r>
              <a:rPr lang="en-US" sz="1400" dirty="0"/>
              <a:t>- I’m more knowledgeable of Urban95 and its local &amp; global impact</a:t>
            </a:r>
            <a:endParaRPr lang="he-IL" sz="1400" dirty="0"/>
          </a:p>
          <a:p>
            <a:pPr algn="l" rtl="0"/>
            <a:r>
              <a:rPr lang="en-US" sz="1400" dirty="0"/>
              <a:t>- I’m motivated to implement Urban95 ideas</a:t>
            </a:r>
            <a:endParaRPr lang="he-IL" sz="1400" dirty="0"/>
          </a:p>
          <a:p>
            <a:pPr algn="l" rtl="0"/>
            <a:r>
              <a:rPr lang="en-US" sz="1400" dirty="0"/>
              <a:t>- The training inspired me to think of new Urban95 ideas</a:t>
            </a:r>
            <a:endParaRPr lang="he-IL" sz="1400" dirty="0"/>
          </a:p>
          <a:p>
            <a:pPr algn="l" rtl="0"/>
            <a:r>
              <a:rPr lang="en-US" sz="1400" dirty="0"/>
              <a:t>- I’ve met with professional colleagues &amp; learned from them</a:t>
            </a:r>
            <a:endParaRPr lang="he-IL" sz="1400" dirty="0"/>
          </a:p>
          <a:p>
            <a:pPr algn="l" rtl="0"/>
            <a:r>
              <a:rPr lang="en-US" sz="1400" dirty="0"/>
              <a:t>- I’ve made new professional / business / social contacts</a:t>
            </a:r>
            <a:endParaRPr lang="he-IL" sz="1400"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dirty="0"/>
              <a:t>Other, please specify:</a:t>
            </a:r>
          </a:p>
          <a:p>
            <a:pPr marL="285750" marR="0" lvl="0" indent="-285750" algn="l" defTabSz="914400" rtl="1" eaLnBrk="1" fontAlgn="auto" latinLnBrk="0" hangingPunct="1">
              <a:lnSpc>
                <a:spcPct val="100000"/>
              </a:lnSpc>
              <a:spcBef>
                <a:spcPts val="0"/>
              </a:spcBef>
              <a:spcAft>
                <a:spcPts val="0"/>
              </a:spcAft>
              <a:buClrTx/>
              <a:buSzTx/>
              <a:buFontTx/>
              <a:buChar char="-"/>
              <a:tabLst/>
              <a:defRPr/>
            </a:pPr>
            <a:endParaRPr lang="he-IL" sz="1400" dirty="0"/>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14. באיזו מידה ההכשרה סיפקה עבורך ידע חדש, הרלוונטי לעבודתך? </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
        <p:nvSpPr>
          <p:cNvPr id="15" name="TextBox 15">
            <a:extLst>
              <a:ext uri="{FF2B5EF4-FFF2-40B4-BE49-F238E27FC236}">
                <a16:creationId xmlns:a16="http://schemas.microsoft.com/office/drawing/2014/main" id="{1DACC24A-3EB6-4C62-A315-B06C6E7DA50F}"/>
              </a:ext>
            </a:extLst>
          </p:cNvPr>
          <p:cNvSpPr txBox="1"/>
          <p:nvPr/>
        </p:nvSpPr>
        <p:spPr>
          <a:xfrm>
            <a:off x="424833" y="862082"/>
            <a:ext cx="3350757" cy="5478423"/>
          </a:xfrm>
          <a:prstGeom prst="rect">
            <a:avLst/>
          </a:prstGeom>
          <a:noFill/>
        </p:spPr>
        <p:txBody>
          <a:bodyPr wrap="square">
            <a:spAutoFit/>
          </a:bodyPr>
          <a:lstStyle/>
          <a:p>
            <a:r>
              <a:rPr lang="he-IL" sz="1400" b="1" dirty="0">
                <a:solidFill>
                  <a:prstClr val="black"/>
                </a:solidFill>
                <a:latin typeface="Segoe UI" panose="020B0502040204020203" pitchFamily="34" charset="0"/>
                <a:ea typeface="Tahoma" panose="020B0604030504040204" pitchFamily="34" charset="0"/>
                <a:cs typeface="Segoe UI" panose="020B0502040204020203" pitchFamily="34" charset="0"/>
              </a:rPr>
              <a:t>18. אילו כלים ו/או </a:t>
            </a:r>
            <a:r>
              <a:rPr lang="he-IL" sz="1400" b="1" dirty="0" err="1">
                <a:solidFill>
                  <a:prstClr val="black"/>
                </a:solidFill>
                <a:latin typeface="Segoe UI" panose="020B0502040204020203" pitchFamily="34" charset="0"/>
                <a:ea typeface="Tahoma" panose="020B0604030504040204" pitchFamily="34" charset="0"/>
                <a:cs typeface="Segoe UI" panose="020B0502040204020203" pitchFamily="34" charset="0"/>
              </a:rPr>
              <a:t>פרקטיקות</a:t>
            </a:r>
            <a:r>
              <a:rPr lang="he-IL" sz="1400" b="1" dirty="0">
                <a:solidFill>
                  <a:prstClr val="black"/>
                </a:solidFill>
                <a:latin typeface="Segoe UI" panose="020B0502040204020203" pitchFamily="34" charset="0"/>
                <a:ea typeface="Tahoma" panose="020B0604030504040204" pitchFamily="34" charset="0"/>
                <a:cs typeface="Segoe UI" panose="020B0502040204020203" pitchFamily="34" charset="0"/>
              </a:rPr>
              <a:t> עבודה נוספים היית רוצה לקבל בהכשרות עתידיות מטעם תוכנית </a:t>
            </a:r>
            <a:r>
              <a:rPr lang="fr-FR" sz="1400" b="1" dirty="0">
                <a:solidFill>
                  <a:prstClr val="black"/>
                </a:solidFill>
                <a:latin typeface="Segoe UI" panose="020B0502040204020203" pitchFamily="34" charset="0"/>
                <a:ea typeface="Tahoma" panose="020B0604030504040204" pitchFamily="34" charset="0"/>
                <a:cs typeface="Segoe UI" panose="020B0502040204020203" pitchFamily="34" charset="0"/>
              </a:rPr>
              <a:t>Urban95</a:t>
            </a:r>
            <a:r>
              <a:rPr lang="he-IL" sz="1400" b="1" dirty="0">
                <a:solidFill>
                  <a:prstClr val="black"/>
                </a:solidFill>
                <a:latin typeface="Segoe UI" panose="020B0502040204020203" pitchFamily="34" charset="0"/>
                <a:ea typeface="Tahoma" panose="020B0604030504040204" pitchFamily="34" charset="0"/>
                <a:cs typeface="Segoe UI" panose="020B0502040204020203" pitchFamily="34" charset="0"/>
              </a:rPr>
              <a:t>?</a:t>
            </a:r>
          </a:p>
          <a:p>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פתוח</a:t>
            </a:r>
          </a:p>
          <a:p>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he-IL" sz="1400" b="1" dirty="0">
                <a:latin typeface="Segoe UI" panose="020B0502040204020203" pitchFamily="34" charset="0"/>
                <a:ea typeface="Tahoma" panose="020B0604030504040204" pitchFamily="34" charset="0"/>
                <a:cs typeface="Segoe UI" panose="020B0502040204020203" pitchFamily="34" charset="0"/>
              </a:rPr>
              <a:t>19</a:t>
            </a:r>
            <a:r>
              <a:rPr lang="en-US" sz="1400" b="1" dirty="0">
                <a:latin typeface="Segoe UI" panose="020B0502040204020203" pitchFamily="34" charset="0"/>
                <a:ea typeface="Tahoma" panose="020B0604030504040204" pitchFamily="34" charset="0"/>
                <a:cs typeface="Segoe UI" panose="020B0502040204020203" pitchFamily="34" charset="0"/>
              </a:rPr>
              <a:t>. Following the training, to what extent do you have a better understanding of the need to integrate EC needs and content in your professional work?</a:t>
            </a:r>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a:p>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b="1" dirty="0">
                <a:latin typeface="Segoe UI" panose="020B0502040204020203" pitchFamily="34" charset="0"/>
                <a:ea typeface="Tahoma" panose="020B0604030504040204" pitchFamily="34" charset="0"/>
                <a:cs typeface="Segoe UI" panose="020B0502040204020203" pitchFamily="34" charset="0"/>
              </a:rPr>
              <a:t>20. To what extent, did the training help you understand how to implement the EC content in your professional work?</a:t>
            </a:r>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3063771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dirty="0" smtClean="0"/>
              <a:t>21</a:t>
            </a:fld>
            <a:endParaRPr lang="en-US" sz="1400"/>
          </a:p>
        </p:txBody>
      </p:sp>
      <p:sp>
        <p:nvSpPr>
          <p:cNvPr id="17" name="TextBox 16"/>
          <p:cNvSpPr txBox="1"/>
          <p:nvPr/>
        </p:nvSpPr>
        <p:spPr>
          <a:xfrm>
            <a:off x="0" y="-10458"/>
            <a:ext cx="12192000" cy="461665"/>
          </a:xfrm>
          <a:prstGeom prst="rect">
            <a:avLst/>
          </a:prstGeom>
          <a:solidFill>
            <a:srgbClr val="36636F"/>
          </a:solid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נספח ג' – שאלון הכשרות צוות</a:t>
            </a:r>
          </a:p>
        </p:txBody>
      </p:sp>
      <p:grpSp>
        <p:nvGrpSpPr>
          <p:cNvPr id="8" name="Group 7">
            <a:extLst>
              <a:ext uri="{FF2B5EF4-FFF2-40B4-BE49-F238E27FC236}">
                <a16:creationId xmlns:a16="http://schemas.microsoft.com/office/drawing/2014/main" id="{9E1435BE-89E2-4FE4-9A34-F6D512A38533}"/>
              </a:ext>
            </a:extLst>
          </p:cNvPr>
          <p:cNvGrpSpPr/>
          <p:nvPr/>
        </p:nvGrpSpPr>
        <p:grpSpPr>
          <a:xfrm>
            <a:off x="-116958" y="6457504"/>
            <a:ext cx="10324214" cy="594107"/>
            <a:chOff x="-116958" y="6457504"/>
            <a:chExt cx="10324214" cy="594107"/>
          </a:xfrm>
        </p:grpSpPr>
        <p:sp>
          <p:nvSpPr>
            <p:cNvPr id="9" name="Rectangle: Rounded Corners 8">
              <a:extLst>
                <a:ext uri="{FF2B5EF4-FFF2-40B4-BE49-F238E27FC236}">
                  <a16:creationId xmlns:a16="http://schemas.microsoft.com/office/drawing/2014/main" id="{1701BE10-3D38-430C-8974-B137DC5F86BC}"/>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Rectangle: Rounded Corners 10">
              <a:extLst>
                <a:ext uri="{FF2B5EF4-FFF2-40B4-BE49-F238E27FC236}">
                  <a16:creationId xmlns:a16="http://schemas.microsoft.com/office/drawing/2014/main" id="{347DA93B-70EF-421E-95EF-D3BC7E19681C}"/>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a:extLst>
                <a:ext uri="{FF2B5EF4-FFF2-40B4-BE49-F238E27FC236}">
                  <a16:creationId xmlns:a16="http://schemas.microsoft.com/office/drawing/2014/main" id="{147C4D0B-CF65-48AC-BD36-D8A2BAA0AB30}"/>
                </a:ext>
              </a:extLst>
            </p:cNvPr>
            <p:cNvSpPr txBox="1"/>
            <p:nvPr/>
          </p:nvSpPr>
          <p:spPr>
            <a:xfrm>
              <a:off x="128732" y="6611779"/>
              <a:ext cx="9689971"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FB64A7A7-0252-41F3-A4E6-4B1AB7031F93}"/>
              </a:ext>
            </a:extLst>
          </p:cNvPr>
          <p:cNvSpPr txBox="1"/>
          <p:nvPr/>
        </p:nvSpPr>
        <p:spPr>
          <a:xfrm>
            <a:off x="7958024" y="823852"/>
            <a:ext cx="3750067" cy="4832092"/>
          </a:xfrm>
          <a:prstGeom prst="rect">
            <a:avLst/>
          </a:prstGeom>
          <a:noFill/>
        </p:spPr>
        <p:txBody>
          <a:bodyPr wrap="square">
            <a:spAutoFit/>
          </a:bodyPr>
          <a:lstStyle/>
          <a:p>
            <a:r>
              <a:rPr lang="he-IL" sz="1400" b="1" dirty="0">
                <a:latin typeface="Segoe UI" panose="020B0502040204020203" pitchFamily="34" charset="0"/>
                <a:ea typeface="Tahoma" panose="020B0604030504040204" pitchFamily="34" charset="0"/>
                <a:cs typeface="Segoe UI" panose="020B0502040204020203" pitchFamily="34" charset="0"/>
              </a:rPr>
              <a:t>21. באיזו מידה לדעתך המרחב הציבורי ו/או השירותים המוניציפליים בעיר בה את/ה עובד/ת מותאמים לגיל הרך ומלוויו כיום?</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a:p>
            <a:endParaRPr lang="he-IL" sz="1400" dirty="0">
              <a:latin typeface="Segoe UI" panose="020B0502040204020203" pitchFamily="34" charset="0"/>
              <a:ea typeface="Tahoma" panose="020B0604030504040204" pitchFamily="34" charset="0"/>
              <a:cs typeface="Segoe UI" panose="020B0502040204020203" pitchFamily="34" charset="0"/>
            </a:endParaRPr>
          </a:p>
          <a:p>
            <a:r>
              <a:rPr lang="he-IL" sz="1400" b="1" dirty="0">
                <a:latin typeface="Segoe UI" panose="020B0502040204020203" pitchFamily="34" charset="0"/>
                <a:ea typeface="Tahoma" panose="020B0604030504040204" pitchFamily="34" charset="0"/>
                <a:cs typeface="Segoe UI" panose="020B0502040204020203" pitchFamily="34" charset="0"/>
              </a:rPr>
              <a:t>22. אילו הצעות לפעולה יש לך להתאמת המרחב העירוני לגיל הרך ומלוויו?</a:t>
            </a:r>
          </a:p>
          <a:p>
            <a:r>
              <a:rPr lang="he-IL" sz="1400" b="1" dirty="0">
                <a:latin typeface="Segoe UI" panose="020B0502040204020203" pitchFamily="34" charset="0"/>
                <a:ea typeface="Tahoma" panose="020B0604030504040204" pitchFamily="34" charset="0"/>
                <a:cs typeface="Segoe UI" panose="020B0502040204020203" pitchFamily="34" charset="0"/>
              </a:rPr>
              <a:t>    </a:t>
            </a:r>
            <a:r>
              <a:rPr lang="he-IL" sz="1400" dirty="0">
                <a:latin typeface="Segoe UI" panose="020B0502040204020203" pitchFamily="34" charset="0"/>
                <a:ea typeface="Tahoma" panose="020B0604030504040204" pitchFamily="34" charset="0"/>
                <a:cs typeface="Segoe UI" panose="020B0502040204020203" pitchFamily="34" charset="0"/>
              </a:rPr>
              <a:t>פתוח</a:t>
            </a:r>
          </a:p>
          <a:p>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b="1" dirty="0">
                <a:latin typeface="Segoe UI" panose="020B0502040204020203" pitchFamily="34" charset="0"/>
                <a:ea typeface="Tahoma" panose="020B0604030504040204" pitchFamily="34" charset="0"/>
                <a:cs typeface="Segoe UI" panose="020B0502040204020203" pitchFamily="34" charset="0"/>
              </a:rPr>
              <a:t>23. To what extent do you know your colleagues better ad a result of the training?</a:t>
            </a:r>
            <a:r>
              <a:rPr lang="en-US" sz="1400" dirty="0">
                <a:latin typeface="Segoe UI" panose="020B0502040204020203" pitchFamily="34" charset="0"/>
                <a:ea typeface="Tahoma" panose="020B0604030504040204" pitchFamily="34" charset="0"/>
                <a:cs typeface="Segoe UI" panose="020B0502040204020203" pitchFamily="34" charset="0"/>
              </a:rPr>
              <a:t> </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a:p>
            <a:endParaRPr lang="he-IL" sz="1400" b="1" dirty="0">
              <a:latin typeface="Segoe UI" panose="020B0502040204020203" pitchFamily="34" charset="0"/>
              <a:ea typeface="Tahoma" panose="020B0604030504040204" pitchFamily="34" charset="0"/>
              <a:cs typeface="Segoe UI" panose="020B0502040204020203" pitchFamily="34" charset="0"/>
            </a:endParaRPr>
          </a:p>
        </p:txBody>
      </p:sp>
      <p:sp>
        <p:nvSpPr>
          <p:cNvPr id="15" name="TextBox 14">
            <a:extLst>
              <a:ext uri="{FF2B5EF4-FFF2-40B4-BE49-F238E27FC236}">
                <a16:creationId xmlns:a16="http://schemas.microsoft.com/office/drawing/2014/main" id="{7BC89A11-EAEA-4142-AC4E-31342A2C84BE}"/>
              </a:ext>
            </a:extLst>
          </p:cNvPr>
          <p:cNvSpPr txBox="1"/>
          <p:nvPr/>
        </p:nvSpPr>
        <p:spPr>
          <a:xfrm>
            <a:off x="3760573" y="545051"/>
            <a:ext cx="3780870" cy="5693866"/>
          </a:xfrm>
          <a:prstGeom prst="rect">
            <a:avLst/>
          </a:prstGeom>
          <a:noFill/>
        </p:spPr>
        <p:txBody>
          <a:bodyPr wrap="square">
            <a:spAutoFit/>
          </a:bodyPr>
          <a:lstStyle/>
          <a:p>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b="1" dirty="0">
                <a:latin typeface="Segoe UI" panose="020B0502040204020203" pitchFamily="34" charset="0"/>
                <a:ea typeface="Tahoma" panose="020B0604030504040204" pitchFamily="34" charset="0"/>
                <a:cs typeface="Segoe UI" panose="020B0502040204020203" pitchFamily="34" charset="0"/>
              </a:rPr>
              <a:t>24. To what extent did the training open you to new possibilities for working together on joint areas with new officials?</a:t>
            </a:r>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a:p>
            <a:endParaRPr lang="he-IL" sz="1400" b="1" dirty="0">
              <a:latin typeface="Segoe UI" panose="020B0502040204020203" pitchFamily="34" charset="0"/>
              <a:ea typeface="Tahoma" panose="020B0604030504040204" pitchFamily="34" charset="0"/>
              <a:cs typeface="Segoe UI" panose="020B0502040204020203" pitchFamily="34" charset="0"/>
            </a:endParaRPr>
          </a:p>
          <a:p>
            <a:r>
              <a:rPr lang="he-IL" sz="1400" b="1" dirty="0">
                <a:latin typeface="Segoe UI" panose="020B0502040204020203" pitchFamily="34" charset="0"/>
                <a:ea typeface="Tahoma" panose="020B0604030504040204" pitchFamily="34" charset="0"/>
                <a:cs typeface="Segoe UI" panose="020B0502040204020203" pitchFamily="34" charset="0"/>
              </a:rPr>
              <a:t>25. באיזו מידה שיתפת עמיתים שלא השתתפו בהכשרה, במה שלמדת מההכשרה? </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f. Not relevant</a:t>
            </a:r>
            <a:endParaRPr lang="he-IL" sz="1400" dirty="0">
              <a:latin typeface="Segoe UI" panose="020B0502040204020203" pitchFamily="34" charset="0"/>
              <a:ea typeface="Tahoma" panose="020B0604030504040204" pitchFamily="34" charset="0"/>
              <a:cs typeface="Segoe UI" panose="020B0502040204020203" pitchFamily="34" charset="0"/>
            </a:endParaRPr>
          </a:p>
          <a:p>
            <a:endParaRPr lang="he-IL" sz="1400" b="1" dirty="0">
              <a:latin typeface="Segoe UI" panose="020B0502040204020203" pitchFamily="34" charset="0"/>
              <a:ea typeface="Tahoma" panose="020B0604030504040204" pitchFamily="34" charset="0"/>
              <a:cs typeface="Segoe UI" panose="020B0502040204020203" pitchFamily="34" charset="0"/>
            </a:endParaRPr>
          </a:p>
          <a:p>
            <a:r>
              <a:rPr lang="he-IL" sz="1400" b="1" dirty="0">
                <a:latin typeface="Segoe UI" panose="020B0502040204020203" pitchFamily="34" charset="0"/>
                <a:ea typeface="Tahoma" panose="020B0604030504040204" pitchFamily="34" charset="0"/>
                <a:cs typeface="Segoe UI" panose="020B0502040204020203" pitchFamily="34" charset="0"/>
              </a:rPr>
              <a:t>26. באיזו מידה תמליץ/תמליצי על ההכשרה לאחרים?</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
        <p:nvSpPr>
          <p:cNvPr id="16" name="TextBox 15">
            <a:extLst>
              <a:ext uri="{FF2B5EF4-FFF2-40B4-BE49-F238E27FC236}">
                <a16:creationId xmlns:a16="http://schemas.microsoft.com/office/drawing/2014/main" id="{595E81B3-604F-432D-9B6B-CEADADBEE318}"/>
              </a:ext>
            </a:extLst>
          </p:cNvPr>
          <p:cNvSpPr txBox="1"/>
          <p:nvPr/>
        </p:nvSpPr>
        <p:spPr>
          <a:xfrm>
            <a:off x="483909" y="786144"/>
            <a:ext cx="3096654" cy="1815882"/>
          </a:xfrm>
          <a:prstGeom prst="rect">
            <a:avLst/>
          </a:prstGeom>
          <a:noFill/>
        </p:spPr>
        <p:txBody>
          <a:bodyPr wrap="square">
            <a:spAutoFit/>
          </a:bodyPr>
          <a:lstStyle/>
          <a:p>
            <a:r>
              <a:rPr lang="he-IL" sz="1400" b="1">
                <a:latin typeface="Segoe UI" panose="020B0502040204020203" pitchFamily="34" charset="0"/>
                <a:ea typeface="Tahoma" panose="020B0604030504040204" pitchFamily="34" charset="0"/>
                <a:cs typeface="Segoe UI" panose="020B0502040204020203" pitchFamily="34" charset="0"/>
              </a:rPr>
              <a:t>27. נשמח לשמוע בהרחבה מה הרווחת בהכשרה, סוגיות לשימור, תובנות ומחשבות נוספות?</a:t>
            </a:r>
          </a:p>
          <a:p>
            <a:r>
              <a:rPr lang="he-IL" sz="1400" b="1">
                <a:latin typeface="Segoe UI" panose="020B0502040204020203" pitchFamily="34" charset="0"/>
                <a:ea typeface="Tahoma" panose="020B0604030504040204" pitchFamily="34" charset="0"/>
                <a:cs typeface="Segoe UI" panose="020B0502040204020203" pitchFamily="34" charset="0"/>
              </a:rPr>
              <a:t>    </a:t>
            </a:r>
            <a:r>
              <a:rPr lang="he-IL" sz="1400">
                <a:latin typeface="Segoe UI" panose="020B0502040204020203" pitchFamily="34" charset="0"/>
                <a:ea typeface="Tahoma" panose="020B0604030504040204" pitchFamily="34" charset="0"/>
                <a:cs typeface="Segoe UI" panose="020B0502040204020203" pitchFamily="34" charset="0"/>
              </a:rPr>
              <a:t>פתוח</a:t>
            </a:r>
          </a:p>
          <a:p>
            <a:endParaRPr lang="he-IL" sz="1400" b="1">
              <a:latin typeface="Segoe UI" panose="020B0502040204020203" pitchFamily="34" charset="0"/>
              <a:ea typeface="Tahoma" panose="020B0604030504040204" pitchFamily="34" charset="0"/>
              <a:cs typeface="Segoe UI" panose="020B0502040204020203" pitchFamily="34" charset="0"/>
            </a:endParaRPr>
          </a:p>
          <a:p>
            <a:r>
              <a:rPr lang="he-IL" sz="1400" b="1">
                <a:latin typeface="Segoe UI" panose="020B0502040204020203" pitchFamily="34" charset="0"/>
                <a:ea typeface="Tahoma" panose="020B0604030504040204" pitchFamily="34" charset="0"/>
                <a:cs typeface="Segoe UI" panose="020B0502040204020203" pitchFamily="34" charset="0"/>
              </a:rPr>
              <a:t>28. נשמח לקבל הצעות לשיפור לטובת הכשרות עתידיות</a:t>
            </a:r>
          </a:p>
          <a:p>
            <a:r>
              <a:rPr lang="he-IL" sz="1400" b="1">
                <a:latin typeface="Segoe UI" panose="020B0502040204020203" pitchFamily="34" charset="0"/>
                <a:ea typeface="Tahoma" panose="020B0604030504040204" pitchFamily="34" charset="0"/>
                <a:cs typeface="Segoe UI" panose="020B0502040204020203" pitchFamily="34" charset="0"/>
              </a:rPr>
              <a:t>   </a:t>
            </a:r>
            <a:r>
              <a:rPr lang="he-IL" sz="1400">
                <a:latin typeface="Segoe UI" panose="020B0502040204020203" pitchFamily="34" charset="0"/>
                <a:ea typeface="Tahoma" panose="020B0604030504040204" pitchFamily="34" charset="0"/>
                <a:cs typeface="Segoe UI" panose="020B0502040204020203" pitchFamily="34" charset="0"/>
              </a:rPr>
              <a:t>פתוח</a:t>
            </a:r>
          </a:p>
        </p:txBody>
      </p:sp>
    </p:spTree>
    <p:extLst>
      <p:ext uri="{BB962C8B-B14F-4D97-AF65-F5344CB8AC3E}">
        <p14:creationId xmlns:p14="http://schemas.microsoft.com/office/powerpoint/2010/main" val="275120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dirty="0" smtClean="0"/>
              <a:t>22</a:t>
            </a:fld>
            <a:endParaRPr lang="en-US" sz="1400"/>
          </a:p>
        </p:txBody>
      </p:sp>
      <p:sp>
        <p:nvSpPr>
          <p:cNvPr id="17" name="TextBox 16"/>
          <p:cNvSpPr txBox="1"/>
          <p:nvPr/>
        </p:nvSpPr>
        <p:spPr>
          <a:xfrm>
            <a:off x="0" y="-10458"/>
            <a:ext cx="12192000" cy="461665"/>
          </a:xfrm>
          <a:prstGeom prst="rect">
            <a:avLst/>
          </a:prstGeom>
          <a:solidFill>
            <a:srgbClr val="36636F"/>
          </a:solid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נספח ד' – מתווה קבוצת מיקוד עם צוותים מובילים בנושא הכשרות</a:t>
            </a:r>
          </a:p>
        </p:txBody>
      </p:sp>
      <p:grpSp>
        <p:nvGrpSpPr>
          <p:cNvPr id="8" name="Group 7">
            <a:extLst>
              <a:ext uri="{FF2B5EF4-FFF2-40B4-BE49-F238E27FC236}">
                <a16:creationId xmlns:a16="http://schemas.microsoft.com/office/drawing/2014/main" id="{9E1435BE-89E2-4FE4-9A34-F6D512A38533}"/>
              </a:ext>
            </a:extLst>
          </p:cNvPr>
          <p:cNvGrpSpPr/>
          <p:nvPr/>
        </p:nvGrpSpPr>
        <p:grpSpPr>
          <a:xfrm>
            <a:off x="-116958" y="6457504"/>
            <a:ext cx="10324214" cy="594107"/>
            <a:chOff x="-116958" y="6457504"/>
            <a:chExt cx="10324214" cy="594107"/>
          </a:xfrm>
        </p:grpSpPr>
        <p:sp>
          <p:nvSpPr>
            <p:cNvPr id="9" name="Rectangle: Rounded Corners 8">
              <a:extLst>
                <a:ext uri="{FF2B5EF4-FFF2-40B4-BE49-F238E27FC236}">
                  <a16:creationId xmlns:a16="http://schemas.microsoft.com/office/drawing/2014/main" id="{1701BE10-3D38-430C-8974-B137DC5F86BC}"/>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Rectangle: Rounded Corners 10">
              <a:extLst>
                <a:ext uri="{FF2B5EF4-FFF2-40B4-BE49-F238E27FC236}">
                  <a16:creationId xmlns:a16="http://schemas.microsoft.com/office/drawing/2014/main" id="{347DA93B-70EF-421E-95EF-D3BC7E19681C}"/>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a:extLst>
                <a:ext uri="{FF2B5EF4-FFF2-40B4-BE49-F238E27FC236}">
                  <a16:creationId xmlns:a16="http://schemas.microsoft.com/office/drawing/2014/main" id="{147C4D0B-CF65-48AC-BD36-D8A2BAA0AB30}"/>
                </a:ext>
              </a:extLst>
            </p:cNvPr>
            <p:cNvSpPr txBox="1"/>
            <p:nvPr/>
          </p:nvSpPr>
          <p:spPr>
            <a:xfrm>
              <a:off x="128733" y="6596003"/>
              <a:ext cx="9876401"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0" name="TextBox 9">
            <a:extLst>
              <a:ext uri="{FF2B5EF4-FFF2-40B4-BE49-F238E27FC236}">
                <a16:creationId xmlns:a16="http://schemas.microsoft.com/office/drawing/2014/main" id="{C3CACC13-C783-40B4-AE78-ACD366C42794}"/>
              </a:ext>
            </a:extLst>
          </p:cNvPr>
          <p:cNvSpPr txBox="1"/>
          <p:nvPr/>
        </p:nvSpPr>
        <p:spPr>
          <a:xfrm>
            <a:off x="618737" y="866004"/>
            <a:ext cx="10954526" cy="5247590"/>
          </a:xfrm>
          <a:prstGeom prst="rect">
            <a:avLst/>
          </a:prstGeom>
          <a:noFill/>
        </p:spPr>
        <p:txBody>
          <a:bodyPr wrap="square">
            <a:spAutoFit/>
          </a:bodyPr>
          <a:lstStyle/>
          <a:p>
            <a:pPr algn="r" rtl="1" fontAlgn="base">
              <a:spcAft>
                <a:spcPts val="600"/>
              </a:spcAft>
              <a:buFont typeface="+mj-lt"/>
              <a:buAutoNum type="arabicPeriod"/>
            </a:pPr>
            <a:r>
              <a:rPr lang="he-IL" sz="1400" b="0" dirty="0">
                <a:solidFill>
                  <a:srgbClr val="000000"/>
                </a:solidFill>
                <a:effectLst/>
                <a:latin typeface="Segoe UI" panose="020B0502040204020203" pitchFamily="34" charset="0"/>
                <a:cs typeface="Segoe UI" panose="020B0502040204020203" pitchFamily="34" charset="0"/>
              </a:rPr>
              <a:t> איך נושא הגיל הרך פוגש אתכם במסגרת תפקידכם, </a:t>
            </a:r>
            <a:r>
              <a:rPr lang="he-IL" sz="1400" b="0" u="sng" dirty="0">
                <a:solidFill>
                  <a:srgbClr val="000000"/>
                </a:solidFill>
                <a:effectLst/>
                <a:latin typeface="Segoe UI" panose="020B0502040204020203" pitchFamily="34" charset="0"/>
                <a:cs typeface="Segoe UI" panose="020B0502040204020203" pitchFamily="34" charset="0"/>
              </a:rPr>
              <a:t>לפני כניסת אורבן95 לעיר ולעומת זאת, כיום</a:t>
            </a:r>
            <a:r>
              <a:rPr lang="he-IL" sz="1400" b="0" dirty="0">
                <a:solidFill>
                  <a:srgbClr val="000000"/>
                </a:solidFill>
                <a:effectLst/>
                <a:latin typeface="Segoe UI" panose="020B0502040204020203" pitchFamily="34" charset="0"/>
                <a:cs typeface="Segoe UI" panose="020B0502040204020203" pitchFamily="34" charset="0"/>
              </a:rPr>
              <a:t>? </a:t>
            </a:r>
          </a:p>
          <a:p>
            <a:pPr algn="r" rtl="1" fontAlgn="base">
              <a:spcAft>
                <a:spcPts val="600"/>
              </a:spcAft>
              <a:buFont typeface="+mj-lt"/>
              <a:buAutoNum type="arabicPeriod" startAt="2"/>
            </a:pPr>
            <a:r>
              <a:rPr lang="he-IL" sz="1400" b="0" dirty="0">
                <a:solidFill>
                  <a:srgbClr val="000000"/>
                </a:solidFill>
                <a:effectLst/>
                <a:latin typeface="Segoe UI" panose="020B0502040204020203" pitchFamily="34" charset="0"/>
                <a:cs typeface="Segoe UI" panose="020B0502040204020203" pitchFamily="34" charset="0"/>
              </a:rPr>
              <a:t>מהי מטרת ההכשרות בעיניכם? מדוע אתם לוקחים בהן חלק? האם רציתם בכך מההתחלה? האם השתנתה עמדתכם בעקבות המפגשים? </a:t>
            </a:r>
          </a:p>
          <a:p>
            <a:pPr algn="r" rtl="1" fontAlgn="base">
              <a:spcAft>
                <a:spcPts val="600"/>
              </a:spcAft>
              <a:buFont typeface="+mj-lt"/>
              <a:buAutoNum type="arabicPeriod" startAt="3"/>
            </a:pPr>
            <a:r>
              <a:rPr lang="he-IL" sz="1400" b="0" dirty="0">
                <a:solidFill>
                  <a:srgbClr val="000000"/>
                </a:solidFill>
                <a:effectLst/>
                <a:latin typeface="Segoe UI" panose="020B0502040204020203" pitchFamily="34" charset="0"/>
                <a:cs typeface="Segoe UI" panose="020B0502040204020203" pitchFamily="34" charset="0"/>
              </a:rPr>
              <a:t> מה כללו המפגשים בהכשרה? לאיזה מידע נחשפתם במהלכם? להרחבה:  </a:t>
            </a:r>
          </a:p>
          <a:p>
            <a:pPr algn="r" rtl="1" fontAlgn="base">
              <a:spcAft>
                <a:spcPts val="600"/>
              </a:spcAft>
            </a:pPr>
            <a:r>
              <a:rPr lang="he-IL" sz="1400" b="0" dirty="0">
                <a:solidFill>
                  <a:srgbClr val="000000"/>
                </a:solidFill>
                <a:effectLst/>
                <a:latin typeface="Segoe UI" panose="020B0502040204020203" pitchFamily="34" charset="0"/>
                <a:cs typeface="Segoe UI" panose="020B0502040204020203" pitchFamily="34" charset="0"/>
              </a:rPr>
              <a:t> - האם התכנים אליהם נחשפתם השפיעו על תפיסתכם לגבי החשיבות והצורך לשלב את צרכי הגיל הרך בעבודתכם המקצועית? </a:t>
            </a:r>
            <a:br>
              <a:rPr lang="en-US" sz="1400" b="0">
                <a:solidFill>
                  <a:srgbClr val="000000"/>
                </a:solidFill>
                <a:effectLst/>
                <a:latin typeface="Segoe UI" panose="020B0502040204020203" pitchFamily="34" charset="0"/>
                <a:cs typeface="Segoe UI" panose="020B0502040204020203" pitchFamily="34" charset="0"/>
              </a:rPr>
            </a:br>
            <a:r>
              <a:rPr lang="he-IL" sz="1400" b="0">
                <a:solidFill>
                  <a:srgbClr val="000000"/>
                </a:solidFill>
                <a:effectLst/>
                <a:latin typeface="Segoe UI" panose="020B0502040204020203" pitchFamily="34" charset="0"/>
                <a:cs typeface="Segoe UI" panose="020B0502040204020203" pitchFamily="34" charset="0"/>
              </a:rPr>
              <a:t>(</a:t>
            </a:r>
            <a:r>
              <a:rPr lang="he-IL" sz="1400" b="0" dirty="0">
                <a:solidFill>
                  <a:srgbClr val="000000"/>
                </a:solidFill>
                <a:effectLst/>
                <a:latin typeface="Segoe UI" panose="020B0502040204020203" pitchFamily="34" charset="0"/>
                <a:cs typeface="Segoe UI" panose="020B0502040204020203" pitchFamily="34" charset="0"/>
              </a:rPr>
              <a:t>חושבים שצריך, לא חושבים שצריך, התכנים השפיעו/לא השפיעו על העמדה) </a:t>
            </a:r>
          </a:p>
          <a:p>
            <a:pPr algn="r" rtl="1" fontAlgn="base">
              <a:spcAft>
                <a:spcPts val="600"/>
              </a:spcAft>
            </a:pPr>
            <a:r>
              <a:rPr lang="he-IL" sz="1400" dirty="0">
                <a:solidFill>
                  <a:srgbClr val="000000"/>
                </a:solidFill>
                <a:latin typeface="Segoe UI" panose="020B0502040204020203" pitchFamily="34" charset="0"/>
                <a:cs typeface="Segoe UI" panose="020B0502040204020203" pitchFamily="34" charset="0"/>
              </a:rPr>
              <a:t>-  </a:t>
            </a:r>
            <a:r>
              <a:rPr lang="he-IL" sz="1400" b="0" dirty="0">
                <a:solidFill>
                  <a:srgbClr val="000000"/>
                </a:solidFill>
                <a:effectLst/>
                <a:latin typeface="Segoe UI" panose="020B0502040204020203" pitchFamily="34" charset="0"/>
                <a:cs typeface="Segoe UI" panose="020B0502040204020203" pitchFamily="34" charset="0"/>
              </a:rPr>
              <a:t>האם קיבלתם כלים </a:t>
            </a:r>
            <a:r>
              <a:rPr lang="he-IL" sz="1400" b="0" dirty="0" err="1">
                <a:solidFill>
                  <a:srgbClr val="000000"/>
                </a:solidFill>
                <a:effectLst/>
                <a:latin typeface="Segoe UI" panose="020B0502040204020203" pitchFamily="34" charset="0"/>
                <a:cs typeface="Segoe UI" panose="020B0502040204020203" pitchFamily="34" charset="0"/>
              </a:rPr>
              <a:t>ופרקטיקות</a:t>
            </a:r>
            <a:r>
              <a:rPr lang="he-IL" sz="1400" b="0" dirty="0">
                <a:solidFill>
                  <a:srgbClr val="000000"/>
                </a:solidFill>
                <a:effectLst/>
                <a:latin typeface="Segoe UI" panose="020B0502040204020203" pitchFamily="34" charset="0"/>
                <a:cs typeface="Segoe UI" panose="020B0502040204020203" pitchFamily="34" charset="0"/>
              </a:rPr>
              <a:t> ישימות לעבודה (כל אחת ואחד בתחומו) מבחינת שילוב צרכי הגיל הרך? </a:t>
            </a:r>
          </a:p>
          <a:p>
            <a:pPr algn="r" rtl="1" fontAlgn="base">
              <a:spcAft>
                <a:spcPts val="600"/>
              </a:spcAft>
            </a:pPr>
            <a:r>
              <a:rPr lang="he-IL" sz="1400" dirty="0">
                <a:solidFill>
                  <a:srgbClr val="000000"/>
                </a:solidFill>
                <a:latin typeface="Segoe UI" panose="020B0502040204020203" pitchFamily="34" charset="0"/>
                <a:cs typeface="Segoe UI" panose="020B0502040204020203" pitchFamily="34" charset="0"/>
              </a:rPr>
              <a:t>4. </a:t>
            </a:r>
            <a:r>
              <a:rPr lang="he-IL" sz="1400" b="0" dirty="0">
                <a:solidFill>
                  <a:srgbClr val="000000"/>
                </a:solidFill>
                <a:effectLst/>
                <a:latin typeface="Segoe UI" panose="020B0502040204020203" pitchFamily="34" charset="0"/>
                <a:cs typeface="Segoe UI" panose="020B0502040204020203" pitchFamily="34" charset="0"/>
              </a:rPr>
              <a:t>מה היו הדברים המשמעותיים ביותר שלקחתם מהמפגשים? כיצד ההכשרות תרמו לכם? </a:t>
            </a:r>
            <a:br>
              <a:rPr lang="he-IL" sz="1400" b="0" dirty="0">
                <a:solidFill>
                  <a:srgbClr val="000000"/>
                </a:solidFill>
                <a:effectLst/>
                <a:latin typeface="Segoe UI" panose="020B0502040204020203" pitchFamily="34" charset="0"/>
                <a:cs typeface="Segoe UI" panose="020B0502040204020203" pitchFamily="34" charset="0"/>
              </a:rPr>
            </a:br>
            <a:r>
              <a:rPr lang="he-IL" sz="1400" b="0" dirty="0">
                <a:solidFill>
                  <a:srgbClr val="000000"/>
                </a:solidFill>
                <a:effectLst/>
                <a:latin typeface="Segoe UI" panose="020B0502040204020203" pitchFamily="34" charset="0"/>
                <a:cs typeface="Segoe UI" panose="020B0502040204020203" pitchFamily="34" charset="0"/>
              </a:rPr>
              <a:t>(ידע מקצועי חדש, העמקת ידע קיים, כלים פרקטיים, מוטיבציה והשראה לפעולה, נטוורקינג) </a:t>
            </a:r>
          </a:p>
          <a:p>
            <a:pPr algn="r" rtl="1" fontAlgn="base">
              <a:spcAft>
                <a:spcPts val="600"/>
              </a:spcAft>
              <a:buFont typeface="+mj-lt"/>
              <a:buAutoNum type="arabicPeriod" startAt="5"/>
            </a:pPr>
            <a:r>
              <a:rPr lang="he-IL" sz="1400" b="0" dirty="0">
                <a:solidFill>
                  <a:srgbClr val="000000"/>
                </a:solidFill>
                <a:effectLst/>
                <a:latin typeface="Segoe UI" panose="020B0502040204020203" pitchFamily="34" charset="0"/>
                <a:cs typeface="Segoe UI" panose="020B0502040204020203" pitchFamily="34" charset="0"/>
              </a:rPr>
              <a:t> איך ההשתתפות (המידע/הכלים שאליהם נחשפתם) השפיעה על אופן ההתנהלות שלכם בשגרת העבודה?   </a:t>
            </a:r>
            <a:br>
              <a:rPr lang="he-IL" sz="1400" b="0" dirty="0">
                <a:solidFill>
                  <a:srgbClr val="000000"/>
                </a:solidFill>
                <a:effectLst/>
                <a:latin typeface="Segoe UI" panose="020B0502040204020203" pitchFamily="34" charset="0"/>
                <a:cs typeface="Segoe UI" panose="020B0502040204020203" pitchFamily="34" charset="0"/>
              </a:rPr>
            </a:br>
            <a:r>
              <a:rPr lang="he-IL" sz="1400" b="0" dirty="0">
                <a:solidFill>
                  <a:srgbClr val="000000"/>
                </a:solidFill>
                <a:effectLst/>
                <a:latin typeface="Segoe UI" panose="020B0502040204020203" pitchFamily="34" charset="0"/>
                <a:cs typeface="Segoe UI" panose="020B0502040204020203" pitchFamily="34" charset="0"/>
              </a:rPr>
              <a:t>האם רכשתם הרגלי עבודה חדשים שאתם מיישמים בשגרת העבודה שלכם, שלא קשורה לתוכנית אורבן95? </a:t>
            </a:r>
          </a:p>
          <a:p>
            <a:pPr algn="r" rtl="1" fontAlgn="base">
              <a:spcAft>
                <a:spcPts val="600"/>
              </a:spcAft>
              <a:buFont typeface="+mj-lt"/>
              <a:buAutoNum type="arabicPeriod" startAt="6"/>
            </a:pPr>
            <a:r>
              <a:rPr lang="he-IL" sz="1400" b="0" dirty="0">
                <a:solidFill>
                  <a:srgbClr val="000000"/>
                </a:solidFill>
                <a:effectLst/>
                <a:latin typeface="Segoe UI" panose="020B0502040204020203" pitchFamily="34" charset="0"/>
                <a:cs typeface="Segoe UI" panose="020B0502040204020203" pitchFamily="34" charset="0"/>
              </a:rPr>
              <a:t> כיום כבר בוצעו ועוד מתבצעות פעולות בשטח במסגרת אורבן95 (</a:t>
            </a:r>
            <a:r>
              <a:rPr lang="he-IL" sz="1400" b="0" dirty="0" err="1">
                <a:solidFill>
                  <a:srgbClr val="000000"/>
                </a:solidFill>
                <a:effectLst/>
                <a:latin typeface="Segoe UI" panose="020B0502040204020203" pitchFamily="34" charset="0"/>
                <a:cs typeface="Segoe UI" panose="020B0502040204020203" pitchFamily="34" charset="0"/>
              </a:rPr>
              <a:t>זעירא</a:t>
            </a:r>
            <a:r>
              <a:rPr lang="he-IL" sz="1400" b="0" dirty="0">
                <a:solidFill>
                  <a:srgbClr val="000000"/>
                </a:solidFill>
                <a:effectLst/>
                <a:latin typeface="Segoe UI" panose="020B0502040204020203" pitchFamily="34" charset="0"/>
                <a:cs typeface="Segoe UI" panose="020B0502040204020203" pitchFamily="34" charset="0"/>
              </a:rPr>
              <a:t>, השתתפות </a:t>
            </a:r>
            <a:r>
              <a:rPr lang="he-IL" sz="1400" b="0" dirty="0" err="1">
                <a:solidFill>
                  <a:srgbClr val="000000"/>
                </a:solidFill>
                <a:effectLst/>
                <a:latin typeface="Segoe UI" panose="020B0502040204020203" pitchFamily="34" charset="0"/>
                <a:cs typeface="Segoe UI" panose="020B0502040204020203" pitchFamily="34" charset="0"/>
              </a:rPr>
              <a:t>בהאקתון</a:t>
            </a:r>
            <a:r>
              <a:rPr lang="he-IL" sz="1400" b="0" dirty="0">
                <a:solidFill>
                  <a:srgbClr val="000000"/>
                </a:solidFill>
                <a:effectLst/>
                <a:latin typeface="Segoe UI" panose="020B0502040204020203" pitchFamily="34" charset="0"/>
                <a:cs typeface="Segoe UI" panose="020B0502040204020203" pitchFamily="34" charset="0"/>
              </a:rPr>
              <a:t>). איך אתם חווים/ חוויתם את ההתנהלות בפרויקטים אלו? בעבודה עם מגוון ממשקים וגורמים עירוניים ואחרים, חלקם לא מעורים בתחום. (שת"פ בין אגפים, מנגנוני עבודה, תכלול, מערכות יחסים בין הגורמים, רתימת גורמים, אתגרים). </a:t>
            </a:r>
          </a:p>
          <a:p>
            <a:pPr algn="r" rtl="1" fontAlgn="base">
              <a:spcAft>
                <a:spcPts val="600"/>
              </a:spcAft>
              <a:buFont typeface="+mj-lt"/>
              <a:buAutoNum type="arabicPeriod" startAt="7"/>
            </a:pPr>
            <a:r>
              <a:rPr lang="he-IL" sz="1400" b="0" dirty="0">
                <a:solidFill>
                  <a:srgbClr val="000000"/>
                </a:solidFill>
                <a:effectLst/>
                <a:latin typeface="Segoe UI" panose="020B0502040204020203" pitchFamily="34" charset="0"/>
                <a:cs typeface="Segoe UI" panose="020B0502040204020203" pitchFamily="34" charset="0"/>
              </a:rPr>
              <a:t> עד כמה המרחב הציבורי/השירותים העירוניים מותאמים </a:t>
            </a:r>
            <a:r>
              <a:rPr lang="he-IL" sz="1400" b="0" u="sng" dirty="0">
                <a:solidFill>
                  <a:srgbClr val="000000"/>
                </a:solidFill>
                <a:effectLst/>
                <a:latin typeface="Segoe UI" panose="020B0502040204020203" pitchFamily="34" charset="0"/>
                <a:cs typeface="Segoe UI" panose="020B0502040204020203" pitchFamily="34" charset="0"/>
              </a:rPr>
              <a:t>כיום</a:t>
            </a:r>
            <a:r>
              <a:rPr lang="he-IL" sz="1400" b="0" dirty="0">
                <a:solidFill>
                  <a:srgbClr val="000000"/>
                </a:solidFill>
                <a:effectLst/>
                <a:latin typeface="Segoe UI" panose="020B0502040204020203" pitchFamily="34" charset="0"/>
                <a:cs typeface="Segoe UI" panose="020B0502040204020203" pitchFamily="34" charset="0"/>
              </a:rPr>
              <a:t> לצרכי הגיל הרך ומלוויו? האם במידה מספקת לדעתכם? (לברר עד כמה חשובה ההתאמה בעיניהם, ועד כמה מותאמת בפועל. ייתכן שלדעתם אין צורך בהתאמה ייעודית לגיל הרך, ולכן המצב הקיים הוא תקין וכו') </a:t>
            </a:r>
          </a:p>
          <a:p>
            <a:pPr algn="r" rtl="1" fontAlgn="base">
              <a:spcAft>
                <a:spcPts val="600"/>
              </a:spcAft>
              <a:buFont typeface="+mj-lt"/>
              <a:buAutoNum type="arabicPeriod" startAt="8"/>
            </a:pPr>
            <a:r>
              <a:rPr lang="he-IL" sz="1400" b="0" dirty="0">
                <a:solidFill>
                  <a:srgbClr val="000000"/>
                </a:solidFill>
                <a:effectLst/>
                <a:latin typeface="Segoe UI" panose="020B0502040204020203" pitchFamily="34" charset="0"/>
                <a:cs typeface="Segoe UI" panose="020B0502040204020203" pitchFamily="34" charset="0"/>
              </a:rPr>
              <a:t> האם לדעתכם הגיל הרך צריך להיות על סדר היום הקבוע של עבודת העירייה? צריך להתרכז </a:t>
            </a:r>
            <a:r>
              <a:rPr lang="he-IL" sz="1400" b="0" u="sng" dirty="0">
                <a:solidFill>
                  <a:srgbClr val="000000"/>
                </a:solidFill>
                <a:effectLst/>
                <a:latin typeface="Segoe UI" panose="020B0502040204020203" pitchFamily="34" charset="0"/>
                <a:cs typeface="Segoe UI" panose="020B0502040204020203" pitchFamily="34" charset="0"/>
              </a:rPr>
              <a:t>רק </a:t>
            </a:r>
            <a:r>
              <a:rPr lang="he-IL" sz="1400" b="0" dirty="0">
                <a:solidFill>
                  <a:srgbClr val="000000"/>
                </a:solidFill>
                <a:effectLst/>
                <a:latin typeface="Segoe UI" panose="020B0502040204020203" pitchFamily="34" charset="0"/>
                <a:cs typeface="Segoe UI" panose="020B0502040204020203" pitchFamily="34" charset="0"/>
              </a:rPr>
              <a:t>במחלקות מסוימות? מדוע? כיצד זה משתלב בסדר העדיפויות הכלל עירוני? </a:t>
            </a:r>
          </a:p>
          <a:p>
            <a:pPr algn="r" rtl="1" fontAlgn="base">
              <a:spcAft>
                <a:spcPts val="600"/>
              </a:spcAft>
              <a:buFont typeface="+mj-lt"/>
              <a:buAutoNum type="arabicPeriod" startAt="9"/>
            </a:pPr>
            <a:r>
              <a:rPr lang="he-IL" sz="1400" b="0" dirty="0">
                <a:solidFill>
                  <a:srgbClr val="000000"/>
                </a:solidFill>
                <a:effectLst/>
                <a:latin typeface="Segoe UI" panose="020B0502040204020203" pitchFamily="34" charset="0"/>
                <a:cs typeface="Segoe UI" panose="020B0502040204020203" pitchFamily="34" charset="0"/>
              </a:rPr>
              <a:t> אני מניחה שיש עיסוק רב בענייני תקציב ותכנון. האם הידע שקיבלתם משפיע על תוכניות העבודה </a:t>
            </a:r>
            <a:r>
              <a:rPr lang="he-IL" sz="1400" b="0" u="sng" dirty="0">
                <a:solidFill>
                  <a:srgbClr val="000000"/>
                </a:solidFill>
                <a:effectLst/>
                <a:latin typeface="Segoe UI" panose="020B0502040204020203" pitchFamily="34" charset="0"/>
                <a:cs typeface="Segoe UI" panose="020B0502040204020203" pitchFamily="34" charset="0"/>
              </a:rPr>
              <a:t>שלכם</a:t>
            </a:r>
            <a:r>
              <a:rPr lang="he-IL" sz="1400" b="0" dirty="0">
                <a:solidFill>
                  <a:srgbClr val="000000"/>
                </a:solidFill>
                <a:effectLst/>
                <a:latin typeface="Segoe UI" panose="020B0502040204020203" pitchFamily="34" charset="0"/>
                <a:cs typeface="Segoe UI" panose="020B0502040204020203" pitchFamily="34" charset="0"/>
              </a:rPr>
              <a:t> (מבחינת התחשבות בצרכי הגיל הרך)? עד כמה זה תלוי בכם? מה החסמים?  </a:t>
            </a:r>
          </a:p>
          <a:p>
            <a:pPr algn="r" rtl="1" fontAlgn="base">
              <a:spcAft>
                <a:spcPts val="600"/>
              </a:spcAft>
              <a:buFont typeface="+mj-lt"/>
              <a:buAutoNum type="arabicPeriod" startAt="10"/>
            </a:pPr>
            <a:r>
              <a:rPr lang="he-IL" sz="1400" b="0" dirty="0">
                <a:solidFill>
                  <a:srgbClr val="000000"/>
                </a:solidFill>
                <a:effectLst/>
                <a:latin typeface="Segoe UI" panose="020B0502040204020203" pitchFamily="34" charset="0"/>
                <a:cs typeface="Segoe UI" panose="020B0502040204020203" pitchFamily="34" charset="0"/>
              </a:rPr>
              <a:t>מה עוד נחוץ לכם בנושא? אילו סוגים של מפגשים/מידע/הנחיות? מה ניתן לשנות / לשפר בהכשרות עתידיות? </a:t>
            </a:r>
          </a:p>
        </p:txBody>
      </p:sp>
    </p:spTree>
    <p:extLst>
      <p:ext uri="{BB962C8B-B14F-4D97-AF65-F5344CB8AC3E}">
        <p14:creationId xmlns:p14="http://schemas.microsoft.com/office/powerpoint/2010/main" val="2653406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 name="תמונה 2">
            <a:extLst>
              <a:ext uri="{FF2B5EF4-FFF2-40B4-BE49-F238E27FC236}">
                <a16:creationId xmlns:a16="http://schemas.microsoft.com/office/drawing/2014/main" id="{E846C885-487E-34A7-74BB-5C074D8D085D}"/>
              </a:ext>
            </a:extLst>
          </p:cNvPr>
          <p:cNvPicPr>
            <a:picLocks noChangeAspect="1"/>
          </p:cNvPicPr>
          <p:nvPr/>
        </p:nvPicPr>
        <p:blipFill>
          <a:blip r:embed="rId4">
            <a:grayscl/>
          </a:blip>
          <a:stretch>
            <a:fillRect/>
          </a:stretch>
        </p:blipFill>
        <p:spPr>
          <a:xfrm>
            <a:off x="-220080" y="-1294684"/>
            <a:ext cx="6386762" cy="4834879"/>
          </a:xfrm>
          <a:prstGeom prst="rect">
            <a:avLst/>
          </a:prstGeom>
        </p:spPr>
      </p:pic>
      <p:pic>
        <p:nvPicPr>
          <p:cNvPr id="11" name="תמונה 19">
            <a:extLst>
              <a:ext uri="{FF2B5EF4-FFF2-40B4-BE49-F238E27FC236}">
                <a16:creationId xmlns:a16="http://schemas.microsoft.com/office/drawing/2014/main" id="{64CBB32C-01DF-F793-0256-0F01931F6851}"/>
              </a:ext>
            </a:extLst>
          </p:cNvPr>
          <p:cNvPicPr>
            <a:picLocks noChangeAspect="1"/>
          </p:cNvPicPr>
          <p:nvPr/>
        </p:nvPicPr>
        <p:blipFill rotWithShape="1">
          <a:blip r:embed="rId5">
            <a:grayscl/>
          </a:blip>
          <a:srcRect t="31714"/>
          <a:stretch/>
        </p:blipFill>
        <p:spPr>
          <a:xfrm>
            <a:off x="-220080" y="3083183"/>
            <a:ext cx="8253045" cy="3518148"/>
          </a:xfrm>
          <a:prstGeom prst="rect">
            <a:avLst/>
          </a:prstGeom>
        </p:spPr>
      </p:pic>
      <p:sp>
        <p:nvSpPr>
          <p:cNvPr id="105" name="Google Shape;105;p1"/>
          <p:cNvSpPr txBox="1">
            <a:spLocks noGrp="1"/>
          </p:cNvSpPr>
          <p:nvPr>
            <p:ph type="sldNum" idx="12"/>
          </p:nvPr>
        </p:nvSpPr>
        <p:spPr>
          <a:xfrm>
            <a:off x="8610600" y="6356350"/>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w-IL"/>
              <a:t>23</a:t>
            </a:fld>
            <a:endParaRPr/>
          </a:p>
        </p:txBody>
      </p:sp>
      <p:sp>
        <p:nvSpPr>
          <p:cNvPr id="15" name="מלבן מעוגל 1">
            <a:extLst>
              <a:ext uri="{FF2B5EF4-FFF2-40B4-BE49-F238E27FC236}">
                <a16:creationId xmlns:a16="http://schemas.microsoft.com/office/drawing/2014/main" id="{A91590D6-4A1E-41AA-9033-D4A60785C6CE}"/>
              </a:ext>
            </a:extLst>
          </p:cNvPr>
          <p:cNvSpPr/>
          <p:nvPr/>
        </p:nvSpPr>
        <p:spPr>
          <a:xfrm rot="4329447">
            <a:off x="6840558" y="244402"/>
            <a:ext cx="5764962" cy="5764962"/>
          </a:xfrm>
          <a:prstGeom prst="roundRect">
            <a:avLst/>
          </a:prstGeom>
          <a:solidFill>
            <a:srgbClr val="25586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7">
            <a:extLst>
              <a:ext uri="{FF2B5EF4-FFF2-40B4-BE49-F238E27FC236}">
                <a16:creationId xmlns:a16="http://schemas.microsoft.com/office/drawing/2014/main" id="{F18A2E3C-9A2B-4180-89BF-319B79BEC76D}"/>
              </a:ext>
            </a:extLst>
          </p:cNvPr>
          <p:cNvSpPr/>
          <p:nvPr/>
        </p:nvSpPr>
        <p:spPr>
          <a:xfrm>
            <a:off x="7198355" y="2575169"/>
            <a:ext cx="5374645" cy="830997"/>
          </a:xfrm>
          <a:prstGeom prst="rect">
            <a:avLst/>
          </a:prstGeom>
        </p:spPr>
        <p:txBody>
          <a:bodyPr wrap="square" lIns="91440" tIns="45720" rIns="91440" bIns="45720" anchor="t">
            <a:spAutoFit/>
          </a:bodyPr>
          <a:lstStyle/>
          <a:p>
            <a:pPr algn="ctr">
              <a:spcBef>
                <a:spcPts val="1000"/>
              </a:spcBef>
            </a:pPr>
            <a:r>
              <a:rPr lang="en-US" sz="4800" b="1" dirty="0">
                <a:solidFill>
                  <a:schemeClr val="bg1"/>
                </a:solidFill>
                <a:latin typeface="Segoe UI"/>
                <a:ea typeface="Tahoma"/>
                <a:cs typeface="Segoe UI"/>
              </a:rPr>
              <a:t>Thank You!</a:t>
            </a:r>
            <a:endParaRPr lang="he-IL" sz="2000" dirty="0">
              <a:solidFill>
                <a:schemeClr val="bg1"/>
              </a:solidFill>
              <a:latin typeface="Segoe UI" panose="020B0502040204020203" pitchFamily="34" charset="0"/>
              <a:ea typeface="Tahoma" panose="020B0604030504040204" pitchFamily="34" charset="0"/>
              <a:cs typeface="Segoe UI" panose="020B0502040204020203" pitchFamily="34" charset="0"/>
            </a:endParaRPr>
          </a:p>
        </p:txBody>
      </p:sp>
      <p:grpSp>
        <p:nvGrpSpPr>
          <p:cNvPr id="19" name="Group 18">
            <a:extLst>
              <a:ext uri="{FF2B5EF4-FFF2-40B4-BE49-F238E27FC236}">
                <a16:creationId xmlns:a16="http://schemas.microsoft.com/office/drawing/2014/main" id="{D0C4646C-E019-4985-A439-B00DE77E3001}"/>
              </a:ext>
            </a:extLst>
          </p:cNvPr>
          <p:cNvGrpSpPr/>
          <p:nvPr/>
        </p:nvGrpSpPr>
        <p:grpSpPr>
          <a:xfrm>
            <a:off x="-116958" y="6457504"/>
            <a:ext cx="10442058" cy="594107"/>
            <a:chOff x="-116958" y="6457504"/>
            <a:chExt cx="10442058" cy="594107"/>
          </a:xfrm>
        </p:grpSpPr>
        <p:sp>
          <p:nvSpPr>
            <p:cNvPr id="20" name="Rectangle: Rounded Corners 19">
              <a:extLst>
                <a:ext uri="{FF2B5EF4-FFF2-40B4-BE49-F238E27FC236}">
                  <a16:creationId xmlns:a16="http://schemas.microsoft.com/office/drawing/2014/main" id="{EBD4AB09-2644-4777-B45D-7EC8BE1054DD}"/>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Rectangle: Rounded Corners 20">
              <a:extLst>
                <a:ext uri="{FF2B5EF4-FFF2-40B4-BE49-F238E27FC236}">
                  <a16:creationId xmlns:a16="http://schemas.microsoft.com/office/drawing/2014/main" id="{FC8FB0AA-F732-4CE3-A471-6414842C4735}"/>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TextBox 21">
              <a:extLst>
                <a:ext uri="{FF2B5EF4-FFF2-40B4-BE49-F238E27FC236}">
                  <a16:creationId xmlns:a16="http://schemas.microsoft.com/office/drawing/2014/main" id="{8FDF0B63-D64E-4A64-BB46-25D8969AA43D}"/>
                </a:ext>
              </a:extLst>
            </p:cNvPr>
            <p:cNvSpPr txBox="1"/>
            <p:nvPr/>
          </p:nvSpPr>
          <p:spPr>
            <a:xfrm>
              <a:off x="886" y="6611779"/>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6" name="מלבן מעוגל 8">
            <a:extLst>
              <a:ext uri="{FF2B5EF4-FFF2-40B4-BE49-F238E27FC236}">
                <a16:creationId xmlns:a16="http://schemas.microsoft.com/office/drawing/2014/main" id="{4E9A994D-F822-4AE7-8457-97C8FB413407}"/>
              </a:ext>
            </a:extLst>
          </p:cNvPr>
          <p:cNvSpPr/>
          <p:nvPr/>
        </p:nvSpPr>
        <p:spPr>
          <a:xfrm rot="4329447">
            <a:off x="6868073" y="244402"/>
            <a:ext cx="5764962" cy="576496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00894645"/>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3</a:t>
            </a:fld>
            <a:endParaRPr lang="en-US" sz="1400"/>
          </a:p>
        </p:txBody>
      </p:sp>
      <p:sp>
        <p:nvSpPr>
          <p:cNvPr id="17" name="TextBox 16"/>
          <p:cNvSpPr txBox="1"/>
          <p:nvPr/>
        </p:nvSpPr>
        <p:spPr>
          <a:xfrm>
            <a:off x="1" y="0"/>
            <a:ext cx="12191999" cy="461665"/>
          </a:xfrm>
          <a:prstGeom prst="rect">
            <a:avLst/>
          </a:prstGeom>
          <a:solidFill>
            <a:srgbClr val="36636F"/>
          </a:solidFill>
        </p:spPr>
        <p:txBody>
          <a:bodyPr wrap="square" rtlCol="0">
            <a:spAutoFit/>
          </a:bodyPr>
          <a:lstStyle/>
          <a:p>
            <a:pPr algn="l" rtl="0"/>
            <a:r>
              <a:rPr lang="en-US" sz="2400" b="1" dirty="0">
                <a:solidFill>
                  <a:schemeClr val="bg1"/>
                </a:solidFill>
                <a:latin typeface="Tahoma" pitchFamily="34" charset="0"/>
                <a:ea typeface="Tahoma" pitchFamily="34" charset="0"/>
                <a:cs typeface="Tahoma" pitchFamily="34" charset="0"/>
              </a:rPr>
              <a:t>Table of Contents</a:t>
            </a:r>
            <a:endParaRPr lang="he-IL" sz="2400" b="1" dirty="0">
              <a:solidFill>
                <a:schemeClr val="bg1"/>
              </a:solidFill>
              <a:latin typeface="Tahoma" pitchFamily="34" charset="0"/>
              <a:ea typeface="Tahoma" pitchFamily="34" charset="0"/>
              <a:cs typeface="Tahoma" pitchFamily="34" charset="0"/>
            </a:endParaRPr>
          </a:p>
        </p:txBody>
      </p:sp>
      <p:sp>
        <p:nvSpPr>
          <p:cNvPr id="3" name="Rectangle 2"/>
          <p:cNvSpPr/>
          <p:nvPr/>
        </p:nvSpPr>
        <p:spPr>
          <a:xfrm>
            <a:off x="1527453" y="1056007"/>
            <a:ext cx="9270686" cy="4899675"/>
          </a:xfrm>
          <a:prstGeom prst="rect">
            <a:avLst/>
          </a:prstGeom>
        </p:spPr>
        <p:txBody>
          <a:bodyPr wrap="square" lIns="91440" tIns="45720" rIns="91440" bIns="45720" anchor="t">
            <a:spAutoFit/>
          </a:bodyPr>
          <a:lstStyle/>
          <a:p>
            <a:pPr marL="107950" algn="r" rtl="1">
              <a:lnSpc>
                <a:spcPct val="150000"/>
              </a:lnSpc>
            </a:pPr>
            <a:r>
              <a:rPr lang="he-IL" sz="1400" b="1" dirty="0">
                <a:latin typeface="Segoe UI" panose="020B0502040204020203" pitchFamily="34" charset="0"/>
                <a:ea typeface="Tahoma" pitchFamily="34" charset="0"/>
                <a:cs typeface="Segoe UI" panose="020B0502040204020203" pitchFamily="34" charset="0"/>
              </a:rPr>
              <a:t>רקע</a:t>
            </a:r>
            <a:r>
              <a:rPr lang="en-US" sz="1400" b="1" dirty="0">
                <a:latin typeface="Segoe UI" panose="020B0502040204020203" pitchFamily="34" charset="0"/>
                <a:ea typeface="Tahoma" pitchFamily="34" charset="0"/>
                <a:cs typeface="Segoe UI" panose="020B0502040204020203" pitchFamily="34" charset="0"/>
              </a:rPr>
              <a:t>…</a:t>
            </a:r>
            <a:r>
              <a:rPr lang="he-IL" sz="1400" b="1" dirty="0">
                <a:latin typeface="Segoe UI" panose="020B0502040204020203" pitchFamily="34" charset="0"/>
                <a:ea typeface="Tahoma" pitchFamily="34" charset="0"/>
                <a:cs typeface="Segoe UI" panose="020B0502040204020203" pitchFamily="34" charset="0"/>
              </a:rPr>
              <a:t>.................</a:t>
            </a:r>
            <a:r>
              <a:rPr lang="en-US" sz="1400" b="1" dirty="0">
                <a:latin typeface="Segoe UI" panose="020B0502040204020203" pitchFamily="34" charset="0"/>
                <a:ea typeface="Tahoma" pitchFamily="34" charset="0"/>
                <a:cs typeface="Segoe UI" panose="020B0502040204020203" pitchFamily="34" charset="0"/>
              </a:rPr>
              <a:t>…..…………………………………………………………………………</a:t>
            </a:r>
            <a:r>
              <a:rPr lang="he-IL" sz="1400" b="1" dirty="0">
                <a:latin typeface="Segoe UI" panose="020B0502040204020203" pitchFamily="34" charset="0"/>
                <a:ea typeface="Tahoma" pitchFamily="34" charset="0"/>
                <a:cs typeface="Segoe UI" panose="020B0502040204020203" pitchFamily="34" charset="0"/>
              </a:rPr>
              <a:t>...........................................</a:t>
            </a:r>
            <a:r>
              <a:rPr lang="en-US" sz="1400" b="1" dirty="0">
                <a:latin typeface="Segoe UI" panose="020B0502040204020203" pitchFamily="34" charset="0"/>
                <a:ea typeface="Tahoma" pitchFamily="34" charset="0"/>
                <a:cs typeface="Segoe UI" panose="020B0502040204020203" pitchFamily="34" charset="0"/>
              </a:rPr>
              <a:t>..</a:t>
            </a:r>
            <a:r>
              <a:rPr lang="he-IL" sz="1400" b="1" dirty="0">
                <a:latin typeface="Segoe UI" panose="020B0502040204020203" pitchFamily="34" charset="0"/>
                <a:ea typeface="Tahoma" pitchFamily="34" charset="0"/>
                <a:cs typeface="Segoe UI" panose="020B0502040204020203" pitchFamily="34" charset="0"/>
              </a:rPr>
              <a:t> 4</a:t>
            </a:r>
          </a:p>
          <a:p>
            <a:pPr marL="107950">
              <a:lnSpc>
                <a:spcPct val="150000"/>
              </a:lnSpc>
            </a:pPr>
            <a:r>
              <a:rPr lang="he-IL" sz="1400" dirty="0">
                <a:latin typeface="Segoe UI"/>
                <a:ea typeface="Tahoma"/>
                <a:cs typeface="Segoe UI"/>
              </a:rPr>
              <a:t>שביעות רצון מההכשרות...............................................................................................................................................5</a:t>
            </a:r>
          </a:p>
          <a:p>
            <a:pPr marL="107950">
              <a:lnSpc>
                <a:spcPct val="150000"/>
              </a:lnSpc>
            </a:pPr>
            <a:r>
              <a:rPr lang="he-IL" sz="1400" dirty="0">
                <a:latin typeface="Segoe UI" panose="020B0502040204020203" pitchFamily="34" charset="0"/>
                <a:ea typeface="Tahoma" pitchFamily="34" charset="0"/>
                <a:cs typeface="Segoe UI" panose="020B0502040204020203" pitchFamily="34" charset="0"/>
              </a:rPr>
              <a:t>התרומה המקצועית של ההכשרות............................................................................................................................6-8</a:t>
            </a:r>
          </a:p>
          <a:p>
            <a:pPr marL="107950">
              <a:lnSpc>
                <a:spcPct val="150000"/>
              </a:lnSpc>
            </a:pPr>
            <a:r>
              <a:rPr lang="he-IL" sz="1400" dirty="0">
                <a:latin typeface="Segoe UI"/>
                <a:ea typeface="Tahoma"/>
                <a:cs typeface="Segoe UI"/>
              </a:rPr>
              <a:t>ידע והבנה לצרכי הגיל הרך...........................................................................................................................................9</a:t>
            </a:r>
          </a:p>
          <a:p>
            <a:pPr marL="107950">
              <a:lnSpc>
                <a:spcPct val="150000"/>
              </a:lnSpc>
            </a:pPr>
            <a:r>
              <a:rPr lang="he-IL" sz="1400" dirty="0">
                <a:latin typeface="Segoe UI"/>
                <a:ea typeface="Tahoma"/>
                <a:cs typeface="Segoe UI"/>
              </a:rPr>
              <a:t>מודעות לצרכים ולמענים תכנוניים לטובת שיפור המרחב הציבורי עבור הגיל הרך ומלוויו</a:t>
            </a:r>
            <a:r>
              <a:rPr lang="he-IL" sz="1400" dirty="0">
                <a:latin typeface="Segoe UI" panose="020B0502040204020203" pitchFamily="34" charset="0"/>
                <a:ea typeface="Tahoma" pitchFamily="34" charset="0"/>
                <a:cs typeface="Segoe UI" panose="020B0502040204020203" pitchFamily="34" charset="0"/>
              </a:rPr>
              <a:t>......................10</a:t>
            </a:r>
          </a:p>
          <a:p>
            <a:pPr marL="107950">
              <a:lnSpc>
                <a:spcPct val="150000"/>
              </a:lnSpc>
            </a:pPr>
            <a:r>
              <a:rPr lang="he-IL" sz="1400" dirty="0">
                <a:latin typeface="Segoe UI"/>
                <a:ea typeface="Tahoma"/>
                <a:cs typeface="Segoe UI"/>
              </a:rPr>
              <a:t>רתימת שותפים ומנגנוני שיתוף פעולה בין-</a:t>
            </a:r>
            <a:r>
              <a:rPr lang="he-IL" sz="1400" dirty="0" err="1">
                <a:latin typeface="Segoe UI"/>
                <a:ea typeface="Tahoma"/>
                <a:cs typeface="Segoe UI"/>
              </a:rPr>
              <a:t>מינהליים</a:t>
            </a:r>
            <a:r>
              <a:rPr lang="he-IL" sz="1400" dirty="0">
                <a:latin typeface="Segoe UI"/>
                <a:ea typeface="Tahoma"/>
                <a:cs typeface="Segoe UI"/>
              </a:rPr>
              <a:t> ועם שותפים שונים</a:t>
            </a:r>
            <a:r>
              <a:rPr lang="he-IL" sz="1400" dirty="0">
                <a:latin typeface="Segoe UI" panose="020B0502040204020203" pitchFamily="34" charset="0"/>
                <a:ea typeface="Tahoma" pitchFamily="34" charset="0"/>
                <a:cs typeface="Segoe UI" panose="020B0502040204020203" pitchFamily="34" charset="0"/>
              </a:rPr>
              <a:t>.....................................................11</a:t>
            </a:r>
          </a:p>
          <a:p>
            <a:pPr marL="107950">
              <a:lnSpc>
                <a:spcPct val="150000"/>
              </a:lnSpc>
            </a:pPr>
            <a:r>
              <a:rPr lang="he-IL" sz="1400" dirty="0">
                <a:latin typeface="Segoe UI"/>
                <a:ea typeface="Tahoma"/>
                <a:cs typeface="Segoe UI"/>
              </a:rPr>
              <a:t>שילוב נקודת המבט של הגיל הרך ומלוויו בתכנון מרחבים ציבוריים מותאמים</a:t>
            </a:r>
            <a:r>
              <a:rPr lang="he-IL" sz="1400" dirty="0">
                <a:latin typeface="Segoe UI" panose="020B0502040204020203" pitchFamily="34" charset="0"/>
                <a:ea typeface="Tahoma" pitchFamily="34" charset="0"/>
                <a:cs typeface="Segoe UI" panose="020B0502040204020203" pitchFamily="34" charset="0"/>
              </a:rPr>
              <a:t>............................................12-13</a:t>
            </a:r>
            <a:endParaRPr lang="he-IL" sz="1400" b="1" dirty="0">
              <a:latin typeface="Segoe UI" panose="020B0502040204020203" pitchFamily="34" charset="0"/>
              <a:ea typeface="Tahoma" pitchFamily="34" charset="0"/>
              <a:cs typeface="Segoe UI" panose="020B0502040204020203" pitchFamily="34" charset="0"/>
            </a:endParaRPr>
          </a:p>
          <a:p>
            <a:pPr marL="107950">
              <a:lnSpc>
                <a:spcPct val="150000"/>
              </a:lnSpc>
            </a:pPr>
            <a:r>
              <a:rPr lang="he-IL" sz="1400" dirty="0">
                <a:latin typeface="Segoe UI"/>
                <a:ea typeface="Tahoma"/>
                <a:cs typeface="Segoe UI"/>
              </a:rPr>
              <a:t>למידת עמיתים לרשויות נוספות וליוצרי המרחב הבנוי</a:t>
            </a:r>
            <a:r>
              <a:rPr lang="he-IL" sz="1400" dirty="0">
                <a:latin typeface="Segoe UI" panose="020B0502040204020203" pitchFamily="34" charset="0"/>
                <a:ea typeface="Tahoma" pitchFamily="34" charset="0"/>
                <a:cs typeface="Segoe UI" panose="020B0502040204020203" pitchFamily="34" charset="0"/>
              </a:rPr>
              <a:t>.........................................................................................14	              </a:t>
            </a:r>
            <a:r>
              <a:rPr lang="he-IL" sz="1400" dirty="0">
                <a:latin typeface="Segoe UI"/>
                <a:ea typeface="Tahoma"/>
                <a:cs typeface="Segoe UI"/>
              </a:rPr>
              <a:t>תוכנית</a:t>
            </a:r>
            <a:r>
              <a:rPr lang="fr-FR" sz="1400" dirty="0">
                <a:latin typeface="Segoe UI"/>
                <a:ea typeface="Tahoma"/>
                <a:cs typeface="Segoe UI"/>
              </a:rPr>
              <a:t>Urban95 </a:t>
            </a:r>
            <a:r>
              <a:rPr lang="he-IL" sz="1400" dirty="0">
                <a:latin typeface="Segoe UI"/>
                <a:ea typeface="Tahoma"/>
                <a:cs typeface="Segoe UI"/>
              </a:rPr>
              <a:t> ברשויות העוגן מזוהה כ'סיפור הצלחה'..........................................................................</a:t>
            </a:r>
            <a:r>
              <a:rPr lang="he-IL" sz="1400" dirty="0">
                <a:latin typeface="Segoe UI" panose="020B0502040204020203" pitchFamily="34" charset="0"/>
                <a:ea typeface="Tahoma" pitchFamily="34" charset="0"/>
                <a:cs typeface="Segoe UI" panose="020B0502040204020203" pitchFamily="34" charset="0"/>
              </a:rPr>
              <a:t>.........15</a:t>
            </a:r>
          </a:p>
          <a:p>
            <a:pPr marL="107950">
              <a:lnSpc>
                <a:spcPct val="150000"/>
              </a:lnSpc>
            </a:pPr>
            <a:r>
              <a:rPr lang="he-IL" sz="1400" b="1" dirty="0">
                <a:latin typeface="Segoe UI" panose="020B0502040204020203" pitchFamily="34" charset="0"/>
                <a:ea typeface="Tahoma" pitchFamily="34" charset="0"/>
                <a:cs typeface="Segoe UI" panose="020B0502040204020203" pitchFamily="34" charset="0"/>
              </a:rPr>
              <a:t>סיכום...................................................................................................................................................................16</a:t>
            </a:r>
          </a:p>
          <a:p>
            <a:pPr marL="107950">
              <a:lnSpc>
                <a:spcPct val="150000"/>
              </a:lnSpc>
            </a:pPr>
            <a:r>
              <a:rPr lang="he-IL" sz="1400" b="1" dirty="0">
                <a:latin typeface="Segoe UI" panose="020B0502040204020203" pitchFamily="34" charset="0"/>
                <a:ea typeface="Tahoma" pitchFamily="34" charset="0"/>
                <a:cs typeface="Segoe UI" panose="020B0502040204020203" pitchFamily="34" charset="0"/>
              </a:rPr>
              <a:t>נספחים................................................................................................................................................................17-22</a:t>
            </a:r>
          </a:p>
          <a:p>
            <a:pPr marL="107950">
              <a:lnSpc>
                <a:spcPct val="150000"/>
              </a:lnSpc>
            </a:pPr>
            <a:r>
              <a:rPr lang="he-IL" sz="1400" dirty="0">
                <a:latin typeface="Segoe UI" panose="020B0502040204020203" pitchFamily="34" charset="0"/>
                <a:ea typeface="Tahoma" pitchFamily="34" charset="0"/>
                <a:cs typeface="Segoe UI" panose="020B0502040204020203" pitchFamily="34" charset="0"/>
              </a:rPr>
              <a:t>מודל לוגי לתוכנית </a:t>
            </a:r>
            <a:r>
              <a:rPr lang="en-US" sz="1400" dirty="0">
                <a:latin typeface="Segoe UI" panose="020B0502040204020203" pitchFamily="34" charset="0"/>
                <a:ea typeface="Tahoma" pitchFamily="34" charset="0"/>
                <a:cs typeface="Segoe UI" panose="020B0502040204020203" pitchFamily="34" charset="0"/>
              </a:rPr>
              <a:t>Urban95</a:t>
            </a:r>
            <a:r>
              <a:rPr lang="he-IL" sz="1400" dirty="0">
                <a:latin typeface="Segoe UI" panose="020B0502040204020203" pitchFamily="34" charset="0"/>
                <a:ea typeface="Tahoma" pitchFamily="34" charset="0"/>
                <a:cs typeface="Segoe UI" panose="020B0502040204020203" pitchFamily="34" charset="0"/>
              </a:rPr>
              <a:t> בהרחבה לפריפריה הגיאוגרפית בישראל..................................................................................17</a:t>
            </a:r>
          </a:p>
          <a:p>
            <a:pPr marL="107950">
              <a:lnSpc>
                <a:spcPct val="150000"/>
              </a:lnSpc>
            </a:pPr>
            <a:r>
              <a:rPr lang="he-IL" sz="1400" dirty="0">
                <a:latin typeface="Segoe UI" panose="020B0502040204020203" pitchFamily="34" charset="0"/>
                <a:ea typeface="Tahoma" pitchFamily="34" charset="0"/>
                <a:cs typeface="Segoe UI" panose="020B0502040204020203" pitchFamily="34" charset="0"/>
              </a:rPr>
              <a:t>טבלת כלי מחקר ומדדי הערכה.............................................................................................................................................................18</a:t>
            </a:r>
          </a:p>
          <a:p>
            <a:pPr marL="107950" algn="r" rtl="1">
              <a:lnSpc>
                <a:spcPct val="150000"/>
              </a:lnSpc>
            </a:pPr>
            <a:r>
              <a:rPr lang="he-IL" sz="1400" dirty="0">
                <a:latin typeface="Segoe UI" panose="020B0502040204020203" pitchFamily="34" charset="0"/>
                <a:ea typeface="Tahoma" pitchFamily="34" charset="0"/>
                <a:cs typeface="Segoe UI" panose="020B0502040204020203" pitchFamily="34" charset="0"/>
              </a:rPr>
              <a:t>שאלון סקר משתתפי הכשרות מקצועיות.........................................................................................................................................19-21</a:t>
            </a:r>
          </a:p>
          <a:p>
            <a:pPr marL="107950">
              <a:lnSpc>
                <a:spcPct val="150000"/>
              </a:lnSpc>
            </a:pPr>
            <a:r>
              <a:rPr lang="he-IL" sz="1400" dirty="0">
                <a:latin typeface="Segoe UI" panose="020B0502040204020203" pitchFamily="34" charset="0"/>
                <a:ea typeface="Tahoma" pitchFamily="34" charset="0"/>
                <a:cs typeface="Segoe UI" panose="020B0502040204020203" pitchFamily="34" charset="0"/>
              </a:rPr>
              <a:t>מחוון קבוצת מיקוד עם הצוותים המובילים.......................................................................................................................................22</a:t>
            </a:r>
          </a:p>
        </p:txBody>
      </p:sp>
      <p:grpSp>
        <p:nvGrpSpPr>
          <p:cNvPr id="10" name="Group 9">
            <a:extLst>
              <a:ext uri="{FF2B5EF4-FFF2-40B4-BE49-F238E27FC236}">
                <a16:creationId xmlns:a16="http://schemas.microsoft.com/office/drawing/2014/main" id="{B37DDB21-E28F-4173-917E-9CF7CE78A600}"/>
              </a:ext>
            </a:extLst>
          </p:cNvPr>
          <p:cNvGrpSpPr/>
          <p:nvPr/>
        </p:nvGrpSpPr>
        <p:grpSpPr>
          <a:xfrm>
            <a:off x="-116958" y="6457504"/>
            <a:ext cx="10441172" cy="594107"/>
            <a:chOff x="-116958" y="6457504"/>
            <a:chExt cx="10441172" cy="594107"/>
          </a:xfrm>
        </p:grpSpPr>
        <p:sp>
          <p:nvSpPr>
            <p:cNvPr id="11" name="Rectangle: Rounded Corners 10">
              <a:extLst>
                <a:ext uri="{FF2B5EF4-FFF2-40B4-BE49-F238E27FC236}">
                  <a16:creationId xmlns:a16="http://schemas.microsoft.com/office/drawing/2014/main" id="{C4DAE2AA-A519-4836-8252-06D32EF4895E}"/>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Rectangle: Rounded Corners 11">
              <a:extLst>
                <a:ext uri="{FF2B5EF4-FFF2-40B4-BE49-F238E27FC236}">
                  <a16:creationId xmlns:a16="http://schemas.microsoft.com/office/drawing/2014/main" id="{4D6B8681-9E41-402E-A7D1-A602DC2E24CC}"/>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extBox 12">
              <a:extLst>
                <a:ext uri="{FF2B5EF4-FFF2-40B4-BE49-F238E27FC236}">
                  <a16:creationId xmlns:a16="http://schemas.microsoft.com/office/drawing/2014/main" id="{B9527E99-78FB-419A-8415-8AAD352C76E5}"/>
                </a:ext>
              </a:extLst>
            </p:cNvPr>
            <p:cNvSpPr txBox="1"/>
            <p:nvPr/>
          </p:nvSpPr>
          <p:spPr>
            <a:xfrm>
              <a:off x="0" y="6574852"/>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659625930"/>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sldNum" idx="12"/>
          </p:nvPr>
        </p:nvSpPr>
        <p:spPr>
          <a:xfrm>
            <a:off x="8610600" y="6397913"/>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he-IL"/>
              <a:t>19</a:t>
            </a:r>
            <a:endParaRPr/>
          </a:p>
        </p:txBody>
      </p:sp>
      <p:sp>
        <p:nvSpPr>
          <p:cNvPr id="12" name="TextBox 11">
            <a:extLst>
              <a:ext uri="{FF2B5EF4-FFF2-40B4-BE49-F238E27FC236}">
                <a16:creationId xmlns:a16="http://schemas.microsoft.com/office/drawing/2014/main" id="{419D4D5E-3B3D-4BB0-99C5-728C7C9B1C25}"/>
              </a:ext>
            </a:extLst>
          </p:cNvPr>
          <p:cNvSpPr txBox="1"/>
          <p:nvPr/>
        </p:nvSpPr>
        <p:spPr>
          <a:xfrm>
            <a:off x="0" y="390"/>
            <a:ext cx="12192000" cy="461665"/>
          </a:xfrm>
          <a:prstGeom prst="rect">
            <a:avLst/>
          </a:prstGeom>
          <a:solidFill>
            <a:srgbClr val="36636F"/>
          </a:solidFill>
        </p:spPr>
        <p:txBody>
          <a:bodyPr wrap="square" rtlCol="0">
            <a:spAutoFit/>
          </a:bodyPr>
          <a:lstStyle/>
          <a:p>
            <a:r>
              <a:rPr lang="he-IL" sz="2400" b="1">
                <a:solidFill>
                  <a:schemeClr val="bg1"/>
                </a:solidFill>
                <a:latin typeface="Tahoma" pitchFamily="34" charset="0"/>
                <a:ea typeface="Tahoma" pitchFamily="34" charset="0"/>
                <a:cs typeface="Tahoma" pitchFamily="34" charset="0"/>
              </a:rPr>
              <a:t>רקע – מערך הכשרות מקצועיות לערי עוגן</a:t>
            </a:r>
          </a:p>
        </p:txBody>
      </p:sp>
      <p:grpSp>
        <p:nvGrpSpPr>
          <p:cNvPr id="17" name="Group 16">
            <a:extLst>
              <a:ext uri="{FF2B5EF4-FFF2-40B4-BE49-F238E27FC236}">
                <a16:creationId xmlns:a16="http://schemas.microsoft.com/office/drawing/2014/main" id="{994A4FB1-1787-41C1-87D5-827749566140}"/>
              </a:ext>
            </a:extLst>
          </p:cNvPr>
          <p:cNvGrpSpPr/>
          <p:nvPr/>
        </p:nvGrpSpPr>
        <p:grpSpPr>
          <a:xfrm>
            <a:off x="-116958" y="6457504"/>
            <a:ext cx="10593572" cy="594107"/>
            <a:chOff x="-116958" y="6457504"/>
            <a:chExt cx="10593572" cy="594107"/>
          </a:xfrm>
        </p:grpSpPr>
        <p:sp>
          <p:nvSpPr>
            <p:cNvPr id="18" name="Rectangle: Rounded Corners 17">
              <a:extLst>
                <a:ext uri="{FF2B5EF4-FFF2-40B4-BE49-F238E27FC236}">
                  <a16:creationId xmlns:a16="http://schemas.microsoft.com/office/drawing/2014/main" id="{C8D86A09-3478-4167-B99A-57ECC1EF8094}"/>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Rectangle: Rounded Corners 18">
              <a:extLst>
                <a:ext uri="{FF2B5EF4-FFF2-40B4-BE49-F238E27FC236}">
                  <a16:creationId xmlns:a16="http://schemas.microsoft.com/office/drawing/2014/main" id="{C6F75BAF-972E-4792-86B3-DA58C937E6D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TextBox 19">
              <a:extLst>
                <a:ext uri="{FF2B5EF4-FFF2-40B4-BE49-F238E27FC236}">
                  <a16:creationId xmlns:a16="http://schemas.microsoft.com/office/drawing/2014/main" id="{9641F7E8-B4AE-49A8-AC16-B66C5C74A489}"/>
                </a:ext>
              </a:extLst>
            </p:cNvPr>
            <p:cNvSpPr txBox="1"/>
            <p:nvPr/>
          </p:nvSpPr>
          <p:spPr>
            <a:xfrm>
              <a:off x="152400" y="6625660"/>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9" name="מלבן מעוגל 10">
            <a:extLst>
              <a:ext uri="{FF2B5EF4-FFF2-40B4-BE49-F238E27FC236}">
                <a16:creationId xmlns:a16="http://schemas.microsoft.com/office/drawing/2014/main" id="{2F5ECBE2-C424-C162-36BE-C8772B74EEC5}"/>
              </a:ext>
            </a:extLst>
          </p:cNvPr>
          <p:cNvSpPr/>
          <p:nvPr/>
        </p:nvSpPr>
        <p:spPr>
          <a:xfrm rot="4329447">
            <a:off x="11422970" y="1178754"/>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Rectangle 9">
            <a:extLst>
              <a:ext uri="{FF2B5EF4-FFF2-40B4-BE49-F238E27FC236}">
                <a16:creationId xmlns:a16="http://schemas.microsoft.com/office/drawing/2014/main" id="{E4D41CD6-9D90-CF97-892D-35DC9A028399}"/>
              </a:ext>
            </a:extLst>
          </p:cNvPr>
          <p:cNvSpPr/>
          <p:nvPr/>
        </p:nvSpPr>
        <p:spPr>
          <a:xfrm>
            <a:off x="512956" y="998495"/>
            <a:ext cx="10777478" cy="785151"/>
          </a:xfrm>
          <a:prstGeom prst="rect">
            <a:avLst/>
          </a:prstGeom>
        </p:spPr>
        <p:txBody>
          <a:bodyPr wrap="square">
            <a:spAutoFit/>
          </a:bodyPr>
          <a:lstStyle/>
          <a:p>
            <a:pPr marL="0" lvl="1">
              <a:lnSpc>
                <a:spcPct val="150000"/>
              </a:lnSpc>
              <a:spcBef>
                <a:spcPts val="1000"/>
              </a:spcBef>
            </a:pPr>
            <a:r>
              <a:rPr lang="he-IL" sz="1600">
                <a:latin typeface="Segoe UI" panose="020B0502040204020203" pitchFamily="34" charset="0"/>
                <a:ea typeface="Segoe UI Black" panose="020B0A02040204020203" pitchFamily="34" charset="0"/>
                <a:cs typeface="Segoe UI" panose="020B0502040204020203" pitchFamily="34" charset="0"/>
              </a:rPr>
              <a:t>אחת הפעולות המרכזיות במסגרת פעילות תוכנית </a:t>
            </a:r>
            <a:r>
              <a:rPr lang="en-US" sz="1600">
                <a:latin typeface="Segoe UI" panose="020B0502040204020203" pitchFamily="34" charset="0"/>
                <a:ea typeface="Segoe UI Black" panose="020B0A02040204020203" pitchFamily="34" charset="0"/>
                <a:cs typeface="Segoe UI" panose="020B0502040204020203" pitchFamily="34" charset="0"/>
              </a:rPr>
              <a:t> </a:t>
            </a:r>
            <a:r>
              <a:rPr lang="en-US" sz="1600" b="1">
                <a:latin typeface="Segoe UI" panose="020B0502040204020203" pitchFamily="34" charset="0"/>
                <a:ea typeface="Segoe UI Black" panose="020B0A02040204020203" pitchFamily="34" charset="0"/>
                <a:cs typeface="Segoe UI" panose="020B0502040204020203" pitchFamily="34" charset="0"/>
              </a:rPr>
              <a:t>Urban95</a:t>
            </a:r>
            <a:r>
              <a:rPr lang="he-IL" sz="1600">
                <a:latin typeface="Segoe UI" panose="020B0502040204020203" pitchFamily="34" charset="0"/>
                <a:ea typeface="Segoe UI Black" panose="020B0A02040204020203" pitchFamily="34" charset="0"/>
                <a:cs typeface="Segoe UI" panose="020B0502040204020203" pitchFamily="34" charset="0"/>
              </a:rPr>
              <a:t>בפריפריה החברתית והגיאוגרפית בישראל היא לקיים הכשרות וימי עיון לבעלי התפקידים ברשויות העוגן, לצורך רכישת ידע וכלים להעלאת המודעות לחשיבות הגיל הרך בכל תחומי החיים.</a:t>
            </a:r>
            <a:endParaRPr lang="en-US" sz="1600">
              <a:latin typeface="Segoe UI" panose="020B0502040204020203" pitchFamily="34" charset="0"/>
              <a:ea typeface="Segoe UI Black" panose="020B0A02040204020203" pitchFamily="34" charset="0"/>
              <a:cs typeface="Segoe UI" panose="020B0502040204020203" pitchFamily="34" charset="0"/>
            </a:endParaRPr>
          </a:p>
        </p:txBody>
      </p:sp>
      <p:sp>
        <p:nvSpPr>
          <p:cNvPr id="11" name="מלבן מעוגל 10">
            <a:extLst>
              <a:ext uri="{FF2B5EF4-FFF2-40B4-BE49-F238E27FC236}">
                <a16:creationId xmlns:a16="http://schemas.microsoft.com/office/drawing/2014/main" id="{28227D00-EE2D-8FB3-EF3E-B259FA4D74F9}"/>
              </a:ext>
            </a:extLst>
          </p:cNvPr>
          <p:cNvSpPr/>
          <p:nvPr/>
        </p:nvSpPr>
        <p:spPr>
          <a:xfrm rot="4329447">
            <a:off x="11422968" y="1940968"/>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12">
            <a:extLst>
              <a:ext uri="{FF2B5EF4-FFF2-40B4-BE49-F238E27FC236}">
                <a16:creationId xmlns:a16="http://schemas.microsoft.com/office/drawing/2014/main" id="{F3FAB4C4-DFC7-EAD5-F7C8-E46099D532AC}"/>
              </a:ext>
            </a:extLst>
          </p:cNvPr>
          <p:cNvSpPr/>
          <p:nvPr/>
        </p:nvSpPr>
        <p:spPr>
          <a:xfrm>
            <a:off x="512956" y="1853852"/>
            <a:ext cx="10777478" cy="1970091"/>
          </a:xfrm>
          <a:prstGeom prst="rect">
            <a:avLst/>
          </a:prstGeom>
        </p:spPr>
        <p:txBody>
          <a:bodyPr wrap="square">
            <a:spAutoFit/>
          </a:bodyPr>
          <a:lstStyle/>
          <a:p>
            <a:pPr algn="r" rtl="1">
              <a:lnSpc>
                <a:spcPct val="150000"/>
              </a:lnSpc>
              <a:spcAft>
                <a:spcPts val="600"/>
              </a:spcAft>
            </a:pPr>
            <a:r>
              <a:rPr lang="he-IL" sz="1600" kern="1200" baseline="0">
                <a:latin typeface="Segoe UI"/>
                <a:ea typeface="Tahoma"/>
                <a:cs typeface="Segoe UI"/>
              </a:rPr>
              <a:t>ממצאי הדוח הנוכחי מתמקדים בהכשרות לצוותים העירוניים שהתקיימו בין אוגוסט 2021 לפברואר 2022:</a:t>
            </a:r>
          </a:p>
          <a:p>
            <a:pPr marL="0" indent="0" algn="r" rtl="1">
              <a:lnSpc>
                <a:spcPct val="150000"/>
              </a:lnSpc>
              <a:buFont typeface="Arial" panose="020B0604020202020204" pitchFamily="34" charset="0"/>
              <a:buNone/>
            </a:pPr>
            <a:r>
              <a:rPr lang="he-IL" sz="1600" kern="1200" baseline="0">
                <a:latin typeface="Segoe UI"/>
                <a:ea typeface="Tahoma"/>
                <a:cs typeface="Segoe UI"/>
              </a:rPr>
              <a:t>1) יום סיור במרכזי הגיל הרך בכפר סבא ותל אביב - צוות טירה</a:t>
            </a:r>
            <a:r>
              <a:rPr lang="he-IL" sz="1600">
                <a:latin typeface="Segoe UI" panose="020B0502040204020203" pitchFamily="34" charset="0"/>
                <a:ea typeface="Segoe UI Black" panose="020B0A02040204020203" pitchFamily="34" charset="0"/>
                <a:cs typeface="Segoe UI" panose="020B0502040204020203" pitchFamily="34" charset="0"/>
              </a:rPr>
              <a:t>, אוגוסט 2021</a:t>
            </a:r>
          </a:p>
          <a:p>
            <a:pPr marL="0" indent="0" algn="r" rtl="1">
              <a:lnSpc>
                <a:spcPct val="150000"/>
              </a:lnSpc>
              <a:buFont typeface="Arial" panose="020B0604020202020204" pitchFamily="34" charset="0"/>
              <a:buNone/>
            </a:pPr>
            <a:r>
              <a:rPr lang="he-IL" sz="1600">
                <a:latin typeface="Segoe UI" panose="020B0502040204020203" pitchFamily="34" charset="0"/>
                <a:ea typeface="Segoe UI Black" panose="020B0A02040204020203" pitchFamily="34" charset="0"/>
                <a:cs typeface="Segoe UI" panose="020B0502040204020203" pitchFamily="34" charset="0"/>
              </a:rPr>
              <a:t>2) הדרכת "ניידות ושהייה במרחב הציבורי" - צוות טירה, ספטמבר 2021</a:t>
            </a:r>
          </a:p>
          <a:p>
            <a:pPr marL="0" indent="0" algn="r" rtl="1">
              <a:lnSpc>
                <a:spcPct val="150000"/>
              </a:lnSpc>
              <a:buFont typeface="Arial" panose="020B0604020202020204" pitchFamily="34" charset="0"/>
              <a:buNone/>
            </a:pPr>
            <a:r>
              <a:rPr lang="he-IL" sz="1600">
                <a:latin typeface="Segoe UI" panose="020B0502040204020203" pitchFamily="34" charset="0"/>
                <a:ea typeface="Segoe UI Black" panose="020B0A02040204020203" pitchFamily="34" charset="0"/>
                <a:cs typeface="Segoe UI" panose="020B0502040204020203" pitchFamily="34" charset="0"/>
              </a:rPr>
              <a:t>3) יום עיון בחולון בנושא "הליכה ניידות ושהייה במרחב הציבורי" – צוותי טירה ובית שמש, נובמבר 2021</a:t>
            </a:r>
          </a:p>
          <a:p>
            <a:pPr marL="0" indent="0" algn="r" rtl="1">
              <a:lnSpc>
                <a:spcPct val="150000"/>
              </a:lnSpc>
              <a:buFont typeface="Arial" panose="020B0604020202020204" pitchFamily="34" charset="0"/>
              <a:buNone/>
            </a:pPr>
            <a:r>
              <a:rPr lang="he-IL" sz="1600">
                <a:latin typeface="Segoe UI" panose="020B0502040204020203" pitchFamily="34" charset="0"/>
                <a:ea typeface="Segoe UI Black" panose="020B0A02040204020203" pitchFamily="34" charset="0"/>
                <a:cs typeface="Segoe UI" panose="020B0502040204020203" pitchFamily="34" charset="0"/>
              </a:rPr>
              <a:t>4) יום סיור בתל אביב-יפו, בנושא גני משחקים והמרחב הציבורי - צוותי טירה ובית שמש, פברואר 2022</a:t>
            </a:r>
          </a:p>
        </p:txBody>
      </p:sp>
      <p:sp>
        <p:nvSpPr>
          <p:cNvPr id="15" name="מלבן מעוגל 10">
            <a:extLst>
              <a:ext uri="{FF2B5EF4-FFF2-40B4-BE49-F238E27FC236}">
                <a16:creationId xmlns:a16="http://schemas.microsoft.com/office/drawing/2014/main" id="{394132B9-7611-4D92-993B-A4FD64C88C4D}"/>
              </a:ext>
            </a:extLst>
          </p:cNvPr>
          <p:cNvSpPr/>
          <p:nvPr/>
        </p:nvSpPr>
        <p:spPr>
          <a:xfrm rot="4329447">
            <a:off x="11422967" y="3963437"/>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Rectangle 9">
            <a:extLst>
              <a:ext uri="{FF2B5EF4-FFF2-40B4-BE49-F238E27FC236}">
                <a16:creationId xmlns:a16="http://schemas.microsoft.com/office/drawing/2014/main" id="{6B3D727C-6EFE-4EB6-821B-0019521749BA}"/>
              </a:ext>
            </a:extLst>
          </p:cNvPr>
          <p:cNvSpPr/>
          <p:nvPr/>
        </p:nvSpPr>
        <p:spPr>
          <a:xfrm>
            <a:off x="499197" y="3858010"/>
            <a:ext cx="10791237" cy="785151"/>
          </a:xfrm>
          <a:prstGeom prst="rect">
            <a:avLst/>
          </a:prstGeom>
        </p:spPr>
        <p:txBody>
          <a:bodyPr wrap="square">
            <a:spAutoFit/>
          </a:bodyPr>
          <a:lstStyle/>
          <a:p>
            <a:pPr marL="0" lvl="1">
              <a:lnSpc>
                <a:spcPct val="150000"/>
              </a:lnSpc>
              <a:spcBef>
                <a:spcPts val="1000"/>
              </a:spcBef>
            </a:pPr>
            <a:r>
              <a:rPr lang="he-IL" sz="1600">
                <a:latin typeface="Segoe UI" panose="020B0502040204020203" pitchFamily="34" charset="0"/>
                <a:ea typeface="Segoe UI Black" panose="020B0A02040204020203" pitchFamily="34" charset="0"/>
                <a:cs typeface="Segoe UI" panose="020B0502040204020203" pitchFamily="34" charset="0"/>
              </a:rPr>
              <a:t>צוות טירה השתתפו </a:t>
            </a:r>
            <a:r>
              <a:rPr lang="he-IL" sz="1600" u="sng">
                <a:latin typeface="Segoe UI" panose="020B0502040204020203" pitchFamily="34" charset="0"/>
                <a:ea typeface="Segoe UI Black" panose="020B0A02040204020203" pitchFamily="34" charset="0"/>
                <a:cs typeface="Segoe UI" panose="020B0502040204020203" pitchFamily="34" charset="0"/>
              </a:rPr>
              <a:t>בארבע</a:t>
            </a:r>
            <a:r>
              <a:rPr lang="he-IL" sz="1600">
                <a:latin typeface="Segoe UI" panose="020B0502040204020203" pitchFamily="34" charset="0"/>
                <a:ea typeface="Segoe UI Black" panose="020B0A02040204020203" pitchFamily="34" charset="0"/>
                <a:cs typeface="Segoe UI" panose="020B0502040204020203" pitchFamily="34" charset="0"/>
              </a:rPr>
              <a:t> הכשרות ו-</a:t>
            </a:r>
            <a:r>
              <a:rPr lang="he-IL" sz="1600" b="1">
                <a:latin typeface="Segoe UI" panose="020B0502040204020203" pitchFamily="34" charset="0"/>
                <a:ea typeface="Segoe UI Black" panose="020B0A02040204020203" pitchFamily="34" charset="0"/>
                <a:cs typeface="Segoe UI" panose="020B0502040204020203" pitchFamily="34" charset="0"/>
              </a:rPr>
              <a:t>22</a:t>
            </a:r>
            <a:r>
              <a:rPr lang="he-IL" sz="1600">
                <a:latin typeface="Segoe UI" panose="020B0502040204020203" pitchFamily="34" charset="0"/>
                <a:ea typeface="Segoe UI Black" panose="020B0A02040204020203" pitchFamily="34" charset="0"/>
                <a:cs typeface="Segoe UI" panose="020B0502040204020203" pitchFamily="34" charset="0"/>
              </a:rPr>
              <a:t> ענו על המשוב עם סיומן, בעוד שצוות בית שמש השתתפו </a:t>
            </a:r>
            <a:r>
              <a:rPr lang="he-IL" sz="1600" u="sng">
                <a:latin typeface="Segoe UI" panose="020B0502040204020203" pitchFamily="34" charset="0"/>
                <a:ea typeface="Segoe UI Black" panose="020B0A02040204020203" pitchFamily="34" charset="0"/>
                <a:cs typeface="Segoe UI" panose="020B0502040204020203" pitchFamily="34" charset="0"/>
              </a:rPr>
              <a:t>בשתי</a:t>
            </a:r>
            <a:r>
              <a:rPr lang="he-IL" sz="1600">
                <a:latin typeface="Segoe UI" panose="020B0502040204020203" pitchFamily="34" charset="0"/>
                <a:ea typeface="Segoe UI Black" panose="020B0A02040204020203" pitchFamily="34" charset="0"/>
                <a:cs typeface="Segoe UI" panose="020B0502040204020203" pitchFamily="34" charset="0"/>
              </a:rPr>
              <a:t> הכשרות ו-</a:t>
            </a:r>
            <a:r>
              <a:rPr lang="he-IL" sz="1600" b="1">
                <a:latin typeface="Segoe UI" panose="020B0502040204020203" pitchFamily="34" charset="0"/>
                <a:ea typeface="Segoe UI Black" panose="020B0A02040204020203" pitchFamily="34" charset="0"/>
                <a:cs typeface="Segoe UI" panose="020B0502040204020203" pitchFamily="34" charset="0"/>
              </a:rPr>
              <a:t>14</a:t>
            </a:r>
            <a:r>
              <a:rPr lang="he-IL" sz="1600">
                <a:latin typeface="Segoe UI" panose="020B0502040204020203" pitchFamily="34" charset="0"/>
                <a:ea typeface="Segoe UI Black" panose="020B0A02040204020203" pitchFamily="34" charset="0"/>
                <a:cs typeface="Segoe UI" panose="020B0502040204020203" pitchFamily="34" charset="0"/>
              </a:rPr>
              <a:t> ענו על המשוב.</a:t>
            </a:r>
            <a:endParaRPr lang="en-US" sz="1600">
              <a:latin typeface="Segoe UI" panose="020B0502040204020203" pitchFamily="34" charset="0"/>
              <a:ea typeface="Segoe UI Black" panose="020B0A02040204020203" pitchFamily="34" charset="0"/>
              <a:cs typeface="Segoe UI" panose="020B0502040204020203" pitchFamily="34" charset="0"/>
            </a:endParaRPr>
          </a:p>
        </p:txBody>
      </p:sp>
      <p:sp>
        <p:nvSpPr>
          <p:cNvPr id="22" name="מלבן מעוגל 10">
            <a:extLst>
              <a:ext uri="{FF2B5EF4-FFF2-40B4-BE49-F238E27FC236}">
                <a16:creationId xmlns:a16="http://schemas.microsoft.com/office/drawing/2014/main" id="{3A8442CD-3EDD-578C-3FEE-B3055181B3D0}"/>
              </a:ext>
            </a:extLst>
          </p:cNvPr>
          <p:cNvSpPr/>
          <p:nvPr/>
        </p:nvSpPr>
        <p:spPr>
          <a:xfrm rot="4329447">
            <a:off x="11430986" y="4866609"/>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Rectangle 9">
            <a:extLst>
              <a:ext uri="{FF2B5EF4-FFF2-40B4-BE49-F238E27FC236}">
                <a16:creationId xmlns:a16="http://schemas.microsoft.com/office/drawing/2014/main" id="{7AAE33AC-D309-02EE-4E8C-DFC48CF5BBF2}"/>
              </a:ext>
            </a:extLst>
          </p:cNvPr>
          <p:cNvSpPr/>
          <p:nvPr/>
        </p:nvSpPr>
        <p:spPr>
          <a:xfrm>
            <a:off x="507216" y="4761182"/>
            <a:ext cx="10791237" cy="785151"/>
          </a:xfrm>
          <a:prstGeom prst="rect">
            <a:avLst/>
          </a:prstGeom>
        </p:spPr>
        <p:txBody>
          <a:bodyPr wrap="square">
            <a:spAutoFit/>
          </a:bodyPr>
          <a:lstStyle/>
          <a:p>
            <a:pPr marL="0" lvl="1">
              <a:lnSpc>
                <a:spcPct val="150000"/>
              </a:lnSpc>
              <a:spcBef>
                <a:spcPts val="1000"/>
              </a:spcBef>
            </a:pPr>
            <a:r>
              <a:rPr lang="he-IL" sz="1600">
                <a:latin typeface="Segoe UI" panose="020B0502040204020203" pitchFamily="34" charset="0"/>
                <a:ea typeface="Segoe UI Black" panose="020B0A02040204020203" pitchFamily="34" charset="0"/>
                <a:cs typeface="Segoe UI" panose="020B0502040204020203" pitchFamily="34" charset="0"/>
              </a:rPr>
              <a:t>תוכנית ההכשרות לוותה במערך הערכה מעצבת*, שכלל שאלון משוב קצר בסיום כל הכשרה וכן שתי קבוצות מיקוד – עם כל אחד מהצוותים העירוניים - בטירה ובבית שמש, על מנת ללמוד על התרומה הנתפסת של ההכשרות ולהציף צרכים ואתגרים.</a:t>
            </a:r>
            <a:endParaRPr lang="en-US" sz="1600">
              <a:latin typeface="Segoe UI" panose="020B0502040204020203" pitchFamily="34" charset="0"/>
              <a:ea typeface="Segoe UI Black" panose="020B0A02040204020203" pitchFamily="34" charset="0"/>
              <a:cs typeface="Segoe UI" panose="020B0502040204020203" pitchFamily="34" charset="0"/>
            </a:endParaRPr>
          </a:p>
        </p:txBody>
      </p:sp>
      <p:sp>
        <p:nvSpPr>
          <p:cNvPr id="24" name="Rectangle 9">
            <a:extLst>
              <a:ext uri="{FF2B5EF4-FFF2-40B4-BE49-F238E27FC236}">
                <a16:creationId xmlns:a16="http://schemas.microsoft.com/office/drawing/2014/main" id="{0B38B1A6-D720-6205-6B50-06968B215BF0}"/>
              </a:ext>
            </a:extLst>
          </p:cNvPr>
          <p:cNvSpPr/>
          <p:nvPr/>
        </p:nvSpPr>
        <p:spPr>
          <a:xfrm>
            <a:off x="5736194" y="6128863"/>
            <a:ext cx="4378912" cy="294504"/>
          </a:xfrm>
          <a:prstGeom prst="rect">
            <a:avLst/>
          </a:prstGeom>
        </p:spPr>
        <p:txBody>
          <a:bodyPr wrap="square">
            <a:spAutoFit/>
          </a:bodyPr>
          <a:lstStyle/>
          <a:p>
            <a:pPr marL="0" lvl="1">
              <a:lnSpc>
                <a:spcPct val="150000"/>
              </a:lnSpc>
              <a:spcBef>
                <a:spcPts val="1000"/>
              </a:spcBef>
            </a:pPr>
            <a:r>
              <a:rPr lang="he-IL" sz="1000" dirty="0">
                <a:latin typeface="Segoe UI" panose="020B0502040204020203" pitchFamily="34" charset="0"/>
                <a:ea typeface="Segoe UI Black" panose="020B0A02040204020203" pitchFamily="34" charset="0"/>
                <a:cs typeface="Segoe UI" panose="020B0502040204020203" pitchFamily="34" charset="0"/>
              </a:rPr>
              <a:t>* כלי המחקר מופיעים בנספחים</a:t>
            </a:r>
            <a:endParaRPr lang="en-US" sz="1000" dirty="0">
              <a:latin typeface="Segoe UI" panose="020B0502040204020203" pitchFamily="34" charset="0"/>
              <a:ea typeface="Segoe UI Black" panose="020B0A02040204020203" pitchFamily="34" charset="0"/>
              <a:cs typeface="Segoe UI" panose="020B0502040204020203" pitchFamily="34" charset="0"/>
            </a:endParaRPr>
          </a:p>
        </p:txBody>
      </p:sp>
    </p:spTree>
    <p:extLst>
      <p:ext uri="{BB962C8B-B14F-4D97-AF65-F5344CB8AC3E}">
        <p14:creationId xmlns:p14="http://schemas.microsoft.com/office/powerpoint/2010/main" val="1010332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5</a:t>
            </a:fld>
            <a:endParaRPr lang="en-US" sz="1400"/>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defTabSz="937443"/>
            <a:r>
              <a:rPr lang="he-IL" sz="2000" b="1">
                <a:solidFill>
                  <a:schemeClr val="bg1"/>
                </a:solidFill>
                <a:latin typeface="Tahoma" panose="020B0604030504040204" pitchFamily="34" charset="0"/>
                <a:ea typeface="Tahoma" panose="020B0604030504040204" pitchFamily="34" charset="0"/>
                <a:cs typeface="Tahoma" panose="020B0604030504040204" pitchFamily="34" charset="0"/>
              </a:rPr>
              <a:t>שביעות רצון מההכשרות</a:t>
            </a:r>
            <a:endParaRPr lang="he-IL" sz="20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534394" cy="594107"/>
            <a:chOff x="-116958" y="6457504"/>
            <a:chExt cx="10534394"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a:extLst>
                <a:ext uri="{FF2B5EF4-FFF2-40B4-BE49-F238E27FC236}">
                  <a16:creationId xmlns:a16="http://schemas.microsoft.com/office/drawing/2014/main" id="{C0C06322-3A8C-401C-AD9B-A073914FD7A9}"/>
                </a:ext>
              </a:extLst>
            </p:cNvPr>
            <p:cNvSpPr txBox="1"/>
            <p:nvPr/>
          </p:nvSpPr>
          <p:spPr>
            <a:xfrm>
              <a:off x="93222" y="6611389"/>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5911065" y="1279331"/>
            <a:ext cx="5706726" cy="4109138"/>
          </a:xfrm>
          <a:prstGeom prst="rect">
            <a:avLst/>
          </a:prstGeom>
          <a:noFill/>
        </p:spPr>
        <p:txBody>
          <a:bodyPr wrap="square" rtlCol="1">
            <a:spAutoFit/>
          </a:bodyPr>
          <a:lstStyle/>
          <a:p>
            <a:pPr>
              <a:lnSpc>
                <a:spcPct val="150000"/>
              </a:lnSpc>
            </a:pPr>
            <a:r>
              <a:rPr lang="he-IL" sz="1600" dirty="0">
                <a:latin typeface="Segoe UI" panose="020B0502040204020203" pitchFamily="34" charset="0"/>
                <a:ea typeface="Tahoma" panose="020B0604030504040204" pitchFamily="34" charset="0"/>
                <a:cs typeface="Segoe UI" panose="020B0502040204020203" pitchFamily="34" charset="0"/>
              </a:rPr>
              <a:t>משתתפי הכשרות הצוות דיווחו על </a:t>
            </a:r>
            <a:r>
              <a:rPr lang="he-IL" sz="1600" b="1" dirty="0">
                <a:latin typeface="Segoe UI" panose="020B0502040204020203" pitchFamily="34" charset="0"/>
                <a:ea typeface="Tahoma" panose="020B0604030504040204" pitchFamily="34" charset="0"/>
                <a:cs typeface="Segoe UI" panose="020B0502040204020203" pitchFamily="34" charset="0"/>
              </a:rPr>
              <a:t>שביעות רצון גבוהה</a:t>
            </a:r>
            <a:r>
              <a:rPr lang="he-IL" sz="1600" dirty="0">
                <a:latin typeface="Segoe UI" panose="020B0502040204020203" pitchFamily="34" charset="0"/>
                <a:ea typeface="Tahoma" panose="020B0604030504040204" pitchFamily="34" charset="0"/>
                <a:cs typeface="Segoe UI" panose="020B0502040204020203" pitchFamily="34" charset="0"/>
              </a:rPr>
              <a:t>:</a:t>
            </a:r>
          </a:p>
          <a:p>
            <a:pPr marL="285750" indent="-285750">
              <a:lnSpc>
                <a:spcPct val="150000"/>
              </a:lnSpc>
              <a:buFont typeface="Arial" panose="020B0604020202020204" pitchFamily="34" charset="0"/>
              <a:buChar char="•"/>
            </a:pPr>
            <a:r>
              <a:rPr lang="he-IL" sz="1600" dirty="0">
                <a:latin typeface="Segoe UI" panose="020B0502040204020203" pitchFamily="34" charset="0"/>
                <a:ea typeface="Tahoma" panose="020B0604030504040204" pitchFamily="34" charset="0"/>
                <a:cs typeface="Segoe UI" panose="020B0502040204020203" pitchFamily="34" charset="0"/>
              </a:rPr>
              <a:t>כ-90% מהמשיבים היו מרוצים מפורמט המפגשים (יום עיון/ סיור/ הרצאה/ וובינר), כאשר כל חברי צוות בית שמש חשבו שהפורמטים היו מוצלחים.</a:t>
            </a:r>
          </a:p>
          <a:p>
            <a:pPr marL="285750" indent="-285750">
              <a:lnSpc>
                <a:spcPct val="150000"/>
              </a:lnSpc>
              <a:buFont typeface="Arial" panose="020B0604020202020204" pitchFamily="34" charset="0"/>
              <a:buChar char="•"/>
            </a:pPr>
            <a:r>
              <a:rPr lang="he-IL" sz="1600" dirty="0">
                <a:latin typeface="Segoe UI" panose="020B0502040204020203" pitchFamily="34" charset="0"/>
                <a:ea typeface="Tahoma" panose="020B0604030504040204" pitchFamily="34" charset="0"/>
                <a:cs typeface="Segoe UI" panose="020B0502040204020203" pitchFamily="34" charset="0"/>
              </a:rPr>
              <a:t>94% מהמשתתפים העידו כי צוות ההנחייה העביר את התכנים בצורה בהירה ומובנת, ו-81% סברו כי חומרי העזר תרמו להבנת הנושא ותכני ההכשרה. </a:t>
            </a:r>
          </a:p>
          <a:p>
            <a:pPr marL="285750" indent="-285750">
              <a:lnSpc>
                <a:spcPct val="150000"/>
              </a:lnSpc>
              <a:buFont typeface="Arial" panose="020B0604020202020204" pitchFamily="34" charset="0"/>
              <a:buChar char="•"/>
            </a:pPr>
            <a:r>
              <a:rPr lang="he-IL" sz="1600" dirty="0">
                <a:latin typeface="Segoe UI" panose="020B0502040204020203" pitchFamily="34" charset="0"/>
                <a:ea typeface="Tahoma" panose="020B0604030504040204" pitchFamily="34" charset="0"/>
                <a:cs typeface="Segoe UI" panose="020B0502040204020203" pitchFamily="34" charset="0"/>
              </a:rPr>
              <a:t>בנוסף, כ- 70% סברו כי מספר המפגשים ו/או משך המפגשים היה מתאים והעידו כי ימליצו על ההכשרה לאחרים. </a:t>
            </a:r>
          </a:p>
          <a:p>
            <a:pPr marL="285750" indent="-285750">
              <a:lnSpc>
                <a:spcPct val="150000"/>
              </a:lnSpc>
              <a:buFont typeface="Arial" panose="020B0604020202020204" pitchFamily="34" charset="0"/>
              <a:buChar char="•"/>
            </a:pPr>
            <a:r>
              <a:rPr lang="he-IL" sz="1600" dirty="0">
                <a:latin typeface="Segoe UI" panose="020B0502040204020203" pitchFamily="34" charset="0"/>
                <a:ea typeface="Tahoma" panose="020B0604030504040204" pitchFamily="34" charset="0"/>
                <a:cs typeface="Segoe UI" panose="020B0502040204020203" pitchFamily="34" charset="0"/>
              </a:rPr>
              <a:t>בנוגע ליום העיון בחולון: כמחצית מהמשיבים, מצוותי שתי הערים, חשבו שיום העיון היה ארוך מדי</a:t>
            </a:r>
            <a:r>
              <a:rPr lang="he-IL" sz="1600" dirty="0">
                <a:latin typeface="Segoe UI" panose="020B0502040204020203" pitchFamily="34" charset="0"/>
                <a:ea typeface="Segoe UI Black" panose="020B0A02040204020203" pitchFamily="34" charset="0"/>
                <a:cs typeface="Segoe UI" panose="020B0502040204020203" pitchFamily="34" charset="0"/>
              </a:rPr>
              <a:t>. </a:t>
            </a:r>
            <a:endParaRPr lang="he-IL" sz="1600" dirty="0">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13" name="תרשים 12">
            <a:extLst>
              <a:ext uri="{FF2B5EF4-FFF2-40B4-BE49-F238E27FC236}">
                <a16:creationId xmlns:a16="http://schemas.microsoft.com/office/drawing/2014/main" id="{8C6EBC14-9E3A-41EC-8FBE-7759BFE716AC}"/>
              </a:ext>
            </a:extLst>
          </p:cNvPr>
          <p:cNvGraphicFramePr>
            <a:graphicFrameLocks/>
          </p:cNvGraphicFramePr>
          <p:nvPr>
            <p:extLst>
              <p:ext uri="{D42A27DB-BD31-4B8C-83A1-F6EECF244321}">
                <p14:modId xmlns:p14="http://schemas.microsoft.com/office/powerpoint/2010/main" val="190784269"/>
              </p:ext>
            </p:extLst>
          </p:nvPr>
        </p:nvGraphicFramePr>
        <p:xfrm>
          <a:off x="274374" y="1370666"/>
          <a:ext cx="5499702" cy="39264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4515301"/>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6</a:t>
            </a:fld>
            <a:endParaRPr lang="en-US" sz="1400"/>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441172" cy="594107"/>
            <a:chOff x="-116958" y="6457504"/>
            <a:chExt cx="10441172"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a:extLst>
                <a:ext uri="{FF2B5EF4-FFF2-40B4-BE49-F238E27FC236}">
                  <a16:creationId xmlns:a16="http://schemas.microsoft.com/office/drawing/2014/main" id="{C0C06322-3A8C-401C-AD9B-A073914FD7A9}"/>
                </a:ext>
              </a:extLst>
            </p:cNvPr>
            <p:cNvSpPr txBox="1"/>
            <p:nvPr/>
          </p:nvSpPr>
          <p:spPr>
            <a:xfrm>
              <a:off x="0" y="6596390"/>
              <a:ext cx="10324214" cy="261610"/>
            </a:xfrm>
            <a:prstGeom prst="rect">
              <a:avLst/>
            </a:prstGeom>
            <a:noFill/>
          </p:spPr>
          <p:txBody>
            <a:bodyPr wrap="square" rtlCol="1">
              <a:spAutoFit/>
            </a:bodyPr>
            <a:lstStyle/>
            <a:p>
              <a:pPr algn="l" rtl="0"/>
              <a:r>
                <a:rPr lang="en-US" sz="1050" dirty="0">
                  <a:solidFill>
                    <a:schemeClr val="bg1">
                      <a:lumMod val="50000"/>
                    </a:schemeClr>
                  </a:solidFill>
                  <a:latin typeface="Calibri" panose="020F0502020204030204" pitchFamily="34" charset="0"/>
                  <a:cs typeface="Calibri" panose="020F0502020204030204" pitchFamily="34" charset="0"/>
                </a:rPr>
                <a:t>The</a:t>
              </a:r>
              <a:r>
                <a:rPr lang="en-GB" sz="1050" dirty="0">
                  <a:solidFill>
                    <a:schemeClr val="bg1">
                      <a:lumMod val="50000"/>
                    </a:schemeClr>
                  </a:solidFill>
                  <a:latin typeface="Calibri" panose="020F0502020204030204" pitchFamily="34" charset="0"/>
                  <a:cs typeface="Calibri" panose="020F0502020204030204" pitchFamily="34" charset="0"/>
                </a:rPr>
                <a:t> CET’s</a:t>
              </a:r>
              <a:r>
                <a:rPr lang="en-US" sz="105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50" dirty="0">
                <a:solidFill>
                  <a:schemeClr val="bg1">
                    <a:lumMod val="50000"/>
                  </a:schemeClr>
                </a:solidFill>
                <a:latin typeface="Calibri" panose="020F0502020204030204" pitchFamily="34" charset="0"/>
                <a:cs typeface="Calibri" panose="020F0502020204030204" pitchFamily="34" charset="0"/>
              </a:endParaRPr>
            </a:p>
          </p:txBody>
        </p:sp>
      </p:gr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61665"/>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Professional contribution of the Trainings</a:t>
            </a:r>
            <a:endParaRPr kumimoji="0" lang="he-IL" sz="24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Chart 12">
            <a:extLst>
              <a:ext uri="{FF2B5EF4-FFF2-40B4-BE49-F238E27FC236}">
                <a16:creationId xmlns:a16="http://schemas.microsoft.com/office/drawing/2014/main" id="{1069F89B-4DFD-48DC-8E70-861056811F58}"/>
              </a:ext>
            </a:extLst>
          </p:cNvPr>
          <p:cNvGraphicFramePr>
            <a:graphicFrameLocks/>
          </p:cNvGraphicFramePr>
          <p:nvPr>
            <p:extLst>
              <p:ext uri="{D42A27DB-BD31-4B8C-83A1-F6EECF244321}">
                <p14:modId xmlns:p14="http://schemas.microsoft.com/office/powerpoint/2010/main" val="4258446351"/>
              </p:ext>
            </p:extLst>
          </p:nvPr>
        </p:nvGraphicFramePr>
        <p:xfrm>
          <a:off x="5419724" y="3396056"/>
          <a:ext cx="6772275" cy="2938724"/>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F2DFF6C5-8A35-443D-9B53-E155F839A90B}"/>
              </a:ext>
            </a:extLst>
          </p:cNvPr>
          <p:cNvSpPr txBox="1"/>
          <p:nvPr/>
        </p:nvSpPr>
        <p:spPr>
          <a:xfrm>
            <a:off x="342900" y="3457576"/>
            <a:ext cx="4446239" cy="2631811"/>
          </a:xfrm>
          <a:prstGeom prst="rect">
            <a:avLst/>
          </a:prstGeom>
          <a:noFill/>
        </p:spPr>
        <p:txBody>
          <a:bodyPr wrap="square">
            <a:spAutoFit/>
          </a:bodyPr>
          <a:lstStyle/>
          <a:p>
            <a:pPr algn="l" rtl="0">
              <a:lnSpc>
                <a:spcPct val="150000"/>
              </a:lnSpc>
              <a:buClr>
                <a:srgbClr val="FFC000"/>
              </a:buClr>
              <a:defRPr/>
            </a:pPr>
            <a:r>
              <a:rPr lang="en-US" sz="1600" b="1" dirty="0">
                <a:latin typeface="Segoe UI" panose="020B0502040204020203" pitchFamily="34" charset="0"/>
                <a:ea typeface="Tahoma" panose="020B0604030504040204" pitchFamily="34" charset="0"/>
                <a:cs typeface="Segoe UI" panose="020B0502040204020203" pitchFamily="34" charset="0"/>
              </a:rPr>
              <a:t>In </a:t>
            </a:r>
            <a:r>
              <a:rPr lang="en-US" sz="1600" b="1" dirty="0" err="1">
                <a:latin typeface="Segoe UI" panose="020B0502040204020203" pitchFamily="34" charset="0"/>
                <a:ea typeface="Tahoma" panose="020B0604030504040204" pitchFamily="34" charset="0"/>
                <a:cs typeface="Segoe UI" panose="020B0502040204020203" pitchFamily="34" charset="0"/>
              </a:rPr>
              <a:t>Tira</a:t>
            </a:r>
            <a:r>
              <a:rPr lang="en-US" sz="1600" b="1" dirty="0">
                <a:latin typeface="Segoe UI" panose="020B0502040204020203" pitchFamily="34" charset="0"/>
                <a:ea typeface="Tahoma" panose="020B0604030504040204" pitchFamily="34" charset="0"/>
                <a:cs typeface="Segoe UI" panose="020B0502040204020203" pitchFamily="34" charset="0"/>
              </a:rPr>
              <a:t>:</a:t>
            </a:r>
          </a:p>
          <a:p>
            <a:pPr marL="285750" indent="-285750" algn="l" rtl="0">
              <a:lnSpc>
                <a:spcPct val="150000"/>
              </a:lnSpc>
              <a:buClr>
                <a:srgbClr val="FFC000"/>
              </a:buClr>
              <a:buFontTx/>
              <a:buChar char="█"/>
              <a:defRPr/>
            </a:pPr>
            <a:r>
              <a:rPr lang="en-US" sz="1600" dirty="0">
                <a:latin typeface="Segoe UI" panose="020B0502040204020203" pitchFamily="34" charset="0"/>
                <a:ea typeface="Tahoma" panose="020B0604030504040204" pitchFamily="34" charset="0"/>
                <a:cs typeface="Segoe UI" panose="020B0502040204020203" pitchFamily="34" charset="0"/>
              </a:rPr>
              <a:t>Most participants noted that the training primarily contributed to their understanding of early childhood needs, and over half of them felt the training had inspired and motivated them to develop more ideas in the spirit of the principles of Urban95.</a:t>
            </a:r>
            <a:endParaRPr lang="he-IL" sz="1600" dirty="0">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18" name="תרשים 14">
            <a:extLst>
              <a:ext uri="{FF2B5EF4-FFF2-40B4-BE49-F238E27FC236}">
                <a16:creationId xmlns:a16="http://schemas.microsoft.com/office/drawing/2014/main" id="{84090FAC-F37D-483F-9E51-A0F8A86CF109}"/>
              </a:ext>
            </a:extLst>
          </p:cNvPr>
          <p:cNvGraphicFramePr>
            <a:graphicFrameLocks/>
          </p:cNvGraphicFramePr>
          <p:nvPr>
            <p:extLst>
              <p:ext uri="{D42A27DB-BD31-4B8C-83A1-F6EECF244321}">
                <p14:modId xmlns:p14="http://schemas.microsoft.com/office/powerpoint/2010/main" val="2202411419"/>
              </p:ext>
            </p:extLst>
          </p:nvPr>
        </p:nvGraphicFramePr>
        <p:xfrm>
          <a:off x="5419724" y="462055"/>
          <a:ext cx="6772275" cy="3061448"/>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226A281E-DE1F-4BC7-A9B2-E80781A7BD7F}"/>
              </a:ext>
            </a:extLst>
          </p:cNvPr>
          <p:cNvSpPr txBox="1"/>
          <p:nvPr/>
        </p:nvSpPr>
        <p:spPr>
          <a:xfrm>
            <a:off x="252798" y="1046205"/>
            <a:ext cx="4626441" cy="1893147"/>
          </a:xfrm>
          <a:prstGeom prst="rect">
            <a:avLst/>
          </a:prstGeom>
          <a:noFill/>
        </p:spPr>
        <p:txBody>
          <a:bodyPr wrap="square">
            <a:spAutoFit/>
          </a:bodyPr>
          <a:lstStyle/>
          <a:p>
            <a:pPr algn="l" rtl="0">
              <a:lnSpc>
                <a:spcPct val="150000"/>
              </a:lnSpc>
              <a:buClr>
                <a:srgbClr val="FFC000"/>
              </a:buClr>
              <a:defRPr/>
            </a:pPr>
            <a:r>
              <a:rPr lang="en-US" sz="1600" b="1" dirty="0">
                <a:latin typeface="Segoe UI" panose="020B0502040204020203" pitchFamily="34" charset="0"/>
                <a:ea typeface="Tahoma" panose="020B0604030504040204" pitchFamily="34" charset="0"/>
                <a:cs typeface="Segoe UI" panose="020B0502040204020203" pitchFamily="34" charset="0"/>
              </a:rPr>
              <a:t>In Beit Shemesh</a:t>
            </a:r>
            <a:endParaRPr lang="he-IL" sz="1600" b="1"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Clr>
                <a:srgbClr val="FFC000"/>
              </a:buClr>
              <a:buFontTx/>
              <a:buChar char="█"/>
              <a:defRPr/>
            </a:pPr>
            <a:r>
              <a:rPr lang="he-IL" sz="1600" dirty="0">
                <a:latin typeface="Segoe UI" panose="020B0502040204020203" pitchFamily="34" charset="0"/>
                <a:ea typeface="Tahoma" panose="020B0604030504040204" pitchFamily="34" charset="0"/>
                <a:cs typeface="Segoe UI" panose="020B0502040204020203" pitchFamily="34" charset="0"/>
              </a:rPr>
              <a:t>מחצית המשתתפים ציינו כי הבנת צרכי הגיל הרך, המפגש עם העמיתים והרחבת הידע ביחס לתוכנית </a:t>
            </a:r>
            <a:r>
              <a:rPr lang="en-US" sz="1600" dirty="0">
                <a:latin typeface="Segoe UI" panose="020B0502040204020203" pitchFamily="34" charset="0"/>
                <a:ea typeface="Tahoma" panose="020B0604030504040204" pitchFamily="34" charset="0"/>
                <a:cs typeface="Segoe UI" panose="020B0502040204020203" pitchFamily="34" charset="0"/>
              </a:rPr>
              <a:t>Urban95</a:t>
            </a:r>
            <a:r>
              <a:rPr lang="he-IL" sz="1600" dirty="0">
                <a:latin typeface="Segoe UI" panose="020B0502040204020203" pitchFamily="34" charset="0"/>
                <a:ea typeface="Tahoma" panose="020B0604030504040204" pitchFamily="34" charset="0"/>
                <a:cs typeface="Segoe UI" panose="020B0502040204020203" pitchFamily="34" charset="0"/>
              </a:rPr>
              <a:t> והשפעותיה, הן התרומות המרכזיות של ההכשרות. </a:t>
            </a:r>
          </a:p>
        </p:txBody>
      </p:sp>
      <p:sp>
        <p:nvSpPr>
          <p:cNvPr id="4" name="TextBox 3">
            <a:extLst>
              <a:ext uri="{FF2B5EF4-FFF2-40B4-BE49-F238E27FC236}">
                <a16:creationId xmlns:a16="http://schemas.microsoft.com/office/drawing/2014/main" id="{5901E320-3BF6-4F85-ACAC-4BD62A598BB9}"/>
              </a:ext>
            </a:extLst>
          </p:cNvPr>
          <p:cNvSpPr txBox="1"/>
          <p:nvPr/>
        </p:nvSpPr>
        <p:spPr>
          <a:xfrm>
            <a:off x="5419723" y="2344949"/>
            <a:ext cx="857251" cy="1015663"/>
          </a:xfrm>
          <a:prstGeom prst="rect">
            <a:avLst/>
          </a:prstGeom>
          <a:solidFill>
            <a:schemeClr val="bg1"/>
          </a:solidFill>
        </p:spPr>
        <p:txBody>
          <a:bodyPr wrap="square" rtlCol="1">
            <a:spAutoFit/>
          </a:bodyPr>
          <a:lstStyle/>
          <a:p>
            <a:pPr algn="l" rtl="0"/>
            <a:r>
              <a:rPr lang="en-US" sz="1000" dirty="0"/>
              <a:t>I’ve met with professional colleagues &amp; learned from them</a:t>
            </a:r>
            <a:endParaRPr lang="he-IL" sz="1000" dirty="0"/>
          </a:p>
        </p:txBody>
      </p:sp>
      <p:sp>
        <p:nvSpPr>
          <p:cNvPr id="21" name="TextBox 20">
            <a:extLst>
              <a:ext uri="{FF2B5EF4-FFF2-40B4-BE49-F238E27FC236}">
                <a16:creationId xmlns:a16="http://schemas.microsoft.com/office/drawing/2014/main" id="{AE469B5F-6937-4958-9CFC-4CBF944719BF}"/>
              </a:ext>
            </a:extLst>
          </p:cNvPr>
          <p:cNvSpPr txBox="1"/>
          <p:nvPr/>
        </p:nvSpPr>
        <p:spPr>
          <a:xfrm>
            <a:off x="6191250" y="2408975"/>
            <a:ext cx="990600" cy="861774"/>
          </a:xfrm>
          <a:prstGeom prst="rect">
            <a:avLst/>
          </a:prstGeom>
          <a:solidFill>
            <a:schemeClr val="bg1"/>
          </a:solidFill>
        </p:spPr>
        <p:txBody>
          <a:bodyPr wrap="square" rtlCol="1">
            <a:spAutoFit/>
          </a:bodyPr>
          <a:lstStyle/>
          <a:p>
            <a:pPr algn="l" rtl="0"/>
            <a:r>
              <a:rPr lang="en-US" sz="1000" dirty="0"/>
              <a:t>I’m more knowledgeable of Urban95 </a:t>
            </a:r>
            <a:br>
              <a:rPr lang="en-US" sz="1000" dirty="0"/>
            </a:br>
            <a:r>
              <a:rPr lang="en-US" sz="1000" dirty="0"/>
              <a:t>and its local &amp; global impact</a:t>
            </a:r>
            <a:endParaRPr lang="he-IL" sz="1000" dirty="0"/>
          </a:p>
        </p:txBody>
      </p:sp>
      <p:sp>
        <p:nvSpPr>
          <p:cNvPr id="22" name="TextBox 21">
            <a:extLst>
              <a:ext uri="{FF2B5EF4-FFF2-40B4-BE49-F238E27FC236}">
                <a16:creationId xmlns:a16="http://schemas.microsoft.com/office/drawing/2014/main" id="{8DD1B9E5-C73F-419C-9BF1-780BD7F2DB45}"/>
              </a:ext>
            </a:extLst>
          </p:cNvPr>
          <p:cNvSpPr txBox="1"/>
          <p:nvPr/>
        </p:nvSpPr>
        <p:spPr>
          <a:xfrm>
            <a:off x="7058024" y="2408241"/>
            <a:ext cx="981076" cy="861774"/>
          </a:xfrm>
          <a:prstGeom prst="rect">
            <a:avLst/>
          </a:prstGeom>
          <a:solidFill>
            <a:schemeClr val="bg1"/>
          </a:solidFill>
        </p:spPr>
        <p:txBody>
          <a:bodyPr wrap="square" rtlCol="1">
            <a:spAutoFit/>
          </a:bodyPr>
          <a:lstStyle/>
          <a:p>
            <a:pPr algn="l" rtl="0"/>
            <a:r>
              <a:rPr lang="en-US" sz="1000" dirty="0"/>
              <a:t>I’m more knowledgeable of EC &amp; caregivers’ needs</a:t>
            </a:r>
            <a:endParaRPr lang="he-IL" sz="1000" dirty="0"/>
          </a:p>
        </p:txBody>
      </p:sp>
      <p:sp>
        <p:nvSpPr>
          <p:cNvPr id="23" name="TextBox 22">
            <a:extLst>
              <a:ext uri="{FF2B5EF4-FFF2-40B4-BE49-F238E27FC236}">
                <a16:creationId xmlns:a16="http://schemas.microsoft.com/office/drawing/2014/main" id="{A3CBDB77-A341-45B1-B766-FA81B01DFBFD}"/>
              </a:ext>
            </a:extLst>
          </p:cNvPr>
          <p:cNvSpPr txBox="1"/>
          <p:nvPr/>
        </p:nvSpPr>
        <p:spPr>
          <a:xfrm>
            <a:off x="11301410" y="2344949"/>
            <a:ext cx="890590" cy="861774"/>
          </a:xfrm>
          <a:prstGeom prst="rect">
            <a:avLst/>
          </a:prstGeom>
          <a:solidFill>
            <a:schemeClr val="bg1"/>
          </a:solidFill>
        </p:spPr>
        <p:txBody>
          <a:bodyPr wrap="square" rtlCol="1">
            <a:spAutoFit/>
          </a:bodyPr>
          <a:lstStyle/>
          <a:p>
            <a:pPr algn="l" rtl="0"/>
            <a:r>
              <a:rPr lang="en-US" sz="1000" dirty="0"/>
              <a:t>I’m motivated to implement Urban95 ideas</a:t>
            </a:r>
            <a:endParaRPr lang="he-IL" sz="1000" dirty="0"/>
          </a:p>
        </p:txBody>
      </p:sp>
      <p:sp>
        <p:nvSpPr>
          <p:cNvPr id="24" name="TextBox 23">
            <a:extLst>
              <a:ext uri="{FF2B5EF4-FFF2-40B4-BE49-F238E27FC236}">
                <a16:creationId xmlns:a16="http://schemas.microsoft.com/office/drawing/2014/main" id="{ED7A64FF-131F-40AF-9917-96CFA6DA2B8F}"/>
              </a:ext>
            </a:extLst>
          </p:cNvPr>
          <p:cNvSpPr txBox="1"/>
          <p:nvPr/>
        </p:nvSpPr>
        <p:spPr>
          <a:xfrm>
            <a:off x="10501010" y="2379666"/>
            <a:ext cx="890590" cy="707886"/>
          </a:xfrm>
          <a:prstGeom prst="rect">
            <a:avLst/>
          </a:prstGeom>
          <a:solidFill>
            <a:schemeClr val="bg1"/>
          </a:solidFill>
        </p:spPr>
        <p:txBody>
          <a:bodyPr wrap="square" rtlCol="1">
            <a:spAutoFit/>
          </a:bodyPr>
          <a:lstStyle/>
          <a:p>
            <a:pPr algn="l" rtl="0"/>
            <a:r>
              <a:rPr lang="en-US" sz="1000" dirty="0"/>
              <a:t>I’ve acquired tools to implement in my work</a:t>
            </a:r>
            <a:endParaRPr lang="he-IL" sz="1000" dirty="0"/>
          </a:p>
        </p:txBody>
      </p:sp>
      <p:sp>
        <p:nvSpPr>
          <p:cNvPr id="25" name="TextBox 24">
            <a:extLst>
              <a:ext uri="{FF2B5EF4-FFF2-40B4-BE49-F238E27FC236}">
                <a16:creationId xmlns:a16="http://schemas.microsoft.com/office/drawing/2014/main" id="{AF09E7ED-6910-4110-958A-49057454CE62}"/>
              </a:ext>
            </a:extLst>
          </p:cNvPr>
          <p:cNvSpPr txBox="1"/>
          <p:nvPr/>
        </p:nvSpPr>
        <p:spPr>
          <a:xfrm>
            <a:off x="9644210" y="2375041"/>
            <a:ext cx="890590" cy="1015663"/>
          </a:xfrm>
          <a:prstGeom prst="rect">
            <a:avLst/>
          </a:prstGeom>
          <a:solidFill>
            <a:schemeClr val="bg1"/>
          </a:solidFill>
        </p:spPr>
        <p:txBody>
          <a:bodyPr wrap="square" rtlCol="1">
            <a:spAutoFit/>
          </a:bodyPr>
          <a:lstStyle/>
          <a:p>
            <a:pPr algn="l" rtl="0"/>
            <a:r>
              <a:rPr lang="en-US" sz="1000" dirty="0"/>
              <a:t>I’ve made new professional / business / social contacts</a:t>
            </a:r>
            <a:endParaRPr lang="he-IL" sz="1000" dirty="0"/>
          </a:p>
        </p:txBody>
      </p:sp>
      <p:sp>
        <p:nvSpPr>
          <p:cNvPr id="26" name="TextBox 25">
            <a:extLst>
              <a:ext uri="{FF2B5EF4-FFF2-40B4-BE49-F238E27FC236}">
                <a16:creationId xmlns:a16="http://schemas.microsoft.com/office/drawing/2014/main" id="{682F6C97-F93D-4169-BA3A-DF6CE9DD7E66}"/>
              </a:ext>
            </a:extLst>
          </p:cNvPr>
          <p:cNvSpPr txBox="1"/>
          <p:nvPr/>
        </p:nvSpPr>
        <p:spPr>
          <a:xfrm>
            <a:off x="7925020" y="2357161"/>
            <a:ext cx="890590" cy="861774"/>
          </a:xfrm>
          <a:prstGeom prst="rect">
            <a:avLst/>
          </a:prstGeom>
          <a:solidFill>
            <a:schemeClr val="bg1"/>
          </a:solidFill>
        </p:spPr>
        <p:txBody>
          <a:bodyPr wrap="square" rtlCol="1">
            <a:spAutoFit/>
          </a:bodyPr>
          <a:lstStyle/>
          <a:p>
            <a:pPr algn="l" rtl="0"/>
            <a:r>
              <a:rPr lang="en-US" sz="1000" dirty="0"/>
              <a:t>I’ve acquired new knowledge in my areas of occupation</a:t>
            </a:r>
            <a:endParaRPr lang="he-IL" sz="1000" dirty="0"/>
          </a:p>
        </p:txBody>
      </p:sp>
      <p:sp>
        <p:nvSpPr>
          <p:cNvPr id="27" name="TextBox 26">
            <a:extLst>
              <a:ext uri="{FF2B5EF4-FFF2-40B4-BE49-F238E27FC236}">
                <a16:creationId xmlns:a16="http://schemas.microsoft.com/office/drawing/2014/main" id="{F28D9B2D-122D-4ADC-992F-34E0F1CBA54B}"/>
              </a:ext>
            </a:extLst>
          </p:cNvPr>
          <p:cNvSpPr txBox="1"/>
          <p:nvPr/>
        </p:nvSpPr>
        <p:spPr>
          <a:xfrm>
            <a:off x="8734866" y="2392605"/>
            <a:ext cx="890590" cy="861774"/>
          </a:xfrm>
          <a:prstGeom prst="rect">
            <a:avLst/>
          </a:prstGeom>
          <a:solidFill>
            <a:schemeClr val="bg1"/>
          </a:solidFill>
        </p:spPr>
        <p:txBody>
          <a:bodyPr wrap="square" rtlCol="1">
            <a:spAutoFit/>
          </a:bodyPr>
          <a:lstStyle/>
          <a:p>
            <a:pPr algn="l" rtl="0"/>
            <a:r>
              <a:rPr lang="en-US" sz="1000" dirty="0"/>
              <a:t>The training inspired me to think of new Urban95 ideas</a:t>
            </a:r>
            <a:endParaRPr lang="he-IL" sz="1000" dirty="0"/>
          </a:p>
        </p:txBody>
      </p:sp>
    </p:spTree>
    <p:extLst>
      <p:ext uri="{BB962C8B-B14F-4D97-AF65-F5344CB8AC3E}">
        <p14:creationId xmlns:p14="http://schemas.microsoft.com/office/powerpoint/2010/main" val="1190493209"/>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Professional contribution of the Trainings</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507760" cy="594107"/>
            <a:chOff x="-116958" y="6457504"/>
            <a:chExt cx="10507760"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66588" y="6626677"/>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6124923" y="695811"/>
            <a:ext cx="5451192" cy="5217134"/>
          </a:xfrm>
          <a:prstGeom prst="rect">
            <a:avLst/>
          </a:prstGeom>
          <a:noFill/>
        </p:spPr>
        <p:txBody>
          <a:bodyPr wrap="square" rtlCol="1">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משתתפי הכשרות הצוות העידו כי </a:t>
            </a:r>
            <a:r>
              <a:rPr kumimoji="0" lang="he-IL" sz="16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ההכשרות תרמו לעבודתם המקצועית</a:t>
            </a: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היומיומית: </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קרוב ל- 60% ממשתתפי ההכשרות דיווחו כי הם ישתמשו בכלים ובידע שרכשו במהלך ההכשרות, בעבודתם בפועל, בחצי השנה הקרובה</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קרוב ל- 20% (</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n=36</a:t>
            </a: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דיווחו כי ההכשרה תרמה לרכישת כלים פרקטיים ליישום בעבודתם השוטפת*. </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36% ממשתתפי צוות טירה דיווחו כי לאחר ההכשרות, הם השתמשו בחומרי העזר שקיבלו בהכשרות, לעומת 14% ממשתתפי צוות בית שמש שהשתמשו בחומרי העזר.</a:t>
            </a:r>
          </a:p>
          <a:p>
            <a:pPr marL="285750" indent="-285750">
              <a:lnSpc>
                <a:spcPct val="150000"/>
              </a:lnSpc>
              <a:buFont typeface="Arial" panose="020B0604020202020204" pitchFamily="34" charset="0"/>
              <a:buChar char="•"/>
            </a:pP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ניכרו הבדלים בין הצוותים העירוניים באשר למידה בה ההכשרה סיפקה עבורם ידע חדש, הרלוונטי לעבודתם</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t>
            </a: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t>
            </a:r>
            <a:b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b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ובמידה בה ההכשרה סיפקה עבורם פרקטיקות ו/או כלים מעשיים לשימוש בעת עבודתם </a:t>
            </a:r>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(כמפורט בתרשימים משמאל).  </a:t>
            </a:r>
            <a:endPar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14" name="תרשים 13">
            <a:extLst>
              <a:ext uri="{FF2B5EF4-FFF2-40B4-BE49-F238E27FC236}">
                <a16:creationId xmlns:a16="http://schemas.microsoft.com/office/drawing/2014/main" id="{22408D15-6B3F-4634-B7D6-C5ADD4388C45}"/>
              </a:ext>
            </a:extLst>
          </p:cNvPr>
          <p:cNvGraphicFramePr>
            <a:graphicFrameLocks/>
          </p:cNvGraphicFramePr>
          <p:nvPr>
            <p:extLst>
              <p:ext uri="{D42A27DB-BD31-4B8C-83A1-F6EECF244321}">
                <p14:modId xmlns:p14="http://schemas.microsoft.com/office/powerpoint/2010/main" val="3178495050"/>
              </p:ext>
            </p:extLst>
          </p:nvPr>
        </p:nvGraphicFramePr>
        <p:xfrm>
          <a:off x="385225" y="289732"/>
          <a:ext cx="5840852" cy="35332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תרשים 11">
            <a:extLst>
              <a:ext uri="{FF2B5EF4-FFF2-40B4-BE49-F238E27FC236}">
                <a16:creationId xmlns:a16="http://schemas.microsoft.com/office/drawing/2014/main" id="{5ED1EB71-1095-4D8E-8BAA-6BD6065A2F71}"/>
              </a:ext>
            </a:extLst>
          </p:cNvPr>
          <p:cNvGraphicFramePr>
            <a:graphicFrameLocks/>
          </p:cNvGraphicFramePr>
          <p:nvPr>
            <p:extLst>
              <p:ext uri="{D42A27DB-BD31-4B8C-83A1-F6EECF244321}">
                <p14:modId xmlns:p14="http://schemas.microsoft.com/office/powerpoint/2010/main" val="3175856486"/>
              </p:ext>
            </p:extLst>
          </p:nvPr>
        </p:nvGraphicFramePr>
        <p:xfrm>
          <a:off x="84803" y="3093600"/>
          <a:ext cx="6632088" cy="3028504"/>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5145F3DD-E6CF-1256-5116-2E0ADE45DD00}"/>
              </a:ext>
            </a:extLst>
          </p:cNvPr>
          <p:cNvSpPr txBox="1"/>
          <p:nvPr/>
        </p:nvSpPr>
        <p:spPr>
          <a:xfrm>
            <a:off x="263015" y="3402889"/>
            <a:ext cx="2183970" cy="523220"/>
          </a:xfrm>
          <a:prstGeom prst="rect">
            <a:avLst/>
          </a:prstGeom>
          <a:noFill/>
        </p:spPr>
        <p:txBody>
          <a:bodyPr wrap="square" rtlCol="0">
            <a:spAutoFit/>
          </a:bodyPr>
          <a:lstStyle/>
          <a:p>
            <a:pPr algn="ctr"/>
            <a:r>
              <a:rPr lang="he-IL" sz="1400" b="1" dirty="0">
                <a:latin typeface="Calibri" panose="020F0502020204030204" pitchFamily="34" charset="0"/>
                <a:cs typeface="Calibri" panose="020F0502020204030204" pitchFamily="34" charset="0"/>
              </a:rPr>
              <a:t>ההכשרה סיפקה פרקטיקות או כלים מעשיים לשימוש בעבודה</a:t>
            </a:r>
            <a:endParaRPr lang="en-US" sz="1400" b="1"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19B19415-071D-D7D2-77E2-BC25E791A5E6}"/>
              </a:ext>
            </a:extLst>
          </p:cNvPr>
          <p:cNvSpPr txBox="1"/>
          <p:nvPr/>
        </p:nvSpPr>
        <p:spPr>
          <a:xfrm>
            <a:off x="2995425" y="3469866"/>
            <a:ext cx="2183970" cy="523220"/>
          </a:xfrm>
          <a:prstGeom prst="rect">
            <a:avLst/>
          </a:prstGeom>
          <a:noFill/>
        </p:spPr>
        <p:txBody>
          <a:bodyPr wrap="square" rtlCol="0">
            <a:spAutoFit/>
          </a:bodyPr>
          <a:lstStyle/>
          <a:p>
            <a:pPr algn="ctr"/>
            <a:r>
              <a:rPr lang="he-IL" sz="1400" b="1" dirty="0">
                <a:latin typeface="Calibri" panose="020F0502020204030204" pitchFamily="34" charset="0"/>
                <a:cs typeface="Calibri" panose="020F0502020204030204" pitchFamily="34" charset="0"/>
              </a:rPr>
              <a:t>ההכשרה סיפקה ידע חדש הרלוונטי לעבודה</a:t>
            </a:r>
            <a:endParaRPr lang="en-US" sz="14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89E5813-0A6F-42D2-A0B2-70CC166E3354}"/>
              </a:ext>
            </a:extLst>
          </p:cNvPr>
          <p:cNvSpPr txBox="1"/>
          <p:nvPr/>
        </p:nvSpPr>
        <p:spPr>
          <a:xfrm>
            <a:off x="4253153" y="6192991"/>
            <a:ext cx="7120149" cy="246221"/>
          </a:xfrm>
          <a:prstGeom prst="rect">
            <a:avLst/>
          </a:prstGeom>
          <a:noFill/>
        </p:spPr>
        <p:txBody>
          <a:bodyPr wrap="square">
            <a:spAutoFit/>
          </a:bodyPr>
          <a:lstStyle/>
          <a:p>
            <a:pPr algn="l" rtl="0"/>
            <a:r>
              <a:rPr lang="en-US" sz="1000" dirty="0"/>
              <a:t>What was the main trainings’ contribution? (multi optional question) I’ve acquired tools to implement in my work</a:t>
            </a:r>
            <a:endParaRPr lang="he-IL" sz="1000" dirty="0"/>
          </a:p>
        </p:txBody>
      </p:sp>
      <p:sp>
        <p:nvSpPr>
          <p:cNvPr id="18" name="TextBox 17">
            <a:extLst>
              <a:ext uri="{FF2B5EF4-FFF2-40B4-BE49-F238E27FC236}">
                <a16:creationId xmlns:a16="http://schemas.microsoft.com/office/drawing/2014/main" id="{B9CA9BE4-8A7C-4E09-834B-2587549DCA22}"/>
              </a:ext>
            </a:extLst>
          </p:cNvPr>
          <p:cNvSpPr txBox="1"/>
          <p:nvPr/>
        </p:nvSpPr>
        <p:spPr>
          <a:xfrm>
            <a:off x="159000" y="1140793"/>
            <a:ext cx="3086099" cy="400110"/>
          </a:xfrm>
          <a:prstGeom prst="rect">
            <a:avLst/>
          </a:prstGeom>
          <a:solidFill>
            <a:schemeClr val="bg1"/>
          </a:solidFill>
        </p:spPr>
        <p:txBody>
          <a:bodyPr wrap="square" rtlCol="1">
            <a:spAutoFit/>
          </a:bodyPr>
          <a:lstStyle/>
          <a:p>
            <a:pPr algn="r"/>
            <a:r>
              <a:rPr lang="en-US" sz="1000" dirty="0"/>
              <a:t>The tools &amp; knowledge you acquired will serve you in performing your job over the next 6 months</a:t>
            </a:r>
            <a:endParaRPr lang="he-IL" sz="1000" dirty="0"/>
          </a:p>
        </p:txBody>
      </p:sp>
    </p:spTree>
    <p:extLst>
      <p:ext uri="{BB962C8B-B14F-4D97-AF65-F5344CB8AC3E}">
        <p14:creationId xmlns:p14="http://schemas.microsoft.com/office/powerpoint/2010/main" val="221594296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5FA20B7-13B0-4BCB-8217-C3810EA0868E}"/>
              </a:ext>
            </a:extLst>
          </p:cNvPr>
          <p:cNvSpPr/>
          <p:nvPr/>
        </p:nvSpPr>
        <p:spPr>
          <a:xfrm>
            <a:off x="568176" y="683394"/>
            <a:ext cx="4409177" cy="5330907"/>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Professional contribution of the Trainings</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482661" cy="594107"/>
            <a:chOff x="-116958" y="6457504"/>
            <a:chExt cx="10482661"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41489" y="6611389"/>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5203596" y="663956"/>
            <a:ext cx="6414195" cy="5586466"/>
          </a:xfrm>
          <a:prstGeom prst="rect">
            <a:avLst/>
          </a:prstGeom>
          <a:noFill/>
        </p:spPr>
        <p:txBody>
          <a:bodyPr wrap="square" rtlCol="1">
            <a:spAutoFit/>
          </a:bodyPr>
          <a:lstStyle/>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המשתתפים ציינו כי הם קיבלו כלים פרקטיים בהכשרות: </a:t>
            </a:r>
            <a:b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b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מרמת הקניית הידע אודות צורכי הגיל הרך ועד להובלת שינויים משמעותיים באמצעות שיתוף פעולה בין בעלי תפקידים שונים בעירייה ומחוצה לה, ותוך המחשה מפרויקטים מערים אחרות. </a:t>
            </a:r>
            <a:b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br>
            <a:r>
              <a:rPr kumimoji="0" lang="he-IL" sz="1600" b="0" i="0" u="none" strike="noStrike" kern="1200" cap="none" spc="0" normalizeH="0" baseline="0" noProof="0" dirty="0">
                <a:ln>
                  <a:noFill/>
                </a:ln>
                <a:effectLst/>
                <a:uLnTx/>
                <a:uFillTx/>
                <a:latin typeface="Segoe UI" panose="020B0502040204020203" pitchFamily="34" charset="0"/>
                <a:ea typeface="Tahoma" panose="020B0604030504040204" pitchFamily="34" charset="0"/>
                <a:cs typeface="Segoe UI" panose="020B0502040204020203" pitchFamily="34" charset="0"/>
              </a:rPr>
              <a:t>יצוין כי שניים מחברי צוות בית שמש דיווחו כי הם כלל לא קיבלו כלים מעשיים במסגרת ההכשרות בהן השתתפו. </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המשתתפים ציינו כי הם ישמחו לקבל כלים ופרקטיקות נוספים בהכשרות עתידיות: משני הצוותים עלה הצורך בהעמקת ההיבטים היישומיים בהכשרות ובהתאמת ההכשרות לאופי העיר הייחודי.</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צוות בית שמש ציינו את חשיבות הקשר ולמידת עמיתים בין בעלי התפקידים השונים בעירייה ומחוצה לה, כמו גם עם גורמי מקצוע במשרדי הממשלה. </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צוות טירה העלו נושאים נוספים כמו העמקת הידע בתחום המרחב הציבורי עבור ילדי הגיל הרך, תוכניות להדרכת הורים וקבלת כלים לניהול תקציב. </a:t>
            </a:r>
          </a:p>
        </p:txBody>
      </p:sp>
      <p:sp>
        <p:nvSpPr>
          <p:cNvPr id="12" name="Rectangle 2">
            <a:extLst>
              <a:ext uri="{FF2B5EF4-FFF2-40B4-BE49-F238E27FC236}">
                <a16:creationId xmlns:a16="http://schemas.microsoft.com/office/drawing/2014/main" id="{64FB0C6D-71A0-4301-83AA-F51CF83CBA8E}"/>
              </a:ext>
            </a:extLst>
          </p:cNvPr>
          <p:cNvSpPr/>
          <p:nvPr/>
        </p:nvSpPr>
        <p:spPr>
          <a:xfrm>
            <a:off x="663382" y="955818"/>
            <a:ext cx="4041531" cy="4720716"/>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200" b="1"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מדברי צוות טירה:</a:t>
            </a:r>
          </a:p>
          <a:p>
            <a:pPr marL="0" marR="0" lvl="0" indent="0" algn="r" defTabSz="914400" rtl="1" eaLnBrk="1" fontAlgn="auto" latinLnBrk="0" hangingPunct="1">
              <a:lnSpc>
                <a:spcPct val="150000"/>
              </a:lnSpc>
              <a:spcBef>
                <a:spcPts val="0"/>
              </a:spcBef>
              <a:spcAft>
                <a:spcPts val="0"/>
              </a:spcAft>
              <a:buClrTx/>
              <a:buSzTx/>
              <a:buFontTx/>
              <a:buNone/>
              <a:tabLst/>
              <a:defRPr/>
            </a:pPr>
            <a:r>
              <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rPr>
              <a:t>"התייחסות ברמה העירונית לצרכים של אוכלוסייה זו ברמה הפיזית, פנאי והתפתחות רגשית"</a:t>
            </a:r>
          </a:p>
          <a:p>
            <a:pPr marL="0" marR="0" lvl="0" indent="0" algn="r" defTabSz="914400" rtl="1" eaLnBrk="1" fontAlgn="auto" latinLnBrk="0" hangingPunct="1">
              <a:lnSpc>
                <a:spcPct val="150000"/>
              </a:lnSpc>
              <a:spcBef>
                <a:spcPts val="0"/>
              </a:spcBef>
              <a:spcAft>
                <a:spcPts val="0"/>
              </a:spcAft>
              <a:buClrTx/>
              <a:buSzTx/>
              <a:buFontTx/>
              <a:buNone/>
              <a:tabLst/>
              <a:defRPr/>
            </a:pPr>
            <a:r>
              <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rPr>
              <a:t>"רעיונות פשוטים </a:t>
            </a:r>
            <a:r>
              <a:rPr kumimoji="0" lang="he-IL"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ליצירת מרחב ציבורי זמני או קבוע לטובת פעילויות לילדים"</a:t>
            </a:r>
            <a:endParaRPr kumimoji="0" lang="he-IL" sz="10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"איך ליישם, יותר תשובות, תכלס איך עושים את זה, לצאת למרחב ולהתנסות"</a:t>
            </a:r>
            <a:endParaRPr kumimoji="0" lang="he-IL" sz="10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a:lnSpc>
                <a:spcPct val="150000"/>
              </a:lnSpc>
              <a:defRPr/>
            </a:pPr>
            <a:r>
              <a:rPr kumimoji="0" lang="he-IL"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"כלים תקציביים, מה נדרש בשביל להוציא לפועל פרויקטים כמו שראינו מבחינת עלויות, איגום משאבים, מקורות מימון ותקצוב"</a:t>
            </a:r>
            <a:endParaRPr kumimoji="0" lang="he-IL" sz="10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0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r>
              <a:rPr lang="he-IL" sz="1200" b="1" dirty="0">
                <a:solidFill>
                  <a:srgbClr val="36636F"/>
                </a:solidFill>
                <a:latin typeface="Segoe UI" panose="020B0502040204020203" pitchFamily="34" charset="0"/>
                <a:ea typeface="Tahoma" panose="020B0604030504040204" pitchFamily="34" charset="0"/>
                <a:cs typeface="Segoe UI" panose="020B0502040204020203" pitchFamily="34" charset="0"/>
              </a:rPr>
              <a:t>מדברי צוות בית שמש:</a:t>
            </a:r>
            <a:endParaRPr kumimoji="0" lang="he-IL" sz="1200" b="1"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a:lnSpc>
                <a:spcPct val="150000"/>
              </a:lnSpc>
              <a:defRPr/>
            </a:pPr>
            <a:r>
              <a:rPr kumimoji="0" lang="he-IL"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"הכשרות תואמות לאוכלוסייה בבית שמש" </a:t>
            </a:r>
            <a:endParaRPr lang="he-IL" sz="10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nSpc>
                <a:spcPct val="150000"/>
              </a:lnSpc>
              <a:defRPr/>
            </a:pPr>
            <a:r>
              <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rPr>
              <a:t>"חיבור בין ממשקים בעירייה וגיוס בעלי תפקידים"</a:t>
            </a:r>
            <a:endParaRPr lang="he-IL" sz="10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"ידע והכרות עם גורמי המקצוע במשרדי הממשלה שאמונים על אישור מבני ציבור, חינוך והמרחב הציבורי"</a:t>
            </a:r>
            <a:r>
              <a:rPr kumimoji="0" lang="he-IL" sz="10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"למידה מעמיתים, הקדשת זמן לשיח ודיון"</a:t>
            </a:r>
            <a:endParaRPr kumimoji="0" lang="he-IL" sz="10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3935971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5FA20B7-13B0-4BCB-8217-C3810EA0868E}"/>
              </a:ext>
            </a:extLst>
          </p:cNvPr>
          <p:cNvSpPr/>
          <p:nvPr/>
        </p:nvSpPr>
        <p:spPr>
          <a:xfrm>
            <a:off x="638855" y="1254364"/>
            <a:ext cx="4734162" cy="3836793"/>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25501"/>
          </a:xfrm>
          <a:prstGeom prst="rect">
            <a:avLst/>
          </a:prstGeom>
          <a:solidFill>
            <a:srgbClr val="36636F"/>
          </a:solidFill>
        </p:spPr>
        <p:txBody>
          <a:bodyPr wrap="square" rtlCol="0">
            <a:spAutoFit/>
          </a:bodyPr>
          <a:lstStyle/>
          <a:p>
            <a:pPr algn="l" rtl="0">
              <a:lnSpc>
                <a:spcPct val="115000"/>
              </a:lnSpc>
              <a:spcAft>
                <a:spcPts val="1000"/>
              </a:spcAft>
            </a:pP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Knowledge in and understanding of early childhood needs</a:t>
            </a: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441172" cy="594107"/>
            <a:chOff x="-116958" y="6457504"/>
            <a:chExt cx="10441172"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0" y="6611389"/>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5881931" y="1384915"/>
            <a:ext cx="5706726" cy="3001143"/>
          </a:xfrm>
          <a:prstGeom prst="rect">
            <a:avLst/>
          </a:prstGeom>
          <a:noFill/>
        </p:spPr>
        <p:txBody>
          <a:bodyPr wrap="square" rtlCol="1">
            <a:spAutoFit/>
          </a:bodyPr>
          <a:lstStyle/>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שני </a:t>
            </a: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שליש מ</a:t>
            </a: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המשתתפים משתי הערים ציינו את תרומת ההכשרות להעמקת הידע שלהם אודות צורכי הגיל הרך ומלוויהם*. </a:t>
            </a:r>
            <a:b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b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ניכרו הבדלים בין צוות בית שמש לצוות טירה, כאשר 73% מצוות טירה (</a:t>
            </a: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n=14</a:t>
            </a: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a:t>
            </a: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דיווחו על תרומה זו של ההכשרות, מול 50% מצוות בית שמש (</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n=22</a:t>
            </a:r>
            <a:r>
              <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rPr>
              <a:t>גם בשאלות הפתוחות, המשתתפים ציינו את תרומת ההכשרה בחידוד חשיבות ההשקעה בגיל הרך. </a:t>
            </a:r>
            <a:endPar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12" name="Rectangle 2">
            <a:extLst>
              <a:ext uri="{FF2B5EF4-FFF2-40B4-BE49-F238E27FC236}">
                <a16:creationId xmlns:a16="http://schemas.microsoft.com/office/drawing/2014/main" id="{64FB0C6D-71A0-4301-83AA-F51CF83CBA8E}"/>
              </a:ext>
            </a:extLst>
          </p:cNvPr>
          <p:cNvSpPr/>
          <p:nvPr/>
        </p:nvSpPr>
        <p:spPr>
          <a:xfrm>
            <a:off x="849483" y="1620317"/>
            <a:ext cx="4195666" cy="3104889"/>
          </a:xfrm>
          <a:prstGeom prst="rect">
            <a:avLst/>
          </a:prstGeom>
        </p:spPr>
        <p:txBody>
          <a:bodyPr wrap="square">
            <a:spAutoFit/>
          </a:bodyPr>
          <a:lstStyle/>
          <a:p>
            <a:pPr>
              <a:lnSpc>
                <a:spcPct val="150000"/>
              </a:lnSpc>
              <a:defRPr/>
            </a:pPr>
            <a:r>
              <a:rPr kumimoji="0" lang="he-IL" sz="1200" b="1"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מדברי צוות </a:t>
            </a:r>
            <a:r>
              <a:rPr lang="he-IL" sz="1200" b="1" dirty="0">
                <a:solidFill>
                  <a:srgbClr val="36636F"/>
                </a:solidFill>
                <a:latin typeface="Segoe UI" panose="020B0502040204020203" pitchFamily="34" charset="0"/>
                <a:ea typeface="Tahoma" panose="020B0604030504040204" pitchFamily="34" charset="0"/>
                <a:cs typeface="Segoe UI" panose="020B0502040204020203" pitchFamily="34" charset="0"/>
              </a:rPr>
              <a:t>טירה:</a:t>
            </a:r>
          </a:p>
          <a:p>
            <a:pPr>
              <a:lnSpc>
                <a:spcPct val="150000"/>
              </a:lnSpc>
              <a:defRPr/>
            </a:pPr>
            <a:r>
              <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rPr>
              <a:t>"המחשבה על חשיבות ההשקעה בקשר הורים וילדים בגילי לידה עד 2" </a:t>
            </a:r>
          </a:p>
          <a:p>
            <a:pPr>
              <a:lnSpc>
                <a:spcPct val="150000"/>
              </a:lnSpc>
              <a:defRPr/>
            </a:pPr>
            <a:r>
              <a:rPr kumimoji="0" lang="he-IL"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"המשך העמקה בידע סביב נושא ניצול המרחב העירוני לטובת הפנאי של הילדים בעיר"</a:t>
            </a:r>
          </a:p>
          <a:p>
            <a:pPr>
              <a:lnSpc>
                <a:spcPct val="150000"/>
              </a:lnSpc>
              <a:defRPr/>
            </a:pPr>
            <a:endParaRPr lang="he-IL" sz="1200" b="1"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nSpc>
                <a:spcPct val="150000"/>
              </a:lnSpc>
              <a:defRPr/>
            </a:pPr>
            <a:r>
              <a:rPr kumimoji="0" lang="he-IL" sz="1200" b="1"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מדברי צוות </a:t>
            </a:r>
            <a:r>
              <a:rPr lang="he-IL" sz="1200" b="1" dirty="0">
                <a:solidFill>
                  <a:srgbClr val="36636F"/>
                </a:solidFill>
                <a:latin typeface="Segoe UI" panose="020B0502040204020203" pitchFamily="34" charset="0"/>
                <a:ea typeface="Tahoma" panose="020B0604030504040204" pitchFamily="34" charset="0"/>
                <a:cs typeface="Segoe UI" panose="020B0502040204020203" pitchFamily="34" charset="0"/>
              </a:rPr>
              <a:t>בית שמש:</a:t>
            </a:r>
          </a:p>
          <a:p>
            <a:pPr>
              <a:lnSpc>
                <a:spcPct val="150000"/>
              </a:lnSpc>
              <a:defRPr/>
            </a:pPr>
            <a:r>
              <a:rPr kumimoji="0" lang="he-IL"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"רעננתי את הידע לחשיבות הפעילות עם תחום גיל הרך"</a:t>
            </a:r>
          </a:p>
          <a:p>
            <a:pPr>
              <a:lnSpc>
                <a:spcPct val="150000"/>
              </a:lnSpc>
              <a:defRPr/>
            </a:pPr>
            <a:r>
              <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rPr>
              <a:t>"הנקודה העיקרית שעמדה מול עיני היא קריאת הכיוון והדיוק במטרות, העשייה שבאה אחר כך מכוונת ומדויקת יותר, היא מגובשת ומבטאת רוח"</a:t>
            </a:r>
          </a:p>
        </p:txBody>
      </p:sp>
      <p:sp>
        <p:nvSpPr>
          <p:cNvPr id="14" name="TextBox 13">
            <a:extLst>
              <a:ext uri="{FF2B5EF4-FFF2-40B4-BE49-F238E27FC236}">
                <a16:creationId xmlns:a16="http://schemas.microsoft.com/office/drawing/2014/main" id="{93E3E4E1-41E7-4108-9D77-3BD4AB658B59}"/>
              </a:ext>
            </a:extLst>
          </p:cNvPr>
          <p:cNvSpPr txBox="1"/>
          <p:nvPr/>
        </p:nvSpPr>
        <p:spPr>
          <a:xfrm>
            <a:off x="72770" y="6188923"/>
            <a:ext cx="7120149" cy="246221"/>
          </a:xfrm>
          <a:prstGeom prst="rect">
            <a:avLst/>
          </a:prstGeom>
          <a:noFill/>
        </p:spPr>
        <p:txBody>
          <a:bodyPr wrap="square">
            <a:spAutoFit/>
          </a:bodyPr>
          <a:lstStyle/>
          <a:p>
            <a:pPr algn="l" rtl="0"/>
            <a:r>
              <a:rPr lang="en-US" sz="1000" dirty="0"/>
              <a:t>What was the main trainings’ contribution? (multi optional question) I’m more knowledgeable of EC &amp; caregivers’ needs</a:t>
            </a:r>
            <a:endParaRPr lang="he-IL" sz="1000" dirty="0"/>
          </a:p>
        </p:txBody>
      </p:sp>
    </p:spTree>
    <p:extLst>
      <p:ext uri="{BB962C8B-B14F-4D97-AF65-F5344CB8AC3E}">
        <p14:creationId xmlns:p14="http://schemas.microsoft.com/office/powerpoint/2010/main" val="2479644"/>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מסמך" ma:contentTypeID="0x01010005535F330352E547AA3D8F0C969A97FB" ma:contentTypeVersion="20" ma:contentTypeDescription="צור מסמך חדש." ma:contentTypeScope="" ma:versionID="54b1a9084b8fde23907f9b447bf6e0b1">
  <xsd:schema xmlns:xsd="http://www.w3.org/2001/XMLSchema" xmlns:xs="http://www.w3.org/2001/XMLSchema" xmlns:p="http://schemas.microsoft.com/office/2006/metadata/properties" xmlns:ns2="3096e91d-ebd7-4ce5-b2b3-56d74390b557" xmlns:ns3="4ba3be25-03aa-45c2-b90f-d8c255107eb7" xmlns:ns4="66206a12-aca6-4383-82db-f7b25037d731" targetNamespace="http://schemas.microsoft.com/office/2006/metadata/properties" ma:root="true" ma:fieldsID="19c77e7efc1634fecc00fa0d6d2a0779" ns2:_="" ns3:_="" ns4:_="">
    <xsd:import namespace="3096e91d-ebd7-4ce5-b2b3-56d74390b557"/>
    <xsd:import namespace="4ba3be25-03aa-45c2-b90f-d8c255107eb7"/>
    <xsd:import namespace="66206a12-aca6-4383-82db-f7b25037d7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6e91d-ebd7-4ce5-b2b3-56d74390b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תגיות תמונה" ma:readOnly="false" ma:fieldId="{5cf76f15-5ced-4ddc-b409-7134ff3c332f}" ma:taxonomyMulti="true" ma:sspId="a557658c-0fa3-4305-8778-78d8ea3b7e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ba3be25-03aa-45c2-b90f-d8c255107eb7" elementFormDefault="qualified">
    <xsd:import namespace="http://schemas.microsoft.com/office/2006/documentManagement/types"/>
    <xsd:import namespace="http://schemas.microsoft.com/office/infopath/2007/PartnerControls"/>
    <xsd:element name="SharedWithUsers" ma:index="10"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משותף עם פרטים"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206a12-aca6-4383-82db-f7b25037d731" elementFormDefault="qualified">
    <xsd:import namespace="http://schemas.microsoft.com/office/2006/documentManagement/types"/>
    <xsd:import namespace="http://schemas.microsoft.com/office/infopath/2007/PartnerControls"/>
    <xsd:element name="TaxCatchAll" ma:index="21" nillable="true" ma:displayName="עמודת 'תפוס הכל' של טקסונומיה" ma:hidden="true" ma:list="{153ba520-b991-433c-a0d4-d083743f123b}" ma:internalName="TaxCatchAll" ma:showField="CatchAllData" ma:web="66206a12-aca6-4383-82db-f7b25037d7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ba3be25-03aa-45c2-b90f-d8c255107eb7">
      <UserInfo>
        <DisplayName>Shimrit Slonim Franco</DisplayName>
        <AccountId>2392</AccountId>
        <AccountType/>
      </UserInfo>
      <UserInfo>
        <DisplayName>Tasneem Masri</DisplayName>
        <AccountId>47</AccountId>
        <AccountType/>
      </UserInfo>
      <UserInfo>
        <DisplayName>Netanel Katzir</DisplayName>
        <AccountId>2606</AccountId>
        <AccountType/>
      </UserInfo>
    </SharedWithUsers>
    <lcf76f155ced4ddcb4097134ff3c332f xmlns="3096e91d-ebd7-4ce5-b2b3-56d74390b557">
      <Terms xmlns="http://schemas.microsoft.com/office/infopath/2007/PartnerControls"/>
    </lcf76f155ced4ddcb4097134ff3c332f>
    <TaxCatchAll xmlns="66206a12-aca6-4383-82db-f7b25037d731" xsi:nil="true"/>
  </documentManagement>
</p:properties>
</file>

<file path=customXml/itemProps1.xml><?xml version="1.0" encoding="utf-8"?>
<ds:datastoreItem xmlns:ds="http://schemas.openxmlformats.org/officeDocument/2006/customXml" ds:itemID="{BD51553E-B975-4A4D-AFDB-C83811861162}">
  <ds:schemaRefs>
    <ds:schemaRef ds:uri="http://schemas.microsoft.com/sharepoint/v3/contenttype/forms"/>
  </ds:schemaRefs>
</ds:datastoreItem>
</file>

<file path=customXml/itemProps2.xml><?xml version="1.0" encoding="utf-8"?>
<ds:datastoreItem xmlns:ds="http://schemas.openxmlformats.org/officeDocument/2006/customXml" ds:itemID="{7F401AF0-EA41-46B1-816E-61B3CD4BA3CF}">
  <ds:schemaRefs>
    <ds:schemaRef ds:uri="3096e91d-ebd7-4ce5-b2b3-56d74390b557"/>
    <ds:schemaRef ds:uri="4ba3be25-03aa-45c2-b90f-d8c255107eb7"/>
    <ds:schemaRef ds:uri="66206a12-aca6-4383-82db-f7b25037d7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88C6A62-EEEB-4612-9A5A-23F2A2BBC1CC}">
  <ds:schemaRefs>
    <ds:schemaRef ds:uri="http://purl.org/dc/terms/"/>
    <ds:schemaRef ds:uri="http://purl.org/dc/elements/1.1/"/>
    <ds:schemaRef ds:uri="3096e91d-ebd7-4ce5-b2b3-56d74390b557"/>
    <ds:schemaRef ds:uri="4ba3be25-03aa-45c2-b90f-d8c255107eb7"/>
    <ds:schemaRef ds:uri="http://schemas.microsoft.com/office/2006/documentManagement/types"/>
    <ds:schemaRef ds:uri="http://purl.org/dc/dcmitype/"/>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66206a12-aca6-4383-82db-f7b25037d731"/>
  </ds:schemaRefs>
</ds:datastoreItem>
</file>

<file path=docProps/app.xml><?xml version="1.0" encoding="utf-8"?>
<Properties xmlns="http://schemas.openxmlformats.org/officeDocument/2006/extended-properties" xmlns:vt="http://schemas.openxmlformats.org/officeDocument/2006/docPropsVTypes">
  <TotalTime>473</TotalTime>
  <Words>5963</Words>
  <Application>Microsoft Office PowerPoint</Application>
  <PresentationFormat>Widescreen</PresentationFormat>
  <Paragraphs>620</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Segoe UI</vt:lpstr>
      <vt:lpstr>Tahoma</vt:lpstr>
      <vt:lpstr>ערכת נושא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Reoute Diamant</dc:creator>
  <cp:lastModifiedBy>Alona Tsirulnikov</cp:lastModifiedBy>
  <cp:revision>3</cp:revision>
  <cp:lastPrinted>2022-05-31T08:19:56Z</cp:lastPrinted>
  <dcterms:created xsi:type="dcterms:W3CDTF">2021-05-26T09:35:09Z</dcterms:created>
  <dcterms:modified xsi:type="dcterms:W3CDTF">2022-06-21T14:05:22Z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0x01010005535F330352E547AA3D8F0C969A97FB</vt:lpwstr>
  </property>
  <property fmtid="{D5CDD505-2E9C-101B-9397-08002B2CF9AE}" pid="3" name="MediaServiceImageTags">
    <vt:lpwstr/>
  </property>
</Properties>
</file>