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Slides/notesSlide5.xml" ContentType="application/vnd.openxmlformats-officedocument.presentationml.notesSlid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1390" r:id="rId2"/>
    <p:sldId id="1349" r:id="rId3"/>
    <p:sldId id="1350" r:id="rId4"/>
    <p:sldId id="1400" r:id="rId5"/>
    <p:sldId id="1352" r:id="rId6"/>
    <p:sldId id="1353" r:id="rId7"/>
    <p:sldId id="1354" r:id="rId8"/>
    <p:sldId id="1355" r:id="rId9"/>
    <p:sldId id="1310" r:id="rId10"/>
    <p:sldId id="1402" r:id="rId11"/>
    <p:sldId id="1403" r:id="rId12"/>
    <p:sldId id="1410" r:id="rId13"/>
    <p:sldId id="1357" r:id="rId14"/>
    <p:sldId id="1317" r:id="rId15"/>
    <p:sldId id="1358" r:id="rId16"/>
    <p:sldId id="1359" r:id="rId17"/>
    <p:sldId id="1199" r:id="rId18"/>
    <p:sldId id="1361" r:id="rId19"/>
    <p:sldId id="1360" r:id="rId20"/>
    <p:sldId id="1200" r:id="rId21"/>
    <p:sldId id="1366" r:id="rId22"/>
    <p:sldId id="1367" r:id="rId23"/>
    <p:sldId id="1362" r:id="rId24"/>
    <p:sldId id="1391" r:id="rId25"/>
    <p:sldId id="1364" r:id="rId26"/>
    <p:sldId id="1365" r:id="rId27"/>
    <p:sldId id="1236" r:id="rId28"/>
    <p:sldId id="1237" r:id="rId29"/>
    <p:sldId id="1393" r:id="rId30"/>
    <p:sldId id="1207" r:id="rId31"/>
    <p:sldId id="1209" r:id="rId32"/>
    <p:sldId id="1221" r:id="rId33"/>
    <p:sldId id="1326" r:id="rId34"/>
    <p:sldId id="1368" r:id="rId35"/>
    <p:sldId id="1330" r:id="rId36"/>
    <p:sldId id="1331" r:id="rId37"/>
    <p:sldId id="1329" r:id="rId38"/>
    <p:sldId id="1242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97676639525017"/>
          <c:y val="2.695756209873194E-2"/>
          <c:w val="0.61728368189771543"/>
          <c:h val="0.717332756626594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הקצבות ציבוריות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2A-4C6A-A69A-C73CC362CF98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2A-4C6A-A69A-C73CC362CF98}"/>
              </c:ext>
            </c:extLst>
          </c:dPt>
          <c:dPt>
            <c:idx val="2"/>
            <c:bubble3D val="0"/>
            <c:spPr>
              <a:solidFill>
                <a:srgbClr val="A2B87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2A-4C6A-A69A-C73CC362CF98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2A-4C6A-A69A-C73CC362CF98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A2A-4C6A-A69A-C73CC362CF98}"/>
              </c:ext>
            </c:extLst>
          </c:dPt>
          <c:dPt>
            <c:idx val="5"/>
            <c:bubble3D val="0"/>
            <c:spPr>
              <a:solidFill>
                <a:srgbClr val="5D5DC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A2A-4C6A-A69A-C73CC362CF9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A2A-4C6A-A69A-C73CC362CF9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A2A-4C6A-A69A-C73CC362CF9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A2A-4C6A-A69A-C73CC362CF98}"/>
              </c:ext>
            </c:extLst>
          </c:dPt>
          <c:dPt>
            <c:idx val="9"/>
            <c:bubble3D val="0"/>
            <c:spPr>
              <a:solidFill>
                <a:srgbClr val="AC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8A2A-4C6A-A69A-C73CC362CF98}"/>
              </c:ext>
            </c:extLst>
          </c:dPt>
          <c:dLbls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8A2A-4C6A-A69A-C73CC362CF98}"/>
                </c:ext>
              </c:extLst>
            </c:dLbl>
            <c:dLbl>
              <c:idx val="6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8A2A-4C6A-A69A-C73CC362CF98}"/>
                </c:ext>
              </c:extLst>
            </c:dLbl>
            <c:dLbl>
              <c:idx val="8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8A2A-4C6A-A69A-C73CC362CF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אירועים קטנים</c:v>
                </c:pt>
                <c:pt idx="1">
                  <c:v>אירועים גדולים</c:v>
                </c:pt>
                <c:pt idx="2">
                  <c:v>השכרת אולם לשבת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0.3971631205673759</c:v>
                </c:pt>
                <c:pt idx="1">
                  <c:v>0.42553191489361702</c:v>
                </c:pt>
                <c:pt idx="2">
                  <c:v>0.1773049645390071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A2A-4C6A-A69A-C73CC362CF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748460811593541E-2"/>
          <c:y val="0.75557085278440617"/>
          <c:w val="0.98220633404336755"/>
          <c:h val="0.1894500608008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סידרה 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F014-4662-87C0-7B5C2D8624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2019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גיליון1!$B$2:$B$11</c:f>
              <c:numCache>
                <c:formatCode>0</c:formatCode>
                <c:ptCount val="10"/>
                <c:pt idx="0">
                  <c:v>15</c:v>
                </c:pt>
                <c:pt idx="1">
                  <c:v>21</c:v>
                </c:pt>
                <c:pt idx="2">
                  <c:v>29.399999999999995</c:v>
                </c:pt>
                <c:pt idx="3">
                  <c:v>35.279999999999994</c:v>
                </c:pt>
                <c:pt idx="4">
                  <c:v>42.335999999999991</c:v>
                </c:pt>
                <c:pt idx="5">
                  <c:v>50.80319999999999</c:v>
                </c:pt>
                <c:pt idx="6">
                  <c:v>58.610972678478923</c:v>
                </c:pt>
                <c:pt idx="7">
                  <c:v>67.618695639593625</c:v>
                </c:pt>
                <c:pt idx="8">
                  <c:v>78.010785200274881</c:v>
                </c:pt>
                <c:pt idx="9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2D-4EE6-9CF0-85429C7EE6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9859992"/>
        <c:axId val="519864696"/>
      </c:barChart>
      <c:catAx>
        <c:axId val="519859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9864696"/>
        <c:crosses val="autoZero"/>
        <c:auto val="1"/>
        <c:lblAlgn val="ctr"/>
        <c:lblOffset val="100"/>
        <c:noMultiLvlLbl val="0"/>
      </c:catAx>
      <c:valAx>
        <c:axId val="519864696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519859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17565815923363"/>
          <c:y val="8.2580717923342831E-2"/>
          <c:w val="0.63596049383230779"/>
          <c:h val="0.690800574141497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7-4BA0-971D-DEDD4A030EFC}"/>
              </c:ext>
            </c:extLst>
          </c:dPt>
          <c:dPt>
            <c:idx val="1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7-4BA0-971D-DEDD4A030EFC}"/>
              </c:ext>
            </c:extLst>
          </c:dPt>
          <c:dPt>
            <c:idx val="2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C7-4BA0-971D-DEDD4A030EFC}"/>
              </c:ext>
            </c:extLst>
          </c:dPt>
          <c:dPt>
            <c:idx val="3"/>
            <c:bubble3D val="0"/>
            <c:spPr>
              <a:solidFill>
                <a:srgbClr val="A2B87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C7-4BA0-971D-DEDD4A030EFC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8-E459-4C19-85B1-2A9DACF8A024}"/>
              </c:ext>
            </c:extLst>
          </c:dPt>
          <c:dPt>
            <c:idx val="5"/>
            <c:bubble3D val="0"/>
            <c:spPr>
              <a:solidFill>
                <a:srgbClr val="4876AE"/>
              </a:solidFill>
            </c:spPr>
            <c:extLst>
              <c:ext xmlns:c16="http://schemas.microsoft.com/office/drawing/2014/chart" uri="{C3380CC4-5D6E-409C-BE32-E72D297353CC}">
                <c16:uniqueId val="{00000008-6743-41FC-96D8-F9779B730FEC}"/>
              </c:ext>
            </c:extLst>
          </c:dPt>
          <c:dLbls>
            <c:dLbl>
              <c:idx val="4"/>
              <c:layout>
                <c:manualLayout>
                  <c:x val="-1.7830101484483368E-2"/>
                  <c:y val="-2.506320863965347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59-4C19-85B1-2A9DACF8A0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הכנסות ממכירת כרטיסים</c:v>
                </c:pt>
                <c:pt idx="1">
                  <c:v>הקצבות ציבוריות</c:v>
                </c:pt>
                <c:pt idx="2">
                  <c:v>העברות מקרנות ותרומות</c:v>
                </c:pt>
                <c:pt idx="3">
                  <c:v>הכנסות מבית קפה/מסעדה</c:v>
                </c:pt>
                <c:pt idx="4">
                  <c:v>הכנסות מחנות מזכרות</c:v>
                </c:pt>
                <c:pt idx="5">
                  <c:v>הכנסות מאירועים</c:v>
                </c:pt>
              </c:strCache>
            </c:strRef>
          </c:cat>
          <c:val>
            <c:numRef>
              <c:f>Sheet1!$B$2:$B$7</c:f>
              <c:numCache>
                <c:formatCode>_ * #,##0_ ;_ * \-#,##0_ ;_ * "-"??_ ;_ @_ </c:formatCode>
                <c:ptCount val="6"/>
                <c:pt idx="0">
                  <c:v>1232.3506251338272</c:v>
                </c:pt>
                <c:pt idx="1">
                  <c:v>1000</c:v>
                </c:pt>
                <c:pt idx="2">
                  <c:v>2000</c:v>
                </c:pt>
                <c:pt idx="3">
                  <c:v>300</c:v>
                </c:pt>
                <c:pt idx="4">
                  <c:v>30</c:v>
                </c:pt>
                <c:pt idx="5">
                  <c:v>1692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C7-4BA0-971D-DEDD4A030E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183780745254996"/>
          <c:w val="1"/>
          <c:h val="0.18171029613442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012190755534679E-2"/>
          <c:y val="4.130143980504853E-2"/>
          <c:w val="0.96798780924446537"/>
          <c:h val="0.83393352311037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הכנסות ממכירת כרטיסים</c:v>
                </c:pt>
              </c:strCache>
            </c:strRef>
          </c:tx>
          <c:spPr>
            <a:solidFill>
              <a:srgbClr val="47ACB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גיליון1!$B$2:$B$11</c:f>
              <c:numCache>
                <c:formatCode>_ * #,##0_ ;_ * \-#,##0_ ;_ * "-"??_ ;_ @_ </c:formatCode>
                <c:ptCount val="10"/>
                <c:pt idx="0">
                  <c:v>378.75</c:v>
                </c:pt>
                <c:pt idx="1">
                  <c:v>530.25</c:v>
                </c:pt>
                <c:pt idx="2">
                  <c:v>742.34999999999991</c:v>
                </c:pt>
                <c:pt idx="3">
                  <c:v>890.81999999999982</c:v>
                </c:pt>
                <c:pt idx="4">
                  <c:v>1068.9839999999997</c:v>
                </c:pt>
                <c:pt idx="5">
                  <c:v>1282.7807999999998</c:v>
                </c:pt>
                <c:pt idx="6">
                  <c:v>1479.927060131593</c:v>
                </c:pt>
                <c:pt idx="7">
                  <c:v>1707.3720648997391</c:v>
                </c:pt>
                <c:pt idx="8">
                  <c:v>1969.7723263069408</c:v>
                </c:pt>
                <c:pt idx="9">
                  <c:v>2272.5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B-4E07-B7BB-9B2715F948FA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הקצבות ציבוריות</c:v>
                </c:pt>
              </c:strCache>
            </c:strRef>
          </c:tx>
          <c:spPr>
            <a:solidFill>
              <a:srgbClr val="ADD5D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גיליון1!$C$2:$C$11</c:f>
              <c:numCache>
                <c:formatCode>_ * #,##0_ ;_ * \-#,##0_ ;_ * "-"??_ ;_ @_ </c:formatCode>
                <c:ptCount val="10"/>
                <c:pt idx="0">
                  <c:v>1000</c:v>
                </c:pt>
                <c:pt idx="1">
                  <c:v>1000</c:v>
                </c:pt>
                <c:pt idx="2">
                  <c:v>1000</c:v>
                </c:pt>
                <c:pt idx="3">
                  <c:v>1000</c:v>
                </c:pt>
                <c:pt idx="4">
                  <c:v>1000</c:v>
                </c:pt>
                <c:pt idx="5">
                  <c:v>1000</c:v>
                </c:pt>
                <c:pt idx="6">
                  <c:v>1000</c:v>
                </c:pt>
                <c:pt idx="7">
                  <c:v>1000</c:v>
                </c:pt>
                <c:pt idx="8">
                  <c:v>1000</c:v>
                </c:pt>
                <c:pt idx="9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2B-4E07-B7BB-9B2715F948FA}"/>
            </c:ext>
          </c:extLst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העברות מקרנות ותרומות</c:v>
                </c:pt>
              </c:strCache>
            </c:strRef>
          </c:tx>
          <c:spPr>
            <a:solidFill>
              <a:srgbClr val="FFE8A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גיליון1!$D$2:$D$11</c:f>
              <c:numCache>
                <c:formatCode>_ * #,##0_ ;_ * \-#,##0_ ;_ * "-"??_ ;_ @_ </c:formatCode>
                <c:ptCount val="10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2000</c:v>
                </c:pt>
                <c:pt idx="9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2B-4E07-B7BB-9B2715F948FA}"/>
            </c:ext>
          </c:extLst>
        </c:ser>
        <c:ser>
          <c:idx val="3"/>
          <c:order val="3"/>
          <c:tx>
            <c:strRef>
              <c:f>גיליון1!$E$1</c:f>
              <c:strCache>
                <c:ptCount val="1"/>
                <c:pt idx="0">
                  <c:v>הכנסות מבית קפה/מסעדה</c:v>
                </c:pt>
              </c:strCache>
            </c:strRef>
          </c:tx>
          <c:spPr>
            <a:solidFill>
              <a:srgbClr val="F26522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tIns="0"/>
                <a:lstStyle/>
                <a:p>
                  <a:pPr>
                    <a:defRPr sz="10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BB-46A8-9C8C-69CE6FD2A5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גיליון1!$E$2:$E$11</c:f>
              <c:numCache>
                <c:formatCode>_ * #,##0_ ;_ * \-#,##0_ ;_ * "-"??_ ;_ @_ </c:formatCode>
                <c:ptCount val="10"/>
                <c:pt idx="0">
                  <c:v>300</c:v>
                </c:pt>
                <c:pt idx="1">
                  <c:v>300</c:v>
                </c:pt>
                <c:pt idx="2">
                  <c:v>300</c:v>
                </c:pt>
                <c:pt idx="3">
                  <c:v>300</c:v>
                </c:pt>
                <c:pt idx="4">
                  <c:v>300</c:v>
                </c:pt>
                <c:pt idx="5">
                  <c:v>300</c:v>
                </c:pt>
                <c:pt idx="6">
                  <c:v>300</c:v>
                </c:pt>
                <c:pt idx="7">
                  <c:v>300</c:v>
                </c:pt>
                <c:pt idx="8">
                  <c:v>300</c:v>
                </c:pt>
                <c:pt idx="9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2B-4E07-B7BB-9B2715F948FA}"/>
            </c:ext>
          </c:extLst>
        </c:ser>
        <c:ser>
          <c:idx val="4"/>
          <c:order val="4"/>
          <c:tx>
            <c:strRef>
              <c:f>גיליון1!$F$1</c:f>
              <c:strCache>
                <c:ptCount val="1"/>
                <c:pt idx="0">
                  <c:v>הכנסות מחנות מזכרות</c:v>
                </c:pt>
              </c:strCache>
            </c:strRef>
          </c:tx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גיליון1!$F$2:$F$11</c:f>
              <c:numCache>
                <c:formatCode>_ * #,##0_ ;_ * \-#,##0_ ;_ * "-"??_ ;_ @_ </c:formatCode>
                <c:ptCount val="10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BB-46A8-9C8C-69CE6FD2A5A0}"/>
            </c:ext>
          </c:extLst>
        </c:ser>
        <c:ser>
          <c:idx val="5"/>
          <c:order val="5"/>
          <c:tx>
            <c:strRef>
              <c:f>גיליון1!$G$1</c:f>
              <c:strCache>
                <c:ptCount val="1"/>
                <c:pt idx="0">
                  <c:v>הכנסות מאירועים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גיליון1!$G$2:$G$11</c:f>
              <c:numCache>
                <c:formatCode>_ * #,##0_ ;_ * \-#,##0_ ;_ * "-"??_ ;_ @_ </c:formatCode>
                <c:ptCount val="10"/>
                <c:pt idx="0">
                  <c:v>1692</c:v>
                </c:pt>
                <c:pt idx="1">
                  <c:v>1692</c:v>
                </c:pt>
                <c:pt idx="2">
                  <c:v>1692</c:v>
                </c:pt>
                <c:pt idx="3">
                  <c:v>1692</c:v>
                </c:pt>
                <c:pt idx="4">
                  <c:v>1692</c:v>
                </c:pt>
                <c:pt idx="5">
                  <c:v>1692</c:v>
                </c:pt>
                <c:pt idx="6">
                  <c:v>1692</c:v>
                </c:pt>
                <c:pt idx="7">
                  <c:v>1692</c:v>
                </c:pt>
                <c:pt idx="8">
                  <c:v>1692</c:v>
                </c:pt>
                <c:pt idx="9">
                  <c:v>1692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4E-473A-AA6B-801735792F84}"/>
            </c:ext>
          </c:extLst>
        </c:ser>
        <c:ser>
          <c:idx val="6"/>
          <c:order val="6"/>
          <c:tx>
            <c:strRef>
              <c:f>גיליון1!$H$1</c:f>
              <c:strCache>
                <c:ptCount val="1"/>
                <c:pt idx="0">
                  <c:v>סה"כ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fld id="{4D16CC84-B765-4606-BDF4-1A5E15601D3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BE8-4E34-B2A0-025FFD160A7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FAABCC2-3B33-4BCA-AB5E-5594FBA79AC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D617-4B31-A201-F3AEDDCFF39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0464BFE-A9ED-436C-8795-B15A2362C2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617-4B31-A201-F3AEDDCFF39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12FB897-B031-47B4-8EEA-357B2546573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617-4B31-A201-F3AEDDCFF397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5C88C66-4A79-42A6-B7F6-648C9A1D6C3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D617-4B31-A201-F3AEDDCFF397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847740DC-4114-42CB-96CC-CC14FE167A4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D617-4B31-A201-F3AEDDCFF397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BCCDCD1C-7E22-435B-A534-47ABD028FB0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D617-4B31-A201-F3AEDDCFF397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CBBE845-2D5A-4BD6-AA42-65E8791DCC8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D617-4B31-A201-F3AEDDCFF397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DB954FE9-8784-4B55-B901-09121AFEBA3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D617-4B31-A201-F3AEDDCFF397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4570909A-2F95-4DF9-90B0-51463E274C1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D617-4B31-A201-F3AEDDCFF397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4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גיליון1!$H$2:$H$11</c:f>
              <c:numCache>
                <c:formatCode>_ * #,##0_ ;_ * \-#,##0_ ;_ * "-"??_ ;_ @_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גיליון1!$O$2:$O$11</c15:f>
                <c15:dlblRangeCache>
                  <c:ptCount val="10"/>
                  <c:pt idx="0">
                    <c:v> 5,401 </c:v>
                  </c:pt>
                  <c:pt idx="1">
                    <c:v> 5,552 </c:v>
                  </c:pt>
                  <c:pt idx="2">
                    <c:v> 5,764 </c:v>
                  </c:pt>
                  <c:pt idx="3">
                    <c:v> 5,913 </c:v>
                  </c:pt>
                  <c:pt idx="4">
                    <c:v> 6,091 </c:v>
                  </c:pt>
                  <c:pt idx="5">
                    <c:v> 6,305 </c:v>
                  </c:pt>
                  <c:pt idx="6">
                    <c:v> 6,502 </c:v>
                  </c:pt>
                  <c:pt idx="7">
                    <c:v> 6,729 </c:v>
                  </c:pt>
                  <c:pt idx="8">
                    <c:v> 6,992 </c:v>
                  </c:pt>
                  <c:pt idx="9">
                    <c:v> 7,295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3347-475A-A635-1926A3E72C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9864304"/>
        <c:axId val="519863128"/>
      </c:barChart>
      <c:catAx>
        <c:axId val="51986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9863128"/>
        <c:crosses val="autoZero"/>
        <c:auto val="1"/>
        <c:lblAlgn val="ctr"/>
        <c:lblOffset val="100"/>
        <c:noMultiLvlLbl val="0"/>
      </c:catAx>
      <c:valAx>
        <c:axId val="519863128"/>
        <c:scaling>
          <c:orientation val="minMax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519864304"/>
        <c:crosses val="autoZero"/>
        <c:crossBetween val="between"/>
      </c:valAx>
    </c:plotArea>
    <c:legend>
      <c:legendPos val="b"/>
      <c:legendEntry>
        <c:idx val="4"/>
        <c:delete val="1"/>
      </c:legendEntry>
      <c:legendEntry>
        <c:idx val="6"/>
        <c:delete val="1"/>
      </c:legendEntry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17565815923363"/>
          <c:y val="8.2580717923342831E-2"/>
          <c:w val="0.63596049383230779"/>
          <c:h val="0.690800574141497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7-4BA0-971D-DEDD4A030EFC}"/>
              </c:ext>
            </c:extLst>
          </c:dPt>
          <c:dPt>
            <c:idx val="1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7-4BA0-971D-DEDD4A030EFC}"/>
              </c:ext>
            </c:extLst>
          </c:dPt>
          <c:dPt>
            <c:idx val="2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C7-4BA0-971D-DEDD4A030EFC}"/>
              </c:ext>
            </c:extLst>
          </c:dPt>
          <c:dPt>
            <c:idx val="3"/>
            <c:bubble3D val="0"/>
            <c:spPr>
              <a:solidFill>
                <a:srgbClr val="A2B87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C7-4BA0-971D-DEDD4A030EFC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8-E459-4C19-85B1-2A9DACF8A024}"/>
              </c:ext>
            </c:extLst>
          </c:dPt>
          <c:dPt>
            <c:idx val="5"/>
            <c:bubble3D val="0"/>
            <c:spPr>
              <a:solidFill>
                <a:srgbClr val="4876AE"/>
              </a:solidFill>
            </c:spPr>
            <c:extLst>
              <c:ext xmlns:c16="http://schemas.microsoft.com/office/drawing/2014/chart" uri="{C3380CC4-5D6E-409C-BE32-E72D297353CC}">
                <c16:uniqueId val="{00000008-6743-41FC-96D8-F9779B730FEC}"/>
              </c:ext>
            </c:extLst>
          </c:dPt>
          <c:dLbls>
            <c:dLbl>
              <c:idx val="2"/>
              <c:layout>
                <c:manualLayout>
                  <c:x val="-4.5828505486808065E-2"/>
                  <c:y val="5.0764800125003787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C7-4BA0-971D-DEDD4A030EFC}"/>
                </c:ext>
              </c:extLst>
            </c:dLbl>
            <c:dLbl>
              <c:idx val="3"/>
              <c:layout>
                <c:manualLayout>
                  <c:x val="1.7787084087516544E-2"/>
                  <c:y val="-4.059282225355312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C7-4BA0-971D-DEDD4A030EFC}"/>
                </c:ext>
              </c:extLst>
            </c:dLbl>
            <c:dLbl>
              <c:idx val="4"/>
              <c:layout>
                <c:manualLayout>
                  <c:x val="5.0736494409567068E-2"/>
                  <c:y val="-5.2062639646247499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59-4C19-85B1-2A9DACF8A0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עלות כוח אדם</c:v>
                </c:pt>
                <c:pt idx="1">
                  <c:v>עלות פעילות כללית</c:v>
                </c:pt>
                <c:pt idx="2">
                  <c:v>רכישת ציוד קבוע</c:v>
                </c:pt>
                <c:pt idx="3">
                  <c:v>הוצאות הנהלה וכלליות (לא כולל שכר)</c:v>
                </c:pt>
                <c:pt idx="4">
                  <c:v>הוצאות גיוס כספים</c:v>
                </c:pt>
              </c:strCache>
            </c:strRef>
          </c:cat>
          <c:val>
            <c:numRef>
              <c:f>Sheet1!$B$2:$B$6</c:f>
              <c:numCache>
                <c:formatCode>_ * #,##0_ ;_ * \-#,##0_ ;_ * "-"??_ ;_ @_ </c:formatCode>
                <c:ptCount val="5"/>
                <c:pt idx="0">
                  <c:v>1766.3196</c:v>
                </c:pt>
                <c:pt idx="1">
                  <c:v>4070.3856467279024</c:v>
                </c:pt>
                <c:pt idx="2">
                  <c:v>49.14</c:v>
                </c:pt>
                <c:pt idx="3">
                  <c:v>130</c:v>
                </c:pt>
                <c:pt idx="4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C7-4BA0-971D-DEDD4A030E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183780745254996"/>
          <c:w val="1"/>
          <c:h val="0.18171029613442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101991595940617E-2"/>
          <c:y val="4.6808298445721666E-2"/>
          <c:w val="0.96798780924446537"/>
          <c:h val="0.83393352311037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עלות כוח אדם</c:v>
                </c:pt>
              </c:strCache>
            </c:strRef>
          </c:tx>
          <c:spPr>
            <a:solidFill>
              <a:srgbClr val="F9AA7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גיליון1!$B$2:$B$11</c:f>
              <c:numCache>
                <c:formatCode>_ * #,##0_ ;_ * \-#,##0_ ;_ * "-"??_ ;_ @_ </c:formatCode>
                <c:ptCount val="10"/>
                <c:pt idx="0">
                  <c:v>1342.89</c:v>
                </c:pt>
                <c:pt idx="1">
                  <c:v>1368.69</c:v>
                </c:pt>
                <c:pt idx="2">
                  <c:v>1544.3879999999999</c:v>
                </c:pt>
                <c:pt idx="3">
                  <c:v>1570.1880000000001</c:v>
                </c:pt>
                <c:pt idx="4">
                  <c:v>1595.9880000000001</c:v>
                </c:pt>
                <c:pt idx="5">
                  <c:v>1621.788</c:v>
                </c:pt>
                <c:pt idx="6">
                  <c:v>2116.116</c:v>
                </c:pt>
                <c:pt idx="7">
                  <c:v>2141.9160000000002</c:v>
                </c:pt>
                <c:pt idx="8">
                  <c:v>2167.7159999999999</c:v>
                </c:pt>
                <c:pt idx="9">
                  <c:v>2193.5160000000001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B-4E07-B7BB-9B2715F948FA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הוצאות הנהלה וכלליות (לא כולל שכר)</c:v>
                </c:pt>
              </c:strCache>
            </c:strRef>
          </c:tx>
          <c:spPr>
            <a:solidFill>
              <a:srgbClr val="FFCD3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גיליון1!$C$2:$C$11</c:f>
              <c:numCache>
                <c:formatCode>_ * #,##0_ ;_ * \-#,##0_ ;_ * "-"??_ ;_ @_ </c:formatCode>
                <c:ptCount val="10"/>
                <c:pt idx="0">
                  <c:v>130</c:v>
                </c:pt>
                <c:pt idx="1">
                  <c:v>130</c:v>
                </c:pt>
                <c:pt idx="2">
                  <c:v>130</c:v>
                </c:pt>
                <c:pt idx="3">
                  <c:v>130</c:v>
                </c:pt>
                <c:pt idx="4">
                  <c:v>130</c:v>
                </c:pt>
                <c:pt idx="5">
                  <c:v>130</c:v>
                </c:pt>
                <c:pt idx="6">
                  <c:v>130</c:v>
                </c:pt>
                <c:pt idx="7">
                  <c:v>130</c:v>
                </c:pt>
                <c:pt idx="8">
                  <c:v>130</c:v>
                </c:pt>
                <c:pt idx="9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2B-4E07-B7BB-9B2715F948FA}"/>
            </c:ext>
          </c:extLst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עלות פעילות כללית (כולל חידוש ציוד)</c:v>
                </c:pt>
              </c:strCache>
            </c:strRef>
          </c:tx>
          <c:spPr>
            <a:solidFill>
              <a:srgbClr val="ED979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גיליון1!$D$2:$D$11</c:f>
              <c:numCache>
                <c:formatCode>_ * #,##0_ ;_ * \-#,##0_ ;_ * "-"??_ ;_ @_ </c:formatCode>
                <c:ptCount val="10"/>
                <c:pt idx="0">
                  <c:v>4039.4274467279038</c:v>
                </c:pt>
                <c:pt idx="1">
                  <c:v>4039.4274467279038</c:v>
                </c:pt>
                <c:pt idx="2">
                  <c:v>4204.5729467279034</c:v>
                </c:pt>
                <c:pt idx="3">
                  <c:v>4204.5729467279034</c:v>
                </c:pt>
                <c:pt idx="4">
                  <c:v>4204.5729467279034</c:v>
                </c:pt>
                <c:pt idx="5">
                  <c:v>4204.5729467279034</c:v>
                </c:pt>
                <c:pt idx="6">
                  <c:v>4074.5274467279037</c:v>
                </c:pt>
                <c:pt idx="7">
                  <c:v>4074.5274467279037</c:v>
                </c:pt>
                <c:pt idx="8">
                  <c:v>4074.5274467279037</c:v>
                </c:pt>
                <c:pt idx="9">
                  <c:v>4074.5274467279037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2B-4E07-B7BB-9B2715F948FA}"/>
            </c:ext>
          </c:extLst>
        </c:ser>
        <c:ser>
          <c:idx val="3"/>
          <c:order val="3"/>
          <c:tx>
            <c:strRef>
              <c:f>גיליון1!$E$1</c:f>
              <c:strCache>
                <c:ptCount val="1"/>
                <c:pt idx="0">
                  <c:v>הוצאות גיוס כספים</c:v>
                </c:pt>
              </c:strCache>
            </c:strRef>
          </c:tx>
          <c:spPr>
            <a:solidFill>
              <a:srgbClr val="E14D54"/>
            </a:solidFill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tIns="0"/>
                <a:lstStyle/>
                <a:p>
                  <a:pPr>
                    <a:defRPr sz="1000" b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C4BB-46A8-9C8C-69CE6FD2A5A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גיליון1!$E$2:$E$11</c:f>
              <c:numCache>
                <c:formatCode>_ * #,##0_ ;_ * \-#,##0_ ;_ * "-"??_ ;_ @_ </c:formatCode>
                <c:ptCount val="10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150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2B-4E07-B7BB-9B2715F948FA}"/>
            </c:ext>
          </c:extLst>
        </c:ser>
        <c:ser>
          <c:idx val="4"/>
          <c:order val="4"/>
          <c:tx>
            <c:strRef>
              <c:f>גיליון1!$F$1</c:f>
              <c:strCache>
                <c:ptCount val="1"/>
                <c:pt idx="0">
                  <c:v>סה"כ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fld id="{56946A4A-B611-4E96-91EF-A9B70E5E4CF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57CA-4DCA-8DA7-6CE3972E49A5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83EC9CB-ED8A-4F47-A7DB-78D0894DEB7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9B23-45AE-81B5-A6AD462CB8C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21DD7B8-BD24-4231-B199-C08641E20E5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9B23-45AE-81B5-A6AD462CB8C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228DF737-FBE9-4A68-8EBA-7C030806347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9B23-45AE-81B5-A6AD462CB8C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AD0E4175-40A9-4A85-8712-2037E5F4E0F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9B23-45AE-81B5-A6AD462CB8C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7ADDE80-2084-4964-AC14-98E48FAE8B8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9B23-45AE-81B5-A6AD462CB8C3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66CC107D-CAFD-4BE8-B9A0-B534F32C49E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9B23-45AE-81B5-A6AD462CB8C3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E985E09D-5F98-42CB-94FE-21AF45EFC6F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9B23-45AE-81B5-A6AD462CB8C3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FFA3D980-267D-40D3-8852-631400728E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9B23-45AE-81B5-A6AD462CB8C3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D2583C7-8AD3-458E-8DEF-02BC4D73F55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9B23-45AE-81B5-A6AD462CB8C3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גיליון1!$F$2:$F$11</c:f>
              <c:numCache>
                <c:formatCode>_ * #,##0_ ;_ * \-#,##0_ ;_ * "-"??_ ;_ @_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גיליון1!$M$2:$M$11</c15:f>
                <c15:dlblRangeCache>
                  <c:ptCount val="10"/>
                  <c:pt idx="0">
                    <c:v> 5,662 </c:v>
                  </c:pt>
                  <c:pt idx="1">
                    <c:v> 5,688 </c:v>
                  </c:pt>
                  <c:pt idx="2">
                    <c:v> 6,029 </c:v>
                  </c:pt>
                  <c:pt idx="3">
                    <c:v> 6,055 </c:v>
                  </c:pt>
                  <c:pt idx="4">
                    <c:v> 6,081 </c:v>
                  </c:pt>
                  <c:pt idx="5">
                    <c:v> 6,106 </c:v>
                  </c:pt>
                  <c:pt idx="6">
                    <c:v> 6,471 </c:v>
                  </c:pt>
                  <c:pt idx="7">
                    <c:v> 6,496 </c:v>
                  </c:pt>
                  <c:pt idx="8">
                    <c:v> 6,522 </c:v>
                  </c:pt>
                  <c:pt idx="9">
                    <c:v> 6,548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C4BB-46A8-9C8C-69CE6FD2A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9863912"/>
        <c:axId val="516280320"/>
      </c:barChart>
      <c:catAx>
        <c:axId val="519863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6280320"/>
        <c:crosses val="autoZero"/>
        <c:auto val="1"/>
        <c:lblAlgn val="ctr"/>
        <c:lblOffset val="100"/>
        <c:noMultiLvlLbl val="0"/>
      </c:catAx>
      <c:valAx>
        <c:axId val="516280320"/>
        <c:scaling>
          <c:orientation val="minMax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519863912"/>
        <c:crosses val="autoZero"/>
        <c:crossBetween val="between"/>
      </c:valAx>
    </c:plotArea>
    <c:legend>
      <c:legendPos val="b"/>
      <c:legendEntry>
        <c:idx val="4"/>
        <c:delete val="1"/>
      </c:legendEntry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2775774310617931E-2"/>
          <c:y val="4.9896718282396106E-2"/>
          <c:w val="0.96798780924446537"/>
          <c:h val="0.77958106578972142"/>
        </c:manualLayout>
      </c:layout>
      <c:scatterChart>
        <c:scatterStyle val="lineMarker"/>
        <c:varyColors val="0"/>
        <c:ser>
          <c:idx val="1"/>
          <c:order val="1"/>
          <c:tx>
            <c:strRef>
              <c:f>גיליון1!$C$1</c:f>
              <c:strCache>
                <c:ptCount val="1"/>
                <c:pt idx="0">
                  <c:v>עלויות</c:v>
                </c:pt>
              </c:strCache>
            </c:strRef>
          </c:tx>
          <c:spPr>
            <a:ln w="28575">
              <a:solidFill>
                <a:srgbClr val="E2545B"/>
              </a:solidFill>
            </a:ln>
          </c:spPr>
          <c:marker>
            <c:spPr>
              <a:solidFill>
                <a:srgbClr val="C9222B"/>
              </a:solidFill>
            </c:spPr>
          </c:marker>
          <c:dLbls>
            <c:dLbl>
              <c:idx val="1"/>
              <c:layout>
                <c:manualLayout>
                  <c:x val="4.4326241134751499E-3"/>
                  <c:y val="-2.3905207382379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27-4780-B244-A81F871D5E77}"/>
                </c:ext>
              </c:extLst>
            </c:dLbl>
            <c:dLbl>
              <c:idx val="2"/>
              <c:layout>
                <c:manualLayout>
                  <c:x val="-2.7087945548978707E-17"/>
                  <c:y val="-2.3905207382379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27-4780-B244-A81F871D5E77}"/>
                </c:ext>
              </c:extLst>
            </c:dLbl>
            <c:dLbl>
              <c:idx val="4"/>
              <c:layout>
                <c:manualLayout>
                  <c:x val="-1.7730496453900763E-2"/>
                  <c:y val="2.988150922797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27-4780-B244-A81F871D5E77}"/>
                </c:ext>
              </c:extLst>
            </c:dLbl>
            <c:dLbl>
              <c:idx val="5"/>
              <c:layout>
                <c:manualLayout>
                  <c:x val="-4.43262411347517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4D-4E8A-B24D-FA7DCD70E286}"/>
                </c:ext>
              </c:extLst>
            </c:dLbl>
            <c:dLbl>
              <c:idx val="6"/>
              <c:layout>
                <c:manualLayout>
                  <c:x val="-1.9208037825059102E-2"/>
                  <c:y val="3.5857811073569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4D-4E8A-B24D-FA7DCD70E286}"/>
                </c:ext>
              </c:extLst>
            </c:dLbl>
            <c:dLbl>
              <c:idx val="7"/>
              <c:layout>
                <c:manualLayout>
                  <c:x val="2.9550827423166764E-3"/>
                  <c:y val="3.2869660150772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27-4780-B244-A81F871D5E77}"/>
                </c:ext>
              </c:extLst>
            </c:dLbl>
            <c:dLbl>
              <c:idx val="8"/>
              <c:layout>
                <c:manualLayout>
                  <c:x val="7.3877650267119782E-3"/>
                  <c:y val="2.39052073823797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994089834515366E-2"/>
                      <c:h val="4.631633930336084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E4D-4E8A-B24D-FA7DCD70E286}"/>
                </c:ext>
              </c:extLst>
            </c:dLbl>
            <c:dLbl>
              <c:idx val="9"/>
              <c:layout>
                <c:manualLayout>
                  <c:x val="-4.4326241134752861E-3"/>
                  <c:y val="2.68933583051772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4D-4E8A-B24D-FA7DCD70E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גיליון1!$C$2:$C$11</c:f>
              <c:numCache>
                <c:formatCode>_(* #,##0_);_(* \(#,##0\);_(* "-"??_);_(@_)</c:formatCode>
                <c:ptCount val="10"/>
                <c:pt idx="0">
                  <c:v>5662.3174467279032</c:v>
                </c:pt>
                <c:pt idx="1">
                  <c:v>5688.1174467279034</c:v>
                </c:pt>
                <c:pt idx="2">
                  <c:v>6028.9609467279033</c:v>
                </c:pt>
                <c:pt idx="3">
                  <c:v>6054.7609467279035</c:v>
                </c:pt>
                <c:pt idx="4">
                  <c:v>6080.5609467279037</c:v>
                </c:pt>
                <c:pt idx="5">
                  <c:v>6106.3609467279039</c:v>
                </c:pt>
                <c:pt idx="6">
                  <c:v>6470.6434467279032</c:v>
                </c:pt>
                <c:pt idx="7">
                  <c:v>6496.4434467279034</c:v>
                </c:pt>
                <c:pt idx="8">
                  <c:v>6522.2434467279036</c:v>
                </c:pt>
                <c:pt idx="9">
                  <c:v>6548.0434467279038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22B-4E07-B7BB-9B2715F948FA}"/>
            </c:ext>
          </c:extLst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ממוצע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tx>
                <c:rich>
                  <a:bodyPr/>
                  <a:lstStyle/>
                  <a:p>
                    <a:fld id="{BB862D2E-FB2D-4746-ABDC-8DAD2EFF8B0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EE18-43BF-8C08-A4A7043F8E56}"/>
                </c:ext>
              </c:extLst>
            </c:dLbl>
            <c:dLbl>
              <c:idx val="1"/>
              <c:layout>
                <c:manualLayout>
                  <c:x val="-4.8758865248226965E-2"/>
                  <c:y val="-8.0680074915531905E-2"/>
                </c:manualLayout>
              </c:layout>
              <c:tx>
                <c:rich>
                  <a:bodyPr/>
                  <a:lstStyle/>
                  <a:p>
                    <a:fld id="{CBF0E2F6-35FE-4509-BF65-B20CE93D08B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EB88-45AC-A38E-EDA3382C011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D6964F6E-BB0F-4CD8-96AE-EF03FDFF681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EE18-43BF-8C08-A4A7043F8E56}"/>
                </c:ext>
              </c:extLst>
            </c:dLbl>
            <c:dLbl>
              <c:idx val="3"/>
              <c:layout>
                <c:manualLayout>
                  <c:x val="2.9550827423167848E-3"/>
                  <c:y val="-6.8727471224341849E-2"/>
                </c:manualLayout>
              </c:layout>
              <c:tx>
                <c:rich>
                  <a:bodyPr/>
                  <a:lstStyle/>
                  <a:p>
                    <a:fld id="{95339814-99B9-4CB7-81DE-7357F395731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EB88-45AC-A38E-EDA3382C0119}"/>
                </c:ext>
              </c:extLst>
            </c:dLbl>
            <c:dLbl>
              <c:idx val="4"/>
              <c:layout>
                <c:manualLayout>
                  <c:x val="2.6595744680851009E-2"/>
                  <c:y val="-1.4940754613987424E-2"/>
                </c:manualLayout>
              </c:layout>
              <c:tx>
                <c:rich>
                  <a:bodyPr/>
                  <a:lstStyle/>
                  <a:p>
                    <a:fld id="{4205D166-4C31-46C3-B23B-066ED3CBCD3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EB88-45AC-A38E-EDA3382C0119}"/>
                </c:ext>
              </c:extLst>
            </c:dLbl>
            <c:dLbl>
              <c:idx val="5"/>
              <c:layout>
                <c:manualLayout>
                  <c:x val="-2.955082742316785E-2"/>
                  <c:y val="-2.988150922797474E-3"/>
                </c:manualLayout>
              </c:layout>
              <c:tx>
                <c:rich>
                  <a:bodyPr/>
                  <a:lstStyle/>
                  <a:p>
                    <a:fld id="{FB7712A1-5BD8-423F-9E4F-2A6ACDF961D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961B-4BF9-BF12-EB918D573BBF}"/>
                </c:ext>
              </c:extLst>
            </c:dLbl>
            <c:dLbl>
              <c:idx val="6"/>
              <c:layout>
                <c:manualLayout>
                  <c:x val="4.4326241134751775E-2"/>
                  <c:y val="-2.0917056459582316E-2"/>
                </c:manualLayout>
              </c:layout>
              <c:tx>
                <c:rich>
                  <a:bodyPr/>
                  <a:lstStyle/>
                  <a:p>
                    <a:fld id="{0BC5ED73-91EE-4AB0-AFE8-4165EA1FFC8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61B-4BF9-BF12-EB918D573BBF}"/>
                </c:ext>
              </c:extLst>
            </c:dLbl>
            <c:dLbl>
              <c:idx val="7"/>
              <c:layout>
                <c:manualLayout>
                  <c:x val="-5.7624113475177305E-2"/>
                  <c:y val="-0.11056158414350653"/>
                </c:manualLayout>
              </c:layout>
              <c:tx>
                <c:rich>
                  <a:bodyPr/>
                  <a:lstStyle/>
                  <a:p>
                    <a:fld id="{28B43A54-E742-434A-98E6-BCCEC49A32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83F-4488-8915-3E1C57C72B4A}"/>
                </c:ext>
              </c:extLst>
            </c:dLbl>
            <c:dLbl>
              <c:idx val="8"/>
              <c:layout>
                <c:manualLayout>
                  <c:x val="-3.3983451536643026E-2"/>
                  <c:y val="-1.1952603691189896E-2"/>
                </c:manualLayout>
              </c:layout>
              <c:tx>
                <c:rich>
                  <a:bodyPr/>
                  <a:lstStyle/>
                  <a:p>
                    <a:fld id="{D9A09622-85E5-4238-9FC6-1D9445D56BA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961B-4BF9-BF12-EB918D573BBF}"/>
                </c:ext>
              </c:extLst>
            </c:dLbl>
            <c:dLbl>
              <c:idx val="9"/>
              <c:layout>
                <c:manualLayout>
                  <c:x val="-2.216312056737578E-2"/>
                  <c:y val="2.988150922797474E-3"/>
                </c:manualLayout>
              </c:layout>
              <c:tx>
                <c:rich>
                  <a:bodyPr/>
                  <a:lstStyle/>
                  <a:p>
                    <a:fld id="{2E435C73-A4B7-427E-A4A0-8DB33BC5313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EB88-45AC-A38E-EDA3382C0119}"/>
                </c:ext>
              </c:extLst>
            </c:dLbl>
            <c:spPr>
              <a:noFill/>
              <a:ln>
                <a:solidFill>
                  <a:srgbClr val="6793B2"/>
                </a:solidFill>
                <a:prstDash val="sysDash"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xVal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גיליון1!$D$2:$D$11</c:f>
              <c:numCache>
                <c:formatCode>0</c:formatCode>
                <c:ptCount val="10"/>
                <c:pt idx="0">
                  <c:v>5531.5337233639511</c:v>
                </c:pt>
                <c:pt idx="1">
                  <c:v>5620.1837233639517</c:v>
                </c:pt>
                <c:pt idx="2">
                  <c:v>5896.6554733639514</c:v>
                </c:pt>
                <c:pt idx="3">
                  <c:v>5983.7904733639516</c:v>
                </c:pt>
                <c:pt idx="4">
                  <c:v>6085.7724733639516</c:v>
                </c:pt>
                <c:pt idx="5">
                  <c:v>6205.5708733639513</c:v>
                </c:pt>
                <c:pt idx="6">
                  <c:v>6486.2852534297481</c:v>
                </c:pt>
                <c:pt idx="7">
                  <c:v>6612.9077558138215</c:v>
                </c:pt>
                <c:pt idx="8">
                  <c:v>6757.0078865174219</c:v>
                </c:pt>
                <c:pt idx="9">
                  <c:v>6921.2717233639523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גיליון1!$F$2:$F$11</c15:f>
                <c15:dlblRangeCache>
                  <c:ptCount val="10"/>
                  <c:pt idx="0">
                    <c:v> -262 </c:v>
                  </c:pt>
                  <c:pt idx="1">
                    <c:v> -136 </c:v>
                  </c:pt>
                  <c:pt idx="2">
                    <c:v> -265 </c:v>
                  </c:pt>
                  <c:pt idx="3">
                    <c:v> -142 </c:v>
                  </c:pt>
                  <c:pt idx="4">
                    <c:v> 10 </c:v>
                  </c:pt>
                  <c:pt idx="5">
                    <c:v> 198 </c:v>
                  </c:pt>
                  <c:pt idx="6">
                    <c:v> 31 </c:v>
                  </c:pt>
                  <c:pt idx="7">
                    <c:v> 233 </c:v>
                  </c:pt>
                  <c:pt idx="8">
                    <c:v> 470 </c:v>
                  </c:pt>
                  <c:pt idx="9">
                    <c:v> 746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583F-4488-8915-3E1C57C72B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283064"/>
        <c:axId val="516283848"/>
      </c:scatterChart>
      <c:scatterChart>
        <c:scatterStyle val="lineMarker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הכנסות</c:v>
                </c:pt>
              </c:strCache>
            </c:strRef>
          </c:tx>
          <c:spPr>
            <a:ln w="28575">
              <a:solidFill>
                <a:srgbClr val="286C4F"/>
              </a:solidFill>
            </a:ln>
          </c:spPr>
          <c:marker>
            <c:spPr>
              <a:solidFill>
                <a:srgbClr val="286C4F"/>
              </a:solidFill>
            </c:spPr>
          </c:marker>
          <c:dLbls>
            <c:dLbl>
              <c:idx val="4"/>
              <c:layout>
                <c:manualLayout>
                  <c:x val="-1.7730496453900763E-2"/>
                  <c:y val="-4.183411291916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27-4780-B244-A81F871D5E77}"/>
                </c:ext>
              </c:extLst>
            </c:dLbl>
            <c:dLbl>
              <c:idx val="5"/>
              <c:layout>
                <c:manualLayout>
                  <c:x val="-2.2163120567375995E-2"/>
                  <c:y val="-4.1834112919164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27-4780-B244-A81F871D5E77}"/>
                </c:ext>
              </c:extLst>
            </c:dLbl>
            <c:dLbl>
              <c:idx val="6"/>
              <c:layout>
                <c:manualLayout>
                  <c:x val="-2.6595744680851172E-2"/>
                  <c:y val="-3.8845961996367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4D-4E8A-B24D-FA7DCD70E286}"/>
                </c:ext>
              </c:extLst>
            </c:dLbl>
            <c:dLbl>
              <c:idx val="8"/>
              <c:layout>
                <c:manualLayout>
                  <c:x val="-1.0835178219591483E-16"/>
                  <c:y val="8.9644527683924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4D-4E8A-B24D-FA7DCD70E286}"/>
                </c:ext>
              </c:extLst>
            </c:dLbl>
            <c:dLbl>
              <c:idx val="9"/>
              <c:layout>
                <c:manualLayout>
                  <c:x val="-4.4326241134752861E-3"/>
                  <c:y val="-1.7928905536784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4D-4E8A-B24D-FA7DCD70E2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xVal>
          <c:yVal>
            <c:numRef>
              <c:f>גיליון1!$B$2:$B$11</c:f>
              <c:numCache>
                <c:formatCode>_(* #,##0_);_(* \(#,##0\);_(* "-"??_);_(@_)</c:formatCode>
                <c:ptCount val="10"/>
                <c:pt idx="0">
                  <c:v>5400.75</c:v>
                </c:pt>
                <c:pt idx="1">
                  <c:v>5552.25</c:v>
                </c:pt>
                <c:pt idx="2">
                  <c:v>5764.35</c:v>
                </c:pt>
                <c:pt idx="3">
                  <c:v>5912.82</c:v>
                </c:pt>
                <c:pt idx="4">
                  <c:v>6090.9840000000004</c:v>
                </c:pt>
                <c:pt idx="5">
                  <c:v>6304.7807999999995</c:v>
                </c:pt>
                <c:pt idx="6">
                  <c:v>6501.927060131593</c:v>
                </c:pt>
                <c:pt idx="7">
                  <c:v>6729.3720648997387</c:v>
                </c:pt>
                <c:pt idx="8">
                  <c:v>6991.7723263069411</c:v>
                </c:pt>
                <c:pt idx="9">
                  <c:v>7294.5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22B-4E07-B7BB-9B2715F948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6286200"/>
        <c:axId val="516285416"/>
      </c:scatterChart>
      <c:valAx>
        <c:axId val="516283064"/>
        <c:scaling>
          <c:orientation val="minMax"/>
          <c:max val="10.5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6283848"/>
        <c:crosses val="autoZero"/>
        <c:crossBetween val="midCat"/>
      </c:valAx>
      <c:valAx>
        <c:axId val="516283848"/>
        <c:scaling>
          <c:orientation val="minMax"/>
          <c:min val="5000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516283064"/>
        <c:crosses val="autoZero"/>
        <c:crossBetween val="midCat"/>
      </c:valAx>
      <c:valAx>
        <c:axId val="516285416"/>
        <c:scaling>
          <c:orientation val="minMax"/>
          <c:min val="5000"/>
        </c:scaling>
        <c:delete val="1"/>
        <c:axPos val="r"/>
        <c:numFmt formatCode="_(* #,##0_);_(* \(#,##0\);_(* &quot;-&quot;??_);_(@_)" sourceLinked="1"/>
        <c:majorTickMark val="out"/>
        <c:minorTickMark val="none"/>
        <c:tickLblPos val="nextTo"/>
        <c:crossAx val="516286200"/>
        <c:crosses val="max"/>
        <c:crossBetween val="midCat"/>
      </c:valAx>
      <c:valAx>
        <c:axId val="516286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6285416"/>
        <c:crosses val="autoZero"/>
        <c:crossBetween val="midCat"/>
      </c:valAx>
    </c:plotArea>
    <c:legend>
      <c:legendPos val="b"/>
      <c:legendEntry>
        <c:idx val="1"/>
        <c:delete val="1"/>
      </c:legendEntry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33240464158261E-2"/>
          <c:y val="1.5936804921586528E-2"/>
          <c:w val="0.86852592631306746"/>
          <c:h val="0.892966786820136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6600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0.0</c:formatCode>
                <c:ptCount val="4"/>
                <c:pt idx="0">
                  <c:v>4.3995256467279056</c:v>
                </c:pt>
                <c:pt idx="1">
                  <c:v>1.7663195999999979</c:v>
                </c:pt>
                <c:pt idx="2">
                  <c:v>1.2323506251338294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B7-45D0-8A05-3AEA5EC210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0.0</c:formatCode>
                <c:ptCount val="4"/>
                <c:pt idx="0">
                  <c:v>-4.39952564672791</c:v>
                </c:pt>
                <c:pt idx="1">
                  <c:v>-1.7663195999999977</c:v>
                </c:pt>
                <c:pt idx="2">
                  <c:v>-1.2323506251338272</c:v>
                </c:pt>
                <c:pt idx="3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B7-45D0-8A05-3AEA5EC210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EDB7-45D0-8A05-3AEA5EC21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6"/>
        <c:axId val="516279536"/>
        <c:axId val="516278752"/>
      </c:barChart>
      <c:catAx>
        <c:axId val="516279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516278752"/>
        <c:crosses val="autoZero"/>
        <c:auto val="1"/>
        <c:lblAlgn val="ctr"/>
        <c:lblOffset val="100"/>
        <c:noMultiLvlLbl val="0"/>
      </c:catAx>
      <c:valAx>
        <c:axId val="516278752"/>
        <c:scaling>
          <c:orientation val="minMax"/>
        </c:scaling>
        <c:delete val="1"/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" sourceLinked="1"/>
        <c:majorTickMark val="out"/>
        <c:minorTickMark val="none"/>
        <c:tickLblPos val="nextTo"/>
        <c:crossAx val="516279536"/>
        <c:crosses val="autoZero"/>
        <c:crossBetween val="between"/>
        <c:majorUnit val="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סידרה 1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5983-44C6-B800-4418ECB10E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2019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גיליון1!$B$2:$B$11</c:f>
              <c:numCache>
                <c:formatCode>0</c:formatCode>
                <c:ptCount val="10"/>
                <c:pt idx="0">
                  <c:v>25</c:v>
                </c:pt>
                <c:pt idx="1">
                  <c:v>35</c:v>
                </c:pt>
                <c:pt idx="2">
                  <c:v>49</c:v>
                </c:pt>
                <c:pt idx="3">
                  <c:v>58.8</c:v>
                </c:pt>
                <c:pt idx="4">
                  <c:v>70.56</c:v>
                </c:pt>
                <c:pt idx="5">
                  <c:v>84.671999999999997</c:v>
                </c:pt>
                <c:pt idx="6">
                  <c:v>94.252027589556604</c:v>
                </c:pt>
                <c:pt idx="7">
                  <c:v>104.91596637309308</c:v>
                </c:pt>
                <c:pt idx="8">
                  <c:v>116.7864531035261</c:v>
                </c:pt>
                <c:pt idx="9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83-44C6-B800-4418ECB10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4274840"/>
        <c:axId val="514276800"/>
      </c:barChart>
      <c:catAx>
        <c:axId val="514274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4276800"/>
        <c:crosses val="autoZero"/>
        <c:auto val="1"/>
        <c:lblAlgn val="ctr"/>
        <c:lblOffset val="100"/>
        <c:noMultiLvlLbl val="0"/>
      </c:catAx>
      <c:valAx>
        <c:axId val="514276800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514274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17565815923363"/>
          <c:y val="8.2580717923342831E-2"/>
          <c:w val="0.63596049383230779"/>
          <c:h val="0.6908005741414979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C7-4BA0-971D-DEDD4A030EFC}"/>
              </c:ext>
            </c:extLst>
          </c:dPt>
          <c:dPt>
            <c:idx val="1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C7-4BA0-971D-DEDD4A030EFC}"/>
              </c:ext>
            </c:extLst>
          </c:dPt>
          <c:dPt>
            <c:idx val="2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C7-4BA0-971D-DEDD4A030EFC}"/>
              </c:ext>
            </c:extLst>
          </c:dPt>
          <c:dPt>
            <c:idx val="3"/>
            <c:bubble3D val="0"/>
            <c:spPr>
              <a:solidFill>
                <a:srgbClr val="A2B87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C7-4BA0-971D-DEDD4A030EFC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8-E459-4C19-85B1-2A9DACF8A024}"/>
              </c:ext>
            </c:extLst>
          </c:dPt>
          <c:dPt>
            <c:idx val="5"/>
            <c:bubble3D val="0"/>
            <c:spPr>
              <a:solidFill>
                <a:srgbClr val="4876AE"/>
              </a:solidFill>
            </c:spPr>
            <c:extLst>
              <c:ext xmlns:c16="http://schemas.microsoft.com/office/drawing/2014/chart" uri="{C3380CC4-5D6E-409C-BE32-E72D297353CC}">
                <c16:uniqueId val="{00000008-6743-41FC-96D8-F9779B730FEC}"/>
              </c:ext>
            </c:extLst>
          </c:dPt>
          <c:dLbls>
            <c:dLbl>
              <c:idx val="4"/>
              <c:layout>
                <c:manualLayout>
                  <c:x val="-1.7830101484483368E-2"/>
                  <c:y val="-2.5063208639653473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59-4C19-85B1-2A9DACF8A0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הכנסות ממכירת כרטיסים</c:v>
                </c:pt>
                <c:pt idx="1">
                  <c:v>הקצבות ציבוריות</c:v>
                </c:pt>
                <c:pt idx="2">
                  <c:v>העברות מקרנות ותרומות</c:v>
                </c:pt>
                <c:pt idx="3">
                  <c:v>הכנסות מבית קפה/מסעדה</c:v>
                </c:pt>
                <c:pt idx="4">
                  <c:v>הכנסות מחנות מזכרות</c:v>
                </c:pt>
                <c:pt idx="5">
                  <c:v>הכנסות מאירועים</c:v>
                </c:pt>
              </c:strCache>
            </c:strRef>
          </c:cat>
          <c:val>
            <c:numRef>
              <c:f>Sheet1!$B$2:$B$7</c:f>
              <c:numCache>
                <c:formatCode>_ * #,##0_ ;_ * \-#,##0_ ;_ * "-"??_ ;_ @_ </c:formatCode>
                <c:ptCount val="6"/>
                <c:pt idx="0">
                  <c:v>1941.6907788420938</c:v>
                </c:pt>
                <c:pt idx="1">
                  <c:v>1000</c:v>
                </c:pt>
                <c:pt idx="2">
                  <c:v>2000</c:v>
                </c:pt>
                <c:pt idx="3">
                  <c:v>300</c:v>
                </c:pt>
                <c:pt idx="4">
                  <c:v>30</c:v>
                </c:pt>
                <c:pt idx="5">
                  <c:v>1692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C7-4BA0-971D-DEDD4A030EF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183780745254996"/>
          <c:w val="1"/>
          <c:h val="0.18171029613442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06969239168241"/>
          <c:y val="8.14208394297566E-2"/>
          <c:w val="0.52857075857459856"/>
          <c:h val="0.749948904840612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עלויות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70-4134-8ECE-712C5B3D7852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70-4134-8ECE-712C5B3D7852}"/>
              </c:ext>
            </c:extLst>
          </c:dPt>
          <c:dPt>
            <c:idx val="2"/>
            <c:bubble3D val="0"/>
            <c:spPr>
              <a:solidFill>
                <a:srgbClr val="89A5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70-4134-8ECE-712C5B3D7852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70-4134-8ECE-712C5B3D7852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70-4134-8ECE-712C5B3D785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DE3-4D80-AB65-8B6AFF7376E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DE3-4D80-AB65-8B6AFF7376E0}"/>
              </c:ext>
            </c:extLst>
          </c:dPt>
          <c:dPt>
            <c:idx val="7"/>
            <c:bubble3D val="0"/>
            <c:spPr>
              <a:solidFill>
                <a:srgbClr val="7E7ED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DE3-4D80-AB65-8B6AFF7376E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DE3-4D80-AB65-8B6AFF7376E0}"/>
              </c:ext>
            </c:extLst>
          </c:dPt>
          <c:dPt>
            <c:idx val="9"/>
            <c:bubble3D val="0"/>
            <c:spPr>
              <a:solidFill>
                <a:srgbClr val="AC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570-4134-8ECE-712C5B3D7852}"/>
              </c:ext>
            </c:extLst>
          </c:dPt>
          <c:dPt>
            <c:idx val="10"/>
            <c:bubble3D val="0"/>
            <c:spPr>
              <a:solidFill>
                <a:srgbClr val="E2545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8E4-4627-806F-C6B1AB4198C6}"/>
              </c:ext>
            </c:extLst>
          </c:dPt>
          <c:dPt>
            <c:idx val="11"/>
            <c:bubble3D val="0"/>
            <c:spPr>
              <a:solidFill>
                <a:srgbClr val="F8AB8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3DA-4ED2-A2F5-215AE4EC578B}"/>
              </c:ext>
            </c:extLst>
          </c:dPt>
          <c:dLbls>
            <c:dLbl>
              <c:idx val="1"/>
              <c:layout>
                <c:manualLayout>
                  <c:x val="-1.9086640084162478E-2"/>
                  <c:y val="-1.20004985199288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70-4134-8ECE-712C5B3D7852}"/>
                </c:ext>
              </c:extLst>
            </c:dLbl>
            <c:dLbl>
              <c:idx val="4"/>
              <c:layout>
                <c:manualLayout>
                  <c:x val="-2.2373452240328048E-2"/>
                  <c:y val="-6.975676982139010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570-4134-8ECE-712C5B3D7852}"/>
                </c:ext>
              </c:extLst>
            </c:dLbl>
            <c:dLbl>
              <c:idx val="5"/>
              <c:layout>
                <c:manualLayout>
                  <c:x val="-2.2725995255636757E-2"/>
                  <c:y val="-5.180188779603522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E3-4D80-AB65-8B6AFF7376E0}"/>
                </c:ext>
              </c:extLst>
            </c:dLbl>
            <c:dLbl>
              <c:idx val="11"/>
              <c:layout>
                <c:manualLayout>
                  <c:x val="6.0080910452566597E-3"/>
                  <c:y val="-6.277605000760040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3DA-4ED2-A2F5-215AE4EC5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2"/>
                <c:pt idx="0">
                  <c:v>כוח אדם</c:v>
                </c:pt>
                <c:pt idx="1">
                  <c:v>אחזקה ותיקונים</c:v>
                </c:pt>
                <c:pt idx="2">
                  <c:v>הנהלה וכלליות (ללא שכר)</c:v>
                </c:pt>
                <c:pt idx="3">
                  <c:v>פרסום ויחסי ציבור</c:v>
                </c:pt>
                <c:pt idx="4">
                  <c:v>גיוס כספים</c:v>
                </c:pt>
                <c:pt idx="5">
                  <c:v>תקשורת ושירותי מחשב</c:v>
                </c:pt>
                <c:pt idx="6">
                  <c:v>ארנונה</c:v>
                </c:pt>
                <c:pt idx="7">
                  <c:v>שמירה ואבטחה</c:v>
                </c:pt>
                <c:pt idx="8">
                  <c:v>חשמל ומים</c:v>
                </c:pt>
                <c:pt idx="9">
                  <c:v>ניקיון וגינון</c:v>
                </c:pt>
                <c:pt idx="10">
                  <c:v>ביטוחים</c:v>
                </c:pt>
                <c:pt idx="11">
                  <c:v>רכש ציוד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0.30630955135472104</c:v>
                </c:pt>
                <c:pt idx="1">
                  <c:v>2.0558377888836608E-2</c:v>
                </c:pt>
                <c:pt idx="2">
                  <c:v>7.5641760354027129E-2</c:v>
                </c:pt>
                <c:pt idx="3">
                  <c:v>4.7442410512699866E-2</c:v>
                </c:pt>
                <c:pt idx="4">
                  <c:v>2.3721205256349933E-2</c:v>
                </c:pt>
                <c:pt idx="5">
                  <c:v>2.6884032623863255E-2</c:v>
                </c:pt>
                <c:pt idx="6">
                  <c:v>0.12972581566976882</c:v>
                </c:pt>
                <c:pt idx="7">
                  <c:v>2.6735245317427003E-2</c:v>
                </c:pt>
                <c:pt idx="8">
                  <c:v>0.21593128744209164</c:v>
                </c:pt>
                <c:pt idx="9">
                  <c:v>8.7650973063101087E-2</c:v>
                </c:pt>
                <c:pt idx="10">
                  <c:v>3.1628273675133239E-2</c:v>
                </c:pt>
                <c:pt idx="11">
                  <c:v>7.7710668419802374E-3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70-4134-8ECE-712C5B3D7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669154424393305E-2"/>
          <c:y val="0.8032481599067508"/>
          <c:w val="0.90278022972381367"/>
          <c:h val="0.19675184009324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כמות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DB843D"/>
              </a:solidFill>
            </c:spPr>
            <c:extLst>
              <c:ext xmlns:c16="http://schemas.microsoft.com/office/drawing/2014/chart" uri="{C3380CC4-5D6E-409C-BE32-E72D297353CC}">
                <c16:uniqueId val="{00000001-9122-4478-A8A0-CB5D6736AD44}"/>
              </c:ext>
            </c:extLst>
          </c:dPt>
          <c:dPt>
            <c:idx val="1"/>
            <c:invertIfNegative val="0"/>
            <c:bubble3D val="0"/>
            <c:spPr>
              <a:solidFill>
                <a:srgbClr val="AA4644"/>
              </a:solidFill>
            </c:spPr>
            <c:extLst>
              <c:ext xmlns:c16="http://schemas.microsoft.com/office/drawing/2014/chart" uri="{C3380CC4-5D6E-409C-BE32-E72D297353CC}">
                <c16:uniqueId val="{00000003-9122-4478-A8A0-CB5D6736AD44}"/>
              </c:ext>
            </c:extLst>
          </c:dPt>
          <c:dPt>
            <c:idx val="2"/>
            <c:invertIfNegative val="0"/>
            <c:bubble3D val="0"/>
            <c:spPr>
              <a:solidFill>
                <a:srgbClr val="A2B875"/>
              </a:solidFill>
            </c:spPr>
            <c:extLst>
              <c:ext xmlns:c16="http://schemas.microsoft.com/office/drawing/2014/chart" uri="{C3380CC4-5D6E-409C-BE32-E72D297353CC}">
                <c16:uniqueId val="{00000005-9122-4478-A8A0-CB5D6736AD44}"/>
              </c:ext>
            </c:extLst>
          </c:dPt>
          <c:dPt>
            <c:idx val="3"/>
            <c:invertIfNegative val="0"/>
            <c:bubble3D val="0"/>
            <c:spPr>
              <a:solidFill>
                <a:srgbClr val="FF5733"/>
              </a:solidFill>
            </c:spPr>
            <c:extLst>
              <c:ext xmlns:c16="http://schemas.microsoft.com/office/drawing/2014/chart" uri="{C3380CC4-5D6E-409C-BE32-E72D297353CC}">
                <c16:uniqueId val="{00000007-9122-4478-A8A0-CB5D6736AD44}"/>
              </c:ext>
            </c:extLst>
          </c:dPt>
          <c:dPt>
            <c:idx val="4"/>
            <c:invertIfNegative val="0"/>
            <c:bubble3D val="0"/>
            <c:spPr>
              <a:solidFill>
                <a:srgbClr val="C70039"/>
              </a:solidFill>
            </c:spPr>
            <c:extLst>
              <c:ext xmlns:c16="http://schemas.microsoft.com/office/drawing/2014/chart" uri="{C3380CC4-5D6E-409C-BE32-E72D297353CC}">
                <c16:uniqueId val="{00000009-9122-4478-A8A0-CB5D6736AD44}"/>
              </c:ext>
            </c:extLst>
          </c:dPt>
          <c:dPt>
            <c:idx val="5"/>
            <c:invertIfNegative val="0"/>
            <c:bubble3D val="0"/>
            <c:spPr>
              <a:solidFill>
                <a:srgbClr val="8CAFC6"/>
              </a:solidFill>
            </c:spPr>
            <c:extLst>
              <c:ext xmlns:c16="http://schemas.microsoft.com/office/drawing/2014/chart" uri="{C3380CC4-5D6E-409C-BE32-E72D297353CC}">
                <c16:uniqueId val="{0000000B-9122-4478-A8A0-CB5D6736AD4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D-9122-4478-A8A0-CB5D6736AD4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גיליון1!$A$2:$A$4</c:f>
              <c:strCache>
                <c:ptCount val="3"/>
                <c:pt idx="0">
                  <c:v>אירוע קטן</c:v>
                </c:pt>
                <c:pt idx="1">
                  <c:v>אירוע גדול</c:v>
                </c:pt>
                <c:pt idx="2">
                  <c:v>שבתות</c:v>
                </c:pt>
              </c:strCache>
            </c:strRef>
          </c:cat>
          <c:val>
            <c:numRef>
              <c:f>גיליון1!$B$2:$B$4</c:f>
              <c:numCache>
                <c:formatCode>_(* #,##0_);_(* \(#,##0\);_(* "-"??_);_(@_)</c:formatCode>
                <c:ptCount val="3"/>
                <c:pt idx="0">
                  <c:v>96</c:v>
                </c:pt>
                <c:pt idx="1">
                  <c:v>48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122-4478-A8A0-CB5D6736A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6281104"/>
        <c:axId val="516284240"/>
      </c:barChart>
      <c:catAx>
        <c:axId val="516281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6284240"/>
        <c:crosses val="autoZero"/>
        <c:auto val="1"/>
        <c:lblAlgn val="ctr"/>
        <c:lblOffset val="100"/>
        <c:noMultiLvlLbl val="0"/>
      </c:catAx>
      <c:valAx>
        <c:axId val="516284240"/>
        <c:scaling>
          <c:orientation val="minMax"/>
        </c:scaling>
        <c:delete val="1"/>
        <c:axPos val="l"/>
        <c:numFmt formatCode="_(* #,##0_);_(* \(#,##0\);_(* &quot;-&quot;??_);_(@_)" sourceLinked="1"/>
        <c:majorTickMark val="out"/>
        <c:minorTickMark val="none"/>
        <c:tickLblPos val="nextTo"/>
        <c:crossAx val="51628110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3763709054219779E-2"/>
          <c:y val="0.80692875508523132"/>
          <c:w val="0.9491581114617258"/>
          <c:h val="0.17318442752586069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2012190755534679E-2"/>
          <c:y val="4.130143980504853E-2"/>
          <c:w val="0.96798780924446537"/>
          <c:h val="0.83393352311037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הכנסות ממכירת כרטיסים</c:v>
                </c:pt>
              </c:strCache>
            </c:strRef>
          </c:tx>
          <c:spPr>
            <a:solidFill>
              <a:srgbClr val="E8F2D9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גיליון1!$B$2:$B$11</c:f>
              <c:numCache>
                <c:formatCode>_ * #,##0_ ;_ * \-#,##0_ ;_ * "-"??_ ;_ @_ </c:formatCode>
                <c:ptCount val="10"/>
                <c:pt idx="0">
                  <c:v>631.25</c:v>
                </c:pt>
                <c:pt idx="1">
                  <c:v>883.75</c:v>
                </c:pt>
                <c:pt idx="2">
                  <c:v>1237.25</c:v>
                </c:pt>
                <c:pt idx="3">
                  <c:v>1484.7</c:v>
                </c:pt>
                <c:pt idx="4">
                  <c:v>1781.64</c:v>
                </c:pt>
                <c:pt idx="5">
                  <c:v>2137.9679999999998</c:v>
                </c:pt>
                <c:pt idx="6">
                  <c:v>2379.8636966363042</c:v>
                </c:pt>
                <c:pt idx="7">
                  <c:v>2649.1281509206005</c:v>
                </c:pt>
                <c:pt idx="8">
                  <c:v>2948.8579408640339</c:v>
                </c:pt>
                <c:pt idx="9">
                  <c:v>3282.5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8-411D-86D0-646486DCFC38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הקצבות ציבוריות</c:v>
                </c:pt>
              </c:strCache>
            </c:strRef>
          </c:tx>
          <c:spPr>
            <a:solidFill>
              <a:srgbClr val="B7D578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גיליון1!$C$2:$C$11</c:f>
              <c:numCache>
                <c:formatCode>_ * #,##0_ ;_ * \-#,##0_ ;_ * "-"??_ ;_ @_ </c:formatCode>
                <c:ptCount val="10"/>
                <c:pt idx="0">
                  <c:v>1000</c:v>
                </c:pt>
                <c:pt idx="1">
                  <c:v>1000</c:v>
                </c:pt>
                <c:pt idx="2">
                  <c:v>1000</c:v>
                </c:pt>
                <c:pt idx="3">
                  <c:v>1000</c:v>
                </c:pt>
                <c:pt idx="4">
                  <c:v>1000</c:v>
                </c:pt>
                <c:pt idx="5">
                  <c:v>1000</c:v>
                </c:pt>
                <c:pt idx="6">
                  <c:v>1000</c:v>
                </c:pt>
                <c:pt idx="7">
                  <c:v>1000</c:v>
                </c:pt>
                <c:pt idx="8">
                  <c:v>1000</c:v>
                </c:pt>
                <c:pt idx="9">
                  <c:v>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F8-411D-86D0-646486DCFC38}"/>
            </c:ext>
          </c:extLst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העברות מקרנות ותרומות</c:v>
                </c:pt>
              </c:strCache>
            </c:strRef>
          </c:tx>
          <c:spPr>
            <a:solidFill>
              <a:srgbClr val="95C351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גיליון1!$D$2:$D$11</c:f>
              <c:numCache>
                <c:formatCode>_ * #,##0_ ;_ * \-#,##0_ ;_ * "-"??_ ;_ @_ </c:formatCode>
                <c:ptCount val="10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2000</c:v>
                </c:pt>
                <c:pt idx="9">
                  <c:v>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F8-411D-86D0-646486DCFC38}"/>
            </c:ext>
          </c:extLst>
        </c:ser>
        <c:ser>
          <c:idx val="3"/>
          <c:order val="3"/>
          <c:tx>
            <c:strRef>
              <c:f>גיליון1!$E$1</c:f>
              <c:strCache>
                <c:ptCount val="1"/>
                <c:pt idx="0">
                  <c:v>הכנסות מבית קפה/מסעדה</c:v>
                </c:pt>
              </c:strCache>
            </c:strRef>
          </c:tx>
          <c:spPr>
            <a:solidFill>
              <a:srgbClr val="7DB713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גיליון1!$E$2:$E$11</c:f>
              <c:numCache>
                <c:formatCode>_ * #,##0_ ;_ * \-#,##0_ ;_ * "-"??_ ;_ @_ </c:formatCode>
                <c:ptCount val="10"/>
                <c:pt idx="0">
                  <c:v>300</c:v>
                </c:pt>
                <c:pt idx="1">
                  <c:v>300</c:v>
                </c:pt>
                <c:pt idx="2">
                  <c:v>300</c:v>
                </c:pt>
                <c:pt idx="3">
                  <c:v>300</c:v>
                </c:pt>
                <c:pt idx="4">
                  <c:v>300</c:v>
                </c:pt>
                <c:pt idx="5">
                  <c:v>300</c:v>
                </c:pt>
                <c:pt idx="6">
                  <c:v>300</c:v>
                </c:pt>
                <c:pt idx="7">
                  <c:v>300</c:v>
                </c:pt>
                <c:pt idx="8">
                  <c:v>300</c:v>
                </c:pt>
                <c:pt idx="9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F8-411D-86D0-646486DCFC38}"/>
            </c:ext>
          </c:extLst>
        </c:ser>
        <c:ser>
          <c:idx val="4"/>
          <c:order val="4"/>
          <c:tx>
            <c:strRef>
              <c:f>גיליון1!$F$1</c:f>
              <c:strCache>
                <c:ptCount val="1"/>
                <c:pt idx="0">
                  <c:v>הכנסות מאירועים</c:v>
                </c:pt>
              </c:strCache>
            </c:strRef>
          </c:tx>
          <c:spPr>
            <a:solidFill>
              <a:srgbClr val="72A20E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גיליון1!$F$2:$F$11</c:f>
              <c:numCache>
                <c:formatCode>_ * #,##0_ ;_ * \-#,##0_ ;_ * "-"??_ ;_ @_ </c:formatCode>
                <c:ptCount val="10"/>
                <c:pt idx="0">
                  <c:v>1692</c:v>
                </c:pt>
                <c:pt idx="1">
                  <c:v>1692</c:v>
                </c:pt>
                <c:pt idx="2">
                  <c:v>1692</c:v>
                </c:pt>
                <c:pt idx="3">
                  <c:v>1692</c:v>
                </c:pt>
                <c:pt idx="4">
                  <c:v>1692</c:v>
                </c:pt>
                <c:pt idx="5">
                  <c:v>1692</c:v>
                </c:pt>
                <c:pt idx="6">
                  <c:v>1692</c:v>
                </c:pt>
                <c:pt idx="7">
                  <c:v>1692</c:v>
                </c:pt>
                <c:pt idx="8">
                  <c:v>1692</c:v>
                </c:pt>
                <c:pt idx="9">
                  <c:v>1692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FF8-411D-86D0-646486DCFC38}"/>
            </c:ext>
          </c:extLst>
        </c:ser>
        <c:ser>
          <c:idx val="5"/>
          <c:order val="5"/>
          <c:tx>
            <c:strRef>
              <c:f>גיליון1!$G$1</c:f>
              <c:strCache>
                <c:ptCount val="1"/>
                <c:pt idx="0">
                  <c:v>הכנסות מחנות מזכרות</c:v>
                </c:pt>
              </c:strCache>
            </c:strRef>
          </c:tx>
          <c:spPr>
            <a:solidFill>
              <a:srgbClr val="4B7603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גיליון1!$G$2:$G$11</c:f>
              <c:numCache>
                <c:formatCode>_ * #,##0_ ;_ * \-#,##0_ ;_ * "-"??_ ;_ @_ </c:formatCode>
                <c:ptCount val="10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F8-411D-86D0-646486DCFC38}"/>
            </c:ext>
          </c:extLst>
        </c:ser>
        <c:ser>
          <c:idx val="6"/>
          <c:order val="6"/>
          <c:tx>
            <c:strRef>
              <c:f>גיליון1!$H$1</c:f>
              <c:strCache>
                <c:ptCount val="1"/>
                <c:pt idx="0">
                  <c:v>סה"כ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7646892016143589E-2"/>
                  <c:y val="-2.1545476028904505E-2"/>
                </c:manualLayout>
              </c:layout>
              <c:tx>
                <c:rich>
                  <a:bodyPr/>
                  <a:lstStyle/>
                  <a:p>
                    <a:fld id="{802B6DA6-FD17-401D-A518-E532E43EDEA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6FF8-411D-86D0-646486DCFC38}"/>
                </c:ext>
              </c:extLst>
            </c:dLbl>
            <c:dLbl>
              <c:idx val="1"/>
              <c:layout>
                <c:manualLayout>
                  <c:x val="-1.8916294537361402E-2"/>
                  <c:y val="-1.8792046708567933E-2"/>
                </c:manualLayout>
              </c:layout>
              <c:tx>
                <c:rich>
                  <a:bodyPr/>
                  <a:lstStyle/>
                  <a:p>
                    <a:fld id="{83C6127D-BCCB-4E67-9BBD-D3B42EC42DA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6FF8-411D-86D0-646486DCFC38}"/>
                </c:ext>
              </c:extLst>
            </c:dLbl>
            <c:dLbl>
              <c:idx val="2"/>
              <c:layout>
                <c:manualLayout>
                  <c:x val="-2.037139411715843E-2"/>
                  <c:y val="-2.4298905349241097E-2"/>
                </c:manualLayout>
              </c:layout>
              <c:tx>
                <c:rich>
                  <a:bodyPr/>
                  <a:lstStyle/>
                  <a:p>
                    <a:fld id="{F2476E44-C674-4AD5-BFC2-D8BCF33FA25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6FF8-411D-86D0-646486DCFC38}"/>
                </c:ext>
              </c:extLst>
            </c:dLbl>
            <c:dLbl>
              <c:idx val="3"/>
              <c:layout>
                <c:manualLayout>
                  <c:x val="-1.7461194957564423E-2"/>
                  <c:y val="-1.8792046708567961E-2"/>
                </c:manualLayout>
              </c:layout>
              <c:tx>
                <c:rich>
                  <a:bodyPr/>
                  <a:lstStyle/>
                  <a:p>
                    <a:fld id="{60BEABD6-08B0-44EE-87FE-C396B62B10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6FF8-411D-86D0-646486DCFC38}"/>
                </c:ext>
              </c:extLst>
            </c:dLbl>
            <c:dLbl>
              <c:idx val="4"/>
              <c:layout>
                <c:manualLayout>
                  <c:x val="-2.3281593276752548E-2"/>
                  <c:y val="-3.2559193310250777E-2"/>
                </c:manualLayout>
              </c:layout>
              <c:tx>
                <c:rich>
                  <a:bodyPr/>
                  <a:lstStyle/>
                  <a:p>
                    <a:fld id="{1708D5B7-C2E6-4F1A-BBF0-51551EC6FD5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6FF8-411D-86D0-646486DCFC38}"/>
                </c:ext>
              </c:extLst>
            </c:dLbl>
            <c:dLbl>
              <c:idx val="5"/>
              <c:layout>
                <c:manualLayout>
                  <c:x val="-1.7461194957564371E-2"/>
                  <c:y val="-2.4298905349241073E-2"/>
                </c:manualLayout>
              </c:layout>
              <c:tx>
                <c:rich>
                  <a:bodyPr/>
                  <a:lstStyle/>
                  <a:p>
                    <a:fld id="{0FA4E5C9-A9EA-4C81-8174-F4ED366C640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6FF8-411D-86D0-646486DCFC3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6DAACAA-9E8C-4560-8FAB-5F80A99DE6D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2B92-42DE-9CE6-5A4C72324442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0170FF12-6B99-48BA-9F05-30838531AE7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B92-42DE-9CE6-5A4C72324442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7C912C8B-BB23-43F4-88BD-CA515DBDE91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B92-42DE-9CE6-5A4C72324442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3B5357F5-5E1D-493F-839A-FEA2C3EA7A2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B92-42DE-9CE6-5A4C723244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100" b="1" i="0" u="none" strike="noStrike" kern="1200" baseline="0">
                    <a:solidFill>
                      <a:srgbClr val="4B7505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גיליון1!$H$2:$H$11</c:f>
              <c:numCache>
                <c:formatCode>_ * #,##0_ ;_ * \-#,##0_ ;_ * "-"??_ ;_ @_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גיליון1!$O$2:$O$11</c15:f>
                <c15:dlblRangeCache>
                  <c:ptCount val="10"/>
                  <c:pt idx="0">
                    <c:v> 5,623 </c:v>
                  </c:pt>
                  <c:pt idx="1">
                    <c:v> 5,876 </c:v>
                  </c:pt>
                  <c:pt idx="2">
                    <c:v> 6,229 </c:v>
                  </c:pt>
                  <c:pt idx="3">
                    <c:v> 6,477 </c:v>
                  </c:pt>
                  <c:pt idx="4">
                    <c:v> 6,774 </c:v>
                  </c:pt>
                  <c:pt idx="5">
                    <c:v> 7,130 </c:v>
                  </c:pt>
                  <c:pt idx="6">
                    <c:v> 7,372 </c:v>
                  </c:pt>
                  <c:pt idx="7">
                    <c:v> 7,641 </c:v>
                  </c:pt>
                  <c:pt idx="8">
                    <c:v> 7,941 </c:v>
                  </c:pt>
                  <c:pt idx="9">
                    <c:v> 8,275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1-6FF8-411D-86D0-646486DCF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2695072"/>
        <c:axId val="522689584"/>
      </c:barChart>
      <c:catAx>
        <c:axId val="522695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2689584"/>
        <c:crosses val="autoZero"/>
        <c:auto val="1"/>
        <c:lblAlgn val="ctr"/>
        <c:lblOffset val="100"/>
        <c:noMultiLvlLbl val="0"/>
      </c:catAx>
      <c:valAx>
        <c:axId val="522689584"/>
        <c:scaling>
          <c:orientation val="minMax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522695072"/>
        <c:crosses val="autoZero"/>
        <c:crossBetween val="between"/>
      </c:valAx>
    </c:plotArea>
    <c:legend>
      <c:legendPos val="b"/>
      <c:legendEntry>
        <c:idx val="4"/>
        <c:delete val="1"/>
      </c:legendEntry>
      <c:legendEntry>
        <c:idx val="6"/>
        <c:delete val="1"/>
      </c:legendEntry>
      <c:layout>
        <c:manualLayout>
          <c:xMode val="edge"/>
          <c:yMode val="edge"/>
          <c:x val="5.4365270095698581E-2"/>
          <c:y val="0.94692515658774223"/>
          <c:w val="0.89999994271261496"/>
          <c:h val="5.3074843412257745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9101991595940617E-2"/>
          <c:y val="4.6808298445721666E-2"/>
          <c:w val="0.96798780924446537"/>
          <c:h val="0.833933523110377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עלות כוח אדם</c:v>
                </c:pt>
              </c:strCache>
            </c:strRef>
          </c:tx>
          <c:spPr>
            <a:solidFill>
              <a:srgbClr val="EFA099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גיליון1!$B$2:$B$11</c:f>
              <c:numCache>
                <c:formatCode>_ * #,##0_ ;_ * \-#,##0_ ;_ * "-"??_ ;_ @_ </c:formatCode>
                <c:ptCount val="10"/>
                <c:pt idx="0">
                  <c:v>1394.49</c:v>
                </c:pt>
                <c:pt idx="1">
                  <c:v>1570.1880000000001</c:v>
                </c:pt>
                <c:pt idx="2">
                  <c:v>1595.9880000000001</c:v>
                </c:pt>
                <c:pt idx="3">
                  <c:v>2116.116</c:v>
                </c:pt>
                <c:pt idx="4">
                  <c:v>2141.9160000000002</c:v>
                </c:pt>
                <c:pt idx="5">
                  <c:v>2193.5160000000001</c:v>
                </c:pt>
                <c:pt idx="6">
                  <c:v>2219.3159999999998</c:v>
                </c:pt>
                <c:pt idx="7">
                  <c:v>2245.116</c:v>
                </c:pt>
                <c:pt idx="8">
                  <c:v>2296.7159999999999</c:v>
                </c:pt>
                <c:pt idx="9">
                  <c:v>2322.5160000000001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2B-4E07-B7BB-9B2715F948FA}"/>
            </c:ext>
          </c:extLst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הוצאות הנהלה וכלליות (לא כולל שכר)</c:v>
                </c:pt>
              </c:strCache>
            </c:strRef>
          </c:tx>
          <c:spPr>
            <a:solidFill>
              <a:srgbClr val="EB7164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גיליון1!$C$2:$C$11</c:f>
              <c:numCache>
                <c:formatCode>_ * #,##0_ ;_ * \-#,##0_ ;_ * "-"??_ ;_ @_ </c:formatCode>
                <c:ptCount val="10"/>
                <c:pt idx="0">
                  <c:v>130</c:v>
                </c:pt>
                <c:pt idx="1">
                  <c:v>130</c:v>
                </c:pt>
                <c:pt idx="2">
                  <c:v>130</c:v>
                </c:pt>
                <c:pt idx="3">
                  <c:v>130</c:v>
                </c:pt>
                <c:pt idx="4">
                  <c:v>130</c:v>
                </c:pt>
                <c:pt idx="5">
                  <c:v>130</c:v>
                </c:pt>
                <c:pt idx="6">
                  <c:v>130</c:v>
                </c:pt>
                <c:pt idx="7">
                  <c:v>130</c:v>
                </c:pt>
                <c:pt idx="8">
                  <c:v>130</c:v>
                </c:pt>
                <c:pt idx="9">
                  <c:v>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2B-4E07-B7BB-9B2715F948FA}"/>
            </c:ext>
          </c:extLst>
        </c:ser>
        <c:ser>
          <c:idx val="2"/>
          <c:order val="2"/>
          <c:tx>
            <c:strRef>
              <c:f>גיליון1!$D$1</c:f>
              <c:strCache>
                <c:ptCount val="1"/>
                <c:pt idx="0">
                  <c:v>עלות פעילות כללית (כולל חידוש ציוד)</c:v>
                </c:pt>
              </c:strCache>
            </c:strRef>
          </c:tx>
          <c:spPr>
            <a:solidFill>
              <a:srgbClr val="E5443A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גיליון1!$D$2:$D$11</c:f>
              <c:numCache>
                <c:formatCode>_ * #,##0_ ;_ * \-#,##0_ ;_ * "-"??_ ;_ @_ </c:formatCode>
                <c:ptCount val="10"/>
                <c:pt idx="0">
                  <c:v>4039.4274467279038</c:v>
                </c:pt>
                <c:pt idx="1">
                  <c:v>4169.4729467279039</c:v>
                </c:pt>
                <c:pt idx="2">
                  <c:v>4204.5729467279034</c:v>
                </c:pt>
                <c:pt idx="3">
                  <c:v>4074.5274467279037</c:v>
                </c:pt>
                <c:pt idx="4">
                  <c:v>4074.5274467279037</c:v>
                </c:pt>
                <c:pt idx="5">
                  <c:v>4074.5274467279037</c:v>
                </c:pt>
                <c:pt idx="6">
                  <c:v>4074.5274467279037</c:v>
                </c:pt>
                <c:pt idx="7">
                  <c:v>4074.5274467279037</c:v>
                </c:pt>
                <c:pt idx="8">
                  <c:v>4074.5274467279037</c:v>
                </c:pt>
                <c:pt idx="9">
                  <c:v>4074.5274467279037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2B-4E07-B7BB-9B2715F948FA}"/>
            </c:ext>
          </c:extLst>
        </c:ser>
        <c:ser>
          <c:idx val="3"/>
          <c:order val="3"/>
          <c:tx>
            <c:strRef>
              <c:f>גיליון1!$E$1</c:f>
              <c:strCache>
                <c:ptCount val="1"/>
                <c:pt idx="0">
                  <c:v>הוצאות גיוס כספים</c:v>
                </c:pt>
              </c:strCache>
            </c:strRef>
          </c:tx>
          <c:spPr>
            <a:solidFill>
              <a:srgbClr val="D10005"/>
            </a:solidFill>
          </c:spPr>
          <c:invertIfNegative val="0"/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גיליון1!$E$2:$E$11</c:f>
              <c:numCache>
                <c:formatCode>_ * #,##0_ ;_ * \-#,##0_ ;_ * "-"??_ ;_ @_ </c:formatCode>
                <c:ptCount val="10"/>
                <c:pt idx="0">
                  <c:v>150</c:v>
                </c:pt>
                <c:pt idx="1">
                  <c:v>150</c:v>
                </c:pt>
                <c:pt idx="2">
                  <c:v>150</c:v>
                </c:pt>
                <c:pt idx="3">
                  <c:v>150</c:v>
                </c:pt>
                <c:pt idx="4">
                  <c:v>150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22B-4E07-B7BB-9B2715F948FA}"/>
            </c:ext>
          </c:extLst>
        </c:ser>
        <c:ser>
          <c:idx val="4"/>
          <c:order val="4"/>
          <c:tx>
            <c:strRef>
              <c:f>גיליון1!$F$1</c:f>
              <c:strCache>
                <c:ptCount val="1"/>
                <c:pt idx="0">
                  <c:v>סה"כ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fld id="{AB899E35-CA8D-49D3-95FC-DF2AEC16196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97D4-4E00-9FCB-842B90E801D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EF5786C-93C9-435C-9C8A-E7FE4248273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13B5-4303-B7CF-3A841819930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AFED31B-835C-4C6C-BAA3-49ED7E52B36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13B5-4303-B7CF-3A841819930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DF6353F0-4EAE-46AC-A55D-278CE390F6D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13B5-4303-B7CF-3A841819930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CDB3BE1-37C8-4D52-9B7B-449DED6551C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inBase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3B5-4303-B7CF-3A8418199303}"/>
                </c:ext>
              </c:extLst>
            </c:dLbl>
            <c:dLbl>
              <c:idx val="5"/>
              <c:layout>
                <c:manualLayout>
                  <c:x val="2.037139411715843E-2"/>
                  <c:y val="-2.9805763989914209E-2"/>
                </c:manualLayout>
              </c:layout>
              <c:tx>
                <c:rich>
                  <a:bodyPr/>
                  <a:lstStyle/>
                  <a:p>
                    <a:fld id="{C7AD93BC-A10C-4982-BBC2-1DADBB2D924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EBDD-4722-AD50-4871D4DC4A61}"/>
                </c:ext>
              </c:extLst>
            </c:dLbl>
            <c:dLbl>
              <c:idx val="6"/>
              <c:layout>
                <c:manualLayout>
                  <c:x val="2.3281593276752385E-2"/>
                  <c:y val="-2.7052334669577641E-2"/>
                </c:manualLayout>
              </c:layout>
              <c:tx>
                <c:rich>
                  <a:bodyPr/>
                  <a:lstStyle/>
                  <a:p>
                    <a:fld id="{53F8E2D1-E28F-4654-BB26-02334F1D0A2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EBDD-4722-AD50-4871D4DC4A61}"/>
                </c:ext>
              </c:extLst>
            </c:dLbl>
            <c:dLbl>
              <c:idx val="7"/>
              <c:layout>
                <c:manualLayout>
                  <c:x val="1.7461194957564263E-2"/>
                  <c:y val="-2.9805763989914236E-2"/>
                </c:manualLayout>
              </c:layout>
              <c:tx>
                <c:rich>
                  <a:bodyPr/>
                  <a:lstStyle/>
                  <a:p>
                    <a:fld id="{3CDE19DC-0908-42F8-909D-75BC6C7460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EBDD-4722-AD50-4871D4DC4A61}"/>
                </c:ext>
              </c:extLst>
            </c:dLbl>
            <c:dLbl>
              <c:idx val="8"/>
              <c:layout>
                <c:manualLayout>
                  <c:x val="2.1826493696955461E-2"/>
                  <c:y val="-2.7052334669577641E-2"/>
                </c:manualLayout>
              </c:layout>
              <c:tx>
                <c:rich>
                  <a:bodyPr/>
                  <a:lstStyle/>
                  <a:p>
                    <a:fld id="{2C276E3D-7948-4E26-8432-D0CEF3EE28A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EBDD-4722-AD50-4871D4DC4A61}"/>
                </c:ext>
              </c:extLst>
            </c:dLbl>
            <c:dLbl>
              <c:idx val="9"/>
              <c:layout>
                <c:manualLayout>
                  <c:x val="1.600609537776734E-2"/>
                  <c:y val="-2.4298905349241097E-2"/>
                </c:manualLayout>
              </c:layout>
              <c:tx>
                <c:rich>
                  <a:bodyPr/>
                  <a:lstStyle/>
                  <a:p>
                    <a:fld id="{9AA6CBA0-9691-487A-8080-9E303208BFE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EBDD-4722-AD50-4871D4DC4A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1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numRef>
              <c:f>גיליון1!$A$2:$A$11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גיליון1!$F$2:$F$11</c:f>
              <c:numCache>
                <c:formatCode>_ * #,##0_ ;_ * \-#,##0_ ;_ * "-"??_ ;_ @_ 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גיליון1!$M$2:$M$11</c15:f>
                <c15:dlblRangeCache>
                  <c:ptCount val="10"/>
                  <c:pt idx="0">
                    <c:v> 5,714 </c:v>
                  </c:pt>
                  <c:pt idx="1">
                    <c:v> 6,020 </c:v>
                  </c:pt>
                  <c:pt idx="2">
                    <c:v> 6,081 </c:v>
                  </c:pt>
                  <c:pt idx="3">
                    <c:v> 6,471 </c:v>
                  </c:pt>
                  <c:pt idx="4">
                    <c:v> 6,496 </c:v>
                  </c:pt>
                  <c:pt idx="5">
                    <c:v> 6,548 </c:v>
                  </c:pt>
                  <c:pt idx="6">
                    <c:v> 6,574 </c:v>
                  </c:pt>
                  <c:pt idx="7">
                    <c:v> 6,600 </c:v>
                  </c:pt>
                  <c:pt idx="8">
                    <c:v> 6,651 </c:v>
                  </c:pt>
                  <c:pt idx="9">
                    <c:v> 6,677 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C4BB-46A8-9C8C-69CE6FD2A5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2689976"/>
        <c:axId val="522690760"/>
      </c:barChart>
      <c:catAx>
        <c:axId val="522689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22690760"/>
        <c:crosses val="autoZero"/>
        <c:auto val="1"/>
        <c:lblAlgn val="ctr"/>
        <c:lblOffset val="100"/>
        <c:noMultiLvlLbl val="0"/>
      </c:catAx>
      <c:valAx>
        <c:axId val="522690760"/>
        <c:scaling>
          <c:orientation val="minMax"/>
          <c:max val="8000"/>
        </c:scaling>
        <c:delete val="1"/>
        <c:axPos val="l"/>
        <c:numFmt formatCode="_ * #,##0_ ;_ * \-#,##0_ ;_ * &quot;-&quot;??_ ;_ @_ " sourceLinked="1"/>
        <c:majorTickMark val="out"/>
        <c:minorTickMark val="none"/>
        <c:tickLblPos val="nextTo"/>
        <c:crossAx val="522689976"/>
        <c:crosses val="autoZero"/>
        <c:crossBetween val="between"/>
      </c:valAx>
    </c:plotArea>
    <c:legend>
      <c:legendPos val="b"/>
      <c:legendEntry>
        <c:idx val="4"/>
        <c:delete val="1"/>
      </c:legendEntry>
      <c:layout>
        <c:manualLayout>
          <c:xMode val="edge"/>
          <c:yMode val="edge"/>
          <c:x val="0"/>
          <c:y val="0.90837714610303033"/>
          <c:w val="0.96402432422368434"/>
          <c:h val="5.3074843412257745E-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הכנסות עצמאיות</c:v>
                </c:pt>
              </c:strCache>
            </c:strRef>
          </c:tx>
          <c:spPr>
            <a:solidFill>
              <a:srgbClr val="431E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קבוצה א'</c:v>
                </c:pt>
                <c:pt idx="1">
                  <c:v>קבוצה ב'</c:v>
                </c:pt>
                <c:pt idx="2">
                  <c:v>קבוצה ג'</c:v>
                </c:pt>
                <c:pt idx="3">
                  <c:v>קבוצה ד'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0.26</c:v>
                </c:pt>
                <c:pt idx="1">
                  <c:v>0.34</c:v>
                </c:pt>
                <c:pt idx="2">
                  <c:v>0.28999999999999998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BC-43DA-BE1B-F228C5A7109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הקצבות ציבוריות</c:v>
                </c:pt>
              </c:strCache>
            </c:strRef>
          </c:tx>
          <c:spPr>
            <a:solidFill>
              <a:srgbClr val="AC7FB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קבוצה א'</c:v>
                </c:pt>
                <c:pt idx="1">
                  <c:v>קבוצה ב'</c:v>
                </c:pt>
                <c:pt idx="2">
                  <c:v>קבוצה ג'</c:v>
                </c:pt>
                <c:pt idx="3">
                  <c:v>קבוצה ד'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0.15</c:v>
                </c:pt>
                <c:pt idx="1">
                  <c:v>0.42</c:v>
                </c:pt>
                <c:pt idx="2">
                  <c:v>0.39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BC-43DA-BE1B-F228C5A7109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מקורות פרטיים והכנסות אחרות</c:v>
                </c:pt>
              </c:strCache>
            </c:strRef>
          </c:tx>
          <c:spPr>
            <a:solidFill>
              <a:srgbClr val="999AB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קבוצה א'</c:v>
                </c:pt>
                <c:pt idx="1">
                  <c:v>קבוצה ב'</c:v>
                </c:pt>
                <c:pt idx="2">
                  <c:v>קבוצה ג'</c:v>
                </c:pt>
                <c:pt idx="3">
                  <c:v>קבוצה ד'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0.59</c:v>
                </c:pt>
                <c:pt idx="1">
                  <c:v>0.24</c:v>
                </c:pt>
                <c:pt idx="2">
                  <c:v>0.32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BC-43DA-BE1B-F228C5A710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4277584"/>
        <c:axId val="514277976"/>
      </c:barChart>
      <c:catAx>
        <c:axId val="51427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4277976"/>
        <c:crosses val="autoZero"/>
        <c:auto val="1"/>
        <c:lblAlgn val="ctr"/>
        <c:lblOffset val="100"/>
        <c:noMultiLvlLbl val="0"/>
      </c:catAx>
      <c:valAx>
        <c:axId val="514277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427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97676639525017"/>
          <c:y val="2.695756209873194E-2"/>
          <c:w val="0.61728368189771543"/>
          <c:h val="0.717332756626594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הקצבות ציבוריות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221-44A9-945E-8DFD39A0A219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21-44A9-945E-8DFD39A0A219}"/>
              </c:ext>
            </c:extLst>
          </c:dPt>
          <c:dPt>
            <c:idx val="2"/>
            <c:bubble3D val="0"/>
            <c:spPr>
              <a:solidFill>
                <a:srgbClr val="A2B87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221-44A9-945E-8DFD39A0A219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21-44A9-945E-8DFD39A0A219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C221-44A9-945E-8DFD39A0A219}"/>
              </c:ext>
            </c:extLst>
          </c:dPt>
          <c:dPt>
            <c:idx val="5"/>
            <c:bubble3D val="0"/>
            <c:spPr>
              <a:solidFill>
                <a:srgbClr val="5D5DC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21-44A9-945E-8DFD39A0A21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DEC-42D5-BEF9-77305970012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DEC-42D5-BEF9-77305970012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DEC-42D5-BEF9-773059700122}"/>
              </c:ext>
            </c:extLst>
          </c:dPt>
          <c:dPt>
            <c:idx val="9"/>
            <c:bubble3D val="0"/>
            <c:spPr>
              <a:solidFill>
                <a:srgbClr val="AC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21-44A9-945E-8DFD39A0A219}"/>
              </c:ext>
            </c:extLst>
          </c:dPt>
          <c:dLbls>
            <c:dLbl>
              <c:idx val="5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221-44A9-945E-8DFD39A0A219}"/>
                </c:ext>
              </c:extLst>
            </c:dLbl>
            <c:dLbl>
              <c:idx val="6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DEC-42D5-BEF9-773059700122}"/>
                </c:ext>
              </c:extLst>
            </c:dLbl>
            <c:dLbl>
              <c:idx val="8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DEC-42D5-BEF9-773059700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מינהל התרבות</c:v>
                </c:pt>
                <c:pt idx="1">
                  <c:v>משרד החינוך </c:v>
                </c:pt>
                <c:pt idx="2">
                  <c:v>רשות מקומית</c:v>
                </c:pt>
                <c:pt idx="3">
                  <c:v>תקנות ירושלים ופריפריה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0.45</c:v>
                </c:pt>
                <c:pt idx="1">
                  <c:v>0.1</c:v>
                </c:pt>
                <c:pt idx="2">
                  <c:v>0.15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1-44A9-945E-8DFD39A0A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748460811593541E-2"/>
          <c:y val="0.75557085278440617"/>
          <c:w val="0.98220633404336755"/>
          <c:h val="0.18945006080082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07344624676922"/>
          <c:y val="5.6290361404683784E-2"/>
          <c:w val="0.4652460629921259"/>
          <c:h val="0.69786909448818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עלויות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221-44A9-945E-8DFD39A0A219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221-44A9-945E-8DFD39A0A219}"/>
              </c:ext>
            </c:extLst>
          </c:dPt>
          <c:dPt>
            <c:idx val="2"/>
            <c:bubble3D val="0"/>
            <c:spPr>
              <a:solidFill>
                <a:srgbClr val="A2B87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C221-44A9-945E-8DFD39A0A219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221-44A9-945E-8DFD39A0A219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C221-44A9-945E-8DFD39A0A219}"/>
              </c:ext>
            </c:extLst>
          </c:dPt>
          <c:dPt>
            <c:idx val="5"/>
            <c:bubble3D val="0"/>
            <c:spPr>
              <a:solidFill>
                <a:srgbClr val="5D5DC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221-44A9-945E-8DFD39A0A21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DEC-42D5-BEF9-77305970012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DDEC-42D5-BEF9-77305970012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DDEC-42D5-BEF9-773059700122}"/>
              </c:ext>
            </c:extLst>
          </c:dPt>
          <c:dPt>
            <c:idx val="9"/>
            <c:bubble3D val="0"/>
            <c:spPr>
              <a:solidFill>
                <a:srgbClr val="AC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221-44A9-945E-8DFD39A0A21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8ED5-4C52-B5DC-72F94710EC51}"/>
              </c:ext>
            </c:extLst>
          </c:dPt>
          <c:dLbls>
            <c:dLbl>
              <c:idx val="5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221-44A9-945E-8DFD39A0A219}"/>
                </c:ext>
              </c:extLst>
            </c:dLbl>
            <c:dLbl>
              <c:idx val="6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DEC-42D5-BEF9-773059700122}"/>
                </c:ext>
              </c:extLst>
            </c:dLbl>
            <c:dLbl>
              <c:idx val="7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DEC-42D5-BEF9-773059700122}"/>
                </c:ext>
              </c:extLst>
            </c:dLbl>
            <c:dLbl>
              <c:idx val="8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DEC-42D5-BEF9-773059700122}"/>
                </c:ext>
              </c:extLst>
            </c:dLbl>
            <c:dLbl>
              <c:idx val="9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221-44A9-945E-8DFD39A0A219}"/>
                </c:ext>
              </c:extLst>
            </c:dLbl>
            <c:dLbl>
              <c:idx val="10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8ED5-4C52-B5DC-72F94710EC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כוח אדם</c:v>
                </c:pt>
                <c:pt idx="1">
                  <c:v>הוצאות תפעול</c:v>
                </c:pt>
                <c:pt idx="2">
                  <c:v>הוצאות הפקה</c:v>
                </c:pt>
                <c:pt idx="3">
                  <c:v>הנהלה וכלליות</c:v>
                </c:pt>
                <c:pt idx="4">
                  <c:v>פרסום ושיווק</c:v>
                </c:pt>
                <c:pt idx="5">
                  <c:v>אחזקה</c:v>
                </c:pt>
                <c:pt idx="6">
                  <c:v>שמירה וניקיון</c:v>
                </c:pt>
                <c:pt idx="7">
                  <c:v>נסיעות לחו"ל</c:v>
                </c:pt>
                <c:pt idx="8">
                  <c:v>הוצאות פיתוח/שיפוצים חד פעמיים</c:v>
                </c:pt>
                <c:pt idx="9">
                  <c:v>הוצאות מימון</c:v>
                </c:pt>
                <c:pt idx="10">
                  <c:v>הוצאות לפיצויים, פדיון ימי חופשה ומחלות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0.41000000000000003</c:v>
                </c:pt>
                <c:pt idx="1">
                  <c:v>0.14000000000000001</c:v>
                </c:pt>
                <c:pt idx="2">
                  <c:v>0.13000000000000003</c:v>
                </c:pt>
                <c:pt idx="3">
                  <c:v>0.03</c:v>
                </c:pt>
                <c:pt idx="4">
                  <c:v>3.0000000000000002E-2</c:v>
                </c:pt>
                <c:pt idx="5">
                  <c:v>6.9999999999999979E-2</c:v>
                </c:pt>
                <c:pt idx="6">
                  <c:v>0.09</c:v>
                </c:pt>
                <c:pt idx="7">
                  <c:v>3.0000000000000001E-3</c:v>
                </c:pt>
                <c:pt idx="8">
                  <c:v>4.0000000000000001E-3</c:v>
                </c:pt>
                <c:pt idx="9">
                  <c:v>0.01</c:v>
                </c:pt>
                <c:pt idx="10">
                  <c:v>3.0000000000000001E-3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21-44A9-945E-8DFD39A0A2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3652987393910922E-2"/>
          <c:y val="0.75084596495257183"/>
          <c:w val="0.95374234616666242"/>
          <c:h val="0.209492296109594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900997499655581"/>
          <c:y val="9.8301442428232091E-2"/>
          <c:w val="0.52857075857459856"/>
          <c:h val="0.749948904840612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עלויות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4A1-41FA-B935-36CA4FF1439D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A1-41FA-B935-36CA4FF1439D}"/>
              </c:ext>
            </c:extLst>
          </c:dPt>
          <c:dPt>
            <c:idx val="2"/>
            <c:bubble3D val="0"/>
            <c:spPr>
              <a:solidFill>
                <a:srgbClr val="89A5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4A1-41FA-B935-36CA4FF1439D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4A1-41FA-B935-36CA4FF1439D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4A1-41FA-B935-36CA4FF143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הנהלת המרכז</c:v>
                </c:pt>
                <c:pt idx="1">
                  <c:v>מנהלת המרכז</c:v>
                </c:pt>
                <c:pt idx="2">
                  <c:v>עובדים נוספים</c:v>
                </c:pt>
                <c:pt idx="3">
                  <c:v>מדריכים</c:v>
                </c:pt>
                <c:pt idx="4">
                  <c:v>אנשי תחזוקה</c:v>
                </c:pt>
              </c:strCache>
            </c:strRef>
          </c:cat>
          <c:val>
            <c:numRef>
              <c:f>Sheet1!$B$2:$B$6</c:f>
              <c:numCache>
                <c:formatCode>_(* #,##0_);_(* \(#,##0\);_(* "-"??_);_(@_)</c:formatCode>
                <c:ptCount val="5"/>
                <c:pt idx="0">
                  <c:v>687.57</c:v>
                </c:pt>
                <c:pt idx="1">
                  <c:v>201.24</c:v>
                </c:pt>
                <c:pt idx="2">
                  <c:v>448.19759999999997</c:v>
                </c:pt>
                <c:pt idx="3">
                  <c:v>167.70000000000005</c:v>
                </c:pt>
                <c:pt idx="4">
                  <c:v>261.61200000000002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1-41FA-B935-36CA4FF14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934073482381752E-2"/>
          <c:y val="0.84486156055740436"/>
          <c:w val="0.90278022972381367"/>
          <c:h val="0.12660850603864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595390313936828E-2"/>
          <c:y val="0.14844184793417889"/>
          <c:w val="0.95480921937212637"/>
          <c:h val="0.6443129140001628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קיבלו הדרכה</c:v>
                </c:pt>
              </c:strCache>
            </c:strRef>
          </c:tx>
          <c:spPr>
            <a:solidFill>
              <a:srgbClr val="3A5E8B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83A4C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A86-4C0A-B0D1-F5B1CD4953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כלל המוזיאונים המוכרים</c:v>
                </c:pt>
                <c:pt idx="1">
                  <c:v>מוזיאון ארץ ישראל</c:v>
                </c:pt>
                <c:pt idx="2">
                  <c:v>מוזיאון בית התפוצות</c:v>
                </c:pt>
                <c:pt idx="3">
                  <c:v>מוזיאון אמנות האסלאם</c:v>
                </c:pt>
                <c:pt idx="4">
                  <c:v>מרכז קהילות ישראל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0.52</c:v>
                </c:pt>
                <c:pt idx="1">
                  <c:v>0.55000000000000004</c:v>
                </c:pt>
                <c:pt idx="2">
                  <c:v>0.63</c:v>
                </c:pt>
                <c:pt idx="3">
                  <c:v>0.37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A-4BD3-8F88-9577505C6D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לא קיבלו הדרכה</c:v>
                </c:pt>
              </c:strCache>
            </c:strRef>
          </c:tx>
          <c:spPr>
            <a:solidFill>
              <a:srgbClr val="AA4644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A3A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A86-4C0A-B0D1-F5B1CD4953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כלל המוזיאונים המוכרים</c:v>
                </c:pt>
                <c:pt idx="1">
                  <c:v>מוזיאון ארץ ישראל</c:v>
                </c:pt>
                <c:pt idx="2">
                  <c:v>מוזיאון בית התפוצות</c:v>
                </c:pt>
                <c:pt idx="3">
                  <c:v>מוזיאון אמנות האסלאם</c:v>
                </c:pt>
                <c:pt idx="4">
                  <c:v>מרכז קהילות ישראל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0.48</c:v>
                </c:pt>
                <c:pt idx="1">
                  <c:v>0.44999999999999996</c:v>
                </c:pt>
                <c:pt idx="2">
                  <c:v>0.37</c:v>
                </c:pt>
                <c:pt idx="3">
                  <c:v>0.63</c:v>
                </c:pt>
                <c:pt idx="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A-4BD3-8F88-9577505C6D5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4279152"/>
        <c:axId val="511783432"/>
      </c:barChart>
      <c:catAx>
        <c:axId val="514279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11783432"/>
        <c:crosses val="autoZero"/>
        <c:auto val="1"/>
        <c:lblAlgn val="ctr"/>
        <c:lblOffset val="100"/>
        <c:noMultiLvlLbl val="0"/>
      </c:catAx>
      <c:valAx>
        <c:axId val="51178343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1427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3211487515844679"/>
          <c:y val="0.92143700672387041"/>
          <c:w val="0.39328562692180102"/>
          <c:h val="7.2090537655857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806969239168241"/>
          <c:y val="8.14208394297566E-2"/>
          <c:w val="0.52857075857459856"/>
          <c:h val="0.749948904840612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עלויות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70-4134-8ECE-712C5B3D7852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70-4134-8ECE-712C5B3D7852}"/>
              </c:ext>
            </c:extLst>
          </c:dPt>
          <c:dPt>
            <c:idx val="2"/>
            <c:bubble3D val="0"/>
            <c:spPr>
              <a:solidFill>
                <a:srgbClr val="89A5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70-4134-8ECE-712C5B3D7852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70-4134-8ECE-712C5B3D7852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570-4134-8ECE-712C5B3D785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DE3-4D80-AB65-8B6AFF7376E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DE3-4D80-AB65-8B6AFF7376E0}"/>
              </c:ext>
            </c:extLst>
          </c:dPt>
          <c:dPt>
            <c:idx val="7"/>
            <c:bubble3D val="0"/>
            <c:spPr>
              <a:solidFill>
                <a:srgbClr val="7E7ED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DE3-4D80-AB65-8B6AFF7376E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DE3-4D80-AB65-8B6AFF7376E0}"/>
              </c:ext>
            </c:extLst>
          </c:dPt>
          <c:dPt>
            <c:idx val="9"/>
            <c:bubble3D val="0"/>
            <c:spPr>
              <a:solidFill>
                <a:srgbClr val="AC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570-4134-8ECE-712C5B3D7852}"/>
              </c:ext>
            </c:extLst>
          </c:dPt>
          <c:dPt>
            <c:idx val="10"/>
            <c:bubble3D val="0"/>
            <c:spPr>
              <a:solidFill>
                <a:srgbClr val="E2545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38E4-4627-806F-C6B1AB4198C6}"/>
              </c:ext>
            </c:extLst>
          </c:dPt>
          <c:dPt>
            <c:idx val="11"/>
            <c:bubble3D val="0"/>
            <c:spPr>
              <a:solidFill>
                <a:srgbClr val="F8AB8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33DA-4ED2-A2F5-215AE4EC578B}"/>
              </c:ext>
            </c:extLst>
          </c:dPt>
          <c:dLbls>
            <c:dLbl>
              <c:idx val="1"/>
              <c:layout>
                <c:manualLayout>
                  <c:x val="-1.9086640084162478E-2"/>
                  <c:y val="-1.20004985199288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70-4134-8ECE-712C5B3D7852}"/>
                </c:ext>
              </c:extLst>
            </c:dLbl>
            <c:dLbl>
              <c:idx val="4"/>
              <c:layout>
                <c:manualLayout>
                  <c:x val="-2.2373452240328048E-2"/>
                  <c:y val="-6.975676982139010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570-4134-8ECE-712C5B3D7852}"/>
                </c:ext>
              </c:extLst>
            </c:dLbl>
            <c:dLbl>
              <c:idx val="5"/>
              <c:layout>
                <c:manualLayout>
                  <c:x val="-2.2725995255636757E-2"/>
                  <c:y val="-5.180188779603522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E3-4D80-AB65-8B6AFF7376E0}"/>
                </c:ext>
              </c:extLst>
            </c:dLbl>
            <c:dLbl>
              <c:idx val="11"/>
              <c:layout>
                <c:manualLayout>
                  <c:x val="6.0080910452566597E-3"/>
                  <c:y val="-6.277605000760040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3DA-4ED2-A2F5-215AE4EC5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2"/>
                <c:pt idx="0">
                  <c:v>כוח אדם</c:v>
                </c:pt>
                <c:pt idx="1">
                  <c:v>אחזקה ותיקונים</c:v>
                </c:pt>
                <c:pt idx="2">
                  <c:v>הנהלה וכלליות (ללא שכר)</c:v>
                </c:pt>
                <c:pt idx="3">
                  <c:v>פרסום ויחסי ציבור</c:v>
                </c:pt>
                <c:pt idx="4">
                  <c:v>גיוס כספים</c:v>
                </c:pt>
                <c:pt idx="5">
                  <c:v>תקשורת ושירותי מחשב</c:v>
                </c:pt>
                <c:pt idx="6">
                  <c:v>ארנונה</c:v>
                </c:pt>
                <c:pt idx="7">
                  <c:v>שמירה ואבטחה</c:v>
                </c:pt>
                <c:pt idx="8">
                  <c:v>חשמל ומים</c:v>
                </c:pt>
                <c:pt idx="9">
                  <c:v>ניקיון וגינון</c:v>
                </c:pt>
                <c:pt idx="10">
                  <c:v>ביטוחים</c:v>
                </c:pt>
                <c:pt idx="11">
                  <c:v>רכש ציוד</c:v>
                </c:pt>
              </c:strCache>
            </c:strRef>
          </c:cat>
          <c:val>
            <c:numRef>
              <c:f>Sheet1!$B$2:$B$13</c:f>
              <c:numCache>
                <c:formatCode>0%</c:formatCode>
                <c:ptCount val="12"/>
                <c:pt idx="0">
                  <c:v>0.27057902243198884</c:v>
                </c:pt>
                <c:pt idx="1">
                  <c:v>2.1426727505405248E-2</c:v>
                </c:pt>
                <c:pt idx="2">
                  <c:v>7.88367348775601E-2</c:v>
                </c:pt>
                <c:pt idx="3">
                  <c:v>4.9446294243242886E-2</c:v>
                </c:pt>
                <c:pt idx="4">
                  <c:v>2.4723147121621443E-2</c:v>
                </c:pt>
                <c:pt idx="5">
                  <c:v>2.8019566737837634E-2</c:v>
                </c:pt>
                <c:pt idx="6">
                  <c:v>0.13520520528430971</c:v>
                </c:pt>
                <c:pt idx="7">
                  <c:v>3.429476297605142E-2</c:v>
                </c:pt>
                <c:pt idx="8">
                  <c:v>0.22505184411584214</c:v>
                </c:pt>
                <c:pt idx="9">
                  <c:v>9.1353195546935356E-2</c:v>
                </c:pt>
                <c:pt idx="10">
                  <c:v>3.2964196162161924E-2</c:v>
                </c:pt>
                <c:pt idx="11">
                  <c:v>8.0993029970431851E-3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570-4134-8ECE-712C5B3D7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669154424393305E-2"/>
          <c:y val="0.8032481599067508"/>
          <c:w val="0.90278022972381367"/>
          <c:h val="0.19675184009324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08561809890541"/>
          <c:y val="7.5839089430235096E-2"/>
          <c:w val="0.52857075857459856"/>
          <c:h val="0.749948904840612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עלויות</c:v>
                </c:pt>
              </c:strCache>
            </c:strRef>
          </c:tx>
          <c:dPt>
            <c:idx val="0"/>
            <c:bubble3D val="0"/>
            <c:spPr>
              <a:solidFill>
                <a:srgbClr val="DB84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A4A1-41FA-B935-36CA4FF1439D}"/>
              </c:ext>
            </c:extLst>
          </c:dPt>
          <c:dPt>
            <c:idx val="1"/>
            <c:bubble3D val="0"/>
            <c:spPr>
              <a:solidFill>
                <a:srgbClr val="AA464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4A1-41FA-B935-36CA4FF1439D}"/>
              </c:ext>
            </c:extLst>
          </c:dPt>
          <c:dPt>
            <c:idx val="2"/>
            <c:bubble3D val="0"/>
            <c:spPr>
              <a:solidFill>
                <a:srgbClr val="89A5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4A1-41FA-B935-36CA4FF1439D}"/>
              </c:ext>
            </c:extLst>
          </c:dPt>
          <c:dPt>
            <c:idx val="3"/>
            <c:bubble3D val="0"/>
            <c:spPr>
              <a:solidFill>
                <a:srgbClr val="4298A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4A1-41FA-B935-36CA4FF1439D}"/>
              </c:ext>
            </c:extLst>
          </c:dPt>
          <c:dPt>
            <c:idx val="4"/>
            <c:bubble3D val="0"/>
            <c:spPr>
              <a:solidFill>
                <a:srgbClr val="3A5E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4A1-41FA-B935-36CA4FF143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5F9-4B01-942C-8EEAE4AB3DBF}"/>
              </c:ext>
            </c:extLst>
          </c:dPt>
          <c:dLbls>
            <c:dLbl>
              <c:idx val="1"/>
              <c:layout>
                <c:manualLayout>
                  <c:x val="-0.10910541610851249"/>
                  <c:y val="-4.9853351549156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A1-41FA-B935-36CA4FF143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מיזוג אוויר</c:v>
                </c:pt>
                <c:pt idx="1">
                  <c:v>מעליות</c:v>
                </c:pt>
                <c:pt idx="2">
                  <c:v>גנרטור</c:v>
                </c:pt>
                <c:pt idx="3">
                  <c:v>גילוי אש</c:v>
                </c:pt>
                <c:pt idx="4">
                  <c:v>בקרת מבנה</c:v>
                </c:pt>
                <c:pt idx="5">
                  <c:v>בצ"מ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0.16374269005847952</c:v>
                </c:pt>
                <c:pt idx="1">
                  <c:v>0.35087719298245612</c:v>
                </c:pt>
                <c:pt idx="2">
                  <c:v>0.14970760233918129</c:v>
                </c:pt>
                <c:pt idx="3">
                  <c:v>0.14970760233918129</c:v>
                </c:pt>
                <c:pt idx="4">
                  <c:v>7.4853801169590645E-2</c:v>
                </c:pt>
                <c:pt idx="5">
                  <c:v>0.1111111111111111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1-41FA-B935-36CA4FF143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6934073482381752E-2"/>
          <c:y val="0.84486156055740436"/>
          <c:w val="0.90278022972381367"/>
          <c:h val="0.12660850603864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96D5-A924-4D71-ADC1-2D5FAD606A8E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EDDAA-F749-404D-A04B-5A8BBC619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43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8C94522-D0B0-4ED0-B519-B506A3886700}" type="slidenum">
              <a:rPr lang="he-IL" sz="1200" b="0">
                <a:solidFill>
                  <a:prstClr val="black"/>
                </a:solidFill>
                <a:latin typeface="Times New Roman" pitchFamily="18" charset="0"/>
              </a:rPr>
              <a:pPr/>
              <a:t>2</a:t>
            </a:fld>
            <a:endParaRPr lang="en-US" sz="1200" b="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21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8C94522-D0B0-4ED0-B519-B506A3886700}" type="slidenum">
              <a:rPr lang="he-IL" sz="1200" b="0">
                <a:solidFill>
                  <a:prstClr val="black"/>
                </a:solidFill>
                <a:latin typeface="Times New Roman" pitchFamily="18" charset="0"/>
              </a:rPr>
              <a:pPr/>
              <a:t>6</a:t>
            </a:fld>
            <a:endParaRPr lang="en-US" sz="1200" b="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88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8C94522-D0B0-4ED0-B519-B506A3886700}" type="slidenum">
              <a:rPr lang="he-IL" sz="1200" b="0">
                <a:solidFill>
                  <a:prstClr val="black"/>
                </a:solidFill>
                <a:latin typeface="Times New Roman" pitchFamily="18" charset="0"/>
              </a:rPr>
              <a:pPr/>
              <a:t>15</a:t>
            </a:fld>
            <a:endParaRPr lang="en-US" sz="1200" b="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64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8C94522-D0B0-4ED0-B519-B506A3886700}" type="slidenum">
              <a:rPr lang="he-IL" sz="1200" b="0">
                <a:solidFill>
                  <a:prstClr val="black"/>
                </a:solidFill>
                <a:latin typeface="Times New Roman" pitchFamily="18" charset="0"/>
              </a:rPr>
              <a:pPr/>
              <a:t>25</a:t>
            </a:fld>
            <a:endParaRPr lang="en-US" sz="1200" b="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67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31863"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31863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C8C94522-D0B0-4ED0-B519-B506A3886700}" type="slidenum">
              <a:rPr lang="he-IL" sz="1200" b="0">
                <a:solidFill>
                  <a:prstClr val="black"/>
                </a:solidFill>
                <a:latin typeface="Times New Roman" pitchFamily="18" charset="0"/>
              </a:rPr>
              <a:pPr/>
              <a:t>33</a:t>
            </a:fld>
            <a:endParaRPr lang="en-US" sz="1200" b="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869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EA69C-8B3E-9E99-69F1-5BE4129B9E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B51CE1-96BA-4145-4D5D-B058829B7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B55C6-0699-2564-E50D-78AB6760B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B05CC-9F0D-F549-0079-5549BBDD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BA1D0-D3C9-5576-53C4-0B957D16F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E8ED6-5977-89F3-A188-4FF225E8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1DFAB-8EF9-8E46-5790-E14955818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7E8BB-D035-AB65-B143-D9048362C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72DC4-6916-FA72-3793-DF176F9AB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B6C60D-1CA4-4973-D52E-6359938E7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4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5327D7-F572-3121-FC1C-14412B4E2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634CBC-73F8-7A23-765E-8472A991B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BEF74-3025-1AC3-0171-338E58B1B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2285F-3DDE-34FA-8D31-6E658480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4E0E8-4AE6-5A77-14F3-5BFD4B7A7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8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5689600" y="6611938"/>
            <a:ext cx="812800" cy="381000"/>
          </a:xfrm>
          <a:prstGeom prst="rect">
            <a:avLst/>
          </a:prstGeom>
          <a:ln/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0" name="Picture 2" descr="C:\Users\Elad\Documents\חברה\BLK\Marketing\BLK-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9174" y="6237115"/>
            <a:ext cx="1083733" cy="453390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697FFA8-C182-4AF5-AC43-7310847E5E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1530" y="6142665"/>
            <a:ext cx="985319" cy="54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01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4849-366F-0CE0-27CD-7B0D3EA5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23EA9-17D0-519C-F9ED-E61D59A46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887E-8D3C-0C45-83C9-4E4FD617D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56038-DAD2-9126-34EC-EA2C3ED3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563C0-0313-62DE-C631-F78C938C0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7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2EDAB-7F61-4547-0FB0-74677AAD4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6F346-8D3A-D3C6-80E0-AA59EC435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5B9A3-ED26-90B5-8B85-70D3D9E5A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744C2-AF62-F554-C9EF-0E91379F4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5C5F7-7EAC-5EF2-2CA5-13C21290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F2CD1-9E71-586B-8BFB-DCB27B2BE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AD170-334F-D8FB-B99B-92BC814B0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564E4B-1117-0F5C-BFC1-AF1066B95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62C47-0420-4D34-181F-8FDA07DB8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D1451-DAA5-EA5C-9DB9-35A2F6FC5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20121-5A8B-BB7C-AE8F-BA7942675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4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491ED-48A1-3619-3E43-CADBB9345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7753A-781B-8590-E3C7-A77D31D4D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12F017-F920-DF6C-3419-94941FF97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5EBA0-6FD4-C838-1C64-9E6B4924B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6CA8C8-133D-42E5-CCE3-374F020C3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D6FF02-1D6C-8DA2-A077-A8BEDBB21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7F6D75-94AE-92DE-8D81-5C992871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68B3F-2B4E-B40E-C661-6DC142F09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8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F7806-3216-78FE-E296-CAB80816B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ECA6A3-E386-EE2B-FCEA-0C6F857A6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F2590E-0EE9-B949-6793-FDBB178D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1B5B6-4869-F37B-EE6A-2B778B48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980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0E593-1DC9-6DE6-2635-AFC29184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72109-211C-A526-3E82-2C325CBC0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D3F59-AA0B-FD0B-1544-579B8B4C0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194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19AD-172F-5F22-FBF6-DDF7598F2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56B21-DD5B-A3F4-50E6-846670F45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69BCB-FF7C-0EEF-D91E-FE71E6DA0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E94B8-6335-0648-97E7-3ABF9099E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26F15E-1AF3-AE4F-5B20-F8877C9FE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10146-D2D3-6C60-D08D-E9A0D857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0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2710-61FB-783C-BE27-A848C6174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4E659-FFA3-F558-446A-B84F4E42F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39FA2-80C7-030C-BB67-A50A67571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1F7AC-8F3E-C75A-7A24-B8898E9A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0806B-2B9D-53E0-E8B0-14043B94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E68B5-A06E-F02B-967E-A01D9C83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3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72D3D6-661F-A163-9323-99D94AE6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DC7E37-9CCF-368D-56E2-1FE710D52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2DD77-0625-E83C-1F2D-84AEAFE9A6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E7A4C-E4B3-4DD1-95F2-4E5169811C02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190A4-0B94-80FB-13E8-763421A3C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94F00-98A6-ACCC-7993-150358666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B025-95FE-48CB-92ED-DC8BF301E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7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779056" y="177800"/>
            <a:ext cx="3771469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תוכן עניינים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28A6591-DB55-43A9-8678-A2425AB8EEC0}"/>
              </a:ext>
            </a:extLst>
          </p:cNvPr>
          <p:cNvGrpSpPr/>
          <p:nvPr/>
        </p:nvGrpSpPr>
        <p:grpSpPr>
          <a:xfrm>
            <a:off x="3897794" y="1076256"/>
            <a:ext cx="4396412" cy="5388545"/>
            <a:chOff x="2225154" y="1163153"/>
            <a:chExt cx="4706019" cy="5768020"/>
          </a:xfrm>
        </p:grpSpPr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5D14A8BD-69BD-4EF3-BE69-AC2C77A8B663}"/>
                </a:ext>
              </a:extLst>
            </p:cNvPr>
            <p:cNvSpPr/>
            <p:nvPr/>
          </p:nvSpPr>
          <p:spPr bwMode="auto">
            <a:xfrm>
              <a:off x="2237480" y="620104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נספחים</a:t>
              </a:r>
            </a:p>
          </p:txBody>
        </p:sp>
        <p:sp>
          <p:nvSpPr>
            <p:cNvPr id="16" name="Rectangle: Top Corners Rounded 15">
              <a:extLst>
                <a:ext uri="{FF2B5EF4-FFF2-40B4-BE49-F238E27FC236}">
                  <a16:creationId xmlns:a16="http://schemas.microsoft.com/office/drawing/2014/main" id="{8B27FEF2-025D-4F55-BD91-FB140A747930}"/>
                </a:ext>
              </a:extLst>
            </p:cNvPr>
            <p:cNvSpPr/>
            <p:nvPr/>
          </p:nvSpPr>
          <p:spPr bwMode="auto">
            <a:xfrm>
              <a:off x="2236429" y="559388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תוצאות</a:t>
              </a:r>
            </a:p>
          </p:txBody>
        </p:sp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27BB24A2-2C90-4700-BFB9-C10508CFB614}"/>
                </a:ext>
              </a:extLst>
            </p:cNvPr>
            <p:cNvSpPr/>
            <p:nvPr/>
          </p:nvSpPr>
          <p:spPr bwMode="auto">
            <a:xfrm>
              <a:off x="2236429" y="498672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748EA9"/>
            </a:solidFill>
            <a:ln w="1905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latin typeface="Arial" pitchFamily="34" charset="0"/>
                </a:rPr>
                <a:t>הנחות יסוד ונתונים לתכנית העסקית</a:t>
              </a:r>
            </a:p>
          </p:txBody>
        </p:sp>
        <p:sp>
          <p:nvSpPr>
            <p:cNvPr id="14" name="Rectangle: Top Corners Rounded 13">
              <a:extLst>
                <a:ext uri="{FF2B5EF4-FFF2-40B4-BE49-F238E27FC236}">
                  <a16:creationId xmlns:a16="http://schemas.microsoft.com/office/drawing/2014/main" id="{E808A640-A82F-4029-9FAD-DD5043B4C4AC}"/>
                </a:ext>
              </a:extLst>
            </p:cNvPr>
            <p:cNvSpPr/>
            <p:nvPr/>
          </p:nvSpPr>
          <p:spPr bwMode="auto">
            <a:xfrm>
              <a:off x="2231255" y="437956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מבנה המרכז, חללי-תצוגה ומערכות</a:t>
              </a:r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E58F4075-1339-4CD3-86E6-045E84DA5384}"/>
                </a:ext>
              </a:extLst>
            </p:cNvPr>
            <p:cNvSpPr/>
            <p:nvPr/>
          </p:nvSpPr>
          <p:spPr bwMode="auto">
            <a:xfrm>
              <a:off x="2231255" y="374358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דרכי הגישה למתחם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782A948B-1B09-49DF-8DBE-1206E2F1CAF8}"/>
                </a:ext>
              </a:extLst>
            </p:cNvPr>
            <p:cNvSpPr/>
            <p:nvPr/>
          </p:nvSpPr>
          <p:spPr bwMode="auto">
            <a:xfrm>
              <a:off x="2225154" y="3089348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מיקום וסביבת מרכז קהילות ישראל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56C6FE1E-2CF2-4BC8-AFFE-278A657C8EAF}"/>
                </a:ext>
              </a:extLst>
            </p:cNvPr>
            <p:cNvSpPr/>
            <p:nvPr/>
          </p:nvSpPr>
          <p:spPr bwMode="auto">
            <a:xfrm>
              <a:off x="2225155" y="2423448"/>
              <a:ext cx="4693693" cy="712975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קהלי יעד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  <p:sp>
          <p:nvSpPr>
            <p:cNvPr id="10" name="Rectangle: Top Corners Rounded 9">
              <a:extLst>
                <a:ext uri="{FF2B5EF4-FFF2-40B4-BE49-F238E27FC236}">
                  <a16:creationId xmlns:a16="http://schemas.microsoft.com/office/drawing/2014/main" id="{D28D21E9-1AD2-4D63-8C2F-0C5FD5A0A52F}"/>
                </a:ext>
              </a:extLst>
            </p:cNvPr>
            <p:cNvSpPr/>
            <p:nvPr/>
          </p:nvSpPr>
          <p:spPr bwMode="auto">
            <a:xfrm>
              <a:off x="2225155" y="179913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מוזיאונים – סקירת שוק</a:t>
              </a:r>
            </a:p>
          </p:txBody>
        </p:sp>
        <p:sp>
          <p:nvSpPr>
            <p:cNvPr id="3" name="Rectangle: Top Corners Rounded 2">
              <a:extLst>
                <a:ext uri="{FF2B5EF4-FFF2-40B4-BE49-F238E27FC236}">
                  <a16:creationId xmlns:a16="http://schemas.microsoft.com/office/drawing/2014/main" id="{81957369-3A50-4E02-9F8C-73749994D145}"/>
                </a:ext>
              </a:extLst>
            </p:cNvPr>
            <p:cNvSpPr/>
            <p:nvPr/>
          </p:nvSpPr>
          <p:spPr bwMode="auto">
            <a:xfrm>
              <a:off x="2225156" y="116315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כללי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547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618195" y="943389"/>
            <a:ext cx="8955610" cy="1347186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כחלק מההכנסות הנוספות לפי הפרוגרמה יעמדו לרשות הציבור המגיע למתחם בית קפה/מסעדה וחנות </a:t>
            </a:r>
            <a:r>
              <a:rPr lang="he-IL" dirty="0">
                <a:latin typeface="Arial" pitchFamily="34" charset="0"/>
              </a:rPr>
              <a:t>מזכרות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מודל ההפעלה של בית הקפה/המסעדה וחנות המזכרות מבוסס על מודל הזכיינות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 וההפעלה הזהה לזה של מוזיאון בית התפוצות והוא בנוי מדמי הרשאה חודשיים או תמלוגים (הגבוה </a:t>
            </a:r>
            <a:r>
              <a:rPr lang="he-IL" dirty="0" err="1">
                <a:solidFill>
                  <a:srgbClr val="000000"/>
                </a:solidFill>
                <a:latin typeface="Arial" pitchFamily="34" charset="0"/>
              </a:rPr>
              <a:t>מביניהם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) 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במרכז קהילות ישראל קיימים שטחים לפיתוח עתידי כולל שטחי "מתחם האורוות", על סמך ניתוח המוזיאונים העיקריים המוכרים בישראל השכרת שטחים מתאימים לאירועים הינה דרך פופולרית להגדלת הכנסות וחשיפה למוזיאון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844155" y="137843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הכנסות נוספות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5816764" y="5745597"/>
            <a:ext cx="4600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dirty="0"/>
              <a:t>* </a:t>
            </a:r>
            <a:r>
              <a:rPr lang="he-IL" sz="900" b="1" i="1" dirty="0"/>
              <a:t>מקורות: </a:t>
            </a:r>
            <a:r>
              <a:rPr lang="he-IL" sz="900" dirty="0"/>
              <a:t>דוחות כספיים ליום ה-31 בדצמבר 2014 בית התפוצות, דוח פילת – מוזיאונים בישראל (סיכום פעילות שנתית), מוזיאון יהדות איטליה, הנהלת בית התפוצות, בית קנדה (אונ' העברית)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137E48-1D4D-4221-8182-C2A7C6AF65C2}"/>
              </a:ext>
            </a:extLst>
          </p:cNvPr>
          <p:cNvSpPr txBox="1"/>
          <p:nvPr/>
        </p:nvSpPr>
        <p:spPr>
          <a:xfrm>
            <a:off x="1997675" y="2366368"/>
            <a:ext cx="7513604" cy="1477328"/>
          </a:xfrm>
          <a:prstGeom prst="rect">
            <a:avLst/>
          </a:prstGeom>
          <a:noFill/>
          <a:ln w="19050">
            <a:solidFill>
              <a:srgbClr val="3A5E8B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200150" lvl="2" indent="-285750" algn="r">
              <a:buClr>
                <a:srgbClr val="83A4CB"/>
              </a:buClr>
              <a:buFont typeface="Wingdings" panose="05000000000000000000" pitchFamily="2" charset="2"/>
              <a:buChar char="§"/>
            </a:pPr>
            <a:r>
              <a:rPr lang="he-IL" dirty="0"/>
              <a:t>בית הקפה/המסעדה צפויים למשוך קהל נוסף מלבד מבקרי המרכז שכן מיקומו של המרכז הינו מרכזי במתחם </a:t>
            </a:r>
            <a:r>
              <a:rPr lang="he-IL" dirty="0" err="1"/>
              <a:t>שנלר</a:t>
            </a:r>
            <a:endParaRPr lang="he-IL" dirty="0"/>
          </a:p>
          <a:p>
            <a:pPr marL="1200150" lvl="2" indent="-285750" algn="r">
              <a:buClr>
                <a:srgbClr val="83A4CB"/>
              </a:buClr>
              <a:buFont typeface="Wingdings" panose="05000000000000000000" pitchFamily="2" charset="2"/>
              <a:buChar char="§"/>
            </a:pPr>
            <a:r>
              <a:rPr lang="he-IL" dirty="0"/>
              <a:t>על בסיס מספר המבקרים הכולל הצפוי לבקר במרכז קהילות ישראל, דמי ההרשאה יעמדו על 25 </a:t>
            </a:r>
            <a:r>
              <a:rPr lang="he-IL" dirty="0" err="1"/>
              <a:t>אלש"ח</a:t>
            </a:r>
            <a:r>
              <a:rPr lang="he-IL" dirty="0"/>
              <a:t> (טווח מבקרים שנתי פוטנציאלי 65 אלף – 120 אלף) או 12%</a:t>
            </a:r>
            <a:r>
              <a:rPr lang="en-US" dirty="0"/>
              <a:t> </a:t>
            </a:r>
            <a:r>
              <a:rPr lang="he-IL" dirty="0"/>
              <a:t>מסך ההכנסות לפי הגבוה </a:t>
            </a:r>
            <a:r>
              <a:rPr lang="he-IL" dirty="0" err="1"/>
              <a:t>מביניהם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51401F7E-DE66-4EDE-AC2D-BF42A04E2BC3}"/>
              </a:ext>
            </a:extLst>
          </p:cNvPr>
          <p:cNvSpPr/>
          <p:nvPr/>
        </p:nvSpPr>
        <p:spPr bwMode="auto">
          <a:xfrm flipH="1">
            <a:off x="8600536" y="2366368"/>
            <a:ext cx="1745584" cy="1169552"/>
          </a:xfrm>
          <a:prstGeom prst="homePlate">
            <a:avLst/>
          </a:prstGeom>
          <a:solidFill>
            <a:srgbClr val="3A5E8B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4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בית קפה/מסעדה</a:t>
            </a:r>
            <a:endParaRPr lang="en-US" sz="1400" dirty="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6C6F01-50ED-4953-9A7D-BE3C2818B061}"/>
              </a:ext>
            </a:extLst>
          </p:cNvPr>
          <p:cNvSpPr txBox="1"/>
          <p:nvPr/>
        </p:nvSpPr>
        <p:spPr>
          <a:xfrm>
            <a:off x="1997673" y="3613318"/>
            <a:ext cx="7513604" cy="1477328"/>
          </a:xfrm>
          <a:prstGeom prst="rect">
            <a:avLst/>
          </a:prstGeom>
          <a:noFill/>
          <a:ln w="19050">
            <a:solidFill>
              <a:srgbClr val="3A5E8B"/>
            </a:solidFill>
            <a:prstDash val="dash"/>
          </a:ln>
        </p:spPr>
        <p:txBody>
          <a:bodyPr wrap="square" rtlCol="0">
            <a:spAutoFit/>
          </a:bodyPr>
          <a:lstStyle/>
          <a:p>
            <a:pPr marL="1200150" lvl="2" indent="-285750" algn="r">
              <a:buClr>
                <a:srgbClr val="83A4CB"/>
              </a:buClr>
              <a:buFont typeface="Wingdings" panose="05000000000000000000" pitchFamily="2" charset="2"/>
              <a:buChar char="§"/>
            </a:pPr>
            <a:r>
              <a:rPr lang="he-IL" dirty="0"/>
              <a:t>חנות מזכרות או מוצרי יודאיקה שתתאים לאופי המרכז והתכנים המועברים בו</a:t>
            </a:r>
          </a:p>
          <a:p>
            <a:pPr marL="1200150" lvl="2" indent="-285750" algn="r">
              <a:buClr>
                <a:srgbClr val="83A4CB"/>
              </a:buClr>
              <a:buFont typeface="Wingdings" panose="05000000000000000000" pitchFamily="2" charset="2"/>
              <a:buChar char="§"/>
            </a:pPr>
            <a:r>
              <a:rPr lang="he-IL" dirty="0"/>
              <a:t>על בסיס הפרוגרמה הראשונית שטח החנות צפוי לעמוד על כ-75 מ"ר</a:t>
            </a:r>
          </a:p>
          <a:p>
            <a:pPr marL="1200150" lvl="2" indent="-285750" algn="r">
              <a:buClr>
                <a:srgbClr val="83A4CB"/>
              </a:buClr>
              <a:buFont typeface="Wingdings" panose="05000000000000000000" pitchFamily="2" charset="2"/>
              <a:buChar char="§"/>
            </a:pPr>
            <a:r>
              <a:rPr lang="he-IL" dirty="0"/>
              <a:t>זכיינות החנות תהיה בדמי הרשאה חודשיים של 2,500 ש"ח או 12%</a:t>
            </a:r>
            <a:r>
              <a:rPr lang="en-US" dirty="0"/>
              <a:t> </a:t>
            </a:r>
            <a:r>
              <a:rPr lang="he-IL" dirty="0"/>
              <a:t>מסך הכנסות החנות לפי הגבוה </a:t>
            </a:r>
            <a:r>
              <a:rPr lang="he-IL" dirty="0" err="1"/>
              <a:t>מביניהם</a:t>
            </a:r>
            <a:endParaRPr lang="he-IL" dirty="0"/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id="{F9F4077A-82AE-482D-BC21-7928615D7ADB}"/>
              </a:ext>
            </a:extLst>
          </p:cNvPr>
          <p:cNvSpPr/>
          <p:nvPr/>
        </p:nvSpPr>
        <p:spPr bwMode="auto">
          <a:xfrm flipH="1">
            <a:off x="8600534" y="3593253"/>
            <a:ext cx="1745585" cy="974172"/>
          </a:xfrm>
          <a:prstGeom prst="homePlate">
            <a:avLst>
              <a:gd name="adj" fmla="val 61378"/>
            </a:avLst>
          </a:prstGeom>
          <a:solidFill>
            <a:srgbClr val="3A5E8B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4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חנות</a:t>
            </a:r>
            <a:endParaRPr lang="en-US" sz="1400" dirty="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מלבן 4">
            <a:extLst>
              <a:ext uri="{FF2B5EF4-FFF2-40B4-BE49-F238E27FC236}">
                <a16:creationId xmlns:a16="http://schemas.microsoft.com/office/drawing/2014/main" id="{6D78F38F-5FBD-4A51-A4B2-E259966B17E5}"/>
              </a:ext>
            </a:extLst>
          </p:cNvPr>
          <p:cNvSpPr/>
          <p:nvPr/>
        </p:nvSpPr>
        <p:spPr>
          <a:xfrm>
            <a:off x="1602377" y="4624758"/>
            <a:ext cx="8955610" cy="1120838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בנוסף על הכנסות מבית הקפה/מסעדה והחנות ניתן יהיה להגדיל את מחזור ההכנסות בדרכים נוספות כגון: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מכירת שירותי שיחזור ושימור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השכרת שטחים להקמת דוכני מכירה בתקופות שונות במתחם ובשטח </a:t>
            </a:r>
            <a:r>
              <a:rPr lang="he-IL" dirty="0" err="1">
                <a:solidFill>
                  <a:srgbClr val="000000"/>
                </a:solidFill>
                <a:latin typeface="Arial" pitchFamily="34" charset="0"/>
              </a:rPr>
              <a:t>השצ"פ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, לדוג' מכירת ארבעת המינים בתקופת החגים</a:t>
            </a:r>
          </a:p>
        </p:txBody>
      </p:sp>
    </p:spTree>
    <p:extLst>
      <p:ext uri="{BB962C8B-B14F-4D97-AF65-F5344CB8AC3E}">
        <p14:creationId xmlns:p14="http://schemas.microsoft.com/office/powerpoint/2010/main" val="380463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769986" y="1095180"/>
            <a:ext cx="8652029" cy="2030241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במרכז קהילות ישראל קיימים שטחים לפיתוח עתידי כולל שטחי "מתחם האורוות", על סמך ניתוח המוזיאונים העיקריים המוכרים בישראל השכרת שטחים מתאימים לטובת אירועים הינה דרך פופולרית להגדלת הכנסות וחשיפה למוזיאון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המרכז ישכיר שטחים למגוון אירועים חיצוניים (סדנאות, אירועי חברה, בר מצווה, שבת חתן ועוד)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המרכז צפוי לערוך כ-12 אירועים בחודש, עד 144 אירועים בשנה (96 קטנים ו-48 גדולים)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השכרת המקום תהיה בעלות של 7,000 ש"ח לאירוע קטן (עד 150 אנשים) ו-15,000 ש"ח לאירוע גדול (עד 450 אנשים)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בנוסף, הונח כי 20 שבתות בשנה ישוריינו להשכרת אולמות לאירועים שונים כגון שבתות-חתן בעלות של 15,000 ש"ח לאירוע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844155" y="137843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הכנסות נוספות (אירועים)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5816764" y="5745597"/>
            <a:ext cx="46000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dirty="0"/>
              <a:t>* </a:t>
            </a:r>
            <a:r>
              <a:rPr lang="he-IL" sz="900" b="1" i="1" dirty="0"/>
              <a:t>מקורות: </a:t>
            </a:r>
            <a:r>
              <a:rPr lang="he-IL" sz="900" dirty="0"/>
              <a:t>דוחות כספיים ליום ה-31 בדצמבר 2014 בית התפוצות, דוח פילת – מוזיאונים בישראל (סיכום פעילות שנתית), מוזיאון יהדות איטליה, הנהלת בית התפוצות, בית קנדה (אונ' העברית)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AED8E62-5246-49B3-A56A-15C943684C83}"/>
              </a:ext>
            </a:extLst>
          </p:cNvPr>
          <p:cNvGraphicFramePr/>
          <p:nvPr/>
        </p:nvGraphicFramePr>
        <p:xfrm>
          <a:off x="2262578" y="3399152"/>
          <a:ext cx="2984719" cy="2568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C8B17F52-5715-48B0-BEC6-CC6B4124E70D}"/>
              </a:ext>
            </a:extLst>
          </p:cNvPr>
          <p:cNvSpPr txBox="1"/>
          <p:nvPr/>
        </p:nvSpPr>
        <p:spPr>
          <a:xfrm>
            <a:off x="2423447" y="3028104"/>
            <a:ext cx="27059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הכנסות מאירועים (</a:t>
            </a:r>
            <a:r>
              <a:rPr lang="he-IL" b="1" u="sng" dirty="0" err="1"/>
              <a:t>אלש"ח</a:t>
            </a:r>
            <a:r>
              <a:rPr lang="he-IL" b="1" u="sng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4A2F17-9506-4820-AF48-22AAB18EF7FD}"/>
              </a:ext>
            </a:extLst>
          </p:cNvPr>
          <p:cNvSpPr txBox="1"/>
          <p:nvPr/>
        </p:nvSpPr>
        <p:spPr>
          <a:xfrm>
            <a:off x="2756620" y="5808327"/>
            <a:ext cx="177886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u="sng" dirty="0"/>
              <a:t>סה"כ:</a:t>
            </a:r>
            <a:r>
              <a:rPr lang="he-IL" sz="1200" b="1" dirty="0"/>
              <a:t> כ-1.7 </a:t>
            </a:r>
            <a:r>
              <a:rPr lang="he-IL" sz="1200" b="1" dirty="0" err="1"/>
              <a:t>מלש"ח</a:t>
            </a:r>
            <a:endParaRPr lang="he-IL" sz="1200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F0FEB2-7BC1-454A-8709-9B552924A7BD}"/>
              </a:ext>
            </a:extLst>
          </p:cNvPr>
          <p:cNvSpPr/>
          <p:nvPr/>
        </p:nvSpPr>
        <p:spPr bwMode="auto">
          <a:xfrm>
            <a:off x="3211990" y="6161220"/>
            <a:ext cx="5980196" cy="455368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הכנסות מאירועים הינן מהותיות לפעילותו השוטפת של המרכז ומהוות כ-30% מכלל הכנסות המרכז</a:t>
            </a:r>
          </a:p>
        </p:txBody>
      </p:sp>
      <p:graphicFrame>
        <p:nvGraphicFramePr>
          <p:cNvPr id="16" name="תרשים 3">
            <a:extLst>
              <a:ext uri="{FF2B5EF4-FFF2-40B4-BE49-F238E27FC236}">
                <a16:creationId xmlns:a16="http://schemas.microsoft.com/office/drawing/2014/main" id="{CF34AC55-7571-4214-9043-F22A5C537B27}"/>
              </a:ext>
            </a:extLst>
          </p:cNvPr>
          <p:cNvGraphicFramePr/>
          <p:nvPr/>
        </p:nvGraphicFramePr>
        <p:xfrm>
          <a:off x="6200947" y="2973630"/>
          <a:ext cx="3831683" cy="255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753483FC-3789-42F2-A64B-BC71CA8942DD}"/>
              </a:ext>
            </a:extLst>
          </p:cNvPr>
          <p:cNvSpPr txBox="1"/>
          <p:nvPr/>
        </p:nvSpPr>
        <p:spPr>
          <a:xfrm>
            <a:off x="6763810" y="3028104"/>
            <a:ext cx="27059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מספר אירועים חודשי</a:t>
            </a:r>
          </a:p>
        </p:txBody>
      </p:sp>
    </p:spTree>
    <p:extLst>
      <p:ext uri="{BB962C8B-B14F-4D97-AF65-F5344CB8AC3E}">
        <p14:creationId xmlns:p14="http://schemas.microsoft.com/office/powerpoint/2010/main" val="1376155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בית קפה ומרכז אירועים -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 שיקולים בתכנון</a:t>
            </a:r>
          </a:p>
        </p:txBody>
      </p:sp>
      <p:sp>
        <p:nvSpPr>
          <p:cNvPr id="4" name="מלבן 3"/>
          <p:cNvSpPr/>
          <p:nvPr/>
        </p:nvSpPr>
        <p:spPr>
          <a:xfrm>
            <a:off x="2416313" y="1076253"/>
            <a:ext cx="7968975" cy="5009070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פונקציות המרכז השונות דורשות שטחים בגדלים שונים בכדי לקיים תנאים נוחים לתפעולן ועבור המבקרים הפוקדים את המרכז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על מנת לתכן את הפונקציות העיקריות שאינן חללי תצוגה נדרש לשקול את הנקודות הבאות: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b="1" dirty="0">
                <a:solidFill>
                  <a:srgbClr val="000000"/>
                </a:solidFill>
                <a:latin typeface="Arial" pitchFamily="34" charset="0"/>
              </a:rPr>
              <a:t>שטח חללי אירועים:</a:t>
            </a:r>
          </a:p>
          <a:p>
            <a:pPr marL="1200150" lvl="2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כלל האצבע לשטח הנדרש לאדם בחלל המיועד לאירוע עומד על כ-1.5 מ"ר לאדם</a:t>
            </a:r>
          </a:p>
          <a:p>
            <a:pPr marL="1200150" lvl="2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על בסיס הנחות המודל נדרש שטח של לא פחות מ-500 מ"ר ע"מ להכיל 350 עד 400 אנשים (אירוע בינוני/גדול) ושטח של כ-300 מ"ר לאירוע של 150 עד 200 אנשים (אירוע קטן)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b="1" dirty="0">
                <a:latin typeface="Arial" pitchFamily="34" charset="0"/>
              </a:rPr>
              <a:t>בית קפה/מסעדה:</a:t>
            </a:r>
          </a:p>
          <a:p>
            <a:pPr marL="1200150" lvl="2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latin typeface="Arial" pitchFamily="34" charset="0"/>
              </a:rPr>
              <a:t>ע"מ לאפשר התנהלות ונוחות סבירה לבית הקפה/מסעדה נדרש שטח מינימלי של 150 מ"ר </a:t>
            </a:r>
          </a:p>
          <a:p>
            <a:pPr marL="1200150" lvl="2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latin typeface="Arial" pitchFamily="34" charset="0"/>
              </a:rPr>
              <a:t>למשל, שטחו של בית הקפה בבית התפוצות עומד על 300 מ"ר (לא כולל שטח המרפסת שבבעלותו)</a:t>
            </a:r>
          </a:p>
          <a:p>
            <a:pPr marL="1200150" lvl="2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latin typeface="Arial" pitchFamily="34" charset="0"/>
              </a:rPr>
              <a:t>יש לקחת בחשבון כי בית קפה/מסעדה יידרש במטבח וכן בהנחה כי ימשוך קהל רב לאו דווקא למטרת ביקור במרכז יידרש מקום רחב, מרווח ונוח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sz="16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CD277E4-8B1F-4F29-A5DF-9DA15A58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0201" y="6085325"/>
            <a:ext cx="6223390" cy="526613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i="1" dirty="0"/>
              <a:t>חלוקת השטחים השונים הינה קריטית לצורך קבלת תנאים אופטימאליים לפעילות המרכז ויישום הנחות העבודה המוצגות בתכנית העסקית</a:t>
            </a:r>
          </a:p>
        </p:txBody>
      </p:sp>
    </p:spTree>
    <p:extLst>
      <p:ext uri="{BB962C8B-B14F-4D97-AF65-F5344CB8AC3E}">
        <p14:creationId xmlns:p14="http://schemas.microsoft.com/office/powerpoint/2010/main" val="3266615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845880" y="943388"/>
            <a:ext cx="8704645" cy="2485612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בחינת המוזיאונים ודוחות כספיים שונים מראה כי רוב המוזיאונים מסתמכים על תוספת הכנסה על בסיס הקצבות ציבוריות ותרומות כחלק מפעילותם השוטפת 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הונח כי היקף התרומות השנתי הנדרש לטובת פעילות מרכז קהילות ישראל הוא 2 </a:t>
            </a:r>
            <a:r>
              <a:rPr lang="he-IL" dirty="0" err="1">
                <a:solidFill>
                  <a:srgbClr val="000000"/>
                </a:solidFill>
                <a:latin typeface="Arial" pitchFamily="34" charset="0"/>
              </a:rPr>
              <a:t>מלש"ח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 (כ-30% מסך הכנסות המרכז)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בנוסף, משרד התרבות והספורט מסווג את המוזיאונים המוכרים לארבע קבוצות על בסיס </a:t>
            </a:r>
            <a:r>
              <a:rPr lang="he-IL" b="1" dirty="0">
                <a:latin typeface="Arial" pitchFamily="34" charset="0"/>
              </a:rPr>
              <a:t>שטח תצוגות</a:t>
            </a:r>
            <a:r>
              <a:rPr lang="he-IL" dirty="0">
                <a:latin typeface="Arial" pitchFamily="34" charset="0"/>
              </a:rPr>
              <a:t>, </a:t>
            </a:r>
            <a:r>
              <a:rPr lang="he-IL" b="1" dirty="0">
                <a:latin typeface="Arial" pitchFamily="34" charset="0"/>
              </a:rPr>
              <a:t>מספר מבקרים</a:t>
            </a:r>
            <a:r>
              <a:rPr lang="he-IL" dirty="0">
                <a:latin typeface="Arial" pitchFamily="34" charset="0"/>
              </a:rPr>
              <a:t>, </a:t>
            </a:r>
            <a:r>
              <a:rPr lang="he-IL" b="1" dirty="0">
                <a:latin typeface="Arial" pitchFamily="34" charset="0"/>
              </a:rPr>
              <a:t>כ"א</a:t>
            </a:r>
            <a:r>
              <a:rPr lang="he-IL" dirty="0">
                <a:latin typeface="Arial" pitchFamily="34" charset="0"/>
              </a:rPr>
              <a:t> ו</a:t>
            </a:r>
            <a:r>
              <a:rPr lang="he-IL" b="1" dirty="0">
                <a:latin typeface="Arial" pitchFamily="34" charset="0"/>
              </a:rPr>
              <a:t>תחומי פעילות</a:t>
            </a:r>
            <a:r>
              <a:rPr lang="he-IL" dirty="0">
                <a:latin typeface="Arial" pitchFamily="34" charset="0"/>
              </a:rPr>
              <a:t>. הקבוצות הן: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קבוצה א' – מוזיאונים לאומיים 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קבוצה ב' – מוזיאונים ארציים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קבוצה ג' – מוזיאונים אזוריים 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קבוצה ד' – מוזיאונים מקומיים </a:t>
            </a:r>
            <a:endParaRPr lang="he-IL" dirty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844155" y="137843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– הקצבות ציבוריות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161220"/>
            <a:ext cx="6177854" cy="455368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קיומם של כלל המוזיאונים תלוי באופן מובהק בכספים המגיעים מתרומות והקצבות ציבוריות (כ-70% מכלל ההכנסות)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7140230" y="5629956"/>
            <a:ext cx="3195969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i="1" dirty="0"/>
              <a:t>*</a:t>
            </a:r>
            <a:r>
              <a:rPr lang="he-IL" sz="900" dirty="0"/>
              <a:t> </a:t>
            </a:r>
            <a:r>
              <a:rPr lang="he-IL" sz="900" b="1" i="1" dirty="0"/>
              <a:t>מקורות: </a:t>
            </a:r>
            <a:r>
              <a:rPr lang="he-IL" sz="900" dirty="0"/>
              <a:t>משרד התרבות והספורט, דוח פילת – מוזיאונים בישראל (סיכום פעילות שנתית)</a:t>
            </a:r>
          </a:p>
          <a:p>
            <a:pPr algn="r"/>
            <a:r>
              <a:rPr lang="he-IL" sz="900" b="1" i="1" dirty="0"/>
              <a:t>** ראו נספח: </a:t>
            </a:r>
            <a:r>
              <a:rPr lang="he-IL" sz="900" dirty="0"/>
              <a:t>הקצבות ציבוריות (מוזיאונים מקבוצה ג' ו-ד')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D916FAE-6762-46A7-A567-BF9516DB73FD}"/>
              </a:ext>
            </a:extLst>
          </p:cNvPr>
          <p:cNvGraphicFramePr/>
          <p:nvPr/>
        </p:nvGraphicFramePr>
        <p:xfrm>
          <a:off x="1921776" y="2717354"/>
          <a:ext cx="5165801" cy="3443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9959B5B-46B9-48C9-8093-FADC4BBB88A6}"/>
              </a:ext>
            </a:extLst>
          </p:cNvPr>
          <p:cNvSpPr/>
          <p:nvPr/>
        </p:nvSpPr>
        <p:spPr>
          <a:xfrm>
            <a:off x="7006740" y="3828762"/>
            <a:ext cx="34629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על בסיס הקריטריונים לסיווג מוזיאונים נראה כי למרכז פוטנציאל לקבלת מעמד של מוזיאון מקבוצה ג' או מקבוצה ד'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0007AA-5390-41DB-8216-765FE3012CCE}"/>
              </a:ext>
            </a:extLst>
          </p:cNvPr>
          <p:cNvSpPr txBox="1"/>
          <p:nvPr/>
        </p:nvSpPr>
        <p:spPr>
          <a:xfrm>
            <a:off x="2632846" y="2272921"/>
            <a:ext cx="374365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התפלגות ההכנסות בכלל המוזיאונים המוכרים</a:t>
            </a:r>
          </a:p>
          <a:p>
            <a:r>
              <a:rPr lang="he-IL" b="1" u="sng" dirty="0"/>
              <a:t> (לפי קבוצות, %)</a:t>
            </a:r>
          </a:p>
        </p:txBody>
      </p:sp>
    </p:spTree>
    <p:extLst>
      <p:ext uri="{BB962C8B-B14F-4D97-AF65-F5344CB8AC3E}">
        <p14:creationId xmlns:p14="http://schemas.microsoft.com/office/powerpoint/2010/main" val="449778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661640" y="980944"/>
            <a:ext cx="8989976" cy="2020808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נבחנו ההקצבות השונות אותן מקבלים מוזיאונים בירושלים על בסיס הקבוצות הרלוונטיות למרכז: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קבוצה ג' – מוזיאונים אזוריים 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קבוצה ד' – מוזיאונים מקומיים 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לפי הקריטריונים של שטח ומספר מבקרים במוזיאון לאמנות האסלאם הנמצא בקבוצה ג' ומוזיאון ליהדות איטליה הנמצא בקבוצה ד' נשער את ההקצבה הציבורית האפשרית במרכז קהילות ישראל</a:t>
            </a:r>
          </a:p>
          <a:p>
            <a:pPr lvl="1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</a:pPr>
            <a:r>
              <a:rPr lang="he-IL" dirty="0">
                <a:latin typeface="Arial" pitchFamily="34" charset="0"/>
              </a:rPr>
              <a:t> 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171363"/>
            <a:ext cx="6177854" cy="369332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שיעור ההקצבה הפוטנציאלית עומד על כ-1 מיליון שקלים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5337049" y="5708975"/>
            <a:ext cx="512699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i="1" dirty="0"/>
              <a:t>* מקורות: </a:t>
            </a:r>
            <a:r>
              <a:rPr lang="he-IL" sz="900" dirty="0"/>
              <a:t>משרד התרבות והספורט, דוח פילת – מוזיאונים בישראל (סיכום פעילות שנתית)</a:t>
            </a:r>
          </a:p>
          <a:p>
            <a:pPr algn="r"/>
            <a:r>
              <a:rPr lang="he-IL" sz="900" b="1" i="1" dirty="0"/>
              <a:t>**ראו נספח: </a:t>
            </a:r>
            <a:r>
              <a:rPr lang="he-IL" sz="900" dirty="0"/>
              <a:t>הקצבות ציבוריות (מוזיאונים מקבוצה ג' ו-ד')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442384B4-BDE6-474D-84FF-C6D45310232A}"/>
              </a:ext>
            </a:extLst>
          </p:cNvPr>
          <p:cNvGraphicFramePr/>
          <p:nvPr/>
        </p:nvGraphicFramePr>
        <p:xfrm>
          <a:off x="1661641" y="2976551"/>
          <a:ext cx="3675409" cy="3162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551A4FF-E65C-4013-8807-98002805C997}"/>
              </a:ext>
            </a:extLst>
          </p:cNvPr>
          <p:cNvSpPr txBox="1"/>
          <p:nvPr/>
        </p:nvSpPr>
        <p:spPr>
          <a:xfrm>
            <a:off x="1867602" y="2462916"/>
            <a:ext cx="326348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ממוצע התפלגות הקצבות ציבוריות </a:t>
            </a:r>
          </a:p>
          <a:p>
            <a:r>
              <a:rPr lang="he-IL" b="1" u="sng" dirty="0"/>
              <a:t>(מוזיאונים דומים, %)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937EE2B3-6FCB-429C-AC18-95F3B8BE7705}"/>
              </a:ext>
            </a:extLst>
          </p:cNvPr>
          <p:cNvGraphicFramePr>
            <a:graphicFrameLocks noGrp="1"/>
          </p:cNvGraphicFramePr>
          <p:nvPr/>
        </p:nvGraphicFramePr>
        <p:xfrm>
          <a:off x="5564735" y="3496850"/>
          <a:ext cx="4748936" cy="157954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44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4139">
                  <a:extLst>
                    <a:ext uri="{9D8B030D-6E8A-4147-A177-3AD203B41FA5}">
                      <a16:colId xmlns:a16="http://schemas.microsoft.com/office/drawing/2014/main" val="368647323"/>
                    </a:ext>
                  </a:extLst>
                </a:gridCol>
                <a:gridCol w="574213">
                  <a:extLst>
                    <a:ext uri="{9D8B030D-6E8A-4147-A177-3AD203B41FA5}">
                      <a16:colId xmlns:a16="http://schemas.microsoft.com/office/drawing/2014/main" val="4124864044"/>
                    </a:ext>
                  </a:extLst>
                </a:gridCol>
                <a:gridCol w="519203">
                  <a:extLst>
                    <a:ext uri="{9D8B030D-6E8A-4147-A177-3AD203B41FA5}">
                      <a16:colId xmlns:a16="http://schemas.microsoft.com/office/drawing/2014/main" val="1950310391"/>
                    </a:ext>
                  </a:extLst>
                </a:gridCol>
                <a:gridCol w="749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55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754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סיווג לקבוצה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שם המוזיאון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מינהל התרבות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משרד החינוך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רשות מקומית</a:t>
                      </a:r>
                    </a:p>
                  </a:txBody>
                  <a:tcPr marL="0" marR="0" marT="0" marB="0"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תקנות ירושלים ופריפריה</a:t>
                      </a:r>
                    </a:p>
                  </a:txBody>
                  <a:tcPr marL="0" marR="0" marT="0" marB="0"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סה"כ הקצבות ציבוריות</a:t>
                      </a:r>
                    </a:p>
                  </a:txBody>
                  <a:tcPr marL="0" marR="0" marT="0" marB="0" anchor="ctr">
                    <a:solidFill>
                      <a:srgbClr val="00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22032"/>
                  </a:ext>
                </a:extLst>
              </a:tr>
              <a:tr h="259245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ג'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אמנות האסלאם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434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27772"/>
                  </a:ext>
                </a:extLst>
              </a:tr>
              <a:tr h="377471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ד'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יהדות איטליה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791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9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מרכז קהילות ישראל</a:t>
                      </a:r>
                    </a:p>
                  </a:txBody>
                  <a:tcPr marL="0" marR="0" marT="0" marB="0" anchor="ctr">
                    <a:solidFill>
                      <a:srgbClr val="FFE9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453 </a:t>
                      </a:r>
                    </a:p>
                  </a:txBody>
                  <a:tcPr marL="0" marR="0" marT="0" marB="0" anchor="ctr">
                    <a:solidFill>
                      <a:srgbClr val="FFE9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 </a:t>
                      </a:r>
                    </a:p>
                  </a:txBody>
                  <a:tcPr marL="0" marR="0" marT="0" marB="0" anchor="ctr">
                    <a:solidFill>
                      <a:srgbClr val="FFE9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 </a:t>
                      </a:r>
                    </a:p>
                  </a:txBody>
                  <a:tcPr marL="0" marR="0" marT="0" marB="0" anchor="ctr">
                    <a:solidFill>
                      <a:srgbClr val="FFE9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354 </a:t>
                      </a:r>
                    </a:p>
                  </a:txBody>
                  <a:tcPr marL="0" marR="0" marT="0" marB="0" anchor="ctr">
                    <a:solidFill>
                      <a:srgbClr val="FFE9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1,065 </a:t>
                      </a:r>
                    </a:p>
                  </a:txBody>
                  <a:tcPr marL="0" marR="0" marT="0" marB="0" anchor="ctr">
                    <a:solidFill>
                      <a:srgbClr val="FFE9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5551A4FF-E65C-4013-8807-98002805C997}"/>
              </a:ext>
            </a:extLst>
          </p:cNvPr>
          <p:cNvSpPr txBox="1"/>
          <p:nvPr/>
        </p:nvSpPr>
        <p:spPr>
          <a:xfrm>
            <a:off x="5943600" y="2973631"/>
            <a:ext cx="399120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התפלגות הקצבות ציבוריות במוזיאונים הנבחרים (</a:t>
            </a:r>
            <a:r>
              <a:rPr lang="he-IL" b="1" u="sng" dirty="0" err="1"/>
              <a:t>אלש"ח</a:t>
            </a:r>
            <a:r>
              <a:rPr lang="he-IL" b="1" u="sng" dirty="0"/>
              <a:t>)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F7F782A-313B-4180-BF53-CBD470160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155" y="137843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– הקצבות ציבוריות </a:t>
            </a:r>
          </a:p>
        </p:txBody>
      </p:sp>
    </p:spTree>
    <p:extLst>
      <p:ext uri="{BB962C8B-B14F-4D97-AF65-F5344CB8AC3E}">
        <p14:creationId xmlns:p14="http://schemas.microsoft.com/office/powerpoint/2010/main" val="2376174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8372850" y="5911435"/>
            <a:ext cx="19050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r" eaLnBrk="0" hangingPunct="0">
              <a:lnSpc>
                <a:spcPct val="150000"/>
              </a:lnSpc>
            </a:pPr>
            <a:endParaRPr lang="he-IL" sz="16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316957" y="2857500"/>
            <a:ext cx="7558087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0" hangingPunct="0"/>
            <a:r>
              <a:rPr lang="he-IL" sz="3200" b="1" dirty="0">
                <a:solidFill>
                  <a:srgbClr val="2041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הנחות יסוד - עלויות</a:t>
            </a:r>
          </a:p>
        </p:txBody>
      </p:sp>
      <p:sp>
        <p:nvSpPr>
          <p:cNvPr id="1028" name="AutoShape 4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AutoShape 6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2" name="AutoShape 8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546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885823" y="161764"/>
            <a:ext cx="7536193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עלויות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009431"/>
            <a:ext cx="6177854" cy="53126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הוצאות כ"א, תפעול ועלויות אחזקה מהוות בממוצע יותר מ-60% מעלויות התפעול הכוללות במוזיאונים השונים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AC64EA-6A3C-4EEC-A1DF-C7CC2582EEC2}"/>
              </a:ext>
            </a:extLst>
          </p:cNvPr>
          <p:cNvSpPr txBox="1"/>
          <p:nvPr/>
        </p:nvSpPr>
        <p:spPr>
          <a:xfrm>
            <a:off x="6195175" y="5771323"/>
            <a:ext cx="4226840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dirty="0"/>
              <a:t>* </a:t>
            </a:r>
            <a:r>
              <a:rPr lang="he-IL" sz="900" b="1" i="1" dirty="0"/>
              <a:t>מקורות: </a:t>
            </a:r>
            <a:r>
              <a:rPr lang="he-IL" sz="900" dirty="0"/>
              <a:t>משרד התרבות והספורט, דוח פילת – מוזיאונים בישראל (סיכום פעילות שנתית)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51A4FF-E65C-4013-8807-98002805C997}"/>
              </a:ext>
            </a:extLst>
          </p:cNvPr>
          <p:cNvSpPr txBox="1"/>
          <p:nvPr/>
        </p:nvSpPr>
        <p:spPr>
          <a:xfrm>
            <a:off x="4464257" y="1091252"/>
            <a:ext cx="326348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ממוצע התפלגות עלויות תפעול שנתיות (כלל המוזיאונים המוכרים, %)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442384B4-BDE6-474D-84FF-C6D45310232A}"/>
              </a:ext>
            </a:extLst>
          </p:cNvPr>
          <p:cNvGraphicFramePr/>
          <p:nvPr/>
        </p:nvGraphicFramePr>
        <p:xfrm>
          <a:off x="3477623" y="1581421"/>
          <a:ext cx="5236755" cy="4162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7954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הנחות יסוד (תרחיש הבסיס)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עלויות תפעול (כוח אדם)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49460" y="1455731"/>
            <a:ext cx="341527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התפלגות ממוצעת של עלויות כוח אדם שנתיות (אלפי ₪)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28936" y="5022795"/>
            <a:ext cx="26563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סה"כ: כ-1.8 </a:t>
            </a:r>
            <a:r>
              <a:rPr lang="he-IL" b="1" u="sng" dirty="0" err="1"/>
              <a:t>מלש"ח</a:t>
            </a:r>
            <a:r>
              <a:rPr lang="he-IL" b="1" u="sng" dirty="0"/>
              <a:t> בשנה</a:t>
            </a:r>
          </a:p>
        </p:txBody>
      </p:sp>
      <p:sp>
        <p:nvSpPr>
          <p:cNvPr id="10" name="מלבן 9"/>
          <p:cNvSpPr/>
          <p:nvPr/>
        </p:nvSpPr>
        <p:spPr>
          <a:xfrm>
            <a:off x="5787927" y="1455730"/>
            <a:ext cx="4720617" cy="2675660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lnSpc>
                <a:spcPts val="1800"/>
              </a:lnSpc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הנהלת המרכז תהווה כ-30% מכלל עובדי המרכז וכן כ-40% מההוצאות הקשורות בכוח האדם</a:t>
            </a:r>
          </a:p>
          <a:p>
            <a:pPr marL="285750" indent="-285750" algn="r">
              <a:lnSpc>
                <a:spcPts val="1800"/>
              </a:lnSpc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משרות עובדי הספרייה והמדריכים הינן משרות חלקיות המותנות גם הן במספר המבקרים השנתי</a:t>
            </a:r>
          </a:p>
          <a:p>
            <a:pPr marL="285750" indent="-285750" algn="r">
              <a:lnSpc>
                <a:spcPts val="1800"/>
              </a:lnSpc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הנחנו כי מספר העובדים ואחוזי המשרה צפויים לגדול בהתאם לשיעור הגידול במספר המבקרים השנתי (כ-20% בשנה)</a:t>
            </a:r>
          </a:p>
          <a:p>
            <a:pPr marL="285750" indent="-285750" algn="r">
              <a:lnSpc>
                <a:spcPts val="1800"/>
              </a:lnSpc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המרכז צפוי להעסיק בין 7 ו-15 עובדים במהלך 10 שנות פעילות וזאת בהתאם לגידול במספר המבקרים</a:t>
            </a:r>
          </a:p>
          <a:p>
            <a:pPr marL="285750" indent="-285750" algn="r">
              <a:lnSpc>
                <a:spcPts val="1800"/>
              </a:lnSpc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שימוש במתנדבים צפוי להוזיל את עלויות כוח האדם והמדריכים בפרט בכ-40 </a:t>
            </a:r>
            <a:r>
              <a:rPr lang="he-IL" dirty="0" err="1">
                <a:solidFill>
                  <a:srgbClr val="000000"/>
                </a:solidFill>
                <a:latin typeface="Arial" pitchFamily="34" charset="0"/>
              </a:rPr>
              <a:t>אלש"ח</a:t>
            </a: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777402" y="6085325"/>
            <a:ext cx="6637196" cy="562954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עלויות התפעול השוטפות של המרכז הנוגעות לכוח אדם בלבד עומדות על כ-1.8 מיליון ש"ח בממוצע לשנה ומהוות את סעיף העלות המרכזי</a:t>
            </a:r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552D3E3-1CBE-4946-B685-77C5F74D3938}"/>
              </a:ext>
            </a:extLst>
          </p:cNvPr>
          <p:cNvGraphicFramePr/>
          <p:nvPr/>
        </p:nvGraphicFramePr>
        <p:xfrm>
          <a:off x="1413176" y="1759310"/>
          <a:ext cx="4781385" cy="336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טבלה 4">
            <a:extLst>
              <a:ext uri="{FF2B5EF4-FFF2-40B4-BE49-F238E27FC236}">
                <a16:creationId xmlns:a16="http://schemas.microsoft.com/office/drawing/2014/main" id="{A94008E6-59B0-4E79-8ECA-DA301C2B5DD8}"/>
              </a:ext>
            </a:extLst>
          </p:cNvPr>
          <p:cNvGraphicFramePr>
            <a:graphicFrameLocks noGrp="1"/>
          </p:cNvGraphicFramePr>
          <p:nvPr/>
        </p:nvGraphicFramePr>
        <p:xfrm>
          <a:off x="6627264" y="4237252"/>
          <a:ext cx="3448574" cy="16203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4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>
                          <a:solidFill>
                            <a:schemeClr val="tx1"/>
                          </a:solidFill>
                        </a:rPr>
                        <a:t>כוח אדם*</a:t>
                      </a:r>
                    </a:p>
                  </a:txBody>
                  <a:tcPr marL="79084" marR="79084" marT="39542" marB="39542">
                    <a:solidFill>
                      <a:srgbClr val="8CAF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>
                          <a:solidFill>
                            <a:schemeClr val="tx1"/>
                          </a:solidFill>
                        </a:rPr>
                        <a:t>מס' בעלי תפקידים</a:t>
                      </a:r>
                    </a:p>
                  </a:txBody>
                  <a:tcPr marL="79084" marR="79084" marT="39542" marB="39542">
                    <a:solidFill>
                      <a:srgbClr val="8CA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הנהלת המרכז</a:t>
                      </a:r>
                    </a:p>
                  </a:txBody>
                  <a:tcPr marL="79084" marR="79084" marT="39542" marB="3954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3</a:t>
                      </a:r>
                    </a:p>
                  </a:txBody>
                  <a:tcPr marL="79084" marR="79084" marT="39542" marB="3954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מנהלת המרכז</a:t>
                      </a:r>
                    </a:p>
                  </a:txBody>
                  <a:tcPr marL="79084" marR="79084" marT="39542" marB="3954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1</a:t>
                      </a:r>
                    </a:p>
                  </a:txBody>
                  <a:tcPr marL="79084" marR="79084" marT="39542" marB="3954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אנשי תחזוקה</a:t>
                      </a:r>
                    </a:p>
                  </a:txBody>
                  <a:tcPr marL="79084" marR="79084" marT="39542" marB="3954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2</a:t>
                      </a:r>
                    </a:p>
                  </a:txBody>
                  <a:tcPr marL="79084" marR="79084" marT="39542" marB="39542"/>
                </a:tc>
                <a:extLst>
                  <a:ext uri="{0D108BD9-81ED-4DB2-BD59-A6C34878D82A}">
                    <a16:rowId xmlns:a16="http://schemas.microsoft.com/office/drawing/2014/main" val="129368579"/>
                  </a:ext>
                </a:extLst>
              </a:tr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עובדים נוספים</a:t>
                      </a:r>
                    </a:p>
                  </a:txBody>
                  <a:tcPr marL="79084" marR="79084" marT="39542" marB="3954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ZW" sz="1000" dirty="0"/>
                        <a:t>3</a:t>
                      </a:r>
                      <a:endParaRPr lang="he-IL" sz="1000" dirty="0"/>
                    </a:p>
                  </a:txBody>
                  <a:tcPr marL="79084" marR="79084" marT="39542" marB="39542"/>
                </a:tc>
                <a:extLst>
                  <a:ext uri="{0D108BD9-81ED-4DB2-BD59-A6C34878D82A}">
                    <a16:rowId xmlns:a16="http://schemas.microsoft.com/office/drawing/2014/main" val="3507899767"/>
                  </a:ext>
                </a:extLst>
              </a:tr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מדריכים</a:t>
                      </a:r>
                    </a:p>
                  </a:txBody>
                  <a:tcPr marL="79084" marR="79084" marT="39542" marB="3954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000" dirty="0"/>
                        <a:t>2</a:t>
                      </a:r>
                    </a:p>
                  </a:txBody>
                  <a:tcPr marL="79084" marR="79084" marT="39542" marB="39542"/>
                </a:tc>
                <a:extLst>
                  <a:ext uri="{0D108BD9-81ED-4DB2-BD59-A6C34878D82A}">
                    <a16:rowId xmlns:a16="http://schemas.microsoft.com/office/drawing/2014/main" val="4291789653"/>
                  </a:ext>
                </a:extLst>
              </a:tr>
              <a:tr h="184663">
                <a:tc>
                  <a:txBody>
                    <a:bodyPr/>
                    <a:lstStyle/>
                    <a:p>
                      <a:pPr algn="ctr" rtl="1"/>
                      <a:r>
                        <a:rPr lang="he-IL" sz="1000" b="1" dirty="0"/>
                        <a:t>סה"כ</a:t>
                      </a:r>
                    </a:p>
                  </a:txBody>
                  <a:tcPr marL="79084" marR="79084" marT="39542" marB="39542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ZW" sz="1000" b="1" dirty="0"/>
                        <a:t>11</a:t>
                      </a:r>
                      <a:endParaRPr lang="he-IL" sz="1000" b="1" dirty="0"/>
                    </a:p>
                  </a:txBody>
                  <a:tcPr marL="79084" marR="79084" marT="39542" marB="3954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AFC50C8-3B11-459D-9314-6F01F8461DC8}"/>
              </a:ext>
            </a:extLst>
          </p:cNvPr>
          <p:cNvSpPr txBox="1"/>
          <p:nvPr/>
        </p:nvSpPr>
        <p:spPr>
          <a:xfrm>
            <a:off x="2930769" y="5330573"/>
            <a:ext cx="3038135" cy="2462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000" dirty="0"/>
              <a:t>*העלויות כוללות מס שכר החל על עמותות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DAEBAB69-7DE2-4A93-8033-F214AB09EB33}"/>
              </a:ext>
            </a:extLst>
          </p:cNvPr>
          <p:cNvSpPr/>
          <p:nvPr/>
        </p:nvSpPr>
        <p:spPr>
          <a:xfrm>
            <a:off x="5968904" y="930129"/>
            <a:ext cx="44531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800"/>
              </a:lnSpc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</a:pPr>
            <a:r>
              <a:rPr lang="he-IL" sz="1600" b="1" i="1" u="sng" dirty="0">
                <a:solidFill>
                  <a:srgbClr val="000000"/>
                </a:solidFill>
                <a:latin typeface="Arial" pitchFamily="34" charset="0"/>
              </a:rPr>
              <a:t>עלויות כוח אדם מהוות את סעיף העלות המרכזי בעלויות התפעול והאחזקה של המרכז:</a:t>
            </a:r>
            <a:endParaRPr lang="he-IL" sz="16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55807E-D92B-455B-9345-D79FF8C9797B}"/>
              </a:ext>
            </a:extLst>
          </p:cNvPr>
          <p:cNvSpPr txBox="1"/>
          <p:nvPr/>
        </p:nvSpPr>
        <p:spPr>
          <a:xfrm>
            <a:off x="7470409" y="5857641"/>
            <a:ext cx="3038135" cy="2462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1000" b="1" i="1" dirty="0"/>
              <a:t>*</a:t>
            </a:r>
            <a:r>
              <a:rPr lang="he-IL" sz="1000" dirty="0"/>
              <a:t>ממוצע כוח-אדם לאורך 10 שנים</a:t>
            </a:r>
          </a:p>
        </p:txBody>
      </p:sp>
    </p:spTree>
    <p:extLst>
      <p:ext uri="{BB962C8B-B14F-4D97-AF65-F5344CB8AC3E}">
        <p14:creationId xmlns:p14="http://schemas.microsoft.com/office/powerpoint/2010/main" val="3968871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872271" y="1015304"/>
            <a:ext cx="8686870" cy="1903091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כמו במוזיאונים דומים גם מבקרי המרכז יוכלו ליהנות מסיור מודרך ללא תוספת תשלום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ניתוח כלל המוזיאונים המוכרים והמוזיאונים הדומים למרכז קהילות ישראל מאפשר הנחה לגבי צפי הביקוש של סיורים מודרכים עבור מבקרים שאינם חלק מקבוצות מאורגנות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היחס בין המבקרים בבית התפוצות שרכשו כרטיס והצטרפו לסיור מודרך לבין אלו שלא הצטרפו לסיור הינו 63% ו-37% בהתאמה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תחזית </a:t>
            </a:r>
            <a:r>
              <a:rPr lang="he-IL" dirty="0" err="1">
                <a:latin typeface="Arial" pitchFamily="34" charset="0"/>
              </a:rPr>
              <a:t>הביקושים</a:t>
            </a:r>
            <a:r>
              <a:rPr lang="he-IL" dirty="0">
                <a:latin typeface="Arial" pitchFamily="34" charset="0"/>
              </a:rPr>
              <a:t> לסיורים מודרכים משפיעה באופן ישיר על מספר המדריכים הנדרשים ובכך על עלויות התפעול של המרכז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09509" y="6069768"/>
            <a:ext cx="6177854" cy="596256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היחס במרכז קהילות ישראל בין מבקרים אשר רכשו כרטיס וקיבלו הדרכה לבין כאלו שלא קיבלו הדרכה צפוי להיות 60% ו-40% בהתאמה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6779056" y="5703776"/>
            <a:ext cx="378008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dirty="0"/>
              <a:t>* </a:t>
            </a:r>
            <a:r>
              <a:rPr lang="he-IL" sz="900" b="1" i="1" dirty="0"/>
              <a:t>מקורות: </a:t>
            </a:r>
            <a:r>
              <a:rPr lang="he-IL" sz="900" dirty="0"/>
              <a:t>דוח פילת – מוזיאונים בישראל (סיכום פעילות שנתית, 2015)</a:t>
            </a:r>
          </a:p>
          <a:p>
            <a:pPr algn="r"/>
            <a:r>
              <a:rPr lang="he-IL" sz="900" dirty="0"/>
              <a:t>** ראו נספחים – התפלגות מבקרים במוזיאונים דומים ובכלל המוזיאונים המוכרים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7C4B288-4051-4AC4-9773-574B38D93333}"/>
              </a:ext>
            </a:extLst>
          </p:cNvPr>
          <p:cNvGrpSpPr/>
          <p:nvPr/>
        </p:nvGrpSpPr>
        <p:grpSpPr>
          <a:xfrm>
            <a:off x="3124368" y="2296317"/>
            <a:ext cx="6182677" cy="3388822"/>
            <a:chOff x="1600367" y="1821587"/>
            <a:chExt cx="6182677" cy="3388822"/>
          </a:xfrm>
        </p:grpSpPr>
        <p:graphicFrame>
          <p:nvGraphicFramePr>
            <p:cNvPr id="13" name="Chart 12"/>
            <p:cNvGraphicFramePr/>
            <p:nvPr/>
          </p:nvGraphicFramePr>
          <p:xfrm>
            <a:off x="1600367" y="1821587"/>
            <a:ext cx="6182677" cy="338882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ABB12CC-B262-4682-8DCF-BED30C9682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11966" y="2491416"/>
              <a:ext cx="0" cy="2718993"/>
            </a:xfrm>
            <a:prstGeom prst="line">
              <a:avLst/>
            </a:prstGeom>
            <a:noFill/>
            <a:ln w="28575" cap="flat" cmpd="sng" algn="ctr">
              <a:solidFill>
                <a:srgbClr val="E9A92D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DA7EBE8E-3D77-479E-9121-67ABEE4D0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823" y="161764"/>
            <a:ext cx="7536193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עלויות</a:t>
            </a:r>
          </a:p>
        </p:txBody>
      </p:sp>
    </p:spTree>
    <p:extLst>
      <p:ext uri="{BB962C8B-B14F-4D97-AF65-F5344CB8AC3E}">
        <p14:creationId xmlns:p14="http://schemas.microsoft.com/office/powerpoint/2010/main" val="2733766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136095" y="6080676"/>
            <a:ext cx="6177854" cy="53126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מלבד תפקידם כמדריכים הונח כי ימלאו תפקידים נוספים כחלק מעבודתם במרכז (לדוג' מכירת כרטיסים, סדנאות ועוד)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47A3496B-F9DA-4BCF-B33C-28FB1EFC8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823" y="161764"/>
            <a:ext cx="7536193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– עלויות שמירה והדרכה</a:t>
            </a:r>
          </a:p>
        </p:txBody>
      </p:sp>
      <p:sp>
        <p:nvSpPr>
          <p:cNvPr id="4" name="Flowchart: Process 3"/>
          <p:cNvSpPr/>
          <p:nvPr/>
        </p:nvSpPr>
        <p:spPr bwMode="auto">
          <a:xfrm>
            <a:off x="1914527" y="1707847"/>
            <a:ext cx="7886987" cy="1827277"/>
          </a:xfrm>
          <a:prstGeom prst="flowChartProcess">
            <a:avLst/>
          </a:prstGeom>
          <a:noFill/>
          <a:ln w="12700" cap="flat" cmpd="sng" algn="ctr">
            <a:solidFill>
              <a:srgbClr val="3366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עד כ-55 אלף מבקרים בשנה, המרכז ישכור את שירותיה של חברת אבטחה קבלנית אשר תספק בין שומר 1 לשניים לטובת פעילות המרכז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כאשר, מ-25 אלף מבקרים שנתיים צפוי צוות האבטחה לכלול שני מאבטחים במהלך שעות הפעילות 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בתרחיש הבסיס הונח שכאשר יבקרו במרכז 55 אלף מבקרים בשנה ויותר, כ-220 מבקרים ביום, לצוות עובדי המרכז מצטרף קצין בטיחות וביטחון (קב"ט) וצוות המאבטחים מצטמצם מ-2 מאבטחים למאבטח אחד</a:t>
            </a:r>
          </a:p>
          <a:p>
            <a:pPr marL="742950" lvl="1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חלופה להעסקת קב"ט הינה המשך פעולה במתכונת של שני מאבטחים דרך חברת האבטחה</a:t>
            </a:r>
          </a:p>
        </p:txBody>
      </p:sp>
      <p:sp>
        <p:nvSpPr>
          <p:cNvPr id="11" name="Arrow: Pentagon 8">
            <a:extLst>
              <a:ext uri="{FF2B5EF4-FFF2-40B4-BE49-F238E27FC236}">
                <a16:creationId xmlns:a16="http://schemas.microsoft.com/office/drawing/2014/main" id="{51401F7E-DE66-4EDE-AC2D-BF42A04E2BC3}"/>
              </a:ext>
            </a:extLst>
          </p:cNvPr>
          <p:cNvSpPr/>
          <p:nvPr/>
        </p:nvSpPr>
        <p:spPr bwMode="auto">
          <a:xfrm flipH="1">
            <a:off x="9313949" y="1707846"/>
            <a:ext cx="1158069" cy="1827278"/>
          </a:xfrm>
          <a:prstGeom prst="homePlate">
            <a:avLst>
              <a:gd name="adj" fmla="val 24349"/>
            </a:avLst>
          </a:prstGeom>
          <a:solidFill>
            <a:srgbClr val="3A5E8B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4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עלויות אבטחה</a:t>
            </a:r>
            <a:endParaRPr lang="en-US" sz="1400" dirty="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1903976" y="3598937"/>
            <a:ext cx="7886987" cy="2410170"/>
          </a:xfrm>
          <a:prstGeom prst="flowChartProcess">
            <a:avLst/>
          </a:prstGeom>
          <a:noFill/>
          <a:ln w="12700" cap="flat" cmpd="sng" algn="ctr">
            <a:solidFill>
              <a:srgbClr val="3366FF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1" anchor="ctr" anchorCtr="0" compatLnSpc="1">
            <a:prstTxWarp prst="textNoShape">
              <a:avLst/>
            </a:prstTxWarp>
          </a:bodyPr>
          <a:lstStyle/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הונח כי מספר המבקרים המודרכים הפוטנציאלים עומד על כ-60% מסך המבקרים השנתיים במרכז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הונח כי כל סיור יכיל 20 משתתפים וקיבולת הדרכה יומית למדריך עומדת על 4 סיורים ביום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מספר המדריכים חושב בהתאם לכמות המבקרים </a:t>
            </a:r>
            <a:r>
              <a:rPr lang="he-IL" b="1" u="sng" dirty="0">
                <a:latin typeface="Arial" pitchFamily="34" charset="0"/>
              </a:rPr>
              <a:t>המודרכים</a:t>
            </a:r>
            <a:r>
              <a:rPr lang="he-IL" dirty="0">
                <a:latin typeface="Arial" pitchFamily="34" charset="0"/>
              </a:rPr>
              <a:t> במרכז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הונח כי המרכז יעסיק אחראי תוכן והדרכה בהיקף משרה של 75% שישמש כמדריך במידת הצורך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כך שלדוגמא: בכמות של כ-15 אלף איש, צפויים כ-2 סיורים מודרכים ביום, ולהם יידרש מדריך אחד בחצי משרה</a:t>
            </a:r>
          </a:p>
        </p:txBody>
      </p:sp>
      <p:sp>
        <p:nvSpPr>
          <p:cNvPr id="15" name="Arrow: Pentagon 8">
            <a:extLst>
              <a:ext uri="{FF2B5EF4-FFF2-40B4-BE49-F238E27FC236}">
                <a16:creationId xmlns:a16="http://schemas.microsoft.com/office/drawing/2014/main" id="{51401F7E-DE66-4EDE-AC2D-BF42A04E2BC3}"/>
              </a:ext>
            </a:extLst>
          </p:cNvPr>
          <p:cNvSpPr/>
          <p:nvPr/>
        </p:nvSpPr>
        <p:spPr bwMode="auto">
          <a:xfrm flipH="1">
            <a:off x="9313949" y="3598937"/>
            <a:ext cx="1158069" cy="2410170"/>
          </a:xfrm>
          <a:prstGeom prst="homePlate">
            <a:avLst>
              <a:gd name="adj" fmla="val 25811"/>
            </a:avLst>
          </a:prstGeom>
          <a:solidFill>
            <a:srgbClr val="3A5E8B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r>
              <a:rPr lang="he-IL" sz="1400" dirty="0">
                <a:solidFill>
                  <a:schemeClr val="bg1"/>
                </a:solidFill>
                <a:latin typeface="Times New Roman" pitchFamily="18" charset="0"/>
                <a:cs typeface="Arial" pitchFamily="34" charset="0"/>
              </a:rPr>
              <a:t>עלויות הדרכה</a:t>
            </a:r>
            <a:endParaRPr lang="en-US" sz="1400" dirty="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61432" y="1038261"/>
            <a:ext cx="83367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אחוז הגידול השנתי הממוצע במספר המבקרים עומד על כ-20%, השינוי במספר המבקרים משפיע על עלויות כ"א הנחוץ לצורך הדרכה ושמירה על מרכז קהילות ישראל</a:t>
            </a:r>
          </a:p>
        </p:txBody>
      </p:sp>
    </p:spTree>
    <p:extLst>
      <p:ext uri="{BB962C8B-B14F-4D97-AF65-F5344CB8AC3E}">
        <p14:creationId xmlns:p14="http://schemas.microsoft.com/office/powerpoint/2010/main" val="2176325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8372850" y="5911435"/>
            <a:ext cx="19050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r" eaLnBrk="0" hangingPunct="0">
              <a:lnSpc>
                <a:spcPct val="150000"/>
              </a:lnSpc>
            </a:pPr>
            <a:endParaRPr lang="he-IL" sz="16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377146" y="2821840"/>
            <a:ext cx="7558087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0" hangingPunct="0"/>
            <a:r>
              <a:rPr lang="he-IL" sz="3200" b="1" dirty="0">
                <a:solidFill>
                  <a:srgbClr val="2041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מבקרים (תחזית ביקושים)</a:t>
            </a:r>
          </a:p>
        </p:txBody>
      </p:sp>
      <p:sp>
        <p:nvSpPr>
          <p:cNvPr id="1028" name="AutoShape 4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AutoShape 6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2" name="AutoShape 8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14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הנחות יסוד (תרחיש הבסיס)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עלויות תפעול שוטפות</a:t>
            </a:r>
          </a:p>
        </p:txBody>
      </p:sp>
      <p:sp>
        <p:nvSpPr>
          <p:cNvPr id="4" name="מלבן 3"/>
          <p:cNvSpPr/>
          <p:nvPr/>
        </p:nvSpPr>
        <p:spPr>
          <a:xfrm>
            <a:off x="5808820" y="892476"/>
            <a:ext cx="4624808" cy="683055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</a:pPr>
            <a:r>
              <a:rPr lang="he-IL" sz="1600" b="1" i="1" u="sng" dirty="0">
                <a:solidFill>
                  <a:srgbClr val="000000"/>
                </a:solidFill>
                <a:latin typeface="Arial" pitchFamily="34" charset="0"/>
              </a:rPr>
              <a:t>בנוסף לעלויות כוח אדם, עלויות התפעול השוטפות של המרכז כוללות את המרכיבים הבאים: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6463398" y="1465999"/>
          <a:ext cx="3908024" cy="43450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76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סעיף</a:t>
                      </a:r>
                    </a:p>
                  </a:txBody>
                  <a:tcPr>
                    <a:solidFill>
                      <a:srgbClr val="8CAF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עלות ממוצעת (אלפי ₪)</a:t>
                      </a:r>
                    </a:p>
                  </a:txBody>
                  <a:tcPr>
                    <a:solidFill>
                      <a:srgbClr val="8CA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כוח אדם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1,766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/>
                        <a:t>הנהלה וכלליות (ללא שכר)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/>
                        <a:t>אחזקה ותיקונים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478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פרסום ויחסי ציבור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0291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גיוס כספים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6524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תקשורת ושירותי מחשב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01671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ארנונה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820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446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שמירה ואבטחה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62152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חשמל ומים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1,365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ניקיון וגינון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554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ביטוחים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רכש ציוד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/>
                        <a:t>סה"כ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/>
                        <a:t>6,166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67485" y="1249256"/>
            <a:ext cx="341527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התפלגות עלויות תפעול שנתיות (%)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60201" y="6030065"/>
            <a:ext cx="5967396" cy="62128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עלויות התפעול השוטפות החזויות של המרכז עומדות על כ-6.2 מיליון ₪ בממוצע לשנה; עלויות כ"א מהוות כ</a:t>
            </a:r>
            <a:r>
              <a:rPr lang="en-ZW" dirty="0"/>
              <a:t>-</a:t>
            </a:r>
            <a:r>
              <a:rPr lang="he-IL" dirty="0"/>
              <a:t>30% מכלל העלויות</a:t>
            </a:r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B55CC8B-F1CD-45CA-B26C-A0A5C8C3BC12}"/>
              </a:ext>
            </a:extLst>
          </p:cNvPr>
          <p:cNvGraphicFramePr/>
          <p:nvPr/>
        </p:nvGraphicFramePr>
        <p:xfrm>
          <a:off x="1753421" y="1427659"/>
          <a:ext cx="4643405" cy="4164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6F608EB-B2A4-4096-A99A-66F7D21EEB9A}"/>
              </a:ext>
            </a:extLst>
          </p:cNvPr>
          <p:cNvSpPr txBox="1"/>
          <p:nvPr/>
        </p:nvSpPr>
        <p:spPr>
          <a:xfrm>
            <a:off x="5927810" y="5776937"/>
            <a:ext cx="4505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000" b="1" i="1" dirty="0"/>
              <a:t>*</a:t>
            </a:r>
            <a:r>
              <a:rPr lang="he-IL" sz="1000" dirty="0"/>
              <a:t>אחזקות ותיקונים – כולל אחזקה כללית, מחשוב ואינטרנט, אחזקת כלי נגינה וקרן תחזוקה</a:t>
            </a:r>
          </a:p>
          <a:p>
            <a:pPr algn="r"/>
            <a:r>
              <a:rPr lang="he-IL" sz="1000" b="1" i="1" dirty="0"/>
              <a:t>**</a:t>
            </a:r>
            <a:r>
              <a:rPr lang="he-IL" sz="1000" dirty="0"/>
              <a:t>העלויות כוללות מע"מ</a:t>
            </a:r>
          </a:p>
        </p:txBody>
      </p:sp>
    </p:spTree>
    <p:extLst>
      <p:ext uri="{BB962C8B-B14F-4D97-AF65-F5344CB8AC3E}">
        <p14:creationId xmlns:p14="http://schemas.microsoft.com/office/powerpoint/2010/main" val="26764652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הנחות יסוד (תרחיש הבסיס)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עלויות קרן תחזוקה</a:t>
            </a:r>
          </a:p>
        </p:txBody>
      </p:sp>
      <p:sp>
        <p:nvSpPr>
          <p:cNvPr id="10" name="מלבן 9"/>
          <p:cNvSpPr/>
          <p:nvPr/>
        </p:nvSpPr>
        <p:spPr>
          <a:xfrm>
            <a:off x="1706282" y="1278313"/>
            <a:ext cx="8836125" cy="1609725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742950" lvl="1" indent="-285750" algn="r">
              <a:lnSpc>
                <a:spcPct val="150000"/>
              </a:lnSpc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הטבלה שלהלן מציגה נתוני אחזקה של מערכות כבדות הצפויות להיות מותקנות ולשמש את מבנה מרכז קהילות ישראל</a:t>
            </a:r>
          </a:p>
          <a:p>
            <a:pPr marL="742950" lvl="1" indent="-285750" algn="r">
              <a:lnSpc>
                <a:spcPct val="150000"/>
              </a:lnSpc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מערכות אלו הינן מערכות מורכבות הדורשות תחזוקה מהותית אחת </a:t>
            </a:r>
            <a:r>
              <a:rPr lang="he-IL" dirty="0">
                <a:latin typeface="Arial" pitchFamily="34" charset="0"/>
              </a:rPr>
              <a:t>לכ-14</a:t>
            </a:r>
            <a:r>
              <a:rPr lang="he-IL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שנים בממוצע; התכנית העסקית מניחה הקמה של קרן תחזוקה אשר יופרשו אליה כספים באופן שוטף, ותשמש את המרכז בעת הצורך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30769" y="6009430"/>
            <a:ext cx="6387153" cy="521606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עלויות התפעול השוטפות של המרכז הנוגעות לקרן התחזוקה בלבד צפויות לעמוד על כ-2 מלש"ח לכ-10 שנים (כ-174 אלש"ח בשנה לא כולל מע"מ)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490" y="3201316"/>
            <a:ext cx="8567706" cy="212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88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הנחות יסוד (תרחיש הבסיס)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קרן תחזוקה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6571" y="1059891"/>
            <a:ext cx="356706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התפלגות עלויות קרן תחזוקה שנתיות (אלפי ₪)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9626" y="4946901"/>
            <a:ext cx="220095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סה"כ: כ-174 </a:t>
            </a:r>
            <a:r>
              <a:rPr lang="he-IL" b="1" u="sng" dirty="0" err="1"/>
              <a:t>אלש"ח</a:t>
            </a:r>
            <a:r>
              <a:rPr lang="he-IL" b="1" u="sng" dirty="0"/>
              <a:t> בשנה (לפני מע"מ)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966526" y="5659258"/>
            <a:ext cx="6387153" cy="952681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תחזוקת המעליות מהווה כ-35% מסך הקרן וצפויה להתבצע לאחר 14 שנים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התכנית התפעולית מניחה הפרשה של כ-174 אלש"ח בממוצע בשנה כולל מע"מ</a:t>
            </a:r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552D3E3-1CBE-4946-B685-77C5F74D3938}"/>
              </a:ext>
            </a:extLst>
          </p:cNvPr>
          <p:cNvGraphicFramePr/>
          <p:nvPr/>
        </p:nvGraphicFramePr>
        <p:xfrm>
          <a:off x="3314041" y="1232934"/>
          <a:ext cx="5502388" cy="3946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892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769985" y="1013555"/>
            <a:ext cx="8652030" cy="1875980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פרוגרמת קהילות ישראל מציעה פעילויות קבועות לאורך כל השנה הפעילות מועברת על ידי חוקרים ואומנים 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החוקרים ישתמשו בחללי עבודה קבועים, וכחלק מהשהות במרכז יארחו ויעבירו תכנים המסייעים במחקרים תוך כדי שימוש בתשתיות הספרייה לקידום מחקרים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אומנים ישהו בחללי הסטודיו השונים ויארחו את מבקרי המרכז וכן יסייעו בפרויקטים השונים בתמורה להנחה בדמי השכירות (בדומה למודל בית הנסן המציע חללי עבודה לאמנים, יוצרים וחוקרים)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הדבר עשוי להביא לחיסכון בעלויות כ"א במרכז</a:t>
            </a:r>
            <a:r>
              <a:rPr lang="he-IL" dirty="0">
                <a:solidFill>
                  <a:srgbClr val="FF0000"/>
                </a:solidFill>
                <a:latin typeface="Arial" pitchFamily="34" charset="0"/>
              </a:rPr>
              <a:t> 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009431"/>
            <a:ext cx="6177854" cy="53126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עלויות הציוד וחומרי הגלם הנדרשים לשם העברת הסדנאות השונות נלקחו בחשבון כחלק מעלויות ההפעלה הכוללת של המרכז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7878056" y="5805159"/>
            <a:ext cx="2437737" cy="2308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i="1" dirty="0"/>
              <a:t>* מקורות: </a:t>
            </a:r>
            <a:r>
              <a:rPr lang="he-IL" sz="900" dirty="0"/>
              <a:t>פרוגרמה ראשונית מרכז קהילות ישראל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526E41-7524-4777-B933-78F134160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293" y="3462441"/>
            <a:ext cx="4065736" cy="2167514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/>
          <a:p>
            <a:pPr marL="285750" indent="-285750" algn="r"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יצירת עץ משפחה בקומיקס</a:t>
            </a: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סדנא לצילום ועריכת חומרים משפחתיים הקשורים לעץ משפחה</a:t>
            </a: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יצירת/העתקת חפץ משפחתי בעל משמעות בטכניקות שונות</a:t>
            </a:r>
          </a:p>
        </p:txBody>
      </p:sp>
      <p:sp>
        <p:nvSpPr>
          <p:cNvPr id="10" name="Flowchart: Off-page Connector 9">
            <a:extLst>
              <a:ext uri="{FF2B5EF4-FFF2-40B4-BE49-F238E27FC236}">
                <a16:creationId xmlns:a16="http://schemas.microsoft.com/office/drawing/2014/main" id="{1C8EF2F9-4344-478F-B70E-B3DA8C533A3B}"/>
              </a:ext>
            </a:extLst>
          </p:cNvPr>
          <p:cNvSpPr/>
          <p:nvPr/>
        </p:nvSpPr>
        <p:spPr bwMode="auto">
          <a:xfrm>
            <a:off x="1910153" y="3112568"/>
            <a:ext cx="4068689" cy="578990"/>
          </a:xfrm>
          <a:prstGeom prst="flowChartOffpageConnector">
            <a:avLst/>
          </a:prstGeom>
          <a:solidFill>
            <a:srgbClr val="6793B2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/>
            <a:r>
              <a:rPr lang="he-IL" b="1" dirty="0"/>
              <a:t>סדנאות עיצוב ויצירה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526E41-7524-4777-B933-78F134160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103" y="3458554"/>
            <a:ext cx="3942204" cy="2171400"/>
          </a:xfrm>
          <a:prstGeom prst="rect">
            <a:avLst/>
          </a:prstGeom>
          <a:noFill/>
          <a:ln w="12700" algn="ctr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/>
          <a:lstStyle/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סדנת שחזור כתבי יד</a:t>
            </a: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סדנת לימוד חקר גנאלוגיה, עזרה במחקרים אישיים</a:t>
            </a: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כנס בנושא קהילות ישראל</a:t>
            </a:r>
          </a:p>
          <a:p>
            <a:pPr marL="285750" indent="-285750" algn="r">
              <a:lnSpc>
                <a:spcPct val="150000"/>
              </a:lnSpc>
              <a:spcBef>
                <a:spcPct val="10000"/>
              </a:spcBef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קורס ליצור העתקים של יודאיקה משפחתית</a:t>
            </a:r>
          </a:p>
        </p:txBody>
      </p:sp>
      <p:sp>
        <p:nvSpPr>
          <p:cNvPr id="12" name="Flowchart: Off-page Connector 11">
            <a:extLst>
              <a:ext uri="{FF2B5EF4-FFF2-40B4-BE49-F238E27FC236}">
                <a16:creationId xmlns:a16="http://schemas.microsoft.com/office/drawing/2014/main" id="{1C8EF2F9-4344-478F-B70E-B3DA8C533A3B}"/>
              </a:ext>
            </a:extLst>
          </p:cNvPr>
          <p:cNvSpPr/>
          <p:nvPr/>
        </p:nvSpPr>
        <p:spPr bwMode="auto">
          <a:xfrm>
            <a:off x="6270937" y="3125419"/>
            <a:ext cx="3946539" cy="578990"/>
          </a:xfrm>
          <a:prstGeom prst="flowChartOffpageConnector">
            <a:avLst/>
          </a:prstGeom>
          <a:solidFill>
            <a:srgbClr val="6793B2"/>
          </a:solidFill>
          <a:ln w="127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/>
            <a:r>
              <a:rPr lang="he-IL" b="1" dirty="0"/>
              <a:t>מחקר, סדנאות לימוד וקורסים </a:t>
            </a:r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A2620B5-C130-4AD0-B998-65D56FC0F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823" y="161764"/>
            <a:ext cx="7536193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עלויות</a:t>
            </a:r>
          </a:p>
        </p:txBody>
      </p:sp>
    </p:spTree>
    <p:extLst>
      <p:ext uri="{BB962C8B-B14F-4D97-AF65-F5344CB8AC3E}">
        <p14:creationId xmlns:p14="http://schemas.microsoft.com/office/powerpoint/2010/main" val="1646017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779056" y="177800"/>
            <a:ext cx="3771469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תוכן עניינים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28A6591-DB55-43A9-8678-A2425AB8EEC0}"/>
              </a:ext>
            </a:extLst>
          </p:cNvPr>
          <p:cNvGrpSpPr/>
          <p:nvPr/>
        </p:nvGrpSpPr>
        <p:grpSpPr>
          <a:xfrm>
            <a:off x="3897794" y="1076256"/>
            <a:ext cx="4396412" cy="5388545"/>
            <a:chOff x="2225154" y="1163153"/>
            <a:chExt cx="4706019" cy="5768020"/>
          </a:xfrm>
        </p:grpSpPr>
        <p:sp>
          <p:nvSpPr>
            <p:cNvPr id="17" name="Rectangle: Top Corners Rounded 16">
              <a:extLst>
                <a:ext uri="{FF2B5EF4-FFF2-40B4-BE49-F238E27FC236}">
                  <a16:creationId xmlns:a16="http://schemas.microsoft.com/office/drawing/2014/main" id="{5D14A8BD-69BD-4EF3-BE69-AC2C77A8B663}"/>
                </a:ext>
              </a:extLst>
            </p:cNvPr>
            <p:cNvSpPr/>
            <p:nvPr/>
          </p:nvSpPr>
          <p:spPr bwMode="auto">
            <a:xfrm>
              <a:off x="2237480" y="620104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נספחים</a:t>
              </a:r>
            </a:p>
          </p:txBody>
        </p:sp>
        <p:sp>
          <p:nvSpPr>
            <p:cNvPr id="16" name="Rectangle: Top Corners Rounded 15">
              <a:extLst>
                <a:ext uri="{FF2B5EF4-FFF2-40B4-BE49-F238E27FC236}">
                  <a16:creationId xmlns:a16="http://schemas.microsoft.com/office/drawing/2014/main" id="{8B27FEF2-025D-4F55-BD91-FB140A747930}"/>
                </a:ext>
              </a:extLst>
            </p:cNvPr>
            <p:cNvSpPr/>
            <p:nvPr/>
          </p:nvSpPr>
          <p:spPr bwMode="auto">
            <a:xfrm>
              <a:off x="2236429" y="559388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748EA9"/>
            </a:solidFill>
            <a:ln w="1905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latin typeface="Arial" pitchFamily="34" charset="0"/>
                </a:rPr>
                <a:t>תוצאות</a:t>
              </a:r>
            </a:p>
          </p:txBody>
        </p:sp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27BB24A2-2C90-4700-BFB9-C10508CFB614}"/>
                </a:ext>
              </a:extLst>
            </p:cNvPr>
            <p:cNvSpPr/>
            <p:nvPr/>
          </p:nvSpPr>
          <p:spPr bwMode="auto">
            <a:xfrm>
              <a:off x="2236429" y="498672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הנחות יסוד ונתונים לתכנית העסקית</a:t>
              </a:r>
            </a:p>
          </p:txBody>
        </p:sp>
        <p:sp>
          <p:nvSpPr>
            <p:cNvPr id="14" name="Rectangle: Top Corners Rounded 13">
              <a:extLst>
                <a:ext uri="{FF2B5EF4-FFF2-40B4-BE49-F238E27FC236}">
                  <a16:creationId xmlns:a16="http://schemas.microsoft.com/office/drawing/2014/main" id="{E808A640-A82F-4029-9FAD-DD5043B4C4AC}"/>
                </a:ext>
              </a:extLst>
            </p:cNvPr>
            <p:cNvSpPr/>
            <p:nvPr/>
          </p:nvSpPr>
          <p:spPr bwMode="auto">
            <a:xfrm>
              <a:off x="2231255" y="437956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מבנה המרכז, חללי-תצוגה ומערכות</a:t>
              </a:r>
            </a:p>
          </p:txBody>
        </p:sp>
        <p:sp>
          <p:nvSpPr>
            <p:cNvPr id="13" name="Rectangle: Top Corners Rounded 12">
              <a:extLst>
                <a:ext uri="{FF2B5EF4-FFF2-40B4-BE49-F238E27FC236}">
                  <a16:creationId xmlns:a16="http://schemas.microsoft.com/office/drawing/2014/main" id="{E58F4075-1339-4CD3-86E6-045E84DA5384}"/>
                </a:ext>
              </a:extLst>
            </p:cNvPr>
            <p:cNvSpPr/>
            <p:nvPr/>
          </p:nvSpPr>
          <p:spPr bwMode="auto">
            <a:xfrm>
              <a:off x="2231255" y="374358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דרכי הגישה למתחם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  <p:sp>
          <p:nvSpPr>
            <p:cNvPr id="12" name="Rectangle: Top Corners Rounded 11">
              <a:extLst>
                <a:ext uri="{FF2B5EF4-FFF2-40B4-BE49-F238E27FC236}">
                  <a16:creationId xmlns:a16="http://schemas.microsoft.com/office/drawing/2014/main" id="{782A948B-1B09-49DF-8DBE-1206E2F1CAF8}"/>
                </a:ext>
              </a:extLst>
            </p:cNvPr>
            <p:cNvSpPr/>
            <p:nvPr/>
          </p:nvSpPr>
          <p:spPr bwMode="auto">
            <a:xfrm>
              <a:off x="2225154" y="3089348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מיקום וסביבת מרכז קהילות ישראל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56C6FE1E-2CF2-4BC8-AFFE-278A657C8EAF}"/>
                </a:ext>
              </a:extLst>
            </p:cNvPr>
            <p:cNvSpPr/>
            <p:nvPr/>
          </p:nvSpPr>
          <p:spPr bwMode="auto">
            <a:xfrm>
              <a:off x="2225155" y="2423448"/>
              <a:ext cx="4693693" cy="712975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86868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קהלי יעד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  <p:sp>
          <p:nvSpPr>
            <p:cNvPr id="10" name="Rectangle: Top Corners Rounded 9">
              <a:extLst>
                <a:ext uri="{FF2B5EF4-FFF2-40B4-BE49-F238E27FC236}">
                  <a16:creationId xmlns:a16="http://schemas.microsoft.com/office/drawing/2014/main" id="{D28D21E9-1AD2-4D63-8C2F-0C5FD5A0A52F}"/>
                </a:ext>
              </a:extLst>
            </p:cNvPr>
            <p:cNvSpPr/>
            <p:nvPr/>
          </p:nvSpPr>
          <p:spPr bwMode="auto">
            <a:xfrm>
              <a:off x="2225155" y="179913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מוזיאונים – סקירת שוק</a:t>
              </a:r>
            </a:p>
          </p:txBody>
        </p:sp>
        <p:sp>
          <p:nvSpPr>
            <p:cNvPr id="3" name="Rectangle: Top Corners Rounded 2">
              <a:extLst>
                <a:ext uri="{FF2B5EF4-FFF2-40B4-BE49-F238E27FC236}">
                  <a16:creationId xmlns:a16="http://schemas.microsoft.com/office/drawing/2014/main" id="{81957369-3A50-4E02-9F8C-73749994D145}"/>
                </a:ext>
              </a:extLst>
            </p:cNvPr>
            <p:cNvSpPr/>
            <p:nvPr/>
          </p:nvSpPr>
          <p:spPr bwMode="auto">
            <a:xfrm>
              <a:off x="2225156" y="1163153"/>
              <a:ext cx="4693693" cy="730130"/>
            </a:xfrm>
            <a:prstGeom prst="round2SameRect">
              <a:avLst>
                <a:gd name="adj1" fmla="val 16667"/>
                <a:gd name="adj2" fmla="val 50000"/>
              </a:avLst>
            </a:prstGeom>
            <a:solidFill>
              <a:srgbClr val="F7F7F7"/>
            </a:solidFill>
            <a:ln w="19050" cap="flat" cmpd="sng" algn="ctr">
              <a:solidFill>
                <a:srgbClr val="7F7F7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/>
              <a:r>
                <a:rPr lang="he-IL" sz="2000" b="1" dirty="0">
                  <a:solidFill>
                    <a:srgbClr val="204162"/>
                  </a:solidFill>
                  <a:latin typeface="Arial" pitchFamily="34" charset="0"/>
                </a:rPr>
                <a:t>כללי</a:t>
              </a:r>
              <a:endParaRPr lang="en-US" sz="2000" dirty="0">
                <a:solidFill>
                  <a:srgbClr val="20416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254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8372850" y="5911435"/>
            <a:ext cx="19050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r" eaLnBrk="0" hangingPunct="0">
              <a:lnSpc>
                <a:spcPct val="150000"/>
              </a:lnSpc>
            </a:pPr>
            <a:endParaRPr lang="he-IL" sz="16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377146" y="2821840"/>
            <a:ext cx="7558087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0" hangingPunct="0"/>
            <a:r>
              <a:rPr lang="he-IL" sz="3200" b="1" dirty="0">
                <a:solidFill>
                  <a:srgbClr val="2041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תרחיש בסיס</a:t>
            </a:r>
          </a:p>
        </p:txBody>
      </p:sp>
      <p:sp>
        <p:nvSpPr>
          <p:cNvPr id="1028" name="AutoShape 4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0" name="AutoShape 6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32" name="AutoShape 8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8293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166415" y="128551"/>
            <a:ext cx="7426196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תרחיש הבסיס (שמרני) – מספר המבקרים הצפוי לאורך זמן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566883" y="1228045"/>
            <a:ext cx="7058235" cy="4649042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graphicFrame>
        <p:nvGraphicFramePr>
          <p:cNvPr id="6" name="תרשים 2">
            <a:extLst>
              <a:ext uri="{FF2B5EF4-FFF2-40B4-BE49-F238E27FC236}">
                <a16:creationId xmlns:a16="http://schemas.microsoft.com/office/drawing/2014/main" id="{FA50E84C-8267-4288-AEFC-2CCD1E5ED95D}"/>
              </a:ext>
            </a:extLst>
          </p:cNvPr>
          <p:cNvGraphicFramePr/>
          <p:nvPr/>
        </p:nvGraphicFramePr>
        <p:xfrm>
          <a:off x="1997671" y="2335647"/>
          <a:ext cx="8196661" cy="374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Arrow Connector 5">
            <a:extLst>
              <a:ext uri="{FF2B5EF4-FFF2-40B4-BE49-F238E27FC236}">
                <a16:creationId xmlns:a16="http://schemas.microsoft.com/office/drawing/2014/main" id="{8F40CCFD-2C5F-4E99-B99E-D109E13BA33A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5786" y="2600277"/>
            <a:ext cx="1814511" cy="601039"/>
          </a:xfrm>
          <a:prstGeom prst="straightConnector1">
            <a:avLst/>
          </a:prstGeom>
          <a:noFill/>
          <a:ln w="12700" cap="flat" cmpd="sng" algn="ctr">
            <a:solidFill>
              <a:srgbClr val="002060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B2E5174-26D7-4D30-B5EB-E8DEAA26D6A2}"/>
              </a:ext>
            </a:extLst>
          </p:cNvPr>
          <p:cNvSpPr txBox="1"/>
          <p:nvPr/>
        </p:nvSpPr>
        <p:spPr>
          <a:xfrm rot="20499062">
            <a:off x="5015140" y="2586225"/>
            <a:ext cx="1239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CAGR: 20%</a:t>
            </a:r>
          </a:p>
        </p:txBody>
      </p: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0B3D9680-359E-4FAE-A109-DF82E7192D1A}"/>
              </a:ext>
            </a:extLst>
          </p:cNvPr>
          <p:cNvCxnSpPr>
            <a:cxnSpLocks/>
          </p:cNvCxnSpPr>
          <p:nvPr/>
        </p:nvCxnSpPr>
        <p:spPr bwMode="auto">
          <a:xfrm>
            <a:off x="2853781" y="2670050"/>
            <a:ext cx="0" cy="333938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מלבן 14">
            <a:extLst>
              <a:ext uri="{FF2B5EF4-FFF2-40B4-BE49-F238E27FC236}">
                <a16:creationId xmlns:a16="http://schemas.microsoft.com/office/drawing/2014/main" id="{241EB09B-A21A-4985-9FE5-09ECC78219A0}"/>
              </a:ext>
            </a:extLst>
          </p:cNvPr>
          <p:cNvSpPr/>
          <p:nvPr/>
        </p:nvSpPr>
        <p:spPr>
          <a:xfrm>
            <a:off x="2750294" y="1122004"/>
            <a:ext cx="7301012" cy="165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הנחנו כי מספר המבקרים השנתי במרכז יגדל בהדרגה מ-15 אלף מבקרים בשנה הראשונה עד ל-65 אלף מבקרים בשנה העשירית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בהתאם להנחה הנ"ל הונחו שיעורי גידול מדורגים כך שבשנתיים הראשונות הונחו 40% גידול בשנה, לשנים 4-6 הונחו 20% בשנה ולשנים 7-10 הונחו 15% בשנה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166415" y="6058789"/>
            <a:ext cx="6177854" cy="53126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תרחיש הבסיס מציג גידול שנתי ממוצע (</a:t>
            </a:r>
            <a:r>
              <a:rPr lang="en-US" sz="1600" b="1" i="1" dirty="0">
                <a:latin typeface="Arial" pitchFamily="34" charset="0"/>
              </a:rPr>
              <a:t>CAGR</a:t>
            </a:r>
            <a:r>
              <a:rPr lang="he-IL" sz="1600" b="1" i="1" dirty="0">
                <a:latin typeface="Arial" pitchFamily="34" charset="0"/>
              </a:rPr>
              <a:t>) העומד על כ-20% על פני 10 שנים</a:t>
            </a:r>
          </a:p>
        </p:txBody>
      </p:sp>
      <p:cxnSp>
        <p:nvCxnSpPr>
          <p:cNvPr id="11" name="Straight Arrow Connector 5">
            <a:extLst>
              <a:ext uri="{FF2B5EF4-FFF2-40B4-BE49-F238E27FC236}">
                <a16:creationId xmlns:a16="http://schemas.microsoft.com/office/drawing/2014/main" id="{8F40CCFD-2C5F-4E99-B99E-D109E13BA33A}"/>
              </a:ext>
            </a:extLst>
          </p:cNvPr>
          <p:cNvCxnSpPr>
            <a:cxnSpLocks/>
          </p:cNvCxnSpPr>
          <p:nvPr/>
        </p:nvCxnSpPr>
        <p:spPr bwMode="auto">
          <a:xfrm flipV="1">
            <a:off x="3136096" y="3975281"/>
            <a:ext cx="1290215" cy="668041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alpha val="27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B2E5174-26D7-4D30-B5EB-E8DEAA26D6A2}"/>
              </a:ext>
            </a:extLst>
          </p:cNvPr>
          <p:cNvSpPr txBox="1"/>
          <p:nvPr/>
        </p:nvSpPr>
        <p:spPr>
          <a:xfrm rot="19940288">
            <a:off x="3416384" y="405313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40%</a:t>
            </a:r>
          </a:p>
        </p:txBody>
      </p:sp>
      <p:cxnSp>
        <p:nvCxnSpPr>
          <p:cNvPr id="14" name="Straight Arrow Connector 5">
            <a:extLst>
              <a:ext uri="{FF2B5EF4-FFF2-40B4-BE49-F238E27FC236}">
                <a16:creationId xmlns:a16="http://schemas.microsoft.com/office/drawing/2014/main" id="{8F40CCFD-2C5F-4E99-B99E-D109E13BA33A}"/>
              </a:ext>
            </a:extLst>
          </p:cNvPr>
          <p:cNvCxnSpPr>
            <a:cxnSpLocks/>
          </p:cNvCxnSpPr>
          <p:nvPr/>
        </p:nvCxnSpPr>
        <p:spPr bwMode="auto">
          <a:xfrm flipV="1">
            <a:off x="4426311" y="3122920"/>
            <a:ext cx="2453203" cy="852361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alpha val="27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4B2E5174-26D7-4D30-B5EB-E8DEAA26D6A2}"/>
              </a:ext>
            </a:extLst>
          </p:cNvPr>
          <p:cNvSpPr txBox="1"/>
          <p:nvPr/>
        </p:nvSpPr>
        <p:spPr>
          <a:xfrm rot="20499062">
            <a:off x="5279922" y="326901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20%</a:t>
            </a:r>
          </a:p>
        </p:txBody>
      </p:sp>
      <p:cxnSp>
        <p:nvCxnSpPr>
          <p:cNvPr id="17" name="Straight Arrow Connector 5">
            <a:extLst>
              <a:ext uri="{FF2B5EF4-FFF2-40B4-BE49-F238E27FC236}">
                <a16:creationId xmlns:a16="http://schemas.microsoft.com/office/drawing/2014/main" id="{8F40CCFD-2C5F-4E99-B99E-D109E13BA33A}"/>
              </a:ext>
            </a:extLst>
          </p:cNvPr>
          <p:cNvCxnSpPr>
            <a:cxnSpLocks/>
          </p:cNvCxnSpPr>
          <p:nvPr/>
        </p:nvCxnSpPr>
        <p:spPr bwMode="auto">
          <a:xfrm flipV="1">
            <a:off x="6862370" y="2576200"/>
            <a:ext cx="2537816" cy="542588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alpha val="27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B2E5174-26D7-4D30-B5EB-E8DEAA26D6A2}"/>
              </a:ext>
            </a:extLst>
          </p:cNvPr>
          <p:cNvSpPr txBox="1"/>
          <p:nvPr/>
        </p:nvSpPr>
        <p:spPr>
          <a:xfrm rot="20934324">
            <a:off x="7954400" y="2549093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15%</a:t>
            </a:r>
          </a:p>
        </p:txBody>
      </p:sp>
    </p:spTree>
    <p:extLst>
      <p:ext uri="{BB962C8B-B14F-4D97-AF65-F5344CB8AC3E}">
        <p14:creationId xmlns:p14="http://schemas.microsoft.com/office/powerpoint/2010/main" val="2702092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הבסיס (שמרני)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התפלגות הכנסות</a:t>
            </a:r>
          </a:p>
        </p:txBody>
      </p:sp>
      <p:graphicFrame>
        <p:nvGraphicFramePr>
          <p:cNvPr id="4" name="Chart 5"/>
          <p:cNvGraphicFramePr/>
          <p:nvPr/>
        </p:nvGraphicFramePr>
        <p:xfrm>
          <a:off x="3529869" y="1347008"/>
          <a:ext cx="5741863" cy="389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70173" y="996984"/>
            <a:ext cx="35670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הנחות התכנית העסקית - התפלגות ממוצעת של הכנסות שנתיות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9891" y="5326505"/>
            <a:ext cx="278324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/>
              <a:t>סה"כ: כ-6.3 מיליון ש"ח בשנה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720240" y="5817103"/>
            <a:ext cx="6866930" cy="839126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התכנית העסקית מניחה כי סך ההכנסות מפעילות המרכז צפוי לעמוד על כ-6.3 </a:t>
            </a:r>
            <a:r>
              <a:rPr lang="he-IL" dirty="0" err="1"/>
              <a:t>מלש"ח</a:t>
            </a:r>
            <a:r>
              <a:rPr lang="he-IL" dirty="0"/>
              <a:t> בשנה בממוצע; הכנסות ממכירת כרטיסים מהוות כ-20% בלבד מכלל ההכנסות, ואילו ההכנסות מהקצבות ציבוריות, תרומות וקרנות מהוות כ-50% נוספים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8536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45E0C341-4D9C-4384-963A-06E5ED90E9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15987D6-AF14-4050-A6EB-95FAAF6F1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הבסיס (שמרני)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תחזית הכנסות</a:t>
            </a:r>
          </a:p>
        </p:txBody>
      </p:sp>
      <p:graphicFrame>
        <p:nvGraphicFramePr>
          <p:cNvPr id="4" name="תרשים 3">
            <a:extLst>
              <a:ext uri="{FF2B5EF4-FFF2-40B4-BE49-F238E27FC236}">
                <a16:creationId xmlns:a16="http://schemas.microsoft.com/office/drawing/2014/main" id="{CEB3D409-8EE8-4168-A472-8B8ED5076879}"/>
              </a:ext>
            </a:extLst>
          </p:cNvPr>
          <p:cNvGraphicFramePr/>
          <p:nvPr/>
        </p:nvGraphicFramePr>
        <p:xfrm>
          <a:off x="1740992" y="1043994"/>
          <a:ext cx="8727925" cy="4612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8EB38B-B7E7-4723-8B3D-B069B006B4BD}"/>
              </a:ext>
            </a:extLst>
          </p:cNvPr>
          <p:cNvSpPr txBox="1"/>
          <p:nvPr/>
        </p:nvSpPr>
        <p:spPr>
          <a:xfrm>
            <a:off x="2680726" y="6009430"/>
            <a:ext cx="6982339" cy="602508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תמהיל מקורות ההכנסה צפוי להניב הכנסה שנתית ממוצעת של כ-6.3 מיליון ש"ח; הגידול בהכנסות נובע מן הגידול הצפוי במספר המבקרים (ממוצע של כ-20% בשנה) 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3726F7C-3EAC-439A-AE0E-1B8293AEB4B7}"/>
              </a:ext>
            </a:extLst>
          </p:cNvPr>
          <p:cNvSpPr/>
          <p:nvPr/>
        </p:nvSpPr>
        <p:spPr>
          <a:xfrm>
            <a:off x="4481635" y="1072059"/>
            <a:ext cx="29045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u="sng" dirty="0">
                <a:solidFill>
                  <a:schemeClr val="tx2"/>
                </a:solidFill>
              </a:rPr>
              <a:t>תחזית הכנסות שנתית (אלפי ₪)</a:t>
            </a:r>
            <a:endParaRPr lang="he-IL" b="1" u="sng" dirty="0"/>
          </a:p>
        </p:txBody>
      </p:sp>
    </p:spTree>
    <p:extLst>
      <p:ext uri="{BB962C8B-B14F-4D97-AF65-F5344CB8AC3E}">
        <p14:creationId xmlns:p14="http://schemas.microsoft.com/office/powerpoint/2010/main" val="338793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הבסיס (שמרני)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התפלגות עלויות</a:t>
            </a:r>
          </a:p>
        </p:txBody>
      </p:sp>
      <p:graphicFrame>
        <p:nvGraphicFramePr>
          <p:cNvPr id="4" name="Chart 5"/>
          <p:cNvGraphicFramePr/>
          <p:nvPr/>
        </p:nvGraphicFramePr>
        <p:xfrm>
          <a:off x="3529869" y="1477813"/>
          <a:ext cx="5741863" cy="389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70173" y="996983"/>
            <a:ext cx="356706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הנחות התכנית העסקית - התפלגות ממוצעת של עלויות התפעול השנתיות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9891" y="5326505"/>
            <a:ext cx="278324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/>
              <a:t>סה"כ: כ-6.2 מיליון ש"ח בשנה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720240" y="6009430"/>
            <a:ext cx="6866930" cy="570904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התכנית העסקית מניחה כי סך העלויות מפעילות המרכז צפויות לעמוד על כ-6.2 </a:t>
            </a:r>
            <a:r>
              <a:rPr lang="he-IL" dirty="0" err="1"/>
              <a:t>מלש"ח</a:t>
            </a:r>
            <a:r>
              <a:rPr lang="he-IL" dirty="0"/>
              <a:t> בשנה בממוצע; כאשר כ-30% הינן עלויות כ"א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2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1845881" y="1014848"/>
            <a:ext cx="8555295" cy="2217078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ניתוח מוזיאונים דומים למרכז קהילות ישראל וניתוח סביבת המרכז וקהלי היעד מאפשרים לקבוע טווח פוטנציאלי של כמות המבקרים השנתית הצפויה לפקוד את המרכז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על בסיס ניתוח המוזיאונים הדומים (הן מס' מבקרים והן גודל המוזיאון ותכניו) וביניהם מוזיאון בית התפוצות ומוזיאון אומנות האסלאם, ניתן להניח כי פוטנציאל המבקרים השנתי נע בין 40 ו-60 אלף מבקרים בשנה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כאשר, 60 אלף מבקרים מהאוכלוסייה הכללית נקבעו על בסיס יחס השטחים בין מרכז קהילות ישראל ובית התפוצות</a:t>
            </a:r>
            <a:r>
              <a:rPr lang="en-ZW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וכן על בסיס מיקום המוזיאון וקהל היעד אליו פונה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בנוסף, ניתן להניח את התפלגות אוכלוסיית המבקרים: </a:t>
            </a:r>
          </a:p>
          <a:p>
            <a:pPr marL="285750" indent="-285750" algn="r">
              <a:spcBef>
                <a:spcPts val="400"/>
              </a:spcBef>
              <a:spcAft>
                <a:spcPts val="4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latin typeface="Arial" pitchFamily="34" charset="0"/>
              </a:rPr>
              <a:t>מתוך 1.6 מיליון ביקורים במוזיאונים כ-200 אלף (כ-11%) הינם תיירים וכ-1.4 מיליון (כ-89%) הינם תושבי ישראל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972595" y="176996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תחזית ביקושים – אוכלוסייה כללית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07072" y="6234075"/>
            <a:ext cx="6177854" cy="431644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פוטנציאל המבקרים מהאוכלוסייה הכללית נע בין 40 ו-60 אלף מבקרים בשנה כאשר כ-90% הינם תושבי ישראל וכ-10% הינם תיירים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37EE2B3-6FCB-429C-AC18-95F3B8BE7705}"/>
              </a:ext>
            </a:extLst>
          </p:cNvPr>
          <p:cNvGraphicFramePr>
            <a:graphicFrameLocks noGrp="1"/>
          </p:cNvGraphicFramePr>
          <p:nvPr/>
        </p:nvGraphicFramePr>
        <p:xfrm>
          <a:off x="3034059" y="3480107"/>
          <a:ext cx="6099059" cy="2712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65818">
                  <a:extLst>
                    <a:ext uri="{9D8B030D-6E8A-4147-A177-3AD203B41FA5}">
                      <a16:colId xmlns:a16="http://schemas.microsoft.com/office/drawing/2014/main" val="368647323"/>
                    </a:ext>
                  </a:extLst>
                </a:gridCol>
                <a:gridCol w="1165818">
                  <a:extLst>
                    <a:ext uri="{9D8B030D-6E8A-4147-A177-3AD203B41FA5}">
                      <a16:colId xmlns:a16="http://schemas.microsoft.com/office/drawing/2014/main" val="1160518671"/>
                    </a:ext>
                  </a:extLst>
                </a:gridCol>
                <a:gridCol w="994543">
                  <a:extLst>
                    <a:ext uri="{9D8B030D-6E8A-4147-A177-3AD203B41FA5}">
                      <a16:colId xmlns:a16="http://schemas.microsoft.com/office/drawing/2014/main" val="1950310391"/>
                    </a:ext>
                  </a:extLst>
                </a:gridCol>
                <a:gridCol w="1290150">
                  <a:extLst>
                    <a:ext uri="{9D8B030D-6E8A-4147-A177-3AD203B41FA5}">
                      <a16:colId xmlns:a16="http://schemas.microsoft.com/office/drawing/2014/main" val="2439467978"/>
                    </a:ext>
                  </a:extLst>
                </a:gridCol>
                <a:gridCol w="1482730">
                  <a:extLst>
                    <a:ext uri="{9D8B030D-6E8A-4147-A177-3AD203B41FA5}">
                      <a16:colId xmlns:a16="http://schemas.microsoft.com/office/drawing/2014/main" val="1538906884"/>
                    </a:ext>
                  </a:extLst>
                </a:gridCol>
              </a:tblGrid>
              <a:tr h="704121"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/>
                        <a:t>שם המוזיאון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/>
                        <a:t>מספר מבקרים שרכשו כרטיס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/>
                        <a:t>מספר מבקרים בלא תשלום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/>
                        <a:t>מבקרים מפעילויות נוספות הקשורות לתצוגה </a:t>
                      </a:r>
                      <a:endParaRPr lang="en-US" sz="1200" b="1" dirty="0"/>
                    </a:p>
                  </a:txBody>
                  <a:tcPr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/>
                        <a:t>מספר מבקרים כולל (לא כולל מבקרים מפעילויות שאינן קשורות לתצוגה)</a:t>
                      </a:r>
                      <a:endParaRPr lang="en-US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9622032"/>
                  </a:ext>
                </a:extLst>
              </a:tr>
              <a:tr h="221668">
                <a:tc>
                  <a:txBody>
                    <a:bodyPr/>
                    <a:lstStyle/>
                    <a:p>
                      <a:r>
                        <a:rPr lang="he-IL" sz="1100" dirty="0"/>
                        <a:t>ת"א לאומנות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295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130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35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460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8887613"/>
                  </a:ext>
                </a:extLst>
              </a:tr>
              <a:tr h="365100">
                <a:tc>
                  <a:txBody>
                    <a:bodyPr/>
                    <a:lstStyle/>
                    <a:p>
                      <a:r>
                        <a:rPr lang="he-IL" sz="1100" dirty="0"/>
                        <a:t>מוזיאון ארץ ישראל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236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36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274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7988880"/>
                  </a:ext>
                </a:extLst>
              </a:tr>
              <a:tr h="221668">
                <a:tc>
                  <a:txBody>
                    <a:bodyPr/>
                    <a:lstStyle/>
                    <a:p>
                      <a:r>
                        <a:rPr lang="he-IL" sz="1100" dirty="0"/>
                        <a:t>ארצות המקרא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158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41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46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245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127772"/>
                  </a:ext>
                </a:extLst>
              </a:tr>
              <a:tr h="221668">
                <a:tc>
                  <a:txBody>
                    <a:bodyPr/>
                    <a:lstStyle/>
                    <a:p>
                      <a:r>
                        <a:rPr lang="he-IL" sz="1100" dirty="0"/>
                        <a:t>בית התפוצות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82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32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115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8414907"/>
                  </a:ext>
                </a:extLst>
              </a:tr>
              <a:tr h="234905">
                <a:tc>
                  <a:txBody>
                    <a:bodyPr/>
                    <a:lstStyle/>
                    <a:p>
                      <a:r>
                        <a:rPr lang="he-IL" sz="1100" dirty="0"/>
                        <a:t>אומנות האסלאם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25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15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14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40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8087861"/>
                  </a:ext>
                </a:extLst>
              </a:tr>
              <a:tr h="365100">
                <a:tc>
                  <a:txBody>
                    <a:bodyPr/>
                    <a:lstStyle/>
                    <a:p>
                      <a:r>
                        <a:rPr lang="he-IL" sz="1100" dirty="0"/>
                        <a:t>מוזיאון יהדות איטליה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8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5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5</a:t>
                      </a:r>
                      <a:endParaRPr lang="en-US" sz="11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18</a:t>
                      </a:r>
                      <a:endParaRPr 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6050442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749FBAF-C7EE-45CA-B5A2-612D1BB916B7}"/>
              </a:ext>
            </a:extLst>
          </p:cNvPr>
          <p:cNvSpPr txBox="1"/>
          <p:nvPr/>
        </p:nvSpPr>
        <p:spPr>
          <a:xfrm>
            <a:off x="9095633" y="4901181"/>
            <a:ext cx="144318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dirty="0"/>
              <a:t>*</a:t>
            </a:r>
            <a:r>
              <a:rPr lang="he-IL" sz="900" dirty="0"/>
              <a:t> </a:t>
            </a:r>
            <a:r>
              <a:rPr lang="he-IL" sz="900" b="1" i="1" dirty="0"/>
              <a:t>מקורות: </a:t>
            </a:r>
            <a:r>
              <a:rPr lang="he-IL" sz="900" dirty="0" err="1"/>
              <a:t>הלמ"ס</a:t>
            </a:r>
            <a:r>
              <a:rPr lang="he-IL" sz="900" dirty="0"/>
              <a:t>, סקר תיירות נכנסת (משרד התיירות), דוח פילת – מוזיאונים בישראל (סיכום פעילות שנתית, 2015)</a:t>
            </a:r>
          </a:p>
          <a:p>
            <a:pPr algn="r"/>
            <a:r>
              <a:rPr lang="he-IL" sz="900" b="1" i="1" dirty="0"/>
              <a:t>** ראו נספח: </a:t>
            </a:r>
            <a:r>
              <a:rPr lang="he-IL" sz="900" dirty="0"/>
              <a:t>התפלגות מבקרים – סוגי הפעלות חינוכיות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6C51D7-847B-453F-B98A-1AFF64745073}"/>
              </a:ext>
            </a:extLst>
          </p:cNvPr>
          <p:cNvSpPr txBox="1"/>
          <p:nvPr/>
        </p:nvSpPr>
        <p:spPr>
          <a:xfrm>
            <a:off x="4281338" y="3231927"/>
            <a:ext cx="3629323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u="sng" dirty="0"/>
              <a:t>מספר מבקרים במוזיאונים נבחרים (שנת 2015, באלפים)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DE0929-FA88-4B47-A3D4-67A34C92F68A}"/>
              </a:ext>
            </a:extLst>
          </p:cNvPr>
          <p:cNvSpPr/>
          <p:nvPr/>
        </p:nvSpPr>
        <p:spPr bwMode="auto">
          <a:xfrm>
            <a:off x="3034058" y="5268661"/>
            <a:ext cx="6099059" cy="46536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305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45E0C341-4D9C-4384-963A-06E5ED90E9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15987D6-AF14-4050-A6EB-95FAAF6F1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הבסיס (שמרני)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תחזית עלויות תפעול</a:t>
            </a:r>
          </a:p>
        </p:txBody>
      </p:sp>
      <p:graphicFrame>
        <p:nvGraphicFramePr>
          <p:cNvPr id="4" name="תרשים 3">
            <a:extLst>
              <a:ext uri="{FF2B5EF4-FFF2-40B4-BE49-F238E27FC236}">
                <a16:creationId xmlns:a16="http://schemas.microsoft.com/office/drawing/2014/main" id="{CEB3D409-8EE8-4168-A472-8B8ED5076879}"/>
              </a:ext>
            </a:extLst>
          </p:cNvPr>
          <p:cNvGraphicFramePr/>
          <p:nvPr/>
        </p:nvGraphicFramePr>
        <p:xfrm>
          <a:off x="1740992" y="1043994"/>
          <a:ext cx="8727925" cy="4612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8EB38B-B7E7-4723-8B3D-B069B006B4BD}"/>
              </a:ext>
            </a:extLst>
          </p:cNvPr>
          <p:cNvSpPr txBox="1"/>
          <p:nvPr/>
        </p:nvSpPr>
        <p:spPr>
          <a:xfrm>
            <a:off x="2870463" y="6103427"/>
            <a:ext cx="6564917" cy="487789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עלויות התפעול השנתיות צפויות לעמוד על עלות ממוצעת של כ-6.2 מיליון ש"ח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3726F7C-3EAC-439A-AE0E-1B8293AEB4B7}"/>
              </a:ext>
            </a:extLst>
          </p:cNvPr>
          <p:cNvSpPr/>
          <p:nvPr/>
        </p:nvSpPr>
        <p:spPr>
          <a:xfrm>
            <a:off x="4502206" y="1072057"/>
            <a:ext cx="3103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u="sng" dirty="0">
                <a:solidFill>
                  <a:schemeClr val="tx2"/>
                </a:solidFill>
              </a:rPr>
              <a:t>תחזית עלויות תפעול שנתית (אלפי ש"ח)</a:t>
            </a:r>
            <a:endParaRPr lang="he-IL" b="1" u="sng" dirty="0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CFB4AA10-DF24-47F7-9860-10417EFE1A12}"/>
              </a:ext>
            </a:extLst>
          </p:cNvPr>
          <p:cNvSpPr/>
          <p:nvPr/>
        </p:nvSpPr>
        <p:spPr>
          <a:xfrm>
            <a:off x="8493628" y="5726037"/>
            <a:ext cx="17443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e-IL" sz="1000" b="1" i="1" dirty="0"/>
              <a:t>*</a:t>
            </a:r>
            <a:r>
              <a:rPr lang="he-IL" sz="1000" dirty="0"/>
              <a:t>העלויות כוללות מע"מ ומס שכר</a:t>
            </a:r>
          </a:p>
        </p:txBody>
      </p:sp>
    </p:spTree>
    <p:extLst>
      <p:ext uri="{BB962C8B-B14F-4D97-AF65-F5344CB8AC3E}">
        <p14:creationId xmlns:p14="http://schemas.microsoft.com/office/powerpoint/2010/main" val="33124693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45E0C341-4D9C-4384-963A-06E5ED90E9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15987D6-AF14-4050-A6EB-95FAAF6F1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הבסיס (שמרני)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תוצאות</a:t>
            </a:r>
          </a:p>
        </p:txBody>
      </p:sp>
      <p:graphicFrame>
        <p:nvGraphicFramePr>
          <p:cNvPr id="4" name="תרשים 3">
            <a:extLst>
              <a:ext uri="{FF2B5EF4-FFF2-40B4-BE49-F238E27FC236}">
                <a16:creationId xmlns:a16="http://schemas.microsoft.com/office/drawing/2014/main" id="{CEB3D409-8EE8-4168-A472-8B8ED5076879}"/>
              </a:ext>
            </a:extLst>
          </p:cNvPr>
          <p:cNvGraphicFramePr>
            <a:graphicFrameLocks/>
          </p:cNvGraphicFramePr>
          <p:nvPr/>
        </p:nvGraphicFramePr>
        <p:xfrm>
          <a:off x="1889760" y="1379835"/>
          <a:ext cx="8595360" cy="425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8EB38B-B7E7-4723-8B3D-B069B006B4BD}"/>
              </a:ext>
            </a:extLst>
          </p:cNvPr>
          <p:cNvSpPr txBox="1"/>
          <p:nvPr/>
        </p:nvSpPr>
        <p:spPr>
          <a:xfrm>
            <a:off x="3060201" y="5933535"/>
            <a:ext cx="5877332" cy="639578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פעילות המרכז מציגה רווח שנתי ממוצע העומד על כ-89 </a:t>
            </a:r>
            <a:r>
              <a:rPr lang="he-IL" dirty="0" err="1"/>
              <a:t>אלש"ח</a:t>
            </a:r>
            <a:endParaRPr lang="he-I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/>
              <a:t>כאשר ארבע השנים הראשונות לתפעול מציגות גירעון שנתי ממוצע של כ-200 </a:t>
            </a:r>
            <a:r>
              <a:rPr lang="he-IL" dirty="0" err="1"/>
              <a:t>אלש"ח</a:t>
            </a:r>
            <a:endParaRPr lang="he-IL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3726F7C-3EAC-439A-AE0E-1B8293AEB4B7}"/>
              </a:ext>
            </a:extLst>
          </p:cNvPr>
          <p:cNvSpPr/>
          <p:nvPr/>
        </p:nvSpPr>
        <p:spPr>
          <a:xfrm>
            <a:off x="4670702" y="1187122"/>
            <a:ext cx="303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u="sng" dirty="0">
                <a:solidFill>
                  <a:schemeClr val="tx2"/>
                </a:solidFill>
              </a:rPr>
              <a:t>הכנסות ועלויות תפעול (שנתי, אלפי ₪)</a:t>
            </a:r>
            <a:endParaRPr lang="he-IL" b="1" u="sng" dirty="0"/>
          </a:p>
        </p:txBody>
      </p:sp>
    </p:spTree>
    <p:extLst>
      <p:ext uri="{BB962C8B-B14F-4D97-AF65-F5344CB8AC3E}">
        <p14:creationId xmlns:p14="http://schemas.microsoft.com/office/powerpoint/2010/main" val="29562749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2490424" y="1037959"/>
          <a:ext cx="3731055" cy="4781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19"/>
          <p:cNvSpPr txBox="1">
            <a:spLocks noChangeArrowheads="1"/>
          </p:cNvSpPr>
          <p:nvPr/>
        </p:nvSpPr>
        <p:spPr bwMode="auto">
          <a:xfrm>
            <a:off x="5791200" y="1829468"/>
            <a:ext cx="1253486" cy="309958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b="1" dirty="0">
                <a:solidFill>
                  <a:srgbClr val="000000"/>
                </a:solidFill>
              </a:rPr>
              <a:t>289 </a:t>
            </a:r>
            <a:r>
              <a:rPr lang="he-IL" b="1" dirty="0" err="1">
                <a:solidFill>
                  <a:srgbClr val="000000"/>
                </a:solidFill>
              </a:rPr>
              <a:t>אלש"ח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gray">
          <a:xfrm rot="10800000">
            <a:off x="9169397" y="1239931"/>
            <a:ext cx="1188720" cy="822960"/>
          </a:xfrm>
          <a:prstGeom prst="homePlate">
            <a:avLst>
              <a:gd name="adj" fmla="val 61922"/>
            </a:avLst>
          </a:prstGeom>
          <a:solidFill>
            <a:srgbClr val="6793B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eaLnBrk="0" hangingPunct="0"/>
            <a:r>
              <a:rPr lang="he-IL" b="1" dirty="0">
                <a:solidFill>
                  <a:srgbClr val="FFFFFF"/>
                </a:solidFill>
              </a:rPr>
              <a:t>תרומות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gray">
          <a:xfrm rot="10800000">
            <a:off x="9169400" y="3357067"/>
            <a:ext cx="1188720" cy="822960"/>
          </a:xfrm>
          <a:prstGeom prst="homePlate">
            <a:avLst>
              <a:gd name="adj" fmla="val 61922"/>
            </a:avLst>
          </a:prstGeom>
          <a:solidFill>
            <a:srgbClr val="6793B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eaLnBrk="0" hangingPunct="0"/>
            <a:r>
              <a:rPr lang="he-IL" b="1" dirty="0">
                <a:solidFill>
                  <a:srgbClr val="FFFFFF"/>
                </a:solidFill>
              </a:rPr>
              <a:t>עלויות כוח אדם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799023" y="1485604"/>
            <a:ext cx="1212217" cy="371513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112- </a:t>
            </a:r>
            <a:r>
              <a:rPr lang="he-IL" dirty="0" err="1"/>
              <a:t>אלש"ח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492258" y="1771654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גידול של 10%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92258" y="1445375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קיטון של 10%</a:t>
            </a:r>
          </a:p>
        </p:txBody>
      </p:sp>
      <p:sp>
        <p:nvSpPr>
          <p:cNvPr id="20" name="AutoShape 11"/>
          <p:cNvSpPr>
            <a:spLocks noChangeArrowheads="1"/>
          </p:cNvSpPr>
          <p:nvPr/>
        </p:nvSpPr>
        <p:spPr bwMode="gray">
          <a:xfrm rot="10800000">
            <a:off x="9169400" y="2298499"/>
            <a:ext cx="1188720" cy="822960"/>
          </a:xfrm>
          <a:prstGeom prst="homePlate">
            <a:avLst>
              <a:gd name="adj" fmla="val 61922"/>
            </a:avLst>
          </a:prstGeom>
          <a:solidFill>
            <a:srgbClr val="6793B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eaLnBrk="0" hangingPunct="0"/>
            <a:r>
              <a:rPr lang="he-IL" b="1" dirty="0">
                <a:solidFill>
                  <a:srgbClr val="FFFFFF"/>
                </a:solidFill>
              </a:rPr>
              <a:t>הכנסות מכרטיסים וחנות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86001" y="2888712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גידול של 10%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92258" y="2506999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קיטון של 10%</a:t>
            </a:r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1794227" y="2555001"/>
            <a:ext cx="1217012" cy="371513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35- </a:t>
            </a:r>
            <a:r>
              <a:rPr lang="he-IL" dirty="0" err="1"/>
              <a:t>אלש"ח</a:t>
            </a:r>
            <a:endParaRPr lang="en-US" dirty="0"/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5827674" y="2890340"/>
            <a:ext cx="1217012" cy="371513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212 </a:t>
            </a:r>
            <a:r>
              <a:rPr lang="he-IL" dirty="0" err="1"/>
              <a:t>אלש"ח</a:t>
            </a:r>
            <a:endParaRPr lang="en-US" dirty="0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4198626" y="261066"/>
            <a:ext cx="6276005" cy="375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/>
            <a:r>
              <a:rPr lang="he-IL" sz="2400" b="1" dirty="0">
                <a:solidFill>
                  <a:srgbClr val="204162"/>
                </a:solidFill>
              </a:rPr>
              <a:t>תרחיש הבסיס (שמרני)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רגישות לתרחישים שונים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827674" y="3997134"/>
            <a:ext cx="1217012" cy="371513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88- </a:t>
            </a:r>
            <a:r>
              <a:rPr lang="he-IL" dirty="0" err="1"/>
              <a:t>אלש"ח</a:t>
            </a:r>
            <a:endParaRPr lang="en-US" dirty="0"/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1796919" y="3657693"/>
            <a:ext cx="1214320" cy="648512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265- </a:t>
            </a:r>
            <a:r>
              <a:rPr lang="he-IL" dirty="0" err="1"/>
              <a:t>אלש"ח</a:t>
            </a:r>
            <a:endParaRPr lang="en-US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2817849" y="5935716"/>
            <a:ext cx="6541636" cy="607880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i="1" dirty="0"/>
              <a:t>הרגישות העיקרית של הפרויקט היא בעלויות התפעול השוטפות; גידול של 10% יביא לגירעון שנתי של כ-350 </a:t>
            </a:r>
            <a:r>
              <a:rPr lang="he-IL" i="1" dirty="0" err="1"/>
              <a:t>אלש"ח</a:t>
            </a:r>
            <a:r>
              <a:rPr lang="he-IL" i="1" dirty="0"/>
              <a:t> בממוצע (שינוי של בכ-440 </a:t>
            </a:r>
            <a:r>
              <a:rPr lang="he-IL" i="1" dirty="0" err="1"/>
              <a:t>אלש"ח</a:t>
            </a:r>
            <a:r>
              <a:rPr lang="he-IL" i="1" dirty="0"/>
              <a:t>)</a:t>
            </a:r>
            <a:endParaRPr lang="en-US" i="1" dirty="0"/>
          </a:p>
        </p:txBody>
      </p:sp>
      <p:sp>
        <p:nvSpPr>
          <p:cNvPr id="37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5791200" y="6539170"/>
            <a:ext cx="609600" cy="381000"/>
          </a:xfrm>
        </p:spPr>
        <p:txBody>
          <a:bodyPr/>
          <a:lstStyle/>
          <a:p>
            <a:pPr>
              <a:defRPr/>
            </a:pPr>
            <a:fld id="{DFB976CB-2220-4266-B271-BB7AC23F907F}" type="slidenum">
              <a:rPr lang="he-IL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25CF92-9EC3-4F26-9433-904DF261F12F}"/>
              </a:ext>
            </a:extLst>
          </p:cNvPr>
          <p:cNvSpPr txBox="1"/>
          <p:nvPr/>
        </p:nvSpPr>
        <p:spPr>
          <a:xfrm>
            <a:off x="7483051" y="3504896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גידול של 10%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C17252-46D9-4ED0-B863-210E15C8C238}"/>
              </a:ext>
            </a:extLst>
          </p:cNvPr>
          <p:cNvSpPr txBox="1"/>
          <p:nvPr/>
        </p:nvSpPr>
        <p:spPr>
          <a:xfrm>
            <a:off x="7483051" y="3879325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קיטון של 10%</a:t>
            </a:r>
          </a:p>
        </p:txBody>
      </p:sp>
      <p:sp>
        <p:nvSpPr>
          <p:cNvPr id="38" name="Text Box 19">
            <a:extLst>
              <a:ext uri="{FF2B5EF4-FFF2-40B4-BE49-F238E27FC236}">
                <a16:creationId xmlns:a16="http://schemas.microsoft.com/office/drawing/2014/main" id="{AB246B3B-BB91-48E0-9E95-55F0D3093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0608" y="5441011"/>
            <a:ext cx="1270685" cy="34073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square" lIns="18000" tIns="46800" rIns="18000" bIns="46800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sz="1600" b="1" u="sng" dirty="0"/>
              <a:t>89 </a:t>
            </a:r>
            <a:r>
              <a:rPr lang="he-IL" sz="1600" b="1" u="sng" dirty="0" err="1"/>
              <a:t>אלש"ח</a:t>
            </a:r>
            <a:endParaRPr lang="en-US" sz="1600" b="1" u="sng" dirty="0"/>
          </a:p>
        </p:txBody>
      </p:sp>
      <p:sp>
        <p:nvSpPr>
          <p:cNvPr id="24" name="AutoShape 11">
            <a:extLst>
              <a:ext uri="{FF2B5EF4-FFF2-40B4-BE49-F238E27FC236}">
                <a16:creationId xmlns:a16="http://schemas.microsoft.com/office/drawing/2014/main" id="{05D25EFC-0098-4B0B-A2BC-46D0F5721307}"/>
              </a:ext>
            </a:extLst>
          </p:cNvPr>
          <p:cNvSpPr>
            <a:spLocks noChangeArrowheads="1"/>
          </p:cNvSpPr>
          <p:nvPr/>
        </p:nvSpPr>
        <p:spPr bwMode="gray">
          <a:xfrm rot="10800000">
            <a:off x="9207695" y="4351624"/>
            <a:ext cx="1188720" cy="822960"/>
          </a:xfrm>
          <a:prstGeom prst="homePlate">
            <a:avLst>
              <a:gd name="adj" fmla="val 61922"/>
            </a:avLst>
          </a:prstGeom>
          <a:solidFill>
            <a:srgbClr val="6793B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eaLnBrk="0" hangingPunct="0"/>
            <a:r>
              <a:rPr lang="he-IL" b="1" dirty="0">
                <a:solidFill>
                  <a:srgbClr val="FFFFFF"/>
                </a:solidFill>
              </a:rPr>
              <a:t>עלויות תפעול שוטפות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0EFCC7-0D5A-481C-A5DE-C539E6CA39EF}"/>
              </a:ext>
            </a:extLst>
          </p:cNvPr>
          <p:cNvSpPr txBox="1"/>
          <p:nvPr/>
        </p:nvSpPr>
        <p:spPr>
          <a:xfrm>
            <a:off x="7483051" y="4492380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גידול של 10%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9E48CA-AB56-41FC-86F6-51F58AEF827D}"/>
              </a:ext>
            </a:extLst>
          </p:cNvPr>
          <p:cNvSpPr txBox="1"/>
          <p:nvPr/>
        </p:nvSpPr>
        <p:spPr>
          <a:xfrm>
            <a:off x="7483051" y="4866809"/>
            <a:ext cx="14097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/>
              <a:t>קיטון של 10%</a:t>
            </a:r>
          </a:p>
        </p:txBody>
      </p:sp>
      <p:sp>
        <p:nvSpPr>
          <p:cNvPr id="39" name="Text Box 19">
            <a:extLst>
              <a:ext uri="{FF2B5EF4-FFF2-40B4-BE49-F238E27FC236}">
                <a16:creationId xmlns:a16="http://schemas.microsoft.com/office/drawing/2014/main" id="{5BB1F6E0-24D4-4180-87D1-9A534E75A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919" y="4757701"/>
            <a:ext cx="1214320" cy="648512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352- </a:t>
            </a:r>
            <a:r>
              <a:rPr lang="he-IL" dirty="0" err="1"/>
              <a:t>אלש"ח</a:t>
            </a:r>
            <a:endParaRPr lang="en-US" dirty="0"/>
          </a:p>
        </p:txBody>
      </p:sp>
      <p:sp>
        <p:nvSpPr>
          <p:cNvPr id="40" name="Text Box 19">
            <a:extLst>
              <a:ext uri="{FF2B5EF4-FFF2-40B4-BE49-F238E27FC236}">
                <a16:creationId xmlns:a16="http://schemas.microsoft.com/office/drawing/2014/main" id="{128A46CA-B0A0-4060-8733-2726F7FD1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7674" y="5053454"/>
            <a:ext cx="1217012" cy="371513"/>
          </a:xfrm>
          <a:prstGeom prst="rect">
            <a:avLst/>
          </a:prstGeom>
          <a:noFill/>
          <a:ln w="317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8000" tIns="46800" rIns="18000" bIns="46800">
            <a:spAutoFit/>
          </a:bodyPr>
          <a:lstStyle>
            <a:defPPr>
              <a:defRPr lang="he-IL"/>
            </a:defPPr>
            <a:lvl1pPr eaLnBrk="1" hangingPunct="1">
              <a:spcBef>
                <a:spcPct val="50000"/>
              </a:spcBef>
              <a:defRPr b="1">
                <a:solidFill>
                  <a:srgbClr val="000000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he-IL" dirty="0"/>
              <a:t>529 </a:t>
            </a:r>
            <a:r>
              <a:rPr lang="he-IL" dirty="0" err="1"/>
              <a:t>אלש"ח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08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377146" y="2821840"/>
            <a:ext cx="7558087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0" hangingPunct="0"/>
            <a:r>
              <a:rPr lang="he-IL" sz="3200" b="1" dirty="0">
                <a:solidFill>
                  <a:srgbClr val="2041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תרחיש "אופטימי"</a:t>
            </a:r>
          </a:p>
        </p:txBody>
      </p:sp>
      <p:sp>
        <p:nvSpPr>
          <p:cNvPr id="1028" name="AutoShape 4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AutoShape 6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2" name="AutoShape 8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342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166415" y="128551"/>
            <a:ext cx="7426196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תרחיש "אופטימי" – מספר המבקרים הצפוי לאורך זמן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566883" y="1228045"/>
            <a:ext cx="7058235" cy="4649042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241EB09B-A21A-4985-9FE5-09ECC78219A0}"/>
              </a:ext>
            </a:extLst>
          </p:cNvPr>
          <p:cNvSpPr/>
          <p:nvPr/>
        </p:nvSpPr>
        <p:spPr>
          <a:xfrm>
            <a:off x="2566882" y="1076256"/>
            <a:ext cx="7484424" cy="1379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הנחנו כי מספר המבקרים השנתי במרכז יגדל בהדרגה מ-25 אלף בשנה הראשונה עד ל-120 אלף מבקרים בשנה העשירית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בהתאם להנחה הנ"ל הונחו שיעורי גידול מדורגים כך שבשנתיים הראשונות הונחו 40% גידול בשנה, לשנים 4-6 הונחו 20% בשנה ולשנים 7-10 הונחו 11% בשנה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2FCCA5B-81FE-4C4E-BE4F-D5FC173FA06D}"/>
              </a:ext>
            </a:extLst>
          </p:cNvPr>
          <p:cNvSpPr/>
          <p:nvPr/>
        </p:nvSpPr>
        <p:spPr bwMode="auto">
          <a:xfrm>
            <a:off x="3166415" y="6058789"/>
            <a:ext cx="6177854" cy="53126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תרחיש הבסיס מציג גידול שנתי ממוצע (</a:t>
            </a:r>
            <a:r>
              <a:rPr lang="en-US" sz="1600" b="1" i="1" dirty="0">
                <a:latin typeface="Arial" pitchFamily="34" charset="0"/>
              </a:rPr>
              <a:t>CAGR</a:t>
            </a:r>
            <a:r>
              <a:rPr lang="he-IL" sz="1600" b="1" i="1" dirty="0">
                <a:latin typeface="Arial" pitchFamily="34" charset="0"/>
              </a:rPr>
              <a:t>) העומד על כ-18% על פני 10 שנים</a:t>
            </a:r>
          </a:p>
        </p:txBody>
      </p:sp>
      <p:graphicFrame>
        <p:nvGraphicFramePr>
          <p:cNvPr id="20" name="תרשים 2">
            <a:extLst>
              <a:ext uri="{FF2B5EF4-FFF2-40B4-BE49-F238E27FC236}">
                <a16:creationId xmlns:a16="http://schemas.microsoft.com/office/drawing/2014/main" id="{3BB21F22-33FE-44E0-A23B-83763D6855C0}"/>
              </a:ext>
            </a:extLst>
          </p:cNvPr>
          <p:cNvGraphicFramePr/>
          <p:nvPr/>
        </p:nvGraphicFramePr>
        <p:xfrm>
          <a:off x="1997671" y="2335647"/>
          <a:ext cx="8196661" cy="374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21" name="Straight Arrow Connector 5">
            <a:extLst>
              <a:ext uri="{FF2B5EF4-FFF2-40B4-BE49-F238E27FC236}">
                <a16:creationId xmlns:a16="http://schemas.microsoft.com/office/drawing/2014/main" id="{26143413-DD78-4384-BE84-DA0E60BB9DE3}"/>
              </a:ext>
            </a:extLst>
          </p:cNvPr>
          <p:cNvCxnSpPr>
            <a:cxnSpLocks/>
          </p:cNvCxnSpPr>
          <p:nvPr/>
        </p:nvCxnSpPr>
        <p:spPr bwMode="auto">
          <a:xfrm flipV="1">
            <a:off x="4805786" y="2754857"/>
            <a:ext cx="1814511" cy="601039"/>
          </a:xfrm>
          <a:prstGeom prst="straightConnector1">
            <a:avLst/>
          </a:prstGeom>
          <a:noFill/>
          <a:ln w="12700" cap="flat" cmpd="sng" algn="ctr">
            <a:solidFill>
              <a:srgbClr val="002060"/>
            </a:solidFill>
            <a:prstDash val="dashDot"/>
            <a:round/>
            <a:headEnd type="none" w="med" len="med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E3A3F4E-C8C0-407C-9A95-F5C915A1AF66}"/>
              </a:ext>
            </a:extLst>
          </p:cNvPr>
          <p:cNvSpPr txBox="1"/>
          <p:nvPr/>
        </p:nvSpPr>
        <p:spPr>
          <a:xfrm rot="20499062">
            <a:off x="5015140" y="2740805"/>
            <a:ext cx="1239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CAGR: 18%</a:t>
            </a:r>
          </a:p>
        </p:txBody>
      </p:sp>
      <p:cxnSp>
        <p:nvCxnSpPr>
          <p:cNvPr id="23" name="מחבר ישר 12">
            <a:extLst>
              <a:ext uri="{FF2B5EF4-FFF2-40B4-BE49-F238E27FC236}">
                <a16:creationId xmlns:a16="http://schemas.microsoft.com/office/drawing/2014/main" id="{6EE99F82-4872-4C68-8AE3-4A9D7BBB0475}"/>
              </a:ext>
            </a:extLst>
          </p:cNvPr>
          <p:cNvCxnSpPr>
            <a:cxnSpLocks/>
          </p:cNvCxnSpPr>
          <p:nvPr/>
        </p:nvCxnSpPr>
        <p:spPr bwMode="auto">
          <a:xfrm>
            <a:off x="2853781" y="2670050"/>
            <a:ext cx="0" cy="333938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5">
            <a:extLst>
              <a:ext uri="{FF2B5EF4-FFF2-40B4-BE49-F238E27FC236}">
                <a16:creationId xmlns:a16="http://schemas.microsoft.com/office/drawing/2014/main" id="{AD2F567C-E06D-45C8-855E-30836EE8F012}"/>
              </a:ext>
            </a:extLst>
          </p:cNvPr>
          <p:cNvCxnSpPr>
            <a:cxnSpLocks/>
          </p:cNvCxnSpPr>
          <p:nvPr/>
        </p:nvCxnSpPr>
        <p:spPr bwMode="auto">
          <a:xfrm flipV="1">
            <a:off x="3136095" y="4048204"/>
            <a:ext cx="1214320" cy="749698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alpha val="27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0BDEC16-2E85-458B-8B8D-EE688AD84399}"/>
              </a:ext>
            </a:extLst>
          </p:cNvPr>
          <p:cNvSpPr txBox="1"/>
          <p:nvPr/>
        </p:nvSpPr>
        <p:spPr>
          <a:xfrm rot="19940288">
            <a:off x="3335174" y="4179056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40%</a:t>
            </a:r>
          </a:p>
        </p:txBody>
      </p:sp>
      <p:cxnSp>
        <p:nvCxnSpPr>
          <p:cNvPr id="26" name="Straight Arrow Connector 5">
            <a:extLst>
              <a:ext uri="{FF2B5EF4-FFF2-40B4-BE49-F238E27FC236}">
                <a16:creationId xmlns:a16="http://schemas.microsoft.com/office/drawing/2014/main" id="{915F3C89-37F8-4696-A2C3-25E0EE11F692}"/>
              </a:ext>
            </a:extLst>
          </p:cNvPr>
          <p:cNvCxnSpPr>
            <a:cxnSpLocks/>
          </p:cNvCxnSpPr>
          <p:nvPr/>
        </p:nvCxnSpPr>
        <p:spPr bwMode="auto">
          <a:xfrm flipV="1">
            <a:off x="4350415" y="3124793"/>
            <a:ext cx="2529098" cy="922509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alpha val="27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0C3BB02-17A3-4608-8ECB-ADDBD0F326A3}"/>
              </a:ext>
            </a:extLst>
          </p:cNvPr>
          <p:cNvSpPr txBox="1"/>
          <p:nvPr/>
        </p:nvSpPr>
        <p:spPr>
          <a:xfrm rot="20499062">
            <a:off x="5205819" y="333062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20%</a:t>
            </a:r>
          </a:p>
        </p:txBody>
      </p:sp>
      <p:cxnSp>
        <p:nvCxnSpPr>
          <p:cNvPr id="28" name="Straight Arrow Connector 5">
            <a:extLst>
              <a:ext uri="{FF2B5EF4-FFF2-40B4-BE49-F238E27FC236}">
                <a16:creationId xmlns:a16="http://schemas.microsoft.com/office/drawing/2014/main" id="{332690EB-8EE8-4486-8357-690178D126AD}"/>
              </a:ext>
            </a:extLst>
          </p:cNvPr>
          <p:cNvCxnSpPr>
            <a:cxnSpLocks/>
          </p:cNvCxnSpPr>
          <p:nvPr/>
        </p:nvCxnSpPr>
        <p:spPr bwMode="auto">
          <a:xfrm flipV="1">
            <a:off x="6879514" y="2442368"/>
            <a:ext cx="2859447" cy="682425"/>
          </a:xfrm>
          <a:prstGeom prst="straightConnector1">
            <a:avLst/>
          </a:prstGeom>
          <a:noFill/>
          <a:ln w="12700" cap="flat" cmpd="sng" algn="ctr">
            <a:solidFill>
              <a:schemeClr val="bg2">
                <a:alpha val="27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B382A57-3790-4CBC-8CC6-8CE0140D4A32}"/>
              </a:ext>
            </a:extLst>
          </p:cNvPr>
          <p:cNvSpPr txBox="1"/>
          <p:nvPr/>
        </p:nvSpPr>
        <p:spPr>
          <a:xfrm rot="20934324">
            <a:off x="7982386" y="2570191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2"/>
                </a:solidFill>
              </a:rPr>
              <a:t>11%</a:t>
            </a:r>
          </a:p>
        </p:txBody>
      </p:sp>
    </p:spTree>
    <p:extLst>
      <p:ext uri="{BB962C8B-B14F-4D97-AF65-F5344CB8AC3E}">
        <p14:creationId xmlns:p14="http://schemas.microsoft.com/office/powerpoint/2010/main" val="29620932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"אופטימי"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התפלגות הכנסות</a:t>
            </a:r>
          </a:p>
        </p:txBody>
      </p:sp>
      <p:graphicFrame>
        <p:nvGraphicFramePr>
          <p:cNvPr id="4" name="Chart 5"/>
          <p:cNvGraphicFramePr/>
          <p:nvPr/>
        </p:nvGraphicFramePr>
        <p:xfrm>
          <a:off x="3529869" y="1347008"/>
          <a:ext cx="5741863" cy="3891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12468" y="1085399"/>
            <a:ext cx="35670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הנחות התכנית העסקית - התפלגות ממוצעת של הכנסות שנתיות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9891" y="5326505"/>
            <a:ext cx="2783243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1" u="sng" dirty="0"/>
              <a:t>סה"כ: כ-7 מיליון ש"ח בשנה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756620" y="5886460"/>
            <a:ext cx="6830550" cy="730131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תחת התרחיש ה"אופטימי סך ההכנסות מפעילות המרכז צפוי לעמוד על כ-7 </a:t>
            </a:r>
            <a:r>
              <a:rPr lang="he-IL" dirty="0" err="1"/>
              <a:t>מלש"ח</a:t>
            </a:r>
            <a:r>
              <a:rPr lang="he-IL" dirty="0"/>
              <a:t> בשנה בממוצע; הכנסות ממכירת כרטיסים מהוות כ-28% מכלל ההכנסות, ואילו ההכנסות מהקצבות ציבוריות, תרומות וקרנות מהוות כ-53% נוספים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871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"אופטימי"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עלויות תפעול שוטפות</a:t>
            </a:r>
          </a:p>
        </p:txBody>
      </p:sp>
      <p:sp>
        <p:nvSpPr>
          <p:cNvPr id="4" name="מלבן 3"/>
          <p:cNvSpPr/>
          <p:nvPr/>
        </p:nvSpPr>
        <p:spPr>
          <a:xfrm>
            <a:off x="5808820" y="892476"/>
            <a:ext cx="4624808" cy="683055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</a:pPr>
            <a:r>
              <a:rPr lang="he-IL" sz="1600" b="1" i="1" u="sng" dirty="0">
                <a:solidFill>
                  <a:srgbClr val="000000"/>
                </a:solidFill>
                <a:latin typeface="Arial" pitchFamily="34" charset="0"/>
              </a:rPr>
              <a:t>בנוסף לעלויות כוח אדם, עלויות התפעול השוטפות של המרכז כוללות את המרכיבים הבאים:</a:t>
            </a:r>
          </a:p>
        </p:txBody>
      </p:sp>
      <p:graphicFrame>
        <p:nvGraphicFramePr>
          <p:cNvPr id="5" name="טבלה 4"/>
          <p:cNvGraphicFramePr>
            <a:graphicFrameLocks noGrp="1"/>
          </p:cNvGraphicFramePr>
          <p:nvPr/>
        </p:nvGraphicFramePr>
        <p:xfrm>
          <a:off x="6463398" y="1465999"/>
          <a:ext cx="3908024" cy="434502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76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1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סעיף</a:t>
                      </a:r>
                    </a:p>
                  </a:txBody>
                  <a:tcPr>
                    <a:solidFill>
                      <a:srgbClr val="8CAF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0" dirty="0">
                          <a:solidFill>
                            <a:schemeClr val="tx1"/>
                          </a:solidFill>
                        </a:rPr>
                        <a:t>עלות ממוצעת (אלפי ₪)</a:t>
                      </a:r>
                    </a:p>
                  </a:txBody>
                  <a:tcPr>
                    <a:solidFill>
                      <a:srgbClr val="8CA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כוח אדם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2,010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/>
                        <a:t>הנהלה וכלליות (ללא שכר)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/>
                        <a:t>אחזקה ותיקונים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478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פרסום ויחסי ציבור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80291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גיוס כספים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6524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תקשורת ושירותי מחשב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016716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ארנונה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820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69446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שמירה ואבטחה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462152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חשמל ומים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1,365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ניקיון וגינון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554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ביטוחים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רכש ציוד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/>
                        <a:t>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359"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/>
                        <a:t>סה"כ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b="1" dirty="0"/>
                        <a:t>6,383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67485" y="1249256"/>
            <a:ext cx="341527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u="sng" dirty="0"/>
              <a:t>התפלגות עלויות תפעול שנתיות (%)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60201" y="6030065"/>
            <a:ext cx="5967396" cy="62128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עלויות התפעול השוטפות החזויות של המרכז עומדות על כ-6.4 </a:t>
            </a:r>
            <a:r>
              <a:rPr lang="he-IL" dirty="0" err="1"/>
              <a:t>מלש"ח</a:t>
            </a:r>
            <a:r>
              <a:rPr lang="he-IL" dirty="0"/>
              <a:t> בממוצע לשנה; עלויות כ"א מהוות כ</a:t>
            </a:r>
            <a:r>
              <a:rPr lang="en-ZW" dirty="0"/>
              <a:t>-</a:t>
            </a:r>
            <a:r>
              <a:rPr lang="he-IL" dirty="0"/>
              <a:t>30% מכלל העלויות</a:t>
            </a:r>
            <a:endParaRPr lang="en-US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5B55CC8B-F1CD-45CA-B26C-A0A5C8C3BC12}"/>
              </a:ext>
            </a:extLst>
          </p:cNvPr>
          <p:cNvGraphicFramePr/>
          <p:nvPr/>
        </p:nvGraphicFramePr>
        <p:xfrm>
          <a:off x="1753421" y="1427659"/>
          <a:ext cx="4643405" cy="4164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6F608EB-B2A4-4096-A99A-66F7D21EEB9A}"/>
              </a:ext>
            </a:extLst>
          </p:cNvPr>
          <p:cNvSpPr txBox="1"/>
          <p:nvPr/>
        </p:nvSpPr>
        <p:spPr>
          <a:xfrm>
            <a:off x="5927810" y="5776937"/>
            <a:ext cx="45058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000" b="1" i="1" dirty="0"/>
              <a:t>*</a:t>
            </a:r>
            <a:r>
              <a:rPr lang="he-IL" sz="1000" dirty="0"/>
              <a:t>אחזקות ותיקונים – כולל אחזקה כללית, מחשוב ואינטרנט, אחזקת כלי נגינה וקרן תחזוקה</a:t>
            </a:r>
          </a:p>
          <a:p>
            <a:pPr algn="r"/>
            <a:r>
              <a:rPr lang="he-IL" sz="1000" b="1" i="1" dirty="0"/>
              <a:t>**</a:t>
            </a:r>
            <a:r>
              <a:rPr lang="he-IL" sz="1000" dirty="0"/>
              <a:t>העלויות כוללות מע"מ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A6144E-56EE-423A-8933-7379D9E2154E}"/>
              </a:ext>
            </a:extLst>
          </p:cNvPr>
          <p:cNvSpPr/>
          <p:nvPr/>
        </p:nvSpPr>
        <p:spPr bwMode="auto">
          <a:xfrm>
            <a:off x="6463398" y="3933177"/>
            <a:ext cx="3908024" cy="33066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B0F06E-90AE-421C-AAF8-6477871BDC1F}"/>
              </a:ext>
            </a:extLst>
          </p:cNvPr>
          <p:cNvSpPr/>
          <p:nvPr/>
        </p:nvSpPr>
        <p:spPr bwMode="auto">
          <a:xfrm>
            <a:off x="6461214" y="1760483"/>
            <a:ext cx="3908024" cy="33066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6710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תרשים 3">
            <a:extLst>
              <a:ext uri="{FF2B5EF4-FFF2-40B4-BE49-F238E27FC236}">
                <a16:creationId xmlns:a16="http://schemas.microsoft.com/office/drawing/2014/main" id="{F93E917D-A72A-4643-9A5A-C15C5657EE15}"/>
              </a:ext>
            </a:extLst>
          </p:cNvPr>
          <p:cNvGraphicFramePr/>
          <p:nvPr/>
        </p:nvGraphicFramePr>
        <p:xfrm>
          <a:off x="1542301" y="1245210"/>
          <a:ext cx="8727925" cy="4612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45E0C341-4D9C-4384-963A-06E5ED90E9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15987D6-AF14-4050-A6EB-95FAAF6F1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</a:rPr>
              <a:t>תרחיש "אופטימי" – </a:t>
            </a: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הכנסות אל מול עלויות</a:t>
            </a:r>
          </a:p>
        </p:txBody>
      </p:sp>
      <p:graphicFrame>
        <p:nvGraphicFramePr>
          <p:cNvPr id="4" name="תרשים 3">
            <a:extLst>
              <a:ext uri="{FF2B5EF4-FFF2-40B4-BE49-F238E27FC236}">
                <a16:creationId xmlns:a16="http://schemas.microsoft.com/office/drawing/2014/main" id="{CEB3D409-8EE8-4168-A472-8B8ED5076879}"/>
              </a:ext>
            </a:extLst>
          </p:cNvPr>
          <p:cNvGraphicFramePr/>
          <p:nvPr/>
        </p:nvGraphicFramePr>
        <p:xfrm>
          <a:off x="1769986" y="1228045"/>
          <a:ext cx="8727925" cy="4612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8EB38B-B7E7-4723-8B3D-B069B006B4BD}"/>
              </a:ext>
            </a:extLst>
          </p:cNvPr>
          <p:cNvSpPr txBox="1"/>
          <p:nvPr/>
        </p:nvSpPr>
        <p:spPr>
          <a:xfrm>
            <a:off x="2870463" y="6009431"/>
            <a:ext cx="6564917" cy="629939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 i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dirty="0"/>
              <a:t>פעילות המרכז תחת התרחיש ה-"אופטימי" צפויה להציג רווחיות שנתית ממוצעת של כ-581 </a:t>
            </a:r>
            <a:r>
              <a:rPr lang="he-IL" dirty="0" err="1"/>
              <a:t>אלש"ח</a:t>
            </a:r>
            <a:r>
              <a:rPr lang="he-IL" dirty="0"/>
              <a:t> (עלויות תפעול שנתיות הצפויות לעמוד על כ-6.4 מיליון ₪ והכנסות שנתיות ממוצעות של כ-7 </a:t>
            </a:r>
            <a:r>
              <a:rPr lang="he-IL" dirty="0" err="1"/>
              <a:t>מלש"ח</a:t>
            </a:r>
            <a:r>
              <a:rPr lang="he-IL" dirty="0"/>
              <a:t>)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63726F7C-3EAC-439A-AE0E-1B8293AEB4B7}"/>
              </a:ext>
            </a:extLst>
          </p:cNvPr>
          <p:cNvSpPr/>
          <p:nvPr/>
        </p:nvSpPr>
        <p:spPr>
          <a:xfrm>
            <a:off x="4979332" y="1093421"/>
            <a:ext cx="2842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u="sng" dirty="0">
                <a:solidFill>
                  <a:schemeClr val="tx2"/>
                </a:solidFill>
              </a:rPr>
              <a:t>תחזית הכנסות אל מול עלויות שנתית (אלפי ש"ח)</a:t>
            </a:r>
            <a:endParaRPr lang="he-IL" b="1" u="sng" dirty="0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CFB4AA10-DF24-47F7-9860-10417EFE1A12}"/>
              </a:ext>
            </a:extLst>
          </p:cNvPr>
          <p:cNvSpPr/>
          <p:nvPr/>
        </p:nvSpPr>
        <p:spPr>
          <a:xfrm>
            <a:off x="9435379" y="5793260"/>
            <a:ext cx="12143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1000" b="1" i="1" dirty="0"/>
              <a:t>*</a:t>
            </a:r>
            <a:r>
              <a:rPr lang="he-IL" sz="1000" dirty="0"/>
              <a:t>העלויות כוללות מע"מ ומס שכר</a:t>
            </a:r>
          </a:p>
        </p:txBody>
      </p:sp>
    </p:spTree>
    <p:extLst>
      <p:ext uri="{BB962C8B-B14F-4D97-AF65-F5344CB8AC3E}">
        <p14:creationId xmlns:p14="http://schemas.microsoft.com/office/powerpoint/2010/main" val="3183264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3314041" y="124635"/>
            <a:ext cx="7194502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סיכום ומסקנות</a:t>
            </a:r>
          </a:p>
        </p:txBody>
      </p:sp>
      <p:sp>
        <p:nvSpPr>
          <p:cNvPr id="4" name="מלבן 3"/>
          <p:cNvSpPr/>
          <p:nvPr/>
        </p:nvSpPr>
        <p:spPr>
          <a:xfrm>
            <a:off x="2718672" y="1455730"/>
            <a:ext cx="6944422" cy="3339380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בהתאם להנחות היסוד שבבסיס התכנית העסקית, מרכז קהילות ישראל שיוקם על בסיס הפרוגרמה הראשונית צפוי להביא: 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לרווח שנתי ממוצע של כ-89 </a:t>
            </a:r>
            <a:r>
              <a:rPr lang="he-IL" sz="1600" dirty="0" err="1">
                <a:solidFill>
                  <a:srgbClr val="000000"/>
                </a:solidFill>
                <a:latin typeface="Arial" pitchFamily="34" charset="0"/>
              </a:rPr>
              <a:t>אלש"ח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תחת תרחיש הבסיס 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לרווח שנתי ממוצע של כ-581 </a:t>
            </a:r>
            <a:r>
              <a:rPr lang="he-IL" sz="1600" dirty="0" err="1">
                <a:solidFill>
                  <a:srgbClr val="000000"/>
                </a:solidFill>
                <a:latin typeface="Arial" pitchFamily="34" charset="0"/>
              </a:rPr>
              <a:t>אלש"ח</a:t>
            </a:r>
            <a:r>
              <a:rPr lang="en-US" sz="16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תחת התרחיש ה-"אופטימי" 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פוטנציאל המבקרים השנתי הצפוי למרכז הינו 90 אלף מבקרים עד 130 אלף מבקרים בשנה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ככל ויתאפשר למרכז להעסיק מתנדבים הונח כי ניתן יהיה להפחית בעלות שכר עובדי ההדרכה בכ-25% (בתרחיש הבסיס כ-40 </a:t>
            </a:r>
            <a:r>
              <a:rPr lang="he-IL" sz="1600" dirty="0" err="1">
                <a:solidFill>
                  <a:srgbClr val="000000"/>
                </a:solidFill>
                <a:latin typeface="Arial" pitchFamily="34" charset="0"/>
              </a:rPr>
              <a:t>אלש"ח</a:t>
            </a:r>
            <a:r>
              <a:rPr lang="he-IL" sz="1600" dirty="0">
                <a:solidFill>
                  <a:srgbClr val="000000"/>
                </a:solidFill>
                <a:latin typeface="Arial" pitchFamily="34" charset="0"/>
              </a:rPr>
              <a:t>)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sz="1600" dirty="0">
                <a:latin typeface="Arial" pitchFamily="34" charset="0"/>
              </a:rPr>
              <a:t>קרן תחזוקה בגובה של כ-3 </a:t>
            </a:r>
            <a:r>
              <a:rPr lang="he-IL" sz="1600" dirty="0" err="1">
                <a:latin typeface="Arial" pitchFamily="34" charset="0"/>
              </a:rPr>
              <a:t>מלש"ח</a:t>
            </a:r>
            <a:r>
              <a:rPr lang="he-IL" sz="1600" dirty="0">
                <a:latin typeface="Arial" pitchFamily="34" charset="0"/>
              </a:rPr>
              <a:t> צפויה להניב הכנסות של 150 עד 300 </a:t>
            </a:r>
            <a:r>
              <a:rPr lang="he-IL" sz="1600" dirty="0" err="1">
                <a:latin typeface="Arial" pitchFamily="34" charset="0"/>
              </a:rPr>
              <a:t>אלש"ח</a:t>
            </a:r>
            <a:r>
              <a:rPr lang="he-IL" sz="1600" dirty="0">
                <a:latin typeface="Arial" pitchFamily="34" charset="0"/>
              </a:rPr>
              <a:t> בשנה (אחוז ריבית של כ-0.5% עד 1% לשנה) ולהביא לאיזון הפרויקט תחת תרחיש הבסיס</a:t>
            </a:r>
          </a:p>
          <a:p>
            <a:pPr marL="742950" lvl="1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sz="16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CD277E4-8B1F-4F29-A5DF-9DA15A58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8673" y="5781745"/>
            <a:ext cx="6754655" cy="617900"/>
          </a:xfrm>
          <a:prstGeom prst="rect">
            <a:avLst/>
          </a:prstGeom>
          <a:solidFill>
            <a:srgbClr val="D3E0E9"/>
          </a:solidFill>
          <a:ln w="190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>
            <a:defPPr>
              <a:defRPr lang="he-IL"/>
            </a:defPPr>
            <a:lvl1pPr eaLnBrk="1" hangingPunct="1">
              <a:lnSpc>
                <a:spcPct val="90000"/>
              </a:lnSpc>
              <a:defRPr sz="16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e-IL" i="1" dirty="0"/>
              <a:t>תרומות והקצבות הינן מרכיב מהותי בתכנית העסקית של הפרויקט; בהיעדר הכנסות אלו לפרויקט גירעון שנתי ממוצע של כ-2.9 </a:t>
            </a:r>
            <a:r>
              <a:rPr lang="he-IL" i="1" dirty="0" err="1"/>
              <a:t>מלש"ח</a:t>
            </a:r>
            <a:r>
              <a:rPr lang="he-IL" i="1" dirty="0"/>
              <a:t> תחת תרחיש הבסיס ושל כ-2.4 </a:t>
            </a:r>
            <a:r>
              <a:rPr lang="he-IL" i="1" dirty="0" err="1"/>
              <a:t>מלש"ח</a:t>
            </a:r>
            <a:r>
              <a:rPr lang="he-IL" i="1" dirty="0"/>
              <a:t> תחת התרחיש ה-</a:t>
            </a:r>
            <a:r>
              <a:rPr lang="he-IL" i="1"/>
              <a:t>"אופטימי"</a:t>
            </a:r>
            <a:endParaRPr lang="he-IL" i="1" dirty="0"/>
          </a:p>
        </p:txBody>
      </p:sp>
    </p:spTree>
    <p:extLst>
      <p:ext uri="{BB962C8B-B14F-4D97-AF65-F5344CB8AC3E}">
        <p14:creationId xmlns:p14="http://schemas.microsoft.com/office/powerpoint/2010/main" val="53479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9AD663-DDB1-4B0F-956F-5E2C376FBA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0108B3-67C9-4703-9C7A-CB96F5529CC2}"/>
              </a:ext>
            </a:extLst>
          </p:cNvPr>
          <p:cNvSpPr/>
          <p:nvPr/>
        </p:nvSpPr>
        <p:spPr bwMode="auto">
          <a:xfrm>
            <a:off x="2680726" y="6116626"/>
            <a:ext cx="6906445" cy="507830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בנוסף על המבקרים מהאוכלוסייה הכללית (40 – 60 אלף) בכל שנה יבקרו במרכז כ-50 אלף חרדים וייקחו חלק פעיל במגוון הפעילויות אותן מציע המרכז</a:t>
            </a:r>
          </a:p>
        </p:txBody>
      </p:sp>
      <p:sp>
        <p:nvSpPr>
          <p:cNvPr id="6" name="מלבן 4">
            <a:extLst>
              <a:ext uri="{FF2B5EF4-FFF2-40B4-BE49-F238E27FC236}">
                <a16:creationId xmlns:a16="http://schemas.microsoft.com/office/drawing/2014/main" id="{19C5CFD7-8FFA-4320-8BA5-6726EB3AB2F0}"/>
              </a:ext>
            </a:extLst>
          </p:cNvPr>
          <p:cNvSpPr/>
          <p:nvPr/>
        </p:nvSpPr>
        <p:spPr>
          <a:xfrm>
            <a:off x="6593817" y="1076255"/>
            <a:ext cx="3956707" cy="4595994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מאפייני המרכז הייחודיים ותכניו פונים לאוכלוסייה החרדית בנוסף על האוכלוסיות היהודיות האחרות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האוכלוסייה החרדית מהווה מקור ביקושים נוסף וכן צפויה להגדיל את מספר המבקרים הכולל שיפקוד את המרכז כל שנה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עבודה מול מוסדות חינוך בירושלים לרבות תלמודי תורה תבטיח ביקורם של לפחות 40,000 תלמידים בשנה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צפי המבקרים החרדים מירושלים עומד על כ-27 אלף מבקרים (15% משכונות הסובבות את המרכז ו-10% משאר חלקי ירושלים)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מאזור מטרופולין ירושלים צפויים לבקר במרכז כ-7,400 חרדים בשנה (5% מתושבי המטרופולין מהציבור החרדי)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שאר חלקי ישראל בתוספת תיירים חרדים צפויים למשוך בשנה כ-16 אלף מבקרים חרדים (3%</a:t>
            </a:r>
            <a:r>
              <a:rPr lang="en-US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מהציבור החרדי בקטגוריה זו)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1209B43-E063-4662-97DE-C572B523BD9C}"/>
              </a:ext>
            </a:extLst>
          </p:cNvPr>
          <p:cNvSpPr txBox="1"/>
          <p:nvPr/>
        </p:nvSpPr>
        <p:spPr>
          <a:xfrm>
            <a:off x="6522196" y="5715993"/>
            <a:ext cx="40673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i="1" dirty="0"/>
              <a:t>* מקורות: </a:t>
            </a:r>
            <a:r>
              <a:rPr lang="he-IL" sz="900" dirty="0"/>
              <a:t>חרדיות מודרנית – מעמד ביניים חרדי בישראל (חיים </a:t>
            </a:r>
            <a:r>
              <a:rPr lang="he-IL" sz="900" dirty="0" err="1"/>
              <a:t>זיכרמן</a:t>
            </a:r>
            <a:r>
              <a:rPr lang="he-IL" sz="900" dirty="0"/>
              <a:t> ולי </a:t>
            </a:r>
            <a:r>
              <a:rPr lang="he-IL" sz="900" dirty="0" err="1"/>
              <a:t>כהנר</a:t>
            </a:r>
            <a:r>
              <a:rPr lang="he-IL" sz="900" dirty="0"/>
              <a:t>), תכנית אסטרטגית לדיור לאוכלוסייה החרדית 2016 (פז כלכלה עבור משרד השיכון והבינוי)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8EACB25-86BA-4475-9E0C-6BD1E12B34E9}"/>
              </a:ext>
            </a:extLst>
          </p:cNvPr>
          <p:cNvGrpSpPr/>
          <p:nvPr/>
        </p:nvGrpSpPr>
        <p:grpSpPr>
          <a:xfrm>
            <a:off x="1618196" y="1217009"/>
            <a:ext cx="4874661" cy="2856223"/>
            <a:chOff x="76813" y="989324"/>
            <a:chExt cx="4874661" cy="285622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C871DBA-9DAD-4FF8-B2D8-80A00B12A00D}"/>
                </a:ext>
              </a:extLst>
            </p:cNvPr>
            <p:cNvGrpSpPr/>
            <p:nvPr/>
          </p:nvGrpSpPr>
          <p:grpSpPr>
            <a:xfrm>
              <a:off x="1839779" y="1152150"/>
              <a:ext cx="3111695" cy="2504535"/>
              <a:chOff x="549565" y="1152150"/>
              <a:chExt cx="3111695" cy="2504535"/>
            </a:xfrm>
          </p:grpSpPr>
          <p:sp>
            <p:nvSpPr>
              <p:cNvPr id="3" name="Trapezoid 2">
                <a:extLst>
                  <a:ext uri="{FF2B5EF4-FFF2-40B4-BE49-F238E27FC236}">
                    <a16:creationId xmlns:a16="http://schemas.microsoft.com/office/drawing/2014/main" id="{6D45E158-8689-489F-ADB5-01055733C059}"/>
                  </a:ext>
                </a:extLst>
              </p:cNvPr>
              <p:cNvSpPr/>
              <p:nvPr/>
            </p:nvSpPr>
            <p:spPr bwMode="auto">
              <a:xfrm>
                <a:off x="549565" y="3049525"/>
                <a:ext cx="3111695" cy="607160"/>
              </a:xfrm>
              <a:prstGeom prst="trapezoid">
                <a:avLst>
                  <a:gd name="adj" fmla="val 68029"/>
                </a:avLst>
              </a:prstGeom>
              <a:solidFill>
                <a:srgbClr val="251E3E"/>
              </a:solidFill>
              <a:ln w="12700" cap="flat" cmpd="sng" algn="ctr">
                <a:solidFill>
                  <a:srgbClr val="251E3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5400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14300" indent="-114300" algn="ctr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Trapezoid 8">
                <a:extLst>
                  <a:ext uri="{FF2B5EF4-FFF2-40B4-BE49-F238E27FC236}">
                    <a16:creationId xmlns:a16="http://schemas.microsoft.com/office/drawing/2014/main" id="{D3ED7A04-281E-4C39-A36B-05602D081949}"/>
                  </a:ext>
                </a:extLst>
              </p:cNvPr>
              <p:cNvSpPr/>
              <p:nvPr/>
            </p:nvSpPr>
            <p:spPr bwMode="auto">
              <a:xfrm>
                <a:off x="1004936" y="2366470"/>
                <a:ext cx="2200955" cy="607160"/>
              </a:xfrm>
              <a:prstGeom prst="trapezoid">
                <a:avLst>
                  <a:gd name="adj" fmla="val 62292"/>
                </a:avLst>
              </a:prstGeom>
              <a:solidFill>
                <a:srgbClr val="451E3E"/>
              </a:solidFill>
              <a:ln w="12700" cap="flat" cmpd="sng" algn="ctr">
                <a:solidFill>
                  <a:srgbClr val="451E3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5400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14300" indent="-114300" algn="ctr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0" name="Trapezoid 9">
                <a:extLst>
                  <a:ext uri="{FF2B5EF4-FFF2-40B4-BE49-F238E27FC236}">
                    <a16:creationId xmlns:a16="http://schemas.microsoft.com/office/drawing/2014/main" id="{FF5A78E2-F682-4FC8-BE5B-35BE1A9064AE}"/>
                  </a:ext>
                </a:extLst>
              </p:cNvPr>
              <p:cNvSpPr/>
              <p:nvPr/>
            </p:nvSpPr>
            <p:spPr bwMode="auto">
              <a:xfrm>
                <a:off x="1401790" y="1666880"/>
                <a:ext cx="1390041" cy="634687"/>
              </a:xfrm>
              <a:prstGeom prst="trapezoid">
                <a:avLst>
                  <a:gd name="adj" fmla="val 66163"/>
                </a:avLst>
              </a:prstGeom>
              <a:solidFill>
                <a:srgbClr val="651E3E"/>
              </a:solidFill>
              <a:ln w="12700" cap="flat" cmpd="sng" algn="ctr">
                <a:solidFill>
                  <a:srgbClr val="651E3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5400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14300" indent="-114300" algn="ctr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400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7" name="Isosceles Triangle 6">
                <a:extLst>
                  <a:ext uri="{FF2B5EF4-FFF2-40B4-BE49-F238E27FC236}">
                    <a16:creationId xmlns:a16="http://schemas.microsoft.com/office/drawing/2014/main" id="{59237821-1304-4431-8A3A-F6655DD08C8E}"/>
                  </a:ext>
                </a:extLst>
              </p:cNvPr>
              <p:cNvSpPr/>
              <p:nvPr/>
            </p:nvSpPr>
            <p:spPr bwMode="auto">
              <a:xfrm>
                <a:off x="1844278" y="1152150"/>
                <a:ext cx="528229" cy="455370"/>
              </a:xfrm>
              <a:prstGeom prst="triangle">
                <a:avLst/>
              </a:prstGeom>
              <a:solidFill>
                <a:srgbClr val="851E3E"/>
              </a:solidFill>
              <a:ln w="12700" cap="flat" cmpd="sng" algn="ctr">
                <a:solidFill>
                  <a:srgbClr val="851E3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5400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14300" indent="-114300" algn="ctr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b="1" dirty="0">
                  <a:solidFill>
                    <a:schemeClr val="bg1"/>
                  </a:solidFill>
                  <a:latin typeface="Times New Roman" pitchFamily="18" charset="0"/>
                  <a:cs typeface="Arial" pitchFamily="34" charset="0"/>
                </a:endParaRP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F482F4D-6F0A-45CB-A5D1-17D56C6B2A3E}"/>
                </a:ext>
              </a:extLst>
            </p:cNvPr>
            <p:cNvCxnSpPr>
              <a:cxnSpLocks/>
              <a:stCxn id="7" idx="1"/>
              <a:endCxn id="13" idx="3"/>
            </p:cNvCxnSpPr>
            <p:nvPr/>
          </p:nvCxnSpPr>
          <p:spPr bwMode="auto">
            <a:xfrm flipH="1">
              <a:off x="2484887" y="1379835"/>
              <a:ext cx="781662" cy="171376"/>
            </a:xfrm>
            <a:prstGeom prst="line">
              <a:avLst/>
            </a:prstGeom>
            <a:noFill/>
            <a:ln w="12700" cap="flat" cmpd="sng" algn="ctr">
              <a:solidFill>
                <a:srgbClr val="851E3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C56F95B-890B-4104-BDEE-376CB96E5472}"/>
                </a:ext>
              </a:extLst>
            </p:cNvPr>
            <p:cNvSpPr txBox="1"/>
            <p:nvPr/>
          </p:nvSpPr>
          <p:spPr>
            <a:xfrm>
              <a:off x="1042884" y="1228045"/>
              <a:ext cx="1442003" cy="646331"/>
            </a:xfrm>
            <a:prstGeom prst="rect">
              <a:avLst/>
            </a:prstGeom>
            <a:noFill/>
            <a:ln>
              <a:solidFill>
                <a:srgbClr val="851E3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e-IL" dirty="0"/>
                <a:t>113 אלף חרדים</a:t>
              </a:r>
              <a:endParaRPr lang="en-US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597A91A-3C25-4925-A8A5-A5F78C58BEE5}"/>
                </a:ext>
              </a:extLst>
            </p:cNvPr>
            <p:cNvSpPr txBox="1"/>
            <p:nvPr/>
          </p:nvSpPr>
          <p:spPr>
            <a:xfrm>
              <a:off x="949607" y="989324"/>
              <a:ext cx="16285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sz="1100" b="1" dirty="0"/>
                <a:t>שכונות בסביבת המרכז</a:t>
              </a:r>
              <a:endParaRPr lang="en-US" sz="1100" b="1" dirty="0"/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300C07D-42EA-48B5-9546-288086DE6AFD}"/>
                </a:ext>
              </a:extLst>
            </p:cNvPr>
            <p:cNvCxnSpPr>
              <a:cxnSpLocks/>
              <a:stCxn id="10" idx="1"/>
              <a:endCxn id="25" idx="3"/>
            </p:cNvCxnSpPr>
            <p:nvPr/>
          </p:nvCxnSpPr>
          <p:spPr bwMode="auto">
            <a:xfrm flipH="1">
              <a:off x="2128691" y="1984224"/>
              <a:ext cx="773277" cy="169950"/>
            </a:xfrm>
            <a:prstGeom prst="line">
              <a:avLst/>
            </a:prstGeom>
            <a:noFill/>
            <a:ln w="12700" cap="flat" cmpd="sng" algn="ctr">
              <a:solidFill>
                <a:srgbClr val="651E3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92FE9AE-DFE8-4A94-B94A-3095DDBAC479}"/>
                </a:ext>
              </a:extLst>
            </p:cNvPr>
            <p:cNvSpPr txBox="1"/>
            <p:nvPr/>
          </p:nvSpPr>
          <p:spPr>
            <a:xfrm>
              <a:off x="721268" y="1831008"/>
              <a:ext cx="1407423" cy="646331"/>
            </a:xfrm>
            <a:prstGeom prst="rect">
              <a:avLst/>
            </a:prstGeom>
            <a:noFill/>
            <a:ln>
              <a:solidFill>
                <a:srgbClr val="651E3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e-IL" dirty="0"/>
                <a:t>95 אלף חרדים</a:t>
              </a:r>
              <a:endParaRPr lang="en-US" dirty="0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6E15403-4381-4137-9565-A735545B4EF1}"/>
                </a:ext>
              </a:extLst>
            </p:cNvPr>
            <p:cNvCxnSpPr>
              <a:cxnSpLocks/>
              <a:stCxn id="9" idx="1"/>
              <a:endCxn id="30" idx="3"/>
            </p:cNvCxnSpPr>
            <p:nvPr/>
          </p:nvCxnSpPr>
          <p:spPr bwMode="auto">
            <a:xfrm flipH="1">
              <a:off x="1946213" y="2670050"/>
              <a:ext cx="538043" cy="168035"/>
            </a:xfrm>
            <a:prstGeom prst="line">
              <a:avLst/>
            </a:prstGeom>
            <a:noFill/>
            <a:ln w="12700" cap="flat" cmpd="sng" algn="ctr">
              <a:solidFill>
                <a:srgbClr val="451E3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0108AFB-47A8-4664-8483-AF800C675E0B}"/>
                </a:ext>
              </a:extLst>
            </p:cNvPr>
            <p:cNvSpPr txBox="1"/>
            <p:nvPr/>
          </p:nvSpPr>
          <p:spPr>
            <a:xfrm>
              <a:off x="410933" y="2514919"/>
              <a:ext cx="1535280" cy="646331"/>
            </a:xfrm>
            <a:prstGeom prst="rect">
              <a:avLst/>
            </a:prstGeom>
            <a:noFill/>
            <a:ln>
              <a:solidFill>
                <a:srgbClr val="451E3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e-IL" dirty="0"/>
                <a:t>147 אלף חרדים</a:t>
              </a:r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06107D5-8799-4E55-8E4F-2743C86A20EF}"/>
                </a:ext>
              </a:extLst>
            </p:cNvPr>
            <p:cNvCxnSpPr>
              <a:cxnSpLocks/>
              <a:stCxn id="3" idx="1"/>
              <a:endCxn id="34" idx="3"/>
            </p:cNvCxnSpPr>
            <p:nvPr/>
          </p:nvCxnSpPr>
          <p:spPr bwMode="auto">
            <a:xfrm flipH="1">
              <a:off x="1612093" y="3353105"/>
              <a:ext cx="434208" cy="169277"/>
            </a:xfrm>
            <a:prstGeom prst="line">
              <a:avLst/>
            </a:prstGeom>
            <a:noFill/>
            <a:ln w="12700" cap="flat" cmpd="sng" algn="ctr">
              <a:solidFill>
                <a:srgbClr val="251E3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1CFE53D-5235-4ED2-ABC3-E77A259EE4C2}"/>
                </a:ext>
              </a:extLst>
            </p:cNvPr>
            <p:cNvSpPr txBox="1"/>
            <p:nvPr/>
          </p:nvSpPr>
          <p:spPr>
            <a:xfrm>
              <a:off x="245985" y="3199216"/>
              <a:ext cx="1366108" cy="646331"/>
            </a:xfrm>
            <a:prstGeom prst="rect">
              <a:avLst/>
            </a:prstGeom>
            <a:noFill/>
            <a:ln>
              <a:solidFill>
                <a:srgbClr val="251E3E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he-IL" dirty="0"/>
                <a:t>480 אלף חרדים</a:t>
              </a:r>
              <a:endParaRPr 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16D1668-B8CC-4CB0-A321-DEB416C19E48}"/>
                </a:ext>
              </a:extLst>
            </p:cNvPr>
            <p:cNvSpPr txBox="1"/>
            <p:nvPr/>
          </p:nvSpPr>
          <p:spPr>
            <a:xfrm>
              <a:off x="721268" y="1585275"/>
              <a:ext cx="16285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sz="1100" b="1" dirty="0"/>
                <a:t>שאר חלקי ירושלים</a:t>
              </a:r>
              <a:endParaRPr lang="en-US" sz="1100" b="1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3EF84A7-FD52-4BCD-A1C0-3E57B3495543}"/>
                </a:ext>
              </a:extLst>
            </p:cNvPr>
            <p:cNvSpPr txBox="1"/>
            <p:nvPr/>
          </p:nvSpPr>
          <p:spPr>
            <a:xfrm>
              <a:off x="410932" y="2290709"/>
              <a:ext cx="16285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sz="1100" b="1" dirty="0"/>
                <a:t>מטרופולין ירושלים</a:t>
              </a:r>
              <a:endParaRPr lang="en-US" sz="1100" b="1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515F700-765A-4360-93E6-505BE8A36F7A}"/>
                </a:ext>
              </a:extLst>
            </p:cNvPr>
            <p:cNvSpPr txBox="1"/>
            <p:nvPr/>
          </p:nvSpPr>
          <p:spPr>
            <a:xfrm>
              <a:off x="76813" y="2981482"/>
              <a:ext cx="16285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sz="1100" b="1" dirty="0"/>
                <a:t>שאר חלקי ישראל</a:t>
              </a:r>
              <a:endParaRPr lang="en-US" sz="1100" b="1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8AE8F98-2824-4968-9257-0AC932C002ED}"/>
              </a:ext>
            </a:extLst>
          </p:cNvPr>
          <p:cNvGrpSpPr/>
          <p:nvPr/>
        </p:nvGrpSpPr>
        <p:grpSpPr>
          <a:xfrm>
            <a:off x="4048022" y="3960265"/>
            <a:ext cx="1643852" cy="1643852"/>
            <a:chOff x="2595545" y="3939581"/>
            <a:chExt cx="1643852" cy="1643852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B9CD94A-D2B7-4DAB-89AF-FE0F189E32AE}"/>
                </a:ext>
              </a:extLst>
            </p:cNvPr>
            <p:cNvSpPr/>
            <p:nvPr/>
          </p:nvSpPr>
          <p:spPr bwMode="auto">
            <a:xfrm>
              <a:off x="2595545" y="3939581"/>
              <a:ext cx="1643852" cy="1643852"/>
            </a:xfrm>
            <a:prstGeom prst="ellipse">
              <a:avLst/>
            </a:prstGeom>
            <a:solidFill>
              <a:srgbClr val="851E3E"/>
            </a:solidFill>
            <a:ln w="12700" cap="flat" cmpd="sng" algn="ctr">
              <a:solidFill>
                <a:srgbClr val="251E3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0ECB67D-9E03-485C-9790-E9F971CB45B0}"/>
                </a:ext>
              </a:extLst>
            </p:cNvPr>
            <p:cNvSpPr/>
            <p:nvPr/>
          </p:nvSpPr>
          <p:spPr bwMode="auto">
            <a:xfrm>
              <a:off x="2731309" y="4079809"/>
              <a:ext cx="1363397" cy="1363397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rgbClr val="251E3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56572950-9F5F-4ED1-93D3-DAFE668F24F7}"/>
                </a:ext>
              </a:extLst>
            </p:cNvPr>
            <p:cNvSpPr txBox="1"/>
            <p:nvPr/>
          </p:nvSpPr>
          <p:spPr>
            <a:xfrm>
              <a:off x="2731309" y="4607618"/>
              <a:ext cx="136610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he-IL" dirty="0"/>
                <a:t>38 אלף חרדים</a:t>
              </a:r>
              <a:endParaRPr lang="en-US" dirty="0"/>
            </a:p>
          </p:txBody>
        </p:sp>
      </p:grp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40B28491-6E14-4A1A-8623-15B99B612592}"/>
              </a:ext>
            </a:extLst>
          </p:cNvPr>
          <p:cNvCxnSpPr>
            <a:cxnSpLocks/>
            <a:stCxn id="48" idx="1"/>
          </p:cNvCxnSpPr>
          <p:nvPr/>
        </p:nvCxnSpPr>
        <p:spPr bwMode="auto">
          <a:xfrm flipH="1" flipV="1">
            <a:off x="2868834" y="4782192"/>
            <a:ext cx="1314953" cy="169277"/>
          </a:xfrm>
          <a:prstGeom prst="line">
            <a:avLst/>
          </a:prstGeom>
          <a:noFill/>
          <a:ln w="12700" cap="flat" cmpd="sng" algn="ctr">
            <a:solidFill>
              <a:srgbClr val="851E3E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38984C9-C918-48F5-9F82-2B7E1F354B95}"/>
              </a:ext>
            </a:extLst>
          </p:cNvPr>
          <p:cNvSpPr txBox="1"/>
          <p:nvPr/>
        </p:nvSpPr>
        <p:spPr>
          <a:xfrm>
            <a:off x="2604830" y="4520603"/>
            <a:ext cx="16285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b="1" dirty="0"/>
              <a:t>תיירים חרדים בשנה</a:t>
            </a:r>
            <a:endParaRPr lang="en-US" sz="1100" b="1" dirty="0"/>
          </a:p>
        </p:txBody>
      </p:sp>
      <p:sp>
        <p:nvSpPr>
          <p:cNvPr id="59" name="Rectangle 9">
            <a:extLst>
              <a:ext uri="{FF2B5EF4-FFF2-40B4-BE49-F238E27FC236}">
                <a16:creationId xmlns:a16="http://schemas.microsoft.com/office/drawing/2014/main" id="{BEA9E2A3-EE89-4E1F-B14B-8A8E4FF0C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305" y="177800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תחזית ביקושים – הציבור החרדי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28487DD-9C21-4BB3-8705-CC47AAC70432}"/>
              </a:ext>
            </a:extLst>
          </p:cNvPr>
          <p:cNvGrpSpPr/>
          <p:nvPr/>
        </p:nvGrpSpPr>
        <p:grpSpPr>
          <a:xfrm>
            <a:off x="6096000" y="1379834"/>
            <a:ext cx="396856" cy="2504536"/>
            <a:chOff x="4572000" y="1314976"/>
            <a:chExt cx="396856" cy="2504536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10167A3-CBB8-4F19-9B1C-57C692CD93D0}"/>
                </a:ext>
              </a:extLst>
            </p:cNvPr>
            <p:cNvCxnSpPr/>
            <p:nvPr/>
          </p:nvCxnSpPr>
          <p:spPr bwMode="auto">
            <a:xfrm flipV="1">
              <a:off x="4572000" y="1314976"/>
              <a:ext cx="0" cy="1897375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6024EF56-B3B3-4AFD-AFF9-DEC8A048982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68856" y="1314976"/>
              <a:ext cx="0" cy="2504536"/>
            </a:xfrm>
            <a:prstGeom prst="line">
              <a:avLst/>
            </a:prstGeom>
            <a:noFill/>
            <a:ln w="28575" cap="flat" cmpd="sng" algn="ctr">
              <a:solidFill>
                <a:srgbClr val="C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A29F57F3-63B7-4C63-A9B2-A76663999374}"/>
              </a:ext>
            </a:extLst>
          </p:cNvPr>
          <p:cNvSpPr txBox="1"/>
          <p:nvPr/>
        </p:nvSpPr>
        <p:spPr>
          <a:xfrm>
            <a:off x="6084576" y="1439556"/>
            <a:ext cx="466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b="1" dirty="0"/>
              <a:t>15%</a:t>
            </a:r>
            <a:endParaRPr lang="en-US" sz="1100" b="1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09CED03-E601-4091-BD39-4EFE87A1E8C3}"/>
              </a:ext>
            </a:extLst>
          </p:cNvPr>
          <p:cNvSpPr txBox="1"/>
          <p:nvPr/>
        </p:nvSpPr>
        <p:spPr>
          <a:xfrm>
            <a:off x="6083823" y="2081102"/>
            <a:ext cx="4667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b="1" dirty="0"/>
              <a:t>10%</a:t>
            </a:r>
            <a:endParaRPr lang="en-US" sz="1100" b="1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06B7B26-BDF9-4CC2-B372-52AA5EF2C919}"/>
              </a:ext>
            </a:extLst>
          </p:cNvPr>
          <p:cNvSpPr txBox="1"/>
          <p:nvPr/>
        </p:nvSpPr>
        <p:spPr>
          <a:xfrm>
            <a:off x="6115171" y="2765686"/>
            <a:ext cx="388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b="1" dirty="0"/>
              <a:t>5%</a:t>
            </a:r>
            <a:endParaRPr lang="en-US" sz="1100" b="1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7A8DEB8-EB8D-4133-B9BA-61A4BAF21570}"/>
              </a:ext>
            </a:extLst>
          </p:cNvPr>
          <p:cNvSpPr txBox="1"/>
          <p:nvPr/>
        </p:nvSpPr>
        <p:spPr>
          <a:xfrm>
            <a:off x="6133947" y="3295995"/>
            <a:ext cx="388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100" b="1" dirty="0"/>
              <a:t>3%</a:t>
            </a:r>
            <a:endParaRPr lang="en-US" sz="1100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D87CF8-2C2E-4B53-A3C0-42510E8D99AF}"/>
              </a:ext>
            </a:extLst>
          </p:cNvPr>
          <p:cNvSpPr txBox="1"/>
          <p:nvPr/>
        </p:nvSpPr>
        <p:spPr>
          <a:xfrm>
            <a:off x="3246752" y="985297"/>
            <a:ext cx="335968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u="sng" dirty="0"/>
              <a:t>פוטנציאל הציבור החרדי (גילאי 5 ומעלה, באלפים)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F51BB40-2EDA-4A5F-8A29-F53313345F88}"/>
              </a:ext>
            </a:extLst>
          </p:cNvPr>
          <p:cNvSpPr txBox="1"/>
          <p:nvPr/>
        </p:nvSpPr>
        <p:spPr>
          <a:xfrm>
            <a:off x="3747368" y="5629540"/>
            <a:ext cx="21211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u="sng" dirty="0"/>
              <a:t>סך פוטנציאל מבקרים חרדים:</a:t>
            </a:r>
            <a:r>
              <a:rPr lang="he-IL" sz="1200" b="1" dirty="0"/>
              <a:t> 870 אלף חרדים</a:t>
            </a:r>
          </a:p>
        </p:txBody>
      </p:sp>
    </p:spTree>
    <p:extLst>
      <p:ext uri="{BB962C8B-B14F-4D97-AF65-F5344CB8AC3E}">
        <p14:creationId xmlns:p14="http://schemas.microsoft.com/office/powerpoint/2010/main" val="1175848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972595" y="176996"/>
            <a:ext cx="7566220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תחזית ביקושים – סיכום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07073" y="6124319"/>
            <a:ext cx="6177854" cy="445883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במרכז קהילות ישראל צפויים לבקר בין 90,000 ו-130,000 מבקרים בשנה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16BA5D-30C9-4548-AADD-029006481DBC}"/>
              </a:ext>
            </a:extLst>
          </p:cNvPr>
          <p:cNvGrpSpPr/>
          <p:nvPr/>
        </p:nvGrpSpPr>
        <p:grpSpPr>
          <a:xfrm>
            <a:off x="5683513" y="1141270"/>
            <a:ext cx="4890292" cy="1376991"/>
            <a:chOff x="3501893" y="1080093"/>
            <a:chExt cx="5399349" cy="1376991"/>
          </a:xfrm>
        </p:grpSpPr>
        <p:sp>
          <p:nvSpPr>
            <p:cNvPr id="5" name="מלבן 4"/>
            <p:cNvSpPr/>
            <p:nvPr/>
          </p:nvSpPr>
          <p:spPr>
            <a:xfrm>
              <a:off x="3501893" y="1080093"/>
              <a:ext cx="5399349" cy="1301096"/>
            </a:xfrm>
            <a:prstGeom prst="rect">
              <a:avLst/>
            </a:prstGeom>
            <a:noFill/>
            <a:ln w="12700" algn="ctr">
              <a:noFill/>
              <a:prstDash val="dash"/>
              <a:miter lim="800000"/>
              <a:headEnd/>
              <a:tailEnd/>
            </a:ln>
          </p:spPr>
          <p:txBody>
            <a:bodyPr anchor="t"/>
            <a:lstStyle/>
            <a:p>
              <a:pPr marL="285750" indent="-285750" algn="r">
                <a:spcBef>
                  <a:spcPts val="700"/>
                </a:spcBef>
                <a:spcAft>
                  <a:spcPts val="700"/>
                </a:spcAft>
                <a:buClr>
                  <a:srgbClr val="6793B2"/>
                </a:buClr>
                <a:buFont typeface="Wingdings" pitchFamily="2" charset="2"/>
                <a:buChar char="§"/>
              </a:pPr>
              <a:r>
                <a:rPr lang="he-IL" dirty="0">
                  <a:solidFill>
                    <a:srgbClr val="000000"/>
                  </a:solidFill>
                  <a:latin typeface="Arial" pitchFamily="34" charset="0"/>
                </a:rPr>
                <a:t>מספר המבקרים השנתי הצפוי לבקר במרכז קהילות ישראל מורכב משלוש קבוצות: </a:t>
              </a:r>
            </a:p>
            <a:p>
              <a:pPr marL="742950" lvl="1" indent="-285750" algn="r">
                <a:spcBef>
                  <a:spcPts val="500"/>
                </a:spcBef>
                <a:spcAft>
                  <a:spcPts val="500"/>
                </a:spcAft>
                <a:buClr>
                  <a:srgbClr val="6793B2"/>
                </a:buClr>
                <a:buFont typeface="Wingdings" pitchFamily="2" charset="2"/>
                <a:buChar char="§"/>
              </a:pPr>
              <a:r>
                <a:rPr lang="he-IL" dirty="0">
                  <a:solidFill>
                    <a:srgbClr val="000000"/>
                  </a:solidFill>
                  <a:latin typeface="Arial" pitchFamily="34" charset="0"/>
                </a:rPr>
                <a:t>אוכלוסייה כללית (אוכלוסייה ישראלית לא חרדית ותיירים שאינם חרדים): 40,000 – 60,000</a:t>
              </a:r>
            </a:p>
            <a:p>
              <a:pPr marL="742950" lvl="1" indent="-285750" algn="r">
                <a:spcBef>
                  <a:spcPts val="500"/>
                </a:spcBef>
                <a:spcAft>
                  <a:spcPts val="500"/>
                </a:spcAft>
                <a:buClr>
                  <a:srgbClr val="6793B2"/>
                </a:buClr>
                <a:buFont typeface="Wingdings" pitchFamily="2" charset="2"/>
                <a:buChar char="§"/>
              </a:pPr>
              <a:r>
                <a:rPr lang="he-IL" dirty="0">
                  <a:solidFill>
                    <a:srgbClr val="000000"/>
                  </a:solidFill>
                  <a:latin typeface="Arial" pitchFamily="34" charset="0"/>
                </a:rPr>
                <a:t>הציבור החרדי: 50,000 – 70,000</a:t>
              </a:r>
            </a:p>
          </p:txBody>
        </p:sp>
        <p:sp>
          <p:nvSpPr>
            <p:cNvPr id="18" name="Teardrop 17">
              <a:extLst>
                <a:ext uri="{FF2B5EF4-FFF2-40B4-BE49-F238E27FC236}">
                  <a16:creationId xmlns:a16="http://schemas.microsoft.com/office/drawing/2014/main" id="{46B8FE87-DC0C-45E2-BCE9-644FD7175D22}"/>
                </a:ext>
              </a:extLst>
            </p:cNvPr>
            <p:cNvSpPr/>
            <p:nvPr/>
          </p:nvSpPr>
          <p:spPr bwMode="auto">
            <a:xfrm rot="16200000">
              <a:off x="8214960" y="2305294"/>
              <a:ext cx="151790" cy="151790"/>
            </a:xfrm>
            <a:prstGeom prst="teardrop">
              <a:avLst/>
            </a:prstGeom>
            <a:solidFill>
              <a:srgbClr val="4BB29E"/>
            </a:solidFill>
            <a:ln w="12700" cap="flat" cmpd="sng" algn="ctr">
              <a:solidFill>
                <a:srgbClr val="4BB2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19" name="Teardrop 18">
              <a:extLst>
                <a:ext uri="{FF2B5EF4-FFF2-40B4-BE49-F238E27FC236}">
                  <a16:creationId xmlns:a16="http://schemas.microsoft.com/office/drawing/2014/main" id="{A48E5381-65B2-400D-A7E0-84CE953BD0B7}"/>
                </a:ext>
              </a:extLst>
            </p:cNvPr>
            <p:cNvSpPr/>
            <p:nvPr/>
          </p:nvSpPr>
          <p:spPr bwMode="auto">
            <a:xfrm rot="16200000">
              <a:off x="8214960" y="1768748"/>
              <a:ext cx="151790" cy="151790"/>
            </a:xfrm>
            <a:prstGeom prst="teardrop">
              <a:avLst/>
            </a:prstGeom>
            <a:solidFill>
              <a:srgbClr val="B0D893"/>
            </a:solidFill>
            <a:ln w="12700" cap="flat" cmpd="sng" algn="ctr">
              <a:solidFill>
                <a:srgbClr val="B0D8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0272713-AF89-4A3C-A391-7195D9263C6A}"/>
              </a:ext>
            </a:extLst>
          </p:cNvPr>
          <p:cNvGrpSpPr/>
          <p:nvPr/>
        </p:nvGrpSpPr>
        <p:grpSpPr>
          <a:xfrm>
            <a:off x="2613835" y="3139850"/>
            <a:ext cx="6897440" cy="2717791"/>
            <a:chOff x="1089835" y="3139849"/>
            <a:chExt cx="6897440" cy="271779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749FBAF-C7EE-45CA-B5A2-612D1BB916B7}"/>
                </a:ext>
              </a:extLst>
            </p:cNvPr>
            <p:cNvSpPr txBox="1"/>
            <p:nvPr/>
          </p:nvSpPr>
          <p:spPr>
            <a:xfrm>
              <a:off x="6343657" y="5626808"/>
              <a:ext cx="1643618" cy="2308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he-IL" sz="900" dirty="0"/>
                <a:t>*מספר המבקרים הינו באלפים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22E5157-13EB-4A4D-B66D-3BB2063794CE}"/>
                </a:ext>
              </a:extLst>
            </p:cNvPr>
            <p:cNvSpPr/>
            <p:nvPr/>
          </p:nvSpPr>
          <p:spPr bwMode="auto">
            <a:xfrm>
              <a:off x="1102450" y="3964691"/>
              <a:ext cx="2861825" cy="1669673"/>
            </a:xfrm>
            <a:prstGeom prst="rect">
              <a:avLst/>
            </a:prstGeom>
            <a:solidFill>
              <a:srgbClr val="B0D893"/>
            </a:solidFill>
            <a:ln w="12700" cap="flat" cmpd="sng" algn="ctr">
              <a:solidFill>
                <a:srgbClr val="B0D8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210569-3E17-4BDD-AF00-EABF0CF4FFBE}"/>
                </a:ext>
              </a:extLst>
            </p:cNvPr>
            <p:cNvSpPr/>
            <p:nvPr/>
          </p:nvSpPr>
          <p:spPr bwMode="auto">
            <a:xfrm>
              <a:off x="2808738" y="3538206"/>
              <a:ext cx="2777465" cy="2094737"/>
            </a:xfrm>
            <a:prstGeom prst="rect">
              <a:avLst/>
            </a:prstGeom>
            <a:solidFill>
              <a:srgbClr val="4BB29E"/>
            </a:solidFill>
            <a:ln w="12700" cap="flat" cmpd="sng" algn="ctr">
              <a:solidFill>
                <a:srgbClr val="4BB2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0961DF-E0B5-4C2C-AF59-585785720311}"/>
                </a:ext>
              </a:extLst>
            </p:cNvPr>
            <p:cNvSpPr/>
            <p:nvPr/>
          </p:nvSpPr>
          <p:spPr bwMode="auto">
            <a:xfrm>
              <a:off x="5023822" y="3139849"/>
              <a:ext cx="2861826" cy="2491826"/>
            </a:xfrm>
            <a:prstGeom prst="rect">
              <a:avLst/>
            </a:prstGeom>
            <a:solidFill>
              <a:srgbClr val="2699A2"/>
            </a:solidFill>
            <a:ln w="12700" cap="flat" cmpd="sng" algn="ctr">
              <a:solidFill>
                <a:srgbClr val="2699A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5400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114300" indent="-114300" algn="ctr" rtl="1" fontAlgn="base">
                <a:spcBef>
                  <a:spcPct val="0"/>
                </a:spcBef>
                <a:spcAft>
                  <a:spcPct val="0"/>
                </a:spcAft>
              </a:pPr>
              <a:endParaRPr lang="en-US" sz="14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A931D41-D563-407F-8C0B-FE92E41341E0}"/>
                </a:ext>
              </a:extLst>
            </p:cNvPr>
            <p:cNvSpPr txBox="1"/>
            <p:nvPr/>
          </p:nvSpPr>
          <p:spPr>
            <a:xfrm>
              <a:off x="1089835" y="4167221"/>
              <a:ext cx="17541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b="1" dirty="0"/>
                <a:t>אוכלוסייה כללית</a:t>
              </a:r>
              <a:endParaRPr lang="en-US" b="1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E3E5AB7-E5E3-48D2-82BE-A1D829306D74}"/>
                </a:ext>
              </a:extLst>
            </p:cNvPr>
            <p:cNvSpPr txBox="1"/>
            <p:nvPr/>
          </p:nvSpPr>
          <p:spPr>
            <a:xfrm>
              <a:off x="1145828" y="4799527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e-IL" sz="3600" b="1" dirty="0"/>
                <a:t>60 - 40</a:t>
              </a:r>
              <a:endParaRPr lang="en-US" sz="2000" b="1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4E2FD22-359E-4D5A-9AC3-A38234E2E921}"/>
                </a:ext>
              </a:extLst>
            </p:cNvPr>
            <p:cNvSpPr txBox="1"/>
            <p:nvPr/>
          </p:nvSpPr>
          <p:spPr>
            <a:xfrm>
              <a:off x="3166411" y="4404792"/>
              <a:ext cx="1620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e-IL" sz="3600" b="1" dirty="0"/>
                <a:t>70 - 50</a:t>
              </a:r>
              <a:endParaRPr lang="en-US" sz="2000" b="1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24E8358-F1C9-4EF7-A40E-B00218EC214F}"/>
                </a:ext>
              </a:extLst>
            </p:cNvPr>
            <p:cNvSpPr txBox="1"/>
            <p:nvPr/>
          </p:nvSpPr>
          <p:spPr>
            <a:xfrm>
              <a:off x="3191718" y="3797889"/>
              <a:ext cx="15782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b="1" dirty="0"/>
                <a:t>הציבור החרדי</a:t>
              </a:r>
              <a:endParaRPr lang="en-US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2DC3924-ECAE-41B6-9B2C-7DBE3143D4C4}"/>
                </a:ext>
              </a:extLst>
            </p:cNvPr>
            <p:cNvSpPr txBox="1"/>
            <p:nvPr/>
          </p:nvSpPr>
          <p:spPr>
            <a:xfrm>
              <a:off x="5195459" y="3429000"/>
              <a:ext cx="256413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e-IL" sz="2000" b="1" dirty="0"/>
                <a:t>פוטנציאל מבקרים כולל</a:t>
              </a:r>
              <a:endParaRPr lang="en-US" sz="20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6B9C4725-E96A-4B54-BB59-E38379D62F02}"/>
                </a:ext>
              </a:extLst>
            </p:cNvPr>
            <p:cNvSpPr txBox="1"/>
            <p:nvPr/>
          </p:nvSpPr>
          <p:spPr>
            <a:xfrm>
              <a:off x="5443426" y="4020072"/>
              <a:ext cx="206819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e-IL" sz="4000" b="1" dirty="0"/>
                <a:t>130 - 90</a:t>
              </a:r>
              <a:endParaRPr lang="en-US" sz="2400" b="1" dirty="0"/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361BCFA-4F28-44FD-A2B3-5DCF6D6536EF}"/>
                </a:ext>
              </a:extLst>
            </p:cNvPr>
            <p:cNvCxnSpPr/>
            <p:nvPr/>
          </p:nvCxnSpPr>
          <p:spPr bwMode="auto">
            <a:xfrm>
              <a:off x="3054100" y="4167221"/>
              <a:ext cx="182270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CA6902D-F4C1-4F31-9DA7-1D255E46F1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55055" y="3829110"/>
              <a:ext cx="2428640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0775E33-ADFA-484A-92D2-DD6885D600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31400" y="4536553"/>
              <a:ext cx="1443225" cy="0"/>
            </a:xfrm>
            <a:prstGeom prst="line">
              <a:avLst/>
            </a:prstGeom>
            <a:noFill/>
            <a:ln w="285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5692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8372850" y="5911435"/>
            <a:ext cx="19050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r" eaLnBrk="0" hangingPunct="0">
              <a:lnSpc>
                <a:spcPct val="150000"/>
              </a:lnSpc>
            </a:pPr>
            <a:endParaRPr lang="he-IL" sz="1600" b="1" dirty="0">
              <a:solidFill>
                <a:srgbClr val="000066"/>
              </a:solidFill>
              <a:latin typeface="Arial" pitchFamily="34" charset="0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377146" y="2821840"/>
            <a:ext cx="7558087" cy="1143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0" hangingPunct="0"/>
            <a:r>
              <a:rPr lang="he-IL" sz="3200" b="1" dirty="0">
                <a:solidFill>
                  <a:srgbClr val="20416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הנחות יסוד - הכנסות</a:t>
            </a:r>
          </a:p>
        </p:txBody>
      </p:sp>
      <p:sp>
        <p:nvSpPr>
          <p:cNvPr id="1028" name="AutoShape 4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AutoShape 6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2" name="AutoShape 8" descr="data:image/jpeg;base64,/9j/4AAQSkZJRgABAQAAAQABAAD/2wCEAAkGBhQSDxQUEBQRFBQQFRAVFBASFRgXEhcWFRUWFRQXFRUXHDIfGB0kGRUWHzAgIycpLCwuFx4xNTAqQSgrLCkBCQoKDgwOGg8PGikkHSU0KikvKikrMCo1LSkpNSwsLC4sLCw1NCwsLCwsLC8sLCksKSwsKSkpLCwsLC4sLCksLP/AABEIAFAAuQMBIgACEQEDEQH/xAAcAAACAwEBAQEAAAAAAAAAAAAABwEFBgMEAgj/xABKEAABAwECCQUKCgkFAAAAAAABAAIDEQQSBQYHExchMWTjIkFRo6QUJGFxc3SBkaGzIyUyNUJSVJKxsjM0RGKDwcLS4RUWJkPR/8QAGgEAAgMBAQAAAAAAAAAAAAAAAAQBAgMFBv/EACsRAAEDAgUDAwQDAAAAAAAAAAEAAgMRFAQSUVKhEyExQYGxMjNhcUKRwf/aAAwDAQACEQMRAD8AeKiqCsZjnlD7gnZFmM7fjD72cuUq5zaUuGvyfaqucGipVHyNjGZ3hbOqKpW6bt07Rwkabt07Rwln12ape8h3cFNKqKpW6bt07Rwkabt07RwkddmqLyHdwU0qoqlbpu3TtHCRpu3TtHCR12aovId3BTSqiqVum7dO0cJGm7dO0cJHXZqi8h3cFNKqKpW6bt07Rwkabt07RwkddmqLyHdwU0qoqlbpu3TtHCRpu3TtHCR12aovId3BTSqiqVum7dO0cJGm7dO0cJHXZqi8h3cFNKqKpW6bt07RwlIy2H7H1/CR12aovId3BTRqiqV2ms/Y+v4SjTbunaOEjrs1RewbuCmlVFUrdN26do4S9uBMrfdNpih7muZ54Zfz16leembFfWpEzD2qpGLhJoHcFMZChqlappCTOWb9ei83b72VOZJnLN+vRebt97KsMR9CSx32T7LAIQhc5cBCEIQhCKqyxewfDPOGWmYWeO64500pUbBr6Vqo8QrA9wZFhSIveQGtow1J2CgcNa0bGXDsmI8O6QVFP7WDRVWmMOLsljtOYmob10te3Y5rnUvCvp1eBXeMmI8VktVlifaCI7TeL5XtaM2GkCu2nOjpu7ot39/wshVC30GTuxzOuWbCcb5D8llGGuquoB1fUs3Biw8YSbYpzdcZGsL26xRwqHNrzEIMTgpdhntoqWqKrRYWxXjgwo2xvmcGOzQM5aKgyN1VbWlL1OdXc+SwQyyOtdpEVliDKTloD3lw1tDakCh1c9dVFIicVIwshJ/CwSkBa/GDENkdk7rsVo7pgHyjQXgK0vVGo0O0UBCx8sl1lec6gqPaWmhWckTmHKUSTBpoNZ9gUNL3c9PEtdiZkzNus2fE4Zy3tulhd8mmutfCr6PJs2yWqzG0SNlhkkLXcm6A66SwHXscRRT0nUqmmYU0Bp7pcxwn63tXQwnnCeWOWAoXWNwEcbXi6Ii1oab5IDWinTsWe0Sup+nb9w/+qj4JA6je63fg/SiUzmq7xI+c7L5Zi+cZcD5iWRta5pxaXUoDs1+1TiP852XyzEROqR+0iIyyUA6hfohmxfShuxSuwvRoSayzDv6LzdvvZU5Sk5lkHf0Xm7feSJfEfQkcf9k+yX9EUUueBtIC+nMIpUEV1gkEAjpFdu1c1cGhXxRFFIcDsIPiUZwdI1IqpoVf4hYCitdvZFOCWXHvLQaVLaUBPRrXjxmsrY8JTsjaGMjno1rdQABFAF2xcw8cH2zOlgc9rHNMbnXTywCDWh5qH0rw4WwoJ7TJOQG52TOXL1aawaV59i2qAwD1TeZoiA9ard5Zx3zYz+6+p8AewqpynYyQ2yeHuclwga9rn0IaS4tPJrrOxeDHHHD/AFB0TnRtjzLXt1PvVvEGpJApsWevjpHrVpJakgeCrTz1Lg3waK0xPb8Z2TziL8y2eMA/5TZ/HZvyuWCwThMQWiKYUdmZGPu1pW6a0rzK5tuOBlwizCGaAEJhBYH1bUAhoL6bTr5uZTG8BtDqrQyAR0OoK65VWE4XkDdpZZgPGWCntWgyyW0tjsdnJ2NMj/CWgMBPpLvasjhjGcWjCDbW+NooYDmb9a5sDVepz06FaWnKGyW3G0WizRyMMIg7nc8FtL169VzdtfB6VOdpzd/K06jHZxXyVcZPxdwHhAyfojn7tdh+CAdT00HoSxtG1o6Gj2rY4x4/utMIs0MUdmgFKxRmpdQ1AJAAArQ0AWStbeU09Ios5HAkAeixlkaXNa30CdmR35s/jTf0q7wrC232B4Z9IPu9IkjcR+ZtPSqTI8fi3+NL/SuOTrDPfFps7j/2zSR/fIePwKZzDK1h8HsurG4ZGtPqF48RLLJPaA+Z0jm2YVAe4kB51ACvRrPqW7seEr880Y2QiMV/eNS7+QUWPBQs7JcyKulc+Sh1cojUPFX8VX4qYJmhMpnu1lLXVDq1OutfWsYmPhLWeakkn4WjGloAS6xxgrarT4XvWaxBPxjZfLMWmx1nDbRaSeZz/wAFmMno+MbL5Zn80jhq53V3f6uZOBnH7X6NbsUqGqV312EFJ7LE3v2LyDfeSJwlKHK8O/YvID3kiVxRpGUjj/sn2WexfwyyGNrZHXQJy+QZkPL4s2GmEOI1X3DX0Xarng3CocH92SG40QmJgZeeDHM2RrWN2UuhzSSQKEbVV3UXVzhORQLjtxLgANF7sKYRE1neHSAvdLnIos2Rmmuv34xJQAjlN8HJVjaMY2UBaRLcNkMUD4rrWZuIxzVfTY4muomqoLqLqOuUXTtFfYNxlDWRR2hzpLrHl0kjL12YPYYW6heMbWxNBprN9y4W3DobGG2Z7g9joaS5sNvgMkzpAI1AvkFAddAFUXUXVNw6lFN2+lFbNwzELbFI1gbDBJM5t1vKIke94q3wF1AOYBdbDh9nwLpnOzrRZM9LmgS4wzyPdWg1kxFjfCqS6i6oE7gobinhW02Md644gOkrM1z5GCjY+6WTQjkjlUa0tp0OK9X+6bswe173FrbQ51I7rJXucTZ4nB2ssjvHlO101LP3UXVNw5TdvVhgnCbY4wx7pC15teejugsdfipCQKaiJNerZQLpYcOGkJlmLZInPEjzFfzkHwVInXW8oapNvSqu6i6qiYhVGJcFbyYZjERhYTms1bQG5ugzj5nyWdwqKi60tFealFQzRVb4ti73UXVDpS7uqPmLyCVcYr5QLRYoczE2ItvOfy2kmrqV2HwLjgvDj4rSJ2Uv33Pp9GriSR4tZVLNBzhfLLTd2gqznl4FD4TjJy4Dv4TOjyo2g/Qh+67+5dBlNn+pD9139yWQwu0dJ8QXGfCkj9TBdB5+f/CzzYg/yKauHDyVYY3YdNomcBSr3XpLvyQfqj1L2YjRUwhZfLMVFZLFd27VpMTW/GNl8sxXYQHADXlIulzyN/YT+apUNUruL0SgrI43Yhd3TNkz2buRhlM3frynOrW8PrLXoVHsDxR3hZyRtkbld4S00N711HFUaG966jipmIWNrFol7GDbyUs9De9dRxUaG966jipmIRaxafKLGDbyUs9De9dRxUaG966jipmIRaxaclFjBt5KWmhveuo4qNDe9dRxEy0ItYtPlFjBt5KWmhveuo4iNDe9dRxUy0ItYtEWMG3kpaaG966jio0N711HETLQi0i0RYwbeSlpob3rqOKjQ3vXUcVMtCLWLT5RYwbeSlpob3rqOKvh2RcH9p6jiJnIRaxaclFlBt5KV+hIfaeo4i+m5FwP2nqOImchTbRaclTZwn05KWehveuo4q9mB8lmYtEU3dF7NPa67mrtac1c4aepMBCBhogagIGDhBqG8lQ1ShCYTa//2Q==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53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6554773" y="1137137"/>
            <a:ext cx="3995753" cy="4822851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500"/>
              </a:spcBef>
              <a:spcAft>
                <a:spcPts val="5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בהשוואה למוזיאונים המוכרים וכן למוזיאונים הדומים (בית התפוצות, אומנות האסלאם, מוזיאון א"י) למרכז ניתן היה להניח את התפלגות המבקרים הצפויים להגיע למרכז  </a:t>
            </a:r>
          </a:p>
          <a:p>
            <a:pPr marL="285750" indent="-285750" algn="r">
              <a:spcBef>
                <a:spcPts val="500"/>
              </a:spcBef>
              <a:spcAft>
                <a:spcPts val="5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מכיוון שמוזיאונים הדומים למרכז אינם מאפשרים רכישת מנוי הונח כי מרכז קהילות ישראל אינו יציע אפשרות זו</a:t>
            </a:r>
          </a:p>
          <a:p>
            <a:pPr marL="285750" indent="-285750" algn="r">
              <a:spcBef>
                <a:spcPts val="500"/>
              </a:spcBef>
              <a:spcAft>
                <a:spcPts val="5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שלוש </a:t>
            </a:r>
            <a:r>
              <a:rPr lang="he-IL" dirty="0">
                <a:latin typeface="Arial" pitchFamily="34" charset="0"/>
              </a:rPr>
              <a:t>הקטגוריות</a:t>
            </a: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 העיקריות הצפויות להוות כ-60% מכלל המבקרים שרכשו כרטיס הינן: </a:t>
            </a:r>
          </a:p>
          <a:p>
            <a:pPr marL="742950" lvl="1" indent="-285750" algn="r"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מבוגרים בודדים</a:t>
            </a:r>
          </a:p>
          <a:p>
            <a:pPr marL="742950" lvl="1" indent="-285750" algn="r"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אזרחים ותיקים</a:t>
            </a:r>
          </a:p>
          <a:p>
            <a:pPr marL="742950" lvl="1" indent="-285750" algn="r"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מבקרים בתשלום עקיף*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r>
              <a:rPr lang="he-IL" dirty="0">
                <a:solidFill>
                  <a:srgbClr val="000000"/>
                </a:solidFill>
                <a:latin typeface="Arial" pitchFamily="34" charset="0"/>
              </a:rPr>
              <a:t>כניסת משפחות באמצעות כרטיסי משפחה צפויה לעמוד על כ-5% על בסיס הקהילה החרדית 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itchFamily="2" charset="2"/>
              <a:buChar char="§"/>
            </a:pPr>
            <a:endParaRPr lang="he-IL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115538"/>
            <a:ext cx="6177854" cy="501050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מבקרים מבוגרים ואזרחים ותיקים מהווים כ-40% מכלל המבקרים במוזיאון ומבקרים ה כ-5% מכלל המבקרים צפויים להיכנס בלא תשלום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5488841" y="5550156"/>
            <a:ext cx="5061684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i="1" dirty="0"/>
              <a:t>*</a:t>
            </a:r>
            <a:r>
              <a:rPr lang="he-IL" sz="900" dirty="0"/>
              <a:t> </a:t>
            </a:r>
            <a:r>
              <a:rPr lang="he-IL" sz="900" b="1" i="1" dirty="0"/>
              <a:t>מקורות: </a:t>
            </a:r>
            <a:r>
              <a:rPr lang="he-IL" sz="900" dirty="0" err="1"/>
              <a:t>הלמ"ס</a:t>
            </a:r>
            <a:r>
              <a:rPr lang="he-IL" sz="900" dirty="0"/>
              <a:t>, דוח פילת – מוזיאונים בישראל (סיכום פעילות שנתית, 2015)</a:t>
            </a:r>
          </a:p>
          <a:p>
            <a:pPr algn="r"/>
            <a:r>
              <a:rPr lang="he-IL" sz="900" b="1" i="1" dirty="0"/>
              <a:t>** מבקרים בתשלום עקיף:</a:t>
            </a:r>
            <a:r>
              <a:rPr lang="he-IL" sz="900" dirty="0"/>
              <a:t> רכשו כרטיס שלא באופן ישיר מול המוזיאון (ועד עובדים, הטבת כרטיס אשראי וכד') </a:t>
            </a:r>
            <a:r>
              <a:rPr lang="he-IL" sz="900" b="1" i="1" dirty="0"/>
              <a:t>** ראו נספחים: </a:t>
            </a:r>
            <a:r>
              <a:rPr lang="he-IL" sz="900" dirty="0"/>
              <a:t>התפלגות מבקרים במוזיאונים דומים ובמוזיאונים מוכרים</a:t>
            </a:r>
          </a:p>
        </p:txBody>
      </p:sp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937EE2B3-6FCB-429C-AC18-95F3B8BE7705}"/>
              </a:ext>
            </a:extLst>
          </p:cNvPr>
          <p:cNvGraphicFramePr>
            <a:graphicFrameLocks noGrp="1"/>
          </p:cNvGraphicFramePr>
          <p:nvPr/>
        </p:nvGraphicFramePr>
        <p:xfrm>
          <a:off x="1618968" y="1541709"/>
          <a:ext cx="4936235" cy="3870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95842">
                  <a:extLst>
                    <a:ext uri="{9D8B030D-6E8A-4147-A177-3AD203B41FA5}">
                      <a16:colId xmlns:a16="http://schemas.microsoft.com/office/drawing/2014/main" val="368647323"/>
                    </a:ext>
                  </a:extLst>
                </a:gridCol>
                <a:gridCol w="1124513">
                  <a:extLst>
                    <a:ext uri="{9D8B030D-6E8A-4147-A177-3AD203B41FA5}">
                      <a16:colId xmlns:a16="http://schemas.microsoft.com/office/drawing/2014/main" val="4124864044"/>
                    </a:ext>
                  </a:extLst>
                </a:gridCol>
                <a:gridCol w="742285">
                  <a:extLst>
                    <a:ext uri="{9D8B030D-6E8A-4147-A177-3AD203B41FA5}">
                      <a16:colId xmlns:a16="http://schemas.microsoft.com/office/drawing/2014/main" val="1160518671"/>
                    </a:ext>
                  </a:extLst>
                </a:gridCol>
                <a:gridCol w="759853">
                  <a:extLst>
                    <a:ext uri="{9D8B030D-6E8A-4147-A177-3AD203B41FA5}">
                      <a16:colId xmlns:a16="http://schemas.microsoft.com/office/drawing/2014/main" val="1950310391"/>
                    </a:ext>
                  </a:extLst>
                </a:gridCol>
                <a:gridCol w="675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77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7816"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>
                          <a:solidFill>
                            <a:schemeClr val="bg1"/>
                          </a:solidFill>
                        </a:rPr>
                        <a:t>קטגוריות</a:t>
                      </a:r>
                      <a:r>
                        <a:rPr lang="he-IL" sz="1200" b="1" dirty="0"/>
                        <a:t> מבקרים 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מוזיאונים מוכרים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בית התפוצות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אומנות האסלאם</a:t>
                      </a:r>
                      <a:endParaRPr lang="en-US" sz="1200" dirty="0"/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מוזיאון ארץ ישראל</a:t>
                      </a:r>
                      <a:endParaRPr lang="en-US" sz="1200" dirty="0"/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>
                          <a:solidFill>
                            <a:schemeClr val="bg1"/>
                          </a:solidFill>
                        </a:rPr>
                        <a:t>מרכז</a:t>
                      </a:r>
                      <a:r>
                        <a:rPr lang="he-IL" sz="1200" b="1" baseline="0" dirty="0">
                          <a:solidFill>
                            <a:schemeClr val="bg1"/>
                          </a:solidFill>
                        </a:rPr>
                        <a:t> קהילות ישראל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E9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22032"/>
                  </a:ext>
                </a:extLst>
              </a:tr>
              <a:tr h="229906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מבוגרים בודדים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21%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23%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24%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27772"/>
                  </a:ext>
                </a:extLst>
              </a:tr>
              <a:tr h="229906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מבוגרים בקבוצות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8%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9%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834">
                <a:tc>
                  <a:txBody>
                    <a:bodyPr/>
                    <a:lstStyle/>
                    <a:p>
                      <a:pPr lvl="0" algn="r" rtl="0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ילדים ונוער (כולל קייטנות חיצוניות)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7%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906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אזרחים ותיקים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8%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11%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906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חיילים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3%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7%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872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מנויים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3%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37249"/>
                  </a:ext>
                </a:extLst>
              </a:tr>
              <a:tr h="285834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באמצעות כרטיסי משפחה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87861"/>
                  </a:ext>
                </a:extLst>
              </a:tr>
              <a:tr h="220872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תיירים מחו"ל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14%</a:t>
                      </a:r>
                      <a:endParaRPr lang="en-US" sz="1100" dirty="0"/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34%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04425"/>
                  </a:ext>
                </a:extLst>
              </a:tr>
              <a:tr h="285834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מבקרים בתשלום עקיף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16%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18%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14%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39%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38194"/>
                  </a:ext>
                </a:extLst>
              </a:tr>
              <a:tr h="285834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  <a:r>
                        <a:rPr lang="he-IL" sz="11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מבקרים בתשלום</a:t>
                      </a:r>
                      <a:endParaRPr lang="he-IL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/>
                        <a:t>82%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98%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96%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99%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95%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275833"/>
                  </a:ext>
                </a:extLst>
              </a:tr>
              <a:tr h="285834">
                <a:tc>
                  <a:txBody>
                    <a:bodyPr/>
                    <a:lstStyle/>
                    <a:p>
                      <a:pPr lvl="0" algn="r" rtl="1" fontAlgn="b"/>
                      <a:r>
                        <a:rPr lang="he-IL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בלא תשלום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/>
                        <a:t>18%</a:t>
                      </a:r>
                      <a:endParaRPr lang="en-US" sz="11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2%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4%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1%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9870F82-06A3-4A2C-A363-8D6650211A4E}"/>
              </a:ext>
            </a:extLst>
          </p:cNvPr>
          <p:cNvSpPr txBox="1"/>
          <p:nvPr/>
        </p:nvSpPr>
        <p:spPr>
          <a:xfrm>
            <a:off x="2407240" y="1221036"/>
            <a:ext cx="3359689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b="1" u="sng" dirty="0"/>
              <a:t>התפלגות מבקרים (על בסיס תשלום דמי כניסה, %)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8EBFEEE-E5C5-4457-8986-19C48A6F5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480" y="127709"/>
            <a:ext cx="7338534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הכנסות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E30881-C47D-4FDB-909D-D26474672A80}"/>
              </a:ext>
            </a:extLst>
          </p:cNvPr>
          <p:cNvSpPr/>
          <p:nvPr/>
        </p:nvSpPr>
        <p:spPr bwMode="auto">
          <a:xfrm>
            <a:off x="1614257" y="1541710"/>
            <a:ext cx="611099" cy="38709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54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14300" indent="-114300" algn="ctr" rtl="1"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chemeClr val="bg1"/>
              </a:solidFill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29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2656209" y="1139880"/>
            <a:ext cx="7817185" cy="1199085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על מנת להבין את סדרי הגודל של עלות כרטיסי הכניסה למוזיאונים בעיר ירושלים נותחו המוזיאונים העיקריים בעיר וחושבה העלות הממוצעת לכרטיס עבור כל סוג מבקר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הטבלה שלהלן מציגה את המוזיאונים העיקריים בירושלים ומחירי הכרטיסים בחלוקה לסוגי המבקרים השונים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135254"/>
            <a:ext cx="6177854" cy="481334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מחיר כרטיס כניסה למוזיאון בעיר ירושלים נע בין 21 ש"ח ו-36 ש"ח בהתאם לסוג המבקר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8221061" y="5590563"/>
            <a:ext cx="2248547" cy="5078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dirty="0"/>
              <a:t>* </a:t>
            </a:r>
            <a:r>
              <a:rPr lang="he-IL" sz="900" b="1" i="1" dirty="0"/>
              <a:t>מקורות: </a:t>
            </a:r>
            <a:r>
              <a:rPr lang="he-IL" sz="900" dirty="0"/>
              <a:t>אתרי המוזיאונים</a:t>
            </a:r>
          </a:p>
          <a:p>
            <a:pPr algn="r"/>
            <a:r>
              <a:rPr lang="he-IL" sz="900" dirty="0"/>
              <a:t>**</a:t>
            </a:r>
            <a:r>
              <a:rPr lang="he-IL" sz="900" b="1" i="1" dirty="0"/>
              <a:t>ראו נספח: </a:t>
            </a:r>
            <a:r>
              <a:rPr lang="he-IL" sz="900" dirty="0"/>
              <a:t>דמי כניסה – מוזיאונים בירושלים</a:t>
            </a:r>
          </a:p>
          <a:p>
            <a:pPr algn="r"/>
            <a:endParaRPr lang="he-IL" sz="900" dirty="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DF1FFB8D-CB66-4AC1-A586-74821A716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480" y="127709"/>
            <a:ext cx="7338534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הכנסות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5F41A4B-8078-4BEF-AB34-1BB68698E1DA}"/>
              </a:ext>
            </a:extLst>
          </p:cNvPr>
          <p:cNvGraphicFramePr>
            <a:graphicFrameLocks noGrp="1"/>
          </p:cNvGraphicFramePr>
          <p:nvPr/>
        </p:nvGraphicFramePr>
        <p:xfrm>
          <a:off x="1722393" y="2743491"/>
          <a:ext cx="8747214" cy="265486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01063">
                  <a:extLst>
                    <a:ext uri="{9D8B030D-6E8A-4147-A177-3AD203B41FA5}">
                      <a16:colId xmlns:a16="http://schemas.microsoft.com/office/drawing/2014/main" val="368647323"/>
                    </a:ext>
                  </a:extLst>
                </a:gridCol>
                <a:gridCol w="577204">
                  <a:extLst>
                    <a:ext uri="{9D8B030D-6E8A-4147-A177-3AD203B41FA5}">
                      <a16:colId xmlns:a16="http://schemas.microsoft.com/office/drawing/2014/main" val="4124864044"/>
                    </a:ext>
                  </a:extLst>
                </a:gridCol>
                <a:gridCol w="594624">
                  <a:extLst>
                    <a:ext uri="{9D8B030D-6E8A-4147-A177-3AD203B41FA5}">
                      <a16:colId xmlns:a16="http://schemas.microsoft.com/office/drawing/2014/main" val="1950310391"/>
                    </a:ext>
                  </a:extLst>
                </a:gridCol>
                <a:gridCol w="710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456">
                  <a:extLst>
                    <a:ext uri="{9D8B030D-6E8A-4147-A177-3AD203B41FA5}">
                      <a16:colId xmlns:a16="http://schemas.microsoft.com/office/drawing/2014/main" val="1303686760"/>
                    </a:ext>
                  </a:extLst>
                </a:gridCol>
                <a:gridCol w="566015">
                  <a:extLst>
                    <a:ext uri="{9D8B030D-6E8A-4147-A177-3AD203B41FA5}">
                      <a16:colId xmlns:a16="http://schemas.microsoft.com/office/drawing/2014/main" val="4107111045"/>
                    </a:ext>
                  </a:extLst>
                </a:gridCol>
                <a:gridCol w="605813">
                  <a:extLst>
                    <a:ext uri="{9D8B030D-6E8A-4147-A177-3AD203B41FA5}">
                      <a16:colId xmlns:a16="http://schemas.microsoft.com/office/drawing/2014/main" val="598404285"/>
                    </a:ext>
                  </a:extLst>
                </a:gridCol>
                <a:gridCol w="583433">
                  <a:extLst>
                    <a:ext uri="{9D8B030D-6E8A-4147-A177-3AD203B41FA5}">
                      <a16:colId xmlns:a16="http://schemas.microsoft.com/office/drawing/2014/main" val="763543604"/>
                    </a:ext>
                  </a:extLst>
                </a:gridCol>
                <a:gridCol w="738924">
                  <a:extLst>
                    <a:ext uri="{9D8B030D-6E8A-4147-A177-3AD203B41FA5}">
                      <a16:colId xmlns:a16="http://schemas.microsoft.com/office/drawing/2014/main" val="2544162397"/>
                    </a:ext>
                  </a:extLst>
                </a:gridCol>
                <a:gridCol w="773758">
                  <a:extLst>
                    <a:ext uri="{9D8B030D-6E8A-4147-A177-3AD203B41FA5}">
                      <a16:colId xmlns:a16="http://schemas.microsoft.com/office/drawing/2014/main" val="831308803"/>
                    </a:ext>
                  </a:extLst>
                </a:gridCol>
                <a:gridCol w="577206">
                  <a:extLst>
                    <a:ext uri="{9D8B030D-6E8A-4147-A177-3AD203B41FA5}">
                      <a16:colId xmlns:a16="http://schemas.microsoft.com/office/drawing/2014/main" val="2970799200"/>
                    </a:ext>
                  </a:extLst>
                </a:gridCol>
                <a:gridCol w="531181">
                  <a:extLst>
                    <a:ext uri="{9D8B030D-6E8A-4147-A177-3AD203B41FA5}">
                      <a16:colId xmlns:a16="http://schemas.microsoft.com/office/drawing/2014/main" val="1761017121"/>
                    </a:ext>
                  </a:extLst>
                </a:gridCol>
                <a:gridCol w="594624">
                  <a:extLst>
                    <a:ext uri="{9D8B030D-6E8A-4147-A177-3AD203B41FA5}">
                      <a16:colId xmlns:a16="http://schemas.microsoft.com/office/drawing/2014/main" val="3822565747"/>
                    </a:ext>
                  </a:extLst>
                </a:gridCol>
                <a:gridCol w="563596">
                  <a:extLst>
                    <a:ext uri="{9D8B030D-6E8A-4147-A177-3AD203B41FA5}">
                      <a16:colId xmlns:a16="http://schemas.microsoft.com/office/drawing/2014/main" val="493743012"/>
                    </a:ext>
                  </a:extLst>
                </a:gridCol>
              </a:tblGrid>
              <a:tr h="833371"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/>
                        <a:t>סוגי כרטיסים</a:t>
                      </a:r>
                      <a:endParaRPr lang="en-US" sz="1100" b="1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/>
                        <a:t>מוזיאון ישראל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/>
                        <a:t>מוזיאון מגדל דוד</a:t>
                      </a:r>
                      <a:endParaRPr lang="en-US" sz="1100" dirty="0"/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לאומנות האסלאם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ארצות המקרא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המדע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ידידי ישראל (</a:t>
                      </a:r>
                      <a:r>
                        <a:rPr lang="en-US" sz="1100" b="1" dirty="0">
                          <a:solidFill>
                            <a:schemeClr val="bg1"/>
                          </a:solidFill>
                        </a:rPr>
                        <a:t>FOZ</a:t>
                      </a:r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מרכז מורשת מנחם בגין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המוסיקה העברי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אסירי המחתרות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הטבע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היכל שלמה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bg1"/>
                          </a:solidFill>
                        </a:rPr>
                        <a:t>מוזיאון על התפר</a:t>
                      </a:r>
                      <a:endParaRPr 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100" dirty="0"/>
                        <a:t>ממוצע</a:t>
                      </a:r>
                      <a:endParaRPr lang="en-US" sz="1100" dirty="0"/>
                    </a:p>
                  </a:txBody>
                  <a:tcPr anchor="ctr">
                    <a:solidFill>
                      <a:srgbClr val="E9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22032"/>
                  </a:ext>
                </a:extLst>
              </a:tr>
              <a:tr h="213685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ילדים (5-17)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27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27772"/>
                  </a:ext>
                </a:extLst>
              </a:tr>
              <a:tr h="526095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חיילים בשירות חובה ושירות לאומי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-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סטודנט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39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מבוגר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54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44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אזרח ותיק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27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22.5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נכה</a:t>
                      </a:r>
                    </a:p>
                  </a:txBody>
                  <a:tcPr marL="0" marR="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/>
                        <a:t>-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37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629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B976CB-2220-4266-B271-BB7AC23F907F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מלבן 4"/>
          <p:cNvSpPr/>
          <p:nvPr/>
        </p:nvSpPr>
        <p:spPr>
          <a:xfrm>
            <a:off x="2604830" y="939701"/>
            <a:ext cx="7817185" cy="2340635"/>
          </a:xfrm>
          <a:prstGeom prst="rect">
            <a:avLst/>
          </a:prstGeom>
          <a:noFill/>
          <a:ln w="12700" algn="ctr">
            <a:noFill/>
            <a:prstDash val="dash"/>
            <a:miter lim="800000"/>
            <a:headEnd/>
            <a:tailEnd/>
          </a:ln>
        </p:spPr>
        <p:txBody>
          <a:bodyPr anchor="t"/>
          <a:lstStyle/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הפעילות השוטפת (מרכז מבקרים, חנות, קורסים וסדנאות, אירועים, השכרת שטחים וזכיינות) מהווה כ-30% אחוזים מסך ההכנסות במוזיאון בית והתפוצות ובכלל המוזיאונים המוכרים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לפי מחירי הכניסה במוזיאונים המפורטים בטבלה ועל בסיס הפרוגרמה הראשונית ניתן להניח את דמי הכניסה לכל סוג מבקר המגיע למרכז קהילות ישראל  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בפרוגרמה הראשונית מוצגים מחירים ללא התייחסות לחיילים בשרות חובה ושירות לאומי, אזרחים ותיקים ובעלי תעודת נכה</a:t>
            </a:r>
          </a:p>
          <a:p>
            <a:pPr marL="285750" indent="-285750"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  <a:buFont typeface="Wingdings" panose="05000000000000000000" pitchFamily="2" charset="2"/>
              <a:buChar char="§"/>
            </a:pPr>
            <a:r>
              <a:rPr lang="he-IL" dirty="0">
                <a:latin typeface="Arial" pitchFamily="34" charset="0"/>
              </a:rPr>
              <a:t>ניתן לראות כי ברוב המוזיאונים ניתנת הנחה לתושבי העיר בה המוזיאון ממוקם ובנוסף לבעלי תעודת נכה, חייל ולשוטרים במדים </a:t>
            </a:r>
          </a:p>
          <a:p>
            <a:pPr algn="r">
              <a:spcBef>
                <a:spcPts val="700"/>
              </a:spcBef>
              <a:spcAft>
                <a:spcPts val="700"/>
              </a:spcAft>
              <a:buClr>
                <a:srgbClr val="6793B2"/>
              </a:buClr>
            </a:pPr>
            <a:endParaRPr lang="he-IL" dirty="0">
              <a:latin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648AAE-A9EF-41E6-A871-920FFA37247E}"/>
              </a:ext>
            </a:extLst>
          </p:cNvPr>
          <p:cNvSpPr/>
          <p:nvPr/>
        </p:nvSpPr>
        <p:spPr bwMode="auto">
          <a:xfrm>
            <a:off x="3014332" y="6135254"/>
            <a:ext cx="6177854" cy="481334"/>
          </a:xfrm>
          <a:prstGeom prst="rect">
            <a:avLst/>
          </a:prstGeom>
          <a:solidFill>
            <a:srgbClr val="D3E0E9"/>
          </a:solidFill>
          <a:ln w="6350" algn="ctr">
            <a:solidFill>
              <a:srgbClr val="6793B2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he-IL" sz="1600" b="1" i="1" dirty="0">
                <a:latin typeface="Arial" pitchFamily="34" charset="0"/>
              </a:rPr>
              <a:t>כ-60% מכלל המבקרים הצפויים לבקר במרכז הינם מבוגרים ואזרחים ותיקים בעלות כרטיס של 35 ש"ח ו-20 ש"ח בהתאמה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54EA43-E95A-410D-AF25-CA4947F8380D}"/>
              </a:ext>
            </a:extLst>
          </p:cNvPr>
          <p:cNvSpPr txBox="1"/>
          <p:nvPr/>
        </p:nvSpPr>
        <p:spPr>
          <a:xfrm>
            <a:off x="8752326" y="4987499"/>
            <a:ext cx="1703811" cy="10618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900" b="1" i="1" dirty="0"/>
              <a:t>* מקורות: </a:t>
            </a:r>
            <a:r>
              <a:rPr lang="he-IL" sz="900" dirty="0"/>
              <a:t>דוח פילת – מוזיאונים בישראל (סיכום פעילות שנתית, 2015), פרוגרמה ותוכנית להפעלת המבנה המרכזי(מרכז קהילות ישראל)</a:t>
            </a:r>
          </a:p>
          <a:p>
            <a:pPr algn="r"/>
            <a:r>
              <a:rPr lang="he-IL" sz="900" b="1" i="1" dirty="0"/>
              <a:t>**</a:t>
            </a:r>
            <a:r>
              <a:rPr lang="he-IL" sz="900" dirty="0"/>
              <a:t> </a:t>
            </a:r>
            <a:r>
              <a:rPr lang="he-IL" sz="900" b="1" i="1" dirty="0"/>
              <a:t>ראו נספח: </a:t>
            </a:r>
            <a:r>
              <a:rPr lang="he-IL" sz="900" dirty="0"/>
              <a:t>דמי כניסה - מוזיאונים דומים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37EE2B3-6FCB-429C-AC18-95F3B8BE7705}"/>
              </a:ext>
            </a:extLst>
          </p:cNvPr>
          <p:cNvGraphicFramePr>
            <a:graphicFrameLocks noGrp="1"/>
          </p:cNvGraphicFramePr>
          <p:nvPr/>
        </p:nvGraphicFramePr>
        <p:xfrm>
          <a:off x="3014332" y="3414810"/>
          <a:ext cx="5771648" cy="25859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75148">
                  <a:extLst>
                    <a:ext uri="{9D8B030D-6E8A-4147-A177-3AD203B41FA5}">
                      <a16:colId xmlns:a16="http://schemas.microsoft.com/office/drawing/2014/main" val="368647323"/>
                    </a:ext>
                  </a:extLst>
                </a:gridCol>
                <a:gridCol w="880278">
                  <a:extLst>
                    <a:ext uri="{9D8B030D-6E8A-4147-A177-3AD203B41FA5}">
                      <a16:colId xmlns:a16="http://schemas.microsoft.com/office/drawing/2014/main" val="4124864044"/>
                    </a:ext>
                  </a:extLst>
                </a:gridCol>
                <a:gridCol w="863474">
                  <a:extLst>
                    <a:ext uri="{9D8B030D-6E8A-4147-A177-3AD203B41FA5}">
                      <a16:colId xmlns:a16="http://schemas.microsoft.com/office/drawing/2014/main" val="1950310391"/>
                    </a:ext>
                  </a:extLst>
                </a:gridCol>
                <a:gridCol w="8904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02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0287">
                  <a:extLst>
                    <a:ext uri="{9D8B030D-6E8A-4147-A177-3AD203B41FA5}">
                      <a16:colId xmlns:a16="http://schemas.microsoft.com/office/drawing/2014/main" val="3742744978"/>
                    </a:ext>
                  </a:extLst>
                </a:gridCol>
              </a:tblGrid>
              <a:tr h="833371"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/>
                        <a:t>סוגי כרטיסים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מוזיאונים בירושלים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(בתשלום בלבד)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מוזיאונים מסובסדים נבחרים</a:t>
                      </a:r>
                      <a:endParaRPr lang="en-US" sz="1200" dirty="0"/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>
                          <a:solidFill>
                            <a:schemeClr val="bg1"/>
                          </a:solidFill>
                        </a:rPr>
                        <a:t>מוזיאון בית התפוצות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/>
                        <a:t>פרוגרמה ראשונית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dirty="0">
                          <a:solidFill>
                            <a:schemeClr val="bg1"/>
                          </a:solidFill>
                        </a:rPr>
                        <a:t>מרכז</a:t>
                      </a:r>
                      <a:r>
                        <a:rPr lang="he-IL" sz="1200" b="1" baseline="0" dirty="0">
                          <a:solidFill>
                            <a:schemeClr val="bg1"/>
                          </a:solidFill>
                        </a:rPr>
                        <a:t> קהילות ישראל</a:t>
                      </a:r>
                    </a:p>
                  </a:txBody>
                  <a:tcPr anchor="ctr">
                    <a:solidFill>
                      <a:srgbClr val="E9A9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200" b="1" baseline="0" dirty="0">
                          <a:solidFill>
                            <a:schemeClr val="bg1"/>
                          </a:solidFill>
                        </a:rPr>
                        <a:t>התפלגות מבקרים</a:t>
                      </a:r>
                    </a:p>
                  </a:txBody>
                  <a:tcPr anchor="ctr">
                    <a:solidFill>
                      <a:srgbClr val="E9A9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622032"/>
                  </a:ext>
                </a:extLst>
              </a:tr>
              <a:tr h="213685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ילדים (5-17)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127772"/>
                  </a:ext>
                </a:extLst>
              </a:tr>
              <a:tr h="42737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חיילים בשירות חובה ושירות לאומי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סטודנט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מבוגר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45%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אזרח ותיק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F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63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נכה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b="0"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100" dirty="0">
                          <a:solidFill>
                            <a:schemeClr val="tx1"/>
                          </a:solidFill>
                        </a:rPr>
                        <a:t>5%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7E2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137249"/>
                  </a:ext>
                </a:extLst>
              </a:tr>
            </a:tbl>
          </a:graphicData>
        </a:graphic>
      </p:graphicFrame>
      <p:sp>
        <p:nvSpPr>
          <p:cNvPr id="11" name="Rectangle 9">
            <a:extLst>
              <a:ext uri="{FF2B5EF4-FFF2-40B4-BE49-F238E27FC236}">
                <a16:creationId xmlns:a16="http://schemas.microsoft.com/office/drawing/2014/main" id="{DF1FFB8D-CB66-4AC1-A586-74821A716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3480" y="127709"/>
            <a:ext cx="7338534" cy="730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r" eaLnBrk="0" hangingPunct="0">
              <a:defRPr/>
            </a:pPr>
            <a:r>
              <a:rPr lang="he-IL" sz="2400" b="1" dirty="0">
                <a:solidFill>
                  <a:srgbClr val="204162"/>
                </a:solidFill>
                <a:latin typeface="+mj-lt"/>
                <a:ea typeface="+mj-ea"/>
                <a:cs typeface="+mj-cs"/>
              </a:rPr>
              <a:t>הנחות יסוד - הכנסות</a:t>
            </a:r>
          </a:p>
        </p:txBody>
      </p:sp>
    </p:spTree>
    <p:extLst>
      <p:ext uri="{BB962C8B-B14F-4D97-AF65-F5344CB8AC3E}">
        <p14:creationId xmlns:p14="http://schemas.microsoft.com/office/powerpoint/2010/main" val="175784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4199</Words>
  <Application>Microsoft Office PowerPoint</Application>
  <PresentationFormat>Widescreen</PresentationFormat>
  <Paragraphs>730</Paragraphs>
  <Slides>38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Gavriella</dc:creator>
  <cp:lastModifiedBy>Gavriella</cp:lastModifiedBy>
  <cp:revision>1</cp:revision>
  <dcterms:created xsi:type="dcterms:W3CDTF">2022-06-20T09:56:17Z</dcterms:created>
  <dcterms:modified xsi:type="dcterms:W3CDTF">2022-06-20T09:57:24Z</dcterms:modified>
</cp:coreProperties>
</file>