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2_AA598E0D.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218_EF6028DE.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sldIdLst>
    <p:sldId id="408" r:id="rId6"/>
    <p:sldId id="258" r:id="rId7"/>
    <p:sldId id="442" r:id="rId8"/>
    <p:sldId id="448" r:id="rId9"/>
    <p:sldId id="531" r:id="rId10"/>
    <p:sldId id="532" r:id="rId11"/>
    <p:sldId id="533" r:id="rId12"/>
    <p:sldId id="534" r:id="rId13"/>
    <p:sldId id="535" r:id="rId14"/>
    <p:sldId id="536"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1A9439-C99A-A349-1A24-13891C7ADFD5}" name="Noit Kadosh" initials="NK" userId="S::NoitK@cet.ac.il::a88fd2da-46ef-4d0a-a96f-6959a89f09b8" providerId="AD"/>
  <p188:author id="{2D671073-1DBF-6E3F-8DF4-7656757D3085}" name="Noit Kadosh" initials="NK" userId="S::noitk@cet.ac.il::a88fd2da-46ef-4d0a-a96f-6959a89f09b8" providerId="AD"/>
  <p188:author id="{32D145CE-3CEA-5153-9B39-BF37DB1552C8}" name="Alona Tsirulnikov" initials="AT" userId="S::AlonaT@cet.ac.il::4bbafd77-0cd3-4d60-af1e-94ad4b8daf4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l Mishaan Spiegel" initials="TS" lastIdx="24" clrIdx="6">
    <p:extLst>
      <p:ext uri="{19B8F6BF-5375-455C-9EA6-DF929625EA0E}">
        <p15:presenceInfo xmlns:p15="http://schemas.microsoft.com/office/powerpoint/2012/main" userId="S::talm@cet.ac.il::3b49d4d9-3b89-4d06-aedf-35a2972b16e6" providerId="AD"/>
      </p:ext>
    </p:extLst>
  </p:cmAuthor>
  <p:cmAuthor id="1" name="Shimrit Slonim Franco" initials="SSF" lastIdx="9" clrIdx="0"/>
  <p:cmAuthor id="8" name="Sharon Brand Martin" initials="SBM" lastIdx="104" clrIdx="7">
    <p:extLst>
      <p:ext uri="{19B8F6BF-5375-455C-9EA6-DF929625EA0E}">
        <p15:presenceInfo xmlns:p15="http://schemas.microsoft.com/office/powerpoint/2012/main" userId="S-1-5-21-606772748-477572614-688488514-15397" providerId="AD"/>
      </p:ext>
    </p:extLst>
  </p:cmAuthor>
  <p:cmAuthor id="2" name="Alona Tsirulnikov" initials="AT" lastIdx="204" clrIdx="1"/>
  <p:cmAuthor id="9" name="Netanel Katzir" initials="NK" lastIdx="32" clrIdx="8">
    <p:extLst>
      <p:ext uri="{19B8F6BF-5375-455C-9EA6-DF929625EA0E}">
        <p15:presenceInfo xmlns:p15="http://schemas.microsoft.com/office/powerpoint/2012/main" userId="S::netanelk@cet.ac.il::bf11b2cf-99a0-4b62-9152-0a41d6621128" providerId="AD"/>
      </p:ext>
    </p:extLst>
  </p:cmAuthor>
  <p:cmAuthor id="3" name="shimrit slonim" initials="ss" lastIdx="2" clrIdx="2"/>
  <p:cmAuthor id="10" name="Netanel Katzir" initials="NK [2]" lastIdx="1" clrIdx="9">
    <p:extLst>
      <p:ext uri="{19B8F6BF-5375-455C-9EA6-DF929625EA0E}">
        <p15:presenceInfo xmlns:p15="http://schemas.microsoft.com/office/powerpoint/2012/main" userId="S-1-5-21-606772748-477572614-688488514-18822" providerId="AD"/>
      </p:ext>
    </p:extLst>
  </p:cmAuthor>
  <p:cmAuthor id="4" name="Shimrit Slonim Franco" initials="SSF [2]" lastIdx="2" clrIdx="3"/>
  <p:cmAuthor id="5" name="ofer raz" initials="or" lastIdx="5" clrIdx="4"/>
  <p:cmAuthor id="6" name="Reoute Diamant" initials="RD" lastIdx="50" clrIdx="5">
    <p:extLst>
      <p:ext uri="{19B8F6BF-5375-455C-9EA6-DF929625EA0E}">
        <p15:presenceInfo xmlns:p15="http://schemas.microsoft.com/office/powerpoint/2012/main" userId="S-1-5-21-606772748-477572614-688488514-174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1C3C"/>
    <a:srgbClr val="4A78A6"/>
    <a:srgbClr val="90B6DE"/>
    <a:srgbClr val="F2D834"/>
    <a:srgbClr val="F7E88D"/>
    <a:srgbClr val="E1E2E3"/>
    <a:srgbClr val="D2D3D5"/>
    <a:srgbClr val="F79FAC"/>
    <a:srgbClr val="FBD1D7"/>
    <a:srgbClr val="FAB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660"/>
  </p:normalViewPr>
  <p:slideViewPr>
    <p:cSldViewPr snapToGrid="0">
      <p:cViewPr varScale="1">
        <p:scale>
          <a:sx n="100" d="100"/>
          <a:sy n="100" d="100"/>
        </p:scale>
        <p:origin x="12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ona Tsirulnikov" userId="4bbafd77-0cd3-4d60-af1e-94ad4b8daf43" providerId="ADAL" clId="{BBF9E8D9-BCBA-44A1-BF9F-B53A202261E7}"/>
    <pc:docChg chg="undo custSel addSld delSld">
      <pc:chgData name="Alona Tsirulnikov" userId="4bbafd77-0cd3-4d60-af1e-94ad4b8daf43" providerId="ADAL" clId="{BBF9E8D9-BCBA-44A1-BF9F-B53A202261E7}" dt="2022-06-30T11:17:23.190" v="5" actId="47"/>
      <pc:docMkLst>
        <pc:docMk/>
      </pc:docMkLst>
      <pc:sldChg chg="add del addCm">
        <pc:chgData name="Alona Tsirulnikov" userId="4bbafd77-0cd3-4d60-af1e-94ad4b8daf43" providerId="ADAL" clId="{BBF9E8D9-BCBA-44A1-BF9F-B53A202261E7}" dt="2022-06-30T11:17:23.190" v="5" actId="47"/>
        <pc:sldMkLst>
          <pc:docMk/>
          <pc:sldMk cId="2857995789" sldId="258"/>
        </pc:sldMkLst>
      </pc:sldChg>
      <pc:sldChg chg="add del addCm">
        <pc:chgData name="Alona Tsirulnikov" userId="4bbafd77-0cd3-4d60-af1e-94ad4b8daf43" providerId="ADAL" clId="{BBF9E8D9-BCBA-44A1-BF9F-B53A202261E7}" dt="2022-06-30T11:17:22.505" v="4" actId="47"/>
        <pc:sldMkLst>
          <pc:docMk/>
          <pc:sldMk cId="4016056542" sldId="536"/>
        </pc:sldMkLst>
      </pc:sldChg>
    </pc:docChg>
  </pc:docChgLst>
</pc:chgInfo>
</file>

<file path=ppt/comments/modernComment_102_AA598E0D.xml><?xml version="1.0" encoding="utf-8"?>
<p188:cmLst xmlns:a="http://schemas.openxmlformats.org/drawingml/2006/main" xmlns:r="http://schemas.openxmlformats.org/officeDocument/2006/relationships" xmlns:p188="http://schemas.microsoft.com/office/powerpoint/2018/8/main">
  <p188:cm id="{C644BD6D-4C0F-4293-84A1-064D29A7F855}" authorId="{32D145CE-3CEA-5153-9B39-BF37DB1552C8}" created="2022-06-30T11:16:18.570">
    <pc:sldMkLst xmlns:pc="http://schemas.microsoft.com/office/powerpoint/2013/main/command">
      <pc:docMk/>
      <pc:sldMk cId="2857995789" sldId="258"/>
    </pc:sldMkLst>
    <p188:txBody>
      <a:bodyPr/>
      <a:lstStyle/>
      <a:p>
        <a:r>
          <a:rPr lang="en-US"/>
          <a:t>שקף לא לתרגום</a:t>
        </a:r>
      </a:p>
    </p188:txBody>
  </p188:cm>
</p188:cmLst>
</file>

<file path=ppt/comments/modernComment_218_EF6028DE.xml><?xml version="1.0" encoding="utf-8"?>
<p188:cmLst xmlns:a="http://schemas.openxmlformats.org/drawingml/2006/main" xmlns:r="http://schemas.openxmlformats.org/officeDocument/2006/relationships" xmlns:p188="http://schemas.microsoft.com/office/powerpoint/2018/8/main">
  <p188:cm id="{051A4D88-20FD-4332-A565-5BE511D25FE3}" authorId="{32D145CE-3CEA-5153-9B39-BF37DB1552C8}" created="2022-06-30T11:16:51.511">
    <pc:sldMkLst xmlns:pc="http://schemas.microsoft.com/office/powerpoint/2013/main/command">
      <pc:docMk/>
      <pc:sldMk cId="4016056542" sldId="536"/>
    </pc:sldMkLst>
    <p188:txBody>
      <a:bodyPr/>
      <a:lstStyle/>
      <a:p>
        <a:r>
          <a:rPr lang="en-US"/>
          <a:t>שקף לא לתרגום</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AA2456-E9B1-4D7F-B3C7-7289AEB4E5B5}" type="datetimeFigureOut">
              <a:rPr lang="en-US" smtClean="0"/>
              <a:t>6/30/2022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7E0950-7630-4B72-A91E-FC6ABBB00A8C}" type="slidenum">
              <a:rPr lang="en-US" smtClean="0"/>
              <a:t>‹#›</a:t>
            </a:fld>
            <a:endParaRPr lang="en-US"/>
          </a:p>
        </p:txBody>
      </p:sp>
    </p:spTree>
    <p:extLst>
      <p:ext uri="{BB962C8B-B14F-4D97-AF65-F5344CB8AC3E}">
        <p14:creationId xmlns:p14="http://schemas.microsoft.com/office/powerpoint/2010/main" val="334695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a:t>
            </a:fld>
            <a:endParaRPr lang="en-US"/>
          </a:p>
        </p:txBody>
      </p:sp>
    </p:spTree>
    <p:extLst>
      <p:ext uri="{BB962C8B-B14F-4D97-AF65-F5344CB8AC3E}">
        <p14:creationId xmlns:p14="http://schemas.microsoft.com/office/powerpoint/2010/main" val="2154243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10</a:t>
            </a:fld>
            <a:endParaRPr lang="en-US"/>
          </a:p>
        </p:txBody>
      </p:sp>
    </p:spTree>
    <p:extLst>
      <p:ext uri="{BB962C8B-B14F-4D97-AF65-F5344CB8AC3E}">
        <p14:creationId xmlns:p14="http://schemas.microsoft.com/office/powerpoint/2010/main" val="383342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2</a:t>
            </a:fld>
            <a:endParaRPr lang="en-US"/>
          </a:p>
        </p:txBody>
      </p:sp>
    </p:spTree>
    <p:extLst>
      <p:ext uri="{BB962C8B-B14F-4D97-AF65-F5344CB8AC3E}">
        <p14:creationId xmlns:p14="http://schemas.microsoft.com/office/powerpoint/2010/main" val="287237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1">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3</a:t>
            </a:fld>
            <a:endParaRPr lang="en-US"/>
          </a:p>
        </p:txBody>
      </p:sp>
    </p:spTree>
    <p:extLst>
      <p:ext uri="{BB962C8B-B14F-4D97-AF65-F5344CB8AC3E}">
        <p14:creationId xmlns:p14="http://schemas.microsoft.com/office/powerpoint/2010/main" val="126212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4</a:t>
            </a:fld>
            <a:endParaRPr lang="en-US"/>
          </a:p>
        </p:txBody>
      </p:sp>
    </p:spTree>
    <p:extLst>
      <p:ext uri="{BB962C8B-B14F-4D97-AF65-F5344CB8AC3E}">
        <p14:creationId xmlns:p14="http://schemas.microsoft.com/office/powerpoint/2010/main" val="153312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5</a:t>
            </a:fld>
            <a:endParaRPr lang="en-US"/>
          </a:p>
        </p:txBody>
      </p:sp>
    </p:spTree>
    <p:extLst>
      <p:ext uri="{BB962C8B-B14F-4D97-AF65-F5344CB8AC3E}">
        <p14:creationId xmlns:p14="http://schemas.microsoft.com/office/powerpoint/2010/main" val="1541562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6</a:t>
            </a:fld>
            <a:endParaRPr lang="en-US"/>
          </a:p>
        </p:txBody>
      </p:sp>
    </p:spTree>
    <p:extLst>
      <p:ext uri="{BB962C8B-B14F-4D97-AF65-F5344CB8AC3E}">
        <p14:creationId xmlns:p14="http://schemas.microsoft.com/office/powerpoint/2010/main" val="1893449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7</a:t>
            </a:fld>
            <a:endParaRPr lang="en-US"/>
          </a:p>
        </p:txBody>
      </p:sp>
    </p:spTree>
    <p:extLst>
      <p:ext uri="{BB962C8B-B14F-4D97-AF65-F5344CB8AC3E}">
        <p14:creationId xmlns:p14="http://schemas.microsoft.com/office/powerpoint/2010/main" val="3043805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8</a:t>
            </a:fld>
            <a:endParaRPr lang="en-US"/>
          </a:p>
        </p:txBody>
      </p:sp>
    </p:spTree>
    <p:extLst>
      <p:ext uri="{BB962C8B-B14F-4D97-AF65-F5344CB8AC3E}">
        <p14:creationId xmlns:p14="http://schemas.microsoft.com/office/powerpoint/2010/main" val="686016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9</a:t>
            </a:fld>
            <a:endParaRPr lang="en-US"/>
          </a:p>
        </p:txBody>
      </p:sp>
    </p:spTree>
    <p:extLst>
      <p:ext uri="{BB962C8B-B14F-4D97-AF65-F5344CB8AC3E}">
        <p14:creationId xmlns:p14="http://schemas.microsoft.com/office/powerpoint/2010/main" val="1606780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9FC992-AF5B-4D59-9D90-6A8F9D412563}" type="datetime1">
              <a:rPr lang="en-US" smtClean="0"/>
              <a:t>6/30/2022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95069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F77D4-166E-48D9-A3CA-8B0A879C5474}" type="datetime1">
              <a:rPr lang="en-US" smtClean="0"/>
              <a:t>6/30/2022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4559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9BB745-6BDD-4D37-8B69-ED3B432C141A}" type="datetime1">
              <a:rPr lang="en-US" smtClean="0"/>
              <a:t>6/30/2022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726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23635CD-D618-4EB1-964F-030AA1383326}" type="datetime1">
              <a:rPr lang="en-US" smtClean="0"/>
              <a:t>6/30/2022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9480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77B53F5-C931-41C5-9280-267697094343}" type="datetime1">
              <a:rPr lang="en-US" smtClean="0"/>
              <a:t>6/30/2022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359774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4821033-706E-43AA-94C6-BBF503A0CF4D}" type="datetime1">
              <a:rPr lang="en-US" smtClean="0"/>
              <a:t>6/30/2022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96901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ABD1946-85EE-49AD-8A74-0C6EFB88D725}" type="datetime1">
              <a:rPr lang="en-US" smtClean="0"/>
              <a:t>6/30/2022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2425108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372F003-9096-4EC0-BA3D-391C28B14389}" type="datetime1">
              <a:rPr lang="en-US" smtClean="0"/>
              <a:t>6/30/2022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177123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CA00E47-E9AE-4E2B-99C9-78926CA065FE}" type="datetime1">
              <a:rPr lang="en-US" smtClean="0"/>
              <a:t>6/30/2022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4935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1EC36759-85E7-445E-A9DF-B6C766204F5A}" type="datetime1">
              <a:rPr lang="en-US" smtClean="0"/>
              <a:t>6/30/2022</a:t>
            </a:fld>
            <a:endParaRPr lang="en-US"/>
          </a:p>
        </p:txBody>
      </p:sp>
      <p:sp>
        <p:nvSpPr>
          <p:cNvPr id="4" name="Slide Number Placeholder 3"/>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0770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AB0491D-EF4C-42F2-A425-B198861576F2}" type="datetime1">
              <a:rPr lang="en-US" smtClean="0"/>
              <a:t>6/30/2022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95489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158B67-E16B-4FF9-84B5-FAD9510B0DD8}" type="datetime1">
              <a:rPr lang="en-US" smtClean="0"/>
              <a:t>6/30/2022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31714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C78787E-D425-4CAC-9240-D893A290CE6F}" type="datetime1">
              <a:rPr lang="en-US" smtClean="0"/>
              <a:t>6/30/2022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6587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916E8CD-72A0-4A5A-81D5-FDE579735042}" type="datetime1">
              <a:rPr lang="en-US" smtClean="0"/>
              <a:t>6/30/2022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469702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55CFF85-3B0F-466A-A87E-48458BCD5333}" type="datetime1">
              <a:rPr lang="en-US" smtClean="0"/>
              <a:t>6/30/2022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0046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0BC201-8936-48B8-97BB-668116EDFF90}" type="datetime1">
              <a:rPr lang="en-US" smtClean="0"/>
              <a:t>6/30/2022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43783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98E30B-E174-4FB1-A7C0-9C53DF7E44BD}" type="datetime1">
              <a:rPr lang="en-US" smtClean="0"/>
              <a:t>6/30/2022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39089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1C9466-9D77-474F-B312-726298696D52}" type="datetime1">
              <a:rPr lang="en-US" smtClean="0"/>
              <a:t>6/30/2022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83517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457F69-8AAE-4A3A-A9D1-0B1CD2B039DF}" type="datetime1">
              <a:rPr lang="en-US" smtClean="0"/>
              <a:t>6/30/2022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13247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845CD-DA5F-4BD4-BD2B-299822222C8A}" type="datetime1">
              <a:rPr lang="en-US" smtClean="0"/>
              <a:t>6/30/2022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8004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306660-596A-4449-8081-172EC7248888}" type="datetime1">
              <a:rPr lang="en-US" smtClean="0"/>
              <a:t>6/30/2022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123636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A04647-7884-4116-905A-28C4B76EF37B}" type="datetime1">
              <a:rPr lang="en-US" smtClean="0"/>
              <a:t>6/30/2022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62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6914F-C768-4286-84F8-347F79655982}" type="datetime1">
              <a:rPr lang="en-US" smtClean="0"/>
              <a:t>6/30/2022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0DA88-D2F3-4C8D-A6CB-6A2B1F716DE8}" type="slidenum">
              <a:rPr lang="en-US" smtClean="0"/>
              <a:t>‹#›</a:t>
            </a:fld>
            <a:endParaRPr lang="en-US"/>
          </a:p>
        </p:txBody>
      </p:sp>
    </p:spTree>
    <p:extLst>
      <p:ext uri="{BB962C8B-B14F-4D97-AF65-F5344CB8AC3E}">
        <p14:creationId xmlns:p14="http://schemas.microsoft.com/office/powerpoint/2010/main" val="350882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53910" y="6440809"/>
            <a:ext cx="10683087" cy="561315"/>
          </a:xfrm>
          <a:prstGeom prst="rect">
            <a:avLst/>
          </a:prstGeom>
          <a:solidFill>
            <a:srgbClr val="D2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83639"/>
          <a:stretch/>
        </p:blipFill>
        <p:spPr>
          <a:xfrm>
            <a:off x="10402430" y="5839735"/>
            <a:ext cx="1112539" cy="1633728"/>
          </a:xfrm>
          <a:prstGeom prst="rect">
            <a:avLst/>
          </a:prstGeom>
        </p:spPr>
      </p:pic>
      <p:sp>
        <p:nvSpPr>
          <p:cNvPr id="8" name="Rectangle 7"/>
          <p:cNvSpPr/>
          <p:nvPr userDrawn="1"/>
        </p:nvSpPr>
        <p:spPr>
          <a:xfrm>
            <a:off x="11647141" y="6258247"/>
            <a:ext cx="307817" cy="3892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53048" y="6285406"/>
            <a:ext cx="638122"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F2736200-3204-44C4-A5EC-985817706BA3}" type="slidenum">
              <a:rPr lang="en-US" smtClean="0"/>
              <a:pPr/>
              <a:t>‹#›</a:t>
            </a:fld>
            <a:endParaRPr lang="en-US"/>
          </a:p>
        </p:txBody>
      </p:sp>
      <p:sp>
        <p:nvSpPr>
          <p:cNvPr id="10" name="TextBox 9"/>
          <p:cNvSpPr txBox="1"/>
          <p:nvPr userDrawn="1"/>
        </p:nvSpPr>
        <p:spPr>
          <a:xfrm>
            <a:off x="4106640" y="6488223"/>
            <a:ext cx="6554709" cy="246221"/>
          </a:xfrm>
          <a:prstGeom prst="rect">
            <a:avLst/>
          </a:prstGeom>
          <a:noFill/>
        </p:spPr>
        <p:txBody>
          <a:bodyPr wrap="square" rtlCol="0">
            <a:spAutoFit/>
          </a:bodyPr>
          <a:lstStyle/>
          <a:p>
            <a:pPr algn="r"/>
            <a:r>
              <a:rPr lang="he-IL" sz="1000">
                <a:latin typeface="Almoni Neue DL 4.0 AAA Light" panose="00000400000000000000" pitchFamily="50" charset="-79"/>
                <a:cs typeface="Almoni Neue DL 4.0 AAA Light" panose="00000400000000000000" pitchFamily="50" charset="-79"/>
              </a:rPr>
              <a:t>היחידה להערכת </a:t>
            </a:r>
            <a:r>
              <a:rPr lang="he-IL" sz="1000" err="1">
                <a:latin typeface="Almoni Neue DL 4.0 AAA Light" panose="00000400000000000000" pitchFamily="50" charset="-79"/>
                <a:cs typeface="Almoni Neue DL 4.0 AAA Light" panose="00000400000000000000" pitchFamily="50" charset="-79"/>
              </a:rPr>
              <a:t>תוכניות</a:t>
            </a:r>
            <a:r>
              <a:rPr lang="he-IL" sz="1000">
                <a:latin typeface="Almoni Neue DL 4.0 AAA Light" panose="00000400000000000000" pitchFamily="50" charset="-79"/>
                <a:cs typeface="Almoni Neue DL 4.0 AAA Light" panose="00000400000000000000" pitchFamily="50" charset="-79"/>
              </a:rPr>
              <a:t> במטח מציעה מגוון כלים ושירותים התומכים ביוזמות חברתיות וחינוכיות ומסייעים להצלחתן</a:t>
            </a:r>
            <a:endParaRPr lang="en-US" sz="1000">
              <a:latin typeface="Almoni Neue DL 4.0 AAA Light" panose="00000400000000000000" pitchFamily="50" charset="-79"/>
              <a:cs typeface="Almoni Neue DL 4.0 AAA Light" panose="00000400000000000000" pitchFamily="50" charset="-79"/>
            </a:endParaRPr>
          </a:p>
        </p:txBody>
      </p:sp>
    </p:spTree>
    <p:extLst>
      <p:ext uri="{BB962C8B-B14F-4D97-AF65-F5344CB8AC3E}">
        <p14:creationId xmlns:p14="http://schemas.microsoft.com/office/powerpoint/2010/main" val="3749925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et.ac.il/"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18/10/relationships/comments" Target="../comments/modernComment_218_EF6028DE.xml"/><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cet.ac.i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microsoft.com/office/2018/10/relationships/comments" Target="../comments/modernComment_102_AA598E0D.xml"/><Relationship Id="rId7" Type="http://schemas.microsoft.com/office/2007/relationships/hdphoto" Target="../media/hdphoto2.wdp"/><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7.png"/><Relationship Id="rId11" Type="http://schemas.openxmlformats.org/officeDocument/2006/relationships/image" Target="../media/image11.png"/><Relationship Id="rId5" Type="http://schemas.microsoft.com/office/2007/relationships/hdphoto" Target="../media/hdphoto1.wdp"/><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186596" y="6364308"/>
            <a:ext cx="6854687" cy="246221"/>
          </a:xfrm>
          <a:prstGeom prst="rect">
            <a:avLst/>
          </a:prstGeom>
          <a:noFill/>
        </p:spPr>
        <p:txBody>
          <a:bodyPr wrap="square" rtlCol="0">
            <a:spAutoFit/>
          </a:bodyPr>
          <a:lstStyle/>
          <a:p>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hlinkClick r:id="rId3"/>
              </a:rPr>
              <a:t>www.cet.ac.il</a:t>
            </a:r>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201899" y="-162938"/>
            <a:ext cx="11990101" cy="4862222"/>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p:cNvSpPr/>
          <p:nvPr/>
        </p:nvSpPr>
        <p:spPr>
          <a:xfrm>
            <a:off x="-524929" y="-113972"/>
            <a:ext cx="12178213" cy="4869758"/>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88" y="-282815"/>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t="28926" b="28712"/>
          <a:stretch/>
        </p:blipFill>
        <p:spPr>
          <a:xfrm>
            <a:off x="10925032" y="6288395"/>
            <a:ext cx="942503" cy="398046"/>
          </a:xfrm>
          <a:prstGeom prst="rect">
            <a:avLst/>
          </a:prstGeom>
        </p:spPr>
      </p:pic>
      <p:pic>
        <p:nvPicPr>
          <p:cNvPr id="25" name="Picture 24"/>
          <p:cNvPicPr>
            <a:picLocks noChangeAspect="1"/>
          </p:cNvPicPr>
          <p:nvPr/>
        </p:nvPicPr>
        <p:blipFill rotWithShape="1">
          <a:blip r:embed="rId5" cstate="print">
            <a:extLst>
              <a:ext uri="{28A0092B-C50C-407E-A947-70E740481C1C}">
                <a14:useLocalDpi xmlns:a14="http://schemas.microsoft.com/office/drawing/2010/main" val="0"/>
              </a:ext>
            </a:extLst>
          </a:blip>
          <a:srcRect l="24102" t="14557" r="35656" b="18161"/>
          <a:stretch/>
        </p:blipFill>
        <p:spPr>
          <a:xfrm>
            <a:off x="274127" y="6183529"/>
            <a:ext cx="607088" cy="607781"/>
          </a:xfrm>
          <a:prstGeom prst="rect">
            <a:avLst/>
          </a:prstGeom>
        </p:spPr>
      </p:pic>
      <p:pic>
        <p:nvPicPr>
          <p:cNvPr id="26" name="Picture 25"/>
          <p:cNvPicPr>
            <a:picLocks noChangeAspect="1"/>
          </p:cNvPicPr>
          <p:nvPr/>
        </p:nvPicPr>
        <p:blipFill rotWithShape="1">
          <a:blip r:embed="rId6" cstate="print">
            <a:extLst>
              <a:ext uri="{28A0092B-C50C-407E-A947-70E740481C1C}">
                <a14:useLocalDpi xmlns:a14="http://schemas.microsoft.com/office/drawing/2010/main" val="0"/>
              </a:ext>
            </a:extLst>
          </a:blip>
          <a:srcRect l="14481" t="29143" r="21913" b="33350"/>
          <a:stretch/>
        </p:blipFill>
        <p:spPr>
          <a:xfrm>
            <a:off x="2482263" y="6323496"/>
            <a:ext cx="1210950" cy="326924"/>
          </a:xfrm>
          <a:prstGeom prst="rect">
            <a:avLst/>
          </a:prstGeom>
        </p:spPr>
      </p:pic>
      <p:sp>
        <p:nvSpPr>
          <p:cNvPr id="28" name="כותרת משנה 2"/>
          <p:cNvSpPr>
            <a:spLocks noGrp="1"/>
          </p:cNvSpPr>
          <p:nvPr>
            <p:ph type="subTitle" idx="1"/>
          </p:nvPr>
        </p:nvSpPr>
        <p:spPr>
          <a:xfrm>
            <a:off x="4651487" y="4231736"/>
            <a:ext cx="1825379" cy="467548"/>
          </a:xfrm>
        </p:spPr>
        <p:txBody>
          <a:bodyPr>
            <a:normAutofit/>
          </a:bodyPr>
          <a:lstStyle/>
          <a:p>
            <a:r>
              <a:rPr lang="he-IL" sz="1800">
                <a:solidFill>
                  <a:schemeClr val="bg1"/>
                </a:solidFill>
                <a:latin typeface="Tahoma" pitchFamily="34" charset="0"/>
                <a:ea typeface="Tahoma" pitchFamily="34" charset="0"/>
                <a:cs typeface="Tahoma" pitchFamily="34" charset="0"/>
              </a:rPr>
              <a:t>יוני 2022</a:t>
            </a:r>
          </a:p>
        </p:txBody>
      </p:sp>
      <p:sp>
        <p:nvSpPr>
          <p:cNvPr id="3" name="Rectangle 2"/>
          <p:cNvSpPr/>
          <p:nvPr/>
        </p:nvSpPr>
        <p:spPr>
          <a:xfrm>
            <a:off x="1031162" y="-1858"/>
            <a:ext cx="9893870" cy="4093428"/>
          </a:xfrm>
          <a:prstGeom prst="rect">
            <a:avLst/>
          </a:prstGeom>
        </p:spPr>
        <p:txBody>
          <a:bodyPr wrap="square">
            <a:spAutoFit/>
          </a:bodyPr>
          <a:lstStyle/>
          <a:p>
            <a:pPr algn="ctr" rtl="1"/>
            <a:r>
              <a:rPr lang="he-IL" sz="3200" b="1">
                <a:latin typeface="Tahoma" panose="020B0604030504040204" pitchFamily="34" charset="0"/>
                <a:ea typeface="Tahoma" panose="020B0604030504040204" pitchFamily="34" charset="0"/>
                <a:cs typeface="Tahoma" panose="020B0604030504040204" pitchFamily="34" charset="0"/>
              </a:rPr>
              <a:t>תקציר ניהולי 2021</a:t>
            </a:r>
          </a:p>
          <a:p>
            <a:pPr algn="ctr" rtl="1"/>
            <a:endParaRPr lang="he-IL" b="1">
              <a:solidFill>
                <a:srgbClr val="EC1C3C"/>
              </a:solidFill>
              <a:latin typeface="Tahoma" pitchFamily="34" charset="0"/>
              <a:ea typeface="Tahoma" pitchFamily="34" charset="0"/>
              <a:cs typeface="Tahoma" pitchFamily="34" charset="0"/>
            </a:endParaRPr>
          </a:p>
          <a:p>
            <a:pPr algn="ctr" rtl="1"/>
            <a:r>
              <a:rPr lang="he-IL" sz="4400" b="1">
                <a:solidFill>
                  <a:srgbClr val="EC1C3C"/>
                </a:solidFill>
                <a:latin typeface="Tahoma" pitchFamily="34" charset="0"/>
                <a:ea typeface="Tahoma" pitchFamily="34" charset="0"/>
                <a:cs typeface="Tahoma" pitchFamily="34" charset="0"/>
              </a:rPr>
              <a:t>שלבים בכניסת רשות חדשה </a:t>
            </a:r>
            <a:br>
              <a:rPr lang="en-US" sz="4400" b="1">
                <a:solidFill>
                  <a:srgbClr val="EC1C3C"/>
                </a:solidFill>
                <a:latin typeface="Tahoma" pitchFamily="34" charset="0"/>
                <a:ea typeface="Tahoma" pitchFamily="34" charset="0"/>
                <a:cs typeface="Tahoma" pitchFamily="34" charset="0"/>
              </a:rPr>
            </a:br>
            <a:r>
              <a:rPr lang="he-IL" sz="4400" b="1">
                <a:solidFill>
                  <a:srgbClr val="EC1C3C"/>
                </a:solidFill>
                <a:latin typeface="Tahoma" pitchFamily="34" charset="0"/>
                <a:ea typeface="Tahoma" pitchFamily="34" charset="0"/>
                <a:cs typeface="Tahoma" pitchFamily="34" charset="0"/>
              </a:rPr>
              <a:t>לתוכנית </a:t>
            </a:r>
            <a:r>
              <a:rPr lang="en-US" sz="4400" b="1">
                <a:solidFill>
                  <a:srgbClr val="EC1C3C"/>
                </a:solidFill>
                <a:latin typeface="Tahoma" pitchFamily="34" charset="0"/>
                <a:ea typeface="Tahoma" pitchFamily="34" charset="0"/>
                <a:cs typeface="Tahoma" pitchFamily="34" charset="0"/>
              </a:rPr>
              <a:t>Urban95 IL</a:t>
            </a:r>
            <a:br>
              <a:rPr lang="en-US" sz="3000" b="1">
                <a:latin typeface="Tahoma" panose="020B0604030504040204" pitchFamily="34" charset="0"/>
                <a:ea typeface="Tahoma" panose="020B0604030504040204" pitchFamily="34" charset="0"/>
                <a:cs typeface="Tahoma" panose="020B0604030504040204" pitchFamily="34" charset="0"/>
              </a:rPr>
            </a:br>
            <a:endParaRPr lang="he-IL" sz="3000" b="1">
              <a:latin typeface="Tahoma" panose="020B0604030504040204" pitchFamily="34" charset="0"/>
              <a:ea typeface="Tahoma" panose="020B0604030504040204" pitchFamily="34" charset="0"/>
              <a:cs typeface="Tahoma" panose="020B0604030504040204" pitchFamily="34" charset="0"/>
            </a:endParaRPr>
          </a:p>
          <a:p>
            <a:pPr algn="ctr" rtl="1"/>
            <a:r>
              <a:rPr lang="he-IL" sz="3000" b="1">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rPr>
              <a:t>תובנות ביחס לשנה הראשונה לתוכנית</a:t>
            </a:r>
          </a:p>
          <a:p>
            <a:pPr algn="ctr" rtl="1"/>
            <a:r>
              <a:rPr lang="he-IL" sz="3000" b="1">
                <a:latin typeface="Tahoma" panose="020B0604030504040204" pitchFamily="34" charset="0"/>
                <a:ea typeface="Tahoma" panose="020B0604030504040204" pitchFamily="34" charset="0"/>
                <a:cs typeface="Tahoma" panose="020B0604030504040204" pitchFamily="34" charset="0"/>
              </a:rPr>
              <a:t> </a:t>
            </a:r>
          </a:p>
          <a:p>
            <a:pPr algn="ctr" rtl="1"/>
            <a:r>
              <a:rPr lang="he-IL" sz="3000" b="1">
                <a:latin typeface="Tahoma" panose="020B0604030504040204" pitchFamily="34" charset="0"/>
                <a:ea typeface="Tahoma" panose="020B0604030504040204" pitchFamily="34" charset="0"/>
                <a:cs typeface="Tahoma" panose="020B0604030504040204" pitchFamily="34" charset="0"/>
              </a:rPr>
              <a:t>מוגש כחלק מהערכת תוכנית </a:t>
            </a:r>
            <a:r>
              <a:rPr lang="en-US" sz="3000" b="1">
                <a:latin typeface="Tahoma" panose="020B0604030504040204" pitchFamily="34" charset="0"/>
                <a:ea typeface="Tahoma" panose="020B0604030504040204" pitchFamily="34" charset="0"/>
                <a:cs typeface="Tahoma" panose="020B0604030504040204" pitchFamily="34" charset="0"/>
              </a:rPr>
              <a:t>Urban95</a:t>
            </a:r>
            <a:r>
              <a:rPr lang="he-IL" sz="3000" b="1">
                <a:latin typeface="Tahoma" panose="020B0604030504040204" pitchFamily="34" charset="0"/>
                <a:ea typeface="Tahoma" panose="020B0604030504040204" pitchFamily="34" charset="0"/>
                <a:cs typeface="Tahoma" panose="020B0604030504040204" pitchFamily="34" charset="0"/>
              </a:rPr>
              <a:t> הרחבה</a:t>
            </a:r>
            <a:endParaRPr lang="en-US" sz="3000" b="1">
              <a:latin typeface="Tahoma" panose="020B0604030504040204" pitchFamily="34" charset="0"/>
              <a:ea typeface="Tahoma" panose="020B0604030504040204" pitchFamily="34" charset="0"/>
              <a:cs typeface="Tahoma" panose="020B0604030504040204" pitchFamily="34" charset="0"/>
            </a:endParaRPr>
          </a:p>
        </p:txBody>
      </p:sp>
      <p:pic>
        <p:nvPicPr>
          <p:cNvPr id="21" name="Picture 24">
            <a:extLst>
              <a:ext uri="{FF2B5EF4-FFF2-40B4-BE49-F238E27FC236}">
                <a16:creationId xmlns:a16="http://schemas.microsoft.com/office/drawing/2014/main" id="{CB42AB49-8D9A-40C2-8D12-B4DE20D0F077}"/>
              </a:ext>
            </a:extLst>
          </p:cNvPr>
          <p:cNvPicPr>
            <a:picLocks noChangeAspect="1"/>
          </p:cNvPicPr>
          <p:nvPr/>
        </p:nvPicPr>
        <p:blipFill>
          <a:blip r:embed="rId7"/>
          <a:stretch>
            <a:fillRect/>
          </a:stretch>
        </p:blipFill>
        <p:spPr>
          <a:xfrm>
            <a:off x="1201298" y="6269352"/>
            <a:ext cx="1081950" cy="425149"/>
          </a:xfrm>
          <a:prstGeom prst="rect">
            <a:avLst/>
          </a:prstGeom>
        </p:spPr>
      </p:pic>
    </p:spTree>
    <p:extLst>
      <p:ext uri="{BB962C8B-B14F-4D97-AF65-F5344CB8AC3E}">
        <p14:creationId xmlns:p14="http://schemas.microsoft.com/office/powerpoint/2010/main" val="3120382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186596" y="6053022"/>
            <a:ext cx="6854687" cy="246221"/>
          </a:xfrm>
          <a:prstGeom prst="rect">
            <a:avLst/>
          </a:prstGeom>
          <a:noFill/>
        </p:spPr>
        <p:txBody>
          <a:bodyPr wrap="square" rtlCol="0">
            <a:spAutoFit/>
          </a:bodyPr>
          <a:lstStyle/>
          <a:p>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hlinkClick r:id="rId4"/>
              </a:rPr>
              <a:t>www.cet.ac.il</a:t>
            </a:r>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201899" y="-162938"/>
            <a:ext cx="11990101" cy="4862222"/>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p:cNvSpPr/>
          <p:nvPr/>
        </p:nvSpPr>
        <p:spPr>
          <a:xfrm>
            <a:off x="-524929" y="-113972"/>
            <a:ext cx="12178213" cy="4869758"/>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88" y="-282815"/>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5" cstate="print">
            <a:extLst>
              <a:ext uri="{28A0092B-C50C-407E-A947-70E740481C1C}">
                <a14:useLocalDpi xmlns:a14="http://schemas.microsoft.com/office/drawing/2010/main" val="0"/>
              </a:ext>
            </a:extLst>
          </a:blip>
          <a:srcRect t="28926" b="28712"/>
          <a:stretch/>
        </p:blipFill>
        <p:spPr>
          <a:xfrm>
            <a:off x="10925032" y="5977109"/>
            <a:ext cx="942503" cy="398046"/>
          </a:xfrm>
          <a:prstGeom prst="rect">
            <a:avLst/>
          </a:prstGeom>
        </p:spPr>
      </p:pic>
      <p:pic>
        <p:nvPicPr>
          <p:cNvPr id="25" name="Picture 24"/>
          <p:cNvPicPr>
            <a:picLocks noChangeAspect="1"/>
          </p:cNvPicPr>
          <p:nvPr/>
        </p:nvPicPr>
        <p:blipFill rotWithShape="1">
          <a:blip r:embed="rId6" cstate="print">
            <a:extLst>
              <a:ext uri="{28A0092B-C50C-407E-A947-70E740481C1C}">
                <a14:useLocalDpi xmlns:a14="http://schemas.microsoft.com/office/drawing/2010/main" val="0"/>
              </a:ext>
            </a:extLst>
          </a:blip>
          <a:srcRect l="24102" t="14557" r="35656" b="18161"/>
          <a:stretch/>
        </p:blipFill>
        <p:spPr>
          <a:xfrm>
            <a:off x="274127" y="5872243"/>
            <a:ext cx="607088" cy="607781"/>
          </a:xfrm>
          <a:prstGeom prst="rect">
            <a:avLst/>
          </a:prstGeom>
        </p:spPr>
      </p:pic>
      <p:pic>
        <p:nvPicPr>
          <p:cNvPr id="26" name="Picture 25"/>
          <p:cNvPicPr>
            <a:picLocks noChangeAspect="1"/>
          </p:cNvPicPr>
          <p:nvPr/>
        </p:nvPicPr>
        <p:blipFill rotWithShape="1">
          <a:blip r:embed="rId7" cstate="print">
            <a:extLst>
              <a:ext uri="{28A0092B-C50C-407E-A947-70E740481C1C}">
                <a14:useLocalDpi xmlns:a14="http://schemas.microsoft.com/office/drawing/2010/main" val="0"/>
              </a:ext>
            </a:extLst>
          </a:blip>
          <a:srcRect l="14481" t="29143" r="21913" b="33350"/>
          <a:stretch/>
        </p:blipFill>
        <p:spPr>
          <a:xfrm>
            <a:off x="2482263" y="6031666"/>
            <a:ext cx="1210950" cy="326924"/>
          </a:xfrm>
          <a:prstGeom prst="rect">
            <a:avLst/>
          </a:prstGeom>
        </p:spPr>
      </p:pic>
      <p:sp>
        <p:nvSpPr>
          <p:cNvPr id="3" name="Rectangle 2"/>
          <p:cNvSpPr/>
          <p:nvPr/>
        </p:nvSpPr>
        <p:spPr>
          <a:xfrm>
            <a:off x="206463" y="1490858"/>
            <a:ext cx="10799333" cy="1107996"/>
          </a:xfrm>
          <a:prstGeom prst="rect">
            <a:avLst/>
          </a:prstGeom>
        </p:spPr>
        <p:txBody>
          <a:bodyPr wrap="square">
            <a:spAutoFit/>
          </a:bodyPr>
          <a:lstStyle/>
          <a:p>
            <a:pPr algn="ctr" rtl="1"/>
            <a:r>
              <a:rPr lang="he-IL" sz="6600" b="1">
                <a:solidFill>
                  <a:srgbClr val="EC1C3C"/>
                </a:solidFill>
                <a:latin typeface="Tahoma" pitchFamily="34" charset="0"/>
                <a:ea typeface="Tahoma" pitchFamily="34" charset="0"/>
                <a:cs typeface="Tahoma" pitchFamily="34" charset="0"/>
              </a:rPr>
              <a:t>בהצלחה!</a:t>
            </a:r>
            <a:endParaRPr lang="en-US" sz="6600" b="1">
              <a:solidFill>
                <a:srgbClr val="EC1C3C"/>
              </a:solidFill>
              <a:latin typeface="Tahoma" pitchFamily="34" charset="0"/>
              <a:ea typeface="Tahoma" pitchFamily="34" charset="0"/>
              <a:cs typeface="Tahoma" pitchFamily="34" charset="0"/>
            </a:endParaRPr>
          </a:p>
        </p:txBody>
      </p:sp>
      <p:grpSp>
        <p:nvGrpSpPr>
          <p:cNvPr id="13" name="Group 18">
            <a:extLst>
              <a:ext uri="{FF2B5EF4-FFF2-40B4-BE49-F238E27FC236}">
                <a16:creationId xmlns:a16="http://schemas.microsoft.com/office/drawing/2014/main" id="{81785311-8718-45AD-984C-863CB43D545D}"/>
              </a:ext>
            </a:extLst>
          </p:cNvPr>
          <p:cNvGrpSpPr/>
          <p:nvPr/>
        </p:nvGrpSpPr>
        <p:grpSpPr>
          <a:xfrm>
            <a:off x="1201298" y="5958066"/>
            <a:ext cx="1081950" cy="861466"/>
            <a:chOff x="-9005" y="5860556"/>
            <a:chExt cx="1081950" cy="861466"/>
          </a:xfrm>
        </p:grpSpPr>
        <p:sp>
          <p:nvSpPr>
            <p:cNvPr id="14" name="TextBox 20">
              <a:extLst>
                <a:ext uri="{FF2B5EF4-FFF2-40B4-BE49-F238E27FC236}">
                  <a16:creationId xmlns:a16="http://schemas.microsoft.com/office/drawing/2014/main" id="{30902E7D-091F-4AC2-84E3-AC7EED7868DB}"/>
                </a:ext>
              </a:extLst>
            </p:cNvPr>
            <p:cNvSpPr txBox="1"/>
            <p:nvPr/>
          </p:nvSpPr>
          <p:spPr>
            <a:xfrm>
              <a:off x="98611" y="6506578"/>
              <a:ext cx="803425" cy="215444"/>
            </a:xfrm>
            <a:prstGeom prst="rect">
              <a:avLst/>
            </a:prstGeom>
            <a:noFill/>
          </p:spPr>
          <p:txBody>
            <a:bodyPr wrap="none" rtlCol="1">
              <a:spAutoFit/>
            </a:bodyPr>
            <a:lstStyle/>
            <a:p>
              <a:r>
                <a:rPr lang="he-IL" sz="800">
                  <a:solidFill>
                    <a:schemeClr val="bg1"/>
                  </a:solidFill>
                  <a:latin typeface="Tahoma" panose="020B0604030504040204" pitchFamily="34" charset="0"/>
                  <a:ea typeface="Tahoma" panose="020B0604030504040204" pitchFamily="34" charset="0"/>
                  <a:cs typeface="Tahoma" panose="020B0604030504040204" pitchFamily="34" charset="0"/>
                </a:rPr>
                <a:t>צילום: "מסע"</a:t>
              </a:r>
            </a:p>
          </p:txBody>
        </p:sp>
        <p:pic>
          <p:nvPicPr>
            <p:cNvPr id="21" name="Picture 24">
              <a:extLst>
                <a:ext uri="{FF2B5EF4-FFF2-40B4-BE49-F238E27FC236}">
                  <a16:creationId xmlns:a16="http://schemas.microsoft.com/office/drawing/2014/main" id="{CB42AB49-8D9A-40C2-8D12-B4DE20D0F077}"/>
                </a:ext>
              </a:extLst>
            </p:cNvPr>
            <p:cNvPicPr>
              <a:picLocks noChangeAspect="1"/>
            </p:cNvPicPr>
            <p:nvPr/>
          </p:nvPicPr>
          <p:blipFill>
            <a:blip r:embed="rId8"/>
            <a:stretch>
              <a:fillRect/>
            </a:stretch>
          </p:blipFill>
          <p:spPr>
            <a:xfrm>
              <a:off x="-9005" y="5860556"/>
              <a:ext cx="1081950" cy="425149"/>
            </a:xfrm>
            <a:prstGeom prst="rect">
              <a:avLst/>
            </a:prstGeom>
          </p:spPr>
        </p:pic>
      </p:grpSp>
    </p:spTree>
    <p:extLst>
      <p:ext uri="{BB962C8B-B14F-4D97-AF65-F5344CB8AC3E}">
        <p14:creationId xmlns:p14="http://schemas.microsoft.com/office/powerpoint/2010/main" val="4016056542"/>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2</a:t>
            </a:fld>
            <a:endParaRPr lang="en-US" sz="1400"/>
          </a:p>
        </p:txBody>
      </p:sp>
      <p:sp>
        <p:nvSpPr>
          <p:cNvPr id="10" name="Rectangle 9"/>
          <p:cNvSpPr/>
          <p:nvPr/>
        </p:nvSpPr>
        <p:spPr>
          <a:xfrm>
            <a:off x="6970031" y="1543476"/>
            <a:ext cx="2549643"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אלונה </a:t>
            </a:r>
            <a:r>
              <a:rPr lang="he-IL" sz="1600" b="1" err="1">
                <a:latin typeface="Tahoma" pitchFamily="34" charset="0"/>
                <a:ea typeface="Tahoma" pitchFamily="34" charset="0"/>
                <a:cs typeface="Tahoma" pitchFamily="34" charset="0"/>
              </a:rPr>
              <a:t>צירולניקוב</a:t>
            </a:r>
            <a:r>
              <a:rPr lang="he-IL" sz="1600" b="1">
                <a:solidFill>
                  <a:srgbClr val="36636F"/>
                </a:solidFill>
                <a:latin typeface="Tahoma" pitchFamily="34" charset="0"/>
                <a:ea typeface="Tahoma" pitchFamily="34" charset="0"/>
                <a:cs typeface="Tahoma" pitchFamily="34" charset="0"/>
              </a:rPr>
              <a:t>  </a:t>
            </a:r>
          </a:p>
          <a:p>
            <a:pPr lvl="0" algn="r" rtl="1">
              <a:defRPr/>
            </a:pPr>
            <a:r>
              <a:rPr lang="he-IL" sz="1600">
                <a:latin typeface="Tahoma" pitchFamily="34" charset="0"/>
                <a:ea typeface="Tahoma" pitchFamily="34" charset="0"/>
                <a:cs typeface="Tahoma" pitchFamily="34" charset="0"/>
              </a:rPr>
              <a:t>חוקרת ומעריכת תוכניות</a:t>
            </a:r>
          </a:p>
        </p:txBody>
      </p:sp>
      <p:pic>
        <p:nvPicPr>
          <p:cNvPr id="11" name="תמונה 18"/>
          <p:cNvPicPr>
            <a:picLocks noChangeAspect="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tretch>
            <a:fillRect/>
          </a:stretch>
        </p:blipFill>
        <p:spPr>
          <a:xfrm>
            <a:off x="9623250" y="1153312"/>
            <a:ext cx="1159617" cy="1329417"/>
          </a:xfrm>
          <a:prstGeom prst="ellipse">
            <a:avLst/>
          </a:prstGeom>
          <a:ln>
            <a:noFill/>
          </a:ln>
          <a:effectLst>
            <a:softEdge rad="112500"/>
          </a:effectLst>
        </p:spPr>
      </p:pic>
      <p:pic>
        <p:nvPicPr>
          <p:cNvPr id="24" name="תמונה 18">
            <a:extLst>
              <a:ext uri="{FF2B5EF4-FFF2-40B4-BE49-F238E27FC236}">
                <a16:creationId xmlns:a16="http://schemas.microsoft.com/office/drawing/2014/main" id="{C800FCC4-0901-43E9-9122-0ADE2921CE86}"/>
              </a:ext>
            </a:extLst>
          </p:cNvPr>
          <p:cNvPicPr>
            <a:picLocks noChangeAspect="1"/>
          </p:cNvPicPr>
          <p:nvPr/>
        </p:nvPicPr>
        <p:blipFill rotWithShape="1">
          <a:blip r:embed="rId6" cstate="print">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rcRect t="-1" b="24513"/>
          <a:stretch/>
        </p:blipFill>
        <p:spPr>
          <a:xfrm>
            <a:off x="9667222" y="4006433"/>
            <a:ext cx="1205555" cy="1259217"/>
          </a:xfrm>
          <a:prstGeom prst="ellipse">
            <a:avLst/>
          </a:prstGeom>
          <a:ln>
            <a:noFill/>
          </a:ln>
          <a:effectLst>
            <a:softEdge rad="112500"/>
          </a:effectLst>
        </p:spPr>
      </p:pic>
      <p:sp>
        <p:nvSpPr>
          <p:cNvPr id="25" name="Rectangle 24">
            <a:extLst>
              <a:ext uri="{FF2B5EF4-FFF2-40B4-BE49-F238E27FC236}">
                <a16:creationId xmlns:a16="http://schemas.microsoft.com/office/drawing/2014/main" id="{BF2A0EF3-49B1-4F7D-89D8-908F97894891}"/>
              </a:ext>
            </a:extLst>
          </p:cNvPr>
          <p:cNvSpPr/>
          <p:nvPr/>
        </p:nvSpPr>
        <p:spPr>
          <a:xfrm>
            <a:off x="5700496" y="4270385"/>
            <a:ext cx="3922754"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ד"ר טל משען שפיגל </a:t>
            </a:r>
          </a:p>
          <a:p>
            <a:pPr lvl="0" algn="r">
              <a:defRPr/>
            </a:pPr>
            <a:r>
              <a:rPr lang="he-IL" sz="1600">
                <a:latin typeface="Tahoma" pitchFamily="34" charset="0"/>
                <a:ea typeface="Tahoma" pitchFamily="34" charset="0"/>
                <a:cs typeface="Tahoma" pitchFamily="34" charset="0"/>
              </a:rPr>
              <a:t>מנהלת היחידה להערכת תוכניות במטח</a:t>
            </a:r>
            <a:r>
              <a:rPr lang="he-IL" sz="1600">
                <a:solidFill>
                  <a:srgbClr val="36636F"/>
                </a:solidFill>
                <a:latin typeface="Tahoma" pitchFamily="34" charset="0"/>
                <a:ea typeface="Tahoma" pitchFamily="34" charset="0"/>
                <a:cs typeface="Tahoma" pitchFamily="34" charset="0"/>
              </a:rPr>
              <a:t> </a:t>
            </a:r>
            <a:endParaRPr lang="en-US" sz="1600">
              <a:solidFill>
                <a:srgbClr val="36636F"/>
              </a:solidFill>
              <a:latin typeface="Tahoma" pitchFamily="34" charset="0"/>
              <a:ea typeface="Tahoma" pitchFamily="34" charset="0"/>
              <a:cs typeface="Tahoma" pitchFamily="34" charset="0"/>
            </a:endParaRPr>
          </a:p>
        </p:txBody>
      </p:sp>
      <p:pic>
        <p:nvPicPr>
          <p:cNvPr id="3" name="Picture 2">
            <a:extLst>
              <a:ext uri="{FF2B5EF4-FFF2-40B4-BE49-F238E27FC236}">
                <a16:creationId xmlns:a16="http://schemas.microsoft.com/office/drawing/2014/main" id="{3C7C5DCA-BC88-4158-9080-1CCFE6CA2D94}"/>
              </a:ext>
            </a:extLst>
          </p:cNvPr>
          <p:cNvPicPr>
            <a:picLocks noChangeAspect="1"/>
          </p:cNvPicPr>
          <p:nvPr/>
        </p:nvPicPr>
        <p:blipFill rotWithShape="1">
          <a:blip r:embed="rId8"/>
          <a:srcRect b="33430"/>
          <a:stretch/>
        </p:blipFill>
        <p:spPr>
          <a:xfrm>
            <a:off x="3945727" y="1211458"/>
            <a:ext cx="1572221" cy="1277929"/>
          </a:xfrm>
          <a:prstGeom prst="ellipse">
            <a:avLst/>
          </a:prstGeom>
          <a:ln>
            <a:noFill/>
          </a:ln>
          <a:effectLst>
            <a:softEdge rad="112500"/>
          </a:effectLst>
        </p:spPr>
      </p:pic>
      <p:sp>
        <p:nvSpPr>
          <p:cNvPr id="20" name="Rectangle 19">
            <a:extLst>
              <a:ext uri="{FF2B5EF4-FFF2-40B4-BE49-F238E27FC236}">
                <a16:creationId xmlns:a16="http://schemas.microsoft.com/office/drawing/2014/main" id="{1E5A95D6-DE9E-4973-AFC3-380A3B36FF67}"/>
              </a:ext>
            </a:extLst>
          </p:cNvPr>
          <p:cNvSpPr/>
          <p:nvPr/>
        </p:nvSpPr>
        <p:spPr>
          <a:xfrm>
            <a:off x="75360" y="1543476"/>
            <a:ext cx="3921915"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ד"ר רעות </a:t>
            </a:r>
            <a:r>
              <a:rPr lang="he-IL" sz="1600" b="1" err="1">
                <a:latin typeface="Tahoma" pitchFamily="34" charset="0"/>
                <a:ea typeface="Tahoma" pitchFamily="34" charset="0"/>
                <a:cs typeface="Tahoma" pitchFamily="34" charset="0"/>
              </a:rPr>
              <a:t>דריי</a:t>
            </a:r>
            <a:r>
              <a:rPr lang="he-IL" sz="1600" b="1">
                <a:latin typeface="Tahoma" pitchFamily="34" charset="0"/>
                <a:ea typeface="Tahoma" pitchFamily="34" charset="0"/>
                <a:cs typeface="Tahoma" pitchFamily="34" charset="0"/>
              </a:rPr>
              <a:t> </a:t>
            </a:r>
            <a:r>
              <a:rPr lang="he-IL" sz="1600" b="1" err="1">
                <a:latin typeface="Tahoma" pitchFamily="34" charset="0"/>
                <a:ea typeface="Tahoma" pitchFamily="34" charset="0"/>
                <a:cs typeface="Tahoma" pitchFamily="34" charset="0"/>
              </a:rPr>
              <a:t>דיאמנט</a:t>
            </a:r>
            <a:endParaRPr lang="he-IL" sz="1600" b="1">
              <a:latin typeface="Tahoma" pitchFamily="34" charset="0"/>
              <a:ea typeface="Tahoma" pitchFamily="34" charset="0"/>
              <a:cs typeface="Tahoma" pitchFamily="34" charset="0"/>
            </a:endParaRPr>
          </a:p>
          <a:p>
            <a:pPr lvl="0" algn="r">
              <a:defRPr/>
            </a:pPr>
            <a:r>
              <a:rPr lang="he-IL" sz="1600">
                <a:latin typeface="Tahoma" pitchFamily="34" charset="0"/>
                <a:ea typeface="Tahoma" pitchFamily="34" charset="0"/>
                <a:cs typeface="Tahoma" pitchFamily="34" charset="0"/>
              </a:rPr>
              <a:t>חוקרת ומעריכת תוכניות</a:t>
            </a:r>
            <a:endParaRPr lang="en-US" sz="1600">
              <a:latin typeface="Tahoma" pitchFamily="34" charset="0"/>
              <a:ea typeface="Tahoma" pitchFamily="34" charset="0"/>
              <a:cs typeface="Tahoma" pitchFamily="34" charset="0"/>
            </a:endParaRPr>
          </a:p>
        </p:txBody>
      </p:sp>
      <p:sp>
        <p:nvSpPr>
          <p:cNvPr id="12" name="TextBox 11">
            <a:extLst>
              <a:ext uri="{FF2B5EF4-FFF2-40B4-BE49-F238E27FC236}">
                <a16:creationId xmlns:a16="http://schemas.microsoft.com/office/drawing/2014/main"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pPr algn="r"/>
            <a:r>
              <a:rPr lang="he-IL" sz="2000" b="1">
                <a:solidFill>
                  <a:schemeClr val="bg1"/>
                </a:solidFill>
                <a:latin typeface="Tahoma" pitchFamily="34" charset="0"/>
                <a:ea typeface="Tahoma" pitchFamily="34" charset="0"/>
                <a:cs typeface="Tahoma" pitchFamily="34" charset="0"/>
              </a:rPr>
              <a:t>צוות המחקר</a:t>
            </a:r>
          </a:p>
        </p:txBody>
      </p:sp>
      <p:sp>
        <p:nvSpPr>
          <p:cNvPr id="17" name="Rectangle 19">
            <a:extLst>
              <a:ext uri="{FF2B5EF4-FFF2-40B4-BE49-F238E27FC236}">
                <a16:creationId xmlns:a16="http://schemas.microsoft.com/office/drawing/2014/main" id="{1E5A95D6-DE9E-4973-AFC3-380A3B36FF67}"/>
              </a:ext>
            </a:extLst>
          </p:cNvPr>
          <p:cNvSpPr/>
          <p:nvPr/>
        </p:nvSpPr>
        <p:spPr>
          <a:xfrm>
            <a:off x="23812" y="2890758"/>
            <a:ext cx="3921915" cy="584775"/>
          </a:xfrm>
          <a:prstGeom prst="rect">
            <a:avLst/>
          </a:prstGeom>
        </p:spPr>
        <p:txBody>
          <a:bodyPr wrap="square">
            <a:spAutoFit/>
          </a:bodyPr>
          <a:lstStyle/>
          <a:p>
            <a:pPr lvl="0" algn="r">
              <a:defRPr/>
            </a:pPr>
            <a:r>
              <a:rPr lang="he-IL" sz="1600" b="1" err="1">
                <a:latin typeface="Tahoma" pitchFamily="34" charset="0"/>
                <a:ea typeface="Tahoma" pitchFamily="34" charset="0"/>
                <a:cs typeface="Tahoma" pitchFamily="34" charset="0"/>
              </a:rPr>
              <a:t>נואית</a:t>
            </a:r>
            <a:r>
              <a:rPr lang="he-IL" sz="1600" b="1">
                <a:latin typeface="Tahoma" pitchFamily="34" charset="0"/>
                <a:ea typeface="Tahoma" pitchFamily="34" charset="0"/>
                <a:cs typeface="Tahoma" pitchFamily="34" charset="0"/>
              </a:rPr>
              <a:t> קדוש</a:t>
            </a:r>
          </a:p>
          <a:p>
            <a:pPr lvl="0" algn="r">
              <a:defRPr/>
            </a:pPr>
            <a:r>
              <a:rPr lang="he-IL" sz="1600">
                <a:latin typeface="Tahoma" pitchFamily="34" charset="0"/>
                <a:ea typeface="Tahoma" pitchFamily="34" charset="0"/>
                <a:cs typeface="Tahoma" pitchFamily="34" charset="0"/>
              </a:rPr>
              <a:t>רכזת תפעול</a:t>
            </a:r>
            <a:endParaRPr lang="en-US" sz="1600">
              <a:latin typeface="Tahoma" pitchFamily="34" charset="0"/>
              <a:ea typeface="Tahoma" pitchFamily="34" charset="0"/>
              <a:cs typeface="Tahoma" pitchFamily="34" charset="0"/>
            </a:endParaRPr>
          </a:p>
        </p:txBody>
      </p:sp>
      <p:sp>
        <p:nvSpPr>
          <p:cNvPr id="18" name="TextBox 17">
            <a:extLst>
              <a:ext uri="{FF2B5EF4-FFF2-40B4-BE49-F238E27FC236}">
                <a16:creationId xmlns:a16="http://schemas.microsoft.com/office/drawing/2014/main" id="{6557BC29-64C9-4A3B-99DA-B50AF171EA83}"/>
              </a:ext>
            </a:extLst>
          </p:cNvPr>
          <p:cNvSpPr txBox="1"/>
          <p:nvPr/>
        </p:nvSpPr>
        <p:spPr>
          <a:xfrm>
            <a:off x="6599517" y="2901896"/>
            <a:ext cx="3033203" cy="584775"/>
          </a:xfrm>
          <a:prstGeom prst="rect">
            <a:avLst/>
          </a:prstGeom>
        </p:spPr>
        <p:txBody>
          <a:bodyPr wrap="square">
            <a:spAutoFit/>
          </a:bodyPr>
          <a:lstStyle>
            <a:defPPr>
              <a:defRPr lang="en-US"/>
            </a:defPPr>
            <a:lvl1pPr lvl="0" algn="r">
              <a:defRPr sz="1600" b="1">
                <a:latin typeface="Tahoma" pitchFamily="34" charset="0"/>
                <a:ea typeface="Tahoma" pitchFamily="34" charset="0"/>
                <a:cs typeface="Tahoma" pitchFamily="34" charset="0"/>
              </a:defRPr>
            </a:lvl1pPr>
          </a:lstStyle>
          <a:p>
            <a:r>
              <a:rPr lang="he-IL" err="1"/>
              <a:t>תסניים</a:t>
            </a:r>
            <a:r>
              <a:rPr lang="he-IL"/>
              <a:t> מסרי</a:t>
            </a:r>
          </a:p>
          <a:p>
            <a:r>
              <a:rPr lang="he-IL" b="0"/>
              <a:t>רכזת מחקר וסטטיסטיקאית </a:t>
            </a:r>
          </a:p>
        </p:txBody>
      </p:sp>
      <p:pic>
        <p:nvPicPr>
          <p:cNvPr id="19" name="Picture 5">
            <a:extLst>
              <a:ext uri="{FF2B5EF4-FFF2-40B4-BE49-F238E27FC236}">
                <a16:creationId xmlns:a16="http://schemas.microsoft.com/office/drawing/2014/main" id="{D7D14AE6-CE35-4ABF-9B81-226D351BF3AB}"/>
              </a:ext>
            </a:extLst>
          </p:cNvPr>
          <p:cNvPicPr>
            <a:picLocks/>
          </p:cNvPicPr>
          <p:nvPr/>
        </p:nvPicPr>
        <p:blipFill>
          <a:blip r:embed="rId9">
            <a:extLst>
              <a:ext uri="{28A0092B-C50C-407E-A947-70E740481C1C}">
                <a14:useLocalDpi xmlns:a14="http://schemas.microsoft.com/office/drawing/2010/main" val="0"/>
              </a:ext>
            </a:extLst>
          </a:blip>
          <a:stretch>
            <a:fillRect/>
          </a:stretch>
        </p:blipFill>
        <p:spPr>
          <a:xfrm>
            <a:off x="9636792" y="2644856"/>
            <a:ext cx="1215172" cy="1241303"/>
          </a:xfrm>
          <a:prstGeom prst="ellipse">
            <a:avLst/>
          </a:prstGeom>
          <a:ln>
            <a:noFill/>
          </a:ln>
          <a:effectLst>
            <a:softEdge rad="112500"/>
          </a:effectLst>
        </p:spPr>
      </p:pic>
      <p:pic>
        <p:nvPicPr>
          <p:cNvPr id="13" name="Picture 2">
            <a:extLst>
              <a:ext uri="{FF2B5EF4-FFF2-40B4-BE49-F238E27FC236}">
                <a16:creationId xmlns:a16="http://schemas.microsoft.com/office/drawing/2014/main" id="{4DC6A422-205C-4718-9BE6-80F2A2B3029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1985" y="2644856"/>
            <a:ext cx="1239703" cy="1239703"/>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43DE7727-13B5-E8A9-A1FF-4A4C2D467042}"/>
              </a:ext>
            </a:extLst>
          </p:cNvPr>
          <p:cNvSpPr txBox="1"/>
          <p:nvPr/>
        </p:nvSpPr>
        <p:spPr>
          <a:xfrm>
            <a:off x="804599" y="4295055"/>
            <a:ext cx="3141128" cy="584775"/>
          </a:xfrm>
          <a:prstGeom prst="rect">
            <a:avLst/>
          </a:prstGeom>
          <a:noFill/>
        </p:spPr>
        <p:txBody>
          <a:bodyPr wrap="square" rtlCol="1">
            <a:spAutoFit/>
          </a:bodyPr>
          <a:lstStyle/>
          <a:p>
            <a:pPr algn="r" rtl="1"/>
            <a:r>
              <a:rPr lang="he-IL" sz="1600" b="1">
                <a:latin typeface="Tahoma" pitchFamily="34" charset="0"/>
                <a:ea typeface="Tahoma" pitchFamily="34" charset="0"/>
                <a:cs typeface="Tahoma" pitchFamily="34" charset="0"/>
              </a:rPr>
              <a:t>ד"ר חוה ניומן</a:t>
            </a:r>
          </a:p>
          <a:p>
            <a:pPr algn="r" rtl="1"/>
            <a:r>
              <a:rPr lang="he-IL" sz="1600">
                <a:latin typeface="Tahoma" pitchFamily="34" charset="0"/>
                <a:ea typeface="Tahoma" pitchFamily="34" charset="0"/>
                <a:cs typeface="Tahoma" pitchFamily="34" charset="0"/>
              </a:rPr>
              <a:t>ראש מינהלת מדידה והערכה</a:t>
            </a:r>
          </a:p>
        </p:txBody>
      </p:sp>
      <p:pic>
        <p:nvPicPr>
          <p:cNvPr id="15" name="Picture 14">
            <a:extLst>
              <a:ext uri="{FF2B5EF4-FFF2-40B4-BE49-F238E27FC236}">
                <a16:creationId xmlns:a16="http://schemas.microsoft.com/office/drawing/2014/main" id="{4B26E203-5D59-5DAB-4AB7-783A8EBA041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058328" y="3949235"/>
            <a:ext cx="1620182" cy="1373611"/>
          </a:xfrm>
          <a:prstGeom prst="ellipse">
            <a:avLst/>
          </a:prstGeom>
          <a:ln>
            <a:noFill/>
          </a:ln>
          <a:effectLst>
            <a:outerShdw blurRad="50800" dist="50800" dir="5400000" algn="ctr" rotWithShape="0">
              <a:schemeClr val="bg1"/>
            </a:outerShdw>
            <a:softEdge rad="112500"/>
          </a:effectLst>
        </p:spPr>
      </p:pic>
    </p:spTree>
    <p:extLst>
      <p:ext uri="{BB962C8B-B14F-4D97-AF65-F5344CB8AC3E}">
        <p14:creationId xmlns:p14="http://schemas.microsoft.com/office/powerpoint/2010/main" val="2857995789"/>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3</a:t>
            </a:fld>
            <a:endParaRPr lang="en-US" sz="1400"/>
          </a:p>
        </p:txBody>
      </p:sp>
      <p:sp>
        <p:nvSpPr>
          <p:cNvPr id="12" name="TextBox 11">
            <a:extLst>
              <a:ext uri="{FF2B5EF4-FFF2-40B4-BE49-F238E27FC236}">
                <a16:creationId xmlns:a16="http://schemas.microsoft.com/office/drawing/2014/main"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pPr algn="r"/>
            <a:r>
              <a:rPr lang="he-IL" sz="2000" b="1">
                <a:solidFill>
                  <a:schemeClr val="bg1"/>
                </a:solidFill>
                <a:latin typeface="Tahoma" pitchFamily="34" charset="0"/>
                <a:ea typeface="Tahoma" pitchFamily="34" charset="0"/>
                <a:cs typeface="Tahoma" pitchFamily="34" charset="0"/>
              </a:rPr>
              <a:t>רקע</a:t>
            </a:r>
          </a:p>
        </p:txBody>
      </p:sp>
      <p:sp>
        <p:nvSpPr>
          <p:cNvPr id="4" name="Rectangle 2"/>
          <p:cNvSpPr/>
          <p:nvPr/>
        </p:nvSpPr>
        <p:spPr>
          <a:xfrm>
            <a:off x="1745185" y="1621344"/>
            <a:ext cx="9069186" cy="3595856"/>
          </a:xfrm>
          <a:prstGeom prst="rect">
            <a:avLst/>
          </a:prstGeom>
        </p:spPr>
        <p:txBody>
          <a:bodyPr wrap="square">
            <a:spAutoFit/>
          </a:bodyPr>
          <a:lstStyle/>
          <a:p>
            <a:pPr lvl="1" algn="ctr" rtl="1" fontAlgn="base">
              <a:lnSpc>
                <a:spcPct val="150000"/>
              </a:lnSpc>
            </a:pPr>
            <a:r>
              <a:rPr lang="he-IL" sz="2400" b="1">
                <a:solidFill>
                  <a:srgbClr val="4A78A6"/>
                </a:solidFill>
                <a:latin typeface="Tahoma" panose="020B0604030504040204" pitchFamily="34" charset="0"/>
                <a:ea typeface="Tahoma" panose="020B0604030504040204" pitchFamily="34" charset="0"/>
                <a:cs typeface="Tahoma" panose="020B0604030504040204" pitchFamily="34" charset="0"/>
              </a:rPr>
              <a:t>תוכנית </a:t>
            </a:r>
            <a:r>
              <a:rPr lang="en-US" sz="2400" b="1">
                <a:solidFill>
                  <a:srgbClr val="4A78A6"/>
                </a:solidFill>
                <a:latin typeface="Tahoma" panose="020B0604030504040204" pitchFamily="34" charset="0"/>
                <a:ea typeface="Tahoma" panose="020B0604030504040204" pitchFamily="34" charset="0"/>
                <a:cs typeface="Tahoma" panose="020B0604030504040204" pitchFamily="34" charset="0"/>
              </a:rPr>
              <a:t>Urban95</a:t>
            </a:r>
            <a:r>
              <a:rPr lang="he-IL" sz="2400">
                <a:solidFill>
                  <a:srgbClr val="4A78A6"/>
                </a:solidFill>
                <a:latin typeface="Tahoma" panose="020B0604030504040204" pitchFamily="34" charset="0"/>
                <a:ea typeface="Tahoma" panose="020B0604030504040204" pitchFamily="34" charset="0"/>
                <a:cs typeface="Tahoma" panose="020B0604030504040204" pitchFamily="34" charset="0"/>
              </a:rPr>
              <a:t> התרחבה בשנה האחרונה לשתי רשויות נוספות בישראל, טירה ובית שמש. לקראת כניסת רשות חדשה לתוכנית בחודשים הקרובים, ריכזנו תובנות מתהליכי הכניסה של שתי רשויות העוגן, </a:t>
            </a:r>
            <a:r>
              <a:rPr lang="he-IL" sz="2400" dirty="0">
                <a:solidFill>
                  <a:srgbClr val="4A78A6"/>
                </a:solidFill>
                <a:latin typeface="Tahoma" panose="020B0604030504040204" pitchFamily="34" charset="0"/>
                <a:ea typeface="Tahoma" panose="020B0604030504040204" pitchFamily="34" charset="0"/>
                <a:cs typeface="Tahoma" panose="020B0604030504040204" pitchFamily="34" charset="0"/>
              </a:rPr>
              <a:t>מפעילותן בשנתן </a:t>
            </a:r>
            <a:r>
              <a:rPr lang="he-IL" sz="2400">
                <a:solidFill>
                  <a:srgbClr val="4A78A6"/>
                </a:solidFill>
                <a:latin typeface="Tahoma" panose="020B0604030504040204" pitchFamily="34" charset="0"/>
                <a:ea typeface="Tahoma" panose="020B0604030504040204" pitchFamily="34" charset="0"/>
                <a:cs typeface="Tahoma" panose="020B0604030504040204" pitchFamily="34" charset="0"/>
              </a:rPr>
              <a:t>הראשונה בתוכנית. </a:t>
            </a:r>
          </a:p>
          <a:p>
            <a:pPr lvl="1" algn="ctr" rtl="1" fontAlgn="base">
              <a:lnSpc>
                <a:spcPct val="150000"/>
              </a:lnSpc>
            </a:pPr>
            <a:r>
              <a:rPr lang="he-IL" sz="2400">
                <a:solidFill>
                  <a:srgbClr val="4A78A6"/>
                </a:solidFill>
                <a:latin typeface="Tahoma" panose="020B0604030504040204" pitchFamily="34" charset="0"/>
                <a:ea typeface="Tahoma" panose="020B0604030504040204" pitchFamily="34" charset="0"/>
                <a:cs typeface="Tahoma" panose="020B0604030504040204" pitchFamily="34" charset="0"/>
              </a:rPr>
              <a:t>אנו </a:t>
            </a:r>
            <a:r>
              <a:rPr lang="he-IL" sz="2400" dirty="0">
                <a:solidFill>
                  <a:srgbClr val="4A78A6"/>
                </a:solidFill>
                <a:latin typeface="Tahoma" panose="020B0604030504040204" pitchFamily="34" charset="0"/>
                <a:ea typeface="Tahoma" panose="020B0604030504040204" pitchFamily="34" charset="0"/>
                <a:cs typeface="Tahoma" panose="020B0604030504040204" pitchFamily="34" charset="0"/>
              </a:rPr>
              <a:t>מלאות </a:t>
            </a:r>
            <a:r>
              <a:rPr lang="he-IL" sz="2400">
                <a:solidFill>
                  <a:srgbClr val="4A78A6"/>
                </a:solidFill>
                <a:latin typeface="Tahoma" panose="020B0604030504040204" pitchFamily="34" charset="0"/>
                <a:ea typeface="Tahoma" panose="020B0604030504040204" pitchFamily="34" charset="0"/>
                <a:cs typeface="Tahoma" panose="020B0604030504040204" pitchFamily="34" charset="0"/>
              </a:rPr>
              <a:t>תקווה שאלו יאפשרו תהליך קליטה והתנעה </a:t>
            </a:r>
            <a:r>
              <a:rPr lang="he-IL" sz="2400" dirty="0">
                <a:solidFill>
                  <a:srgbClr val="4A78A6"/>
                </a:solidFill>
                <a:latin typeface="Tahoma" panose="020B0604030504040204" pitchFamily="34" charset="0"/>
                <a:ea typeface="Tahoma" panose="020B0604030504040204" pitchFamily="34" charset="0"/>
                <a:cs typeface="Tahoma" panose="020B0604030504040204" pitchFamily="34" charset="0"/>
              </a:rPr>
              <a:t>מיטבי</a:t>
            </a:r>
            <a:r>
              <a:rPr lang="he-IL" sz="2400">
                <a:solidFill>
                  <a:srgbClr val="4A78A6"/>
                </a:solidFill>
                <a:latin typeface="Tahoma" panose="020B0604030504040204" pitchFamily="34" charset="0"/>
                <a:ea typeface="Tahoma" panose="020B0604030504040204" pitchFamily="34" charset="0"/>
                <a:cs typeface="Tahoma" panose="020B0604030504040204" pitchFamily="34" charset="0"/>
              </a:rPr>
              <a:t> ​לרשות הנוספת ולרשויות הבאות.</a:t>
            </a:r>
            <a:br>
              <a:rPr lang="en-US" sz="2400">
                <a:solidFill>
                  <a:srgbClr val="4A78A6"/>
                </a:solidFill>
                <a:latin typeface="Tahoma" panose="020B0604030504040204" pitchFamily="34" charset="0"/>
                <a:ea typeface="Tahoma" panose="020B0604030504040204" pitchFamily="34" charset="0"/>
                <a:cs typeface="Tahoma" panose="020B0604030504040204" pitchFamily="34" charset="0"/>
              </a:rPr>
            </a:br>
            <a:endParaRPr lang="he-IL" sz="90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671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29" y="6282206"/>
            <a:ext cx="655595" cy="350221"/>
          </a:xfrm>
        </p:spPr>
        <p:txBody>
          <a:bodyPr/>
          <a:lstStyle/>
          <a:p>
            <a:fld id="{F2736200-3204-44C4-A5EC-985817706BA3}" type="slidenum">
              <a:rPr lang="en-US" smtClean="0"/>
              <a:t>4</a:t>
            </a:fld>
            <a:endParaRPr lang="en-US"/>
          </a:p>
        </p:txBody>
      </p:sp>
      <p:sp>
        <p:nvSpPr>
          <p:cNvPr id="11" name="מלבן 10"/>
          <p:cNvSpPr/>
          <p:nvPr/>
        </p:nvSpPr>
        <p:spPr>
          <a:xfrm>
            <a:off x="5731496" y="557275"/>
            <a:ext cx="5938887" cy="4828309"/>
          </a:xfrm>
          <a:prstGeom prst="rect">
            <a:avLst/>
          </a:prstGeom>
          <a:noFill/>
        </p:spPr>
        <p:txBody>
          <a:bodyPr wrap="square" lIns="91440" tIns="45720" rIns="91440" bIns="45720" anchor="t">
            <a:spAutoFit/>
          </a:bodyPr>
          <a:lstStyle/>
          <a:p>
            <a:pPr algn="r" rtl="1">
              <a:lnSpc>
                <a:spcPct val="150000"/>
              </a:lnSpc>
              <a:spcAft>
                <a:spcPts val="600"/>
              </a:spcAft>
              <a:buClr>
                <a:srgbClr val="F2D834"/>
              </a:buClr>
            </a:pPr>
            <a:r>
              <a:rPr lang="he-IL" sz="1400" b="1" dirty="0">
                <a:solidFill>
                  <a:srgbClr val="4A78A6"/>
                </a:solidFill>
                <a:latin typeface="Tahoma"/>
                <a:ea typeface="Tahoma"/>
                <a:cs typeface="Tahoma"/>
              </a:rPr>
              <a:t>קריטריונים לבחירת רשות ובחינת עמידה ביעדים</a:t>
            </a:r>
          </a:p>
          <a:p>
            <a:pPr marL="171450" indent="-171450" algn="r" rtl="1">
              <a:lnSpc>
                <a:spcPct val="150000"/>
              </a:lnSpc>
              <a:spcAft>
                <a:spcPts val="600"/>
              </a:spcAft>
              <a:buClr>
                <a:srgbClr val="F2D834"/>
              </a:buClr>
              <a:buFont typeface="Tahoma" panose="020B0604030504040204" pitchFamily="34" charset="0"/>
              <a:buChar char="█"/>
            </a:pPr>
            <a:r>
              <a:rPr lang="he-IL" sz="1100" dirty="0">
                <a:latin typeface="Tahoma"/>
                <a:ea typeface="Tahoma"/>
                <a:cs typeface="Tahoma"/>
              </a:rPr>
              <a:t>בין הקריטריונים לכניסת רשות לתוכנית הוגדרו כמה ערכים, בהם: </a:t>
            </a:r>
            <a:r>
              <a:rPr lang="he-IL" sz="1100" u="sng" dirty="0">
                <a:latin typeface="Tahoma"/>
                <a:ea typeface="Tahoma"/>
                <a:cs typeface="Tahoma"/>
              </a:rPr>
              <a:t>נכונות פוליטית, הוצאה לפועל ויכולת להוות מודל</a:t>
            </a:r>
            <a:r>
              <a:rPr lang="he-IL" sz="1100" dirty="0">
                <a:latin typeface="Tahoma"/>
                <a:ea typeface="Tahoma"/>
                <a:cs typeface="Tahoma"/>
              </a:rPr>
              <a:t>. קריטריונים אלה חשובים ואף קריטיים להצלחת הפעילות ברשות, ויש לתת להם משקל משמעותי בתהליך קבלת ההחלטות. בתוך כך נמליץ לבחון את העמידה בתנאי הסף הן בעת שקילת המועמדות, והן תוך כדי התנעת הפעילות ברשות. </a:t>
            </a:r>
          </a:p>
          <a:p>
            <a:pPr marL="171450" indent="-171450" algn="r" rtl="1">
              <a:lnSpc>
                <a:spcPct val="150000"/>
              </a:lnSpc>
              <a:spcAft>
                <a:spcPts val="600"/>
              </a:spcAft>
              <a:buClr>
                <a:srgbClr val="F2D834"/>
              </a:buClr>
              <a:buFont typeface="Tahoma" panose="020B0604030504040204" pitchFamily="34" charset="0"/>
              <a:buChar char="█"/>
            </a:pPr>
            <a:r>
              <a:rPr lang="he-IL" sz="1100" dirty="0">
                <a:latin typeface="Tahoma"/>
                <a:ea typeface="Tahoma"/>
                <a:cs typeface="Tahoma"/>
              </a:rPr>
              <a:t>כלי המיון לבחירת הרשות (כגון מתווה ראיון קבלה וכלים נוספים) צריכים להיות מובְנים על בסיס מחוונים מפורטים, שישקללו את הקריטריונים שהוגדרו לבחירת הרשות. </a:t>
            </a:r>
            <a:endParaRPr lang="he-IL" sz="1100" dirty="0">
              <a:latin typeface="Tahoma" pitchFamily="34" charset="0"/>
              <a:ea typeface="Tahoma" pitchFamily="34" charset="0"/>
              <a:cs typeface="Tahoma" pitchFamily="34" charset="0"/>
            </a:endParaRPr>
          </a:p>
          <a:p>
            <a:pPr marL="171450" indent="-171450" algn="r" rtl="1">
              <a:lnSpc>
                <a:spcPct val="150000"/>
              </a:lnSpc>
              <a:spcAft>
                <a:spcPts val="600"/>
              </a:spcAft>
              <a:buClr>
                <a:srgbClr val="F2D834"/>
              </a:buClr>
              <a:buFont typeface="Tahoma" panose="020B0604030504040204" pitchFamily="34" charset="0"/>
              <a:buChar char="█"/>
            </a:pPr>
            <a:r>
              <a:rPr lang="he-IL" sz="1100" dirty="0">
                <a:latin typeface="Tahoma"/>
                <a:ea typeface="Tahoma"/>
                <a:cs typeface="Tahoma"/>
              </a:rPr>
              <a:t>עד כה, הערכת העמידה בקריטריונים אלו נעשתה על סמך ראיון קבלה, דיווחי הרשות ומידע מתוכניות קודמות. כדאי לחשוב על כלים נוספים בתהליך בחירת הרשות שיוכלו להעיד על ערכים אלו, למשל: שאלוני תיאום ציפיות ו/או הגשת תוכניות עבודה לדוגמה. כמו כן, גם לאחר התנעת התוכנית, חשוב לייצר שגרות עבודה בהתאם לערכים אלו, לפעול להטמעתם, ולבחון את מידת היישום שלהם לאורך הדרך.</a:t>
            </a:r>
            <a:endParaRPr lang="he-IL" sz="1100" dirty="0">
              <a:latin typeface="Tahoma" pitchFamily="34" charset="0"/>
              <a:ea typeface="Tahoma" pitchFamily="34" charset="0"/>
              <a:cs typeface="Tahoma" pitchFamily="34" charset="0"/>
            </a:endParaRPr>
          </a:p>
          <a:p>
            <a:pPr marL="171450" indent="-171450" algn="r" rtl="1">
              <a:lnSpc>
                <a:spcPct val="150000"/>
              </a:lnSpc>
              <a:spcAft>
                <a:spcPts val="600"/>
              </a:spcAft>
              <a:buClr>
                <a:srgbClr val="F2D834"/>
              </a:buClr>
              <a:buFont typeface="Tahoma" panose="020B0604030504040204" pitchFamily="34" charset="0"/>
              <a:buChar char="█"/>
            </a:pPr>
            <a:r>
              <a:rPr lang="he-IL" sz="1100" dirty="0">
                <a:latin typeface="Tahoma"/>
                <a:ea typeface="Tahoma"/>
                <a:cs typeface="Tahoma"/>
              </a:rPr>
              <a:t>כיום מציגה כל רשות נבחרת כחלק מתהליך הקבלה לתוכנית - נתונים, אתגרים ומיפוי של האוכלוסיה בעיר. ניכר כי למרכיב זה יש ערך רב בבחינת התאמת הרשות לתוכנית וכדאי לשמרו. יחד עם זאת, כדאי לבחון כיצד ניתן להבנות רכיב זה.</a:t>
            </a:r>
          </a:p>
          <a:p>
            <a:pPr marL="171450" indent="-171450" algn="r" rtl="1">
              <a:lnSpc>
                <a:spcPct val="150000"/>
              </a:lnSpc>
              <a:spcAft>
                <a:spcPts val="600"/>
              </a:spcAft>
              <a:buClr>
                <a:srgbClr val="F2D834"/>
              </a:buClr>
              <a:buFont typeface="Tahoma" panose="020B0604030504040204" pitchFamily="34" charset="0"/>
              <a:buChar char="█"/>
            </a:pPr>
            <a:r>
              <a:rPr lang="he-IL" sz="1100" dirty="0">
                <a:latin typeface="Tahoma"/>
                <a:ea typeface="Tahoma"/>
                <a:cs typeface="Tahoma"/>
              </a:rPr>
              <a:t>על אף הנאמר לעיל חשוב להפגין גמישות בתהליך הקבלה ולהתחשב ביכולת הרשות המתמודדת להיענות לקול הקורא, על מנת לא לפגוע במוטיבציה להצטרף לתוכנית.</a:t>
            </a:r>
          </a:p>
        </p:txBody>
      </p:sp>
      <p:sp>
        <p:nvSpPr>
          <p:cNvPr id="9" name="מלבן 8">
            <a:extLst>
              <a:ext uri="{FF2B5EF4-FFF2-40B4-BE49-F238E27FC236}">
                <a16:creationId xmlns:a16="http://schemas.microsoft.com/office/drawing/2014/main" id="{0FC6717E-6E43-4014-BD1A-EE165497A7E3}"/>
              </a:ext>
            </a:extLst>
          </p:cNvPr>
          <p:cNvSpPr/>
          <p:nvPr/>
        </p:nvSpPr>
        <p:spPr>
          <a:xfrm>
            <a:off x="403478" y="1080706"/>
            <a:ext cx="4935690" cy="1858266"/>
          </a:xfrm>
          <a:prstGeom prst="rect">
            <a:avLst/>
          </a:prstGeom>
          <a:solidFill>
            <a:schemeClr val="bg2"/>
          </a:solidFill>
        </p:spPr>
        <p:txBody>
          <a:bodyPr wrap="square">
            <a:spAutoFit/>
          </a:bodyPr>
          <a:lstStyle/>
          <a:p>
            <a:pPr algn="r" rtl="1">
              <a:lnSpc>
                <a:spcPct val="150000"/>
              </a:lnSpc>
              <a:buClr>
                <a:srgbClr val="F2D834"/>
              </a:buClr>
            </a:pPr>
            <a:r>
              <a:rPr lang="he-IL" sz="1200" b="1" dirty="0">
                <a:latin typeface="Tahoma" pitchFamily="34" charset="0"/>
                <a:ea typeface="Tahoma" pitchFamily="34" charset="0"/>
                <a:cs typeface="Tahoma" pitchFamily="34" charset="0"/>
              </a:rPr>
              <a:t>בחירת מנהל תוכנית רשותי מטעם </a:t>
            </a:r>
            <a:r>
              <a:rPr lang="en-US" sz="1200" b="1" dirty="0">
                <a:latin typeface="Tahoma" pitchFamily="34" charset="0"/>
                <a:ea typeface="Tahoma" pitchFamily="34" charset="0"/>
                <a:cs typeface="Tahoma" pitchFamily="34" charset="0"/>
              </a:rPr>
              <a:t>Urban95</a:t>
            </a:r>
            <a:endParaRPr lang="he-IL" sz="1200" b="1" dirty="0">
              <a:latin typeface="Tahoma" pitchFamily="34" charset="0"/>
              <a:ea typeface="Tahoma" pitchFamily="34" charset="0"/>
              <a:cs typeface="Tahoma" pitchFamily="34" charset="0"/>
            </a:endParaRPr>
          </a:p>
          <a:p>
            <a:pPr algn="r" rtl="1">
              <a:lnSpc>
                <a:spcPct val="150000"/>
              </a:lnSpc>
              <a:buClr>
                <a:srgbClr val="F2D834"/>
              </a:buClr>
            </a:pPr>
            <a:r>
              <a:rPr lang="he-IL" sz="1100" dirty="0">
                <a:latin typeface="Tahoma" pitchFamily="34" charset="0"/>
                <a:ea typeface="Tahoma" pitchFamily="34" charset="0"/>
                <a:cs typeface="Tahoma" pitchFamily="34" charset="0"/>
              </a:rPr>
              <a:t>ככלל, ניכר כי ישנו ערך משמעותי ל</a:t>
            </a:r>
            <a:r>
              <a:rPr lang="he-IL" sz="1100" u="sng" dirty="0">
                <a:latin typeface="Tahoma" pitchFamily="34" charset="0"/>
                <a:ea typeface="Tahoma" pitchFamily="34" charset="0"/>
                <a:cs typeface="Tahoma" pitchFamily="34" charset="0"/>
              </a:rPr>
              <a:t>מינוי מנהל לתוכנית מתוך הרשות</a:t>
            </a:r>
            <a:r>
              <a:rPr lang="he-IL" sz="1100" dirty="0">
                <a:latin typeface="Tahoma" pitchFamily="34" charset="0"/>
                <a:ea typeface="Tahoma" pitchFamily="34" charset="0"/>
                <a:cs typeface="Tahoma" pitchFamily="34" charset="0"/>
              </a:rPr>
              <a:t> אשר מכיר את האתגרים והחסמים בה, בעל מוטיבציה גבוהה לשינוי, עם תשוקה וחיבור למטרות התוכנית, ובעל היכרות עם התושבים ויכולת רתימת בעלי עניין מקומיים. </a:t>
            </a:r>
            <a:br>
              <a:rPr lang="en-US" sz="1100" dirty="0">
                <a:latin typeface="Tahoma" pitchFamily="34" charset="0"/>
                <a:ea typeface="Tahoma" pitchFamily="34" charset="0"/>
                <a:cs typeface="Tahoma" pitchFamily="34" charset="0"/>
              </a:rPr>
            </a:br>
            <a:r>
              <a:rPr lang="he-IL" sz="1100" dirty="0">
                <a:latin typeface="Tahoma" pitchFamily="34" charset="0"/>
                <a:ea typeface="Tahoma" pitchFamily="34" charset="0"/>
                <a:cs typeface="Tahoma" pitchFamily="34" charset="0"/>
              </a:rPr>
              <a:t>יחד עם זאת, במקרים של חשש מאינטריגות פנימיות, יש לשקול למנות מנהל חיצוני לרשות, אך מרשות דומה, עם היכרות עם התרבות המקומית ואתגריה. </a:t>
            </a:r>
          </a:p>
        </p:txBody>
      </p:sp>
      <p:sp>
        <p:nvSpPr>
          <p:cNvPr id="10" name="מלבן 9">
            <a:extLst>
              <a:ext uri="{FF2B5EF4-FFF2-40B4-BE49-F238E27FC236}">
                <a16:creationId xmlns:a16="http://schemas.microsoft.com/office/drawing/2014/main" id="{25343FA6-7DFF-46D4-9180-415829D9E895}"/>
              </a:ext>
            </a:extLst>
          </p:cNvPr>
          <p:cNvSpPr/>
          <p:nvPr/>
        </p:nvSpPr>
        <p:spPr>
          <a:xfrm>
            <a:off x="375199" y="5385584"/>
            <a:ext cx="11216728" cy="842603"/>
          </a:xfrm>
          <a:prstGeom prst="rect">
            <a:avLst/>
          </a:prstGeom>
          <a:solidFill>
            <a:srgbClr val="F7E88D"/>
          </a:solidFill>
        </p:spPr>
        <p:txBody>
          <a:bodyPr wrap="square">
            <a:spAutoFit/>
          </a:bodyPr>
          <a:lstStyle/>
          <a:p>
            <a:pPr algn="r" rtl="1">
              <a:lnSpc>
                <a:spcPct val="150000"/>
              </a:lnSpc>
              <a:buClr>
                <a:srgbClr val="F2D834"/>
              </a:buClr>
            </a:pPr>
            <a:r>
              <a:rPr lang="he-IL" sz="1200" b="1" dirty="0">
                <a:latin typeface="Tahoma" pitchFamily="34" charset="0"/>
                <a:ea typeface="Tahoma" pitchFamily="34" charset="0"/>
                <a:cs typeface="Tahoma" pitchFamily="34" charset="0"/>
              </a:rPr>
              <a:t>שגרות עבודה – הגדרת ציפיות</a:t>
            </a:r>
          </a:p>
          <a:p>
            <a:pPr algn="r" rtl="1">
              <a:lnSpc>
                <a:spcPct val="150000"/>
              </a:lnSpc>
              <a:spcAft>
                <a:spcPts val="600"/>
              </a:spcAft>
              <a:buClr>
                <a:srgbClr val="F2D834"/>
              </a:buClr>
            </a:pPr>
            <a:r>
              <a:rPr lang="he-IL" sz="1100" dirty="0">
                <a:latin typeface="Tahoma" pitchFamily="34" charset="0"/>
                <a:ea typeface="Tahoma" pitchFamily="34" charset="0"/>
                <a:cs typeface="Tahoma" pitchFamily="34" charset="0"/>
              </a:rPr>
              <a:t>עוד בשלב בחירת הרשות יש להגדיר ציפיות מול הרשות הנבחרת בנוגע </a:t>
            </a:r>
            <a:r>
              <a:rPr lang="he-IL" sz="1100" dirty="0" err="1">
                <a:latin typeface="Tahoma" pitchFamily="34" charset="0"/>
                <a:ea typeface="Tahoma" pitchFamily="34" charset="0"/>
                <a:cs typeface="Tahoma" pitchFamily="34" charset="0"/>
              </a:rPr>
              <a:t>לשגרות</a:t>
            </a:r>
            <a:r>
              <a:rPr lang="he-IL" sz="1100" dirty="0">
                <a:latin typeface="Tahoma" pitchFamily="34" charset="0"/>
                <a:ea typeface="Tahoma" pitchFamily="34" charset="0"/>
                <a:cs typeface="Tahoma" pitchFamily="34" charset="0"/>
              </a:rPr>
              <a:t> העבודה המצופות, הן בתוך הרשות והן מול תוכנית </a:t>
            </a:r>
            <a:r>
              <a:rPr lang="en-US" sz="1100" dirty="0">
                <a:latin typeface="Tahoma" pitchFamily="34" charset="0"/>
                <a:ea typeface="Tahoma" pitchFamily="34" charset="0"/>
                <a:cs typeface="Tahoma" pitchFamily="34" charset="0"/>
              </a:rPr>
              <a:t>Urban95</a:t>
            </a:r>
            <a:r>
              <a:rPr lang="he-IL" sz="1100" dirty="0">
                <a:latin typeface="Tahoma" pitchFamily="34" charset="0"/>
                <a:ea typeface="Tahoma" pitchFamily="34" charset="0"/>
                <a:cs typeface="Tahoma" pitchFamily="34" charset="0"/>
              </a:rPr>
              <a:t>. למשל: הקצאת עמדה, מחשב וציוד היקפי למנהל התוכנית הרשותי, הקמת שולחן עירוני אשר יתכנס אחת לתקופה מוגדרת, דיווחים שוטפים ל</a:t>
            </a:r>
            <a:r>
              <a:rPr lang="en-US" sz="1100" dirty="0">
                <a:latin typeface="Tahoma" pitchFamily="34" charset="0"/>
                <a:ea typeface="Tahoma" pitchFamily="34" charset="0"/>
                <a:cs typeface="Tahoma" pitchFamily="34" charset="0"/>
              </a:rPr>
              <a:t>-</a:t>
            </a:r>
            <a:r>
              <a:rPr lang="he-IL"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ILGBC</a:t>
            </a:r>
            <a:r>
              <a:rPr lang="he-IL" sz="1100" dirty="0">
                <a:latin typeface="Tahoma" pitchFamily="34" charset="0"/>
                <a:ea typeface="Tahoma" pitchFamily="34" charset="0"/>
                <a:cs typeface="Tahoma" pitchFamily="34" charset="0"/>
              </a:rPr>
              <a:t> ו-</a:t>
            </a:r>
            <a:r>
              <a:rPr lang="en-US" sz="1100" dirty="0" err="1">
                <a:latin typeface="Tahoma" pitchFamily="34" charset="0"/>
                <a:ea typeface="Tahoma" pitchFamily="34" charset="0"/>
                <a:cs typeface="Tahoma" pitchFamily="34" charset="0"/>
              </a:rPr>
              <a:t>BvLF</a:t>
            </a:r>
            <a:r>
              <a:rPr lang="he-IL" sz="1100" dirty="0">
                <a:latin typeface="Tahoma" pitchFamily="34" charset="0"/>
                <a:ea typeface="Tahoma" pitchFamily="34" charset="0"/>
                <a:cs typeface="Tahoma" pitchFamily="34" charset="0"/>
              </a:rPr>
              <a:t>, מימוש מספר פרויקטים בתוך שנה בעיר, וכדומה. </a:t>
            </a:r>
            <a:endParaRPr lang="he-IL" sz="1100" b="1" dirty="0">
              <a:latin typeface="Tahoma" pitchFamily="34" charset="0"/>
              <a:ea typeface="Tahoma" pitchFamily="34" charset="0"/>
              <a:cs typeface="Tahoma" pitchFamily="34" charset="0"/>
            </a:endParaRPr>
          </a:p>
        </p:txBody>
      </p:sp>
      <p:sp>
        <p:nvSpPr>
          <p:cNvPr id="15" name="מלבן 14">
            <a:extLst>
              <a:ext uri="{FF2B5EF4-FFF2-40B4-BE49-F238E27FC236}">
                <a16:creationId xmlns:a16="http://schemas.microsoft.com/office/drawing/2014/main" id="{2EECD7FF-692C-453D-8EBF-40C0D648F24F}"/>
              </a:ext>
            </a:extLst>
          </p:cNvPr>
          <p:cNvSpPr/>
          <p:nvPr/>
        </p:nvSpPr>
        <p:spPr>
          <a:xfrm>
            <a:off x="390453" y="3176685"/>
            <a:ext cx="4935690" cy="1858266"/>
          </a:xfrm>
          <a:prstGeom prst="rect">
            <a:avLst/>
          </a:prstGeom>
          <a:solidFill>
            <a:srgbClr val="E1E2E3"/>
          </a:solidFill>
        </p:spPr>
        <p:txBody>
          <a:bodyPr wrap="square">
            <a:spAutoFit/>
          </a:bodyPr>
          <a:lstStyle/>
          <a:p>
            <a:pPr algn="r" rtl="1">
              <a:lnSpc>
                <a:spcPct val="150000"/>
              </a:lnSpc>
              <a:buClr>
                <a:srgbClr val="F2D834"/>
              </a:buClr>
            </a:pPr>
            <a:r>
              <a:rPr lang="he-IL" sz="1200" b="1" dirty="0">
                <a:latin typeface="Tahoma" pitchFamily="34" charset="0"/>
                <a:ea typeface="Tahoma" pitchFamily="34" charset="0"/>
                <a:cs typeface="Tahoma" pitchFamily="34" charset="0"/>
              </a:rPr>
              <a:t>מינוי מוביל תוכנית מטעם הרשות</a:t>
            </a:r>
          </a:p>
          <a:p>
            <a:pPr algn="r" rtl="1">
              <a:lnSpc>
                <a:spcPct val="150000"/>
              </a:lnSpc>
              <a:spcAft>
                <a:spcPts val="600"/>
              </a:spcAft>
              <a:buClr>
                <a:srgbClr val="F2D834"/>
              </a:buClr>
            </a:pPr>
            <a:r>
              <a:rPr lang="he-IL" sz="1100" dirty="0">
                <a:latin typeface="Tahoma" pitchFamily="34" charset="0"/>
                <a:ea typeface="Tahoma" pitchFamily="34" charset="0"/>
                <a:cs typeface="Tahoma" pitchFamily="34" charset="0"/>
              </a:rPr>
              <a:t>באשר למינוי מוביל התוכנית מטעם הרשות, חשוב לבחור באדם בעל פוזיציה מרכזית בעירייה, עם זיקה וחיבור לתחום הגיל הרך או לתכנון העירוני ברשות. תפקידו ובכירותו של מוביל התוכנית נבחנים בעת בחירת הרשות, ונראה כי יש לשים דגש גם על </a:t>
            </a:r>
            <a:r>
              <a:rPr lang="he-IL" sz="1100" u="sng" dirty="0">
                <a:latin typeface="Tahoma" pitchFamily="34" charset="0"/>
                <a:ea typeface="Tahoma" pitchFamily="34" charset="0"/>
                <a:cs typeface="Tahoma" pitchFamily="34" charset="0"/>
              </a:rPr>
              <a:t>המעמד הפוליטי של התפקיד ויכולת ההשפעה </a:t>
            </a:r>
            <a:r>
              <a:rPr lang="he-IL" sz="1100" dirty="0">
                <a:latin typeface="Tahoma" pitchFamily="34" charset="0"/>
                <a:ea typeface="Tahoma" pitchFamily="34" charset="0"/>
                <a:cs typeface="Tahoma" pitchFamily="34" charset="0"/>
              </a:rPr>
              <a:t>שלו ברשות. </a:t>
            </a:r>
            <a:br>
              <a:rPr lang="en-US" sz="1100" dirty="0">
                <a:latin typeface="Tahoma" pitchFamily="34" charset="0"/>
                <a:ea typeface="Tahoma" pitchFamily="34" charset="0"/>
                <a:cs typeface="Tahoma" pitchFamily="34" charset="0"/>
              </a:rPr>
            </a:br>
            <a:r>
              <a:rPr lang="he-IL" sz="1100" dirty="0">
                <a:latin typeface="Tahoma" pitchFamily="34" charset="0"/>
                <a:ea typeface="Tahoma" pitchFamily="34" charset="0"/>
                <a:cs typeface="Tahoma" pitchFamily="34" charset="0"/>
              </a:rPr>
              <a:t>כמו כן, במסגרת ראיון הקבלה של הרשות, חשוב לוודא כי יש למוביל המיועד פניות להובלת התוכנית ומוטיבציה לכך.</a:t>
            </a:r>
          </a:p>
        </p:txBody>
      </p:sp>
      <p:sp>
        <p:nvSpPr>
          <p:cNvPr id="8" name="TextBox 7">
            <a:extLst>
              <a:ext uri="{FF2B5EF4-FFF2-40B4-BE49-F238E27FC236}">
                <a16:creationId xmlns:a16="http://schemas.microsoft.com/office/drawing/2014/main" id="{38610A38-41FA-421F-B130-E17E5C7571C5}"/>
              </a:ext>
            </a:extLst>
          </p:cNvPr>
          <p:cNvSpPr txBox="1"/>
          <p:nvPr/>
        </p:nvSpPr>
        <p:spPr>
          <a:xfrm>
            <a:off x="-314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r>
              <a:rPr lang="he-IL" dirty="0"/>
              <a:t>קריטריונים לבחירת רשות</a:t>
            </a:r>
          </a:p>
        </p:txBody>
      </p:sp>
    </p:spTree>
    <p:extLst>
      <p:ext uri="{BB962C8B-B14F-4D97-AF65-F5344CB8AC3E}">
        <p14:creationId xmlns:p14="http://schemas.microsoft.com/office/powerpoint/2010/main" val="361099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animBg="1"/>
      <p:bldP spid="10"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314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r>
              <a:rPr lang="he-IL"/>
              <a:t>התנעה ורתימת בעלי עניין ברשות</a:t>
            </a: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5</a:t>
            </a:fld>
            <a:endParaRPr lang="en-US" sz="1400"/>
          </a:p>
        </p:txBody>
      </p:sp>
      <p:sp>
        <p:nvSpPr>
          <p:cNvPr id="11" name="מלבן 10"/>
          <p:cNvSpPr/>
          <p:nvPr/>
        </p:nvSpPr>
        <p:spPr>
          <a:xfrm>
            <a:off x="8197791" y="677719"/>
            <a:ext cx="3420000" cy="4902176"/>
          </a:xfrm>
          <a:prstGeom prst="rect">
            <a:avLst/>
          </a:prstGeom>
          <a:solidFill>
            <a:schemeClr val="bg2"/>
          </a:solidFill>
        </p:spPr>
        <p:txBody>
          <a:bodyPr wrap="square">
            <a:spAutoFit/>
          </a:bodyPr>
          <a:lstStyle/>
          <a:p>
            <a:pPr algn="r" rtl="1">
              <a:lnSpc>
                <a:spcPct val="150000"/>
              </a:lnSpc>
              <a:buClr>
                <a:srgbClr val="F2D834"/>
              </a:buClr>
            </a:pPr>
            <a:r>
              <a:rPr lang="he-IL" sz="1400" b="1" dirty="0">
                <a:solidFill>
                  <a:srgbClr val="4A78A6"/>
                </a:solidFill>
                <a:latin typeface="Tahoma" pitchFamily="34" charset="0"/>
                <a:ea typeface="Tahoma" pitchFamily="34" charset="0"/>
                <a:cs typeface="Tahoma" pitchFamily="34" charset="0"/>
              </a:rPr>
              <a:t>מיפוי צרכים, אתגרים וחסמים ברשות בנוגע לתחומים הרלוונטיים לתוכנית </a:t>
            </a:r>
            <a:r>
              <a:rPr lang="en-US" sz="1400" b="1" dirty="0">
                <a:solidFill>
                  <a:srgbClr val="4A78A6"/>
                </a:solidFill>
                <a:latin typeface="Tahoma" pitchFamily="34" charset="0"/>
                <a:ea typeface="Tahoma" pitchFamily="34" charset="0"/>
                <a:cs typeface="Tahoma" pitchFamily="34" charset="0"/>
              </a:rPr>
              <a:t>Urban95</a:t>
            </a:r>
            <a:endParaRPr lang="he-IL" sz="1400" b="1" dirty="0">
              <a:solidFill>
                <a:srgbClr val="4A78A6"/>
              </a:solidFill>
              <a:latin typeface="Tahoma" pitchFamily="34" charset="0"/>
              <a:ea typeface="Tahoma" pitchFamily="34" charset="0"/>
              <a:cs typeface="Tahoma" pitchFamily="34" charset="0"/>
            </a:endParaRPr>
          </a:p>
          <a:p>
            <a:pPr algn="r" rtl="1">
              <a:lnSpc>
                <a:spcPct val="150000"/>
              </a:lnSpc>
              <a:buClr>
                <a:srgbClr val="F2D834"/>
              </a:buClr>
            </a:pPr>
            <a:r>
              <a:rPr lang="he-IL" sz="1200">
                <a:latin typeface="Tahoma" pitchFamily="34" charset="0"/>
                <a:ea typeface="Tahoma" pitchFamily="34" charset="0"/>
                <a:cs typeface="Tahoma" pitchFamily="34" charset="0"/>
              </a:rPr>
              <a:t>אחת הפעולות הראשונות שיש לבצע </a:t>
            </a:r>
            <a:r>
              <a:rPr lang="he-IL" sz="1200" dirty="0">
                <a:latin typeface="Tahoma" pitchFamily="34" charset="0"/>
                <a:ea typeface="Tahoma" pitchFamily="34" charset="0"/>
                <a:cs typeface="Tahoma" pitchFamily="34" charset="0"/>
              </a:rPr>
              <a:t>היא </a:t>
            </a:r>
            <a:r>
              <a:rPr lang="he-IL" sz="1200">
                <a:latin typeface="Tahoma" pitchFamily="34" charset="0"/>
                <a:ea typeface="Tahoma" pitchFamily="34" charset="0"/>
                <a:cs typeface="Tahoma" pitchFamily="34" charset="0"/>
              </a:rPr>
              <a:t>מיפוי הרשות בהיבטי הצרכים והאתגרים העומדים לפניה. </a:t>
            </a:r>
            <a:br>
              <a:rPr lang="en-US" sz="1200">
                <a:latin typeface="Tahoma" pitchFamily="34" charset="0"/>
                <a:ea typeface="Tahoma" pitchFamily="34" charset="0"/>
                <a:cs typeface="Tahoma" pitchFamily="34" charset="0"/>
              </a:rPr>
            </a:br>
            <a:r>
              <a:rPr lang="he-IL" sz="1200">
                <a:latin typeface="Tahoma" pitchFamily="34" charset="0"/>
                <a:ea typeface="Tahoma" pitchFamily="34" charset="0"/>
                <a:cs typeface="Tahoma" pitchFamily="34" charset="0"/>
              </a:rPr>
              <a:t>חשוב למפות כבר בשלב זה, גם את החסמים האפשריים הן בקרב התושבים והן בקרב בעלי העניין ברשות, למימוש יעדי התוכנית בלוחות הזמנים שנקבעו.</a:t>
            </a:r>
          </a:p>
          <a:p>
            <a:pPr algn="r" rtl="1">
              <a:lnSpc>
                <a:spcPct val="150000"/>
              </a:lnSpc>
              <a:spcAft>
                <a:spcPts val="600"/>
              </a:spcAft>
              <a:buClr>
                <a:srgbClr val="F2D834"/>
              </a:buClr>
            </a:pPr>
            <a:r>
              <a:rPr lang="he-IL" sz="1200">
                <a:latin typeface="Tahoma" pitchFamily="34" charset="0"/>
                <a:ea typeface="Tahoma" pitchFamily="34" charset="0"/>
                <a:cs typeface="Tahoma" pitchFamily="34" charset="0"/>
              </a:rPr>
              <a:t>איסוף המידע נעשה באמצעות ראיונות עומק עם בעלי העניין, ובעקבותיהם, קיום סדנת פיתוח מודל לוגי והטמעת חשיבה </a:t>
            </a:r>
            <a:r>
              <a:rPr lang="he-IL" sz="1200" dirty="0" err="1">
                <a:latin typeface="Tahoma" pitchFamily="34" charset="0"/>
                <a:ea typeface="Tahoma" pitchFamily="34" charset="0"/>
                <a:cs typeface="Tahoma" pitchFamily="34" charset="0"/>
              </a:rPr>
              <a:t>תוצאתית</a:t>
            </a:r>
            <a:r>
              <a:rPr lang="he-IL" sz="1200">
                <a:latin typeface="Tahoma" pitchFamily="34" charset="0"/>
                <a:ea typeface="Tahoma" pitchFamily="34" charset="0"/>
                <a:cs typeface="Tahoma" pitchFamily="34" charset="0"/>
              </a:rPr>
              <a:t>. </a:t>
            </a:r>
            <a:br>
              <a:rPr lang="en-US" sz="1200">
                <a:latin typeface="Tahoma" pitchFamily="34" charset="0"/>
                <a:ea typeface="Tahoma" pitchFamily="34" charset="0"/>
                <a:cs typeface="Tahoma" pitchFamily="34" charset="0"/>
              </a:rPr>
            </a:br>
            <a:r>
              <a:rPr lang="he-IL" sz="1200">
                <a:latin typeface="Tahoma" pitchFamily="34" charset="0"/>
                <a:ea typeface="Tahoma" pitchFamily="34" charset="0"/>
                <a:cs typeface="Tahoma" pitchFamily="34" charset="0"/>
              </a:rPr>
              <a:t>כחלק מהסדנה, חשוב לבחון כיצד הצרכים והאתגרים </a:t>
            </a:r>
            <a:r>
              <a:rPr lang="he-IL" sz="1200" dirty="0">
                <a:latin typeface="Tahoma" pitchFamily="34" charset="0"/>
                <a:ea typeface="Tahoma" pitchFamily="34" charset="0"/>
                <a:cs typeface="Tahoma" pitchFamily="34" charset="0"/>
              </a:rPr>
              <a:t>שעלו </a:t>
            </a:r>
            <a:r>
              <a:rPr lang="he-IL" sz="1200">
                <a:latin typeface="Tahoma" pitchFamily="34" charset="0"/>
                <a:ea typeface="Tahoma" pitchFamily="34" charset="0"/>
                <a:cs typeface="Tahoma" pitchFamily="34" charset="0"/>
              </a:rPr>
              <a:t>במיפוי, יקבלו מענה בפעולות הנבחרות</a:t>
            </a:r>
            <a:r>
              <a:rPr lang="he-IL" sz="1200" dirty="0">
                <a:latin typeface="Tahoma" pitchFamily="34" charset="0"/>
                <a:ea typeface="Tahoma" pitchFamily="34" charset="0"/>
                <a:cs typeface="Tahoma" pitchFamily="34" charset="0"/>
              </a:rPr>
              <a:t>,</a:t>
            </a:r>
            <a:r>
              <a:rPr lang="he-IL" sz="1200">
                <a:latin typeface="Tahoma" pitchFamily="34" charset="0"/>
                <a:ea typeface="Tahoma" pitchFamily="34" charset="0"/>
                <a:cs typeface="Tahoma" pitchFamily="34" charset="0"/>
              </a:rPr>
              <a:t> וכיצד אלו יקדמו את מדדי ההצלחה שהוגדרו. </a:t>
            </a:r>
            <a:endParaRPr lang="he-IL" sz="1200" b="1">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id="{5D08EC13-CF83-462C-B638-529D5CE5A597}"/>
              </a:ext>
            </a:extLst>
          </p:cNvPr>
          <p:cNvSpPr/>
          <p:nvPr/>
        </p:nvSpPr>
        <p:spPr>
          <a:xfrm>
            <a:off x="559290" y="677719"/>
            <a:ext cx="3893539" cy="5240730"/>
          </a:xfrm>
          <a:prstGeom prst="rect">
            <a:avLst/>
          </a:prstGeom>
          <a:solidFill>
            <a:schemeClr val="bg2"/>
          </a:solidFill>
        </p:spPr>
        <p:txBody>
          <a:bodyPr wrap="square">
            <a:spAutoFit/>
          </a:bodyPr>
          <a:lstStyle/>
          <a:p>
            <a:pPr algn="r" rtl="1">
              <a:lnSpc>
                <a:spcPct val="150000"/>
              </a:lnSpc>
              <a:buClr>
                <a:srgbClr val="F2D834"/>
              </a:buClr>
            </a:pPr>
            <a:r>
              <a:rPr lang="he-IL" sz="1400" b="1" dirty="0">
                <a:solidFill>
                  <a:srgbClr val="4A78A6"/>
                </a:solidFill>
                <a:latin typeface="Tahoma" pitchFamily="34" charset="0"/>
                <a:ea typeface="Tahoma" pitchFamily="34" charset="0"/>
                <a:cs typeface="Tahoma" pitchFamily="34" charset="0"/>
              </a:rPr>
              <a:t>הכשרות צוות </a:t>
            </a:r>
          </a:p>
          <a:p>
            <a:pPr algn="r" rtl="1">
              <a:lnSpc>
                <a:spcPct val="150000"/>
              </a:lnSpc>
              <a:spcBef>
                <a:spcPts val="600"/>
              </a:spcBef>
              <a:buClr>
                <a:srgbClr val="F2D834"/>
              </a:buClr>
            </a:pPr>
            <a:r>
              <a:rPr lang="he-IL" sz="1200" dirty="0">
                <a:latin typeface="Tahoma" pitchFamily="34" charset="0"/>
                <a:ea typeface="Tahoma" pitchFamily="34" charset="0"/>
                <a:cs typeface="Tahoma" pitchFamily="34" charset="0"/>
              </a:rPr>
              <a:t>ככלל, כדאי לערוך סקר מקדים בין בעלי תפקידים ברשות, על מנת ללמוד באילו נושאים יש למקד את ההכשרות עבור כל אחת מהערים. ישנה חשיבות לקיום </a:t>
            </a:r>
            <a:r>
              <a:rPr lang="he-IL" sz="1200" u="sng" dirty="0">
                <a:latin typeface="Tahoma" pitchFamily="34" charset="0"/>
                <a:ea typeface="Tahoma" pitchFamily="34" charset="0"/>
                <a:cs typeface="Tahoma" pitchFamily="34" charset="0"/>
              </a:rPr>
              <a:t>הכשרות ייעודיות </a:t>
            </a:r>
            <a:r>
              <a:rPr lang="he-IL" sz="1200" dirty="0">
                <a:latin typeface="Tahoma" pitchFamily="34" charset="0"/>
                <a:ea typeface="Tahoma" pitchFamily="34" charset="0"/>
                <a:cs typeface="Tahoma" pitchFamily="34" charset="0"/>
              </a:rPr>
              <a:t>לכל רשות בהתאם לנושאים הרלוונטיים לה, בעיקר בשלבים הראשונים לדרך, וזאת על מנת לרתום את גורמי העניין השונים לתהליך, להמחיש רלוונטיות ולגייס בעלי תפקידים נוספים. </a:t>
            </a:r>
          </a:p>
          <a:p>
            <a:pPr algn="r" rtl="1">
              <a:lnSpc>
                <a:spcPct val="150000"/>
              </a:lnSpc>
              <a:spcAft>
                <a:spcPts val="600"/>
              </a:spcAft>
              <a:buClr>
                <a:srgbClr val="F2D834"/>
              </a:buClr>
            </a:pPr>
            <a:r>
              <a:rPr lang="he-IL" sz="1200" dirty="0">
                <a:solidFill>
                  <a:prstClr val="black"/>
                </a:solidFill>
                <a:latin typeface="Tahoma" pitchFamily="34" charset="0"/>
                <a:ea typeface="Tahoma" pitchFamily="34" charset="0"/>
                <a:cs typeface="Tahoma" pitchFamily="34" charset="0"/>
              </a:rPr>
              <a:t>דגשים שהתקבלו מצוותי רשויות העוגן הנוכחיות</a:t>
            </a:r>
            <a:r>
              <a:rPr lang="en-US" sz="1200" dirty="0">
                <a:solidFill>
                  <a:prstClr val="black"/>
                </a:solidFill>
                <a:latin typeface="Tahoma" pitchFamily="34" charset="0"/>
                <a:ea typeface="Tahoma" pitchFamily="34" charset="0"/>
                <a:cs typeface="Tahoma" pitchFamily="34" charset="0"/>
              </a:rPr>
              <a:t> </a:t>
            </a:r>
            <a:r>
              <a:rPr lang="he-IL" sz="1200" dirty="0">
                <a:solidFill>
                  <a:prstClr val="black"/>
                </a:solidFill>
                <a:latin typeface="Tahoma" pitchFamily="34" charset="0"/>
                <a:ea typeface="Tahoma" pitchFamily="34" charset="0"/>
                <a:cs typeface="Tahoma" pitchFamily="34" charset="0"/>
              </a:rPr>
              <a:t>(טירה ובית שמש) הינם: </a:t>
            </a:r>
            <a:r>
              <a:rPr lang="he-IL" sz="1200" dirty="0">
                <a:latin typeface="Tahoma" pitchFamily="34" charset="0"/>
                <a:ea typeface="Tahoma" pitchFamily="34" charset="0"/>
                <a:cs typeface="Tahoma" pitchFamily="34" charset="0"/>
              </a:rPr>
              <a:t>הצורך בהעמקת ההיבטים היישומיים בהכשרות ובהתאמת ההכשרות לאופי הרשות הייחודי. </a:t>
            </a:r>
          </a:p>
          <a:p>
            <a:pPr algn="r" rtl="1">
              <a:lnSpc>
                <a:spcPct val="150000"/>
              </a:lnSpc>
              <a:buClr>
                <a:srgbClr val="F2D834"/>
              </a:buClr>
            </a:pPr>
            <a:r>
              <a:rPr lang="he-IL" sz="1200" dirty="0">
                <a:latin typeface="Tahoma" pitchFamily="34" charset="0"/>
                <a:ea typeface="Tahoma" pitchFamily="34" charset="0"/>
                <a:cs typeface="Tahoma" pitchFamily="34" charset="0"/>
              </a:rPr>
              <a:t>בהכשרות המשותפות לרשויות, כדאי לאפשר מקום לשיתוף ולמידת עמיתים בדומה לפורמט המפגשים של קהילת </a:t>
            </a:r>
            <a:r>
              <a:rPr lang="en-US" sz="1200" dirty="0">
                <a:latin typeface="Tahoma" pitchFamily="34" charset="0"/>
                <a:ea typeface="Tahoma" pitchFamily="34" charset="0"/>
                <a:cs typeface="Tahoma" pitchFamily="34" charset="0"/>
              </a:rPr>
              <a:t>Urban95</a:t>
            </a:r>
            <a:r>
              <a:rPr lang="he-IL" sz="1200" dirty="0">
                <a:latin typeface="Tahoma" pitchFamily="34" charset="0"/>
                <a:ea typeface="Tahoma" pitchFamily="34" charset="0"/>
                <a:cs typeface="Tahoma" pitchFamily="34" charset="0"/>
              </a:rPr>
              <a:t> הארצית. זאת, בעקבות משובי ההכשרות, במסגרתם ציינו המשתתפים את חשיבות הקשר ולמידת עמיתים בין בעלי תפקידים בעירייה ומחוצה לה, כמו גם עם גורמי מקצוע במשרדי הממשלה. </a:t>
            </a:r>
          </a:p>
        </p:txBody>
      </p:sp>
      <p:sp>
        <p:nvSpPr>
          <p:cNvPr id="10" name="מלבן 9">
            <a:extLst>
              <a:ext uri="{FF2B5EF4-FFF2-40B4-BE49-F238E27FC236}">
                <a16:creationId xmlns:a16="http://schemas.microsoft.com/office/drawing/2014/main" id="{08EBD136-21DE-46E8-8272-899C20723E04}"/>
              </a:ext>
            </a:extLst>
          </p:cNvPr>
          <p:cNvSpPr/>
          <p:nvPr/>
        </p:nvSpPr>
        <p:spPr>
          <a:xfrm>
            <a:off x="4835950" y="677719"/>
            <a:ext cx="2978721" cy="4025013"/>
          </a:xfrm>
          <a:prstGeom prst="rect">
            <a:avLst/>
          </a:prstGeom>
          <a:solidFill>
            <a:schemeClr val="bg2"/>
          </a:solidFill>
        </p:spPr>
        <p:txBody>
          <a:bodyPr wrap="square">
            <a:spAutoFit/>
          </a:bodyPr>
          <a:lstStyle/>
          <a:p>
            <a:pPr algn="r" rtl="1">
              <a:lnSpc>
                <a:spcPct val="150000"/>
              </a:lnSpc>
              <a:buClr>
                <a:srgbClr val="F2D834"/>
              </a:buClr>
            </a:pPr>
            <a:r>
              <a:rPr lang="he-IL" sz="1400" b="1" dirty="0">
                <a:solidFill>
                  <a:srgbClr val="4A78A6"/>
                </a:solidFill>
                <a:latin typeface="Tahoma" pitchFamily="34" charset="0"/>
                <a:ea typeface="Tahoma" pitchFamily="34" charset="0"/>
                <a:cs typeface="Tahoma" pitchFamily="34" charset="0"/>
              </a:rPr>
              <a:t>שגרות עבודה מול הרשות ובעלי העניין </a:t>
            </a:r>
          </a:p>
          <a:p>
            <a:pPr algn="r" rtl="1">
              <a:lnSpc>
                <a:spcPct val="150000"/>
              </a:lnSpc>
              <a:spcAft>
                <a:spcPts val="600"/>
              </a:spcAft>
              <a:buClr>
                <a:srgbClr val="F2D834"/>
              </a:buClr>
            </a:pPr>
            <a:r>
              <a:rPr lang="he-IL" sz="1200">
                <a:latin typeface="Tahoma" pitchFamily="34" charset="0"/>
                <a:ea typeface="Tahoma" pitchFamily="34" charset="0"/>
                <a:cs typeface="Tahoma" pitchFamily="34" charset="0"/>
              </a:rPr>
              <a:t>בהתאם לציפיות שהונחו בשלב בחירת הרשות, יש לוודא כי שגרות העבודה אכן מתייצבות</a:t>
            </a:r>
            <a:r>
              <a:rPr lang="he-IL" sz="1200" dirty="0">
                <a:latin typeface="Tahoma" pitchFamily="34" charset="0"/>
                <a:ea typeface="Tahoma" pitchFamily="34" charset="0"/>
                <a:cs typeface="Tahoma" pitchFamily="34" charset="0"/>
              </a:rPr>
              <a:t>, </a:t>
            </a:r>
            <a:r>
              <a:rPr lang="he-IL" sz="1200">
                <a:latin typeface="Tahoma" pitchFamily="34" charset="0"/>
                <a:ea typeface="Tahoma" pitchFamily="34" charset="0"/>
                <a:cs typeface="Tahoma" pitchFamily="34" charset="0"/>
              </a:rPr>
              <a:t>הן בפן קליטת מנהל התוכנית </a:t>
            </a:r>
            <a:r>
              <a:rPr lang="he-IL" sz="1200" dirty="0" err="1">
                <a:latin typeface="Tahoma" pitchFamily="34" charset="0"/>
                <a:ea typeface="Tahoma" pitchFamily="34" charset="0"/>
                <a:cs typeface="Tahoma" pitchFamily="34" charset="0"/>
              </a:rPr>
              <a:t>הרשותי</a:t>
            </a:r>
            <a:r>
              <a:rPr lang="he-IL" sz="1200">
                <a:latin typeface="Tahoma" pitchFamily="34" charset="0"/>
                <a:ea typeface="Tahoma" pitchFamily="34" charset="0"/>
                <a:cs typeface="Tahoma" pitchFamily="34" charset="0"/>
              </a:rPr>
              <a:t> (בכלל זה העמדת האמצעים הנדרשים לביצוע התפקיד), והן מבחינת פורמט של שולחן עירוני וקביעת תדירות ההתכנסות, </a:t>
            </a:r>
            <a:r>
              <a:rPr lang="he-IL" sz="1200" dirty="0">
                <a:latin typeface="Tahoma" pitchFamily="34" charset="0"/>
                <a:ea typeface="Tahoma" pitchFamily="34" charset="0"/>
                <a:cs typeface="Tahoma" pitchFamily="34" charset="0"/>
              </a:rPr>
              <a:t>כמו גם תדירות</a:t>
            </a:r>
            <a:r>
              <a:rPr lang="he-IL" sz="1200">
                <a:latin typeface="Tahoma" pitchFamily="34" charset="0"/>
                <a:ea typeface="Tahoma" pitchFamily="34" charset="0"/>
                <a:cs typeface="Tahoma" pitchFamily="34" charset="0"/>
              </a:rPr>
              <a:t> הדיווחים והפגישות עם תוכנית </a:t>
            </a:r>
            <a:r>
              <a:rPr lang="en-US" sz="1200">
                <a:latin typeface="Tahoma" pitchFamily="34" charset="0"/>
                <a:ea typeface="Tahoma" pitchFamily="34" charset="0"/>
                <a:cs typeface="Tahoma" pitchFamily="34" charset="0"/>
              </a:rPr>
              <a:t>Urban95</a:t>
            </a:r>
            <a:r>
              <a:rPr lang="he-IL" sz="1200">
                <a:latin typeface="Tahoma" pitchFamily="34" charset="0"/>
                <a:ea typeface="Tahoma" pitchFamily="34" charset="0"/>
                <a:cs typeface="Tahoma" pitchFamily="34" charset="0"/>
              </a:rPr>
              <a:t>. </a:t>
            </a:r>
            <a:br>
              <a:rPr lang="en-US" sz="1200">
                <a:latin typeface="Tahoma" pitchFamily="34" charset="0"/>
                <a:ea typeface="Tahoma" pitchFamily="34" charset="0"/>
                <a:cs typeface="Tahoma" pitchFamily="34" charset="0"/>
              </a:rPr>
            </a:br>
            <a:r>
              <a:rPr lang="he-IL" sz="1200">
                <a:latin typeface="Tahoma" pitchFamily="34" charset="0"/>
                <a:ea typeface="Tahoma" pitchFamily="34" charset="0"/>
                <a:cs typeface="Tahoma" pitchFamily="34" charset="0"/>
              </a:rPr>
              <a:t>הקפדה יתרה על ביסוס שגרות העבודה מהרגע הראשון, תוביל להתנעה מהירה יותר של פעילות התוכנית, השגת יעדים וחוויית הצלחה של כל השותפים למאמץ.</a:t>
            </a:r>
            <a:endParaRPr lang="he-IL" sz="1200" b="1">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5913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r>
              <a:rPr lang="he-IL"/>
              <a:t>מדידת בסיס – תושבים</a:t>
            </a: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6</a:t>
            </a:fld>
            <a:endParaRPr lang="en-US" sz="1400"/>
          </a:p>
        </p:txBody>
      </p:sp>
      <p:sp>
        <p:nvSpPr>
          <p:cNvPr id="11" name="מלבן 10"/>
          <p:cNvSpPr/>
          <p:nvPr/>
        </p:nvSpPr>
        <p:spPr>
          <a:xfrm>
            <a:off x="625794" y="693943"/>
            <a:ext cx="10985186" cy="1473545"/>
          </a:xfrm>
          <a:prstGeom prst="rect">
            <a:avLst/>
          </a:prstGeom>
          <a:noFill/>
        </p:spPr>
        <p:txBody>
          <a:bodyPr wrap="square" lIns="91440" tIns="45720" rIns="91440" bIns="45720" anchor="t">
            <a:spAutoFit/>
          </a:bodyPr>
          <a:lstStyle/>
          <a:p>
            <a:pPr algn="r" rtl="1">
              <a:lnSpc>
                <a:spcPct val="150000"/>
              </a:lnSpc>
              <a:spcAft>
                <a:spcPts val="600"/>
              </a:spcAft>
              <a:buClr>
                <a:srgbClr val="F2D834"/>
              </a:buClr>
            </a:pPr>
            <a:r>
              <a:rPr lang="he-IL" sz="1400" b="1" dirty="0">
                <a:solidFill>
                  <a:srgbClr val="4A78A6"/>
                </a:solidFill>
                <a:latin typeface="Tahoma"/>
                <a:ea typeface="Tahoma"/>
                <a:cs typeface="Tahoma"/>
              </a:rPr>
              <a:t>מדידת בסיס ברשות בקרב הורים לילדים בגילי לידה עד 6</a:t>
            </a:r>
          </a:p>
          <a:p>
            <a:pPr algn="r" rtl="1">
              <a:lnSpc>
                <a:spcPct val="150000"/>
              </a:lnSpc>
              <a:spcAft>
                <a:spcPts val="600"/>
              </a:spcAft>
              <a:buClr>
                <a:srgbClr val="F2D834"/>
              </a:buClr>
            </a:pPr>
            <a:r>
              <a:rPr lang="he-IL" sz="1100" dirty="0">
                <a:latin typeface="Tahoma"/>
                <a:ea typeface="Tahoma"/>
                <a:cs typeface="Tahoma"/>
              </a:rPr>
              <a:t>הפעולות הראשונות של התוכנית מול תושבי הרשות הינן פיתוח סקר מיפוי צרכים ועמדות בקרב הורים לילדים בגילי לידה עד 6, תושבי הרשות, ובעקבותיו הנחיית קבוצות מיקוד עם הורים להעמקה והשלמת הממצאים. </a:t>
            </a:r>
            <a:br>
              <a:rPr lang="en-US" sz="1100" dirty="0">
                <a:latin typeface="Tahoma"/>
                <a:ea typeface="Tahoma"/>
                <a:cs typeface="Tahoma"/>
              </a:rPr>
            </a:br>
            <a:r>
              <a:rPr lang="he-IL" sz="1100" dirty="0">
                <a:latin typeface="Tahoma"/>
                <a:ea typeface="Tahoma"/>
                <a:cs typeface="Tahoma"/>
              </a:rPr>
              <a:t>ממצאים אלו ישמשו גם לקבלת החלטות בנוגע לבחירת פרויקטים במסגרת התוכנית וכן כנקודת השוואה, על מנת ללמוד על השינוי בעמדות ההורים לאורך תקופת פעילות התוכנית ברשות. בנוסף, סקר מקיף מעין זה יכול לשמש את הרשויות לבחינת סוגיות מרכזיות אודות חוויית המגורים בעיר בקרב התושבים.</a:t>
            </a:r>
          </a:p>
        </p:txBody>
      </p:sp>
      <p:sp>
        <p:nvSpPr>
          <p:cNvPr id="8" name="מלבן 7">
            <a:extLst>
              <a:ext uri="{FF2B5EF4-FFF2-40B4-BE49-F238E27FC236}">
                <a16:creationId xmlns:a16="http://schemas.microsoft.com/office/drawing/2014/main" id="{24C63378-3DB9-4B50-B0D8-3B2931D58915}"/>
              </a:ext>
            </a:extLst>
          </p:cNvPr>
          <p:cNvSpPr/>
          <p:nvPr/>
        </p:nvSpPr>
        <p:spPr>
          <a:xfrm>
            <a:off x="5415379" y="2411099"/>
            <a:ext cx="5477522" cy="3104761"/>
          </a:xfrm>
          <a:prstGeom prst="rect">
            <a:avLst/>
          </a:prstGeom>
          <a:solidFill>
            <a:schemeClr val="bg2"/>
          </a:solidFill>
        </p:spPr>
        <p:txBody>
          <a:bodyPr wrap="square">
            <a:spAutoFit/>
          </a:bodyPr>
          <a:lstStyle/>
          <a:p>
            <a:pPr algn="r" rtl="1">
              <a:lnSpc>
                <a:spcPct val="150000"/>
              </a:lnSpc>
              <a:buClr>
                <a:srgbClr val="F2D834"/>
              </a:buClr>
            </a:pPr>
            <a:r>
              <a:rPr lang="he-IL" sz="1200" b="1" dirty="0">
                <a:latin typeface="Tahoma" pitchFamily="34" charset="0"/>
                <a:ea typeface="Tahoma" pitchFamily="34" charset="0"/>
                <a:cs typeface="Tahoma" pitchFamily="34" charset="0"/>
              </a:rPr>
              <a:t>איתור רשימת משיבים מהרשות </a:t>
            </a:r>
          </a:p>
          <a:p>
            <a:pPr algn="r" rtl="1">
              <a:lnSpc>
                <a:spcPct val="150000"/>
              </a:lnSpc>
              <a:buClr>
                <a:srgbClr val="F2D834"/>
              </a:buClr>
            </a:pPr>
            <a:r>
              <a:rPr lang="he-IL" sz="1100" dirty="0">
                <a:latin typeface="Tahoma" pitchFamily="34" charset="0"/>
                <a:ea typeface="Tahoma" pitchFamily="34" charset="0"/>
                <a:cs typeface="Tahoma" pitchFamily="34" charset="0"/>
              </a:rPr>
              <a:t>לטובת הפצת הסקר, דרושה רשימת משיבים מקרב תושבי הרשות, הורים לילדים בגילי לידה עד 6. לעיתים קיימת אפשרות לרכוש רשימת משיבים מחברות הסקרים, אך אפשרות זו אינה תמיד זמינה. עם זאת, קבלת רשימת משיבים מהרשות לרוב אפשרית, אך מצריכה שיתוף פעולה, המבוסס על רתימת בעלי העניין. כדאי להציג ממצאים מסקרים מקבילים ברשויות אחרות וכיצד אלו שימשו לטובת קבלת החלטות מיטבית, על מנת להגביר את הרתימה ושיתוף הפעולה מצד הגורמים הרלוונטיים. כמו כן, יש לקחת בחשבון כי גם כאשר ישנו שיתוף פעולה מצד הרשות, תהליך השגת הרשימות כולל ביורוקרטיה רבה בשל סוגיות של פרטיות המידע, המצריכה השקעת זמן לא מבוטל ועשויה לדחות את מועד הפצת הסקר. על כן, כדי לא לעכב את ביצוע הסקר, כדאי להציג את הבקשה לקבלת רשימת משיבים כבר בשלבים הראשונים לכניסת הרשות לתוכנית </a:t>
            </a:r>
            <a:r>
              <a:rPr lang="en-US" sz="1100" dirty="0">
                <a:latin typeface="Tahoma" pitchFamily="34" charset="0"/>
                <a:ea typeface="Tahoma" pitchFamily="34" charset="0"/>
                <a:cs typeface="Tahoma" pitchFamily="34" charset="0"/>
              </a:rPr>
              <a:t>Urban95</a:t>
            </a:r>
            <a:r>
              <a:rPr lang="he-IL" sz="1100" dirty="0">
                <a:latin typeface="Tahoma" pitchFamily="34" charset="0"/>
                <a:ea typeface="Tahoma" pitchFamily="34" charset="0"/>
                <a:cs typeface="Tahoma" pitchFamily="34" charset="0"/>
              </a:rPr>
              <a:t>. </a:t>
            </a:r>
          </a:p>
        </p:txBody>
      </p:sp>
      <p:sp>
        <p:nvSpPr>
          <p:cNvPr id="9" name="מלבן 8">
            <a:extLst>
              <a:ext uri="{FF2B5EF4-FFF2-40B4-BE49-F238E27FC236}">
                <a16:creationId xmlns:a16="http://schemas.microsoft.com/office/drawing/2014/main" id="{87BA51A3-3594-4C0A-99B5-5E2C9137146C}"/>
              </a:ext>
            </a:extLst>
          </p:cNvPr>
          <p:cNvSpPr/>
          <p:nvPr/>
        </p:nvSpPr>
        <p:spPr>
          <a:xfrm>
            <a:off x="829982" y="2411099"/>
            <a:ext cx="3884062" cy="2366097"/>
          </a:xfrm>
          <a:prstGeom prst="rect">
            <a:avLst/>
          </a:prstGeom>
          <a:solidFill>
            <a:schemeClr val="bg2"/>
          </a:solidFill>
        </p:spPr>
        <p:txBody>
          <a:bodyPr wrap="square">
            <a:spAutoFit/>
          </a:bodyPr>
          <a:lstStyle/>
          <a:p>
            <a:pPr algn="r" rtl="1">
              <a:lnSpc>
                <a:spcPct val="150000"/>
              </a:lnSpc>
              <a:buClr>
                <a:srgbClr val="F2D834"/>
              </a:buClr>
            </a:pPr>
            <a:r>
              <a:rPr lang="he-IL" sz="1200" b="1" dirty="0">
                <a:latin typeface="Tahoma" pitchFamily="34" charset="0"/>
                <a:ea typeface="Tahoma" pitchFamily="34" charset="0"/>
                <a:cs typeface="Tahoma" pitchFamily="34" charset="0"/>
              </a:rPr>
              <a:t>הפצת הסקר</a:t>
            </a:r>
          </a:p>
          <a:p>
            <a:pPr algn="r" rtl="1">
              <a:lnSpc>
                <a:spcPct val="150000"/>
              </a:lnSpc>
              <a:buClr>
                <a:srgbClr val="F2D834"/>
              </a:buClr>
            </a:pPr>
            <a:r>
              <a:rPr lang="he-IL" sz="1100" dirty="0">
                <a:latin typeface="Tahoma" pitchFamily="34" charset="0"/>
                <a:ea typeface="Tahoma" pitchFamily="34" charset="0"/>
                <a:cs typeface="Tahoma" pitchFamily="34" charset="0"/>
              </a:rPr>
              <a:t>מכיוון שהסקר נערך בקרב מדגם סגור ומסוים, הדורש את סינון אוכלוסיית ההורים לגיל הרך מתוך תושבי עיר ספציפית, יש לקחת בחשבון כי איסוף המידע נעשה באמצעות סקר טלפוני. לסקר מסוג זה יש לרוב עלויות גבוהות יותר, בהשוואה לסקר מקוון. רשימות המשיבים לא כוללות כתובות דואר אלקטרוני ולכן הפצה מקוונת אינה רלוונטית; כמו כן, באוכלוסייה החרדית השימוש באינטרנט נמוך. </a:t>
            </a:r>
          </a:p>
        </p:txBody>
      </p:sp>
    </p:spTree>
    <p:extLst>
      <p:ext uri="{BB962C8B-B14F-4D97-AF65-F5344CB8AC3E}">
        <p14:creationId xmlns:p14="http://schemas.microsoft.com/office/powerpoint/2010/main" val="106230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r>
              <a:rPr lang="he-IL"/>
              <a:t>מימוש התערבויות של תוכנית </a:t>
            </a:r>
            <a:r>
              <a:rPr lang="en-US"/>
              <a:t>Urban95</a:t>
            </a:r>
            <a:r>
              <a:rPr lang="he-IL"/>
              <a:t> ברשות</a:t>
            </a: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7</a:t>
            </a:fld>
            <a:endParaRPr lang="en-US" sz="1400"/>
          </a:p>
        </p:txBody>
      </p:sp>
      <p:sp>
        <p:nvSpPr>
          <p:cNvPr id="11" name="מלבן 10"/>
          <p:cNvSpPr/>
          <p:nvPr/>
        </p:nvSpPr>
        <p:spPr>
          <a:xfrm>
            <a:off x="584792" y="627038"/>
            <a:ext cx="11010578" cy="985719"/>
          </a:xfrm>
          <a:prstGeom prst="rect">
            <a:avLst/>
          </a:prstGeom>
          <a:noFill/>
        </p:spPr>
        <p:txBody>
          <a:bodyPr wrap="square" lIns="91440" tIns="45720" rIns="91440" bIns="45720" anchor="t">
            <a:spAutoFit/>
          </a:bodyPr>
          <a:lstStyle/>
          <a:p>
            <a:pPr algn="r" rtl="1">
              <a:lnSpc>
                <a:spcPct val="150000"/>
              </a:lnSpc>
              <a:spcAft>
                <a:spcPts val="600"/>
              </a:spcAft>
              <a:buClr>
                <a:srgbClr val="F2D834"/>
              </a:buClr>
            </a:pPr>
            <a:r>
              <a:rPr lang="he-IL" sz="1400" b="1" dirty="0">
                <a:solidFill>
                  <a:srgbClr val="4A78A6"/>
                </a:solidFill>
                <a:latin typeface="Tahoma"/>
                <a:ea typeface="Tahoma"/>
                <a:cs typeface="Tahoma"/>
              </a:rPr>
              <a:t>התנעת התוכנית בקרב תושבי הרשות – מודל אירוע/זמני/קבוע</a:t>
            </a:r>
          </a:p>
          <a:p>
            <a:pPr algn="r" rtl="1">
              <a:lnSpc>
                <a:spcPct val="150000"/>
              </a:lnSpc>
              <a:spcAft>
                <a:spcPts val="600"/>
              </a:spcAft>
              <a:buClr>
                <a:srgbClr val="F2D834"/>
              </a:buClr>
            </a:pPr>
            <a:r>
              <a:rPr lang="he-IL" sz="1100" dirty="0">
                <a:latin typeface="Tahoma"/>
                <a:ea typeface="Tahoma"/>
                <a:cs typeface="Tahoma"/>
              </a:rPr>
              <a:t>ההתנעה יכולה להתבצע במספר אופנים, לרוב יתקיים אירוע שיא אשר יהווה את יריית הזינוק, כאשר האירוע עצמו מייצר אדוות ומאפשר בחינת מספר כיווני פעולה (פיילוטים) ואינו עומד בפני עצמו. </a:t>
            </a:r>
            <a:r>
              <a:rPr lang="he-IL" sz="1100" dirty="0">
                <a:latin typeface="Tahoma" pitchFamily="34" charset="0"/>
                <a:ea typeface="Tahoma" pitchFamily="34" charset="0"/>
                <a:cs typeface="Tahoma" pitchFamily="34" charset="0"/>
              </a:rPr>
              <a:t>התערבויות ההמשך ברשות יכולות להיות זמניות ו/או קבועות. </a:t>
            </a:r>
            <a:endParaRPr lang="he-IL" sz="1100" dirty="0">
              <a:latin typeface="Tahoma"/>
              <a:ea typeface="Tahoma"/>
              <a:cs typeface="Tahoma"/>
            </a:endParaRPr>
          </a:p>
        </p:txBody>
      </p:sp>
      <p:sp>
        <p:nvSpPr>
          <p:cNvPr id="9" name="מלבן 8">
            <a:extLst>
              <a:ext uri="{FF2B5EF4-FFF2-40B4-BE49-F238E27FC236}">
                <a16:creationId xmlns:a16="http://schemas.microsoft.com/office/drawing/2014/main" id="{87085914-7816-4912-9FC0-8F08EE757ACC}"/>
              </a:ext>
            </a:extLst>
          </p:cNvPr>
          <p:cNvSpPr/>
          <p:nvPr/>
        </p:nvSpPr>
        <p:spPr>
          <a:xfrm>
            <a:off x="7917365" y="1811150"/>
            <a:ext cx="3678003" cy="4209679"/>
          </a:xfrm>
          <a:prstGeom prst="rect">
            <a:avLst/>
          </a:prstGeom>
          <a:solidFill>
            <a:schemeClr val="bg2"/>
          </a:solidFill>
        </p:spPr>
        <p:txBody>
          <a:bodyPr wrap="square">
            <a:spAutoFit/>
          </a:bodyPr>
          <a:lstStyle/>
          <a:p>
            <a:pPr algn="r" rtl="1">
              <a:lnSpc>
                <a:spcPct val="150000"/>
              </a:lnSpc>
              <a:buClr>
                <a:srgbClr val="F2D834"/>
              </a:buClr>
            </a:pPr>
            <a:r>
              <a:rPr lang="he-IL" sz="1200" b="1" dirty="0">
                <a:solidFill>
                  <a:srgbClr val="4A78A6"/>
                </a:solidFill>
                <a:latin typeface="Tahoma" pitchFamily="34" charset="0"/>
                <a:ea typeface="Tahoma" pitchFamily="34" charset="0"/>
                <a:cs typeface="Tahoma" pitchFamily="34" charset="0"/>
              </a:rPr>
              <a:t>אירוע</a:t>
            </a:r>
            <a:endParaRPr lang="he-IL" sz="1200" dirty="0">
              <a:latin typeface="Tahoma" pitchFamily="34" charset="0"/>
              <a:ea typeface="Tahoma" pitchFamily="34" charset="0"/>
              <a:cs typeface="Tahoma" pitchFamily="34" charset="0"/>
            </a:endParaRPr>
          </a:p>
          <a:p>
            <a:pPr algn="r" rtl="1">
              <a:lnSpc>
                <a:spcPct val="150000"/>
              </a:lnSpc>
              <a:buClr>
                <a:srgbClr val="F2D834"/>
              </a:buClr>
            </a:pPr>
            <a:r>
              <a:rPr lang="he-IL" sz="1200" dirty="0">
                <a:latin typeface="Tahoma" pitchFamily="34" charset="0"/>
                <a:ea typeface="Tahoma" pitchFamily="34" charset="0"/>
                <a:cs typeface="Tahoma" pitchFamily="34" charset="0"/>
              </a:rPr>
              <a:t>אירוע שיא מאפשר להשיג הצלחות מהירות / פירות נמוכים בעת כניסה לרשות חדשה. האירוע מייצר נראות גבוהה, ומצד שני ציפייה לאירועים נוספים באותו היקף (מלכודת דבש). מדובר בכלי משמעותי כיריית פתיחה (באופן חד פעמי) או אחרי תקופה, כשמעוניינים לחשוף את יכולות התוכנית כלפי מעלה וכלפי מטה.</a:t>
            </a:r>
          </a:p>
          <a:p>
            <a:pPr algn="r" rtl="1">
              <a:lnSpc>
                <a:spcPct val="150000"/>
              </a:lnSpc>
              <a:buClr>
                <a:srgbClr val="F2D834"/>
              </a:buClr>
            </a:pPr>
            <a:r>
              <a:rPr lang="he-IL" sz="1200" dirty="0">
                <a:latin typeface="Tahoma" pitchFamily="34" charset="0"/>
                <a:ea typeface="Tahoma" pitchFamily="34" charset="0"/>
                <a:cs typeface="Tahoma" pitchFamily="34" charset="0"/>
              </a:rPr>
              <a:t>בתכנון האירוע יש לעשות חשיבה מקדימה על המטרות שרוצים להשיג – למשל:</a:t>
            </a:r>
            <a:r>
              <a:rPr lang="en-US" sz="1200" dirty="0">
                <a:latin typeface="Tahoma" pitchFamily="34" charset="0"/>
                <a:ea typeface="Tahoma" pitchFamily="34" charset="0"/>
                <a:cs typeface="Tahoma" pitchFamily="34" charset="0"/>
              </a:rPr>
              <a:t> </a:t>
            </a:r>
            <a:r>
              <a:rPr lang="he-IL" sz="1200" dirty="0">
                <a:latin typeface="Tahoma" pitchFamily="34" charset="0"/>
                <a:ea typeface="Tahoma" pitchFamily="34" charset="0"/>
                <a:cs typeface="Tahoma" pitchFamily="34" charset="0"/>
              </a:rPr>
              <a:t>להוכיח היתכנות, להעלות מודעות תושבים, לרתום גורמי חוץ ובעלי עסקים. </a:t>
            </a:r>
            <a:br>
              <a:rPr lang="en-US" sz="1200" dirty="0">
                <a:latin typeface="Tahoma" pitchFamily="34" charset="0"/>
                <a:ea typeface="Tahoma" pitchFamily="34" charset="0"/>
                <a:cs typeface="Tahoma" pitchFamily="34" charset="0"/>
              </a:rPr>
            </a:br>
            <a:r>
              <a:rPr lang="he-IL" sz="1200" dirty="0">
                <a:latin typeface="Tahoma" pitchFamily="34" charset="0"/>
                <a:ea typeface="Tahoma" pitchFamily="34" charset="0"/>
                <a:cs typeface="Tahoma" pitchFamily="34" charset="0"/>
              </a:rPr>
              <a:t>כמו כן, יש לחשוב מבעוד מועד על דרכים למינוף האירועים לפעולות נוספות ברשות, ולוודא כי לאירוע יהיו אדוות נוספות לאורך השנה.</a:t>
            </a:r>
          </a:p>
        </p:txBody>
      </p:sp>
      <p:sp>
        <p:nvSpPr>
          <p:cNvPr id="10" name="מלבן 9">
            <a:extLst>
              <a:ext uri="{FF2B5EF4-FFF2-40B4-BE49-F238E27FC236}">
                <a16:creationId xmlns:a16="http://schemas.microsoft.com/office/drawing/2014/main" id="{6CCAD8A1-0621-4905-B4D9-9864605E1D94}"/>
              </a:ext>
            </a:extLst>
          </p:cNvPr>
          <p:cNvSpPr/>
          <p:nvPr/>
        </p:nvSpPr>
        <p:spPr>
          <a:xfrm>
            <a:off x="2785008" y="1811149"/>
            <a:ext cx="4697437" cy="1993687"/>
          </a:xfrm>
          <a:prstGeom prst="rect">
            <a:avLst/>
          </a:prstGeom>
          <a:solidFill>
            <a:schemeClr val="bg2"/>
          </a:solidFill>
        </p:spPr>
        <p:txBody>
          <a:bodyPr wrap="square">
            <a:spAutoFit/>
          </a:bodyPr>
          <a:lstStyle/>
          <a:p>
            <a:pPr algn="r" rtl="1">
              <a:lnSpc>
                <a:spcPct val="150000"/>
              </a:lnSpc>
              <a:buClr>
                <a:srgbClr val="F2D834"/>
              </a:buClr>
            </a:pPr>
            <a:r>
              <a:rPr lang="he-IL" sz="1200" b="1" dirty="0">
                <a:solidFill>
                  <a:srgbClr val="4A78A6"/>
                </a:solidFill>
                <a:latin typeface="Tahoma" pitchFamily="34" charset="0"/>
                <a:ea typeface="Tahoma" pitchFamily="34" charset="0"/>
                <a:cs typeface="Tahoma" pitchFamily="34" charset="0"/>
              </a:rPr>
              <a:t>זמני</a:t>
            </a:r>
            <a:endParaRPr lang="he-IL" sz="1200" dirty="0">
              <a:latin typeface="Tahoma" pitchFamily="34" charset="0"/>
              <a:ea typeface="Tahoma" pitchFamily="34" charset="0"/>
              <a:cs typeface="Tahoma" pitchFamily="34" charset="0"/>
            </a:endParaRPr>
          </a:p>
          <a:p>
            <a:pPr algn="r" rtl="1">
              <a:lnSpc>
                <a:spcPct val="150000"/>
              </a:lnSpc>
              <a:buClr>
                <a:srgbClr val="F2D834"/>
              </a:buClr>
            </a:pPr>
            <a:r>
              <a:rPr lang="he-IL" sz="1200" dirty="0">
                <a:latin typeface="Tahoma" pitchFamily="34" charset="0"/>
                <a:ea typeface="Tahoma" pitchFamily="34" charset="0"/>
                <a:cs typeface="Tahoma" pitchFamily="34" charset="0"/>
              </a:rPr>
              <a:t>מדובר בסדרת אירועים קצרת טווח / עם מספר מופעים מוגבל, או שינוי זמני בשטח שבוחן את הממצאים מהשלב הראשון בדרך לשינוי קבוע. למשל: קיום מספר אירועים עוקבים (לדוגמה, הפעלות חוזרות להורים וילדים כל פעם בשכונה אחרת, כפי שנעשה בבית שמש), או סגירת רחובות זמנית (</a:t>
            </a:r>
            <a:r>
              <a:rPr lang="en-US" sz="1200" dirty="0" err="1">
                <a:latin typeface="Tahoma" pitchFamily="34" charset="0"/>
                <a:ea typeface="Tahoma" pitchFamily="34" charset="0"/>
                <a:cs typeface="Tahoma" pitchFamily="34" charset="0"/>
              </a:rPr>
              <a:t>PlayStreet</a:t>
            </a:r>
            <a:r>
              <a:rPr lang="he-IL" sz="1200" dirty="0">
                <a:latin typeface="Tahoma" pitchFamily="34" charset="0"/>
                <a:ea typeface="Tahoma" pitchFamily="34" charset="0"/>
                <a:cs typeface="Tahoma" pitchFamily="34" charset="0"/>
              </a:rPr>
              <a:t> בטירה), פעילויות כמו משחקוטו (אוטו עם משחקים שמגיע לזמן מוגדר/פעילות ספציפית).</a:t>
            </a:r>
          </a:p>
        </p:txBody>
      </p:sp>
      <p:sp>
        <p:nvSpPr>
          <p:cNvPr id="3" name="Arrow: Chevron 2">
            <a:extLst>
              <a:ext uri="{FF2B5EF4-FFF2-40B4-BE49-F238E27FC236}">
                <a16:creationId xmlns:a16="http://schemas.microsoft.com/office/drawing/2014/main" id="{98FC89F9-952E-D52B-7B3C-26DD2FDACE12}"/>
              </a:ext>
            </a:extLst>
          </p:cNvPr>
          <p:cNvSpPr/>
          <p:nvPr/>
        </p:nvSpPr>
        <p:spPr>
          <a:xfrm rot="10800000">
            <a:off x="7588393" y="2352401"/>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מלבן 9">
            <a:extLst>
              <a:ext uri="{FF2B5EF4-FFF2-40B4-BE49-F238E27FC236}">
                <a16:creationId xmlns:a16="http://schemas.microsoft.com/office/drawing/2014/main" id="{C6AD0A70-8610-3327-5BDD-592761F1DF78}"/>
              </a:ext>
            </a:extLst>
          </p:cNvPr>
          <p:cNvSpPr/>
          <p:nvPr/>
        </p:nvSpPr>
        <p:spPr>
          <a:xfrm>
            <a:off x="2785008" y="4304502"/>
            <a:ext cx="4697437" cy="1716688"/>
          </a:xfrm>
          <a:prstGeom prst="rect">
            <a:avLst/>
          </a:prstGeom>
          <a:solidFill>
            <a:schemeClr val="bg2"/>
          </a:solidFill>
        </p:spPr>
        <p:txBody>
          <a:bodyPr wrap="square">
            <a:spAutoFit/>
          </a:bodyPr>
          <a:lstStyle/>
          <a:p>
            <a:pPr algn="r" rtl="1">
              <a:lnSpc>
                <a:spcPct val="150000"/>
              </a:lnSpc>
              <a:buClr>
                <a:srgbClr val="F2D834"/>
              </a:buClr>
            </a:pPr>
            <a:r>
              <a:rPr lang="he-IL" sz="1200" b="1" dirty="0">
                <a:solidFill>
                  <a:srgbClr val="4A78A6"/>
                </a:solidFill>
                <a:latin typeface="Tahoma" pitchFamily="34" charset="0"/>
                <a:ea typeface="Tahoma" pitchFamily="34" charset="0"/>
                <a:cs typeface="Tahoma" pitchFamily="34" charset="0"/>
              </a:rPr>
              <a:t>קבוע</a:t>
            </a:r>
            <a:endParaRPr lang="he-IL" sz="1200" dirty="0">
              <a:latin typeface="Tahoma" pitchFamily="34" charset="0"/>
              <a:ea typeface="Tahoma" pitchFamily="34" charset="0"/>
              <a:cs typeface="Tahoma" pitchFamily="34" charset="0"/>
            </a:endParaRPr>
          </a:p>
          <a:p>
            <a:pPr algn="r" rtl="1">
              <a:lnSpc>
                <a:spcPct val="150000"/>
              </a:lnSpc>
              <a:buClr>
                <a:srgbClr val="F2D834"/>
              </a:buClr>
            </a:pPr>
            <a:r>
              <a:rPr lang="he-IL" sz="1200" dirty="0">
                <a:latin typeface="Tahoma" pitchFamily="34" charset="0"/>
                <a:ea typeface="Tahoma" pitchFamily="34" charset="0"/>
                <a:cs typeface="Tahoma" pitchFamily="34" charset="0"/>
              </a:rPr>
              <a:t>התערבות קבועה כוללת כניסה של מוצר חדש לרשות, שינוי קבוע במרחב הפיזי או פעילות ארוכת טווח, עם מספר מופעים ארוך/בלתי מוגבל, למשל: סגירת כביש באופן קבוע והפיכתו למדרחוב, מערכת פעילויות וסדנאות קבועה להורה וילד, הקמה או שיפוץ של מרכז קהילתי, הקמת גינה קהילתית ועוד. </a:t>
            </a:r>
          </a:p>
        </p:txBody>
      </p:sp>
      <p:sp>
        <p:nvSpPr>
          <p:cNvPr id="18" name="מלבן 9">
            <a:extLst>
              <a:ext uri="{FF2B5EF4-FFF2-40B4-BE49-F238E27FC236}">
                <a16:creationId xmlns:a16="http://schemas.microsoft.com/office/drawing/2014/main" id="{5DC9C7B7-BCEE-0673-DBF4-72D3298431B3}"/>
              </a:ext>
            </a:extLst>
          </p:cNvPr>
          <p:cNvSpPr/>
          <p:nvPr/>
        </p:nvSpPr>
        <p:spPr>
          <a:xfrm>
            <a:off x="529674" y="1811149"/>
            <a:ext cx="1909657" cy="4209679"/>
          </a:xfrm>
          <a:prstGeom prst="rect">
            <a:avLst/>
          </a:prstGeom>
          <a:solidFill>
            <a:srgbClr val="F7E88D"/>
          </a:solidFill>
        </p:spPr>
        <p:txBody>
          <a:bodyPr wrap="square">
            <a:spAutoFit/>
          </a:bodyPr>
          <a:lstStyle/>
          <a:p>
            <a:pPr algn="r" rtl="1">
              <a:lnSpc>
                <a:spcPct val="150000"/>
              </a:lnSpc>
              <a:buClr>
                <a:srgbClr val="F2D834"/>
              </a:buClr>
            </a:pPr>
            <a:r>
              <a:rPr lang="he-IL" sz="1200" b="1" dirty="0">
                <a:latin typeface="Tahoma" pitchFamily="34" charset="0"/>
                <a:ea typeface="Tahoma" pitchFamily="34" charset="0"/>
                <a:cs typeface="Tahoma" pitchFamily="34" charset="0"/>
              </a:rPr>
              <a:t>שני סוגי ההתערבות משלימים זה את זה בקידום מטרות התוכנית באופנים שונים, למשל: </a:t>
            </a:r>
            <a:r>
              <a:rPr lang="he-IL" sz="1200" dirty="0">
                <a:latin typeface="Tahoma" pitchFamily="34" charset="0"/>
                <a:ea typeface="Tahoma" pitchFamily="34" charset="0"/>
                <a:cs typeface="Tahoma" pitchFamily="34" charset="0"/>
              </a:rPr>
              <a:t>שילוב בין אירועים קבועים המציעים שגרות יציבות לקהל הורים וילדים באזור מסוים, לצד אירועים זמניים אשר חושפים את התוכנית לקהל חדש ברשות, ומעלים חזרה לתודעת הציבור את התוכנית והערכים אותם היא מקדמת. </a:t>
            </a:r>
          </a:p>
        </p:txBody>
      </p:sp>
      <p:sp>
        <p:nvSpPr>
          <p:cNvPr id="19" name="Arrow: Chevron 18">
            <a:extLst>
              <a:ext uri="{FF2B5EF4-FFF2-40B4-BE49-F238E27FC236}">
                <a16:creationId xmlns:a16="http://schemas.microsoft.com/office/drawing/2014/main" id="{F2BE3184-1FB3-F716-8D9E-EB30A459EAB9}"/>
              </a:ext>
            </a:extLst>
          </p:cNvPr>
          <p:cNvSpPr/>
          <p:nvPr/>
        </p:nvSpPr>
        <p:spPr>
          <a:xfrm rot="5400000">
            <a:off x="5018047" y="3748721"/>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Arrow: Chevron 19">
            <a:extLst>
              <a:ext uri="{FF2B5EF4-FFF2-40B4-BE49-F238E27FC236}">
                <a16:creationId xmlns:a16="http://schemas.microsoft.com/office/drawing/2014/main" id="{500B3BAC-F0D6-B55B-349D-8BD1DCBD67BF}"/>
              </a:ext>
            </a:extLst>
          </p:cNvPr>
          <p:cNvSpPr/>
          <p:nvPr/>
        </p:nvSpPr>
        <p:spPr>
          <a:xfrm rot="10800000">
            <a:off x="2500658" y="3803106"/>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3814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P spid="13"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r>
              <a:rPr lang="he-IL"/>
              <a:t>מפגשי קהילת </a:t>
            </a:r>
            <a:r>
              <a:rPr lang="en-US"/>
              <a:t>Urban95</a:t>
            </a:r>
            <a:r>
              <a:rPr lang="he-IL"/>
              <a:t> ישראל</a:t>
            </a: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8</a:t>
            </a:fld>
            <a:endParaRPr lang="en-US" sz="1400"/>
          </a:p>
        </p:txBody>
      </p:sp>
      <p:sp>
        <p:nvSpPr>
          <p:cNvPr id="11" name="מלבן 10"/>
          <p:cNvSpPr/>
          <p:nvPr/>
        </p:nvSpPr>
        <p:spPr>
          <a:xfrm>
            <a:off x="623870" y="652888"/>
            <a:ext cx="10957417" cy="3070905"/>
          </a:xfrm>
          <a:prstGeom prst="rect">
            <a:avLst/>
          </a:prstGeom>
          <a:noFill/>
        </p:spPr>
        <p:txBody>
          <a:bodyPr wrap="square">
            <a:spAutoFit/>
          </a:bodyPr>
          <a:lstStyle/>
          <a:p>
            <a:pPr algn="r" rtl="1">
              <a:spcAft>
                <a:spcPts val="600"/>
              </a:spcAft>
              <a:buClr>
                <a:srgbClr val="F2D834"/>
              </a:buClr>
            </a:pPr>
            <a:r>
              <a:rPr lang="he-IL" sz="1400" b="1" dirty="0">
                <a:solidFill>
                  <a:srgbClr val="4A78A6"/>
                </a:solidFill>
                <a:latin typeface="Tahoma"/>
                <a:ea typeface="Tahoma"/>
                <a:cs typeface="Tahoma"/>
              </a:rPr>
              <a:t>קהילה לומדת ומשתפת</a:t>
            </a:r>
          </a:p>
          <a:p>
            <a:pPr algn="r" rtl="1">
              <a:lnSpc>
                <a:spcPct val="150000"/>
              </a:lnSpc>
              <a:spcAft>
                <a:spcPts val="600"/>
              </a:spcAft>
              <a:buClr>
                <a:srgbClr val="F2D834"/>
              </a:buClr>
            </a:pPr>
            <a:r>
              <a:rPr lang="he-IL" sz="1200">
                <a:latin typeface="Tahoma" pitchFamily="34" charset="0"/>
                <a:ea typeface="Tahoma" pitchFamily="34" charset="0"/>
                <a:cs typeface="Tahoma" pitchFamily="34" charset="0"/>
              </a:rPr>
              <a:t>עם התרחבותה של תוכנית </a:t>
            </a:r>
            <a:r>
              <a:rPr lang="en-US" sz="1200">
                <a:latin typeface="Tahoma" pitchFamily="34" charset="0"/>
                <a:ea typeface="Tahoma" pitchFamily="34" charset="0"/>
                <a:cs typeface="Tahoma" pitchFamily="34" charset="0"/>
              </a:rPr>
              <a:t>Urban95</a:t>
            </a:r>
            <a:r>
              <a:rPr lang="he-IL" sz="1200">
                <a:latin typeface="Tahoma" pitchFamily="34" charset="0"/>
                <a:ea typeface="Tahoma" pitchFamily="34" charset="0"/>
                <a:cs typeface="Tahoma" pitchFamily="34" charset="0"/>
              </a:rPr>
              <a:t> לרשויות נוספות בישראל, הוקמה קהילת </a:t>
            </a:r>
            <a:r>
              <a:rPr lang="en-US" sz="1200">
                <a:latin typeface="Tahoma" pitchFamily="34" charset="0"/>
                <a:ea typeface="Tahoma" pitchFamily="34" charset="0"/>
                <a:cs typeface="Tahoma" pitchFamily="34" charset="0"/>
              </a:rPr>
              <a:t>Urban95</a:t>
            </a:r>
            <a:r>
              <a:rPr lang="he-IL" sz="1200">
                <a:latin typeface="Tahoma" pitchFamily="34" charset="0"/>
                <a:ea typeface="Tahoma" pitchFamily="34" charset="0"/>
                <a:cs typeface="Tahoma" pitchFamily="34" charset="0"/>
              </a:rPr>
              <a:t> ישראל. מטרת הקהילה הינה למידת עמיתים ושיתוף בין הרשויות. מנהלות התוכניות מכל רשות, יחד עם כלל השותפים הפועלים בחסות תוכנית </a:t>
            </a:r>
            <a:r>
              <a:rPr lang="en-US" sz="1200">
                <a:latin typeface="Tahoma" pitchFamily="34" charset="0"/>
                <a:ea typeface="Tahoma" pitchFamily="34" charset="0"/>
                <a:cs typeface="Tahoma" pitchFamily="34" charset="0"/>
              </a:rPr>
              <a:t>Urban95</a:t>
            </a:r>
            <a:r>
              <a:rPr lang="he-IL" sz="1200">
                <a:latin typeface="Tahoma" pitchFamily="34" charset="0"/>
                <a:ea typeface="Tahoma" pitchFamily="34" charset="0"/>
                <a:cs typeface="Tahoma" pitchFamily="34" charset="0"/>
              </a:rPr>
              <a:t> בישראל, נפגשים אחת לחודשיים למפגש למידה משותף.</a:t>
            </a:r>
          </a:p>
          <a:p>
            <a:pPr algn="r" rtl="1">
              <a:lnSpc>
                <a:spcPct val="150000"/>
              </a:lnSpc>
              <a:spcAft>
                <a:spcPts val="600"/>
              </a:spcAft>
              <a:buClr>
                <a:srgbClr val="F2D834"/>
              </a:buClr>
            </a:pPr>
            <a:r>
              <a:rPr lang="he-IL" sz="1200">
                <a:latin typeface="Tahoma" pitchFamily="34" charset="0"/>
                <a:ea typeface="Tahoma" pitchFamily="34" charset="0"/>
                <a:cs typeface="Tahoma" pitchFamily="34" charset="0"/>
              </a:rPr>
              <a:t>במסגרת המפגשים עולים נושאים המעסיקים את כל הרשויות, וכל אחת מהן תורמת מניסיונה בהתאם לסטטוס בו היא נמצאת. כל מנהלת תוכנית מוזמנת להציף דילמות המעסיקות אותה וללמוד מתובנות המנהלות האחרות. על מנת לגבש את הקהילה, פורמט המפגשים הינו חצי פורמלי, כאשר מעבר לחלק תיאורטי/מובנה, כל מפגש כולל בתוכו חלק פתוח יותר של שולחנות עגולים. ככל שנרקמת ההיכרות והקהילה מתגבשת, ההיוועצות מתקיימת גם מחוץ למפגשים. </a:t>
            </a:r>
          </a:p>
          <a:p>
            <a:pPr algn="r" rtl="1">
              <a:lnSpc>
                <a:spcPct val="150000"/>
              </a:lnSpc>
              <a:spcAft>
                <a:spcPts val="600"/>
              </a:spcAft>
              <a:buClr>
                <a:srgbClr val="F2D834"/>
              </a:buClr>
            </a:pPr>
            <a:r>
              <a:rPr lang="he-IL" sz="1200">
                <a:latin typeface="Tahoma" pitchFamily="34" charset="0"/>
                <a:ea typeface="Tahoma" pitchFamily="34" charset="0"/>
                <a:cs typeface="Tahoma" pitchFamily="34" charset="0"/>
              </a:rPr>
              <a:t>את המפגשים מוביל צוות ההערכה, המחזיק בנקודת מבט ייחודית לגבי כלל הרשויות, זווית אשר מספקת הבנה מעמיקה של הצרכים והלבטים של כל רשות, והיכרות עם סטטוס ואתגרי הרשויות השונות בתוכנית.</a:t>
            </a:r>
          </a:p>
          <a:p>
            <a:pPr algn="r" rtl="1">
              <a:lnSpc>
                <a:spcPct val="150000"/>
              </a:lnSpc>
              <a:spcAft>
                <a:spcPts val="600"/>
              </a:spcAft>
              <a:buClr>
                <a:srgbClr val="F2D834"/>
              </a:buClr>
            </a:pPr>
            <a:r>
              <a:rPr lang="he-IL" sz="1200">
                <a:latin typeface="Tahoma" pitchFamily="34" charset="0"/>
                <a:ea typeface="Tahoma" pitchFamily="34" charset="0"/>
                <a:cs typeface="Tahoma" pitchFamily="34" charset="0"/>
              </a:rPr>
              <a:t>מומלץ לקדם קהילה מקבילה גם לצוותים המובילים את התוכנית ברשויות. אמנם נושא זה אמור לקבל מענה בהכשרות הצוות הכלליות, אך יתכן ופורמט פתוח יותר ומובנה פחות, ישרת באופן מיטבי את הקמת הקהילה ויעודד למידת עמיתים א-פורמלית בין גורמי עניין ובעלי תפקידים מקבילים ברשויות השותפות לתוכנית.</a:t>
            </a:r>
          </a:p>
        </p:txBody>
      </p:sp>
      <p:pic>
        <p:nvPicPr>
          <p:cNvPr id="4" name="תמונה 3" descr="תמונה שמכילה קומה, אדם, קבוצה, אנשים&#10;&#10;התיאור נוצר באופן אוטומטי">
            <a:extLst>
              <a:ext uri="{FF2B5EF4-FFF2-40B4-BE49-F238E27FC236}">
                <a16:creationId xmlns:a16="http://schemas.microsoft.com/office/drawing/2014/main" id="{097968DC-BBBE-4418-A8AE-26E3A95AE08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6695" b="10567"/>
          <a:stretch/>
        </p:blipFill>
        <p:spPr>
          <a:xfrm>
            <a:off x="3095261" y="3899628"/>
            <a:ext cx="6001475" cy="2442677"/>
          </a:xfrm>
          <a:prstGeom prst="rect">
            <a:avLst/>
          </a:prstGeom>
        </p:spPr>
      </p:pic>
    </p:spTree>
    <p:extLst>
      <p:ext uri="{BB962C8B-B14F-4D97-AF65-F5344CB8AC3E}">
        <p14:creationId xmlns:p14="http://schemas.microsoft.com/office/powerpoint/2010/main" val="129159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2946"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r>
              <a:rPr lang="he-IL"/>
              <a:t>ליווי הערכתי מהרגע הראשון</a:t>
            </a: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9</a:t>
            </a:fld>
            <a:endParaRPr lang="en-US" sz="1400"/>
          </a:p>
        </p:txBody>
      </p:sp>
      <p:sp>
        <p:nvSpPr>
          <p:cNvPr id="11" name="מלבן 10"/>
          <p:cNvSpPr/>
          <p:nvPr/>
        </p:nvSpPr>
        <p:spPr>
          <a:xfrm>
            <a:off x="7941923" y="713195"/>
            <a:ext cx="3883631" cy="3147849"/>
          </a:xfrm>
          <a:prstGeom prst="rect">
            <a:avLst/>
          </a:prstGeom>
          <a:solidFill>
            <a:schemeClr val="bg2"/>
          </a:solidFill>
        </p:spPr>
        <p:txBody>
          <a:bodyPr wrap="square">
            <a:spAutoFit/>
          </a:bodyPr>
          <a:lstStyle/>
          <a:p>
            <a:pPr algn="r" rtl="1">
              <a:lnSpc>
                <a:spcPct val="150000"/>
              </a:lnSpc>
              <a:buClr>
                <a:srgbClr val="F2D834"/>
              </a:buClr>
            </a:pPr>
            <a:r>
              <a:rPr lang="he-IL" sz="1400" b="1" dirty="0">
                <a:solidFill>
                  <a:srgbClr val="4A78A6"/>
                </a:solidFill>
                <a:latin typeface="Tahoma" pitchFamily="34" charset="0"/>
                <a:ea typeface="Tahoma" pitchFamily="34" charset="0"/>
                <a:cs typeface="Tahoma" pitchFamily="34" charset="0"/>
              </a:rPr>
              <a:t>ליווי הערכתי לרשות בכל שלבי התוכנית</a:t>
            </a:r>
          </a:p>
          <a:p>
            <a:pPr algn="r" rtl="1">
              <a:lnSpc>
                <a:spcPct val="150000"/>
              </a:lnSpc>
              <a:buClr>
                <a:srgbClr val="F2D834"/>
              </a:buClr>
            </a:pPr>
            <a:r>
              <a:rPr lang="he" sz="1200" dirty="0">
                <a:latin typeface="Tahoma" pitchFamily="34" charset="0"/>
                <a:ea typeface="Tahoma" pitchFamily="34" charset="0"/>
                <a:cs typeface="Tahoma" pitchFamily="34" charset="0"/>
              </a:rPr>
              <a:t>צוות ההערכה מלווה את הרשות מרגע בחירתה, החל מראיונות למידה עם בעלי העניין, מיפוי הצרכים, האתגרים והחסמים ברשות, דרך הנחיית סדנת מודל לוגי </a:t>
            </a:r>
            <a:r>
              <a:rPr lang="he-IL" sz="1200" dirty="0">
                <a:latin typeface="Tahoma" pitchFamily="34" charset="0"/>
                <a:ea typeface="Tahoma" pitchFamily="34" charset="0"/>
                <a:cs typeface="Tahoma" pitchFamily="34" charset="0"/>
              </a:rPr>
              <a:t>והטמעת חשיבה </a:t>
            </a:r>
            <a:r>
              <a:rPr lang="he-IL" sz="1200" dirty="0" err="1">
                <a:latin typeface="Tahoma" pitchFamily="34" charset="0"/>
                <a:ea typeface="Tahoma" pitchFamily="34" charset="0"/>
                <a:cs typeface="Tahoma" pitchFamily="34" charset="0"/>
              </a:rPr>
              <a:t>תוצאתית</a:t>
            </a:r>
            <a:r>
              <a:rPr lang="he-IL" sz="1200" dirty="0">
                <a:latin typeface="Tahoma" pitchFamily="34" charset="0"/>
                <a:ea typeface="Tahoma" pitchFamily="34" charset="0"/>
                <a:cs typeface="Tahoma" pitchFamily="34" charset="0"/>
              </a:rPr>
              <a:t> אשר מסייעת ברתימתם לתוכנית, לצד מדידת בסיס, מחקרים לפני ואחרי התערבויות, ליווי וייעוץ שוטף, וגזירת תובנות מהתערבות להתערבות. ליווי כלל הרשויות בתוכנית </a:t>
            </a:r>
            <a:r>
              <a:rPr lang="en-US" sz="1200" dirty="0">
                <a:latin typeface="Tahoma" pitchFamily="34" charset="0"/>
                <a:ea typeface="Tahoma" pitchFamily="34" charset="0"/>
                <a:cs typeface="Tahoma" pitchFamily="34" charset="0"/>
              </a:rPr>
              <a:t>Urban95</a:t>
            </a:r>
            <a:r>
              <a:rPr lang="he-IL" sz="1200" dirty="0">
                <a:latin typeface="Tahoma" pitchFamily="34" charset="0"/>
                <a:ea typeface="Tahoma" pitchFamily="34" charset="0"/>
                <a:cs typeface="Tahoma" pitchFamily="34" charset="0"/>
              </a:rPr>
              <a:t> בישראל מספק לצוות הערכה תובנות מערכתיות, המסייעות בקידום התוכנית ברשות ומזרזות את הלמידה הבין </a:t>
            </a:r>
            <a:r>
              <a:rPr lang="he-IL" sz="1200" dirty="0" err="1">
                <a:latin typeface="Tahoma" pitchFamily="34" charset="0"/>
                <a:ea typeface="Tahoma" pitchFamily="34" charset="0"/>
                <a:cs typeface="Tahoma" pitchFamily="34" charset="0"/>
              </a:rPr>
              <a:t>רשותית</a:t>
            </a:r>
            <a:r>
              <a:rPr lang="he-IL" sz="1200" dirty="0">
                <a:latin typeface="Tahoma" pitchFamily="34" charset="0"/>
                <a:ea typeface="Tahoma" pitchFamily="34" charset="0"/>
                <a:cs typeface="Tahoma" pitchFamily="34" charset="0"/>
              </a:rPr>
              <a:t>. </a:t>
            </a:r>
          </a:p>
        </p:txBody>
      </p:sp>
      <p:sp>
        <p:nvSpPr>
          <p:cNvPr id="9" name="מלבן 8">
            <a:extLst>
              <a:ext uri="{FF2B5EF4-FFF2-40B4-BE49-F238E27FC236}">
                <a16:creationId xmlns:a16="http://schemas.microsoft.com/office/drawing/2014/main" id="{6805A5E9-6B52-4C27-A371-6BF8616D1DCA}"/>
              </a:ext>
            </a:extLst>
          </p:cNvPr>
          <p:cNvSpPr/>
          <p:nvPr/>
        </p:nvSpPr>
        <p:spPr>
          <a:xfrm>
            <a:off x="4139682" y="713195"/>
            <a:ext cx="3525642" cy="5410007"/>
          </a:xfrm>
          <a:prstGeom prst="rect">
            <a:avLst/>
          </a:prstGeom>
          <a:solidFill>
            <a:schemeClr val="bg2"/>
          </a:solidFill>
        </p:spPr>
        <p:txBody>
          <a:bodyPr wrap="square">
            <a:spAutoFit/>
          </a:bodyPr>
          <a:lstStyle/>
          <a:p>
            <a:pPr algn="r" rtl="1">
              <a:lnSpc>
                <a:spcPct val="150000"/>
              </a:lnSpc>
              <a:buClr>
                <a:srgbClr val="F2D834"/>
              </a:buClr>
            </a:pPr>
            <a:r>
              <a:rPr lang="he-IL" sz="1400" b="1" dirty="0">
                <a:solidFill>
                  <a:srgbClr val="4A78A6"/>
                </a:solidFill>
                <a:latin typeface="Tahoma" pitchFamily="34" charset="0"/>
                <a:ea typeface="Tahoma" pitchFamily="34" charset="0"/>
                <a:cs typeface="Tahoma" pitchFamily="34" charset="0"/>
              </a:rPr>
              <a:t>סדנת מודל לוגי והטמעת חשיבה </a:t>
            </a:r>
            <a:r>
              <a:rPr lang="he-IL" sz="1400" b="1" dirty="0" err="1">
                <a:solidFill>
                  <a:srgbClr val="4A78A6"/>
                </a:solidFill>
                <a:latin typeface="Tahoma" pitchFamily="34" charset="0"/>
                <a:ea typeface="Tahoma" pitchFamily="34" charset="0"/>
                <a:cs typeface="Tahoma" pitchFamily="34" charset="0"/>
              </a:rPr>
              <a:t>תוצאתית</a:t>
            </a:r>
            <a:endParaRPr lang="he-IL" sz="1400" dirty="0">
              <a:latin typeface="Tahoma" pitchFamily="34" charset="0"/>
              <a:ea typeface="Tahoma" pitchFamily="34" charset="0"/>
              <a:cs typeface="Tahoma" pitchFamily="34" charset="0"/>
            </a:endParaRPr>
          </a:p>
          <a:p>
            <a:pPr algn="r" rtl="1">
              <a:lnSpc>
                <a:spcPct val="150000"/>
              </a:lnSpc>
              <a:buClr>
                <a:srgbClr val="F2D834"/>
              </a:buClr>
            </a:pPr>
            <a:r>
              <a:rPr lang="he-IL" sz="1200">
                <a:latin typeface="Tahoma" pitchFamily="34" charset="0"/>
                <a:ea typeface="Tahoma" pitchFamily="34" charset="0"/>
                <a:cs typeface="Tahoma" pitchFamily="34" charset="0"/>
              </a:rPr>
              <a:t>לאחר ראיונות הלמידה עם בעלי העניין, המאפשרים להם לשתף את תפיסתם האישית בנוגע לצרכים ולאתגרים של הרשות, וכן מאפשרים לצוות ההערכה לזהות את הפערים והחסמים בתפיסות, מתקיימת סדנה משותפת עם כלל בעלי העניין ברשות. מוקד הסדנה משתנה מרשות לרשות בהתאם לאתגר המרכזי שעלה בראיונות, אך מטרתה המרכזית היא למפות את צרכי הרשות ולהגדיר ביחס אליהם את מדדי ההצלחה. מתוך אלו, יגזרו הפעולות העיקריות שעל הרשות להוציא לפועל על מנת להשיג את מדדי ההצלחה שהוצבו. חשיבות סדנה זו הינה ביצירת שפה משותפת, יישור קו בין בעלי העניין ורתימתם לתוכנית, מיקוד הפעולות הנדרשות וסיוע בקבלת החלטות, (בעיקר כאשר יש מחלוקות בנוגע לסדר העדיפויות ובחירת הפרויקטים). </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id="{0448B614-CE49-445A-9E67-DCEE732DAAAD}"/>
              </a:ext>
            </a:extLst>
          </p:cNvPr>
          <p:cNvSpPr/>
          <p:nvPr/>
        </p:nvSpPr>
        <p:spPr>
          <a:xfrm>
            <a:off x="616687" y="713195"/>
            <a:ext cx="3246396" cy="4809843"/>
          </a:xfrm>
          <a:prstGeom prst="rect">
            <a:avLst/>
          </a:prstGeom>
          <a:solidFill>
            <a:schemeClr val="bg2"/>
          </a:solidFill>
        </p:spPr>
        <p:txBody>
          <a:bodyPr wrap="square">
            <a:spAutoFit/>
          </a:bodyPr>
          <a:lstStyle/>
          <a:p>
            <a:pPr algn="r" rtl="1">
              <a:lnSpc>
                <a:spcPct val="150000"/>
              </a:lnSpc>
              <a:buClr>
                <a:srgbClr val="F2D834"/>
              </a:buClr>
            </a:pPr>
            <a:r>
              <a:rPr lang="he-IL" sz="1400" b="1" dirty="0">
                <a:solidFill>
                  <a:srgbClr val="4A78A6"/>
                </a:solidFill>
                <a:latin typeface="Tahoma" pitchFamily="34" charset="0"/>
                <a:ea typeface="Tahoma" pitchFamily="34" charset="0"/>
                <a:cs typeface="Tahoma" pitchFamily="34" charset="0"/>
              </a:rPr>
              <a:t>הערכה מעצבת</a:t>
            </a:r>
          </a:p>
          <a:p>
            <a:pPr algn="r" rtl="1">
              <a:lnSpc>
                <a:spcPct val="150000"/>
              </a:lnSpc>
              <a:buClr>
                <a:srgbClr val="F2D834"/>
              </a:buClr>
            </a:pPr>
            <a:r>
              <a:rPr lang="he-IL" sz="1200">
                <a:latin typeface="Tahoma" pitchFamily="34" charset="0"/>
                <a:ea typeface="Tahoma" pitchFamily="34" charset="0"/>
                <a:cs typeface="Tahoma" pitchFamily="34" charset="0"/>
              </a:rPr>
              <a:t>אופי העבודה הדינמי של תוכנית </a:t>
            </a:r>
            <a:r>
              <a:rPr lang="en-US" sz="1200">
                <a:latin typeface="Tahoma" pitchFamily="34" charset="0"/>
                <a:ea typeface="Tahoma" pitchFamily="34" charset="0"/>
                <a:cs typeface="Tahoma" pitchFamily="34" charset="0"/>
              </a:rPr>
              <a:t>Urban95</a:t>
            </a:r>
            <a:r>
              <a:rPr lang="he-IL" sz="1200">
                <a:latin typeface="Tahoma" pitchFamily="34" charset="0"/>
                <a:ea typeface="Tahoma" pitchFamily="34" charset="0"/>
                <a:cs typeface="Tahoma" pitchFamily="34" charset="0"/>
              </a:rPr>
              <a:t> מחייב מענה גמיש מצד צוות ההערכה, והגישה המובילה בליווי התוכנית הינה</a:t>
            </a:r>
            <a:r>
              <a:rPr lang="he-IL" sz="1200" dirty="0">
                <a:latin typeface="Tahoma" pitchFamily="34" charset="0"/>
                <a:ea typeface="Tahoma" pitchFamily="34" charset="0"/>
                <a:cs typeface="Tahoma" pitchFamily="34" charset="0"/>
              </a:rPr>
              <a:t> </a:t>
            </a:r>
            <a:r>
              <a:rPr lang="he-IL" sz="1200">
                <a:latin typeface="Tahoma" pitchFamily="34" charset="0"/>
                <a:ea typeface="Tahoma" pitchFamily="34" charset="0"/>
                <a:cs typeface="Tahoma" pitchFamily="34" charset="0"/>
              </a:rPr>
              <a:t>הערכה מעצבת. לקראת כל התערבות, נבנית בשיתוף עם מנהל התוכנית ברשות תוכנית הערכה, הכוללת מיפוי טרום התערבות, הערכה בזמן/לאחר ההתערבות ובמקרים מסוימים גם הערכת מעקב בנקודת זמן נוספת. הממצאים והתובנות מועברים בסמוך ככל </a:t>
            </a:r>
            <a:r>
              <a:rPr lang="he-IL" sz="1200" dirty="0">
                <a:latin typeface="Tahoma" pitchFamily="34" charset="0"/>
                <a:ea typeface="Tahoma" pitchFamily="34" charset="0"/>
                <a:cs typeface="Tahoma" pitchFamily="34" charset="0"/>
              </a:rPr>
              <a:t>ה</a:t>
            </a:r>
            <a:r>
              <a:rPr lang="he-IL" sz="1200">
                <a:latin typeface="Tahoma" pitchFamily="34" charset="0"/>
                <a:ea typeface="Tahoma" pitchFamily="34" charset="0"/>
                <a:cs typeface="Tahoma" pitchFamily="34" charset="0"/>
              </a:rPr>
              <a:t>שניתן לאיסוף הנתונים על מנת לאפשר לתוכנית ליישם את הלקחים לקראת הרחבת ההתערבות לאירועים/אזורים נוספים ברשות. לצד אלו, מתבצעת גם הערכה מסכמת המייצרת הסתכלות שנתית רחבה יותר ביחס לפעילות התוכנית ברשות, למול המטרות שהוצבו.    </a:t>
            </a:r>
            <a:endParaRPr lang="he-IL"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22087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מסמך" ma:contentTypeID="0x01010005535F330352E547AA3D8F0C969A97FB" ma:contentTypeVersion="20" ma:contentTypeDescription="צור מסמך חדש." ma:contentTypeScope="" ma:versionID="54b1a9084b8fde23907f9b447bf6e0b1">
  <xsd:schema xmlns:xsd="http://www.w3.org/2001/XMLSchema" xmlns:xs="http://www.w3.org/2001/XMLSchema" xmlns:p="http://schemas.microsoft.com/office/2006/metadata/properties" xmlns:ns2="3096e91d-ebd7-4ce5-b2b3-56d74390b557" xmlns:ns3="4ba3be25-03aa-45c2-b90f-d8c255107eb7" xmlns:ns4="66206a12-aca6-4383-82db-f7b25037d731" targetNamespace="http://schemas.microsoft.com/office/2006/metadata/properties" ma:root="true" ma:fieldsID="19c77e7efc1634fecc00fa0d6d2a0779" ns2:_="" ns3:_="" ns4:_="">
    <xsd:import namespace="3096e91d-ebd7-4ce5-b2b3-56d74390b557"/>
    <xsd:import namespace="4ba3be25-03aa-45c2-b90f-d8c255107eb7"/>
    <xsd:import namespace="66206a12-aca6-4383-82db-f7b25037d7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6e91d-ebd7-4ce5-b2b3-56d74390b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a557658c-0fa3-4305-8778-78d8ea3b7e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ba3be25-03aa-45c2-b90f-d8c255107eb7"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06a12-aca6-4383-82db-f7b25037d731" elementFormDefault="qualified">
    <xsd:import namespace="http://schemas.microsoft.com/office/2006/documentManagement/types"/>
    <xsd:import namespace="http://schemas.microsoft.com/office/infopath/2007/PartnerControls"/>
    <xsd:element name="TaxCatchAll" ma:index="21" nillable="true" ma:displayName="עמודת 'תפוס הכל' של טקסונומיה" ma:hidden="true" ma:list="{153ba520-b991-433c-a0d4-d083743f123b}" ma:internalName="TaxCatchAll" ma:showField="CatchAllData" ma:web="66206a12-aca6-4383-82db-f7b25037d7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ba3be25-03aa-45c2-b90f-d8c255107eb7">
      <UserInfo>
        <DisplayName>Shimrit Slonim Franco</DisplayName>
        <AccountId>2392</AccountId>
        <AccountType/>
      </UserInfo>
      <UserInfo>
        <DisplayName>Alona Tsirulnikov</DisplayName>
        <AccountId>366</AccountId>
        <AccountType/>
      </UserInfo>
      <UserInfo>
        <DisplayName>Netanel Katzir</DisplayName>
        <AccountId>2606</AccountId>
        <AccountType/>
      </UserInfo>
      <UserInfo>
        <DisplayName>Sharon Brand Martin</DisplayName>
        <AccountId>236</AccountId>
        <AccountType/>
      </UserInfo>
    </SharedWithUsers>
    <lcf76f155ced4ddcb4097134ff3c332f xmlns="3096e91d-ebd7-4ce5-b2b3-56d74390b557">
      <Terms xmlns="http://schemas.microsoft.com/office/infopath/2007/PartnerControls"/>
    </lcf76f155ced4ddcb4097134ff3c332f>
    <TaxCatchAll xmlns="66206a12-aca6-4383-82db-f7b25037d731" xsi:nil="true"/>
  </documentManagement>
</p:properties>
</file>

<file path=customXml/itemProps1.xml><?xml version="1.0" encoding="utf-8"?>
<ds:datastoreItem xmlns:ds="http://schemas.openxmlformats.org/officeDocument/2006/customXml" ds:itemID="{C3653B81-70FC-4DA4-8A26-1B40E1343FEF}">
  <ds:schemaRefs>
    <ds:schemaRef ds:uri="http://schemas.microsoft.com/sharepoint/v3/contenttype/forms"/>
  </ds:schemaRefs>
</ds:datastoreItem>
</file>

<file path=customXml/itemProps2.xml><?xml version="1.0" encoding="utf-8"?>
<ds:datastoreItem xmlns:ds="http://schemas.openxmlformats.org/officeDocument/2006/customXml" ds:itemID="{1F6B98E2-7CC3-43ED-961A-BF6621D2666D}">
  <ds:schemaRefs>
    <ds:schemaRef ds:uri="3096e91d-ebd7-4ce5-b2b3-56d74390b557"/>
    <ds:schemaRef ds:uri="4ba3be25-03aa-45c2-b90f-d8c255107eb7"/>
    <ds:schemaRef ds:uri="66206a12-aca6-4383-82db-f7b25037d7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DABB023-BCFA-4EEF-B7E6-12D80018A417}">
  <ds:schemaRefs>
    <ds:schemaRef ds:uri="66206a12-aca6-4383-82db-f7b25037d73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3096e91d-ebd7-4ce5-b2b3-56d74390b557"/>
    <ds:schemaRef ds:uri="4ba3be25-03aa-45c2-b90f-d8c255107eb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245</TotalTime>
  <Words>2139</Words>
  <Application>Microsoft Office PowerPoint</Application>
  <PresentationFormat>Widescreen</PresentationFormat>
  <Paragraphs>99</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Almoni Neue DL 4.0 AAA</vt:lpstr>
      <vt:lpstr>Almoni Neue DL 4.0 AAA Light</vt:lpstr>
      <vt:lpstr>Arial</vt:lpstr>
      <vt:lpstr>Calibri</vt:lpstr>
      <vt:lpstr>Calibri Light</vt:lpstr>
      <vt:lpstr>Tahoma</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Olya Nesterov</dc:creator>
  <cp:lastModifiedBy>Alona Tsirulnikov</cp:lastModifiedBy>
  <cp:revision>2</cp:revision>
  <cp:lastPrinted>2020-12-01T13:41:45Z</cp:lastPrinted>
  <dcterms:created xsi:type="dcterms:W3CDTF">2020-06-25T07:38:36Z</dcterms:created>
  <dcterms:modified xsi:type="dcterms:W3CDTF">2022-06-30T11:17:26Z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0x01010005535F330352E547AA3D8F0C969A97FB</vt:lpwstr>
  </property>
  <property fmtid="{D5CDD505-2E9C-101B-9397-08002B2CF9AE}" pid="3" name="MediaServiceImageTags">
    <vt:lpwstr/>
  </property>
</Properties>
</file>