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15.jpg" ContentType="image/jpeg"/>
  <Override PartName="/ppt/notesSlides/notesSlide2.xml" ContentType="application/vnd.openxmlformats-officedocument.presentationml.notesSlide+xml"/>
  <Override PartName="/ppt/media/image16.jpg" ContentType="image/jpeg"/>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image46.jpg" ContentType="image/jpeg"/>
  <Override PartName="/ppt/notesSlides/notesSlide10.xml" ContentType="application/vnd.openxmlformats-officedocument.presentationml.notesSlide+xml"/>
  <Override PartName="/ppt/media/image53.jpg" ContentType="image/jpeg"/>
  <Override PartName="/ppt/notesSlides/notesSlide11.xml" ContentType="application/vnd.openxmlformats-officedocument.presentationml.notesSlide+xml"/>
  <Override PartName="/ppt/notesSlides/notesSlide12.xml" ContentType="application/vnd.openxmlformats-officedocument.presentationml.notesSlide+xml"/>
  <Override PartName="/ppt/media/image60.jpg" ContentType="image/jpeg"/>
  <Override PartName="/ppt/media/image61.jpg" ContentType="image/jpeg"/>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media/image62.jp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6" r:id="rId2"/>
    <p:sldId id="274" r:id="rId3"/>
    <p:sldId id="291" r:id="rId4"/>
    <p:sldId id="292" r:id="rId5"/>
    <p:sldId id="301" r:id="rId6"/>
    <p:sldId id="293" r:id="rId7"/>
    <p:sldId id="266" r:id="rId8"/>
    <p:sldId id="295" r:id="rId9"/>
    <p:sldId id="294" r:id="rId10"/>
    <p:sldId id="297" r:id="rId11"/>
    <p:sldId id="310" r:id="rId12"/>
    <p:sldId id="311" r:id="rId13"/>
    <p:sldId id="298" r:id="rId14"/>
    <p:sldId id="300" r:id="rId15"/>
    <p:sldId id="302" r:id="rId16"/>
    <p:sldId id="304" r:id="rId17"/>
    <p:sldId id="299" r:id="rId18"/>
    <p:sldId id="272" r:id="rId19"/>
  </p:sldIdLst>
  <p:sldSz cx="20104100" cy="11309350"/>
  <p:notesSz cx="6810375" cy="99425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ser" initials="U" lastIdx="1" clrIdx="0">
    <p:extLst>
      <p:ext uri="{19B8F6BF-5375-455C-9EA6-DF929625EA0E}">
        <p15:presenceInfo xmlns:p15="http://schemas.microsoft.com/office/powerpoint/2012/main" userId="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833" autoAdjust="0"/>
    <p:restoredTop sz="89568" autoAdjust="0"/>
  </p:normalViewPr>
  <p:slideViewPr>
    <p:cSldViewPr>
      <p:cViewPr varScale="1">
        <p:scale>
          <a:sx n="37" d="100"/>
          <a:sy n="37" d="100"/>
        </p:scale>
        <p:origin x="728" y="28"/>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4A12DC4-A161-4636-A85B-144169A96BA6}" type="doc">
      <dgm:prSet loTypeId="urn:microsoft.com/office/officeart/2005/8/layout/chevron1" loCatId="process" qsTypeId="urn:microsoft.com/office/officeart/2005/8/quickstyle/simple1" qsCatId="simple" csTypeId="urn:microsoft.com/office/officeart/2005/8/colors/accent1_2" csCatId="accent1" phldr="1"/>
      <dgm:spPr/>
    </dgm:pt>
    <dgm:pt modelId="{8B63A78F-46F3-4467-9539-697FA5F01230}">
      <dgm:prSet phldrT="[טקסט]"/>
      <dgm:spPr/>
      <dgm:t>
        <a:bodyPr/>
        <a:lstStyle/>
        <a:p>
          <a:r>
            <a:rPr lang="en-US" dirty="0"/>
            <a:t>Planning</a:t>
          </a:r>
        </a:p>
        <a:p>
          <a:r>
            <a:rPr lang="en-US" dirty="0"/>
            <a:t>4 weeks</a:t>
          </a:r>
        </a:p>
      </dgm:t>
    </dgm:pt>
    <dgm:pt modelId="{CE3F242C-5EB9-4DD3-994C-05B8175BC005}" type="parTrans" cxnId="{F59AE09E-B978-4147-B878-ADC7F05DEC5E}">
      <dgm:prSet/>
      <dgm:spPr/>
      <dgm:t>
        <a:bodyPr/>
        <a:lstStyle/>
        <a:p>
          <a:endParaRPr lang="en-US"/>
        </a:p>
      </dgm:t>
    </dgm:pt>
    <dgm:pt modelId="{C279EE83-1A35-4F7B-9E1D-ECE029EA20B7}" type="sibTrans" cxnId="{F59AE09E-B978-4147-B878-ADC7F05DEC5E}">
      <dgm:prSet/>
      <dgm:spPr/>
      <dgm:t>
        <a:bodyPr/>
        <a:lstStyle/>
        <a:p>
          <a:endParaRPr lang="en-US"/>
        </a:p>
      </dgm:t>
    </dgm:pt>
    <dgm:pt modelId="{0783F5E5-A1F8-427B-8077-A49BEDDBA590}">
      <dgm:prSet phldrT="[טקסט]"/>
      <dgm:spPr/>
      <dgm:t>
        <a:bodyPr/>
        <a:lstStyle/>
        <a:p>
          <a:r>
            <a:rPr lang="en-US" dirty="0"/>
            <a:t>Pilot</a:t>
          </a:r>
        </a:p>
        <a:p>
          <a:r>
            <a:rPr lang="en-US" dirty="0"/>
            <a:t>8-12 weeks</a:t>
          </a:r>
        </a:p>
      </dgm:t>
    </dgm:pt>
    <dgm:pt modelId="{3F3A184C-D240-4873-91AD-42543B0440D0}" type="parTrans" cxnId="{12238B86-1A8D-4937-9E3A-F218F5A78FC8}">
      <dgm:prSet/>
      <dgm:spPr/>
      <dgm:t>
        <a:bodyPr/>
        <a:lstStyle/>
        <a:p>
          <a:endParaRPr lang="en-US"/>
        </a:p>
      </dgm:t>
    </dgm:pt>
    <dgm:pt modelId="{8EF6DE19-18B9-44A9-BEA3-184B57185FF7}" type="sibTrans" cxnId="{12238B86-1A8D-4937-9E3A-F218F5A78FC8}">
      <dgm:prSet/>
      <dgm:spPr/>
      <dgm:t>
        <a:bodyPr/>
        <a:lstStyle/>
        <a:p>
          <a:endParaRPr lang="en-US"/>
        </a:p>
      </dgm:t>
    </dgm:pt>
    <dgm:pt modelId="{00F46D6F-DDCC-4DC9-9890-49EBCEF2F24A}">
      <dgm:prSet phldrT="[טקסט]"/>
      <dgm:spPr/>
      <dgm:t>
        <a:bodyPr/>
        <a:lstStyle/>
        <a:p>
          <a:r>
            <a:rPr lang="en-US" dirty="0"/>
            <a:t>Rollout</a:t>
          </a:r>
        </a:p>
        <a:p>
          <a:r>
            <a:rPr lang="en-US" dirty="0"/>
            <a:t>TBD</a:t>
          </a:r>
        </a:p>
      </dgm:t>
    </dgm:pt>
    <dgm:pt modelId="{C8DF9965-6F60-48CC-BFD0-08FC35AB6617}" type="parTrans" cxnId="{709AE2D0-B052-4D6E-B124-8F5A493CED5A}">
      <dgm:prSet/>
      <dgm:spPr/>
      <dgm:t>
        <a:bodyPr/>
        <a:lstStyle/>
        <a:p>
          <a:endParaRPr lang="en-US"/>
        </a:p>
      </dgm:t>
    </dgm:pt>
    <dgm:pt modelId="{DF86FB0F-E2C7-4A2C-A0BC-AA883472447E}" type="sibTrans" cxnId="{709AE2D0-B052-4D6E-B124-8F5A493CED5A}">
      <dgm:prSet/>
      <dgm:spPr/>
      <dgm:t>
        <a:bodyPr/>
        <a:lstStyle/>
        <a:p>
          <a:endParaRPr lang="en-US"/>
        </a:p>
      </dgm:t>
    </dgm:pt>
    <dgm:pt modelId="{64F8EFFC-498B-4460-9456-8E9B7E430059}">
      <dgm:prSet/>
      <dgm:spPr/>
      <dgm:t>
        <a:bodyPr/>
        <a:lstStyle/>
        <a:p>
          <a:r>
            <a:rPr lang="en-US" dirty="0"/>
            <a:t>Setup</a:t>
          </a:r>
        </a:p>
        <a:p>
          <a:r>
            <a:rPr lang="en-US" dirty="0"/>
            <a:t>4-10 weeks</a:t>
          </a:r>
        </a:p>
      </dgm:t>
    </dgm:pt>
    <dgm:pt modelId="{9ADB4883-0CBD-4D11-8A86-81CAC199D28F}" type="parTrans" cxnId="{97FC3FDE-14F7-43FB-B10B-FB3F9145D2C6}">
      <dgm:prSet/>
      <dgm:spPr/>
      <dgm:t>
        <a:bodyPr/>
        <a:lstStyle/>
        <a:p>
          <a:endParaRPr lang="en-US"/>
        </a:p>
      </dgm:t>
    </dgm:pt>
    <dgm:pt modelId="{49B79CC2-E417-4D95-976E-FCF843AE21C5}" type="sibTrans" cxnId="{97FC3FDE-14F7-43FB-B10B-FB3F9145D2C6}">
      <dgm:prSet/>
      <dgm:spPr/>
      <dgm:t>
        <a:bodyPr/>
        <a:lstStyle/>
        <a:p>
          <a:endParaRPr lang="en-US"/>
        </a:p>
      </dgm:t>
    </dgm:pt>
    <dgm:pt modelId="{72A84A7D-045F-4641-8634-9C1ACFE524F9}" type="pres">
      <dgm:prSet presAssocID="{04A12DC4-A161-4636-A85B-144169A96BA6}" presName="Name0" presStyleCnt="0">
        <dgm:presLayoutVars>
          <dgm:dir/>
          <dgm:animLvl val="lvl"/>
          <dgm:resizeHandles val="exact"/>
        </dgm:presLayoutVars>
      </dgm:prSet>
      <dgm:spPr/>
    </dgm:pt>
    <dgm:pt modelId="{EC968943-1057-46EF-BB36-1DF43E90A2AA}" type="pres">
      <dgm:prSet presAssocID="{8B63A78F-46F3-4467-9539-697FA5F01230}" presName="parTxOnly" presStyleLbl="node1" presStyleIdx="0" presStyleCnt="4">
        <dgm:presLayoutVars>
          <dgm:chMax val="0"/>
          <dgm:chPref val="0"/>
          <dgm:bulletEnabled val="1"/>
        </dgm:presLayoutVars>
      </dgm:prSet>
      <dgm:spPr/>
    </dgm:pt>
    <dgm:pt modelId="{0051D64E-6FF8-4D55-B9A4-2E87B6401C19}" type="pres">
      <dgm:prSet presAssocID="{C279EE83-1A35-4F7B-9E1D-ECE029EA20B7}" presName="parTxOnlySpace" presStyleCnt="0"/>
      <dgm:spPr/>
    </dgm:pt>
    <dgm:pt modelId="{A89CD67B-EE75-4C46-A233-CD0AFA353C00}" type="pres">
      <dgm:prSet presAssocID="{0783F5E5-A1F8-427B-8077-A49BEDDBA590}" presName="parTxOnly" presStyleLbl="node1" presStyleIdx="1" presStyleCnt="4">
        <dgm:presLayoutVars>
          <dgm:chMax val="0"/>
          <dgm:chPref val="0"/>
          <dgm:bulletEnabled val="1"/>
        </dgm:presLayoutVars>
      </dgm:prSet>
      <dgm:spPr/>
    </dgm:pt>
    <dgm:pt modelId="{23E4415E-E79A-4C0C-AFE0-B16765DFA828}" type="pres">
      <dgm:prSet presAssocID="{8EF6DE19-18B9-44A9-BEA3-184B57185FF7}" presName="parTxOnlySpace" presStyleCnt="0"/>
      <dgm:spPr/>
    </dgm:pt>
    <dgm:pt modelId="{9345F50B-D9FD-4078-AEC1-823D0FB0F77E}" type="pres">
      <dgm:prSet presAssocID="{64F8EFFC-498B-4460-9456-8E9B7E430059}" presName="parTxOnly" presStyleLbl="node1" presStyleIdx="2" presStyleCnt="4">
        <dgm:presLayoutVars>
          <dgm:chMax val="0"/>
          <dgm:chPref val="0"/>
          <dgm:bulletEnabled val="1"/>
        </dgm:presLayoutVars>
      </dgm:prSet>
      <dgm:spPr/>
    </dgm:pt>
    <dgm:pt modelId="{2158C535-4418-49F8-BB64-ADA42177120F}" type="pres">
      <dgm:prSet presAssocID="{49B79CC2-E417-4D95-976E-FCF843AE21C5}" presName="parTxOnlySpace" presStyleCnt="0"/>
      <dgm:spPr/>
    </dgm:pt>
    <dgm:pt modelId="{6747D1FF-C910-439C-9EFF-E18831C2AD29}" type="pres">
      <dgm:prSet presAssocID="{00F46D6F-DDCC-4DC9-9890-49EBCEF2F24A}" presName="parTxOnly" presStyleLbl="node1" presStyleIdx="3" presStyleCnt="4">
        <dgm:presLayoutVars>
          <dgm:chMax val="0"/>
          <dgm:chPref val="0"/>
          <dgm:bulletEnabled val="1"/>
        </dgm:presLayoutVars>
      </dgm:prSet>
      <dgm:spPr/>
    </dgm:pt>
  </dgm:ptLst>
  <dgm:cxnLst>
    <dgm:cxn modelId="{E8671D24-8AD3-46DA-AD37-D3BC0F2CB55B}" type="presOf" srcId="{04A12DC4-A161-4636-A85B-144169A96BA6}" destId="{72A84A7D-045F-4641-8634-9C1ACFE524F9}" srcOrd="0" destOrd="0" presId="urn:microsoft.com/office/officeart/2005/8/layout/chevron1"/>
    <dgm:cxn modelId="{C2D67144-6C5E-4195-AD5B-657D4DBC862E}" type="presOf" srcId="{00F46D6F-DDCC-4DC9-9890-49EBCEF2F24A}" destId="{6747D1FF-C910-439C-9EFF-E18831C2AD29}" srcOrd="0" destOrd="0" presId="urn:microsoft.com/office/officeart/2005/8/layout/chevron1"/>
    <dgm:cxn modelId="{12238B86-1A8D-4937-9E3A-F218F5A78FC8}" srcId="{04A12DC4-A161-4636-A85B-144169A96BA6}" destId="{0783F5E5-A1F8-427B-8077-A49BEDDBA590}" srcOrd="1" destOrd="0" parTransId="{3F3A184C-D240-4873-91AD-42543B0440D0}" sibTransId="{8EF6DE19-18B9-44A9-BEA3-184B57185FF7}"/>
    <dgm:cxn modelId="{F59AE09E-B978-4147-B878-ADC7F05DEC5E}" srcId="{04A12DC4-A161-4636-A85B-144169A96BA6}" destId="{8B63A78F-46F3-4467-9539-697FA5F01230}" srcOrd="0" destOrd="0" parTransId="{CE3F242C-5EB9-4DD3-994C-05B8175BC005}" sibTransId="{C279EE83-1A35-4F7B-9E1D-ECE029EA20B7}"/>
    <dgm:cxn modelId="{B235DCA0-614F-4F73-A4A5-D662EC77CDC8}" type="presOf" srcId="{64F8EFFC-498B-4460-9456-8E9B7E430059}" destId="{9345F50B-D9FD-4078-AEC1-823D0FB0F77E}" srcOrd="0" destOrd="0" presId="urn:microsoft.com/office/officeart/2005/8/layout/chevron1"/>
    <dgm:cxn modelId="{709AE2D0-B052-4D6E-B124-8F5A493CED5A}" srcId="{04A12DC4-A161-4636-A85B-144169A96BA6}" destId="{00F46D6F-DDCC-4DC9-9890-49EBCEF2F24A}" srcOrd="3" destOrd="0" parTransId="{C8DF9965-6F60-48CC-BFD0-08FC35AB6617}" sibTransId="{DF86FB0F-E2C7-4A2C-A0BC-AA883472447E}"/>
    <dgm:cxn modelId="{97FC3FDE-14F7-43FB-B10B-FB3F9145D2C6}" srcId="{04A12DC4-A161-4636-A85B-144169A96BA6}" destId="{64F8EFFC-498B-4460-9456-8E9B7E430059}" srcOrd="2" destOrd="0" parTransId="{9ADB4883-0CBD-4D11-8A86-81CAC199D28F}" sibTransId="{49B79CC2-E417-4D95-976E-FCF843AE21C5}"/>
    <dgm:cxn modelId="{513C8DF2-DF45-4A17-9563-1667470F9442}" type="presOf" srcId="{8B63A78F-46F3-4467-9539-697FA5F01230}" destId="{EC968943-1057-46EF-BB36-1DF43E90A2AA}" srcOrd="0" destOrd="0" presId="urn:microsoft.com/office/officeart/2005/8/layout/chevron1"/>
    <dgm:cxn modelId="{F0EBDEFD-7BFF-48F5-96EB-46B6057D68C2}" type="presOf" srcId="{0783F5E5-A1F8-427B-8077-A49BEDDBA590}" destId="{A89CD67B-EE75-4C46-A233-CD0AFA353C00}" srcOrd="0" destOrd="0" presId="urn:microsoft.com/office/officeart/2005/8/layout/chevron1"/>
    <dgm:cxn modelId="{AC4B2DC4-3FD0-4049-90B2-C5D65EC4EFFD}" type="presParOf" srcId="{72A84A7D-045F-4641-8634-9C1ACFE524F9}" destId="{EC968943-1057-46EF-BB36-1DF43E90A2AA}" srcOrd="0" destOrd="0" presId="urn:microsoft.com/office/officeart/2005/8/layout/chevron1"/>
    <dgm:cxn modelId="{12AFA855-3297-427A-97FE-035622037EE9}" type="presParOf" srcId="{72A84A7D-045F-4641-8634-9C1ACFE524F9}" destId="{0051D64E-6FF8-4D55-B9A4-2E87B6401C19}" srcOrd="1" destOrd="0" presId="urn:microsoft.com/office/officeart/2005/8/layout/chevron1"/>
    <dgm:cxn modelId="{6B5D856E-35A4-423F-9FF3-656C6DF328C7}" type="presParOf" srcId="{72A84A7D-045F-4641-8634-9C1ACFE524F9}" destId="{A89CD67B-EE75-4C46-A233-CD0AFA353C00}" srcOrd="2" destOrd="0" presId="urn:microsoft.com/office/officeart/2005/8/layout/chevron1"/>
    <dgm:cxn modelId="{42D28F0A-FAA0-4F38-A1C3-44202F822354}" type="presParOf" srcId="{72A84A7D-045F-4641-8634-9C1ACFE524F9}" destId="{23E4415E-E79A-4C0C-AFE0-B16765DFA828}" srcOrd="3" destOrd="0" presId="urn:microsoft.com/office/officeart/2005/8/layout/chevron1"/>
    <dgm:cxn modelId="{370D90A5-3992-4D8A-83EF-C0C25A65CA9E}" type="presParOf" srcId="{72A84A7D-045F-4641-8634-9C1ACFE524F9}" destId="{9345F50B-D9FD-4078-AEC1-823D0FB0F77E}" srcOrd="4" destOrd="0" presId="urn:microsoft.com/office/officeart/2005/8/layout/chevron1"/>
    <dgm:cxn modelId="{3017C64A-8D7E-4D12-8756-F6C8B4941C76}" type="presParOf" srcId="{72A84A7D-045F-4641-8634-9C1ACFE524F9}" destId="{2158C535-4418-49F8-BB64-ADA42177120F}" srcOrd="5" destOrd="0" presId="urn:microsoft.com/office/officeart/2005/8/layout/chevron1"/>
    <dgm:cxn modelId="{155ACC87-0A16-44DE-B61F-CEDA03BCC80A}" type="presParOf" srcId="{72A84A7D-045F-4641-8634-9C1ACFE524F9}" destId="{6747D1FF-C910-439C-9EFF-E18831C2AD29}" srcOrd="6"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968943-1057-46EF-BB36-1DF43E90A2AA}">
      <dsp:nvSpPr>
        <dsp:cNvPr id="0" name=""/>
        <dsp:cNvSpPr/>
      </dsp:nvSpPr>
      <dsp:spPr>
        <a:xfrm>
          <a:off x="8681" y="779959"/>
          <a:ext cx="5053702" cy="2021481"/>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8024" tIns="62675" rIns="62675" bIns="62675" numCol="1" spcCol="1270" anchor="ctr" anchorCtr="0">
          <a:noAutofit/>
        </a:bodyPr>
        <a:lstStyle/>
        <a:p>
          <a:pPr marL="0" lvl="0" indent="0" algn="ctr" defTabSz="2089150">
            <a:lnSpc>
              <a:spcPct val="90000"/>
            </a:lnSpc>
            <a:spcBef>
              <a:spcPct val="0"/>
            </a:spcBef>
            <a:spcAft>
              <a:spcPct val="35000"/>
            </a:spcAft>
            <a:buNone/>
          </a:pPr>
          <a:r>
            <a:rPr lang="en-US" sz="4700" kern="1200" dirty="0"/>
            <a:t>Planning</a:t>
          </a:r>
        </a:p>
        <a:p>
          <a:pPr marL="0" lvl="0" indent="0" algn="ctr" defTabSz="2089150">
            <a:lnSpc>
              <a:spcPct val="90000"/>
            </a:lnSpc>
            <a:spcBef>
              <a:spcPct val="0"/>
            </a:spcBef>
            <a:spcAft>
              <a:spcPct val="35000"/>
            </a:spcAft>
            <a:buNone/>
          </a:pPr>
          <a:r>
            <a:rPr lang="en-US" sz="4700" kern="1200" dirty="0"/>
            <a:t>4 weeks</a:t>
          </a:r>
        </a:p>
      </dsp:txBody>
      <dsp:txXfrm>
        <a:off x="1019422" y="779959"/>
        <a:ext cx="3032221" cy="2021481"/>
      </dsp:txXfrm>
    </dsp:sp>
    <dsp:sp modelId="{A89CD67B-EE75-4C46-A233-CD0AFA353C00}">
      <dsp:nvSpPr>
        <dsp:cNvPr id="0" name=""/>
        <dsp:cNvSpPr/>
      </dsp:nvSpPr>
      <dsp:spPr>
        <a:xfrm>
          <a:off x="4557014" y="779959"/>
          <a:ext cx="5053702" cy="2021481"/>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8024" tIns="62675" rIns="62675" bIns="62675" numCol="1" spcCol="1270" anchor="ctr" anchorCtr="0">
          <a:noAutofit/>
        </a:bodyPr>
        <a:lstStyle/>
        <a:p>
          <a:pPr marL="0" lvl="0" indent="0" algn="ctr" defTabSz="2089150">
            <a:lnSpc>
              <a:spcPct val="90000"/>
            </a:lnSpc>
            <a:spcBef>
              <a:spcPct val="0"/>
            </a:spcBef>
            <a:spcAft>
              <a:spcPct val="35000"/>
            </a:spcAft>
            <a:buNone/>
          </a:pPr>
          <a:r>
            <a:rPr lang="en-US" sz="4700" kern="1200" dirty="0"/>
            <a:t>Pilot</a:t>
          </a:r>
        </a:p>
        <a:p>
          <a:pPr marL="0" lvl="0" indent="0" algn="ctr" defTabSz="2089150">
            <a:lnSpc>
              <a:spcPct val="90000"/>
            </a:lnSpc>
            <a:spcBef>
              <a:spcPct val="0"/>
            </a:spcBef>
            <a:spcAft>
              <a:spcPct val="35000"/>
            </a:spcAft>
            <a:buNone/>
          </a:pPr>
          <a:r>
            <a:rPr lang="en-US" sz="4700" kern="1200" dirty="0"/>
            <a:t>8-12 weeks</a:t>
          </a:r>
        </a:p>
      </dsp:txBody>
      <dsp:txXfrm>
        <a:off x="5567755" y="779959"/>
        <a:ext cx="3032221" cy="2021481"/>
      </dsp:txXfrm>
    </dsp:sp>
    <dsp:sp modelId="{9345F50B-D9FD-4078-AEC1-823D0FB0F77E}">
      <dsp:nvSpPr>
        <dsp:cNvPr id="0" name=""/>
        <dsp:cNvSpPr/>
      </dsp:nvSpPr>
      <dsp:spPr>
        <a:xfrm>
          <a:off x="9105346" y="779959"/>
          <a:ext cx="5053702" cy="2021481"/>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8024" tIns="62675" rIns="62675" bIns="62675" numCol="1" spcCol="1270" anchor="ctr" anchorCtr="0">
          <a:noAutofit/>
        </a:bodyPr>
        <a:lstStyle/>
        <a:p>
          <a:pPr marL="0" lvl="0" indent="0" algn="ctr" defTabSz="2089150">
            <a:lnSpc>
              <a:spcPct val="90000"/>
            </a:lnSpc>
            <a:spcBef>
              <a:spcPct val="0"/>
            </a:spcBef>
            <a:spcAft>
              <a:spcPct val="35000"/>
            </a:spcAft>
            <a:buNone/>
          </a:pPr>
          <a:r>
            <a:rPr lang="en-US" sz="4700" kern="1200" dirty="0"/>
            <a:t>Setup</a:t>
          </a:r>
        </a:p>
        <a:p>
          <a:pPr marL="0" lvl="0" indent="0" algn="ctr" defTabSz="2089150">
            <a:lnSpc>
              <a:spcPct val="90000"/>
            </a:lnSpc>
            <a:spcBef>
              <a:spcPct val="0"/>
            </a:spcBef>
            <a:spcAft>
              <a:spcPct val="35000"/>
            </a:spcAft>
            <a:buNone/>
          </a:pPr>
          <a:r>
            <a:rPr lang="en-US" sz="4700" kern="1200" dirty="0"/>
            <a:t>4-10 weeks</a:t>
          </a:r>
        </a:p>
      </dsp:txBody>
      <dsp:txXfrm>
        <a:off x="10116087" y="779959"/>
        <a:ext cx="3032221" cy="2021481"/>
      </dsp:txXfrm>
    </dsp:sp>
    <dsp:sp modelId="{6747D1FF-C910-439C-9EFF-E18831C2AD29}">
      <dsp:nvSpPr>
        <dsp:cNvPr id="0" name=""/>
        <dsp:cNvSpPr/>
      </dsp:nvSpPr>
      <dsp:spPr>
        <a:xfrm>
          <a:off x="13653679" y="779959"/>
          <a:ext cx="5053702" cy="2021481"/>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8024" tIns="62675" rIns="62675" bIns="62675" numCol="1" spcCol="1270" anchor="ctr" anchorCtr="0">
          <a:noAutofit/>
        </a:bodyPr>
        <a:lstStyle/>
        <a:p>
          <a:pPr marL="0" lvl="0" indent="0" algn="ctr" defTabSz="2089150">
            <a:lnSpc>
              <a:spcPct val="90000"/>
            </a:lnSpc>
            <a:spcBef>
              <a:spcPct val="0"/>
            </a:spcBef>
            <a:spcAft>
              <a:spcPct val="35000"/>
            </a:spcAft>
            <a:buNone/>
          </a:pPr>
          <a:r>
            <a:rPr lang="en-US" sz="4700" kern="1200" dirty="0"/>
            <a:t>Rollout</a:t>
          </a:r>
        </a:p>
        <a:p>
          <a:pPr marL="0" lvl="0" indent="0" algn="ctr" defTabSz="2089150">
            <a:lnSpc>
              <a:spcPct val="90000"/>
            </a:lnSpc>
            <a:spcBef>
              <a:spcPct val="0"/>
            </a:spcBef>
            <a:spcAft>
              <a:spcPct val="35000"/>
            </a:spcAft>
            <a:buNone/>
          </a:pPr>
          <a:r>
            <a:rPr lang="en-US" sz="4700" kern="1200" dirty="0"/>
            <a:t>TBD</a:t>
          </a:r>
        </a:p>
      </dsp:txBody>
      <dsp:txXfrm>
        <a:off x="14664420" y="779959"/>
        <a:ext cx="3032221" cy="2021481"/>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59069" y="0"/>
            <a:ext cx="2951306" cy="498243"/>
          </a:xfrm>
          <a:prstGeom prst="rect">
            <a:avLst/>
          </a:prstGeom>
        </p:spPr>
        <p:txBody>
          <a:bodyPr vert="horz" lIns="48765" tIns="24382" rIns="48765" bIns="24382" rtlCol="1"/>
          <a:lstStyle>
            <a:lvl1pPr algn="r">
              <a:defRPr sz="600"/>
            </a:lvl1pPr>
          </a:lstStyle>
          <a:p>
            <a:endParaRPr lang="he-IL"/>
          </a:p>
        </p:txBody>
      </p:sp>
      <p:sp>
        <p:nvSpPr>
          <p:cNvPr id="3" name="מציין מיקום של תאריך 2"/>
          <p:cNvSpPr>
            <a:spLocks noGrp="1"/>
          </p:cNvSpPr>
          <p:nvPr>
            <p:ph type="dt" idx="1"/>
          </p:nvPr>
        </p:nvSpPr>
        <p:spPr>
          <a:xfrm>
            <a:off x="1613" y="0"/>
            <a:ext cx="2951306" cy="498243"/>
          </a:xfrm>
          <a:prstGeom prst="rect">
            <a:avLst/>
          </a:prstGeom>
        </p:spPr>
        <p:txBody>
          <a:bodyPr vert="horz" lIns="48765" tIns="24382" rIns="48765" bIns="24382" rtlCol="1"/>
          <a:lstStyle>
            <a:lvl1pPr algn="l">
              <a:defRPr sz="600"/>
            </a:lvl1pPr>
          </a:lstStyle>
          <a:p>
            <a:fld id="{EDFA140C-2B86-4D1F-986B-C467DCA87252}" type="datetimeFigureOut">
              <a:rPr lang="he-IL" smtClean="0"/>
              <a:t>א'/תמוז/תשפ"ב</a:t>
            </a:fld>
            <a:endParaRPr lang="he-IL"/>
          </a:p>
        </p:txBody>
      </p:sp>
      <p:sp>
        <p:nvSpPr>
          <p:cNvPr id="4" name="מציין מיקום של תמונת שקופית 3"/>
          <p:cNvSpPr>
            <a:spLocks noGrp="1" noRot="1" noChangeAspect="1"/>
          </p:cNvSpPr>
          <p:nvPr>
            <p:ph type="sldImg" idx="2"/>
          </p:nvPr>
        </p:nvSpPr>
        <p:spPr>
          <a:xfrm>
            <a:off x="425450" y="1244600"/>
            <a:ext cx="5959475" cy="3352800"/>
          </a:xfrm>
          <a:prstGeom prst="rect">
            <a:avLst/>
          </a:prstGeom>
          <a:noFill/>
          <a:ln w="12700">
            <a:solidFill>
              <a:prstClr val="black"/>
            </a:solidFill>
          </a:ln>
        </p:spPr>
        <p:txBody>
          <a:bodyPr vert="horz" lIns="48765" tIns="24382" rIns="48765" bIns="24382" rtlCol="1" anchor="ctr"/>
          <a:lstStyle/>
          <a:p>
            <a:endParaRPr lang="he-IL"/>
          </a:p>
        </p:txBody>
      </p:sp>
      <p:sp>
        <p:nvSpPr>
          <p:cNvPr id="5" name="מציין מיקום של הערות 4"/>
          <p:cNvSpPr>
            <a:spLocks noGrp="1"/>
          </p:cNvSpPr>
          <p:nvPr>
            <p:ph type="body" sz="quarter" idx="3"/>
          </p:nvPr>
        </p:nvSpPr>
        <p:spPr>
          <a:xfrm>
            <a:off x="680823" y="4784242"/>
            <a:ext cx="5448730" cy="3916155"/>
          </a:xfrm>
          <a:prstGeom prst="rect">
            <a:avLst/>
          </a:prstGeom>
        </p:spPr>
        <p:txBody>
          <a:bodyPr vert="horz" lIns="48765" tIns="24382" rIns="48765" bIns="24382" rtlCol="1"/>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59069" y="9444273"/>
            <a:ext cx="2951306" cy="498241"/>
          </a:xfrm>
          <a:prstGeom prst="rect">
            <a:avLst/>
          </a:prstGeom>
        </p:spPr>
        <p:txBody>
          <a:bodyPr vert="horz" lIns="48765" tIns="24382" rIns="48765" bIns="24382" rtlCol="1" anchor="b"/>
          <a:lstStyle>
            <a:lvl1pPr algn="r">
              <a:defRPr sz="600"/>
            </a:lvl1pPr>
          </a:lstStyle>
          <a:p>
            <a:endParaRPr lang="he-IL"/>
          </a:p>
        </p:txBody>
      </p:sp>
      <p:sp>
        <p:nvSpPr>
          <p:cNvPr id="7" name="מציין מיקום של מספר שקופית 6"/>
          <p:cNvSpPr>
            <a:spLocks noGrp="1"/>
          </p:cNvSpPr>
          <p:nvPr>
            <p:ph type="sldNum" sz="quarter" idx="5"/>
          </p:nvPr>
        </p:nvSpPr>
        <p:spPr>
          <a:xfrm>
            <a:off x="1613" y="9444273"/>
            <a:ext cx="2951306" cy="498241"/>
          </a:xfrm>
          <a:prstGeom prst="rect">
            <a:avLst/>
          </a:prstGeom>
        </p:spPr>
        <p:txBody>
          <a:bodyPr vert="horz" lIns="48765" tIns="24382" rIns="48765" bIns="24382" rtlCol="1" anchor="b"/>
          <a:lstStyle>
            <a:lvl1pPr algn="l">
              <a:defRPr sz="600"/>
            </a:lvl1pPr>
          </a:lstStyle>
          <a:p>
            <a:fld id="{66CEAEDF-051D-47D1-91AA-3270D3F4F214}" type="slidenum">
              <a:rPr lang="he-IL" smtClean="0"/>
              <a:t>‹#›</a:t>
            </a:fld>
            <a:endParaRPr lang="he-IL"/>
          </a:p>
        </p:txBody>
      </p:sp>
    </p:spTree>
    <p:extLst>
      <p:ext uri="{BB962C8B-B14F-4D97-AF65-F5344CB8AC3E}">
        <p14:creationId xmlns:p14="http://schemas.microsoft.com/office/powerpoint/2010/main" val="2730136894"/>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66CEAEDF-051D-47D1-91AA-3270D3F4F214}" type="slidenum">
              <a:rPr lang="he-IL" smtClean="0"/>
              <a:t>1</a:t>
            </a:fld>
            <a:endParaRPr lang="he-IL"/>
          </a:p>
        </p:txBody>
      </p:sp>
    </p:spTree>
    <p:extLst>
      <p:ext uri="{BB962C8B-B14F-4D97-AF65-F5344CB8AC3E}">
        <p14:creationId xmlns:p14="http://schemas.microsoft.com/office/powerpoint/2010/main" val="35688259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5"/>
          </p:nvPr>
        </p:nvSpPr>
        <p:spPr/>
        <p:txBody>
          <a:bodyPr/>
          <a:lstStyle/>
          <a:p>
            <a:fld id="{66CEAEDF-051D-47D1-91AA-3270D3F4F214}" type="slidenum">
              <a:rPr lang="he-IL" smtClean="0"/>
              <a:t>11</a:t>
            </a:fld>
            <a:endParaRPr lang="he-IL"/>
          </a:p>
        </p:txBody>
      </p:sp>
    </p:spTree>
    <p:extLst>
      <p:ext uri="{BB962C8B-B14F-4D97-AF65-F5344CB8AC3E}">
        <p14:creationId xmlns:p14="http://schemas.microsoft.com/office/powerpoint/2010/main" val="32593226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5"/>
          </p:nvPr>
        </p:nvSpPr>
        <p:spPr/>
        <p:txBody>
          <a:bodyPr/>
          <a:lstStyle/>
          <a:p>
            <a:fld id="{66CEAEDF-051D-47D1-91AA-3270D3F4F214}" type="slidenum">
              <a:rPr lang="he-IL" smtClean="0"/>
              <a:t>12</a:t>
            </a:fld>
            <a:endParaRPr lang="he-IL"/>
          </a:p>
        </p:txBody>
      </p:sp>
    </p:spTree>
    <p:extLst>
      <p:ext uri="{BB962C8B-B14F-4D97-AF65-F5344CB8AC3E}">
        <p14:creationId xmlns:p14="http://schemas.microsoft.com/office/powerpoint/2010/main" val="15002360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dirty="0"/>
          </a:p>
        </p:txBody>
      </p:sp>
      <p:sp>
        <p:nvSpPr>
          <p:cNvPr id="4" name="מציין מיקום של מספר שקופית 3"/>
          <p:cNvSpPr>
            <a:spLocks noGrp="1"/>
          </p:cNvSpPr>
          <p:nvPr>
            <p:ph type="sldNum" sz="quarter" idx="5"/>
          </p:nvPr>
        </p:nvSpPr>
        <p:spPr/>
        <p:txBody>
          <a:bodyPr/>
          <a:lstStyle/>
          <a:p>
            <a:fld id="{66CEAEDF-051D-47D1-91AA-3270D3F4F214}" type="slidenum">
              <a:rPr lang="he-IL" smtClean="0"/>
              <a:t>13</a:t>
            </a:fld>
            <a:endParaRPr lang="he-IL"/>
          </a:p>
        </p:txBody>
      </p:sp>
    </p:spTree>
    <p:extLst>
      <p:ext uri="{BB962C8B-B14F-4D97-AF65-F5344CB8AC3E}">
        <p14:creationId xmlns:p14="http://schemas.microsoft.com/office/powerpoint/2010/main" val="35132356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dirty="0"/>
          </a:p>
        </p:txBody>
      </p:sp>
      <p:sp>
        <p:nvSpPr>
          <p:cNvPr id="4" name="מציין מיקום של מספר שקופית 3"/>
          <p:cNvSpPr>
            <a:spLocks noGrp="1"/>
          </p:cNvSpPr>
          <p:nvPr>
            <p:ph type="sldNum" sz="quarter" idx="5"/>
          </p:nvPr>
        </p:nvSpPr>
        <p:spPr/>
        <p:txBody>
          <a:bodyPr/>
          <a:lstStyle/>
          <a:p>
            <a:fld id="{66CEAEDF-051D-47D1-91AA-3270D3F4F214}" type="slidenum">
              <a:rPr lang="he-IL" smtClean="0"/>
              <a:t>14</a:t>
            </a:fld>
            <a:endParaRPr lang="he-IL"/>
          </a:p>
        </p:txBody>
      </p:sp>
    </p:spTree>
    <p:extLst>
      <p:ext uri="{BB962C8B-B14F-4D97-AF65-F5344CB8AC3E}">
        <p14:creationId xmlns:p14="http://schemas.microsoft.com/office/powerpoint/2010/main" val="39808643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dirty="0"/>
          </a:p>
        </p:txBody>
      </p:sp>
      <p:sp>
        <p:nvSpPr>
          <p:cNvPr id="4" name="מציין מיקום של מספר שקופית 3"/>
          <p:cNvSpPr>
            <a:spLocks noGrp="1"/>
          </p:cNvSpPr>
          <p:nvPr>
            <p:ph type="sldNum" sz="quarter" idx="5"/>
          </p:nvPr>
        </p:nvSpPr>
        <p:spPr/>
        <p:txBody>
          <a:bodyPr/>
          <a:lstStyle/>
          <a:p>
            <a:fld id="{66CEAEDF-051D-47D1-91AA-3270D3F4F214}" type="slidenum">
              <a:rPr lang="he-IL" smtClean="0"/>
              <a:t>15</a:t>
            </a:fld>
            <a:endParaRPr lang="he-IL"/>
          </a:p>
        </p:txBody>
      </p:sp>
    </p:spTree>
    <p:extLst>
      <p:ext uri="{BB962C8B-B14F-4D97-AF65-F5344CB8AC3E}">
        <p14:creationId xmlns:p14="http://schemas.microsoft.com/office/powerpoint/2010/main" val="6745879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dirty="0"/>
          </a:p>
        </p:txBody>
      </p:sp>
      <p:sp>
        <p:nvSpPr>
          <p:cNvPr id="4" name="מציין מיקום של מספר שקופית 3"/>
          <p:cNvSpPr>
            <a:spLocks noGrp="1"/>
          </p:cNvSpPr>
          <p:nvPr>
            <p:ph type="sldNum" sz="quarter" idx="5"/>
          </p:nvPr>
        </p:nvSpPr>
        <p:spPr/>
        <p:txBody>
          <a:bodyPr/>
          <a:lstStyle/>
          <a:p>
            <a:fld id="{66CEAEDF-051D-47D1-91AA-3270D3F4F214}" type="slidenum">
              <a:rPr lang="he-IL" smtClean="0"/>
              <a:t>16</a:t>
            </a:fld>
            <a:endParaRPr lang="he-IL"/>
          </a:p>
        </p:txBody>
      </p:sp>
    </p:spTree>
    <p:extLst>
      <p:ext uri="{BB962C8B-B14F-4D97-AF65-F5344CB8AC3E}">
        <p14:creationId xmlns:p14="http://schemas.microsoft.com/office/powerpoint/2010/main" val="20313367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dirty="0"/>
          </a:p>
        </p:txBody>
      </p:sp>
      <p:sp>
        <p:nvSpPr>
          <p:cNvPr id="4" name="מציין מיקום של מספר שקופית 3"/>
          <p:cNvSpPr>
            <a:spLocks noGrp="1"/>
          </p:cNvSpPr>
          <p:nvPr>
            <p:ph type="sldNum" sz="quarter" idx="5"/>
          </p:nvPr>
        </p:nvSpPr>
        <p:spPr/>
        <p:txBody>
          <a:bodyPr/>
          <a:lstStyle/>
          <a:p>
            <a:fld id="{66CEAEDF-051D-47D1-91AA-3270D3F4F214}" type="slidenum">
              <a:rPr lang="he-IL" smtClean="0"/>
              <a:t>17</a:t>
            </a:fld>
            <a:endParaRPr lang="he-IL"/>
          </a:p>
        </p:txBody>
      </p:sp>
    </p:spTree>
    <p:extLst>
      <p:ext uri="{BB962C8B-B14F-4D97-AF65-F5344CB8AC3E}">
        <p14:creationId xmlns:p14="http://schemas.microsoft.com/office/powerpoint/2010/main" val="38701332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66CEAEDF-051D-47D1-91AA-3270D3F4F214}" type="slidenum">
              <a:rPr lang="he-IL" smtClean="0"/>
              <a:t>18</a:t>
            </a:fld>
            <a:endParaRPr lang="he-IL"/>
          </a:p>
        </p:txBody>
      </p:sp>
    </p:spTree>
    <p:extLst>
      <p:ext uri="{BB962C8B-B14F-4D97-AF65-F5344CB8AC3E}">
        <p14:creationId xmlns:p14="http://schemas.microsoft.com/office/powerpoint/2010/main" val="25621606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dirty="0"/>
          </a:p>
        </p:txBody>
      </p:sp>
      <p:sp>
        <p:nvSpPr>
          <p:cNvPr id="4" name="מציין מיקום של מספר שקופית 3"/>
          <p:cNvSpPr>
            <a:spLocks noGrp="1"/>
          </p:cNvSpPr>
          <p:nvPr>
            <p:ph type="sldNum" sz="quarter" idx="5"/>
          </p:nvPr>
        </p:nvSpPr>
        <p:spPr/>
        <p:txBody>
          <a:bodyPr/>
          <a:lstStyle/>
          <a:p>
            <a:fld id="{66CEAEDF-051D-47D1-91AA-3270D3F4F214}" type="slidenum">
              <a:rPr lang="he-IL" smtClean="0"/>
              <a:t>2</a:t>
            </a:fld>
            <a:endParaRPr lang="he-IL"/>
          </a:p>
        </p:txBody>
      </p:sp>
    </p:spTree>
    <p:extLst>
      <p:ext uri="{BB962C8B-B14F-4D97-AF65-F5344CB8AC3E}">
        <p14:creationId xmlns:p14="http://schemas.microsoft.com/office/powerpoint/2010/main" val="25439744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dirty="0"/>
          </a:p>
        </p:txBody>
      </p:sp>
      <p:sp>
        <p:nvSpPr>
          <p:cNvPr id="4" name="מציין מיקום של מספר שקופית 3"/>
          <p:cNvSpPr>
            <a:spLocks noGrp="1"/>
          </p:cNvSpPr>
          <p:nvPr>
            <p:ph type="sldNum" sz="quarter" idx="5"/>
          </p:nvPr>
        </p:nvSpPr>
        <p:spPr/>
        <p:txBody>
          <a:bodyPr/>
          <a:lstStyle/>
          <a:p>
            <a:fld id="{66CEAEDF-051D-47D1-91AA-3270D3F4F214}" type="slidenum">
              <a:rPr lang="he-IL" smtClean="0"/>
              <a:t>3</a:t>
            </a:fld>
            <a:endParaRPr lang="he-IL"/>
          </a:p>
        </p:txBody>
      </p:sp>
    </p:spTree>
    <p:extLst>
      <p:ext uri="{BB962C8B-B14F-4D97-AF65-F5344CB8AC3E}">
        <p14:creationId xmlns:p14="http://schemas.microsoft.com/office/powerpoint/2010/main" val="23688594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dirty="0"/>
          </a:p>
        </p:txBody>
      </p:sp>
      <p:sp>
        <p:nvSpPr>
          <p:cNvPr id="4" name="מציין מיקום של מספר שקופית 3"/>
          <p:cNvSpPr>
            <a:spLocks noGrp="1"/>
          </p:cNvSpPr>
          <p:nvPr>
            <p:ph type="sldNum" sz="quarter" idx="5"/>
          </p:nvPr>
        </p:nvSpPr>
        <p:spPr/>
        <p:txBody>
          <a:bodyPr/>
          <a:lstStyle/>
          <a:p>
            <a:fld id="{66CEAEDF-051D-47D1-91AA-3270D3F4F214}" type="slidenum">
              <a:rPr lang="he-IL" smtClean="0"/>
              <a:t>4</a:t>
            </a:fld>
            <a:endParaRPr lang="he-IL"/>
          </a:p>
        </p:txBody>
      </p:sp>
    </p:spTree>
    <p:extLst>
      <p:ext uri="{BB962C8B-B14F-4D97-AF65-F5344CB8AC3E}">
        <p14:creationId xmlns:p14="http://schemas.microsoft.com/office/powerpoint/2010/main" val="8562395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dirty="0"/>
          </a:p>
        </p:txBody>
      </p:sp>
      <p:sp>
        <p:nvSpPr>
          <p:cNvPr id="4" name="מציין מיקום של מספר שקופית 3"/>
          <p:cNvSpPr>
            <a:spLocks noGrp="1"/>
          </p:cNvSpPr>
          <p:nvPr>
            <p:ph type="sldNum" sz="quarter" idx="5"/>
          </p:nvPr>
        </p:nvSpPr>
        <p:spPr/>
        <p:txBody>
          <a:bodyPr/>
          <a:lstStyle/>
          <a:p>
            <a:fld id="{66CEAEDF-051D-47D1-91AA-3270D3F4F214}" type="slidenum">
              <a:rPr lang="he-IL" smtClean="0"/>
              <a:t>5</a:t>
            </a:fld>
            <a:endParaRPr lang="he-IL"/>
          </a:p>
        </p:txBody>
      </p:sp>
    </p:spTree>
    <p:extLst>
      <p:ext uri="{BB962C8B-B14F-4D97-AF65-F5344CB8AC3E}">
        <p14:creationId xmlns:p14="http://schemas.microsoft.com/office/powerpoint/2010/main" val="24007327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dirty="0"/>
          </a:p>
        </p:txBody>
      </p:sp>
      <p:sp>
        <p:nvSpPr>
          <p:cNvPr id="4" name="מציין מיקום של מספר שקופית 3"/>
          <p:cNvSpPr>
            <a:spLocks noGrp="1"/>
          </p:cNvSpPr>
          <p:nvPr>
            <p:ph type="sldNum" sz="quarter" idx="5"/>
          </p:nvPr>
        </p:nvSpPr>
        <p:spPr/>
        <p:txBody>
          <a:bodyPr/>
          <a:lstStyle/>
          <a:p>
            <a:fld id="{66CEAEDF-051D-47D1-91AA-3270D3F4F214}" type="slidenum">
              <a:rPr lang="he-IL" smtClean="0"/>
              <a:t>6</a:t>
            </a:fld>
            <a:endParaRPr lang="he-IL"/>
          </a:p>
        </p:txBody>
      </p:sp>
    </p:spTree>
    <p:extLst>
      <p:ext uri="{BB962C8B-B14F-4D97-AF65-F5344CB8AC3E}">
        <p14:creationId xmlns:p14="http://schemas.microsoft.com/office/powerpoint/2010/main" val="6147856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CD1B23-6B06-B745-83CB-67E27C7665B1}" type="slidenum">
              <a:rPr lang="en-US" smtClean="0"/>
              <a:t>7</a:t>
            </a:fld>
            <a:endParaRPr lang="en-US"/>
          </a:p>
        </p:txBody>
      </p:sp>
    </p:spTree>
    <p:extLst>
      <p:ext uri="{BB962C8B-B14F-4D97-AF65-F5344CB8AC3E}">
        <p14:creationId xmlns:p14="http://schemas.microsoft.com/office/powerpoint/2010/main" val="5216695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dirty="0"/>
          </a:p>
        </p:txBody>
      </p:sp>
      <p:sp>
        <p:nvSpPr>
          <p:cNvPr id="4" name="מציין מיקום של מספר שקופית 3"/>
          <p:cNvSpPr>
            <a:spLocks noGrp="1"/>
          </p:cNvSpPr>
          <p:nvPr>
            <p:ph type="sldNum" sz="quarter" idx="5"/>
          </p:nvPr>
        </p:nvSpPr>
        <p:spPr/>
        <p:txBody>
          <a:bodyPr/>
          <a:lstStyle/>
          <a:p>
            <a:fld id="{66CEAEDF-051D-47D1-91AA-3270D3F4F214}" type="slidenum">
              <a:rPr lang="he-IL" smtClean="0"/>
              <a:t>8</a:t>
            </a:fld>
            <a:endParaRPr lang="he-IL"/>
          </a:p>
        </p:txBody>
      </p:sp>
    </p:spTree>
    <p:extLst>
      <p:ext uri="{BB962C8B-B14F-4D97-AF65-F5344CB8AC3E}">
        <p14:creationId xmlns:p14="http://schemas.microsoft.com/office/powerpoint/2010/main" val="17367770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dirty="0"/>
          </a:p>
        </p:txBody>
      </p:sp>
      <p:sp>
        <p:nvSpPr>
          <p:cNvPr id="4" name="מציין מיקום של מספר שקופית 3"/>
          <p:cNvSpPr>
            <a:spLocks noGrp="1"/>
          </p:cNvSpPr>
          <p:nvPr>
            <p:ph type="sldNum" sz="quarter" idx="5"/>
          </p:nvPr>
        </p:nvSpPr>
        <p:spPr/>
        <p:txBody>
          <a:bodyPr/>
          <a:lstStyle/>
          <a:p>
            <a:fld id="{66CEAEDF-051D-47D1-91AA-3270D3F4F214}" type="slidenum">
              <a:rPr lang="he-IL" smtClean="0"/>
              <a:t>9</a:t>
            </a:fld>
            <a:endParaRPr lang="he-IL"/>
          </a:p>
        </p:txBody>
      </p:sp>
    </p:spTree>
    <p:extLst>
      <p:ext uri="{BB962C8B-B14F-4D97-AF65-F5344CB8AC3E}">
        <p14:creationId xmlns:p14="http://schemas.microsoft.com/office/powerpoint/2010/main" val="37213425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g"/><Relationship Id="rId7" Type="http://schemas.openxmlformats.org/officeDocument/2006/relationships/image" Target="../media/image8.jp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jpg"/><Relationship Id="rId11" Type="http://schemas.openxmlformats.org/officeDocument/2006/relationships/image" Target="../media/image12.jpg"/><Relationship Id="rId5" Type="http://schemas.openxmlformats.org/officeDocument/2006/relationships/image" Target="../media/image6.jpg"/><Relationship Id="rId10" Type="http://schemas.openxmlformats.org/officeDocument/2006/relationships/image" Target="../media/image11.jpg"/><Relationship Id="rId4" Type="http://schemas.openxmlformats.org/officeDocument/2006/relationships/image" Target="../media/image5.png"/><Relationship Id="rId9" Type="http://schemas.openxmlformats.org/officeDocument/2006/relationships/image" Target="../media/image10.jpg"/></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20104099" cy="11308556"/>
          </a:xfrm>
          <a:prstGeom prst="rect">
            <a:avLst/>
          </a:prstGeom>
          <a:blipFill>
            <a:blip r:embed="rId2" cstate="print"/>
            <a:stretch>
              <a:fillRect/>
            </a:stretch>
          </a:blipFill>
        </p:spPr>
        <p:txBody>
          <a:bodyPr wrap="square" lIns="0" tIns="0" rIns="0" bIns="0" rtlCol="0"/>
          <a:lstStyle/>
          <a:p>
            <a:endParaRPr/>
          </a:p>
        </p:txBody>
      </p:sp>
      <p:sp>
        <p:nvSpPr>
          <p:cNvPr id="17" name="bk object 17"/>
          <p:cNvSpPr/>
          <p:nvPr/>
        </p:nvSpPr>
        <p:spPr>
          <a:xfrm>
            <a:off x="1252715" y="2303729"/>
            <a:ext cx="1169670" cy="1158875"/>
          </a:xfrm>
          <a:custGeom>
            <a:avLst/>
            <a:gdLst/>
            <a:ahLst/>
            <a:cxnLst/>
            <a:rect l="l" t="t" r="r" b="b"/>
            <a:pathLst>
              <a:path w="1169670" h="1158875">
                <a:moveTo>
                  <a:pt x="425420" y="0"/>
                </a:moveTo>
                <a:lnTo>
                  <a:pt x="375692" y="4469"/>
                </a:lnTo>
                <a:lnTo>
                  <a:pt x="327875" y="14942"/>
                </a:lnTo>
                <a:lnTo>
                  <a:pt x="282968" y="32695"/>
                </a:lnTo>
                <a:lnTo>
                  <a:pt x="241969" y="58999"/>
                </a:lnTo>
                <a:lnTo>
                  <a:pt x="205878" y="95130"/>
                </a:lnTo>
                <a:lnTo>
                  <a:pt x="176600" y="133888"/>
                </a:lnTo>
                <a:lnTo>
                  <a:pt x="149446" y="174471"/>
                </a:lnTo>
                <a:lnTo>
                  <a:pt x="124420" y="216673"/>
                </a:lnTo>
                <a:lnTo>
                  <a:pt x="101523" y="260292"/>
                </a:lnTo>
                <a:lnTo>
                  <a:pt x="80761" y="305123"/>
                </a:lnTo>
                <a:lnTo>
                  <a:pt x="62135" y="350961"/>
                </a:lnTo>
                <a:lnTo>
                  <a:pt x="45648" y="397603"/>
                </a:lnTo>
                <a:lnTo>
                  <a:pt x="31305" y="444844"/>
                </a:lnTo>
                <a:lnTo>
                  <a:pt x="19107" y="492480"/>
                </a:lnTo>
                <a:lnTo>
                  <a:pt x="9058" y="540306"/>
                </a:lnTo>
                <a:lnTo>
                  <a:pt x="1162" y="588120"/>
                </a:lnTo>
                <a:lnTo>
                  <a:pt x="0" y="611211"/>
                </a:lnTo>
                <a:lnTo>
                  <a:pt x="3024" y="633947"/>
                </a:lnTo>
                <a:lnTo>
                  <a:pt x="10107" y="655767"/>
                </a:lnTo>
                <a:lnTo>
                  <a:pt x="21119" y="676107"/>
                </a:lnTo>
                <a:lnTo>
                  <a:pt x="31710" y="694846"/>
                </a:lnTo>
                <a:lnTo>
                  <a:pt x="39400" y="714828"/>
                </a:lnTo>
                <a:lnTo>
                  <a:pt x="44088" y="735721"/>
                </a:lnTo>
                <a:lnTo>
                  <a:pt x="45673" y="757193"/>
                </a:lnTo>
                <a:lnTo>
                  <a:pt x="45719" y="813040"/>
                </a:lnTo>
                <a:lnTo>
                  <a:pt x="48884" y="837295"/>
                </a:lnTo>
                <a:lnTo>
                  <a:pt x="58113" y="859906"/>
                </a:lnTo>
                <a:lnTo>
                  <a:pt x="72752" y="879452"/>
                </a:lnTo>
                <a:lnTo>
                  <a:pt x="92195" y="894864"/>
                </a:lnTo>
                <a:lnTo>
                  <a:pt x="174025" y="943962"/>
                </a:lnTo>
                <a:lnTo>
                  <a:pt x="277614" y="1047540"/>
                </a:lnTo>
                <a:lnTo>
                  <a:pt x="308414" y="1073526"/>
                </a:lnTo>
                <a:lnTo>
                  <a:pt x="345597" y="1096810"/>
                </a:lnTo>
                <a:lnTo>
                  <a:pt x="387926" y="1116984"/>
                </a:lnTo>
                <a:lnTo>
                  <a:pt x="434167" y="1133640"/>
                </a:lnTo>
                <a:lnTo>
                  <a:pt x="483087" y="1146370"/>
                </a:lnTo>
                <a:lnTo>
                  <a:pt x="533449" y="1154766"/>
                </a:lnTo>
                <a:lnTo>
                  <a:pt x="584020" y="1158421"/>
                </a:lnTo>
                <a:lnTo>
                  <a:pt x="633565" y="1156926"/>
                </a:lnTo>
                <a:lnTo>
                  <a:pt x="680849" y="1149873"/>
                </a:lnTo>
                <a:lnTo>
                  <a:pt x="724638" y="1136854"/>
                </a:lnTo>
                <a:lnTo>
                  <a:pt x="763697" y="1117462"/>
                </a:lnTo>
                <a:lnTo>
                  <a:pt x="796792" y="1091288"/>
                </a:lnTo>
                <a:lnTo>
                  <a:pt x="806622" y="1082407"/>
                </a:lnTo>
                <a:lnTo>
                  <a:pt x="817272" y="1074587"/>
                </a:lnTo>
                <a:lnTo>
                  <a:pt x="828658" y="1067881"/>
                </a:lnTo>
                <a:lnTo>
                  <a:pt x="840696" y="1062346"/>
                </a:lnTo>
                <a:lnTo>
                  <a:pt x="894600" y="1040776"/>
                </a:lnTo>
                <a:lnTo>
                  <a:pt x="918313" y="1029629"/>
                </a:lnTo>
                <a:lnTo>
                  <a:pt x="960858" y="999494"/>
                </a:lnTo>
                <a:lnTo>
                  <a:pt x="1085600" y="859284"/>
                </a:lnTo>
                <a:lnTo>
                  <a:pt x="1119618" y="813040"/>
                </a:lnTo>
                <a:lnTo>
                  <a:pt x="1145368" y="761738"/>
                </a:lnTo>
                <a:lnTo>
                  <a:pt x="1157862" y="724338"/>
                </a:lnTo>
                <a:lnTo>
                  <a:pt x="1165919" y="685873"/>
                </a:lnTo>
                <a:lnTo>
                  <a:pt x="1169481" y="646738"/>
                </a:lnTo>
                <a:lnTo>
                  <a:pt x="1168487" y="607323"/>
                </a:lnTo>
                <a:lnTo>
                  <a:pt x="1155587" y="452501"/>
                </a:lnTo>
                <a:lnTo>
                  <a:pt x="1137652" y="384709"/>
                </a:lnTo>
                <a:lnTo>
                  <a:pt x="1097484" y="327227"/>
                </a:lnTo>
                <a:lnTo>
                  <a:pt x="1064658" y="294391"/>
                </a:lnTo>
                <a:lnTo>
                  <a:pt x="1056169" y="285189"/>
                </a:lnTo>
                <a:lnTo>
                  <a:pt x="1048457" y="275349"/>
                </a:lnTo>
                <a:lnTo>
                  <a:pt x="1041558" y="264921"/>
                </a:lnTo>
                <a:lnTo>
                  <a:pt x="1035507" y="253952"/>
                </a:lnTo>
                <a:lnTo>
                  <a:pt x="993582" y="170101"/>
                </a:lnTo>
                <a:lnTo>
                  <a:pt x="967259" y="129659"/>
                </a:lnTo>
                <a:lnTo>
                  <a:pt x="934425" y="98122"/>
                </a:lnTo>
                <a:lnTo>
                  <a:pt x="896286" y="74181"/>
                </a:lnTo>
                <a:lnTo>
                  <a:pt x="854044" y="56526"/>
                </a:lnTo>
                <a:lnTo>
                  <a:pt x="808906" y="43847"/>
                </a:lnTo>
                <a:lnTo>
                  <a:pt x="762074" y="34834"/>
                </a:lnTo>
                <a:lnTo>
                  <a:pt x="714754" y="28178"/>
                </a:lnTo>
                <a:lnTo>
                  <a:pt x="668151" y="22567"/>
                </a:lnTo>
                <a:lnTo>
                  <a:pt x="623467" y="16692"/>
                </a:lnTo>
                <a:lnTo>
                  <a:pt x="576083" y="9881"/>
                </a:lnTo>
                <a:lnTo>
                  <a:pt x="526615" y="3980"/>
                </a:lnTo>
                <a:lnTo>
                  <a:pt x="476061" y="261"/>
                </a:lnTo>
                <a:lnTo>
                  <a:pt x="425420" y="0"/>
                </a:lnTo>
                <a:close/>
              </a:path>
            </a:pathLst>
          </a:custGeom>
          <a:solidFill>
            <a:srgbClr val="FFFFFF"/>
          </a:solidFill>
        </p:spPr>
        <p:txBody>
          <a:bodyPr wrap="square" lIns="0" tIns="0" rIns="0" bIns="0" rtlCol="0"/>
          <a:lstStyle/>
          <a:p>
            <a:endParaRPr/>
          </a:p>
        </p:txBody>
      </p:sp>
      <p:sp>
        <p:nvSpPr>
          <p:cNvPr id="18" name="bk object 18"/>
          <p:cNvSpPr/>
          <p:nvPr/>
        </p:nvSpPr>
        <p:spPr>
          <a:xfrm>
            <a:off x="1381851" y="2427156"/>
            <a:ext cx="911860" cy="911860"/>
          </a:xfrm>
          <a:custGeom>
            <a:avLst/>
            <a:gdLst/>
            <a:ahLst/>
            <a:cxnLst/>
            <a:rect l="l" t="t" r="r" b="b"/>
            <a:pathLst>
              <a:path w="911860" h="911860">
                <a:moveTo>
                  <a:pt x="455640" y="0"/>
                </a:moveTo>
                <a:lnTo>
                  <a:pt x="409120" y="2356"/>
                </a:lnTo>
                <a:lnTo>
                  <a:pt x="363929" y="9274"/>
                </a:lnTo>
                <a:lnTo>
                  <a:pt x="320297" y="20520"/>
                </a:lnTo>
                <a:lnTo>
                  <a:pt x="278455" y="35865"/>
                </a:lnTo>
                <a:lnTo>
                  <a:pt x="238634" y="55077"/>
                </a:lnTo>
                <a:lnTo>
                  <a:pt x="201065" y="77926"/>
                </a:lnTo>
                <a:lnTo>
                  <a:pt x="165979" y="104181"/>
                </a:lnTo>
                <a:lnTo>
                  <a:pt x="133605" y="133611"/>
                </a:lnTo>
                <a:lnTo>
                  <a:pt x="104176" y="165985"/>
                </a:lnTo>
                <a:lnTo>
                  <a:pt x="77923" y="201072"/>
                </a:lnTo>
                <a:lnTo>
                  <a:pt x="55074" y="238642"/>
                </a:lnTo>
                <a:lnTo>
                  <a:pt x="35863" y="278464"/>
                </a:lnTo>
                <a:lnTo>
                  <a:pt x="20519" y="320306"/>
                </a:lnTo>
                <a:lnTo>
                  <a:pt x="9273" y="363939"/>
                </a:lnTo>
                <a:lnTo>
                  <a:pt x="2356" y="409131"/>
                </a:lnTo>
                <a:lnTo>
                  <a:pt x="0" y="455651"/>
                </a:lnTo>
                <a:lnTo>
                  <a:pt x="2356" y="502171"/>
                </a:lnTo>
                <a:lnTo>
                  <a:pt x="9273" y="547362"/>
                </a:lnTo>
                <a:lnTo>
                  <a:pt x="20519" y="590995"/>
                </a:lnTo>
                <a:lnTo>
                  <a:pt x="35863" y="632837"/>
                </a:lnTo>
                <a:lnTo>
                  <a:pt x="55074" y="672659"/>
                </a:lnTo>
                <a:lnTo>
                  <a:pt x="77923" y="710229"/>
                </a:lnTo>
                <a:lnTo>
                  <a:pt x="104176" y="745316"/>
                </a:lnTo>
                <a:lnTo>
                  <a:pt x="133605" y="777690"/>
                </a:lnTo>
                <a:lnTo>
                  <a:pt x="165979" y="807120"/>
                </a:lnTo>
                <a:lnTo>
                  <a:pt x="201065" y="833375"/>
                </a:lnTo>
                <a:lnTo>
                  <a:pt x="238634" y="856224"/>
                </a:lnTo>
                <a:lnTo>
                  <a:pt x="278455" y="875437"/>
                </a:lnTo>
                <a:lnTo>
                  <a:pt x="320297" y="890781"/>
                </a:lnTo>
                <a:lnTo>
                  <a:pt x="363929" y="902028"/>
                </a:lnTo>
                <a:lnTo>
                  <a:pt x="409120" y="908945"/>
                </a:lnTo>
                <a:lnTo>
                  <a:pt x="455640" y="911302"/>
                </a:lnTo>
                <a:lnTo>
                  <a:pt x="502162" y="908945"/>
                </a:lnTo>
                <a:lnTo>
                  <a:pt x="547355" y="902028"/>
                </a:lnTo>
                <a:lnTo>
                  <a:pt x="590988" y="890781"/>
                </a:lnTo>
                <a:lnTo>
                  <a:pt x="632831" y="875437"/>
                </a:lnTo>
                <a:lnTo>
                  <a:pt x="638317" y="872790"/>
                </a:lnTo>
                <a:lnTo>
                  <a:pt x="455640" y="872790"/>
                </a:lnTo>
                <a:lnTo>
                  <a:pt x="407061" y="869978"/>
                </a:lnTo>
                <a:lnTo>
                  <a:pt x="360110" y="861754"/>
                </a:lnTo>
                <a:lnTo>
                  <a:pt x="315103" y="848431"/>
                </a:lnTo>
                <a:lnTo>
                  <a:pt x="272355" y="830327"/>
                </a:lnTo>
                <a:lnTo>
                  <a:pt x="232182" y="807756"/>
                </a:lnTo>
                <a:lnTo>
                  <a:pt x="194898" y="781034"/>
                </a:lnTo>
                <a:lnTo>
                  <a:pt x="160821" y="750475"/>
                </a:lnTo>
                <a:lnTo>
                  <a:pt x="130263" y="716396"/>
                </a:lnTo>
                <a:lnTo>
                  <a:pt x="103542" y="679112"/>
                </a:lnTo>
                <a:lnTo>
                  <a:pt x="80972" y="638938"/>
                </a:lnTo>
                <a:lnTo>
                  <a:pt x="62868" y="596189"/>
                </a:lnTo>
                <a:lnTo>
                  <a:pt x="49547" y="551182"/>
                </a:lnTo>
                <a:lnTo>
                  <a:pt x="41323" y="504230"/>
                </a:lnTo>
                <a:lnTo>
                  <a:pt x="38511" y="455651"/>
                </a:lnTo>
                <a:lnTo>
                  <a:pt x="41323" y="407071"/>
                </a:lnTo>
                <a:lnTo>
                  <a:pt x="49547" y="360120"/>
                </a:lnTo>
                <a:lnTo>
                  <a:pt x="62868" y="315112"/>
                </a:lnTo>
                <a:lnTo>
                  <a:pt x="80972" y="272363"/>
                </a:lnTo>
                <a:lnTo>
                  <a:pt x="103542" y="232189"/>
                </a:lnTo>
                <a:lnTo>
                  <a:pt x="130263" y="194905"/>
                </a:lnTo>
                <a:lnTo>
                  <a:pt x="160821" y="160826"/>
                </a:lnTo>
                <a:lnTo>
                  <a:pt x="194898" y="130267"/>
                </a:lnTo>
                <a:lnTo>
                  <a:pt x="232182" y="103545"/>
                </a:lnTo>
                <a:lnTo>
                  <a:pt x="272355" y="80974"/>
                </a:lnTo>
                <a:lnTo>
                  <a:pt x="315103" y="62870"/>
                </a:lnTo>
                <a:lnTo>
                  <a:pt x="360110" y="49548"/>
                </a:lnTo>
                <a:lnTo>
                  <a:pt x="407061" y="41323"/>
                </a:lnTo>
                <a:lnTo>
                  <a:pt x="455640" y="38511"/>
                </a:lnTo>
                <a:lnTo>
                  <a:pt x="638317" y="38511"/>
                </a:lnTo>
                <a:lnTo>
                  <a:pt x="632831" y="35865"/>
                </a:lnTo>
                <a:lnTo>
                  <a:pt x="590988" y="20520"/>
                </a:lnTo>
                <a:lnTo>
                  <a:pt x="547355" y="9274"/>
                </a:lnTo>
                <a:lnTo>
                  <a:pt x="502162" y="2356"/>
                </a:lnTo>
                <a:lnTo>
                  <a:pt x="455640" y="0"/>
                </a:lnTo>
                <a:close/>
              </a:path>
              <a:path w="911860" h="911860">
                <a:moveTo>
                  <a:pt x="638317" y="38511"/>
                </a:moveTo>
                <a:lnTo>
                  <a:pt x="455640" y="38511"/>
                </a:lnTo>
                <a:lnTo>
                  <a:pt x="504220" y="41323"/>
                </a:lnTo>
                <a:lnTo>
                  <a:pt x="551171" y="49548"/>
                </a:lnTo>
                <a:lnTo>
                  <a:pt x="596179" y="62870"/>
                </a:lnTo>
                <a:lnTo>
                  <a:pt x="638927" y="80974"/>
                </a:lnTo>
                <a:lnTo>
                  <a:pt x="679102" y="103545"/>
                </a:lnTo>
                <a:lnTo>
                  <a:pt x="716386" y="130267"/>
                </a:lnTo>
                <a:lnTo>
                  <a:pt x="750465" y="160826"/>
                </a:lnTo>
                <a:lnTo>
                  <a:pt x="781023" y="194905"/>
                </a:lnTo>
                <a:lnTo>
                  <a:pt x="807746" y="232189"/>
                </a:lnTo>
                <a:lnTo>
                  <a:pt x="830317" y="272363"/>
                </a:lnTo>
                <a:lnTo>
                  <a:pt x="848421" y="315112"/>
                </a:lnTo>
                <a:lnTo>
                  <a:pt x="861743" y="360120"/>
                </a:lnTo>
                <a:lnTo>
                  <a:pt x="869968" y="407071"/>
                </a:lnTo>
                <a:lnTo>
                  <a:pt x="872779" y="455651"/>
                </a:lnTo>
                <a:lnTo>
                  <a:pt x="869968" y="504230"/>
                </a:lnTo>
                <a:lnTo>
                  <a:pt x="861743" y="551182"/>
                </a:lnTo>
                <a:lnTo>
                  <a:pt x="848421" y="596189"/>
                </a:lnTo>
                <a:lnTo>
                  <a:pt x="830317" y="638938"/>
                </a:lnTo>
                <a:lnTo>
                  <a:pt x="807746" y="679112"/>
                </a:lnTo>
                <a:lnTo>
                  <a:pt x="781023" y="716396"/>
                </a:lnTo>
                <a:lnTo>
                  <a:pt x="750465" y="750475"/>
                </a:lnTo>
                <a:lnTo>
                  <a:pt x="716386" y="781034"/>
                </a:lnTo>
                <a:lnTo>
                  <a:pt x="679102" y="807756"/>
                </a:lnTo>
                <a:lnTo>
                  <a:pt x="638927" y="830327"/>
                </a:lnTo>
                <a:lnTo>
                  <a:pt x="596179" y="848431"/>
                </a:lnTo>
                <a:lnTo>
                  <a:pt x="551171" y="861754"/>
                </a:lnTo>
                <a:lnTo>
                  <a:pt x="504220" y="869978"/>
                </a:lnTo>
                <a:lnTo>
                  <a:pt x="455640" y="872790"/>
                </a:lnTo>
                <a:lnTo>
                  <a:pt x="638317" y="872790"/>
                </a:lnTo>
                <a:lnTo>
                  <a:pt x="672653" y="856224"/>
                </a:lnTo>
                <a:lnTo>
                  <a:pt x="710223" y="833375"/>
                </a:lnTo>
                <a:lnTo>
                  <a:pt x="745310" y="807120"/>
                </a:lnTo>
                <a:lnTo>
                  <a:pt x="777684" y="777690"/>
                </a:lnTo>
                <a:lnTo>
                  <a:pt x="807113" y="745316"/>
                </a:lnTo>
                <a:lnTo>
                  <a:pt x="833368" y="710229"/>
                </a:lnTo>
                <a:lnTo>
                  <a:pt x="856216" y="672659"/>
                </a:lnTo>
                <a:lnTo>
                  <a:pt x="875428" y="632837"/>
                </a:lnTo>
                <a:lnTo>
                  <a:pt x="890772" y="590995"/>
                </a:lnTo>
                <a:lnTo>
                  <a:pt x="902017" y="547362"/>
                </a:lnTo>
                <a:lnTo>
                  <a:pt x="908934" y="502171"/>
                </a:lnTo>
                <a:lnTo>
                  <a:pt x="911291" y="455651"/>
                </a:lnTo>
                <a:lnTo>
                  <a:pt x="908934" y="409131"/>
                </a:lnTo>
                <a:lnTo>
                  <a:pt x="902017" y="363939"/>
                </a:lnTo>
                <a:lnTo>
                  <a:pt x="890772" y="320306"/>
                </a:lnTo>
                <a:lnTo>
                  <a:pt x="875428" y="278464"/>
                </a:lnTo>
                <a:lnTo>
                  <a:pt x="856216" y="238642"/>
                </a:lnTo>
                <a:lnTo>
                  <a:pt x="833368" y="201072"/>
                </a:lnTo>
                <a:lnTo>
                  <a:pt x="807113" y="165985"/>
                </a:lnTo>
                <a:lnTo>
                  <a:pt x="777684" y="133611"/>
                </a:lnTo>
                <a:lnTo>
                  <a:pt x="745310" y="104181"/>
                </a:lnTo>
                <a:lnTo>
                  <a:pt x="710223" y="77926"/>
                </a:lnTo>
                <a:lnTo>
                  <a:pt x="672653" y="55077"/>
                </a:lnTo>
                <a:lnTo>
                  <a:pt x="638317" y="38511"/>
                </a:lnTo>
                <a:close/>
              </a:path>
            </a:pathLst>
          </a:custGeom>
          <a:solidFill>
            <a:srgbClr val="4D4D4D"/>
          </a:solidFill>
        </p:spPr>
        <p:txBody>
          <a:bodyPr wrap="square" lIns="0" tIns="0" rIns="0" bIns="0" rtlCol="0"/>
          <a:lstStyle/>
          <a:p>
            <a:endParaRPr/>
          </a:p>
        </p:txBody>
      </p:sp>
      <p:sp>
        <p:nvSpPr>
          <p:cNvPr id="2" name="Holder 2"/>
          <p:cNvSpPr>
            <a:spLocks noGrp="1"/>
          </p:cNvSpPr>
          <p:nvPr>
            <p:ph type="ctrTitle"/>
          </p:nvPr>
        </p:nvSpPr>
        <p:spPr>
          <a:xfrm>
            <a:off x="1251306" y="1138151"/>
            <a:ext cx="17601486" cy="3017520"/>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3015615" y="6333236"/>
            <a:ext cx="14072870" cy="2827337"/>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6/30/2022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20104099" cy="9707992"/>
          </a:xfrm>
          <a:prstGeom prst="rect">
            <a:avLst/>
          </a:prstGeom>
          <a:blipFill>
            <a:blip r:embed="rId2" cstate="print"/>
            <a:stretch>
              <a:fillRect/>
            </a:stretch>
          </a:blip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6850" b="0" i="0">
                <a:solidFill>
                  <a:srgbClr val="0070BB"/>
                </a:solidFill>
                <a:latin typeface="Heebo-Medium"/>
                <a:cs typeface="Heebo-Medium"/>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6/30/2022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850" b="0" i="0">
                <a:solidFill>
                  <a:srgbClr val="0070BB"/>
                </a:solidFill>
                <a:latin typeface="Heebo-Medium"/>
                <a:cs typeface="Heebo-Medium"/>
              </a:defRPr>
            </a:lvl1pPr>
          </a:lstStyle>
          <a:p>
            <a:endParaRPr/>
          </a:p>
        </p:txBody>
      </p:sp>
      <p:sp>
        <p:nvSpPr>
          <p:cNvPr id="3" name="Holder 3"/>
          <p:cNvSpPr>
            <a:spLocks noGrp="1"/>
          </p:cNvSpPr>
          <p:nvPr>
            <p:ph sz="half" idx="2"/>
          </p:nvPr>
        </p:nvSpPr>
        <p:spPr>
          <a:xfrm>
            <a:off x="1005205" y="2601150"/>
            <a:ext cx="8745284" cy="746417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10353611" y="2601150"/>
            <a:ext cx="8745284" cy="746417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6/30/2022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850" b="0" i="0">
                <a:solidFill>
                  <a:srgbClr val="0070BB"/>
                </a:solidFill>
                <a:latin typeface="Heebo-Medium"/>
                <a:cs typeface="Heebo-Medium"/>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6/30/2022</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4060220" y="189178"/>
            <a:ext cx="272810" cy="357328"/>
          </a:xfrm>
          <a:prstGeom prst="rect">
            <a:avLst/>
          </a:prstGeom>
          <a:blipFill>
            <a:blip r:embed="rId2" cstate="print"/>
            <a:stretch>
              <a:fillRect/>
            </a:stretch>
          </a:blipFill>
        </p:spPr>
        <p:txBody>
          <a:bodyPr wrap="square" lIns="0" tIns="0" rIns="0" bIns="0" rtlCol="0"/>
          <a:lstStyle/>
          <a:p>
            <a:endParaRPr/>
          </a:p>
        </p:txBody>
      </p:sp>
      <p:sp>
        <p:nvSpPr>
          <p:cNvPr id="17" name="bk object 17"/>
          <p:cNvSpPr/>
          <p:nvPr/>
        </p:nvSpPr>
        <p:spPr>
          <a:xfrm>
            <a:off x="10870433" y="84077"/>
            <a:ext cx="167883" cy="1429314"/>
          </a:xfrm>
          <a:prstGeom prst="rect">
            <a:avLst/>
          </a:prstGeom>
          <a:blipFill>
            <a:blip r:embed="rId3" cstate="print"/>
            <a:stretch>
              <a:fillRect/>
            </a:stretch>
          </a:blipFill>
        </p:spPr>
        <p:txBody>
          <a:bodyPr wrap="square" lIns="0" tIns="0" rIns="0" bIns="0" rtlCol="0"/>
          <a:lstStyle/>
          <a:p>
            <a:endParaRPr/>
          </a:p>
        </p:txBody>
      </p:sp>
      <p:sp>
        <p:nvSpPr>
          <p:cNvPr id="18" name="bk object 18"/>
          <p:cNvSpPr/>
          <p:nvPr/>
        </p:nvSpPr>
        <p:spPr>
          <a:xfrm>
            <a:off x="11835765" y="2501300"/>
            <a:ext cx="146897" cy="525483"/>
          </a:xfrm>
          <a:prstGeom prst="rect">
            <a:avLst/>
          </a:prstGeom>
          <a:blipFill>
            <a:blip r:embed="rId4" cstate="print"/>
            <a:stretch>
              <a:fillRect/>
            </a:stretch>
          </a:blipFill>
        </p:spPr>
        <p:txBody>
          <a:bodyPr wrap="square" lIns="0" tIns="0" rIns="0" bIns="0" rtlCol="0"/>
          <a:lstStyle/>
          <a:p>
            <a:endParaRPr/>
          </a:p>
        </p:txBody>
      </p:sp>
      <p:sp>
        <p:nvSpPr>
          <p:cNvPr id="19" name="bk object 19"/>
          <p:cNvSpPr/>
          <p:nvPr/>
        </p:nvSpPr>
        <p:spPr>
          <a:xfrm>
            <a:off x="10891417" y="1607979"/>
            <a:ext cx="335766" cy="1986326"/>
          </a:xfrm>
          <a:prstGeom prst="rect">
            <a:avLst/>
          </a:prstGeom>
          <a:blipFill>
            <a:blip r:embed="rId5" cstate="print"/>
            <a:stretch>
              <a:fillRect/>
            </a:stretch>
          </a:blipFill>
        </p:spPr>
        <p:txBody>
          <a:bodyPr wrap="square" lIns="0" tIns="0" rIns="0" bIns="0" rtlCol="0"/>
          <a:lstStyle/>
          <a:p>
            <a:endParaRPr/>
          </a:p>
        </p:txBody>
      </p:sp>
      <p:sp>
        <p:nvSpPr>
          <p:cNvPr id="20" name="bk object 20"/>
          <p:cNvSpPr/>
          <p:nvPr/>
        </p:nvSpPr>
        <p:spPr>
          <a:xfrm>
            <a:off x="10702553" y="1156063"/>
            <a:ext cx="9401546" cy="7482882"/>
          </a:xfrm>
          <a:prstGeom prst="rect">
            <a:avLst/>
          </a:prstGeom>
          <a:blipFill>
            <a:blip r:embed="rId6" cstate="print"/>
            <a:stretch>
              <a:fillRect/>
            </a:stretch>
          </a:blipFill>
        </p:spPr>
        <p:txBody>
          <a:bodyPr wrap="square" lIns="0" tIns="0" rIns="0" bIns="0" rtlCol="0"/>
          <a:lstStyle/>
          <a:p>
            <a:endParaRPr/>
          </a:p>
        </p:txBody>
      </p:sp>
      <p:sp>
        <p:nvSpPr>
          <p:cNvPr id="21" name="bk object 21"/>
          <p:cNvSpPr/>
          <p:nvPr/>
        </p:nvSpPr>
        <p:spPr>
          <a:xfrm>
            <a:off x="8331203" y="987908"/>
            <a:ext cx="566605" cy="1029947"/>
          </a:xfrm>
          <a:prstGeom prst="rect">
            <a:avLst/>
          </a:prstGeom>
          <a:blipFill>
            <a:blip r:embed="rId7" cstate="print"/>
            <a:stretch>
              <a:fillRect/>
            </a:stretch>
          </a:blipFill>
        </p:spPr>
        <p:txBody>
          <a:bodyPr wrap="square" lIns="0" tIns="0" rIns="0" bIns="0" rtlCol="0"/>
          <a:lstStyle/>
          <a:p>
            <a:endParaRPr/>
          </a:p>
        </p:txBody>
      </p:sp>
      <p:sp>
        <p:nvSpPr>
          <p:cNvPr id="22" name="bk object 22"/>
          <p:cNvSpPr/>
          <p:nvPr/>
        </p:nvSpPr>
        <p:spPr>
          <a:xfrm>
            <a:off x="18089418" y="8407733"/>
            <a:ext cx="1175182" cy="336309"/>
          </a:xfrm>
          <a:prstGeom prst="rect">
            <a:avLst/>
          </a:prstGeom>
          <a:blipFill>
            <a:blip r:embed="rId8" cstate="print"/>
            <a:stretch>
              <a:fillRect/>
            </a:stretch>
          </a:blipFill>
        </p:spPr>
        <p:txBody>
          <a:bodyPr wrap="square" lIns="0" tIns="0" rIns="0" bIns="0" rtlCol="0"/>
          <a:lstStyle/>
          <a:p>
            <a:endParaRPr/>
          </a:p>
        </p:txBody>
      </p:sp>
      <p:sp>
        <p:nvSpPr>
          <p:cNvPr id="23" name="bk object 23"/>
          <p:cNvSpPr/>
          <p:nvPr/>
        </p:nvSpPr>
        <p:spPr>
          <a:xfrm>
            <a:off x="6211677" y="5465026"/>
            <a:ext cx="524635" cy="210193"/>
          </a:xfrm>
          <a:prstGeom prst="rect">
            <a:avLst/>
          </a:prstGeom>
          <a:blipFill>
            <a:blip r:embed="rId9" cstate="print"/>
            <a:stretch>
              <a:fillRect/>
            </a:stretch>
          </a:blipFill>
        </p:spPr>
        <p:txBody>
          <a:bodyPr wrap="square" lIns="0" tIns="0" rIns="0" bIns="0" rtlCol="0"/>
          <a:lstStyle/>
          <a:p>
            <a:endParaRPr/>
          </a:p>
        </p:txBody>
      </p:sp>
      <p:sp>
        <p:nvSpPr>
          <p:cNvPr id="24" name="bk object 24"/>
          <p:cNvSpPr/>
          <p:nvPr/>
        </p:nvSpPr>
        <p:spPr>
          <a:xfrm>
            <a:off x="16158754" y="9542776"/>
            <a:ext cx="461678" cy="210193"/>
          </a:xfrm>
          <a:prstGeom prst="rect">
            <a:avLst/>
          </a:prstGeom>
          <a:blipFill>
            <a:blip r:embed="rId10" cstate="print"/>
            <a:stretch>
              <a:fillRect/>
            </a:stretch>
          </a:blipFill>
        </p:spPr>
        <p:txBody>
          <a:bodyPr wrap="square" lIns="0" tIns="0" rIns="0" bIns="0" rtlCol="0"/>
          <a:lstStyle/>
          <a:p>
            <a:endParaRPr/>
          </a:p>
        </p:txBody>
      </p:sp>
      <p:sp>
        <p:nvSpPr>
          <p:cNvPr id="25" name="bk object 25"/>
          <p:cNvSpPr/>
          <p:nvPr/>
        </p:nvSpPr>
        <p:spPr>
          <a:xfrm>
            <a:off x="230839" y="1765623"/>
            <a:ext cx="8604013" cy="9542932"/>
          </a:xfrm>
          <a:prstGeom prst="rect">
            <a:avLst/>
          </a:prstGeom>
          <a:blipFill>
            <a:blip r:embed="rId11" cstate="print"/>
            <a:stretch>
              <a:fillRect/>
            </a:stretch>
          </a:blipFill>
        </p:spPr>
        <p:txBody>
          <a:bodyPr wrap="square" lIns="0" tIns="0" rIns="0" bIns="0" rtlCol="0"/>
          <a:lstStyle/>
          <a:p>
            <a:endParaRPr/>
          </a:p>
        </p:txBody>
      </p:sp>
      <p:sp>
        <p:nvSpPr>
          <p:cNvPr id="26" name="bk object 26"/>
          <p:cNvSpPr/>
          <p:nvPr/>
        </p:nvSpPr>
        <p:spPr>
          <a:xfrm>
            <a:off x="2308393" y="6915363"/>
            <a:ext cx="0" cy="483870"/>
          </a:xfrm>
          <a:custGeom>
            <a:avLst/>
            <a:gdLst/>
            <a:ahLst/>
            <a:cxnLst/>
            <a:rect l="l" t="t" r="r" b="b"/>
            <a:pathLst>
              <a:path h="483870">
                <a:moveTo>
                  <a:pt x="0" y="483444"/>
                </a:moveTo>
                <a:lnTo>
                  <a:pt x="0" y="0"/>
                </a:lnTo>
              </a:path>
            </a:pathLst>
          </a:custGeom>
          <a:ln w="41970">
            <a:solidFill>
              <a:srgbClr val="000000"/>
            </a:solidFill>
          </a:ln>
        </p:spPr>
        <p:txBody>
          <a:bodyPr wrap="square" lIns="0" tIns="0" rIns="0" bIns="0" rtlCol="0"/>
          <a:lstStyle/>
          <a:p>
            <a:endParaRPr/>
          </a:p>
        </p:txBody>
      </p:sp>
      <p:sp>
        <p:nvSpPr>
          <p:cNvPr id="27" name="bk object 27"/>
          <p:cNvSpPr/>
          <p:nvPr/>
        </p:nvSpPr>
        <p:spPr>
          <a:xfrm>
            <a:off x="4312498" y="9689915"/>
            <a:ext cx="0" cy="694055"/>
          </a:xfrm>
          <a:custGeom>
            <a:avLst/>
            <a:gdLst/>
            <a:ahLst/>
            <a:cxnLst/>
            <a:rect l="l" t="t" r="r" b="b"/>
            <a:pathLst>
              <a:path h="694054">
                <a:moveTo>
                  <a:pt x="0" y="693638"/>
                </a:moveTo>
                <a:lnTo>
                  <a:pt x="0" y="0"/>
                </a:lnTo>
              </a:path>
            </a:pathLst>
          </a:custGeom>
          <a:ln w="10492">
            <a:solidFill>
              <a:srgbClr val="000000"/>
            </a:solidFill>
          </a:ln>
        </p:spPr>
        <p:txBody>
          <a:bodyPr wrap="square" lIns="0" tIns="0" rIns="0" bIns="0" rtlCol="0"/>
          <a:lstStyle/>
          <a:p>
            <a:endParaRPr/>
          </a:p>
        </p:txBody>
      </p:sp>
      <p:sp>
        <p:nvSpPr>
          <p:cNvPr id="28" name="bk object 28"/>
          <p:cNvSpPr/>
          <p:nvPr/>
        </p:nvSpPr>
        <p:spPr>
          <a:xfrm>
            <a:off x="7827551" y="10761902"/>
            <a:ext cx="0" cy="546735"/>
          </a:xfrm>
          <a:custGeom>
            <a:avLst/>
            <a:gdLst/>
            <a:ahLst/>
            <a:cxnLst/>
            <a:rect l="l" t="t" r="r" b="b"/>
            <a:pathLst>
              <a:path h="546734">
                <a:moveTo>
                  <a:pt x="0" y="0"/>
                </a:moveTo>
                <a:lnTo>
                  <a:pt x="0" y="546654"/>
                </a:lnTo>
              </a:path>
            </a:pathLst>
          </a:custGeom>
          <a:ln w="31478">
            <a:solidFill>
              <a:srgbClr val="000000"/>
            </a:solidFill>
          </a:ln>
        </p:spPr>
        <p:txBody>
          <a:bodyPr wrap="square" lIns="0" tIns="0" rIns="0" bIns="0" rtlCol="0"/>
          <a:lstStyle/>
          <a:p>
            <a:endParaRPr/>
          </a:p>
        </p:txBody>
      </p:sp>
      <p:sp>
        <p:nvSpPr>
          <p:cNvPr id="29" name="bk object 29"/>
          <p:cNvSpPr/>
          <p:nvPr/>
        </p:nvSpPr>
        <p:spPr>
          <a:xfrm>
            <a:off x="8604011" y="420386"/>
            <a:ext cx="0" cy="399415"/>
          </a:xfrm>
          <a:custGeom>
            <a:avLst/>
            <a:gdLst/>
            <a:ahLst/>
            <a:cxnLst/>
            <a:rect l="l" t="t" r="r" b="b"/>
            <a:pathLst>
              <a:path h="399415">
                <a:moveTo>
                  <a:pt x="0" y="399367"/>
                </a:moveTo>
                <a:lnTo>
                  <a:pt x="0" y="0"/>
                </a:lnTo>
              </a:path>
            </a:pathLst>
          </a:custGeom>
          <a:ln w="10492">
            <a:solidFill>
              <a:srgbClr val="000000"/>
            </a:solidFill>
          </a:ln>
        </p:spPr>
        <p:txBody>
          <a:bodyPr wrap="square" lIns="0" tIns="0" rIns="0" bIns="0" rtlCol="0"/>
          <a:lstStyle/>
          <a:p>
            <a:endParaRPr/>
          </a:p>
        </p:txBody>
      </p:sp>
      <p:sp>
        <p:nvSpPr>
          <p:cNvPr id="30" name="bk object 30"/>
          <p:cNvSpPr/>
          <p:nvPr/>
        </p:nvSpPr>
        <p:spPr>
          <a:xfrm>
            <a:off x="8761401" y="2122953"/>
            <a:ext cx="0" cy="357505"/>
          </a:xfrm>
          <a:custGeom>
            <a:avLst/>
            <a:gdLst/>
            <a:ahLst/>
            <a:cxnLst/>
            <a:rect l="l" t="t" r="r" b="b"/>
            <a:pathLst>
              <a:path h="357505">
                <a:moveTo>
                  <a:pt x="0" y="357328"/>
                </a:moveTo>
                <a:lnTo>
                  <a:pt x="0" y="0"/>
                </a:lnTo>
              </a:path>
            </a:pathLst>
          </a:custGeom>
          <a:ln w="41970">
            <a:solidFill>
              <a:srgbClr val="000000"/>
            </a:solidFill>
          </a:ln>
        </p:spPr>
        <p:txBody>
          <a:bodyPr wrap="square" lIns="0" tIns="0" rIns="0" bIns="0" rtlCol="0"/>
          <a:lstStyle/>
          <a:p>
            <a:endParaRPr/>
          </a:p>
        </p:txBody>
      </p:sp>
      <p:sp>
        <p:nvSpPr>
          <p:cNvPr id="31" name="bk object 31"/>
          <p:cNvSpPr/>
          <p:nvPr/>
        </p:nvSpPr>
        <p:spPr>
          <a:xfrm>
            <a:off x="8855835" y="420386"/>
            <a:ext cx="0" cy="399415"/>
          </a:xfrm>
          <a:custGeom>
            <a:avLst/>
            <a:gdLst/>
            <a:ahLst/>
            <a:cxnLst/>
            <a:rect l="l" t="t" r="r" b="b"/>
            <a:pathLst>
              <a:path h="399415">
                <a:moveTo>
                  <a:pt x="0" y="399367"/>
                </a:moveTo>
                <a:lnTo>
                  <a:pt x="0" y="0"/>
                </a:lnTo>
              </a:path>
            </a:pathLst>
          </a:custGeom>
          <a:ln w="20985">
            <a:solidFill>
              <a:srgbClr val="000000"/>
            </a:solidFill>
          </a:ln>
        </p:spPr>
        <p:txBody>
          <a:bodyPr wrap="square" lIns="0" tIns="0" rIns="0" bIns="0" rtlCol="0"/>
          <a:lstStyle/>
          <a:p>
            <a:endParaRPr/>
          </a:p>
        </p:txBody>
      </p:sp>
      <p:sp>
        <p:nvSpPr>
          <p:cNvPr id="32" name="bk object 32"/>
          <p:cNvSpPr/>
          <p:nvPr/>
        </p:nvSpPr>
        <p:spPr>
          <a:xfrm>
            <a:off x="9149631" y="9921128"/>
            <a:ext cx="0" cy="841375"/>
          </a:xfrm>
          <a:custGeom>
            <a:avLst/>
            <a:gdLst/>
            <a:ahLst/>
            <a:cxnLst/>
            <a:rect l="l" t="t" r="r" b="b"/>
            <a:pathLst>
              <a:path h="841375">
                <a:moveTo>
                  <a:pt x="0" y="840773"/>
                </a:moveTo>
                <a:lnTo>
                  <a:pt x="0" y="0"/>
                </a:lnTo>
              </a:path>
            </a:pathLst>
          </a:custGeom>
          <a:ln w="20985">
            <a:solidFill>
              <a:srgbClr val="000000"/>
            </a:solidFill>
          </a:ln>
        </p:spPr>
        <p:txBody>
          <a:bodyPr wrap="square" lIns="0" tIns="0" rIns="0" bIns="0" rtlCol="0"/>
          <a:lstStyle/>
          <a:p>
            <a:endParaRPr/>
          </a:p>
        </p:txBody>
      </p:sp>
      <p:sp>
        <p:nvSpPr>
          <p:cNvPr id="33" name="bk object 33"/>
          <p:cNvSpPr/>
          <p:nvPr/>
        </p:nvSpPr>
        <p:spPr>
          <a:xfrm>
            <a:off x="9296529" y="10866999"/>
            <a:ext cx="0" cy="441959"/>
          </a:xfrm>
          <a:custGeom>
            <a:avLst/>
            <a:gdLst/>
            <a:ahLst/>
            <a:cxnLst/>
            <a:rect l="l" t="t" r="r" b="b"/>
            <a:pathLst>
              <a:path h="441959">
                <a:moveTo>
                  <a:pt x="0" y="0"/>
                </a:moveTo>
                <a:lnTo>
                  <a:pt x="0" y="441557"/>
                </a:lnTo>
              </a:path>
            </a:pathLst>
          </a:custGeom>
          <a:ln w="20985">
            <a:solidFill>
              <a:srgbClr val="000000"/>
            </a:solidFill>
          </a:ln>
        </p:spPr>
        <p:txBody>
          <a:bodyPr wrap="square" lIns="0" tIns="0" rIns="0" bIns="0" rtlCol="0"/>
          <a:lstStyle/>
          <a:p>
            <a:endParaRPr/>
          </a:p>
        </p:txBody>
      </p:sp>
      <p:sp>
        <p:nvSpPr>
          <p:cNvPr id="34" name="bk object 34"/>
          <p:cNvSpPr/>
          <p:nvPr/>
        </p:nvSpPr>
        <p:spPr>
          <a:xfrm>
            <a:off x="10870433" y="6200705"/>
            <a:ext cx="0" cy="1534795"/>
          </a:xfrm>
          <a:custGeom>
            <a:avLst/>
            <a:gdLst/>
            <a:ahLst/>
            <a:cxnLst/>
            <a:rect l="l" t="t" r="r" b="b"/>
            <a:pathLst>
              <a:path h="1534795">
                <a:moveTo>
                  <a:pt x="0" y="1534411"/>
                </a:moveTo>
                <a:lnTo>
                  <a:pt x="0" y="0"/>
                </a:lnTo>
              </a:path>
            </a:pathLst>
          </a:custGeom>
          <a:ln w="20985">
            <a:solidFill>
              <a:srgbClr val="000000"/>
            </a:solidFill>
          </a:ln>
        </p:spPr>
        <p:txBody>
          <a:bodyPr wrap="square" lIns="0" tIns="0" rIns="0" bIns="0" rtlCol="0"/>
          <a:lstStyle/>
          <a:p>
            <a:endParaRPr/>
          </a:p>
        </p:txBody>
      </p:sp>
      <p:sp>
        <p:nvSpPr>
          <p:cNvPr id="35" name="bk object 35"/>
          <p:cNvSpPr/>
          <p:nvPr/>
        </p:nvSpPr>
        <p:spPr>
          <a:xfrm>
            <a:off x="14091690" y="651599"/>
            <a:ext cx="0" cy="357505"/>
          </a:xfrm>
          <a:custGeom>
            <a:avLst/>
            <a:gdLst/>
            <a:ahLst/>
            <a:cxnLst/>
            <a:rect l="l" t="t" r="r" b="b"/>
            <a:pathLst>
              <a:path h="357505">
                <a:moveTo>
                  <a:pt x="0" y="357328"/>
                </a:moveTo>
                <a:lnTo>
                  <a:pt x="0" y="0"/>
                </a:lnTo>
              </a:path>
            </a:pathLst>
          </a:custGeom>
          <a:ln w="31478">
            <a:solidFill>
              <a:srgbClr val="000000"/>
            </a:solidFill>
          </a:ln>
        </p:spPr>
        <p:txBody>
          <a:bodyPr wrap="square" lIns="0" tIns="0" rIns="0" bIns="0" rtlCol="0"/>
          <a:lstStyle/>
          <a:p>
            <a:endParaRPr/>
          </a:p>
        </p:txBody>
      </p:sp>
      <p:sp>
        <p:nvSpPr>
          <p:cNvPr id="36" name="bk object 36"/>
          <p:cNvSpPr/>
          <p:nvPr/>
        </p:nvSpPr>
        <p:spPr>
          <a:xfrm>
            <a:off x="14301545" y="651599"/>
            <a:ext cx="0" cy="357505"/>
          </a:xfrm>
          <a:custGeom>
            <a:avLst/>
            <a:gdLst/>
            <a:ahLst/>
            <a:cxnLst/>
            <a:rect l="l" t="t" r="r" b="b"/>
            <a:pathLst>
              <a:path h="357505">
                <a:moveTo>
                  <a:pt x="0" y="357328"/>
                </a:moveTo>
                <a:lnTo>
                  <a:pt x="0" y="0"/>
                </a:lnTo>
              </a:path>
            </a:pathLst>
          </a:custGeom>
          <a:ln w="41970">
            <a:solidFill>
              <a:srgbClr val="000000"/>
            </a:solidFill>
          </a:ln>
        </p:spPr>
        <p:txBody>
          <a:bodyPr wrap="square" lIns="0" tIns="0" rIns="0" bIns="0" rtlCol="0"/>
          <a:lstStyle/>
          <a:p>
            <a:endParaRPr/>
          </a:p>
        </p:txBody>
      </p:sp>
      <p:sp>
        <p:nvSpPr>
          <p:cNvPr id="37" name="bk object 37"/>
          <p:cNvSpPr/>
          <p:nvPr/>
        </p:nvSpPr>
        <p:spPr>
          <a:xfrm>
            <a:off x="20104005" y="7293710"/>
            <a:ext cx="0" cy="357505"/>
          </a:xfrm>
          <a:custGeom>
            <a:avLst/>
            <a:gdLst/>
            <a:ahLst/>
            <a:cxnLst/>
            <a:rect l="l" t="t" r="r" b="b"/>
            <a:pathLst>
              <a:path h="357504">
                <a:moveTo>
                  <a:pt x="0" y="357328"/>
                </a:moveTo>
                <a:lnTo>
                  <a:pt x="0" y="0"/>
                </a:lnTo>
              </a:path>
            </a:pathLst>
          </a:custGeom>
          <a:ln w="31478">
            <a:solidFill>
              <a:srgbClr val="000000"/>
            </a:solidFill>
          </a:ln>
        </p:spPr>
        <p:txBody>
          <a:bodyPr wrap="square" lIns="0" tIns="0" rIns="0" bIns="0" rtlCol="0"/>
          <a:lstStyle/>
          <a:p>
            <a:endParaRPr/>
          </a:p>
        </p:txBody>
      </p:sp>
      <p:sp>
        <p:nvSpPr>
          <p:cNvPr id="38" name="bk object 38"/>
          <p:cNvSpPr/>
          <p:nvPr/>
        </p:nvSpPr>
        <p:spPr>
          <a:xfrm>
            <a:off x="11311126" y="7882"/>
            <a:ext cx="8793480" cy="0"/>
          </a:xfrm>
          <a:custGeom>
            <a:avLst/>
            <a:gdLst/>
            <a:ahLst/>
            <a:cxnLst/>
            <a:rect l="l" t="t" r="r" b="b"/>
            <a:pathLst>
              <a:path w="8793480">
                <a:moveTo>
                  <a:pt x="0" y="0"/>
                </a:moveTo>
                <a:lnTo>
                  <a:pt x="8792974" y="0"/>
                </a:lnTo>
              </a:path>
            </a:pathLst>
          </a:custGeom>
          <a:ln w="15763">
            <a:solidFill>
              <a:srgbClr val="000000"/>
            </a:solidFill>
          </a:ln>
        </p:spPr>
        <p:txBody>
          <a:bodyPr wrap="square" lIns="0" tIns="0" rIns="0" bIns="0" rtlCol="0"/>
          <a:lstStyle/>
          <a:p>
            <a:endParaRPr/>
          </a:p>
        </p:txBody>
      </p:sp>
      <p:sp>
        <p:nvSpPr>
          <p:cNvPr id="39" name="bk object 39"/>
          <p:cNvSpPr/>
          <p:nvPr/>
        </p:nvSpPr>
        <p:spPr>
          <a:xfrm>
            <a:off x="3525546" y="1765624"/>
            <a:ext cx="1028700" cy="0"/>
          </a:xfrm>
          <a:custGeom>
            <a:avLst/>
            <a:gdLst/>
            <a:ahLst/>
            <a:cxnLst/>
            <a:rect l="l" t="t" r="r" b="b"/>
            <a:pathLst>
              <a:path w="1028700">
                <a:moveTo>
                  <a:pt x="0" y="0"/>
                </a:moveTo>
                <a:lnTo>
                  <a:pt x="1028284" y="0"/>
                </a:lnTo>
              </a:path>
            </a:pathLst>
          </a:custGeom>
          <a:ln w="31529">
            <a:solidFill>
              <a:srgbClr val="000000"/>
            </a:solidFill>
          </a:ln>
        </p:spPr>
        <p:txBody>
          <a:bodyPr wrap="square" lIns="0" tIns="0" rIns="0" bIns="0" rtlCol="0"/>
          <a:lstStyle/>
          <a:p>
            <a:endParaRPr/>
          </a:p>
        </p:txBody>
      </p:sp>
      <p:sp>
        <p:nvSpPr>
          <p:cNvPr id="40" name="bk object 40"/>
          <p:cNvSpPr/>
          <p:nvPr/>
        </p:nvSpPr>
        <p:spPr>
          <a:xfrm>
            <a:off x="17690686" y="9006787"/>
            <a:ext cx="1322705" cy="0"/>
          </a:xfrm>
          <a:custGeom>
            <a:avLst/>
            <a:gdLst/>
            <a:ahLst/>
            <a:cxnLst/>
            <a:rect l="l" t="t" r="r" b="b"/>
            <a:pathLst>
              <a:path w="1322705">
                <a:moveTo>
                  <a:pt x="0" y="0"/>
                </a:moveTo>
                <a:lnTo>
                  <a:pt x="1322079" y="0"/>
                </a:lnTo>
              </a:path>
            </a:pathLst>
          </a:custGeom>
          <a:ln w="10509">
            <a:solidFill>
              <a:srgbClr val="000000"/>
            </a:solidFill>
          </a:ln>
        </p:spPr>
        <p:txBody>
          <a:bodyPr wrap="square" lIns="0" tIns="0" rIns="0" bIns="0" rtlCol="0"/>
          <a:lstStyle/>
          <a:p>
            <a:endParaRPr/>
          </a:p>
        </p:txBody>
      </p:sp>
      <p:sp>
        <p:nvSpPr>
          <p:cNvPr id="41" name="bk object 41"/>
          <p:cNvSpPr/>
          <p:nvPr/>
        </p:nvSpPr>
        <p:spPr>
          <a:xfrm>
            <a:off x="17291963" y="9101373"/>
            <a:ext cx="335915" cy="0"/>
          </a:xfrm>
          <a:custGeom>
            <a:avLst/>
            <a:gdLst/>
            <a:ahLst/>
            <a:cxnLst/>
            <a:rect l="l" t="t" r="r" b="b"/>
            <a:pathLst>
              <a:path w="335915">
                <a:moveTo>
                  <a:pt x="0" y="0"/>
                </a:moveTo>
                <a:lnTo>
                  <a:pt x="335766" y="0"/>
                </a:lnTo>
              </a:path>
            </a:pathLst>
          </a:custGeom>
          <a:ln w="3175">
            <a:solidFill>
              <a:srgbClr val="A0B1B3"/>
            </a:solidFill>
          </a:ln>
        </p:spPr>
        <p:txBody>
          <a:bodyPr wrap="square" lIns="0" tIns="0" rIns="0" bIns="0" rtlCol="0"/>
          <a:lstStyle/>
          <a:p>
            <a:endParaRPr/>
          </a:p>
        </p:txBody>
      </p:sp>
      <p:sp>
        <p:nvSpPr>
          <p:cNvPr id="42" name="bk object 42"/>
          <p:cNvSpPr/>
          <p:nvPr/>
        </p:nvSpPr>
        <p:spPr>
          <a:xfrm>
            <a:off x="16536489" y="9427174"/>
            <a:ext cx="818515" cy="0"/>
          </a:xfrm>
          <a:custGeom>
            <a:avLst/>
            <a:gdLst/>
            <a:ahLst/>
            <a:cxnLst/>
            <a:rect l="l" t="t" r="r" b="b"/>
            <a:pathLst>
              <a:path w="818515">
                <a:moveTo>
                  <a:pt x="0" y="0"/>
                </a:moveTo>
                <a:lnTo>
                  <a:pt x="818430" y="0"/>
                </a:lnTo>
              </a:path>
            </a:pathLst>
          </a:custGeom>
          <a:ln w="10509">
            <a:solidFill>
              <a:srgbClr val="000000"/>
            </a:solidFill>
          </a:ln>
        </p:spPr>
        <p:txBody>
          <a:bodyPr wrap="square" lIns="0" tIns="0" rIns="0" bIns="0" rtlCol="0"/>
          <a:lstStyle/>
          <a:p>
            <a:endParaRPr/>
          </a:p>
        </p:txBody>
      </p:sp>
      <p:sp>
        <p:nvSpPr>
          <p:cNvPr id="43" name="bk object 43"/>
          <p:cNvSpPr/>
          <p:nvPr/>
        </p:nvSpPr>
        <p:spPr>
          <a:xfrm>
            <a:off x="20985" y="9742464"/>
            <a:ext cx="419734" cy="0"/>
          </a:xfrm>
          <a:custGeom>
            <a:avLst/>
            <a:gdLst/>
            <a:ahLst/>
            <a:cxnLst/>
            <a:rect l="l" t="t" r="r" b="b"/>
            <a:pathLst>
              <a:path w="419734">
                <a:moveTo>
                  <a:pt x="0" y="0"/>
                </a:moveTo>
                <a:lnTo>
                  <a:pt x="419707" y="0"/>
                </a:lnTo>
              </a:path>
            </a:pathLst>
          </a:custGeom>
          <a:ln w="21019">
            <a:solidFill>
              <a:srgbClr val="000000"/>
            </a:solidFill>
          </a:ln>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6/30/2022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FMCG">
    <p:spTree>
      <p:nvGrpSpPr>
        <p:cNvPr id="1" name=""/>
        <p:cNvGrpSpPr/>
        <p:nvPr/>
      </p:nvGrpSpPr>
      <p:grpSpPr>
        <a:xfrm>
          <a:off x="0" y="0"/>
          <a:ext cx="0" cy="0"/>
          <a:chOff x="0" y="0"/>
          <a:chExt cx="0" cy="0"/>
        </a:xfrm>
      </p:grpSpPr>
      <p:pic>
        <p:nvPicPr>
          <p:cNvPr id="183" name="Picture 182">
            <a:extLst>
              <a:ext uri="{FF2B5EF4-FFF2-40B4-BE49-F238E27FC236}">
                <a16:creationId xmlns:a16="http://schemas.microsoft.com/office/drawing/2014/main" id="{ED31EBAA-BDA5-F347-AF54-C6621F765DC3}"/>
              </a:ext>
            </a:extLst>
          </p:cNvPr>
          <p:cNvPicPr>
            <a:picLocks noChangeAspect="1"/>
          </p:cNvPicPr>
          <p:nvPr userDrawn="1"/>
        </p:nvPicPr>
        <p:blipFill>
          <a:blip r:embed="rId2">
            <a:alphaModFix amt="87000"/>
            <a:extLst>
              <a:ext uri="{BEBA8EAE-BF5A-486C-A8C5-ECC9F3942E4B}">
                <a14:imgProps xmlns:a14="http://schemas.microsoft.com/office/drawing/2010/main">
                  <a14:imgLayer r:embed="rId3">
                    <a14:imgEffect>
                      <a14:colorTemperature colorTemp="4699"/>
                    </a14:imgEffect>
                  </a14:imgLayer>
                </a14:imgProps>
              </a:ext>
              <a:ext uri="{28A0092B-C50C-407E-A947-70E740481C1C}">
                <a14:useLocalDpi xmlns:a14="http://schemas.microsoft.com/office/drawing/2010/main"/>
              </a:ext>
            </a:extLst>
          </a:blip>
          <a:stretch>
            <a:fillRect/>
          </a:stretch>
        </p:blipFill>
        <p:spPr>
          <a:xfrm>
            <a:off x="0" y="0"/>
            <a:ext cx="20104100" cy="11309350"/>
          </a:xfrm>
          <a:prstGeom prst="rect">
            <a:avLst/>
          </a:prstGeom>
        </p:spPr>
      </p:pic>
      <p:sp>
        <p:nvSpPr>
          <p:cNvPr id="2" name="Title 1"/>
          <p:cNvSpPr>
            <a:spLocks noGrp="1"/>
          </p:cNvSpPr>
          <p:nvPr>
            <p:ph type="title" hasCustomPrompt="1"/>
          </p:nvPr>
        </p:nvSpPr>
        <p:spPr>
          <a:xfrm>
            <a:off x="552995" y="429828"/>
            <a:ext cx="18998111" cy="1094339"/>
          </a:xfrm>
        </p:spPr>
        <p:txBody>
          <a:bodyPr>
            <a:noAutofit/>
          </a:bodyPr>
          <a:lstStyle>
            <a:lvl1pPr>
              <a:defRPr sz="5277" spc="550" baseline="0">
                <a:solidFill>
                  <a:srgbClr val="5198D1"/>
                </a:solidFill>
              </a:defRPr>
            </a:lvl1pPr>
          </a:lstStyle>
          <a:p>
            <a:r>
              <a:rPr lang="en-US" spc="660" dirty="0">
                <a:solidFill>
                  <a:srgbClr val="5198D1"/>
                </a:solidFill>
                <a:ea typeface="Calibri" charset="0"/>
                <a:cs typeface="Calibri" charset="0"/>
              </a:rPr>
              <a:t>TITLE</a:t>
            </a:r>
            <a:endParaRPr lang="en-US" dirty="0"/>
          </a:p>
        </p:txBody>
      </p:sp>
      <p:sp>
        <p:nvSpPr>
          <p:cNvPr id="3" name="Content Placeholder 2"/>
          <p:cNvSpPr>
            <a:spLocks noGrp="1"/>
          </p:cNvSpPr>
          <p:nvPr>
            <p:ph idx="1"/>
          </p:nvPr>
        </p:nvSpPr>
        <p:spPr>
          <a:xfrm>
            <a:off x="552995" y="2329772"/>
            <a:ext cx="18998111" cy="2232727"/>
          </a:xfrm>
        </p:spPr>
        <p:txBody>
          <a:bodyPr/>
          <a:lstStyle>
            <a:lvl1pPr marL="376950" indent="-376950">
              <a:buClr>
                <a:srgbClr val="4BAA50"/>
              </a:buClr>
              <a:buFont typeface="Wingdings" pitchFamily="2" charset="2"/>
              <a:buChar char="§"/>
              <a:defRPr sz="3957" b="0" i="0">
                <a:solidFill>
                  <a:schemeClr val="tx1">
                    <a:lumMod val="75000"/>
                    <a:lumOff val="25000"/>
                  </a:schemeClr>
                </a:solidFill>
                <a:latin typeface="Helvetica Light" panose="020B0403020202020204" pitchFamily="34" charset="0"/>
              </a:defRPr>
            </a:lvl1pPr>
            <a:lvl2pPr>
              <a:defRPr sz="3078" b="0" i="0">
                <a:solidFill>
                  <a:schemeClr val="tx1">
                    <a:lumMod val="75000"/>
                    <a:lumOff val="25000"/>
                  </a:schemeClr>
                </a:solidFill>
                <a:latin typeface="Helvetica Light" panose="020B0403020202020204" pitchFamily="34" charset="0"/>
              </a:defRPr>
            </a:lvl2pPr>
            <a:lvl3pPr>
              <a:defRPr sz="2638" b="0" i="0">
                <a:solidFill>
                  <a:schemeClr val="tx1">
                    <a:lumMod val="75000"/>
                    <a:lumOff val="25000"/>
                  </a:schemeClr>
                </a:solidFill>
                <a:latin typeface="Helvetica Light" panose="020B0403020202020204" pitchFamily="34" charset="0"/>
              </a:defRPr>
            </a:lvl3pPr>
            <a:lvl4pPr>
              <a:defRPr sz="2418" b="0" i="0">
                <a:solidFill>
                  <a:schemeClr val="tx1">
                    <a:lumMod val="75000"/>
                    <a:lumOff val="25000"/>
                  </a:schemeClr>
                </a:solidFill>
                <a:latin typeface="Helvetica Light" panose="020B0403020202020204" pitchFamily="34" charset="0"/>
              </a:defRPr>
            </a:lvl4pPr>
            <a:lvl5pPr>
              <a:defRPr sz="2418" b="0" i="0">
                <a:solidFill>
                  <a:schemeClr val="tx1">
                    <a:lumMod val="75000"/>
                    <a:lumOff val="25000"/>
                  </a:schemeClr>
                </a:solidFill>
                <a:latin typeface="Helvetica Light" panose="020B0403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67" name="TextBox 366">
            <a:extLst>
              <a:ext uri="{FF2B5EF4-FFF2-40B4-BE49-F238E27FC236}">
                <a16:creationId xmlns:a16="http://schemas.microsoft.com/office/drawing/2014/main" id="{74C4928B-10CC-CA42-9347-7A5CF4CCA2AD}"/>
              </a:ext>
            </a:extLst>
          </p:cNvPr>
          <p:cNvSpPr txBox="1"/>
          <p:nvPr userDrawn="1"/>
        </p:nvSpPr>
        <p:spPr>
          <a:xfrm>
            <a:off x="19234471" y="10764914"/>
            <a:ext cx="767520" cy="329193"/>
          </a:xfrm>
          <a:prstGeom prst="rect">
            <a:avLst/>
          </a:prstGeom>
          <a:noFill/>
        </p:spPr>
        <p:txBody>
          <a:bodyPr wrap="square" rtlCol="0">
            <a:spAutoFit/>
          </a:bodyPr>
          <a:lstStyle>
            <a:defPPr>
              <a:defRPr lang="en-US"/>
            </a:defPPr>
            <a:lvl1pPr algn="r">
              <a:defRPr sz="700" b="0" i="0">
                <a:solidFill>
                  <a:schemeClr val="bg1">
                    <a:lumMod val="50000"/>
                  </a:schemeClr>
                </a:solidFill>
                <a:latin typeface="Helvetica Light" panose="020B0403020202020204" pitchFamily="34" charset="0"/>
                <a:ea typeface="Roboto Light" panose="02000000000000000000" pitchFamily="2" charset="0"/>
              </a:defRPr>
            </a:lvl1pPr>
          </a:lstStyle>
          <a:p>
            <a:pPr lvl="0"/>
            <a:fld id="{0EA75E39-F807-3A45-9E5D-B1D96BF1A388}" type="slidenum">
              <a:rPr lang="en-US" sz="1539" smtClean="0">
                <a:solidFill>
                  <a:schemeClr val="bg1"/>
                </a:solidFill>
              </a:rPr>
              <a:pPr lvl="0"/>
              <a:t>‹#›</a:t>
            </a:fld>
            <a:endParaRPr lang="en-US" sz="1539" dirty="0">
              <a:solidFill>
                <a:schemeClr val="bg1"/>
              </a:solidFill>
            </a:endParaRPr>
          </a:p>
        </p:txBody>
      </p:sp>
      <p:pic>
        <p:nvPicPr>
          <p:cNvPr id="368" name="Picture 367">
            <a:extLst>
              <a:ext uri="{FF2B5EF4-FFF2-40B4-BE49-F238E27FC236}">
                <a16:creationId xmlns:a16="http://schemas.microsoft.com/office/drawing/2014/main" id="{A07F43C7-4C70-624E-B425-37029E3A7EEF}"/>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36360" y="10791059"/>
            <a:ext cx="1281076" cy="387581"/>
          </a:xfrm>
          <a:prstGeom prst="rect">
            <a:avLst/>
          </a:prstGeom>
        </p:spPr>
      </p:pic>
      <p:sp>
        <p:nvSpPr>
          <p:cNvPr id="369" name="TextBox 368">
            <a:extLst>
              <a:ext uri="{FF2B5EF4-FFF2-40B4-BE49-F238E27FC236}">
                <a16:creationId xmlns:a16="http://schemas.microsoft.com/office/drawing/2014/main" id="{96205276-2AA5-524D-80BE-E16330B95DD1}"/>
              </a:ext>
            </a:extLst>
          </p:cNvPr>
          <p:cNvSpPr txBox="1"/>
          <p:nvPr userDrawn="1"/>
        </p:nvSpPr>
        <p:spPr>
          <a:xfrm>
            <a:off x="16082276" y="10764914"/>
            <a:ext cx="3627148" cy="329193"/>
          </a:xfrm>
          <a:prstGeom prst="rect">
            <a:avLst/>
          </a:prstGeom>
          <a:noFill/>
        </p:spPr>
        <p:txBody>
          <a:bodyPr wrap="square" rtlCol="0">
            <a:spAutoFit/>
          </a:bodyPr>
          <a:lstStyle/>
          <a:p>
            <a:pPr algn="r"/>
            <a:r>
              <a:rPr lang="en-US" sz="1539" b="0" i="0" dirty="0">
                <a:solidFill>
                  <a:schemeClr val="bg1"/>
                </a:solidFill>
                <a:latin typeface="Helvetica Light" panose="020B0403020202020204" pitchFamily="34" charset="0"/>
                <a:ea typeface="Roboto Light" panose="02000000000000000000" pitchFamily="2" charset="0"/>
              </a:rPr>
              <a:t>Confidential, for internal use only</a:t>
            </a:r>
            <a:r>
              <a:rPr lang="he-IL" sz="1539" b="0" i="0" dirty="0">
                <a:solidFill>
                  <a:schemeClr val="bg1"/>
                </a:solidFill>
                <a:latin typeface="Helvetica Light" panose="020B0403020202020204" pitchFamily="34" charset="0"/>
                <a:ea typeface="Roboto Light" panose="02000000000000000000" pitchFamily="2" charset="0"/>
              </a:rPr>
              <a:t>- </a:t>
            </a:r>
            <a:endParaRPr lang="en-US" sz="1539" b="0" i="0" dirty="0">
              <a:solidFill>
                <a:schemeClr val="bg1"/>
              </a:solidFill>
              <a:latin typeface="Helvetica Light" panose="020B0403020202020204" pitchFamily="34" charset="0"/>
              <a:ea typeface="Roboto Light" panose="02000000000000000000" pitchFamily="2" charset="0"/>
            </a:endParaRPr>
          </a:p>
        </p:txBody>
      </p:sp>
    </p:spTree>
    <p:extLst>
      <p:ext uri="{BB962C8B-B14F-4D97-AF65-F5344CB8AC3E}">
        <p14:creationId xmlns:p14="http://schemas.microsoft.com/office/powerpoint/2010/main" val="131878328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2743497" y="635725"/>
            <a:ext cx="5238750" cy="1075689"/>
          </a:xfrm>
          <a:prstGeom prst="rect">
            <a:avLst/>
          </a:prstGeom>
        </p:spPr>
        <p:txBody>
          <a:bodyPr wrap="square" lIns="0" tIns="0" rIns="0" bIns="0">
            <a:spAutoFit/>
          </a:bodyPr>
          <a:lstStyle>
            <a:lvl1pPr>
              <a:defRPr sz="6850" b="0" i="0">
                <a:solidFill>
                  <a:srgbClr val="0070BB"/>
                </a:solidFill>
                <a:latin typeface="Heebo-Medium"/>
                <a:cs typeface="Heebo-Medium"/>
              </a:defRPr>
            </a:lvl1pPr>
          </a:lstStyle>
          <a:p>
            <a:endParaRPr/>
          </a:p>
        </p:txBody>
      </p:sp>
      <p:sp>
        <p:nvSpPr>
          <p:cNvPr id="3" name="Holder 3"/>
          <p:cNvSpPr>
            <a:spLocks noGrp="1"/>
          </p:cNvSpPr>
          <p:nvPr>
            <p:ph type="body" idx="1"/>
          </p:nvPr>
        </p:nvSpPr>
        <p:spPr>
          <a:xfrm>
            <a:off x="1005205" y="2601150"/>
            <a:ext cx="18093690" cy="7464171"/>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6835394" y="10517696"/>
            <a:ext cx="6433312" cy="565467"/>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1005205" y="10517696"/>
            <a:ext cx="4623943" cy="565467"/>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6/30/2022</a:t>
            </a:fld>
            <a:endParaRPr lang="en-US"/>
          </a:p>
        </p:txBody>
      </p:sp>
      <p:sp>
        <p:nvSpPr>
          <p:cNvPr id="6" name="Holder 6"/>
          <p:cNvSpPr>
            <a:spLocks noGrp="1"/>
          </p:cNvSpPr>
          <p:nvPr>
            <p:ph type="sldNum" sz="quarter" idx="7"/>
          </p:nvPr>
        </p:nvSpPr>
        <p:spPr>
          <a:xfrm>
            <a:off x="14474953" y="10517696"/>
            <a:ext cx="4623943" cy="565467"/>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18" Type="http://schemas.openxmlformats.org/officeDocument/2006/relationships/image" Target="../media/image52.jpeg"/><Relationship Id="rId3" Type="http://schemas.openxmlformats.org/officeDocument/2006/relationships/image" Target="../media/image37.jpeg"/><Relationship Id="rId7" Type="http://schemas.openxmlformats.org/officeDocument/2006/relationships/image" Target="../media/image41.png"/><Relationship Id="rId12" Type="http://schemas.openxmlformats.org/officeDocument/2006/relationships/image" Target="../media/image46.jpg"/><Relationship Id="rId17" Type="http://schemas.openxmlformats.org/officeDocument/2006/relationships/image" Target="../media/image51.png"/><Relationship Id="rId2" Type="http://schemas.openxmlformats.org/officeDocument/2006/relationships/image" Target="../media/image16.jpg"/><Relationship Id="rId16" Type="http://schemas.openxmlformats.org/officeDocument/2006/relationships/image" Target="../media/image50.png"/><Relationship Id="rId1" Type="http://schemas.openxmlformats.org/officeDocument/2006/relationships/slideLayout" Target="../slideLayouts/slideLayout4.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5" Type="http://schemas.openxmlformats.org/officeDocument/2006/relationships/image" Target="../media/image4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48.png"/></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56.jpe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jpg"/></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57.png"/><Relationship Id="rId4" Type="http://schemas.openxmlformats.org/officeDocument/2006/relationships/image" Target="../media/image53.jpg"/></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61.jp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60.jpg"/><Relationship Id="rId5" Type="http://schemas.openxmlformats.org/officeDocument/2006/relationships/image" Target="../media/image59.jpeg"/><Relationship Id="rId4" Type="http://schemas.openxmlformats.org/officeDocument/2006/relationships/image" Target="../media/image58.jpeg"/></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6.jpg"/><Relationship Id="rId7" Type="http://schemas.openxmlformats.org/officeDocument/2006/relationships/diagramColors" Target="../diagrams/colors1.xml"/><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8.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hyperlink" Target="mailto:ronen@eye.do" TargetMode="External"/><Relationship Id="rId4" Type="http://schemas.openxmlformats.org/officeDocument/2006/relationships/image" Target="../media/image63.png"/></Relationships>
</file>

<file path=ppt/slides/_rels/slide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23.tiff"/><Relationship Id="rId5" Type="http://schemas.openxmlformats.org/officeDocument/2006/relationships/image" Target="../media/image22.tiff"/><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7.jpeg"/><Relationship Id="rId5" Type="http://schemas.openxmlformats.org/officeDocument/2006/relationships/image" Target="../media/image26.tiff"/><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6.jpg"/><Relationship Id="rId7"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31.jpeg"/><Relationship Id="rId11" Type="http://schemas.openxmlformats.org/officeDocument/2006/relationships/image" Target="../media/image36.jpeg"/><Relationship Id="rId5" Type="http://schemas.openxmlformats.org/officeDocument/2006/relationships/image" Target="../media/image30.jpe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p:nvPr/>
        </p:nvSpPr>
        <p:spPr>
          <a:xfrm>
            <a:off x="1353853" y="8094770"/>
            <a:ext cx="12703175" cy="1318260"/>
          </a:xfrm>
          <a:prstGeom prst="rect">
            <a:avLst/>
          </a:prstGeom>
        </p:spPr>
        <p:txBody>
          <a:bodyPr vert="horz" wrap="square" lIns="0" tIns="13335" rIns="0" bIns="0" rtlCol="0">
            <a:spAutoFit/>
          </a:bodyPr>
          <a:lstStyle/>
          <a:p>
            <a:pPr marL="12700">
              <a:lnSpc>
                <a:spcPct val="100000"/>
              </a:lnSpc>
              <a:spcBef>
                <a:spcPts val="105"/>
              </a:spcBef>
              <a:tabLst>
                <a:tab pos="1819910" algn="l"/>
                <a:tab pos="5238115" algn="l"/>
                <a:tab pos="9647555" algn="l"/>
              </a:tabLst>
            </a:pPr>
            <a:r>
              <a:rPr sz="4950" spc="370" dirty="0">
                <a:solidFill>
                  <a:srgbClr val="FFFFFF"/>
                </a:solidFill>
                <a:latin typeface="KohinoorDevanagari-Light"/>
                <a:cs typeface="KohinoorDevanagari-Light"/>
              </a:rPr>
              <a:t>Fiel</a:t>
            </a:r>
            <a:r>
              <a:rPr sz="4950" dirty="0">
                <a:solidFill>
                  <a:srgbClr val="FFFFFF"/>
                </a:solidFill>
                <a:latin typeface="KohinoorDevanagari-Light"/>
                <a:cs typeface="KohinoorDevanagari-Light"/>
              </a:rPr>
              <a:t>d	</a:t>
            </a:r>
            <a:r>
              <a:rPr sz="4950" spc="370" dirty="0">
                <a:solidFill>
                  <a:srgbClr val="FFFFFF"/>
                </a:solidFill>
                <a:latin typeface="KohinoorDevanagari-Light"/>
                <a:cs typeface="KohinoorDevanagari-Light"/>
              </a:rPr>
              <a:t>Ope</a:t>
            </a:r>
            <a:r>
              <a:rPr sz="4950" spc="270" dirty="0">
                <a:solidFill>
                  <a:srgbClr val="FFFFFF"/>
                </a:solidFill>
                <a:latin typeface="KohinoorDevanagari-Light"/>
                <a:cs typeface="KohinoorDevanagari-Light"/>
              </a:rPr>
              <a:t>r</a:t>
            </a:r>
            <a:r>
              <a:rPr sz="4950" spc="370" dirty="0">
                <a:solidFill>
                  <a:srgbClr val="FFFFFF"/>
                </a:solidFill>
                <a:latin typeface="KohinoorDevanagari-Light"/>
                <a:cs typeface="KohinoorDevanagari-Light"/>
              </a:rPr>
              <a:t>atio</a:t>
            </a:r>
            <a:r>
              <a:rPr sz="4950" dirty="0">
                <a:solidFill>
                  <a:srgbClr val="FFFFFF"/>
                </a:solidFill>
                <a:latin typeface="KohinoorDevanagari-Light"/>
                <a:cs typeface="KohinoorDevanagari-Light"/>
              </a:rPr>
              <a:t>n	</a:t>
            </a:r>
            <a:r>
              <a:rPr sz="4950" spc="370" dirty="0">
                <a:solidFill>
                  <a:srgbClr val="FFFFFF"/>
                </a:solidFill>
                <a:latin typeface="KohinoorDevanagari-Light"/>
                <a:cs typeface="KohinoorDevanagari-Light"/>
              </a:rPr>
              <a:t>Managemen</a:t>
            </a:r>
            <a:r>
              <a:rPr sz="4950" dirty="0">
                <a:solidFill>
                  <a:srgbClr val="FFFFFF"/>
                </a:solidFill>
                <a:latin typeface="KohinoorDevanagari-Light"/>
                <a:cs typeface="KohinoorDevanagari-Light"/>
              </a:rPr>
              <a:t>t	</a:t>
            </a:r>
            <a:r>
              <a:rPr sz="4950" spc="370" dirty="0">
                <a:solidFill>
                  <a:srgbClr val="FFFFFF"/>
                </a:solidFill>
                <a:latin typeface="KohinoorDevanagari-Light"/>
                <a:cs typeface="KohinoorDevanagari-Light"/>
              </a:rPr>
              <a:t>Solutions</a:t>
            </a:r>
            <a:endParaRPr sz="4950">
              <a:latin typeface="KohinoorDevanagari-Light"/>
              <a:cs typeface="KohinoorDevanagari-Light"/>
            </a:endParaRPr>
          </a:p>
          <a:p>
            <a:pPr marL="53340">
              <a:lnSpc>
                <a:spcPct val="100000"/>
              </a:lnSpc>
              <a:spcBef>
                <a:spcPts val="85"/>
              </a:spcBef>
              <a:tabLst>
                <a:tab pos="3011170" algn="l"/>
                <a:tab pos="6296025" algn="l"/>
              </a:tabLst>
            </a:pPr>
            <a:r>
              <a:rPr sz="3450" b="1" spc="250" dirty="0">
                <a:solidFill>
                  <a:srgbClr val="FFFFFF"/>
                </a:solidFill>
                <a:latin typeface="Kohinoor Devanagari"/>
                <a:cs typeface="Kohinoor Devanagari"/>
              </a:rPr>
              <a:t>Proactivity.	Productivity.	</a:t>
            </a:r>
            <a:r>
              <a:rPr sz="3450" b="1" spc="270" dirty="0">
                <a:solidFill>
                  <a:srgbClr val="FFFFFF"/>
                </a:solidFill>
                <a:latin typeface="Kohinoor Devanagari"/>
                <a:cs typeface="Kohinoor Devanagari"/>
              </a:rPr>
              <a:t>Profitability.</a:t>
            </a:r>
            <a:endParaRPr sz="3450">
              <a:latin typeface="Kohinoor Devanagari"/>
              <a:cs typeface="Kohinoor Devanagari"/>
            </a:endParaRPr>
          </a:p>
        </p:txBody>
      </p:sp>
      <p:sp>
        <p:nvSpPr>
          <p:cNvPr id="187" name="object 187"/>
          <p:cNvSpPr/>
          <p:nvPr/>
        </p:nvSpPr>
        <p:spPr>
          <a:xfrm>
            <a:off x="8464870" y="3808354"/>
            <a:ext cx="3181350" cy="4147185"/>
          </a:xfrm>
          <a:custGeom>
            <a:avLst/>
            <a:gdLst/>
            <a:ahLst/>
            <a:cxnLst/>
            <a:rect l="l" t="t" r="r" b="b"/>
            <a:pathLst>
              <a:path w="3181350" h="4147184">
                <a:moveTo>
                  <a:pt x="0" y="0"/>
                </a:moveTo>
                <a:lnTo>
                  <a:pt x="3012389" y="4146585"/>
                </a:lnTo>
                <a:lnTo>
                  <a:pt x="3013219" y="4132387"/>
                </a:lnTo>
                <a:lnTo>
                  <a:pt x="3003364" y="4132387"/>
                </a:lnTo>
                <a:lnTo>
                  <a:pt x="3004181" y="4118652"/>
                </a:lnTo>
                <a:lnTo>
                  <a:pt x="3769" y="2858"/>
                </a:lnTo>
                <a:lnTo>
                  <a:pt x="7570" y="2858"/>
                </a:lnTo>
                <a:lnTo>
                  <a:pt x="0" y="0"/>
                </a:lnTo>
                <a:close/>
              </a:path>
              <a:path w="3181350" h="4147184">
                <a:moveTo>
                  <a:pt x="3004181" y="4118652"/>
                </a:moveTo>
                <a:lnTo>
                  <a:pt x="3003364" y="4132387"/>
                </a:lnTo>
                <a:lnTo>
                  <a:pt x="3012232" y="4129748"/>
                </a:lnTo>
                <a:lnTo>
                  <a:pt x="3004181" y="4118652"/>
                </a:lnTo>
                <a:close/>
              </a:path>
              <a:path w="3181350" h="4147184">
                <a:moveTo>
                  <a:pt x="3181199" y="1213607"/>
                </a:moveTo>
                <a:lnTo>
                  <a:pt x="3172803" y="1213607"/>
                </a:lnTo>
                <a:lnTo>
                  <a:pt x="3175463" y="1217816"/>
                </a:lnTo>
                <a:lnTo>
                  <a:pt x="3172570" y="1217816"/>
                </a:lnTo>
                <a:lnTo>
                  <a:pt x="3132318" y="1943720"/>
                </a:lnTo>
                <a:lnTo>
                  <a:pt x="3117564" y="2204054"/>
                </a:lnTo>
                <a:lnTo>
                  <a:pt x="3108603" y="2360416"/>
                </a:lnTo>
                <a:lnTo>
                  <a:pt x="3102556" y="2464653"/>
                </a:lnTo>
                <a:lnTo>
                  <a:pt x="3096433" y="2568886"/>
                </a:lnTo>
                <a:lnTo>
                  <a:pt x="3004181" y="4118652"/>
                </a:lnTo>
                <a:lnTo>
                  <a:pt x="3012232" y="4129748"/>
                </a:lnTo>
                <a:lnTo>
                  <a:pt x="3003364" y="4132387"/>
                </a:lnTo>
                <a:lnTo>
                  <a:pt x="3013219" y="4132387"/>
                </a:lnTo>
                <a:lnTo>
                  <a:pt x="3095057" y="2673395"/>
                </a:lnTo>
                <a:lnTo>
                  <a:pt x="3097960" y="2621261"/>
                </a:lnTo>
                <a:lnTo>
                  <a:pt x="3103839" y="2517005"/>
                </a:lnTo>
                <a:lnTo>
                  <a:pt x="3109803" y="2412761"/>
                </a:lnTo>
                <a:lnTo>
                  <a:pt x="3115838" y="2308526"/>
                </a:lnTo>
                <a:lnTo>
                  <a:pt x="3124993" y="2152182"/>
                </a:lnTo>
                <a:lnTo>
                  <a:pt x="3137334" y="1943448"/>
                </a:lnTo>
                <a:lnTo>
                  <a:pt x="3180958" y="1217816"/>
                </a:lnTo>
                <a:lnTo>
                  <a:pt x="3175463" y="1217816"/>
                </a:lnTo>
                <a:lnTo>
                  <a:pt x="3172630" y="1216740"/>
                </a:lnTo>
                <a:lnTo>
                  <a:pt x="3181023" y="1216740"/>
                </a:lnTo>
                <a:lnTo>
                  <a:pt x="3181199" y="1213607"/>
                </a:lnTo>
                <a:close/>
              </a:path>
              <a:path w="3181350" h="4147184">
                <a:moveTo>
                  <a:pt x="3172803" y="1213607"/>
                </a:moveTo>
                <a:lnTo>
                  <a:pt x="3172630" y="1216740"/>
                </a:lnTo>
                <a:lnTo>
                  <a:pt x="3175463" y="1217816"/>
                </a:lnTo>
                <a:lnTo>
                  <a:pt x="3172803" y="1213607"/>
                </a:lnTo>
                <a:close/>
              </a:path>
              <a:path w="3181350" h="4147184">
                <a:moveTo>
                  <a:pt x="7570" y="2858"/>
                </a:moveTo>
                <a:lnTo>
                  <a:pt x="3769" y="2858"/>
                </a:lnTo>
                <a:lnTo>
                  <a:pt x="3172630" y="1216740"/>
                </a:lnTo>
                <a:lnTo>
                  <a:pt x="3172803" y="1213607"/>
                </a:lnTo>
                <a:lnTo>
                  <a:pt x="3181199" y="1213607"/>
                </a:lnTo>
                <a:lnTo>
                  <a:pt x="3181295" y="1211020"/>
                </a:lnTo>
                <a:lnTo>
                  <a:pt x="7570" y="2858"/>
                </a:lnTo>
                <a:close/>
              </a:path>
            </a:pathLst>
          </a:custGeom>
          <a:solidFill>
            <a:srgbClr val="221F1F">
              <a:alpha val="16998"/>
            </a:srgbClr>
          </a:solidFill>
        </p:spPr>
        <p:txBody>
          <a:bodyPr wrap="square" lIns="0" tIns="0" rIns="0" bIns="0" rtlCol="0"/>
          <a:lstStyle/>
          <a:p>
            <a:endParaRPr/>
          </a:p>
        </p:txBody>
      </p:sp>
      <p:sp>
        <p:nvSpPr>
          <p:cNvPr id="189" name="object 189"/>
          <p:cNvSpPr/>
          <p:nvPr/>
        </p:nvSpPr>
        <p:spPr>
          <a:xfrm>
            <a:off x="8181235" y="3543546"/>
            <a:ext cx="2005964" cy="3672204"/>
          </a:xfrm>
          <a:custGeom>
            <a:avLst/>
            <a:gdLst/>
            <a:ahLst/>
            <a:cxnLst/>
            <a:rect l="l" t="t" r="r" b="b"/>
            <a:pathLst>
              <a:path w="2005965" h="3672204">
                <a:moveTo>
                  <a:pt x="1328755" y="0"/>
                </a:moveTo>
                <a:lnTo>
                  <a:pt x="6963" y="3652422"/>
                </a:lnTo>
                <a:lnTo>
                  <a:pt x="0" y="3671741"/>
                </a:lnTo>
                <a:lnTo>
                  <a:pt x="31622" y="3635847"/>
                </a:lnTo>
                <a:lnTo>
                  <a:pt x="21287" y="3635847"/>
                </a:lnTo>
                <a:lnTo>
                  <a:pt x="1329823" y="19967"/>
                </a:lnTo>
                <a:lnTo>
                  <a:pt x="1338447" y="19967"/>
                </a:lnTo>
                <a:lnTo>
                  <a:pt x="1328755" y="0"/>
                </a:lnTo>
                <a:close/>
              </a:path>
              <a:path w="2005965" h="3672204">
                <a:moveTo>
                  <a:pt x="1338447" y="19967"/>
                </a:moveTo>
                <a:lnTo>
                  <a:pt x="1329823" y="19967"/>
                </a:lnTo>
                <a:lnTo>
                  <a:pt x="1996536" y="1393674"/>
                </a:lnTo>
                <a:lnTo>
                  <a:pt x="21287" y="3635847"/>
                </a:lnTo>
                <a:lnTo>
                  <a:pt x="31622" y="3635847"/>
                </a:lnTo>
                <a:lnTo>
                  <a:pt x="2004158" y="1396878"/>
                </a:lnTo>
                <a:lnTo>
                  <a:pt x="2005876" y="1395004"/>
                </a:lnTo>
                <a:lnTo>
                  <a:pt x="1338447" y="19967"/>
                </a:lnTo>
                <a:close/>
              </a:path>
            </a:pathLst>
          </a:custGeom>
          <a:solidFill>
            <a:srgbClr val="221F1F">
              <a:alpha val="16998"/>
            </a:srgbClr>
          </a:solidFill>
        </p:spPr>
        <p:txBody>
          <a:bodyPr wrap="square" lIns="0" tIns="0" rIns="0" bIns="0" rtlCol="0"/>
          <a:lstStyle/>
          <a:p>
            <a:endParaRPr/>
          </a:p>
        </p:txBody>
      </p:sp>
      <p:sp>
        <p:nvSpPr>
          <p:cNvPr id="318" name="object 318"/>
          <p:cNvSpPr txBox="1"/>
          <p:nvPr/>
        </p:nvSpPr>
        <p:spPr>
          <a:xfrm>
            <a:off x="2611831" y="5633892"/>
            <a:ext cx="3294379" cy="1731645"/>
          </a:xfrm>
          <a:prstGeom prst="rect">
            <a:avLst/>
          </a:prstGeom>
        </p:spPr>
        <p:txBody>
          <a:bodyPr vert="horz" wrap="square" lIns="0" tIns="12065" rIns="0" bIns="0" rtlCol="0">
            <a:spAutoFit/>
          </a:bodyPr>
          <a:lstStyle/>
          <a:p>
            <a:pPr marL="12700">
              <a:lnSpc>
                <a:spcPct val="100000"/>
              </a:lnSpc>
              <a:spcBef>
                <a:spcPts val="95"/>
              </a:spcBef>
            </a:pPr>
            <a:r>
              <a:rPr sz="11200" spc="-290" dirty="0">
                <a:solidFill>
                  <a:srgbClr val="FFFFFF"/>
                </a:solidFill>
                <a:latin typeface="Eurostile"/>
                <a:cs typeface="Eurostile"/>
              </a:rPr>
              <a:t>eyedo</a:t>
            </a:r>
            <a:endParaRPr sz="11200">
              <a:latin typeface="Eurostile"/>
              <a:cs typeface="Eurostile"/>
            </a:endParaRPr>
          </a:p>
        </p:txBody>
      </p:sp>
      <p:sp>
        <p:nvSpPr>
          <p:cNvPr id="321" name="object 321"/>
          <p:cNvSpPr txBox="1"/>
          <p:nvPr/>
        </p:nvSpPr>
        <p:spPr>
          <a:xfrm>
            <a:off x="18723748" y="319546"/>
            <a:ext cx="800100" cy="415290"/>
          </a:xfrm>
          <a:prstGeom prst="rect">
            <a:avLst/>
          </a:prstGeom>
        </p:spPr>
        <p:txBody>
          <a:bodyPr vert="horz" wrap="square" lIns="0" tIns="13335" rIns="0" bIns="0" rtlCol="0">
            <a:spAutoFit/>
          </a:bodyPr>
          <a:lstStyle/>
          <a:p>
            <a:pPr marL="12700">
              <a:lnSpc>
                <a:spcPct val="100000"/>
              </a:lnSpc>
              <a:spcBef>
                <a:spcPts val="105"/>
              </a:spcBef>
            </a:pPr>
            <a:r>
              <a:rPr sz="2550" spc="190" dirty="0">
                <a:solidFill>
                  <a:srgbClr val="FFFFFF"/>
                </a:solidFill>
                <a:latin typeface="Heebo"/>
                <a:cs typeface="Heebo"/>
              </a:rPr>
              <a:t>חת</a:t>
            </a:r>
            <a:r>
              <a:rPr sz="2550" dirty="0">
                <a:solidFill>
                  <a:srgbClr val="FFFFFF"/>
                </a:solidFill>
                <a:latin typeface="Heebo"/>
                <a:cs typeface="Heebo"/>
              </a:rPr>
              <a:t>פ</a:t>
            </a:r>
            <a:endParaRPr sz="2550" dirty="0">
              <a:latin typeface="Heebo"/>
              <a:cs typeface="Heebo"/>
            </a:endParaRPr>
          </a:p>
        </p:txBody>
      </p:sp>
      <p:pic>
        <p:nvPicPr>
          <p:cNvPr id="322" name="Picture 3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0104100" cy="11308556"/>
          </a:xfrm>
          <a:prstGeom prst="rect">
            <a:avLst/>
          </a:prstGeom>
        </p:spPr>
      </p:pic>
      <p:sp>
        <p:nvSpPr>
          <p:cNvPr id="9" name="object 3">
            <a:extLst>
              <a:ext uri="{FF2B5EF4-FFF2-40B4-BE49-F238E27FC236}">
                <a16:creationId xmlns:a16="http://schemas.microsoft.com/office/drawing/2014/main" id="{9683A302-AA9C-412F-9845-484D80576115}"/>
              </a:ext>
            </a:extLst>
          </p:cNvPr>
          <p:cNvSpPr txBox="1"/>
          <p:nvPr/>
        </p:nvSpPr>
        <p:spPr>
          <a:xfrm>
            <a:off x="45550" y="43171"/>
            <a:ext cx="20058550" cy="1445267"/>
          </a:xfrm>
          <a:prstGeom prst="rect">
            <a:avLst/>
          </a:prstGeom>
          <a:solidFill>
            <a:srgbClr val="0070C0"/>
          </a:solidFill>
          <a:ln w="76200">
            <a:solidFill>
              <a:srgbClr val="0070C0"/>
            </a:solidFill>
          </a:ln>
        </p:spPr>
        <p:txBody>
          <a:bodyPr vert="horz" wrap="square" lIns="0" tIns="16510" rIns="0" bIns="0" rtlCol="0">
            <a:spAutoFit/>
          </a:bodyPr>
          <a:lstStyle/>
          <a:p>
            <a:pPr marL="12700" algn="ctr" rtl="1">
              <a:lnSpc>
                <a:spcPct val="100000"/>
              </a:lnSpc>
              <a:spcBef>
                <a:spcPts val="130"/>
              </a:spcBef>
              <a:tabLst>
                <a:tab pos="5810250" algn="l"/>
              </a:tabLst>
            </a:pPr>
            <a:endParaRPr lang="en-US" sz="2000" dirty="0">
              <a:solidFill>
                <a:schemeClr val="bg1"/>
              </a:solidFill>
              <a:latin typeface="Heebo-Thin"/>
              <a:cs typeface="Heebo-Thin"/>
            </a:endParaRPr>
          </a:p>
          <a:p>
            <a:pPr marL="12700" algn="ctr" rtl="1">
              <a:lnSpc>
                <a:spcPct val="100000"/>
              </a:lnSpc>
              <a:spcBef>
                <a:spcPts val="130"/>
              </a:spcBef>
              <a:tabLst>
                <a:tab pos="5810250" algn="l"/>
              </a:tabLst>
            </a:pPr>
            <a:r>
              <a:rPr lang="en-US" sz="7200" dirty="0">
                <a:solidFill>
                  <a:schemeClr val="bg1"/>
                </a:solidFill>
                <a:latin typeface="Heebo-Thin"/>
                <a:cs typeface="Heebo-Thin"/>
              </a:rPr>
              <a:t>Presentation to Retailers</a:t>
            </a:r>
            <a:endParaRPr sz="7200" dirty="0">
              <a:solidFill>
                <a:schemeClr val="bg1"/>
              </a:solidFill>
              <a:latin typeface="Heebo-Thin"/>
              <a:cs typeface="Heebo-Thin"/>
            </a:endParaRPr>
          </a:p>
        </p:txBody>
      </p:sp>
      <p:sp>
        <p:nvSpPr>
          <p:cNvPr id="2" name="מלבן: פינות מעוגלות 1">
            <a:extLst>
              <a:ext uri="{FF2B5EF4-FFF2-40B4-BE49-F238E27FC236}">
                <a16:creationId xmlns:a16="http://schemas.microsoft.com/office/drawing/2014/main" id="{1556939A-6BA0-45F1-ADE0-0F4A3501A782}"/>
              </a:ext>
            </a:extLst>
          </p:cNvPr>
          <p:cNvSpPr/>
          <p:nvPr/>
        </p:nvSpPr>
        <p:spPr>
          <a:xfrm>
            <a:off x="755650" y="2423240"/>
            <a:ext cx="6096000" cy="1442971"/>
          </a:xfrm>
          <a:prstGeom prst="roundRect">
            <a:avLst/>
          </a:prstGeom>
          <a:solidFill>
            <a:srgbClr val="0070C0"/>
          </a:solid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en-US" sz="6600" dirty="0"/>
              <a:t>2022</a:t>
            </a:r>
            <a:endParaRPr lang="he-IL" sz="66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6" y="-19852"/>
            <a:ext cx="20104104" cy="11308556"/>
          </a:xfrm>
          <a:prstGeom prst="rect">
            <a:avLst/>
          </a:prstGeom>
        </p:spPr>
      </p:pic>
      <p:pic>
        <p:nvPicPr>
          <p:cNvPr id="5122" name="Picture 2" descr="Eliminate Data Transcription with a Retail Store Audit App – VisitBasis">
            <a:extLst>
              <a:ext uri="{FF2B5EF4-FFF2-40B4-BE49-F238E27FC236}">
                <a16:creationId xmlns:a16="http://schemas.microsoft.com/office/drawing/2014/main" id="{D314C328-7A5C-483B-AD6C-78A9B3C628E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37068" y="7168626"/>
            <a:ext cx="4013168" cy="267878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C5702153-C7FC-4545-881A-3B9C199236AD}"/>
              </a:ext>
            </a:extLst>
          </p:cNvPr>
          <p:cNvPicPr>
            <a:picLocks noChangeAspect="1"/>
          </p:cNvPicPr>
          <p:nvPr/>
        </p:nvPicPr>
        <p:blipFill>
          <a:blip r:embed="rId4"/>
          <a:stretch>
            <a:fillRect/>
          </a:stretch>
        </p:blipFill>
        <p:spPr>
          <a:xfrm>
            <a:off x="453659" y="1745490"/>
            <a:ext cx="5560695" cy="2105005"/>
          </a:xfrm>
          <a:prstGeom prst="rect">
            <a:avLst/>
          </a:prstGeom>
          <a:ln w="9525">
            <a:noFill/>
            <a:miter lim="800000"/>
          </a:ln>
          <a:effectLst>
            <a:outerShdw blurRad="50800" dist="38100" dir="5400000" algn="t" rotWithShape="0">
              <a:prstClr val="black">
                <a:alpha val="40000"/>
              </a:prstClr>
            </a:outerShdw>
          </a:effectLst>
        </p:spPr>
      </p:pic>
      <p:sp>
        <p:nvSpPr>
          <p:cNvPr id="9" name="Title 1">
            <a:extLst>
              <a:ext uri="{FF2B5EF4-FFF2-40B4-BE49-F238E27FC236}">
                <a16:creationId xmlns:a16="http://schemas.microsoft.com/office/drawing/2014/main" id="{C2B62553-76F8-4845-AA81-ED91E992D45A}"/>
              </a:ext>
            </a:extLst>
          </p:cNvPr>
          <p:cNvSpPr txBox="1">
            <a:spLocks/>
          </p:cNvSpPr>
          <p:nvPr/>
        </p:nvSpPr>
        <p:spPr>
          <a:xfrm>
            <a:off x="374650" y="1328532"/>
            <a:ext cx="7066571" cy="77343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b="1" spc="550" dirty="0">
                <a:solidFill>
                  <a:srgbClr val="5198D1"/>
                </a:solidFill>
                <a:latin typeface="Helvetica" pitchFamily="2" charset="0"/>
              </a:rPr>
              <a:t>Vast dashboarding </a:t>
            </a:r>
            <a:r>
              <a:rPr lang="en-US" sz="1800" b="1" spc="550" dirty="0" err="1">
                <a:solidFill>
                  <a:srgbClr val="5198D1"/>
                </a:solidFill>
                <a:latin typeface="Helvetica" pitchFamily="2" charset="0"/>
              </a:rPr>
              <a:t>mechanizm</a:t>
            </a:r>
            <a:endParaRPr lang="en-US" sz="1800" b="1" spc="550" dirty="0">
              <a:solidFill>
                <a:srgbClr val="5198D1"/>
              </a:solidFill>
              <a:latin typeface="Helvetica" pitchFamily="2" charset="0"/>
            </a:endParaRPr>
          </a:p>
        </p:txBody>
      </p:sp>
      <p:sp>
        <p:nvSpPr>
          <p:cNvPr id="2" name="TextBox 9">
            <a:extLst>
              <a:ext uri="{FF2B5EF4-FFF2-40B4-BE49-F238E27FC236}">
                <a16:creationId xmlns:a16="http://schemas.microsoft.com/office/drawing/2014/main" id="{2417CEFC-DF8E-4E5A-9EEF-D2AD3394E5FC}"/>
              </a:ext>
            </a:extLst>
          </p:cNvPr>
          <p:cNvSpPr txBox="1"/>
          <p:nvPr/>
        </p:nvSpPr>
        <p:spPr>
          <a:xfrm>
            <a:off x="374650" y="279238"/>
            <a:ext cx="18716065" cy="750205"/>
          </a:xfrm>
          <a:prstGeom prst="rect">
            <a:avLst/>
          </a:prstGeom>
        </p:spPr>
        <p:txBody>
          <a:bodyPr vert="horz" wrap="square" lIns="0" tIns="11430" rIns="0" bIns="0" rtlCol="0">
            <a:spAutoFit/>
          </a:bodyPr>
          <a:lstStyle>
            <a:defPPr>
              <a:defRPr lang="en-US"/>
            </a:defPPr>
            <a:lvl1pPr algn="r" rtl="1">
              <a:defRPr sz="6600">
                <a:solidFill>
                  <a:schemeClr val="accent1"/>
                </a:solidFill>
              </a:defRPr>
            </a:lvl1pPr>
          </a:lstStyle>
          <a:p>
            <a:pPr algn="l" rtl="0"/>
            <a:r>
              <a:rPr lang="en-US" sz="4800" b="1" dirty="0"/>
              <a:t>Product Features</a:t>
            </a:r>
            <a:endParaRPr lang="he-IL" sz="4800" b="1" dirty="0"/>
          </a:p>
        </p:txBody>
      </p:sp>
      <p:pic>
        <p:nvPicPr>
          <p:cNvPr id="3" name="תמונה 2">
            <a:extLst>
              <a:ext uri="{FF2B5EF4-FFF2-40B4-BE49-F238E27FC236}">
                <a16:creationId xmlns:a16="http://schemas.microsoft.com/office/drawing/2014/main" id="{9B030477-14B1-48E5-B74F-50F141BC7D04}"/>
              </a:ext>
            </a:extLst>
          </p:cNvPr>
          <p:cNvPicPr>
            <a:picLocks noChangeAspect="1"/>
          </p:cNvPicPr>
          <p:nvPr/>
        </p:nvPicPr>
        <p:blipFill>
          <a:blip r:embed="rId5"/>
          <a:stretch>
            <a:fillRect/>
          </a:stretch>
        </p:blipFill>
        <p:spPr>
          <a:xfrm>
            <a:off x="7955883" y="4113284"/>
            <a:ext cx="4646703" cy="2021012"/>
          </a:xfrm>
          <a:prstGeom prst="rect">
            <a:avLst/>
          </a:prstGeom>
        </p:spPr>
      </p:pic>
      <p:pic>
        <p:nvPicPr>
          <p:cNvPr id="4" name="תמונה 3">
            <a:extLst>
              <a:ext uri="{FF2B5EF4-FFF2-40B4-BE49-F238E27FC236}">
                <a16:creationId xmlns:a16="http://schemas.microsoft.com/office/drawing/2014/main" id="{B50B7C9C-902A-47C2-9E50-070159C2E392}"/>
              </a:ext>
            </a:extLst>
          </p:cNvPr>
          <p:cNvPicPr>
            <a:picLocks noChangeAspect="1"/>
          </p:cNvPicPr>
          <p:nvPr/>
        </p:nvPicPr>
        <p:blipFill>
          <a:blip r:embed="rId6"/>
          <a:stretch>
            <a:fillRect/>
          </a:stretch>
        </p:blipFill>
        <p:spPr>
          <a:xfrm>
            <a:off x="7955883" y="2101971"/>
            <a:ext cx="3397530" cy="1844660"/>
          </a:xfrm>
          <a:prstGeom prst="rect">
            <a:avLst/>
          </a:prstGeom>
        </p:spPr>
      </p:pic>
      <p:pic>
        <p:nvPicPr>
          <p:cNvPr id="5" name="תמונה 4">
            <a:extLst>
              <a:ext uri="{FF2B5EF4-FFF2-40B4-BE49-F238E27FC236}">
                <a16:creationId xmlns:a16="http://schemas.microsoft.com/office/drawing/2014/main" id="{69E4985A-696F-4BBA-8A04-2666EB397C53}"/>
              </a:ext>
            </a:extLst>
          </p:cNvPr>
          <p:cNvPicPr>
            <a:picLocks noChangeAspect="1"/>
          </p:cNvPicPr>
          <p:nvPr/>
        </p:nvPicPr>
        <p:blipFill>
          <a:blip r:embed="rId7"/>
          <a:stretch>
            <a:fillRect/>
          </a:stretch>
        </p:blipFill>
        <p:spPr>
          <a:xfrm>
            <a:off x="8767420" y="3225029"/>
            <a:ext cx="3312349" cy="1812416"/>
          </a:xfrm>
          <a:prstGeom prst="rect">
            <a:avLst/>
          </a:prstGeom>
        </p:spPr>
      </p:pic>
      <p:pic>
        <p:nvPicPr>
          <p:cNvPr id="15" name="תמונה 14">
            <a:extLst>
              <a:ext uri="{FF2B5EF4-FFF2-40B4-BE49-F238E27FC236}">
                <a16:creationId xmlns:a16="http://schemas.microsoft.com/office/drawing/2014/main" id="{623F8249-E0F3-4A8E-971B-4688AFDA3576}"/>
              </a:ext>
            </a:extLst>
          </p:cNvPr>
          <p:cNvPicPr>
            <a:picLocks noChangeAspect="1"/>
          </p:cNvPicPr>
          <p:nvPr/>
        </p:nvPicPr>
        <p:blipFill>
          <a:blip r:embed="rId8"/>
          <a:stretch>
            <a:fillRect/>
          </a:stretch>
        </p:blipFill>
        <p:spPr>
          <a:xfrm>
            <a:off x="12141717" y="2558198"/>
            <a:ext cx="2349283" cy="2921943"/>
          </a:xfrm>
          <a:prstGeom prst="rect">
            <a:avLst/>
          </a:prstGeom>
        </p:spPr>
      </p:pic>
      <p:pic>
        <p:nvPicPr>
          <p:cNvPr id="17" name="תמונה 16">
            <a:extLst>
              <a:ext uri="{FF2B5EF4-FFF2-40B4-BE49-F238E27FC236}">
                <a16:creationId xmlns:a16="http://schemas.microsoft.com/office/drawing/2014/main" id="{461C461C-A48A-43BE-9A97-ABA2A45C8BCC}"/>
              </a:ext>
            </a:extLst>
          </p:cNvPr>
          <p:cNvPicPr>
            <a:picLocks noChangeAspect="1"/>
          </p:cNvPicPr>
          <p:nvPr/>
        </p:nvPicPr>
        <p:blipFill rotWithShape="1">
          <a:blip r:embed="rId9"/>
          <a:srcRect l="18150" t="61306" r="42050" b="30121"/>
          <a:stretch/>
        </p:blipFill>
        <p:spPr>
          <a:xfrm>
            <a:off x="9205983" y="1941129"/>
            <a:ext cx="5384097" cy="652393"/>
          </a:xfrm>
          <a:prstGeom prst="rect">
            <a:avLst/>
          </a:prstGeom>
          <a:ln w="38100">
            <a:solidFill>
              <a:schemeClr val="accent1">
                <a:lumMod val="60000"/>
                <a:lumOff val="40000"/>
              </a:schemeClr>
            </a:solidFill>
          </a:ln>
        </p:spPr>
      </p:pic>
      <p:sp>
        <p:nvSpPr>
          <p:cNvPr id="23" name="תיבת טקסט 22">
            <a:extLst>
              <a:ext uri="{FF2B5EF4-FFF2-40B4-BE49-F238E27FC236}">
                <a16:creationId xmlns:a16="http://schemas.microsoft.com/office/drawing/2014/main" id="{680CB1EE-13D6-420A-B74B-2C540985462E}"/>
              </a:ext>
            </a:extLst>
          </p:cNvPr>
          <p:cNvSpPr txBox="1"/>
          <p:nvPr/>
        </p:nvSpPr>
        <p:spPr>
          <a:xfrm>
            <a:off x="11781563" y="2842785"/>
            <a:ext cx="116469" cy="2224327"/>
          </a:xfrm>
          <a:prstGeom prst="rect">
            <a:avLst/>
          </a:prstGeom>
          <a:noFill/>
        </p:spPr>
        <p:txBody>
          <a:bodyPr wrap="square" rtlCol="1">
            <a:spAutoFit/>
          </a:bodyPr>
          <a:lstStyle/>
          <a:p>
            <a:r>
              <a:rPr lang="en-US" sz="1979" dirty="0">
                <a:solidFill>
                  <a:schemeClr val="bg1">
                    <a:lumMod val="50000"/>
                  </a:schemeClr>
                </a:solidFill>
              </a:rPr>
              <a:t>Send SMS</a:t>
            </a:r>
            <a:endParaRPr lang="he-IL" sz="1979" dirty="0">
              <a:solidFill>
                <a:schemeClr val="bg1">
                  <a:lumMod val="50000"/>
                </a:schemeClr>
              </a:solidFill>
            </a:endParaRPr>
          </a:p>
        </p:txBody>
      </p:sp>
      <p:sp>
        <p:nvSpPr>
          <p:cNvPr id="29" name="תיבת טקסט 28">
            <a:extLst>
              <a:ext uri="{FF2B5EF4-FFF2-40B4-BE49-F238E27FC236}">
                <a16:creationId xmlns:a16="http://schemas.microsoft.com/office/drawing/2014/main" id="{CD2AFD81-3E4B-4C0A-ABA6-B6D9EFECCA34}"/>
              </a:ext>
            </a:extLst>
          </p:cNvPr>
          <p:cNvSpPr txBox="1"/>
          <p:nvPr/>
        </p:nvSpPr>
        <p:spPr>
          <a:xfrm>
            <a:off x="11991232" y="1960330"/>
            <a:ext cx="2464848" cy="523220"/>
          </a:xfrm>
          <a:prstGeom prst="rect">
            <a:avLst/>
          </a:prstGeom>
          <a:noFill/>
        </p:spPr>
        <p:txBody>
          <a:bodyPr wrap="square" rtlCol="1">
            <a:spAutoFit/>
          </a:bodyPr>
          <a:lstStyle/>
          <a:p>
            <a:r>
              <a:rPr lang="en-US" sz="1400" dirty="0">
                <a:solidFill>
                  <a:schemeClr val="bg1">
                    <a:lumMod val="50000"/>
                  </a:schemeClr>
                </a:solidFill>
              </a:rPr>
              <a:t>Representative has </a:t>
            </a:r>
            <a:r>
              <a:rPr lang="en-US" sz="1400" b="1" dirty="0">
                <a:solidFill>
                  <a:schemeClr val="bg1">
                    <a:lumMod val="50000"/>
                  </a:schemeClr>
                </a:solidFill>
              </a:rPr>
              <a:t>arrived</a:t>
            </a:r>
            <a:r>
              <a:rPr lang="en-US" sz="1400" dirty="0">
                <a:solidFill>
                  <a:schemeClr val="bg1">
                    <a:lumMod val="50000"/>
                  </a:schemeClr>
                </a:solidFill>
              </a:rPr>
              <a:t> to your location</a:t>
            </a:r>
            <a:endParaRPr lang="he-IL" sz="1400" dirty="0">
              <a:solidFill>
                <a:schemeClr val="bg1">
                  <a:lumMod val="50000"/>
                </a:schemeClr>
              </a:solidFill>
            </a:endParaRPr>
          </a:p>
        </p:txBody>
      </p:sp>
      <p:sp>
        <p:nvSpPr>
          <p:cNvPr id="31" name="Title 1">
            <a:extLst>
              <a:ext uri="{FF2B5EF4-FFF2-40B4-BE49-F238E27FC236}">
                <a16:creationId xmlns:a16="http://schemas.microsoft.com/office/drawing/2014/main" id="{6D6B4DDB-D387-4704-9A18-2647E1198170}"/>
              </a:ext>
            </a:extLst>
          </p:cNvPr>
          <p:cNvSpPr txBox="1">
            <a:spLocks/>
          </p:cNvSpPr>
          <p:nvPr/>
        </p:nvSpPr>
        <p:spPr>
          <a:xfrm>
            <a:off x="7815165" y="1309622"/>
            <a:ext cx="7066571" cy="106577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spc="550" dirty="0">
                <a:solidFill>
                  <a:srgbClr val="5198D1"/>
                </a:solidFill>
                <a:latin typeface="Helvetica" pitchFamily="2" charset="0"/>
              </a:rPr>
              <a:t>Real Time Communication</a:t>
            </a:r>
          </a:p>
        </p:txBody>
      </p:sp>
      <p:sp>
        <p:nvSpPr>
          <p:cNvPr id="37" name="Title 1">
            <a:extLst>
              <a:ext uri="{FF2B5EF4-FFF2-40B4-BE49-F238E27FC236}">
                <a16:creationId xmlns:a16="http://schemas.microsoft.com/office/drawing/2014/main" id="{FFB5FEA5-F53C-43DD-9F00-4E299E14711B}"/>
              </a:ext>
            </a:extLst>
          </p:cNvPr>
          <p:cNvSpPr txBox="1">
            <a:spLocks/>
          </p:cNvSpPr>
          <p:nvPr/>
        </p:nvSpPr>
        <p:spPr>
          <a:xfrm>
            <a:off x="416810" y="4881236"/>
            <a:ext cx="7171569" cy="77343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b="1" spc="550" dirty="0">
                <a:solidFill>
                  <a:srgbClr val="5198D1"/>
                </a:solidFill>
                <a:latin typeface="Helvetica" pitchFamily="2" charset="0"/>
              </a:rPr>
              <a:t>Computer vision driven shelf analytics</a:t>
            </a:r>
          </a:p>
        </p:txBody>
      </p:sp>
      <p:pic>
        <p:nvPicPr>
          <p:cNvPr id="45" name="Picture 2">
            <a:extLst>
              <a:ext uri="{FF2B5EF4-FFF2-40B4-BE49-F238E27FC236}">
                <a16:creationId xmlns:a16="http://schemas.microsoft.com/office/drawing/2014/main" id="{9797AB33-DAE5-473B-A42A-93D078439F6C}"/>
              </a:ext>
            </a:extLst>
          </p:cNvPr>
          <p:cNvPicPr>
            <a:picLocks noChangeAspect="1"/>
          </p:cNvPicPr>
          <p:nvPr/>
        </p:nvPicPr>
        <p:blipFill>
          <a:blip r:embed="rId10"/>
          <a:stretch>
            <a:fillRect/>
          </a:stretch>
        </p:blipFill>
        <p:spPr>
          <a:xfrm>
            <a:off x="15670040" y="2073275"/>
            <a:ext cx="3893015" cy="3203669"/>
          </a:xfrm>
          <a:prstGeom prst="rect">
            <a:avLst/>
          </a:prstGeom>
          <a:ln w="9525">
            <a:noFill/>
            <a:miter lim="800000"/>
          </a:ln>
          <a:effectLst>
            <a:outerShdw blurRad="50800" dist="38100" dir="5400000" algn="t" rotWithShape="0">
              <a:prstClr val="black">
                <a:alpha val="40000"/>
              </a:prstClr>
            </a:outerShdw>
          </a:effectLst>
        </p:spPr>
      </p:pic>
      <p:sp>
        <p:nvSpPr>
          <p:cNvPr id="47" name="Title 1">
            <a:extLst>
              <a:ext uri="{FF2B5EF4-FFF2-40B4-BE49-F238E27FC236}">
                <a16:creationId xmlns:a16="http://schemas.microsoft.com/office/drawing/2014/main" id="{63BCFAB8-09CC-4A19-A27B-6164550CC2D3}"/>
              </a:ext>
            </a:extLst>
          </p:cNvPr>
          <p:cNvSpPr txBox="1">
            <a:spLocks/>
          </p:cNvSpPr>
          <p:nvPr/>
        </p:nvSpPr>
        <p:spPr>
          <a:xfrm>
            <a:off x="15692445" y="1386976"/>
            <a:ext cx="4196594" cy="106577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spc="550" dirty="0">
                <a:solidFill>
                  <a:srgbClr val="5198D1"/>
                </a:solidFill>
                <a:latin typeface="Helvetica" pitchFamily="2" charset="0"/>
              </a:rPr>
              <a:t>Geo location reporting</a:t>
            </a:r>
          </a:p>
        </p:txBody>
      </p:sp>
      <p:pic>
        <p:nvPicPr>
          <p:cNvPr id="49" name="תמונה 48">
            <a:extLst>
              <a:ext uri="{FF2B5EF4-FFF2-40B4-BE49-F238E27FC236}">
                <a16:creationId xmlns:a16="http://schemas.microsoft.com/office/drawing/2014/main" id="{2B5ECE1B-BD47-466F-BBF2-D025C1531C38}"/>
              </a:ext>
            </a:extLst>
          </p:cNvPr>
          <p:cNvPicPr>
            <a:picLocks noChangeAspect="1"/>
          </p:cNvPicPr>
          <p:nvPr/>
        </p:nvPicPr>
        <p:blipFill rotWithShape="1">
          <a:blip r:embed="rId11"/>
          <a:srcRect t="22499" r="61667" b="5556"/>
          <a:stretch/>
        </p:blipFill>
        <p:spPr>
          <a:xfrm>
            <a:off x="7955883" y="7180351"/>
            <a:ext cx="2963415" cy="3128521"/>
          </a:xfrm>
          <a:prstGeom prst="rect">
            <a:avLst/>
          </a:prstGeom>
        </p:spPr>
      </p:pic>
      <p:sp>
        <p:nvSpPr>
          <p:cNvPr id="51" name="Title 1">
            <a:extLst>
              <a:ext uri="{FF2B5EF4-FFF2-40B4-BE49-F238E27FC236}">
                <a16:creationId xmlns:a16="http://schemas.microsoft.com/office/drawing/2014/main" id="{58E3B57C-BD10-4EB0-A357-67C32A0F8353}"/>
              </a:ext>
            </a:extLst>
          </p:cNvPr>
          <p:cNvSpPr txBox="1">
            <a:spLocks/>
          </p:cNvSpPr>
          <p:nvPr/>
        </p:nvSpPr>
        <p:spPr>
          <a:xfrm>
            <a:off x="7955883" y="6489665"/>
            <a:ext cx="3568821" cy="106577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spc="550" dirty="0">
                <a:solidFill>
                  <a:srgbClr val="5198D1"/>
                </a:solidFill>
                <a:latin typeface="Helvetica" pitchFamily="2" charset="0"/>
              </a:rPr>
              <a:t>conclusion based automatics</a:t>
            </a:r>
          </a:p>
          <a:p>
            <a:endParaRPr lang="en-US" sz="2000" spc="550" dirty="0">
              <a:solidFill>
                <a:srgbClr val="5198D1"/>
              </a:solidFill>
              <a:latin typeface="Helvetica" pitchFamily="2" charset="0"/>
            </a:endParaRPr>
          </a:p>
        </p:txBody>
      </p:sp>
      <p:pic>
        <p:nvPicPr>
          <p:cNvPr id="53" name="תמונה 52">
            <a:extLst>
              <a:ext uri="{FF2B5EF4-FFF2-40B4-BE49-F238E27FC236}">
                <a16:creationId xmlns:a16="http://schemas.microsoft.com/office/drawing/2014/main" id="{ED724D07-989E-4B9F-BC88-BDAB33135A3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058704" y="7022551"/>
            <a:ext cx="1779421" cy="3853907"/>
          </a:xfrm>
          <a:prstGeom prst="rect">
            <a:avLst/>
          </a:prstGeom>
        </p:spPr>
      </p:pic>
      <p:pic>
        <p:nvPicPr>
          <p:cNvPr id="55" name="Picture 3">
            <a:extLst>
              <a:ext uri="{FF2B5EF4-FFF2-40B4-BE49-F238E27FC236}">
                <a16:creationId xmlns:a16="http://schemas.microsoft.com/office/drawing/2014/main" id="{27423974-3B4F-405E-AC00-A20B34A2E131}"/>
              </a:ext>
            </a:extLst>
          </p:cNvPr>
          <p:cNvPicPr>
            <a:picLocks noChangeAspect="1"/>
          </p:cNvPicPr>
          <p:nvPr/>
        </p:nvPicPr>
        <p:blipFill rotWithShape="1">
          <a:blip r:embed="rId13"/>
          <a:srcRect l="24292"/>
          <a:stretch/>
        </p:blipFill>
        <p:spPr>
          <a:xfrm>
            <a:off x="13316358" y="7670807"/>
            <a:ext cx="3976105" cy="3133075"/>
          </a:xfrm>
          <a:prstGeom prst="rect">
            <a:avLst/>
          </a:prstGeom>
          <a:ln w="9525">
            <a:noFill/>
            <a:miter lim="800000"/>
          </a:ln>
          <a:effectLst>
            <a:outerShdw blurRad="50800" dist="38100" dir="5400000" algn="t" rotWithShape="0">
              <a:prstClr val="black">
                <a:alpha val="40000"/>
              </a:prstClr>
            </a:outerShdw>
          </a:effectLst>
        </p:spPr>
      </p:pic>
      <p:sp>
        <p:nvSpPr>
          <p:cNvPr id="57" name="Title 1">
            <a:extLst>
              <a:ext uri="{FF2B5EF4-FFF2-40B4-BE49-F238E27FC236}">
                <a16:creationId xmlns:a16="http://schemas.microsoft.com/office/drawing/2014/main" id="{A45B4D13-6230-4D8D-885B-AF82F6FD2404}"/>
              </a:ext>
            </a:extLst>
          </p:cNvPr>
          <p:cNvSpPr txBox="1">
            <a:spLocks/>
          </p:cNvSpPr>
          <p:nvPr/>
        </p:nvSpPr>
        <p:spPr>
          <a:xfrm>
            <a:off x="13808168" y="6524574"/>
            <a:ext cx="4396666" cy="77343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b="1" spc="550" dirty="0">
                <a:solidFill>
                  <a:srgbClr val="5198D1"/>
                </a:solidFill>
                <a:latin typeface="Helvetica" pitchFamily="2" charset="0"/>
              </a:rPr>
              <a:t>Digitize protocols, surveys, audits and more</a:t>
            </a:r>
          </a:p>
        </p:txBody>
      </p:sp>
      <p:pic>
        <p:nvPicPr>
          <p:cNvPr id="6" name="תמונה 5">
            <a:extLst>
              <a:ext uri="{FF2B5EF4-FFF2-40B4-BE49-F238E27FC236}">
                <a16:creationId xmlns:a16="http://schemas.microsoft.com/office/drawing/2014/main" id="{4F0D86D9-4420-4041-82A0-40CD5FA755FC}"/>
              </a:ext>
            </a:extLst>
          </p:cNvPr>
          <p:cNvPicPr>
            <a:picLocks noChangeAspect="1"/>
          </p:cNvPicPr>
          <p:nvPr/>
        </p:nvPicPr>
        <p:blipFill rotWithShape="1">
          <a:blip r:embed="rId14"/>
          <a:srcRect l="23750" t="14484" b="74516"/>
          <a:stretch/>
        </p:blipFill>
        <p:spPr>
          <a:xfrm>
            <a:off x="6182923" y="80902"/>
            <a:ext cx="13944600" cy="1131558"/>
          </a:xfrm>
          <a:prstGeom prst="rect">
            <a:avLst/>
          </a:prstGeom>
        </p:spPr>
      </p:pic>
      <p:pic>
        <p:nvPicPr>
          <p:cNvPr id="11" name="תמונה 10">
            <a:extLst>
              <a:ext uri="{FF2B5EF4-FFF2-40B4-BE49-F238E27FC236}">
                <a16:creationId xmlns:a16="http://schemas.microsoft.com/office/drawing/2014/main" id="{5B02590B-A71E-434A-9A6C-CFA9BB9A45FE}"/>
              </a:ext>
            </a:extLst>
          </p:cNvPr>
          <p:cNvPicPr>
            <a:picLocks noChangeAspect="1"/>
          </p:cNvPicPr>
          <p:nvPr/>
        </p:nvPicPr>
        <p:blipFill rotWithShape="1">
          <a:blip r:embed="rId15"/>
          <a:srcRect l="25349" t="44288" r="4167" b="13901"/>
          <a:stretch/>
        </p:blipFill>
        <p:spPr>
          <a:xfrm>
            <a:off x="416811" y="5232393"/>
            <a:ext cx="7276183" cy="2427864"/>
          </a:xfrm>
          <a:prstGeom prst="rect">
            <a:avLst/>
          </a:prstGeom>
        </p:spPr>
      </p:pic>
      <p:pic>
        <p:nvPicPr>
          <p:cNvPr id="35" name="תמונה 34">
            <a:extLst>
              <a:ext uri="{FF2B5EF4-FFF2-40B4-BE49-F238E27FC236}">
                <a16:creationId xmlns:a16="http://schemas.microsoft.com/office/drawing/2014/main" id="{48D4019D-DFA7-4A15-B571-1ABF76C02E0A}"/>
              </a:ext>
            </a:extLst>
          </p:cNvPr>
          <p:cNvPicPr>
            <a:picLocks noChangeAspect="1"/>
          </p:cNvPicPr>
          <p:nvPr/>
        </p:nvPicPr>
        <p:blipFill>
          <a:blip r:embed="rId16"/>
          <a:stretch>
            <a:fillRect/>
          </a:stretch>
        </p:blipFill>
        <p:spPr>
          <a:xfrm>
            <a:off x="3917226" y="7477020"/>
            <a:ext cx="3568821" cy="1630049"/>
          </a:xfrm>
          <a:prstGeom prst="rect">
            <a:avLst/>
          </a:prstGeom>
        </p:spPr>
      </p:pic>
      <p:pic>
        <p:nvPicPr>
          <p:cNvPr id="41" name="תמונה 40">
            <a:extLst>
              <a:ext uri="{FF2B5EF4-FFF2-40B4-BE49-F238E27FC236}">
                <a16:creationId xmlns:a16="http://schemas.microsoft.com/office/drawing/2014/main" id="{3349E7A9-FA87-4C34-A3DD-4F8B9C37345C}"/>
              </a:ext>
            </a:extLst>
          </p:cNvPr>
          <p:cNvPicPr>
            <a:picLocks noChangeAspect="1"/>
          </p:cNvPicPr>
          <p:nvPr/>
        </p:nvPicPr>
        <p:blipFill rotWithShape="1">
          <a:blip r:embed="rId17"/>
          <a:srcRect r="4739"/>
          <a:stretch/>
        </p:blipFill>
        <p:spPr>
          <a:xfrm>
            <a:off x="443848" y="7438442"/>
            <a:ext cx="3188835" cy="1630049"/>
          </a:xfrm>
          <a:prstGeom prst="rect">
            <a:avLst/>
          </a:prstGeom>
        </p:spPr>
      </p:pic>
      <p:pic>
        <p:nvPicPr>
          <p:cNvPr id="43" name="תמונה 42">
            <a:extLst>
              <a:ext uri="{FF2B5EF4-FFF2-40B4-BE49-F238E27FC236}">
                <a16:creationId xmlns:a16="http://schemas.microsoft.com/office/drawing/2014/main" id="{CFE7655A-3487-4203-A70D-674C93277FFB}"/>
              </a:ext>
            </a:extLst>
          </p:cNvPr>
          <p:cNvPicPr>
            <a:picLocks noChangeAspect="1"/>
          </p:cNvPicPr>
          <p:nvPr/>
        </p:nvPicPr>
        <p:blipFill rotWithShape="1">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l="22891" t="13489" r="9497"/>
          <a:stretch/>
        </p:blipFill>
        <p:spPr>
          <a:xfrm>
            <a:off x="2424211" y="7808975"/>
            <a:ext cx="1299324" cy="2071493"/>
          </a:xfrm>
          <a:prstGeom prst="rect">
            <a:avLst/>
          </a:prstGeom>
        </p:spPr>
      </p:pic>
    </p:spTree>
    <p:extLst>
      <p:ext uri="{BB962C8B-B14F-4D97-AF65-F5344CB8AC3E}">
        <p14:creationId xmlns:p14="http://schemas.microsoft.com/office/powerpoint/2010/main" val="4012198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62" y="0"/>
            <a:ext cx="20105515" cy="11309350"/>
          </a:xfrm>
          <a:prstGeom prst="rect">
            <a:avLst/>
          </a:prstGeom>
        </p:spPr>
      </p:pic>
      <p:pic>
        <p:nvPicPr>
          <p:cNvPr id="4" name="תמונה 3">
            <a:extLst>
              <a:ext uri="{FF2B5EF4-FFF2-40B4-BE49-F238E27FC236}">
                <a16:creationId xmlns:a16="http://schemas.microsoft.com/office/drawing/2014/main" id="{AAA7D632-F97B-4AA5-AC50-9E3D509D4D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90472" y="26207"/>
            <a:ext cx="5514975" cy="1924050"/>
          </a:xfrm>
          <a:prstGeom prst="rect">
            <a:avLst/>
          </a:prstGeom>
        </p:spPr>
      </p:pic>
      <p:pic>
        <p:nvPicPr>
          <p:cNvPr id="6" name="תמונה 5">
            <a:extLst>
              <a:ext uri="{FF2B5EF4-FFF2-40B4-BE49-F238E27FC236}">
                <a16:creationId xmlns:a16="http://schemas.microsoft.com/office/drawing/2014/main" id="{7D7A0534-5C98-4C85-BC79-FC21ED025147}"/>
              </a:ext>
            </a:extLst>
          </p:cNvPr>
          <p:cNvPicPr>
            <a:picLocks noChangeAspect="1"/>
          </p:cNvPicPr>
          <p:nvPr/>
        </p:nvPicPr>
        <p:blipFill rotWithShape="1">
          <a:blip r:embed="rId5"/>
          <a:srcRect l="22500" t="26296" r="23333" b="21852"/>
          <a:stretch/>
        </p:blipFill>
        <p:spPr>
          <a:xfrm>
            <a:off x="1478370" y="1085409"/>
            <a:ext cx="10154845" cy="5467994"/>
          </a:xfrm>
          <a:prstGeom prst="rect">
            <a:avLst/>
          </a:prstGeom>
        </p:spPr>
      </p:pic>
      <p:pic>
        <p:nvPicPr>
          <p:cNvPr id="3" name="תמונה 2">
            <a:extLst>
              <a:ext uri="{FF2B5EF4-FFF2-40B4-BE49-F238E27FC236}">
                <a16:creationId xmlns:a16="http://schemas.microsoft.com/office/drawing/2014/main" id="{C0827DFA-E43D-4525-BF04-871D3C8218B3}"/>
              </a:ext>
            </a:extLst>
          </p:cNvPr>
          <p:cNvPicPr>
            <a:picLocks noChangeAspect="1"/>
          </p:cNvPicPr>
          <p:nvPr/>
        </p:nvPicPr>
        <p:blipFill rotWithShape="1">
          <a:blip r:embed="rId6"/>
          <a:srcRect t="28518" b="30000"/>
          <a:stretch/>
        </p:blipFill>
        <p:spPr>
          <a:xfrm>
            <a:off x="4413250" y="5741291"/>
            <a:ext cx="15012584" cy="3502936"/>
          </a:xfrm>
          <a:prstGeom prst="rect">
            <a:avLst/>
          </a:prstGeom>
        </p:spPr>
      </p:pic>
      <p:pic>
        <p:nvPicPr>
          <p:cNvPr id="11" name="תמונה 10">
            <a:extLst>
              <a:ext uri="{FF2B5EF4-FFF2-40B4-BE49-F238E27FC236}">
                <a16:creationId xmlns:a16="http://schemas.microsoft.com/office/drawing/2014/main" id="{CEA2B500-1369-4E92-85FE-208F9243EFB2}"/>
              </a:ext>
            </a:extLst>
          </p:cNvPr>
          <p:cNvPicPr>
            <a:picLocks noChangeAspect="1"/>
          </p:cNvPicPr>
          <p:nvPr/>
        </p:nvPicPr>
        <p:blipFill rotWithShape="1">
          <a:blip r:embed="rId7">
            <a:extLst>
              <a:ext uri="{28A0092B-C50C-407E-A947-70E740481C1C}">
                <a14:useLocalDpi xmlns:a14="http://schemas.microsoft.com/office/drawing/2010/main" val="0"/>
              </a:ext>
            </a:extLst>
          </a:blip>
          <a:srcRect l="12196" t="17448" r="10000" b="17111"/>
          <a:stretch/>
        </p:blipFill>
        <p:spPr>
          <a:xfrm rot="20429416">
            <a:off x="772247" y="5644348"/>
            <a:ext cx="6390249" cy="3023325"/>
          </a:xfrm>
          <a:prstGeom prst="rect">
            <a:avLst/>
          </a:prstGeom>
        </p:spPr>
      </p:pic>
      <p:sp>
        <p:nvSpPr>
          <p:cNvPr id="9" name="תיבת טקסט 8">
            <a:extLst>
              <a:ext uri="{FF2B5EF4-FFF2-40B4-BE49-F238E27FC236}">
                <a16:creationId xmlns:a16="http://schemas.microsoft.com/office/drawing/2014/main" id="{0DBE49EC-E1F6-42DD-8E50-C78744432F84}"/>
              </a:ext>
            </a:extLst>
          </p:cNvPr>
          <p:cNvSpPr txBox="1"/>
          <p:nvPr/>
        </p:nvSpPr>
        <p:spPr>
          <a:xfrm>
            <a:off x="13328649" y="1862283"/>
            <a:ext cx="6676797" cy="1569660"/>
          </a:xfrm>
          <a:prstGeom prst="rect">
            <a:avLst/>
          </a:prstGeom>
          <a:noFill/>
        </p:spPr>
        <p:txBody>
          <a:bodyPr wrap="square">
            <a:spAutoFit/>
          </a:bodyPr>
          <a:lstStyle/>
          <a:p>
            <a:pPr algn="l"/>
            <a:r>
              <a:rPr lang="en-US" sz="4800" b="1" dirty="0">
                <a:solidFill>
                  <a:schemeClr val="accent1"/>
                </a:solidFill>
                <a:latin typeface="Corbel" panose="020B0503020204020204" pitchFamily="34" charset="0"/>
              </a:rPr>
              <a:t>Sensors based tasking</a:t>
            </a:r>
            <a:endParaRPr lang="he-IL" sz="4800" b="1" dirty="0">
              <a:solidFill>
                <a:schemeClr val="accent1"/>
              </a:solidFill>
              <a:latin typeface="Corbel" panose="020B0503020204020204" pitchFamily="34" charset="0"/>
            </a:endParaRPr>
          </a:p>
          <a:p>
            <a:pPr algn="l"/>
            <a:endParaRPr lang="en-US" sz="4800" dirty="0"/>
          </a:p>
        </p:txBody>
      </p:sp>
    </p:spTree>
    <p:extLst>
      <p:ext uri="{BB962C8B-B14F-4D97-AF65-F5344CB8AC3E}">
        <p14:creationId xmlns:p14="http://schemas.microsoft.com/office/powerpoint/2010/main" val="2954200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62" y="0"/>
            <a:ext cx="20105515" cy="11309350"/>
          </a:xfrm>
          <a:prstGeom prst="rect">
            <a:avLst/>
          </a:prstGeom>
        </p:spPr>
      </p:pic>
      <p:pic>
        <p:nvPicPr>
          <p:cNvPr id="4" name="תמונה 3">
            <a:extLst>
              <a:ext uri="{FF2B5EF4-FFF2-40B4-BE49-F238E27FC236}">
                <a16:creationId xmlns:a16="http://schemas.microsoft.com/office/drawing/2014/main" id="{AAA7D632-F97B-4AA5-AC50-9E3D509D4D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90472" y="26207"/>
            <a:ext cx="5514975" cy="1924050"/>
          </a:xfrm>
          <a:prstGeom prst="rect">
            <a:avLst/>
          </a:prstGeom>
        </p:spPr>
      </p:pic>
      <p:sp>
        <p:nvSpPr>
          <p:cNvPr id="9" name="תיבת טקסט 8">
            <a:extLst>
              <a:ext uri="{FF2B5EF4-FFF2-40B4-BE49-F238E27FC236}">
                <a16:creationId xmlns:a16="http://schemas.microsoft.com/office/drawing/2014/main" id="{0DBE49EC-E1F6-42DD-8E50-C78744432F84}"/>
              </a:ext>
            </a:extLst>
          </p:cNvPr>
          <p:cNvSpPr txBox="1"/>
          <p:nvPr/>
        </p:nvSpPr>
        <p:spPr>
          <a:xfrm>
            <a:off x="13328649" y="1862283"/>
            <a:ext cx="6676797" cy="830997"/>
          </a:xfrm>
          <a:prstGeom prst="rect">
            <a:avLst/>
          </a:prstGeom>
          <a:noFill/>
        </p:spPr>
        <p:txBody>
          <a:bodyPr wrap="square">
            <a:spAutoFit/>
          </a:bodyPr>
          <a:lstStyle/>
          <a:p>
            <a:pPr algn="l"/>
            <a:r>
              <a:rPr lang="en-US" sz="4800" b="1" dirty="0">
                <a:solidFill>
                  <a:schemeClr val="accent1"/>
                </a:solidFill>
                <a:latin typeface="Corbel" panose="020B0503020204020204" pitchFamily="34" charset="0"/>
              </a:rPr>
              <a:t>ESL integrated system</a:t>
            </a:r>
            <a:endParaRPr lang="en-US" sz="4800" dirty="0"/>
          </a:p>
        </p:txBody>
      </p:sp>
      <p:pic>
        <p:nvPicPr>
          <p:cNvPr id="10" name="תמונה 9">
            <a:extLst>
              <a:ext uri="{FF2B5EF4-FFF2-40B4-BE49-F238E27FC236}">
                <a16:creationId xmlns:a16="http://schemas.microsoft.com/office/drawing/2014/main" id="{59AF4781-EC6C-C533-69EF-9479CBAD8873}"/>
              </a:ext>
            </a:extLst>
          </p:cNvPr>
          <p:cNvPicPr>
            <a:picLocks noChangeAspect="1"/>
          </p:cNvPicPr>
          <p:nvPr/>
        </p:nvPicPr>
        <p:blipFill rotWithShape="1">
          <a:blip r:embed="rId5"/>
          <a:srcRect l="3333" t="30000" r="22917" b="5555"/>
          <a:stretch/>
        </p:blipFill>
        <p:spPr>
          <a:xfrm>
            <a:off x="603250" y="2990528"/>
            <a:ext cx="16319754" cy="8021574"/>
          </a:xfrm>
          <a:prstGeom prst="rect">
            <a:avLst/>
          </a:prstGeom>
        </p:spPr>
      </p:pic>
    </p:spTree>
    <p:extLst>
      <p:ext uri="{BB962C8B-B14F-4D97-AF65-F5344CB8AC3E}">
        <p14:creationId xmlns:p14="http://schemas.microsoft.com/office/powerpoint/2010/main" val="7003430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0105515" cy="11309350"/>
          </a:xfrm>
          <a:prstGeom prst="rect">
            <a:avLst/>
          </a:prstGeom>
        </p:spPr>
      </p:pic>
      <p:sp>
        <p:nvSpPr>
          <p:cNvPr id="10" name="TextBox 9">
            <a:extLst>
              <a:ext uri="{FF2B5EF4-FFF2-40B4-BE49-F238E27FC236}">
                <a16:creationId xmlns:a16="http://schemas.microsoft.com/office/drawing/2014/main" id="{D05DC04C-3523-455A-842C-47446FA4E6DB}"/>
              </a:ext>
            </a:extLst>
          </p:cNvPr>
          <p:cNvSpPr txBox="1"/>
          <p:nvPr/>
        </p:nvSpPr>
        <p:spPr>
          <a:xfrm>
            <a:off x="908050" y="625475"/>
            <a:ext cx="18716065" cy="750205"/>
          </a:xfrm>
          <a:prstGeom prst="rect">
            <a:avLst/>
          </a:prstGeom>
        </p:spPr>
        <p:txBody>
          <a:bodyPr vert="horz" wrap="square" lIns="0" tIns="11430" rIns="0" bIns="0" rtlCol="0">
            <a:spAutoFit/>
          </a:bodyPr>
          <a:lstStyle>
            <a:defPPr>
              <a:defRPr lang="en-US"/>
            </a:defPPr>
            <a:lvl1pPr algn="r" rtl="1">
              <a:defRPr sz="6600">
                <a:solidFill>
                  <a:schemeClr val="accent1"/>
                </a:solidFill>
              </a:defRPr>
            </a:lvl1pPr>
          </a:lstStyle>
          <a:p>
            <a:pPr algn="l" rtl="0"/>
            <a:r>
              <a:rPr lang="en-US" sz="4800" b="1" dirty="0"/>
              <a:t>Usages in Retail</a:t>
            </a:r>
            <a:endParaRPr lang="he-IL" sz="4800" b="1" dirty="0"/>
          </a:p>
        </p:txBody>
      </p:sp>
      <p:sp>
        <p:nvSpPr>
          <p:cNvPr id="2" name="TextBox 9">
            <a:extLst>
              <a:ext uri="{FF2B5EF4-FFF2-40B4-BE49-F238E27FC236}">
                <a16:creationId xmlns:a16="http://schemas.microsoft.com/office/drawing/2014/main" id="{274E8350-52A1-4B02-9F91-A326CDFF5BA3}"/>
              </a:ext>
            </a:extLst>
          </p:cNvPr>
          <p:cNvSpPr txBox="1"/>
          <p:nvPr/>
        </p:nvSpPr>
        <p:spPr>
          <a:xfrm>
            <a:off x="908050" y="1768475"/>
            <a:ext cx="18288000" cy="1488869"/>
          </a:xfrm>
          <a:prstGeom prst="rect">
            <a:avLst/>
          </a:prstGeom>
        </p:spPr>
        <p:txBody>
          <a:bodyPr vert="horz" wrap="square" lIns="0" tIns="11430" rIns="0" bIns="0" rtlCol="0">
            <a:spAutoFit/>
          </a:bodyPr>
          <a:lstStyle>
            <a:defPPr>
              <a:defRPr lang="en-US"/>
            </a:defPPr>
            <a:lvl1pPr algn="r" rtl="1">
              <a:defRPr sz="6600">
                <a:solidFill>
                  <a:schemeClr val="accent1"/>
                </a:solidFill>
              </a:defRPr>
            </a:lvl1pPr>
          </a:lstStyle>
          <a:p>
            <a:pPr algn="l" rtl="0">
              <a:buSzPts val="1000"/>
              <a:tabLst>
                <a:tab pos="457200" algn="l"/>
              </a:tabLst>
            </a:pPr>
            <a:endParaRPr lang="ru-RU" sz="4800" dirty="0"/>
          </a:p>
          <a:p>
            <a:pPr algn="l" rtl="0"/>
            <a:endParaRPr lang="he-IL" sz="4800" dirty="0"/>
          </a:p>
        </p:txBody>
      </p:sp>
      <p:sp>
        <p:nvSpPr>
          <p:cNvPr id="5" name="Title 1">
            <a:extLst>
              <a:ext uri="{FF2B5EF4-FFF2-40B4-BE49-F238E27FC236}">
                <a16:creationId xmlns:a16="http://schemas.microsoft.com/office/drawing/2014/main" id="{3E0E52E9-3A4C-4C15-BECC-F756C25E1CF9}"/>
              </a:ext>
            </a:extLst>
          </p:cNvPr>
          <p:cNvSpPr txBox="1">
            <a:spLocks/>
          </p:cNvSpPr>
          <p:nvPr/>
        </p:nvSpPr>
        <p:spPr>
          <a:xfrm>
            <a:off x="646086" y="1792859"/>
            <a:ext cx="8110564" cy="783150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14313" indent="-214313">
              <a:buFont typeface="Arial" panose="020B0604020202020204" pitchFamily="34" charset="0"/>
              <a:buChar char="•"/>
            </a:pPr>
            <a:r>
              <a:rPr lang="en-US" sz="4800" b="1" dirty="0">
                <a:solidFill>
                  <a:schemeClr val="accent1"/>
                </a:solidFill>
                <a:latin typeface="+mn-lt"/>
                <a:ea typeface="+mn-ea"/>
                <a:cs typeface="+mn-cs"/>
              </a:rPr>
              <a:t>Regulation compliance</a:t>
            </a:r>
          </a:p>
          <a:p>
            <a:pPr marL="214313" indent="-214313">
              <a:buFont typeface="Arial" panose="020B0604020202020204" pitchFamily="34" charset="0"/>
              <a:buChar char="•"/>
            </a:pPr>
            <a:r>
              <a:rPr lang="en-US" sz="4800" b="1" dirty="0">
                <a:solidFill>
                  <a:schemeClr val="accent1"/>
                </a:solidFill>
                <a:latin typeface="+mn-lt"/>
                <a:ea typeface="+mn-ea"/>
                <a:cs typeface="+mn-cs"/>
              </a:rPr>
              <a:t>Food safety</a:t>
            </a:r>
          </a:p>
          <a:p>
            <a:pPr marL="214313" indent="-214313">
              <a:buFont typeface="Arial" panose="020B0604020202020204" pitchFamily="34" charset="0"/>
              <a:buChar char="•"/>
            </a:pPr>
            <a:r>
              <a:rPr lang="en-US" sz="4800" b="1" dirty="0">
                <a:solidFill>
                  <a:schemeClr val="accent1"/>
                </a:solidFill>
                <a:latin typeface="+mn-lt"/>
                <a:ea typeface="+mn-ea"/>
                <a:cs typeface="+mn-cs"/>
              </a:rPr>
              <a:t>Promotions</a:t>
            </a:r>
          </a:p>
          <a:p>
            <a:pPr marL="214313" indent="-214313">
              <a:buFont typeface="Arial" panose="020B0604020202020204" pitchFamily="34" charset="0"/>
              <a:buChar char="•"/>
            </a:pPr>
            <a:r>
              <a:rPr lang="en-US" sz="4800" b="1" dirty="0">
                <a:solidFill>
                  <a:schemeClr val="accent1"/>
                </a:solidFill>
                <a:latin typeface="+mn-lt"/>
                <a:ea typeface="+mn-ea"/>
                <a:cs typeface="+mn-cs"/>
              </a:rPr>
              <a:t>Home delivery automation</a:t>
            </a:r>
          </a:p>
          <a:p>
            <a:pPr marL="214313" indent="-214313">
              <a:buFont typeface="Arial" panose="020B0604020202020204" pitchFamily="34" charset="0"/>
              <a:buChar char="•"/>
            </a:pPr>
            <a:r>
              <a:rPr lang="en-US" sz="4800" b="1" dirty="0">
                <a:solidFill>
                  <a:schemeClr val="accent1"/>
                </a:solidFill>
                <a:latin typeface="+mn-lt"/>
                <a:ea typeface="+mn-ea"/>
                <a:cs typeface="+mn-cs"/>
              </a:rPr>
              <a:t>Availability management</a:t>
            </a:r>
          </a:p>
          <a:p>
            <a:pPr marL="214313" indent="-214313">
              <a:buFont typeface="Arial" panose="020B0604020202020204" pitchFamily="34" charset="0"/>
              <a:buChar char="•"/>
            </a:pPr>
            <a:r>
              <a:rPr lang="en-US" sz="4800" b="1" dirty="0">
                <a:solidFill>
                  <a:schemeClr val="accent1"/>
                </a:solidFill>
                <a:latin typeface="+mn-lt"/>
                <a:ea typeface="+mn-ea"/>
                <a:cs typeface="+mn-cs"/>
              </a:rPr>
              <a:t>Efficiency monitoring</a:t>
            </a:r>
          </a:p>
          <a:p>
            <a:pPr marL="214313" indent="-214313">
              <a:buFont typeface="Arial" panose="020B0604020202020204" pitchFamily="34" charset="0"/>
              <a:buChar char="•"/>
            </a:pPr>
            <a:r>
              <a:rPr lang="en-US" sz="4800" b="1" dirty="0">
                <a:solidFill>
                  <a:schemeClr val="accent1"/>
                </a:solidFill>
                <a:latin typeface="+mn-lt"/>
                <a:ea typeface="+mn-ea"/>
                <a:cs typeface="+mn-cs"/>
              </a:rPr>
              <a:t>Private brand</a:t>
            </a:r>
          </a:p>
          <a:p>
            <a:pPr marL="214313" indent="-214313">
              <a:buFont typeface="Arial" panose="020B0604020202020204" pitchFamily="34" charset="0"/>
              <a:buChar char="•"/>
            </a:pPr>
            <a:r>
              <a:rPr lang="en-US" sz="4800" b="1" dirty="0">
                <a:solidFill>
                  <a:schemeClr val="accent1"/>
                </a:solidFill>
                <a:latin typeface="+mn-lt"/>
                <a:ea typeface="+mn-ea"/>
                <a:cs typeface="+mn-cs"/>
              </a:rPr>
              <a:t>Planogram compliance</a:t>
            </a:r>
          </a:p>
          <a:p>
            <a:pPr marL="214313" indent="-214313">
              <a:buFont typeface="Arial" panose="020B0604020202020204" pitchFamily="34" charset="0"/>
              <a:buChar char="•"/>
            </a:pPr>
            <a:r>
              <a:rPr lang="en-US" sz="4800" b="1" dirty="0">
                <a:solidFill>
                  <a:schemeClr val="accent1"/>
                </a:solidFill>
                <a:latin typeface="+mn-lt"/>
                <a:ea typeface="+mn-ea"/>
                <a:cs typeface="+mn-cs"/>
              </a:rPr>
              <a:t>Safety</a:t>
            </a:r>
          </a:p>
          <a:p>
            <a:pPr marL="214313" indent="-214313">
              <a:buFont typeface="Arial" panose="020B0604020202020204" pitchFamily="34" charset="0"/>
              <a:buChar char="•"/>
            </a:pPr>
            <a:r>
              <a:rPr lang="en-US" sz="4800" b="1" dirty="0">
                <a:solidFill>
                  <a:schemeClr val="accent1"/>
                </a:solidFill>
                <a:latin typeface="+mn-lt"/>
                <a:ea typeface="+mn-ea"/>
                <a:cs typeface="+mn-cs"/>
              </a:rPr>
              <a:t>Security</a:t>
            </a:r>
          </a:p>
          <a:p>
            <a:pPr marL="214313" indent="-214313">
              <a:buFont typeface="Arial" panose="020B0604020202020204" pitchFamily="34" charset="0"/>
              <a:buChar char="•"/>
            </a:pPr>
            <a:endParaRPr lang="en-US" sz="4800" dirty="0">
              <a:solidFill>
                <a:schemeClr val="tx2"/>
              </a:solidFill>
              <a:latin typeface="Corbel" panose="020B0503020204020204" pitchFamily="34" charset="0"/>
            </a:endParaRPr>
          </a:p>
        </p:txBody>
      </p:sp>
      <p:sp>
        <p:nvSpPr>
          <p:cNvPr id="3" name="Title 1">
            <a:extLst>
              <a:ext uri="{FF2B5EF4-FFF2-40B4-BE49-F238E27FC236}">
                <a16:creationId xmlns:a16="http://schemas.microsoft.com/office/drawing/2014/main" id="{2E0CA5C3-75AE-415C-A639-21499F62F2E7}"/>
              </a:ext>
            </a:extLst>
          </p:cNvPr>
          <p:cNvSpPr txBox="1">
            <a:spLocks/>
          </p:cNvSpPr>
          <p:nvPr/>
        </p:nvSpPr>
        <p:spPr>
          <a:xfrm>
            <a:off x="9518890" y="1797232"/>
            <a:ext cx="8110564" cy="783150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14313" indent="-214313">
              <a:buFont typeface="Arial" panose="020B0604020202020204" pitchFamily="34" charset="0"/>
              <a:buChar char="•"/>
            </a:pPr>
            <a:r>
              <a:rPr lang="en-US" sz="4800" b="1" dirty="0">
                <a:solidFill>
                  <a:schemeClr val="accent1"/>
                </a:solidFill>
                <a:latin typeface="+mn-lt"/>
                <a:ea typeface="+mn-ea"/>
                <a:cs typeface="+mn-cs"/>
              </a:rPr>
              <a:t>HR surveys</a:t>
            </a:r>
          </a:p>
          <a:p>
            <a:pPr marL="214313" indent="-214313">
              <a:buFont typeface="Arial" panose="020B0604020202020204" pitchFamily="34" charset="0"/>
              <a:buChar char="•"/>
            </a:pPr>
            <a:r>
              <a:rPr lang="en-US" sz="4800" b="1" dirty="0">
                <a:solidFill>
                  <a:schemeClr val="accent1"/>
                </a:solidFill>
                <a:latin typeface="+mn-lt"/>
                <a:ea typeface="+mn-ea"/>
                <a:cs typeface="+mn-cs"/>
              </a:rPr>
              <a:t>Maintenance</a:t>
            </a:r>
          </a:p>
          <a:p>
            <a:pPr marL="214313" indent="-214313">
              <a:buFont typeface="Arial" panose="020B0604020202020204" pitchFamily="34" charset="0"/>
              <a:buChar char="•"/>
            </a:pPr>
            <a:r>
              <a:rPr lang="en-US" sz="4800" b="1" dirty="0">
                <a:solidFill>
                  <a:schemeClr val="accent1"/>
                </a:solidFill>
                <a:latin typeface="+mn-lt"/>
                <a:ea typeface="+mn-ea"/>
                <a:cs typeface="+mn-cs"/>
              </a:rPr>
              <a:t>Training</a:t>
            </a:r>
          </a:p>
          <a:p>
            <a:pPr marL="214313" indent="-214313">
              <a:buFont typeface="Arial" panose="020B0604020202020204" pitchFamily="34" charset="0"/>
              <a:buChar char="•"/>
            </a:pPr>
            <a:r>
              <a:rPr lang="en-US" sz="4800" b="1" dirty="0">
                <a:solidFill>
                  <a:schemeClr val="accent1"/>
                </a:solidFill>
                <a:latin typeface="+mn-lt"/>
                <a:ea typeface="+mn-ea"/>
                <a:cs typeface="+mn-cs"/>
              </a:rPr>
              <a:t>Customers experience</a:t>
            </a:r>
          </a:p>
          <a:p>
            <a:pPr marL="214313" indent="-214313">
              <a:buFont typeface="Arial" panose="020B0604020202020204" pitchFamily="34" charset="0"/>
              <a:buChar char="•"/>
            </a:pPr>
            <a:r>
              <a:rPr lang="en-US" sz="4800" b="1" dirty="0">
                <a:solidFill>
                  <a:schemeClr val="accent1"/>
                </a:solidFill>
                <a:latin typeface="+mn-lt"/>
                <a:ea typeface="+mn-ea"/>
                <a:cs typeface="+mn-cs"/>
              </a:rPr>
              <a:t>Cleaning</a:t>
            </a:r>
          </a:p>
          <a:p>
            <a:pPr marL="214313" indent="-214313">
              <a:buFont typeface="Arial" panose="020B0604020202020204" pitchFamily="34" charset="0"/>
              <a:buChar char="•"/>
            </a:pPr>
            <a:r>
              <a:rPr lang="en-US" sz="4800" b="1" dirty="0">
                <a:solidFill>
                  <a:schemeClr val="accent1"/>
                </a:solidFill>
                <a:latin typeface="+mn-lt"/>
                <a:ea typeface="+mn-ea"/>
                <a:cs typeface="+mn-cs"/>
              </a:rPr>
              <a:t>Signage</a:t>
            </a:r>
          </a:p>
          <a:p>
            <a:pPr marL="214313" indent="-214313">
              <a:buFont typeface="Arial" panose="020B0604020202020204" pitchFamily="34" charset="0"/>
              <a:buChar char="•"/>
            </a:pPr>
            <a:r>
              <a:rPr lang="en-US" sz="4800" b="1" dirty="0">
                <a:solidFill>
                  <a:schemeClr val="accent1"/>
                </a:solidFill>
                <a:latin typeface="+mn-lt"/>
                <a:ea typeface="+mn-ea"/>
                <a:cs typeface="+mn-cs"/>
              </a:rPr>
              <a:t>Recall</a:t>
            </a:r>
          </a:p>
          <a:p>
            <a:pPr marL="214313" indent="-214313">
              <a:buFont typeface="Arial" panose="020B0604020202020204" pitchFamily="34" charset="0"/>
              <a:buChar char="•"/>
            </a:pPr>
            <a:endParaRPr lang="en-US" sz="4800" b="1" dirty="0">
              <a:solidFill>
                <a:schemeClr val="accent1"/>
              </a:solidFill>
              <a:latin typeface="+mn-lt"/>
              <a:ea typeface="+mn-ea"/>
              <a:cs typeface="+mn-cs"/>
            </a:endParaRPr>
          </a:p>
          <a:p>
            <a:pPr marL="214313" indent="-214313">
              <a:buFont typeface="Arial" panose="020B0604020202020204" pitchFamily="34" charset="0"/>
              <a:buChar char="•"/>
            </a:pPr>
            <a:endParaRPr lang="en-US" sz="4800" dirty="0">
              <a:solidFill>
                <a:schemeClr val="tx2"/>
              </a:solidFill>
              <a:latin typeface="Corbel" panose="020B0503020204020204" pitchFamily="34" charset="0"/>
            </a:endParaRPr>
          </a:p>
        </p:txBody>
      </p:sp>
      <p:grpSp>
        <p:nvGrpSpPr>
          <p:cNvPr id="24" name="קבוצה 23">
            <a:extLst>
              <a:ext uri="{FF2B5EF4-FFF2-40B4-BE49-F238E27FC236}">
                <a16:creationId xmlns:a16="http://schemas.microsoft.com/office/drawing/2014/main" id="{1AA16495-8071-4E47-90CD-A3307FB9EA76}"/>
              </a:ext>
            </a:extLst>
          </p:cNvPr>
          <p:cNvGrpSpPr/>
          <p:nvPr/>
        </p:nvGrpSpPr>
        <p:grpSpPr>
          <a:xfrm>
            <a:off x="15960886" y="2223465"/>
            <a:ext cx="2448049" cy="4499701"/>
            <a:chOff x="749006" y="3064309"/>
            <a:chExt cx="3584188" cy="7246813"/>
          </a:xfrm>
        </p:grpSpPr>
        <p:grpSp>
          <p:nvGrpSpPr>
            <p:cNvPr id="25" name="Группа 89">
              <a:extLst>
                <a:ext uri="{FF2B5EF4-FFF2-40B4-BE49-F238E27FC236}">
                  <a16:creationId xmlns:a16="http://schemas.microsoft.com/office/drawing/2014/main" id="{A59F9102-E3AF-4E0A-B5B9-68DC0E03C39B}"/>
                </a:ext>
              </a:extLst>
            </p:cNvPr>
            <p:cNvGrpSpPr/>
            <p:nvPr/>
          </p:nvGrpSpPr>
          <p:grpSpPr>
            <a:xfrm>
              <a:off x="749006" y="3064309"/>
              <a:ext cx="3584188" cy="7246813"/>
              <a:chOff x="3421706" y="1143000"/>
              <a:chExt cx="2530932" cy="5052117"/>
            </a:xfrm>
            <a:effectLst>
              <a:outerShdw blurRad="635000" dist="38100" dir="2700000" algn="tl" rotWithShape="0">
                <a:prstClr val="black">
                  <a:alpha val="20000"/>
                </a:prstClr>
              </a:outerShdw>
            </a:effectLst>
          </p:grpSpPr>
          <p:sp>
            <p:nvSpPr>
              <p:cNvPr id="29" name="Скругленный прямоугольник 90">
                <a:extLst>
                  <a:ext uri="{FF2B5EF4-FFF2-40B4-BE49-F238E27FC236}">
                    <a16:creationId xmlns:a16="http://schemas.microsoft.com/office/drawing/2014/main" id="{D3C9DE30-37C3-44D7-B4FD-82FDFA7C5BCF}"/>
                  </a:ext>
                </a:extLst>
              </p:cNvPr>
              <p:cNvSpPr/>
              <p:nvPr userDrawn="1"/>
            </p:nvSpPr>
            <p:spPr>
              <a:xfrm>
                <a:off x="5772337" y="2057401"/>
                <a:ext cx="180301" cy="487680"/>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7"/>
              </a:p>
            </p:txBody>
          </p:sp>
          <p:sp>
            <p:nvSpPr>
              <p:cNvPr id="30" name="Скругленный прямоугольник 91">
                <a:extLst>
                  <a:ext uri="{FF2B5EF4-FFF2-40B4-BE49-F238E27FC236}">
                    <a16:creationId xmlns:a16="http://schemas.microsoft.com/office/drawing/2014/main" id="{7A79393A-B809-42A4-9BCD-FBF93FD4A838}"/>
                  </a:ext>
                </a:extLst>
              </p:cNvPr>
              <p:cNvSpPr/>
              <p:nvPr userDrawn="1"/>
            </p:nvSpPr>
            <p:spPr>
              <a:xfrm>
                <a:off x="3421706" y="1971500"/>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7"/>
              </a:p>
            </p:txBody>
          </p:sp>
          <p:sp>
            <p:nvSpPr>
              <p:cNvPr id="31" name="Скругленный прямоугольник 92">
                <a:extLst>
                  <a:ext uri="{FF2B5EF4-FFF2-40B4-BE49-F238E27FC236}">
                    <a16:creationId xmlns:a16="http://schemas.microsoft.com/office/drawing/2014/main" id="{54134427-A5E6-42C8-97A9-B11E75BC545C}"/>
                  </a:ext>
                </a:extLst>
              </p:cNvPr>
              <p:cNvSpPr/>
              <p:nvPr userDrawn="1"/>
            </p:nvSpPr>
            <p:spPr>
              <a:xfrm>
                <a:off x="3421706" y="2530199"/>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7"/>
              </a:p>
            </p:txBody>
          </p:sp>
          <p:sp>
            <p:nvSpPr>
              <p:cNvPr id="32" name="Скругленный прямоугольник 93">
                <a:extLst>
                  <a:ext uri="{FF2B5EF4-FFF2-40B4-BE49-F238E27FC236}">
                    <a16:creationId xmlns:a16="http://schemas.microsoft.com/office/drawing/2014/main" id="{46DAFE6D-2BA4-4001-8DC3-4B5D90983C18}"/>
                  </a:ext>
                </a:extLst>
              </p:cNvPr>
              <p:cNvSpPr/>
              <p:nvPr userDrawn="1"/>
            </p:nvSpPr>
            <p:spPr>
              <a:xfrm>
                <a:off x="3421706" y="3041744"/>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7"/>
              </a:p>
            </p:txBody>
          </p:sp>
          <p:sp>
            <p:nvSpPr>
              <p:cNvPr id="33" name="Скругленный прямоугольник 94">
                <a:extLst>
                  <a:ext uri="{FF2B5EF4-FFF2-40B4-BE49-F238E27FC236}">
                    <a16:creationId xmlns:a16="http://schemas.microsoft.com/office/drawing/2014/main" id="{29669EC0-7C27-4231-8906-889A7D40480C}"/>
                  </a:ext>
                </a:extLst>
              </p:cNvPr>
              <p:cNvSpPr/>
              <p:nvPr userDrawn="1"/>
            </p:nvSpPr>
            <p:spPr>
              <a:xfrm>
                <a:off x="3453659" y="1143000"/>
                <a:ext cx="2465281" cy="5052117"/>
              </a:xfrm>
              <a:prstGeom prst="roundRect">
                <a:avLst/>
              </a:prstGeom>
              <a:solidFill>
                <a:schemeClr val="bg1"/>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7"/>
              </a:p>
            </p:txBody>
          </p:sp>
          <p:sp>
            <p:nvSpPr>
              <p:cNvPr id="34" name="Овал 95">
                <a:extLst>
                  <a:ext uri="{FF2B5EF4-FFF2-40B4-BE49-F238E27FC236}">
                    <a16:creationId xmlns:a16="http://schemas.microsoft.com/office/drawing/2014/main" id="{5C5F1B2B-BD6B-430A-99B9-09A747C8922F}"/>
                  </a:ext>
                </a:extLst>
              </p:cNvPr>
              <p:cNvSpPr/>
              <p:nvPr userDrawn="1"/>
            </p:nvSpPr>
            <p:spPr>
              <a:xfrm>
                <a:off x="4481234" y="5699769"/>
                <a:ext cx="410131" cy="406782"/>
              </a:xfrm>
              <a:prstGeom prst="ellipse">
                <a:avLst/>
              </a:prstGeom>
              <a:noFill/>
              <a:ln w="15875">
                <a:gradFill flip="none" rotWithShape="1">
                  <a:gsLst>
                    <a:gs pos="32000">
                      <a:schemeClr val="tx1">
                        <a:lumMod val="65000"/>
                        <a:lumOff val="35000"/>
                      </a:schemeClr>
                    </a:gs>
                    <a:gs pos="71000">
                      <a:schemeClr val="bg1">
                        <a:lumMod val="95000"/>
                      </a:schemeClr>
                    </a:gs>
                    <a:gs pos="0">
                      <a:schemeClr val="bg1">
                        <a:lumMod val="65000"/>
                      </a:schemeClr>
                    </a:gs>
                    <a:gs pos="100000">
                      <a:schemeClr val="tx1">
                        <a:lumMod val="95000"/>
                        <a:lumOff val="5000"/>
                      </a:schemeClr>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7"/>
              </a:p>
            </p:txBody>
          </p:sp>
          <p:sp>
            <p:nvSpPr>
              <p:cNvPr id="35" name="Скругленный прямоугольник 96">
                <a:extLst>
                  <a:ext uri="{FF2B5EF4-FFF2-40B4-BE49-F238E27FC236}">
                    <a16:creationId xmlns:a16="http://schemas.microsoft.com/office/drawing/2014/main" id="{EDD2AB28-9C78-45A0-9D18-EF2C71C445E8}"/>
                  </a:ext>
                </a:extLst>
              </p:cNvPr>
              <p:cNvSpPr/>
              <p:nvPr userDrawn="1"/>
            </p:nvSpPr>
            <p:spPr>
              <a:xfrm>
                <a:off x="4372270" y="1457767"/>
                <a:ext cx="628058" cy="45719"/>
              </a:xfrm>
              <a:prstGeom prst="round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7"/>
              </a:p>
            </p:txBody>
          </p:sp>
          <p:sp>
            <p:nvSpPr>
              <p:cNvPr id="36" name="Овал 97">
                <a:extLst>
                  <a:ext uri="{FF2B5EF4-FFF2-40B4-BE49-F238E27FC236}">
                    <a16:creationId xmlns:a16="http://schemas.microsoft.com/office/drawing/2014/main" id="{589F3F5C-33B9-419E-BB3B-EB080869FC3B}"/>
                  </a:ext>
                </a:extLst>
              </p:cNvPr>
              <p:cNvSpPr/>
              <p:nvPr userDrawn="1"/>
            </p:nvSpPr>
            <p:spPr>
              <a:xfrm flipH="1">
                <a:off x="4159907" y="1451578"/>
                <a:ext cx="59518" cy="58098"/>
              </a:xfrm>
              <a:prstGeom prst="ellipse">
                <a:avLst/>
              </a:prstGeom>
              <a:solidFill>
                <a:schemeClr val="tx1">
                  <a:alpha val="2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7"/>
              </a:p>
            </p:txBody>
          </p:sp>
          <p:sp>
            <p:nvSpPr>
              <p:cNvPr id="37" name="Овал 98">
                <a:extLst>
                  <a:ext uri="{FF2B5EF4-FFF2-40B4-BE49-F238E27FC236}">
                    <a16:creationId xmlns:a16="http://schemas.microsoft.com/office/drawing/2014/main" id="{2BAC7A99-6B07-4C6A-BDDC-F6AF4860C23F}"/>
                  </a:ext>
                </a:extLst>
              </p:cNvPr>
              <p:cNvSpPr/>
              <p:nvPr userDrawn="1"/>
            </p:nvSpPr>
            <p:spPr>
              <a:xfrm flipH="1">
                <a:off x="4656540" y="1271335"/>
                <a:ext cx="59518" cy="58098"/>
              </a:xfrm>
              <a:prstGeom prst="ellipse">
                <a:avLst/>
              </a:prstGeom>
              <a:solidFill>
                <a:schemeClr val="tx1">
                  <a:alpha val="2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7"/>
              </a:p>
            </p:txBody>
          </p:sp>
        </p:grpSp>
        <p:pic>
          <p:nvPicPr>
            <p:cNvPr id="26" name="תמונה 25">
              <a:extLst>
                <a:ext uri="{FF2B5EF4-FFF2-40B4-BE49-F238E27FC236}">
                  <a16:creationId xmlns:a16="http://schemas.microsoft.com/office/drawing/2014/main" id="{B4F611E6-774B-405A-A207-DCFD27BBAEA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4665" y="3673475"/>
              <a:ext cx="3101109" cy="5902110"/>
            </a:xfrm>
            <a:prstGeom prst="rect">
              <a:avLst/>
            </a:prstGeom>
          </p:spPr>
        </p:pic>
        <p:pic>
          <p:nvPicPr>
            <p:cNvPr id="27" name="תמונה 26">
              <a:extLst>
                <a:ext uri="{FF2B5EF4-FFF2-40B4-BE49-F238E27FC236}">
                  <a16:creationId xmlns:a16="http://schemas.microsoft.com/office/drawing/2014/main" id="{7E2E67BA-E395-43C2-9D18-48AB4AB07B2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0805" b="48577"/>
            <a:stretch/>
          </p:blipFill>
          <p:spPr>
            <a:xfrm>
              <a:off x="1746250" y="6873875"/>
              <a:ext cx="2214526" cy="1948115"/>
            </a:xfrm>
            <a:prstGeom prst="rect">
              <a:avLst/>
            </a:prstGeom>
          </p:spPr>
        </p:pic>
        <p:pic>
          <p:nvPicPr>
            <p:cNvPr id="28" name="תמונה 27">
              <a:extLst>
                <a:ext uri="{FF2B5EF4-FFF2-40B4-BE49-F238E27FC236}">
                  <a16:creationId xmlns:a16="http://schemas.microsoft.com/office/drawing/2014/main" id="{39154702-A334-495D-B02C-C5A3F97762E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1277" b="63303"/>
            <a:stretch/>
          </p:blipFill>
          <p:spPr>
            <a:xfrm>
              <a:off x="889063" y="5158672"/>
              <a:ext cx="3320717" cy="1828209"/>
            </a:xfrm>
            <a:prstGeom prst="rect">
              <a:avLst/>
            </a:prstGeom>
          </p:spPr>
        </p:pic>
      </p:grpSp>
      <p:grpSp>
        <p:nvGrpSpPr>
          <p:cNvPr id="9" name="Группа 89">
            <a:extLst>
              <a:ext uri="{FF2B5EF4-FFF2-40B4-BE49-F238E27FC236}">
                <a16:creationId xmlns:a16="http://schemas.microsoft.com/office/drawing/2014/main" id="{1F779A8B-4D73-436F-B354-D6A0BB21A43F}"/>
              </a:ext>
            </a:extLst>
          </p:cNvPr>
          <p:cNvGrpSpPr/>
          <p:nvPr/>
        </p:nvGrpSpPr>
        <p:grpSpPr>
          <a:xfrm>
            <a:off x="17188018" y="5969344"/>
            <a:ext cx="2448049" cy="4499701"/>
            <a:chOff x="3421706" y="1143000"/>
            <a:chExt cx="2530932" cy="5052117"/>
          </a:xfrm>
          <a:effectLst>
            <a:outerShdw blurRad="635000" dist="38100" dir="2700000" algn="tl" rotWithShape="0">
              <a:prstClr val="black">
                <a:alpha val="20000"/>
              </a:prstClr>
            </a:outerShdw>
          </a:effectLst>
        </p:grpSpPr>
        <p:sp>
          <p:nvSpPr>
            <p:cNvPr id="11" name="Скругленный прямоугольник 90">
              <a:extLst>
                <a:ext uri="{FF2B5EF4-FFF2-40B4-BE49-F238E27FC236}">
                  <a16:creationId xmlns:a16="http://schemas.microsoft.com/office/drawing/2014/main" id="{7DFAAF70-347E-4E05-8000-0E3217BD5A79}"/>
                </a:ext>
              </a:extLst>
            </p:cNvPr>
            <p:cNvSpPr/>
            <p:nvPr userDrawn="1"/>
          </p:nvSpPr>
          <p:spPr>
            <a:xfrm>
              <a:off x="5772337" y="2057401"/>
              <a:ext cx="180301" cy="487680"/>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7"/>
            </a:p>
          </p:txBody>
        </p:sp>
        <p:sp>
          <p:nvSpPr>
            <p:cNvPr id="12" name="Скругленный прямоугольник 91">
              <a:extLst>
                <a:ext uri="{FF2B5EF4-FFF2-40B4-BE49-F238E27FC236}">
                  <a16:creationId xmlns:a16="http://schemas.microsoft.com/office/drawing/2014/main" id="{CDB76C5B-A88B-44EC-A4CD-0398A330CAF1}"/>
                </a:ext>
              </a:extLst>
            </p:cNvPr>
            <p:cNvSpPr/>
            <p:nvPr userDrawn="1"/>
          </p:nvSpPr>
          <p:spPr>
            <a:xfrm>
              <a:off x="3421706" y="1971500"/>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7"/>
            </a:p>
          </p:txBody>
        </p:sp>
        <p:sp>
          <p:nvSpPr>
            <p:cNvPr id="13" name="Скругленный прямоугольник 92">
              <a:extLst>
                <a:ext uri="{FF2B5EF4-FFF2-40B4-BE49-F238E27FC236}">
                  <a16:creationId xmlns:a16="http://schemas.microsoft.com/office/drawing/2014/main" id="{FE539394-558A-48EF-B874-DC5BCC434263}"/>
                </a:ext>
              </a:extLst>
            </p:cNvPr>
            <p:cNvSpPr/>
            <p:nvPr userDrawn="1"/>
          </p:nvSpPr>
          <p:spPr>
            <a:xfrm>
              <a:off x="3421706" y="2530199"/>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7"/>
            </a:p>
          </p:txBody>
        </p:sp>
        <p:sp>
          <p:nvSpPr>
            <p:cNvPr id="14" name="Скругленный прямоугольник 93">
              <a:extLst>
                <a:ext uri="{FF2B5EF4-FFF2-40B4-BE49-F238E27FC236}">
                  <a16:creationId xmlns:a16="http://schemas.microsoft.com/office/drawing/2014/main" id="{EE94B3BD-9B89-4701-9D9D-A226D0040B06}"/>
                </a:ext>
              </a:extLst>
            </p:cNvPr>
            <p:cNvSpPr/>
            <p:nvPr userDrawn="1"/>
          </p:nvSpPr>
          <p:spPr>
            <a:xfrm>
              <a:off x="3421706" y="3041744"/>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7"/>
            </a:p>
          </p:txBody>
        </p:sp>
        <p:sp>
          <p:nvSpPr>
            <p:cNvPr id="15" name="Скругленный прямоугольник 94">
              <a:extLst>
                <a:ext uri="{FF2B5EF4-FFF2-40B4-BE49-F238E27FC236}">
                  <a16:creationId xmlns:a16="http://schemas.microsoft.com/office/drawing/2014/main" id="{2546327F-2D36-46C5-AACC-5A6D03C7FC12}"/>
                </a:ext>
              </a:extLst>
            </p:cNvPr>
            <p:cNvSpPr/>
            <p:nvPr userDrawn="1"/>
          </p:nvSpPr>
          <p:spPr>
            <a:xfrm>
              <a:off x="3453659" y="1143000"/>
              <a:ext cx="2465281" cy="5052117"/>
            </a:xfrm>
            <a:prstGeom prst="roundRect">
              <a:avLst/>
            </a:prstGeom>
            <a:solidFill>
              <a:schemeClr val="bg1"/>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7"/>
            </a:p>
          </p:txBody>
        </p:sp>
        <p:sp>
          <p:nvSpPr>
            <p:cNvPr id="16" name="Овал 95">
              <a:extLst>
                <a:ext uri="{FF2B5EF4-FFF2-40B4-BE49-F238E27FC236}">
                  <a16:creationId xmlns:a16="http://schemas.microsoft.com/office/drawing/2014/main" id="{A0F97732-A209-43E2-944C-95219A0D6729}"/>
                </a:ext>
              </a:extLst>
            </p:cNvPr>
            <p:cNvSpPr/>
            <p:nvPr userDrawn="1"/>
          </p:nvSpPr>
          <p:spPr>
            <a:xfrm>
              <a:off x="4481234" y="5699769"/>
              <a:ext cx="410131" cy="406782"/>
            </a:xfrm>
            <a:prstGeom prst="ellipse">
              <a:avLst/>
            </a:prstGeom>
            <a:noFill/>
            <a:ln w="15875">
              <a:gradFill flip="none" rotWithShape="1">
                <a:gsLst>
                  <a:gs pos="32000">
                    <a:schemeClr val="tx1">
                      <a:lumMod val="65000"/>
                      <a:lumOff val="35000"/>
                    </a:schemeClr>
                  </a:gs>
                  <a:gs pos="71000">
                    <a:schemeClr val="bg1">
                      <a:lumMod val="95000"/>
                    </a:schemeClr>
                  </a:gs>
                  <a:gs pos="0">
                    <a:schemeClr val="bg1">
                      <a:lumMod val="65000"/>
                    </a:schemeClr>
                  </a:gs>
                  <a:gs pos="100000">
                    <a:schemeClr val="tx1">
                      <a:lumMod val="95000"/>
                      <a:lumOff val="5000"/>
                    </a:schemeClr>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7"/>
            </a:p>
          </p:txBody>
        </p:sp>
        <p:sp>
          <p:nvSpPr>
            <p:cNvPr id="17" name="Скругленный прямоугольник 96">
              <a:extLst>
                <a:ext uri="{FF2B5EF4-FFF2-40B4-BE49-F238E27FC236}">
                  <a16:creationId xmlns:a16="http://schemas.microsoft.com/office/drawing/2014/main" id="{C9C61C3D-1CB2-4F1B-9068-9599059B8A16}"/>
                </a:ext>
              </a:extLst>
            </p:cNvPr>
            <p:cNvSpPr/>
            <p:nvPr userDrawn="1"/>
          </p:nvSpPr>
          <p:spPr>
            <a:xfrm>
              <a:off x="4372270" y="1457767"/>
              <a:ext cx="628058" cy="45719"/>
            </a:xfrm>
            <a:prstGeom prst="round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7"/>
            </a:p>
          </p:txBody>
        </p:sp>
        <p:sp>
          <p:nvSpPr>
            <p:cNvPr id="18" name="Овал 97">
              <a:extLst>
                <a:ext uri="{FF2B5EF4-FFF2-40B4-BE49-F238E27FC236}">
                  <a16:creationId xmlns:a16="http://schemas.microsoft.com/office/drawing/2014/main" id="{7848A526-9BFB-4164-8438-9FA4FABC8DBB}"/>
                </a:ext>
              </a:extLst>
            </p:cNvPr>
            <p:cNvSpPr/>
            <p:nvPr userDrawn="1"/>
          </p:nvSpPr>
          <p:spPr>
            <a:xfrm flipH="1">
              <a:off x="4159907" y="1451578"/>
              <a:ext cx="59518" cy="58098"/>
            </a:xfrm>
            <a:prstGeom prst="ellipse">
              <a:avLst/>
            </a:prstGeom>
            <a:solidFill>
              <a:schemeClr val="tx1">
                <a:alpha val="2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7"/>
            </a:p>
          </p:txBody>
        </p:sp>
        <p:sp>
          <p:nvSpPr>
            <p:cNvPr id="19" name="Овал 98">
              <a:extLst>
                <a:ext uri="{FF2B5EF4-FFF2-40B4-BE49-F238E27FC236}">
                  <a16:creationId xmlns:a16="http://schemas.microsoft.com/office/drawing/2014/main" id="{8E9A1194-AE2C-45DD-BA28-1D1DBC320E9B}"/>
                </a:ext>
              </a:extLst>
            </p:cNvPr>
            <p:cNvSpPr/>
            <p:nvPr userDrawn="1"/>
          </p:nvSpPr>
          <p:spPr>
            <a:xfrm flipH="1">
              <a:off x="4656540" y="1271335"/>
              <a:ext cx="59518" cy="58098"/>
            </a:xfrm>
            <a:prstGeom prst="ellipse">
              <a:avLst/>
            </a:prstGeom>
            <a:solidFill>
              <a:schemeClr val="tx1">
                <a:alpha val="2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7"/>
            </a:p>
          </p:txBody>
        </p:sp>
      </p:grpSp>
      <p:grpSp>
        <p:nvGrpSpPr>
          <p:cNvPr id="20" name="קבוצה 19">
            <a:extLst>
              <a:ext uri="{FF2B5EF4-FFF2-40B4-BE49-F238E27FC236}">
                <a16:creationId xmlns:a16="http://schemas.microsoft.com/office/drawing/2014/main" id="{D02432A8-4F84-48C2-910D-8DAA8485BE86}"/>
              </a:ext>
            </a:extLst>
          </p:cNvPr>
          <p:cNvGrpSpPr/>
          <p:nvPr/>
        </p:nvGrpSpPr>
        <p:grpSpPr>
          <a:xfrm>
            <a:off x="17440682" y="6344778"/>
            <a:ext cx="2043574" cy="3670481"/>
            <a:chOff x="8076021" y="3543367"/>
            <a:chExt cx="3599547" cy="6018346"/>
          </a:xfrm>
        </p:grpSpPr>
        <p:pic>
          <p:nvPicPr>
            <p:cNvPr id="21" name="תמונה 20">
              <a:extLst>
                <a:ext uri="{FF2B5EF4-FFF2-40B4-BE49-F238E27FC236}">
                  <a16:creationId xmlns:a16="http://schemas.microsoft.com/office/drawing/2014/main" id="{316E3736-647D-48F5-BACE-BDCC9DBA8CA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6790" b="16012"/>
            <a:stretch/>
          </p:blipFill>
          <p:spPr>
            <a:xfrm>
              <a:off x="8076021" y="3543367"/>
              <a:ext cx="3599547" cy="6018346"/>
            </a:xfrm>
            <a:prstGeom prst="rect">
              <a:avLst/>
            </a:prstGeom>
          </p:spPr>
        </p:pic>
        <p:sp>
          <p:nvSpPr>
            <p:cNvPr id="22" name="TextBox 9">
              <a:extLst>
                <a:ext uri="{FF2B5EF4-FFF2-40B4-BE49-F238E27FC236}">
                  <a16:creationId xmlns:a16="http://schemas.microsoft.com/office/drawing/2014/main" id="{E15B8838-A088-4C71-9C03-91872B22A983}"/>
                </a:ext>
              </a:extLst>
            </p:cNvPr>
            <p:cNvSpPr txBox="1"/>
            <p:nvPr/>
          </p:nvSpPr>
          <p:spPr>
            <a:xfrm>
              <a:off x="8956234" y="8091070"/>
              <a:ext cx="2634379" cy="725434"/>
            </a:xfrm>
            <a:prstGeom prst="rect">
              <a:avLst/>
            </a:prstGeom>
          </p:spPr>
          <p:txBody>
            <a:bodyPr vert="horz" wrap="square" lIns="0" tIns="11430" rIns="0" bIns="0" rtlCol="0">
              <a:spAutoFit/>
            </a:bodyPr>
            <a:lstStyle>
              <a:defPPr>
                <a:defRPr lang="en-US"/>
              </a:defPPr>
              <a:lvl1pPr algn="r" rtl="1">
                <a:defRPr sz="6600">
                  <a:solidFill>
                    <a:schemeClr val="accent1"/>
                  </a:solidFill>
                </a:defRPr>
              </a:lvl1pPr>
            </a:lstStyle>
            <a:p>
              <a:endParaRPr lang="he-IL" sz="2800" dirty="0"/>
            </a:p>
          </p:txBody>
        </p:sp>
      </p:grpSp>
      <p:sp>
        <p:nvSpPr>
          <p:cNvPr id="4" name="TextBox 9">
            <a:extLst>
              <a:ext uri="{FF2B5EF4-FFF2-40B4-BE49-F238E27FC236}">
                <a16:creationId xmlns:a16="http://schemas.microsoft.com/office/drawing/2014/main" id="{B4D0C403-C91D-4C26-9B15-E0677945E9F8}"/>
              </a:ext>
            </a:extLst>
          </p:cNvPr>
          <p:cNvSpPr txBox="1"/>
          <p:nvPr/>
        </p:nvSpPr>
        <p:spPr>
          <a:xfrm>
            <a:off x="17940406" y="9118340"/>
            <a:ext cx="1495618" cy="873316"/>
          </a:xfrm>
          <a:prstGeom prst="rect">
            <a:avLst/>
          </a:prstGeom>
        </p:spPr>
        <p:txBody>
          <a:bodyPr vert="horz" wrap="square" lIns="0" tIns="11430" rIns="0" bIns="0" rtlCol="0">
            <a:spAutoFit/>
          </a:bodyPr>
          <a:lstStyle>
            <a:defPPr>
              <a:defRPr lang="en-US"/>
            </a:defPPr>
            <a:lvl1pPr algn="r" rtl="1">
              <a:defRPr sz="6600">
                <a:solidFill>
                  <a:schemeClr val="accent1"/>
                </a:solidFill>
              </a:defRPr>
            </a:lvl1pPr>
          </a:lstStyle>
          <a:p>
            <a:r>
              <a:rPr lang="en-US" sz="2800" dirty="0"/>
              <a:t>Data access</a:t>
            </a:r>
            <a:endParaRPr lang="he-IL" sz="2800" dirty="0"/>
          </a:p>
        </p:txBody>
      </p:sp>
    </p:spTree>
    <p:extLst>
      <p:ext uri="{BB962C8B-B14F-4D97-AF65-F5344CB8AC3E}">
        <p14:creationId xmlns:p14="http://schemas.microsoft.com/office/powerpoint/2010/main" val="2213102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0105515" cy="11309350"/>
          </a:xfrm>
          <a:prstGeom prst="rect">
            <a:avLst/>
          </a:prstGeom>
        </p:spPr>
      </p:pic>
      <p:sp>
        <p:nvSpPr>
          <p:cNvPr id="10" name="TextBox 9">
            <a:extLst>
              <a:ext uri="{FF2B5EF4-FFF2-40B4-BE49-F238E27FC236}">
                <a16:creationId xmlns:a16="http://schemas.microsoft.com/office/drawing/2014/main" id="{D05DC04C-3523-455A-842C-47446FA4E6DB}"/>
              </a:ext>
            </a:extLst>
          </p:cNvPr>
          <p:cNvSpPr txBox="1"/>
          <p:nvPr/>
        </p:nvSpPr>
        <p:spPr>
          <a:xfrm>
            <a:off x="908050" y="625475"/>
            <a:ext cx="18716065" cy="750205"/>
          </a:xfrm>
          <a:prstGeom prst="rect">
            <a:avLst/>
          </a:prstGeom>
        </p:spPr>
        <p:txBody>
          <a:bodyPr vert="horz" wrap="square" lIns="0" tIns="11430" rIns="0" bIns="0" rtlCol="0">
            <a:spAutoFit/>
          </a:bodyPr>
          <a:lstStyle>
            <a:defPPr>
              <a:defRPr lang="en-US"/>
            </a:defPPr>
            <a:lvl1pPr algn="r" rtl="1">
              <a:defRPr sz="6600">
                <a:solidFill>
                  <a:schemeClr val="accent1"/>
                </a:solidFill>
              </a:defRPr>
            </a:lvl1pPr>
          </a:lstStyle>
          <a:p>
            <a:pPr algn="l" rtl="0"/>
            <a:r>
              <a:rPr lang="en-US" sz="4800" b="1" dirty="0"/>
              <a:t>Use cases</a:t>
            </a:r>
            <a:endParaRPr lang="he-IL" sz="4800" b="1" dirty="0"/>
          </a:p>
        </p:txBody>
      </p:sp>
      <p:sp>
        <p:nvSpPr>
          <p:cNvPr id="2" name="TextBox 9">
            <a:extLst>
              <a:ext uri="{FF2B5EF4-FFF2-40B4-BE49-F238E27FC236}">
                <a16:creationId xmlns:a16="http://schemas.microsoft.com/office/drawing/2014/main" id="{274E8350-52A1-4B02-9F91-A326CDFF5BA3}"/>
              </a:ext>
            </a:extLst>
          </p:cNvPr>
          <p:cNvSpPr txBox="1"/>
          <p:nvPr/>
        </p:nvSpPr>
        <p:spPr>
          <a:xfrm>
            <a:off x="908050" y="1768475"/>
            <a:ext cx="18288000" cy="1488869"/>
          </a:xfrm>
          <a:prstGeom prst="rect">
            <a:avLst/>
          </a:prstGeom>
        </p:spPr>
        <p:txBody>
          <a:bodyPr vert="horz" wrap="square" lIns="0" tIns="11430" rIns="0" bIns="0" rtlCol="0">
            <a:spAutoFit/>
          </a:bodyPr>
          <a:lstStyle>
            <a:defPPr>
              <a:defRPr lang="en-US"/>
            </a:defPPr>
            <a:lvl1pPr algn="r" rtl="1">
              <a:defRPr sz="6600">
                <a:solidFill>
                  <a:schemeClr val="accent1"/>
                </a:solidFill>
              </a:defRPr>
            </a:lvl1pPr>
          </a:lstStyle>
          <a:p>
            <a:pPr algn="l" rtl="0">
              <a:buSzPts val="1000"/>
              <a:tabLst>
                <a:tab pos="457200" algn="l"/>
              </a:tabLst>
            </a:pPr>
            <a:endParaRPr lang="ru-RU" sz="4800" dirty="0"/>
          </a:p>
          <a:p>
            <a:pPr algn="l" rtl="0"/>
            <a:endParaRPr lang="he-IL" sz="4800" dirty="0"/>
          </a:p>
        </p:txBody>
      </p:sp>
      <p:graphicFrame>
        <p:nvGraphicFramePr>
          <p:cNvPr id="4" name="טבלה 5">
            <a:extLst>
              <a:ext uri="{FF2B5EF4-FFF2-40B4-BE49-F238E27FC236}">
                <a16:creationId xmlns:a16="http://schemas.microsoft.com/office/drawing/2014/main" id="{4B317D8B-208F-4BDB-80A1-686DC1250A44}"/>
              </a:ext>
            </a:extLst>
          </p:cNvPr>
          <p:cNvGraphicFramePr>
            <a:graphicFrameLocks noGrp="1"/>
          </p:cNvGraphicFramePr>
          <p:nvPr>
            <p:extLst>
              <p:ext uri="{D42A27DB-BD31-4B8C-83A1-F6EECF244321}">
                <p14:modId xmlns:p14="http://schemas.microsoft.com/office/powerpoint/2010/main" val="3279710580"/>
              </p:ext>
            </p:extLst>
          </p:nvPr>
        </p:nvGraphicFramePr>
        <p:xfrm>
          <a:off x="1212850" y="1740916"/>
          <a:ext cx="18135600" cy="6705600"/>
        </p:xfrm>
        <a:graphic>
          <a:graphicData uri="http://schemas.openxmlformats.org/drawingml/2006/table">
            <a:tbl>
              <a:tblPr firstRow="1" bandRow="1">
                <a:tableStyleId>{5C22544A-7EE6-4342-B048-85BDC9FD1C3A}</a:tableStyleId>
              </a:tblPr>
              <a:tblGrid>
                <a:gridCol w="3200400">
                  <a:extLst>
                    <a:ext uri="{9D8B030D-6E8A-4147-A177-3AD203B41FA5}">
                      <a16:colId xmlns:a16="http://schemas.microsoft.com/office/drawing/2014/main" val="2496990751"/>
                    </a:ext>
                  </a:extLst>
                </a:gridCol>
                <a:gridCol w="8839200">
                  <a:extLst>
                    <a:ext uri="{9D8B030D-6E8A-4147-A177-3AD203B41FA5}">
                      <a16:colId xmlns:a16="http://schemas.microsoft.com/office/drawing/2014/main" val="3059120980"/>
                    </a:ext>
                  </a:extLst>
                </a:gridCol>
                <a:gridCol w="6096000">
                  <a:extLst>
                    <a:ext uri="{9D8B030D-6E8A-4147-A177-3AD203B41FA5}">
                      <a16:colId xmlns:a16="http://schemas.microsoft.com/office/drawing/2014/main" val="1357453057"/>
                    </a:ext>
                  </a:extLst>
                </a:gridCol>
              </a:tblGrid>
              <a:tr h="370840">
                <a:tc>
                  <a:txBody>
                    <a:bodyPr/>
                    <a:lstStyle/>
                    <a:p>
                      <a:r>
                        <a:rPr lang="en-US" sz="3200" dirty="0"/>
                        <a:t>Use case</a:t>
                      </a:r>
                    </a:p>
                  </a:txBody>
                  <a:tcPr/>
                </a:tc>
                <a:tc>
                  <a:txBody>
                    <a:bodyPr/>
                    <a:lstStyle/>
                    <a:p>
                      <a:r>
                        <a:rPr lang="en-US" sz="3200" dirty="0"/>
                        <a:t>Details</a:t>
                      </a:r>
                    </a:p>
                  </a:txBody>
                  <a:tcPr/>
                </a:tc>
                <a:tc>
                  <a:txBody>
                    <a:bodyPr/>
                    <a:lstStyle/>
                    <a:p>
                      <a:r>
                        <a:rPr lang="en-US" sz="3200" dirty="0"/>
                        <a:t>Results</a:t>
                      </a:r>
                    </a:p>
                  </a:txBody>
                  <a:tcPr/>
                </a:tc>
                <a:extLst>
                  <a:ext uri="{0D108BD9-81ED-4DB2-BD59-A6C34878D82A}">
                    <a16:rowId xmlns:a16="http://schemas.microsoft.com/office/drawing/2014/main" val="2938934230"/>
                  </a:ext>
                </a:extLst>
              </a:tr>
              <a:tr h="370840">
                <a:tc>
                  <a:txBody>
                    <a:bodyPr/>
                    <a:lstStyle/>
                    <a:p>
                      <a:r>
                        <a:rPr lang="en-US" sz="3200" dirty="0"/>
                        <a:t>Product launch</a:t>
                      </a:r>
                    </a:p>
                  </a:txBody>
                  <a:tcPr/>
                </a:tc>
                <a:tc>
                  <a:txBody>
                    <a:bodyPr/>
                    <a:lstStyle/>
                    <a:p>
                      <a:r>
                        <a:rPr lang="en-US" sz="3200" dirty="0"/>
                        <a:t>Successful launch Includes Thousands of actions that needs to be executed (POS allocation planning, receive POS materials, receive products (all variants), receive planograms, complete setup.   </a:t>
                      </a:r>
                    </a:p>
                  </a:txBody>
                  <a:tcPr/>
                </a:tc>
                <a:tc>
                  <a:txBody>
                    <a:bodyPr/>
                    <a:lstStyle/>
                    <a:p>
                      <a:r>
                        <a:rPr lang="en-US" sz="3200" dirty="0"/>
                        <a:t>100% execution</a:t>
                      </a:r>
                    </a:p>
                  </a:txBody>
                  <a:tcPr/>
                </a:tc>
                <a:extLst>
                  <a:ext uri="{0D108BD9-81ED-4DB2-BD59-A6C34878D82A}">
                    <a16:rowId xmlns:a16="http://schemas.microsoft.com/office/drawing/2014/main" val="4286107809"/>
                  </a:ext>
                </a:extLst>
              </a:tr>
              <a:tr h="370840">
                <a:tc>
                  <a:txBody>
                    <a:bodyPr/>
                    <a:lstStyle/>
                    <a:p>
                      <a:r>
                        <a:rPr lang="en-US" sz="3200" dirty="0"/>
                        <a:t>Regulations compliance</a:t>
                      </a:r>
                    </a:p>
                  </a:txBody>
                  <a:tcPr/>
                </a:tc>
                <a:tc>
                  <a:txBody>
                    <a:bodyPr/>
                    <a:lstStyle/>
                    <a:p>
                      <a:r>
                        <a:rPr lang="en-US" sz="3200" dirty="0"/>
                        <a:t>Retailers need to comply with various regulators – municipalities, governmental, internal </a:t>
                      </a:r>
                      <a:r>
                        <a:rPr lang="en-US" sz="3200" dirty="0" err="1"/>
                        <a:t>etc</a:t>
                      </a:r>
                      <a:r>
                        <a:rPr lang="en-US" sz="3200" dirty="0"/>
                        <a:t>’. Digitizing regulations helps HQ to manage real time changes, perform periodic recorded surveys and make sure nothing is neglected or unprovable.</a:t>
                      </a:r>
                    </a:p>
                  </a:txBody>
                  <a:tcPr/>
                </a:tc>
                <a:tc>
                  <a:txBody>
                    <a:bodyPr/>
                    <a:lstStyle/>
                    <a:p>
                      <a:r>
                        <a:rPr lang="en-US" sz="3200" dirty="0"/>
                        <a:t>Close to 100% recorded execution saves retailer internal resources (audits, follow up, damage control management) and money (Fines and lawsuits) </a:t>
                      </a:r>
                    </a:p>
                  </a:txBody>
                  <a:tcPr/>
                </a:tc>
                <a:extLst>
                  <a:ext uri="{0D108BD9-81ED-4DB2-BD59-A6C34878D82A}">
                    <a16:rowId xmlns:a16="http://schemas.microsoft.com/office/drawing/2014/main" val="463172727"/>
                  </a:ext>
                </a:extLst>
              </a:tr>
              <a:tr h="370840">
                <a:tc>
                  <a:txBody>
                    <a:bodyPr/>
                    <a:lstStyle/>
                    <a:p>
                      <a:r>
                        <a:rPr lang="en-US" sz="3200" dirty="0"/>
                        <a:t>Recall</a:t>
                      </a:r>
                    </a:p>
                  </a:txBody>
                  <a:tcPr/>
                </a:tc>
                <a:tc>
                  <a:txBody>
                    <a:bodyPr/>
                    <a:lstStyle/>
                    <a:p>
                      <a:r>
                        <a:rPr lang="en-US" sz="3200" dirty="0"/>
                        <a:t>Recall completion is complex. Completion % is uncertain and liability is sometimes heavy. </a:t>
                      </a:r>
                    </a:p>
                  </a:txBody>
                  <a:tcPr/>
                </a:tc>
                <a:tc>
                  <a:txBody>
                    <a:bodyPr/>
                    <a:lstStyle/>
                    <a:p>
                      <a:r>
                        <a:rPr lang="en-US" sz="3200" dirty="0"/>
                        <a:t>From ~85% execution within 2 days to 100% validated execution within 30 minutes.</a:t>
                      </a:r>
                    </a:p>
                  </a:txBody>
                  <a:tcPr/>
                </a:tc>
                <a:extLst>
                  <a:ext uri="{0D108BD9-81ED-4DB2-BD59-A6C34878D82A}">
                    <a16:rowId xmlns:a16="http://schemas.microsoft.com/office/drawing/2014/main" val="2698959070"/>
                  </a:ext>
                </a:extLst>
              </a:tr>
            </a:tbl>
          </a:graphicData>
        </a:graphic>
      </p:graphicFrame>
    </p:spTree>
    <p:extLst>
      <p:ext uri="{BB962C8B-B14F-4D97-AF65-F5344CB8AC3E}">
        <p14:creationId xmlns:p14="http://schemas.microsoft.com/office/powerpoint/2010/main" val="28360836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0105515" cy="11309350"/>
          </a:xfrm>
          <a:prstGeom prst="rect">
            <a:avLst/>
          </a:prstGeom>
        </p:spPr>
      </p:pic>
      <p:sp>
        <p:nvSpPr>
          <p:cNvPr id="10" name="TextBox 9">
            <a:extLst>
              <a:ext uri="{FF2B5EF4-FFF2-40B4-BE49-F238E27FC236}">
                <a16:creationId xmlns:a16="http://schemas.microsoft.com/office/drawing/2014/main" id="{D05DC04C-3523-455A-842C-47446FA4E6DB}"/>
              </a:ext>
            </a:extLst>
          </p:cNvPr>
          <p:cNvSpPr txBox="1"/>
          <p:nvPr/>
        </p:nvSpPr>
        <p:spPr>
          <a:xfrm>
            <a:off x="908050" y="625475"/>
            <a:ext cx="18716065" cy="750205"/>
          </a:xfrm>
          <a:prstGeom prst="rect">
            <a:avLst/>
          </a:prstGeom>
        </p:spPr>
        <p:txBody>
          <a:bodyPr vert="horz" wrap="square" lIns="0" tIns="11430" rIns="0" bIns="0" rtlCol="0">
            <a:spAutoFit/>
          </a:bodyPr>
          <a:lstStyle>
            <a:defPPr>
              <a:defRPr lang="en-US"/>
            </a:defPPr>
            <a:lvl1pPr algn="r" rtl="1">
              <a:defRPr sz="6600">
                <a:solidFill>
                  <a:schemeClr val="accent1"/>
                </a:solidFill>
              </a:defRPr>
            </a:lvl1pPr>
          </a:lstStyle>
          <a:p>
            <a:pPr algn="l" rtl="0"/>
            <a:r>
              <a:rPr lang="en-US" sz="4800" b="1" dirty="0"/>
              <a:t>Use cases</a:t>
            </a:r>
            <a:endParaRPr lang="he-IL" sz="4800" b="1" dirty="0"/>
          </a:p>
        </p:txBody>
      </p:sp>
      <p:sp>
        <p:nvSpPr>
          <p:cNvPr id="2" name="TextBox 9">
            <a:extLst>
              <a:ext uri="{FF2B5EF4-FFF2-40B4-BE49-F238E27FC236}">
                <a16:creationId xmlns:a16="http://schemas.microsoft.com/office/drawing/2014/main" id="{274E8350-52A1-4B02-9F91-A326CDFF5BA3}"/>
              </a:ext>
            </a:extLst>
          </p:cNvPr>
          <p:cNvSpPr txBox="1"/>
          <p:nvPr/>
        </p:nvSpPr>
        <p:spPr>
          <a:xfrm>
            <a:off x="908050" y="1768475"/>
            <a:ext cx="18288000" cy="1488869"/>
          </a:xfrm>
          <a:prstGeom prst="rect">
            <a:avLst/>
          </a:prstGeom>
        </p:spPr>
        <p:txBody>
          <a:bodyPr vert="horz" wrap="square" lIns="0" tIns="11430" rIns="0" bIns="0" rtlCol="0">
            <a:spAutoFit/>
          </a:bodyPr>
          <a:lstStyle>
            <a:defPPr>
              <a:defRPr lang="en-US"/>
            </a:defPPr>
            <a:lvl1pPr algn="r" rtl="1">
              <a:defRPr sz="6600">
                <a:solidFill>
                  <a:schemeClr val="accent1"/>
                </a:solidFill>
              </a:defRPr>
            </a:lvl1pPr>
          </a:lstStyle>
          <a:p>
            <a:pPr algn="l" rtl="0">
              <a:buSzPts val="1000"/>
              <a:tabLst>
                <a:tab pos="457200" algn="l"/>
              </a:tabLst>
            </a:pPr>
            <a:endParaRPr lang="ru-RU" sz="4800" dirty="0"/>
          </a:p>
          <a:p>
            <a:pPr algn="l" rtl="0"/>
            <a:endParaRPr lang="he-IL" sz="4800" dirty="0"/>
          </a:p>
        </p:txBody>
      </p:sp>
      <p:graphicFrame>
        <p:nvGraphicFramePr>
          <p:cNvPr id="4" name="טבלה 5">
            <a:extLst>
              <a:ext uri="{FF2B5EF4-FFF2-40B4-BE49-F238E27FC236}">
                <a16:creationId xmlns:a16="http://schemas.microsoft.com/office/drawing/2014/main" id="{4B317D8B-208F-4BDB-80A1-686DC1250A44}"/>
              </a:ext>
            </a:extLst>
          </p:cNvPr>
          <p:cNvGraphicFramePr>
            <a:graphicFrameLocks noGrp="1"/>
          </p:cNvGraphicFramePr>
          <p:nvPr>
            <p:extLst>
              <p:ext uri="{D42A27DB-BD31-4B8C-83A1-F6EECF244321}">
                <p14:modId xmlns:p14="http://schemas.microsoft.com/office/powerpoint/2010/main" val="129485691"/>
              </p:ext>
            </p:extLst>
          </p:nvPr>
        </p:nvGraphicFramePr>
        <p:xfrm>
          <a:off x="1212850" y="1740916"/>
          <a:ext cx="18135600" cy="7101840"/>
        </p:xfrm>
        <a:graphic>
          <a:graphicData uri="http://schemas.openxmlformats.org/drawingml/2006/table">
            <a:tbl>
              <a:tblPr firstRow="1" bandRow="1">
                <a:tableStyleId>{5C22544A-7EE6-4342-B048-85BDC9FD1C3A}</a:tableStyleId>
              </a:tblPr>
              <a:tblGrid>
                <a:gridCol w="3200400">
                  <a:extLst>
                    <a:ext uri="{9D8B030D-6E8A-4147-A177-3AD203B41FA5}">
                      <a16:colId xmlns:a16="http://schemas.microsoft.com/office/drawing/2014/main" val="2496990751"/>
                    </a:ext>
                  </a:extLst>
                </a:gridCol>
                <a:gridCol w="8839200">
                  <a:extLst>
                    <a:ext uri="{9D8B030D-6E8A-4147-A177-3AD203B41FA5}">
                      <a16:colId xmlns:a16="http://schemas.microsoft.com/office/drawing/2014/main" val="3059120980"/>
                    </a:ext>
                  </a:extLst>
                </a:gridCol>
                <a:gridCol w="6096000">
                  <a:extLst>
                    <a:ext uri="{9D8B030D-6E8A-4147-A177-3AD203B41FA5}">
                      <a16:colId xmlns:a16="http://schemas.microsoft.com/office/drawing/2014/main" val="1357453057"/>
                    </a:ext>
                  </a:extLst>
                </a:gridCol>
              </a:tblGrid>
              <a:tr h="370840">
                <a:tc>
                  <a:txBody>
                    <a:bodyPr/>
                    <a:lstStyle/>
                    <a:p>
                      <a:r>
                        <a:rPr lang="en-US" sz="3200" dirty="0"/>
                        <a:t>Use case</a:t>
                      </a:r>
                    </a:p>
                  </a:txBody>
                  <a:tcPr/>
                </a:tc>
                <a:tc>
                  <a:txBody>
                    <a:bodyPr/>
                    <a:lstStyle/>
                    <a:p>
                      <a:r>
                        <a:rPr lang="en-US" sz="3200" dirty="0"/>
                        <a:t>Details</a:t>
                      </a:r>
                    </a:p>
                  </a:txBody>
                  <a:tcPr/>
                </a:tc>
                <a:tc>
                  <a:txBody>
                    <a:bodyPr/>
                    <a:lstStyle/>
                    <a:p>
                      <a:r>
                        <a:rPr lang="en-US" sz="3200" dirty="0"/>
                        <a:t>Results</a:t>
                      </a:r>
                    </a:p>
                  </a:txBody>
                  <a:tcPr/>
                </a:tc>
                <a:extLst>
                  <a:ext uri="{0D108BD9-81ED-4DB2-BD59-A6C34878D82A}">
                    <a16:rowId xmlns:a16="http://schemas.microsoft.com/office/drawing/2014/main" val="2938934230"/>
                  </a:ext>
                </a:extLst>
              </a:tr>
              <a:tr h="370840">
                <a:tc>
                  <a:txBody>
                    <a:bodyPr/>
                    <a:lstStyle/>
                    <a:p>
                      <a:r>
                        <a:rPr lang="en-US" sz="3200" dirty="0"/>
                        <a:t>Product availability</a:t>
                      </a:r>
                    </a:p>
                  </a:txBody>
                  <a:tcPr/>
                </a:tc>
                <a:tc>
                  <a:txBody>
                    <a:bodyPr/>
                    <a:lstStyle/>
                    <a:p>
                      <a:r>
                        <a:rPr lang="en-US" sz="3200" dirty="0"/>
                        <a:t>Product availability is tricky. You can put it in variety and even planogram but an SKU may easily get OOS or unavailable due to logistics or operational problems, and even as a result of a touch of a client. Using Computer vision or manual structured tools for availability checks helps retailers to prevent loss of sales</a:t>
                      </a:r>
                    </a:p>
                  </a:txBody>
                  <a:tcPr/>
                </a:tc>
                <a:tc>
                  <a:txBody>
                    <a:bodyPr/>
                    <a:lstStyle/>
                    <a:p>
                      <a:r>
                        <a:rPr lang="en-US" sz="3200" dirty="0"/>
                        <a:t>4% lift in category revenues</a:t>
                      </a:r>
                    </a:p>
                  </a:txBody>
                  <a:tcPr/>
                </a:tc>
                <a:extLst>
                  <a:ext uri="{0D108BD9-81ED-4DB2-BD59-A6C34878D82A}">
                    <a16:rowId xmlns:a16="http://schemas.microsoft.com/office/drawing/2014/main" val="568025194"/>
                  </a:ext>
                </a:extLst>
              </a:tr>
              <a:tr h="370840">
                <a:tc>
                  <a:txBody>
                    <a:bodyPr/>
                    <a:lstStyle/>
                    <a:p>
                      <a:r>
                        <a:rPr lang="en-US" sz="3200" dirty="0"/>
                        <a:t>Home delivery automation</a:t>
                      </a:r>
                    </a:p>
                  </a:txBody>
                  <a:tcPr/>
                </a:tc>
                <a:tc>
                  <a:txBody>
                    <a:bodyPr/>
                    <a:lstStyle/>
                    <a:p>
                      <a:r>
                        <a:rPr lang="en-US" sz="3200" dirty="0"/>
                        <a:t>Home delivery is part of a complex integrated processes. From online order, to pick fulfillment branch through picking, handling replacements, assigning a driver and supplying within time window. Automatic planning of all process can make retailer better  </a:t>
                      </a:r>
                    </a:p>
                  </a:txBody>
                  <a:tcPr/>
                </a:tc>
                <a:tc>
                  <a:txBody>
                    <a:bodyPr/>
                    <a:lstStyle/>
                    <a:p>
                      <a:r>
                        <a:rPr lang="en-US" sz="3200" dirty="0"/>
                        <a:t>100% raise in order qty with only 40% increase in # of drivers</a:t>
                      </a:r>
                    </a:p>
                  </a:txBody>
                  <a:tcPr/>
                </a:tc>
                <a:extLst>
                  <a:ext uri="{0D108BD9-81ED-4DB2-BD59-A6C34878D82A}">
                    <a16:rowId xmlns:a16="http://schemas.microsoft.com/office/drawing/2014/main" val="296040494"/>
                  </a:ext>
                </a:extLst>
              </a:tr>
            </a:tbl>
          </a:graphicData>
        </a:graphic>
      </p:graphicFrame>
    </p:spTree>
    <p:extLst>
      <p:ext uri="{BB962C8B-B14F-4D97-AF65-F5344CB8AC3E}">
        <p14:creationId xmlns:p14="http://schemas.microsoft.com/office/powerpoint/2010/main" val="37377726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 y="53938"/>
            <a:ext cx="20105515" cy="11309350"/>
          </a:xfrm>
          <a:prstGeom prst="rect">
            <a:avLst/>
          </a:prstGeom>
        </p:spPr>
      </p:pic>
      <p:sp>
        <p:nvSpPr>
          <p:cNvPr id="10" name="TextBox 9">
            <a:extLst>
              <a:ext uri="{FF2B5EF4-FFF2-40B4-BE49-F238E27FC236}">
                <a16:creationId xmlns:a16="http://schemas.microsoft.com/office/drawing/2014/main" id="{D05DC04C-3523-455A-842C-47446FA4E6DB}"/>
              </a:ext>
            </a:extLst>
          </p:cNvPr>
          <p:cNvSpPr txBox="1"/>
          <p:nvPr/>
        </p:nvSpPr>
        <p:spPr>
          <a:xfrm>
            <a:off x="908050" y="625475"/>
            <a:ext cx="18716065" cy="750205"/>
          </a:xfrm>
          <a:prstGeom prst="rect">
            <a:avLst/>
          </a:prstGeom>
        </p:spPr>
        <p:txBody>
          <a:bodyPr vert="horz" wrap="square" lIns="0" tIns="11430" rIns="0" bIns="0" rtlCol="0">
            <a:spAutoFit/>
          </a:bodyPr>
          <a:lstStyle>
            <a:defPPr>
              <a:defRPr lang="en-US"/>
            </a:defPPr>
            <a:lvl1pPr algn="r" rtl="1">
              <a:defRPr sz="6600">
                <a:solidFill>
                  <a:schemeClr val="accent1"/>
                </a:solidFill>
              </a:defRPr>
            </a:lvl1pPr>
          </a:lstStyle>
          <a:p>
            <a:pPr algn="l" rtl="0"/>
            <a:r>
              <a:rPr lang="en-US" sz="4800" b="1" dirty="0"/>
              <a:t>ROI</a:t>
            </a:r>
            <a:endParaRPr lang="he-IL" sz="4800" b="1" dirty="0"/>
          </a:p>
        </p:txBody>
      </p:sp>
      <p:sp>
        <p:nvSpPr>
          <p:cNvPr id="2" name="TextBox 9">
            <a:extLst>
              <a:ext uri="{FF2B5EF4-FFF2-40B4-BE49-F238E27FC236}">
                <a16:creationId xmlns:a16="http://schemas.microsoft.com/office/drawing/2014/main" id="{274E8350-52A1-4B02-9F91-A326CDFF5BA3}"/>
              </a:ext>
            </a:extLst>
          </p:cNvPr>
          <p:cNvSpPr txBox="1"/>
          <p:nvPr/>
        </p:nvSpPr>
        <p:spPr>
          <a:xfrm>
            <a:off x="908050" y="1768475"/>
            <a:ext cx="18288000" cy="1242648"/>
          </a:xfrm>
          <a:prstGeom prst="rect">
            <a:avLst/>
          </a:prstGeom>
        </p:spPr>
        <p:txBody>
          <a:bodyPr vert="horz" wrap="square" lIns="0" tIns="11430" rIns="0" bIns="0" rtlCol="0">
            <a:spAutoFit/>
          </a:bodyPr>
          <a:lstStyle>
            <a:defPPr>
              <a:defRPr lang="en-US"/>
            </a:defPPr>
            <a:lvl1pPr algn="r" rtl="1">
              <a:defRPr sz="6600">
                <a:solidFill>
                  <a:schemeClr val="accent1"/>
                </a:solidFill>
              </a:defRPr>
            </a:lvl1pPr>
          </a:lstStyle>
          <a:p>
            <a:pPr algn="l" rtl="0">
              <a:buSzPts val="1000"/>
              <a:tabLst>
                <a:tab pos="457200" algn="l"/>
              </a:tabLst>
            </a:pPr>
            <a:endParaRPr lang="ru-RU" sz="4000" dirty="0"/>
          </a:p>
          <a:p>
            <a:pPr algn="l" rtl="0"/>
            <a:endParaRPr lang="he-IL" sz="4000" dirty="0"/>
          </a:p>
        </p:txBody>
      </p:sp>
      <p:sp>
        <p:nvSpPr>
          <p:cNvPr id="4" name="Title 1">
            <a:extLst>
              <a:ext uri="{FF2B5EF4-FFF2-40B4-BE49-F238E27FC236}">
                <a16:creationId xmlns:a16="http://schemas.microsoft.com/office/drawing/2014/main" id="{41F4C3B2-7CC0-4706-9795-637FC0184A69}"/>
              </a:ext>
            </a:extLst>
          </p:cNvPr>
          <p:cNvSpPr txBox="1">
            <a:spLocks/>
          </p:cNvSpPr>
          <p:nvPr/>
        </p:nvSpPr>
        <p:spPr>
          <a:xfrm>
            <a:off x="798486" y="1792859"/>
            <a:ext cx="18549964" cy="783150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accent1"/>
                </a:solidFill>
                <a:latin typeface="+mn-lt"/>
                <a:ea typeface="+mn-ea"/>
                <a:cs typeface="+mn-cs"/>
              </a:rPr>
              <a:t>Eyedo ROI is disproportionate in relation with its price.</a:t>
            </a:r>
          </a:p>
          <a:p>
            <a:r>
              <a:rPr lang="en-US" sz="4000" dirty="0">
                <a:solidFill>
                  <a:schemeClr val="accent1"/>
                </a:solidFill>
                <a:latin typeface="+mn-lt"/>
                <a:ea typeface="+mn-ea"/>
                <a:cs typeface="+mn-cs"/>
              </a:rPr>
              <a:t>Once you use it, you discover new things you can improve using it every day. </a:t>
            </a:r>
            <a:r>
              <a:rPr lang="en-US" sz="4000" dirty="0" err="1">
                <a:solidFill>
                  <a:schemeClr val="accent1"/>
                </a:solidFill>
                <a:latin typeface="+mn-lt"/>
                <a:ea typeface="+mn-ea"/>
                <a:cs typeface="+mn-cs"/>
              </a:rPr>
              <a:t>Eyedo’s</a:t>
            </a:r>
            <a:r>
              <a:rPr lang="en-US" sz="4000" dirty="0">
                <a:solidFill>
                  <a:schemeClr val="accent1"/>
                </a:solidFill>
                <a:latin typeface="+mn-lt"/>
                <a:ea typeface="+mn-ea"/>
                <a:cs typeface="+mn-cs"/>
              </a:rPr>
              <a:t> main Business growth engine is the growth of existing clients.</a:t>
            </a:r>
          </a:p>
          <a:p>
            <a:endParaRPr lang="en-US" sz="4000" dirty="0">
              <a:solidFill>
                <a:schemeClr val="accent1"/>
              </a:solidFill>
              <a:latin typeface="+mn-lt"/>
              <a:ea typeface="+mn-ea"/>
              <a:cs typeface="+mn-cs"/>
            </a:endParaRPr>
          </a:p>
          <a:p>
            <a:pPr marL="571500" indent="-571500">
              <a:buFont typeface="Arial" panose="020B0604020202020204" pitchFamily="34" charset="0"/>
              <a:buChar char="•"/>
            </a:pPr>
            <a:r>
              <a:rPr lang="en-US" sz="4000" dirty="0">
                <a:solidFill>
                  <a:schemeClr val="accent1"/>
                </a:solidFill>
                <a:latin typeface="+mn-lt"/>
                <a:ea typeface="+mn-ea"/>
                <a:cs typeface="+mn-cs"/>
              </a:rPr>
              <a:t>Using the right PAAS can replace other </a:t>
            </a:r>
            <a:r>
              <a:rPr lang="en-US" sz="4000" dirty="0" err="1">
                <a:solidFill>
                  <a:schemeClr val="accent1"/>
                </a:solidFill>
                <a:latin typeface="+mn-lt"/>
                <a:ea typeface="+mn-ea"/>
                <a:cs typeface="+mn-cs"/>
              </a:rPr>
              <a:t>Softwares</a:t>
            </a:r>
            <a:r>
              <a:rPr lang="en-US" sz="4000" dirty="0">
                <a:solidFill>
                  <a:schemeClr val="accent1"/>
                </a:solidFill>
                <a:latin typeface="+mn-lt"/>
                <a:ea typeface="+mn-ea"/>
                <a:cs typeface="+mn-cs"/>
              </a:rPr>
              <a:t> and help save expanses.</a:t>
            </a:r>
          </a:p>
          <a:p>
            <a:pPr marL="571500" indent="-571500">
              <a:buFont typeface="Arial" panose="020B0604020202020204" pitchFamily="34" charset="0"/>
              <a:buChar char="•"/>
            </a:pPr>
            <a:r>
              <a:rPr lang="en-US" sz="4000" dirty="0">
                <a:solidFill>
                  <a:schemeClr val="accent1"/>
                </a:solidFill>
                <a:latin typeface="+mn-lt"/>
                <a:ea typeface="+mn-ea"/>
                <a:cs typeface="+mn-cs"/>
              </a:rPr>
              <a:t>Using one endpoint for various operations saves implementation effort, integrations and costs</a:t>
            </a:r>
          </a:p>
          <a:p>
            <a:pPr marL="571500" indent="-571500">
              <a:buFont typeface="Arial" panose="020B0604020202020204" pitchFamily="34" charset="0"/>
              <a:buChar char="•"/>
            </a:pPr>
            <a:r>
              <a:rPr lang="en-US" sz="4000" dirty="0">
                <a:solidFill>
                  <a:schemeClr val="accent1"/>
                </a:solidFill>
                <a:latin typeface="+mn-lt"/>
                <a:ea typeface="+mn-ea"/>
                <a:cs typeface="+mn-cs"/>
              </a:rPr>
              <a:t>Using eyedo can get you 10-100 times ROI, subject to usage depth</a:t>
            </a:r>
          </a:p>
          <a:p>
            <a:pPr marL="571500" indent="-571500">
              <a:buFont typeface="Arial" panose="020B0604020202020204" pitchFamily="34" charset="0"/>
              <a:buChar char="•"/>
            </a:pPr>
            <a:endParaRPr lang="en-US" sz="3200" dirty="0">
              <a:solidFill>
                <a:schemeClr val="tx2"/>
              </a:solidFill>
              <a:latin typeface="Corbel" panose="020B0503020204020204" pitchFamily="34" charset="0"/>
            </a:endParaRPr>
          </a:p>
        </p:txBody>
      </p:sp>
      <p:grpSp>
        <p:nvGrpSpPr>
          <p:cNvPr id="18" name="Group 6">
            <a:extLst>
              <a:ext uri="{FF2B5EF4-FFF2-40B4-BE49-F238E27FC236}">
                <a16:creationId xmlns:a16="http://schemas.microsoft.com/office/drawing/2014/main" id="{5020D04B-99D6-4099-8F1D-0B77850F9A60}"/>
              </a:ext>
            </a:extLst>
          </p:cNvPr>
          <p:cNvGrpSpPr/>
          <p:nvPr/>
        </p:nvGrpSpPr>
        <p:grpSpPr>
          <a:xfrm>
            <a:off x="15063634" y="6645978"/>
            <a:ext cx="4829059" cy="3056299"/>
            <a:chOff x="7370894" y="1180669"/>
            <a:chExt cx="1822245" cy="3056299"/>
          </a:xfrm>
        </p:grpSpPr>
        <p:sp>
          <p:nvSpPr>
            <p:cNvPr id="19" name="TextBox 57">
              <a:extLst>
                <a:ext uri="{FF2B5EF4-FFF2-40B4-BE49-F238E27FC236}">
                  <a16:creationId xmlns:a16="http://schemas.microsoft.com/office/drawing/2014/main" id="{513E3F07-E782-4132-A333-75503F0CD8E0}"/>
                </a:ext>
              </a:extLst>
            </p:cNvPr>
            <p:cNvSpPr txBox="1"/>
            <p:nvPr/>
          </p:nvSpPr>
          <p:spPr>
            <a:xfrm>
              <a:off x="7370894" y="1769864"/>
              <a:ext cx="1800000" cy="1800000"/>
            </a:xfrm>
            <a:prstGeom prst="rect">
              <a:avLst/>
            </a:prstGeom>
            <a:gradFill>
              <a:gsLst>
                <a:gs pos="0">
                  <a:schemeClr val="bg1">
                    <a:lumMod val="50000"/>
                  </a:schemeClr>
                </a:gs>
                <a:gs pos="100000">
                  <a:schemeClr val="bg1"/>
                </a:gs>
              </a:gsLst>
              <a:lin ang="5400000" scaled="1"/>
            </a:gradFill>
            <a:ln w="9525" cap="flat" cmpd="sng" algn="ctr">
              <a:noFill/>
              <a:prstDash val="solid"/>
            </a:ln>
            <a:effectLst/>
          </p:spPr>
          <p:txBody>
            <a:bodyPr lIns="36000" tIns="36000" rIns="36000" bIns="36000" rtlCol="0" anchor="t" anchorCtr="0"/>
            <a:lstStyle>
              <a:defPPr>
                <a:defRPr lang="ru-RU"/>
              </a:defPPr>
              <a:lvl1pPr>
                <a:defRPr sz="1200"/>
              </a:lvl1pPr>
              <a:lvl2pPr marL="119063" lvl="1" indent="-117475" defTabSz="914071" fontAlgn="base">
                <a:spcBef>
                  <a:spcPct val="0"/>
                </a:spcBef>
                <a:spcAft>
                  <a:spcPts val="300"/>
                </a:spcAft>
                <a:buClr>
                  <a:srgbClr val="FFD200"/>
                </a:buClr>
                <a:buSzPct val="75000"/>
                <a:buFont typeface="Arial" panose="020B0604020202020204" pitchFamily="34" charset="0"/>
                <a:buChar char="►"/>
                <a:defRPr sz="1300" kern="0">
                  <a:solidFill>
                    <a:srgbClr val="000000"/>
                  </a:solidFill>
                  <a:latin typeface="Arial" panose="020B0604020202020204" pitchFamily="34" charset="0"/>
                  <a:cs typeface="Arial" panose="020B0604020202020204" pitchFamily="34" charset="0"/>
                </a:defRPr>
              </a:lvl2pPr>
            </a:lstStyle>
            <a:p>
              <a:r>
                <a:rPr lang="ru-RU" sz="3200" dirty="0"/>
                <a:t>«</a:t>
              </a:r>
              <a:r>
                <a:rPr lang="en-US" sz="3200" dirty="0"/>
                <a:t>Eyedo enabled us to increase retail execution from 50 to 95%</a:t>
              </a:r>
              <a:r>
                <a:rPr lang="ru-RU" sz="3200" dirty="0"/>
                <a:t>»</a:t>
              </a:r>
              <a:endParaRPr lang="en-US" sz="3200" dirty="0"/>
            </a:p>
          </p:txBody>
        </p:sp>
        <p:sp>
          <p:nvSpPr>
            <p:cNvPr id="20" name="Rectangle: Rounded Corners 43">
              <a:extLst>
                <a:ext uri="{FF2B5EF4-FFF2-40B4-BE49-F238E27FC236}">
                  <a16:creationId xmlns:a16="http://schemas.microsoft.com/office/drawing/2014/main" id="{892D59A6-248A-4A1F-90A9-953A5B2DCE50}"/>
                </a:ext>
              </a:extLst>
            </p:cNvPr>
            <p:cNvSpPr/>
            <p:nvPr/>
          </p:nvSpPr>
          <p:spPr>
            <a:xfrm>
              <a:off x="7370894" y="1180669"/>
              <a:ext cx="1800000" cy="500184"/>
            </a:xfrm>
            <a:prstGeom prst="round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sz="3600" dirty="0"/>
                <a:t>Drugstore Chain</a:t>
              </a:r>
            </a:p>
          </p:txBody>
        </p:sp>
        <p:sp>
          <p:nvSpPr>
            <p:cNvPr id="21" name="Rectangle: Rounded Corners 55">
              <a:extLst>
                <a:ext uri="{FF2B5EF4-FFF2-40B4-BE49-F238E27FC236}">
                  <a16:creationId xmlns:a16="http://schemas.microsoft.com/office/drawing/2014/main" id="{335C6277-585F-4FD7-B055-56A5096390F1}"/>
                </a:ext>
              </a:extLst>
            </p:cNvPr>
            <p:cNvSpPr/>
            <p:nvPr/>
          </p:nvSpPr>
          <p:spPr>
            <a:xfrm>
              <a:off x="7393139" y="3975608"/>
              <a:ext cx="1800000" cy="261360"/>
            </a:xfrm>
            <a:prstGeom prst="roundRect">
              <a:avLst/>
            </a:prstGeom>
            <a:no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nSpc>
                  <a:spcPts val="1000"/>
                </a:lnSpc>
                <a:spcBef>
                  <a:spcPts val="300"/>
                </a:spcBef>
                <a:spcAft>
                  <a:spcPts val="300"/>
                </a:spcAft>
              </a:pPr>
              <a:r>
                <a:rPr lang="en-US" sz="3200" b="1" dirty="0">
                  <a:solidFill>
                    <a:schemeClr val="tx1"/>
                  </a:solidFill>
                </a:rPr>
                <a:t>Analyst</a:t>
              </a:r>
            </a:p>
          </p:txBody>
        </p:sp>
      </p:grpSp>
      <p:grpSp>
        <p:nvGrpSpPr>
          <p:cNvPr id="22" name="Group 1">
            <a:extLst>
              <a:ext uri="{FF2B5EF4-FFF2-40B4-BE49-F238E27FC236}">
                <a16:creationId xmlns:a16="http://schemas.microsoft.com/office/drawing/2014/main" id="{0CB61806-374E-48D5-946B-8926C23CF822}"/>
              </a:ext>
            </a:extLst>
          </p:cNvPr>
          <p:cNvGrpSpPr/>
          <p:nvPr/>
        </p:nvGrpSpPr>
        <p:grpSpPr>
          <a:xfrm>
            <a:off x="840910" y="6698749"/>
            <a:ext cx="8144344" cy="3134208"/>
            <a:chOff x="548740" y="1233441"/>
            <a:chExt cx="1887561" cy="3134208"/>
          </a:xfrm>
        </p:grpSpPr>
        <p:sp>
          <p:nvSpPr>
            <p:cNvPr id="23" name="TextBox 75">
              <a:extLst>
                <a:ext uri="{FF2B5EF4-FFF2-40B4-BE49-F238E27FC236}">
                  <a16:creationId xmlns:a16="http://schemas.microsoft.com/office/drawing/2014/main" id="{44F4FD89-348B-42F1-8B5E-2409AF8192FF}"/>
                </a:ext>
              </a:extLst>
            </p:cNvPr>
            <p:cNvSpPr txBox="1"/>
            <p:nvPr/>
          </p:nvSpPr>
          <p:spPr>
            <a:xfrm>
              <a:off x="548740" y="1769865"/>
              <a:ext cx="1800000" cy="1800000"/>
            </a:xfrm>
            <a:prstGeom prst="rect">
              <a:avLst/>
            </a:prstGeom>
            <a:gradFill>
              <a:gsLst>
                <a:gs pos="0">
                  <a:schemeClr val="bg1">
                    <a:lumMod val="50000"/>
                  </a:schemeClr>
                </a:gs>
                <a:gs pos="100000">
                  <a:schemeClr val="bg1"/>
                </a:gs>
              </a:gsLst>
              <a:lin ang="5400000" scaled="1"/>
            </a:gradFill>
            <a:ln w="9525" cap="flat" cmpd="sng" algn="ctr">
              <a:noFill/>
              <a:prstDash val="solid"/>
            </a:ln>
            <a:effectLst/>
          </p:spPr>
          <p:txBody>
            <a:bodyPr lIns="36000" tIns="36000" rIns="36000" bIns="36000" rtlCol="0" anchor="t" anchorCtr="0"/>
            <a:lstStyle>
              <a:defPPr>
                <a:defRPr lang="en-US"/>
              </a:defPPr>
              <a:lvl2pPr marL="119063" lvl="1" indent="-117475" defTabSz="914071" fontAlgn="base">
                <a:spcBef>
                  <a:spcPct val="0"/>
                </a:spcBef>
                <a:spcAft>
                  <a:spcPts val="300"/>
                </a:spcAft>
                <a:buClr>
                  <a:srgbClr val="FFD200"/>
                </a:buClr>
                <a:buSzPct val="75000"/>
                <a:buFont typeface="Arial" panose="020B0604020202020204" pitchFamily="34" charset="0"/>
                <a:buChar char="►"/>
                <a:defRPr sz="1300" kern="0">
                  <a:solidFill>
                    <a:srgbClr val="000000"/>
                  </a:solidFill>
                  <a:latin typeface="Arial" panose="020B0604020202020204" pitchFamily="34" charset="0"/>
                  <a:cs typeface="Arial" panose="020B0604020202020204" pitchFamily="34" charset="0"/>
                </a:defRPr>
              </a:lvl2pPr>
            </a:lstStyle>
            <a:p>
              <a:r>
                <a:rPr lang="en-US" sz="3200" dirty="0"/>
                <a:t>«Eyedo is one of the tools that enables us to achieve operational excellence, providing better delivery and differentiating the customers experience»</a:t>
              </a:r>
            </a:p>
          </p:txBody>
        </p:sp>
        <p:sp>
          <p:nvSpPr>
            <p:cNvPr id="24" name="Rectangle: Rounded Corners 44">
              <a:extLst>
                <a:ext uri="{FF2B5EF4-FFF2-40B4-BE49-F238E27FC236}">
                  <a16:creationId xmlns:a16="http://schemas.microsoft.com/office/drawing/2014/main" id="{5A5368C5-2CB0-48F5-93C6-EEE054DFB296}"/>
                </a:ext>
              </a:extLst>
            </p:cNvPr>
            <p:cNvSpPr/>
            <p:nvPr/>
          </p:nvSpPr>
          <p:spPr>
            <a:xfrm>
              <a:off x="548740" y="1233441"/>
              <a:ext cx="1800000" cy="447412"/>
            </a:xfrm>
            <a:prstGeom prst="round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sz="3600" dirty="0"/>
                <a:t>Supermarket chain</a:t>
              </a:r>
            </a:p>
          </p:txBody>
        </p:sp>
        <p:sp>
          <p:nvSpPr>
            <p:cNvPr id="25" name="Rectangle: Rounded Corners 56">
              <a:extLst>
                <a:ext uri="{FF2B5EF4-FFF2-40B4-BE49-F238E27FC236}">
                  <a16:creationId xmlns:a16="http://schemas.microsoft.com/office/drawing/2014/main" id="{841F1526-B9F9-4197-8F32-D128BEC2A5B4}"/>
                </a:ext>
              </a:extLst>
            </p:cNvPr>
            <p:cNvSpPr/>
            <p:nvPr/>
          </p:nvSpPr>
          <p:spPr>
            <a:xfrm>
              <a:off x="564301" y="4106289"/>
              <a:ext cx="1872000" cy="261360"/>
            </a:xfrm>
            <a:prstGeom prst="roundRect">
              <a:avLst/>
            </a:prstGeom>
            <a:no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nSpc>
                  <a:spcPts val="1000"/>
                </a:lnSpc>
                <a:spcBef>
                  <a:spcPts val="300"/>
                </a:spcBef>
                <a:spcAft>
                  <a:spcPts val="300"/>
                </a:spcAft>
              </a:pPr>
              <a:r>
                <a:rPr lang="en-US" sz="3200" b="1" dirty="0">
                  <a:solidFill>
                    <a:schemeClr val="tx1"/>
                  </a:solidFill>
                </a:rPr>
                <a:t>VP Operations</a:t>
              </a:r>
            </a:p>
          </p:txBody>
        </p:sp>
      </p:grpSp>
      <p:grpSp>
        <p:nvGrpSpPr>
          <p:cNvPr id="26" name="Group 5">
            <a:extLst>
              <a:ext uri="{FF2B5EF4-FFF2-40B4-BE49-F238E27FC236}">
                <a16:creationId xmlns:a16="http://schemas.microsoft.com/office/drawing/2014/main" id="{FFC6D369-EFE2-4983-93F3-3EE9A02DD2C8}"/>
              </a:ext>
            </a:extLst>
          </p:cNvPr>
          <p:cNvGrpSpPr/>
          <p:nvPr/>
        </p:nvGrpSpPr>
        <p:grpSpPr>
          <a:xfrm>
            <a:off x="9423765" y="6697594"/>
            <a:ext cx="5276485" cy="2328072"/>
            <a:chOff x="5108843" y="1231454"/>
            <a:chExt cx="1800000" cy="2338411"/>
          </a:xfrm>
        </p:grpSpPr>
        <p:sp>
          <p:nvSpPr>
            <p:cNvPr id="27" name="TextBox 67">
              <a:extLst>
                <a:ext uri="{FF2B5EF4-FFF2-40B4-BE49-F238E27FC236}">
                  <a16:creationId xmlns:a16="http://schemas.microsoft.com/office/drawing/2014/main" id="{7FAF5350-90B8-4C65-9D7E-8C9A1670B7B3}"/>
                </a:ext>
              </a:extLst>
            </p:cNvPr>
            <p:cNvSpPr txBox="1"/>
            <p:nvPr/>
          </p:nvSpPr>
          <p:spPr>
            <a:xfrm>
              <a:off x="5108843" y="1769865"/>
              <a:ext cx="1800000" cy="1800000"/>
            </a:xfrm>
            <a:prstGeom prst="rect">
              <a:avLst/>
            </a:prstGeom>
            <a:gradFill>
              <a:gsLst>
                <a:gs pos="0">
                  <a:schemeClr val="bg1">
                    <a:lumMod val="50000"/>
                  </a:schemeClr>
                </a:gs>
                <a:gs pos="100000">
                  <a:schemeClr val="bg1"/>
                </a:gs>
              </a:gsLst>
              <a:lin ang="5400000" scaled="1"/>
            </a:gradFill>
            <a:ln w="9525" cap="flat" cmpd="sng" algn="ctr">
              <a:noFill/>
              <a:prstDash val="solid"/>
            </a:ln>
            <a:effectLst/>
          </p:spPr>
          <p:txBody>
            <a:bodyPr lIns="36000" tIns="36000" rIns="36000" bIns="36000" rtlCol="0" anchor="t" anchorCtr="0"/>
            <a:lstStyle>
              <a:defPPr>
                <a:defRPr lang="ru-RU"/>
              </a:defPPr>
              <a:lvl1pPr>
                <a:defRPr sz="1200"/>
              </a:lvl1pPr>
              <a:lvl2pPr marL="119063" lvl="1" indent="-117475" defTabSz="914071" fontAlgn="base">
                <a:spcBef>
                  <a:spcPct val="0"/>
                </a:spcBef>
                <a:spcAft>
                  <a:spcPts val="300"/>
                </a:spcAft>
                <a:buClr>
                  <a:srgbClr val="FFD200"/>
                </a:buClr>
                <a:buSzPct val="75000"/>
                <a:buFont typeface="Arial" panose="020B0604020202020204" pitchFamily="34" charset="0"/>
                <a:buChar char="►"/>
                <a:defRPr sz="1300" kern="0">
                  <a:solidFill>
                    <a:srgbClr val="000000"/>
                  </a:solidFill>
                  <a:latin typeface="Arial" panose="020B0604020202020204" pitchFamily="34" charset="0"/>
                  <a:cs typeface="Arial" panose="020B0604020202020204" pitchFamily="34" charset="0"/>
                </a:defRPr>
              </a:lvl2pPr>
            </a:lstStyle>
            <a:p>
              <a:r>
                <a:rPr lang="en-US" sz="3200" dirty="0"/>
                <a:t>«Our floor time productivity has increased by 30 %, eyedo makes operating each store much more efficient»</a:t>
              </a:r>
            </a:p>
          </p:txBody>
        </p:sp>
        <p:sp>
          <p:nvSpPr>
            <p:cNvPr id="28" name="Rectangle: Rounded Corners 45">
              <a:extLst>
                <a:ext uri="{FF2B5EF4-FFF2-40B4-BE49-F238E27FC236}">
                  <a16:creationId xmlns:a16="http://schemas.microsoft.com/office/drawing/2014/main" id="{946696F6-6346-4106-B9F3-D4F3CD373C80}"/>
                </a:ext>
              </a:extLst>
            </p:cNvPr>
            <p:cNvSpPr/>
            <p:nvPr/>
          </p:nvSpPr>
          <p:spPr>
            <a:xfrm>
              <a:off x="5108843" y="1231454"/>
              <a:ext cx="1800000" cy="449399"/>
            </a:xfrm>
            <a:prstGeom prst="round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sz="3600" dirty="0"/>
                <a:t>Convenience Store Chain</a:t>
              </a:r>
            </a:p>
          </p:txBody>
        </p:sp>
      </p:grpSp>
      <p:sp>
        <p:nvSpPr>
          <p:cNvPr id="5" name="Rectangle: Rounded Corners 59">
            <a:extLst>
              <a:ext uri="{FF2B5EF4-FFF2-40B4-BE49-F238E27FC236}">
                <a16:creationId xmlns:a16="http://schemas.microsoft.com/office/drawing/2014/main" id="{639CEB46-5422-4075-9B76-5E03E82FC11E}"/>
              </a:ext>
            </a:extLst>
          </p:cNvPr>
          <p:cNvSpPr/>
          <p:nvPr/>
        </p:nvSpPr>
        <p:spPr>
          <a:xfrm>
            <a:off x="9434667" y="9561307"/>
            <a:ext cx="5276485" cy="260204"/>
          </a:xfrm>
          <a:prstGeom prst="roundRect">
            <a:avLst/>
          </a:prstGeom>
          <a:no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nSpc>
                <a:spcPts val="1000"/>
              </a:lnSpc>
              <a:spcBef>
                <a:spcPts val="300"/>
              </a:spcBef>
              <a:spcAft>
                <a:spcPts val="300"/>
              </a:spcAft>
            </a:pPr>
            <a:r>
              <a:rPr lang="en-US" sz="3200" b="1" dirty="0">
                <a:solidFill>
                  <a:schemeClr val="tx1"/>
                </a:solidFill>
              </a:rPr>
              <a:t>CEO</a:t>
            </a:r>
            <a:endParaRPr lang="ru-RU" sz="3200" b="1" dirty="0">
              <a:solidFill>
                <a:schemeClr val="tx1"/>
              </a:solidFill>
            </a:endParaRPr>
          </a:p>
        </p:txBody>
      </p:sp>
    </p:spTree>
    <p:extLst>
      <p:ext uri="{BB962C8B-B14F-4D97-AF65-F5344CB8AC3E}">
        <p14:creationId xmlns:p14="http://schemas.microsoft.com/office/powerpoint/2010/main" val="22817008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0105515" cy="11309350"/>
          </a:xfrm>
          <a:prstGeom prst="rect">
            <a:avLst/>
          </a:prstGeom>
        </p:spPr>
      </p:pic>
      <p:sp>
        <p:nvSpPr>
          <p:cNvPr id="10" name="TextBox 9">
            <a:extLst>
              <a:ext uri="{FF2B5EF4-FFF2-40B4-BE49-F238E27FC236}">
                <a16:creationId xmlns:a16="http://schemas.microsoft.com/office/drawing/2014/main" id="{D05DC04C-3523-455A-842C-47446FA4E6DB}"/>
              </a:ext>
            </a:extLst>
          </p:cNvPr>
          <p:cNvSpPr txBox="1"/>
          <p:nvPr/>
        </p:nvSpPr>
        <p:spPr>
          <a:xfrm>
            <a:off x="908050" y="625475"/>
            <a:ext cx="18716065" cy="750205"/>
          </a:xfrm>
          <a:prstGeom prst="rect">
            <a:avLst/>
          </a:prstGeom>
        </p:spPr>
        <p:txBody>
          <a:bodyPr vert="horz" wrap="square" lIns="0" tIns="11430" rIns="0" bIns="0" rtlCol="0">
            <a:spAutoFit/>
          </a:bodyPr>
          <a:lstStyle>
            <a:defPPr>
              <a:defRPr lang="en-US"/>
            </a:defPPr>
            <a:lvl1pPr algn="r" rtl="1">
              <a:defRPr sz="6600">
                <a:solidFill>
                  <a:schemeClr val="accent1"/>
                </a:solidFill>
              </a:defRPr>
            </a:lvl1pPr>
          </a:lstStyle>
          <a:p>
            <a:pPr algn="l" rtl="0"/>
            <a:r>
              <a:rPr lang="en-US" sz="4800" b="1" dirty="0"/>
              <a:t>On Boarding timeline </a:t>
            </a:r>
            <a:endParaRPr lang="he-IL" sz="4800" b="1" dirty="0"/>
          </a:p>
        </p:txBody>
      </p:sp>
      <p:sp>
        <p:nvSpPr>
          <p:cNvPr id="2" name="TextBox 9">
            <a:extLst>
              <a:ext uri="{FF2B5EF4-FFF2-40B4-BE49-F238E27FC236}">
                <a16:creationId xmlns:a16="http://schemas.microsoft.com/office/drawing/2014/main" id="{274E8350-52A1-4B02-9F91-A326CDFF5BA3}"/>
              </a:ext>
            </a:extLst>
          </p:cNvPr>
          <p:cNvSpPr txBox="1"/>
          <p:nvPr/>
        </p:nvSpPr>
        <p:spPr>
          <a:xfrm>
            <a:off x="908050" y="1768475"/>
            <a:ext cx="18288000" cy="1488869"/>
          </a:xfrm>
          <a:prstGeom prst="rect">
            <a:avLst/>
          </a:prstGeom>
        </p:spPr>
        <p:txBody>
          <a:bodyPr vert="horz" wrap="square" lIns="0" tIns="11430" rIns="0" bIns="0" rtlCol="0">
            <a:spAutoFit/>
          </a:bodyPr>
          <a:lstStyle>
            <a:defPPr>
              <a:defRPr lang="en-US"/>
            </a:defPPr>
            <a:lvl1pPr algn="r" rtl="1">
              <a:defRPr sz="6600">
                <a:solidFill>
                  <a:schemeClr val="accent1"/>
                </a:solidFill>
              </a:defRPr>
            </a:lvl1pPr>
          </a:lstStyle>
          <a:p>
            <a:pPr algn="l" rtl="0">
              <a:buSzPts val="1000"/>
              <a:tabLst>
                <a:tab pos="457200" algn="l"/>
              </a:tabLst>
            </a:pPr>
            <a:endParaRPr lang="ru-RU" sz="4800" dirty="0"/>
          </a:p>
          <a:p>
            <a:pPr algn="l" rtl="0"/>
            <a:endParaRPr lang="he-IL" sz="4800" dirty="0"/>
          </a:p>
        </p:txBody>
      </p:sp>
      <p:graphicFrame>
        <p:nvGraphicFramePr>
          <p:cNvPr id="4" name="דיאגרמה 3">
            <a:extLst>
              <a:ext uri="{FF2B5EF4-FFF2-40B4-BE49-F238E27FC236}">
                <a16:creationId xmlns:a16="http://schemas.microsoft.com/office/drawing/2014/main" id="{556EFC3E-6857-4DCC-85F4-5D08CC3F7B80}"/>
              </a:ext>
            </a:extLst>
          </p:cNvPr>
          <p:cNvGraphicFramePr/>
          <p:nvPr>
            <p:extLst>
              <p:ext uri="{D42A27DB-BD31-4B8C-83A1-F6EECF244321}">
                <p14:modId xmlns:p14="http://schemas.microsoft.com/office/powerpoint/2010/main" val="3486034129"/>
              </p:ext>
            </p:extLst>
          </p:nvPr>
        </p:nvGraphicFramePr>
        <p:xfrm>
          <a:off x="694018" y="1754158"/>
          <a:ext cx="18716064" cy="3581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תיבת טקסט 6">
            <a:extLst>
              <a:ext uri="{FF2B5EF4-FFF2-40B4-BE49-F238E27FC236}">
                <a16:creationId xmlns:a16="http://schemas.microsoft.com/office/drawing/2014/main" id="{AB7F4429-06CC-485A-8AC0-A1DD0C37EF90}"/>
              </a:ext>
            </a:extLst>
          </p:cNvPr>
          <p:cNvSpPr txBox="1"/>
          <p:nvPr/>
        </p:nvSpPr>
        <p:spPr>
          <a:xfrm>
            <a:off x="694018" y="4587875"/>
            <a:ext cx="4100232" cy="1815882"/>
          </a:xfrm>
          <a:prstGeom prst="rect">
            <a:avLst/>
          </a:prstGeom>
          <a:solidFill>
            <a:schemeClr val="accent1">
              <a:lumMod val="60000"/>
              <a:lumOff val="40000"/>
            </a:schemeClr>
          </a:solidFill>
        </p:spPr>
        <p:txBody>
          <a:bodyPr wrap="square" rtlCol="0">
            <a:spAutoFit/>
          </a:bodyPr>
          <a:lstStyle/>
          <a:p>
            <a:pPr marL="285750" indent="-285750">
              <a:buFont typeface="Arial" panose="020B0604020202020204" pitchFamily="34" charset="0"/>
              <a:buChar char="•"/>
            </a:pPr>
            <a:r>
              <a:rPr lang="en-US" sz="2800" dirty="0"/>
              <a:t>Modules to be used</a:t>
            </a:r>
          </a:p>
          <a:p>
            <a:pPr marL="285750" indent="-285750">
              <a:buFont typeface="Arial" panose="020B0604020202020204" pitchFamily="34" charset="0"/>
              <a:buChar char="•"/>
            </a:pPr>
            <a:r>
              <a:rPr lang="en-US" sz="2800" dirty="0"/>
              <a:t>Rolls and responsibilities</a:t>
            </a:r>
          </a:p>
          <a:p>
            <a:pPr marL="285750" indent="-285750">
              <a:buFont typeface="Arial" panose="020B0604020202020204" pitchFamily="34" charset="0"/>
              <a:buChar char="•"/>
            </a:pPr>
            <a:r>
              <a:rPr lang="en-US" sz="2800" dirty="0"/>
              <a:t>SOPS digitation</a:t>
            </a:r>
          </a:p>
          <a:p>
            <a:pPr marL="285750" indent="-285750">
              <a:buFont typeface="Arial" panose="020B0604020202020204" pitchFamily="34" charset="0"/>
              <a:buChar char="•"/>
            </a:pPr>
            <a:r>
              <a:rPr lang="en-US" sz="2800" dirty="0"/>
              <a:t>Training</a:t>
            </a:r>
          </a:p>
        </p:txBody>
      </p:sp>
      <p:sp>
        <p:nvSpPr>
          <p:cNvPr id="12" name="תיבת טקסט 11">
            <a:extLst>
              <a:ext uri="{FF2B5EF4-FFF2-40B4-BE49-F238E27FC236}">
                <a16:creationId xmlns:a16="http://schemas.microsoft.com/office/drawing/2014/main" id="{F5B6D804-4531-4195-A94B-B28CF5CBFB43}"/>
              </a:ext>
            </a:extLst>
          </p:cNvPr>
          <p:cNvSpPr txBox="1"/>
          <p:nvPr/>
        </p:nvSpPr>
        <p:spPr>
          <a:xfrm>
            <a:off x="5251450" y="4587875"/>
            <a:ext cx="4100232" cy="1815882"/>
          </a:xfrm>
          <a:prstGeom prst="rect">
            <a:avLst/>
          </a:prstGeom>
          <a:solidFill>
            <a:schemeClr val="accent1">
              <a:lumMod val="60000"/>
              <a:lumOff val="40000"/>
            </a:schemeClr>
          </a:solidFill>
        </p:spPr>
        <p:txBody>
          <a:bodyPr wrap="square" rtlCol="0">
            <a:spAutoFit/>
          </a:bodyPr>
          <a:lstStyle/>
          <a:p>
            <a:pPr marL="285750" indent="-285750">
              <a:buFont typeface="Arial" panose="020B0604020202020204" pitchFamily="34" charset="0"/>
              <a:buChar char="•"/>
            </a:pPr>
            <a:r>
              <a:rPr lang="en-US" sz="2800" dirty="0"/>
              <a:t>Close to HQ</a:t>
            </a:r>
          </a:p>
          <a:p>
            <a:pPr marL="285750" indent="-285750">
              <a:buFont typeface="Arial" panose="020B0604020202020204" pitchFamily="34" charset="0"/>
              <a:buChar char="•"/>
            </a:pPr>
            <a:r>
              <a:rPr lang="en-US" sz="2800" dirty="0"/>
              <a:t>Hands on</a:t>
            </a:r>
          </a:p>
          <a:p>
            <a:pPr marL="285750" indent="-285750">
              <a:buFont typeface="Arial" panose="020B0604020202020204" pitchFamily="34" charset="0"/>
              <a:buChar char="•"/>
            </a:pPr>
            <a:r>
              <a:rPr lang="en-US" sz="2800" dirty="0"/>
              <a:t>Testing, focusing</a:t>
            </a:r>
          </a:p>
          <a:p>
            <a:pPr marL="285750" indent="-285750">
              <a:buFont typeface="Arial" panose="020B0604020202020204" pitchFamily="34" charset="0"/>
              <a:buChar char="•"/>
            </a:pPr>
            <a:r>
              <a:rPr lang="en-US" sz="2800" dirty="0"/>
              <a:t>Finalization of Scope</a:t>
            </a:r>
          </a:p>
        </p:txBody>
      </p:sp>
      <p:sp>
        <p:nvSpPr>
          <p:cNvPr id="14" name="תיבת טקסט 13">
            <a:extLst>
              <a:ext uri="{FF2B5EF4-FFF2-40B4-BE49-F238E27FC236}">
                <a16:creationId xmlns:a16="http://schemas.microsoft.com/office/drawing/2014/main" id="{523C434B-EF1B-4DA9-AED9-2011E2839300}"/>
              </a:ext>
            </a:extLst>
          </p:cNvPr>
          <p:cNvSpPr txBox="1"/>
          <p:nvPr/>
        </p:nvSpPr>
        <p:spPr>
          <a:xfrm>
            <a:off x="9808882" y="4600793"/>
            <a:ext cx="4100232" cy="3539430"/>
          </a:xfrm>
          <a:prstGeom prst="rect">
            <a:avLst/>
          </a:prstGeom>
          <a:solidFill>
            <a:schemeClr val="accent1">
              <a:lumMod val="60000"/>
              <a:lumOff val="40000"/>
            </a:schemeClr>
          </a:solidFill>
        </p:spPr>
        <p:txBody>
          <a:bodyPr wrap="square" rtlCol="0">
            <a:spAutoFit/>
          </a:bodyPr>
          <a:lstStyle/>
          <a:p>
            <a:pPr marL="285750" indent="-285750">
              <a:buFont typeface="Arial" panose="020B0604020202020204" pitchFamily="34" charset="0"/>
              <a:buChar char="•"/>
            </a:pPr>
            <a:r>
              <a:rPr lang="en-US" sz="2800" dirty="0"/>
              <a:t>Production setup according to pilot results</a:t>
            </a:r>
          </a:p>
          <a:p>
            <a:pPr marL="285750" indent="-285750">
              <a:buFont typeface="Arial" panose="020B0604020202020204" pitchFamily="34" charset="0"/>
              <a:buChar char="•"/>
            </a:pPr>
            <a:r>
              <a:rPr lang="en-US" sz="2800" dirty="0"/>
              <a:t>Creation of training materials</a:t>
            </a:r>
          </a:p>
          <a:p>
            <a:pPr marL="285750" indent="-285750">
              <a:buFont typeface="Arial" panose="020B0604020202020204" pitchFamily="34" charset="0"/>
              <a:buChar char="•"/>
            </a:pPr>
            <a:r>
              <a:rPr lang="en-US" sz="2800" dirty="0"/>
              <a:t>High-mid level management training</a:t>
            </a:r>
          </a:p>
          <a:p>
            <a:pPr marL="285750" indent="-285750">
              <a:buFont typeface="Arial" panose="020B0604020202020204" pitchFamily="34" charset="0"/>
              <a:buChar char="•"/>
            </a:pPr>
            <a:r>
              <a:rPr lang="en-US" sz="2800" dirty="0"/>
              <a:t>AI learning and integrations</a:t>
            </a:r>
          </a:p>
        </p:txBody>
      </p:sp>
      <p:sp>
        <p:nvSpPr>
          <p:cNvPr id="16" name="תיבת טקסט 15">
            <a:extLst>
              <a:ext uri="{FF2B5EF4-FFF2-40B4-BE49-F238E27FC236}">
                <a16:creationId xmlns:a16="http://schemas.microsoft.com/office/drawing/2014/main" id="{2A1E6F13-221A-4AF3-BBFE-FC6F3F2E2B9F}"/>
              </a:ext>
            </a:extLst>
          </p:cNvPr>
          <p:cNvSpPr txBox="1"/>
          <p:nvPr/>
        </p:nvSpPr>
        <p:spPr>
          <a:xfrm>
            <a:off x="14371466" y="4600793"/>
            <a:ext cx="4100232" cy="1815882"/>
          </a:xfrm>
          <a:prstGeom prst="rect">
            <a:avLst/>
          </a:prstGeom>
          <a:solidFill>
            <a:schemeClr val="accent1">
              <a:lumMod val="60000"/>
              <a:lumOff val="40000"/>
            </a:schemeClr>
          </a:solidFill>
        </p:spPr>
        <p:txBody>
          <a:bodyPr wrap="square" rtlCol="0">
            <a:spAutoFit/>
          </a:bodyPr>
          <a:lstStyle/>
          <a:p>
            <a:pPr marL="285750" indent="-285750">
              <a:buFont typeface="Arial" panose="020B0604020202020204" pitchFamily="34" charset="0"/>
              <a:buChar char="•"/>
            </a:pPr>
            <a:r>
              <a:rPr lang="en-US" sz="2800" dirty="0"/>
              <a:t>Lower level management and end users training</a:t>
            </a:r>
          </a:p>
          <a:p>
            <a:pPr marL="285750" indent="-285750">
              <a:buFont typeface="Arial" panose="020B0604020202020204" pitchFamily="34" charset="0"/>
              <a:buChar char="•"/>
            </a:pPr>
            <a:r>
              <a:rPr lang="en-US" sz="2800" dirty="0"/>
              <a:t>Full operation</a:t>
            </a:r>
          </a:p>
        </p:txBody>
      </p:sp>
    </p:spTree>
    <p:extLst>
      <p:ext uri="{BB962C8B-B14F-4D97-AF65-F5344CB8AC3E}">
        <p14:creationId xmlns:p14="http://schemas.microsoft.com/office/powerpoint/2010/main" val="10291586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0104100" cy="11308556"/>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7285" y="392108"/>
            <a:ext cx="9448800" cy="3098800"/>
          </a:xfrm>
          <a:prstGeom prst="rect">
            <a:avLst/>
          </a:prstGeom>
        </p:spPr>
      </p:pic>
      <p:sp>
        <p:nvSpPr>
          <p:cNvPr id="5" name="object 3">
            <a:extLst>
              <a:ext uri="{FF2B5EF4-FFF2-40B4-BE49-F238E27FC236}">
                <a16:creationId xmlns:a16="http://schemas.microsoft.com/office/drawing/2014/main" id="{40D70CE8-F87E-465C-97A4-21DA522D798E}"/>
              </a:ext>
            </a:extLst>
          </p:cNvPr>
          <p:cNvSpPr txBox="1"/>
          <p:nvPr/>
        </p:nvSpPr>
        <p:spPr>
          <a:xfrm>
            <a:off x="277672" y="3515409"/>
            <a:ext cx="19548753" cy="7141699"/>
          </a:xfrm>
          <a:prstGeom prst="rect">
            <a:avLst/>
          </a:prstGeom>
        </p:spPr>
        <p:txBody>
          <a:bodyPr vert="horz" wrap="square" lIns="0" tIns="16510" rIns="0" bIns="0" rtlCol="0">
            <a:spAutoFit/>
          </a:bodyPr>
          <a:lstStyle/>
          <a:p>
            <a:pPr marL="12700" algn="ctr">
              <a:lnSpc>
                <a:spcPct val="100000"/>
              </a:lnSpc>
              <a:spcBef>
                <a:spcPts val="130"/>
              </a:spcBef>
              <a:tabLst>
                <a:tab pos="5810250" algn="l"/>
              </a:tabLst>
            </a:pPr>
            <a:r>
              <a:rPr lang="en-US" sz="13800" b="1" spc="1035" dirty="0">
                <a:solidFill>
                  <a:srgbClr val="FFFFFF"/>
                </a:solidFill>
                <a:latin typeface="Heebo-Thin"/>
                <a:cs typeface="Heebo-Thin"/>
              </a:rPr>
              <a:t> Thank You!</a:t>
            </a:r>
          </a:p>
          <a:p>
            <a:pPr marL="12700" algn="ctr">
              <a:lnSpc>
                <a:spcPct val="100000"/>
              </a:lnSpc>
              <a:spcBef>
                <a:spcPts val="130"/>
              </a:spcBef>
              <a:tabLst>
                <a:tab pos="5810250" algn="l"/>
              </a:tabLst>
            </a:pPr>
            <a:endParaRPr lang="en-US" sz="8000" b="1" spc="1035" dirty="0">
              <a:solidFill>
                <a:srgbClr val="FFFFFF"/>
              </a:solidFill>
              <a:latin typeface="Heebo-Thin"/>
              <a:cs typeface="Heebo-Thin"/>
            </a:endParaRPr>
          </a:p>
          <a:p>
            <a:pPr marL="12700" algn="ctr">
              <a:lnSpc>
                <a:spcPct val="100000"/>
              </a:lnSpc>
              <a:spcBef>
                <a:spcPts val="130"/>
              </a:spcBef>
              <a:tabLst>
                <a:tab pos="5810250" algn="l"/>
              </a:tabLst>
            </a:pPr>
            <a:endParaRPr lang="en-US" sz="8000" b="1" spc="1035" dirty="0">
              <a:solidFill>
                <a:srgbClr val="FFFFFF"/>
              </a:solidFill>
              <a:latin typeface="Heebo-Thin"/>
              <a:cs typeface="Heebo-Thin"/>
            </a:endParaRPr>
          </a:p>
          <a:p>
            <a:pPr marL="12700" algn="ctr">
              <a:lnSpc>
                <a:spcPct val="100000"/>
              </a:lnSpc>
              <a:spcBef>
                <a:spcPts val="130"/>
              </a:spcBef>
              <a:tabLst>
                <a:tab pos="5810250" algn="l"/>
              </a:tabLst>
            </a:pPr>
            <a:endParaRPr lang="en-US" sz="4000" b="1" spc="1035" dirty="0">
              <a:solidFill>
                <a:srgbClr val="FFFFFF"/>
              </a:solidFill>
              <a:latin typeface="Heebo-Thin"/>
              <a:cs typeface="Heebo-Thin"/>
            </a:endParaRPr>
          </a:p>
          <a:p>
            <a:pPr marL="12700" algn="ctr">
              <a:lnSpc>
                <a:spcPct val="100000"/>
              </a:lnSpc>
              <a:spcBef>
                <a:spcPts val="130"/>
              </a:spcBef>
              <a:tabLst>
                <a:tab pos="5810250" algn="l"/>
              </a:tabLst>
            </a:pPr>
            <a:r>
              <a:rPr lang="en-US" sz="4000" b="1" spc="1035" dirty="0">
                <a:solidFill>
                  <a:srgbClr val="FFFFFF"/>
                </a:solidFill>
                <a:latin typeface="Heebo-Thin"/>
                <a:cs typeface="Heebo-Thin"/>
              </a:rPr>
              <a:t>Ronen Yemini, CEO</a:t>
            </a:r>
          </a:p>
          <a:p>
            <a:pPr marL="12700" algn="ctr">
              <a:lnSpc>
                <a:spcPct val="100000"/>
              </a:lnSpc>
              <a:spcBef>
                <a:spcPts val="130"/>
              </a:spcBef>
              <a:tabLst>
                <a:tab pos="5810250" algn="l"/>
              </a:tabLst>
            </a:pPr>
            <a:r>
              <a:rPr lang="en-US" sz="4000" b="1" spc="1035" dirty="0">
                <a:solidFill>
                  <a:srgbClr val="FFFFFF"/>
                </a:solidFill>
                <a:latin typeface="Heebo-Thin"/>
                <a:cs typeface="Heebo-Thin"/>
                <a:hlinkClick r:id="rId5"/>
              </a:rPr>
              <a:t>ronen@eye.do</a:t>
            </a:r>
            <a:endParaRPr lang="en-US" sz="4000" b="1" spc="1035" dirty="0">
              <a:solidFill>
                <a:srgbClr val="FFFFFF"/>
              </a:solidFill>
              <a:latin typeface="Heebo-Thin"/>
              <a:cs typeface="Heebo-Thin"/>
            </a:endParaRPr>
          </a:p>
          <a:p>
            <a:pPr marL="12700" algn="ctr">
              <a:lnSpc>
                <a:spcPct val="100000"/>
              </a:lnSpc>
              <a:spcBef>
                <a:spcPts val="130"/>
              </a:spcBef>
              <a:tabLst>
                <a:tab pos="5810250" algn="l"/>
              </a:tabLst>
            </a:pPr>
            <a:r>
              <a:rPr lang="en-US" sz="4000" b="1" spc="1035" dirty="0">
                <a:solidFill>
                  <a:srgbClr val="FFFFFF"/>
                </a:solidFill>
                <a:latin typeface="Heebo-Thin"/>
                <a:cs typeface="Heebo-Thin"/>
              </a:rPr>
              <a:t>+97254-6665446</a:t>
            </a:r>
            <a:endParaRPr sz="5400" b="1" dirty="0">
              <a:latin typeface="Heebo-Thin"/>
              <a:cs typeface="Heebo-Thin"/>
            </a:endParaRPr>
          </a:p>
        </p:txBody>
      </p:sp>
    </p:spTree>
    <p:extLst>
      <p:ext uri="{BB962C8B-B14F-4D97-AF65-F5344CB8AC3E}">
        <p14:creationId xmlns:p14="http://schemas.microsoft.com/office/powerpoint/2010/main" val="8451412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0105515" cy="11309350"/>
          </a:xfrm>
          <a:prstGeom prst="rect">
            <a:avLst/>
          </a:prstGeom>
        </p:spPr>
      </p:pic>
      <p:sp>
        <p:nvSpPr>
          <p:cNvPr id="10" name="TextBox 9">
            <a:extLst>
              <a:ext uri="{FF2B5EF4-FFF2-40B4-BE49-F238E27FC236}">
                <a16:creationId xmlns:a16="http://schemas.microsoft.com/office/drawing/2014/main" id="{D05DC04C-3523-455A-842C-47446FA4E6DB}"/>
              </a:ext>
            </a:extLst>
          </p:cNvPr>
          <p:cNvSpPr txBox="1"/>
          <p:nvPr/>
        </p:nvSpPr>
        <p:spPr>
          <a:xfrm>
            <a:off x="908050" y="625475"/>
            <a:ext cx="18716065" cy="750205"/>
          </a:xfrm>
          <a:prstGeom prst="rect">
            <a:avLst/>
          </a:prstGeom>
        </p:spPr>
        <p:txBody>
          <a:bodyPr vert="horz" wrap="square" lIns="0" tIns="11430" rIns="0" bIns="0" rtlCol="0">
            <a:spAutoFit/>
          </a:bodyPr>
          <a:lstStyle>
            <a:defPPr>
              <a:defRPr lang="en-US"/>
            </a:defPPr>
            <a:lvl1pPr algn="r" rtl="1">
              <a:defRPr sz="6600">
                <a:solidFill>
                  <a:schemeClr val="accent1"/>
                </a:solidFill>
              </a:defRPr>
            </a:lvl1pPr>
          </a:lstStyle>
          <a:p>
            <a:pPr algn="l" rtl="0"/>
            <a:r>
              <a:rPr lang="en-US" sz="4800" b="1" dirty="0"/>
              <a:t>Agenda</a:t>
            </a:r>
            <a:endParaRPr lang="he-IL" sz="4800" b="1" dirty="0"/>
          </a:p>
        </p:txBody>
      </p:sp>
      <p:sp>
        <p:nvSpPr>
          <p:cNvPr id="2" name="TextBox 9">
            <a:extLst>
              <a:ext uri="{FF2B5EF4-FFF2-40B4-BE49-F238E27FC236}">
                <a16:creationId xmlns:a16="http://schemas.microsoft.com/office/drawing/2014/main" id="{274E8350-52A1-4B02-9F91-A326CDFF5BA3}"/>
              </a:ext>
            </a:extLst>
          </p:cNvPr>
          <p:cNvSpPr txBox="1"/>
          <p:nvPr/>
        </p:nvSpPr>
        <p:spPr>
          <a:xfrm>
            <a:off x="908050" y="1768475"/>
            <a:ext cx="10370847" cy="4320413"/>
          </a:xfrm>
          <a:prstGeom prst="rect">
            <a:avLst/>
          </a:prstGeom>
        </p:spPr>
        <p:txBody>
          <a:bodyPr vert="horz" wrap="square" lIns="0" tIns="11430" rIns="0" bIns="0" rtlCol="0">
            <a:spAutoFit/>
          </a:bodyPr>
          <a:lstStyle>
            <a:defPPr>
              <a:defRPr lang="en-US"/>
            </a:defPPr>
            <a:lvl1pPr algn="r" rtl="1">
              <a:defRPr sz="6600">
                <a:solidFill>
                  <a:schemeClr val="accent1"/>
                </a:solidFill>
              </a:defRPr>
            </a:lvl1pPr>
          </a:lstStyle>
          <a:p>
            <a:pPr marL="571500" indent="-571500" algn="l" rtl="0">
              <a:lnSpc>
                <a:spcPct val="150000"/>
              </a:lnSpc>
              <a:buFont typeface="Arial" panose="020B0604020202020204" pitchFamily="34" charset="0"/>
              <a:buChar char="•"/>
            </a:pPr>
            <a:r>
              <a:rPr lang="en-US" sz="4000" b="1" dirty="0"/>
              <a:t>Company</a:t>
            </a:r>
          </a:p>
          <a:p>
            <a:pPr marL="571500" indent="-571500" algn="l" rtl="0">
              <a:lnSpc>
                <a:spcPct val="150000"/>
              </a:lnSpc>
              <a:buFont typeface="Arial" panose="020B0604020202020204" pitchFamily="34" charset="0"/>
              <a:buChar char="•"/>
            </a:pPr>
            <a:r>
              <a:rPr lang="en-US" sz="4000" b="1" dirty="0"/>
              <a:t>Industry and product</a:t>
            </a:r>
          </a:p>
          <a:p>
            <a:pPr marL="571500" indent="-571500" algn="l" rtl="0">
              <a:lnSpc>
                <a:spcPct val="150000"/>
              </a:lnSpc>
              <a:buFont typeface="Arial" panose="020B0604020202020204" pitchFamily="34" charset="0"/>
              <a:buChar char="•"/>
            </a:pPr>
            <a:r>
              <a:rPr lang="en-US" sz="4000" b="1" dirty="0"/>
              <a:t>Retailer usages and use cases</a:t>
            </a:r>
          </a:p>
          <a:p>
            <a:pPr marL="571500" indent="-571500" algn="l" rtl="0">
              <a:lnSpc>
                <a:spcPct val="150000"/>
              </a:lnSpc>
              <a:buFont typeface="Arial" panose="020B0604020202020204" pitchFamily="34" charset="0"/>
              <a:buChar char="•"/>
            </a:pPr>
            <a:r>
              <a:rPr lang="en-US" sz="4000" b="1" dirty="0"/>
              <a:t>Onboarding roadmap</a:t>
            </a:r>
          </a:p>
          <a:p>
            <a:pPr algn="l" rtl="0"/>
            <a:endParaRPr lang="he-IL" sz="4000" dirty="0"/>
          </a:p>
        </p:txBody>
      </p:sp>
    </p:spTree>
    <p:extLst>
      <p:ext uri="{BB962C8B-B14F-4D97-AF65-F5344CB8AC3E}">
        <p14:creationId xmlns:p14="http://schemas.microsoft.com/office/powerpoint/2010/main" val="33602442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0105515" cy="11309350"/>
          </a:xfrm>
          <a:prstGeom prst="rect">
            <a:avLst/>
          </a:prstGeom>
        </p:spPr>
      </p:pic>
      <p:sp>
        <p:nvSpPr>
          <p:cNvPr id="10" name="TextBox 9">
            <a:extLst>
              <a:ext uri="{FF2B5EF4-FFF2-40B4-BE49-F238E27FC236}">
                <a16:creationId xmlns:a16="http://schemas.microsoft.com/office/drawing/2014/main" id="{D05DC04C-3523-455A-842C-47446FA4E6DB}"/>
              </a:ext>
            </a:extLst>
          </p:cNvPr>
          <p:cNvSpPr txBox="1"/>
          <p:nvPr/>
        </p:nvSpPr>
        <p:spPr>
          <a:xfrm>
            <a:off x="908050" y="625475"/>
            <a:ext cx="18716065" cy="750205"/>
          </a:xfrm>
          <a:prstGeom prst="rect">
            <a:avLst/>
          </a:prstGeom>
        </p:spPr>
        <p:txBody>
          <a:bodyPr vert="horz" wrap="square" lIns="0" tIns="11430" rIns="0" bIns="0" rtlCol="0">
            <a:spAutoFit/>
          </a:bodyPr>
          <a:lstStyle>
            <a:defPPr>
              <a:defRPr lang="en-US"/>
            </a:defPPr>
            <a:lvl1pPr algn="r" rtl="1">
              <a:defRPr sz="6600">
                <a:solidFill>
                  <a:schemeClr val="accent1"/>
                </a:solidFill>
              </a:defRPr>
            </a:lvl1pPr>
          </a:lstStyle>
          <a:p>
            <a:pPr algn="l" rtl="0"/>
            <a:r>
              <a:rPr lang="en-US" sz="4800" b="1" dirty="0"/>
              <a:t>company</a:t>
            </a:r>
            <a:endParaRPr lang="he-IL" sz="4800" b="1" dirty="0"/>
          </a:p>
        </p:txBody>
      </p:sp>
      <p:sp>
        <p:nvSpPr>
          <p:cNvPr id="2" name="TextBox 9">
            <a:extLst>
              <a:ext uri="{FF2B5EF4-FFF2-40B4-BE49-F238E27FC236}">
                <a16:creationId xmlns:a16="http://schemas.microsoft.com/office/drawing/2014/main" id="{274E8350-52A1-4B02-9F91-A326CDFF5BA3}"/>
              </a:ext>
            </a:extLst>
          </p:cNvPr>
          <p:cNvSpPr txBox="1"/>
          <p:nvPr/>
        </p:nvSpPr>
        <p:spPr>
          <a:xfrm>
            <a:off x="908050" y="1768475"/>
            <a:ext cx="17983200" cy="4320413"/>
          </a:xfrm>
          <a:prstGeom prst="rect">
            <a:avLst/>
          </a:prstGeom>
        </p:spPr>
        <p:txBody>
          <a:bodyPr vert="horz" wrap="square" lIns="0" tIns="11430" rIns="0" bIns="0" rtlCol="0">
            <a:spAutoFit/>
          </a:bodyPr>
          <a:lstStyle>
            <a:defPPr>
              <a:defRPr lang="en-US"/>
            </a:defPPr>
            <a:lvl1pPr algn="r" rtl="1">
              <a:defRPr sz="6600">
                <a:solidFill>
                  <a:schemeClr val="accent1"/>
                </a:solidFill>
              </a:defRPr>
            </a:lvl1pPr>
          </a:lstStyle>
          <a:p>
            <a:pPr marL="571500" indent="-571500" algn="l" rtl="0">
              <a:lnSpc>
                <a:spcPct val="150000"/>
              </a:lnSpc>
              <a:buFont typeface="Arial" panose="020B0604020202020204" pitchFamily="34" charset="0"/>
              <a:buChar char="•"/>
            </a:pPr>
            <a:r>
              <a:rPr lang="en-US" sz="4000" b="1" dirty="0"/>
              <a:t>Incorporated at 2017 after 3 years incubation</a:t>
            </a:r>
          </a:p>
          <a:p>
            <a:pPr marL="571500" indent="-571500" algn="l" rtl="0">
              <a:lnSpc>
                <a:spcPct val="150000"/>
              </a:lnSpc>
              <a:buFont typeface="Arial" panose="020B0604020202020204" pitchFamily="34" charset="0"/>
              <a:buChar char="•"/>
            </a:pPr>
            <a:r>
              <a:rPr lang="en-US" sz="4000" b="1" dirty="0"/>
              <a:t>Self funded, held by original founders</a:t>
            </a:r>
          </a:p>
          <a:p>
            <a:pPr marL="571500" indent="-571500" algn="l" rtl="0">
              <a:lnSpc>
                <a:spcPct val="150000"/>
              </a:lnSpc>
              <a:buFont typeface="Arial" panose="020B0604020202020204" pitchFamily="34" charset="0"/>
              <a:buChar char="•"/>
            </a:pPr>
            <a:r>
              <a:rPr lang="en-US" sz="4000" b="1" dirty="0"/>
              <a:t>60+ clients, 75%+ of IL food and convenient retailers</a:t>
            </a:r>
          </a:p>
          <a:p>
            <a:pPr marL="571500" indent="-571500" algn="l" rtl="0">
              <a:lnSpc>
                <a:spcPct val="150000"/>
              </a:lnSpc>
              <a:buFont typeface="Arial" panose="020B0604020202020204" pitchFamily="34" charset="0"/>
              <a:buChar char="•"/>
            </a:pPr>
            <a:r>
              <a:rPr lang="en-US" sz="4000" b="1" dirty="0"/>
              <a:t>Team</a:t>
            </a:r>
          </a:p>
          <a:p>
            <a:pPr algn="l" rtl="0"/>
            <a:endParaRPr lang="he-IL" sz="4000" dirty="0"/>
          </a:p>
        </p:txBody>
      </p:sp>
      <p:sp>
        <p:nvSpPr>
          <p:cNvPr id="3" name="Oval 3">
            <a:extLst>
              <a:ext uri="{FF2B5EF4-FFF2-40B4-BE49-F238E27FC236}">
                <a16:creationId xmlns:a16="http://schemas.microsoft.com/office/drawing/2014/main" id="{5E51E133-8023-4ACF-9A3D-FB0F5A980FEB}"/>
              </a:ext>
            </a:extLst>
          </p:cNvPr>
          <p:cNvSpPr/>
          <p:nvPr/>
        </p:nvSpPr>
        <p:spPr>
          <a:xfrm>
            <a:off x="6994825" y="4817223"/>
            <a:ext cx="1795875" cy="1643769"/>
          </a:xfrm>
          <a:prstGeom prst="ellipse">
            <a:avLst/>
          </a:prstGeom>
          <a:blipFill>
            <a:blip r:embed="rId4" cstate="print">
              <a:extLst>
                <a:ext uri="{28A0092B-C50C-407E-A947-70E740481C1C}">
                  <a14:useLocalDpi xmlns:a14="http://schemas.microsoft.com/office/drawing/2010/main"/>
                </a:ext>
              </a:extLst>
            </a:blip>
            <a:stretch>
              <a:fillRect/>
            </a:stretch>
          </a:blip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p>
        </p:txBody>
      </p:sp>
      <p:sp>
        <p:nvSpPr>
          <p:cNvPr id="4" name="Text Box 4">
            <a:extLst>
              <a:ext uri="{FF2B5EF4-FFF2-40B4-BE49-F238E27FC236}">
                <a16:creationId xmlns:a16="http://schemas.microsoft.com/office/drawing/2014/main" id="{1323CD46-5FD7-4762-8A84-761AB88ADB8D}"/>
              </a:ext>
            </a:extLst>
          </p:cNvPr>
          <p:cNvSpPr txBox="1"/>
          <p:nvPr/>
        </p:nvSpPr>
        <p:spPr>
          <a:xfrm>
            <a:off x="2801575" y="6722915"/>
            <a:ext cx="2580824" cy="2800767"/>
          </a:xfrm>
          <a:prstGeom prst="rect">
            <a:avLst/>
          </a:prstGeom>
          <a:noFill/>
        </p:spPr>
        <p:txBody>
          <a:bodyPr wrap="square" rtlCol="0">
            <a:spAutoFit/>
          </a:bodyPr>
          <a:lstStyle/>
          <a:p>
            <a:pPr algn="ctr"/>
            <a:r>
              <a:rPr lang="en-US" sz="2800" dirty="0">
                <a:solidFill>
                  <a:schemeClr val="tx1">
                    <a:lumMod val="85000"/>
                    <a:lumOff val="15000"/>
                  </a:schemeClr>
                </a:solidFill>
                <a:latin typeface="Helvetica" pitchFamily="2" charset="0"/>
                <a:ea typeface="Franklin Gothic Book" charset="0"/>
                <a:cs typeface="Franklin Gothic Book" charset="0"/>
              </a:rPr>
              <a:t>Ronen Yemini</a:t>
            </a:r>
            <a:br>
              <a:rPr lang="en-US" sz="2800" dirty="0">
                <a:solidFill>
                  <a:schemeClr val="tx1">
                    <a:lumMod val="85000"/>
                    <a:lumOff val="15000"/>
                  </a:schemeClr>
                </a:solidFill>
                <a:latin typeface="Helvetica" pitchFamily="2" charset="0"/>
                <a:ea typeface="Franklin Gothic Book" charset="0"/>
                <a:cs typeface="Franklin Gothic Book" charset="0"/>
              </a:rPr>
            </a:br>
            <a:r>
              <a:rPr lang="en-US" sz="2800" dirty="0">
                <a:solidFill>
                  <a:srgbClr val="2C66A1"/>
                </a:solidFill>
                <a:latin typeface="Helvetica" pitchFamily="2" charset="0"/>
                <a:ea typeface="Franklin Gothic Book" charset="0"/>
                <a:cs typeface="Franklin Gothic Book" charset="0"/>
              </a:rPr>
              <a:t>CEO, Product</a:t>
            </a:r>
          </a:p>
          <a:p>
            <a:pPr algn="ctr"/>
            <a:r>
              <a:rPr lang="en-US" sz="2400" spc="-20" dirty="0">
                <a:solidFill>
                  <a:schemeClr val="tx1">
                    <a:lumMod val="75000"/>
                    <a:lumOff val="25000"/>
                  </a:schemeClr>
                </a:solidFill>
                <a:latin typeface="Helvetica" pitchFamily="2" charset="0"/>
                <a:ea typeface="Franklin Gothic Book" charset="0"/>
                <a:cs typeface="Franklin Gothic Book" charset="0"/>
              </a:rPr>
              <a:t>Former P&amp;G retail execution owner, operations &amp; field operations expert</a:t>
            </a:r>
          </a:p>
        </p:txBody>
      </p:sp>
      <p:sp>
        <p:nvSpPr>
          <p:cNvPr id="6" name="Oval 5">
            <a:extLst>
              <a:ext uri="{FF2B5EF4-FFF2-40B4-BE49-F238E27FC236}">
                <a16:creationId xmlns:a16="http://schemas.microsoft.com/office/drawing/2014/main" id="{71ABD2A8-B11F-4B62-9147-02E00AC523B5}"/>
              </a:ext>
            </a:extLst>
          </p:cNvPr>
          <p:cNvSpPr/>
          <p:nvPr/>
        </p:nvSpPr>
        <p:spPr>
          <a:xfrm>
            <a:off x="10418764" y="4836011"/>
            <a:ext cx="1795875" cy="1643769"/>
          </a:xfrm>
          <a:prstGeom prst="ellipse">
            <a:avLst/>
          </a:prstGeom>
          <a:blipFill>
            <a:blip r:embed="rId5" cstate="print">
              <a:extLst>
                <a:ext uri="{28A0092B-C50C-407E-A947-70E740481C1C}">
                  <a14:useLocalDpi xmlns:a14="http://schemas.microsoft.com/office/drawing/2010/main"/>
                </a:ext>
              </a:extLst>
            </a:blip>
            <a:stretch>
              <a:fillRect/>
            </a:stretch>
          </a:blip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p>
        </p:txBody>
      </p:sp>
      <p:sp>
        <p:nvSpPr>
          <p:cNvPr id="12" name="Oval 7">
            <a:extLst>
              <a:ext uri="{FF2B5EF4-FFF2-40B4-BE49-F238E27FC236}">
                <a16:creationId xmlns:a16="http://schemas.microsoft.com/office/drawing/2014/main" id="{9A04B4FC-B4B1-4B4B-9604-02037B12809D}"/>
              </a:ext>
            </a:extLst>
          </p:cNvPr>
          <p:cNvSpPr/>
          <p:nvPr/>
        </p:nvSpPr>
        <p:spPr>
          <a:xfrm>
            <a:off x="3194050" y="4947027"/>
            <a:ext cx="1795875" cy="1643769"/>
          </a:xfrm>
          <a:prstGeom prst="ellipse">
            <a:avLst/>
          </a:prstGeom>
          <a:blipFill>
            <a:blip r:embed="rId6" cstate="print">
              <a:extLst>
                <a:ext uri="{28A0092B-C50C-407E-A947-70E740481C1C}">
                  <a14:useLocalDpi xmlns:a14="http://schemas.microsoft.com/office/drawing/2010/main"/>
                </a:ext>
              </a:extLst>
            </a:blip>
            <a:stretch>
              <a:fillRect/>
            </a:stretch>
          </a:blip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p>
        </p:txBody>
      </p:sp>
      <p:sp>
        <p:nvSpPr>
          <p:cNvPr id="14" name="Oval 8">
            <a:extLst>
              <a:ext uri="{FF2B5EF4-FFF2-40B4-BE49-F238E27FC236}">
                <a16:creationId xmlns:a16="http://schemas.microsoft.com/office/drawing/2014/main" id="{A3B35972-DEBF-43E7-9B90-BDD6CBA8D807}"/>
              </a:ext>
            </a:extLst>
          </p:cNvPr>
          <p:cNvSpPr/>
          <p:nvPr/>
        </p:nvSpPr>
        <p:spPr>
          <a:xfrm>
            <a:off x="13887040" y="4836011"/>
            <a:ext cx="1795875" cy="1643769"/>
          </a:xfrm>
          <a:prstGeom prst="ellipse">
            <a:avLst/>
          </a:prstGeom>
          <a:blipFill>
            <a:blip r:embed="rId7" cstate="print">
              <a:extLst>
                <a:ext uri="{28A0092B-C50C-407E-A947-70E740481C1C}">
                  <a14:useLocalDpi xmlns:a14="http://schemas.microsoft.com/office/drawing/2010/main"/>
                </a:ext>
              </a:extLst>
            </a:blip>
            <a:stretch>
              <a:fillRect/>
            </a:stretch>
          </a:blip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algn="ctr" defTabSz="685800" rtl="1" eaLnBrk="1" latinLnBrk="0" hangingPunct="1"/>
            <a:endParaRPr lang="en-US" sz="1400" dirty="0"/>
          </a:p>
        </p:txBody>
      </p:sp>
      <p:sp>
        <p:nvSpPr>
          <p:cNvPr id="16" name="Text Box 4">
            <a:extLst>
              <a:ext uri="{FF2B5EF4-FFF2-40B4-BE49-F238E27FC236}">
                <a16:creationId xmlns:a16="http://schemas.microsoft.com/office/drawing/2014/main" id="{0D81DE90-9AD9-4CCA-B00F-9906AE67B260}"/>
              </a:ext>
            </a:extLst>
          </p:cNvPr>
          <p:cNvSpPr txBox="1"/>
          <p:nvPr/>
        </p:nvSpPr>
        <p:spPr>
          <a:xfrm>
            <a:off x="5871663" y="6701186"/>
            <a:ext cx="3886605" cy="2677656"/>
          </a:xfrm>
          <a:prstGeom prst="rect">
            <a:avLst/>
          </a:prstGeom>
          <a:noFill/>
        </p:spPr>
        <p:txBody>
          <a:bodyPr wrap="square" rtlCol="0">
            <a:spAutoFit/>
          </a:bodyPr>
          <a:lstStyle/>
          <a:p>
            <a:pPr algn="ctr"/>
            <a:r>
              <a:rPr lang="en-US" sz="2800" dirty="0">
                <a:solidFill>
                  <a:schemeClr val="tx1">
                    <a:lumMod val="85000"/>
                    <a:lumOff val="15000"/>
                  </a:schemeClr>
                </a:solidFill>
                <a:latin typeface="Helvetica" pitchFamily="2" charset="0"/>
                <a:ea typeface="Franklin Gothic Book" charset="0"/>
                <a:cs typeface="Franklin Gothic Book" charset="0"/>
              </a:rPr>
              <a:t>Daniel Cohen </a:t>
            </a:r>
            <a:r>
              <a:rPr lang="en-US" sz="2800" dirty="0" err="1">
                <a:solidFill>
                  <a:schemeClr val="tx1">
                    <a:lumMod val="85000"/>
                    <a:lumOff val="15000"/>
                  </a:schemeClr>
                </a:solidFill>
                <a:latin typeface="Helvetica" pitchFamily="2" charset="0"/>
                <a:ea typeface="Franklin Gothic Book" charset="0"/>
                <a:cs typeface="Franklin Gothic Book" charset="0"/>
              </a:rPr>
              <a:t>Gindi</a:t>
            </a:r>
            <a:br>
              <a:rPr lang="en-US" sz="2800" dirty="0">
                <a:solidFill>
                  <a:schemeClr val="tx1">
                    <a:lumMod val="85000"/>
                    <a:lumOff val="15000"/>
                  </a:schemeClr>
                </a:solidFill>
                <a:latin typeface="Helvetica" pitchFamily="2" charset="0"/>
                <a:ea typeface="Franklin Gothic Book" charset="0"/>
                <a:cs typeface="Franklin Gothic Book" charset="0"/>
              </a:rPr>
            </a:br>
            <a:r>
              <a:rPr lang="en-US" sz="2800" dirty="0">
                <a:solidFill>
                  <a:srgbClr val="2C66A1"/>
                </a:solidFill>
                <a:latin typeface="Helvetica" pitchFamily="2" charset="0"/>
                <a:ea typeface="Franklin Gothic Book" charset="0"/>
                <a:cs typeface="Franklin Gothic Book" charset="0"/>
              </a:rPr>
              <a:t>CTO</a:t>
            </a:r>
            <a:br>
              <a:rPr lang="en-US" sz="2800" dirty="0">
                <a:solidFill>
                  <a:srgbClr val="2C66A1"/>
                </a:solidFill>
                <a:latin typeface="Helvetica" pitchFamily="2" charset="0"/>
                <a:ea typeface="Franklin Gothic Book" charset="0"/>
                <a:cs typeface="Franklin Gothic Book" charset="0"/>
              </a:rPr>
            </a:br>
            <a:r>
              <a:rPr lang="en-US" sz="2800" spc="-20" dirty="0">
                <a:solidFill>
                  <a:schemeClr val="tx1">
                    <a:lumMod val="75000"/>
                    <a:lumOff val="25000"/>
                  </a:schemeClr>
                </a:solidFill>
                <a:latin typeface="Helvetica" pitchFamily="2" charset="0"/>
                <a:ea typeface="Franklin Gothic Book" charset="0"/>
                <a:cs typeface="Franklin Gothic Book" charset="0"/>
              </a:rPr>
              <a:t>Technology guru, experienced with mature and startup companies worldwide</a:t>
            </a:r>
            <a:endParaRPr lang="en-US" sz="2800" spc="-20" dirty="0">
              <a:solidFill>
                <a:srgbClr val="2C66A1"/>
              </a:solidFill>
              <a:latin typeface="Helvetica" pitchFamily="2" charset="0"/>
              <a:ea typeface="Franklin Gothic Book" charset="0"/>
              <a:cs typeface="Franklin Gothic Book" charset="0"/>
            </a:endParaRPr>
          </a:p>
        </p:txBody>
      </p:sp>
      <p:sp>
        <p:nvSpPr>
          <p:cNvPr id="18" name="Text Box 4">
            <a:extLst>
              <a:ext uri="{FF2B5EF4-FFF2-40B4-BE49-F238E27FC236}">
                <a16:creationId xmlns:a16="http://schemas.microsoft.com/office/drawing/2014/main" id="{4BCCEED9-6F07-472C-8596-5BF88E3100CD}"/>
              </a:ext>
            </a:extLst>
          </p:cNvPr>
          <p:cNvSpPr txBox="1"/>
          <p:nvPr/>
        </p:nvSpPr>
        <p:spPr>
          <a:xfrm>
            <a:off x="9758268" y="6720225"/>
            <a:ext cx="3151092" cy="1692771"/>
          </a:xfrm>
          <a:prstGeom prst="rect">
            <a:avLst/>
          </a:prstGeom>
          <a:noFill/>
        </p:spPr>
        <p:txBody>
          <a:bodyPr wrap="square" rtlCol="0">
            <a:spAutoFit/>
          </a:bodyPr>
          <a:lstStyle/>
          <a:p>
            <a:pPr algn="ctr"/>
            <a:r>
              <a:rPr lang="en-US" sz="2800" dirty="0">
                <a:solidFill>
                  <a:schemeClr val="tx1">
                    <a:lumMod val="85000"/>
                    <a:lumOff val="15000"/>
                  </a:schemeClr>
                </a:solidFill>
                <a:latin typeface="Helvetica" pitchFamily="2" charset="0"/>
                <a:ea typeface="Franklin Gothic Book" charset="0"/>
                <a:cs typeface="Franklin Gothic Book" charset="0"/>
              </a:rPr>
              <a:t>Mazal Shrem</a:t>
            </a:r>
            <a:br>
              <a:rPr lang="en-US" sz="2800" dirty="0">
                <a:solidFill>
                  <a:schemeClr val="tx1">
                    <a:lumMod val="85000"/>
                    <a:lumOff val="15000"/>
                  </a:schemeClr>
                </a:solidFill>
                <a:latin typeface="Helvetica" pitchFamily="2" charset="0"/>
                <a:ea typeface="Franklin Gothic Book" charset="0"/>
                <a:cs typeface="Franklin Gothic Book" charset="0"/>
              </a:rPr>
            </a:br>
            <a:r>
              <a:rPr lang="en-US" sz="2800" dirty="0">
                <a:solidFill>
                  <a:srgbClr val="2C66A1"/>
                </a:solidFill>
                <a:latin typeface="Helvetica" pitchFamily="2" charset="0"/>
                <a:ea typeface="Franklin Gothic Book" charset="0"/>
                <a:cs typeface="Franklin Gothic Book" charset="0"/>
              </a:rPr>
              <a:t>Active Director</a:t>
            </a:r>
            <a:br>
              <a:rPr lang="en-US" sz="2800" dirty="0">
                <a:solidFill>
                  <a:srgbClr val="2C66A1"/>
                </a:solidFill>
                <a:latin typeface="Helvetica" pitchFamily="2" charset="0"/>
                <a:ea typeface="Franklin Gothic Book" charset="0"/>
                <a:cs typeface="Franklin Gothic Book" charset="0"/>
              </a:rPr>
            </a:br>
            <a:r>
              <a:rPr lang="en-US" sz="2400" spc="-20" dirty="0">
                <a:solidFill>
                  <a:schemeClr val="tx1">
                    <a:lumMod val="75000"/>
                    <a:lumOff val="25000"/>
                  </a:schemeClr>
                </a:solidFill>
                <a:latin typeface="Helvetica" pitchFamily="2" charset="0"/>
                <a:ea typeface="Franklin Gothic Book" charset="0"/>
                <a:cs typeface="Franklin Gothic Book" charset="0"/>
              </a:rPr>
              <a:t>Former INTEL senior at Israel and Europe</a:t>
            </a:r>
            <a:endParaRPr lang="en-US" sz="4000" spc="-20" dirty="0">
              <a:solidFill>
                <a:srgbClr val="2C66A1"/>
              </a:solidFill>
              <a:latin typeface="Helvetica" pitchFamily="2" charset="0"/>
              <a:ea typeface="Franklin Gothic Book" charset="0"/>
              <a:cs typeface="Franklin Gothic Book" charset="0"/>
            </a:endParaRPr>
          </a:p>
        </p:txBody>
      </p:sp>
      <p:sp>
        <p:nvSpPr>
          <p:cNvPr id="20" name="Text Box 4">
            <a:extLst>
              <a:ext uri="{FF2B5EF4-FFF2-40B4-BE49-F238E27FC236}">
                <a16:creationId xmlns:a16="http://schemas.microsoft.com/office/drawing/2014/main" id="{AE2CCF56-435E-4AAB-A112-EF680ACBD5F9}"/>
              </a:ext>
            </a:extLst>
          </p:cNvPr>
          <p:cNvSpPr txBox="1"/>
          <p:nvPr/>
        </p:nvSpPr>
        <p:spPr>
          <a:xfrm>
            <a:off x="13209431" y="6686749"/>
            <a:ext cx="3151092" cy="2431435"/>
          </a:xfrm>
          <a:prstGeom prst="rect">
            <a:avLst/>
          </a:prstGeom>
          <a:noFill/>
        </p:spPr>
        <p:txBody>
          <a:bodyPr wrap="square" rtlCol="0">
            <a:spAutoFit/>
          </a:bodyPr>
          <a:lstStyle>
            <a:defPPr>
              <a:defRPr lang="en-US"/>
            </a:defPPr>
            <a:lvl1pPr algn="ctr">
              <a:defRPr sz="2800">
                <a:solidFill>
                  <a:schemeClr val="tx1">
                    <a:lumMod val="85000"/>
                    <a:lumOff val="15000"/>
                  </a:schemeClr>
                </a:solidFill>
                <a:latin typeface="Helvetica" pitchFamily="2" charset="0"/>
                <a:ea typeface="Franklin Gothic Book" charset="0"/>
                <a:cs typeface="Franklin Gothic Book" charset="0"/>
              </a:defRPr>
            </a:lvl1pPr>
          </a:lstStyle>
          <a:p>
            <a:r>
              <a:rPr lang="en-US" dirty="0"/>
              <a:t>Shlomi Ashkenazi</a:t>
            </a:r>
            <a:br>
              <a:rPr lang="en-US" dirty="0"/>
            </a:br>
            <a:r>
              <a:rPr lang="en-US" dirty="0">
                <a:solidFill>
                  <a:srgbClr val="2C66A1"/>
                </a:solidFill>
              </a:rPr>
              <a:t>Active Director</a:t>
            </a:r>
            <a:br>
              <a:rPr lang="en-US" dirty="0"/>
            </a:br>
            <a:r>
              <a:rPr lang="en-US" sz="2400" dirty="0" err="1"/>
              <a:t>Pango</a:t>
            </a:r>
            <a:r>
              <a:rPr lang="en-US" sz="2400" dirty="0"/>
              <a:t> </a:t>
            </a:r>
            <a:r>
              <a:rPr lang="en-US" sz="2400" dirty="0" err="1"/>
              <a:t>Polska</a:t>
            </a:r>
            <a:r>
              <a:rPr lang="en-US" sz="2400" dirty="0"/>
              <a:t> partner, former </a:t>
            </a:r>
            <a:r>
              <a:rPr lang="en-US" sz="2400" dirty="0" err="1"/>
              <a:t>Nextcom’s</a:t>
            </a:r>
            <a:r>
              <a:rPr lang="en-US" sz="2400" dirty="0"/>
              <a:t> CEO, and SVP at HOT Telco</a:t>
            </a:r>
            <a:endParaRPr lang="en-US" dirty="0"/>
          </a:p>
        </p:txBody>
      </p:sp>
    </p:spTree>
    <p:extLst>
      <p:ext uri="{BB962C8B-B14F-4D97-AF65-F5344CB8AC3E}">
        <p14:creationId xmlns:p14="http://schemas.microsoft.com/office/powerpoint/2010/main" val="18048197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0105515" cy="11309350"/>
          </a:xfrm>
          <a:prstGeom prst="rect">
            <a:avLst/>
          </a:prstGeom>
        </p:spPr>
      </p:pic>
      <p:sp>
        <p:nvSpPr>
          <p:cNvPr id="10" name="TextBox 9">
            <a:extLst>
              <a:ext uri="{FF2B5EF4-FFF2-40B4-BE49-F238E27FC236}">
                <a16:creationId xmlns:a16="http://schemas.microsoft.com/office/drawing/2014/main" id="{D05DC04C-3523-455A-842C-47446FA4E6DB}"/>
              </a:ext>
            </a:extLst>
          </p:cNvPr>
          <p:cNvSpPr txBox="1"/>
          <p:nvPr/>
        </p:nvSpPr>
        <p:spPr>
          <a:xfrm>
            <a:off x="908050" y="625475"/>
            <a:ext cx="18716065" cy="750205"/>
          </a:xfrm>
          <a:prstGeom prst="rect">
            <a:avLst/>
          </a:prstGeom>
        </p:spPr>
        <p:txBody>
          <a:bodyPr vert="horz" wrap="square" lIns="0" tIns="11430" rIns="0" bIns="0" rtlCol="0">
            <a:spAutoFit/>
          </a:bodyPr>
          <a:lstStyle>
            <a:defPPr>
              <a:defRPr lang="en-US"/>
            </a:defPPr>
            <a:lvl1pPr algn="r" rtl="1">
              <a:defRPr sz="6600">
                <a:solidFill>
                  <a:schemeClr val="accent1"/>
                </a:solidFill>
              </a:defRPr>
            </a:lvl1pPr>
          </a:lstStyle>
          <a:p>
            <a:pPr algn="l" rtl="0"/>
            <a:r>
              <a:rPr lang="en-US" sz="4800" b="1" dirty="0"/>
              <a:t>Retail Industry</a:t>
            </a:r>
            <a:endParaRPr lang="he-IL" sz="4800" b="1" dirty="0"/>
          </a:p>
        </p:txBody>
      </p:sp>
      <p:sp>
        <p:nvSpPr>
          <p:cNvPr id="28" name="TextBox 9">
            <a:extLst>
              <a:ext uri="{FF2B5EF4-FFF2-40B4-BE49-F238E27FC236}">
                <a16:creationId xmlns:a16="http://schemas.microsoft.com/office/drawing/2014/main" id="{6EAFD04F-D2FF-4562-8108-064B6D1759D4}"/>
              </a:ext>
            </a:extLst>
          </p:cNvPr>
          <p:cNvSpPr txBox="1"/>
          <p:nvPr/>
        </p:nvSpPr>
        <p:spPr>
          <a:xfrm>
            <a:off x="908050" y="1768475"/>
            <a:ext cx="18897600" cy="6998070"/>
          </a:xfrm>
          <a:prstGeom prst="rect">
            <a:avLst/>
          </a:prstGeom>
        </p:spPr>
        <p:txBody>
          <a:bodyPr vert="horz" wrap="square" lIns="0" tIns="11430" rIns="0" bIns="0" rtlCol="0">
            <a:spAutoFit/>
          </a:bodyPr>
          <a:lstStyle>
            <a:defPPr>
              <a:defRPr lang="en-US"/>
            </a:defPPr>
            <a:lvl1pPr algn="r" rtl="1">
              <a:defRPr sz="6600">
                <a:solidFill>
                  <a:schemeClr val="accent1"/>
                </a:solidFill>
              </a:defRPr>
            </a:lvl1pPr>
          </a:lstStyle>
          <a:p>
            <a:pPr algn="l" rtl="0">
              <a:buSzPct val="34000"/>
              <a:tabLst>
                <a:tab pos="457200" algn="l"/>
              </a:tabLst>
            </a:pPr>
            <a:r>
              <a:rPr lang="en-US" sz="4000" dirty="0"/>
              <a:t>Significantly complexed industry subject to few main factors:</a:t>
            </a:r>
          </a:p>
          <a:p>
            <a:pPr algn="l" rtl="0">
              <a:buSzPct val="34000"/>
              <a:tabLst>
                <a:tab pos="457200" algn="l"/>
              </a:tabLst>
            </a:pPr>
            <a:endParaRPr lang="en-US" sz="1400" dirty="0"/>
          </a:p>
          <a:p>
            <a:pPr marL="571500" indent="-571500" algn="l" rtl="0">
              <a:buSzPct val="34000"/>
              <a:buFont typeface="Arial" panose="020B0604020202020204" pitchFamily="34" charset="0"/>
              <a:buChar char="•"/>
              <a:tabLst>
                <a:tab pos="457200" algn="l"/>
              </a:tabLst>
            </a:pPr>
            <a:r>
              <a:rPr lang="en-US" sz="4000" dirty="0"/>
              <a:t>Significant </a:t>
            </a:r>
            <a:r>
              <a:rPr lang="en-US" sz="4000" b="1" dirty="0"/>
              <a:t>difference between branches </a:t>
            </a:r>
            <a:r>
              <a:rPr lang="en-US" sz="4000" dirty="0"/>
              <a:t>(trading area, Variety, equipment, Size, Structure </a:t>
            </a:r>
            <a:r>
              <a:rPr lang="en-US" sz="4000" dirty="0" err="1"/>
              <a:t>etc</a:t>
            </a:r>
            <a:r>
              <a:rPr lang="en-US" sz="4000" dirty="0"/>
              <a:t>’)</a:t>
            </a:r>
          </a:p>
          <a:p>
            <a:pPr marL="571500" indent="-571500" algn="l" rtl="0">
              <a:buSzPct val="34000"/>
              <a:buFont typeface="Arial" panose="020B0604020202020204" pitchFamily="34" charset="0"/>
              <a:buChar char="•"/>
              <a:tabLst>
                <a:tab pos="457200" algn="l"/>
              </a:tabLst>
            </a:pPr>
            <a:r>
              <a:rPr lang="en-US" sz="4000" b="1" dirty="0"/>
              <a:t>Uncontrolled changes </a:t>
            </a:r>
            <a:r>
              <a:rPr lang="en-US" sz="4000" dirty="0"/>
              <a:t>subject to actions taken by clients (product return to wrong place, unreported damages and more)</a:t>
            </a:r>
          </a:p>
          <a:p>
            <a:pPr marL="571500" indent="-571500" algn="l" rtl="0">
              <a:buSzPct val="34000"/>
              <a:buFont typeface="Arial" panose="020B0604020202020204" pitchFamily="34" charset="0"/>
              <a:buChar char="•"/>
              <a:tabLst>
                <a:tab pos="457200" algn="l"/>
              </a:tabLst>
            </a:pPr>
            <a:r>
              <a:rPr lang="en-US" sz="4000" dirty="0"/>
              <a:t>Rapid </a:t>
            </a:r>
            <a:r>
              <a:rPr lang="en-US" sz="4000" b="1" dirty="0"/>
              <a:t>stuff replacement </a:t>
            </a:r>
            <a:r>
              <a:rPr lang="en-US" sz="4000" dirty="0"/>
              <a:t>(creates a need for fast onboarding process and clear reachable procedures)</a:t>
            </a:r>
          </a:p>
          <a:p>
            <a:pPr marL="571500" indent="-571500" algn="l" rtl="0">
              <a:buSzPct val="34000"/>
              <a:buFont typeface="Arial" panose="020B0604020202020204" pitchFamily="34" charset="0"/>
              <a:buChar char="•"/>
              <a:tabLst>
                <a:tab pos="457200" algn="l"/>
              </a:tabLst>
            </a:pPr>
            <a:r>
              <a:rPr lang="en-US" sz="4000" dirty="0"/>
              <a:t>Rapid </a:t>
            </a:r>
            <a:r>
              <a:rPr lang="en-US" sz="4000" b="1" dirty="0"/>
              <a:t>floor changes </a:t>
            </a:r>
            <a:r>
              <a:rPr lang="en-US" sz="4000" dirty="0"/>
              <a:t>subject to regulation changes, launches, promotions, recalls and many other</a:t>
            </a:r>
          </a:p>
          <a:p>
            <a:pPr marL="571500" indent="-571500" algn="l" rtl="0">
              <a:buSzPct val="34000"/>
              <a:buFont typeface="Arial" panose="020B0604020202020204" pitchFamily="34" charset="0"/>
              <a:buChar char="•"/>
              <a:tabLst>
                <a:tab pos="457200" algn="l"/>
              </a:tabLst>
            </a:pPr>
            <a:endParaRPr lang="he-IL" sz="4000" dirty="0"/>
          </a:p>
          <a:p>
            <a:pPr marL="571500" indent="-571500" algn="l" rtl="0">
              <a:buSzPct val="34000"/>
              <a:buFont typeface="Arial" panose="020B0604020202020204" pitchFamily="34" charset="0"/>
              <a:buChar char="•"/>
              <a:tabLst>
                <a:tab pos="457200" algn="l"/>
              </a:tabLst>
            </a:pPr>
            <a:endParaRPr lang="he-IL" sz="4000" dirty="0"/>
          </a:p>
        </p:txBody>
      </p:sp>
    </p:spTree>
    <p:extLst>
      <p:ext uri="{BB962C8B-B14F-4D97-AF65-F5344CB8AC3E}">
        <p14:creationId xmlns:p14="http://schemas.microsoft.com/office/powerpoint/2010/main" val="19822299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0105515" cy="11309350"/>
          </a:xfrm>
          <a:prstGeom prst="rect">
            <a:avLst/>
          </a:prstGeom>
        </p:spPr>
      </p:pic>
      <p:sp>
        <p:nvSpPr>
          <p:cNvPr id="10" name="TextBox 9">
            <a:extLst>
              <a:ext uri="{FF2B5EF4-FFF2-40B4-BE49-F238E27FC236}">
                <a16:creationId xmlns:a16="http://schemas.microsoft.com/office/drawing/2014/main" id="{D05DC04C-3523-455A-842C-47446FA4E6DB}"/>
              </a:ext>
            </a:extLst>
          </p:cNvPr>
          <p:cNvSpPr txBox="1"/>
          <p:nvPr/>
        </p:nvSpPr>
        <p:spPr>
          <a:xfrm>
            <a:off x="908050" y="625475"/>
            <a:ext cx="18716065" cy="750205"/>
          </a:xfrm>
          <a:prstGeom prst="rect">
            <a:avLst/>
          </a:prstGeom>
        </p:spPr>
        <p:txBody>
          <a:bodyPr vert="horz" wrap="square" lIns="0" tIns="11430" rIns="0" bIns="0" rtlCol="0">
            <a:spAutoFit/>
          </a:bodyPr>
          <a:lstStyle>
            <a:defPPr>
              <a:defRPr lang="en-US"/>
            </a:defPPr>
            <a:lvl1pPr algn="r" rtl="1">
              <a:defRPr sz="6600">
                <a:solidFill>
                  <a:schemeClr val="accent1"/>
                </a:solidFill>
              </a:defRPr>
            </a:lvl1pPr>
          </a:lstStyle>
          <a:p>
            <a:pPr algn="l" rtl="0"/>
            <a:r>
              <a:rPr lang="en-US" sz="4800" b="1" dirty="0"/>
              <a:t>Product</a:t>
            </a:r>
            <a:endParaRPr lang="he-IL" sz="4800" b="1" dirty="0"/>
          </a:p>
        </p:txBody>
      </p:sp>
      <p:sp>
        <p:nvSpPr>
          <p:cNvPr id="2" name="TextBox 9">
            <a:extLst>
              <a:ext uri="{FF2B5EF4-FFF2-40B4-BE49-F238E27FC236}">
                <a16:creationId xmlns:a16="http://schemas.microsoft.com/office/drawing/2014/main" id="{274E8350-52A1-4B02-9F91-A326CDFF5BA3}"/>
              </a:ext>
            </a:extLst>
          </p:cNvPr>
          <p:cNvSpPr txBox="1"/>
          <p:nvPr/>
        </p:nvSpPr>
        <p:spPr>
          <a:xfrm>
            <a:off x="908050" y="1768475"/>
            <a:ext cx="18288000" cy="2473754"/>
          </a:xfrm>
          <a:prstGeom prst="rect">
            <a:avLst/>
          </a:prstGeom>
        </p:spPr>
        <p:txBody>
          <a:bodyPr vert="horz" wrap="square" lIns="0" tIns="11430" rIns="0" bIns="0" rtlCol="0">
            <a:spAutoFit/>
          </a:bodyPr>
          <a:lstStyle>
            <a:defPPr>
              <a:defRPr lang="en-US"/>
            </a:defPPr>
            <a:lvl1pPr algn="r" rtl="1">
              <a:defRPr sz="6600">
                <a:solidFill>
                  <a:schemeClr val="accent1"/>
                </a:solidFill>
              </a:defRPr>
            </a:lvl1pPr>
          </a:lstStyle>
          <a:p>
            <a:pPr algn="l" rtl="0">
              <a:buSzPct val="34000"/>
              <a:tabLst>
                <a:tab pos="457200" algn="l"/>
              </a:tabLst>
            </a:pPr>
            <a:r>
              <a:rPr lang="en-US" sz="4000" dirty="0"/>
              <a:t>* Real-time PAAS, designed for organizational digitation</a:t>
            </a:r>
            <a:endParaRPr lang="ru-RU" sz="4000" dirty="0"/>
          </a:p>
          <a:p>
            <a:pPr algn="l" rtl="0">
              <a:buSzPct val="34000"/>
              <a:tabLst>
                <a:tab pos="457200" algn="l"/>
              </a:tabLst>
            </a:pPr>
            <a:r>
              <a:rPr lang="en-US" sz="4000" dirty="0"/>
              <a:t>* Native apps for </a:t>
            </a:r>
            <a:r>
              <a:rPr lang="en-US" sz="4000" dirty="0" err="1"/>
              <a:t>IoS</a:t>
            </a:r>
            <a:r>
              <a:rPr lang="en-US" sz="4000" dirty="0"/>
              <a:t>/Android smart device, accessible to users both online and offline</a:t>
            </a:r>
            <a:r>
              <a:rPr lang="ru-RU" sz="4000" dirty="0"/>
              <a:t> </a:t>
            </a:r>
            <a:endParaRPr lang="en-US" sz="4000" dirty="0"/>
          </a:p>
          <a:p>
            <a:pPr algn="l" rtl="0">
              <a:buSzPct val="34000"/>
              <a:tabLst>
                <a:tab pos="457200" algn="l"/>
              </a:tabLst>
            </a:pPr>
            <a:r>
              <a:rPr lang="en-US" sz="4000" dirty="0"/>
              <a:t>* End to end capabilities (plan, execute, analyze)</a:t>
            </a:r>
          </a:p>
          <a:p>
            <a:pPr algn="l" rtl="0">
              <a:buSzPct val="34000"/>
              <a:tabLst>
                <a:tab pos="457200" algn="l"/>
              </a:tabLst>
            </a:pPr>
            <a:r>
              <a:rPr lang="en-US" sz="4000" dirty="0"/>
              <a:t>* Various self developed and integrated technologies</a:t>
            </a:r>
            <a:endParaRPr lang="he-IL" sz="4000" dirty="0"/>
          </a:p>
        </p:txBody>
      </p:sp>
      <p:sp>
        <p:nvSpPr>
          <p:cNvPr id="4" name="Freeform 5">
            <a:extLst>
              <a:ext uri="{FF2B5EF4-FFF2-40B4-BE49-F238E27FC236}">
                <a16:creationId xmlns:a16="http://schemas.microsoft.com/office/drawing/2014/main" id="{602C88C3-C801-4527-8110-21F526042EE9}"/>
              </a:ext>
            </a:extLst>
          </p:cNvPr>
          <p:cNvSpPr/>
          <p:nvPr/>
        </p:nvSpPr>
        <p:spPr>
          <a:xfrm>
            <a:off x="1550272" y="4664075"/>
            <a:ext cx="895647" cy="1077218"/>
          </a:xfrm>
          <a:custGeom>
            <a:avLst/>
            <a:gdLst>
              <a:gd name="connsiteX0" fmla="*/ 0 w 888559"/>
              <a:gd name="connsiteY0" fmla="*/ 386523 h 773046"/>
              <a:gd name="connsiteX1" fmla="*/ 193262 w 888559"/>
              <a:gd name="connsiteY1" fmla="*/ 0 h 773046"/>
              <a:gd name="connsiteX2" fmla="*/ 695298 w 888559"/>
              <a:gd name="connsiteY2" fmla="*/ 0 h 773046"/>
              <a:gd name="connsiteX3" fmla="*/ 888559 w 888559"/>
              <a:gd name="connsiteY3" fmla="*/ 386523 h 773046"/>
              <a:gd name="connsiteX4" fmla="*/ 695298 w 888559"/>
              <a:gd name="connsiteY4" fmla="*/ 773046 h 773046"/>
              <a:gd name="connsiteX5" fmla="*/ 193262 w 888559"/>
              <a:gd name="connsiteY5" fmla="*/ 773046 h 773046"/>
              <a:gd name="connsiteX6" fmla="*/ 0 w 888559"/>
              <a:gd name="connsiteY6" fmla="*/ 386523 h 773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8559" h="773046">
                <a:moveTo>
                  <a:pt x="444279" y="0"/>
                </a:moveTo>
                <a:lnTo>
                  <a:pt x="888558" y="168138"/>
                </a:lnTo>
                <a:lnTo>
                  <a:pt x="888558" y="604909"/>
                </a:lnTo>
                <a:lnTo>
                  <a:pt x="444280" y="773046"/>
                </a:lnTo>
                <a:lnTo>
                  <a:pt x="1" y="604909"/>
                </a:lnTo>
                <a:lnTo>
                  <a:pt x="1" y="168138"/>
                </a:lnTo>
                <a:lnTo>
                  <a:pt x="444279" y="0"/>
                </a:lnTo>
                <a:close/>
              </a:path>
            </a:pathLst>
          </a:custGeom>
          <a:solidFill>
            <a:schemeClr val="tx2">
              <a:lumMod val="40000"/>
              <a:lumOff val="60000"/>
            </a:schemeClr>
          </a:solidFill>
          <a:ln w="10795" cap="flat" cmpd="sng" algn="ctr">
            <a:noFill/>
            <a:prstDash val="solid"/>
            <a:round/>
            <a:headEnd type="none" w="med" len="med"/>
            <a:tailEnd type="none" w="med" len="med"/>
          </a:ln>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6186" tIns="184188" rIns="166187" bIns="184187" numCol="1" spcCol="1270" anchor="ctr" anchorCtr="0">
            <a:noAutofit/>
          </a:bodyPr>
          <a:lstStyle/>
          <a:p>
            <a:pPr algn="ctr" defTabSz="533400">
              <a:lnSpc>
                <a:spcPct val="90000"/>
              </a:lnSpc>
              <a:spcBef>
                <a:spcPct val="0"/>
              </a:spcBef>
              <a:spcAft>
                <a:spcPct val="35000"/>
              </a:spcAft>
            </a:pPr>
            <a:r>
              <a:rPr lang="en-US" sz="3200" dirty="0">
                <a:solidFill>
                  <a:schemeClr val="tx2">
                    <a:lumMod val="50000"/>
                  </a:schemeClr>
                </a:solidFill>
              </a:rPr>
              <a:t>1</a:t>
            </a:r>
          </a:p>
        </p:txBody>
      </p:sp>
      <p:sp>
        <p:nvSpPr>
          <p:cNvPr id="6" name="Freeform 8">
            <a:extLst>
              <a:ext uri="{FF2B5EF4-FFF2-40B4-BE49-F238E27FC236}">
                <a16:creationId xmlns:a16="http://schemas.microsoft.com/office/drawing/2014/main" id="{92E2C556-0025-4DAB-94B8-07FCA071D05F}"/>
              </a:ext>
            </a:extLst>
          </p:cNvPr>
          <p:cNvSpPr/>
          <p:nvPr/>
        </p:nvSpPr>
        <p:spPr>
          <a:xfrm>
            <a:off x="1090509" y="5553050"/>
            <a:ext cx="895647" cy="1077218"/>
          </a:xfrm>
          <a:custGeom>
            <a:avLst/>
            <a:gdLst>
              <a:gd name="connsiteX0" fmla="*/ 0 w 888559"/>
              <a:gd name="connsiteY0" fmla="*/ 386523 h 773046"/>
              <a:gd name="connsiteX1" fmla="*/ 193262 w 888559"/>
              <a:gd name="connsiteY1" fmla="*/ 0 h 773046"/>
              <a:gd name="connsiteX2" fmla="*/ 695298 w 888559"/>
              <a:gd name="connsiteY2" fmla="*/ 0 h 773046"/>
              <a:gd name="connsiteX3" fmla="*/ 888559 w 888559"/>
              <a:gd name="connsiteY3" fmla="*/ 386523 h 773046"/>
              <a:gd name="connsiteX4" fmla="*/ 695298 w 888559"/>
              <a:gd name="connsiteY4" fmla="*/ 773046 h 773046"/>
              <a:gd name="connsiteX5" fmla="*/ 193262 w 888559"/>
              <a:gd name="connsiteY5" fmla="*/ 773046 h 773046"/>
              <a:gd name="connsiteX6" fmla="*/ 0 w 888559"/>
              <a:gd name="connsiteY6" fmla="*/ 386523 h 773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8559" h="773046">
                <a:moveTo>
                  <a:pt x="444279" y="0"/>
                </a:moveTo>
                <a:lnTo>
                  <a:pt x="888558" y="168138"/>
                </a:lnTo>
                <a:lnTo>
                  <a:pt x="888558" y="604909"/>
                </a:lnTo>
                <a:lnTo>
                  <a:pt x="444280" y="773046"/>
                </a:lnTo>
                <a:lnTo>
                  <a:pt x="1" y="604909"/>
                </a:lnTo>
                <a:lnTo>
                  <a:pt x="1" y="168138"/>
                </a:lnTo>
                <a:lnTo>
                  <a:pt x="444279" y="0"/>
                </a:lnTo>
                <a:close/>
              </a:path>
            </a:pathLst>
          </a:custGeom>
          <a:solidFill>
            <a:schemeClr val="tx2">
              <a:lumMod val="40000"/>
              <a:lumOff val="60000"/>
            </a:schemeClr>
          </a:solidFill>
          <a:ln w="10795" cap="flat" cmpd="sng" algn="ctr">
            <a:noFill/>
            <a:prstDash val="solid"/>
            <a:round/>
            <a:headEnd type="none" w="med" len="med"/>
            <a:tailEnd type="none" w="med" len="med"/>
          </a:ln>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6186" tIns="184188" rIns="166187" bIns="184187" numCol="1" spcCol="1270" anchor="ctr" anchorCtr="0">
            <a:noAutofit/>
          </a:bodyPr>
          <a:lstStyle/>
          <a:p>
            <a:pPr algn="ctr" defTabSz="533400">
              <a:lnSpc>
                <a:spcPct val="90000"/>
              </a:lnSpc>
              <a:spcBef>
                <a:spcPct val="0"/>
              </a:spcBef>
              <a:spcAft>
                <a:spcPct val="35000"/>
              </a:spcAft>
            </a:pPr>
            <a:r>
              <a:rPr lang="en-US" sz="3200" dirty="0">
                <a:solidFill>
                  <a:schemeClr val="tx2">
                    <a:lumMod val="50000"/>
                  </a:schemeClr>
                </a:solidFill>
              </a:rPr>
              <a:t>2</a:t>
            </a:r>
          </a:p>
        </p:txBody>
      </p:sp>
      <p:sp>
        <p:nvSpPr>
          <p:cNvPr id="12" name="Freeform 11">
            <a:extLst>
              <a:ext uri="{FF2B5EF4-FFF2-40B4-BE49-F238E27FC236}">
                <a16:creationId xmlns:a16="http://schemas.microsoft.com/office/drawing/2014/main" id="{69D54B79-DBBC-4ABE-9C2A-EB293082BDCB}"/>
              </a:ext>
            </a:extLst>
          </p:cNvPr>
          <p:cNvSpPr/>
          <p:nvPr/>
        </p:nvSpPr>
        <p:spPr>
          <a:xfrm>
            <a:off x="1560440" y="6428791"/>
            <a:ext cx="895647" cy="1077218"/>
          </a:xfrm>
          <a:custGeom>
            <a:avLst/>
            <a:gdLst>
              <a:gd name="connsiteX0" fmla="*/ 0 w 888559"/>
              <a:gd name="connsiteY0" fmla="*/ 386523 h 773046"/>
              <a:gd name="connsiteX1" fmla="*/ 193262 w 888559"/>
              <a:gd name="connsiteY1" fmla="*/ 0 h 773046"/>
              <a:gd name="connsiteX2" fmla="*/ 695298 w 888559"/>
              <a:gd name="connsiteY2" fmla="*/ 0 h 773046"/>
              <a:gd name="connsiteX3" fmla="*/ 888559 w 888559"/>
              <a:gd name="connsiteY3" fmla="*/ 386523 h 773046"/>
              <a:gd name="connsiteX4" fmla="*/ 695298 w 888559"/>
              <a:gd name="connsiteY4" fmla="*/ 773046 h 773046"/>
              <a:gd name="connsiteX5" fmla="*/ 193262 w 888559"/>
              <a:gd name="connsiteY5" fmla="*/ 773046 h 773046"/>
              <a:gd name="connsiteX6" fmla="*/ 0 w 888559"/>
              <a:gd name="connsiteY6" fmla="*/ 386523 h 773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8559" h="773046">
                <a:moveTo>
                  <a:pt x="444279" y="0"/>
                </a:moveTo>
                <a:lnTo>
                  <a:pt x="888558" y="168138"/>
                </a:lnTo>
                <a:lnTo>
                  <a:pt x="888558" y="604909"/>
                </a:lnTo>
                <a:lnTo>
                  <a:pt x="444280" y="773046"/>
                </a:lnTo>
                <a:lnTo>
                  <a:pt x="1" y="604909"/>
                </a:lnTo>
                <a:lnTo>
                  <a:pt x="1" y="168138"/>
                </a:lnTo>
                <a:lnTo>
                  <a:pt x="444279" y="0"/>
                </a:lnTo>
                <a:close/>
              </a:path>
            </a:pathLst>
          </a:custGeom>
          <a:solidFill>
            <a:schemeClr val="tx2">
              <a:lumMod val="40000"/>
              <a:lumOff val="60000"/>
            </a:schemeClr>
          </a:solidFill>
          <a:ln w="10795" cap="flat" cmpd="sng" algn="ctr">
            <a:noFill/>
            <a:prstDash val="solid"/>
            <a:round/>
            <a:headEnd type="none" w="med" len="med"/>
            <a:tailEnd type="none" w="med" len="med"/>
          </a:ln>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6186" tIns="184188" rIns="166187" bIns="184187" numCol="1" spcCol="1270" anchor="ctr" anchorCtr="0">
            <a:noAutofit/>
          </a:bodyPr>
          <a:lstStyle/>
          <a:p>
            <a:pPr algn="ctr" defTabSz="533400">
              <a:lnSpc>
                <a:spcPct val="90000"/>
              </a:lnSpc>
              <a:spcBef>
                <a:spcPct val="0"/>
              </a:spcBef>
              <a:spcAft>
                <a:spcPct val="35000"/>
              </a:spcAft>
            </a:pPr>
            <a:r>
              <a:rPr lang="en-US" sz="3200" dirty="0">
                <a:solidFill>
                  <a:schemeClr val="tx2">
                    <a:lumMod val="50000"/>
                  </a:schemeClr>
                </a:solidFill>
              </a:rPr>
              <a:t>3</a:t>
            </a:r>
          </a:p>
        </p:txBody>
      </p:sp>
      <p:sp>
        <p:nvSpPr>
          <p:cNvPr id="14" name="Freeform 14">
            <a:extLst>
              <a:ext uri="{FF2B5EF4-FFF2-40B4-BE49-F238E27FC236}">
                <a16:creationId xmlns:a16="http://schemas.microsoft.com/office/drawing/2014/main" id="{97A4AC5A-1554-4832-AD54-86B59F64F946}"/>
              </a:ext>
            </a:extLst>
          </p:cNvPr>
          <p:cNvSpPr/>
          <p:nvPr/>
        </p:nvSpPr>
        <p:spPr>
          <a:xfrm>
            <a:off x="1064429" y="7308086"/>
            <a:ext cx="895647" cy="1077218"/>
          </a:xfrm>
          <a:custGeom>
            <a:avLst/>
            <a:gdLst>
              <a:gd name="connsiteX0" fmla="*/ 0 w 888559"/>
              <a:gd name="connsiteY0" fmla="*/ 386523 h 773046"/>
              <a:gd name="connsiteX1" fmla="*/ 193262 w 888559"/>
              <a:gd name="connsiteY1" fmla="*/ 0 h 773046"/>
              <a:gd name="connsiteX2" fmla="*/ 695298 w 888559"/>
              <a:gd name="connsiteY2" fmla="*/ 0 h 773046"/>
              <a:gd name="connsiteX3" fmla="*/ 888559 w 888559"/>
              <a:gd name="connsiteY3" fmla="*/ 386523 h 773046"/>
              <a:gd name="connsiteX4" fmla="*/ 695298 w 888559"/>
              <a:gd name="connsiteY4" fmla="*/ 773046 h 773046"/>
              <a:gd name="connsiteX5" fmla="*/ 193262 w 888559"/>
              <a:gd name="connsiteY5" fmla="*/ 773046 h 773046"/>
              <a:gd name="connsiteX6" fmla="*/ 0 w 888559"/>
              <a:gd name="connsiteY6" fmla="*/ 386523 h 773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8559" h="773046">
                <a:moveTo>
                  <a:pt x="444279" y="0"/>
                </a:moveTo>
                <a:lnTo>
                  <a:pt x="888558" y="168138"/>
                </a:lnTo>
                <a:lnTo>
                  <a:pt x="888558" y="604909"/>
                </a:lnTo>
                <a:lnTo>
                  <a:pt x="444280" y="773046"/>
                </a:lnTo>
                <a:lnTo>
                  <a:pt x="1" y="604909"/>
                </a:lnTo>
                <a:lnTo>
                  <a:pt x="1" y="168138"/>
                </a:lnTo>
                <a:lnTo>
                  <a:pt x="444279" y="0"/>
                </a:lnTo>
                <a:close/>
              </a:path>
            </a:pathLst>
          </a:custGeom>
          <a:solidFill>
            <a:schemeClr val="tx2">
              <a:lumMod val="40000"/>
              <a:lumOff val="60000"/>
            </a:schemeClr>
          </a:solidFill>
          <a:ln w="10795" cap="flat" cmpd="sng" algn="ctr">
            <a:noFill/>
            <a:prstDash val="solid"/>
            <a:round/>
            <a:headEnd type="none" w="med" len="med"/>
            <a:tailEnd type="none" w="med" len="med"/>
          </a:ln>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30956" tIns="248958" rIns="230957" bIns="248957" numCol="1" spcCol="1270" anchor="ctr" anchorCtr="0">
            <a:noAutofit/>
          </a:bodyPr>
          <a:lstStyle/>
          <a:p>
            <a:pPr algn="ctr" defTabSz="1289050">
              <a:lnSpc>
                <a:spcPct val="90000"/>
              </a:lnSpc>
              <a:spcBef>
                <a:spcPct val="0"/>
              </a:spcBef>
              <a:spcAft>
                <a:spcPct val="35000"/>
              </a:spcAft>
            </a:pPr>
            <a:r>
              <a:rPr lang="en-US" sz="3200" dirty="0">
                <a:solidFill>
                  <a:schemeClr val="tx2">
                    <a:lumMod val="50000"/>
                  </a:schemeClr>
                </a:solidFill>
              </a:rPr>
              <a:t>4</a:t>
            </a:r>
          </a:p>
        </p:txBody>
      </p:sp>
      <p:sp>
        <p:nvSpPr>
          <p:cNvPr id="16" name="Freeform 17">
            <a:extLst>
              <a:ext uri="{FF2B5EF4-FFF2-40B4-BE49-F238E27FC236}">
                <a16:creationId xmlns:a16="http://schemas.microsoft.com/office/drawing/2014/main" id="{E4A2A068-E589-403C-AA00-31944CDBD430}"/>
              </a:ext>
            </a:extLst>
          </p:cNvPr>
          <p:cNvSpPr/>
          <p:nvPr/>
        </p:nvSpPr>
        <p:spPr>
          <a:xfrm>
            <a:off x="1560440" y="8193507"/>
            <a:ext cx="895647" cy="1077218"/>
          </a:xfrm>
          <a:custGeom>
            <a:avLst/>
            <a:gdLst>
              <a:gd name="connsiteX0" fmla="*/ 0 w 888559"/>
              <a:gd name="connsiteY0" fmla="*/ 386523 h 773046"/>
              <a:gd name="connsiteX1" fmla="*/ 193262 w 888559"/>
              <a:gd name="connsiteY1" fmla="*/ 0 h 773046"/>
              <a:gd name="connsiteX2" fmla="*/ 695298 w 888559"/>
              <a:gd name="connsiteY2" fmla="*/ 0 h 773046"/>
              <a:gd name="connsiteX3" fmla="*/ 888559 w 888559"/>
              <a:gd name="connsiteY3" fmla="*/ 386523 h 773046"/>
              <a:gd name="connsiteX4" fmla="*/ 695298 w 888559"/>
              <a:gd name="connsiteY4" fmla="*/ 773046 h 773046"/>
              <a:gd name="connsiteX5" fmla="*/ 193262 w 888559"/>
              <a:gd name="connsiteY5" fmla="*/ 773046 h 773046"/>
              <a:gd name="connsiteX6" fmla="*/ 0 w 888559"/>
              <a:gd name="connsiteY6" fmla="*/ 386523 h 773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8559" h="773046">
                <a:moveTo>
                  <a:pt x="444279" y="0"/>
                </a:moveTo>
                <a:lnTo>
                  <a:pt x="888558" y="168138"/>
                </a:lnTo>
                <a:lnTo>
                  <a:pt x="888558" y="604909"/>
                </a:lnTo>
                <a:lnTo>
                  <a:pt x="444280" y="773046"/>
                </a:lnTo>
                <a:lnTo>
                  <a:pt x="1" y="604909"/>
                </a:lnTo>
                <a:lnTo>
                  <a:pt x="1" y="168138"/>
                </a:lnTo>
                <a:lnTo>
                  <a:pt x="444279" y="0"/>
                </a:lnTo>
                <a:close/>
              </a:path>
            </a:pathLst>
          </a:custGeom>
          <a:solidFill>
            <a:schemeClr val="tx2">
              <a:lumMod val="40000"/>
              <a:lumOff val="60000"/>
            </a:schemeClr>
          </a:solidFill>
          <a:ln w="10795" cap="flat" cmpd="sng" algn="ctr">
            <a:noFill/>
            <a:prstDash val="solid"/>
            <a:round/>
            <a:headEnd type="none" w="med" len="med"/>
            <a:tailEnd type="none" w="med" len="med"/>
          </a:ln>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30956" tIns="248958" rIns="230957" bIns="248957" numCol="1" spcCol="1270" anchor="ctr" anchorCtr="0">
            <a:noAutofit/>
          </a:bodyPr>
          <a:lstStyle/>
          <a:p>
            <a:pPr algn="ctr" defTabSz="1289050">
              <a:lnSpc>
                <a:spcPct val="90000"/>
              </a:lnSpc>
              <a:spcBef>
                <a:spcPct val="0"/>
              </a:spcBef>
              <a:spcAft>
                <a:spcPct val="35000"/>
              </a:spcAft>
            </a:pPr>
            <a:r>
              <a:rPr lang="en-US" sz="3200" dirty="0">
                <a:solidFill>
                  <a:schemeClr val="tx2">
                    <a:lumMod val="50000"/>
                  </a:schemeClr>
                </a:solidFill>
              </a:rPr>
              <a:t>5</a:t>
            </a:r>
          </a:p>
        </p:txBody>
      </p:sp>
      <p:sp>
        <p:nvSpPr>
          <p:cNvPr id="18" name="Rectangle 57">
            <a:extLst>
              <a:ext uri="{FF2B5EF4-FFF2-40B4-BE49-F238E27FC236}">
                <a16:creationId xmlns:a16="http://schemas.microsoft.com/office/drawing/2014/main" id="{5983F839-6EBB-419E-9844-C00557570CC2}"/>
              </a:ext>
            </a:extLst>
          </p:cNvPr>
          <p:cNvSpPr/>
          <p:nvPr/>
        </p:nvSpPr>
        <p:spPr>
          <a:xfrm>
            <a:off x="2712166" y="5771517"/>
            <a:ext cx="14679767" cy="523220"/>
          </a:xfrm>
          <a:prstGeom prst="rect">
            <a:avLst/>
          </a:prstGeom>
        </p:spPr>
        <p:txBody>
          <a:bodyPr wrap="square" anchor="ctr">
            <a:spAutoFit/>
          </a:bodyPr>
          <a:lstStyle/>
          <a:p>
            <a:pPr>
              <a:buSzPts val="1000"/>
              <a:tabLst>
                <a:tab pos="457200" algn="l"/>
              </a:tabLst>
            </a:pPr>
            <a:r>
              <a:rPr lang="en-US" sz="2800" dirty="0">
                <a:solidFill>
                  <a:schemeClr val="tx2">
                    <a:lumMod val="50000"/>
                  </a:schemeClr>
                </a:solidFill>
              </a:rPr>
              <a:t>Validate display accuracy, availability and Planogram compliance</a:t>
            </a:r>
          </a:p>
        </p:txBody>
      </p:sp>
      <p:sp>
        <p:nvSpPr>
          <p:cNvPr id="20" name="Rectangle 58">
            <a:extLst>
              <a:ext uri="{FF2B5EF4-FFF2-40B4-BE49-F238E27FC236}">
                <a16:creationId xmlns:a16="http://schemas.microsoft.com/office/drawing/2014/main" id="{18AB1F82-3D2E-4D4E-AAC4-E6D0187050D6}"/>
              </a:ext>
            </a:extLst>
          </p:cNvPr>
          <p:cNvSpPr/>
          <p:nvPr/>
        </p:nvSpPr>
        <p:spPr>
          <a:xfrm>
            <a:off x="2746401" y="8452988"/>
            <a:ext cx="17068800" cy="523220"/>
          </a:xfrm>
          <a:prstGeom prst="rect">
            <a:avLst/>
          </a:prstGeom>
        </p:spPr>
        <p:txBody>
          <a:bodyPr wrap="square" anchor="ctr">
            <a:spAutoFit/>
          </a:bodyPr>
          <a:lstStyle/>
          <a:p>
            <a:pPr>
              <a:buSzPts val="1000"/>
              <a:tabLst>
                <a:tab pos="457200" algn="l"/>
              </a:tabLst>
            </a:pPr>
            <a:r>
              <a:rPr lang="en-US" sz="2800" dirty="0">
                <a:solidFill>
                  <a:schemeClr val="tx2">
                    <a:lumMod val="50000"/>
                  </a:schemeClr>
                </a:solidFill>
              </a:rPr>
              <a:t>Communicate on all levels of the organization and motivate employees through greater efficiency and productivity</a:t>
            </a:r>
          </a:p>
        </p:txBody>
      </p:sp>
      <p:sp>
        <p:nvSpPr>
          <p:cNvPr id="22" name="Rectangle 59">
            <a:extLst>
              <a:ext uri="{FF2B5EF4-FFF2-40B4-BE49-F238E27FC236}">
                <a16:creationId xmlns:a16="http://schemas.microsoft.com/office/drawing/2014/main" id="{4E90B789-A2D8-479E-9C34-0595050A619E}"/>
              </a:ext>
            </a:extLst>
          </p:cNvPr>
          <p:cNvSpPr/>
          <p:nvPr/>
        </p:nvSpPr>
        <p:spPr>
          <a:xfrm>
            <a:off x="2736008" y="6684059"/>
            <a:ext cx="14679767" cy="523220"/>
          </a:xfrm>
          <a:prstGeom prst="rect">
            <a:avLst/>
          </a:prstGeom>
        </p:spPr>
        <p:txBody>
          <a:bodyPr wrap="square" anchor="ctr">
            <a:spAutoFit/>
          </a:bodyPr>
          <a:lstStyle/>
          <a:p>
            <a:pPr>
              <a:buSzPts val="1000"/>
              <a:tabLst>
                <a:tab pos="457200" algn="l"/>
              </a:tabLst>
            </a:pPr>
            <a:r>
              <a:rPr lang="en-US" sz="2800" dirty="0">
                <a:solidFill>
                  <a:schemeClr val="tx2">
                    <a:lumMod val="50000"/>
                  </a:schemeClr>
                </a:solidFill>
              </a:rPr>
              <a:t>Generate real-time, actionable performance data</a:t>
            </a:r>
            <a:r>
              <a:rPr lang="ru-RU" sz="2800" dirty="0">
                <a:solidFill>
                  <a:schemeClr val="tx2">
                    <a:lumMod val="50000"/>
                  </a:schemeClr>
                </a:solidFill>
              </a:rPr>
              <a:t>, </a:t>
            </a:r>
            <a:r>
              <a:rPr lang="en-US" sz="2800" dirty="0">
                <a:solidFill>
                  <a:schemeClr val="tx2">
                    <a:lumMod val="50000"/>
                  </a:schemeClr>
                </a:solidFill>
              </a:rPr>
              <a:t>educate new hires on-the-job</a:t>
            </a:r>
          </a:p>
        </p:txBody>
      </p:sp>
      <p:sp>
        <p:nvSpPr>
          <p:cNvPr id="24" name="Rectangle 60">
            <a:extLst>
              <a:ext uri="{FF2B5EF4-FFF2-40B4-BE49-F238E27FC236}">
                <a16:creationId xmlns:a16="http://schemas.microsoft.com/office/drawing/2014/main" id="{C0F1FC83-8513-4E76-8592-1AB58A138A7B}"/>
              </a:ext>
            </a:extLst>
          </p:cNvPr>
          <p:cNvSpPr/>
          <p:nvPr/>
        </p:nvSpPr>
        <p:spPr>
          <a:xfrm>
            <a:off x="2752662" y="7611160"/>
            <a:ext cx="15807652" cy="523220"/>
          </a:xfrm>
          <a:prstGeom prst="rect">
            <a:avLst/>
          </a:prstGeom>
        </p:spPr>
        <p:txBody>
          <a:bodyPr wrap="square" anchor="ctr">
            <a:spAutoFit/>
          </a:bodyPr>
          <a:lstStyle/>
          <a:p>
            <a:pPr>
              <a:buSzPts val="1000"/>
              <a:tabLst>
                <a:tab pos="457200" algn="l"/>
              </a:tabLst>
            </a:pPr>
            <a:r>
              <a:rPr lang="en-US" sz="2800" dirty="0">
                <a:solidFill>
                  <a:schemeClr val="tx2">
                    <a:lumMod val="50000"/>
                  </a:schemeClr>
                </a:solidFill>
              </a:rPr>
              <a:t>Cultivate relationships with customers through faster, better and more professional service</a:t>
            </a:r>
          </a:p>
        </p:txBody>
      </p:sp>
      <p:sp>
        <p:nvSpPr>
          <p:cNvPr id="26" name="Rectangle 61">
            <a:extLst>
              <a:ext uri="{FF2B5EF4-FFF2-40B4-BE49-F238E27FC236}">
                <a16:creationId xmlns:a16="http://schemas.microsoft.com/office/drawing/2014/main" id="{86CD2985-DDFD-4B49-A569-55222D4EE50B}"/>
              </a:ext>
            </a:extLst>
          </p:cNvPr>
          <p:cNvSpPr/>
          <p:nvPr/>
        </p:nvSpPr>
        <p:spPr>
          <a:xfrm>
            <a:off x="2712166" y="4915130"/>
            <a:ext cx="16943647" cy="523220"/>
          </a:xfrm>
          <a:prstGeom prst="rect">
            <a:avLst/>
          </a:prstGeom>
        </p:spPr>
        <p:txBody>
          <a:bodyPr wrap="square" anchor="ctr">
            <a:spAutoFit/>
          </a:bodyPr>
          <a:lstStyle/>
          <a:p>
            <a:pPr>
              <a:buSzPts val="1000"/>
              <a:tabLst>
                <a:tab pos="457200" algn="l"/>
              </a:tabLst>
            </a:pPr>
            <a:r>
              <a:rPr lang="en-US" sz="2800" dirty="0">
                <a:solidFill>
                  <a:schemeClr val="tx2">
                    <a:lumMod val="50000"/>
                  </a:schemeClr>
                </a:solidFill>
              </a:rPr>
              <a:t>Automate check-lists and accelerate completion of action items to reduce regulation deviations to minimum </a:t>
            </a:r>
          </a:p>
        </p:txBody>
      </p:sp>
    </p:spTree>
    <p:extLst>
      <p:ext uri="{BB962C8B-B14F-4D97-AF65-F5344CB8AC3E}">
        <p14:creationId xmlns:p14="http://schemas.microsoft.com/office/powerpoint/2010/main" val="20770947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0105515" cy="11309350"/>
          </a:xfrm>
          <a:prstGeom prst="rect">
            <a:avLst/>
          </a:prstGeom>
        </p:spPr>
      </p:pic>
      <p:sp>
        <p:nvSpPr>
          <p:cNvPr id="10" name="TextBox 9">
            <a:extLst>
              <a:ext uri="{FF2B5EF4-FFF2-40B4-BE49-F238E27FC236}">
                <a16:creationId xmlns:a16="http://schemas.microsoft.com/office/drawing/2014/main" id="{D05DC04C-3523-455A-842C-47446FA4E6DB}"/>
              </a:ext>
            </a:extLst>
          </p:cNvPr>
          <p:cNvSpPr txBox="1"/>
          <p:nvPr/>
        </p:nvSpPr>
        <p:spPr>
          <a:xfrm>
            <a:off x="908050" y="625475"/>
            <a:ext cx="18716065" cy="750205"/>
          </a:xfrm>
          <a:prstGeom prst="rect">
            <a:avLst/>
          </a:prstGeom>
        </p:spPr>
        <p:txBody>
          <a:bodyPr vert="horz" wrap="square" lIns="0" tIns="11430" rIns="0" bIns="0" rtlCol="0">
            <a:spAutoFit/>
          </a:bodyPr>
          <a:lstStyle>
            <a:defPPr>
              <a:defRPr lang="en-US"/>
            </a:defPPr>
            <a:lvl1pPr algn="r" rtl="1">
              <a:defRPr sz="6600">
                <a:solidFill>
                  <a:schemeClr val="accent1"/>
                </a:solidFill>
              </a:defRPr>
            </a:lvl1pPr>
          </a:lstStyle>
          <a:p>
            <a:pPr algn="l" rtl="0"/>
            <a:r>
              <a:rPr lang="en-US" sz="4800" b="1" dirty="0"/>
              <a:t>Product</a:t>
            </a:r>
            <a:endParaRPr lang="he-IL" sz="4800" b="1" dirty="0"/>
          </a:p>
        </p:txBody>
      </p:sp>
      <p:sp>
        <p:nvSpPr>
          <p:cNvPr id="2" name="TextBox 9">
            <a:extLst>
              <a:ext uri="{FF2B5EF4-FFF2-40B4-BE49-F238E27FC236}">
                <a16:creationId xmlns:a16="http://schemas.microsoft.com/office/drawing/2014/main" id="{274E8350-52A1-4B02-9F91-A326CDFF5BA3}"/>
              </a:ext>
            </a:extLst>
          </p:cNvPr>
          <p:cNvSpPr txBox="1"/>
          <p:nvPr/>
        </p:nvSpPr>
        <p:spPr>
          <a:xfrm>
            <a:off x="908050" y="1768475"/>
            <a:ext cx="18288000" cy="1242648"/>
          </a:xfrm>
          <a:prstGeom prst="rect">
            <a:avLst/>
          </a:prstGeom>
        </p:spPr>
        <p:txBody>
          <a:bodyPr vert="horz" wrap="square" lIns="0" tIns="11430" rIns="0" bIns="0" rtlCol="0">
            <a:spAutoFit/>
          </a:bodyPr>
          <a:lstStyle>
            <a:defPPr>
              <a:defRPr lang="en-US"/>
            </a:defPPr>
            <a:lvl1pPr algn="r" rtl="1">
              <a:defRPr sz="6600">
                <a:solidFill>
                  <a:schemeClr val="accent1"/>
                </a:solidFill>
              </a:defRPr>
            </a:lvl1pPr>
          </a:lstStyle>
          <a:p>
            <a:pPr algn="l" rtl="0">
              <a:buSzPts val="1000"/>
              <a:tabLst>
                <a:tab pos="457200" algn="l"/>
              </a:tabLst>
            </a:pPr>
            <a:endParaRPr lang="ru-RU" sz="4000" dirty="0"/>
          </a:p>
          <a:p>
            <a:pPr algn="l" rtl="0"/>
            <a:endParaRPr lang="he-IL" sz="4000" dirty="0"/>
          </a:p>
        </p:txBody>
      </p:sp>
      <p:sp>
        <p:nvSpPr>
          <p:cNvPr id="3" name="TextBox 9">
            <a:extLst>
              <a:ext uri="{FF2B5EF4-FFF2-40B4-BE49-F238E27FC236}">
                <a16:creationId xmlns:a16="http://schemas.microsoft.com/office/drawing/2014/main" id="{741EC9AF-10DD-4AD4-9B84-3BC3BC8C1CC0}"/>
              </a:ext>
            </a:extLst>
          </p:cNvPr>
          <p:cNvSpPr txBox="1"/>
          <p:nvPr/>
        </p:nvSpPr>
        <p:spPr>
          <a:xfrm>
            <a:off x="908049" y="1768475"/>
            <a:ext cx="18716065" cy="688650"/>
          </a:xfrm>
          <a:prstGeom prst="rect">
            <a:avLst/>
          </a:prstGeom>
        </p:spPr>
        <p:txBody>
          <a:bodyPr vert="horz" wrap="square" lIns="0" tIns="11430" rIns="0" bIns="0" rtlCol="0">
            <a:spAutoFit/>
          </a:bodyPr>
          <a:lstStyle>
            <a:defPPr>
              <a:defRPr lang="en-US"/>
            </a:defPPr>
            <a:lvl1pPr algn="r" rtl="1">
              <a:defRPr sz="6600">
                <a:solidFill>
                  <a:schemeClr val="accent1"/>
                </a:solidFill>
              </a:defRPr>
            </a:lvl1pPr>
          </a:lstStyle>
          <a:p>
            <a:pPr algn="l" rtl="0"/>
            <a:r>
              <a:rPr lang="en-US" sz="4400" b="1" dirty="0"/>
              <a:t>UX </a:t>
            </a:r>
            <a:r>
              <a:rPr lang="en-US" sz="3600" dirty="0"/>
              <a:t>AND</a:t>
            </a:r>
            <a:r>
              <a:rPr lang="en-US" sz="4400" b="1" dirty="0"/>
              <a:t> ROI</a:t>
            </a:r>
            <a:endParaRPr lang="he-IL" sz="4400" b="1" dirty="0"/>
          </a:p>
        </p:txBody>
      </p:sp>
      <p:grpSp>
        <p:nvGrpSpPr>
          <p:cNvPr id="47" name="Group 147">
            <a:extLst>
              <a:ext uri="{FF2B5EF4-FFF2-40B4-BE49-F238E27FC236}">
                <a16:creationId xmlns:a16="http://schemas.microsoft.com/office/drawing/2014/main" id="{E29FEA06-309E-462E-A095-85D4855D2AC4}"/>
              </a:ext>
            </a:extLst>
          </p:cNvPr>
          <p:cNvGrpSpPr/>
          <p:nvPr/>
        </p:nvGrpSpPr>
        <p:grpSpPr>
          <a:xfrm>
            <a:off x="1679423" y="3011124"/>
            <a:ext cx="2691587" cy="2628564"/>
            <a:chOff x="4770532" y="5753283"/>
            <a:chExt cx="504000" cy="504000"/>
          </a:xfrm>
        </p:grpSpPr>
        <p:sp>
          <p:nvSpPr>
            <p:cNvPr id="48" name="Oval 20">
              <a:extLst>
                <a:ext uri="{FF2B5EF4-FFF2-40B4-BE49-F238E27FC236}">
                  <a16:creationId xmlns:a16="http://schemas.microsoft.com/office/drawing/2014/main" id="{0BC9F34B-908E-45AA-B9F2-0F8088057CF5}"/>
                </a:ext>
              </a:extLst>
            </p:cNvPr>
            <p:cNvSpPr>
              <a:spLocks noChangeArrowheads="1"/>
            </p:cNvSpPr>
            <p:nvPr/>
          </p:nvSpPr>
          <p:spPr bwMode="auto">
            <a:xfrm>
              <a:off x="4770532" y="5753283"/>
              <a:ext cx="504000" cy="504000"/>
            </a:xfrm>
            <a:prstGeom prst="ellipse">
              <a:avLst/>
            </a:prstGeom>
            <a:solidFill>
              <a:schemeClr val="bg1"/>
            </a:solidFill>
            <a:ln>
              <a:solidFill>
                <a:schemeClr val="tx1">
                  <a:lumMod val="50000"/>
                  <a:lumOff val="50000"/>
                </a:schemeClr>
              </a:solidFill>
            </a:ln>
            <a:effectLst>
              <a:outerShdw blurRad="203200" sx="98000" sy="98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5000"/>
                </a:lnSpc>
              </a:pPr>
              <a:endParaRPr lang="en-US" sz="2000" b="1" kern="0" dirty="0">
                <a:solidFill>
                  <a:srgbClr val="0CA0DF"/>
                </a:solidFill>
              </a:endParaRPr>
            </a:p>
          </p:txBody>
        </p:sp>
        <p:pic>
          <p:nvPicPr>
            <p:cNvPr id="49" name="Picture 149">
              <a:extLst>
                <a:ext uri="{FF2B5EF4-FFF2-40B4-BE49-F238E27FC236}">
                  <a16:creationId xmlns:a16="http://schemas.microsoft.com/office/drawing/2014/main" id="{2E30247D-DA96-4088-9832-4B446715438E}"/>
                </a:ext>
              </a:extLst>
            </p:cNvPr>
            <p:cNvPicPr>
              <a:picLocks noChangeAspect="1"/>
            </p:cNvPicPr>
            <p:nvPr/>
          </p:nvPicPr>
          <p:blipFill>
            <a:blip r:embed="rId4" cstate="email">
              <a:duotone>
                <a:prstClr val="black"/>
                <a:srgbClr val="FFFFFF">
                  <a:tint val="45000"/>
                  <a:satMod val="400000"/>
                </a:srgbClr>
              </a:duotone>
              <a:extLst>
                <a:ext uri="{28A0092B-C50C-407E-A947-70E740481C1C}">
                  <a14:useLocalDpi xmlns:a14="http://schemas.microsoft.com/office/drawing/2010/main"/>
                </a:ext>
              </a:extLst>
            </a:blip>
            <a:stretch>
              <a:fillRect/>
            </a:stretch>
          </p:blipFill>
          <p:spPr>
            <a:xfrm>
              <a:off x="4853068" y="5852251"/>
              <a:ext cx="284065" cy="306064"/>
            </a:xfrm>
            <a:prstGeom prst="rect">
              <a:avLst/>
            </a:prstGeom>
          </p:spPr>
        </p:pic>
      </p:grpSp>
      <p:sp>
        <p:nvSpPr>
          <p:cNvPr id="53" name="Oval 20">
            <a:extLst>
              <a:ext uri="{FF2B5EF4-FFF2-40B4-BE49-F238E27FC236}">
                <a16:creationId xmlns:a16="http://schemas.microsoft.com/office/drawing/2014/main" id="{BAA74009-BF25-4E3D-896D-76DA2D4D2DB9}"/>
              </a:ext>
            </a:extLst>
          </p:cNvPr>
          <p:cNvSpPr>
            <a:spLocks noChangeArrowheads="1"/>
          </p:cNvSpPr>
          <p:nvPr/>
        </p:nvSpPr>
        <p:spPr bwMode="auto">
          <a:xfrm>
            <a:off x="12378679" y="3015999"/>
            <a:ext cx="2819891" cy="2624986"/>
          </a:xfrm>
          <a:prstGeom prst="ellipse">
            <a:avLst/>
          </a:prstGeom>
          <a:solidFill>
            <a:schemeClr val="bg1"/>
          </a:solidFill>
          <a:ln>
            <a:solidFill>
              <a:schemeClr val="tx1">
                <a:lumMod val="50000"/>
                <a:lumOff val="50000"/>
              </a:schemeClr>
            </a:solidFill>
          </a:ln>
          <a:effectLst>
            <a:outerShdw blurRad="203200" sx="98000" sy="98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5000"/>
              </a:lnSpc>
            </a:pPr>
            <a:endParaRPr lang="en-US" sz="2000" b="1" kern="0" dirty="0">
              <a:solidFill>
                <a:srgbClr val="0CA0DF"/>
              </a:solidFill>
            </a:endParaRPr>
          </a:p>
        </p:txBody>
      </p:sp>
      <p:sp>
        <p:nvSpPr>
          <p:cNvPr id="54" name="Oval 20">
            <a:extLst>
              <a:ext uri="{FF2B5EF4-FFF2-40B4-BE49-F238E27FC236}">
                <a16:creationId xmlns:a16="http://schemas.microsoft.com/office/drawing/2014/main" id="{98764082-5FC6-4032-9C2E-86BFF2B8EDA0}"/>
              </a:ext>
            </a:extLst>
          </p:cNvPr>
          <p:cNvSpPr>
            <a:spLocks noChangeArrowheads="1"/>
          </p:cNvSpPr>
          <p:nvPr/>
        </p:nvSpPr>
        <p:spPr bwMode="auto">
          <a:xfrm>
            <a:off x="15977936" y="2961162"/>
            <a:ext cx="2819891" cy="2624987"/>
          </a:xfrm>
          <a:prstGeom prst="ellipse">
            <a:avLst/>
          </a:prstGeom>
          <a:solidFill>
            <a:schemeClr val="bg1"/>
          </a:solidFill>
          <a:ln>
            <a:solidFill>
              <a:schemeClr val="tx1">
                <a:lumMod val="50000"/>
                <a:lumOff val="50000"/>
              </a:schemeClr>
            </a:solidFill>
          </a:ln>
          <a:effectLst>
            <a:outerShdw blurRad="203200" sx="98000" sy="98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5000"/>
              </a:lnSpc>
            </a:pPr>
            <a:endParaRPr lang="en-US" sz="2000" b="1" kern="0" dirty="0">
              <a:solidFill>
                <a:srgbClr val="0CA0DF"/>
              </a:solidFill>
            </a:endParaRPr>
          </a:p>
        </p:txBody>
      </p:sp>
      <p:pic>
        <p:nvPicPr>
          <p:cNvPr id="55" name="Picture 118">
            <a:extLst>
              <a:ext uri="{FF2B5EF4-FFF2-40B4-BE49-F238E27FC236}">
                <a16:creationId xmlns:a16="http://schemas.microsoft.com/office/drawing/2014/main" id="{3A954E66-1A3D-4450-86AA-B6363F62BA5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6888679" y="3673053"/>
            <a:ext cx="1203942" cy="1258001"/>
          </a:xfrm>
          <a:prstGeom prst="rect">
            <a:avLst/>
          </a:prstGeom>
          <a:solidFill>
            <a:schemeClr val="bg1"/>
          </a:solidFill>
          <a:ln w="19050" cap="flat">
            <a:noFill/>
            <a:prstDash val="solid"/>
            <a:miter/>
          </a:ln>
        </p:spPr>
      </p:pic>
      <p:grpSp>
        <p:nvGrpSpPr>
          <p:cNvPr id="56" name="Group 151">
            <a:extLst>
              <a:ext uri="{FF2B5EF4-FFF2-40B4-BE49-F238E27FC236}">
                <a16:creationId xmlns:a16="http://schemas.microsoft.com/office/drawing/2014/main" id="{92FD111C-C5B8-4CD3-914E-4163C399A3DD}"/>
              </a:ext>
            </a:extLst>
          </p:cNvPr>
          <p:cNvGrpSpPr/>
          <p:nvPr/>
        </p:nvGrpSpPr>
        <p:grpSpPr>
          <a:xfrm>
            <a:off x="5099050" y="3011928"/>
            <a:ext cx="2819891" cy="2711158"/>
            <a:chOff x="6147599" y="5753283"/>
            <a:chExt cx="504000" cy="504000"/>
          </a:xfrm>
        </p:grpSpPr>
        <p:sp>
          <p:nvSpPr>
            <p:cNvPr id="57" name="Oval 20">
              <a:extLst>
                <a:ext uri="{FF2B5EF4-FFF2-40B4-BE49-F238E27FC236}">
                  <a16:creationId xmlns:a16="http://schemas.microsoft.com/office/drawing/2014/main" id="{6D14E537-82CE-47E7-8AEB-03C9F4757BFC}"/>
                </a:ext>
              </a:extLst>
            </p:cNvPr>
            <p:cNvSpPr>
              <a:spLocks noChangeArrowheads="1"/>
            </p:cNvSpPr>
            <p:nvPr/>
          </p:nvSpPr>
          <p:spPr bwMode="auto">
            <a:xfrm>
              <a:off x="6147599" y="5753283"/>
              <a:ext cx="504000" cy="504000"/>
            </a:xfrm>
            <a:prstGeom prst="ellipse">
              <a:avLst/>
            </a:prstGeom>
            <a:solidFill>
              <a:schemeClr val="bg1"/>
            </a:solidFill>
            <a:ln>
              <a:solidFill>
                <a:schemeClr val="tx1">
                  <a:lumMod val="50000"/>
                  <a:lumOff val="50000"/>
                </a:schemeClr>
              </a:solidFill>
            </a:ln>
            <a:effectLst>
              <a:outerShdw blurRad="203200" sx="98000" sy="98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5000"/>
                </a:lnSpc>
              </a:pPr>
              <a:endParaRPr lang="en-US" sz="2000" b="1" kern="0" dirty="0">
                <a:solidFill>
                  <a:srgbClr val="0CA0DF"/>
                </a:solidFill>
              </a:endParaRPr>
            </a:p>
          </p:txBody>
        </p:sp>
        <p:sp>
          <p:nvSpPr>
            <p:cNvPr id="58" name="Freeform 20">
              <a:extLst>
                <a:ext uri="{FF2B5EF4-FFF2-40B4-BE49-F238E27FC236}">
                  <a16:creationId xmlns:a16="http://schemas.microsoft.com/office/drawing/2014/main" id="{23CDBBC6-C385-46D3-8B24-AE4790B6FEB0}"/>
                </a:ext>
              </a:extLst>
            </p:cNvPr>
            <p:cNvSpPr>
              <a:spLocks noChangeArrowheads="1"/>
            </p:cNvSpPr>
            <p:nvPr/>
          </p:nvSpPr>
          <p:spPr bwMode="auto">
            <a:xfrm>
              <a:off x="6291599" y="5879283"/>
              <a:ext cx="216000" cy="252000"/>
            </a:xfrm>
            <a:custGeom>
              <a:avLst/>
              <a:gdLst>
                <a:gd name="T0" fmla="*/ 2147483647 w 1001"/>
                <a:gd name="T1" fmla="*/ 2147483647 h 1001"/>
                <a:gd name="T2" fmla="*/ 2147483647 w 1001"/>
                <a:gd name="T3" fmla="*/ 2147483647 h 1001"/>
                <a:gd name="T4" fmla="*/ 2147483647 w 1001"/>
                <a:gd name="T5" fmla="*/ 2147483647 h 1001"/>
                <a:gd name="T6" fmla="*/ 2147483647 w 1001"/>
                <a:gd name="T7" fmla="*/ 2147483647 h 1001"/>
                <a:gd name="T8" fmla="*/ 2147483647 w 1001"/>
                <a:gd name="T9" fmla="*/ 2147483647 h 1001"/>
                <a:gd name="T10" fmla="*/ 2147483647 w 1001"/>
                <a:gd name="T11" fmla="*/ 2147483647 h 1001"/>
                <a:gd name="T12" fmla="*/ 2147483647 w 1001"/>
                <a:gd name="T13" fmla="*/ 2147483647 h 1001"/>
                <a:gd name="T14" fmla="*/ 2147483647 w 1001"/>
                <a:gd name="T15" fmla="*/ 2147483647 h 1001"/>
                <a:gd name="T16" fmla="*/ 2147483647 w 1001"/>
                <a:gd name="T17" fmla="*/ 2147483647 h 1001"/>
                <a:gd name="T18" fmla="*/ 2147483647 w 1001"/>
                <a:gd name="T19" fmla="*/ 2147483647 h 1001"/>
                <a:gd name="T20" fmla="*/ 2147483647 w 1001"/>
                <a:gd name="T21" fmla="*/ 2147483647 h 1001"/>
                <a:gd name="T22" fmla="*/ 2147483647 w 1001"/>
                <a:gd name="T23" fmla="*/ 2147483647 h 1001"/>
                <a:gd name="T24" fmla="*/ 2147483647 w 1001"/>
                <a:gd name="T25" fmla="*/ 2147483647 h 1001"/>
                <a:gd name="T26" fmla="*/ 2147483647 w 1001"/>
                <a:gd name="T27" fmla="*/ 2147483647 h 1001"/>
                <a:gd name="T28" fmla="*/ 2147483647 w 1001"/>
                <a:gd name="T29" fmla="*/ 2147483647 h 1001"/>
                <a:gd name="T30" fmla="*/ 2147483647 w 1001"/>
                <a:gd name="T31" fmla="*/ 2147483647 h 1001"/>
                <a:gd name="T32" fmla="*/ 2147483647 w 1001"/>
                <a:gd name="T33" fmla="*/ 2147483647 h 1001"/>
                <a:gd name="T34" fmla="*/ 2147483647 w 1001"/>
                <a:gd name="T35" fmla="*/ 2147483647 h 1001"/>
                <a:gd name="T36" fmla="*/ 2147483647 w 1001"/>
                <a:gd name="T37" fmla="*/ 2147483647 h 1001"/>
                <a:gd name="T38" fmla="*/ 2147483647 w 1001"/>
                <a:gd name="T39" fmla="*/ 2147483647 h 1001"/>
                <a:gd name="T40" fmla="*/ 2147483647 w 1001"/>
                <a:gd name="T41" fmla="*/ 2147483647 h 1001"/>
                <a:gd name="T42" fmla="*/ 2147483647 w 1001"/>
                <a:gd name="T43" fmla="*/ 0 h 1001"/>
                <a:gd name="T44" fmla="*/ 2147483647 w 1001"/>
                <a:gd name="T45" fmla="*/ 2147483647 h 1001"/>
                <a:gd name="T46" fmla="*/ 2147483647 w 1001"/>
                <a:gd name="T47" fmla="*/ 0 h 1001"/>
                <a:gd name="T48" fmla="*/ 2147483647 w 1001"/>
                <a:gd name="T49" fmla="*/ 2147483647 h 1001"/>
                <a:gd name="T50" fmla="*/ 0 w 1001"/>
                <a:gd name="T51" fmla="*/ 2147483647 h 1001"/>
                <a:gd name="T52" fmla="*/ 2147483647 w 1001"/>
                <a:gd name="T53" fmla="*/ 2147483647 h 1001"/>
                <a:gd name="T54" fmla="*/ 2147483647 w 1001"/>
                <a:gd name="T55" fmla="*/ 2147483647 h 1001"/>
                <a:gd name="T56" fmla="*/ 2147483647 w 1001"/>
                <a:gd name="T57" fmla="*/ 2147483647 h 1001"/>
                <a:gd name="T58" fmla="*/ 2147483647 w 1001"/>
                <a:gd name="T59" fmla="*/ 2147483647 h 1001"/>
                <a:gd name="T60" fmla="*/ 2147483647 w 1001"/>
                <a:gd name="T61" fmla="*/ 2147483647 h 1001"/>
                <a:gd name="T62" fmla="*/ 2147483647 w 1001"/>
                <a:gd name="T63" fmla="*/ 2147483647 h 1001"/>
                <a:gd name="T64" fmla="*/ 2147483647 w 1001"/>
                <a:gd name="T65" fmla="*/ 2147483647 h 1001"/>
                <a:gd name="T66" fmla="*/ 2147483647 w 1001"/>
                <a:gd name="T67" fmla="*/ 2147483647 h 1001"/>
                <a:gd name="T68" fmla="*/ 2147483647 w 1001"/>
                <a:gd name="T69" fmla="*/ 2147483647 h 1001"/>
                <a:gd name="T70" fmla="*/ 2147483647 w 1001"/>
                <a:gd name="T71" fmla="*/ 2147483647 h 1001"/>
                <a:gd name="T72" fmla="*/ 2147483647 w 1001"/>
                <a:gd name="T73" fmla="*/ 2147483647 h 1001"/>
                <a:gd name="T74" fmla="*/ 2147483647 w 1001"/>
                <a:gd name="T75" fmla="*/ 2147483647 h 10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001" h="1001">
                  <a:moveTo>
                    <a:pt x="333" y="656"/>
                  </a:moveTo>
                  <a:lnTo>
                    <a:pt x="333" y="656"/>
                  </a:lnTo>
                  <a:cubicBezTo>
                    <a:pt x="281" y="698"/>
                    <a:pt x="250" y="729"/>
                    <a:pt x="239" y="750"/>
                  </a:cubicBezTo>
                  <a:cubicBezTo>
                    <a:pt x="218" y="781"/>
                    <a:pt x="208" y="791"/>
                    <a:pt x="208" y="833"/>
                  </a:cubicBezTo>
                  <a:cubicBezTo>
                    <a:pt x="500" y="833"/>
                    <a:pt x="500" y="833"/>
                    <a:pt x="500" y="833"/>
                  </a:cubicBezTo>
                  <a:cubicBezTo>
                    <a:pt x="500" y="750"/>
                    <a:pt x="500" y="750"/>
                    <a:pt x="500" y="750"/>
                  </a:cubicBezTo>
                  <a:cubicBezTo>
                    <a:pt x="343" y="750"/>
                    <a:pt x="343" y="750"/>
                    <a:pt x="343" y="750"/>
                  </a:cubicBezTo>
                  <a:cubicBezTo>
                    <a:pt x="343" y="739"/>
                    <a:pt x="375" y="718"/>
                    <a:pt x="406" y="687"/>
                  </a:cubicBezTo>
                  <a:cubicBezTo>
                    <a:pt x="427" y="666"/>
                    <a:pt x="448" y="645"/>
                    <a:pt x="458" y="635"/>
                  </a:cubicBezTo>
                  <a:cubicBezTo>
                    <a:pt x="468" y="625"/>
                    <a:pt x="479" y="604"/>
                    <a:pt x="489" y="583"/>
                  </a:cubicBezTo>
                  <a:cubicBezTo>
                    <a:pt x="500" y="573"/>
                    <a:pt x="500" y="552"/>
                    <a:pt x="500" y="531"/>
                  </a:cubicBezTo>
                  <a:cubicBezTo>
                    <a:pt x="500" y="500"/>
                    <a:pt x="489" y="468"/>
                    <a:pt x="458" y="448"/>
                  </a:cubicBezTo>
                  <a:cubicBezTo>
                    <a:pt x="437" y="427"/>
                    <a:pt x="406" y="416"/>
                    <a:pt x="364" y="416"/>
                  </a:cubicBezTo>
                  <a:cubicBezTo>
                    <a:pt x="323" y="416"/>
                    <a:pt x="291" y="427"/>
                    <a:pt x="260" y="448"/>
                  </a:cubicBezTo>
                  <a:cubicBezTo>
                    <a:pt x="239" y="468"/>
                    <a:pt x="208" y="500"/>
                    <a:pt x="208" y="541"/>
                  </a:cubicBezTo>
                  <a:cubicBezTo>
                    <a:pt x="291" y="541"/>
                    <a:pt x="291" y="541"/>
                    <a:pt x="291" y="541"/>
                  </a:cubicBezTo>
                  <a:cubicBezTo>
                    <a:pt x="291" y="520"/>
                    <a:pt x="312" y="510"/>
                    <a:pt x="323" y="500"/>
                  </a:cubicBezTo>
                  <a:cubicBezTo>
                    <a:pt x="333" y="489"/>
                    <a:pt x="343" y="479"/>
                    <a:pt x="364" y="479"/>
                  </a:cubicBezTo>
                  <a:cubicBezTo>
                    <a:pt x="375" y="479"/>
                    <a:pt x="396" y="489"/>
                    <a:pt x="406" y="500"/>
                  </a:cubicBezTo>
                  <a:cubicBezTo>
                    <a:pt x="416" y="510"/>
                    <a:pt x="416" y="520"/>
                    <a:pt x="416" y="541"/>
                  </a:cubicBezTo>
                  <a:cubicBezTo>
                    <a:pt x="416" y="552"/>
                    <a:pt x="406" y="573"/>
                    <a:pt x="396" y="583"/>
                  </a:cubicBezTo>
                  <a:cubicBezTo>
                    <a:pt x="396" y="593"/>
                    <a:pt x="364" y="625"/>
                    <a:pt x="333" y="656"/>
                  </a:cubicBezTo>
                  <a:close/>
                  <a:moveTo>
                    <a:pt x="708" y="833"/>
                  </a:moveTo>
                  <a:lnTo>
                    <a:pt x="708" y="833"/>
                  </a:lnTo>
                  <a:cubicBezTo>
                    <a:pt x="791" y="833"/>
                    <a:pt x="791" y="833"/>
                    <a:pt x="791" y="833"/>
                  </a:cubicBezTo>
                  <a:cubicBezTo>
                    <a:pt x="791" y="750"/>
                    <a:pt x="791" y="750"/>
                    <a:pt x="791" y="750"/>
                  </a:cubicBezTo>
                  <a:cubicBezTo>
                    <a:pt x="833" y="750"/>
                    <a:pt x="833" y="750"/>
                    <a:pt x="833" y="750"/>
                  </a:cubicBezTo>
                  <a:cubicBezTo>
                    <a:pt x="833" y="666"/>
                    <a:pt x="833" y="666"/>
                    <a:pt x="833" y="666"/>
                  </a:cubicBezTo>
                  <a:cubicBezTo>
                    <a:pt x="791" y="666"/>
                    <a:pt x="791" y="666"/>
                    <a:pt x="791" y="666"/>
                  </a:cubicBezTo>
                  <a:cubicBezTo>
                    <a:pt x="791" y="416"/>
                    <a:pt x="791" y="416"/>
                    <a:pt x="791" y="416"/>
                  </a:cubicBezTo>
                  <a:cubicBezTo>
                    <a:pt x="708" y="416"/>
                    <a:pt x="708" y="416"/>
                    <a:pt x="708" y="416"/>
                  </a:cubicBezTo>
                  <a:cubicBezTo>
                    <a:pt x="541" y="666"/>
                    <a:pt x="541" y="666"/>
                    <a:pt x="541" y="666"/>
                  </a:cubicBezTo>
                  <a:cubicBezTo>
                    <a:pt x="541" y="750"/>
                    <a:pt x="541" y="750"/>
                    <a:pt x="541" y="750"/>
                  </a:cubicBezTo>
                  <a:cubicBezTo>
                    <a:pt x="708" y="750"/>
                    <a:pt x="708" y="750"/>
                    <a:pt x="708" y="750"/>
                  </a:cubicBezTo>
                  <a:lnTo>
                    <a:pt x="708" y="833"/>
                  </a:lnTo>
                  <a:close/>
                  <a:moveTo>
                    <a:pt x="625" y="666"/>
                  </a:moveTo>
                  <a:lnTo>
                    <a:pt x="625" y="666"/>
                  </a:lnTo>
                  <a:cubicBezTo>
                    <a:pt x="708" y="541"/>
                    <a:pt x="708" y="541"/>
                    <a:pt x="708" y="541"/>
                  </a:cubicBezTo>
                  <a:cubicBezTo>
                    <a:pt x="708" y="666"/>
                    <a:pt x="708" y="666"/>
                    <a:pt x="708" y="666"/>
                  </a:cubicBezTo>
                  <a:lnTo>
                    <a:pt x="625" y="666"/>
                  </a:lnTo>
                  <a:close/>
                  <a:moveTo>
                    <a:pt x="916" y="83"/>
                  </a:moveTo>
                  <a:lnTo>
                    <a:pt x="916" y="83"/>
                  </a:lnTo>
                  <a:cubicBezTo>
                    <a:pt x="791" y="83"/>
                    <a:pt x="791" y="83"/>
                    <a:pt x="791" y="83"/>
                  </a:cubicBezTo>
                  <a:cubicBezTo>
                    <a:pt x="791" y="0"/>
                    <a:pt x="791" y="0"/>
                    <a:pt x="791" y="0"/>
                  </a:cubicBezTo>
                  <a:cubicBezTo>
                    <a:pt x="708" y="0"/>
                    <a:pt x="708" y="0"/>
                    <a:pt x="708" y="0"/>
                  </a:cubicBezTo>
                  <a:cubicBezTo>
                    <a:pt x="708" y="83"/>
                    <a:pt x="708" y="83"/>
                    <a:pt x="708" y="83"/>
                  </a:cubicBezTo>
                  <a:cubicBezTo>
                    <a:pt x="291" y="83"/>
                    <a:pt x="291" y="83"/>
                    <a:pt x="291" y="83"/>
                  </a:cubicBezTo>
                  <a:cubicBezTo>
                    <a:pt x="291" y="0"/>
                    <a:pt x="291" y="0"/>
                    <a:pt x="291" y="0"/>
                  </a:cubicBezTo>
                  <a:cubicBezTo>
                    <a:pt x="208" y="0"/>
                    <a:pt x="208" y="0"/>
                    <a:pt x="208" y="0"/>
                  </a:cubicBezTo>
                  <a:cubicBezTo>
                    <a:pt x="208" y="83"/>
                    <a:pt x="208" y="83"/>
                    <a:pt x="208" y="83"/>
                  </a:cubicBezTo>
                  <a:cubicBezTo>
                    <a:pt x="83" y="83"/>
                    <a:pt x="83" y="83"/>
                    <a:pt x="83" y="83"/>
                  </a:cubicBezTo>
                  <a:cubicBezTo>
                    <a:pt x="41" y="83"/>
                    <a:pt x="0" y="125"/>
                    <a:pt x="0" y="166"/>
                  </a:cubicBezTo>
                  <a:cubicBezTo>
                    <a:pt x="0" y="916"/>
                    <a:pt x="0" y="916"/>
                    <a:pt x="0" y="916"/>
                  </a:cubicBezTo>
                  <a:cubicBezTo>
                    <a:pt x="0" y="958"/>
                    <a:pt x="41" y="1000"/>
                    <a:pt x="83" y="1000"/>
                  </a:cubicBezTo>
                  <a:cubicBezTo>
                    <a:pt x="916" y="1000"/>
                    <a:pt x="916" y="1000"/>
                    <a:pt x="916" y="1000"/>
                  </a:cubicBezTo>
                  <a:cubicBezTo>
                    <a:pt x="958" y="1000"/>
                    <a:pt x="1000" y="958"/>
                    <a:pt x="1000" y="916"/>
                  </a:cubicBezTo>
                  <a:cubicBezTo>
                    <a:pt x="1000" y="166"/>
                    <a:pt x="1000" y="166"/>
                    <a:pt x="1000" y="166"/>
                  </a:cubicBezTo>
                  <a:cubicBezTo>
                    <a:pt x="1000" y="125"/>
                    <a:pt x="958" y="83"/>
                    <a:pt x="916" y="83"/>
                  </a:cubicBezTo>
                  <a:close/>
                  <a:moveTo>
                    <a:pt x="708" y="166"/>
                  </a:moveTo>
                  <a:lnTo>
                    <a:pt x="708" y="166"/>
                  </a:lnTo>
                  <a:cubicBezTo>
                    <a:pt x="791" y="166"/>
                    <a:pt x="791" y="166"/>
                    <a:pt x="791" y="166"/>
                  </a:cubicBezTo>
                  <a:cubicBezTo>
                    <a:pt x="791" y="250"/>
                    <a:pt x="791" y="250"/>
                    <a:pt x="791" y="250"/>
                  </a:cubicBezTo>
                  <a:cubicBezTo>
                    <a:pt x="708" y="250"/>
                    <a:pt x="708" y="250"/>
                    <a:pt x="708" y="250"/>
                  </a:cubicBezTo>
                  <a:lnTo>
                    <a:pt x="708" y="166"/>
                  </a:lnTo>
                  <a:close/>
                  <a:moveTo>
                    <a:pt x="208" y="166"/>
                  </a:moveTo>
                  <a:lnTo>
                    <a:pt x="208" y="166"/>
                  </a:lnTo>
                  <a:cubicBezTo>
                    <a:pt x="291" y="166"/>
                    <a:pt x="291" y="166"/>
                    <a:pt x="291" y="166"/>
                  </a:cubicBezTo>
                  <a:cubicBezTo>
                    <a:pt x="291" y="250"/>
                    <a:pt x="291" y="250"/>
                    <a:pt x="291" y="250"/>
                  </a:cubicBezTo>
                  <a:cubicBezTo>
                    <a:pt x="208" y="250"/>
                    <a:pt x="208" y="250"/>
                    <a:pt x="208" y="250"/>
                  </a:cubicBezTo>
                  <a:lnTo>
                    <a:pt x="208" y="166"/>
                  </a:lnTo>
                  <a:close/>
                  <a:moveTo>
                    <a:pt x="916" y="916"/>
                  </a:moveTo>
                  <a:lnTo>
                    <a:pt x="916" y="916"/>
                  </a:lnTo>
                  <a:cubicBezTo>
                    <a:pt x="83" y="916"/>
                    <a:pt x="83" y="916"/>
                    <a:pt x="83" y="916"/>
                  </a:cubicBezTo>
                  <a:cubicBezTo>
                    <a:pt x="83" y="333"/>
                    <a:pt x="83" y="333"/>
                    <a:pt x="83" y="333"/>
                  </a:cubicBezTo>
                  <a:cubicBezTo>
                    <a:pt x="916" y="333"/>
                    <a:pt x="916" y="333"/>
                    <a:pt x="916" y="333"/>
                  </a:cubicBezTo>
                  <a:lnTo>
                    <a:pt x="916" y="916"/>
                  </a:lnTo>
                  <a:close/>
                </a:path>
              </a:pathLst>
            </a:custGeom>
            <a:solidFill>
              <a:srgbClr val="808080"/>
            </a:solidFill>
            <a:ln>
              <a:noFill/>
            </a:ln>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nb-NO" sz="1600" b="0" i="0" u="none" strike="noStrike" kern="0" cap="none" spc="0" normalizeH="0" baseline="0" noProof="0">
                <a:ln>
                  <a:noFill/>
                </a:ln>
                <a:solidFill>
                  <a:srgbClr val="646464"/>
                </a:solidFill>
                <a:effectLst/>
                <a:uLnTx/>
                <a:uFillTx/>
              </a:endParaRPr>
            </a:p>
          </p:txBody>
        </p:sp>
      </p:grpSp>
      <p:sp>
        <p:nvSpPr>
          <p:cNvPr id="59" name="Freeform 32">
            <a:extLst>
              <a:ext uri="{FF2B5EF4-FFF2-40B4-BE49-F238E27FC236}">
                <a16:creationId xmlns:a16="http://schemas.microsoft.com/office/drawing/2014/main" id="{F1BD5F07-DCD4-40C5-8282-DCFBFEA2E4DA}"/>
              </a:ext>
            </a:extLst>
          </p:cNvPr>
          <p:cNvSpPr>
            <a:spLocks noChangeArrowheads="1"/>
          </p:cNvSpPr>
          <p:nvPr/>
        </p:nvSpPr>
        <p:spPr bwMode="auto">
          <a:xfrm>
            <a:off x="12925446" y="3848657"/>
            <a:ext cx="1766706" cy="1037701"/>
          </a:xfrm>
          <a:custGeom>
            <a:avLst/>
            <a:gdLst>
              <a:gd name="T0" fmla="*/ 2147483647 w 2001"/>
              <a:gd name="T1" fmla="*/ 2147483647 h 1417"/>
              <a:gd name="T2" fmla="*/ 2147483647 w 2001"/>
              <a:gd name="T3" fmla="*/ 2147483647 h 1417"/>
              <a:gd name="T4" fmla="*/ 2147483647 w 2001"/>
              <a:gd name="T5" fmla="*/ 2147483647 h 1417"/>
              <a:gd name="T6" fmla="*/ 2147483647 w 2001"/>
              <a:gd name="T7" fmla="*/ 2147483647 h 1417"/>
              <a:gd name="T8" fmla="*/ 2147483647 w 2001"/>
              <a:gd name="T9" fmla="*/ 2147483647 h 1417"/>
              <a:gd name="T10" fmla="*/ 2147483647 w 2001"/>
              <a:gd name="T11" fmla="*/ 2147483647 h 1417"/>
              <a:gd name="T12" fmla="*/ 2147483647 w 2001"/>
              <a:gd name="T13" fmla="*/ 2147483647 h 1417"/>
              <a:gd name="T14" fmla="*/ 2147483647 w 2001"/>
              <a:gd name="T15" fmla="*/ 2147483647 h 1417"/>
              <a:gd name="T16" fmla="*/ 2147483647 w 2001"/>
              <a:gd name="T17" fmla="*/ 2147483647 h 1417"/>
              <a:gd name="T18" fmla="*/ 2147483647 w 2001"/>
              <a:gd name="T19" fmla="*/ 2147483647 h 1417"/>
              <a:gd name="T20" fmla="*/ 2147483647 w 2001"/>
              <a:gd name="T21" fmla="*/ 2147483647 h 1417"/>
              <a:gd name="T22" fmla="*/ 0 w 2001"/>
              <a:gd name="T23" fmla="*/ 2147483647 h 1417"/>
              <a:gd name="T24" fmla="*/ 2147483647 w 2001"/>
              <a:gd name="T25" fmla="*/ 2147483647 h 1417"/>
              <a:gd name="T26" fmla="*/ 0 w 2001"/>
              <a:gd name="T27" fmla="*/ 2147483647 h 1417"/>
              <a:gd name="T28" fmla="*/ 0 w 2001"/>
              <a:gd name="T29" fmla="*/ 2147483647 h 1417"/>
              <a:gd name="T30" fmla="*/ 2147483647 w 2001"/>
              <a:gd name="T31" fmla="*/ 2147483647 h 1417"/>
              <a:gd name="T32" fmla="*/ 0 w 2001"/>
              <a:gd name="T33" fmla="*/ 2147483647 h 1417"/>
              <a:gd name="T34" fmla="*/ 0 w 2001"/>
              <a:gd name="T35" fmla="*/ 2147483647 h 1417"/>
              <a:gd name="T36" fmla="*/ 2147483647 w 2001"/>
              <a:gd name="T37" fmla="*/ 2147483647 h 1417"/>
              <a:gd name="T38" fmla="*/ 0 w 2001"/>
              <a:gd name="T39" fmla="*/ 2147483647 h 1417"/>
              <a:gd name="T40" fmla="*/ 2147483647 w 2001"/>
              <a:gd name="T41" fmla="*/ 2147483647 h 1417"/>
              <a:gd name="T42" fmla="*/ 2147483647 w 2001"/>
              <a:gd name="T43" fmla="*/ 2147483647 h 1417"/>
              <a:gd name="T44" fmla="*/ 2147483647 w 2001"/>
              <a:gd name="T45" fmla="*/ 2147483647 h 1417"/>
              <a:gd name="T46" fmla="*/ 2147483647 w 2001"/>
              <a:gd name="T47" fmla="*/ 2147483647 h 1417"/>
              <a:gd name="T48" fmla="*/ 2147483647 w 2001"/>
              <a:gd name="T49" fmla="*/ 2147483647 h 1417"/>
              <a:gd name="T50" fmla="*/ 2147483647 w 2001"/>
              <a:gd name="T51" fmla="*/ 2147483647 h 1417"/>
              <a:gd name="T52" fmla="*/ 2147483647 w 2001"/>
              <a:gd name="T53" fmla="*/ 0 h 1417"/>
              <a:gd name="T54" fmla="*/ 0 w 2001"/>
              <a:gd name="T55" fmla="*/ 2147483647 h 1417"/>
              <a:gd name="T56" fmla="*/ 2147483647 w 2001"/>
              <a:gd name="T57" fmla="*/ 0 h 1417"/>
              <a:gd name="T58" fmla="*/ 2147483647 w 2001"/>
              <a:gd name="T59" fmla="*/ 2147483647 h 1417"/>
              <a:gd name="T60" fmla="*/ 2147483647 w 2001"/>
              <a:gd name="T61" fmla="*/ 2147483647 h 1417"/>
              <a:gd name="T62" fmla="*/ 2147483647 w 2001"/>
              <a:gd name="T63" fmla="*/ 2147483647 h 1417"/>
              <a:gd name="T64" fmla="*/ 2147483647 w 2001"/>
              <a:gd name="T65" fmla="*/ 2147483647 h 1417"/>
              <a:gd name="T66" fmla="*/ 2147483647 w 2001"/>
              <a:gd name="T67" fmla="*/ 2147483647 h 1417"/>
              <a:gd name="T68" fmla="*/ 2147483647 w 2001"/>
              <a:gd name="T69" fmla="*/ 2147483647 h 1417"/>
              <a:gd name="T70" fmla="*/ 2147483647 w 2001"/>
              <a:gd name="T71" fmla="*/ 2147483647 h 141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001" h="1417">
                <a:moveTo>
                  <a:pt x="1000" y="323"/>
                </a:moveTo>
                <a:lnTo>
                  <a:pt x="1000" y="323"/>
                </a:lnTo>
                <a:cubicBezTo>
                  <a:pt x="1083" y="323"/>
                  <a:pt x="1125" y="344"/>
                  <a:pt x="1125" y="375"/>
                </a:cubicBezTo>
                <a:cubicBezTo>
                  <a:pt x="1250" y="355"/>
                  <a:pt x="1250" y="355"/>
                  <a:pt x="1250" y="355"/>
                </a:cubicBezTo>
                <a:cubicBezTo>
                  <a:pt x="1250" y="302"/>
                  <a:pt x="1188" y="271"/>
                  <a:pt x="1083" y="250"/>
                </a:cubicBezTo>
                <a:cubicBezTo>
                  <a:pt x="1083" y="209"/>
                  <a:pt x="1083" y="209"/>
                  <a:pt x="1083" y="209"/>
                </a:cubicBezTo>
                <a:cubicBezTo>
                  <a:pt x="917" y="209"/>
                  <a:pt x="917" y="209"/>
                  <a:pt x="917" y="209"/>
                </a:cubicBezTo>
                <a:cubicBezTo>
                  <a:pt x="917" y="250"/>
                  <a:pt x="917" y="250"/>
                  <a:pt x="917" y="250"/>
                </a:cubicBezTo>
                <a:cubicBezTo>
                  <a:pt x="750" y="271"/>
                  <a:pt x="750" y="344"/>
                  <a:pt x="750" y="365"/>
                </a:cubicBezTo>
                <a:cubicBezTo>
                  <a:pt x="750" y="407"/>
                  <a:pt x="781" y="459"/>
                  <a:pt x="979" y="500"/>
                </a:cubicBezTo>
                <a:cubicBezTo>
                  <a:pt x="1073" y="511"/>
                  <a:pt x="1135" y="521"/>
                  <a:pt x="1135" y="563"/>
                </a:cubicBezTo>
                <a:cubicBezTo>
                  <a:pt x="1135" y="584"/>
                  <a:pt x="1083" y="594"/>
                  <a:pt x="1000" y="594"/>
                </a:cubicBezTo>
                <a:cubicBezTo>
                  <a:pt x="896" y="594"/>
                  <a:pt x="875" y="573"/>
                  <a:pt x="875" y="542"/>
                </a:cubicBezTo>
                <a:cubicBezTo>
                  <a:pt x="750" y="563"/>
                  <a:pt x="750" y="563"/>
                  <a:pt x="750" y="563"/>
                </a:cubicBezTo>
                <a:cubicBezTo>
                  <a:pt x="750" y="584"/>
                  <a:pt x="750" y="646"/>
                  <a:pt x="917" y="667"/>
                </a:cubicBezTo>
                <a:cubicBezTo>
                  <a:pt x="917" y="709"/>
                  <a:pt x="917" y="709"/>
                  <a:pt x="917" y="709"/>
                </a:cubicBezTo>
                <a:cubicBezTo>
                  <a:pt x="1083" y="709"/>
                  <a:pt x="1083" y="709"/>
                  <a:pt x="1083" y="709"/>
                </a:cubicBezTo>
                <a:cubicBezTo>
                  <a:pt x="1083" y="667"/>
                  <a:pt x="1083" y="667"/>
                  <a:pt x="1083" y="667"/>
                </a:cubicBezTo>
                <a:cubicBezTo>
                  <a:pt x="1250" y="646"/>
                  <a:pt x="1250" y="573"/>
                  <a:pt x="1250" y="552"/>
                </a:cubicBezTo>
                <a:cubicBezTo>
                  <a:pt x="1250" y="480"/>
                  <a:pt x="1156" y="448"/>
                  <a:pt x="1021" y="417"/>
                </a:cubicBezTo>
                <a:cubicBezTo>
                  <a:pt x="948" y="407"/>
                  <a:pt x="865" y="396"/>
                  <a:pt x="865" y="355"/>
                </a:cubicBezTo>
                <a:cubicBezTo>
                  <a:pt x="865" y="334"/>
                  <a:pt x="917" y="323"/>
                  <a:pt x="1000" y="323"/>
                </a:cubicBezTo>
                <a:close/>
                <a:moveTo>
                  <a:pt x="0" y="1084"/>
                </a:moveTo>
                <a:lnTo>
                  <a:pt x="0" y="1084"/>
                </a:lnTo>
                <a:cubicBezTo>
                  <a:pt x="2000" y="1084"/>
                  <a:pt x="2000" y="1084"/>
                  <a:pt x="2000" y="1084"/>
                </a:cubicBezTo>
                <a:cubicBezTo>
                  <a:pt x="2000" y="1000"/>
                  <a:pt x="2000" y="1000"/>
                  <a:pt x="2000" y="1000"/>
                </a:cubicBezTo>
                <a:cubicBezTo>
                  <a:pt x="0" y="1000"/>
                  <a:pt x="0" y="1000"/>
                  <a:pt x="0" y="1000"/>
                </a:cubicBezTo>
                <a:lnTo>
                  <a:pt x="0" y="1084"/>
                </a:lnTo>
                <a:close/>
                <a:moveTo>
                  <a:pt x="0" y="1249"/>
                </a:moveTo>
                <a:lnTo>
                  <a:pt x="0" y="1249"/>
                </a:lnTo>
                <a:cubicBezTo>
                  <a:pt x="2000" y="1249"/>
                  <a:pt x="2000" y="1249"/>
                  <a:pt x="2000" y="1249"/>
                </a:cubicBezTo>
                <a:cubicBezTo>
                  <a:pt x="2000" y="1166"/>
                  <a:pt x="2000" y="1166"/>
                  <a:pt x="2000" y="1166"/>
                </a:cubicBezTo>
                <a:cubicBezTo>
                  <a:pt x="0" y="1166"/>
                  <a:pt x="0" y="1166"/>
                  <a:pt x="0" y="1166"/>
                </a:cubicBezTo>
                <a:lnTo>
                  <a:pt x="0" y="1249"/>
                </a:lnTo>
                <a:close/>
                <a:moveTo>
                  <a:pt x="0" y="1416"/>
                </a:moveTo>
                <a:lnTo>
                  <a:pt x="0" y="1416"/>
                </a:lnTo>
                <a:cubicBezTo>
                  <a:pt x="2000" y="1416"/>
                  <a:pt x="2000" y="1416"/>
                  <a:pt x="2000" y="1416"/>
                </a:cubicBezTo>
                <a:cubicBezTo>
                  <a:pt x="2000" y="1333"/>
                  <a:pt x="2000" y="1333"/>
                  <a:pt x="2000" y="1333"/>
                </a:cubicBezTo>
                <a:cubicBezTo>
                  <a:pt x="0" y="1333"/>
                  <a:pt x="0" y="1333"/>
                  <a:pt x="0" y="1333"/>
                </a:cubicBezTo>
                <a:lnTo>
                  <a:pt x="0" y="1416"/>
                </a:lnTo>
                <a:close/>
                <a:moveTo>
                  <a:pt x="542" y="334"/>
                </a:moveTo>
                <a:lnTo>
                  <a:pt x="542" y="334"/>
                </a:lnTo>
                <a:cubicBezTo>
                  <a:pt x="500" y="334"/>
                  <a:pt x="458" y="375"/>
                  <a:pt x="458" y="417"/>
                </a:cubicBezTo>
                <a:cubicBezTo>
                  <a:pt x="458" y="459"/>
                  <a:pt x="500" y="500"/>
                  <a:pt x="542" y="500"/>
                </a:cubicBezTo>
                <a:cubicBezTo>
                  <a:pt x="583" y="500"/>
                  <a:pt x="625" y="459"/>
                  <a:pt x="625" y="417"/>
                </a:cubicBezTo>
                <a:cubicBezTo>
                  <a:pt x="625" y="375"/>
                  <a:pt x="583" y="334"/>
                  <a:pt x="542" y="334"/>
                </a:cubicBezTo>
                <a:close/>
                <a:moveTo>
                  <a:pt x="1458" y="334"/>
                </a:moveTo>
                <a:lnTo>
                  <a:pt x="1458" y="334"/>
                </a:lnTo>
                <a:cubicBezTo>
                  <a:pt x="1417" y="334"/>
                  <a:pt x="1375" y="375"/>
                  <a:pt x="1375" y="417"/>
                </a:cubicBezTo>
                <a:cubicBezTo>
                  <a:pt x="1375" y="459"/>
                  <a:pt x="1417" y="500"/>
                  <a:pt x="1458" y="500"/>
                </a:cubicBezTo>
                <a:cubicBezTo>
                  <a:pt x="1500" y="500"/>
                  <a:pt x="1542" y="459"/>
                  <a:pt x="1542" y="417"/>
                </a:cubicBezTo>
                <a:cubicBezTo>
                  <a:pt x="1542" y="375"/>
                  <a:pt x="1500" y="334"/>
                  <a:pt x="1458" y="334"/>
                </a:cubicBezTo>
                <a:close/>
                <a:moveTo>
                  <a:pt x="1833" y="0"/>
                </a:moveTo>
                <a:lnTo>
                  <a:pt x="1833" y="0"/>
                </a:lnTo>
                <a:cubicBezTo>
                  <a:pt x="167" y="0"/>
                  <a:pt x="167" y="0"/>
                  <a:pt x="167" y="0"/>
                </a:cubicBezTo>
                <a:cubicBezTo>
                  <a:pt x="0" y="917"/>
                  <a:pt x="0" y="917"/>
                  <a:pt x="0" y="917"/>
                </a:cubicBezTo>
                <a:cubicBezTo>
                  <a:pt x="2000" y="917"/>
                  <a:pt x="2000" y="917"/>
                  <a:pt x="2000" y="917"/>
                </a:cubicBezTo>
                <a:lnTo>
                  <a:pt x="1833" y="0"/>
                </a:lnTo>
                <a:close/>
                <a:moveTo>
                  <a:pt x="1792" y="667"/>
                </a:moveTo>
                <a:lnTo>
                  <a:pt x="1792" y="667"/>
                </a:lnTo>
                <a:cubicBezTo>
                  <a:pt x="1719" y="667"/>
                  <a:pt x="1667" y="719"/>
                  <a:pt x="1667" y="792"/>
                </a:cubicBezTo>
                <a:cubicBezTo>
                  <a:pt x="333" y="792"/>
                  <a:pt x="333" y="792"/>
                  <a:pt x="333" y="792"/>
                </a:cubicBezTo>
                <a:cubicBezTo>
                  <a:pt x="333" y="719"/>
                  <a:pt x="281" y="667"/>
                  <a:pt x="208" y="667"/>
                </a:cubicBezTo>
                <a:cubicBezTo>
                  <a:pt x="198" y="667"/>
                  <a:pt x="188" y="667"/>
                  <a:pt x="167" y="677"/>
                </a:cubicBezTo>
                <a:cubicBezTo>
                  <a:pt x="250" y="219"/>
                  <a:pt x="250" y="219"/>
                  <a:pt x="250" y="219"/>
                </a:cubicBezTo>
                <a:cubicBezTo>
                  <a:pt x="271" y="240"/>
                  <a:pt x="302" y="250"/>
                  <a:pt x="333" y="250"/>
                </a:cubicBezTo>
                <a:cubicBezTo>
                  <a:pt x="406" y="250"/>
                  <a:pt x="458" y="198"/>
                  <a:pt x="458" y="125"/>
                </a:cubicBezTo>
                <a:cubicBezTo>
                  <a:pt x="1542" y="125"/>
                  <a:pt x="1542" y="125"/>
                  <a:pt x="1542" y="125"/>
                </a:cubicBezTo>
                <a:cubicBezTo>
                  <a:pt x="1542" y="198"/>
                  <a:pt x="1594" y="250"/>
                  <a:pt x="1667" y="250"/>
                </a:cubicBezTo>
                <a:cubicBezTo>
                  <a:pt x="1698" y="250"/>
                  <a:pt x="1729" y="240"/>
                  <a:pt x="1750" y="219"/>
                </a:cubicBezTo>
                <a:cubicBezTo>
                  <a:pt x="1833" y="677"/>
                  <a:pt x="1833" y="677"/>
                  <a:pt x="1833" y="677"/>
                </a:cubicBezTo>
                <a:cubicBezTo>
                  <a:pt x="1813" y="667"/>
                  <a:pt x="1802" y="667"/>
                  <a:pt x="1792" y="667"/>
                </a:cubicBezTo>
                <a:close/>
              </a:path>
            </a:pathLst>
          </a:custGeom>
          <a:solidFill>
            <a:srgbClr val="808080"/>
          </a:solidFill>
          <a:ln>
            <a:noFill/>
          </a:ln>
        </p:spPr>
        <p:txBody>
          <a:bodyPr wrap="none" anchor="ct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nb-NO" sz="1600" b="0" i="0" u="none" strike="noStrike" kern="0" cap="none" spc="0" normalizeH="0" baseline="0" noProof="0">
              <a:ln>
                <a:noFill/>
              </a:ln>
              <a:solidFill>
                <a:srgbClr val="646464"/>
              </a:solidFill>
              <a:effectLst/>
              <a:uLnTx/>
              <a:uFillTx/>
            </a:endParaRPr>
          </a:p>
        </p:txBody>
      </p:sp>
      <p:sp>
        <p:nvSpPr>
          <p:cNvPr id="13" name="Oval 20">
            <a:extLst>
              <a:ext uri="{FF2B5EF4-FFF2-40B4-BE49-F238E27FC236}">
                <a16:creationId xmlns:a16="http://schemas.microsoft.com/office/drawing/2014/main" id="{372F60F0-6FFE-4DEC-AD12-A74F792A44F3}"/>
              </a:ext>
            </a:extLst>
          </p:cNvPr>
          <p:cNvSpPr>
            <a:spLocks noChangeArrowheads="1"/>
          </p:cNvSpPr>
          <p:nvPr/>
        </p:nvSpPr>
        <p:spPr bwMode="auto">
          <a:xfrm>
            <a:off x="8646981" y="2942712"/>
            <a:ext cx="2819891" cy="2624986"/>
          </a:xfrm>
          <a:prstGeom prst="ellipse">
            <a:avLst/>
          </a:prstGeom>
          <a:solidFill>
            <a:schemeClr val="bg1"/>
          </a:solidFill>
          <a:ln>
            <a:solidFill>
              <a:schemeClr val="tx1">
                <a:lumMod val="50000"/>
                <a:lumOff val="50000"/>
              </a:schemeClr>
            </a:solidFill>
          </a:ln>
          <a:effectLst>
            <a:outerShdw blurRad="203200" sx="98000" sy="98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5000"/>
              </a:lnSpc>
            </a:pPr>
            <a:endParaRPr lang="en-US" sz="2000" b="1" kern="0" dirty="0">
              <a:solidFill>
                <a:srgbClr val="0CA0DF"/>
              </a:solidFill>
            </a:endParaRPr>
          </a:p>
        </p:txBody>
      </p:sp>
      <p:pic>
        <p:nvPicPr>
          <p:cNvPr id="50" name="Picture 157">
            <a:extLst>
              <a:ext uri="{FF2B5EF4-FFF2-40B4-BE49-F238E27FC236}">
                <a16:creationId xmlns:a16="http://schemas.microsoft.com/office/drawing/2014/main" id="{3F608361-4783-461F-B7F4-D7AE397C0A5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549579" y="3819437"/>
            <a:ext cx="1103968" cy="1153538"/>
          </a:xfrm>
          <a:prstGeom prst="rect">
            <a:avLst/>
          </a:prstGeom>
          <a:solidFill>
            <a:schemeClr val="bg1"/>
          </a:solidFill>
          <a:ln w="19050" cap="flat">
            <a:noFill/>
            <a:prstDash val="solid"/>
            <a:miter/>
          </a:ln>
        </p:spPr>
      </p:pic>
      <p:sp>
        <p:nvSpPr>
          <p:cNvPr id="61" name="תיבת טקסט 60">
            <a:extLst>
              <a:ext uri="{FF2B5EF4-FFF2-40B4-BE49-F238E27FC236}">
                <a16:creationId xmlns:a16="http://schemas.microsoft.com/office/drawing/2014/main" id="{A90C724E-8C4C-4C24-AA84-BEACA804C351}"/>
              </a:ext>
            </a:extLst>
          </p:cNvPr>
          <p:cNvSpPr txBox="1"/>
          <p:nvPr/>
        </p:nvSpPr>
        <p:spPr>
          <a:xfrm>
            <a:off x="1348816" y="6035675"/>
            <a:ext cx="3352800" cy="1446550"/>
          </a:xfrm>
          <a:prstGeom prst="rect">
            <a:avLst/>
          </a:prstGeom>
          <a:noFill/>
        </p:spPr>
        <p:txBody>
          <a:bodyPr wrap="square" rtlCol="0">
            <a:spAutoFit/>
          </a:bodyPr>
          <a:lstStyle/>
          <a:p>
            <a:pPr algn="ctr"/>
            <a:r>
              <a:rPr lang="en-US" sz="4400" dirty="0"/>
              <a:t>Easy to operate</a:t>
            </a:r>
          </a:p>
        </p:txBody>
      </p:sp>
      <p:sp>
        <p:nvSpPr>
          <p:cNvPr id="63" name="תיבת טקסט 62">
            <a:extLst>
              <a:ext uri="{FF2B5EF4-FFF2-40B4-BE49-F238E27FC236}">
                <a16:creationId xmlns:a16="http://schemas.microsoft.com/office/drawing/2014/main" id="{933017F0-E0E7-4C06-B4F4-E7910CB3AA60}"/>
              </a:ext>
            </a:extLst>
          </p:cNvPr>
          <p:cNvSpPr txBox="1"/>
          <p:nvPr/>
        </p:nvSpPr>
        <p:spPr>
          <a:xfrm>
            <a:off x="4701616" y="6035675"/>
            <a:ext cx="3352800" cy="1446550"/>
          </a:xfrm>
          <a:prstGeom prst="rect">
            <a:avLst/>
          </a:prstGeom>
          <a:noFill/>
        </p:spPr>
        <p:txBody>
          <a:bodyPr wrap="square" rtlCol="0">
            <a:spAutoFit/>
          </a:bodyPr>
          <a:lstStyle/>
          <a:p>
            <a:pPr algn="ctr"/>
            <a:r>
              <a:rPr lang="en-US" sz="4400" dirty="0"/>
              <a:t>Quick onboarding</a:t>
            </a:r>
          </a:p>
        </p:txBody>
      </p:sp>
      <p:sp>
        <p:nvSpPr>
          <p:cNvPr id="65" name="תיבת טקסט 64">
            <a:extLst>
              <a:ext uri="{FF2B5EF4-FFF2-40B4-BE49-F238E27FC236}">
                <a16:creationId xmlns:a16="http://schemas.microsoft.com/office/drawing/2014/main" id="{611056E9-E44E-45DC-BED0-1B92006A276F}"/>
              </a:ext>
            </a:extLst>
          </p:cNvPr>
          <p:cNvSpPr txBox="1"/>
          <p:nvPr/>
        </p:nvSpPr>
        <p:spPr>
          <a:xfrm>
            <a:off x="8375650" y="5990685"/>
            <a:ext cx="3352800" cy="1446550"/>
          </a:xfrm>
          <a:prstGeom prst="rect">
            <a:avLst/>
          </a:prstGeom>
          <a:noFill/>
        </p:spPr>
        <p:txBody>
          <a:bodyPr wrap="square" rtlCol="0">
            <a:spAutoFit/>
          </a:bodyPr>
          <a:lstStyle/>
          <a:p>
            <a:pPr algn="ctr"/>
            <a:r>
              <a:rPr lang="en-US" sz="4400" dirty="0"/>
              <a:t>~100% efficiency lift</a:t>
            </a:r>
          </a:p>
        </p:txBody>
      </p:sp>
      <p:sp>
        <p:nvSpPr>
          <p:cNvPr id="67" name="תיבת טקסט 66">
            <a:extLst>
              <a:ext uri="{FF2B5EF4-FFF2-40B4-BE49-F238E27FC236}">
                <a16:creationId xmlns:a16="http://schemas.microsoft.com/office/drawing/2014/main" id="{4E0722C8-6175-48FB-9822-7FC2442E5D16}"/>
              </a:ext>
            </a:extLst>
          </p:cNvPr>
          <p:cNvSpPr txBox="1"/>
          <p:nvPr/>
        </p:nvSpPr>
        <p:spPr>
          <a:xfrm>
            <a:off x="12132399" y="5990685"/>
            <a:ext cx="3352800" cy="769441"/>
          </a:xfrm>
          <a:prstGeom prst="rect">
            <a:avLst/>
          </a:prstGeom>
          <a:noFill/>
        </p:spPr>
        <p:txBody>
          <a:bodyPr wrap="square" rtlCol="0">
            <a:spAutoFit/>
          </a:bodyPr>
          <a:lstStyle/>
          <a:p>
            <a:pPr algn="ctr"/>
            <a:r>
              <a:rPr lang="en-US" sz="4400" dirty="0"/>
              <a:t>~8% sales lift</a:t>
            </a:r>
          </a:p>
        </p:txBody>
      </p:sp>
      <p:sp>
        <p:nvSpPr>
          <p:cNvPr id="69" name="תיבת טקסט 68">
            <a:extLst>
              <a:ext uri="{FF2B5EF4-FFF2-40B4-BE49-F238E27FC236}">
                <a16:creationId xmlns:a16="http://schemas.microsoft.com/office/drawing/2014/main" id="{D4855502-0D7E-4F93-9C73-0F52ED289A7C}"/>
              </a:ext>
            </a:extLst>
          </p:cNvPr>
          <p:cNvSpPr txBox="1"/>
          <p:nvPr/>
        </p:nvSpPr>
        <p:spPr>
          <a:xfrm>
            <a:off x="15711481" y="5957794"/>
            <a:ext cx="3352800" cy="1446550"/>
          </a:xfrm>
          <a:prstGeom prst="rect">
            <a:avLst/>
          </a:prstGeom>
          <a:noFill/>
        </p:spPr>
        <p:txBody>
          <a:bodyPr wrap="square" rtlCol="0">
            <a:spAutoFit/>
          </a:bodyPr>
          <a:lstStyle/>
          <a:p>
            <a:pPr algn="ctr"/>
            <a:r>
              <a:rPr lang="en-US" sz="4400" dirty="0"/>
              <a:t>~50% cost savings</a:t>
            </a:r>
          </a:p>
        </p:txBody>
      </p:sp>
      <p:sp>
        <p:nvSpPr>
          <p:cNvPr id="72" name="תיבת טקסט 71">
            <a:extLst>
              <a:ext uri="{FF2B5EF4-FFF2-40B4-BE49-F238E27FC236}">
                <a16:creationId xmlns:a16="http://schemas.microsoft.com/office/drawing/2014/main" id="{06EAA6A2-2116-4FDE-A54D-CB0C8929F378}"/>
              </a:ext>
            </a:extLst>
          </p:cNvPr>
          <p:cNvSpPr txBox="1"/>
          <p:nvPr/>
        </p:nvSpPr>
        <p:spPr>
          <a:xfrm>
            <a:off x="17490650" y="7477615"/>
            <a:ext cx="2467400" cy="400110"/>
          </a:xfrm>
          <a:prstGeom prst="rect">
            <a:avLst/>
          </a:prstGeom>
          <a:noFill/>
        </p:spPr>
        <p:txBody>
          <a:bodyPr wrap="square" rtlCol="0">
            <a:spAutoFit/>
          </a:bodyPr>
          <a:lstStyle/>
          <a:p>
            <a:r>
              <a:rPr lang="en-US" sz="2000" dirty="0"/>
              <a:t>*fines and break</a:t>
            </a:r>
          </a:p>
        </p:txBody>
      </p:sp>
      <p:sp>
        <p:nvSpPr>
          <p:cNvPr id="74" name="תיבת טקסט 73">
            <a:extLst>
              <a:ext uri="{FF2B5EF4-FFF2-40B4-BE49-F238E27FC236}">
                <a16:creationId xmlns:a16="http://schemas.microsoft.com/office/drawing/2014/main" id="{BA4A729B-5D32-41D7-B3B3-108AD90D63E3}"/>
              </a:ext>
            </a:extLst>
          </p:cNvPr>
          <p:cNvSpPr txBox="1"/>
          <p:nvPr/>
        </p:nvSpPr>
        <p:spPr>
          <a:xfrm>
            <a:off x="13759270" y="7457803"/>
            <a:ext cx="3352800" cy="400110"/>
          </a:xfrm>
          <a:prstGeom prst="rect">
            <a:avLst/>
          </a:prstGeom>
          <a:noFill/>
        </p:spPr>
        <p:txBody>
          <a:bodyPr wrap="square" rtlCol="0">
            <a:spAutoFit/>
          </a:bodyPr>
          <a:lstStyle/>
          <a:p>
            <a:r>
              <a:rPr lang="en-US" sz="2000" dirty="0"/>
              <a:t>*Highest is 22%</a:t>
            </a:r>
          </a:p>
        </p:txBody>
      </p:sp>
    </p:spTree>
    <p:extLst>
      <p:ext uri="{BB962C8B-B14F-4D97-AF65-F5344CB8AC3E}">
        <p14:creationId xmlns:p14="http://schemas.microsoft.com/office/powerpoint/2010/main" val="40062448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p:cNvGrpSpPr/>
          <p:nvPr/>
        </p:nvGrpSpPr>
        <p:grpSpPr>
          <a:xfrm>
            <a:off x="629066" y="1634642"/>
            <a:ext cx="11526414" cy="974639"/>
            <a:chOff x="409058" y="866898"/>
            <a:chExt cx="6990118" cy="591064"/>
          </a:xfrm>
        </p:grpSpPr>
        <p:pic>
          <p:nvPicPr>
            <p:cNvPr id="15" name="Picture 1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77773" y="918718"/>
              <a:ext cx="1268779" cy="434418"/>
            </a:xfrm>
            <a:prstGeom prst="rect">
              <a:avLst/>
            </a:prstGeom>
          </p:spPr>
        </p:pic>
        <p:sp>
          <p:nvSpPr>
            <p:cNvPr id="16" name="מלבן 3"/>
            <p:cNvSpPr/>
            <p:nvPr/>
          </p:nvSpPr>
          <p:spPr>
            <a:xfrm>
              <a:off x="409058" y="1278857"/>
              <a:ext cx="1832902" cy="179105"/>
            </a:xfrm>
            <a:prstGeom prst="rect">
              <a:avLst/>
            </a:prstGeom>
            <a:noFill/>
          </p:spPr>
          <p:txBody>
            <a:bodyPr wrap="square">
              <a:spAutoFit/>
            </a:bodyPr>
            <a:lstStyle/>
            <a:p>
              <a:pPr algn="ctr"/>
              <a:r>
                <a:rPr lang="en-US" sz="1319" dirty="0">
                  <a:solidFill>
                    <a:schemeClr val="tx1">
                      <a:lumMod val="75000"/>
                      <a:lumOff val="25000"/>
                    </a:schemeClr>
                  </a:solidFill>
                  <a:latin typeface="Helvetica Light" panose="020B0403020202020204" pitchFamily="34" charset="0"/>
                  <a:ea typeface="Franklin Gothic Book" charset="0"/>
                  <a:cs typeface="Franklin Gothic Book" charset="0"/>
                </a:rPr>
                <a:t>Supermarket chain</a:t>
              </a:r>
              <a:endParaRPr lang="en-US" sz="1759" dirty="0">
                <a:solidFill>
                  <a:schemeClr val="tx1">
                    <a:lumMod val="75000"/>
                    <a:lumOff val="25000"/>
                  </a:schemeClr>
                </a:solidFill>
                <a:latin typeface="Helvetica Light" panose="020B0403020202020204" pitchFamily="34" charset="0"/>
                <a:ea typeface="Franklin Gothic Book" charset="0"/>
                <a:cs typeface="Franklin Gothic Book" charset="0"/>
              </a:endParaRPr>
            </a:p>
          </p:txBody>
        </p:sp>
        <p:sp>
          <p:nvSpPr>
            <p:cNvPr id="17" name="מלבן 3"/>
            <p:cNvSpPr/>
            <p:nvPr/>
          </p:nvSpPr>
          <p:spPr>
            <a:xfrm>
              <a:off x="2422984" y="866898"/>
              <a:ext cx="4976192" cy="568891"/>
            </a:xfrm>
            <a:prstGeom prst="rect">
              <a:avLst/>
            </a:prstGeom>
            <a:noFill/>
          </p:spPr>
          <p:txBody>
            <a:bodyPr wrap="square">
              <a:spAutoFit/>
            </a:bodyPr>
            <a:lstStyle/>
            <a:p>
              <a:r>
                <a:rPr lang="en-US" sz="3078" b="1" spc="-44" dirty="0">
                  <a:solidFill>
                    <a:schemeClr val="tx1">
                      <a:lumMod val="75000"/>
                      <a:lumOff val="25000"/>
                    </a:schemeClr>
                  </a:solidFill>
                  <a:latin typeface="Helvetica" pitchFamily="2" charset="0"/>
                  <a:ea typeface="Franklin Gothic Book" charset="0"/>
                  <a:cs typeface="Franklin Gothic Book" charset="0"/>
                </a:rPr>
                <a:t>Critical Recall - Chilled Food Product</a:t>
              </a:r>
              <a:br>
                <a:rPr lang="en-US" sz="3518" spc="-44" dirty="0">
                  <a:solidFill>
                    <a:schemeClr val="tx1">
                      <a:lumMod val="75000"/>
                      <a:lumOff val="25000"/>
                    </a:schemeClr>
                  </a:solidFill>
                  <a:latin typeface="Helvetica Light" panose="020B0403020202020204" pitchFamily="34" charset="0"/>
                  <a:ea typeface="Franklin Gothic Book" charset="0"/>
                  <a:cs typeface="Franklin Gothic Book" charset="0"/>
                </a:rPr>
              </a:br>
              <a:r>
                <a:rPr lang="en-US" sz="2418" spc="-44" dirty="0">
                  <a:solidFill>
                    <a:schemeClr val="tx1">
                      <a:lumMod val="75000"/>
                      <a:lumOff val="25000"/>
                    </a:schemeClr>
                  </a:solidFill>
                  <a:latin typeface="Helvetica Light" panose="020B0403020202020204" pitchFamily="34" charset="0"/>
                  <a:ea typeface="Franklin Gothic Book" charset="0"/>
                  <a:cs typeface="Franklin Gothic Book" charset="0"/>
                </a:rPr>
                <a:t>large scale monitored assets, 2,000 users, less then an hour</a:t>
              </a:r>
              <a:endParaRPr lang="en-US" sz="3518" spc="-44" dirty="0">
                <a:solidFill>
                  <a:schemeClr val="tx1">
                    <a:lumMod val="75000"/>
                    <a:lumOff val="25000"/>
                  </a:schemeClr>
                </a:solidFill>
                <a:latin typeface="Helvetica Light" panose="020B0403020202020204" pitchFamily="34" charset="0"/>
                <a:ea typeface="Franklin Gothic Book" charset="0"/>
                <a:cs typeface="Franklin Gothic Book" charset="0"/>
              </a:endParaRPr>
            </a:p>
          </p:txBody>
        </p:sp>
      </p:grpSp>
      <p:grpSp>
        <p:nvGrpSpPr>
          <p:cNvPr id="28" name="Group 27"/>
          <p:cNvGrpSpPr/>
          <p:nvPr/>
        </p:nvGrpSpPr>
        <p:grpSpPr>
          <a:xfrm>
            <a:off x="643748" y="4084006"/>
            <a:ext cx="11957215" cy="996048"/>
            <a:chOff x="409057" y="2743430"/>
            <a:chExt cx="7251374" cy="604046"/>
          </a:xfrm>
        </p:grpSpPr>
        <p:pic>
          <p:nvPicPr>
            <p:cNvPr id="21" name="תמונה 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1696" y="2809419"/>
              <a:ext cx="505840" cy="403556"/>
            </a:xfrm>
            <a:prstGeom prst="rect">
              <a:avLst/>
            </a:prstGeom>
          </p:spPr>
        </p:pic>
        <p:sp>
          <p:nvSpPr>
            <p:cNvPr id="22" name="מלבן 3"/>
            <p:cNvSpPr/>
            <p:nvPr/>
          </p:nvSpPr>
          <p:spPr>
            <a:xfrm>
              <a:off x="409057" y="3168371"/>
              <a:ext cx="1832902" cy="179105"/>
            </a:xfrm>
            <a:prstGeom prst="rect">
              <a:avLst/>
            </a:prstGeom>
            <a:noFill/>
          </p:spPr>
          <p:txBody>
            <a:bodyPr wrap="square">
              <a:spAutoFit/>
            </a:bodyPr>
            <a:lstStyle/>
            <a:p>
              <a:pPr algn="ctr"/>
              <a:r>
                <a:rPr lang="en-US" sz="1319" dirty="0">
                  <a:solidFill>
                    <a:schemeClr val="tx1">
                      <a:lumMod val="75000"/>
                      <a:lumOff val="25000"/>
                    </a:schemeClr>
                  </a:solidFill>
                  <a:latin typeface="Helvetica Light" panose="020B0403020202020204" pitchFamily="34" charset="0"/>
                  <a:ea typeface="Franklin Gothic Book" charset="0"/>
                  <a:cs typeface="Franklin Gothic Book" charset="0"/>
                </a:rPr>
                <a:t>Food Distribution</a:t>
              </a:r>
              <a:endParaRPr lang="en-US" sz="1759" dirty="0">
                <a:solidFill>
                  <a:schemeClr val="tx1">
                    <a:lumMod val="75000"/>
                    <a:lumOff val="25000"/>
                  </a:schemeClr>
                </a:solidFill>
                <a:latin typeface="Helvetica Light" panose="020B0403020202020204" pitchFamily="34" charset="0"/>
                <a:ea typeface="Franklin Gothic Book" charset="0"/>
                <a:cs typeface="Franklin Gothic Book" charset="0"/>
              </a:endParaRPr>
            </a:p>
          </p:txBody>
        </p:sp>
        <p:sp>
          <p:nvSpPr>
            <p:cNvPr id="23" name="מלבן 3"/>
            <p:cNvSpPr/>
            <p:nvPr/>
          </p:nvSpPr>
          <p:spPr>
            <a:xfrm>
              <a:off x="2410607" y="2743430"/>
              <a:ext cx="5249824" cy="568890"/>
            </a:xfrm>
            <a:prstGeom prst="rect">
              <a:avLst/>
            </a:prstGeom>
            <a:noFill/>
          </p:spPr>
          <p:txBody>
            <a:bodyPr wrap="square">
              <a:spAutoFit/>
            </a:bodyPr>
            <a:lstStyle/>
            <a:p>
              <a:r>
                <a:rPr lang="en-US" sz="3078" b="1" spc="-44" dirty="0">
                  <a:solidFill>
                    <a:schemeClr val="tx1">
                      <a:lumMod val="75000"/>
                      <a:lumOff val="25000"/>
                    </a:schemeClr>
                  </a:solidFill>
                  <a:latin typeface="Helvetica" pitchFamily="2" charset="0"/>
                  <a:ea typeface="Franklin Gothic Book" charset="0"/>
                  <a:cs typeface="Franklin Gothic Book" charset="0"/>
                </a:rPr>
                <a:t>Excellency in field operations</a:t>
              </a:r>
              <a:br>
                <a:rPr lang="en-US" sz="3518" spc="-44" dirty="0">
                  <a:solidFill>
                    <a:schemeClr val="tx1">
                      <a:lumMod val="75000"/>
                      <a:lumOff val="25000"/>
                    </a:schemeClr>
                  </a:solidFill>
                  <a:latin typeface="Helvetica Light" panose="020B0403020202020204" pitchFamily="34" charset="0"/>
                  <a:ea typeface="Franklin Gothic Book" charset="0"/>
                  <a:cs typeface="Franklin Gothic Book" charset="0"/>
                </a:rPr>
              </a:br>
              <a:r>
                <a:rPr lang="en-US" sz="2418" spc="-44" dirty="0">
                  <a:solidFill>
                    <a:schemeClr val="tx1">
                      <a:lumMod val="75000"/>
                      <a:lumOff val="25000"/>
                    </a:schemeClr>
                  </a:solidFill>
                  <a:latin typeface="Helvetica Light" panose="020B0403020202020204" pitchFamily="34" charset="0"/>
                  <a:ea typeface="Franklin Gothic Book" charset="0"/>
                  <a:cs typeface="Franklin Gothic Book" charset="0"/>
                </a:rPr>
                <a:t>For both routines and ad-hoc tasks</a:t>
              </a:r>
              <a:endParaRPr lang="en-US" sz="3518" spc="-44" dirty="0">
                <a:solidFill>
                  <a:schemeClr val="tx1">
                    <a:lumMod val="75000"/>
                    <a:lumOff val="25000"/>
                  </a:schemeClr>
                </a:solidFill>
                <a:latin typeface="Helvetica Light" panose="020B0403020202020204" pitchFamily="34" charset="0"/>
                <a:ea typeface="Franklin Gothic Book" charset="0"/>
                <a:cs typeface="Franklin Gothic Book" charset="0"/>
              </a:endParaRPr>
            </a:p>
          </p:txBody>
        </p:sp>
      </p:grpSp>
      <p:sp>
        <p:nvSpPr>
          <p:cNvPr id="25" name="מלבן 3"/>
          <p:cNvSpPr/>
          <p:nvPr/>
        </p:nvSpPr>
        <p:spPr>
          <a:xfrm>
            <a:off x="3944221" y="5115035"/>
            <a:ext cx="8656739" cy="938077"/>
          </a:xfrm>
          <a:prstGeom prst="rect">
            <a:avLst/>
          </a:prstGeom>
          <a:noFill/>
        </p:spPr>
        <p:txBody>
          <a:bodyPr wrap="square">
            <a:spAutoFit/>
          </a:bodyPr>
          <a:lstStyle/>
          <a:p>
            <a:r>
              <a:rPr lang="en-US" sz="3078" b="1" spc="-44" dirty="0">
                <a:solidFill>
                  <a:schemeClr val="tx1">
                    <a:lumMod val="75000"/>
                    <a:lumOff val="25000"/>
                  </a:schemeClr>
                </a:solidFill>
                <a:latin typeface="Helvetica" pitchFamily="2" charset="0"/>
                <a:ea typeface="Franklin Gothic Book" charset="0"/>
                <a:cs typeface="Franklin Gothic Book" charset="0"/>
              </a:rPr>
              <a:t>Product availability and shelf share</a:t>
            </a:r>
            <a:br>
              <a:rPr lang="en-US" sz="3518" spc="-44" dirty="0">
                <a:solidFill>
                  <a:schemeClr val="tx1">
                    <a:lumMod val="75000"/>
                    <a:lumOff val="25000"/>
                  </a:schemeClr>
                </a:solidFill>
                <a:latin typeface="Helvetica Light" panose="020B0403020202020204" pitchFamily="34" charset="0"/>
                <a:ea typeface="Franklin Gothic Book" charset="0"/>
                <a:cs typeface="Franklin Gothic Book" charset="0"/>
              </a:rPr>
            </a:br>
            <a:r>
              <a:rPr lang="en-US" sz="2418" spc="-44" dirty="0">
                <a:solidFill>
                  <a:schemeClr val="tx1">
                    <a:lumMod val="75000"/>
                    <a:lumOff val="25000"/>
                  </a:schemeClr>
                </a:solidFill>
                <a:latin typeface="Helvetica Light" panose="020B0403020202020204" pitchFamily="34" charset="0"/>
                <a:ea typeface="Franklin Gothic Book" charset="0"/>
                <a:cs typeface="Franklin Gothic Book" charset="0"/>
              </a:rPr>
              <a:t>shelf share and sales lift</a:t>
            </a:r>
            <a:endParaRPr lang="en-US" sz="3518" spc="-44" dirty="0">
              <a:solidFill>
                <a:schemeClr val="tx1">
                  <a:lumMod val="75000"/>
                  <a:lumOff val="25000"/>
                </a:schemeClr>
              </a:solidFill>
              <a:latin typeface="Helvetica Light" panose="020B0403020202020204" pitchFamily="34" charset="0"/>
              <a:ea typeface="Franklin Gothic Book" charset="0"/>
              <a:cs typeface="Franklin Gothic Book" charset="0"/>
            </a:endParaRPr>
          </a:p>
        </p:txBody>
      </p:sp>
      <p:sp>
        <p:nvSpPr>
          <p:cNvPr id="26" name="מלבן 3"/>
          <p:cNvSpPr/>
          <p:nvPr/>
        </p:nvSpPr>
        <p:spPr>
          <a:xfrm>
            <a:off x="643748" y="5881104"/>
            <a:ext cx="3022380" cy="295337"/>
          </a:xfrm>
          <a:prstGeom prst="rect">
            <a:avLst/>
          </a:prstGeom>
          <a:noFill/>
        </p:spPr>
        <p:txBody>
          <a:bodyPr wrap="square">
            <a:spAutoFit/>
          </a:bodyPr>
          <a:lstStyle/>
          <a:p>
            <a:pPr algn="ctr"/>
            <a:r>
              <a:rPr lang="en-US" sz="1319" dirty="0">
                <a:solidFill>
                  <a:schemeClr val="tx1">
                    <a:lumMod val="75000"/>
                    <a:lumOff val="25000"/>
                  </a:schemeClr>
                </a:solidFill>
                <a:latin typeface="Helvetica Light" panose="020B0403020202020204" pitchFamily="34" charset="0"/>
                <a:ea typeface="Franklin Gothic Book" charset="0"/>
                <a:cs typeface="Franklin Gothic Book" charset="0"/>
              </a:rPr>
              <a:t>CPG </a:t>
            </a:r>
            <a:r>
              <a:rPr lang="en-US" sz="1319" dirty="0" err="1">
                <a:solidFill>
                  <a:schemeClr val="tx1">
                    <a:lumMod val="75000"/>
                    <a:lumOff val="25000"/>
                  </a:schemeClr>
                </a:solidFill>
                <a:latin typeface="Helvetica Light" panose="020B0403020202020204" pitchFamily="34" charset="0"/>
                <a:ea typeface="Franklin Gothic Book" charset="0"/>
                <a:cs typeface="Franklin Gothic Book" charset="0"/>
              </a:rPr>
              <a:t>manufactorer</a:t>
            </a:r>
            <a:endParaRPr lang="en-US" sz="1759" dirty="0">
              <a:solidFill>
                <a:schemeClr val="tx1">
                  <a:lumMod val="75000"/>
                  <a:lumOff val="25000"/>
                </a:schemeClr>
              </a:solidFill>
              <a:latin typeface="Helvetica Light" panose="020B0403020202020204" pitchFamily="34" charset="0"/>
              <a:ea typeface="Franklin Gothic Book" charset="0"/>
              <a:cs typeface="Franklin Gothic Book" charset="0"/>
            </a:endParaRPr>
          </a:p>
        </p:txBody>
      </p:sp>
      <p:grpSp>
        <p:nvGrpSpPr>
          <p:cNvPr id="83" name="Group 82"/>
          <p:cNvGrpSpPr/>
          <p:nvPr/>
        </p:nvGrpSpPr>
        <p:grpSpPr>
          <a:xfrm>
            <a:off x="3381050" y="7155173"/>
            <a:ext cx="3197460" cy="2968712"/>
            <a:chOff x="314194" y="4688164"/>
            <a:chExt cx="1939078" cy="1800356"/>
          </a:xfrm>
        </p:grpSpPr>
        <p:sp>
          <p:nvSpPr>
            <p:cNvPr id="84" name="Oval 83"/>
            <p:cNvSpPr/>
            <p:nvPr/>
          </p:nvSpPr>
          <p:spPr>
            <a:xfrm>
              <a:off x="523002" y="4688164"/>
              <a:ext cx="1485900" cy="1487488"/>
            </a:xfrm>
            <a:prstGeom prst="ellipse">
              <a:avLst/>
            </a:prstGeom>
            <a:noFill/>
            <a:ln w="57150" cmpd="sng">
              <a:solidFill>
                <a:schemeClr val="accent2">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227">
                <a:latin typeface="Helvetica Light" panose="020B0403020202020204" pitchFamily="34" charset="0"/>
              </a:endParaRPr>
            </a:p>
          </p:txBody>
        </p:sp>
        <p:sp>
          <p:nvSpPr>
            <p:cNvPr id="85" name="Rectangle 104"/>
            <p:cNvSpPr>
              <a:spLocks noChangeArrowheads="1"/>
            </p:cNvSpPr>
            <p:nvPr/>
          </p:nvSpPr>
          <p:spPr bwMode="auto">
            <a:xfrm>
              <a:off x="702018" y="5053163"/>
              <a:ext cx="1127865" cy="671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r>
                <a:rPr lang="en-US" altLang="x-none" sz="6596" dirty="0">
                  <a:solidFill>
                    <a:srgbClr val="212F3F"/>
                  </a:solidFill>
                  <a:latin typeface="Helvetica Light" panose="020B0403020202020204" pitchFamily="34" charset="0"/>
                  <a:ea typeface="Franklin Gothic Book" charset="0"/>
                  <a:cs typeface="Franklin Gothic Book" charset="0"/>
                </a:rPr>
                <a:t>10%</a:t>
              </a:r>
              <a:endParaRPr lang="en-US" altLang="x-none" sz="3957" dirty="0">
                <a:solidFill>
                  <a:srgbClr val="212F3F"/>
                </a:solidFill>
                <a:latin typeface="Helvetica Light" panose="020B0403020202020204" pitchFamily="34" charset="0"/>
                <a:ea typeface="Franklin Gothic Book" charset="0"/>
                <a:cs typeface="Franklin Gothic Book" charset="0"/>
              </a:endParaRPr>
            </a:p>
          </p:txBody>
        </p:sp>
        <p:sp>
          <p:nvSpPr>
            <p:cNvPr id="86" name="מלבן 3"/>
            <p:cNvSpPr/>
            <p:nvPr/>
          </p:nvSpPr>
          <p:spPr>
            <a:xfrm>
              <a:off x="314194" y="6217023"/>
              <a:ext cx="1939078" cy="271497"/>
            </a:xfrm>
            <a:prstGeom prst="rect">
              <a:avLst/>
            </a:prstGeom>
            <a:noFill/>
          </p:spPr>
          <p:txBody>
            <a:bodyPr wrap="square">
              <a:spAutoFit/>
            </a:bodyPr>
            <a:lstStyle/>
            <a:p>
              <a:pPr algn="ctr"/>
              <a:r>
                <a:rPr lang="en-US" sz="2309" dirty="0">
                  <a:solidFill>
                    <a:schemeClr val="tx1">
                      <a:lumMod val="75000"/>
                      <a:lumOff val="25000"/>
                    </a:schemeClr>
                  </a:solidFill>
                  <a:latin typeface="Helvetica Light" panose="020B0403020202020204" pitchFamily="34" charset="0"/>
                  <a:ea typeface="Franklin Gothic Book" charset="0"/>
                  <a:cs typeface="Franklin Gothic Book" charset="0"/>
                </a:rPr>
                <a:t>Sales Increase</a:t>
              </a:r>
              <a:endParaRPr lang="en-US" sz="3298" dirty="0">
                <a:solidFill>
                  <a:schemeClr val="tx1">
                    <a:lumMod val="75000"/>
                    <a:lumOff val="25000"/>
                  </a:schemeClr>
                </a:solidFill>
                <a:latin typeface="Helvetica Light" panose="020B0403020202020204" pitchFamily="34" charset="0"/>
                <a:ea typeface="Franklin Gothic Book" charset="0"/>
                <a:cs typeface="Franklin Gothic Book" charset="0"/>
              </a:endParaRPr>
            </a:p>
          </p:txBody>
        </p:sp>
      </p:grpSp>
      <p:grpSp>
        <p:nvGrpSpPr>
          <p:cNvPr id="87" name="Group 86"/>
          <p:cNvGrpSpPr/>
          <p:nvPr/>
        </p:nvGrpSpPr>
        <p:grpSpPr>
          <a:xfrm>
            <a:off x="6392275" y="7155173"/>
            <a:ext cx="3197460" cy="2968712"/>
            <a:chOff x="314194" y="4688164"/>
            <a:chExt cx="1939078" cy="1800356"/>
          </a:xfrm>
        </p:grpSpPr>
        <p:sp>
          <p:nvSpPr>
            <p:cNvPr id="88" name="Oval 87"/>
            <p:cNvSpPr/>
            <p:nvPr/>
          </p:nvSpPr>
          <p:spPr>
            <a:xfrm>
              <a:off x="523002" y="4688164"/>
              <a:ext cx="1485900" cy="1487488"/>
            </a:xfrm>
            <a:prstGeom prst="ellipse">
              <a:avLst/>
            </a:prstGeom>
            <a:noFill/>
            <a:ln w="57150" cmpd="sng">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227">
                <a:latin typeface="Helvetica Light" panose="020B0403020202020204" pitchFamily="34" charset="0"/>
              </a:endParaRPr>
            </a:p>
          </p:txBody>
        </p:sp>
        <p:sp>
          <p:nvSpPr>
            <p:cNvPr id="89" name="Rectangle 104"/>
            <p:cNvSpPr>
              <a:spLocks noChangeArrowheads="1"/>
            </p:cNvSpPr>
            <p:nvPr/>
          </p:nvSpPr>
          <p:spPr bwMode="auto">
            <a:xfrm>
              <a:off x="719800" y="5061127"/>
              <a:ext cx="1127865" cy="671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r>
                <a:rPr lang="en-US" altLang="x-none" sz="6596" dirty="0">
                  <a:solidFill>
                    <a:srgbClr val="212F3F"/>
                  </a:solidFill>
                  <a:latin typeface="Helvetica Light" panose="020B0403020202020204" pitchFamily="34" charset="0"/>
                  <a:ea typeface="Franklin Gothic Book" charset="0"/>
                  <a:cs typeface="Franklin Gothic Book" charset="0"/>
                </a:rPr>
                <a:t>30%</a:t>
              </a:r>
              <a:endParaRPr lang="en-US" altLang="x-none" sz="3957" dirty="0">
                <a:solidFill>
                  <a:srgbClr val="212F3F"/>
                </a:solidFill>
                <a:latin typeface="Helvetica Light" panose="020B0403020202020204" pitchFamily="34" charset="0"/>
                <a:ea typeface="Franklin Gothic Book" charset="0"/>
                <a:cs typeface="Franklin Gothic Book" charset="0"/>
              </a:endParaRPr>
            </a:p>
          </p:txBody>
        </p:sp>
        <p:sp>
          <p:nvSpPr>
            <p:cNvPr id="90" name="מלבן 3"/>
            <p:cNvSpPr/>
            <p:nvPr/>
          </p:nvSpPr>
          <p:spPr>
            <a:xfrm>
              <a:off x="314194" y="6217023"/>
              <a:ext cx="1939078" cy="271497"/>
            </a:xfrm>
            <a:prstGeom prst="rect">
              <a:avLst/>
            </a:prstGeom>
            <a:noFill/>
          </p:spPr>
          <p:txBody>
            <a:bodyPr wrap="square">
              <a:spAutoFit/>
            </a:bodyPr>
            <a:lstStyle/>
            <a:p>
              <a:pPr algn="ctr"/>
              <a:r>
                <a:rPr lang="en-US" sz="2309" dirty="0">
                  <a:solidFill>
                    <a:schemeClr val="tx1">
                      <a:lumMod val="75000"/>
                      <a:lumOff val="25000"/>
                    </a:schemeClr>
                  </a:solidFill>
                  <a:latin typeface="Helvetica Light" panose="020B0403020202020204" pitchFamily="34" charset="0"/>
                  <a:ea typeface="Franklin Gothic Book" charset="0"/>
                  <a:cs typeface="Franklin Gothic Book" charset="0"/>
                </a:rPr>
                <a:t>floor time increase</a:t>
              </a:r>
              <a:endParaRPr lang="en-US" sz="3298" dirty="0">
                <a:solidFill>
                  <a:schemeClr val="tx1">
                    <a:lumMod val="75000"/>
                    <a:lumOff val="25000"/>
                  </a:schemeClr>
                </a:solidFill>
                <a:latin typeface="Helvetica Light" panose="020B0403020202020204" pitchFamily="34" charset="0"/>
                <a:ea typeface="Franklin Gothic Book" charset="0"/>
                <a:cs typeface="Franklin Gothic Book" charset="0"/>
              </a:endParaRPr>
            </a:p>
          </p:txBody>
        </p:sp>
      </p:grpSp>
      <p:grpSp>
        <p:nvGrpSpPr>
          <p:cNvPr id="91" name="Group 90"/>
          <p:cNvGrpSpPr/>
          <p:nvPr/>
        </p:nvGrpSpPr>
        <p:grpSpPr>
          <a:xfrm>
            <a:off x="9403499" y="7155174"/>
            <a:ext cx="3197460" cy="2968712"/>
            <a:chOff x="314194" y="4688164"/>
            <a:chExt cx="1939078" cy="1800356"/>
          </a:xfrm>
        </p:grpSpPr>
        <p:sp>
          <p:nvSpPr>
            <p:cNvPr id="92" name="Oval 91"/>
            <p:cNvSpPr/>
            <p:nvPr/>
          </p:nvSpPr>
          <p:spPr>
            <a:xfrm>
              <a:off x="523002" y="4688164"/>
              <a:ext cx="1485900" cy="1487488"/>
            </a:xfrm>
            <a:prstGeom prst="ellipse">
              <a:avLst/>
            </a:prstGeom>
            <a:noFill/>
            <a:ln w="57150" cmpd="sng">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227">
                <a:latin typeface="Helvetica Light" panose="020B0403020202020204" pitchFamily="34" charset="0"/>
              </a:endParaRPr>
            </a:p>
          </p:txBody>
        </p:sp>
        <p:sp>
          <p:nvSpPr>
            <p:cNvPr id="93" name="Rectangle 104"/>
            <p:cNvSpPr>
              <a:spLocks noChangeArrowheads="1"/>
            </p:cNvSpPr>
            <p:nvPr/>
          </p:nvSpPr>
          <p:spPr bwMode="auto">
            <a:xfrm>
              <a:off x="702020" y="5070865"/>
              <a:ext cx="1127865" cy="671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r>
                <a:rPr lang="en-US" altLang="x-none" sz="6596" dirty="0">
                  <a:solidFill>
                    <a:srgbClr val="212F3F"/>
                  </a:solidFill>
                  <a:latin typeface="Helvetica Light" panose="020B0403020202020204" pitchFamily="34" charset="0"/>
                  <a:ea typeface="Franklin Gothic Book" charset="0"/>
                  <a:cs typeface="Franklin Gothic Book" charset="0"/>
                </a:rPr>
                <a:t>75%</a:t>
              </a:r>
              <a:endParaRPr lang="en-US" altLang="x-none" sz="3957" dirty="0">
                <a:solidFill>
                  <a:srgbClr val="212F3F"/>
                </a:solidFill>
                <a:latin typeface="Helvetica Light" panose="020B0403020202020204" pitchFamily="34" charset="0"/>
                <a:ea typeface="Franklin Gothic Book" charset="0"/>
                <a:cs typeface="Franklin Gothic Book" charset="0"/>
              </a:endParaRPr>
            </a:p>
          </p:txBody>
        </p:sp>
        <p:sp>
          <p:nvSpPr>
            <p:cNvPr id="94" name="מלבן 3"/>
            <p:cNvSpPr/>
            <p:nvPr/>
          </p:nvSpPr>
          <p:spPr>
            <a:xfrm>
              <a:off x="314194" y="6217023"/>
              <a:ext cx="1939078" cy="271497"/>
            </a:xfrm>
            <a:prstGeom prst="rect">
              <a:avLst/>
            </a:prstGeom>
            <a:noFill/>
          </p:spPr>
          <p:txBody>
            <a:bodyPr wrap="square">
              <a:spAutoFit/>
            </a:bodyPr>
            <a:lstStyle/>
            <a:p>
              <a:pPr algn="ctr"/>
              <a:r>
                <a:rPr lang="en-US" sz="2309" dirty="0">
                  <a:solidFill>
                    <a:schemeClr val="tx1">
                      <a:lumMod val="75000"/>
                      <a:lumOff val="25000"/>
                    </a:schemeClr>
                  </a:solidFill>
                  <a:latin typeface="Helvetica Light" panose="020B0403020202020204" pitchFamily="34" charset="0"/>
                  <a:ea typeface="Franklin Gothic Book" charset="0"/>
                  <a:cs typeface="Franklin Gothic Book" charset="0"/>
                </a:rPr>
                <a:t>Execution Time Savings</a:t>
              </a:r>
              <a:endParaRPr lang="en-US" sz="3298" dirty="0">
                <a:solidFill>
                  <a:schemeClr val="tx1">
                    <a:lumMod val="75000"/>
                    <a:lumOff val="25000"/>
                  </a:schemeClr>
                </a:solidFill>
                <a:latin typeface="Helvetica Light" panose="020B0403020202020204" pitchFamily="34" charset="0"/>
                <a:ea typeface="Franklin Gothic Book" charset="0"/>
                <a:cs typeface="Franklin Gothic Book" charset="0"/>
              </a:endParaRPr>
            </a:p>
          </p:txBody>
        </p:sp>
      </p:grpSp>
      <p:grpSp>
        <p:nvGrpSpPr>
          <p:cNvPr id="31" name="Group 30"/>
          <p:cNvGrpSpPr/>
          <p:nvPr/>
        </p:nvGrpSpPr>
        <p:grpSpPr>
          <a:xfrm>
            <a:off x="369825" y="7155180"/>
            <a:ext cx="3197460" cy="2968714"/>
            <a:chOff x="314194" y="4688164"/>
            <a:chExt cx="1939078" cy="1800356"/>
          </a:xfrm>
        </p:grpSpPr>
        <p:sp>
          <p:nvSpPr>
            <p:cNvPr id="32" name="Oval 31"/>
            <p:cNvSpPr/>
            <p:nvPr/>
          </p:nvSpPr>
          <p:spPr>
            <a:xfrm>
              <a:off x="523002" y="4688164"/>
              <a:ext cx="1485900" cy="1487488"/>
            </a:xfrm>
            <a:prstGeom prst="ellipse">
              <a:avLst/>
            </a:prstGeom>
            <a:noFill/>
            <a:ln w="57150" cmpd="sng">
              <a:solidFill>
                <a:srgbClr val="448BC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227">
                <a:latin typeface="Helvetica Light" panose="020B0403020202020204" pitchFamily="34" charset="0"/>
              </a:endParaRPr>
            </a:p>
          </p:txBody>
        </p:sp>
        <p:sp>
          <p:nvSpPr>
            <p:cNvPr id="33" name="Rectangle 104"/>
            <p:cNvSpPr>
              <a:spLocks noChangeArrowheads="1"/>
            </p:cNvSpPr>
            <p:nvPr/>
          </p:nvSpPr>
          <p:spPr bwMode="auto">
            <a:xfrm>
              <a:off x="559604" y="5053162"/>
              <a:ext cx="1412700" cy="671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r>
                <a:rPr lang="en-US" altLang="x-none" sz="6596" dirty="0">
                  <a:solidFill>
                    <a:srgbClr val="212F3F"/>
                  </a:solidFill>
                  <a:latin typeface="Helvetica Light" panose="020B0403020202020204" pitchFamily="34" charset="0"/>
                  <a:ea typeface="Franklin Gothic Book" charset="0"/>
                  <a:cs typeface="Franklin Gothic Book" charset="0"/>
                </a:rPr>
                <a:t>100%</a:t>
              </a:r>
              <a:endParaRPr lang="en-US" altLang="x-none" sz="3957" dirty="0">
                <a:solidFill>
                  <a:srgbClr val="212F3F"/>
                </a:solidFill>
                <a:latin typeface="Helvetica Light" panose="020B0403020202020204" pitchFamily="34" charset="0"/>
                <a:ea typeface="Franklin Gothic Book" charset="0"/>
                <a:cs typeface="Franklin Gothic Book" charset="0"/>
              </a:endParaRPr>
            </a:p>
          </p:txBody>
        </p:sp>
        <p:sp>
          <p:nvSpPr>
            <p:cNvPr id="34" name="מלבן 3"/>
            <p:cNvSpPr/>
            <p:nvPr/>
          </p:nvSpPr>
          <p:spPr>
            <a:xfrm>
              <a:off x="314194" y="6217023"/>
              <a:ext cx="1939078" cy="271497"/>
            </a:xfrm>
            <a:prstGeom prst="rect">
              <a:avLst/>
            </a:prstGeom>
            <a:noFill/>
          </p:spPr>
          <p:txBody>
            <a:bodyPr wrap="square">
              <a:spAutoFit/>
            </a:bodyPr>
            <a:lstStyle/>
            <a:p>
              <a:pPr algn="ctr"/>
              <a:r>
                <a:rPr lang="en-US" sz="2309" dirty="0">
                  <a:solidFill>
                    <a:schemeClr val="tx1">
                      <a:lumMod val="75000"/>
                      <a:lumOff val="25000"/>
                    </a:schemeClr>
                  </a:solidFill>
                  <a:latin typeface="Helvetica Light" panose="020B0403020202020204" pitchFamily="34" charset="0"/>
                  <a:ea typeface="Franklin Gothic Book" charset="0"/>
                  <a:cs typeface="Franklin Gothic Book" charset="0"/>
                </a:rPr>
                <a:t>Customer Satisfaction </a:t>
              </a:r>
              <a:endParaRPr lang="en-US" sz="3298" dirty="0">
                <a:solidFill>
                  <a:schemeClr val="tx1">
                    <a:lumMod val="75000"/>
                    <a:lumOff val="25000"/>
                  </a:schemeClr>
                </a:solidFill>
                <a:latin typeface="Helvetica Light" panose="020B0403020202020204" pitchFamily="34" charset="0"/>
                <a:ea typeface="Franklin Gothic Book" charset="0"/>
                <a:cs typeface="Franklin Gothic Book" charset="0"/>
              </a:endParaRPr>
            </a:p>
          </p:txBody>
        </p:sp>
      </p:grpSp>
      <p:sp>
        <p:nvSpPr>
          <p:cNvPr id="37" name="Title 1">
            <a:extLst>
              <a:ext uri="{FF2B5EF4-FFF2-40B4-BE49-F238E27FC236}">
                <a16:creationId xmlns:a16="http://schemas.microsoft.com/office/drawing/2014/main" id="{EDB12462-8AF4-D04E-8E7C-383724B9D7CA}"/>
              </a:ext>
            </a:extLst>
          </p:cNvPr>
          <p:cNvSpPr>
            <a:spLocks noGrp="1"/>
          </p:cNvSpPr>
          <p:nvPr>
            <p:ph type="title"/>
          </p:nvPr>
        </p:nvSpPr>
        <p:spPr>
          <a:xfrm>
            <a:off x="552995" y="430195"/>
            <a:ext cx="18998111" cy="1094262"/>
          </a:xfrm>
        </p:spPr>
        <p:txBody>
          <a:bodyPr/>
          <a:lstStyle/>
          <a:p>
            <a:r>
              <a:rPr lang="en-US" sz="4800" b="1" kern="1200" dirty="0">
                <a:solidFill>
                  <a:schemeClr val="accent1"/>
                </a:solidFill>
                <a:latin typeface="+mn-lt"/>
                <a:ea typeface="+mn-ea"/>
                <a:cs typeface="+mn-cs"/>
              </a:rPr>
              <a:t>Clients and numbers</a:t>
            </a:r>
          </a:p>
        </p:txBody>
      </p:sp>
      <p:sp>
        <p:nvSpPr>
          <p:cNvPr id="38" name="מלבן 3">
            <a:extLst>
              <a:ext uri="{FF2B5EF4-FFF2-40B4-BE49-F238E27FC236}">
                <a16:creationId xmlns:a16="http://schemas.microsoft.com/office/drawing/2014/main" id="{D30E19FB-8AC3-B846-AB36-F305E0B8E4FE}"/>
              </a:ext>
            </a:extLst>
          </p:cNvPr>
          <p:cNvSpPr/>
          <p:nvPr/>
        </p:nvSpPr>
        <p:spPr>
          <a:xfrm>
            <a:off x="3929539" y="6088198"/>
            <a:ext cx="8656739" cy="938077"/>
          </a:xfrm>
          <a:prstGeom prst="rect">
            <a:avLst/>
          </a:prstGeom>
          <a:noFill/>
        </p:spPr>
        <p:txBody>
          <a:bodyPr wrap="square">
            <a:spAutoFit/>
          </a:bodyPr>
          <a:lstStyle/>
          <a:p>
            <a:r>
              <a:rPr lang="en-US" sz="3078" b="1" spc="-44" dirty="0">
                <a:solidFill>
                  <a:schemeClr val="tx1">
                    <a:lumMod val="75000"/>
                    <a:lumOff val="25000"/>
                  </a:schemeClr>
                </a:solidFill>
                <a:latin typeface="Helvetica" pitchFamily="2" charset="0"/>
              </a:rPr>
              <a:t>City-wide sensor array management</a:t>
            </a:r>
            <a:br>
              <a:rPr lang="en-US" sz="3518" spc="-44" dirty="0">
                <a:solidFill>
                  <a:schemeClr val="tx1">
                    <a:lumMod val="75000"/>
                    <a:lumOff val="25000"/>
                  </a:schemeClr>
                </a:solidFill>
                <a:latin typeface="Helvetica Light" panose="020B0403020202020204" pitchFamily="34" charset="0"/>
                <a:ea typeface="Franklin Gothic Book" charset="0"/>
                <a:cs typeface="Franklin Gothic Book" charset="0"/>
              </a:rPr>
            </a:br>
            <a:r>
              <a:rPr lang="en-US" sz="2418" spc="-44" dirty="0">
                <a:solidFill>
                  <a:schemeClr val="tx1">
                    <a:lumMod val="75000"/>
                    <a:lumOff val="25000"/>
                  </a:schemeClr>
                </a:solidFill>
                <a:latin typeface="Helvetica Light" panose="020B0403020202020204" pitchFamily="34" charset="0"/>
                <a:ea typeface="Franklin Gothic Book" charset="0"/>
                <a:cs typeface="Franklin Gothic Book" charset="0"/>
              </a:rPr>
              <a:t>water system maintenance and support</a:t>
            </a:r>
            <a:endParaRPr lang="en-US" sz="3518" spc="-44" dirty="0">
              <a:solidFill>
                <a:schemeClr val="tx1">
                  <a:lumMod val="75000"/>
                  <a:lumOff val="25000"/>
                </a:schemeClr>
              </a:solidFill>
              <a:latin typeface="Helvetica Light" panose="020B0403020202020204" pitchFamily="34" charset="0"/>
              <a:ea typeface="Franklin Gothic Book" charset="0"/>
              <a:cs typeface="Franklin Gothic Book" charset="0"/>
            </a:endParaRPr>
          </a:p>
        </p:txBody>
      </p:sp>
      <p:sp>
        <p:nvSpPr>
          <p:cNvPr id="39" name="מלבן 3">
            <a:extLst>
              <a:ext uri="{FF2B5EF4-FFF2-40B4-BE49-F238E27FC236}">
                <a16:creationId xmlns:a16="http://schemas.microsoft.com/office/drawing/2014/main" id="{33302331-D697-3C4B-98E1-CC1BE8F4E8C8}"/>
              </a:ext>
            </a:extLst>
          </p:cNvPr>
          <p:cNvSpPr/>
          <p:nvPr/>
        </p:nvSpPr>
        <p:spPr>
          <a:xfrm>
            <a:off x="1008902" y="6611900"/>
            <a:ext cx="2120057" cy="295337"/>
          </a:xfrm>
          <a:prstGeom prst="rect">
            <a:avLst/>
          </a:prstGeom>
          <a:noFill/>
        </p:spPr>
        <p:txBody>
          <a:bodyPr wrap="square">
            <a:spAutoFit/>
          </a:bodyPr>
          <a:lstStyle/>
          <a:p>
            <a:pPr algn="ctr"/>
            <a:r>
              <a:rPr lang="en-US" sz="1319" dirty="0">
                <a:solidFill>
                  <a:schemeClr val="tx1">
                    <a:lumMod val="75000"/>
                    <a:lumOff val="25000"/>
                  </a:schemeClr>
                </a:solidFill>
                <a:latin typeface="Helvetica Light" panose="020B0403020202020204" pitchFamily="34" charset="0"/>
                <a:ea typeface="Franklin Gothic Book" charset="0"/>
                <a:cs typeface="Franklin Gothic Book" charset="0"/>
              </a:rPr>
              <a:t>Municipality</a:t>
            </a:r>
            <a:endParaRPr lang="en-US" sz="1759" dirty="0">
              <a:solidFill>
                <a:schemeClr val="tx1">
                  <a:lumMod val="75000"/>
                  <a:lumOff val="25000"/>
                </a:schemeClr>
              </a:solidFill>
              <a:latin typeface="Helvetica Light" panose="020B0403020202020204" pitchFamily="34" charset="0"/>
              <a:ea typeface="Franklin Gothic Book" charset="0"/>
              <a:cs typeface="Franklin Gothic Book" charset="0"/>
            </a:endParaRPr>
          </a:p>
        </p:txBody>
      </p:sp>
      <p:pic>
        <p:nvPicPr>
          <p:cNvPr id="2" name="Picture 1">
            <a:extLst>
              <a:ext uri="{FF2B5EF4-FFF2-40B4-BE49-F238E27FC236}">
                <a16:creationId xmlns:a16="http://schemas.microsoft.com/office/drawing/2014/main" id="{CDB56E80-7193-7D4A-BDAB-DB5B8C0948B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899018" y="6210551"/>
            <a:ext cx="339833" cy="474992"/>
          </a:xfrm>
          <a:prstGeom prst="rect">
            <a:avLst/>
          </a:prstGeom>
        </p:spPr>
      </p:pic>
      <p:sp>
        <p:nvSpPr>
          <p:cNvPr id="5" name="מלבן 3">
            <a:extLst>
              <a:ext uri="{FF2B5EF4-FFF2-40B4-BE49-F238E27FC236}">
                <a16:creationId xmlns:a16="http://schemas.microsoft.com/office/drawing/2014/main" id="{C62D6651-7D12-4B84-9FCB-F31C4C78DEAA}"/>
              </a:ext>
            </a:extLst>
          </p:cNvPr>
          <p:cNvSpPr/>
          <p:nvPr/>
        </p:nvSpPr>
        <p:spPr>
          <a:xfrm>
            <a:off x="3929536" y="2836585"/>
            <a:ext cx="8656742" cy="938077"/>
          </a:xfrm>
          <a:prstGeom prst="rect">
            <a:avLst/>
          </a:prstGeom>
          <a:noFill/>
        </p:spPr>
        <p:txBody>
          <a:bodyPr wrap="square">
            <a:spAutoFit/>
          </a:bodyPr>
          <a:lstStyle/>
          <a:p>
            <a:r>
              <a:rPr lang="en-US" sz="3078" b="1" spc="-44" dirty="0">
                <a:solidFill>
                  <a:schemeClr val="tx1">
                    <a:lumMod val="75000"/>
                    <a:lumOff val="25000"/>
                  </a:schemeClr>
                </a:solidFill>
                <a:latin typeface="Helvetica" pitchFamily="2" charset="0"/>
              </a:rPr>
              <a:t>Increased efficiency and sales</a:t>
            </a:r>
            <a:br>
              <a:rPr lang="en-US" sz="3518" spc="-44" dirty="0">
                <a:solidFill>
                  <a:schemeClr val="tx1">
                    <a:lumMod val="75000"/>
                    <a:lumOff val="25000"/>
                  </a:schemeClr>
                </a:solidFill>
                <a:latin typeface="Helvetica Light" panose="020B0403020202020204" pitchFamily="34" charset="0"/>
                <a:ea typeface="Franklin Gothic Book" charset="0"/>
                <a:cs typeface="Franklin Gothic Book" charset="0"/>
              </a:rPr>
            </a:br>
            <a:r>
              <a:rPr lang="en-US" sz="2418" spc="-44" dirty="0">
                <a:solidFill>
                  <a:schemeClr val="tx1">
                    <a:lumMod val="75000"/>
                    <a:lumOff val="25000"/>
                  </a:schemeClr>
                </a:solidFill>
                <a:latin typeface="Helvetica Light" panose="020B0403020202020204" pitchFamily="34" charset="0"/>
                <a:ea typeface="Franklin Gothic Book" charset="0"/>
                <a:cs typeface="Franklin Gothic Book" charset="0"/>
              </a:rPr>
              <a:t>Sense of confidence &amp; control, reliable field feedback</a:t>
            </a:r>
            <a:endParaRPr lang="en-US" sz="3518" spc="-44" dirty="0">
              <a:solidFill>
                <a:schemeClr val="tx1">
                  <a:lumMod val="75000"/>
                  <a:lumOff val="25000"/>
                </a:schemeClr>
              </a:solidFill>
              <a:latin typeface="Helvetica Light" panose="020B0403020202020204" pitchFamily="34" charset="0"/>
              <a:ea typeface="Franklin Gothic Book" charset="0"/>
              <a:cs typeface="Franklin Gothic Book" charset="0"/>
            </a:endParaRPr>
          </a:p>
        </p:txBody>
      </p:sp>
      <p:pic>
        <p:nvPicPr>
          <p:cNvPr id="2050" name="Picture 2" descr="Dor Alon | Minale Tattersfield | Flickr">
            <a:extLst>
              <a:ext uri="{FF2B5EF4-FFF2-40B4-BE49-F238E27FC236}">
                <a16:creationId xmlns:a16="http://schemas.microsoft.com/office/drawing/2014/main" id="{5570AD95-DD79-4A48-93E4-BE19E158FB3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45337" y="2725676"/>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6" name="תיבת טקסט 5">
            <a:extLst>
              <a:ext uri="{FF2B5EF4-FFF2-40B4-BE49-F238E27FC236}">
                <a16:creationId xmlns:a16="http://schemas.microsoft.com/office/drawing/2014/main" id="{57E79A89-4F3C-4BA7-B810-76C570938498}"/>
              </a:ext>
            </a:extLst>
          </p:cNvPr>
          <p:cNvSpPr txBox="1"/>
          <p:nvPr/>
        </p:nvSpPr>
        <p:spPr>
          <a:xfrm>
            <a:off x="1545337" y="3774662"/>
            <a:ext cx="1219200" cy="369332"/>
          </a:xfrm>
          <a:prstGeom prst="rect">
            <a:avLst/>
          </a:prstGeom>
          <a:noFill/>
        </p:spPr>
        <p:txBody>
          <a:bodyPr wrap="square" rtlCol="0">
            <a:spAutoFit/>
          </a:bodyPr>
          <a:lstStyle/>
          <a:p>
            <a:pPr algn="ctr"/>
            <a:r>
              <a:rPr lang="en-US" dirty="0"/>
              <a:t>CS chain</a:t>
            </a:r>
          </a:p>
        </p:txBody>
      </p:sp>
      <p:pic>
        <p:nvPicPr>
          <p:cNvPr id="8" name="תמונה 7">
            <a:extLst>
              <a:ext uri="{FF2B5EF4-FFF2-40B4-BE49-F238E27FC236}">
                <a16:creationId xmlns:a16="http://schemas.microsoft.com/office/drawing/2014/main" id="{528A4545-172D-49CF-855B-E78FD3892177}"/>
              </a:ext>
            </a:extLst>
          </p:cNvPr>
          <p:cNvPicPr>
            <a:picLocks noChangeAspect="1"/>
          </p:cNvPicPr>
          <p:nvPr/>
        </p:nvPicPr>
        <p:blipFill rotWithShape="1">
          <a:blip r:embed="rId7"/>
          <a:srcRect l="50540" t="17525" r="898" b="8518"/>
          <a:stretch/>
        </p:blipFill>
        <p:spPr>
          <a:xfrm>
            <a:off x="1739116" y="5203455"/>
            <a:ext cx="765447" cy="655709"/>
          </a:xfrm>
          <a:prstGeom prst="rect">
            <a:avLst/>
          </a:prstGeom>
        </p:spPr>
      </p:pic>
    </p:spTree>
    <p:extLst>
      <p:ext uri="{BB962C8B-B14F-4D97-AF65-F5344CB8AC3E}">
        <p14:creationId xmlns:p14="http://schemas.microsoft.com/office/powerpoint/2010/main" val="28234597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29" y="47505"/>
            <a:ext cx="20105515" cy="11309350"/>
          </a:xfrm>
          <a:prstGeom prst="rect">
            <a:avLst/>
          </a:prstGeom>
        </p:spPr>
      </p:pic>
      <p:sp>
        <p:nvSpPr>
          <p:cNvPr id="10" name="TextBox 9">
            <a:extLst>
              <a:ext uri="{FF2B5EF4-FFF2-40B4-BE49-F238E27FC236}">
                <a16:creationId xmlns:a16="http://schemas.microsoft.com/office/drawing/2014/main" id="{D05DC04C-3523-455A-842C-47446FA4E6DB}"/>
              </a:ext>
            </a:extLst>
          </p:cNvPr>
          <p:cNvSpPr txBox="1"/>
          <p:nvPr/>
        </p:nvSpPr>
        <p:spPr>
          <a:xfrm>
            <a:off x="908050" y="625475"/>
            <a:ext cx="18716065" cy="750205"/>
          </a:xfrm>
          <a:prstGeom prst="rect">
            <a:avLst/>
          </a:prstGeom>
        </p:spPr>
        <p:txBody>
          <a:bodyPr vert="horz" wrap="square" lIns="0" tIns="11430" rIns="0" bIns="0" rtlCol="0">
            <a:spAutoFit/>
          </a:bodyPr>
          <a:lstStyle>
            <a:defPPr>
              <a:defRPr lang="en-US"/>
            </a:defPPr>
            <a:lvl1pPr algn="r" rtl="1">
              <a:defRPr sz="6600">
                <a:solidFill>
                  <a:schemeClr val="accent1"/>
                </a:solidFill>
              </a:defRPr>
            </a:lvl1pPr>
          </a:lstStyle>
          <a:p>
            <a:pPr algn="l" rtl="0"/>
            <a:r>
              <a:rPr lang="en-US" sz="4800" b="1" dirty="0"/>
              <a:t>Product Strategy</a:t>
            </a:r>
            <a:endParaRPr lang="he-IL" sz="4800" b="1" dirty="0"/>
          </a:p>
        </p:txBody>
      </p:sp>
      <p:sp>
        <p:nvSpPr>
          <p:cNvPr id="2" name="TextBox 9">
            <a:extLst>
              <a:ext uri="{FF2B5EF4-FFF2-40B4-BE49-F238E27FC236}">
                <a16:creationId xmlns:a16="http://schemas.microsoft.com/office/drawing/2014/main" id="{274E8350-52A1-4B02-9F91-A326CDFF5BA3}"/>
              </a:ext>
            </a:extLst>
          </p:cNvPr>
          <p:cNvSpPr txBox="1"/>
          <p:nvPr/>
        </p:nvSpPr>
        <p:spPr>
          <a:xfrm>
            <a:off x="908050" y="1768475"/>
            <a:ext cx="18288000" cy="1242648"/>
          </a:xfrm>
          <a:prstGeom prst="rect">
            <a:avLst/>
          </a:prstGeom>
        </p:spPr>
        <p:txBody>
          <a:bodyPr vert="horz" wrap="square" lIns="0" tIns="11430" rIns="0" bIns="0" rtlCol="0">
            <a:spAutoFit/>
          </a:bodyPr>
          <a:lstStyle>
            <a:defPPr>
              <a:defRPr lang="en-US"/>
            </a:defPPr>
            <a:lvl1pPr algn="r" rtl="1">
              <a:defRPr sz="6600">
                <a:solidFill>
                  <a:schemeClr val="accent1"/>
                </a:solidFill>
              </a:defRPr>
            </a:lvl1pPr>
          </a:lstStyle>
          <a:p>
            <a:pPr algn="l" rtl="0">
              <a:buSzPts val="1000"/>
              <a:tabLst>
                <a:tab pos="457200" algn="l"/>
              </a:tabLst>
            </a:pPr>
            <a:endParaRPr lang="ru-RU" sz="4000" dirty="0"/>
          </a:p>
          <a:p>
            <a:pPr algn="l" rtl="0"/>
            <a:endParaRPr lang="he-IL" sz="4000" dirty="0"/>
          </a:p>
        </p:txBody>
      </p:sp>
      <p:sp>
        <p:nvSpPr>
          <p:cNvPr id="3" name="Title 1">
            <a:extLst>
              <a:ext uri="{FF2B5EF4-FFF2-40B4-BE49-F238E27FC236}">
                <a16:creationId xmlns:a16="http://schemas.microsoft.com/office/drawing/2014/main" id="{771D2D56-3CE4-4F41-B7DA-06012C6F0FD0}"/>
              </a:ext>
            </a:extLst>
          </p:cNvPr>
          <p:cNvSpPr txBox="1">
            <a:spLocks/>
          </p:cNvSpPr>
          <p:nvPr/>
        </p:nvSpPr>
        <p:spPr>
          <a:xfrm>
            <a:off x="798486" y="1792859"/>
            <a:ext cx="18549964" cy="783150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solidFill>
                  <a:schemeClr val="accent1"/>
                </a:solidFill>
                <a:latin typeface="+mn-lt"/>
                <a:ea typeface="+mn-ea"/>
                <a:cs typeface="+mn-cs"/>
              </a:rPr>
              <a:t>PAAS – </a:t>
            </a:r>
            <a:r>
              <a:rPr lang="en-US" sz="4800" dirty="0">
                <a:solidFill>
                  <a:schemeClr val="accent1"/>
                </a:solidFill>
                <a:latin typeface="+mn-lt"/>
                <a:ea typeface="+mn-ea"/>
                <a:cs typeface="+mn-cs"/>
              </a:rPr>
              <a:t>we understand that our clients know their business better than us, so we give them a vast </a:t>
            </a:r>
            <a:r>
              <a:rPr lang="en-US" sz="4800" b="1" dirty="0">
                <a:solidFill>
                  <a:schemeClr val="accent1"/>
                </a:solidFill>
                <a:latin typeface="+mn-lt"/>
                <a:ea typeface="+mn-ea"/>
                <a:cs typeface="+mn-cs"/>
              </a:rPr>
              <a:t>platform</a:t>
            </a:r>
            <a:r>
              <a:rPr lang="en-US" sz="4800" dirty="0">
                <a:solidFill>
                  <a:schemeClr val="accent1"/>
                </a:solidFill>
                <a:latin typeface="+mn-lt"/>
                <a:ea typeface="+mn-ea"/>
                <a:cs typeface="+mn-cs"/>
              </a:rPr>
              <a:t> allowing them to implement both structure and methodology.</a:t>
            </a:r>
          </a:p>
          <a:p>
            <a:endParaRPr lang="en-US" sz="1800" dirty="0">
              <a:solidFill>
                <a:schemeClr val="accent1"/>
              </a:solidFill>
              <a:latin typeface="+mn-lt"/>
              <a:ea typeface="+mn-ea"/>
              <a:cs typeface="+mn-cs"/>
            </a:endParaRPr>
          </a:p>
          <a:p>
            <a:r>
              <a:rPr lang="en-US" sz="4800" b="1" dirty="0">
                <a:solidFill>
                  <a:schemeClr val="accent1"/>
                </a:solidFill>
                <a:latin typeface="+mn-lt"/>
                <a:ea typeface="+mn-ea"/>
                <a:cs typeface="+mn-cs"/>
              </a:rPr>
              <a:t>Learning</a:t>
            </a:r>
            <a:r>
              <a:rPr lang="en-US" sz="4800" dirty="0">
                <a:solidFill>
                  <a:schemeClr val="accent1"/>
                </a:solidFill>
                <a:latin typeface="+mn-lt"/>
                <a:ea typeface="+mn-ea"/>
                <a:cs typeface="+mn-cs"/>
              </a:rPr>
              <a:t> – We know that our clients are the experts so we learn from them and constantly improve our platform to align with the needs</a:t>
            </a:r>
          </a:p>
          <a:p>
            <a:endParaRPr lang="en-US" sz="4000" b="1" dirty="0">
              <a:solidFill>
                <a:schemeClr val="accent1"/>
              </a:solidFill>
              <a:latin typeface="+mn-lt"/>
              <a:ea typeface="+mn-ea"/>
              <a:cs typeface="+mn-cs"/>
            </a:endParaRPr>
          </a:p>
          <a:p>
            <a:r>
              <a:rPr lang="en-US" sz="4000" b="1" dirty="0">
                <a:solidFill>
                  <a:schemeClr val="accent1"/>
                </a:solidFill>
                <a:latin typeface="+mn-lt"/>
                <a:ea typeface="+mn-ea"/>
                <a:cs typeface="+mn-cs"/>
              </a:rPr>
              <a:t>Collaboration</a:t>
            </a:r>
            <a:r>
              <a:rPr lang="en-US" sz="4000" dirty="0">
                <a:solidFill>
                  <a:schemeClr val="accent1"/>
                </a:solidFill>
                <a:latin typeface="+mn-lt"/>
                <a:ea typeface="+mn-ea"/>
                <a:cs typeface="+mn-cs"/>
              </a:rPr>
              <a:t> – We know that smart tools increase ROI so we collaborate with other technologies and integrate 3</a:t>
            </a:r>
            <a:r>
              <a:rPr lang="en-US" sz="4000" baseline="30000" dirty="0">
                <a:solidFill>
                  <a:schemeClr val="accent1"/>
                </a:solidFill>
                <a:latin typeface="+mn-lt"/>
                <a:ea typeface="+mn-ea"/>
                <a:cs typeface="+mn-cs"/>
              </a:rPr>
              <a:t>rd</a:t>
            </a:r>
            <a:r>
              <a:rPr lang="en-US" sz="4000" dirty="0">
                <a:solidFill>
                  <a:schemeClr val="accent1"/>
                </a:solidFill>
                <a:latin typeface="+mn-lt"/>
                <a:ea typeface="+mn-ea"/>
                <a:cs typeface="+mn-cs"/>
              </a:rPr>
              <a:t> party’s tech (BI, sales app, computer vision, optimization and routing, data filing)</a:t>
            </a:r>
          </a:p>
          <a:p>
            <a:endParaRPr lang="en-US" sz="1400" b="1" dirty="0">
              <a:solidFill>
                <a:schemeClr val="accent1"/>
              </a:solidFill>
              <a:latin typeface="+mn-lt"/>
              <a:ea typeface="+mn-ea"/>
              <a:cs typeface="+mn-cs"/>
            </a:endParaRPr>
          </a:p>
          <a:p>
            <a:endParaRPr lang="en-US" sz="4000" dirty="0">
              <a:solidFill>
                <a:schemeClr val="tx2"/>
              </a:solidFill>
              <a:latin typeface="Corbel" panose="020B0503020204020204" pitchFamily="34" charset="0"/>
            </a:endParaRPr>
          </a:p>
        </p:txBody>
      </p:sp>
      <p:pic>
        <p:nvPicPr>
          <p:cNvPr id="12" name="Picture 2" descr="World Tour Qlik Sense Launch | element61">
            <a:extLst>
              <a:ext uri="{FF2B5EF4-FFF2-40B4-BE49-F238E27FC236}">
                <a16:creationId xmlns:a16="http://schemas.microsoft.com/office/drawing/2014/main" id="{F162D2EB-B20F-9F43-092B-888AD64B5C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17845" y="8432400"/>
            <a:ext cx="1979851" cy="197985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Salesforce logo and symbol, meaning, history, PNG">
            <a:extLst>
              <a:ext uri="{FF2B5EF4-FFF2-40B4-BE49-F238E27FC236}">
                <a16:creationId xmlns:a16="http://schemas.microsoft.com/office/drawing/2014/main" id="{93E66CB2-E22A-7F08-BA58-8C0F27971FD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328792" y="7296739"/>
            <a:ext cx="1979851" cy="130104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Vispera | The Org">
            <a:extLst>
              <a:ext uri="{FF2B5EF4-FFF2-40B4-BE49-F238E27FC236}">
                <a16:creationId xmlns:a16="http://schemas.microsoft.com/office/drawing/2014/main" id="{85D5D328-CF1F-589C-6762-4B001F10800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6562" b="30046"/>
          <a:stretch/>
        </p:blipFill>
        <p:spPr bwMode="auto">
          <a:xfrm>
            <a:off x="13570506" y="8716451"/>
            <a:ext cx="3305070" cy="143412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a:extLst>
              <a:ext uri="{FF2B5EF4-FFF2-40B4-BE49-F238E27FC236}">
                <a16:creationId xmlns:a16="http://schemas.microsoft.com/office/drawing/2014/main" id="{A54E1DCF-CFFD-EB98-0A84-5C226BF6FCC8}"/>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26000" b="22799"/>
          <a:stretch/>
        </p:blipFill>
        <p:spPr bwMode="auto">
          <a:xfrm>
            <a:off x="10067739" y="7400765"/>
            <a:ext cx="3305070" cy="94011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מיקרוסופט Azure חלק א' | ענן מיקרוסופט Azure חלק א' | מאמר |">
            <a:extLst>
              <a:ext uri="{FF2B5EF4-FFF2-40B4-BE49-F238E27FC236}">
                <a16:creationId xmlns:a16="http://schemas.microsoft.com/office/drawing/2014/main" id="{04E9DC8A-82EE-F09F-2DB9-77108502B97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865404" y="8488014"/>
            <a:ext cx="2705102" cy="169545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descr="Wasabi SVG Vector Logos - Vector Logo Zone">
            <a:extLst>
              <a:ext uri="{FF2B5EF4-FFF2-40B4-BE49-F238E27FC236}">
                <a16:creationId xmlns:a16="http://schemas.microsoft.com/office/drawing/2014/main" id="{AD40B6F8-B142-3899-8DB0-C99A3A95CABC}"/>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19572" b="18354"/>
          <a:stretch/>
        </p:blipFill>
        <p:spPr bwMode="auto">
          <a:xfrm>
            <a:off x="16086147" y="7107850"/>
            <a:ext cx="3028951" cy="94011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2" descr="Google Drive Logo PNG Vector (EPS) Free Download">
            <a:extLst>
              <a:ext uri="{FF2B5EF4-FFF2-40B4-BE49-F238E27FC236}">
                <a16:creationId xmlns:a16="http://schemas.microsoft.com/office/drawing/2014/main" id="{B9F0E457-906E-5FDA-5B1A-5E5C0441498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05469" y="7564948"/>
            <a:ext cx="2457450" cy="185737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4" descr="How to Find and Use Office 365 and Microsoft 365 Icons - Office 365 for IT  Pros">
            <a:extLst>
              <a:ext uri="{FF2B5EF4-FFF2-40B4-BE49-F238E27FC236}">
                <a16:creationId xmlns:a16="http://schemas.microsoft.com/office/drawing/2014/main" id="{B31C2B44-371F-D5F4-4FE8-889471936395}"/>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8171" t="15213" r="7203" b="61265"/>
          <a:stretch/>
        </p:blipFill>
        <p:spPr bwMode="auto">
          <a:xfrm>
            <a:off x="6492920" y="9635874"/>
            <a:ext cx="4372484" cy="811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72460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0105515" cy="11309350"/>
          </a:xfrm>
          <a:prstGeom prst="rect">
            <a:avLst/>
          </a:prstGeom>
        </p:spPr>
      </p:pic>
      <p:sp>
        <p:nvSpPr>
          <p:cNvPr id="10" name="TextBox 9">
            <a:extLst>
              <a:ext uri="{FF2B5EF4-FFF2-40B4-BE49-F238E27FC236}">
                <a16:creationId xmlns:a16="http://schemas.microsoft.com/office/drawing/2014/main" id="{D05DC04C-3523-455A-842C-47446FA4E6DB}"/>
              </a:ext>
            </a:extLst>
          </p:cNvPr>
          <p:cNvSpPr txBox="1"/>
          <p:nvPr/>
        </p:nvSpPr>
        <p:spPr>
          <a:xfrm>
            <a:off x="908050" y="625475"/>
            <a:ext cx="18716065" cy="750205"/>
          </a:xfrm>
          <a:prstGeom prst="rect">
            <a:avLst/>
          </a:prstGeom>
        </p:spPr>
        <p:txBody>
          <a:bodyPr vert="horz" wrap="square" lIns="0" tIns="11430" rIns="0" bIns="0" rtlCol="0">
            <a:spAutoFit/>
          </a:bodyPr>
          <a:lstStyle>
            <a:defPPr>
              <a:defRPr lang="en-US"/>
            </a:defPPr>
            <a:lvl1pPr algn="r" rtl="1">
              <a:defRPr sz="6600">
                <a:solidFill>
                  <a:schemeClr val="accent1"/>
                </a:solidFill>
              </a:defRPr>
            </a:lvl1pPr>
          </a:lstStyle>
          <a:p>
            <a:pPr algn="l" rtl="0"/>
            <a:r>
              <a:rPr lang="en-US" sz="4800" b="1" dirty="0"/>
              <a:t>Product Features</a:t>
            </a:r>
            <a:endParaRPr lang="he-IL" sz="4800" b="1" dirty="0"/>
          </a:p>
        </p:txBody>
      </p:sp>
      <p:sp>
        <p:nvSpPr>
          <p:cNvPr id="2" name="TextBox 9">
            <a:extLst>
              <a:ext uri="{FF2B5EF4-FFF2-40B4-BE49-F238E27FC236}">
                <a16:creationId xmlns:a16="http://schemas.microsoft.com/office/drawing/2014/main" id="{274E8350-52A1-4B02-9F91-A326CDFF5BA3}"/>
              </a:ext>
            </a:extLst>
          </p:cNvPr>
          <p:cNvSpPr txBox="1"/>
          <p:nvPr/>
        </p:nvSpPr>
        <p:spPr>
          <a:xfrm>
            <a:off x="908050" y="1768475"/>
            <a:ext cx="18288000" cy="1488869"/>
          </a:xfrm>
          <a:prstGeom prst="rect">
            <a:avLst/>
          </a:prstGeom>
        </p:spPr>
        <p:txBody>
          <a:bodyPr vert="horz" wrap="square" lIns="0" tIns="11430" rIns="0" bIns="0" rtlCol="0">
            <a:spAutoFit/>
          </a:bodyPr>
          <a:lstStyle>
            <a:defPPr>
              <a:defRPr lang="en-US"/>
            </a:defPPr>
            <a:lvl1pPr algn="r" rtl="1">
              <a:defRPr sz="6600">
                <a:solidFill>
                  <a:schemeClr val="accent1"/>
                </a:solidFill>
              </a:defRPr>
            </a:lvl1pPr>
          </a:lstStyle>
          <a:p>
            <a:pPr algn="l" rtl="0">
              <a:buSzPts val="1000"/>
              <a:tabLst>
                <a:tab pos="457200" algn="l"/>
              </a:tabLst>
            </a:pPr>
            <a:endParaRPr lang="ru-RU" sz="4800" dirty="0"/>
          </a:p>
          <a:p>
            <a:pPr algn="l" rtl="0"/>
            <a:endParaRPr lang="he-IL" sz="4800" dirty="0"/>
          </a:p>
        </p:txBody>
      </p:sp>
      <p:sp>
        <p:nvSpPr>
          <p:cNvPr id="5" name="Title 1">
            <a:extLst>
              <a:ext uri="{FF2B5EF4-FFF2-40B4-BE49-F238E27FC236}">
                <a16:creationId xmlns:a16="http://schemas.microsoft.com/office/drawing/2014/main" id="{3E0E52E9-3A4C-4C15-BECC-F756C25E1CF9}"/>
              </a:ext>
            </a:extLst>
          </p:cNvPr>
          <p:cNvSpPr txBox="1">
            <a:spLocks/>
          </p:cNvSpPr>
          <p:nvPr/>
        </p:nvSpPr>
        <p:spPr>
          <a:xfrm>
            <a:off x="646086" y="1792859"/>
            <a:ext cx="9405964" cy="783150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14313" indent="-214313">
              <a:buFont typeface="Arial" panose="020B0604020202020204" pitchFamily="34" charset="0"/>
              <a:buChar char="•"/>
            </a:pPr>
            <a:r>
              <a:rPr lang="en-US" sz="4800" b="1" dirty="0">
                <a:solidFill>
                  <a:schemeClr val="accent1"/>
                </a:solidFill>
                <a:latin typeface="+mn-lt"/>
                <a:ea typeface="+mn-ea"/>
                <a:cs typeface="+mn-cs"/>
              </a:rPr>
              <a:t>Business process automation</a:t>
            </a:r>
          </a:p>
          <a:p>
            <a:pPr marL="214313" indent="-214313">
              <a:buFont typeface="Arial" panose="020B0604020202020204" pitchFamily="34" charset="0"/>
              <a:buChar char="•"/>
            </a:pPr>
            <a:r>
              <a:rPr lang="en-US" sz="4800" b="1" dirty="0">
                <a:solidFill>
                  <a:schemeClr val="accent1"/>
                </a:solidFill>
                <a:latin typeface="+mn-lt"/>
                <a:ea typeface="+mn-ea"/>
                <a:cs typeface="+mn-cs"/>
              </a:rPr>
              <a:t>Automatic Corrective actions</a:t>
            </a:r>
          </a:p>
          <a:p>
            <a:pPr marL="214313" indent="-214313">
              <a:buFont typeface="Arial" panose="020B0604020202020204" pitchFamily="34" charset="0"/>
              <a:buChar char="•"/>
            </a:pPr>
            <a:r>
              <a:rPr lang="en-US" sz="4800" b="1" dirty="0">
                <a:solidFill>
                  <a:schemeClr val="accent1"/>
                </a:solidFill>
                <a:latin typeface="+mn-lt"/>
                <a:ea typeface="+mn-ea"/>
                <a:cs typeface="+mn-cs"/>
              </a:rPr>
              <a:t>IOT generated tasking</a:t>
            </a:r>
          </a:p>
          <a:p>
            <a:pPr marL="214313" indent="-214313">
              <a:buFont typeface="Arial" panose="020B0604020202020204" pitchFamily="34" charset="0"/>
              <a:buChar char="•"/>
            </a:pPr>
            <a:r>
              <a:rPr lang="en-US" sz="4800" b="1" dirty="0">
                <a:solidFill>
                  <a:schemeClr val="accent1"/>
                </a:solidFill>
                <a:latin typeface="+mn-lt"/>
                <a:ea typeface="+mn-ea"/>
                <a:cs typeface="+mn-cs"/>
              </a:rPr>
              <a:t>Computer vision (for retail)</a:t>
            </a:r>
          </a:p>
          <a:p>
            <a:pPr marL="214313" indent="-214313">
              <a:buFont typeface="Arial" panose="020B0604020202020204" pitchFamily="34" charset="0"/>
              <a:buChar char="•"/>
            </a:pPr>
            <a:r>
              <a:rPr lang="en-US" sz="4800" b="1" dirty="0">
                <a:solidFill>
                  <a:schemeClr val="accent1"/>
                </a:solidFill>
                <a:latin typeface="+mn-lt"/>
                <a:ea typeface="+mn-ea"/>
                <a:cs typeface="+mn-cs"/>
              </a:rPr>
              <a:t>Manual / auto Messaging</a:t>
            </a:r>
          </a:p>
          <a:p>
            <a:pPr marL="214313" indent="-214313">
              <a:buFont typeface="Arial" panose="020B0604020202020204" pitchFamily="34" charset="0"/>
              <a:buChar char="•"/>
            </a:pPr>
            <a:r>
              <a:rPr lang="en-US" sz="4800" b="1" dirty="0">
                <a:solidFill>
                  <a:schemeClr val="accent1"/>
                </a:solidFill>
                <a:latin typeface="+mn-lt"/>
                <a:ea typeface="+mn-ea"/>
                <a:cs typeface="+mn-cs"/>
              </a:rPr>
              <a:t>Intensive reports system </a:t>
            </a:r>
          </a:p>
          <a:p>
            <a:pPr marL="214313" indent="-214313">
              <a:buFont typeface="Arial" panose="020B0604020202020204" pitchFamily="34" charset="0"/>
              <a:buChar char="•"/>
            </a:pPr>
            <a:r>
              <a:rPr lang="en-US" sz="4800" b="1" dirty="0">
                <a:solidFill>
                  <a:schemeClr val="accent1"/>
                </a:solidFill>
                <a:latin typeface="+mn-lt"/>
                <a:ea typeface="+mn-ea"/>
                <a:cs typeface="+mn-cs"/>
              </a:rPr>
              <a:t> Management support Dashboards</a:t>
            </a:r>
          </a:p>
          <a:p>
            <a:pPr marL="214313" indent="-214313">
              <a:buFont typeface="Arial" panose="020B0604020202020204" pitchFamily="34" charset="0"/>
              <a:buChar char="•"/>
            </a:pPr>
            <a:r>
              <a:rPr lang="en-US" sz="4800" b="1" dirty="0">
                <a:solidFill>
                  <a:schemeClr val="accent1"/>
                </a:solidFill>
                <a:latin typeface="+mn-lt"/>
                <a:ea typeface="+mn-ea"/>
                <a:cs typeface="+mn-cs"/>
              </a:rPr>
              <a:t>Offline automatic modulation</a:t>
            </a:r>
          </a:p>
          <a:p>
            <a:pPr marL="214313" indent="-214313">
              <a:buFont typeface="Arial" panose="020B0604020202020204" pitchFamily="34" charset="0"/>
              <a:buChar char="•"/>
            </a:pPr>
            <a:r>
              <a:rPr lang="en-US" sz="4800" b="1" dirty="0">
                <a:solidFill>
                  <a:schemeClr val="accent1"/>
                </a:solidFill>
                <a:latin typeface="+mn-lt"/>
                <a:ea typeface="+mn-ea"/>
                <a:cs typeface="+mn-cs"/>
              </a:rPr>
              <a:t> behavioral based restrictions</a:t>
            </a:r>
          </a:p>
          <a:p>
            <a:pPr marL="214313" indent="-214313">
              <a:buFont typeface="Arial" panose="020B0604020202020204" pitchFamily="34" charset="0"/>
              <a:buChar char="•"/>
            </a:pPr>
            <a:r>
              <a:rPr lang="en-US" sz="4800" b="1" dirty="0">
                <a:solidFill>
                  <a:schemeClr val="accent1"/>
                </a:solidFill>
                <a:latin typeface="+mn-lt"/>
                <a:ea typeface="+mn-ea"/>
                <a:cs typeface="+mn-cs"/>
              </a:rPr>
              <a:t>Vast dashboarding options</a:t>
            </a:r>
          </a:p>
          <a:p>
            <a:pPr marL="214313" indent="-214313">
              <a:buFont typeface="Arial" panose="020B0604020202020204" pitchFamily="34" charset="0"/>
              <a:buChar char="•"/>
            </a:pPr>
            <a:r>
              <a:rPr lang="en-US" sz="4800" b="1" dirty="0">
                <a:solidFill>
                  <a:schemeClr val="accent1"/>
                </a:solidFill>
                <a:latin typeface="+mn-lt"/>
                <a:ea typeface="+mn-ea"/>
                <a:cs typeface="+mn-cs"/>
              </a:rPr>
              <a:t>Conclusion based automatics</a:t>
            </a:r>
          </a:p>
          <a:p>
            <a:endParaRPr lang="en-US" sz="4800" b="1" dirty="0">
              <a:solidFill>
                <a:schemeClr val="accent1"/>
              </a:solidFill>
              <a:latin typeface="+mn-lt"/>
              <a:ea typeface="+mn-ea"/>
              <a:cs typeface="+mn-cs"/>
            </a:endParaRPr>
          </a:p>
          <a:p>
            <a:pPr marL="214313" indent="-214313">
              <a:buFont typeface="Arial" panose="020B0604020202020204" pitchFamily="34" charset="0"/>
              <a:buChar char="•"/>
            </a:pPr>
            <a:endParaRPr lang="en-US" sz="4800" dirty="0">
              <a:solidFill>
                <a:schemeClr val="tx2"/>
              </a:solidFill>
              <a:latin typeface="Corbel" panose="020B0503020204020204" pitchFamily="34" charset="0"/>
            </a:endParaRPr>
          </a:p>
        </p:txBody>
      </p:sp>
      <p:sp>
        <p:nvSpPr>
          <p:cNvPr id="6" name="Title 1">
            <a:extLst>
              <a:ext uri="{FF2B5EF4-FFF2-40B4-BE49-F238E27FC236}">
                <a16:creationId xmlns:a16="http://schemas.microsoft.com/office/drawing/2014/main" id="{78AC0765-EF87-47C1-A18A-FFD224FA8BE7}"/>
              </a:ext>
            </a:extLst>
          </p:cNvPr>
          <p:cNvSpPr txBox="1">
            <a:spLocks/>
          </p:cNvSpPr>
          <p:nvPr/>
        </p:nvSpPr>
        <p:spPr>
          <a:xfrm>
            <a:off x="10080206" y="1757033"/>
            <a:ext cx="9906000" cy="783150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14313" indent="-214313">
              <a:buFont typeface="Arial" panose="020B0604020202020204" pitchFamily="34" charset="0"/>
              <a:buChar char="•"/>
            </a:pPr>
            <a:r>
              <a:rPr lang="en-US" sz="4800" b="1" dirty="0">
                <a:solidFill>
                  <a:schemeClr val="accent1"/>
                </a:solidFill>
                <a:latin typeface="+mn-lt"/>
                <a:ea typeface="+mn-ea"/>
                <a:cs typeface="+mn-cs"/>
              </a:rPr>
              <a:t>restrictions</a:t>
            </a:r>
          </a:p>
          <a:p>
            <a:pPr marL="214313" indent="-214313">
              <a:buFont typeface="Arial" panose="020B0604020202020204" pitchFamily="34" charset="0"/>
              <a:buChar char="•"/>
            </a:pPr>
            <a:r>
              <a:rPr lang="en-US" sz="4800" b="1" dirty="0">
                <a:solidFill>
                  <a:schemeClr val="accent1"/>
                </a:solidFill>
                <a:latin typeface="+mn-lt"/>
                <a:ea typeface="+mn-ea"/>
                <a:cs typeface="+mn-cs"/>
              </a:rPr>
              <a:t>Geofencing</a:t>
            </a:r>
          </a:p>
          <a:p>
            <a:pPr marL="214313" indent="-214313">
              <a:buFont typeface="Arial" panose="020B0604020202020204" pitchFamily="34" charset="0"/>
              <a:buChar char="•"/>
            </a:pPr>
            <a:r>
              <a:rPr lang="en-US" sz="4800" b="1" dirty="0">
                <a:solidFill>
                  <a:schemeClr val="accent1"/>
                </a:solidFill>
                <a:latin typeface="+mn-lt"/>
                <a:ea typeface="+mn-ea"/>
                <a:cs typeface="+mn-cs"/>
              </a:rPr>
              <a:t>Step by step process indicators</a:t>
            </a:r>
          </a:p>
          <a:p>
            <a:pPr marL="214313" indent="-214313">
              <a:buFont typeface="Arial" panose="020B0604020202020204" pitchFamily="34" charset="0"/>
              <a:buChar char="•"/>
            </a:pPr>
            <a:r>
              <a:rPr lang="en-US" sz="4800" b="1" dirty="0">
                <a:solidFill>
                  <a:schemeClr val="accent1"/>
                </a:solidFill>
                <a:latin typeface="+mn-lt"/>
                <a:ea typeface="+mn-ea"/>
                <a:cs typeface="+mn-cs"/>
              </a:rPr>
              <a:t>AI based time planning</a:t>
            </a:r>
          </a:p>
          <a:p>
            <a:pPr marL="214313" indent="-214313">
              <a:buFont typeface="Arial" panose="020B0604020202020204" pitchFamily="34" charset="0"/>
              <a:buChar char="•"/>
            </a:pPr>
            <a:r>
              <a:rPr lang="en-US" sz="4800" b="1" dirty="0">
                <a:solidFill>
                  <a:schemeClr val="accent1"/>
                </a:solidFill>
                <a:latin typeface="+mn-lt"/>
                <a:ea typeface="+mn-ea"/>
                <a:cs typeface="+mn-cs"/>
              </a:rPr>
              <a:t>In app calendar</a:t>
            </a:r>
          </a:p>
          <a:p>
            <a:pPr marL="214313" indent="-214313">
              <a:buFont typeface="Arial" panose="020B0604020202020204" pitchFamily="34" charset="0"/>
              <a:buChar char="•"/>
            </a:pPr>
            <a:r>
              <a:rPr lang="en-US" sz="4800" b="1" dirty="0">
                <a:solidFill>
                  <a:schemeClr val="accent1"/>
                </a:solidFill>
                <a:latin typeface="+mn-lt"/>
                <a:ea typeface="+mn-ea"/>
                <a:cs typeface="+mn-cs"/>
              </a:rPr>
              <a:t>Goal definition and stimulation perfect execution percentage</a:t>
            </a:r>
          </a:p>
          <a:p>
            <a:pPr marL="214313" indent="-214313">
              <a:buFont typeface="Arial" panose="020B0604020202020204" pitchFamily="34" charset="0"/>
              <a:buChar char="•"/>
            </a:pPr>
            <a:r>
              <a:rPr lang="en-US" sz="4800" b="1" dirty="0">
                <a:solidFill>
                  <a:schemeClr val="accent1"/>
                </a:solidFill>
                <a:latin typeface="+mn-lt"/>
                <a:ea typeface="+mn-ea"/>
                <a:cs typeface="+mn-cs"/>
              </a:rPr>
              <a:t>Feedback mechanisms for perfect quality of execution</a:t>
            </a:r>
          </a:p>
          <a:p>
            <a:pPr marL="214313" indent="-214313">
              <a:buFont typeface="Arial" panose="020B0604020202020204" pitchFamily="34" charset="0"/>
              <a:buChar char="•"/>
            </a:pPr>
            <a:r>
              <a:rPr lang="en-US" sz="4800" b="1" dirty="0">
                <a:solidFill>
                  <a:schemeClr val="accent1"/>
                </a:solidFill>
                <a:latin typeface="+mn-lt"/>
                <a:ea typeface="+mn-ea"/>
                <a:cs typeface="+mn-cs"/>
              </a:rPr>
              <a:t>Open Architecture for perfect compatibility to your business structure</a:t>
            </a:r>
          </a:p>
          <a:p>
            <a:pPr marL="214313" indent="-214313">
              <a:buFont typeface="Arial" panose="020B0604020202020204" pitchFamily="34" charset="0"/>
              <a:buChar char="•"/>
            </a:pPr>
            <a:endParaRPr lang="en-US" sz="4800" b="1" dirty="0">
              <a:solidFill>
                <a:schemeClr val="accent1"/>
              </a:solidFill>
              <a:latin typeface="+mn-lt"/>
              <a:ea typeface="+mn-ea"/>
              <a:cs typeface="+mn-cs"/>
            </a:endParaRPr>
          </a:p>
          <a:p>
            <a:pPr marL="214313" indent="-214313">
              <a:buFont typeface="Arial" panose="020B0604020202020204" pitchFamily="34" charset="0"/>
              <a:buChar char="•"/>
            </a:pPr>
            <a:endParaRPr lang="en-US" sz="4800" b="1" dirty="0">
              <a:solidFill>
                <a:schemeClr val="accent1"/>
              </a:solidFill>
              <a:latin typeface="+mn-lt"/>
              <a:ea typeface="+mn-ea"/>
              <a:cs typeface="+mn-cs"/>
            </a:endParaRPr>
          </a:p>
          <a:p>
            <a:pPr marL="214313" indent="-214313">
              <a:buFont typeface="Arial" panose="020B0604020202020204" pitchFamily="34" charset="0"/>
              <a:buChar char="•"/>
            </a:pPr>
            <a:endParaRPr lang="en-US" sz="4800" b="1" dirty="0">
              <a:solidFill>
                <a:schemeClr val="accent1"/>
              </a:solidFill>
              <a:latin typeface="+mn-lt"/>
              <a:ea typeface="+mn-ea"/>
              <a:cs typeface="+mn-cs"/>
            </a:endParaRPr>
          </a:p>
          <a:p>
            <a:pPr marL="214313" indent="-214313">
              <a:buFont typeface="Arial" panose="020B0604020202020204" pitchFamily="34" charset="0"/>
              <a:buChar char="•"/>
            </a:pPr>
            <a:endParaRPr lang="en-US" sz="4800" dirty="0">
              <a:solidFill>
                <a:schemeClr val="tx2"/>
              </a:solidFill>
              <a:latin typeface="Corbel" panose="020B0503020204020204" pitchFamily="34" charset="0"/>
            </a:endParaRPr>
          </a:p>
        </p:txBody>
      </p:sp>
    </p:spTree>
    <p:extLst>
      <p:ext uri="{BB962C8B-B14F-4D97-AF65-F5344CB8AC3E}">
        <p14:creationId xmlns:p14="http://schemas.microsoft.com/office/powerpoint/2010/main" val="224138309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10967</TotalTime>
  <Words>1207</Words>
  <Application>Microsoft Office PowerPoint</Application>
  <PresentationFormat>מותאם אישית</PresentationFormat>
  <Paragraphs>216</Paragraphs>
  <Slides>18</Slides>
  <Notes>17</Notes>
  <HiddenSlides>0</HiddenSlides>
  <MMClips>0</MMClips>
  <ScaleCrop>false</ScaleCrop>
  <HeadingPairs>
    <vt:vector size="6" baseType="variant">
      <vt:variant>
        <vt:lpstr>גופנים בשימוש</vt:lpstr>
      </vt:variant>
      <vt:variant>
        <vt:i4>12</vt:i4>
      </vt:variant>
      <vt:variant>
        <vt:lpstr>ערכת נושא</vt:lpstr>
      </vt:variant>
      <vt:variant>
        <vt:i4>1</vt:i4>
      </vt:variant>
      <vt:variant>
        <vt:lpstr>כותרות שקופיות</vt:lpstr>
      </vt:variant>
      <vt:variant>
        <vt:i4>18</vt:i4>
      </vt:variant>
    </vt:vector>
  </HeadingPairs>
  <TitlesOfParts>
    <vt:vector size="31" baseType="lpstr">
      <vt:lpstr>Arial</vt:lpstr>
      <vt:lpstr>Calibri</vt:lpstr>
      <vt:lpstr>Corbel</vt:lpstr>
      <vt:lpstr>Eurostile</vt:lpstr>
      <vt:lpstr>Heebo</vt:lpstr>
      <vt:lpstr>Heebo-Medium</vt:lpstr>
      <vt:lpstr>Heebo-Thin</vt:lpstr>
      <vt:lpstr>Helvetica</vt:lpstr>
      <vt:lpstr>Helvetica Light</vt:lpstr>
      <vt:lpstr>Kohinoor Devanagari</vt:lpstr>
      <vt:lpstr>KohinoorDevanagari-Light</vt:lpstr>
      <vt:lpstr>Wingdings</vt:lpstr>
      <vt:lpstr>Office Theme</vt:lpstr>
      <vt:lpstr>מצגת של PowerPoint‏</vt:lpstr>
      <vt:lpstr>מצגת של PowerPoint‏</vt:lpstr>
      <vt:lpstr>מצגת של PowerPoint‏</vt:lpstr>
      <vt:lpstr>מצגת של PowerPoint‏</vt:lpstr>
      <vt:lpstr>מצגת של PowerPoint‏</vt:lpstr>
      <vt:lpstr>מצגת של PowerPoint‏</vt:lpstr>
      <vt:lpstr>Clients and numbers</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file eyedo  presentation_ppt</dc:title>
  <dc:creator>Rom ribak</dc:creator>
  <cp:lastModifiedBy>רונן ימיני</cp:lastModifiedBy>
  <cp:revision>167</cp:revision>
  <cp:lastPrinted>2019-01-03T17:12:09Z</cp:lastPrinted>
  <dcterms:created xsi:type="dcterms:W3CDTF">2019-01-03T13:38:36Z</dcterms:created>
  <dcterms:modified xsi:type="dcterms:W3CDTF">2022-06-30T05:19:22Z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2019-01-03T00:00:00Z</vt:filetime>
  </property>
  <property fmtid="{D5CDD505-2E9C-101B-9397-08002B2CF9AE}" pid="3" name="Creator">
    <vt:lpwstr>Adobe Illustrator CC 22.1 (Macintosh)</vt:lpwstr>
  </property>
  <property fmtid="{D5CDD505-2E9C-101B-9397-08002B2CF9AE}" pid="4" name="LastSaved">
    <vt:filetime>2019-01-03T00:00:00Z</vt:filetime>
  </property>
</Properties>
</file>