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notesSlides/notesSlide2.xml" ContentType="application/vnd.openxmlformats-officedocument.presentationml.notesSlide+xml"/>
  <Override PartName="/ppt/media/image1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0.jpg" ContentType="image/jpeg"/>
  <Override PartName="/ppt/media/image21.jpg" ContentType="image/jpeg"/>
  <Override PartName="/ppt/media/image23.jpg" ContentType="image/jpeg"/>
  <Override PartName="/ppt/media/image24.jpg" ContentType="image/jpeg"/>
  <Override PartName="/ppt/media/image38.jpg" ContentType="image/jpeg"/>
  <Override PartName="/ppt/media/image39.jpg" ContentType="image/jpeg"/>
  <Override PartName="/ppt/media/image43.jpg" ContentType="image/jpeg"/>
  <Override PartName="/ppt/media/image44.jpg" ContentType="image/jpeg"/>
  <Override PartName="/ppt/media/image48.jpg" ContentType="image/png"/>
  <Override PartName="/ppt/media/image49.jpg" ContentType="image/jpeg"/>
  <Override PartName="/ppt/media/image50.jpg" ContentType="image/jpeg"/>
  <Override PartName="/ppt/media/image52.jpg" ContentType="image/jpeg"/>
  <Override PartName="/ppt/media/image53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media/image8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326" r:id="rId4"/>
    <p:sldId id="321" r:id="rId5"/>
    <p:sldId id="300" r:id="rId6"/>
    <p:sldId id="318" r:id="rId7"/>
    <p:sldId id="327" r:id="rId8"/>
    <p:sldId id="299" r:id="rId9"/>
    <p:sldId id="320" r:id="rId10"/>
    <p:sldId id="319" r:id="rId11"/>
    <p:sldId id="322" r:id="rId12"/>
    <p:sldId id="329" r:id="rId13"/>
    <p:sldId id="323" r:id="rId14"/>
    <p:sldId id="324" r:id="rId15"/>
    <p:sldId id="328" r:id="rId16"/>
    <p:sldId id="325" r:id="rId17"/>
    <p:sldId id="272" r:id="rId18"/>
  </p:sldIdLst>
  <p:sldSz cx="20104100" cy="1130935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1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>
      <p:cViewPr varScale="1">
        <p:scale>
          <a:sx n="70" d="100"/>
          <a:sy n="70" d="100"/>
        </p:scale>
        <p:origin x="414" y="72"/>
      </p:cViewPr>
      <p:guideLst>
        <p:guide orient="horz" pos="351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Users over time</a:t>
            </a:r>
            <a:endParaRPr lang="he-IL" sz="3600" dirty="0"/>
          </a:p>
        </c:rich>
      </c:tx>
      <c:layout>
        <c:manualLayout>
          <c:xMode val="edge"/>
          <c:yMode val="edge"/>
          <c:x val="0.39047808764940234"/>
          <c:y val="2.063037156192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7342001004501015"/>
          <c:y val="0.10634214704643401"/>
          <c:w val="0.97216906651608792"/>
          <c:h val="0.81460585634519977"/>
        </c:manualLayout>
      </c:layout>
      <c:lineChart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סידרה 1</c:v>
                </c:pt>
              </c:strCache>
            </c:strRef>
          </c:tx>
          <c:spPr>
            <a:ln w="34925" cap="rnd">
              <a:solidFill>
                <a:schemeClr val="accent1">
                  <a:shade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400</c:v>
                </c:pt>
                <c:pt idx="1">
                  <c:v>700</c:v>
                </c:pt>
                <c:pt idx="2">
                  <c:v>1000</c:v>
                </c:pt>
                <c:pt idx="3">
                  <c:v>2300</c:v>
                </c:pt>
                <c:pt idx="4">
                  <c:v>3000</c:v>
                </c:pt>
                <c:pt idx="5">
                  <c:v>3300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2-42DE-B682-4A3209E929E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סידרה 2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E2-42DE-B682-4A3209E929E0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סידרה 3</c:v>
                </c:pt>
              </c:strCache>
            </c:strRef>
          </c:tx>
          <c:spPr>
            <a:ln w="34925" cap="rnd">
              <a:solidFill>
                <a:schemeClr val="accent1">
                  <a:tint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E2-42DE-B682-4A3209E92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2503744"/>
        <c:axId val="1892496256"/>
      </c:lineChart>
      <c:catAx>
        <c:axId val="189250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92496256"/>
        <c:crosses val="autoZero"/>
        <c:auto val="1"/>
        <c:lblAlgn val="ctr"/>
        <c:lblOffset val="100"/>
        <c:noMultiLvlLbl val="0"/>
      </c:catAx>
      <c:valAx>
        <c:axId val="189249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9250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/>
              <a:t>Revenues over time</a:t>
            </a:r>
            <a:endParaRPr lang="he-IL" sz="3600" dirty="0"/>
          </a:p>
        </c:rich>
      </c:tx>
      <c:layout>
        <c:manualLayout>
          <c:xMode val="edge"/>
          <c:yMode val="edge"/>
          <c:x val="0.39047808764940234"/>
          <c:y val="2.063037156192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7049630921214617E-2"/>
          <c:y val="0.10016930754026117"/>
          <c:w val="0.97216906651608792"/>
          <c:h val="0.81460585634519977"/>
        </c:manualLayout>
      </c:layout>
      <c:lineChart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סידרה 1</c:v>
                </c:pt>
              </c:strCache>
            </c:strRef>
          </c:tx>
          <c:spPr>
            <a:ln w="34925" cap="rnd">
              <a:solidFill>
                <a:schemeClr val="accent1">
                  <a:shade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86764.705882352937</c:v>
                </c:pt>
                <c:pt idx="1">
                  <c:v>101470.58823529413</c:v>
                </c:pt>
                <c:pt idx="2">
                  <c:v>129411.76470588235</c:v>
                </c:pt>
                <c:pt idx="3">
                  <c:v>223529.41176470587</c:v>
                </c:pt>
                <c:pt idx="4">
                  <c:v>264705.8823529412</c:v>
                </c:pt>
                <c:pt idx="5">
                  <c:v>279411.76470588235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E0-4987-B99F-DA190D11021F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סידרה 2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E0-4987-B99F-DA190D11021F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סידרה 3</c:v>
                </c:pt>
              </c:strCache>
            </c:strRef>
          </c:tx>
          <c:spPr>
            <a:ln w="34925" cap="rnd">
              <a:solidFill>
                <a:schemeClr val="accent1">
                  <a:tint val="6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E0-4987-B99F-DA190D110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2503744"/>
        <c:axId val="1892496256"/>
      </c:lineChart>
      <c:catAx>
        <c:axId val="189250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92496256"/>
        <c:crosses val="autoZero"/>
        <c:auto val="1"/>
        <c:lblAlgn val="ctr"/>
        <c:lblOffset val="100"/>
        <c:noMultiLvlLbl val="0"/>
      </c:catAx>
      <c:valAx>
        <c:axId val="189249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9250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users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גיליון1!$B$2:$B$7</c:f>
              <c:numCache>
                <c:formatCode>General</c:formatCode>
                <c:ptCount val="6"/>
                <c:pt idx="0">
                  <c:v>400</c:v>
                </c:pt>
                <c:pt idx="1">
                  <c:v>700</c:v>
                </c:pt>
                <c:pt idx="2">
                  <c:v>1000</c:v>
                </c:pt>
                <c:pt idx="3">
                  <c:v>2300</c:v>
                </c:pt>
                <c:pt idx="4">
                  <c:v>3000</c:v>
                </c:pt>
                <c:pt idx="5">
                  <c:v>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31-4D37-B68F-5AD40932E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9762943"/>
        <c:axId val="1799775423"/>
      </c:barChart>
      <c:lineChart>
        <c:grouping val="standard"/>
        <c:varyColors val="0"/>
        <c:ser>
          <c:idx val="1"/>
          <c:order val="1"/>
          <c:tx>
            <c:strRef>
              <c:f>גיליון1!$C$1</c:f>
              <c:strCache>
                <c:ptCount val="1"/>
                <c:pt idx="0">
                  <c:v>revenues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גיליון1!$A$2:$A$7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גיליון1!$C$2:$C$7</c:f>
              <c:numCache>
                <c:formatCode>General</c:formatCode>
                <c:ptCount val="6"/>
                <c:pt idx="0">
                  <c:v>86764.705879999994</c:v>
                </c:pt>
                <c:pt idx="1">
                  <c:v>101470.5882</c:v>
                </c:pt>
                <c:pt idx="2">
                  <c:v>129411.7647</c:v>
                </c:pt>
                <c:pt idx="3">
                  <c:v>223529.4118</c:v>
                </c:pt>
                <c:pt idx="4">
                  <c:v>264705.8824</c:v>
                </c:pt>
                <c:pt idx="5">
                  <c:v>279411.7647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31-4D37-B68F-5AD40932E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8236272"/>
        <c:axId val="728240432"/>
      </c:lineChart>
      <c:catAx>
        <c:axId val="1799762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799775423"/>
        <c:crosses val="autoZero"/>
        <c:auto val="1"/>
        <c:lblAlgn val="ctr"/>
        <c:lblOffset val="100"/>
        <c:noMultiLvlLbl val="0"/>
      </c:catAx>
      <c:valAx>
        <c:axId val="179977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799762943"/>
        <c:crosses val="autoZero"/>
        <c:crossBetween val="between"/>
      </c:valAx>
      <c:valAx>
        <c:axId val="72824043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728236272"/>
        <c:crosses val="max"/>
        <c:crossBetween val="between"/>
      </c:valAx>
      <c:catAx>
        <c:axId val="728236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82404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90882716740066"/>
          <c:y val="5.9691506494600088E-2"/>
          <c:w val="0.24667495423557506"/>
          <c:h val="0.12359871371129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9069" y="0"/>
            <a:ext cx="2951306" cy="498243"/>
          </a:xfrm>
          <a:prstGeom prst="rect">
            <a:avLst/>
          </a:prstGeom>
        </p:spPr>
        <p:txBody>
          <a:bodyPr vert="horz" lIns="48765" tIns="24382" rIns="48765" bIns="24382" rtlCol="1"/>
          <a:lstStyle>
            <a:lvl1pPr algn="r">
              <a:defRPr sz="6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613" y="0"/>
            <a:ext cx="2951306" cy="498243"/>
          </a:xfrm>
          <a:prstGeom prst="rect">
            <a:avLst/>
          </a:prstGeom>
        </p:spPr>
        <p:txBody>
          <a:bodyPr vert="horz" lIns="48765" tIns="24382" rIns="48765" bIns="24382" rtlCol="1"/>
          <a:lstStyle>
            <a:lvl1pPr algn="l">
              <a:defRPr sz="600"/>
            </a:lvl1pPr>
          </a:lstStyle>
          <a:p>
            <a:fld id="{EDFA140C-2B86-4D1F-986B-C467DCA87252}" type="datetimeFigureOut">
              <a:rPr lang="he-IL" smtClean="0"/>
              <a:t>א'/אלול/תשפ"ב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4600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65" tIns="24382" rIns="48765" bIns="24382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0823" y="4784242"/>
            <a:ext cx="5448730" cy="3916155"/>
          </a:xfrm>
          <a:prstGeom prst="rect">
            <a:avLst/>
          </a:prstGeom>
        </p:spPr>
        <p:txBody>
          <a:bodyPr vert="horz" lIns="48765" tIns="24382" rIns="48765" bIns="24382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9069" y="9444273"/>
            <a:ext cx="2951306" cy="498241"/>
          </a:xfrm>
          <a:prstGeom prst="rect">
            <a:avLst/>
          </a:prstGeom>
        </p:spPr>
        <p:txBody>
          <a:bodyPr vert="horz" lIns="48765" tIns="24382" rIns="48765" bIns="24382" rtlCol="1" anchor="b"/>
          <a:lstStyle>
            <a:lvl1pPr algn="r">
              <a:defRPr sz="6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613" y="9444273"/>
            <a:ext cx="2951306" cy="498241"/>
          </a:xfrm>
          <a:prstGeom prst="rect">
            <a:avLst/>
          </a:prstGeom>
        </p:spPr>
        <p:txBody>
          <a:bodyPr vert="horz" lIns="48765" tIns="24382" rIns="48765" bIns="24382" rtlCol="1" anchor="b"/>
          <a:lstStyle>
            <a:lvl1pPr algn="l">
              <a:defRPr sz="600"/>
            </a:lvl1pPr>
          </a:lstStyle>
          <a:p>
            <a:fld id="{66CEAEDF-051D-47D1-91AA-3270D3F4F21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013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6882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97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864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039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9516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3638"/>
            <a:ext cx="5568950" cy="3132137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391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AEDF-051D-47D1-91AA-3270D3F4F214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216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252715" y="2303729"/>
            <a:ext cx="1169670" cy="1158875"/>
          </a:xfrm>
          <a:custGeom>
            <a:avLst/>
            <a:gdLst/>
            <a:ahLst/>
            <a:cxnLst/>
            <a:rect l="l" t="t" r="r" b="b"/>
            <a:pathLst>
              <a:path w="1169670" h="1158875">
                <a:moveTo>
                  <a:pt x="425420" y="0"/>
                </a:moveTo>
                <a:lnTo>
                  <a:pt x="375692" y="4469"/>
                </a:lnTo>
                <a:lnTo>
                  <a:pt x="327875" y="14942"/>
                </a:lnTo>
                <a:lnTo>
                  <a:pt x="282968" y="32695"/>
                </a:lnTo>
                <a:lnTo>
                  <a:pt x="241969" y="58999"/>
                </a:lnTo>
                <a:lnTo>
                  <a:pt x="205878" y="95130"/>
                </a:lnTo>
                <a:lnTo>
                  <a:pt x="176600" y="133888"/>
                </a:lnTo>
                <a:lnTo>
                  <a:pt x="149446" y="174471"/>
                </a:lnTo>
                <a:lnTo>
                  <a:pt x="124420" y="216673"/>
                </a:lnTo>
                <a:lnTo>
                  <a:pt x="101523" y="260292"/>
                </a:lnTo>
                <a:lnTo>
                  <a:pt x="80761" y="305123"/>
                </a:lnTo>
                <a:lnTo>
                  <a:pt x="62135" y="350961"/>
                </a:lnTo>
                <a:lnTo>
                  <a:pt x="45648" y="397603"/>
                </a:lnTo>
                <a:lnTo>
                  <a:pt x="31305" y="444844"/>
                </a:lnTo>
                <a:lnTo>
                  <a:pt x="19107" y="492480"/>
                </a:lnTo>
                <a:lnTo>
                  <a:pt x="9058" y="540306"/>
                </a:lnTo>
                <a:lnTo>
                  <a:pt x="1162" y="588120"/>
                </a:lnTo>
                <a:lnTo>
                  <a:pt x="0" y="611211"/>
                </a:lnTo>
                <a:lnTo>
                  <a:pt x="3024" y="633947"/>
                </a:lnTo>
                <a:lnTo>
                  <a:pt x="10107" y="655767"/>
                </a:lnTo>
                <a:lnTo>
                  <a:pt x="21119" y="676107"/>
                </a:lnTo>
                <a:lnTo>
                  <a:pt x="31710" y="694846"/>
                </a:lnTo>
                <a:lnTo>
                  <a:pt x="39400" y="714828"/>
                </a:lnTo>
                <a:lnTo>
                  <a:pt x="44088" y="735721"/>
                </a:lnTo>
                <a:lnTo>
                  <a:pt x="45673" y="757193"/>
                </a:lnTo>
                <a:lnTo>
                  <a:pt x="45719" y="813040"/>
                </a:lnTo>
                <a:lnTo>
                  <a:pt x="48884" y="837295"/>
                </a:lnTo>
                <a:lnTo>
                  <a:pt x="58113" y="859906"/>
                </a:lnTo>
                <a:lnTo>
                  <a:pt x="72752" y="879452"/>
                </a:lnTo>
                <a:lnTo>
                  <a:pt x="92195" y="894864"/>
                </a:lnTo>
                <a:lnTo>
                  <a:pt x="174025" y="943962"/>
                </a:lnTo>
                <a:lnTo>
                  <a:pt x="277614" y="1047540"/>
                </a:lnTo>
                <a:lnTo>
                  <a:pt x="308414" y="1073526"/>
                </a:lnTo>
                <a:lnTo>
                  <a:pt x="345597" y="1096810"/>
                </a:lnTo>
                <a:lnTo>
                  <a:pt x="387926" y="1116984"/>
                </a:lnTo>
                <a:lnTo>
                  <a:pt x="434167" y="1133640"/>
                </a:lnTo>
                <a:lnTo>
                  <a:pt x="483087" y="1146370"/>
                </a:lnTo>
                <a:lnTo>
                  <a:pt x="533449" y="1154766"/>
                </a:lnTo>
                <a:lnTo>
                  <a:pt x="584020" y="1158421"/>
                </a:lnTo>
                <a:lnTo>
                  <a:pt x="633565" y="1156926"/>
                </a:lnTo>
                <a:lnTo>
                  <a:pt x="680849" y="1149873"/>
                </a:lnTo>
                <a:lnTo>
                  <a:pt x="724638" y="1136854"/>
                </a:lnTo>
                <a:lnTo>
                  <a:pt x="763697" y="1117462"/>
                </a:lnTo>
                <a:lnTo>
                  <a:pt x="796792" y="1091288"/>
                </a:lnTo>
                <a:lnTo>
                  <a:pt x="806622" y="1082407"/>
                </a:lnTo>
                <a:lnTo>
                  <a:pt x="817272" y="1074587"/>
                </a:lnTo>
                <a:lnTo>
                  <a:pt x="828658" y="1067881"/>
                </a:lnTo>
                <a:lnTo>
                  <a:pt x="840696" y="1062346"/>
                </a:lnTo>
                <a:lnTo>
                  <a:pt x="894600" y="1040776"/>
                </a:lnTo>
                <a:lnTo>
                  <a:pt x="918313" y="1029629"/>
                </a:lnTo>
                <a:lnTo>
                  <a:pt x="960858" y="999494"/>
                </a:lnTo>
                <a:lnTo>
                  <a:pt x="1085600" y="859284"/>
                </a:lnTo>
                <a:lnTo>
                  <a:pt x="1119618" y="813040"/>
                </a:lnTo>
                <a:lnTo>
                  <a:pt x="1145368" y="761738"/>
                </a:lnTo>
                <a:lnTo>
                  <a:pt x="1157862" y="724338"/>
                </a:lnTo>
                <a:lnTo>
                  <a:pt x="1165919" y="685873"/>
                </a:lnTo>
                <a:lnTo>
                  <a:pt x="1169481" y="646738"/>
                </a:lnTo>
                <a:lnTo>
                  <a:pt x="1168487" y="607323"/>
                </a:lnTo>
                <a:lnTo>
                  <a:pt x="1155587" y="452501"/>
                </a:lnTo>
                <a:lnTo>
                  <a:pt x="1137652" y="384709"/>
                </a:lnTo>
                <a:lnTo>
                  <a:pt x="1097484" y="327227"/>
                </a:lnTo>
                <a:lnTo>
                  <a:pt x="1064658" y="294391"/>
                </a:lnTo>
                <a:lnTo>
                  <a:pt x="1056169" y="285189"/>
                </a:lnTo>
                <a:lnTo>
                  <a:pt x="1048457" y="275349"/>
                </a:lnTo>
                <a:lnTo>
                  <a:pt x="1041558" y="264921"/>
                </a:lnTo>
                <a:lnTo>
                  <a:pt x="1035507" y="253952"/>
                </a:lnTo>
                <a:lnTo>
                  <a:pt x="993582" y="170101"/>
                </a:lnTo>
                <a:lnTo>
                  <a:pt x="967259" y="129659"/>
                </a:lnTo>
                <a:lnTo>
                  <a:pt x="934425" y="98122"/>
                </a:lnTo>
                <a:lnTo>
                  <a:pt x="896286" y="74181"/>
                </a:lnTo>
                <a:lnTo>
                  <a:pt x="854044" y="56526"/>
                </a:lnTo>
                <a:lnTo>
                  <a:pt x="808906" y="43847"/>
                </a:lnTo>
                <a:lnTo>
                  <a:pt x="762074" y="34834"/>
                </a:lnTo>
                <a:lnTo>
                  <a:pt x="714754" y="28178"/>
                </a:lnTo>
                <a:lnTo>
                  <a:pt x="668151" y="22567"/>
                </a:lnTo>
                <a:lnTo>
                  <a:pt x="623467" y="16692"/>
                </a:lnTo>
                <a:lnTo>
                  <a:pt x="576083" y="9881"/>
                </a:lnTo>
                <a:lnTo>
                  <a:pt x="526615" y="3980"/>
                </a:lnTo>
                <a:lnTo>
                  <a:pt x="476061" y="261"/>
                </a:lnTo>
                <a:lnTo>
                  <a:pt x="425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381851" y="2427156"/>
            <a:ext cx="911860" cy="911860"/>
          </a:xfrm>
          <a:custGeom>
            <a:avLst/>
            <a:gdLst/>
            <a:ahLst/>
            <a:cxnLst/>
            <a:rect l="l" t="t" r="r" b="b"/>
            <a:pathLst>
              <a:path w="911860" h="911860">
                <a:moveTo>
                  <a:pt x="455640" y="0"/>
                </a:moveTo>
                <a:lnTo>
                  <a:pt x="409120" y="2356"/>
                </a:lnTo>
                <a:lnTo>
                  <a:pt x="363929" y="9274"/>
                </a:lnTo>
                <a:lnTo>
                  <a:pt x="320297" y="20520"/>
                </a:lnTo>
                <a:lnTo>
                  <a:pt x="278455" y="35865"/>
                </a:lnTo>
                <a:lnTo>
                  <a:pt x="238634" y="55077"/>
                </a:lnTo>
                <a:lnTo>
                  <a:pt x="201065" y="77926"/>
                </a:lnTo>
                <a:lnTo>
                  <a:pt x="165979" y="104181"/>
                </a:lnTo>
                <a:lnTo>
                  <a:pt x="133605" y="133611"/>
                </a:lnTo>
                <a:lnTo>
                  <a:pt x="104176" y="165985"/>
                </a:lnTo>
                <a:lnTo>
                  <a:pt x="77923" y="201072"/>
                </a:lnTo>
                <a:lnTo>
                  <a:pt x="55074" y="238642"/>
                </a:lnTo>
                <a:lnTo>
                  <a:pt x="35863" y="278464"/>
                </a:lnTo>
                <a:lnTo>
                  <a:pt x="20519" y="320306"/>
                </a:lnTo>
                <a:lnTo>
                  <a:pt x="9273" y="363939"/>
                </a:lnTo>
                <a:lnTo>
                  <a:pt x="2356" y="409131"/>
                </a:lnTo>
                <a:lnTo>
                  <a:pt x="0" y="455651"/>
                </a:lnTo>
                <a:lnTo>
                  <a:pt x="2356" y="502171"/>
                </a:lnTo>
                <a:lnTo>
                  <a:pt x="9273" y="547362"/>
                </a:lnTo>
                <a:lnTo>
                  <a:pt x="20519" y="590995"/>
                </a:lnTo>
                <a:lnTo>
                  <a:pt x="35863" y="632837"/>
                </a:lnTo>
                <a:lnTo>
                  <a:pt x="55074" y="672659"/>
                </a:lnTo>
                <a:lnTo>
                  <a:pt x="77923" y="710229"/>
                </a:lnTo>
                <a:lnTo>
                  <a:pt x="104176" y="745316"/>
                </a:lnTo>
                <a:lnTo>
                  <a:pt x="133605" y="777690"/>
                </a:lnTo>
                <a:lnTo>
                  <a:pt x="165979" y="807120"/>
                </a:lnTo>
                <a:lnTo>
                  <a:pt x="201065" y="833375"/>
                </a:lnTo>
                <a:lnTo>
                  <a:pt x="238634" y="856224"/>
                </a:lnTo>
                <a:lnTo>
                  <a:pt x="278455" y="875437"/>
                </a:lnTo>
                <a:lnTo>
                  <a:pt x="320297" y="890781"/>
                </a:lnTo>
                <a:lnTo>
                  <a:pt x="363929" y="902028"/>
                </a:lnTo>
                <a:lnTo>
                  <a:pt x="409120" y="908945"/>
                </a:lnTo>
                <a:lnTo>
                  <a:pt x="455640" y="911302"/>
                </a:lnTo>
                <a:lnTo>
                  <a:pt x="502162" y="908945"/>
                </a:lnTo>
                <a:lnTo>
                  <a:pt x="547355" y="902028"/>
                </a:lnTo>
                <a:lnTo>
                  <a:pt x="590988" y="890781"/>
                </a:lnTo>
                <a:lnTo>
                  <a:pt x="632831" y="875437"/>
                </a:lnTo>
                <a:lnTo>
                  <a:pt x="638317" y="872790"/>
                </a:lnTo>
                <a:lnTo>
                  <a:pt x="455640" y="872790"/>
                </a:lnTo>
                <a:lnTo>
                  <a:pt x="407061" y="869978"/>
                </a:lnTo>
                <a:lnTo>
                  <a:pt x="360110" y="861754"/>
                </a:lnTo>
                <a:lnTo>
                  <a:pt x="315103" y="848431"/>
                </a:lnTo>
                <a:lnTo>
                  <a:pt x="272355" y="830327"/>
                </a:lnTo>
                <a:lnTo>
                  <a:pt x="232182" y="807756"/>
                </a:lnTo>
                <a:lnTo>
                  <a:pt x="194898" y="781034"/>
                </a:lnTo>
                <a:lnTo>
                  <a:pt x="160821" y="750475"/>
                </a:lnTo>
                <a:lnTo>
                  <a:pt x="130263" y="716396"/>
                </a:lnTo>
                <a:lnTo>
                  <a:pt x="103542" y="679112"/>
                </a:lnTo>
                <a:lnTo>
                  <a:pt x="80972" y="638938"/>
                </a:lnTo>
                <a:lnTo>
                  <a:pt x="62868" y="596189"/>
                </a:lnTo>
                <a:lnTo>
                  <a:pt x="49547" y="551182"/>
                </a:lnTo>
                <a:lnTo>
                  <a:pt x="41323" y="504230"/>
                </a:lnTo>
                <a:lnTo>
                  <a:pt x="38511" y="455651"/>
                </a:lnTo>
                <a:lnTo>
                  <a:pt x="41323" y="407071"/>
                </a:lnTo>
                <a:lnTo>
                  <a:pt x="49547" y="360120"/>
                </a:lnTo>
                <a:lnTo>
                  <a:pt x="62868" y="315112"/>
                </a:lnTo>
                <a:lnTo>
                  <a:pt x="80972" y="272363"/>
                </a:lnTo>
                <a:lnTo>
                  <a:pt x="103542" y="232189"/>
                </a:lnTo>
                <a:lnTo>
                  <a:pt x="130263" y="194905"/>
                </a:lnTo>
                <a:lnTo>
                  <a:pt x="160821" y="160826"/>
                </a:lnTo>
                <a:lnTo>
                  <a:pt x="194898" y="130267"/>
                </a:lnTo>
                <a:lnTo>
                  <a:pt x="232182" y="103545"/>
                </a:lnTo>
                <a:lnTo>
                  <a:pt x="272355" y="80974"/>
                </a:lnTo>
                <a:lnTo>
                  <a:pt x="315103" y="62870"/>
                </a:lnTo>
                <a:lnTo>
                  <a:pt x="360110" y="49548"/>
                </a:lnTo>
                <a:lnTo>
                  <a:pt x="407061" y="41323"/>
                </a:lnTo>
                <a:lnTo>
                  <a:pt x="455640" y="38511"/>
                </a:lnTo>
                <a:lnTo>
                  <a:pt x="638317" y="38511"/>
                </a:lnTo>
                <a:lnTo>
                  <a:pt x="632831" y="35865"/>
                </a:lnTo>
                <a:lnTo>
                  <a:pt x="590988" y="20520"/>
                </a:lnTo>
                <a:lnTo>
                  <a:pt x="547355" y="9274"/>
                </a:lnTo>
                <a:lnTo>
                  <a:pt x="502162" y="2356"/>
                </a:lnTo>
                <a:lnTo>
                  <a:pt x="455640" y="0"/>
                </a:lnTo>
                <a:close/>
              </a:path>
              <a:path w="911860" h="911860">
                <a:moveTo>
                  <a:pt x="638317" y="38511"/>
                </a:moveTo>
                <a:lnTo>
                  <a:pt x="455640" y="38511"/>
                </a:lnTo>
                <a:lnTo>
                  <a:pt x="504220" y="41323"/>
                </a:lnTo>
                <a:lnTo>
                  <a:pt x="551171" y="49548"/>
                </a:lnTo>
                <a:lnTo>
                  <a:pt x="596179" y="62870"/>
                </a:lnTo>
                <a:lnTo>
                  <a:pt x="638927" y="80974"/>
                </a:lnTo>
                <a:lnTo>
                  <a:pt x="679102" y="103545"/>
                </a:lnTo>
                <a:lnTo>
                  <a:pt x="716386" y="130267"/>
                </a:lnTo>
                <a:lnTo>
                  <a:pt x="750465" y="160826"/>
                </a:lnTo>
                <a:lnTo>
                  <a:pt x="781023" y="194905"/>
                </a:lnTo>
                <a:lnTo>
                  <a:pt x="807746" y="232189"/>
                </a:lnTo>
                <a:lnTo>
                  <a:pt x="830317" y="272363"/>
                </a:lnTo>
                <a:lnTo>
                  <a:pt x="848421" y="315112"/>
                </a:lnTo>
                <a:lnTo>
                  <a:pt x="861743" y="360120"/>
                </a:lnTo>
                <a:lnTo>
                  <a:pt x="869968" y="407071"/>
                </a:lnTo>
                <a:lnTo>
                  <a:pt x="872779" y="455651"/>
                </a:lnTo>
                <a:lnTo>
                  <a:pt x="869968" y="504230"/>
                </a:lnTo>
                <a:lnTo>
                  <a:pt x="861743" y="551182"/>
                </a:lnTo>
                <a:lnTo>
                  <a:pt x="848421" y="596189"/>
                </a:lnTo>
                <a:lnTo>
                  <a:pt x="830317" y="638938"/>
                </a:lnTo>
                <a:lnTo>
                  <a:pt x="807746" y="679112"/>
                </a:lnTo>
                <a:lnTo>
                  <a:pt x="781023" y="716396"/>
                </a:lnTo>
                <a:lnTo>
                  <a:pt x="750465" y="750475"/>
                </a:lnTo>
                <a:lnTo>
                  <a:pt x="716386" y="781034"/>
                </a:lnTo>
                <a:lnTo>
                  <a:pt x="679102" y="807756"/>
                </a:lnTo>
                <a:lnTo>
                  <a:pt x="638927" y="830327"/>
                </a:lnTo>
                <a:lnTo>
                  <a:pt x="596179" y="848431"/>
                </a:lnTo>
                <a:lnTo>
                  <a:pt x="551171" y="861754"/>
                </a:lnTo>
                <a:lnTo>
                  <a:pt x="504220" y="869978"/>
                </a:lnTo>
                <a:lnTo>
                  <a:pt x="455640" y="872790"/>
                </a:lnTo>
                <a:lnTo>
                  <a:pt x="638317" y="872790"/>
                </a:lnTo>
                <a:lnTo>
                  <a:pt x="672653" y="856224"/>
                </a:lnTo>
                <a:lnTo>
                  <a:pt x="710223" y="833375"/>
                </a:lnTo>
                <a:lnTo>
                  <a:pt x="745310" y="807120"/>
                </a:lnTo>
                <a:lnTo>
                  <a:pt x="777684" y="777690"/>
                </a:lnTo>
                <a:lnTo>
                  <a:pt x="807113" y="745316"/>
                </a:lnTo>
                <a:lnTo>
                  <a:pt x="833368" y="710229"/>
                </a:lnTo>
                <a:lnTo>
                  <a:pt x="856216" y="672659"/>
                </a:lnTo>
                <a:lnTo>
                  <a:pt x="875428" y="632837"/>
                </a:lnTo>
                <a:lnTo>
                  <a:pt x="890772" y="590995"/>
                </a:lnTo>
                <a:lnTo>
                  <a:pt x="902017" y="547362"/>
                </a:lnTo>
                <a:lnTo>
                  <a:pt x="908934" y="502171"/>
                </a:lnTo>
                <a:lnTo>
                  <a:pt x="911291" y="455651"/>
                </a:lnTo>
                <a:lnTo>
                  <a:pt x="908934" y="409131"/>
                </a:lnTo>
                <a:lnTo>
                  <a:pt x="902017" y="363939"/>
                </a:lnTo>
                <a:lnTo>
                  <a:pt x="890772" y="320306"/>
                </a:lnTo>
                <a:lnTo>
                  <a:pt x="875428" y="278464"/>
                </a:lnTo>
                <a:lnTo>
                  <a:pt x="856216" y="238642"/>
                </a:lnTo>
                <a:lnTo>
                  <a:pt x="833368" y="201072"/>
                </a:lnTo>
                <a:lnTo>
                  <a:pt x="807113" y="165985"/>
                </a:lnTo>
                <a:lnTo>
                  <a:pt x="777684" y="133611"/>
                </a:lnTo>
                <a:lnTo>
                  <a:pt x="745310" y="104181"/>
                </a:lnTo>
                <a:lnTo>
                  <a:pt x="710223" y="77926"/>
                </a:lnTo>
                <a:lnTo>
                  <a:pt x="672653" y="55077"/>
                </a:lnTo>
                <a:lnTo>
                  <a:pt x="638317" y="38511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1306" y="1138151"/>
            <a:ext cx="17601486" cy="3017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9707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060220" y="189178"/>
            <a:ext cx="272810" cy="357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870433" y="84077"/>
            <a:ext cx="167883" cy="1429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835765" y="2501300"/>
            <a:ext cx="146897" cy="52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891417" y="1607979"/>
            <a:ext cx="335766" cy="1986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702553" y="1156063"/>
            <a:ext cx="9401546" cy="74828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331203" y="987908"/>
            <a:ext cx="566605" cy="1029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089418" y="8407733"/>
            <a:ext cx="1175182" cy="3363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211677" y="5465026"/>
            <a:ext cx="524635" cy="210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6158754" y="9542776"/>
            <a:ext cx="461678" cy="2101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30839" y="1765623"/>
            <a:ext cx="8604013" cy="9542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2308393" y="6915363"/>
            <a:ext cx="0" cy="483870"/>
          </a:xfrm>
          <a:custGeom>
            <a:avLst/>
            <a:gdLst/>
            <a:ahLst/>
            <a:cxnLst/>
            <a:rect l="l" t="t" r="r" b="b"/>
            <a:pathLst>
              <a:path h="483870">
                <a:moveTo>
                  <a:pt x="0" y="483444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312498" y="9689915"/>
            <a:ext cx="0" cy="694055"/>
          </a:xfrm>
          <a:custGeom>
            <a:avLst/>
            <a:gdLst/>
            <a:ahLst/>
            <a:cxnLst/>
            <a:rect l="l" t="t" r="r" b="b"/>
            <a:pathLst>
              <a:path h="694054">
                <a:moveTo>
                  <a:pt x="0" y="693638"/>
                </a:moveTo>
                <a:lnTo>
                  <a:pt x="0" y="0"/>
                </a:lnTo>
              </a:path>
            </a:pathLst>
          </a:custGeom>
          <a:ln w="10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827551" y="10761902"/>
            <a:ext cx="0" cy="546735"/>
          </a:xfrm>
          <a:custGeom>
            <a:avLst/>
            <a:gdLst/>
            <a:ahLst/>
            <a:cxnLst/>
            <a:rect l="l" t="t" r="r" b="b"/>
            <a:pathLst>
              <a:path h="546734">
                <a:moveTo>
                  <a:pt x="0" y="0"/>
                </a:moveTo>
                <a:lnTo>
                  <a:pt x="0" y="546654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8604011" y="42038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399367"/>
                </a:moveTo>
                <a:lnTo>
                  <a:pt x="0" y="0"/>
                </a:lnTo>
              </a:path>
            </a:pathLst>
          </a:custGeom>
          <a:ln w="10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761401" y="2122953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855835" y="420386"/>
            <a:ext cx="0" cy="399415"/>
          </a:xfrm>
          <a:custGeom>
            <a:avLst/>
            <a:gdLst/>
            <a:ahLst/>
            <a:cxnLst/>
            <a:rect l="l" t="t" r="r" b="b"/>
            <a:pathLst>
              <a:path h="399415">
                <a:moveTo>
                  <a:pt x="0" y="399367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149631" y="9921128"/>
            <a:ext cx="0" cy="841375"/>
          </a:xfrm>
          <a:custGeom>
            <a:avLst/>
            <a:gdLst/>
            <a:ahLst/>
            <a:cxnLst/>
            <a:rect l="l" t="t" r="r" b="b"/>
            <a:pathLst>
              <a:path h="841375">
                <a:moveTo>
                  <a:pt x="0" y="840773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296529" y="10866999"/>
            <a:ext cx="0" cy="441959"/>
          </a:xfrm>
          <a:custGeom>
            <a:avLst/>
            <a:gdLst/>
            <a:ahLst/>
            <a:cxnLst/>
            <a:rect l="l" t="t" r="r" b="b"/>
            <a:pathLst>
              <a:path h="441959">
                <a:moveTo>
                  <a:pt x="0" y="0"/>
                </a:moveTo>
                <a:lnTo>
                  <a:pt x="0" y="441557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870433" y="6200705"/>
            <a:ext cx="0" cy="1534795"/>
          </a:xfrm>
          <a:custGeom>
            <a:avLst/>
            <a:gdLst/>
            <a:ahLst/>
            <a:cxnLst/>
            <a:rect l="l" t="t" r="r" b="b"/>
            <a:pathLst>
              <a:path h="1534795">
                <a:moveTo>
                  <a:pt x="0" y="1534411"/>
                </a:moveTo>
                <a:lnTo>
                  <a:pt x="0" y="0"/>
                </a:lnTo>
              </a:path>
            </a:pathLst>
          </a:custGeom>
          <a:ln w="209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4091690" y="651599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4301545" y="651599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5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419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0104005" y="7293710"/>
            <a:ext cx="0" cy="357505"/>
          </a:xfrm>
          <a:custGeom>
            <a:avLst/>
            <a:gdLst/>
            <a:ahLst/>
            <a:cxnLst/>
            <a:rect l="l" t="t" r="r" b="b"/>
            <a:pathLst>
              <a:path h="357504">
                <a:moveTo>
                  <a:pt x="0" y="357328"/>
                </a:moveTo>
                <a:lnTo>
                  <a:pt x="0" y="0"/>
                </a:lnTo>
              </a:path>
            </a:pathLst>
          </a:custGeom>
          <a:ln w="31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11311126" y="7882"/>
            <a:ext cx="8793480" cy="0"/>
          </a:xfrm>
          <a:custGeom>
            <a:avLst/>
            <a:gdLst/>
            <a:ahLst/>
            <a:cxnLst/>
            <a:rect l="l" t="t" r="r" b="b"/>
            <a:pathLst>
              <a:path w="8793480">
                <a:moveTo>
                  <a:pt x="0" y="0"/>
                </a:moveTo>
                <a:lnTo>
                  <a:pt x="8792974" y="0"/>
                </a:lnTo>
              </a:path>
            </a:pathLst>
          </a:custGeom>
          <a:ln w="157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525546" y="1765624"/>
            <a:ext cx="1028700" cy="0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284" y="0"/>
                </a:lnTo>
              </a:path>
            </a:pathLst>
          </a:custGeom>
          <a:ln w="315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7690686" y="9006787"/>
            <a:ext cx="1322705" cy="0"/>
          </a:xfrm>
          <a:custGeom>
            <a:avLst/>
            <a:gdLst/>
            <a:ahLst/>
            <a:cxnLst/>
            <a:rect l="l" t="t" r="r" b="b"/>
            <a:pathLst>
              <a:path w="1322705">
                <a:moveTo>
                  <a:pt x="0" y="0"/>
                </a:moveTo>
                <a:lnTo>
                  <a:pt x="1322079" y="0"/>
                </a:lnTo>
              </a:path>
            </a:pathLst>
          </a:custGeom>
          <a:ln w="10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7291963" y="9101373"/>
            <a:ext cx="335915" cy="0"/>
          </a:xfrm>
          <a:custGeom>
            <a:avLst/>
            <a:gdLst/>
            <a:ahLst/>
            <a:cxnLst/>
            <a:rect l="l" t="t" r="r" b="b"/>
            <a:pathLst>
              <a:path w="335915">
                <a:moveTo>
                  <a:pt x="0" y="0"/>
                </a:moveTo>
                <a:lnTo>
                  <a:pt x="335766" y="0"/>
                </a:lnTo>
              </a:path>
            </a:pathLst>
          </a:custGeom>
          <a:ln w="3175">
            <a:solidFill>
              <a:srgbClr val="A0B1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16536489" y="9427174"/>
            <a:ext cx="818515" cy="0"/>
          </a:xfrm>
          <a:custGeom>
            <a:avLst/>
            <a:gdLst/>
            <a:ahLst/>
            <a:cxnLst/>
            <a:rect l="l" t="t" r="r" b="b"/>
            <a:pathLst>
              <a:path w="818515">
                <a:moveTo>
                  <a:pt x="0" y="0"/>
                </a:moveTo>
                <a:lnTo>
                  <a:pt x="818430" y="0"/>
                </a:lnTo>
              </a:path>
            </a:pathLst>
          </a:custGeom>
          <a:ln w="105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0985" y="9742464"/>
            <a:ext cx="419734" cy="0"/>
          </a:xfrm>
          <a:custGeom>
            <a:avLst/>
            <a:gdLst/>
            <a:ahLst/>
            <a:cxnLst/>
            <a:rect l="l" t="t" r="r" b="b"/>
            <a:pathLst>
              <a:path w="419734">
                <a:moveTo>
                  <a:pt x="0" y="0"/>
                </a:moveTo>
                <a:lnTo>
                  <a:pt x="419707" y="0"/>
                </a:lnTo>
              </a:path>
            </a:pathLst>
          </a:custGeom>
          <a:ln w="21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43497" y="635725"/>
            <a:ext cx="5238750" cy="1075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cs typeface="Heebo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4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nen@eye.do" TargetMode="External"/><Relationship Id="rId5" Type="http://schemas.openxmlformats.org/officeDocument/2006/relationships/hyperlink" Target="http://www.eye.do/" TargetMode="Externa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jp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14.jpg"/><Relationship Id="rId16" Type="http://schemas.openxmlformats.org/officeDocument/2006/relationships/image" Target="../media/image50.jpg"/><Relationship Id="rId20" Type="http://schemas.openxmlformats.org/officeDocument/2006/relationships/image" Target="../media/image54.gif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png"/><Relationship Id="rId28" Type="http://schemas.openxmlformats.org/officeDocument/2006/relationships/image" Target="../media/image62.jpeg"/><Relationship Id="rId10" Type="http://schemas.openxmlformats.org/officeDocument/2006/relationships/image" Target="../media/image44.jpg"/><Relationship Id="rId19" Type="http://schemas.openxmlformats.org/officeDocument/2006/relationships/image" Target="../media/image53.jpg"/><Relationship Id="rId31" Type="http://schemas.openxmlformats.org/officeDocument/2006/relationships/image" Target="../media/image64.jpe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53853" y="8094770"/>
            <a:ext cx="12703175" cy="1318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19910" algn="l"/>
                <a:tab pos="5238115" algn="l"/>
                <a:tab pos="9647555" algn="l"/>
              </a:tabLst>
            </a:pP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Fiel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d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Ope</a:t>
            </a:r>
            <a:r>
              <a:rPr sz="4950" spc="2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r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atio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n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Managemen</a:t>
            </a:r>
            <a:r>
              <a:rPr sz="495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t	</a:t>
            </a:r>
            <a:r>
              <a:rPr sz="4950" spc="370" dirty="0">
                <a:solidFill>
                  <a:srgbClr val="FFFFFF"/>
                </a:solidFill>
                <a:latin typeface="KohinoorDevanagari-Light"/>
                <a:cs typeface="KohinoorDevanagari-Light"/>
              </a:rPr>
              <a:t>Solutions</a:t>
            </a:r>
            <a:endParaRPr sz="4950" dirty="0">
              <a:latin typeface="KohinoorDevanagari-Light"/>
              <a:cs typeface="KohinoorDevanagari-Light"/>
            </a:endParaRPr>
          </a:p>
          <a:p>
            <a:pPr marL="53340">
              <a:lnSpc>
                <a:spcPct val="100000"/>
              </a:lnSpc>
              <a:spcBef>
                <a:spcPts val="85"/>
              </a:spcBef>
              <a:tabLst>
                <a:tab pos="3011170" algn="l"/>
                <a:tab pos="6296025" algn="l"/>
              </a:tabLst>
            </a:pPr>
            <a:r>
              <a:rPr sz="3450" b="1" spc="250" dirty="0">
                <a:solidFill>
                  <a:srgbClr val="FFFFFF"/>
                </a:solidFill>
                <a:latin typeface="Kohinoor Devanagari"/>
                <a:cs typeface="Kohinoor Devanagari"/>
              </a:rPr>
              <a:t>Proactivity.	Productivity.	</a:t>
            </a:r>
            <a:r>
              <a:rPr sz="3450" b="1" spc="270" dirty="0">
                <a:solidFill>
                  <a:srgbClr val="FFFFFF"/>
                </a:solidFill>
                <a:latin typeface="Kohinoor Devanagari"/>
                <a:cs typeface="Kohinoor Devanagari"/>
              </a:rPr>
              <a:t>Profitability.</a:t>
            </a:r>
            <a:endParaRPr sz="3450" dirty="0">
              <a:latin typeface="Kohinoor Devanagari"/>
              <a:cs typeface="Kohinoor Devanagari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8464870" y="3808354"/>
            <a:ext cx="3181350" cy="4147185"/>
          </a:xfrm>
          <a:custGeom>
            <a:avLst/>
            <a:gdLst/>
            <a:ahLst/>
            <a:cxnLst/>
            <a:rect l="l" t="t" r="r" b="b"/>
            <a:pathLst>
              <a:path w="3181350" h="4147184">
                <a:moveTo>
                  <a:pt x="0" y="0"/>
                </a:moveTo>
                <a:lnTo>
                  <a:pt x="3012389" y="4146585"/>
                </a:lnTo>
                <a:lnTo>
                  <a:pt x="3013219" y="4132387"/>
                </a:lnTo>
                <a:lnTo>
                  <a:pt x="3003364" y="4132387"/>
                </a:lnTo>
                <a:lnTo>
                  <a:pt x="3004181" y="4118652"/>
                </a:lnTo>
                <a:lnTo>
                  <a:pt x="3769" y="2858"/>
                </a:lnTo>
                <a:lnTo>
                  <a:pt x="7570" y="2858"/>
                </a:lnTo>
                <a:lnTo>
                  <a:pt x="0" y="0"/>
                </a:lnTo>
                <a:close/>
              </a:path>
              <a:path w="3181350" h="4147184">
                <a:moveTo>
                  <a:pt x="3004181" y="4118652"/>
                </a:moveTo>
                <a:lnTo>
                  <a:pt x="3003364" y="4132387"/>
                </a:lnTo>
                <a:lnTo>
                  <a:pt x="3012232" y="4129748"/>
                </a:lnTo>
                <a:lnTo>
                  <a:pt x="3004181" y="4118652"/>
                </a:lnTo>
                <a:close/>
              </a:path>
              <a:path w="3181350" h="4147184">
                <a:moveTo>
                  <a:pt x="3181199" y="1213607"/>
                </a:moveTo>
                <a:lnTo>
                  <a:pt x="3172803" y="1213607"/>
                </a:lnTo>
                <a:lnTo>
                  <a:pt x="3175463" y="1217816"/>
                </a:lnTo>
                <a:lnTo>
                  <a:pt x="3172570" y="1217816"/>
                </a:lnTo>
                <a:lnTo>
                  <a:pt x="3132318" y="1943720"/>
                </a:lnTo>
                <a:lnTo>
                  <a:pt x="3117564" y="2204054"/>
                </a:lnTo>
                <a:lnTo>
                  <a:pt x="3108603" y="2360416"/>
                </a:lnTo>
                <a:lnTo>
                  <a:pt x="3102556" y="2464653"/>
                </a:lnTo>
                <a:lnTo>
                  <a:pt x="3096433" y="2568886"/>
                </a:lnTo>
                <a:lnTo>
                  <a:pt x="3004181" y="4118652"/>
                </a:lnTo>
                <a:lnTo>
                  <a:pt x="3012232" y="4129748"/>
                </a:lnTo>
                <a:lnTo>
                  <a:pt x="3003364" y="4132387"/>
                </a:lnTo>
                <a:lnTo>
                  <a:pt x="3013219" y="4132387"/>
                </a:lnTo>
                <a:lnTo>
                  <a:pt x="3095057" y="2673395"/>
                </a:lnTo>
                <a:lnTo>
                  <a:pt x="3097960" y="2621261"/>
                </a:lnTo>
                <a:lnTo>
                  <a:pt x="3103839" y="2517005"/>
                </a:lnTo>
                <a:lnTo>
                  <a:pt x="3109803" y="2412761"/>
                </a:lnTo>
                <a:lnTo>
                  <a:pt x="3115838" y="2308526"/>
                </a:lnTo>
                <a:lnTo>
                  <a:pt x="3124993" y="2152182"/>
                </a:lnTo>
                <a:lnTo>
                  <a:pt x="3137334" y="1943448"/>
                </a:lnTo>
                <a:lnTo>
                  <a:pt x="3180958" y="1217816"/>
                </a:lnTo>
                <a:lnTo>
                  <a:pt x="3175463" y="1217816"/>
                </a:lnTo>
                <a:lnTo>
                  <a:pt x="3172630" y="1216740"/>
                </a:lnTo>
                <a:lnTo>
                  <a:pt x="3181023" y="1216740"/>
                </a:lnTo>
                <a:lnTo>
                  <a:pt x="3181199" y="1213607"/>
                </a:lnTo>
                <a:close/>
              </a:path>
              <a:path w="3181350" h="4147184">
                <a:moveTo>
                  <a:pt x="3172803" y="1213607"/>
                </a:moveTo>
                <a:lnTo>
                  <a:pt x="3172630" y="1216740"/>
                </a:lnTo>
                <a:lnTo>
                  <a:pt x="3175463" y="1217816"/>
                </a:lnTo>
                <a:lnTo>
                  <a:pt x="3172803" y="1213607"/>
                </a:lnTo>
                <a:close/>
              </a:path>
              <a:path w="3181350" h="4147184">
                <a:moveTo>
                  <a:pt x="7570" y="2858"/>
                </a:moveTo>
                <a:lnTo>
                  <a:pt x="3769" y="2858"/>
                </a:lnTo>
                <a:lnTo>
                  <a:pt x="3172630" y="1216740"/>
                </a:lnTo>
                <a:lnTo>
                  <a:pt x="3172803" y="1213607"/>
                </a:lnTo>
                <a:lnTo>
                  <a:pt x="3181199" y="1213607"/>
                </a:lnTo>
                <a:lnTo>
                  <a:pt x="3181295" y="1211020"/>
                </a:lnTo>
                <a:lnTo>
                  <a:pt x="7570" y="2858"/>
                </a:lnTo>
                <a:close/>
              </a:path>
            </a:pathLst>
          </a:custGeom>
          <a:solidFill>
            <a:srgbClr val="221F1F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/>
          <p:nvPr/>
        </p:nvSpPr>
        <p:spPr>
          <a:xfrm>
            <a:off x="8181235" y="3543546"/>
            <a:ext cx="2005964" cy="3672204"/>
          </a:xfrm>
          <a:custGeom>
            <a:avLst/>
            <a:gdLst/>
            <a:ahLst/>
            <a:cxnLst/>
            <a:rect l="l" t="t" r="r" b="b"/>
            <a:pathLst>
              <a:path w="2005965" h="3672204">
                <a:moveTo>
                  <a:pt x="1328755" y="0"/>
                </a:moveTo>
                <a:lnTo>
                  <a:pt x="6963" y="3652422"/>
                </a:lnTo>
                <a:lnTo>
                  <a:pt x="0" y="3671741"/>
                </a:lnTo>
                <a:lnTo>
                  <a:pt x="31622" y="3635847"/>
                </a:lnTo>
                <a:lnTo>
                  <a:pt x="21287" y="3635847"/>
                </a:lnTo>
                <a:lnTo>
                  <a:pt x="1329823" y="19967"/>
                </a:lnTo>
                <a:lnTo>
                  <a:pt x="1338447" y="19967"/>
                </a:lnTo>
                <a:lnTo>
                  <a:pt x="1328755" y="0"/>
                </a:lnTo>
                <a:close/>
              </a:path>
              <a:path w="2005965" h="3672204">
                <a:moveTo>
                  <a:pt x="1338447" y="19967"/>
                </a:moveTo>
                <a:lnTo>
                  <a:pt x="1329823" y="19967"/>
                </a:lnTo>
                <a:lnTo>
                  <a:pt x="1996536" y="1393674"/>
                </a:lnTo>
                <a:lnTo>
                  <a:pt x="21287" y="3635847"/>
                </a:lnTo>
                <a:lnTo>
                  <a:pt x="31622" y="3635847"/>
                </a:lnTo>
                <a:lnTo>
                  <a:pt x="2004158" y="1396878"/>
                </a:lnTo>
                <a:lnTo>
                  <a:pt x="2005876" y="1395004"/>
                </a:lnTo>
                <a:lnTo>
                  <a:pt x="1338447" y="19967"/>
                </a:lnTo>
                <a:close/>
              </a:path>
            </a:pathLst>
          </a:custGeom>
          <a:solidFill>
            <a:srgbClr val="221F1F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8" name="object 318"/>
          <p:cNvSpPr txBox="1"/>
          <p:nvPr/>
        </p:nvSpPr>
        <p:spPr>
          <a:xfrm>
            <a:off x="2611831" y="5633892"/>
            <a:ext cx="3294379" cy="1731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200" spc="-290" dirty="0">
                <a:solidFill>
                  <a:srgbClr val="FFFFFF"/>
                </a:solidFill>
                <a:latin typeface="Eurostile"/>
                <a:cs typeface="Eurostile"/>
              </a:rPr>
              <a:t>eyedo</a:t>
            </a:r>
            <a:endParaRPr sz="11200" dirty="0">
              <a:latin typeface="Eurostile"/>
              <a:cs typeface="Eurostile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18723748" y="319546"/>
            <a:ext cx="80010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spc="190" dirty="0">
                <a:solidFill>
                  <a:srgbClr val="FFFFFF"/>
                </a:solidFill>
                <a:latin typeface="Heebo"/>
                <a:cs typeface="Heebo"/>
              </a:rPr>
              <a:t>חת</a:t>
            </a:r>
            <a:r>
              <a:rPr sz="2550" dirty="0">
                <a:solidFill>
                  <a:srgbClr val="FFFFFF"/>
                </a:solidFill>
                <a:latin typeface="Heebo"/>
                <a:cs typeface="Heebo"/>
              </a:rPr>
              <a:t>פ</a:t>
            </a:r>
            <a:endParaRPr sz="2550" dirty="0">
              <a:latin typeface="Heebo"/>
              <a:cs typeface="Heebo"/>
            </a:endParaRPr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6" y="-20386"/>
            <a:ext cx="20104100" cy="1130855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B4E27D4-748F-4BCC-950C-1A147D63AF73}"/>
              </a:ext>
            </a:extLst>
          </p:cNvPr>
          <p:cNvSpPr txBox="1">
            <a:spLocks/>
          </p:cNvSpPr>
          <p:nvPr/>
        </p:nvSpPr>
        <p:spPr>
          <a:xfrm>
            <a:off x="249302" y="548428"/>
            <a:ext cx="10945748" cy="1347892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5400" b="1" kern="0" dirty="0">
                <a:solidFill>
                  <a:schemeClr val="bg1"/>
                </a:solidFill>
                <a:latin typeface="Corbel" panose="020B0503020204020204" pitchFamily="34" charset="0"/>
              </a:rPr>
              <a:t>Digitation platform for retail players</a:t>
            </a:r>
            <a:endParaRPr lang="en-US" sz="2400" b="1" kern="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321">
            <a:extLst>
              <a:ext uri="{FF2B5EF4-FFF2-40B4-BE49-F238E27FC236}">
                <a16:creationId xmlns:a16="http://schemas.microsoft.com/office/drawing/2014/main" id="{4459964D-FB15-4D56-949B-065210715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8" t="8336" b="83508"/>
          <a:stretch/>
        </p:blipFill>
        <p:spPr>
          <a:xfrm>
            <a:off x="18571348" y="66037"/>
            <a:ext cx="1516166" cy="9223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" y="-101043"/>
            <a:ext cx="20105515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-60325"/>
            <a:ext cx="19646901" cy="1017039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latin typeface="Corbel" panose="020B0503020204020204" pitchFamily="34" charset="0"/>
              </a:rPr>
              <a:t>The people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2250" y="1607480"/>
            <a:ext cx="1964689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9C7897D0-0FB8-6538-19C3-725F4C6BF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330" r="12240" b="48438"/>
          <a:stretch/>
        </p:blipFill>
        <p:spPr>
          <a:xfrm>
            <a:off x="7118103" y="5807632"/>
            <a:ext cx="2491023" cy="2461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549DAD1D-B048-0CFD-1CFE-B48D51B8B685}"/>
              </a:ext>
            </a:extLst>
          </p:cNvPr>
          <p:cNvSpPr txBox="1"/>
          <p:nvPr/>
        </p:nvSpPr>
        <p:spPr>
          <a:xfrm>
            <a:off x="6840766" y="8759109"/>
            <a:ext cx="32440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Bar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Beniloush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Qa</a:t>
            </a:r>
            <a:endParaRPr lang="he-I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CE2D268E-5CF1-3387-50EB-78F3F9E9F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21006" r="5208" b="14844"/>
          <a:stretch/>
        </p:blipFill>
        <p:spPr>
          <a:xfrm>
            <a:off x="3268134" y="5894519"/>
            <a:ext cx="2491023" cy="2426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5FBB53DA-E968-EDDD-E7D3-11DE0B1013D6}"/>
              </a:ext>
            </a:extLst>
          </p:cNvPr>
          <p:cNvSpPr txBox="1"/>
          <p:nvPr/>
        </p:nvSpPr>
        <p:spPr>
          <a:xfrm>
            <a:off x="2889250" y="8696576"/>
            <a:ext cx="3244091" cy="5675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Hagar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Mirlman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Customers support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84E8C160-FF4B-D185-83A1-B82A3DA89C38}"/>
              </a:ext>
            </a:extLst>
          </p:cNvPr>
          <p:cNvSpPr txBox="1"/>
          <p:nvPr/>
        </p:nvSpPr>
        <p:spPr>
          <a:xfrm>
            <a:off x="10376529" y="8768352"/>
            <a:ext cx="3244091" cy="31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Sari Shahar, web developer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653B54B2-CA73-55D7-AEA6-1E3EF89DD892}"/>
              </a:ext>
            </a:extLst>
          </p:cNvPr>
          <p:cNvSpPr txBox="1"/>
          <p:nvPr/>
        </p:nvSpPr>
        <p:spPr>
          <a:xfrm>
            <a:off x="14427959" y="8701543"/>
            <a:ext cx="3244091" cy="31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Naama Amit, food safety expert</a:t>
            </a: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D1CEBFCC-E4A8-3FD6-4ECA-75344DF43D04}"/>
              </a:ext>
            </a:extLst>
          </p:cNvPr>
          <p:cNvSpPr/>
          <p:nvPr/>
        </p:nvSpPr>
        <p:spPr>
          <a:xfrm>
            <a:off x="10717925" y="1214786"/>
            <a:ext cx="2331137" cy="2364489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Oval 8">
            <a:extLst>
              <a:ext uri="{FF2B5EF4-FFF2-40B4-BE49-F238E27FC236}">
                <a16:creationId xmlns:a16="http://schemas.microsoft.com/office/drawing/2014/main" id="{86D7065F-99E7-8C91-EDFE-E84103DA7A8F}"/>
              </a:ext>
            </a:extLst>
          </p:cNvPr>
          <p:cNvSpPr/>
          <p:nvPr/>
        </p:nvSpPr>
        <p:spPr>
          <a:xfrm>
            <a:off x="14468945" y="1240134"/>
            <a:ext cx="2331137" cy="2364489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1" eaLnBrk="1" latinLnBrk="0" hangingPunct="1"/>
            <a:endParaRPr lang="en-US" sz="1013" dirty="0"/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0C50CCDD-28FA-88E2-67BC-F8A9F1078A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26562" r="4165" b="21952"/>
          <a:stretch/>
        </p:blipFill>
        <p:spPr>
          <a:xfrm>
            <a:off x="14588865" y="5664066"/>
            <a:ext cx="2528505" cy="2644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C12B9565-C441-7898-D08D-804E3FB5632E}"/>
              </a:ext>
            </a:extLst>
          </p:cNvPr>
          <p:cNvSpPr txBox="1"/>
          <p:nvPr/>
        </p:nvSpPr>
        <p:spPr>
          <a:xfrm>
            <a:off x="14338150" y="3775942"/>
            <a:ext cx="268106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Shlomi Ashkenazi, Co founder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 CEO@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nextcom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, EX VP at HOT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9E68DEA9-5091-530A-2689-CB67AACB0B80}"/>
              </a:ext>
            </a:extLst>
          </p:cNvPr>
          <p:cNvSpPr txBox="1"/>
          <p:nvPr/>
        </p:nvSpPr>
        <p:spPr>
          <a:xfrm>
            <a:off x="10631717" y="3806484"/>
            <a:ext cx="26523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Mazal Shrem,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Co founder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 intel executive</a:t>
            </a:r>
          </a:p>
        </p:txBody>
      </p:sp>
      <p:pic>
        <p:nvPicPr>
          <p:cNvPr id="51" name="Picture 6" descr="Avatar Icon Placeholder - Free vector graphic on Pixabay">
            <a:extLst>
              <a:ext uri="{FF2B5EF4-FFF2-40B4-BE49-F238E27FC236}">
                <a16:creationId xmlns:a16="http://schemas.microsoft.com/office/drawing/2014/main" id="{2E1D359D-7541-86A8-4E5D-F60E9928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97" y="5871889"/>
            <a:ext cx="2357438" cy="23574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3">
            <a:extLst>
              <a:ext uri="{FF2B5EF4-FFF2-40B4-BE49-F238E27FC236}">
                <a16:creationId xmlns:a16="http://schemas.microsoft.com/office/drawing/2014/main" id="{F15C2F08-1085-AB5E-B4E2-BAA817522C88}"/>
              </a:ext>
            </a:extLst>
          </p:cNvPr>
          <p:cNvSpPr/>
          <p:nvPr/>
        </p:nvSpPr>
        <p:spPr>
          <a:xfrm>
            <a:off x="7046504" y="1199517"/>
            <a:ext cx="2421252" cy="2364489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7" name="Oval 7">
            <a:extLst>
              <a:ext uri="{FF2B5EF4-FFF2-40B4-BE49-F238E27FC236}">
                <a16:creationId xmlns:a16="http://schemas.microsoft.com/office/drawing/2014/main" id="{6AF9690C-FE87-3F0D-7C51-2586953E2249}"/>
              </a:ext>
            </a:extLst>
          </p:cNvPr>
          <p:cNvSpPr/>
          <p:nvPr/>
        </p:nvSpPr>
        <p:spPr>
          <a:xfrm>
            <a:off x="3408550" y="1276042"/>
            <a:ext cx="2421252" cy="2364489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A2F057D6-2713-A665-BCEB-5A83A6BC81B1}"/>
              </a:ext>
            </a:extLst>
          </p:cNvPr>
          <p:cNvSpPr txBox="1"/>
          <p:nvPr/>
        </p:nvSpPr>
        <p:spPr>
          <a:xfrm>
            <a:off x="3054480" y="3932615"/>
            <a:ext cx="324409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Ronen Yemini,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CEO and Product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 P&amp;G retail execution and QA owner</a:t>
            </a: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65F974E6-B590-7820-56B2-22595E15F9DF}"/>
              </a:ext>
            </a:extLst>
          </p:cNvPr>
          <p:cNvSpPr txBox="1"/>
          <p:nvPr/>
        </p:nvSpPr>
        <p:spPr>
          <a:xfrm>
            <a:off x="6328221" y="3882740"/>
            <a:ext cx="374728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Daniel C Gindi,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CTO and APP developer</a:t>
            </a:r>
          </a:p>
          <a:p>
            <a:pPr algn="ctr"/>
            <a:endParaRPr lang="he-I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5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Cohort stats (retail)</a:t>
            </a:r>
          </a:p>
        </p:txBody>
      </p:sp>
      <p:graphicFrame>
        <p:nvGraphicFramePr>
          <p:cNvPr id="14" name="תרשים 13">
            <a:extLst>
              <a:ext uri="{FF2B5EF4-FFF2-40B4-BE49-F238E27FC236}">
                <a16:creationId xmlns:a16="http://schemas.microsoft.com/office/drawing/2014/main" id="{3AF2D609-3C63-3DB0-C3C5-B0A3D8F19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514423"/>
              </p:ext>
            </p:extLst>
          </p:nvPr>
        </p:nvGraphicFramePr>
        <p:xfrm>
          <a:off x="488949" y="1463675"/>
          <a:ext cx="8420101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תרשים 14">
            <a:extLst>
              <a:ext uri="{FF2B5EF4-FFF2-40B4-BE49-F238E27FC236}">
                <a16:creationId xmlns:a16="http://schemas.microsoft.com/office/drawing/2014/main" id="{FF65078E-8891-FD44-FFFB-B269466E3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802560"/>
              </p:ext>
            </p:extLst>
          </p:nvPr>
        </p:nvGraphicFramePr>
        <p:xfrm>
          <a:off x="9398000" y="1463675"/>
          <a:ext cx="995045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499AD40C-EEFE-A6CE-3FDC-B6BEFABB1224}"/>
              </a:ext>
            </a:extLst>
          </p:cNvPr>
          <p:cNvSpPr txBox="1"/>
          <p:nvPr/>
        </p:nvSpPr>
        <p:spPr>
          <a:xfrm>
            <a:off x="755650" y="8093075"/>
            <a:ext cx="17830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Customers satisfaction helped an increase at # of users and revenues</a:t>
            </a: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* As a startup eyedo has not fully charged clients for raise of use</a:t>
            </a:r>
          </a:p>
        </p:txBody>
      </p:sp>
    </p:spTree>
    <p:extLst>
      <p:ext uri="{BB962C8B-B14F-4D97-AF65-F5344CB8AC3E}">
        <p14:creationId xmlns:p14="http://schemas.microsoft.com/office/powerpoint/2010/main" val="102340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180643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Cohort stats (retail)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499AD40C-EEFE-A6CE-3FDC-B6BEFABB1224}"/>
              </a:ext>
            </a:extLst>
          </p:cNvPr>
          <p:cNvSpPr txBox="1"/>
          <p:nvPr/>
        </p:nvSpPr>
        <p:spPr>
          <a:xfrm>
            <a:off x="755650" y="8093075"/>
            <a:ext cx="178308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Customers satisfaction helped an increase at # of users and revenues</a:t>
            </a: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* As a startup eyedo has not fully charged clients for raise of use</a:t>
            </a:r>
          </a:p>
        </p:txBody>
      </p:sp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05647A99-17A1-3F66-E208-69802AC45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093686"/>
              </p:ext>
            </p:extLst>
          </p:nvPr>
        </p:nvGraphicFramePr>
        <p:xfrm>
          <a:off x="527050" y="1692275"/>
          <a:ext cx="18973799" cy="6080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111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9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Opportunity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EC48D24-0CEB-DE0C-AB4D-85260253B3D2}"/>
              </a:ext>
            </a:extLst>
          </p:cNvPr>
          <p:cNvSpPr txBox="1"/>
          <p:nvPr/>
        </p:nvSpPr>
        <p:spPr>
          <a:xfrm>
            <a:off x="831850" y="1746984"/>
            <a:ext cx="16611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8700 +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retailers in </a:t>
            </a:r>
            <a:r>
              <a:rPr lang="en-US" sz="4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80</a:t>
            </a:r>
            <a:r>
              <a:rPr lang="en-US" sz="480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 developed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countries</a:t>
            </a:r>
          </a:p>
          <a:p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•  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Top </a:t>
            </a:r>
            <a:r>
              <a:rPr lang="en-US" sz="4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15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retailers operates more than </a:t>
            </a:r>
            <a:r>
              <a:rPr lang="en-US" sz="4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250,000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stores</a:t>
            </a:r>
          </a:p>
          <a:p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•  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Less than </a:t>
            </a:r>
            <a:r>
              <a:rPr lang="en-US" sz="4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10%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of the retailers globally use FSM solution</a:t>
            </a:r>
          </a:p>
          <a:p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•  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Retail has </a:t>
            </a:r>
            <a:r>
              <a:rPr lang="en-US" sz="4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least </a:t>
            </a:r>
            <a:r>
              <a:rPr lang="en-US" sz="4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enorite" panose="00000500000000000000" pitchFamily="2" charset="0"/>
              </a:rPr>
              <a:t>FSM penetration</a:t>
            </a:r>
            <a:endParaRPr lang="he-IL" sz="4800" b="0" i="0" u="none" strike="noStrike" baseline="0" dirty="0">
              <a:solidFill>
                <a:schemeClr val="accent1">
                  <a:lumMod val="75000"/>
                </a:schemeClr>
              </a:solidFill>
              <a:latin typeface="Tenorite" panose="00000500000000000000" pitchFamily="2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DDC0570-D325-A35C-1436-1614A94DEB61}"/>
              </a:ext>
            </a:extLst>
          </p:cNvPr>
          <p:cNvSpPr txBox="1"/>
          <p:nvPr/>
        </p:nvSpPr>
        <p:spPr>
          <a:xfrm>
            <a:off x="1195917" y="4695342"/>
            <a:ext cx="10244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u="none" strike="noStrike" baseline="0" dirty="0">
                <a:solidFill>
                  <a:srgbClr val="000000"/>
                </a:solidFill>
                <a:latin typeface="Tenorite" panose="00000500000000000000" pitchFamily="2" charset="0"/>
              </a:rPr>
              <a:t>Source: Retail Index, Markets and Markets </a:t>
            </a:r>
            <a:endParaRPr lang="he-IL" sz="2400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16D0224-109A-E361-6382-C2051887705C}"/>
              </a:ext>
            </a:extLst>
          </p:cNvPr>
          <p:cNvSpPr txBox="1"/>
          <p:nvPr/>
        </p:nvSpPr>
        <p:spPr>
          <a:xfrm>
            <a:off x="755650" y="6073946"/>
            <a:ext cx="17830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Limited # of players offering FSM software in the global retail sector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Most of them are focused on other industries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Large  software players are not flexible and very expansive</a:t>
            </a:r>
            <a:endParaRPr lang="he-IL" sz="40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2050" name="Picture 2" descr="ga1.imgix.net/logo/o/1370-1547492884-5697315?ix...">
            <a:extLst>
              <a:ext uri="{FF2B5EF4-FFF2-40B4-BE49-F238E27FC236}">
                <a16:creationId xmlns:a16="http://schemas.microsoft.com/office/drawing/2014/main" id="{8D92966A-F5FF-07EF-451E-159DAD1B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532" y="6872840"/>
            <a:ext cx="2530718" cy="8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eld Service Software | ServicePower">
            <a:extLst>
              <a:ext uri="{FF2B5EF4-FFF2-40B4-BE49-F238E27FC236}">
                <a16:creationId xmlns:a16="http://schemas.microsoft.com/office/drawing/2014/main" id="{4429CD60-E339-41D3-4859-3AAF1E9E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498" y="6954054"/>
            <a:ext cx="2470552" cy="6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avixy - Home | Facebook">
            <a:extLst>
              <a:ext uri="{FF2B5EF4-FFF2-40B4-BE49-F238E27FC236}">
                <a16:creationId xmlns:a16="http://schemas.microsoft.com/office/drawing/2014/main" id="{39EECF6C-6381-725D-4C10-E8E6AB35B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448" y="6850888"/>
            <a:ext cx="1099762" cy="109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Repsly | Retail Execution Software for CPG Field Teams">
            <a:extLst>
              <a:ext uri="{FF2B5EF4-FFF2-40B4-BE49-F238E27FC236}">
                <a16:creationId xmlns:a16="http://schemas.microsoft.com/office/drawing/2014/main" id="{94BAD989-3965-F8BE-3BF1-03D983B0F8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99650" y="5502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8" name="Picture 10" descr="Schedule a Demo">
            <a:extLst>
              <a:ext uri="{FF2B5EF4-FFF2-40B4-BE49-F238E27FC236}">
                <a16:creationId xmlns:a16="http://schemas.microsoft.com/office/drawing/2014/main" id="{03867CCE-90BB-3B01-7F7E-EF8CE5C69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927" y="6916518"/>
            <a:ext cx="2028596" cy="8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9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435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We raise 4M$ for 3 years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F11E4CF-8614-7D14-5A2A-BD08092161D7}"/>
              </a:ext>
            </a:extLst>
          </p:cNvPr>
          <p:cNvSpPr txBox="1"/>
          <p:nvPr/>
        </p:nvSpPr>
        <p:spPr>
          <a:xfrm>
            <a:off x="228599" y="1920875"/>
            <a:ext cx="1964690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Start domestic and international sales operation and generate significant growth</a:t>
            </a:r>
          </a:p>
          <a:p>
            <a:endParaRPr lang="en-US" sz="20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extend deep tech and unique features development to increase product value</a:t>
            </a:r>
          </a:p>
          <a:p>
            <a:endParaRPr lang="en-US" sz="20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implement international standards and maximize trust</a:t>
            </a:r>
          </a:p>
          <a:p>
            <a:endParaRPr lang="en-US" sz="20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44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explore and develop additional industries</a:t>
            </a:r>
          </a:p>
          <a:p>
            <a:endParaRPr lang="en-US" sz="44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ctr"/>
            <a:r>
              <a:rPr lang="en-US" sz="60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To become a successful sustainable international company</a:t>
            </a:r>
            <a:endParaRPr lang="he-IL" sz="60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329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20675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Operational plan (seed only)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265C57A-6014-A439-C28F-89308246E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" t="32222" r="35000" b="23334"/>
          <a:stretch/>
        </p:blipFill>
        <p:spPr>
          <a:xfrm>
            <a:off x="439420" y="1692275"/>
            <a:ext cx="1898523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288475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Operational plan (seed only)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9F597BC-BC11-6950-AB25-EED4812A3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" t="32222" r="45000" b="23334"/>
          <a:stretch/>
        </p:blipFill>
        <p:spPr>
          <a:xfrm>
            <a:off x="493184" y="1660075"/>
            <a:ext cx="16035866" cy="7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4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84850" y="3908438"/>
            <a:ext cx="9726619" cy="20864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13450" spc="1035" dirty="0">
                <a:solidFill>
                  <a:srgbClr val="FFFFFF"/>
                </a:solidFill>
                <a:latin typeface="Heebo-Thin"/>
                <a:cs typeface="Heebo-Thin"/>
              </a:rPr>
              <a:t>Thank you!</a:t>
            </a:r>
            <a:endParaRPr sz="13450" dirty="0">
              <a:latin typeface="Heebo-Thin"/>
              <a:cs typeface="Heebo-Thi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5" y="392108"/>
            <a:ext cx="9448800" cy="309880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71B2413B-E608-4858-998A-033CB9E733BF}"/>
              </a:ext>
            </a:extLst>
          </p:cNvPr>
          <p:cNvSpPr txBox="1"/>
          <p:nvPr/>
        </p:nvSpPr>
        <p:spPr>
          <a:xfrm>
            <a:off x="5188740" y="6721475"/>
            <a:ext cx="9726619" cy="308417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8000" spc="1035" dirty="0">
                <a:solidFill>
                  <a:schemeClr val="bg1"/>
                </a:solidFill>
                <a:latin typeface="Heebo-Thin"/>
                <a:cs typeface="Heebo-Thi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www.eye.do</a:t>
            </a:r>
            <a:endParaRPr lang="en-US" sz="8000" spc="1035" dirty="0">
              <a:solidFill>
                <a:schemeClr val="bg1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pc="1035" dirty="0">
              <a:solidFill>
                <a:schemeClr val="bg1"/>
              </a:solidFill>
              <a:latin typeface="Heebo-Thin"/>
              <a:cs typeface="Heebo-Thin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spc="1035" dirty="0">
                <a:solidFill>
                  <a:schemeClr val="bg1"/>
                </a:solidFill>
                <a:latin typeface="Heebo-Thin"/>
                <a:cs typeface="Heebo-Thi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ronen@eye.do</a:t>
            </a:r>
            <a:endParaRPr lang="en-US" sz="4000" spc="1035" dirty="0">
              <a:solidFill>
                <a:schemeClr val="bg1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endParaRPr lang="en-US" spc="1035" dirty="0">
              <a:solidFill>
                <a:schemeClr val="bg1"/>
              </a:solidFill>
              <a:latin typeface="Heebo-Thin"/>
              <a:cs typeface="Heebo-Thin"/>
            </a:endParaRPr>
          </a:p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5810250" algn="l"/>
              </a:tabLst>
            </a:pPr>
            <a:r>
              <a:rPr lang="en-US" sz="4000" spc="1035" dirty="0">
                <a:solidFill>
                  <a:schemeClr val="bg1"/>
                </a:solidFill>
                <a:latin typeface="Heebo-Thin"/>
                <a:cs typeface="Heebo-Thin"/>
              </a:rPr>
              <a:t>972-54-6665446</a:t>
            </a:r>
            <a:endParaRPr sz="7200" dirty="0">
              <a:solidFill>
                <a:schemeClr val="bg1"/>
              </a:solidFill>
              <a:latin typeface="Heebo-Thin"/>
              <a:cs typeface="Heebo-Thin"/>
            </a:endParaRPr>
          </a:p>
        </p:txBody>
      </p:sp>
    </p:spTree>
    <p:extLst>
      <p:ext uri="{BB962C8B-B14F-4D97-AF65-F5344CB8AC3E}">
        <p14:creationId xmlns:p14="http://schemas.microsoft.com/office/powerpoint/2010/main" val="84514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" y="0"/>
            <a:ext cx="20068818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algn="l" rtl="0"/>
            <a:r>
              <a:rPr lang="en-US" sz="6000" b="1" dirty="0">
                <a:latin typeface="Corbel" panose="020B0503020204020204" pitchFamily="34" charset="0"/>
              </a:rPr>
              <a:t>The problem - 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Retail industry has unique Difficulties.</a:t>
            </a:r>
            <a:b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</a:br>
            <a:endParaRPr lang="en-US" sz="6000" b="1" dirty="0">
              <a:latin typeface="Corbel" panose="020B05030202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2250" y="1607480"/>
            <a:ext cx="1964689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Decentralized structure’s making standardization difficult to deploy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Uncontrolled changes are difficult to track and fix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Task execution is hard to validate</a:t>
            </a: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Store staff has no easy access to data</a:t>
            </a:r>
            <a:endParaRPr lang="en-US" sz="32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B2B5D22D-897C-DA6B-EDED-888466996388}"/>
              </a:ext>
            </a:extLst>
          </p:cNvPr>
          <p:cNvSpPr/>
          <p:nvPr/>
        </p:nvSpPr>
        <p:spPr>
          <a:xfrm>
            <a:off x="222250" y="6039025"/>
            <a:ext cx="15316200" cy="3496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tabLst>
                <a:tab pos="457200" algn="l"/>
              </a:tabLst>
            </a:pPr>
            <a:endParaRPr lang="en-US" sz="3200" b="1" dirty="0">
              <a:latin typeface="Corbel" panose="020B0503020204020204" pitchFamily="34" charset="0"/>
              <a:ea typeface="+mj-ea"/>
            </a:endParaRPr>
          </a:p>
          <a:p>
            <a:pPr algn="ctr">
              <a:tabLst>
                <a:tab pos="457200" algn="l"/>
              </a:tabLst>
            </a:pPr>
            <a:r>
              <a:rPr lang="en-US" sz="4000" b="1" dirty="0">
                <a:latin typeface="Corbel" panose="020B0503020204020204" pitchFamily="34" charset="0"/>
                <a:ea typeface="+mj-ea"/>
              </a:rPr>
              <a:t>Those and more, causes damages to equipment, fines, lawsuits, loss of sales, waste of manhour and many more problems. </a:t>
            </a:r>
          </a:p>
          <a:p>
            <a:pPr algn="ctr">
              <a:tabLst>
                <a:tab pos="457200" algn="l"/>
              </a:tabLst>
            </a:pPr>
            <a:endParaRPr lang="en-US" sz="3200" b="1" dirty="0">
              <a:latin typeface="Corbel" panose="020B0503020204020204" pitchFamily="34" charset="0"/>
              <a:ea typeface="+mj-ea"/>
            </a:endParaRPr>
          </a:p>
          <a:p>
            <a:pPr algn="ctr">
              <a:tabLst>
                <a:tab pos="457200" algn="l"/>
              </a:tabLst>
            </a:pPr>
            <a:r>
              <a:rPr lang="en-US" sz="6600" b="1" dirty="0">
                <a:latin typeface="Corbel" panose="020B0503020204020204" pitchFamily="34" charset="0"/>
                <a:ea typeface="+mj-ea"/>
              </a:rPr>
              <a:t>All affecting the bottom line</a:t>
            </a:r>
            <a:endParaRPr lang="en-US" sz="6600" dirty="0">
              <a:latin typeface="Corbel" panose="020B0503020204020204" pitchFamily="34" charset="0"/>
              <a:ea typeface="+mj-ea"/>
            </a:endParaRPr>
          </a:p>
          <a:p>
            <a:pPr algn="ctr"/>
            <a:endParaRPr lang="he-IL" sz="4000" dirty="0"/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CE9F2BC0-0F4A-D8E4-AF55-82B2FD234828}"/>
              </a:ext>
            </a:extLst>
          </p:cNvPr>
          <p:cNvSpPr/>
          <p:nvPr/>
        </p:nvSpPr>
        <p:spPr>
          <a:xfrm>
            <a:off x="17934099" y="4690311"/>
            <a:ext cx="2091676" cy="1600200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Miss matches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857D44DF-7545-0FD3-F76C-DC8853094714}"/>
              </a:ext>
            </a:extLst>
          </p:cNvPr>
          <p:cNvSpPr/>
          <p:nvPr/>
        </p:nvSpPr>
        <p:spPr>
          <a:xfrm>
            <a:off x="14373369" y="4245618"/>
            <a:ext cx="2091676" cy="174306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Too much office time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C8B84405-17D2-B11D-CB4A-7C41A481DAD4}"/>
              </a:ext>
            </a:extLst>
          </p:cNvPr>
          <p:cNvSpPr/>
          <p:nvPr/>
        </p:nvSpPr>
        <p:spPr>
          <a:xfrm>
            <a:off x="15740228" y="8137638"/>
            <a:ext cx="2091676" cy="174306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Fraud and stealth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B7E051A1-3521-9B94-6EB9-BB21432D2941}"/>
              </a:ext>
            </a:extLst>
          </p:cNvPr>
          <p:cNvSpPr/>
          <p:nvPr/>
        </p:nvSpPr>
        <p:spPr>
          <a:xfrm>
            <a:off x="15980128" y="5645549"/>
            <a:ext cx="2091676" cy="199237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Regulations not in place</a:t>
            </a:r>
            <a:endParaRPr lang="he-IL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54386B41-0CDD-548D-B633-D845F39FFABF}"/>
              </a:ext>
            </a:extLst>
          </p:cNvPr>
          <p:cNvSpPr/>
          <p:nvPr/>
        </p:nvSpPr>
        <p:spPr>
          <a:xfrm>
            <a:off x="16102024" y="3187617"/>
            <a:ext cx="2728826" cy="165187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Fresh products compromised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A5626751-D525-007F-28C9-BEE49F6F9EA2}"/>
              </a:ext>
            </a:extLst>
          </p:cNvPr>
          <p:cNvSpPr/>
          <p:nvPr/>
        </p:nvSpPr>
        <p:spPr>
          <a:xfrm>
            <a:off x="17748250" y="6946536"/>
            <a:ext cx="2277525" cy="228953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Customers disrupt sales area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0C3EBDC6-75FD-E8B3-05E1-2067C10280DA}"/>
              </a:ext>
            </a:extLst>
          </p:cNvPr>
          <p:cNvSpPr/>
          <p:nvPr/>
        </p:nvSpPr>
        <p:spPr>
          <a:xfrm>
            <a:off x="3446638" y="3984430"/>
            <a:ext cx="2321113" cy="180932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Expired products on shelves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B192B382-06CB-5123-9BB5-946096785E3A}"/>
              </a:ext>
            </a:extLst>
          </p:cNvPr>
          <p:cNvSpPr/>
          <p:nvPr/>
        </p:nvSpPr>
        <p:spPr>
          <a:xfrm>
            <a:off x="5994896" y="3984430"/>
            <a:ext cx="2321113" cy="19923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Recalled products on shelves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DD43EE77-9AEF-1602-040A-0252B949B49D}"/>
              </a:ext>
            </a:extLst>
          </p:cNvPr>
          <p:cNvSpPr/>
          <p:nvPr/>
        </p:nvSpPr>
        <p:spPr>
          <a:xfrm>
            <a:off x="8564337" y="4024308"/>
            <a:ext cx="2091676" cy="163036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No regular checkups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9B528628-0367-A90C-0304-44FE6F87DF59}"/>
              </a:ext>
            </a:extLst>
          </p:cNvPr>
          <p:cNvSpPr/>
          <p:nvPr/>
        </p:nvSpPr>
        <p:spPr>
          <a:xfrm>
            <a:off x="17402328" y="1423800"/>
            <a:ext cx="2530928" cy="191737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Planograms 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8BADAF32-4A6A-F1B1-2F28-CE8B6EE2099D}"/>
              </a:ext>
            </a:extLst>
          </p:cNvPr>
          <p:cNvSpPr/>
          <p:nvPr/>
        </p:nvSpPr>
        <p:spPr>
          <a:xfrm>
            <a:off x="10969268" y="3330429"/>
            <a:ext cx="2091676" cy="180932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POS 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0FA298A3-7972-589C-E73D-D453F40A8F0D}"/>
              </a:ext>
            </a:extLst>
          </p:cNvPr>
          <p:cNvSpPr/>
          <p:nvPr/>
        </p:nvSpPr>
        <p:spPr>
          <a:xfrm>
            <a:off x="13265196" y="2571879"/>
            <a:ext cx="2091676" cy="180932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Signage not in place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8A4498CC-1752-7E45-37F5-0E71848A3FCA}"/>
              </a:ext>
            </a:extLst>
          </p:cNvPr>
          <p:cNvSpPr/>
          <p:nvPr/>
        </p:nvSpPr>
        <p:spPr>
          <a:xfrm>
            <a:off x="770564" y="3939499"/>
            <a:ext cx="2321113" cy="188130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Corrective actions not executed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07597769-C791-A8C9-7789-B50715EBBF2D}"/>
              </a:ext>
            </a:extLst>
          </p:cNvPr>
          <p:cNvSpPr/>
          <p:nvPr/>
        </p:nvSpPr>
        <p:spPr>
          <a:xfrm>
            <a:off x="15309850" y="1629215"/>
            <a:ext cx="2091676" cy="1743065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Low efficiency</a:t>
            </a:r>
            <a:endParaRPr lang="he-I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4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" y="-15875"/>
            <a:ext cx="20105515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latin typeface="Corbel" panose="020B0503020204020204" pitchFamily="34" charset="0"/>
              </a:rPr>
              <a:t>The solution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8600" y="1127457"/>
            <a:ext cx="1964689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57200" algn="l"/>
              </a:tabLst>
            </a:pPr>
            <a:endParaRPr lang="en-US" sz="6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>
              <a:tabLst>
                <a:tab pos="457200" algn="l"/>
              </a:tabLst>
            </a:pPr>
            <a:r>
              <a:rPr lang="en-US" sz="6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 all around playing, end to end, robust, flexible and intuitive operation management platform</a:t>
            </a:r>
            <a:endParaRPr lang="en-US" sz="6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8194" name="Picture 2" descr="Solved Icon Sticker Vector Images (over 790)">
            <a:extLst>
              <a:ext uri="{FF2B5EF4-FFF2-40B4-BE49-F238E27FC236}">
                <a16:creationId xmlns:a16="http://schemas.microsoft.com/office/drawing/2014/main" id="{33373871-446A-F681-AB8C-A2D05E30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979855"/>
            <a:ext cx="4090988" cy="42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692DBAD-653D-92D5-3BF6-2461B4235A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0" t="51277" r="67933" b="15925"/>
          <a:stretch/>
        </p:blipFill>
        <p:spPr>
          <a:xfrm rot="859531">
            <a:off x="12102495" y="5855054"/>
            <a:ext cx="7499647" cy="458183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BCEB28-4090-6828-D4FE-AD27FCCE7318}"/>
              </a:ext>
            </a:extLst>
          </p:cNvPr>
          <p:cNvSpPr txBox="1">
            <a:spLocks/>
          </p:cNvSpPr>
          <p:nvPr/>
        </p:nvSpPr>
        <p:spPr>
          <a:xfrm>
            <a:off x="228595" y="6004549"/>
            <a:ext cx="13335000" cy="25908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Decentralized structure making standardization difficult to deploy</a:t>
            </a:r>
          </a:p>
          <a:p>
            <a:pPr algn="l"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Uncontrolled changes are difficult to track and fix</a:t>
            </a:r>
          </a:p>
          <a:p>
            <a:pPr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Task execution is hard to validate			</a:t>
            </a:r>
          </a:p>
          <a:p>
            <a:pPr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Store staff has no easy access to data</a:t>
            </a:r>
          </a:p>
          <a:p>
            <a:pPr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marL="571500" indent="-571500" algn="l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8316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" y="-15875"/>
            <a:ext cx="20105515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algn="l" rtl="0"/>
            <a:r>
              <a:rPr lang="en-US" sz="6000" b="1" dirty="0">
                <a:latin typeface="Corbel" panose="020B0503020204020204" pitchFamily="34" charset="0"/>
              </a:rPr>
              <a:t>The product - </a:t>
            </a:r>
            <a: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An open architecture digital platform that Includes end to end capability's</a:t>
            </a:r>
            <a:br>
              <a:rPr lang="en-US" sz="60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</a:br>
            <a:endParaRPr lang="en-US" sz="6000" b="1" dirty="0">
              <a:latin typeface="Corbel" panose="020B05030202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2250" y="3131480"/>
            <a:ext cx="3533667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Create workflows</a:t>
            </a: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b="1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r>
              <a:rPr lang="en-US" sz="36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Publish to the relevant population at relevant times</a:t>
            </a:r>
          </a:p>
          <a:p>
            <a:pPr algn="l">
              <a:tabLst>
                <a:tab pos="457200" algn="l"/>
              </a:tabLst>
            </a:pPr>
            <a:endParaRPr lang="en-US" sz="3200" b="1" u="sng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E097B5B-FACF-8AE3-BC97-4646655A6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48" b="26296"/>
          <a:stretch/>
        </p:blipFill>
        <p:spPr>
          <a:xfrm>
            <a:off x="4121149" y="2531677"/>
            <a:ext cx="13895029" cy="434219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228B520-39AD-CBD1-E417-4B7ACD85F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4" t="28518" r="7083" b="25555"/>
          <a:stretch/>
        </p:blipFill>
        <p:spPr>
          <a:xfrm>
            <a:off x="4125454" y="6797675"/>
            <a:ext cx="12327396" cy="40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8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5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AD8B4B-B11D-4C3C-8486-9519C2E7B1BE}"/>
              </a:ext>
            </a:extLst>
          </p:cNvPr>
          <p:cNvSpPr txBox="1">
            <a:spLocks/>
          </p:cNvSpPr>
          <p:nvPr/>
        </p:nvSpPr>
        <p:spPr>
          <a:xfrm>
            <a:off x="816936" y="1436549"/>
            <a:ext cx="17540914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B969B5-C754-2C35-533D-482D6DA0769D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Store staff has easy to use endpoint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B84CD-23CE-EFFF-B170-5B14B44C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709" y="5690968"/>
            <a:ext cx="2857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AE1C1A7-DBBF-012D-3522-BA62B438BC8A}"/>
              </a:ext>
            </a:extLst>
          </p:cNvPr>
          <p:cNvSpPr txBox="1"/>
          <p:nvPr/>
        </p:nvSpPr>
        <p:spPr>
          <a:xfrm>
            <a:off x="228599" y="1292026"/>
            <a:ext cx="12376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Everything they need to know or report in the palm of their hand</a:t>
            </a:r>
            <a:endParaRPr lang="he-IL" sz="3200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2A93FE63-97FA-A378-1DD8-0BCB72A07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98" y="3354640"/>
            <a:ext cx="2795308" cy="605413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DF59FB6-45B8-00ED-521A-794D75032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25" y="3322600"/>
            <a:ext cx="2811447" cy="6089089"/>
          </a:xfrm>
          <a:prstGeom prst="rect">
            <a:avLst/>
          </a:prstGeom>
        </p:spPr>
      </p:pic>
      <p:pic>
        <p:nvPicPr>
          <p:cNvPr id="17" name="Picture 85">
            <a:extLst>
              <a:ext uri="{FF2B5EF4-FFF2-40B4-BE49-F238E27FC236}">
                <a16:creationId xmlns:a16="http://schemas.microsoft.com/office/drawing/2014/main" id="{BBF1DD1B-EED3-03E0-3033-50122C1EFC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1418765" y="2877020"/>
            <a:ext cx="3581768" cy="6996158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CFEFFB0E-7496-65B7-4AFA-F0FB6F7C156C}"/>
              </a:ext>
            </a:extLst>
          </p:cNvPr>
          <p:cNvSpPr/>
          <p:nvPr/>
        </p:nvSpPr>
        <p:spPr>
          <a:xfrm>
            <a:off x="1948520" y="4837977"/>
            <a:ext cx="2651524" cy="356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D9F8C284-7DBC-4E02-BDA7-205D93340FCE}"/>
              </a:ext>
            </a:extLst>
          </p:cNvPr>
          <p:cNvSpPr/>
          <p:nvPr/>
        </p:nvSpPr>
        <p:spPr>
          <a:xfrm>
            <a:off x="1934709" y="5897918"/>
            <a:ext cx="2651524" cy="1269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0" name="Picture 85">
            <a:extLst>
              <a:ext uri="{FF2B5EF4-FFF2-40B4-BE49-F238E27FC236}">
                <a16:creationId xmlns:a16="http://schemas.microsoft.com/office/drawing/2014/main" id="{59A7B41C-06B7-65D2-7F9D-0C378CC3BA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5003246" y="2883626"/>
            <a:ext cx="3581768" cy="699615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EF0027E0-E627-F6AE-F302-2762AA8D9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520" y="3232784"/>
            <a:ext cx="2896637" cy="6273594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36BE9155-960D-E494-20B4-934EDB784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463" y="3374055"/>
            <a:ext cx="2811447" cy="6089089"/>
          </a:xfrm>
          <a:prstGeom prst="rect">
            <a:avLst/>
          </a:prstGeom>
        </p:spPr>
      </p:pic>
      <p:pic>
        <p:nvPicPr>
          <p:cNvPr id="26" name="Picture 85">
            <a:extLst>
              <a:ext uri="{FF2B5EF4-FFF2-40B4-BE49-F238E27FC236}">
                <a16:creationId xmlns:a16="http://schemas.microsoft.com/office/drawing/2014/main" id="{0CB34FB6-E01D-3553-438C-A489CAB68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10280650" y="2883626"/>
            <a:ext cx="3653761" cy="71367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4AB772D-D5CC-9FE8-EB7B-FD13CED3CD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667" t="17407" r="11667" b="10741"/>
          <a:stretch/>
        </p:blipFill>
        <p:spPr>
          <a:xfrm>
            <a:off x="14969395" y="5251946"/>
            <a:ext cx="2457254" cy="1752600"/>
          </a:xfrm>
          <a:prstGeom prst="rect">
            <a:avLst/>
          </a:prstGeom>
        </p:spPr>
      </p:pic>
      <p:pic>
        <p:nvPicPr>
          <p:cNvPr id="22" name="Picture 85">
            <a:extLst>
              <a:ext uri="{FF2B5EF4-FFF2-40B4-BE49-F238E27FC236}">
                <a16:creationId xmlns:a16="http://schemas.microsoft.com/office/drawing/2014/main" id="{68205A4F-9AB5-0A88-9E98-E35C2AE169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r="30801"/>
          <a:stretch/>
        </p:blipFill>
        <p:spPr>
          <a:xfrm>
            <a:off x="14322959" y="2896918"/>
            <a:ext cx="3653761" cy="71367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086AA2A-EEF9-8C44-BE9B-9EAB85E54D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750" t="32222" r="13333" b="32963"/>
          <a:stretch/>
        </p:blipFill>
        <p:spPr>
          <a:xfrm>
            <a:off x="14933709" y="7304257"/>
            <a:ext cx="2574718" cy="1531794"/>
          </a:xfrm>
          <a:prstGeom prst="rect">
            <a:avLst/>
          </a:prstGeom>
        </p:spPr>
      </p:pic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454E69B7-D359-0A91-7067-22BB22C28224}"/>
              </a:ext>
            </a:extLst>
          </p:cNvPr>
          <p:cNvSpPr txBox="1"/>
          <p:nvPr/>
        </p:nvSpPr>
        <p:spPr>
          <a:xfrm>
            <a:off x="1803925" y="2219598"/>
            <a:ext cx="5504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Reminders at the right time</a:t>
            </a:r>
            <a:endParaRPr lang="he-IL" sz="3200" dirty="0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2BF5C798-99AC-5126-C1AD-61F261969CFE}"/>
              </a:ext>
            </a:extLst>
          </p:cNvPr>
          <p:cNvSpPr txBox="1"/>
          <p:nvPr/>
        </p:nvSpPr>
        <p:spPr>
          <a:xfrm>
            <a:off x="10585450" y="2201956"/>
            <a:ext cx="7012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Pre-defined workflows, data reach and real time analysis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413185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5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AD8B4B-B11D-4C3C-8486-9519C2E7B1BE}"/>
              </a:ext>
            </a:extLst>
          </p:cNvPr>
          <p:cNvSpPr txBox="1">
            <a:spLocks/>
          </p:cNvSpPr>
          <p:nvPr/>
        </p:nvSpPr>
        <p:spPr>
          <a:xfrm>
            <a:off x="816936" y="1436549"/>
            <a:ext cx="17540914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681B7A75-53AA-44A8-8963-C134AF44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125" y="6360579"/>
            <a:ext cx="10470752" cy="318675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2EDA71B-DDF1-4677-B1F8-84C1408E2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2" t="31398" r="13249" b="24005"/>
          <a:stretch/>
        </p:blipFill>
        <p:spPr>
          <a:xfrm>
            <a:off x="309556" y="4574821"/>
            <a:ext cx="6921497" cy="233254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2136CDD-A9EA-454A-87A3-13E3FB5E3C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39" r="42862" b="6389"/>
          <a:stretch/>
        </p:blipFill>
        <p:spPr>
          <a:xfrm>
            <a:off x="15005050" y="6264544"/>
            <a:ext cx="4568425" cy="352923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39128FC-E642-4D67-B821-2D160F012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56" y="7079710"/>
            <a:ext cx="6772289" cy="2563655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70D65C3-09DE-4E68-8EB8-521FDB8194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33" t="32923" r="15417" b="33884"/>
          <a:stretch/>
        </p:blipFill>
        <p:spPr>
          <a:xfrm>
            <a:off x="5901536" y="4579019"/>
            <a:ext cx="9836623" cy="233216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80221E1-BADD-4D1C-BFE0-87272092D4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3" t="39503" r="22916" b="33357"/>
          <a:stretch/>
        </p:blipFill>
        <p:spPr>
          <a:xfrm>
            <a:off x="222250" y="2445979"/>
            <a:ext cx="9961533" cy="209757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566CA6D-3744-42CD-B6BA-DF3913866D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147" r="25826" b="6293"/>
          <a:stretch/>
        </p:blipFill>
        <p:spPr>
          <a:xfrm>
            <a:off x="7453304" y="2426961"/>
            <a:ext cx="5752868" cy="25111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9A26691-51BC-4238-AE23-E08B05A7AE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1064" y="2836286"/>
            <a:ext cx="7154246" cy="3414527"/>
          </a:xfrm>
          <a:prstGeom prst="rect">
            <a:avLst/>
          </a:prstGeom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478EB4B-2367-E9FD-A36D-7D7AC8D357D7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Decision supporting presentations and robust stimulation tools</a:t>
            </a:r>
          </a:p>
        </p:txBody>
      </p:sp>
    </p:spTree>
    <p:extLst>
      <p:ext uri="{BB962C8B-B14F-4D97-AF65-F5344CB8AC3E}">
        <p14:creationId xmlns:p14="http://schemas.microsoft.com/office/powerpoint/2010/main" val="144894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5515" cy="1130935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0DDED-B5D4-DE47-C305-32F9D5F88E18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 err="1">
                <a:latin typeface="Corbel" panose="020B0503020204020204" pitchFamily="34" charset="0"/>
              </a:rPr>
              <a:t>eyedo’s</a:t>
            </a:r>
            <a:r>
              <a:rPr lang="en-US" sz="6000" b="1" kern="0" dirty="0">
                <a:latin typeface="Corbel" panose="020B0503020204020204" pitchFamily="34" charset="0"/>
              </a:rPr>
              <a:t> impact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795FEBD-A636-7E3D-A736-8432D59DC4AD}"/>
              </a:ext>
            </a:extLst>
          </p:cNvPr>
          <p:cNvSpPr txBox="1"/>
          <p:nvPr/>
        </p:nvSpPr>
        <p:spPr>
          <a:xfrm>
            <a:off x="374650" y="1774696"/>
            <a:ext cx="6553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I’ve seen many technological tools being deployed and operated.</a:t>
            </a:r>
          </a:p>
          <a:p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 has changed everything I knew being unexpectedly easy to deploy, compatible to almost everything and has created an immediate impact. ROI started to show immediately.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algn="l" fontAlgn="ctr"/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Shay </a:t>
            </a:r>
            <a:r>
              <a:rPr lang="en-US" sz="2800" b="1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Fromovitz</a:t>
            </a:r>
            <a:endParaRPr lang="en-US" sz="2800" b="1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pPr fontAlgn="ctr"/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Operations chief of staff at Electra Food</a:t>
            </a:r>
          </a:p>
        </p:txBody>
      </p:sp>
      <p:pic>
        <p:nvPicPr>
          <p:cNvPr id="6" name="Picture 4" descr="תוצאת תמונה עבור ‪carrefour logo‬‏">
            <a:extLst>
              <a:ext uri="{FF2B5EF4-FFF2-40B4-BE49-F238E27FC236}">
                <a16:creationId xmlns:a16="http://schemas.microsoft.com/office/drawing/2014/main" id="{9DAC3FE0-5CF3-9722-252D-4E680FAC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0" y="6669575"/>
            <a:ext cx="1295400" cy="10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90D284D2-B037-2F3E-3639-3F746DE280DD}"/>
              </a:ext>
            </a:extLst>
          </p:cNvPr>
          <p:cNvSpPr/>
          <p:nvPr/>
        </p:nvSpPr>
        <p:spPr>
          <a:xfrm>
            <a:off x="7156450" y="1774696"/>
            <a:ext cx="60908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Shufersal</a:t>
            </a:r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succeeded to deliver significant savings in the past 3 years by implementing lean culture and by using new digital tools to support its discipline. </a:t>
            </a:r>
            <a:r>
              <a:rPr lang="en-US" sz="2800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eyedo’s</a:t>
            </a:r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solution enables us to know in real time if the delivery is 100% and where it fails to deliver as well as to maintain effective operational communication and real  time control. 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David Laron </a:t>
            </a:r>
          </a:p>
          <a:p>
            <a:r>
              <a:rPr lang="en-US" sz="28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VP Operations and Supply Chain</a:t>
            </a:r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</a:t>
            </a:r>
          </a:p>
        </p:txBody>
      </p:sp>
      <p:pic>
        <p:nvPicPr>
          <p:cNvPr id="11" name="Picture 2" descr="×ª××¦××ª ×ª××× × ×¢×××¨ âªshufersalâ¬â">
            <a:extLst>
              <a:ext uri="{FF2B5EF4-FFF2-40B4-BE49-F238E27FC236}">
                <a16:creationId xmlns:a16="http://schemas.microsoft.com/office/drawing/2014/main" id="{AB848E32-B1C2-32BA-43B2-DABF55CEC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4" t="1" r="10976" b="16488"/>
          <a:stretch/>
        </p:blipFill>
        <p:spPr bwMode="auto">
          <a:xfrm>
            <a:off x="7156450" y="6807058"/>
            <a:ext cx="2818924" cy="90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18A0E39-2813-D082-FBC6-ED06E7536F22}"/>
              </a:ext>
            </a:extLst>
          </p:cNvPr>
          <p:cNvSpPr txBox="1"/>
          <p:nvPr/>
        </p:nvSpPr>
        <p:spPr>
          <a:xfrm>
            <a:off x="13681235" y="1692275"/>
            <a:ext cx="640101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Users say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 add millions to our revenues using </a:t>
            </a:r>
            <a:r>
              <a:rPr lang="en-US" sz="2800" kern="0" dirty="0" err="1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eyedo’s</a:t>
            </a:r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 unique tools 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 make 12% streamlining translated to more than a Million $ savings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We finish a recall within 2 hours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  <a:p>
            <a:r>
              <a:rPr lang="en-US" sz="2800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300 employees self onboard the app and the support team drink’s coffee</a:t>
            </a:r>
          </a:p>
          <a:p>
            <a:endParaRPr lang="en-US" sz="2800" kern="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815F52-7457-D3D6-AB02-911CA61E2CF8}"/>
              </a:ext>
            </a:extLst>
          </p:cNvPr>
          <p:cNvSpPr txBox="1">
            <a:spLocks/>
          </p:cNvSpPr>
          <p:nvPr/>
        </p:nvSpPr>
        <p:spPr>
          <a:xfrm>
            <a:off x="222250" y="8219036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Over 80% of new sales are N</a:t>
            </a:r>
            <a:r>
              <a:rPr lang="en-US" sz="4800" b="1" kern="0" dirty="0">
                <a:latin typeface="Corbel" panose="020B0503020204020204" pitchFamily="34" charset="0"/>
              </a:rPr>
              <a:t>et</a:t>
            </a:r>
            <a:r>
              <a:rPr lang="en-US" sz="6000" b="1" kern="0" dirty="0">
                <a:latin typeface="Corbel" panose="020B0503020204020204" pitchFamily="34" charset="0"/>
              </a:rPr>
              <a:t> P</a:t>
            </a:r>
            <a:r>
              <a:rPr lang="en-US" sz="4800" b="1" kern="0" dirty="0">
                <a:latin typeface="Corbel" panose="020B0503020204020204" pitchFamily="34" charset="0"/>
              </a:rPr>
              <a:t>romoter</a:t>
            </a:r>
            <a:r>
              <a:rPr lang="en-US" sz="6000" b="1" kern="0" dirty="0">
                <a:latin typeface="Corbel" panose="020B0503020204020204" pitchFamily="34" charset="0"/>
              </a:rPr>
              <a:t> S</a:t>
            </a:r>
            <a:r>
              <a:rPr lang="en-US" sz="4800" b="1" kern="0" dirty="0">
                <a:latin typeface="Corbel" panose="020B0503020204020204" pitchFamily="34" charset="0"/>
              </a:rPr>
              <a:t>cored</a:t>
            </a:r>
            <a:r>
              <a:rPr lang="en-US" sz="6000" b="1" kern="0" dirty="0">
                <a:latin typeface="Corbel" panose="020B0503020204020204" pitchFamily="34" charset="0"/>
              </a:rPr>
              <a:t> generated</a:t>
            </a:r>
          </a:p>
        </p:txBody>
      </p:sp>
    </p:spTree>
    <p:extLst>
      <p:ext uri="{BB962C8B-B14F-4D97-AF65-F5344CB8AC3E}">
        <p14:creationId xmlns:p14="http://schemas.microsoft.com/office/powerpoint/2010/main" val="3634252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9"/>
            <a:ext cx="20105515" cy="113093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AD8B4B-B11D-4C3C-8486-9519C2E7B1BE}"/>
              </a:ext>
            </a:extLst>
          </p:cNvPr>
          <p:cNvSpPr txBox="1">
            <a:spLocks/>
          </p:cNvSpPr>
          <p:nvPr/>
        </p:nvSpPr>
        <p:spPr>
          <a:xfrm>
            <a:off x="816936" y="1436549"/>
            <a:ext cx="17540914" cy="77047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457200" algn="l"/>
              </a:tabLst>
            </a:pPr>
            <a:endParaRPr lang="en-US" sz="3600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59AFA94-9A66-4D88-8528-58C4F4B80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362" y="8310899"/>
            <a:ext cx="2205657" cy="1698609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C77CCE8A-EBC3-455E-A5E7-B8C29BBD0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25" y="3402526"/>
            <a:ext cx="1744725" cy="1088376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2501757C-365A-4703-A955-9E3059BEB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894" y="5968998"/>
            <a:ext cx="2983191" cy="904901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714CF626-07F5-48B4-A7D5-F20F99CF9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79" y="5421794"/>
            <a:ext cx="2778014" cy="1175623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64565023-4698-4292-8586-9A5E5E4EE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115" y="4683423"/>
            <a:ext cx="2357438" cy="1292791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7668A525-685B-434E-B918-22352E2DB0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01" y="3466456"/>
            <a:ext cx="1404129" cy="121106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:a16="http://schemas.microsoft.com/office/drawing/2014/main" id="{AC644D6E-99D3-45C9-9A6F-0367E097F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49" y="8622618"/>
            <a:ext cx="2326501" cy="917305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:a16="http://schemas.microsoft.com/office/drawing/2014/main" id="{ADD450F3-836C-4642-91A0-B2D9148A8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80" y="7060999"/>
            <a:ext cx="1461461" cy="1749844"/>
          </a:xfrm>
          <a:prstGeom prst="rect">
            <a:avLst/>
          </a:prstGeom>
        </p:spPr>
      </p:pic>
      <p:pic>
        <p:nvPicPr>
          <p:cNvPr id="47" name="תמונה 46">
            <a:extLst>
              <a:ext uri="{FF2B5EF4-FFF2-40B4-BE49-F238E27FC236}">
                <a16:creationId xmlns:a16="http://schemas.microsoft.com/office/drawing/2014/main" id="{0A1446E2-B114-4A12-812D-9C55D75804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878" y="6372511"/>
            <a:ext cx="1227208" cy="1715304"/>
          </a:xfrm>
          <a:prstGeom prst="rect">
            <a:avLst/>
          </a:prstGeom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AA603840-0D70-4FB2-AFC4-514B5376A6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65" y="5878285"/>
            <a:ext cx="1771332" cy="934482"/>
          </a:xfrm>
          <a:prstGeom prst="rect">
            <a:avLst/>
          </a:prstGeom>
        </p:spPr>
      </p:pic>
      <p:pic>
        <p:nvPicPr>
          <p:cNvPr id="53" name="תמונה 52">
            <a:extLst>
              <a:ext uri="{FF2B5EF4-FFF2-40B4-BE49-F238E27FC236}">
                <a16:creationId xmlns:a16="http://schemas.microsoft.com/office/drawing/2014/main" id="{EBA7381D-D94F-423B-9E35-0C2D183E8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4" y="5299550"/>
            <a:ext cx="3803866" cy="710056"/>
          </a:xfrm>
          <a:prstGeom prst="rect">
            <a:avLst/>
          </a:prstGeom>
        </p:spPr>
      </p:pic>
      <p:pic>
        <p:nvPicPr>
          <p:cNvPr id="55" name="תמונה 54">
            <a:extLst>
              <a:ext uri="{FF2B5EF4-FFF2-40B4-BE49-F238E27FC236}">
                <a16:creationId xmlns:a16="http://schemas.microsoft.com/office/drawing/2014/main" id="{62D6803A-E09F-442B-94D5-78992B148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32" y="4734274"/>
            <a:ext cx="2338768" cy="660450"/>
          </a:xfrm>
          <a:prstGeom prst="rect">
            <a:avLst/>
          </a:prstGeom>
        </p:spPr>
      </p:pic>
      <p:pic>
        <p:nvPicPr>
          <p:cNvPr id="57" name="תמונה 56">
            <a:extLst>
              <a:ext uri="{FF2B5EF4-FFF2-40B4-BE49-F238E27FC236}">
                <a16:creationId xmlns:a16="http://schemas.microsoft.com/office/drawing/2014/main" id="{473E134F-0C7C-4F4C-B062-79D033AA53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2" y="8025259"/>
            <a:ext cx="2555003" cy="1253062"/>
          </a:xfrm>
          <a:prstGeom prst="rect">
            <a:avLst/>
          </a:prstGeom>
        </p:spPr>
      </p:pic>
      <p:pic>
        <p:nvPicPr>
          <p:cNvPr id="59" name="תמונה 58">
            <a:extLst>
              <a:ext uri="{FF2B5EF4-FFF2-40B4-BE49-F238E27FC236}">
                <a16:creationId xmlns:a16="http://schemas.microsoft.com/office/drawing/2014/main" id="{DB69870E-BDD1-4534-9F24-6A9584C9A9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4" y="6937607"/>
            <a:ext cx="2019421" cy="2450950"/>
          </a:xfrm>
          <a:prstGeom prst="rect">
            <a:avLst/>
          </a:prstGeom>
        </p:spPr>
      </p:pic>
      <p:pic>
        <p:nvPicPr>
          <p:cNvPr id="61" name="תמונה 60">
            <a:extLst>
              <a:ext uri="{FF2B5EF4-FFF2-40B4-BE49-F238E27FC236}">
                <a16:creationId xmlns:a16="http://schemas.microsoft.com/office/drawing/2014/main" id="{B0FAFB13-4A7A-4357-8ED8-B21A8FC1BA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9" y="2686911"/>
            <a:ext cx="2837704" cy="837025"/>
          </a:xfrm>
          <a:prstGeom prst="rect">
            <a:avLst/>
          </a:prstGeom>
        </p:spPr>
      </p:pic>
      <p:pic>
        <p:nvPicPr>
          <p:cNvPr id="63" name="תמונה 62">
            <a:extLst>
              <a:ext uri="{FF2B5EF4-FFF2-40B4-BE49-F238E27FC236}">
                <a16:creationId xmlns:a16="http://schemas.microsoft.com/office/drawing/2014/main" id="{7B01E192-4B67-49CB-8E20-81B8FBBFD4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80" y="6233126"/>
            <a:ext cx="1948295" cy="1281545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FC3D2689-A090-4AB3-9FE1-3AB3ED3F47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4" y="3947476"/>
            <a:ext cx="2415887" cy="111702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5962379-6959-461D-3723-9AD307B56F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2" y="3781750"/>
            <a:ext cx="2986172" cy="995391"/>
          </a:xfrm>
          <a:prstGeom prst="rect">
            <a:avLst/>
          </a:prstGeom>
        </p:spPr>
      </p:pic>
      <p:pic>
        <p:nvPicPr>
          <p:cNvPr id="1026" name="Picture 2" descr="רשתות מזון – תו פלוס">
            <a:extLst>
              <a:ext uri="{FF2B5EF4-FFF2-40B4-BE49-F238E27FC236}">
                <a16:creationId xmlns:a16="http://schemas.microsoft.com/office/drawing/2014/main" id="{2CD1ED7F-93EC-4B5A-05D8-07EC73DDB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9" b="34417"/>
          <a:stretch/>
        </p:blipFill>
        <p:spPr bwMode="auto">
          <a:xfrm>
            <a:off x="4149343" y="2482013"/>
            <a:ext cx="3068022" cy="122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שיכון ובינוי | BDiCODE - דירוג החברות המוביל ואיכותי">
            <a:extLst>
              <a:ext uri="{FF2B5EF4-FFF2-40B4-BE49-F238E27FC236}">
                <a16:creationId xmlns:a16="http://schemas.microsoft.com/office/drawing/2014/main" id="{6EBF583D-A470-C39E-98F7-7F4C33BC2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23295" r="13653" b="40278"/>
          <a:stretch/>
        </p:blipFill>
        <p:spPr bwMode="auto">
          <a:xfrm>
            <a:off x="12577087" y="2764977"/>
            <a:ext cx="3765145" cy="132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CA16A51-64F0-25EE-93AD-AB9763EC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645" y="7307980"/>
            <a:ext cx="2208823" cy="7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2C3A903-D004-142F-1044-03E037327B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68" y="2509348"/>
            <a:ext cx="2679365" cy="1777778"/>
          </a:xfrm>
          <a:prstGeom prst="rect">
            <a:avLst/>
          </a:prstGeom>
        </p:spPr>
      </p:pic>
      <p:pic>
        <p:nvPicPr>
          <p:cNvPr id="1028" name="Picture 4" descr="עמותת רות ורובל - דף הבית">
            <a:extLst>
              <a:ext uri="{FF2B5EF4-FFF2-40B4-BE49-F238E27FC236}">
                <a16:creationId xmlns:a16="http://schemas.microsoft.com/office/drawing/2014/main" id="{B50A83BD-D93A-C161-57B4-283EFAF9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421" y="4085213"/>
            <a:ext cx="1383855" cy="13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ג'וינט ישראל - קמפוס IL">
            <a:extLst>
              <a:ext uri="{FF2B5EF4-FFF2-40B4-BE49-F238E27FC236}">
                <a16:creationId xmlns:a16="http://schemas.microsoft.com/office/drawing/2014/main" id="{D3B5C327-5D7F-4C9E-4A0E-F5ECB56B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613" y="8434376"/>
            <a:ext cx="2582765" cy="8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גדות מסופים לכימיקלים - מעלה">
            <a:extLst>
              <a:ext uri="{FF2B5EF4-FFF2-40B4-BE49-F238E27FC236}">
                <a16:creationId xmlns:a16="http://schemas.microsoft.com/office/drawing/2014/main" id="{53F6ED6F-C1D4-F2D2-98CD-E6559B5C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122" y="4585143"/>
            <a:ext cx="1876927" cy="64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רפא | חברת ישראלית לשיווק, יצור והפקה של תרופות מקור וגנריות">
            <a:extLst>
              <a:ext uri="{FF2B5EF4-FFF2-40B4-BE49-F238E27FC236}">
                <a16:creationId xmlns:a16="http://schemas.microsoft.com/office/drawing/2014/main" id="{EFAC41FD-BCDC-E47B-6E05-4EFB7827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31" y="2530475"/>
            <a:ext cx="1960103" cy="71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5D05AE4-6164-8BB6-A05E-C38050E05DF9}"/>
              </a:ext>
            </a:extLst>
          </p:cNvPr>
          <p:cNvSpPr txBox="1">
            <a:spLocks/>
          </p:cNvSpPr>
          <p:nvPr/>
        </p:nvSpPr>
        <p:spPr>
          <a:xfrm>
            <a:off x="228599" y="366910"/>
            <a:ext cx="19646901" cy="101703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850" b="0" i="0">
                <a:solidFill>
                  <a:srgbClr val="0070BB"/>
                </a:solidFill>
                <a:latin typeface="Heebo-Medium"/>
                <a:ea typeface="+mj-ea"/>
                <a:cs typeface="Heebo-Medium"/>
              </a:defRPr>
            </a:lvl1pPr>
          </a:lstStyle>
          <a:p>
            <a:pPr rtl="0"/>
            <a:r>
              <a:rPr lang="en-US" sz="6000" b="1" kern="0" dirty="0">
                <a:latin typeface="Corbel" panose="020B0503020204020204" pitchFamily="34" charset="0"/>
              </a:rPr>
              <a:t>Some of </a:t>
            </a:r>
            <a:r>
              <a:rPr lang="en-US" sz="6000" b="1" kern="0" dirty="0" err="1">
                <a:latin typeface="Corbel" panose="020B0503020204020204" pitchFamily="34" charset="0"/>
              </a:rPr>
              <a:t>eyedo’s</a:t>
            </a:r>
            <a:r>
              <a:rPr lang="en-US" sz="6000" b="1" kern="0" dirty="0">
                <a:latin typeface="Corbel" panose="020B0503020204020204" pitchFamily="34" charset="0"/>
              </a:rPr>
              <a:t> users</a:t>
            </a:r>
          </a:p>
        </p:txBody>
      </p:sp>
      <p:pic>
        <p:nvPicPr>
          <p:cNvPr id="5122" name="Picture 2" descr="תוצאת תמונה עבור ‪RECKITT LOGO‬‏">
            <a:extLst>
              <a:ext uri="{FF2B5EF4-FFF2-40B4-BE49-F238E27FC236}">
                <a16:creationId xmlns:a16="http://schemas.microsoft.com/office/drawing/2014/main" id="{9ED1BBB1-5568-4837-E705-AF1F8E714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17628" r="14541" b="25067"/>
          <a:stretch/>
        </p:blipFill>
        <p:spPr bwMode="auto">
          <a:xfrm>
            <a:off x="8760030" y="7116429"/>
            <a:ext cx="2626786" cy="136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תוצאת תמונה עבור ‪carrefour logo‬‏">
            <a:extLst>
              <a:ext uri="{FF2B5EF4-FFF2-40B4-BE49-F238E27FC236}">
                <a16:creationId xmlns:a16="http://schemas.microsoft.com/office/drawing/2014/main" id="{AD714B16-9287-DE6F-C5C6-58C73B32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65" y="6853243"/>
            <a:ext cx="14478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5043A76-CB00-DD67-759F-00DA0F6C1952}"/>
              </a:ext>
            </a:extLst>
          </p:cNvPr>
          <p:cNvSpPr txBox="1"/>
          <p:nvPr/>
        </p:nvSpPr>
        <p:spPr>
          <a:xfrm>
            <a:off x="603250" y="1755452"/>
            <a:ext cx="8118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RETAIL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617CEB56-B8F0-8699-8222-F83A7A206091}"/>
              </a:ext>
            </a:extLst>
          </p:cNvPr>
          <p:cNvSpPr txBox="1"/>
          <p:nvPr/>
        </p:nvSpPr>
        <p:spPr>
          <a:xfrm>
            <a:off x="11733107" y="1769181"/>
            <a:ext cx="8118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0070BB"/>
                </a:solidFill>
                <a:latin typeface="Corbel" panose="020B0503020204020204" pitchFamily="34" charset="0"/>
                <a:ea typeface="+mj-ea"/>
              </a:rPr>
              <a:t>Other industries</a:t>
            </a:r>
          </a:p>
        </p:txBody>
      </p:sp>
      <p:pic>
        <p:nvPicPr>
          <p:cNvPr id="5126" name="Picture 6" descr="תוצאת תמונה עבור ‪VOLVO logo‬‏">
            <a:extLst>
              <a:ext uri="{FF2B5EF4-FFF2-40B4-BE49-F238E27FC236}">
                <a16:creationId xmlns:a16="http://schemas.microsoft.com/office/drawing/2014/main" id="{AED9BA5F-EC72-20CB-8F83-B4723A2F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177" y="5962329"/>
            <a:ext cx="934482" cy="93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2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" y="-284321"/>
            <a:ext cx="20105515" cy="11309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30B7-F365-4588-ADDF-F6072780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6910"/>
            <a:ext cx="19646901" cy="1017039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latin typeface="Corbel" panose="020B0503020204020204" pitchFamily="34" charset="0"/>
              </a:rPr>
              <a:t>Competition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7C7A5-4F0F-45EB-890D-0BA77403B91B}"/>
              </a:ext>
            </a:extLst>
          </p:cNvPr>
          <p:cNvSpPr txBox="1">
            <a:spLocks/>
          </p:cNvSpPr>
          <p:nvPr/>
        </p:nvSpPr>
        <p:spPr>
          <a:xfrm>
            <a:off x="228599" y="3436280"/>
            <a:ext cx="19646897" cy="572359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1">
              <a:tabLst>
                <a:tab pos="457200" algn="l"/>
              </a:tabLst>
            </a:pPr>
            <a:endParaRPr lang="en-US" sz="3200" b="1" u="sng" dirty="0">
              <a:solidFill>
                <a:srgbClr val="0070BB"/>
              </a:solidFill>
              <a:latin typeface="Corbel" panose="020B0503020204020204" pitchFamily="34" charset="0"/>
              <a:ea typeface="+mj-ea"/>
            </a:endParaRPr>
          </a:p>
        </p:txBody>
      </p:sp>
      <p:cxnSp>
        <p:nvCxnSpPr>
          <p:cNvPr id="3" name="מחבר חץ ישר 2">
            <a:extLst>
              <a:ext uri="{FF2B5EF4-FFF2-40B4-BE49-F238E27FC236}">
                <a16:creationId xmlns:a16="http://schemas.microsoft.com/office/drawing/2014/main" id="{461413E1-5C29-783C-6D97-5AAB2A250F6E}"/>
              </a:ext>
            </a:extLst>
          </p:cNvPr>
          <p:cNvCxnSpPr/>
          <p:nvPr/>
        </p:nvCxnSpPr>
        <p:spPr>
          <a:xfrm>
            <a:off x="3496016" y="5578475"/>
            <a:ext cx="130358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מחבר חץ ישר 3">
            <a:extLst>
              <a:ext uri="{FF2B5EF4-FFF2-40B4-BE49-F238E27FC236}">
                <a16:creationId xmlns:a16="http://schemas.microsoft.com/office/drawing/2014/main" id="{968E613F-8C8A-1B63-EBC9-14AE737FCA95}"/>
              </a:ext>
            </a:extLst>
          </p:cNvPr>
          <p:cNvCxnSpPr>
            <a:cxnSpLocks/>
          </p:cNvCxnSpPr>
          <p:nvPr/>
        </p:nvCxnSpPr>
        <p:spPr>
          <a:xfrm flipV="1">
            <a:off x="10051342" y="1383949"/>
            <a:ext cx="0" cy="8991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7BE0247-1CE4-D75F-298D-C4C940715112}"/>
              </a:ext>
            </a:extLst>
          </p:cNvPr>
          <p:cNvSpPr txBox="1"/>
          <p:nvPr/>
        </p:nvSpPr>
        <p:spPr>
          <a:xfrm>
            <a:off x="16681450" y="4664075"/>
            <a:ext cx="2971781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Innovation and market fitness</a:t>
            </a:r>
            <a:endParaRPr lang="he-IL" sz="3600" b="1" dirty="0">
              <a:solidFill>
                <a:schemeClr val="bg1"/>
              </a:solidFill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3C3A2FB-CA31-2E5E-DA07-83710805F6F6}"/>
              </a:ext>
            </a:extLst>
          </p:cNvPr>
          <p:cNvSpPr txBox="1"/>
          <p:nvPr/>
        </p:nvSpPr>
        <p:spPr>
          <a:xfrm>
            <a:off x="8604250" y="157062"/>
            <a:ext cx="297178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Performance and reliability</a:t>
            </a:r>
            <a:endParaRPr lang="he-IL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לוגו של המוכר">
            <a:extLst>
              <a:ext uri="{FF2B5EF4-FFF2-40B4-BE49-F238E27FC236}">
                <a16:creationId xmlns:a16="http://schemas.microsoft.com/office/drawing/2014/main" id="{708DC8D0-C2FE-2278-B77A-E7277F2F1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95" y="2368156"/>
            <a:ext cx="1100138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8CBB11-442E-E9D9-D03F-B306AC807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48" y="4710271"/>
            <a:ext cx="1896428" cy="6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8CEDAAA-E949-976D-16E7-076D02F34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408" y="1730455"/>
            <a:ext cx="2592273" cy="72045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7561380D-2598-BCC9-377E-A6180240A8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4" t="18538" r="80833" b="72963"/>
          <a:stretch/>
        </p:blipFill>
        <p:spPr>
          <a:xfrm>
            <a:off x="11518907" y="7479848"/>
            <a:ext cx="2933693" cy="961743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A5B2EFE3-2D33-CE5E-2CBE-C9CB201221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85" t="32365" r="37084" b="53486"/>
          <a:stretch/>
        </p:blipFill>
        <p:spPr>
          <a:xfrm>
            <a:off x="5744747" y="6253199"/>
            <a:ext cx="4085517" cy="120284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8372D92-0066-DF49-8B2C-26C04935C1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189" t="15575" r="2500" b="75522"/>
          <a:stretch/>
        </p:blipFill>
        <p:spPr>
          <a:xfrm>
            <a:off x="10151088" y="4465881"/>
            <a:ext cx="3482362" cy="1007479"/>
          </a:xfrm>
          <a:prstGeom prst="rect">
            <a:avLst/>
          </a:prstGeom>
        </p:spPr>
      </p:pic>
      <p:pic>
        <p:nvPicPr>
          <p:cNvPr id="2" name="Picture 2" descr="Microsoft Outlook Logo - Free download logo in SVG or PNG format">
            <a:extLst>
              <a:ext uri="{FF2B5EF4-FFF2-40B4-BE49-F238E27FC236}">
                <a16:creationId xmlns:a16="http://schemas.microsoft.com/office/drawing/2014/main" id="{00B8AA32-3379-265D-80B2-C2EC4C8FA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39" y="120052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96AA9-CC4A-E18D-4EEC-F5A03072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63" y="1502626"/>
            <a:ext cx="1252751" cy="11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9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21067</TotalTime>
  <Words>733</Words>
  <Application>Microsoft Office PowerPoint</Application>
  <PresentationFormat>מותאם אישית</PresentationFormat>
  <Paragraphs>134</Paragraphs>
  <Slides>17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8" baseType="lpstr">
      <vt:lpstr>Arial</vt:lpstr>
      <vt:lpstr>Calibri</vt:lpstr>
      <vt:lpstr>Corbel</vt:lpstr>
      <vt:lpstr>Eurostile</vt:lpstr>
      <vt:lpstr>Heebo</vt:lpstr>
      <vt:lpstr>Heebo-Medium</vt:lpstr>
      <vt:lpstr>Heebo-Thin</vt:lpstr>
      <vt:lpstr>Kohinoor Devanagari</vt:lpstr>
      <vt:lpstr>KohinoorDevanagari-Light</vt:lpstr>
      <vt:lpstr>Tenorite</vt:lpstr>
      <vt:lpstr>Office Theme</vt:lpstr>
      <vt:lpstr>מצגת של PowerPoint‏</vt:lpstr>
      <vt:lpstr>The problem - Retail industry has unique Difficulties. </vt:lpstr>
      <vt:lpstr>The solution</vt:lpstr>
      <vt:lpstr>The product - An open architecture digital platform that Includes end to end capability's </vt:lpstr>
      <vt:lpstr>מצגת של PowerPoint‏</vt:lpstr>
      <vt:lpstr>מצגת של PowerPoint‏</vt:lpstr>
      <vt:lpstr>מצגת של PowerPoint‏</vt:lpstr>
      <vt:lpstr>מצגת של PowerPoint‏</vt:lpstr>
      <vt:lpstr>Competition</vt:lpstr>
      <vt:lpstr>The people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 eyedo  presentation_ppt</dc:title>
  <dc:creator>Rom ribak</dc:creator>
  <cp:lastModifiedBy>Shlomi Ashkenazi</cp:lastModifiedBy>
  <cp:revision>151</cp:revision>
  <cp:lastPrinted>2019-01-03T17:12:09Z</cp:lastPrinted>
  <dcterms:created xsi:type="dcterms:W3CDTF">2019-01-03T13:38:36Z</dcterms:created>
  <dcterms:modified xsi:type="dcterms:W3CDTF">2022-08-28T05:55:03Z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2019-01-03T00:00:00Z</vt:filetime>
  </property>
  <property fmtid="{D5CDD505-2E9C-101B-9397-08002B2CF9AE}" pid="3" name="Creator">
    <vt:lpwstr>Adobe Illustrator CC 22.1 (Macintosh)</vt:lpwstr>
  </property>
  <property fmtid="{D5CDD505-2E9C-101B-9397-08002B2CF9AE}" pid="4" name="LastSaved">
    <vt:filetime>2019-01-03T00:00:00Z</vt:filetime>
  </property>
</Properties>
</file>