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79" r:id="rId2"/>
  </p:sldMasterIdLst>
  <p:notesMasterIdLst>
    <p:notesMasterId r:id="rId8"/>
  </p:notesMasterIdLst>
  <p:handoutMasterIdLst>
    <p:handoutMasterId r:id="rId9"/>
  </p:handoutMasterIdLst>
  <p:sldIdLst>
    <p:sldId id="4014" r:id="rId3"/>
    <p:sldId id="4017" r:id="rId4"/>
    <p:sldId id="4021" r:id="rId5"/>
    <p:sldId id="4022" r:id="rId6"/>
    <p:sldId id="4023" r:id="rId7"/>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orient="horz" pos="8160" userDrawn="1">
          <p15:clr>
            <a:srgbClr val="A4A3A4"/>
          </p15:clr>
        </p15:guide>
        <p15:guide id="55"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C1C1"/>
    <a:srgbClr val="FF9B9B"/>
    <a:srgbClr val="00738E"/>
    <a:srgbClr val="00C3C8"/>
    <a:srgbClr val="0085A4"/>
    <a:srgbClr val="FFFFCC"/>
    <a:srgbClr val="5178B3"/>
    <a:srgbClr val="00777A"/>
    <a:srgbClr val="0092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39" autoAdjust="0"/>
    <p:restoredTop sz="95432" autoAdjust="0"/>
  </p:normalViewPr>
  <p:slideViewPr>
    <p:cSldViewPr snapToGrid="0" snapToObjects="1">
      <p:cViewPr varScale="1">
        <p:scale>
          <a:sx n="54" d="100"/>
          <a:sy n="54" d="100"/>
        </p:scale>
        <p:origin x="816" y="102"/>
      </p:cViewPr>
      <p:guideLst>
        <p:guide pos="14398"/>
        <p:guide orient="horz" pos="480"/>
        <p:guide orient="horz" pos="8160"/>
        <p:guide pos="958"/>
      </p:guideLst>
    </p:cSldViewPr>
  </p:slideViewPr>
  <p:notesTextViewPr>
    <p:cViewPr>
      <p:scale>
        <a:sx n="20" d="100"/>
        <a:sy n="20" d="100"/>
      </p:scale>
      <p:origin x="0" y="0"/>
    </p:cViewPr>
  </p:notesTextViewPr>
  <p:sorterViewPr>
    <p:cViewPr varScale="1">
      <p:scale>
        <a:sx n="100" d="100"/>
        <a:sy n="100" d="100"/>
      </p:scale>
      <p:origin x="0" y="0"/>
    </p:cViewPr>
  </p:sorterViewPr>
  <p:notesViewPr>
    <p:cSldViewPr snapToGrid="0" snapToObjects="1" showGuides="1">
      <p:cViewPr varScale="1">
        <p:scale>
          <a:sx n="84" d="100"/>
          <a:sy n="84" d="100"/>
        </p:scale>
        <p:origin x="382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si freier dror" userId="9213ac40f769094d" providerId="LiveId" clId="{F3898470-396F-44E5-AA3E-2FBABDCF7A63}"/>
    <pc:docChg chg="delSld">
      <pc:chgData name="yossi freier dror" userId="9213ac40f769094d" providerId="LiveId" clId="{F3898470-396F-44E5-AA3E-2FBABDCF7A63}" dt="2022-08-31T13:54:18.271" v="0" actId="2696"/>
      <pc:docMkLst>
        <pc:docMk/>
      </pc:docMkLst>
      <pc:sldChg chg="del">
        <pc:chgData name="yossi freier dror" userId="9213ac40f769094d" providerId="LiveId" clId="{F3898470-396F-44E5-AA3E-2FBABDCF7A63}" dt="2022-08-31T13:54:18.271" v="0" actId="2696"/>
        <pc:sldMkLst>
          <pc:docMk/>
          <pc:sldMk cId="2342026735" sldId="4005"/>
        </pc:sldMkLst>
      </pc:sldChg>
      <pc:sldChg chg="del">
        <pc:chgData name="yossi freier dror" userId="9213ac40f769094d" providerId="LiveId" clId="{F3898470-396F-44E5-AA3E-2FBABDCF7A63}" dt="2022-08-31T13:54:18.271" v="0" actId="2696"/>
        <pc:sldMkLst>
          <pc:docMk/>
          <pc:sldMk cId="853069272" sldId="4006"/>
        </pc:sldMkLst>
      </pc:sldChg>
      <pc:sldChg chg="del">
        <pc:chgData name="yossi freier dror" userId="9213ac40f769094d" providerId="LiveId" clId="{F3898470-396F-44E5-AA3E-2FBABDCF7A63}" dt="2022-08-31T13:54:18.271" v="0" actId="2696"/>
        <pc:sldMkLst>
          <pc:docMk/>
          <pc:sldMk cId="1275377012" sldId="4007"/>
        </pc:sldMkLst>
      </pc:sldChg>
      <pc:sldChg chg="del">
        <pc:chgData name="yossi freier dror" userId="9213ac40f769094d" providerId="LiveId" clId="{F3898470-396F-44E5-AA3E-2FBABDCF7A63}" dt="2022-08-31T13:54:18.271" v="0" actId="2696"/>
        <pc:sldMkLst>
          <pc:docMk/>
          <pc:sldMk cId="4174783531" sldId="4008"/>
        </pc:sldMkLst>
      </pc:sldChg>
      <pc:sldChg chg="del">
        <pc:chgData name="yossi freier dror" userId="9213ac40f769094d" providerId="LiveId" clId="{F3898470-396F-44E5-AA3E-2FBABDCF7A63}" dt="2022-08-31T13:54:18.271" v="0" actId="2696"/>
        <pc:sldMkLst>
          <pc:docMk/>
          <pc:sldMk cId="3459760371" sldId="4009"/>
        </pc:sldMkLst>
      </pc:sldChg>
      <pc:sldChg chg="del">
        <pc:chgData name="yossi freier dror" userId="9213ac40f769094d" providerId="LiveId" clId="{F3898470-396F-44E5-AA3E-2FBABDCF7A63}" dt="2022-08-31T13:54:18.271" v="0" actId="2696"/>
        <pc:sldMkLst>
          <pc:docMk/>
          <pc:sldMk cId="1382311637" sldId="4010"/>
        </pc:sldMkLst>
      </pc:sldChg>
      <pc:sldChg chg="del">
        <pc:chgData name="yossi freier dror" userId="9213ac40f769094d" providerId="LiveId" clId="{F3898470-396F-44E5-AA3E-2FBABDCF7A63}" dt="2022-08-31T13:54:18.271" v="0" actId="2696"/>
        <pc:sldMkLst>
          <pc:docMk/>
          <pc:sldMk cId="1971422823" sldId="4011"/>
        </pc:sldMkLst>
      </pc:sldChg>
      <pc:sldChg chg="del">
        <pc:chgData name="yossi freier dror" userId="9213ac40f769094d" providerId="LiveId" clId="{F3898470-396F-44E5-AA3E-2FBABDCF7A63}" dt="2022-08-31T13:54:18.271" v="0" actId="2696"/>
        <pc:sldMkLst>
          <pc:docMk/>
          <pc:sldMk cId="4121200279" sldId="4012"/>
        </pc:sldMkLst>
      </pc:sldChg>
      <pc:sldChg chg="del">
        <pc:chgData name="yossi freier dror" userId="9213ac40f769094d" providerId="LiveId" clId="{F3898470-396F-44E5-AA3E-2FBABDCF7A63}" dt="2022-08-31T13:54:18.271" v="0" actId="2696"/>
        <pc:sldMkLst>
          <pc:docMk/>
          <pc:sldMk cId="400044343" sldId="4013"/>
        </pc:sldMkLst>
      </pc:sldChg>
      <pc:sldChg chg="del">
        <pc:chgData name="yossi freier dror" userId="9213ac40f769094d" providerId="LiveId" clId="{F3898470-396F-44E5-AA3E-2FBABDCF7A63}" dt="2022-08-31T13:54:18.271" v="0" actId="2696"/>
        <pc:sldMkLst>
          <pc:docMk/>
          <pc:sldMk cId="3807122196" sldId="4018"/>
        </pc:sldMkLst>
      </pc:sldChg>
      <pc:sldChg chg="del">
        <pc:chgData name="yossi freier dror" userId="9213ac40f769094d" providerId="LiveId" clId="{F3898470-396F-44E5-AA3E-2FBABDCF7A63}" dt="2022-08-31T13:54:18.271" v="0" actId="2696"/>
        <pc:sldMkLst>
          <pc:docMk/>
          <pc:sldMk cId="3312956645" sldId="4019"/>
        </pc:sldMkLst>
      </pc:sldChg>
      <pc:sldChg chg="del">
        <pc:chgData name="yossi freier dror" userId="9213ac40f769094d" providerId="LiveId" clId="{F3898470-396F-44E5-AA3E-2FBABDCF7A63}" dt="2022-08-31T13:54:18.271" v="0" actId="2696"/>
        <pc:sldMkLst>
          <pc:docMk/>
          <pc:sldMk cId="4057712423" sldId="402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7600DB6E-0618-0F3F-E82B-3001F72E907C}"/>
              </a:ext>
            </a:extLst>
          </p:cNvPr>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a:extLst>
              <a:ext uri="{FF2B5EF4-FFF2-40B4-BE49-F238E27FC236}">
                <a16:creationId xmlns:a16="http://schemas.microsoft.com/office/drawing/2014/main" id="{EBFDECE3-C958-D3DC-8664-A292DE435570}"/>
              </a:ext>
            </a:extLst>
          </p:cNvPr>
          <p:cNvSpPr>
            <a:spLocks noGrp="1"/>
          </p:cNvSpPr>
          <p:nvPr>
            <p:ph type="dt" sz="quarter" idx="1"/>
          </p:nvPr>
        </p:nvSpPr>
        <p:spPr>
          <a:xfrm>
            <a:off x="1588" y="0"/>
            <a:ext cx="2971800" cy="458788"/>
          </a:xfrm>
          <a:prstGeom prst="rect">
            <a:avLst/>
          </a:prstGeom>
        </p:spPr>
        <p:txBody>
          <a:bodyPr vert="horz" lIns="91440" tIns="45720" rIns="91440" bIns="45720" rtlCol="1"/>
          <a:lstStyle>
            <a:lvl1pPr algn="l">
              <a:defRPr sz="1200"/>
            </a:lvl1pPr>
          </a:lstStyle>
          <a:p>
            <a:fld id="{6634B81C-23D7-4611-8905-8DCB31FB0B8A}" type="datetimeFigureOut">
              <a:rPr lang="he-IL" smtClean="0"/>
              <a:t>ד'/אלול/תשפ"ב</a:t>
            </a:fld>
            <a:endParaRPr lang="he-IL"/>
          </a:p>
        </p:txBody>
      </p:sp>
      <p:sp>
        <p:nvSpPr>
          <p:cNvPr id="4" name="מציין מיקום של כותרת תחתונה 3">
            <a:extLst>
              <a:ext uri="{FF2B5EF4-FFF2-40B4-BE49-F238E27FC236}">
                <a16:creationId xmlns:a16="http://schemas.microsoft.com/office/drawing/2014/main" id="{D5187B7C-D9ED-BFA7-8826-B33154C7B211}"/>
              </a:ext>
            </a:extLst>
          </p:cNvPr>
          <p:cNvSpPr>
            <a:spLocks noGrp="1"/>
          </p:cNvSpPr>
          <p:nvPr>
            <p:ph type="ftr" sz="quarter" idx="2"/>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a:extLst>
              <a:ext uri="{FF2B5EF4-FFF2-40B4-BE49-F238E27FC236}">
                <a16:creationId xmlns:a16="http://schemas.microsoft.com/office/drawing/2014/main" id="{A736453A-097B-D1D0-EB27-BFC5D37C9B92}"/>
              </a:ext>
            </a:extLst>
          </p:cNvPr>
          <p:cNvSpPr>
            <a:spLocks noGrp="1"/>
          </p:cNvSpPr>
          <p:nvPr>
            <p:ph type="sldNum" sz="quarter" idx="3"/>
          </p:nvPr>
        </p:nvSpPr>
        <p:spPr>
          <a:xfrm>
            <a:off x="1588" y="8685213"/>
            <a:ext cx="2971800" cy="458787"/>
          </a:xfrm>
          <a:prstGeom prst="rect">
            <a:avLst/>
          </a:prstGeom>
        </p:spPr>
        <p:txBody>
          <a:bodyPr vert="horz" lIns="91440" tIns="45720" rIns="91440" bIns="45720" rtlCol="1" anchor="b"/>
          <a:lstStyle>
            <a:lvl1pPr algn="l">
              <a:defRPr sz="1200"/>
            </a:lvl1pPr>
          </a:lstStyle>
          <a:p>
            <a:fld id="{EE1D1197-538D-490A-8A4A-7EA68BE2AA68}" type="slidenum">
              <a:rPr lang="he-IL" smtClean="0"/>
              <a:t>‹#›</a:t>
            </a:fld>
            <a:endParaRPr lang="he-IL"/>
          </a:p>
        </p:txBody>
      </p:sp>
    </p:spTree>
    <p:extLst>
      <p:ext uri="{BB962C8B-B14F-4D97-AF65-F5344CB8AC3E}">
        <p14:creationId xmlns:p14="http://schemas.microsoft.com/office/powerpoint/2010/main" val="53010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8/31/2022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029CE98-742A-D5E4-9E98-8B450AB7EE07}"/>
              </a:ext>
            </a:extLst>
          </p:cNvPr>
          <p:cNvSpPr>
            <a:spLocks noGrp="1"/>
          </p:cNvSpPr>
          <p:nvPr>
            <p:ph type="title"/>
          </p:nvPr>
        </p:nvSpPr>
        <p:spPr>
          <a:xfrm>
            <a:off x="1679575" y="914400"/>
            <a:ext cx="7861300" cy="32004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F0F8747-E67B-6AF8-C6D9-3BDC7365FBF0}"/>
              </a:ext>
            </a:extLst>
          </p:cNvPr>
          <p:cNvSpPr>
            <a:spLocks noGrp="1"/>
          </p:cNvSpPr>
          <p:nvPr>
            <p:ph idx="1"/>
          </p:nvPr>
        </p:nvSpPr>
        <p:spPr>
          <a:xfrm>
            <a:off x="10363200" y="1974850"/>
            <a:ext cx="12341225" cy="9747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BA5F524B-482D-9CD7-C0F1-3459AFD7233A}"/>
              </a:ext>
            </a:extLst>
          </p:cNvPr>
          <p:cNvSpPr>
            <a:spLocks noGrp="1"/>
          </p:cNvSpPr>
          <p:nvPr>
            <p:ph type="body" sz="half" idx="2"/>
          </p:nvPr>
        </p:nvSpPr>
        <p:spPr>
          <a:xfrm>
            <a:off x="1679575" y="4114800"/>
            <a:ext cx="7861300"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C00E92B7-3A58-A30F-E518-06AA7ABC44FD}"/>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6" name="מציין מיקום של כותרת תחתונה 5">
            <a:extLst>
              <a:ext uri="{FF2B5EF4-FFF2-40B4-BE49-F238E27FC236}">
                <a16:creationId xmlns:a16="http://schemas.microsoft.com/office/drawing/2014/main" id="{3FF8CEE7-F699-046F-5DB8-3D6FC089B93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5E95270-14A7-1799-5734-F7E2A50221EF}"/>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1458121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8766889-2BA3-B3BE-F1B9-E923629925D3}"/>
              </a:ext>
            </a:extLst>
          </p:cNvPr>
          <p:cNvSpPr>
            <a:spLocks noGrp="1"/>
          </p:cNvSpPr>
          <p:nvPr>
            <p:ph type="title"/>
          </p:nvPr>
        </p:nvSpPr>
        <p:spPr>
          <a:xfrm>
            <a:off x="1679575" y="914400"/>
            <a:ext cx="7861300" cy="32004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CBC38854-9744-35DC-B390-CFEFADB41D9D}"/>
              </a:ext>
            </a:extLst>
          </p:cNvPr>
          <p:cNvSpPr>
            <a:spLocks noGrp="1"/>
          </p:cNvSpPr>
          <p:nvPr>
            <p:ph type="pic" idx="1"/>
          </p:nvPr>
        </p:nvSpPr>
        <p:spPr>
          <a:xfrm>
            <a:off x="10363200" y="1974850"/>
            <a:ext cx="12341225" cy="9747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E408B84A-D964-A882-04DD-DF9169A9F945}"/>
              </a:ext>
            </a:extLst>
          </p:cNvPr>
          <p:cNvSpPr>
            <a:spLocks noGrp="1"/>
          </p:cNvSpPr>
          <p:nvPr>
            <p:ph type="body" sz="half" idx="2"/>
          </p:nvPr>
        </p:nvSpPr>
        <p:spPr>
          <a:xfrm>
            <a:off x="1679575" y="4114800"/>
            <a:ext cx="7861300" cy="7623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34DC5C8C-D11A-B459-6A8F-C86F780A6617}"/>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6" name="מציין מיקום של כותרת תחתונה 5">
            <a:extLst>
              <a:ext uri="{FF2B5EF4-FFF2-40B4-BE49-F238E27FC236}">
                <a16:creationId xmlns:a16="http://schemas.microsoft.com/office/drawing/2014/main" id="{ED817653-F5B1-0893-DF77-41FD4E796C6B}"/>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8B8D3E0-D797-995B-5161-E68A9CD18BD4}"/>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2006983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57D8626-8AC0-8B64-73E9-4F020871929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047A0435-78F2-D2E1-D6C6-DD5A645038E1}"/>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F42E330-C9BC-A682-38E2-716342B1E3AA}"/>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626904EA-A9E4-B4F1-B642-D1FF296CC30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7DABF60-8268-4523-8A71-3D494290FCF6}"/>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3949899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BBC3A0D9-DD9C-12D5-F19A-E0D25EBC27F8}"/>
              </a:ext>
            </a:extLst>
          </p:cNvPr>
          <p:cNvSpPr>
            <a:spLocks noGrp="1"/>
          </p:cNvSpPr>
          <p:nvPr>
            <p:ph type="title" orient="vert"/>
          </p:nvPr>
        </p:nvSpPr>
        <p:spPr>
          <a:xfrm>
            <a:off x="17445038" y="730250"/>
            <a:ext cx="5256212" cy="11623675"/>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CC6C99A2-1149-7F06-08B0-B955D67A7FB0}"/>
              </a:ext>
            </a:extLst>
          </p:cNvPr>
          <p:cNvSpPr>
            <a:spLocks noGrp="1"/>
          </p:cNvSpPr>
          <p:nvPr>
            <p:ph type="body" orient="vert" idx="1"/>
          </p:nvPr>
        </p:nvSpPr>
        <p:spPr>
          <a:xfrm>
            <a:off x="1676400" y="730250"/>
            <a:ext cx="15616238" cy="1162367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6D44BAE4-0CAE-A732-5205-468F4507105A}"/>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7F8E735D-F90F-1485-63EE-F5F65B566F8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A7D3DEF-47D8-C30C-2CF2-42136A5F05BD}"/>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348943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16FDC87-168E-84DF-8DC7-9CEB3344F4D3}"/>
              </a:ext>
            </a:extLst>
          </p:cNvPr>
          <p:cNvSpPr>
            <a:spLocks noGrp="1"/>
          </p:cNvSpPr>
          <p:nvPr>
            <p:ph type="ctrTitle"/>
          </p:nvPr>
        </p:nvSpPr>
        <p:spPr>
          <a:xfrm>
            <a:off x="3048000" y="2244725"/>
            <a:ext cx="18283238" cy="47752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17808F01-C91F-E1FD-0FFF-850237365BC1}"/>
              </a:ext>
            </a:extLst>
          </p:cNvPr>
          <p:cNvSpPr>
            <a:spLocks noGrp="1"/>
          </p:cNvSpPr>
          <p:nvPr>
            <p:ph type="subTitle" idx="1"/>
          </p:nvPr>
        </p:nvSpPr>
        <p:spPr>
          <a:xfrm>
            <a:off x="3048000" y="7204075"/>
            <a:ext cx="18283238" cy="33115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834F2D5-5A47-465C-0110-3315EF18AB6D}"/>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43FADDE9-C1C1-FCF6-42B0-302472835DE4}"/>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86611EE9-224B-F6D4-6FAD-B9ADBDD0571A}"/>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4130423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213E4C4-8028-861F-4EC3-C219751AC20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4EB45FA-676E-6CB3-ADC8-4F4E61741828}"/>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92AD0FC9-761F-CA28-AC46-BF4D38410E7A}"/>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70136380-1607-B849-6396-BF7BD225E4B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C21F154-8CF7-BDEE-F312-53ACA2B26471}"/>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1294050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E2F0DDA-63FF-A11E-3F8A-2B4052866BB0}"/>
              </a:ext>
            </a:extLst>
          </p:cNvPr>
          <p:cNvSpPr>
            <a:spLocks noGrp="1"/>
          </p:cNvSpPr>
          <p:nvPr>
            <p:ph type="title"/>
          </p:nvPr>
        </p:nvSpPr>
        <p:spPr>
          <a:xfrm>
            <a:off x="1663700" y="3419475"/>
            <a:ext cx="21024850" cy="5705475"/>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C2F70A2-410A-C482-23A2-A70F72AC7DDC}"/>
              </a:ext>
            </a:extLst>
          </p:cNvPr>
          <p:cNvSpPr>
            <a:spLocks noGrp="1"/>
          </p:cNvSpPr>
          <p:nvPr>
            <p:ph type="body" idx="1"/>
          </p:nvPr>
        </p:nvSpPr>
        <p:spPr>
          <a:xfrm>
            <a:off x="1663700" y="9178925"/>
            <a:ext cx="21024850" cy="30003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30AEA633-F4D9-F066-8A8B-6854A9CF369D}"/>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FB5F91F4-BE23-1CCE-E3D6-AB12DF8C83F6}"/>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51DE365D-33A2-A646-D036-78EFBFC42868}"/>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99402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1CB660F-944E-8C9E-4C70-1C4ED7FA31E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CFCCD330-6F34-D7BC-01A5-DCBEFA8D974A}"/>
              </a:ext>
            </a:extLst>
          </p:cNvPr>
          <p:cNvSpPr>
            <a:spLocks noGrp="1"/>
          </p:cNvSpPr>
          <p:nvPr>
            <p:ph sz="half" idx="1"/>
          </p:nvPr>
        </p:nvSpPr>
        <p:spPr>
          <a:xfrm>
            <a:off x="1676400" y="3651250"/>
            <a:ext cx="10436225" cy="87026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5E4C59F2-97CD-D5D8-ED8B-81F5D5452E2C}"/>
              </a:ext>
            </a:extLst>
          </p:cNvPr>
          <p:cNvSpPr>
            <a:spLocks noGrp="1"/>
          </p:cNvSpPr>
          <p:nvPr>
            <p:ph sz="half" idx="2"/>
          </p:nvPr>
        </p:nvSpPr>
        <p:spPr>
          <a:xfrm>
            <a:off x="12265025" y="3651250"/>
            <a:ext cx="10436225" cy="87026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89A10763-5EF8-EE40-9C48-6BC031176B5C}"/>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6" name="מציין מיקום של כותרת תחתונה 5">
            <a:extLst>
              <a:ext uri="{FF2B5EF4-FFF2-40B4-BE49-F238E27FC236}">
                <a16:creationId xmlns:a16="http://schemas.microsoft.com/office/drawing/2014/main" id="{E9321657-EF9F-F3A7-EC3A-19A344AEB719}"/>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BFFEABAD-BCF1-CCE1-D5AD-0ADCE8AD9D0E}"/>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4229406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2EA3DE2-17D9-2137-6E7E-CCE2D62C1F01}"/>
              </a:ext>
            </a:extLst>
          </p:cNvPr>
          <p:cNvSpPr>
            <a:spLocks noGrp="1"/>
          </p:cNvSpPr>
          <p:nvPr>
            <p:ph type="title"/>
          </p:nvPr>
        </p:nvSpPr>
        <p:spPr>
          <a:xfrm>
            <a:off x="1679575" y="730250"/>
            <a:ext cx="21024850" cy="2651125"/>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A2921C3-EBB9-EA7F-9AB7-4DD3DD8FC9AA}"/>
              </a:ext>
            </a:extLst>
          </p:cNvPr>
          <p:cNvSpPr>
            <a:spLocks noGrp="1"/>
          </p:cNvSpPr>
          <p:nvPr>
            <p:ph type="body" idx="1"/>
          </p:nvPr>
        </p:nvSpPr>
        <p:spPr>
          <a:xfrm>
            <a:off x="1679575" y="3362325"/>
            <a:ext cx="10312400"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565D9898-1ACB-4004-FF60-3324D68D78F4}"/>
              </a:ext>
            </a:extLst>
          </p:cNvPr>
          <p:cNvSpPr>
            <a:spLocks noGrp="1"/>
          </p:cNvSpPr>
          <p:nvPr>
            <p:ph sz="half" idx="2"/>
          </p:nvPr>
        </p:nvSpPr>
        <p:spPr>
          <a:xfrm>
            <a:off x="1679575" y="5010150"/>
            <a:ext cx="10312400" cy="73691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5FCCB981-F483-7423-7D21-67C41B55CD2B}"/>
              </a:ext>
            </a:extLst>
          </p:cNvPr>
          <p:cNvSpPr>
            <a:spLocks noGrp="1"/>
          </p:cNvSpPr>
          <p:nvPr>
            <p:ph type="body" sz="quarter" idx="3"/>
          </p:nvPr>
        </p:nvSpPr>
        <p:spPr>
          <a:xfrm>
            <a:off x="12341225" y="3362325"/>
            <a:ext cx="10363200" cy="1647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ABF06DB5-A1E3-8DF8-3C0B-2EA1E2E24FC0}"/>
              </a:ext>
            </a:extLst>
          </p:cNvPr>
          <p:cNvSpPr>
            <a:spLocks noGrp="1"/>
          </p:cNvSpPr>
          <p:nvPr>
            <p:ph sz="quarter" idx="4"/>
          </p:nvPr>
        </p:nvSpPr>
        <p:spPr>
          <a:xfrm>
            <a:off x="12341225" y="5010150"/>
            <a:ext cx="10363200" cy="736917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D1728173-87EC-BF5D-A039-24C7A71A0653}"/>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8" name="מציין מיקום של כותרת תחתונה 7">
            <a:extLst>
              <a:ext uri="{FF2B5EF4-FFF2-40B4-BE49-F238E27FC236}">
                <a16:creationId xmlns:a16="http://schemas.microsoft.com/office/drawing/2014/main" id="{500C72CC-4DEC-F7B4-A34D-993FDFF81B16}"/>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4BF96753-4469-43F0-11AD-4FF27B36314C}"/>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1459101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F91F2EC-F496-8DFD-4CFA-C9CE7A03DDD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9D6962DC-24DD-4E26-359B-F5AD2AF2B391}"/>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4" name="מציין מיקום של כותרת תחתונה 3">
            <a:extLst>
              <a:ext uri="{FF2B5EF4-FFF2-40B4-BE49-F238E27FC236}">
                <a16:creationId xmlns:a16="http://schemas.microsoft.com/office/drawing/2014/main" id="{685EA35B-1B26-E154-A167-1F8DFCCB03E9}"/>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A17E656D-C270-94A1-A4AB-C4408659B6AC}"/>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337240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055DFD01-9B45-427D-FD53-3D2CEAA1609B}"/>
              </a:ext>
            </a:extLst>
          </p:cNvPr>
          <p:cNvSpPr>
            <a:spLocks noGrp="1"/>
          </p:cNvSpPr>
          <p:nvPr>
            <p:ph type="dt" sz="half" idx="10"/>
          </p:nvPr>
        </p:nvSpPr>
        <p:spPr/>
        <p:txBody>
          <a:bodyPr/>
          <a:lstStyle/>
          <a:p>
            <a:fld id="{3B16B528-DF9F-4F03-95B1-147F808C3970}" type="datetimeFigureOut">
              <a:rPr lang="he-IL" smtClean="0"/>
              <a:t>ד'/אלול/תשפ"ב</a:t>
            </a:fld>
            <a:endParaRPr lang="he-IL"/>
          </a:p>
        </p:txBody>
      </p:sp>
      <p:sp>
        <p:nvSpPr>
          <p:cNvPr id="3" name="מציין מיקום של כותרת תחתונה 2">
            <a:extLst>
              <a:ext uri="{FF2B5EF4-FFF2-40B4-BE49-F238E27FC236}">
                <a16:creationId xmlns:a16="http://schemas.microsoft.com/office/drawing/2014/main" id="{05DFB6EA-9FBD-2D6E-3D72-3C9CDD8D925B}"/>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A62A9331-CCBD-E8CC-00F9-56DEC4ACA49E}"/>
              </a:ext>
            </a:extLst>
          </p:cNvPr>
          <p:cNvSpPr>
            <a:spLocks noGrp="1"/>
          </p:cNvSpPr>
          <p:nvPr>
            <p:ph type="sldNum" sz="quarter" idx="12"/>
          </p:nvPr>
        </p:nvSpPr>
        <p:spPr/>
        <p:txBody>
          <a:bodyPr/>
          <a:lstStyle/>
          <a:p>
            <a:fld id="{DFF415E3-8A05-4A3D-881A-512211551329}" type="slidenum">
              <a:rPr lang="he-IL" smtClean="0"/>
              <a:t>‹#›</a:t>
            </a:fld>
            <a:endParaRPr lang="he-IL"/>
          </a:p>
        </p:txBody>
      </p:sp>
    </p:spTree>
    <p:extLst>
      <p:ext uri="{BB962C8B-B14F-4D97-AF65-F5344CB8AC3E}">
        <p14:creationId xmlns:p14="http://schemas.microsoft.com/office/powerpoint/2010/main" val="4232485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0035F436-2213-124C-955D-88F769048DA7}"/>
              </a:ext>
            </a:extLst>
          </p:cNvPr>
          <p:cNvSpPr/>
          <p:nvPr userDrawn="1"/>
        </p:nvSpPr>
        <p:spPr>
          <a:xfrm>
            <a:off x="1239263" y="11965306"/>
            <a:ext cx="929271" cy="929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he-IL" dirty="0"/>
              <a:t>כותרת</a:t>
            </a:r>
            <a:endParaRPr lang="en-US" dirty="0"/>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1315278" y="12044797"/>
            <a:ext cx="777240" cy="777240"/>
          </a:xfrm>
          <a:prstGeom prst="ellipse">
            <a:avLst/>
          </a:prstGeom>
          <a:noFill/>
        </p:spPr>
        <p:txBody>
          <a:bodyPr wrap="square" lIns="0" tIns="0" rIns="0" bIns="0" rtlCol="0" anchor="ctr">
            <a:noAutofit/>
          </a:bodyPr>
          <a:lstStyle/>
          <a:p>
            <a:pPr algn="ctr"/>
            <a:fld id="{C2130A1F-96FE-9345-9E91-FD9BE4197128}" type="slidenum">
              <a:rPr lang="en-US" sz="2400" b="0" i="0" spc="0" smtClean="0">
                <a:solidFill>
                  <a:schemeClr val="bg1"/>
                </a:solidFill>
                <a:latin typeface="Poppins Medium" pitchFamily="2" charset="77"/>
                <a:cs typeface="Poppins Medium" pitchFamily="2" charset="77"/>
              </a:rPr>
              <a:pPr algn="ctr"/>
              <a:t>‹#›</a:t>
            </a:fld>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ftr="0" dt="0"/>
  <p:txStyles>
    <p:titleStyle>
      <a:lvl1pPr algn="r" defTabSz="1828343" rtl="1" eaLnBrk="1" latinLnBrk="0" hangingPunct="1">
        <a:lnSpc>
          <a:spcPct val="90000"/>
        </a:lnSpc>
        <a:spcBef>
          <a:spcPct val="0"/>
        </a:spcBef>
        <a:buNone/>
        <a:defRPr sz="8798" b="1" i="0" kern="1200">
          <a:solidFill>
            <a:schemeClr val="tx2"/>
          </a:solidFill>
          <a:latin typeface="Segoe UI Semibold" panose="020B0702040204020203" pitchFamily="34" charset="0"/>
          <a:ea typeface="+mj-ea"/>
          <a:cs typeface="Segoe UI Semibold" panose="020B0702040204020203" pitchFamily="34" charset="0"/>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48EFF16-FF5B-3D61-A241-F68B475E280D}"/>
              </a:ext>
            </a:extLst>
          </p:cNvPr>
          <p:cNvSpPr>
            <a:spLocks noGrp="1"/>
          </p:cNvSpPr>
          <p:nvPr>
            <p:ph type="title"/>
          </p:nvPr>
        </p:nvSpPr>
        <p:spPr>
          <a:xfrm>
            <a:off x="1676400" y="730250"/>
            <a:ext cx="21024850" cy="2651125"/>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05FB91DB-2E6E-1F46-772D-60606F5240F8}"/>
              </a:ext>
            </a:extLst>
          </p:cNvPr>
          <p:cNvSpPr>
            <a:spLocks noGrp="1"/>
          </p:cNvSpPr>
          <p:nvPr>
            <p:ph type="body" idx="1"/>
          </p:nvPr>
        </p:nvSpPr>
        <p:spPr>
          <a:xfrm>
            <a:off x="1676400" y="3651250"/>
            <a:ext cx="21024850" cy="8702675"/>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5AB481B-97CC-4F27-2096-F9C5EB46619B}"/>
              </a:ext>
            </a:extLst>
          </p:cNvPr>
          <p:cNvSpPr>
            <a:spLocks noGrp="1"/>
          </p:cNvSpPr>
          <p:nvPr>
            <p:ph type="dt" sz="half" idx="2"/>
          </p:nvPr>
        </p:nvSpPr>
        <p:spPr>
          <a:xfrm>
            <a:off x="17216438" y="12712700"/>
            <a:ext cx="5484812" cy="730250"/>
          </a:xfrm>
          <a:prstGeom prst="rect">
            <a:avLst/>
          </a:prstGeom>
        </p:spPr>
        <p:txBody>
          <a:bodyPr vert="horz" lIns="91440" tIns="45720" rIns="91440" bIns="45720" rtlCol="1" anchor="ctr"/>
          <a:lstStyle>
            <a:lvl1pPr algn="r">
              <a:defRPr sz="1200">
                <a:solidFill>
                  <a:schemeClr val="tx1">
                    <a:tint val="75000"/>
                  </a:schemeClr>
                </a:solidFill>
              </a:defRPr>
            </a:lvl1pPr>
          </a:lstStyle>
          <a:p>
            <a:fld id="{3B16B528-DF9F-4F03-95B1-147F808C3970}" type="datetimeFigureOut">
              <a:rPr lang="he-IL" smtClean="0"/>
              <a:t>ד'/אלול/תשפ"ב</a:t>
            </a:fld>
            <a:endParaRPr lang="he-IL"/>
          </a:p>
        </p:txBody>
      </p:sp>
      <p:sp>
        <p:nvSpPr>
          <p:cNvPr id="5" name="מציין מיקום של כותרת תחתונה 4">
            <a:extLst>
              <a:ext uri="{FF2B5EF4-FFF2-40B4-BE49-F238E27FC236}">
                <a16:creationId xmlns:a16="http://schemas.microsoft.com/office/drawing/2014/main" id="{926C0F39-302F-78C7-A44B-E6AD8BD64A6A}"/>
              </a:ext>
            </a:extLst>
          </p:cNvPr>
          <p:cNvSpPr>
            <a:spLocks noGrp="1"/>
          </p:cNvSpPr>
          <p:nvPr>
            <p:ph type="ftr" sz="quarter" idx="3"/>
          </p:nvPr>
        </p:nvSpPr>
        <p:spPr>
          <a:xfrm>
            <a:off x="8075613" y="12712700"/>
            <a:ext cx="8226425" cy="730250"/>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7A1DB52C-E6BC-F3D2-92A0-5673045510E5}"/>
              </a:ext>
            </a:extLst>
          </p:cNvPr>
          <p:cNvSpPr>
            <a:spLocks noGrp="1"/>
          </p:cNvSpPr>
          <p:nvPr>
            <p:ph type="sldNum" sz="quarter" idx="4"/>
          </p:nvPr>
        </p:nvSpPr>
        <p:spPr>
          <a:xfrm>
            <a:off x="1676400" y="12712700"/>
            <a:ext cx="5484813" cy="730250"/>
          </a:xfrm>
          <a:prstGeom prst="rect">
            <a:avLst/>
          </a:prstGeom>
        </p:spPr>
        <p:txBody>
          <a:bodyPr vert="horz" lIns="91440" tIns="45720" rIns="91440" bIns="45720" rtlCol="1" anchor="ctr"/>
          <a:lstStyle>
            <a:lvl1pPr algn="l">
              <a:defRPr sz="1200">
                <a:solidFill>
                  <a:schemeClr val="tx1">
                    <a:tint val="75000"/>
                  </a:schemeClr>
                </a:solidFill>
              </a:defRPr>
            </a:lvl1pPr>
          </a:lstStyle>
          <a:p>
            <a:fld id="{DFF415E3-8A05-4A3D-881A-512211551329}" type="slidenum">
              <a:rPr lang="he-IL" smtClean="0"/>
              <a:t>‹#›</a:t>
            </a:fld>
            <a:endParaRPr lang="he-IL"/>
          </a:p>
        </p:txBody>
      </p:sp>
    </p:spTree>
    <p:extLst>
      <p:ext uri="{BB962C8B-B14F-4D97-AF65-F5344CB8AC3E}">
        <p14:creationId xmlns:p14="http://schemas.microsoft.com/office/powerpoint/2010/main" val="3906726882"/>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קבוצה 1">
            <a:extLst>
              <a:ext uri="{FF2B5EF4-FFF2-40B4-BE49-F238E27FC236}">
                <a16:creationId xmlns:a16="http://schemas.microsoft.com/office/drawing/2014/main" id="{CB3636FE-416A-A695-281B-7941608C339C}"/>
              </a:ext>
            </a:extLst>
          </p:cNvPr>
          <p:cNvGrpSpPr/>
          <p:nvPr/>
        </p:nvGrpSpPr>
        <p:grpSpPr>
          <a:xfrm>
            <a:off x="13008634" y="2014870"/>
            <a:ext cx="9547872" cy="8992436"/>
            <a:chOff x="11809414" y="2756741"/>
            <a:chExt cx="10177749" cy="10197259"/>
          </a:xfrm>
        </p:grpSpPr>
        <p:sp>
          <p:nvSpPr>
            <p:cNvPr id="3" name="Freeform 32">
              <a:extLst>
                <a:ext uri="{FF2B5EF4-FFF2-40B4-BE49-F238E27FC236}">
                  <a16:creationId xmlns:a16="http://schemas.microsoft.com/office/drawing/2014/main" id="{FCEB4B96-19A0-B67C-C62D-BD4234392A31}"/>
                </a:ext>
              </a:extLst>
            </p:cNvPr>
            <p:cNvSpPr>
              <a:spLocks noChangeArrowheads="1"/>
            </p:cNvSpPr>
            <p:nvPr/>
          </p:nvSpPr>
          <p:spPr bwMode="auto">
            <a:xfrm rot="10800000">
              <a:off x="11812613" y="2756741"/>
              <a:ext cx="5086805" cy="5094139"/>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1"/>
            </a:solidFill>
            <a:ln>
              <a:solidFill>
                <a:srgbClr val="FFFFFF"/>
              </a:solidFill>
            </a:ln>
            <a:effectLst/>
          </p:spPr>
          <p:txBody>
            <a:bodyPr wrap="square" anchor="ctr">
              <a:noAutofit/>
            </a:bodyPr>
            <a:lstStyle/>
            <a:p>
              <a:endParaRPr lang="en-US" sz="6532" dirty="0">
                <a:latin typeface="Lato Light" panose="020F0502020204030203" pitchFamily="34" charset="0"/>
              </a:endParaRPr>
            </a:p>
          </p:txBody>
        </p:sp>
        <p:sp>
          <p:nvSpPr>
            <p:cNvPr id="4" name="Freeform 31">
              <a:extLst>
                <a:ext uri="{FF2B5EF4-FFF2-40B4-BE49-F238E27FC236}">
                  <a16:creationId xmlns:a16="http://schemas.microsoft.com/office/drawing/2014/main" id="{FDE4B98A-F472-7B68-8704-9A6A2970438E}"/>
                </a:ext>
              </a:extLst>
            </p:cNvPr>
            <p:cNvSpPr>
              <a:spLocks noChangeArrowheads="1"/>
            </p:cNvSpPr>
            <p:nvPr/>
          </p:nvSpPr>
          <p:spPr bwMode="auto">
            <a:xfrm>
              <a:off x="16900356" y="7854785"/>
              <a:ext cx="5086805" cy="5094139"/>
            </a:xfrm>
            <a:custGeom>
              <a:avLst/>
              <a:gdLst>
                <a:gd name="connsiteX0" fmla="*/ 0 w 4073710"/>
                <a:gd name="connsiteY0" fmla="*/ 0 h 4079582"/>
                <a:gd name="connsiteX1" fmla="*/ 1469080 w 4073710"/>
                <a:gd name="connsiteY1" fmla="*/ 0 h 4079582"/>
                <a:gd name="connsiteX2" fmla="*/ 1617040 w 4073710"/>
                <a:gd name="connsiteY2" fmla="*/ 240306 h 4079582"/>
                <a:gd name="connsiteX3" fmla="*/ 1484852 w 4073710"/>
                <a:gd name="connsiteY3" fmla="*/ 705148 h 4079582"/>
                <a:gd name="connsiteX4" fmla="*/ 2035382 w 4073710"/>
                <a:gd name="connsiteY4" fmla="*/ 1184259 h 4079582"/>
                <a:gd name="connsiteX5" fmla="*/ 2585912 w 4073710"/>
                <a:gd name="connsiteY5" fmla="*/ 705148 h 4079582"/>
                <a:gd name="connsiteX6" fmla="*/ 2446214 w 4073710"/>
                <a:gd name="connsiteY6" fmla="*/ 240306 h 4079582"/>
                <a:gd name="connsiteX7" fmla="*/ 2595676 w 4073710"/>
                <a:gd name="connsiteY7" fmla="*/ 0 h 4079582"/>
                <a:gd name="connsiteX8" fmla="*/ 4073710 w 4073710"/>
                <a:gd name="connsiteY8" fmla="*/ 0 h 4079582"/>
                <a:gd name="connsiteX9" fmla="*/ 4073710 w 4073710"/>
                <a:gd name="connsiteY9" fmla="*/ 4076944 h 4079582"/>
                <a:gd name="connsiteX10" fmla="*/ 2595676 w 4073710"/>
                <a:gd name="connsiteY10" fmla="*/ 4076944 h 4079582"/>
                <a:gd name="connsiteX11" fmla="*/ 2575514 w 4073710"/>
                <a:gd name="connsiteY11" fmla="*/ 4079582 h 4079582"/>
                <a:gd name="connsiteX12" fmla="*/ 1489180 w 4073710"/>
                <a:gd name="connsiteY12" fmla="*/ 4079582 h 4079582"/>
                <a:gd name="connsiteX13" fmla="*/ 1469080 w 4073710"/>
                <a:gd name="connsiteY13" fmla="*/ 4076944 h 4079582"/>
                <a:gd name="connsiteX14" fmla="*/ 0 w 4073710"/>
                <a:gd name="connsiteY14" fmla="*/ 4076944 h 4079582"/>
                <a:gd name="connsiteX15" fmla="*/ 0 w 4073710"/>
                <a:gd name="connsiteY15" fmla="*/ 2596057 h 4079582"/>
                <a:gd name="connsiteX16" fmla="*/ 239588 w 4073710"/>
                <a:gd name="connsiteY16" fmla="*/ 2446617 h 4079582"/>
                <a:gd name="connsiteX17" fmla="*/ 704496 w 4073710"/>
                <a:gd name="connsiteY17" fmla="*/ 2586294 h 4079582"/>
                <a:gd name="connsiteX18" fmla="*/ 1183676 w 4073710"/>
                <a:gd name="connsiteY18" fmla="*/ 2035843 h 4079582"/>
                <a:gd name="connsiteX19" fmla="*/ 704496 w 4073710"/>
                <a:gd name="connsiteY19" fmla="*/ 1486143 h 4079582"/>
                <a:gd name="connsiteX20" fmla="*/ 239588 w 4073710"/>
                <a:gd name="connsiteY20" fmla="*/ 1617560 h 4079582"/>
                <a:gd name="connsiteX21" fmla="*/ 0 w 4073710"/>
                <a:gd name="connsiteY21" fmla="*/ 1469622 h 4079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073710" h="4079582">
                  <a:moveTo>
                    <a:pt x="0" y="0"/>
                  </a:moveTo>
                  <a:lnTo>
                    <a:pt x="1469080" y="0"/>
                  </a:lnTo>
                  <a:cubicBezTo>
                    <a:pt x="1592254" y="0"/>
                    <a:pt x="1671116" y="129165"/>
                    <a:pt x="1617040" y="240306"/>
                  </a:cubicBezTo>
                  <a:cubicBezTo>
                    <a:pt x="1538178" y="402513"/>
                    <a:pt x="1484852" y="577486"/>
                    <a:pt x="1484852" y="705148"/>
                  </a:cubicBezTo>
                  <a:cubicBezTo>
                    <a:pt x="1484852" y="1016795"/>
                    <a:pt x="1731202" y="1184259"/>
                    <a:pt x="2035382" y="1184259"/>
                  </a:cubicBezTo>
                  <a:cubicBezTo>
                    <a:pt x="2338812" y="1184259"/>
                    <a:pt x="2585912" y="1016795"/>
                    <a:pt x="2585912" y="705148"/>
                  </a:cubicBezTo>
                  <a:cubicBezTo>
                    <a:pt x="2585912" y="577486"/>
                    <a:pt x="2528080" y="402513"/>
                    <a:pt x="2446214" y="240306"/>
                  </a:cubicBezTo>
                  <a:cubicBezTo>
                    <a:pt x="2389884" y="129916"/>
                    <a:pt x="2471750" y="0"/>
                    <a:pt x="2595676" y="0"/>
                  </a:cubicBezTo>
                  <a:lnTo>
                    <a:pt x="4073710" y="0"/>
                  </a:lnTo>
                  <a:lnTo>
                    <a:pt x="4073710" y="4076944"/>
                  </a:lnTo>
                  <a:lnTo>
                    <a:pt x="2595676" y="4076944"/>
                  </a:lnTo>
                  <a:lnTo>
                    <a:pt x="2575514" y="4079582"/>
                  </a:lnTo>
                  <a:lnTo>
                    <a:pt x="1489180" y="4079582"/>
                  </a:lnTo>
                  <a:lnTo>
                    <a:pt x="1469080" y="4076944"/>
                  </a:lnTo>
                  <a:lnTo>
                    <a:pt x="0" y="4076944"/>
                  </a:lnTo>
                  <a:lnTo>
                    <a:pt x="0" y="2596057"/>
                  </a:lnTo>
                  <a:cubicBezTo>
                    <a:pt x="0" y="2472900"/>
                    <a:pt x="129182" y="2390295"/>
                    <a:pt x="239588" y="2446617"/>
                  </a:cubicBezTo>
                  <a:cubicBezTo>
                    <a:pt x="401068" y="2528471"/>
                    <a:pt x="576816" y="2586294"/>
                    <a:pt x="704496" y="2586294"/>
                  </a:cubicBezTo>
                  <a:cubicBezTo>
                    <a:pt x="1016188" y="2586294"/>
                    <a:pt x="1183676" y="2339981"/>
                    <a:pt x="1183676" y="2035843"/>
                  </a:cubicBezTo>
                  <a:cubicBezTo>
                    <a:pt x="1183676" y="1731706"/>
                    <a:pt x="1016188" y="1486143"/>
                    <a:pt x="704496" y="1486143"/>
                  </a:cubicBezTo>
                  <a:cubicBezTo>
                    <a:pt x="576816" y="1486143"/>
                    <a:pt x="401068" y="1538710"/>
                    <a:pt x="239588" y="1617560"/>
                  </a:cubicBezTo>
                  <a:cubicBezTo>
                    <a:pt x="128430" y="1671630"/>
                    <a:pt x="0" y="1592779"/>
                    <a:pt x="0" y="1469622"/>
                  </a:cubicBezTo>
                  <a:close/>
                </a:path>
              </a:pathLst>
            </a:custGeom>
            <a:solidFill>
              <a:schemeClr val="accent4"/>
            </a:solidFill>
            <a:ln>
              <a:solidFill>
                <a:srgbClr val="FFFFFF"/>
              </a:solidFill>
            </a:ln>
            <a:effectLst/>
          </p:spPr>
          <p:txBody>
            <a:bodyPr wrap="square" anchor="ctr">
              <a:noAutofit/>
            </a:bodyPr>
            <a:lstStyle/>
            <a:p>
              <a:endParaRPr lang="en-US" sz="6532" dirty="0">
                <a:latin typeface="Lato Light" panose="020F0502020204030203" pitchFamily="34" charset="0"/>
              </a:endParaRPr>
            </a:p>
          </p:txBody>
        </p:sp>
        <p:sp>
          <p:nvSpPr>
            <p:cNvPr id="5" name="Freeform 5">
              <a:extLst>
                <a:ext uri="{FF2B5EF4-FFF2-40B4-BE49-F238E27FC236}">
                  <a16:creationId xmlns:a16="http://schemas.microsoft.com/office/drawing/2014/main" id="{D38A25E5-92A9-30B1-96FD-A1A399A9D267}"/>
                </a:ext>
              </a:extLst>
            </p:cNvPr>
            <p:cNvSpPr>
              <a:spLocks noChangeArrowheads="1"/>
            </p:cNvSpPr>
            <p:nvPr/>
          </p:nvSpPr>
          <p:spPr bwMode="auto">
            <a:xfrm>
              <a:off x="15415671" y="2759708"/>
              <a:ext cx="6571492" cy="6571493"/>
            </a:xfrm>
            <a:custGeom>
              <a:avLst/>
              <a:gdLst>
                <a:gd name="T0" fmla="*/ 6067 w 7007"/>
                <a:gd name="T1" fmla="*/ 3444 h 7007"/>
                <a:gd name="T2" fmla="*/ 6067 w 7007"/>
                <a:gd name="T3" fmla="*/ 3444 h 7007"/>
                <a:gd name="T4" fmla="*/ 6686 w 7007"/>
                <a:gd name="T5" fmla="*/ 3258 h 7007"/>
                <a:gd name="T6" fmla="*/ 6686 w 7007"/>
                <a:gd name="T7" fmla="*/ 3258 h 7007"/>
                <a:gd name="T8" fmla="*/ 7006 w 7007"/>
                <a:gd name="T9" fmla="*/ 3458 h 7007"/>
                <a:gd name="T10" fmla="*/ 7006 w 7007"/>
                <a:gd name="T11" fmla="*/ 5428 h 7007"/>
                <a:gd name="T12" fmla="*/ 5049 w 7007"/>
                <a:gd name="T13" fmla="*/ 5428 h 7007"/>
                <a:gd name="T14" fmla="*/ 5049 w 7007"/>
                <a:gd name="T15" fmla="*/ 5428 h 7007"/>
                <a:gd name="T16" fmla="*/ 4851 w 7007"/>
                <a:gd name="T17" fmla="*/ 5748 h 7007"/>
                <a:gd name="T18" fmla="*/ 4851 w 7007"/>
                <a:gd name="T19" fmla="*/ 5748 h 7007"/>
                <a:gd name="T20" fmla="*/ 5027 w 7007"/>
                <a:gd name="T21" fmla="*/ 6367 h 7007"/>
                <a:gd name="T22" fmla="*/ 5027 w 7007"/>
                <a:gd name="T23" fmla="*/ 6367 h 7007"/>
                <a:gd name="T24" fmla="*/ 4295 w 7007"/>
                <a:gd name="T25" fmla="*/ 7006 h 7007"/>
                <a:gd name="T26" fmla="*/ 4295 w 7007"/>
                <a:gd name="T27" fmla="*/ 7006 h 7007"/>
                <a:gd name="T28" fmla="*/ 3562 w 7007"/>
                <a:gd name="T29" fmla="*/ 6367 h 7007"/>
                <a:gd name="T30" fmla="*/ 3562 w 7007"/>
                <a:gd name="T31" fmla="*/ 6367 h 7007"/>
                <a:gd name="T32" fmla="*/ 3748 w 7007"/>
                <a:gd name="T33" fmla="*/ 5748 h 7007"/>
                <a:gd name="T34" fmla="*/ 3748 w 7007"/>
                <a:gd name="T35" fmla="*/ 5748 h 7007"/>
                <a:gd name="T36" fmla="*/ 3548 w 7007"/>
                <a:gd name="T37" fmla="*/ 5428 h 7007"/>
                <a:gd name="T38" fmla="*/ 1578 w 7007"/>
                <a:gd name="T39" fmla="*/ 5428 h 7007"/>
                <a:gd name="T40" fmla="*/ 1578 w 7007"/>
                <a:gd name="T41" fmla="*/ 3458 h 7007"/>
                <a:gd name="T42" fmla="*/ 1578 w 7007"/>
                <a:gd name="T43" fmla="*/ 3458 h 7007"/>
                <a:gd name="T44" fmla="*/ 1257 w 7007"/>
                <a:gd name="T45" fmla="*/ 3258 h 7007"/>
                <a:gd name="T46" fmla="*/ 1257 w 7007"/>
                <a:gd name="T47" fmla="*/ 3258 h 7007"/>
                <a:gd name="T48" fmla="*/ 639 w 7007"/>
                <a:gd name="T49" fmla="*/ 3444 h 7007"/>
                <a:gd name="T50" fmla="*/ 639 w 7007"/>
                <a:gd name="T51" fmla="*/ 3444 h 7007"/>
                <a:gd name="T52" fmla="*/ 0 w 7007"/>
                <a:gd name="T53" fmla="*/ 2712 h 7007"/>
                <a:gd name="T54" fmla="*/ 0 w 7007"/>
                <a:gd name="T55" fmla="*/ 2712 h 7007"/>
                <a:gd name="T56" fmla="*/ 639 w 7007"/>
                <a:gd name="T57" fmla="*/ 1979 h 7007"/>
                <a:gd name="T58" fmla="*/ 639 w 7007"/>
                <a:gd name="T59" fmla="*/ 1979 h 7007"/>
                <a:gd name="T60" fmla="*/ 1257 w 7007"/>
                <a:gd name="T61" fmla="*/ 2155 h 7007"/>
                <a:gd name="T62" fmla="*/ 1257 w 7007"/>
                <a:gd name="T63" fmla="*/ 2155 h 7007"/>
                <a:gd name="T64" fmla="*/ 1578 w 7007"/>
                <a:gd name="T65" fmla="*/ 1957 h 7007"/>
                <a:gd name="T66" fmla="*/ 1578 w 7007"/>
                <a:gd name="T67" fmla="*/ 0 h 7007"/>
                <a:gd name="T68" fmla="*/ 1578 w 7007"/>
                <a:gd name="T69" fmla="*/ 376 h 7007"/>
                <a:gd name="T70" fmla="*/ 1578 w 7007"/>
                <a:gd name="T71" fmla="*/ 0 h 7007"/>
                <a:gd name="T72" fmla="*/ 3548 w 7007"/>
                <a:gd name="T73" fmla="*/ 0 h 7007"/>
                <a:gd name="T74" fmla="*/ 3548 w 7007"/>
                <a:gd name="T75" fmla="*/ 0 h 7007"/>
                <a:gd name="T76" fmla="*/ 3748 w 7007"/>
                <a:gd name="T77" fmla="*/ 321 h 7007"/>
                <a:gd name="T78" fmla="*/ 3748 w 7007"/>
                <a:gd name="T79" fmla="*/ 321 h 7007"/>
                <a:gd name="T80" fmla="*/ 3562 w 7007"/>
                <a:gd name="T81" fmla="*/ 939 h 7007"/>
                <a:gd name="T82" fmla="*/ 3562 w 7007"/>
                <a:gd name="T83" fmla="*/ 939 h 7007"/>
                <a:gd name="T84" fmla="*/ 4295 w 7007"/>
                <a:gd name="T85" fmla="*/ 1578 h 7007"/>
                <a:gd name="T86" fmla="*/ 4295 w 7007"/>
                <a:gd name="T87" fmla="*/ 1578 h 7007"/>
                <a:gd name="T88" fmla="*/ 5027 w 7007"/>
                <a:gd name="T89" fmla="*/ 939 h 7007"/>
                <a:gd name="T90" fmla="*/ 5027 w 7007"/>
                <a:gd name="T91" fmla="*/ 939 h 7007"/>
                <a:gd name="T92" fmla="*/ 4851 w 7007"/>
                <a:gd name="T93" fmla="*/ 320 h 7007"/>
                <a:gd name="T94" fmla="*/ 4851 w 7007"/>
                <a:gd name="T95" fmla="*/ 320 h 7007"/>
                <a:gd name="T96" fmla="*/ 5049 w 7007"/>
                <a:gd name="T97" fmla="*/ 0 h 7007"/>
                <a:gd name="T98" fmla="*/ 7006 w 7007"/>
                <a:gd name="T99" fmla="*/ 0 h 7007"/>
                <a:gd name="T100" fmla="*/ 7006 w 7007"/>
                <a:gd name="T101" fmla="*/ 1957 h 7007"/>
                <a:gd name="T102" fmla="*/ 7006 w 7007"/>
                <a:gd name="T103" fmla="*/ 1957 h 7007"/>
                <a:gd name="T104" fmla="*/ 6686 w 7007"/>
                <a:gd name="T105" fmla="*/ 2155 h 7007"/>
                <a:gd name="T106" fmla="*/ 6686 w 7007"/>
                <a:gd name="T107" fmla="*/ 2155 h 7007"/>
                <a:gd name="T108" fmla="*/ 6067 w 7007"/>
                <a:gd name="T109" fmla="*/ 1979 h 7007"/>
                <a:gd name="T110" fmla="*/ 6067 w 7007"/>
                <a:gd name="T111" fmla="*/ 1979 h 7007"/>
                <a:gd name="T112" fmla="*/ 5428 w 7007"/>
                <a:gd name="T113" fmla="*/ 2712 h 7007"/>
                <a:gd name="T114" fmla="*/ 5428 w 7007"/>
                <a:gd name="T115" fmla="*/ 2712 h 7007"/>
                <a:gd name="T116" fmla="*/ 6067 w 7007"/>
                <a:gd name="T117" fmla="*/ 3444 h 7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007" h="7007">
                  <a:moveTo>
                    <a:pt x="6067" y="3444"/>
                  </a:moveTo>
                  <a:lnTo>
                    <a:pt x="6067" y="3444"/>
                  </a:lnTo>
                  <a:cubicBezTo>
                    <a:pt x="6237" y="3444"/>
                    <a:pt x="6470" y="3368"/>
                    <a:pt x="6686" y="3258"/>
                  </a:cubicBezTo>
                  <a:lnTo>
                    <a:pt x="6686" y="3258"/>
                  </a:lnTo>
                  <a:cubicBezTo>
                    <a:pt x="6832" y="3184"/>
                    <a:pt x="7006" y="3293"/>
                    <a:pt x="7006" y="3458"/>
                  </a:cubicBezTo>
                  <a:lnTo>
                    <a:pt x="7006" y="5428"/>
                  </a:lnTo>
                  <a:lnTo>
                    <a:pt x="5049" y="5428"/>
                  </a:lnTo>
                  <a:lnTo>
                    <a:pt x="5049" y="5428"/>
                  </a:lnTo>
                  <a:cubicBezTo>
                    <a:pt x="4884" y="5428"/>
                    <a:pt x="4779" y="5600"/>
                    <a:pt x="4851" y="5748"/>
                  </a:cubicBezTo>
                  <a:lnTo>
                    <a:pt x="4851" y="5748"/>
                  </a:lnTo>
                  <a:cubicBezTo>
                    <a:pt x="4957" y="5964"/>
                    <a:pt x="5027" y="6197"/>
                    <a:pt x="5027" y="6367"/>
                  </a:cubicBezTo>
                  <a:lnTo>
                    <a:pt x="5027" y="6367"/>
                  </a:lnTo>
                  <a:cubicBezTo>
                    <a:pt x="5027" y="6782"/>
                    <a:pt x="4699" y="7006"/>
                    <a:pt x="4295" y="7006"/>
                  </a:cubicBezTo>
                  <a:lnTo>
                    <a:pt x="4295" y="7006"/>
                  </a:lnTo>
                  <a:cubicBezTo>
                    <a:pt x="3890" y="7006"/>
                    <a:pt x="3562" y="6782"/>
                    <a:pt x="3562" y="6367"/>
                  </a:cubicBezTo>
                  <a:lnTo>
                    <a:pt x="3562" y="6367"/>
                  </a:lnTo>
                  <a:cubicBezTo>
                    <a:pt x="3562" y="6197"/>
                    <a:pt x="3638" y="5964"/>
                    <a:pt x="3748" y="5748"/>
                  </a:cubicBezTo>
                  <a:lnTo>
                    <a:pt x="3748" y="5748"/>
                  </a:lnTo>
                  <a:cubicBezTo>
                    <a:pt x="3822" y="5601"/>
                    <a:pt x="3713" y="5428"/>
                    <a:pt x="3548" y="5428"/>
                  </a:cubicBezTo>
                  <a:lnTo>
                    <a:pt x="1578" y="5428"/>
                  </a:lnTo>
                  <a:lnTo>
                    <a:pt x="1578" y="3458"/>
                  </a:lnTo>
                  <a:lnTo>
                    <a:pt x="1578" y="3458"/>
                  </a:lnTo>
                  <a:cubicBezTo>
                    <a:pt x="1578" y="3293"/>
                    <a:pt x="1404" y="3184"/>
                    <a:pt x="1257" y="3258"/>
                  </a:cubicBezTo>
                  <a:lnTo>
                    <a:pt x="1257" y="3258"/>
                  </a:lnTo>
                  <a:cubicBezTo>
                    <a:pt x="1042" y="3368"/>
                    <a:pt x="809" y="3444"/>
                    <a:pt x="639" y="3444"/>
                  </a:cubicBezTo>
                  <a:lnTo>
                    <a:pt x="639" y="3444"/>
                  </a:lnTo>
                  <a:cubicBezTo>
                    <a:pt x="224" y="3444"/>
                    <a:pt x="0" y="3116"/>
                    <a:pt x="0" y="2712"/>
                  </a:cubicBezTo>
                  <a:lnTo>
                    <a:pt x="0" y="2712"/>
                  </a:lnTo>
                  <a:cubicBezTo>
                    <a:pt x="0" y="2307"/>
                    <a:pt x="224" y="1979"/>
                    <a:pt x="639" y="1979"/>
                  </a:cubicBezTo>
                  <a:lnTo>
                    <a:pt x="639" y="1979"/>
                  </a:lnTo>
                  <a:cubicBezTo>
                    <a:pt x="809" y="1979"/>
                    <a:pt x="1042" y="2050"/>
                    <a:pt x="1257" y="2155"/>
                  </a:cubicBezTo>
                  <a:lnTo>
                    <a:pt x="1257" y="2155"/>
                  </a:lnTo>
                  <a:cubicBezTo>
                    <a:pt x="1405" y="2226"/>
                    <a:pt x="1578" y="2121"/>
                    <a:pt x="1578" y="1957"/>
                  </a:cubicBezTo>
                  <a:lnTo>
                    <a:pt x="1578" y="0"/>
                  </a:lnTo>
                  <a:lnTo>
                    <a:pt x="1578" y="376"/>
                  </a:lnTo>
                  <a:lnTo>
                    <a:pt x="1578" y="0"/>
                  </a:lnTo>
                  <a:lnTo>
                    <a:pt x="3548" y="0"/>
                  </a:lnTo>
                  <a:lnTo>
                    <a:pt x="3548" y="0"/>
                  </a:lnTo>
                  <a:cubicBezTo>
                    <a:pt x="3713" y="0"/>
                    <a:pt x="3822" y="174"/>
                    <a:pt x="3748" y="321"/>
                  </a:cubicBezTo>
                  <a:lnTo>
                    <a:pt x="3748" y="321"/>
                  </a:lnTo>
                  <a:cubicBezTo>
                    <a:pt x="3638" y="536"/>
                    <a:pt x="3562" y="769"/>
                    <a:pt x="3562" y="939"/>
                  </a:cubicBezTo>
                  <a:lnTo>
                    <a:pt x="3562" y="939"/>
                  </a:lnTo>
                  <a:cubicBezTo>
                    <a:pt x="3562" y="1354"/>
                    <a:pt x="3890" y="1578"/>
                    <a:pt x="4295" y="1578"/>
                  </a:cubicBezTo>
                  <a:lnTo>
                    <a:pt x="4295" y="1578"/>
                  </a:lnTo>
                  <a:cubicBezTo>
                    <a:pt x="4699" y="1578"/>
                    <a:pt x="5027" y="1354"/>
                    <a:pt x="5027" y="939"/>
                  </a:cubicBezTo>
                  <a:lnTo>
                    <a:pt x="5027" y="939"/>
                  </a:lnTo>
                  <a:cubicBezTo>
                    <a:pt x="5027" y="769"/>
                    <a:pt x="4957" y="535"/>
                    <a:pt x="4851" y="320"/>
                  </a:cubicBezTo>
                  <a:lnTo>
                    <a:pt x="4851" y="320"/>
                  </a:lnTo>
                  <a:cubicBezTo>
                    <a:pt x="4779" y="172"/>
                    <a:pt x="4884" y="0"/>
                    <a:pt x="5049" y="0"/>
                  </a:cubicBezTo>
                  <a:lnTo>
                    <a:pt x="7006" y="0"/>
                  </a:lnTo>
                  <a:lnTo>
                    <a:pt x="7006" y="1957"/>
                  </a:lnTo>
                  <a:lnTo>
                    <a:pt x="7006" y="1957"/>
                  </a:lnTo>
                  <a:cubicBezTo>
                    <a:pt x="7006" y="2121"/>
                    <a:pt x="6833" y="2226"/>
                    <a:pt x="6686" y="2155"/>
                  </a:cubicBezTo>
                  <a:lnTo>
                    <a:pt x="6686" y="2155"/>
                  </a:lnTo>
                  <a:cubicBezTo>
                    <a:pt x="6470" y="2050"/>
                    <a:pt x="6237" y="1979"/>
                    <a:pt x="6067" y="1979"/>
                  </a:cubicBezTo>
                  <a:lnTo>
                    <a:pt x="6067" y="1979"/>
                  </a:lnTo>
                  <a:cubicBezTo>
                    <a:pt x="5651" y="1979"/>
                    <a:pt x="5428" y="2307"/>
                    <a:pt x="5428" y="2712"/>
                  </a:cubicBezTo>
                  <a:lnTo>
                    <a:pt x="5428" y="2712"/>
                  </a:lnTo>
                  <a:cubicBezTo>
                    <a:pt x="5428" y="3116"/>
                    <a:pt x="5651" y="3444"/>
                    <a:pt x="6067" y="3444"/>
                  </a:cubicBezTo>
                </a:path>
              </a:pathLst>
            </a:custGeom>
            <a:solidFill>
              <a:schemeClr val="accent2"/>
            </a:solidFill>
            <a:ln>
              <a:solidFill>
                <a:srgbClr val="FFFFFF"/>
              </a:solidFill>
            </a:ln>
            <a:effectLst/>
          </p:spPr>
          <p:txBody>
            <a:bodyPr wrap="none" anchor="ctr"/>
            <a:lstStyle/>
            <a:p>
              <a:endParaRPr lang="en-US" sz="6532" dirty="0">
                <a:latin typeface="Lato Light" panose="020F0502020204030203" pitchFamily="34" charset="0"/>
              </a:endParaRPr>
            </a:p>
          </p:txBody>
        </p:sp>
        <p:sp>
          <p:nvSpPr>
            <p:cNvPr id="6" name="Freeform 7">
              <a:extLst>
                <a:ext uri="{FF2B5EF4-FFF2-40B4-BE49-F238E27FC236}">
                  <a16:creationId xmlns:a16="http://schemas.microsoft.com/office/drawing/2014/main" id="{BE87FF70-14AA-F855-4DCA-8911753F42EB}"/>
                </a:ext>
              </a:extLst>
            </p:cNvPr>
            <p:cNvSpPr>
              <a:spLocks noChangeArrowheads="1"/>
            </p:cNvSpPr>
            <p:nvPr/>
          </p:nvSpPr>
          <p:spPr bwMode="auto">
            <a:xfrm>
              <a:off x="11809414" y="6382507"/>
              <a:ext cx="6571492" cy="6571493"/>
            </a:xfrm>
            <a:custGeom>
              <a:avLst/>
              <a:gdLst>
                <a:gd name="T0" fmla="*/ 939 w 7006"/>
                <a:gd name="T1" fmla="*/ 3562 h 7008"/>
                <a:gd name="T2" fmla="*/ 939 w 7006"/>
                <a:gd name="T3" fmla="*/ 3562 h 7008"/>
                <a:gd name="T4" fmla="*/ 320 w 7006"/>
                <a:gd name="T5" fmla="*/ 3748 h 7008"/>
                <a:gd name="T6" fmla="*/ 320 w 7006"/>
                <a:gd name="T7" fmla="*/ 3748 h 7008"/>
                <a:gd name="T8" fmla="*/ 0 w 7006"/>
                <a:gd name="T9" fmla="*/ 3549 h 7008"/>
                <a:gd name="T10" fmla="*/ 0 w 7006"/>
                <a:gd name="T11" fmla="*/ 1578 h 7008"/>
                <a:gd name="T12" fmla="*/ 1957 w 7006"/>
                <a:gd name="T13" fmla="*/ 1578 h 7008"/>
                <a:gd name="T14" fmla="*/ 1957 w 7006"/>
                <a:gd name="T15" fmla="*/ 1578 h 7008"/>
                <a:gd name="T16" fmla="*/ 2154 w 7006"/>
                <a:gd name="T17" fmla="*/ 1258 h 7008"/>
                <a:gd name="T18" fmla="*/ 2154 w 7006"/>
                <a:gd name="T19" fmla="*/ 1258 h 7008"/>
                <a:gd name="T20" fmla="*/ 1978 w 7006"/>
                <a:gd name="T21" fmla="*/ 639 h 7008"/>
                <a:gd name="T22" fmla="*/ 1978 w 7006"/>
                <a:gd name="T23" fmla="*/ 639 h 7008"/>
                <a:gd name="T24" fmla="*/ 2711 w 7006"/>
                <a:gd name="T25" fmla="*/ 0 h 7008"/>
                <a:gd name="T26" fmla="*/ 2711 w 7006"/>
                <a:gd name="T27" fmla="*/ 0 h 7008"/>
                <a:gd name="T28" fmla="*/ 3444 w 7006"/>
                <a:gd name="T29" fmla="*/ 639 h 7008"/>
                <a:gd name="T30" fmla="*/ 3444 w 7006"/>
                <a:gd name="T31" fmla="*/ 639 h 7008"/>
                <a:gd name="T32" fmla="*/ 3258 w 7006"/>
                <a:gd name="T33" fmla="*/ 1257 h 7008"/>
                <a:gd name="T34" fmla="*/ 3258 w 7006"/>
                <a:gd name="T35" fmla="*/ 1257 h 7008"/>
                <a:gd name="T36" fmla="*/ 3457 w 7006"/>
                <a:gd name="T37" fmla="*/ 1578 h 7008"/>
                <a:gd name="T38" fmla="*/ 5429 w 7006"/>
                <a:gd name="T39" fmla="*/ 1578 h 7008"/>
                <a:gd name="T40" fmla="*/ 5429 w 7006"/>
                <a:gd name="T41" fmla="*/ 1578 h 7008"/>
                <a:gd name="T42" fmla="*/ 5429 w 7006"/>
                <a:gd name="T43" fmla="*/ 3549 h 7008"/>
                <a:gd name="T44" fmla="*/ 5429 w 7006"/>
                <a:gd name="T45" fmla="*/ 3549 h 7008"/>
                <a:gd name="T46" fmla="*/ 5748 w 7006"/>
                <a:gd name="T47" fmla="*/ 3748 h 7008"/>
                <a:gd name="T48" fmla="*/ 5748 w 7006"/>
                <a:gd name="T49" fmla="*/ 3748 h 7008"/>
                <a:gd name="T50" fmla="*/ 6367 w 7006"/>
                <a:gd name="T51" fmla="*/ 3562 h 7008"/>
                <a:gd name="T52" fmla="*/ 6367 w 7006"/>
                <a:gd name="T53" fmla="*/ 3562 h 7008"/>
                <a:gd name="T54" fmla="*/ 7005 w 7006"/>
                <a:gd name="T55" fmla="*/ 4295 h 7008"/>
                <a:gd name="T56" fmla="*/ 7005 w 7006"/>
                <a:gd name="T57" fmla="*/ 4295 h 7008"/>
                <a:gd name="T58" fmla="*/ 6367 w 7006"/>
                <a:gd name="T59" fmla="*/ 5028 h 7008"/>
                <a:gd name="T60" fmla="*/ 6367 w 7006"/>
                <a:gd name="T61" fmla="*/ 5028 h 7008"/>
                <a:gd name="T62" fmla="*/ 5748 w 7006"/>
                <a:gd name="T63" fmla="*/ 4852 h 7008"/>
                <a:gd name="T64" fmla="*/ 5748 w 7006"/>
                <a:gd name="T65" fmla="*/ 4852 h 7008"/>
                <a:gd name="T66" fmla="*/ 5429 w 7006"/>
                <a:gd name="T67" fmla="*/ 5049 h 7008"/>
                <a:gd name="T68" fmla="*/ 5429 w 7006"/>
                <a:gd name="T69" fmla="*/ 7007 h 7008"/>
                <a:gd name="T70" fmla="*/ 5429 w 7006"/>
                <a:gd name="T71" fmla="*/ 6631 h 7008"/>
                <a:gd name="T72" fmla="*/ 5429 w 7006"/>
                <a:gd name="T73" fmla="*/ 7007 h 7008"/>
                <a:gd name="T74" fmla="*/ 3457 w 7006"/>
                <a:gd name="T75" fmla="*/ 7007 h 7008"/>
                <a:gd name="T76" fmla="*/ 3457 w 7006"/>
                <a:gd name="T77" fmla="*/ 7007 h 7008"/>
                <a:gd name="T78" fmla="*/ 3258 w 7006"/>
                <a:gd name="T79" fmla="*/ 6686 h 7008"/>
                <a:gd name="T80" fmla="*/ 3258 w 7006"/>
                <a:gd name="T81" fmla="*/ 6686 h 7008"/>
                <a:gd name="T82" fmla="*/ 3444 w 7006"/>
                <a:gd name="T83" fmla="*/ 6067 h 7008"/>
                <a:gd name="T84" fmla="*/ 3444 w 7006"/>
                <a:gd name="T85" fmla="*/ 6067 h 7008"/>
                <a:gd name="T86" fmla="*/ 2711 w 7006"/>
                <a:gd name="T87" fmla="*/ 5429 h 7008"/>
                <a:gd name="T88" fmla="*/ 2711 w 7006"/>
                <a:gd name="T89" fmla="*/ 5429 h 7008"/>
                <a:gd name="T90" fmla="*/ 1978 w 7006"/>
                <a:gd name="T91" fmla="*/ 6067 h 7008"/>
                <a:gd name="T92" fmla="*/ 1978 w 7006"/>
                <a:gd name="T93" fmla="*/ 6067 h 7008"/>
                <a:gd name="T94" fmla="*/ 2154 w 7006"/>
                <a:gd name="T95" fmla="*/ 6686 h 7008"/>
                <a:gd name="T96" fmla="*/ 2154 w 7006"/>
                <a:gd name="T97" fmla="*/ 6686 h 7008"/>
                <a:gd name="T98" fmla="*/ 1957 w 7006"/>
                <a:gd name="T99" fmla="*/ 7007 h 7008"/>
                <a:gd name="T100" fmla="*/ 0 w 7006"/>
                <a:gd name="T101" fmla="*/ 7007 h 7008"/>
                <a:gd name="T102" fmla="*/ 0 w 7006"/>
                <a:gd name="T103" fmla="*/ 5050 h 7008"/>
                <a:gd name="T104" fmla="*/ 0 w 7006"/>
                <a:gd name="T105" fmla="*/ 5050 h 7008"/>
                <a:gd name="T106" fmla="*/ 320 w 7006"/>
                <a:gd name="T107" fmla="*/ 4852 h 7008"/>
                <a:gd name="T108" fmla="*/ 320 w 7006"/>
                <a:gd name="T109" fmla="*/ 4852 h 7008"/>
                <a:gd name="T110" fmla="*/ 939 w 7006"/>
                <a:gd name="T111" fmla="*/ 5028 h 7008"/>
                <a:gd name="T112" fmla="*/ 939 w 7006"/>
                <a:gd name="T113" fmla="*/ 5028 h 7008"/>
                <a:gd name="T114" fmla="*/ 1578 w 7006"/>
                <a:gd name="T115" fmla="*/ 4295 h 7008"/>
                <a:gd name="T116" fmla="*/ 1578 w 7006"/>
                <a:gd name="T117" fmla="*/ 4295 h 7008"/>
                <a:gd name="T118" fmla="*/ 939 w 7006"/>
                <a:gd name="T119" fmla="*/ 3562 h 70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06" h="7008">
                  <a:moveTo>
                    <a:pt x="939" y="3562"/>
                  </a:moveTo>
                  <a:lnTo>
                    <a:pt x="939" y="3562"/>
                  </a:lnTo>
                  <a:cubicBezTo>
                    <a:pt x="768" y="3562"/>
                    <a:pt x="536" y="3639"/>
                    <a:pt x="320" y="3748"/>
                  </a:cubicBezTo>
                  <a:lnTo>
                    <a:pt x="320" y="3748"/>
                  </a:lnTo>
                  <a:cubicBezTo>
                    <a:pt x="173" y="3823"/>
                    <a:pt x="0" y="3714"/>
                    <a:pt x="0" y="3549"/>
                  </a:cubicBezTo>
                  <a:lnTo>
                    <a:pt x="0" y="1578"/>
                  </a:lnTo>
                  <a:lnTo>
                    <a:pt x="1957" y="1578"/>
                  </a:lnTo>
                  <a:lnTo>
                    <a:pt x="1957" y="1578"/>
                  </a:lnTo>
                  <a:cubicBezTo>
                    <a:pt x="2121" y="1578"/>
                    <a:pt x="2226" y="1406"/>
                    <a:pt x="2154" y="1258"/>
                  </a:cubicBezTo>
                  <a:lnTo>
                    <a:pt x="2154" y="1258"/>
                  </a:lnTo>
                  <a:cubicBezTo>
                    <a:pt x="2050" y="1042"/>
                    <a:pt x="1978" y="809"/>
                    <a:pt x="1978" y="639"/>
                  </a:cubicBezTo>
                  <a:lnTo>
                    <a:pt x="1978" y="639"/>
                  </a:lnTo>
                  <a:cubicBezTo>
                    <a:pt x="1978" y="223"/>
                    <a:pt x="2307" y="0"/>
                    <a:pt x="2711" y="0"/>
                  </a:cubicBezTo>
                  <a:lnTo>
                    <a:pt x="2711" y="0"/>
                  </a:lnTo>
                  <a:cubicBezTo>
                    <a:pt x="3116" y="0"/>
                    <a:pt x="3444" y="223"/>
                    <a:pt x="3444" y="639"/>
                  </a:cubicBezTo>
                  <a:lnTo>
                    <a:pt x="3444" y="639"/>
                  </a:lnTo>
                  <a:cubicBezTo>
                    <a:pt x="3444" y="809"/>
                    <a:pt x="3367" y="1042"/>
                    <a:pt x="3258" y="1257"/>
                  </a:cubicBezTo>
                  <a:lnTo>
                    <a:pt x="3258" y="1257"/>
                  </a:lnTo>
                  <a:cubicBezTo>
                    <a:pt x="3184" y="1404"/>
                    <a:pt x="3293" y="1578"/>
                    <a:pt x="3457" y="1578"/>
                  </a:cubicBezTo>
                  <a:lnTo>
                    <a:pt x="5429" y="1578"/>
                  </a:lnTo>
                  <a:lnTo>
                    <a:pt x="5429" y="1578"/>
                  </a:lnTo>
                  <a:lnTo>
                    <a:pt x="5429" y="3549"/>
                  </a:lnTo>
                  <a:lnTo>
                    <a:pt x="5429" y="3549"/>
                  </a:lnTo>
                  <a:cubicBezTo>
                    <a:pt x="5429" y="3714"/>
                    <a:pt x="5601" y="3823"/>
                    <a:pt x="5748" y="3748"/>
                  </a:cubicBezTo>
                  <a:lnTo>
                    <a:pt x="5748" y="3748"/>
                  </a:lnTo>
                  <a:cubicBezTo>
                    <a:pt x="5963" y="3639"/>
                    <a:pt x="6197" y="3562"/>
                    <a:pt x="6367" y="3562"/>
                  </a:cubicBezTo>
                  <a:lnTo>
                    <a:pt x="6367" y="3562"/>
                  </a:lnTo>
                  <a:cubicBezTo>
                    <a:pt x="6782" y="3562"/>
                    <a:pt x="7005" y="3891"/>
                    <a:pt x="7005" y="4295"/>
                  </a:cubicBezTo>
                  <a:lnTo>
                    <a:pt x="7005" y="4295"/>
                  </a:lnTo>
                  <a:cubicBezTo>
                    <a:pt x="7005" y="4700"/>
                    <a:pt x="6782" y="5028"/>
                    <a:pt x="6367" y="5028"/>
                  </a:cubicBezTo>
                  <a:lnTo>
                    <a:pt x="6367" y="5028"/>
                  </a:lnTo>
                  <a:cubicBezTo>
                    <a:pt x="6197" y="5028"/>
                    <a:pt x="5963" y="4957"/>
                    <a:pt x="5748" y="4852"/>
                  </a:cubicBezTo>
                  <a:lnTo>
                    <a:pt x="5748" y="4852"/>
                  </a:lnTo>
                  <a:cubicBezTo>
                    <a:pt x="5600" y="4780"/>
                    <a:pt x="5429" y="4885"/>
                    <a:pt x="5429" y="5049"/>
                  </a:cubicBezTo>
                  <a:lnTo>
                    <a:pt x="5429" y="7007"/>
                  </a:lnTo>
                  <a:lnTo>
                    <a:pt x="5429" y="6631"/>
                  </a:lnTo>
                  <a:lnTo>
                    <a:pt x="5429" y="7007"/>
                  </a:lnTo>
                  <a:lnTo>
                    <a:pt x="3457" y="7007"/>
                  </a:lnTo>
                  <a:lnTo>
                    <a:pt x="3457" y="7007"/>
                  </a:lnTo>
                  <a:cubicBezTo>
                    <a:pt x="3293" y="7007"/>
                    <a:pt x="3184" y="6833"/>
                    <a:pt x="3258" y="6686"/>
                  </a:cubicBezTo>
                  <a:lnTo>
                    <a:pt x="3258" y="6686"/>
                  </a:lnTo>
                  <a:cubicBezTo>
                    <a:pt x="3367" y="6471"/>
                    <a:pt x="3444" y="6238"/>
                    <a:pt x="3444" y="6067"/>
                  </a:cubicBezTo>
                  <a:lnTo>
                    <a:pt x="3444" y="6067"/>
                  </a:lnTo>
                  <a:cubicBezTo>
                    <a:pt x="3444" y="5653"/>
                    <a:pt x="3116" y="5429"/>
                    <a:pt x="2711" y="5429"/>
                  </a:cubicBezTo>
                  <a:lnTo>
                    <a:pt x="2711" y="5429"/>
                  </a:lnTo>
                  <a:cubicBezTo>
                    <a:pt x="2307" y="5429"/>
                    <a:pt x="1978" y="5653"/>
                    <a:pt x="1978" y="6067"/>
                  </a:cubicBezTo>
                  <a:lnTo>
                    <a:pt x="1978" y="6067"/>
                  </a:lnTo>
                  <a:cubicBezTo>
                    <a:pt x="1978" y="6238"/>
                    <a:pt x="2050" y="6471"/>
                    <a:pt x="2154" y="6686"/>
                  </a:cubicBezTo>
                  <a:lnTo>
                    <a:pt x="2154" y="6686"/>
                  </a:lnTo>
                  <a:cubicBezTo>
                    <a:pt x="2226" y="6834"/>
                    <a:pt x="2121" y="7007"/>
                    <a:pt x="1957" y="7007"/>
                  </a:cubicBezTo>
                  <a:lnTo>
                    <a:pt x="0" y="7007"/>
                  </a:lnTo>
                  <a:lnTo>
                    <a:pt x="0" y="5050"/>
                  </a:lnTo>
                  <a:lnTo>
                    <a:pt x="0" y="5050"/>
                  </a:lnTo>
                  <a:cubicBezTo>
                    <a:pt x="0" y="4885"/>
                    <a:pt x="172" y="4780"/>
                    <a:pt x="320" y="4852"/>
                  </a:cubicBezTo>
                  <a:lnTo>
                    <a:pt x="320" y="4852"/>
                  </a:lnTo>
                  <a:cubicBezTo>
                    <a:pt x="536" y="4957"/>
                    <a:pt x="768" y="5028"/>
                    <a:pt x="939" y="5028"/>
                  </a:cubicBezTo>
                  <a:lnTo>
                    <a:pt x="939" y="5028"/>
                  </a:lnTo>
                  <a:cubicBezTo>
                    <a:pt x="1354" y="5028"/>
                    <a:pt x="1578" y="4700"/>
                    <a:pt x="1578" y="4295"/>
                  </a:cubicBezTo>
                  <a:lnTo>
                    <a:pt x="1578" y="4295"/>
                  </a:lnTo>
                  <a:cubicBezTo>
                    <a:pt x="1578" y="3891"/>
                    <a:pt x="1354" y="3562"/>
                    <a:pt x="939" y="3562"/>
                  </a:cubicBezTo>
                </a:path>
              </a:pathLst>
            </a:custGeom>
            <a:solidFill>
              <a:schemeClr val="accent3"/>
            </a:solidFill>
            <a:ln>
              <a:solidFill>
                <a:srgbClr val="FFFFFF"/>
              </a:solidFill>
            </a:ln>
            <a:effectLst/>
          </p:spPr>
          <p:txBody>
            <a:bodyPr wrap="none" anchor="ctr"/>
            <a:lstStyle/>
            <a:p>
              <a:endParaRPr lang="en-US" sz="6532" dirty="0">
                <a:latin typeface="Lato Light" panose="020F0502020204030203" pitchFamily="34" charset="0"/>
              </a:endParaRPr>
            </a:p>
          </p:txBody>
        </p:sp>
      </p:grpSp>
      <p:sp>
        <p:nvSpPr>
          <p:cNvPr id="7" name="תיבת טקסט 6">
            <a:extLst>
              <a:ext uri="{FF2B5EF4-FFF2-40B4-BE49-F238E27FC236}">
                <a16:creationId xmlns:a16="http://schemas.microsoft.com/office/drawing/2014/main" id="{5AACA616-0FD7-00DE-1F17-A201305DB14E}"/>
              </a:ext>
            </a:extLst>
          </p:cNvPr>
          <p:cNvSpPr txBox="1"/>
          <p:nvPr/>
        </p:nvSpPr>
        <p:spPr>
          <a:xfrm>
            <a:off x="2156604" y="4623758"/>
            <a:ext cx="9385539" cy="1323439"/>
          </a:xfrm>
          <a:prstGeom prst="rect">
            <a:avLst/>
          </a:prstGeom>
          <a:noFill/>
        </p:spPr>
        <p:txBody>
          <a:bodyPr wrap="square" rtlCol="1">
            <a:spAutoFit/>
          </a:bodyPr>
          <a:lstStyle/>
          <a:p>
            <a:pPr algn="r" rtl="1"/>
            <a:r>
              <a:rPr lang="he-IL" sz="8000" b="1" dirty="0">
                <a:solidFill>
                  <a:schemeClr val="tx2"/>
                </a:solidFill>
                <a:latin typeface="Segoe UI Semibold" panose="020B0702040204020203" pitchFamily="34" charset="0"/>
                <a:cs typeface="Segoe UI Semibold" panose="020B0702040204020203" pitchFamily="34" charset="0"/>
              </a:rPr>
              <a:t>ממצאים: ניתוח תוכן</a:t>
            </a:r>
          </a:p>
        </p:txBody>
      </p:sp>
    </p:spTree>
    <p:extLst>
      <p:ext uri="{BB962C8B-B14F-4D97-AF65-F5344CB8AC3E}">
        <p14:creationId xmlns:p14="http://schemas.microsoft.com/office/powerpoint/2010/main" val="9342847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he-IL" sz="6000" dirty="0">
                <a:latin typeface="Segoe UI Semibold" panose="020B0702040204020203" pitchFamily="34" charset="0"/>
                <a:cs typeface="Segoe UI Semibold" panose="020B0702040204020203" pitchFamily="34" charset="0"/>
              </a:rPr>
              <a:t>מה מעריכים בעבודה </a:t>
            </a:r>
            <a:r>
              <a:rPr lang="he-IL" sz="6000" dirty="0" err="1">
                <a:latin typeface="Segoe UI Semibold" panose="020B0702040204020203" pitchFamily="34" charset="0"/>
                <a:cs typeface="Segoe UI Semibold" panose="020B0702040204020203" pitchFamily="34" charset="0"/>
              </a:rPr>
              <a:t>בפאדאגיס</a:t>
            </a:r>
            <a:endParaRPr lang="he-IL" sz="6000" dirty="0">
              <a:latin typeface="Segoe UI Semibold" panose="020B0702040204020203" pitchFamily="34" charset="0"/>
              <a:cs typeface="Segoe UI Semibold" panose="020B0702040204020203" pitchFamily="34" charset="0"/>
            </a:endParaRP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3065929" y="2810450"/>
            <a:ext cx="20457460" cy="10905550"/>
          </a:xfrm>
          <a:prstGeom prst="rect">
            <a:avLst/>
          </a:prstGeom>
          <a:noFill/>
        </p:spPr>
        <p:txBody>
          <a:bodyPr wrap="square" rtlCol="1">
            <a:spAutoFit/>
          </a:bodyPr>
          <a:lstStyle/>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יחס ואווירה: היחס והאמון, האווירה המשפחתית, עבודת הצוות ותחושת שייכות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145 (31%)</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"אווירה טובה, הערכה של המנהלים לעבודה שאנחנו מבצעים."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מאוד מעריכה את היחס של הראש צוות שלי ושל מנהלת המחלקה כלפי וכלפי עובדים אחרים."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שמח שההנהלה משתפת אותנו בהישגים, בשינויים, בהחלטות. זה תורם להבנת העתיד ולהרגשת השייכות."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"מאוד מעריכה שבין המחלקות השונות בחברה יש הדדיות ורצון לעזור אחד לשני."</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"שאנשים שמחים לעזור אחד לשני, את האמון והתמיכה של המנהלים שלי בי."</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"אווירה משפחתית ותומכת."</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ההון האנושי (התייחסויות רבות למנהלים) האיכותי, המקצועי והמחויב לחברה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84 (18%)</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"אנשים טובים עם </a:t>
            </a:r>
            <a:r>
              <a:rPr lang="he-IL" sz="2400" dirty="0" err="1">
                <a:solidFill>
                  <a:srgbClr val="002060"/>
                </a:solidFill>
                <a:latin typeface="Segoe UI Semilight" panose="020B0402040204020203" pitchFamily="34" charset="0"/>
                <a:cs typeface="Segoe UI Semilight" panose="020B0402040204020203" pitchFamily="34" charset="0"/>
              </a:rPr>
              <a:t>חזון</a:t>
            </a:r>
            <a:r>
              <a:rPr lang="he-IL" sz="2400" dirty="0">
                <a:solidFill>
                  <a:srgbClr val="002060"/>
                </a:solidFill>
                <a:latin typeface="Segoe UI Semilight" panose="020B0402040204020203" pitchFamily="34" charset="0"/>
                <a:cs typeface="Segoe UI Semilight" panose="020B0402040204020203" pitchFamily="34" charset="0"/>
              </a:rPr>
              <a:t> ורצון לתרום לארגון, עבודה תמיד בחיוך ובנועם, כיף לעבוד </a:t>
            </a:r>
            <a:r>
              <a:rPr lang="he-IL" sz="2400" dirty="0" err="1">
                <a:solidFill>
                  <a:srgbClr val="002060"/>
                </a:solidFill>
                <a:latin typeface="Segoe UI Semilight" panose="020B0402040204020203" pitchFamily="34" charset="0"/>
                <a:cs typeface="Segoe UI Semilight" panose="020B0402040204020203" pitchFamily="34" charset="0"/>
              </a:rPr>
              <a:t>בפאדאגיס</a:t>
            </a:r>
            <a:r>
              <a:rPr lang="he-IL" sz="2400" dirty="0">
                <a:solidFill>
                  <a:srgbClr val="002060"/>
                </a:solidFill>
                <a:latin typeface="Segoe UI Semilight" panose="020B0402040204020203" pitchFamily="34" charset="0"/>
                <a:cs typeface="Segoe UI Semilight" panose="020B0402040204020203" pitchFamily="34" charset="0"/>
              </a:rPr>
              <a:t> בזכות אדיבות והמקצועיות של האנשים."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"אנשים טובים. הנהלה טובה ונקייה. אין פוליטיקה. שיתוף פעולה טוב."</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"הון אנושי, מנהלים בכירים עם כוונות להצעיד את המפעל קדימה."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האנשים, את חופש הפעולה לעשות את עבודתי בצורה הטובה ביותר."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ההון האנושי, גם המנהלים וגם את חברי הצוות."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המנהלת הישירה שלי ואת מנהל המחלקה."</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שביעות רצון / עניין בעבודה או בתפקיד (כולל הנאה מן האתגרים שהעבודה / תפקיד מזמנים)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53 (11%)</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מעריכה את האתגרים והמטרות שלשמן אני עובדת."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"גאווה ליצור תרופות, כל אחד בתחומו תורם."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"תפקיד מלא עניין וחברה מצוינת."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נהנית מהאתגרים בעבודה." </a:t>
            </a:r>
          </a:p>
        </p:txBody>
      </p:sp>
      <p:sp>
        <p:nvSpPr>
          <p:cNvPr id="4" name="תיבת טקסט 3">
            <a:extLst>
              <a:ext uri="{FF2B5EF4-FFF2-40B4-BE49-F238E27FC236}">
                <a16:creationId xmlns:a16="http://schemas.microsoft.com/office/drawing/2014/main" id="{7E79376E-8DC0-90F4-2E8A-9ECA1BDE0D63}"/>
              </a:ext>
            </a:extLst>
          </p:cNvPr>
          <p:cNvSpPr txBox="1"/>
          <p:nvPr/>
        </p:nvSpPr>
        <p:spPr>
          <a:xfrm>
            <a:off x="639109" y="1708537"/>
            <a:ext cx="22232471" cy="954107"/>
          </a:xfrm>
          <a:prstGeom prst="rect">
            <a:avLst/>
          </a:prstGeom>
          <a:noFill/>
        </p:spPr>
        <p:txBody>
          <a:bodyPr wrap="square" rtlCol="1">
            <a:spAutoFit/>
          </a:bodyPr>
          <a:lstStyle/>
          <a:p>
            <a:pPr algn="r" rtl="1"/>
            <a:r>
              <a:rPr lang="he-IL" sz="2800" dirty="0">
                <a:solidFill>
                  <a:schemeClr val="accent6">
                    <a:lumMod val="10000"/>
                  </a:schemeClr>
                </a:solidFill>
                <a:latin typeface="Segoe UI Semilight" panose="020B0402040204020203" pitchFamily="34" charset="0"/>
                <a:cs typeface="Segoe UI Semilight" panose="020B0402040204020203" pitchFamily="34" charset="0"/>
              </a:rPr>
              <a:t>התחומים מסודרים לפי שכיחות ההופעה. האחוז הוא אחוז המשיבים שהתייחסו לאותו התחום מתוך סך המשיבים בסקר (475). מתחת לכל תחום דוגמאות לתשובות רלוונטיות שנתנו.</a:t>
            </a:r>
          </a:p>
        </p:txBody>
      </p:sp>
    </p:spTree>
    <p:extLst>
      <p:ext uri="{BB962C8B-B14F-4D97-AF65-F5344CB8AC3E}">
        <p14:creationId xmlns:p14="http://schemas.microsoft.com/office/powerpoint/2010/main" val="3086121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he-IL" sz="6000" dirty="0">
                <a:latin typeface="Segoe UI Semibold" panose="020B0702040204020203" pitchFamily="34" charset="0"/>
                <a:cs typeface="Segoe UI Semibold" panose="020B0702040204020203" pitchFamily="34" charset="0"/>
              </a:rPr>
              <a:t>מה מעריכים בעבודה </a:t>
            </a:r>
            <a:r>
              <a:rPr lang="he-IL" sz="6000" dirty="0" err="1">
                <a:latin typeface="Segoe UI Semibold" panose="020B0702040204020203" pitchFamily="34" charset="0"/>
                <a:cs typeface="Segoe UI Semibold" panose="020B0702040204020203" pitchFamily="34" charset="0"/>
              </a:rPr>
              <a:t>בפאדאגיס</a:t>
            </a:r>
            <a:endParaRPr lang="he-IL" sz="6000" dirty="0">
              <a:latin typeface="Segoe UI Semibold" panose="020B0702040204020203" pitchFamily="34" charset="0"/>
              <a:cs typeface="Segoe UI Semibold" panose="020B0702040204020203" pitchFamily="34" charset="0"/>
            </a:endParaRP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13464988" y="2113092"/>
            <a:ext cx="10565444" cy="9910405"/>
          </a:xfrm>
          <a:prstGeom prst="rect">
            <a:avLst/>
          </a:prstGeom>
          <a:noFill/>
        </p:spPr>
        <p:txBody>
          <a:bodyPr wrap="square" rtlCol="1">
            <a:spAutoFit/>
          </a:bodyPr>
          <a:lstStyle/>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משכורת, יציבות / ביטחון כלכלי ו/או תנאים סוציאליים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30 (6%)</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מאוד מעריכה את הנוחות את התנאים הסוציאליים."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"עליה במשכורת כל ארבע שנים, בונוס, משכורת 13."</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"ימי גיבוש ומתנות לחג והחזר עבור חופשה שנתית."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"תנאים טובים, ביטחון, רווחה."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"לא עובדים שבתות וחגים." </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סביבת עבודה (פיזית) נוחה / תנאים פיזיים טובים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13 (3%)</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"סביבה בטוחה לעבוד בה."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"סביבת העבודה נוחה."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"מעבדה מסודרת."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"סדר וניקיון."</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חופש פעולה / עצמאות בעבודה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8 (2%)</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חופש הפעולה לעשות את עבודתי בצורה הטובה ביותר."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"האצלת סמכות, אחריות ויכולת להתבטא."</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"חופש יצירה וגמישות."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"עצמאות."</a:t>
            </a:r>
          </a:p>
          <a:p>
            <a:pPr marL="627062"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p:txBody>
      </p:sp>
      <p:sp>
        <p:nvSpPr>
          <p:cNvPr id="4" name="תיבת טקסט 3">
            <a:extLst>
              <a:ext uri="{FF2B5EF4-FFF2-40B4-BE49-F238E27FC236}">
                <a16:creationId xmlns:a16="http://schemas.microsoft.com/office/drawing/2014/main" id="{80C630DD-3154-DBE3-912D-DD669E7AE034}"/>
              </a:ext>
            </a:extLst>
          </p:cNvPr>
          <p:cNvSpPr txBox="1"/>
          <p:nvPr/>
        </p:nvSpPr>
        <p:spPr>
          <a:xfrm>
            <a:off x="911224" y="2113092"/>
            <a:ext cx="11958918" cy="6694140"/>
          </a:xfrm>
          <a:prstGeom prst="rect">
            <a:avLst/>
          </a:prstGeom>
          <a:noFill/>
        </p:spPr>
        <p:txBody>
          <a:bodyPr wrap="square" rtlCol="1">
            <a:spAutoFit/>
          </a:bodyPr>
          <a:lstStyle/>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בית - עבודה: איזון / אפשרות לעבוד מהבית / גמישות בשעות עבודה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7 (1%)</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"אני מעריכה את האפשרות לעבוד מהבית, דבר שמאוד חשוב לי באופן אישי."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"איזון בין חיי עבודה ומשפחה / גמישות בשעות עבודה."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ההתחשבות וההבנה של הצד האישי והמשפחתי של העובדים."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"מעריכה את האופציה לעבוד מהבית. הייתי שמחה לעבוד מהבית באופן מלא."</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0066FF"/>
              </a:buClr>
              <a:buFont typeface="Wingdings" panose="05000000000000000000" pitchFamily="2" charset="2"/>
              <a:buChar char="ü"/>
              <a:defRPr/>
            </a:pPr>
            <a:r>
              <a:rPr lang="he-IL" sz="2800" b="1" dirty="0">
                <a:solidFill>
                  <a:srgbClr val="002060"/>
                </a:solidFill>
                <a:latin typeface="Segoe UI Semilight" panose="020B0402040204020203" pitchFamily="34" charset="0"/>
                <a:cs typeface="Segoe UI Semilight" panose="020B0402040204020203" pitchFamily="34" charset="0"/>
              </a:rPr>
              <a:t>שונות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"מעריך את ההזדמנות לתרום את חלקי לחברה יצואנית מצטיינת המספקת מקומות עבודה רבים באזור הדרום."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"הגמישות והפתיחות, ההתחשבות והנכונות לשנות."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"שיפור מתמיד בתחומים שונים."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a:t>
            </a:r>
            <a:r>
              <a:rPr lang="he-IL" sz="2400" dirty="0" err="1">
                <a:solidFill>
                  <a:srgbClr val="002060"/>
                </a:solidFill>
                <a:latin typeface="Segoe UI Semilight" panose="020B0402040204020203" pitchFamily="34" charset="0"/>
                <a:cs typeface="Segoe UI Semilight" panose="020B0402040204020203" pitchFamily="34" charset="0"/>
              </a:rPr>
              <a:t>חזון</a:t>
            </a:r>
            <a:r>
              <a:rPr lang="he-IL" sz="2400" dirty="0">
                <a:solidFill>
                  <a:srgbClr val="002060"/>
                </a:solidFill>
                <a:latin typeface="Segoe UI Semilight" panose="020B0402040204020203" pitchFamily="34" charset="0"/>
                <a:cs typeface="Segoe UI Semilight" panose="020B0402040204020203" pitchFamily="34" charset="0"/>
              </a:rPr>
              <a:t> מעורר השראה."</a:t>
            </a:r>
          </a:p>
          <a:p>
            <a:pPr marL="538163" indent="-538163" algn="r" rtl="1">
              <a:spcAft>
                <a:spcPts val="1800"/>
              </a:spcAft>
              <a:buClr>
                <a:srgbClr val="0066FF"/>
              </a:buClr>
              <a:buFont typeface="Wingdings" panose="05000000000000000000" pitchFamily="2" charset="2"/>
              <a:buChar char="ü"/>
              <a:defRPr/>
            </a:pPr>
            <a:endParaRPr lang="he-IL" sz="2800" b="1" dirty="0">
              <a:solidFill>
                <a:srgbClr val="002060"/>
              </a:solidFill>
              <a:latin typeface="Segoe UI Semilight" panose="020B0402040204020203" pitchFamily="34" charset="0"/>
              <a:cs typeface="Segoe UI Semilight" panose="020B0402040204020203" pitchFamily="34" charset="0"/>
            </a:endParaRPr>
          </a:p>
        </p:txBody>
      </p:sp>
    </p:spTree>
    <p:extLst>
      <p:ext uri="{BB962C8B-B14F-4D97-AF65-F5344CB8AC3E}">
        <p14:creationId xmlns:p14="http://schemas.microsoft.com/office/powerpoint/2010/main" val="3896389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he-IL" sz="6000" dirty="0">
                <a:latin typeface="Segoe UI Semibold" panose="020B0702040204020203" pitchFamily="34" charset="0"/>
                <a:cs typeface="Segoe UI Semibold" panose="020B0702040204020203" pitchFamily="34" charset="0"/>
              </a:rPr>
              <a:t>מה ממליצים לשפר</a:t>
            </a:r>
          </a:p>
        </p:txBody>
      </p:sp>
      <p:sp>
        <p:nvSpPr>
          <p:cNvPr id="3" name="תיבת טקסט 2">
            <a:extLst>
              <a:ext uri="{FF2B5EF4-FFF2-40B4-BE49-F238E27FC236}">
                <a16:creationId xmlns:a16="http://schemas.microsoft.com/office/drawing/2014/main" id="{E002744A-6D7B-B4F2-DDD2-DB76A21BF00D}"/>
              </a:ext>
            </a:extLst>
          </p:cNvPr>
          <p:cNvSpPr txBox="1"/>
          <p:nvPr/>
        </p:nvSpPr>
        <p:spPr>
          <a:xfrm>
            <a:off x="12568518" y="2098194"/>
            <a:ext cx="11360434" cy="10951716"/>
          </a:xfrm>
          <a:prstGeom prst="rect">
            <a:avLst/>
          </a:prstGeom>
          <a:noFill/>
        </p:spPr>
        <p:txBody>
          <a:bodyPr wrap="square" rtlCol="1">
            <a:spAutoFit/>
          </a:bodyPr>
          <a:lstStyle/>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שכר / תגמול / תמריצים / השתתפות בהוצאות שונות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78 (16%)</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השכר ותנאי העסקה, שעת אם מורחבת, דרגות בשכר כל עובדי המפעל."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"חייב לשפר את עניין התמריצים לאנשים שבאמת אכפת להם ובאים לקדם את העבודה."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"חבילת הטבות לעובד טובה יותר על מנת למשוך אנשים ברמה גבוהה 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"לאפשר לנו לקחת את הכסף של הנופש ולא לבחור לנו לאן ללכת אתו."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"אין שיפור חוץ נופשים לעלות את החבילה מעל 2000 שקל."</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אוכל (בריא / איכותי יותר, אפשרויות וכיו"ב)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35 (7%)</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"חייבים לחפש עוד אופציה של הסעדה (משלוחים או טייק אווי) כי בשנה האחרונה נהיה ממש לא טעים, רמת ניקיון של המסעדה ממש על הפנים, ממחזרים אוכל, ויש ירידה משמעותית בטיב האוכל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"את הארוחות </a:t>
            </a:r>
            <a:r>
              <a:rPr lang="he-IL" sz="2400" dirty="0" err="1">
                <a:solidFill>
                  <a:srgbClr val="002060"/>
                </a:solidFill>
                <a:latin typeface="Segoe UI Semilight" panose="020B0402040204020203" pitchFamily="34" charset="0"/>
                <a:cs typeface="Segoe UI Semilight" panose="020B0402040204020203" pitchFamily="34" charset="0"/>
              </a:rPr>
              <a:t>צהריים</a:t>
            </a:r>
            <a:r>
              <a:rPr lang="he-IL" sz="2400" dirty="0">
                <a:solidFill>
                  <a:srgbClr val="002060"/>
                </a:solidFill>
                <a:latin typeface="Segoe UI Semilight" panose="020B0402040204020203" pitchFamily="34" charset="0"/>
                <a:cs typeface="Segoe UI Semilight" panose="020B0402040204020203" pitchFamily="34" charset="0"/>
              </a:rPr>
              <a:t> ולילה לעובדי משמרות דחוף."</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"יקל על העובדים אם תהיה מכונה עם אוכל/חטיפים/שתייה בקומה."</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"אוכל בריא יותר."</a:t>
            </a:r>
          </a:p>
          <a:p>
            <a:pPr marL="1165225" algn="r" rtl="1">
              <a:spcAft>
                <a:spcPts val="1000"/>
              </a:spcAft>
              <a:buClr>
                <a:srgbClr val="0066FF"/>
              </a:buClr>
              <a:defRPr/>
            </a:pPr>
            <a:endParaRPr lang="he-IL" sz="2800" b="1"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העשרה / פיתוח מקצועי / אפשרויות קידום ברורות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29 (6%)</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"לדעתי צריך לחשוב כיצד גורמים למהנדסים להביא את הכישורים שלהם. לבנות תוכנית פיתוח ולגרום להם להרגיש שהם בעלי השפעה גדולה 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"מסלולי קריירה וקידום שקופים."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"קורסים מקצועיים."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"קורסי העשרה." </a:t>
            </a:r>
          </a:p>
        </p:txBody>
      </p:sp>
      <p:sp>
        <p:nvSpPr>
          <p:cNvPr id="4" name="תיבת טקסט 3">
            <a:extLst>
              <a:ext uri="{FF2B5EF4-FFF2-40B4-BE49-F238E27FC236}">
                <a16:creationId xmlns:a16="http://schemas.microsoft.com/office/drawing/2014/main" id="{D385EF8F-ECB3-9F0B-BEDF-9E2A8D180B0B}"/>
              </a:ext>
            </a:extLst>
          </p:cNvPr>
          <p:cNvSpPr txBox="1"/>
          <p:nvPr/>
        </p:nvSpPr>
        <p:spPr>
          <a:xfrm>
            <a:off x="985401" y="2098194"/>
            <a:ext cx="10995750" cy="11131252"/>
          </a:xfrm>
          <a:prstGeom prst="rect">
            <a:avLst/>
          </a:prstGeom>
          <a:noFill/>
        </p:spPr>
        <p:txBody>
          <a:bodyPr wrap="square" rtlCol="1">
            <a:spAutoFit/>
          </a:bodyPr>
          <a:lstStyle/>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שת"פ ותקשורת בין המחלקות / זרימת מידע / שקיפות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29 (6%)</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"ממליץ בחום שכל חצי שנה תפגשנה שתי מחלקות שונות במלואן לדון על הנושאים המשותפים שצריך להתמודד איתם מול ממשק חיצוני וכל עובד מהפורום הזה יידע בדיוק מה תפקידו מול דרישות הלקוח."</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"אין מספיק שקיפות בכל הנוגע להחלטות על קידומים והחלטות מפעליות. זה יוצר תחושה של זלזול וחוסר הערכה ובאופן כללי אני חשה שההנהלה מזלזלת בעובדים."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"חיבור יחידות תמך לחטיבה העסקית, יותר מידע על מה מוכרים, מייצרים."</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"סנכרון טוב יותר בין מחלקות למרות שכרגע הוא טוב אבל אפשר לשפר."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"שיחות עם הממשקים יותר, לשיפור ניצול עבודה יותר פורה."</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תגבור / גיוס כוח אדם נוסף (הפחתת העומס / לחץ בעבודה)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21 (4%)</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"שיפור נושא הלחץ והעומס בעבודה,  הלחץ היומיומי כבר לא סביר וקשה לתפקוד."</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"כיום יש ריבוי משימות והעבודה בלחץ תמידי. הייתי רוצה לעבוד בפחות לחץ."</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"גיוס </a:t>
            </a:r>
            <a:r>
              <a:rPr lang="he-IL" sz="2400" dirty="0" err="1">
                <a:solidFill>
                  <a:srgbClr val="002060"/>
                </a:solidFill>
                <a:latin typeface="Segoe UI Semilight" panose="020B0402040204020203" pitchFamily="34" charset="0"/>
                <a:cs typeface="Segoe UI Semilight" panose="020B0402040204020203" pitchFamily="34" charset="0"/>
              </a:rPr>
              <a:t>כח</a:t>
            </a:r>
            <a:r>
              <a:rPr lang="he-IL" sz="2400" dirty="0">
                <a:solidFill>
                  <a:srgbClr val="002060"/>
                </a:solidFill>
                <a:latin typeface="Segoe UI Semilight" panose="020B0402040204020203" pitchFamily="34" charset="0"/>
                <a:cs typeface="Segoe UI Semilight" panose="020B0402040204020203" pitchFamily="34" charset="0"/>
              </a:rPr>
              <a:t> אדם נוסף על מנת להפחית עבודה בלחץ רב."</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יחס / הערכה / קשב לעובדים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17 (4%)</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"להיות יותר קשובים לעובדים בבעיות אישיות ולתת יותר מכתבי הערכה למי שאכן מגיע."</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"הקפדה על שיח מכבד הן בע"פ והן בכתב."</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"יחס כלפי העובדים מצד מנהל ישיר."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"פירגון ,יחס ,מילה טובה."</a:t>
            </a:r>
          </a:p>
        </p:txBody>
      </p:sp>
    </p:spTree>
    <p:extLst>
      <p:ext uri="{BB962C8B-B14F-4D97-AF65-F5344CB8AC3E}">
        <p14:creationId xmlns:p14="http://schemas.microsoft.com/office/powerpoint/2010/main" val="17798140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פינות מעוגלות 1">
            <a:extLst>
              <a:ext uri="{FF2B5EF4-FFF2-40B4-BE49-F238E27FC236}">
                <a16:creationId xmlns:a16="http://schemas.microsoft.com/office/drawing/2014/main" id="{6C1157C0-C2DC-D753-890E-DB412469BC35}"/>
              </a:ext>
            </a:extLst>
          </p:cNvPr>
          <p:cNvSpPr/>
          <p:nvPr/>
        </p:nvSpPr>
        <p:spPr>
          <a:xfrm>
            <a:off x="268224" y="438912"/>
            <a:ext cx="23762208" cy="11521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457200" rtl="1" eaLnBrk="1" fontAlgn="auto" latinLnBrk="0" hangingPunct="1">
              <a:spcBef>
                <a:spcPts val="0"/>
              </a:spcBef>
              <a:spcAft>
                <a:spcPts val="0"/>
              </a:spcAft>
              <a:buClrTx/>
              <a:buSzTx/>
              <a:buFontTx/>
              <a:buNone/>
              <a:tabLst/>
              <a:defRPr/>
            </a:pPr>
            <a:r>
              <a:rPr lang="he-IL" sz="6000" dirty="0">
                <a:latin typeface="Segoe UI Semibold" panose="020B0702040204020203" pitchFamily="34" charset="0"/>
                <a:cs typeface="Segoe UI Semibold" panose="020B0702040204020203" pitchFamily="34" charset="0"/>
              </a:rPr>
              <a:t>מה ממליצים לשפר</a:t>
            </a:r>
          </a:p>
        </p:txBody>
      </p:sp>
      <p:sp>
        <p:nvSpPr>
          <p:cNvPr id="4" name="תיבת טקסט 3">
            <a:extLst>
              <a:ext uri="{FF2B5EF4-FFF2-40B4-BE49-F238E27FC236}">
                <a16:creationId xmlns:a16="http://schemas.microsoft.com/office/drawing/2014/main" id="{80C630DD-3154-DBE3-912D-DD669E7AE034}"/>
              </a:ext>
            </a:extLst>
          </p:cNvPr>
          <p:cNvSpPr txBox="1"/>
          <p:nvPr/>
        </p:nvSpPr>
        <p:spPr>
          <a:xfrm>
            <a:off x="12168845" y="2095163"/>
            <a:ext cx="11513858" cy="9028113"/>
          </a:xfrm>
          <a:prstGeom prst="rect">
            <a:avLst/>
          </a:prstGeom>
          <a:noFill/>
        </p:spPr>
        <p:txBody>
          <a:bodyPr wrap="square" rtlCol="1">
            <a:spAutoFit/>
          </a:bodyPr>
          <a:lstStyle/>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צמצום בירוקרטיה / ייעול הנהלים או התהליכים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16 (3%)</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"להקל עלינו בתהליכי עבודה שעם השנים נהיו ארוכים ומסובכים 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"ליישם תהליכים באופן מהיר ואפקטיבי יותר."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"פחות בירוקרטיה וזירוז תהליכים."</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טכנולוגיות מידע (</a:t>
            </a:r>
            <a:r>
              <a:rPr lang="en-US" sz="2800" b="1" dirty="0">
                <a:solidFill>
                  <a:srgbClr val="002060"/>
                </a:solidFill>
                <a:latin typeface="Segoe UI Semilight" panose="020B0402040204020203" pitchFamily="34" charset="0"/>
                <a:cs typeface="Segoe UI Semilight" panose="020B0402040204020203" pitchFamily="34" charset="0"/>
              </a:rPr>
              <a:t>IT</a:t>
            </a:r>
            <a:r>
              <a:rPr lang="he-IL" sz="2800" b="1" dirty="0">
                <a:solidFill>
                  <a:srgbClr val="002060"/>
                </a:solidFill>
                <a:latin typeface="Segoe UI Semilight" panose="020B0402040204020203" pitchFamily="34" charset="0"/>
                <a:cs typeface="Segoe UI Semilight" panose="020B0402040204020203" pitchFamily="34" charset="0"/>
              </a:rPr>
              <a:t>) / תוכנות ומערכות מתקדמות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11 (2%)  </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"מערכת מחשוב איכותית יותר, בפרט לאנשי השטח."</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"שיפור ושדרוג מערכות מחשוב, שימוש רב יותר במערכות תיעוד ולידיות כגון </a:t>
            </a:r>
            <a:r>
              <a:rPr lang="en-US" sz="2400" dirty="0">
                <a:solidFill>
                  <a:srgbClr val="002060"/>
                </a:solidFill>
                <a:latin typeface="Segoe UI Semilight" panose="020B0402040204020203" pitchFamily="34" charset="0"/>
                <a:cs typeface="Segoe UI Semilight" panose="020B0402040204020203" pitchFamily="34" charset="0"/>
              </a:rPr>
              <a:t>track wise</a:t>
            </a:r>
            <a:r>
              <a:rPr lang="he-IL" sz="2400" dirty="0">
                <a:solidFill>
                  <a:srgbClr val="002060"/>
                </a:solidFill>
                <a:latin typeface="Segoe UI Semilight" panose="020B0402040204020203" pitchFamily="34" charset="0"/>
                <a:cs typeface="Segoe UI Semilight" panose="020B0402040204020203" pitchFamily="34" charset="0"/>
              </a:rPr>
              <a:t>."</a:t>
            </a:r>
            <a:endParaRPr lang="en-US" sz="2400" dirty="0">
              <a:solidFill>
                <a:srgbClr val="002060"/>
              </a:solidFill>
              <a:latin typeface="Segoe UI Semilight" panose="020B0402040204020203" pitchFamily="34" charset="0"/>
              <a:cs typeface="Segoe UI Semilight" panose="020B0402040204020203" pitchFamily="34" charset="0"/>
            </a:endParaRP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"מעבר למערכות דיגיטליות במקום </a:t>
            </a:r>
            <a:r>
              <a:rPr lang="he-IL" sz="2400" dirty="0" err="1">
                <a:solidFill>
                  <a:srgbClr val="002060"/>
                </a:solidFill>
                <a:latin typeface="Segoe UI Semilight" panose="020B0402040204020203" pitchFamily="34" charset="0"/>
                <a:cs typeface="Segoe UI Semilight" panose="020B0402040204020203" pitchFamily="34" charset="0"/>
              </a:rPr>
              <a:t>לוגבוקים</a:t>
            </a:r>
            <a:r>
              <a:rPr lang="he-IL" sz="2400" dirty="0">
                <a:solidFill>
                  <a:srgbClr val="002060"/>
                </a:solidFill>
                <a:latin typeface="Segoe UI Semilight" panose="020B0402040204020203" pitchFamily="34" charset="0"/>
                <a:cs typeface="Segoe UI Semilight" panose="020B0402040204020203" pitchFamily="34" charset="0"/>
              </a:rPr>
              <a:t> וטפסים מנייר."</a:t>
            </a:r>
            <a:endParaRPr lang="en-US" sz="2400" dirty="0">
              <a:solidFill>
                <a:srgbClr val="002060"/>
              </a:solidFill>
              <a:latin typeface="Segoe UI Semilight" panose="020B0402040204020203" pitchFamily="34" charset="0"/>
              <a:cs typeface="Segoe UI Semilight" panose="020B0402040204020203" pitchFamily="34" charset="0"/>
            </a:endParaRPr>
          </a:p>
          <a:p>
            <a:pPr marL="1165225" algn="r" rtl="1">
              <a:spcAft>
                <a:spcPts val="1000"/>
              </a:spcAft>
              <a:buClr>
                <a:srgbClr val="0066FF"/>
              </a:buClr>
              <a:defRPr/>
            </a:pPr>
            <a:endParaRPr lang="en-US"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ציוד / החלפת מכשור / שיפור תנאי או סביבת העבודה (פיזית)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11 (2%)</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"עניין התשתיות המפעל, באזור ישן, לוקה בחסר. על אף השיפוצים שעושים פה ושם, יש מקום לשפץ את הבסיס. יש אזורים שהם מאד ישנים ורואים ומרגישים את זה. כל פעם שמים פלסטרים וזה לא לעניין."</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"עבודה שמצריכה ריכוז, מצריכה חדרים עם פחות אנשים בחדר."</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"להחליף מכונות ‏קשירה במחסן."</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p:txBody>
      </p:sp>
      <p:sp>
        <p:nvSpPr>
          <p:cNvPr id="5" name="תיבת טקסט 4">
            <a:extLst>
              <a:ext uri="{FF2B5EF4-FFF2-40B4-BE49-F238E27FC236}">
                <a16:creationId xmlns:a16="http://schemas.microsoft.com/office/drawing/2014/main" id="{B5D2DE15-D26A-848F-A664-F37D849BC7F7}"/>
              </a:ext>
            </a:extLst>
          </p:cNvPr>
          <p:cNvSpPr txBox="1"/>
          <p:nvPr/>
        </p:nvSpPr>
        <p:spPr>
          <a:xfrm>
            <a:off x="430306" y="2095163"/>
            <a:ext cx="11116235" cy="9546203"/>
          </a:xfrm>
          <a:prstGeom prst="rect">
            <a:avLst/>
          </a:prstGeom>
          <a:noFill/>
        </p:spPr>
        <p:txBody>
          <a:bodyPr wrap="square" rtlCol="1">
            <a:spAutoFit/>
          </a:bodyPr>
          <a:lstStyle/>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גמישות בהקשר לעבודה מהבית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8 (2%)</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"לפי דעתי זה מאוד ישפר אם יתנו לנו לעבוד פעם בשבוע מהבית, זה יחסוך את הנסיעה הארוכה לעבודה ולא יפגע ביעילות, גם ככה רוב העבודה מתבצעת מול מחשב."</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"גמישות במספר ימי עבודה מהבית או מהמשרד בהתאם לצורך."</a:t>
            </a:r>
          </a:p>
          <a:p>
            <a:pPr marL="538163" indent="-538163" algn="r" rtl="1">
              <a:spcAft>
                <a:spcPts val="1800"/>
              </a:spcAft>
              <a:buClr>
                <a:srgbClr val="0066FF"/>
              </a:buClr>
              <a:buFont typeface="Wingdings" panose="05000000000000000000" pitchFamily="2" charset="2"/>
              <a:buChar char="ü"/>
              <a:defRPr/>
            </a:pPr>
            <a:endParaRPr lang="he-IL" sz="2800" b="1"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פעילויות לגיבוש הצוות (חסר) </a:t>
            </a:r>
            <a:r>
              <a:rPr lang="en-US" sz="2800" b="1" dirty="0">
                <a:solidFill>
                  <a:srgbClr val="002060"/>
                </a:solidFill>
                <a:latin typeface="Segoe UI Semilight" panose="020B0402040204020203" pitchFamily="34" charset="0"/>
                <a:cs typeface="Segoe UI Semilight" panose="020B0402040204020203" pitchFamily="34" charset="0"/>
              </a:rPr>
              <a:t>X</a:t>
            </a:r>
            <a:r>
              <a:rPr lang="he-IL" sz="2800" b="1" dirty="0">
                <a:solidFill>
                  <a:srgbClr val="002060"/>
                </a:solidFill>
                <a:latin typeface="Segoe UI Semilight" panose="020B0402040204020203" pitchFamily="34" charset="0"/>
                <a:cs typeface="Segoe UI Semilight" panose="020B0402040204020203" pitchFamily="34" charset="0"/>
              </a:rPr>
              <a:t> 4 (1%)</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"הגיבוש וההיכרות בין העובדים הם נושאים מאוד חשובים בעיני. לדעתי ארגון נופש משותף עם משפחות העובדים יגבש את העובדים בצורה הכי טובה. כשמשפחות מתקרבות ונוצרות חברויות בין בני הזוג והילדים, מרגישים את זה במקום העבודה. הייתי שמחה להגיע לאירוע כזה."</a:t>
            </a:r>
          </a:p>
          <a:p>
            <a:pPr marL="1165225" algn="r" rtl="1">
              <a:spcAft>
                <a:spcPts val="1000"/>
              </a:spcAft>
              <a:buClr>
                <a:srgbClr val="0066FF"/>
              </a:buClr>
              <a:defRPr/>
            </a:pPr>
            <a:endParaRPr lang="he-IL" sz="2400" dirty="0">
              <a:solidFill>
                <a:srgbClr val="002060"/>
              </a:solidFill>
              <a:latin typeface="Segoe UI Semilight" panose="020B0402040204020203" pitchFamily="34" charset="0"/>
              <a:cs typeface="Segoe UI Semilight" panose="020B0402040204020203" pitchFamily="34" charset="0"/>
            </a:endParaRPr>
          </a:p>
          <a:p>
            <a:pPr marL="538163" indent="-538163" algn="r" rtl="1">
              <a:spcAft>
                <a:spcPts val="1800"/>
              </a:spcAft>
              <a:buClr>
                <a:srgbClr val="FF5050"/>
              </a:buClr>
              <a:buFont typeface="Segoe UI Semilight" panose="020B0402040204020203" pitchFamily="34" charset="0"/>
              <a:buChar char="!"/>
              <a:defRPr/>
            </a:pPr>
            <a:r>
              <a:rPr lang="he-IL" sz="2800" b="1" dirty="0">
                <a:solidFill>
                  <a:srgbClr val="002060"/>
                </a:solidFill>
                <a:latin typeface="Segoe UI Semilight" panose="020B0402040204020203" pitchFamily="34" charset="0"/>
                <a:cs typeface="Segoe UI Semilight" panose="020B0402040204020203" pitchFamily="34" charset="0"/>
              </a:rPr>
              <a:t>שונות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"צריך לראות כיצד מנצלים את ההפרדות </a:t>
            </a:r>
            <a:r>
              <a:rPr lang="he-IL" sz="2400" dirty="0" err="1">
                <a:solidFill>
                  <a:srgbClr val="002060"/>
                </a:solidFill>
                <a:latin typeface="Segoe UI Semilight" panose="020B0402040204020203" pitchFamily="34" charset="0"/>
                <a:cs typeface="Segoe UI Semilight" panose="020B0402040204020203" pitchFamily="34" charset="0"/>
              </a:rPr>
              <a:t>מפריגו</a:t>
            </a:r>
            <a:r>
              <a:rPr lang="he-IL" sz="2400" dirty="0">
                <a:solidFill>
                  <a:srgbClr val="002060"/>
                </a:solidFill>
                <a:latin typeface="Segoe UI Semilight" panose="020B0402040204020203" pitchFamily="34" charset="0"/>
                <a:cs typeface="Segoe UI Semilight" panose="020B0402040204020203" pitchFamily="34" charset="0"/>
              </a:rPr>
              <a:t> כדי לקדם דברים - מערכות מחשוב מצד אחד ותרבות ניהולית (כגון התנהלות מול שותפים ולקוחות) מצד שני. לא נכון יהיה להתרכז רק בהבאת המצב לרמתו הקודמת."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"אפשר למצוא עובדים יותר איכותיים אם מחפשים, כדי שהעבודה תהיה יותר איכותית."</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"שהיה בית כנסת קבוע במפעל."</a:t>
            </a:r>
          </a:p>
          <a:p>
            <a:pPr marL="1165225" algn="r" rtl="1">
              <a:spcAft>
                <a:spcPts val="1000"/>
              </a:spcAft>
              <a:buClr>
                <a:srgbClr val="0066FF"/>
              </a:buClr>
              <a:defRPr/>
            </a:pPr>
            <a:r>
              <a:rPr lang="he-IL" sz="2400" dirty="0">
                <a:solidFill>
                  <a:srgbClr val="002060"/>
                </a:solidFill>
                <a:latin typeface="Segoe UI Semilight" panose="020B0402040204020203" pitchFamily="34" charset="0"/>
                <a:cs typeface="Segoe UI Semilight" panose="020B0402040204020203" pitchFamily="34" charset="0"/>
              </a:rPr>
              <a:t>"זמן לניקיון ובטיחות במעבדה."</a:t>
            </a:r>
          </a:p>
        </p:txBody>
      </p:sp>
    </p:spTree>
    <p:extLst>
      <p:ext uri="{BB962C8B-B14F-4D97-AF65-F5344CB8AC3E}">
        <p14:creationId xmlns:p14="http://schemas.microsoft.com/office/powerpoint/2010/main" val="942353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SM - Theme 8 - Light">
      <a:dk1>
        <a:srgbClr val="AAAAAA"/>
      </a:dk1>
      <a:lt1>
        <a:srgbClr val="FFFFFF"/>
      </a:lt1>
      <a:dk2>
        <a:srgbClr val="08204D"/>
      </a:dk2>
      <a:lt2>
        <a:srgbClr val="FFFFFF"/>
      </a:lt2>
      <a:accent1>
        <a:srgbClr val="00B0B5"/>
      </a:accent1>
      <a:accent2>
        <a:srgbClr val="0085A4"/>
      </a:accent2>
      <a:accent3>
        <a:srgbClr val="18526A"/>
      </a:accent3>
      <a:accent4>
        <a:srgbClr val="6488B7"/>
      </a:accent4>
      <a:accent5>
        <a:srgbClr val="495975"/>
      </a:accent5>
      <a:accent6>
        <a:srgbClr val="DDDEDD"/>
      </a:accent6>
      <a:hlink>
        <a:srgbClr val="E54E69"/>
      </a:hlink>
      <a:folHlink>
        <a:srgbClr val="B7C5E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עיצוב מותאם אישית">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{9BB6B025-EE7B-B14D-8EC8-5D2DE61B865A}tf16401378</Template>
  <TotalTime>89184</TotalTime>
  <Words>1331</Words>
  <Application>Microsoft Office PowerPoint</Application>
  <PresentationFormat>מותאם אישית</PresentationFormat>
  <Paragraphs>117</Paragraphs>
  <Slides>5</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2</vt:i4>
      </vt:variant>
      <vt:variant>
        <vt:lpstr>כותרות שקופיות</vt:lpstr>
      </vt:variant>
      <vt:variant>
        <vt:i4>5</vt:i4>
      </vt:variant>
    </vt:vector>
  </HeadingPairs>
  <TitlesOfParts>
    <vt:vector size="15" baseType="lpstr">
      <vt:lpstr>Arial</vt:lpstr>
      <vt:lpstr>Calibri</vt:lpstr>
      <vt:lpstr>Calibri Light</vt:lpstr>
      <vt:lpstr>Lato Light</vt:lpstr>
      <vt:lpstr>Poppins Medium</vt:lpstr>
      <vt:lpstr>Segoe UI Semibold</vt:lpstr>
      <vt:lpstr>Segoe UI Semilight</vt:lpstr>
      <vt:lpstr>Wingdings</vt:lpstr>
      <vt:lpstr>Office Theme</vt:lpstr>
      <vt:lpstr>עיצוב מותאם אישית</vt:lpstr>
      <vt:lpstr>מצגת של PowerPoint‏</vt:lpstr>
      <vt:lpstr>מצגת של PowerPoint‏</vt:lpstr>
      <vt:lpstr>מצגת של PowerPoint‏</vt:lpstr>
      <vt:lpstr>מצגת של PowerPoint‏</vt:lpstr>
      <vt:lpstr>מצגת של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Dell</dc:creator>
  <cp:keywords/>
  <dc:description/>
  <cp:lastModifiedBy>yossi freier dror</cp:lastModifiedBy>
  <cp:revision>15400</cp:revision>
  <dcterms:created xsi:type="dcterms:W3CDTF">2014-11-12T21:47:38Z</dcterms:created>
  <dcterms:modified xsi:type="dcterms:W3CDTF">2022-08-31T13:54:21Z</dcterms:modified>
  <cp:category/>
</cp:coreProperties>
</file>