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62" r:id="rId2"/>
    <p:sldId id="264" r:id="rId3"/>
  </p:sldIdLst>
  <p:sldSz cx="6858000" cy="9906000" type="A4"/>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4DD0363-73CD-9985-5E6A-A5048A6F6542}" name="Esther Sasouness" initials="ES" userId="S::es@dwightcap.com::6b804e7c-5c74-467b-887e-76abb0dda3fe"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A35"/>
    <a:srgbClr val="2E4058"/>
    <a:srgbClr val="1C303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3790" autoAdjust="0"/>
    <p:restoredTop sz="94660"/>
  </p:normalViewPr>
  <p:slideViewPr>
    <p:cSldViewPr snapToGrid="0">
      <p:cViewPr varScale="1">
        <p:scale>
          <a:sx n="93" d="100"/>
          <a:sy n="93" d="100"/>
        </p:scale>
        <p:origin x="920" y="2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146159588987056"/>
          <c:y val="4.9337328273565281E-2"/>
          <c:w val="0.85853840411012938"/>
          <c:h val="0.79112882152323005"/>
        </c:manualLayout>
      </c:layout>
      <c:barChart>
        <c:barDir val="col"/>
        <c:grouping val="stacked"/>
        <c:varyColors val="0"/>
        <c:ser>
          <c:idx val="0"/>
          <c:order val="0"/>
          <c:tx>
            <c:strRef>
              <c:f>Sheet1!$B$1</c:f>
              <c:strCache>
                <c:ptCount val="1"/>
                <c:pt idx="0">
                  <c:v>HUD</c:v>
                </c:pt>
              </c:strCache>
            </c:strRef>
          </c:tx>
          <c:spPr>
            <a:solidFill>
              <a:srgbClr val="1D303A"/>
            </a:solidFill>
            <a:ln>
              <a:noFill/>
            </a:ln>
            <a:effectLst/>
          </c:spPr>
          <c:invertIfNegative val="0"/>
          <c:dLbls>
            <c:dLbl>
              <c:idx val="0"/>
              <c:tx>
                <c:rich>
                  <a:bodyPr/>
                  <a:lstStyle/>
                  <a:p>
                    <a:r>
                      <a:rPr lang="en-US" sz="1100" dirty="0"/>
                      <a:t>$2.3B</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0-1399-4AB6-8B33-D3F4CA64BAD6}"/>
                </c:ext>
              </c:extLst>
            </c:dLbl>
            <c:dLbl>
              <c:idx val="1"/>
              <c:tx>
                <c:rich>
                  <a:bodyPr/>
                  <a:lstStyle/>
                  <a:p>
                    <a:r>
                      <a:rPr lang="en-US" sz="1100" dirty="0"/>
                      <a:t>$3</a:t>
                    </a:r>
                    <a:r>
                      <a:rPr lang="en-US" sz="1100" baseline="0" dirty="0"/>
                      <a:t>B</a:t>
                    </a:r>
                    <a:endParaRPr lang="en-US" sz="11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1399-4AB6-8B33-D3F4CA64BAD6}"/>
                </c:ext>
              </c:extLst>
            </c:dLbl>
            <c:dLbl>
              <c:idx val="2"/>
              <c:tx>
                <c:rich>
                  <a:bodyPr/>
                  <a:lstStyle/>
                  <a:p>
                    <a:r>
                      <a:rPr lang="en-US" sz="1100" dirty="0"/>
                      <a:t>$3.8</a:t>
                    </a:r>
                    <a:r>
                      <a:rPr lang="en-US" sz="1100" baseline="0" dirty="0"/>
                      <a:t>B</a:t>
                    </a:r>
                    <a:endParaRPr lang="en-US" sz="11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1399-4AB6-8B33-D3F4CA64BAD6}"/>
                </c:ext>
              </c:extLst>
            </c:dLbl>
            <c:dLbl>
              <c:idx val="3"/>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050" b="1" i="0" u="none" strike="noStrike" kern="1200" baseline="0">
                        <a:solidFill>
                          <a:prstClr val="white"/>
                        </a:solidFill>
                        <a:latin typeface="Helvetica Light" panose="020B0403020202020204"/>
                        <a:ea typeface="+mn-ea"/>
                        <a:cs typeface="+mn-cs"/>
                      </a:defRPr>
                    </a:pPr>
                    <a:r>
                      <a:rPr lang="en-US" sz="1050" b="1" i="0" u="none" strike="noStrike" kern="1200" baseline="0" dirty="0">
                        <a:solidFill>
                          <a:prstClr val="white"/>
                        </a:solidFill>
                        <a:latin typeface="Helvetica Light" panose="020B0403020202020204"/>
                      </a:rPr>
                      <a:t>$5.6B</a:t>
                    </a:r>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sz="1050" b="1" i="0" u="none" strike="noStrike" kern="1200" baseline="0">
                      <a:solidFill>
                        <a:prstClr val="white"/>
                      </a:solidFill>
                      <a:latin typeface="Helvetica Light" panose="020B0403020202020204"/>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3-1399-4AB6-8B33-D3F4CA64BAD6}"/>
                </c:ext>
              </c:extLst>
            </c:dLbl>
            <c:dLbl>
              <c:idx val="4"/>
              <c:tx>
                <c:rich>
                  <a:bodyPr/>
                  <a:lstStyle/>
                  <a:p>
                    <a:r>
                      <a:rPr lang="en-US" sz="1000" b="1" i="0" u="none" strike="noStrike" kern="1200" baseline="0" dirty="0">
                        <a:solidFill>
                          <a:prstClr val="white"/>
                        </a:solidFill>
                        <a:latin typeface="Helvetica light" panose="020B0403020202020204" pitchFamily="34" charset="0"/>
                      </a:rPr>
                      <a:t>$8.07B</a:t>
                    </a:r>
                    <a:endParaRPr lang="en-US" sz="900"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4-1399-4AB6-8B33-D3F4CA64BAD6}"/>
                </c:ext>
              </c:extLst>
            </c:dLbl>
            <c:dLbl>
              <c:idx val="5"/>
              <c:tx>
                <c:rich>
                  <a:bodyPr/>
                  <a:lstStyle/>
                  <a:p>
                    <a:r>
                      <a:rPr lang="en-US" dirty="0"/>
                      <a:t>$8.8B</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5-1399-4AB6-8B33-D3F4CA64BAD6}"/>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Helvetica Light" panose="020B0403020202020204"/>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2017</c:v>
                </c:pt>
                <c:pt idx="1">
                  <c:v>2018</c:v>
                </c:pt>
                <c:pt idx="2">
                  <c:v>2019</c:v>
                </c:pt>
                <c:pt idx="3">
                  <c:v>2020</c:v>
                </c:pt>
                <c:pt idx="4">
                  <c:v>2021</c:v>
                </c:pt>
                <c:pt idx="5">
                  <c:v>2022 (YTD*)</c:v>
                </c:pt>
              </c:strCache>
            </c:strRef>
          </c:cat>
          <c:val>
            <c:numRef>
              <c:f>Sheet1!$B$2:$B$7</c:f>
              <c:numCache>
                <c:formatCode>#,##0.00</c:formatCode>
                <c:ptCount val="6"/>
                <c:pt idx="0" formatCode="General">
                  <c:v>2318550423</c:v>
                </c:pt>
                <c:pt idx="1">
                  <c:v>3046625040.8400002</c:v>
                </c:pt>
                <c:pt idx="2">
                  <c:v>3801654681.4200001</c:v>
                </c:pt>
                <c:pt idx="3">
                  <c:v>5560116447.1899996</c:v>
                </c:pt>
                <c:pt idx="4">
                  <c:v>8071167971.7200003</c:v>
                </c:pt>
                <c:pt idx="5" formatCode="#,##0">
                  <c:v>8800169770</c:v>
                </c:pt>
              </c:numCache>
            </c:numRef>
          </c:val>
          <c:extLst>
            <c:ext xmlns:c16="http://schemas.microsoft.com/office/drawing/2014/chart" uri="{C3380CC4-5D6E-409C-BE32-E72D297353CC}">
              <c16:uniqueId val="{00000006-1399-4AB6-8B33-D3F4CA64BAD6}"/>
            </c:ext>
          </c:extLst>
        </c:ser>
        <c:ser>
          <c:idx val="1"/>
          <c:order val="1"/>
          <c:tx>
            <c:strRef>
              <c:f>Sheet1!$C$1</c:f>
              <c:strCache>
                <c:ptCount val="1"/>
                <c:pt idx="0">
                  <c:v>Bridge</c:v>
                </c:pt>
              </c:strCache>
            </c:strRef>
          </c:tx>
          <c:spPr>
            <a:solidFill>
              <a:srgbClr val="35A3AF"/>
            </a:solidFill>
            <a:ln>
              <a:noFill/>
            </a:ln>
            <a:effectLst/>
          </c:spPr>
          <c:invertIfNegative val="0"/>
          <c:dLbls>
            <c:dLbl>
              <c:idx val="0"/>
              <c:delete val="1"/>
              <c:extLst>
                <c:ext xmlns:c15="http://schemas.microsoft.com/office/drawing/2012/chart" uri="{CE6537A1-D6FC-4f65-9D91-7224C49458BB}"/>
                <c:ext xmlns:c16="http://schemas.microsoft.com/office/drawing/2014/chart" uri="{C3380CC4-5D6E-409C-BE32-E72D297353CC}">
                  <c16:uniqueId val="{00000007-1399-4AB6-8B33-D3F4CA64BAD6}"/>
                </c:ext>
              </c:extLst>
            </c:dLbl>
            <c:dLbl>
              <c:idx val="1"/>
              <c:layout>
                <c:manualLayout>
                  <c:x val="-8.0255742410783736E-4"/>
                  <c:y val="5.7135414756997911E-3"/>
                </c:manualLayout>
              </c:layout>
              <c:tx>
                <c:rich>
                  <a:bodyPr/>
                  <a:lstStyle/>
                  <a:p>
                    <a:r>
                      <a:rPr lang="en-US" sz="800" b="1" dirty="0">
                        <a:solidFill>
                          <a:schemeClr val="bg1"/>
                        </a:solidFill>
                        <a:latin typeface="Helvetica light" panose="020B0403020202020204" pitchFamily="34" charset="0"/>
                      </a:rPr>
                      <a:t>$160MM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8-1399-4AB6-8B33-D3F4CA64BAD6}"/>
                </c:ext>
              </c:extLst>
            </c:dLbl>
            <c:dLbl>
              <c:idx val="2"/>
              <c:tx>
                <c:rich>
                  <a:bodyPr/>
                  <a:lstStyle/>
                  <a:p>
                    <a:r>
                      <a:rPr lang="en-US" sz="900" b="1" dirty="0">
                        <a:solidFill>
                          <a:schemeClr val="bg1"/>
                        </a:solidFill>
                        <a:latin typeface="Helvetica Light" panose="020B0403020202020204"/>
                      </a:rPr>
                      <a:t>$413MM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9-1399-4AB6-8B33-D3F4CA64BAD6}"/>
                </c:ext>
              </c:extLst>
            </c:dLbl>
            <c:dLbl>
              <c:idx val="3"/>
              <c:tx>
                <c:rich>
                  <a:bodyPr/>
                  <a:lstStyle/>
                  <a:p>
                    <a:r>
                      <a:rPr lang="en-US" sz="900" b="1" i="0" u="none" strike="noStrike" kern="1200" baseline="0" dirty="0">
                        <a:solidFill>
                          <a:schemeClr val="bg1"/>
                        </a:solidFill>
                        <a:latin typeface="Helvetica Light" panose="020B0403020202020204"/>
                      </a:rPr>
                      <a:t>$472MM</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A-1399-4AB6-8B33-D3F4CA64BAD6}"/>
                </c:ext>
              </c:extLst>
            </c:dLbl>
            <c:dLbl>
              <c:idx val="4"/>
              <c:tx>
                <c:rich>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lang="en-US" sz="1000" b="1" i="0" u="none" strike="noStrike" kern="1200" baseline="0" dirty="0" smtClean="0">
                        <a:solidFill>
                          <a:schemeClr val="bg1"/>
                        </a:solidFill>
                        <a:latin typeface="Helvetica Light" panose="020B0403020202020204"/>
                        <a:ea typeface="+mn-ea"/>
                        <a:cs typeface="+mn-cs"/>
                      </a:defRPr>
                    </a:pPr>
                    <a:r>
                      <a:rPr lang="en-US" sz="1000" b="1" i="0" u="none" strike="noStrike" kern="1200" baseline="0" dirty="0">
                        <a:solidFill>
                          <a:schemeClr val="bg1"/>
                        </a:solidFill>
                        <a:latin typeface="Helvetica Light" panose="020B0403020202020204"/>
                        <a:ea typeface="+mn-ea"/>
                        <a:cs typeface="+mn-cs"/>
                      </a:rPr>
                      <a:t>$1.46B</a:t>
                    </a:r>
                  </a:p>
                </c:rich>
              </c:tx>
              <c:spPr>
                <a:noFill/>
                <a:ln>
                  <a:noFill/>
                </a:ln>
                <a:effectLst/>
              </c:spPr>
              <c:txPr>
                <a:bodyPr rot="0" spcFirstLastPara="1" vertOverflow="ellipsis" vert="horz" wrap="square" lIns="38100" tIns="19050" rIns="38100" bIns="19050" anchor="ctr" anchorCtr="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lang="en-US" sz="1000" b="1" i="0" u="none" strike="noStrike" kern="1200" baseline="0" dirty="0" smtClean="0">
                      <a:solidFill>
                        <a:schemeClr val="bg1"/>
                      </a:solidFill>
                      <a:latin typeface="Helvetica Light" panose="020B0403020202020204"/>
                      <a:ea typeface="+mn-ea"/>
                      <a:cs typeface="+mn-cs"/>
                    </a:defRPr>
                  </a:pPr>
                  <a:endParaRPr lang="en-US"/>
                </a:p>
              </c:txP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B-1399-4AB6-8B33-D3F4CA64BAD6}"/>
                </c:ext>
              </c:extLst>
            </c:dLbl>
            <c:dLbl>
              <c:idx val="5"/>
              <c:tx>
                <c:rich>
                  <a:bodyPr/>
                  <a:lstStyle/>
                  <a:p>
                    <a:r>
                      <a:rPr lang="en-US" b="1" dirty="0">
                        <a:solidFill>
                          <a:schemeClr val="bg1"/>
                        </a:solidFill>
                        <a:latin typeface="Helvetica Light" panose="020B0403020202020204"/>
                      </a:rPr>
                      <a:t>$2.36B</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C-1399-4AB6-8B33-D3F4CA64BAD6}"/>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Helvetica Light" panose="020B0403020202020204"/>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Sheet1!$A$2:$A$7</c:f>
              <c:strCache>
                <c:ptCount val="6"/>
                <c:pt idx="0">
                  <c:v>2017</c:v>
                </c:pt>
                <c:pt idx="1">
                  <c:v>2018</c:v>
                </c:pt>
                <c:pt idx="2">
                  <c:v>2019</c:v>
                </c:pt>
                <c:pt idx="3">
                  <c:v>2020</c:v>
                </c:pt>
                <c:pt idx="4">
                  <c:v>2021</c:v>
                </c:pt>
                <c:pt idx="5">
                  <c:v>2022 (YTD*)</c:v>
                </c:pt>
              </c:strCache>
            </c:strRef>
          </c:cat>
          <c:val>
            <c:numRef>
              <c:f>Sheet1!$C$2:$C$7</c:f>
              <c:numCache>
                <c:formatCode>General</c:formatCode>
                <c:ptCount val="6"/>
                <c:pt idx="0">
                  <c:v>16156000</c:v>
                </c:pt>
                <c:pt idx="1">
                  <c:v>159925800</c:v>
                </c:pt>
                <c:pt idx="2" formatCode="#,##0">
                  <c:v>413631932.88</c:v>
                </c:pt>
                <c:pt idx="3" formatCode="#,##0">
                  <c:v>472196993.68000001</c:v>
                </c:pt>
                <c:pt idx="4" formatCode="#,##0.00">
                  <c:v>1466473172.8900001</c:v>
                </c:pt>
                <c:pt idx="5" formatCode="#,##0.00">
                  <c:v>2365155499.8600001</c:v>
                </c:pt>
              </c:numCache>
            </c:numRef>
          </c:val>
          <c:extLst>
            <c:ext xmlns:c16="http://schemas.microsoft.com/office/drawing/2014/chart" uri="{C3380CC4-5D6E-409C-BE32-E72D297353CC}">
              <c16:uniqueId val="{0000000D-1399-4AB6-8B33-D3F4CA64BAD6}"/>
            </c:ext>
          </c:extLst>
        </c:ser>
        <c:dLbls>
          <c:showLegendKey val="0"/>
          <c:showVal val="0"/>
          <c:showCatName val="0"/>
          <c:showSerName val="0"/>
          <c:showPercent val="0"/>
          <c:showBubbleSize val="0"/>
        </c:dLbls>
        <c:gapWidth val="108"/>
        <c:overlap val="100"/>
        <c:axId val="720472936"/>
        <c:axId val="720473264"/>
      </c:barChart>
      <c:catAx>
        <c:axId val="7204729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Helvetica Light" panose="020B0403020202020204" pitchFamily="34" charset="0"/>
                <a:ea typeface="+mn-ea"/>
                <a:cs typeface="+mn-cs"/>
              </a:defRPr>
            </a:pPr>
            <a:endParaRPr lang="en-US"/>
          </a:p>
        </c:txPr>
        <c:crossAx val="720473264"/>
        <c:crosses val="autoZero"/>
        <c:auto val="1"/>
        <c:lblAlgn val="ctr"/>
        <c:lblOffset val="100"/>
        <c:noMultiLvlLbl val="0"/>
      </c:catAx>
      <c:valAx>
        <c:axId val="720473264"/>
        <c:scaling>
          <c:orientation val="minMax"/>
          <c:max val="12000000000"/>
        </c:scaling>
        <c:delete val="0"/>
        <c:axPos val="l"/>
        <c:majorGridlines>
          <c:spPr>
            <a:ln w="9525" cap="flat" cmpd="sng" algn="ctr">
              <a:solidFill>
                <a:schemeClr val="tx1">
                  <a:lumMod val="15000"/>
                  <a:lumOff val="85000"/>
                </a:schemeClr>
              </a:solidFill>
              <a:round/>
            </a:ln>
            <a:effectLst/>
          </c:spPr>
        </c:majorGridlines>
        <c:numFmt formatCode="&quot;$&quot;#,##0,,&quot;MM&quot;" sourceLinked="0"/>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Helvetica Light" panose="020B0403020202020204" pitchFamily="34" charset="0"/>
                <a:ea typeface="+mn-ea"/>
                <a:cs typeface="+mn-cs"/>
              </a:defRPr>
            </a:pPr>
            <a:endParaRPr lang="en-US"/>
          </a:p>
        </c:txPr>
        <c:crossAx val="720472936"/>
        <c:crosses val="autoZero"/>
        <c:crossBetween val="between"/>
      </c:valAx>
      <c:spPr>
        <a:noFill/>
        <a:ln>
          <a:noFill/>
        </a:ln>
        <a:effectLst/>
      </c:spPr>
    </c:plotArea>
    <c:legend>
      <c:legendPos val="b"/>
      <c:layout>
        <c:manualLayout>
          <c:xMode val="edge"/>
          <c:yMode val="edge"/>
          <c:x val="0.35954903858721954"/>
          <c:y val="0.91735008417647501"/>
          <c:w val="0.32181598621792495"/>
          <c:h val="6.3219876344031367E-2"/>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Helvetica Light" panose="020B0403020202020204" pitchFamily="34" charset="0"/>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E24AD8-00C3-4700-8F74-27243566C27D}" type="doc">
      <dgm:prSet loTypeId="urn:microsoft.com/office/officeart/2005/8/layout/chevron1" loCatId="process" qsTypeId="urn:microsoft.com/office/officeart/2005/8/quickstyle/simple1" qsCatId="simple" csTypeId="urn:microsoft.com/office/officeart/2005/8/colors/accent5_2" csCatId="accent5" phldr="1"/>
      <dgm:spPr/>
    </dgm:pt>
    <dgm:pt modelId="{1F888D89-6FA0-483F-9828-8AE2546B1900}">
      <dgm:prSet phldrT="[Text]" custT="1"/>
      <dgm:spPr>
        <a:solidFill>
          <a:schemeClr val="tx2">
            <a:lumMod val="50000"/>
          </a:schemeClr>
        </a:solidFill>
      </dgm:spPr>
      <dgm:t>
        <a:bodyPr/>
        <a:lstStyle/>
        <a:p>
          <a:r>
            <a:rPr lang="en-US" sz="1000" b="1" dirty="0">
              <a:solidFill>
                <a:srgbClr val="FFFFFF"/>
              </a:solidFill>
              <a:latin typeface="Helvetica Light" panose="020B0403020202020204" pitchFamily="34" charset="0"/>
            </a:rPr>
            <a:t>ACQUISITION OR</a:t>
          </a:r>
          <a:br>
            <a:rPr lang="en-US" sz="1000" b="1" dirty="0">
              <a:solidFill>
                <a:srgbClr val="FFFFFF"/>
              </a:solidFill>
              <a:latin typeface="Helvetica Light" panose="020B0403020202020204" pitchFamily="34" charset="0"/>
            </a:rPr>
          </a:br>
          <a:r>
            <a:rPr lang="en-US" sz="1000" b="1" dirty="0">
              <a:solidFill>
                <a:srgbClr val="FFFFFF"/>
              </a:solidFill>
              <a:latin typeface="Helvetica Light" panose="020B0403020202020204" pitchFamily="34" charset="0"/>
            </a:rPr>
            <a:t>REFINANCE</a:t>
          </a:r>
        </a:p>
      </dgm:t>
    </dgm:pt>
    <dgm:pt modelId="{0D0D6A18-3DFE-4C62-BDCB-97EDF378A89B}" type="parTrans" cxnId="{07B980CE-F71C-467D-B559-FD7D8AE5FF6A}">
      <dgm:prSet/>
      <dgm:spPr/>
      <dgm:t>
        <a:bodyPr/>
        <a:lstStyle/>
        <a:p>
          <a:endParaRPr lang="en-US" sz="1000">
            <a:latin typeface="Univers LT Pro 45 Light" panose="020B0403020202020204"/>
          </a:endParaRPr>
        </a:p>
      </dgm:t>
    </dgm:pt>
    <dgm:pt modelId="{AF4C24A6-BA8C-4539-95C0-67EFB6E13C47}" type="sibTrans" cxnId="{07B980CE-F71C-467D-B559-FD7D8AE5FF6A}">
      <dgm:prSet/>
      <dgm:spPr/>
      <dgm:t>
        <a:bodyPr/>
        <a:lstStyle/>
        <a:p>
          <a:endParaRPr lang="en-US" sz="1000">
            <a:latin typeface="Univers LT Pro 45 Light" panose="020B0403020202020204"/>
          </a:endParaRPr>
        </a:p>
      </dgm:t>
    </dgm:pt>
    <dgm:pt modelId="{8D717546-6431-4620-94CC-592B0135533D}">
      <dgm:prSet phldrT="[Text]" custT="1"/>
      <dgm:spPr>
        <a:solidFill>
          <a:schemeClr val="tx2">
            <a:lumMod val="50000"/>
          </a:schemeClr>
        </a:solidFill>
      </dgm:spPr>
      <dgm:t>
        <a:bodyPr/>
        <a:lstStyle/>
        <a:p>
          <a:r>
            <a:rPr lang="en-US" sz="1000" b="1" dirty="0">
              <a:solidFill>
                <a:srgbClr val="FFFFFF"/>
              </a:solidFill>
              <a:latin typeface="Helvetica Light" panose="020B0403020202020204" pitchFamily="34" charset="0"/>
            </a:rPr>
            <a:t>BRIDGE</a:t>
          </a:r>
          <a:br>
            <a:rPr lang="en-US" sz="1000" b="1" dirty="0">
              <a:solidFill>
                <a:srgbClr val="FFFFFF"/>
              </a:solidFill>
              <a:latin typeface="Helvetica Light" panose="020B0403020202020204" pitchFamily="34" charset="0"/>
            </a:rPr>
          </a:br>
          <a:r>
            <a:rPr lang="en-US" sz="1000" b="1" dirty="0">
              <a:solidFill>
                <a:srgbClr val="FFFFFF"/>
              </a:solidFill>
              <a:latin typeface="Helvetica Light" panose="020B0403020202020204" pitchFamily="34" charset="0"/>
            </a:rPr>
            <a:t>LOAN</a:t>
          </a:r>
        </a:p>
      </dgm:t>
    </dgm:pt>
    <dgm:pt modelId="{9BC115C8-81A1-45BB-B50E-B7ED24EDF39F}" type="parTrans" cxnId="{62B0399A-B750-4937-800E-07799F366249}">
      <dgm:prSet/>
      <dgm:spPr/>
      <dgm:t>
        <a:bodyPr/>
        <a:lstStyle/>
        <a:p>
          <a:endParaRPr lang="en-US" sz="1000">
            <a:latin typeface="Univers LT Pro 45 Light" panose="020B0403020202020204"/>
          </a:endParaRPr>
        </a:p>
      </dgm:t>
    </dgm:pt>
    <dgm:pt modelId="{7772F4BD-74D7-47EB-87DA-1B6FD7D6969B}" type="sibTrans" cxnId="{62B0399A-B750-4937-800E-07799F366249}">
      <dgm:prSet/>
      <dgm:spPr/>
      <dgm:t>
        <a:bodyPr/>
        <a:lstStyle/>
        <a:p>
          <a:endParaRPr lang="en-US" sz="1000">
            <a:latin typeface="Univers LT Pro 45 Light" panose="020B0403020202020204"/>
          </a:endParaRPr>
        </a:p>
      </dgm:t>
    </dgm:pt>
    <dgm:pt modelId="{112C8D9B-5932-44F3-9174-039DF4FA0AC0}">
      <dgm:prSet phldrT="[Text]" custT="1"/>
      <dgm:spPr>
        <a:solidFill>
          <a:schemeClr val="tx2">
            <a:lumMod val="50000"/>
          </a:schemeClr>
        </a:solidFill>
      </dgm:spPr>
      <dgm:t>
        <a:bodyPr/>
        <a:lstStyle/>
        <a:p>
          <a:r>
            <a:rPr lang="en-US" sz="1000" b="1" dirty="0">
              <a:solidFill>
                <a:srgbClr val="FFFFFF"/>
              </a:solidFill>
              <a:latin typeface="Helvetica Light" panose="020B0403020202020204" pitchFamily="34" charset="0"/>
            </a:rPr>
            <a:t>CONTINUATION OF APPLICATION</a:t>
          </a:r>
        </a:p>
      </dgm:t>
    </dgm:pt>
    <dgm:pt modelId="{F264A74C-8C76-4B01-BEAB-5C36506C8C6C}" type="parTrans" cxnId="{B032285D-E45F-4744-9526-091118296D6F}">
      <dgm:prSet/>
      <dgm:spPr/>
      <dgm:t>
        <a:bodyPr/>
        <a:lstStyle/>
        <a:p>
          <a:endParaRPr lang="en-US" sz="1000">
            <a:latin typeface="Univers LT Pro 45 Light" panose="020B0403020202020204"/>
          </a:endParaRPr>
        </a:p>
      </dgm:t>
    </dgm:pt>
    <dgm:pt modelId="{302AD9E8-4D1F-4A38-9C8E-D2DE741AF3A9}" type="sibTrans" cxnId="{B032285D-E45F-4744-9526-091118296D6F}">
      <dgm:prSet/>
      <dgm:spPr/>
      <dgm:t>
        <a:bodyPr/>
        <a:lstStyle/>
        <a:p>
          <a:endParaRPr lang="en-US" sz="1000">
            <a:latin typeface="Univers LT Pro 45 Light" panose="020B0403020202020204"/>
          </a:endParaRPr>
        </a:p>
      </dgm:t>
    </dgm:pt>
    <dgm:pt modelId="{342F41C1-9471-435E-8B1C-EA0856EDE675}">
      <dgm:prSet phldrT="[Text]" custT="1"/>
      <dgm:spPr>
        <a:solidFill>
          <a:schemeClr val="tx2">
            <a:lumMod val="50000"/>
          </a:schemeClr>
        </a:solidFill>
      </dgm:spPr>
      <dgm:t>
        <a:bodyPr/>
        <a:lstStyle/>
        <a:p>
          <a:r>
            <a:rPr lang="en-US" sz="1000" b="1" dirty="0">
              <a:solidFill>
                <a:srgbClr val="FFFFFF"/>
              </a:solidFill>
              <a:latin typeface="Helvetica Light" panose="020B0403020202020204" pitchFamily="34" charset="0"/>
            </a:rPr>
            <a:t>HUD</a:t>
          </a:r>
          <a:br>
            <a:rPr lang="en-US" sz="1000" b="1" dirty="0">
              <a:solidFill>
                <a:srgbClr val="FFFFFF"/>
              </a:solidFill>
              <a:latin typeface="Helvetica Light" panose="020B0403020202020204" pitchFamily="34" charset="0"/>
            </a:rPr>
          </a:br>
          <a:r>
            <a:rPr lang="en-US" sz="1000" b="1" dirty="0">
              <a:solidFill>
                <a:srgbClr val="FFFFFF"/>
              </a:solidFill>
              <a:latin typeface="Helvetica Light" panose="020B0403020202020204" pitchFamily="34" charset="0"/>
            </a:rPr>
            <a:t>FINANCING</a:t>
          </a:r>
        </a:p>
      </dgm:t>
    </dgm:pt>
    <dgm:pt modelId="{2E21A07F-9C9D-4BF7-BE35-A80C861F680B}" type="parTrans" cxnId="{9070F747-A187-43FE-A745-80D275F4FB6F}">
      <dgm:prSet/>
      <dgm:spPr/>
      <dgm:t>
        <a:bodyPr/>
        <a:lstStyle/>
        <a:p>
          <a:endParaRPr lang="en-US" sz="1000">
            <a:latin typeface="Univers LT Pro 45 Light" panose="020B0403020202020204"/>
          </a:endParaRPr>
        </a:p>
      </dgm:t>
    </dgm:pt>
    <dgm:pt modelId="{CBF4F23C-D30A-45AF-BEC8-72375C9B4363}" type="sibTrans" cxnId="{9070F747-A187-43FE-A745-80D275F4FB6F}">
      <dgm:prSet/>
      <dgm:spPr/>
      <dgm:t>
        <a:bodyPr/>
        <a:lstStyle/>
        <a:p>
          <a:endParaRPr lang="en-US" sz="1000">
            <a:latin typeface="Univers LT Pro 45 Light" panose="020B0403020202020204"/>
          </a:endParaRPr>
        </a:p>
      </dgm:t>
    </dgm:pt>
    <dgm:pt modelId="{BB1CAF45-3E69-4BAA-9789-B7F8B48065C8}" type="pres">
      <dgm:prSet presAssocID="{AAE24AD8-00C3-4700-8F74-27243566C27D}" presName="Name0" presStyleCnt="0">
        <dgm:presLayoutVars>
          <dgm:dir/>
          <dgm:animLvl val="lvl"/>
          <dgm:resizeHandles val="exact"/>
        </dgm:presLayoutVars>
      </dgm:prSet>
      <dgm:spPr/>
    </dgm:pt>
    <dgm:pt modelId="{E7D85F41-0C59-4358-8BA8-DF448742E5AB}" type="pres">
      <dgm:prSet presAssocID="{1F888D89-6FA0-483F-9828-8AE2546B1900}" presName="parTxOnly" presStyleLbl="node1" presStyleIdx="0" presStyleCnt="4">
        <dgm:presLayoutVars>
          <dgm:chMax val="0"/>
          <dgm:chPref val="0"/>
          <dgm:bulletEnabled val="1"/>
        </dgm:presLayoutVars>
      </dgm:prSet>
      <dgm:spPr/>
    </dgm:pt>
    <dgm:pt modelId="{E8752C52-CB35-4D9A-87F2-5E87422ECBD9}" type="pres">
      <dgm:prSet presAssocID="{AF4C24A6-BA8C-4539-95C0-67EFB6E13C47}" presName="parTxOnlySpace" presStyleCnt="0"/>
      <dgm:spPr/>
    </dgm:pt>
    <dgm:pt modelId="{37D199FC-FB15-4E02-9C57-7011E5263DE3}" type="pres">
      <dgm:prSet presAssocID="{8D717546-6431-4620-94CC-592B0135533D}" presName="parTxOnly" presStyleLbl="node1" presStyleIdx="1" presStyleCnt="4">
        <dgm:presLayoutVars>
          <dgm:chMax val="0"/>
          <dgm:chPref val="0"/>
          <dgm:bulletEnabled val="1"/>
        </dgm:presLayoutVars>
      </dgm:prSet>
      <dgm:spPr/>
    </dgm:pt>
    <dgm:pt modelId="{C1EEAEDF-A9E7-4B60-9F79-D8519A18D6E2}" type="pres">
      <dgm:prSet presAssocID="{7772F4BD-74D7-47EB-87DA-1B6FD7D6969B}" presName="parTxOnlySpace" presStyleCnt="0"/>
      <dgm:spPr/>
    </dgm:pt>
    <dgm:pt modelId="{4F0F0375-3566-4766-8690-B028D7964D22}" type="pres">
      <dgm:prSet presAssocID="{112C8D9B-5932-44F3-9174-039DF4FA0AC0}" presName="parTxOnly" presStyleLbl="node1" presStyleIdx="2" presStyleCnt="4">
        <dgm:presLayoutVars>
          <dgm:chMax val="0"/>
          <dgm:chPref val="0"/>
          <dgm:bulletEnabled val="1"/>
        </dgm:presLayoutVars>
      </dgm:prSet>
      <dgm:spPr/>
    </dgm:pt>
    <dgm:pt modelId="{8A8558AA-FEF8-49E7-807D-004D4473866A}" type="pres">
      <dgm:prSet presAssocID="{302AD9E8-4D1F-4A38-9C8E-D2DE741AF3A9}" presName="parTxOnlySpace" presStyleCnt="0"/>
      <dgm:spPr/>
    </dgm:pt>
    <dgm:pt modelId="{A8D64284-B8F2-492C-B08C-1961B14144D8}" type="pres">
      <dgm:prSet presAssocID="{342F41C1-9471-435E-8B1C-EA0856EDE675}" presName="parTxOnly" presStyleLbl="node1" presStyleIdx="3" presStyleCnt="4">
        <dgm:presLayoutVars>
          <dgm:chMax val="0"/>
          <dgm:chPref val="0"/>
          <dgm:bulletEnabled val="1"/>
        </dgm:presLayoutVars>
      </dgm:prSet>
      <dgm:spPr/>
    </dgm:pt>
  </dgm:ptLst>
  <dgm:cxnLst>
    <dgm:cxn modelId="{B824FA16-0688-1645-B1A1-FF9C13D5D557}" type="presOf" srcId="{8D717546-6431-4620-94CC-592B0135533D}" destId="{37D199FC-FB15-4E02-9C57-7011E5263DE3}" srcOrd="0" destOrd="0" presId="urn:microsoft.com/office/officeart/2005/8/layout/chevron1"/>
    <dgm:cxn modelId="{9070F747-A187-43FE-A745-80D275F4FB6F}" srcId="{AAE24AD8-00C3-4700-8F74-27243566C27D}" destId="{342F41C1-9471-435E-8B1C-EA0856EDE675}" srcOrd="3" destOrd="0" parTransId="{2E21A07F-9C9D-4BF7-BE35-A80C861F680B}" sibTransId="{CBF4F23C-D30A-45AF-BEC8-72375C9B4363}"/>
    <dgm:cxn modelId="{52572F52-E0EE-EF48-9D32-A4F0AB27FC79}" type="presOf" srcId="{112C8D9B-5932-44F3-9174-039DF4FA0AC0}" destId="{4F0F0375-3566-4766-8690-B028D7964D22}" srcOrd="0" destOrd="0" presId="urn:microsoft.com/office/officeart/2005/8/layout/chevron1"/>
    <dgm:cxn modelId="{B032285D-E45F-4744-9526-091118296D6F}" srcId="{AAE24AD8-00C3-4700-8F74-27243566C27D}" destId="{112C8D9B-5932-44F3-9174-039DF4FA0AC0}" srcOrd="2" destOrd="0" parTransId="{F264A74C-8C76-4B01-BEAB-5C36506C8C6C}" sibTransId="{302AD9E8-4D1F-4A38-9C8E-D2DE741AF3A9}"/>
    <dgm:cxn modelId="{E0DAE967-411D-4A46-B1B5-8DFC77518460}" type="presOf" srcId="{1F888D89-6FA0-483F-9828-8AE2546B1900}" destId="{E7D85F41-0C59-4358-8BA8-DF448742E5AB}" srcOrd="0" destOrd="0" presId="urn:microsoft.com/office/officeart/2005/8/layout/chevron1"/>
    <dgm:cxn modelId="{A490A87F-96F7-8E47-B819-AFE861A750DE}" type="presOf" srcId="{AAE24AD8-00C3-4700-8F74-27243566C27D}" destId="{BB1CAF45-3E69-4BAA-9789-B7F8B48065C8}" srcOrd="0" destOrd="0" presId="urn:microsoft.com/office/officeart/2005/8/layout/chevron1"/>
    <dgm:cxn modelId="{BD659491-2EC7-E945-9399-10A6167D5971}" type="presOf" srcId="{342F41C1-9471-435E-8B1C-EA0856EDE675}" destId="{A8D64284-B8F2-492C-B08C-1961B14144D8}" srcOrd="0" destOrd="0" presId="urn:microsoft.com/office/officeart/2005/8/layout/chevron1"/>
    <dgm:cxn modelId="{62B0399A-B750-4937-800E-07799F366249}" srcId="{AAE24AD8-00C3-4700-8F74-27243566C27D}" destId="{8D717546-6431-4620-94CC-592B0135533D}" srcOrd="1" destOrd="0" parTransId="{9BC115C8-81A1-45BB-B50E-B7ED24EDF39F}" sibTransId="{7772F4BD-74D7-47EB-87DA-1B6FD7D6969B}"/>
    <dgm:cxn modelId="{07B980CE-F71C-467D-B559-FD7D8AE5FF6A}" srcId="{AAE24AD8-00C3-4700-8F74-27243566C27D}" destId="{1F888D89-6FA0-483F-9828-8AE2546B1900}" srcOrd="0" destOrd="0" parTransId="{0D0D6A18-3DFE-4C62-BDCB-97EDF378A89B}" sibTransId="{AF4C24A6-BA8C-4539-95C0-67EFB6E13C47}"/>
    <dgm:cxn modelId="{C14B9ED0-2B40-E547-B4C8-A12910565CA1}" type="presParOf" srcId="{BB1CAF45-3E69-4BAA-9789-B7F8B48065C8}" destId="{E7D85F41-0C59-4358-8BA8-DF448742E5AB}" srcOrd="0" destOrd="0" presId="urn:microsoft.com/office/officeart/2005/8/layout/chevron1"/>
    <dgm:cxn modelId="{43891F17-8E59-5243-AFF0-42D278628285}" type="presParOf" srcId="{BB1CAF45-3E69-4BAA-9789-B7F8B48065C8}" destId="{E8752C52-CB35-4D9A-87F2-5E87422ECBD9}" srcOrd="1" destOrd="0" presId="urn:microsoft.com/office/officeart/2005/8/layout/chevron1"/>
    <dgm:cxn modelId="{41B1C69C-844D-604E-B29A-824E66B3A513}" type="presParOf" srcId="{BB1CAF45-3E69-4BAA-9789-B7F8B48065C8}" destId="{37D199FC-FB15-4E02-9C57-7011E5263DE3}" srcOrd="2" destOrd="0" presId="urn:microsoft.com/office/officeart/2005/8/layout/chevron1"/>
    <dgm:cxn modelId="{DF555A9D-3366-3D46-A6C3-E06945B033AE}" type="presParOf" srcId="{BB1CAF45-3E69-4BAA-9789-B7F8B48065C8}" destId="{C1EEAEDF-A9E7-4B60-9F79-D8519A18D6E2}" srcOrd="3" destOrd="0" presId="urn:microsoft.com/office/officeart/2005/8/layout/chevron1"/>
    <dgm:cxn modelId="{81015B73-7E20-D548-9A10-EF072E95C357}" type="presParOf" srcId="{BB1CAF45-3E69-4BAA-9789-B7F8B48065C8}" destId="{4F0F0375-3566-4766-8690-B028D7964D22}" srcOrd="4" destOrd="0" presId="urn:microsoft.com/office/officeart/2005/8/layout/chevron1"/>
    <dgm:cxn modelId="{6A1C54B1-6FC8-AE46-A3B3-A8FA393CC38B}" type="presParOf" srcId="{BB1CAF45-3E69-4BAA-9789-B7F8B48065C8}" destId="{8A8558AA-FEF8-49E7-807D-004D4473866A}" srcOrd="5" destOrd="0" presId="urn:microsoft.com/office/officeart/2005/8/layout/chevron1"/>
    <dgm:cxn modelId="{A77D4238-96DC-E646-86EE-FA5F134DCBF2}" type="presParOf" srcId="{BB1CAF45-3E69-4BAA-9789-B7F8B48065C8}" destId="{A8D64284-B8F2-492C-B08C-1961B14144D8}" srcOrd="6" destOrd="0" presId="urn:microsoft.com/office/officeart/2005/8/layout/chevron1"/>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D85F41-0C59-4358-8BA8-DF448742E5AB}">
      <dsp:nvSpPr>
        <dsp:cNvPr id="0" name=""/>
        <dsp:cNvSpPr/>
      </dsp:nvSpPr>
      <dsp:spPr>
        <a:xfrm>
          <a:off x="2982" y="320350"/>
          <a:ext cx="1736131" cy="694452"/>
        </a:xfrm>
        <a:prstGeom prst="chevron">
          <a:avLst/>
        </a:prstGeom>
        <a:solidFill>
          <a:schemeClr val="tx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FFFFFF"/>
              </a:solidFill>
              <a:latin typeface="Helvetica Light" panose="020B0403020202020204" pitchFamily="34" charset="0"/>
            </a:rPr>
            <a:t>ACQUISITION OR</a:t>
          </a:r>
          <a:br>
            <a:rPr lang="en-US" sz="1000" b="1" kern="1200" dirty="0">
              <a:solidFill>
                <a:srgbClr val="FFFFFF"/>
              </a:solidFill>
              <a:latin typeface="Helvetica Light" panose="020B0403020202020204" pitchFamily="34" charset="0"/>
            </a:rPr>
          </a:br>
          <a:r>
            <a:rPr lang="en-US" sz="1000" b="1" kern="1200" dirty="0">
              <a:solidFill>
                <a:srgbClr val="FFFFFF"/>
              </a:solidFill>
              <a:latin typeface="Helvetica Light" panose="020B0403020202020204" pitchFamily="34" charset="0"/>
            </a:rPr>
            <a:t>REFINANCE</a:t>
          </a:r>
        </a:p>
      </dsp:txBody>
      <dsp:txXfrm>
        <a:off x="350208" y="320350"/>
        <a:ext cx="1041679" cy="694452"/>
      </dsp:txXfrm>
    </dsp:sp>
    <dsp:sp modelId="{37D199FC-FB15-4E02-9C57-7011E5263DE3}">
      <dsp:nvSpPr>
        <dsp:cNvPr id="0" name=""/>
        <dsp:cNvSpPr/>
      </dsp:nvSpPr>
      <dsp:spPr>
        <a:xfrm>
          <a:off x="1565500" y="320350"/>
          <a:ext cx="1736131" cy="694452"/>
        </a:xfrm>
        <a:prstGeom prst="chevron">
          <a:avLst/>
        </a:prstGeom>
        <a:solidFill>
          <a:schemeClr val="tx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FFFFFF"/>
              </a:solidFill>
              <a:latin typeface="Helvetica Light" panose="020B0403020202020204" pitchFamily="34" charset="0"/>
            </a:rPr>
            <a:t>BRIDGE</a:t>
          </a:r>
          <a:br>
            <a:rPr lang="en-US" sz="1000" b="1" kern="1200" dirty="0">
              <a:solidFill>
                <a:srgbClr val="FFFFFF"/>
              </a:solidFill>
              <a:latin typeface="Helvetica Light" panose="020B0403020202020204" pitchFamily="34" charset="0"/>
            </a:rPr>
          </a:br>
          <a:r>
            <a:rPr lang="en-US" sz="1000" b="1" kern="1200" dirty="0">
              <a:solidFill>
                <a:srgbClr val="FFFFFF"/>
              </a:solidFill>
              <a:latin typeface="Helvetica Light" panose="020B0403020202020204" pitchFamily="34" charset="0"/>
            </a:rPr>
            <a:t>LOAN</a:t>
          </a:r>
        </a:p>
      </dsp:txBody>
      <dsp:txXfrm>
        <a:off x="1912726" y="320350"/>
        <a:ext cx="1041679" cy="694452"/>
      </dsp:txXfrm>
    </dsp:sp>
    <dsp:sp modelId="{4F0F0375-3566-4766-8690-B028D7964D22}">
      <dsp:nvSpPr>
        <dsp:cNvPr id="0" name=""/>
        <dsp:cNvSpPr/>
      </dsp:nvSpPr>
      <dsp:spPr>
        <a:xfrm>
          <a:off x="3128019" y="320350"/>
          <a:ext cx="1736131" cy="694452"/>
        </a:xfrm>
        <a:prstGeom prst="chevron">
          <a:avLst/>
        </a:prstGeom>
        <a:solidFill>
          <a:schemeClr val="tx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FFFFFF"/>
              </a:solidFill>
              <a:latin typeface="Helvetica Light" panose="020B0403020202020204" pitchFamily="34" charset="0"/>
            </a:rPr>
            <a:t>CONTINUATION OF APPLICATION</a:t>
          </a:r>
        </a:p>
      </dsp:txBody>
      <dsp:txXfrm>
        <a:off x="3475245" y="320350"/>
        <a:ext cx="1041679" cy="694452"/>
      </dsp:txXfrm>
    </dsp:sp>
    <dsp:sp modelId="{A8D64284-B8F2-492C-B08C-1961B14144D8}">
      <dsp:nvSpPr>
        <dsp:cNvPr id="0" name=""/>
        <dsp:cNvSpPr/>
      </dsp:nvSpPr>
      <dsp:spPr>
        <a:xfrm>
          <a:off x="4690537" y="320350"/>
          <a:ext cx="1736131" cy="694452"/>
        </a:xfrm>
        <a:prstGeom prst="chevron">
          <a:avLst/>
        </a:prstGeom>
        <a:solidFill>
          <a:schemeClr val="tx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13335" rIns="13335" bIns="13335"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FFFFFF"/>
              </a:solidFill>
              <a:latin typeface="Helvetica Light" panose="020B0403020202020204" pitchFamily="34" charset="0"/>
            </a:rPr>
            <a:t>HUD</a:t>
          </a:r>
          <a:br>
            <a:rPr lang="en-US" sz="1000" b="1" kern="1200" dirty="0">
              <a:solidFill>
                <a:srgbClr val="FFFFFF"/>
              </a:solidFill>
              <a:latin typeface="Helvetica Light" panose="020B0403020202020204" pitchFamily="34" charset="0"/>
            </a:rPr>
          </a:br>
          <a:r>
            <a:rPr lang="en-US" sz="1000" b="1" kern="1200" dirty="0">
              <a:solidFill>
                <a:srgbClr val="FFFFFF"/>
              </a:solidFill>
              <a:latin typeface="Helvetica Light" panose="020B0403020202020204" pitchFamily="34" charset="0"/>
            </a:rPr>
            <a:t>FINANCING</a:t>
          </a:r>
        </a:p>
      </dsp:txBody>
      <dsp:txXfrm>
        <a:off x="5037763" y="320350"/>
        <a:ext cx="1041679" cy="694452"/>
      </dsp:txXfrm>
    </dsp:sp>
  </dsp:spTree>
</dsp:drawing>
</file>

<file path=ppt/diagrams/layout1.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he-IL"/>
              <a:t>לחץ כדי לערוך סגנון כותרת של תבנית בסיס</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he-IL"/>
              <a:t>לחץ כדי לערוך סגנון כותרת משנה של תבנית בסיס</a:t>
            </a:r>
            <a:endParaRPr lang="en-US" dirty="0"/>
          </a:p>
        </p:txBody>
      </p:sp>
      <p:sp>
        <p:nvSpPr>
          <p:cNvPr id="4" name="Date Placeholder 3"/>
          <p:cNvSpPr>
            <a:spLocks noGrp="1"/>
          </p:cNvSpPr>
          <p:nvPr>
            <p:ph type="dt" sz="half" idx="10"/>
          </p:nvPr>
        </p:nvSpPr>
        <p:spPr/>
        <p:txBody>
          <a:bodyPr/>
          <a:lstStyle/>
          <a:p>
            <a:fld id="{7EA92F86-F39E-4E70-A263-4B8A46966EB5}" type="datetimeFigureOut">
              <a:rPr lang="en-US" smtClean="0"/>
              <a:t>10/7/22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E0B78-6AAA-4C78-9666-C6F5206A977C}" type="slidenum">
              <a:rPr lang="en-US" smtClean="0"/>
              <a:t>‹#›</a:t>
            </a:fld>
            <a:endParaRPr lang="en-US"/>
          </a:p>
        </p:txBody>
      </p:sp>
    </p:spTree>
    <p:extLst>
      <p:ext uri="{BB962C8B-B14F-4D97-AF65-F5344CB8AC3E}">
        <p14:creationId xmlns:p14="http://schemas.microsoft.com/office/powerpoint/2010/main" val="2795476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7EA92F86-F39E-4E70-A263-4B8A46966EB5}" type="datetimeFigureOut">
              <a:rPr lang="en-US" smtClean="0"/>
              <a:t>10/7/22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E0B78-6AAA-4C78-9666-C6F5206A977C}" type="slidenum">
              <a:rPr lang="en-US" smtClean="0"/>
              <a:t>‹#›</a:t>
            </a:fld>
            <a:endParaRPr lang="en-US"/>
          </a:p>
        </p:txBody>
      </p:sp>
    </p:spTree>
    <p:extLst>
      <p:ext uri="{BB962C8B-B14F-4D97-AF65-F5344CB8AC3E}">
        <p14:creationId xmlns:p14="http://schemas.microsoft.com/office/powerpoint/2010/main" val="30379911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he-IL"/>
              <a:t>לחץ כדי לערוך סגנון כותרת של תבנית בסיס</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7EA92F86-F39E-4E70-A263-4B8A46966EB5}" type="datetimeFigureOut">
              <a:rPr lang="en-US" smtClean="0"/>
              <a:t>10/7/22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E0B78-6AAA-4C78-9666-C6F5206A977C}" type="slidenum">
              <a:rPr lang="en-US" smtClean="0"/>
              <a:t>‹#›</a:t>
            </a:fld>
            <a:endParaRPr lang="en-US"/>
          </a:p>
        </p:txBody>
      </p:sp>
    </p:spTree>
    <p:extLst>
      <p:ext uri="{BB962C8B-B14F-4D97-AF65-F5344CB8AC3E}">
        <p14:creationId xmlns:p14="http://schemas.microsoft.com/office/powerpoint/2010/main" val="3745640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idx="1"/>
          </p:nvPr>
        </p:nvSpPr>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10"/>
          </p:nvPr>
        </p:nvSpPr>
        <p:spPr/>
        <p:txBody>
          <a:bodyPr/>
          <a:lstStyle/>
          <a:p>
            <a:fld id="{7EA92F86-F39E-4E70-A263-4B8A46966EB5}" type="datetimeFigureOut">
              <a:rPr lang="en-US" smtClean="0"/>
              <a:t>10/7/22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E0B78-6AAA-4C78-9666-C6F5206A977C}" type="slidenum">
              <a:rPr lang="en-US" smtClean="0"/>
              <a:t>‹#›</a:t>
            </a:fld>
            <a:endParaRPr lang="en-US"/>
          </a:p>
        </p:txBody>
      </p:sp>
    </p:spTree>
    <p:extLst>
      <p:ext uri="{BB962C8B-B14F-4D97-AF65-F5344CB8AC3E}">
        <p14:creationId xmlns:p14="http://schemas.microsoft.com/office/powerpoint/2010/main" val="3447386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he-IL"/>
              <a:t>ערוך סגנונות טקסט של תבנית בסיס</a:t>
            </a:r>
          </a:p>
        </p:txBody>
      </p:sp>
      <p:sp>
        <p:nvSpPr>
          <p:cNvPr id="4" name="Date Placeholder 3"/>
          <p:cNvSpPr>
            <a:spLocks noGrp="1"/>
          </p:cNvSpPr>
          <p:nvPr>
            <p:ph type="dt" sz="half" idx="10"/>
          </p:nvPr>
        </p:nvSpPr>
        <p:spPr/>
        <p:txBody>
          <a:bodyPr/>
          <a:lstStyle/>
          <a:p>
            <a:fld id="{7EA92F86-F39E-4E70-A263-4B8A46966EB5}" type="datetimeFigureOut">
              <a:rPr lang="en-US" smtClean="0"/>
              <a:t>10/7/22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3E0B78-6AAA-4C78-9666-C6F5206A977C}" type="slidenum">
              <a:rPr lang="en-US" smtClean="0"/>
              <a:t>‹#›</a:t>
            </a:fld>
            <a:endParaRPr lang="en-US"/>
          </a:p>
        </p:txBody>
      </p:sp>
    </p:spTree>
    <p:extLst>
      <p:ext uri="{BB962C8B-B14F-4D97-AF65-F5344CB8AC3E}">
        <p14:creationId xmlns:p14="http://schemas.microsoft.com/office/powerpoint/2010/main" val="4025892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Date Placeholder 4"/>
          <p:cNvSpPr>
            <a:spLocks noGrp="1"/>
          </p:cNvSpPr>
          <p:nvPr>
            <p:ph type="dt" sz="half" idx="10"/>
          </p:nvPr>
        </p:nvSpPr>
        <p:spPr/>
        <p:txBody>
          <a:bodyPr/>
          <a:lstStyle/>
          <a:p>
            <a:fld id="{7EA92F86-F39E-4E70-A263-4B8A46966EB5}" type="datetimeFigureOut">
              <a:rPr lang="en-US" smtClean="0"/>
              <a:t>10/7/22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3E0B78-6AAA-4C78-9666-C6F5206A977C}" type="slidenum">
              <a:rPr lang="en-US" smtClean="0"/>
              <a:t>‹#›</a:t>
            </a:fld>
            <a:endParaRPr lang="en-US"/>
          </a:p>
        </p:txBody>
      </p:sp>
    </p:spTree>
    <p:extLst>
      <p:ext uri="{BB962C8B-B14F-4D97-AF65-F5344CB8AC3E}">
        <p14:creationId xmlns:p14="http://schemas.microsoft.com/office/powerpoint/2010/main" val="1962839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a:t>ערוך סגנונות טקסט של תבנית בסיס</a:t>
            </a:r>
          </a:p>
        </p:txBody>
      </p:sp>
      <p:sp>
        <p:nvSpPr>
          <p:cNvPr id="4" name="Content Placeholder 3"/>
          <p:cNvSpPr>
            <a:spLocks noGrp="1"/>
          </p:cNvSpPr>
          <p:nvPr>
            <p:ph sz="half" idx="2"/>
          </p:nvPr>
        </p:nvSpPr>
        <p:spPr>
          <a:xfrm>
            <a:off x="472381" y="3618442"/>
            <a:ext cx="2901255" cy="5322183"/>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he-IL"/>
              <a:t>ערוך סגנונות טקסט של תבנית בסיס</a:t>
            </a:r>
          </a:p>
        </p:txBody>
      </p:sp>
      <p:sp>
        <p:nvSpPr>
          <p:cNvPr id="6" name="Content Placeholder 5"/>
          <p:cNvSpPr>
            <a:spLocks noGrp="1"/>
          </p:cNvSpPr>
          <p:nvPr>
            <p:ph sz="quarter" idx="4"/>
          </p:nvPr>
        </p:nvSpPr>
        <p:spPr>
          <a:xfrm>
            <a:off x="3471863" y="3618442"/>
            <a:ext cx="2915543" cy="5322183"/>
          </a:xfrm>
        </p:spPr>
        <p:txBody>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7" name="Date Placeholder 6"/>
          <p:cNvSpPr>
            <a:spLocks noGrp="1"/>
          </p:cNvSpPr>
          <p:nvPr>
            <p:ph type="dt" sz="half" idx="10"/>
          </p:nvPr>
        </p:nvSpPr>
        <p:spPr/>
        <p:txBody>
          <a:bodyPr/>
          <a:lstStyle/>
          <a:p>
            <a:fld id="{7EA92F86-F39E-4E70-A263-4B8A46966EB5}" type="datetimeFigureOut">
              <a:rPr lang="en-US" smtClean="0"/>
              <a:t>10/7/22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3E0B78-6AAA-4C78-9666-C6F5206A977C}" type="slidenum">
              <a:rPr lang="en-US" smtClean="0"/>
              <a:t>‹#›</a:t>
            </a:fld>
            <a:endParaRPr lang="en-US"/>
          </a:p>
        </p:txBody>
      </p:sp>
    </p:spTree>
    <p:extLst>
      <p:ext uri="{BB962C8B-B14F-4D97-AF65-F5344CB8AC3E}">
        <p14:creationId xmlns:p14="http://schemas.microsoft.com/office/powerpoint/2010/main" val="1749192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a:t>לחץ כדי לערוך סגנון כותרת של תבנית בסיס</a:t>
            </a:r>
            <a:endParaRPr lang="en-US" dirty="0"/>
          </a:p>
        </p:txBody>
      </p:sp>
      <p:sp>
        <p:nvSpPr>
          <p:cNvPr id="3" name="Date Placeholder 2"/>
          <p:cNvSpPr>
            <a:spLocks noGrp="1"/>
          </p:cNvSpPr>
          <p:nvPr>
            <p:ph type="dt" sz="half" idx="10"/>
          </p:nvPr>
        </p:nvSpPr>
        <p:spPr/>
        <p:txBody>
          <a:bodyPr/>
          <a:lstStyle/>
          <a:p>
            <a:fld id="{7EA92F86-F39E-4E70-A263-4B8A46966EB5}" type="datetimeFigureOut">
              <a:rPr lang="en-US" smtClean="0"/>
              <a:t>10/7/22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3E0B78-6AAA-4C78-9666-C6F5206A977C}" type="slidenum">
              <a:rPr lang="en-US" smtClean="0"/>
              <a:t>‹#›</a:t>
            </a:fld>
            <a:endParaRPr lang="en-US"/>
          </a:p>
        </p:txBody>
      </p:sp>
    </p:spTree>
    <p:extLst>
      <p:ext uri="{BB962C8B-B14F-4D97-AF65-F5344CB8AC3E}">
        <p14:creationId xmlns:p14="http://schemas.microsoft.com/office/powerpoint/2010/main" val="2296517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92F86-F39E-4E70-A263-4B8A46966EB5}" type="datetimeFigureOut">
              <a:rPr lang="en-US" smtClean="0"/>
              <a:t>10/7/22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3E0B78-6AAA-4C78-9666-C6F5206A977C}" type="slidenum">
              <a:rPr lang="en-US" smtClean="0"/>
              <a:t>‹#›</a:t>
            </a:fld>
            <a:endParaRPr lang="en-US"/>
          </a:p>
        </p:txBody>
      </p:sp>
    </p:spTree>
    <p:extLst>
      <p:ext uri="{BB962C8B-B14F-4D97-AF65-F5344CB8AC3E}">
        <p14:creationId xmlns:p14="http://schemas.microsoft.com/office/powerpoint/2010/main" val="4085532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he-IL"/>
              <a:t>לחץ כדי לערוך סגנון כותרת של תבנית בסיס</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7EA92F86-F39E-4E70-A263-4B8A46966EB5}" type="datetimeFigureOut">
              <a:rPr lang="en-US" smtClean="0"/>
              <a:t>10/7/22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3E0B78-6AAA-4C78-9666-C6F5206A977C}" type="slidenum">
              <a:rPr lang="en-US" smtClean="0"/>
              <a:t>‹#›</a:t>
            </a:fld>
            <a:endParaRPr lang="en-US"/>
          </a:p>
        </p:txBody>
      </p:sp>
    </p:spTree>
    <p:extLst>
      <p:ext uri="{BB962C8B-B14F-4D97-AF65-F5344CB8AC3E}">
        <p14:creationId xmlns:p14="http://schemas.microsoft.com/office/powerpoint/2010/main" val="24380824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he-IL"/>
              <a:t>לחץ כדי לערוך סגנון כותרת של תבנית בסיס</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he-IL"/>
              <a:t>לחץ על הסמל כדי להוסיף תמונה</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he-IL"/>
              <a:t>ערוך סגנונות טקסט של תבנית בסיס</a:t>
            </a:r>
          </a:p>
        </p:txBody>
      </p:sp>
      <p:sp>
        <p:nvSpPr>
          <p:cNvPr id="5" name="Date Placeholder 4"/>
          <p:cNvSpPr>
            <a:spLocks noGrp="1"/>
          </p:cNvSpPr>
          <p:nvPr>
            <p:ph type="dt" sz="half" idx="10"/>
          </p:nvPr>
        </p:nvSpPr>
        <p:spPr/>
        <p:txBody>
          <a:bodyPr/>
          <a:lstStyle/>
          <a:p>
            <a:fld id="{7EA92F86-F39E-4E70-A263-4B8A46966EB5}" type="datetimeFigureOut">
              <a:rPr lang="en-US" smtClean="0"/>
              <a:t>10/7/22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3E0B78-6AAA-4C78-9666-C6F5206A977C}" type="slidenum">
              <a:rPr lang="en-US" smtClean="0"/>
              <a:t>‹#›</a:t>
            </a:fld>
            <a:endParaRPr lang="en-US"/>
          </a:p>
        </p:txBody>
      </p:sp>
    </p:spTree>
    <p:extLst>
      <p:ext uri="{BB962C8B-B14F-4D97-AF65-F5344CB8AC3E}">
        <p14:creationId xmlns:p14="http://schemas.microsoft.com/office/powerpoint/2010/main" val="602468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he-IL"/>
              <a:t>לחץ כדי לערוך סגנון כותרת של תבנית בסיס</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he-IL"/>
              <a:t>ערוך סגנונות טקסט של תבנית בסיס</a:t>
            </a:r>
          </a:p>
          <a:p>
            <a:pPr lvl="1"/>
            <a:r>
              <a:rPr lang="he-IL"/>
              <a:t>רמה שניה</a:t>
            </a:r>
          </a:p>
          <a:p>
            <a:pPr lvl="2"/>
            <a:r>
              <a:rPr lang="he-IL"/>
              <a:t>רמה שלישית</a:t>
            </a:r>
          </a:p>
          <a:p>
            <a:pPr lvl="3"/>
            <a:r>
              <a:rPr lang="he-IL"/>
              <a:t>רמה רביעית</a:t>
            </a:r>
          </a:p>
          <a:p>
            <a:pPr lvl="4"/>
            <a:r>
              <a:rPr lang="he-IL"/>
              <a:t>רמה חמישית</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EA92F86-F39E-4E70-A263-4B8A46966EB5}" type="datetimeFigureOut">
              <a:rPr lang="en-US" smtClean="0"/>
              <a:t>10/7/22</a:t>
            </a:fld>
            <a:endParaRPr 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93E0B78-6AAA-4C78-9666-C6F5206A977C}" type="slidenum">
              <a:rPr lang="en-US" smtClean="0"/>
              <a:t>‹#›</a:t>
            </a:fld>
            <a:endParaRPr lang="en-US"/>
          </a:p>
        </p:txBody>
      </p:sp>
    </p:spTree>
    <p:extLst>
      <p:ext uri="{BB962C8B-B14F-4D97-AF65-F5344CB8AC3E}">
        <p14:creationId xmlns:p14="http://schemas.microsoft.com/office/powerpoint/2010/main" val="324882160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mailto:davidg@sapiensinv.com" TargetMode="External"/><Relationship Id="rId7" Type="http://schemas.openxmlformats.org/officeDocument/2006/relationships/chart" Target="../charts/chart1.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mailto:natan@hud-fund.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0" y="9634323"/>
            <a:ext cx="6858000" cy="271677"/>
          </a:xfrm>
          <a:prstGeom prst="rect">
            <a:avLst/>
          </a:prstGeom>
          <a:solidFill>
            <a:schemeClr val="tx2">
              <a:lumMod val="50000"/>
            </a:schemeClr>
          </a:solidFill>
        </p:spPr>
        <p:txBody>
          <a:bodyPr wrap="square" rtlCol="0">
            <a:spAutoFit/>
          </a:bodyPr>
          <a:lstStyle/>
          <a:p>
            <a:pPr marL="139303" indent="-139303">
              <a:lnSpc>
                <a:spcPts val="1500"/>
              </a:lnSpc>
              <a:buFont typeface="Arial" panose="020B0604020202020204" pitchFamily="34" charset="0"/>
              <a:buChar char="•"/>
            </a:pPr>
            <a:endParaRPr lang="he-IL" sz="1200" dirty="0">
              <a:solidFill>
                <a:schemeClr val="bg1"/>
              </a:solidFill>
              <a:latin typeface="Tahoma" panose="020B0604030504040204" pitchFamily="34" charset="0"/>
              <a:ea typeface="Tahoma" panose="020B0604030504040204" pitchFamily="34" charset="0"/>
            </a:endParaRPr>
          </a:p>
        </p:txBody>
      </p:sp>
      <p:sp>
        <p:nvSpPr>
          <p:cNvPr id="31" name="TextBox 30"/>
          <p:cNvSpPr txBox="1"/>
          <p:nvPr/>
        </p:nvSpPr>
        <p:spPr>
          <a:xfrm>
            <a:off x="63467" y="1622903"/>
            <a:ext cx="6740900" cy="1223412"/>
          </a:xfrm>
          <a:prstGeom prst="rect">
            <a:avLst/>
          </a:prstGeom>
          <a:noFill/>
          <a:ln w="19050">
            <a:noFill/>
          </a:ln>
        </p:spPr>
        <p:txBody>
          <a:bodyPr wrap="square" rtlCol="0">
            <a:spAutoFit/>
          </a:bodyPr>
          <a:lstStyle/>
          <a:p>
            <a:pPr algn="just" rtl="0"/>
            <a:r>
              <a:rPr lang="en-US" sz="1050" dirty="0">
                <a:latin typeface="Helvetica Light" panose="020B0403020202020204"/>
                <a:ea typeface="Tahoma" panose="020B0604030504040204" pitchFamily="34" charset="0"/>
              </a:rPr>
              <a:t>The US Department of Housing &amp; Urban Development (HUD) offers mortgage insurance to HUD-approved lenders (such as Dwight Capital) to facilitate the construction, substantial rehabilitation, purchase and refinancing of multifamily and select healthcare facilities, such as assisted living and skilled nursing facilities. HUD offers loans to qualified borrowers that are non-recourse with terms of up to 40 years and 80%-90% leverage at low fixed rates. However, HUD’s approval process and strict underwriting guidelines limit or delay a borrower’s access to this financing option. In certain instances, borrowers require a short-term bridge solution to ultimately seek HUD takeout including acquisition financing, refinancing of existing loan, cash-out, value-add investments, and new-construction.</a:t>
            </a:r>
            <a:endParaRPr lang="he-IL" sz="1100" dirty="0">
              <a:latin typeface="Helvetica Light" panose="020B0403020202020204"/>
              <a:ea typeface="Tahoma" panose="020B0604030504040204" pitchFamily="34" charset="0"/>
            </a:endParaRPr>
          </a:p>
        </p:txBody>
      </p:sp>
      <p:graphicFrame>
        <p:nvGraphicFramePr>
          <p:cNvPr id="12" name="Diagram 11">
            <a:extLst>
              <a:ext uri="{FF2B5EF4-FFF2-40B4-BE49-F238E27FC236}">
                <a16:creationId xmlns:a16="http://schemas.microsoft.com/office/drawing/2014/main" id="{6D82F7FA-45C6-3144-CCDB-B3E42E4A56BD}"/>
              </a:ext>
            </a:extLst>
          </p:cNvPr>
          <p:cNvGraphicFramePr/>
          <p:nvPr>
            <p:extLst>
              <p:ext uri="{D42A27DB-BD31-4B8C-83A1-F6EECF244321}">
                <p14:modId xmlns:p14="http://schemas.microsoft.com/office/powerpoint/2010/main" val="2660855130"/>
              </p:ext>
            </p:extLst>
          </p:nvPr>
        </p:nvGraphicFramePr>
        <p:xfrm>
          <a:off x="210152" y="5633506"/>
          <a:ext cx="6429652" cy="13351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 name="TextBox 12">
            <a:extLst>
              <a:ext uri="{FF2B5EF4-FFF2-40B4-BE49-F238E27FC236}">
                <a16:creationId xmlns:a16="http://schemas.microsoft.com/office/drawing/2014/main" id="{50C86A29-2402-D416-59DC-091F6721CA73}"/>
              </a:ext>
            </a:extLst>
          </p:cNvPr>
          <p:cNvSpPr txBox="1"/>
          <p:nvPr/>
        </p:nvSpPr>
        <p:spPr>
          <a:xfrm>
            <a:off x="184112" y="6658007"/>
            <a:ext cx="1613881" cy="577081"/>
          </a:xfrm>
          <a:prstGeom prst="rect">
            <a:avLst/>
          </a:prstGeom>
          <a:noFill/>
        </p:spPr>
        <p:txBody>
          <a:bodyPr wrap="square" rtlCol="0">
            <a:spAutoFit/>
          </a:bodyPr>
          <a:lstStyle/>
          <a:p>
            <a:pPr algn="ctr"/>
            <a:r>
              <a:rPr lang="en-US" sz="1050" dirty="0">
                <a:latin typeface="Helvetica Light" panose="020B0403020202020204"/>
              </a:rPr>
              <a:t>Borrower recognizes a need for short term financing</a:t>
            </a:r>
          </a:p>
        </p:txBody>
      </p:sp>
      <p:sp>
        <p:nvSpPr>
          <p:cNvPr id="14" name="TextBox 13">
            <a:extLst>
              <a:ext uri="{FF2B5EF4-FFF2-40B4-BE49-F238E27FC236}">
                <a16:creationId xmlns:a16="http://schemas.microsoft.com/office/drawing/2014/main" id="{CCFC48E8-354C-2DDE-98B3-A685A3687545}"/>
              </a:ext>
            </a:extLst>
          </p:cNvPr>
          <p:cNvSpPr txBox="1"/>
          <p:nvPr/>
        </p:nvSpPr>
        <p:spPr>
          <a:xfrm>
            <a:off x="1722425" y="6670540"/>
            <a:ext cx="1613885" cy="738664"/>
          </a:xfrm>
          <a:prstGeom prst="rect">
            <a:avLst/>
          </a:prstGeom>
          <a:noFill/>
        </p:spPr>
        <p:txBody>
          <a:bodyPr wrap="square" rtlCol="0">
            <a:spAutoFit/>
          </a:bodyPr>
          <a:lstStyle/>
          <a:p>
            <a:pPr algn="ctr"/>
            <a:r>
              <a:rPr lang="en-US" sz="1050" dirty="0">
                <a:latin typeface="Helvetica Light" panose="020B0403020202020204"/>
              </a:rPr>
              <a:t>Dwight Mortgage Trust provides short term (12-36 months) first lien financing</a:t>
            </a:r>
          </a:p>
        </p:txBody>
      </p:sp>
      <p:sp>
        <p:nvSpPr>
          <p:cNvPr id="15" name="TextBox 14">
            <a:extLst>
              <a:ext uri="{FF2B5EF4-FFF2-40B4-BE49-F238E27FC236}">
                <a16:creationId xmlns:a16="http://schemas.microsoft.com/office/drawing/2014/main" id="{1DF9661D-AE8B-8FD7-9DD1-C80BF35FBFFB}"/>
              </a:ext>
            </a:extLst>
          </p:cNvPr>
          <p:cNvSpPr txBox="1"/>
          <p:nvPr/>
        </p:nvSpPr>
        <p:spPr>
          <a:xfrm>
            <a:off x="3324064" y="6662013"/>
            <a:ext cx="1613886" cy="738664"/>
          </a:xfrm>
          <a:prstGeom prst="rect">
            <a:avLst/>
          </a:prstGeom>
          <a:noFill/>
        </p:spPr>
        <p:txBody>
          <a:bodyPr wrap="square" rtlCol="0">
            <a:spAutoFit/>
          </a:bodyPr>
          <a:lstStyle/>
          <a:p>
            <a:pPr algn="ctr"/>
            <a:r>
              <a:rPr lang="en-US" sz="1050" dirty="0">
                <a:latin typeface="Helvetica Light" panose="020B0403020202020204"/>
              </a:rPr>
              <a:t>Dwight Capital continues processing the HUD refi application for duration of the Bridge Loan</a:t>
            </a:r>
          </a:p>
        </p:txBody>
      </p:sp>
      <p:sp>
        <p:nvSpPr>
          <p:cNvPr id="16" name="TextBox 15">
            <a:extLst>
              <a:ext uri="{FF2B5EF4-FFF2-40B4-BE49-F238E27FC236}">
                <a16:creationId xmlns:a16="http://schemas.microsoft.com/office/drawing/2014/main" id="{2DEFDAA3-AB19-CF86-3DB3-78F1757D98C0}"/>
              </a:ext>
            </a:extLst>
          </p:cNvPr>
          <p:cNvSpPr txBox="1"/>
          <p:nvPr/>
        </p:nvSpPr>
        <p:spPr>
          <a:xfrm>
            <a:off x="4874623" y="6665053"/>
            <a:ext cx="1613885" cy="738664"/>
          </a:xfrm>
          <a:prstGeom prst="rect">
            <a:avLst/>
          </a:prstGeom>
          <a:noFill/>
        </p:spPr>
        <p:txBody>
          <a:bodyPr wrap="square" rtlCol="0">
            <a:spAutoFit/>
          </a:bodyPr>
          <a:lstStyle/>
          <a:p>
            <a:pPr algn="ctr"/>
            <a:r>
              <a:rPr lang="en-US" sz="1050" dirty="0">
                <a:latin typeface="Helvetica Light" panose="020B0403020202020204"/>
              </a:rPr>
              <a:t>Borrower approved for HUD insured mortgage and pays off</a:t>
            </a:r>
            <a:br>
              <a:rPr lang="en-US" sz="1050" dirty="0">
                <a:latin typeface="Helvetica Light" panose="020B0403020202020204"/>
              </a:rPr>
            </a:br>
            <a:r>
              <a:rPr lang="en-US" sz="1050" dirty="0">
                <a:latin typeface="Helvetica Light" panose="020B0403020202020204"/>
              </a:rPr>
              <a:t>Bridge Loan</a:t>
            </a:r>
          </a:p>
        </p:txBody>
      </p:sp>
      <p:sp>
        <p:nvSpPr>
          <p:cNvPr id="30" name="TextBox 29">
            <a:extLst>
              <a:ext uri="{FF2B5EF4-FFF2-40B4-BE49-F238E27FC236}">
                <a16:creationId xmlns:a16="http://schemas.microsoft.com/office/drawing/2014/main" id="{26368202-1EA5-BD34-9449-F1BDE355AF4C}"/>
              </a:ext>
            </a:extLst>
          </p:cNvPr>
          <p:cNvSpPr txBox="1"/>
          <p:nvPr/>
        </p:nvSpPr>
        <p:spPr>
          <a:xfrm>
            <a:off x="707" y="1286618"/>
            <a:ext cx="6857999" cy="307777"/>
          </a:xfrm>
          <a:prstGeom prst="rect">
            <a:avLst/>
          </a:prstGeom>
          <a:solidFill>
            <a:schemeClr val="tx2">
              <a:lumMod val="50000"/>
            </a:schemeClr>
          </a:solidFill>
        </p:spPr>
        <p:txBody>
          <a:bodyPr wrap="square">
            <a:spAutoFit/>
          </a:bodyPr>
          <a:lstStyle/>
          <a:p>
            <a:pPr algn="l"/>
            <a:r>
              <a:rPr lang="en-US" sz="1400" b="1" dirty="0">
                <a:solidFill>
                  <a:schemeClr val="bg1"/>
                </a:solidFill>
                <a:latin typeface="Helvetica Light" panose="020B0403020202020204"/>
                <a:ea typeface="Tahoma" panose="020B0604030504040204" pitchFamily="34" charset="0"/>
                <a:cs typeface="Arial" panose="020B0604020202020204" pitchFamily="34" charset="0"/>
              </a:rPr>
              <a:t>About HUD-Insured Loans and Bridge to HUD Loans</a:t>
            </a:r>
            <a:endParaRPr lang="en-US" sz="1400" dirty="0">
              <a:solidFill>
                <a:schemeClr val="bg1"/>
              </a:solidFill>
            </a:endParaRPr>
          </a:p>
        </p:txBody>
      </p:sp>
      <p:sp>
        <p:nvSpPr>
          <p:cNvPr id="32" name="TextBox 31">
            <a:extLst>
              <a:ext uri="{FF2B5EF4-FFF2-40B4-BE49-F238E27FC236}">
                <a16:creationId xmlns:a16="http://schemas.microsoft.com/office/drawing/2014/main" id="{68D3BBA7-624C-0DE7-7C9B-B00DF173528D}"/>
              </a:ext>
            </a:extLst>
          </p:cNvPr>
          <p:cNvSpPr txBox="1"/>
          <p:nvPr/>
        </p:nvSpPr>
        <p:spPr>
          <a:xfrm>
            <a:off x="-2395" y="5442584"/>
            <a:ext cx="6857999" cy="307777"/>
          </a:xfrm>
          <a:prstGeom prst="rect">
            <a:avLst/>
          </a:prstGeom>
          <a:solidFill>
            <a:schemeClr val="tx2">
              <a:lumMod val="50000"/>
            </a:schemeClr>
          </a:solidFill>
        </p:spPr>
        <p:txBody>
          <a:bodyPr wrap="square">
            <a:spAutoFit/>
          </a:bodyPr>
          <a:lstStyle/>
          <a:p>
            <a:pPr algn="l"/>
            <a:r>
              <a:rPr lang="en-US" sz="1400" b="1" dirty="0">
                <a:solidFill>
                  <a:schemeClr val="bg1"/>
                </a:solidFill>
                <a:latin typeface="Helvetica Light" panose="020B0403020202020204"/>
                <a:ea typeface="Tahoma" panose="020B0604030504040204" pitchFamily="34" charset="0"/>
                <a:cs typeface="Arial" panose="020B0604020202020204" pitchFamily="34" charset="0"/>
              </a:rPr>
              <a:t>The Opportunity</a:t>
            </a:r>
            <a:endParaRPr lang="en-US" sz="1400" dirty="0">
              <a:solidFill>
                <a:schemeClr val="bg1"/>
              </a:solidFill>
            </a:endParaRPr>
          </a:p>
        </p:txBody>
      </p:sp>
      <p:pic>
        <p:nvPicPr>
          <p:cNvPr id="11" name="Picture 10" descr="A picture containing text, clipart&#10;&#10;Description automatically generated">
            <a:extLst>
              <a:ext uri="{FF2B5EF4-FFF2-40B4-BE49-F238E27FC236}">
                <a16:creationId xmlns:a16="http://schemas.microsoft.com/office/drawing/2014/main" id="{9EA5C9FA-7266-F4B9-99E7-2C1F31429D2C}"/>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38502" y="9691018"/>
            <a:ext cx="1269457" cy="174376"/>
          </a:xfrm>
          <a:prstGeom prst="rect">
            <a:avLst/>
          </a:prstGeom>
        </p:spPr>
      </p:pic>
      <p:sp>
        <p:nvSpPr>
          <p:cNvPr id="21" name="TextBox 20">
            <a:extLst>
              <a:ext uri="{FF2B5EF4-FFF2-40B4-BE49-F238E27FC236}">
                <a16:creationId xmlns:a16="http://schemas.microsoft.com/office/drawing/2014/main" id="{63060292-315F-C9BF-B75D-CD7C2317725D}"/>
              </a:ext>
            </a:extLst>
          </p:cNvPr>
          <p:cNvSpPr txBox="1"/>
          <p:nvPr/>
        </p:nvSpPr>
        <p:spPr>
          <a:xfrm>
            <a:off x="36057" y="7919553"/>
            <a:ext cx="6735512" cy="577081"/>
          </a:xfrm>
          <a:prstGeom prst="rect">
            <a:avLst/>
          </a:prstGeom>
          <a:noFill/>
        </p:spPr>
        <p:txBody>
          <a:bodyPr wrap="square" rtlCol="0">
            <a:spAutoFit/>
          </a:bodyPr>
          <a:lstStyle/>
          <a:p>
            <a:pPr algn="just" rtl="0"/>
            <a:r>
              <a:rPr lang="en-US" sz="1050" dirty="0">
                <a:latin typeface="Helvetica Light" panose="020B0403020202020204"/>
                <a:cs typeface="Arial" panose="020B0604020202020204" pitchFamily="34" charset="0"/>
              </a:rPr>
              <a:t>The rates of return have been normalized</a:t>
            </a:r>
            <a:r>
              <a:rPr lang="en-US" sz="1050" dirty="0">
                <a:solidFill>
                  <a:srgbClr val="FF0000"/>
                </a:solidFill>
                <a:latin typeface="Helvetica Light" panose="020B0403020202020204"/>
                <a:cs typeface="Arial" panose="020B0604020202020204" pitchFamily="34" charset="0"/>
              </a:rPr>
              <a:t> </a:t>
            </a:r>
            <a:r>
              <a:rPr lang="en-US" sz="1050" dirty="0">
                <a:latin typeface="Helvetica Light" panose="020B0403020202020204"/>
                <a:cs typeface="Arial" panose="020B0604020202020204" pitchFamily="34" charset="0"/>
              </a:rPr>
              <a:t>regarding the Fund's commissions (management and success fees) and the Fund's expenses, to show the net rate of return before tax to the Fund's investor. </a:t>
            </a:r>
            <a:r>
              <a:rPr lang="en-US" sz="1050" b="1" dirty="0">
                <a:latin typeface="Helvetica Light" panose="020B0403020202020204"/>
                <a:cs typeface="Arial" panose="020B0604020202020204" pitchFamily="34" charset="0"/>
              </a:rPr>
              <a:t>Bold Type are HUD FUND I LP Actual Returns. </a:t>
            </a:r>
            <a:endParaRPr lang="en-US" sz="1050" dirty="0">
              <a:latin typeface="Helvetica Light" panose="020B0403020202020204"/>
              <a:cs typeface="Arial" panose="020B0604020202020204" pitchFamily="34" charset="0"/>
            </a:endParaRPr>
          </a:p>
        </p:txBody>
      </p:sp>
      <p:graphicFrame>
        <p:nvGraphicFramePr>
          <p:cNvPr id="22" name="Table 21">
            <a:extLst>
              <a:ext uri="{FF2B5EF4-FFF2-40B4-BE49-F238E27FC236}">
                <a16:creationId xmlns:a16="http://schemas.microsoft.com/office/drawing/2014/main" id="{21AA698F-C26C-9E69-BD5C-ECB70046034B}"/>
              </a:ext>
            </a:extLst>
          </p:cNvPr>
          <p:cNvGraphicFramePr>
            <a:graphicFrameLocks noGrp="1"/>
          </p:cNvGraphicFramePr>
          <p:nvPr>
            <p:extLst>
              <p:ext uri="{D42A27DB-BD31-4B8C-83A1-F6EECF244321}">
                <p14:modId xmlns:p14="http://schemas.microsoft.com/office/powerpoint/2010/main" val="1594143841"/>
              </p:ext>
            </p:extLst>
          </p:nvPr>
        </p:nvGraphicFramePr>
        <p:xfrm>
          <a:off x="-2394" y="8550504"/>
          <a:ext cx="6858001" cy="841248"/>
        </p:xfrm>
        <a:graphic>
          <a:graphicData uri="http://schemas.openxmlformats.org/drawingml/2006/table">
            <a:tbl>
              <a:tblPr bandRow="1"/>
              <a:tblGrid>
                <a:gridCol w="705556">
                  <a:extLst>
                    <a:ext uri="{9D8B030D-6E8A-4147-A177-3AD203B41FA5}">
                      <a16:colId xmlns:a16="http://schemas.microsoft.com/office/drawing/2014/main" val="519267238"/>
                    </a:ext>
                  </a:extLst>
                </a:gridCol>
                <a:gridCol w="473265">
                  <a:extLst>
                    <a:ext uri="{9D8B030D-6E8A-4147-A177-3AD203B41FA5}">
                      <a16:colId xmlns:a16="http://schemas.microsoft.com/office/drawing/2014/main" val="2436211928"/>
                    </a:ext>
                  </a:extLst>
                </a:gridCol>
                <a:gridCol w="473265">
                  <a:extLst>
                    <a:ext uri="{9D8B030D-6E8A-4147-A177-3AD203B41FA5}">
                      <a16:colId xmlns:a16="http://schemas.microsoft.com/office/drawing/2014/main" val="3162361569"/>
                    </a:ext>
                  </a:extLst>
                </a:gridCol>
                <a:gridCol w="473265">
                  <a:extLst>
                    <a:ext uri="{9D8B030D-6E8A-4147-A177-3AD203B41FA5}">
                      <a16:colId xmlns:a16="http://schemas.microsoft.com/office/drawing/2014/main" val="3466590103"/>
                    </a:ext>
                  </a:extLst>
                </a:gridCol>
                <a:gridCol w="473265">
                  <a:extLst>
                    <a:ext uri="{9D8B030D-6E8A-4147-A177-3AD203B41FA5}">
                      <a16:colId xmlns:a16="http://schemas.microsoft.com/office/drawing/2014/main" val="1610013094"/>
                    </a:ext>
                  </a:extLst>
                </a:gridCol>
                <a:gridCol w="473265">
                  <a:extLst>
                    <a:ext uri="{9D8B030D-6E8A-4147-A177-3AD203B41FA5}">
                      <a16:colId xmlns:a16="http://schemas.microsoft.com/office/drawing/2014/main" val="3355067244"/>
                    </a:ext>
                  </a:extLst>
                </a:gridCol>
                <a:gridCol w="473265">
                  <a:extLst>
                    <a:ext uri="{9D8B030D-6E8A-4147-A177-3AD203B41FA5}">
                      <a16:colId xmlns:a16="http://schemas.microsoft.com/office/drawing/2014/main" val="4157400150"/>
                    </a:ext>
                  </a:extLst>
                </a:gridCol>
                <a:gridCol w="473265">
                  <a:extLst>
                    <a:ext uri="{9D8B030D-6E8A-4147-A177-3AD203B41FA5}">
                      <a16:colId xmlns:a16="http://schemas.microsoft.com/office/drawing/2014/main" val="640304539"/>
                    </a:ext>
                  </a:extLst>
                </a:gridCol>
                <a:gridCol w="473265">
                  <a:extLst>
                    <a:ext uri="{9D8B030D-6E8A-4147-A177-3AD203B41FA5}">
                      <a16:colId xmlns:a16="http://schemas.microsoft.com/office/drawing/2014/main" val="1509762722"/>
                    </a:ext>
                  </a:extLst>
                </a:gridCol>
                <a:gridCol w="473265">
                  <a:extLst>
                    <a:ext uri="{9D8B030D-6E8A-4147-A177-3AD203B41FA5}">
                      <a16:colId xmlns:a16="http://schemas.microsoft.com/office/drawing/2014/main" val="2273366888"/>
                    </a:ext>
                  </a:extLst>
                </a:gridCol>
                <a:gridCol w="473265">
                  <a:extLst>
                    <a:ext uri="{9D8B030D-6E8A-4147-A177-3AD203B41FA5}">
                      <a16:colId xmlns:a16="http://schemas.microsoft.com/office/drawing/2014/main" val="4074637167"/>
                    </a:ext>
                  </a:extLst>
                </a:gridCol>
                <a:gridCol w="473265">
                  <a:extLst>
                    <a:ext uri="{9D8B030D-6E8A-4147-A177-3AD203B41FA5}">
                      <a16:colId xmlns:a16="http://schemas.microsoft.com/office/drawing/2014/main" val="3639135645"/>
                    </a:ext>
                  </a:extLst>
                </a:gridCol>
                <a:gridCol w="473265">
                  <a:extLst>
                    <a:ext uri="{9D8B030D-6E8A-4147-A177-3AD203B41FA5}">
                      <a16:colId xmlns:a16="http://schemas.microsoft.com/office/drawing/2014/main" val="4166691708"/>
                    </a:ext>
                  </a:extLst>
                </a:gridCol>
                <a:gridCol w="473265">
                  <a:extLst>
                    <a:ext uri="{9D8B030D-6E8A-4147-A177-3AD203B41FA5}">
                      <a16:colId xmlns:a16="http://schemas.microsoft.com/office/drawing/2014/main" val="2944760484"/>
                    </a:ext>
                  </a:extLst>
                </a:gridCol>
              </a:tblGrid>
              <a:tr h="268999">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sz="1000" b="1" dirty="0">
                        <a:solidFill>
                          <a:schemeClr val="tx1"/>
                        </a:solidFill>
                        <a:latin typeface="Helvetica Light" panose="020B0403020202020204" pitchFamily="34" charset="0"/>
                      </a:endParaRPr>
                    </a:p>
                  </a:txBody>
                  <a:tcPr marL="0" marR="0" marT="64008" marB="64008" anchor="b">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JAN</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FEB</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MAR</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APR</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MAY</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JUN</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JUL</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AUG</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SEP</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OCT</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NOV</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DEC</a:t>
                      </a:r>
                    </a:p>
                  </a:txBody>
                  <a:tcPr marL="0" marR="0" marT="64008" marB="64008" anchor="b">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1" cap="all" spc="30" baseline="0" dirty="0">
                          <a:solidFill>
                            <a:schemeClr val="tx1"/>
                          </a:solidFill>
                          <a:latin typeface="Helvetica Light" panose="020B0403020202020204" pitchFamily="34" charset="0"/>
                        </a:rPr>
                        <a:t>YTD</a:t>
                      </a:r>
                    </a:p>
                  </a:txBody>
                  <a:tcPr marL="0" marR="0" marT="64008" marB="64008" anchor="b">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16388566"/>
                  </a:ext>
                </a:extLst>
              </a:tr>
              <a:tr h="268999">
                <a:tc>
                  <a:txBody>
                    <a:bodyPr/>
                    <a:lstStyle/>
                    <a:p>
                      <a:pPr marL="0" marR="0" indent="0" algn="ctr" defTabSz="1018824" rtl="0" eaLnBrk="1" fontAlgn="auto" latinLnBrk="0" hangingPunct="1">
                        <a:lnSpc>
                          <a:spcPct val="100000"/>
                        </a:lnSpc>
                        <a:spcBef>
                          <a:spcPts val="0"/>
                        </a:spcBef>
                        <a:spcAft>
                          <a:spcPts val="0"/>
                        </a:spcAft>
                        <a:buClrTx/>
                        <a:buSzTx/>
                        <a:buFontTx/>
                        <a:buNone/>
                        <a:tabLst/>
                        <a:defRPr/>
                      </a:pPr>
                      <a:r>
                        <a:rPr lang="en-US" sz="1000" b="0" kern="1200" dirty="0">
                          <a:solidFill>
                            <a:schemeClr val="tx1"/>
                          </a:solidFill>
                          <a:latin typeface="Helvetica Light" panose="020B0403020202020204"/>
                          <a:ea typeface="+mn-ea"/>
                          <a:cs typeface="Leelawadee UI" panose="020B0502040204020203" pitchFamily="34" charset="-34"/>
                        </a:rPr>
                        <a:t>2022 (Net)</a:t>
                      </a:r>
                    </a:p>
                  </a:txBody>
                  <a:tcPr marL="0" marR="0" marT="64008" marB="64008">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1" i="0" u="none" strike="noStrike" dirty="0">
                          <a:solidFill>
                            <a:srgbClr val="000000"/>
                          </a:solidFill>
                          <a:effectLst/>
                          <a:latin typeface="Helvetica Light" panose="020B0403020202020204"/>
                        </a:rPr>
                        <a:t>0.98%</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Helvetica Light" panose="020B0403020202020204"/>
                        </a:rPr>
                        <a:t>0.87%</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1" i="0" u="none" strike="noStrike" dirty="0">
                          <a:solidFill>
                            <a:srgbClr val="000000"/>
                          </a:solidFill>
                          <a:effectLst/>
                          <a:latin typeface="Helvetica Light" panose="020B0403020202020204"/>
                        </a:rPr>
                        <a:t>0.96%</a:t>
                      </a:r>
                      <a:r>
                        <a:rPr lang="en-US" sz="1000" b="0" i="0" u="none" strike="noStrike" dirty="0">
                          <a:solidFill>
                            <a:srgbClr val="000000"/>
                          </a:solidFill>
                          <a:effectLst/>
                          <a:latin typeface="Helvetica Light" panose="020B0403020202020204"/>
                        </a:rPr>
                        <a:t> </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1" i="0" u="none" strike="noStrike" dirty="0">
                          <a:solidFill>
                            <a:srgbClr val="000000"/>
                          </a:solidFill>
                          <a:effectLst/>
                          <a:latin typeface="Helvetica Light" panose="020B0403020202020204"/>
                        </a:rPr>
                        <a:t> 0.93%</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1" i="0" u="none" strike="noStrike" dirty="0">
                          <a:solidFill>
                            <a:srgbClr val="000000"/>
                          </a:solidFill>
                          <a:effectLst/>
                          <a:latin typeface="Helvetica Light" panose="020B0403020202020204"/>
                        </a:rPr>
                        <a:t> 0.86% </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1" i="0" u="none" strike="noStrike" dirty="0">
                          <a:solidFill>
                            <a:srgbClr val="000000"/>
                          </a:solidFill>
                          <a:effectLst/>
                          <a:latin typeface="Helvetica Light" panose="020B0403020202020204"/>
                        </a:rPr>
                        <a:t> 0.81%</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1" i="0" u="none" strike="noStrike" dirty="0">
                          <a:solidFill>
                            <a:srgbClr val="000000"/>
                          </a:solidFill>
                          <a:effectLst/>
                          <a:latin typeface="Helvetica Light" panose="020B0403020202020204"/>
                        </a:rPr>
                        <a:t> 0.83%</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1" i="0" u="none" strike="noStrike" dirty="0">
                          <a:solidFill>
                            <a:srgbClr val="000000"/>
                          </a:solidFill>
                          <a:effectLst/>
                          <a:latin typeface="Helvetica Light" panose="020B0403020202020204"/>
                        </a:rPr>
                        <a:t>0.88% </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 </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 </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a:solidFill>
                            <a:srgbClr val="000000"/>
                          </a:solidFill>
                          <a:effectLst/>
                          <a:latin typeface="Helvetica Light" panose="020B0403020202020204"/>
                        </a:rPr>
                        <a:t> </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 </a:t>
                      </a:r>
                    </a:p>
                  </a:txBody>
                  <a:tcPr marL="6602" marR="6602" marT="6602" marB="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1" i="0" u="none" strike="noStrike" dirty="0">
                          <a:solidFill>
                            <a:srgbClr val="000000"/>
                          </a:solidFill>
                          <a:effectLst/>
                          <a:latin typeface="Helvetica Light" panose="020B0403020202020204"/>
                        </a:rPr>
                        <a:t>7.35%</a:t>
                      </a:r>
                    </a:p>
                  </a:txBody>
                  <a:tcPr marL="6602" marR="6602" marT="6602" marB="0" anchor="ctr">
                    <a:lnL w="12700" cap="flat" cmpd="sng" algn="ctr">
                      <a:noFill/>
                      <a:prstDash val="solid"/>
                      <a:round/>
                      <a:headEnd type="none" w="med" len="med"/>
                      <a:tailEnd type="none" w="med" len="med"/>
                    </a:lnL>
                    <a:lnR w="12700" cmpd="sng">
                      <a:solidFill>
                        <a:sysClr val="window" lastClr="FFFFFF"/>
                      </a:solidFill>
                    </a:lnR>
                    <a:lnT w="12700" cap="flat" cmpd="sng" algn="ctr">
                      <a:noFill/>
                      <a:prstDash val="solid"/>
                      <a:round/>
                      <a:headEnd type="none" w="med" len="med"/>
                      <a:tailEnd type="none" w="med" len="med"/>
                    </a:lnT>
                    <a:lnB w="6350" cap="flat" cmpd="sng" algn="ctr">
                      <a:solidFill>
                        <a:schemeClr val="bg1">
                          <a:lumMod val="65000"/>
                        </a:scheme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3333838517"/>
                  </a:ext>
                </a:extLst>
              </a:tr>
              <a:tr h="268999">
                <a:tc>
                  <a:txBody>
                    <a:bodyPr/>
                    <a:lstStyle/>
                    <a:p>
                      <a:pPr marL="0" marR="0" indent="0" algn="ctr" defTabSz="1018824" rtl="0" eaLnBrk="1" fontAlgn="auto" latinLnBrk="0" hangingPunct="1">
                        <a:lnSpc>
                          <a:spcPct val="100000"/>
                        </a:lnSpc>
                        <a:spcBef>
                          <a:spcPts val="0"/>
                        </a:spcBef>
                        <a:spcAft>
                          <a:spcPts val="0"/>
                        </a:spcAft>
                        <a:buClrTx/>
                        <a:buSzTx/>
                        <a:buFontTx/>
                        <a:buNone/>
                        <a:tabLst/>
                        <a:defRPr/>
                      </a:pPr>
                      <a:r>
                        <a:rPr lang="en-US" sz="1000" b="0" kern="1200" dirty="0">
                          <a:solidFill>
                            <a:schemeClr val="tx1"/>
                          </a:solidFill>
                          <a:latin typeface="Helvetica Light" panose="020B0403020202020204"/>
                          <a:ea typeface="+mn-ea"/>
                          <a:cs typeface="Leelawadee UI" panose="020B0502040204020203" pitchFamily="34" charset="-34"/>
                        </a:rPr>
                        <a:t>2021 (Net)</a:t>
                      </a:r>
                    </a:p>
                  </a:txBody>
                  <a:tcPr marL="0" marR="0" marT="64008" marB="64008">
                    <a:lnL w="12700" cmpd="sng">
                      <a:noFill/>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a:solidFill>
                            <a:srgbClr val="000000"/>
                          </a:solidFill>
                          <a:effectLst/>
                          <a:latin typeface="Helvetica Light" panose="020B0403020202020204"/>
                        </a:rPr>
                        <a:t>0.91%</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a:solidFill>
                            <a:srgbClr val="000000"/>
                          </a:solidFill>
                          <a:effectLst/>
                          <a:latin typeface="Helvetica Light" panose="020B0403020202020204"/>
                        </a:rPr>
                        <a:t>0.72%</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0.90%</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1.01%</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a:solidFill>
                            <a:srgbClr val="000000"/>
                          </a:solidFill>
                          <a:effectLst/>
                          <a:latin typeface="Helvetica Light" panose="020B0403020202020204"/>
                        </a:rPr>
                        <a:t>1.13%</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0.83%</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0.73%</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1" i="0" u="none" strike="noStrike" dirty="0">
                          <a:solidFill>
                            <a:srgbClr val="000000"/>
                          </a:solidFill>
                          <a:effectLst/>
                          <a:latin typeface="Helvetica Light" panose="020B0403020202020204"/>
                        </a:rPr>
                        <a:t>0.70%</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1" i="0" u="none" strike="noStrike">
                          <a:solidFill>
                            <a:srgbClr val="000000"/>
                          </a:solidFill>
                          <a:effectLst/>
                          <a:latin typeface="Helvetica Light" panose="020B0403020202020204"/>
                        </a:rPr>
                        <a:t>0.72%</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1" i="0" u="none" strike="noStrike" dirty="0">
                          <a:solidFill>
                            <a:srgbClr val="000000"/>
                          </a:solidFill>
                          <a:effectLst/>
                          <a:latin typeface="Helvetica Light" panose="020B0403020202020204"/>
                        </a:rPr>
                        <a:t>0.79%</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1" i="0" u="none" strike="noStrike">
                          <a:solidFill>
                            <a:srgbClr val="000000"/>
                          </a:solidFill>
                          <a:effectLst/>
                          <a:latin typeface="Helvetica Light" panose="020B0403020202020204"/>
                        </a:rPr>
                        <a:t>0.93%</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chemeClr val="bg1">
                          <a:lumMod val="65000"/>
                        </a:schemeClr>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1" i="0" u="none" strike="noStrike" dirty="0">
                          <a:solidFill>
                            <a:srgbClr val="000000"/>
                          </a:solidFill>
                          <a:effectLst/>
                          <a:latin typeface="Helvetica Light" panose="020B0403020202020204"/>
                        </a:rPr>
                        <a:t>0.91%</a:t>
                      </a:r>
                    </a:p>
                  </a:txBody>
                  <a:tcPr marL="6602" marR="6602" marT="6602" marB="0" anchor="ctr">
                    <a:lnL w="12700" cap="flat" cmpd="sng" algn="ctr">
                      <a:noFill/>
                      <a:prstDash val="solid"/>
                      <a:round/>
                      <a:headEnd type="none" w="med" len="med"/>
                      <a:tailEnd type="none" w="med" len="med"/>
                    </a:lnL>
                    <a:lnR w="12700" cmpd="sng">
                      <a:noFill/>
                    </a:lnR>
                    <a:lnT w="6350" cap="flat" cmpd="sng" algn="ctr">
                      <a:solidFill>
                        <a:schemeClr val="bg1">
                          <a:lumMod val="65000"/>
                        </a:schemeClr>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1" i="0" u="none" strike="noStrike" dirty="0">
                          <a:solidFill>
                            <a:srgbClr val="000000"/>
                          </a:solidFill>
                          <a:effectLst/>
                          <a:latin typeface="Helvetica Light" panose="020B0403020202020204"/>
                        </a:rPr>
                        <a:t>10.50%</a:t>
                      </a:r>
                    </a:p>
                  </a:txBody>
                  <a:tcPr marL="6602" marR="6602" marT="6602" marB="0" anchor="ctr">
                    <a:lnL w="12700" cap="flat" cmpd="sng" algn="ctr">
                      <a:noFill/>
                      <a:prstDash val="solid"/>
                      <a:round/>
                      <a:headEnd type="none" w="med" len="med"/>
                      <a:tailEnd type="none" w="med" len="med"/>
                    </a:lnL>
                    <a:lnR w="12700" cmpd="sng">
                      <a:solidFill>
                        <a:sysClr val="window" lastClr="FFFFFF"/>
                      </a:solidFill>
                    </a:lnR>
                    <a:lnT w="6350" cap="flat" cmpd="sng" algn="ctr">
                      <a:solidFill>
                        <a:schemeClr val="bg1">
                          <a:lumMod val="65000"/>
                        </a:schemeClr>
                      </a:solidFill>
                      <a:prstDash val="solid"/>
                      <a:round/>
                      <a:headEnd type="none" w="med" len="med"/>
                      <a:tailEnd type="none" w="med" len="med"/>
                    </a:lnT>
                    <a:lnB w="6350" cap="flat" cmpd="sng" algn="ctr">
                      <a:solidFill>
                        <a:schemeClr val="accent3"/>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4252213474"/>
                  </a:ext>
                </a:extLst>
              </a:tr>
            </a:tbl>
          </a:graphicData>
        </a:graphic>
      </p:graphicFrame>
      <p:sp>
        <p:nvSpPr>
          <p:cNvPr id="25" name="TextBox 24">
            <a:extLst>
              <a:ext uri="{FF2B5EF4-FFF2-40B4-BE49-F238E27FC236}">
                <a16:creationId xmlns:a16="http://schemas.microsoft.com/office/drawing/2014/main" id="{98480124-55CF-1058-A548-C87332B66553}"/>
              </a:ext>
            </a:extLst>
          </p:cNvPr>
          <p:cNvSpPr txBox="1"/>
          <p:nvPr/>
        </p:nvSpPr>
        <p:spPr>
          <a:xfrm>
            <a:off x="-2395" y="7557907"/>
            <a:ext cx="6857999" cy="307777"/>
          </a:xfrm>
          <a:prstGeom prst="rect">
            <a:avLst/>
          </a:prstGeom>
          <a:solidFill>
            <a:schemeClr val="tx2">
              <a:lumMod val="50000"/>
            </a:schemeClr>
          </a:solidFill>
        </p:spPr>
        <p:txBody>
          <a:bodyPr wrap="square">
            <a:spAutoFit/>
          </a:bodyPr>
          <a:lstStyle/>
          <a:p>
            <a:pPr algn="l"/>
            <a:r>
              <a:rPr lang="en-US" sz="1400" b="1" dirty="0">
                <a:solidFill>
                  <a:schemeClr val="bg1"/>
                </a:solidFill>
                <a:latin typeface="Helvetica Light" panose="020B0403020202020204"/>
                <a:ea typeface="Tahoma" panose="020B0604030504040204" pitchFamily="34" charset="0"/>
                <a:cs typeface="Arial" panose="020B0604020202020204" pitchFamily="34" charset="0"/>
              </a:rPr>
              <a:t>Historical Returns (net class A) </a:t>
            </a:r>
            <a:endParaRPr lang="en-US" sz="1400" dirty="0">
              <a:solidFill>
                <a:schemeClr val="bg1"/>
              </a:solidFill>
            </a:endParaRPr>
          </a:p>
        </p:txBody>
      </p:sp>
      <p:sp>
        <p:nvSpPr>
          <p:cNvPr id="29" name="TextBox 28">
            <a:extLst>
              <a:ext uri="{FF2B5EF4-FFF2-40B4-BE49-F238E27FC236}">
                <a16:creationId xmlns:a16="http://schemas.microsoft.com/office/drawing/2014/main" id="{AF8EEADC-0B0F-C7EF-633E-071E21FFC5B6}"/>
              </a:ext>
            </a:extLst>
          </p:cNvPr>
          <p:cNvSpPr txBox="1"/>
          <p:nvPr/>
        </p:nvSpPr>
        <p:spPr>
          <a:xfrm>
            <a:off x="706" y="2921471"/>
            <a:ext cx="6857999" cy="307777"/>
          </a:xfrm>
          <a:prstGeom prst="rect">
            <a:avLst/>
          </a:prstGeom>
          <a:solidFill>
            <a:schemeClr val="tx2">
              <a:lumMod val="50000"/>
            </a:schemeClr>
          </a:solidFill>
        </p:spPr>
        <p:txBody>
          <a:bodyPr wrap="square">
            <a:spAutoFit/>
          </a:bodyPr>
          <a:lstStyle/>
          <a:p>
            <a:pPr algn="l"/>
            <a:r>
              <a:rPr lang="en-US" sz="1400" b="1" dirty="0">
                <a:solidFill>
                  <a:schemeClr val="bg1"/>
                </a:solidFill>
                <a:latin typeface="Helvetica Light" panose="020B0403020202020204"/>
                <a:ea typeface="Tahoma" panose="020B0604030504040204" pitchFamily="34" charset="0"/>
                <a:cs typeface="Arial" panose="020B0604020202020204" pitchFamily="34" charset="0"/>
              </a:rPr>
              <a:t>About Dwight Capital &amp; Dwight Mortgage Trust</a:t>
            </a:r>
            <a:endParaRPr lang="en-US" sz="1400" dirty="0">
              <a:solidFill>
                <a:schemeClr val="bg1"/>
              </a:solidFill>
            </a:endParaRPr>
          </a:p>
        </p:txBody>
      </p:sp>
      <p:sp>
        <p:nvSpPr>
          <p:cNvPr id="36" name="TextBox 35">
            <a:extLst>
              <a:ext uri="{FF2B5EF4-FFF2-40B4-BE49-F238E27FC236}">
                <a16:creationId xmlns:a16="http://schemas.microsoft.com/office/drawing/2014/main" id="{9EBCAA33-8490-D468-639E-E37C700FAC68}"/>
              </a:ext>
            </a:extLst>
          </p:cNvPr>
          <p:cNvSpPr txBox="1"/>
          <p:nvPr/>
        </p:nvSpPr>
        <p:spPr>
          <a:xfrm>
            <a:off x="63467" y="3260932"/>
            <a:ext cx="6757833" cy="1223412"/>
          </a:xfrm>
          <a:prstGeom prst="rect">
            <a:avLst/>
          </a:prstGeom>
          <a:noFill/>
        </p:spPr>
        <p:txBody>
          <a:bodyPr wrap="square" rtlCol="0">
            <a:spAutoFit/>
          </a:bodyPr>
          <a:lstStyle/>
          <a:p>
            <a:pPr lvl="0" algn="just" rtl="0">
              <a:defRPr/>
            </a:pPr>
            <a:r>
              <a:rPr kumimoji="0" lang="en-US" sz="1050" b="0" i="0" u="none" strike="noStrike" kern="0" cap="none" spc="0" normalizeH="0" baseline="0" noProof="0" dirty="0">
                <a:ln>
                  <a:noFill/>
                </a:ln>
                <a:solidFill>
                  <a:prstClr val="black"/>
                </a:solidFill>
                <a:effectLst/>
                <a:uLnTx/>
                <a:uFillTx/>
                <a:latin typeface="Helvetica Light" panose="020B0403020202020204"/>
              </a:rPr>
              <a:t>Dwight Capital is the 2</a:t>
            </a:r>
            <a:r>
              <a:rPr kumimoji="0" lang="en-US" sz="1050" b="0" i="0" u="none" strike="noStrike" kern="0" cap="none" spc="0" normalizeH="0" baseline="30000" noProof="0" dirty="0">
                <a:ln>
                  <a:noFill/>
                </a:ln>
                <a:solidFill>
                  <a:prstClr val="black"/>
                </a:solidFill>
                <a:effectLst/>
                <a:uLnTx/>
                <a:uFillTx/>
                <a:latin typeface="Helvetica Light" panose="020B0403020202020204"/>
              </a:rPr>
              <a:t>nd</a:t>
            </a:r>
            <a:r>
              <a:rPr kumimoji="0" lang="en-US" sz="1050" b="0" i="0" u="none" strike="noStrike" kern="0" cap="none" spc="0" normalizeH="0" baseline="0" noProof="0" dirty="0">
                <a:ln>
                  <a:noFill/>
                </a:ln>
                <a:solidFill>
                  <a:prstClr val="black"/>
                </a:solidFill>
                <a:effectLst/>
                <a:uLnTx/>
                <a:uFillTx/>
                <a:latin typeface="Helvetica Light" panose="020B0403020202020204"/>
              </a:rPr>
              <a:t> largest HUD lender in the U.S, having originated more than US$10 billion in HUD-insured loans since 2015. Dwight Mortgage Trust, LLC (“DMT”) is an actively managed real estate investment trust specializing in the origination and financing of commercial mortgage across a range of real estate asset classes. DMT works in conjunction with Dwight Capital to source and evaluate lending opportunities nationwide. DMT partners with experienced sponsors on projects in major markets, focusing on investments with a clearly defined exit strategy. </a:t>
            </a:r>
          </a:p>
          <a:p>
            <a:pPr lvl="0" algn="just" rtl="0">
              <a:defRPr/>
            </a:pPr>
            <a:endParaRPr lang="en-US" sz="1050" kern="0" dirty="0">
              <a:solidFill>
                <a:prstClr val="black"/>
              </a:solidFill>
              <a:latin typeface="Helvetica Light" panose="020B0403020202020204"/>
            </a:endParaRPr>
          </a:p>
        </p:txBody>
      </p:sp>
      <p:pic>
        <p:nvPicPr>
          <p:cNvPr id="37" name="Picture 36" descr="Icon&#10;&#10;Description automatically generated">
            <a:extLst>
              <a:ext uri="{FF2B5EF4-FFF2-40B4-BE49-F238E27FC236}">
                <a16:creationId xmlns:a16="http://schemas.microsoft.com/office/drawing/2014/main" id="{0D20D110-F540-7B07-00D1-CC71C5F857F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273621" y="446967"/>
            <a:ext cx="3345038" cy="477356"/>
          </a:xfrm>
          <a:prstGeom prst="rect">
            <a:avLst/>
          </a:prstGeom>
        </p:spPr>
      </p:pic>
      <p:pic>
        <p:nvPicPr>
          <p:cNvPr id="38" name="Picture 37">
            <a:extLst>
              <a:ext uri="{FF2B5EF4-FFF2-40B4-BE49-F238E27FC236}">
                <a16:creationId xmlns:a16="http://schemas.microsoft.com/office/drawing/2014/main" id="{87F1F773-D88B-3F9D-D3F2-3980E21B8A48}"/>
              </a:ext>
            </a:extLst>
          </p:cNvPr>
          <p:cNvPicPr>
            <a:picLocks noChangeAspect="1"/>
          </p:cNvPicPr>
          <p:nvPr/>
        </p:nvPicPr>
        <p:blipFill>
          <a:blip r:embed="rId9" cstate="print">
            <a:extLst>
              <a:ext uri="{28A0092B-C50C-407E-A947-70E740481C1C}">
                <a14:useLocalDpi xmlns:a14="http://schemas.microsoft.com/office/drawing/2010/main" val="0"/>
              </a:ext>
            </a:extLst>
          </a:blip>
          <a:srcRect/>
          <a:stretch/>
        </p:blipFill>
        <p:spPr>
          <a:xfrm>
            <a:off x="3979513" y="275975"/>
            <a:ext cx="2604864" cy="748671"/>
          </a:xfrm>
          <a:prstGeom prst="rect">
            <a:avLst/>
          </a:prstGeom>
        </p:spPr>
      </p:pic>
      <p:sp>
        <p:nvSpPr>
          <p:cNvPr id="7" name="TextBox 6">
            <a:extLst>
              <a:ext uri="{FF2B5EF4-FFF2-40B4-BE49-F238E27FC236}">
                <a16:creationId xmlns:a16="http://schemas.microsoft.com/office/drawing/2014/main" id="{6A9CD32A-23EA-EF07-97BB-417280DA9155}"/>
              </a:ext>
            </a:extLst>
          </p:cNvPr>
          <p:cNvSpPr txBox="1"/>
          <p:nvPr/>
        </p:nvSpPr>
        <p:spPr>
          <a:xfrm>
            <a:off x="28651" y="4776411"/>
            <a:ext cx="6750325" cy="577081"/>
          </a:xfrm>
          <a:prstGeom prst="rect">
            <a:avLst/>
          </a:prstGeom>
          <a:noFill/>
        </p:spPr>
        <p:txBody>
          <a:bodyPr wrap="square">
            <a:spAutoFit/>
          </a:bodyPr>
          <a:lstStyle/>
          <a:p>
            <a:pPr lvl="0" algn="just" rtl="0">
              <a:defRPr/>
            </a:pPr>
            <a:r>
              <a:rPr kumimoji="0" lang="en-US" sz="1050" b="0" i="0" u="none" strike="noStrike" kern="0" cap="none" spc="0" normalizeH="0" baseline="0" noProof="0" dirty="0">
                <a:ln>
                  <a:noFill/>
                </a:ln>
                <a:solidFill>
                  <a:prstClr val="black"/>
                </a:solidFill>
                <a:effectLst/>
                <a:uLnTx/>
                <a:uFillTx/>
                <a:latin typeface="Helvetica Light" panose="020B0403020202020204"/>
              </a:rPr>
              <a:t>HUD Fund I, LP (the “Fund”) is an actively managed, Open Ended Registered Cayman Mutual Fund, which began participating in the Dwight Mortgage notes in August 2021. Through diligent portfolio monitoring and balance sheet management, </a:t>
            </a:r>
            <a:r>
              <a:rPr kumimoji="0" lang="en-US" sz="1050" b="0" i="0" u="none" strike="noStrike" kern="0" cap="none" spc="0" normalizeH="0" baseline="0" noProof="0" dirty="0" err="1">
                <a:ln>
                  <a:noFill/>
                </a:ln>
                <a:solidFill>
                  <a:prstClr val="black"/>
                </a:solidFill>
                <a:effectLst/>
                <a:uLnTx/>
                <a:uFillTx/>
                <a:latin typeface="Helvetica Light" panose="020B0403020202020204"/>
              </a:rPr>
              <a:t>th</a:t>
            </a:r>
            <a:r>
              <a:rPr lang="en-US" sz="1050" kern="0" dirty="0">
                <a:solidFill>
                  <a:prstClr val="black"/>
                </a:solidFill>
                <a:latin typeface="Helvetica Light" panose="020B0403020202020204"/>
              </a:rPr>
              <a:t>e Fund</a:t>
            </a:r>
            <a:r>
              <a:rPr kumimoji="0" lang="en-US" sz="1050" b="0" i="0" u="none" strike="noStrike" kern="0" cap="none" spc="0" normalizeH="0" baseline="0" noProof="0" dirty="0">
                <a:ln>
                  <a:noFill/>
                </a:ln>
                <a:solidFill>
                  <a:prstClr val="black"/>
                </a:solidFill>
                <a:effectLst/>
                <a:uLnTx/>
                <a:uFillTx/>
                <a:latin typeface="Helvetica Light" panose="020B0403020202020204"/>
              </a:rPr>
              <a:t> achieves attractive risk-adjusted returns. </a:t>
            </a:r>
          </a:p>
        </p:txBody>
      </p:sp>
      <p:sp>
        <p:nvSpPr>
          <p:cNvPr id="8" name="TextBox 7">
            <a:extLst>
              <a:ext uri="{FF2B5EF4-FFF2-40B4-BE49-F238E27FC236}">
                <a16:creationId xmlns:a16="http://schemas.microsoft.com/office/drawing/2014/main" id="{34158167-0793-6CA5-2917-F11074659021}"/>
              </a:ext>
            </a:extLst>
          </p:cNvPr>
          <p:cNvSpPr txBox="1"/>
          <p:nvPr/>
        </p:nvSpPr>
        <p:spPr>
          <a:xfrm>
            <a:off x="-2395" y="4374003"/>
            <a:ext cx="6857999" cy="307777"/>
          </a:xfrm>
          <a:prstGeom prst="rect">
            <a:avLst/>
          </a:prstGeom>
          <a:solidFill>
            <a:schemeClr val="tx2">
              <a:lumMod val="50000"/>
            </a:schemeClr>
          </a:solidFill>
        </p:spPr>
        <p:txBody>
          <a:bodyPr wrap="square">
            <a:spAutoFit/>
          </a:bodyPr>
          <a:lstStyle/>
          <a:p>
            <a:pPr algn="l"/>
            <a:r>
              <a:rPr lang="en-US" sz="1400" b="1" dirty="0">
                <a:solidFill>
                  <a:schemeClr val="bg1"/>
                </a:solidFill>
                <a:latin typeface="Helvetica Light" panose="020B0403020202020204"/>
                <a:ea typeface="Tahoma" panose="020B0604030504040204" pitchFamily="34" charset="0"/>
                <a:cs typeface="Arial" panose="020B0604020202020204" pitchFamily="34" charset="0"/>
              </a:rPr>
              <a:t>About HUD Fund </a:t>
            </a:r>
            <a:endParaRPr lang="en-US" sz="1400" dirty="0">
              <a:solidFill>
                <a:schemeClr val="bg1"/>
              </a:solidFill>
            </a:endParaRPr>
          </a:p>
        </p:txBody>
      </p:sp>
    </p:spTree>
    <p:extLst>
      <p:ext uri="{BB962C8B-B14F-4D97-AF65-F5344CB8AC3E}">
        <p14:creationId xmlns:p14="http://schemas.microsoft.com/office/powerpoint/2010/main" val="2251308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28300" y="6885654"/>
            <a:ext cx="3314700" cy="2054409"/>
          </a:xfrm>
          <a:prstGeom prst="rect">
            <a:avLst/>
          </a:prstGeom>
          <a:noFill/>
        </p:spPr>
        <p:txBody>
          <a:bodyPr wrap="square" rtlCol="0">
            <a:spAutoFit/>
          </a:bodyPr>
          <a:lstStyle/>
          <a:p>
            <a:pPr marL="139303" indent="-139303" algn="l" rtl="0">
              <a:spcBef>
                <a:spcPts val="300"/>
              </a:spcBef>
              <a:buFont typeface="Arial" panose="020B0604020202020204" pitchFamily="34" charset="0"/>
              <a:buChar char="•"/>
            </a:pPr>
            <a:r>
              <a:rPr lang="en-US" sz="1050" dirty="0">
                <a:latin typeface="Helvetica Light" panose="020B0403020202020204"/>
                <a:ea typeface="Tahoma" panose="020B0604030504040204" pitchFamily="34" charset="0"/>
              </a:rPr>
              <a:t>Evergreen open-ended Cayman registered fund</a:t>
            </a:r>
            <a:endParaRPr lang="he-IL" sz="1050" dirty="0">
              <a:latin typeface="Helvetica Light" panose="020B0403020202020204"/>
              <a:ea typeface="Tahoma" panose="020B0604030504040204" pitchFamily="34" charset="0"/>
            </a:endParaRPr>
          </a:p>
          <a:p>
            <a:pPr marL="139303" indent="-139303" algn="l" rtl="0">
              <a:spcBef>
                <a:spcPts val="300"/>
              </a:spcBef>
              <a:buFont typeface="Arial" panose="020B0604020202020204" pitchFamily="34" charset="0"/>
              <a:buChar char="•"/>
            </a:pPr>
            <a:r>
              <a:rPr lang="en-US" sz="1050" dirty="0">
                <a:latin typeface="Helvetica Light" panose="020B0403020202020204"/>
                <a:ea typeface="Tahoma" panose="020B0604030504040204" pitchFamily="34" charset="0"/>
              </a:rPr>
              <a:t>Currency: USD</a:t>
            </a:r>
            <a:endParaRPr lang="he-IL" sz="1050" dirty="0">
              <a:latin typeface="Helvetica Light" panose="020B0403020202020204"/>
              <a:ea typeface="Tahoma" panose="020B0604030504040204" pitchFamily="34" charset="0"/>
            </a:endParaRPr>
          </a:p>
          <a:p>
            <a:pPr marL="139303" indent="-139303" algn="l" rtl="0">
              <a:spcBef>
                <a:spcPts val="300"/>
              </a:spcBef>
              <a:buFont typeface="Arial" panose="020B0604020202020204" pitchFamily="34" charset="0"/>
              <a:buChar char="•"/>
            </a:pPr>
            <a:r>
              <a:rPr lang="en-US" sz="1050" dirty="0">
                <a:latin typeface="Helvetica Light" panose="020B0403020202020204"/>
                <a:ea typeface="Tahoma" panose="020B0604030504040204" pitchFamily="34" charset="0"/>
              </a:rPr>
              <a:t>Placements: Monthly </a:t>
            </a:r>
            <a:endParaRPr lang="he-IL" sz="1050" dirty="0">
              <a:latin typeface="Helvetica Light" panose="020B0403020202020204"/>
              <a:ea typeface="Tahoma" panose="020B0604030504040204" pitchFamily="34" charset="0"/>
            </a:endParaRPr>
          </a:p>
          <a:p>
            <a:pPr marL="139303" indent="-139303" algn="l" rtl="0">
              <a:spcBef>
                <a:spcPts val="300"/>
              </a:spcBef>
              <a:buFont typeface="Arial" panose="020B0604020202020204" pitchFamily="34" charset="0"/>
              <a:buChar char="•"/>
            </a:pPr>
            <a:r>
              <a:rPr lang="en-US" sz="1050" dirty="0">
                <a:latin typeface="Helvetica Light" panose="020B0403020202020204"/>
                <a:ea typeface="Tahoma" panose="020B0604030504040204" pitchFamily="34" charset="0"/>
              </a:rPr>
              <a:t>Lock-up period: 18 months</a:t>
            </a:r>
            <a:endParaRPr lang="he-IL" sz="1050" dirty="0">
              <a:latin typeface="Helvetica Light" panose="020B0403020202020204"/>
              <a:ea typeface="Tahoma" panose="020B0604030504040204" pitchFamily="34" charset="0"/>
            </a:endParaRPr>
          </a:p>
          <a:p>
            <a:pPr marL="139303" indent="-139303" algn="l" rtl="0">
              <a:spcBef>
                <a:spcPts val="300"/>
              </a:spcBef>
              <a:buFont typeface="Arial" panose="020B0604020202020204" pitchFamily="34" charset="0"/>
              <a:buChar char="•"/>
            </a:pPr>
            <a:r>
              <a:rPr lang="en-US" sz="1050" dirty="0">
                <a:latin typeface="Helvetica Light" panose="020B0403020202020204"/>
                <a:ea typeface="Tahoma" panose="020B0604030504040204" pitchFamily="34" charset="0"/>
              </a:rPr>
              <a:t>Quarterly Redemptions gate: 5%</a:t>
            </a:r>
            <a:endParaRPr lang="he-IL" sz="1050" dirty="0">
              <a:latin typeface="Helvetica Light" panose="020B0403020202020204"/>
              <a:ea typeface="Tahoma" panose="020B0604030504040204" pitchFamily="34" charset="0"/>
            </a:endParaRPr>
          </a:p>
          <a:p>
            <a:pPr marL="139303" indent="-139303" algn="l" rtl="0">
              <a:spcBef>
                <a:spcPts val="300"/>
              </a:spcBef>
              <a:buFont typeface="Arial" panose="020B0604020202020204" pitchFamily="34" charset="0"/>
              <a:buChar char="•"/>
            </a:pPr>
            <a:r>
              <a:rPr lang="en-US" sz="1050" dirty="0">
                <a:latin typeface="Helvetica Light" panose="020B0403020202020204"/>
                <a:ea typeface="Tahoma" panose="020B0604030504040204" pitchFamily="34" charset="0"/>
              </a:rPr>
              <a:t>Reinvest or Income</a:t>
            </a:r>
          </a:p>
          <a:p>
            <a:pPr marL="139303" indent="-139303" algn="l" rtl="0">
              <a:spcBef>
                <a:spcPts val="300"/>
              </a:spcBef>
              <a:buFont typeface="Arial" panose="020B0604020202020204" pitchFamily="34" charset="0"/>
              <a:buChar char="•"/>
            </a:pPr>
            <a:r>
              <a:rPr lang="en-US" sz="1050" dirty="0">
                <a:latin typeface="Helvetica Light" panose="020B0403020202020204"/>
                <a:ea typeface="Tahoma" panose="020B0604030504040204" pitchFamily="34" charset="0"/>
              </a:rPr>
              <a:t>Annual return 8.5-10.5% Net</a:t>
            </a:r>
            <a:endParaRPr lang="he-IL" sz="1050" dirty="0">
              <a:latin typeface="Helvetica Light" panose="020B0403020202020204"/>
              <a:ea typeface="Tahoma" panose="020B0604030504040204" pitchFamily="34" charset="0"/>
            </a:endParaRPr>
          </a:p>
          <a:p>
            <a:pPr marL="139303" indent="-139303" algn="l" rtl="0">
              <a:spcBef>
                <a:spcPts val="300"/>
              </a:spcBef>
              <a:buFont typeface="Arial" panose="020B0604020202020204" pitchFamily="34" charset="0"/>
              <a:buChar char="•"/>
            </a:pPr>
            <a:r>
              <a:rPr lang="en-US" sz="1050" dirty="0">
                <a:latin typeface="Helvetica Light" panose="020B0403020202020204"/>
                <a:ea typeface="Tahoma" panose="020B0604030504040204" pitchFamily="34" charset="0"/>
              </a:rPr>
              <a:t>Reinvest class  A  ISIN: KYG4645F1028 USD</a:t>
            </a:r>
          </a:p>
          <a:p>
            <a:pPr marL="139303" indent="-139303" algn="l" rtl="0">
              <a:spcBef>
                <a:spcPts val="300"/>
              </a:spcBef>
              <a:buFont typeface="Arial" panose="020B0604020202020204" pitchFamily="34" charset="0"/>
              <a:buChar char="•"/>
            </a:pPr>
            <a:r>
              <a:rPr lang="en-US" sz="1050" dirty="0">
                <a:latin typeface="Helvetica Light" panose="020B0403020202020204"/>
                <a:ea typeface="Tahoma" panose="020B0604030504040204" pitchFamily="34" charset="0"/>
              </a:rPr>
              <a:t>Reinvest class C ISIN: KYG4645F1283 INS</a:t>
            </a:r>
          </a:p>
          <a:p>
            <a:pPr marL="139303" indent="-139303" algn="l" rtl="0">
              <a:spcBef>
                <a:spcPts val="300"/>
              </a:spcBef>
              <a:buFont typeface="Arial" panose="020B0604020202020204" pitchFamily="34" charset="0"/>
              <a:buChar char="•"/>
            </a:pPr>
            <a:r>
              <a:rPr lang="en-US" sz="1050" dirty="0">
                <a:latin typeface="Helvetica Light" panose="020B0403020202020204"/>
                <a:ea typeface="Tahoma" panose="020B0604030504040204" pitchFamily="34" charset="0"/>
                <a:cs typeface="Arial" panose="020B0604020202020204" pitchFamily="34" charset="0"/>
              </a:rPr>
              <a:t>Management fees: 1.4% + vat</a:t>
            </a:r>
            <a:endParaRPr lang="he-IL" sz="1050" dirty="0">
              <a:latin typeface="Helvetica Light" panose="020B0403020202020204"/>
              <a:ea typeface="Tahoma" panose="020B0604030504040204" pitchFamily="34" charset="0"/>
              <a:cs typeface="Arial" panose="020B0604020202020204" pitchFamily="34" charset="0"/>
            </a:endParaRPr>
          </a:p>
        </p:txBody>
      </p:sp>
      <p:sp>
        <p:nvSpPr>
          <p:cNvPr id="20" name="TextBox 19"/>
          <p:cNvSpPr txBox="1"/>
          <p:nvPr/>
        </p:nvSpPr>
        <p:spPr>
          <a:xfrm>
            <a:off x="3219997" y="6894191"/>
            <a:ext cx="3609703" cy="1854354"/>
          </a:xfrm>
          <a:prstGeom prst="rect">
            <a:avLst/>
          </a:prstGeom>
          <a:noFill/>
        </p:spPr>
        <p:txBody>
          <a:bodyPr wrap="square" rtlCol="0">
            <a:spAutoFit/>
          </a:bodyPr>
          <a:lstStyle/>
          <a:p>
            <a:pPr marL="139303" indent="-139303" algn="l" rtl="0">
              <a:spcBef>
                <a:spcPts val="300"/>
              </a:spcBef>
              <a:buFont typeface="Arial" panose="020B0604020202020204" pitchFamily="34" charset="0"/>
              <a:buChar char="•"/>
            </a:pPr>
            <a:r>
              <a:rPr lang="en-US" sz="1050" dirty="0">
                <a:latin typeface="Helvetica Light" panose="020B0403020202020204"/>
                <a:ea typeface="Tahoma" panose="020B0604030504040204" pitchFamily="34" charset="0"/>
                <a:cs typeface="Arial" panose="020B0604020202020204" pitchFamily="34" charset="0"/>
              </a:rPr>
              <a:t>Hurdle yield of of 7% (full catchup)</a:t>
            </a:r>
            <a:endParaRPr lang="he-IL" sz="1050" dirty="0">
              <a:latin typeface="Helvetica Light" panose="020B0403020202020204"/>
              <a:ea typeface="Tahoma" panose="020B0604030504040204" pitchFamily="34" charset="0"/>
              <a:cs typeface="Arial" panose="020B0604020202020204" pitchFamily="34" charset="0"/>
            </a:endParaRPr>
          </a:p>
          <a:p>
            <a:pPr marL="139303" indent="-139303" algn="l" rtl="0">
              <a:spcBef>
                <a:spcPts val="300"/>
              </a:spcBef>
              <a:buFont typeface="Arial" panose="020B0604020202020204" pitchFamily="34" charset="0"/>
              <a:buChar char="•"/>
            </a:pPr>
            <a:r>
              <a:rPr lang="en-US" sz="1050" dirty="0">
                <a:latin typeface="Helvetica Light" panose="020B0403020202020204"/>
                <a:ea typeface="Tahoma" panose="020B0604030504040204" pitchFamily="34" charset="0"/>
                <a:cs typeface="Arial" panose="020B0604020202020204" pitchFamily="34" charset="0"/>
              </a:rPr>
              <a:t>Success fee: 20%</a:t>
            </a:r>
            <a:endParaRPr lang="he-IL" sz="1050" dirty="0">
              <a:latin typeface="Helvetica Light" panose="020B0403020202020204"/>
              <a:ea typeface="Tahoma" panose="020B0604030504040204" pitchFamily="34" charset="0"/>
              <a:cs typeface="Arial" panose="020B0604020202020204" pitchFamily="34" charset="0"/>
            </a:endParaRPr>
          </a:p>
          <a:p>
            <a:pPr marL="139303" indent="-139303" algn="l" rtl="0">
              <a:spcBef>
                <a:spcPts val="300"/>
              </a:spcBef>
              <a:buFont typeface="Arial" panose="020B0604020202020204" pitchFamily="34" charset="0"/>
              <a:buChar char="•"/>
            </a:pPr>
            <a:r>
              <a:rPr lang="en-US" sz="1050" dirty="0">
                <a:latin typeface="Helvetica Light" panose="020B0403020202020204"/>
                <a:ea typeface="Tahoma" panose="020B0604030504040204" pitchFamily="34" charset="0"/>
                <a:cs typeface="Arial" panose="020B0604020202020204" pitchFamily="34" charset="0"/>
              </a:rPr>
              <a:t>Maximum for single Note: </a:t>
            </a:r>
            <a:r>
              <a:rPr lang="he-IL" sz="1050" dirty="0">
                <a:latin typeface="Helvetica Light" panose="020B0403020202020204"/>
                <a:ea typeface="Tahoma" panose="020B0604030504040204" pitchFamily="34" charset="0"/>
                <a:cs typeface="Arial" panose="020B0604020202020204" pitchFamily="34" charset="0"/>
              </a:rPr>
              <a:t>10</a:t>
            </a:r>
            <a:r>
              <a:rPr lang="en-US" sz="1050" dirty="0">
                <a:latin typeface="Helvetica Light" panose="020B0403020202020204"/>
                <a:ea typeface="Tahoma" panose="020B0604030504040204" pitchFamily="34" charset="0"/>
                <a:cs typeface="Arial" panose="020B0604020202020204" pitchFamily="34" charset="0"/>
              </a:rPr>
              <a:t>% of AUM</a:t>
            </a:r>
            <a:endParaRPr lang="he-IL" sz="1050" dirty="0">
              <a:latin typeface="Helvetica Light" panose="020B0403020202020204"/>
              <a:ea typeface="Tahoma" panose="020B0604030504040204" pitchFamily="34" charset="0"/>
              <a:cs typeface="Arial" panose="020B0604020202020204" pitchFamily="34" charset="0"/>
            </a:endParaRPr>
          </a:p>
          <a:p>
            <a:pPr marL="139303" indent="-139303" algn="l" rtl="0">
              <a:spcBef>
                <a:spcPts val="300"/>
              </a:spcBef>
              <a:buFont typeface="Arial" panose="020B0604020202020204" pitchFamily="34" charset="0"/>
              <a:buChar char="•"/>
            </a:pPr>
            <a:r>
              <a:rPr lang="en-US" sz="1050" dirty="0">
                <a:latin typeface="Helvetica Light" panose="020B0403020202020204"/>
                <a:ea typeface="Tahoma" panose="020B0604030504040204" pitchFamily="34" charset="0"/>
                <a:cs typeface="Arial" panose="020B0604020202020204" pitchFamily="34" charset="0"/>
              </a:rPr>
              <a:t>Qualified clients, IRA</a:t>
            </a:r>
            <a:r>
              <a:rPr lang="he-IL" sz="1050" dirty="0">
                <a:latin typeface="Helvetica Light" panose="020B0403020202020204"/>
                <a:ea typeface="Tahoma" panose="020B0604030504040204" pitchFamily="34" charset="0"/>
                <a:cs typeface="Arial" panose="020B0604020202020204" pitchFamily="34" charset="0"/>
              </a:rPr>
              <a:t>,</a:t>
            </a:r>
            <a:r>
              <a:rPr lang="en-US" sz="1050" dirty="0">
                <a:latin typeface="Helvetica Light" panose="020B0403020202020204"/>
                <a:ea typeface="Tahoma" panose="020B0604030504040204" pitchFamily="34" charset="0"/>
                <a:cs typeface="Arial" panose="020B0604020202020204" pitchFamily="34" charset="0"/>
              </a:rPr>
              <a:t> ISIN</a:t>
            </a:r>
            <a:endParaRPr lang="he-IL" sz="1050" dirty="0">
              <a:latin typeface="Helvetica Light" panose="020B0403020202020204"/>
              <a:ea typeface="Tahoma" panose="020B0604030504040204" pitchFamily="34" charset="0"/>
              <a:cs typeface="Arial" panose="020B0604020202020204" pitchFamily="34" charset="0"/>
            </a:endParaRPr>
          </a:p>
          <a:p>
            <a:pPr marL="139303" indent="-139303" algn="l" rtl="0">
              <a:spcBef>
                <a:spcPts val="300"/>
              </a:spcBef>
              <a:buFont typeface="Arial" panose="020B0604020202020204" pitchFamily="34" charset="0"/>
              <a:buChar char="•"/>
            </a:pPr>
            <a:r>
              <a:rPr lang="en-US" sz="1050" dirty="0">
                <a:latin typeface="Helvetica Light" panose="020B0403020202020204"/>
                <a:ea typeface="Tahoma" panose="020B0604030504040204" pitchFamily="34" charset="0"/>
                <a:cs typeface="Arial" panose="020B0604020202020204" pitchFamily="34" charset="0"/>
              </a:rPr>
              <a:t>Legal adviser: </a:t>
            </a:r>
            <a:r>
              <a:rPr lang="en-US" sz="1050" dirty="0" err="1">
                <a:latin typeface="Helvetica Light" panose="020B0403020202020204"/>
                <a:ea typeface="Tahoma" panose="020B0604030504040204" pitchFamily="34" charset="0"/>
                <a:cs typeface="Arial" panose="020B0604020202020204" pitchFamily="34" charset="0"/>
              </a:rPr>
              <a:t>Vinograd</a:t>
            </a:r>
            <a:r>
              <a:rPr lang="en-US" sz="1050" dirty="0">
                <a:latin typeface="Helvetica Light" panose="020B0403020202020204"/>
                <a:ea typeface="Tahoma" panose="020B0604030504040204" pitchFamily="34" charset="0"/>
                <a:cs typeface="Arial" panose="020B0604020202020204" pitchFamily="34" charset="0"/>
              </a:rPr>
              <a:t> &amp; Co</a:t>
            </a:r>
          </a:p>
          <a:p>
            <a:pPr marL="139303" indent="-139303" algn="l" rtl="0">
              <a:spcBef>
                <a:spcPts val="300"/>
              </a:spcBef>
              <a:buFont typeface="Arial" panose="020B0604020202020204" pitchFamily="34" charset="0"/>
              <a:buChar char="•"/>
            </a:pPr>
            <a:r>
              <a:rPr lang="en-US" sz="1050" dirty="0">
                <a:latin typeface="Helvetica Light" panose="020B0403020202020204"/>
                <a:ea typeface="Tahoma" panose="020B0604030504040204" pitchFamily="34" charset="0"/>
                <a:cs typeface="Arial" panose="020B0604020202020204" pitchFamily="34" charset="0"/>
              </a:rPr>
              <a:t>Administrator: </a:t>
            </a:r>
            <a:r>
              <a:rPr lang="en-US" sz="1050" dirty="0" err="1">
                <a:latin typeface="Helvetica Light" panose="020B0403020202020204"/>
                <a:ea typeface="Tahoma" panose="020B0604030504040204" pitchFamily="34" charset="0"/>
                <a:cs typeface="Arial" panose="020B0604020202020204" pitchFamily="34" charset="0"/>
              </a:rPr>
              <a:t>Tzur</a:t>
            </a:r>
            <a:r>
              <a:rPr lang="en-US" sz="1050" dirty="0">
                <a:latin typeface="Helvetica Light" panose="020B0403020202020204"/>
                <a:ea typeface="Tahoma" panose="020B0604030504040204" pitchFamily="34" charset="0"/>
                <a:cs typeface="Arial" panose="020B0604020202020204" pitchFamily="34" charset="0"/>
              </a:rPr>
              <a:t> management</a:t>
            </a:r>
            <a:endParaRPr lang="he-IL" sz="1050" dirty="0">
              <a:latin typeface="Helvetica Light" panose="020B0403020202020204"/>
              <a:ea typeface="Tahoma" panose="020B0604030504040204" pitchFamily="34" charset="0"/>
              <a:cs typeface="Arial" panose="020B0604020202020204" pitchFamily="34" charset="0"/>
            </a:endParaRPr>
          </a:p>
          <a:p>
            <a:pPr marL="139303" indent="-139303" algn="l" rtl="0">
              <a:spcBef>
                <a:spcPts val="300"/>
              </a:spcBef>
              <a:buFont typeface="Arial" panose="020B0604020202020204" pitchFamily="34" charset="0"/>
              <a:buChar char="•"/>
            </a:pPr>
            <a:r>
              <a:rPr lang="en-US" sz="1050" dirty="0">
                <a:latin typeface="Helvetica Light" panose="020B0403020202020204"/>
                <a:ea typeface="Tahoma" panose="020B0604030504040204" pitchFamily="34" charset="0"/>
                <a:cs typeface="Arial" panose="020B0604020202020204" pitchFamily="34" charset="0"/>
              </a:rPr>
              <a:t>Audit adviser: PWC</a:t>
            </a:r>
            <a:endParaRPr lang="he-IL" sz="1050" dirty="0">
              <a:latin typeface="Helvetica Light" panose="020B0403020202020204"/>
              <a:ea typeface="Tahoma" panose="020B0604030504040204" pitchFamily="34" charset="0"/>
              <a:cs typeface="Arial" panose="020B0604020202020204" pitchFamily="34" charset="0"/>
            </a:endParaRPr>
          </a:p>
          <a:p>
            <a:pPr marL="139303" indent="-139303" algn="l" rtl="0">
              <a:spcBef>
                <a:spcPts val="300"/>
              </a:spcBef>
              <a:buFont typeface="Arial" panose="020B0604020202020204" pitchFamily="34" charset="0"/>
              <a:buChar char="•"/>
            </a:pPr>
            <a:r>
              <a:rPr lang="en-US" sz="1050" dirty="0">
                <a:latin typeface="Helvetica Light" panose="020B0403020202020204"/>
                <a:ea typeface="Tahoma" panose="020B0604030504040204" pitchFamily="34" charset="0"/>
                <a:cs typeface="Arial" panose="020B0604020202020204" pitchFamily="34" charset="0"/>
              </a:rPr>
              <a:t>Distribution class  B  ISIN: KYG4645F1101 USD</a:t>
            </a:r>
          </a:p>
          <a:p>
            <a:pPr marL="139303" indent="-139303" algn="l" rtl="0">
              <a:spcBef>
                <a:spcPts val="300"/>
              </a:spcBef>
              <a:buFont typeface="Arial" panose="020B0604020202020204" pitchFamily="34" charset="0"/>
              <a:buChar char="•"/>
            </a:pPr>
            <a:r>
              <a:rPr lang="en-US" sz="1050" dirty="0">
                <a:latin typeface="Helvetica Light" panose="020B0403020202020204"/>
                <a:ea typeface="Tahoma" panose="020B0604030504040204" pitchFamily="34" charset="0"/>
                <a:cs typeface="Arial" panose="020B0604020202020204" pitchFamily="34" charset="0"/>
              </a:rPr>
              <a:t>Distribution class D  ISIN: KYG4645F1366 INS</a:t>
            </a:r>
            <a:endParaRPr lang="he-IL" sz="1050" dirty="0">
              <a:latin typeface="Helvetica Light" panose="020B0403020202020204"/>
              <a:ea typeface="Tahoma" panose="020B0604030504040204" pitchFamily="34" charset="0"/>
              <a:cs typeface="Arial" panose="020B0604020202020204" pitchFamily="34" charset="0"/>
            </a:endParaRPr>
          </a:p>
        </p:txBody>
      </p:sp>
      <p:sp>
        <p:nvSpPr>
          <p:cNvPr id="4" name="TextBox 3"/>
          <p:cNvSpPr txBox="1"/>
          <p:nvPr/>
        </p:nvSpPr>
        <p:spPr>
          <a:xfrm>
            <a:off x="28302" y="9263240"/>
            <a:ext cx="6857999" cy="323165"/>
          </a:xfrm>
          <a:prstGeom prst="rect">
            <a:avLst/>
          </a:prstGeom>
          <a:noFill/>
        </p:spPr>
        <p:txBody>
          <a:bodyPr wrap="square" rtlCol="0">
            <a:spAutoFit/>
          </a:bodyPr>
          <a:lstStyle/>
          <a:p>
            <a:pPr algn="just" rtl="0"/>
            <a:r>
              <a:rPr lang="en-US" sz="750" i="1" dirty="0">
                <a:latin typeface="Helvetica Light" panose="020B0403020202020204"/>
                <a:ea typeface="Tahoma" panose="020B0604030504040204" pitchFamily="34" charset="0"/>
                <a:cs typeface="Arial" panose="020B0604020202020204" pitchFamily="34" charset="0"/>
              </a:rPr>
              <a:t>Disclaimer: This document does not constitute an offer or any recommendation or advice to invest in the Fund. The Fund is designated solely for Eligible Investors (as defined in the Israeli Securities Law, 1968), and its purpose is to provide initial and partial information regarding the Fund and is strictly confidential.</a:t>
            </a:r>
          </a:p>
        </p:txBody>
      </p:sp>
      <p:sp>
        <p:nvSpPr>
          <p:cNvPr id="26" name="TextBox 25">
            <a:extLst>
              <a:ext uri="{FF2B5EF4-FFF2-40B4-BE49-F238E27FC236}">
                <a16:creationId xmlns:a16="http://schemas.microsoft.com/office/drawing/2014/main" id="{2840197A-A39E-9E3F-8DD9-CAE8626598C2}"/>
              </a:ext>
            </a:extLst>
          </p:cNvPr>
          <p:cNvSpPr txBox="1"/>
          <p:nvPr/>
        </p:nvSpPr>
        <p:spPr>
          <a:xfrm>
            <a:off x="1" y="6567768"/>
            <a:ext cx="6857999" cy="307777"/>
          </a:xfrm>
          <a:prstGeom prst="rect">
            <a:avLst/>
          </a:prstGeom>
          <a:solidFill>
            <a:schemeClr val="tx2">
              <a:lumMod val="50000"/>
            </a:schemeClr>
          </a:solidFill>
        </p:spPr>
        <p:txBody>
          <a:bodyPr wrap="square">
            <a:spAutoFit/>
          </a:bodyPr>
          <a:lstStyle/>
          <a:p>
            <a:pPr algn="l"/>
            <a:r>
              <a:rPr lang="en-US" sz="1400" b="1" dirty="0">
                <a:solidFill>
                  <a:schemeClr val="bg1"/>
                </a:solidFill>
                <a:latin typeface="Helvetica Light" panose="020B0403020202020204"/>
                <a:ea typeface="Tahoma" panose="020B0604030504040204" pitchFamily="34" charset="0"/>
                <a:cs typeface="Arial" panose="020B0604020202020204" pitchFamily="34" charset="0"/>
              </a:rPr>
              <a:t>Key Terms</a:t>
            </a:r>
            <a:endParaRPr lang="en-US" sz="1400" dirty="0">
              <a:solidFill>
                <a:schemeClr val="bg1"/>
              </a:solidFill>
            </a:endParaRPr>
          </a:p>
        </p:txBody>
      </p:sp>
      <p:sp>
        <p:nvSpPr>
          <p:cNvPr id="27" name="TextBox 26">
            <a:extLst>
              <a:ext uri="{FF2B5EF4-FFF2-40B4-BE49-F238E27FC236}">
                <a16:creationId xmlns:a16="http://schemas.microsoft.com/office/drawing/2014/main" id="{3A0FF28D-8C8B-18B1-AAC7-F2FF5A6DE51F}"/>
              </a:ext>
            </a:extLst>
          </p:cNvPr>
          <p:cNvSpPr txBox="1"/>
          <p:nvPr/>
        </p:nvSpPr>
        <p:spPr>
          <a:xfrm>
            <a:off x="0" y="9634323"/>
            <a:ext cx="6858000" cy="271677"/>
          </a:xfrm>
          <a:prstGeom prst="rect">
            <a:avLst/>
          </a:prstGeom>
          <a:solidFill>
            <a:schemeClr val="tx2">
              <a:lumMod val="50000"/>
            </a:schemeClr>
          </a:solidFill>
        </p:spPr>
        <p:txBody>
          <a:bodyPr wrap="square" rtlCol="0">
            <a:spAutoFit/>
          </a:bodyPr>
          <a:lstStyle/>
          <a:p>
            <a:pPr marL="139303" indent="-139303">
              <a:lnSpc>
                <a:spcPts val="1500"/>
              </a:lnSpc>
              <a:buFont typeface="Arial" panose="020B0604020202020204" pitchFamily="34" charset="0"/>
              <a:buChar char="•"/>
            </a:pPr>
            <a:endParaRPr lang="he-IL" sz="1200" dirty="0">
              <a:solidFill>
                <a:schemeClr val="bg1"/>
              </a:solidFill>
              <a:latin typeface="Tahoma" panose="020B0604030504040204" pitchFamily="34" charset="0"/>
              <a:ea typeface="Tahoma" panose="020B0604030504040204" pitchFamily="34" charset="0"/>
            </a:endParaRPr>
          </a:p>
        </p:txBody>
      </p:sp>
      <p:pic>
        <p:nvPicPr>
          <p:cNvPr id="29" name="Picture 28" descr="A picture containing text, clipart&#10;&#10;Description automatically generated">
            <a:extLst>
              <a:ext uri="{FF2B5EF4-FFF2-40B4-BE49-F238E27FC236}">
                <a16:creationId xmlns:a16="http://schemas.microsoft.com/office/drawing/2014/main" id="{420C2CD5-4486-05B7-B32B-3B8B3FCFF8C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8502" y="9691018"/>
            <a:ext cx="1269457" cy="174376"/>
          </a:xfrm>
          <a:prstGeom prst="rect">
            <a:avLst/>
          </a:prstGeom>
        </p:spPr>
      </p:pic>
      <p:sp>
        <p:nvSpPr>
          <p:cNvPr id="32" name="TextBox 31">
            <a:extLst>
              <a:ext uri="{FF2B5EF4-FFF2-40B4-BE49-F238E27FC236}">
                <a16:creationId xmlns:a16="http://schemas.microsoft.com/office/drawing/2014/main" id="{7FD3ED6D-C46F-D06C-BD44-7FED47147282}"/>
              </a:ext>
            </a:extLst>
          </p:cNvPr>
          <p:cNvSpPr txBox="1"/>
          <p:nvPr/>
        </p:nvSpPr>
        <p:spPr>
          <a:xfrm>
            <a:off x="-3823" y="8943777"/>
            <a:ext cx="6857999" cy="300082"/>
          </a:xfrm>
          <a:prstGeom prst="rect">
            <a:avLst/>
          </a:prstGeom>
          <a:solidFill>
            <a:schemeClr val="tx2">
              <a:lumMod val="50000"/>
            </a:schemeClr>
          </a:solidFill>
        </p:spPr>
        <p:txBody>
          <a:bodyPr wrap="square">
            <a:spAutoFit/>
          </a:bodyPr>
          <a:lstStyle/>
          <a:p>
            <a:pPr algn="l"/>
            <a:r>
              <a:rPr lang="fr-FR" sz="1350" b="1" dirty="0">
                <a:solidFill>
                  <a:schemeClr val="bg1"/>
                </a:solidFill>
                <a:latin typeface="Helvetica Light" panose="020B0403020202020204"/>
                <a:ea typeface="Tahoma" panose="020B0604030504040204" pitchFamily="34" charset="0"/>
                <a:cs typeface="Arial" panose="020B0604020202020204" pitchFamily="34" charset="0"/>
              </a:rPr>
              <a:t>Service Relations: </a:t>
            </a:r>
            <a:r>
              <a:rPr lang="fr-FR" sz="1350" b="1" dirty="0">
                <a:solidFill>
                  <a:schemeClr val="bg1"/>
                </a:solidFill>
                <a:latin typeface="Helvetica Light" panose="020B0403020202020204"/>
                <a:ea typeface="Tahoma" panose="020B060403050404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davidg@sapiensinv.com</a:t>
            </a:r>
            <a:r>
              <a:rPr lang="fr-FR" sz="1350" b="1" dirty="0">
                <a:solidFill>
                  <a:schemeClr val="bg1"/>
                </a:solidFill>
                <a:latin typeface="Helvetica Light" panose="020B0403020202020204"/>
                <a:ea typeface="Tahoma" panose="020B0604030504040204" pitchFamily="34" charset="0"/>
                <a:cs typeface="Arial" panose="020B0604020202020204" pitchFamily="34" charset="0"/>
              </a:rPr>
              <a:t>, </a:t>
            </a:r>
            <a:r>
              <a:rPr lang="fr-FR" sz="1350" b="1" dirty="0">
                <a:solidFill>
                  <a:schemeClr val="bg1"/>
                </a:solidFill>
                <a:latin typeface="Helvetica Light" panose="020B0403020202020204"/>
                <a:ea typeface="Tahoma" panose="020B060403050404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natan@hud-fund.com</a:t>
            </a:r>
            <a:r>
              <a:rPr lang="fr-FR" sz="1350" b="1" dirty="0">
                <a:solidFill>
                  <a:schemeClr val="bg1"/>
                </a:solidFill>
                <a:latin typeface="Helvetica Light" panose="020B0403020202020204"/>
                <a:ea typeface="Tahoma" panose="020B0604030504040204" pitchFamily="34" charset="0"/>
                <a:cs typeface="Arial" panose="020B0604020202020204" pitchFamily="34" charset="0"/>
              </a:rPr>
              <a:t> TL: +972-53-235-4567</a:t>
            </a:r>
          </a:p>
        </p:txBody>
      </p:sp>
      <p:pic>
        <p:nvPicPr>
          <p:cNvPr id="16" name="Picture 15" descr="Icon&#10;&#10;Description automatically generated">
            <a:extLst>
              <a:ext uri="{FF2B5EF4-FFF2-40B4-BE49-F238E27FC236}">
                <a16:creationId xmlns:a16="http://schemas.microsoft.com/office/drawing/2014/main" id="{DC69CF7C-BA34-DAA8-9544-9B6E22186EF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73621" y="446967"/>
            <a:ext cx="3345038" cy="477356"/>
          </a:xfrm>
          <a:prstGeom prst="rect">
            <a:avLst/>
          </a:prstGeom>
        </p:spPr>
      </p:pic>
      <p:pic>
        <p:nvPicPr>
          <p:cNvPr id="17" name="Picture 16">
            <a:extLst>
              <a:ext uri="{FF2B5EF4-FFF2-40B4-BE49-F238E27FC236}">
                <a16:creationId xmlns:a16="http://schemas.microsoft.com/office/drawing/2014/main" id="{394C4782-D1A4-8DFC-DC26-336603CAFDC2}"/>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3979513" y="275975"/>
            <a:ext cx="2604864" cy="748671"/>
          </a:xfrm>
          <a:prstGeom prst="rect">
            <a:avLst/>
          </a:prstGeom>
        </p:spPr>
      </p:pic>
      <p:graphicFrame>
        <p:nvGraphicFramePr>
          <p:cNvPr id="18" name="Chart 17">
            <a:extLst>
              <a:ext uri="{FF2B5EF4-FFF2-40B4-BE49-F238E27FC236}">
                <a16:creationId xmlns:a16="http://schemas.microsoft.com/office/drawing/2014/main" id="{27427B57-E165-4E9D-C31B-AA280EB8C1B3}"/>
              </a:ext>
            </a:extLst>
          </p:cNvPr>
          <p:cNvGraphicFramePr/>
          <p:nvPr>
            <p:extLst>
              <p:ext uri="{D42A27DB-BD31-4B8C-83A1-F6EECF244321}">
                <p14:modId xmlns:p14="http://schemas.microsoft.com/office/powerpoint/2010/main" val="1551091470"/>
              </p:ext>
            </p:extLst>
          </p:nvPr>
        </p:nvGraphicFramePr>
        <p:xfrm>
          <a:off x="28300" y="3321862"/>
          <a:ext cx="6793752" cy="3268134"/>
        </p:xfrm>
        <a:graphic>
          <a:graphicData uri="http://schemas.openxmlformats.org/drawingml/2006/chart">
            <c:chart xmlns:c="http://schemas.openxmlformats.org/drawingml/2006/chart" xmlns:r="http://schemas.openxmlformats.org/officeDocument/2006/relationships" r:id="rId7"/>
          </a:graphicData>
        </a:graphic>
      </p:graphicFrame>
      <p:sp>
        <p:nvSpPr>
          <p:cNvPr id="21" name="TextBox 20">
            <a:extLst>
              <a:ext uri="{FF2B5EF4-FFF2-40B4-BE49-F238E27FC236}">
                <a16:creationId xmlns:a16="http://schemas.microsoft.com/office/drawing/2014/main" id="{7B2385B6-B15B-0820-76A9-18CB332CB5C8}"/>
              </a:ext>
            </a:extLst>
          </p:cNvPr>
          <p:cNvSpPr txBox="1"/>
          <p:nvPr/>
        </p:nvSpPr>
        <p:spPr>
          <a:xfrm>
            <a:off x="5254546" y="6331093"/>
            <a:ext cx="1567506" cy="230832"/>
          </a:xfrm>
          <a:prstGeom prst="rect">
            <a:avLst/>
          </a:prstGeom>
          <a:noFill/>
        </p:spPr>
        <p:txBody>
          <a:bodyPr wrap="square" rtlCol="0">
            <a:spAutoFit/>
          </a:bodyPr>
          <a:lstStyle/>
          <a:p>
            <a:pPr algn="r"/>
            <a:r>
              <a:rPr lang="en-US" sz="900" i="1" dirty="0">
                <a:solidFill>
                  <a:srgbClr val="515253"/>
                </a:solidFill>
                <a:latin typeface="Helvetica Light" panose="020B0403020202020204"/>
              </a:rPr>
              <a:t>*YTD through August 2022 </a:t>
            </a:r>
          </a:p>
        </p:txBody>
      </p:sp>
      <p:sp>
        <p:nvSpPr>
          <p:cNvPr id="22" name="TextBox 21">
            <a:extLst>
              <a:ext uri="{FF2B5EF4-FFF2-40B4-BE49-F238E27FC236}">
                <a16:creationId xmlns:a16="http://schemas.microsoft.com/office/drawing/2014/main" id="{D902A9A3-603E-1ADE-B144-6FC10C88EB62}"/>
              </a:ext>
            </a:extLst>
          </p:cNvPr>
          <p:cNvSpPr txBox="1"/>
          <p:nvPr/>
        </p:nvSpPr>
        <p:spPr>
          <a:xfrm>
            <a:off x="1" y="2649728"/>
            <a:ext cx="6857999" cy="307777"/>
          </a:xfrm>
          <a:prstGeom prst="rect">
            <a:avLst/>
          </a:prstGeom>
          <a:solidFill>
            <a:schemeClr val="tx2">
              <a:lumMod val="50000"/>
            </a:schemeClr>
          </a:solidFill>
        </p:spPr>
        <p:txBody>
          <a:bodyPr wrap="square">
            <a:spAutoFit/>
          </a:bodyPr>
          <a:lstStyle/>
          <a:p>
            <a:pPr algn="l"/>
            <a:r>
              <a:rPr lang="en-US" sz="1400" b="1" dirty="0">
                <a:solidFill>
                  <a:schemeClr val="bg1"/>
                </a:solidFill>
                <a:latin typeface="Helvetica Light" panose="020B0403020202020204"/>
                <a:ea typeface="Tahoma" panose="020B0604030504040204" pitchFamily="34" charset="0"/>
                <a:cs typeface="Arial" panose="020B0604020202020204" pitchFamily="34" charset="0"/>
              </a:rPr>
              <a:t>Servicing Portfolio (2017-2022 YTD*)</a:t>
            </a:r>
            <a:endParaRPr lang="en-US" sz="1400" dirty="0">
              <a:solidFill>
                <a:schemeClr val="bg1"/>
              </a:solidFill>
            </a:endParaRPr>
          </a:p>
        </p:txBody>
      </p:sp>
      <p:sp>
        <p:nvSpPr>
          <p:cNvPr id="2" name="TextBox 1">
            <a:extLst>
              <a:ext uri="{FF2B5EF4-FFF2-40B4-BE49-F238E27FC236}">
                <a16:creationId xmlns:a16="http://schemas.microsoft.com/office/drawing/2014/main" id="{8AC87A4E-879F-FDF3-A7D4-056A387996D8}"/>
              </a:ext>
            </a:extLst>
          </p:cNvPr>
          <p:cNvSpPr txBox="1"/>
          <p:nvPr/>
        </p:nvSpPr>
        <p:spPr>
          <a:xfrm>
            <a:off x="1119420" y="2995692"/>
            <a:ext cx="4611511" cy="415498"/>
          </a:xfrm>
          <a:prstGeom prst="rect">
            <a:avLst/>
          </a:prstGeom>
          <a:noFill/>
        </p:spPr>
        <p:txBody>
          <a:bodyPr wrap="square" rtlCol="0">
            <a:spAutoFit/>
          </a:bodyPr>
          <a:lstStyle/>
          <a:p>
            <a:pPr algn="ctr"/>
            <a:r>
              <a:rPr lang="en-US" sz="1050" dirty="0">
                <a:latin typeface="Helvetica Light" panose="020B0403020202020204"/>
              </a:rPr>
              <a:t>Dwight Capital was approved to be a GNMA Issuer/Servicer in August 2017 and officially began servicing its own loans in October 2017.</a:t>
            </a:r>
          </a:p>
        </p:txBody>
      </p:sp>
      <p:graphicFrame>
        <p:nvGraphicFramePr>
          <p:cNvPr id="15" name="Table 14">
            <a:extLst>
              <a:ext uri="{FF2B5EF4-FFF2-40B4-BE49-F238E27FC236}">
                <a16:creationId xmlns:a16="http://schemas.microsoft.com/office/drawing/2014/main" id="{D42FCC9F-AAE7-D1DE-9951-03E5716D180C}"/>
              </a:ext>
            </a:extLst>
          </p:cNvPr>
          <p:cNvGraphicFramePr>
            <a:graphicFrameLocks noGrp="1"/>
          </p:cNvGraphicFramePr>
          <p:nvPr>
            <p:extLst>
              <p:ext uri="{D42A27DB-BD31-4B8C-83A1-F6EECF244321}">
                <p14:modId xmlns:p14="http://schemas.microsoft.com/office/powerpoint/2010/main" val="3590191013"/>
              </p:ext>
            </p:extLst>
          </p:nvPr>
        </p:nvGraphicFramePr>
        <p:xfrm>
          <a:off x="0" y="1800314"/>
          <a:ext cx="6858001" cy="841248"/>
        </p:xfrm>
        <a:graphic>
          <a:graphicData uri="http://schemas.openxmlformats.org/drawingml/2006/table">
            <a:tbl>
              <a:tblPr bandRow="1"/>
              <a:tblGrid>
                <a:gridCol w="705556">
                  <a:extLst>
                    <a:ext uri="{9D8B030D-6E8A-4147-A177-3AD203B41FA5}">
                      <a16:colId xmlns:a16="http://schemas.microsoft.com/office/drawing/2014/main" val="2067980028"/>
                    </a:ext>
                  </a:extLst>
                </a:gridCol>
                <a:gridCol w="473265">
                  <a:extLst>
                    <a:ext uri="{9D8B030D-6E8A-4147-A177-3AD203B41FA5}">
                      <a16:colId xmlns:a16="http://schemas.microsoft.com/office/drawing/2014/main" val="2612427482"/>
                    </a:ext>
                  </a:extLst>
                </a:gridCol>
                <a:gridCol w="473265">
                  <a:extLst>
                    <a:ext uri="{9D8B030D-6E8A-4147-A177-3AD203B41FA5}">
                      <a16:colId xmlns:a16="http://schemas.microsoft.com/office/drawing/2014/main" val="770464492"/>
                    </a:ext>
                  </a:extLst>
                </a:gridCol>
                <a:gridCol w="473265">
                  <a:extLst>
                    <a:ext uri="{9D8B030D-6E8A-4147-A177-3AD203B41FA5}">
                      <a16:colId xmlns:a16="http://schemas.microsoft.com/office/drawing/2014/main" val="1104740047"/>
                    </a:ext>
                  </a:extLst>
                </a:gridCol>
                <a:gridCol w="473265">
                  <a:extLst>
                    <a:ext uri="{9D8B030D-6E8A-4147-A177-3AD203B41FA5}">
                      <a16:colId xmlns:a16="http://schemas.microsoft.com/office/drawing/2014/main" val="2225345442"/>
                    </a:ext>
                  </a:extLst>
                </a:gridCol>
                <a:gridCol w="473265">
                  <a:extLst>
                    <a:ext uri="{9D8B030D-6E8A-4147-A177-3AD203B41FA5}">
                      <a16:colId xmlns:a16="http://schemas.microsoft.com/office/drawing/2014/main" val="1691279196"/>
                    </a:ext>
                  </a:extLst>
                </a:gridCol>
                <a:gridCol w="473265">
                  <a:extLst>
                    <a:ext uri="{9D8B030D-6E8A-4147-A177-3AD203B41FA5}">
                      <a16:colId xmlns:a16="http://schemas.microsoft.com/office/drawing/2014/main" val="824332012"/>
                    </a:ext>
                  </a:extLst>
                </a:gridCol>
                <a:gridCol w="473265">
                  <a:extLst>
                    <a:ext uri="{9D8B030D-6E8A-4147-A177-3AD203B41FA5}">
                      <a16:colId xmlns:a16="http://schemas.microsoft.com/office/drawing/2014/main" val="3200292521"/>
                    </a:ext>
                  </a:extLst>
                </a:gridCol>
                <a:gridCol w="473265">
                  <a:extLst>
                    <a:ext uri="{9D8B030D-6E8A-4147-A177-3AD203B41FA5}">
                      <a16:colId xmlns:a16="http://schemas.microsoft.com/office/drawing/2014/main" val="1599545322"/>
                    </a:ext>
                  </a:extLst>
                </a:gridCol>
                <a:gridCol w="473265">
                  <a:extLst>
                    <a:ext uri="{9D8B030D-6E8A-4147-A177-3AD203B41FA5}">
                      <a16:colId xmlns:a16="http://schemas.microsoft.com/office/drawing/2014/main" val="389127962"/>
                    </a:ext>
                  </a:extLst>
                </a:gridCol>
                <a:gridCol w="473265">
                  <a:extLst>
                    <a:ext uri="{9D8B030D-6E8A-4147-A177-3AD203B41FA5}">
                      <a16:colId xmlns:a16="http://schemas.microsoft.com/office/drawing/2014/main" val="225718882"/>
                    </a:ext>
                  </a:extLst>
                </a:gridCol>
                <a:gridCol w="473265">
                  <a:extLst>
                    <a:ext uri="{9D8B030D-6E8A-4147-A177-3AD203B41FA5}">
                      <a16:colId xmlns:a16="http://schemas.microsoft.com/office/drawing/2014/main" val="2271299434"/>
                    </a:ext>
                  </a:extLst>
                </a:gridCol>
                <a:gridCol w="473265">
                  <a:extLst>
                    <a:ext uri="{9D8B030D-6E8A-4147-A177-3AD203B41FA5}">
                      <a16:colId xmlns:a16="http://schemas.microsoft.com/office/drawing/2014/main" val="4110871600"/>
                    </a:ext>
                  </a:extLst>
                </a:gridCol>
                <a:gridCol w="473265">
                  <a:extLst>
                    <a:ext uri="{9D8B030D-6E8A-4147-A177-3AD203B41FA5}">
                      <a16:colId xmlns:a16="http://schemas.microsoft.com/office/drawing/2014/main" val="1731230661"/>
                    </a:ext>
                  </a:extLst>
                </a:gridCol>
              </a:tblGrid>
              <a:tr h="268999">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marL="0" marR="0" indent="0" algn="r" defTabSz="914400" rtl="0" eaLnBrk="1" fontAlgn="auto" latinLnBrk="0" hangingPunct="1">
                        <a:lnSpc>
                          <a:spcPct val="100000"/>
                        </a:lnSpc>
                        <a:spcBef>
                          <a:spcPts val="0"/>
                        </a:spcBef>
                        <a:spcAft>
                          <a:spcPts val="0"/>
                        </a:spcAft>
                        <a:buClrTx/>
                        <a:buSzTx/>
                        <a:buFontTx/>
                        <a:buNone/>
                        <a:tabLst/>
                        <a:defRPr/>
                      </a:pPr>
                      <a:endParaRPr lang="en-US" sz="1000" b="1" dirty="0">
                        <a:solidFill>
                          <a:schemeClr val="tx1"/>
                        </a:solidFill>
                        <a:latin typeface="Helvetica Light" panose="020B0403020202020204" pitchFamily="34" charset="0"/>
                      </a:endParaRPr>
                    </a:p>
                  </a:txBody>
                  <a:tcPr marL="0" marR="0" marT="64008" marB="64008" anchor="b">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JAN</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FEB</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MAR</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APR</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MAY</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JUN</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JUL</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AUG</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SEP</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OCT</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NOV</a:t>
                      </a:r>
                    </a:p>
                  </a:txBody>
                  <a:tcPr marL="0" marR="0" marT="64008" marB="64008" anchor="b">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0" cap="all" spc="30" baseline="0" dirty="0">
                          <a:solidFill>
                            <a:schemeClr val="tx1"/>
                          </a:solidFill>
                          <a:latin typeface="Helvetica Light" panose="020B0403020202020204" pitchFamily="34" charset="0"/>
                        </a:rPr>
                        <a:t>DEC</a:t>
                      </a:r>
                    </a:p>
                  </a:txBody>
                  <a:tcPr marL="0" marR="0" marT="64008" marB="64008" anchor="b">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algn="ctr"/>
                      <a:r>
                        <a:rPr lang="en-US" sz="1000" b="1" cap="all" spc="30" baseline="0" dirty="0">
                          <a:solidFill>
                            <a:schemeClr val="tx1"/>
                          </a:solidFill>
                          <a:latin typeface="Helvetica Light" panose="020B0403020202020204" pitchFamily="34" charset="0"/>
                        </a:rPr>
                        <a:t>YTD</a:t>
                      </a:r>
                    </a:p>
                  </a:txBody>
                  <a:tcPr marL="0" marR="0" marT="64008" marB="64008" anchor="b">
                    <a:lnL w="12700" cap="flat" cmpd="sng" algn="ctr">
                      <a:noFill/>
                      <a:prstDash val="solid"/>
                      <a:round/>
                      <a:headEnd type="none" w="med" len="med"/>
                      <a:tailEnd type="none" w="med" len="med"/>
                    </a:lnL>
                    <a:lnR w="12700" cmpd="sng">
                      <a:solidFill>
                        <a:sysClr val="window" lastClr="FFFFFF"/>
                      </a:solidFill>
                    </a:lnR>
                    <a:lnT w="12700" cap="flat" cmpd="sng" algn="ctr">
                      <a:solidFill>
                        <a:schemeClr val="tx1"/>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3986910"/>
                  </a:ext>
                </a:extLst>
              </a:tr>
              <a:tr h="268999">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marL="0" marR="0" indent="0" algn="ctr" defTabSz="1018824" rtl="0" eaLnBrk="1" fontAlgn="auto" latinLnBrk="0" hangingPunct="1">
                        <a:lnSpc>
                          <a:spcPct val="100000"/>
                        </a:lnSpc>
                        <a:spcBef>
                          <a:spcPts val="0"/>
                        </a:spcBef>
                        <a:spcAft>
                          <a:spcPts val="0"/>
                        </a:spcAft>
                        <a:buClrTx/>
                        <a:buSzTx/>
                        <a:buFontTx/>
                        <a:buNone/>
                        <a:tabLst/>
                        <a:defRPr/>
                      </a:pPr>
                      <a:r>
                        <a:rPr lang="en-US" sz="1000" b="0" kern="1200" dirty="0">
                          <a:solidFill>
                            <a:schemeClr val="tx1"/>
                          </a:solidFill>
                          <a:latin typeface="Helvetica Light" panose="020B0403020202020204"/>
                          <a:ea typeface="+mn-ea"/>
                          <a:cs typeface="Leelawadee UI" panose="020B0502040204020203" pitchFamily="34" charset="-34"/>
                        </a:rPr>
                        <a:t>2020 (Net)</a:t>
                      </a:r>
                    </a:p>
                  </a:txBody>
                  <a:tcPr marL="0" marR="0" marT="64008" marB="64008">
                    <a:lnL w="12700" cmpd="sng">
                      <a:noFill/>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0.86%</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0.66%</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0.45%</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0.92%</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0.72%</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0.99%</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0.90%</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0.95%</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0.84%</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0.83%</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0.74%</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0.77%</a:t>
                      </a:r>
                    </a:p>
                  </a:txBody>
                  <a:tcPr marL="6602" marR="6602" marT="6602" marB="0" anchor="ctr">
                    <a:lnL w="12700" cap="flat" cmpd="sng" algn="ctr">
                      <a:noFill/>
                      <a:prstDash val="solid"/>
                      <a:round/>
                      <a:headEnd type="none" w="med" len="med"/>
                      <a:tailEnd type="none" w="med" len="med"/>
                    </a:lnL>
                    <a:lnR w="12700" cmpd="sng">
                      <a:noFill/>
                    </a:lnR>
                    <a:lnT w="6350" cap="flat" cmpd="sng" algn="ctr">
                      <a:solidFill>
                        <a:srgbClr val="A5A5A5"/>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10.14%</a:t>
                      </a:r>
                    </a:p>
                  </a:txBody>
                  <a:tcPr marL="6602" marR="6602" marT="6602" marB="0" anchor="ctr">
                    <a:lnL w="12700" cap="flat" cmpd="sng" algn="ctr">
                      <a:noFill/>
                      <a:prstDash val="solid"/>
                      <a:round/>
                      <a:headEnd type="none" w="med" len="med"/>
                      <a:tailEnd type="none" w="med" len="med"/>
                    </a:lnL>
                    <a:lnR w="12700" cmpd="sng">
                      <a:solidFill>
                        <a:sysClr val="window" lastClr="FFFFFF"/>
                      </a:solidFill>
                    </a:lnR>
                    <a:lnT w="6350" cap="flat" cmpd="sng" algn="ctr">
                      <a:solidFill>
                        <a:srgbClr val="A5A5A5"/>
                      </a:solidFill>
                      <a:prstDash val="solid"/>
                      <a:round/>
                      <a:headEnd type="none" w="med" len="med"/>
                      <a:tailEnd type="none" w="med" len="med"/>
                    </a:lnT>
                    <a:lnB w="6350" cap="flat" cmpd="sng" algn="ctr">
                      <a:solidFill>
                        <a:srgbClr val="A5A5A5"/>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938097744"/>
                  </a:ext>
                </a:extLst>
              </a:tr>
              <a:tr h="187037">
                <a:tc>
                  <a:txBody>
                    <a:bodyPr/>
                    <a:lstStyle>
                      <a:lvl1pPr marL="0" algn="l" defTabSz="914400" rtl="0" eaLnBrk="1" latinLnBrk="0" hangingPunct="1">
                        <a:defRPr sz="1800" kern="1200">
                          <a:solidFill>
                            <a:schemeClr val="dk1"/>
                          </a:solidFill>
                          <a:latin typeface="Cambria" panose="02040503050406030204"/>
                        </a:defRPr>
                      </a:lvl1pPr>
                      <a:lvl2pPr marL="457200" algn="l" defTabSz="914400" rtl="0" eaLnBrk="1" latinLnBrk="0" hangingPunct="1">
                        <a:defRPr sz="1800" kern="1200">
                          <a:solidFill>
                            <a:schemeClr val="dk1"/>
                          </a:solidFill>
                          <a:latin typeface="Cambria" panose="02040503050406030204"/>
                        </a:defRPr>
                      </a:lvl2pPr>
                      <a:lvl3pPr marL="914400" algn="l" defTabSz="914400" rtl="0" eaLnBrk="1" latinLnBrk="0" hangingPunct="1">
                        <a:defRPr sz="1800" kern="1200">
                          <a:solidFill>
                            <a:schemeClr val="dk1"/>
                          </a:solidFill>
                          <a:latin typeface="Cambria" panose="02040503050406030204"/>
                        </a:defRPr>
                      </a:lvl3pPr>
                      <a:lvl4pPr marL="1371600" algn="l" defTabSz="914400" rtl="0" eaLnBrk="1" latinLnBrk="0" hangingPunct="1">
                        <a:defRPr sz="1800" kern="1200">
                          <a:solidFill>
                            <a:schemeClr val="dk1"/>
                          </a:solidFill>
                          <a:latin typeface="Cambria" panose="02040503050406030204"/>
                        </a:defRPr>
                      </a:lvl4pPr>
                      <a:lvl5pPr marL="1828800" algn="l" defTabSz="914400" rtl="0" eaLnBrk="1" latinLnBrk="0" hangingPunct="1">
                        <a:defRPr sz="1800" kern="1200">
                          <a:solidFill>
                            <a:schemeClr val="dk1"/>
                          </a:solidFill>
                          <a:latin typeface="Cambria" panose="02040503050406030204"/>
                        </a:defRPr>
                      </a:lvl5pPr>
                      <a:lvl6pPr marL="2286000" algn="l" defTabSz="914400" rtl="0" eaLnBrk="1" latinLnBrk="0" hangingPunct="1">
                        <a:defRPr sz="1800" kern="1200">
                          <a:solidFill>
                            <a:schemeClr val="dk1"/>
                          </a:solidFill>
                          <a:latin typeface="Cambria" panose="02040503050406030204"/>
                        </a:defRPr>
                      </a:lvl6pPr>
                      <a:lvl7pPr marL="2743200" algn="l" defTabSz="914400" rtl="0" eaLnBrk="1" latinLnBrk="0" hangingPunct="1">
                        <a:defRPr sz="1800" kern="1200">
                          <a:solidFill>
                            <a:schemeClr val="dk1"/>
                          </a:solidFill>
                          <a:latin typeface="Cambria" panose="02040503050406030204"/>
                        </a:defRPr>
                      </a:lvl7pPr>
                      <a:lvl8pPr marL="3200400" algn="l" defTabSz="914400" rtl="0" eaLnBrk="1" latinLnBrk="0" hangingPunct="1">
                        <a:defRPr sz="1800" kern="1200">
                          <a:solidFill>
                            <a:schemeClr val="dk1"/>
                          </a:solidFill>
                          <a:latin typeface="Cambria" panose="02040503050406030204"/>
                        </a:defRPr>
                      </a:lvl8pPr>
                      <a:lvl9pPr marL="3657600" algn="l" defTabSz="914400" rtl="0" eaLnBrk="1" latinLnBrk="0" hangingPunct="1">
                        <a:defRPr sz="1800" kern="1200">
                          <a:solidFill>
                            <a:schemeClr val="dk1"/>
                          </a:solidFill>
                          <a:latin typeface="Cambria" panose="02040503050406030204"/>
                        </a:defRPr>
                      </a:lvl9pPr>
                    </a:lstStyle>
                    <a:p>
                      <a:pPr marL="0" marR="0" indent="0" algn="ctr" defTabSz="1018824" rtl="0" eaLnBrk="1" fontAlgn="auto" latinLnBrk="0" hangingPunct="1">
                        <a:lnSpc>
                          <a:spcPct val="100000"/>
                        </a:lnSpc>
                        <a:spcBef>
                          <a:spcPts val="0"/>
                        </a:spcBef>
                        <a:spcAft>
                          <a:spcPts val="0"/>
                        </a:spcAft>
                        <a:buClrTx/>
                        <a:buSzTx/>
                        <a:buFontTx/>
                        <a:buNone/>
                        <a:tabLst/>
                        <a:defRPr/>
                      </a:pPr>
                      <a:r>
                        <a:rPr lang="en-US" sz="1000" b="0" kern="1200" dirty="0">
                          <a:solidFill>
                            <a:schemeClr val="tx1"/>
                          </a:solidFill>
                          <a:latin typeface="Helvetica Light" panose="020B0403020202020204"/>
                          <a:ea typeface="+mn-ea"/>
                          <a:cs typeface="Leelawadee UI" panose="020B0502040204020203" pitchFamily="34" charset="-34"/>
                        </a:rPr>
                        <a:t>2019 (Net) </a:t>
                      </a:r>
                    </a:p>
                  </a:txBody>
                  <a:tcPr marL="0" marR="0" marT="64008" marB="64008">
                    <a:lnL w="12700" cmpd="sng">
                      <a:noFill/>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0.37%</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a:solidFill>
                            <a:srgbClr val="000000"/>
                          </a:solidFill>
                          <a:effectLst/>
                          <a:latin typeface="Helvetica Light" panose="020B0403020202020204"/>
                        </a:rPr>
                        <a:t>0.42%</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0.36%</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0.06%</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0.08%</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0.20%</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2.11%</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1.05%</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1.11%</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0.57%</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1.78%</a:t>
                      </a:r>
                    </a:p>
                  </a:txBody>
                  <a:tcPr marL="6602" marR="6602" marT="6602"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6350" cap="flat" cmpd="sng" algn="ctr">
                      <a:solidFill>
                        <a:srgbClr val="A5A5A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1.18%</a:t>
                      </a:r>
                    </a:p>
                  </a:txBody>
                  <a:tcPr marL="6602" marR="6602" marT="6602" marB="0" anchor="ctr">
                    <a:lnL w="12700" cap="flat" cmpd="sng" algn="ctr">
                      <a:noFill/>
                      <a:prstDash val="solid"/>
                      <a:round/>
                      <a:headEnd type="none" w="med" len="med"/>
                      <a:tailEnd type="none" w="med" len="med"/>
                    </a:lnL>
                    <a:lnR w="12700" cmpd="sng">
                      <a:noFill/>
                    </a:lnR>
                    <a:lnT w="6350" cap="flat" cmpd="sng" algn="ctr">
                      <a:solidFill>
                        <a:srgbClr val="A5A5A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tc>
                  <a:txBody>
                    <a:bodyPr/>
                    <a:lstStyle/>
                    <a:p>
                      <a:pPr algn="ctr" rtl="0" fontAlgn="ctr"/>
                      <a:r>
                        <a:rPr lang="en-US" sz="1000" b="0" i="0" u="none" strike="noStrike" dirty="0">
                          <a:solidFill>
                            <a:srgbClr val="000000"/>
                          </a:solidFill>
                          <a:effectLst/>
                          <a:latin typeface="Helvetica Light" panose="020B0403020202020204"/>
                        </a:rPr>
                        <a:t>9.71%</a:t>
                      </a:r>
                    </a:p>
                  </a:txBody>
                  <a:tcPr marL="6602" marR="6602" marT="6602" marB="0" anchor="ctr">
                    <a:lnL w="12700" cap="flat" cmpd="sng" algn="ctr">
                      <a:noFill/>
                      <a:prstDash val="solid"/>
                      <a:round/>
                      <a:headEnd type="none" w="med" len="med"/>
                      <a:tailEnd type="none" w="med" len="med"/>
                    </a:lnL>
                    <a:lnR w="12700" cmpd="sng">
                      <a:solidFill>
                        <a:sysClr val="window" lastClr="FFFFFF"/>
                      </a:solidFill>
                    </a:lnR>
                    <a:lnT w="6350" cap="flat" cmpd="sng" algn="ctr">
                      <a:solidFill>
                        <a:srgbClr val="A5A5A5"/>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ysClr val="window" lastClr="FFFFFF">
                        <a:lumMod val="95000"/>
                      </a:sysClr>
                    </a:solidFill>
                  </a:tcPr>
                </a:tc>
                <a:extLst>
                  <a:ext uri="{0D108BD9-81ED-4DB2-BD59-A6C34878D82A}">
                    <a16:rowId xmlns:a16="http://schemas.microsoft.com/office/drawing/2014/main" val="796516188"/>
                  </a:ext>
                </a:extLst>
              </a:tr>
            </a:tbl>
          </a:graphicData>
        </a:graphic>
      </p:graphicFrame>
      <p:sp>
        <p:nvSpPr>
          <p:cNvPr id="23" name="TextBox 22">
            <a:extLst>
              <a:ext uri="{FF2B5EF4-FFF2-40B4-BE49-F238E27FC236}">
                <a16:creationId xmlns:a16="http://schemas.microsoft.com/office/drawing/2014/main" id="{E1152DEB-FD7D-6B8C-7162-FF29C7214D8A}"/>
              </a:ext>
            </a:extLst>
          </p:cNvPr>
          <p:cNvSpPr txBox="1"/>
          <p:nvPr/>
        </p:nvSpPr>
        <p:spPr>
          <a:xfrm>
            <a:off x="-3823" y="1548458"/>
            <a:ext cx="3618659" cy="253916"/>
          </a:xfrm>
          <a:prstGeom prst="rect">
            <a:avLst/>
          </a:prstGeom>
          <a:noFill/>
        </p:spPr>
        <p:txBody>
          <a:bodyPr wrap="square" rtlCol="0">
            <a:spAutoFit/>
          </a:bodyPr>
          <a:lstStyle/>
          <a:p>
            <a:pPr algn="l"/>
            <a:r>
              <a:rPr lang="en-US" sz="1050" b="1" dirty="0">
                <a:latin typeface="Helvetica Light" panose="020B0403020202020204"/>
              </a:rPr>
              <a:t>The following returns are normalized for 2019 and 2020:  </a:t>
            </a:r>
          </a:p>
        </p:txBody>
      </p:sp>
      <p:sp>
        <p:nvSpPr>
          <p:cNvPr id="24" name="TextBox 23">
            <a:extLst>
              <a:ext uri="{FF2B5EF4-FFF2-40B4-BE49-F238E27FC236}">
                <a16:creationId xmlns:a16="http://schemas.microsoft.com/office/drawing/2014/main" id="{B334BDDE-3EA8-731F-50CD-F499E976F928}"/>
              </a:ext>
            </a:extLst>
          </p:cNvPr>
          <p:cNvSpPr txBox="1"/>
          <p:nvPr/>
        </p:nvSpPr>
        <p:spPr>
          <a:xfrm>
            <a:off x="-145" y="1248036"/>
            <a:ext cx="6857999" cy="307777"/>
          </a:xfrm>
          <a:prstGeom prst="rect">
            <a:avLst/>
          </a:prstGeom>
          <a:solidFill>
            <a:schemeClr val="tx2">
              <a:lumMod val="50000"/>
            </a:schemeClr>
          </a:solidFill>
        </p:spPr>
        <p:txBody>
          <a:bodyPr wrap="square">
            <a:spAutoFit/>
          </a:bodyPr>
          <a:lstStyle/>
          <a:p>
            <a:pPr algn="l"/>
            <a:r>
              <a:rPr lang="en-US" sz="1400" b="1" dirty="0">
                <a:solidFill>
                  <a:schemeClr val="bg1"/>
                </a:solidFill>
                <a:latin typeface="Helvetica Light" panose="020B0403020202020204"/>
                <a:ea typeface="Tahoma" panose="020B0604030504040204" pitchFamily="34" charset="0"/>
                <a:cs typeface="Arial" panose="020B0604020202020204" pitchFamily="34" charset="0"/>
              </a:rPr>
              <a:t>Historical Returns (Continued) </a:t>
            </a:r>
            <a:endParaRPr lang="en-US" sz="1400" dirty="0">
              <a:solidFill>
                <a:schemeClr val="bg1"/>
              </a:solidFill>
            </a:endParaRPr>
          </a:p>
        </p:txBody>
      </p:sp>
    </p:spTree>
    <p:extLst>
      <p:ext uri="{BB962C8B-B14F-4D97-AF65-F5344CB8AC3E}">
        <p14:creationId xmlns:p14="http://schemas.microsoft.com/office/powerpoint/2010/main" val="3914927687"/>
      </p:ext>
    </p:extLst>
  </p:cSld>
  <p:clrMapOvr>
    <a:masterClrMapping/>
  </p:clrMapOvr>
</p:sld>
</file>

<file path=ppt/theme/theme1.xml><?xml version="1.0" encoding="utf-8"?>
<a:theme xmlns:a="http://schemas.openxmlformats.org/drawingml/2006/main" name="ערכת נושא Office">
  <a:themeElements>
    <a:clrScheme name="ערכת נושא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ערכת נושא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ערכת נושא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14581</TotalTime>
  <Words>815</Words>
  <Application>Microsoft Macintosh PowerPoint</Application>
  <PresentationFormat>A4 Paper (210x297 mm)</PresentationFormat>
  <Paragraphs>137</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Helvetica light</vt:lpstr>
      <vt:lpstr>Helvetica light</vt:lpstr>
      <vt:lpstr>Tahoma</vt:lpstr>
      <vt:lpstr>ערכת נושא Office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David Goldenberg</dc:creator>
  <cp:lastModifiedBy>Natan Weiss</cp:lastModifiedBy>
  <cp:revision>83</cp:revision>
  <dcterms:created xsi:type="dcterms:W3CDTF">2021-03-30T07:05:26Z</dcterms:created>
  <dcterms:modified xsi:type="dcterms:W3CDTF">2022-10-07T08:48:28Z</dcterms:modified>
</cp:coreProperties>
</file>