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
  </p:notesMasterIdLst>
  <p:sldIdLst>
    <p:sldId id="306" r:id="rId2"/>
    <p:sldId id="305" r:id="rId3"/>
    <p:sldId id="633" r:id="rId4"/>
    <p:sldId id="278"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5687"/>
  </p:normalViewPr>
  <p:slideViewPr>
    <p:cSldViewPr snapToGrid="0">
      <p:cViewPr varScale="1">
        <p:scale>
          <a:sx n="107" d="100"/>
          <a:sy n="107" d="100"/>
        </p:scale>
        <p:origin x="20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CDCFE-30FD-7541-AB43-FAA3A2757F4F}" type="datetimeFigureOut">
              <a:rPr lang="en-US" smtClean="0"/>
              <a:t>10/7/22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B9159F-C7F9-424D-80D2-08B47DF0E54E}" type="slidenum">
              <a:rPr lang="en-US" smtClean="0"/>
              <a:t>‹#›</a:t>
            </a:fld>
            <a:endParaRPr lang="en-US"/>
          </a:p>
        </p:txBody>
      </p:sp>
    </p:spTree>
    <p:extLst>
      <p:ext uri="{BB962C8B-B14F-4D97-AF65-F5344CB8AC3E}">
        <p14:creationId xmlns:p14="http://schemas.microsoft.com/office/powerpoint/2010/main" val="2740175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3D4B68-F190-4D11-87A1-BD874B03B140}" type="slidenum">
              <a:rPr lang="en-US" smtClean="0"/>
              <a:t>1</a:t>
            </a:fld>
            <a:endParaRPr lang="en-US" dirty="0"/>
          </a:p>
        </p:txBody>
      </p:sp>
    </p:spTree>
    <p:extLst>
      <p:ext uri="{BB962C8B-B14F-4D97-AF65-F5344CB8AC3E}">
        <p14:creationId xmlns:p14="http://schemas.microsoft.com/office/powerpoint/2010/main" val="3199482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3D4B68-F190-4D11-87A1-BD874B03B140}" type="slidenum">
              <a:rPr lang="en-US" smtClean="0"/>
              <a:t>2</a:t>
            </a:fld>
            <a:endParaRPr lang="en-US" dirty="0"/>
          </a:p>
        </p:txBody>
      </p:sp>
    </p:spTree>
    <p:extLst>
      <p:ext uri="{BB962C8B-B14F-4D97-AF65-F5344CB8AC3E}">
        <p14:creationId xmlns:p14="http://schemas.microsoft.com/office/powerpoint/2010/main" val="3415194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3D4B68-F190-4D11-87A1-BD874B03B140}" type="slidenum">
              <a:rPr lang="en-US" smtClean="0"/>
              <a:t>3</a:t>
            </a:fld>
            <a:endParaRPr lang="en-US"/>
          </a:p>
        </p:txBody>
      </p:sp>
    </p:spTree>
    <p:extLst>
      <p:ext uri="{BB962C8B-B14F-4D97-AF65-F5344CB8AC3E}">
        <p14:creationId xmlns:p14="http://schemas.microsoft.com/office/powerpoint/2010/main" val="479708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b2a2a9bbb3_3_16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b2a2a9bbb3_3_165: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3833932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7F9B5-9E16-A660-4A37-9F0381D3BE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4A9DA1-5511-9AC1-FBAD-7B07A17E3C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F3A9C3-AE89-70C0-A87E-985FD419CB0C}"/>
              </a:ext>
            </a:extLst>
          </p:cNvPr>
          <p:cNvSpPr>
            <a:spLocks noGrp="1"/>
          </p:cNvSpPr>
          <p:nvPr>
            <p:ph type="dt" sz="half" idx="10"/>
          </p:nvPr>
        </p:nvSpPr>
        <p:spPr/>
        <p:txBody>
          <a:bodyPr/>
          <a:lstStyle/>
          <a:p>
            <a:fld id="{B14E2BC0-C3EA-B44B-A636-E5DAA8E11A28}" type="datetimeFigureOut">
              <a:rPr lang="en-US" smtClean="0"/>
              <a:t>10/7/22</a:t>
            </a:fld>
            <a:endParaRPr lang="en-US"/>
          </a:p>
        </p:txBody>
      </p:sp>
      <p:sp>
        <p:nvSpPr>
          <p:cNvPr id="5" name="Footer Placeholder 4">
            <a:extLst>
              <a:ext uri="{FF2B5EF4-FFF2-40B4-BE49-F238E27FC236}">
                <a16:creationId xmlns:a16="http://schemas.microsoft.com/office/drawing/2014/main" id="{E279183A-4C4E-10E9-9821-EE8984A64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B4DD1D-A283-51C6-F259-03EFCC2908D0}"/>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1432614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41066-E107-9791-5FC0-4DF6FCB35F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B62982-903C-4680-2043-AA8B73EA75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EE523A-6C49-89C6-2296-619670C4566F}"/>
              </a:ext>
            </a:extLst>
          </p:cNvPr>
          <p:cNvSpPr>
            <a:spLocks noGrp="1"/>
          </p:cNvSpPr>
          <p:nvPr>
            <p:ph type="dt" sz="half" idx="10"/>
          </p:nvPr>
        </p:nvSpPr>
        <p:spPr/>
        <p:txBody>
          <a:bodyPr/>
          <a:lstStyle/>
          <a:p>
            <a:fld id="{B14E2BC0-C3EA-B44B-A636-E5DAA8E11A28}" type="datetimeFigureOut">
              <a:rPr lang="en-US" smtClean="0"/>
              <a:t>10/7/22</a:t>
            </a:fld>
            <a:endParaRPr lang="en-US"/>
          </a:p>
        </p:txBody>
      </p:sp>
      <p:sp>
        <p:nvSpPr>
          <p:cNvPr id="5" name="Footer Placeholder 4">
            <a:extLst>
              <a:ext uri="{FF2B5EF4-FFF2-40B4-BE49-F238E27FC236}">
                <a16:creationId xmlns:a16="http://schemas.microsoft.com/office/drawing/2014/main" id="{324C9B5C-30A8-96BA-A95C-F1D67A25F1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A45ED0-E9E3-6579-B22C-CC08DF0AEC98}"/>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3428911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E2658C-22AB-CC33-0E70-BB74161B11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FC13BD-99DB-346A-1B3E-9D22A570D2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8F346-8947-6BEE-9E7F-AA6044E4938C}"/>
              </a:ext>
            </a:extLst>
          </p:cNvPr>
          <p:cNvSpPr>
            <a:spLocks noGrp="1"/>
          </p:cNvSpPr>
          <p:nvPr>
            <p:ph type="dt" sz="half" idx="10"/>
          </p:nvPr>
        </p:nvSpPr>
        <p:spPr/>
        <p:txBody>
          <a:bodyPr/>
          <a:lstStyle/>
          <a:p>
            <a:fld id="{B14E2BC0-C3EA-B44B-A636-E5DAA8E11A28}" type="datetimeFigureOut">
              <a:rPr lang="en-US" smtClean="0"/>
              <a:t>10/7/22</a:t>
            </a:fld>
            <a:endParaRPr lang="en-US"/>
          </a:p>
        </p:txBody>
      </p:sp>
      <p:sp>
        <p:nvSpPr>
          <p:cNvPr id="5" name="Footer Placeholder 4">
            <a:extLst>
              <a:ext uri="{FF2B5EF4-FFF2-40B4-BE49-F238E27FC236}">
                <a16:creationId xmlns:a16="http://schemas.microsoft.com/office/drawing/2014/main" id="{CCB2A650-3F6F-81D5-D284-5C0ABB1E38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700BD5-3C85-6B5F-6632-7E8EADAEBFF3}"/>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2686424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E3873-7C91-5CC6-1F5B-CC6D32B9B4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09EF6C-D788-0D8D-CE92-7385B0DCC0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A0F688-8323-2685-E2BD-7FA33F9A1E59}"/>
              </a:ext>
            </a:extLst>
          </p:cNvPr>
          <p:cNvSpPr>
            <a:spLocks noGrp="1"/>
          </p:cNvSpPr>
          <p:nvPr>
            <p:ph type="dt" sz="half" idx="10"/>
          </p:nvPr>
        </p:nvSpPr>
        <p:spPr/>
        <p:txBody>
          <a:bodyPr/>
          <a:lstStyle/>
          <a:p>
            <a:fld id="{B14E2BC0-C3EA-B44B-A636-E5DAA8E11A28}" type="datetimeFigureOut">
              <a:rPr lang="en-US" smtClean="0"/>
              <a:t>10/7/22</a:t>
            </a:fld>
            <a:endParaRPr lang="en-US"/>
          </a:p>
        </p:txBody>
      </p:sp>
      <p:sp>
        <p:nvSpPr>
          <p:cNvPr id="5" name="Footer Placeholder 4">
            <a:extLst>
              <a:ext uri="{FF2B5EF4-FFF2-40B4-BE49-F238E27FC236}">
                <a16:creationId xmlns:a16="http://schemas.microsoft.com/office/drawing/2014/main" id="{8E98D939-A841-E413-E3F3-7275E74361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51740-2992-2B9B-4DB5-828792046352}"/>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2068326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AA246-EDD6-6E2F-5C00-4CFC938D53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D060BD-8C59-F821-0AA2-F2D5365F1E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37A5D9-BC55-D5BA-3B19-4586E7E223C4}"/>
              </a:ext>
            </a:extLst>
          </p:cNvPr>
          <p:cNvSpPr>
            <a:spLocks noGrp="1"/>
          </p:cNvSpPr>
          <p:nvPr>
            <p:ph type="dt" sz="half" idx="10"/>
          </p:nvPr>
        </p:nvSpPr>
        <p:spPr/>
        <p:txBody>
          <a:bodyPr/>
          <a:lstStyle/>
          <a:p>
            <a:fld id="{B14E2BC0-C3EA-B44B-A636-E5DAA8E11A28}" type="datetimeFigureOut">
              <a:rPr lang="en-US" smtClean="0"/>
              <a:t>10/7/22</a:t>
            </a:fld>
            <a:endParaRPr lang="en-US"/>
          </a:p>
        </p:txBody>
      </p:sp>
      <p:sp>
        <p:nvSpPr>
          <p:cNvPr id="5" name="Footer Placeholder 4">
            <a:extLst>
              <a:ext uri="{FF2B5EF4-FFF2-40B4-BE49-F238E27FC236}">
                <a16:creationId xmlns:a16="http://schemas.microsoft.com/office/drawing/2014/main" id="{3092EB60-9ED6-1031-9240-2CEFDAD57E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8CA290-478B-1807-4BA8-DF1058091841}"/>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585341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C5BB5-F0D1-E16B-96C0-5C14E181C9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EF0FEB-64BA-6DEE-99EE-A64D753F4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2551FB-D055-1E8A-3CED-7577FFAF2C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873CEA-8AB0-C8D2-93CE-3A03B0C9EC94}"/>
              </a:ext>
            </a:extLst>
          </p:cNvPr>
          <p:cNvSpPr>
            <a:spLocks noGrp="1"/>
          </p:cNvSpPr>
          <p:nvPr>
            <p:ph type="dt" sz="half" idx="10"/>
          </p:nvPr>
        </p:nvSpPr>
        <p:spPr/>
        <p:txBody>
          <a:bodyPr/>
          <a:lstStyle/>
          <a:p>
            <a:fld id="{B14E2BC0-C3EA-B44B-A636-E5DAA8E11A28}" type="datetimeFigureOut">
              <a:rPr lang="en-US" smtClean="0"/>
              <a:t>10/7/22</a:t>
            </a:fld>
            <a:endParaRPr lang="en-US"/>
          </a:p>
        </p:txBody>
      </p:sp>
      <p:sp>
        <p:nvSpPr>
          <p:cNvPr id="6" name="Footer Placeholder 5">
            <a:extLst>
              <a:ext uri="{FF2B5EF4-FFF2-40B4-BE49-F238E27FC236}">
                <a16:creationId xmlns:a16="http://schemas.microsoft.com/office/drawing/2014/main" id="{B4D037A2-9C85-C166-FE77-64407F1222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F2426F-15A6-3199-0ACD-DFEFD616FA35}"/>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441414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7720E-BC17-6727-FAF9-C825694A6B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2F670F-B690-5180-3D1B-9BB9D276C9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04D8D3-21A2-1412-50EB-AE5FD775B3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3A7277-0EB0-A556-B6E6-718081B741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831BFF-07B0-9981-317D-E5F6B8062A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580BE3-57EC-0A38-2FCF-E4E913EA80EC}"/>
              </a:ext>
            </a:extLst>
          </p:cNvPr>
          <p:cNvSpPr>
            <a:spLocks noGrp="1"/>
          </p:cNvSpPr>
          <p:nvPr>
            <p:ph type="dt" sz="half" idx="10"/>
          </p:nvPr>
        </p:nvSpPr>
        <p:spPr/>
        <p:txBody>
          <a:bodyPr/>
          <a:lstStyle/>
          <a:p>
            <a:fld id="{B14E2BC0-C3EA-B44B-A636-E5DAA8E11A28}" type="datetimeFigureOut">
              <a:rPr lang="en-US" smtClean="0"/>
              <a:t>10/7/22</a:t>
            </a:fld>
            <a:endParaRPr lang="en-US"/>
          </a:p>
        </p:txBody>
      </p:sp>
      <p:sp>
        <p:nvSpPr>
          <p:cNvPr id="8" name="Footer Placeholder 7">
            <a:extLst>
              <a:ext uri="{FF2B5EF4-FFF2-40B4-BE49-F238E27FC236}">
                <a16:creationId xmlns:a16="http://schemas.microsoft.com/office/drawing/2014/main" id="{EBE000B4-733E-314F-6002-D18A738726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C5EAD4-4D93-6354-7047-54DA147D68DC}"/>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2627532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49700-87F0-9684-5EB9-94334E205B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9E1A0F-B035-1A3F-D330-4BDACB829B7E}"/>
              </a:ext>
            </a:extLst>
          </p:cNvPr>
          <p:cNvSpPr>
            <a:spLocks noGrp="1"/>
          </p:cNvSpPr>
          <p:nvPr>
            <p:ph type="dt" sz="half" idx="10"/>
          </p:nvPr>
        </p:nvSpPr>
        <p:spPr/>
        <p:txBody>
          <a:bodyPr/>
          <a:lstStyle/>
          <a:p>
            <a:fld id="{B14E2BC0-C3EA-B44B-A636-E5DAA8E11A28}" type="datetimeFigureOut">
              <a:rPr lang="en-US" smtClean="0"/>
              <a:t>10/7/22</a:t>
            </a:fld>
            <a:endParaRPr lang="en-US"/>
          </a:p>
        </p:txBody>
      </p:sp>
      <p:sp>
        <p:nvSpPr>
          <p:cNvPr id="4" name="Footer Placeholder 3">
            <a:extLst>
              <a:ext uri="{FF2B5EF4-FFF2-40B4-BE49-F238E27FC236}">
                <a16:creationId xmlns:a16="http://schemas.microsoft.com/office/drawing/2014/main" id="{94A3C173-9DBD-384E-DEEE-753B412604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F90E21-C4E2-8CBA-E77F-56825116DDE6}"/>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15311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95CF04-3422-E183-3EBB-52E5070D165D}"/>
              </a:ext>
            </a:extLst>
          </p:cNvPr>
          <p:cNvSpPr>
            <a:spLocks noGrp="1"/>
          </p:cNvSpPr>
          <p:nvPr>
            <p:ph type="dt" sz="half" idx="10"/>
          </p:nvPr>
        </p:nvSpPr>
        <p:spPr/>
        <p:txBody>
          <a:bodyPr/>
          <a:lstStyle/>
          <a:p>
            <a:fld id="{B14E2BC0-C3EA-B44B-A636-E5DAA8E11A28}" type="datetimeFigureOut">
              <a:rPr lang="en-US" smtClean="0"/>
              <a:t>10/7/22</a:t>
            </a:fld>
            <a:endParaRPr lang="en-US"/>
          </a:p>
        </p:txBody>
      </p:sp>
      <p:sp>
        <p:nvSpPr>
          <p:cNvPr id="3" name="Footer Placeholder 2">
            <a:extLst>
              <a:ext uri="{FF2B5EF4-FFF2-40B4-BE49-F238E27FC236}">
                <a16:creationId xmlns:a16="http://schemas.microsoft.com/office/drawing/2014/main" id="{52C6C4C5-A623-1C53-A21D-8F2D3914B9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0D081F-D8F2-305F-39D5-0998E8C518A7}"/>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2966578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0C977-E91B-4798-488A-C92E5C7548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F70C8B-D108-8E55-C978-122ADCF082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62A021-FAE9-CBF0-5C12-038F746047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9012C2-8F5F-BB1A-7AE3-3AF6DDA166D6}"/>
              </a:ext>
            </a:extLst>
          </p:cNvPr>
          <p:cNvSpPr>
            <a:spLocks noGrp="1"/>
          </p:cNvSpPr>
          <p:nvPr>
            <p:ph type="dt" sz="half" idx="10"/>
          </p:nvPr>
        </p:nvSpPr>
        <p:spPr/>
        <p:txBody>
          <a:bodyPr/>
          <a:lstStyle/>
          <a:p>
            <a:fld id="{B14E2BC0-C3EA-B44B-A636-E5DAA8E11A28}" type="datetimeFigureOut">
              <a:rPr lang="en-US" smtClean="0"/>
              <a:t>10/7/22</a:t>
            </a:fld>
            <a:endParaRPr lang="en-US"/>
          </a:p>
        </p:txBody>
      </p:sp>
      <p:sp>
        <p:nvSpPr>
          <p:cNvPr id="6" name="Footer Placeholder 5">
            <a:extLst>
              <a:ext uri="{FF2B5EF4-FFF2-40B4-BE49-F238E27FC236}">
                <a16:creationId xmlns:a16="http://schemas.microsoft.com/office/drawing/2014/main" id="{B5AE8F4B-5EDD-4F92-6484-C64535914C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8584E-4413-8707-418B-70F3500A0B7F}"/>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635714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4E66C-A673-B3FE-F6D1-BE79FC9515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84B661-3FD9-A638-E9A4-9AF30BE474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81335C-31EC-D055-8E17-E1FEAABB8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9E5F34-A64F-43B0-1918-6420D0FED405}"/>
              </a:ext>
            </a:extLst>
          </p:cNvPr>
          <p:cNvSpPr>
            <a:spLocks noGrp="1"/>
          </p:cNvSpPr>
          <p:nvPr>
            <p:ph type="dt" sz="half" idx="10"/>
          </p:nvPr>
        </p:nvSpPr>
        <p:spPr/>
        <p:txBody>
          <a:bodyPr/>
          <a:lstStyle/>
          <a:p>
            <a:fld id="{B14E2BC0-C3EA-B44B-A636-E5DAA8E11A28}" type="datetimeFigureOut">
              <a:rPr lang="en-US" smtClean="0"/>
              <a:t>10/7/22</a:t>
            </a:fld>
            <a:endParaRPr lang="en-US"/>
          </a:p>
        </p:txBody>
      </p:sp>
      <p:sp>
        <p:nvSpPr>
          <p:cNvPr id="6" name="Footer Placeholder 5">
            <a:extLst>
              <a:ext uri="{FF2B5EF4-FFF2-40B4-BE49-F238E27FC236}">
                <a16:creationId xmlns:a16="http://schemas.microsoft.com/office/drawing/2014/main" id="{C7BD443E-AC76-8287-0583-46DA801561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F8D445-F54B-A526-2C36-B7CE976A13BA}"/>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216276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F521DA-A3F3-CD71-5BDD-70450FED2F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853ABD-C122-2258-EF23-4B01C7262B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A6927-D013-70EF-E389-AA34930F5A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4E2BC0-C3EA-B44B-A636-E5DAA8E11A28}" type="datetimeFigureOut">
              <a:rPr lang="en-US" smtClean="0"/>
              <a:t>10/7/22</a:t>
            </a:fld>
            <a:endParaRPr lang="en-US"/>
          </a:p>
        </p:txBody>
      </p:sp>
      <p:sp>
        <p:nvSpPr>
          <p:cNvPr id="5" name="Footer Placeholder 4">
            <a:extLst>
              <a:ext uri="{FF2B5EF4-FFF2-40B4-BE49-F238E27FC236}">
                <a16:creationId xmlns:a16="http://schemas.microsoft.com/office/drawing/2014/main" id="{F40887D0-7F39-F4E7-B85F-367B598D97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C6EDBA-366A-2305-6890-D3C4325EEA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AA9DFD-4CAB-8C41-9CA5-3D3DBE243658}" type="slidenum">
              <a:rPr lang="en-US" smtClean="0"/>
              <a:t>‹#›</a:t>
            </a:fld>
            <a:endParaRPr lang="en-US"/>
          </a:p>
        </p:txBody>
      </p:sp>
    </p:spTree>
    <p:extLst>
      <p:ext uri="{BB962C8B-B14F-4D97-AF65-F5344CB8AC3E}">
        <p14:creationId xmlns:p14="http://schemas.microsoft.com/office/powerpoint/2010/main" val="619762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EF4ED9F-AFB7-124B-952F-D1ED195F4AEA}"/>
              </a:ext>
            </a:extLst>
          </p:cNvPr>
          <p:cNvCxnSpPr>
            <a:cxnSpLocks/>
          </p:cNvCxnSpPr>
          <p:nvPr/>
        </p:nvCxnSpPr>
        <p:spPr>
          <a:xfrm>
            <a:off x="2373331" y="0"/>
            <a:ext cx="0"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7665431-747E-4193-9C6A-BA8E8BF8317B}"/>
              </a:ext>
            </a:extLst>
          </p:cNvPr>
          <p:cNvSpPr txBox="1"/>
          <p:nvPr/>
        </p:nvSpPr>
        <p:spPr>
          <a:xfrm>
            <a:off x="9175350" y="935076"/>
            <a:ext cx="2715785" cy="307777"/>
          </a:xfrm>
          <a:prstGeom prst="rect">
            <a:avLst/>
          </a:prstGeom>
          <a:noFill/>
        </p:spPr>
        <p:txBody>
          <a:bodyPr wrap="square" rtlCol="0">
            <a:spAutoFit/>
          </a:bodyPr>
          <a:lstStyle/>
          <a:p>
            <a:pPr algn="r"/>
            <a:r>
              <a:rPr lang="en-US" sz="1400" b="1" dirty="0">
                <a:solidFill>
                  <a:srgbClr val="35A3AF"/>
                </a:solidFill>
                <a:latin typeface="Helvetica Light" panose="020B0403020202020204" pitchFamily="34" charset="0"/>
              </a:rPr>
              <a:t>Divine Wisconsin Portfolio</a:t>
            </a:r>
          </a:p>
        </p:txBody>
      </p:sp>
      <p:sp>
        <p:nvSpPr>
          <p:cNvPr id="26" name="TextBox 25">
            <a:extLst>
              <a:ext uri="{FF2B5EF4-FFF2-40B4-BE49-F238E27FC236}">
                <a16:creationId xmlns:a16="http://schemas.microsoft.com/office/drawing/2014/main" id="{94CAE11B-83C3-4B64-8D68-2ADB4738FDD6}"/>
              </a:ext>
            </a:extLst>
          </p:cNvPr>
          <p:cNvSpPr txBox="1"/>
          <p:nvPr/>
        </p:nvSpPr>
        <p:spPr>
          <a:xfrm>
            <a:off x="427412" y="3698718"/>
            <a:ext cx="11337177" cy="2308324"/>
          </a:xfrm>
          <a:prstGeom prst="rect">
            <a:avLst/>
          </a:prstGeom>
          <a:noFill/>
        </p:spPr>
        <p:txBody>
          <a:bodyPr wrap="square" rtlCol="0">
            <a:spAutoFit/>
          </a:bodyPr>
          <a:lstStyle/>
          <a:p>
            <a:pPr algn="just"/>
            <a:r>
              <a:rPr lang="en-US" sz="1200" dirty="0">
                <a:latin typeface="Helvetica Light" panose="020B0403020202020204" pitchFamily="34" charset="0"/>
              </a:rPr>
              <a:t>In July 2020, Dwight Mortgage Trust LLC (“DMT”) closed a $12.0MM bridge loan for Divine Wisconsin Portfolio, which comprised of three skilled nursing facilities (Divine Lodi, Divine St. Croix, Divine Fennimore) in Wisconsin with a combined 162 beds (collectively, the “Subject). The purpose of the bridge loan was to provide financing to facilitate the acquisition of the portfolio. The bridge loan matures on 8/1/2022 and has one 6-month extension option. At closing, loan to value was 63.7% based on a January 2021 “As Is” combined appraised value of $18.84MM at a 12.50% capitalization rate.</a:t>
            </a:r>
          </a:p>
          <a:p>
            <a:pPr algn="just"/>
            <a:endParaRPr lang="en-US" sz="1200" dirty="0">
              <a:latin typeface="Helvetica Light" panose="020B0403020202020204" pitchFamily="34" charset="0"/>
            </a:endParaRPr>
          </a:p>
          <a:p>
            <a:pPr algn="just"/>
            <a:r>
              <a:rPr lang="en-US" sz="1200" dirty="0">
                <a:latin typeface="Helvetica Light" panose="020B0403020202020204" pitchFamily="34" charset="0"/>
              </a:rPr>
              <a:t>The stabilized transaction is sponsored by an experienced owner-operator, who has a long-standing relationship with Dwight Capital, LLC and are repeat HUD borrowers. All properties are within 15 miles of a regional health center or hospital. Prior to the July 2020 acquisition by the operator, the original Sponsors purchased the portfolio for $7.5MM from a non-profit group in February 2019. The prior owners mismanaged Subject, and operations were not profitable. Since that time, all three properties have become profitable through financial restructuring of each property. Since the recapitalization in July 2020, the portfolio has been stable, generating normalized T12 EBITDAR of $2.1MM through 9/30/2021. Over the trailing 12 months, the properties underperformed original underwritten EBITDAR of $2.4MM due to lower reported occupancy (85.6% in July 2020, 78.1% in September 2021); however, the credit metrics continue to support a HUD takeout via a 232/223(f) refinance loan. Subject has not been submitted to HUD as of September 2022.</a:t>
            </a:r>
          </a:p>
        </p:txBody>
      </p:sp>
      <p:graphicFrame>
        <p:nvGraphicFramePr>
          <p:cNvPr id="11" name="Table 2">
            <a:extLst>
              <a:ext uri="{FF2B5EF4-FFF2-40B4-BE49-F238E27FC236}">
                <a16:creationId xmlns:a16="http://schemas.microsoft.com/office/drawing/2014/main" id="{39DE58B4-ABCF-4ED9-81AB-1A9FB9539A94}"/>
              </a:ext>
            </a:extLst>
          </p:cNvPr>
          <p:cNvGraphicFramePr>
            <a:graphicFrameLocks noGrp="1"/>
          </p:cNvGraphicFramePr>
          <p:nvPr/>
        </p:nvGraphicFramePr>
        <p:xfrm>
          <a:off x="4103021" y="1446747"/>
          <a:ext cx="4622335" cy="2103129"/>
        </p:xfrm>
        <a:graphic>
          <a:graphicData uri="http://schemas.openxmlformats.org/drawingml/2006/table">
            <a:tbl>
              <a:tblPr firstRow="1" bandRow="1">
                <a:tableStyleId>{69012ECD-51FC-41F1-AA8D-1B2483CD663E}</a:tableStyleId>
              </a:tblPr>
              <a:tblGrid>
                <a:gridCol w="2102527">
                  <a:extLst>
                    <a:ext uri="{9D8B030D-6E8A-4147-A177-3AD203B41FA5}">
                      <a16:colId xmlns:a16="http://schemas.microsoft.com/office/drawing/2014/main" val="72650626"/>
                    </a:ext>
                  </a:extLst>
                </a:gridCol>
                <a:gridCol w="2519808">
                  <a:extLst>
                    <a:ext uri="{9D8B030D-6E8A-4147-A177-3AD203B41FA5}">
                      <a16:colId xmlns:a16="http://schemas.microsoft.com/office/drawing/2014/main" val="2027028395"/>
                    </a:ext>
                  </a:extLst>
                </a:gridCol>
              </a:tblGrid>
              <a:tr h="300447">
                <a:tc gridSpan="2">
                  <a:txBody>
                    <a:bodyPr/>
                    <a:lstStyle/>
                    <a:p>
                      <a:pPr marL="0" marR="0" lvl="0" indent="0" algn="ctr" rtl="0">
                        <a:spcBef>
                          <a:spcPts val="0"/>
                        </a:spcBef>
                        <a:spcAft>
                          <a:spcPts val="0"/>
                        </a:spcAft>
                        <a:buNone/>
                      </a:pPr>
                      <a:r>
                        <a:rPr lang="he-IL" sz="1200" u="none" strike="noStrike" cap="none" dirty="0">
                          <a:solidFill>
                            <a:schemeClr val="bg1"/>
                          </a:solidFill>
                          <a:latin typeface="Helvetica Light" panose="020B0403020202020204"/>
                          <a:sym typeface="Helvetica Neue Light"/>
                        </a:rPr>
                        <a:t>מידע על הנכס</a:t>
                      </a:r>
                      <a:endParaRPr lang="he-IL" sz="1500" dirty="0">
                        <a:solidFill>
                          <a:schemeClr val="bg1"/>
                        </a:solidFill>
                        <a:latin typeface="Helvetica Light" panose="020B0403020202020204"/>
                      </a:endParaRPr>
                    </a:p>
                  </a:txBody>
                  <a:tcPr anchor="ctr">
                    <a:lnL w="6350" cap="flat" cmpd="sng" algn="ctr">
                      <a:noFill/>
                      <a:prstDash val="solid"/>
                      <a:miter lim="800000"/>
                    </a:lnL>
                    <a:lnR w="6350" cap="flat" cmpd="sng" algn="ctr">
                      <a:noFill/>
                      <a:prstDash val="solid"/>
                      <a:miter lim="800000"/>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solidFill>
                  </a:tcPr>
                </a:tc>
                <a:tc hMerge="1">
                  <a:txBody>
                    <a:bodyPr/>
                    <a:lstStyle/>
                    <a:p>
                      <a:endParaRPr lang="en-US" dirty="0"/>
                    </a:p>
                  </a:txBody>
                  <a:tcPr/>
                </a:tc>
                <a:extLst>
                  <a:ext uri="{0D108BD9-81ED-4DB2-BD59-A6C34878D82A}">
                    <a16:rowId xmlns:a16="http://schemas.microsoft.com/office/drawing/2014/main" val="2278561180"/>
                  </a:ext>
                </a:extLst>
              </a:tr>
              <a:tr h="300447">
                <a:tc>
                  <a:txBody>
                    <a:bodyPr/>
                    <a:lstStyle/>
                    <a:p>
                      <a:pPr algn="l"/>
                      <a:r>
                        <a:rPr lang="en-US" sz="1100" b="1" dirty="0">
                          <a:latin typeface="Helvetica Light" panose="020B0403020202020204" pitchFamily="34" charset="0"/>
                        </a:rPr>
                        <a:t>Location</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dirty="0">
                          <a:latin typeface="Helvetica Light" panose="020B0403020202020204" pitchFamily="34" charset="0"/>
                        </a:rPr>
                        <a:t>Lodi, St. Croix, Fennimore, WI</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6337467"/>
                  </a:ext>
                </a:extLst>
              </a:tr>
              <a:tr h="300447">
                <a:tc>
                  <a:txBody>
                    <a:bodyPr/>
                    <a:lstStyle/>
                    <a:p>
                      <a:pPr algn="l"/>
                      <a:r>
                        <a:rPr lang="en-US" sz="1100" b="1" dirty="0">
                          <a:latin typeface="Helvetica Light" panose="020B0403020202020204" pitchFamily="34" charset="0"/>
                        </a:rPr>
                        <a:t>Units</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tc>
                  <a:txBody>
                    <a:bodyPr/>
                    <a:lstStyle/>
                    <a:p>
                      <a:pPr algn="l"/>
                      <a:r>
                        <a:rPr lang="en-US" sz="1100" dirty="0">
                          <a:latin typeface="Helvetica Light" panose="020B0403020202020204" pitchFamily="34" charset="0"/>
                        </a:rPr>
                        <a:t>162 beds (combined)</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val="2272191418"/>
                  </a:ext>
                </a:extLst>
              </a:tr>
              <a:tr h="300447">
                <a:tc>
                  <a:txBody>
                    <a:bodyPr/>
                    <a:lstStyle/>
                    <a:p>
                      <a:pPr algn="l"/>
                      <a:r>
                        <a:rPr lang="en-US" sz="1100" b="1" dirty="0">
                          <a:latin typeface="Helvetica Light" panose="020B0403020202020204" pitchFamily="34" charset="0"/>
                        </a:rPr>
                        <a:t>Collateral</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dirty="0">
                          <a:latin typeface="Helvetica Light" panose="020B0403020202020204" pitchFamily="34" charset="0"/>
                        </a:rPr>
                        <a:t>SNF (portfolio)</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7540456"/>
                  </a:ext>
                </a:extLst>
              </a:tr>
              <a:tr h="300447">
                <a:tc>
                  <a:txBody>
                    <a:bodyPr/>
                    <a:lstStyle/>
                    <a:p>
                      <a:pPr algn="l"/>
                      <a:r>
                        <a:rPr lang="en-US" sz="1100" b="1" dirty="0">
                          <a:latin typeface="Helvetica Light" panose="020B0403020202020204" pitchFamily="34" charset="0"/>
                        </a:rPr>
                        <a:t>Built</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tc>
                  <a:txBody>
                    <a:bodyPr/>
                    <a:lstStyle/>
                    <a:p>
                      <a:pPr algn="l"/>
                      <a:r>
                        <a:rPr lang="en-US" sz="1100" dirty="0">
                          <a:latin typeface="Helvetica Light" panose="020B0403020202020204" pitchFamily="34" charset="0"/>
                        </a:rPr>
                        <a:t>1967, 1968, 1970</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val="1453099740"/>
                  </a:ext>
                </a:extLst>
              </a:tr>
              <a:tr h="300447">
                <a:tc>
                  <a:txBody>
                    <a:bodyPr/>
                    <a:lstStyle/>
                    <a:p>
                      <a:pPr algn="l"/>
                      <a:r>
                        <a:rPr lang="en-US" sz="1100" b="1" dirty="0">
                          <a:latin typeface="Helvetica Light" panose="020B0403020202020204" pitchFamily="34" charset="0"/>
                        </a:rPr>
                        <a:t>Cap Rate</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dirty="0">
                          <a:latin typeface="Helvetica Light" panose="020B0403020202020204" pitchFamily="34" charset="0"/>
                        </a:rPr>
                        <a:t>12.50%</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0781876"/>
                  </a:ext>
                </a:extLst>
              </a:tr>
              <a:tr h="300447">
                <a:tc>
                  <a:txBody>
                    <a:bodyPr/>
                    <a:lstStyle/>
                    <a:p>
                      <a:pPr algn="l"/>
                      <a:r>
                        <a:rPr lang="en-US" sz="1100" b="1" dirty="0">
                          <a:latin typeface="Helvetica Light" panose="020B0403020202020204" pitchFamily="34" charset="0"/>
                        </a:rPr>
                        <a:t>HUD Takeout Loan</a:t>
                      </a:r>
                    </a:p>
                  </a:txBody>
                  <a:tcPr anchor="ctr">
                    <a:lnL w="6350" cap="flat" cmpd="sng" algn="ctr">
                      <a:noFill/>
                      <a:prstDash val="solid"/>
                      <a:miter lim="800000"/>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4C737F">
                        <a:alpha val="40000"/>
                      </a:srgbClr>
                    </a:solidFill>
                  </a:tcPr>
                </a:tc>
                <a:tc>
                  <a:txBody>
                    <a:bodyPr/>
                    <a:lstStyle/>
                    <a:p>
                      <a:pPr marL="0" lvl="2" indent="0" algn="l" rtl="0" fontAlgn="base">
                        <a:lnSpc>
                          <a:spcPct val="110000"/>
                        </a:lnSpc>
                        <a:spcBef>
                          <a:spcPts val="0"/>
                        </a:spcBef>
                        <a:spcAft>
                          <a:spcPct val="0"/>
                        </a:spcAft>
                        <a:buClr>
                          <a:schemeClr val="accent1"/>
                        </a:buClr>
                        <a:buSzPct val="90000"/>
                        <a:buFont typeface="Arial" panose="020B0604020202020204" pitchFamily="34" charset="0"/>
                        <a:buNone/>
                      </a:pPr>
                      <a:r>
                        <a:rPr lang="en-US" sz="1100" b="0" dirty="0">
                          <a:solidFill>
                            <a:schemeClr val="tx1"/>
                          </a:solidFill>
                          <a:latin typeface="Helvetica Light" panose="020B0403020202020204" pitchFamily="34" charset="0"/>
                          <a:ea typeface="+mn-ea"/>
                          <a:cs typeface="+mn-cs"/>
                        </a:rPr>
                        <a:t>Program: 232/223</a:t>
                      </a:r>
                      <a:r>
                        <a:rPr lang="en-US" sz="1100" b="0" baseline="0" dirty="0">
                          <a:solidFill>
                            <a:schemeClr val="tx1"/>
                          </a:solidFill>
                          <a:latin typeface="Helvetica Light" panose="020B0403020202020204" pitchFamily="34" charset="0"/>
                          <a:ea typeface="+mn-ea"/>
                          <a:cs typeface="+mn-cs"/>
                        </a:rPr>
                        <a:t>(f) Refinance Loan </a:t>
                      </a:r>
                      <a:endParaRPr lang="en-US" sz="1100" b="0" dirty="0">
                        <a:solidFill>
                          <a:schemeClr val="tx1"/>
                        </a:solidFill>
                        <a:latin typeface="Helvetica Light" panose="020B0403020202020204" pitchFamily="34" charset="0"/>
                        <a:ea typeface="+mn-ea"/>
                        <a:cs typeface="+mn-cs"/>
                      </a:endParaRPr>
                    </a:p>
                  </a:txBody>
                  <a:tcPr anchor="ctr">
                    <a:lnL>
                      <a:noFill/>
                    </a:lnL>
                    <a:lnR w="6350" cap="flat" cmpd="sng" algn="ctr">
                      <a:noFill/>
                      <a:prstDash val="solid"/>
                      <a:miter lim="800000"/>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val="3431286900"/>
                  </a:ext>
                </a:extLst>
              </a:tr>
            </a:tbl>
          </a:graphicData>
        </a:graphic>
      </p:graphicFrame>
      <p:graphicFrame>
        <p:nvGraphicFramePr>
          <p:cNvPr id="13" name="Table 2">
            <a:extLst>
              <a:ext uri="{FF2B5EF4-FFF2-40B4-BE49-F238E27FC236}">
                <a16:creationId xmlns:a16="http://schemas.microsoft.com/office/drawing/2014/main" id="{AEA5A1A3-3D43-4177-BE02-01232B58DDD6}"/>
              </a:ext>
            </a:extLst>
          </p:cNvPr>
          <p:cNvGraphicFramePr>
            <a:graphicFrameLocks noGrp="1"/>
          </p:cNvGraphicFramePr>
          <p:nvPr/>
        </p:nvGraphicFramePr>
        <p:xfrm>
          <a:off x="8933724" y="1438659"/>
          <a:ext cx="2852361" cy="2235264"/>
        </p:xfrm>
        <a:graphic>
          <a:graphicData uri="http://schemas.openxmlformats.org/drawingml/2006/table">
            <a:tbl>
              <a:tblPr firstRow="1" bandRow="1">
                <a:tableStyleId>{69012ECD-51FC-41F1-AA8D-1B2483CD663E}</a:tableStyleId>
              </a:tblPr>
              <a:tblGrid>
                <a:gridCol w="1160521">
                  <a:extLst>
                    <a:ext uri="{9D8B030D-6E8A-4147-A177-3AD203B41FA5}">
                      <a16:colId xmlns:a16="http://schemas.microsoft.com/office/drawing/2014/main" val="72650626"/>
                    </a:ext>
                  </a:extLst>
                </a:gridCol>
                <a:gridCol w="1691840">
                  <a:extLst>
                    <a:ext uri="{9D8B030D-6E8A-4147-A177-3AD203B41FA5}">
                      <a16:colId xmlns:a16="http://schemas.microsoft.com/office/drawing/2014/main" val="2027028395"/>
                    </a:ext>
                  </a:extLst>
                </a:gridCol>
              </a:tblGrid>
              <a:tr h="301424">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e" sz="1200" u="none" strike="noStrike" cap="none" dirty="0">
                          <a:solidFill>
                            <a:schemeClr val="bg1"/>
                          </a:solidFill>
                          <a:latin typeface="Helvetica Neue Light"/>
                          <a:ea typeface="Helvetica Neue Light"/>
                          <a:cs typeface="Helvetica Neue Light"/>
                          <a:sym typeface="Helvetica Neue Light"/>
                        </a:rPr>
                        <a:t>פרטי ההלוואה</a:t>
                      </a:r>
                      <a:endParaRPr lang="he" sz="1500" dirty="0">
                        <a:solidFill>
                          <a:srgbClr val="000000"/>
                        </a:solidFill>
                      </a:endParaRPr>
                    </a:p>
                  </a:txBody>
                  <a:tcPr anchor="ctr">
                    <a:lnL w="6350" cap="flat" cmpd="sng" algn="ctr">
                      <a:noFill/>
                      <a:prstDash val="solid"/>
                      <a:miter lim="800000"/>
                    </a:lnL>
                    <a:lnR w="6350" cap="flat" cmpd="sng" algn="ctr">
                      <a:noFill/>
                      <a:prstDash val="solid"/>
                      <a:miter lim="800000"/>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solidFill>
                  </a:tcPr>
                </a:tc>
                <a:tc hMerge="1">
                  <a:txBody>
                    <a:bodyPr/>
                    <a:lstStyle/>
                    <a:p>
                      <a:endParaRPr lang="en-US" dirty="0"/>
                    </a:p>
                  </a:txBody>
                  <a:tcPr/>
                </a:tc>
                <a:extLst>
                  <a:ext uri="{0D108BD9-81ED-4DB2-BD59-A6C34878D82A}">
                    <a16:rowId xmlns:a16="http://schemas.microsoft.com/office/drawing/2014/main" val="2278561180"/>
                  </a:ext>
                </a:extLst>
              </a:tr>
              <a:tr h="301424">
                <a:tc>
                  <a:txBody>
                    <a:bodyPr/>
                    <a:lstStyle/>
                    <a:p>
                      <a:pPr algn="l"/>
                      <a:r>
                        <a:rPr lang="en-US" sz="1100" b="1" dirty="0">
                          <a:latin typeface="Helvetica Light" panose="020B0403020202020204" pitchFamily="34" charset="0"/>
                        </a:rPr>
                        <a:t>Amount</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dirty="0">
                          <a:latin typeface="Helvetica Light" panose="020B0403020202020204" pitchFamily="34" charset="0"/>
                        </a:rPr>
                        <a:t>$12,000,000</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6337467"/>
                  </a:ext>
                </a:extLst>
              </a:tr>
              <a:tr h="301424">
                <a:tc>
                  <a:txBody>
                    <a:bodyPr/>
                    <a:lstStyle/>
                    <a:p>
                      <a:pPr algn="l"/>
                      <a:r>
                        <a:rPr lang="en-US" sz="1100" b="1" dirty="0">
                          <a:latin typeface="Helvetica Light" panose="020B0403020202020204" pitchFamily="34" charset="0"/>
                        </a:rPr>
                        <a:t>LTV (As-Is)</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tc>
                  <a:txBody>
                    <a:bodyPr/>
                    <a:lstStyle/>
                    <a:p>
                      <a:pPr algn="l"/>
                      <a:r>
                        <a:rPr lang="en-US" sz="1100" dirty="0">
                          <a:latin typeface="Helvetica Light" panose="020B0403020202020204" pitchFamily="34" charset="0"/>
                        </a:rPr>
                        <a:t>63.7%</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val="2272191418"/>
                  </a:ext>
                </a:extLst>
              </a:tr>
              <a:tr h="301424">
                <a:tc>
                  <a:txBody>
                    <a:bodyPr/>
                    <a:lstStyle/>
                    <a:p>
                      <a:pPr algn="l"/>
                      <a:r>
                        <a:rPr lang="en-US" sz="1100" b="1" dirty="0">
                          <a:latin typeface="Helvetica Light" panose="020B0403020202020204" pitchFamily="34" charset="0"/>
                        </a:rPr>
                        <a:t>DSCR (TTM)</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dirty="0">
                          <a:latin typeface="Helvetica Light" panose="020B0403020202020204" pitchFamily="34" charset="0"/>
                        </a:rPr>
                        <a:t>2.31x</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7540456"/>
                  </a:ext>
                </a:extLst>
              </a:tr>
              <a:tr h="301424">
                <a:tc>
                  <a:txBody>
                    <a:bodyPr/>
                    <a:lstStyle/>
                    <a:p>
                      <a:pPr algn="l"/>
                      <a:r>
                        <a:rPr lang="en-US" sz="1100" b="1" dirty="0">
                          <a:latin typeface="Helvetica Light" panose="020B0403020202020204" pitchFamily="34" charset="0"/>
                        </a:rPr>
                        <a:t>Coupon</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tc>
                  <a:txBody>
                    <a:bodyPr/>
                    <a:lstStyle/>
                    <a:p>
                      <a:pPr algn="l"/>
                      <a:r>
                        <a:rPr lang="en-US" sz="1100" dirty="0">
                          <a:latin typeface="Helvetica Light" panose="020B0403020202020204" pitchFamily="34" charset="0"/>
                        </a:rPr>
                        <a:t>L + 6.10% (1.50% Floor)</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val="1453099740"/>
                  </a:ext>
                </a:extLst>
              </a:tr>
              <a:tr h="301424">
                <a:tc>
                  <a:txBody>
                    <a:bodyPr/>
                    <a:lstStyle/>
                    <a:p>
                      <a:pPr algn="l"/>
                      <a:r>
                        <a:rPr lang="en-US" sz="1100" b="1" dirty="0">
                          <a:latin typeface="Helvetica Light" panose="020B0403020202020204" pitchFamily="34" charset="0"/>
                        </a:rPr>
                        <a:t>Term</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a:latin typeface="Helvetica Light" panose="020B0403020202020204" pitchFamily="34" charset="0"/>
                        </a:rPr>
                        <a:t>22 </a:t>
                      </a:r>
                      <a:r>
                        <a:rPr lang="en-US" sz="1100" dirty="0">
                          <a:latin typeface="Helvetica Light" panose="020B0403020202020204" pitchFamily="34" charset="0"/>
                        </a:rPr>
                        <a:t>months</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0781876"/>
                  </a:ext>
                </a:extLst>
              </a:tr>
              <a:tr h="301424">
                <a:tc>
                  <a:txBody>
                    <a:bodyPr/>
                    <a:lstStyle/>
                    <a:p>
                      <a:pPr algn="l"/>
                      <a:r>
                        <a:rPr lang="en-US" sz="1100" b="1" dirty="0">
                          <a:latin typeface="Helvetica Light" panose="020B0403020202020204" pitchFamily="34" charset="0"/>
                        </a:rPr>
                        <a:t>Financing Fee</a:t>
                      </a:r>
                    </a:p>
                  </a:txBody>
                  <a:tcPr anchor="ctr">
                    <a:lnL w="6350" cap="flat" cmpd="sng" algn="ctr">
                      <a:noFill/>
                      <a:prstDash val="solid"/>
                      <a:miter lim="800000"/>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4C737F">
                        <a:alpha val="40000"/>
                      </a:srgbClr>
                    </a:solidFill>
                  </a:tcPr>
                </a:tc>
                <a:tc>
                  <a:txBody>
                    <a:bodyPr/>
                    <a:lstStyle/>
                    <a:p>
                      <a:pPr algn="l"/>
                      <a:r>
                        <a:rPr lang="en-US" sz="1100" dirty="0">
                          <a:latin typeface="Helvetica Light" panose="020B0403020202020204" pitchFamily="34" charset="0"/>
                        </a:rPr>
                        <a:t>1.75%</a:t>
                      </a:r>
                    </a:p>
                  </a:txBody>
                  <a:tcPr anchor="ctr">
                    <a:lnL>
                      <a:noFill/>
                    </a:lnL>
                    <a:lnR w="6350" cap="flat" cmpd="sng" algn="ctr">
                      <a:noFill/>
                      <a:prstDash val="solid"/>
                      <a:miter lim="800000"/>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val="3431286900"/>
                  </a:ext>
                </a:extLst>
              </a:tr>
            </a:tbl>
          </a:graphicData>
        </a:graphic>
      </p:graphicFrame>
      <p:pic>
        <p:nvPicPr>
          <p:cNvPr id="15" name="Picture 14">
            <a:extLst>
              <a:ext uri="{FF2B5EF4-FFF2-40B4-BE49-F238E27FC236}">
                <a16:creationId xmlns:a16="http://schemas.microsoft.com/office/drawing/2014/main" id="{8ED90285-1880-49EF-A15A-A03F8E21CC00}"/>
              </a:ext>
            </a:extLst>
          </p:cNvPr>
          <p:cNvPicPr>
            <a:picLocks noChangeAspect="1"/>
          </p:cNvPicPr>
          <p:nvPr/>
        </p:nvPicPr>
        <p:blipFill>
          <a:blip r:embed="rId3"/>
          <a:srcRect/>
          <a:stretch/>
        </p:blipFill>
        <p:spPr>
          <a:xfrm>
            <a:off x="501165" y="1459201"/>
            <a:ext cx="3156436" cy="2104289"/>
          </a:xfrm>
          <a:prstGeom prst="rect">
            <a:avLst/>
          </a:prstGeom>
        </p:spPr>
      </p:pic>
      <p:sp>
        <p:nvSpPr>
          <p:cNvPr id="12" name="Google Shape;433;p27">
            <a:extLst>
              <a:ext uri="{FF2B5EF4-FFF2-40B4-BE49-F238E27FC236}">
                <a16:creationId xmlns:a16="http://schemas.microsoft.com/office/drawing/2014/main" id="{5CD56207-AEC3-8B33-851E-8251A257B9F6}"/>
              </a:ext>
            </a:extLst>
          </p:cNvPr>
          <p:cNvSpPr txBox="1"/>
          <p:nvPr/>
        </p:nvSpPr>
        <p:spPr>
          <a:xfrm>
            <a:off x="3522164" y="409377"/>
            <a:ext cx="8368971" cy="888527"/>
          </a:xfrm>
          <a:prstGeom prst="rect">
            <a:avLst/>
          </a:prstGeom>
          <a:noFill/>
          <a:ln>
            <a:noFill/>
          </a:ln>
        </p:spPr>
        <p:txBody>
          <a:bodyPr spcFirstLastPara="1" wrap="square" lIns="121900" tIns="121900" rIns="121900" bIns="121900" anchor="t" anchorCtr="0">
            <a:noAutofit/>
          </a:bodyPr>
          <a:lstStyle/>
          <a:p>
            <a:pPr lvl="0" algn="r" rtl="1">
              <a:lnSpc>
                <a:spcPct val="80000"/>
              </a:lnSpc>
            </a:pPr>
            <a:r>
              <a:rPr lang="he" sz="4000" b="1" dirty="0">
                <a:solidFill>
                  <a:srgbClr val="284158"/>
                </a:solidFill>
                <a:latin typeface="Assistant ExtraLight"/>
                <a:ea typeface="Assistant ExtraLight"/>
                <a:cs typeface="Assistant ExtraLight"/>
                <a:sym typeface="Assistant ExtraLight"/>
              </a:rPr>
              <a:t>הלוואת גישור ל-</a:t>
            </a:r>
            <a:r>
              <a:rPr lang="en-US" sz="4000" b="1" dirty="0">
                <a:solidFill>
                  <a:srgbClr val="284158"/>
                </a:solidFill>
                <a:latin typeface="Assistant ExtraLight"/>
                <a:ea typeface="Assistant ExtraLight"/>
                <a:cs typeface="Assistant ExtraLight"/>
                <a:sym typeface="Assistant ExtraLight"/>
              </a:rPr>
              <a:t>:HUD</a:t>
            </a:r>
            <a:r>
              <a:rPr lang="he-IL" sz="4000" b="1" dirty="0">
                <a:solidFill>
                  <a:srgbClr val="284158"/>
                </a:solidFill>
                <a:latin typeface="Assistant ExtraLight"/>
                <a:ea typeface="Assistant ExtraLight"/>
                <a:cs typeface="Assistant ExtraLight"/>
                <a:sym typeface="Assistant ExtraLight"/>
              </a:rPr>
              <a:t> </a:t>
            </a:r>
            <a:r>
              <a:rPr lang="he" sz="4000" b="1" dirty="0">
                <a:solidFill>
                  <a:srgbClr val="284158"/>
                </a:solidFill>
                <a:latin typeface="Assistant ExtraLight"/>
                <a:ea typeface="Assistant ExtraLight"/>
                <a:cs typeface="Assistant ExtraLight"/>
                <a:sym typeface="Assistant ExtraLight"/>
              </a:rPr>
              <a:t>בית אבות </a:t>
            </a:r>
          </a:p>
          <a:p>
            <a:pPr algn="r" rtl="1">
              <a:lnSpc>
                <a:spcPct val="80000"/>
              </a:lnSpc>
              <a:buClr>
                <a:schemeClr val="dk1"/>
              </a:buClr>
              <a:buSzPts val="1100"/>
            </a:pPr>
            <a:endParaRPr sz="4000" dirty="0">
              <a:solidFill>
                <a:srgbClr val="FFFFFF"/>
              </a:solidFill>
              <a:latin typeface="Assistant ExtraLight"/>
              <a:ea typeface="Assistant ExtraLight"/>
              <a:cs typeface="Assistant ExtraLight"/>
              <a:sym typeface="Assistant ExtraLight"/>
            </a:endParaRPr>
          </a:p>
          <a:p>
            <a:pPr algn="r" rtl="1">
              <a:lnSpc>
                <a:spcPct val="80000"/>
              </a:lnSpc>
            </a:pPr>
            <a:endParaRPr sz="4000" dirty="0">
              <a:solidFill>
                <a:srgbClr val="FFFFFF"/>
              </a:solidFill>
              <a:latin typeface="Assistant ExtraLight"/>
              <a:ea typeface="Assistant ExtraLight"/>
              <a:cs typeface="Assistant ExtraLight"/>
              <a:sym typeface="Assistant ExtraLight"/>
            </a:endParaRPr>
          </a:p>
        </p:txBody>
      </p:sp>
      <p:pic>
        <p:nvPicPr>
          <p:cNvPr id="14" name="Picture 13" descr="Logo&#10;&#10;Description automatically generated">
            <a:extLst>
              <a:ext uri="{FF2B5EF4-FFF2-40B4-BE49-F238E27FC236}">
                <a16:creationId xmlns:a16="http://schemas.microsoft.com/office/drawing/2014/main" id="{F4E04CC2-8A52-DA74-688D-E5C515C7F830}"/>
              </a:ext>
            </a:extLst>
          </p:cNvPr>
          <p:cNvPicPr>
            <a:picLocks noChangeAspect="1"/>
          </p:cNvPicPr>
          <p:nvPr/>
        </p:nvPicPr>
        <p:blipFill>
          <a:blip r:embed="rId4"/>
          <a:stretch>
            <a:fillRect/>
          </a:stretch>
        </p:blipFill>
        <p:spPr>
          <a:xfrm>
            <a:off x="529063" y="397658"/>
            <a:ext cx="752725" cy="752725"/>
          </a:xfrm>
          <a:prstGeom prst="rect">
            <a:avLst/>
          </a:prstGeom>
        </p:spPr>
      </p:pic>
      <p:pic>
        <p:nvPicPr>
          <p:cNvPr id="16" name="Picture 15" descr="Icon&#10;&#10;Description automatically generated">
            <a:extLst>
              <a:ext uri="{FF2B5EF4-FFF2-40B4-BE49-F238E27FC236}">
                <a16:creationId xmlns:a16="http://schemas.microsoft.com/office/drawing/2014/main" id="{00CD1993-ED54-1574-E7CD-2120A3A92548}"/>
              </a:ext>
            </a:extLst>
          </p:cNvPr>
          <p:cNvPicPr>
            <a:picLocks noChangeAspect="1"/>
          </p:cNvPicPr>
          <p:nvPr/>
        </p:nvPicPr>
        <p:blipFill>
          <a:blip r:embed="rId5">
            <a:alphaModFix amt="80000"/>
          </a:blip>
          <a:stretch>
            <a:fillRect/>
          </a:stretch>
        </p:blipFill>
        <p:spPr>
          <a:xfrm>
            <a:off x="529063" y="6128755"/>
            <a:ext cx="2323583" cy="331588"/>
          </a:xfrm>
          <a:prstGeom prst="rect">
            <a:avLst/>
          </a:prstGeom>
        </p:spPr>
      </p:pic>
    </p:spTree>
    <p:extLst>
      <p:ext uri="{BB962C8B-B14F-4D97-AF65-F5344CB8AC3E}">
        <p14:creationId xmlns:p14="http://schemas.microsoft.com/office/powerpoint/2010/main" val="2530300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EF4ED9F-AFB7-124B-952F-D1ED195F4AEA}"/>
              </a:ext>
            </a:extLst>
          </p:cNvPr>
          <p:cNvCxnSpPr>
            <a:cxnSpLocks/>
          </p:cNvCxnSpPr>
          <p:nvPr/>
        </p:nvCxnSpPr>
        <p:spPr>
          <a:xfrm>
            <a:off x="2373331" y="-96012"/>
            <a:ext cx="0"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7665431-747E-4193-9C6A-BA8E8BF8317B}"/>
              </a:ext>
            </a:extLst>
          </p:cNvPr>
          <p:cNvSpPr txBox="1"/>
          <p:nvPr/>
        </p:nvSpPr>
        <p:spPr>
          <a:xfrm>
            <a:off x="8755252" y="961827"/>
            <a:ext cx="3116248" cy="307777"/>
          </a:xfrm>
          <a:prstGeom prst="rect">
            <a:avLst/>
          </a:prstGeom>
          <a:noFill/>
        </p:spPr>
        <p:txBody>
          <a:bodyPr wrap="square" rtlCol="0">
            <a:spAutoFit/>
          </a:bodyPr>
          <a:lstStyle/>
          <a:p>
            <a:pPr algn="r"/>
            <a:r>
              <a:rPr lang="en-US" sz="1400" b="1" dirty="0">
                <a:solidFill>
                  <a:srgbClr val="35A3AF"/>
                </a:solidFill>
                <a:latin typeface="Assistant" pitchFamily="2" charset="-79"/>
                <a:cs typeface="Assistant" pitchFamily="2" charset="-79"/>
              </a:rPr>
              <a:t>Edenbrook of Green Bay (Parkview)</a:t>
            </a:r>
          </a:p>
        </p:txBody>
      </p:sp>
      <p:graphicFrame>
        <p:nvGraphicFramePr>
          <p:cNvPr id="14" name="Table 2">
            <a:extLst>
              <a:ext uri="{FF2B5EF4-FFF2-40B4-BE49-F238E27FC236}">
                <a16:creationId xmlns:a16="http://schemas.microsoft.com/office/drawing/2014/main" id="{1D7322F4-0922-4CF2-9DEE-8A6EBBFE6CA6}"/>
              </a:ext>
            </a:extLst>
          </p:cNvPr>
          <p:cNvGraphicFramePr>
            <a:graphicFrameLocks noGrp="1"/>
          </p:cNvGraphicFramePr>
          <p:nvPr/>
        </p:nvGraphicFramePr>
        <p:xfrm>
          <a:off x="8883661" y="1455688"/>
          <a:ext cx="2859434" cy="2241138"/>
        </p:xfrm>
        <a:graphic>
          <a:graphicData uri="http://schemas.openxmlformats.org/drawingml/2006/table">
            <a:tbl>
              <a:tblPr firstRow="1" bandRow="1">
                <a:tableStyleId>{69012ECD-51FC-41F1-AA8D-1B2483CD663E}</a:tableStyleId>
              </a:tblPr>
              <a:tblGrid>
                <a:gridCol w="1162947">
                  <a:extLst>
                    <a:ext uri="{9D8B030D-6E8A-4147-A177-3AD203B41FA5}">
                      <a16:colId xmlns:a16="http://schemas.microsoft.com/office/drawing/2014/main" val="72650626"/>
                    </a:ext>
                  </a:extLst>
                </a:gridCol>
                <a:gridCol w="1696487">
                  <a:extLst>
                    <a:ext uri="{9D8B030D-6E8A-4147-A177-3AD203B41FA5}">
                      <a16:colId xmlns:a16="http://schemas.microsoft.com/office/drawing/2014/main" val="2027028395"/>
                    </a:ext>
                  </a:extLst>
                </a:gridCol>
              </a:tblGrid>
              <a:tr h="302403">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e" sz="1200" u="none" strike="noStrike" cap="none" dirty="0">
                          <a:solidFill>
                            <a:schemeClr val="bg1"/>
                          </a:solidFill>
                          <a:latin typeface="Helvetica Neue Light"/>
                          <a:ea typeface="Helvetica Neue Light"/>
                          <a:cs typeface="Helvetica Neue Light"/>
                          <a:sym typeface="Helvetica Neue Light"/>
                        </a:rPr>
                        <a:t>פרטי ההלוואה</a:t>
                      </a:r>
                      <a:endParaRPr lang="he" sz="1500" dirty="0">
                        <a:solidFill>
                          <a:srgbClr val="000000"/>
                        </a:solidFill>
                      </a:endParaRPr>
                    </a:p>
                  </a:txBody>
                  <a:tcPr anchor="ctr">
                    <a:lnL w="6350" cap="flat" cmpd="sng" algn="ctr">
                      <a:noFill/>
                      <a:prstDash val="solid"/>
                      <a:miter lim="800000"/>
                    </a:lnL>
                    <a:lnR w="6350" cap="flat" cmpd="sng" algn="ctr">
                      <a:noFill/>
                      <a:prstDash val="solid"/>
                      <a:miter lim="800000"/>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solidFill>
                  </a:tcPr>
                </a:tc>
                <a:tc hMerge="1">
                  <a:txBody>
                    <a:bodyPr/>
                    <a:lstStyle/>
                    <a:p>
                      <a:endParaRPr lang="en-US" dirty="0"/>
                    </a:p>
                  </a:txBody>
                  <a:tcPr/>
                </a:tc>
                <a:extLst>
                  <a:ext uri="{0D108BD9-81ED-4DB2-BD59-A6C34878D82A}">
                    <a16:rowId xmlns:a16="http://schemas.microsoft.com/office/drawing/2014/main" val="2278561180"/>
                  </a:ext>
                </a:extLst>
              </a:tr>
              <a:tr h="302403">
                <a:tc>
                  <a:txBody>
                    <a:bodyPr/>
                    <a:lstStyle/>
                    <a:p>
                      <a:pPr algn="l"/>
                      <a:r>
                        <a:rPr lang="en-US" sz="1100" b="1" dirty="0">
                          <a:latin typeface="Helvetica Light" panose="020B0403020202020204" pitchFamily="34" charset="0"/>
                        </a:rPr>
                        <a:t>Amount</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dirty="0">
                          <a:latin typeface="Helvetica Light" panose="020B0403020202020204" pitchFamily="34" charset="0"/>
                        </a:rPr>
                        <a:t>$4,500,000</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6337467"/>
                  </a:ext>
                </a:extLst>
              </a:tr>
              <a:tr h="302403">
                <a:tc>
                  <a:txBody>
                    <a:bodyPr/>
                    <a:lstStyle/>
                    <a:p>
                      <a:pPr algn="l"/>
                      <a:r>
                        <a:rPr lang="en-US" sz="1100" b="1" dirty="0">
                          <a:latin typeface="Helvetica Light" panose="020B0403020202020204" pitchFamily="34" charset="0"/>
                        </a:rPr>
                        <a:t>LTV (As-Is)</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tc>
                  <a:txBody>
                    <a:bodyPr/>
                    <a:lstStyle/>
                    <a:p>
                      <a:pPr algn="l"/>
                      <a:r>
                        <a:rPr lang="en-US" sz="1100" dirty="0">
                          <a:latin typeface="Helvetica Light" panose="020B0403020202020204" pitchFamily="34" charset="0"/>
                        </a:rPr>
                        <a:t>69.39%</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val="2272191418"/>
                  </a:ext>
                </a:extLst>
              </a:tr>
              <a:tr h="302403">
                <a:tc>
                  <a:txBody>
                    <a:bodyPr/>
                    <a:lstStyle/>
                    <a:p>
                      <a:pPr algn="l"/>
                      <a:r>
                        <a:rPr lang="en-US" sz="1100" b="1" dirty="0">
                          <a:latin typeface="Helvetica Light" panose="020B0403020202020204" pitchFamily="34" charset="0"/>
                        </a:rPr>
                        <a:t>DSCR (TTM)</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dirty="0">
                          <a:latin typeface="Helvetica Light" panose="020B0403020202020204" pitchFamily="34" charset="0"/>
                        </a:rPr>
                        <a:t>3.83x</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7540456"/>
                  </a:ext>
                </a:extLst>
              </a:tr>
              <a:tr h="302403">
                <a:tc>
                  <a:txBody>
                    <a:bodyPr/>
                    <a:lstStyle/>
                    <a:p>
                      <a:pPr algn="l"/>
                      <a:r>
                        <a:rPr lang="en-US" sz="1100" b="1" dirty="0">
                          <a:latin typeface="Helvetica Light" panose="020B0403020202020204" pitchFamily="34" charset="0"/>
                        </a:rPr>
                        <a:t>Coupon</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tc>
                  <a:txBody>
                    <a:bodyPr/>
                    <a:lstStyle/>
                    <a:p>
                      <a:pPr algn="l"/>
                      <a:r>
                        <a:rPr lang="en-US" sz="1100" dirty="0">
                          <a:latin typeface="Helvetica Light" panose="020B0403020202020204" pitchFamily="34" charset="0"/>
                        </a:rPr>
                        <a:t>L + 6.00% (0.50% Floor)</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val="1453099740"/>
                  </a:ext>
                </a:extLst>
              </a:tr>
              <a:tr h="302403">
                <a:tc>
                  <a:txBody>
                    <a:bodyPr/>
                    <a:lstStyle/>
                    <a:p>
                      <a:pPr algn="l"/>
                      <a:r>
                        <a:rPr lang="en-US" sz="1100" b="1" dirty="0">
                          <a:latin typeface="Helvetica Light" panose="020B0403020202020204" pitchFamily="34" charset="0"/>
                        </a:rPr>
                        <a:t>Term</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dirty="0">
                          <a:latin typeface="Helvetica Light" panose="020B0403020202020204" pitchFamily="34" charset="0"/>
                        </a:rPr>
                        <a:t>14 months</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0781876"/>
                  </a:ext>
                </a:extLst>
              </a:tr>
              <a:tr h="302403">
                <a:tc>
                  <a:txBody>
                    <a:bodyPr/>
                    <a:lstStyle/>
                    <a:p>
                      <a:pPr algn="l"/>
                      <a:r>
                        <a:rPr lang="en-US" sz="1100" b="1" dirty="0">
                          <a:latin typeface="Helvetica Light" panose="020B0403020202020204" pitchFamily="34" charset="0"/>
                        </a:rPr>
                        <a:t>Financing Fee</a:t>
                      </a:r>
                    </a:p>
                  </a:txBody>
                  <a:tcPr anchor="ctr">
                    <a:lnL w="6350" cap="flat" cmpd="sng" algn="ctr">
                      <a:noFill/>
                      <a:prstDash val="solid"/>
                      <a:miter lim="800000"/>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4C737F">
                        <a:alpha val="40000"/>
                      </a:srgbClr>
                    </a:solidFill>
                  </a:tcPr>
                </a:tc>
                <a:tc>
                  <a:txBody>
                    <a:bodyPr/>
                    <a:lstStyle/>
                    <a:p>
                      <a:pPr algn="l"/>
                      <a:r>
                        <a:rPr lang="en-US" sz="1100" dirty="0">
                          <a:latin typeface="Helvetica Light" panose="020B0403020202020204" pitchFamily="34" charset="0"/>
                        </a:rPr>
                        <a:t>1.00%</a:t>
                      </a:r>
                    </a:p>
                  </a:txBody>
                  <a:tcPr anchor="ctr">
                    <a:lnL>
                      <a:noFill/>
                    </a:lnL>
                    <a:lnR w="6350" cap="flat" cmpd="sng" algn="ctr">
                      <a:noFill/>
                      <a:prstDash val="solid"/>
                      <a:miter lim="800000"/>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val="3431286900"/>
                  </a:ext>
                </a:extLst>
              </a:tr>
            </a:tbl>
          </a:graphicData>
        </a:graphic>
      </p:graphicFrame>
      <p:graphicFrame>
        <p:nvGraphicFramePr>
          <p:cNvPr id="15" name="Table 2">
            <a:extLst>
              <a:ext uri="{FF2B5EF4-FFF2-40B4-BE49-F238E27FC236}">
                <a16:creationId xmlns:a16="http://schemas.microsoft.com/office/drawing/2014/main" id="{05E26FE7-BD8D-4898-B52A-5486DF337E50}"/>
              </a:ext>
            </a:extLst>
          </p:cNvPr>
          <p:cNvGraphicFramePr>
            <a:graphicFrameLocks noGrp="1"/>
          </p:cNvGraphicFramePr>
          <p:nvPr/>
        </p:nvGraphicFramePr>
        <p:xfrm>
          <a:off x="4374918" y="1453982"/>
          <a:ext cx="4248622" cy="2122491"/>
        </p:xfrm>
        <a:graphic>
          <a:graphicData uri="http://schemas.openxmlformats.org/drawingml/2006/table">
            <a:tbl>
              <a:tblPr firstRow="1" bandRow="1">
                <a:tableStyleId>{69012ECD-51FC-41F1-AA8D-1B2483CD663E}</a:tableStyleId>
              </a:tblPr>
              <a:tblGrid>
                <a:gridCol w="1771283">
                  <a:extLst>
                    <a:ext uri="{9D8B030D-6E8A-4147-A177-3AD203B41FA5}">
                      <a16:colId xmlns:a16="http://schemas.microsoft.com/office/drawing/2014/main" val="72650626"/>
                    </a:ext>
                  </a:extLst>
                </a:gridCol>
                <a:gridCol w="2477339">
                  <a:extLst>
                    <a:ext uri="{9D8B030D-6E8A-4147-A177-3AD203B41FA5}">
                      <a16:colId xmlns:a16="http://schemas.microsoft.com/office/drawing/2014/main" val="2027028395"/>
                    </a:ext>
                  </a:extLst>
                </a:gridCol>
              </a:tblGrid>
              <a:tr h="303213">
                <a:tc gridSpan="2">
                  <a:txBody>
                    <a:bodyPr/>
                    <a:lstStyle/>
                    <a:p>
                      <a:pPr marL="0" marR="0" lvl="0" indent="0" algn="ctr" rtl="0">
                        <a:spcBef>
                          <a:spcPts val="0"/>
                        </a:spcBef>
                        <a:spcAft>
                          <a:spcPts val="0"/>
                        </a:spcAft>
                        <a:buNone/>
                      </a:pPr>
                      <a:r>
                        <a:rPr lang="he-IL" sz="1200" u="none" strike="noStrike" cap="none" dirty="0">
                          <a:solidFill>
                            <a:schemeClr val="bg1"/>
                          </a:solidFill>
                          <a:latin typeface="Helvetica Light" panose="020B0403020202020204"/>
                          <a:sym typeface="Helvetica Neue Light"/>
                        </a:rPr>
                        <a:t>מידע על הנכס</a:t>
                      </a:r>
                      <a:endParaRPr lang="he-IL" sz="1500" dirty="0">
                        <a:solidFill>
                          <a:schemeClr val="bg1"/>
                        </a:solidFill>
                        <a:latin typeface="Helvetica Light" panose="020B0403020202020204"/>
                      </a:endParaRPr>
                    </a:p>
                  </a:txBody>
                  <a:tcPr anchor="ctr">
                    <a:lnL w="6350" cap="flat" cmpd="sng" algn="ctr">
                      <a:noFill/>
                      <a:prstDash val="solid"/>
                      <a:miter lim="800000"/>
                    </a:lnL>
                    <a:lnR w="6350" cap="flat" cmpd="sng" algn="ctr">
                      <a:noFill/>
                      <a:prstDash val="solid"/>
                      <a:miter lim="800000"/>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solidFill>
                  </a:tcPr>
                </a:tc>
                <a:tc hMerge="1">
                  <a:txBody>
                    <a:bodyPr/>
                    <a:lstStyle/>
                    <a:p>
                      <a:endParaRPr lang="en-US" dirty="0"/>
                    </a:p>
                  </a:txBody>
                  <a:tcPr/>
                </a:tc>
                <a:extLst>
                  <a:ext uri="{0D108BD9-81ED-4DB2-BD59-A6C34878D82A}">
                    <a16:rowId xmlns:a16="http://schemas.microsoft.com/office/drawing/2014/main" val="2278561180"/>
                  </a:ext>
                </a:extLst>
              </a:tr>
              <a:tr h="303213">
                <a:tc>
                  <a:txBody>
                    <a:bodyPr/>
                    <a:lstStyle/>
                    <a:p>
                      <a:pPr algn="l"/>
                      <a:r>
                        <a:rPr lang="en-US" sz="1100" b="1" dirty="0">
                          <a:latin typeface="Helvetica Light" panose="020B0403020202020204" pitchFamily="34" charset="0"/>
                        </a:rPr>
                        <a:t>Location</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dirty="0">
                          <a:latin typeface="Helvetica Light" panose="020B0403020202020204" pitchFamily="34" charset="0"/>
                        </a:rPr>
                        <a:t>Green Bay, WI</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6337467"/>
                  </a:ext>
                </a:extLst>
              </a:tr>
              <a:tr h="303213">
                <a:tc>
                  <a:txBody>
                    <a:bodyPr/>
                    <a:lstStyle/>
                    <a:p>
                      <a:pPr algn="l"/>
                      <a:r>
                        <a:rPr lang="en-US" sz="1100" b="1" dirty="0">
                          <a:latin typeface="Helvetica Light" panose="020B0403020202020204" pitchFamily="34" charset="0"/>
                        </a:rPr>
                        <a:t>Units</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tc>
                  <a:txBody>
                    <a:bodyPr/>
                    <a:lstStyle/>
                    <a:p>
                      <a:pPr algn="l"/>
                      <a:r>
                        <a:rPr lang="en-US" sz="1100" dirty="0">
                          <a:latin typeface="Helvetica Light" panose="020B0403020202020204" pitchFamily="34" charset="0"/>
                        </a:rPr>
                        <a:t>48 units / 90 beds</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val="2272191418"/>
                  </a:ext>
                </a:extLst>
              </a:tr>
              <a:tr h="303213">
                <a:tc>
                  <a:txBody>
                    <a:bodyPr/>
                    <a:lstStyle/>
                    <a:p>
                      <a:pPr algn="l"/>
                      <a:r>
                        <a:rPr lang="en-US" sz="1100" b="1" dirty="0">
                          <a:latin typeface="Helvetica Light" panose="020B0403020202020204" pitchFamily="34" charset="0"/>
                        </a:rPr>
                        <a:t>Collateral</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dirty="0">
                          <a:latin typeface="Helvetica Light" panose="020B0403020202020204" pitchFamily="34" charset="0"/>
                        </a:rPr>
                        <a:t>SNF</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7540456"/>
                  </a:ext>
                </a:extLst>
              </a:tr>
              <a:tr h="303213">
                <a:tc>
                  <a:txBody>
                    <a:bodyPr/>
                    <a:lstStyle/>
                    <a:p>
                      <a:pPr algn="l"/>
                      <a:r>
                        <a:rPr lang="en-US" sz="1100" b="1" dirty="0">
                          <a:latin typeface="Helvetica Light" panose="020B0403020202020204" pitchFamily="34" charset="0"/>
                        </a:rPr>
                        <a:t>Built</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tc>
                  <a:txBody>
                    <a:bodyPr/>
                    <a:lstStyle/>
                    <a:p>
                      <a:pPr algn="l"/>
                      <a:r>
                        <a:rPr lang="en-US" sz="1100" dirty="0">
                          <a:latin typeface="Helvetica Light" panose="020B0403020202020204" pitchFamily="34" charset="0"/>
                        </a:rPr>
                        <a:t>1979</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val="1453099740"/>
                  </a:ext>
                </a:extLst>
              </a:tr>
              <a:tr h="303213">
                <a:tc>
                  <a:txBody>
                    <a:bodyPr/>
                    <a:lstStyle/>
                    <a:p>
                      <a:pPr algn="l"/>
                      <a:r>
                        <a:rPr lang="en-US" sz="1100" b="1" dirty="0">
                          <a:latin typeface="Helvetica Light" panose="020B0403020202020204" pitchFamily="34" charset="0"/>
                        </a:rPr>
                        <a:t>Cap Rate</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dirty="0">
                          <a:latin typeface="Helvetica Light" panose="020B0403020202020204" pitchFamily="34" charset="0"/>
                        </a:rPr>
                        <a:t>13.00%</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0781876"/>
                  </a:ext>
                </a:extLst>
              </a:tr>
              <a:tr h="303213">
                <a:tc>
                  <a:txBody>
                    <a:bodyPr/>
                    <a:lstStyle/>
                    <a:p>
                      <a:pPr algn="l"/>
                      <a:r>
                        <a:rPr lang="en-US" sz="1100" b="1" dirty="0">
                          <a:latin typeface="Helvetica Light" panose="020B0403020202020204" pitchFamily="34" charset="0"/>
                        </a:rPr>
                        <a:t>HUD Takeout Loan</a:t>
                      </a:r>
                    </a:p>
                  </a:txBody>
                  <a:tcPr anchor="ctr">
                    <a:lnL w="6350" cap="flat" cmpd="sng" algn="ctr">
                      <a:noFill/>
                      <a:prstDash val="solid"/>
                      <a:miter lim="800000"/>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4C737F">
                        <a:alpha val="40000"/>
                      </a:srgbClr>
                    </a:solidFill>
                  </a:tcPr>
                </a:tc>
                <a:tc>
                  <a:txBody>
                    <a:bodyPr/>
                    <a:lstStyle/>
                    <a:p>
                      <a:pPr marL="0" lvl="2" indent="0" algn="l" rtl="0" fontAlgn="base">
                        <a:lnSpc>
                          <a:spcPct val="110000"/>
                        </a:lnSpc>
                        <a:spcBef>
                          <a:spcPts val="0"/>
                        </a:spcBef>
                        <a:spcAft>
                          <a:spcPct val="0"/>
                        </a:spcAft>
                        <a:buClr>
                          <a:schemeClr val="accent1"/>
                        </a:buClr>
                        <a:buSzPct val="90000"/>
                        <a:buFont typeface="Arial" panose="020B0604020202020204" pitchFamily="34" charset="0"/>
                        <a:buNone/>
                      </a:pPr>
                      <a:r>
                        <a:rPr lang="en-US" sz="1100" b="0" dirty="0">
                          <a:solidFill>
                            <a:schemeClr val="tx1"/>
                          </a:solidFill>
                          <a:latin typeface="Helvetica Light" panose="020B0403020202020204" pitchFamily="34" charset="0"/>
                          <a:ea typeface="+mn-ea"/>
                          <a:cs typeface="+mn-cs"/>
                        </a:rPr>
                        <a:t>Program: 232/223</a:t>
                      </a:r>
                      <a:r>
                        <a:rPr lang="en-US" sz="1100" b="0" baseline="0" dirty="0">
                          <a:solidFill>
                            <a:schemeClr val="tx1"/>
                          </a:solidFill>
                          <a:latin typeface="Helvetica Light" panose="020B0403020202020204" pitchFamily="34" charset="0"/>
                          <a:ea typeface="+mn-ea"/>
                          <a:cs typeface="+mn-cs"/>
                        </a:rPr>
                        <a:t>(f) Refinance Loan </a:t>
                      </a:r>
                      <a:endParaRPr lang="en-US" sz="1100" b="0" dirty="0">
                        <a:solidFill>
                          <a:schemeClr val="tx1"/>
                        </a:solidFill>
                        <a:latin typeface="Helvetica Light" panose="020B0403020202020204" pitchFamily="34" charset="0"/>
                        <a:ea typeface="+mn-ea"/>
                        <a:cs typeface="+mn-cs"/>
                      </a:endParaRPr>
                    </a:p>
                  </a:txBody>
                  <a:tcPr anchor="ctr">
                    <a:lnL>
                      <a:noFill/>
                    </a:lnL>
                    <a:lnR w="6350" cap="flat" cmpd="sng" algn="ctr">
                      <a:noFill/>
                      <a:prstDash val="solid"/>
                      <a:miter lim="800000"/>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val="3431286900"/>
                  </a:ext>
                </a:extLst>
              </a:tr>
            </a:tbl>
          </a:graphicData>
        </a:graphic>
      </p:graphicFrame>
      <p:sp>
        <p:nvSpPr>
          <p:cNvPr id="12" name="TextBox 11">
            <a:extLst>
              <a:ext uri="{FF2B5EF4-FFF2-40B4-BE49-F238E27FC236}">
                <a16:creationId xmlns:a16="http://schemas.microsoft.com/office/drawing/2014/main" id="{0AB29E79-402B-4076-BAE8-6AB28EE281D0}"/>
              </a:ext>
            </a:extLst>
          </p:cNvPr>
          <p:cNvSpPr txBox="1"/>
          <p:nvPr/>
        </p:nvSpPr>
        <p:spPr>
          <a:xfrm>
            <a:off x="405917" y="3727811"/>
            <a:ext cx="11337177" cy="2308324"/>
          </a:xfrm>
          <a:prstGeom prst="rect">
            <a:avLst/>
          </a:prstGeom>
          <a:noFill/>
        </p:spPr>
        <p:txBody>
          <a:bodyPr wrap="square" rtlCol="0">
            <a:spAutoFit/>
          </a:bodyPr>
          <a:lstStyle/>
          <a:p>
            <a:pPr algn="just"/>
            <a:r>
              <a:rPr lang="en-US" sz="1200" dirty="0">
                <a:latin typeface="Helvetica Light" panose="020B0403020202020204" pitchFamily="34" charset="0"/>
              </a:rPr>
              <a:t>In October 2020, Dwight Mortgage Trust LLC ("DMT") closed a $4.5MM bridge loan for Edenbrook of Green Bay, a 90-bed Skilled Nursing Facility in Green Bay, Wisconsin (the “Subject”). The purpose was to refinance existing debt, provide equity recapture to Sponsor, and fund CapEx. The bridge loan matures on 11/1/2022 and has one 6-month extension option. At closing, Lender provided $3.5MM with $1.0MM unfunded and in November 2021, Sponsor received the first CapEx disbursement of $421k, which finances ongoing renovations to units and common areas. At closing, loan to value was 61.95% based on a June 2020 appraised "As Is" value of $5.65MM at a 13.00% capitalization rate. After the disbursement, loan to value increased to 69.39%.</a:t>
            </a:r>
          </a:p>
          <a:p>
            <a:pPr algn="just"/>
            <a:endParaRPr lang="en-US" sz="1200" dirty="0">
              <a:latin typeface="Helvetica Light" panose="020B0403020202020204" pitchFamily="34" charset="0"/>
            </a:endParaRPr>
          </a:p>
          <a:p>
            <a:pPr algn="just"/>
            <a:r>
              <a:rPr lang="en-US" sz="1200" dirty="0">
                <a:latin typeface="Helvetica Light" panose="020B0403020202020204" pitchFamily="34" charset="0"/>
              </a:rPr>
              <a:t>This value-add transaction is sponsored by a 15-year veteran of the skilled nursing industry with extensive operating and turnaround experience. Subject is located within seven miles of its primary referral sources including Bellin Health (heart center), St. Vincent’s (cancer care), St. Mary’s (cancer care), and Aurora Bay Care Medical (acute care). Sponsor acquired Subject in late 2018, which at that time was generating over $600k in annualized losses. After Sponsor successfully executed a turnaround plan, Subject returned to profitability in late 2019. Based on trailing 12-month reporting through September 2021, Subject produced $1.1MM in normalized EBITDAR, which exceeded DMT underwriting of $707k at origination. Financial performance was strong in 2020 and YTD 2021 with credit metrics that continue to support a HUD takeout of the bridge loan via a 232/223(f) refinance loan. The application will be submitted upon completion of the renovation program.</a:t>
            </a:r>
          </a:p>
        </p:txBody>
      </p:sp>
      <p:pic>
        <p:nvPicPr>
          <p:cNvPr id="16" name="Picture 15" descr="A sign in front of a building&#10;&#10;Description automatically generated with medium confidence">
            <a:extLst>
              <a:ext uri="{FF2B5EF4-FFF2-40B4-BE49-F238E27FC236}">
                <a16:creationId xmlns:a16="http://schemas.microsoft.com/office/drawing/2014/main" id="{7B05480E-998B-46D4-90BA-570020CD3337}"/>
              </a:ext>
            </a:extLst>
          </p:cNvPr>
          <p:cNvPicPr>
            <a:picLocks noChangeAspect="1"/>
          </p:cNvPicPr>
          <p:nvPr/>
        </p:nvPicPr>
        <p:blipFill>
          <a:blip r:embed="rId3"/>
          <a:stretch>
            <a:fillRect/>
          </a:stretch>
        </p:blipFill>
        <p:spPr>
          <a:xfrm>
            <a:off x="501165" y="1451859"/>
            <a:ext cx="3613635" cy="2120645"/>
          </a:xfrm>
          <a:prstGeom prst="rect">
            <a:avLst/>
          </a:prstGeom>
        </p:spPr>
      </p:pic>
      <p:sp>
        <p:nvSpPr>
          <p:cNvPr id="13" name="Google Shape;433;p27">
            <a:extLst>
              <a:ext uri="{FF2B5EF4-FFF2-40B4-BE49-F238E27FC236}">
                <a16:creationId xmlns:a16="http://schemas.microsoft.com/office/drawing/2014/main" id="{55DA5249-1993-876B-06C8-B1F111130AE5}"/>
              </a:ext>
            </a:extLst>
          </p:cNvPr>
          <p:cNvSpPr txBox="1"/>
          <p:nvPr/>
        </p:nvSpPr>
        <p:spPr>
          <a:xfrm>
            <a:off x="3522164" y="409377"/>
            <a:ext cx="8368971" cy="600980"/>
          </a:xfrm>
          <a:prstGeom prst="rect">
            <a:avLst/>
          </a:prstGeom>
          <a:noFill/>
          <a:ln>
            <a:noFill/>
          </a:ln>
        </p:spPr>
        <p:txBody>
          <a:bodyPr spcFirstLastPara="1" wrap="square" lIns="121900" tIns="121900" rIns="121900" bIns="121900" anchor="t" anchorCtr="0">
            <a:noAutofit/>
          </a:bodyPr>
          <a:lstStyle/>
          <a:p>
            <a:pPr lvl="0" algn="r" rtl="1">
              <a:lnSpc>
                <a:spcPct val="80000"/>
              </a:lnSpc>
            </a:pPr>
            <a:r>
              <a:rPr lang="he" sz="4000" b="1" dirty="0">
                <a:solidFill>
                  <a:srgbClr val="284158"/>
                </a:solidFill>
                <a:latin typeface="Assistant ExtraLight"/>
                <a:ea typeface="Assistant ExtraLight"/>
                <a:cs typeface="Assistant ExtraLight"/>
                <a:sym typeface="Assistant ExtraLight"/>
              </a:rPr>
              <a:t>הלוואת גישור ל-</a:t>
            </a:r>
            <a:r>
              <a:rPr lang="en-US" sz="4000" b="1" dirty="0">
                <a:solidFill>
                  <a:srgbClr val="284158"/>
                </a:solidFill>
                <a:latin typeface="Assistant ExtraLight"/>
                <a:ea typeface="Assistant ExtraLight"/>
                <a:cs typeface="Assistant ExtraLight"/>
                <a:sym typeface="Assistant ExtraLight"/>
              </a:rPr>
              <a:t>:HUD</a:t>
            </a:r>
            <a:r>
              <a:rPr lang="he-IL" sz="4000" b="1" dirty="0">
                <a:solidFill>
                  <a:srgbClr val="284158"/>
                </a:solidFill>
                <a:latin typeface="Assistant ExtraLight"/>
                <a:ea typeface="Assistant ExtraLight"/>
                <a:cs typeface="Assistant ExtraLight"/>
                <a:sym typeface="Assistant ExtraLight"/>
              </a:rPr>
              <a:t> </a:t>
            </a:r>
            <a:r>
              <a:rPr lang="he" sz="4000" b="1" dirty="0">
                <a:solidFill>
                  <a:srgbClr val="284158"/>
                </a:solidFill>
                <a:latin typeface="Assistant ExtraLight"/>
                <a:ea typeface="Assistant ExtraLight"/>
                <a:cs typeface="Assistant ExtraLight"/>
                <a:sym typeface="Assistant ExtraLight"/>
              </a:rPr>
              <a:t>בית אבות </a:t>
            </a:r>
          </a:p>
        </p:txBody>
      </p:sp>
      <p:pic>
        <p:nvPicPr>
          <p:cNvPr id="17" name="Picture 16" descr="Logo&#10;&#10;Description automatically generated">
            <a:extLst>
              <a:ext uri="{FF2B5EF4-FFF2-40B4-BE49-F238E27FC236}">
                <a16:creationId xmlns:a16="http://schemas.microsoft.com/office/drawing/2014/main" id="{A9359B9D-9191-8A68-0AA4-84C77FFC5D0D}"/>
              </a:ext>
            </a:extLst>
          </p:cNvPr>
          <p:cNvPicPr>
            <a:picLocks noChangeAspect="1"/>
          </p:cNvPicPr>
          <p:nvPr/>
        </p:nvPicPr>
        <p:blipFill>
          <a:blip r:embed="rId4"/>
          <a:stretch>
            <a:fillRect/>
          </a:stretch>
        </p:blipFill>
        <p:spPr>
          <a:xfrm>
            <a:off x="529063" y="397658"/>
            <a:ext cx="752725" cy="752725"/>
          </a:xfrm>
          <a:prstGeom prst="rect">
            <a:avLst/>
          </a:prstGeom>
        </p:spPr>
      </p:pic>
      <p:pic>
        <p:nvPicPr>
          <p:cNvPr id="18" name="Picture 17" descr="Icon&#10;&#10;Description automatically generated">
            <a:extLst>
              <a:ext uri="{FF2B5EF4-FFF2-40B4-BE49-F238E27FC236}">
                <a16:creationId xmlns:a16="http://schemas.microsoft.com/office/drawing/2014/main" id="{8E6FEC79-9BD5-EEC5-2B02-11C5D1EE5F9F}"/>
              </a:ext>
            </a:extLst>
          </p:cNvPr>
          <p:cNvPicPr>
            <a:picLocks noChangeAspect="1"/>
          </p:cNvPicPr>
          <p:nvPr/>
        </p:nvPicPr>
        <p:blipFill>
          <a:blip r:embed="rId5">
            <a:alphaModFix amt="80000"/>
          </a:blip>
          <a:stretch>
            <a:fillRect/>
          </a:stretch>
        </p:blipFill>
        <p:spPr>
          <a:xfrm>
            <a:off x="529063" y="6128755"/>
            <a:ext cx="2323583" cy="331588"/>
          </a:xfrm>
          <a:prstGeom prst="rect">
            <a:avLst/>
          </a:prstGeom>
        </p:spPr>
      </p:pic>
    </p:spTree>
    <p:extLst>
      <p:ext uri="{BB962C8B-B14F-4D97-AF65-F5344CB8AC3E}">
        <p14:creationId xmlns:p14="http://schemas.microsoft.com/office/powerpoint/2010/main" val="1092566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4D8C5FD9-C506-428B-9D44-5D2FB9ED86FF}"/>
              </a:ext>
            </a:extLst>
          </p:cNvPr>
          <p:cNvSpPr/>
          <p:nvPr/>
        </p:nvSpPr>
        <p:spPr>
          <a:xfrm>
            <a:off x="9270413" y="2201258"/>
            <a:ext cx="1914241" cy="2486745"/>
          </a:xfrm>
          <a:prstGeom prst="rect">
            <a:avLst/>
          </a:prstGeom>
          <a:solidFill>
            <a:srgbClr val="1C303A"/>
          </a:solidFill>
          <a:ln>
            <a:solidFill>
              <a:srgbClr val="1C30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cxnSp>
        <p:nvCxnSpPr>
          <p:cNvPr id="8" name="Straight Connector 7">
            <a:extLst>
              <a:ext uri="{FF2B5EF4-FFF2-40B4-BE49-F238E27FC236}">
                <a16:creationId xmlns:a16="http://schemas.microsoft.com/office/drawing/2014/main" id="{AEF4ED9F-AFB7-124B-952F-D1ED195F4AEA}"/>
              </a:ext>
            </a:extLst>
          </p:cNvPr>
          <p:cNvCxnSpPr>
            <a:cxnSpLocks/>
          </p:cNvCxnSpPr>
          <p:nvPr/>
        </p:nvCxnSpPr>
        <p:spPr>
          <a:xfrm>
            <a:off x="2373331" y="0"/>
            <a:ext cx="0"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67F7732-5B87-C541-9752-6EF5576BA274}"/>
              </a:ext>
            </a:extLst>
          </p:cNvPr>
          <p:cNvSpPr txBox="1"/>
          <p:nvPr/>
        </p:nvSpPr>
        <p:spPr>
          <a:xfrm>
            <a:off x="2607235" y="308696"/>
            <a:ext cx="9051851" cy="553998"/>
          </a:xfrm>
          <a:prstGeom prst="rect">
            <a:avLst/>
          </a:prstGeom>
          <a:noFill/>
        </p:spPr>
        <p:txBody>
          <a:bodyPr wrap="square" rtlCol="0">
            <a:spAutoFit/>
          </a:bodyPr>
          <a:lstStyle/>
          <a:p>
            <a:pPr algn="r"/>
            <a:r>
              <a:rPr lang="es-ES" sz="3000" dirty="0" err="1">
                <a:solidFill>
                  <a:srgbClr val="4C737F"/>
                </a:solidFill>
                <a:latin typeface="Grifo L" panose="02050503090505060204" pitchFamily="18" charset="77"/>
              </a:rPr>
              <a:t>Warehouse</a:t>
            </a:r>
            <a:r>
              <a:rPr lang="es-ES" sz="3000" dirty="0">
                <a:solidFill>
                  <a:srgbClr val="4C737F"/>
                </a:solidFill>
                <a:latin typeface="Grifo L" panose="02050503090505060204" pitchFamily="18" charset="77"/>
              </a:rPr>
              <a:t> </a:t>
            </a:r>
            <a:r>
              <a:rPr lang="es-ES" sz="3000" dirty="0" err="1">
                <a:solidFill>
                  <a:srgbClr val="4C737F"/>
                </a:solidFill>
                <a:latin typeface="Grifo L" panose="02050503090505060204" pitchFamily="18" charset="77"/>
              </a:rPr>
              <a:t>Mechanics</a:t>
            </a:r>
            <a:r>
              <a:rPr lang="es-ES" sz="3000" dirty="0">
                <a:solidFill>
                  <a:srgbClr val="4C737F"/>
                </a:solidFill>
                <a:latin typeface="Grifo L" panose="02050503090505060204" pitchFamily="18" charset="77"/>
              </a:rPr>
              <a:t> &amp; Smart </a:t>
            </a:r>
            <a:r>
              <a:rPr lang="es-ES" sz="3000" dirty="0" err="1">
                <a:solidFill>
                  <a:srgbClr val="4C737F"/>
                </a:solidFill>
                <a:latin typeface="Grifo L" panose="02050503090505060204" pitchFamily="18" charset="77"/>
              </a:rPr>
              <a:t>Leverage</a:t>
            </a:r>
            <a:endParaRPr lang="es-ES" sz="3000" dirty="0">
              <a:solidFill>
                <a:srgbClr val="4C737F"/>
              </a:solidFill>
              <a:latin typeface="Grifo L" panose="02050503090505060204" pitchFamily="18" charset="77"/>
            </a:endParaRPr>
          </a:p>
        </p:txBody>
      </p:sp>
      <p:sp>
        <p:nvSpPr>
          <p:cNvPr id="21" name="TextBox 20">
            <a:extLst>
              <a:ext uri="{FF2B5EF4-FFF2-40B4-BE49-F238E27FC236}">
                <a16:creationId xmlns:a16="http://schemas.microsoft.com/office/drawing/2014/main" id="{94D5F329-9199-4B9E-8573-D7DF49FA503F}"/>
              </a:ext>
            </a:extLst>
          </p:cNvPr>
          <p:cNvSpPr txBox="1"/>
          <p:nvPr/>
        </p:nvSpPr>
        <p:spPr>
          <a:xfrm>
            <a:off x="6029774" y="792136"/>
            <a:ext cx="5592247" cy="307777"/>
          </a:xfrm>
          <a:prstGeom prst="rect">
            <a:avLst/>
          </a:prstGeom>
          <a:noFill/>
        </p:spPr>
        <p:txBody>
          <a:bodyPr wrap="square" rtlCol="0">
            <a:spAutoFit/>
          </a:bodyPr>
          <a:lstStyle/>
          <a:p>
            <a:pPr algn="r"/>
            <a:r>
              <a:rPr lang="en-US" sz="1400" b="1" dirty="0">
                <a:solidFill>
                  <a:srgbClr val="35A3AF"/>
                </a:solidFill>
                <a:latin typeface="Helvetica Light" panose="020B0403020202020204" pitchFamily="34" charset="0"/>
              </a:rPr>
              <a:t>Loan Risk Profile</a:t>
            </a:r>
          </a:p>
        </p:txBody>
      </p:sp>
      <p:sp>
        <p:nvSpPr>
          <p:cNvPr id="6" name="TextBox 5">
            <a:extLst>
              <a:ext uri="{FF2B5EF4-FFF2-40B4-BE49-F238E27FC236}">
                <a16:creationId xmlns:a16="http://schemas.microsoft.com/office/drawing/2014/main" id="{0A3013BF-F67C-4C10-8E0A-B8259E6D0B9F}"/>
              </a:ext>
            </a:extLst>
          </p:cNvPr>
          <p:cNvSpPr txBox="1"/>
          <p:nvPr/>
        </p:nvSpPr>
        <p:spPr>
          <a:xfrm>
            <a:off x="405913" y="1131406"/>
            <a:ext cx="11216107" cy="321691"/>
          </a:xfrm>
          <a:prstGeom prst="rect">
            <a:avLst/>
          </a:prstGeom>
          <a:noFill/>
        </p:spPr>
        <p:txBody>
          <a:bodyPr wrap="square" rtlCol="0">
            <a:spAutoFit/>
          </a:bodyPr>
          <a:lstStyle/>
          <a:p>
            <a:pPr algn="r">
              <a:lnSpc>
                <a:spcPct val="150000"/>
              </a:lnSpc>
            </a:pPr>
            <a:r>
              <a:rPr lang="en-US" sz="1100" dirty="0">
                <a:latin typeface="Helvetica Light" panose="020B0403020202020204" pitchFamily="34" charset="0"/>
              </a:rPr>
              <a:t>Warehouse financing allows DMT access to leverage. A hypothetical loan example is shown below – a $10MM bridge loan.</a:t>
            </a:r>
          </a:p>
        </p:txBody>
      </p:sp>
      <p:sp>
        <p:nvSpPr>
          <p:cNvPr id="2" name="TextBox 1">
            <a:extLst>
              <a:ext uri="{FF2B5EF4-FFF2-40B4-BE49-F238E27FC236}">
                <a16:creationId xmlns:a16="http://schemas.microsoft.com/office/drawing/2014/main" id="{EDBFA976-8D09-46CC-9E4E-79492CCD3558}"/>
              </a:ext>
            </a:extLst>
          </p:cNvPr>
          <p:cNvSpPr txBox="1"/>
          <p:nvPr/>
        </p:nvSpPr>
        <p:spPr>
          <a:xfrm>
            <a:off x="3699995" y="2593169"/>
            <a:ext cx="1911096" cy="261610"/>
          </a:xfrm>
          <a:prstGeom prst="rect">
            <a:avLst/>
          </a:prstGeom>
          <a:noFill/>
        </p:spPr>
        <p:txBody>
          <a:bodyPr wrap="square" rtlCol="0">
            <a:spAutoFit/>
          </a:bodyPr>
          <a:lstStyle/>
          <a:p>
            <a:pPr algn="ctr"/>
            <a:r>
              <a:rPr lang="en-US" sz="1100" b="1" dirty="0">
                <a:solidFill>
                  <a:srgbClr val="121F38"/>
                </a:solidFill>
                <a:latin typeface="Helvetica Light" panose="020B0403020202020204" pitchFamily="34" charset="0"/>
              </a:rPr>
              <a:t>WAREHOUSE FINANCING</a:t>
            </a:r>
          </a:p>
        </p:txBody>
      </p:sp>
      <p:sp>
        <p:nvSpPr>
          <p:cNvPr id="12" name="Rectangle 11">
            <a:extLst>
              <a:ext uri="{FF2B5EF4-FFF2-40B4-BE49-F238E27FC236}">
                <a16:creationId xmlns:a16="http://schemas.microsoft.com/office/drawing/2014/main" id="{43846BFF-E39B-4BCB-A982-DC16B58E9003}"/>
              </a:ext>
            </a:extLst>
          </p:cNvPr>
          <p:cNvSpPr/>
          <p:nvPr/>
        </p:nvSpPr>
        <p:spPr>
          <a:xfrm>
            <a:off x="1822967" y="2199880"/>
            <a:ext cx="1911096" cy="2486744"/>
          </a:xfrm>
          <a:prstGeom prst="rect">
            <a:avLst/>
          </a:prstGeom>
          <a:solidFill>
            <a:srgbClr val="1C303A"/>
          </a:solidFill>
          <a:ln>
            <a:solidFill>
              <a:srgbClr val="1C30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4" name="Rectangle 13">
            <a:extLst>
              <a:ext uri="{FF2B5EF4-FFF2-40B4-BE49-F238E27FC236}">
                <a16:creationId xmlns:a16="http://schemas.microsoft.com/office/drawing/2014/main" id="{AA17BE9C-E1CB-4ED6-B144-39F4D7307B90}"/>
              </a:ext>
            </a:extLst>
          </p:cNvPr>
          <p:cNvSpPr/>
          <p:nvPr/>
        </p:nvSpPr>
        <p:spPr>
          <a:xfrm>
            <a:off x="1886669" y="2237334"/>
            <a:ext cx="1783691" cy="2411433"/>
          </a:xfrm>
          <a:prstGeom prst="rect">
            <a:avLst/>
          </a:prstGeom>
          <a:solidFill>
            <a:srgbClr val="2E4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 name="TextBox 4">
            <a:extLst>
              <a:ext uri="{FF2B5EF4-FFF2-40B4-BE49-F238E27FC236}">
                <a16:creationId xmlns:a16="http://schemas.microsoft.com/office/drawing/2014/main" id="{D168EC3B-B117-4702-8A8E-D9B7A11673AC}"/>
              </a:ext>
            </a:extLst>
          </p:cNvPr>
          <p:cNvSpPr txBox="1"/>
          <p:nvPr/>
        </p:nvSpPr>
        <p:spPr>
          <a:xfrm>
            <a:off x="5013990" y="1717829"/>
            <a:ext cx="3040297" cy="307777"/>
          </a:xfrm>
          <a:prstGeom prst="rect">
            <a:avLst/>
          </a:prstGeom>
          <a:noFill/>
        </p:spPr>
        <p:txBody>
          <a:bodyPr wrap="square" rtlCol="0">
            <a:spAutoFit/>
          </a:bodyPr>
          <a:lstStyle/>
          <a:p>
            <a:pPr algn="ctr"/>
            <a:r>
              <a:rPr lang="en-US" sz="1400" b="1" dirty="0">
                <a:solidFill>
                  <a:srgbClr val="121F38"/>
                </a:solidFill>
                <a:latin typeface="Helvetica Light" panose="020B0403020202020204" pitchFamily="34" charset="0"/>
              </a:rPr>
              <a:t>Structured Finance with Warehouse</a:t>
            </a:r>
          </a:p>
        </p:txBody>
      </p:sp>
      <p:sp>
        <p:nvSpPr>
          <p:cNvPr id="19" name="Rectangle 18">
            <a:extLst>
              <a:ext uri="{FF2B5EF4-FFF2-40B4-BE49-F238E27FC236}">
                <a16:creationId xmlns:a16="http://schemas.microsoft.com/office/drawing/2014/main" id="{32C83EFD-411F-4338-ADCA-4F1B28036BC4}"/>
              </a:ext>
            </a:extLst>
          </p:cNvPr>
          <p:cNvSpPr/>
          <p:nvPr/>
        </p:nvSpPr>
        <p:spPr>
          <a:xfrm>
            <a:off x="5577022" y="2199879"/>
            <a:ext cx="1914241" cy="2488124"/>
          </a:xfrm>
          <a:prstGeom prst="rect">
            <a:avLst/>
          </a:prstGeom>
          <a:solidFill>
            <a:srgbClr val="1C303A"/>
          </a:solidFill>
          <a:ln>
            <a:solidFill>
              <a:srgbClr val="1C30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0" name="Rectangle 19">
            <a:extLst>
              <a:ext uri="{FF2B5EF4-FFF2-40B4-BE49-F238E27FC236}">
                <a16:creationId xmlns:a16="http://schemas.microsoft.com/office/drawing/2014/main" id="{1E1A7922-918B-4E4B-914D-FDA1442DE8A4}"/>
              </a:ext>
            </a:extLst>
          </p:cNvPr>
          <p:cNvSpPr/>
          <p:nvPr/>
        </p:nvSpPr>
        <p:spPr>
          <a:xfrm>
            <a:off x="9334217" y="4046385"/>
            <a:ext cx="1786625" cy="602383"/>
          </a:xfrm>
          <a:prstGeom prst="rect">
            <a:avLst/>
          </a:prstGeom>
          <a:solidFill>
            <a:srgbClr val="35A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2" name="Rectangle 21">
            <a:extLst>
              <a:ext uri="{FF2B5EF4-FFF2-40B4-BE49-F238E27FC236}">
                <a16:creationId xmlns:a16="http://schemas.microsoft.com/office/drawing/2014/main" id="{3A063F1A-808C-456B-AFEA-748ECA10ED7B}"/>
              </a:ext>
            </a:extLst>
          </p:cNvPr>
          <p:cNvSpPr/>
          <p:nvPr/>
        </p:nvSpPr>
        <p:spPr>
          <a:xfrm>
            <a:off x="5648593" y="4057781"/>
            <a:ext cx="1786625" cy="590988"/>
          </a:xfrm>
          <a:prstGeom prst="rect">
            <a:avLst/>
          </a:prstGeom>
          <a:solidFill>
            <a:srgbClr val="4C7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3" name="Rectangle 22">
            <a:extLst>
              <a:ext uri="{FF2B5EF4-FFF2-40B4-BE49-F238E27FC236}">
                <a16:creationId xmlns:a16="http://schemas.microsoft.com/office/drawing/2014/main" id="{19D267AE-DA4A-4042-B537-E6A6F0FBE4B4}"/>
              </a:ext>
            </a:extLst>
          </p:cNvPr>
          <p:cNvSpPr/>
          <p:nvPr/>
        </p:nvSpPr>
        <p:spPr>
          <a:xfrm>
            <a:off x="5640829" y="2237304"/>
            <a:ext cx="1786625" cy="1770509"/>
          </a:xfrm>
          <a:prstGeom prst="rect">
            <a:avLst/>
          </a:prstGeom>
          <a:solidFill>
            <a:srgbClr val="777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5" name="Isosceles Triangle 14">
            <a:extLst>
              <a:ext uri="{FF2B5EF4-FFF2-40B4-BE49-F238E27FC236}">
                <a16:creationId xmlns:a16="http://schemas.microsoft.com/office/drawing/2014/main" id="{ABFE3760-ACB8-49F2-BCEA-8581CA50B199}"/>
              </a:ext>
            </a:extLst>
          </p:cNvPr>
          <p:cNvSpPr/>
          <p:nvPr/>
        </p:nvSpPr>
        <p:spPr>
          <a:xfrm rot="5400000">
            <a:off x="3982234" y="3481849"/>
            <a:ext cx="1346617" cy="389835"/>
          </a:xfrm>
          <a:prstGeom prst="triangle">
            <a:avLst/>
          </a:prstGeom>
          <a:solidFill>
            <a:srgbClr val="1C303A"/>
          </a:solidFill>
          <a:ln>
            <a:solidFill>
              <a:srgbClr val="1C30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7" name="TextBox 16">
            <a:extLst>
              <a:ext uri="{FF2B5EF4-FFF2-40B4-BE49-F238E27FC236}">
                <a16:creationId xmlns:a16="http://schemas.microsoft.com/office/drawing/2014/main" id="{40E8BEF9-48D7-44FD-AA64-6CB872278977}"/>
              </a:ext>
            </a:extLst>
          </p:cNvPr>
          <p:cNvSpPr txBox="1"/>
          <p:nvPr/>
        </p:nvSpPr>
        <p:spPr>
          <a:xfrm>
            <a:off x="1636752" y="1728948"/>
            <a:ext cx="2283525" cy="307777"/>
          </a:xfrm>
          <a:prstGeom prst="rect">
            <a:avLst/>
          </a:prstGeom>
          <a:noFill/>
        </p:spPr>
        <p:txBody>
          <a:bodyPr wrap="square" rtlCol="0">
            <a:spAutoFit/>
          </a:bodyPr>
          <a:lstStyle/>
          <a:p>
            <a:pPr algn="ctr"/>
            <a:r>
              <a:rPr lang="en-US" sz="1400" b="1" dirty="0">
                <a:solidFill>
                  <a:srgbClr val="121F38"/>
                </a:solidFill>
                <a:latin typeface="Helvetica Light" panose="020B0403020202020204" pitchFamily="34" charset="0"/>
              </a:rPr>
              <a:t>What our Borrower Sees…</a:t>
            </a:r>
          </a:p>
        </p:txBody>
      </p:sp>
      <p:sp>
        <p:nvSpPr>
          <p:cNvPr id="27" name="TextBox 26">
            <a:extLst>
              <a:ext uri="{FF2B5EF4-FFF2-40B4-BE49-F238E27FC236}">
                <a16:creationId xmlns:a16="http://schemas.microsoft.com/office/drawing/2014/main" id="{ABAA9BDA-11E3-4EFD-8AC6-16FD2153FADE}"/>
              </a:ext>
            </a:extLst>
          </p:cNvPr>
          <p:cNvSpPr txBox="1"/>
          <p:nvPr/>
        </p:nvSpPr>
        <p:spPr>
          <a:xfrm>
            <a:off x="297505" y="3390577"/>
            <a:ext cx="937603" cy="430887"/>
          </a:xfrm>
          <a:prstGeom prst="rect">
            <a:avLst/>
          </a:prstGeom>
          <a:noFill/>
        </p:spPr>
        <p:txBody>
          <a:bodyPr wrap="square" rtlCol="0">
            <a:spAutoFit/>
          </a:bodyPr>
          <a:lstStyle/>
          <a:p>
            <a:pPr algn="ctr"/>
            <a:r>
              <a:rPr lang="en-US" sz="1100" dirty="0">
                <a:solidFill>
                  <a:srgbClr val="121F38"/>
                </a:solidFill>
                <a:latin typeface="Helvetica Light" panose="020B0403020202020204" pitchFamily="34" charset="0"/>
              </a:rPr>
              <a:t>75% LTV</a:t>
            </a:r>
            <a:br>
              <a:rPr lang="en-US" sz="1100" dirty="0">
                <a:solidFill>
                  <a:srgbClr val="121F38"/>
                </a:solidFill>
                <a:latin typeface="Helvetica Light" panose="020B0403020202020204" pitchFamily="34" charset="0"/>
              </a:rPr>
            </a:br>
            <a:r>
              <a:rPr lang="en-US" sz="1100" b="1" dirty="0">
                <a:solidFill>
                  <a:schemeClr val="accent5">
                    <a:lumMod val="60000"/>
                    <a:lumOff val="40000"/>
                  </a:schemeClr>
                </a:solidFill>
                <a:latin typeface="Helvetica Light" panose="020B0403020202020204" pitchFamily="34" charset="0"/>
              </a:rPr>
              <a:t>SOFR+475</a:t>
            </a:r>
          </a:p>
        </p:txBody>
      </p:sp>
      <p:sp>
        <p:nvSpPr>
          <p:cNvPr id="35" name="TextBox 34">
            <a:extLst>
              <a:ext uri="{FF2B5EF4-FFF2-40B4-BE49-F238E27FC236}">
                <a16:creationId xmlns:a16="http://schemas.microsoft.com/office/drawing/2014/main" id="{F57F0BD4-782A-49F4-966C-3FFE69ABAF32}"/>
              </a:ext>
            </a:extLst>
          </p:cNvPr>
          <p:cNvSpPr txBox="1"/>
          <p:nvPr/>
        </p:nvSpPr>
        <p:spPr>
          <a:xfrm>
            <a:off x="7828832" y="4206589"/>
            <a:ext cx="1384653" cy="430887"/>
          </a:xfrm>
          <a:prstGeom prst="rect">
            <a:avLst/>
          </a:prstGeom>
          <a:noFill/>
        </p:spPr>
        <p:txBody>
          <a:bodyPr wrap="square" rtlCol="0">
            <a:spAutoFit/>
          </a:bodyPr>
          <a:lstStyle/>
          <a:p>
            <a:pPr algn="ctr"/>
            <a:r>
              <a:rPr lang="en-US" sz="1100" dirty="0">
                <a:solidFill>
                  <a:srgbClr val="121F38"/>
                </a:solidFill>
                <a:latin typeface="Helvetica Light" panose="020B0403020202020204" pitchFamily="34" charset="0"/>
              </a:rPr>
              <a:t>56-75% </a:t>
            </a:r>
            <a:br>
              <a:rPr lang="en-US" sz="1100" dirty="0">
                <a:solidFill>
                  <a:srgbClr val="121F38"/>
                </a:solidFill>
                <a:latin typeface="Helvetica Light" panose="020B0403020202020204" pitchFamily="34" charset="0"/>
              </a:rPr>
            </a:br>
            <a:r>
              <a:rPr lang="en-US" sz="1100" dirty="0">
                <a:solidFill>
                  <a:srgbClr val="121F38"/>
                </a:solidFill>
                <a:latin typeface="Helvetica Light" panose="020B0403020202020204" pitchFamily="34" charset="0"/>
              </a:rPr>
              <a:t>LTV</a:t>
            </a:r>
          </a:p>
        </p:txBody>
      </p:sp>
      <p:sp>
        <p:nvSpPr>
          <p:cNvPr id="37" name="TextBox 36">
            <a:extLst>
              <a:ext uri="{FF2B5EF4-FFF2-40B4-BE49-F238E27FC236}">
                <a16:creationId xmlns:a16="http://schemas.microsoft.com/office/drawing/2014/main" id="{E6F8E112-63D4-436B-81AA-8DD2EA6921ED}"/>
              </a:ext>
            </a:extLst>
          </p:cNvPr>
          <p:cNvSpPr txBox="1"/>
          <p:nvPr/>
        </p:nvSpPr>
        <p:spPr>
          <a:xfrm>
            <a:off x="7565609" y="2795342"/>
            <a:ext cx="1911096" cy="430887"/>
          </a:xfrm>
          <a:prstGeom prst="rect">
            <a:avLst/>
          </a:prstGeom>
          <a:noFill/>
        </p:spPr>
        <p:txBody>
          <a:bodyPr wrap="square" rtlCol="0">
            <a:spAutoFit/>
          </a:bodyPr>
          <a:lstStyle/>
          <a:p>
            <a:pPr algn="ctr"/>
            <a:r>
              <a:rPr lang="en-US" sz="1100" dirty="0">
                <a:solidFill>
                  <a:srgbClr val="121F38"/>
                </a:solidFill>
                <a:latin typeface="Helvetica Light" panose="020B0403020202020204" pitchFamily="34" charset="0"/>
              </a:rPr>
              <a:t>56% LTV</a:t>
            </a:r>
            <a:br>
              <a:rPr lang="en-US" sz="1100" dirty="0">
                <a:solidFill>
                  <a:srgbClr val="121F38"/>
                </a:solidFill>
                <a:latin typeface="Helvetica Light" panose="020B0403020202020204" pitchFamily="34" charset="0"/>
              </a:rPr>
            </a:br>
            <a:r>
              <a:rPr lang="en-US" sz="1100" b="1" dirty="0">
                <a:solidFill>
                  <a:schemeClr val="accent5">
                    <a:lumMod val="60000"/>
                    <a:lumOff val="40000"/>
                  </a:schemeClr>
                </a:solidFill>
                <a:latin typeface="Helvetica Light" panose="020B0403020202020204" pitchFamily="34" charset="0"/>
              </a:rPr>
              <a:t>SOFR+280</a:t>
            </a:r>
          </a:p>
        </p:txBody>
      </p:sp>
      <p:sp>
        <p:nvSpPr>
          <p:cNvPr id="39" name="TextBox 38">
            <a:extLst>
              <a:ext uri="{FF2B5EF4-FFF2-40B4-BE49-F238E27FC236}">
                <a16:creationId xmlns:a16="http://schemas.microsoft.com/office/drawing/2014/main" id="{15F2701B-F927-4FEA-801A-BC0582A8C8C3}"/>
              </a:ext>
            </a:extLst>
          </p:cNvPr>
          <p:cNvSpPr txBox="1"/>
          <p:nvPr/>
        </p:nvSpPr>
        <p:spPr>
          <a:xfrm>
            <a:off x="1874496" y="3248599"/>
            <a:ext cx="1764704" cy="420756"/>
          </a:xfrm>
          <a:prstGeom prst="rect">
            <a:avLst/>
          </a:prstGeom>
          <a:noFill/>
        </p:spPr>
        <p:txBody>
          <a:bodyPr wrap="square" rtlCol="0">
            <a:spAutoFit/>
          </a:bodyPr>
          <a:lstStyle/>
          <a:p>
            <a:pPr algn="ctr"/>
            <a:r>
              <a:rPr lang="en-US" sz="1067" dirty="0">
                <a:solidFill>
                  <a:schemeClr val="bg1"/>
                </a:solidFill>
                <a:latin typeface="Helvetica Light" panose="020B0403020202020204" pitchFamily="34" charset="0"/>
              </a:rPr>
              <a:t>DMT LOAN </a:t>
            </a:r>
            <a:br>
              <a:rPr lang="en-US" sz="1067" dirty="0">
                <a:solidFill>
                  <a:schemeClr val="bg1"/>
                </a:solidFill>
                <a:latin typeface="Helvetica Light" panose="020B0403020202020204" pitchFamily="34" charset="0"/>
              </a:rPr>
            </a:br>
            <a:r>
              <a:rPr lang="en-US" sz="1067" b="1" dirty="0">
                <a:solidFill>
                  <a:schemeClr val="bg1"/>
                </a:solidFill>
                <a:latin typeface="Helvetica Light" panose="020B0403020202020204" pitchFamily="34" charset="0"/>
              </a:rPr>
              <a:t>$10 MM</a:t>
            </a:r>
          </a:p>
        </p:txBody>
      </p:sp>
      <p:sp>
        <p:nvSpPr>
          <p:cNvPr id="43" name="TextBox 42">
            <a:extLst>
              <a:ext uri="{FF2B5EF4-FFF2-40B4-BE49-F238E27FC236}">
                <a16:creationId xmlns:a16="http://schemas.microsoft.com/office/drawing/2014/main" id="{6A2B36AE-26E2-47AF-BC07-8C9DD940A170}"/>
              </a:ext>
            </a:extLst>
          </p:cNvPr>
          <p:cNvSpPr txBox="1"/>
          <p:nvPr/>
        </p:nvSpPr>
        <p:spPr>
          <a:xfrm>
            <a:off x="5883663" y="2972692"/>
            <a:ext cx="1316663" cy="420756"/>
          </a:xfrm>
          <a:prstGeom prst="rect">
            <a:avLst/>
          </a:prstGeom>
          <a:noFill/>
        </p:spPr>
        <p:txBody>
          <a:bodyPr wrap="square" rtlCol="0">
            <a:spAutoFit/>
          </a:bodyPr>
          <a:lstStyle/>
          <a:p>
            <a:pPr algn="ctr"/>
            <a:r>
              <a:rPr lang="en-US" sz="1067" dirty="0">
                <a:solidFill>
                  <a:schemeClr val="bg1"/>
                </a:solidFill>
                <a:latin typeface="Helvetica Light" panose="020B0403020202020204" pitchFamily="34" charset="0"/>
              </a:rPr>
              <a:t>WAREHOUSE</a:t>
            </a:r>
            <a:br>
              <a:rPr lang="en-US" sz="1067" dirty="0">
                <a:solidFill>
                  <a:schemeClr val="bg1"/>
                </a:solidFill>
                <a:latin typeface="Helvetica Light" panose="020B0403020202020204" pitchFamily="34" charset="0"/>
              </a:rPr>
            </a:br>
            <a:r>
              <a:rPr lang="en-US" sz="1067" b="1" dirty="0">
                <a:solidFill>
                  <a:schemeClr val="bg1"/>
                </a:solidFill>
                <a:latin typeface="Helvetica Light" panose="020B0403020202020204" pitchFamily="34" charset="0"/>
              </a:rPr>
              <a:t>$7.5 MM</a:t>
            </a:r>
          </a:p>
        </p:txBody>
      </p:sp>
      <p:sp>
        <p:nvSpPr>
          <p:cNvPr id="47" name="TextBox 46">
            <a:extLst>
              <a:ext uri="{FF2B5EF4-FFF2-40B4-BE49-F238E27FC236}">
                <a16:creationId xmlns:a16="http://schemas.microsoft.com/office/drawing/2014/main" id="{424FA76A-2FDC-4412-8AA6-FF4B7CD88973}"/>
              </a:ext>
            </a:extLst>
          </p:cNvPr>
          <p:cNvSpPr txBox="1"/>
          <p:nvPr/>
        </p:nvSpPr>
        <p:spPr>
          <a:xfrm>
            <a:off x="5845577" y="4125677"/>
            <a:ext cx="1377123" cy="420756"/>
          </a:xfrm>
          <a:prstGeom prst="rect">
            <a:avLst/>
          </a:prstGeom>
          <a:noFill/>
        </p:spPr>
        <p:txBody>
          <a:bodyPr wrap="square" rtlCol="0">
            <a:spAutoFit/>
          </a:bodyPr>
          <a:lstStyle/>
          <a:p>
            <a:pPr algn="ctr"/>
            <a:r>
              <a:rPr lang="en-US" sz="1067" dirty="0">
                <a:solidFill>
                  <a:schemeClr val="bg1"/>
                </a:solidFill>
                <a:latin typeface="Helvetica Light" panose="020B0403020202020204" pitchFamily="34" charset="0"/>
              </a:rPr>
              <a:t>DMT EQUITY</a:t>
            </a:r>
          </a:p>
          <a:p>
            <a:pPr algn="ctr"/>
            <a:r>
              <a:rPr lang="en-US" sz="1067" b="1" dirty="0">
                <a:solidFill>
                  <a:schemeClr val="bg1"/>
                </a:solidFill>
                <a:latin typeface="Helvetica Light" panose="020B0403020202020204" pitchFamily="34" charset="0"/>
              </a:rPr>
              <a:t>$2.5 MM</a:t>
            </a:r>
          </a:p>
        </p:txBody>
      </p:sp>
      <p:sp>
        <p:nvSpPr>
          <p:cNvPr id="49" name="Content Placeholder 2">
            <a:extLst>
              <a:ext uri="{FF2B5EF4-FFF2-40B4-BE49-F238E27FC236}">
                <a16:creationId xmlns:a16="http://schemas.microsoft.com/office/drawing/2014/main" id="{2DF60AE2-8862-4F1B-B92B-EED521454F6A}"/>
              </a:ext>
            </a:extLst>
          </p:cNvPr>
          <p:cNvSpPr txBox="1">
            <a:spLocks/>
          </p:cNvSpPr>
          <p:nvPr/>
        </p:nvSpPr>
        <p:spPr bwMode="auto">
          <a:xfrm>
            <a:off x="459496" y="5354830"/>
            <a:ext cx="11216107" cy="474639"/>
          </a:xfrm>
          <a:prstGeom prst="rect">
            <a:avLst/>
          </a:prstGeom>
          <a:solidFill>
            <a:schemeClr val="bg1"/>
          </a:solidFill>
          <a:ln w="9525">
            <a:noFill/>
            <a:miter lim="800000"/>
            <a:headEnd/>
            <a:tailEnd/>
          </a:ln>
          <a:effectLst/>
        </p:spPr>
        <p:txBody>
          <a:bodyPr vert="horz" wrap="square" lIns="0" tIns="0" rIns="0" bIns="0" numCol="1" anchor="ctr" anchorCtr="0" compatLnSpc="1">
            <a:prstTxWarp prst="textNoShape">
              <a:avLst/>
            </a:prstTxWarp>
          </a:bodyPr>
          <a:lstStyle>
            <a:lvl1pPr marL="0" indent="0" algn="l" rtl="0" fontAlgn="base">
              <a:lnSpc>
                <a:spcPct val="110000"/>
              </a:lnSpc>
              <a:spcBef>
                <a:spcPts val="2000"/>
              </a:spcBef>
              <a:spcAft>
                <a:spcPct val="0"/>
              </a:spcAft>
              <a:buNone/>
              <a:defRPr sz="1400" b="0">
                <a:solidFill>
                  <a:schemeClr val="accent1"/>
                </a:solidFill>
                <a:latin typeface="Univers LT Pro 45 Light" panose="020B0403020202020204" pitchFamily="34" charset="0"/>
                <a:ea typeface="+mn-ea"/>
                <a:cs typeface="+mn-cs"/>
              </a:defRPr>
            </a:lvl1pPr>
            <a:lvl2pPr marL="3538" indent="0" algn="l" rtl="0" fontAlgn="base">
              <a:lnSpc>
                <a:spcPct val="110000"/>
              </a:lnSpc>
              <a:spcBef>
                <a:spcPts val="300"/>
              </a:spcBef>
              <a:spcAft>
                <a:spcPct val="0"/>
              </a:spcAft>
              <a:buNone/>
              <a:defRPr sz="1200">
                <a:solidFill>
                  <a:schemeClr val="tx1"/>
                </a:solidFill>
                <a:latin typeface="Univers LT Pro 45 Light" panose="020B0403020202020204" pitchFamily="34" charset="0"/>
              </a:defRPr>
            </a:lvl2pPr>
            <a:lvl3pPr marL="171450" indent="-171450" algn="l" rtl="0" fontAlgn="base">
              <a:lnSpc>
                <a:spcPct val="110000"/>
              </a:lnSpc>
              <a:spcBef>
                <a:spcPts val="300"/>
              </a:spcBef>
              <a:spcAft>
                <a:spcPct val="0"/>
              </a:spcAft>
              <a:buClr>
                <a:schemeClr val="accent2"/>
              </a:buClr>
              <a:buSzPct val="90000"/>
              <a:buFont typeface="Arial" panose="020B0604020202020204" pitchFamily="34" charset="0"/>
              <a:buChar char="•"/>
              <a:defRPr lang="en-US" sz="1200" b="0" dirty="0">
                <a:solidFill>
                  <a:schemeClr val="tx1"/>
                </a:solidFill>
                <a:latin typeface="Univers LT Pro 45 Light" panose="020B0403020202020204" pitchFamily="34" charset="0"/>
                <a:ea typeface="+mn-ea"/>
                <a:cs typeface="+mn-cs"/>
              </a:defRPr>
            </a:lvl3pPr>
            <a:lvl4pPr marL="341313" indent="-169863" algn="l" rtl="0" fontAlgn="base">
              <a:lnSpc>
                <a:spcPct val="110000"/>
              </a:lnSpc>
              <a:spcBef>
                <a:spcPts val="300"/>
              </a:spcBef>
              <a:spcAft>
                <a:spcPct val="0"/>
              </a:spcAft>
              <a:buClr>
                <a:schemeClr val="accent2"/>
              </a:buClr>
              <a:buSzPct val="90000"/>
              <a:buChar char="–"/>
              <a:defRPr sz="1200">
                <a:solidFill>
                  <a:schemeClr val="tx1"/>
                </a:solidFill>
                <a:latin typeface="Univers LT Pro 45 Light" panose="020B0403020202020204" pitchFamily="34" charset="0"/>
              </a:defRPr>
            </a:lvl4pPr>
            <a:lvl5pPr marL="511175" indent="-169863" algn="l" rtl="0" fontAlgn="base">
              <a:lnSpc>
                <a:spcPct val="110000"/>
              </a:lnSpc>
              <a:spcBef>
                <a:spcPts val="300"/>
              </a:spcBef>
              <a:spcAft>
                <a:spcPct val="0"/>
              </a:spcAft>
              <a:buClr>
                <a:schemeClr val="accent2"/>
              </a:buClr>
              <a:buSzPct val="90000"/>
              <a:buFont typeface="Wingdings" panose="05000000000000000000" pitchFamily="2" charset="2"/>
              <a:buChar char="§"/>
              <a:defRPr sz="1200">
                <a:solidFill>
                  <a:schemeClr val="tx1"/>
                </a:solidFill>
                <a:latin typeface="Univers LT Pro 45 Light" panose="020B0403020202020204" pitchFamily="34" charset="0"/>
              </a:defRPr>
            </a:lvl5pPr>
            <a:lvl6pPr marL="2801767" indent="-254706" algn="l" rtl="0" fontAlgn="base">
              <a:lnSpc>
                <a:spcPct val="110000"/>
              </a:lnSpc>
              <a:spcBef>
                <a:spcPct val="30000"/>
              </a:spcBef>
              <a:spcAft>
                <a:spcPct val="0"/>
              </a:spcAft>
              <a:buChar char="»"/>
              <a:defRPr sz="1600">
                <a:solidFill>
                  <a:schemeClr val="tx1"/>
                </a:solidFill>
                <a:latin typeface="+mn-lt"/>
              </a:defRPr>
            </a:lvl6pPr>
            <a:lvl7pPr marL="3311180" indent="-254706" algn="l" rtl="0" fontAlgn="base">
              <a:lnSpc>
                <a:spcPct val="110000"/>
              </a:lnSpc>
              <a:spcBef>
                <a:spcPct val="30000"/>
              </a:spcBef>
              <a:spcAft>
                <a:spcPct val="0"/>
              </a:spcAft>
              <a:buChar char="»"/>
              <a:defRPr sz="1600">
                <a:solidFill>
                  <a:schemeClr val="tx1"/>
                </a:solidFill>
                <a:latin typeface="+mn-lt"/>
              </a:defRPr>
            </a:lvl7pPr>
            <a:lvl8pPr marL="3820592" indent="-254706" algn="l" rtl="0" fontAlgn="base">
              <a:lnSpc>
                <a:spcPct val="110000"/>
              </a:lnSpc>
              <a:spcBef>
                <a:spcPct val="30000"/>
              </a:spcBef>
              <a:spcAft>
                <a:spcPct val="0"/>
              </a:spcAft>
              <a:buChar char="»"/>
              <a:defRPr sz="1600">
                <a:solidFill>
                  <a:schemeClr val="tx1"/>
                </a:solidFill>
                <a:latin typeface="+mn-lt"/>
              </a:defRPr>
            </a:lvl8pPr>
            <a:lvl9pPr marL="4330004" indent="-254706" algn="l" rtl="0" fontAlgn="base">
              <a:lnSpc>
                <a:spcPct val="110000"/>
              </a:lnSpc>
              <a:spcBef>
                <a:spcPct val="30000"/>
              </a:spcBef>
              <a:spcAft>
                <a:spcPct val="0"/>
              </a:spcAft>
              <a:buChar char="»"/>
              <a:defRPr sz="1600">
                <a:solidFill>
                  <a:schemeClr val="tx1"/>
                </a:solidFill>
                <a:latin typeface="+mn-lt"/>
              </a:defRPr>
            </a:lvl9pPr>
          </a:lstStyle>
          <a:p>
            <a:pPr lvl="0" algn="just">
              <a:defRPr/>
            </a:pPr>
            <a:r>
              <a:rPr lang="en-US" sz="1100" dirty="0">
                <a:solidFill>
                  <a:schemeClr val="tx1"/>
                </a:solidFill>
                <a:latin typeface="Helvetica Light" panose="020B0403020202020204" pitchFamily="34" charset="0"/>
              </a:rPr>
              <a:t>Warehouse lending provides interim or permanent leverage. Dwight, the Fund, and the Warehouse Lender are well protected by the borrower’s subordinated equity. The Warehouse Lender also benefits from Dwight and the Fund’s equity in the loan, providing them protection on up to 45% of property value decline.</a:t>
            </a:r>
          </a:p>
        </p:txBody>
      </p:sp>
      <p:sp>
        <p:nvSpPr>
          <p:cNvPr id="51" name="Right Bracket 50">
            <a:extLst>
              <a:ext uri="{FF2B5EF4-FFF2-40B4-BE49-F238E27FC236}">
                <a16:creationId xmlns:a16="http://schemas.microsoft.com/office/drawing/2014/main" id="{2568E01D-775E-49B8-85AC-04F47CD44E3E}"/>
              </a:ext>
            </a:extLst>
          </p:cNvPr>
          <p:cNvSpPr/>
          <p:nvPr/>
        </p:nvSpPr>
        <p:spPr>
          <a:xfrm rot="10800000">
            <a:off x="1227983" y="2237305"/>
            <a:ext cx="496684" cy="2411463"/>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sp>
        <p:nvSpPr>
          <p:cNvPr id="57" name="Right Bracket 56">
            <a:extLst>
              <a:ext uri="{FF2B5EF4-FFF2-40B4-BE49-F238E27FC236}">
                <a16:creationId xmlns:a16="http://schemas.microsoft.com/office/drawing/2014/main" id="{661CF7E2-93CC-4A16-BD7D-373A6A384FC6}"/>
              </a:ext>
            </a:extLst>
          </p:cNvPr>
          <p:cNvSpPr/>
          <p:nvPr/>
        </p:nvSpPr>
        <p:spPr>
          <a:xfrm>
            <a:off x="7639015" y="4179701"/>
            <a:ext cx="496684" cy="469067"/>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sp>
        <p:nvSpPr>
          <p:cNvPr id="59" name="Right Bracket 58">
            <a:extLst>
              <a:ext uri="{FF2B5EF4-FFF2-40B4-BE49-F238E27FC236}">
                <a16:creationId xmlns:a16="http://schemas.microsoft.com/office/drawing/2014/main" id="{27BDE561-274B-4157-8463-1AE6BBF9E5D1}"/>
              </a:ext>
            </a:extLst>
          </p:cNvPr>
          <p:cNvSpPr/>
          <p:nvPr/>
        </p:nvSpPr>
        <p:spPr>
          <a:xfrm>
            <a:off x="7649085" y="2239212"/>
            <a:ext cx="496684" cy="1844507"/>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sp>
        <p:nvSpPr>
          <p:cNvPr id="38" name="Isosceles Triangle 37">
            <a:extLst>
              <a:ext uri="{FF2B5EF4-FFF2-40B4-BE49-F238E27FC236}">
                <a16:creationId xmlns:a16="http://schemas.microsoft.com/office/drawing/2014/main" id="{7F9B48C2-26ED-47F1-B43C-5B02AAF83DFF}"/>
              </a:ext>
            </a:extLst>
          </p:cNvPr>
          <p:cNvSpPr/>
          <p:nvPr/>
        </p:nvSpPr>
        <p:spPr>
          <a:xfrm rot="5400000">
            <a:off x="8921218" y="2939091"/>
            <a:ext cx="241111" cy="149160"/>
          </a:xfrm>
          <a:prstGeom prst="triangle">
            <a:avLst/>
          </a:prstGeom>
          <a:solidFill>
            <a:srgbClr val="1C303A"/>
          </a:solidFill>
          <a:ln>
            <a:solidFill>
              <a:srgbClr val="1C30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6" name="Isosceles Triangle 45">
            <a:extLst>
              <a:ext uri="{FF2B5EF4-FFF2-40B4-BE49-F238E27FC236}">
                <a16:creationId xmlns:a16="http://schemas.microsoft.com/office/drawing/2014/main" id="{9083EAA9-81BE-4FDC-B449-F1B63D1E074F}"/>
              </a:ext>
            </a:extLst>
          </p:cNvPr>
          <p:cNvSpPr/>
          <p:nvPr/>
        </p:nvSpPr>
        <p:spPr>
          <a:xfrm rot="5400000">
            <a:off x="8921218" y="3651995"/>
            <a:ext cx="241111" cy="149160"/>
          </a:xfrm>
          <a:prstGeom prst="triangle">
            <a:avLst/>
          </a:prstGeom>
          <a:solidFill>
            <a:srgbClr val="1C303A"/>
          </a:solidFill>
          <a:ln>
            <a:solidFill>
              <a:srgbClr val="1C30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8" name="Rectangle 57">
            <a:extLst>
              <a:ext uri="{FF2B5EF4-FFF2-40B4-BE49-F238E27FC236}">
                <a16:creationId xmlns:a16="http://schemas.microsoft.com/office/drawing/2014/main" id="{6F7D4047-EC7A-495D-B31B-0D9AE73ADD1F}"/>
              </a:ext>
            </a:extLst>
          </p:cNvPr>
          <p:cNvSpPr/>
          <p:nvPr/>
        </p:nvSpPr>
        <p:spPr>
          <a:xfrm>
            <a:off x="9334221" y="2237309"/>
            <a:ext cx="1786625" cy="1208463"/>
          </a:xfrm>
          <a:prstGeom prst="rect">
            <a:avLst/>
          </a:prstGeom>
          <a:solidFill>
            <a:srgbClr val="777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2" name="TextBox 51">
            <a:extLst>
              <a:ext uri="{FF2B5EF4-FFF2-40B4-BE49-F238E27FC236}">
                <a16:creationId xmlns:a16="http://schemas.microsoft.com/office/drawing/2014/main" id="{20A749D2-9536-4F43-86EA-3219166C9FBC}"/>
              </a:ext>
            </a:extLst>
          </p:cNvPr>
          <p:cNvSpPr txBox="1"/>
          <p:nvPr/>
        </p:nvSpPr>
        <p:spPr>
          <a:xfrm>
            <a:off x="9401580" y="4028255"/>
            <a:ext cx="1650275" cy="615553"/>
          </a:xfrm>
          <a:prstGeom prst="rect">
            <a:avLst/>
          </a:prstGeom>
          <a:noFill/>
        </p:spPr>
        <p:txBody>
          <a:bodyPr wrap="square" rtlCol="0">
            <a:spAutoFit/>
          </a:bodyPr>
          <a:lstStyle/>
          <a:p>
            <a:pPr algn="ctr"/>
            <a:r>
              <a:rPr lang="en-US" sz="1100" dirty="0">
                <a:solidFill>
                  <a:schemeClr val="bg1"/>
                </a:solidFill>
                <a:latin typeface="Helvetica Light" panose="020B0403020202020204"/>
              </a:rPr>
              <a:t>Combined spread to DMT Equity/HUD Fund = </a:t>
            </a:r>
            <a:r>
              <a:rPr lang="en-US" sz="1200" b="1" dirty="0">
                <a:solidFill>
                  <a:schemeClr val="bg1"/>
                </a:solidFill>
                <a:latin typeface="Helvetica Light" panose="020B0403020202020204"/>
              </a:rPr>
              <a:t>12.25%</a:t>
            </a:r>
            <a:r>
              <a:rPr lang="en-US" sz="1100" dirty="0">
                <a:solidFill>
                  <a:schemeClr val="bg1"/>
                </a:solidFill>
                <a:latin typeface="Helvetica Light" panose="020B0403020202020204"/>
              </a:rPr>
              <a:t>*</a:t>
            </a:r>
          </a:p>
        </p:txBody>
      </p:sp>
      <p:sp>
        <p:nvSpPr>
          <p:cNvPr id="54" name="TextBox 53">
            <a:extLst>
              <a:ext uri="{FF2B5EF4-FFF2-40B4-BE49-F238E27FC236}">
                <a16:creationId xmlns:a16="http://schemas.microsoft.com/office/drawing/2014/main" id="{97AA85FE-6AEC-4330-824A-5E988FEA00A0}"/>
              </a:ext>
            </a:extLst>
          </p:cNvPr>
          <p:cNvSpPr txBox="1"/>
          <p:nvPr/>
        </p:nvSpPr>
        <p:spPr>
          <a:xfrm>
            <a:off x="8879077" y="1731225"/>
            <a:ext cx="2695281" cy="523220"/>
          </a:xfrm>
          <a:prstGeom prst="rect">
            <a:avLst/>
          </a:prstGeom>
          <a:noFill/>
        </p:spPr>
        <p:txBody>
          <a:bodyPr wrap="square">
            <a:spAutoFit/>
          </a:bodyPr>
          <a:lstStyle/>
          <a:p>
            <a:pPr algn="ctr"/>
            <a:r>
              <a:rPr lang="en-US" sz="1400" b="1" dirty="0">
                <a:solidFill>
                  <a:srgbClr val="121F38"/>
                </a:solidFill>
                <a:latin typeface="Helvetica Light" panose="020B0403020202020204" pitchFamily="34" charset="0"/>
              </a:rPr>
              <a:t>Spread Allocated to DMT Equity</a:t>
            </a:r>
          </a:p>
        </p:txBody>
      </p:sp>
      <p:sp>
        <p:nvSpPr>
          <p:cNvPr id="10" name="TextBox 9">
            <a:extLst>
              <a:ext uri="{FF2B5EF4-FFF2-40B4-BE49-F238E27FC236}">
                <a16:creationId xmlns:a16="http://schemas.microsoft.com/office/drawing/2014/main" id="{E6980240-96E8-44FF-BC12-148B4231D553}"/>
              </a:ext>
            </a:extLst>
          </p:cNvPr>
          <p:cNvSpPr txBox="1"/>
          <p:nvPr/>
        </p:nvSpPr>
        <p:spPr>
          <a:xfrm>
            <a:off x="9432733" y="2470497"/>
            <a:ext cx="1589599" cy="769441"/>
          </a:xfrm>
          <a:prstGeom prst="rect">
            <a:avLst/>
          </a:prstGeom>
          <a:noFill/>
        </p:spPr>
        <p:txBody>
          <a:bodyPr wrap="square" rtlCol="0">
            <a:spAutoFit/>
          </a:bodyPr>
          <a:lstStyle/>
          <a:p>
            <a:pPr algn="ctr"/>
            <a:r>
              <a:rPr lang="en-US" sz="1100" b="1" dirty="0">
                <a:solidFill>
                  <a:schemeClr val="accent5">
                    <a:lumMod val="60000"/>
                    <a:lumOff val="40000"/>
                  </a:schemeClr>
                </a:solidFill>
                <a:latin typeface="Helvetica Light" panose="020B0403020202020204"/>
              </a:rPr>
              <a:t>250 bps </a:t>
            </a:r>
            <a:r>
              <a:rPr lang="en-US" sz="1100" dirty="0">
                <a:solidFill>
                  <a:schemeClr val="bg1"/>
                </a:solidFill>
                <a:latin typeface="Helvetica Light" panose="020B0403020202020204"/>
              </a:rPr>
              <a:t>(spread between warehouse and loan spread) x 3x leverage = 7.5%</a:t>
            </a:r>
          </a:p>
        </p:txBody>
      </p:sp>
      <p:sp>
        <p:nvSpPr>
          <p:cNvPr id="60" name="Rectangle 59">
            <a:extLst>
              <a:ext uri="{FF2B5EF4-FFF2-40B4-BE49-F238E27FC236}">
                <a16:creationId xmlns:a16="http://schemas.microsoft.com/office/drawing/2014/main" id="{DF7C7217-26DE-410A-8E4B-F85EDDD7B487}"/>
              </a:ext>
            </a:extLst>
          </p:cNvPr>
          <p:cNvSpPr/>
          <p:nvPr/>
        </p:nvSpPr>
        <p:spPr>
          <a:xfrm>
            <a:off x="9334218" y="3486317"/>
            <a:ext cx="1786625" cy="521496"/>
          </a:xfrm>
          <a:prstGeom prst="rect">
            <a:avLst/>
          </a:prstGeom>
          <a:solidFill>
            <a:srgbClr val="4C7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4" name="TextBox 43">
            <a:extLst>
              <a:ext uri="{FF2B5EF4-FFF2-40B4-BE49-F238E27FC236}">
                <a16:creationId xmlns:a16="http://schemas.microsoft.com/office/drawing/2014/main" id="{D71D330B-4C59-4B9B-BBBD-65AFE82811D0}"/>
              </a:ext>
            </a:extLst>
          </p:cNvPr>
          <p:cNvSpPr txBox="1"/>
          <p:nvPr/>
        </p:nvSpPr>
        <p:spPr>
          <a:xfrm>
            <a:off x="9517221" y="3426840"/>
            <a:ext cx="1446799" cy="600164"/>
          </a:xfrm>
          <a:prstGeom prst="rect">
            <a:avLst/>
          </a:prstGeom>
          <a:noFill/>
        </p:spPr>
        <p:txBody>
          <a:bodyPr wrap="square" rtlCol="0">
            <a:spAutoFit/>
          </a:bodyPr>
          <a:lstStyle/>
          <a:p>
            <a:pPr algn="ctr"/>
            <a:r>
              <a:rPr lang="en-US" sz="1100" b="1" dirty="0">
                <a:solidFill>
                  <a:schemeClr val="accent5">
                    <a:lumMod val="60000"/>
                    <a:lumOff val="40000"/>
                  </a:schemeClr>
                </a:solidFill>
                <a:latin typeface="Helvetica Light" panose="020B0403020202020204"/>
              </a:rPr>
              <a:t>SOFR + 475 </a:t>
            </a:r>
            <a:r>
              <a:rPr lang="en-US" sz="1100" dirty="0">
                <a:solidFill>
                  <a:schemeClr val="bg1"/>
                </a:solidFill>
                <a:latin typeface="Helvetica Light" panose="020B0403020202020204"/>
              </a:rPr>
              <a:t>bps spread allocated to unlevered portion</a:t>
            </a:r>
          </a:p>
        </p:txBody>
      </p:sp>
      <p:sp>
        <p:nvSpPr>
          <p:cNvPr id="50" name="TextBox 49">
            <a:extLst>
              <a:ext uri="{FF2B5EF4-FFF2-40B4-BE49-F238E27FC236}">
                <a16:creationId xmlns:a16="http://schemas.microsoft.com/office/drawing/2014/main" id="{19E24EFF-287B-49A1-8ABC-98518B963388}"/>
              </a:ext>
            </a:extLst>
          </p:cNvPr>
          <p:cNvSpPr txBox="1"/>
          <p:nvPr/>
        </p:nvSpPr>
        <p:spPr>
          <a:xfrm>
            <a:off x="9194430" y="4688695"/>
            <a:ext cx="2273797" cy="323422"/>
          </a:xfrm>
          <a:prstGeom prst="rect">
            <a:avLst/>
          </a:prstGeom>
          <a:noFill/>
        </p:spPr>
        <p:txBody>
          <a:bodyPr wrap="square">
            <a:spAutoFit/>
          </a:bodyPr>
          <a:lstStyle/>
          <a:p>
            <a:r>
              <a:rPr lang="en-US" sz="751" i="1" dirty="0">
                <a:latin typeface="Helvetica Light" panose="020B0403020202020204"/>
              </a:rPr>
              <a:t>*Assuming 50 bps LIBOR floor. Excludes origination, management, and performance fees </a:t>
            </a:r>
            <a:endParaRPr lang="en-US" sz="751" i="1" dirty="0"/>
          </a:p>
        </p:txBody>
      </p:sp>
      <p:cxnSp>
        <p:nvCxnSpPr>
          <p:cNvPr id="16" name="Straight Connector 15">
            <a:extLst>
              <a:ext uri="{FF2B5EF4-FFF2-40B4-BE49-F238E27FC236}">
                <a16:creationId xmlns:a16="http://schemas.microsoft.com/office/drawing/2014/main" id="{40B70CC2-D1AB-4938-9C72-2942A871D59E}"/>
              </a:ext>
            </a:extLst>
          </p:cNvPr>
          <p:cNvCxnSpPr>
            <a:cxnSpLocks/>
          </p:cNvCxnSpPr>
          <p:nvPr/>
        </p:nvCxnSpPr>
        <p:spPr>
          <a:xfrm flipV="1">
            <a:off x="8511288" y="3729285"/>
            <a:ext cx="0" cy="450416"/>
          </a:xfrm>
          <a:prstGeom prst="line">
            <a:avLst/>
          </a:prstGeom>
          <a:ln>
            <a:solidFill>
              <a:srgbClr val="1C303A"/>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6EDA32D-37DE-44D9-84CF-D5E479700C03}"/>
              </a:ext>
            </a:extLst>
          </p:cNvPr>
          <p:cNvCxnSpPr>
            <a:cxnSpLocks/>
            <a:stCxn id="46" idx="3"/>
          </p:cNvCxnSpPr>
          <p:nvPr/>
        </p:nvCxnSpPr>
        <p:spPr>
          <a:xfrm flipH="1" flipV="1">
            <a:off x="8506629" y="3726577"/>
            <a:ext cx="460564" cy="1"/>
          </a:xfrm>
          <a:prstGeom prst="line">
            <a:avLst/>
          </a:prstGeom>
          <a:ln>
            <a:solidFill>
              <a:srgbClr val="1C303A"/>
            </a:solidFill>
          </a:ln>
        </p:spPr>
        <p:style>
          <a:lnRef idx="1">
            <a:schemeClr val="accent1"/>
          </a:lnRef>
          <a:fillRef idx="0">
            <a:schemeClr val="accent1"/>
          </a:fillRef>
          <a:effectRef idx="0">
            <a:schemeClr val="accent1"/>
          </a:effectRef>
          <a:fontRef idx="minor">
            <a:schemeClr val="tx1"/>
          </a:fontRef>
        </p:style>
      </p:cxnSp>
      <p:pic>
        <p:nvPicPr>
          <p:cNvPr id="3" name="Picture 2" descr="Icon&#10;&#10;Description automatically generated">
            <a:extLst>
              <a:ext uri="{FF2B5EF4-FFF2-40B4-BE49-F238E27FC236}">
                <a16:creationId xmlns:a16="http://schemas.microsoft.com/office/drawing/2014/main" id="{2450AD15-1EF4-6383-ADE0-530970642DAA}"/>
              </a:ext>
            </a:extLst>
          </p:cNvPr>
          <p:cNvPicPr>
            <a:picLocks noChangeAspect="1"/>
          </p:cNvPicPr>
          <p:nvPr/>
        </p:nvPicPr>
        <p:blipFill>
          <a:blip r:embed="rId3">
            <a:alphaModFix amt="80000"/>
          </a:blip>
          <a:stretch>
            <a:fillRect/>
          </a:stretch>
        </p:blipFill>
        <p:spPr>
          <a:xfrm>
            <a:off x="529063" y="6158334"/>
            <a:ext cx="2323583" cy="331588"/>
          </a:xfrm>
          <a:prstGeom prst="rect">
            <a:avLst/>
          </a:prstGeom>
        </p:spPr>
      </p:pic>
      <p:pic>
        <p:nvPicPr>
          <p:cNvPr id="4" name="Picture 3" descr="Logo&#10;&#10;Description automatically generated">
            <a:extLst>
              <a:ext uri="{FF2B5EF4-FFF2-40B4-BE49-F238E27FC236}">
                <a16:creationId xmlns:a16="http://schemas.microsoft.com/office/drawing/2014/main" id="{00DED190-A58C-68D1-4484-3A4A0B7593F6}"/>
              </a:ext>
            </a:extLst>
          </p:cNvPr>
          <p:cNvPicPr>
            <a:picLocks noChangeAspect="1"/>
          </p:cNvPicPr>
          <p:nvPr/>
        </p:nvPicPr>
        <p:blipFill>
          <a:blip r:embed="rId4"/>
          <a:stretch>
            <a:fillRect/>
          </a:stretch>
        </p:blipFill>
        <p:spPr>
          <a:xfrm>
            <a:off x="529063" y="397658"/>
            <a:ext cx="752725" cy="752725"/>
          </a:xfrm>
          <a:prstGeom prst="rect">
            <a:avLst/>
          </a:prstGeom>
        </p:spPr>
      </p:pic>
    </p:spTree>
    <p:extLst>
      <p:ext uri="{BB962C8B-B14F-4D97-AF65-F5344CB8AC3E}">
        <p14:creationId xmlns:p14="http://schemas.microsoft.com/office/powerpoint/2010/main" val="1925835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32" name="Google Shape;140;p17">
            <a:extLst>
              <a:ext uri="{FF2B5EF4-FFF2-40B4-BE49-F238E27FC236}">
                <a16:creationId xmlns:a16="http://schemas.microsoft.com/office/drawing/2014/main" id="{4B2CC42D-5117-48C0-AB40-07B6F10CAE93}"/>
              </a:ext>
            </a:extLst>
          </p:cNvPr>
          <p:cNvSpPr txBox="1"/>
          <p:nvPr/>
        </p:nvSpPr>
        <p:spPr>
          <a:xfrm>
            <a:off x="3214151" y="1333110"/>
            <a:ext cx="8685091" cy="4191780"/>
          </a:xfrm>
          <a:prstGeom prst="rect">
            <a:avLst/>
          </a:prstGeom>
          <a:noFill/>
          <a:ln>
            <a:noFill/>
          </a:ln>
        </p:spPr>
        <p:txBody>
          <a:bodyPr spcFirstLastPara="1" wrap="square" lIns="121900" tIns="121900" rIns="121900" bIns="121900" anchor="t" anchorCtr="0">
            <a:noAutofit/>
          </a:bodyPr>
          <a:lstStyle/>
          <a:p>
            <a:pPr algn="just" rtl="1"/>
            <a:r>
              <a:rPr lang="iw" sz="1067" b="1" dirty="0">
                <a:solidFill>
                  <a:srgbClr val="35A3AF"/>
                </a:solidFill>
                <a:latin typeface="Helvetica Light" panose="020B0403020202020204"/>
                <a:ea typeface="Assistant"/>
                <a:cs typeface="Assistant"/>
                <a:sym typeface="Assistant"/>
              </a:rPr>
              <a:t>אדם </a:t>
            </a:r>
            <a:r>
              <a:rPr lang="he" sz="1067" b="1" dirty="0">
                <a:solidFill>
                  <a:srgbClr val="35A3AF"/>
                </a:solidFill>
                <a:latin typeface="Helvetica Light" panose="020B0403020202020204"/>
                <a:ea typeface="Assistant"/>
                <a:cs typeface="Assistant"/>
                <a:sym typeface="Assistant"/>
              </a:rPr>
              <a:t>ששונס</a:t>
            </a:r>
            <a:r>
              <a:rPr lang="iw" sz="1067" b="1" dirty="0">
                <a:solidFill>
                  <a:srgbClr val="35A3AF"/>
                </a:solidFill>
                <a:latin typeface="Helvetica Light" panose="020B0403020202020204"/>
                <a:ea typeface="Assistant"/>
                <a:cs typeface="Assistant"/>
                <a:sym typeface="Assistant"/>
              </a:rPr>
              <a:t> </a:t>
            </a:r>
            <a:r>
              <a:rPr lang="iw" sz="1067" dirty="0">
                <a:solidFill>
                  <a:schemeClr val="dk1"/>
                </a:solidFill>
                <a:latin typeface="Helvetica Light" panose="020B0403020202020204"/>
                <a:ea typeface="Assistant"/>
                <a:cs typeface="Assistant"/>
                <a:sym typeface="Assistant"/>
              </a:rPr>
              <a:t>– מייסד ומנכ"ל משותף</a:t>
            </a:r>
            <a:r>
              <a:rPr lang="he-IL" sz="1067" dirty="0">
                <a:solidFill>
                  <a:schemeClr val="dk1"/>
                </a:solidFill>
                <a:latin typeface="Helvetica Light" panose="020B0403020202020204"/>
                <a:ea typeface="Assistant"/>
                <a:cs typeface="Assistant"/>
                <a:sym typeface="Assistant"/>
              </a:rPr>
              <a:t>. כמנכ"ל אדם מעורב בכל פעילויות החברה: ארגון ההלוואות, החיתום, הסגירה וליווי הבקרה. אדם מביא עימו עשר שנות ניסיון בשוק בהן ארבע שנים ב-</a:t>
            </a:r>
            <a:r>
              <a:rPr lang="en-US" sz="1067" dirty="0">
                <a:solidFill>
                  <a:schemeClr val="dk1"/>
                </a:solidFill>
                <a:latin typeface="Helvetica Light" panose="020B0403020202020204"/>
                <a:ea typeface="Assistant"/>
                <a:cs typeface="Assistant"/>
                <a:sym typeface="Assistant"/>
              </a:rPr>
              <a:t>Greystone</a:t>
            </a:r>
            <a:r>
              <a:rPr lang="he-IL" sz="1067" dirty="0">
                <a:solidFill>
                  <a:schemeClr val="dk1"/>
                </a:solidFill>
                <a:latin typeface="Helvetica Light" panose="020B0403020202020204"/>
                <a:ea typeface="Assistant"/>
                <a:cs typeface="Assistant"/>
                <a:sym typeface="Assistant"/>
              </a:rPr>
              <a:t>, שם הוביל את קבוצת מימון </a:t>
            </a:r>
            <a:r>
              <a:rPr lang="en-US" sz="1067" dirty="0">
                <a:solidFill>
                  <a:schemeClr val="dk1"/>
                </a:solidFill>
                <a:latin typeface="Helvetica Light" panose="020B0403020202020204"/>
                <a:ea typeface="Assistant"/>
                <a:cs typeface="Assistant"/>
                <a:sym typeface="Assistant"/>
              </a:rPr>
              <a:t>HUD</a:t>
            </a:r>
            <a:r>
              <a:rPr lang="he-IL" sz="1067" dirty="0">
                <a:solidFill>
                  <a:schemeClr val="dk1"/>
                </a:solidFill>
                <a:latin typeface="Helvetica Light" panose="020B0403020202020204"/>
                <a:ea typeface="Assistant"/>
                <a:cs typeface="Assistant"/>
                <a:sym typeface="Assistant"/>
              </a:rPr>
              <a:t> בפריסה ארצית. </a:t>
            </a:r>
            <a:endParaRPr lang="en-US" sz="1067" dirty="0">
              <a:solidFill>
                <a:schemeClr val="dk1"/>
              </a:solidFill>
              <a:latin typeface="Helvetica Light" panose="020B0403020202020204"/>
              <a:ea typeface="Assistant"/>
              <a:cs typeface="Assistant"/>
              <a:sym typeface="Assistant"/>
            </a:endParaRPr>
          </a:p>
          <a:p>
            <a:pPr algn="just" rtl="1"/>
            <a:endParaRPr lang="en-US" sz="1067" dirty="0">
              <a:solidFill>
                <a:schemeClr val="dk1"/>
              </a:solidFill>
              <a:latin typeface="Helvetica Light" panose="020B0403020202020204"/>
              <a:ea typeface="Assistant"/>
              <a:cs typeface="Assistant"/>
              <a:sym typeface="Assistant"/>
            </a:endParaRPr>
          </a:p>
          <a:p>
            <a:pPr rtl="1"/>
            <a:r>
              <a:rPr lang="en-US" sz="1067" dirty="0">
                <a:solidFill>
                  <a:schemeClr val="dk1"/>
                </a:solidFill>
                <a:latin typeface="Helvetica Light" panose="020B0403020202020204"/>
                <a:ea typeface="Assistant"/>
                <a:cs typeface="Assistant"/>
                <a:sym typeface="Assistant"/>
              </a:rPr>
              <a:t>Adam Sasouness co-founded and oversees the overall functions of DMT, an actively managed Mortgage REIT specializing in the financing of commercial mortgages across a range of asset classes that has approximately $2.4 billion of loans outstanding through 7/31/22. Adam is also a co-founder and co-CEO of Dwight Capital, which is one of the largest multifamily and healthcare real estate FHA/HUD loan originators and servicers in the country. In his capacity as co-CEO, he manages Dwight Capital’s overall business, including the loan origination, underwriting, capital markets’ activities, closing, and servicing functions. Through August 2022, Dwight services in excess of $11 billion of commercial real estate loans. Over the years, Adam has launched several other business lines including, Dwight City Group, a real estate holding company with approximately 2,500 units under ownership/management; and Dwight Funding, an asset-based lending and factoring company. Prior to Dwight, Adam was a Managing Director at Greystone &amp; Co., where he headed a nationwide FHA origination group from 2009 through 2013. Adam received his B.A. in Economics from New York University.</a:t>
            </a:r>
          </a:p>
          <a:p>
            <a:pPr>
              <a:lnSpc>
                <a:spcPct val="120000"/>
              </a:lnSpc>
            </a:pPr>
            <a:endParaRPr lang="en-US" sz="1067" dirty="0">
              <a:solidFill>
                <a:schemeClr val="dk1"/>
              </a:solidFill>
              <a:latin typeface="Helvetica Light" panose="020B0403020202020204"/>
              <a:cs typeface="Assistant"/>
              <a:sym typeface="Assistant"/>
            </a:endParaRPr>
          </a:p>
          <a:p>
            <a:pPr>
              <a:lnSpc>
                <a:spcPct val="120000"/>
              </a:lnSpc>
            </a:pPr>
            <a:r>
              <a:rPr lang="en-US" sz="1067" b="1" cap="all" dirty="0">
                <a:solidFill>
                  <a:srgbClr val="35A3AF"/>
                </a:solidFill>
                <a:latin typeface="Helvetica Light" panose="020B0403020202020204" pitchFamily="34" charset="0"/>
              </a:rPr>
              <a:t>Ari Spodek, CPA – Chief Financial Officer &amp; CHIEF COMPLIANCE OFFICER</a:t>
            </a:r>
            <a:endParaRPr lang="en-US" sz="1067" b="1" dirty="0">
              <a:solidFill>
                <a:srgbClr val="35A3AF"/>
              </a:solidFill>
              <a:latin typeface="Helvetica Light" panose="020B0403020202020204" pitchFamily="34" charset="0"/>
            </a:endParaRPr>
          </a:p>
          <a:p>
            <a:pPr algn="just">
              <a:lnSpc>
                <a:spcPct val="120000"/>
              </a:lnSpc>
            </a:pPr>
            <a:r>
              <a:rPr lang="en-US" sz="1067" dirty="0">
                <a:latin typeface="Helvetica Light" panose="020B0403020202020204" pitchFamily="34" charset="0"/>
              </a:rPr>
              <a:t>As Chief Financial Officer &amp; Chief Compliance Officer at DMT, Ari is responsible for the accounting, treasury, reporting &amp; investment functions of the bridge loan operation and works closely with the custodians and auditors to ensure proper compliance. With over 15 years of experience in both public and private accounting, Ari was previously at Taboola, an Israeli fintech start-up, which topped the $1B mark in revenue in 2019. Prior to that, he was the corporate controller at Yellowstone Capital, a key player in the merchant cash advance industry. Additionally, he was Vice President at Cantor Fitzgerald for 5 years. Earlier in his career, he worked as an auditor for both PwC &amp; KPMG. He received his MBA in finance from Boston University and is a licensed CPA. He graduated magna cum laude from Yeshiva University in 2005 with a B.S. in Accounting. </a:t>
            </a:r>
          </a:p>
          <a:p>
            <a:pPr algn="just">
              <a:lnSpc>
                <a:spcPct val="120000"/>
              </a:lnSpc>
            </a:pPr>
            <a:endParaRPr lang="en-US" sz="1067" dirty="0">
              <a:latin typeface="Helvetica Light" panose="020B0403020202020204" pitchFamily="34" charset="0"/>
            </a:endParaRPr>
          </a:p>
          <a:p>
            <a:pPr algn="just">
              <a:lnSpc>
                <a:spcPct val="120000"/>
              </a:lnSpc>
            </a:pPr>
            <a:r>
              <a:rPr lang="en-US" sz="1067" b="1" dirty="0">
                <a:solidFill>
                  <a:srgbClr val="35A3AF"/>
                </a:solidFill>
                <a:latin typeface="Helvetica Light" panose="020B0403020202020204" pitchFamily="34" charset="0"/>
                <a:cs typeface="Leelawadee UI" panose="020B0502040204020203" pitchFamily="34" charset="-34"/>
              </a:rPr>
              <a:t>JOSH STURM – MANAGING DIRECTOR – SENIORS/HEALTHCARE</a:t>
            </a:r>
          </a:p>
          <a:p>
            <a:pPr algn="just">
              <a:lnSpc>
                <a:spcPct val="120000"/>
              </a:lnSpc>
            </a:pPr>
            <a:r>
              <a:rPr lang="en-US" sz="1067" dirty="0">
                <a:latin typeface="Helvetica Light" panose="020B0403020202020204" pitchFamily="34" charset="0"/>
                <a:cs typeface="Leelawadee UI" panose="020B0502040204020203" pitchFamily="34" charset="-34"/>
              </a:rPr>
              <a:t>Josh is the Managing Director – Seniors/Healthcare for Dwight Mortgage Trust. His primary responsibilities include the evaluation of potential bridge loan healthcare investments, which involves managing new origination pipeline, asset management, and relations with sponsors, partners and potential investors. Prior to joining Dwight, Josh spent 3.5 years at </a:t>
            </a:r>
            <a:r>
              <a:rPr lang="en-US" sz="1067" dirty="0" err="1">
                <a:latin typeface="Helvetica Light" panose="020B0403020202020204" pitchFamily="34" charset="0"/>
                <a:cs typeface="Leelawadee UI" panose="020B0502040204020203" pitchFamily="34" charset="-34"/>
              </a:rPr>
              <a:t>Monticelloam</a:t>
            </a:r>
            <a:r>
              <a:rPr lang="en-US" sz="1067" dirty="0">
                <a:latin typeface="Helvetica Light" panose="020B0403020202020204" pitchFamily="34" charset="0"/>
                <a:cs typeface="Leelawadee UI" panose="020B0502040204020203" pitchFamily="34" charset="-34"/>
              </a:rPr>
              <a:t>, LLC, a specialized private real estate and asset-based lender, offering financing options for CRE properties across the U.S., including skilled nursing, assisted living, seniors housing and affordable housing properties. Josh studied Finance and Accounting at York University and Economics at Harvard University.</a:t>
            </a:r>
          </a:p>
          <a:p>
            <a:pPr algn="just">
              <a:lnSpc>
                <a:spcPct val="120000"/>
              </a:lnSpc>
            </a:pPr>
            <a:endParaRPr lang="en-US" sz="1067" dirty="0">
              <a:highlight>
                <a:srgbClr val="FFFF00"/>
              </a:highlight>
              <a:latin typeface="Helvetica Light" panose="020B0403020202020204" pitchFamily="34" charset="0"/>
            </a:endParaRPr>
          </a:p>
          <a:p>
            <a:pPr algn="just" rtl="1"/>
            <a:endParaRPr lang="en-US" sz="1067" dirty="0">
              <a:solidFill>
                <a:schemeClr val="dk1"/>
              </a:solidFill>
              <a:latin typeface="Helvetica Light" panose="020B0403020202020204"/>
              <a:ea typeface="Assistant"/>
              <a:cs typeface="Assistant"/>
              <a:sym typeface="Assistant"/>
            </a:endParaRPr>
          </a:p>
        </p:txBody>
      </p:sp>
      <p:sp>
        <p:nvSpPr>
          <p:cNvPr id="10" name="Google Shape;138;p17">
            <a:extLst>
              <a:ext uri="{FF2B5EF4-FFF2-40B4-BE49-F238E27FC236}">
                <a16:creationId xmlns:a16="http://schemas.microsoft.com/office/drawing/2014/main" id="{A0AD1F30-38F9-419B-85BF-7D58CDE86939}"/>
              </a:ext>
            </a:extLst>
          </p:cNvPr>
          <p:cNvSpPr txBox="1"/>
          <p:nvPr/>
        </p:nvSpPr>
        <p:spPr>
          <a:xfrm>
            <a:off x="7476634" y="416140"/>
            <a:ext cx="4414501" cy="622520"/>
          </a:xfrm>
          <a:prstGeom prst="rect">
            <a:avLst/>
          </a:prstGeom>
          <a:noFill/>
          <a:ln>
            <a:noFill/>
          </a:ln>
        </p:spPr>
        <p:txBody>
          <a:bodyPr spcFirstLastPara="1" wrap="square" lIns="121900" tIns="121900" rIns="121900" bIns="121900" anchor="t" anchorCtr="0">
            <a:noAutofit/>
          </a:bodyPr>
          <a:lstStyle/>
          <a:p>
            <a:pPr algn="r" rtl="1">
              <a:lnSpc>
                <a:spcPct val="80000"/>
              </a:lnSpc>
            </a:pPr>
            <a:r>
              <a:rPr lang="he-IL" sz="4000" b="1" dirty="0">
                <a:solidFill>
                  <a:srgbClr val="284158"/>
                </a:solidFill>
                <a:latin typeface="Assistant ExtraLight"/>
                <a:ea typeface="Assistant ExtraLight"/>
                <a:cs typeface="Assistant ExtraLight"/>
                <a:sym typeface="Assistant ExtraLight"/>
              </a:rPr>
              <a:t>השוק ו-</a:t>
            </a:r>
            <a:r>
              <a:rPr lang="en-US" sz="4000" b="1" dirty="0">
                <a:solidFill>
                  <a:srgbClr val="284158"/>
                </a:solidFill>
                <a:latin typeface="Assistant ExtraLight"/>
                <a:ea typeface="Assistant ExtraLight"/>
                <a:cs typeface="Assistant ExtraLight"/>
                <a:sym typeface="Assistant ExtraLight"/>
              </a:rPr>
              <a:t>Dwight</a:t>
            </a:r>
            <a:endParaRPr sz="4000" b="1" dirty="0">
              <a:solidFill>
                <a:srgbClr val="284158"/>
              </a:solidFill>
              <a:latin typeface="Assistant ExtraLight"/>
              <a:ea typeface="Assistant ExtraLight"/>
              <a:cs typeface="Assistant ExtraLight"/>
              <a:sym typeface="Assistant ExtraLight"/>
            </a:endParaRPr>
          </a:p>
        </p:txBody>
      </p:sp>
      <p:sp>
        <p:nvSpPr>
          <p:cNvPr id="13" name="תיבת טקסט 28">
            <a:extLst>
              <a:ext uri="{FF2B5EF4-FFF2-40B4-BE49-F238E27FC236}">
                <a16:creationId xmlns:a16="http://schemas.microsoft.com/office/drawing/2014/main" id="{0A59E788-1C2C-4B2C-AA9C-21396D1157E5}"/>
              </a:ext>
            </a:extLst>
          </p:cNvPr>
          <p:cNvSpPr txBox="1"/>
          <p:nvPr/>
        </p:nvSpPr>
        <p:spPr>
          <a:xfrm>
            <a:off x="5013740" y="977351"/>
            <a:ext cx="6877395" cy="420564"/>
          </a:xfrm>
          <a:prstGeom prst="rect">
            <a:avLst/>
          </a:prstGeom>
          <a:noFill/>
        </p:spPr>
        <p:txBody>
          <a:bodyPr wrap="square">
            <a:spAutoFit/>
          </a:bodyPr>
          <a:lstStyle/>
          <a:p>
            <a:pPr algn="r" rtl="1"/>
            <a:r>
              <a:rPr lang="he-IL" sz="2133" b="1" dirty="0">
                <a:solidFill>
                  <a:srgbClr val="35A3AF"/>
                </a:solidFill>
              </a:rPr>
              <a:t>המנהלים</a:t>
            </a:r>
          </a:p>
        </p:txBody>
      </p:sp>
      <p:pic>
        <p:nvPicPr>
          <p:cNvPr id="14" name="Picture 13" descr="A person wearing a suit and tie smiling at the camera&#10;&#10;Description automatically generated">
            <a:extLst>
              <a:ext uri="{FF2B5EF4-FFF2-40B4-BE49-F238E27FC236}">
                <a16:creationId xmlns:a16="http://schemas.microsoft.com/office/drawing/2014/main" id="{30DBB6BF-2294-4A25-83E8-293731DD4184}"/>
              </a:ext>
            </a:extLst>
          </p:cNvPr>
          <p:cNvPicPr>
            <a:picLocks noChangeAspect="1"/>
          </p:cNvPicPr>
          <p:nvPr/>
        </p:nvPicPr>
        <p:blipFill>
          <a:blip r:embed="rId3"/>
          <a:stretch>
            <a:fillRect/>
          </a:stretch>
        </p:blipFill>
        <p:spPr>
          <a:xfrm>
            <a:off x="828298" y="1825746"/>
            <a:ext cx="2258537" cy="1505693"/>
          </a:xfrm>
          <a:prstGeom prst="rect">
            <a:avLst/>
          </a:prstGeom>
        </p:spPr>
      </p:pic>
      <p:pic>
        <p:nvPicPr>
          <p:cNvPr id="11" name="Google Shape;127;p16">
            <a:extLst>
              <a:ext uri="{FF2B5EF4-FFF2-40B4-BE49-F238E27FC236}">
                <a16:creationId xmlns:a16="http://schemas.microsoft.com/office/drawing/2014/main" id="{A9302998-F337-420A-A662-4CA5C37AEE11}"/>
              </a:ext>
            </a:extLst>
          </p:cNvPr>
          <p:cNvPicPr preferRelativeResize="0"/>
          <p:nvPr/>
        </p:nvPicPr>
        <p:blipFill>
          <a:blip r:embed="rId4"/>
          <a:srcRect/>
          <a:stretch/>
        </p:blipFill>
        <p:spPr>
          <a:xfrm>
            <a:off x="1150297" y="332275"/>
            <a:ext cx="1617617" cy="1266480"/>
          </a:xfrm>
          <a:prstGeom prst="rect">
            <a:avLst/>
          </a:prstGeom>
          <a:noFill/>
          <a:ln>
            <a:noFill/>
          </a:ln>
        </p:spPr>
      </p:pic>
      <p:grpSp>
        <p:nvGrpSpPr>
          <p:cNvPr id="4" name="Group 3">
            <a:extLst>
              <a:ext uri="{FF2B5EF4-FFF2-40B4-BE49-F238E27FC236}">
                <a16:creationId xmlns:a16="http://schemas.microsoft.com/office/drawing/2014/main" id="{05D1532D-6C06-9143-63A4-8C8974FB0E2E}"/>
              </a:ext>
            </a:extLst>
          </p:cNvPr>
          <p:cNvGrpSpPr/>
          <p:nvPr/>
        </p:nvGrpSpPr>
        <p:grpSpPr>
          <a:xfrm>
            <a:off x="828298" y="3497636"/>
            <a:ext cx="2258537" cy="1505691"/>
            <a:chOff x="621223" y="2623227"/>
            <a:chExt cx="1693903" cy="1129268"/>
          </a:xfrm>
        </p:grpSpPr>
        <p:pic>
          <p:nvPicPr>
            <p:cNvPr id="6" name="Picture 5" descr="A picture containing text&#10;&#10;Description automatically generated">
              <a:extLst>
                <a:ext uri="{FF2B5EF4-FFF2-40B4-BE49-F238E27FC236}">
                  <a16:creationId xmlns:a16="http://schemas.microsoft.com/office/drawing/2014/main" id="{839F6CBE-8949-24B0-9770-D7234E2B88C4}"/>
                </a:ext>
              </a:extLst>
            </p:cNvPr>
            <p:cNvPicPr>
              <a:picLocks noChangeAspect="1"/>
            </p:cNvPicPr>
            <p:nvPr/>
          </p:nvPicPr>
          <p:blipFill>
            <a:blip r:embed="rId5"/>
            <a:stretch>
              <a:fillRect/>
            </a:stretch>
          </p:blipFill>
          <p:spPr>
            <a:xfrm flipH="1">
              <a:off x="621223" y="2623227"/>
              <a:ext cx="1693903" cy="1129268"/>
            </a:xfrm>
            <a:prstGeom prst="rect">
              <a:avLst/>
            </a:prstGeom>
          </p:spPr>
        </p:pic>
        <p:pic>
          <p:nvPicPr>
            <p:cNvPr id="15" name="Picture 14" descr="A picture containing person, necktie, person, wearing&#10;&#10;Description automatically generated">
              <a:extLst>
                <a:ext uri="{FF2B5EF4-FFF2-40B4-BE49-F238E27FC236}">
                  <a16:creationId xmlns:a16="http://schemas.microsoft.com/office/drawing/2014/main" id="{6E523C1B-AED7-CD7E-4D3B-8C3A6375BC8F}"/>
                </a:ext>
              </a:extLst>
            </p:cNvPr>
            <p:cNvPicPr>
              <a:picLocks noChangeAspect="1"/>
            </p:cNvPicPr>
            <p:nvPr/>
          </p:nvPicPr>
          <p:blipFill>
            <a:blip r:embed="rId6"/>
            <a:stretch>
              <a:fillRect/>
            </a:stretch>
          </p:blipFill>
          <p:spPr>
            <a:xfrm>
              <a:off x="716710" y="2623227"/>
              <a:ext cx="1579758" cy="1127738"/>
            </a:xfrm>
            <a:prstGeom prst="rect">
              <a:avLst/>
            </a:prstGeom>
          </p:spPr>
        </p:pic>
      </p:grpSp>
      <p:pic>
        <p:nvPicPr>
          <p:cNvPr id="3" name="Picture 2" descr="A person smiling for the camera&#10;&#10;Description automatically generated with medium confidence">
            <a:extLst>
              <a:ext uri="{FF2B5EF4-FFF2-40B4-BE49-F238E27FC236}">
                <a16:creationId xmlns:a16="http://schemas.microsoft.com/office/drawing/2014/main" id="{CD86C5E1-8721-4227-8FD5-B31E7AD5C12F}"/>
              </a:ext>
            </a:extLst>
          </p:cNvPr>
          <p:cNvPicPr>
            <a:picLocks noChangeAspect="1"/>
          </p:cNvPicPr>
          <p:nvPr/>
        </p:nvPicPr>
        <p:blipFill>
          <a:blip r:embed="rId7"/>
          <a:stretch>
            <a:fillRect/>
          </a:stretch>
        </p:blipFill>
        <p:spPr>
          <a:xfrm>
            <a:off x="823432" y="5159359"/>
            <a:ext cx="2263403" cy="1305349"/>
          </a:xfrm>
          <a:prstGeom prst="rect">
            <a:avLst/>
          </a:prstGeom>
        </p:spPr>
      </p:pic>
    </p:spTree>
    <p:extLst>
      <p:ext uri="{BB962C8B-B14F-4D97-AF65-F5344CB8AC3E}">
        <p14:creationId xmlns:p14="http://schemas.microsoft.com/office/powerpoint/2010/main" val="37378639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1521</Words>
  <Application>Microsoft Macintosh PowerPoint</Application>
  <PresentationFormat>Widescreen</PresentationFormat>
  <Paragraphs>95</Paragraphs>
  <Slides>4</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vt:i4>
      </vt:variant>
    </vt:vector>
  </HeadingPairs>
  <TitlesOfParts>
    <vt:vector size="13" baseType="lpstr">
      <vt:lpstr>Arial</vt:lpstr>
      <vt:lpstr>Assistant</vt:lpstr>
      <vt:lpstr>Assistant ExtraLight</vt:lpstr>
      <vt:lpstr>Calibri</vt:lpstr>
      <vt:lpstr>Calibri Light</vt:lpstr>
      <vt:lpstr>Grifo L</vt:lpstr>
      <vt:lpstr>Helvetica Light</vt:lpstr>
      <vt:lpstr>Helvetica Neue Light</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Natan Weiss</dc:creator>
  <cp:lastModifiedBy>Natan Weiss</cp:lastModifiedBy>
  <cp:revision>1</cp:revision>
  <dcterms:created xsi:type="dcterms:W3CDTF">2022-10-07T08:52:05Z</dcterms:created>
  <dcterms:modified xsi:type="dcterms:W3CDTF">2022-10-07T08:53:15Z</dcterms:modified>
</cp:coreProperties>
</file>