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445895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4E1"/>
    <a:srgbClr val="B037E0"/>
    <a:srgbClr val="C13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681"/>
  </p:normalViewPr>
  <p:slideViewPr>
    <p:cSldViewPr snapToGrid="0" snapToObjects="1">
      <p:cViewPr>
        <p:scale>
          <a:sx n="70" d="100"/>
          <a:sy n="70" d="100"/>
        </p:scale>
        <p:origin x="27" y="-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7369" y="1122363"/>
            <a:ext cx="1084421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7369" y="3602038"/>
            <a:ext cx="108442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7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6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47186" y="365125"/>
            <a:ext cx="311771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4053" y="365125"/>
            <a:ext cx="91723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2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3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522" y="1709739"/>
            <a:ext cx="1247084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22" y="4589464"/>
            <a:ext cx="1247084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4053" y="1825625"/>
            <a:ext cx="614505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9843" y="1825625"/>
            <a:ext cx="614505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5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936" y="365126"/>
            <a:ext cx="1247084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937" y="1681163"/>
            <a:ext cx="61168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5937" y="2505075"/>
            <a:ext cx="611681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9843" y="1681163"/>
            <a:ext cx="61469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9843" y="2505075"/>
            <a:ext cx="61469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1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1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937" y="457200"/>
            <a:ext cx="466338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6937" y="987426"/>
            <a:ext cx="731984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5937" y="2057400"/>
            <a:ext cx="466338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9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937" y="457200"/>
            <a:ext cx="466338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46937" y="987426"/>
            <a:ext cx="731984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5937" y="2057400"/>
            <a:ext cx="466338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7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4053" y="365126"/>
            <a:ext cx="124708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4053" y="1825625"/>
            <a:ext cx="124708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4053" y="6356351"/>
            <a:ext cx="3253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C2269-D752-E143-8FC6-7F5A0D53C28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89527" y="6356351"/>
            <a:ext cx="4879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1633" y="6356351"/>
            <a:ext cx="3253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5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EE02339-8732-00AF-D06C-D59F7BDB60FE}"/>
              </a:ext>
            </a:extLst>
          </p:cNvPr>
          <p:cNvSpPr/>
          <p:nvPr/>
        </p:nvSpPr>
        <p:spPr>
          <a:xfrm>
            <a:off x="2347377" y="118307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Domaine 1 : </a:t>
            </a:r>
            <a:r>
              <a:rPr lang="en-US" b="1" dirty="0" err="1"/>
              <a:t>Normes</a:t>
            </a:r>
            <a:r>
              <a:rPr lang="en-US" b="1" dirty="0"/>
              <a:t> </a:t>
            </a:r>
            <a:r>
              <a:rPr lang="en-US" b="1" dirty="0" err="1"/>
              <a:t>Fondamentales</a:t>
            </a:r>
            <a:endParaRPr lang="en-US" b="1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C62CD9C-8405-D458-8DE6-1055D5F61A07}"/>
              </a:ext>
            </a:extLst>
          </p:cNvPr>
          <p:cNvSpPr/>
          <p:nvPr/>
        </p:nvSpPr>
        <p:spPr>
          <a:xfrm>
            <a:off x="4750151" y="118307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Domaine 2 : </a:t>
            </a:r>
            <a:r>
              <a:rPr lang="en-US" b="1" dirty="0" err="1"/>
              <a:t>Accès</a:t>
            </a:r>
            <a:r>
              <a:rPr lang="en-US" b="1" dirty="0"/>
              <a:t> et </a:t>
            </a:r>
            <a:r>
              <a:rPr lang="en-US" b="1" dirty="0" err="1"/>
              <a:t>Environnement</a:t>
            </a:r>
            <a:r>
              <a:rPr lang="en-US" b="1" dirty="0"/>
              <a:t> </a:t>
            </a:r>
            <a:r>
              <a:rPr lang="en-US" b="1" dirty="0" err="1"/>
              <a:t>d’Apprentissage</a:t>
            </a:r>
            <a:endParaRPr lang="en-US" b="1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A0F6D79-6C75-25DA-3FAB-624FC476C847}"/>
              </a:ext>
            </a:extLst>
          </p:cNvPr>
          <p:cNvSpPr/>
          <p:nvPr/>
        </p:nvSpPr>
        <p:spPr>
          <a:xfrm>
            <a:off x="7152925" y="118305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Domaine 3 : </a:t>
            </a:r>
            <a:r>
              <a:rPr lang="en-US" b="1" dirty="0" err="1"/>
              <a:t>Enseignement</a:t>
            </a:r>
            <a:r>
              <a:rPr lang="en-US" b="1" dirty="0"/>
              <a:t> et </a:t>
            </a:r>
            <a:r>
              <a:rPr lang="en-US" b="1" dirty="0" err="1"/>
              <a:t>Apprentissage</a:t>
            </a:r>
            <a:endParaRPr lang="en-US" b="1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D84DFC6-005E-D030-2DEA-41938D86C2A5}"/>
              </a:ext>
            </a:extLst>
          </p:cNvPr>
          <p:cNvSpPr/>
          <p:nvPr/>
        </p:nvSpPr>
        <p:spPr>
          <a:xfrm>
            <a:off x="9555699" y="118304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Domaine 4 : </a:t>
            </a:r>
            <a:r>
              <a:rPr lang="fr-FR" b="1" dirty="0"/>
              <a:t>Enseignants et Autres Personnels de l’Éducation</a:t>
            </a:r>
            <a:endParaRPr lang="en-US" b="1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462EA64-62FB-51F1-4DC9-0FFEF807BA63}"/>
              </a:ext>
            </a:extLst>
          </p:cNvPr>
          <p:cNvSpPr/>
          <p:nvPr/>
        </p:nvSpPr>
        <p:spPr>
          <a:xfrm>
            <a:off x="11924635" y="118303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Domaine 5 : Politique </a:t>
            </a:r>
            <a:r>
              <a:rPr lang="en-US" b="1" dirty="0" err="1"/>
              <a:t>Éducative</a:t>
            </a:r>
            <a:endParaRPr lang="en-US" b="1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59A0868-96AF-7279-C4FC-0C58C180DDC6}"/>
              </a:ext>
            </a:extLst>
          </p:cNvPr>
          <p:cNvSpPr/>
          <p:nvPr/>
        </p:nvSpPr>
        <p:spPr>
          <a:xfrm>
            <a:off x="2272574" y="5284070"/>
            <a:ext cx="2311052" cy="141511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rôle essentiel du contexte et du soutien communautaire</a:t>
            </a:r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263FE9D-8132-A681-08D6-A86EEFB88F48}"/>
              </a:ext>
            </a:extLst>
          </p:cNvPr>
          <p:cNvSpPr/>
          <p:nvPr/>
        </p:nvSpPr>
        <p:spPr>
          <a:xfrm>
            <a:off x="4750151" y="5324577"/>
            <a:ext cx="2311052" cy="14151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L’accès à une éducation équitable à l'ère numérique</a:t>
            </a:r>
            <a:r>
              <a:rPr lang="en-US" dirty="0"/>
              <a:t> 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621C136-D027-77DB-6507-EE5D4E7BB603}"/>
              </a:ext>
            </a:extLst>
          </p:cNvPr>
          <p:cNvSpPr/>
          <p:nvPr/>
        </p:nvSpPr>
        <p:spPr>
          <a:xfrm>
            <a:off x="7152925" y="5284072"/>
            <a:ext cx="2311052" cy="14151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bien-être socio-émotionnel et psychosocial des enseignants et des élèves</a:t>
            </a:r>
            <a:endParaRPr lang="en-US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2DF9308-54DC-A1C7-141F-FFF337C6BBDD}"/>
              </a:ext>
            </a:extLst>
          </p:cNvPr>
          <p:cNvSpPr/>
          <p:nvPr/>
        </p:nvSpPr>
        <p:spPr>
          <a:xfrm>
            <a:off x="9538780" y="5284071"/>
            <a:ext cx="2311052" cy="14151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rôle des enseignants dans l'adaptation du programme scolaire et de la pédagogie</a:t>
            </a:r>
            <a:endParaRPr lang="en-US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0053CD8-C045-8473-2E26-B319CCECCB4A}"/>
              </a:ext>
            </a:extLst>
          </p:cNvPr>
          <p:cNvSpPr/>
          <p:nvPr/>
        </p:nvSpPr>
        <p:spPr>
          <a:xfrm>
            <a:off x="11924635" y="5284070"/>
            <a:ext cx="2311052" cy="14151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L'opportunité d’effectuer un changement créatif dans les méthodes et les politiques éducatives</a:t>
            </a:r>
            <a:endParaRPr lang="en-US" dirty="0"/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BE608EC1-CD16-CD40-F92C-F889EBD01833}"/>
              </a:ext>
            </a:extLst>
          </p:cNvPr>
          <p:cNvSpPr/>
          <p:nvPr/>
        </p:nvSpPr>
        <p:spPr>
          <a:xfrm>
            <a:off x="1633924" y="153039"/>
            <a:ext cx="621731" cy="5110205"/>
          </a:xfrm>
          <a:prstGeom prst="leftBrace">
            <a:avLst>
              <a:gd name="adj1" fmla="val 8333"/>
              <a:gd name="adj2" fmla="val 4987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A41EC5-6A6A-B05B-BAE4-3A1F2182256D}"/>
              </a:ext>
            </a:extLst>
          </p:cNvPr>
          <p:cNvSpPr txBox="1"/>
          <p:nvPr/>
        </p:nvSpPr>
        <p:spPr>
          <a:xfrm>
            <a:off x="399245" y="2267302"/>
            <a:ext cx="1197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Normes</a:t>
            </a:r>
            <a:r>
              <a:rPr lang="en-US" b="1" dirty="0"/>
              <a:t> M</a:t>
            </a:r>
            <a:r>
              <a:rPr lang="en-US" b="1"/>
              <a:t>inimales</a:t>
            </a:r>
            <a:r>
              <a:rPr lang="en-US" b="1" dirty="0"/>
              <a:t> de </a:t>
            </a:r>
            <a:r>
              <a:rPr lang="en-US" b="1" dirty="0" err="1"/>
              <a:t>l'INEE</a:t>
            </a:r>
            <a:endParaRPr lang="en-US" b="1" dirty="0"/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F113DFD4-C3A1-5C58-D10B-DFFF8EC885BA}"/>
              </a:ext>
            </a:extLst>
          </p:cNvPr>
          <p:cNvSpPr/>
          <p:nvPr/>
        </p:nvSpPr>
        <p:spPr>
          <a:xfrm>
            <a:off x="1633924" y="5324577"/>
            <a:ext cx="621731" cy="1359558"/>
          </a:xfrm>
          <a:prstGeom prst="leftBrace">
            <a:avLst>
              <a:gd name="adj1" fmla="val 8333"/>
              <a:gd name="adj2" fmla="val 4987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81DF18-147D-4AF3-67A8-6AFFCC482D1A}"/>
              </a:ext>
            </a:extLst>
          </p:cNvPr>
          <p:cNvSpPr txBox="1"/>
          <p:nvPr/>
        </p:nvSpPr>
        <p:spPr>
          <a:xfrm>
            <a:off x="223264" y="5542691"/>
            <a:ext cx="1456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Résultats</a:t>
            </a:r>
            <a:r>
              <a:rPr lang="en-US" b="1" dirty="0"/>
              <a:t> de </a:t>
            </a:r>
            <a:r>
              <a:rPr lang="en-US" b="1" dirty="0" err="1"/>
              <a:t>l’Analyse</a:t>
            </a:r>
            <a:r>
              <a:rPr lang="en-US" b="1" dirty="0"/>
              <a:t> </a:t>
            </a:r>
            <a:r>
              <a:rPr lang="en-US" b="1" dirty="0" err="1"/>
              <a:t>Intégrative</a:t>
            </a:r>
            <a:endParaRPr lang="en-US" b="1" dirty="0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87ED7CAB-0BA8-5F75-AADC-057DBBF3E35C}"/>
              </a:ext>
            </a:extLst>
          </p:cNvPr>
          <p:cNvSpPr/>
          <p:nvPr/>
        </p:nvSpPr>
        <p:spPr>
          <a:xfrm>
            <a:off x="2347377" y="1367692"/>
            <a:ext cx="2311052" cy="3885409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Participation Communautaire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Norme</a:t>
            </a:r>
            <a:r>
              <a:rPr lang="en-US" sz="1400" dirty="0"/>
              <a:t> 1: Participation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Norme</a:t>
            </a:r>
            <a:r>
              <a:rPr lang="en-US" sz="1400" dirty="0"/>
              <a:t> 2: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Ressources</a:t>
            </a:r>
            <a:endParaRPr lang="en-US" sz="1400" dirty="0"/>
          </a:p>
          <a:p>
            <a:r>
              <a:rPr lang="en-US" sz="1400" dirty="0"/>
              <a:t>Coordination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Norme</a:t>
            </a:r>
            <a:r>
              <a:rPr lang="en-US" sz="1400" dirty="0"/>
              <a:t> 1: Coordination</a:t>
            </a:r>
          </a:p>
          <a:p>
            <a:r>
              <a:rPr lang="en-US" sz="1400" dirty="0" err="1"/>
              <a:t>Analyse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Norme</a:t>
            </a:r>
            <a:r>
              <a:rPr lang="en-US" sz="1400" dirty="0"/>
              <a:t> 1: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Évaluation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Norme</a:t>
            </a:r>
            <a:r>
              <a:rPr lang="en-US" sz="1400" dirty="0"/>
              <a:t> 2: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Stratégies</a:t>
            </a:r>
            <a:r>
              <a:rPr lang="en-US" sz="1400" dirty="0"/>
              <a:t> </a:t>
            </a:r>
            <a:r>
              <a:rPr lang="en-US" sz="1400" dirty="0" err="1"/>
              <a:t>d’Intervention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Norme</a:t>
            </a:r>
            <a:r>
              <a:rPr lang="en-US" sz="1400" dirty="0"/>
              <a:t> 3: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Suivi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Norme</a:t>
            </a:r>
            <a:r>
              <a:rPr lang="en-US" sz="1400" dirty="0"/>
              <a:t> 4: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Évaluation</a:t>
            </a:r>
            <a:endParaRPr lang="en-US" sz="1400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68AC197-000D-3447-37D0-34EEBB871468}"/>
              </a:ext>
            </a:extLst>
          </p:cNvPr>
          <p:cNvSpPr/>
          <p:nvPr/>
        </p:nvSpPr>
        <p:spPr>
          <a:xfrm>
            <a:off x="4750151" y="1584645"/>
            <a:ext cx="2311052" cy="3648203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Norme</a:t>
            </a:r>
            <a:r>
              <a:rPr lang="en-US" sz="1400" dirty="0"/>
              <a:t> 1: Égalité </a:t>
            </a:r>
            <a:r>
              <a:rPr lang="en-US" sz="1400" dirty="0" err="1"/>
              <a:t>d’Accès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 err="1"/>
              <a:t>Norme</a:t>
            </a:r>
            <a:r>
              <a:rPr lang="en-US" sz="1400" dirty="0"/>
              <a:t> 2: Protection et Bien-</a:t>
            </a:r>
            <a:r>
              <a:rPr lang="en-US" sz="1400" dirty="0" err="1"/>
              <a:t>Être</a:t>
            </a:r>
            <a:endParaRPr lang="en-US" sz="1400" dirty="0"/>
          </a:p>
          <a:p>
            <a:pPr algn="ctr"/>
            <a:r>
              <a:rPr lang="en-US" sz="1400" dirty="0" err="1"/>
              <a:t>Norme</a:t>
            </a:r>
            <a:r>
              <a:rPr lang="en-US" sz="1400" dirty="0"/>
              <a:t> 3: </a:t>
            </a:r>
            <a:r>
              <a:rPr lang="en-US" sz="1400" dirty="0" err="1"/>
              <a:t>Établissements</a:t>
            </a:r>
            <a:r>
              <a:rPr lang="en-US" sz="1400" dirty="0"/>
              <a:t> et Services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7377440-EF14-34BC-42F1-9BCDEB7F3429}"/>
              </a:ext>
            </a:extLst>
          </p:cNvPr>
          <p:cNvSpPr/>
          <p:nvPr/>
        </p:nvSpPr>
        <p:spPr>
          <a:xfrm>
            <a:off x="7152925" y="1584645"/>
            <a:ext cx="2311052" cy="3648203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Norme</a:t>
            </a:r>
            <a:r>
              <a:rPr lang="en-US" sz="1400" dirty="0"/>
              <a:t> 1: </a:t>
            </a:r>
            <a:r>
              <a:rPr lang="en-US" sz="1400" dirty="0" err="1"/>
              <a:t>Programmes</a:t>
            </a:r>
            <a:r>
              <a:rPr lang="en-US" sz="1400" dirty="0"/>
              <a:t> </a:t>
            </a:r>
            <a:r>
              <a:rPr lang="en-US" sz="1400" dirty="0" err="1"/>
              <a:t>Scolaires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 err="1"/>
              <a:t>Norme</a:t>
            </a:r>
            <a:r>
              <a:rPr lang="en-US" sz="1400" dirty="0"/>
              <a:t> 2: Formation et </a:t>
            </a:r>
            <a:r>
              <a:rPr lang="en-US" sz="1400" dirty="0" err="1"/>
              <a:t>Développement</a:t>
            </a:r>
            <a:r>
              <a:rPr lang="en-US" sz="1400" dirty="0"/>
              <a:t> </a:t>
            </a:r>
            <a:r>
              <a:rPr lang="en-US" sz="1400" dirty="0" err="1"/>
              <a:t>Professionnel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 err="1"/>
              <a:t>Norme</a:t>
            </a:r>
            <a:r>
              <a:rPr lang="en-US" sz="1400" dirty="0"/>
              <a:t> 3: </a:t>
            </a:r>
            <a:r>
              <a:rPr lang="en-US" sz="1400" dirty="0" err="1"/>
              <a:t>Enseignement</a:t>
            </a:r>
            <a:r>
              <a:rPr lang="en-US" sz="1400" dirty="0"/>
              <a:t> et </a:t>
            </a:r>
            <a:r>
              <a:rPr lang="en-US" sz="1400" dirty="0" err="1"/>
              <a:t>Processus</a:t>
            </a:r>
            <a:r>
              <a:rPr lang="en-US" sz="1400" dirty="0"/>
              <a:t> </a:t>
            </a:r>
            <a:r>
              <a:rPr lang="en-US" sz="1400" dirty="0" err="1"/>
              <a:t>d’Apprentissage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 err="1"/>
              <a:t>Norme</a:t>
            </a:r>
            <a:r>
              <a:rPr lang="en-US" sz="1400" dirty="0"/>
              <a:t> 4: </a:t>
            </a:r>
            <a:r>
              <a:rPr lang="fr-FR" sz="1400" dirty="0"/>
              <a:t>Évaluation des Résultats de l’Apprentissage</a:t>
            </a:r>
            <a:endParaRPr lang="en-US" sz="1400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AA91150-E3A8-5730-2B83-89FD97208FC5}"/>
              </a:ext>
            </a:extLst>
          </p:cNvPr>
          <p:cNvSpPr/>
          <p:nvPr/>
        </p:nvSpPr>
        <p:spPr>
          <a:xfrm>
            <a:off x="9555699" y="1584644"/>
            <a:ext cx="2311052" cy="3648203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Norme</a:t>
            </a:r>
            <a:r>
              <a:rPr lang="en-US" sz="1400" dirty="0"/>
              <a:t> 1: </a:t>
            </a:r>
            <a:r>
              <a:rPr lang="en-US" sz="1400" dirty="0" err="1"/>
              <a:t>Recrutement</a:t>
            </a:r>
            <a:r>
              <a:rPr lang="en-US" sz="1400" dirty="0"/>
              <a:t> et </a:t>
            </a:r>
            <a:r>
              <a:rPr lang="en-US" sz="1400" dirty="0" err="1"/>
              <a:t>Sélection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 err="1"/>
              <a:t>Norme</a:t>
            </a:r>
            <a:r>
              <a:rPr lang="en-US" sz="1400" dirty="0"/>
              <a:t> 2: Conditions de Travail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err="1"/>
              <a:t>Norme</a:t>
            </a:r>
            <a:r>
              <a:rPr lang="en-US" sz="1400" dirty="0"/>
              <a:t> 3: </a:t>
            </a:r>
            <a:r>
              <a:rPr lang="en-US" sz="1400" dirty="0" err="1"/>
              <a:t>Appui</a:t>
            </a:r>
            <a:r>
              <a:rPr lang="en-US" sz="1400" dirty="0"/>
              <a:t> et Supervision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1DBD1034-F310-7ABA-0043-3DAD431054BC}"/>
              </a:ext>
            </a:extLst>
          </p:cNvPr>
          <p:cNvSpPr/>
          <p:nvPr/>
        </p:nvSpPr>
        <p:spPr>
          <a:xfrm>
            <a:off x="11958473" y="1584643"/>
            <a:ext cx="2311052" cy="3648203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Norme</a:t>
            </a:r>
            <a:r>
              <a:rPr lang="en-US" sz="1400" dirty="0"/>
              <a:t> 1: </a:t>
            </a:r>
            <a:r>
              <a:rPr lang="fr-FR" sz="1400" dirty="0"/>
              <a:t>Formulation des Politiques et des Lois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 err="1"/>
              <a:t>Norme</a:t>
            </a:r>
            <a:r>
              <a:rPr lang="en-US" sz="1400" dirty="0"/>
              <a:t> 2: </a:t>
            </a:r>
            <a:r>
              <a:rPr lang="fr-FR" sz="1400" dirty="0"/>
              <a:t>Planification et Mise en Œuvre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720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554</TotalTime>
  <Words>204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Mathew,Katie</dc:creator>
  <cp:lastModifiedBy>Translator</cp:lastModifiedBy>
  <cp:revision>61</cp:revision>
  <cp:lastPrinted>2022-12-11T10:00:47Z</cp:lastPrinted>
  <dcterms:created xsi:type="dcterms:W3CDTF">2022-05-10T13:39:01Z</dcterms:created>
  <dcterms:modified xsi:type="dcterms:W3CDTF">2022-12-11T10:11:56Z</dcterms:modified>
</cp:coreProperties>
</file>