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445895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4E1"/>
    <a:srgbClr val="B037E0"/>
    <a:srgbClr val="C13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4681"/>
  </p:normalViewPr>
  <p:slideViewPr>
    <p:cSldViewPr snapToGrid="0" snapToObjects="1">
      <p:cViewPr varScale="1">
        <p:scale>
          <a:sx n="60" d="100"/>
          <a:sy n="60" d="100"/>
        </p:scale>
        <p:origin x="6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7369" y="1122363"/>
            <a:ext cx="1084421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7369" y="3602038"/>
            <a:ext cx="108442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6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47186" y="365125"/>
            <a:ext cx="311771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4053" y="365125"/>
            <a:ext cx="91723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3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522" y="1709739"/>
            <a:ext cx="1247084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22" y="4589464"/>
            <a:ext cx="1247084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4053" y="1825625"/>
            <a:ext cx="614505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9843" y="1825625"/>
            <a:ext cx="614505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5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6" y="365126"/>
            <a:ext cx="12470844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937" y="1681163"/>
            <a:ext cx="61168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937" y="2505075"/>
            <a:ext cx="611681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19843" y="1681163"/>
            <a:ext cx="61469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19843" y="2505075"/>
            <a:ext cx="61469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1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1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7" y="457200"/>
            <a:ext cx="466338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6937" y="987426"/>
            <a:ext cx="731984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5937" y="2057400"/>
            <a:ext cx="466338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9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7" y="457200"/>
            <a:ext cx="466338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46937" y="987426"/>
            <a:ext cx="731984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5937" y="2057400"/>
            <a:ext cx="466338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7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4053" y="365126"/>
            <a:ext cx="124708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4053" y="1825625"/>
            <a:ext cx="124708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4053" y="6356351"/>
            <a:ext cx="3253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2269-D752-E143-8FC6-7F5A0D53C281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89527" y="6356351"/>
            <a:ext cx="48798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1633" y="6356351"/>
            <a:ext cx="3253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F08B5-DBCE-D542-A028-1D9C0A6AC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5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EE02339-8732-00AF-D06C-D59F7BDB60FE}"/>
              </a:ext>
            </a:extLst>
          </p:cNvPr>
          <p:cNvSpPr/>
          <p:nvPr/>
        </p:nvSpPr>
        <p:spPr>
          <a:xfrm>
            <a:off x="2347377" y="118307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 1: </a:t>
            </a:r>
          </a:p>
          <a:p>
            <a:pPr algn="ctr"/>
            <a:r>
              <a:rPr lang="en-US" dirty="0"/>
              <a:t>Foundational Standards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C62CD9C-8405-D458-8DE6-1055D5F61A07}"/>
              </a:ext>
            </a:extLst>
          </p:cNvPr>
          <p:cNvSpPr/>
          <p:nvPr/>
        </p:nvSpPr>
        <p:spPr>
          <a:xfrm>
            <a:off x="4750151" y="118307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 2:</a:t>
            </a:r>
          </a:p>
          <a:p>
            <a:pPr algn="ctr"/>
            <a:r>
              <a:rPr lang="en-US" dirty="0"/>
              <a:t>Access and Learning Environment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A0F6D79-6C75-25DA-3FAB-624FC476C847}"/>
              </a:ext>
            </a:extLst>
          </p:cNvPr>
          <p:cNvSpPr/>
          <p:nvPr/>
        </p:nvSpPr>
        <p:spPr>
          <a:xfrm>
            <a:off x="7152925" y="118305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 3:</a:t>
            </a:r>
          </a:p>
          <a:p>
            <a:pPr algn="ctr"/>
            <a:r>
              <a:rPr lang="en-US" dirty="0"/>
              <a:t>Teaching and Learning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D84DFC6-005E-D030-2DEA-41938D86C2A5}"/>
              </a:ext>
            </a:extLst>
          </p:cNvPr>
          <p:cNvSpPr/>
          <p:nvPr/>
        </p:nvSpPr>
        <p:spPr>
          <a:xfrm>
            <a:off x="9555699" y="118304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 4: </a:t>
            </a:r>
          </a:p>
          <a:p>
            <a:pPr algn="ctr"/>
            <a:r>
              <a:rPr lang="en-US" dirty="0"/>
              <a:t>Teachers and Other Education Personnel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462EA64-62FB-51F1-4DC9-0FFEF807BA63}"/>
              </a:ext>
            </a:extLst>
          </p:cNvPr>
          <p:cNvSpPr/>
          <p:nvPr/>
        </p:nvSpPr>
        <p:spPr>
          <a:xfrm>
            <a:off x="11924635" y="118303"/>
            <a:ext cx="2311052" cy="1415116"/>
          </a:xfrm>
          <a:prstGeom prst="roundRect">
            <a:avLst/>
          </a:prstGeom>
          <a:solidFill>
            <a:srgbClr val="B03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Domain 5:</a:t>
            </a:r>
          </a:p>
          <a:p>
            <a:pPr algn="ctr"/>
            <a:r>
              <a:rPr lang="en-US" dirty="0"/>
              <a:t>Education</a:t>
            </a:r>
          </a:p>
          <a:p>
            <a:pPr algn="ctr"/>
            <a:r>
              <a:rPr lang="en-US" dirty="0"/>
              <a:t>Policy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59A0868-96AF-7279-C4FC-0C58C180DDC6}"/>
              </a:ext>
            </a:extLst>
          </p:cNvPr>
          <p:cNvSpPr/>
          <p:nvPr/>
        </p:nvSpPr>
        <p:spPr>
          <a:xfrm>
            <a:off x="2347377" y="5324577"/>
            <a:ext cx="2311052" cy="141511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foundational role of context and community support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263FE9D-8132-A681-08D6-A86EEFB88F48}"/>
              </a:ext>
            </a:extLst>
          </p:cNvPr>
          <p:cNvSpPr/>
          <p:nvPr/>
        </p:nvSpPr>
        <p:spPr>
          <a:xfrm>
            <a:off x="4750151" y="5324577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Access to an equitable education in a digital age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621C136-D027-77DB-6507-EE5D4E7BB603}"/>
              </a:ext>
            </a:extLst>
          </p:cNvPr>
          <p:cNvSpPr/>
          <p:nvPr/>
        </p:nvSpPr>
        <p:spPr>
          <a:xfrm>
            <a:off x="7152925" y="5284072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Social-emotional </a:t>
            </a:r>
            <a:r>
              <a:rPr lang="en-US" dirty="0"/>
              <a:t>and psychosocial wellbeing of teachers and students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2DF9308-54DC-A1C7-141F-FFF337C6BBDD}"/>
              </a:ext>
            </a:extLst>
          </p:cNvPr>
          <p:cNvSpPr/>
          <p:nvPr/>
        </p:nvSpPr>
        <p:spPr>
          <a:xfrm>
            <a:off x="9538780" y="5284071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role of teachers in adapting curriculum and pedagogy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0053CD8-C045-8473-2E26-B319CCECCB4A}"/>
              </a:ext>
            </a:extLst>
          </p:cNvPr>
          <p:cNvSpPr/>
          <p:nvPr/>
        </p:nvSpPr>
        <p:spPr>
          <a:xfrm>
            <a:off x="11924635" y="5284070"/>
            <a:ext cx="2311052" cy="141511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opportunity for a creative shift in practices and policy in education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BE608EC1-CD16-CD40-F92C-F889EBD01833}"/>
              </a:ext>
            </a:extLst>
          </p:cNvPr>
          <p:cNvSpPr/>
          <p:nvPr/>
        </p:nvSpPr>
        <p:spPr>
          <a:xfrm>
            <a:off x="1633924" y="153039"/>
            <a:ext cx="621731" cy="5110205"/>
          </a:xfrm>
          <a:prstGeom prst="leftBrace">
            <a:avLst>
              <a:gd name="adj1" fmla="val 8333"/>
              <a:gd name="adj2" fmla="val 4987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A41EC5-6A6A-B05B-BAE4-3A1F2182256D}"/>
              </a:ext>
            </a:extLst>
          </p:cNvPr>
          <p:cNvSpPr txBox="1"/>
          <p:nvPr/>
        </p:nvSpPr>
        <p:spPr>
          <a:xfrm>
            <a:off x="399245" y="2267302"/>
            <a:ext cx="1197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INEE Minimum Standards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F113DFD4-C3A1-5C58-D10B-DFFF8EC885BA}"/>
              </a:ext>
            </a:extLst>
          </p:cNvPr>
          <p:cNvSpPr/>
          <p:nvPr/>
        </p:nvSpPr>
        <p:spPr>
          <a:xfrm>
            <a:off x="1633924" y="5324577"/>
            <a:ext cx="621731" cy="1359558"/>
          </a:xfrm>
          <a:prstGeom prst="leftBrace">
            <a:avLst>
              <a:gd name="adj1" fmla="val 8333"/>
              <a:gd name="adj2" fmla="val 4987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81DF18-147D-4AF3-67A8-6AFFCC482D1A}"/>
              </a:ext>
            </a:extLst>
          </p:cNvPr>
          <p:cNvSpPr txBox="1"/>
          <p:nvPr/>
        </p:nvSpPr>
        <p:spPr>
          <a:xfrm>
            <a:off x="223264" y="5542691"/>
            <a:ext cx="1456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Findings of Integrative Review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87ED7CAB-0BA8-5F75-AADC-057DBBF3E35C}"/>
              </a:ext>
            </a:extLst>
          </p:cNvPr>
          <p:cNvSpPr/>
          <p:nvPr/>
        </p:nvSpPr>
        <p:spPr>
          <a:xfrm>
            <a:off x="2347377" y="1604898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Community Participation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Standard 1: Participation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Standard 2: Resources</a:t>
            </a:r>
          </a:p>
          <a:p>
            <a:r>
              <a:rPr lang="en-US" sz="1400" dirty="0"/>
              <a:t>Coordination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Standard 1: Coordination</a:t>
            </a:r>
          </a:p>
          <a:p>
            <a:r>
              <a:rPr lang="en-US" sz="1400" dirty="0"/>
              <a:t>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Standard 1: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Standard 2: Response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Standard 3: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Standard 4: Evaluation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68AC197-000D-3447-37D0-34EEBB871468}"/>
              </a:ext>
            </a:extLst>
          </p:cNvPr>
          <p:cNvSpPr/>
          <p:nvPr/>
        </p:nvSpPr>
        <p:spPr>
          <a:xfrm>
            <a:off x="4750151" y="1584645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Standard 1: Equal Access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2: Protection </a:t>
            </a:r>
            <a:r>
              <a:rPr lang="en-US" sz="1400"/>
              <a:t>and Wellbeing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3: Facilities and Services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7377440-EF14-34BC-42F1-9BCDEB7F3429}"/>
              </a:ext>
            </a:extLst>
          </p:cNvPr>
          <p:cNvSpPr/>
          <p:nvPr/>
        </p:nvSpPr>
        <p:spPr>
          <a:xfrm>
            <a:off x="7152925" y="1584645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Standard 1: Curricula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2: Training and Professional Development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3: Instruction and Learning Processes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4: Assessment and Learning Outcomes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AA91150-E3A8-5730-2B83-89FD97208FC5}"/>
              </a:ext>
            </a:extLst>
          </p:cNvPr>
          <p:cNvSpPr/>
          <p:nvPr/>
        </p:nvSpPr>
        <p:spPr>
          <a:xfrm>
            <a:off x="9555699" y="1584644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Standard 1: Recruitment and Selection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2: Conditions of Work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3: Support and Supervision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1DBD1034-F310-7ABA-0043-3DAD431054BC}"/>
              </a:ext>
            </a:extLst>
          </p:cNvPr>
          <p:cNvSpPr/>
          <p:nvPr/>
        </p:nvSpPr>
        <p:spPr>
          <a:xfrm>
            <a:off x="11958473" y="1584643"/>
            <a:ext cx="2311052" cy="3648203"/>
          </a:xfrm>
          <a:prstGeom prst="roundRect">
            <a:avLst/>
          </a:prstGeom>
          <a:solidFill>
            <a:srgbClr val="4F24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Standard 1: Law and </a:t>
            </a:r>
            <a:r>
              <a:rPr lang="en-US" sz="1400"/>
              <a:t>Policy Formulation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Standard 2: Planning and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65720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190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Mathew,Katie</dc:creator>
  <cp:lastModifiedBy>Nathan Thompson</cp:lastModifiedBy>
  <cp:revision>4</cp:revision>
  <dcterms:created xsi:type="dcterms:W3CDTF">2022-05-10T13:39:01Z</dcterms:created>
  <dcterms:modified xsi:type="dcterms:W3CDTF">2022-09-23T14:08:39Z</dcterms:modified>
</cp:coreProperties>
</file>