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395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65" autoAdjust="0"/>
    <p:restoredTop sz="94660"/>
  </p:normalViewPr>
  <p:slideViewPr>
    <p:cSldViewPr snapToGrid="0">
      <p:cViewPr>
        <p:scale>
          <a:sx n="80" d="100"/>
          <a:sy n="80" d="100"/>
        </p:scale>
        <p:origin x="1901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983355D-3A49-4D03-B0C7-281AC22DD922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8EF890-21DB-49E8-B4F6-90608C0CA6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735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לדייק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C66C4C-08B8-4C39-BD74-456C77EDBFA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700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961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96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687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186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84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754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70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87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795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97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077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FC6D9-2FF7-4B0C-98D9-5BDE2DF790E6}" type="datetimeFigureOut">
              <a:rPr lang="he-IL" smtClean="0"/>
              <a:t>כ"א/כסלו/תשפ"ג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C4CE-4E01-4168-B317-5FD9E9F088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903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מלבן: פינות מעוגלות 22">
            <a:extLst>
              <a:ext uri="{FF2B5EF4-FFF2-40B4-BE49-F238E27FC236}">
                <a16:creationId xmlns:a16="http://schemas.microsoft.com/office/drawing/2014/main" id="{0191A440-B09F-40E8-9E74-3CA98E3C3EF8}"/>
              </a:ext>
            </a:extLst>
          </p:cNvPr>
          <p:cNvSpPr/>
          <p:nvPr/>
        </p:nvSpPr>
        <p:spPr>
          <a:xfrm>
            <a:off x="775615" y="4558829"/>
            <a:ext cx="1643603" cy="1112136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43 Assessed at 2 weeks</a:t>
            </a:r>
          </a:p>
          <a:p>
            <a:r>
              <a:rPr lang="en-US" sz="1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1- Cognitive deterioration</a:t>
            </a:r>
          </a:p>
          <a:p>
            <a:r>
              <a:rPr lang="en-US" sz="1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Loss of follow up 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AB1C2F9C-CDC2-C936-8671-B8EFF767CB74}"/>
              </a:ext>
            </a:extLst>
          </p:cNvPr>
          <p:cNvSpPr txBox="1"/>
          <p:nvPr/>
        </p:nvSpPr>
        <p:spPr>
          <a:xfrm>
            <a:off x="243053" y="8520690"/>
            <a:ext cx="6158868" cy="4154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n-US" sz="135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Figure 2: Description of study participants’ groups and follow up 2 weeks and 3 months later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33A54843-9EB5-2D71-2868-644C2CCF8829}"/>
              </a:ext>
            </a:extLst>
          </p:cNvPr>
          <p:cNvSpPr/>
          <p:nvPr/>
        </p:nvSpPr>
        <p:spPr>
          <a:xfrm>
            <a:off x="3589187" y="3065735"/>
            <a:ext cx="1177545" cy="597001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41 Home rehabilitation</a:t>
            </a:r>
          </a:p>
        </p:txBody>
      </p:sp>
      <p:cxnSp>
        <p:nvCxnSpPr>
          <p:cNvPr id="3" name="מחבר חץ ישר 2">
            <a:extLst>
              <a:ext uri="{FF2B5EF4-FFF2-40B4-BE49-F238E27FC236}">
                <a16:creationId xmlns:a16="http://schemas.microsoft.com/office/drawing/2014/main" id="{3B1C92A0-5D4B-19B2-AFBB-74C32D8E6E01}"/>
              </a:ext>
            </a:extLst>
          </p:cNvPr>
          <p:cNvCxnSpPr/>
          <p:nvPr/>
        </p:nvCxnSpPr>
        <p:spPr>
          <a:xfrm>
            <a:off x="2896062" y="703138"/>
            <a:ext cx="0" cy="9496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33D29916-183A-8936-2D1D-0C640CE6F3A8}"/>
              </a:ext>
            </a:extLst>
          </p:cNvPr>
          <p:cNvSpPr/>
          <p:nvPr/>
        </p:nvSpPr>
        <p:spPr>
          <a:xfrm>
            <a:off x="2231247" y="1697930"/>
            <a:ext cx="1149682" cy="61526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86 Included in the study</a:t>
            </a:r>
            <a:endParaRPr lang="en-US"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73F86F4E-3B6F-2EBA-6A06-D08BAE8E0686}"/>
              </a:ext>
            </a:extLst>
          </p:cNvPr>
          <p:cNvCxnSpPr>
            <a:cxnSpLocks/>
          </p:cNvCxnSpPr>
          <p:nvPr/>
        </p:nvCxnSpPr>
        <p:spPr>
          <a:xfrm flipH="1">
            <a:off x="1808050" y="2319772"/>
            <a:ext cx="846394" cy="7459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>
            <a:extLst>
              <a:ext uri="{FF2B5EF4-FFF2-40B4-BE49-F238E27FC236}">
                <a16:creationId xmlns:a16="http://schemas.microsoft.com/office/drawing/2014/main" id="{B5102B4A-C1F0-72DE-FA1B-7A34C869F5F9}"/>
              </a:ext>
            </a:extLst>
          </p:cNvPr>
          <p:cNvCxnSpPr>
            <a:cxnSpLocks/>
          </p:cNvCxnSpPr>
          <p:nvPr/>
        </p:nvCxnSpPr>
        <p:spPr>
          <a:xfrm>
            <a:off x="3127961" y="2330663"/>
            <a:ext cx="861081" cy="764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id="{12F6EA4A-E9DE-F08A-9BDE-A465E0439FDC}"/>
              </a:ext>
            </a:extLst>
          </p:cNvPr>
          <p:cNvSpPr/>
          <p:nvPr/>
        </p:nvSpPr>
        <p:spPr>
          <a:xfrm>
            <a:off x="878999" y="3057187"/>
            <a:ext cx="1420826" cy="733358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45 Inpatient-hospital rehabilitation</a:t>
            </a:r>
          </a:p>
          <a:p>
            <a:endParaRPr lang="en-US" sz="12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27" name="מחבר חץ ישר 26">
            <a:extLst>
              <a:ext uri="{FF2B5EF4-FFF2-40B4-BE49-F238E27FC236}">
                <a16:creationId xmlns:a16="http://schemas.microsoft.com/office/drawing/2014/main" id="{8963D167-C8D3-D372-274E-B9F722148D2C}"/>
              </a:ext>
            </a:extLst>
          </p:cNvPr>
          <p:cNvCxnSpPr>
            <a:cxnSpLocks/>
          </p:cNvCxnSpPr>
          <p:nvPr/>
        </p:nvCxnSpPr>
        <p:spPr>
          <a:xfrm>
            <a:off x="4119716" y="3776931"/>
            <a:ext cx="1" cy="7229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>
            <a:extLst>
              <a:ext uri="{FF2B5EF4-FFF2-40B4-BE49-F238E27FC236}">
                <a16:creationId xmlns:a16="http://schemas.microsoft.com/office/drawing/2014/main" id="{549ADD2E-A4EB-611B-5C93-2B48DDCA19AC}"/>
              </a:ext>
            </a:extLst>
          </p:cNvPr>
          <p:cNvCxnSpPr>
            <a:cxnSpLocks/>
          </p:cNvCxnSpPr>
          <p:nvPr/>
        </p:nvCxnSpPr>
        <p:spPr>
          <a:xfrm>
            <a:off x="4163100" y="5784859"/>
            <a:ext cx="0" cy="4497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מלבן: פינות מעוגלות 60">
            <a:extLst>
              <a:ext uri="{FF2B5EF4-FFF2-40B4-BE49-F238E27FC236}">
                <a16:creationId xmlns:a16="http://schemas.microsoft.com/office/drawing/2014/main" id="{F561398D-77E7-6746-2F9E-CBBD948C36FF}"/>
              </a:ext>
            </a:extLst>
          </p:cNvPr>
          <p:cNvSpPr/>
          <p:nvPr/>
        </p:nvSpPr>
        <p:spPr>
          <a:xfrm>
            <a:off x="775615" y="6276250"/>
            <a:ext cx="2023491" cy="969533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39 Assessed at 3 months</a:t>
            </a:r>
          </a:p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2- Died</a:t>
            </a:r>
          </a:p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Declined to continue</a:t>
            </a:r>
          </a:p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Cognitive deterioration</a:t>
            </a:r>
          </a:p>
          <a:p>
            <a:endParaRPr lang="en-US" sz="135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מלבן: פינות מעוגלות 62">
            <a:extLst>
              <a:ext uri="{FF2B5EF4-FFF2-40B4-BE49-F238E27FC236}">
                <a16:creationId xmlns:a16="http://schemas.microsoft.com/office/drawing/2014/main" id="{EC03C86A-4C90-6C37-461A-C65AAB5EA4F5}"/>
              </a:ext>
            </a:extLst>
          </p:cNvPr>
          <p:cNvSpPr/>
          <p:nvPr/>
        </p:nvSpPr>
        <p:spPr>
          <a:xfrm>
            <a:off x="3323992" y="4582851"/>
            <a:ext cx="1661984" cy="1101589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41 Assessed at 2 weeks</a:t>
            </a:r>
          </a:p>
        </p:txBody>
      </p:sp>
      <p:sp>
        <p:nvSpPr>
          <p:cNvPr id="66" name="מלבן: פינות מעוגלות 65">
            <a:extLst>
              <a:ext uri="{FF2B5EF4-FFF2-40B4-BE49-F238E27FC236}">
                <a16:creationId xmlns:a16="http://schemas.microsoft.com/office/drawing/2014/main" id="{D543FE1B-0842-2ED0-0DBD-8A69AB97097C}"/>
              </a:ext>
            </a:extLst>
          </p:cNvPr>
          <p:cNvSpPr/>
          <p:nvPr/>
        </p:nvSpPr>
        <p:spPr>
          <a:xfrm>
            <a:off x="3210069" y="6305796"/>
            <a:ext cx="2023491" cy="962811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39 Assessed at 3 months</a:t>
            </a:r>
          </a:p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1- Died</a:t>
            </a:r>
          </a:p>
          <a:p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Hearing loss </a:t>
            </a:r>
          </a:p>
        </p:txBody>
      </p:sp>
      <p:sp>
        <p:nvSpPr>
          <p:cNvPr id="77" name="מלבן: פינות מעוגלות 76">
            <a:extLst>
              <a:ext uri="{FF2B5EF4-FFF2-40B4-BE49-F238E27FC236}">
                <a16:creationId xmlns:a16="http://schemas.microsoft.com/office/drawing/2014/main" id="{7CACD664-36B1-DE01-559F-FAE2B4F85787}"/>
              </a:ext>
            </a:extLst>
          </p:cNvPr>
          <p:cNvSpPr/>
          <p:nvPr/>
        </p:nvSpPr>
        <p:spPr>
          <a:xfrm>
            <a:off x="2358667" y="116658"/>
            <a:ext cx="1021975" cy="530469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227 HF patients</a:t>
            </a:r>
            <a:endParaRPr lang="en-US"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78" name="מחבר חץ ישר 77">
            <a:extLst>
              <a:ext uri="{FF2B5EF4-FFF2-40B4-BE49-F238E27FC236}">
                <a16:creationId xmlns:a16="http://schemas.microsoft.com/office/drawing/2014/main" id="{D9F4874E-3603-7DC2-740D-96C3756CB902}"/>
              </a:ext>
            </a:extLst>
          </p:cNvPr>
          <p:cNvCxnSpPr>
            <a:cxnSpLocks/>
          </p:cNvCxnSpPr>
          <p:nvPr/>
        </p:nvCxnSpPr>
        <p:spPr>
          <a:xfrm>
            <a:off x="2886075" y="1065546"/>
            <a:ext cx="1038418" cy="157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מלבן: פינות מעוגלות 78">
            <a:extLst>
              <a:ext uri="{FF2B5EF4-FFF2-40B4-BE49-F238E27FC236}">
                <a16:creationId xmlns:a16="http://schemas.microsoft.com/office/drawing/2014/main" id="{569444FD-34D9-595A-2EE2-699B0910B83F}"/>
              </a:ext>
            </a:extLst>
          </p:cNvPr>
          <p:cNvSpPr/>
          <p:nvPr/>
        </p:nvSpPr>
        <p:spPr>
          <a:xfrm>
            <a:off x="3943695" y="840849"/>
            <a:ext cx="1030697" cy="480976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141 </a:t>
            </a:r>
            <a:r>
              <a:rPr lang="en-US" sz="135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Excluded</a:t>
            </a:r>
          </a:p>
        </p:txBody>
      </p:sp>
      <p:pic>
        <p:nvPicPr>
          <p:cNvPr id="4" name="גרפיקה 3" descr="שעון עצר">
            <a:extLst>
              <a:ext uri="{FF2B5EF4-FFF2-40B4-BE49-F238E27FC236}">
                <a16:creationId xmlns:a16="http://schemas.microsoft.com/office/drawing/2014/main" id="{CDFDBB67-22B2-55B1-C12B-519B2CB3AE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6869" y="3170661"/>
            <a:ext cx="415498" cy="415498"/>
          </a:xfrm>
          <a:prstGeom prst="rect">
            <a:avLst/>
          </a:prstGeom>
        </p:spPr>
      </p:pic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B3135652-3B01-89BE-8339-3C049D886B21}"/>
              </a:ext>
            </a:extLst>
          </p:cNvPr>
          <p:cNvSpPr/>
          <p:nvPr/>
        </p:nvSpPr>
        <p:spPr>
          <a:xfrm>
            <a:off x="522086" y="3254962"/>
            <a:ext cx="402147" cy="2452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200" b="1" dirty="0"/>
              <a:t>T1</a:t>
            </a:r>
            <a:endParaRPr lang="he-IL" sz="1200" b="1" dirty="0"/>
          </a:p>
        </p:txBody>
      </p:sp>
      <p:pic>
        <p:nvPicPr>
          <p:cNvPr id="6" name="גרפיקה 5" descr="שעון עצר">
            <a:extLst>
              <a:ext uri="{FF2B5EF4-FFF2-40B4-BE49-F238E27FC236}">
                <a16:creationId xmlns:a16="http://schemas.microsoft.com/office/drawing/2014/main" id="{B44F2DC0-D761-541A-BCEA-28B834BB4C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202" y="4694662"/>
            <a:ext cx="415498" cy="415498"/>
          </a:xfrm>
          <a:prstGeom prst="rect">
            <a:avLst/>
          </a:prstGeom>
        </p:spPr>
      </p:pic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542987E2-B8EC-FC46-5D41-0F082751C9D2}"/>
              </a:ext>
            </a:extLst>
          </p:cNvPr>
          <p:cNvSpPr/>
          <p:nvPr/>
        </p:nvSpPr>
        <p:spPr>
          <a:xfrm>
            <a:off x="420485" y="4778963"/>
            <a:ext cx="402147" cy="2452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200" b="1" dirty="0"/>
              <a:t>T2</a:t>
            </a:r>
            <a:endParaRPr lang="he-IL" sz="1200" b="1" dirty="0"/>
          </a:p>
        </p:txBody>
      </p:sp>
      <p:pic>
        <p:nvPicPr>
          <p:cNvPr id="10" name="גרפיקה 9" descr="שעון עצר">
            <a:extLst>
              <a:ext uri="{FF2B5EF4-FFF2-40B4-BE49-F238E27FC236}">
                <a16:creationId xmlns:a16="http://schemas.microsoft.com/office/drawing/2014/main" id="{F3469569-D7B0-EB1E-01BD-8E8848D5AD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265" y="6201733"/>
            <a:ext cx="415498" cy="415498"/>
          </a:xfrm>
          <a:prstGeom prst="rect">
            <a:avLst/>
          </a:prstGeom>
        </p:spPr>
      </p:pic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7556FA6C-C3E1-EA07-BD04-AEA2A26C60B3}"/>
              </a:ext>
            </a:extLst>
          </p:cNvPr>
          <p:cNvSpPr/>
          <p:nvPr/>
        </p:nvSpPr>
        <p:spPr>
          <a:xfrm>
            <a:off x="403548" y="6286034"/>
            <a:ext cx="402147" cy="2452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200" b="1" dirty="0"/>
              <a:t>T3</a:t>
            </a:r>
            <a:endParaRPr lang="he-IL" sz="1200" b="1" dirty="0"/>
          </a:p>
        </p:txBody>
      </p: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622199BE-3E46-8CF0-4372-583F9E360CDE}"/>
              </a:ext>
            </a:extLst>
          </p:cNvPr>
          <p:cNvCxnSpPr>
            <a:cxnSpLocks/>
          </p:cNvCxnSpPr>
          <p:nvPr/>
        </p:nvCxnSpPr>
        <p:spPr>
          <a:xfrm>
            <a:off x="1605111" y="3751530"/>
            <a:ext cx="1" cy="7229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>
            <a:extLst>
              <a:ext uri="{FF2B5EF4-FFF2-40B4-BE49-F238E27FC236}">
                <a16:creationId xmlns:a16="http://schemas.microsoft.com/office/drawing/2014/main" id="{01B6E7FB-7B6B-768E-7596-0D065F1615D2}"/>
              </a:ext>
            </a:extLst>
          </p:cNvPr>
          <p:cNvCxnSpPr>
            <a:cxnSpLocks/>
          </p:cNvCxnSpPr>
          <p:nvPr/>
        </p:nvCxnSpPr>
        <p:spPr>
          <a:xfrm>
            <a:off x="1640029" y="5767931"/>
            <a:ext cx="0" cy="4497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99015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81</Words>
  <Application>Microsoft Office PowerPoint</Application>
  <PresentationFormat>מסך רחב</PresentationFormat>
  <Paragraphs>22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Hanni Schroeder</dc:creator>
  <cp:lastModifiedBy>Hanni Schroeder</cp:lastModifiedBy>
  <cp:revision>24</cp:revision>
  <dcterms:created xsi:type="dcterms:W3CDTF">2022-08-19T08:25:37Z</dcterms:created>
  <dcterms:modified xsi:type="dcterms:W3CDTF">2022-12-15T12:25:00Z</dcterms:modified>
</cp:coreProperties>
</file>