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ni\Documents\PHD\&#1502;&#1495;&#1511;&#1512;\&#1502;&#1488;&#1502;&#1512;%20&#1513;&#1497;&#1511;&#1493;&#1501;%20&#1489;&#1497;&#1514;%20&#1513;&#1497;&#1511;&#1493;&#1501;%20&#1511;&#1492;&#1497;&#1500;&#1492;\figure%20all%20population%20home%20and%20hospital%20812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Figure 2: Comparison of PROs scores in the inpatient and home group, at T1, T2, T3, adjusted to sex, age and CCI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גיליון1!$A$2</c:f>
              <c:strCache>
                <c:ptCount val="1"/>
                <c:pt idx="0">
                  <c:v>Home PCS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1.6125424970247774E-4"/>
                  <c:y val="-4.99563107039665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5C0-49A2-BEA3-3BB576BD6E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4</c:v>
                </c:pt>
              </c:numLit>
            </c:plus>
            <c:minus>
              <c:numLit>
                <c:formatCode>General</c:formatCode>
                <c:ptCount val="1"/>
                <c:pt idx="0">
                  <c:v>4</c:v>
                </c:pt>
              </c:numLit>
            </c:minus>
            <c:spPr>
              <a:noFill/>
              <a:ln w="9525" cap="flat" cmpd="sng" algn="ctr">
                <a:solidFill>
                  <a:schemeClr val="dk1">
                    <a:lumMod val="50000"/>
                    <a:lumOff val="50000"/>
                  </a:schemeClr>
                </a:solidFill>
                <a:round/>
              </a:ln>
              <a:effectLst/>
            </c:spPr>
          </c:errBars>
          <c:cat>
            <c:strRef>
              <c:f>גיליון1!$B$1:$D$1</c:f>
              <c:strCache>
                <c:ptCount val="3"/>
                <c:pt idx="0">
                  <c:v>T1 </c:v>
                </c:pt>
                <c:pt idx="1">
                  <c:v>T2 </c:v>
                </c:pt>
                <c:pt idx="2">
                  <c:v>T3 </c:v>
                </c:pt>
              </c:strCache>
            </c:strRef>
          </c:cat>
          <c:val>
            <c:numRef>
              <c:f>גיליון1!$B$2:$D$2</c:f>
              <c:numCache>
                <c:formatCode>General</c:formatCode>
                <c:ptCount val="3"/>
                <c:pt idx="0">
                  <c:v>71.900000000000006</c:v>
                </c:pt>
                <c:pt idx="1">
                  <c:v>36.57</c:v>
                </c:pt>
                <c:pt idx="2">
                  <c:v>51.43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5C0-49A2-BEA3-3BB576BD6EEE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Inpatient PCS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4</c:v>
                </c:pt>
              </c:numLit>
            </c:plus>
            <c:minus>
              <c:numLit>
                <c:formatCode>General</c:formatCode>
                <c:ptCount val="1"/>
                <c:pt idx="0">
                  <c:v>4</c:v>
                </c:pt>
              </c:numLit>
            </c:minus>
            <c:spPr>
              <a:noFill/>
              <a:ln w="9525" cap="flat" cmpd="sng" algn="ctr">
                <a:solidFill>
                  <a:schemeClr val="dk1">
                    <a:lumMod val="50000"/>
                    <a:lumOff val="50000"/>
                  </a:schemeClr>
                </a:solidFill>
                <a:round/>
              </a:ln>
              <a:effectLst/>
            </c:spPr>
          </c:errBars>
          <c:cat>
            <c:strRef>
              <c:f>גיליון1!$B$1:$D$1</c:f>
              <c:strCache>
                <c:ptCount val="3"/>
                <c:pt idx="0">
                  <c:v>T1 </c:v>
                </c:pt>
                <c:pt idx="1">
                  <c:v>T2 </c:v>
                </c:pt>
                <c:pt idx="2">
                  <c:v>T3 </c:v>
                </c:pt>
              </c:strCache>
            </c:strRef>
          </c:cat>
          <c:val>
            <c:numRef>
              <c:f>גיליון1!$B$3:$D$3</c:f>
              <c:numCache>
                <c:formatCode>General</c:formatCode>
                <c:ptCount val="3"/>
                <c:pt idx="0">
                  <c:v>66.319999999999993</c:v>
                </c:pt>
                <c:pt idx="1">
                  <c:v>37</c:v>
                </c:pt>
                <c:pt idx="2">
                  <c:v>50.12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5C0-49A2-BEA3-3BB576BD6EEE}"/>
            </c:ext>
          </c:extLst>
        </c:ser>
        <c:ser>
          <c:idx val="2"/>
          <c:order val="2"/>
          <c:tx>
            <c:strRef>
              <c:f>גיליון1!$A$4</c:f>
              <c:strCache>
                <c:ptCount val="1"/>
                <c:pt idx="0">
                  <c:v>Home MCS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4.7685185269161273E-3"/>
                  <c:y val="3.5568702894822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C0-49A2-BEA3-3BB576BD6E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5.5</c:v>
                </c:pt>
              </c:numLit>
            </c:plus>
            <c:minus>
              <c:numLit>
                <c:formatCode>General</c:formatCode>
                <c:ptCount val="1"/>
                <c:pt idx="0">
                  <c:v>5.5</c:v>
                </c:pt>
              </c:numLit>
            </c:minus>
            <c:spPr>
              <a:noFill/>
              <a:ln w="9525" cap="flat" cmpd="sng" algn="ctr">
                <a:solidFill>
                  <a:schemeClr val="dk1">
                    <a:lumMod val="50000"/>
                    <a:lumOff val="50000"/>
                  </a:schemeClr>
                </a:solidFill>
                <a:round/>
              </a:ln>
              <a:effectLst/>
            </c:spPr>
          </c:errBars>
          <c:cat>
            <c:strRef>
              <c:f>גיליון1!$B$1:$D$1</c:f>
              <c:strCache>
                <c:ptCount val="3"/>
                <c:pt idx="0">
                  <c:v>T1 </c:v>
                </c:pt>
                <c:pt idx="1">
                  <c:v>T2 </c:v>
                </c:pt>
                <c:pt idx="2">
                  <c:v>T3 </c:v>
                </c:pt>
              </c:strCache>
            </c:strRef>
          </c:cat>
          <c:val>
            <c:numRef>
              <c:f>גיליון1!$B$4:$D$4</c:f>
              <c:numCache>
                <c:formatCode>General</c:formatCode>
                <c:ptCount val="3"/>
                <c:pt idx="0">
                  <c:v>71.16</c:v>
                </c:pt>
                <c:pt idx="1">
                  <c:v>54.82</c:v>
                </c:pt>
                <c:pt idx="2">
                  <c:v>57.29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5C0-49A2-BEA3-3BB576BD6EEE}"/>
            </c:ext>
          </c:extLst>
        </c:ser>
        <c:ser>
          <c:idx val="3"/>
          <c:order val="3"/>
          <c:tx>
            <c:strRef>
              <c:f>גיליון1!$A$5</c:f>
              <c:strCache>
                <c:ptCount val="1"/>
                <c:pt idx="0">
                  <c:v>Inpatient MCS</c:v>
                </c:pt>
              </c:strCache>
            </c:strRef>
          </c:tx>
          <c:spPr>
            <a:ln w="222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5.5</c:v>
                </c:pt>
              </c:numLit>
            </c:plus>
            <c:minus>
              <c:numLit>
                <c:formatCode>General</c:formatCode>
                <c:ptCount val="1"/>
                <c:pt idx="0">
                  <c:v>5.5</c:v>
                </c:pt>
              </c:numLit>
            </c:minus>
            <c:spPr>
              <a:noFill/>
              <a:ln w="9525" cap="flat" cmpd="sng" algn="ctr">
                <a:solidFill>
                  <a:schemeClr val="dk1">
                    <a:lumMod val="50000"/>
                    <a:lumOff val="50000"/>
                  </a:schemeClr>
                </a:solidFill>
                <a:round/>
              </a:ln>
              <a:effectLst/>
            </c:spPr>
          </c:errBars>
          <c:cat>
            <c:strRef>
              <c:f>גיליון1!$B$1:$D$1</c:f>
              <c:strCache>
                <c:ptCount val="3"/>
                <c:pt idx="0">
                  <c:v>T1 </c:v>
                </c:pt>
                <c:pt idx="1">
                  <c:v>T2 </c:v>
                </c:pt>
                <c:pt idx="2">
                  <c:v>T3 </c:v>
                </c:pt>
              </c:strCache>
            </c:strRef>
          </c:cat>
          <c:val>
            <c:numRef>
              <c:f>גיליון1!$B$5:$D$5</c:f>
              <c:numCache>
                <c:formatCode>General</c:formatCode>
                <c:ptCount val="3"/>
                <c:pt idx="0">
                  <c:v>66.319999999999993</c:v>
                </c:pt>
                <c:pt idx="1">
                  <c:v>54.18</c:v>
                </c:pt>
                <c:pt idx="2">
                  <c:v>60.45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5C0-49A2-BEA3-3BB576BD6EE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87285440"/>
        <c:axId val="387264640"/>
      </c:lineChart>
      <c:catAx>
        <c:axId val="387285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87264640"/>
        <c:crosses val="autoZero"/>
        <c:auto val="1"/>
        <c:lblAlgn val="ctr"/>
        <c:lblOffset val="100"/>
        <c:noMultiLvlLbl val="0"/>
      </c:catAx>
      <c:valAx>
        <c:axId val="3872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872854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64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53032C5-45EE-338F-4EA7-EA91ED341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3A38389D-6BEF-E083-CC98-0F53536FB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5B20707-D10E-91ED-EF0A-F53D7BFA7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5A51-9F43-426A-9688-E1B35E97953C}" type="datetimeFigureOut">
              <a:rPr lang="he-IL" smtClean="0"/>
              <a:t>כ"ה/שבט/תשפ"ג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A6C909A-1DE9-74E6-4A6E-1CF267681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5CB832D-EE79-B96F-8C52-BBCCC7996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D9C6A-226E-466A-B3C0-CB71CE52CF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835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AB0EFDB-111C-4F2E-2435-BA8992A61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C586C8B-8EC0-A276-B335-D2CE111C2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4CF21BC-BA71-CC6A-8D01-9561DB495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5A51-9F43-426A-9688-E1B35E97953C}" type="datetimeFigureOut">
              <a:rPr lang="he-IL" smtClean="0"/>
              <a:t>כ"ה/שבט/תשפ"ג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8B752C7-72E9-C7B7-577C-4F89DAF0D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C9FA6AC-B0E9-189C-F48C-1480EC2CC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D9C6A-226E-466A-B3C0-CB71CE52CF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439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99485DA5-2449-E704-06B8-3717DAA471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EA36B72-0E3A-C330-5C9C-A31ECD00E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5975944-38ED-C9FA-716D-759F4ED3B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5A51-9F43-426A-9688-E1B35E97953C}" type="datetimeFigureOut">
              <a:rPr lang="he-IL" smtClean="0"/>
              <a:t>כ"ה/שבט/תשפ"ג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FF4A4BA-2AD9-02AE-0D12-27FC2B232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B04839A-0DFD-A2D5-BD7A-64FF47816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D9C6A-226E-466A-B3C0-CB71CE52CF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459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2650C1D-9F3A-210F-847D-1AE76979F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3C858E9-71A7-0634-DA71-3D7ACCBC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7FA3A99-49E8-7F3B-3261-A6558C27B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5A51-9F43-426A-9688-E1B35E97953C}" type="datetimeFigureOut">
              <a:rPr lang="he-IL" smtClean="0"/>
              <a:t>כ"ה/שבט/תשפ"ג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5AEA631-BA91-D5B8-BFB3-077201B5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2BE482B-269D-88A7-1F6D-66E0F36F9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D9C6A-226E-466A-B3C0-CB71CE52CF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5051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5E24E9B-4861-E98A-3371-4E97C0C0F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0352AB0-FBDA-14F4-36C8-7ECDC4F9E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9A9DAE7-246C-66D1-59AD-BFE196D10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5A51-9F43-426A-9688-E1B35E97953C}" type="datetimeFigureOut">
              <a:rPr lang="he-IL" smtClean="0"/>
              <a:t>כ"ה/שבט/תשפ"ג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20EE56B-E515-F76D-A8D1-84D08F0DB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1D7690E-E53E-B83A-5C8B-BD682C9AA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D9C6A-226E-466A-B3C0-CB71CE52CF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70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3FDA660-BA06-CCC8-BDD6-112322079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10D25FE-93C6-7286-FC1D-09D78CC254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635C109-D373-3496-DF2A-CF65F59D9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3D68E83-B9CF-4395-1671-9D187EB7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5A51-9F43-426A-9688-E1B35E97953C}" type="datetimeFigureOut">
              <a:rPr lang="he-IL" smtClean="0"/>
              <a:t>כ"ה/שבט/תשפ"ג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09F5927-408A-147D-0F54-E249C3C65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BE63822-02BE-C49A-610D-47D906EF5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D9C6A-226E-466A-B3C0-CB71CE52CF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595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D2855BF-AAC6-76DA-CEE6-F626DCFC1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E048736-2396-4C97-2160-EFE4AF907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313AE3E-7C46-F7E8-C038-BD2AB42DA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47544DE3-BBF9-1BD4-CE89-4FC55D17C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E6BFFDB-8C63-75AD-96FC-6FF4086806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7037B08-27DC-1968-C12D-1C5C23499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5A51-9F43-426A-9688-E1B35E97953C}" type="datetimeFigureOut">
              <a:rPr lang="he-IL" smtClean="0"/>
              <a:t>כ"ה/שבט/תשפ"ג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DE4049ED-BF8A-15E4-B962-280BFC61A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3EE1D5F2-757D-B8BF-80CE-774E94603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D9C6A-226E-466A-B3C0-CB71CE52CF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457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656A771-1ACA-8ED3-6A2E-7822FC5C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1CA1DDD4-14D0-3C4B-B52D-73C3FF71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5A51-9F43-426A-9688-E1B35E97953C}" type="datetimeFigureOut">
              <a:rPr lang="he-IL" smtClean="0"/>
              <a:t>כ"ה/שבט/תשפ"ג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D336916-35FE-C7A3-F90D-4A67EB43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15DC0A8F-6265-0E01-8F42-19F447CE9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D9C6A-226E-466A-B3C0-CB71CE52CF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917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40CADBB-45A5-8D51-4215-DBCE1D019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5A51-9F43-426A-9688-E1B35E97953C}" type="datetimeFigureOut">
              <a:rPr lang="he-IL" smtClean="0"/>
              <a:t>כ"ה/שבט/תשפ"ג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89DFDDEB-4F14-3377-0551-4D03509D2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29C9000-626C-8064-6162-E2DC7C7D4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D9C6A-226E-466A-B3C0-CB71CE52CF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385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2FED2BE-B4AF-101E-B5CA-E0CA6BE9E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E944A97-B845-8572-B099-235FA04C5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0D2D9C6-66FB-8A8D-48C3-15550A436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9ABA9C2-3D10-EDF3-BAE5-7D71A962D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5A51-9F43-426A-9688-E1B35E97953C}" type="datetimeFigureOut">
              <a:rPr lang="he-IL" smtClean="0"/>
              <a:t>כ"ה/שבט/תשפ"ג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213B423-472E-946C-9D33-889872CBF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249FACD-65BD-3AFF-41E2-3E291ADBC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D9C6A-226E-466A-B3C0-CB71CE52CF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0640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6BB4484-BB95-DF37-65A3-496FD359C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57084055-4C31-2B82-558A-504F27A14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049B8B0-5048-D2AF-44DA-2F4DC63FF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03E518D-9CF6-E992-7FDC-36F167F18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5A51-9F43-426A-9688-E1B35E97953C}" type="datetimeFigureOut">
              <a:rPr lang="he-IL" smtClean="0"/>
              <a:t>כ"ה/שבט/תשפ"ג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CC64770-E4AD-0E4A-6678-EA8D65118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AA0EF5A-B518-775E-AE81-002DDC6F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D9C6A-226E-466A-B3C0-CB71CE52CF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3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463EA20A-FB9C-B757-D2F0-E39741FB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F4E60BD-C6BA-6F6D-9F07-55CAEC303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E4AEF46-BF66-119B-63A7-3363E29A4B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95A51-9F43-426A-9688-E1B35E97953C}" type="datetimeFigureOut">
              <a:rPr lang="he-IL" smtClean="0"/>
              <a:t>כ"ה/שבט/תשפ"ג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4486904-BC0A-85AE-E09C-948C7EE0D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6CF6590-06D9-8B9A-9CB1-A3390769A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D9C6A-226E-466A-B3C0-CB71CE52CF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976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תרשים 1">
            <a:extLst>
              <a:ext uri="{FF2B5EF4-FFF2-40B4-BE49-F238E27FC236}">
                <a16:creationId xmlns:a16="http://schemas.microsoft.com/office/drawing/2014/main" id="{99E14E5C-5198-EE4B-57E0-0B6B133860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763915"/>
              </p:ext>
            </p:extLst>
          </p:nvPr>
        </p:nvGraphicFramePr>
        <p:xfrm>
          <a:off x="639192" y="390617"/>
          <a:ext cx="11026066" cy="6178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093169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</Words>
  <Application>Microsoft Office PowerPoint</Application>
  <PresentationFormat>מסך רחב</PresentationFormat>
  <Paragraphs>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Hanni Schroeder</dc:creator>
  <cp:lastModifiedBy>Hanni Schroeder</cp:lastModifiedBy>
  <cp:revision>11</cp:revision>
  <dcterms:created xsi:type="dcterms:W3CDTF">2022-12-08T07:10:30Z</dcterms:created>
  <dcterms:modified xsi:type="dcterms:W3CDTF">2023-02-16T08:58:20Z</dcterms:modified>
</cp:coreProperties>
</file>