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7" r:id="rId2"/>
    <p:sldId id="284" r:id="rId3"/>
    <p:sldId id="288" r:id="rId4"/>
  </p:sldIdLst>
  <p:sldSz cx="12192000" cy="6858000"/>
  <p:notesSz cx="7104063" cy="102346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BFBFBF"/>
    <a:srgbClr val="A6A6A6"/>
    <a:srgbClr val="7F7F7F"/>
    <a:srgbClr val="191919"/>
    <a:srgbClr val="FFFFFF"/>
    <a:srgbClr val="575757"/>
    <a:srgbClr val="5B9BD5"/>
    <a:srgbClr val="70AD47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 showGuides="1">
      <p:cViewPr varScale="1">
        <p:scale>
          <a:sx n="111" d="100"/>
          <a:sy n="111" d="100"/>
        </p:scale>
        <p:origin x="51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0F4D819-A520-46F5-8413-4380FA2752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6C798732-CD75-47EE-A2E1-CCBEADF4BF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BD9ABF1-A278-4386-A182-33E54F74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415D7AA6-461D-4FC9-91FB-F5B2F7A83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D5F28E9-D48D-4870-AD5B-C431D3EE5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3393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4482564-5EE0-4E45-A511-C98286022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2EE59A5-9D1A-45F5-BAF3-BBDA8711F1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18BA8C8-82BC-4FA8-A54F-068560264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81A2C63-6B83-47F3-93A8-E5041C911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34458404-455F-4F85-A430-CDCABF315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2913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7F6E8133-3F6F-4BE9-B877-C26ED5AA2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4B1FE80D-F8B0-435E-9FCF-98CEB655B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17C20C6-3154-46E3-ACAA-C745F8083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84885C9-1E06-4646-9025-CA3128518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1BB4ED7-B0C1-4577-9413-4B11F4D32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95112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6406784-F3A4-44D8-82B3-7A2E9BF25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2958249-ECD3-458C-B9B2-8D1CBB343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549A375-E056-4680-B082-E93EBE030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FF27E589-2424-47A7-B87E-65670D072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E06EC351-6897-4372-BE92-81F55D3F4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0062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5233470-E376-4ED8-BB46-5CF8F853A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2D28F6EA-49BC-489C-BB84-C60115549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F1138E2F-A20C-4B01-9666-E365B2C828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67221B6-9B76-4AAE-B2AE-643F222A2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29816C7-3453-44F4-B7E7-97153D797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0873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2E49A29-1455-4008-9540-C1F11CF87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49009174-F4BF-4D97-B142-E72AD29375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54E96707-9606-4DC7-B5B3-DA2716930F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60DF05A-8CF0-40F3-AD90-CF8F0CE8A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E7FF6D8-E656-40FE-BA5B-B829E835D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123775D7-C29F-4299-801A-7479B0DBE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45730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4103F6D-C170-4C5E-9E57-570B4F475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1CA5187C-2564-4B6B-91DC-883F8A1A4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D9937C5-389F-4EDC-8E9E-E6F5E3448C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78FEE4E0-A6EF-4804-8DB5-A9ED53214B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1010917B-E4F0-4EB4-BAE9-013EE3A0C5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C88CB83D-F1B1-48D8-A4CC-DAB79F2E6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A9C7D5C6-6A63-46A2-BC01-E3149C8F9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C125C72A-E546-4FF7-9463-C0A0D2A1B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0425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C98254D-F979-478F-B26E-F47F9370E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CFBA9D59-D834-4F2E-8EEF-8AD8E4B3E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40F099E6-CEE1-4E0E-B6D7-2545C17C6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17A9267-C548-4FB7-A967-2EF736DB6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8882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082A3038-4CEB-437B-83EB-78B3E7272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58918DB4-4527-43B8-9733-80AAA809E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01576A85-C9F0-47EA-8129-3FF492B2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176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5F7EC92-3566-4DD3-9A94-B01B66443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96C5BF90-9A2A-4F8D-B942-88DEE71CF2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356A1F6-0AE0-4933-910A-BC04F791E6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09F3A29-AE65-4E94-9E61-3E5D6A3EB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6471E63-0CAB-4026-B0D7-5F657D5AB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F9BDDA0-0E88-4360-8868-7F99442CD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732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F90F776-AFE0-49D3-BF1F-9E1E5FEC6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34FFDC61-3BBE-4AE1-8E96-A32EB57181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FAD7C3DD-8AED-4295-A735-B4E21F6DB3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BC3A0D7A-D285-4EFF-A5E2-0D8F10B7B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80754544-0B80-44D5-A1D3-AB6193182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6FB1A6C-98E1-420E-86BA-EC9595D63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23210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4CDB245A-9F25-46F4-8A47-931D66834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E6B9C203-6EA5-48CD-9C14-2912EE6C62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E7C8FE4-8213-4789-943D-3677234C30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03CBA-2B7A-4A0C-B433-9B93AD4996FF}" type="datetimeFigureOut">
              <a:rPr lang="he-IL" smtClean="0"/>
              <a:t>ב'/אדר/תשפ"ג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DF686F6-76B6-4A96-97FD-35C381AD0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1C13EA7-3BD6-4A4C-AA2F-A32877E991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83F26-2351-4A51-8E57-C3E9D1681A6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27774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אליפסה 45">
            <a:extLst>
              <a:ext uri="{FF2B5EF4-FFF2-40B4-BE49-F238E27FC236}">
                <a16:creationId xmlns:a16="http://schemas.microsoft.com/office/drawing/2014/main" id="{C959BC6E-C136-4B0D-B2E9-32358D9A42C7}"/>
              </a:ext>
            </a:extLst>
          </p:cNvPr>
          <p:cNvSpPr/>
          <p:nvPr/>
        </p:nvSpPr>
        <p:spPr>
          <a:xfrm rot="2654085">
            <a:off x="3632523" y="4416522"/>
            <a:ext cx="1595305" cy="1266601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2" name="אליפסה 45">
            <a:extLst>
              <a:ext uri="{FF2B5EF4-FFF2-40B4-BE49-F238E27FC236}">
                <a16:creationId xmlns:a16="http://schemas.microsoft.com/office/drawing/2014/main" id="{79C0A7B3-E78F-4F7F-832F-82E3C3AFA523}"/>
              </a:ext>
            </a:extLst>
          </p:cNvPr>
          <p:cNvSpPr/>
          <p:nvPr/>
        </p:nvSpPr>
        <p:spPr>
          <a:xfrm rot="2877445">
            <a:off x="3829033" y="880547"/>
            <a:ext cx="1223647" cy="1681672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53BB10C5-EB43-46D0-B2F7-06C3CB369E9B}"/>
              </a:ext>
            </a:extLst>
          </p:cNvPr>
          <p:cNvGrpSpPr/>
          <p:nvPr/>
        </p:nvGrpSpPr>
        <p:grpSpPr bwMode="auto">
          <a:xfrm>
            <a:off x="2704582" y="59437"/>
            <a:ext cx="6763663" cy="6739126"/>
            <a:chOff x="2345021" y="-324091"/>
            <a:chExt cx="7548536" cy="7521152"/>
          </a:xfrm>
        </p:grpSpPr>
        <p:sp>
          <p:nvSpPr>
            <p:cNvPr id="56" name="תיבת טקסט 55">
              <a:extLst>
                <a:ext uri="{FF2B5EF4-FFF2-40B4-BE49-F238E27FC236}">
                  <a16:creationId xmlns:a16="http://schemas.microsoft.com/office/drawing/2014/main" id="{EB55C33B-7727-4662-A194-1B5A96D9A267}"/>
                </a:ext>
              </a:extLst>
            </p:cNvPr>
            <p:cNvSpPr txBox="1"/>
            <p:nvPr/>
          </p:nvSpPr>
          <p:spPr bwMode="auto">
            <a:xfrm rot="2598449">
              <a:off x="3793636" y="4244644"/>
              <a:ext cx="1734321" cy="13865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prstTxWarp prst="textArchDown">
                <a:avLst>
                  <a:gd name="adj" fmla="val 19610530"/>
                </a:avLst>
              </a:prstTxWarp>
              <a:spAutoFit/>
            </a:bodyPr>
            <a:lstStyle/>
            <a:p>
              <a:pPr lvl="0" algn="ctr" rtl="1"/>
              <a:r>
                <a:rPr lang="he-IL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  השיח הפנימי כקהילה</a:t>
              </a:r>
              <a:br>
                <a:rPr lang="en-US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he-IL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     השיח על הקיבוץ כקהילה</a:t>
              </a:r>
              <a:endParaRPr lang="en-US" sz="1200" b="1" spc="3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58" name="תיבת טקסט 57">
              <a:extLst>
                <a:ext uri="{FF2B5EF4-FFF2-40B4-BE49-F238E27FC236}">
                  <a16:creationId xmlns:a16="http://schemas.microsoft.com/office/drawing/2014/main" id="{74DDC5BA-928C-4248-8D52-9AD4BAF1DA51}"/>
                </a:ext>
              </a:extLst>
            </p:cNvPr>
            <p:cNvSpPr txBox="1"/>
            <p:nvPr/>
          </p:nvSpPr>
          <p:spPr bwMode="auto">
            <a:xfrm rot="18995922">
              <a:off x="3925643" y="1244603"/>
              <a:ext cx="1776299" cy="1700794"/>
            </a:xfrm>
            <a:prstGeom prst="rect">
              <a:avLst/>
            </a:prstGeom>
            <a:noFill/>
          </p:spPr>
          <p:txBody>
            <a:bodyPr wrap="square">
              <a:prstTxWarp prst="textArchUp">
                <a:avLst>
                  <a:gd name="adj" fmla="val 8085844"/>
                </a:avLst>
              </a:prstTxWarp>
              <a:spAutoFit/>
            </a:bodyPr>
            <a:lstStyle/>
            <a:p>
              <a:pPr lvl="0" algn="ctr" rtl="0"/>
              <a:r>
                <a:rPr lang="he-IL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 השיח הפנימי כפרט</a:t>
              </a:r>
              <a:br>
                <a:rPr lang="en-US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he-IL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השיח עם המשפחה כפרט</a:t>
              </a:r>
              <a:br>
                <a:rPr lang="en-US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he-IL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השיח על הקיבוץ כפרט</a:t>
              </a:r>
            </a:p>
          </p:txBody>
        </p:sp>
        <p:grpSp>
          <p:nvGrpSpPr>
            <p:cNvPr id="8" name="קבוצה 7">
              <a:extLst>
                <a:ext uri="{FF2B5EF4-FFF2-40B4-BE49-F238E27FC236}">
                  <a16:creationId xmlns:a16="http://schemas.microsoft.com/office/drawing/2014/main" id="{2480C9EE-2B67-43DE-AAF6-0667D20CABF9}"/>
                </a:ext>
              </a:extLst>
            </p:cNvPr>
            <p:cNvGrpSpPr/>
            <p:nvPr/>
          </p:nvGrpSpPr>
          <p:grpSpPr bwMode="auto">
            <a:xfrm>
              <a:off x="2345021" y="-324091"/>
              <a:ext cx="7521152" cy="7521152"/>
              <a:chOff x="2546333" y="-122779"/>
              <a:chExt cx="7118528" cy="7118528"/>
            </a:xfrm>
          </p:grpSpPr>
          <p:sp>
            <p:nvSpPr>
              <p:cNvPr id="6" name="מעגל חלקי 5">
                <a:extLst>
                  <a:ext uri="{FF2B5EF4-FFF2-40B4-BE49-F238E27FC236}">
                    <a16:creationId xmlns:a16="http://schemas.microsoft.com/office/drawing/2014/main" id="{F442DB58-CE99-47F0-BB51-06DB9F5FADC6}"/>
                  </a:ext>
                </a:extLst>
              </p:cNvPr>
              <p:cNvSpPr/>
              <p:nvPr/>
            </p:nvSpPr>
            <p:spPr bwMode="auto">
              <a:xfrm>
                <a:off x="2546333" y="-122779"/>
                <a:ext cx="7118528" cy="7118528"/>
              </a:xfrm>
              <a:prstGeom prst="pie">
                <a:avLst>
                  <a:gd name="adj1" fmla="val 0"/>
                  <a:gd name="adj2" fmla="val 10806999"/>
                </a:avLst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6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9" name="קבוצה 58">
                <a:extLst>
                  <a:ext uri="{FF2B5EF4-FFF2-40B4-BE49-F238E27FC236}">
                    <a16:creationId xmlns:a16="http://schemas.microsoft.com/office/drawing/2014/main" id="{2D7C2E2E-C54F-485A-9466-52920073155F}"/>
                  </a:ext>
                </a:extLst>
              </p:cNvPr>
              <p:cNvGrpSpPr/>
              <p:nvPr/>
            </p:nvGrpSpPr>
            <p:grpSpPr bwMode="auto">
              <a:xfrm rot="2700000">
                <a:off x="2699892" y="32782"/>
                <a:ext cx="6793240" cy="6793236"/>
                <a:chOff x="4242756" y="1367035"/>
                <a:chExt cx="4030537" cy="4030537"/>
              </a:xfrm>
            </p:grpSpPr>
            <p:sp>
              <p:nvSpPr>
                <p:cNvPr id="43" name="קשת מלאה 42">
                  <a:extLst>
                    <a:ext uri="{FF2B5EF4-FFF2-40B4-BE49-F238E27FC236}">
                      <a16:creationId xmlns:a16="http://schemas.microsoft.com/office/drawing/2014/main" id="{5E6E59F6-625B-4B0D-9CDB-25E2612F010F}"/>
                    </a:ext>
                  </a:extLst>
                </p:cNvPr>
                <p:cNvSpPr/>
                <p:nvPr/>
              </p:nvSpPr>
              <p:spPr bwMode="auto">
                <a:xfrm rot="5400000" flipV="1">
                  <a:off x="4243932" y="1367035"/>
                  <a:ext cx="4028185" cy="4030537"/>
                </a:xfrm>
                <a:prstGeom prst="blockArc">
                  <a:avLst>
                    <a:gd name="adj1" fmla="val 10811007"/>
                    <a:gd name="adj2" fmla="val 16207997"/>
                    <a:gd name="adj3" fmla="val 3820"/>
                  </a:avLst>
                </a:prstGeom>
                <a:solidFill>
                  <a:srgbClr val="7F7F7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6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42" name="קשת מלאה 41">
                  <a:extLst>
                    <a:ext uri="{FF2B5EF4-FFF2-40B4-BE49-F238E27FC236}">
                      <a16:creationId xmlns:a16="http://schemas.microsoft.com/office/drawing/2014/main" id="{2AEBDD74-BBC9-4D20-9B67-26CE09C6F45B}"/>
                    </a:ext>
                  </a:extLst>
                </p:cNvPr>
                <p:cNvSpPr/>
                <p:nvPr/>
              </p:nvSpPr>
              <p:spPr bwMode="auto">
                <a:xfrm flipV="1">
                  <a:off x="4243932" y="1367035"/>
                  <a:ext cx="4028185" cy="4030537"/>
                </a:xfrm>
                <a:prstGeom prst="blockArc">
                  <a:avLst>
                    <a:gd name="adj1" fmla="val 10811007"/>
                    <a:gd name="adj2" fmla="val 16207997"/>
                    <a:gd name="adj3" fmla="val 3820"/>
                  </a:avLst>
                </a:prstGeom>
                <a:solidFill>
                  <a:srgbClr val="A6A6A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6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41" name="קשת מלאה 40">
                  <a:extLst>
                    <a:ext uri="{FF2B5EF4-FFF2-40B4-BE49-F238E27FC236}">
                      <a16:creationId xmlns:a16="http://schemas.microsoft.com/office/drawing/2014/main" id="{04D1A6F0-272A-4849-B871-75CB5A949AED}"/>
                    </a:ext>
                  </a:extLst>
                </p:cNvPr>
                <p:cNvSpPr/>
                <p:nvPr/>
              </p:nvSpPr>
              <p:spPr bwMode="auto">
                <a:xfrm rot="16200000" flipV="1">
                  <a:off x="4243932" y="1367035"/>
                  <a:ext cx="4028185" cy="4030537"/>
                </a:xfrm>
                <a:prstGeom prst="blockArc">
                  <a:avLst>
                    <a:gd name="adj1" fmla="val 10811007"/>
                    <a:gd name="adj2" fmla="val 16207997"/>
                    <a:gd name="adj3" fmla="val 3820"/>
                  </a:avLst>
                </a:prstGeom>
                <a:solidFill>
                  <a:srgbClr val="BFBF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6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40" name="קשת מלאה 39">
                  <a:extLst>
                    <a:ext uri="{FF2B5EF4-FFF2-40B4-BE49-F238E27FC236}">
                      <a16:creationId xmlns:a16="http://schemas.microsoft.com/office/drawing/2014/main" id="{98838CC4-AB5D-4A9D-8B56-063E7BAC2E71}"/>
                    </a:ext>
                  </a:extLst>
                </p:cNvPr>
                <p:cNvSpPr/>
                <p:nvPr/>
              </p:nvSpPr>
              <p:spPr bwMode="auto">
                <a:xfrm rot="10800000" flipV="1">
                  <a:off x="4243932" y="1367035"/>
                  <a:ext cx="4028185" cy="4030537"/>
                </a:xfrm>
                <a:prstGeom prst="blockArc">
                  <a:avLst>
                    <a:gd name="adj1" fmla="val 10811007"/>
                    <a:gd name="adj2" fmla="val 16207997"/>
                    <a:gd name="adj3" fmla="val 3820"/>
                  </a:avLst>
                </a:prstGeom>
                <a:solidFill>
                  <a:srgbClr val="D9D9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6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</p:grpSp>
        </p:grpSp>
        <p:grpSp>
          <p:nvGrpSpPr>
            <p:cNvPr id="51" name="קבוצה 50">
              <a:extLst>
                <a:ext uri="{FF2B5EF4-FFF2-40B4-BE49-F238E27FC236}">
                  <a16:creationId xmlns:a16="http://schemas.microsoft.com/office/drawing/2014/main" id="{B734C56C-6FBF-4B93-B793-CB5BF5BFC2B6}"/>
                </a:ext>
              </a:extLst>
            </p:cNvPr>
            <p:cNvGrpSpPr/>
            <p:nvPr/>
          </p:nvGrpSpPr>
          <p:grpSpPr bwMode="auto">
            <a:xfrm rot="2700000">
              <a:off x="5665472" y="1309046"/>
              <a:ext cx="4215491" cy="4240679"/>
              <a:chOff x="4957555" y="-697424"/>
              <a:chExt cx="5951265" cy="5986820"/>
            </a:xfrm>
          </p:grpSpPr>
          <p:sp>
            <p:nvSpPr>
              <p:cNvPr id="46" name="אליפסה 45">
                <a:extLst>
                  <a:ext uri="{FF2B5EF4-FFF2-40B4-BE49-F238E27FC236}">
                    <a16:creationId xmlns:a16="http://schemas.microsoft.com/office/drawing/2014/main" id="{2C8D8930-41A0-4605-BFEB-7C587646F75C}"/>
                  </a:ext>
                </a:extLst>
              </p:cNvPr>
              <p:cNvSpPr/>
              <p:nvPr/>
            </p:nvSpPr>
            <p:spPr bwMode="auto">
              <a:xfrm>
                <a:off x="4957555" y="-697424"/>
                <a:ext cx="2589361" cy="1878194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400" b="1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grpSp>
            <p:nvGrpSpPr>
              <p:cNvPr id="11" name="קבוצה 10">
                <a:extLst>
                  <a:ext uri="{FF2B5EF4-FFF2-40B4-BE49-F238E27FC236}">
                    <a16:creationId xmlns:a16="http://schemas.microsoft.com/office/drawing/2014/main" id="{E590E8AA-C6A6-4195-996F-FA35C4519E11}"/>
                  </a:ext>
                </a:extLst>
              </p:cNvPr>
              <p:cNvGrpSpPr/>
              <p:nvPr/>
            </p:nvGrpSpPr>
            <p:grpSpPr bwMode="auto">
              <a:xfrm>
                <a:off x="5293751" y="412886"/>
                <a:ext cx="1858397" cy="1858397"/>
                <a:chOff x="5165119" y="483289"/>
                <a:chExt cx="1858397" cy="1858397"/>
              </a:xfrm>
            </p:grpSpPr>
            <p:grpSp>
              <p:nvGrpSpPr>
                <p:cNvPr id="10" name="קבוצה 9">
                  <a:extLst>
                    <a:ext uri="{FF2B5EF4-FFF2-40B4-BE49-F238E27FC236}">
                      <a16:creationId xmlns:a16="http://schemas.microsoft.com/office/drawing/2014/main" id="{C3966E4F-F4EF-4F49-97B8-D3581150AF78}"/>
                    </a:ext>
                  </a:extLst>
                </p:cNvPr>
                <p:cNvGrpSpPr/>
                <p:nvPr/>
              </p:nvGrpSpPr>
              <p:grpSpPr bwMode="auto">
                <a:xfrm>
                  <a:off x="5165119" y="483289"/>
                  <a:ext cx="1858397" cy="1858397"/>
                  <a:chOff x="8016240" y="955040"/>
                  <a:chExt cx="1858397" cy="1858397"/>
                </a:xfrm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9" name="מעגל חלקי 8">
                    <a:extLst>
                      <a:ext uri="{FF2B5EF4-FFF2-40B4-BE49-F238E27FC236}">
                        <a16:creationId xmlns:a16="http://schemas.microsoft.com/office/drawing/2014/main" id="{151A822C-1CF8-4660-9D9E-781EC2F04C2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016240" y="955040"/>
                    <a:ext cx="1858397" cy="1858397"/>
                  </a:xfrm>
                  <a:prstGeom prst="pie">
                    <a:avLst>
                      <a:gd name="adj1" fmla="val 5384909"/>
                      <a:gd name="adj2" fmla="val 16200000"/>
                    </a:avLst>
                  </a:prstGeom>
                  <a:solidFill>
                    <a:srgbClr val="7F7F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sz="14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endParaRPr>
                  </a:p>
                </p:txBody>
              </p:sp>
              <p:sp>
                <p:nvSpPr>
                  <p:cNvPr id="24" name="מעגל חלקי 23">
                    <a:extLst>
                      <a:ext uri="{FF2B5EF4-FFF2-40B4-BE49-F238E27FC236}">
                        <a16:creationId xmlns:a16="http://schemas.microsoft.com/office/drawing/2014/main" id="{D75AE926-17E5-4222-87C3-ED3E364E4E17}"/>
                      </a:ext>
                    </a:extLst>
                  </p:cNvPr>
                  <p:cNvSpPr/>
                  <p:nvPr/>
                </p:nvSpPr>
                <p:spPr bwMode="auto">
                  <a:xfrm flipH="1">
                    <a:off x="8016240" y="955040"/>
                    <a:ext cx="1858397" cy="1858397"/>
                  </a:xfrm>
                  <a:prstGeom prst="pie">
                    <a:avLst>
                      <a:gd name="adj1" fmla="val 5384909"/>
                      <a:gd name="adj2" fmla="val 16200000"/>
                    </a:avLst>
                  </a:prstGeom>
                  <a:solidFill>
                    <a:srgbClr val="D9D9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sz="14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endParaRPr>
                  </a:p>
                </p:txBody>
              </p:sp>
            </p:grpSp>
            <p:sp>
              <p:nvSpPr>
                <p:cNvPr id="23" name="תיבת טקסט 22">
                  <a:extLst>
                    <a:ext uri="{FF2B5EF4-FFF2-40B4-BE49-F238E27FC236}">
                      <a16:creationId xmlns:a16="http://schemas.microsoft.com/office/drawing/2014/main" id="{64C5A3B0-882D-429D-AC9A-1CAF00F743B5}"/>
                    </a:ext>
                  </a:extLst>
                </p:cNvPr>
                <p:cNvSpPr txBox="1"/>
                <p:nvPr/>
              </p:nvSpPr>
              <p:spPr bwMode="auto">
                <a:xfrm rot="18900000">
                  <a:off x="5357643" y="788764"/>
                  <a:ext cx="1482804" cy="116382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lvl="0" algn="ctr" rtl="1"/>
                  <a:r>
                    <a:rPr lang="he-IL" sz="1400" b="1" dirty="0">
                      <a:ln w="3175">
                        <a:noFill/>
                      </a:ln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הפרט והמשימה החברתית</a:t>
                  </a:r>
                </a:p>
              </p:txBody>
            </p:sp>
          </p:grpSp>
          <p:sp>
            <p:nvSpPr>
              <p:cNvPr id="55" name="אליפסה 45">
                <a:extLst>
                  <a:ext uri="{FF2B5EF4-FFF2-40B4-BE49-F238E27FC236}">
                    <a16:creationId xmlns:a16="http://schemas.microsoft.com/office/drawing/2014/main" id="{C429BADC-466F-451D-92B5-A816662496D4}"/>
                  </a:ext>
                </a:extLst>
              </p:cNvPr>
              <p:cNvSpPr/>
              <p:nvPr/>
            </p:nvSpPr>
            <p:spPr bwMode="auto">
              <a:xfrm>
                <a:off x="8980860" y="2725998"/>
                <a:ext cx="1927960" cy="256339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74000">
                    <a:schemeClr val="accent3">
                      <a:lumMod val="45000"/>
                      <a:lumOff val="55000"/>
                    </a:schemeClr>
                  </a:gs>
                  <a:gs pos="83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400" b="1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</p:grpSp>
        <p:grpSp>
          <p:nvGrpSpPr>
            <p:cNvPr id="48" name="קבוצה 47">
              <a:extLst>
                <a:ext uri="{FF2B5EF4-FFF2-40B4-BE49-F238E27FC236}">
                  <a16:creationId xmlns:a16="http://schemas.microsoft.com/office/drawing/2014/main" id="{CEB46000-0F65-41AE-B19B-63C0CD15FAA1}"/>
                </a:ext>
              </a:extLst>
            </p:cNvPr>
            <p:cNvGrpSpPr/>
            <p:nvPr/>
          </p:nvGrpSpPr>
          <p:grpSpPr bwMode="auto">
            <a:xfrm rot="2700000">
              <a:off x="6701321" y="4024780"/>
              <a:ext cx="1428270" cy="1428269"/>
              <a:chOff x="7282578" y="2380294"/>
              <a:chExt cx="2016376" cy="2016374"/>
            </a:xfrm>
          </p:grpSpPr>
          <p:sp>
            <p:nvSpPr>
              <p:cNvPr id="21" name="אליפסה 20">
                <a:extLst>
                  <a:ext uri="{FF2B5EF4-FFF2-40B4-BE49-F238E27FC236}">
                    <a16:creationId xmlns:a16="http://schemas.microsoft.com/office/drawing/2014/main" id="{552A3A70-B82B-4C5D-8EB7-1D675DB36063}"/>
                  </a:ext>
                </a:extLst>
              </p:cNvPr>
              <p:cNvSpPr/>
              <p:nvPr/>
            </p:nvSpPr>
            <p:spPr bwMode="auto">
              <a:xfrm>
                <a:off x="7282578" y="2380294"/>
                <a:ext cx="2016376" cy="20163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400" b="1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grpSp>
            <p:nvGrpSpPr>
              <p:cNvPr id="29" name="קבוצה 28">
                <a:extLst>
                  <a:ext uri="{FF2B5EF4-FFF2-40B4-BE49-F238E27FC236}">
                    <a16:creationId xmlns:a16="http://schemas.microsoft.com/office/drawing/2014/main" id="{1AE9BB60-941C-4F86-9C40-64C5635B84EE}"/>
                  </a:ext>
                </a:extLst>
              </p:cNvPr>
              <p:cNvGrpSpPr/>
              <p:nvPr/>
            </p:nvGrpSpPr>
            <p:grpSpPr bwMode="auto">
              <a:xfrm rot="16200000">
                <a:off x="7361554" y="2459006"/>
                <a:ext cx="1858397" cy="1858397"/>
                <a:chOff x="8016240" y="955040"/>
                <a:chExt cx="1858397" cy="1858397"/>
              </a:xfrm>
              <a:effectLst/>
            </p:grpSpPr>
            <p:sp>
              <p:nvSpPr>
                <p:cNvPr id="31" name="מעגל חלקי 30">
                  <a:extLst>
                    <a:ext uri="{FF2B5EF4-FFF2-40B4-BE49-F238E27FC236}">
                      <a16:creationId xmlns:a16="http://schemas.microsoft.com/office/drawing/2014/main" id="{A9AA1C6B-1BF0-48FF-B95D-D8779959C308}"/>
                    </a:ext>
                  </a:extLst>
                </p:cNvPr>
                <p:cNvSpPr/>
                <p:nvPr/>
              </p:nvSpPr>
              <p:spPr bwMode="auto">
                <a:xfrm>
                  <a:off x="8016240" y="955040"/>
                  <a:ext cx="1858397" cy="1858397"/>
                </a:xfrm>
                <a:prstGeom prst="pie">
                  <a:avLst>
                    <a:gd name="adj1" fmla="val 5384909"/>
                    <a:gd name="adj2" fmla="val 16200000"/>
                  </a:avLst>
                </a:prstGeom>
                <a:solidFill>
                  <a:srgbClr val="BFBF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4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32" name="מעגל חלקי 31">
                  <a:extLst>
                    <a:ext uri="{FF2B5EF4-FFF2-40B4-BE49-F238E27FC236}">
                      <a16:creationId xmlns:a16="http://schemas.microsoft.com/office/drawing/2014/main" id="{914D5797-FE9D-4AE3-964F-38E9EBF89D54}"/>
                    </a:ext>
                  </a:extLst>
                </p:cNvPr>
                <p:cNvSpPr/>
                <p:nvPr/>
              </p:nvSpPr>
              <p:spPr bwMode="auto">
                <a:xfrm flipH="1">
                  <a:off x="8016240" y="955040"/>
                  <a:ext cx="1858397" cy="1858397"/>
                </a:xfrm>
                <a:prstGeom prst="pie">
                  <a:avLst>
                    <a:gd name="adj1" fmla="val 5384909"/>
                    <a:gd name="adj2" fmla="val 16200000"/>
                  </a:avLst>
                </a:prstGeom>
                <a:solidFill>
                  <a:srgbClr val="D9D9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4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</p:grpSp>
          <p:sp>
            <p:nvSpPr>
              <p:cNvPr id="22" name="תיבת טקסט 21">
                <a:extLst>
                  <a:ext uri="{FF2B5EF4-FFF2-40B4-BE49-F238E27FC236}">
                    <a16:creationId xmlns:a16="http://schemas.microsoft.com/office/drawing/2014/main" id="{19660A1D-952A-49B9-96E3-B9F027CC5CAB}"/>
                  </a:ext>
                </a:extLst>
              </p:cNvPr>
              <p:cNvSpPr txBox="1"/>
              <p:nvPr/>
            </p:nvSpPr>
            <p:spPr bwMode="auto">
              <a:xfrm rot="18900000">
                <a:off x="7546758" y="2806304"/>
                <a:ext cx="1451393" cy="1163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 rtl="1"/>
                <a:r>
                  <a:rPr lang="he-IL" sz="1400" b="1" dirty="0">
                    <a:ln w="3175">
                      <a:noFill/>
                    </a:ln>
                    <a:latin typeface="Calibri Light" panose="020F0302020204030204" pitchFamily="34" charset="0"/>
                    <a:cs typeface="Calibri Light" panose="020F0302020204030204" pitchFamily="34" charset="0"/>
                  </a:rPr>
                  <a:t>הקהילה והמשימה החברתית</a:t>
                </a:r>
              </a:p>
            </p:txBody>
          </p:sp>
        </p:grpSp>
        <p:grpSp>
          <p:nvGrpSpPr>
            <p:cNvPr id="49" name="קבוצה 48">
              <a:extLst>
                <a:ext uri="{FF2B5EF4-FFF2-40B4-BE49-F238E27FC236}">
                  <a16:creationId xmlns:a16="http://schemas.microsoft.com/office/drawing/2014/main" id="{7A673E76-C272-4F2D-81C6-6F97FAA747A2}"/>
                </a:ext>
              </a:extLst>
            </p:cNvPr>
            <p:cNvGrpSpPr/>
            <p:nvPr/>
          </p:nvGrpSpPr>
          <p:grpSpPr bwMode="auto">
            <a:xfrm rot="2700000">
              <a:off x="4062545" y="4012350"/>
              <a:ext cx="1428270" cy="1428269"/>
              <a:chOff x="5210940" y="4497205"/>
              <a:chExt cx="2016376" cy="2016374"/>
            </a:xfrm>
          </p:grpSpPr>
          <p:sp>
            <p:nvSpPr>
              <p:cNvPr id="45" name="אליפסה 44">
                <a:extLst>
                  <a:ext uri="{FF2B5EF4-FFF2-40B4-BE49-F238E27FC236}">
                    <a16:creationId xmlns:a16="http://schemas.microsoft.com/office/drawing/2014/main" id="{06391121-A426-4AA9-BCE9-43FD0F4625A9}"/>
                  </a:ext>
                </a:extLst>
              </p:cNvPr>
              <p:cNvSpPr/>
              <p:nvPr/>
            </p:nvSpPr>
            <p:spPr bwMode="auto">
              <a:xfrm>
                <a:off x="5210940" y="4497205"/>
                <a:ext cx="2016376" cy="20163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400" b="1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grpSp>
            <p:nvGrpSpPr>
              <p:cNvPr id="33" name="קבוצה 32">
                <a:extLst>
                  <a:ext uri="{FF2B5EF4-FFF2-40B4-BE49-F238E27FC236}">
                    <a16:creationId xmlns:a16="http://schemas.microsoft.com/office/drawing/2014/main" id="{62B10770-770E-40A1-9E98-D0E614E2C599}"/>
                  </a:ext>
                </a:extLst>
              </p:cNvPr>
              <p:cNvGrpSpPr/>
              <p:nvPr/>
            </p:nvGrpSpPr>
            <p:grpSpPr bwMode="auto">
              <a:xfrm rot="10800000">
                <a:off x="5293751" y="4586718"/>
                <a:ext cx="1858397" cy="1858397"/>
                <a:chOff x="8016240" y="955040"/>
                <a:chExt cx="1858397" cy="1858397"/>
              </a:xfrm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4" name="מעגל חלקי 33">
                  <a:extLst>
                    <a:ext uri="{FF2B5EF4-FFF2-40B4-BE49-F238E27FC236}">
                      <a16:creationId xmlns:a16="http://schemas.microsoft.com/office/drawing/2014/main" id="{5978E335-B424-4BB4-9992-CA25A256A4BF}"/>
                    </a:ext>
                  </a:extLst>
                </p:cNvPr>
                <p:cNvSpPr/>
                <p:nvPr/>
              </p:nvSpPr>
              <p:spPr bwMode="auto">
                <a:xfrm>
                  <a:off x="8016240" y="955040"/>
                  <a:ext cx="1858397" cy="1858397"/>
                </a:xfrm>
                <a:prstGeom prst="pie">
                  <a:avLst>
                    <a:gd name="adj1" fmla="val 5384909"/>
                    <a:gd name="adj2" fmla="val 16200000"/>
                  </a:avLst>
                </a:prstGeom>
                <a:solidFill>
                  <a:srgbClr val="BFBF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4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35" name="מעגל חלקי 34">
                  <a:extLst>
                    <a:ext uri="{FF2B5EF4-FFF2-40B4-BE49-F238E27FC236}">
                      <a16:creationId xmlns:a16="http://schemas.microsoft.com/office/drawing/2014/main" id="{43F114BF-8412-4463-B638-0C1B24DF1A23}"/>
                    </a:ext>
                  </a:extLst>
                </p:cNvPr>
                <p:cNvSpPr/>
                <p:nvPr/>
              </p:nvSpPr>
              <p:spPr bwMode="auto">
                <a:xfrm flipH="1">
                  <a:off x="8016240" y="955040"/>
                  <a:ext cx="1858397" cy="1858397"/>
                </a:xfrm>
                <a:prstGeom prst="pie">
                  <a:avLst>
                    <a:gd name="adj1" fmla="val 5384909"/>
                    <a:gd name="adj2" fmla="val 16200000"/>
                  </a:avLst>
                </a:prstGeom>
                <a:solidFill>
                  <a:srgbClr val="A6A6A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4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</p:grpSp>
          <p:sp>
            <p:nvSpPr>
              <p:cNvPr id="28" name="תיבת טקסט 27">
                <a:extLst>
                  <a:ext uri="{FF2B5EF4-FFF2-40B4-BE49-F238E27FC236}">
                    <a16:creationId xmlns:a16="http://schemas.microsoft.com/office/drawing/2014/main" id="{24F9BC68-D1DC-453F-AB48-16057B0D3187}"/>
                  </a:ext>
                </a:extLst>
              </p:cNvPr>
              <p:cNvSpPr txBox="1"/>
              <p:nvPr/>
            </p:nvSpPr>
            <p:spPr bwMode="auto">
              <a:xfrm rot="18900000">
                <a:off x="5513245" y="4943063"/>
                <a:ext cx="1402169" cy="116382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 algn="ctr" rtl="1"/>
                <a:r>
                  <a:rPr lang="he-IL" sz="1400" b="1" dirty="0">
                    <a:ln w="3175">
                      <a:noFill/>
                    </a:ln>
                    <a:latin typeface="Calibri Light" panose="020F0302020204030204" pitchFamily="34" charset="0"/>
                    <a:cs typeface="Calibri Light" panose="020F0302020204030204" pitchFamily="34" charset="0"/>
                  </a:rPr>
                  <a:t>הקהילה והמשימה השיתופית</a:t>
                </a:r>
              </a:p>
            </p:txBody>
          </p:sp>
        </p:grpSp>
        <p:grpSp>
          <p:nvGrpSpPr>
            <p:cNvPr id="50" name="קבוצה 49">
              <a:extLst>
                <a:ext uri="{FF2B5EF4-FFF2-40B4-BE49-F238E27FC236}">
                  <a16:creationId xmlns:a16="http://schemas.microsoft.com/office/drawing/2014/main" id="{316E59CB-F74A-4685-A68E-87AD21B3BFC2}"/>
                </a:ext>
              </a:extLst>
            </p:cNvPr>
            <p:cNvGrpSpPr/>
            <p:nvPr/>
          </p:nvGrpSpPr>
          <p:grpSpPr bwMode="auto">
            <a:xfrm rot="2700000">
              <a:off x="4037905" y="1339953"/>
              <a:ext cx="1428270" cy="1428269"/>
              <a:chOff x="2853150" y="2380294"/>
              <a:chExt cx="2016376" cy="2016374"/>
            </a:xfrm>
          </p:grpSpPr>
          <p:sp>
            <p:nvSpPr>
              <p:cNvPr id="44" name="אליפסה 43">
                <a:extLst>
                  <a:ext uri="{FF2B5EF4-FFF2-40B4-BE49-F238E27FC236}">
                    <a16:creationId xmlns:a16="http://schemas.microsoft.com/office/drawing/2014/main" id="{2B6AE413-9941-477F-B3F0-F8D35BFACFD8}"/>
                  </a:ext>
                </a:extLst>
              </p:cNvPr>
              <p:cNvSpPr/>
              <p:nvPr/>
            </p:nvSpPr>
            <p:spPr bwMode="auto">
              <a:xfrm>
                <a:off x="2853150" y="2380294"/>
                <a:ext cx="2016376" cy="20163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400" b="1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grpSp>
            <p:nvGrpSpPr>
              <p:cNvPr id="47" name="קבוצה 46">
                <a:extLst>
                  <a:ext uri="{FF2B5EF4-FFF2-40B4-BE49-F238E27FC236}">
                    <a16:creationId xmlns:a16="http://schemas.microsoft.com/office/drawing/2014/main" id="{01F3DE4E-A77D-4B46-B10E-D7D68F031DBE}"/>
                  </a:ext>
                </a:extLst>
              </p:cNvPr>
              <p:cNvGrpSpPr/>
              <p:nvPr/>
            </p:nvGrpSpPr>
            <p:grpSpPr bwMode="auto">
              <a:xfrm>
                <a:off x="2933440" y="2403216"/>
                <a:ext cx="1877657" cy="1925168"/>
                <a:chOff x="2963920" y="2332096"/>
                <a:chExt cx="1877657" cy="1925168"/>
              </a:xfrm>
            </p:grpSpPr>
            <p:grpSp>
              <p:nvGrpSpPr>
                <p:cNvPr id="36" name="קבוצה 35">
                  <a:extLst>
                    <a:ext uri="{FF2B5EF4-FFF2-40B4-BE49-F238E27FC236}">
                      <a16:creationId xmlns:a16="http://schemas.microsoft.com/office/drawing/2014/main" id="{98287360-DE5B-4F3B-BCB5-B9F89E8B2A07}"/>
                    </a:ext>
                  </a:extLst>
                </p:cNvPr>
                <p:cNvGrpSpPr/>
                <p:nvPr/>
              </p:nvGrpSpPr>
              <p:grpSpPr bwMode="auto">
                <a:xfrm rot="5400000">
                  <a:off x="2940165" y="2355851"/>
                  <a:ext cx="1925168" cy="1877657"/>
                  <a:chOff x="7949469" y="943911"/>
                  <a:chExt cx="1925168" cy="1877657"/>
                </a:xfrm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37" name="מעגל חלקי 36">
                    <a:extLst>
                      <a:ext uri="{FF2B5EF4-FFF2-40B4-BE49-F238E27FC236}">
                        <a16:creationId xmlns:a16="http://schemas.microsoft.com/office/drawing/2014/main" id="{5747AF8A-6B90-435D-85A7-B24E5087600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949469" y="963171"/>
                    <a:ext cx="1858397" cy="1858397"/>
                  </a:xfrm>
                  <a:prstGeom prst="pie">
                    <a:avLst>
                      <a:gd name="adj1" fmla="val 5384909"/>
                      <a:gd name="adj2" fmla="val 16200000"/>
                    </a:avLst>
                  </a:prstGeom>
                  <a:solidFill>
                    <a:srgbClr val="7F7F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 rtl="0"/>
                    <a:endParaRPr lang="he-IL" sz="1400" b="1" dirty="0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endParaRPr>
                  </a:p>
                </p:txBody>
              </p:sp>
              <p:sp>
                <p:nvSpPr>
                  <p:cNvPr id="38" name="מעגל חלקי 37">
                    <a:extLst>
                      <a:ext uri="{FF2B5EF4-FFF2-40B4-BE49-F238E27FC236}">
                        <a16:creationId xmlns:a16="http://schemas.microsoft.com/office/drawing/2014/main" id="{0ABDAF6E-9C7D-4D04-AE11-1D9A7D708F1A}"/>
                      </a:ext>
                    </a:extLst>
                  </p:cNvPr>
                  <p:cNvSpPr/>
                  <p:nvPr/>
                </p:nvSpPr>
                <p:spPr bwMode="auto">
                  <a:xfrm flipH="1">
                    <a:off x="8016240" y="955040"/>
                    <a:ext cx="1858397" cy="1858397"/>
                  </a:xfrm>
                  <a:prstGeom prst="pie">
                    <a:avLst>
                      <a:gd name="adj1" fmla="val 5384909"/>
                      <a:gd name="adj2" fmla="val 16200000"/>
                    </a:avLst>
                  </a:prstGeom>
                  <a:solidFill>
                    <a:srgbClr val="A6A6A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sz="14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endParaRPr>
                  </a:p>
                </p:txBody>
              </p:sp>
              <p:sp>
                <p:nvSpPr>
                  <p:cNvPr id="53" name="מעגל חלקי 36">
                    <a:extLst>
                      <a:ext uri="{FF2B5EF4-FFF2-40B4-BE49-F238E27FC236}">
                        <a16:creationId xmlns:a16="http://schemas.microsoft.com/office/drawing/2014/main" id="{F620CF08-B470-4015-98A6-BF255881768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011471" y="943911"/>
                    <a:ext cx="1858396" cy="1858397"/>
                  </a:xfrm>
                  <a:prstGeom prst="pie">
                    <a:avLst>
                      <a:gd name="adj1" fmla="val 5384909"/>
                      <a:gd name="adj2" fmla="val 16200000"/>
                    </a:avLst>
                  </a:prstGeom>
                  <a:solidFill>
                    <a:srgbClr val="7F7F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 rtl="0"/>
                    <a:endParaRPr lang="he-IL" sz="1400" b="1" dirty="0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endParaRPr>
                  </a:p>
                </p:txBody>
              </p:sp>
            </p:grpSp>
            <p:sp>
              <p:nvSpPr>
                <p:cNvPr id="27" name="תיבת טקסט 26">
                  <a:extLst>
                    <a:ext uri="{FF2B5EF4-FFF2-40B4-BE49-F238E27FC236}">
                      <a16:creationId xmlns:a16="http://schemas.microsoft.com/office/drawing/2014/main" id="{38DF6B6E-C61F-474F-B66A-22927F7903A1}"/>
                    </a:ext>
                  </a:extLst>
                </p:cNvPr>
                <p:cNvSpPr txBox="1"/>
                <p:nvPr/>
              </p:nvSpPr>
              <p:spPr bwMode="auto">
                <a:xfrm rot="18900000">
                  <a:off x="3208080" y="2781962"/>
                  <a:ext cx="1341517" cy="116382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lvl="0" algn="ctr" rtl="0"/>
                  <a:r>
                    <a:rPr lang="he-IL" sz="1400" b="1" dirty="0">
                      <a:ln w="3175">
                        <a:noFill/>
                      </a:ln>
                      <a:latin typeface="Calibri Light" panose="020F0302020204030204" pitchFamily="34" charset="0"/>
                      <a:cs typeface="Calibri Light" panose="020F0302020204030204" pitchFamily="34" charset="0"/>
                    </a:rPr>
                    <a:t>הפרט והמשימה השיתופית</a:t>
                  </a:r>
                </a:p>
              </p:txBody>
            </p:sp>
          </p:grpSp>
        </p:grpSp>
        <p:sp>
          <p:nvSpPr>
            <p:cNvPr id="54" name="אליפסה 53">
              <a:extLst>
                <a:ext uri="{FF2B5EF4-FFF2-40B4-BE49-F238E27FC236}">
                  <a16:creationId xmlns:a16="http://schemas.microsoft.com/office/drawing/2014/main" id="{C174F1F0-AA04-458A-BBF6-2EE0A3E81D07}"/>
                </a:ext>
              </a:extLst>
            </p:cNvPr>
            <p:cNvSpPr/>
            <p:nvPr/>
          </p:nvSpPr>
          <p:spPr bwMode="auto">
            <a:xfrm rot="2700000">
              <a:off x="4839362" y="2150809"/>
              <a:ext cx="2524506" cy="2524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400" b="1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grpSp>
          <p:nvGrpSpPr>
            <p:cNvPr id="52" name="קבוצה 51">
              <a:extLst>
                <a:ext uri="{FF2B5EF4-FFF2-40B4-BE49-F238E27FC236}">
                  <a16:creationId xmlns:a16="http://schemas.microsoft.com/office/drawing/2014/main" id="{DE410710-B128-4E6E-B6E2-E5299CBD0505}"/>
                </a:ext>
              </a:extLst>
            </p:cNvPr>
            <p:cNvGrpSpPr/>
            <p:nvPr/>
          </p:nvGrpSpPr>
          <p:grpSpPr bwMode="auto">
            <a:xfrm rot="2700000">
              <a:off x="4873836" y="2185811"/>
              <a:ext cx="2452345" cy="2452345"/>
              <a:chOff x="4523761" y="1626264"/>
              <a:chExt cx="3462126" cy="3462126"/>
            </a:xfrm>
          </p:grpSpPr>
          <p:sp>
            <p:nvSpPr>
              <p:cNvPr id="2" name="מעגל חלקי 1">
                <a:extLst>
                  <a:ext uri="{FF2B5EF4-FFF2-40B4-BE49-F238E27FC236}">
                    <a16:creationId xmlns:a16="http://schemas.microsoft.com/office/drawing/2014/main" id="{16952615-4DCF-4CAD-80E1-1656DA5A59F8}"/>
                  </a:ext>
                </a:extLst>
              </p:cNvPr>
              <p:cNvSpPr/>
              <p:nvPr/>
            </p:nvSpPr>
            <p:spPr bwMode="auto">
              <a:xfrm>
                <a:off x="4523761" y="1628804"/>
                <a:ext cx="3403600" cy="3403600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6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sp>
            <p:nvSpPr>
              <p:cNvPr id="3" name="מעגל חלקי 2">
                <a:extLst>
                  <a:ext uri="{FF2B5EF4-FFF2-40B4-BE49-F238E27FC236}">
                    <a16:creationId xmlns:a16="http://schemas.microsoft.com/office/drawing/2014/main" id="{3A8B25B2-08CA-44F5-8E4C-773B42E797BE}"/>
                  </a:ext>
                </a:extLst>
              </p:cNvPr>
              <p:cNvSpPr/>
              <p:nvPr/>
            </p:nvSpPr>
            <p:spPr bwMode="auto">
              <a:xfrm rot="5400000">
                <a:off x="4579747" y="1626264"/>
                <a:ext cx="3403600" cy="3403600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6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sp>
            <p:nvSpPr>
              <p:cNvPr id="4" name="מעגל חלקי 3">
                <a:extLst>
                  <a:ext uri="{FF2B5EF4-FFF2-40B4-BE49-F238E27FC236}">
                    <a16:creationId xmlns:a16="http://schemas.microsoft.com/office/drawing/2014/main" id="{4A919EF0-34F1-4590-BC42-F129244DD20E}"/>
                  </a:ext>
                </a:extLst>
              </p:cNvPr>
              <p:cNvSpPr/>
              <p:nvPr/>
            </p:nvSpPr>
            <p:spPr bwMode="auto">
              <a:xfrm rot="16200000">
                <a:off x="4523761" y="1682197"/>
                <a:ext cx="3403600" cy="3403600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6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sp>
            <p:nvSpPr>
              <p:cNvPr id="5" name="מעגל חלקי 4">
                <a:extLst>
                  <a:ext uri="{FF2B5EF4-FFF2-40B4-BE49-F238E27FC236}">
                    <a16:creationId xmlns:a16="http://schemas.microsoft.com/office/drawing/2014/main" id="{7EC32EBB-768A-4D58-8926-91192C8A8452}"/>
                  </a:ext>
                </a:extLst>
              </p:cNvPr>
              <p:cNvSpPr/>
              <p:nvPr/>
            </p:nvSpPr>
            <p:spPr bwMode="auto">
              <a:xfrm rot="10800000">
                <a:off x="4582287" y="1684790"/>
                <a:ext cx="3403600" cy="3403600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6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17" name="תיבת טקסט 16">
              <a:extLst>
                <a:ext uri="{FF2B5EF4-FFF2-40B4-BE49-F238E27FC236}">
                  <a16:creationId xmlns:a16="http://schemas.microsoft.com/office/drawing/2014/main" id="{E7A1F742-C241-4299-A5D1-094466A54E8E}"/>
                </a:ext>
              </a:extLst>
            </p:cNvPr>
            <p:cNvSpPr txBox="1"/>
            <p:nvPr/>
          </p:nvSpPr>
          <p:spPr bwMode="auto">
            <a:xfrm>
              <a:off x="5779527" y="3937355"/>
              <a:ext cx="641522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1">
              <a:spAutoFit/>
            </a:bodyPr>
            <a:lstStyle/>
            <a:p>
              <a:pPr algn="ctr"/>
              <a:r>
                <a:rPr lang="he-IL" sz="1600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קהילה</a:t>
              </a:r>
            </a:p>
          </p:txBody>
        </p:sp>
        <p:sp>
          <p:nvSpPr>
            <p:cNvPr id="18" name="תיבת טקסט 17">
              <a:extLst>
                <a:ext uri="{FF2B5EF4-FFF2-40B4-BE49-F238E27FC236}">
                  <a16:creationId xmlns:a16="http://schemas.microsoft.com/office/drawing/2014/main" id="{C44107AF-EEA8-4E5C-8687-894E38195B87}"/>
                </a:ext>
              </a:extLst>
            </p:cNvPr>
            <p:cNvSpPr txBox="1"/>
            <p:nvPr/>
          </p:nvSpPr>
          <p:spPr bwMode="auto">
            <a:xfrm>
              <a:off x="5856471" y="2514618"/>
              <a:ext cx="487634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1">
              <a:spAutoFit/>
            </a:bodyPr>
            <a:lstStyle/>
            <a:p>
              <a:pPr algn="ctr"/>
              <a:r>
                <a:rPr lang="he-IL" sz="1600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פרט</a:t>
              </a:r>
            </a:p>
          </p:txBody>
        </p:sp>
        <p:sp>
          <p:nvSpPr>
            <p:cNvPr id="19" name="תיבת טקסט 18">
              <a:extLst>
                <a:ext uri="{FF2B5EF4-FFF2-40B4-BE49-F238E27FC236}">
                  <a16:creationId xmlns:a16="http://schemas.microsoft.com/office/drawing/2014/main" id="{985137DD-1284-41CB-92E0-36599BF7759E}"/>
                </a:ext>
              </a:extLst>
            </p:cNvPr>
            <p:cNvSpPr txBox="1"/>
            <p:nvPr/>
          </p:nvSpPr>
          <p:spPr bwMode="auto">
            <a:xfrm>
              <a:off x="6449135" y="3083414"/>
              <a:ext cx="763351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1">
              <a:spAutoFit/>
            </a:bodyPr>
            <a:lstStyle/>
            <a:p>
              <a:pPr algn="ctr"/>
              <a:r>
                <a:rPr lang="he-IL" sz="1600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משימה</a:t>
              </a:r>
              <a:br>
                <a:rPr lang="en-US" sz="1600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he-IL" sz="1600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חברתית</a:t>
              </a:r>
            </a:p>
          </p:txBody>
        </p:sp>
        <p:sp>
          <p:nvSpPr>
            <p:cNvPr id="20" name="תיבת טקסט 19">
              <a:extLst>
                <a:ext uri="{FF2B5EF4-FFF2-40B4-BE49-F238E27FC236}">
                  <a16:creationId xmlns:a16="http://schemas.microsoft.com/office/drawing/2014/main" id="{173467B4-272F-40AF-83A5-9FBA025096B5}"/>
                </a:ext>
              </a:extLst>
            </p:cNvPr>
            <p:cNvSpPr txBox="1"/>
            <p:nvPr/>
          </p:nvSpPr>
          <p:spPr bwMode="auto">
            <a:xfrm>
              <a:off x="4932071" y="3083414"/>
              <a:ext cx="800219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1">
              <a:spAutoFit/>
            </a:bodyPr>
            <a:lstStyle/>
            <a:p>
              <a:pPr algn="ctr"/>
              <a:r>
                <a:rPr lang="he-IL" sz="1600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משימה</a:t>
              </a:r>
              <a:br>
                <a:rPr lang="en-US" sz="1600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he-IL" sz="1600" b="1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שיתופית</a:t>
              </a:r>
            </a:p>
          </p:txBody>
        </p:sp>
        <p:sp>
          <p:nvSpPr>
            <p:cNvPr id="61" name="תיבת טקסט 60">
              <a:extLst>
                <a:ext uri="{FF2B5EF4-FFF2-40B4-BE49-F238E27FC236}">
                  <a16:creationId xmlns:a16="http://schemas.microsoft.com/office/drawing/2014/main" id="{32675812-652E-41B8-93C5-F78DB78E4AB9}"/>
                </a:ext>
              </a:extLst>
            </p:cNvPr>
            <p:cNvSpPr txBox="1"/>
            <p:nvPr/>
          </p:nvSpPr>
          <p:spPr bwMode="auto">
            <a:xfrm rot="19156125">
              <a:off x="6513512" y="3969819"/>
              <a:ext cx="1819909" cy="1692839"/>
            </a:xfrm>
            <a:prstGeom prst="rect">
              <a:avLst/>
            </a:prstGeom>
            <a:noFill/>
          </p:spPr>
          <p:txBody>
            <a:bodyPr wrap="square">
              <a:prstTxWarp prst="textArchDown">
                <a:avLst>
                  <a:gd name="adj" fmla="val 18809004"/>
                </a:avLst>
              </a:prstTxWarp>
              <a:spAutoFit/>
            </a:bodyPr>
            <a:lstStyle/>
            <a:p>
              <a:pPr lvl="0" algn="ctr" rtl="1"/>
              <a:r>
                <a:rPr lang="he-IL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השיח מול העיר</a:t>
              </a:r>
              <a:br>
                <a:rPr lang="en-US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he-IL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הסובבת כקהילה</a:t>
              </a:r>
            </a:p>
          </p:txBody>
        </p:sp>
        <p:sp>
          <p:nvSpPr>
            <p:cNvPr id="60" name="תיבת טקסט 59">
              <a:extLst>
                <a:ext uri="{FF2B5EF4-FFF2-40B4-BE49-F238E27FC236}">
                  <a16:creationId xmlns:a16="http://schemas.microsoft.com/office/drawing/2014/main" id="{9AABCD4D-68D0-4E82-B5CE-9C92FB11A2CE}"/>
                </a:ext>
              </a:extLst>
            </p:cNvPr>
            <p:cNvSpPr txBox="1"/>
            <p:nvPr/>
          </p:nvSpPr>
          <p:spPr bwMode="auto">
            <a:xfrm rot="2714802">
              <a:off x="6639906" y="1175729"/>
              <a:ext cx="1819910" cy="169283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prstTxWarp prst="textArchUp">
                <a:avLst>
                  <a:gd name="adj" fmla="val 9758045"/>
                </a:avLst>
              </a:prstTxWarp>
              <a:spAutoFit/>
            </a:bodyPr>
            <a:lstStyle/>
            <a:p>
              <a:pPr lvl="0" algn="ctr" rtl="1"/>
              <a:endParaRPr lang="he-IL" sz="1200" b="1" spc="3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lvl="0" algn="ctr" rtl="1"/>
              <a:r>
                <a:rPr lang="he-IL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השיח על הקיבוץ כפרט</a:t>
              </a:r>
              <a:br>
                <a:rPr lang="en-US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</a:br>
              <a:r>
                <a:rPr lang="he-IL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השיח הפנימי כפרט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96586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מלבן 15">
            <a:extLst>
              <a:ext uri="{FF2B5EF4-FFF2-40B4-BE49-F238E27FC236}">
                <a16:creationId xmlns:a16="http://schemas.microsoft.com/office/drawing/2014/main" id="{69DF1D94-4B4E-4C42-AB50-864CD057C62D}"/>
              </a:ext>
            </a:extLst>
          </p:cNvPr>
          <p:cNvSpPr/>
          <p:nvPr/>
        </p:nvSpPr>
        <p:spPr>
          <a:xfrm>
            <a:off x="731520" y="447040"/>
            <a:ext cx="11125200" cy="3444240"/>
          </a:xfrm>
          <a:prstGeom prst="rect">
            <a:avLst/>
          </a:prstGeom>
          <a:noFill/>
          <a:ln w="1905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8" name="תיבת טקסט 37">
            <a:extLst>
              <a:ext uri="{FF2B5EF4-FFF2-40B4-BE49-F238E27FC236}">
                <a16:creationId xmlns:a16="http://schemas.microsoft.com/office/drawing/2014/main" id="{E5AB6273-8791-4B8C-B04F-BA4A92EE101F}"/>
              </a:ext>
            </a:extLst>
          </p:cNvPr>
          <p:cNvSpPr txBox="1"/>
          <p:nvPr/>
        </p:nvSpPr>
        <p:spPr>
          <a:xfrm>
            <a:off x="2047603" y="1933235"/>
            <a:ext cx="1766332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he-IL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המשימה השיתופית</a:t>
            </a:r>
            <a:endParaRPr lang="he-IL"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3" name="מלבן 42">
            <a:extLst>
              <a:ext uri="{FF2B5EF4-FFF2-40B4-BE49-F238E27FC236}">
                <a16:creationId xmlns:a16="http://schemas.microsoft.com/office/drawing/2014/main" id="{369E7839-BFC7-47AD-977A-C10B69374FED}"/>
              </a:ext>
            </a:extLst>
          </p:cNvPr>
          <p:cNvSpPr/>
          <p:nvPr/>
        </p:nvSpPr>
        <p:spPr>
          <a:xfrm>
            <a:off x="911019" y="2988139"/>
            <a:ext cx="4039500" cy="73627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השיח הפנימי כקהילה</a:t>
            </a:r>
            <a:br>
              <a:rPr lang="en-US" sz="14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he-IL" sz="14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השיח על הקיבוץ כקהילה</a:t>
            </a:r>
            <a:endParaRPr lang="he-IL" sz="14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9" name="מלבן 48">
            <a:extLst>
              <a:ext uri="{FF2B5EF4-FFF2-40B4-BE49-F238E27FC236}">
                <a16:creationId xmlns:a16="http://schemas.microsoft.com/office/drawing/2014/main" id="{6FA2ED25-1E85-419C-B2E0-6C71197DD102}"/>
              </a:ext>
            </a:extLst>
          </p:cNvPr>
          <p:cNvSpPr/>
          <p:nvPr/>
        </p:nvSpPr>
        <p:spPr>
          <a:xfrm>
            <a:off x="912765" y="5726184"/>
            <a:ext cx="1533576" cy="5232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מיקום</a:t>
            </a:r>
          </a:p>
        </p:txBody>
      </p:sp>
      <p:sp>
        <p:nvSpPr>
          <p:cNvPr id="50" name="מלבן 49">
            <a:extLst>
              <a:ext uri="{FF2B5EF4-FFF2-40B4-BE49-F238E27FC236}">
                <a16:creationId xmlns:a16="http://schemas.microsoft.com/office/drawing/2014/main" id="{5761A08F-DD63-4685-ABB2-ACE66571FF5C}"/>
              </a:ext>
            </a:extLst>
          </p:cNvPr>
          <p:cNvSpPr/>
          <p:nvPr/>
        </p:nvSpPr>
        <p:spPr>
          <a:xfrm>
            <a:off x="3330811" y="5719111"/>
            <a:ext cx="1615075" cy="537367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 err="1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מישמוע</a:t>
            </a:r>
            <a:endParaRPr lang="he-IL" sz="14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2" name="תיבת טקסט 51">
            <a:extLst>
              <a:ext uri="{FF2B5EF4-FFF2-40B4-BE49-F238E27FC236}">
                <a16:creationId xmlns:a16="http://schemas.microsoft.com/office/drawing/2014/main" id="{CC335501-55B2-4F6F-9850-E50B6E018DCE}"/>
              </a:ext>
            </a:extLst>
          </p:cNvPr>
          <p:cNvSpPr txBox="1"/>
          <p:nvPr/>
        </p:nvSpPr>
        <p:spPr>
          <a:xfrm>
            <a:off x="8372895" y="5726184"/>
            <a:ext cx="3314406" cy="52322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  <a:prstDash val="lgDashDot"/>
          </a:ln>
        </p:spPr>
        <p:txBody>
          <a:bodyPr wrap="square" anchor="ctr">
            <a:spAutoFit/>
          </a:bodyPr>
          <a:lstStyle/>
          <a:p>
            <a:pPr algn="l"/>
            <a:r>
              <a:rPr lang="he-IL" sz="14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אבני הבוחן ליחידה דורית </a:t>
            </a:r>
            <a:br>
              <a:rPr lang="en-US" sz="14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he-IL" sz="1400" dirty="0">
                <a:solidFill>
                  <a:schemeClr val="bg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במונחי מנהיים</a:t>
            </a:r>
          </a:p>
        </p:txBody>
      </p:sp>
      <p:sp>
        <p:nvSpPr>
          <p:cNvPr id="54" name="מלבן 53">
            <a:extLst>
              <a:ext uri="{FF2B5EF4-FFF2-40B4-BE49-F238E27FC236}">
                <a16:creationId xmlns:a16="http://schemas.microsoft.com/office/drawing/2014/main" id="{E0BDABF4-E29A-4E6C-ACCF-74B66C603CEB}"/>
              </a:ext>
            </a:extLst>
          </p:cNvPr>
          <p:cNvSpPr/>
          <p:nvPr/>
        </p:nvSpPr>
        <p:spPr>
          <a:xfrm>
            <a:off x="3327339" y="4341654"/>
            <a:ext cx="1622018" cy="5232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he-IL" sz="1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שיח של תודעה</a:t>
            </a:r>
          </a:p>
        </p:txBody>
      </p:sp>
      <p:sp>
        <p:nvSpPr>
          <p:cNvPr id="55" name="מלבן 54">
            <a:extLst>
              <a:ext uri="{FF2B5EF4-FFF2-40B4-BE49-F238E27FC236}">
                <a16:creationId xmlns:a16="http://schemas.microsoft.com/office/drawing/2014/main" id="{67DC6068-1D60-465E-9A23-1919C0BD251D}"/>
              </a:ext>
            </a:extLst>
          </p:cNvPr>
          <p:cNvSpPr/>
          <p:nvPr/>
        </p:nvSpPr>
        <p:spPr>
          <a:xfrm>
            <a:off x="938932" y="4341654"/>
            <a:ext cx="1481242" cy="52322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he-IL" sz="1400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שיח של זהות</a:t>
            </a:r>
          </a:p>
        </p:txBody>
      </p:sp>
      <p:sp>
        <p:nvSpPr>
          <p:cNvPr id="2" name="חץ: למטה 1">
            <a:extLst>
              <a:ext uri="{FF2B5EF4-FFF2-40B4-BE49-F238E27FC236}">
                <a16:creationId xmlns:a16="http://schemas.microsoft.com/office/drawing/2014/main" id="{54D861B4-10EB-43C0-93A6-D6B10C0C6AAF}"/>
              </a:ext>
            </a:extLst>
          </p:cNvPr>
          <p:cNvSpPr/>
          <p:nvPr/>
        </p:nvSpPr>
        <p:spPr>
          <a:xfrm>
            <a:off x="1414972" y="4979154"/>
            <a:ext cx="484632" cy="662744"/>
          </a:xfrm>
          <a:prstGeom prst="downArrow">
            <a:avLst>
              <a:gd name="adj1" fmla="val 27358"/>
              <a:gd name="adj2" fmla="val 57547"/>
            </a:avLst>
          </a:pr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/>
          </a:p>
        </p:txBody>
      </p:sp>
      <p:sp>
        <p:nvSpPr>
          <p:cNvPr id="8" name="צלב 7">
            <a:extLst>
              <a:ext uri="{FF2B5EF4-FFF2-40B4-BE49-F238E27FC236}">
                <a16:creationId xmlns:a16="http://schemas.microsoft.com/office/drawing/2014/main" id="{B251E9AD-65A2-473F-A146-95BE95D3B08A}"/>
              </a:ext>
            </a:extLst>
          </p:cNvPr>
          <p:cNvSpPr/>
          <p:nvPr/>
        </p:nvSpPr>
        <p:spPr>
          <a:xfrm>
            <a:off x="2646550" y="5754114"/>
            <a:ext cx="467360" cy="467360"/>
          </a:xfrm>
          <a:prstGeom prst="plus">
            <a:avLst>
              <a:gd name="adj" fmla="val 34420"/>
            </a:avLst>
          </a:prstGeom>
          <a:solidFill>
            <a:schemeClr val="tx1">
              <a:lumMod val="50000"/>
              <a:lumOff val="50000"/>
            </a:schemeClr>
          </a:solidFill>
          <a:ln w="19050"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>
              <a:solidFill>
                <a:schemeClr val="bg1"/>
              </a:solidFill>
            </a:endParaRPr>
          </a:p>
        </p:txBody>
      </p:sp>
      <p:sp>
        <p:nvSpPr>
          <p:cNvPr id="60" name="צלב 59">
            <a:extLst>
              <a:ext uri="{FF2B5EF4-FFF2-40B4-BE49-F238E27FC236}">
                <a16:creationId xmlns:a16="http://schemas.microsoft.com/office/drawing/2014/main" id="{236B6FD2-0C1F-47A6-B8DE-3156DD4EAD16}"/>
              </a:ext>
            </a:extLst>
          </p:cNvPr>
          <p:cNvSpPr/>
          <p:nvPr/>
        </p:nvSpPr>
        <p:spPr>
          <a:xfrm>
            <a:off x="5222276" y="5754114"/>
            <a:ext cx="467360" cy="467360"/>
          </a:xfrm>
          <a:prstGeom prst="plus">
            <a:avLst>
              <a:gd name="adj" fmla="val 34420"/>
            </a:avLst>
          </a:prstGeom>
          <a:solidFill>
            <a:schemeClr val="tx1">
              <a:lumMod val="50000"/>
              <a:lumOff val="50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>
              <a:solidFill>
                <a:schemeClr val="bg1"/>
              </a:solidFill>
            </a:endParaRPr>
          </a:p>
        </p:txBody>
      </p:sp>
      <p:sp>
        <p:nvSpPr>
          <p:cNvPr id="61" name="חץ: למטה 60">
            <a:extLst>
              <a:ext uri="{FF2B5EF4-FFF2-40B4-BE49-F238E27FC236}">
                <a16:creationId xmlns:a16="http://schemas.microsoft.com/office/drawing/2014/main" id="{FBB8645D-D024-43EC-BA11-BEE33F10527E}"/>
              </a:ext>
            </a:extLst>
          </p:cNvPr>
          <p:cNvSpPr/>
          <p:nvPr/>
        </p:nvSpPr>
        <p:spPr>
          <a:xfrm>
            <a:off x="3896032" y="4979154"/>
            <a:ext cx="484632" cy="662744"/>
          </a:xfrm>
          <a:prstGeom prst="downArrow">
            <a:avLst>
              <a:gd name="adj1" fmla="val 27358"/>
              <a:gd name="adj2" fmla="val 57547"/>
            </a:avLst>
          </a:pr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/>
          </a:p>
        </p:txBody>
      </p:sp>
      <p:cxnSp>
        <p:nvCxnSpPr>
          <p:cNvPr id="73" name="מחבר ישר 72">
            <a:extLst>
              <a:ext uri="{FF2B5EF4-FFF2-40B4-BE49-F238E27FC236}">
                <a16:creationId xmlns:a16="http://schemas.microsoft.com/office/drawing/2014/main" id="{D08B9EEA-FB11-499D-8A98-AF9B146F8261}"/>
              </a:ext>
            </a:extLst>
          </p:cNvPr>
          <p:cNvCxnSpPr>
            <a:cxnSpLocks/>
            <a:stCxn id="38" idx="2"/>
            <a:endCxn id="43" idx="0"/>
          </p:cNvCxnSpPr>
          <p:nvPr/>
        </p:nvCxnSpPr>
        <p:spPr>
          <a:xfrm>
            <a:off x="2930769" y="2241012"/>
            <a:ext cx="0" cy="7471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מחבר ישר 80">
            <a:extLst>
              <a:ext uri="{FF2B5EF4-FFF2-40B4-BE49-F238E27FC236}">
                <a16:creationId xmlns:a16="http://schemas.microsoft.com/office/drawing/2014/main" id="{85EDFFFF-E370-4F08-898A-6665DC85E66B}"/>
              </a:ext>
            </a:extLst>
          </p:cNvPr>
          <p:cNvCxnSpPr>
            <a:cxnSpLocks/>
            <a:stCxn id="33" idx="2"/>
            <a:endCxn id="38" idx="0"/>
          </p:cNvCxnSpPr>
          <p:nvPr/>
        </p:nvCxnSpPr>
        <p:spPr>
          <a:xfrm flipH="1">
            <a:off x="2930769" y="1405707"/>
            <a:ext cx="1752881" cy="5275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מחבר ישר 82">
            <a:extLst>
              <a:ext uri="{FF2B5EF4-FFF2-40B4-BE49-F238E27FC236}">
                <a16:creationId xmlns:a16="http://schemas.microsoft.com/office/drawing/2014/main" id="{B175F0FD-E17F-4DA8-A80B-74415135C1C1}"/>
              </a:ext>
            </a:extLst>
          </p:cNvPr>
          <p:cNvCxnSpPr>
            <a:cxnSpLocks/>
            <a:stCxn id="33" idx="2"/>
            <a:endCxn id="40" idx="0"/>
          </p:cNvCxnSpPr>
          <p:nvPr/>
        </p:nvCxnSpPr>
        <p:spPr>
          <a:xfrm>
            <a:off x="4683650" y="1405707"/>
            <a:ext cx="2082596" cy="52752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תיבת טקסט 40">
            <a:extLst>
              <a:ext uri="{FF2B5EF4-FFF2-40B4-BE49-F238E27FC236}">
                <a16:creationId xmlns:a16="http://schemas.microsoft.com/office/drawing/2014/main" id="{8A11C055-4171-48F4-966B-6BE370043353}"/>
              </a:ext>
            </a:extLst>
          </p:cNvPr>
          <p:cNvSpPr txBox="1"/>
          <p:nvPr/>
        </p:nvSpPr>
        <p:spPr>
          <a:xfrm>
            <a:off x="8372894" y="3009348"/>
            <a:ext cx="3314405" cy="720000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dash"/>
          </a:ln>
        </p:spPr>
        <p:txBody>
          <a:bodyPr wrap="square" anchor="ctr">
            <a:spAutoFit/>
          </a:bodyPr>
          <a:lstStyle/>
          <a:p>
            <a:pPr algn="l"/>
            <a:r>
              <a:rPr lang="he-IL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ביטויי השיח</a:t>
            </a:r>
            <a:r>
              <a:rPr lang="he-IL" sz="1400" dirty="0"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 </a:t>
            </a:r>
            <a:r>
              <a:rPr lang="he-IL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בקהילות שבמחקר</a:t>
            </a:r>
            <a:endParaRPr lang="he-IL"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42" name="צלב 241">
            <a:extLst>
              <a:ext uri="{FF2B5EF4-FFF2-40B4-BE49-F238E27FC236}">
                <a16:creationId xmlns:a16="http://schemas.microsoft.com/office/drawing/2014/main" id="{BA0B24AF-7F1A-4DC1-A7B3-9CA461F1BBBB}"/>
              </a:ext>
            </a:extLst>
          </p:cNvPr>
          <p:cNvSpPr/>
          <p:nvPr/>
        </p:nvSpPr>
        <p:spPr>
          <a:xfrm>
            <a:off x="2646550" y="4369584"/>
            <a:ext cx="467360" cy="467360"/>
          </a:xfrm>
          <a:prstGeom prst="plus">
            <a:avLst>
              <a:gd name="adj" fmla="val 34420"/>
            </a:avLst>
          </a:prstGeom>
          <a:solidFill>
            <a:srgbClr val="BFBFBF"/>
          </a:solidFill>
          <a:ln w="19050">
            <a:noFill/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/>
          </a:p>
        </p:txBody>
      </p:sp>
      <p:sp>
        <p:nvSpPr>
          <p:cNvPr id="243" name="צלב 242">
            <a:extLst>
              <a:ext uri="{FF2B5EF4-FFF2-40B4-BE49-F238E27FC236}">
                <a16:creationId xmlns:a16="http://schemas.microsoft.com/office/drawing/2014/main" id="{CD93D82E-85D6-45B0-9D0D-D903BFEE5CBA}"/>
              </a:ext>
            </a:extLst>
          </p:cNvPr>
          <p:cNvSpPr/>
          <p:nvPr/>
        </p:nvSpPr>
        <p:spPr>
          <a:xfrm>
            <a:off x="5222276" y="4369584"/>
            <a:ext cx="467360" cy="467360"/>
          </a:xfrm>
          <a:prstGeom prst="plus">
            <a:avLst>
              <a:gd name="adj" fmla="val 34420"/>
            </a:avLst>
          </a:prstGeom>
          <a:solidFill>
            <a:srgbClr val="BFBFBF"/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/>
          </a:p>
        </p:txBody>
      </p:sp>
      <p:sp>
        <p:nvSpPr>
          <p:cNvPr id="53" name="תיבת טקסט 52">
            <a:extLst>
              <a:ext uri="{FF2B5EF4-FFF2-40B4-BE49-F238E27FC236}">
                <a16:creationId xmlns:a16="http://schemas.microsoft.com/office/drawing/2014/main" id="{C51B8960-203C-4D34-9899-7B997FA4FA52}"/>
              </a:ext>
            </a:extLst>
          </p:cNvPr>
          <p:cNvSpPr txBox="1"/>
          <p:nvPr/>
        </p:nvSpPr>
        <p:spPr>
          <a:xfrm>
            <a:off x="8372895" y="4341654"/>
            <a:ext cx="3314405" cy="523220"/>
          </a:xfrm>
          <a:prstGeom prst="rect">
            <a:avLst/>
          </a:prstGeom>
          <a:solidFill>
            <a:schemeClr val="bg1">
              <a:lumMod val="65000"/>
            </a:schemeClr>
          </a:solidFill>
          <a:ln w="19050">
            <a:noFill/>
          </a:ln>
        </p:spPr>
        <p:txBody>
          <a:bodyPr wrap="square" anchor="ctr">
            <a:spAutoFit/>
          </a:bodyPr>
          <a:lstStyle/>
          <a:p>
            <a:pPr algn="l"/>
            <a:r>
              <a:rPr lang="he-IL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צורות השיח בשלבי היווצרותה השונים </a:t>
            </a:r>
            <a:br>
              <a:rPr lang="en-US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</a:br>
            <a:r>
              <a:rPr lang="he-IL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של היחידה הדורית</a:t>
            </a:r>
            <a:endParaRPr lang="he-IL" sz="14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0" name="תיבת טקסט 39">
            <a:extLst>
              <a:ext uri="{FF2B5EF4-FFF2-40B4-BE49-F238E27FC236}">
                <a16:creationId xmlns:a16="http://schemas.microsoft.com/office/drawing/2014/main" id="{5F9570C2-1676-453C-9D7A-FD572D69B23C}"/>
              </a:ext>
            </a:extLst>
          </p:cNvPr>
          <p:cNvSpPr txBox="1"/>
          <p:nvPr/>
        </p:nvSpPr>
        <p:spPr>
          <a:xfrm>
            <a:off x="5949887" y="1933235"/>
            <a:ext cx="1632718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1000"/>
              </a:spcAft>
            </a:pPr>
            <a:r>
              <a:rPr lang="he-IL" sz="14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המשימה החברתית</a:t>
            </a:r>
            <a:endParaRPr lang="en-US" sz="14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45" name="מלבן 44">
            <a:extLst>
              <a:ext uri="{FF2B5EF4-FFF2-40B4-BE49-F238E27FC236}">
                <a16:creationId xmlns:a16="http://schemas.microsoft.com/office/drawing/2014/main" id="{9466C5FA-3DE6-425B-A2B4-0F27BF2EEAD0}"/>
              </a:ext>
            </a:extLst>
          </p:cNvPr>
          <p:cNvSpPr/>
          <p:nvPr/>
        </p:nvSpPr>
        <p:spPr>
          <a:xfrm>
            <a:off x="5949887" y="2988139"/>
            <a:ext cx="1650158" cy="736279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tx1"/>
                </a:solidFill>
                <a:effectLst/>
                <a:latin typeface="Calibri Light" panose="020F0302020204030204" pitchFamily="34" charset="0"/>
                <a:ea typeface="Calibri" panose="020F0502020204030204" pitchFamily="34" charset="0"/>
                <a:cs typeface="Calibri Light" panose="020F0302020204030204" pitchFamily="34" charset="0"/>
              </a:rPr>
              <a:t>השיח מול אנשי העיר שבה הקהילה ממוקמת</a:t>
            </a:r>
            <a:endParaRPr lang="he-IL" sz="1400" dirty="0">
              <a:solidFill>
                <a:schemeClr val="tx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1" name="מלבן 50">
            <a:extLst>
              <a:ext uri="{FF2B5EF4-FFF2-40B4-BE49-F238E27FC236}">
                <a16:creationId xmlns:a16="http://schemas.microsoft.com/office/drawing/2014/main" id="{504E2011-7D78-4BD7-884B-4E615368053E}"/>
              </a:ext>
            </a:extLst>
          </p:cNvPr>
          <p:cNvSpPr/>
          <p:nvPr/>
        </p:nvSpPr>
        <p:spPr>
          <a:xfrm>
            <a:off x="5928422" y="5726184"/>
            <a:ext cx="1693089" cy="52322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9050">
            <a:noFill/>
            <a:prstDash val="lg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מימוש</a:t>
            </a:r>
          </a:p>
        </p:txBody>
      </p:sp>
      <p:sp>
        <p:nvSpPr>
          <p:cNvPr id="56" name="מלבן 55">
            <a:extLst>
              <a:ext uri="{FF2B5EF4-FFF2-40B4-BE49-F238E27FC236}">
                <a16:creationId xmlns:a16="http://schemas.microsoft.com/office/drawing/2014/main" id="{4F5A5DD3-224F-4218-8B1A-682EB176C112}"/>
              </a:ext>
            </a:extLst>
          </p:cNvPr>
          <p:cNvSpPr/>
          <p:nvPr/>
        </p:nvSpPr>
        <p:spPr>
          <a:xfrm>
            <a:off x="5906956" y="4297514"/>
            <a:ext cx="1736020" cy="611500"/>
          </a:xfrm>
          <a:prstGeom prst="rect">
            <a:avLst/>
          </a:prstGeom>
          <a:solidFill>
            <a:schemeClr val="bg1"/>
          </a:solidFill>
          <a:ln w="38100" cmpd="thinThick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r>
              <a:rPr lang="he-IL" sz="16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שיח של מעשה</a:t>
            </a:r>
          </a:p>
        </p:txBody>
      </p:sp>
      <p:cxnSp>
        <p:nvCxnSpPr>
          <p:cNvPr id="63" name="מחבר ישר 62">
            <a:extLst>
              <a:ext uri="{FF2B5EF4-FFF2-40B4-BE49-F238E27FC236}">
                <a16:creationId xmlns:a16="http://schemas.microsoft.com/office/drawing/2014/main" id="{60BC1EF1-DFD7-4213-AB82-D6769486533D}"/>
              </a:ext>
            </a:extLst>
          </p:cNvPr>
          <p:cNvCxnSpPr>
            <a:cxnSpLocks/>
            <a:stCxn id="45" idx="2"/>
            <a:endCxn id="56" idx="0"/>
          </p:cNvCxnSpPr>
          <p:nvPr/>
        </p:nvCxnSpPr>
        <p:spPr>
          <a:xfrm>
            <a:off x="6774966" y="3724418"/>
            <a:ext cx="0" cy="5730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מחבר ישר 74">
            <a:extLst>
              <a:ext uri="{FF2B5EF4-FFF2-40B4-BE49-F238E27FC236}">
                <a16:creationId xmlns:a16="http://schemas.microsoft.com/office/drawing/2014/main" id="{26EEC66F-5BA8-4FAA-898A-E1DA6A598C4C}"/>
              </a:ext>
            </a:extLst>
          </p:cNvPr>
          <p:cNvCxnSpPr>
            <a:cxnSpLocks/>
            <a:stCxn id="40" idx="2"/>
            <a:endCxn id="45" idx="0"/>
          </p:cNvCxnSpPr>
          <p:nvPr/>
        </p:nvCxnSpPr>
        <p:spPr>
          <a:xfrm>
            <a:off x="6766246" y="2241012"/>
            <a:ext cx="8720" cy="74712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חץ: למטה 36">
            <a:extLst>
              <a:ext uri="{FF2B5EF4-FFF2-40B4-BE49-F238E27FC236}">
                <a16:creationId xmlns:a16="http://schemas.microsoft.com/office/drawing/2014/main" id="{C9781B37-4C45-4372-A849-FDF26FCC3A9D}"/>
              </a:ext>
            </a:extLst>
          </p:cNvPr>
          <p:cNvSpPr/>
          <p:nvPr/>
        </p:nvSpPr>
        <p:spPr>
          <a:xfrm>
            <a:off x="6532650" y="4979154"/>
            <a:ext cx="484632" cy="662744"/>
          </a:xfrm>
          <a:prstGeom prst="downArrow">
            <a:avLst>
              <a:gd name="adj1" fmla="val 27358"/>
              <a:gd name="adj2" fmla="val 57547"/>
            </a:avLst>
          </a:prstGeom>
          <a:solidFill>
            <a:schemeClr val="bg1">
              <a:lumMod val="65000"/>
            </a:scheme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400" dirty="0"/>
          </a:p>
        </p:txBody>
      </p:sp>
      <p:pic>
        <p:nvPicPr>
          <p:cNvPr id="46" name="גרפיקה 45" descr="בועת צ'אט קו מיתאר">
            <a:extLst>
              <a:ext uri="{FF2B5EF4-FFF2-40B4-BE49-F238E27FC236}">
                <a16:creationId xmlns:a16="http://schemas.microsoft.com/office/drawing/2014/main" id="{F9852908-D6AF-4F55-922F-D3DF6BEDCB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975614" y="3054028"/>
            <a:ext cx="569447" cy="629608"/>
          </a:xfrm>
          <a:prstGeom prst="rect">
            <a:avLst/>
          </a:prstGeom>
        </p:spPr>
      </p:pic>
      <p:pic>
        <p:nvPicPr>
          <p:cNvPr id="47" name="גרפיקה 46" descr="בועת צ'אט קו מיתאר">
            <a:extLst>
              <a:ext uri="{FF2B5EF4-FFF2-40B4-BE49-F238E27FC236}">
                <a16:creationId xmlns:a16="http://schemas.microsoft.com/office/drawing/2014/main" id="{D091C271-B492-4125-AEFC-A57C85E88A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10975614" y="4319031"/>
            <a:ext cx="569447" cy="629608"/>
          </a:xfrm>
          <a:prstGeom prst="rect">
            <a:avLst/>
          </a:prstGeom>
        </p:spPr>
      </p:pic>
      <p:grpSp>
        <p:nvGrpSpPr>
          <p:cNvPr id="62" name="קבוצה 61">
            <a:extLst>
              <a:ext uri="{FF2B5EF4-FFF2-40B4-BE49-F238E27FC236}">
                <a16:creationId xmlns:a16="http://schemas.microsoft.com/office/drawing/2014/main" id="{D72DDB59-CFF7-4482-A185-31AD7C0A9E69}"/>
              </a:ext>
            </a:extLst>
          </p:cNvPr>
          <p:cNvGrpSpPr/>
          <p:nvPr/>
        </p:nvGrpSpPr>
        <p:grpSpPr>
          <a:xfrm>
            <a:off x="2811040" y="697821"/>
            <a:ext cx="3721610" cy="707886"/>
            <a:chOff x="1874518" y="362541"/>
            <a:chExt cx="3721610" cy="707886"/>
          </a:xfrm>
        </p:grpSpPr>
        <p:sp>
          <p:nvSpPr>
            <p:cNvPr id="5" name="מלבן 4">
              <a:extLst>
                <a:ext uri="{FF2B5EF4-FFF2-40B4-BE49-F238E27FC236}">
                  <a16:creationId xmlns:a16="http://schemas.microsoft.com/office/drawing/2014/main" id="{E3D8ED7F-D09E-4E39-82BE-E2FD939F67B5}"/>
                </a:ext>
              </a:extLst>
            </p:cNvPr>
            <p:cNvSpPr/>
            <p:nvPr/>
          </p:nvSpPr>
          <p:spPr>
            <a:xfrm>
              <a:off x="1874518" y="408511"/>
              <a:ext cx="3721610" cy="65147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sp>
          <p:nvSpPr>
            <p:cNvPr id="33" name="תיבת טקסט 32">
              <a:extLst>
                <a:ext uri="{FF2B5EF4-FFF2-40B4-BE49-F238E27FC236}">
                  <a16:creationId xmlns:a16="http://schemas.microsoft.com/office/drawing/2014/main" id="{EEB230DE-B14A-43C0-9844-D6E6A332995A}"/>
                </a:ext>
              </a:extLst>
            </p:cNvPr>
            <p:cNvSpPr txBox="1"/>
            <p:nvPr/>
          </p:nvSpPr>
          <p:spPr>
            <a:xfrm>
              <a:off x="1920240" y="362541"/>
              <a:ext cx="3653775" cy="707886"/>
            </a:xfrm>
            <a:prstGeom prst="rect">
              <a:avLst/>
            </a:prstGeom>
            <a:noFill/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txBody>
            <a:bodyPr wrap="square">
              <a:spAutoFit/>
            </a:bodyPr>
            <a:lstStyle/>
            <a:p>
              <a:pPr algn="l"/>
              <a:r>
                <a:rPr lang="he-IL" sz="4000" dirty="0">
                  <a:effectLst/>
                  <a:latin typeface="Calibri Light" panose="020F0302020204030204" pitchFamily="34" charset="0"/>
                  <a:ea typeface="Calibri" panose="020F0502020204030204" pitchFamily="34" charset="0"/>
                  <a:cs typeface="Calibri Light" panose="020F0302020204030204" pitchFamily="34" charset="0"/>
                </a:rPr>
                <a:t>הקהילה</a:t>
              </a:r>
              <a:endParaRPr lang="he-IL" sz="360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grpSp>
          <p:nvGrpSpPr>
            <p:cNvPr id="4" name="קבוצה 3">
              <a:extLst>
                <a:ext uri="{FF2B5EF4-FFF2-40B4-BE49-F238E27FC236}">
                  <a16:creationId xmlns:a16="http://schemas.microsoft.com/office/drawing/2014/main" id="{E63775F6-B2FE-478B-88F6-8A594CF11BB3}"/>
                </a:ext>
              </a:extLst>
            </p:cNvPr>
            <p:cNvGrpSpPr/>
            <p:nvPr/>
          </p:nvGrpSpPr>
          <p:grpSpPr>
            <a:xfrm>
              <a:off x="3425879" y="454229"/>
              <a:ext cx="2104243" cy="544257"/>
              <a:chOff x="1336361" y="346493"/>
              <a:chExt cx="2718602" cy="703160"/>
            </a:xfrm>
          </p:grpSpPr>
          <p:pic>
            <p:nvPicPr>
              <p:cNvPr id="7" name="גרפיקה 6" descr="קבוצת גברים קו מיתאר">
                <a:extLst>
                  <a:ext uri="{FF2B5EF4-FFF2-40B4-BE49-F238E27FC236}">
                    <a16:creationId xmlns:a16="http://schemas.microsoft.com/office/drawing/2014/main" id="{FFCD8BD1-A98D-45D4-BF46-62479EE943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865026" y="346493"/>
                <a:ext cx="697796" cy="697796"/>
              </a:xfrm>
              <a:prstGeom prst="rect">
                <a:avLst/>
              </a:prstGeom>
            </p:spPr>
          </p:pic>
          <p:pic>
            <p:nvPicPr>
              <p:cNvPr id="252" name="גרפיקה 251" descr="קבוצת גברים קו מיתאר">
                <a:extLst>
                  <a:ext uri="{FF2B5EF4-FFF2-40B4-BE49-F238E27FC236}">
                    <a16:creationId xmlns:a16="http://schemas.microsoft.com/office/drawing/2014/main" id="{483FE3F1-7DC6-43BB-BA8C-2141747FC2F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3357167" y="346493"/>
                <a:ext cx="697796" cy="697796"/>
              </a:xfrm>
              <a:prstGeom prst="rect">
                <a:avLst/>
              </a:prstGeom>
            </p:spPr>
          </p:pic>
          <p:pic>
            <p:nvPicPr>
              <p:cNvPr id="20" name="גרפיקה 19" descr="גבר ואישה קו מיתאר">
                <a:extLst>
                  <a:ext uri="{FF2B5EF4-FFF2-40B4-BE49-F238E27FC236}">
                    <a16:creationId xmlns:a16="http://schemas.microsoft.com/office/drawing/2014/main" id="{48607634-D8B5-4315-8B56-5F50704FD31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>
                <a:off x="2837654" y="352498"/>
                <a:ext cx="687126" cy="687126"/>
              </a:xfrm>
              <a:prstGeom prst="rect">
                <a:avLst/>
              </a:prstGeom>
            </p:spPr>
          </p:pic>
          <p:pic>
            <p:nvPicPr>
              <p:cNvPr id="22" name="גרפיקה 21" descr="שתי נשים קו מיתאר">
                <a:extLst>
                  <a:ext uri="{FF2B5EF4-FFF2-40B4-BE49-F238E27FC236}">
                    <a16:creationId xmlns:a16="http://schemas.microsoft.com/office/drawing/2014/main" id="{F9669A42-9EA1-4C8F-A22F-D553A5FA40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2375861" y="346493"/>
                <a:ext cx="703160" cy="703160"/>
              </a:xfrm>
              <a:prstGeom prst="rect">
                <a:avLst/>
              </a:prstGeom>
            </p:spPr>
          </p:pic>
          <p:pic>
            <p:nvPicPr>
              <p:cNvPr id="57" name="גרפיקה 56" descr="שתי נשים קו מיתאר">
                <a:extLst>
                  <a:ext uri="{FF2B5EF4-FFF2-40B4-BE49-F238E27FC236}">
                    <a16:creationId xmlns:a16="http://schemas.microsoft.com/office/drawing/2014/main" id="{C59BF50D-3292-45B4-A1E9-15B13B1C2D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8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p:blipFill>
            <p:spPr>
              <a:xfrm>
                <a:off x="1336361" y="346493"/>
                <a:ext cx="703160" cy="703160"/>
              </a:xfrm>
              <a:prstGeom prst="rect">
                <a:avLst/>
              </a:prstGeom>
            </p:spPr>
          </p:pic>
        </p:grpSp>
      </p:grpSp>
      <p:cxnSp>
        <p:nvCxnSpPr>
          <p:cNvPr id="6" name="מחבר: מרפקי 5">
            <a:extLst>
              <a:ext uri="{FF2B5EF4-FFF2-40B4-BE49-F238E27FC236}">
                <a16:creationId xmlns:a16="http://schemas.microsoft.com/office/drawing/2014/main" id="{D5C2ECAD-1AC4-4C30-B5C7-42E27F50F205}"/>
              </a:ext>
            </a:extLst>
          </p:cNvPr>
          <p:cNvCxnSpPr>
            <a:stCxn id="43" idx="2"/>
            <a:endCxn id="55" idx="0"/>
          </p:cNvCxnSpPr>
          <p:nvPr/>
        </p:nvCxnSpPr>
        <p:spPr>
          <a:xfrm rot="5400000">
            <a:off x="1996543" y="3407428"/>
            <a:ext cx="617236" cy="1251216"/>
          </a:xfrm>
          <a:prstGeom prst="bentConnector3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מחבר: מרפקי 9">
            <a:extLst>
              <a:ext uri="{FF2B5EF4-FFF2-40B4-BE49-F238E27FC236}">
                <a16:creationId xmlns:a16="http://schemas.microsoft.com/office/drawing/2014/main" id="{9C4F8270-DE5B-4746-8745-7106A5DA199B}"/>
              </a:ext>
            </a:extLst>
          </p:cNvPr>
          <p:cNvCxnSpPr>
            <a:stCxn id="43" idx="2"/>
            <a:endCxn id="54" idx="0"/>
          </p:cNvCxnSpPr>
          <p:nvPr/>
        </p:nvCxnSpPr>
        <p:spPr>
          <a:xfrm rot="16200000" flipH="1">
            <a:off x="3225940" y="3429246"/>
            <a:ext cx="617236" cy="1207579"/>
          </a:xfrm>
          <a:prstGeom prst="bentConnector3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גרפיקה 47" descr="קבוצה קו מיתאר">
            <a:extLst>
              <a:ext uri="{FF2B5EF4-FFF2-40B4-BE49-F238E27FC236}">
                <a16:creationId xmlns:a16="http://schemas.microsoft.com/office/drawing/2014/main" id="{56921212-8799-4EDD-B3A1-0F0D1AE4E3C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909639" y="5618849"/>
            <a:ext cx="720991" cy="720991"/>
          </a:xfrm>
          <a:prstGeom prst="rect">
            <a:avLst/>
          </a:prstGeom>
        </p:spPr>
      </p:pic>
      <p:sp>
        <p:nvSpPr>
          <p:cNvPr id="11" name="שווה ל 10">
            <a:extLst>
              <a:ext uri="{FF2B5EF4-FFF2-40B4-BE49-F238E27FC236}">
                <a16:creationId xmlns:a16="http://schemas.microsoft.com/office/drawing/2014/main" id="{9E13B5A3-B860-4434-A44A-00DA0DCDBF0F}"/>
              </a:ext>
            </a:extLst>
          </p:cNvPr>
          <p:cNvSpPr/>
          <p:nvPr/>
        </p:nvSpPr>
        <p:spPr>
          <a:xfrm>
            <a:off x="7841622" y="5813588"/>
            <a:ext cx="431399" cy="430736"/>
          </a:xfrm>
          <a:prstGeom prst="mathEqual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  <p:sp>
        <p:nvSpPr>
          <p:cNvPr id="58" name="שווה ל 57">
            <a:extLst>
              <a:ext uri="{FF2B5EF4-FFF2-40B4-BE49-F238E27FC236}">
                <a16:creationId xmlns:a16="http://schemas.microsoft.com/office/drawing/2014/main" id="{2BE37D87-6BCD-4225-82E2-BB89EE1CFE18}"/>
              </a:ext>
            </a:extLst>
          </p:cNvPr>
          <p:cNvSpPr/>
          <p:nvPr/>
        </p:nvSpPr>
        <p:spPr>
          <a:xfrm>
            <a:off x="7841622" y="4426748"/>
            <a:ext cx="431399" cy="430736"/>
          </a:xfrm>
          <a:prstGeom prst="mathEqual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2213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אליפסה 45">
            <a:extLst>
              <a:ext uri="{FF2B5EF4-FFF2-40B4-BE49-F238E27FC236}">
                <a16:creationId xmlns:a16="http://schemas.microsoft.com/office/drawing/2014/main" id="{C959BC6E-C136-4B0D-B2E9-32358D9A42C7}"/>
              </a:ext>
            </a:extLst>
          </p:cNvPr>
          <p:cNvSpPr/>
          <p:nvPr/>
        </p:nvSpPr>
        <p:spPr>
          <a:xfrm rot="2654085">
            <a:off x="3527108" y="3952366"/>
            <a:ext cx="2236440" cy="1927219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62" name="אליפסה 45">
            <a:extLst>
              <a:ext uri="{FF2B5EF4-FFF2-40B4-BE49-F238E27FC236}">
                <a16:creationId xmlns:a16="http://schemas.microsoft.com/office/drawing/2014/main" id="{79C0A7B3-E78F-4F7F-832F-82E3C3AFA523}"/>
              </a:ext>
            </a:extLst>
          </p:cNvPr>
          <p:cNvSpPr/>
          <p:nvPr/>
        </p:nvSpPr>
        <p:spPr>
          <a:xfrm rot="2877445">
            <a:off x="3667158" y="888653"/>
            <a:ext cx="1948684" cy="2386077"/>
          </a:xfrm>
          <a:prstGeom prst="ellipse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/>
            <a:endParaRPr lang="he-IL" sz="1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53BB10C5-EB43-46D0-B2F7-06C3CB369E9B}"/>
              </a:ext>
            </a:extLst>
          </p:cNvPr>
          <p:cNvGrpSpPr/>
          <p:nvPr/>
        </p:nvGrpSpPr>
        <p:grpSpPr bwMode="auto">
          <a:xfrm>
            <a:off x="2714168" y="118874"/>
            <a:ext cx="6739126" cy="6739126"/>
            <a:chOff x="2345021" y="-324091"/>
            <a:chExt cx="7521152" cy="7521152"/>
          </a:xfrm>
        </p:grpSpPr>
        <p:sp>
          <p:nvSpPr>
            <p:cNvPr id="56" name="תיבת טקסט 55">
              <a:extLst>
                <a:ext uri="{FF2B5EF4-FFF2-40B4-BE49-F238E27FC236}">
                  <a16:creationId xmlns:a16="http://schemas.microsoft.com/office/drawing/2014/main" id="{EB55C33B-7727-4662-A194-1B5A96D9A267}"/>
                </a:ext>
              </a:extLst>
            </p:cNvPr>
            <p:cNvSpPr txBox="1"/>
            <p:nvPr/>
          </p:nvSpPr>
          <p:spPr bwMode="auto">
            <a:xfrm rot="2598449">
              <a:off x="3793636" y="4244644"/>
              <a:ext cx="1734321" cy="138657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prstTxWarp prst="textArchDown">
                <a:avLst>
                  <a:gd name="adj" fmla="val 19610530"/>
                </a:avLst>
              </a:prstTxWarp>
              <a:spAutoFit/>
            </a:bodyPr>
            <a:lstStyle/>
            <a:p>
              <a:pPr marL="0" marR="0" indent="0">
                <a:spcBef>
                  <a:spcPts val="0"/>
                </a:spcBef>
                <a:spcAft>
                  <a:spcPts val="0"/>
                </a:spcAft>
              </a:pPr>
              <a:r>
                <a:rPr lang="he-IL" sz="1200" b="1" spc="30" dirty="0">
                  <a:latin typeface="Calibri Light" panose="020F0302020204030204" pitchFamily="34" charset="0"/>
                  <a:cs typeface="Calibri Light" panose="020F0302020204030204" pitchFamily="34" charset="0"/>
                </a:rPr>
                <a:t>  </a:t>
              </a:r>
              <a:r>
                <a:rPr lang="en-US" sz="1800" b="1" kern="1200" spc="3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The internal discourse as an IC</a:t>
              </a:r>
              <a:endParaRPr lang="en-US" sz="18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indent="0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kern="1200" spc="3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The discourse regarding the kibbutz as a community</a:t>
              </a:r>
              <a:endParaRPr lang="en-US" sz="18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lvl="0" algn="ctr" rtl="1"/>
              <a:endParaRPr lang="en-US" sz="1200" b="1" spc="3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sp>
          <p:nvSpPr>
            <p:cNvPr id="58" name="תיבת טקסט 57">
              <a:extLst>
                <a:ext uri="{FF2B5EF4-FFF2-40B4-BE49-F238E27FC236}">
                  <a16:creationId xmlns:a16="http://schemas.microsoft.com/office/drawing/2014/main" id="{74DDC5BA-928C-4248-8D52-9AD4BAF1DA51}"/>
                </a:ext>
              </a:extLst>
            </p:cNvPr>
            <p:cNvSpPr txBox="1"/>
            <p:nvPr/>
          </p:nvSpPr>
          <p:spPr bwMode="auto">
            <a:xfrm rot="18974992">
              <a:off x="3838894" y="1217580"/>
              <a:ext cx="1742053" cy="1547179"/>
            </a:xfrm>
            <a:prstGeom prst="rect">
              <a:avLst/>
            </a:prstGeom>
            <a:noFill/>
          </p:spPr>
          <p:txBody>
            <a:bodyPr wrap="square">
              <a:prstTxWarp prst="textArchUp">
                <a:avLst>
                  <a:gd name="adj" fmla="val 8085844"/>
                </a:avLst>
              </a:prstTxWarp>
              <a:spAutoFit/>
            </a:bodyPr>
            <a:lstStyle/>
            <a:p>
              <a:r>
                <a:rPr lang="en-US" sz="1100" b="1" kern="1200" spc="3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The internal discourse as an individual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inden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kern="1200" spc="3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The discourse with the family as an individual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inden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kern="1200" spc="3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The discourse regarding the kibbutz as an individua</a:t>
              </a:r>
              <a:endParaRPr lang="he-IL" sz="1200" b="1" spc="3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grpSp>
          <p:nvGrpSpPr>
            <p:cNvPr id="8" name="קבוצה 7">
              <a:extLst>
                <a:ext uri="{FF2B5EF4-FFF2-40B4-BE49-F238E27FC236}">
                  <a16:creationId xmlns:a16="http://schemas.microsoft.com/office/drawing/2014/main" id="{2480C9EE-2B67-43DE-AAF6-0667D20CABF9}"/>
                </a:ext>
              </a:extLst>
            </p:cNvPr>
            <p:cNvGrpSpPr/>
            <p:nvPr/>
          </p:nvGrpSpPr>
          <p:grpSpPr bwMode="auto">
            <a:xfrm>
              <a:off x="2345021" y="-324091"/>
              <a:ext cx="7521152" cy="7521152"/>
              <a:chOff x="2546333" y="-122779"/>
              <a:chExt cx="7118528" cy="7118528"/>
            </a:xfrm>
          </p:grpSpPr>
          <p:sp>
            <p:nvSpPr>
              <p:cNvPr id="6" name="מעגל חלקי 5">
                <a:extLst>
                  <a:ext uri="{FF2B5EF4-FFF2-40B4-BE49-F238E27FC236}">
                    <a16:creationId xmlns:a16="http://schemas.microsoft.com/office/drawing/2014/main" id="{F442DB58-CE99-47F0-BB51-06DB9F5FADC6}"/>
                  </a:ext>
                </a:extLst>
              </p:cNvPr>
              <p:cNvSpPr/>
              <p:nvPr/>
            </p:nvSpPr>
            <p:spPr bwMode="auto">
              <a:xfrm>
                <a:off x="2546333" y="-122779"/>
                <a:ext cx="7118528" cy="7118528"/>
              </a:xfrm>
              <a:prstGeom prst="pie">
                <a:avLst>
                  <a:gd name="adj1" fmla="val 0"/>
                  <a:gd name="adj2" fmla="val 10806999"/>
                </a:avLst>
              </a:prstGeom>
              <a:noFill/>
              <a:ln w="19050">
                <a:solidFill>
                  <a:schemeClr val="tx1">
                    <a:lumMod val="65000"/>
                    <a:lumOff val="35000"/>
                  </a:schemeClr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60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59" name="קבוצה 58">
                <a:extLst>
                  <a:ext uri="{FF2B5EF4-FFF2-40B4-BE49-F238E27FC236}">
                    <a16:creationId xmlns:a16="http://schemas.microsoft.com/office/drawing/2014/main" id="{2D7C2E2E-C54F-485A-9466-52920073155F}"/>
                  </a:ext>
                </a:extLst>
              </p:cNvPr>
              <p:cNvGrpSpPr/>
              <p:nvPr/>
            </p:nvGrpSpPr>
            <p:grpSpPr bwMode="auto">
              <a:xfrm rot="2700000">
                <a:off x="2699892" y="32782"/>
                <a:ext cx="6793240" cy="6793236"/>
                <a:chOff x="4242756" y="1367035"/>
                <a:chExt cx="4030537" cy="4030537"/>
              </a:xfrm>
            </p:grpSpPr>
            <p:sp>
              <p:nvSpPr>
                <p:cNvPr id="43" name="קשת מלאה 42">
                  <a:extLst>
                    <a:ext uri="{FF2B5EF4-FFF2-40B4-BE49-F238E27FC236}">
                      <a16:creationId xmlns:a16="http://schemas.microsoft.com/office/drawing/2014/main" id="{5E6E59F6-625B-4B0D-9CDB-25E2612F010F}"/>
                    </a:ext>
                  </a:extLst>
                </p:cNvPr>
                <p:cNvSpPr/>
                <p:nvPr/>
              </p:nvSpPr>
              <p:spPr bwMode="auto">
                <a:xfrm rot="5400000" flipV="1">
                  <a:off x="4243932" y="1367035"/>
                  <a:ext cx="4028185" cy="4030537"/>
                </a:xfrm>
                <a:prstGeom prst="blockArc">
                  <a:avLst>
                    <a:gd name="adj1" fmla="val 10811007"/>
                    <a:gd name="adj2" fmla="val 16207997"/>
                    <a:gd name="adj3" fmla="val 3820"/>
                  </a:avLst>
                </a:prstGeom>
                <a:solidFill>
                  <a:srgbClr val="7F7F7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6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42" name="קשת מלאה 41">
                  <a:extLst>
                    <a:ext uri="{FF2B5EF4-FFF2-40B4-BE49-F238E27FC236}">
                      <a16:creationId xmlns:a16="http://schemas.microsoft.com/office/drawing/2014/main" id="{2AEBDD74-BBC9-4D20-9B67-26CE09C6F45B}"/>
                    </a:ext>
                  </a:extLst>
                </p:cNvPr>
                <p:cNvSpPr/>
                <p:nvPr/>
              </p:nvSpPr>
              <p:spPr bwMode="auto">
                <a:xfrm flipV="1">
                  <a:off x="4243932" y="1367035"/>
                  <a:ext cx="4028185" cy="4030537"/>
                </a:xfrm>
                <a:prstGeom prst="blockArc">
                  <a:avLst>
                    <a:gd name="adj1" fmla="val 10811007"/>
                    <a:gd name="adj2" fmla="val 16207997"/>
                    <a:gd name="adj3" fmla="val 3820"/>
                  </a:avLst>
                </a:prstGeom>
                <a:solidFill>
                  <a:srgbClr val="A6A6A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6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41" name="קשת מלאה 40">
                  <a:extLst>
                    <a:ext uri="{FF2B5EF4-FFF2-40B4-BE49-F238E27FC236}">
                      <a16:creationId xmlns:a16="http://schemas.microsoft.com/office/drawing/2014/main" id="{04D1A6F0-272A-4849-B871-75CB5A949AED}"/>
                    </a:ext>
                  </a:extLst>
                </p:cNvPr>
                <p:cNvSpPr/>
                <p:nvPr/>
              </p:nvSpPr>
              <p:spPr bwMode="auto">
                <a:xfrm rot="16200000" flipV="1">
                  <a:off x="4243932" y="1367035"/>
                  <a:ext cx="4028185" cy="4030537"/>
                </a:xfrm>
                <a:prstGeom prst="blockArc">
                  <a:avLst>
                    <a:gd name="adj1" fmla="val 10811007"/>
                    <a:gd name="adj2" fmla="val 16207997"/>
                    <a:gd name="adj3" fmla="val 3820"/>
                  </a:avLst>
                </a:prstGeom>
                <a:solidFill>
                  <a:srgbClr val="BFBF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6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40" name="קשת מלאה 39">
                  <a:extLst>
                    <a:ext uri="{FF2B5EF4-FFF2-40B4-BE49-F238E27FC236}">
                      <a16:creationId xmlns:a16="http://schemas.microsoft.com/office/drawing/2014/main" id="{98838CC4-AB5D-4A9D-8B56-063E7BAC2E71}"/>
                    </a:ext>
                  </a:extLst>
                </p:cNvPr>
                <p:cNvSpPr/>
                <p:nvPr/>
              </p:nvSpPr>
              <p:spPr bwMode="auto">
                <a:xfrm rot="10800000" flipV="1">
                  <a:off x="4243932" y="1367035"/>
                  <a:ext cx="4028185" cy="4030537"/>
                </a:xfrm>
                <a:prstGeom prst="blockArc">
                  <a:avLst>
                    <a:gd name="adj1" fmla="val 10811007"/>
                    <a:gd name="adj2" fmla="val 16207997"/>
                    <a:gd name="adj3" fmla="val 3820"/>
                  </a:avLst>
                </a:prstGeom>
                <a:solidFill>
                  <a:srgbClr val="D9D9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6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</p:grpSp>
        </p:grpSp>
        <p:grpSp>
          <p:nvGrpSpPr>
            <p:cNvPr id="51" name="קבוצה 50">
              <a:extLst>
                <a:ext uri="{FF2B5EF4-FFF2-40B4-BE49-F238E27FC236}">
                  <a16:creationId xmlns:a16="http://schemas.microsoft.com/office/drawing/2014/main" id="{B734C56C-6FBF-4B93-B793-CB5BF5BFC2B6}"/>
                </a:ext>
              </a:extLst>
            </p:cNvPr>
            <p:cNvGrpSpPr/>
            <p:nvPr/>
          </p:nvGrpSpPr>
          <p:grpSpPr bwMode="auto">
            <a:xfrm rot="2700000">
              <a:off x="5330440" y="1170268"/>
              <a:ext cx="4459462" cy="4599303"/>
              <a:chOff x="4613127" y="-697426"/>
              <a:chExt cx="6295694" cy="6493109"/>
            </a:xfrm>
          </p:grpSpPr>
          <p:sp>
            <p:nvSpPr>
              <p:cNvPr id="46" name="אליפסה 45">
                <a:extLst>
                  <a:ext uri="{FF2B5EF4-FFF2-40B4-BE49-F238E27FC236}">
                    <a16:creationId xmlns:a16="http://schemas.microsoft.com/office/drawing/2014/main" id="{2C8D8930-41A0-4605-BFEB-7C587646F75C}"/>
                  </a:ext>
                </a:extLst>
              </p:cNvPr>
              <p:cNvSpPr/>
              <p:nvPr/>
            </p:nvSpPr>
            <p:spPr bwMode="auto">
              <a:xfrm>
                <a:off x="4613127" y="-697426"/>
                <a:ext cx="3303076" cy="3013218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40000"/>
                      <a:lumOff val="60000"/>
                    </a:schemeClr>
                  </a:gs>
                  <a:gs pos="46000">
                    <a:schemeClr val="accent3">
                      <a:lumMod val="95000"/>
                      <a:lumOff val="5000"/>
                    </a:schemeClr>
                  </a:gs>
                  <a:gs pos="100000">
                    <a:schemeClr val="accent3">
                      <a:lumMod val="60000"/>
                    </a:schemeClr>
                  </a:gs>
                </a:gsLst>
                <a:path path="circle">
                  <a:fillToRect l="50000" t="130000" r="50000" b="-30000"/>
                </a:path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400" b="1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grpSp>
            <p:nvGrpSpPr>
              <p:cNvPr id="11" name="קבוצה 10">
                <a:extLst>
                  <a:ext uri="{FF2B5EF4-FFF2-40B4-BE49-F238E27FC236}">
                    <a16:creationId xmlns:a16="http://schemas.microsoft.com/office/drawing/2014/main" id="{E590E8AA-C6A6-4195-996F-FA35C4519E11}"/>
                  </a:ext>
                </a:extLst>
              </p:cNvPr>
              <p:cNvGrpSpPr/>
              <p:nvPr/>
            </p:nvGrpSpPr>
            <p:grpSpPr bwMode="auto">
              <a:xfrm>
                <a:off x="5293751" y="412886"/>
                <a:ext cx="1858397" cy="1858397"/>
                <a:chOff x="5165119" y="483289"/>
                <a:chExt cx="1858397" cy="1858397"/>
              </a:xfrm>
            </p:grpSpPr>
            <p:grpSp>
              <p:nvGrpSpPr>
                <p:cNvPr id="10" name="קבוצה 9">
                  <a:extLst>
                    <a:ext uri="{FF2B5EF4-FFF2-40B4-BE49-F238E27FC236}">
                      <a16:creationId xmlns:a16="http://schemas.microsoft.com/office/drawing/2014/main" id="{C3966E4F-F4EF-4F49-97B8-D3581150AF78}"/>
                    </a:ext>
                  </a:extLst>
                </p:cNvPr>
                <p:cNvGrpSpPr/>
                <p:nvPr/>
              </p:nvGrpSpPr>
              <p:grpSpPr bwMode="auto">
                <a:xfrm>
                  <a:off x="5165119" y="483289"/>
                  <a:ext cx="1858397" cy="1858397"/>
                  <a:chOff x="8016240" y="955040"/>
                  <a:chExt cx="1858397" cy="1858397"/>
                </a:xfrm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9" name="מעגל חלקי 8">
                    <a:extLst>
                      <a:ext uri="{FF2B5EF4-FFF2-40B4-BE49-F238E27FC236}">
                        <a16:creationId xmlns:a16="http://schemas.microsoft.com/office/drawing/2014/main" id="{151A822C-1CF8-4660-9D9E-781EC2F04C20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016240" y="955040"/>
                    <a:ext cx="1858397" cy="1858397"/>
                  </a:xfrm>
                  <a:prstGeom prst="pie">
                    <a:avLst>
                      <a:gd name="adj1" fmla="val 5384909"/>
                      <a:gd name="adj2" fmla="val 16200000"/>
                    </a:avLst>
                  </a:prstGeom>
                  <a:solidFill>
                    <a:srgbClr val="7F7F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sz="14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endParaRPr>
                  </a:p>
                </p:txBody>
              </p:sp>
              <p:sp>
                <p:nvSpPr>
                  <p:cNvPr id="24" name="מעגל חלקי 23">
                    <a:extLst>
                      <a:ext uri="{FF2B5EF4-FFF2-40B4-BE49-F238E27FC236}">
                        <a16:creationId xmlns:a16="http://schemas.microsoft.com/office/drawing/2014/main" id="{D75AE926-17E5-4222-87C3-ED3E364E4E17}"/>
                      </a:ext>
                    </a:extLst>
                  </p:cNvPr>
                  <p:cNvSpPr/>
                  <p:nvPr/>
                </p:nvSpPr>
                <p:spPr bwMode="auto">
                  <a:xfrm flipH="1">
                    <a:off x="8016240" y="955040"/>
                    <a:ext cx="1858397" cy="1858397"/>
                  </a:xfrm>
                  <a:prstGeom prst="pie">
                    <a:avLst>
                      <a:gd name="adj1" fmla="val 5384909"/>
                      <a:gd name="adj2" fmla="val 16200000"/>
                    </a:avLst>
                  </a:prstGeom>
                  <a:solidFill>
                    <a:srgbClr val="D9D9D9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sz="14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endParaRPr>
                  </a:p>
                </p:txBody>
              </p:sp>
            </p:grpSp>
            <p:sp>
              <p:nvSpPr>
                <p:cNvPr id="23" name="תיבת טקסט 22">
                  <a:extLst>
                    <a:ext uri="{FF2B5EF4-FFF2-40B4-BE49-F238E27FC236}">
                      <a16:creationId xmlns:a16="http://schemas.microsoft.com/office/drawing/2014/main" id="{64C5A3B0-882D-429D-AC9A-1CAF00F743B5}"/>
                    </a:ext>
                  </a:extLst>
                </p:cNvPr>
                <p:cNvSpPr txBox="1"/>
                <p:nvPr/>
              </p:nvSpPr>
              <p:spPr bwMode="auto">
                <a:xfrm rot="18900000">
                  <a:off x="5374787" y="781661"/>
                  <a:ext cx="1482804" cy="1212319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indent="0" algn="ctr" rtl="1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b="1" kern="1200" dirty="0">
                      <a:solidFill>
                        <a:srgbClr val="000000"/>
                      </a:solidFill>
                      <a:effectLst/>
                      <a:ea typeface="Calibri" panose="020F0502020204030204" pitchFamily="34" charset="0"/>
                      <a:cs typeface="Arial" panose="020B0604020202020204" pitchFamily="34" charset="0"/>
                    </a:rPr>
                    <a:t>The individual and the social cause</a:t>
                  </a:r>
                  <a:endParaRPr lang="en-US" sz="11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55" name="אליפסה 45">
                <a:extLst>
                  <a:ext uri="{FF2B5EF4-FFF2-40B4-BE49-F238E27FC236}">
                    <a16:creationId xmlns:a16="http://schemas.microsoft.com/office/drawing/2014/main" id="{C429BADC-466F-451D-92B5-A816662496D4}"/>
                  </a:ext>
                </a:extLst>
              </p:cNvPr>
              <p:cNvSpPr/>
              <p:nvPr/>
            </p:nvSpPr>
            <p:spPr bwMode="auto">
              <a:xfrm>
                <a:off x="7896023" y="2430287"/>
                <a:ext cx="3012798" cy="336539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74000">
                    <a:schemeClr val="accent3">
                      <a:lumMod val="45000"/>
                      <a:lumOff val="55000"/>
                    </a:schemeClr>
                  </a:gs>
                  <a:gs pos="83000">
                    <a:schemeClr val="accent3">
                      <a:lumMod val="45000"/>
                      <a:lumOff val="55000"/>
                    </a:schemeClr>
                  </a:gs>
                  <a:gs pos="100000">
                    <a:schemeClr val="accent3">
                      <a:lumMod val="30000"/>
                      <a:lumOff val="70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400" b="1" dirty="0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</p:grpSp>
        <p:grpSp>
          <p:nvGrpSpPr>
            <p:cNvPr id="48" name="קבוצה 47">
              <a:extLst>
                <a:ext uri="{FF2B5EF4-FFF2-40B4-BE49-F238E27FC236}">
                  <a16:creationId xmlns:a16="http://schemas.microsoft.com/office/drawing/2014/main" id="{CEB46000-0F65-41AE-B19B-63C0CD15FAA1}"/>
                </a:ext>
              </a:extLst>
            </p:cNvPr>
            <p:cNvGrpSpPr/>
            <p:nvPr/>
          </p:nvGrpSpPr>
          <p:grpSpPr bwMode="auto">
            <a:xfrm rot="2700000">
              <a:off x="6701322" y="4024780"/>
              <a:ext cx="1428270" cy="1428269"/>
              <a:chOff x="7282578" y="2380294"/>
              <a:chExt cx="2016376" cy="2016374"/>
            </a:xfrm>
          </p:grpSpPr>
          <p:sp>
            <p:nvSpPr>
              <p:cNvPr id="21" name="אליפסה 20">
                <a:extLst>
                  <a:ext uri="{FF2B5EF4-FFF2-40B4-BE49-F238E27FC236}">
                    <a16:creationId xmlns:a16="http://schemas.microsoft.com/office/drawing/2014/main" id="{552A3A70-B82B-4C5D-8EB7-1D675DB36063}"/>
                  </a:ext>
                </a:extLst>
              </p:cNvPr>
              <p:cNvSpPr/>
              <p:nvPr/>
            </p:nvSpPr>
            <p:spPr bwMode="auto">
              <a:xfrm>
                <a:off x="7282578" y="2380294"/>
                <a:ext cx="2016376" cy="20163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400" b="1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grpSp>
            <p:nvGrpSpPr>
              <p:cNvPr id="29" name="קבוצה 28">
                <a:extLst>
                  <a:ext uri="{FF2B5EF4-FFF2-40B4-BE49-F238E27FC236}">
                    <a16:creationId xmlns:a16="http://schemas.microsoft.com/office/drawing/2014/main" id="{1AE9BB60-941C-4F86-9C40-64C5635B84EE}"/>
                  </a:ext>
                </a:extLst>
              </p:cNvPr>
              <p:cNvGrpSpPr/>
              <p:nvPr/>
            </p:nvGrpSpPr>
            <p:grpSpPr bwMode="auto">
              <a:xfrm rot="16200000">
                <a:off x="7361554" y="2459006"/>
                <a:ext cx="1858397" cy="1858397"/>
                <a:chOff x="8016240" y="955040"/>
                <a:chExt cx="1858397" cy="1858397"/>
              </a:xfrm>
              <a:effectLst/>
            </p:grpSpPr>
            <p:sp>
              <p:nvSpPr>
                <p:cNvPr id="31" name="מעגל חלקי 30">
                  <a:extLst>
                    <a:ext uri="{FF2B5EF4-FFF2-40B4-BE49-F238E27FC236}">
                      <a16:creationId xmlns:a16="http://schemas.microsoft.com/office/drawing/2014/main" id="{A9AA1C6B-1BF0-48FF-B95D-D8779959C308}"/>
                    </a:ext>
                  </a:extLst>
                </p:cNvPr>
                <p:cNvSpPr/>
                <p:nvPr/>
              </p:nvSpPr>
              <p:spPr bwMode="auto">
                <a:xfrm>
                  <a:off x="8016240" y="955040"/>
                  <a:ext cx="1858397" cy="1858397"/>
                </a:xfrm>
                <a:prstGeom prst="pie">
                  <a:avLst>
                    <a:gd name="adj1" fmla="val 5384909"/>
                    <a:gd name="adj2" fmla="val 16200000"/>
                  </a:avLst>
                </a:prstGeom>
                <a:solidFill>
                  <a:srgbClr val="BFBF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4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32" name="מעגל חלקי 31">
                  <a:extLst>
                    <a:ext uri="{FF2B5EF4-FFF2-40B4-BE49-F238E27FC236}">
                      <a16:creationId xmlns:a16="http://schemas.microsoft.com/office/drawing/2014/main" id="{914D5797-FE9D-4AE3-964F-38E9EBF89D54}"/>
                    </a:ext>
                  </a:extLst>
                </p:cNvPr>
                <p:cNvSpPr/>
                <p:nvPr/>
              </p:nvSpPr>
              <p:spPr bwMode="auto">
                <a:xfrm flipH="1">
                  <a:off x="8016240" y="955040"/>
                  <a:ext cx="1858397" cy="1858397"/>
                </a:xfrm>
                <a:prstGeom prst="pie">
                  <a:avLst>
                    <a:gd name="adj1" fmla="val 5384909"/>
                    <a:gd name="adj2" fmla="val 16200000"/>
                  </a:avLst>
                </a:prstGeom>
                <a:solidFill>
                  <a:srgbClr val="D9D9D9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4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</p:grpSp>
          <p:sp>
            <p:nvSpPr>
              <p:cNvPr id="22" name="תיבת טקסט 21">
                <a:extLst>
                  <a:ext uri="{FF2B5EF4-FFF2-40B4-BE49-F238E27FC236}">
                    <a16:creationId xmlns:a16="http://schemas.microsoft.com/office/drawing/2014/main" id="{19660A1D-952A-49B9-96E3-B9F027CC5CAB}"/>
                  </a:ext>
                </a:extLst>
              </p:cNvPr>
              <p:cNvSpPr txBox="1"/>
              <p:nvPr/>
            </p:nvSpPr>
            <p:spPr bwMode="auto">
              <a:xfrm rot="18900000">
                <a:off x="7469607" y="2838263"/>
                <a:ext cx="1451393" cy="9456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b="1" kern="1200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The NIC and the social cause</a:t>
                </a:r>
                <a:endParaRPr lang="en-US" sz="110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49" name="קבוצה 48">
              <a:extLst>
                <a:ext uri="{FF2B5EF4-FFF2-40B4-BE49-F238E27FC236}">
                  <a16:creationId xmlns:a16="http://schemas.microsoft.com/office/drawing/2014/main" id="{7A673E76-C272-4F2D-81C6-6F97FAA747A2}"/>
                </a:ext>
              </a:extLst>
            </p:cNvPr>
            <p:cNvGrpSpPr/>
            <p:nvPr/>
          </p:nvGrpSpPr>
          <p:grpSpPr bwMode="auto">
            <a:xfrm rot="2700000">
              <a:off x="4062544" y="4012350"/>
              <a:ext cx="1428270" cy="1428269"/>
              <a:chOff x="5210940" y="4497205"/>
              <a:chExt cx="2016376" cy="2016374"/>
            </a:xfrm>
          </p:grpSpPr>
          <p:sp>
            <p:nvSpPr>
              <p:cNvPr id="45" name="אליפסה 44">
                <a:extLst>
                  <a:ext uri="{FF2B5EF4-FFF2-40B4-BE49-F238E27FC236}">
                    <a16:creationId xmlns:a16="http://schemas.microsoft.com/office/drawing/2014/main" id="{06391121-A426-4AA9-BCE9-43FD0F4625A9}"/>
                  </a:ext>
                </a:extLst>
              </p:cNvPr>
              <p:cNvSpPr/>
              <p:nvPr/>
            </p:nvSpPr>
            <p:spPr bwMode="auto">
              <a:xfrm>
                <a:off x="5210940" y="4497205"/>
                <a:ext cx="2016376" cy="20163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400" b="1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grpSp>
            <p:nvGrpSpPr>
              <p:cNvPr id="33" name="קבוצה 32">
                <a:extLst>
                  <a:ext uri="{FF2B5EF4-FFF2-40B4-BE49-F238E27FC236}">
                    <a16:creationId xmlns:a16="http://schemas.microsoft.com/office/drawing/2014/main" id="{62B10770-770E-40A1-9E98-D0E614E2C599}"/>
                  </a:ext>
                </a:extLst>
              </p:cNvPr>
              <p:cNvGrpSpPr/>
              <p:nvPr/>
            </p:nvGrpSpPr>
            <p:grpSpPr bwMode="auto">
              <a:xfrm rot="10800000">
                <a:off x="5293751" y="4586718"/>
                <a:ext cx="1858397" cy="1858397"/>
                <a:chOff x="8016240" y="955040"/>
                <a:chExt cx="1858397" cy="1858397"/>
              </a:xfrm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</p:grpSpPr>
            <p:sp>
              <p:nvSpPr>
                <p:cNvPr id="34" name="מעגל חלקי 33">
                  <a:extLst>
                    <a:ext uri="{FF2B5EF4-FFF2-40B4-BE49-F238E27FC236}">
                      <a16:creationId xmlns:a16="http://schemas.microsoft.com/office/drawing/2014/main" id="{5978E335-B424-4BB4-9992-CA25A256A4BF}"/>
                    </a:ext>
                  </a:extLst>
                </p:cNvPr>
                <p:cNvSpPr/>
                <p:nvPr/>
              </p:nvSpPr>
              <p:spPr bwMode="auto">
                <a:xfrm>
                  <a:off x="8016240" y="955040"/>
                  <a:ext cx="1858397" cy="1858397"/>
                </a:xfrm>
                <a:prstGeom prst="pie">
                  <a:avLst>
                    <a:gd name="adj1" fmla="val 5384909"/>
                    <a:gd name="adj2" fmla="val 16200000"/>
                  </a:avLst>
                </a:prstGeom>
                <a:solidFill>
                  <a:srgbClr val="BFBFB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4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  <p:sp>
              <p:nvSpPr>
                <p:cNvPr id="35" name="מעגל חלקי 34">
                  <a:extLst>
                    <a:ext uri="{FF2B5EF4-FFF2-40B4-BE49-F238E27FC236}">
                      <a16:creationId xmlns:a16="http://schemas.microsoft.com/office/drawing/2014/main" id="{43F114BF-8412-4463-B638-0C1B24DF1A23}"/>
                    </a:ext>
                  </a:extLst>
                </p:cNvPr>
                <p:cNvSpPr/>
                <p:nvPr/>
              </p:nvSpPr>
              <p:spPr bwMode="auto">
                <a:xfrm flipH="1">
                  <a:off x="8016240" y="955040"/>
                  <a:ext cx="1858397" cy="1858397"/>
                </a:xfrm>
                <a:prstGeom prst="pie">
                  <a:avLst>
                    <a:gd name="adj1" fmla="val 5384909"/>
                    <a:gd name="adj2" fmla="val 16200000"/>
                  </a:avLst>
                </a:prstGeom>
                <a:solidFill>
                  <a:srgbClr val="A6A6A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1" anchor="ctr"/>
                <a:lstStyle/>
                <a:p>
                  <a:pPr algn="ctr"/>
                  <a:endParaRPr lang="he-IL" sz="1400" b="1">
                    <a:solidFill>
                      <a:schemeClr val="tx1"/>
                    </a:solidFill>
                    <a:latin typeface="Calibri Light" panose="020F0302020204030204" pitchFamily="34" charset="0"/>
                    <a:cs typeface="Calibri Light" panose="020F0302020204030204" pitchFamily="34" charset="0"/>
                  </a:endParaRPr>
                </a:p>
              </p:txBody>
            </p:sp>
          </p:grpSp>
          <p:sp>
            <p:nvSpPr>
              <p:cNvPr id="28" name="תיבת טקסט 27">
                <a:extLst>
                  <a:ext uri="{FF2B5EF4-FFF2-40B4-BE49-F238E27FC236}">
                    <a16:creationId xmlns:a16="http://schemas.microsoft.com/office/drawing/2014/main" id="{24F9BC68-D1DC-453F-AB48-16057B0D3187}"/>
                  </a:ext>
                </a:extLst>
              </p:cNvPr>
              <p:cNvSpPr txBox="1"/>
              <p:nvPr/>
            </p:nvSpPr>
            <p:spPr bwMode="auto">
              <a:xfrm rot="18900000">
                <a:off x="5436093" y="4975021"/>
                <a:ext cx="1402169" cy="9456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indent="0" algn="ctr" rtl="1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100" b="1" kern="1200" dirty="0">
                    <a:solidFill>
                      <a:srgbClr val="000000"/>
                    </a:solidFill>
                    <a:effectLst/>
                    <a:ea typeface="Calibri" panose="020F0502020204030204" pitchFamily="34" charset="0"/>
                    <a:cs typeface="Arial" panose="020B0604020202020204" pitchFamily="34" charset="0"/>
                  </a:rPr>
                  <a:t>The NIC and the cause of collectivism</a:t>
                </a:r>
                <a:endParaRPr lang="en-US" sz="1100" dirty="0">
                  <a:effectLst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p:grpSp>
        <p:grpSp>
          <p:nvGrpSpPr>
            <p:cNvPr id="50" name="קבוצה 49">
              <a:extLst>
                <a:ext uri="{FF2B5EF4-FFF2-40B4-BE49-F238E27FC236}">
                  <a16:creationId xmlns:a16="http://schemas.microsoft.com/office/drawing/2014/main" id="{316E59CB-F74A-4685-A68E-87AD21B3BFC2}"/>
                </a:ext>
              </a:extLst>
            </p:cNvPr>
            <p:cNvGrpSpPr/>
            <p:nvPr/>
          </p:nvGrpSpPr>
          <p:grpSpPr bwMode="auto">
            <a:xfrm rot="2700000">
              <a:off x="4046150" y="1341976"/>
              <a:ext cx="1428270" cy="1428270"/>
              <a:chOff x="2863401" y="2374081"/>
              <a:chExt cx="2016376" cy="2016374"/>
            </a:xfrm>
          </p:grpSpPr>
          <p:sp>
            <p:nvSpPr>
              <p:cNvPr id="44" name="אליפסה 43">
                <a:extLst>
                  <a:ext uri="{FF2B5EF4-FFF2-40B4-BE49-F238E27FC236}">
                    <a16:creationId xmlns:a16="http://schemas.microsoft.com/office/drawing/2014/main" id="{2B6AE413-9941-477F-B3F0-F8D35BFACFD8}"/>
                  </a:ext>
                </a:extLst>
              </p:cNvPr>
              <p:cNvSpPr/>
              <p:nvPr/>
            </p:nvSpPr>
            <p:spPr bwMode="auto">
              <a:xfrm>
                <a:off x="2863401" y="2374081"/>
                <a:ext cx="2016376" cy="201637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he-IL" sz="1400" b="1"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grpSp>
            <p:nvGrpSpPr>
              <p:cNvPr id="47" name="קבוצה 46">
                <a:extLst>
                  <a:ext uri="{FF2B5EF4-FFF2-40B4-BE49-F238E27FC236}">
                    <a16:creationId xmlns:a16="http://schemas.microsoft.com/office/drawing/2014/main" id="{01F3DE4E-A77D-4B46-B10E-D7D68F031DBE}"/>
                  </a:ext>
                </a:extLst>
              </p:cNvPr>
              <p:cNvGrpSpPr/>
              <p:nvPr/>
            </p:nvGrpSpPr>
            <p:grpSpPr bwMode="auto">
              <a:xfrm>
                <a:off x="2933440" y="2403216"/>
                <a:ext cx="1877657" cy="1925168"/>
                <a:chOff x="2963920" y="2332096"/>
                <a:chExt cx="1877657" cy="1925168"/>
              </a:xfrm>
            </p:grpSpPr>
            <p:grpSp>
              <p:nvGrpSpPr>
                <p:cNvPr id="36" name="קבוצה 35">
                  <a:extLst>
                    <a:ext uri="{FF2B5EF4-FFF2-40B4-BE49-F238E27FC236}">
                      <a16:creationId xmlns:a16="http://schemas.microsoft.com/office/drawing/2014/main" id="{98287360-DE5B-4F3B-BCB5-B9F89E8B2A07}"/>
                    </a:ext>
                  </a:extLst>
                </p:cNvPr>
                <p:cNvGrpSpPr/>
                <p:nvPr/>
              </p:nvGrpSpPr>
              <p:grpSpPr bwMode="auto">
                <a:xfrm rot="5400000">
                  <a:off x="2940165" y="2355851"/>
                  <a:ext cx="1925168" cy="1877657"/>
                  <a:chOff x="7949469" y="943911"/>
                  <a:chExt cx="1925168" cy="1877657"/>
                </a:xfrm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p:grpSpPr>
              <p:sp>
                <p:nvSpPr>
                  <p:cNvPr id="37" name="מעגל חלקי 36">
                    <a:extLst>
                      <a:ext uri="{FF2B5EF4-FFF2-40B4-BE49-F238E27FC236}">
                        <a16:creationId xmlns:a16="http://schemas.microsoft.com/office/drawing/2014/main" id="{5747AF8A-6B90-435D-85A7-B24E5087600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7949469" y="963171"/>
                    <a:ext cx="1858397" cy="1858397"/>
                  </a:xfrm>
                  <a:prstGeom prst="pie">
                    <a:avLst>
                      <a:gd name="adj1" fmla="val 5384909"/>
                      <a:gd name="adj2" fmla="val 16200000"/>
                    </a:avLst>
                  </a:prstGeom>
                  <a:solidFill>
                    <a:srgbClr val="7F7F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 rtl="0"/>
                    <a:endParaRPr lang="he-IL" sz="1400" b="1" dirty="0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endParaRPr>
                  </a:p>
                </p:txBody>
              </p:sp>
              <p:sp>
                <p:nvSpPr>
                  <p:cNvPr id="38" name="מעגל חלקי 37">
                    <a:extLst>
                      <a:ext uri="{FF2B5EF4-FFF2-40B4-BE49-F238E27FC236}">
                        <a16:creationId xmlns:a16="http://schemas.microsoft.com/office/drawing/2014/main" id="{0ABDAF6E-9C7D-4D04-AE11-1D9A7D708F1A}"/>
                      </a:ext>
                    </a:extLst>
                  </p:cNvPr>
                  <p:cNvSpPr/>
                  <p:nvPr/>
                </p:nvSpPr>
                <p:spPr bwMode="auto">
                  <a:xfrm flipH="1">
                    <a:off x="8016240" y="955040"/>
                    <a:ext cx="1858397" cy="1858397"/>
                  </a:xfrm>
                  <a:prstGeom prst="pie">
                    <a:avLst>
                      <a:gd name="adj1" fmla="val 5384909"/>
                      <a:gd name="adj2" fmla="val 16200000"/>
                    </a:avLst>
                  </a:prstGeom>
                  <a:solidFill>
                    <a:srgbClr val="A6A6A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/>
                    <a:endParaRPr lang="he-IL" sz="1400" b="1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endParaRPr>
                  </a:p>
                </p:txBody>
              </p:sp>
              <p:sp>
                <p:nvSpPr>
                  <p:cNvPr id="53" name="מעגל חלקי 36">
                    <a:extLst>
                      <a:ext uri="{FF2B5EF4-FFF2-40B4-BE49-F238E27FC236}">
                        <a16:creationId xmlns:a16="http://schemas.microsoft.com/office/drawing/2014/main" id="{F620CF08-B470-4015-98A6-BF255881768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011471" y="943911"/>
                    <a:ext cx="1858396" cy="1858397"/>
                  </a:xfrm>
                  <a:prstGeom prst="pie">
                    <a:avLst>
                      <a:gd name="adj1" fmla="val 5384909"/>
                      <a:gd name="adj2" fmla="val 16200000"/>
                    </a:avLst>
                  </a:prstGeom>
                  <a:solidFill>
                    <a:srgbClr val="7F7F7F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1" anchor="ctr"/>
                  <a:lstStyle/>
                  <a:p>
                    <a:pPr algn="ctr" rtl="0"/>
                    <a:endParaRPr lang="he-IL" sz="1400" b="1" dirty="0">
                      <a:solidFill>
                        <a:schemeClr val="tx1"/>
                      </a:solidFill>
                      <a:latin typeface="Calibri Light" panose="020F0302020204030204" pitchFamily="34" charset="0"/>
                      <a:cs typeface="Calibri Light" panose="020F0302020204030204" pitchFamily="34" charset="0"/>
                    </a:endParaRPr>
                  </a:p>
                </p:txBody>
              </p:sp>
            </p:grpSp>
            <p:sp>
              <p:nvSpPr>
                <p:cNvPr id="27" name="תיבת טקסט 26">
                  <a:extLst>
                    <a:ext uri="{FF2B5EF4-FFF2-40B4-BE49-F238E27FC236}">
                      <a16:creationId xmlns:a16="http://schemas.microsoft.com/office/drawing/2014/main" id="{38DF6B6E-C61F-474F-B66A-22927F7903A1}"/>
                    </a:ext>
                  </a:extLst>
                </p:cNvPr>
                <p:cNvSpPr txBox="1"/>
                <p:nvPr/>
              </p:nvSpPr>
              <p:spPr bwMode="auto">
                <a:xfrm rot="18900000">
                  <a:off x="3088670" y="2711906"/>
                  <a:ext cx="1630052" cy="945608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 marL="0" marR="0" indent="0" algn="ctr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en-US" sz="1100" b="1" kern="1200" dirty="0">
                      <a:solidFill>
                        <a:srgbClr val="000000"/>
                      </a:solidFill>
                      <a:effectLst/>
                      <a:ea typeface="Calibri" panose="020F0502020204030204" pitchFamily="34" charset="0"/>
                      <a:cs typeface="Arial" panose="020B0604020202020204" pitchFamily="34" charset="0"/>
                    </a:rPr>
                    <a:t>The individual and the cause of collectivism</a:t>
                  </a:r>
                  <a:endParaRPr lang="en-US" sz="1100" dirty="0">
                    <a:effectLst/>
                    <a:ea typeface="Calibri" panose="020F0502020204030204" pitchFamily="34" charset="0"/>
                    <a:cs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54" name="אליפסה 53">
              <a:extLst>
                <a:ext uri="{FF2B5EF4-FFF2-40B4-BE49-F238E27FC236}">
                  <a16:creationId xmlns:a16="http://schemas.microsoft.com/office/drawing/2014/main" id="{C174F1F0-AA04-458A-BBF6-2EE0A3E81D07}"/>
                </a:ext>
              </a:extLst>
            </p:cNvPr>
            <p:cNvSpPr/>
            <p:nvPr/>
          </p:nvSpPr>
          <p:spPr bwMode="auto">
            <a:xfrm rot="2700000">
              <a:off x="4839362" y="2150809"/>
              <a:ext cx="2524506" cy="2524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sz="1400" b="1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</p:txBody>
        </p:sp>
        <p:grpSp>
          <p:nvGrpSpPr>
            <p:cNvPr id="52" name="קבוצה 51">
              <a:extLst>
                <a:ext uri="{FF2B5EF4-FFF2-40B4-BE49-F238E27FC236}">
                  <a16:creationId xmlns:a16="http://schemas.microsoft.com/office/drawing/2014/main" id="{DE410710-B128-4E6E-B6E2-E5299CBD0505}"/>
                </a:ext>
              </a:extLst>
            </p:cNvPr>
            <p:cNvGrpSpPr/>
            <p:nvPr/>
          </p:nvGrpSpPr>
          <p:grpSpPr bwMode="auto">
            <a:xfrm rot="2700000">
              <a:off x="4867022" y="2170705"/>
              <a:ext cx="2465416" cy="2464628"/>
              <a:chOff x="4505308" y="1608923"/>
              <a:chExt cx="3480579" cy="3479467"/>
            </a:xfrm>
          </p:grpSpPr>
          <p:sp>
            <p:nvSpPr>
              <p:cNvPr id="2" name="מעגל חלקי 1">
                <a:extLst>
                  <a:ext uri="{FF2B5EF4-FFF2-40B4-BE49-F238E27FC236}">
                    <a16:creationId xmlns:a16="http://schemas.microsoft.com/office/drawing/2014/main" id="{16952615-4DCF-4CAD-80E1-1656DA5A59F8}"/>
                  </a:ext>
                </a:extLst>
              </p:cNvPr>
              <p:cNvSpPr/>
              <p:nvPr/>
            </p:nvSpPr>
            <p:spPr bwMode="auto">
              <a:xfrm>
                <a:off x="4505308" y="1608923"/>
                <a:ext cx="3403599" cy="3403599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6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sp>
            <p:nvSpPr>
              <p:cNvPr id="3" name="מעגל חלקי 2">
                <a:extLst>
                  <a:ext uri="{FF2B5EF4-FFF2-40B4-BE49-F238E27FC236}">
                    <a16:creationId xmlns:a16="http://schemas.microsoft.com/office/drawing/2014/main" id="{3A8B25B2-08CA-44F5-8E4C-773B42E797BE}"/>
                  </a:ext>
                </a:extLst>
              </p:cNvPr>
              <p:cNvSpPr/>
              <p:nvPr/>
            </p:nvSpPr>
            <p:spPr bwMode="auto">
              <a:xfrm rot="5400000">
                <a:off x="4579747" y="1626264"/>
                <a:ext cx="3403600" cy="3403600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6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sp>
            <p:nvSpPr>
              <p:cNvPr id="4" name="מעגל חלקי 3">
                <a:extLst>
                  <a:ext uri="{FF2B5EF4-FFF2-40B4-BE49-F238E27FC236}">
                    <a16:creationId xmlns:a16="http://schemas.microsoft.com/office/drawing/2014/main" id="{4A919EF0-34F1-4590-BC42-F129244DD20E}"/>
                  </a:ext>
                </a:extLst>
              </p:cNvPr>
              <p:cNvSpPr/>
              <p:nvPr/>
            </p:nvSpPr>
            <p:spPr bwMode="auto">
              <a:xfrm rot="16200000">
                <a:off x="4523761" y="1682197"/>
                <a:ext cx="3403600" cy="3403600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6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  <p:sp>
            <p:nvSpPr>
              <p:cNvPr id="5" name="מעגל חלקי 4">
                <a:extLst>
                  <a:ext uri="{FF2B5EF4-FFF2-40B4-BE49-F238E27FC236}">
                    <a16:creationId xmlns:a16="http://schemas.microsoft.com/office/drawing/2014/main" id="{7EC32EBB-768A-4D58-8926-91192C8A8452}"/>
                  </a:ext>
                </a:extLst>
              </p:cNvPr>
              <p:cNvSpPr/>
              <p:nvPr/>
            </p:nvSpPr>
            <p:spPr bwMode="auto">
              <a:xfrm rot="10800000">
                <a:off x="4582287" y="1684790"/>
                <a:ext cx="3403600" cy="3403600"/>
              </a:xfrm>
              <a:prstGeom prst="pie">
                <a:avLst>
                  <a:gd name="adj1" fmla="val 10800000"/>
                  <a:gd name="adj2" fmla="val 16200000"/>
                </a:avLst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5">
                  <a:shade val="50000"/>
                </a:schemeClr>
              </a:lnRef>
              <a:fillRef idx="1">
                <a:schemeClr val="accent5"/>
              </a:fillRef>
              <a:effectRef idx="0">
                <a:schemeClr val="accent5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0"/>
                <a:endParaRPr lang="he-IL" sz="1600" b="1" dirty="0">
                  <a:solidFill>
                    <a:schemeClr val="tx1"/>
                  </a:solidFill>
                  <a:latin typeface="Calibri Light" panose="020F0302020204030204" pitchFamily="34" charset="0"/>
                  <a:cs typeface="Calibri Light" panose="020F0302020204030204" pitchFamily="34" charset="0"/>
                </a:endParaRPr>
              </a:p>
            </p:txBody>
          </p:sp>
        </p:grpSp>
        <p:sp>
          <p:nvSpPr>
            <p:cNvPr id="17" name="תיבת טקסט 16">
              <a:extLst>
                <a:ext uri="{FF2B5EF4-FFF2-40B4-BE49-F238E27FC236}">
                  <a16:creationId xmlns:a16="http://schemas.microsoft.com/office/drawing/2014/main" id="{E7A1F742-C241-4299-A5D1-094466A54E8E}"/>
                </a:ext>
              </a:extLst>
            </p:cNvPr>
            <p:cNvSpPr txBox="1"/>
            <p:nvPr/>
          </p:nvSpPr>
          <p:spPr bwMode="auto">
            <a:xfrm>
              <a:off x="5485580" y="3937355"/>
              <a:ext cx="1229415" cy="428006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1">
              <a:spAutoFit/>
            </a:bodyPr>
            <a:lstStyle/>
            <a:p>
              <a:pPr marL="0" marR="0" indent="0" algn="ctr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The community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תיבת טקסט 17">
              <a:extLst>
                <a:ext uri="{FF2B5EF4-FFF2-40B4-BE49-F238E27FC236}">
                  <a16:creationId xmlns:a16="http://schemas.microsoft.com/office/drawing/2014/main" id="{C44107AF-EEA8-4E5C-8687-894E38195B87}"/>
                </a:ext>
              </a:extLst>
            </p:cNvPr>
            <p:cNvSpPr txBox="1"/>
            <p:nvPr/>
          </p:nvSpPr>
          <p:spPr bwMode="auto">
            <a:xfrm>
              <a:off x="5186802" y="2467430"/>
              <a:ext cx="1858786" cy="4280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marL="0" marR="0" indent="0" algn="ctr">
                <a:lnSpc>
                  <a:spcPct val="2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The individual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תיבת טקסט 18">
              <a:extLst>
                <a:ext uri="{FF2B5EF4-FFF2-40B4-BE49-F238E27FC236}">
                  <a16:creationId xmlns:a16="http://schemas.microsoft.com/office/drawing/2014/main" id="{985137DD-1284-41CB-92E0-36599BF7759E}"/>
                </a:ext>
              </a:extLst>
            </p:cNvPr>
            <p:cNvSpPr txBox="1"/>
            <p:nvPr/>
          </p:nvSpPr>
          <p:spPr bwMode="auto">
            <a:xfrm>
              <a:off x="6389637" y="3083414"/>
              <a:ext cx="882344" cy="480888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1">
              <a:spAutoFit/>
            </a:bodyPr>
            <a:lstStyle/>
            <a:p>
              <a:pPr marL="0" marR="0" indent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The social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indent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kern="12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Arial" panose="020B0604020202020204" pitchFamily="34" charset="0"/>
                </a:rPr>
                <a:t> cause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תיבת טקסט 19">
              <a:extLst>
                <a:ext uri="{FF2B5EF4-FFF2-40B4-BE49-F238E27FC236}">
                  <a16:creationId xmlns:a16="http://schemas.microsoft.com/office/drawing/2014/main" id="{173467B4-272F-40AF-83A5-9FBA025096B5}"/>
                </a:ext>
              </a:extLst>
            </p:cNvPr>
            <p:cNvSpPr txBox="1"/>
            <p:nvPr/>
          </p:nvSpPr>
          <p:spPr bwMode="auto">
            <a:xfrm>
              <a:off x="4907437" y="3061718"/>
              <a:ext cx="1050977" cy="48088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1">
              <a:spAutoFit/>
            </a:bodyPr>
            <a:lstStyle/>
            <a:p>
              <a:pPr marL="0" marR="0" indent="0" algn="ctr"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kern="120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The cause of collectivism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תיבת טקסט 60">
              <a:extLst>
                <a:ext uri="{FF2B5EF4-FFF2-40B4-BE49-F238E27FC236}">
                  <a16:creationId xmlns:a16="http://schemas.microsoft.com/office/drawing/2014/main" id="{32675812-652E-41B8-93C5-F78DB78E4AB9}"/>
                </a:ext>
              </a:extLst>
            </p:cNvPr>
            <p:cNvSpPr txBox="1"/>
            <p:nvPr/>
          </p:nvSpPr>
          <p:spPr bwMode="auto">
            <a:xfrm rot="20512918">
              <a:off x="6618908" y="4068436"/>
              <a:ext cx="1795671" cy="1586707"/>
            </a:xfrm>
            <a:prstGeom prst="rect">
              <a:avLst/>
            </a:prstGeom>
            <a:noFill/>
          </p:spPr>
          <p:txBody>
            <a:bodyPr wrap="square">
              <a:prstTxWarp prst="textArchDown">
                <a:avLst>
                  <a:gd name="adj" fmla="val 18809004"/>
                </a:avLst>
              </a:prstTxWarp>
              <a:sp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kern="1200" spc="3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The discourse with the surrounding city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תיבת טקסט 59">
              <a:extLst>
                <a:ext uri="{FF2B5EF4-FFF2-40B4-BE49-F238E27FC236}">
                  <a16:creationId xmlns:a16="http://schemas.microsoft.com/office/drawing/2014/main" id="{9AABCD4D-68D0-4E82-B5CE-9C92FB11A2CE}"/>
                </a:ext>
              </a:extLst>
            </p:cNvPr>
            <p:cNvSpPr txBox="1"/>
            <p:nvPr/>
          </p:nvSpPr>
          <p:spPr bwMode="auto">
            <a:xfrm rot="2714802">
              <a:off x="6761276" y="1173657"/>
              <a:ext cx="1635776" cy="157930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prstTxWarp prst="textArchUp">
                <a:avLst>
                  <a:gd name="adj" fmla="val 9758045"/>
                </a:avLst>
              </a:prstTxWarp>
              <a:spAutoFit/>
            </a:bodyPr>
            <a:lstStyle/>
            <a:p>
              <a:pPr lvl="0" algn="ctr" rtl="1"/>
              <a:endParaRPr lang="he-IL" sz="1200" b="1" spc="30" dirty="0">
                <a:latin typeface="Calibri Light" panose="020F0302020204030204" pitchFamily="34" charset="0"/>
                <a:cs typeface="Calibri Light" panose="020F0302020204030204" pitchFamily="34" charset="0"/>
              </a:endParaRPr>
            </a:p>
            <a:p>
              <a:pPr marL="0" marR="0" inden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kern="1200" spc="3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The discourse regarding the kibbutz as an individual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0" marR="0" indent="0">
                <a:spcBef>
                  <a:spcPts val="0"/>
                </a:spcBef>
                <a:spcAft>
                  <a:spcPts val="0"/>
                </a:spcAft>
              </a:pPr>
              <a:r>
                <a:rPr lang="en-US" sz="1100" b="1" kern="1200" spc="30" dirty="0">
                  <a:solidFill>
                    <a:srgbClr val="000000"/>
                  </a:solidFill>
                  <a:effectLst/>
                  <a:ea typeface="Calibri" panose="020F0502020204030204" pitchFamily="34" charset="0"/>
                  <a:cs typeface="Arial" panose="020B0604020202020204" pitchFamily="34" charset="0"/>
                </a:rPr>
                <a:t>The internal discourse as an individual</a:t>
              </a:r>
              <a:endParaRPr lang="en-US" sz="1100" dirty="0">
                <a:effectLst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0330818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45405</TotalTime>
  <Words>205</Words>
  <Application>Microsoft Office PowerPoint</Application>
  <PresentationFormat>Widescreen</PresentationFormat>
  <Paragraphs>45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ערכת נושא Office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Sarah Horovitz</dc:creator>
  <cp:lastModifiedBy>Orly Ganany</cp:lastModifiedBy>
  <cp:revision>48</cp:revision>
  <cp:lastPrinted>2021-08-06T13:04:37Z</cp:lastPrinted>
  <dcterms:created xsi:type="dcterms:W3CDTF">2021-07-13T12:12:00Z</dcterms:created>
  <dcterms:modified xsi:type="dcterms:W3CDTF">2023-02-23T07:34:15Z</dcterms:modified>
</cp:coreProperties>
</file>