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6" r:id="rId14"/>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C796"/>
    <a:srgbClr val="75BB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020" autoAdjust="0"/>
    <p:restoredTop sz="94660"/>
  </p:normalViewPr>
  <p:slideViewPr>
    <p:cSldViewPr snapToGrid="0">
      <p:cViewPr varScale="1">
        <p:scale>
          <a:sx n="69" d="100"/>
          <a:sy n="69" d="100"/>
        </p:scale>
        <p:origin x="4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en-US"/>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en-US"/>
          </a:p>
        </p:txBody>
      </p:sp>
      <p:sp>
        <p:nvSpPr>
          <p:cNvPr id="4" name="מציין מיקום של תאריך 3"/>
          <p:cNvSpPr>
            <a:spLocks noGrp="1"/>
          </p:cNvSpPr>
          <p:nvPr>
            <p:ph type="dt" sz="half" idx="10"/>
          </p:nvPr>
        </p:nvSpPr>
        <p:spPr/>
        <p:txBody>
          <a:bodyPr/>
          <a:lstStyle/>
          <a:p>
            <a:fld id="{F2C7F332-F2AA-4689-8AC1-1DFF41D7B002}" type="datetimeFigureOut">
              <a:rPr lang="en-US" smtClean="0"/>
              <a:t>3/15/2023</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8B577B8A-C595-4C8F-BADC-E52002B893AF}" type="slidenum">
              <a:rPr lang="en-US" smtClean="0"/>
              <a:t>‹#›</a:t>
            </a:fld>
            <a:endParaRPr lang="en-US"/>
          </a:p>
        </p:txBody>
      </p:sp>
    </p:spTree>
    <p:extLst>
      <p:ext uri="{BB962C8B-B14F-4D97-AF65-F5344CB8AC3E}">
        <p14:creationId xmlns:p14="http://schemas.microsoft.com/office/powerpoint/2010/main" val="4060188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en-US"/>
          </a:p>
        </p:txBody>
      </p:sp>
      <p:sp>
        <p:nvSpPr>
          <p:cNvPr id="3" name="מציין מיקום של טקסט אנכי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של תאריך 3"/>
          <p:cNvSpPr>
            <a:spLocks noGrp="1"/>
          </p:cNvSpPr>
          <p:nvPr>
            <p:ph type="dt" sz="half" idx="10"/>
          </p:nvPr>
        </p:nvSpPr>
        <p:spPr/>
        <p:txBody>
          <a:bodyPr/>
          <a:lstStyle/>
          <a:p>
            <a:fld id="{F2C7F332-F2AA-4689-8AC1-1DFF41D7B002}" type="datetimeFigureOut">
              <a:rPr lang="en-US" smtClean="0"/>
              <a:t>3/15/2023</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8B577B8A-C595-4C8F-BADC-E52002B893AF}" type="slidenum">
              <a:rPr lang="en-US" smtClean="0"/>
              <a:t>‹#›</a:t>
            </a:fld>
            <a:endParaRPr lang="en-US"/>
          </a:p>
        </p:txBody>
      </p:sp>
    </p:spTree>
    <p:extLst>
      <p:ext uri="{BB962C8B-B14F-4D97-AF65-F5344CB8AC3E}">
        <p14:creationId xmlns:p14="http://schemas.microsoft.com/office/powerpoint/2010/main" val="1873760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en-US"/>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של תאריך 3"/>
          <p:cNvSpPr>
            <a:spLocks noGrp="1"/>
          </p:cNvSpPr>
          <p:nvPr>
            <p:ph type="dt" sz="half" idx="10"/>
          </p:nvPr>
        </p:nvSpPr>
        <p:spPr/>
        <p:txBody>
          <a:bodyPr/>
          <a:lstStyle/>
          <a:p>
            <a:fld id="{F2C7F332-F2AA-4689-8AC1-1DFF41D7B002}" type="datetimeFigureOut">
              <a:rPr lang="en-US" smtClean="0"/>
              <a:t>3/15/2023</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8B577B8A-C595-4C8F-BADC-E52002B893AF}" type="slidenum">
              <a:rPr lang="en-US" smtClean="0"/>
              <a:t>‹#›</a:t>
            </a:fld>
            <a:endParaRPr lang="en-US"/>
          </a:p>
        </p:txBody>
      </p:sp>
    </p:spTree>
    <p:extLst>
      <p:ext uri="{BB962C8B-B14F-4D97-AF65-F5344CB8AC3E}">
        <p14:creationId xmlns:p14="http://schemas.microsoft.com/office/powerpoint/2010/main" val="1954266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en-US"/>
          </a:p>
        </p:txBody>
      </p:sp>
      <p:sp>
        <p:nvSpPr>
          <p:cNvPr id="3" name="מציין מיקום תוכן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של תאריך 3"/>
          <p:cNvSpPr>
            <a:spLocks noGrp="1"/>
          </p:cNvSpPr>
          <p:nvPr>
            <p:ph type="dt" sz="half" idx="10"/>
          </p:nvPr>
        </p:nvSpPr>
        <p:spPr/>
        <p:txBody>
          <a:bodyPr/>
          <a:lstStyle/>
          <a:p>
            <a:fld id="{F2C7F332-F2AA-4689-8AC1-1DFF41D7B002}" type="datetimeFigureOut">
              <a:rPr lang="en-US" smtClean="0"/>
              <a:t>3/15/2023</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8B577B8A-C595-4C8F-BADC-E52002B893AF}" type="slidenum">
              <a:rPr lang="en-US" smtClean="0"/>
              <a:t>‹#›</a:t>
            </a:fld>
            <a:endParaRPr lang="en-US"/>
          </a:p>
        </p:txBody>
      </p:sp>
    </p:spTree>
    <p:extLst>
      <p:ext uri="{BB962C8B-B14F-4D97-AF65-F5344CB8AC3E}">
        <p14:creationId xmlns:p14="http://schemas.microsoft.com/office/powerpoint/2010/main" val="2741169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en-US"/>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מציין מיקום של תאריך 3"/>
          <p:cNvSpPr>
            <a:spLocks noGrp="1"/>
          </p:cNvSpPr>
          <p:nvPr>
            <p:ph type="dt" sz="half" idx="10"/>
          </p:nvPr>
        </p:nvSpPr>
        <p:spPr/>
        <p:txBody>
          <a:bodyPr/>
          <a:lstStyle/>
          <a:p>
            <a:fld id="{F2C7F332-F2AA-4689-8AC1-1DFF41D7B002}" type="datetimeFigureOut">
              <a:rPr lang="en-US" smtClean="0"/>
              <a:t>3/15/2023</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8B577B8A-C595-4C8F-BADC-E52002B893AF}" type="slidenum">
              <a:rPr lang="en-US" smtClean="0"/>
              <a:t>‹#›</a:t>
            </a:fld>
            <a:endParaRPr lang="en-US"/>
          </a:p>
        </p:txBody>
      </p:sp>
    </p:spTree>
    <p:extLst>
      <p:ext uri="{BB962C8B-B14F-4D97-AF65-F5344CB8AC3E}">
        <p14:creationId xmlns:p14="http://schemas.microsoft.com/office/powerpoint/2010/main" val="3566698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en-US"/>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a:p>
        </p:txBody>
      </p:sp>
      <p:sp>
        <p:nvSpPr>
          <p:cNvPr id="5" name="מציין מיקום של תאריך 4"/>
          <p:cNvSpPr>
            <a:spLocks noGrp="1"/>
          </p:cNvSpPr>
          <p:nvPr>
            <p:ph type="dt" sz="half" idx="10"/>
          </p:nvPr>
        </p:nvSpPr>
        <p:spPr/>
        <p:txBody>
          <a:bodyPr/>
          <a:lstStyle/>
          <a:p>
            <a:fld id="{F2C7F332-F2AA-4689-8AC1-1DFF41D7B002}" type="datetimeFigureOut">
              <a:rPr lang="en-US" smtClean="0"/>
              <a:t>3/15/2023</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8B577B8A-C595-4C8F-BADC-E52002B893AF}" type="slidenum">
              <a:rPr lang="en-US" smtClean="0"/>
              <a:t>‹#›</a:t>
            </a:fld>
            <a:endParaRPr lang="en-US"/>
          </a:p>
        </p:txBody>
      </p:sp>
    </p:spTree>
    <p:extLst>
      <p:ext uri="{BB962C8B-B14F-4D97-AF65-F5344CB8AC3E}">
        <p14:creationId xmlns:p14="http://schemas.microsoft.com/office/powerpoint/2010/main" val="280985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en-US"/>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a:p>
        </p:txBody>
      </p:sp>
      <p:sp>
        <p:nvSpPr>
          <p:cNvPr id="7" name="מציין מיקום של תאריך 6"/>
          <p:cNvSpPr>
            <a:spLocks noGrp="1"/>
          </p:cNvSpPr>
          <p:nvPr>
            <p:ph type="dt" sz="half" idx="10"/>
          </p:nvPr>
        </p:nvSpPr>
        <p:spPr/>
        <p:txBody>
          <a:bodyPr/>
          <a:lstStyle/>
          <a:p>
            <a:fld id="{F2C7F332-F2AA-4689-8AC1-1DFF41D7B002}" type="datetimeFigureOut">
              <a:rPr lang="en-US" smtClean="0"/>
              <a:t>3/15/2023</a:t>
            </a:fld>
            <a:endParaRPr lang="en-US"/>
          </a:p>
        </p:txBody>
      </p:sp>
      <p:sp>
        <p:nvSpPr>
          <p:cNvPr id="8" name="מציין מיקום של כותרת תחתונה 7"/>
          <p:cNvSpPr>
            <a:spLocks noGrp="1"/>
          </p:cNvSpPr>
          <p:nvPr>
            <p:ph type="ftr" sz="quarter" idx="11"/>
          </p:nvPr>
        </p:nvSpPr>
        <p:spPr/>
        <p:txBody>
          <a:bodyPr/>
          <a:lstStyle/>
          <a:p>
            <a:endParaRPr lang="en-US"/>
          </a:p>
        </p:txBody>
      </p:sp>
      <p:sp>
        <p:nvSpPr>
          <p:cNvPr id="9" name="מציין מיקום של מספר שקופית 8"/>
          <p:cNvSpPr>
            <a:spLocks noGrp="1"/>
          </p:cNvSpPr>
          <p:nvPr>
            <p:ph type="sldNum" sz="quarter" idx="12"/>
          </p:nvPr>
        </p:nvSpPr>
        <p:spPr/>
        <p:txBody>
          <a:bodyPr/>
          <a:lstStyle/>
          <a:p>
            <a:fld id="{8B577B8A-C595-4C8F-BADC-E52002B893AF}" type="slidenum">
              <a:rPr lang="en-US" smtClean="0"/>
              <a:t>‹#›</a:t>
            </a:fld>
            <a:endParaRPr lang="en-US"/>
          </a:p>
        </p:txBody>
      </p:sp>
    </p:spTree>
    <p:extLst>
      <p:ext uri="{BB962C8B-B14F-4D97-AF65-F5344CB8AC3E}">
        <p14:creationId xmlns:p14="http://schemas.microsoft.com/office/powerpoint/2010/main" val="2500795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en-US"/>
          </a:p>
        </p:txBody>
      </p:sp>
      <p:sp>
        <p:nvSpPr>
          <p:cNvPr id="3" name="מציין מיקום של תאריך 2"/>
          <p:cNvSpPr>
            <a:spLocks noGrp="1"/>
          </p:cNvSpPr>
          <p:nvPr>
            <p:ph type="dt" sz="half" idx="10"/>
          </p:nvPr>
        </p:nvSpPr>
        <p:spPr/>
        <p:txBody>
          <a:bodyPr/>
          <a:lstStyle/>
          <a:p>
            <a:fld id="{F2C7F332-F2AA-4689-8AC1-1DFF41D7B002}" type="datetimeFigureOut">
              <a:rPr lang="en-US" smtClean="0"/>
              <a:t>3/15/2023</a:t>
            </a:fld>
            <a:endParaRPr lang="en-US"/>
          </a:p>
        </p:txBody>
      </p:sp>
      <p:sp>
        <p:nvSpPr>
          <p:cNvPr id="4" name="מציין מיקום של כותרת תחתונה 3"/>
          <p:cNvSpPr>
            <a:spLocks noGrp="1"/>
          </p:cNvSpPr>
          <p:nvPr>
            <p:ph type="ftr" sz="quarter" idx="11"/>
          </p:nvPr>
        </p:nvSpPr>
        <p:spPr/>
        <p:txBody>
          <a:bodyPr/>
          <a:lstStyle/>
          <a:p>
            <a:endParaRPr lang="en-US"/>
          </a:p>
        </p:txBody>
      </p:sp>
      <p:sp>
        <p:nvSpPr>
          <p:cNvPr id="5" name="מציין מיקום של מספר שקופית 4"/>
          <p:cNvSpPr>
            <a:spLocks noGrp="1"/>
          </p:cNvSpPr>
          <p:nvPr>
            <p:ph type="sldNum" sz="quarter" idx="12"/>
          </p:nvPr>
        </p:nvSpPr>
        <p:spPr/>
        <p:txBody>
          <a:bodyPr/>
          <a:lstStyle/>
          <a:p>
            <a:fld id="{8B577B8A-C595-4C8F-BADC-E52002B893AF}" type="slidenum">
              <a:rPr lang="en-US" smtClean="0"/>
              <a:t>‹#›</a:t>
            </a:fld>
            <a:endParaRPr lang="en-US"/>
          </a:p>
        </p:txBody>
      </p:sp>
    </p:spTree>
    <p:extLst>
      <p:ext uri="{BB962C8B-B14F-4D97-AF65-F5344CB8AC3E}">
        <p14:creationId xmlns:p14="http://schemas.microsoft.com/office/powerpoint/2010/main" val="2253669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F2C7F332-F2AA-4689-8AC1-1DFF41D7B002}" type="datetimeFigureOut">
              <a:rPr lang="en-US" smtClean="0"/>
              <a:t>3/15/2023</a:t>
            </a:fld>
            <a:endParaRPr lang="en-US"/>
          </a:p>
        </p:txBody>
      </p:sp>
      <p:sp>
        <p:nvSpPr>
          <p:cNvPr id="3" name="מציין מיקום של כותרת תחתונה 2"/>
          <p:cNvSpPr>
            <a:spLocks noGrp="1"/>
          </p:cNvSpPr>
          <p:nvPr>
            <p:ph type="ftr" sz="quarter" idx="11"/>
          </p:nvPr>
        </p:nvSpPr>
        <p:spPr/>
        <p:txBody>
          <a:bodyPr/>
          <a:lstStyle/>
          <a:p>
            <a:endParaRPr lang="en-US"/>
          </a:p>
        </p:txBody>
      </p:sp>
      <p:sp>
        <p:nvSpPr>
          <p:cNvPr id="4" name="מציין מיקום של מספר שקופית 3"/>
          <p:cNvSpPr>
            <a:spLocks noGrp="1"/>
          </p:cNvSpPr>
          <p:nvPr>
            <p:ph type="sldNum" sz="quarter" idx="12"/>
          </p:nvPr>
        </p:nvSpPr>
        <p:spPr/>
        <p:txBody>
          <a:bodyPr/>
          <a:lstStyle/>
          <a:p>
            <a:fld id="{8B577B8A-C595-4C8F-BADC-E52002B893AF}" type="slidenum">
              <a:rPr lang="en-US" smtClean="0"/>
              <a:t>‹#›</a:t>
            </a:fld>
            <a:endParaRPr lang="en-US"/>
          </a:p>
        </p:txBody>
      </p:sp>
    </p:spTree>
    <p:extLst>
      <p:ext uri="{BB962C8B-B14F-4D97-AF65-F5344CB8AC3E}">
        <p14:creationId xmlns:p14="http://schemas.microsoft.com/office/powerpoint/2010/main" val="640672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en-US"/>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F2C7F332-F2AA-4689-8AC1-1DFF41D7B002}" type="datetimeFigureOut">
              <a:rPr lang="en-US" smtClean="0"/>
              <a:t>3/15/2023</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8B577B8A-C595-4C8F-BADC-E52002B893AF}" type="slidenum">
              <a:rPr lang="en-US" smtClean="0"/>
              <a:t>‹#›</a:t>
            </a:fld>
            <a:endParaRPr lang="en-US"/>
          </a:p>
        </p:txBody>
      </p:sp>
    </p:spTree>
    <p:extLst>
      <p:ext uri="{BB962C8B-B14F-4D97-AF65-F5344CB8AC3E}">
        <p14:creationId xmlns:p14="http://schemas.microsoft.com/office/powerpoint/2010/main" val="752852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en-US"/>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F2C7F332-F2AA-4689-8AC1-1DFF41D7B002}" type="datetimeFigureOut">
              <a:rPr lang="en-US" smtClean="0"/>
              <a:t>3/15/2023</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8B577B8A-C595-4C8F-BADC-E52002B893AF}" type="slidenum">
              <a:rPr lang="en-US" smtClean="0"/>
              <a:t>‹#›</a:t>
            </a:fld>
            <a:endParaRPr lang="en-US"/>
          </a:p>
        </p:txBody>
      </p:sp>
    </p:spTree>
    <p:extLst>
      <p:ext uri="{BB962C8B-B14F-4D97-AF65-F5344CB8AC3E}">
        <p14:creationId xmlns:p14="http://schemas.microsoft.com/office/powerpoint/2010/main" val="204855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en-US"/>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2C7F332-F2AA-4689-8AC1-1DFF41D7B002}" type="datetimeFigureOut">
              <a:rPr lang="en-US" smtClean="0"/>
              <a:t>3/15/2023</a:t>
            </a:fld>
            <a:endParaRPr lang="en-US"/>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B577B8A-C595-4C8F-BADC-E52002B893AF}" type="slidenum">
              <a:rPr lang="en-US" smtClean="0"/>
              <a:t>‹#›</a:t>
            </a:fld>
            <a:endParaRPr lang="en-US"/>
          </a:p>
        </p:txBody>
      </p:sp>
    </p:spTree>
    <p:extLst>
      <p:ext uri="{BB962C8B-B14F-4D97-AF65-F5344CB8AC3E}">
        <p14:creationId xmlns:p14="http://schemas.microsoft.com/office/powerpoint/2010/main" val="801365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450868" y="761390"/>
            <a:ext cx="6738257" cy="2366963"/>
          </a:xfrm>
        </p:spPr>
        <p:txBody>
          <a:bodyPr>
            <a:normAutofit/>
          </a:bodyPr>
          <a:lstStyle/>
          <a:p>
            <a:r>
              <a:rPr lang="he-IL" sz="6600" b="1" dirty="0" smtClean="0"/>
              <a:t>סיכום אמצע</a:t>
            </a:r>
            <a:endParaRPr lang="en-US" sz="6600" b="1" dirty="0"/>
          </a:p>
        </p:txBody>
      </p:sp>
      <p:sp>
        <p:nvSpPr>
          <p:cNvPr id="3" name="כותרת משנה 2"/>
          <p:cNvSpPr>
            <a:spLocks noGrp="1"/>
          </p:cNvSpPr>
          <p:nvPr>
            <p:ph type="subTitle" idx="1"/>
          </p:nvPr>
        </p:nvSpPr>
        <p:spPr>
          <a:xfrm>
            <a:off x="-508019" y="3128353"/>
            <a:ext cx="6852557" cy="1534886"/>
          </a:xfrm>
        </p:spPr>
        <p:txBody>
          <a:bodyPr>
            <a:normAutofit/>
          </a:bodyPr>
          <a:lstStyle/>
          <a:p>
            <a:r>
              <a:rPr lang="he-IL" sz="4400" b="1" dirty="0" smtClean="0">
                <a:solidFill>
                  <a:srgbClr val="69C796"/>
                </a:solidFill>
                <a:cs typeface="+mj-cs"/>
              </a:rPr>
              <a:t>שנת תשפ"ג 2022-23</a:t>
            </a:r>
            <a:endParaRPr lang="en-US" sz="4400" b="1" dirty="0">
              <a:solidFill>
                <a:srgbClr val="69C796"/>
              </a:solidFill>
              <a:cs typeface="+mj-cs"/>
            </a:endParaRPr>
          </a:p>
        </p:txBody>
      </p:sp>
      <p:pic>
        <p:nvPicPr>
          <p:cNvPr id="6" name="תמונה 5"/>
          <p:cNvPicPr>
            <a:picLocks noChangeAspect="1"/>
          </p:cNvPicPr>
          <p:nvPr/>
        </p:nvPicPr>
        <p:blipFill>
          <a:blip r:embed="rId2"/>
          <a:stretch>
            <a:fillRect/>
          </a:stretch>
        </p:blipFill>
        <p:spPr>
          <a:xfrm>
            <a:off x="0" y="4883198"/>
            <a:ext cx="4358181" cy="1974802"/>
          </a:xfrm>
          <a:prstGeom prst="rect">
            <a:avLst/>
          </a:prstGeom>
        </p:spPr>
      </p:pic>
      <p:sp>
        <p:nvSpPr>
          <p:cNvPr id="7" name="מלבן 6"/>
          <p:cNvSpPr/>
          <p:nvPr/>
        </p:nvSpPr>
        <p:spPr>
          <a:xfrm flipH="1">
            <a:off x="8436428" y="0"/>
            <a:ext cx="3755572" cy="6858000"/>
          </a:xfrm>
          <a:prstGeom prst="rect">
            <a:avLst/>
          </a:prstGeom>
          <a:solidFill>
            <a:srgbClr val="69C7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תמונה 8"/>
          <p:cNvPicPr>
            <a:picLocks noChangeAspect="1"/>
          </p:cNvPicPr>
          <p:nvPr/>
        </p:nvPicPr>
        <p:blipFill>
          <a:blip r:embed="rId3"/>
          <a:stretch>
            <a:fillRect/>
          </a:stretch>
        </p:blipFill>
        <p:spPr>
          <a:xfrm>
            <a:off x="5412980" y="2057399"/>
            <a:ext cx="6779020" cy="3813199"/>
          </a:xfrm>
          <a:prstGeom prst="rect">
            <a:avLst/>
          </a:prstGeom>
        </p:spPr>
      </p:pic>
    </p:spTree>
    <p:extLst>
      <p:ext uri="{BB962C8B-B14F-4D97-AF65-F5344CB8AC3E}">
        <p14:creationId xmlns:p14="http://schemas.microsoft.com/office/powerpoint/2010/main" val="1840022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0" y="4883198"/>
            <a:ext cx="4358181" cy="1974802"/>
          </a:xfrm>
          <a:prstGeom prst="rect">
            <a:avLst/>
          </a:prstGeom>
        </p:spPr>
      </p:pic>
      <p:sp>
        <p:nvSpPr>
          <p:cNvPr id="7" name="מלבן 6"/>
          <p:cNvSpPr/>
          <p:nvPr/>
        </p:nvSpPr>
        <p:spPr>
          <a:xfrm flipH="1">
            <a:off x="-1" y="0"/>
            <a:ext cx="12191999" cy="6858000"/>
          </a:xfrm>
          <a:prstGeom prst="rect">
            <a:avLst/>
          </a:prstGeom>
          <a:solidFill>
            <a:srgbClr val="69C7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משנה 1"/>
          <p:cNvSpPr>
            <a:spLocks noGrp="1"/>
          </p:cNvSpPr>
          <p:nvPr>
            <p:ph type="subTitle" idx="1"/>
          </p:nvPr>
        </p:nvSpPr>
        <p:spPr/>
        <p:txBody>
          <a:bodyPr/>
          <a:lstStyle/>
          <a:p>
            <a:endParaRPr lang="en-US" dirty="0"/>
          </a:p>
        </p:txBody>
      </p:sp>
      <p:pic>
        <p:nvPicPr>
          <p:cNvPr id="5" name="תמונה 4"/>
          <p:cNvPicPr>
            <a:picLocks noChangeAspect="1"/>
          </p:cNvPicPr>
          <p:nvPr/>
        </p:nvPicPr>
        <p:blipFill>
          <a:blip r:embed="rId3"/>
          <a:stretch>
            <a:fillRect/>
          </a:stretch>
        </p:blipFill>
        <p:spPr>
          <a:xfrm>
            <a:off x="257632" y="3428999"/>
            <a:ext cx="5820228" cy="3273878"/>
          </a:xfrm>
          <a:prstGeom prst="rect">
            <a:avLst/>
          </a:prstGeom>
        </p:spPr>
      </p:pic>
      <p:pic>
        <p:nvPicPr>
          <p:cNvPr id="11" name="תמונה 10"/>
          <p:cNvPicPr>
            <a:picLocks noChangeAspect="1"/>
          </p:cNvPicPr>
          <p:nvPr/>
        </p:nvPicPr>
        <p:blipFill>
          <a:blip r:embed="rId4"/>
          <a:stretch>
            <a:fillRect/>
          </a:stretch>
        </p:blipFill>
        <p:spPr>
          <a:xfrm>
            <a:off x="270330" y="111577"/>
            <a:ext cx="5794832" cy="3259593"/>
          </a:xfrm>
          <a:prstGeom prst="rect">
            <a:avLst/>
          </a:prstGeom>
        </p:spPr>
      </p:pic>
      <p:pic>
        <p:nvPicPr>
          <p:cNvPr id="13" name="תמונה 12"/>
          <p:cNvPicPr>
            <a:picLocks noChangeAspect="1"/>
          </p:cNvPicPr>
          <p:nvPr/>
        </p:nvPicPr>
        <p:blipFill>
          <a:blip r:embed="rId5"/>
          <a:stretch>
            <a:fillRect/>
          </a:stretch>
        </p:blipFill>
        <p:spPr>
          <a:xfrm>
            <a:off x="6193974" y="3461656"/>
            <a:ext cx="5762171" cy="3241221"/>
          </a:xfrm>
          <a:prstGeom prst="rect">
            <a:avLst/>
          </a:prstGeom>
        </p:spPr>
      </p:pic>
      <p:pic>
        <p:nvPicPr>
          <p:cNvPr id="14" name="תמונה 13"/>
          <p:cNvPicPr>
            <a:picLocks noChangeAspect="1"/>
          </p:cNvPicPr>
          <p:nvPr/>
        </p:nvPicPr>
        <p:blipFill>
          <a:blip r:embed="rId6"/>
          <a:stretch>
            <a:fillRect/>
          </a:stretch>
        </p:blipFill>
        <p:spPr>
          <a:xfrm>
            <a:off x="6193974" y="111577"/>
            <a:ext cx="5773055" cy="3247343"/>
          </a:xfrm>
          <a:prstGeom prst="rect">
            <a:avLst/>
          </a:prstGeom>
        </p:spPr>
      </p:pic>
      <p:sp>
        <p:nvSpPr>
          <p:cNvPr id="16" name="מלבן מעוגל 15"/>
          <p:cNvSpPr/>
          <p:nvPr/>
        </p:nvSpPr>
        <p:spPr>
          <a:xfrm rot="19188100">
            <a:off x="7625443" y="4021942"/>
            <a:ext cx="397329" cy="11903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242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p:cNvSpPr/>
          <p:nvPr/>
        </p:nvSpPr>
        <p:spPr>
          <a:xfrm flipH="1">
            <a:off x="-1" y="0"/>
            <a:ext cx="12191999" cy="6858000"/>
          </a:xfrm>
          <a:prstGeom prst="rect">
            <a:avLst/>
          </a:prstGeom>
          <a:solidFill>
            <a:srgbClr val="69C7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משנה 1"/>
          <p:cNvSpPr>
            <a:spLocks noGrp="1"/>
          </p:cNvSpPr>
          <p:nvPr>
            <p:ph type="subTitle" idx="1"/>
          </p:nvPr>
        </p:nvSpPr>
        <p:spPr>
          <a:xfrm>
            <a:off x="187779" y="702128"/>
            <a:ext cx="6362698" cy="4115935"/>
          </a:xfrm>
        </p:spPr>
        <p:txBody>
          <a:bodyPr>
            <a:noAutofit/>
          </a:bodyPr>
          <a:lstStyle/>
          <a:p>
            <a:r>
              <a:rPr lang="he-IL" sz="3600" dirty="0" smtClean="0">
                <a:solidFill>
                  <a:schemeClr val="bg1"/>
                </a:solidFill>
                <a:cs typeface="+mj-cs"/>
              </a:rPr>
              <a:t>גם בבית ספר 'אלמוגים' התלמידים למדו את משמעות המושגים 'טבע עירוני', 'קיימות', 'אימוץ אתר' ועוד </a:t>
            </a:r>
          </a:p>
          <a:p>
            <a:r>
              <a:rPr lang="he-IL" sz="3600" dirty="0" smtClean="0">
                <a:solidFill>
                  <a:schemeClr val="bg1"/>
                </a:solidFill>
                <a:cs typeface="+mj-cs"/>
              </a:rPr>
              <a:t>ויישמו את הנלמד על ידי הקמת מרחבים ירוקים ברחבי בית הספר</a:t>
            </a:r>
          </a:p>
          <a:p>
            <a:endParaRPr lang="en-US" sz="3600" dirty="0">
              <a:solidFill>
                <a:schemeClr val="bg1"/>
              </a:solidFill>
              <a:cs typeface="+mj-cs"/>
            </a:endParaRPr>
          </a:p>
        </p:txBody>
      </p:sp>
      <p:pic>
        <p:nvPicPr>
          <p:cNvPr id="9" name="תמונה 8"/>
          <p:cNvPicPr>
            <a:picLocks noChangeAspect="1"/>
          </p:cNvPicPr>
          <p:nvPr/>
        </p:nvPicPr>
        <p:blipFill>
          <a:blip r:embed="rId2"/>
          <a:stretch>
            <a:fillRect/>
          </a:stretch>
        </p:blipFill>
        <p:spPr>
          <a:xfrm>
            <a:off x="1" y="4883198"/>
            <a:ext cx="4358181" cy="1974802"/>
          </a:xfrm>
          <a:prstGeom prst="rect">
            <a:avLst/>
          </a:prstGeom>
        </p:spPr>
      </p:pic>
      <p:pic>
        <p:nvPicPr>
          <p:cNvPr id="4" name="תמונה 3"/>
          <p:cNvPicPr>
            <a:picLocks noChangeAspect="1"/>
          </p:cNvPicPr>
          <p:nvPr/>
        </p:nvPicPr>
        <p:blipFill>
          <a:blip r:embed="rId3"/>
          <a:stretch>
            <a:fillRect/>
          </a:stretch>
        </p:blipFill>
        <p:spPr>
          <a:xfrm>
            <a:off x="6550477" y="702128"/>
            <a:ext cx="5453743" cy="5453743"/>
          </a:xfrm>
          <a:prstGeom prst="rect">
            <a:avLst/>
          </a:prstGeom>
        </p:spPr>
      </p:pic>
      <p:sp>
        <p:nvSpPr>
          <p:cNvPr id="17" name="מלבן מעוגל 16"/>
          <p:cNvSpPr/>
          <p:nvPr/>
        </p:nvSpPr>
        <p:spPr>
          <a:xfrm>
            <a:off x="8077200" y="4594481"/>
            <a:ext cx="206829" cy="11903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מלבן מעוגל 17"/>
          <p:cNvSpPr/>
          <p:nvPr/>
        </p:nvSpPr>
        <p:spPr>
          <a:xfrm>
            <a:off x="10466610" y="3745395"/>
            <a:ext cx="206829" cy="11903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מלבן מעוגל 18"/>
          <p:cNvSpPr/>
          <p:nvPr/>
        </p:nvSpPr>
        <p:spPr>
          <a:xfrm>
            <a:off x="11277600" y="4180824"/>
            <a:ext cx="206829" cy="11903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מלבן מעוגל 19"/>
          <p:cNvSpPr/>
          <p:nvPr/>
        </p:nvSpPr>
        <p:spPr>
          <a:xfrm>
            <a:off x="9805893" y="4175735"/>
            <a:ext cx="206829" cy="11903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מלבן מעוגל 20"/>
          <p:cNvSpPr/>
          <p:nvPr/>
        </p:nvSpPr>
        <p:spPr>
          <a:xfrm>
            <a:off x="11277600" y="1105963"/>
            <a:ext cx="293914" cy="13500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מלבן מעוגל 21"/>
          <p:cNvSpPr/>
          <p:nvPr/>
        </p:nvSpPr>
        <p:spPr>
          <a:xfrm>
            <a:off x="8198300" y="1878849"/>
            <a:ext cx="206829" cy="11903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06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p:cNvSpPr/>
          <p:nvPr/>
        </p:nvSpPr>
        <p:spPr>
          <a:xfrm flipH="1">
            <a:off x="-1" y="0"/>
            <a:ext cx="12191999" cy="6858000"/>
          </a:xfrm>
          <a:prstGeom prst="rect">
            <a:avLst/>
          </a:prstGeom>
          <a:solidFill>
            <a:srgbClr val="69C7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משנה 1"/>
          <p:cNvSpPr>
            <a:spLocks noGrp="1"/>
          </p:cNvSpPr>
          <p:nvPr>
            <p:ph type="subTitle" idx="1"/>
          </p:nvPr>
        </p:nvSpPr>
        <p:spPr>
          <a:xfrm>
            <a:off x="555172" y="826181"/>
            <a:ext cx="11342912" cy="4388076"/>
          </a:xfrm>
        </p:spPr>
        <p:txBody>
          <a:bodyPr>
            <a:noAutofit/>
          </a:bodyPr>
          <a:lstStyle/>
          <a:p>
            <a:r>
              <a:rPr lang="he-IL" sz="3600" dirty="0" smtClean="0">
                <a:solidFill>
                  <a:schemeClr val="bg1"/>
                </a:solidFill>
              </a:rPr>
              <a:t>העבודה בבתי הספר מעשירה את התלמידים,</a:t>
            </a:r>
          </a:p>
          <a:p>
            <a:r>
              <a:rPr lang="he-IL" sz="3600" dirty="0" smtClean="0">
                <a:solidFill>
                  <a:schemeClr val="bg1"/>
                </a:solidFill>
              </a:rPr>
              <a:t>מחזקת את הקשר שלהם עם הסביבה הקרובה ומפתחת </a:t>
            </a:r>
            <a:r>
              <a:rPr lang="he-IL" sz="3600" dirty="0" err="1" smtClean="0">
                <a:solidFill>
                  <a:schemeClr val="bg1"/>
                </a:solidFill>
              </a:rPr>
              <a:t>אצלהם</a:t>
            </a:r>
            <a:r>
              <a:rPr lang="he-IL" sz="3600" dirty="0" smtClean="0">
                <a:solidFill>
                  <a:schemeClr val="bg1"/>
                </a:solidFill>
              </a:rPr>
              <a:t> את הזיקה והאהבה לטבע</a:t>
            </a:r>
          </a:p>
          <a:p>
            <a:endParaRPr lang="he-IL" sz="3600" dirty="0">
              <a:solidFill>
                <a:schemeClr val="bg1"/>
              </a:solidFill>
            </a:endParaRPr>
          </a:p>
          <a:p>
            <a:r>
              <a:rPr lang="he-IL" sz="3600" dirty="0" smtClean="0">
                <a:solidFill>
                  <a:schemeClr val="bg1"/>
                </a:solidFill>
              </a:rPr>
              <a:t>תודה על תרומתך הרבה בשמירה על הטבע המקומי והגלובאלי</a:t>
            </a:r>
          </a:p>
          <a:p>
            <a:r>
              <a:rPr lang="he-IL" sz="3600" dirty="0" smtClean="0">
                <a:solidFill>
                  <a:schemeClr val="bg1"/>
                </a:solidFill>
              </a:rPr>
              <a:t>מעריכים ומודים</a:t>
            </a:r>
            <a:endParaRPr lang="he-IL" sz="3600" dirty="0">
              <a:solidFill>
                <a:schemeClr val="bg1"/>
              </a:solidFill>
            </a:endParaRPr>
          </a:p>
        </p:txBody>
      </p:sp>
      <p:pic>
        <p:nvPicPr>
          <p:cNvPr id="9" name="תמונה 8"/>
          <p:cNvPicPr>
            <a:picLocks noChangeAspect="1"/>
          </p:cNvPicPr>
          <p:nvPr/>
        </p:nvPicPr>
        <p:blipFill>
          <a:blip r:embed="rId2"/>
          <a:stretch>
            <a:fillRect/>
          </a:stretch>
        </p:blipFill>
        <p:spPr>
          <a:xfrm>
            <a:off x="0" y="4883198"/>
            <a:ext cx="4358181" cy="1974802"/>
          </a:xfrm>
          <a:prstGeom prst="rect">
            <a:avLst/>
          </a:prstGeom>
        </p:spPr>
      </p:pic>
    </p:spTree>
    <p:extLst>
      <p:ext uri="{BB962C8B-B14F-4D97-AF65-F5344CB8AC3E}">
        <p14:creationId xmlns:p14="http://schemas.microsoft.com/office/powerpoint/2010/main" val="877373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0" y="4883198"/>
            <a:ext cx="4358181" cy="1974802"/>
          </a:xfrm>
          <a:prstGeom prst="rect">
            <a:avLst/>
          </a:prstGeom>
        </p:spPr>
      </p:pic>
      <p:sp>
        <p:nvSpPr>
          <p:cNvPr id="7" name="מלבן 6"/>
          <p:cNvSpPr/>
          <p:nvPr/>
        </p:nvSpPr>
        <p:spPr>
          <a:xfrm flipH="1">
            <a:off x="9492342" y="0"/>
            <a:ext cx="2699657" cy="6858000"/>
          </a:xfrm>
          <a:prstGeom prst="rect">
            <a:avLst/>
          </a:prstGeom>
          <a:solidFill>
            <a:srgbClr val="69C7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תמונה 4"/>
          <p:cNvPicPr>
            <a:picLocks noChangeAspect="1"/>
          </p:cNvPicPr>
          <p:nvPr/>
        </p:nvPicPr>
        <p:blipFill rotWithShape="1">
          <a:blip r:embed="rId3"/>
          <a:srcRect l="3179" t="-1092" r="-3179" b="2032"/>
          <a:stretch/>
        </p:blipFill>
        <p:spPr>
          <a:xfrm>
            <a:off x="8195382" y="1406293"/>
            <a:ext cx="3766456" cy="4974771"/>
          </a:xfrm>
          <a:prstGeom prst="rect">
            <a:avLst/>
          </a:prstGeom>
        </p:spPr>
      </p:pic>
      <p:pic>
        <p:nvPicPr>
          <p:cNvPr id="8" name="תמונה 7"/>
          <p:cNvPicPr>
            <a:picLocks noChangeAspect="1"/>
          </p:cNvPicPr>
          <p:nvPr/>
        </p:nvPicPr>
        <p:blipFill>
          <a:blip r:embed="rId4"/>
          <a:stretch>
            <a:fillRect/>
          </a:stretch>
        </p:blipFill>
        <p:spPr>
          <a:xfrm>
            <a:off x="606600" y="1449128"/>
            <a:ext cx="3667823" cy="4890431"/>
          </a:xfrm>
          <a:prstGeom prst="rect">
            <a:avLst/>
          </a:prstGeom>
        </p:spPr>
      </p:pic>
      <p:sp>
        <p:nvSpPr>
          <p:cNvPr id="2" name="כותרת משנה 1"/>
          <p:cNvSpPr>
            <a:spLocks noGrp="1"/>
          </p:cNvSpPr>
          <p:nvPr>
            <p:ph type="subTitle" idx="1"/>
          </p:nvPr>
        </p:nvSpPr>
        <p:spPr/>
        <p:txBody>
          <a:bodyPr/>
          <a:lstStyle/>
          <a:p>
            <a:endParaRPr lang="en-US"/>
          </a:p>
        </p:txBody>
      </p:sp>
      <p:pic>
        <p:nvPicPr>
          <p:cNvPr id="9" name="תמונה 8"/>
          <p:cNvPicPr>
            <a:picLocks noChangeAspect="1"/>
          </p:cNvPicPr>
          <p:nvPr/>
        </p:nvPicPr>
        <p:blipFill>
          <a:blip r:embed="rId5"/>
          <a:stretch>
            <a:fillRect/>
          </a:stretch>
        </p:blipFill>
        <p:spPr>
          <a:xfrm>
            <a:off x="4400493" y="1447800"/>
            <a:ext cx="3668819" cy="4891759"/>
          </a:xfrm>
          <a:prstGeom prst="rect">
            <a:avLst/>
          </a:prstGeom>
        </p:spPr>
      </p:pic>
      <p:sp>
        <p:nvSpPr>
          <p:cNvPr id="10" name="מלבן מעוגל 9"/>
          <p:cNvSpPr/>
          <p:nvPr/>
        </p:nvSpPr>
        <p:spPr>
          <a:xfrm>
            <a:off x="10014857" y="2487622"/>
            <a:ext cx="653143" cy="17417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מלבן מעוגל 10"/>
          <p:cNvSpPr/>
          <p:nvPr/>
        </p:nvSpPr>
        <p:spPr>
          <a:xfrm>
            <a:off x="5527839" y="3130329"/>
            <a:ext cx="372220" cy="15715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מלבן מעוגל 11"/>
          <p:cNvSpPr/>
          <p:nvPr/>
        </p:nvSpPr>
        <p:spPr>
          <a:xfrm>
            <a:off x="4767944" y="3006966"/>
            <a:ext cx="633826" cy="20431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מלבן מעוגל 12"/>
          <p:cNvSpPr/>
          <p:nvPr/>
        </p:nvSpPr>
        <p:spPr>
          <a:xfrm>
            <a:off x="7312078" y="2667473"/>
            <a:ext cx="653143" cy="17417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מלבן מעוגל 13"/>
          <p:cNvSpPr/>
          <p:nvPr/>
        </p:nvSpPr>
        <p:spPr>
          <a:xfrm>
            <a:off x="6623958" y="2635764"/>
            <a:ext cx="457959" cy="12920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854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393371" y="522513"/>
            <a:ext cx="6738257" cy="2366963"/>
          </a:xfrm>
        </p:spPr>
        <p:txBody>
          <a:bodyPr>
            <a:normAutofit/>
          </a:bodyPr>
          <a:lstStyle/>
          <a:p>
            <a:r>
              <a:rPr lang="he-IL" sz="10000" dirty="0" smtClean="0"/>
              <a:t>סיכום אמצע</a:t>
            </a:r>
            <a:endParaRPr lang="en-US" sz="10000" dirty="0"/>
          </a:p>
        </p:txBody>
      </p:sp>
      <p:sp>
        <p:nvSpPr>
          <p:cNvPr id="3" name="כותרת משנה 2"/>
          <p:cNvSpPr>
            <a:spLocks noGrp="1"/>
          </p:cNvSpPr>
          <p:nvPr>
            <p:ph type="subTitle" idx="1"/>
          </p:nvPr>
        </p:nvSpPr>
        <p:spPr>
          <a:xfrm>
            <a:off x="1279071" y="3053443"/>
            <a:ext cx="6852557" cy="1534886"/>
          </a:xfrm>
        </p:spPr>
        <p:txBody>
          <a:bodyPr>
            <a:normAutofit/>
          </a:bodyPr>
          <a:lstStyle/>
          <a:p>
            <a:r>
              <a:rPr lang="he-IL" sz="6000" dirty="0" smtClean="0">
                <a:solidFill>
                  <a:srgbClr val="69C796"/>
                </a:solidFill>
                <a:cs typeface="+mj-cs"/>
              </a:rPr>
              <a:t>שנת תשפ"ג 2022-23</a:t>
            </a:r>
            <a:endParaRPr lang="en-US" sz="6000" dirty="0">
              <a:solidFill>
                <a:srgbClr val="69C796"/>
              </a:solidFill>
              <a:cs typeface="+mj-cs"/>
            </a:endParaRPr>
          </a:p>
        </p:txBody>
      </p:sp>
      <p:sp>
        <p:nvSpPr>
          <p:cNvPr id="7" name="מלבן 6"/>
          <p:cNvSpPr/>
          <p:nvPr/>
        </p:nvSpPr>
        <p:spPr>
          <a:xfrm flipH="1">
            <a:off x="0" y="-2834"/>
            <a:ext cx="12192000" cy="6858000"/>
          </a:xfrm>
          <a:prstGeom prst="rect">
            <a:avLst/>
          </a:prstGeom>
          <a:solidFill>
            <a:srgbClr val="69C7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blob:https://web.whatsapp.com/bad4fa1a-7f91-4af5-b7fa-d7c4e5a63c54"/>
          <p:cNvSpPr>
            <a:spLocks noChangeAspect="1" noChangeArrowheads="1"/>
          </p:cNvSpPr>
          <p:nvPr/>
        </p:nvSpPr>
        <p:spPr bwMode="auto">
          <a:xfrm>
            <a:off x="155575" y="-144462"/>
            <a:ext cx="283255" cy="2832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blob:https://web.whatsapp.com/bad4fa1a-7f91-4af5-b7fa-d7c4e5a63c5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כותרת משנה 2"/>
          <p:cNvSpPr txBox="1">
            <a:spLocks/>
          </p:cNvSpPr>
          <p:nvPr/>
        </p:nvSpPr>
        <p:spPr>
          <a:xfrm>
            <a:off x="903514" y="938550"/>
            <a:ext cx="10635343" cy="4036221"/>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500" dirty="0" smtClean="0">
                <a:solidFill>
                  <a:schemeClr val="bg1"/>
                </a:solidFill>
                <a:cs typeface="+mj-cs"/>
              </a:rPr>
              <a:t>בשנת הלימודים הנוכחית, התכנית 'אימוץ אתר' פועלת במספר בתי ספר:</a:t>
            </a:r>
          </a:p>
          <a:p>
            <a:endParaRPr lang="he-IL" sz="4500" dirty="0">
              <a:solidFill>
                <a:schemeClr val="bg1"/>
              </a:solidFill>
              <a:cs typeface="+mj-cs"/>
            </a:endParaRPr>
          </a:p>
        </p:txBody>
      </p:sp>
      <p:pic>
        <p:nvPicPr>
          <p:cNvPr id="10" name="תמונה 9"/>
          <p:cNvPicPr>
            <a:picLocks noChangeAspect="1"/>
          </p:cNvPicPr>
          <p:nvPr/>
        </p:nvPicPr>
        <p:blipFill>
          <a:blip r:embed="rId2"/>
          <a:stretch>
            <a:fillRect/>
          </a:stretch>
        </p:blipFill>
        <p:spPr>
          <a:xfrm>
            <a:off x="0" y="4896919"/>
            <a:ext cx="4358181" cy="1974802"/>
          </a:xfrm>
          <a:prstGeom prst="rect">
            <a:avLst/>
          </a:prstGeom>
        </p:spPr>
      </p:pic>
      <p:sp>
        <p:nvSpPr>
          <p:cNvPr id="11" name="כותרת משנה 2"/>
          <p:cNvSpPr txBox="1">
            <a:spLocks/>
          </p:cNvSpPr>
          <p:nvPr/>
        </p:nvSpPr>
        <p:spPr>
          <a:xfrm>
            <a:off x="778328" y="2233951"/>
            <a:ext cx="10635343" cy="4036221"/>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endParaRPr lang="he-IL" sz="4000" dirty="0">
              <a:solidFill>
                <a:schemeClr val="bg1"/>
              </a:solidFill>
              <a:cs typeface="+mj-cs"/>
            </a:endParaRPr>
          </a:p>
          <a:p>
            <a:pPr marL="914400" indent="-914400" algn="r">
              <a:buAutoNum type="arabicPeriod"/>
            </a:pPr>
            <a:r>
              <a:rPr lang="he-IL" sz="4000" dirty="0" smtClean="0">
                <a:solidFill>
                  <a:schemeClr val="bg1"/>
                </a:solidFill>
                <a:cs typeface="+mj-cs"/>
              </a:rPr>
              <a:t>שירת הים- קריית ים, שתי קבוצות.</a:t>
            </a:r>
          </a:p>
          <a:p>
            <a:pPr marL="914400" indent="-914400" algn="r">
              <a:buAutoNum type="arabicPeriod"/>
            </a:pPr>
            <a:r>
              <a:rPr lang="he-IL" sz="4000" dirty="0" smtClean="0">
                <a:solidFill>
                  <a:schemeClr val="bg1"/>
                </a:solidFill>
                <a:cs typeface="+mj-cs"/>
              </a:rPr>
              <a:t>אלמוגים- קריית ים, קבוצה אחת.</a:t>
            </a:r>
          </a:p>
          <a:p>
            <a:pPr marL="914400" indent="-914400" algn="r">
              <a:buAutoNum type="arabicPeriod"/>
            </a:pPr>
            <a:r>
              <a:rPr lang="he-IL" sz="4000" dirty="0" smtClean="0">
                <a:solidFill>
                  <a:schemeClr val="bg1"/>
                </a:solidFill>
                <a:cs typeface="+mj-cs"/>
              </a:rPr>
              <a:t>חופית- חיפה, קבוצה אחת. </a:t>
            </a:r>
            <a:endParaRPr lang="en-US" sz="4000" dirty="0">
              <a:solidFill>
                <a:schemeClr val="bg1"/>
              </a:solidFill>
              <a:cs typeface="+mj-cs"/>
            </a:endParaRPr>
          </a:p>
        </p:txBody>
      </p:sp>
    </p:spTree>
    <p:extLst>
      <p:ext uri="{BB962C8B-B14F-4D97-AF65-F5344CB8AC3E}">
        <p14:creationId xmlns:p14="http://schemas.microsoft.com/office/powerpoint/2010/main" val="264528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0" y="4883198"/>
            <a:ext cx="4358181" cy="1974802"/>
          </a:xfrm>
          <a:prstGeom prst="rect">
            <a:avLst/>
          </a:prstGeom>
        </p:spPr>
      </p:pic>
      <p:sp>
        <p:nvSpPr>
          <p:cNvPr id="3" name="כותרת משנה 2"/>
          <p:cNvSpPr>
            <a:spLocks noGrp="1"/>
          </p:cNvSpPr>
          <p:nvPr>
            <p:ph type="subTitle" idx="1"/>
          </p:nvPr>
        </p:nvSpPr>
        <p:spPr>
          <a:xfrm>
            <a:off x="424543" y="413657"/>
            <a:ext cx="8534399" cy="5094514"/>
          </a:xfrm>
        </p:spPr>
        <p:txBody>
          <a:bodyPr>
            <a:normAutofit fontScale="55000" lnSpcReduction="20000"/>
          </a:bodyPr>
          <a:lstStyle/>
          <a:p>
            <a:r>
              <a:rPr lang="he-IL" sz="6500" dirty="0" smtClean="0">
                <a:cs typeface="+mj-cs"/>
              </a:rPr>
              <a:t>את התכנית מפעילים מדריכי החינוך הסביבתי של החברה להגנת הטבע. התכנית כוללת 30 מפגשים לאורך השנה.</a:t>
            </a:r>
          </a:p>
          <a:p>
            <a:endParaRPr lang="he-IL" sz="2500" dirty="0" smtClean="0">
              <a:cs typeface="+mj-cs"/>
            </a:endParaRPr>
          </a:p>
          <a:p>
            <a:r>
              <a:rPr lang="he-IL" sz="6500" dirty="0" smtClean="0">
                <a:cs typeface="+mj-cs"/>
              </a:rPr>
              <a:t>כחלק מהתכנית אימוץ אתר, התלמידים לומדים על תכנים בנושא טבע עירוני, שטחים פתוחים, מגוון ביולוגי, מערכות טבעיות בעיר, בתי גידול ועוד.</a:t>
            </a:r>
          </a:p>
          <a:p>
            <a:endParaRPr lang="he-IL" sz="2500" dirty="0">
              <a:cs typeface="+mj-cs"/>
            </a:endParaRPr>
          </a:p>
          <a:p>
            <a:r>
              <a:rPr lang="he-IL" sz="6500" dirty="0" smtClean="0">
                <a:cs typeface="+mj-cs"/>
              </a:rPr>
              <a:t>התכנית כוללת הרבה עשייה בשטח כגון ניקיון, הקמת מרחבים אקולוגים, הסברה בכיתות השונות בבתי הספר והפצת תכנים סביבתיים לקהילת בית הספר</a:t>
            </a:r>
            <a:endParaRPr lang="en-US" sz="6500" dirty="0">
              <a:cs typeface="+mj-cs"/>
            </a:endParaRPr>
          </a:p>
        </p:txBody>
      </p:sp>
      <p:sp>
        <p:nvSpPr>
          <p:cNvPr id="8" name="מלבן 7"/>
          <p:cNvSpPr/>
          <p:nvPr/>
        </p:nvSpPr>
        <p:spPr>
          <a:xfrm flipH="1">
            <a:off x="9492342" y="0"/>
            <a:ext cx="2699657" cy="6858000"/>
          </a:xfrm>
          <a:prstGeom prst="rect">
            <a:avLst/>
          </a:prstGeom>
          <a:solidFill>
            <a:srgbClr val="69C7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154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0" y="4883198"/>
            <a:ext cx="4358181" cy="1974802"/>
          </a:xfrm>
          <a:prstGeom prst="rect">
            <a:avLst/>
          </a:prstGeom>
        </p:spPr>
      </p:pic>
      <p:sp>
        <p:nvSpPr>
          <p:cNvPr id="3" name="כותרת משנה 2"/>
          <p:cNvSpPr>
            <a:spLocks noGrp="1"/>
          </p:cNvSpPr>
          <p:nvPr>
            <p:ph type="subTitle" idx="1"/>
          </p:nvPr>
        </p:nvSpPr>
        <p:spPr>
          <a:xfrm>
            <a:off x="368566" y="457200"/>
            <a:ext cx="8481519" cy="4887686"/>
          </a:xfrm>
        </p:spPr>
        <p:txBody>
          <a:bodyPr>
            <a:normAutofit/>
          </a:bodyPr>
          <a:lstStyle/>
          <a:p>
            <a:r>
              <a:rPr lang="he-IL" sz="3600" dirty="0" smtClean="0">
                <a:cs typeface="+mj-cs"/>
              </a:rPr>
              <a:t>תחילה התלמידים הכירו את הטבע הסובב אותם, הבינו את חשיבות הטבע בעיר ושמירה על השטחים הפתוחים, הכירו מושגים שונים, למדו להשתמש במגדירים, חקרו את אתרי הטבע העירוני בסביבתם ואת בתי הגידול המקומיים.</a:t>
            </a:r>
          </a:p>
          <a:p>
            <a:endParaRPr lang="he-IL" sz="2000" dirty="0">
              <a:cs typeface="+mj-cs"/>
            </a:endParaRPr>
          </a:p>
          <a:p>
            <a:r>
              <a:rPr lang="he-IL" sz="3600" dirty="0" smtClean="0">
                <a:cs typeface="+mj-cs"/>
              </a:rPr>
              <a:t>בהמשך, הילדים למדו על עצים כמרכיב טבע בעיר, הבינו את חשיבות העצים למרקם העירוני, ערכו סקר עצים בסביבה הקרובה ופעלו לשימור עצים בוגרים.</a:t>
            </a:r>
            <a:endParaRPr lang="en-US" sz="3600" dirty="0">
              <a:cs typeface="+mj-cs"/>
            </a:endParaRPr>
          </a:p>
        </p:txBody>
      </p:sp>
      <p:sp>
        <p:nvSpPr>
          <p:cNvPr id="7" name="מלבן 6"/>
          <p:cNvSpPr/>
          <p:nvPr/>
        </p:nvSpPr>
        <p:spPr>
          <a:xfrm flipH="1">
            <a:off x="9492342" y="0"/>
            <a:ext cx="2699657" cy="6858000"/>
          </a:xfrm>
          <a:prstGeom prst="rect">
            <a:avLst/>
          </a:prstGeom>
          <a:solidFill>
            <a:srgbClr val="69C7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596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p:cNvSpPr/>
          <p:nvPr/>
        </p:nvSpPr>
        <p:spPr>
          <a:xfrm flipH="1">
            <a:off x="0" y="-6863"/>
            <a:ext cx="12192000" cy="6858000"/>
          </a:xfrm>
          <a:prstGeom prst="rect">
            <a:avLst/>
          </a:prstGeom>
          <a:solidFill>
            <a:srgbClr val="69C7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כותרת משנה 2"/>
          <p:cNvSpPr>
            <a:spLocks noGrp="1"/>
          </p:cNvSpPr>
          <p:nvPr>
            <p:ph type="subTitle" idx="1"/>
          </p:nvPr>
        </p:nvSpPr>
        <p:spPr>
          <a:xfrm>
            <a:off x="1208311" y="171161"/>
            <a:ext cx="10384971" cy="1534886"/>
          </a:xfrm>
        </p:spPr>
        <p:txBody>
          <a:bodyPr>
            <a:normAutofit/>
          </a:bodyPr>
          <a:lstStyle/>
          <a:p>
            <a:r>
              <a:rPr lang="he-IL" sz="6000" dirty="0" smtClean="0">
                <a:solidFill>
                  <a:schemeClr val="bg1"/>
                </a:solidFill>
                <a:cs typeface="+mj-cs"/>
              </a:rPr>
              <a:t>מודל פעולה </a:t>
            </a:r>
            <a:r>
              <a:rPr lang="he-IL" sz="6000" dirty="0" err="1" smtClean="0">
                <a:solidFill>
                  <a:schemeClr val="bg1"/>
                </a:solidFill>
                <a:cs typeface="+mj-cs"/>
              </a:rPr>
              <a:t>איתו</a:t>
            </a:r>
            <a:r>
              <a:rPr lang="he-IL" sz="6000" dirty="0" smtClean="0">
                <a:solidFill>
                  <a:schemeClr val="bg1"/>
                </a:solidFill>
                <a:cs typeface="+mj-cs"/>
              </a:rPr>
              <a:t> אנו עובדים:</a:t>
            </a:r>
            <a:endParaRPr lang="en-US" sz="6000" dirty="0">
              <a:solidFill>
                <a:schemeClr val="bg1"/>
              </a:solidFill>
              <a:cs typeface="+mj-cs"/>
            </a:endParaRPr>
          </a:p>
        </p:txBody>
      </p:sp>
      <p:sp>
        <p:nvSpPr>
          <p:cNvPr id="5" name="מלבן מעוגל 4"/>
          <p:cNvSpPr/>
          <p:nvPr/>
        </p:nvSpPr>
        <p:spPr>
          <a:xfrm>
            <a:off x="1306285" y="1273629"/>
            <a:ext cx="10014857" cy="7511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מלבן מעוגל 7"/>
          <p:cNvSpPr/>
          <p:nvPr/>
        </p:nvSpPr>
        <p:spPr>
          <a:xfrm>
            <a:off x="1306282" y="2240746"/>
            <a:ext cx="10014857" cy="7511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מלבן מעוגל 8"/>
          <p:cNvSpPr/>
          <p:nvPr/>
        </p:nvSpPr>
        <p:spPr>
          <a:xfrm>
            <a:off x="1306282" y="3290362"/>
            <a:ext cx="10014857" cy="7511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מלבן מעוגל 9"/>
          <p:cNvSpPr/>
          <p:nvPr/>
        </p:nvSpPr>
        <p:spPr>
          <a:xfrm>
            <a:off x="1306282" y="4320343"/>
            <a:ext cx="10014857" cy="7511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מלבן מעוגל 10"/>
          <p:cNvSpPr/>
          <p:nvPr/>
        </p:nvSpPr>
        <p:spPr>
          <a:xfrm>
            <a:off x="1306282" y="5296761"/>
            <a:ext cx="10014857" cy="7511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כותרת משנה 2"/>
          <p:cNvSpPr txBox="1">
            <a:spLocks/>
          </p:cNvSpPr>
          <p:nvPr/>
        </p:nvSpPr>
        <p:spPr>
          <a:xfrm>
            <a:off x="1036863" y="3432750"/>
            <a:ext cx="10118273" cy="669746"/>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dirty="0" smtClean="0">
                <a:solidFill>
                  <a:srgbClr val="69C796"/>
                </a:solidFill>
                <a:cs typeface="+mj-cs"/>
              </a:rPr>
              <a:t>שאילת שאלות ותהליך חקר</a:t>
            </a:r>
            <a:endParaRPr lang="en-US" sz="3600" dirty="0">
              <a:solidFill>
                <a:srgbClr val="69C796"/>
              </a:solidFill>
              <a:cs typeface="+mj-cs"/>
            </a:endParaRPr>
          </a:p>
        </p:txBody>
      </p:sp>
      <p:sp>
        <p:nvSpPr>
          <p:cNvPr id="15" name="כותרת משנה 2"/>
          <p:cNvSpPr txBox="1">
            <a:spLocks/>
          </p:cNvSpPr>
          <p:nvPr/>
        </p:nvSpPr>
        <p:spPr>
          <a:xfrm>
            <a:off x="1036864" y="5415851"/>
            <a:ext cx="9914166" cy="692609"/>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dirty="0" smtClean="0">
                <a:solidFill>
                  <a:srgbClr val="69C796"/>
                </a:solidFill>
                <a:cs typeface="+mj-cs"/>
              </a:rPr>
              <a:t>אקטיביזם- בחירת תוצר ופעולה</a:t>
            </a:r>
            <a:endParaRPr lang="en-US" sz="3600" dirty="0">
              <a:solidFill>
                <a:srgbClr val="69C796"/>
              </a:solidFill>
              <a:cs typeface="+mj-cs"/>
            </a:endParaRPr>
          </a:p>
        </p:txBody>
      </p:sp>
      <p:sp>
        <p:nvSpPr>
          <p:cNvPr id="16" name="כותרת משנה 2"/>
          <p:cNvSpPr txBox="1">
            <a:spLocks/>
          </p:cNvSpPr>
          <p:nvPr/>
        </p:nvSpPr>
        <p:spPr>
          <a:xfrm>
            <a:off x="1660066" y="2337725"/>
            <a:ext cx="9176660" cy="815279"/>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dirty="0" smtClean="0">
                <a:solidFill>
                  <a:srgbClr val="69C796"/>
                </a:solidFill>
                <a:cs typeface="+mj-cs"/>
              </a:rPr>
              <a:t>נושא משתנה: ניקיון הסביבה, עצים, מגוון ביולוגי...</a:t>
            </a:r>
            <a:endParaRPr lang="en-US" sz="3600" dirty="0">
              <a:solidFill>
                <a:srgbClr val="69C796"/>
              </a:solidFill>
              <a:cs typeface="+mj-cs"/>
            </a:endParaRPr>
          </a:p>
        </p:txBody>
      </p:sp>
      <p:sp>
        <p:nvSpPr>
          <p:cNvPr id="17" name="כותרת משנה 2"/>
          <p:cNvSpPr txBox="1">
            <a:spLocks/>
          </p:cNvSpPr>
          <p:nvPr/>
        </p:nvSpPr>
        <p:spPr>
          <a:xfrm>
            <a:off x="1208311" y="4452855"/>
            <a:ext cx="10080171" cy="680931"/>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dirty="0" smtClean="0">
                <a:solidFill>
                  <a:srgbClr val="69C796"/>
                </a:solidFill>
                <a:cs typeface="+mj-cs"/>
              </a:rPr>
              <a:t>ארגון ועיבוד המידע- ביקורת</a:t>
            </a:r>
            <a:endParaRPr lang="en-US" sz="3600" dirty="0">
              <a:solidFill>
                <a:srgbClr val="69C796"/>
              </a:solidFill>
              <a:cs typeface="+mj-cs"/>
            </a:endParaRPr>
          </a:p>
        </p:txBody>
      </p:sp>
      <p:sp>
        <p:nvSpPr>
          <p:cNvPr id="18" name="כותרת משנה 2"/>
          <p:cNvSpPr txBox="1">
            <a:spLocks/>
          </p:cNvSpPr>
          <p:nvPr/>
        </p:nvSpPr>
        <p:spPr>
          <a:xfrm>
            <a:off x="1360710" y="1319454"/>
            <a:ext cx="9906003" cy="758855"/>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dirty="0" smtClean="0">
                <a:solidFill>
                  <a:srgbClr val="69C796"/>
                </a:solidFill>
                <a:cs typeface="+mj-cs"/>
              </a:rPr>
              <a:t>היכרות ראשונית עם הסביבה ולמידת הנושא המרכזי</a:t>
            </a:r>
            <a:endParaRPr lang="en-US" sz="3600" dirty="0">
              <a:solidFill>
                <a:srgbClr val="69C796"/>
              </a:solidFill>
              <a:cs typeface="+mj-cs"/>
            </a:endParaRPr>
          </a:p>
        </p:txBody>
      </p:sp>
      <p:sp>
        <p:nvSpPr>
          <p:cNvPr id="19" name="מלבן מעוגל 18"/>
          <p:cNvSpPr/>
          <p:nvPr/>
        </p:nvSpPr>
        <p:spPr>
          <a:xfrm>
            <a:off x="2618466" y="6131013"/>
            <a:ext cx="7206342" cy="6317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כותרת משנה 2"/>
          <p:cNvSpPr txBox="1">
            <a:spLocks/>
          </p:cNvSpPr>
          <p:nvPr/>
        </p:nvSpPr>
        <p:spPr>
          <a:xfrm>
            <a:off x="1208311" y="6167784"/>
            <a:ext cx="9914166" cy="692609"/>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dirty="0" smtClean="0">
                <a:solidFill>
                  <a:srgbClr val="69C796"/>
                </a:solidFill>
                <a:cs typeface="+mj-cs"/>
              </a:rPr>
              <a:t>הסברה והפצת הידע</a:t>
            </a:r>
            <a:endParaRPr lang="en-US" sz="4000" dirty="0">
              <a:solidFill>
                <a:srgbClr val="69C796"/>
              </a:solidFill>
              <a:cs typeface="+mj-cs"/>
            </a:endParaRPr>
          </a:p>
        </p:txBody>
      </p:sp>
      <p:sp>
        <p:nvSpPr>
          <p:cNvPr id="21" name="חץ למטה 20"/>
          <p:cNvSpPr/>
          <p:nvPr/>
        </p:nvSpPr>
        <p:spPr>
          <a:xfrm>
            <a:off x="6313710" y="2024743"/>
            <a:ext cx="370119" cy="31298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חץ למטה 22"/>
          <p:cNvSpPr/>
          <p:nvPr/>
        </p:nvSpPr>
        <p:spPr>
          <a:xfrm>
            <a:off x="6226625" y="5080316"/>
            <a:ext cx="370119" cy="31298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חץ למטה 23"/>
          <p:cNvSpPr/>
          <p:nvPr/>
        </p:nvSpPr>
        <p:spPr>
          <a:xfrm>
            <a:off x="6262001" y="4040057"/>
            <a:ext cx="370119" cy="31298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חץ למטה 24"/>
          <p:cNvSpPr/>
          <p:nvPr/>
        </p:nvSpPr>
        <p:spPr>
          <a:xfrm>
            <a:off x="6262001" y="2994194"/>
            <a:ext cx="370119" cy="31298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חץ מכופף 28"/>
          <p:cNvSpPr/>
          <p:nvPr/>
        </p:nvSpPr>
        <p:spPr>
          <a:xfrm rot="10800000">
            <a:off x="9989249" y="6095897"/>
            <a:ext cx="685796" cy="468085"/>
          </a:xfrm>
          <a:prstGeom prst="ben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חץ מכופף 31"/>
          <p:cNvSpPr/>
          <p:nvPr/>
        </p:nvSpPr>
        <p:spPr>
          <a:xfrm flipV="1">
            <a:off x="1816954" y="6111628"/>
            <a:ext cx="719417" cy="480988"/>
          </a:xfrm>
          <a:prstGeom prst="ben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10249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0" y="4883198"/>
            <a:ext cx="4358181" cy="1974802"/>
          </a:xfrm>
          <a:prstGeom prst="rect">
            <a:avLst/>
          </a:prstGeom>
        </p:spPr>
      </p:pic>
      <p:sp>
        <p:nvSpPr>
          <p:cNvPr id="3" name="כותרת משנה 2"/>
          <p:cNvSpPr>
            <a:spLocks noGrp="1"/>
          </p:cNvSpPr>
          <p:nvPr>
            <p:ph type="subTitle" idx="1"/>
          </p:nvPr>
        </p:nvSpPr>
        <p:spPr>
          <a:xfrm>
            <a:off x="390338" y="272143"/>
            <a:ext cx="8340004" cy="4887686"/>
          </a:xfrm>
        </p:spPr>
        <p:txBody>
          <a:bodyPr>
            <a:normAutofit/>
          </a:bodyPr>
          <a:lstStyle/>
          <a:p>
            <a:r>
              <a:rPr lang="he-IL" sz="3600" dirty="0" smtClean="0">
                <a:cs typeface="+mj-cs"/>
              </a:rPr>
              <a:t>הילדים הכירו את אתר הטבע אותו הם מאמצים במהלך השנה,</a:t>
            </a:r>
          </a:p>
          <a:p>
            <a:r>
              <a:rPr lang="he-IL" sz="3600" dirty="0" smtClean="0">
                <a:cs typeface="+mj-cs"/>
              </a:rPr>
              <a:t>הבינו את משמעות המושג 'אימוץ אתר'</a:t>
            </a:r>
          </a:p>
          <a:p>
            <a:r>
              <a:rPr lang="he-IL" sz="3600" dirty="0" smtClean="0">
                <a:cs typeface="+mj-cs"/>
              </a:rPr>
              <a:t>החלו לחקור את האתר </a:t>
            </a:r>
          </a:p>
          <a:p>
            <a:r>
              <a:rPr lang="he-IL" sz="3600" dirty="0" smtClean="0">
                <a:cs typeface="+mj-cs"/>
              </a:rPr>
              <a:t>ותכננו יחד את הפעולות אותם יערכו במרחב</a:t>
            </a:r>
          </a:p>
          <a:p>
            <a:endParaRPr lang="en-US" sz="3600" dirty="0">
              <a:cs typeface="+mj-cs"/>
            </a:endParaRPr>
          </a:p>
        </p:txBody>
      </p:sp>
      <p:sp>
        <p:nvSpPr>
          <p:cNvPr id="5" name="מלבן 4"/>
          <p:cNvSpPr/>
          <p:nvPr/>
        </p:nvSpPr>
        <p:spPr>
          <a:xfrm flipH="1">
            <a:off x="9492342" y="0"/>
            <a:ext cx="2699657" cy="6858000"/>
          </a:xfrm>
          <a:prstGeom prst="rect">
            <a:avLst/>
          </a:prstGeom>
          <a:solidFill>
            <a:srgbClr val="69C7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תמונה 3"/>
          <p:cNvPicPr>
            <a:picLocks noChangeAspect="1"/>
          </p:cNvPicPr>
          <p:nvPr/>
        </p:nvPicPr>
        <p:blipFill>
          <a:blip r:embed="rId3"/>
          <a:stretch>
            <a:fillRect/>
          </a:stretch>
        </p:blipFill>
        <p:spPr>
          <a:xfrm>
            <a:off x="6141970" y="3461658"/>
            <a:ext cx="6037941" cy="3396342"/>
          </a:xfrm>
          <a:prstGeom prst="rect">
            <a:avLst/>
          </a:prstGeom>
          <a:ln w="6350">
            <a:solidFill>
              <a:schemeClr val="tx1"/>
            </a:solidFill>
          </a:ln>
        </p:spPr>
      </p:pic>
    </p:spTree>
    <p:extLst>
      <p:ext uri="{BB962C8B-B14F-4D97-AF65-F5344CB8AC3E}">
        <p14:creationId xmlns:p14="http://schemas.microsoft.com/office/powerpoint/2010/main" val="991673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flipH="1">
            <a:off x="9492342" y="0"/>
            <a:ext cx="2699657" cy="6858000"/>
          </a:xfrm>
          <a:prstGeom prst="rect">
            <a:avLst/>
          </a:prstGeom>
          <a:solidFill>
            <a:srgbClr val="69C7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כותרת משנה 2"/>
          <p:cNvSpPr>
            <a:spLocks noGrp="1"/>
          </p:cNvSpPr>
          <p:nvPr>
            <p:ph type="subTitle" idx="1"/>
          </p:nvPr>
        </p:nvSpPr>
        <p:spPr>
          <a:xfrm>
            <a:off x="141514" y="457200"/>
            <a:ext cx="12050485" cy="4887686"/>
          </a:xfrm>
        </p:spPr>
        <p:txBody>
          <a:bodyPr>
            <a:normAutofit/>
          </a:bodyPr>
          <a:lstStyle/>
          <a:p>
            <a:r>
              <a:rPr lang="he-IL" sz="3600" dirty="0" smtClean="0">
                <a:cs typeface="+mj-cs"/>
              </a:rPr>
              <a:t>תלמידי בית ספר 'חופית' אימצו את ואדי </a:t>
            </a:r>
            <a:r>
              <a:rPr lang="he-IL" sz="3600" dirty="0" err="1" smtClean="0">
                <a:cs typeface="+mj-cs"/>
              </a:rPr>
              <a:t>לטם</a:t>
            </a:r>
            <a:r>
              <a:rPr lang="he-IL" sz="3600" dirty="0" smtClean="0">
                <a:cs typeface="+mj-cs"/>
              </a:rPr>
              <a:t> הממוקם בקרבה לבית הספר.</a:t>
            </a:r>
          </a:p>
          <a:p>
            <a:r>
              <a:rPr lang="he-IL" sz="3600" dirty="0" smtClean="0">
                <a:cs typeface="+mj-cs"/>
              </a:rPr>
              <a:t>סיירו בו, למדו על הטבע העשיר הקיים בו, ניקו אותו והכינו שלט כניסה </a:t>
            </a:r>
            <a:r>
              <a:rPr lang="he-IL" sz="3600" dirty="0" err="1" smtClean="0">
                <a:cs typeface="+mj-cs"/>
              </a:rPr>
              <a:t>לואדי</a:t>
            </a:r>
            <a:endParaRPr lang="en-US" sz="3600" dirty="0">
              <a:cs typeface="+mj-cs"/>
            </a:endParaRPr>
          </a:p>
        </p:txBody>
      </p:sp>
      <p:pic>
        <p:nvPicPr>
          <p:cNvPr id="4" name="תמונה 3"/>
          <p:cNvPicPr>
            <a:picLocks noChangeAspect="1"/>
          </p:cNvPicPr>
          <p:nvPr/>
        </p:nvPicPr>
        <p:blipFill rotWithShape="1">
          <a:blip r:embed="rId2"/>
          <a:srcRect l="21749" t="31084" r="6122" b="24157"/>
          <a:stretch/>
        </p:blipFill>
        <p:spPr>
          <a:xfrm>
            <a:off x="141513" y="1803043"/>
            <a:ext cx="2994661" cy="2450177"/>
          </a:xfrm>
          <a:prstGeom prst="rect">
            <a:avLst/>
          </a:prstGeom>
        </p:spPr>
      </p:pic>
      <p:pic>
        <p:nvPicPr>
          <p:cNvPr id="11" name="תמונה 10"/>
          <p:cNvPicPr>
            <a:picLocks noChangeAspect="1"/>
          </p:cNvPicPr>
          <p:nvPr/>
        </p:nvPicPr>
        <p:blipFill>
          <a:blip r:embed="rId3"/>
          <a:stretch>
            <a:fillRect/>
          </a:stretch>
        </p:blipFill>
        <p:spPr>
          <a:xfrm>
            <a:off x="3484984" y="3163017"/>
            <a:ext cx="4831899" cy="3623925"/>
          </a:xfrm>
          <a:prstGeom prst="rect">
            <a:avLst/>
          </a:prstGeom>
        </p:spPr>
      </p:pic>
      <p:pic>
        <p:nvPicPr>
          <p:cNvPr id="13" name="תמונה 12"/>
          <p:cNvPicPr>
            <a:picLocks noChangeAspect="1"/>
          </p:cNvPicPr>
          <p:nvPr/>
        </p:nvPicPr>
        <p:blipFill>
          <a:blip r:embed="rId4"/>
          <a:stretch>
            <a:fillRect/>
          </a:stretch>
        </p:blipFill>
        <p:spPr>
          <a:xfrm>
            <a:off x="141513" y="4361330"/>
            <a:ext cx="3234149" cy="2425612"/>
          </a:xfrm>
          <a:prstGeom prst="rect">
            <a:avLst/>
          </a:prstGeom>
        </p:spPr>
      </p:pic>
      <p:pic>
        <p:nvPicPr>
          <p:cNvPr id="15" name="תמונה 14"/>
          <p:cNvPicPr>
            <a:picLocks noChangeAspect="1"/>
          </p:cNvPicPr>
          <p:nvPr/>
        </p:nvPicPr>
        <p:blipFill>
          <a:blip r:embed="rId5"/>
          <a:stretch>
            <a:fillRect/>
          </a:stretch>
        </p:blipFill>
        <p:spPr>
          <a:xfrm>
            <a:off x="8426205" y="1925541"/>
            <a:ext cx="3646052" cy="4861402"/>
          </a:xfrm>
          <a:prstGeom prst="rect">
            <a:avLst/>
          </a:prstGeom>
        </p:spPr>
      </p:pic>
    </p:spTree>
    <p:extLst>
      <p:ext uri="{BB962C8B-B14F-4D97-AF65-F5344CB8AC3E}">
        <p14:creationId xmlns:p14="http://schemas.microsoft.com/office/powerpoint/2010/main" val="2535600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flipH="1">
            <a:off x="9492342" y="0"/>
            <a:ext cx="2699657" cy="6858000"/>
          </a:xfrm>
          <a:prstGeom prst="rect">
            <a:avLst/>
          </a:prstGeom>
          <a:solidFill>
            <a:srgbClr val="69C7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כותרת משנה 2"/>
          <p:cNvSpPr>
            <a:spLocks noGrp="1"/>
          </p:cNvSpPr>
          <p:nvPr>
            <p:ph type="subTitle" idx="1"/>
          </p:nvPr>
        </p:nvSpPr>
        <p:spPr>
          <a:xfrm>
            <a:off x="237938" y="816428"/>
            <a:ext cx="11823433" cy="4887686"/>
          </a:xfrm>
        </p:spPr>
        <p:txBody>
          <a:bodyPr>
            <a:normAutofit/>
          </a:bodyPr>
          <a:lstStyle/>
          <a:p>
            <a:r>
              <a:rPr lang="he-IL" sz="3600" dirty="0" smtClean="0">
                <a:cs typeface="+mj-cs"/>
              </a:rPr>
              <a:t>בהמשך הקימו בחצר שביל חושים, העבירו לתלמידי בית הספר פעילות בנושא ציפורי העיר ואף השתתפו בספירת הציפורים הארצית</a:t>
            </a:r>
            <a:endParaRPr lang="en-US" sz="3600" dirty="0">
              <a:cs typeface="+mj-cs"/>
            </a:endParaRPr>
          </a:p>
        </p:txBody>
      </p:sp>
      <p:pic>
        <p:nvPicPr>
          <p:cNvPr id="4" name="תמונה 3"/>
          <p:cNvPicPr>
            <a:picLocks noChangeAspect="1"/>
          </p:cNvPicPr>
          <p:nvPr/>
        </p:nvPicPr>
        <p:blipFill>
          <a:blip r:embed="rId2"/>
          <a:stretch>
            <a:fillRect/>
          </a:stretch>
        </p:blipFill>
        <p:spPr>
          <a:xfrm>
            <a:off x="903668" y="2471054"/>
            <a:ext cx="3231884" cy="4309179"/>
          </a:xfrm>
          <a:prstGeom prst="rect">
            <a:avLst/>
          </a:prstGeom>
        </p:spPr>
      </p:pic>
      <p:pic>
        <p:nvPicPr>
          <p:cNvPr id="9" name="תמונה 8"/>
          <p:cNvPicPr>
            <a:picLocks noChangeAspect="1"/>
          </p:cNvPicPr>
          <p:nvPr/>
        </p:nvPicPr>
        <p:blipFill>
          <a:blip r:embed="rId3"/>
          <a:stretch>
            <a:fillRect/>
          </a:stretch>
        </p:blipFill>
        <p:spPr>
          <a:xfrm>
            <a:off x="4521143" y="2471055"/>
            <a:ext cx="3228974" cy="4305299"/>
          </a:xfrm>
          <a:prstGeom prst="rect">
            <a:avLst/>
          </a:prstGeom>
        </p:spPr>
      </p:pic>
      <p:pic>
        <p:nvPicPr>
          <p:cNvPr id="13" name="תמונה 12"/>
          <p:cNvPicPr>
            <a:picLocks noChangeAspect="1"/>
          </p:cNvPicPr>
          <p:nvPr/>
        </p:nvPicPr>
        <p:blipFill>
          <a:blip r:embed="rId4"/>
          <a:stretch>
            <a:fillRect/>
          </a:stretch>
        </p:blipFill>
        <p:spPr>
          <a:xfrm>
            <a:off x="8078134" y="2471055"/>
            <a:ext cx="3228975" cy="4305299"/>
          </a:xfrm>
          <a:prstGeom prst="rect">
            <a:avLst/>
          </a:prstGeom>
        </p:spPr>
      </p:pic>
      <p:sp>
        <p:nvSpPr>
          <p:cNvPr id="14" name="מלבן מעוגל 13"/>
          <p:cNvSpPr/>
          <p:nvPr/>
        </p:nvSpPr>
        <p:spPr>
          <a:xfrm>
            <a:off x="2215243" y="3190224"/>
            <a:ext cx="397329" cy="11903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מלבן מעוגל 14"/>
          <p:cNvSpPr/>
          <p:nvPr/>
        </p:nvSpPr>
        <p:spPr>
          <a:xfrm>
            <a:off x="1333500" y="4180824"/>
            <a:ext cx="397329" cy="11903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מלבן מעוגל 15"/>
          <p:cNvSpPr/>
          <p:nvPr/>
        </p:nvSpPr>
        <p:spPr>
          <a:xfrm>
            <a:off x="5877778" y="3680083"/>
            <a:ext cx="174680" cy="7548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206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368566" y="457199"/>
            <a:ext cx="8591109" cy="4898571"/>
          </a:xfrm>
        </p:spPr>
        <p:txBody>
          <a:bodyPr>
            <a:normAutofit/>
          </a:bodyPr>
          <a:lstStyle/>
          <a:p>
            <a:r>
              <a:rPr lang="he-IL" sz="3600" dirty="0" smtClean="0">
                <a:cs typeface="+mj-cs"/>
              </a:rPr>
              <a:t>בבית הספר 'שירת הים' התלמידים אימצו אתר טבע צמוד לבית ספרם</a:t>
            </a:r>
          </a:p>
          <a:p>
            <a:r>
              <a:rPr lang="he-IL" sz="3600" dirty="0" smtClean="0">
                <a:cs typeface="+mj-cs"/>
              </a:rPr>
              <a:t>הבינו את הסיבות הרבות לשמירה על הטבע העירוני</a:t>
            </a:r>
          </a:p>
          <a:p>
            <a:r>
              <a:rPr lang="he-IL" sz="3600" dirty="0" smtClean="0">
                <a:cs typeface="+mj-cs"/>
              </a:rPr>
              <a:t>ניקו את השטח</a:t>
            </a:r>
          </a:p>
          <a:p>
            <a:r>
              <a:rPr lang="he-IL" sz="3600" dirty="0" smtClean="0">
                <a:cs typeface="+mj-cs"/>
              </a:rPr>
              <a:t>חקרו את המגוון הביולוגי </a:t>
            </a:r>
            <a:endParaRPr lang="he-IL" sz="3600" dirty="0">
              <a:cs typeface="+mj-cs"/>
            </a:endParaRPr>
          </a:p>
          <a:p>
            <a:r>
              <a:rPr lang="he-IL" sz="3600" dirty="0" smtClean="0">
                <a:cs typeface="+mj-cs"/>
              </a:rPr>
              <a:t>ופעלו לשמרו</a:t>
            </a:r>
            <a:endParaRPr lang="en-US" sz="3600" dirty="0">
              <a:cs typeface="+mj-cs"/>
            </a:endParaRPr>
          </a:p>
        </p:txBody>
      </p:sp>
      <p:pic>
        <p:nvPicPr>
          <p:cNvPr id="8" name="תמונה 7"/>
          <p:cNvPicPr>
            <a:picLocks noChangeAspect="1"/>
          </p:cNvPicPr>
          <p:nvPr/>
        </p:nvPicPr>
        <p:blipFill rotWithShape="1">
          <a:blip r:embed="rId2"/>
          <a:srcRect l="33616" r="12995" b="36282"/>
          <a:stretch/>
        </p:blipFill>
        <p:spPr>
          <a:xfrm>
            <a:off x="8959675" y="0"/>
            <a:ext cx="3232325" cy="6858000"/>
          </a:xfrm>
          <a:prstGeom prst="rect">
            <a:avLst/>
          </a:prstGeom>
        </p:spPr>
      </p:pic>
      <p:pic>
        <p:nvPicPr>
          <p:cNvPr id="9" name="תמונה 8"/>
          <p:cNvPicPr>
            <a:picLocks noChangeAspect="1"/>
          </p:cNvPicPr>
          <p:nvPr/>
        </p:nvPicPr>
        <p:blipFill>
          <a:blip r:embed="rId3"/>
          <a:stretch>
            <a:fillRect/>
          </a:stretch>
        </p:blipFill>
        <p:spPr>
          <a:xfrm>
            <a:off x="0" y="4883198"/>
            <a:ext cx="4358181" cy="1974802"/>
          </a:xfrm>
          <a:prstGeom prst="rect">
            <a:avLst/>
          </a:prstGeom>
        </p:spPr>
      </p:pic>
      <p:sp>
        <p:nvSpPr>
          <p:cNvPr id="11" name="מלבן מעוגל 10"/>
          <p:cNvSpPr/>
          <p:nvPr/>
        </p:nvSpPr>
        <p:spPr>
          <a:xfrm>
            <a:off x="10472057" y="3092253"/>
            <a:ext cx="269787" cy="10814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465799"/>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383</Words>
  <Application>Microsoft Office PowerPoint</Application>
  <PresentationFormat>מסך רחב</PresentationFormat>
  <Paragraphs>43</Paragraphs>
  <Slides>13</Slides>
  <Notes>0</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13</vt:i4>
      </vt:variant>
    </vt:vector>
  </HeadingPairs>
  <TitlesOfParts>
    <vt:vector size="18" baseType="lpstr">
      <vt:lpstr>Arial</vt:lpstr>
      <vt:lpstr>Calibri</vt:lpstr>
      <vt:lpstr>Calibri Light</vt:lpstr>
      <vt:lpstr>Times New Roman</vt:lpstr>
      <vt:lpstr>ערכת נושא Office</vt:lpstr>
      <vt:lpstr>סיכום אמצע</vt:lpstr>
      <vt:lpstr>סיכום אמצע</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סיכום אמצע</dc:title>
  <dc:creator>OWNER</dc:creator>
  <cp:lastModifiedBy>Barry Sheridan</cp:lastModifiedBy>
  <cp:revision>13</cp:revision>
  <dcterms:created xsi:type="dcterms:W3CDTF">2023-03-13T07:55:10Z</dcterms:created>
  <dcterms:modified xsi:type="dcterms:W3CDTF">2023-03-15T10:44:05Z</dcterms:modified>
</cp:coreProperties>
</file>